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66" r:id="rId5"/>
    <p:sldId id="278" r:id="rId6"/>
    <p:sldId id="267" r:id="rId7"/>
    <p:sldId id="277" r:id="rId8"/>
    <p:sldId id="259" r:id="rId9"/>
    <p:sldId id="260" r:id="rId10"/>
    <p:sldId id="261" r:id="rId11"/>
    <p:sldId id="268" r:id="rId12"/>
    <p:sldId id="269" r:id="rId13"/>
    <p:sldId id="262" r:id="rId14"/>
    <p:sldId id="274" r:id="rId15"/>
    <p:sldId id="275" r:id="rId16"/>
    <p:sldId id="263" r:id="rId17"/>
    <p:sldId id="279" r:id="rId18"/>
    <p:sldId id="280" r:id="rId19"/>
    <p:sldId id="282" r:id="rId20"/>
    <p:sldId id="283" r:id="rId21"/>
    <p:sldId id="271" r:id="rId22"/>
    <p:sldId id="272" r:id="rId23"/>
    <p:sldId id="273" r:id="rId24"/>
    <p:sldId id="265" r:id="rId25"/>
    <p:sldId id="264" r:id="rId26"/>
    <p:sldId id="276" r:id="rId27"/>
  </p:sldIdLst>
  <p:sldSz cx="12192000" cy="6858000"/>
  <p:notesSz cx="7010400" cy="9296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557" autoAdjust="0"/>
    <p:restoredTop sz="58810" autoAdjust="0"/>
  </p:normalViewPr>
  <p:slideViewPr>
    <p:cSldViewPr snapToGrid="0">
      <p:cViewPr varScale="1">
        <p:scale>
          <a:sx n="85" d="100"/>
          <a:sy n="85" d="100"/>
        </p:scale>
        <p:origin x="96" y="852"/>
      </p:cViewPr>
      <p:guideLst/>
    </p:cSldViewPr>
  </p:slideViewPr>
  <p:notesTextViewPr>
    <p:cViewPr>
      <p:scale>
        <a:sx n="3" d="2"/>
        <a:sy n="3" d="2"/>
      </p:scale>
      <p:origin x="0" y="0"/>
    </p:cViewPr>
  </p:notesTextViewPr>
  <p:notesViewPr>
    <p:cSldViewPr snapToGrid="0">
      <p:cViewPr varScale="1">
        <p:scale>
          <a:sx n="89" d="100"/>
          <a:sy n="89" d="100"/>
        </p:scale>
        <p:origin x="303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7AF3C1F-9A27-48F4-B37E-205822F9FBAD}" type="datetimeFigureOut">
              <a:rPr lang="en-CA" smtClean="0"/>
              <a:t>2019-11-25</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637DC6B-6B56-4E87-A7D2-1D0B05E6C484}" type="slidenum">
              <a:rPr lang="en-CA" smtClean="0"/>
              <a:t>‹#›</a:t>
            </a:fld>
            <a:endParaRPr lang="en-CA"/>
          </a:p>
        </p:txBody>
      </p:sp>
    </p:spTree>
    <p:extLst>
      <p:ext uri="{BB962C8B-B14F-4D97-AF65-F5344CB8AC3E}">
        <p14:creationId xmlns:p14="http://schemas.microsoft.com/office/powerpoint/2010/main" val="31596687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5A2B89-EDAD-4A3F-8001-856D7AE2E6D4}" type="datetimeFigureOut">
              <a:rPr lang="en-CA" smtClean="0"/>
              <a:t>2019-11-25</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45EDCBA-17C1-4D9C-84C8-7A682E791F6C}" type="slidenum">
              <a:rPr lang="en-CA" smtClean="0"/>
              <a:t>‹#›</a:t>
            </a:fld>
            <a:endParaRPr lang="en-CA"/>
          </a:p>
        </p:txBody>
      </p:sp>
    </p:spTree>
    <p:extLst>
      <p:ext uri="{BB962C8B-B14F-4D97-AF65-F5344CB8AC3E}">
        <p14:creationId xmlns:p14="http://schemas.microsoft.com/office/powerpoint/2010/main" val="40865095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a member</a:t>
            </a:r>
            <a:r>
              <a:rPr lang="en-CA" baseline="0" dirty="0" smtClean="0"/>
              <a:t> of the Analytics and Data Science team, I was asked by my colleagues Lisa and Francois to give a presentation on what our team learned while developing the PSES 2018 Power BI dashboard, with a focus around accessibility. I’m hoping that is what you are expecting from my today. What I would suggest you not expect from us today is a session on how to use the Power BI tool.</a:t>
            </a:r>
          </a:p>
          <a:p>
            <a:r>
              <a:rPr lang="en-CA" baseline="0" dirty="0" smtClean="0"/>
              <a:t>I do have some slides to get through but I think its likely best that we save most of our time here this morning for an open question/answer session, and for some demos within the Power BI tool.</a:t>
            </a:r>
          </a:p>
          <a:p>
            <a:endParaRPr lang="en-CA" baseline="0" dirty="0" smtClean="0"/>
          </a:p>
          <a:p>
            <a:r>
              <a:rPr lang="en-CA" baseline="0" dirty="0" smtClean="0"/>
              <a:t>A few others that were part of this project team that are here as well and that I’ll introduce in case you have any specific questions that might be best addressed by them. My colleague Gajanee who worked along with me to develop these dashboards.</a:t>
            </a:r>
          </a:p>
          <a:p>
            <a:r>
              <a:rPr lang="en-CA" baseline="0" dirty="0" smtClean="0"/>
              <a:t>Eric Martel, who led on getting the infrastructure in place for TBS, and who can speak to the publishing and licensing side of things.</a:t>
            </a:r>
          </a:p>
          <a:p>
            <a:r>
              <a:rPr lang="en-CA" dirty="0" smtClean="0"/>
              <a:t>Michelle </a:t>
            </a:r>
            <a:r>
              <a:rPr lang="en-CA" dirty="0" err="1" smtClean="0"/>
              <a:t>Fougere</a:t>
            </a:r>
            <a:r>
              <a:rPr lang="en-CA" dirty="0" smtClean="0"/>
              <a:t> – the team lead from OCHRO</a:t>
            </a:r>
            <a:r>
              <a:rPr lang="en-CA" baseline="0" dirty="0" smtClean="0"/>
              <a:t> who, along with her team, </a:t>
            </a:r>
            <a:r>
              <a:rPr lang="en-CA" baseline="0" dirty="0" smtClean="0"/>
              <a:t>we worked with as </a:t>
            </a:r>
            <a:r>
              <a:rPr lang="en-CA" baseline="0" dirty="0" smtClean="0"/>
              <a:t>they are the owners of the PSES data.</a:t>
            </a:r>
            <a:endParaRPr lang="en-CA" dirty="0"/>
          </a:p>
        </p:txBody>
      </p:sp>
    </p:spTree>
    <p:extLst>
      <p:ext uri="{BB962C8B-B14F-4D97-AF65-F5344CB8AC3E}">
        <p14:creationId xmlns:p14="http://schemas.microsoft.com/office/powerpoint/2010/main" val="324975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(read)</a:t>
            </a:r>
            <a:endParaRPr lang="en-CA" dirty="0"/>
          </a:p>
        </p:txBody>
      </p:sp>
    </p:spTree>
    <p:extLst>
      <p:ext uri="{BB962C8B-B14F-4D97-AF65-F5344CB8AC3E}">
        <p14:creationId xmlns:p14="http://schemas.microsoft.com/office/powerpoint/2010/main" val="2287004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023837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(read)</a:t>
            </a:r>
          </a:p>
          <a:p>
            <a:r>
              <a:rPr lang="en-CA" dirty="0" smtClean="0"/>
              <a:t>TBS needs</a:t>
            </a:r>
            <a:r>
              <a:rPr lang="en-CA" baseline="0" dirty="0" smtClean="0"/>
              <a:t> to comply with WCAG 2.0 AA, so we need to either make the foreground( text) darker, or we need to lighten the background until we meet the minimum 4.5 : 1 ratio.</a:t>
            </a:r>
          </a:p>
          <a:p>
            <a:r>
              <a:rPr lang="en-CA" baseline="0" dirty="0" smtClean="0"/>
              <a:t>Helpful hint here: just ensure that all your text is the color black from the beginning. Create a dashboard template with default colors, text size, </a:t>
            </a:r>
            <a:r>
              <a:rPr lang="en-CA" baseline="0" dirty="0" err="1" smtClean="0"/>
              <a:t>etc</a:t>
            </a:r>
            <a:r>
              <a:rPr lang="en-CA" baseline="0" dirty="0" smtClean="0"/>
              <a:t> so you never have to go into each visual and update. I find that </a:t>
            </a:r>
            <a:r>
              <a:rPr lang="en-CA" baseline="0" dirty="0" err="1" smtClean="0"/>
              <a:t>PowerBI</a:t>
            </a:r>
            <a:r>
              <a:rPr lang="en-CA" baseline="0" dirty="0" smtClean="0"/>
              <a:t> uses a dark grey for its default text for some reason, I would recommend changing it before development starts.</a:t>
            </a:r>
            <a:endParaRPr lang="en-CA" dirty="0"/>
          </a:p>
        </p:txBody>
      </p:sp>
    </p:spTree>
    <p:extLst>
      <p:ext uri="{BB962C8B-B14F-4D97-AF65-F5344CB8AC3E}">
        <p14:creationId xmlns:p14="http://schemas.microsoft.com/office/powerpoint/2010/main" val="1354294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03541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CA" dirty="0" smtClean="0"/>
              <a:t>An example of too</a:t>
            </a:r>
            <a:r>
              <a:rPr lang="en-CA" baseline="0" dirty="0" smtClean="0"/>
              <a:t> many dimensions or categories along the chart’s X Axis. </a:t>
            </a:r>
            <a:br>
              <a:rPr lang="en-CA" baseline="0" dirty="0" smtClean="0"/>
            </a:br>
            <a:r>
              <a:rPr lang="en-CA" baseline="0" dirty="0" smtClean="0"/>
              <a:t>A rather long chart to fit in all the categories, in this case the organizational units. </a:t>
            </a:r>
          </a:p>
          <a:p>
            <a:endParaRPr lang="en-CA" dirty="0"/>
          </a:p>
        </p:txBody>
      </p:sp>
    </p:spTree>
    <p:extLst>
      <p:ext uri="{BB962C8B-B14F-4D97-AF65-F5344CB8AC3E}">
        <p14:creationId xmlns:p14="http://schemas.microsoft.com/office/powerpoint/2010/main" val="2113979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baseline="0" dirty="0" smtClean="0"/>
              <a:t>After being reviewed by Microsoft, their suggestion was to place the category on the Y axis to be more visually appealing and easier to consume.</a:t>
            </a:r>
          </a:p>
          <a:p>
            <a:pPr defTabSz="931774">
              <a:defRPr/>
            </a:pPr>
            <a:r>
              <a:rPr lang="en-CA" baseline="0" dirty="0" smtClean="0"/>
              <a:t>I’m including this example as we had a few visuals that were like this, so something to think about for your next Power BI development.</a:t>
            </a:r>
          </a:p>
          <a:p>
            <a:pPr defTabSz="931774">
              <a:defRPr/>
            </a:pPr>
            <a:r>
              <a:rPr lang="en-CA" baseline="0" dirty="0" smtClean="0"/>
              <a:t>Thoughts anyone ? Do you agree this is the better visual for this data, or is the first one better ?</a:t>
            </a:r>
          </a:p>
          <a:p>
            <a:pPr defTabSz="931774">
              <a:defRPr/>
            </a:pPr>
            <a:endParaRPr lang="en-CA" dirty="0" smtClean="0"/>
          </a:p>
        </p:txBody>
      </p:sp>
    </p:spTree>
    <p:extLst>
      <p:ext uri="{BB962C8B-B14F-4D97-AF65-F5344CB8AC3E}">
        <p14:creationId xmlns:p14="http://schemas.microsoft.com/office/powerpoint/2010/main" val="226857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 I’ve highlighted a few specific</a:t>
            </a:r>
            <a:r>
              <a:rPr lang="en-CA" baseline="0" dirty="0" smtClean="0"/>
              <a:t> items that we feel should be always used within your Power BI dashboards:</a:t>
            </a:r>
          </a:p>
          <a:p>
            <a:r>
              <a:rPr lang="en-CA" baseline="0" dirty="0" smtClean="0"/>
              <a:t>(read)</a:t>
            </a:r>
          </a:p>
          <a:p>
            <a:r>
              <a:rPr lang="en-CA" dirty="0" smtClean="0"/>
              <a:t>Tab Order – when</a:t>
            </a:r>
            <a:r>
              <a:rPr lang="en-CA" baseline="0" dirty="0" smtClean="0"/>
              <a:t> our team first started working with </a:t>
            </a:r>
            <a:r>
              <a:rPr lang="en-CA" baseline="0" dirty="0" err="1" smtClean="0"/>
              <a:t>PowerBI</a:t>
            </a:r>
            <a:r>
              <a:rPr lang="en-CA" baseline="0" dirty="0" smtClean="0"/>
              <a:t>, there was no tab order, so we had to create and place each visual on the dashboard in the order we wanted the user to go through them. Thankfully this did not last long as Microsoft updated the tool with this Tab order functionality.</a:t>
            </a:r>
          </a:p>
          <a:p>
            <a:r>
              <a:rPr lang="en-CA" baseline="0" dirty="0" smtClean="0"/>
              <a:t>Layer Order ( read)</a:t>
            </a:r>
          </a:p>
          <a:p>
            <a:r>
              <a:rPr lang="en-CA" baseline="0" dirty="0" smtClean="0"/>
              <a:t>Enable Filter Pane (read)</a:t>
            </a:r>
          </a:p>
          <a:p>
            <a:r>
              <a:rPr lang="en-CA" baseline="0" dirty="0" smtClean="0"/>
              <a:t>ALT text  (read)</a:t>
            </a:r>
            <a:br>
              <a:rPr lang="en-CA" baseline="0" dirty="0" smtClean="0"/>
            </a:br>
            <a:r>
              <a:rPr lang="en-CA" baseline="0" dirty="0" smtClean="0"/>
              <a:t>(also)…. an example of using precise wording, …</a:t>
            </a:r>
            <a:r>
              <a:rPr lang="en-CA" dirty="0">
                <a:latin typeface="Arial" panose="020B0604020202020204" pitchFamily="34" charset="0"/>
                <a:cs typeface="Arial" panose="020B0604020202020204" pitchFamily="34" charset="0"/>
              </a:rPr>
              <a:t>if you have ALT text on a visual that reads “This bar chart displays the total public service population as compared to the selected government department”  replace it with something more along the lines of  “ total public service population compared to department”. Make it short and sweet. Get your message across in the least amount of words if possible.</a:t>
            </a: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rPr>
              <a:t>All 3 of these I will demo within the Power BI tool after this slide show.</a:t>
            </a:r>
          </a:p>
          <a:p>
            <a:endParaRPr lang="en-CA" baseline="0" dirty="0" smtClean="0"/>
          </a:p>
          <a:p>
            <a:endParaRPr lang="en-CA" dirty="0"/>
          </a:p>
        </p:txBody>
      </p:sp>
    </p:spTree>
    <p:extLst>
      <p:ext uri="{BB962C8B-B14F-4D97-AF65-F5344CB8AC3E}">
        <p14:creationId xmlns:p14="http://schemas.microsoft.com/office/powerpoint/2010/main" val="299042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475950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a:p>
            <a:endParaRPr lang="en-CA" dirty="0"/>
          </a:p>
        </p:txBody>
      </p:sp>
    </p:spTree>
    <p:extLst>
      <p:ext uri="{BB962C8B-B14F-4D97-AF65-F5344CB8AC3E}">
        <p14:creationId xmlns:p14="http://schemas.microsoft.com/office/powerpoint/2010/main" val="54418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a:p>
            <a:endParaRPr lang="en-CA" dirty="0"/>
          </a:p>
        </p:txBody>
      </p:sp>
    </p:spTree>
    <p:extLst>
      <p:ext uri="{BB962C8B-B14F-4D97-AF65-F5344CB8AC3E}">
        <p14:creationId xmlns:p14="http://schemas.microsoft.com/office/powerpoint/2010/main" val="426045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(read)</a:t>
            </a:r>
            <a:endParaRPr lang="en-CA" dirty="0"/>
          </a:p>
        </p:txBody>
      </p:sp>
    </p:spTree>
    <p:extLst>
      <p:ext uri="{BB962C8B-B14F-4D97-AF65-F5344CB8AC3E}">
        <p14:creationId xmlns:p14="http://schemas.microsoft.com/office/powerpoint/2010/main" val="3084366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a:p>
            <a:endParaRPr lang="en-CA" dirty="0"/>
          </a:p>
        </p:txBody>
      </p:sp>
    </p:spTree>
    <p:extLst>
      <p:ext uri="{BB962C8B-B14F-4D97-AF65-F5344CB8AC3E}">
        <p14:creationId xmlns:p14="http://schemas.microsoft.com/office/powerpoint/2010/main" val="1989950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 thought it might be interesting to show you how our project morphed into the finished product it is today.</a:t>
            </a:r>
          </a:p>
          <a:p>
            <a:pPr defTabSz="931774"/>
            <a:r>
              <a:rPr lang="en-CA" baseline="0" dirty="0" smtClean="0"/>
              <a:t>(however, when I say finished product – its not really, as we know that these dashboards should always be updated /upgraded, apply more functionality, improve accessibility, etc. ). </a:t>
            </a:r>
            <a:r>
              <a:rPr lang="en-CA" baseline="0" dirty="0" smtClean="0"/>
              <a:t>For this evolution I am using just one tab – the profile of respondents.</a:t>
            </a:r>
            <a:r>
              <a:rPr lang="en-CA" baseline="0" dirty="0" smtClean="0"/>
              <a:t/>
            </a:r>
            <a:br>
              <a:rPr lang="en-CA" baseline="0" dirty="0" smtClean="0"/>
            </a:br>
            <a:r>
              <a:rPr lang="en-CA" baseline="0" dirty="0" smtClean="0"/>
              <a:t>The very first version of this PSES Power BI file was created in beta mode with few WCAG guidelines applied and without any accessibility features applied at all.</a:t>
            </a:r>
          </a:p>
          <a:p>
            <a:r>
              <a:rPr lang="en-CA" baseline="0" dirty="0" smtClean="0"/>
              <a:t>This was very representative of our starting point. I point out on this screenshot some of the issues that we needed to address:</a:t>
            </a:r>
          </a:p>
          <a:p>
            <a:r>
              <a:rPr lang="en-CA" baseline="0" dirty="0" smtClean="0"/>
              <a:t>	-the scrolling ticker tape at the top, that moved across the top displaying the various occupational groups and their totals.</a:t>
            </a:r>
          </a:p>
          <a:p>
            <a:r>
              <a:rPr lang="en-CA" baseline="0" dirty="0" smtClean="0"/>
              <a:t>	-the Organization Filter was within the dashboard itself, but depending on the page/tab the user was on, it was found in different locations.</a:t>
            </a:r>
          </a:p>
          <a:p>
            <a:r>
              <a:rPr lang="en-CA" baseline="0" dirty="0" smtClean="0"/>
              <a:t>	-the map using only color to show higher population values. </a:t>
            </a:r>
          </a:p>
          <a:p>
            <a:r>
              <a:rPr lang="en-CA" baseline="0" dirty="0" smtClean="0"/>
              <a:t>	-visuals using totals which are not overly useful to consumers</a:t>
            </a:r>
          </a:p>
          <a:p>
            <a:endParaRPr lang="en-CA" baseline="0" dirty="0" smtClean="0"/>
          </a:p>
          <a:p>
            <a:endParaRPr lang="en-CA" dirty="0"/>
          </a:p>
        </p:txBody>
      </p:sp>
    </p:spTree>
    <p:extLst>
      <p:ext uri="{BB962C8B-B14F-4D97-AF65-F5344CB8AC3E}">
        <p14:creationId xmlns:p14="http://schemas.microsoft.com/office/powerpoint/2010/main" val="2909590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of our first updates to the Profile of Respondents. A few improvements - changing totals to percentages</a:t>
            </a:r>
            <a:r>
              <a:rPr lang="en-CA" baseline="0" dirty="0" smtClean="0"/>
              <a:t> in the visuals, removing the map and using instead just its related table as a visual.</a:t>
            </a:r>
          </a:p>
          <a:p>
            <a:r>
              <a:rPr lang="en-CA" baseline="0" dirty="0" smtClean="0"/>
              <a:t>Still work was needed to be done here so during the Power BI project we enlisted the help of a top Microsoft Power BI specialist who took our files and re worked some of the visuals.</a:t>
            </a:r>
          </a:p>
          <a:p>
            <a:endParaRPr lang="en-CA" baseline="0" dirty="0" smtClean="0"/>
          </a:p>
          <a:p>
            <a:endParaRPr lang="en-CA" dirty="0"/>
          </a:p>
        </p:txBody>
      </p:sp>
    </p:spTree>
    <p:extLst>
      <p:ext uri="{BB962C8B-B14F-4D97-AF65-F5344CB8AC3E}">
        <p14:creationId xmlns:p14="http://schemas.microsoft.com/office/powerpoint/2010/main" val="3868217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latin typeface="Arial" panose="020B0604020202020204" pitchFamily="34" charset="0"/>
                <a:cs typeface="Arial" panose="020B0604020202020204" pitchFamily="34" charset="0"/>
              </a:rPr>
              <a:t>And this is the Final version of this particular page, after incorporating some of Microsoft’s senior Power BI specialist’s recommendations.</a:t>
            </a:r>
          </a:p>
          <a:p>
            <a:r>
              <a:rPr lang="en-CA" dirty="0">
                <a:latin typeface="Arial" panose="020B0604020202020204" pitchFamily="34" charset="0"/>
                <a:cs typeface="Arial" panose="020B0604020202020204" pitchFamily="34" charset="0"/>
              </a:rPr>
              <a:t>Most notably – the consistent Filter pane on right hand side / bolder colors / larger font / and this consistent look and feel is carried throughout every page / tab within all the PSES dashboards.</a:t>
            </a:r>
          </a:p>
          <a:p>
            <a:endParaRPr lang="en-CA" baseline="0" dirty="0" smtClean="0"/>
          </a:p>
          <a:p>
            <a:endParaRPr lang="en-CA" dirty="0"/>
          </a:p>
        </p:txBody>
      </p:sp>
    </p:spTree>
    <p:extLst>
      <p:ext uri="{BB962C8B-B14F-4D97-AF65-F5344CB8AC3E}">
        <p14:creationId xmlns:p14="http://schemas.microsoft.com/office/powerpoint/2010/main" val="302280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I’ve included the full guidelines for WCAG but I think that you will find that if anything, you will use the quick reference,</a:t>
            </a:r>
            <a:r>
              <a:rPr lang="en-CA" baseline="0" dirty="0" smtClean="0"/>
              <a:t> with its filtering ability, to find out about each requirement and how to successfully meet the criteria.</a:t>
            </a:r>
            <a:endParaRPr lang="en-CA" dirty="0"/>
          </a:p>
        </p:txBody>
      </p:sp>
    </p:spTree>
    <p:extLst>
      <p:ext uri="{BB962C8B-B14F-4D97-AF65-F5344CB8AC3E}">
        <p14:creationId xmlns:p14="http://schemas.microsoft.com/office/powerpoint/2010/main" val="1771273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 are a few other links that I have found myself going to more than once.</a:t>
            </a:r>
          </a:p>
          <a:p>
            <a:r>
              <a:rPr lang="en-CA" dirty="0" smtClean="0"/>
              <a:t>I also included the actual live PSES report link – for those that may not know how to access these</a:t>
            </a:r>
            <a:r>
              <a:rPr lang="en-CA" baseline="0" dirty="0" smtClean="0"/>
              <a:t> Power BI dashboards that I have been referring to.</a:t>
            </a:r>
            <a:endParaRPr lang="en-CA" dirty="0"/>
          </a:p>
        </p:txBody>
      </p:sp>
    </p:spTree>
    <p:extLst>
      <p:ext uri="{BB962C8B-B14F-4D97-AF65-F5344CB8AC3E}">
        <p14:creationId xmlns:p14="http://schemas.microsoft.com/office/powerpoint/2010/main" val="1469294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Before we wrap up the slide show and jump into the tool for a few demos, are there any</a:t>
            </a:r>
            <a:r>
              <a:rPr lang="en-CA" baseline="0" dirty="0" smtClean="0"/>
              <a:t> questions / comments on the presentation content ?</a:t>
            </a:r>
          </a:p>
          <a:p>
            <a:endParaRPr lang="en-CA" baseline="0" dirty="0" smtClean="0"/>
          </a:p>
          <a:p>
            <a:endParaRPr lang="en-CA" dirty="0"/>
          </a:p>
        </p:txBody>
      </p:sp>
    </p:spTree>
    <p:extLst>
      <p:ext uri="{BB962C8B-B14F-4D97-AF65-F5344CB8AC3E}">
        <p14:creationId xmlns:p14="http://schemas.microsoft.com/office/powerpoint/2010/main" val="207252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CA" baseline="0" dirty="0" smtClean="0"/>
              <a:t>(read)</a:t>
            </a:r>
            <a:endParaRPr lang="en-CA" dirty="0" smtClean="0"/>
          </a:p>
          <a:p>
            <a:endParaRPr lang="en-CA" dirty="0" smtClean="0"/>
          </a:p>
          <a:p>
            <a:r>
              <a:rPr lang="en-CA" dirty="0" smtClean="0"/>
              <a:t>I’m pointing out</a:t>
            </a:r>
            <a:r>
              <a:rPr lang="en-CA" baseline="0" dirty="0" smtClean="0"/>
              <a:t> some areas to think about with</a:t>
            </a:r>
            <a:r>
              <a:rPr lang="en-CA" dirty="0" smtClean="0"/>
              <a:t> Power BI tool to make sure that everyone has an idea</a:t>
            </a:r>
            <a:r>
              <a:rPr lang="en-CA" baseline="0" dirty="0" smtClean="0"/>
              <a:t> of the basic functionality, but for the sake of time here today it will not be in any great detail on how to use the tool so I’ll refer you to the Power BI website from Microsoft for anything more in depth.</a:t>
            </a:r>
          </a:p>
        </p:txBody>
      </p:sp>
    </p:spTree>
    <p:extLst>
      <p:ext uri="{BB962C8B-B14F-4D97-AF65-F5344CB8AC3E}">
        <p14:creationId xmlns:p14="http://schemas.microsoft.com/office/powerpoint/2010/main" val="195336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Power</a:t>
            </a:r>
            <a:r>
              <a:rPr lang="en-CA" baseline="0" dirty="0" smtClean="0"/>
              <a:t> BI tool has 2 different ways of connecting to data. 1) IMPORT mode - we physically bring in the data directly into the </a:t>
            </a:r>
            <a:r>
              <a:rPr lang="en-CA" baseline="0" dirty="0" err="1" smtClean="0"/>
              <a:t>PowerBI</a:t>
            </a:r>
            <a:r>
              <a:rPr lang="en-CA" baseline="0" dirty="0" smtClean="0"/>
              <a:t> file. This way is quick and easy and is perfect for those fast, one off reports but do know that it limits you when it comes time to refresh your data. Use this method when you do not need a frequent update of your data </a:t>
            </a:r>
            <a:r>
              <a:rPr lang="en-CA" baseline="0" dirty="0" err="1" smtClean="0"/>
              <a:t>ie</a:t>
            </a:r>
            <a:r>
              <a:rPr lang="en-CA" baseline="0" dirty="0" smtClean="0"/>
              <a:t>: you are reporting on a yearly snapshot, your data is as of a certain point in time.</a:t>
            </a:r>
          </a:p>
          <a:p>
            <a:r>
              <a:rPr lang="en-CA" baseline="0" dirty="0" smtClean="0"/>
              <a:t>The 2</a:t>
            </a:r>
            <a:r>
              <a:rPr lang="en-CA" baseline="30000" dirty="0" smtClean="0"/>
              <a:t>nd</a:t>
            </a:r>
            <a:r>
              <a:rPr lang="en-CA" baseline="0" dirty="0" smtClean="0"/>
              <a:t> method, 2) is Direct query. This method is used when you require your data to be updated more often. Daily, weekly or even monthly refreshes should consider this direct connection. </a:t>
            </a:r>
            <a:br>
              <a:rPr lang="en-CA" baseline="0" dirty="0" smtClean="0"/>
            </a:br>
            <a:r>
              <a:rPr lang="en-CA" baseline="0" dirty="0" smtClean="0"/>
              <a:t>So before you start your Power BI project, confirm how often you will need your dashboard updated with the latest data. Note: You can go from Direct Query to Import mode,…but you CANNOT change your connection type from Import Mode back to a direct query. </a:t>
            </a:r>
          </a:p>
          <a:p>
            <a:r>
              <a:rPr lang="en-CA" baseline="0" dirty="0" smtClean="0"/>
              <a:t>There is also a ‘Mixed-mode’ option as well that I won’t get into but just be aware of these types and determine your data refresh rate to help you decide.</a:t>
            </a:r>
          </a:p>
          <a:p>
            <a:endParaRPr lang="en-CA" baseline="0" dirty="0" smtClean="0"/>
          </a:p>
          <a:p>
            <a:r>
              <a:rPr lang="en-CA" baseline="0" dirty="0" smtClean="0"/>
              <a:t>The data structures – here just touching on the fact that you will need to have in your data source at least one measurement or fact and one or more groups or dimensions in order to use a visualization.  Your data source can be a simple excel file, or you can be connecting to a SQL </a:t>
            </a:r>
            <a:r>
              <a:rPr lang="en-CA" baseline="0" dirty="0" err="1" smtClean="0"/>
              <a:t>datamart</a:t>
            </a:r>
            <a:r>
              <a:rPr lang="en-CA" baseline="0" dirty="0" smtClean="0"/>
              <a:t> with your all your fact and dimension tables in a star or snow-flake schema. </a:t>
            </a:r>
            <a:endParaRPr lang="en-CA" dirty="0"/>
          </a:p>
        </p:txBody>
      </p:sp>
    </p:spTree>
    <p:extLst>
      <p:ext uri="{BB962C8B-B14F-4D97-AF65-F5344CB8AC3E}">
        <p14:creationId xmlns:p14="http://schemas.microsoft.com/office/powerpoint/2010/main" val="141052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a:t>
            </a:r>
            <a:r>
              <a:rPr lang="en-CA" baseline="0" dirty="0" smtClean="0"/>
              <a:t> view of what the data structure is behind the PSES dashboard.</a:t>
            </a:r>
          </a:p>
          <a:p>
            <a:r>
              <a:rPr lang="en-CA" baseline="0" dirty="0" smtClean="0"/>
              <a:t>A star schema with your main fact table ( that has all you measures) in the middles, with your links to all you dimension tables ( these are you categories like Demographic code, </a:t>
            </a:r>
            <a:r>
              <a:rPr lang="en-CA" baseline="0" dirty="0" err="1" smtClean="0"/>
              <a:t>Dept</a:t>
            </a:r>
            <a:r>
              <a:rPr lang="en-CA" baseline="0" dirty="0" smtClean="0"/>
              <a:t>, year, Question )</a:t>
            </a:r>
            <a:endParaRPr lang="en-CA" dirty="0"/>
          </a:p>
        </p:txBody>
      </p:sp>
    </p:spTree>
    <p:extLst>
      <p:ext uri="{BB962C8B-B14F-4D97-AF65-F5344CB8AC3E}">
        <p14:creationId xmlns:p14="http://schemas.microsoft.com/office/powerpoint/2010/main" val="2648984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 are a few recommended visuals for the type of display you want to show. This is from a</a:t>
            </a:r>
            <a:r>
              <a:rPr lang="en-CA" baseline="0" dirty="0" smtClean="0"/>
              <a:t> link that I have included in this presentation.</a:t>
            </a:r>
          </a:p>
          <a:p>
            <a:r>
              <a:rPr lang="en-CA" baseline="0" dirty="0" smtClean="0"/>
              <a:t>It shows the yellow highlighted visuals as the preferred ones for dashboards, the white are neutral and the grey are deemed not the best for dashboards.</a:t>
            </a:r>
          </a:p>
          <a:p>
            <a:r>
              <a:rPr lang="en-CA" baseline="0" dirty="0" smtClean="0"/>
              <a:t>I’m not limiting our recommendations on this one specific site I found on visual types, but wanted to include it as an example of the grouping of visuals you can use to help guide you in your visualization selection.</a:t>
            </a:r>
          </a:p>
          <a:p>
            <a:endParaRPr lang="en-CA" dirty="0"/>
          </a:p>
        </p:txBody>
      </p:sp>
    </p:spTree>
    <p:extLst>
      <p:ext uri="{BB962C8B-B14F-4D97-AF65-F5344CB8AC3E}">
        <p14:creationId xmlns:p14="http://schemas.microsoft.com/office/powerpoint/2010/main" val="2004761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Just a note: You will notice</a:t>
            </a:r>
            <a:r>
              <a:rPr lang="en-CA" baseline="0" dirty="0" smtClean="0"/>
              <a:t> that the preferred visuals have the 2 distinct values side-by-side versus the stacked column visuals.</a:t>
            </a:r>
            <a:endParaRPr lang="en-CA" dirty="0"/>
          </a:p>
        </p:txBody>
      </p:sp>
    </p:spTree>
    <p:extLst>
      <p:ext uri="{BB962C8B-B14F-4D97-AF65-F5344CB8AC3E}">
        <p14:creationId xmlns:p14="http://schemas.microsoft.com/office/powerpoint/2010/main" val="1211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4</a:t>
            </a:r>
            <a:r>
              <a:rPr lang="en-CA" baseline="0" dirty="0" smtClean="0"/>
              <a:t> areas of accessibility to be aware of. </a:t>
            </a:r>
            <a:br>
              <a:rPr lang="en-CA" baseline="0" dirty="0" smtClean="0"/>
            </a:br>
            <a:r>
              <a:rPr lang="en-CA" dirty="0">
                <a:latin typeface="Arial" panose="020B0604020202020204" pitchFamily="34" charset="0"/>
                <a:cs typeface="Arial" panose="020B0604020202020204" pitchFamily="34" charset="0"/>
              </a:rPr>
              <a:t>Hearing – </a:t>
            </a:r>
          </a:p>
          <a:p>
            <a:r>
              <a:rPr lang="en-CA" dirty="0">
                <a:latin typeface="Arial" panose="020B0604020202020204" pitchFamily="34" charset="0"/>
                <a:cs typeface="Arial" panose="020B0604020202020204" pitchFamily="34" charset="0"/>
              </a:rPr>
              <a:t>Motor – </a:t>
            </a:r>
          </a:p>
          <a:p>
            <a:r>
              <a:rPr lang="en-CA" dirty="0">
                <a:latin typeface="Arial" panose="020B0604020202020204" pitchFamily="34" charset="0"/>
                <a:cs typeface="Arial" panose="020B0604020202020204" pitchFamily="34" charset="0"/>
              </a:rPr>
              <a:t>Cognitive – </a:t>
            </a:r>
          </a:p>
          <a:p>
            <a:r>
              <a:rPr lang="en-CA" dirty="0">
                <a:latin typeface="Arial" panose="020B0604020202020204" pitchFamily="34" charset="0"/>
                <a:cs typeface="Arial" panose="020B0604020202020204" pitchFamily="34" charset="0"/>
              </a:rPr>
              <a:t>Visual - 	</a:t>
            </a:r>
          </a:p>
          <a:p>
            <a:endParaRPr lang="en-CA" dirty="0" smtClean="0"/>
          </a:p>
          <a:p>
            <a:r>
              <a:rPr lang="en-CA" dirty="0" smtClean="0"/>
              <a:t>We will talk about accessibility features and improvements that will address all accessibility</a:t>
            </a:r>
            <a:r>
              <a:rPr lang="en-CA" baseline="0" dirty="0" smtClean="0"/>
              <a:t> areas.</a:t>
            </a:r>
            <a:endParaRPr lang="en-CA" dirty="0"/>
          </a:p>
        </p:txBody>
      </p:sp>
    </p:spTree>
    <p:extLst>
      <p:ext uri="{BB962C8B-B14F-4D97-AF65-F5344CB8AC3E}">
        <p14:creationId xmlns:p14="http://schemas.microsoft.com/office/powerpoint/2010/main" val="58719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(read)</a:t>
            </a:r>
          </a:p>
          <a:p>
            <a:r>
              <a:rPr lang="en-CA" dirty="0" smtClean="0"/>
              <a:t>After</a:t>
            </a:r>
            <a:r>
              <a:rPr lang="en-CA" baseline="0" dirty="0" smtClean="0"/>
              <a:t> the slide show, we can open the Power BI tool and we can show you where you can access some of these features.</a:t>
            </a:r>
          </a:p>
          <a:p>
            <a:r>
              <a:rPr lang="en-CA" baseline="0" dirty="0" smtClean="0"/>
              <a:t>I’ll focus on the Accessible Show Data table / Focus mode  / ALT text  features that are found on every visual.</a:t>
            </a:r>
          </a:p>
          <a:p>
            <a:r>
              <a:rPr lang="en-CA" baseline="0" dirty="0" smtClean="0"/>
              <a:t>The Tab Order and Layer Order that are located in the Selection Pane.</a:t>
            </a:r>
          </a:p>
          <a:p>
            <a:r>
              <a:rPr lang="en-CA" baseline="0" dirty="0" smtClean="0"/>
              <a:t>I can run thru the existing PSES embedded dashboard that is live and published to show the Power BI Keyboard short cuts that we included in our PSES dashboards.</a:t>
            </a:r>
          </a:p>
          <a:p>
            <a:r>
              <a:rPr lang="en-CA" baseline="0" dirty="0" smtClean="0"/>
              <a:t>Also, </a:t>
            </a:r>
            <a:r>
              <a:rPr lang="en-CA" baseline="0" dirty="0" smtClean="0"/>
              <a:t>using the JAWS screen reader to demo how the screen reader is used to read thru the dashboard.</a:t>
            </a:r>
            <a:endParaRPr lang="en-CA" dirty="0"/>
          </a:p>
        </p:txBody>
      </p:sp>
    </p:spTree>
    <p:extLst>
      <p:ext uri="{BB962C8B-B14F-4D97-AF65-F5344CB8AC3E}">
        <p14:creationId xmlns:p14="http://schemas.microsoft.com/office/powerpoint/2010/main" val="8683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5F26B9F-D8F4-46C4-B49F-FA126DB3DBD5}" type="datetime1">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31390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65925D4-BF59-41F2-B50B-316F5E48B616}" type="datetime1">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401484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62C87F7-996D-40C6-BB85-D0F61DC16A53}" type="datetime1">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341281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0A2978A-96DB-412F-BD3E-4F9FEB1B3A0E}" type="datetime1">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3202424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3DEA3-2C7F-4E3B-B732-0ECE2406C1DE}" type="datetime1">
              <a:rPr lang="en-CA" smtClean="0"/>
              <a:t>2019-11-25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33394891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ED8F0DE-1250-4C67-B6D6-7BDC32954B2E}" type="datetime1">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3382827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4647736-0BAB-42BB-BCC0-FAA948CFB20D}" type="datetime1">
              <a:rPr lang="en-CA" smtClean="0"/>
              <a:t>2019-11-25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9777166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9D1033F-9489-42D6-91EE-4AD4EECE9808}" type="datetime1">
              <a:rPr lang="en-CA" smtClean="0"/>
              <a:t>2019-11-25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47266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7E51-9FDA-4346-BAEF-0EEE26C63D4A}" type="datetime1">
              <a:rPr lang="en-CA" smtClean="0"/>
              <a:t>2019-11-25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71102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B6FA1-DC81-40A3-86CD-EF8FF833D488}" type="datetime1">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263951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690285-3044-4E2D-9A2C-08EC61055CD4}" type="datetime1">
              <a:rPr lang="en-CA" smtClean="0"/>
              <a:t>2019-11-25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757235-5DFA-4C2D-BB90-1F4BADC6E8D9}" type="slidenum">
              <a:rPr lang="en-CA" smtClean="0"/>
              <a:t>‹#›</a:t>
            </a:fld>
            <a:endParaRPr lang="en-CA"/>
          </a:p>
        </p:txBody>
      </p:sp>
    </p:spTree>
    <p:extLst>
      <p:ext uri="{BB962C8B-B14F-4D97-AF65-F5344CB8AC3E}">
        <p14:creationId xmlns:p14="http://schemas.microsoft.com/office/powerpoint/2010/main" val="184326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5E68-58F7-4D17-A462-7D79ED9C8365}" type="datetime1">
              <a:rPr lang="en-CA" smtClean="0"/>
              <a:t>2019-11-25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57235-5DFA-4C2D-BB90-1F4BADC6E8D9}" type="slidenum">
              <a:rPr lang="en-CA" smtClean="0"/>
              <a:t>‹#›</a:t>
            </a:fld>
            <a:endParaRPr lang="en-CA"/>
          </a:p>
        </p:txBody>
      </p:sp>
      <p:sp>
        <p:nvSpPr>
          <p:cNvPr id="7" name="hl"/>
          <p:cNvSpPr txBox="1"/>
          <p:nvPr userDrawn="1"/>
        </p:nvSpPr>
        <p:spPr>
          <a:xfrm>
            <a:off x="0" y="0"/>
            <a:ext cx="12192000" cy="369332"/>
          </a:xfrm>
          <a:prstGeom prst="rect">
            <a:avLst/>
          </a:prstGeom>
          <a:noFill/>
        </p:spPr>
        <p:txBody>
          <a:bodyPr vert="horz" rtlCol="0">
            <a:spAutoFit/>
          </a:bodyPr>
          <a:lstStyle/>
          <a:p>
            <a:endParaRPr lang="en-CA">
              <a:solidFill>
                <a:schemeClr val="tx1"/>
              </a:solidFill>
            </a:endParaRPr>
          </a:p>
        </p:txBody>
      </p:sp>
    </p:spTree>
    <p:extLst>
      <p:ext uri="{BB962C8B-B14F-4D97-AF65-F5344CB8AC3E}">
        <p14:creationId xmlns:p14="http://schemas.microsoft.com/office/powerpoint/2010/main" val="220597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snook.ca/technical/colour_contrast/colour.html#fg=33FF33,bg=333333"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www.w3.org/TR/WCAG20/"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jpg"/><Relationship Id="rId4" Type="http://schemas.openxmlformats.org/officeDocument/2006/relationships/hyperlink" Target="http://www.w3.org/WAI/WCAG21/quickref/?versions=2.0#principle1"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sqlbi.com/wp-content/uploads/videotrainings/dashboarddesign/visuals-reference-may2017-A3.pdf" TargetMode="External"/><Relationship Id="rId3" Type="http://schemas.openxmlformats.org/officeDocument/2006/relationships/hyperlink" Target="https://hranalytics-analytiquerh.tbs-sct.gc.ca/Home/Index?GoCTemplateCulture=en-CA" TargetMode="External"/><Relationship Id="rId7" Type="http://schemas.openxmlformats.org/officeDocument/2006/relationships/hyperlink" Target="https://snook.ca/technical/colour_contrast/colour.html#fg=33FF33,bg=33333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atasavvy.me/category/power-bi/" TargetMode="External"/><Relationship Id="rId5" Type="http://schemas.openxmlformats.org/officeDocument/2006/relationships/hyperlink" Target="https://community.powerbi.com/t5/Themes-Gallery/bd-p/ThemesGallery?filter=accessible" TargetMode="External"/><Relationship Id="rId4" Type="http://schemas.openxmlformats.org/officeDocument/2006/relationships/hyperlink" Target="https://docs.microsoft.com/en-ca/power-bi/desktop-accessibility-overview" TargetMode="External"/><Relationship Id="rId9"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power-bi/desktop-directquery-abou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16159"/>
            <a:ext cx="9144000" cy="2117891"/>
          </a:xfrm>
        </p:spPr>
        <p:txBody>
          <a:bodyPr>
            <a:normAutofit fontScale="90000"/>
          </a:bodyPr>
          <a:lstStyle/>
          <a:p>
            <a:r>
              <a:rPr lang="en-CA" sz="2700" dirty="0" smtClean="0">
                <a:latin typeface="Arial" panose="020B0604020202020204" pitchFamily="34" charset="0"/>
                <a:cs typeface="Arial" panose="020B0604020202020204" pitchFamily="34" charset="0"/>
              </a:rPr>
              <a:t>Data Science Talk</a:t>
            </a:r>
            <a:r>
              <a:rPr lang="en-CA" sz="4000" dirty="0" smtClean="0"/>
              <a:t/>
            </a:r>
            <a:br>
              <a:rPr lang="en-CA" sz="4000" dirty="0" smtClean="0"/>
            </a:br>
            <a:r>
              <a:rPr lang="en-CA" dirty="0" smtClean="0"/>
              <a:t/>
            </a:r>
            <a:br>
              <a:rPr lang="en-CA" dirty="0" smtClean="0"/>
            </a:br>
            <a:r>
              <a:rPr lang="en-CA" sz="4000" dirty="0">
                <a:solidFill>
                  <a:srgbClr val="005172"/>
                </a:solidFill>
                <a:latin typeface="Arial Black" panose="020B0A04020102020204" pitchFamily="34" charset="0"/>
              </a:rPr>
              <a:t>Public Service Employee </a:t>
            </a:r>
            <a:r>
              <a:rPr lang="en-CA" sz="4000" dirty="0" smtClean="0">
                <a:solidFill>
                  <a:srgbClr val="005172"/>
                </a:solidFill>
                <a:latin typeface="Arial Black" panose="020B0A04020102020204" pitchFamily="34" charset="0"/>
              </a:rPr>
              <a:t>Survey</a:t>
            </a:r>
            <a:r>
              <a:rPr lang="en-CA" dirty="0" smtClean="0"/>
              <a:t/>
            </a:r>
            <a:br>
              <a:rPr lang="en-CA" dirty="0" smtClean="0"/>
            </a:br>
            <a:r>
              <a:rPr lang="en-CA" sz="4000" dirty="0">
                <a:solidFill>
                  <a:srgbClr val="005172"/>
                </a:solidFill>
                <a:latin typeface="Arial Black" panose="020B0A04020102020204" pitchFamily="34" charset="0"/>
              </a:rPr>
              <a:t>(</a:t>
            </a:r>
            <a:r>
              <a:rPr lang="en-CA" sz="4000" dirty="0" smtClean="0">
                <a:solidFill>
                  <a:srgbClr val="005172"/>
                </a:solidFill>
                <a:latin typeface="Arial Black" panose="020B0A04020102020204" pitchFamily="34" charset="0"/>
              </a:rPr>
              <a:t>PSES) Power BI Project</a:t>
            </a:r>
            <a:r>
              <a:rPr lang="en-CA" sz="4400" dirty="0" smtClean="0"/>
              <a:t/>
            </a:r>
            <a:br>
              <a:rPr lang="en-CA" sz="4400" dirty="0" smtClean="0"/>
            </a:br>
            <a:endParaRPr lang="en-CA" sz="4400" dirty="0"/>
          </a:p>
        </p:txBody>
      </p:sp>
      <p:sp>
        <p:nvSpPr>
          <p:cNvPr id="3" name="Subtitle 2"/>
          <p:cNvSpPr>
            <a:spLocks noGrp="1"/>
          </p:cNvSpPr>
          <p:nvPr>
            <p:ph type="subTitle" idx="1"/>
          </p:nvPr>
        </p:nvSpPr>
        <p:spPr/>
        <p:txBody>
          <a:bodyPr/>
          <a:lstStyle/>
          <a:p>
            <a:r>
              <a:rPr lang="en-CA" dirty="0" smtClean="0"/>
              <a:t/>
            </a:r>
            <a:br>
              <a:rPr lang="en-CA" dirty="0" smtClean="0"/>
            </a:br>
            <a:r>
              <a:rPr lang="en-CA" dirty="0" smtClean="0"/>
              <a:t/>
            </a:r>
            <a:br>
              <a:rPr lang="en-CA" dirty="0" smtClean="0"/>
            </a:br>
            <a:r>
              <a:rPr lang="en-CA" dirty="0" smtClean="0">
                <a:latin typeface="Arial" panose="020B0604020202020204" pitchFamily="34" charset="0"/>
                <a:cs typeface="Arial" panose="020B0604020202020204" pitchFamily="34" charset="0"/>
              </a:rPr>
              <a:t>Lessons learned, tips &amp; tricks and how to improve accessibility</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39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Power BI - Accessibility first steps</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10</a:t>
            </a:fld>
            <a:endParaRPr lang="en-CA"/>
          </a:p>
        </p:txBody>
      </p:sp>
      <p:sp>
        <p:nvSpPr>
          <p:cNvPr id="6" name="Content Placeholder 5"/>
          <p:cNvSpPr>
            <a:spLocks noGrp="1"/>
          </p:cNvSpPr>
          <p:nvPr>
            <p:ph idx="1"/>
          </p:nvPr>
        </p:nvSpPr>
        <p:spPr>
          <a:xfrm>
            <a:off x="838200" y="1786355"/>
            <a:ext cx="10515600" cy="4390608"/>
          </a:xfrm>
        </p:spPr>
        <p:txBody>
          <a:bodyPr>
            <a:normAutofit/>
          </a:bodyPr>
          <a:lstStyle/>
          <a:p>
            <a:pPr marL="0" indent="0">
              <a:buNone/>
            </a:pPr>
            <a:r>
              <a:rPr lang="en-CA" sz="1800" dirty="0" smtClean="0">
                <a:latin typeface="Arial" panose="020B0604020202020204" pitchFamily="34" charset="0"/>
                <a:cs typeface="Arial" panose="020B0604020202020204" pitchFamily="34" charset="0"/>
              </a:rPr>
              <a:t>If you do nothing else, at least do these minimum steps</a:t>
            </a:r>
            <a:r>
              <a:rPr lang="en-CA" sz="2000" dirty="0" smtClean="0">
                <a:latin typeface="Arial" panose="020B0604020202020204" pitchFamily="34" charset="0"/>
                <a:cs typeface="Arial" panose="020B0604020202020204" pitchFamily="34" charset="0"/>
              </a:rPr>
              <a:t>:</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a:p>
            <a:pPr lvl="1"/>
            <a:r>
              <a:rPr lang="en-CA" sz="1800" dirty="0" smtClean="0">
                <a:latin typeface="Arial" panose="020B0604020202020204" pitchFamily="34" charset="0"/>
                <a:cs typeface="Arial" panose="020B0604020202020204" pitchFamily="34" charset="0"/>
              </a:rPr>
              <a:t>Ensure charts and text have sufficient color contrast</a:t>
            </a:r>
            <a:br>
              <a:rPr lang="en-CA" sz="1800" dirty="0" smtClean="0">
                <a:latin typeface="Arial" panose="020B0604020202020204" pitchFamily="34" charset="0"/>
                <a:cs typeface="Arial" panose="020B0604020202020204" pitchFamily="34" charset="0"/>
              </a:rPr>
            </a:br>
            <a:endParaRPr lang="en-CA" sz="1800" dirty="0">
              <a:latin typeface="Arial" panose="020B0604020202020204" pitchFamily="34" charset="0"/>
              <a:cs typeface="Arial" panose="020B0604020202020204" pitchFamily="34" charset="0"/>
            </a:endParaRPr>
          </a:p>
          <a:p>
            <a:pPr lvl="1"/>
            <a:r>
              <a:rPr lang="en-CA" sz="1800" dirty="0" smtClean="0">
                <a:latin typeface="Arial" panose="020B0604020202020204" pitchFamily="34" charset="0"/>
                <a:cs typeface="Arial" panose="020B0604020202020204" pitchFamily="34" charset="0"/>
              </a:rPr>
              <a:t>Use descriptive, purposeful chart titles</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lvl="1"/>
            <a:r>
              <a:rPr lang="en-CA" sz="1800" dirty="0" smtClean="0">
                <a:latin typeface="Arial" panose="020B0604020202020204" pitchFamily="34" charset="0"/>
                <a:cs typeface="Arial" panose="020B0604020202020204" pitchFamily="34" charset="0"/>
              </a:rPr>
              <a:t>Avoid using color as the ONLY means of conveying information</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lvl="1"/>
            <a:r>
              <a:rPr lang="en-CA" sz="1800" dirty="0" smtClean="0">
                <a:latin typeface="Arial" panose="020B0604020202020204" pitchFamily="34" charset="0"/>
                <a:cs typeface="Arial" panose="020B0604020202020204" pitchFamily="34" charset="0"/>
              </a:rPr>
              <a:t>Set tab order on all visuals in each page</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lvl="1"/>
            <a:r>
              <a:rPr lang="en-CA" sz="1800" dirty="0" smtClean="0">
                <a:latin typeface="Arial" panose="020B0604020202020204" pitchFamily="34" charset="0"/>
                <a:cs typeface="Arial" panose="020B0604020202020204" pitchFamily="34" charset="0"/>
              </a:rPr>
              <a:t>Remove unnecessary acronyms and jargon from all charts</a:t>
            </a:r>
            <a:r>
              <a:rPr lang="en-CA" sz="1900" dirty="0" smtClean="0">
                <a:latin typeface="Arial" panose="020B0604020202020204" pitchFamily="34" charset="0"/>
                <a:cs typeface="Arial" panose="020B0604020202020204" pitchFamily="34" charset="0"/>
              </a:rPr>
              <a:t/>
            </a:r>
            <a:br>
              <a:rPr lang="en-CA" sz="1900" dirty="0" smtClean="0">
                <a:latin typeface="Arial" panose="020B0604020202020204" pitchFamily="34" charset="0"/>
                <a:cs typeface="Arial" panose="020B0604020202020204" pitchFamily="34" charset="0"/>
              </a:rPr>
            </a:br>
            <a:endParaRPr lang="en-CA" sz="19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4174829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Power BI - Accessibility  - Color Contrast</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11</a:t>
            </a:fld>
            <a:endParaRPr lang="en-CA"/>
          </a:p>
        </p:txBody>
      </p:sp>
      <p:sp>
        <p:nvSpPr>
          <p:cNvPr id="6" name="Content Placeholder 5"/>
          <p:cNvSpPr>
            <a:spLocks noGrp="1"/>
          </p:cNvSpPr>
          <p:nvPr>
            <p:ph idx="1"/>
          </p:nvPr>
        </p:nvSpPr>
        <p:spPr>
          <a:xfrm>
            <a:off x="838200" y="1786355"/>
            <a:ext cx="10515600" cy="4390608"/>
          </a:xfrm>
        </p:spPr>
        <p:txBody>
          <a:bodyPr>
            <a:normAutofit fontScale="92500" lnSpcReduction="10000"/>
          </a:bodyPr>
          <a:lstStyle/>
          <a:p>
            <a:pPr marL="0" indent="0">
              <a:buNone/>
            </a:pPr>
            <a:r>
              <a:rPr lang="en-CA" sz="1900" dirty="0" smtClean="0">
                <a:latin typeface="Arial" panose="020B0604020202020204" pitchFamily="34" charset="0"/>
                <a:cs typeface="Arial" panose="020B0604020202020204" pitchFamily="34" charset="0"/>
              </a:rPr>
              <a:t>Is this report title WCAG 2.0 compliant </a:t>
            </a:r>
            <a:r>
              <a:rPr lang="en-CA" sz="2000" dirty="0" smtClean="0">
                <a:latin typeface="Arial" panose="020B0604020202020204" pitchFamily="34" charset="0"/>
                <a:cs typeface="Arial" panose="020B0604020202020204" pitchFamily="34" charset="0"/>
              </a:rPr>
              <a:t>?</a:t>
            </a: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1665111" y="2150414"/>
            <a:ext cx="8317089" cy="3910846"/>
          </a:xfrm>
          <a:prstGeom prst="rect">
            <a:avLst/>
          </a:prstGeom>
        </p:spPr>
      </p:pic>
    </p:spTree>
    <p:extLst>
      <p:ext uri="{BB962C8B-B14F-4D97-AF65-F5344CB8AC3E}">
        <p14:creationId xmlns:p14="http://schemas.microsoft.com/office/powerpoint/2010/main" val="113571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Power BI - Accessibility - Color Contrast</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12</a:t>
            </a:fld>
            <a:endParaRPr lang="en-CA"/>
          </a:p>
        </p:txBody>
      </p:sp>
      <p:sp>
        <p:nvSpPr>
          <p:cNvPr id="6" name="Content Placeholder 5"/>
          <p:cNvSpPr>
            <a:spLocks noGrp="1"/>
          </p:cNvSpPr>
          <p:nvPr>
            <p:ph idx="1"/>
          </p:nvPr>
        </p:nvSpPr>
        <p:spPr>
          <a:xfrm>
            <a:off x="838200" y="1786354"/>
            <a:ext cx="10515598" cy="4467689"/>
          </a:xfrm>
        </p:spPr>
        <p:txBody>
          <a:bodyPr>
            <a:normAutofit fontScale="92500" lnSpcReduction="10000"/>
          </a:bodyPr>
          <a:lstStyle/>
          <a:p>
            <a:pPr marL="0" indent="0">
              <a:buNone/>
            </a:pPr>
            <a:r>
              <a:rPr lang="en-CA" sz="1900" dirty="0" smtClean="0">
                <a:latin typeface="Arial" panose="020B0604020202020204" pitchFamily="34" charset="0"/>
                <a:cs typeface="Arial" panose="020B0604020202020204" pitchFamily="34" charset="0"/>
              </a:rPr>
              <a:t>No, it failed. The Color Contrast ratio needs to be minimum 4.5 : 1</a:t>
            </a: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link: </a:t>
            </a:r>
            <a:r>
              <a:rPr lang="en-CA" sz="1700" u="sng" dirty="0" smtClean="0">
                <a:hlinkClick r:id="rId3"/>
              </a:rPr>
              <a:t>https://snook.ca/technical/colour_contrast/colour.html#fg=33FF33,bg=333333</a:t>
            </a:r>
            <a:r>
              <a:rPr lang="en-CA" sz="1700" dirty="0" smtClean="0"/>
              <a:t> </a:t>
            </a:r>
          </a:p>
          <a:p>
            <a:pPr marL="0" indent="0">
              <a:buNone/>
            </a:pP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4">
              <a:alphaModFix amt="59000"/>
            </a:blip>
            <a:srcRect/>
            <a:stretch>
              <a:fillRect/>
            </a:stretch>
          </a:blipFill>
        </p:spPr>
        <p:txBody>
          <a:bodyPr wrap="square" rtlCol="0">
            <a:spAutoFit/>
          </a:bodyPr>
          <a:lstStyle/>
          <a:p>
            <a:endParaRPr lang="en-CA" dirty="0"/>
          </a:p>
        </p:txBody>
      </p:sp>
      <p:pic>
        <p:nvPicPr>
          <p:cNvPr id="5" name="Picture 4"/>
          <p:cNvPicPr>
            <a:picLocks noChangeAspect="1"/>
          </p:cNvPicPr>
          <p:nvPr/>
        </p:nvPicPr>
        <p:blipFill>
          <a:blip r:embed="rId5"/>
          <a:stretch>
            <a:fillRect/>
          </a:stretch>
        </p:blipFill>
        <p:spPr>
          <a:xfrm>
            <a:off x="2257602" y="2073682"/>
            <a:ext cx="6954131" cy="3572067"/>
          </a:xfrm>
          <a:prstGeom prst="rect">
            <a:avLst/>
          </a:prstGeom>
        </p:spPr>
      </p:pic>
    </p:spTree>
    <p:extLst>
      <p:ext uri="{BB962C8B-B14F-4D97-AF65-F5344CB8AC3E}">
        <p14:creationId xmlns:p14="http://schemas.microsoft.com/office/powerpoint/2010/main" val="1095872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Autofit/>
          </a:bodyPr>
          <a:lstStyle/>
          <a:p>
            <a:r>
              <a:rPr lang="en-CA" sz="2000" dirty="0" smtClean="0">
                <a:latin typeface="Arial" panose="020B0604020202020204" pitchFamily="34" charset="0"/>
                <a:cs typeface="Arial" panose="020B0604020202020204" pitchFamily="34" charset="0"/>
              </a:rPr>
              <a:t>Power BI – Lessons learned on the PSES (Public Service Employee Survey) dashboard</a:t>
            </a:r>
            <a:endParaRPr lang="en-CA"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13</a:t>
            </a:fld>
            <a:endParaRPr lang="en-CA"/>
          </a:p>
        </p:txBody>
      </p:sp>
      <p:sp>
        <p:nvSpPr>
          <p:cNvPr id="6" name="Content Placeholder 5"/>
          <p:cNvSpPr>
            <a:spLocks noGrp="1"/>
          </p:cNvSpPr>
          <p:nvPr>
            <p:ph idx="1"/>
          </p:nvPr>
        </p:nvSpPr>
        <p:spPr>
          <a:xfrm>
            <a:off x="838200" y="1786355"/>
            <a:ext cx="10515600" cy="4390608"/>
          </a:xfrm>
        </p:spPr>
        <p:txBody>
          <a:bodyPr>
            <a:normAutofit/>
          </a:bodyPr>
          <a:lstStyle/>
          <a:p>
            <a:pPr marL="0" indent="0">
              <a:buNone/>
            </a:pPr>
            <a:r>
              <a:rPr lang="en-CA" sz="1800" dirty="0" smtClean="0">
                <a:latin typeface="Arial" panose="020B0604020202020204" pitchFamily="34" charset="0"/>
                <a:cs typeface="Arial" panose="020B0604020202020204" pitchFamily="34" charset="0"/>
              </a:rPr>
              <a:t/>
            </a:r>
            <a:br>
              <a:rPr lang="en-CA" sz="1800" dirty="0" smtClean="0">
                <a:latin typeface="Arial" panose="020B0604020202020204" pitchFamily="34" charset="0"/>
                <a:cs typeface="Arial" panose="020B0604020202020204" pitchFamily="34" charset="0"/>
              </a:rPr>
            </a:br>
            <a:r>
              <a:rPr lang="en-CA" sz="1800" dirty="0" smtClean="0">
                <a:latin typeface="Arial" panose="020B0604020202020204" pitchFamily="34" charset="0"/>
                <a:cs typeface="Arial" panose="020B0604020202020204" pitchFamily="34" charset="0"/>
              </a:rPr>
              <a:t>Build your dashboard with accessibility in mind from the very beginning and test throughout</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marL="0" indent="0">
              <a:buNone/>
            </a:pPr>
            <a:r>
              <a:rPr lang="en-CA" sz="1800" dirty="0" smtClean="0">
                <a:latin typeface="Arial" panose="020B0604020202020204" pitchFamily="34" charset="0"/>
                <a:cs typeface="Arial" panose="020B0604020202020204" pitchFamily="34" charset="0"/>
              </a:rPr>
              <a:t>Have a consistent look from page to page (titles, labels, logos, filters always in the same spot) to ensure user experience consistency.</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marL="0" indent="0">
              <a:buNone/>
            </a:pPr>
            <a:r>
              <a:rPr lang="en-CA" sz="1800" dirty="0" smtClean="0">
                <a:latin typeface="Arial" panose="020B0604020202020204" pitchFamily="34" charset="0"/>
                <a:cs typeface="Arial" panose="020B0604020202020204" pitchFamily="34" charset="0"/>
              </a:rPr>
              <a:t>Choose the proper visual based on the display you want:</a:t>
            </a:r>
          </a:p>
          <a:p>
            <a:pPr lvl="1"/>
            <a:r>
              <a:rPr lang="en-CA" sz="1800" dirty="0" smtClean="0">
                <a:latin typeface="Arial" panose="020B0604020202020204" pitchFamily="34" charset="0"/>
                <a:cs typeface="Arial" panose="020B0604020202020204" pitchFamily="34" charset="0"/>
              </a:rPr>
              <a:t>Comparison, Change over time, Ranking, </a:t>
            </a:r>
            <a:r>
              <a:rPr lang="en-CA" sz="1800" dirty="0" err="1" smtClean="0">
                <a:latin typeface="Arial" panose="020B0604020202020204" pitchFamily="34" charset="0"/>
                <a:cs typeface="Arial" panose="020B0604020202020204" pitchFamily="34" charset="0"/>
              </a:rPr>
              <a:t>etc</a:t>
            </a:r>
            <a:r>
              <a:rPr lang="en-CA" sz="1800" dirty="0" smtClean="0">
                <a:latin typeface="Arial" panose="020B0604020202020204" pitchFamily="34" charset="0"/>
                <a:cs typeface="Arial" panose="020B0604020202020204" pitchFamily="34" charset="0"/>
              </a:rPr>
              <a:t>,…</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lvl="1"/>
            <a:r>
              <a:rPr lang="en-CA" sz="1800" dirty="0" smtClean="0">
                <a:latin typeface="Arial" panose="020B0604020202020204" pitchFamily="34" charset="0"/>
                <a:cs typeface="Arial" panose="020B0604020202020204" pitchFamily="34" charset="0"/>
              </a:rPr>
              <a:t>Minimize, if possible, the categories along the X- Axis</a:t>
            </a:r>
          </a:p>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2640920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fontScale="90000"/>
          </a:bodyPr>
          <a:lstStyle/>
          <a:p>
            <a:r>
              <a:rPr lang="en-CA" sz="2400" dirty="0" smtClean="0">
                <a:latin typeface="Arial" panose="020B0604020202020204" pitchFamily="34" charset="0"/>
                <a:cs typeface="Arial" panose="020B0604020202020204" pitchFamily="34" charset="0"/>
              </a:rPr>
              <a:t>Power BI – Lessons learned on the PSES </a:t>
            </a:r>
            <a:r>
              <a:rPr lang="en-CA" sz="2000" dirty="0" smtClean="0">
                <a:latin typeface="Arial" panose="020B0604020202020204" pitchFamily="34" charset="0"/>
                <a:cs typeface="Arial" panose="020B0604020202020204" pitchFamily="34" charset="0"/>
              </a:rPr>
              <a:t>(Public Service Employee Survey) </a:t>
            </a:r>
            <a:r>
              <a:rPr lang="en-CA" sz="2400" dirty="0" smtClean="0">
                <a:latin typeface="Arial" panose="020B0604020202020204" pitchFamily="34" charset="0"/>
                <a:cs typeface="Arial" panose="020B0604020202020204" pitchFamily="34" charset="0"/>
              </a:rPr>
              <a:t>dashboard</a:t>
            </a:r>
            <a:br>
              <a:rPr lang="en-CA" sz="2400" dirty="0" smtClean="0">
                <a:latin typeface="Arial" panose="020B0604020202020204" pitchFamily="34" charset="0"/>
                <a:cs typeface="Arial" panose="020B0604020202020204" pitchFamily="34" charset="0"/>
              </a:rPr>
            </a:br>
            <a:r>
              <a:rPr lang="en-CA" sz="2400" dirty="0" smtClean="0">
                <a:latin typeface="Arial" panose="020B0604020202020204" pitchFamily="34" charset="0"/>
                <a:cs typeface="Arial" panose="020B0604020202020204" pitchFamily="34" charset="0"/>
              </a:rPr>
              <a:t>Before:</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14</a:t>
            </a:fld>
            <a:endParaRPr lang="en-CA"/>
          </a:p>
        </p:txBody>
      </p:sp>
      <p:sp>
        <p:nvSpPr>
          <p:cNvPr id="6" name="Content Placeholder 5"/>
          <p:cNvSpPr>
            <a:spLocks noGrp="1"/>
          </p:cNvSpPr>
          <p:nvPr>
            <p:ph idx="1"/>
          </p:nvPr>
        </p:nvSpPr>
        <p:spPr>
          <a:xfrm>
            <a:off x="838200" y="1786355"/>
            <a:ext cx="10515600" cy="4390608"/>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1038578" y="1705891"/>
            <a:ext cx="9640920" cy="4551536"/>
          </a:xfrm>
          <a:prstGeom prst="rect">
            <a:avLst/>
          </a:prstGeom>
        </p:spPr>
      </p:pic>
    </p:spTree>
    <p:extLst>
      <p:ext uri="{BB962C8B-B14F-4D97-AF65-F5344CB8AC3E}">
        <p14:creationId xmlns:p14="http://schemas.microsoft.com/office/powerpoint/2010/main" val="3149438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fontScale="90000"/>
          </a:bodyPr>
          <a:lstStyle/>
          <a:p>
            <a:r>
              <a:rPr lang="en-CA" sz="2400" dirty="0" smtClean="0">
                <a:latin typeface="Arial" panose="020B0604020202020204" pitchFamily="34" charset="0"/>
                <a:cs typeface="Arial" panose="020B0604020202020204" pitchFamily="34" charset="0"/>
              </a:rPr>
              <a:t>Power BI – Lessons learned on the PSES </a:t>
            </a:r>
            <a:r>
              <a:rPr lang="en-CA" sz="2000" dirty="0" smtClean="0">
                <a:latin typeface="Arial" panose="020B0604020202020204" pitchFamily="34" charset="0"/>
                <a:cs typeface="Arial" panose="020B0604020202020204" pitchFamily="34" charset="0"/>
              </a:rPr>
              <a:t>(Public Service Employee Survey) </a:t>
            </a:r>
            <a:r>
              <a:rPr lang="en-CA" sz="2400" dirty="0" smtClean="0">
                <a:latin typeface="Arial" panose="020B0604020202020204" pitchFamily="34" charset="0"/>
                <a:cs typeface="Arial" panose="020B0604020202020204" pitchFamily="34" charset="0"/>
              </a:rPr>
              <a:t>dashboard</a:t>
            </a:r>
            <a:br>
              <a:rPr lang="en-CA" sz="2400" dirty="0" smtClean="0">
                <a:latin typeface="Arial" panose="020B0604020202020204" pitchFamily="34" charset="0"/>
                <a:cs typeface="Arial" panose="020B0604020202020204" pitchFamily="34" charset="0"/>
              </a:rPr>
            </a:br>
            <a:r>
              <a:rPr lang="en-CA" sz="2400" dirty="0" smtClean="0">
                <a:latin typeface="Arial" panose="020B0604020202020204" pitchFamily="34" charset="0"/>
                <a:cs typeface="Arial" panose="020B0604020202020204" pitchFamily="34" charset="0"/>
              </a:rPr>
              <a:t>After:</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15</a:t>
            </a:fld>
            <a:endParaRPr lang="en-CA"/>
          </a:p>
        </p:txBody>
      </p:sp>
      <p:sp>
        <p:nvSpPr>
          <p:cNvPr id="6" name="Content Placeholder 5"/>
          <p:cNvSpPr>
            <a:spLocks noGrp="1"/>
          </p:cNvSpPr>
          <p:nvPr>
            <p:ph idx="1"/>
          </p:nvPr>
        </p:nvSpPr>
        <p:spPr>
          <a:xfrm>
            <a:off x="838200" y="1786355"/>
            <a:ext cx="10515600" cy="4390608"/>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5" name="Picture 4"/>
          <p:cNvPicPr>
            <a:picLocks noChangeAspect="1"/>
          </p:cNvPicPr>
          <p:nvPr/>
        </p:nvPicPr>
        <p:blipFill>
          <a:blip r:embed="rId4"/>
          <a:stretch>
            <a:fillRect/>
          </a:stretch>
        </p:blipFill>
        <p:spPr>
          <a:xfrm>
            <a:off x="1598965" y="1404937"/>
            <a:ext cx="8123157" cy="5316538"/>
          </a:xfrm>
          <a:prstGeom prst="rect">
            <a:avLst/>
          </a:prstGeom>
        </p:spPr>
      </p:pic>
    </p:spTree>
    <p:extLst>
      <p:ext uri="{BB962C8B-B14F-4D97-AF65-F5344CB8AC3E}">
        <p14:creationId xmlns:p14="http://schemas.microsoft.com/office/powerpoint/2010/main" val="228727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Lessons learned on the PSES dashboard  (</a:t>
            </a:r>
            <a:r>
              <a:rPr lang="en-CA" sz="2400" dirty="0" err="1" smtClean="0">
                <a:latin typeface="Arial" panose="020B0604020202020204" pitchFamily="34" charset="0"/>
                <a:cs typeface="Arial" panose="020B0604020202020204" pitchFamily="34" charset="0"/>
              </a:rPr>
              <a:t>con’t</a:t>
            </a:r>
            <a:r>
              <a:rPr lang="en-CA" sz="2400" dirty="0" smtClean="0">
                <a:latin typeface="Arial" panose="020B0604020202020204" pitchFamily="34" charset="0"/>
                <a:cs typeface="Arial" panose="020B0604020202020204" pitchFamily="34" charset="0"/>
              </a:rPr>
              <a:t>)</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16</a:t>
            </a:fld>
            <a:endParaRPr lang="en-CA"/>
          </a:p>
        </p:txBody>
      </p:sp>
      <p:sp>
        <p:nvSpPr>
          <p:cNvPr id="6" name="Content Placeholder 5"/>
          <p:cNvSpPr>
            <a:spLocks noGrp="1"/>
          </p:cNvSpPr>
          <p:nvPr>
            <p:ph idx="1"/>
          </p:nvPr>
        </p:nvSpPr>
        <p:spPr>
          <a:xfrm>
            <a:off x="838200" y="1786355"/>
            <a:ext cx="10515600" cy="4390608"/>
          </a:xfrm>
        </p:spPr>
        <p:txBody>
          <a:bodyPr>
            <a:normAutofit fontScale="92500" lnSpcReduction="20000"/>
          </a:bodyPr>
          <a:lstStyle/>
          <a:p>
            <a:pPr marL="0" indent="0">
              <a:buNone/>
            </a:pPr>
            <a:r>
              <a:rPr lang="en-CA" sz="1900" dirty="0" smtClean="0">
                <a:latin typeface="Arial" panose="020B0604020202020204" pitchFamily="34" charset="0"/>
                <a:cs typeface="Arial" panose="020B0604020202020204" pitchFamily="34" charset="0"/>
              </a:rPr>
              <a:t>Specific functionality that we recommend you have available / enabled within Power BI</a:t>
            </a:r>
          </a:p>
          <a:p>
            <a:pPr marL="0" indent="0">
              <a:buNone/>
            </a:pPr>
            <a:endParaRPr lang="en-CA" sz="1900" dirty="0" smtClean="0">
              <a:latin typeface="Arial" panose="020B0604020202020204" pitchFamily="34" charset="0"/>
              <a:cs typeface="Arial" panose="020B0604020202020204" pitchFamily="34" charset="0"/>
            </a:endParaRPr>
          </a:p>
          <a:p>
            <a:pPr marL="0" indent="0">
              <a:buNone/>
            </a:pPr>
            <a:r>
              <a:rPr lang="en-CA" sz="1900" dirty="0" smtClean="0">
                <a:latin typeface="Arial" panose="020B0604020202020204" pitchFamily="34" charset="0"/>
                <a:cs typeface="Arial" panose="020B0604020202020204" pitchFamily="34" charset="0"/>
              </a:rPr>
              <a:t>Selection Pane – provides the ‘Tab Order’ and ‘Layer Order’ of all your visuals</a:t>
            </a:r>
          </a:p>
          <a:p>
            <a:pPr lvl="1"/>
            <a:r>
              <a:rPr lang="en-CA" sz="1900" dirty="0" smtClean="0">
                <a:latin typeface="Arial" panose="020B0604020202020204" pitchFamily="34" charset="0"/>
                <a:cs typeface="Arial" panose="020B0604020202020204" pitchFamily="34" charset="0"/>
              </a:rPr>
              <a:t>Tab Order - </a:t>
            </a:r>
            <a:r>
              <a:rPr lang="en-CA" sz="1900" dirty="0" smtClean="0">
                <a:latin typeface="Arial" panose="020B0604020202020204" pitchFamily="34" charset="0"/>
                <a:cs typeface="Arial" panose="020B0604020202020204" pitchFamily="34" charset="0"/>
              </a:rPr>
              <a:t>creates the tab order of all visuals for keyboard users</a:t>
            </a:r>
          </a:p>
          <a:p>
            <a:pPr lvl="1"/>
            <a:r>
              <a:rPr lang="en-CA" sz="1900" dirty="0" smtClean="0">
                <a:latin typeface="Arial" panose="020B0604020202020204" pitchFamily="34" charset="0"/>
                <a:cs typeface="Arial" panose="020B0604020202020204" pitchFamily="34" charset="0"/>
              </a:rPr>
              <a:t>Layer Order – you can use this to hide visuals / images that are not important data elements (</a:t>
            </a:r>
            <a:r>
              <a:rPr lang="en-CA" sz="1900" dirty="0" err="1" smtClean="0">
                <a:latin typeface="Arial" panose="020B0604020202020204" pitchFamily="34" charset="0"/>
                <a:cs typeface="Arial" panose="020B0604020202020204" pitchFamily="34" charset="0"/>
              </a:rPr>
              <a:t>ie</a:t>
            </a:r>
            <a:r>
              <a:rPr lang="en-CA" sz="1900" dirty="0" smtClean="0">
                <a:latin typeface="Arial" panose="020B0604020202020204" pitchFamily="34" charset="0"/>
                <a:cs typeface="Arial" panose="020B0604020202020204" pitchFamily="34" charset="0"/>
              </a:rPr>
              <a:t>: company logos) so as to remove them from the path of a keyboard user.</a:t>
            </a:r>
          </a:p>
          <a:p>
            <a:pPr lvl="1"/>
            <a:endParaRPr lang="en-CA" sz="1900" dirty="0" smtClean="0">
              <a:latin typeface="Arial" panose="020B0604020202020204" pitchFamily="34" charset="0"/>
              <a:cs typeface="Arial" panose="020B0604020202020204" pitchFamily="34" charset="0"/>
            </a:endParaRPr>
          </a:p>
          <a:p>
            <a:pPr marL="0" indent="0">
              <a:buNone/>
            </a:pPr>
            <a:r>
              <a:rPr lang="en-CA" sz="1900" dirty="0" smtClean="0">
                <a:latin typeface="Arial" panose="020B0604020202020204" pitchFamily="34" charset="0"/>
                <a:cs typeface="Arial" panose="020B0604020202020204" pitchFamily="34" charset="0"/>
              </a:rPr>
              <a:t>Enable Filter Pane – have a consistent filtering experience for your end users. Also, ensure to display the ‘Apply filter’ button as this will notify keyboard users that they are changing the filter and they should expect the visualizations to change.</a:t>
            </a:r>
          </a:p>
          <a:p>
            <a:endParaRPr lang="en-CA" sz="1900" dirty="0" smtClean="0">
              <a:latin typeface="Arial" panose="020B0604020202020204" pitchFamily="34" charset="0"/>
              <a:cs typeface="Arial" panose="020B0604020202020204" pitchFamily="34" charset="0"/>
            </a:endParaRPr>
          </a:p>
          <a:p>
            <a:pPr marL="0" indent="0">
              <a:buNone/>
            </a:pPr>
            <a:r>
              <a:rPr lang="en-CA" sz="1900" dirty="0" smtClean="0">
                <a:latin typeface="Arial" panose="020B0604020202020204" pitchFamily="34" charset="0"/>
                <a:cs typeface="Arial" panose="020B0604020202020204" pitchFamily="34" charset="0"/>
              </a:rPr>
              <a:t>ALT text – ensure you use the ALT text functionality on ALL visuals as this is what the screen reader will read out additional info to visually impaired users. Use very precise wording here. </a:t>
            </a:r>
            <a:r>
              <a:rPr lang="en-CA" sz="1900" dirty="0" smtClean="0">
                <a:latin typeface="Arial" panose="020B0604020202020204" pitchFamily="34" charset="0"/>
                <a:cs typeface="Arial" panose="020B0604020202020204" pitchFamily="34" charset="0"/>
              </a:rPr>
              <a:t>ALT </a:t>
            </a:r>
            <a:r>
              <a:rPr lang="en-CA" sz="1900" dirty="0">
                <a:latin typeface="Arial" panose="020B0604020202020204" pitchFamily="34" charset="0"/>
                <a:cs typeface="Arial" panose="020B0604020202020204" pitchFamily="34" charset="0"/>
              </a:rPr>
              <a:t>text now allows for dynamic text </a:t>
            </a: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2192520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smtClean="0">
                <a:latin typeface="Arial" panose="020B0604020202020204" pitchFamily="34" charset="0"/>
                <a:cs typeface="Arial" panose="020B0604020202020204" pitchFamily="34" charset="0"/>
              </a:rPr>
              <a:t>Power BI – Lessons learned on the PSES dashboard  (</a:t>
            </a:r>
            <a:r>
              <a:rPr lang="en-CA" sz="2400" dirty="0" err="1" smtClean="0">
                <a:latin typeface="Arial" panose="020B0604020202020204" pitchFamily="34" charset="0"/>
                <a:cs typeface="Arial" panose="020B0604020202020204" pitchFamily="34" charset="0"/>
              </a:rPr>
              <a:t>con’t</a:t>
            </a:r>
            <a:r>
              <a:rPr lang="en-CA" sz="2400" dirty="0" smtClean="0">
                <a:latin typeface="Arial" panose="020B0604020202020204" pitchFamily="34" charset="0"/>
                <a:cs typeface="Arial" panose="020B0604020202020204" pitchFamily="34" charset="0"/>
              </a:rPr>
              <a:t>)</a:t>
            </a:r>
            <a:endParaRPr lang="en-CA" sz="2400" dirty="0">
              <a:latin typeface="Arial" panose="020B0604020202020204" pitchFamily="34" charset="0"/>
              <a:cs typeface="Arial" panose="020B0604020202020204" pitchFamily="34" charset="0"/>
            </a:endParaRPr>
          </a:p>
        </p:txBody>
      </p:sp>
      <p:sp>
        <p:nvSpPr>
          <p:cNvPr id="6" name="Content Placeholder 5"/>
          <p:cNvSpPr>
            <a:spLocks noGrp="1"/>
          </p:cNvSpPr>
          <p:nvPr>
            <p:ph sz="half" idx="1"/>
          </p:nvPr>
        </p:nvSpPr>
        <p:spPr>
          <a:xfrm>
            <a:off x="838200" y="1569493"/>
            <a:ext cx="10515600" cy="4607470"/>
          </a:xfrm>
        </p:spPr>
        <p:txBody>
          <a:bodyPr>
            <a:normAutofit/>
          </a:bodyPr>
          <a:lstStyle/>
          <a:p>
            <a:pPr marL="0" indent="0">
              <a:buNone/>
            </a:pPr>
            <a:r>
              <a:rPr lang="en-CA" sz="1800" dirty="0" smtClean="0">
                <a:latin typeface="Arial" panose="020B0604020202020204" pitchFamily="34" charset="0"/>
                <a:cs typeface="Arial" panose="020B0604020202020204" pitchFamily="34" charset="0"/>
              </a:rPr>
              <a:t>Selection Pane – Layer and Tab Order</a:t>
            </a:r>
            <a:r>
              <a:rPr lang="en-CA" sz="1900" dirty="0" smtClean="0">
                <a:latin typeface="Arial" panose="020B0604020202020204" pitchFamily="34" charset="0"/>
                <a:cs typeface="Arial" panose="020B0604020202020204" pitchFamily="34" charset="0"/>
              </a:rPr>
              <a:t>:</a:t>
            </a:r>
            <a:br>
              <a:rPr lang="en-CA" sz="1900" dirty="0" smtClean="0">
                <a:latin typeface="Arial" panose="020B0604020202020204" pitchFamily="34" charset="0"/>
                <a:cs typeface="Arial" panose="020B0604020202020204" pitchFamily="34" charset="0"/>
              </a:rPr>
            </a:br>
            <a:endParaRPr lang="en-CA" sz="1900" dirty="0" smtClean="0">
              <a:latin typeface="Arial" panose="020B0604020202020204" pitchFamily="34" charset="0"/>
              <a:cs typeface="Arial" panose="020B0604020202020204" pitchFamily="34" charset="0"/>
            </a:endParaRPr>
          </a:p>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17</a:t>
            </a:fld>
            <a:endParaRPr lang="en-CA"/>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9" name="Picture 8"/>
          <p:cNvPicPr>
            <a:picLocks noChangeAspect="1"/>
          </p:cNvPicPr>
          <p:nvPr/>
        </p:nvPicPr>
        <p:blipFill>
          <a:blip r:embed="rId4"/>
          <a:stretch>
            <a:fillRect/>
          </a:stretch>
        </p:blipFill>
        <p:spPr>
          <a:xfrm>
            <a:off x="869447" y="1930931"/>
            <a:ext cx="10249469" cy="4335725"/>
          </a:xfrm>
          <a:prstGeom prst="rect">
            <a:avLst/>
          </a:prstGeom>
        </p:spPr>
      </p:pic>
    </p:spTree>
    <p:extLst>
      <p:ext uri="{BB962C8B-B14F-4D97-AF65-F5344CB8AC3E}">
        <p14:creationId xmlns:p14="http://schemas.microsoft.com/office/powerpoint/2010/main" val="3132809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Lessons learned on the PSES dashboard  (</a:t>
            </a:r>
            <a:r>
              <a:rPr lang="en-CA" sz="2400" dirty="0" err="1" smtClean="0">
                <a:latin typeface="Arial" panose="020B0604020202020204" pitchFamily="34" charset="0"/>
                <a:cs typeface="Arial" panose="020B0604020202020204" pitchFamily="34" charset="0"/>
              </a:rPr>
              <a:t>con’t</a:t>
            </a:r>
            <a:r>
              <a:rPr lang="en-CA" sz="2400" dirty="0" smtClean="0">
                <a:latin typeface="Arial" panose="020B0604020202020204" pitchFamily="34" charset="0"/>
                <a:cs typeface="Arial" panose="020B0604020202020204" pitchFamily="34" charset="0"/>
              </a:rPr>
              <a:t>)</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18</a:t>
            </a:fld>
            <a:endParaRPr lang="en-CA"/>
          </a:p>
        </p:txBody>
      </p:sp>
      <p:sp>
        <p:nvSpPr>
          <p:cNvPr id="6" name="Content Placeholder 5"/>
          <p:cNvSpPr>
            <a:spLocks noGrp="1"/>
          </p:cNvSpPr>
          <p:nvPr>
            <p:ph idx="1"/>
          </p:nvPr>
        </p:nvSpPr>
        <p:spPr>
          <a:xfrm>
            <a:off x="838200" y="1786355"/>
            <a:ext cx="10515600" cy="4390608"/>
          </a:xfrm>
        </p:spPr>
        <p:txBody>
          <a:bodyPr>
            <a:normAutofit/>
          </a:bodyPr>
          <a:lstStyle/>
          <a:p>
            <a:pPr marL="0" indent="0">
              <a:buNone/>
            </a:pPr>
            <a:r>
              <a:rPr lang="en-CA" sz="1800" dirty="0" smtClean="0">
                <a:latin typeface="Arial" panose="020B0604020202020204" pitchFamily="34" charset="0"/>
                <a:cs typeface="Arial" panose="020B0604020202020204" pitchFamily="34" charset="0"/>
              </a:rPr>
              <a:t>Enable Filter Pane:  </a:t>
            </a:r>
            <a:r>
              <a:rPr lang="en-CA" sz="1600" dirty="0" smtClean="0">
                <a:latin typeface="Arial" panose="020B0604020202020204" pitchFamily="34" charset="0"/>
                <a:cs typeface="Arial" panose="020B0604020202020204" pitchFamily="34" charset="0"/>
              </a:rPr>
              <a:t>(to set up, go to File / Options and settings / Options )</a:t>
            </a: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3073994" y="2133448"/>
            <a:ext cx="5223845" cy="4588027"/>
          </a:xfrm>
          <a:prstGeom prst="rect">
            <a:avLst/>
          </a:prstGeom>
        </p:spPr>
      </p:pic>
    </p:spTree>
    <p:extLst>
      <p:ext uri="{BB962C8B-B14F-4D97-AF65-F5344CB8AC3E}">
        <p14:creationId xmlns:p14="http://schemas.microsoft.com/office/powerpoint/2010/main" val="3355539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Lessons learned on the PSES dashboard  (</a:t>
            </a:r>
            <a:r>
              <a:rPr lang="en-CA" sz="2400" dirty="0" err="1" smtClean="0">
                <a:latin typeface="Arial" panose="020B0604020202020204" pitchFamily="34" charset="0"/>
                <a:cs typeface="Arial" panose="020B0604020202020204" pitchFamily="34" charset="0"/>
              </a:rPr>
              <a:t>con’t</a:t>
            </a:r>
            <a:r>
              <a:rPr lang="en-CA" sz="2400" dirty="0" smtClean="0">
                <a:latin typeface="Arial" panose="020B0604020202020204" pitchFamily="34" charset="0"/>
                <a:cs typeface="Arial" panose="020B0604020202020204" pitchFamily="34" charset="0"/>
              </a:rPr>
              <a:t>)</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19</a:t>
            </a:fld>
            <a:endParaRPr lang="en-CA"/>
          </a:p>
        </p:txBody>
      </p:sp>
      <p:sp>
        <p:nvSpPr>
          <p:cNvPr id="6" name="Content Placeholder 5"/>
          <p:cNvSpPr>
            <a:spLocks noGrp="1"/>
          </p:cNvSpPr>
          <p:nvPr>
            <p:ph idx="1"/>
          </p:nvPr>
        </p:nvSpPr>
        <p:spPr>
          <a:xfrm>
            <a:off x="838198" y="1786355"/>
            <a:ext cx="10515600" cy="4390608"/>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Filter Pane: </a:t>
            </a:r>
            <a:r>
              <a:rPr lang="en-CA" sz="1600" dirty="0" smtClean="0">
                <a:latin typeface="Arial" panose="020B0604020202020204" pitchFamily="34" charset="0"/>
                <a:cs typeface="Arial" panose="020B0604020202020204" pitchFamily="34" charset="0"/>
              </a:rPr>
              <a:t>include the ‘apply filter’ button to allow keyboard users to know when they are changing the data in the visual</a:t>
            </a: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5" name="Picture 4"/>
          <p:cNvPicPr>
            <a:picLocks noChangeAspect="1"/>
          </p:cNvPicPr>
          <p:nvPr/>
        </p:nvPicPr>
        <p:blipFill>
          <a:blip r:embed="rId4"/>
          <a:stretch>
            <a:fillRect/>
          </a:stretch>
        </p:blipFill>
        <p:spPr>
          <a:xfrm>
            <a:off x="3109272" y="2081048"/>
            <a:ext cx="7604220" cy="4457864"/>
          </a:xfrm>
          <a:prstGeom prst="rect">
            <a:avLst/>
          </a:prstGeom>
        </p:spPr>
      </p:pic>
    </p:spTree>
    <p:extLst>
      <p:ext uri="{BB962C8B-B14F-4D97-AF65-F5344CB8AC3E}">
        <p14:creationId xmlns:p14="http://schemas.microsoft.com/office/powerpoint/2010/main" val="2167708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Agenda</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a:t>
            </a:fld>
            <a:endParaRPr lang="en-CA"/>
          </a:p>
        </p:txBody>
      </p:sp>
      <p:sp>
        <p:nvSpPr>
          <p:cNvPr id="6" name="Content Placeholder 5"/>
          <p:cNvSpPr>
            <a:spLocks noGrp="1"/>
          </p:cNvSpPr>
          <p:nvPr>
            <p:ph idx="1"/>
          </p:nvPr>
        </p:nvSpPr>
        <p:spPr/>
        <p:txBody>
          <a:bodyPr/>
          <a:lstStyle/>
          <a:p>
            <a:r>
              <a:rPr lang="en-CA" sz="1800" dirty="0" smtClean="0">
                <a:latin typeface="Arial" panose="020B0604020202020204" pitchFamily="34" charset="0"/>
                <a:cs typeface="Arial" panose="020B0604020202020204" pitchFamily="34" charset="0"/>
              </a:rPr>
              <a:t>Overview of Power BI tool</a:t>
            </a:r>
          </a:p>
          <a:p>
            <a:pPr lvl="2"/>
            <a:r>
              <a:rPr lang="en-CA" sz="1800" dirty="0" smtClean="0">
                <a:latin typeface="Arial" panose="020B0604020202020204" pitchFamily="34" charset="0"/>
                <a:cs typeface="Arial" panose="020B0604020202020204" pitchFamily="34" charset="0"/>
              </a:rPr>
              <a:t>Connections, data structures, types of visualizations</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r>
              <a:rPr lang="en-CA" sz="1800" dirty="0" smtClean="0">
                <a:latin typeface="Arial" panose="020B0604020202020204" pitchFamily="34" charset="0"/>
                <a:cs typeface="Arial" panose="020B0604020202020204" pitchFamily="34" charset="0"/>
              </a:rPr>
              <a:t>Accessibility</a:t>
            </a:r>
          </a:p>
          <a:p>
            <a:pPr lvl="2"/>
            <a:r>
              <a:rPr lang="en-CA" sz="1800" dirty="0" smtClean="0">
                <a:latin typeface="Arial" panose="020B0604020202020204" pitchFamily="34" charset="0"/>
                <a:cs typeface="Arial" panose="020B0604020202020204" pitchFamily="34" charset="0"/>
              </a:rPr>
              <a:t>Areas of accessibility</a:t>
            </a:r>
          </a:p>
          <a:p>
            <a:pPr lvl="2"/>
            <a:r>
              <a:rPr lang="en-CA" sz="1800" dirty="0" smtClean="0">
                <a:latin typeface="Arial" panose="020B0604020202020204" pitchFamily="34" charset="0"/>
                <a:cs typeface="Arial" panose="020B0604020202020204" pitchFamily="34" charset="0"/>
              </a:rPr>
              <a:t>Power BI accessibility features</a:t>
            </a:r>
          </a:p>
          <a:p>
            <a:pPr lvl="2"/>
            <a:r>
              <a:rPr lang="en-CA" sz="1800" dirty="0" smtClean="0">
                <a:latin typeface="Arial" panose="020B0604020202020204" pitchFamily="34" charset="0"/>
                <a:cs typeface="Arial" panose="020B0604020202020204" pitchFamily="34" charset="0"/>
              </a:rPr>
              <a:t>First steps you can take to include accessibility into your dashboard</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r>
              <a:rPr lang="en-CA" sz="1800" dirty="0" smtClean="0">
                <a:latin typeface="Arial" panose="020B0604020202020204" pitchFamily="34" charset="0"/>
                <a:cs typeface="Arial" panose="020B0604020202020204" pitchFamily="34" charset="0"/>
              </a:rPr>
              <a:t>Our lessons learned: Public Service Employee Survey (PSES) 2018 Power BI dashboard </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r>
              <a:rPr lang="en-CA" sz="1800" dirty="0" smtClean="0">
                <a:latin typeface="Arial" panose="020B0604020202020204" pitchFamily="34" charset="0"/>
                <a:cs typeface="Arial" panose="020B0604020202020204" pitchFamily="34" charset="0"/>
              </a:rPr>
              <a:t>WCAG guidelines and other helpful links</a:t>
            </a:r>
          </a:p>
          <a:p>
            <a:pPr lvl="1"/>
            <a:endParaRPr lang="en-CA" dirty="0" smtClean="0"/>
          </a:p>
          <a:p>
            <a:pPr marL="914400" lvl="2" indent="0">
              <a:buNone/>
            </a:pPr>
            <a:endParaRPr lang="en-CA" dirty="0" smtClean="0"/>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919961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Lessons learned on the PSES dashboard  (</a:t>
            </a:r>
            <a:r>
              <a:rPr lang="en-CA" sz="2400" dirty="0" err="1" smtClean="0">
                <a:latin typeface="Arial" panose="020B0604020202020204" pitchFamily="34" charset="0"/>
                <a:cs typeface="Arial" panose="020B0604020202020204" pitchFamily="34" charset="0"/>
              </a:rPr>
              <a:t>con’t</a:t>
            </a:r>
            <a:r>
              <a:rPr lang="en-CA" sz="2400" dirty="0" smtClean="0">
                <a:latin typeface="Arial" panose="020B0604020202020204" pitchFamily="34" charset="0"/>
                <a:cs typeface="Arial" panose="020B0604020202020204" pitchFamily="34" charset="0"/>
              </a:rPr>
              <a:t>)</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20</a:t>
            </a:fld>
            <a:endParaRPr lang="en-CA"/>
          </a:p>
        </p:txBody>
      </p:sp>
      <p:sp>
        <p:nvSpPr>
          <p:cNvPr id="6" name="Content Placeholder 5"/>
          <p:cNvSpPr>
            <a:spLocks noGrp="1"/>
          </p:cNvSpPr>
          <p:nvPr>
            <p:ph idx="1"/>
          </p:nvPr>
        </p:nvSpPr>
        <p:spPr>
          <a:xfrm>
            <a:off x="838198" y="1786355"/>
            <a:ext cx="10515600" cy="4390608"/>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ALT text: </a:t>
            </a:r>
            <a:r>
              <a:rPr lang="en-CA" sz="1600" dirty="0" smtClean="0">
                <a:latin typeface="Arial" panose="020B0604020202020204" pitchFamily="34" charset="0"/>
                <a:cs typeface="Arial" panose="020B0604020202020204" pitchFamily="34" charset="0"/>
              </a:rPr>
              <a:t>ensure to use this feature on all visuals, as this is text that will be read by the screen readers</a:t>
            </a: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8" name="Picture 7"/>
          <p:cNvPicPr>
            <a:picLocks noChangeAspect="1"/>
          </p:cNvPicPr>
          <p:nvPr/>
        </p:nvPicPr>
        <p:blipFill>
          <a:blip r:embed="rId4"/>
          <a:stretch>
            <a:fillRect/>
          </a:stretch>
        </p:blipFill>
        <p:spPr>
          <a:xfrm>
            <a:off x="2283723" y="2059466"/>
            <a:ext cx="7215117" cy="4662009"/>
          </a:xfrm>
          <a:prstGeom prst="rect">
            <a:avLst/>
          </a:prstGeom>
        </p:spPr>
      </p:pic>
    </p:spTree>
    <p:extLst>
      <p:ext uri="{BB962C8B-B14F-4D97-AF65-F5344CB8AC3E}">
        <p14:creationId xmlns:p14="http://schemas.microsoft.com/office/powerpoint/2010/main" val="2006149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the evolution of the PSES dashboard</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21</a:t>
            </a:fld>
            <a:endParaRPr lang="en-CA"/>
          </a:p>
        </p:txBody>
      </p:sp>
      <p:sp>
        <p:nvSpPr>
          <p:cNvPr id="6" name="Content Placeholder 5"/>
          <p:cNvSpPr>
            <a:spLocks noGrp="1"/>
          </p:cNvSpPr>
          <p:nvPr>
            <p:ph idx="1"/>
          </p:nvPr>
        </p:nvSpPr>
        <p:spPr>
          <a:xfrm>
            <a:off x="838200" y="1786355"/>
            <a:ext cx="10515600" cy="4390608"/>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5" name="Picture 4"/>
          <p:cNvPicPr>
            <a:picLocks noChangeAspect="1"/>
          </p:cNvPicPr>
          <p:nvPr/>
        </p:nvPicPr>
        <p:blipFill>
          <a:blip r:embed="rId4"/>
          <a:stretch>
            <a:fillRect/>
          </a:stretch>
        </p:blipFill>
        <p:spPr>
          <a:xfrm>
            <a:off x="2648303" y="1582220"/>
            <a:ext cx="7793919" cy="4749142"/>
          </a:xfrm>
          <a:prstGeom prst="rect">
            <a:avLst/>
          </a:prstGeom>
        </p:spPr>
      </p:pic>
      <p:sp>
        <p:nvSpPr>
          <p:cNvPr id="8" name="TextBox 7"/>
          <p:cNvSpPr txBox="1"/>
          <p:nvPr/>
        </p:nvSpPr>
        <p:spPr>
          <a:xfrm>
            <a:off x="838199" y="1786355"/>
            <a:ext cx="2096911" cy="369332"/>
          </a:xfrm>
          <a:prstGeom prst="rect">
            <a:avLst/>
          </a:prstGeom>
          <a:noFill/>
        </p:spPr>
        <p:txBody>
          <a:bodyPr wrap="square" rtlCol="0">
            <a:spAutoFit/>
          </a:bodyPr>
          <a:lstStyle/>
          <a:p>
            <a:r>
              <a:rPr lang="en-CA" dirty="0" smtClean="0"/>
              <a:t>The very beginning:</a:t>
            </a:r>
            <a:endParaRPr lang="en-CA" dirty="0"/>
          </a:p>
        </p:txBody>
      </p:sp>
    </p:spTree>
    <p:extLst>
      <p:ext uri="{BB962C8B-B14F-4D97-AF65-F5344CB8AC3E}">
        <p14:creationId xmlns:p14="http://schemas.microsoft.com/office/powerpoint/2010/main" val="1735645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the evolution of the PSES dashboard</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22</a:t>
            </a:fld>
            <a:endParaRPr lang="en-CA"/>
          </a:p>
        </p:txBody>
      </p:sp>
      <p:sp>
        <p:nvSpPr>
          <p:cNvPr id="6" name="Content Placeholder 5"/>
          <p:cNvSpPr>
            <a:spLocks noGrp="1"/>
          </p:cNvSpPr>
          <p:nvPr>
            <p:ph idx="1"/>
          </p:nvPr>
        </p:nvSpPr>
        <p:spPr>
          <a:xfrm>
            <a:off x="838200" y="1693333"/>
            <a:ext cx="10515600" cy="4483630"/>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2935110" y="1693333"/>
            <a:ext cx="8003822" cy="4217761"/>
          </a:xfrm>
          <a:prstGeom prst="rect">
            <a:avLst/>
          </a:prstGeom>
        </p:spPr>
      </p:pic>
      <p:sp>
        <p:nvSpPr>
          <p:cNvPr id="8" name="TextBox 7"/>
          <p:cNvSpPr txBox="1"/>
          <p:nvPr/>
        </p:nvSpPr>
        <p:spPr>
          <a:xfrm>
            <a:off x="838199" y="1786355"/>
            <a:ext cx="2096911" cy="369332"/>
          </a:xfrm>
          <a:prstGeom prst="rect">
            <a:avLst/>
          </a:prstGeom>
          <a:noFill/>
        </p:spPr>
        <p:txBody>
          <a:bodyPr wrap="square" rtlCol="0">
            <a:spAutoFit/>
          </a:bodyPr>
          <a:lstStyle/>
          <a:p>
            <a:r>
              <a:rPr lang="en-CA" dirty="0" smtClean="0"/>
              <a:t>A work in progress:</a:t>
            </a:r>
            <a:endParaRPr lang="en-CA" dirty="0"/>
          </a:p>
        </p:txBody>
      </p:sp>
    </p:spTree>
    <p:extLst>
      <p:ext uri="{BB962C8B-B14F-4D97-AF65-F5344CB8AC3E}">
        <p14:creationId xmlns:p14="http://schemas.microsoft.com/office/powerpoint/2010/main" val="2381891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the evolution of the PSES dashboard</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23</a:t>
            </a:fld>
            <a:endParaRPr lang="en-CA"/>
          </a:p>
        </p:txBody>
      </p:sp>
      <p:sp>
        <p:nvSpPr>
          <p:cNvPr id="6" name="Content Placeholder 5"/>
          <p:cNvSpPr>
            <a:spLocks noGrp="1"/>
          </p:cNvSpPr>
          <p:nvPr>
            <p:ph idx="1"/>
          </p:nvPr>
        </p:nvSpPr>
        <p:spPr>
          <a:xfrm>
            <a:off x="838200" y="1582220"/>
            <a:ext cx="10515600" cy="4594743"/>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1793154" y="1582220"/>
            <a:ext cx="9591891" cy="4798878"/>
          </a:xfrm>
          <a:prstGeom prst="rect">
            <a:avLst/>
          </a:prstGeom>
        </p:spPr>
      </p:pic>
      <p:sp>
        <p:nvSpPr>
          <p:cNvPr id="8" name="TextBox 7"/>
          <p:cNvSpPr txBox="1"/>
          <p:nvPr/>
        </p:nvSpPr>
        <p:spPr>
          <a:xfrm>
            <a:off x="869445" y="1431759"/>
            <a:ext cx="2096911" cy="369332"/>
          </a:xfrm>
          <a:prstGeom prst="rect">
            <a:avLst/>
          </a:prstGeom>
          <a:noFill/>
        </p:spPr>
        <p:txBody>
          <a:bodyPr wrap="square" rtlCol="0">
            <a:spAutoFit/>
          </a:bodyPr>
          <a:lstStyle/>
          <a:p>
            <a:r>
              <a:rPr lang="en-CA" dirty="0" smtClean="0"/>
              <a:t>Final result:</a:t>
            </a:r>
            <a:endParaRPr lang="en-CA" dirty="0"/>
          </a:p>
        </p:txBody>
      </p:sp>
    </p:spTree>
    <p:extLst>
      <p:ext uri="{BB962C8B-B14F-4D97-AF65-F5344CB8AC3E}">
        <p14:creationId xmlns:p14="http://schemas.microsoft.com/office/powerpoint/2010/main" val="2361004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Web Content Accessibility Guidelines (WCAG) 2.0</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24</a:t>
            </a:fld>
            <a:endParaRPr lang="en-CA"/>
          </a:p>
        </p:txBody>
      </p:sp>
      <p:sp>
        <p:nvSpPr>
          <p:cNvPr id="6" name="Content Placeholder 5"/>
          <p:cNvSpPr>
            <a:spLocks noGrp="1"/>
          </p:cNvSpPr>
          <p:nvPr>
            <p:ph idx="1"/>
          </p:nvPr>
        </p:nvSpPr>
        <p:spPr>
          <a:xfrm>
            <a:off x="838200" y="1582220"/>
            <a:ext cx="10515600" cy="4594743"/>
          </a:xfrm>
        </p:spPr>
        <p:txBody>
          <a:bodyPr>
            <a:normAutofit/>
          </a:bodyPr>
          <a:lstStyle/>
          <a:p>
            <a:r>
              <a:rPr lang="en-CA" sz="2000" dirty="0" smtClean="0">
                <a:latin typeface="Arial" panose="020B0604020202020204" pitchFamily="34" charset="0"/>
                <a:cs typeface="Arial" panose="020B0604020202020204" pitchFamily="34" charset="0"/>
              </a:rPr>
              <a:t>Full guidelines:  </a:t>
            </a:r>
            <a:r>
              <a:rPr lang="en-CA" sz="2000" dirty="0" smtClean="0">
                <a:latin typeface="Arial" panose="020B0604020202020204" pitchFamily="34" charset="0"/>
                <a:cs typeface="Arial" panose="020B0604020202020204" pitchFamily="34" charset="0"/>
                <a:hlinkClick r:id="rId3"/>
              </a:rPr>
              <a:t>http://www.w3.org/TR/WCAG20/</a:t>
            </a:r>
            <a:endParaRPr lang="en-CA" sz="2000" dirty="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Quick reference: </a:t>
            </a:r>
            <a:r>
              <a:rPr lang="en-CA" sz="2000" dirty="0" smtClean="0">
                <a:latin typeface="Arial" panose="020B0604020202020204" pitchFamily="34" charset="0"/>
                <a:cs typeface="Arial" panose="020B0604020202020204" pitchFamily="34" charset="0"/>
                <a:hlinkClick r:id="rId4"/>
              </a:rPr>
              <a:t>http://www.w3.org/WAI/WCAG21/quickref/?versions=2.0#principle1</a:t>
            </a:r>
            <a:endParaRPr lang="en-CA" sz="2000" dirty="0" smtClean="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5">
              <a:alphaModFix amt="59000"/>
            </a:blip>
            <a:srcRect/>
            <a:stretch>
              <a:fillRect/>
            </a:stretch>
          </a:blipFill>
        </p:spPr>
        <p:txBody>
          <a:bodyPr wrap="square" rtlCol="0">
            <a:spAutoFit/>
          </a:bodyPr>
          <a:lstStyle/>
          <a:p>
            <a:endParaRPr lang="en-CA" dirty="0"/>
          </a:p>
        </p:txBody>
      </p:sp>
      <p:pic>
        <p:nvPicPr>
          <p:cNvPr id="5" name="Picture 4"/>
          <p:cNvPicPr>
            <a:picLocks noChangeAspect="1"/>
          </p:cNvPicPr>
          <p:nvPr/>
        </p:nvPicPr>
        <p:blipFill>
          <a:blip r:embed="rId6"/>
          <a:stretch>
            <a:fillRect/>
          </a:stretch>
        </p:blipFill>
        <p:spPr>
          <a:xfrm>
            <a:off x="2136272" y="2386338"/>
            <a:ext cx="6874260" cy="4137733"/>
          </a:xfrm>
          <a:prstGeom prst="rect">
            <a:avLst/>
          </a:prstGeom>
        </p:spPr>
      </p:pic>
    </p:spTree>
    <p:extLst>
      <p:ext uri="{BB962C8B-B14F-4D97-AF65-F5344CB8AC3E}">
        <p14:creationId xmlns:p14="http://schemas.microsoft.com/office/powerpoint/2010/main" val="1606665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Helpful links &amp; sources for this presentation</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25</a:t>
            </a:fld>
            <a:endParaRPr lang="en-CA"/>
          </a:p>
        </p:txBody>
      </p:sp>
      <p:sp>
        <p:nvSpPr>
          <p:cNvPr id="6" name="Content Placeholder 5"/>
          <p:cNvSpPr>
            <a:spLocks noGrp="1"/>
          </p:cNvSpPr>
          <p:nvPr>
            <p:ph idx="1"/>
          </p:nvPr>
        </p:nvSpPr>
        <p:spPr>
          <a:xfrm>
            <a:off x="838200" y="2006221"/>
            <a:ext cx="10515600" cy="4170742"/>
          </a:xfrm>
        </p:spPr>
        <p:txBody>
          <a:bodyPr>
            <a:normAutofit fontScale="92500" lnSpcReduction="20000"/>
          </a:bodyPr>
          <a:lstStyle/>
          <a:p>
            <a:r>
              <a:rPr lang="en-CA" sz="2000" dirty="0" smtClean="0">
                <a:latin typeface="Arial" panose="020B0604020202020204" pitchFamily="34" charset="0"/>
                <a:cs typeface="Arial" panose="020B0604020202020204" pitchFamily="34" charset="0"/>
              </a:rPr>
              <a:t>The Power BI PSES 2018 reports in production</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t>
            </a:r>
            <a:r>
              <a:rPr lang="en-CA" sz="1600" dirty="0" smtClean="0">
                <a:latin typeface="Arial" panose="020B0604020202020204" pitchFamily="34" charset="0"/>
                <a:cs typeface="Arial" panose="020B0604020202020204" pitchFamily="34" charset="0"/>
                <a:hlinkClick r:id="rId3"/>
              </a:rPr>
              <a:t>https://hranalytics-analytiquerh.tbs-sct.gc.ca/Home/Index?GoCTemplateCulture=en-CA</a:t>
            </a:r>
            <a:endParaRPr lang="en-CA" sz="16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Microsoft  - accessibility</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t>
            </a:r>
            <a:r>
              <a:rPr lang="en-CA" sz="1600" dirty="0" smtClean="0">
                <a:latin typeface="Arial" panose="020B0604020202020204" pitchFamily="34" charset="0"/>
                <a:cs typeface="Arial" panose="020B0604020202020204" pitchFamily="34" charset="0"/>
                <a:hlinkClick r:id="rId4"/>
              </a:rPr>
              <a:t>https://docs.microsoft.com/en-ca/power-bi/desktop-accessibility-overview</a:t>
            </a:r>
            <a:endParaRPr lang="en-CA" sz="16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Microsoft – accessible themes</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t>
            </a:r>
            <a:r>
              <a:rPr lang="en-CA" sz="1600" dirty="0" smtClean="0">
                <a:latin typeface="Arial" panose="020B0604020202020204" pitchFamily="34" charset="0"/>
                <a:cs typeface="Arial" panose="020B0604020202020204" pitchFamily="34" charset="0"/>
                <a:hlinkClick r:id="rId5"/>
              </a:rPr>
              <a:t>https://community.powerbi.com/t5/Themes-Gallery/bd-p/ThemesGallery?filter=accessible</a:t>
            </a:r>
            <a:endParaRPr lang="en-CA" sz="1600" dirty="0" smtClean="0">
              <a:latin typeface="Arial" panose="020B0604020202020204" pitchFamily="34" charset="0"/>
              <a:cs typeface="Arial" panose="020B0604020202020204" pitchFamily="34" charset="0"/>
            </a:endParaRPr>
          </a:p>
          <a:p>
            <a:r>
              <a:rPr lang="en-CA" sz="2000" dirty="0" err="1" smtClean="0">
                <a:latin typeface="Arial" panose="020B0604020202020204" pitchFamily="34" charset="0"/>
                <a:cs typeface="Arial" panose="020B0604020202020204" pitchFamily="34" charset="0"/>
              </a:rPr>
              <a:t>DataSavvy</a:t>
            </a:r>
            <a:r>
              <a:rPr lang="en-CA" sz="2000" dirty="0" smtClean="0">
                <a:latin typeface="Arial" panose="020B0604020202020204" pitchFamily="34" charset="0"/>
                <a:cs typeface="Arial" panose="020B0604020202020204" pitchFamily="34" charset="0"/>
              </a:rPr>
              <a:t> – accessible report design in </a:t>
            </a:r>
            <a:r>
              <a:rPr lang="en-CA" sz="2000" dirty="0" err="1" smtClean="0">
                <a:latin typeface="Arial" panose="020B0604020202020204" pitchFamily="34" charset="0"/>
                <a:cs typeface="Arial" panose="020B0604020202020204" pitchFamily="34" charset="0"/>
              </a:rPr>
              <a:t>PowerBI</a:t>
            </a: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t>
            </a:r>
            <a:r>
              <a:rPr lang="en-CA" sz="1600" dirty="0" smtClean="0">
                <a:latin typeface="Arial" panose="020B0604020202020204" pitchFamily="34" charset="0"/>
                <a:cs typeface="Arial" panose="020B0604020202020204" pitchFamily="34" charset="0"/>
                <a:hlinkClick r:id="rId6"/>
              </a:rPr>
              <a:t>https://datasavvy.me/category/power-bi/</a:t>
            </a:r>
            <a:endParaRPr lang="en-CA" sz="1600" dirty="0" smtClean="0">
              <a:latin typeface="Arial" panose="020B0604020202020204" pitchFamily="34" charset="0"/>
              <a:cs typeface="Arial" panose="020B0604020202020204" pitchFamily="34" charset="0"/>
            </a:endParaRPr>
          </a:p>
          <a:p>
            <a:r>
              <a:rPr lang="en-CA" sz="2000" dirty="0" smtClean="0">
                <a:latin typeface="Arial" panose="020B0604020202020204" pitchFamily="34" charset="0"/>
                <a:cs typeface="Arial" panose="020B0604020202020204" pitchFamily="34" charset="0"/>
              </a:rPr>
              <a:t>Color Contrasting:  </a:t>
            </a:r>
            <a:br>
              <a:rPr lang="en-CA" sz="2000" dirty="0" smtClean="0">
                <a:latin typeface="Arial" panose="020B0604020202020204" pitchFamily="34" charset="0"/>
                <a:cs typeface="Arial" panose="020B0604020202020204" pitchFamily="34" charset="0"/>
              </a:rPr>
            </a:br>
            <a:r>
              <a:rPr lang="en-CA" sz="2000" dirty="0" smtClean="0">
                <a:latin typeface="Arial" panose="020B0604020202020204" pitchFamily="34" charset="0"/>
                <a:cs typeface="Arial" panose="020B0604020202020204" pitchFamily="34" charset="0"/>
              </a:rPr>
              <a:t>	</a:t>
            </a:r>
            <a:r>
              <a:rPr lang="en-CA" sz="1800" u="sng" dirty="0" smtClean="0">
                <a:hlinkClick r:id="rId7"/>
              </a:rPr>
              <a:t>https://snook.ca/technical/colour_contrast/colour.html#fg=33FF33,bg=333333</a:t>
            </a:r>
            <a:r>
              <a:rPr lang="en-CA" sz="1800" dirty="0" smtClean="0"/>
              <a:t> </a:t>
            </a:r>
          </a:p>
          <a:p>
            <a:r>
              <a:rPr lang="en-CA" sz="1900" dirty="0" smtClean="0">
                <a:latin typeface="Arial" panose="020B0604020202020204" pitchFamily="34" charset="0"/>
                <a:cs typeface="Arial" panose="020B0604020202020204" pitchFamily="34" charset="0"/>
              </a:rPr>
              <a:t>Recommended visuals for your data:</a:t>
            </a:r>
          </a:p>
          <a:p>
            <a:pPr marL="914400" lvl="2" indent="0">
              <a:buNone/>
            </a:pPr>
            <a:r>
              <a:rPr lang="en-CA" sz="1800" u="sng" dirty="0">
                <a:hlinkClick r:id="rId8"/>
              </a:rPr>
              <a:t>https://</a:t>
            </a:r>
            <a:r>
              <a:rPr lang="en-CA" sz="1800" u="sng" dirty="0" smtClean="0">
                <a:hlinkClick r:id="rId8"/>
              </a:rPr>
              <a:t>www.sqlbi.com/wp-content/uploads/videotrainings/dashboarddesign/visuals-reference-may2017-A3.pdf</a:t>
            </a:r>
            <a:endParaRPr lang="en-CA" sz="1800" u="sng" dirty="0" smtClean="0"/>
          </a:p>
          <a:p>
            <a:pPr marL="914400" lvl="2" indent="0">
              <a:buNone/>
            </a:pPr>
            <a:endParaRPr lang="en-CA" sz="1800" u="sng" dirty="0"/>
          </a:p>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9">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324932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447" y="982237"/>
            <a:ext cx="10484351" cy="599983"/>
          </a:xfrm>
        </p:spPr>
        <p:txBody>
          <a:bodyPr>
            <a:normAutofit/>
          </a:bodyPr>
          <a:lstStyle/>
          <a:p>
            <a:r>
              <a:rPr lang="en-CA" sz="2400" dirty="0" smtClean="0">
                <a:latin typeface="Arial" panose="020B0604020202020204" pitchFamily="34" charset="0"/>
                <a:cs typeface="Arial" panose="020B0604020202020204" pitchFamily="34" charset="0"/>
              </a:rPr>
              <a:t>Power BI – Questions ?</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26</a:t>
            </a:fld>
            <a:endParaRPr lang="en-CA"/>
          </a:p>
        </p:txBody>
      </p:sp>
      <p:sp>
        <p:nvSpPr>
          <p:cNvPr id="6" name="Content Placeholder 5"/>
          <p:cNvSpPr>
            <a:spLocks noGrp="1"/>
          </p:cNvSpPr>
          <p:nvPr>
            <p:ph idx="1"/>
          </p:nvPr>
        </p:nvSpPr>
        <p:spPr>
          <a:xfrm>
            <a:off x="838200" y="1896533"/>
            <a:ext cx="10515600" cy="4280430"/>
          </a:xfrm>
        </p:spPr>
        <p:txBody>
          <a:bodyPr>
            <a:normAutofit/>
          </a:bodyPr>
          <a:lstStyle/>
          <a:p>
            <a:pPr marL="0" indent="0">
              <a:buNone/>
            </a:pPr>
            <a:r>
              <a:rPr lang="en-CA" sz="2000" dirty="0" smtClean="0">
                <a:latin typeface="Arial" panose="020B0604020202020204" pitchFamily="34" charset="0"/>
                <a:cs typeface="Arial" panose="020B0604020202020204" pitchFamily="34" charset="0"/>
              </a:rPr>
              <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3447507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Overview of Power BI Tool</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3</a:t>
            </a:fld>
            <a:endParaRPr lang="en-CA"/>
          </a:p>
        </p:txBody>
      </p:sp>
      <p:sp>
        <p:nvSpPr>
          <p:cNvPr id="6" name="Content Placeholder 5"/>
          <p:cNvSpPr>
            <a:spLocks noGrp="1"/>
          </p:cNvSpPr>
          <p:nvPr>
            <p:ph idx="1"/>
          </p:nvPr>
        </p:nvSpPr>
        <p:spPr/>
        <p:txBody>
          <a:bodyPr>
            <a:normAutofit/>
          </a:bodyPr>
          <a:lstStyle/>
          <a:p>
            <a:pPr marL="0" indent="0">
              <a:buNone/>
            </a:pPr>
            <a:r>
              <a:rPr lang="en-CA" sz="1800" dirty="0" smtClean="0">
                <a:latin typeface="Arial" panose="020B0604020202020204" pitchFamily="34" charset="0"/>
                <a:cs typeface="Arial" panose="020B0604020202020204" pitchFamily="34" charset="0"/>
              </a:rPr>
              <a:t>Data connections ( </a:t>
            </a:r>
            <a:r>
              <a:rPr lang="en-CA" sz="1800" i="1" dirty="0" smtClean="0">
                <a:solidFill>
                  <a:schemeClr val="accent1">
                    <a:lumMod val="75000"/>
                  </a:schemeClr>
                </a:solidFill>
                <a:latin typeface="Arial" panose="020B0604020202020204" pitchFamily="34" charset="0"/>
                <a:cs typeface="Arial" panose="020B0604020202020204" pitchFamily="34" charset="0"/>
              </a:rPr>
              <a:t>import mode </a:t>
            </a:r>
            <a:r>
              <a:rPr lang="en-CA" sz="1800" dirty="0" smtClean="0">
                <a:latin typeface="Arial" panose="020B0604020202020204" pitchFamily="34" charset="0"/>
                <a:cs typeface="Arial" panose="020B0604020202020204" pitchFamily="34" charset="0"/>
              </a:rPr>
              <a:t>versus</a:t>
            </a:r>
            <a:r>
              <a:rPr lang="en-CA" sz="1800" i="1" dirty="0" smtClean="0">
                <a:latin typeface="Arial" panose="020B0604020202020204" pitchFamily="34" charset="0"/>
                <a:cs typeface="Arial" panose="020B0604020202020204" pitchFamily="34" charset="0"/>
              </a:rPr>
              <a:t> </a:t>
            </a:r>
            <a:r>
              <a:rPr lang="en-CA" sz="1800" i="1" dirty="0" smtClean="0">
                <a:solidFill>
                  <a:schemeClr val="accent1">
                    <a:lumMod val="75000"/>
                  </a:schemeClr>
                </a:solidFill>
                <a:latin typeface="Arial" panose="020B0604020202020204" pitchFamily="34" charset="0"/>
                <a:cs typeface="Arial" panose="020B0604020202020204" pitchFamily="34" charset="0"/>
              </a:rPr>
              <a:t>direct </a:t>
            </a:r>
            <a:r>
              <a:rPr lang="en-CA" sz="1800" i="1" dirty="0">
                <a:solidFill>
                  <a:schemeClr val="accent1">
                    <a:lumMod val="75000"/>
                  </a:schemeClr>
                </a:solidFill>
                <a:latin typeface="Arial" panose="020B0604020202020204" pitchFamily="34" charset="0"/>
                <a:cs typeface="Arial" panose="020B0604020202020204" pitchFamily="34" charset="0"/>
              </a:rPr>
              <a:t>q</a:t>
            </a:r>
            <a:r>
              <a:rPr lang="en-CA" sz="1800" i="1" dirty="0" smtClean="0">
                <a:solidFill>
                  <a:schemeClr val="accent1">
                    <a:lumMod val="75000"/>
                  </a:schemeClr>
                </a:solidFill>
                <a:latin typeface="Arial" panose="020B0604020202020204" pitchFamily="34" charset="0"/>
                <a:cs typeface="Arial" panose="020B0604020202020204" pitchFamily="34" charset="0"/>
              </a:rPr>
              <a:t>uery </a:t>
            </a:r>
            <a:r>
              <a:rPr lang="en-CA" sz="1800" dirty="0" smtClean="0">
                <a:latin typeface="Arial" panose="020B0604020202020204" pitchFamily="34" charset="0"/>
                <a:cs typeface="Arial" panose="020B0604020202020204" pitchFamily="34" charset="0"/>
              </a:rPr>
              <a:t>)</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marL="0" indent="0">
              <a:buNone/>
            </a:pPr>
            <a:r>
              <a:rPr lang="en-CA" sz="1800" dirty="0" smtClean="0">
                <a:latin typeface="Arial" panose="020B0604020202020204" pitchFamily="34" charset="0"/>
                <a:cs typeface="Arial" panose="020B0604020202020204" pitchFamily="34" charset="0"/>
              </a:rPr>
              <a:t>Data structures ( basic excel files, to snowflake &amp; star schema data models)</a:t>
            </a:r>
            <a:endParaRPr lang="en-CA" sz="1800" dirty="0">
              <a:latin typeface="Arial" panose="020B0604020202020204" pitchFamily="34" charset="0"/>
              <a:cs typeface="Arial" panose="020B0604020202020204" pitchFamily="34" charset="0"/>
            </a:endParaRPr>
          </a:p>
          <a:p>
            <a:pPr lvl="2"/>
            <a:r>
              <a:rPr lang="en-CA" sz="1800" dirty="0" smtClean="0">
                <a:latin typeface="Arial" panose="020B0604020202020204" pitchFamily="34" charset="0"/>
                <a:cs typeface="Arial" panose="020B0604020202020204" pitchFamily="34" charset="0"/>
              </a:rPr>
              <a:t>you will need at least one value or measurement (</a:t>
            </a:r>
            <a:r>
              <a:rPr lang="en-CA" sz="1800" i="1" dirty="0" smtClean="0">
                <a:solidFill>
                  <a:schemeClr val="accent1">
                    <a:lumMod val="75000"/>
                  </a:schemeClr>
                </a:solidFill>
                <a:latin typeface="Arial" panose="020B0604020202020204" pitchFamily="34" charset="0"/>
                <a:cs typeface="Arial" panose="020B0604020202020204" pitchFamily="34" charset="0"/>
              </a:rPr>
              <a:t>facts</a:t>
            </a:r>
            <a:r>
              <a:rPr lang="en-CA" sz="1800" dirty="0" smtClean="0">
                <a:latin typeface="Arial" panose="020B0604020202020204" pitchFamily="34" charset="0"/>
                <a:cs typeface="Arial" panose="020B0604020202020204" pitchFamily="34" charset="0"/>
              </a:rPr>
              <a:t>). IE: total, count, sum, average, …</a:t>
            </a:r>
          </a:p>
          <a:p>
            <a:pPr lvl="2"/>
            <a:r>
              <a:rPr lang="en-CA" sz="1800" dirty="0" smtClean="0">
                <a:latin typeface="Arial" panose="020B0604020202020204" pitchFamily="34" charset="0"/>
                <a:cs typeface="Arial" panose="020B0604020202020204" pitchFamily="34" charset="0"/>
              </a:rPr>
              <a:t>and other categories or groupings  (</a:t>
            </a:r>
            <a:r>
              <a:rPr lang="en-CA" sz="1800" i="1" dirty="0" smtClean="0">
                <a:solidFill>
                  <a:schemeClr val="accent1">
                    <a:lumMod val="75000"/>
                  </a:schemeClr>
                </a:solidFill>
                <a:latin typeface="Arial" panose="020B0604020202020204" pitchFamily="34" charset="0"/>
                <a:cs typeface="Arial" panose="020B0604020202020204" pitchFamily="34" charset="0"/>
              </a:rPr>
              <a:t>dimensions</a:t>
            </a:r>
            <a:r>
              <a:rPr lang="en-CA" sz="1800" dirty="0" smtClean="0">
                <a:latin typeface="Arial" panose="020B0604020202020204" pitchFamily="34" charset="0"/>
                <a:cs typeface="Arial" panose="020B0604020202020204" pitchFamily="34" charset="0"/>
              </a:rPr>
              <a:t>) IE: departments, occupational group, language, region, province,…</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marL="0" indent="0">
              <a:buNone/>
            </a:pPr>
            <a:r>
              <a:rPr lang="en-CA" sz="1800" dirty="0" smtClean="0">
                <a:latin typeface="Arial" panose="020B0604020202020204" pitchFamily="34" charset="0"/>
                <a:cs typeface="Arial" panose="020B0604020202020204" pitchFamily="34" charset="0"/>
              </a:rPr>
              <a:t>Data visualizations ( the types, what is recommended based on what you want to display)</a:t>
            </a:r>
          </a:p>
          <a:p>
            <a:pPr lvl="1"/>
            <a:r>
              <a:rPr lang="en-CA" sz="1800" dirty="0" smtClean="0">
                <a:latin typeface="Arial" panose="020B0604020202020204" pitchFamily="34" charset="0"/>
                <a:cs typeface="Arial" panose="020B0604020202020204" pitchFamily="34" charset="0"/>
              </a:rPr>
              <a:t>Comparison, Change over time, Ranking, Distribution</a:t>
            </a:r>
            <a:r>
              <a:rPr lang="en-CA" sz="1600" dirty="0" smtClean="0">
                <a:latin typeface="Arial" panose="020B0604020202020204" pitchFamily="34" charset="0"/>
                <a:cs typeface="Arial" panose="020B0604020202020204" pitchFamily="34" charset="0"/>
              </a:rPr>
              <a:t/>
            </a:r>
            <a:br>
              <a:rPr lang="en-CA" sz="1600" dirty="0" smtClean="0">
                <a:latin typeface="Arial" panose="020B0604020202020204" pitchFamily="34" charset="0"/>
                <a:cs typeface="Arial" panose="020B0604020202020204" pitchFamily="34" charset="0"/>
              </a:rPr>
            </a:br>
            <a:endParaRPr lang="en-CA" sz="16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190134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Data connections &amp; structures</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4</a:t>
            </a:fld>
            <a:endParaRPr lang="en-CA"/>
          </a:p>
        </p:txBody>
      </p:sp>
      <p:sp>
        <p:nvSpPr>
          <p:cNvPr id="6" name="Content Placeholder 5"/>
          <p:cNvSpPr>
            <a:spLocks noGrp="1"/>
          </p:cNvSpPr>
          <p:nvPr>
            <p:ph idx="1"/>
          </p:nvPr>
        </p:nvSpPr>
        <p:spPr>
          <a:xfrm>
            <a:off x="838200" y="2122311"/>
            <a:ext cx="10515600" cy="4054652"/>
          </a:xfrm>
        </p:spPr>
        <p:txBody>
          <a:bodyPr>
            <a:normAutofit/>
          </a:bodyPr>
          <a:lstStyle/>
          <a:p>
            <a:pPr marL="0" indent="0">
              <a:buNone/>
            </a:pPr>
            <a:r>
              <a:rPr lang="en-CA" sz="1800" dirty="0" smtClean="0">
                <a:latin typeface="Arial" panose="020B0604020202020204" pitchFamily="34" charset="0"/>
                <a:cs typeface="Arial" panose="020B0604020202020204" pitchFamily="34" charset="0"/>
              </a:rPr>
              <a:t>Data connections ( </a:t>
            </a:r>
            <a:r>
              <a:rPr lang="en-CA" sz="1800" i="1" dirty="0" smtClean="0">
                <a:solidFill>
                  <a:schemeClr val="accent1">
                    <a:lumMod val="75000"/>
                  </a:schemeClr>
                </a:solidFill>
                <a:latin typeface="Arial" panose="020B0604020202020204" pitchFamily="34" charset="0"/>
                <a:cs typeface="Arial" panose="020B0604020202020204" pitchFamily="34" charset="0"/>
              </a:rPr>
              <a:t>import mode </a:t>
            </a:r>
            <a:r>
              <a:rPr lang="en-CA" sz="1800" dirty="0" smtClean="0">
                <a:latin typeface="Arial" panose="020B0604020202020204" pitchFamily="34" charset="0"/>
                <a:cs typeface="Arial" panose="020B0604020202020204" pitchFamily="34" charset="0"/>
              </a:rPr>
              <a:t>versus</a:t>
            </a:r>
            <a:r>
              <a:rPr lang="en-CA" sz="1800" i="1" dirty="0" smtClean="0">
                <a:latin typeface="Arial" panose="020B0604020202020204" pitchFamily="34" charset="0"/>
                <a:cs typeface="Arial" panose="020B0604020202020204" pitchFamily="34" charset="0"/>
              </a:rPr>
              <a:t> </a:t>
            </a:r>
            <a:r>
              <a:rPr lang="en-CA" sz="1800" i="1" dirty="0" smtClean="0">
                <a:solidFill>
                  <a:schemeClr val="accent1">
                    <a:lumMod val="75000"/>
                  </a:schemeClr>
                </a:solidFill>
                <a:latin typeface="Arial" panose="020B0604020202020204" pitchFamily="34" charset="0"/>
                <a:cs typeface="Arial" panose="020B0604020202020204" pitchFamily="34" charset="0"/>
              </a:rPr>
              <a:t>direct </a:t>
            </a:r>
            <a:r>
              <a:rPr lang="en-CA" sz="1800" i="1" dirty="0">
                <a:solidFill>
                  <a:schemeClr val="accent1">
                    <a:lumMod val="75000"/>
                  </a:schemeClr>
                </a:solidFill>
                <a:latin typeface="Arial" panose="020B0604020202020204" pitchFamily="34" charset="0"/>
                <a:cs typeface="Arial" panose="020B0604020202020204" pitchFamily="34" charset="0"/>
              </a:rPr>
              <a:t>q</a:t>
            </a:r>
            <a:r>
              <a:rPr lang="en-CA" sz="1800" i="1" dirty="0" smtClean="0">
                <a:solidFill>
                  <a:schemeClr val="accent1">
                    <a:lumMod val="75000"/>
                  </a:schemeClr>
                </a:solidFill>
                <a:latin typeface="Arial" panose="020B0604020202020204" pitchFamily="34" charset="0"/>
                <a:cs typeface="Arial" panose="020B0604020202020204" pitchFamily="34" charset="0"/>
              </a:rPr>
              <a:t>uery </a:t>
            </a:r>
            <a:r>
              <a:rPr lang="en-CA" sz="1800" dirty="0" smtClean="0">
                <a:latin typeface="Arial" panose="020B0604020202020204" pitchFamily="34" charset="0"/>
                <a:cs typeface="Arial" panose="020B0604020202020204" pitchFamily="34" charset="0"/>
              </a:rPr>
              <a:t>)</a:t>
            </a:r>
          </a:p>
          <a:p>
            <a:pPr lvl="1"/>
            <a:r>
              <a:rPr lang="en-CA" sz="1800" dirty="0" smtClean="0">
                <a:latin typeface="Arial" panose="020B0604020202020204" pitchFamily="34" charset="0"/>
                <a:cs typeface="Arial" panose="020B0604020202020204" pitchFamily="34" charset="0"/>
              </a:rPr>
              <a:t>Be aware of all types and confirm how often you need your data refreshed</a:t>
            </a:r>
          </a:p>
          <a:p>
            <a:pPr lvl="1"/>
            <a:r>
              <a:rPr lang="en-CA" sz="1800" dirty="0" smtClean="0">
                <a:latin typeface="Arial" panose="020B0604020202020204" pitchFamily="34" charset="0"/>
                <a:cs typeface="Arial" panose="020B0604020202020204" pitchFamily="34" charset="0"/>
              </a:rPr>
              <a:t>Refer to Microsoft documentation that will fully explain all the connectivity options, the best practices and draw backs of each type.</a:t>
            </a:r>
          </a:p>
          <a:p>
            <a:pPr marL="457200" lvl="1" indent="0">
              <a:buNone/>
            </a:pPr>
            <a:r>
              <a:rPr lang="en-CA" sz="1800" dirty="0">
                <a:latin typeface="Arial" panose="020B0604020202020204" pitchFamily="34" charset="0"/>
                <a:cs typeface="Arial" panose="020B0604020202020204" pitchFamily="34" charset="0"/>
              </a:rPr>
              <a:t>	</a:t>
            </a:r>
            <a:r>
              <a:rPr lang="en-CA" sz="1600" dirty="0" smtClean="0">
                <a:latin typeface="Arial" panose="020B0604020202020204" pitchFamily="34" charset="0"/>
                <a:cs typeface="Arial" panose="020B0604020202020204" pitchFamily="34" charset="0"/>
                <a:hlinkClick r:id="rId3"/>
              </a:rPr>
              <a:t>https://docs.microsoft.com/en-us/power-bi/desktop-directquery-about</a:t>
            </a:r>
            <a:endParaRPr lang="en-CA" sz="1600" dirty="0" smtClean="0">
              <a:latin typeface="Arial" panose="020B0604020202020204" pitchFamily="34" charset="0"/>
              <a:cs typeface="Arial" panose="020B0604020202020204" pitchFamily="34" charset="0"/>
            </a:endParaRPr>
          </a:p>
          <a:p>
            <a:pPr marL="457200" lvl="1" indent="0">
              <a:buNone/>
            </a:pPr>
            <a:r>
              <a:rPr lang="en-CA" sz="1800" dirty="0" smtClean="0">
                <a:latin typeface="Arial" panose="020B0604020202020204" pitchFamily="34" charset="0"/>
                <a:cs typeface="Arial" panose="020B0604020202020204" pitchFamily="34" charset="0"/>
              </a:rPr>
              <a:t/>
            </a:r>
            <a:br>
              <a:rPr lang="en-CA" sz="1800" dirty="0" smtClean="0">
                <a:latin typeface="Arial" panose="020B0604020202020204" pitchFamily="34" charset="0"/>
                <a:cs typeface="Arial" panose="020B0604020202020204" pitchFamily="34" charset="0"/>
              </a:rPr>
            </a:br>
            <a:endParaRPr lang="en-CA" sz="1800" dirty="0" smtClean="0">
              <a:latin typeface="Arial" panose="020B0604020202020204" pitchFamily="34" charset="0"/>
              <a:cs typeface="Arial" panose="020B0604020202020204" pitchFamily="34" charset="0"/>
            </a:endParaRPr>
          </a:p>
          <a:p>
            <a:pPr marL="0" indent="0">
              <a:buNone/>
            </a:pPr>
            <a:r>
              <a:rPr lang="en-CA" sz="1800" dirty="0" smtClean="0">
                <a:latin typeface="Arial" panose="020B0604020202020204" pitchFamily="34" charset="0"/>
                <a:cs typeface="Arial" panose="020B0604020202020204" pitchFamily="34" charset="0"/>
              </a:rPr>
              <a:t>Data structures ( basic excel files to snowflake &amp; star schema data models)</a:t>
            </a:r>
            <a:endParaRPr lang="en-CA" sz="1800" dirty="0">
              <a:latin typeface="Arial" panose="020B0604020202020204" pitchFamily="34" charset="0"/>
              <a:cs typeface="Arial" panose="020B0604020202020204" pitchFamily="34" charset="0"/>
            </a:endParaRPr>
          </a:p>
          <a:p>
            <a:pPr lvl="1"/>
            <a:r>
              <a:rPr lang="en-CA" sz="1800" dirty="0" smtClean="0">
                <a:latin typeface="Arial" panose="020B0604020202020204" pitchFamily="34" charset="0"/>
                <a:cs typeface="Arial" panose="020B0604020202020204" pitchFamily="34" charset="0"/>
              </a:rPr>
              <a:t>you will need at least one value or measurement (</a:t>
            </a:r>
            <a:r>
              <a:rPr lang="en-CA" sz="1800" i="1" dirty="0" smtClean="0">
                <a:solidFill>
                  <a:schemeClr val="accent1">
                    <a:lumMod val="75000"/>
                  </a:schemeClr>
                </a:solidFill>
                <a:latin typeface="Arial" panose="020B0604020202020204" pitchFamily="34" charset="0"/>
                <a:cs typeface="Arial" panose="020B0604020202020204" pitchFamily="34" charset="0"/>
              </a:rPr>
              <a:t>fact</a:t>
            </a:r>
            <a:r>
              <a:rPr lang="en-CA" sz="1800" dirty="0" smtClean="0">
                <a:latin typeface="Arial" panose="020B0604020202020204" pitchFamily="34" charset="0"/>
                <a:cs typeface="Arial" panose="020B0604020202020204" pitchFamily="34" charset="0"/>
              </a:rPr>
              <a:t>). IE: total, count, sum, average, …</a:t>
            </a:r>
          </a:p>
          <a:p>
            <a:pPr lvl="1"/>
            <a:r>
              <a:rPr lang="en-CA" sz="1800" dirty="0" smtClean="0">
                <a:latin typeface="Arial" panose="020B0604020202020204" pitchFamily="34" charset="0"/>
                <a:cs typeface="Arial" panose="020B0604020202020204" pitchFamily="34" charset="0"/>
              </a:rPr>
              <a:t>and other categories or groupings  (</a:t>
            </a:r>
            <a:r>
              <a:rPr lang="en-CA" sz="1800" i="1" dirty="0" smtClean="0">
                <a:solidFill>
                  <a:schemeClr val="accent1">
                    <a:lumMod val="75000"/>
                  </a:schemeClr>
                </a:solidFill>
                <a:latin typeface="Arial" panose="020B0604020202020204" pitchFamily="34" charset="0"/>
                <a:cs typeface="Arial" panose="020B0604020202020204" pitchFamily="34" charset="0"/>
              </a:rPr>
              <a:t>dimension</a:t>
            </a:r>
            <a:r>
              <a:rPr lang="en-CA" sz="1800" dirty="0" smtClean="0">
                <a:latin typeface="Arial" panose="020B0604020202020204" pitchFamily="34" charset="0"/>
                <a:cs typeface="Arial" panose="020B0604020202020204" pitchFamily="34" charset="0"/>
              </a:rPr>
              <a:t>) IE: departments, occupational group, language, region, province,…</a:t>
            </a:r>
            <a:br>
              <a:rPr lang="en-CA" sz="1800" dirty="0" smtClean="0">
                <a:latin typeface="Arial" panose="020B0604020202020204" pitchFamily="34" charset="0"/>
                <a:cs typeface="Arial" panose="020B0604020202020204" pitchFamily="34" charset="0"/>
              </a:rPr>
            </a:br>
            <a:endParaRPr lang="en-CA" sz="1800" dirty="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4">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1363825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Data connections &amp; structures</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5</a:t>
            </a:fld>
            <a:endParaRPr lang="en-CA"/>
          </a:p>
        </p:txBody>
      </p:sp>
      <p:sp>
        <p:nvSpPr>
          <p:cNvPr id="6" name="Content Placeholder 5"/>
          <p:cNvSpPr>
            <a:spLocks noGrp="1"/>
          </p:cNvSpPr>
          <p:nvPr>
            <p:ph idx="1"/>
          </p:nvPr>
        </p:nvSpPr>
        <p:spPr>
          <a:xfrm>
            <a:off x="838200" y="1786355"/>
            <a:ext cx="10515600" cy="4390608"/>
          </a:xfrm>
        </p:spPr>
        <p:txBody>
          <a:bodyPr>
            <a:normAutofit/>
          </a:bodyPr>
          <a:lstStyle/>
          <a:p>
            <a:pPr marL="0" indent="0">
              <a:buNone/>
            </a:pPr>
            <a:r>
              <a:rPr lang="en-CA" sz="1800" dirty="0" smtClean="0">
                <a:latin typeface="Arial" panose="020B0604020202020204" pitchFamily="34" charset="0"/>
                <a:cs typeface="Arial" panose="020B0604020202020204" pitchFamily="34" charset="0"/>
              </a:rPr>
              <a:t>The data structure behind the PSES dashboard (star schema)</a:t>
            </a:r>
            <a:br>
              <a:rPr lang="en-CA" sz="1800" dirty="0" smtClean="0">
                <a:latin typeface="Arial" panose="020B0604020202020204" pitchFamily="34" charset="0"/>
                <a:cs typeface="Arial" panose="020B0604020202020204" pitchFamily="34" charset="0"/>
              </a:rPr>
            </a:br>
            <a:r>
              <a:rPr lang="en-CA" sz="1800" dirty="0" smtClean="0">
                <a:latin typeface="Arial" panose="020B0604020202020204" pitchFamily="34" charset="0"/>
                <a:cs typeface="Arial" panose="020B0604020202020204" pitchFamily="34" charset="0"/>
              </a:rPr>
              <a:t/>
            </a:r>
            <a:br>
              <a:rPr lang="en-CA" sz="1800" dirty="0" smtClean="0">
                <a:latin typeface="Arial" panose="020B0604020202020204" pitchFamily="34" charset="0"/>
                <a:cs typeface="Arial" panose="020B0604020202020204" pitchFamily="34" charset="0"/>
              </a:rPr>
            </a:br>
            <a:endParaRPr lang="en-CA" sz="1800" dirty="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3175448" y="2194737"/>
            <a:ext cx="5204278" cy="4344175"/>
          </a:xfrm>
          <a:prstGeom prst="rect">
            <a:avLst/>
          </a:prstGeom>
        </p:spPr>
      </p:pic>
    </p:spTree>
    <p:extLst>
      <p:ext uri="{BB962C8B-B14F-4D97-AF65-F5344CB8AC3E}">
        <p14:creationId xmlns:p14="http://schemas.microsoft.com/office/powerpoint/2010/main" val="381295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1081088"/>
          </a:xfrm>
        </p:spPr>
        <p:txBody>
          <a:bodyPr>
            <a:normAutofit/>
          </a:bodyPr>
          <a:lstStyle/>
          <a:p>
            <a:r>
              <a:rPr lang="en-CA" sz="2400" dirty="0" smtClean="0">
                <a:latin typeface="Arial" panose="020B0604020202020204" pitchFamily="34" charset="0"/>
                <a:cs typeface="Arial" panose="020B0604020202020204" pitchFamily="34" charset="0"/>
              </a:rPr>
              <a:t>Data visualizations</a:t>
            </a:r>
            <a:endParaRPr lang="en-CA" sz="2400" dirty="0">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sz="half" idx="2"/>
          </p:nvPr>
        </p:nvPicPr>
        <p:blipFill>
          <a:blip r:embed="rId3"/>
          <a:stretch>
            <a:fillRect/>
          </a:stretch>
        </p:blipFill>
        <p:spPr>
          <a:xfrm>
            <a:off x="6308393" y="1690688"/>
            <a:ext cx="3591983" cy="4257556"/>
          </a:xfrm>
          <a:prstGeom prst="rect">
            <a:avLst/>
          </a:prstGeom>
        </p:spPr>
      </p:pic>
      <p:sp>
        <p:nvSpPr>
          <p:cNvPr id="4" name="Slide Number Placeholder 3"/>
          <p:cNvSpPr>
            <a:spLocks noGrp="1"/>
          </p:cNvSpPr>
          <p:nvPr>
            <p:ph type="sldNum" sz="quarter" idx="12"/>
          </p:nvPr>
        </p:nvSpPr>
        <p:spPr/>
        <p:txBody>
          <a:bodyPr/>
          <a:lstStyle/>
          <a:p>
            <a:fld id="{BE757235-5DFA-4C2D-BB90-1F4BADC6E8D9}" type="slidenum">
              <a:rPr lang="en-CA" smtClean="0"/>
              <a:t>6</a:t>
            </a:fld>
            <a:endParaRPr lang="en-CA"/>
          </a:p>
        </p:txBody>
      </p:sp>
      <p:sp>
        <p:nvSpPr>
          <p:cNvPr id="7" name="TextBox 6"/>
          <p:cNvSpPr txBox="1"/>
          <p:nvPr/>
        </p:nvSpPr>
        <p:spPr>
          <a:xfrm>
            <a:off x="869447" y="224633"/>
            <a:ext cx="10381182" cy="553469"/>
          </a:xfrm>
          <a:prstGeom prst="rect">
            <a:avLst/>
          </a:prstGeom>
          <a:blipFill dpi="0" rotWithShape="1">
            <a:blip r:embed="rId4">
              <a:alphaModFix amt="59000"/>
            </a:blip>
            <a:srcRect/>
            <a:stretch>
              <a:fillRect/>
            </a:stretch>
          </a:blipFill>
        </p:spPr>
        <p:txBody>
          <a:bodyPr wrap="square" rtlCol="0">
            <a:spAutoFit/>
          </a:bodyPr>
          <a:lstStyle/>
          <a:p>
            <a:endParaRPr lang="en-CA" dirty="0"/>
          </a:p>
        </p:txBody>
      </p:sp>
      <p:pic>
        <p:nvPicPr>
          <p:cNvPr id="5" name="Picture 4"/>
          <p:cNvPicPr>
            <a:picLocks noChangeAspect="1"/>
          </p:cNvPicPr>
          <p:nvPr/>
        </p:nvPicPr>
        <p:blipFill>
          <a:blip r:embed="rId5"/>
          <a:stretch>
            <a:fillRect/>
          </a:stretch>
        </p:blipFill>
        <p:spPr>
          <a:xfrm>
            <a:off x="1366158" y="1690688"/>
            <a:ext cx="3770286" cy="4431169"/>
          </a:xfrm>
          <a:prstGeom prst="rect">
            <a:avLst/>
          </a:prstGeom>
        </p:spPr>
      </p:pic>
    </p:spTree>
    <p:extLst>
      <p:ext uri="{BB962C8B-B14F-4D97-AF65-F5344CB8AC3E}">
        <p14:creationId xmlns:p14="http://schemas.microsoft.com/office/powerpoint/2010/main" val="1908826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1081088"/>
          </a:xfrm>
        </p:spPr>
        <p:txBody>
          <a:bodyPr>
            <a:normAutofit/>
          </a:bodyPr>
          <a:lstStyle/>
          <a:p>
            <a:r>
              <a:rPr lang="en-CA" sz="2400" dirty="0" smtClean="0">
                <a:latin typeface="Arial" panose="020B0604020202020204" pitchFamily="34" charset="0"/>
                <a:cs typeface="Arial" panose="020B0604020202020204" pitchFamily="34" charset="0"/>
              </a:rPr>
              <a:t>Data visualizations  </a:t>
            </a:r>
            <a:r>
              <a:rPr lang="en-CA" sz="1800" dirty="0" smtClean="0">
                <a:latin typeface="Arial" panose="020B0604020202020204" pitchFamily="34" charset="0"/>
                <a:cs typeface="Arial" panose="020B0604020202020204" pitchFamily="34" charset="0"/>
              </a:rPr>
              <a:t>(</a:t>
            </a:r>
            <a:r>
              <a:rPr lang="en-CA" sz="1800" dirty="0" err="1" smtClean="0">
                <a:latin typeface="Arial" panose="020B0604020202020204" pitchFamily="34" charset="0"/>
                <a:cs typeface="Arial" panose="020B0604020202020204" pitchFamily="34" charset="0"/>
              </a:rPr>
              <a:t>con’t</a:t>
            </a:r>
            <a:r>
              <a:rPr lang="en-CA" sz="1800" dirty="0" smtClean="0">
                <a:latin typeface="Arial" panose="020B0604020202020204" pitchFamily="34" charset="0"/>
                <a:cs typeface="Arial" panose="020B0604020202020204" pitchFamily="34" charset="0"/>
              </a:rPr>
              <a:t>)</a:t>
            </a:r>
            <a:endParaRPr lang="en-CA"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7</a:t>
            </a:fld>
            <a:endParaRPr lang="en-CA"/>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1379360" y="1690688"/>
            <a:ext cx="3361973" cy="3740787"/>
          </a:xfrm>
          <a:prstGeom prst="rect">
            <a:avLst/>
          </a:prstGeom>
        </p:spPr>
      </p:pic>
      <p:pic>
        <p:nvPicPr>
          <p:cNvPr id="8" name="Picture 7"/>
          <p:cNvPicPr>
            <a:picLocks noChangeAspect="1"/>
          </p:cNvPicPr>
          <p:nvPr/>
        </p:nvPicPr>
        <p:blipFill>
          <a:blip r:embed="rId5"/>
          <a:stretch>
            <a:fillRect/>
          </a:stretch>
        </p:blipFill>
        <p:spPr>
          <a:xfrm>
            <a:off x="6060037" y="1746214"/>
            <a:ext cx="3625829" cy="4359628"/>
          </a:xfrm>
          <a:prstGeom prst="rect">
            <a:avLst/>
          </a:prstGeom>
        </p:spPr>
      </p:pic>
    </p:spTree>
    <p:extLst>
      <p:ext uri="{BB962C8B-B14F-4D97-AF65-F5344CB8AC3E}">
        <p14:creationId xmlns:p14="http://schemas.microsoft.com/office/powerpoint/2010/main" val="802214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Areas of a</a:t>
            </a:r>
            <a:r>
              <a:rPr lang="en-CA" sz="2400" dirty="0" smtClean="0">
                <a:latin typeface="Arial" panose="020B0604020202020204" pitchFamily="34" charset="0"/>
                <a:cs typeface="Arial" panose="020B0604020202020204" pitchFamily="34" charset="0"/>
              </a:rPr>
              <a:t>ccessibility</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8</a:t>
            </a:fld>
            <a:endParaRPr lang="en-CA"/>
          </a:p>
        </p:txBody>
      </p:sp>
      <p:sp>
        <p:nvSpPr>
          <p:cNvPr id="6" name="Content Placeholder 5"/>
          <p:cNvSpPr>
            <a:spLocks noGrp="1"/>
          </p:cNvSpPr>
          <p:nvPr>
            <p:ph idx="1"/>
          </p:nvPr>
        </p:nvSpPr>
        <p:spPr/>
        <p:txBody>
          <a:bodyPr>
            <a:normAutofit/>
          </a:bodyPr>
          <a:lstStyle/>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a:p>
            <a:pPr marL="0" indent="0">
              <a:buNone/>
            </a:pPr>
            <a:endParaRPr lang="en-CA" sz="2000" dirty="0" smtClean="0">
              <a:latin typeface="Arial" panose="020B0604020202020204" pitchFamily="34" charset="0"/>
              <a:cs typeface="Arial" panose="020B0604020202020204" pitchFamily="34" charset="0"/>
            </a:endParaRPr>
          </a:p>
          <a:p>
            <a:pPr marL="0" indent="0">
              <a:buNone/>
            </a:pPr>
            <a:endParaRPr lang="en-CA" sz="2000" dirty="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pic>
        <p:nvPicPr>
          <p:cNvPr id="3" name="Picture 2"/>
          <p:cNvPicPr>
            <a:picLocks noChangeAspect="1"/>
          </p:cNvPicPr>
          <p:nvPr/>
        </p:nvPicPr>
        <p:blipFill>
          <a:blip r:embed="rId4"/>
          <a:stretch>
            <a:fillRect/>
          </a:stretch>
        </p:blipFill>
        <p:spPr>
          <a:xfrm>
            <a:off x="1662287" y="2099498"/>
            <a:ext cx="8564135" cy="2845035"/>
          </a:xfrm>
          <a:prstGeom prst="rect">
            <a:avLst/>
          </a:prstGeom>
        </p:spPr>
      </p:pic>
    </p:spTree>
    <p:extLst>
      <p:ext uri="{BB962C8B-B14F-4D97-AF65-F5344CB8AC3E}">
        <p14:creationId xmlns:p14="http://schemas.microsoft.com/office/powerpoint/2010/main" val="2938790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79" y="982237"/>
            <a:ext cx="10587519" cy="599983"/>
          </a:xfrm>
        </p:spPr>
        <p:txBody>
          <a:bodyPr>
            <a:normAutofit/>
          </a:bodyPr>
          <a:lstStyle/>
          <a:p>
            <a:r>
              <a:rPr lang="en-CA" sz="2400" dirty="0" smtClean="0">
                <a:latin typeface="Arial" panose="020B0604020202020204" pitchFamily="34" charset="0"/>
                <a:cs typeface="Arial" panose="020B0604020202020204" pitchFamily="34" charset="0"/>
              </a:rPr>
              <a:t>Power BI – Accessibility features</a:t>
            </a:r>
            <a:endParaRPr lang="en-CA"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E757235-5DFA-4C2D-BB90-1F4BADC6E8D9}" type="slidenum">
              <a:rPr lang="en-CA" smtClean="0"/>
              <a:t>9</a:t>
            </a:fld>
            <a:endParaRPr lang="en-CA"/>
          </a:p>
        </p:txBody>
      </p:sp>
      <p:sp>
        <p:nvSpPr>
          <p:cNvPr id="6" name="Content Placeholder 5"/>
          <p:cNvSpPr>
            <a:spLocks noGrp="1"/>
          </p:cNvSpPr>
          <p:nvPr>
            <p:ph idx="1"/>
          </p:nvPr>
        </p:nvSpPr>
        <p:spPr>
          <a:xfrm>
            <a:off x="838200" y="1786355"/>
            <a:ext cx="10515600" cy="4390608"/>
          </a:xfrm>
        </p:spPr>
        <p:txBody>
          <a:bodyPr>
            <a:normAutofit fontScale="70000" lnSpcReduction="20000"/>
          </a:bodyPr>
          <a:lstStyle/>
          <a:p>
            <a:pPr marL="0" indent="0">
              <a:buNone/>
            </a:pPr>
            <a:r>
              <a:rPr lang="en-CA" sz="2000" dirty="0" smtClean="0">
                <a:latin typeface="Arial" panose="020B0604020202020204" pitchFamily="34" charset="0"/>
                <a:cs typeface="Arial" panose="020B0604020202020204" pitchFamily="34" charset="0"/>
              </a:rPr>
              <a:t>Within Power BI, there are 3 categories of accessibility features</a:t>
            </a:r>
            <a:br>
              <a:rPr lang="en-CA" sz="2000" dirty="0" smtClean="0">
                <a:latin typeface="Arial" panose="020B0604020202020204" pitchFamily="34" charset="0"/>
                <a:cs typeface="Arial" panose="020B0604020202020204" pitchFamily="34" charset="0"/>
              </a:rPr>
            </a:br>
            <a:endParaRPr lang="en-CA" sz="2000" dirty="0" smtClean="0">
              <a:latin typeface="Arial" panose="020B0604020202020204" pitchFamily="34" charset="0"/>
              <a:cs typeface="Arial" panose="020B0604020202020204" pitchFamily="34" charset="0"/>
            </a:endParaRPr>
          </a:p>
          <a:p>
            <a:pPr lvl="1"/>
            <a:r>
              <a:rPr lang="en-CA" sz="1900" dirty="0" smtClean="0">
                <a:latin typeface="Arial" panose="020B0604020202020204" pitchFamily="34" charset="0"/>
                <a:cs typeface="Arial" panose="020B0604020202020204" pitchFamily="34" charset="0"/>
              </a:rPr>
              <a:t>Built-In (requires no developer effort)</a:t>
            </a:r>
          </a:p>
          <a:p>
            <a:pPr lvl="3"/>
            <a:r>
              <a:rPr lang="en-CA" sz="1900" dirty="0" smtClean="0">
                <a:latin typeface="Arial" panose="020B0604020202020204" pitchFamily="34" charset="0"/>
                <a:cs typeface="Arial" panose="020B0604020202020204" pitchFamily="34" charset="0"/>
              </a:rPr>
              <a:t>General keyboard navigation</a:t>
            </a:r>
          </a:p>
          <a:p>
            <a:pPr lvl="3"/>
            <a:r>
              <a:rPr lang="en-CA" sz="1900" dirty="0" smtClean="0">
                <a:latin typeface="Arial" panose="020B0604020202020204" pitchFamily="34" charset="0"/>
                <a:cs typeface="Arial" panose="020B0604020202020204" pitchFamily="34" charset="0"/>
              </a:rPr>
              <a:t>High contrast colors view</a:t>
            </a:r>
          </a:p>
          <a:p>
            <a:pPr lvl="3"/>
            <a:r>
              <a:rPr lang="en-CA" sz="1900" dirty="0" smtClean="0">
                <a:latin typeface="Arial" panose="020B0604020202020204" pitchFamily="34" charset="0"/>
                <a:cs typeface="Arial" panose="020B0604020202020204" pitchFamily="34" charset="0"/>
              </a:rPr>
              <a:t>Screen-reader compatibility (JAWS)</a:t>
            </a:r>
          </a:p>
          <a:p>
            <a:pPr lvl="3"/>
            <a:r>
              <a:rPr lang="en-CA" sz="1900" dirty="0" smtClean="0">
                <a:latin typeface="Arial" panose="020B0604020202020204" pitchFamily="34" charset="0"/>
                <a:cs typeface="Arial" panose="020B0604020202020204" pitchFamily="34" charset="0"/>
              </a:rPr>
              <a:t>Accessible Show Data table</a:t>
            </a:r>
          </a:p>
          <a:p>
            <a:pPr lvl="3"/>
            <a:r>
              <a:rPr lang="en-CA" sz="1900" dirty="0" smtClean="0">
                <a:latin typeface="Arial" panose="020B0604020202020204" pitchFamily="34" charset="0"/>
                <a:cs typeface="Arial" panose="020B0604020202020204" pitchFamily="34" charset="0"/>
              </a:rPr>
              <a:t>Focus mode</a:t>
            </a:r>
            <a:br>
              <a:rPr lang="en-CA" sz="1900" dirty="0" smtClean="0">
                <a:latin typeface="Arial" panose="020B0604020202020204" pitchFamily="34" charset="0"/>
                <a:cs typeface="Arial" panose="020B0604020202020204" pitchFamily="34" charset="0"/>
              </a:rPr>
            </a:br>
            <a:r>
              <a:rPr lang="en-CA" sz="1900" dirty="0" smtClean="0">
                <a:latin typeface="Arial" panose="020B0604020202020204" pitchFamily="34" charset="0"/>
                <a:cs typeface="Arial" panose="020B0604020202020204" pitchFamily="34" charset="0"/>
              </a:rPr>
              <a:t>	</a:t>
            </a:r>
            <a:br>
              <a:rPr lang="en-CA" sz="1900" dirty="0" smtClean="0">
                <a:latin typeface="Arial" panose="020B0604020202020204" pitchFamily="34" charset="0"/>
                <a:cs typeface="Arial" panose="020B0604020202020204" pitchFamily="34" charset="0"/>
              </a:rPr>
            </a:br>
            <a:endParaRPr lang="en-CA" sz="1900" dirty="0" smtClean="0">
              <a:latin typeface="Arial" panose="020B0604020202020204" pitchFamily="34" charset="0"/>
              <a:cs typeface="Arial" panose="020B0604020202020204" pitchFamily="34" charset="0"/>
            </a:endParaRPr>
          </a:p>
          <a:p>
            <a:pPr lvl="1"/>
            <a:r>
              <a:rPr lang="en-CA" sz="1900" dirty="0" smtClean="0">
                <a:latin typeface="Arial" panose="020B0604020202020204" pitchFamily="34" charset="0"/>
                <a:cs typeface="Arial" panose="020B0604020202020204" pitchFamily="34" charset="0"/>
              </a:rPr>
              <a:t>Built-In ( requires some configuration)</a:t>
            </a:r>
          </a:p>
          <a:p>
            <a:pPr lvl="3"/>
            <a:r>
              <a:rPr lang="en-CA" sz="1900" dirty="0" smtClean="0">
                <a:latin typeface="Arial" panose="020B0604020202020204" pitchFamily="34" charset="0"/>
                <a:cs typeface="Arial" panose="020B0604020202020204" pitchFamily="34" charset="0"/>
              </a:rPr>
              <a:t>ALT text</a:t>
            </a:r>
          </a:p>
          <a:p>
            <a:pPr lvl="3"/>
            <a:r>
              <a:rPr lang="en-CA" sz="1900" dirty="0" smtClean="0">
                <a:latin typeface="Arial" panose="020B0604020202020204" pitchFamily="34" charset="0"/>
                <a:cs typeface="Arial" panose="020B0604020202020204" pitchFamily="34" charset="0"/>
              </a:rPr>
              <a:t>Tab order</a:t>
            </a:r>
          </a:p>
          <a:p>
            <a:pPr lvl="3"/>
            <a:r>
              <a:rPr lang="en-CA" sz="1900" dirty="0" smtClean="0">
                <a:latin typeface="Arial" panose="020B0604020202020204" pitchFamily="34" charset="0"/>
                <a:cs typeface="Arial" panose="020B0604020202020204" pitchFamily="34" charset="0"/>
              </a:rPr>
              <a:t>Chart titles</a:t>
            </a:r>
          </a:p>
          <a:p>
            <a:pPr lvl="3"/>
            <a:r>
              <a:rPr lang="en-CA" sz="1900" dirty="0" smtClean="0">
                <a:latin typeface="Arial" panose="020B0604020202020204" pitchFamily="34" charset="0"/>
                <a:cs typeface="Arial" panose="020B0604020202020204" pitchFamily="34" charset="0"/>
              </a:rPr>
              <a:t>Header tooltips</a:t>
            </a:r>
          </a:p>
          <a:p>
            <a:pPr marL="1371600" lvl="3" indent="0">
              <a:buNone/>
            </a:pPr>
            <a:endParaRPr lang="en-CA" sz="1900" dirty="0">
              <a:latin typeface="Arial" panose="020B0604020202020204" pitchFamily="34" charset="0"/>
              <a:cs typeface="Arial" panose="020B0604020202020204" pitchFamily="34" charset="0"/>
            </a:endParaRPr>
          </a:p>
          <a:p>
            <a:pPr marL="1371600" lvl="3" indent="0">
              <a:buNone/>
            </a:pPr>
            <a:endParaRPr lang="en-CA" sz="1900" dirty="0" smtClean="0">
              <a:latin typeface="Arial" panose="020B0604020202020204" pitchFamily="34" charset="0"/>
              <a:cs typeface="Arial" panose="020B0604020202020204" pitchFamily="34" charset="0"/>
            </a:endParaRPr>
          </a:p>
          <a:p>
            <a:pPr lvl="1"/>
            <a:r>
              <a:rPr lang="en-CA" sz="1900" dirty="0" smtClean="0">
                <a:latin typeface="Arial" panose="020B0604020202020204" pitchFamily="34" charset="0"/>
                <a:cs typeface="Arial" panose="020B0604020202020204" pitchFamily="34" charset="0"/>
              </a:rPr>
              <a:t>Achievable only by report developer efforts</a:t>
            </a:r>
          </a:p>
          <a:p>
            <a:pPr lvl="3"/>
            <a:r>
              <a:rPr lang="en-CA" sz="1900" dirty="0" smtClean="0">
                <a:latin typeface="Arial" panose="020B0604020202020204" pitchFamily="34" charset="0"/>
                <a:cs typeface="Arial" panose="020B0604020202020204" pitchFamily="34" charset="0"/>
              </a:rPr>
              <a:t>Color contrast</a:t>
            </a:r>
          </a:p>
          <a:p>
            <a:pPr lvl="3"/>
            <a:r>
              <a:rPr lang="en-CA" sz="1900" dirty="0" smtClean="0">
                <a:latin typeface="Arial" panose="020B0604020202020204" pitchFamily="34" charset="0"/>
                <a:cs typeface="Arial" panose="020B0604020202020204" pitchFamily="34" charset="0"/>
              </a:rPr>
              <a:t>Colorblind-friendly colors</a:t>
            </a:r>
          </a:p>
          <a:p>
            <a:pPr lvl="3"/>
            <a:r>
              <a:rPr lang="en-CA" sz="1900" dirty="0" smtClean="0">
                <a:latin typeface="Arial" panose="020B0604020202020204" pitchFamily="34" charset="0"/>
                <a:cs typeface="Arial" panose="020B0604020202020204" pitchFamily="34" charset="0"/>
              </a:rPr>
              <a:t>Report themes</a:t>
            </a:r>
            <a:endParaRPr lang="en-CA" sz="1000" dirty="0" smtClean="0">
              <a:latin typeface="Arial" panose="020B0604020202020204" pitchFamily="34" charset="0"/>
              <a:cs typeface="Arial" panose="020B0604020202020204" pitchFamily="34" charset="0"/>
            </a:endParaRPr>
          </a:p>
        </p:txBody>
      </p:sp>
      <p:sp>
        <p:nvSpPr>
          <p:cNvPr id="7" name="TextBox 6"/>
          <p:cNvSpPr txBox="1"/>
          <p:nvPr/>
        </p:nvSpPr>
        <p:spPr>
          <a:xfrm>
            <a:off x="869447" y="224633"/>
            <a:ext cx="10381182" cy="553469"/>
          </a:xfrm>
          <a:prstGeom prst="rect">
            <a:avLst/>
          </a:prstGeom>
          <a:blipFill dpi="0" rotWithShape="1">
            <a:blip r:embed="rId3">
              <a:alphaModFix amt="59000"/>
            </a:blip>
            <a:srcRect/>
            <a:stretch>
              <a:fillRect/>
            </a:stretch>
          </a:blipFill>
        </p:spPr>
        <p:txBody>
          <a:bodyPr wrap="square" rtlCol="0">
            <a:spAutoFit/>
          </a:bodyPr>
          <a:lstStyle/>
          <a:p>
            <a:endParaRPr lang="en-CA" dirty="0"/>
          </a:p>
        </p:txBody>
      </p:sp>
    </p:spTree>
    <p:extLst>
      <p:ext uri="{BB962C8B-B14F-4D97-AF65-F5344CB8AC3E}">
        <p14:creationId xmlns:p14="http://schemas.microsoft.com/office/powerpoint/2010/main" val="34996277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ddd676743434311b8945a5f&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1994</Words>
  <Application>Microsoft Office PowerPoint</Application>
  <PresentationFormat>Widescreen</PresentationFormat>
  <Paragraphs>227</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Data Science Talk  Public Service Employee Survey (PSES) Power BI Project </vt:lpstr>
      <vt:lpstr>Agenda</vt:lpstr>
      <vt:lpstr>Overview of Power BI Tool</vt:lpstr>
      <vt:lpstr>Data connections &amp; structures</vt:lpstr>
      <vt:lpstr>Data connections &amp; structures</vt:lpstr>
      <vt:lpstr>Data visualizations</vt:lpstr>
      <vt:lpstr>Data visualizations  (con’t)</vt:lpstr>
      <vt:lpstr>Areas of accessibility</vt:lpstr>
      <vt:lpstr>Power BI – Accessibility features</vt:lpstr>
      <vt:lpstr>Power BI - Accessibility first steps</vt:lpstr>
      <vt:lpstr>Power BI - Accessibility  - Color Contrast</vt:lpstr>
      <vt:lpstr>Power BI - Accessibility - Color Contrast</vt:lpstr>
      <vt:lpstr>Power BI – Lessons learned on the PSES (Public Service Employee Survey) dashboard</vt:lpstr>
      <vt:lpstr>Power BI – Lessons learned on the PSES (Public Service Employee Survey) dashboard Before:</vt:lpstr>
      <vt:lpstr>Power BI – Lessons learned on the PSES (Public Service Employee Survey) dashboard After:</vt:lpstr>
      <vt:lpstr>Power BI – Lessons learned on the PSES dashboard  (con’t)</vt:lpstr>
      <vt:lpstr>Power BI – Lessons learned on the PSES dashboard  (con’t)</vt:lpstr>
      <vt:lpstr>Power BI – Lessons learned on the PSES dashboard  (con’t)</vt:lpstr>
      <vt:lpstr>Power BI – Lessons learned on the PSES dashboard  (con’t)</vt:lpstr>
      <vt:lpstr>Power BI – Lessons learned on the PSES dashboard  (con’t)</vt:lpstr>
      <vt:lpstr>Power BI – the evolution of the PSES dashboard</vt:lpstr>
      <vt:lpstr>Power BI – the evolution of the PSES dashboard</vt:lpstr>
      <vt:lpstr>Power BI – the evolution of the PSES dashboard</vt:lpstr>
      <vt:lpstr>Power BI – Web Content Accessibility Guidelines (WCAG) 2.0</vt:lpstr>
      <vt:lpstr>Power BI – Helpful links &amp; sources for this presentation</vt:lpstr>
      <vt:lpstr>Power BI – Questions ?</vt:lpstr>
    </vt:vector>
  </TitlesOfParts>
  <Company>TBS-SCT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Talk  PSES Power BI Project </dc:title>
  <dc:creator>Cameron, Karri</dc:creator>
  <cp:lastModifiedBy>Cameron, Karri</cp:lastModifiedBy>
  <cp:revision>144</cp:revision>
  <cp:lastPrinted>2019-11-26T13:38:12Z</cp:lastPrinted>
  <dcterms:created xsi:type="dcterms:W3CDTF">2019-11-25T15:57:14Z</dcterms:created>
  <dcterms:modified xsi:type="dcterms:W3CDTF">2019-11-26T17:56:55Z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2d6e709e-e177-46e9-8927-b4f15e3635e7</vt:lpwstr>
  </property>
  <property fmtid="{D5CDD505-2E9C-101B-9397-08002B2CF9AE}" pid="3" name="SECCLASS">
    <vt:lpwstr>CLASSU</vt:lpwstr>
  </property>
  <property fmtid="{D5CDD505-2E9C-101B-9397-08002B2CF9AE}" pid="4" name="TBSSCTCLASSIFICATION">
    <vt:lpwstr>UNCLASSIFIED</vt:lpwstr>
  </property>
  <property fmtid="{D5CDD505-2E9C-101B-9397-08002B2CF9AE}" pid="5" name="TBSSCTVISUALMARKINGNO">
    <vt:lpwstr>NO</vt:lpwstr>
  </property>
</Properties>
</file>