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63" r:id="rId2"/>
    <p:sldId id="298" r:id="rId3"/>
    <p:sldId id="300" r:id="rId4"/>
    <p:sldId id="286" r:id="rId5"/>
    <p:sldId id="288" r:id="rId6"/>
    <p:sldId id="330" r:id="rId7"/>
    <p:sldId id="315" r:id="rId8"/>
    <p:sldId id="314" r:id="rId9"/>
    <p:sldId id="303" r:id="rId10"/>
    <p:sldId id="332" r:id="rId11"/>
    <p:sldId id="284" r:id="rId12"/>
    <p:sldId id="281" r:id="rId13"/>
    <p:sldId id="327" r:id="rId14"/>
    <p:sldId id="331" r:id="rId15"/>
    <p:sldId id="275" r:id="rId16"/>
    <p:sldId id="280" r:id="rId17"/>
    <p:sldId id="317" r:id="rId18"/>
    <p:sldId id="307" r:id="rId19"/>
    <p:sldId id="308" r:id="rId20"/>
    <p:sldId id="309" r:id="rId21"/>
    <p:sldId id="310" r:id="rId22"/>
    <p:sldId id="312" r:id="rId23"/>
    <p:sldId id="318" r:id="rId24"/>
    <p:sldId id="319" r:id="rId25"/>
    <p:sldId id="282" r:id="rId26"/>
    <p:sldId id="285" r:id="rId27"/>
    <p:sldId id="316" r:id="rId28"/>
    <p:sldId id="274" r:id="rId29"/>
    <p:sldId id="283" r:id="rId30"/>
    <p:sldId id="328" r:id="rId31"/>
    <p:sldId id="329" r:id="rId32"/>
  </p:sldIdLst>
  <p:sldSz cx="9144000" cy="6858000" type="screen4x3"/>
  <p:notesSz cx="7010400" cy="92964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orient="horz" pos="300">
          <p15:clr>
            <a:srgbClr val="A4A3A4"/>
          </p15:clr>
        </p15:guide>
        <p15:guide id="4" orient="horz" pos="572">
          <p15:clr>
            <a:srgbClr val="A4A3A4"/>
          </p15:clr>
        </p15:guide>
        <p15:guide id="5" pos="2880">
          <p15:clr>
            <a:srgbClr val="A4A3A4"/>
          </p15:clr>
        </p15:guide>
        <p15:guide id="6" pos="4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72903" autoAdjust="0"/>
  </p:normalViewPr>
  <p:slideViewPr>
    <p:cSldViewPr showGuides="1">
      <p:cViewPr varScale="1">
        <p:scale>
          <a:sx n="75" d="100"/>
          <a:sy n="75" d="100"/>
        </p:scale>
        <p:origin x="1224" y="78"/>
      </p:cViewPr>
      <p:guideLst>
        <p:guide orient="horz" pos="2160"/>
        <p:guide orient="horz" pos="482"/>
        <p:guide orient="horz" pos="300"/>
        <p:guide orient="horz" pos="572"/>
        <p:guide pos="2880"/>
        <p:guide pos="499"/>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C125156-8CB5-4F94-B1DD-9DEF660CA43A}" type="datetimeFigureOut">
              <a:rPr lang="en-CA" smtClean="0"/>
              <a:t>2019-09-30</a:t>
            </a:fld>
            <a:endParaRPr lang="en-CA"/>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C297B32-12A3-46AB-84D3-B62C0D6D9FAB}" type="slidenum">
              <a:rPr lang="en-CA" smtClean="0"/>
              <a:t>‹#›</a:t>
            </a:fld>
            <a:endParaRPr lang="en-CA"/>
          </a:p>
        </p:txBody>
      </p:sp>
    </p:spTree>
    <p:extLst>
      <p:ext uri="{BB962C8B-B14F-4D97-AF65-F5344CB8AC3E}">
        <p14:creationId xmlns:p14="http://schemas.microsoft.com/office/powerpoint/2010/main" val="1193717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5BE00D6-E049-4381-83C8-29CB14B5448F}" type="datetimeFigureOut">
              <a:rPr lang="en-CA" smtClean="0"/>
              <a:t>2019-09-30</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3A5D88-BC26-4EFA-A680-927F6A4ACCF4}" type="slidenum">
              <a:rPr lang="en-CA" smtClean="0"/>
              <a:t>‹#›</a:t>
            </a:fld>
            <a:endParaRPr lang="en-CA"/>
          </a:p>
        </p:txBody>
      </p:sp>
    </p:spTree>
    <p:extLst>
      <p:ext uri="{BB962C8B-B14F-4D97-AF65-F5344CB8AC3E}">
        <p14:creationId xmlns:p14="http://schemas.microsoft.com/office/powerpoint/2010/main" val="274462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3</a:t>
            </a:fld>
            <a:endParaRPr lang="en-CA"/>
          </a:p>
        </p:txBody>
      </p:sp>
    </p:spTree>
    <p:extLst>
      <p:ext uri="{BB962C8B-B14F-4D97-AF65-F5344CB8AC3E}">
        <p14:creationId xmlns:p14="http://schemas.microsoft.com/office/powerpoint/2010/main" val="110988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In the context of AI,</a:t>
            </a:r>
            <a:r>
              <a:rPr lang="en-CA" baseline="0" dirty="0" smtClean="0"/>
              <a:t> interest in fairness has exploded in the past few years, but this is a problem that far predates AI</a:t>
            </a:r>
            <a:endParaRPr lang="en-CA" dirty="0" smtClean="0"/>
          </a:p>
        </p:txBody>
      </p:sp>
      <p:sp>
        <p:nvSpPr>
          <p:cNvPr id="4" name="Slide Number Placeholder 3"/>
          <p:cNvSpPr>
            <a:spLocks noGrp="1"/>
          </p:cNvSpPr>
          <p:nvPr>
            <p:ph type="sldNum" sz="quarter" idx="10"/>
          </p:nvPr>
        </p:nvSpPr>
        <p:spPr/>
        <p:txBody>
          <a:bodyPr/>
          <a:lstStyle/>
          <a:p>
            <a:fld id="{EB3A5D88-BC26-4EFA-A680-927F6A4ACCF4}" type="slidenum">
              <a:rPr lang="en-CA" smtClean="0"/>
              <a:t>8</a:t>
            </a:fld>
            <a:endParaRPr lang="en-CA"/>
          </a:p>
        </p:txBody>
      </p:sp>
    </p:spTree>
    <p:extLst>
      <p:ext uri="{BB962C8B-B14F-4D97-AF65-F5344CB8AC3E}">
        <p14:creationId xmlns:p14="http://schemas.microsoft.com/office/powerpoint/2010/main" val="65932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Flawed algorithms: Value added models for teacher performance expecting some students to do better than perfect, or punishing teachers because other</a:t>
            </a:r>
            <a:r>
              <a:rPr lang="en-CA" baseline="0" dirty="0" smtClean="0"/>
              <a:t> teachers cheat</a:t>
            </a:r>
            <a:endParaRPr lang="en-CA" dirty="0" smtClean="0"/>
          </a:p>
          <a:p>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12</a:t>
            </a:fld>
            <a:endParaRPr lang="en-CA"/>
          </a:p>
        </p:txBody>
      </p:sp>
    </p:spTree>
    <p:extLst>
      <p:ext uri="{BB962C8B-B14F-4D97-AF65-F5344CB8AC3E}">
        <p14:creationId xmlns:p14="http://schemas.microsoft.com/office/powerpoint/2010/main" val="265183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Historical bias: How the world is, or was when the</a:t>
            </a:r>
            <a:r>
              <a:rPr lang="en-CA" baseline="0" dirty="0" smtClean="0"/>
              <a:t> data was collected. There are more white male CEOs so image search for CEOs is mostly white males</a:t>
            </a:r>
          </a:p>
          <a:p>
            <a:pPr marL="171450" indent="-171450">
              <a:buFontTx/>
              <a:buChar char="-"/>
            </a:pPr>
            <a:r>
              <a:rPr lang="en-CA" dirty="0" smtClean="0"/>
              <a:t>Temporal Bias. Temporal bias arises from differences in populations and behaviors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smtClean="0"/>
              <a:t>Aggregation Bias: When subgroups really should be treated differently but are not (particularly in medical contexts)</a:t>
            </a:r>
          </a:p>
          <a:p>
            <a:pPr marL="171450" indent="-171450">
              <a:buFontTx/>
              <a:buChar char="-"/>
            </a:pPr>
            <a:r>
              <a:rPr lang="en-CA" dirty="0" smtClean="0"/>
              <a:t>Social Bias. Social bias happens when other people’s actions or content coming from them affect our judgment.</a:t>
            </a:r>
          </a:p>
          <a:p>
            <a:pPr marL="171450" indent="-171450">
              <a:buFontTx/>
              <a:buChar char="-"/>
            </a:pPr>
            <a:endParaRPr lang="en-CA" dirty="0" smtClean="0"/>
          </a:p>
          <a:p>
            <a:pPr marL="171450" indent="-171450">
              <a:buFontTx/>
              <a:buChar char="-"/>
            </a:pPr>
            <a:r>
              <a:rPr lang="en-CA" dirty="0" smtClean="0"/>
              <a:t>Popularity Bias. Items that are more popular tend to be exposed more. However, popularity metrics are subject to manipulation—for example, by fake reviews or social bots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smtClean="0"/>
              <a:t>Emergent Bias. Emergent bias happens as a result of use and interaction with real users. This bias arises as a result of change in population, cultural values, or societal knowledge usually some time after the completion of design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smtClean="0"/>
              <a:t>Evaluation bias: Inappropriate benchmark?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smtClean="0"/>
              <a:t>Behavioral Bias: User behavior varies across platforms, contexts, and datasets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smtClean="0"/>
              <a:t>Presentation Bias. Presentation bias is a result of how information is presented</a:t>
            </a:r>
            <a:endParaRPr lang="en-CA" baseline="0" dirty="0" smtClean="0"/>
          </a:p>
          <a:p>
            <a:pPr marL="171450" indent="-171450">
              <a:buFontTx/>
              <a:buChar char="-"/>
            </a:pPr>
            <a:r>
              <a:rPr lang="en-CA" baseline="0" dirty="0" smtClean="0"/>
              <a:t>Content production bias: differences in use of language across different gender and age groups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aseline="0" dirty="0" smtClean="0"/>
              <a:t>Population bias: The user population is different from the population as a whole</a:t>
            </a:r>
            <a:endParaRPr lang="en-CA" dirty="0" smtClean="0"/>
          </a:p>
          <a:p>
            <a:pPr marL="171450" indent="-171450">
              <a:buFontTx/>
              <a:buChar char="-"/>
            </a:pPr>
            <a:r>
              <a:rPr lang="en-CA" dirty="0" smtClean="0"/>
              <a:t>Representation bias:</a:t>
            </a:r>
            <a:r>
              <a:rPr lang="en-CA" baseline="0" dirty="0" smtClean="0"/>
              <a:t> Image data collected primarily in North America may not represent a global picture.</a:t>
            </a:r>
            <a:endParaRPr lang="en-CA" dirty="0" smtClean="0"/>
          </a:p>
          <a:p>
            <a:pPr marL="171450" indent="-171450">
              <a:buFontTx/>
              <a:buChar char="-"/>
            </a:pPr>
            <a:r>
              <a:rPr lang="en-CA" dirty="0" smtClean="0"/>
              <a:t>Measurement bias:</a:t>
            </a:r>
            <a:r>
              <a:rPr lang="en-CA" baseline="0" dirty="0" smtClean="0"/>
              <a:t> What we can measure may not be what we really care about. We can measure arrests, but what we care about is crimes committed.</a:t>
            </a:r>
          </a:p>
          <a:p>
            <a:pPr marL="171450" indent="-171450">
              <a:buFontTx/>
              <a:buChar char="-"/>
            </a:pPr>
            <a:endParaRPr lang="en-CA" baseline="0" dirty="0" smtClean="0"/>
          </a:p>
        </p:txBody>
      </p:sp>
      <p:sp>
        <p:nvSpPr>
          <p:cNvPr id="4" name="Slide Number Placeholder 3"/>
          <p:cNvSpPr>
            <a:spLocks noGrp="1"/>
          </p:cNvSpPr>
          <p:nvPr>
            <p:ph type="sldNum" sz="quarter" idx="10"/>
          </p:nvPr>
        </p:nvSpPr>
        <p:spPr/>
        <p:txBody>
          <a:bodyPr/>
          <a:lstStyle/>
          <a:p>
            <a:fld id="{EB3A5D88-BC26-4EFA-A680-927F6A4ACCF4}" type="slidenum">
              <a:rPr lang="en-CA" smtClean="0"/>
              <a:t>13</a:t>
            </a:fld>
            <a:endParaRPr lang="en-CA"/>
          </a:p>
        </p:txBody>
      </p:sp>
    </p:spTree>
    <p:extLst>
      <p:ext uri="{BB962C8B-B14F-4D97-AF65-F5344CB8AC3E}">
        <p14:creationId xmlns:p14="http://schemas.microsoft.com/office/powerpoint/2010/main" val="294362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B3A5D88-BC26-4EFA-A680-927F6A4ACCF4}" type="slidenum">
              <a:rPr lang="en-CA" smtClean="0"/>
              <a:t>16</a:t>
            </a:fld>
            <a:endParaRPr lang="en-CA"/>
          </a:p>
        </p:txBody>
      </p:sp>
    </p:spTree>
    <p:extLst>
      <p:ext uri="{BB962C8B-B14F-4D97-AF65-F5344CB8AC3E}">
        <p14:creationId xmlns:p14="http://schemas.microsoft.com/office/powerpoint/2010/main" val="219598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Machine learning models are great at picking up correlations from other variables. If the data is biased, and some combination of other variables is correlated, the ML model will find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Conversely, in some cases, the sensitive variable can be used by the model in a way that benefits the disadvantaged group. If women are less likely</a:t>
            </a:r>
            <a:r>
              <a:rPr lang="en-CA" baseline="0" dirty="0" smtClean="0"/>
              <a:t> to commit crimes than men, and gender is not considered in a risk model, the model will discriminate against women</a:t>
            </a:r>
            <a:endParaRPr lang="en-CA" dirty="0" smtClean="0"/>
          </a:p>
          <a:p>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22</a:t>
            </a:fld>
            <a:endParaRPr lang="en-CA"/>
          </a:p>
        </p:txBody>
      </p:sp>
    </p:spTree>
    <p:extLst>
      <p:ext uri="{BB962C8B-B14F-4D97-AF65-F5344CB8AC3E}">
        <p14:creationId xmlns:p14="http://schemas.microsoft.com/office/powerpoint/2010/main" val="157126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Change in system design: An example is an image tagging system which changed</a:t>
            </a:r>
            <a:r>
              <a:rPr lang="en-CA" baseline="0" dirty="0" smtClean="0"/>
              <a:t> some labels to be more generic, like ‘Healthcare Professional’ instead of ‘Doctor’ vs ‘Nurse’.</a:t>
            </a:r>
            <a:endParaRPr lang="en-CA" dirty="0"/>
          </a:p>
        </p:txBody>
      </p:sp>
      <p:sp>
        <p:nvSpPr>
          <p:cNvPr id="4" name="Slide Number Placeholder 3"/>
          <p:cNvSpPr>
            <a:spLocks noGrp="1"/>
          </p:cNvSpPr>
          <p:nvPr>
            <p:ph type="sldNum" sz="quarter" idx="10"/>
          </p:nvPr>
        </p:nvSpPr>
        <p:spPr/>
        <p:txBody>
          <a:bodyPr/>
          <a:lstStyle/>
          <a:p>
            <a:fld id="{EB3A5D88-BC26-4EFA-A680-927F6A4ACCF4}" type="slidenum">
              <a:rPr lang="en-CA" smtClean="0"/>
              <a:t>26</a:t>
            </a:fld>
            <a:endParaRPr lang="en-CA"/>
          </a:p>
        </p:txBody>
      </p:sp>
    </p:spTree>
    <p:extLst>
      <p:ext uri="{BB962C8B-B14F-4D97-AF65-F5344CB8AC3E}">
        <p14:creationId xmlns:p14="http://schemas.microsoft.com/office/powerpoint/2010/main" val="3625342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971600" y="2127977"/>
            <a:ext cx="7188758" cy="987095"/>
          </a:xfrm>
          <a:prstGeom prst="rect">
            <a:avLst/>
          </a:prstGeom>
        </p:spPr>
        <p:txBody>
          <a:bodyPr anchor="t"/>
          <a:lstStyle>
            <a:lvl1pPr algn="ctr">
              <a:defRPr sz="6600" b="0" cap="none" baseline="0">
                <a:solidFill>
                  <a:schemeClr val="tx2"/>
                </a:solidFill>
              </a:defRPr>
            </a:lvl1pPr>
          </a:lstStyle>
          <a:p>
            <a:r>
              <a:rPr lang="en-US" dirty="0" smtClean="0"/>
              <a:t>Section title</a:t>
            </a:r>
            <a:endParaRPr lang="en-CA" dirty="0"/>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flipH="1" flipV="1">
            <a:off x="-180528" y="2889262"/>
            <a:ext cx="4146550" cy="424815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flipH="1" flipV="1">
            <a:off x="-252536" y="3104964"/>
            <a:ext cx="4134385" cy="4235688"/>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flipH="1" flipV="1">
            <a:off x="-252536" y="4155921"/>
            <a:ext cx="3111500" cy="2931033"/>
          </a:xfrm>
          <a:prstGeom prst="rect">
            <a:avLst/>
          </a:prstGeom>
        </p:spPr>
      </p:pic>
      <p:sp>
        <p:nvSpPr>
          <p:cNvPr id="13" name="Slide Number Placeholder 5"/>
          <p:cNvSpPr>
            <a:spLocks noGrp="1"/>
          </p:cNvSpPr>
          <p:nvPr>
            <p:ph type="sldNum" sz="quarter" idx="12"/>
          </p:nvPr>
        </p:nvSpPr>
        <p:spPr>
          <a:xfrm>
            <a:off x="6553200" y="6356350"/>
            <a:ext cx="2133600" cy="365125"/>
          </a:xfrm>
        </p:spPr>
        <p:txBody>
          <a:bodyPr/>
          <a:lstStyle/>
          <a:p>
            <a:fld id="{32D4B517-E49B-41B6-9DBC-23634E0F1CDC}" type="slidenum">
              <a:rPr lang="en-CA" smtClean="0"/>
              <a:t>‹#›</a:t>
            </a:fld>
            <a:endParaRPr lang="en-CA"/>
          </a:p>
        </p:txBody>
      </p:sp>
    </p:spTree>
    <p:extLst>
      <p:ext uri="{BB962C8B-B14F-4D97-AF65-F5344CB8AC3E}">
        <p14:creationId xmlns:p14="http://schemas.microsoft.com/office/powerpoint/2010/main" val="374503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English">
    <p:spTree>
      <p:nvGrpSpPr>
        <p:cNvPr id="1" name=""/>
        <p:cNvGrpSpPr/>
        <p:nvPr/>
      </p:nvGrpSpPr>
      <p:grpSpPr>
        <a:xfrm>
          <a:off x="0" y="0"/>
          <a:ext cx="0" cy="0"/>
          <a:chOff x="0" y="0"/>
          <a:chExt cx="0" cy="0"/>
        </a:xfrm>
      </p:grpSpPr>
      <p:sp>
        <p:nvSpPr>
          <p:cNvPr id="14" name="Freeform 15"/>
          <p:cNvSpPr>
            <a:spLocks/>
          </p:cNvSpPr>
          <p:nvPr userDrawn="1"/>
        </p:nvSpPr>
        <p:spPr bwMode="auto">
          <a:xfrm>
            <a:off x="6962268" y="563604"/>
            <a:ext cx="2181225" cy="150813"/>
          </a:xfrm>
          <a:custGeom>
            <a:avLst/>
            <a:gdLst>
              <a:gd name="T0" fmla="*/ 96 w 1374"/>
              <a:gd name="T1" fmla="*/ 0 h 95"/>
              <a:gd name="T2" fmla="*/ 90 w 1374"/>
              <a:gd name="T3" fmla="*/ 0 h 95"/>
              <a:gd name="T4" fmla="*/ 0 w 1374"/>
              <a:gd name="T5" fmla="*/ 95 h 95"/>
              <a:gd name="T6" fmla="*/ 6 w 1374"/>
              <a:gd name="T7" fmla="*/ 95 h 95"/>
              <a:gd name="T8" fmla="*/ 1374 w 1374"/>
              <a:gd name="T9" fmla="*/ 95 h 95"/>
              <a:gd name="T10" fmla="*/ 1374 w 1374"/>
              <a:gd name="T11" fmla="*/ 0 h 95"/>
              <a:gd name="T12" fmla="*/ 96 w 137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374" h="95">
                <a:moveTo>
                  <a:pt x="96" y="0"/>
                </a:moveTo>
                <a:lnTo>
                  <a:pt x="90" y="0"/>
                </a:lnTo>
                <a:lnTo>
                  <a:pt x="0" y="95"/>
                </a:lnTo>
                <a:lnTo>
                  <a:pt x="6" y="95"/>
                </a:lnTo>
                <a:lnTo>
                  <a:pt x="1374" y="95"/>
                </a:lnTo>
                <a:lnTo>
                  <a:pt x="1374" y="0"/>
                </a:lnTo>
                <a:lnTo>
                  <a:pt x="96" y="0"/>
                </a:lnTo>
                <a:close/>
              </a:path>
            </a:pathLst>
          </a:custGeom>
          <a:solidFill>
            <a:srgbClr val="333E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 name="Freeform 14"/>
          <p:cNvSpPr>
            <a:spLocks/>
          </p:cNvSpPr>
          <p:nvPr userDrawn="1"/>
        </p:nvSpPr>
        <p:spPr bwMode="auto">
          <a:xfrm>
            <a:off x="6828918" y="563604"/>
            <a:ext cx="276225" cy="150813"/>
          </a:xfrm>
          <a:custGeom>
            <a:avLst/>
            <a:gdLst>
              <a:gd name="T0" fmla="*/ 96 w 174"/>
              <a:gd name="T1" fmla="*/ 0 h 95"/>
              <a:gd name="T2" fmla="*/ 96 w 174"/>
              <a:gd name="T3" fmla="*/ 0 h 95"/>
              <a:gd name="T4" fmla="*/ 0 w 174"/>
              <a:gd name="T5" fmla="*/ 95 h 95"/>
              <a:gd name="T6" fmla="*/ 6 w 174"/>
              <a:gd name="T7" fmla="*/ 95 h 95"/>
              <a:gd name="T8" fmla="*/ 84 w 174"/>
              <a:gd name="T9" fmla="*/ 95 h 95"/>
              <a:gd name="T10" fmla="*/ 174 w 174"/>
              <a:gd name="T11" fmla="*/ 0 h 95"/>
              <a:gd name="T12" fmla="*/ 96 w 17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74" h="95">
                <a:moveTo>
                  <a:pt x="96" y="0"/>
                </a:moveTo>
                <a:lnTo>
                  <a:pt x="96" y="0"/>
                </a:lnTo>
                <a:lnTo>
                  <a:pt x="0" y="95"/>
                </a:lnTo>
                <a:lnTo>
                  <a:pt x="6" y="95"/>
                </a:lnTo>
                <a:lnTo>
                  <a:pt x="84" y="95"/>
                </a:lnTo>
                <a:lnTo>
                  <a:pt x="174" y="0"/>
                </a:lnTo>
                <a:lnTo>
                  <a:pt x="96" y="0"/>
                </a:lnTo>
                <a:close/>
              </a:path>
            </a:pathLst>
          </a:custGeom>
          <a:solidFill>
            <a:srgbClr val="CFD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 name="Freeform 13"/>
          <p:cNvSpPr>
            <a:spLocks/>
          </p:cNvSpPr>
          <p:nvPr userDrawn="1"/>
        </p:nvSpPr>
        <p:spPr bwMode="auto">
          <a:xfrm>
            <a:off x="-508" y="563604"/>
            <a:ext cx="6981826" cy="150813"/>
          </a:xfrm>
          <a:custGeom>
            <a:avLst/>
            <a:gdLst>
              <a:gd name="T0" fmla="*/ 4398 w 4398"/>
              <a:gd name="T1" fmla="*/ 0 h 95"/>
              <a:gd name="T2" fmla="*/ 0 w 4398"/>
              <a:gd name="T3" fmla="*/ 0 h 95"/>
              <a:gd name="T4" fmla="*/ 0 w 4398"/>
              <a:gd name="T5" fmla="*/ 95 h 95"/>
              <a:gd name="T6" fmla="*/ 4302 w 4398"/>
              <a:gd name="T7" fmla="*/ 95 h 95"/>
              <a:gd name="T8" fmla="*/ 4398 w 4398"/>
              <a:gd name="T9" fmla="*/ 0 h 95"/>
            </a:gdLst>
            <a:ahLst/>
            <a:cxnLst>
              <a:cxn ang="0">
                <a:pos x="T0" y="T1"/>
              </a:cxn>
              <a:cxn ang="0">
                <a:pos x="T2" y="T3"/>
              </a:cxn>
              <a:cxn ang="0">
                <a:pos x="T4" y="T5"/>
              </a:cxn>
              <a:cxn ang="0">
                <a:pos x="T6" y="T7"/>
              </a:cxn>
              <a:cxn ang="0">
                <a:pos x="T8" y="T9"/>
              </a:cxn>
            </a:cxnLst>
            <a:rect l="0" t="0" r="r" b="b"/>
            <a:pathLst>
              <a:path w="4398" h="95">
                <a:moveTo>
                  <a:pt x="4398" y="0"/>
                </a:moveTo>
                <a:lnTo>
                  <a:pt x="0" y="0"/>
                </a:lnTo>
                <a:lnTo>
                  <a:pt x="0" y="95"/>
                </a:lnTo>
                <a:lnTo>
                  <a:pt x="4302" y="95"/>
                </a:lnTo>
                <a:lnTo>
                  <a:pt x="439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Title 1"/>
          <p:cNvSpPr>
            <a:spLocks noGrp="1"/>
          </p:cNvSpPr>
          <p:nvPr>
            <p:ph type="ctrTitle" hasCustomPrompt="1"/>
          </p:nvPr>
        </p:nvSpPr>
        <p:spPr>
          <a:xfrm>
            <a:off x="827584" y="2060848"/>
            <a:ext cx="7702550" cy="613891"/>
          </a:xfrm>
          <a:prstGeom prst="rect">
            <a:avLst/>
          </a:prstGeom>
        </p:spPr>
        <p:txBody>
          <a:bodyPr/>
          <a:lstStyle>
            <a:lvl1pPr algn="l">
              <a:defRPr sz="3600">
                <a:solidFill>
                  <a:schemeClr val="tx2"/>
                </a:solidFill>
              </a:defRPr>
            </a:lvl1pPr>
          </a:lstStyle>
          <a:p>
            <a:r>
              <a:rPr lang="en-US" dirty="0" smtClean="0"/>
              <a:t>Title</a:t>
            </a:r>
            <a:endParaRPr lang="en-CA" dirty="0"/>
          </a:p>
        </p:txBody>
      </p:sp>
      <p:sp>
        <p:nvSpPr>
          <p:cNvPr id="18" name="Text Placeholder 14"/>
          <p:cNvSpPr>
            <a:spLocks noGrp="1"/>
          </p:cNvSpPr>
          <p:nvPr>
            <p:ph type="body" sz="quarter" idx="13" hasCustomPrompt="1"/>
          </p:nvPr>
        </p:nvSpPr>
        <p:spPr>
          <a:xfrm>
            <a:off x="827584" y="2708920"/>
            <a:ext cx="7704856" cy="720080"/>
          </a:xfrm>
          <a:prstGeom prst="rect">
            <a:avLst/>
          </a:prstGeom>
        </p:spPr>
        <p:txBody>
          <a:bodyPr/>
          <a:lstStyle>
            <a:lvl1pPr marL="0" indent="0">
              <a:buNone/>
              <a:defRPr sz="2400">
                <a:solidFill>
                  <a:schemeClr val="accent3"/>
                </a:solidFill>
              </a:defRPr>
            </a:lvl1pPr>
          </a:lstStyle>
          <a:p>
            <a:pPr lvl="0"/>
            <a:r>
              <a:rPr lang="en-US" dirty="0" smtClean="0"/>
              <a:t>Sub-title</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4025" y="911005"/>
            <a:ext cx="4265733" cy="393759"/>
          </a:xfrm>
          <a:prstGeom prst="rect">
            <a:avLst/>
          </a:prstGeom>
        </p:spPr>
      </p:pic>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7370" y="806228"/>
            <a:ext cx="1570676" cy="484291"/>
          </a:xfrm>
          <a:prstGeom prst="rect">
            <a:avLst/>
          </a:prstGeom>
        </p:spPr>
      </p:pic>
      <p:sp>
        <p:nvSpPr>
          <p:cNvPr id="21" name="Slide Number Placeholder 5"/>
          <p:cNvSpPr>
            <a:spLocks noGrp="1"/>
          </p:cNvSpPr>
          <p:nvPr>
            <p:ph type="sldNum" sz="quarter" idx="12"/>
          </p:nvPr>
        </p:nvSpPr>
        <p:spPr>
          <a:xfrm>
            <a:off x="6553200" y="6356350"/>
            <a:ext cx="2133600" cy="365125"/>
          </a:xfrm>
        </p:spPr>
        <p:txBody>
          <a:bodyPr/>
          <a:lstStyle/>
          <a:p>
            <a:fld id="{32D4B517-E49B-41B6-9DBC-23634E0F1CDC}" type="slidenum">
              <a:rPr lang="en-CA" smtClean="0"/>
              <a:t>‹#›</a:t>
            </a:fld>
            <a:endParaRPr lang="en-CA"/>
          </a:p>
        </p:txBody>
      </p:sp>
    </p:spTree>
    <p:extLst>
      <p:ext uri="{BB962C8B-B14F-4D97-AF65-F5344CB8AC3E}">
        <p14:creationId xmlns:p14="http://schemas.microsoft.com/office/powerpoint/2010/main" val="3516616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1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Page With header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a:p>
        </p:txBody>
      </p:sp>
      <p:sp>
        <p:nvSpPr>
          <p:cNvPr id="8" name="Text Placeholder 7"/>
          <p:cNvSpPr>
            <a:spLocks noGrp="1"/>
          </p:cNvSpPr>
          <p:nvPr>
            <p:ph type="body" sz="quarter" idx="11" hasCustomPrompt="1"/>
          </p:nvPr>
        </p:nvSpPr>
        <p:spPr>
          <a:xfrm>
            <a:off x="759199" y="138062"/>
            <a:ext cx="5432982" cy="878670"/>
          </a:xfrm>
          <a:prstGeom prst="rect">
            <a:avLst/>
          </a:prstGeom>
        </p:spPr>
        <p:txBody>
          <a:bodyPr lIns="0" tIns="0" rIns="0" bIns="0"/>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aseline="0">
                <a:solidFill>
                  <a:schemeClr val="accent1"/>
                </a:solidFill>
                <a:latin typeface="Calibri" panose="020F0502020204030204" pitchFamily="34" charset="0"/>
              </a:defRPr>
            </a:lvl1pPr>
            <a:lvl2pPr marL="457200" indent="0">
              <a:buNone/>
              <a:defRPr/>
            </a:lvl2pPr>
          </a:lstStyle>
          <a:p>
            <a:pPr lvl="0"/>
            <a:r>
              <a:rPr lang="en-US" dirty="0" smtClean="0"/>
              <a:t>Header text</a:t>
            </a:r>
          </a:p>
        </p:txBody>
      </p:sp>
      <p:sp>
        <p:nvSpPr>
          <p:cNvPr id="11" name="Content Placeholder 2"/>
          <p:cNvSpPr>
            <a:spLocks noGrp="1"/>
          </p:cNvSpPr>
          <p:nvPr>
            <p:ph idx="10" hasCustomPrompt="1"/>
          </p:nvPr>
        </p:nvSpPr>
        <p:spPr>
          <a:xfrm>
            <a:off x="786210" y="1124744"/>
            <a:ext cx="7571580" cy="5293146"/>
          </a:xfrm>
          <a:prstGeom prst="rect">
            <a:avLst/>
          </a:prstGeom>
        </p:spPr>
        <p:txBody>
          <a:bodyPr lIns="0" tIns="0" rIns="0" bIns="0"/>
          <a:lstStyle>
            <a:lvl1pPr marL="0" indent="0">
              <a:buNone/>
              <a:defRPr sz="2200">
                <a:solidFill>
                  <a:srgbClr val="004D71"/>
                </a:solidFill>
                <a:latin typeface="Calibri" panose="020F0502020204030204" pitchFamily="34" charset="0"/>
              </a:defRPr>
            </a:lvl1pPr>
            <a:lvl2pPr>
              <a:defRPr sz="2000">
                <a:solidFill>
                  <a:srgbClr val="004D71"/>
                </a:solidFill>
                <a:latin typeface="Calibri" panose="020F0502020204030204" pitchFamily="34" charset="0"/>
              </a:defRPr>
            </a:lvl2pPr>
            <a:lvl3pPr>
              <a:defRPr sz="1800">
                <a:solidFill>
                  <a:srgbClr val="004D71"/>
                </a:solidFill>
                <a:latin typeface="Calibri" panose="020F0502020204030204" pitchFamily="34" charset="0"/>
              </a:defRPr>
            </a:lvl3pPr>
            <a:lvl4pPr>
              <a:defRPr sz="1600">
                <a:solidFill>
                  <a:srgbClr val="004D71"/>
                </a:solidFill>
                <a:latin typeface="Calibri" panose="020F0502020204030204" pitchFamily="34" charset="0"/>
              </a:defRPr>
            </a:lvl4pPr>
            <a:lvl5pPr marL="0" indent="1255713">
              <a:defRPr sz="1400">
                <a:solidFill>
                  <a:srgbClr val="004D71"/>
                </a:solidFill>
                <a:latin typeface="Calibri" panose="020F0502020204030204" pitchFamily="34" charset="0"/>
              </a:defRPr>
            </a:lvl5pPr>
          </a:lstStyle>
          <a:p>
            <a:pPr lvl="0"/>
            <a:r>
              <a:rPr lang="en-CA" altLang="ko-KR" dirty="0" smtClean="0"/>
              <a:t>Click to add text</a:t>
            </a:r>
          </a:p>
        </p:txBody>
      </p:sp>
    </p:spTree>
    <p:extLst>
      <p:ext uri="{BB962C8B-B14F-4D97-AF65-F5344CB8AC3E}">
        <p14:creationId xmlns:p14="http://schemas.microsoft.com/office/powerpoint/2010/main" val="2077113458"/>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Page With Picture and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a:p>
        </p:txBody>
      </p:sp>
      <p:sp>
        <p:nvSpPr>
          <p:cNvPr id="16" name="Title 1"/>
          <p:cNvSpPr>
            <a:spLocks noGrp="1"/>
          </p:cNvSpPr>
          <p:nvPr>
            <p:ph type="title" hasCustomPrompt="1"/>
          </p:nvPr>
        </p:nvSpPr>
        <p:spPr>
          <a:xfrm>
            <a:off x="1825980" y="4617625"/>
            <a:ext cx="5482323" cy="467559"/>
          </a:xfrm>
          <a:prstGeom prst="rect">
            <a:avLst/>
          </a:prstGeom>
        </p:spPr>
        <p:txBody>
          <a:bodyPr anchor="t"/>
          <a:lstStyle>
            <a:lvl1pPr algn="l">
              <a:defRPr sz="1800" b="1" baseline="0">
                <a:solidFill>
                  <a:schemeClr val="tx2"/>
                </a:solidFill>
              </a:defRPr>
            </a:lvl1pPr>
          </a:lstStyle>
          <a:p>
            <a:r>
              <a:rPr lang="en-US" dirty="0" smtClean="0"/>
              <a:t>Photo Caption</a:t>
            </a:r>
            <a:endParaRPr lang="en-CA" dirty="0"/>
          </a:p>
        </p:txBody>
      </p:sp>
      <p:sp>
        <p:nvSpPr>
          <p:cNvPr id="17" name="Picture Placeholder 2"/>
          <p:cNvSpPr>
            <a:spLocks noGrp="1"/>
          </p:cNvSpPr>
          <p:nvPr>
            <p:ph type="pic" idx="1" hasCustomPrompt="1"/>
          </p:nvPr>
        </p:nvSpPr>
        <p:spPr>
          <a:xfrm>
            <a:off x="1821904" y="1196752"/>
            <a:ext cx="5486400" cy="339471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
        <p:nvSpPr>
          <p:cNvPr id="19" name="Rectangle 18"/>
          <p:cNvSpPr/>
          <p:nvPr userDrawn="1"/>
        </p:nvSpPr>
        <p:spPr>
          <a:xfrm>
            <a:off x="1821904" y="4617132"/>
            <a:ext cx="45719" cy="46756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198446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Page Image">
    <p:bg>
      <p:bgPr>
        <a:solidFill>
          <a:schemeClr val="bg2"/>
        </a:solidFill>
        <a:effectLst/>
      </p:bgPr>
    </p:bg>
    <p:spTree>
      <p:nvGrpSpPr>
        <p:cNvPr id="1" name=""/>
        <p:cNvGrpSpPr/>
        <p:nvPr/>
      </p:nvGrpSpPr>
      <p:grpSpPr>
        <a:xfrm>
          <a:off x="0" y="0"/>
          <a:ext cx="0" cy="0"/>
          <a:chOff x="0" y="0"/>
          <a:chExt cx="0" cy="0"/>
        </a:xfrm>
      </p:grpSpPr>
      <p:sp>
        <p:nvSpPr>
          <p:cNvPr id="12" name="Picture Placeholder 2"/>
          <p:cNvSpPr>
            <a:spLocks noGrp="1"/>
          </p:cNvSpPr>
          <p:nvPr>
            <p:ph type="pic" idx="1" hasCustomPrompt="1"/>
          </p:nvPr>
        </p:nvSpPr>
        <p:spPr>
          <a:xfrm>
            <a:off x="0" y="548680"/>
            <a:ext cx="9144000" cy="6309320"/>
          </a:xfrm>
          <a:prstGeom prst="rect">
            <a:avLst/>
          </a:prstGeom>
        </p:spPr>
        <p:txBody>
          <a:bodyPr/>
          <a:lstStyle>
            <a:lvl1pPr marL="0" indent="0">
              <a:buNone/>
              <a:defRPr sz="14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Tree>
    <p:extLst>
      <p:ext uri="{BB962C8B-B14F-4D97-AF65-F5344CB8AC3E}">
        <p14:creationId xmlns:p14="http://schemas.microsoft.com/office/powerpoint/2010/main" val="1313740679"/>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Photo Collage">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4667692" y="841784"/>
            <a:ext cx="4476307" cy="3795823"/>
          </a:xfrm>
          <a:prstGeom prst="rect">
            <a:avLst/>
          </a:prstGeom>
        </p:spPr>
        <p:txBody>
          <a:bodyPr/>
          <a:lstStyle>
            <a:lvl1pPr marL="0" indent="0">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Click to insert a picture</a:t>
            </a:r>
            <a:endParaRPr lang="en-CA" dirty="0"/>
          </a:p>
        </p:txBody>
      </p:sp>
      <p:sp>
        <p:nvSpPr>
          <p:cNvPr id="4" name="Text Placeholder 5"/>
          <p:cNvSpPr>
            <a:spLocks noGrp="1"/>
          </p:cNvSpPr>
          <p:nvPr>
            <p:ph type="body" sz="quarter" idx="11" hasCustomPrompt="1"/>
          </p:nvPr>
        </p:nvSpPr>
        <p:spPr>
          <a:xfrm>
            <a:off x="0" y="841784"/>
            <a:ext cx="4486940" cy="2571750"/>
          </a:xfrm>
          <a:prstGeom prst="rect">
            <a:avLst/>
          </a:prstGeom>
        </p:spPr>
        <p:txBody>
          <a:bodyPr lIns="180000" tIns="108000" rIns="180000" bIns="108000"/>
          <a:lstStyle>
            <a:lvl1pPr marL="0" indent="0">
              <a:buNone/>
              <a:defRPr sz="1800"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add text</a:t>
            </a:r>
            <a:endParaRPr lang="en-CA" dirty="0"/>
          </a:p>
        </p:txBody>
      </p:sp>
      <p:sp>
        <p:nvSpPr>
          <p:cNvPr id="5" name="Picture Placeholder 3"/>
          <p:cNvSpPr>
            <a:spLocks noGrp="1"/>
          </p:cNvSpPr>
          <p:nvPr>
            <p:ph type="pic" sz="quarter" idx="12" hasCustomPrompt="1"/>
          </p:nvPr>
        </p:nvSpPr>
        <p:spPr>
          <a:xfrm>
            <a:off x="184298" y="3413534"/>
            <a:ext cx="4302642" cy="2571750"/>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6" name="Picture Placeholder 7"/>
          <p:cNvSpPr>
            <a:spLocks noGrp="1"/>
          </p:cNvSpPr>
          <p:nvPr>
            <p:ph type="pic" sz="quarter" idx="13" hasCustomPrompt="1"/>
          </p:nvPr>
        </p:nvSpPr>
        <p:spPr>
          <a:xfrm>
            <a:off x="4667694" y="4637497"/>
            <a:ext cx="2171584" cy="1347787"/>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7" name="Picture Placeholder 7"/>
          <p:cNvSpPr>
            <a:spLocks noGrp="1"/>
          </p:cNvSpPr>
          <p:nvPr>
            <p:ph type="pic" sz="quarter" idx="14" hasCustomPrompt="1"/>
          </p:nvPr>
        </p:nvSpPr>
        <p:spPr>
          <a:xfrm>
            <a:off x="7020029" y="4637497"/>
            <a:ext cx="2123971" cy="1347787"/>
          </a:xfrm>
          <a:prstGeom prst="rect">
            <a:avLst/>
          </a:prstGeom>
        </p:spPr>
        <p:txBody>
          <a:bodyPr/>
          <a:lstStyle>
            <a:lvl1pPr marL="0" indent="0">
              <a:buNone/>
              <a:defRPr sz="1800">
                <a:solidFill>
                  <a:schemeClr val="tx2"/>
                </a:solidFill>
              </a:defRPr>
            </a:lvl1pPr>
          </a:lstStyle>
          <a:p>
            <a:r>
              <a:rPr lang="en-CA" dirty="0" smtClean="0"/>
              <a:t>Click to insert a picture</a:t>
            </a:r>
            <a:endParaRPr lang="en-CA" dirty="0"/>
          </a:p>
        </p:txBody>
      </p:sp>
      <p:sp>
        <p:nvSpPr>
          <p:cNvPr id="9" name="Rectangle 8"/>
          <p:cNvSpPr/>
          <p:nvPr userDrawn="1"/>
        </p:nvSpPr>
        <p:spPr>
          <a:xfrm>
            <a:off x="4486940" y="4637497"/>
            <a:ext cx="180753" cy="1347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userDrawn="1"/>
        </p:nvSpPr>
        <p:spPr>
          <a:xfrm>
            <a:off x="4486940" y="841784"/>
            <a:ext cx="180753" cy="37958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userDrawn="1"/>
        </p:nvSpPr>
        <p:spPr>
          <a:xfrm>
            <a:off x="3545" y="3413534"/>
            <a:ext cx="180753" cy="2571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lide Number Placeholder 5"/>
          <p:cNvSpPr>
            <a:spLocks noGrp="1"/>
          </p:cNvSpPr>
          <p:nvPr>
            <p:ph type="sldNum" sz="quarter" idx="15"/>
          </p:nvPr>
        </p:nvSpPr>
        <p:spPr>
          <a:xfrm>
            <a:off x="6553200" y="6356350"/>
            <a:ext cx="2133600" cy="365125"/>
          </a:xfrm>
        </p:spPr>
        <p:txBody>
          <a:bodyPr/>
          <a:lstStyle/>
          <a:p>
            <a:fld id="{32D4B517-E49B-41B6-9DBC-23634E0F1CDC}" type="slidenum">
              <a:rPr lang="en-CA" smtClean="0"/>
              <a:t>‹#›</a:t>
            </a:fld>
            <a:endParaRPr lang="en-CA"/>
          </a:p>
        </p:txBody>
      </p:sp>
      <p:sp>
        <p:nvSpPr>
          <p:cNvPr id="8" name="Rectangle 7"/>
          <p:cNvSpPr/>
          <p:nvPr userDrawn="1"/>
        </p:nvSpPr>
        <p:spPr>
          <a:xfrm>
            <a:off x="6839277" y="4637496"/>
            <a:ext cx="180753" cy="13477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9582759"/>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D4B517-E49B-41B6-9DBC-23634E0F1CDC}" type="slidenum">
              <a:rPr lang="en-CA" smtClean="0"/>
              <a:t>‹#›</a:t>
            </a:fld>
            <a:endParaRPr lang="en-CA"/>
          </a:p>
        </p:txBody>
      </p:sp>
    </p:spTree>
    <p:extLst>
      <p:ext uri="{BB962C8B-B14F-4D97-AF65-F5344CB8AC3E}">
        <p14:creationId xmlns:p14="http://schemas.microsoft.com/office/powerpoint/2010/main" val="1983473791"/>
      </p:ext>
    </p:extLst>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s">
    <p:bg>
      <p:bgPr>
        <a:solidFill>
          <a:schemeClr val="bg2"/>
        </a:solidFill>
        <a:effectLst/>
      </p:bgPr>
    </p:bg>
    <p:spTree>
      <p:nvGrpSpPr>
        <p:cNvPr id="1" name=""/>
        <p:cNvGrpSpPr/>
        <p:nvPr/>
      </p:nvGrpSpPr>
      <p:grpSpPr>
        <a:xfrm>
          <a:off x="0" y="0"/>
          <a:ext cx="0" cy="0"/>
          <a:chOff x="0" y="0"/>
          <a:chExt cx="0" cy="0"/>
        </a:xfrm>
      </p:grpSpPr>
      <p:sp>
        <p:nvSpPr>
          <p:cNvPr id="336" name="TextBox 335"/>
          <p:cNvSpPr txBox="1"/>
          <p:nvPr userDrawn="1"/>
        </p:nvSpPr>
        <p:spPr>
          <a:xfrm>
            <a:off x="216426" y="728700"/>
            <a:ext cx="1728192" cy="4154984"/>
          </a:xfrm>
          <a:prstGeom prst="rect">
            <a:avLst/>
          </a:prstGeom>
          <a:noFill/>
        </p:spPr>
        <p:txBody>
          <a:bodyPr wrap="square" rtlCol="0">
            <a:spAutoFit/>
          </a:bodyPr>
          <a:lstStyle/>
          <a:p>
            <a:r>
              <a:rPr lang="en-CA" sz="1200" dirty="0" smtClean="0"/>
              <a:t>This is</a:t>
            </a:r>
            <a:r>
              <a:rPr lang="en-CA" sz="1200" baseline="0" dirty="0" smtClean="0"/>
              <a:t> the sample</a:t>
            </a:r>
            <a:br>
              <a:rPr lang="en-CA" sz="1200" baseline="0" dirty="0" smtClean="0"/>
            </a:br>
            <a:r>
              <a:rPr lang="en-CA" sz="1200" baseline="0" dirty="0" smtClean="0"/>
              <a:t>icon page.</a:t>
            </a:r>
          </a:p>
          <a:p>
            <a:endParaRPr lang="en-CA" sz="1200" dirty="0" smtClean="0"/>
          </a:p>
          <a:p>
            <a:r>
              <a:rPr lang="en-CA" sz="1200" dirty="0" smtClean="0"/>
              <a:t>It features a </a:t>
            </a:r>
            <a:r>
              <a:rPr lang="en-CA" sz="1200" baseline="0" dirty="0" smtClean="0"/>
              <a:t/>
            </a:r>
            <a:br>
              <a:rPr lang="en-CA" sz="1200" baseline="0" dirty="0" smtClean="0"/>
            </a:br>
            <a:r>
              <a:rPr lang="en-CA" sz="1200" baseline="0" dirty="0" smtClean="0"/>
              <a:t>selection of symbols</a:t>
            </a:r>
            <a:br>
              <a:rPr lang="en-CA" sz="1200" baseline="0" dirty="0" smtClean="0"/>
            </a:br>
            <a:r>
              <a:rPr lang="en-CA" sz="1200" baseline="0" dirty="0" smtClean="0"/>
              <a:t>for use in your presentation.</a:t>
            </a:r>
          </a:p>
          <a:p>
            <a:endParaRPr lang="en-CA" sz="1200" baseline="0" dirty="0" smtClean="0"/>
          </a:p>
          <a:p>
            <a:r>
              <a:rPr lang="en-CA" sz="1200" baseline="0" dirty="0" smtClean="0"/>
              <a:t>To use a particular symbol, simply go to the </a:t>
            </a:r>
            <a:r>
              <a:rPr lang="en-CA" sz="1200" b="1" baseline="0" dirty="0" smtClean="0"/>
              <a:t>(1) View </a:t>
            </a:r>
            <a:r>
              <a:rPr lang="en-CA" sz="1200" baseline="0" dirty="0" smtClean="0"/>
              <a:t>Tab and select </a:t>
            </a:r>
            <a:r>
              <a:rPr lang="en-CA" sz="1200" b="1" baseline="0" dirty="0" smtClean="0"/>
              <a:t>Slide Master (2)</a:t>
            </a:r>
            <a:r>
              <a:rPr lang="en-CA" sz="1200" baseline="0" dirty="0" smtClean="0"/>
              <a:t>. Navigate to the last layout and select the icon(s) you would like to use. Copy them, return to </a:t>
            </a:r>
            <a:r>
              <a:rPr lang="en-CA" sz="1200" b="1" baseline="0" dirty="0" smtClean="0"/>
              <a:t>(3) Normal</a:t>
            </a:r>
            <a:r>
              <a:rPr lang="en-CA" sz="1200" baseline="0" dirty="0" smtClean="0"/>
              <a:t> view and paste them on the correct slide. Change the colour by choosing a new shape fill if you wish.</a:t>
            </a:r>
            <a:endParaRPr lang="en-CA" sz="1200" dirty="0"/>
          </a:p>
        </p:txBody>
      </p:sp>
      <p:pic>
        <p:nvPicPr>
          <p:cNvPr id="337" name="Picture 3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560" y="5090395"/>
            <a:ext cx="7455283" cy="1124008"/>
          </a:xfrm>
          <a:prstGeom prst="rect">
            <a:avLst/>
          </a:prstGeom>
        </p:spPr>
      </p:pic>
      <p:grpSp>
        <p:nvGrpSpPr>
          <p:cNvPr id="338" name="Group 337"/>
          <p:cNvGrpSpPr/>
          <p:nvPr userDrawn="1"/>
        </p:nvGrpSpPr>
        <p:grpSpPr>
          <a:xfrm>
            <a:off x="5351681" y="5109414"/>
            <a:ext cx="407963" cy="407963"/>
            <a:chOff x="5159011" y="3985346"/>
            <a:chExt cx="407963" cy="407963"/>
          </a:xfrm>
        </p:grpSpPr>
        <p:sp>
          <p:nvSpPr>
            <p:cNvPr id="339" name="Oval 338"/>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0" name="TextBox 339"/>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1</a:t>
              </a:r>
              <a:endParaRPr lang="en-CA" b="1" dirty="0">
                <a:solidFill>
                  <a:schemeClr val="bg2"/>
                </a:solidFill>
              </a:endParaRPr>
            </a:p>
          </p:txBody>
        </p:sp>
      </p:grpSp>
      <p:grpSp>
        <p:nvGrpSpPr>
          <p:cNvPr id="341" name="Group 340"/>
          <p:cNvGrpSpPr/>
          <p:nvPr userDrawn="1"/>
        </p:nvGrpSpPr>
        <p:grpSpPr>
          <a:xfrm>
            <a:off x="2449627" y="5437286"/>
            <a:ext cx="407963" cy="407963"/>
            <a:chOff x="5159011" y="3985346"/>
            <a:chExt cx="407963" cy="407963"/>
          </a:xfrm>
        </p:grpSpPr>
        <p:sp>
          <p:nvSpPr>
            <p:cNvPr id="342" name="Oval 341"/>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3" name="TextBox 342"/>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2</a:t>
              </a:r>
              <a:endParaRPr lang="en-CA" b="1" dirty="0">
                <a:solidFill>
                  <a:schemeClr val="bg2"/>
                </a:solidFill>
              </a:endParaRPr>
            </a:p>
          </p:txBody>
        </p:sp>
      </p:grpSp>
      <p:grpSp>
        <p:nvGrpSpPr>
          <p:cNvPr id="344" name="Group 343"/>
          <p:cNvGrpSpPr/>
          <p:nvPr userDrawn="1"/>
        </p:nvGrpSpPr>
        <p:grpSpPr>
          <a:xfrm>
            <a:off x="373172" y="5821805"/>
            <a:ext cx="407963" cy="407963"/>
            <a:chOff x="5159011" y="3985346"/>
            <a:chExt cx="407963" cy="407963"/>
          </a:xfrm>
        </p:grpSpPr>
        <p:sp>
          <p:nvSpPr>
            <p:cNvPr id="345" name="Oval 344"/>
            <p:cNvSpPr/>
            <p:nvPr userDrawn="1"/>
          </p:nvSpPr>
          <p:spPr>
            <a:xfrm>
              <a:off x="5159011" y="3985346"/>
              <a:ext cx="407963" cy="4079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6" name="TextBox 345"/>
            <p:cNvSpPr txBox="1"/>
            <p:nvPr userDrawn="1"/>
          </p:nvSpPr>
          <p:spPr>
            <a:xfrm>
              <a:off x="5209534" y="4012788"/>
              <a:ext cx="243441" cy="369332"/>
            </a:xfrm>
            <a:prstGeom prst="rect">
              <a:avLst/>
            </a:prstGeom>
            <a:noFill/>
          </p:spPr>
          <p:txBody>
            <a:bodyPr wrap="square" rtlCol="0">
              <a:spAutoFit/>
            </a:bodyPr>
            <a:lstStyle/>
            <a:p>
              <a:r>
                <a:rPr lang="en-CA" b="1" dirty="0" smtClean="0">
                  <a:solidFill>
                    <a:schemeClr val="bg2"/>
                  </a:solidFill>
                </a:rPr>
                <a:t>3</a:t>
              </a:r>
              <a:endParaRPr lang="en-CA" b="1" dirty="0">
                <a:solidFill>
                  <a:schemeClr val="bg2"/>
                </a:solidFill>
              </a:endParaRPr>
            </a:p>
          </p:txBody>
        </p:sp>
      </p:grpSp>
      <p:sp>
        <p:nvSpPr>
          <p:cNvPr id="14" name="Freeform 5"/>
          <p:cNvSpPr>
            <a:spLocks/>
          </p:cNvSpPr>
          <p:nvPr userDrawn="1"/>
        </p:nvSpPr>
        <p:spPr bwMode="auto">
          <a:xfrm>
            <a:off x="4824413" y="654050"/>
            <a:ext cx="331788" cy="296863"/>
          </a:xfrm>
          <a:custGeom>
            <a:avLst/>
            <a:gdLst>
              <a:gd name="T0" fmla="*/ 43 w 86"/>
              <a:gd name="T1" fmla="*/ 77 h 77"/>
              <a:gd name="T2" fmla="*/ 0 w 86"/>
              <a:gd name="T3" fmla="*/ 24 h 77"/>
              <a:gd name="T4" fmla="*/ 24 w 86"/>
              <a:gd name="T5" fmla="*/ 0 h 77"/>
              <a:gd name="T6" fmla="*/ 43 w 86"/>
              <a:gd name="T7" fmla="*/ 11 h 77"/>
              <a:gd name="T8" fmla="*/ 62 w 86"/>
              <a:gd name="T9" fmla="*/ 0 h 77"/>
              <a:gd name="T10" fmla="*/ 86 w 86"/>
              <a:gd name="T11" fmla="*/ 24 h 77"/>
              <a:gd name="T12" fmla="*/ 43 w 86"/>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6" h="77">
                <a:moveTo>
                  <a:pt x="43" y="77"/>
                </a:moveTo>
                <a:cubicBezTo>
                  <a:pt x="33" y="57"/>
                  <a:pt x="0" y="50"/>
                  <a:pt x="0" y="24"/>
                </a:cubicBezTo>
                <a:cubicBezTo>
                  <a:pt x="0" y="11"/>
                  <a:pt x="11" y="0"/>
                  <a:pt x="24" y="0"/>
                </a:cubicBezTo>
                <a:cubicBezTo>
                  <a:pt x="32" y="0"/>
                  <a:pt x="39" y="5"/>
                  <a:pt x="43" y="11"/>
                </a:cubicBezTo>
                <a:cubicBezTo>
                  <a:pt x="47" y="5"/>
                  <a:pt x="54" y="0"/>
                  <a:pt x="62" y="0"/>
                </a:cubicBezTo>
                <a:cubicBezTo>
                  <a:pt x="75" y="0"/>
                  <a:pt x="86" y="11"/>
                  <a:pt x="86" y="24"/>
                </a:cubicBezTo>
                <a:cubicBezTo>
                  <a:pt x="86" y="50"/>
                  <a:pt x="53" y="57"/>
                  <a:pt x="43"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5" name="Group 14"/>
          <p:cNvGrpSpPr/>
          <p:nvPr userDrawn="1"/>
        </p:nvGrpSpPr>
        <p:grpSpPr>
          <a:xfrm>
            <a:off x="6303963" y="2513013"/>
            <a:ext cx="277813" cy="361950"/>
            <a:chOff x="6303963" y="2513013"/>
            <a:chExt cx="277813" cy="361950"/>
          </a:xfrm>
        </p:grpSpPr>
        <p:sp>
          <p:nvSpPr>
            <p:cNvPr id="16" name="Freeform 6"/>
            <p:cNvSpPr>
              <a:spLocks noEditPoints="1"/>
            </p:cNvSpPr>
            <p:nvPr userDrawn="1"/>
          </p:nvSpPr>
          <p:spPr bwMode="auto">
            <a:xfrm>
              <a:off x="6303963" y="2620963"/>
              <a:ext cx="277813" cy="254000"/>
            </a:xfrm>
            <a:custGeom>
              <a:avLst/>
              <a:gdLst>
                <a:gd name="T0" fmla="*/ 71 w 72"/>
                <a:gd name="T1" fmla="*/ 43 h 66"/>
                <a:gd name="T2" fmla="*/ 57 w 72"/>
                <a:gd name="T3" fmla="*/ 15 h 66"/>
                <a:gd name="T4" fmla="*/ 44 w 72"/>
                <a:gd name="T5" fmla="*/ 3 h 66"/>
                <a:gd name="T6" fmla="*/ 40 w 72"/>
                <a:gd name="T7" fmla="*/ 1 h 66"/>
                <a:gd name="T8" fmla="*/ 36 w 72"/>
                <a:gd name="T9" fmla="*/ 1 h 66"/>
                <a:gd name="T10" fmla="*/ 32 w 72"/>
                <a:gd name="T11" fmla="*/ 1 h 66"/>
                <a:gd name="T12" fmla="*/ 27 w 72"/>
                <a:gd name="T13" fmla="*/ 4 h 66"/>
                <a:gd name="T14" fmla="*/ 4 w 72"/>
                <a:gd name="T15" fmla="*/ 33 h 66"/>
                <a:gd name="T16" fmla="*/ 1 w 72"/>
                <a:gd name="T17" fmla="*/ 50 h 66"/>
                <a:gd name="T18" fmla="*/ 13 w 72"/>
                <a:gd name="T19" fmla="*/ 63 h 66"/>
                <a:gd name="T20" fmla="*/ 59 w 72"/>
                <a:gd name="T21" fmla="*/ 63 h 66"/>
                <a:gd name="T22" fmla="*/ 71 w 72"/>
                <a:gd name="T23" fmla="*/ 51 h 66"/>
                <a:gd name="T24" fmla="*/ 71 w 72"/>
                <a:gd name="T25" fmla="*/ 43 h 66"/>
                <a:gd name="T26" fmla="*/ 38 w 72"/>
                <a:gd name="T27" fmla="*/ 48 h 66"/>
                <a:gd name="T28" fmla="*/ 38 w 72"/>
                <a:gd name="T29" fmla="*/ 53 h 66"/>
                <a:gd name="T30" fmla="*/ 34 w 72"/>
                <a:gd name="T31" fmla="*/ 53 h 66"/>
                <a:gd name="T32" fmla="*/ 34 w 72"/>
                <a:gd name="T33" fmla="*/ 48 h 66"/>
                <a:gd name="T34" fmla="*/ 25 w 72"/>
                <a:gd name="T35" fmla="*/ 46 h 66"/>
                <a:gd name="T36" fmla="*/ 27 w 72"/>
                <a:gd name="T37" fmla="*/ 41 h 66"/>
                <a:gd name="T38" fmla="*/ 35 w 72"/>
                <a:gd name="T39" fmla="*/ 43 h 66"/>
                <a:gd name="T40" fmla="*/ 40 w 72"/>
                <a:gd name="T41" fmla="*/ 40 h 66"/>
                <a:gd name="T42" fmla="*/ 34 w 72"/>
                <a:gd name="T43" fmla="*/ 35 h 66"/>
                <a:gd name="T44" fmla="*/ 26 w 72"/>
                <a:gd name="T45" fmla="*/ 27 h 66"/>
                <a:gd name="T46" fmla="*/ 34 w 72"/>
                <a:gd name="T47" fmla="*/ 18 h 66"/>
                <a:gd name="T48" fmla="*/ 34 w 72"/>
                <a:gd name="T49" fmla="*/ 13 h 66"/>
                <a:gd name="T50" fmla="*/ 39 w 72"/>
                <a:gd name="T51" fmla="*/ 13 h 66"/>
                <a:gd name="T52" fmla="*/ 39 w 72"/>
                <a:gd name="T53" fmla="*/ 18 h 66"/>
                <a:gd name="T54" fmla="*/ 46 w 72"/>
                <a:gd name="T55" fmla="*/ 19 h 66"/>
                <a:gd name="T56" fmla="*/ 44 w 72"/>
                <a:gd name="T57" fmla="*/ 25 h 66"/>
                <a:gd name="T58" fmla="*/ 37 w 72"/>
                <a:gd name="T59" fmla="*/ 23 h 66"/>
                <a:gd name="T60" fmla="*/ 33 w 72"/>
                <a:gd name="T61" fmla="*/ 26 h 66"/>
                <a:gd name="T62" fmla="*/ 39 w 72"/>
                <a:gd name="T63" fmla="*/ 30 h 66"/>
                <a:gd name="T64" fmla="*/ 47 w 72"/>
                <a:gd name="T65" fmla="*/ 39 h 66"/>
                <a:gd name="T66" fmla="*/ 38 w 72"/>
                <a:gd name="T6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66">
                  <a:moveTo>
                    <a:pt x="71" y="43"/>
                  </a:moveTo>
                  <a:cubicBezTo>
                    <a:pt x="70" y="32"/>
                    <a:pt x="64" y="23"/>
                    <a:pt x="57" y="15"/>
                  </a:cubicBezTo>
                  <a:cubicBezTo>
                    <a:pt x="53" y="11"/>
                    <a:pt x="49" y="7"/>
                    <a:pt x="44" y="3"/>
                  </a:cubicBezTo>
                  <a:cubicBezTo>
                    <a:pt x="43" y="2"/>
                    <a:pt x="42" y="2"/>
                    <a:pt x="40" y="1"/>
                  </a:cubicBezTo>
                  <a:cubicBezTo>
                    <a:pt x="36" y="1"/>
                    <a:pt x="36" y="1"/>
                    <a:pt x="36" y="1"/>
                  </a:cubicBezTo>
                  <a:cubicBezTo>
                    <a:pt x="36" y="0"/>
                    <a:pt x="32" y="1"/>
                    <a:pt x="32" y="1"/>
                  </a:cubicBezTo>
                  <a:cubicBezTo>
                    <a:pt x="30" y="2"/>
                    <a:pt x="28" y="3"/>
                    <a:pt x="27" y="4"/>
                  </a:cubicBezTo>
                  <a:cubicBezTo>
                    <a:pt x="17" y="12"/>
                    <a:pt x="9" y="22"/>
                    <a:pt x="4" y="33"/>
                  </a:cubicBezTo>
                  <a:cubicBezTo>
                    <a:pt x="1" y="39"/>
                    <a:pt x="0" y="44"/>
                    <a:pt x="1" y="50"/>
                  </a:cubicBezTo>
                  <a:cubicBezTo>
                    <a:pt x="2" y="56"/>
                    <a:pt x="6" y="62"/>
                    <a:pt x="13" y="63"/>
                  </a:cubicBezTo>
                  <a:cubicBezTo>
                    <a:pt x="28" y="66"/>
                    <a:pt x="44" y="66"/>
                    <a:pt x="59" y="63"/>
                  </a:cubicBezTo>
                  <a:cubicBezTo>
                    <a:pt x="66" y="62"/>
                    <a:pt x="70" y="58"/>
                    <a:pt x="71" y="51"/>
                  </a:cubicBezTo>
                  <a:cubicBezTo>
                    <a:pt x="72" y="48"/>
                    <a:pt x="72" y="46"/>
                    <a:pt x="71" y="43"/>
                  </a:cubicBezTo>
                  <a:close/>
                  <a:moveTo>
                    <a:pt x="38" y="48"/>
                  </a:moveTo>
                  <a:cubicBezTo>
                    <a:pt x="38" y="53"/>
                    <a:pt x="38" y="53"/>
                    <a:pt x="38" y="53"/>
                  </a:cubicBezTo>
                  <a:cubicBezTo>
                    <a:pt x="34" y="53"/>
                    <a:pt x="34" y="53"/>
                    <a:pt x="34" y="53"/>
                  </a:cubicBezTo>
                  <a:cubicBezTo>
                    <a:pt x="34" y="48"/>
                    <a:pt x="34" y="48"/>
                    <a:pt x="34" y="48"/>
                  </a:cubicBezTo>
                  <a:cubicBezTo>
                    <a:pt x="30" y="48"/>
                    <a:pt x="27" y="47"/>
                    <a:pt x="25" y="46"/>
                  </a:cubicBezTo>
                  <a:cubicBezTo>
                    <a:pt x="27" y="41"/>
                    <a:pt x="27" y="41"/>
                    <a:pt x="27" y="41"/>
                  </a:cubicBezTo>
                  <a:cubicBezTo>
                    <a:pt x="29" y="42"/>
                    <a:pt x="32" y="43"/>
                    <a:pt x="35" y="43"/>
                  </a:cubicBezTo>
                  <a:cubicBezTo>
                    <a:pt x="38" y="43"/>
                    <a:pt x="40" y="42"/>
                    <a:pt x="40" y="40"/>
                  </a:cubicBezTo>
                  <a:cubicBezTo>
                    <a:pt x="40" y="38"/>
                    <a:pt x="38" y="37"/>
                    <a:pt x="34" y="35"/>
                  </a:cubicBezTo>
                  <a:cubicBezTo>
                    <a:pt x="29" y="34"/>
                    <a:pt x="26" y="31"/>
                    <a:pt x="26" y="27"/>
                  </a:cubicBezTo>
                  <a:cubicBezTo>
                    <a:pt x="26" y="22"/>
                    <a:pt x="29" y="19"/>
                    <a:pt x="34" y="18"/>
                  </a:cubicBezTo>
                  <a:cubicBezTo>
                    <a:pt x="34" y="13"/>
                    <a:pt x="34" y="13"/>
                    <a:pt x="34" y="13"/>
                  </a:cubicBezTo>
                  <a:cubicBezTo>
                    <a:pt x="39" y="13"/>
                    <a:pt x="39" y="13"/>
                    <a:pt x="39" y="13"/>
                  </a:cubicBezTo>
                  <a:cubicBezTo>
                    <a:pt x="39" y="18"/>
                    <a:pt x="39" y="18"/>
                    <a:pt x="39" y="18"/>
                  </a:cubicBezTo>
                  <a:cubicBezTo>
                    <a:pt x="42" y="18"/>
                    <a:pt x="44" y="18"/>
                    <a:pt x="46" y="19"/>
                  </a:cubicBezTo>
                  <a:cubicBezTo>
                    <a:pt x="44" y="25"/>
                    <a:pt x="44" y="25"/>
                    <a:pt x="44" y="25"/>
                  </a:cubicBezTo>
                  <a:cubicBezTo>
                    <a:pt x="43" y="24"/>
                    <a:pt x="41" y="23"/>
                    <a:pt x="37" y="23"/>
                  </a:cubicBezTo>
                  <a:cubicBezTo>
                    <a:pt x="34" y="23"/>
                    <a:pt x="33" y="24"/>
                    <a:pt x="33" y="26"/>
                  </a:cubicBezTo>
                  <a:cubicBezTo>
                    <a:pt x="33" y="27"/>
                    <a:pt x="35" y="28"/>
                    <a:pt x="39" y="30"/>
                  </a:cubicBezTo>
                  <a:cubicBezTo>
                    <a:pt x="45" y="32"/>
                    <a:pt x="47" y="35"/>
                    <a:pt x="47" y="39"/>
                  </a:cubicBezTo>
                  <a:cubicBezTo>
                    <a:pt x="47" y="43"/>
                    <a:pt x="44" y="47"/>
                    <a:pt x="38" y="4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Freeform 7"/>
            <p:cNvSpPr>
              <a:spLocks/>
            </p:cNvSpPr>
            <p:nvPr userDrawn="1"/>
          </p:nvSpPr>
          <p:spPr bwMode="auto">
            <a:xfrm>
              <a:off x="6372225" y="2513013"/>
              <a:ext cx="142875" cy="107950"/>
            </a:xfrm>
            <a:custGeom>
              <a:avLst/>
              <a:gdLst>
                <a:gd name="T0" fmla="*/ 11 w 37"/>
                <a:gd name="T1" fmla="*/ 27 h 28"/>
                <a:gd name="T2" fmla="*/ 15 w 37"/>
                <a:gd name="T3" fmla="*/ 26 h 28"/>
                <a:gd name="T4" fmla="*/ 23 w 37"/>
                <a:gd name="T5" fmla="*/ 22 h 28"/>
                <a:gd name="T6" fmla="*/ 22 w 37"/>
                <a:gd name="T7" fmla="*/ 26 h 28"/>
                <a:gd name="T8" fmla="*/ 27 w 37"/>
                <a:gd name="T9" fmla="*/ 25 h 28"/>
                <a:gd name="T10" fmla="*/ 34 w 37"/>
                <a:gd name="T11" fmla="*/ 18 h 28"/>
                <a:gd name="T12" fmla="*/ 32 w 37"/>
                <a:gd name="T13" fmla="*/ 8 h 28"/>
                <a:gd name="T14" fmla="*/ 29 w 37"/>
                <a:gd name="T15" fmla="*/ 12 h 28"/>
                <a:gd name="T16" fmla="*/ 31 w 37"/>
                <a:gd name="T17" fmla="*/ 5 h 28"/>
                <a:gd name="T18" fmla="*/ 30 w 37"/>
                <a:gd name="T19" fmla="*/ 3 h 28"/>
                <a:gd name="T20" fmla="*/ 9 w 37"/>
                <a:gd name="T21" fmla="*/ 3 h 28"/>
                <a:gd name="T22" fmla="*/ 8 w 37"/>
                <a:gd name="T23" fmla="*/ 6 h 28"/>
                <a:gd name="T24" fmla="*/ 11 w 37"/>
                <a:gd name="T25" fmla="*/ 14 h 28"/>
                <a:gd name="T26" fmla="*/ 10 w 37"/>
                <a:gd name="T27" fmla="*/ 14 h 28"/>
                <a:gd name="T28" fmla="*/ 7 w 37"/>
                <a:gd name="T29" fmla="*/ 7 h 28"/>
                <a:gd name="T30" fmla="*/ 1 w 37"/>
                <a:gd name="T31" fmla="*/ 12 h 28"/>
                <a:gd name="T32" fmla="*/ 1 w 37"/>
                <a:gd name="T33" fmla="*/ 16 h 28"/>
                <a:gd name="T34" fmla="*/ 11 w 37"/>
                <a:gd name="T3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8">
                  <a:moveTo>
                    <a:pt x="11" y="27"/>
                  </a:moveTo>
                  <a:cubicBezTo>
                    <a:pt x="12" y="27"/>
                    <a:pt x="14" y="26"/>
                    <a:pt x="15" y="26"/>
                  </a:cubicBezTo>
                  <a:cubicBezTo>
                    <a:pt x="18" y="26"/>
                    <a:pt x="22" y="26"/>
                    <a:pt x="23" y="22"/>
                  </a:cubicBezTo>
                  <a:cubicBezTo>
                    <a:pt x="23" y="24"/>
                    <a:pt x="23" y="25"/>
                    <a:pt x="22" y="26"/>
                  </a:cubicBezTo>
                  <a:cubicBezTo>
                    <a:pt x="24" y="28"/>
                    <a:pt x="26" y="27"/>
                    <a:pt x="27" y="25"/>
                  </a:cubicBezTo>
                  <a:cubicBezTo>
                    <a:pt x="29" y="23"/>
                    <a:pt x="32" y="20"/>
                    <a:pt x="34" y="18"/>
                  </a:cubicBezTo>
                  <a:cubicBezTo>
                    <a:pt x="37" y="14"/>
                    <a:pt x="36" y="11"/>
                    <a:pt x="32" y="8"/>
                  </a:cubicBezTo>
                  <a:cubicBezTo>
                    <a:pt x="31" y="9"/>
                    <a:pt x="30" y="11"/>
                    <a:pt x="29" y="12"/>
                  </a:cubicBezTo>
                  <a:cubicBezTo>
                    <a:pt x="29" y="9"/>
                    <a:pt x="30" y="7"/>
                    <a:pt x="31" y="5"/>
                  </a:cubicBezTo>
                  <a:cubicBezTo>
                    <a:pt x="31" y="5"/>
                    <a:pt x="31" y="3"/>
                    <a:pt x="30" y="3"/>
                  </a:cubicBezTo>
                  <a:cubicBezTo>
                    <a:pt x="23" y="0"/>
                    <a:pt x="16" y="0"/>
                    <a:pt x="9" y="3"/>
                  </a:cubicBezTo>
                  <a:cubicBezTo>
                    <a:pt x="9" y="3"/>
                    <a:pt x="8" y="5"/>
                    <a:pt x="8" y="6"/>
                  </a:cubicBezTo>
                  <a:cubicBezTo>
                    <a:pt x="9" y="9"/>
                    <a:pt x="10" y="11"/>
                    <a:pt x="11" y="14"/>
                  </a:cubicBezTo>
                  <a:cubicBezTo>
                    <a:pt x="10" y="14"/>
                    <a:pt x="10" y="14"/>
                    <a:pt x="10" y="14"/>
                  </a:cubicBezTo>
                  <a:cubicBezTo>
                    <a:pt x="9" y="12"/>
                    <a:pt x="8" y="10"/>
                    <a:pt x="7" y="7"/>
                  </a:cubicBezTo>
                  <a:cubicBezTo>
                    <a:pt x="5" y="9"/>
                    <a:pt x="3" y="10"/>
                    <a:pt x="1" y="12"/>
                  </a:cubicBezTo>
                  <a:cubicBezTo>
                    <a:pt x="0" y="13"/>
                    <a:pt x="0" y="15"/>
                    <a:pt x="1" y="16"/>
                  </a:cubicBezTo>
                  <a:cubicBezTo>
                    <a:pt x="4" y="20"/>
                    <a:pt x="8" y="24"/>
                    <a:pt x="11"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8" name="Freeform 8"/>
          <p:cNvSpPr>
            <a:spLocks/>
          </p:cNvSpPr>
          <p:nvPr userDrawn="1"/>
        </p:nvSpPr>
        <p:spPr bwMode="auto">
          <a:xfrm>
            <a:off x="5357813" y="2949575"/>
            <a:ext cx="146050" cy="41275"/>
          </a:xfrm>
          <a:custGeom>
            <a:avLst/>
            <a:gdLst>
              <a:gd name="T0" fmla="*/ 2 w 38"/>
              <a:gd name="T1" fmla="*/ 6 h 11"/>
              <a:gd name="T2" fmla="*/ 18 w 38"/>
              <a:gd name="T3" fmla="*/ 0 h 11"/>
              <a:gd name="T4" fmla="*/ 35 w 38"/>
              <a:gd name="T5" fmla="*/ 5 h 11"/>
              <a:gd name="T6" fmla="*/ 38 w 38"/>
              <a:gd name="T7" fmla="*/ 8 h 11"/>
              <a:gd name="T8" fmla="*/ 36 w 38"/>
              <a:gd name="T9" fmla="*/ 11 h 11"/>
              <a:gd name="T10" fmla="*/ 31 w 38"/>
              <a:gd name="T11" fmla="*/ 11 h 11"/>
              <a:gd name="T12" fmla="*/ 18 w 38"/>
              <a:gd name="T13" fmla="*/ 7 h 11"/>
              <a:gd name="T14" fmla="*/ 8 w 38"/>
              <a:gd name="T15" fmla="*/ 11 h 11"/>
              <a:gd name="T16" fmla="*/ 3 w 38"/>
              <a:gd name="T17" fmla="*/ 11 h 11"/>
              <a:gd name="T18" fmla="*/ 0 w 38"/>
              <a:gd name="T19" fmla="*/ 9 h 11"/>
              <a:gd name="T20" fmla="*/ 2 w 38"/>
              <a:gd name="T2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1">
                <a:moveTo>
                  <a:pt x="2" y="6"/>
                </a:moveTo>
                <a:cubicBezTo>
                  <a:pt x="6" y="3"/>
                  <a:pt x="12" y="0"/>
                  <a:pt x="18" y="0"/>
                </a:cubicBezTo>
                <a:cubicBezTo>
                  <a:pt x="24" y="0"/>
                  <a:pt x="30" y="1"/>
                  <a:pt x="35" y="5"/>
                </a:cubicBezTo>
                <a:cubicBezTo>
                  <a:pt x="36" y="6"/>
                  <a:pt x="37" y="7"/>
                  <a:pt x="38" y="8"/>
                </a:cubicBezTo>
                <a:cubicBezTo>
                  <a:pt x="36" y="11"/>
                  <a:pt x="36" y="11"/>
                  <a:pt x="36" y="11"/>
                </a:cubicBezTo>
                <a:cubicBezTo>
                  <a:pt x="31" y="11"/>
                  <a:pt x="31" y="11"/>
                  <a:pt x="31" y="11"/>
                </a:cubicBezTo>
                <a:cubicBezTo>
                  <a:pt x="27" y="8"/>
                  <a:pt x="23" y="7"/>
                  <a:pt x="18" y="7"/>
                </a:cubicBezTo>
                <a:cubicBezTo>
                  <a:pt x="14" y="7"/>
                  <a:pt x="10" y="9"/>
                  <a:pt x="8" y="11"/>
                </a:cubicBezTo>
                <a:cubicBezTo>
                  <a:pt x="3" y="11"/>
                  <a:pt x="3" y="11"/>
                  <a:pt x="3" y="11"/>
                </a:cubicBezTo>
                <a:cubicBezTo>
                  <a:pt x="0" y="9"/>
                  <a:pt x="0" y="9"/>
                  <a:pt x="0" y="9"/>
                </a:cubicBezTo>
                <a:cubicBezTo>
                  <a:pt x="1" y="8"/>
                  <a:pt x="2" y="7"/>
                  <a:pt x="2"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 name="Freeform 9"/>
          <p:cNvSpPr>
            <a:spLocks/>
          </p:cNvSpPr>
          <p:nvPr userDrawn="1"/>
        </p:nvSpPr>
        <p:spPr bwMode="auto">
          <a:xfrm>
            <a:off x="5299075" y="3125788"/>
            <a:ext cx="266700" cy="115888"/>
          </a:xfrm>
          <a:custGeom>
            <a:avLst/>
            <a:gdLst>
              <a:gd name="T0" fmla="*/ 69 w 69"/>
              <a:gd name="T1" fmla="*/ 24 h 30"/>
              <a:gd name="T2" fmla="*/ 64 w 69"/>
              <a:gd name="T3" fmla="*/ 30 h 30"/>
              <a:gd name="T4" fmla="*/ 5 w 69"/>
              <a:gd name="T5" fmla="*/ 30 h 30"/>
              <a:gd name="T6" fmla="*/ 0 w 69"/>
              <a:gd name="T7" fmla="*/ 24 h 30"/>
              <a:gd name="T8" fmla="*/ 0 w 69"/>
              <a:gd name="T9" fmla="*/ 0 h 30"/>
              <a:gd name="T10" fmla="*/ 26 w 69"/>
              <a:gd name="T11" fmla="*/ 0 h 30"/>
              <a:gd name="T12" fmla="*/ 26 w 69"/>
              <a:gd name="T13" fmla="*/ 3 h 30"/>
              <a:gd name="T14" fmla="*/ 31 w 69"/>
              <a:gd name="T15" fmla="*/ 3 h 30"/>
              <a:gd name="T16" fmla="*/ 31 w 69"/>
              <a:gd name="T17" fmla="*/ 10 h 30"/>
              <a:gd name="T18" fmla="*/ 38 w 69"/>
              <a:gd name="T19" fmla="*/ 10 h 30"/>
              <a:gd name="T20" fmla="*/ 38 w 69"/>
              <a:gd name="T21" fmla="*/ 3 h 30"/>
              <a:gd name="T22" fmla="*/ 43 w 69"/>
              <a:gd name="T23" fmla="*/ 3 h 30"/>
              <a:gd name="T24" fmla="*/ 43 w 69"/>
              <a:gd name="T25" fmla="*/ 0 h 30"/>
              <a:gd name="T26" fmla="*/ 69 w 69"/>
              <a:gd name="T27" fmla="*/ 0 h 30"/>
              <a:gd name="T28" fmla="*/ 69 w 69"/>
              <a:gd name="T29" fmla="*/ 0 h 30"/>
              <a:gd name="T30" fmla="*/ 69 w 69"/>
              <a:gd name="T3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30">
                <a:moveTo>
                  <a:pt x="69" y="24"/>
                </a:moveTo>
                <a:cubicBezTo>
                  <a:pt x="69" y="27"/>
                  <a:pt x="67" y="30"/>
                  <a:pt x="64" y="30"/>
                </a:cubicBezTo>
                <a:cubicBezTo>
                  <a:pt x="5" y="30"/>
                  <a:pt x="5" y="30"/>
                  <a:pt x="5" y="30"/>
                </a:cubicBezTo>
                <a:cubicBezTo>
                  <a:pt x="2" y="30"/>
                  <a:pt x="0" y="27"/>
                  <a:pt x="0" y="24"/>
                </a:cubicBezTo>
                <a:cubicBezTo>
                  <a:pt x="0" y="0"/>
                  <a:pt x="0" y="0"/>
                  <a:pt x="0" y="0"/>
                </a:cubicBezTo>
                <a:cubicBezTo>
                  <a:pt x="26" y="0"/>
                  <a:pt x="26" y="0"/>
                  <a:pt x="26" y="0"/>
                </a:cubicBezTo>
                <a:cubicBezTo>
                  <a:pt x="26" y="3"/>
                  <a:pt x="26" y="3"/>
                  <a:pt x="26" y="3"/>
                </a:cubicBezTo>
                <a:cubicBezTo>
                  <a:pt x="31" y="3"/>
                  <a:pt x="31" y="3"/>
                  <a:pt x="31" y="3"/>
                </a:cubicBezTo>
                <a:cubicBezTo>
                  <a:pt x="31" y="10"/>
                  <a:pt x="31" y="10"/>
                  <a:pt x="31" y="10"/>
                </a:cubicBezTo>
                <a:cubicBezTo>
                  <a:pt x="38" y="10"/>
                  <a:pt x="38" y="10"/>
                  <a:pt x="38" y="10"/>
                </a:cubicBezTo>
                <a:cubicBezTo>
                  <a:pt x="38" y="3"/>
                  <a:pt x="38" y="3"/>
                  <a:pt x="38" y="3"/>
                </a:cubicBezTo>
                <a:cubicBezTo>
                  <a:pt x="43" y="3"/>
                  <a:pt x="43" y="3"/>
                  <a:pt x="43" y="3"/>
                </a:cubicBezTo>
                <a:cubicBezTo>
                  <a:pt x="43" y="0"/>
                  <a:pt x="43" y="0"/>
                  <a:pt x="43" y="0"/>
                </a:cubicBezTo>
                <a:cubicBezTo>
                  <a:pt x="69" y="0"/>
                  <a:pt x="69" y="0"/>
                  <a:pt x="69" y="0"/>
                </a:cubicBezTo>
                <a:cubicBezTo>
                  <a:pt x="69" y="0"/>
                  <a:pt x="69" y="0"/>
                  <a:pt x="69" y="0"/>
                </a:cubicBezTo>
                <a:lnTo>
                  <a:pt x="69" y="2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 name="Freeform 10"/>
          <p:cNvSpPr>
            <a:spLocks/>
          </p:cNvSpPr>
          <p:nvPr userDrawn="1"/>
        </p:nvSpPr>
        <p:spPr bwMode="auto">
          <a:xfrm>
            <a:off x="5272088" y="2998788"/>
            <a:ext cx="317500" cy="104775"/>
          </a:xfrm>
          <a:custGeom>
            <a:avLst/>
            <a:gdLst>
              <a:gd name="T0" fmla="*/ 76 w 82"/>
              <a:gd name="T1" fmla="*/ 27 h 27"/>
              <a:gd name="T2" fmla="*/ 6 w 82"/>
              <a:gd name="T3" fmla="*/ 27 h 27"/>
              <a:gd name="T4" fmla="*/ 0 w 82"/>
              <a:gd name="T5" fmla="*/ 21 h 27"/>
              <a:gd name="T6" fmla="*/ 0 w 82"/>
              <a:gd name="T7" fmla="*/ 6 h 27"/>
              <a:gd name="T8" fmla="*/ 6 w 82"/>
              <a:gd name="T9" fmla="*/ 0 h 27"/>
              <a:gd name="T10" fmla="*/ 76 w 82"/>
              <a:gd name="T11" fmla="*/ 0 h 27"/>
              <a:gd name="T12" fmla="*/ 82 w 82"/>
              <a:gd name="T13" fmla="*/ 6 h 27"/>
              <a:gd name="T14" fmla="*/ 82 w 82"/>
              <a:gd name="T15" fmla="*/ 21 h 27"/>
              <a:gd name="T16" fmla="*/ 76 w 8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7">
                <a:moveTo>
                  <a:pt x="76" y="27"/>
                </a:moveTo>
                <a:cubicBezTo>
                  <a:pt x="6" y="27"/>
                  <a:pt x="6" y="27"/>
                  <a:pt x="6" y="27"/>
                </a:cubicBezTo>
                <a:cubicBezTo>
                  <a:pt x="3" y="27"/>
                  <a:pt x="0" y="24"/>
                  <a:pt x="0" y="21"/>
                </a:cubicBezTo>
                <a:cubicBezTo>
                  <a:pt x="0" y="6"/>
                  <a:pt x="0" y="6"/>
                  <a:pt x="0" y="6"/>
                </a:cubicBezTo>
                <a:cubicBezTo>
                  <a:pt x="0" y="3"/>
                  <a:pt x="3" y="0"/>
                  <a:pt x="6" y="0"/>
                </a:cubicBezTo>
                <a:cubicBezTo>
                  <a:pt x="76" y="0"/>
                  <a:pt x="76" y="0"/>
                  <a:pt x="76" y="0"/>
                </a:cubicBezTo>
                <a:cubicBezTo>
                  <a:pt x="79" y="0"/>
                  <a:pt x="82" y="3"/>
                  <a:pt x="82" y="6"/>
                </a:cubicBezTo>
                <a:cubicBezTo>
                  <a:pt x="82" y="21"/>
                  <a:pt x="82" y="21"/>
                  <a:pt x="82" y="21"/>
                </a:cubicBezTo>
                <a:cubicBezTo>
                  <a:pt x="82" y="24"/>
                  <a:pt x="79" y="27"/>
                  <a:pt x="76"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 name="Freeform 11"/>
          <p:cNvSpPr>
            <a:spLocks noEditPoints="1"/>
          </p:cNvSpPr>
          <p:nvPr userDrawn="1"/>
        </p:nvSpPr>
        <p:spPr bwMode="auto">
          <a:xfrm>
            <a:off x="5241925" y="739775"/>
            <a:ext cx="323850" cy="323850"/>
          </a:xfrm>
          <a:custGeom>
            <a:avLst/>
            <a:gdLst>
              <a:gd name="T0" fmla="*/ 84 w 84"/>
              <a:gd name="T1" fmla="*/ 43 h 84"/>
              <a:gd name="T2" fmla="*/ 82 w 84"/>
              <a:gd name="T3" fmla="*/ 38 h 84"/>
              <a:gd name="T4" fmla="*/ 82 w 84"/>
              <a:gd name="T5" fmla="*/ 34 h 84"/>
              <a:gd name="T6" fmla="*/ 81 w 84"/>
              <a:gd name="T7" fmla="*/ 29 h 84"/>
              <a:gd name="T8" fmla="*/ 74 w 84"/>
              <a:gd name="T9" fmla="*/ 28 h 84"/>
              <a:gd name="T10" fmla="*/ 78 w 84"/>
              <a:gd name="T11" fmla="*/ 20 h 84"/>
              <a:gd name="T12" fmla="*/ 69 w 84"/>
              <a:gd name="T13" fmla="*/ 19 h 84"/>
              <a:gd name="T14" fmla="*/ 71 w 84"/>
              <a:gd name="T15" fmla="*/ 12 h 84"/>
              <a:gd name="T16" fmla="*/ 66 w 84"/>
              <a:gd name="T17" fmla="*/ 9 h 84"/>
              <a:gd name="T18" fmla="*/ 63 w 84"/>
              <a:gd name="T19" fmla="*/ 7 h 84"/>
              <a:gd name="T20" fmla="*/ 59 w 84"/>
              <a:gd name="T21" fmla="*/ 4 h 84"/>
              <a:gd name="T22" fmla="*/ 53 w 84"/>
              <a:gd name="T23" fmla="*/ 9 h 84"/>
              <a:gd name="T24" fmla="*/ 50 w 84"/>
              <a:gd name="T25" fmla="*/ 1 h 84"/>
              <a:gd name="T26" fmla="*/ 46 w 84"/>
              <a:gd name="T27" fmla="*/ 7 h 84"/>
              <a:gd name="T28" fmla="*/ 40 w 84"/>
              <a:gd name="T29" fmla="*/ 0 h 84"/>
              <a:gd name="T30" fmla="*/ 36 w 84"/>
              <a:gd name="T31" fmla="*/ 8 h 84"/>
              <a:gd name="T32" fmla="*/ 31 w 84"/>
              <a:gd name="T33" fmla="*/ 2 h 84"/>
              <a:gd name="T34" fmla="*/ 26 w 84"/>
              <a:gd name="T35" fmla="*/ 5 h 84"/>
              <a:gd name="T36" fmla="*/ 23 w 84"/>
              <a:gd name="T37" fmla="*/ 7 h 84"/>
              <a:gd name="T38" fmla="*/ 17 w 84"/>
              <a:gd name="T39" fmla="*/ 9 h 84"/>
              <a:gd name="T40" fmla="*/ 19 w 84"/>
              <a:gd name="T41" fmla="*/ 16 h 84"/>
              <a:gd name="T42" fmla="*/ 10 w 84"/>
              <a:gd name="T43" fmla="*/ 15 h 84"/>
              <a:gd name="T44" fmla="*/ 12 w 84"/>
              <a:gd name="T45" fmla="*/ 24 h 84"/>
              <a:gd name="T46" fmla="*/ 5 w 84"/>
              <a:gd name="T47" fmla="*/ 24 h 84"/>
              <a:gd name="T48" fmla="*/ 4 w 84"/>
              <a:gd name="T49" fmla="*/ 29 h 84"/>
              <a:gd name="T50" fmla="*/ 3 w 84"/>
              <a:gd name="T51" fmla="*/ 33 h 84"/>
              <a:gd name="T52" fmla="*/ 1 w 84"/>
              <a:gd name="T53" fmla="*/ 38 h 84"/>
              <a:gd name="T54" fmla="*/ 7 w 84"/>
              <a:gd name="T55" fmla="*/ 42 h 84"/>
              <a:gd name="T56" fmla="*/ 1 w 84"/>
              <a:gd name="T57" fmla="*/ 48 h 84"/>
              <a:gd name="T58" fmla="*/ 9 w 84"/>
              <a:gd name="T59" fmla="*/ 52 h 84"/>
              <a:gd name="T60" fmla="*/ 4 w 84"/>
              <a:gd name="T61" fmla="*/ 58 h 84"/>
              <a:gd name="T62" fmla="*/ 7 w 84"/>
              <a:gd name="T63" fmla="*/ 62 h 84"/>
              <a:gd name="T64" fmla="*/ 9 w 84"/>
              <a:gd name="T65" fmla="*/ 65 h 84"/>
              <a:gd name="T66" fmla="*/ 11 w 84"/>
              <a:gd name="T67" fmla="*/ 70 h 84"/>
              <a:gd name="T68" fmla="*/ 19 w 84"/>
              <a:gd name="T69" fmla="*/ 68 h 84"/>
              <a:gd name="T70" fmla="*/ 19 w 84"/>
              <a:gd name="T71" fmla="*/ 77 h 84"/>
              <a:gd name="T72" fmla="*/ 27 w 84"/>
              <a:gd name="T73" fmla="*/ 73 h 84"/>
              <a:gd name="T74" fmla="*/ 28 w 84"/>
              <a:gd name="T75" fmla="*/ 81 h 84"/>
              <a:gd name="T76" fmla="*/ 34 w 84"/>
              <a:gd name="T77" fmla="*/ 76 h 84"/>
              <a:gd name="T78" fmla="*/ 36 w 84"/>
              <a:gd name="T79" fmla="*/ 83 h 84"/>
              <a:gd name="T80" fmla="*/ 42 w 84"/>
              <a:gd name="T81" fmla="*/ 82 h 84"/>
              <a:gd name="T82" fmla="*/ 46 w 84"/>
              <a:gd name="T83" fmla="*/ 82 h 84"/>
              <a:gd name="T84" fmla="*/ 51 w 84"/>
              <a:gd name="T85" fmla="*/ 83 h 84"/>
              <a:gd name="T86" fmla="*/ 53 w 84"/>
              <a:gd name="T87" fmla="*/ 75 h 84"/>
              <a:gd name="T88" fmla="*/ 61 w 84"/>
              <a:gd name="T89" fmla="*/ 80 h 84"/>
              <a:gd name="T90" fmla="*/ 62 w 84"/>
              <a:gd name="T91" fmla="*/ 71 h 84"/>
              <a:gd name="T92" fmla="*/ 69 w 84"/>
              <a:gd name="T93" fmla="*/ 74 h 84"/>
              <a:gd name="T94" fmla="*/ 72 w 84"/>
              <a:gd name="T95" fmla="*/ 69 h 84"/>
              <a:gd name="T96" fmla="*/ 74 w 84"/>
              <a:gd name="T97" fmla="*/ 66 h 84"/>
              <a:gd name="T98" fmla="*/ 78 w 84"/>
              <a:gd name="T99" fmla="*/ 62 h 84"/>
              <a:gd name="T100" fmla="*/ 74 w 84"/>
              <a:gd name="T101" fmla="*/ 56 h 84"/>
              <a:gd name="T102" fmla="*/ 82 w 84"/>
              <a:gd name="T103" fmla="*/ 53 h 84"/>
              <a:gd name="T104" fmla="*/ 77 w 84"/>
              <a:gd name="T105" fmla="*/ 47 h 84"/>
              <a:gd name="T106" fmla="*/ 35 w 84"/>
              <a:gd name="T107" fmla="*/ 40 h 84"/>
              <a:gd name="T108" fmla="*/ 15 w 84"/>
              <a:gd name="T109" fmla="*/ 34 h 84"/>
              <a:gd name="T110" fmla="*/ 19 w 84"/>
              <a:gd name="T111" fmla="*/ 44 h 84"/>
              <a:gd name="T112" fmla="*/ 21 w 84"/>
              <a:gd name="T113" fmla="*/ 51 h 84"/>
              <a:gd name="T114" fmla="*/ 35 w 84"/>
              <a:gd name="T115" fmla="*/ 69 h 84"/>
              <a:gd name="T116" fmla="*/ 64 w 84"/>
              <a:gd name="T117"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84">
                <a:moveTo>
                  <a:pt x="82" y="46"/>
                </a:moveTo>
                <a:cubicBezTo>
                  <a:pt x="83" y="46"/>
                  <a:pt x="83" y="46"/>
                  <a:pt x="83" y="46"/>
                </a:cubicBezTo>
                <a:cubicBezTo>
                  <a:pt x="84" y="46"/>
                  <a:pt x="84" y="45"/>
                  <a:pt x="84" y="45"/>
                </a:cubicBezTo>
                <a:cubicBezTo>
                  <a:pt x="84" y="44"/>
                  <a:pt x="84" y="44"/>
                  <a:pt x="84" y="43"/>
                </a:cubicBezTo>
                <a:cubicBezTo>
                  <a:pt x="83" y="43"/>
                  <a:pt x="83" y="43"/>
                  <a:pt x="82" y="43"/>
                </a:cubicBezTo>
                <a:cubicBezTo>
                  <a:pt x="82" y="43"/>
                  <a:pt x="79" y="42"/>
                  <a:pt x="77" y="42"/>
                </a:cubicBezTo>
                <a:cubicBezTo>
                  <a:pt x="77" y="41"/>
                  <a:pt x="77" y="40"/>
                  <a:pt x="77" y="39"/>
                </a:cubicBezTo>
                <a:cubicBezTo>
                  <a:pt x="79" y="39"/>
                  <a:pt x="82" y="38"/>
                  <a:pt x="82" y="38"/>
                </a:cubicBezTo>
                <a:cubicBezTo>
                  <a:pt x="83" y="38"/>
                  <a:pt x="83" y="38"/>
                  <a:pt x="83" y="37"/>
                </a:cubicBezTo>
                <a:cubicBezTo>
                  <a:pt x="84" y="37"/>
                  <a:pt x="84" y="36"/>
                  <a:pt x="84" y="36"/>
                </a:cubicBezTo>
                <a:cubicBezTo>
                  <a:pt x="84" y="35"/>
                  <a:pt x="83" y="35"/>
                  <a:pt x="83" y="35"/>
                </a:cubicBezTo>
                <a:cubicBezTo>
                  <a:pt x="83" y="34"/>
                  <a:pt x="82" y="34"/>
                  <a:pt x="82" y="34"/>
                </a:cubicBezTo>
                <a:cubicBezTo>
                  <a:pt x="81" y="34"/>
                  <a:pt x="78" y="34"/>
                  <a:pt x="76" y="35"/>
                </a:cubicBezTo>
                <a:cubicBezTo>
                  <a:pt x="76" y="34"/>
                  <a:pt x="76" y="33"/>
                  <a:pt x="75" y="32"/>
                </a:cubicBezTo>
                <a:cubicBezTo>
                  <a:pt x="78" y="31"/>
                  <a:pt x="80" y="30"/>
                  <a:pt x="81" y="30"/>
                </a:cubicBezTo>
                <a:cubicBezTo>
                  <a:pt x="81" y="30"/>
                  <a:pt x="81" y="29"/>
                  <a:pt x="81" y="29"/>
                </a:cubicBezTo>
                <a:cubicBezTo>
                  <a:pt x="82" y="28"/>
                  <a:pt x="82" y="28"/>
                  <a:pt x="81" y="27"/>
                </a:cubicBezTo>
                <a:cubicBezTo>
                  <a:pt x="81" y="27"/>
                  <a:pt x="81" y="27"/>
                  <a:pt x="81" y="26"/>
                </a:cubicBezTo>
                <a:cubicBezTo>
                  <a:pt x="80" y="26"/>
                  <a:pt x="80" y="26"/>
                  <a:pt x="79" y="26"/>
                </a:cubicBezTo>
                <a:cubicBezTo>
                  <a:pt x="79" y="26"/>
                  <a:pt x="76" y="27"/>
                  <a:pt x="74" y="28"/>
                </a:cubicBezTo>
                <a:cubicBezTo>
                  <a:pt x="73" y="27"/>
                  <a:pt x="73" y="26"/>
                  <a:pt x="73" y="25"/>
                </a:cubicBezTo>
                <a:cubicBezTo>
                  <a:pt x="75" y="24"/>
                  <a:pt x="77" y="22"/>
                  <a:pt x="77" y="22"/>
                </a:cubicBezTo>
                <a:cubicBezTo>
                  <a:pt x="78" y="22"/>
                  <a:pt x="78" y="21"/>
                  <a:pt x="78" y="21"/>
                </a:cubicBezTo>
                <a:cubicBezTo>
                  <a:pt x="78" y="20"/>
                  <a:pt x="78" y="20"/>
                  <a:pt x="78" y="20"/>
                </a:cubicBezTo>
                <a:cubicBezTo>
                  <a:pt x="77" y="19"/>
                  <a:pt x="77" y="19"/>
                  <a:pt x="76" y="19"/>
                </a:cubicBezTo>
                <a:cubicBezTo>
                  <a:pt x="76" y="19"/>
                  <a:pt x="76" y="19"/>
                  <a:pt x="75" y="19"/>
                </a:cubicBezTo>
                <a:cubicBezTo>
                  <a:pt x="75" y="19"/>
                  <a:pt x="72" y="20"/>
                  <a:pt x="70" y="21"/>
                </a:cubicBezTo>
                <a:cubicBezTo>
                  <a:pt x="70" y="21"/>
                  <a:pt x="69" y="20"/>
                  <a:pt x="69" y="19"/>
                </a:cubicBezTo>
                <a:cubicBezTo>
                  <a:pt x="70" y="18"/>
                  <a:pt x="72" y="16"/>
                  <a:pt x="72" y="15"/>
                </a:cubicBezTo>
                <a:cubicBezTo>
                  <a:pt x="73" y="15"/>
                  <a:pt x="73" y="14"/>
                  <a:pt x="73" y="14"/>
                </a:cubicBezTo>
                <a:cubicBezTo>
                  <a:pt x="73" y="13"/>
                  <a:pt x="72" y="13"/>
                  <a:pt x="72" y="13"/>
                </a:cubicBezTo>
                <a:cubicBezTo>
                  <a:pt x="72" y="12"/>
                  <a:pt x="71" y="12"/>
                  <a:pt x="71" y="12"/>
                </a:cubicBezTo>
                <a:cubicBezTo>
                  <a:pt x="70" y="12"/>
                  <a:pt x="70" y="12"/>
                  <a:pt x="70" y="12"/>
                </a:cubicBezTo>
                <a:cubicBezTo>
                  <a:pt x="69" y="13"/>
                  <a:pt x="67" y="14"/>
                  <a:pt x="65" y="16"/>
                </a:cubicBezTo>
                <a:cubicBezTo>
                  <a:pt x="65" y="15"/>
                  <a:pt x="64" y="15"/>
                  <a:pt x="63" y="14"/>
                </a:cubicBezTo>
                <a:cubicBezTo>
                  <a:pt x="65" y="12"/>
                  <a:pt x="66" y="10"/>
                  <a:pt x="66" y="9"/>
                </a:cubicBezTo>
                <a:cubicBezTo>
                  <a:pt x="66" y="9"/>
                  <a:pt x="66" y="9"/>
                  <a:pt x="66" y="8"/>
                </a:cubicBezTo>
                <a:cubicBezTo>
                  <a:pt x="66" y="8"/>
                  <a:pt x="66" y="7"/>
                  <a:pt x="65" y="7"/>
                </a:cubicBezTo>
                <a:cubicBezTo>
                  <a:pt x="65" y="7"/>
                  <a:pt x="65" y="7"/>
                  <a:pt x="64" y="7"/>
                </a:cubicBezTo>
                <a:cubicBezTo>
                  <a:pt x="64" y="7"/>
                  <a:pt x="63" y="7"/>
                  <a:pt x="63" y="7"/>
                </a:cubicBezTo>
                <a:cubicBezTo>
                  <a:pt x="63" y="8"/>
                  <a:pt x="61" y="10"/>
                  <a:pt x="59" y="12"/>
                </a:cubicBezTo>
                <a:cubicBezTo>
                  <a:pt x="59" y="11"/>
                  <a:pt x="58" y="11"/>
                  <a:pt x="57" y="11"/>
                </a:cubicBezTo>
                <a:cubicBezTo>
                  <a:pt x="58" y="8"/>
                  <a:pt x="59" y="6"/>
                  <a:pt x="59" y="5"/>
                </a:cubicBezTo>
                <a:cubicBezTo>
                  <a:pt x="59" y="5"/>
                  <a:pt x="59" y="4"/>
                  <a:pt x="59" y="4"/>
                </a:cubicBezTo>
                <a:cubicBezTo>
                  <a:pt x="58" y="3"/>
                  <a:pt x="58" y="3"/>
                  <a:pt x="58" y="3"/>
                </a:cubicBezTo>
                <a:cubicBezTo>
                  <a:pt x="57" y="3"/>
                  <a:pt x="57" y="3"/>
                  <a:pt x="56" y="3"/>
                </a:cubicBezTo>
                <a:cubicBezTo>
                  <a:pt x="56" y="3"/>
                  <a:pt x="55" y="3"/>
                  <a:pt x="55" y="4"/>
                </a:cubicBezTo>
                <a:cubicBezTo>
                  <a:pt x="55" y="4"/>
                  <a:pt x="54" y="7"/>
                  <a:pt x="53" y="9"/>
                </a:cubicBezTo>
                <a:cubicBezTo>
                  <a:pt x="52" y="9"/>
                  <a:pt x="52" y="9"/>
                  <a:pt x="52" y="8"/>
                </a:cubicBezTo>
                <a:cubicBezTo>
                  <a:pt x="51" y="8"/>
                  <a:pt x="51" y="8"/>
                  <a:pt x="50" y="8"/>
                </a:cubicBezTo>
                <a:cubicBezTo>
                  <a:pt x="51" y="6"/>
                  <a:pt x="51" y="3"/>
                  <a:pt x="51" y="2"/>
                </a:cubicBezTo>
                <a:cubicBezTo>
                  <a:pt x="51" y="2"/>
                  <a:pt x="51" y="2"/>
                  <a:pt x="50" y="1"/>
                </a:cubicBezTo>
                <a:cubicBezTo>
                  <a:pt x="50" y="1"/>
                  <a:pt x="50" y="1"/>
                  <a:pt x="49" y="1"/>
                </a:cubicBezTo>
                <a:cubicBezTo>
                  <a:pt x="49" y="0"/>
                  <a:pt x="48" y="1"/>
                  <a:pt x="48" y="1"/>
                </a:cubicBezTo>
                <a:cubicBezTo>
                  <a:pt x="47" y="1"/>
                  <a:pt x="47" y="1"/>
                  <a:pt x="47" y="2"/>
                </a:cubicBezTo>
                <a:cubicBezTo>
                  <a:pt x="47" y="2"/>
                  <a:pt x="46" y="5"/>
                  <a:pt x="46" y="7"/>
                </a:cubicBezTo>
                <a:cubicBezTo>
                  <a:pt x="45" y="7"/>
                  <a:pt x="44" y="7"/>
                  <a:pt x="43" y="7"/>
                </a:cubicBezTo>
                <a:cubicBezTo>
                  <a:pt x="43" y="5"/>
                  <a:pt x="42" y="2"/>
                  <a:pt x="42" y="2"/>
                </a:cubicBezTo>
                <a:cubicBezTo>
                  <a:pt x="42" y="1"/>
                  <a:pt x="42" y="1"/>
                  <a:pt x="42" y="0"/>
                </a:cubicBezTo>
                <a:cubicBezTo>
                  <a:pt x="41" y="0"/>
                  <a:pt x="41" y="0"/>
                  <a:pt x="40" y="0"/>
                </a:cubicBezTo>
                <a:cubicBezTo>
                  <a:pt x="40" y="0"/>
                  <a:pt x="40" y="0"/>
                  <a:pt x="39" y="0"/>
                </a:cubicBezTo>
                <a:cubicBezTo>
                  <a:pt x="39" y="1"/>
                  <a:pt x="39" y="1"/>
                  <a:pt x="39" y="2"/>
                </a:cubicBezTo>
                <a:cubicBezTo>
                  <a:pt x="39" y="2"/>
                  <a:pt x="38" y="5"/>
                  <a:pt x="38" y="7"/>
                </a:cubicBezTo>
                <a:cubicBezTo>
                  <a:pt x="37" y="7"/>
                  <a:pt x="37" y="7"/>
                  <a:pt x="36" y="8"/>
                </a:cubicBezTo>
                <a:cubicBezTo>
                  <a:pt x="35" y="5"/>
                  <a:pt x="34" y="3"/>
                  <a:pt x="34" y="2"/>
                </a:cubicBezTo>
                <a:cubicBezTo>
                  <a:pt x="34" y="2"/>
                  <a:pt x="34" y="2"/>
                  <a:pt x="33" y="1"/>
                </a:cubicBezTo>
                <a:cubicBezTo>
                  <a:pt x="33" y="1"/>
                  <a:pt x="32" y="1"/>
                  <a:pt x="32" y="1"/>
                </a:cubicBezTo>
                <a:cubicBezTo>
                  <a:pt x="31" y="1"/>
                  <a:pt x="31" y="2"/>
                  <a:pt x="31" y="2"/>
                </a:cubicBezTo>
                <a:cubicBezTo>
                  <a:pt x="30" y="2"/>
                  <a:pt x="30" y="3"/>
                  <a:pt x="30" y="3"/>
                </a:cubicBezTo>
                <a:cubicBezTo>
                  <a:pt x="30" y="4"/>
                  <a:pt x="31" y="6"/>
                  <a:pt x="31" y="9"/>
                </a:cubicBezTo>
                <a:cubicBezTo>
                  <a:pt x="30" y="9"/>
                  <a:pt x="30" y="9"/>
                  <a:pt x="29" y="10"/>
                </a:cubicBezTo>
                <a:cubicBezTo>
                  <a:pt x="28" y="8"/>
                  <a:pt x="26" y="5"/>
                  <a:pt x="26" y="5"/>
                </a:cubicBezTo>
                <a:cubicBezTo>
                  <a:pt x="26" y="4"/>
                  <a:pt x="25" y="4"/>
                  <a:pt x="25" y="4"/>
                </a:cubicBezTo>
                <a:cubicBezTo>
                  <a:pt x="24" y="4"/>
                  <a:pt x="24" y="4"/>
                  <a:pt x="24" y="4"/>
                </a:cubicBezTo>
                <a:cubicBezTo>
                  <a:pt x="23" y="4"/>
                  <a:pt x="23" y="5"/>
                  <a:pt x="23" y="5"/>
                </a:cubicBezTo>
                <a:cubicBezTo>
                  <a:pt x="22" y="6"/>
                  <a:pt x="22" y="6"/>
                  <a:pt x="23" y="7"/>
                </a:cubicBezTo>
                <a:cubicBezTo>
                  <a:pt x="23" y="7"/>
                  <a:pt x="24" y="10"/>
                  <a:pt x="25" y="12"/>
                </a:cubicBezTo>
                <a:cubicBezTo>
                  <a:pt x="24" y="12"/>
                  <a:pt x="23" y="13"/>
                  <a:pt x="23" y="13"/>
                </a:cubicBezTo>
                <a:cubicBezTo>
                  <a:pt x="21" y="11"/>
                  <a:pt x="19" y="9"/>
                  <a:pt x="19" y="9"/>
                </a:cubicBezTo>
                <a:cubicBezTo>
                  <a:pt x="18" y="9"/>
                  <a:pt x="18" y="9"/>
                  <a:pt x="17" y="9"/>
                </a:cubicBezTo>
                <a:cubicBezTo>
                  <a:pt x="17" y="9"/>
                  <a:pt x="16" y="9"/>
                  <a:pt x="16" y="9"/>
                </a:cubicBezTo>
                <a:cubicBezTo>
                  <a:pt x="16" y="9"/>
                  <a:pt x="15" y="10"/>
                  <a:pt x="15" y="10"/>
                </a:cubicBezTo>
                <a:cubicBezTo>
                  <a:pt x="15" y="11"/>
                  <a:pt x="15" y="11"/>
                  <a:pt x="16" y="11"/>
                </a:cubicBezTo>
                <a:cubicBezTo>
                  <a:pt x="16" y="12"/>
                  <a:pt x="17" y="14"/>
                  <a:pt x="19" y="16"/>
                </a:cubicBezTo>
                <a:cubicBezTo>
                  <a:pt x="18" y="17"/>
                  <a:pt x="18" y="17"/>
                  <a:pt x="17" y="18"/>
                </a:cubicBezTo>
                <a:cubicBezTo>
                  <a:pt x="15" y="16"/>
                  <a:pt x="13" y="15"/>
                  <a:pt x="12" y="15"/>
                </a:cubicBezTo>
                <a:cubicBezTo>
                  <a:pt x="12" y="14"/>
                  <a:pt x="11" y="14"/>
                  <a:pt x="11" y="14"/>
                </a:cubicBezTo>
                <a:cubicBezTo>
                  <a:pt x="11" y="14"/>
                  <a:pt x="10" y="15"/>
                  <a:pt x="10" y="15"/>
                </a:cubicBezTo>
                <a:cubicBezTo>
                  <a:pt x="10" y="15"/>
                  <a:pt x="9" y="16"/>
                  <a:pt x="9" y="16"/>
                </a:cubicBezTo>
                <a:cubicBezTo>
                  <a:pt x="9" y="17"/>
                  <a:pt x="10" y="17"/>
                  <a:pt x="10" y="18"/>
                </a:cubicBezTo>
                <a:cubicBezTo>
                  <a:pt x="10" y="18"/>
                  <a:pt x="12" y="20"/>
                  <a:pt x="14" y="22"/>
                </a:cubicBezTo>
                <a:cubicBezTo>
                  <a:pt x="13" y="22"/>
                  <a:pt x="13" y="23"/>
                  <a:pt x="12" y="24"/>
                </a:cubicBezTo>
                <a:cubicBezTo>
                  <a:pt x="10" y="23"/>
                  <a:pt x="8" y="22"/>
                  <a:pt x="7" y="21"/>
                </a:cubicBezTo>
                <a:cubicBezTo>
                  <a:pt x="7" y="21"/>
                  <a:pt x="6" y="21"/>
                  <a:pt x="6" y="21"/>
                </a:cubicBezTo>
                <a:cubicBezTo>
                  <a:pt x="6" y="22"/>
                  <a:pt x="5" y="22"/>
                  <a:pt x="5" y="22"/>
                </a:cubicBezTo>
                <a:cubicBezTo>
                  <a:pt x="5" y="23"/>
                  <a:pt x="5" y="23"/>
                  <a:pt x="5" y="24"/>
                </a:cubicBezTo>
                <a:cubicBezTo>
                  <a:pt x="5" y="24"/>
                  <a:pt x="5" y="25"/>
                  <a:pt x="6" y="25"/>
                </a:cubicBezTo>
                <a:cubicBezTo>
                  <a:pt x="6" y="25"/>
                  <a:pt x="8" y="27"/>
                  <a:pt x="10" y="28"/>
                </a:cubicBezTo>
                <a:cubicBezTo>
                  <a:pt x="10" y="29"/>
                  <a:pt x="10" y="29"/>
                  <a:pt x="9" y="30"/>
                </a:cubicBezTo>
                <a:cubicBezTo>
                  <a:pt x="7" y="30"/>
                  <a:pt x="4" y="29"/>
                  <a:pt x="4" y="29"/>
                </a:cubicBezTo>
                <a:cubicBezTo>
                  <a:pt x="3" y="29"/>
                  <a:pt x="3" y="29"/>
                  <a:pt x="2" y="29"/>
                </a:cubicBezTo>
                <a:cubicBezTo>
                  <a:pt x="2" y="30"/>
                  <a:pt x="2" y="30"/>
                  <a:pt x="2" y="31"/>
                </a:cubicBezTo>
                <a:cubicBezTo>
                  <a:pt x="2" y="31"/>
                  <a:pt x="2" y="31"/>
                  <a:pt x="2" y="32"/>
                </a:cubicBezTo>
                <a:cubicBezTo>
                  <a:pt x="2" y="32"/>
                  <a:pt x="2" y="33"/>
                  <a:pt x="3" y="33"/>
                </a:cubicBezTo>
                <a:cubicBezTo>
                  <a:pt x="3" y="33"/>
                  <a:pt x="6" y="34"/>
                  <a:pt x="8" y="35"/>
                </a:cubicBezTo>
                <a:cubicBezTo>
                  <a:pt x="8" y="36"/>
                  <a:pt x="8" y="36"/>
                  <a:pt x="8" y="37"/>
                </a:cubicBezTo>
                <a:cubicBezTo>
                  <a:pt x="5" y="37"/>
                  <a:pt x="3" y="37"/>
                  <a:pt x="2" y="37"/>
                </a:cubicBezTo>
                <a:cubicBezTo>
                  <a:pt x="1" y="37"/>
                  <a:pt x="1" y="38"/>
                  <a:pt x="1" y="38"/>
                </a:cubicBezTo>
                <a:cubicBezTo>
                  <a:pt x="0" y="38"/>
                  <a:pt x="0" y="39"/>
                  <a:pt x="0" y="39"/>
                </a:cubicBezTo>
                <a:cubicBezTo>
                  <a:pt x="0" y="40"/>
                  <a:pt x="0" y="40"/>
                  <a:pt x="1" y="40"/>
                </a:cubicBezTo>
                <a:cubicBezTo>
                  <a:pt x="1" y="41"/>
                  <a:pt x="1" y="41"/>
                  <a:pt x="2" y="41"/>
                </a:cubicBezTo>
                <a:cubicBezTo>
                  <a:pt x="2" y="41"/>
                  <a:pt x="5" y="42"/>
                  <a:pt x="7" y="42"/>
                </a:cubicBezTo>
                <a:cubicBezTo>
                  <a:pt x="7" y="43"/>
                  <a:pt x="7" y="44"/>
                  <a:pt x="7" y="45"/>
                </a:cubicBezTo>
                <a:cubicBezTo>
                  <a:pt x="5" y="45"/>
                  <a:pt x="2" y="46"/>
                  <a:pt x="2" y="46"/>
                </a:cubicBezTo>
                <a:cubicBezTo>
                  <a:pt x="1" y="46"/>
                  <a:pt x="1" y="46"/>
                  <a:pt x="1" y="47"/>
                </a:cubicBezTo>
                <a:cubicBezTo>
                  <a:pt x="1" y="47"/>
                  <a:pt x="0" y="48"/>
                  <a:pt x="1" y="48"/>
                </a:cubicBezTo>
                <a:cubicBezTo>
                  <a:pt x="1" y="48"/>
                  <a:pt x="1" y="49"/>
                  <a:pt x="1" y="49"/>
                </a:cubicBezTo>
                <a:cubicBezTo>
                  <a:pt x="2" y="49"/>
                  <a:pt x="2" y="50"/>
                  <a:pt x="2" y="50"/>
                </a:cubicBezTo>
                <a:cubicBezTo>
                  <a:pt x="3" y="50"/>
                  <a:pt x="6" y="49"/>
                  <a:pt x="8" y="49"/>
                </a:cubicBezTo>
                <a:cubicBezTo>
                  <a:pt x="8" y="50"/>
                  <a:pt x="8" y="51"/>
                  <a:pt x="9" y="52"/>
                </a:cubicBezTo>
                <a:cubicBezTo>
                  <a:pt x="6" y="53"/>
                  <a:pt x="4" y="54"/>
                  <a:pt x="4" y="54"/>
                </a:cubicBezTo>
                <a:cubicBezTo>
                  <a:pt x="3" y="54"/>
                  <a:pt x="3" y="55"/>
                  <a:pt x="3" y="55"/>
                </a:cubicBezTo>
                <a:cubicBezTo>
                  <a:pt x="3" y="56"/>
                  <a:pt x="3" y="56"/>
                  <a:pt x="3" y="56"/>
                </a:cubicBezTo>
                <a:cubicBezTo>
                  <a:pt x="3" y="57"/>
                  <a:pt x="3" y="57"/>
                  <a:pt x="4" y="58"/>
                </a:cubicBezTo>
                <a:cubicBezTo>
                  <a:pt x="4" y="58"/>
                  <a:pt x="4" y="58"/>
                  <a:pt x="5" y="58"/>
                </a:cubicBezTo>
                <a:cubicBezTo>
                  <a:pt x="5" y="58"/>
                  <a:pt x="8" y="57"/>
                  <a:pt x="10" y="56"/>
                </a:cubicBezTo>
                <a:cubicBezTo>
                  <a:pt x="11" y="57"/>
                  <a:pt x="11" y="58"/>
                  <a:pt x="11" y="58"/>
                </a:cubicBezTo>
                <a:cubicBezTo>
                  <a:pt x="9" y="60"/>
                  <a:pt x="7" y="62"/>
                  <a:pt x="7" y="62"/>
                </a:cubicBezTo>
                <a:cubicBezTo>
                  <a:pt x="7" y="62"/>
                  <a:pt x="6" y="63"/>
                  <a:pt x="6" y="63"/>
                </a:cubicBezTo>
                <a:cubicBezTo>
                  <a:pt x="6" y="63"/>
                  <a:pt x="6" y="64"/>
                  <a:pt x="7" y="64"/>
                </a:cubicBezTo>
                <a:cubicBezTo>
                  <a:pt x="7" y="65"/>
                  <a:pt x="7" y="65"/>
                  <a:pt x="8" y="65"/>
                </a:cubicBezTo>
                <a:cubicBezTo>
                  <a:pt x="8" y="65"/>
                  <a:pt x="9" y="65"/>
                  <a:pt x="9" y="65"/>
                </a:cubicBezTo>
                <a:cubicBezTo>
                  <a:pt x="9" y="65"/>
                  <a:pt x="12" y="64"/>
                  <a:pt x="14" y="63"/>
                </a:cubicBezTo>
                <a:cubicBezTo>
                  <a:pt x="14" y="63"/>
                  <a:pt x="15" y="64"/>
                  <a:pt x="15" y="64"/>
                </a:cubicBezTo>
                <a:cubicBezTo>
                  <a:pt x="14" y="66"/>
                  <a:pt x="12" y="68"/>
                  <a:pt x="12" y="69"/>
                </a:cubicBezTo>
                <a:cubicBezTo>
                  <a:pt x="12" y="69"/>
                  <a:pt x="11" y="70"/>
                  <a:pt x="11" y="70"/>
                </a:cubicBezTo>
                <a:cubicBezTo>
                  <a:pt x="11" y="70"/>
                  <a:pt x="12" y="71"/>
                  <a:pt x="12" y="71"/>
                </a:cubicBezTo>
                <a:cubicBezTo>
                  <a:pt x="12" y="72"/>
                  <a:pt x="13" y="72"/>
                  <a:pt x="13" y="72"/>
                </a:cubicBezTo>
                <a:cubicBezTo>
                  <a:pt x="14" y="72"/>
                  <a:pt x="14" y="72"/>
                  <a:pt x="14" y="71"/>
                </a:cubicBezTo>
                <a:cubicBezTo>
                  <a:pt x="15" y="71"/>
                  <a:pt x="17" y="69"/>
                  <a:pt x="19" y="68"/>
                </a:cubicBezTo>
                <a:cubicBezTo>
                  <a:pt x="19" y="68"/>
                  <a:pt x="20" y="69"/>
                  <a:pt x="21" y="70"/>
                </a:cubicBezTo>
                <a:cubicBezTo>
                  <a:pt x="20" y="72"/>
                  <a:pt x="18" y="74"/>
                  <a:pt x="18" y="74"/>
                </a:cubicBezTo>
                <a:cubicBezTo>
                  <a:pt x="18" y="75"/>
                  <a:pt x="18" y="75"/>
                  <a:pt x="18" y="76"/>
                </a:cubicBezTo>
                <a:cubicBezTo>
                  <a:pt x="18" y="76"/>
                  <a:pt x="18" y="77"/>
                  <a:pt x="19" y="77"/>
                </a:cubicBezTo>
                <a:cubicBezTo>
                  <a:pt x="19" y="77"/>
                  <a:pt x="20" y="77"/>
                  <a:pt x="20" y="77"/>
                </a:cubicBezTo>
                <a:cubicBezTo>
                  <a:pt x="20" y="77"/>
                  <a:pt x="21" y="77"/>
                  <a:pt x="21" y="77"/>
                </a:cubicBezTo>
                <a:cubicBezTo>
                  <a:pt x="22" y="76"/>
                  <a:pt x="23" y="74"/>
                  <a:pt x="25" y="72"/>
                </a:cubicBezTo>
                <a:cubicBezTo>
                  <a:pt x="25" y="73"/>
                  <a:pt x="26" y="73"/>
                  <a:pt x="27" y="73"/>
                </a:cubicBezTo>
                <a:cubicBezTo>
                  <a:pt x="26" y="76"/>
                  <a:pt x="25" y="78"/>
                  <a:pt x="25" y="79"/>
                </a:cubicBezTo>
                <a:cubicBezTo>
                  <a:pt x="25" y="79"/>
                  <a:pt x="25" y="80"/>
                  <a:pt x="25" y="80"/>
                </a:cubicBezTo>
                <a:cubicBezTo>
                  <a:pt x="26" y="80"/>
                  <a:pt x="26" y="81"/>
                  <a:pt x="26" y="81"/>
                </a:cubicBezTo>
                <a:cubicBezTo>
                  <a:pt x="27" y="81"/>
                  <a:pt x="27" y="81"/>
                  <a:pt x="28" y="81"/>
                </a:cubicBezTo>
                <a:cubicBezTo>
                  <a:pt x="28" y="81"/>
                  <a:pt x="29" y="81"/>
                  <a:pt x="29" y="80"/>
                </a:cubicBezTo>
                <a:cubicBezTo>
                  <a:pt x="29" y="80"/>
                  <a:pt x="30" y="77"/>
                  <a:pt x="31" y="75"/>
                </a:cubicBezTo>
                <a:cubicBezTo>
                  <a:pt x="32" y="75"/>
                  <a:pt x="32" y="75"/>
                  <a:pt x="33" y="75"/>
                </a:cubicBezTo>
                <a:cubicBezTo>
                  <a:pt x="33" y="76"/>
                  <a:pt x="33" y="76"/>
                  <a:pt x="34" y="76"/>
                </a:cubicBezTo>
                <a:cubicBezTo>
                  <a:pt x="34" y="78"/>
                  <a:pt x="33" y="81"/>
                  <a:pt x="33" y="81"/>
                </a:cubicBezTo>
                <a:cubicBezTo>
                  <a:pt x="33" y="82"/>
                  <a:pt x="33" y="82"/>
                  <a:pt x="34" y="83"/>
                </a:cubicBezTo>
                <a:cubicBezTo>
                  <a:pt x="34" y="83"/>
                  <a:pt x="34" y="83"/>
                  <a:pt x="35" y="83"/>
                </a:cubicBezTo>
                <a:cubicBezTo>
                  <a:pt x="35" y="83"/>
                  <a:pt x="36" y="83"/>
                  <a:pt x="36" y="83"/>
                </a:cubicBezTo>
                <a:cubicBezTo>
                  <a:pt x="37" y="83"/>
                  <a:pt x="37" y="83"/>
                  <a:pt x="37" y="82"/>
                </a:cubicBezTo>
                <a:cubicBezTo>
                  <a:pt x="37" y="82"/>
                  <a:pt x="38" y="79"/>
                  <a:pt x="39" y="77"/>
                </a:cubicBezTo>
                <a:cubicBezTo>
                  <a:pt x="39" y="77"/>
                  <a:pt x="40" y="77"/>
                  <a:pt x="41" y="77"/>
                </a:cubicBezTo>
                <a:cubicBezTo>
                  <a:pt x="41" y="79"/>
                  <a:pt x="42" y="82"/>
                  <a:pt x="42" y="82"/>
                </a:cubicBezTo>
                <a:cubicBezTo>
                  <a:pt x="42" y="83"/>
                  <a:pt x="42" y="83"/>
                  <a:pt x="42" y="84"/>
                </a:cubicBezTo>
                <a:cubicBezTo>
                  <a:pt x="43" y="84"/>
                  <a:pt x="43" y="84"/>
                  <a:pt x="44" y="84"/>
                </a:cubicBezTo>
                <a:cubicBezTo>
                  <a:pt x="44" y="84"/>
                  <a:pt x="45" y="84"/>
                  <a:pt x="45" y="83"/>
                </a:cubicBezTo>
                <a:cubicBezTo>
                  <a:pt x="45" y="83"/>
                  <a:pt x="45" y="83"/>
                  <a:pt x="46" y="82"/>
                </a:cubicBezTo>
                <a:cubicBezTo>
                  <a:pt x="46" y="82"/>
                  <a:pt x="46" y="79"/>
                  <a:pt x="46" y="77"/>
                </a:cubicBezTo>
                <a:cubicBezTo>
                  <a:pt x="47" y="76"/>
                  <a:pt x="47" y="76"/>
                  <a:pt x="48" y="76"/>
                </a:cubicBezTo>
                <a:cubicBezTo>
                  <a:pt x="49" y="79"/>
                  <a:pt x="50" y="81"/>
                  <a:pt x="50" y="82"/>
                </a:cubicBezTo>
                <a:cubicBezTo>
                  <a:pt x="50" y="82"/>
                  <a:pt x="51" y="82"/>
                  <a:pt x="51" y="83"/>
                </a:cubicBezTo>
                <a:cubicBezTo>
                  <a:pt x="51" y="83"/>
                  <a:pt x="52" y="83"/>
                  <a:pt x="52" y="83"/>
                </a:cubicBezTo>
                <a:cubicBezTo>
                  <a:pt x="53" y="83"/>
                  <a:pt x="53" y="82"/>
                  <a:pt x="53" y="82"/>
                </a:cubicBezTo>
                <a:cubicBezTo>
                  <a:pt x="54" y="82"/>
                  <a:pt x="54" y="81"/>
                  <a:pt x="54" y="81"/>
                </a:cubicBezTo>
                <a:cubicBezTo>
                  <a:pt x="54" y="80"/>
                  <a:pt x="53" y="77"/>
                  <a:pt x="53" y="75"/>
                </a:cubicBezTo>
                <a:cubicBezTo>
                  <a:pt x="54" y="75"/>
                  <a:pt x="54" y="74"/>
                  <a:pt x="55" y="74"/>
                </a:cubicBezTo>
                <a:cubicBezTo>
                  <a:pt x="56" y="76"/>
                  <a:pt x="58" y="79"/>
                  <a:pt x="58" y="79"/>
                </a:cubicBezTo>
                <a:cubicBezTo>
                  <a:pt x="58" y="79"/>
                  <a:pt x="59" y="80"/>
                  <a:pt x="59" y="80"/>
                </a:cubicBezTo>
                <a:cubicBezTo>
                  <a:pt x="60" y="80"/>
                  <a:pt x="60" y="80"/>
                  <a:pt x="61" y="80"/>
                </a:cubicBezTo>
                <a:cubicBezTo>
                  <a:pt x="61" y="79"/>
                  <a:pt x="61" y="79"/>
                  <a:pt x="62" y="79"/>
                </a:cubicBezTo>
                <a:cubicBezTo>
                  <a:pt x="62" y="78"/>
                  <a:pt x="62" y="78"/>
                  <a:pt x="62" y="77"/>
                </a:cubicBezTo>
                <a:cubicBezTo>
                  <a:pt x="61" y="77"/>
                  <a:pt x="60" y="74"/>
                  <a:pt x="60" y="72"/>
                </a:cubicBezTo>
                <a:cubicBezTo>
                  <a:pt x="60" y="72"/>
                  <a:pt x="61" y="71"/>
                  <a:pt x="62" y="71"/>
                </a:cubicBezTo>
                <a:cubicBezTo>
                  <a:pt x="63" y="72"/>
                  <a:pt x="65" y="74"/>
                  <a:pt x="66" y="75"/>
                </a:cubicBezTo>
                <a:cubicBezTo>
                  <a:pt x="66" y="75"/>
                  <a:pt x="66" y="75"/>
                  <a:pt x="67" y="75"/>
                </a:cubicBezTo>
                <a:cubicBezTo>
                  <a:pt x="67" y="75"/>
                  <a:pt x="68" y="75"/>
                  <a:pt x="68" y="75"/>
                </a:cubicBezTo>
                <a:cubicBezTo>
                  <a:pt x="68" y="75"/>
                  <a:pt x="69" y="74"/>
                  <a:pt x="69" y="74"/>
                </a:cubicBezTo>
                <a:cubicBezTo>
                  <a:pt x="69" y="73"/>
                  <a:pt x="69" y="73"/>
                  <a:pt x="68" y="72"/>
                </a:cubicBezTo>
                <a:cubicBezTo>
                  <a:pt x="68" y="72"/>
                  <a:pt x="67" y="70"/>
                  <a:pt x="65" y="68"/>
                </a:cubicBezTo>
                <a:cubicBezTo>
                  <a:pt x="66" y="67"/>
                  <a:pt x="67" y="67"/>
                  <a:pt x="67" y="66"/>
                </a:cubicBezTo>
                <a:cubicBezTo>
                  <a:pt x="69" y="67"/>
                  <a:pt x="71" y="69"/>
                  <a:pt x="72" y="69"/>
                </a:cubicBezTo>
                <a:cubicBezTo>
                  <a:pt x="72" y="69"/>
                  <a:pt x="73" y="70"/>
                  <a:pt x="73" y="69"/>
                </a:cubicBezTo>
                <a:cubicBezTo>
                  <a:pt x="74" y="69"/>
                  <a:pt x="74" y="69"/>
                  <a:pt x="74" y="69"/>
                </a:cubicBezTo>
                <a:cubicBezTo>
                  <a:pt x="75" y="68"/>
                  <a:pt x="75" y="68"/>
                  <a:pt x="75" y="68"/>
                </a:cubicBezTo>
                <a:cubicBezTo>
                  <a:pt x="75" y="67"/>
                  <a:pt x="75" y="67"/>
                  <a:pt x="74" y="66"/>
                </a:cubicBezTo>
                <a:cubicBezTo>
                  <a:pt x="74" y="66"/>
                  <a:pt x="72" y="64"/>
                  <a:pt x="70" y="62"/>
                </a:cubicBezTo>
                <a:cubicBezTo>
                  <a:pt x="71" y="62"/>
                  <a:pt x="71" y="61"/>
                  <a:pt x="72" y="60"/>
                </a:cubicBezTo>
                <a:cubicBezTo>
                  <a:pt x="74" y="61"/>
                  <a:pt x="76" y="62"/>
                  <a:pt x="77" y="62"/>
                </a:cubicBezTo>
                <a:cubicBezTo>
                  <a:pt x="77" y="63"/>
                  <a:pt x="78" y="63"/>
                  <a:pt x="78" y="62"/>
                </a:cubicBezTo>
                <a:cubicBezTo>
                  <a:pt x="79" y="62"/>
                  <a:pt x="79" y="62"/>
                  <a:pt x="79" y="61"/>
                </a:cubicBezTo>
                <a:cubicBezTo>
                  <a:pt x="79" y="61"/>
                  <a:pt x="79" y="61"/>
                  <a:pt x="79" y="60"/>
                </a:cubicBezTo>
                <a:cubicBezTo>
                  <a:pt x="79" y="60"/>
                  <a:pt x="79" y="59"/>
                  <a:pt x="79" y="59"/>
                </a:cubicBezTo>
                <a:cubicBezTo>
                  <a:pt x="78" y="59"/>
                  <a:pt x="76" y="57"/>
                  <a:pt x="74" y="56"/>
                </a:cubicBezTo>
                <a:cubicBezTo>
                  <a:pt x="74" y="55"/>
                  <a:pt x="75" y="54"/>
                  <a:pt x="75" y="54"/>
                </a:cubicBezTo>
                <a:cubicBezTo>
                  <a:pt x="77" y="54"/>
                  <a:pt x="80" y="55"/>
                  <a:pt x="80" y="55"/>
                </a:cubicBezTo>
                <a:cubicBezTo>
                  <a:pt x="81" y="55"/>
                  <a:pt x="81" y="55"/>
                  <a:pt x="82" y="54"/>
                </a:cubicBezTo>
                <a:cubicBezTo>
                  <a:pt x="82" y="54"/>
                  <a:pt x="82" y="54"/>
                  <a:pt x="82" y="53"/>
                </a:cubicBezTo>
                <a:cubicBezTo>
                  <a:pt x="83" y="53"/>
                  <a:pt x="83" y="52"/>
                  <a:pt x="82" y="52"/>
                </a:cubicBezTo>
                <a:cubicBezTo>
                  <a:pt x="82" y="52"/>
                  <a:pt x="82" y="51"/>
                  <a:pt x="81" y="51"/>
                </a:cubicBezTo>
                <a:cubicBezTo>
                  <a:pt x="81" y="51"/>
                  <a:pt x="78" y="50"/>
                  <a:pt x="76" y="49"/>
                </a:cubicBezTo>
                <a:cubicBezTo>
                  <a:pt x="76" y="48"/>
                  <a:pt x="76" y="47"/>
                  <a:pt x="77" y="47"/>
                </a:cubicBezTo>
                <a:cubicBezTo>
                  <a:pt x="79" y="47"/>
                  <a:pt x="82" y="46"/>
                  <a:pt x="82" y="46"/>
                </a:cubicBezTo>
                <a:close/>
                <a:moveTo>
                  <a:pt x="49" y="44"/>
                </a:moveTo>
                <a:cubicBezTo>
                  <a:pt x="48" y="47"/>
                  <a:pt x="44" y="50"/>
                  <a:pt x="40" y="49"/>
                </a:cubicBezTo>
                <a:cubicBezTo>
                  <a:pt x="37" y="47"/>
                  <a:pt x="34" y="44"/>
                  <a:pt x="35" y="40"/>
                </a:cubicBezTo>
                <a:cubicBezTo>
                  <a:pt x="37" y="36"/>
                  <a:pt x="40" y="34"/>
                  <a:pt x="44" y="35"/>
                </a:cubicBezTo>
                <a:cubicBezTo>
                  <a:pt x="48" y="36"/>
                  <a:pt x="50" y="40"/>
                  <a:pt x="49" y="44"/>
                </a:cubicBezTo>
                <a:close/>
                <a:moveTo>
                  <a:pt x="15" y="45"/>
                </a:moveTo>
                <a:cubicBezTo>
                  <a:pt x="14" y="42"/>
                  <a:pt x="14" y="38"/>
                  <a:pt x="15" y="34"/>
                </a:cubicBezTo>
                <a:cubicBezTo>
                  <a:pt x="19" y="21"/>
                  <a:pt x="33" y="12"/>
                  <a:pt x="46" y="15"/>
                </a:cubicBezTo>
                <a:cubicBezTo>
                  <a:pt x="45" y="19"/>
                  <a:pt x="45" y="19"/>
                  <a:pt x="45" y="19"/>
                </a:cubicBezTo>
                <a:cubicBezTo>
                  <a:pt x="34" y="17"/>
                  <a:pt x="23" y="24"/>
                  <a:pt x="20" y="36"/>
                </a:cubicBezTo>
                <a:cubicBezTo>
                  <a:pt x="19" y="39"/>
                  <a:pt x="19" y="42"/>
                  <a:pt x="19" y="44"/>
                </a:cubicBezTo>
                <a:lnTo>
                  <a:pt x="15" y="45"/>
                </a:lnTo>
                <a:close/>
                <a:moveTo>
                  <a:pt x="35" y="69"/>
                </a:moveTo>
                <a:cubicBezTo>
                  <a:pt x="26" y="66"/>
                  <a:pt x="19" y="60"/>
                  <a:pt x="16" y="52"/>
                </a:cubicBezTo>
                <a:cubicBezTo>
                  <a:pt x="21" y="51"/>
                  <a:pt x="21" y="51"/>
                  <a:pt x="21" y="51"/>
                </a:cubicBezTo>
                <a:cubicBezTo>
                  <a:pt x="23" y="57"/>
                  <a:pt x="29" y="62"/>
                  <a:pt x="36" y="64"/>
                </a:cubicBezTo>
                <a:cubicBezTo>
                  <a:pt x="43" y="66"/>
                  <a:pt x="50" y="65"/>
                  <a:pt x="56" y="61"/>
                </a:cubicBezTo>
                <a:cubicBezTo>
                  <a:pt x="59" y="64"/>
                  <a:pt x="59" y="64"/>
                  <a:pt x="59" y="64"/>
                </a:cubicBezTo>
                <a:cubicBezTo>
                  <a:pt x="52" y="69"/>
                  <a:pt x="43" y="71"/>
                  <a:pt x="35" y="69"/>
                </a:cubicBezTo>
                <a:close/>
                <a:moveTo>
                  <a:pt x="69" y="49"/>
                </a:moveTo>
                <a:cubicBezTo>
                  <a:pt x="68" y="53"/>
                  <a:pt x="66" y="57"/>
                  <a:pt x="64" y="59"/>
                </a:cubicBezTo>
                <a:cubicBezTo>
                  <a:pt x="60" y="56"/>
                  <a:pt x="60" y="56"/>
                  <a:pt x="60" y="56"/>
                </a:cubicBezTo>
                <a:cubicBezTo>
                  <a:pt x="62" y="54"/>
                  <a:pt x="64" y="51"/>
                  <a:pt x="64" y="48"/>
                </a:cubicBezTo>
                <a:cubicBezTo>
                  <a:pt x="68" y="37"/>
                  <a:pt x="62" y="25"/>
                  <a:pt x="51" y="21"/>
                </a:cubicBezTo>
                <a:cubicBezTo>
                  <a:pt x="53" y="16"/>
                  <a:pt x="53" y="16"/>
                  <a:pt x="53" y="16"/>
                </a:cubicBezTo>
                <a:cubicBezTo>
                  <a:pt x="66" y="22"/>
                  <a:pt x="73" y="36"/>
                  <a:pt x="69" y="4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 name="Freeform 12"/>
          <p:cNvSpPr>
            <a:spLocks/>
          </p:cNvSpPr>
          <p:nvPr userDrawn="1"/>
        </p:nvSpPr>
        <p:spPr bwMode="auto">
          <a:xfrm>
            <a:off x="4244975" y="758825"/>
            <a:ext cx="431800" cy="385763"/>
          </a:xfrm>
          <a:custGeom>
            <a:avLst/>
            <a:gdLst>
              <a:gd name="T0" fmla="*/ 112 w 112"/>
              <a:gd name="T1" fmla="*/ 3 h 100"/>
              <a:gd name="T2" fmla="*/ 5 w 112"/>
              <a:gd name="T3" fmla="*/ 8 h 100"/>
              <a:gd name="T4" fmla="*/ 5 w 112"/>
              <a:gd name="T5" fmla="*/ 6 h 100"/>
              <a:gd name="T6" fmla="*/ 5 w 112"/>
              <a:gd name="T7" fmla="*/ 3 h 100"/>
              <a:gd name="T8" fmla="*/ 2 w 112"/>
              <a:gd name="T9" fmla="*/ 1 h 100"/>
              <a:gd name="T10" fmla="*/ 0 w 112"/>
              <a:gd name="T11" fmla="*/ 4 h 100"/>
              <a:gd name="T12" fmla="*/ 3 w 112"/>
              <a:gd name="T13" fmla="*/ 6 h 100"/>
              <a:gd name="T14" fmla="*/ 31 w 112"/>
              <a:gd name="T15" fmla="*/ 100 h 100"/>
              <a:gd name="T16" fmla="*/ 33 w 112"/>
              <a:gd name="T17" fmla="*/ 99 h 100"/>
              <a:gd name="T18" fmla="*/ 21 w 112"/>
              <a:gd name="T19" fmla="*/ 58 h 100"/>
              <a:gd name="T20" fmla="*/ 112 w 112"/>
              <a:gd name="T21"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0">
                <a:moveTo>
                  <a:pt x="112" y="3"/>
                </a:moveTo>
                <a:cubicBezTo>
                  <a:pt x="5" y="8"/>
                  <a:pt x="5" y="8"/>
                  <a:pt x="5" y="8"/>
                </a:cubicBezTo>
                <a:cubicBezTo>
                  <a:pt x="5" y="6"/>
                  <a:pt x="5" y="6"/>
                  <a:pt x="5" y="6"/>
                </a:cubicBezTo>
                <a:cubicBezTo>
                  <a:pt x="5" y="5"/>
                  <a:pt x="6" y="4"/>
                  <a:pt x="5" y="3"/>
                </a:cubicBezTo>
                <a:cubicBezTo>
                  <a:pt x="5" y="1"/>
                  <a:pt x="3" y="0"/>
                  <a:pt x="2" y="1"/>
                </a:cubicBezTo>
                <a:cubicBezTo>
                  <a:pt x="0" y="1"/>
                  <a:pt x="0" y="3"/>
                  <a:pt x="0" y="4"/>
                </a:cubicBezTo>
                <a:cubicBezTo>
                  <a:pt x="0" y="5"/>
                  <a:pt x="1" y="6"/>
                  <a:pt x="3" y="6"/>
                </a:cubicBezTo>
                <a:cubicBezTo>
                  <a:pt x="31" y="100"/>
                  <a:pt x="31" y="100"/>
                  <a:pt x="31" y="100"/>
                </a:cubicBezTo>
                <a:cubicBezTo>
                  <a:pt x="33" y="99"/>
                  <a:pt x="33" y="99"/>
                  <a:pt x="33" y="99"/>
                </a:cubicBezTo>
                <a:cubicBezTo>
                  <a:pt x="21" y="58"/>
                  <a:pt x="21" y="58"/>
                  <a:pt x="21" y="58"/>
                </a:cubicBezTo>
                <a:lnTo>
                  <a:pt x="112" y="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 name="Freeform 13"/>
          <p:cNvSpPr>
            <a:spLocks noEditPoints="1"/>
          </p:cNvSpPr>
          <p:nvPr userDrawn="1"/>
        </p:nvSpPr>
        <p:spPr bwMode="auto">
          <a:xfrm>
            <a:off x="2924175" y="1303338"/>
            <a:ext cx="293688" cy="247650"/>
          </a:xfrm>
          <a:custGeom>
            <a:avLst/>
            <a:gdLst>
              <a:gd name="T0" fmla="*/ 73 w 76"/>
              <a:gd name="T1" fmla="*/ 0 h 64"/>
              <a:gd name="T2" fmla="*/ 65 w 76"/>
              <a:gd name="T3" fmla="*/ 0 h 64"/>
              <a:gd name="T4" fmla="*/ 62 w 76"/>
              <a:gd name="T5" fmla="*/ 3 h 64"/>
              <a:gd name="T6" fmla="*/ 62 w 76"/>
              <a:gd name="T7" fmla="*/ 5 h 64"/>
              <a:gd name="T8" fmla="*/ 10 w 76"/>
              <a:gd name="T9" fmla="*/ 23 h 64"/>
              <a:gd name="T10" fmla="*/ 8 w 76"/>
              <a:gd name="T11" fmla="*/ 21 h 64"/>
              <a:gd name="T12" fmla="*/ 2 w 76"/>
              <a:gd name="T13" fmla="*/ 21 h 64"/>
              <a:gd name="T14" fmla="*/ 0 w 76"/>
              <a:gd name="T15" fmla="*/ 23 h 64"/>
              <a:gd name="T16" fmla="*/ 0 w 76"/>
              <a:gd name="T17" fmla="*/ 41 h 64"/>
              <a:gd name="T18" fmla="*/ 2 w 76"/>
              <a:gd name="T19" fmla="*/ 43 h 64"/>
              <a:gd name="T20" fmla="*/ 8 w 76"/>
              <a:gd name="T21" fmla="*/ 43 h 64"/>
              <a:gd name="T22" fmla="*/ 10 w 76"/>
              <a:gd name="T23" fmla="*/ 41 h 64"/>
              <a:gd name="T24" fmla="*/ 24 w 76"/>
              <a:gd name="T25" fmla="*/ 46 h 64"/>
              <a:gd name="T26" fmla="*/ 23 w 76"/>
              <a:gd name="T27" fmla="*/ 49 h 64"/>
              <a:gd name="T28" fmla="*/ 23 w 76"/>
              <a:gd name="T29" fmla="*/ 51 h 64"/>
              <a:gd name="T30" fmla="*/ 24 w 76"/>
              <a:gd name="T31" fmla="*/ 52 h 64"/>
              <a:gd name="T32" fmla="*/ 38 w 76"/>
              <a:gd name="T33" fmla="*/ 57 h 64"/>
              <a:gd name="T34" fmla="*/ 39 w 76"/>
              <a:gd name="T35" fmla="*/ 57 h 64"/>
              <a:gd name="T36" fmla="*/ 42 w 76"/>
              <a:gd name="T37" fmla="*/ 55 h 64"/>
              <a:gd name="T38" fmla="*/ 43 w 76"/>
              <a:gd name="T39" fmla="*/ 52 h 64"/>
              <a:gd name="T40" fmla="*/ 62 w 76"/>
              <a:gd name="T41" fmla="*/ 59 h 64"/>
              <a:gd name="T42" fmla="*/ 62 w 76"/>
              <a:gd name="T43" fmla="*/ 61 h 64"/>
              <a:gd name="T44" fmla="*/ 65 w 76"/>
              <a:gd name="T45" fmla="*/ 64 h 64"/>
              <a:gd name="T46" fmla="*/ 73 w 76"/>
              <a:gd name="T47" fmla="*/ 64 h 64"/>
              <a:gd name="T48" fmla="*/ 76 w 76"/>
              <a:gd name="T49" fmla="*/ 61 h 64"/>
              <a:gd name="T50" fmla="*/ 76 w 76"/>
              <a:gd name="T51" fmla="*/ 3 h 64"/>
              <a:gd name="T52" fmla="*/ 73 w 76"/>
              <a:gd name="T53" fmla="*/ 0 h 64"/>
              <a:gd name="T54" fmla="*/ 40 w 76"/>
              <a:gd name="T55" fmla="*/ 54 h 64"/>
              <a:gd name="T56" fmla="*/ 38 w 76"/>
              <a:gd name="T57" fmla="*/ 55 h 64"/>
              <a:gd name="T58" fmla="*/ 25 w 76"/>
              <a:gd name="T59" fmla="*/ 50 h 64"/>
              <a:gd name="T60" fmla="*/ 25 w 76"/>
              <a:gd name="T61" fmla="*/ 50 h 64"/>
              <a:gd name="T62" fmla="*/ 25 w 76"/>
              <a:gd name="T63" fmla="*/ 49 h 64"/>
              <a:gd name="T64" fmla="*/ 26 w 76"/>
              <a:gd name="T65" fmla="*/ 46 h 64"/>
              <a:gd name="T66" fmla="*/ 41 w 76"/>
              <a:gd name="T67" fmla="*/ 51 h 64"/>
              <a:gd name="T68" fmla="*/ 40 w 76"/>
              <a:gd name="T6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64">
                <a:moveTo>
                  <a:pt x="73" y="0"/>
                </a:moveTo>
                <a:cubicBezTo>
                  <a:pt x="65" y="0"/>
                  <a:pt x="65" y="0"/>
                  <a:pt x="65" y="0"/>
                </a:cubicBezTo>
                <a:cubicBezTo>
                  <a:pt x="64" y="0"/>
                  <a:pt x="62" y="1"/>
                  <a:pt x="62" y="3"/>
                </a:cubicBezTo>
                <a:cubicBezTo>
                  <a:pt x="62" y="5"/>
                  <a:pt x="62" y="5"/>
                  <a:pt x="62" y="5"/>
                </a:cubicBezTo>
                <a:cubicBezTo>
                  <a:pt x="10" y="23"/>
                  <a:pt x="10" y="23"/>
                  <a:pt x="10" y="23"/>
                </a:cubicBezTo>
                <a:cubicBezTo>
                  <a:pt x="10" y="22"/>
                  <a:pt x="9" y="21"/>
                  <a:pt x="8" y="21"/>
                </a:cubicBezTo>
                <a:cubicBezTo>
                  <a:pt x="2" y="21"/>
                  <a:pt x="2" y="21"/>
                  <a:pt x="2" y="21"/>
                </a:cubicBezTo>
                <a:cubicBezTo>
                  <a:pt x="1" y="21"/>
                  <a:pt x="0" y="22"/>
                  <a:pt x="0" y="23"/>
                </a:cubicBezTo>
                <a:cubicBezTo>
                  <a:pt x="0" y="41"/>
                  <a:pt x="0" y="41"/>
                  <a:pt x="0" y="41"/>
                </a:cubicBezTo>
                <a:cubicBezTo>
                  <a:pt x="0" y="42"/>
                  <a:pt x="1" y="43"/>
                  <a:pt x="2" y="43"/>
                </a:cubicBezTo>
                <a:cubicBezTo>
                  <a:pt x="8" y="43"/>
                  <a:pt x="8" y="43"/>
                  <a:pt x="8" y="43"/>
                </a:cubicBezTo>
                <a:cubicBezTo>
                  <a:pt x="9" y="43"/>
                  <a:pt x="10" y="42"/>
                  <a:pt x="10" y="41"/>
                </a:cubicBezTo>
                <a:cubicBezTo>
                  <a:pt x="24" y="46"/>
                  <a:pt x="24" y="46"/>
                  <a:pt x="24" y="46"/>
                </a:cubicBezTo>
                <a:cubicBezTo>
                  <a:pt x="23" y="49"/>
                  <a:pt x="23" y="49"/>
                  <a:pt x="23" y="49"/>
                </a:cubicBezTo>
                <a:cubicBezTo>
                  <a:pt x="22" y="49"/>
                  <a:pt x="22" y="50"/>
                  <a:pt x="23" y="51"/>
                </a:cubicBezTo>
                <a:cubicBezTo>
                  <a:pt x="23" y="52"/>
                  <a:pt x="24" y="52"/>
                  <a:pt x="24" y="52"/>
                </a:cubicBezTo>
                <a:cubicBezTo>
                  <a:pt x="38" y="57"/>
                  <a:pt x="38" y="57"/>
                  <a:pt x="38" y="57"/>
                </a:cubicBezTo>
                <a:cubicBezTo>
                  <a:pt x="38" y="57"/>
                  <a:pt x="38" y="57"/>
                  <a:pt x="39" y="57"/>
                </a:cubicBezTo>
                <a:cubicBezTo>
                  <a:pt x="40" y="57"/>
                  <a:pt x="41" y="56"/>
                  <a:pt x="42" y="55"/>
                </a:cubicBezTo>
                <a:cubicBezTo>
                  <a:pt x="43" y="52"/>
                  <a:pt x="43" y="52"/>
                  <a:pt x="43" y="52"/>
                </a:cubicBezTo>
                <a:cubicBezTo>
                  <a:pt x="62" y="59"/>
                  <a:pt x="62" y="59"/>
                  <a:pt x="62" y="59"/>
                </a:cubicBezTo>
                <a:cubicBezTo>
                  <a:pt x="62" y="61"/>
                  <a:pt x="62" y="61"/>
                  <a:pt x="62" y="61"/>
                </a:cubicBezTo>
                <a:cubicBezTo>
                  <a:pt x="62" y="63"/>
                  <a:pt x="64" y="64"/>
                  <a:pt x="65" y="64"/>
                </a:cubicBezTo>
                <a:cubicBezTo>
                  <a:pt x="73" y="64"/>
                  <a:pt x="73" y="64"/>
                  <a:pt x="73" y="64"/>
                </a:cubicBezTo>
                <a:cubicBezTo>
                  <a:pt x="75" y="64"/>
                  <a:pt x="76" y="63"/>
                  <a:pt x="76" y="61"/>
                </a:cubicBezTo>
                <a:cubicBezTo>
                  <a:pt x="76" y="3"/>
                  <a:pt x="76" y="3"/>
                  <a:pt x="76" y="3"/>
                </a:cubicBezTo>
                <a:cubicBezTo>
                  <a:pt x="76" y="1"/>
                  <a:pt x="75" y="0"/>
                  <a:pt x="73" y="0"/>
                </a:cubicBezTo>
                <a:close/>
                <a:moveTo>
                  <a:pt x="40" y="54"/>
                </a:moveTo>
                <a:cubicBezTo>
                  <a:pt x="39" y="55"/>
                  <a:pt x="39" y="55"/>
                  <a:pt x="38" y="55"/>
                </a:cubicBezTo>
                <a:cubicBezTo>
                  <a:pt x="25" y="50"/>
                  <a:pt x="25" y="50"/>
                  <a:pt x="25" y="50"/>
                </a:cubicBezTo>
                <a:cubicBezTo>
                  <a:pt x="25" y="50"/>
                  <a:pt x="25" y="50"/>
                  <a:pt x="25" y="50"/>
                </a:cubicBezTo>
                <a:cubicBezTo>
                  <a:pt x="24" y="50"/>
                  <a:pt x="24" y="50"/>
                  <a:pt x="25" y="49"/>
                </a:cubicBezTo>
                <a:cubicBezTo>
                  <a:pt x="26" y="46"/>
                  <a:pt x="26" y="46"/>
                  <a:pt x="26" y="46"/>
                </a:cubicBezTo>
                <a:cubicBezTo>
                  <a:pt x="41" y="51"/>
                  <a:pt x="41" y="51"/>
                  <a:pt x="41" y="51"/>
                </a:cubicBezTo>
                <a:lnTo>
                  <a:pt x="40" y="5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24" name="Group 23"/>
          <p:cNvGrpSpPr/>
          <p:nvPr userDrawn="1"/>
        </p:nvGrpSpPr>
        <p:grpSpPr>
          <a:xfrm>
            <a:off x="3449638" y="692150"/>
            <a:ext cx="663575" cy="371476"/>
            <a:chOff x="3449638" y="692150"/>
            <a:chExt cx="663575" cy="371476"/>
          </a:xfrm>
        </p:grpSpPr>
        <p:sp>
          <p:nvSpPr>
            <p:cNvPr id="25" name="Oval 14"/>
            <p:cNvSpPr>
              <a:spLocks noChangeArrowheads="1"/>
            </p:cNvSpPr>
            <p:nvPr userDrawn="1"/>
          </p:nvSpPr>
          <p:spPr bwMode="auto">
            <a:xfrm>
              <a:off x="3554413" y="692150"/>
              <a:ext cx="76200"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Freeform 15"/>
            <p:cNvSpPr>
              <a:spLocks/>
            </p:cNvSpPr>
            <p:nvPr userDrawn="1"/>
          </p:nvSpPr>
          <p:spPr bwMode="auto">
            <a:xfrm>
              <a:off x="3514725" y="777875"/>
              <a:ext cx="158750" cy="50800"/>
            </a:xfrm>
            <a:custGeom>
              <a:avLst/>
              <a:gdLst>
                <a:gd name="T0" fmla="*/ 27 w 41"/>
                <a:gd name="T1" fmla="*/ 0 h 13"/>
                <a:gd name="T2" fmla="*/ 20 w 41"/>
                <a:gd name="T3" fmla="*/ 0 h 13"/>
                <a:gd name="T4" fmla="*/ 13 w 41"/>
                <a:gd name="T5" fmla="*/ 0 h 13"/>
                <a:gd name="T6" fmla="*/ 1 w 41"/>
                <a:gd name="T7" fmla="*/ 9 h 13"/>
                <a:gd name="T8" fmla="*/ 0 w 41"/>
                <a:gd name="T9" fmla="*/ 13 h 13"/>
                <a:gd name="T10" fmla="*/ 41 w 41"/>
                <a:gd name="T11" fmla="*/ 13 h 13"/>
                <a:gd name="T12" fmla="*/ 40 w 41"/>
                <a:gd name="T13" fmla="*/ 9 h 13"/>
                <a:gd name="T14" fmla="*/ 27 w 4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3">
                  <a:moveTo>
                    <a:pt x="27" y="0"/>
                  </a:moveTo>
                  <a:cubicBezTo>
                    <a:pt x="20" y="0"/>
                    <a:pt x="20" y="0"/>
                    <a:pt x="20" y="0"/>
                  </a:cubicBezTo>
                  <a:cubicBezTo>
                    <a:pt x="13" y="0"/>
                    <a:pt x="13" y="0"/>
                    <a:pt x="13" y="0"/>
                  </a:cubicBezTo>
                  <a:cubicBezTo>
                    <a:pt x="6" y="0"/>
                    <a:pt x="2" y="6"/>
                    <a:pt x="1" y="9"/>
                  </a:cubicBezTo>
                  <a:cubicBezTo>
                    <a:pt x="0" y="13"/>
                    <a:pt x="0" y="13"/>
                    <a:pt x="0" y="13"/>
                  </a:cubicBezTo>
                  <a:cubicBezTo>
                    <a:pt x="41" y="13"/>
                    <a:pt x="41" y="13"/>
                    <a:pt x="41" y="13"/>
                  </a:cubicBezTo>
                  <a:cubicBezTo>
                    <a:pt x="40" y="9"/>
                    <a:pt x="40" y="9"/>
                    <a:pt x="40" y="9"/>
                  </a:cubicBezTo>
                  <a:cubicBezTo>
                    <a:pt x="38" y="6"/>
                    <a:pt x="34" y="0"/>
                    <a:pt x="27"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 name="Freeform 16"/>
            <p:cNvSpPr>
              <a:spLocks/>
            </p:cNvSpPr>
            <p:nvPr userDrawn="1"/>
          </p:nvSpPr>
          <p:spPr bwMode="auto">
            <a:xfrm>
              <a:off x="3681413" y="777875"/>
              <a:ext cx="180975" cy="50800"/>
            </a:xfrm>
            <a:custGeom>
              <a:avLst/>
              <a:gdLst>
                <a:gd name="T0" fmla="*/ 34 w 47"/>
                <a:gd name="T1" fmla="*/ 0 h 13"/>
                <a:gd name="T2" fmla="*/ 13 w 47"/>
                <a:gd name="T3" fmla="*/ 0 h 13"/>
                <a:gd name="T4" fmla="*/ 0 w 47"/>
                <a:gd name="T5" fmla="*/ 13 h 13"/>
                <a:gd name="T6" fmla="*/ 47 w 47"/>
                <a:gd name="T7" fmla="*/ 13 h 13"/>
                <a:gd name="T8" fmla="*/ 34 w 47"/>
                <a:gd name="T9" fmla="*/ 0 h 13"/>
              </a:gdLst>
              <a:ahLst/>
              <a:cxnLst>
                <a:cxn ang="0">
                  <a:pos x="T0" y="T1"/>
                </a:cxn>
                <a:cxn ang="0">
                  <a:pos x="T2" y="T3"/>
                </a:cxn>
                <a:cxn ang="0">
                  <a:pos x="T4" y="T5"/>
                </a:cxn>
                <a:cxn ang="0">
                  <a:pos x="T6" y="T7"/>
                </a:cxn>
                <a:cxn ang="0">
                  <a:pos x="T8" y="T9"/>
                </a:cxn>
              </a:cxnLst>
              <a:rect l="0" t="0" r="r" b="b"/>
              <a:pathLst>
                <a:path w="47" h="13">
                  <a:moveTo>
                    <a:pt x="34" y="0"/>
                  </a:moveTo>
                  <a:cubicBezTo>
                    <a:pt x="13" y="0"/>
                    <a:pt x="13" y="0"/>
                    <a:pt x="13" y="0"/>
                  </a:cubicBezTo>
                  <a:cubicBezTo>
                    <a:pt x="6" y="0"/>
                    <a:pt x="0" y="6"/>
                    <a:pt x="0" y="13"/>
                  </a:cubicBezTo>
                  <a:cubicBezTo>
                    <a:pt x="47" y="13"/>
                    <a:pt x="47" y="13"/>
                    <a:pt x="47" y="13"/>
                  </a:cubicBezTo>
                  <a:cubicBezTo>
                    <a:pt x="46" y="7"/>
                    <a:pt x="41" y="0"/>
                    <a:pt x="34"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Oval 17"/>
            <p:cNvSpPr>
              <a:spLocks noChangeArrowheads="1"/>
            </p:cNvSpPr>
            <p:nvPr userDrawn="1"/>
          </p:nvSpPr>
          <p:spPr bwMode="auto">
            <a:xfrm>
              <a:off x="3730625" y="692150"/>
              <a:ext cx="77788"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 name="Freeform 18"/>
            <p:cNvSpPr>
              <a:spLocks/>
            </p:cNvSpPr>
            <p:nvPr userDrawn="1"/>
          </p:nvSpPr>
          <p:spPr bwMode="auto">
            <a:xfrm>
              <a:off x="3870325" y="777875"/>
              <a:ext cx="177800" cy="50800"/>
            </a:xfrm>
            <a:custGeom>
              <a:avLst/>
              <a:gdLst>
                <a:gd name="T0" fmla="*/ 33 w 46"/>
                <a:gd name="T1" fmla="*/ 0 h 13"/>
                <a:gd name="T2" fmla="*/ 12 w 46"/>
                <a:gd name="T3" fmla="*/ 0 h 13"/>
                <a:gd name="T4" fmla="*/ 0 w 46"/>
                <a:gd name="T5" fmla="*/ 13 h 13"/>
                <a:gd name="T6" fmla="*/ 46 w 46"/>
                <a:gd name="T7" fmla="*/ 13 h 13"/>
                <a:gd name="T8" fmla="*/ 33 w 46"/>
                <a:gd name="T9" fmla="*/ 0 h 13"/>
              </a:gdLst>
              <a:ahLst/>
              <a:cxnLst>
                <a:cxn ang="0">
                  <a:pos x="T0" y="T1"/>
                </a:cxn>
                <a:cxn ang="0">
                  <a:pos x="T2" y="T3"/>
                </a:cxn>
                <a:cxn ang="0">
                  <a:pos x="T4" y="T5"/>
                </a:cxn>
                <a:cxn ang="0">
                  <a:pos x="T6" y="T7"/>
                </a:cxn>
                <a:cxn ang="0">
                  <a:pos x="T8" y="T9"/>
                </a:cxn>
              </a:cxnLst>
              <a:rect l="0" t="0" r="r" b="b"/>
              <a:pathLst>
                <a:path w="46" h="13">
                  <a:moveTo>
                    <a:pt x="33" y="0"/>
                  </a:moveTo>
                  <a:cubicBezTo>
                    <a:pt x="12" y="0"/>
                    <a:pt x="12" y="0"/>
                    <a:pt x="12" y="0"/>
                  </a:cubicBezTo>
                  <a:cubicBezTo>
                    <a:pt x="5" y="0"/>
                    <a:pt x="0" y="6"/>
                    <a:pt x="0" y="13"/>
                  </a:cubicBezTo>
                  <a:cubicBezTo>
                    <a:pt x="46" y="13"/>
                    <a:pt x="46" y="13"/>
                    <a:pt x="46" y="13"/>
                  </a:cubicBezTo>
                  <a:cubicBezTo>
                    <a:pt x="46" y="7"/>
                    <a:pt x="41" y="0"/>
                    <a:pt x="33"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0" name="Oval 19"/>
            <p:cNvSpPr>
              <a:spLocks noChangeArrowheads="1"/>
            </p:cNvSpPr>
            <p:nvPr userDrawn="1"/>
          </p:nvSpPr>
          <p:spPr bwMode="auto">
            <a:xfrm>
              <a:off x="3921125" y="692150"/>
              <a:ext cx="76200" cy="777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1" name="Freeform 20"/>
            <p:cNvSpPr>
              <a:spLocks noEditPoints="1"/>
            </p:cNvSpPr>
            <p:nvPr userDrawn="1"/>
          </p:nvSpPr>
          <p:spPr bwMode="auto">
            <a:xfrm>
              <a:off x="3449638" y="839788"/>
              <a:ext cx="663575" cy="223838"/>
            </a:xfrm>
            <a:custGeom>
              <a:avLst/>
              <a:gdLst>
                <a:gd name="T0" fmla="*/ 167 w 172"/>
                <a:gd name="T1" fmla="*/ 14 h 58"/>
                <a:gd name="T2" fmla="*/ 153 w 172"/>
                <a:gd name="T3" fmla="*/ 0 h 58"/>
                <a:gd name="T4" fmla="*/ 19 w 172"/>
                <a:gd name="T5" fmla="*/ 0 h 58"/>
                <a:gd name="T6" fmla="*/ 5 w 172"/>
                <a:gd name="T7" fmla="*/ 14 h 58"/>
                <a:gd name="T8" fmla="*/ 5 w 172"/>
                <a:gd name="T9" fmla="*/ 14 h 58"/>
                <a:gd name="T10" fmla="*/ 0 w 172"/>
                <a:gd name="T11" fmla="*/ 45 h 58"/>
                <a:gd name="T12" fmla="*/ 14 w 172"/>
                <a:gd name="T13" fmla="*/ 58 h 58"/>
                <a:gd name="T14" fmla="*/ 17 w 172"/>
                <a:gd name="T15" fmla="*/ 58 h 58"/>
                <a:gd name="T16" fmla="*/ 18 w 172"/>
                <a:gd name="T17" fmla="*/ 55 h 58"/>
                <a:gd name="T18" fmla="*/ 30 w 172"/>
                <a:gd name="T19" fmla="*/ 46 h 58"/>
                <a:gd name="T20" fmla="*/ 37 w 172"/>
                <a:gd name="T21" fmla="*/ 46 h 58"/>
                <a:gd name="T22" fmla="*/ 44 w 172"/>
                <a:gd name="T23" fmla="*/ 46 h 58"/>
                <a:gd name="T24" fmla="*/ 57 w 172"/>
                <a:gd name="T25" fmla="*/ 55 h 58"/>
                <a:gd name="T26" fmla="*/ 57 w 172"/>
                <a:gd name="T27" fmla="*/ 58 h 58"/>
                <a:gd name="T28" fmla="*/ 60 w 172"/>
                <a:gd name="T29" fmla="*/ 58 h 58"/>
                <a:gd name="T30" fmla="*/ 73 w 172"/>
                <a:gd name="T31" fmla="*/ 46 h 58"/>
                <a:gd name="T32" fmla="*/ 94 w 172"/>
                <a:gd name="T33" fmla="*/ 46 h 58"/>
                <a:gd name="T34" fmla="*/ 106 w 172"/>
                <a:gd name="T35" fmla="*/ 58 h 58"/>
                <a:gd name="T36" fmla="*/ 109 w 172"/>
                <a:gd name="T37" fmla="*/ 58 h 58"/>
                <a:gd name="T38" fmla="*/ 121 w 172"/>
                <a:gd name="T39" fmla="*/ 46 h 58"/>
                <a:gd name="T40" fmla="*/ 142 w 172"/>
                <a:gd name="T41" fmla="*/ 46 h 58"/>
                <a:gd name="T42" fmla="*/ 155 w 172"/>
                <a:gd name="T43" fmla="*/ 58 h 58"/>
                <a:gd name="T44" fmla="*/ 159 w 172"/>
                <a:gd name="T45" fmla="*/ 58 h 58"/>
                <a:gd name="T46" fmla="*/ 172 w 172"/>
                <a:gd name="T47" fmla="*/ 45 h 58"/>
                <a:gd name="T48" fmla="*/ 167 w 172"/>
                <a:gd name="T49" fmla="*/ 14 h 58"/>
                <a:gd name="T50" fmla="*/ 37 w 172"/>
                <a:gd name="T51" fmla="*/ 43 h 58"/>
                <a:gd name="T52" fmla="*/ 27 w 172"/>
                <a:gd name="T53" fmla="*/ 33 h 58"/>
                <a:gd name="T54" fmla="*/ 37 w 172"/>
                <a:gd name="T55" fmla="*/ 23 h 58"/>
                <a:gd name="T56" fmla="*/ 47 w 172"/>
                <a:gd name="T57" fmla="*/ 33 h 58"/>
                <a:gd name="T58" fmla="*/ 37 w 172"/>
                <a:gd name="T59" fmla="*/ 43 h 58"/>
                <a:gd name="T60" fmla="*/ 83 w 172"/>
                <a:gd name="T61" fmla="*/ 43 h 58"/>
                <a:gd name="T62" fmla="*/ 73 w 172"/>
                <a:gd name="T63" fmla="*/ 33 h 58"/>
                <a:gd name="T64" fmla="*/ 83 w 172"/>
                <a:gd name="T65" fmla="*/ 23 h 58"/>
                <a:gd name="T66" fmla="*/ 93 w 172"/>
                <a:gd name="T67" fmla="*/ 33 h 58"/>
                <a:gd name="T68" fmla="*/ 83 w 172"/>
                <a:gd name="T69" fmla="*/ 43 h 58"/>
                <a:gd name="T70" fmla="*/ 132 w 172"/>
                <a:gd name="T71" fmla="*/ 43 h 58"/>
                <a:gd name="T72" fmla="*/ 122 w 172"/>
                <a:gd name="T73" fmla="*/ 33 h 58"/>
                <a:gd name="T74" fmla="*/ 132 w 172"/>
                <a:gd name="T75" fmla="*/ 23 h 58"/>
                <a:gd name="T76" fmla="*/ 142 w 172"/>
                <a:gd name="T77" fmla="*/ 33 h 58"/>
                <a:gd name="T78" fmla="*/ 132 w 172"/>
                <a:gd name="T79"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 h="58">
                  <a:moveTo>
                    <a:pt x="167" y="14"/>
                  </a:moveTo>
                  <a:cubicBezTo>
                    <a:pt x="167" y="6"/>
                    <a:pt x="161" y="0"/>
                    <a:pt x="153" y="0"/>
                  </a:cubicBezTo>
                  <a:cubicBezTo>
                    <a:pt x="19" y="0"/>
                    <a:pt x="19" y="0"/>
                    <a:pt x="19" y="0"/>
                  </a:cubicBezTo>
                  <a:cubicBezTo>
                    <a:pt x="12" y="0"/>
                    <a:pt x="5" y="6"/>
                    <a:pt x="5" y="14"/>
                  </a:cubicBezTo>
                  <a:cubicBezTo>
                    <a:pt x="5" y="14"/>
                    <a:pt x="5" y="14"/>
                    <a:pt x="5" y="14"/>
                  </a:cubicBezTo>
                  <a:cubicBezTo>
                    <a:pt x="0" y="45"/>
                    <a:pt x="0" y="45"/>
                    <a:pt x="0" y="45"/>
                  </a:cubicBezTo>
                  <a:cubicBezTo>
                    <a:pt x="0" y="52"/>
                    <a:pt x="6" y="58"/>
                    <a:pt x="14" y="58"/>
                  </a:cubicBezTo>
                  <a:cubicBezTo>
                    <a:pt x="17" y="58"/>
                    <a:pt x="17" y="58"/>
                    <a:pt x="17" y="58"/>
                  </a:cubicBezTo>
                  <a:cubicBezTo>
                    <a:pt x="18" y="55"/>
                    <a:pt x="18" y="55"/>
                    <a:pt x="18" y="55"/>
                  </a:cubicBezTo>
                  <a:cubicBezTo>
                    <a:pt x="19" y="52"/>
                    <a:pt x="23" y="46"/>
                    <a:pt x="30" y="46"/>
                  </a:cubicBezTo>
                  <a:cubicBezTo>
                    <a:pt x="37" y="46"/>
                    <a:pt x="37" y="46"/>
                    <a:pt x="37" y="46"/>
                  </a:cubicBezTo>
                  <a:cubicBezTo>
                    <a:pt x="44" y="46"/>
                    <a:pt x="44" y="46"/>
                    <a:pt x="44" y="46"/>
                  </a:cubicBezTo>
                  <a:cubicBezTo>
                    <a:pt x="51" y="46"/>
                    <a:pt x="55" y="52"/>
                    <a:pt x="57" y="55"/>
                  </a:cubicBezTo>
                  <a:cubicBezTo>
                    <a:pt x="57" y="58"/>
                    <a:pt x="57" y="58"/>
                    <a:pt x="57" y="58"/>
                  </a:cubicBezTo>
                  <a:cubicBezTo>
                    <a:pt x="60" y="58"/>
                    <a:pt x="60" y="58"/>
                    <a:pt x="60" y="58"/>
                  </a:cubicBezTo>
                  <a:cubicBezTo>
                    <a:pt x="61" y="52"/>
                    <a:pt x="66" y="46"/>
                    <a:pt x="73" y="46"/>
                  </a:cubicBezTo>
                  <a:cubicBezTo>
                    <a:pt x="94" y="46"/>
                    <a:pt x="94" y="46"/>
                    <a:pt x="94" y="46"/>
                  </a:cubicBezTo>
                  <a:cubicBezTo>
                    <a:pt x="101" y="46"/>
                    <a:pt x="106" y="52"/>
                    <a:pt x="106" y="58"/>
                  </a:cubicBezTo>
                  <a:cubicBezTo>
                    <a:pt x="109" y="58"/>
                    <a:pt x="109" y="58"/>
                    <a:pt x="109" y="58"/>
                  </a:cubicBezTo>
                  <a:cubicBezTo>
                    <a:pt x="109" y="52"/>
                    <a:pt x="115" y="46"/>
                    <a:pt x="121" y="46"/>
                  </a:cubicBezTo>
                  <a:cubicBezTo>
                    <a:pt x="142" y="46"/>
                    <a:pt x="142" y="46"/>
                    <a:pt x="142" y="46"/>
                  </a:cubicBezTo>
                  <a:cubicBezTo>
                    <a:pt x="150" y="46"/>
                    <a:pt x="155" y="52"/>
                    <a:pt x="155" y="58"/>
                  </a:cubicBezTo>
                  <a:cubicBezTo>
                    <a:pt x="159" y="58"/>
                    <a:pt x="159" y="58"/>
                    <a:pt x="159" y="58"/>
                  </a:cubicBezTo>
                  <a:cubicBezTo>
                    <a:pt x="166" y="58"/>
                    <a:pt x="172" y="52"/>
                    <a:pt x="172" y="45"/>
                  </a:cubicBezTo>
                  <a:lnTo>
                    <a:pt x="167" y="14"/>
                  </a:lnTo>
                  <a:close/>
                  <a:moveTo>
                    <a:pt x="37" y="43"/>
                  </a:moveTo>
                  <a:cubicBezTo>
                    <a:pt x="32" y="43"/>
                    <a:pt x="27" y="39"/>
                    <a:pt x="27" y="33"/>
                  </a:cubicBezTo>
                  <a:cubicBezTo>
                    <a:pt x="27" y="28"/>
                    <a:pt x="32" y="23"/>
                    <a:pt x="37" y="23"/>
                  </a:cubicBezTo>
                  <a:cubicBezTo>
                    <a:pt x="43" y="23"/>
                    <a:pt x="47" y="28"/>
                    <a:pt x="47" y="33"/>
                  </a:cubicBezTo>
                  <a:cubicBezTo>
                    <a:pt x="47" y="39"/>
                    <a:pt x="43" y="43"/>
                    <a:pt x="37" y="43"/>
                  </a:cubicBezTo>
                  <a:close/>
                  <a:moveTo>
                    <a:pt x="83" y="43"/>
                  </a:moveTo>
                  <a:cubicBezTo>
                    <a:pt x="78" y="43"/>
                    <a:pt x="73" y="39"/>
                    <a:pt x="73" y="33"/>
                  </a:cubicBezTo>
                  <a:cubicBezTo>
                    <a:pt x="73" y="28"/>
                    <a:pt x="78" y="23"/>
                    <a:pt x="83" y="23"/>
                  </a:cubicBezTo>
                  <a:cubicBezTo>
                    <a:pt x="89" y="23"/>
                    <a:pt x="93" y="28"/>
                    <a:pt x="93" y="33"/>
                  </a:cubicBezTo>
                  <a:cubicBezTo>
                    <a:pt x="93" y="39"/>
                    <a:pt x="89" y="43"/>
                    <a:pt x="83" y="43"/>
                  </a:cubicBezTo>
                  <a:close/>
                  <a:moveTo>
                    <a:pt x="132" y="43"/>
                  </a:moveTo>
                  <a:cubicBezTo>
                    <a:pt x="126" y="43"/>
                    <a:pt x="122" y="39"/>
                    <a:pt x="122" y="33"/>
                  </a:cubicBezTo>
                  <a:cubicBezTo>
                    <a:pt x="122" y="28"/>
                    <a:pt x="126" y="23"/>
                    <a:pt x="132" y="23"/>
                  </a:cubicBezTo>
                  <a:cubicBezTo>
                    <a:pt x="137" y="23"/>
                    <a:pt x="142" y="28"/>
                    <a:pt x="142" y="33"/>
                  </a:cubicBezTo>
                  <a:cubicBezTo>
                    <a:pt x="142" y="39"/>
                    <a:pt x="137" y="43"/>
                    <a:pt x="132" y="4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32" name="Freeform 21"/>
          <p:cNvSpPr>
            <a:spLocks noEditPoints="1"/>
          </p:cNvSpPr>
          <p:nvPr userDrawn="1"/>
        </p:nvSpPr>
        <p:spPr bwMode="auto">
          <a:xfrm>
            <a:off x="5657850" y="2987675"/>
            <a:ext cx="352425" cy="312738"/>
          </a:xfrm>
          <a:custGeom>
            <a:avLst/>
            <a:gdLst>
              <a:gd name="T0" fmla="*/ 91 w 91"/>
              <a:gd name="T1" fmla="*/ 76 h 81"/>
              <a:gd name="T2" fmla="*/ 82 w 91"/>
              <a:gd name="T3" fmla="*/ 57 h 81"/>
              <a:gd name="T4" fmla="*/ 77 w 91"/>
              <a:gd name="T5" fmla="*/ 53 h 81"/>
              <a:gd name="T6" fmla="*/ 67 w 91"/>
              <a:gd name="T7" fmla="*/ 53 h 81"/>
              <a:gd name="T8" fmla="*/ 67 w 91"/>
              <a:gd name="T9" fmla="*/ 51 h 81"/>
              <a:gd name="T10" fmla="*/ 75 w 91"/>
              <a:gd name="T11" fmla="*/ 51 h 81"/>
              <a:gd name="T12" fmla="*/ 81 w 91"/>
              <a:gd name="T13" fmla="*/ 44 h 81"/>
              <a:gd name="T14" fmla="*/ 81 w 91"/>
              <a:gd name="T15" fmla="*/ 6 h 81"/>
              <a:gd name="T16" fmla="*/ 75 w 91"/>
              <a:gd name="T17" fmla="*/ 0 h 81"/>
              <a:gd name="T18" fmla="*/ 16 w 91"/>
              <a:gd name="T19" fmla="*/ 0 h 81"/>
              <a:gd name="T20" fmla="*/ 10 w 91"/>
              <a:gd name="T21" fmla="*/ 6 h 81"/>
              <a:gd name="T22" fmla="*/ 10 w 91"/>
              <a:gd name="T23" fmla="*/ 44 h 81"/>
              <a:gd name="T24" fmla="*/ 16 w 91"/>
              <a:gd name="T25" fmla="*/ 51 h 81"/>
              <a:gd name="T26" fmla="*/ 24 w 91"/>
              <a:gd name="T27" fmla="*/ 51 h 81"/>
              <a:gd name="T28" fmla="*/ 24 w 91"/>
              <a:gd name="T29" fmla="*/ 53 h 81"/>
              <a:gd name="T30" fmla="*/ 14 w 91"/>
              <a:gd name="T31" fmla="*/ 53 h 81"/>
              <a:gd name="T32" fmla="*/ 9 w 91"/>
              <a:gd name="T33" fmla="*/ 57 h 81"/>
              <a:gd name="T34" fmla="*/ 1 w 91"/>
              <a:gd name="T35" fmla="*/ 76 h 81"/>
              <a:gd name="T36" fmla="*/ 1 w 91"/>
              <a:gd name="T37" fmla="*/ 80 h 81"/>
              <a:gd name="T38" fmla="*/ 4 w 91"/>
              <a:gd name="T39" fmla="*/ 81 h 81"/>
              <a:gd name="T40" fmla="*/ 27 w 91"/>
              <a:gd name="T41" fmla="*/ 81 h 81"/>
              <a:gd name="T42" fmla="*/ 28 w 91"/>
              <a:gd name="T43" fmla="*/ 81 h 81"/>
              <a:gd name="T44" fmla="*/ 46 w 91"/>
              <a:gd name="T45" fmla="*/ 81 h 81"/>
              <a:gd name="T46" fmla="*/ 64 w 91"/>
              <a:gd name="T47" fmla="*/ 81 h 81"/>
              <a:gd name="T48" fmla="*/ 64 w 91"/>
              <a:gd name="T49" fmla="*/ 81 h 81"/>
              <a:gd name="T50" fmla="*/ 87 w 91"/>
              <a:gd name="T51" fmla="*/ 81 h 81"/>
              <a:gd name="T52" fmla="*/ 91 w 91"/>
              <a:gd name="T53" fmla="*/ 80 h 81"/>
              <a:gd name="T54" fmla="*/ 91 w 91"/>
              <a:gd name="T55" fmla="*/ 76 h 81"/>
              <a:gd name="T56" fmla="*/ 15 w 91"/>
              <a:gd name="T57" fmla="*/ 44 h 81"/>
              <a:gd name="T58" fmla="*/ 15 w 91"/>
              <a:gd name="T59" fmla="*/ 6 h 81"/>
              <a:gd name="T60" fmla="*/ 16 w 91"/>
              <a:gd name="T61" fmla="*/ 5 h 81"/>
              <a:gd name="T62" fmla="*/ 75 w 91"/>
              <a:gd name="T63" fmla="*/ 5 h 81"/>
              <a:gd name="T64" fmla="*/ 76 w 91"/>
              <a:gd name="T65" fmla="*/ 6 h 81"/>
              <a:gd name="T66" fmla="*/ 76 w 91"/>
              <a:gd name="T67" fmla="*/ 44 h 81"/>
              <a:gd name="T68" fmla="*/ 75 w 91"/>
              <a:gd name="T69" fmla="*/ 45 h 81"/>
              <a:gd name="T70" fmla="*/ 16 w 91"/>
              <a:gd name="T71" fmla="*/ 45 h 81"/>
              <a:gd name="T72" fmla="*/ 15 w 91"/>
              <a:gd name="T73" fmla="*/ 44 h 81"/>
              <a:gd name="T74" fmla="*/ 61 w 91"/>
              <a:gd name="T75" fmla="*/ 75 h 81"/>
              <a:gd name="T76" fmla="*/ 60 w 91"/>
              <a:gd name="T77" fmla="*/ 75 h 81"/>
              <a:gd name="T78" fmla="*/ 53 w 91"/>
              <a:gd name="T79" fmla="*/ 75 h 81"/>
              <a:gd name="T80" fmla="*/ 50 w 91"/>
              <a:gd name="T81" fmla="*/ 75 h 81"/>
              <a:gd name="T82" fmla="*/ 42 w 91"/>
              <a:gd name="T83" fmla="*/ 75 h 81"/>
              <a:gd name="T84" fmla="*/ 39 w 91"/>
              <a:gd name="T85" fmla="*/ 75 h 81"/>
              <a:gd name="T86" fmla="*/ 32 w 91"/>
              <a:gd name="T87" fmla="*/ 75 h 81"/>
              <a:gd name="T88" fmla="*/ 31 w 91"/>
              <a:gd name="T89" fmla="*/ 75 h 81"/>
              <a:gd name="T90" fmla="*/ 31 w 91"/>
              <a:gd name="T91" fmla="*/ 73 h 81"/>
              <a:gd name="T92" fmla="*/ 32 w 91"/>
              <a:gd name="T93" fmla="*/ 68 h 81"/>
              <a:gd name="T94" fmla="*/ 33 w 91"/>
              <a:gd name="T95" fmla="*/ 67 h 81"/>
              <a:gd name="T96" fmla="*/ 40 w 91"/>
              <a:gd name="T97" fmla="*/ 67 h 81"/>
              <a:gd name="T98" fmla="*/ 52 w 91"/>
              <a:gd name="T99" fmla="*/ 67 h 81"/>
              <a:gd name="T100" fmla="*/ 58 w 91"/>
              <a:gd name="T101" fmla="*/ 67 h 81"/>
              <a:gd name="T102" fmla="*/ 60 w 91"/>
              <a:gd name="T103" fmla="*/ 68 h 81"/>
              <a:gd name="T104" fmla="*/ 61 w 91"/>
              <a:gd name="T105" fmla="*/ 73 h 81"/>
              <a:gd name="T106" fmla="*/ 61 w 91"/>
              <a:gd name="T107"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81">
                <a:moveTo>
                  <a:pt x="91" y="76"/>
                </a:moveTo>
                <a:cubicBezTo>
                  <a:pt x="82" y="57"/>
                  <a:pt x="82" y="57"/>
                  <a:pt x="82" y="57"/>
                </a:cubicBezTo>
                <a:cubicBezTo>
                  <a:pt x="81" y="55"/>
                  <a:pt x="79" y="53"/>
                  <a:pt x="77" y="53"/>
                </a:cubicBezTo>
                <a:cubicBezTo>
                  <a:pt x="67" y="53"/>
                  <a:pt x="67" y="53"/>
                  <a:pt x="67" y="53"/>
                </a:cubicBezTo>
                <a:cubicBezTo>
                  <a:pt x="67" y="51"/>
                  <a:pt x="67" y="51"/>
                  <a:pt x="67" y="51"/>
                </a:cubicBezTo>
                <a:cubicBezTo>
                  <a:pt x="75" y="51"/>
                  <a:pt x="75" y="51"/>
                  <a:pt x="75" y="51"/>
                </a:cubicBezTo>
                <a:cubicBezTo>
                  <a:pt x="79" y="51"/>
                  <a:pt x="81" y="48"/>
                  <a:pt x="81" y="44"/>
                </a:cubicBezTo>
                <a:cubicBezTo>
                  <a:pt x="81" y="6"/>
                  <a:pt x="81" y="6"/>
                  <a:pt x="81" y="6"/>
                </a:cubicBezTo>
                <a:cubicBezTo>
                  <a:pt x="81" y="3"/>
                  <a:pt x="79" y="0"/>
                  <a:pt x="75" y="0"/>
                </a:cubicBezTo>
                <a:cubicBezTo>
                  <a:pt x="16" y="0"/>
                  <a:pt x="16" y="0"/>
                  <a:pt x="16" y="0"/>
                </a:cubicBezTo>
                <a:cubicBezTo>
                  <a:pt x="13" y="0"/>
                  <a:pt x="10" y="3"/>
                  <a:pt x="10" y="6"/>
                </a:cubicBezTo>
                <a:cubicBezTo>
                  <a:pt x="10" y="44"/>
                  <a:pt x="10" y="44"/>
                  <a:pt x="10" y="44"/>
                </a:cubicBezTo>
                <a:cubicBezTo>
                  <a:pt x="10" y="48"/>
                  <a:pt x="13" y="51"/>
                  <a:pt x="16" y="51"/>
                </a:cubicBezTo>
                <a:cubicBezTo>
                  <a:pt x="24" y="51"/>
                  <a:pt x="24" y="51"/>
                  <a:pt x="24" y="51"/>
                </a:cubicBezTo>
                <a:cubicBezTo>
                  <a:pt x="24" y="53"/>
                  <a:pt x="24" y="53"/>
                  <a:pt x="24" y="53"/>
                </a:cubicBezTo>
                <a:cubicBezTo>
                  <a:pt x="14" y="53"/>
                  <a:pt x="14" y="53"/>
                  <a:pt x="14" y="53"/>
                </a:cubicBezTo>
                <a:cubicBezTo>
                  <a:pt x="12" y="53"/>
                  <a:pt x="10" y="55"/>
                  <a:pt x="9" y="57"/>
                </a:cubicBezTo>
                <a:cubicBezTo>
                  <a:pt x="1" y="76"/>
                  <a:pt x="1" y="76"/>
                  <a:pt x="1" y="76"/>
                </a:cubicBezTo>
                <a:cubicBezTo>
                  <a:pt x="0" y="77"/>
                  <a:pt x="0" y="78"/>
                  <a:pt x="1" y="80"/>
                </a:cubicBezTo>
                <a:cubicBezTo>
                  <a:pt x="1" y="81"/>
                  <a:pt x="3" y="81"/>
                  <a:pt x="4" y="81"/>
                </a:cubicBezTo>
                <a:cubicBezTo>
                  <a:pt x="27" y="81"/>
                  <a:pt x="27" y="81"/>
                  <a:pt x="27" y="81"/>
                </a:cubicBezTo>
                <a:cubicBezTo>
                  <a:pt x="27" y="81"/>
                  <a:pt x="28" y="81"/>
                  <a:pt x="28" y="81"/>
                </a:cubicBezTo>
                <a:cubicBezTo>
                  <a:pt x="46" y="81"/>
                  <a:pt x="46" y="81"/>
                  <a:pt x="46" y="81"/>
                </a:cubicBezTo>
                <a:cubicBezTo>
                  <a:pt x="64" y="81"/>
                  <a:pt x="64" y="81"/>
                  <a:pt x="64" y="81"/>
                </a:cubicBezTo>
                <a:cubicBezTo>
                  <a:pt x="64" y="81"/>
                  <a:pt x="64" y="81"/>
                  <a:pt x="64" y="81"/>
                </a:cubicBezTo>
                <a:cubicBezTo>
                  <a:pt x="87" y="81"/>
                  <a:pt x="87" y="81"/>
                  <a:pt x="87" y="81"/>
                </a:cubicBezTo>
                <a:cubicBezTo>
                  <a:pt x="89" y="81"/>
                  <a:pt x="90" y="81"/>
                  <a:pt x="91" y="80"/>
                </a:cubicBezTo>
                <a:cubicBezTo>
                  <a:pt x="91" y="78"/>
                  <a:pt x="91" y="77"/>
                  <a:pt x="91" y="76"/>
                </a:cubicBezTo>
                <a:close/>
                <a:moveTo>
                  <a:pt x="15" y="44"/>
                </a:moveTo>
                <a:cubicBezTo>
                  <a:pt x="15" y="6"/>
                  <a:pt x="15" y="6"/>
                  <a:pt x="15" y="6"/>
                </a:cubicBezTo>
                <a:cubicBezTo>
                  <a:pt x="15" y="6"/>
                  <a:pt x="16" y="5"/>
                  <a:pt x="16" y="5"/>
                </a:cubicBezTo>
                <a:cubicBezTo>
                  <a:pt x="75" y="5"/>
                  <a:pt x="75" y="5"/>
                  <a:pt x="75" y="5"/>
                </a:cubicBezTo>
                <a:cubicBezTo>
                  <a:pt x="76" y="5"/>
                  <a:pt x="76" y="6"/>
                  <a:pt x="76" y="6"/>
                </a:cubicBezTo>
                <a:cubicBezTo>
                  <a:pt x="76" y="44"/>
                  <a:pt x="76" y="44"/>
                  <a:pt x="76" y="44"/>
                </a:cubicBezTo>
                <a:cubicBezTo>
                  <a:pt x="76" y="45"/>
                  <a:pt x="76" y="45"/>
                  <a:pt x="75" y="45"/>
                </a:cubicBezTo>
                <a:cubicBezTo>
                  <a:pt x="16" y="45"/>
                  <a:pt x="16" y="45"/>
                  <a:pt x="16" y="45"/>
                </a:cubicBezTo>
                <a:cubicBezTo>
                  <a:pt x="16" y="45"/>
                  <a:pt x="15" y="45"/>
                  <a:pt x="15" y="44"/>
                </a:cubicBezTo>
                <a:close/>
                <a:moveTo>
                  <a:pt x="61" y="75"/>
                </a:moveTo>
                <a:cubicBezTo>
                  <a:pt x="60" y="75"/>
                  <a:pt x="60" y="75"/>
                  <a:pt x="60" y="75"/>
                </a:cubicBezTo>
                <a:cubicBezTo>
                  <a:pt x="53" y="75"/>
                  <a:pt x="53" y="75"/>
                  <a:pt x="53" y="75"/>
                </a:cubicBezTo>
                <a:cubicBezTo>
                  <a:pt x="50" y="75"/>
                  <a:pt x="50" y="75"/>
                  <a:pt x="50" y="75"/>
                </a:cubicBezTo>
                <a:cubicBezTo>
                  <a:pt x="42" y="75"/>
                  <a:pt x="42" y="75"/>
                  <a:pt x="42" y="75"/>
                </a:cubicBezTo>
                <a:cubicBezTo>
                  <a:pt x="39" y="75"/>
                  <a:pt x="39" y="75"/>
                  <a:pt x="39" y="75"/>
                </a:cubicBezTo>
                <a:cubicBezTo>
                  <a:pt x="32" y="75"/>
                  <a:pt x="32" y="75"/>
                  <a:pt x="32" y="75"/>
                </a:cubicBezTo>
                <a:cubicBezTo>
                  <a:pt x="32" y="75"/>
                  <a:pt x="31" y="75"/>
                  <a:pt x="31" y="75"/>
                </a:cubicBezTo>
                <a:cubicBezTo>
                  <a:pt x="31" y="74"/>
                  <a:pt x="30" y="74"/>
                  <a:pt x="31" y="73"/>
                </a:cubicBezTo>
                <a:cubicBezTo>
                  <a:pt x="32" y="68"/>
                  <a:pt x="32" y="68"/>
                  <a:pt x="32" y="68"/>
                </a:cubicBezTo>
                <a:cubicBezTo>
                  <a:pt x="32" y="67"/>
                  <a:pt x="33" y="67"/>
                  <a:pt x="33" y="67"/>
                </a:cubicBezTo>
                <a:cubicBezTo>
                  <a:pt x="40" y="67"/>
                  <a:pt x="40" y="67"/>
                  <a:pt x="40" y="67"/>
                </a:cubicBezTo>
                <a:cubicBezTo>
                  <a:pt x="52" y="67"/>
                  <a:pt x="52" y="67"/>
                  <a:pt x="52" y="67"/>
                </a:cubicBezTo>
                <a:cubicBezTo>
                  <a:pt x="58" y="67"/>
                  <a:pt x="58" y="67"/>
                  <a:pt x="58" y="67"/>
                </a:cubicBezTo>
                <a:cubicBezTo>
                  <a:pt x="59" y="67"/>
                  <a:pt x="59" y="67"/>
                  <a:pt x="60" y="68"/>
                </a:cubicBezTo>
                <a:cubicBezTo>
                  <a:pt x="61" y="73"/>
                  <a:pt x="61" y="73"/>
                  <a:pt x="61" y="73"/>
                </a:cubicBezTo>
                <a:cubicBezTo>
                  <a:pt x="61" y="74"/>
                  <a:pt x="61" y="74"/>
                  <a:pt x="61" y="7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3" name="Freeform 22"/>
          <p:cNvSpPr>
            <a:spLocks noEditPoints="1"/>
          </p:cNvSpPr>
          <p:nvPr userDrawn="1"/>
        </p:nvSpPr>
        <p:spPr bwMode="auto">
          <a:xfrm>
            <a:off x="4298950" y="2392363"/>
            <a:ext cx="447675" cy="347663"/>
          </a:xfrm>
          <a:custGeom>
            <a:avLst/>
            <a:gdLst>
              <a:gd name="T0" fmla="*/ 0 w 116"/>
              <a:gd name="T1" fmla="*/ 82 h 90"/>
              <a:gd name="T2" fmla="*/ 1 w 116"/>
              <a:gd name="T3" fmla="*/ 86 h 90"/>
              <a:gd name="T4" fmla="*/ 7 w 116"/>
              <a:gd name="T5" fmla="*/ 90 h 90"/>
              <a:gd name="T6" fmla="*/ 58 w 116"/>
              <a:gd name="T7" fmla="*/ 90 h 90"/>
              <a:gd name="T8" fmla="*/ 110 w 116"/>
              <a:gd name="T9" fmla="*/ 90 h 90"/>
              <a:gd name="T10" fmla="*/ 116 w 116"/>
              <a:gd name="T11" fmla="*/ 86 h 90"/>
              <a:gd name="T12" fmla="*/ 116 w 116"/>
              <a:gd name="T13" fmla="*/ 82 h 90"/>
              <a:gd name="T14" fmla="*/ 116 w 116"/>
              <a:gd name="T15" fmla="*/ 6 h 90"/>
              <a:gd name="T16" fmla="*/ 116 w 116"/>
              <a:gd name="T17" fmla="*/ 6 h 90"/>
              <a:gd name="T18" fmla="*/ 116 w 116"/>
              <a:gd name="T19" fmla="*/ 4 h 90"/>
              <a:gd name="T20" fmla="*/ 109 w 116"/>
              <a:gd name="T21" fmla="*/ 0 h 90"/>
              <a:gd name="T22" fmla="*/ 58 w 116"/>
              <a:gd name="T23" fmla="*/ 0 h 90"/>
              <a:gd name="T24" fmla="*/ 7 w 116"/>
              <a:gd name="T25" fmla="*/ 0 h 90"/>
              <a:gd name="T26" fmla="*/ 1 w 116"/>
              <a:gd name="T27" fmla="*/ 4 h 90"/>
              <a:gd name="T28" fmla="*/ 1 w 116"/>
              <a:gd name="T29" fmla="*/ 4 h 90"/>
              <a:gd name="T30" fmla="*/ 0 w 116"/>
              <a:gd name="T31" fmla="*/ 6 h 90"/>
              <a:gd name="T32" fmla="*/ 0 w 116"/>
              <a:gd name="T33" fmla="*/ 82 h 90"/>
              <a:gd name="T34" fmla="*/ 7 w 116"/>
              <a:gd name="T35" fmla="*/ 15 h 90"/>
              <a:gd name="T36" fmla="*/ 28 w 116"/>
              <a:gd name="T37" fmla="*/ 33 h 90"/>
              <a:gd name="T38" fmla="*/ 43 w 116"/>
              <a:gd name="T39" fmla="*/ 45 h 90"/>
              <a:gd name="T40" fmla="*/ 28 w 116"/>
              <a:gd name="T41" fmla="*/ 57 h 90"/>
              <a:gd name="T42" fmla="*/ 7 w 116"/>
              <a:gd name="T43" fmla="*/ 75 h 90"/>
              <a:gd name="T44" fmla="*/ 7 w 116"/>
              <a:gd name="T45" fmla="*/ 15 h 90"/>
              <a:gd name="T46" fmla="*/ 7 w 116"/>
              <a:gd name="T47" fmla="*/ 84 h 90"/>
              <a:gd name="T48" fmla="*/ 7 w 116"/>
              <a:gd name="T49" fmla="*/ 84 h 90"/>
              <a:gd name="T50" fmla="*/ 7 w 116"/>
              <a:gd name="T51" fmla="*/ 84 h 90"/>
              <a:gd name="T52" fmla="*/ 32 w 116"/>
              <a:gd name="T53" fmla="*/ 62 h 90"/>
              <a:gd name="T54" fmla="*/ 49 w 116"/>
              <a:gd name="T55" fmla="*/ 49 h 90"/>
              <a:gd name="T56" fmla="*/ 58 w 116"/>
              <a:gd name="T57" fmla="*/ 52 h 90"/>
              <a:gd name="T58" fmla="*/ 68 w 116"/>
              <a:gd name="T59" fmla="*/ 49 h 90"/>
              <a:gd name="T60" fmla="*/ 84 w 116"/>
              <a:gd name="T61" fmla="*/ 62 h 90"/>
              <a:gd name="T62" fmla="*/ 109 w 116"/>
              <a:gd name="T63" fmla="*/ 84 h 90"/>
              <a:gd name="T64" fmla="*/ 109 w 116"/>
              <a:gd name="T65" fmla="*/ 84 h 90"/>
              <a:gd name="T66" fmla="*/ 109 w 116"/>
              <a:gd name="T67" fmla="*/ 84 h 90"/>
              <a:gd name="T68" fmla="*/ 58 w 116"/>
              <a:gd name="T69" fmla="*/ 84 h 90"/>
              <a:gd name="T70" fmla="*/ 7 w 116"/>
              <a:gd name="T71" fmla="*/ 84 h 90"/>
              <a:gd name="T72" fmla="*/ 109 w 116"/>
              <a:gd name="T73" fmla="*/ 75 h 90"/>
              <a:gd name="T74" fmla="*/ 88 w 116"/>
              <a:gd name="T75" fmla="*/ 57 h 90"/>
              <a:gd name="T76" fmla="*/ 73 w 116"/>
              <a:gd name="T77" fmla="*/ 45 h 90"/>
              <a:gd name="T78" fmla="*/ 88 w 116"/>
              <a:gd name="T79" fmla="*/ 33 h 90"/>
              <a:gd name="T80" fmla="*/ 109 w 116"/>
              <a:gd name="T81" fmla="*/ 15 h 90"/>
              <a:gd name="T82" fmla="*/ 109 w 116"/>
              <a:gd name="T83" fmla="*/ 75 h 90"/>
              <a:gd name="T84" fmla="*/ 58 w 116"/>
              <a:gd name="T85" fmla="*/ 6 h 90"/>
              <a:gd name="T86" fmla="*/ 109 w 116"/>
              <a:gd name="T87" fmla="*/ 6 h 90"/>
              <a:gd name="T88" fmla="*/ 109 w 116"/>
              <a:gd name="T89" fmla="*/ 6 h 90"/>
              <a:gd name="T90" fmla="*/ 84 w 116"/>
              <a:gd name="T91" fmla="*/ 28 h 90"/>
              <a:gd name="T92" fmla="*/ 67 w 116"/>
              <a:gd name="T93" fmla="*/ 41 h 90"/>
              <a:gd name="T94" fmla="*/ 58 w 116"/>
              <a:gd name="T95" fmla="*/ 45 h 90"/>
              <a:gd name="T96" fmla="*/ 49 w 116"/>
              <a:gd name="T97" fmla="*/ 41 h 90"/>
              <a:gd name="T98" fmla="*/ 33 w 116"/>
              <a:gd name="T99" fmla="*/ 28 h 90"/>
              <a:gd name="T100" fmla="*/ 7 w 116"/>
              <a:gd name="T101" fmla="*/ 6 h 90"/>
              <a:gd name="T102" fmla="*/ 58 w 116"/>
              <a:gd name="T103"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6" h="90">
                <a:moveTo>
                  <a:pt x="0" y="82"/>
                </a:moveTo>
                <a:cubicBezTo>
                  <a:pt x="0" y="84"/>
                  <a:pt x="0" y="85"/>
                  <a:pt x="1" y="86"/>
                </a:cubicBezTo>
                <a:cubicBezTo>
                  <a:pt x="2" y="89"/>
                  <a:pt x="4" y="90"/>
                  <a:pt x="7" y="90"/>
                </a:cubicBezTo>
                <a:cubicBezTo>
                  <a:pt x="58" y="90"/>
                  <a:pt x="58" y="90"/>
                  <a:pt x="58" y="90"/>
                </a:cubicBezTo>
                <a:cubicBezTo>
                  <a:pt x="110" y="90"/>
                  <a:pt x="110" y="90"/>
                  <a:pt x="110" y="90"/>
                </a:cubicBezTo>
                <a:cubicBezTo>
                  <a:pt x="112" y="90"/>
                  <a:pt x="115" y="89"/>
                  <a:pt x="116" y="86"/>
                </a:cubicBezTo>
                <a:cubicBezTo>
                  <a:pt x="116" y="85"/>
                  <a:pt x="116" y="83"/>
                  <a:pt x="116" y="82"/>
                </a:cubicBezTo>
                <a:cubicBezTo>
                  <a:pt x="116" y="6"/>
                  <a:pt x="116" y="6"/>
                  <a:pt x="116" y="6"/>
                </a:cubicBezTo>
                <a:cubicBezTo>
                  <a:pt x="116" y="6"/>
                  <a:pt x="116" y="6"/>
                  <a:pt x="116" y="6"/>
                </a:cubicBezTo>
                <a:cubicBezTo>
                  <a:pt x="116" y="5"/>
                  <a:pt x="116" y="5"/>
                  <a:pt x="116" y="4"/>
                </a:cubicBezTo>
                <a:cubicBezTo>
                  <a:pt x="115" y="2"/>
                  <a:pt x="112" y="0"/>
                  <a:pt x="109" y="0"/>
                </a:cubicBezTo>
                <a:cubicBezTo>
                  <a:pt x="58" y="0"/>
                  <a:pt x="58" y="0"/>
                  <a:pt x="58" y="0"/>
                </a:cubicBezTo>
                <a:cubicBezTo>
                  <a:pt x="7" y="0"/>
                  <a:pt x="7" y="0"/>
                  <a:pt x="7" y="0"/>
                </a:cubicBezTo>
                <a:cubicBezTo>
                  <a:pt x="4" y="0"/>
                  <a:pt x="2" y="2"/>
                  <a:pt x="1" y="4"/>
                </a:cubicBezTo>
                <a:cubicBezTo>
                  <a:pt x="1" y="4"/>
                  <a:pt x="1" y="4"/>
                  <a:pt x="1" y="4"/>
                </a:cubicBezTo>
                <a:cubicBezTo>
                  <a:pt x="1" y="5"/>
                  <a:pt x="0" y="6"/>
                  <a:pt x="0" y="6"/>
                </a:cubicBezTo>
                <a:lnTo>
                  <a:pt x="0" y="82"/>
                </a:lnTo>
                <a:close/>
                <a:moveTo>
                  <a:pt x="7" y="15"/>
                </a:moveTo>
                <a:cubicBezTo>
                  <a:pt x="28" y="33"/>
                  <a:pt x="28" y="33"/>
                  <a:pt x="28" y="33"/>
                </a:cubicBezTo>
                <a:cubicBezTo>
                  <a:pt x="43" y="45"/>
                  <a:pt x="43" y="45"/>
                  <a:pt x="43" y="45"/>
                </a:cubicBezTo>
                <a:cubicBezTo>
                  <a:pt x="28" y="57"/>
                  <a:pt x="28" y="57"/>
                  <a:pt x="28" y="57"/>
                </a:cubicBezTo>
                <a:cubicBezTo>
                  <a:pt x="7" y="75"/>
                  <a:pt x="7" y="75"/>
                  <a:pt x="7" y="75"/>
                </a:cubicBezTo>
                <a:lnTo>
                  <a:pt x="7" y="15"/>
                </a:lnTo>
                <a:close/>
                <a:moveTo>
                  <a:pt x="7" y="84"/>
                </a:moveTo>
                <a:cubicBezTo>
                  <a:pt x="7" y="84"/>
                  <a:pt x="7" y="84"/>
                  <a:pt x="7" y="84"/>
                </a:cubicBezTo>
                <a:cubicBezTo>
                  <a:pt x="7" y="84"/>
                  <a:pt x="7" y="84"/>
                  <a:pt x="7" y="84"/>
                </a:cubicBezTo>
                <a:cubicBezTo>
                  <a:pt x="32" y="62"/>
                  <a:pt x="32" y="62"/>
                  <a:pt x="32" y="62"/>
                </a:cubicBezTo>
                <a:cubicBezTo>
                  <a:pt x="49" y="49"/>
                  <a:pt x="49" y="49"/>
                  <a:pt x="49" y="49"/>
                </a:cubicBezTo>
                <a:cubicBezTo>
                  <a:pt x="52" y="51"/>
                  <a:pt x="55" y="52"/>
                  <a:pt x="58" y="52"/>
                </a:cubicBezTo>
                <a:cubicBezTo>
                  <a:pt x="62" y="52"/>
                  <a:pt x="65" y="51"/>
                  <a:pt x="68" y="49"/>
                </a:cubicBezTo>
                <a:cubicBezTo>
                  <a:pt x="84" y="62"/>
                  <a:pt x="84" y="62"/>
                  <a:pt x="84" y="62"/>
                </a:cubicBezTo>
                <a:cubicBezTo>
                  <a:pt x="109" y="84"/>
                  <a:pt x="109" y="84"/>
                  <a:pt x="109" y="84"/>
                </a:cubicBezTo>
                <a:cubicBezTo>
                  <a:pt x="109" y="84"/>
                  <a:pt x="109" y="84"/>
                  <a:pt x="109" y="84"/>
                </a:cubicBezTo>
                <a:cubicBezTo>
                  <a:pt x="109" y="84"/>
                  <a:pt x="109" y="84"/>
                  <a:pt x="109" y="84"/>
                </a:cubicBezTo>
                <a:cubicBezTo>
                  <a:pt x="58" y="84"/>
                  <a:pt x="58" y="84"/>
                  <a:pt x="58" y="84"/>
                </a:cubicBezTo>
                <a:lnTo>
                  <a:pt x="7" y="84"/>
                </a:lnTo>
                <a:close/>
                <a:moveTo>
                  <a:pt x="109" y="75"/>
                </a:moveTo>
                <a:cubicBezTo>
                  <a:pt x="88" y="57"/>
                  <a:pt x="88" y="57"/>
                  <a:pt x="88" y="57"/>
                </a:cubicBezTo>
                <a:cubicBezTo>
                  <a:pt x="73" y="45"/>
                  <a:pt x="73" y="45"/>
                  <a:pt x="73" y="45"/>
                </a:cubicBezTo>
                <a:cubicBezTo>
                  <a:pt x="88" y="33"/>
                  <a:pt x="88" y="33"/>
                  <a:pt x="88" y="33"/>
                </a:cubicBezTo>
                <a:cubicBezTo>
                  <a:pt x="109" y="15"/>
                  <a:pt x="109" y="15"/>
                  <a:pt x="109" y="15"/>
                </a:cubicBezTo>
                <a:lnTo>
                  <a:pt x="109" y="75"/>
                </a:lnTo>
                <a:close/>
                <a:moveTo>
                  <a:pt x="58" y="6"/>
                </a:moveTo>
                <a:cubicBezTo>
                  <a:pt x="109" y="6"/>
                  <a:pt x="109" y="6"/>
                  <a:pt x="109" y="6"/>
                </a:cubicBezTo>
                <a:cubicBezTo>
                  <a:pt x="109" y="6"/>
                  <a:pt x="109" y="6"/>
                  <a:pt x="109" y="6"/>
                </a:cubicBezTo>
                <a:cubicBezTo>
                  <a:pt x="84" y="28"/>
                  <a:pt x="84" y="28"/>
                  <a:pt x="84" y="28"/>
                </a:cubicBezTo>
                <a:cubicBezTo>
                  <a:pt x="67" y="41"/>
                  <a:pt x="67" y="41"/>
                  <a:pt x="67" y="41"/>
                </a:cubicBezTo>
                <a:cubicBezTo>
                  <a:pt x="65" y="44"/>
                  <a:pt x="62" y="45"/>
                  <a:pt x="58" y="45"/>
                </a:cubicBezTo>
                <a:cubicBezTo>
                  <a:pt x="55" y="45"/>
                  <a:pt x="51" y="44"/>
                  <a:pt x="49" y="41"/>
                </a:cubicBezTo>
                <a:cubicBezTo>
                  <a:pt x="33" y="28"/>
                  <a:pt x="33" y="28"/>
                  <a:pt x="33" y="28"/>
                </a:cubicBezTo>
                <a:cubicBezTo>
                  <a:pt x="7" y="6"/>
                  <a:pt x="7" y="6"/>
                  <a:pt x="7" y="6"/>
                </a:cubicBezTo>
                <a:lnTo>
                  <a:pt x="58"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34" name="Group 33"/>
          <p:cNvGrpSpPr/>
          <p:nvPr userDrawn="1"/>
        </p:nvGrpSpPr>
        <p:grpSpPr>
          <a:xfrm>
            <a:off x="6064250" y="1249363"/>
            <a:ext cx="385763" cy="382587"/>
            <a:chOff x="6064250" y="1249363"/>
            <a:chExt cx="385763" cy="382587"/>
          </a:xfrm>
        </p:grpSpPr>
        <p:sp>
          <p:nvSpPr>
            <p:cNvPr id="35" name="Freeform 23"/>
            <p:cNvSpPr>
              <a:spLocks/>
            </p:cNvSpPr>
            <p:nvPr userDrawn="1"/>
          </p:nvSpPr>
          <p:spPr bwMode="auto">
            <a:xfrm>
              <a:off x="6188075" y="1249363"/>
              <a:ext cx="261938" cy="258763"/>
            </a:xfrm>
            <a:custGeom>
              <a:avLst/>
              <a:gdLst>
                <a:gd name="T0" fmla="*/ 5 w 68"/>
                <a:gd name="T1" fmla="*/ 0 h 67"/>
                <a:gd name="T2" fmla="*/ 0 w 68"/>
                <a:gd name="T3" fmla="*/ 5 h 67"/>
                <a:gd name="T4" fmla="*/ 5 w 68"/>
                <a:gd name="T5" fmla="*/ 11 h 67"/>
                <a:gd name="T6" fmla="*/ 56 w 68"/>
                <a:gd name="T7" fmla="*/ 62 h 67"/>
                <a:gd name="T8" fmla="*/ 62 w 68"/>
                <a:gd name="T9" fmla="*/ 67 h 67"/>
                <a:gd name="T10" fmla="*/ 68 w 68"/>
                <a:gd name="T11" fmla="*/ 62 h 67"/>
                <a:gd name="T12" fmla="*/ 5 w 6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68" h="67">
                  <a:moveTo>
                    <a:pt x="5" y="0"/>
                  </a:moveTo>
                  <a:cubicBezTo>
                    <a:pt x="2" y="0"/>
                    <a:pt x="0" y="2"/>
                    <a:pt x="0" y="5"/>
                  </a:cubicBezTo>
                  <a:cubicBezTo>
                    <a:pt x="0" y="8"/>
                    <a:pt x="2" y="11"/>
                    <a:pt x="5" y="11"/>
                  </a:cubicBezTo>
                  <a:cubicBezTo>
                    <a:pt x="33" y="11"/>
                    <a:pt x="56" y="34"/>
                    <a:pt x="56" y="62"/>
                  </a:cubicBezTo>
                  <a:cubicBezTo>
                    <a:pt x="56" y="65"/>
                    <a:pt x="59" y="67"/>
                    <a:pt x="62" y="67"/>
                  </a:cubicBezTo>
                  <a:cubicBezTo>
                    <a:pt x="65" y="67"/>
                    <a:pt x="68" y="65"/>
                    <a:pt x="68" y="62"/>
                  </a:cubicBezTo>
                  <a:cubicBezTo>
                    <a:pt x="68" y="28"/>
                    <a:pt x="40" y="0"/>
                    <a:pt x="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6" name="Freeform 24"/>
            <p:cNvSpPr>
              <a:spLocks/>
            </p:cNvSpPr>
            <p:nvPr userDrawn="1"/>
          </p:nvSpPr>
          <p:spPr bwMode="auto">
            <a:xfrm>
              <a:off x="6188075" y="1330325"/>
              <a:ext cx="176213" cy="177800"/>
            </a:xfrm>
            <a:custGeom>
              <a:avLst/>
              <a:gdLst>
                <a:gd name="T0" fmla="*/ 5 w 46"/>
                <a:gd name="T1" fmla="*/ 0 h 46"/>
                <a:gd name="T2" fmla="*/ 0 w 46"/>
                <a:gd name="T3" fmla="*/ 5 h 46"/>
                <a:gd name="T4" fmla="*/ 5 w 46"/>
                <a:gd name="T5" fmla="*/ 10 h 46"/>
                <a:gd name="T6" fmla="*/ 35 w 46"/>
                <a:gd name="T7" fmla="*/ 41 h 46"/>
                <a:gd name="T8" fmla="*/ 40 w 46"/>
                <a:gd name="T9" fmla="*/ 46 h 46"/>
                <a:gd name="T10" fmla="*/ 46 w 46"/>
                <a:gd name="T11" fmla="*/ 41 h 46"/>
                <a:gd name="T12" fmla="*/ 5 w 46"/>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6" h="46">
                  <a:moveTo>
                    <a:pt x="5" y="0"/>
                  </a:moveTo>
                  <a:cubicBezTo>
                    <a:pt x="2" y="0"/>
                    <a:pt x="0" y="2"/>
                    <a:pt x="0" y="5"/>
                  </a:cubicBezTo>
                  <a:cubicBezTo>
                    <a:pt x="0" y="8"/>
                    <a:pt x="2" y="10"/>
                    <a:pt x="5" y="10"/>
                  </a:cubicBezTo>
                  <a:cubicBezTo>
                    <a:pt x="21" y="10"/>
                    <a:pt x="35" y="24"/>
                    <a:pt x="35" y="41"/>
                  </a:cubicBezTo>
                  <a:cubicBezTo>
                    <a:pt x="35" y="44"/>
                    <a:pt x="37" y="46"/>
                    <a:pt x="40" y="46"/>
                  </a:cubicBezTo>
                  <a:cubicBezTo>
                    <a:pt x="43" y="46"/>
                    <a:pt x="46" y="44"/>
                    <a:pt x="46" y="41"/>
                  </a:cubicBezTo>
                  <a:cubicBezTo>
                    <a:pt x="46" y="18"/>
                    <a:pt x="28" y="0"/>
                    <a:pt x="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7" name="Freeform 25"/>
            <p:cNvSpPr>
              <a:spLocks/>
            </p:cNvSpPr>
            <p:nvPr userDrawn="1"/>
          </p:nvSpPr>
          <p:spPr bwMode="auto">
            <a:xfrm>
              <a:off x="6064250" y="1381125"/>
              <a:ext cx="250825" cy="250825"/>
            </a:xfrm>
            <a:custGeom>
              <a:avLst/>
              <a:gdLst>
                <a:gd name="T0" fmla="*/ 24 w 65"/>
                <a:gd name="T1" fmla="*/ 1 h 65"/>
                <a:gd name="T2" fmla="*/ 20 w 65"/>
                <a:gd name="T3" fmla="*/ 0 h 65"/>
                <a:gd name="T4" fmla="*/ 18 w 65"/>
                <a:gd name="T5" fmla="*/ 1 h 65"/>
                <a:gd name="T6" fmla="*/ 17 w 65"/>
                <a:gd name="T7" fmla="*/ 3 h 65"/>
                <a:gd name="T8" fmla="*/ 13 w 65"/>
                <a:gd name="T9" fmla="*/ 29 h 65"/>
                <a:gd name="T10" fmla="*/ 1 w 65"/>
                <a:gd name="T11" fmla="*/ 42 h 65"/>
                <a:gd name="T12" fmla="*/ 1 w 65"/>
                <a:gd name="T13" fmla="*/ 46 h 65"/>
                <a:gd name="T14" fmla="*/ 20 w 65"/>
                <a:gd name="T15" fmla="*/ 64 h 65"/>
                <a:gd name="T16" fmla="*/ 23 w 65"/>
                <a:gd name="T17" fmla="*/ 64 h 65"/>
                <a:gd name="T18" fmla="*/ 36 w 65"/>
                <a:gd name="T19" fmla="*/ 52 h 65"/>
                <a:gd name="T20" fmla="*/ 62 w 65"/>
                <a:gd name="T21" fmla="*/ 48 h 65"/>
                <a:gd name="T22" fmla="*/ 65 w 65"/>
                <a:gd name="T23" fmla="*/ 45 h 65"/>
                <a:gd name="T24" fmla="*/ 64 w 65"/>
                <a:gd name="T25" fmla="*/ 41 h 65"/>
                <a:gd name="T26" fmla="*/ 24 w 65"/>
                <a:gd name="T2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5">
                  <a:moveTo>
                    <a:pt x="24" y="1"/>
                  </a:moveTo>
                  <a:cubicBezTo>
                    <a:pt x="23" y="0"/>
                    <a:pt x="22" y="0"/>
                    <a:pt x="20" y="0"/>
                  </a:cubicBezTo>
                  <a:cubicBezTo>
                    <a:pt x="20" y="0"/>
                    <a:pt x="19" y="0"/>
                    <a:pt x="18" y="1"/>
                  </a:cubicBezTo>
                  <a:cubicBezTo>
                    <a:pt x="18" y="2"/>
                    <a:pt x="17" y="2"/>
                    <a:pt x="17" y="3"/>
                  </a:cubicBezTo>
                  <a:cubicBezTo>
                    <a:pt x="13" y="29"/>
                    <a:pt x="13" y="29"/>
                    <a:pt x="13" y="29"/>
                  </a:cubicBezTo>
                  <a:cubicBezTo>
                    <a:pt x="1" y="42"/>
                    <a:pt x="1" y="42"/>
                    <a:pt x="1" y="42"/>
                  </a:cubicBezTo>
                  <a:cubicBezTo>
                    <a:pt x="0" y="43"/>
                    <a:pt x="0" y="45"/>
                    <a:pt x="1" y="46"/>
                  </a:cubicBezTo>
                  <a:cubicBezTo>
                    <a:pt x="20" y="64"/>
                    <a:pt x="20" y="64"/>
                    <a:pt x="20" y="64"/>
                  </a:cubicBezTo>
                  <a:cubicBezTo>
                    <a:pt x="21" y="65"/>
                    <a:pt x="22" y="65"/>
                    <a:pt x="23" y="64"/>
                  </a:cubicBezTo>
                  <a:cubicBezTo>
                    <a:pt x="36" y="52"/>
                    <a:pt x="36" y="52"/>
                    <a:pt x="36" y="52"/>
                  </a:cubicBezTo>
                  <a:cubicBezTo>
                    <a:pt x="62" y="48"/>
                    <a:pt x="62" y="48"/>
                    <a:pt x="62" y="48"/>
                  </a:cubicBezTo>
                  <a:cubicBezTo>
                    <a:pt x="64" y="48"/>
                    <a:pt x="65" y="46"/>
                    <a:pt x="65" y="45"/>
                  </a:cubicBezTo>
                  <a:cubicBezTo>
                    <a:pt x="65" y="43"/>
                    <a:pt x="65" y="42"/>
                    <a:pt x="64" y="41"/>
                  </a:cubicBezTo>
                  <a:lnTo>
                    <a:pt x="24"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38" name="Freeform 26"/>
          <p:cNvSpPr>
            <a:spLocks/>
          </p:cNvSpPr>
          <p:nvPr userDrawn="1"/>
        </p:nvSpPr>
        <p:spPr bwMode="auto">
          <a:xfrm>
            <a:off x="4283075" y="1782763"/>
            <a:ext cx="355600" cy="409575"/>
          </a:xfrm>
          <a:custGeom>
            <a:avLst/>
            <a:gdLst>
              <a:gd name="T0" fmla="*/ 90 w 92"/>
              <a:gd name="T1" fmla="*/ 49 h 106"/>
              <a:gd name="T2" fmla="*/ 6 w 92"/>
              <a:gd name="T3" fmla="*/ 1 h 106"/>
              <a:gd name="T4" fmla="*/ 2 w 92"/>
              <a:gd name="T5" fmla="*/ 1 h 106"/>
              <a:gd name="T6" fmla="*/ 0 w 92"/>
              <a:gd name="T7" fmla="*/ 4 h 106"/>
              <a:gd name="T8" fmla="*/ 0 w 92"/>
              <a:gd name="T9" fmla="*/ 102 h 106"/>
              <a:gd name="T10" fmla="*/ 2 w 92"/>
              <a:gd name="T11" fmla="*/ 105 h 106"/>
              <a:gd name="T12" fmla="*/ 4 w 92"/>
              <a:gd name="T13" fmla="*/ 106 h 106"/>
              <a:gd name="T14" fmla="*/ 6 w 92"/>
              <a:gd name="T15" fmla="*/ 105 h 106"/>
              <a:gd name="T16" fmla="*/ 90 w 92"/>
              <a:gd name="T17" fmla="*/ 56 h 106"/>
              <a:gd name="T18" fmla="*/ 92 w 92"/>
              <a:gd name="T19" fmla="*/ 53 h 106"/>
              <a:gd name="T20" fmla="*/ 90 w 92"/>
              <a:gd name="T21" fmla="*/ 4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06">
                <a:moveTo>
                  <a:pt x="90" y="49"/>
                </a:moveTo>
                <a:cubicBezTo>
                  <a:pt x="6" y="1"/>
                  <a:pt x="6" y="1"/>
                  <a:pt x="6" y="1"/>
                </a:cubicBezTo>
                <a:cubicBezTo>
                  <a:pt x="4" y="0"/>
                  <a:pt x="3" y="0"/>
                  <a:pt x="2" y="1"/>
                </a:cubicBezTo>
                <a:cubicBezTo>
                  <a:pt x="0" y="1"/>
                  <a:pt x="0" y="3"/>
                  <a:pt x="0" y="4"/>
                </a:cubicBezTo>
                <a:cubicBezTo>
                  <a:pt x="0" y="102"/>
                  <a:pt x="0" y="102"/>
                  <a:pt x="0" y="102"/>
                </a:cubicBezTo>
                <a:cubicBezTo>
                  <a:pt x="0" y="103"/>
                  <a:pt x="0" y="105"/>
                  <a:pt x="2" y="105"/>
                </a:cubicBezTo>
                <a:cubicBezTo>
                  <a:pt x="2" y="106"/>
                  <a:pt x="3" y="106"/>
                  <a:pt x="4" y="106"/>
                </a:cubicBezTo>
                <a:cubicBezTo>
                  <a:pt x="4" y="106"/>
                  <a:pt x="5" y="106"/>
                  <a:pt x="6" y="105"/>
                </a:cubicBezTo>
                <a:cubicBezTo>
                  <a:pt x="90" y="56"/>
                  <a:pt x="90" y="56"/>
                  <a:pt x="90" y="56"/>
                </a:cubicBezTo>
                <a:cubicBezTo>
                  <a:pt x="92" y="56"/>
                  <a:pt x="92" y="54"/>
                  <a:pt x="92" y="53"/>
                </a:cubicBezTo>
                <a:cubicBezTo>
                  <a:pt x="92" y="51"/>
                  <a:pt x="92" y="50"/>
                  <a:pt x="90" y="4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39" name="Group 38"/>
          <p:cNvGrpSpPr/>
          <p:nvPr userDrawn="1"/>
        </p:nvGrpSpPr>
        <p:grpSpPr>
          <a:xfrm>
            <a:off x="6113463" y="3044825"/>
            <a:ext cx="460375" cy="158750"/>
            <a:chOff x="6113463" y="3044825"/>
            <a:chExt cx="460375" cy="158750"/>
          </a:xfrm>
        </p:grpSpPr>
        <p:sp>
          <p:nvSpPr>
            <p:cNvPr id="40" name="Freeform 27"/>
            <p:cNvSpPr>
              <a:spLocks/>
            </p:cNvSpPr>
            <p:nvPr userDrawn="1"/>
          </p:nvSpPr>
          <p:spPr bwMode="auto">
            <a:xfrm>
              <a:off x="6242050" y="3103563"/>
              <a:ext cx="204788" cy="42863"/>
            </a:xfrm>
            <a:custGeom>
              <a:avLst/>
              <a:gdLst>
                <a:gd name="T0" fmla="*/ 6 w 53"/>
                <a:gd name="T1" fmla="*/ 11 h 11"/>
                <a:gd name="T2" fmla="*/ 47 w 53"/>
                <a:gd name="T3" fmla="*/ 11 h 11"/>
                <a:gd name="T4" fmla="*/ 53 w 53"/>
                <a:gd name="T5" fmla="*/ 6 h 11"/>
                <a:gd name="T6" fmla="*/ 47 w 53"/>
                <a:gd name="T7" fmla="*/ 0 h 11"/>
                <a:gd name="T8" fmla="*/ 6 w 53"/>
                <a:gd name="T9" fmla="*/ 0 h 11"/>
                <a:gd name="T10" fmla="*/ 0 w 53"/>
                <a:gd name="T11" fmla="*/ 6 h 11"/>
                <a:gd name="T12" fmla="*/ 6 w 5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53" h="11">
                  <a:moveTo>
                    <a:pt x="6" y="11"/>
                  </a:moveTo>
                  <a:cubicBezTo>
                    <a:pt x="47" y="11"/>
                    <a:pt x="47" y="11"/>
                    <a:pt x="47" y="11"/>
                  </a:cubicBezTo>
                  <a:cubicBezTo>
                    <a:pt x="50" y="11"/>
                    <a:pt x="53" y="8"/>
                    <a:pt x="53" y="6"/>
                  </a:cubicBezTo>
                  <a:cubicBezTo>
                    <a:pt x="53" y="3"/>
                    <a:pt x="50" y="0"/>
                    <a:pt x="47" y="0"/>
                  </a:cubicBezTo>
                  <a:cubicBezTo>
                    <a:pt x="6" y="0"/>
                    <a:pt x="6" y="0"/>
                    <a:pt x="6" y="0"/>
                  </a:cubicBezTo>
                  <a:cubicBezTo>
                    <a:pt x="3" y="0"/>
                    <a:pt x="0" y="3"/>
                    <a:pt x="0" y="6"/>
                  </a:cubicBezTo>
                  <a:cubicBezTo>
                    <a:pt x="0" y="8"/>
                    <a:pt x="3" y="11"/>
                    <a:pt x="6"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1" name="Freeform 28"/>
            <p:cNvSpPr>
              <a:spLocks/>
            </p:cNvSpPr>
            <p:nvPr userDrawn="1"/>
          </p:nvSpPr>
          <p:spPr bwMode="auto">
            <a:xfrm>
              <a:off x="6113463" y="3044825"/>
              <a:ext cx="209550" cy="158750"/>
            </a:xfrm>
            <a:custGeom>
              <a:avLst/>
              <a:gdLst>
                <a:gd name="T0" fmla="*/ 54 w 54"/>
                <a:gd name="T1" fmla="*/ 29 h 41"/>
                <a:gd name="T2" fmla="*/ 44 w 54"/>
                <a:gd name="T3" fmla="*/ 29 h 41"/>
                <a:gd name="T4" fmla="*/ 40 w 54"/>
                <a:gd name="T5" fmla="*/ 31 h 41"/>
                <a:gd name="T6" fmla="*/ 13 w 54"/>
                <a:gd name="T7" fmla="*/ 31 h 41"/>
                <a:gd name="T8" fmla="*/ 9 w 54"/>
                <a:gd name="T9" fmla="*/ 27 h 41"/>
                <a:gd name="T10" fmla="*/ 9 w 54"/>
                <a:gd name="T11" fmla="*/ 14 h 41"/>
                <a:gd name="T12" fmla="*/ 13 w 54"/>
                <a:gd name="T13" fmla="*/ 10 h 41"/>
                <a:gd name="T14" fmla="*/ 40 w 54"/>
                <a:gd name="T15" fmla="*/ 10 h 41"/>
                <a:gd name="T16" fmla="*/ 44 w 54"/>
                <a:gd name="T17" fmla="*/ 12 h 41"/>
                <a:gd name="T18" fmla="*/ 54 w 54"/>
                <a:gd name="T19" fmla="*/ 12 h 41"/>
                <a:gd name="T20" fmla="*/ 40 w 54"/>
                <a:gd name="T21" fmla="*/ 0 h 41"/>
                <a:gd name="T22" fmla="*/ 13 w 54"/>
                <a:gd name="T23" fmla="*/ 0 h 41"/>
                <a:gd name="T24" fmla="*/ 0 w 54"/>
                <a:gd name="T25" fmla="*/ 14 h 41"/>
                <a:gd name="T26" fmla="*/ 0 w 54"/>
                <a:gd name="T27" fmla="*/ 27 h 41"/>
                <a:gd name="T28" fmla="*/ 13 w 54"/>
                <a:gd name="T29" fmla="*/ 41 h 41"/>
                <a:gd name="T30" fmla="*/ 40 w 54"/>
                <a:gd name="T31" fmla="*/ 41 h 41"/>
                <a:gd name="T32" fmla="*/ 54 w 54"/>
                <a:gd name="T33"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1">
                  <a:moveTo>
                    <a:pt x="54" y="29"/>
                  </a:moveTo>
                  <a:cubicBezTo>
                    <a:pt x="44" y="29"/>
                    <a:pt x="44" y="29"/>
                    <a:pt x="44" y="29"/>
                  </a:cubicBezTo>
                  <a:cubicBezTo>
                    <a:pt x="43" y="30"/>
                    <a:pt x="42" y="31"/>
                    <a:pt x="40" y="31"/>
                  </a:cubicBezTo>
                  <a:cubicBezTo>
                    <a:pt x="13" y="31"/>
                    <a:pt x="13" y="31"/>
                    <a:pt x="13" y="31"/>
                  </a:cubicBezTo>
                  <a:cubicBezTo>
                    <a:pt x="11" y="31"/>
                    <a:pt x="9" y="29"/>
                    <a:pt x="9" y="27"/>
                  </a:cubicBezTo>
                  <a:cubicBezTo>
                    <a:pt x="9" y="14"/>
                    <a:pt x="9" y="14"/>
                    <a:pt x="9" y="14"/>
                  </a:cubicBezTo>
                  <a:cubicBezTo>
                    <a:pt x="9" y="12"/>
                    <a:pt x="11" y="10"/>
                    <a:pt x="13" y="10"/>
                  </a:cubicBezTo>
                  <a:cubicBezTo>
                    <a:pt x="40" y="10"/>
                    <a:pt x="40" y="10"/>
                    <a:pt x="40" y="10"/>
                  </a:cubicBezTo>
                  <a:cubicBezTo>
                    <a:pt x="42" y="10"/>
                    <a:pt x="43" y="11"/>
                    <a:pt x="44" y="12"/>
                  </a:cubicBezTo>
                  <a:cubicBezTo>
                    <a:pt x="54" y="12"/>
                    <a:pt x="54" y="12"/>
                    <a:pt x="54" y="12"/>
                  </a:cubicBezTo>
                  <a:cubicBezTo>
                    <a:pt x="53" y="6"/>
                    <a:pt x="47" y="0"/>
                    <a:pt x="40" y="0"/>
                  </a:cubicBezTo>
                  <a:cubicBezTo>
                    <a:pt x="13" y="0"/>
                    <a:pt x="13" y="0"/>
                    <a:pt x="13" y="0"/>
                  </a:cubicBezTo>
                  <a:cubicBezTo>
                    <a:pt x="6" y="0"/>
                    <a:pt x="0" y="7"/>
                    <a:pt x="0" y="14"/>
                  </a:cubicBezTo>
                  <a:cubicBezTo>
                    <a:pt x="0" y="27"/>
                    <a:pt x="0" y="27"/>
                    <a:pt x="0" y="27"/>
                  </a:cubicBezTo>
                  <a:cubicBezTo>
                    <a:pt x="0" y="34"/>
                    <a:pt x="6" y="41"/>
                    <a:pt x="13" y="41"/>
                  </a:cubicBezTo>
                  <a:cubicBezTo>
                    <a:pt x="40" y="41"/>
                    <a:pt x="40" y="41"/>
                    <a:pt x="40" y="41"/>
                  </a:cubicBezTo>
                  <a:cubicBezTo>
                    <a:pt x="47" y="41"/>
                    <a:pt x="53" y="35"/>
                    <a:pt x="54" y="2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2" name="Freeform 29"/>
            <p:cNvSpPr>
              <a:spLocks/>
            </p:cNvSpPr>
            <p:nvPr userDrawn="1"/>
          </p:nvSpPr>
          <p:spPr bwMode="auto">
            <a:xfrm>
              <a:off x="6364288" y="3044825"/>
              <a:ext cx="209550" cy="158750"/>
            </a:xfrm>
            <a:custGeom>
              <a:avLst/>
              <a:gdLst>
                <a:gd name="T0" fmla="*/ 54 w 54"/>
                <a:gd name="T1" fmla="*/ 27 h 41"/>
                <a:gd name="T2" fmla="*/ 54 w 54"/>
                <a:gd name="T3" fmla="*/ 14 h 41"/>
                <a:gd name="T4" fmla="*/ 41 w 54"/>
                <a:gd name="T5" fmla="*/ 0 h 41"/>
                <a:gd name="T6" fmla="*/ 14 w 54"/>
                <a:gd name="T7" fmla="*/ 0 h 41"/>
                <a:gd name="T8" fmla="*/ 0 w 54"/>
                <a:gd name="T9" fmla="*/ 12 h 41"/>
                <a:gd name="T10" fmla="*/ 10 w 54"/>
                <a:gd name="T11" fmla="*/ 12 h 41"/>
                <a:gd name="T12" fmla="*/ 14 w 54"/>
                <a:gd name="T13" fmla="*/ 10 h 41"/>
                <a:gd name="T14" fmla="*/ 41 w 54"/>
                <a:gd name="T15" fmla="*/ 10 h 41"/>
                <a:gd name="T16" fmla="*/ 45 w 54"/>
                <a:gd name="T17" fmla="*/ 14 h 41"/>
                <a:gd name="T18" fmla="*/ 45 w 54"/>
                <a:gd name="T19" fmla="*/ 27 h 41"/>
                <a:gd name="T20" fmla="*/ 41 w 54"/>
                <a:gd name="T21" fmla="*/ 31 h 41"/>
                <a:gd name="T22" fmla="*/ 14 w 54"/>
                <a:gd name="T23" fmla="*/ 31 h 41"/>
                <a:gd name="T24" fmla="*/ 10 w 54"/>
                <a:gd name="T25" fmla="*/ 29 h 41"/>
                <a:gd name="T26" fmla="*/ 0 w 54"/>
                <a:gd name="T27" fmla="*/ 29 h 41"/>
                <a:gd name="T28" fmla="*/ 14 w 54"/>
                <a:gd name="T29" fmla="*/ 41 h 41"/>
                <a:gd name="T30" fmla="*/ 41 w 54"/>
                <a:gd name="T31" fmla="*/ 41 h 41"/>
                <a:gd name="T32" fmla="*/ 54 w 54"/>
                <a:gd name="T33"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1">
                  <a:moveTo>
                    <a:pt x="54" y="27"/>
                  </a:moveTo>
                  <a:cubicBezTo>
                    <a:pt x="54" y="14"/>
                    <a:pt x="54" y="14"/>
                    <a:pt x="54" y="14"/>
                  </a:cubicBezTo>
                  <a:cubicBezTo>
                    <a:pt x="54" y="7"/>
                    <a:pt x="48" y="0"/>
                    <a:pt x="41" y="0"/>
                  </a:cubicBezTo>
                  <a:cubicBezTo>
                    <a:pt x="14" y="0"/>
                    <a:pt x="14" y="0"/>
                    <a:pt x="14" y="0"/>
                  </a:cubicBezTo>
                  <a:cubicBezTo>
                    <a:pt x="7" y="0"/>
                    <a:pt x="1" y="6"/>
                    <a:pt x="0" y="12"/>
                  </a:cubicBezTo>
                  <a:cubicBezTo>
                    <a:pt x="10" y="12"/>
                    <a:pt x="10" y="12"/>
                    <a:pt x="10" y="12"/>
                  </a:cubicBezTo>
                  <a:cubicBezTo>
                    <a:pt x="11" y="11"/>
                    <a:pt x="12" y="10"/>
                    <a:pt x="14" y="10"/>
                  </a:cubicBezTo>
                  <a:cubicBezTo>
                    <a:pt x="41" y="10"/>
                    <a:pt x="41" y="10"/>
                    <a:pt x="41" y="10"/>
                  </a:cubicBezTo>
                  <a:cubicBezTo>
                    <a:pt x="43" y="10"/>
                    <a:pt x="45" y="12"/>
                    <a:pt x="45" y="14"/>
                  </a:cubicBezTo>
                  <a:cubicBezTo>
                    <a:pt x="45" y="27"/>
                    <a:pt x="45" y="27"/>
                    <a:pt x="45" y="27"/>
                  </a:cubicBezTo>
                  <a:cubicBezTo>
                    <a:pt x="45" y="29"/>
                    <a:pt x="43" y="31"/>
                    <a:pt x="41" y="31"/>
                  </a:cubicBezTo>
                  <a:cubicBezTo>
                    <a:pt x="14" y="31"/>
                    <a:pt x="14" y="31"/>
                    <a:pt x="14" y="31"/>
                  </a:cubicBezTo>
                  <a:cubicBezTo>
                    <a:pt x="12" y="31"/>
                    <a:pt x="11" y="30"/>
                    <a:pt x="10" y="29"/>
                  </a:cubicBezTo>
                  <a:cubicBezTo>
                    <a:pt x="0" y="29"/>
                    <a:pt x="0" y="29"/>
                    <a:pt x="0" y="29"/>
                  </a:cubicBezTo>
                  <a:cubicBezTo>
                    <a:pt x="1" y="35"/>
                    <a:pt x="7" y="41"/>
                    <a:pt x="14" y="41"/>
                  </a:cubicBezTo>
                  <a:cubicBezTo>
                    <a:pt x="41" y="41"/>
                    <a:pt x="41" y="41"/>
                    <a:pt x="41" y="41"/>
                  </a:cubicBezTo>
                  <a:cubicBezTo>
                    <a:pt x="48" y="41"/>
                    <a:pt x="54" y="34"/>
                    <a:pt x="54"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43" name="Group 42"/>
          <p:cNvGrpSpPr/>
          <p:nvPr userDrawn="1"/>
        </p:nvGrpSpPr>
        <p:grpSpPr>
          <a:xfrm>
            <a:off x="4819650" y="1831975"/>
            <a:ext cx="436563" cy="441325"/>
            <a:chOff x="4819650" y="1831975"/>
            <a:chExt cx="436563" cy="441325"/>
          </a:xfrm>
        </p:grpSpPr>
        <p:sp>
          <p:nvSpPr>
            <p:cNvPr id="44" name="Freeform 30"/>
            <p:cNvSpPr>
              <a:spLocks noEditPoints="1"/>
            </p:cNvSpPr>
            <p:nvPr userDrawn="1"/>
          </p:nvSpPr>
          <p:spPr bwMode="auto">
            <a:xfrm>
              <a:off x="4819650" y="1831975"/>
              <a:ext cx="436563" cy="441325"/>
            </a:xfrm>
            <a:custGeom>
              <a:avLst/>
              <a:gdLst>
                <a:gd name="T0" fmla="*/ 57 w 113"/>
                <a:gd name="T1" fmla="*/ 114 h 114"/>
                <a:gd name="T2" fmla="*/ 16 w 113"/>
                <a:gd name="T3" fmla="*/ 97 h 114"/>
                <a:gd name="T4" fmla="*/ 0 w 113"/>
                <a:gd name="T5" fmla="*/ 57 h 114"/>
                <a:gd name="T6" fmla="*/ 16 w 113"/>
                <a:gd name="T7" fmla="*/ 17 h 114"/>
                <a:gd name="T8" fmla="*/ 57 w 113"/>
                <a:gd name="T9" fmla="*/ 0 h 114"/>
                <a:gd name="T10" fmla="*/ 97 w 113"/>
                <a:gd name="T11" fmla="*/ 17 h 114"/>
                <a:gd name="T12" fmla="*/ 113 w 113"/>
                <a:gd name="T13" fmla="*/ 57 h 114"/>
                <a:gd name="T14" fmla="*/ 97 w 113"/>
                <a:gd name="T15" fmla="*/ 97 h 114"/>
                <a:gd name="T16" fmla="*/ 57 w 113"/>
                <a:gd name="T17" fmla="*/ 114 h 114"/>
                <a:gd name="T18" fmla="*/ 57 w 113"/>
                <a:gd name="T19" fmla="*/ 4 h 114"/>
                <a:gd name="T20" fmla="*/ 20 w 113"/>
                <a:gd name="T21" fmla="*/ 20 h 114"/>
                <a:gd name="T22" fmla="*/ 4 w 113"/>
                <a:gd name="T23" fmla="*/ 57 h 114"/>
                <a:gd name="T24" fmla="*/ 20 w 113"/>
                <a:gd name="T25" fmla="*/ 94 h 114"/>
                <a:gd name="T26" fmla="*/ 57 w 113"/>
                <a:gd name="T27" fmla="*/ 109 h 114"/>
                <a:gd name="T28" fmla="*/ 94 w 113"/>
                <a:gd name="T29" fmla="*/ 94 h 114"/>
                <a:gd name="T30" fmla="*/ 109 w 113"/>
                <a:gd name="T31" fmla="*/ 57 h 114"/>
                <a:gd name="T32" fmla="*/ 94 w 113"/>
                <a:gd name="T33" fmla="*/ 20 h 114"/>
                <a:gd name="T34" fmla="*/ 57 w 113"/>
                <a:gd name="T35" fmla="*/ 4 h 114"/>
                <a:gd name="T36" fmla="*/ 57 w 113"/>
                <a:gd name="T37" fmla="*/ 107 h 114"/>
                <a:gd name="T38" fmla="*/ 6 w 113"/>
                <a:gd name="T39" fmla="*/ 57 h 114"/>
                <a:gd name="T40" fmla="*/ 57 w 113"/>
                <a:gd name="T41" fmla="*/ 6 h 114"/>
                <a:gd name="T42" fmla="*/ 107 w 113"/>
                <a:gd name="T43" fmla="*/ 57 h 114"/>
                <a:gd name="T44" fmla="*/ 57 w 113"/>
                <a:gd name="T45" fmla="*/ 107 h 114"/>
                <a:gd name="T46" fmla="*/ 57 w 113"/>
                <a:gd name="T47" fmla="*/ 11 h 114"/>
                <a:gd name="T48" fmla="*/ 10 w 113"/>
                <a:gd name="T49" fmla="*/ 57 h 114"/>
                <a:gd name="T50" fmla="*/ 57 w 113"/>
                <a:gd name="T51" fmla="*/ 103 h 114"/>
                <a:gd name="T52" fmla="*/ 103 w 113"/>
                <a:gd name="T53" fmla="*/ 57 h 114"/>
                <a:gd name="T54" fmla="*/ 57 w 113"/>
                <a:gd name="T55" fmla="*/ 1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3" h="114">
                  <a:moveTo>
                    <a:pt x="57" y="114"/>
                  </a:moveTo>
                  <a:cubicBezTo>
                    <a:pt x="41" y="114"/>
                    <a:pt x="27" y="108"/>
                    <a:pt x="16" y="97"/>
                  </a:cubicBezTo>
                  <a:cubicBezTo>
                    <a:pt x="6" y="86"/>
                    <a:pt x="0" y="72"/>
                    <a:pt x="0" y="57"/>
                  </a:cubicBezTo>
                  <a:cubicBezTo>
                    <a:pt x="0" y="42"/>
                    <a:pt x="6" y="27"/>
                    <a:pt x="16" y="17"/>
                  </a:cubicBezTo>
                  <a:cubicBezTo>
                    <a:pt x="27" y="6"/>
                    <a:pt x="41" y="0"/>
                    <a:pt x="57" y="0"/>
                  </a:cubicBezTo>
                  <a:cubicBezTo>
                    <a:pt x="72" y="0"/>
                    <a:pt x="86" y="6"/>
                    <a:pt x="97" y="17"/>
                  </a:cubicBezTo>
                  <a:cubicBezTo>
                    <a:pt x="108" y="27"/>
                    <a:pt x="113" y="42"/>
                    <a:pt x="113" y="57"/>
                  </a:cubicBezTo>
                  <a:cubicBezTo>
                    <a:pt x="113" y="72"/>
                    <a:pt x="108" y="86"/>
                    <a:pt x="97" y="97"/>
                  </a:cubicBezTo>
                  <a:cubicBezTo>
                    <a:pt x="86" y="108"/>
                    <a:pt x="72" y="114"/>
                    <a:pt x="57" y="114"/>
                  </a:cubicBezTo>
                  <a:close/>
                  <a:moveTo>
                    <a:pt x="57" y="4"/>
                  </a:moveTo>
                  <a:cubicBezTo>
                    <a:pt x="43" y="4"/>
                    <a:pt x="30" y="10"/>
                    <a:pt x="20" y="20"/>
                  </a:cubicBezTo>
                  <a:cubicBezTo>
                    <a:pt x="10" y="30"/>
                    <a:pt x="4" y="43"/>
                    <a:pt x="4" y="57"/>
                  </a:cubicBezTo>
                  <a:cubicBezTo>
                    <a:pt x="4" y="71"/>
                    <a:pt x="10" y="84"/>
                    <a:pt x="20" y="94"/>
                  </a:cubicBezTo>
                  <a:cubicBezTo>
                    <a:pt x="30" y="104"/>
                    <a:pt x="43" y="109"/>
                    <a:pt x="57" y="109"/>
                  </a:cubicBezTo>
                  <a:cubicBezTo>
                    <a:pt x="71" y="109"/>
                    <a:pt x="84" y="104"/>
                    <a:pt x="94" y="94"/>
                  </a:cubicBezTo>
                  <a:cubicBezTo>
                    <a:pt x="104" y="84"/>
                    <a:pt x="109" y="71"/>
                    <a:pt x="109" y="57"/>
                  </a:cubicBezTo>
                  <a:cubicBezTo>
                    <a:pt x="109" y="43"/>
                    <a:pt x="104" y="30"/>
                    <a:pt x="94" y="20"/>
                  </a:cubicBezTo>
                  <a:cubicBezTo>
                    <a:pt x="84" y="10"/>
                    <a:pt x="71" y="4"/>
                    <a:pt x="57" y="4"/>
                  </a:cubicBezTo>
                  <a:close/>
                  <a:moveTo>
                    <a:pt x="57" y="107"/>
                  </a:moveTo>
                  <a:cubicBezTo>
                    <a:pt x="29" y="107"/>
                    <a:pt x="6" y="85"/>
                    <a:pt x="6" y="57"/>
                  </a:cubicBezTo>
                  <a:cubicBezTo>
                    <a:pt x="6" y="29"/>
                    <a:pt x="29" y="6"/>
                    <a:pt x="57" y="6"/>
                  </a:cubicBezTo>
                  <a:cubicBezTo>
                    <a:pt x="85" y="6"/>
                    <a:pt x="107" y="29"/>
                    <a:pt x="107" y="57"/>
                  </a:cubicBezTo>
                  <a:cubicBezTo>
                    <a:pt x="107" y="85"/>
                    <a:pt x="85" y="107"/>
                    <a:pt x="57" y="107"/>
                  </a:cubicBezTo>
                  <a:close/>
                  <a:moveTo>
                    <a:pt x="57" y="11"/>
                  </a:moveTo>
                  <a:cubicBezTo>
                    <a:pt x="31" y="11"/>
                    <a:pt x="10" y="31"/>
                    <a:pt x="10" y="57"/>
                  </a:cubicBezTo>
                  <a:cubicBezTo>
                    <a:pt x="10" y="82"/>
                    <a:pt x="31" y="103"/>
                    <a:pt x="57" y="103"/>
                  </a:cubicBezTo>
                  <a:cubicBezTo>
                    <a:pt x="82" y="103"/>
                    <a:pt x="103" y="82"/>
                    <a:pt x="103" y="57"/>
                  </a:cubicBezTo>
                  <a:cubicBezTo>
                    <a:pt x="103" y="31"/>
                    <a:pt x="82" y="11"/>
                    <a:pt x="57"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5" name="Freeform 31"/>
            <p:cNvSpPr>
              <a:spLocks/>
            </p:cNvSpPr>
            <p:nvPr userDrawn="1"/>
          </p:nvSpPr>
          <p:spPr bwMode="auto">
            <a:xfrm>
              <a:off x="5013325" y="1898650"/>
              <a:ext cx="50800" cy="53975"/>
            </a:xfrm>
            <a:custGeom>
              <a:avLst/>
              <a:gdLst>
                <a:gd name="T0" fmla="*/ 0 w 13"/>
                <a:gd name="T1" fmla="*/ 2 h 14"/>
                <a:gd name="T2" fmla="*/ 3 w 13"/>
                <a:gd name="T3" fmla="*/ 0 h 14"/>
                <a:gd name="T4" fmla="*/ 4 w 13"/>
                <a:gd name="T5" fmla="*/ 1 h 14"/>
                <a:gd name="T6" fmla="*/ 10 w 13"/>
                <a:gd name="T7" fmla="*/ 10 h 14"/>
                <a:gd name="T8" fmla="*/ 10 w 13"/>
                <a:gd name="T9" fmla="*/ 10 h 14"/>
                <a:gd name="T10" fmla="*/ 10 w 13"/>
                <a:gd name="T11" fmla="*/ 1 h 14"/>
                <a:gd name="T12" fmla="*/ 11 w 13"/>
                <a:gd name="T13" fmla="*/ 0 h 14"/>
                <a:gd name="T14" fmla="*/ 13 w 13"/>
                <a:gd name="T15" fmla="*/ 1 h 14"/>
                <a:gd name="T16" fmla="*/ 13 w 13"/>
                <a:gd name="T17" fmla="*/ 12 h 14"/>
                <a:gd name="T18" fmla="*/ 11 w 13"/>
                <a:gd name="T19" fmla="*/ 14 h 14"/>
                <a:gd name="T20" fmla="*/ 9 w 13"/>
                <a:gd name="T21" fmla="*/ 14 h 14"/>
                <a:gd name="T22" fmla="*/ 4 w 13"/>
                <a:gd name="T23" fmla="*/ 5 h 14"/>
                <a:gd name="T24" fmla="*/ 4 w 13"/>
                <a:gd name="T25" fmla="*/ 5 h 14"/>
                <a:gd name="T26" fmla="*/ 4 w 13"/>
                <a:gd name="T27" fmla="*/ 13 h 14"/>
                <a:gd name="T28" fmla="*/ 2 w 13"/>
                <a:gd name="T29" fmla="*/ 14 h 14"/>
                <a:gd name="T30" fmla="*/ 0 w 13"/>
                <a:gd name="T31" fmla="*/ 13 h 14"/>
                <a:gd name="T32" fmla="*/ 0 w 13"/>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4">
                  <a:moveTo>
                    <a:pt x="0" y="2"/>
                  </a:moveTo>
                  <a:cubicBezTo>
                    <a:pt x="0" y="0"/>
                    <a:pt x="1" y="0"/>
                    <a:pt x="3" y="0"/>
                  </a:cubicBezTo>
                  <a:cubicBezTo>
                    <a:pt x="3" y="0"/>
                    <a:pt x="4" y="0"/>
                    <a:pt x="4" y="1"/>
                  </a:cubicBezTo>
                  <a:cubicBezTo>
                    <a:pt x="10" y="10"/>
                    <a:pt x="10" y="10"/>
                    <a:pt x="10" y="10"/>
                  </a:cubicBezTo>
                  <a:cubicBezTo>
                    <a:pt x="10" y="10"/>
                    <a:pt x="10" y="10"/>
                    <a:pt x="10" y="10"/>
                  </a:cubicBezTo>
                  <a:cubicBezTo>
                    <a:pt x="10" y="1"/>
                    <a:pt x="10" y="1"/>
                    <a:pt x="10" y="1"/>
                  </a:cubicBezTo>
                  <a:cubicBezTo>
                    <a:pt x="10" y="0"/>
                    <a:pt x="10" y="0"/>
                    <a:pt x="11" y="0"/>
                  </a:cubicBezTo>
                  <a:cubicBezTo>
                    <a:pt x="12" y="0"/>
                    <a:pt x="13" y="0"/>
                    <a:pt x="13" y="1"/>
                  </a:cubicBezTo>
                  <a:cubicBezTo>
                    <a:pt x="13" y="12"/>
                    <a:pt x="13" y="12"/>
                    <a:pt x="13" y="12"/>
                  </a:cubicBezTo>
                  <a:cubicBezTo>
                    <a:pt x="13" y="14"/>
                    <a:pt x="12" y="14"/>
                    <a:pt x="11" y="14"/>
                  </a:cubicBezTo>
                  <a:cubicBezTo>
                    <a:pt x="10" y="14"/>
                    <a:pt x="10" y="14"/>
                    <a:pt x="9" y="14"/>
                  </a:cubicBezTo>
                  <a:cubicBezTo>
                    <a:pt x="4" y="5"/>
                    <a:pt x="4" y="5"/>
                    <a:pt x="4" y="5"/>
                  </a:cubicBezTo>
                  <a:cubicBezTo>
                    <a:pt x="4" y="5"/>
                    <a:pt x="4" y="5"/>
                    <a:pt x="4" y="5"/>
                  </a:cubicBezTo>
                  <a:cubicBezTo>
                    <a:pt x="4" y="13"/>
                    <a:pt x="4" y="13"/>
                    <a:pt x="4" y="13"/>
                  </a:cubicBezTo>
                  <a:cubicBezTo>
                    <a:pt x="4" y="14"/>
                    <a:pt x="3" y="14"/>
                    <a:pt x="2" y="14"/>
                  </a:cubicBezTo>
                  <a:cubicBezTo>
                    <a:pt x="1" y="14"/>
                    <a:pt x="0" y="14"/>
                    <a:pt x="0" y="13"/>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6" name="Freeform 32"/>
            <p:cNvSpPr>
              <a:spLocks/>
            </p:cNvSpPr>
            <p:nvPr userDrawn="1"/>
          </p:nvSpPr>
          <p:spPr bwMode="auto">
            <a:xfrm>
              <a:off x="5153025" y="2020888"/>
              <a:ext cx="41275" cy="55563"/>
            </a:xfrm>
            <a:custGeom>
              <a:avLst/>
              <a:gdLst>
                <a:gd name="T0" fmla="*/ 0 w 11"/>
                <a:gd name="T1" fmla="*/ 1 h 14"/>
                <a:gd name="T2" fmla="*/ 2 w 11"/>
                <a:gd name="T3" fmla="*/ 0 h 14"/>
                <a:gd name="T4" fmla="*/ 9 w 11"/>
                <a:gd name="T5" fmla="*/ 0 h 14"/>
                <a:gd name="T6" fmla="*/ 11 w 11"/>
                <a:gd name="T7" fmla="*/ 1 h 14"/>
                <a:gd name="T8" fmla="*/ 9 w 11"/>
                <a:gd name="T9" fmla="*/ 2 h 14"/>
                <a:gd name="T10" fmla="*/ 3 w 11"/>
                <a:gd name="T11" fmla="*/ 2 h 14"/>
                <a:gd name="T12" fmla="*/ 3 w 11"/>
                <a:gd name="T13" fmla="*/ 5 h 14"/>
                <a:gd name="T14" fmla="*/ 9 w 11"/>
                <a:gd name="T15" fmla="*/ 5 h 14"/>
                <a:gd name="T16" fmla="*/ 10 w 11"/>
                <a:gd name="T17" fmla="*/ 6 h 14"/>
                <a:gd name="T18" fmla="*/ 9 w 11"/>
                <a:gd name="T19" fmla="*/ 8 h 14"/>
                <a:gd name="T20" fmla="*/ 3 w 11"/>
                <a:gd name="T21" fmla="*/ 8 h 14"/>
                <a:gd name="T22" fmla="*/ 3 w 11"/>
                <a:gd name="T23" fmla="*/ 11 h 14"/>
                <a:gd name="T24" fmla="*/ 10 w 11"/>
                <a:gd name="T25" fmla="*/ 11 h 14"/>
                <a:gd name="T26" fmla="*/ 11 w 11"/>
                <a:gd name="T27" fmla="*/ 12 h 14"/>
                <a:gd name="T28" fmla="*/ 10 w 11"/>
                <a:gd name="T29" fmla="*/ 14 h 14"/>
                <a:gd name="T30" fmla="*/ 2 w 11"/>
                <a:gd name="T31" fmla="*/ 14 h 14"/>
                <a:gd name="T32" fmla="*/ 0 w 11"/>
                <a:gd name="T33" fmla="*/ 12 h 14"/>
                <a:gd name="T34" fmla="*/ 0 w 11"/>
                <a:gd name="T3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0" y="1"/>
                  </a:moveTo>
                  <a:cubicBezTo>
                    <a:pt x="0" y="0"/>
                    <a:pt x="1" y="0"/>
                    <a:pt x="2" y="0"/>
                  </a:cubicBezTo>
                  <a:cubicBezTo>
                    <a:pt x="9" y="0"/>
                    <a:pt x="9" y="0"/>
                    <a:pt x="9" y="0"/>
                  </a:cubicBezTo>
                  <a:cubicBezTo>
                    <a:pt x="10" y="0"/>
                    <a:pt x="11" y="0"/>
                    <a:pt x="11" y="1"/>
                  </a:cubicBezTo>
                  <a:cubicBezTo>
                    <a:pt x="11" y="2"/>
                    <a:pt x="10" y="2"/>
                    <a:pt x="9" y="2"/>
                  </a:cubicBezTo>
                  <a:cubicBezTo>
                    <a:pt x="3" y="2"/>
                    <a:pt x="3" y="2"/>
                    <a:pt x="3" y="2"/>
                  </a:cubicBezTo>
                  <a:cubicBezTo>
                    <a:pt x="3" y="5"/>
                    <a:pt x="3" y="5"/>
                    <a:pt x="3" y="5"/>
                  </a:cubicBezTo>
                  <a:cubicBezTo>
                    <a:pt x="9" y="5"/>
                    <a:pt x="9" y="5"/>
                    <a:pt x="9" y="5"/>
                  </a:cubicBezTo>
                  <a:cubicBezTo>
                    <a:pt x="10" y="5"/>
                    <a:pt x="10" y="5"/>
                    <a:pt x="10" y="6"/>
                  </a:cubicBezTo>
                  <a:cubicBezTo>
                    <a:pt x="10" y="7"/>
                    <a:pt x="10" y="8"/>
                    <a:pt x="9" y="8"/>
                  </a:cubicBezTo>
                  <a:cubicBezTo>
                    <a:pt x="3" y="8"/>
                    <a:pt x="3" y="8"/>
                    <a:pt x="3" y="8"/>
                  </a:cubicBezTo>
                  <a:cubicBezTo>
                    <a:pt x="3" y="11"/>
                    <a:pt x="3" y="11"/>
                    <a:pt x="3" y="11"/>
                  </a:cubicBezTo>
                  <a:cubicBezTo>
                    <a:pt x="10" y="11"/>
                    <a:pt x="10" y="11"/>
                    <a:pt x="10" y="11"/>
                  </a:cubicBezTo>
                  <a:cubicBezTo>
                    <a:pt x="11" y="11"/>
                    <a:pt x="11" y="11"/>
                    <a:pt x="11" y="12"/>
                  </a:cubicBezTo>
                  <a:cubicBezTo>
                    <a:pt x="11" y="13"/>
                    <a:pt x="11" y="14"/>
                    <a:pt x="10" y="14"/>
                  </a:cubicBezTo>
                  <a:cubicBezTo>
                    <a:pt x="2" y="14"/>
                    <a:pt x="2" y="14"/>
                    <a:pt x="2" y="14"/>
                  </a:cubicBezTo>
                  <a:cubicBezTo>
                    <a:pt x="1" y="14"/>
                    <a:pt x="0" y="13"/>
                    <a:pt x="0" y="12"/>
                  </a:cubicBezTo>
                  <a:lnTo>
                    <a:pt x="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7" name="Freeform 33"/>
            <p:cNvSpPr>
              <a:spLocks/>
            </p:cNvSpPr>
            <p:nvPr userDrawn="1"/>
          </p:nvSpPr>
          <p:spPr bwMode="auto">
            <a:xfrm>
              <a:off x="5016500" y="2149475"/>
              <a:ext cx="42863" cy="53975"/>
            </a:xfrm>
            <a:custGeom>
              <a:avLst/>
              <a:gdLst>
                <a:gd name="T0" fmla="*/ 8 w 11"/>
                <a:gd name="T1" fmla="*/ 6 h 14"/>
                <a:gd name="T2" fmla="*/ 11 w 11"/>
                <a:gd name="T3" fmla="*/ 10 h 14"/>
                <a:gd name="T4" fmla="*/ 6 w 11"/>
                <a:gd name="T5" fmla="*/ 14 h 14"/>
                <a:gd name="T6" fmla="*/ 0 w 11"/>
                <a:gd name="T7" fmla="*/ 11 h 14"/>
                <a:gd name="T8" fmla="*/ 1 w 11"/>
                <a:gd name="T9" fmla="*/ 9 h 14"/>
                <a:gd name="T10" fmla="*/ 6 w 11"/>
                <a:gd name="T11" fmla="*/ 12 h 14"/>
                <a:gd name="T12" fmla="*/ 8 w 11"/>
                <a:gd name="T13" fmla="*/ 10 h 14"/>
                <a:gd name="T14" fmla="*/ 7 w 11"/>
                <a:gd name="T15" fmla="*/ 9 h 14"/>
                <a:gd name="T16" fmla="*/ 3 w 11"/>
                <a:gd name="T17" fmla="*/ 8 h 14"/>
                <a:gd name="T18" fmla="*/ 0 w 11"/>
                <a:gd name="T19" fmla="*/ 4 h 14"/>
                <a:gd name="T20" fmla="*/ 5 w 11"/>
                <a:gd name="T21" fmla="*/ 0 h 14"/>
                <a:gd name="T22" fmla="*/ 11 w 11"/>
                <a:gd name="T23" fmla="*/ 3 h 14"/>
                <a:gd name="T24" fmla="*/ 9 w 11"/>
                <a:gd name="T25" fmla="*/ 4 h 14"/>
                <a:gd name="T26" fmla="*/ 5 w 11"/>
                <a:gd name="T27" fmla="*/ 2 h 14"/>
                <a:gd name="T28" fmla="*/ 3 w 11"/>
                <a:gd name="T29" fmla="*/ 4 h 14"/>
                <a:gd name="T30" fmla="*/ 5 w 11"/>
                <a:gd name="T31" fmla="*/ 5 h 14"/>
                <a:gd name="T32" fmla="*/ 8 w 11"/>
                <a:gd name="T33"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8" y="6"/>
                  </a:moveTo>
                  <a:cubicBezTo>
                    <a:pt x="11" y="6"/>
                    <a:pt x="11" y="8"/>
                    <a:pt x="11" y="10"/>
                  </a:cubicBezTo>
                  <a:cubicBezTo>
                    <a:pt x="11" y="12"/>
                    <a:pt x="10" y="14"/>
                    <a:pt x="6" y="14"/>
                  </a:cubicBezTo>
                  <a:cubicBezTo>
                    <a:pt x="2" y="14"/>
                    <a:pt x="0" y="12"/>
                    <a:pt x="0" y="11"/>
                  </a:cubicBezTo>
                  <a:cubicBezTo>
                    <a:pt x="0" y="10"/>
                    <a:pt x="0" y="9"/>
                    <a:pt x="1" y="9"/>
                  </a:cubicBezTo>
                  <a:cubicBezTo>
                    <a:pt x="3" y="9"/>
                    <a:pt x="2" y="12"/>
                    <a:pt x="6" y="12"/>
                  </a:cubicBezTo>
                  <a:cubicBezTo>
                    <a:pt x="7" y="12"/>
                    <a:pt x="8" y="11"/>
                    <a:pt x="8" y="10"/>
                  </a:cubicBezTo>
                  <a:cubicBezTo>
                    <a:pt x="8" y="10"/>
                    <a:pt x="8" y="9"/>
                    <a:pt x="7" y="9"/>
                  </a:cubicBezTo>
                  <a:cubicBezTo>
                    <a:pt x="3" y="8"/>
                    <a:pt x="3" y="8"/>
                    <a:pt x="3" y="8"/>
                  </a:cubicBezTo>
                  <a:cubicBezTo>
                    <a:pt x="0" y="7"/>
                    <a:pt x="0" y="5"/>
                    <a:pt x="0" y="4"/>
                  </a:cubicBezTo>
                  <a:cubicBezTo>
                    <a:pt x="0" y="1"/>
                    <a:pt x="3" y="0"/>
                    <a:pt x="5" y="0"/>
                  </a:cubicBezTo>
                  <a:cubicBezTo>
                    <a:pt x="8" y="0"/>
                    <a:pt x="11" y="1"/>
                    <a:pt x="11" y="3"/>
                  </a:cubicBezTo>
                  <a:cubicBezTo>
                    <a:pt x="11" y="4"/>
                    <a:pt x="10" y="4"/>
                    <a:pt x="9" y="4"/>
                  </a:cubicBezTo>
                  <a:cubicBezTo>
                    <a:pt x="8" y="4"/>
                    <a:pt x="8" y="2"/>
                    <a:pt x="5" y="2"/>
                  </a:cubicBezTo>
                  <a:cubicBezTo>
                    <a:pt x="4" y="2"/>
                    <a:pt x="3" y="3"/>
                    <a:pt x="3" y="4"/>
                  </a:cubicBezTo>
                  <a:cubicBezTo>
                    <a:pt x="3" y="5"/>
                    <a:pt x="4" y="5"/>
                    <a:pt x="5" y="5"/>
                  </a:cubicBezTo>
                  <a:lnTo>
                    <a:pt x="8"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8" name="Freeform 34"/>
            <p:cNvSpPr>
              <a:spLocks/>
            </p:cNvSpPr>
            <p:nvPr userDrawn="1"/>
          </p:nvSpPr>
          <p:spPr bwMode="auto">
            <a:xfrm>
              <a:off x="4881563" y="2017713"/>
              <a:ext cx="66675" cy="58738"/>
            </a:xfrm>
            <a:custGeom>
              <a:avLst/>
              <a:gdLst>
                <a:gd name="T0" fmla="*/ 15 w 17"/>
                <a:gd name="T1" fmla="*/ 13 h 15"/>
                <a:gd name="T2" fmla="*/ 13 w 17"/>
                <a:gd name="T3" fmla="*/ 15 h 15"/>
                <a:gd name="T4" fmla="*/ 11 w 17"/>
                <a:gd name="T5" fmla="*/ 13 h 15"/>
                <a:gd name="T6" fmla="*/ 9 w 17"/>
                <a:gd name="T7" fmla="*/ 5 h 15"/>
                <a:gd name="T8" fmla="*/ 9 w 17"/>
                <a:gd name="T9" fmla="*/ 5 h 15"/>
                <a:gd name="T10" fmla="*/ 7 w 17"/>
                <a:gd name="T11" fmla="*/ 13 h 15"/>
                <a:gd name="T12" fmla="*/ 5 w 17"/>
                <a:gd name="T13" fmla="*/ 15 h 15"/>
                <a:gd name="T14" fmla="*/ 3 w 17"/>
                <a:gd name="T15" fmla="*/ 13 h 15"/>
                <a:gd name="T16" fmla="*/ 0 w 17"/>
                <a:gd name="T17" fmla="*/ 3 h 15"/>
                <a:gd name="T18" fmla="*/ 0 w 17"/>
                <a:gd name="T19" fmla="*/ 2 h 15"/>
                <a:gd name="T20" fmla="*/ 1 w 17"/>
                <a:gd name="T21" fmla="*/ 0 h 15"/>
                <a:gd name="T22" fmla="*/ 3 w 17"/>
                <a:gd name="T23" fmla="*/ 2 h 15"/>
                <a:gd name="T24" fmla="*/ 5 w 17"/>
                <a:gd name="T25" fmla="*/ 11 h 15"/>
                <a:gd name="T26" fmla="*/ 5 w 17"/>
                <a:gd name="T27" fmla="*/ 11 h 15"/>
                <a:gd name="T28" fmla="*/ 7 w 17"/>
                <a:gd name="T29" fmla="*/ 2 h 15"/>
                <a:gd name="T30" fmla="*/ 9 w 17"/>
                <a:gd name="T31" fmla="*/ 0 h 15"/>
                <a:gd name="T32" fmla="*/ 10 w 17"/>
                <a:gd name="T33" fmla="*/ 2 h 15"/>
                <a:gd name="T34" fmla="*/ 13 w 17"/>
                <a:gd name="T35" fmla="*/ 11 h 15"/>
                <a:gd name="T36" fmla="*/ 13 w 17"/>
                <a:gd name="T37" fmla="*/ 11 h 15"/>
                <a:gd name="T38" fmla="*/ 15 w 17"/>
                <a:gd name="T39" fmla="*/ 2 h 15"/>
                <a:gd name="T40" fmla="*/ 16 w 17"/>
                <a:gd name="T41" fmla="*/ 0 h 15"/>
                <a:gd name="T42" fmla="*/ 17 w 17"/>
                <a:gd name="T43" fmla="*/ 2 h 15"/>
                <a:gd name="T44" fmla="*/ 17 w 17"/>
                <a:gd name="T45" fmla="*/ 3 h 15"/>
                <a:gd name="T46" fmla="*/ 15 w 17"/>
                <a:gd name="T4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15">
                  <a:moveTo>
                    <a:pt x="15" y="13"/>
                  </a:moveTo>
                  <a:cubicBezTo>
                    <a:pt x="14" y="14"/>
                    <a:pt x="14" y="15"/>
                    <a:pt x="13" y="15"/>
                  </a:cubicBezTo>
                  <a:cubicBezTo>
                    <a:pt x="11" y="15"/>
                    <a:pt x="11" y="14"/>
                    <a:pt x="11" y="13"/>
                  </a:cubicBezTo>
                  <a:cubicBezTo>
                    <a:pt x="9" y="5"/>
                    <a:pt x="9" y="5"/>
                    <a:pt x="9" y="5"/>
                  </a:cubicBezTo>
                  <a:cubicBezTo>
                    <a:pt x="9" y="5"/>
                    <a:pt x="9" y="5"/>
                    <a:pt x="9" y="5"/>
                  </a:cubicBezTo>
                  <a:cubicBezTo>
                    <a:pt x="7" y="13"/>
                    <a:pt x="7" y="13"/>
                    <a:pt x="7" y="13"/>
                  </a:cubicBezTo>
                  <a:cubicBezTo>
                    <a:pt x="6" y="14"/>
                    <a:pt x="6" y="15"/>
                    <a:pt x="5" y="15"/>
                  </a:cubicBezTo>
                  <a:cubicBezTo>
                    <a:pt x="3" y="15"/>
                    <a:pt x="3" y="14"/>
                    <a:pt x="3" y="13"/>
                  </a:cubicBezTo>
                  <a:cubicBezTo>
                    <a:pt x="0" y="3"/>
                    <a:pt x="0" y="3"/>
                    <a:pt x="0" y="3"/>
                  </a:cubicBezTo>
                  <a:cubicBezTo>
                    <a:pt x="0" y="2"/>
                    <a:pt x="0" y="2"/>
                    <a:pt x="0" y="2"/>
                  </a:cubicBezTo>
                  <a:cubicBezTo>
                    <a:pt x="0" y="1"/>
                    <a:pt x="1" y="0"/>
                    <a:pt x="1" y="0"/>
                  </a:cubicBezTo>
                  <a:cubicBezTo>
                    <a:pt x="2" y="0"/>
                    <a:pt x="3" y="1"/>
                    <a:pt x="3" y="2"/>
                  </a:cubicBezTo>
                  <a:cubicBezTo>
                    <a:pt x="5" y="11"/>
                    <a:pt x="5" y="11"/>
                    <a:pt x="5" y="11"/>
                  </a:cubicBezTo>
                  <a:cubicBezTo>
                    <a:pt x="5" y="11"/>
                    <a:pt x="5" y="11"/>
                    <a:pt x="5" y="11"/>
                  </a:cubicBezTo>
                  <a:cubicBezTo>
                    <a:pt x="7" y="2"/>
                    <a:pt x="7" y="2"/>
                    <a:pt x="7" y="2"/>
                  </a:cubicBezTo>
                  <a:cubicBezTo>
                    <a:pt x="7" y="1"/>
                    <a:pt x="7" y="0"/>
                    <a:pt x="9" y="0"/>
                  </a:cubicBezTo>
                  <a:cubicBezTo>
                    <a:pt x="10" y="0"/>
                    <a:pt x="10" y="1"/>
                    <a:pt x="10" y="2"/>
                  </a:cubicBezTo>
                  <a:cubicBezTo>
                    <a:pt x="13" y="11"/>
                    <a:pt x="13" y="11"/>
                    <a:pt x="13" y="11"/>
                  </a:cubicBezTo>
                  <a:cubicBezTo>
                    <a:pt x="13" y="11"/>
                    <a:pt x="13" y="11"/>
                    <a:pt x="13" y="11"/>
                  </a:cubicBezTo>
                  <a:cubicBezTo>
                    <a:pt x="15" y="2"/>
                    <a:pt x="15" y="2"/>
                    <a:pt x="15" y="2"/>
                  </a:cubicBezTo>
                  <a:cubicBezTo>
                    <a:pt x="15" y="1"/>
                    <a:pt x="15" y="0"/>
                    <a:pt x="16" y="0"/>
                  </a:cubicBezTo>
                  <a:cubicBezTo>
                    <a:pt x="17" y="0"/>
                    <a:pt x="17" y="1"/>
                    <a:pt x="17" y="2"/>
                  </a:cubicBezTo>
                  <a:cubicBezTo>
                    <a:pt x="17" y="2"/>
                    <a:pt x="17" y="2"/>
                    <a:pt x="17" y="3"/>
                  </a:cubicBezTo>
                  <a:lnTo>
                    <a:pt x="15" y="1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9" name="Freeform 35"/>
            <p:cNvSpPr>
              <a:spLocks noEditPoints="1"/>
            </p:cNvSpPr>
            <p:nvPr userDrawn="1"/>
          </p:nvSpPr>
          <p:spPr bwMode="auto">
            <a:xfrm>
              <a:off x="5021263" y="2036763"/>
              <a:ext cx="34925" cy="31750"/>
            </a:xfrm>
            <a:custGeom>
              <a:avLst/>
              <a:gdLst>
                <a:gd name="T0" fmla="*/ 5 w 9"/>
                <a:gd name="T1" fmla="*/ 0 h 8"/>
                <a:gd name="T2" fmla="*/ 2 w 9"/>
                <a:gd name="T3" fmla="*/ 1 h 8"/>
                <a:gd name="T4" fmla="*/ 2 w 9"/>
                <a:gd name="T5" fmla="*/ 7 h 8"/>
                <a:gd name="T6" fmla="*/ 5 w 9"/>
                <a:gd name="T7" fmla="*/ 8 h 8"/>
                <a:gd name="T8" fmla="*/ 7 w 9"/>
                <a:gd name="T9" fmla="*/ 7 h 8"/>
                <a:gd name="T10" fmla="*/ 7 w 9"/>
                <a:gd name="T11" fmla="*/ 1 h 8"/>
                <a:gd name="T12" fmla="*/ 5 w 9"/>
                <a:gd name="T13" fmla="*/ 0 h 8"/>
                <a:gd name="T14" fmla="*/ 6 w 9"/>
                <a:gd name="T15" fmla="*/ 6 h 8"/>
                <a:gd name="T16" fmla="*/ 3 w 9"/>
                <a:gd name="T17" fmla="*/ 6 h 8"/>
                <a:gd name="T18" fmla="*/ 3 w 9"/>
                <a:gd name="T19" fmla="*/ 2 h 8"/>
                <a:gd name="T20" fmla="*/ 6 w 9"/>
                <a:gd name="T21" fmla="*/ 2 h 8"/>
                <a:gd name="T22" fmla="*/ 6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0"/>
                  </a:moveTo>
                  <a:cubicBezTo>
                    <a:pt x="4" y="0"/>
                    <a:pt x="3" y="0"/>
                    <a:pt x="2" y="1"/>
                  </a:cubicBezTo>
                  <a:cubicBezTo>
                    <a:pt x="0" y="3"/>
                    <a:pt x="0" y="5"/>
                    <a:pt x="2" y="7"/>
                  </a:cubicBezTo>
                  <a:cubicBezTo>
                    <a:pt x="3" y="7"/>
                    <a:pt x="4" y="8"/>
                    <a:pt x="5" y="8"/>
                  </a:cubicBezTo>
                  <a:cubicBezTo>
                    <a:pt x="6" y="8"/>
                    <a:pt x="7" y="7"/>
                    <a:pt x="7" y="7"/>
                  </a:cubicBezTo>
                  <a:cubicBezTo>
                    <a:pt x="9" y="5"/>
                    <a:pt x="9" y="3"/>
                    <a:pt x="7" y="1"/>
                  </a:cubicBezTo>
                  <a:cubicBezTo>
                    <a:pt x="7" y="0"/>
                    <a:pt x="6" y="0"/>
                    <a:pt x="5" y="0"/>
                  </a:cubicBezTo>
                  <a:close/>
                  <a:moveTo>
                    <a:pt x="6" y="6"/>
                  </a:moveTo>
                  <a:cubicBezTo>
                    <a:pt x="5" y="7"/>
                    <a:pt x="4" y="7"/>
                    <a:pt x="3" y="6"/>
                  </a:cubicBezTo>
                  <a:cubicBezTo>
                    <a:pt x="2" y="5"/>
                    <a:pt x="2" y="3"/>
                    <a:pt x="3" y="2"/>
                  </a:cubicBezTo>
                  <a:cubicBezTo>
                    <a:pt x="4" y="1"/>
                    <a:pt x="5" y="1"/>
                    <a:pt x="6" y="2"/>
                  </a:cubicBezTo>
                  <a:cubicBezTo>
                    <a:pt x="7" y="3"/>
                    <a:pt x="7" y="5"/>
                    <a:pt x="6"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0" name="Freeform 36"/>
            <p:cNvSpPr>
              <a:spLocks noEditPoints="1"/>
            </p:cNvSpPr>
            <p:nvPr userDrawn="1"/>
          </p:nvSpPr>
          <p:spPr bwMode="auto">
            <a:xfrm>
              <a:off x="4948238" y="1960563"/>
              <a:ext cx="180975" cy="184150"/>
            </a:xfrm>
            <a:custGeom>
              <a:avLst/>
              <a:gdLst>
                <a:gd name="T0" fmla="*/ 16 w 47"/>
                <a:gd name="T1" fmla="*/ 17 h 48"/>
                <a:gd name="T2" fmla="*/ 0 w 47"/>
                <a:gd name="T3" fmla="*/ 48 h 48"/>
                <a:gd name="T4" fmla="*/ 31 w 47"/>
                <a:gd name="T5" fmla="*/ 31 h 48"/>
                <a:gd name="T6" fmla="*/ 47 w 47"/>
                <a:gd name="T7" fmla="*/ 0 h 48"/>
                <a:gd name="T8" fmla="*/ 16 w 47"/>
                <a:gd name="T9" fmla="*/ 17 h 48"/>
                <a:gd name="T10" fmla="*/ 27 w 47"/>
                <a:gd name="T11" fmla="*/ 27 h 48"/>
                <a:gd name="T12" fmla="*/ 24 w 47"/>
                <a:gd name="T13" fmla="*/ 29 h 48"/>
                <a:gd name="T14" fmla="*/ 20 w 47"/>
                <a:gd name="T15" fmla="*/ 27 h 48"/>
                <a:gd name="T16" fmla="*/ 20 w 47"/>
                <a:gd name="T17" fmla="*/ 20 h 48"/>
                <a:gd name="T18" fmla="*/ 24 w 47"/>
                <a:gd name="T19" fmla="*/ 19 h 48"/>
                <a:gd name="T20" fmla="*/ 27 w 47"/>
                <a:gd name="T21" fmla="*/ 20 h 48"/>
                <a:gd name="T22" fmla="*/ 27 w 47"/>
                <a:gd name="T23"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8">
                  <a:moveTo>
                    <a:pt x="16" y="17"/>
                  </a:moveTo>
                  <a:cubicBezTo>
                    <a:pt x="0" y="48"/>
                    <a:pt x="0" y="48"/>
                    <a:pt x="0" y="48"/>
                  </a:cubicBezTo>
                  <a:cubicBezTo>
                    <a:pt x="31" y="31"/>
                    <a:pt x="31" y="31"/>
                    <a:pt x="31" y="31"/>
                  </a:cubicBezTo>
                  <a:cubicBezTo>
                    <a:pt x="47" y="0"/>
                    <a:pt x="47" y="0"/>
                    <a:pt x="47" y="0"/>
                  </a:cubicBezTo>
                  <a:lnTo>
                    <a:pt x="16" y="17"/>
                  </a:lnTo>
                  <a:close/>
                  <a:moveTo>
                    <a:pt x="27" y="27"/>
                  </a:moveTo>
                  <a:cubicBezTo>
                    <a:pt x="26" y="28"/>
                    <a:pt x="25" y="29"/>
                    <a:pt x="24" y="29"/>
                  </a:cubicBezTo>
                  <a:cubicBezTo>
                    <a:pt x="22" y="29"/>
                    <a:pt x="21" y="28"/>
                    <a:pt x="20" y="27"/>
                  </a:cubicBezTo>
                  <a:cubicBezTo>
                    <a:pt x="18" y="25"/>
                    <a:pt x="18" y="22"/>
                    <a:pt x="20" y="20"/>
                  </a:cubicBezTo>
                  <a:cubicBezTo>
                    <a:pt x="21" y="19"/>
                    <a:pt x="22" y="19"/>
                    <a:pt x="24" y="19"/>
                  </a:cubicBezTo>
                  <a:cubicBezTo>
                    <a:pt x="25" y="19"/>
                    <a:pt x="26" y="19"/>
                    <a:pt x="27" y="20"/>
                  </a:cubicBezTo>
                  <a:cubicBezTo>
                    <a:pt x="29" y="22"/>
                    <a:pt x="29" y="25"/>
                    <a:pt x="27" y="2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1" name="Rectangle 37"/>
            <p:cNvSpPr>
              <a:spLocks noChangeArrowheads="1"/>
            </p:cNvSpPr>
            <p:nvPr userDrawn="1"/>
          </p:nvSpPr>
          <p:spPr bwMode="auto">
            <a:xfrm>
              <a:off x="4867275" y="2049463"/>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2" name="Freeform 38"/>
            <p:cNvSpPr>
              <a:spLocks/>
            </p:cNvSpPr>
            <p:nvPr userDrawn="1"/>
          </p:nvSpPr>
          <p:spPr bwMode="auto">
            <a:xfrm>
              <a:off x="4916488" y="2160588"/>
              <a:ext cx="12700" cy="15875"/>
            </a:xfrm>
            <a:custGeom>
              <a:avLst/>
              <a:gdLst>
                <a:gd name="T0" fmla="*/ 0 w 8"/>
                <a:gd name="T1" fmla="*/ 10 h 10"/>
                <a:gd name="T2" fmla="*/ 0 w 8"/>
                <a:gd name="T3" fmla="*/ 7 h 10"/>
                <a:gd name="T4" fmla="*/ 5 w 8"/>
                <a:gd name="T5" fmla="*/ 0 h 10"/>
                <a:gd name="T6" fmla="*/ 8 w 8"/>
                <a:gd name="T7" fmla="*/ 3 h 10"/>
                <a:gd name="T8" fmla="*/ 0 w 8"/>
                <a:gd name="T9" fmla="*/ 10 h 10"/>
              </a:gdLst>
              <a:ahLst/>
              <a:cxnLst>
                <a:cxn ang="0">
                  <a:pos x="T0" y="T1"/>
                </a:cxn>
                <a:cxn ang="0">
                  <a:pos x="T2" y="T3"/>
                </a:cxn>
                <a:cxn ang="0">
                  <a:pos x="T4" y="T5"/>
                </a:cxn>
                <a:cxn ang="0">
                  <a:pos x="T6" y="T7"/>
                </a:cxn>
                <a:cxn ang="0">
                  <a:pos x="T8" y="T9"/>
                </a:cxn>
              </a:cxnLst>
              <a:rect l="0" t="0" r="r" b="b"/>
              <a:pathLst>
                <a:path w="8" h="10">
                  <a:moveTo>
                    <a:pt x="0" y="10"/>
                  </a:moveTo>
                  <a:lnTo>
                    <a:pt x="0" y="7"/>
                  </a:lnTo>
                  <a:lnTo>
                    <a:pt x="5" y="0"/>
                  </a:lnTo>
                  <a:lnTo>
                    <a:pt x="8" y="3"/>
                  </a:lnTo>
                  <a:lnTo>
                    <a:pt x="0"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3" name="Rectangle 39"/>
            <p:cNvSpPr>
              <a:spLocks noChangeArrowheads="1"/>
            </p:cNvSpPr>
            <p:nvPr userDrawn="1"/>
          </p:nvSpPr>
          <p:spPr bwMode="auto">
            <a:xfrm>
              <a:off x="5037138" y="2211388"/>
              <a:ext cx="3175"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4" name="Freeform 40"/>
            <p:cNvSpPr>
              <a:spLocks/>
            </p:cNvSpPr>
            <p:nvPr userDrawn="1"/>
          </p:nvSpPr>
          <p:spPr bwMode="auto">
            <a:xfrm>
              <a:off x="5148263" y="2160588"/>
              <a:ext cx="15875" cy="15875"/>
            </a:xfrm>
            <a:custGeom>
              <a:avLst/>
              <a:gdLst>
                <a:gd name="T0" fmla="*/ 8 w 10"/>
                <a:gd name="T1" fmla="*/ 10 h 10"/>
                <a:gd name="T2" fmla="*/ 0 w 10"/>
                <a:gd name="T3" fmla="*/ 3 h 10"/>
                <a:gd name="T4" fmla="*/ 3 w 10"/>
                <a:gd name="T5" fmla="*/ 0 h 10"/>
                <a:gd name="T6" fmla="*/ 10 w 10"/>
                <a:gd name="T7" fmla="*/ 7 h 10"/>
                <a:gd name="T8" fmla="*/ 8 w 10"/>
                <a:gd name="T9" fmla="*/ 10 h 10"/>
              </a:gdLst>
              <a:ahLst/>
              <a:cxnLst>
                <a:cxn ang="0">
                  <a:pos x="T0" y="T1"/>
                </a:cxn>
                <a:cxn ang="0">
                  <a:pos x="T2" y="T3"/>
                </a:cxn>
                <a:cxn ang="0">
                  <a:pos x="T4" y="T5"/>
                </a:cxn>
                <a:cxn ang="0">
                  <a:pos x="T6" y="T7"/>
                </a:cxn>
                <a:cxn ang="0">
                  <a:pos x="T8" y="T9"/>
                </a:cxn>
              </a:cxnLst>
              <a:rect l="0" t="0" r="r" b="b"/>
              <a:pathLst>
                <a:path w="10" h="10">
                  <a:moveTo>
                    <a:pt x="8" y="10"/>
                  </a:moveTo>
                  <a:lnTo>
                    <a:pt x="0" y="3"/>
                  </a:lnTo>
                  <a:lnTo>
                    <a:pt x="3" y="0"/>
                  </a:lnTo>
                  <a:lnTo>
                    <a:pt x="10" y="7"/>
                  </a:lnTo>
                  <a:lnTo>
                    <a:pt x="8"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5" name="Rectangle 41"/>
            <p:cNvSpPr>
              <a:spLocks noChangeArrowheads="1"/>
            </p:cNvSpPr>
            <p:nvPr userDrawn="1"/>
          </p:nvSpPr>
          <p:spPr bwMode="auto">
            <a:xfrm>
              <a:off x="5199063" y="2049463"/>
              <a:ext cx="11113"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6" name="Freeform 42"/>
            <p:cNvSpPr>
              <a:spLocks/>
            </p:cNvSpPr>
            <p:nvPr userDrawn="1"/>
          </p:nvSpPr>
          <p:spPr bwMode="auto">
            <a:xfrm>
              <a:off x="5148263" y="1925638"/>
              <a:ext cx="15875" cy="14288"/>
            </a:xfrm>
            <a:custGeom>
              <a:avLst/>
              <a:gdLst>
                <a:gd name="T0" fmla="*/ 3 w 10"/>
                <a:gd name="T1" fmla="*/ 9 h 9"/>
                <a:gd name="T2" fmla="*/ 0 w 10"/>
                <a:gd name="T3" fmla="*/ 7 h 9"/>
                <a:gd name="T4" fmla="*/ 8 w 10"/>
                <a:gd name="T5" fmla="*/ 0 h 9"/>
                <a:gd name="T6" fmla="*/ 10 w 10"/>
                <a:gd name="T7" fmla="*/ 2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lnTo>
                    <a:pt x="0" y="7"/>
                  </a:lnTo>
                  <a:lnTo>
                    <a:pt x="8" y="0"/>
                  </a:lnTo>
                  <a:lnTo>
                    <a:pt x="10" y="2"/>
                  </a:lnTo>
                  <a:lnTo>
                    <a:pt x="3"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7" name="Rectangle 43"/>
            <p:cNvSpPr>
              <a:spLocks noChangeArrowheads="1"/>
            </p:cNvSpPr>
            <p:nvPr userDrawn="1"/>
          </p:nvSpPr>
          <p:spPr bwMode="auto">
            <a:xfrm>
              <a:off x="5037138" y="1878013"/>
              <a:ext cx="3175" cy="1270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8" name="Freeform 44"/>
            <p:cNvSpPr>
              <a:spLocks/>
            </p:cNvSpPr>
            <p:nvPr userDrawn="1"/>
          </p:nvSpPr>
          <p:spPr bwMode="auto">
            <a:xfrm>
              <a:off x="4916488" y="1925638"/>
              <a:ext cx="12700" cy="14288"/>
            </a:xfrm>
            <a:custGeom>
              <a:avLst/>
              <a:gdLst>
                <a:gd name="T0" fmla="*/ 5 w 8"/>
                <a:gd name="T1" fmla="*/ 9 h 9"/>
                <a:gd name="T2" fmla="*/ 0 w 8"/>
                <a:gd name="T3" fmla="*/ 2 h 9"/>
                <a:gd name="T4" fmla="*/ 0 w 8"/>
                <a:gd name="T5" fmla="*/ 0 h 9"/>
                <a:gd name="T6" fmla="*/ 8 w 8"/>
                <a:gd name="T7" fmla="*/ 7 h 9"/>
                <a:gd name="T8" fmla="*/ 5 w 8"/>
                <a:gd name="T9" fmla="*/ 9 h 9"/>
              </a:gdLst>
              <a:ahLst/>
              <a:cxnLst>
                <a:cxn ang="0">
                  <a:pos x="T0" y="T1"/>
                </a:cxn>
                <a:cxn ang="0">
                  <a:pos x="T2" y="T3"/>
                </a:cxn>
                <a:cxn ang="0">
                  <a:pos x="T4" y="T5"/>
                </a:cxn>
                <a:cxn ang="0">
                  <a:pos x="T6" y="T7"/>
                </a:cxn>
                <a:cxn ang="0">
                  <a:pos x="T8" y="T9"/>
                </a:cxn>
              </a:cxnLst>
              <a:rect l="0" t="0" r="r" b="b"/>
              <a:pathLst>
                <a:path w="8" h="9">
                  <a:moveTo>
                    <a:pt x="5" y="9"/>
                  </a:moveTo>
                  <a:lnTo>
                    <a:pt x="0" y="2"/>
                  </a:lnTo>
                  <a:lnTo>
                    <a:pt x="0" y="0"/>
                  </a:lnTo>
                  <a:lnTo>
                    <a:pt x="8" y="7"/>
                  </a:lnTo>
                  <a:lnTo>
                    <a:pt x="5"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59" name="Group 58"/>
          <p:cNvGrpSpPr/>
          <p:nvPr userDrawn="1"/>
        </p:nvGrpSpPr>
        <p:grpSpPr>
          <a:xfrm>
            <a:off x="5337175" y="1831975"/>
            <a:ext cx="449263" cy="449263"/>
            <a:chOff x="5337175" y="1831975"/>
            <a:chExt cx="449263" cy="449263"/>
          </a:xfrm>
        </p:grpSpPr>
        <p:sp>
          <p:nvSpPr>
            <p:cNvPr id="60" name="Freeform 45"/>
            <p:cNvSpPr>
              <a:spLocks noEditPoints="1"/>
            </p:cNvSpPr>
            <p:nvPr userDrawn="1"/>
          </p:nvSpPr>
          <p:spPr bwMode="auto">
            <a:xfrm>
              <a:off x="5337175" y="1831975"/>
              <a:ext cx="449263" cy="449263"/>
            </a:xfrm>
            <a:custGeom>
              <a:avLst/>
              <a:gdLst>
                <a:gd name="T0" fmla="*/ 58 w 116"/>
                <a:gd name="T1" fmla="*/ 116 h 116"/>
                <a:gd name="T2" fmla="*/ 17 w 116"/>
                <a:gd name="T3" fmla="*/ 99 h 116"/>
                <a:gd name="T4" fmla="*/ 0 w 116"/>
                <a:gd name="T5" fmla="*/ 58 h 116"/>
                <a:gd name="T6" fmla="*/ 17 w 116"/>
                <a:gd name="T7" fmla="*/ 17 h 116"/>
                <a:gd name="T8" fmla="*/ 58 w 116"/>
                <a:gd name="T9" fmla="*/ 0 h 116"/>
                <a:gd name="T10" fmla="*/ 99 w 116"/>
                <a:gd name="T11" fmla="*/ 17 h 116"/>
                <a:gd name="T12" fmla="*/ 116 w 116"/>
                <a:gd name="T13" fmla="*/ 58 h 116"/>
                <a:gd name="T14" fmla="*/ 99 w 116"/>
                <a:gd name="T15" fmla="*/ 99 h 116"/>
                <a:gd name="T16" fmla="*/ 58 w 116"/>
                <a:gd name="T17" fmla="*/ 116 h 116"/>
                <a:gd name="T18" fmla="*/ 58 w 116"/>
                <a:gd name="T19" fmla="*/ 4 h 116"/>
                <a:gd name="T20" fmla="*/ 20 w 116"/>
                <a:gd name="T21" fmla="*/ 20 h 116"/>
                <a:gd name="T22" fmla="*/ 4 w 116"/>
                <a:gd name="T23" fmla="*/ 58 h 116"/>
                <a:gd name="T24" fmla="*/ 20 w 116"/>
                <a:gd name="T25" fmla="*/ 96 h 116"/>
                <a:gd name="T26" fmla="*/ 58 w 116"/>
                <a:gd name="T27" fmla="*/ 112 h 116"/>
                <a:gd name="T28" fmla="*/ 96 w 116"/>
                <a:gd name="T29" fmla="*/ 96 h 116"/>
                <a:gd name="T30" fmla="*/ 112 w 116"/>
                <a:gd name="T31" fmla="*/ 58 h 116"/>
                <a:gd name="T32" fmla="*/ 96 w 116"/>
                <a:gd name="T33" fmla="*/ 20 h 116"/>
                <a:gd name="T34" fmla="*/ 58 w 116"/>
                <a:gd name="T35" fmla="*/ 4 h 116"/>
                <a:gd name="T36" fmla="*/ 58 w 116"/>
                <a:gd name="T37" fmla="*/ 110 h 116"/>
                <a:gd name="T38" fmla="*/ 6 w 116"/>
                <a:gd name="T39" fmla="*/ 58 h 116"/>
                <a:gd name="T40" fmla="*/ 58 w 116"/>
                <a:gd name="T41" fmla="*/ 6 h 116"/>
                <a:gd name="T42" fmla="*/ 110 w 116"/>
                <a:gd name="T43" fmla="*/ 58 h 116"/>
                <a:gd name="T44" fmla="*/ 58 w 116"/>
                <a:gd name="T45" fmla="*/ 110 h 116"/>
                <a:gd name="T46" fmla="*/ 58 w 116"/>
                <a:gd name="T47" fmla="*/ 11 h 116"/>
                <a:gd name="T48" fmla="*/ 11 w 116"/>
                <a:gd name="T49" fmla="*/ 58 h 116"/>
                <a:gd name="T50" fmla="*/ 58 w 116"/>
                <a:gd name="T51" fmla="*/ 105 h 116"/>
                <a:gd name="T52" fmla="*/ 105 w 116"/>
                <a:gd name="T53" fmla="*/ 58 h 116"/>
                <a:gd name="T54" fmla="*/ 58 w 116"/>
                <a:gd name="T55" fmla="*/ 1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6" h="116">
                  <a:moveTo>
                    <a:pt x="58" y="116"/>
                  </a:moveTo>
                  <a:cubicBezTo>
                    <a:pt x="42" y="116"/>
                    <a:pt x="28" y="110"/>
                    <a:pt x="17" y="99"/>
                  </a:cubicBezTo>
                  <a:cubicBezTo>
                    <a:pt x="6" y="88"/>
                    <a:pt x="0" y="74"/>
                    <a:pt x="0" y="58"/>
                  </a:cubicBezTo>
                  <a:cubicBezTo>
                    <a:pt x="0" y="43"/>
                    <a:pt x="6" y="28"/>
                    <a:pt x="17" y="17"/>
                  </a:cubicBezTo>
                  <a:cubicBezTo>
                    <a:pt x="28" y="6"/>
                    <a:pt x="42" y="0"/>
                    <a:pt x="58" y="0"/>
                  </a:cubicBezTo>
                  <a:cubicBezTo>
                    <a:pt x="73" y="0"/>
                    <a:pt x="88" y="6"/>
                    <a:pt x="99" y="17"/>
                  </a:cubicBezTo>
                  <a:cubicBezTo>
                    <a:pt x="110" y="28"/>
                    <a:pt x="116" y="43"/>
                    <a:pt x="116" y="58"/>
                  </a:cubicBezTo>
                  <a:cubicBezTo>
                    <a:pt x="116" y="74"/>
                    <a:pt x="110" y="88"/>
                    <a:pt x="99" y="99"/>
                  </a:cubicBezTo>
                  <a:cubicBezTo>
                    <a:pt x="88" y="110"/>
                    <a:pt x="73" y="116"/>
                    <a:pt x="58" y="116"/>
                  </a:cubicBezTo>
                  <a:close/>
                  <a:moveTo>
                    <a:pt x="58" y="4"/>
                  </a:moveTo>
                  <a:cubicBezTo>
                    <a:pt x="44" y="4"/>
                    <a:pt x="30" y="10"/>
                    <a:pt x="20" y="20"/>
                  </a:cubicBezTo>
                  <a:cubicBezTo>
                    <a:pt x="10" y="30"/>
                    <a:pt x="4" y="44"/>
                    <a:pt x="4" y="58"/>
                  </a:cubicBezTo>
                  <a:cubicBezTo>
                    <a:pt x="4" y="72"/>
                    <a:pt x="10" y="86"/>
                    <a:pt x="20" y="96"/>
                  </a:cubicBezTo>
                  <a:cubicBezTo>
                    <a:pt x="30" y="106"/>
                    <a:pt x="44" y="112"/>
                    <a:pt x="58" y="112"/>
                  </a:cubicBezTo>
                  <a:cubicBezTo>
                    <a:pt x="72" y="112"/>
                    <a:pt x="86" y="106"/>
                    <a:pt x="96" y="96"/>
                  </a:cubicBezTo>
                  <a:cubicBezTo>
                    <a:pt x="106" y="86"/>
                    <a:pt x="112" y="72"/>
                    <a:pt x="112" y="58"/>
                  </a:cubicBezTo>
                  <a:cubicBezTo>
                    <a:pt x="112" y="44"/>
                    <a:pt x="106" y="30"/>
                    <a:pt x="96" y="20"/>
                  </a:cubicBezTo>
                  <a:cubicBezTo>
                    <a:pt x="86" y="10"/>
                    <a:pt x="72" y="4"/>
                    <a:pt x="58" y="4"/>
                  </a:cubicBezTo>
                  <a:close/>
                  <a:moveTo>
                    <a:pt x="58" y="110"/>
                  </a:moveTo>
                  <a:cubicBezTo>
                    <a:pt x="29" y="110"/>
                    <a:pt x="6" y="87"/>
                    <a:pt x="6" y="58"/>
                  </a:cubicBezTo>
                  <a:cubicBezTo>
                    <a:pt x="6" y="30"/>
                    <a:pt x="29" y="6"/>
                    <a:pt x="58" y="6"/>
                  </a:cubicBezTo>
                  <a:cubicBezTo>
                    <a:pt x="86" y="6"/>
                    <a:pt x="110" y="30"/>
                    <a:pt x="110" y="58"/>
                  </a:cubicBezTo>
                  <a:cubicBezTo>
                    <a:pt x="110" y="87"/>
                    <a:pt x="86" y="110"/>
                    <a:pt x="58" y="110"/>
                  </a:cubicBezTo>
                  <a:close/>
                  <a:moveTo>
                    <a:pt x="58" y="11"/>
                  </a:moveTo>
                  <a:cubicBezTo>
                    <a:pt x="32" y="11"/>
                    <a:pt x="11" y="32"/>
                    <a:pt x="11" y="58"/>
                  </a:cubicBezTo>
                  <a:cubicBezTo>
                    <a:pt x="11" y="84"/>
                    <a:pt x="32" y="105"/>
                    <a:pt x="58" y="105"/>
                  </a:cubicBezTo>
                  <a:cubicBezTo>
                    <a:pt x="84" y="105"/>
                    <a:pt x="105" y="84"/>
                    <a:pt x="105" y="58"/>
                  </a:cubicBezTo>
                  <a:cubicBezTo>
                    <a:pt x="105" y="32"/>
                    <a:pt x="84" y="11"/>
                    <a:pt x="58" y="1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1" name="Freeform 46"/>
            <p:cNvSpPr>
              <a:spLocks/>
            </p:cNvSpPr>
            <p:nvPr userDrawn="1"/>
          </p:nvSpPr>
          <p:spPr bwMode="auto">
            <a:xfrm>
              <a:off x="5538788" y="1898650"/>
              <a:ext cx="46038" cy="57150"/>
            </a:xfrm>
            <a:custGeom>
              <a:avLst/>
              <a:gdLst>
                <a:gd name="T0" fmla="*/ 0 w 12"/>
                <a:gd name="T1" fmla="*/ 2 h 15"/>
                <a:gd name="T2" fmla="*/ 2 w 12"/>
                <a:gd name="T3" fmla="*/ 0 h 15"/>
                <a:gd name="T4" fmla="*/ 3 w 12"/>
                <a:gd name="T5" fmla="*/ 1 h 15"/>
                <a:gd name="T6" fmla="*/ 9 w 12"/>
                <a:gd name="T7" fmla="*/ 10 h 15"/>
                <a:gd name="T8" fmla="*/ 9 w 12"/>
                <a:gd name="T9" fmla="*/ 10 h 15"/>
                <a:gd name="T10" fmla="*/ 9 w 12"/>
                <a:gd name="T11" fmla="*/ 2 h 15"/>
                <a:gd name="T12" fmla="*/ 11 w 12"/>
                <a:gd name="T13" fmla="*/ 0 h 15"/>
                <a:gd name="T14" fmla="*/ 12 w 12"/>
                <a:gd name="T15" fmla="*/ 2 h 15"/>
                <a:gd name="T16" fmla="*/ 12 w 12"/>
                <a:gd name="T17" fmla="*/ 13 h 15"/>
                <a:gd name="T18" fmla="*/ 10 w 12"/>
                <a:gd name="T19" fmla="*/ 15 h 15"/>
                <a:gd name="T20" fmla="*/ 9 w 12"/>
                <a:gd name="T21" fmla="*/ 14 h 15"/>
                <a:gd name="T22" fmla="*/ 3 w 12"/>
                <a:gd name="T23" fmla="*/ 5 h 15"/>
                <a:gd name="T24" fmla="*/ 3 w 12"/>
                <a:gd name="T25" fmla="*/ 5 h 15"/>
                <a:gd name="T26" fmla="*/ 3 w 12"/>
                <a:gd name="T27" fmla="*/ 14 h 15"/>
                <a:gd name="T28" fmla="*/ 1 w 12"/>
                <a:gd name="T29" fmla="*/ 15 h 15"/>
                <a:gd name="T30" fmla="*/ 0 w 12"/>
                <a:gd name="T31" fmla="*/ 14 h 15"/>
                <a:gd name="T32" fmla="*/ 0 w 12"/>
                <a:gd name="T3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5">
                  <a:moveTo>
                    <a:pt x="0" y="2"/>
                  </a:moveTo>
                  <a:cubicBezTo>
                    <a:pt x="0" y="1"/>
                    <a:pt x="0" y="0"/>
                    <a:pt x="2" y="0"/>
                  </a:cubicBezTo>
                  <a:cubicBezTo>
                    <a:pt x="2" y="0"/>
                    <a:pt x="3" y="0"/>
                    <a:pt x="3" y="1"/>
                  </a:cubicBezTo>
                  <a:cubicBezTo>
                    <a:pt x="9" y="10"/>
                    <a:pt x="9" y="10"/>
                    <a:pt x="9" y="10"/>
                  </a:cubicBezTo>
                  <a:cubicBezTo>
                    <a:pt x="9" y="10"/>
                    <a:pt x="9" y="10"/>
                    <a:pt x="9" y="10"/>
                  </a:cubicBezTo>
                  <a:cubicBezTo>
                    <a:pt x="9" y="2"/>
                    <a:pt x="9" y="2"/>
                    <a:pt x="9" y="2"/>
                  </a:cubicBezTo>
                  <a:cubicBezTo>
                    <a:pt x="9" y="1"/>
                    <a:pt x="10" y="0"/>
                    <a:pt x="11" y="0"/>
                  </a:cubicBezTo>
                  <a:cubicBezTo>
                    <a:pt x="12" y="0"/>
                    <a:pt x="12" y="1"/>
                    <a:pt x="12" y="2"/>
                  </a:cubicBezTo>
                  <a:cubicBezTo>
                    <a:pt x="12" y="13"/>
                    <a:pt x="12" y="13"/>
                    <a:pt x="12" y="13"/>
                  </a:cubicBezTo>
                  <a:cubicBezTo>
                    <a:pt x="12" y="14"/>
                    <a:pt x="12" y="15"/>
                    <a:pt x="10" y="15"/>
                  </a:cubicBezTo>
                  <a:cubicBezTo>
                    <a:pt x="9" y="15"/>
                    <a:pt x="9" y="15"/>
                    <a:pt x="9" y="14"/>
                  </a:cubicBezTo>
                  <a:cubicBezTo>
                    <a:pt x="3" y="5"/>
                    <a:pt x="3" y="5"/>
                    <a:pt x="3" y="5"/>
                  </a:cubicBezTo>
                  <a:cubicBezTo>
                    <a:pt x="3" y="5"/>
                    <a:pt x="3" y="5"/>
                    <a:pt x="3" y="5"/>
                  </a:cubicBezTo>
                  <a:cubicBezTo>
                    <a:pt x="3" y="14"/>
                    <a:pt x="3" y="14"/>
                    <a:pt x="3" y="14"/>
                  </a:cubicBezTo>
                  <a:cubicBezTo>
                    <a:pt x="3" y="15"/>
                    <a:pt x="2" y="15"/>
                    <a:pt x="1" y="15"/>
                  </a:cubicBezTo>
                  <a:cubicBezTo>
                    <a:pt x="0" y="15"/>
                    <a:pt x="0" y="15"/>
                    <a:pt x="0" y="14"/>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2" name="Freeform 47"/>
            <p:cNvSpPr>
              <a:spLocks/>
            </p:cNvSpPr>
            <p:nvPr userDrawn="1"/>
          </p:nvSpPr>
          <p:spPr bwMode="auto">
            <a:xfrm>
              <a:off x="5676900" y="2025650"/>
              <a:ext cx="42863" cy="53975"/>
            </a:xfrm>
            <a:custGeom>
              <a:avLst/>
              <a:gdLst>
                <a:gd name="T0" fmla="*/ 0 w 11"/>
                <a:gd name="T1" fmla="*/ 2 h 14"/>
                <a:gd name="T2" fmla="*/ 2 w 11"/>
                <a:gd name="T3" fmla="*/ 0 h 14"/>
                <a:gd name="T4" fmla="*/ 10 w 11"/>
                <a:gd name="T5" fmla="*/ 0 h 14"/>
                <a:gd name="T6" fmla="*/ 11 w 11"/>
                <a:gd name="T7" fmla="*/ 1 h 14"/>
                <a:gd name="T8" fmla="*/ 10 w 11"/>
                <a:gd name="T9" fmla="*/ 2 h 14"/>
                <a:gd name="T10" fmla="*/ 3 w 11"/>
                <a:gd name="T11" fmla="*/ 2 h 14"/>
                <a:gd name="T12" fmla="*/ 3 w 11"/>
                <a:gd name="T13" fmla="*/ 5 h 14"/>
                <a:gd name="T14" fmla="*/ 9 w 11"/>
                <a:gd name="T15" fmla="*/ 5 h 14"/>
                <a:gd name="T16" fmla="*/ 10 w 11"/>
                <a:gd name="T17" fmla="*/ 7 h 14"/>
                <a:gd name="T18" fmla="*/ 9 w 11"/>
                <a:gd name="T19" fmla="*/ 8 h 14"/>
                <a:gd name="T20" fmla="*/ 3 w 11"/>
                <a:gd name="T21" fmla="*/ 8 h 14"/>
                <a:gd name="T22" fmla="*/ 3 w 11"/>
                <a:gd name="T23" fmla="*/ 11 h 14"/>
                <a:gd name="T24" fmla="*/ 10 w 11"/>
                <a:gd name="T25" fmla="*/ 11 h 14"/>
                <a:gd name="T26" fmla="*/ 11 w 11"/>
                <a:gd name="T27" fmla="*/ 13 h 14"/>
                <a:gd name="T28" fmla="*/ 10 w 11"/>
                <a:gd name="T29" fmla="*/ 14 h 14"/>
                <a:gd name="T30" fmla="*/ 2 w 11"/>
                <a:gd name="T31" fmla="*/ 14 h 14"/>
                <a:gd name="T32" fmla="*/ 0 w 11"/>
                <a:gd name="T33" fmla="*/ 12 h 14"/>
                <a:gd name="T34" fmla="*/ 0 w 11"/>
                <a:gd name="T3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0" y="2"/>
                  </a:moveTo>
                  <a:cubicBezTo>
                    <a:pt x="0" y="0"/>
                    <a:pt x="1" y="0"/>
                    <a:pt x="2" y="0"/>
                  </a:cubicBezTo>
                  <a:cubicBezTo>
                    <a:pt x="10" y="0"/>
                    <a:pt x="10" y="0"/>
                    <a:pt x="10" y="0"/>
                  </a:cubicBezTo>
                  <a:cubicBezTo>
                    <a:pt x="11" y="0"/>
                    <a:pt x="11" y="0"/>
                    <a:pt x="11" y="1"/>
                  </a:cubicBezTo>
                  <a:cubicBezTo>
                    <a:pt x="11" y="2"/>
                    <a:pt x="11" y="2"/>
                    <a:pt x="10" y="2"/>
                  </a:cubicBezTo>
                  <a:cubicBezTo>
                    <a:pt x="3" y="2"/>
                    <a:pt x="3" y="2"/>
                    <a:pt x="3" y="2"/>
                  </a:cubicBezTo>
                  <a:cubicBezTo>
                    <a:pt x="3" y="5"/>
                    <a:pt x="3" y="5"/>
                    <a:pt x="3" y="5"/>
                  </a:cubicBezTo>
                  <a:cubicBezTo>
                    <a:pt x="9" y="5"/>
                    <a:pt x="9" y="5"/>
                    <a:pt x="9" y="5"/>
                  </a:cubicBezTo>
                  <a:cubicBezTo>
                    <a:pt x="10" y="5"/>
                    <a:pt x="10" y="6"/>
                    <a:pt x="10" y="7"/>
                  </a:cubicBezTo>
                  <a:cubicBezTo>
                    <a:pt x="10" y="8"/>
                    <a:pt x="10" y="8"/>
                    <a:pt x="9" y="8"/>
                  </a:cubicBezTo>
                  <a:cubicBezTo>
                    <a:pt x="3" y="8"/>
                    <a:pt x="3" y="8"/>
                    <a:pt x="3" y="8"/>
                  </a:cubicBezTo>
                  <a:cubicBezTo>
                    <a:pt x="3" y="11"/>
                    <a:pt x="3" y="11"/>
                    <a:pt x="3" y="11"/>
                  </a:cubicBezTo>
                  <a:cubicBezTo>
                    <a:pt x="10" y="11"/>
                    <a:pt x="10" y="11"/>
                    <a:pt x="10" y="11"/>
                  </a:cubicBezTo>
                  <a:cubicBezTo>
                    <a:pt x="11" y="11"/>
                    <a:pt x="11" y="12"/>
                    <a:pt x="11" y="13"/>
                  </a:cubicBezTo>
                  <a:cubicBezTo>
                    <a:pt x="11" y="14"/>
                    <a:pt x="11" y="14"/>
                    <a:pt x="10" y="14"/>
                  </a:cubicBezTo>
                  <a:cubicBezTo>
                    <a:pt x="2" y="14"/>
                    <a:pt x="2" y="14"/>
                    <a:pt x="2" y="14"/>
                  </a:cubicBezTo>
                  <a:cubicBezTo>
                    <a:pt x="1" y="14"/>
                    <a:pt x="0" y="14"/>
                    <a:pt x="0" y="12"/>
                  </a:cubicBezTo>
                  <a:lnTo>
                    <a:pt x="0"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3" name="Freeform 48"/>
            <p:cNvSpPr>
              <a:spLocks/>
            </p:cNvSpPr>
            <p:nvPr userDrawn="1"/>
          </p:nvSpPr>
          <p:spPr bwMode="auto">
            <a:xfrm>
              <a:off x="5538788" y="2152650"/>
              <a:ext cx="46038" cy="58738"/>
            </a:xfrm>
            <a:custGeom>
              <a:avLst/>
              <a:gdLst>
                <a:gd name="T0" fmla="*/ 8 w 12"/>
                <a:gd name="T1" fmla="*/ 7 h 15"/>
                <a:gd name="T2" fmla="*/ 12 w 12"/>
                <a:gd name="T3" fmla="*/ 11 h 15"/>
                <a:gd name="T4" fmla="*/ 6 w 12"/>
                <a:gd name="T5" fmla="*/ 15 h 15"/>
                <a:gd name="T6" fmla="*/ 0 w 12"/>
                <a:gd name="T7" fmla="*/ 12 h 15"/>
                <a:gd name="T8" fmla="*/ 1 w 12"/>
                <a:gd name="T9" fmla="*/ 10 h 15"/>
                <a:gd name="T10" fmla="*/ 6 w 12"/>
                <a:gd name="T11" fmla="*/ 13 h 15"/>
                <a:gd name="T12" fmla="*/ 9 w 12"/>
                <a:gd name="T13" fmla="*/ 11 h 15"/>
                <a:gd name="T14" fmla="*/ 7 w 12"/>
                <a:gd name="T15" fmla="*/ 10 h 15"/>
                <a:gd name="T16" fmla="*/ 4 w 12"/>
                <a:gd name="T17" fmla="*/ 9 h 15"/>
                <a:gd name="T18" fmla="*/ 0 w 12"/>
                <a:gd name="T19" fmla="*/ 5 h 15"/>
                <a:gd name="T20" fmla="*/ 6 w 12"/>
                <a:gd name="T21" fmla="*/ 0 h 15"/>
                <a:gd name="T22" fmla="*/ 11 w 12"/>
                <a:gd name="T23" fmla="*/ 4 h 15"/>
                <a:gd name="T24" fmla="*/ 10 w 12"/>
                <a:gd name="T25" fmla="*/ 5 h 15"/>
                <a:gd name="T26" fmla="*/ 6 w 12"/>
                <a:gd name="T27" fmla="*/ 3 h 15"/>
                <a:gd name="T28" fmla="*/ 3 w 12"/>
                <a:gd name="T29" fmla="*/ 5 h 15"/>
                <a:gd name="T30" fmla="*/ 5 w 12"/>
                <a:gd name="T31" fmla="*/ 6 h 15"/>
                <a:gd name="T32" fmla="*/ 8 w 12"/>
                <a:gd name="T3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5">
                  <a:moveTo>
                    <a:pt x="8" y="7"/>
                  </a:moveTo>
                  <a:cubicBezTo>
                    <a:pt x="11" y="7"/>
                    <a:pt x="12" y="9"/>
                    <a:pt x="12" y="11"/>
                  </a:cubicBezTo>
                  <a:cubicBezTo>
                    <a:pt x="12" y="13"/>
                    <a:pt x="10" y="15"/>
                    <a:pt x="6" y="15"/>
                  </a:cubicBezTo>
                  <a:cubicBezTo>
                    <a:pt x="2" y="15"/>
                    <a:pt x="0" y="13"/>
                    <a:pt x="0" y="12"/>
                  </a:cubicBezTo>
                  <a:cubicBezTo>
                    <a:pt x="0" y="11"/>
                    <a:pt x="1" y="10"/>
                    <a:pt x="1" y="10"/>
                  </a:cubicBezTo>
                  <a:cubicBezTo>
                    <a:pt x="3" y="10"/>
                    <a:pt x="3" y="13"/>
                    <a:pt x="6" y="13"/>
                  </a:cubicBezTo>
                  <a:cubicBezTo>
                    <a:pt x="8" y="13"/>
                    <a:pt x="9" y="12"/>
                    <a:pt x="9" y="11"/>
                  </a:cubicBezTo>
                  <a:cubicBezTo>
                    <a:pt x="9" y="11"/>
                    <a:pt x="8" y="10"/>
                    <a:pt x="7" y="10"/>
                  </a:cubicBezTo>
                  <a:cubicBezTo>
                    <a:pt x="4" y="9"/>
                    <a:pt x="4" y="9"/>
                    <a:pt x="4" y="9"/>
                  </a:cubicBezTo>
                  <a:cubicBezTo>
                    <a:pt x="1" y="8"/>
                    <a:pt x="0" y="6"/>
                    <a:pt x="0" y="5"/>
                  </a:cubicBezTo>
                  <a:cubicBezTo>
                    <a:pt x="0" y="2"/>
                    <a:pt x="3" y="0"/>
                    <a:pt x="6" y="0"/>
                  </a:cubicBezTo>
                  <a:cubicBezTo>
                    <a:pt x="8" y="0"/>
                    <a:pt x="11" y="2"/>
                    <a:pt x="11" y="4"/>
                  </a:cubicBezTo>
                  <a:cubicBezTo>
                    <a:pt x="11" y="5"/>
                    <a:pt x="11" y="5"/>
                    <a:pt x="10" y="5"/>
                  </a:cubicBezTo>
                  <a:cubicBezTo>
                    <a:pt x="8" y="5"/>
                    <a:pt x="9" y="3"/>
                    <a:pt x="6" y="3"/>
                  </a:cubicBezTo>
                  <a:cubicBezTo>
                    <a:pt x="4" y="3"/>
                    <a:pt x="3" y="4"/>
                    <a:pt x="3" y="5"/>
                  </a:cubicBezTo>
                  <a:cubicBezTo>
                    <a:pt x="3" y="6"/>
                    <a:pt x="4" y="6"/>
                    <a:pt x="5" y="6"/>
                  </a:cubicBezTo>
                  <a:lnTo>
                    <a:pt x="8"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4" name="Freeform 49"/>
            <p:cNvSpPr>
              <a:spLocks noEditPoints="1"/>
            </p:cNvSpPr>
            <p:nvPr userDrawn="1"/>
          </p:nvSpPr>
          <p:spPr bwMode="auto">
            <a:xfrm>
              <a:off x="5407025" y="2020888"/>
              <a:ext cx="53975" cy="58738"/>
            </a:xfrm>
            <a:custGeom>
              <a:avLst/>
              <a:gdLst>
                <a:gd name="T0" fmla="*/ 7 w 14"/>
                <a:gd name="T1" fmla="*/ 0 h 15"/>
                <a:gd name="T2" fmla="*/ 14 w 14"/>
                <a:gd name="T3" fmla="*/ 8 h 15"/>
                <a:gd name="T4" fmla="*/ 7 w 14"/>
                <a:gd name="T5" fmla="*/ 15 h 15"/>
                <a:gd name="T6" fmla="*/ 0 w 14"/>
                <a:gd name="T7" fmla="*/ 8 h 15"/>
                <a:gd name="T8" fmla="*/ 7 w 14"/>
                <a:gd name="T9" fmla="*/ 0 h 15"/>
                <a:gd name="T10" fmla="*/ 7 w 14"/>
                <a:gd name="T11" fmla="*/ 13 h 15"/>
                <a:gd name="T12" fmla="*/ 11 w 14"/>
                <a:gd name="T13" fmla="*/ 8 h 15"/>
                <a:gd name="T14" fmla="*/ 7 w 14"/>
                <a:gd name="T15" fmla="*/ 3 h 15"/>
                <a:gd name="T16" fmla="*/ 3 w 14"/>
                <a:gd name="T17" fmla="*/ 8 h 15"/>
                <a:gd name="T18" fmla="*/ 7 w 14"/>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7" y="0"/>
                  </a:moveTo>
                  <a:cubicBezTo>
                    <a:pt x="12" y="0"/>
                    <a:pt x="14" y="3"/>
                    <a:pt x="14" y="8"/>
                  </a:cubicBezTo>
                  <a:cubicBezTo>
                    <a:pt x="14" y="12"/>
                    <a:pt x="12" y="15"/>
                    <a:pt x="7" y="15"/>
                  </a:cubicBezTo>
                  <a:cubicBezTo>
                    <a:pt x="2" y="15"/>
                    <a:pt x="0" y="12"/>
                    <a:pt x="0" y="8"/>
                  </a:cubicBezTo>
                  <a:cubicBezTo>
                    <a:pt x="0" y="3"/>
                    <a:pt x="3" y="0"/>
                    <a:pt x="7" y="0"/>
                  </a:cubicBezTo>
                  <a:close/>
                  <a:moveTo>
                    <a:pt x="7" y="13"/>
                  </a:moveTo>
                  <a:cubicBezTo>
                    <a:pt x="10" y="13"/>
                    <a:pt x="11" y="10"/>
                    <a:pt x="11" y="8"/>
                  </a:cubicBezTo>
                  <a:cubicBezTo>
                    <a:pt x="11" y="5"/>
                    <a:pt x="10" y="3"/>
                    <a:pt x="7" y="3"/>
                  </a:cubicBezTo>
                  <a:cubicBezTo>
                    <a:pt x="5" y="3"/>
                    <a:pt x="3" y="5"/>
                    <a:pt x="3" y="8"/>
                  </a:cubicBezTo>
                  <a:cubicBezTo>
                    <a:pt x="3" y="10"/>
                    <a:pt x="4" y="13"/>
                    <a:pt x="7" y="1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5" name="Rectangle 50"/>
            <p:cNvSpPr>
              <a:spLocks noChangeArrowheads="1"/>
            </p:cNvSpPr>
            <p:nvPr userDrawn="1"/>
          </p:nvSpPr>
          <p:spPr bwMode="auto">
            <a:xfrm>
              <a:off x="5384800" y="2052638"/>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6" name="Freeform 51"/>
            <p:cNvSpPr>
              <a:spLocks/>
            </p:cNvSpPr>
            <p:nvPr userDrawn="1"/>
          </p:nvSpPr>
          <p:spPr bwMode="auto">
            <a:xfrm>
              <a:off x="5434013" y="2168525"/>
              <a:ext cx="15875" cy="15875"/>
            </a:xfrm>
            <a:custGeom>
              <a:avLst/>
              <a:gdLst>
                <a:gd name="T0" fmla="*/ 3 w 10"/>
                <a:gd name="T1" fmla="*/ 10 h 10"/>
                <a:gd name="T2" fmla="*/ 0 w 10"/>
                <a:gd name="T3" fmla="*/ 7 h 10"/>
                <a:gd name="T4" fmla="*/ 8 w 10"/>
                <a:gd name="T5" fmla="*/ 0 h 10"/>
                <a:gd name="T6" fmla="*/ 10 w 10"/>
                <a:gd name="T7" fmla="*/ 2 h 10"/>
                <a:gd name="T8" fmla="*/ 3 w 10"/>
                <a:gd name="T9" fmla="*/ 10 h 10"/>
              </a:gdLst>
              <a:ahLst/>
              <a:cxnLst>
                <a:cxn ang="0">
                  <a:pos x="T0" y="T1"/>
                </a:cxn>
                <a:cxn ang="0">
                  <a:pos x="T2" y="T3"/>
                </a:cxn>
                <a:cxn ang="0">
                  <a:pos x="T4" y="T5"/>
                </a:cxn>
                <a:cxn ang="0">
                  <a:pos x="T6" y="T7"/>
                </a:cxn>
                <a:cxn ang="0">
                  <a:pos x="T8" y="T9"/>
                </a:cxn>
              </a:cxnLst>
              <a:rect l="0" t="0" r="r" b="b"/>
              <a:pathLst>
                <a:path w="10" h="10">
                  <a:moveTo>
                    <a:pt x="3" y="10"/>
                  </a:moveTo>
                  <a:lnTo>
                    <a:pt x="0" y="7"/>
                  </a:lnTo>
                  <a:lnTo>
                    <a:pt x="8" y="0"/>
                  </a:lnTo>
                  <a:lnTo>
                    <a:pt x="10" y="2"/>
                  </a:lnTo>
                  <a:lnTo>
                    <a:pt x="3"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7" name="Rectangle 52"/>
            <p:cNvSpPr>
              <a:spLocks noChangeArrowheads="1"/>
            </p:cNvSpPr>
            <p:nvPr userDrawn="1"/>
          </p:nvSpPr>
          <p:spPr bwMode="auto">
            <a:xfrm>
              <a:off x="5557838" y="2219325"/>
              <a:ext cx="3175" cy="142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8" name="Freeform 53"/>
            <p:cNvSpPr>
              <a:spLocks/>
            </p:cNvSpPr>
            <p:nvPr userDrawn="1"/>
          </p:nvSpPr>
          <p:spPr bwMode="auto">
            <a:xfrm>
              <a:off x="5673725" y="2168525"/>
              <a:ext cx="15875" cy="15875"/>
            </a:xfrm>
            <a:custGeom>
              <a:avLst/>
              <a:gdLst>
                <a:gd name="T0" fmla="*/ 7 w 10"/>
                <a:gd name="T1" fmla="*/ 10 h 10"/>
                <a:gd name="T2" fmla="*/ 0 w 10"/>
                <a:gd name="T3" fmla="*/ 2 h 10"/>
                <a:gd name="T4" fmla="*/ 2 w 10"/>
                <a:gd name="T5" fmla="*/ 0 h 10"/>
                <a:gd name="T6" fmla="*/ 10 w 10"/>
                <a:gd name="T7" fmla="*/ 7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lnTo>
                    <a:pt x="0" y="2"/>
                  </a:lnTo>
                  <a:lnTo>
                    <a:pt x="2" y="0"/>
                  </a:lnTo>
                  <a:lnTo>
                    <a:pt x="10" y="7"/>
                  </a:lnTo>
                  <a:lnTo>
                    <a:pt x="7"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9" name="Rectangle 54"/>
            <p:cNvSpPr>
              <a:spLocks noChangeArrowheads="1"/>
            </p:cNvSpPr>
            <p:nvPr userDrawn="1"/>
          </p:nvSpPr>
          <p:spPr bwMode="auto">
            <a:xfrm>
              <a:off x="5724525" y="2052638"/>
              <a:ext cx="14288"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0" name="Freeform 55"/>
            <p:cNvSpPr>
              <a:spLocks/>
            </p:cNvSpPr>
            <p:nvPr userDrawn="1"/>
          </p:nvSpPr>
          <p:spPr bwMode="auto">
            <a:xfrm>
              <a:off x="5673725" y="1928813"/>
              <a:ext cx="15875" cy="11113"/>
            </a:xfrm>
            <a:custGeom>
              <a:avLst/>
              <a:gdLst>
                <a:gd name="T0" fmla="*/ 2 w 10"/>
                <a:gd name="T1" fmla="*/ 7 h 7"/>
                <a:gd name="T2" fmla="*/ 0 w 10"/>
                <a:gd name="T3" fmla="*/ 7 h 7"/>
                <a:gd name="T4" fmla="*/ 7 w 10"/>
                <a:gd name="T5" fmla="*/ 0 h 7"/>
                <a:gd name="T6" fmla="*/ 10 w 10"/>
                <a:gd name="T7" fmla="*/ 3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lnTo>
                    <a:pt x="0" y="7"/>
                  </a:lnTo>
                  <a:lnTo>
                    <a:pt x="7" y="0"/>
                  </a:lnTo>
                  <a:lnTo>
                    <a:pt x="10" y="3"/>
                  </a:lnTo>
                  <a:lnTo>
                    <a:pt x="2"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1" name="Rectangle 56"/>
            <p:cNvSpPr>
              <a:spLocks noChangeArrowheads="1"/>
            </p:cNvSpPr>
            <p:nvPr userDrawn="1"/>
          </p:nvSpPr>
          <p:spPr bwMode="auto">
            <a:xfrm>
              <a:off x="5557838" y="1878013"/>
              <a:ext cx="3175" cy="158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2" name="Freeform 57"/>
            <p:cNvSpPr>
              <a:spLocks/>
            </p:cNvSpPr>
            <p:nvPr userDrawn="1"/>
          </p:nvSpPr>
          <p:spPr bwMode="auto">
            <a:xfrm>
              <a:off x="5434013" y="1928813"/>
              <a:ext cx="15875" cy="11113"/>
            </a:xfrm>
            <a:custGeom>
              <a:avLst/>
              <a:gdLst>
                <a:gd name="T0" fmla="*/ 8 w 10"/>
                <a:gd name="T1" fmla="*/ 7 h 7"/>
                <a:gd name="T2" fmla="*/ 0 w 10"/>
                <a:gd name="T3" fmla="*/ 3 h 7"/>
                <a:gd name="T4" fmla="*/ 3 w 10"/>
                <a:gd name="T5" fmla="*/ 0 h 7"/>
                <a:gd name="T6" fmla="*/ 10 w 10"/>
                <a:gd name="T7" fmla="*/ 7 h 7"/>
                <a:gd name="T8" fmla="*/ 8 w 10"/>
                <a:gd name="T9" fmla="*/ 7 h 7"/>
              </a:gdLst>
              <a:ahLst/>
              <a:cxnLst>
                <a:cxn ang="0">
                  <a:pos x="T0" y="T1"/>
                </a:cxn>
                <a:cxn ang="0">
                  <a:pos x="T2" y="T3"/>
                </a:cxn>
                <a:cxn ang="0">
                  <a:pos x="T4" y="T5"/>
                </a:cxn>
                <a:cxn ang="0">
                  <a:pos x="T6" y="T7"/>
                </a:cxn>
                <a:cxn ang="0">
                  <a:pos x="T8" y="T9"/>
                </a:cxn>
              </a:cxnLst>
              <a:rect l="0" t="0" r="r" b="b"/>
              <a:pathLst>
                <a:path w="10" h="7">
                  <a:moveTo>
                    <a:pt x="8" y="7"/>
                  </a:moveTo>
                  <a:lnTo>
                    <a:pt x="0" y="3"/>
                  </a:lnTo>
                  <a:lnTo>
                    <a:pt x="3" y="0"/>
                  </a:lnTo>
                  <a:lnTo>
                    <a:pt x="10" y="7"/>
                  </a:lnTo>
                  <a:lnTo>
                    <a:pt x="8" y="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3" name="Freeform 58"/>
            <p:cNvSpPr>
              <a:spLocks noEditPoints="1"/>
            </p:cNvSpPr>
            <p:nvPr userDrawn="1"/>
          </p:nvSpPr>
          <p:spPr bwMode="auto">
            <a:xfrm>
              <a:off x="5541963" y="2041525"/>
              <a:ext cx="34925" cy="30163"/>
            </a:xfrm>
            <a:custGeom>
              <a:avLst/>
              <a:gdLst>
                <a:gd name="T0" fmla="*/ 5 w 9"/>
                <a:gd name="T1" fmla="*/ 0 h 8"/>
                <a:gd name="T2" fmla="*/ 2 w 9"/>
                <a:gd name="T3" fmla="*/ 1 h 8"/>
                <a:gd name="T4" fmla="*/ 2 w 9"/>
                <a:gd name="T5" fmla="*/ 7 h 8"/>
                <a:gd name="T6" fmla="*/ 5 w 9"/>
                <a:gd name="T7" fmla="*/ 8 h 8"/>
                <a:gd name="T8" fmla="*/ 8 w 9"/>
                <a:gd name="T9" fmla="*/ 7 h 8"/>
                <a:gd name="T10" fmla="*/ 8 w 9"/>
                <a:gd name="T11" fmla="*/ 1 h 8"/>
                <a:gd name="T12" fmla="*/ 5 w 9"/>
                <a:gd name="T13" fmla="*/ 0 h 8"/>
                <a:gd name="T14" fmla="*/ 7 w 9"/>
                <a:gd name="T15" fmla="*/ 6 h 8"/>
                <a:gd name="T16" fmla="*/ 3 w 9"/>
                <a:gd name="T17" fmla="*/ 6 h 8"/>
                <a:gd name="T18" fmla="*/ 3 w 9"/>
                <a:gd name="T19" fmla="*/ 2 h 8"/>
                <a:gd name="T20" fmla="*/ 7 w 9"/>
                <a:gd name="T21" fmla="*/ 2 h 8"/>
                <a:gd name="T22" fmla="*/ 7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0"/>
                  </a:moveTo>
                  <a:cubicBezTo>
                    <a:pt x="4" y="0"/>
                    <a:pt x="3" y="0"/>
                    <a:pt x="2" y="1"/>
                  </a:cubicBezTo>
                  <a:cubicBezTo>
                    <a:pt x="0" y="3"/>
                    <a:pt x="0" y="5"/>
                    <a:pt x="2" y="7"/>
                  </a:cubicBezTo>
                  <a:cubicBezTo>
                    <a:pt x="3" y="8"/>
                    <a:pt x="4" y="8"/>
                    <a:pt x="5" y="8"/>
                  </a:cubicBezTo>
                  <a:cubicBezTo>
                    <a:pt x="6" y="8"/>
                    <a:pt x="7" y="8"/>
                    <a:pt x="8" y="7"/>
                  </a:cubicBezTo>
                  <a:cubicBezTo>
                    <a:pt x="9" y="5"/>
                    <a:pt x="9" y="3"/>
                    <a:pt x="8" y="1"/>
                  </a:cubicBezTo>
                  <a:cubicBezTo>
                    <a:pt x="7" y="0"/>
                    <a:pt x="6" y="0"/>
                    <a:pt x="5" y="0"/>
                  </a:cubicBezTo>
                  <a:close/>
                  <a:moveTo>
                    <a:pt x="7" y="6"/>
                  </a:moveTo>
                  <a:cubicBezTo>
                    <a:pt x="6" y="7"/>
                    <a:pt x="4" y="7"/>
                    <a:pt x="3" y="6"/>
                  </a:cubicBezTo>
                  <a:cubicBezTo>
                    <a:pt x="2" y="5"/>
                    <a:pt x="2" y="3"/>
                    <a:pt x="3" y="2"/>
                  </a:cubicBezTo>
                  <a:cubicBezTo>
                    <a:pt x="4" y="1"/>
                    <a:pt x="6" y="1"/>
                    <a:pt x="7" y="2"/>
                  </a:cubicBezTo>
                  <a:cubicBezTo>
                    <a:pt x="8" y="3"/>
                    <a:pt x="8" y="5"/>
                    <a:pt x="7"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4" name="Freeform 59"/>
            <p:cNvSpPr>
              <a:spLocks noEditPoints="1"/>
            </p:cNvSpPr>
            <p:nvPr userDrawn="1"/>
          </p:nvSpPr>
          <p:spPr bwMode="auto">
            <a:xfrm>
              <a:off x="5468938" y="1963738"/>
              <a:ext cx="185738" cy="185738"/>
            </a:xfrm>
            <a:custGeom>
              <a:avLst/>
              <a:gdLst>
                <a:gd name="T0" fmla="*/ 17 w 48"/>
                <a:gd name="T1" fmla="*/ 17 h 48"/>
                <a:gd name="T2" fmla="*/ 17 w 48"/>
                <a:gd name="T3" fmla="*/ 17 h 48"/>
                <a:gd name="T4" fmla="*/ 0 w 48"/>
                <a:gd name="T5" fmla="*/ 48 h 48"/>
                <a:gd name="T6" fmla="*/ 31 w 48"/>
                <a:gd name="T7" fmla="*/ 31 h 48"/>
                <a:gd name="T8" fmla="*/ 31 w 48"/>
                <a:gd name="T9" fmla="*/ 31 h 48"/>
                <a:gd name="T10" fmla="*/ 48 w 48"/>
                <a:gd name="T11" fmla="*/ 0 h 48"/>
                <a:gd name="T12" fmla="*/ 17 w 48"/>
                <a:gd name="T13" fmla="*/ 17 h 48"/>
                <a:gd name="T14" fmla="*/ 28 w 48"/>
                <a:gd name="T15" fmla="*/ 28 h 48"/>
                <a:gd name="T16" fmla="*/ 24 w 48"/>
                <a:gd name="T17" fmla="*/ 29 h 48"/>
                <a:gd name="T18" fmla="*/ 20 w 48"/>
                <a:gd name="T19" fmla="*/ 28 h 48"/>
                <a:gd name="T20" fmla="*/ 20 w 48"/>
                <a:gd name="T21" fmla="*/ 20 h 48"/>
                <a:gd name="T22" fmla="*/ 24 w 48"/>
                <a:gd name="T23" fmla="*/ 19 h 48"/>
                <a:gd name="T24" fmla="*/ 28 w 48"/>
                <a:gd name="T25" fmla="*/ 20 h 48"/>
                <a:gd name="T26" fmla="*/ 28 w 48"/>
                <a:gd name="T27"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17" y="17"/>
                  </a:moveTo>
                  <a:cubicBezTo>
                    <a:pt x="17" y="17"/>
                    <a:pt x="17" y="17"/>
                    <a:pt x="17" y="17"/>
                  </a:cubicBezTo>
                  <a:cubicBezTo>
                    <a:pt x="0" y="48"/>
                    <a:pt x="0" y="48"/>
                    <a:pt x="0" y="48"/>
                  </a:cubicBezTo>
                  <a:cubicBezTo>
                    <a:pt x="31" y="31"/>
                    <a:pt x="31" y="31"/>
                    <a:pt x="31" y="31"/>
                  </a:cubicBezTo>
                  <a:cubicBezTo>
                    <a:pt x="31" y="31"/>
                    <a:pt x="31" y="31"/>
                    <a:pt x="31" y="31"/>
                  </a:cubicBezTo>
                  <a:cubicBezTo>
                    <a:pt x="48" y="0"/>
                    <a:pt x="48" y="0"/>
                    <a:pt x="48" y="0"/>
                  </a:cubicBezTo>
                  <a:lnTo>
                    <a:pt x="17" y="17"/>
                  </a:lnTo>
                  <a:close/>
                  <a:moveTo>
                    <a:pt x="28" y="28"/>
                  </a:moveTo>
                  <a:cubicBezTo>
                    <a:pt x="27" y="29"/>
                    <a:pt x="25" y="29"/>
                    <a:pt x="24" y="29"/>
                  </a:cubicBezTo>
                  <a:cubicBezTo>
                    <a:pt x="23" y="29"/>
                    <a:pt x="21" y="29"/>
                    <a:pt x="20" y="28"/>
                  </a:cubicBezTo>
                  <a:cubicBezTo>
                    <a:pt x="18" y="26"/>
                    <a:pt x="18" y="22"/>
                    <a:pt x="20" y="20"/>
                  </a:cubicBezTo>
                  <a:cubicBezTo>
                    <a:pt x="21" y="19"/>
                    <a:pt x="23" y="19"/>
                    <a:pt x="24" y="19"/>
                  </a:cubicBezTo>
                  <a:cubicBezTo>
                    <a:pt x="25" y="19"/>
                    <a:pt x="27" y="19"/>
                    <a:pt x="28" y="20"/>
                  </a:cubicBezTo>
                  <a:cubicBezTo>
                    <a:pt x="30" y="22"/>
                    <a:pt x="30" y="26"/>
                    <a:pt x="28" y="2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75" name="Freeform 60"/>
          <p:cNvSpPr>
            <a:spLocks noEditPoints="1"/>
          </p:cNvSpPr>
          <p:nvPr userDrawn="1"/>
        </p:nvSpPr>
        <p:spPr bwMode="auto">
          <a:xfrm>
            <a:off x="5619750" y="966788"/>
            <a:ext cx="215900" cy="215900"/>
          </a:xfrm>
          <a:custGeom>
            <a:avLst/>
            <a:gdLst>
              <a:gd name="T0" fmla="*/ 47 w 56"/>
              <a:gd name="T1" fmla="*/ 16 h 56"/>
              <a:gd name="T2" fmla="*/ 33 w 56"/>
              <a:gd name="T3" fmla="*/ 6 h 56"/>
              <a:gd name="T4" fmla="*/ 15 w 56"/>
              <a:gd name="T5" fmla="*/ 9 h 56"/>
              <a:gd name="T6" fmla="*/ 5 w 56"/>
              <a:gd name="T7" fmla="*/ 23 h 56"/>
              <a:gd name="T8" fmla="*/ 8 w 56"/>
              <a:gd name="T9" fmla="*/ 40 h 56"/>
              <a:gd name="T10" fmla="*/ 23 w 56"/>
              <a:gd name="T11" fmla="*/ 50 h 56"/>
              <a:gd name="T12" fmla="*/ 40 w 56"/>
              <a:gd name="T13" fmla="*/ 47 h 56"/>
              <a:gd name="T14" fmla="*/ 50 w 56"/>
              <a:gd name="T15" fmla="*/ 33 h 56"/>
              <a:gd name="T16" fmla="*/ 42 w 56"/>
              <a:gd name="T17" fmla="*/ 36 h 56"/>
              <a:gd name="T18" fmla="*/ 41 w 56"/>
              <a:gd name="T19" fmla="*/ 38 h 56"/>
              <a:gd name="T20" fmla="*/ 38 w 56"/>
              <a:gd name="T21" fmla="*/ 40 h 56"/>
              <a:gd name="T22" fmla="*/ 36 w 56"/>
              <a:gd name="T23" fmla="*/ 42 h 56"/>
              <a:gd name="T24" fmla="*/ 35 w 56"/>
              <a:gd name="T25" fmla="*/ 42 h 56"/>
              <a:gd name="T26" fmla="*/ 32 w 56"/>
              <a:gd name="T27" fmla="*/ 44 h 56"/>
              <a:gd name="T28" fmla="*/ 30 w 56"/>
              <a:gd name="T29" fmla="*/ 44 h 56"/>
              <a:gd name="T30" fmla="*/ 29 w 56"/>
              <a:gd name="T31" fmla="*/ 44 h 56"/>
              <a:gd name="T32" fmla="*/ 27 w 56"/>
              <a:gd name="T33" fmla="*/ 44 h 56"/>
              <a:gd name="T34" fmla="*/ 25 w 56"/>
              <a:gd name="T35" fmla="*/ 44 h 56"/>
              <a:gd name="T36" fmla="*/ 23 w 56"/>
              <a:gd name="T37" fmla="*/ 44 h 56"/>
              <a:gd name="T38" fmla="*/ 20 w 56"/>
              <a:gd name="T39" fmla="*/ 42 h 56"/>
              <a:gd name="T40" fmla="*/ 19 w 56"/>
              <a:gd name="T41" fmla="*/ 42 h 56"/>
              <a:gd name="T42" fmla="*/ 17 w 56"/>
              <a:gd name="T43" fmla="*/ 40 h 56"/>
              <a:gd name="T44" fmla="*/ 15 w 56"/>
              <a:gd name="T45" fmla="*/ 38 h 56"/>
              <a:gd name="T46" fmla="*/ 13 w 56"/>
              <a:gd name="T47" fmla="*/ 36 h 56"/>
              <a:gd name="T48" fmla="*/ 12 w 56"/>
              <a:gd name="T49" fmla="*/ 31 h 56"/>
              <a:gd name="T50" fmla="*/ 11 w 56"/>
              <a:gd name="T51" fmla="*/ 30 h 56"/>
              <a:gd name="T52" fmla="*/ 11 w 56"/>
              <a:gd name="T53" fmla="*/ 28 h 56"/>
              <a:gd name="T54" fmla="*/ 11 w 56"/>
              <a:gd name="T55" fmla="*/ 26 h 56"/>
              <a:gd name="T56" fmla="*/ 12 w 56"/>
              <a:gd name="T57" fmla="*/ 24 h 56"/>
              <a:gd name="T58" fmla="*/ 12 w 56"/>
              <a:gd name="T59" fmla="*/ 23 h 56"/>
              <a:gd name="T60" fmla="*/ 13 w 56"/>
              <a:gd name="T61" fmla="*/ 20 h 56"/>
              <a:gd name="T62" fmla="*/ 15 w 56"/>
              <a:gd name="T63" fmla="*/ 18 h 56"/>
              <a:gd name="T64" fmla="*/ 17 w 56"/>
              <a:gd name="T65" fmla="*/ 15 h 56"/>
              <a:gd name="T66" fmla="*/ 19 w 56"/>
              <a:gd name="T67" fmla="*/ 14 h 56"/>
              <a:gd name="T68" fmla="*/ 20 w 56"/>
              <a:gd name="T69" fmla="*/ 13 h 56"/>
              <a:gd name="T70" fmla="*/ 23 w 56"/>
              <a:gd name="T71" fmla="*/ 12 h 56"/>
              <a:gd name="T72" fmla="*/ 24 w 56"/>
              <a:gd name="T73" fmla="*/ 12 h 56"/>
              <a:gd name="T74" fmla="*/ 26 w 56"/>
              <a:gd name="T75" fmla="*/ 12 h 56"/>
              <a:gd name="T76" fmla="*/ 28 w 56"/>
              <a:gd name="T77" fmla="*/ 11 h 56"/>
              <a:gd name="T78" fmla="*/ 30 w 56"/>
              <a:gd name="T79" fmla="*/ 12 h 56"/>
              <a:gd name="T80" fmla="*/ 32 w 56"/>
              <a:gd name="T81" fmla="*/ 12 h 56"/>
              <a:gd name="T82" fmla="*/ 33 w 56"/>
              <a:gd name="T83" fmla="*/ 12 h 56"/>
              <a:gd name="T84" fmla="*/ 36 w 56"/>
              <a:gd name="T85" fmla="*/ 14 h 56"/>
              <a:gd name="T86" fmla="*/ 38 w 56"/>
              <a:gd name="T87" fmla="*/ 15 h 56"/>
              <a:gd name="T88" fmla="*/ 40 w 56"/>
              <a:gd name="T89" fmla="*/ 17 h 56"/>
              <a:gd name="T90" fmla="*/ 42 w 56"/>
              <a:gd name="T91" fmla="*/ 19 h 56"/>
              <a:gd name="T92" fmla="*/ 43 w 56"/>
              <a:gd name="T93" fmla="*/ 23 h 56"/>
              <a:gd name="T94" fmla="*/ 44 w 56"/>
              <a:gd name="T95" fmla="*/ 24 h 56"/>
              <a:gd name="T96" fmla="*/ 44 w 56"/>
              <a:gd name="T97" fmla="*/ 25 h 56"/>
              <a:gd name="T98" fmla="*/ 44 w 56"/>
              <a:gd name="T99" fmla="*/ 27 h 56"/>
              <a:gd name="T100" fmla="*/ 44 w 56"/>
              <a:gd name="T101" fmla="*/ 29 h 56"/>
              <a:gd name="T102" fmla="*/ 44 w 56"/>
              <a:gd name="T103" fmla="*/ 31 h 56"/>
              <a:gd name="T104" fmla="*/ 42 w 56"/>
              <a:gd name="T105"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 h="56">
                <a:moveTo>
                  <a:pt x="56" y="33"/>
                </a:moveTo>
                <a:cubicBezTo>
                  <a:pt x="56" y="23"/>
                  <a:pt x="56" y="23"/>
                  <a:pt x="56" y="23"/>
                </a:cubicBezTo>
                <a:cubicBezTo>
                  <a:pt x="50" y="23"/>
                  <a:pt x="50" y="23"/>
                  <a:pt x="50" y="23"/>
                </a:cubicBezTo>
                <a:cubicBezTo>
                  <a:pt x="49" y="20"/>
                  <a:pt x="48" y="18"/>
                  <a:pt x="47" y="16"/>
                </a:cubicBezTo>
                <a:cubicBezTo>
                  <a:pt x="51" y="12"/>
                  <a:pt x="51" y="12"/>
                  <a:pt x="51" y="12"/>
                </a:cubicBezTo>
                <a:cubicBezTo>
                  <a:pt x="44" y="5"/>
                  <a:pt x="44" y="5"/>
                  <a:pt x="44" y="5"/>
                </a:cubicBezTo>
                <a:cubicBezTo>
                  <a:pt x="40" y="9"/>
                  <a:pt x="40" y="9"/>
                  <a:pt x="40" y="9"/>
                </a:cubicBezTo>
                <a:cubicBezTo>
                  <a:pt x="38" y="7"/>
                  <a:pt x="35" y="6"/>
                  <a:pt x="33" y="6"/>
                </a:cubicBezTo>
                <a:cubicBezTo>
                  <a:pt x="33" y="0"/>
                  <a:pt x="33" y="0"/>
                  <a:pt x="33" y="0"/>
                </a:cubicBezTo>
                <a:cubicBezTo>
                  <a:pt x="23" y="0"/>
                  <a:pt x="23" y="0"/>
                  <a:pt x="23" y="0"/>
                </a:cubicBezTo>
                <a:cubicBezTo>
                  <a:pt x="23" y="6"/>
                  <a:pt x="23" y="6"/>
                  <a:pt x="23" y="6"/>
                </a:cubicBezTo>
                <a:cubicBezTo>
                  <a:pt x="20" y="6"/>
                  <a:pt x="18" y="7"/>
                  <a:pt x="15" y="9"/>
                </a:cubicBezTo>
                <a:cubicBezTo>
                  <a:pt x="11" y="5"/>
                  <a:pt x="11" y="5"/>
                  <a:pt x="11" y="5"/>
                </a:cubicBezTo>
                <a:cubicBezTo>
                  <a:pt x="4" y="12"/>
                  <a:pt x="4" y="12"/>
                  <a:pt x="4" y="12"/>
                </a:cubicBezTo>
                <a:cubicBezTo>
                  <a:pt x="8" y="16"/>
                  <a:pt x="8" y="16"/>
                  <a:pt x="8" y="16"/>
                </a:cubicBezTo>
                <a:cubicBezTo>
                  <a:pt x="7" y="18"/>
                  <a:pt x="6" y="20"/>
                  <a:pt x="5" y="23"/>
                </a:cubicBezTo>
                <a:cubicBezTo>
                  <a:pt x="0" y="23"/>
                  <a:pt x="0" y="23"/>
                  <a:pt x="0" y="23"/>
                </a:cubicBezTo>
                <a:cubicBezTo>
                  <a:pt x="0" y="33"/>
                  <a:pt x="0" y="33"/>
                  <a:pt x="0" y="33"/>
                </a:cubicBezTo>
                <a:cubicBezTo>
                  <a:pt x="5" y="33"/>
                  <a:pt x="5" y="33"/>
                  <a:pt x="5" y="33"/>
                </a:cubicBezTo>
                <a:cubicBezTo>
                  <a:pt x="6" y="36"/>
                  <a:pt x="7" y="38"/>
                  <a:pt x="8" y="40"/>
                </a:cubicBezTo>
                <a:cubicBezTo>
                  <a:pt x="4" y="44"/>
                  <a:pt x="4" y="44"/>
                  <a:pt x="4" y="44"/>
                </a:cubicBezTo>
                <a:cubicBezTo>
                  <a:pt x="11" y="51"/>
                  <a:pt x="11" y="51"/>
                  <a:pt x="11" y="51"/>
                </a:cubicBezTo>
                <a:cubicBezTo>
                  <a:pt x="15" y="47"/>
                  <a:pt x="15" y="47"/>
                  <a:pt x="15" y="47"/>
                </a:cubicBezTo>
                <a:cubicBezTo>
                  <a:pt x="18" y="49"/>
                  <a:pt x="20" y="50"/>
                  <a:pt x="23" y="50"/>
                </a:cubicBezTo>
                <a:cubicBezTo>
                  <a:pt x="23" y="56"/>
                  <a:pt x="23" y="56"/>
                  <a:pt x="23" y="56"/>
                </a:cubicBezTo>
                <a:cubicBezTo>
                  <a:pt x="33" y="56"/>
                  <a:pt x="33" y="56"/>
                  <a:pt x="33" y="56"/>
                </a:cubicBezTo>
                <a:cubicBezTo>
                  <a:pt x="33" y="50"/>
                  <a:pt x="33" y="50"/>
                  <a:pt x="33" y="50"/>
                </a:cubicBezTo>
                <a:cubicBezTo>
                  <a:pt x="35" y="50"/>
                  <a:pt x="38" y="49"/>
                  <a:pt x="40" y="47"/>
                </a:cubicBezTo>
                <a:cubicBezTo>
                  <a:pt x="44" y="51"/>
                  <a:pt x="44" y="51"/>
                  <a:pt x="44" y="51"/>
                </a:cubicBezTo>
                <a:cubicBezTo>
                  <a:pt x="51" y="44"/>
                  <a:pt x="51" y="44"/>
                  <a:pt x="51" y="44"/>
                </a:cubicBezTo>
                <a:cubicBezTo>
                  <a:pt x="47" y="40"/>
                  <a:pt x="47" y="40"/>
                  <a:pt x="47" y="40"/>
                </a:cubicBezTo>
                <a:cubicBezTo>
                  <a:pt x="48" y="38"/>
                  <a:pt x="49" y="36"/>
                  <a:pt x="50" y="33"/>
                </a:cubicBezTo>
                <a:lnTo>
                  <a:pt x="56" y="33"/>
                </a:lnTo>
                <a:close/>
                <a:moveTo>
                  <a:pt x="42" y="36"/>
                </a:moveTo>
                <a:cubicBezTo>
                  <a:pt x="42" y="36"/>
                  <a:pt x="42" y="36"/>
                  <a:pt x="42" y="36"/>
                </a:cubicBezTo>
                <a:cubicBezTo>
                  <a:pt x="42" y="36"/>
                  <a:pt x="42" y="36"/>
                  <a:pt x="42" y="36"/>
                </a:cubicBezTo>
                <a:cubicBezTo>
                  <a:pt x="42" y="36"/>
                  <a:pt x="42" y="36"/>
                  <a:pt x="42" y="37"/>
                </a:cubicBezTo>
                <a:cubicBezTo>
                  <a:pt x="42" y="37"/>
                  <a:pt x="42" y="37"/>
                  <a:pt x="42" y="37"/>
                </a:cubicBezTo>
                <a:cubicBezTo>
                  <a:pt x="41" y="37"/>
                  <a:pt x="41" y="38"/>
                  <a:pt x="41" y="38"/>
                </a:cubicBezTo>
                <a:cubicBezTo>
                  <a:pt x="41" y="38"/>
                  <a:pt x="41" y="38"/>
                  <a:pt x="41" y="38"/>
                </a:cubicBezTo>
                <a:cubicBezTo>
                  <a:pt x="40" y="38"/>
                  <a:pt x="40" y="38"/>
                  <a:pt x="40" y="39"/>
                </a:cubicBezTo>
                <a:cubicBezTo>
                  <a:pt x="40" y="39"/>
                  <a:pt x="40" y="39"/>
                  <a:pt x="40" y="39"/>
                </a:cubicBezTo>
                <a:cubicBezTo>
                  <a:pt x="40" y="39"/>
                  <a:pt x="39" y="40"/>
                  <a:pt x="38" y="40"/>
                </a:cubicBezTo>
                <a:cubicBezTo>
                  <a:pt x="38" y="40"/>
                  <a:pt x="38" y="40"/>
                  <a:pt x="38" y="40"/>
                </a:cubicBezTo>
                <a:cubicBezTo>
                  <a:pt x="38" y="41"/>
                  <a:pt x="38" y="41"/>
                  <a:pt x="38" y="41"/>
                </a:cubicBezTo>
                <a:cubicBezTo>
                  <a:pt x="38" y="41"/>
                  <a:pt x="38" y="41"/>
                  <a:pt x="38" y="41"/>
                </a:cubicBezTo>
                <a:cubicBezTo>
                  <a:pt x="37" y="41"/>
                  <a:pt x="37" y="42"/>
                  <a:pt x="36" y="42"/>
                </a:cubicBezTo>
                <a:cubicBezTo>
                  <a:pt x="36" y="42"/>
                  <a:pt x="36" y="42"/>
                  <a:pt x="36" y="42"/>
                </a:cubicBezTo>
                <a:cubicBezTo>
                  <a:pt x="36" y="42"/>
                  <a:pt x="36" y="42"/>
                  <a:pt x="36" y="42"/>
                </a:cubicBezTo>
                <a:cubicBezTo>
                  <a:pt x="36" y="42"/>
                  <a:pt x="36" y="42"/>
                  <a:pt x="36" y="42"/>
                </a:cubicBezTo>
                <a:cubicBezTo>
                  <a:pt x="36" y="42"/>
                  <a:pt x="36" y="42"/>
                  <a:pt x="35" y="42"/>
                </a:cubicBezTo>
                <a:cubicBezTo>
                  <a:pt x="35" y="42"/>
                  <a:pt x="35" y="42"/>
                  <a:pt x="35" y="42"/>
                </a:cubicBezTo>
                <a:cubicBezTo>
                  <a:pt x="34" y="43"/>
                  <a:pt x="34" y="43"/>
                  <a:pt x="33" y="44"/>
                </a:cubicBezTo>
                <a:cubicBezTo>
                  <a:pt x="33" y="44"/>
                  <a:pt x="33" y="44"/>
                  <a:pt x="33" y="44"/>
                </a:cubicBezTo>
                <a:cubicBezTo>
                  <a:pt x="33" y="44"/>
                  <a:pt x="33" y="44"/>
                  <a:pt x="33" y="44"/>
                </a:cubicBezTo>
                <a:cubicBezTo>
                  <a:pt x="32" y="44"/>
                  <a:pt x="32" y="44"/>
                  <a:pt x="32" y="44"/>
                </a:cubicBezTo>
                <a:cubicBezTo>
                  <a:pt x="32" y="44"/>
                  <a:pt x="32" y="44"/>
                  <a:pt x="32" y="44"/>
                </a:cubicBezTo>
                <a:cubicBezTo>
                  <a:pt x="31" y="44"/>
                  <a:pt x="31" y="44"/>
                  <a:pt x="31" y="44"/>
                </a:cubicBezTo>
                <a:cubicBezTo>
                  <a:pt x="31" y="44"/>
                  <a:pt x="31" y="44"/>
                  <a:pt x="31" y="44"/>
                </a:cubicBezTo>
                <a:cubicBezTo>
                  <a:pt x="31" y="44"/>
                  <a:pt x="30" y="44"/>
                  <a:pt x="30" y="44"/>
                </a:cubicBezTo>
                <a:cubicBezTo>
                  <a:pt x="30" y="44"/>
                  <a:pt x="30" y="44"/>
                  <a:pt x="30" y="44"/>
                </a:cubicBezTo>
                <a:cubicBezTo>
                  <a:pt x="30" y="44"/>
                  <a:pt x="30" y="44"/>
                  <a:pt x="29" y="44"/>
                </a:cubicBezTo>
                <a:cubicBezTo>
                  <a:pt x="29" y="44"/>
                  <a:pt x="29" y="44"/>
                  <a:pt x="29" y="44"/>
                </a:cubicBezTo>
                <a:cubicBezTo>
                  <a:pt x="29" y="44"/>
                  <a:pt x="29" y="44"/>
                  <a:pt x="29" y="44"/>
                </a:cubicBezTo>
                <a:cubicBezTo>
                  <a:pt x="29" y="44"/>
                  <a:pt x="29" y="44"/>
                  <a:pt x="28" y="44"/>
                </a:cubicBezTo>
                <a:cubicBezTo>
                  <a:pt x="28" y="44"/>
                  <a:pt x="28" y="44"/>
                  <a:pt x="28" y="44"/>
                </a:cubicBezTo>
                <a:cubicBezTo>
                  <a:pt x="27" y="44"/>
                  <a:pt x="27" y="44"/>
                  <a:pt x="27" y="44"/>
                </a:cubicBezTo>
                <a:cubicBezTo>
                  <a:pt x="27" y="44"/>
                  <a:pt x="27" y="44"/>
                  <a:pt x="27" y="44"/>
                </a:cubicBezTo>
                <a:cubicBezTo>
                  <a:pt x="26" y="44"/>
                  <a:pt x="26" y="44"/>
                  <a:pt x="26" y="44"/>
                </a:cubicBezTo>
                <a:cubicBezTo>
                  <a:pt x="26" y="44"/>
                  <a:pt x="26" y="44"/>
                  <a:pt x="26" y="44"/>
                </a:cubicBezTo>
                <a:cubicBezTo>
                  <a:pt x="26" y="44"/>
                  <a:pt x="25" y="44"/>
                  <a:pt x="25" y="44"/>
                </a:cubicBezTo>
                <a:cubicBezTo>
                  <a:pt x="25" y="44"/>
                  <a:pt x="25" y="44"/>
                  <a:pt x="25" y="44"/>
                </a:cubicBezTo>
                <a:cubicBezTo>
                  <a:pt x="25" y="44"/>
                  <a:pt x="25" y="44"/>
                  <a:pt x="24" y="44"/>
                </a:cubicBezTo>
                <a:cubicBezTo>
                  <a:pt x="24" y="44"/>
                  <a:pt x="24" y="44"/>
                  <a:pt x="24" y="44"/>
                </a:cubicBezTo>
                <a:cubicBezTo>
                  <a:pt x="24" y="44"/>
                  <a:pt x="24" y="44"/>
                  <a:pt x="24" y="44"/>
                </a:cubicBezTo>
                <a:cubicBezTo>
                  <a:pt x="24" y="44"/>
                  <a:pt x="24" y="44"/>
                  <a:pt x="23" y="44"/>
                </a:cubicBezTo>
                <a:cubicBezTo>
                  <a:pt x="23" y="44"/>
                  <a:pt x="23" y="44"/>
                  <a:pt x="23" y="44"/>
                </a:cubicBezTo>
                <a:cubicBezTo>
                  <a:pt x="23" y="44"/>
                  <a:pt x="23" y="44"/>
                  <a:pt x="23" y="44"/>
                </a:cubicBezTo>
                <a:cubicBezTo>
                  <a:pt x="23" y="44"/>
                  <a:pt x="23" y="44"/>
                  <a:pt x="23" y="44"/>
                </a:cubicBezTo>
                <a:cubicBezTo>
                  <a:pt x="22" y="43"/>
                  <a:pt x="21" y="43"/>
                  <a:pt x="20" y="42"/>
                </a:cubicBezTo>
                <a:cubicBezTo>
                  <a:pt x="20" y="42"/>
                  <a:pt x="20" y="42"/>
                  <a:pt x="20" y="42"/>
                </a:cubicBezTo>
                <a:cubicBezTo>
                  <a:pt x="19" y="42"/>
                  <a:pt x="19" y="42"/>
                  <a:pt x="19" y="42"/>
                </a:cubicBezTo>
                <a:cubicBezTo>
                  <a:pt x="19" y="42"/>
                  <a:pt x="19" y="42"/>
                  <a:pt x="19" y="42"/>
                </a:cubicBezTo>
                <a:cubicBezTo>
                  <a:pt x="19" y="42"/>
                  <a:pt x="19" y="42"/>
                  <a:pt x="19" y="42"/>
                </a:cubicBezTo>
                <a:cubicBezTo>
                  <a:pt x="18" y="42"/>
                  <a:pt x="18" y="41"/>
                  <a:pt x="17" y="41"/>
                </a:cubicBezTo>
                <a:cubicBezTo>
                  <a:pt x="17" y="41"/>
                  <a:pt x="17" y="41"/>
                  <a:pt x="17" y="41"/>
                </a:cubicBezTo>
                <a:cubicBezTo>
                  <a:pt x="17" y="41"/>
                  <a:pt x="17" y="41"/>
                  <a:pt x="17" y="40"/>
                </a:cubicBezTo>
                <a:cubicBezTo>
                  <a:pt x="17" y="40"/>
                  <a:pt x="17" y="40"/>
                  <a:pt x="17" y="40"/>
                </a:cubicBezTo>
                <a:cubicBezTo>
                  <a:pt x="16" y="40"/>
                  <a:pt x="16" y="39"/>
                  <a:pt x="15" y="39"/>
                </a:cubicBezTo>
                <a:cubicBezTo>
                  <a:pt x="15" y="39"/>
                  <a:pt x="15" y="39"/>
                  <a:pt x="15" y="39"/>
                </a:cubicBezTo>
                <a:cubicBezTo>
                  <a:pt x="15" y="38"/>
                  <a:pt x="15" y="38"/>
                  <a:pt x="15" y="38"/>
                </a:cubicBezTo>
                <a:cubicBezTo>
                  <a:pt x="15" y="38"/>
                  <a:pt x="15" y="38"/>
                  <a:pt x="15" y="38"/>
                </a:cubicBezTo>
                <a:cubicBezTo>
                  <a:pt x="14" y="38"/>
                  <a:pt x="14" y="37"/>
                  <a:pt x="14" y="37"/>
                </a:cubicBezTo>
                <a:cubicBezTo>
                  <a:pt x="14" y="37"/>
                  <a:pt x="14" y="37"/>
                  <a:pt x="14" y="37"/>
                </a:cubicBezTo>
                <a:cubicBezTo>
                  <a:pt x="14" y="36"/>
                  <a:pt x="14" y="36"/>
                  <a:pt x="13" y="36"/>
                </a:cubicBezTo>
                <a:cubicBezTo>
                  <a:pt x="13" y="36"/>
                  <a:pt x="13" y="36"/>
                  <a:pt x="13" y="36"/>
                </a:cubicBezTo>
                <a:cubicBezTo>
                  <a:pt x="13" y="36"/>
                  <a:pt x="13" y="36"/>
                  <a:pt x="13" y="36"/>
                </a:cubicBezTo>
                <a:cubicBezTo>
                  <a:pt x="13" y="34"/>
                  <a:pt x="12" y="33"/>
                  <a:pt x="12" y="32"/>
                </a:cubicBezTo>
                <a:cubicBezTo>
                  <a:pt x="12" y="32"/>
                  <a:pt x="12" y="32"/>
                  <a:pt x="12" y="32"/>
                </a:cubicBezTo>
                <a:cubicBezTo>
                  <a:pt x="12" y="32"/>
                  <a:pt x="12" y="32"/>
                  <a:pt x="12" y="31"/>
                </a:cubicBezTo>
                <a:cubicBezTo>
                  <a:pt x="12" y="31"/>
                  <a:pt x="12" y="31"/>
                  <a:pt x="12" y="31"/>
                </a:cubicBezTo>
                <a:cubicBezTo>
                  <a:pt x="11" y="31"/>
                  <a:pt x="11" y="31"/>
                  <a:pt x="11" y="30"/>
                </a:cubicBezTo>
                <a:cubicBezTo>
                  <a:pt x="11" y="30"/>
                  <a:pt x="11" y="30"/>
                  <a:pt x="11" y="30"/>
                </a:cubicBezTo>
                <a:cubicBezTo>
                  <a:pt x="11" y="30"/>
                  <a:pt x="11" y="30"/>
                  <a:pt x="11" y="30"/>
                </a:cubicBezTo>
                <a:cubicBezTo>
                  <a:pt x="11" y="30"/>
                  <a:pt x="11" y="30"/>
                  <a:pt x="11" y="29"/>
                </a:cubicBezTo>
                <a:cubicBezTo>
                  <a:pt x="11" y="29"/>
                  <a:pt x="11" y="29"/>
                  <a:pt x="11" y="29"/>
                </a:cubicBezTo>
                <a:cubicBezTo>
                  <a:pt x="11" y="29"/>
                  <a:pt x="11" y="29"/>
                  <a:pt x="11" y="29"/>
                </a:cubicBezTo>
                <a:cubicBezTo>
                  <a:pt x="11" y="28"/>
                  <a:pt x="11" y="28"/>
                  <a:pt x="11" y="28"/>
                </a:cubicBezTo>
                <a:cubicBezTo>
                  <a:pt x="11" y="28"/>
                  <a:pt x="11" y="27"/>
                  <a:pt x="11" y="27"/>
                </a:cubicBezTo>
                <a:cubicBezTo>
                  <a:pt x="11" y="27"/>
                  <a:pt x="11" y="27"/>
                  <a:pt x="11" y="27"/>
                </a:cubicBezTo>
                <a:cubicBezTo>
                  <a:pt x="11" y="27"/>
                  <a:pt x="11" y="27"/>
                  <a:pt x="11" y="26"/>
                </a:cubicBezTo>
                <a:cubicBezTo>
                  <a:pt x="11" y="26"/>
                  <a:pt x="11" y="26"/>
                  <a:pt x="11" y="26"/>
                </a:cubicBezTo>
                <a:cubicBezTo>
                  <a:pt x="11" y="26"/>
                  <a:pt x="11" y="26"/>
                  <a:pt x="11" y="25"/>
                </a:cubicBezTo>
                <a:cubicBezTo>
                  <a:pt x="11" y="25"/>
                  <a:pt x="11" y="25"/>
                  <a:pt x="11" y="25"/>
                </a:cubicBezTo>
                <a:cubicBezTo>
                  <a:pt x="11" y="25"/>
                  <a:pt x="11" y="25"/>
                  <a:pt x="12" y="25"/>
                </a:cubicBezTo>
                <a:cubicBezTo>
                  <a:pt x="12" y="25"/>
                  <a:pt x="12" y="25"/>
                  <a:pt x="12" y="24"/>
                </a:cubicBezTo>
                <a:cubicBezTo>
                  <a:pt x="12" y="24"/>
                  <a:pt x="12" y="24"/>
                  <a:pt x="12" y="24"/>
                </a:cubicBezTo>
                <a:cubicBezTo>
                  <a:pt x="12" y="24"/>
                  <a:pt x="12" y="24"/>
                  <a:pt x="12" y="24"/>
                </a:cubicBezTo>
                <a:cubicBezTo>
                  <a:pt x="12" y="23"/>
                  <a:pt x="12" y="23"/>
                  <a:pt x="12" y="23"/>
                </a:cubicBezTo>
                <a:cubicBezTo>
                  <a:pt x="12" y="23"/>
                  <a:pt x="12" y="23"/>
                  <a:pt x="12" y="23"/>
                </a:cubicBezTo>
                <a:cubicBezTo>
                  <a:pt x="12" y="23"/>
                  <a:pt x="12" y="23"/>
                  <a:pt x="12" y="23"/>
                </a:cubicBezTo>
                <a:cubicBezTo>
                  <a:pt x="12" y="22"/>
                  <a:pt x="13" y="21"/>
                  <a:pt x="13" y="20"/>
                </a:cubicBezTo>
                <a:cubicBezTo>
                  <a:pt x="13" y="20"/>
                  <a:pt x="13" y="20"/>
                  <a:pt x="13" y="20"/>
                </a:cubicBezTo>
                <a:cubicBezTo>
                  <a:pt x="13" y="20"/>
                  <a:pt x="13" y="20"/>
                  <a:pt x="13" y="20"/>
                </a:cubicBezTo>
                <a:cubicBezTo>
                  <a:pt x="13" y="20"/>
                  <a:pt x="13" y="20"/>
                  <a:pt x="13" y="20"/>
                </a:cubicBezTo>
                <a:cubicBezTo>
                  <a:pt x="14" y="19"/>
                  <a:pt x="14" y="19"/>
                  <a:pt x="14" y="19"/>
                </a:cubicBezTo>
                <a:cubicBezTo>
                  <a:pt x="14" y="19"/>
                  <a:pt x="14" y="19"/>
                  <a:pt x="14" y="19"/>
                </a:cubicBezTo>
                <a:cubicBezTo>
                  <a:pt x="14" y="19"/>
                  <a:pt x="14" y="18"/>
                  <a:pt x="15" y="18"/>
                </a:cubicBezTo>
                <a:cubicBezTo>
                  <a:pt x="15" y="18"/>
                  <a:pt x="15" y="18"/>
                  <a:pt x="15" y="18"/>
                </a:cubicBezTo>
                <a:cubicBezTo>
                  <a:pt x="15" y="17"/>
                  <a:pt x="15" y="17"/>
                  <a:pt x="15" y="17"/>
                </a:cubicBezTo>
                <a:cubicBezTo>
                  <a:pt x="15" y="17"/>
                  <a:pt x="15" y="17"/>
                  <a:pt x="15" y="17"/>
                </a:cubicBezTo>
                <a:cubicBezTo>
                  <a:pt x="16" y="17"/>
                  <a:pt x="16" y="16"/>
                  <a:pt x="17" y="15"/>
                </a:cubicBezTo>
                <a:cubicBezTo>
                  <a:pt x="17" y="15"/>
                  <a:pt x="17" y="15"/>
                  <a:pt x="17" y="15"/>
                </a:cubicBezTo>
                <a:cubicBezTo>
                  <a:pt x="17" y="15"/>
                  <a:pt x="17" y="15"/>
                  <a:pt x="17" y="15"/>
                </a:cubicBezTo>
                <a:cubicBezTo>
                  <a:pt x="17" y="15"/>
                  <a:pt x="17" y="15"/>
                  <a:pt x="17" y="15"/>
                </a:cubicBezTo>
                <a:cubicBezTo>
                  <a:pt x="18" y="15"/>
                  <a:pt x="18" y="14"/>
                  <a:pt x="19" y="14"/>
                </a:cubicBezTo>
                <a:cubicBezTo>
                  <a:pt x="19" y="14"/>
                  <a:pt x="19" y="14"/>
                  <a:pt x="19" y="14"/>
                </a:cubicBezTo>
                <a:cubicBezTo>
                  <a:pt x="19" y="14"/>
                  <a:pt x="19" y="14"/>
                  <a:pt x="19" y="14"/>
                </a:cubicBezTo>
                <a:cubicBezTo>
                  <a:pt x="19" y="14"/>
                  <a:pt x="19" y="14"/>
                  <a:pt x="19" y="14"/>
                </a:cubicBezTo>
                <a:cubicBezTo>
                  <a:pt x="20" y="14"/>
                  <a:pt x="20" y="13"/>
                  <a:pt x="20" y="13"/>
                </a:cubicBezTo>
                <a:cubicBezTo>
                  <a:pt x="20" y="13"/>
                  <a:pt x="20" y="13"/>
                  <a:pt x="20" y="13"/>
                </a:cubicBezTo>
                <a:cubicBezTo>
                  <a:pt x="21" y="13"/>
                  <a:pt x="22" y="12"/>
                  <a:pt x="23" y="12"/>
                </a:cubicBezTo>
                <a:cubicBezTo>
                  <a:pt x="23" y="12"/>
                  <a:pt x="23" y="12"/>
                  <a:pt x="23" y="12"/>
                </a:cubicBezTo>
                <a:cubicBezTo>
                  <a:pt x="23" y="12"/>
                  <a:pt x="23" y="12"/>
                  <a:pt x="23" y="12"/>
                </a:cubicBezTo>
                <a:cubicBezTo>
                  <a:pt x="23" y="12"/>
                  <a:pt x="23" y="12"/>
                  <a:pt x="23" y="12"/>
                </a:cubicBezTo>
                <a:cubicBezTo>
                  <a:pt x="24" y="12"/>
                  <a:pt x="24" y="12"/>
                  <a:pt x="24" y="12"/>
                </a:cubicBezTo>
                <a:cubicBezTo>
                  <a:pt x="24" y="12"/>
                  <a:pt x="24" y="12"/>
                  <a:pt x="24" y="12"/>
                </a:cubicBezTo>
                <a:cubicBezTo>
                  <a:pt x="24" y="12"/>
                  <a:pt x="24" y="12"/>
                  <a:pt x="24" y="12"/>
                </a:cubicBezTo>
                <a:cubicBezTo>
                  <a:pt x="25" y="12"/>
                  <a:pt x="25" y="12"/>
                  <a:pt x="25" y="12"/>
                </a:cubicBezTo>
                <a:cubicBezTo>
                  <a:pt x="25" y="12"/>
                  <a:pt x="25" y="12"/>
                  <a:pt x="25" y="12"/>
                </a:cubicBezTo>
                <a:cubicBezTo>
                  <a:pt x="25" y="12"/>
                  <a:pt x="26" y="12"/>
                  <a:pt x="26" y="12"/>
                </a:cubicBezTo>
                <a:cubicBezTo>
                  <a:pt x="26" y="12"/>
                  <a:pt x="26" y="12"/>
                  <a:pt x="26" y="12"/>
                </a:cubicBezTo>
                <a:cubicBezTo>
                  <a:pt x="26" y="11"/>
                  <a:pt x="26" y="11"/>
                  <a:pt x="27" y="11"/>
                </a:cubicBezTo>
                <a:cubicBezTo>
                  <a:pt x="27" y="11"/>
                  <a:pt x="27" y="11"/>
                  <a:pt x="27" y="11"/>
                </a:cubicBezTo>
                <a:cubicBezTo>
                  <a:pt x="27" y="11"/>
                  <a:pt x="27" y="11"/>
                  <a:pt x="28" y="11"/>
                </a:cubicBezTo>
                <a:cubicBezTo>
                  <a:pt x="28" y="11"/>
                  <a:pt x="28" y="11"/>
                  <a:pt x="28" y="11"/>
                </a:cubicBezTo>
                <a:cubicBezTo>
                  <a:pt x="29" y="11"/>
                  <a:pt x="29" y="11"/>
                  <a:pt x="29" y="11"/>
                </a:cubicBezTo>
                <a:cubicBezTo>
                  <a:pt x="29" y="11"/>
                  <a:pt x="29" y="11"/>
                  <a:pt x="29" y="12"/>
                </a:cubicBezTo>
                <a:cubicBezTo>
                  <a:pt x="29" y="12"/>
                  <a:pt x="29" y="12"/>
                  <a:pt x="29" y="12"/>
                </a:cubicBezTo>
                <a:cubicBezTo>
                  <a:pt x="30" y="12"/>
                  <a:pt x="30" y="12"/>
                  <a:pt x="30" y="12"/>
                </a:cubicBezTo>
                <a:cubicBezTo>
                  <a:pt x="30" y="12"/>
                  <a:pt x="30" y="12"/>
                  <a:pt x="30" y="12"/>
                </a:cubicBezTo>
                <a:cubicBezTo>
                  <a:pt x="30" y="12"/>
                  <a:pt x="31" y="12"/>
                  <a:pt x="31" y="12"/>
                </a:cubicBezTo>
                <a:cubicBezTo>
                  <a:pt x="31" y="12"/>
                  <a:pt x="31" y="12"/>
                  <a:pt x="31" y="12"/>
                </a:cubicBezTo>
                <a:cubicBezTo>
                  <a:pt x="31" y="12"/>
                  <a:pt x="31" y="12"/>
                  <a:pt x="32" y="12"/>
                </a:cubicBezTo>
                <a:cubicBezTo>
                  <a:pt x="32" y="12"/>
                  <a:pt x="32" y="12"/>
                  <a:pt x="32" y="12"/>
                </a:cubicBezTo>
                <a:cubicBezTo>
                  <a:pt x="32" y="12"/>
                  <a:pt x="32" y="12"/>
                  <a:pt x="33" y="12"/>
                </a:cubicBezTo>
                <a:cubicBezTo>
                  <a:pt x="33" y="12"/>
                  <a:pt x="33" y="12"/>
                  <a:pt x="33" y="12"/>
                </a:cubicBezTo>
                <a:cubicBezTo>
                  <a:pt x="33" y="12"/>
                  <a:pt x="33" y="12"/>
                  <a:pt x="33" y="12"/>
                </a:cubicBezTo>
                <a:cubicBezTo>
                  <a:pt x="34" y="12"/>
                  <a:pt x="34" y="13"/>
                  <a:pt x="35" y="13"/>
                </a:cubicBezTo>
                <a:cubicBezTo>
                  <a:pt x="35" y="13"/>
                  <a:pt x="35" y="13"/>
                  <a:pt x="35" y="13"/>
                </a:cubicBezTo>
                <a:cubicBezTo>
                  <a:pt x="36" y="13"/>
                  <a:pt x="36" y="14"/>
                  <a:pt x="36" y="14"/>
                </a:cubicBezTo>
                <a:cubicBezTo>
                  <a:pt x="36" y="14"/>
                  <a:pt x="36" y="14"/>
                  <a:pt x="36" y="14"/>
                </a:cubicBezTo>
                <a:cubicBezTo>
                  <a:pt x="36" y="14"/>
                  <a:pt x="36" y="14"/>
                  <a:pt x="36" y="14"/>
                </a:cubicBezTo>
                <a:cubicBezTo>
                  <a:pt x="36" y="14"/>
                  <a:pt x="36" y="14"/>
                  <a:pt x="36" y="14"/>
                </a:cubicBezTo>
                <a:cubicBezTo>
                  <a:pt x="37" y="14"/>
                  <a:pt x="37" y="15"/>
                  <a:pt x="38" y="15"/>
                </a:cubicBezTo>
                <a:cubicBezTo>
                  <a:pt x="38" y="15"/>
                  <a:pt x="38" y="15"/>
                  <a:pt x="38" y="15"/>
                </a:cubicBezTo>
                <a:cubicBezTo>
                  <a:pt x="38" y="15"/>
                  <a:pt x="38" y="15"/>
                  <a:pt x="38" y="15"/>
                </a:cubicBezTo>
                <a:cubicBezTo>
                  <a:pt x="38" y="15"/>
                  <a:pt x="38" y="15"/>
                  <a:pt x="38" y="15"/>
                </a:cubicBezTo>
                <a:cubicBezTo>
                  <a:pt x="39" y="16"/>
                  <a:pt x="40" y="17"/>
                  <a:pt x="40" y="17"/>
                </a:cubicBezTo>
                <a:cubicBezTo>
                  <a:pt x="40" y="17"/>
                  <a:pt x="40" y="17"/>
                  <a:pt x="40" y="17"/>
                </a:cubicBezTo>
                <a:cubicBezTo>
                  <a:pt x="40" y="17"/>
                  <a:pt x="40" y="17"/>
                  <a:pt x="41" y="18"/>
                </a:cubicBezTo>
                <a:cubicBezTo>
                  <a:pt x="41" y="18"/>
                  <a:pt x="41" y="18"/>
                  <a:pt x="41" y="18"/>
                </a:cubicBezTo>
                <a:cubicBezTo>
                  <a:pt x="41" y="18"/>
                  <a:pt x="41" y="19"/>
                  <a:pt x="42" y="19"/>
                </a:cubicBezTo>
                <a:cubicBezTo>
                  <a:pt x="42" y="19"/>
                  <a:pt x="42" y="19"/>
                  <a:pt x="42" y="19"/>
                </a:cubicBezTo>
                <a:cubicBezTo>
                  <a:pt x="42" y="19"/>
                  <a:pt x="42" y="19"/>
                  <a:pt x="42" y="20"/>
                </a:cubicBezTo>
                <a:cubicBezTo>
                  <a:pt x="42" y="20"/>
                  <a:pt x="42" y="20"/>
                  <a:pt x="42" y="20"/>
                </a:cubicBezTo>
                <a:cubicBezTo>
                  <a:pt x="42" y="20"/>
                  <a:pt x="42" y="20"/>
                  <a:pt x="42" y="20"/>
                </a:cubicBezTo>
                <a:cubicBezTo>
                  <a:pt x="43" y="21"/>
                  <a:pt x="43" y="22"/>
                  <a:pt x="43" y="23"/>
                </a:cubicBezTo>
                <a:cubicBezTo>
                  <a:pt x="43" y="23"/>
                  <a:pt x="43" y="23"/>
                  <a:pt x="43" y="23"/>
                </a:cubicBezTo>
                <a:cubicBezTo>
                  <a:pt x="43" y="23"/>
                  <a:pt x="43" y="23"/>
                  <a:pt x="43" y="23"/>
                </a:cubicBezTo>
                <a:cubicBezTo>
                  <a:pt x="43" y="23"/>
                  <a:pt x="44" y="23"/>
                  <a:pt x="44" y="24"/>
                </a:cubicBezTo>
                <a:cubicBezTo>
                  <a:pt x="44" y="24"/>
                  <a:pt x="44" y="24"/>
                  <a:pt x="44" y="24"/>
                </a:cubicBezTo>
                <a:cubicBezTo>
                  <a:pt x="44" y="24"/>
                  <a:pt x="44" y="24"/>
                  <a:pt x="44" y="24"/>
                </a:cubicBezTo>
                <a:cubicBezTo>
                  <a:pt x="44" y="25"/>
                  <a:pt x="44" y="25"/>
                  <a:pt x="44" y="25"/>
                </a:cubicBezTo>
                <a:cubicBezTo>
                  <a:pt x="44" y="25"/>
                  <a:pt x="44" y="25"/>
                  <a:pt x="44" y="25"/>
                </a:cubicBezTo>
                <a:cubicBezTo>
                  <a:pt x="44" y="25"/>
                  <a:pt x="44" y="25"/>
                  <a:pt x="44" y="25"/>
                </a:cubicBezTo>
                <a:cubicBezTo>
                  <a:pt x="44" y="26"/>
                  <a:pt x="44" y="26"/>
                  <a:pt x="44" y="26"/>
                </a:cubicBezTo>
                <a:cubicBezTo>
                  <a:pt x="44" y="26"/>
                  <a:pt x="44" y="26"/>
                  <a:pt x="44" y="26"/>
                </a:cubicBezTo>
                <a:cubicBezTo>
                  <a:pt x="44" y="27"/>
                  <a:pt x="44" y="27"/>
                  <a:pt x="44" y="27"/>
                </a:cubicBezTo>
                <a:cubicBezTo>
                  <a:pt x="44" y="27"/>
                  <a:pt x="44" y="27"/>
                  <a:pt x="44" y="27"/>
                </a:cubicBezTo>
                <a:cubicBezTo>
                  <a:pt x="44" y="27"/>
                  <a:pt x="44" y="28"/>
                  <a:pt x="44" y="28"/>
                </a:cubicBezTo>
                <a:cubicBezTo>
                  <a:pt x="44" y="28"/>
                  <a:pt x="44" y="28"/>
                  <a:pt x="44" y="29"/>
                </a:cubicBezTo>
                <a:cubicBezTo>
                  <a:pt x="44" y="29"/>
                  <a:pt x="44" y="29"/>
                  <a:pt x="44" y="29"/>
                </a:cubicBezTo>
                <a:cubicBezTo>
                  <a:pt x="44" y="29"/>
                  <a:pt x="44" y="29"/>
                  <a:pt x="44" y="29"/>
                </a:cubicBezTo>
                <a:cubicBezTo>
                  <a:pt x="44" y="30"/>
                  <a:pt x="44" y="30"/>
                  <a:pt x="44" y="30"/>
                </a:cubicBezTo>
                <a:cubicBezTo>
                  <a:pt x="44" y="30"/>
                  <a:pt x="44" y="30"/>
                  <a:pt x="44" y="30"/>
                </a:cubicBezTo>
                <a:cubicBezTo>
                  <a:pt x="44" y="30"/>
                  <a:pt x="44" y="30"/>
                  <a:pt x="44" y="30"/>
                </a:cubicBezTo>
                <a:cubicBezTo>
                  <a:pt x="44" y="31"/>
                  <a:pt x="44" y="31"/>
                  <a:pt x="44" y="31"/>
                </a:cubicBezTo>
                <a:cubicBezTo>
                  <a:pt x="44" y="31"/>
                  <a:pt x="44" y="31"/>
                  <a:pt x="44" y="31"/>
                </a:cubicBezTo>
                <a:cubicBezTo>
                  <a:pt x="44" y="32"/>
                  <a:pt x="44" y="32"/>
                  <a:pt x="44" y="32"/>
                </a:cubicBezTo>
                <a:cubicBezTo>
                  <a:pt x="44" y="32"/>
                  <a:pt x="44" y="32"/>
                  <a:pt x="44" y="32"/>
                </a:cubicBezTo>
                <a:cubicBezTo>
                  <a:pt x="43" y="33"/>
                  <a:pt x="43" y="34"/>
                  <a:pt x="42" y="3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6" name="Freeform 61"/>
          <p:cNvSpPr>
            <a:spLocks noEditPoints="1"/>
          </p:cNvSpPr>
          <p:nvPr userDrawn="1"/>
        </p:nvSpPr>
        <p:spPr bwMode="auto">
          <a:xfrm>
            <a:off x="5514975" y="1319213"/>
            <a:ext cx="301625" cy="382588"/>
          </a:xfrm>
          <a:custGeom>
            <a:avLst/>
            <a:gdLst>
              <a:gd name="T0" fmla="*/ 5 w 78"/>
              <a:gd name="T1" fmla="*/ 58 h 99"/>
              <a:gd name="T2" fmla="*/ 5 w 78"/>
              <a:gd name="T3" fmla="*/ 40 h 99"/>
              <a:gd name="T4" fmla="*/ 23 w 78"/>
              <a:gd name="T5" fmla="*/ 40 h 99"/>
              <a:gd name="T6" fmla="*/ 23 w 78"/>
              <a:gd name="T7" fmla="*/ 58 h 99"/>
              <a:gd name="T8" fmla="*/ 5 w 78"/>
              <a:gd name="T9" fmla="*/ 58 h 99"/>
              <a:gd name="T10" fmla="*/ 27 w 78"/>
              <a:gd name="T11" fmla="*/ 80 h 99"/>
              <a:gd name="T12" fmla="*/ 27 w 78"/>
              <a:gd name="T13" fmla="*/ 71 h 99"/>
              <a:gd name="T14" fmla="*/ 27 w 78"/>
              <a:gd name="T15" fmla="*/ 26 h 99"/>
              <a:gd name="T16" fmla="*/ 27 w 78"/>
              <a:gd name="T17" fmla="*/ 18 h 99"/>
              <a:gd name="T18" fmla="*/ 36 w 78"/>
              <a:gd name="T19" fmla="*/ 18 h 99"/>
              <a:gd name="T20" fmla="*/ 35 w 78"/>
              <a:gd name="T21" fmla="*/ 80 h 99"/>
              <a:gd name="T22" fmla="*/ 27 w 78"/>
              <a:gd name="T23" fmla="*/ 80 h 99"/>
              <a:gd name="T24" fmla="*/ 43 w 78"/>
              <a:gd name="T25" fmla="*/ 96 h 99"/>
              <a:gd name="T26" fmla="*/ 43 w 78"/>
              <a:gd name="T27" fmla="*/ 88 h 99"/>
              <a:gd name="T28" fmla="*/ 43 w 78"/>
              <a:gd name="T29" fmla="*/ 10 h 99"/>
              <a:gd name="T30" fmla="*/ 43 w 78"/>
              <a:gd name="T31" fmla="*/ 2 h 99"/>
              <a:gd name="T32" fmla="*/ 51 w 78"/>
              <a:gd name="T33" fmla="*/ 2 h 99"/>
              <a:gd name="T34" fmla="*/ 52 w 78"/>
              <a:gd name="T35" fmla="*/ 96 h 99"/>
              <a:gd name="T36" fmla="*/ 43 w 78"/>
              <a:gd name="T37"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99">
                <a:moveTo>
                  <a:pt x="5" y="58"/>
                </a:moveTo>
                <a:cubicBezTo>
                  <a:pt x="0" y="53"/>
                  <a:pt x="0" y="45"/>
                  <a:pt x="5" y="40"/>
                </a:cubicBezTo>
                <a:cubicBezTo>
                  <a:pt x="10" y="35"/>
                  <a:pt x="18" y="36"/>
                  <a:pt x="23" y="40"/>
                </a:cubicBezTo>
                <a:cubicBezTo>
                  <a:pt x="28" y="45"/>
                  <a:pt x="28" y="53"/>
                  <a:pt x="23" y="58"/>
                </a:cubicBezTo>
                <a:cubicBezTo>
                  <a:pt x="18" y="63"/>
                  <a:pt x="10" y="63"/>
                  <a:pt x="5" y="58"/>
                </a:cubicBezTo>
                <a:close/>
                <a:moveTo>
                  <a:pt x="27" y="80"/>
                </a:moveTo>
                <a:cubicBezTo>
                  <a:pt x="24" y="77"/>
                  <a:pt x="24" y="74"/>
                  <a:pt x="27" y="71"/>
                </a:cubicBezTo>
                <a:cubicBezTo>
                  <a:pt x="39" y="59"/>
                  <a:pt x="40" y="38"/>
                  <a:pt x="27" y="26"/>
                </a:cubicBezTo>
                <a:cubicBezTo>
                  <a:pt x="25" y="24"/>
                  <a:pt x="25" y="20"/>
                  <a:pt x="27" y="18"/>
                </a:cubicBezTo>
                <a:cubicBezTo>
                  <a:pt x="30" y="15"/>
                  <a:pt x="33" y="15"/>
                  <a:pt x="36" y="18"/>
                </a:cubicBezTo>
                <a:cubicBezTo>
                  <a:pt x="53" y="35"/>
                  <a:pt x="52" y="63"/>
                  <a:pt x="35" y="80"/>
                </a:cubicBezTo>
                <a:cubicBezTo>
                  <a:pt x="33" y="82"/>
                  <a:pt x="29" y="82"/>
                  <a:pt x="27" y="80"/>
                </a:cubicBezTo>
                <a:close/>
                <a:moveTo>
                  <a:pt x="43" y="96"/>
                </a:moveTo>
                <a:cubicBezTo>
                  <a:pt x="41" y="94"/>
                  <a:pt x="41" y="90"/>
                  <a:pt x="43" y="88"/>
                </a:cubicBezTo>
                <a:cubicBezTo>
                  <a:pt x="65" y="67"/>
                  <a:pt x="65" y="32"/>
                  <a:pt x="43" y="10"/>
                </a:cubicBezTo>
                <a:cubicBezTo>
                  <a:pt x="41" y="8"/>
                  <a:pt x="41" y="4"/>
                  <a:pt x="43" y="2"/>
                </a:cubicBezTo>
                <a:cubicBezTo>
                  <a:pt x="45" y="0"/>
                  <a:pt x="49" y="0"/>
                  <a:pt x="51" y="2"/>
                </a:cubicBezTo>
                <a:cubicBezTo>
                  <a:pt x="78" y="28"/>
                  <a:pt x="78" y="70"/>
                  <a:pt x="52" y="96"/>
                </a:cubicBezTo>
                <a:cubicBezTo>
                  <a:pt x="49" y="99"/>
                  <a:pt x="46" y="99"/>
                  <a:pt x="43" y="9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7" name="Freeform 62"/>
          <p:cNvSpPr>
            <a:spLocks/>
          </p:cNvSpPr>
          <p:nvPr userDrawn="1"/>
        </p:nvSpPr>
        <p:spPr bwMode="auto">
          <a:xfrm>
            <a:off x="4078288" y="1295400"/>
            <a:ext cx="266700" cy="274638"/>
          </a:xfrm>
          <a:custGeom>
            <a:avLst/>
            <a:gdLst>
              <a:gd name="T0" fmla="*/ 33 w 69"/>
              <a:gd name="T1" fmla="*/ 0 h 71"/>
              <a:gd name="T2" fmla="*/ 69 w 69"/>
              <a:gd name="T3" fmla="*/ 28 h 71"/>
              <a:gd name="T4" fmla="*/ 43 w 69"/>
              <a:gd name="T5" fmla="*/ 60 h 71"/>
              <a:gd name="T6" fmla="*/ 32 w 69"/>
              <a:gd name="T7" fmla="*/ 71 h 71"/>
              <a:gd name="T8" fmla="*/ 23 w 69"/>
              <a:gd name="T9" fmla="*/ 62 h 71"/>
              <a:gd name="T10" fmla="*/ 47 w 69"/>
              <a:gd name="T11" fmla="*/ 28 h 71"/>
              <a:gd name="T12" fmla="*/ 34 w 69"/>
              <a:gd name="T13" fmla="*/ 16 h 71"/>
              <a:gd name="T14" fmla="*/ 9 w 69"/>
              <a:gd name="T15" fmla="*/ 34 h 71"/>
              <a:gd name="T16" fmla="*/ 0 w 69"/>
              <a:gd name="T17" fmla="*/ 26 h 71"/>
              <a:gd name="T18" fmla="*/ 33 w 69"/>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1">
                <a:moveTo>
                  <a:pt x="33" y="0"/>
                </a:moveTo>
                <a:cubicBezTo>
                  <a:pt x="51" y="0"/>
                  <a:pt x="69" y="8"/>
                  <a:pt x="69" y="28"/>
                </a:cubicBezTo>
                <a:cubicBezTo>
                  <a:pt x="69" y="46"/>
                  <a:pt x="48" y="53"/>
                  <a:pt x="43" y="60"/>
                </a:cubicBezTo>
                <a:cubicBezTo>
                  <a:pt x="40" y="65"/>
                  <a:pt x="41" y="71"/>
                  <a:pt x="32" y="71"/>
                </a:cubicBezTo>
                <a:cubicBezTo>
                  <a:pt x="26" y="71"/>
                  <a:pt x="23" y="67"/>
                  <a:pt x="23" y="62"/>
                </a:cubicBezTo>
                <a:cubicBezTo>
                  <a:pt x="23" y="45"/>
                  <a:pt x="47" y="42"/>
                  <a:pt x="47" y="28"/>
                </a:cubicBezTo>
                <a:cubicBezTo>
                  <a:pt x="47" y="20"/>
                  <a:pt x="42" y="16"/>
                  <a:pt x="34" y="16"/>
                </a:cubicBezTo>
                <a:cubicBezTo>
                  <a:pt x="16" y="16"/>
                  <a:pt x="23" y="34"/>
                  <a:pt x="9" y="34"/>
                </a:cubicBezTo>
                <a:cubicBezTo>
                  <a:pt x="5" y="34"/>
                  <a:pt x="0" y="31"/>
                  <a:pt x="0" y="26"/>
                </a:cubicBezTo>
                <a:cubicBezTo>
                  <a:pt x="0" y="12"/>
                  <a:pt x="16" y="0"/>
                  <a:pt x="33"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78" name="Oval 63"/>
          <p:cNvSpPr>
            <a:spLocks noChangeArrowheads="1"/>
          </p:cNvSpPr>
          <p:nvPr userDrawn="1"/>
        </p:nvSpPr>
        <p:spPr bwMode="auto">
          <a:xfrm>
            <a:off x="4159250" y="1589088"/>
            <a:ext cx="88900" cy="9207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79" name="Group 78"/>
          <p:cNvGrpSpPr/>
          <p:nvPr userDrawn="1"/>
        </p:nvGrpSpPr>
        <p:grpSpPr>
          <a:xfrm>
            <a:off x="2784475" y="1724025"/>
            <a:ext cx="325438" cy="679450"/>
            <a:chOff x="2784475" y="1724025"/>
            <a:chExt cx="325438" cy="679450"/>
          </a:xfrm>
        </p:grpSpPr>
        <p:sp>
          <p:nvSpPr>
            <p:cNvPr id="80" name="Oval 64"/>
            <p:cNvSpPr>
              <a:spLocks noChangeArrowheads="1"/>
            </p:cNvSpPr>
            <p:nvPr userDrawn="1"/>
          </p:nvSpPr>
          <p:spPr bwMode="auto">
            <a:xfrm>
              <a:off x="2894013" y="1724025"/>
              <a:ext cx="107950" cy="107950"/>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1" name="Line 65"/>
            <p:cNvSpPr>
              <a:spLocks noChangeShapeType="1"/>
            </p:cNvSpPr>
            <p:nvPr userDrawn="1"/>
          </p:nvSpPr>
          <p:spPr bwMode="auto">
            <a:xfrm>
              <a:off x="294798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2" name="Line 66"/>
            <p:cNvSpPr>
              <a:spLocks noChangeShapeType="1"/>
            </p:cNvSpPr>
            <p:nvPr userDrawn="1"/>
          </p:nvSpPr>
          <p:spPr bwMode="auto">
            <a:xfrm>
              <a:off x="294798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3" name="Freeform 67"/>
            <p:cNvSpPr>
              <a:spLocks/>
            </p:cNvSpPr>
            <p:nvPr userDrawn="1"/>
          </p:nvSpPr>
          <p:spPr bwMode="auto">
            <a:xfrm>
              <a:off x="2784475" y="1847850"/>
              <a:ext cx="325438" cy="555625"/>
            </a:xfrm>
            <a:custGeom>
              <a:avLst/>
              <a:gdLst>
                <a:gd name="T0" fmla="*/ 40 w 84"/>
                <a:gd name="T1" fmla="*/ 86 h 144"/>
                <a:gd name="T2" fmla="*/ 40 w 84"/>
                <a:gd name="T3" fmla="*/ 135 h 144"/>
                <a:gd name="T4" fmla="*/ 27 w 84"/>
                <a:gd name="T5" fmla="*/ 135 h 144"/>
                <a:gd name="T6" fmla="*/ 26 w 84"/>
                <a:gd name="T7" fmla="*/ 86 h 144"/>
                <a:gd name="T8" fmla="*/ 9 w 84"/>
                <a:gd name="T9" fmla="*/ 86 h 144"/>
                <a:gd name="T10" fmla="*/ 28 w 84"/>
                <a:gd name="T11" fmla="*/ 20 h 144"/>
                <a:gd name="T12" fmla="*/ 25 w 84"/>
                <a:gd name="T13" fmla="*/ 20 h 144"/>
                <a:gd name="T14" fmla="*/ 14 w 84"/>
                <a:gd name="T15" fmla="*/ 58 h 144"/>
                <a:gd name="T16" fmla="*/ 2 w 84"/>
                <a:gd name="T17" fmla="*/ 54 h 144"/>
                <a:gd name="T18" fmla="*/ 15 w 84"/>
                <a:gd name="T19" fmla="*/ 13 h 144"/>
                <a:gd name="T20" fmla="*/ 32 w 84"/>
                <a:gd name="T21" fmla="*/ 0 h 144"/>
                <a:gd name="T22" fmla="*/ 41 w 84"/>
                <a:gd name="T23" fmla="*/ 0 h 144"/>
                <a:gd name="T24" fmla="*/ 41 w 84"/>
                <a:gd name="T25" fmla="*/ 0 h 144"/>
                <a:gd name="T26" fmla="*/ 51 w 84"/>
                <a:gd name="T27" fmla="*/ 0 h 144"/>
                <a:gd name="T28" fmla="*/ 69 w 84"/>
                <a:gd name="T29" fmla="*/ 13 h 144"/>
                <a:gd name="T30" fmla="*/ 81 w 84"/>
                <a:gd name="T31" fmla="*/ 54 h 144"/>
                <a:gd name="T32" fmla="*/ 70 w 84"/>
                <a:gd name="T33" fmla="*/ 58 h 144"/>
                <a:gd name="T34" fmla="*/ 59 w 84"/>
                <a:gd name="T35" fmla="*/ 20 h 144"/>
                <a:gd name="T36" fmla="*/ 56 w 84"/>
                <a:gd name="T37" fmla="*/ 20 h 144"/>
                <a:gd name="T38" fmla="*/ 75 w 84"/>
                <a:gd name="T39" fmla="*/ 86 h 144"/>
                <a:gd name="T40" fmla="*/ 57 w 84"/>
                <a:gd name="T41" fmla="*/ 86 h 144"/>
                <a:gd name="T42" fmla="*/ 57 w 84"/>
                <a:gd name="T43" fmla="*/ 135 h 144"/>
                <a:gd name="T44" fmla="*/ 44 w 84"/>
                <a:gd name="T45" fmla="*/ 135 h 144"/>
                <a:gd name="T46" fmla="*/ 44 w 84"/>
                <a:gd name="T47" fmla="*/ 86 h 144"/>
                <a:gd name="T48" fmla="*/ 40 w 84"/>
                <a:gd name="T49"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144">
                  <a:moveTo>
                    <a:pt x="40" y="86"/>
                  </a:moveTo>
                  <a:cubicBezTo>
                    <a:pt x="40" y="135"/>
                    <a:pt x="40" y="135"/>
                    <a:pt x="40" y="135"/>
                  </a:cubicBezTo>
                  <a:cubicBezTo>
                    <a:pt x="40" y="144"/>
                    <a:pt x="27" y="144"/>
                    <a:pt x="27" y="135"/>
                  </a:cubicBezTo>
                  <a:cubicBezTo>
                    <a:pt x="26" y="86"/>
                    <a:pt x="26" y="86"/>
                    <a:pt x="26" y="86"/>
                  </a:cubicBezTo>
                  <a:cubicBezTo>
                    <a:pt x="9" y="86"/>
                    <a:pt x="9" y="86"/>
                    <a:pt x="9" y="86"/>
                  </a:cubicBezTo>
                  <a:cubicBezTo>
                    <a:pt x="28" y="20"/>
                    <a:pt x="28" y="20"/>
                    <a:pt x="28" y="20"/>
                  </a:cubicBezTo>
                  <a:cubicBezTo>
                    <a:pt x="25" y="20"/>
                    <a:pt x="25" y="20"/>
                    <a:pt x="25" y="20"/>
                  </a:cubicBezTo>
                  <a:cubicBezTo>
                    <a:pt x="14" y="58"/>
                    <a:pt x="14" y="58"/>
                    <a:pt x="14" y="58"/>
                  </a:cubicBezTo>
                  <a:cubicBezTo>
                    <a:pt x="11" y="66"/>
                    <a:pt x="0" y="63"/>
                    <a:pt x="2" y="54"/>
                  </a:cubicBezTo>
                  <a:cubicBezTo>
                    <a:pt x="15" y="13"/>
                    <a:pt x="15" y="13"/>
                    <a:pt x="15" y="13"/>
                  </a:cubicBezTo>
                  <a:cubicBezTo>
                    <a:pt x="16" y="9"/>
                    <a:pt x="22" y="0"/>
                    <a:pt x="32" y="0"/>
                  </a:cubicBezTo>
                  <a:cubicBezTo>
                    <a:pt x="41" y="0"/>
                    <a:pt x="41" y="0"/>
                    <a:pt x="41" y="0"/>
                  </a:cubicBezTo>
                  <a:cubicBezTo>
                    <a:pt x="41" y="0"/>
                    <a:pt x="41" y="0"/>
                    <a:pt x="41" y="0"/>
                  </a:cubicBezTo>
                  <a:cubicBezTo>
                    <a:pt x="51" y="0"/>
                    <a:pt x="51" y="0"/>
                    <a:pt x="51" y="0"/>
                  </a:cubicBezTo>
                  <a:cubicBezTo>
                    <a:pt x="61" y="0"/>
                    <a:pt x="67" y="9"/>
                    <a:pt x="69" y="13"/>
                  </a:cubicBezTo>
                  <a:cubicBezTo>
                    <a:pt x="81" y="54"/>
                    <a:pt x="81" y="54"/>
                    <a:pt x="81" y="54"/>
                  </a:cubicBezTo>
                  <a:cubicBezTo>
                    <a:pt x="84" y="62"/>
                    <a:pt x="73" y="66"/>
                    <a:pt x="70" y="58"/>
                  </a:cubicBezTo>
                  <a:cubicBezTo>
                    <a:pt x="59" y="20"/>
                    <a:pt x="59" y="20"/>
                    <a:pt x="59" y="20"/>
                  </a:cubicBezTo>
                  <a:cubicBezTo>
                    <a:pt x="56" y="20"/>
                    <a:pt x="56" y="20"/>
                    <a:pt x="56" y="20"/>
                  </a:cubicBezTo>
                  <a:cubicBezTo>
                    <a:pt x="75" y="86"/>
                    <a:pt x="75" y="86"/>
                    <a:pt x="75" y="86"/>
                  </a:cubicBezTo>
                  <a:cubicBezTo>
                    <a:pt x="57" y="86"/>
                    <a:pt x="57" y="86"/>
                    <a:pt x="57" y="86"/>
                  </a:cubicBezTo>
                  <a:cubicBezTo>
                    <a:pt x="57" y="135"/>
                    <a:pt x="57" y="135"/>
                    <a:pt x="57" y="135"/>
                  </a:cubicBezTo>
                  <a:cubicBezTo>
                    <a:pt x="57" y="144"/>
                    <a:pt x="44" y="144"/>
                    <a:pt x="44" y="135"/>
                  </a:cubicBezTo>
                  <a:cubicBezTo>
                    <a:pt x="44" y="86"/>
                    <a:pt x="44" y="86"/>
                    <a:pt x="44" y="86"/>
                  </a:cubicBezTo>
                  <a:lnTo>
                    <a:pt x="40" y="8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84" name="Group 83"/>
          <p:cNvGrpSpPr/>
          <p:nvPr userDrawn="1"/>
        </p:nvGrpSpPr>
        <p:grpSpPr>
          <a:xfrm>
            <a:off x="3194050" y="1724025"/>
            <a:ext cx="255588" cy="684213"/>
            <a:chOff x="3194050" y="1724025"/>
            <a:chExt cx="255588" cy="684213"/>
          </a:xfrm>
        </p:grpSpPr>
        <p:sp>
          <p:nvSpPr>
            <p:cNvPr id="85" name="Freeform 68"/>
            <p:cNvSpPr>
              <a:spLocks/>
            </p:cNvSpPr>
            <p:nvPr userDrawn="1"/>
          </p:nvSpPr>
          <p:spPr bwMode="auto">
            <a:xfrm>
              <a:off x="3194050" y="1847850"/>
              <a:ext cx="255588" cy="560388"/>
            </a:xfrm>
            <a:custGeom>
              <a:avLst/>
              <a:gdLst>
                <a:gd name="T0" fmla="*/ 18 w 66"/>
                <a:gd name="T1" fmla="*/ 0 h 145"/>
                <a:gd name="T2" fmla="*/ 0 w 66"/>
                <a:gd name="T3" fmla="*/ 19 h 145"/>
                <a:gd name="T4" fmla="*/ 0 w 66"/>
                <a:gd name="T5" fmla="*/ 63 h 145"/>
                <a:gd name="T6" fmla="*/ 12 w 66"/>
                <a:gd name="T7" fmla="*/ 63 h 145"/>
                <a:gd name="T8" fmla="*/ 12 w 66"/>
                <a:gd name="T9" fmla="*/ 23 h 145"/>
                <a:gd name="T10" fmla="*/ 15 w 66"/>
                <a:gd name="T11" fmla="*/ 23 h 145"/>
                <a:gd name="T12" fmla="*/ 15 w 66"/>
                <a:gd name="T13" fmla="*/ 133 h 145"/>
                <a:gd name="T14" fmla="*/ 31 w 66"/>
                <a:gd name="T15" fmla="*/ 133 h 145"/>
                <a:gd name="T16" fmla="*/ 31 w 66"/>
                <a:gd name="T17" fmla="*/ 69 h 145"/>
                <a:gd name="T18" fmla="*/ 34 w 66"/>
                <a:gd name="T19" fmla="*/ 69 h 145"/>
                <a:gd name="T20" fmla="*/ 34 w 66"/>
                <a:gd name="T21" fmla="*/ 133 h 145"/>
                <a:gd name="T22" fmla="*/ 51 w 66"/>
                <a:gd name="T23" fmla="*/ 133 h 145"/>
                <a:gd name="T24" fmla="*/ 51 w 66"/>
                <a:gd name="T25" fmla="*/ 23 h 145"/>
                <a:gd name="T26" fmla="*/ 54 w 66"/>
                <a:gd name="T27" fmla="*/ 23 h 145"/>
                <a:gd name="T28" fmla="*/ 54 w 66"/>
                <a:gd name="T29" fmla="*/ 63 h 145"/>
                <a:gd name="T30" fmla="*/ 66 w 66"/>
                <a:gd name="T31" fmla="*/ 63 h 145"/>
                <a:gd name="T32" fmla="*/ 66 w 66"/>
                <a:gd name="T33" fmla="*/ 19 h 145"/>
                <a:gd name="T34" fmla="*/ 48 w 66"/>
                <a:gd name="T35" fmla="*/ 0 h 145"/>
                <a:gd name="T36" fmla="*/ 18 w 66"/>
                <a:gd name="T3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5">
                  <a:moveTo>
                    <a:pt x="18" y="0"/>
                  </a:moveTo>
                  <a:cubicBezTo>
                    <a:pt x="8" y="0"/>
                    <a:pt x="0" y="9"/>
                    <a:pt x="0" y="19"/>
                  </a:cubicBezTo>
                  <a:cubicBezTo>
                    <a:pt x="0" y="63"/>
                    <a:pt x="0" y="63"/>
                    <a:pt x="0" y="63"/>
                  </a:cubicBezTo>
                  <a:cubicBezTo>
                    <a:pt x="0" y="71"/>
                    <a:pt x="12" y="71"/>
                    <a:pt x="12" y="63"/>
                  </a:cubicBezTo>
                  <a:cubicBezTo>
                    <a:pt x="12" y="23"/>
                    <a:pt x="12" y="23"/>
                    <a:pt x="12" y="23"/>
                  </a:cubicBezTo>
                  <a:cubicBezTo>
                    <a:pt x="15" y="23"/>
                    <a:pt x="15" y="23"/>
                    <a:pt x="15" y="23"/>
                  </a:cubicBezTo>
                  <a:cubicBezTo>
                    <a:pt x="15" y="133"/>
                    <a:pt x="15" y="133"/>
                    <a:pt x="15" y="133"/>
                  </a:cubicBezTo>
                  <a:cubicBezTo>
                    <a:pt x="15" y="145"/>
                    <a:pt x="31" y="144"/>
                    <a:pt x="31" y="133"/>
                  </a:cubicBezTo>
                  <a:cubicBezTo>
                    <a:pt x="31" y="69"/>
                    <a:pt x="31" y="69"/>
                    <a:pt x="31" y="69"/>
                  </a:cubicBezTo>
                  <a:cubicBezTo>
                    <a:pt x="34" y="69"/>
                    <a:pt x="34" y="69"/>
                    <a:pt x="34" y="69"/>
                  </a:cubicBezTo>
                  <a:cubicBezTo>
                    <a:pt x="34" y="133"/>
                    <a:pt x="34" y="133"/>
                    <a:pt x="34" y="133"/>
                  </a:cubicBezTo>
                  <a:cubicBezTo>
                    <a:pt x="34" y="144"/>
                    <a:pt x="51" y="145"/>
                    <a:pt x="51" y="133"/>
                  </a:cubicBezTo>
                  <a:cubicBezTo>
                    <a:pt x="51" y="23"/>
                    <a:pt x="51" y="23"/>
                    <a:pt x="51" y="23"/>
                  </a:cubicBezTo>
                  <a:cubicBezTo>
                    <a:pt x="54" y="23"/>
                    <a:pt x="54" y="23"/>
                    <a:pt x="54" y="23"/>
                  </a:cubicBezTo>
                  <a:cubicBezTo>
                    <a:pt x="54" y="63"/>
                    <a:pt x="54" y="63"/>
                    <a:pt x="54" y="63"/>
                  </a:cubicBezTo>
                  <a:cubicBezTo>
                    <a:pt x="54" y="71"/>
                    <a:pt x="66" y="71"/>
                    <a:pt x="66" y="63"/>
                  </a:cubicBezTo>
                  <a:cubicBezTo>
                    <a:pt x="66" y="19"/>
                    <a:pt x="66" y="19"/>
                    <a:pt x="66" y="19"/>
                  </a:cubicBezTo>
                  <a:cubicBezTo>
                    <a:pt x="66" y="10"/>
                    <a:pt x="58" y="0"/>
                    <a:pt x="48" y="0"/>
                  </a:cubicBezTo>
                  <a:lnTo>
                    <a:pt x="1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6" name="Oval 69"/>
            <p:cNvSpPr>
              <a:spLocks noChangeArrowheads="1"/>
            </p:cNvSpPr>
            <p:nvPr userDrawn="1"/>
          </p:nvSpPr>
          <p:spPr bwMode="auto">
            <a:xfrm>
              <a:off x="3268663" y="1724025"/>
              <a:ext cx="107950" cy="11271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7" name="Line 70"/>
            <p:cNvSpPr>
              <a:spLocks noChangeShapeType="1"/>
            </p:cNvSpPr>
            <p:nvPr userDrawn="1"/>
          </p:nvSpPr>
          <p:spPr bwMode="auto">
            <a:xfrm>
              <a:off x="332263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8" name="Line 71"/>
            <p:cNvSpPr>
              <a:spLocks noChangeShapeType="1"/>
            </p:cNvSpPr>
            <p:nvPr userDrawn="1"/>
          </p:nvSpPr>
          <p:spPr bwMode="auto">
            <a:xfrm>
              <a:off x="3322638" y="17780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89" name="Group 88"/>
          <p:cNvGrpSpPr/>
          <p:nvPr userDrawn="1"/>
        </p:nvGrpSpPr>
        <p:grpSpPr>
          <a:xfrm>
            <a:off x="6180138" y="1743075"/>
            <a:ext cx="469900" cy="649288"/>
            <a:chOff x="6180138" y="1743075"/>
            <a:chExt cx="469900" cy="649288"/>
          </a:xfrm>
        </p:grpSpPr>
        <p:sp>
          <p:nvSpPr>
            <p:cNvPr id="90" name="Freeform 72"/>
            <p:cNvSpPr>
              <a:spLocks/>
            </p:cNvSpPr>
            <p:nvPr userDrawn="1"/>
          </p:nvSpPr>
          <p:spPr bwMode="auto">
            <a:xfrm>
              <a:off x="6330950" y="1966913"/>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1" name="Freeform 73"/>
            <p:cNvSpPr>
              <a:spLocks/>
            </p:cNvSpPr>
            <p:nvPr userDrawn="1"/>
          </p:nvSpPr>
          <p:spPr bwMode="auto">
            <a:xfrm>
              <a:off x="6330950" y="2098675"/>
              <a:ext cx="242888" cy="39688"/>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2" name="Freeform 74"/>
            <p:cNvSpPr>
              <a:spLocks/>
            </p:cNvSpPr>
            <p:nvPr userDrawn="1"/>
          </p:nvSpPr>
          <p:spPr bwMode="auto">
            <a:xfrm>
              <a:off x="6330950" y="2230438"/>
              <a:ext cx="242888" cy="38100"/>
            </a:xfrm>
            <a:custGeom>
              <a:avLst/>
              <a:gdLst>
                <a:gd name="T0" fmla="*/ 5 w 63"/>
                <a:gd name="T1" fmla="*/ 10 h 10"/>
                <a:gd name="T2" fmla="*/ 58 w 63"/>
                <a:gd name="T3" fmla="*/ 10 h 10"/>
                <a:gd name="T4" fmla="*/ 63 w 63"/>
                <a:gd name="T5" fmla="*/ 5 h 10"/>
                <a:gd name="T6" fmla="*/ 58 w 63"/>
                <a:gd name="T7" fmla="*/ 0 h 10"/>
                <a:gd name="T8" fmla="*/ 5 w 63"/>
                <a:gd name="T9" fmla="*/ 0 h 10"/>
                <a:gd name="T10" fmla="*/ 0 w 63"/>
                <a:gd name="T11" fmla="*/ 5 h 10"/>
                <a:gd name="T12" fmla="*/ 5 w 6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10"/>
                  </a:moveTo>
                  <a:cubicBezTo>
                    <a:pt x="58" y="10"/>
                    <a:pt x="58" y="10"/>
                    <a:pt x="58" y="10"/>
                  </a:cubicBezTo>
                  <a:cubicBezTo>
                    <a:pt x="61" y="10"/>
                    <a:pt x="63" y="8"/>
                    <a:pt x="63" y="5"/>
                  </a:cubicBezTo>
                  <a:cubicBezTo>
                    <a:pt x="63" y="2"/>
                    <a:pt x="61" y="0"/>
                    <a:pt x="58" y="0"/>
                  </a:cubicBezTo>
                  <a:cubicBezTo>
                    <a:pt x="5" y="0"/>
                    <a:pt x="5" y="0"/>
                    <a:pt x="5" y="0"/>
                  </a:cubicBezTo>
                  <a:cubicBezTo>
                    <a:pt x="2" y="0"/>
                    <a:pt x="0" y="2"/>
                    <a:pt x="0" y="5"/>
                  </a:cubicBezTo>
                  <a:cubicBezTo>
                    <a:pt x="0" y="8"/>
                    <a:pt x="2" y="10"/>
                    <a:pt x="5" y="1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3" name="Freeform 75"/>
            <p:cNvSpPr>
              <a:spLocks/>
            </p:cNvSpPr>
            <p:nvPr userDrawn="1"/>
          </p:nvSpPr>
          <p:spPr bwMode="auto">
            <a:xfrm>
              <a:off x="6342063" y="1743075"/>
              <a:ext cx="146050" cy="120650"/>
            </a:xfrm>
            <a:custGeom>
              <a:avLst/>
              <a:gdLst>
                <a:gd name="T0" fmla="*/ 4 w 38"/>
                <a:gd name="T1" fmla="*/ 31 h 31"/>
                <a:gd name="T2" fmla="*/ 34 w 38"/>
                <a:gd name="T3" fmla="*/ 31 h 31"/>
                <a:gd name="T4" fmla="*/ 38 w 38"/>
                <a:gd name="T5" fmla="*/ 28 h 31"/>
                <a:gd name="T6" fmla="*/ 38 w 38"/>
                <a:gd name="T7" fmla="*/ 13 h 31"/>
                <a:gd name="T8" fmla="*/ 34 w 38"/>
                <a:gd name="T9" fmla="*/ 9 h 31"/>
                <a:gd name="T10" fmla="*/ 29 w 38"/>
                <a:gd name="T11" fmla="*/ 9 h 31"/>
                <a:gd name="T12" fmla="*/ 29 w 38"/>
                <a:gd name="T13" fmla="*/ 9 h 31"/>
                <a:gd name="T14" fmla="*/ 29 w 38"/>
                <a:gd name="T15" fmla="*/ 1 h 31"/>
                <a:gd name="T16" fmla="*/ 27 w 38"/>
                <a:gd name="T17" fmla="*/ 0 h 31"/>
                <a:gd name="T18" fmla="*/ 11 w 38"/>
                <a:gd name="T19" fmla="*/ 0 h 31"/>
                <a:gd name="T20" fmla="*/ 9 w 38"/>
                <a:gd name="T21" fmla="*/ 1 h 31"/>
                <a:gd name="T22" fmla="*/ 9 w 38"/>
                <a:gd name="T23" fmla="*/ 9 h 31"/>
                <a:gd name="T24" fmla="*/ 9 w 38"/>
                <a:gd name="T25" fmla="*/ 9 h 31"/>
                <a:gd name="T26" fmla="*/ 4 w 38"/>
                <a:gd name="T27" fmla="*/ 9 h 31"/>
                <a:gd name="T28" fmla="*/ 0 w 38"/>
                <a:gd name="T29" fmla="*/ 13 h 31"/>
                <a:gd name="T30" fmla="*/ 0 w 38"/>
                <a:gd name="T31" fmla="*/ 28 h 31"/>
                <a:gd name="T32" fmla="*/ 4 w 38"/>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31">
                  <a:moveTo>
                    <a:pt x="4" y="31"/>
                  </a:moveTo>
                  <a:cubicBezTo>
                    <a:pt x="34" y="31"/>
                    <a:pt x="34" y="31"/>
                    <a:pt x="34" y="31"/>
                  </a:cubicBezTo>
                  <a:cubicBezTo>
                    <a:pt x="36" y="31"/>
                    <a:pt x="38" y="30"/>
                    <a:pt x="38" y="28"/>
                  </a:cubicBezTo>
                  <a:cubicBezTo>
                    <a:pt x="38" y="13"/>
                    <a:pt x="38" y="13"/>
                    <a:pt x="38" y="13"/>
                  </a:cubicBezTo>
                  <a:cubicBezTo>
                    <a:pt x="38" y="11"/>
                    <a:pt x="36" y="9"/>
                    <a:pt x="34" y="9"/>
                  </a:cubicBezTo>
                  <a:cubicBezTo>
                    <a:pt x="29" y="9"/>
                    <a:pt x="29" y="9"/>
                    <a:pt x="29" y="9"/>
                  </a:cubicBezTo>
                  <a:cubicBezTo>
                    <a:pt x="29" y="9"/>
                    <a:pt x="29" y="9"/>
                    <a:pt x="29" y="9"/>
                  </a:cubicBezTo>
                  <a:cubicBezTo>
                    <a:pt x="29" y="1"/>
                    <a:pt x="29" y="1"/>
                    <a:pt x="29" y="1"/>
                  </a:cubicBezTo>
                  <a:cubicBezTo>
                    <a:pt x="29" y="1"/>
                    <a:pt x="28" y="0"/>
                    <a:pt x="27" y="0"/>
                  </a:cubicBezTo>
                  <a:cubicBezTo>
                    <a:pt x="11" y="0"/>
                    <a:pt x="11" y="0"/>
                    <a:pt x="11" y="0"/>
                  </a:cubicBezTo>
                  <a:cubicBezTo>
                    <a:pt x="10" y="0"/>
                    <a:pt x="9" y="1"/>
                    <a:pt x="9" y="1"/>
                  </a:cubicBezTo>
                  <a:cubicBezTo>
                    <a:pt x="9" y="9"/>
                    <a:pt x="9" y="9"/>
                    <a:pt x="9" y="9"/>
                  </a:cubicBezTo>
                  <a:cubicBezTo>
                    <a:pt x="9" y="9"/>
                    <a:pt x="9" y="9"/>
                    <a:pt x="9" y="9"/>
                  </a:cubicBezTo>
                  <a:cubicBezTo>
                    <a:pt x="4" y="9"/>
                    <a:pt x="4" y="9"/>
                    <a:pt x="4" y="9"/>
                  </a:cubicBezTo>
                  <a:cubicBezTo>
                    <a:pt x="2" y="9"/>
                    <a:pt x="0" y="11"/>
                    <a:pt x="0" y="13"/>
                  </a:cubicBezTo>
                  <a:cubicBezTo>
                    <a:pt x="0" y="28"/>
                    <a:pt x="0" y="28"/>
                    <a:pt x="0" y="28"/>
                  </a:cubicBezTo>
                  <a:cubicBezTo>
                    <a:pt x="0" y="30"/>
                    <a:pt x="2" y="31"/>
                    <a:pt x="4" y="31"/>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4" name="Freeform 76"/>
            <p:cNvSpPr>
              <a:spLocks/>
            </p:cNvSpPr>
            <p:nvPr userDrawn="1"/>
          </p:nvSpPr>
          <p:spPr bwMode="auto">
            <a:xfrm>
              <a:off x="6180138" y="1804988"/>
              <a:ext cx="469900" cy="587375"/>
            </a:xfrm>
            <a:custGeom>
              <a:avLst/>
              <a:gdLst>
                <a:gd name="T0" fmla="*/ 108 w 122"/>
                <a:gd name="T1" fmla="*/ 0 h 152"/>
                <a:gd name="T2" fmla="*/ 85 w 122"/>
                <a:gd name="T3" fmla="*/ 0 h 152"/>
                <a:gd name="T4" fmla="*/ 85 w 122"/>
                <a:gd name="T5" fmla="*/ 10 h 152"/>
                <a:gd name="T6" fmla="*/ 108 w 122"/>
                <a:gd name="T7" fmla="*/ 10 h 152"/>
                <a:gd name="T8" fmla="*/ 112 w 122"/>
                <a:gd name="T9" fmla="*/ 12 h 152"/>
                <a:gd name="T10" fmla="*/ 112 w 122"/>
                <a:gd name="T11" fmla="*/ 140 h 152"/>
                <a:gd name="T12" fmla="*/ 108 w 122"/>
                <a:gd name="T13" fmla="*/ 142 h 152"/>
                <a:gd name="T14" fmla="*/ 14 w 122"/>
                <a:gd name="T15" fmla="*/ 142 h 152"/>
                <a:gd name="T16" fmla="*/ 10 w 122"/>
                <a:gd name="T17" fmla="*/ 140 h 152"/>
                <a:gd name="T18" fmla="*/ 10 w 122"/>
                <a:gd name="T19" fmla="*/ 12 h 152"/>
                <a:gd name="T20" fmla="*/ 14 w 122"/>
                <a:gd name="T21" fmla="*/ 10 h 152"/>
                <a:gd name="T22" fmla="*/ 37 w 122"/>
                <a:gd name="T23" fmla="*/ 10 h 152"/>
                <a:gd name="T24" fmla="*/ 37 w 122"/>
                <a:gd name="T25" fmla="*/ 0 h 152"/>
                <a:gd name="T26" fmla="*/ 14 w 122"/>
                <a:gd name="T27" fmla="*/ 0 h 152"/>
                <a:gd name="T28" fmla="*/ 0 w 122"/>
                <a:gd name="T29" fmla="*/ 12 h 152"/>
                <a:gd name="T30" fmla="*/ 0 w 122"/>
                <a:gd name="T31" fmla="*/ 140 h 152"/>
                <a:gd name="T32" fmla="*/ 14 w 122"/>
                <a:gd name="T33" fmla="*/ 152 h 152"/>
                <a:gd name="T34" fmla="*/ 108 w 122"/>
                <a:gd name="T35" fmla="*/ 152 h 152"/>
                <a:gd name="T36" fmla="*/ 122 w 122"/>
                <a:gd name="T37" fmla="*/ 140 h 152"/>
                <a:gd name="T38" fmla="*/ 122 w 122"/>
                <a:gd name="T39" fmla="*/ 12 h 152"/>
                <a:gd name="T40" fmla="*/ 108 w 122"/>
                <a:gd name="T4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152">
                  <a:moveTo>
                    <a:pt x="108" y="0"/>
                  </a:moveTo>
                  <a:cubicBezTo>
                    <a:pt x="85" y="0"/>
                    <a:pt x="85" y="0"/>
                    <a:pt x="85" y="0"/>
                  </a:cubicBezTo>
                  <a:cubicBezTo>
                    <a:pt x="85" y="10"/>
                    <a:pt x="85" y="10"/>
                    <a:pt x="85" y="10"/>
                  </a:cubicBezTo>
                  <a:cubicBezTo>
                    <a:pt x="108" y="10"/>
                    <a:pt x="108" y="10"/>
                    <a:pt x="108" y="10"/>
                  </a:cubicBezTo>
                  <a:cubicBezTo>
                    <a:pt x="110" y="10"/>
                    <a:pt x="112" y="11"/>
                    <a:pt x="112" y="12"/>
                  </a:cubicBezTo>
                  <a:cubicBezTo>
                    <a:pt x="112" y="140"/>
                    <a:pt x="112" y="140"/>
                    <a:pt x="112" y="140"/>
                  </a:cubicBezTo>
                  <a:cubicBezTo>
                    <a:pt x="112" y="141"/>
                    <a:pt x="110" y="142"/>
                    <a:pt x="108" y="142"/>
                  </a:cubicBezTo>
                  <a:cubicBezTo>
                    <a:pt x="14" y="142"/>
                    <a:pt x="14" y="142"/>
                    <a:pt x="14" y="142"/>
                  </a:cubicBezTo>
                  <a:cubicBezTo>
                    <a:pt x="12" y="142"/>
                    <a:pt x="10" y="141"/>
                    <a:pt x="10" y="140"/>
                  </a:cubicBezTo>
                  <a:cubicBezTo>
                    <a:pt x="10" y="12"/>
                    <a:pt x="10" y="12"/>
                    <a:pt x="10" y="12"/>
                  </a:cubicBezTo>
                  <a:cubicBezTo>
                    <a:pt x="10" y="11"/>
                    <a:pt x="12" y="10"/>
                    <a:pt x="14" y="10"/>
                  </a:cubicBezTo>
                  <a:cubicBezTo>
                    <a:pt x="37" y="10"/>
                    <a:pt x="37" y="10"/>
                    <a:pt x="37" y="10"/>
                  </a:cubicBezTo>
                  <a:cubicBezTo>
                    <a:pt x="37" y="0"/>
                    <a:pt x="37" y="0"/>
                    <a:pt x="37" y="0"/>
                  </a:cubicBezTo>
                  <a:cubicBezTo>
                    <a:pt x="14" y="0"/>
                    <a:pt x="14" y="0"/>
                    <a:pt x="14" y="0"/>
                  </a:cubicBezTo>
                  <a:cubicBezTo>
                    <a:pt x="6" y="0"/>
                    <a:pt x="0" y="5"/>
                    <a:pt x="0" y="12"/>
                  </a:cubicBezTo>
                  <a:cubicBezTo>
                    <a:pt x="0" y="140"/>
                    <a:pt x="0" y="140"/>
                    <a:pt x="0" y="140"/>
                  </a:cubicBezTo>
                  <a:cubicBezTo>
                    <a:pt x="0" y="147"/>
                    <a:pt x="6" y="152"/>
                    <a:pt x="14" y="152"/>
                  </a:cubicBezTo>
                  <a:cubicBezTo>
                    <a:pt x="108" y="152"/>
                    <a:pt x="108" y="152"/>
                    <a:pt x="108" y="152"/>
                  </a:cubicBezTo>
                  <a:cubicBezTo>
                    <a:pt x="115" y="152"/>
                    <a:pt x="122" y="147"/>
                    <a:pt x="122" y="140"/>
                  </a:cubicBezTo>
                  <a:cubicBezTo>
                    <a:pt x="122" y="12"/>
                    <a:pt x="122" y="12"/>
                    <a:pt x="122" y="12"/>
                  </a:cubicBezTo>
                  <a:cubicBezTo>
                    <a:pt x="122" y="5"/>
                    <a:pt x="115" y="0"/>
                    <a:pt x="108" y="0"/>
                  </a:cubicBezTo>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5" name="Freeform 77"/>
            <p:cNvSpPr>
              <a:spLocks/>
            </p:cNvSpPr>
            <p:nvPr userDrawn="1"/>
          </p:nvSpPr>
          <p:spPr bwMode="auto">
            <a:xfrm>
              <a:off x="6242050" y="1909763"/>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8 h 30"/>
                <a:gd name="T14" fmla="*/ 2 w 30"/>
                <a:gd name="T15" fmla="*/ 26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5 h 30"/>
                <a:gd name="T28" fmla="*/ 6 w 30"/>
                <a:gd name="T29" fmla="*/ 17 h 30"/>
                <a:gd name="T30" fmla="*/ 7 w 30"/>
                <a:gd name="T31" fmla="*/ 18 h 30"/>
                <a:gd name="T32" fmla="*/ 8 w 30"/>
                <a:gd name="T33" fmla="*/ 21 h 30"/>
                <a:gd name="T34" fmla="*/ 12 w 30"/>
                <a:gd name="T35" fmla="*/ 15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0"/>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29"/>
                    <a:pt x="3" y="29"/>
                    <a:pt x="3" y="28"/>
                  </a:cubicBezTo>
                  <a:cubicBezTo>
                    <a:pt x="3" y="28"/>
                    <a:pt x="2" y="27"/>
                    <a:pt x="2" y="26"/>
                  </a:cubicBezTo>
                  <a:cubicBezTo>
                    <a:pt x="2" y="26"/>
                    <a:pt x="1" y="24"/>
                    <a:pt x="1" y="23"/>
                  </a:cubicBezTo>
                  <a:cubicBezTo>
                    <a:pt x="1" y="23"/>
                    <a:pt x="1" y="22"/>
                    <a:pt x="1" y="22"/>
                  </a:cubicBezTo>
                  <a:cubicBezTo>
                    <a:pt x="0" y="20"/>
                    <a:pt x="0" y="19"/>
                    <a:pt x="0" y="19"/>
                  </a:cubicBezTo>
                  <a:cubicBezTo>
                    <a:pt x="0" y="18"/>
                    <a:pt x="0" y="17"/>
                    <a:pt x="1" y="16"/>
                  </a:cubicBezTo>
                  <a:cubicBezTo>
                    <a:pt x="3" y="15"/>
                    <a:pt x="4" y="15"/>
                    <a:pt x="5" y="15"/>
                  </a:cubicBezTo>
                  <a:cubicBezTo>
                    <a:pt x="5" y="15"/>
                    <a:pt x="5" y="15"/>
                    <a:pt x="6" y="15"/>
                  </a:cubicBezTo>
                  <a:cubicBezTo>
                    <a:pt x="6" y="16"/>
                    <a:pt x="6" y="16"/>
                    <a:pt x="6" y="17"/>
                  </a:cubicBezTo>
                  <a:cubicBezTo>
                    <a:pt x="6" y="17"/>
                    <a:pt x="7" y="18"/>
                    <a:pt x="7" y="18"/>
                  </a:cubicBezTo>
                  <a:cubicBezTo>
                    <a:pt x="7" y="20"/>
                    <a:pt x="8" y="21"/>
                    <a:pt x="8" y="21"/>
                  </a:cubicBezTo>
                  <a:cubicBezTo>
                    <a:pt x="9" y="21"/>
                    <a:pt x="10" y="19"/>
                    <a:pt x="12" y="15"/>
                  </a:cubicBezTo>
                  <a:cubicBezTo>
                    <a:pt x="14" y="12"/>
                    <a:pt x="12" y="15"/>
                    <a:pt x="14" y="13"/>
                  </a:cubicBezTo>
                  <a:cubicBezTo>
                    <a:pt x="16" y="9"/>
                    <a:pt x="18" y="7"/>
                    <a:pt x="19" y="6"/>
                  </a:cubicBezTo>
                  <a:cubicBezTo>
                    <a:pt x="20" y="4"/>
                    <a:pt x="21" y="3"/>
                    <a:pt x="22" y="2"/>
                  </a:cubicBezTo>
                  <a:cubicBezTo>
                    <a:pt x="23" y="2"/>
                    <a:pt x="24" y="1"/>
                    <a:pt x="25" y="1"/>
                  </a:cubicBezTo>
                  <a:cubicBezTo>
                    <a:pt x="26" y="0"/>
                    <a:pt x="28" y="0"/>
                    <a:pt x="30" y="0"/>
                  </a:cubicBezTo>
                  <a:lnTo>
                    <a:pt x="3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6" name="Freeform 78"/>
            <p:cNvSpPr>
              <a:spLocks/>
            </p:cNvSpPr>
            <p:nvPr userDrawn="1"/>
          </p:nvSpPr>
          <p:spPr bwMode="auto">
            <a:xfrm>
              <a:off x="6242050" y="2041525"/>
              <a:ext cx="115888" cy="115888"/>
            </a:xfrm>
            <a:custGeom>
              <a:avLst/>
              <a:gdLst>
                <a:gd name="T0" fmla="*/ 30 w 30"/>
                <a:gd name="T1" fmla="*/ 0 h 30"/>
                <a:gd name="T2" fmla="*/ 18 w 30"/>
                <a:gd name="T3" fmla="*/ 15 h 30"/>
                <a:gd name="T4" fmla="*/ 12 w 30"/>
                <a:gd name="T5" fmla="*/ 25 h 30"/>
                <a:gd name="T6" fmla="*/ 11 w 30"/>
                <a:gd name="T7" fmla="*/ 26 h 30"/>
                <a:gd name="T8" fmla="*/ 6 w 30"/>
                <a:gd name="T9" fmla="*/ 30 h 30"/>
                <a:gd name="T10" fmla="*/ 4 w 30"/>
                <a:gd name="T11" fmla="*/ 29 h 30"/>
                <a:gd name="T12" fmla="*/ 3 w 30"/>
                <a:gd name="T13" fmla="*/ 28 h 30"/>
                <a:gd name="T14" fmla="*/ 2 w 30"/>
                <a:gd name="T15" fmla="*/ 26 h 30"/>
                <a:gd name="T16" fmla="*/ 1 w 30"/>
                <a:gd name="T17" fmla="*/ 22 h 30"/>
                <a:gd name="T18" fmla="*/ 1 w 30"/>
                <a:gd name="T19" fmla="*/ 22 h 30"/>
                <a:gd name="T20" fmla="*/ 0 w 30"/>
                <a:gd name="T21" fmla="*/ 18 h 30"/>
                <a:gd name="T22" fmla="*/ 1 w 30"/>
                <a:gd name="T23" fmla="*/ 16 h 30"/>
                <a:gd name="T24" fmla="*/ 5 w 30"/>
                <a:gd name="T25" fmla="*/ 15 h 30"/>
                <a:gd name="T26" fmla="*/ 6 w 30"/>
                <a:gd name="T27" fmla="*/ 15 h 30"/>
                <a:gd name="T28" fmla="*/ 6 w 30"/>
                <a:gd name="T29" fmla="*/ 16 h 30"/>
                <a:gd name="T30" fmla="*/ 7 w 30"/>
                <a:gd name="T31" fmla="*/ 18 h 30"/>
                <a:gd name="T32" fmla="*/ 8 w 30"/>
                <a:gd name="T33" fmla="*/ 20 h 30"/>
                <a:gd name="T34" fmla="*/ 12 w 30"/>
                <a:gd name="T35" fmla="*/ 15 h 30"/>
                <a:gd name="T36" fmla="*/ 14 w 30"/>
                <a:gd name="T37" fmla="*/ 12 h 30"/>
                <a:gd name="T38" fmla="*/ 19 w 30"/>
                <a:gd name="T39" fmla="*/ 5 h 30"/>
                <a:gd name="T40" fmla="*/ 22 w 30"/>
                <a:gd name="T41" fmla="*/ 2 h 30"/>
                <a:gd name="T42" fmla="*/ 25 w 30"/>
                <a:gd name="T43" fmla="*/ 0 h 30"/>
                <a:gd name="T44" fmla="*/ 30 w 30"/>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30">
                  <a:moveTo>
                    <a:pt x="30" y="0"/>
                  </a:moveTo>
                  <a:cubicBezTo>
                    <a:pt x="26" y="5"/>
                    <a:pt x="22" y="10"/>
                    <a:pt x="18" y="15"/>
                  </a:cubicBezTo>
                  <a:cubicBezTo>
                    <a:pt x="14" y="20"/>
                    <a:pt x="15" y="19"/>
                    <a:pt x="12" y="25"/>
                  </a:cubicBezTo>
                  <a:cubicBezTo>
                    <a:pt x="12" y="25"/>
                    <a:pt x="11" y="26"/>
                    <a:pt x="11" y="26"/>
                  </a:cubicBezTo>
                  <a:cubicBezTo>
                    <a:pt x="10" y="29"/>
                    <a:pt x="8" y="30"/>
                    <a:pt x="6" y="30"/>
                  </a:cubicBezTo>
                  <a:cubicBezTo>
                    <a:pt x="6" y="30"/>
                    <a:pt x="5" y="29"/>
                    <a:pt x="4" y="29"/>
                  </a:cubicBezTo>
                  <a:cubicBezTo>
                    <a:pt x="4" y="29"/>
                    <a:pt x="3" y="29"/>
                    <a:pt x="3" y="28"/>
                  </a:cubicBezTo>
                  <a:cubicBezTo>
                    <a:pt x="3" y="27"/>
                    <a:pt x="2" y="27"/>
                    <a:pt x="2" y="26"/>
                  </a:cubicBezTo>
                  <a:cubicBezTo>
                    <a:pt x="2" y="25"/>
                    <a:pt x="1" y="24"/>
                    <a:pt x="1" y="22"/>
                  </a:cubicBezTo>
                  <a:cubicBezTo>
                    <a:pt x="1" y="22"/>
                    <a:pt x="1" y="22"/>
                    <a:pt x="1" y="22"/>
                  </a:cubicBezTo>
                  <a:cubicBezTo>
                    <a:pt x="0" y="20"/>
                    <a:pt x="0" y="19"/>
                    <a:pt x="0" y="18"/>
                  </a:cubicBezTo>
                  <a:cubicBezTo>
                    <a:pt x="0" y="17"/>
                    <a:pt x="0" y="17"/>
                    <a:pt x="1" y="16"/>
                  </a:cubicBezTo>
                  <a:cubicBezTo>
                    <a:pt x="3" y="15"/>
                    <a:pt x="4" y="15"/>
                    <a:pt x="5" y="15"/>
                  </a:cubicBezTo>
                  <a:cubicBezTo>
                    <a:pt x="5" y="15"/>
                    <a:pt x="5" y="15"/>
                    <a:pt x="6" y="15"/>
                  </a:cubicBezTo>
                  <a:cubicBezTo>
                    <a:pt x="6" y="15"/>
                    <a:pt x="6" y="16"/>
                    <a:pt x="6" y="16"/>
                  </a:cubicBezTo>
                  <a:cubicBezTo>
                    <a:pt x="6" y="17"/>
                    <a:pt x="7" y="17"/>
                    <a:pt x="7" y="18"/>
                  </a:cubicBezTo>
                  <a:cubicBezTo>
                    <a:pt x="7" y="20"/>
                    <a:pt x="8" y="20"/>
                    <a:pt x="8" y="20"/>
                  </a:cubicBezTo>
                  <a:cubicBezTo>
                    <a:pt x="9" y="20"/>
                    <a:pt x="10" y="19"/>
                    <a:pt x="12" y="15"/>
                  </a:cubicBezTo>
                  <a:cubicBezTo>
                    <a:pt x="14" y="12"/>
                    <a:pt x="12" y="15"/>
                    <a:pt x="14" y="12"/>
                  </a:cubicBezTo>
                  <a:cubicBezTo>
                    <a:pt x="16" y="9"/>
                    <a:pt x="18" y="7"/>
                    <a:pt x="19" y="5"/>
                  </a:cubicBezTo>
                  <a:cubicBezTo>
                    <a:pt x="20" y="4"/>
                    <a:pt x="21" y="3"/>
                    <a:pt x="22" y="2"/>
                  </a:cubicBezTo>
                  <a:cubicBezTo>
                    <a:pt x="23" y="1"/>
                    <a:pt x="24" y="1"/>
                    <a:pt x="25" y="0"/>
                  </a:cubicBezTo>
                  <a:cubicBezTo>
                    <a:pt x="26" y="0"/>
                    <a:pt x="28" y="0"/>
                    <a:pt x="3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7" name="Freeform 79"/>
            <p:cNvSpPr>
              <a:spLocks/>
            </p:cNvSpPr>
            <p:nvPr userDrawn="1"/>
          </p:nvSpPr>
          <p:spPr bwMode="auto">
            <a:xfrm>
              <a:off x="6242050" y="2171700"/>
              <a:ext cx="115888" cy="115888"/>
            </a:xfrm>
            <a:custGeom>
              <a:avLst/>
              <a:gdLst>
                <a:gd name="T0" fmla="*/ 30 w 30"/>
                <a:gd name="T1" fmla="*/ 1 h 30"/>
                <a:gd name="T2" fmla="*/ 18 w 30"/>
                <a:gd name="T3" fmla="*/ 16 h 30"/>
                <a:gd name="T4" fmla="*/ 12 w 30"/>
                <a:gd name="T5" fmla="*/ 25 h 30"/>
                <a:gd name="T6" fmla="*/ 11 w 30"/>
                <a:gd name="T7" fmla="*/ 27 h 30"/>
                <a:gd name="T8" fmla="*/ 6 w 30"/>
                <a:gd name="T9" fmla="*/ 30 h 30"/>
                <a:gd name="T10" fmla="*/ 4 w 30"/>
                <a:gd name="T11" fmla="*/ 30 h 30"/>
                <a:gd name="T12" fmla="*/ 3 w 30"/>
                <a:gd name="T13" fmla="*/ 29 h 30"/>
                <a:gd name="T14" fmla="*/ 2 w 30"/>
                <a:gd name="T15" fmla="*/ 27 h 30"/>
                <a:gd name="T16" fmla="*/ 1 w 30"/>
                <a:gd name="T17" fmla="*/ 23 h 30"/>
                <a:gd name="T18" fmla="*/ 1 w 30"/>
                <a:gd name="T19" fmla="*/ 22 h 30"/>
                <a:gd name="T20" fmla="*/ 0 w 30"/>
                <a:gd name="T21" fmla="*/ 19 h 30"/>
                <a:gd name="T22" fmla="*/ 1 w 30"/>
                <a:gd name="T23" fmla="*/ 16 h 30"/>
                <a:gd name="T24" fmla="*/ 5 w 30"/>
                <a:gd name="T25" fmla="*/ 15 h 30"/>
                <a:gd name="T26" fmla="*/ 6 w 30"/>
                <a:gd name="T27" fmla="*/ 16 h 30"/>
                <a:gd name="T28" fmla="*/ 6 w 30"/>
                <a:gd name="T29" fmla="*/ 17 h 30"/>
                <a:gd name="T30" fmla="*/ 7 w 30"/>
                <a:gd name="T31" fmla="*/ 19 h 30"/>
                <a:gd name="T32" fmla="*/ 8 w 30"/>
                <a:gd name="T33" fmla="*/ 21 h 30"/>
                <a:gd name="T34" fmla="*/ 12 w 30"/>
                <a:gd name="T35" fmla="*/ 16 h 30"/>
                <a:gd name="T36" fmla="*/ 14 w 30"/>
                <a:gd name="T37" fmla="*/ 13 h 30"/>
                <a:gd name="T38" fmla="*/ 19 w 30"/>
                <a:gd name="T39" fmla="*/ 6 h 30"/>
                <a:gd name="T40" fmla="*/ 22 w 30"/>
                <a:gd name="T41" fmla="*/ 2 h 30"/>
                <a:gd name="T42" fmla="*/ 25 w 30"/>
                <a:gd name="T43" fmla="*/ 1 h 30"/>
                <a:gd name="T44" fmla="*/ 30 w 30"/>
                <a:gd name="T45" fmla="*/ 0 h 30"/>
                <a:gd name="T46" fmla="*/ 30 w 30"/>
                <a:gd name="T4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30" y="1"/>
                  </a:moveTo>
                  <a:cubicBezTo>
                    <a:pt x="26" y="6"/>
                    <a:pt x="22" y="11"/>
                    <a:pt x="18" y="16"/>
                  </a:cubicBezTo>
                  <a:cubicBezTo>
                    <a:pt x="14" y="21"/>
                    <a:pt x="15" y="20"/>
                    <a:pt x="12" y="25"/>
                  </a:cubicBezTo>
                  <a:cubicBezTo>
                    <a:pt x="12" y="26"/>
                    <a:pt x="11" y="26"/>
                    <a:pt x="11" y="27"/>
                  </a:cubicBezTo>
                  <a:cubicBezTo>
                    <a:pt x="10" y="29"/>
                    <a:pt x="8" y="30"/>
                    <a:pt x="6" y="30"/>
                  </a:cubicBezTo>
                  <a:cubicBezTo>
                    <a:pt x="6" y="30"/>
                    <a:pt x="5" y="30"/>
                    <a:pt x="4" y="30"/>
                  </a:cubicBezTo>
                  <a:cubicBezTo>
                    <a:pt x="4" y="30"/>
                    <a:pt x="3" y="29"/>
                    <a:pt x="3" y="29"/>
                  </a:cubicBezTo>
                  <a:cubicBezTo>
                    <a:pt x="3" y="28"/>
                    <a:pt x="2" y="27"/>
                    <a:pt x="2" y="27"/>
                  </a:cubicBezTo>
                  <a:cubicBezTo>
                    <a:pt x="2" y="26"/>
                    <a:pt x="1" y="24"/>
                    <a:pt x="1" y="23"/>
                  </a:cubicBezTo>
                  <a:cubicBezTo>
                    <a:pt x="1" y="23"/>
                    <a:pt x="1" y="23"/>
                    <a:pt x="1" y="22"/>
                  </a:cubicBezTo>
                  <a:cubicBezTo>
                    <a:pt x="0" y="21"/>
                    <a:pt x="0" y="19"/>
                    <a:pt x="0" y="19"/>
                  </a:cubicBezTo>
                  <a:cubicBezTo>
                    <a:pt x="0" y="18"/>
                    <a:pt x="0" y="17"/>
                    <a:pt x="1" y="16"/>
                  </a:cubicBezTo>
                  <a:cubicBezTo>
                    <a:pt x="3" y="16"/>
                    <a:pt x="4" y="15"/>
                    <a:pt x="5" y="15"/>
                  </a:cubicBezTo>
                  <a:cubicBezTo>
                    <a:pt x="5" y="15"/>
                    <a:pt x="5" y="15"/>
                    <a:pt x="6" y="16"/>
                  </a:cubicBezTo>
                  <a:cubicBezTo>
                    <a:pt x="6" y="16"/>
                    <a:pt x="6" y="16"/>
                    <a:pt x="6" y="17"/>
                  </a:cubicBezTo>
                  <a:cubicBezTo>
                    <a:pt x="6" y="17"/>
                    <a:pt x="7" y="18"/>
                    <a:pt x="7" y="19"/>
                  </a:cubicBezTo>
                  <a:cubicBezTo>
                    <a:pt x="7" y="20"/>
                    <a:pt x="8" y="21"/>
                    <a:pt x="8" y="21"/>
                  </a:cubicBezTo>
                  <a:cubicBezTo>
                    <a:pt x="9" y="21"/>
                    <a:pt x="10" y="19"/>
                    <a:pt x="12" y="16"/>
                  </a:cubicBezTo>
                  <a:cubicBezTo>
                    <a:pt x="14" y="12"/>
                    <a:pt x="12" y="15"/>
                    <a:pt x="14" y="13"/>
                  </a:cubicBezTo>
                  <a:cubicBezTo>
                    <a:pt x="16" y="10"/>
                    <a:pt x="18" y="7"/>
                    <a:pt x="19" y="6"/>
                  </a:cubicBezTo>
                  <a:cubicBezTo>
                    <a:pt x="20" y="4"/>
                    <a:pt x="21" y="3"/>
                    <a:pt x="22" y="2"/>
                  </a:cubicBezTo>
                  <a:cubicBezTo>
                    <a:pt x="23" y="2"/>
                    <a:pt x="24" y="1"/>
                    <a:pt x="25" y="1"/>
                  </a:cubicBezTo>
                  <a:cubicBezTo>
                    <a:pt x="26" y="1"/>
                    <a:pt x="28" y="0"/>
                    <a:pt x="30" y="0"/>
                  </a:cubicBezTo>
                  <a:lnTo>
                    <a:pt x="30" y="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98" name="Freeform 80"/>
          <p:cNvSpPr>
            <a:spLocks/>
          </p:cNvSpPr>
          <p:nvPr userDrawn="1"/>
        </p:nvSpPr>
        <p:spPr bwMode="auto">
          <a:xfrm>
            <a:off x="6396038" y="754063"/>
            <a:ext cx="274638" cy="271463"/>
          </a:xfrm>
          <a:custGeom>
            <a:avLst/>
            <a:gdLst>
              <a:gd name="T0" fmla="*/ 71 w 71"/>
              <a:gd name="T1" fmla="*/ 2 h 70"/>
              <a:gd name="T2" fmla="*/ 43 w 71"/>
              <a:gd name="T3" fmla="*/ 36 h 70"/>
              <a:gd name="T4" fmla="*/ 29 w 71"/>
              <a:gd name="T5" fmla="*/ 59 h 70"/>
              <a:gd name="T6" fmla="*/ 27 w 71"/>
              <a:gd name="T7" fmla="*/ 63 h 70"/>
              <a:gd name="T8" fmla="*/ 16 w 71"/>
              <a:gd name="T9" fmla="*/ 70 h 70"/>
              <a:gd name="T10" fmla="*/ 11 w 71"/>
              <a:gd name="T11" fmla="*/ 69 h 70"/>
              <a:gd name="T12" fmla="*/ 8 w 71"/>
              <a:gd name="T13" fmla="*/ 66 h 70"/>
              <a:gd name="T14" fmla="*/ 5 w 71"/>
              <a:gd name="T15" fmla="*/ 62 h 70"/>
              <a:gd name="T16" fmla="*/ 2 w 71"/>
              <a:gd name="T17" fmla="*/ 53 h 70"/>
              <a:gd name="T18" fmla="*/ 2 w 71"/>
              <a:gd name="T19" fmla="*/ 52 h 70"/>
              <a:gd name="T20" fmla="*/ 0 w 71"/>
              <a:gd name="T21" fmla="*/ 44 h 70"/>
              <a:gd name="T22" fmla="*/ 4 w 71"/>
              <a:gd name="T23" fmla="*/ 38 h 70"/>
              <a:gd name="T24" fmla="*/ 12 w 71"/>
              <a:gd name="T25" fmla="*/ 35 h 70"/>
              <a:gd name="T26" fmla="*/ 14 w 71"/>
              <a:gd name="T27" fmla="*/ 36 h 70"/>
              <a:gd name="T28" fmla="*/ 15 w 71"/>
              <a:gd name="T29" fmla="*/ 39 h 70"/>
              <a:gd name="T30" fmla="*/ 17 w 71"/>
              <a:gd name="T31" fmla="*/ 43 h 70"/>
              <a:gd name="T32" fmla="*/ 20 w 71"/>
              <a:gd name="T33" fmla="*/ 49 h 70"/>
              <a:gd name="T34" fmla="*/ 29 w 71"/>
              <a:gd name="T35" fmla="*/ 36 h 70"/>
              <a:gd name="T36" fmla="*/ 33 w 71"/>
              <a:gd name="T37" fmla="*/ 29 h 70"/>
              <a:gd name="T38" fmla="*/ 45 w 71"/>
              <a:gd name="T39" fmla="*/ 13 h 70"/>
              <a:gd name="T40" fmla="*/ 52 w 71"/>
              <a:gd name="T41" fmla="*/ 5 h 70"/>
              <a:gd name="T42" fmla="*/ 59 w 71"/>
              <a:gd name="T43" fmla="*/ 2 h 70"/>
              <a:gd name="T44" fmla="*/ 70 w 71"/>
              <a:gd name="T45" fmla="*/ 0 h 70"/>
              <a:gd name="T46" fmla="*/ 71 w 71"/>
              <a:gd name="T47"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70">
                <a:moveTo>
                  <a:pt x="71" y="2"/>
                </a:moveTo>
                <a:cubicBezTo>
                  <a:pt x="61" y="13"/>
                  <a:pt x="52" y="24"/>
                  <a:pt x="43" y="36"/>
                </a:cubicBezTo>
                <a:cubicBezTo>
                  <a:pt x="35" y="48"/>
                  <a:pt x="36" y="46"/>
                  <a:pt x="29" y="59"/>
                </a:cubicBezTo>
                <a:cubicBezTo>
                  <a:pt x="28" y="60"/>
                  <a:pt x="27" y="61"/>
                  <a:pt x="27" y="63"/>
                </a:cubicBezTo>
                <a:cubicBezTo>
                  <a:pt x="24" y="68"/>
                  <a:pt x="20" y="70"/>
                  <a:pt x="16" y="70"/>
                </a:cubicBezTo>
                <a:cubicBezTo>
                  <a:pt x="14" y="70"/>
                  <a:pt x="12" y="70"/>
                  <a:pt x="11" y="69"/>
                </a:cubicBezTo>
                <a:cubicBezTo>
                  <a:pt x="10" y="69"/>
                  <a:pt x="9" y="68"/>
                  <a:pt x="8" y="66"/>
                </a:cubicBezTo>
                <a:cubicBezTo>
                  <a:pt x="7" y="65"/>
                  <a:pt x="6" y="64"/>
                  <a:pt x="5" y="62"/>
                </a:cubicBezTo>
                <a:cubicBezTo>
                  <a:pt x="4" y="60"/>
                  <a:pt x="3" y="57"/>
                  <a:pt x="2" y="53"/>
                </a:cubicBezTo>
                <a:cubicBezTo>
                  <a:pt x="2" y="53"/>
                  <a:pt x="2" y="52"/>
                  <a:pt x="2" y="52"/>
                </a:cubicBezTo>
                <a:cubicBezTo>
                  <a:pt x="1" y="48"/>
                  <a:pt x="0" y="45"/>
                  <a:pt x="0" y="44"/>
                </a:cubicBezTo>
                <a:cubicBezTo>
                  <a:pt x="0" y="42"/>
                  <a:pt x="2" y="40"/>
                  <a:pt x="4" y="38"/>
                </a:cubicBezTo>
                <a:cubicBezTo>
                  <a:pt x="7" y="36"/>
                  <a:pt x="9" y="35"/>
                  <a:pt x="12" y="35"/>
                </a:cubicBezTo>
                <a:cubicBezTo>
                  <a:pt x="13" y="35"/>
                  <a:pt x="13" y="35"/>
                  <a:pt x="14" y="36"/>
                </a:cubicBezTo>
                <a:cubicBezTo>
                  <a:pt x="14" y="36"/>
                  <a:pt x="15" y="37"/>
                  <a:pt x="15" y="39"/>
                </a:cubicBezTo>
                <a:cubicBezTo>
                  <a:pt x="16" y="40"/>
                  <a:pt x="16" y="41"/>
                  <a:pt x="17" y="43"/>
                </a:cubicBezTo>
                <a:cubicBezTo>
                  <a:pt x="18" y="47"/>
                  <a:pt x="19" y="49"/>
                  <a:pt x="20" y="49"/>
                </a:cubicBezTo>
                <a:cubicBezTo>
                  <a:pt x="21" y="49"/>
                  <a:pt x="24" y="44"/>
                  <a:pt x="29" y="36"/>
                </a:cubicBezTo>
                <a:cubicBezTo>
                  <a:pt x="34" y="28"/>
                  <a:pt x="29" y="35"/>
                  <a:pt x="33" y="29"/>
                </a:cubicBezTo>
                <a:cubicBezTo>
                  <a:pt x="38" y="22"/>
                  <a:pt x="42" y="16"/>
                  <a:pt x="45" y="13"/>
                </a:cubicBezTo>
                <a:cubicBezTo>
                  <a:pt x="47" y="10"/>
                  <a:pt x="50" y="7"/>
                  <a:pt x="52" y="5"/>
                </a:cubicBezTo>
                <a:cubicBezTo>
                  <a:pt x="54" y="4"/>
                  <a:pt x="56" y="2"/>
                  <a:pt x="59" y="2"/>
                </a:cubicBezTo>
                <a:cubicBezTo>
                  <a:pt x="62" y="1"/>
                  <a:pt x="66" y="0"/>
                  <a:pt x="70" y="0"/>
                </a:cubicBezTo>
                <a:lnTo>
                  <a:pt x="71" y="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99" name="Group 98"/>
          <p:cNvGrpSpPr/>
          <p:nvPr userDrawn="1"/>
        </p:nvGrpSpPr>
        <p:grpSpPr>
          <a:xfrm>
            <a:off x="4956175" y="2465388"/>
            <a:ext cx="455613" cy="352425"/>
            <a:chOff x="4956175" y="2465388"/>
            <a:chExt cx="455613" cy="352425"/>
          </a:xfrm>
        </p:grpSpPr>
        <p:sp>
          <p:nvSpPr>
            <p:cNvPr id="100" name="Line 81"/>
            <p:cNvSpPr>
              <a:spLocks noChangeShapeType="1"/>
            </p:cNvSpPr>
            <p:nvPr userDrawn="1"/>
          </p:nvSpPr>
          <p:spPr bwMode="auto">
            <a:xfrm>
              <a:off x="5029200" y="25590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1" name="Line 82"/>
            <p:cNvSpPr>
              <a:spLocks noChangeShapeType="1"/>
            </p:cNvSpPr>
            <p:nvPr userDrawn="1"/>
          </p:nvSpPr>
          <p:spPr bwMode="auto">
            <a:xfrm>
              <a:off x="5029200" y="25590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2" name="Freeform 83"/>
            <p:cNvSpPr>
              <a:spLocks/>
            </p:cNvSpPr>
            <p:nvPr userDrawn="1"/>
          </p:nvSpPr>
          <p:spPr bwMode="auto">
            <a:xfrm>
              <a:off x="5183188" y="2465388"/>
              <a:ext cx="207963" cy="101600"/>
            </a:xfrm>
            <a:custGeom>
              <a:avLst/>
              <a:gdLst>
                <a:gd name="T0" fmla="*/ 0 w 131"/>
                <a:gd name="T1" fmla="*/ 42 h 64"/>
                <a:gd name="T2" fmla="*/ 34 w 131"/>
                <a:gd name="T3" fmla="*/ 0 h 64"/>
                <a:gd name="T4" fmla="*/ 131 w 131"/>
                <a:gd name="T5" fmla="*/ 17 h 64"/>
                <a:gd name="T6" fmla="*/ 93 w 131"/>
                <a:gd name="T7" fmla="*/ 64 h 64"/>
                <a:gd name="T8" fmla="*/ 0 w 131"/>
                <a:gd name="T9" fmla="*/ 42 h 64"/>
              </a:gdLst>
              <a:ahLst/>
              <a:cxnLst>
                <a:cxn ang="0">
                  <a:pos x="T0" y="T1"/>
                </a:cxn>
                <a:cxn ang="0">
                  <a:pos x="T2" y="T3"/>
                </a:cxn>
                <a:cxn ang="0">
                  <a:pos x="T4" y="T5"/>
                </a:cxn>
                <a:cxn ang="0">
                  <a:pos x="T6" y="T7"/>
                </a:cxn>
                <a:cxn ang="0">
                  <a:pos x="T8" y="T9"/>
                </a:cxn>
              </a:cxnLst>
              <a:rect l="0" t="0" r="r" b="b"/>
              <a:pathLst>
                <a:path w="131" h="64">
                  <a:moveTo>
                    <a:pt x="0" y="42"/>
                  </a:moveTo>
                  <a:lnTo>
                    <a:pt x="34" y="0"/>
                  </a:lnTo>
                  <a:lnTo>
                    <a:pt x="131" y="17"/>
                  </a:lnTo>
                  <a:lnTo>
                    <a:pt x="93" y="64"/>
                  </a:lnTo>
                  <a:lnTo>
                    <a:pt x="0" y="4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3" name="Freeform 84"/>
            <p:cNvSpPr>
              <a:spLocks/>
            </p:cNvSpPr>
            <p:nvPr userDrawn="1"/>
          </p:nvSpPr>
          <p:spPr bwMode="auto">
            <a:xfrm>
              <a:off x="4959350" y="2481263"/>
              <a:ext cx="220663" cy="85725"/>
            </a:xfrm>
            <a:custGeom>
              <a:avLst/>
              <a:gdLst>
                <a:gd name="T0" fmla="*/ 0 w 139"/>
                <a:gd name="T1" fmla="*/ 20 h 54"/>
                <a:gd name="T2" fmla="*/ 41 w 139"/>
                <a:gd name="T3" fmla="*/ 54 h 54"/>
                <a:gd name="T4" fmla="*/ 139 w 139"/>
                <a:gd name="T5" fmla="*/ 32 h 54"/>
                <a:gd name="T6" fmla="*/ 97 w 139"/>
                <a:gd name="T7" fmla="*/ 0 h 54"/>
                <a:gd name="T8" fmla="*/ 0 w 139"/>
                <a:gd name="T9" fmla="*/ 20 h 54"/>
              </a:gdLst>
              <a:ahLst/>
              <a:cxnLst>
                <a:cxn ang="0">
                  <a:pos x="T0" y="T1"/>
                </a:cxn>
                <a:cxn ang="0">
                  <a:pos x="T2" y="T3"/>
                </a:cxn>
                <a:cxn ang="0">
                  <a:pos x="T4" y="T5"/>
                </a:cxn>
                <a:cxn ang="0">
                  <a:pos x="T6" y="T7"/>
                </a:cxn>
                <a:cxn ang="0">
                  <a:pos x="T8" y="T9"/>
                </a:cxn>
              </a:cxnLst>
              <a:rect l="0" t="0" r="r" b="b"/>
              <a:pathLst>
                <a:path w="139" h="54">
                  <a:moveTo>
                    <a:pt x="0" y="20"/>
                  </a:moveTo>
                  <a:lnTo>
                    <a:pt x="41" y="54"/>
                  </a:lnTo>
                  <a:lnTo>
                    <a:pt x="139" y="32"/>
                  </a:lnTo>
                  <a:lnTo>
                    <a:pt x="97" y="0"/>
                  </a:lnTo>
                  <a:lnTo>
                    <a:pt x="0" y="2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4" name="Freeform 85"/>
            <p:cNvSpPr>
              <a:spLocks/>
            </p:cNvSpPr>
            <p:nvPr userDrawn="1"/>
          </p:nvSpPr>
          <p:spPr bwMode="auto">
            <a:xfrm>
              <a:off x="5024438" y="2613025"/>
              <a:ext cx="150813" cy="204788"/>
            </a:xfrm>
            <a:custGeom>
              <a:avLst/>
              <a:gdLst>
                <a:gd name="T0" fmla="*/ 47 w 95"/>
                <a:gd name="T1" fmla="*/ 58 h 129"/>
                <a:gd name="T2" fmla="*/ 44 w 95"/>
                <a:gd name="T3" fmla="*/ 58 h 129"/>
                <a:gd name="T4" fmla="*/ 0 w 95"/>
                <a:gd name="T5" fmla="*/ 41 h 129"/>
                <a:gd name="T6" fmla="*/ 0 w 95"/>
                <a:gd name="T7" fmla="*/ 90 h 129"/>
                <a:gd name="T8" fmla="*/ 95 w 95"/>
                <a:gd name="T9" fmla="*/ 129 h 129"/>
                <a:gd name="T10" fmla="*/ 95 w 95"/>
                <a:gd name="T11" fmla="*/ 0 h 129"/>
                <a:gd name="T12" fmla="*/ 47 w 95"/>
                <a:gd name="T13" fmla="*/ 58 h 129"/>
              </a:gdLst>
              <a:ahLst/>
              <a:cxnLst>
                <a:cxn ang="0">
                  <a:pos x="T0" y="T1"/>
                </a:cxn>
                <a:cxn ang="0">
                  <a:pos x="T2" y="T3"/>
                </a:cxn>
                <a:cxn ang="0">
                  <a:pos x="T4" y="T5"/>
                </a:cxn>
                <a:cxn ang="0">
                  <a:pos x="T6" y="T7"/>
                </a:cxn>
                <a:cxn ang="0">
                  <a:pos x="T8" y="T9"/>
                </a:cxn>
                <a:cxn ang="0">
                  <a:pos x="T10" y="T11"/>
                </a:cxn>
                <a:cxn ang="0">
                  <a:pos x="T12" y="T13"/>
                </a:cxn>
              </a:cxnLst>
              <a:rect l="0" t="0" r="r" b="b"/>
              <a:pathLst>
                <a:path w="95" h="129">
                  <a:moveTo>
                    <a:pt x="47" y="58"/>
                  </a:moveTo>
                  <a:lnTo>
                    <a:pt x="44" y="58"/>
                  </a:lnTo>
                  <a:lnTo>
                    <a:pt x="0" y="41"/>
                  </a:lnTo>
                  <a:lnTo>
                    <a:pt x="0" y="90"/>
                  </a:lnTo>
                  <a:lnTo>
                    <a:pt x="95" y="129"/>
                  </a:lnTo>
                  <a:lnTo>
                    <a:pt x="95" y="0"/>
                  </a:lnTo>
                  <a:lnTo>
                    <a:pt x="47" y="5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5" name="Freeform 86"/>
            <p:cNvSpPr>
              <a:spLocks/>
            </p:cNvSpPr>
            <p:nvPr userDrawn="1"/>
          </p:nvSpPr>
          <p:spPr bwMode="auto">
            <a:xfrm>
              <a:off x="4956175" y="2570163"/>
              <a:ext cx="211138" cy="127000"/>
            </a:xfrm>
            <a:custGeom>
              <a:avLst/>
              <a:gdLst>
                <a:gd name="T0" fmla="*/ 43 w 133"/>
                <a:gd name="T1" fmla="*/ 0 h 80"/>
                <a:gd name="T2" fmla="*/ 43 w 133"/>
                <a:gd name="T3" fmla="*/ 0 h 80"/>
                <a:gd name="T4" fmla="*/ 0 w 133"/>
                <a:gd name="T5" fmla="*/ 46 h 80"/>
                <a:gd name="T6" fmla="*/ 43 w 133"/>
                <a:gd name="T7" fmla="*/ 63 h 80"/>
                <a:gd name="T8" fmla="*/ 87 w 133"/>
                <a:gd name="T9" fmla="*/ 80 h 80"/>
                <a:gd name="T10" fmla="*/ 133 w 133"/>
                <a:gd name="T11" fmla="*/ 24 h 80"/>
                <a:gd name="T12" fmla="*/ 43 w 133"/>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33" h="80">
                  <a:moveTo>
                    <a:pt x="43" y="0"/>
                  </a:moveTo>
                  <a:lnTo>
                    <a:pt x="43" y="0"/>
                  </a:lnTo>
                  <a:lnTo>
                    <a:pt x="0" y="46"/>
                  </a:lnTo>
                  <a:lnTo>
                    <a:pt x="43" y="63"/>
                  </a:lnTo>
                  <a:lnTo>
                    <a:pt x="87" y="80"/>
                  </a:lnTo>
                  <a:lnTo>
                    <a:pt x="133" y="24"/>
                  </a:lnTo>
                  <a:lnTo>
                    <a:pt x="43"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6" name="Freeform 87"/>
            <p:cNvSpPr>
              <a:spLocks/>
            </p:cNvSpPr>
            <p:nvPr userDrawn="1"/>
          </p:nvSpPr>
          <p:spPr bwMode="auto">
            <a:xfrm>
              <a:off x="5183188" y="2613025"/>
              <a:ext cx="150813" cy="204788"/>
            </a:xfrm>
            <a:custGeom>
              <a:avLst/>
              <a:gdLst>
                <a:gd name="T0" fmla="*/ 0 w 95"/>
                <a:gd name="T1" fmla="*/ 0 h 129"/>
                <a:gd name="T2" fmla="*/ 0 w 95"/>
                <a:gd name="T3" fmla="*/ 129 h 129"/>
                <a:gd name="T4" fmla="*/ 95 w 95"/>
                <a:gd name="T5" fmla="*/ 90 h 129"/>
                <a:gd name="T6" fmla="*/ 95 w 95"/>
                <a:gd name="T7" fmla="*/ 29 h 129"/>
                <a:gd name="T8" fmla="*/ 54 w 95"/>
                <a:gd name="T9" fmla="*/ 44 h 129"/>
                <a:gd name="T10" fmla="*/ 0 w 95"/>
                <a:gd name="T11" fmla="*/ 0 h 129"/>
              </a:gdLst>
              <a:ahLst/>
              <a:cxnLst>
                <a:cxn ang="0">
                  <a:pos x="T0" y="T1"/>
                </a:cxn>
                <a:cxn ang="0">
                  <a:pos x="T2" y="T3"/>
                </a:cxn>
                <a:cxn ang="0">
                  <a:pos x="T4" y="T5"/>
                </a:cxn>
                <a:cxn ang="0">
                  <a:pos x="T6" y="T7"/>
                </a:cxn>
                <a:cxn ang="0">
                  <a:pos x="T8" y="T9"/>
                </a:cxn>
                <a:cxn ang="0">
                  <a:pos x="T10" y="T11"/>
                </a:cxn>
              </a:cxnLst>
              <a:rect l="0" t="0" r="r" b="b"/>
              <a:pathLst>
                <a:path w="95" h="129">
                  <a:moveTo>
                    <a:pt x="0" y="0"/>
                  </a:moveTo>
                  <a:lnTo>
                    <a:pt x="0" y="129"/>
                  </a:lnTo>
                  <a:lnTo>
                    <a:pt x="95" y="90"/>
                  </a:lnTo>
                  <a:lnTo>
                    <a:pt x="95" y="29"/>
                  </a:lnTo>
                  <a:lnTo>
                    <a:pt x="54" y="44"/>
                  </a:ln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7" name="Freeform 88"/>
            <p:cNvSpPr>
              <a:spLocks/>
            </p:cNvSpPr>
            <p:nvPr userDrawn="1"/>
          </p:nvSpPr>
          <p:spPr bwMode="auto">
            <a:xfrm>
              <a:off x="5191125" y="2570163"/>
              <a:ext cx="220663" cy="104775"/>
            </a:xfrm>
            <a:custGeom>
              <a:avLst/>
              <a:gdLst>
                <a:gd name="T0" fmla="*/ 92 w 139"/>
                <a:gd name="T1" fmla="*/ 0 h 66"/>
                <a:gd name="T2" fmla="*/ 90 w 139"/>
                <a:gd name="T3" fmla="*/ 0 h 66"/>
                <a:gd name="T4" fmla="*/ 0 w 139"/>
                <a:gd name="T5" fmla="*/ 27 h 66"/>
                <a:gd name="T6" fmla="*/ 51 w 139"/>
                <a:gd name="T7" fmla="*/ 66 h 66"/>
                <a:gd name="T8" fmla="*/ 90 w 139"/>
                <a:gd name="T9" fmla="*/ 51 h 66"/>
                <a:gd name="T10" fmla="*/ 139 w 139"/>
                <a:gd name="T11" fmla="*/ 34 h 66"/>
                <a:gd name="T12" fmla="*/ 92 w 13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39" h="66">
                  <a:moveTo>
                    <a:pt x="92" y="0"/>
                  </a:moveTo>
                  <a:lnTo>
                    <a:pt x="90" y="0"/>
                  </a:lnTo>
                  <a:lnTo>
                    <a:pt x="0" y="27"/>
                  </a:lnTo>
                  <a:lnTo>
                    <a:pt x="51" y="66"/>
                  </a:lnTo>
                  <a:lnTo>
                    <a:pt x="90" y="51"/>
                  </a:lnTo>
                  <a:lnTo>
                    <a:pt x="139" y="34"/>
                  </a:lnTo>
                  <a:lnTo>
                    <a:pt x="92"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08" name="Freeform 89"/>
          <p:cNvSpPr>
            <a:spLocks noEditPoints="1"/>
          </p:cNvSpPr>
          <p:nvPr userDrawn="1"/>
        </p:nvSpPr>
        <p:spPr bwMode="auto">
          <a:xfrm>
            <a:off x="5110163" y="1287463"/>
            <a:ext cx="266700" cy="398463"/>
          </a:xfrm>
          <a:custGeom>
            <a:avLst/>
            <a:gdLst>
              <a:gd name="T0" fmla="*/ 34 w 69"/>
              <a:gd name="T1" fmla="*/ 0 h 103"/>
              <a:gd name="T2" fmla="*/ 0 w 69"/>
              <a:gd name="T3" fmla="*/ 34 h 103"/>
              <a:gd name="T4" fmla="*/ 34 w 69"/>
              <a:gd name="T5" fmla="*/ 103 h 103"/>
              <a:gd name="T6" fmla="*/ 69 w 69"/>
              <a:gd name="T7" fmla="*/ 34 h 103"/>
              <a:gd name="T8" fmla="*/ 34 w 69"/>
              <a:gd name="T9" fmla="*/ 0 h 103"/>
              <a:gd name="T10" fmla="*/ 34 w 69"/>
              <a:gd name="T11" fmla="*/ 61 h 103"/>
              <a:gd name="T12" fmla="*/ 10 w 69"/>
              <a:gd name="T13" fmla="*/ 37 h 103"/>
              <a:gd name="T14" fmla="*/ 34 w 69"/>
              <a:gd name="T15" fmla="*/ 13 h 103"/>
              <a:gd name="T16" fmla="*/ 58 w 69"/>
              <a:gd name="T17" fmla="*/ 37 h 103"/>
              <a:gd name="T18" fmla="*/ 34 w 69"/>
              <a:gd name="T19"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03">
                <a:moveTo>
                  <a:pt x="34" y="0"/>
                </a:moveTo>
                <a:cubicBezTo>
                  <a:pt x="15" y="0"/>
                  <a:pt x="0" y="15"/>
                  <a:pt x="0" y="34"/>
                </a:cubicBezTo>
                <a:cubicBezTo>
                  <a:pt x="0" y="53"/>
                  <a:pt x="34" y="103"/>
                  <a:pt x="34" y="103"/>
                </a:cubicBezTo>
                <a:cubicBezTo>
                  <a:pt x="34" y="103"/>
                  <a:pt x="69" y="53"/>
                  <a:pt x="69" y="34"/>
                </a:cubicBezTo>
                <a:cubicBezTo>
                  <a:pt x="69" y="15"/>
                  <a:pt x="53" y="0"/>
                  <a:pt x="34" y="0"/>
                </a:cubicBezTo>
                <a:close/>
                <a:moveTo>
                  <a:pt x="34" y="61"/>
                </a:moveTo>
                <a:cubicBezTo>
                  <a:pt x="21" y="61"/>
                  <a:pt x="10" y="50"/>
                  <a:pt x="10" y="37"/>
                </a:cubicBezTo>
                <a:cubicBezTo>
                  <a:pt x="10" y="24"/>
                  <a:pt x="21" y="13"/>
                  <a:pt x="34" y="13"/>
                </a:cubicBezTo>
                <a:cubicBezTo>
                  <a:pt x="47" y="13"/>
                  <a:pt x="58" y="24"/>
                  <a:pt x="58" y="37"/>
                </a:cubicBezTo>
                <a:cubicBezTo>
                  <a:pt x="58" y="50"/>
                  <a:pt x="47" y="61"/>
                  <a:pt x="34" y="6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09" name="Freeform 92"/>
          <p:cNvSpPr>
            <a:spLocks/>
          </p:cNvSpPr>
          <p:nvPr userDrawn="1"/>
        </p:nvSpPr>
        <p:spPr bwMode="auto">
          <a:xfrm>
            <a:off x="4511675" y="977900"/>
            <a:ext cx="390525" cy="328613"/>
          </a:xfrm>
          <a:custGeom>
            <a:avLst/>
            <a:gdLst>
              <a:gd name="T0" fmla="*/ 101 w 101"/>
              <a:gd name="T1" fmla="*/ 35 h 85"/>
              <a:gd name="T2" fmla="*/ 50 w 101"/>
              <a:gd name="T3" fmla="*/ 0 h 85"/>
              <a:gd name="T4" fmla="*/ 0 w 101"/>
              <a:gd name="T5" fmla="*/ 35 h 85"/>
              <a:gd name="T6" fmla="*/ 50 w 101"/>
              <a:gd name="T7" fmla="*/ 71 h 85"/>
              <a:gd name="T8" fmla="*/ 58 w 101"/>
              <a:gd name="T9" fmla="*/ 70 h 85"/>
              <a:gd name="T10" fmla="*/ 59 w 101"/>
              <a:gd name="T11" fmla="*/ 71 h 85"/>
              <a:gd name="T12" fmla="*/ 60 w 101"/>
              <a:gd name="T13" fmla="*/ 73 h 85"/>
              <a:gd name="T14" fmla="*/ 55 w 101"/>
              <a:gd name="T15" fmla="*/ 83 h 85"/>
              <a:gd name="T16" fmla="*/ 54 w 101"/>
              <a:gd name="T17" fmla="*/ 84 h 85"/>
              <a:gd name="T18" fmla="*/ 56 w 101"/>
              <a:gd name="T19" fmla="*/ 85 h 85"/>
              <a:gd name="T20" fmla="*/ 78 w 101"/>
              <a:gd name="T21" fmla="*/ 68 h 85"/>
              <a:gd name="T22" fmla="*/ 82 w 101"/>
              <a:gd name="T23" fmla="*/ 63 h 85"/>
              <a:gd name="T24" fmla="*/ 101 w 101"/>
              <a:gd name="T25"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85">
                <a:moveTo>
                  <a:pt x="101" y="35"/>
                </a:moveTo>
                <a:cubicBezTo>
                  <a:pt x="101" y="16"/>
                  <a:pt x="78" y="0"/>
                  <a:pt x="50" y="0"/>
                </a:cubicBezTo>
                <a:cubicBezTo>
                  <a:pt x="23" y="0"/>
                  <a:pt x="0" y="16"/>
                  <a:pt x="0" y="35"/>
                </a:cubicBezTo>
                <a:cubicBezTo>
                  <a:pt x="0" y="55"/>
                  <a:pt x="23" y="71"/>
                  <a:pt x="50" y="71"/>
                </a:cubicBezTo>
                <a:cubicBezTo>
                  <a:pt x="53" y="71"/>
                  <a:pt x="55" y="71"/>
                  <a:pt x="58" y="70"/>
                </a:cubicBezTo>
                <a:cubicBezTo>
                  <a:pt x="58" y="70"/>
                  <a:pt x="59" y="71"/>
                  <a:pt x="59" y="71"/>
                </a:cubicBezTo>
                <a:cubicBezTo>
                  <a:pt x="60" y="72"/>
                  <a:pt x="60" y="72"/>
                  <a:pt x="60" y="73"/>
                </a:cubicBezTo>
                <a:cubicBezTo>
                  <a:pt x="59" y="77"/>
                  <a:pt x="57" y="80"/>
                  <a:pt x="55" y="83"/>
                </a:cubicBezTo>
                <a:cubicBezTo>
                  <a:pt x="54" y="83"/>
                  <a:pt x="54" y="84"/>
                  <a:pt x="54" y="84"/>
                </a:cubicBezTo>
                <a:cubicBezTo>
                  <a:pt x="55" y="85"/>
                  <a:pt x="55" y="85"/>
                  <a:pt x="56" y="85"/>
                </a:cubicBezTo>
                <a:cubicBezTo>
                  <a:pt x="66" y="83"/>
                  <a:pt x="74" y="76"/>
                  <a:pt x="78" y="68"/>
                </a:cubicBezTo>
                <a:cubicBezTo>
                  <a:pt x="78" y="66"/>
                  <a:pt x="80" y="64"/>
                  <a:pt x="82" y="63"/>
                </a:cubicBezTo>
                <a:cubicBezTo>
                  <a:pt x="93" y="57"/>
                  <a:pt x="101" y="47"/>
                  <a:pt x="101" y="3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0" name="Freeform 93"/>
          <p:cNvSpPr>
            <a:spLocks/>
          </p:cNvSpPr>
          <p:nvPr userDrawn="1"/>
        </p:nvSpPr>
        <p:spPr bwMode="auto">
          <a:xfrm>
            <a:off x="2889250" y="2655888"/>
            <a:ext cx="393700" cy="458788"/>
          </a:xfrm>
          <a:custGeom>
            <a:avLst/>
            <a:gdLst>
              <a:gd name="T0" fmla="*/ 83 w 102"/>
              <a:gd name="T1" fmla="*/ 80 h 119"/>
              <a:gd name="T2" fmla="*/ 70 w 102"/>
              <a:gd name="T3" fmla="*/ 85 h 119"/>
              <a:gd name="T4" fmla="*/ 38 w 102"/>
              <a:gd name="T5" fmla="*/ 65 h 119"/>
              <a:gd name="T6" fmla="*/ 38 w 102"/>
              <a:gd name="T7" fmla="*/ 59 h 119"/>
              <a:gd name="T8" fmla="*/ 38 w 102"/>
              <a:gd name="T9" fmla="*/ 54 h 119"/>
              <a:gd name="T10" fmla="*/ 70 w 102"/>
              <a:gd name="T11" fmla="*/ 34 h 119"/>
              <a:gd name="T12" fmla="*/ 83 w 102"/>
              <a:gd name="T13" fmla="*/ 39 h 119"/>
              <a:gd name="T14" fmla="*/ 102 w 102"/>
              <a:gd name="T15" fmla="*/ 19 h 119"/>
              <a:gd name="T16" fmla="*/ 83 w 102"/>
              <a:gd name="T17" fmla="*/ 0 h 119"/>
              <a:gd name="T18" fmla="*/ 63 w 102"/>
              <a:gd name="T19" fmla="*/ 19 h 119"/>
              <a:gd name="T20" fmla="*/ 64 w 102"/>
              <a:gd name="T21" fmla="*/ 25 h 119"/>
              <a:gd name="T22" fmla="*/ 32 w 102"/>
              <a:gd name="T23" fmla="*/ 45 h 119"/>
              <a:gd name="T24" fmla="*/ 19 w 102"/>
              <a:gd name="T25" fmla="*/ 40 h 119"/>
              <a:gd name="T26" fmla="*/ 0 w 102"/>
              <a:gd name="T27" fmla="*/ 59 h 119"/>
              <a:gd name="T28" fmla="*/ 19 w 102"/>
              <a:gd name="T29" fmla="*/ 79 h 119"/>
              <a:gd name="T30" fmla="*/ 32 w 102"/>
              <a:gd name="T31" fmla="*/ 74 h 119"/>
              <a:gd name="T32" fmla="*/ 64 w 102"/>
              <a:gd name="T33" fmla="*/ 94 h 119"/>
              <a:gd name="T34" fmla="*/ 63 w 102"/>
              <a:gd name="T35" fmla="*/ 99 h 119"/>
              <a:gd name="T36" fmla="*/ 83 w 102"/>
              <a:gd name="T37" fmla="*/ 119 h 119"/>
              <a:gd name="T38" fmla="*/ 102 w 102"/>
              <a:gd name="T39" fmla="*/ 99 h 119"/>
              <a:gd name="T40" fmla="*/ 83 w 102"/>
              <a:gd name="T41"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19">
                <a:moveTo>
                  <a:pt x="83" y="80"/>
                </a:moveTo>
                <a:cubicBezTo>
                  <a:pt x="78" y="80"/>
                  <a:pt x="73" y="82"/>
                  <a:pt x="70" y="85"/>
                </a:cubicBezTo>
                <a:cubicBezTo>
                  <a:pt x="38" y="65"/>
                  <a:pt x="38" y="65"/>
                  <a:pt x="38" y="65"/>
                </a:cubicBezTo>
                <a:cubicBezTo>
                  <a:pt x="38" y="63"/>
                  <a:pt x="38" y="61"/>
                  <a:pt x="38" y="59"/>
                </a:cubicBezTo>
                <a:cubicBezTo>
                  <a:pt x="38" y="57"/>
                  <a:pt x="38" y="56"/>
                  <a:pt x="38" y="54"/>
                </a:cubicBezTo>
                <a:cubicBezTo>
                  <a:pt x="70" y="34"/>
                  <a:pt x="70" y="34"/>
                  <a:pt x="70" y="34"/>
                </a:cubicBezTo>
                <a:cubicBezTo>
                  <a:pt x="73" y="37"/>
                  <a:pt x="78" y="39"/>
                  <a:pt x="83" y="39"/>
                </a:cubicBezTo>
                <a:cubicBezTo>
                  <a:pt x="94" y="39"/>
                  <a:pt x="102" y="30"/>
                  <a:pt x="102" y="19"/>
                </a:cubicBezTo>
                <a:cubicBezTo>
                  <a:pt x="102" y="9"/>
                  <a:pt x="94" y="0"/>
                  <a:pt x="83" y="0"/>
                </a:cubicBezTo>
                <a:cubicBezTo>
                  <a:pt x="72" y="0"/>
                  <a:pt x="63" y="9"/>
                  <a:pt x="63" y="19"/>
                </a:cubicBezTo>
                <a:cubicBezTo>
                  <a:pt x="63" y="21"/>
                  <a:pt x="64" y="23"/>
                  <a:pt x="64" y="25"/>
                </a:cubicBezTo>
                <a:cubicBezTo>
                  <a:pt x="32" y="45"/>
                  <a:pt x="32" y="45"/>
                  <a:pt x="32" y="45"/>
                </a:cubicBezTo>
                <a:cubicBezTo>
                  <a:pt x="28" y="42"/>
                  <a:pt x="24" y="40"/>
                  <a:pt x="19" y="40"/>
                </a:cubicBezTo>
                <a:cubicBezTo>
                  <a:pt x="8" y="40"/>
                  <a:pt x="0" y="49"/>
                  <a:pt x="0" y="59"/>
                </a:cubicBezTo>
                <a:cubicBezTo>
                  <a:pt x="0" y="70"/>
                  <a:pt x="8" y="79"/>
                  <a:pt x="19" y="79"/>
                </a:cubicBezTo>
                <a:cubicBezTo>
                  <a:pt x="24" y="79"/>
                  <a:pt x="29" y="77"/>
                  <a:pt x="32" y="74"/>
                </a:cubicBezTo>
                <a:cubicBezTo>
                  <a:pt x="64" y="94"/>
                  <a:pt x="64" y="94"/>
                  <a:pt x="64" y="94"/>
                </a:cubicBezTo>
                <a:cubicBezTo>
                  <a:pt x="64" y="96"/>
                  <a:pt x="63" y="97"/>
                  <a:pt x="63" y="99"/>
                </a:cubicBezTo>
                <a:cubicBezTo>
                  <a:pt x="63" y="110"/>
                  <a:pt x="72" y="119"/>
                  <a:pt x="83" y="119"/>
                </a:cubicBezTo>
                <a:cubicBezTo>
                  <a:pt x="94" y="119"/>
                  <a:pt x="102" y="110"/>
                  <a:pt x="102" y="99"/>
                </a:cubicBezTo>
                <a:cubicBezTo>
                  <a:pt x="102" y="88"/>
                  <a:pt x="94" y="80"/>
                  <a:pt x="83" y="8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1" name="Freeform 94"/>
          <p:cNvSpPr>
            <a:spLocks noEditPoints="1"/>
          </p:cNvSpPr>
          <p:nvPr userDrawn="1"/>
        </p:nvSpPr>
        <p:spPr bwMode="auto">
          <a:xfrm>
            <a:off x="1958975" y="1349375"/>
            <a:ext cx="231775" cy="277813"/>
          </a:xfrm>
          <a:custGeom>
            <a:avLst/>
            <a:gdLst>
              <a:gd name="T0" fmla="*/ 36 w 146"/>
              <a:gd name="T1" fmla="*/ 44 h 175"/>
              <a:gd name="T2" fmla="*/ 44 w 146"/>
              <a:gd name="T3" fmla="*/ 0 h 175"/>
              <a:gd name="T4" fmla="*/ 73 w 146"/>
              <a:gd name="T5" fmla="*/ 0 h 175"/>
              <a:gd name="T6" fmla="*/ 63 w 146"/>
              <a:gd name="T7" fmla="*/ 44 h 175"/>
              <a:gd name="T8" fmla="*/ 102 w 146"/>
              <a:gd name="T9" fmla="*/ 44 h 175"/>
              <a:gd name="T10" fmla="*/ 109 w 146"/>
              <a:gd name="T11" fmla="*/ 0 h 175"/>
              <a:gd name="T12" fmla="*/ 139 w 146"/>
              <a:gd name="T13" fmla="*/ 0 h 175"/>
              <a:gd name="T14" fmla="*/ 129 w 146"/>
              <a:gd name="T15" fmla="*/ 44 h 175"/>
              <a:gd name="T16" fmla="*/ 146 w 146"/>
              <a:gd name="T17" fmla="*/ 44 h 175"/>
              <a:gd name="T18" fmla="*/ 146 w 146"/>
              <a:gd name="T19" fmla="*/ 71 h 175"/>
              <a:gd name="T20" fmla="*/ 124 w 146"/>
              <a:gd name="T21" fmla="*/ 71 h 175"/>
              <a:gd name="T22" fmla="*/ 117 w 146"/>
              <a:gd name="T23" fmla="*/ 102 h 175"/>
              <a:gd name="T24" fmla="*/ 146 w 146"/>
              <a:gd name="T25" fmla="*/ 102 h 175"/>
              <a:gd name="T26" fmla="*/ 146 w 146"/>
              <a:gd name="T27" fmla="*/ 129 h 175"/>
              <a:gd name="T28" fmla="*/ 109 w 146"/>
              <a:gd name="T29" fmla="*/ 129 h 175"/>
              <a:gd name="T30" fmla="*/ 102 w 146"/>
              <a:gd name="T31" fmla="*/ 175 h 175"/>
              <a:gd name="T32" fmla="*/ 73 w 146"/>
              <a:gd name="T33" fmla="*/ 175 h 175"/>
              <a:gd name="T34" fmla="*/ 83 w 146"/>
              <a:gd name="T35" fmla="*/ 129 h 175"/>
              <a:gd name="T36" fmla="*/ 46 w 146"/>
              <a:gd name="T37" fmla="*/ 129 h 175"/>
              <a:gd name="T38" fmla="*/ 36 w 146"/>
              <a:gd name="T39" fmla="*/ 175 h 175"/>
              <a:gd name="T40" fmla="*/ 7 w 146"/>
              <a:gd name="T41" fmla="*/ 175 h 175"/>
              <a:gd name="T42" fmla="*/ 17 w 146"/>
              <a:gd name="T43" fmla="*/ 129 h 175"/>
              <a:gd name="T44" fmla="*/ 0 w 146"/>
              <a:gd name="T45" fmla="*/ 129 h 175"/>
              <a:gd name="T46" fmla="*/ 0 w 146"/>
              <a:gd name="T47" fmla="*/ 102 h 175"/>
              <a:gd name="T48" fmla="*/ 22 w 146"/>
              <a:gd name="T49" fmla="*/ 102 h 175"/>
              <a:gd name="T50" fmla="*/ 29 w 146"/>
              <a:gd name="T51" fmla="*/ 71 h 175"/>
              <a:gd name="T52" fmla="*/ 0 w 146"/>
              <a:gd name="T53" fmla="*/ 71 h 175"/>
              <a:gd name="T54" fmla="*/ 0 w 146"/>
              <a:gd name="T55" fmla="*/ 44 h 175"/>
              <a:gd name="T56" fmla="*/ 36 w 146"/>
              <a:gd name="T57" fmla="*/ 44 h 175"/>
              <a:gd name="T58" fmla="*/ 51 w 146"/>
              <a:gd name="T59" fmla="*/ 102 h 175"/>
              <a:gd name="T60" fmla="*/ 87 w 146"/>
              <a:gd name="T61" fmla="*/ 102 h 175"/>
              <a:gd name="T62" fmla="*/ 95 w 146"/>
              <a:gd name="T63" fmla="*/ 71 h 175"/>
              <a:gd name="T64" fmla="*/ 58 w 146"/>
              <a:gd name="T65" fmla="*/ 71 h 175"/>
              <a:gd name="T66" fmla="*/ 51 w 146"/>
              <a:gd name="T67"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175">
                <a:moveTo>
                  <a:pt x="36" y="44"/>
                </a:moveTo>
                <a:lnTo>
                  <a:pt x="44" y="0"/>
                </a:lnTo>
                <a:lnTo>
                  <a:pt x="73" y="0"/>
                </a:lnTo>
                <a:lnTo>
                  <a:pt x="63" y="44"/>
                </a:lnTo>
                <a:lnTo>
                  <a:pt x="102" y="44"/>
                </a:lnTo>
                <a:lnTo>
                  <a:pt x="109" y="0"/>
                </a:lnTo>
                <a:lnTo>
                  <a:pt x="139" y="0"/>
                </a:lnTo>
                <a:lnTo>
                  <a:pt x="129" y="44"/>
                </a:lnTo>
                <a:lnTo>
                  <a:pt x="146" y="44"/>
                </a:lnTo>
                <a:lnTo>
                  <a:pt x="146" y="71"/>
                </a:lnTo>
                <a:lnTo>
                  <a:pt x="124" y="71"/>
                </a:lnTo>
                <a:lnTo>
                  <a:pt x="117" y="102"/>
                </a:lnTo>
                <a:lnTo>
                  <a:pt x="146" y="102"/>
                </a:lnTo>
                <a:lnTo>
                  <a:pt x="146" y="129"/>
                </a:lnTo>
                <a:lnTo>
                  <a:pt x="109" y="129"/>
                </a:lnTo>
                <a:lnTo>
                  <a:pt x="102" y="175"/>
                </a:lnTo>
                <a:lnTo>
                  <a:pt x="73" y="175"/>
                </a:lnTo>
                <a:lnTo>
                  <a:pt x="83" y="129"/>
                </a:lnTo>
                <a:lnTo>
                  <a:pt x="46" y="129"/>
                </a:lnTo>
                <a:lnTo>
                  <a:pt x="36" y="175"/>
                </a:lnTo>
                <a:lnTo>
                  <a:pt x="7" y="175"/>
                </a:lnTo>
                <a:lnTo>
                  <a:pt x="17" y="129"/>
                </a:lnTo>
                <a:lnTo>
                  <a:pt x="0" y="129"/>
                </a:lnTo>
                <a:lnTo>
                  <a:pt x="0" y="102"/>
                </a:lnTo>
                <a:lnTo>
                  <a:pt x="22" y="102"/>
                </a:lnTo>
                <a:lnTo>
                  <a:pt x="29" y="71"/>
                </a:lnTo>
                <a:lnTo>
                  <a:pt x="0" y="71"/>
                </a:lnTo>
                <a:lnTo>
                  <a:pt x="0" y="44"/>
                </a:lnTo>
                <a:lnTo>
                  <a:pt x="36" y="44"/>
                </a:lnTo>
                <a:close/>
                <a:moveTo>
                  <a:pt x="51" y="102"/>
                </a:moveTo>
                <a:lnTo>
                  <a:pt x="87" y="102"/>
                </a:lnTo>
                <a:lnTo>
                  <a:pt x="95" y="71"/>
                </a:lnTo>
                <a:lnTo>
                  <a:pt x="58" y="71"/>
                </a:lnTo>
                <a:lnTo>
                  <a:pt x="51" y="10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12" name="Group 111"/>
          <p:cNvGrpSpPr/>
          <p:nvPr userDrawn="1"/>
        </p:nvGrpSpPr>
        <p:grpSpPr>
          <a:xfrm>
            <a:off x="5932488" y="708025"/>
            <a:ext cx="363538" cy="366713"/>
            <a:chOff x="5932488" y="708025"/>
            <a:chExt cx="363538" cy="366713"/>
          </a:xfrm>
        </p:grpSpPr>
        <p:sp>
          <p:nvSpPr>
            <p:cNvPr id="113" name="Freeform 95"/>
            <p:cNvSpPr>
              <a:spLocks/>
            </p:cNvSpPr>
            <p:nvPr userDrawn="1"/>
          </p:nvSpPr>
          <p:spPr bwMode="auto">
            <a:xfrm>
              <a:off x="5932488" y="769938"/>
              <a:ext cx="161925" cy="131763"/>
            </a:xfrm>
            <a:custGeom>
              <a:avLst/>
              <a:gdLst>
                <a:gd name="T0" fmla="*/ 0 w 42"/>
                <a:gd name="T1" fmla="*/ 34 h 34"/>
                <a:gd name="T2" fmla="*/ 2 w 42"/>
                <a:gd name="T3" fmla="*/ 16 h 34"/>
                <a:gd name="T4" fmla="*/ 12 w 42"/>
                <a:gd name="T5" fmla="*/ 0 h 34"/>
                <a:gd name="T6" fmla="*/ 42 w 42"/>
                <a:gd name="T7" fmla="*/ 30 h 34"/>
                <a:gd name="T8" fmla="*/ 0 w 42"/>
                <a:gd name="T9" fmla="*/ 34 h 34"/>
              </a:gdLst>
              <a:ahLst/>
              <a:cxnLst>
                <a:cxn ang="0">
                  <a:pos x="T0" y="T1"/>
                </a:cxn>
                <a:cxn ang="0">
                  <a:pos x="T2" y="T3"/>
                </a:cxn>
                <a:cxn ang="0">
                  <a:pos x="T4" y="T5"/>
                </a:cxn>
                <a:cxn ang="0">
                  <a:pos x="T6" y="T7"/>
                </a:cxn>
                <a:cxn ang="0">
                  <a:pos x="T8" y="T9"/>
                </a:cxn>
              </a:cxnLst>
              <a:rect l="0" t="0" r="r" b="b"/>
              <a:pathLst>
                <a:path w="42" h="34">
                  <a:moveTo>
                    <a:pt x="0" y="34"/>
                  </a:moveTo>
                  <a:cubicBezTo>
                    <a:pt x="0" y="28"/>
                    <a:pt x="0" y="21"/>
                    <a:pt x="2" y="16"/>
                  </a:cubicBezTo>
                  <a:cubicBezTo>
                    <a:pt x="4" y="10"/>
                    <a:pt x="8" y="5"/>
                    <a:pt x="12" y="0"/>
                  </a:cubicBezTo>
                  <a:cubicBezTo>
                    <a:pt x="42" y="30"/>
                    <a:pt x="42" y="30"/>
                    <a:pt x="42" y="30"/>
                  </a:cubicBezTo>
                  <a:lnTo>
                    <a:pt x="0" y="3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4" name="Freeform 96"/>
            <p:cNvSpPr>
              <a:spLocks/>
            </p:cNvSpPr>
            <p:nvPr userDrawn="1"/>
          </p:nvSpPr>
          <p:spPr bwMode="auto">
            <a:xfrm>
              <a:off x="5932488" y="750888"/>
              <a:ext cx="363538" cy="323850"/>
            </a:xfrm>
            <a:custGeom>
              <a:avLst/>
              <a:gdLst>
                <a:gd name="T0" fmla="*/ 83 w 94"/>
                <a:gd name="T1" fmla="*/ 64 h 84"/>
                <a:gd name="T2" fmla="*/ 53 w 94"/>
                <a:gd name="T3" fmla="*/ 82 h 84"/>
                <a:gd name="T4" fmla="*/ 18 w 94"/>
                <a:gd name="T5" fmla="*/ 73 h 84"/>
                <a:gd name="T6" fmla="*/ 13 w 94"/>
                <a:gd name="T7" fmla="*/ 69 h 84"/>
                <a:gd name="T8" fmla="*/ 13 w 94"/>
                <a:gd name="T9" fmla="*/ 69 h 84"/>
                <a:gd name="T10" fmla="*/ 0 w 94"/>
                <a:gd name="T11" fmla="*/ 43 h 84"/>
                <a:gd name="T12" fmla="*/ 47 w 94"/>
                <a:gd name="T13" fmla="*/ 38 h 84"/>
                <a:gd name="T14" fmla="*/ 47 w 94"/>
                <a:gd name="T15" fmla="*/ 38 h 84"/>
                <a:gd name="T16" fmla="*/ 48 w 94"/>
                <a:gd name="T17" fmla="*/ 37 h 84"/>
                <a:gd name="T18" fmla="*/ 76 w 94"/>
                <a:gd name="T19" fmla="*/ 0 h 84"/>
                <a:gd name="T20" fmla="*/ 79 w 94"/>
                <a:gd name="T21" fmla="*/ 3 h 84"/>
                <a:gd name="T22" fmla="*/ 93 w 94"/>
                <a:gd name="T23" fmla="*/ 33 h 84"/>
                <a:gd name="T24" fmla="*/ 83 w 94"/>
                <a:gd name="T25"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84">
                  <a:moveTo>
                    <a:pt x="83" y="64"/>
                  </a:moveTo>
                  <a:cubicBezTo>
                    <a:pt x="76" y="74"/>
                    <a:pt x="65" y="81"/>
                    <a:pt x="53" y="82"/>
                  </a:cubicBezTo>
                  <a:cubicBezTo>
                    <a:pt x="41" y="84"/>
                    <a:pt x="28" y="81"/>
                    <a:pt x="18" y="73"/>
                  </a:cubicBezTo>
                  <a:cubicBezTo>
                    <a:pt x="16" y="72"/>
                    <a:pt x="15" y="70"/>
                    <a:pt x="13" y="69"/>
                  </a:cubicBezTo>
                  <a:cubicBezTo>
                    <a:pt x="13" y="69"/>
                    <a:pt x="13" y="69"/>
                    <a:pt x="13" y="69"/>
                  </a:cubicBezTo>
                  <a:cubicBezTo>
                    <a:pt x="6" y="62"/>
                    <a:pt x="2" y="53"/>
                    <a:pt x="0" y="43"/>
                  </a:cubicBezTo>
                  <a:cubicBezTo>
                    <a:pt x="47" y="38"/>
                    <a:pt x="47" y="38"/>
                    <a:pt x="47" y="38"/>
                  </a:cubicBezTo>
                  <a:cubicBezTo>
                    <a:pt x="47" y="38"/>
                    <a:pt x="47" y="38"/>
                    <a:pt x="47" y="38"/>
                  </a:cubicBezTo>
                  <a:cubicBezTo>
                    <a:pt x="48" y="37"/>
                    <a:pt x="48" y="37"/>
                    <a:pt x="48" y="37"/>
                  </a:cubicBezTo>
                  <a:cubicBezTo>
                    <a:pt x="76" y="0"/>
                    <a:pt x="76" y="0"/>
                    <a:pt x="76" y="0"/>
                  </a:cubicBezTo>
                  <a:cubicBezTo>
                    <a:pt x="77" y="1"/>
                    <a:pt x="78" y="2"/>
                    <a:pt x="79" y="3"/>
                  </a:cubicBezTo>
                  <a:cubicBezTo>
                    <a:pt x="87" y="11"/>
                    <a:pt x="92" y="22"/>
                    <a:pt x="93" y="33"/>
                  </a:cubicBezTo>
                  <a:cubicBezTo>
                    <a:pt x="94" y="44"/>
                    <a:pt x="90" y="55"/>
                    <a:pt x="83" y="64"/>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5" name="Freeform 97"/>
            <p:cNvSpPr>
              <a:spLocks/>
            </p:cNvSpPr>
            <p:nvPr userDrawn="1"/>
          </p:nvSpPr>
          <p:spPr bwMode="auto">
            <a:xfrm>
              <a:off x="5991225" y="708025"/>
              <a:ext cx="223838" cy="169863"/>
            </a:xfrm>
            <a:custGeom>
              <a:avLst/>
              <a:gdLst>
                <a:gd name="T0" fmla="*/ 58 w 58"/>
                <a:gd name="T1" fmla="*/ 9 h 44"/>
                <a:gd name="T2" fmla="*/ 31 w 58"/>
                <a:gd name="T3" fmla="*/ 44 h 44"/>
                <a:gd name="T4" fmla="*/ 0 w 58"/>
                <a:gd name="T5" fmla="*/ 13 h 44"/>
                <a:gd name="T6" fmla="*/ 28 w 58"/>
                <a:gd name="T7" fmla="*/ 1 h 44"/>
                <a:gd name="T8" fmla="*/ 58 w 58"/>
                <a:gd name="T9" fmla="*/ 9 h 44"/>
              </a:gdLst>
              <a:ahLst/>
              <a:cxnLst>
                <a:cxn ang="0">
                  <a:pos x="T0" y="T1"/>
                </a:cxn>
                <a:cxn ang="0">
                  <a:pos x="T2" y="T3"/>
                </a:cxn>
                <a:cxn ang="0">
                  <a:pos x="T4" y="T5"/>
                </a:cxn>
                <a:cxn ang="0">
                  <a:pos x="T6" y="T7"/>
                </a:cxn>
                <a:cxn ang="0">
                  <a:pos x="T8" y="T9"/>
                </a:cxn>
              </a:cxnLst>
              <a:rect l="0" t="0" r="r" b="b"/>
              <a:pathLst>
                <a:path w="58" h="44">
                  <a:moveTo>
                    <a:pt x="58" y="9"/>
                  </a:moveTo>
                  <a:cubicBezTo>
                    <a:pt x="31" y="44"/>
                    <a:pt x="31" y="44"/>
                    <a:pt x="31" y="44"/>
                  </a:cubicBezTo>
                  <a:cubicBezTo>
                    <a:pt x="0" y="13"/>
                    <a:pt x="0" y="13"/>
                    <a:pt x="0" y="13"/>
                  </a:cubicBezTo>
                  <a:cubicBezTo>
                    <a:pt x="8" y="6"/>
                    <a:pt x="18" y="1"/>
                    <a:pt x="28" y="1"/>
                  </a:cubicBezTo>
                  <a:cubicBezTo>
                    <a:pt x="38" y="0"/>
                    <a:pt x="49" y="3"/>
                    <a:pt x="58" y="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16" name="Group 115"/>
          <p:cNvGrpSpPr/>
          <p:nvPr userDrawn="1"/>
        </p:nvGrpSpPr>
        <p:grpSpPr>
          <a:xfrm>
            <a:off x="3406775" y="1298575"/>
            <a:ext cx="528638" cy="374650"/>
            <a:chOff x="3406775" y="1298575"/>
            <a:chExt cx="528638" cy="374650"/>
          </a:xfrm>
        </p:grpSpPr>
        <p:sp>
          <p:nvSpPr>
            <p:cNvPr id="117" name="Freeform 98"/>
            <p:cNvSpPr>
              <a:spLocks/>
            </p:cNvSpPr>
            <p:nvPr userDrawn="1"/>
          </p:nvSpPr>
          <p:spPr bwMode="auto">
            <a:xfrm>
              <a:off x="3684588" y="1298575"/>
              <a:ext cx="250825" cy="374650"/>
            </a:xfrm>
            <a:custGeom>
              <a:avLst/>
              <a:gdLst>
                <a:gd name="T0" fmla="*/ 0 w 158"/>
                <a:gd name="T1" fmla="*/ 236 h 236"/>
                <a:gd name="T2" fmla="*/ 32 w 158"/>
                <a:gd name="T3" fmla="*/ 236 h 236"/>
                <a:gd name="T4" fmla="*/ 59 w 158"/>
                <a:gd name="T5" fmla="*/ 236 h 236"/>
                <a:gd name="T6" fmla="*/ 158 w 158"/>
                <a:gd name="T7" fmla="*/ 120 h 236"/>
                <a:gd name="T8" fmla="*/ 59 w 158"/>
                <a:gd name="T9" fmla="*/ 0 h 236"/>
                <a:gd name="T10" fmla="*/ 32 w 158"/>
                <a:gd name="T11" fmla="*/ 0 h 236"/>
                <a:gd name="T12" fmla="*/ 0 w 158"/>
                <a:gd name="T13" fmla="*/ 0 h 236"/>
                <a:gd name="T14" fmla="*/ 100 w 158"/>
                <a:gd name="T15" fmla="*/ 120 h 236"/>
                <a:gd name="T16" fmla="*/ 0 w 158"/>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8" name="Freeform 99"/>
            <p:cNvSpPr>
              <a:spLocks/>
            </p:cNvSpPr>
            <p:nvPr userDrawn="1"/>
          </p:nvSpPr>
          <p:spPr bwMode="auto">
            <a:xfrm>
              <a:off x="3546475" y="1298575"/>
              <a:ext cx="250825" cy="374650"/>
            </a:xfrm>
            <a:custGeom>
              <a:avLst/>
              <a:gdLst>
                <a:gd name="T0" fmla="*/ 99 w 158"/>
                <a:gd name="T1" fmla="*/ 120 h 236"/>
                <a:gd name="T2" fmla="*/ 0 w 158"/>
                <a:gd name="T3" fmla="*/ 236 h 236"/>
                <a:gd name="T4" fmla="*/ 31 w 158"/>
                <a:gd name="T5" fmla="*/ 236 h 236"/>
                <a:gd name="T6" fmla="*/ 58 w 158"/>
                <a:gd name="T7" fmla="*/ 236 h 236"/>
                <a:gd name="T8" fmla="*/ 158 w 158"/>
                <a:gd name="T9" fmla="*/ 120 h 236"/>
                <a:gd name="T10" fmla="*/ 58 w 158"/>
                <a:gd name="T11" fmla="*/ 0 h 236"/>
                <a:gd name="T12" fmla="*/ 31 w 158"/>
                <a:gd name="T13" fmla="*/ 0 h 236"/>
                <a:gd name="T14" fmla="*/ 0 w 158"/>
                <a:gd name="T15" fmla="*/ 0 h 236"/>
                <a:gd name="T16" fmla="*/ 99 w 158"/>
                <a:gd name="T17" fmla="*/ 1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99" y="120"/>
                  </a:moveTo>
                  <a:lnTo>
                    <a:pt x="0" y="236"/>
                  </a:lnTo>
                  <a:lnTo>
                    <a:pt x="31" y="236"/>
                  </a:lnTo>
                  <a:lnTo>
                    <a:pt x="58" y="236"/>
                  </a:lnTo>
                  <a:lnTo>
                    <a:pt x="158" y="120"/>
                  </a:lnTo>
                  <a:lnTo>
                    <a:pt x="58" y="0"/>
                  </a:lnTo>
                  <a:lnTo>
                    <a:pt x="31" y="0"/>
                  </a:lnTo>
                  <a:lnTo>
                    <a:pt x="0" y="0"/>
                  </a:lnTo>
                  <a:lnTo>
                    <a:pt x="99" y="12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9" name="Freeform 100"/>
            <p:cNvSpPr>
              <a:spLocks/>
            </p:cNvSpPr>
            <p:nvPr userDrawn="1"/>
          </p:nvSpPr>
          <p:spPr bwMode="auto">
            <a:xfrm>
              <a:off x="3406775" y="1298575"/>
              <a:ext cx="250825" cy="374650"/>
            </a:xfrm>
            <a:custGeom>
              <a:avLst/>
              <a:gdLst>
                <a:gd name="T0" fmla="*/ 0 w 158"/>
                <a:gd name="T1" fmla="*/ 236 h 236"/>
                <a:gd name="T2" fmla="*/ 32 w 158"/>
                <a:gd name="T3" fmla="*/ 236 h 236"/>
                <a:gd name="T4" fmla="*/ 59 w 158"/>
                <a:gd name="T5" fmla="*/ 236 h 236"/>
                <a:gd name="T6" fmla="*/ 158 w 158"/>
                <a:gd name="T7" fmla="*/ 120 h 236"/>
                <a:gd name="T8" fmla="*/ 59 w 158"/>
                <a:gd name="T9" fmla="*/ 0 h 236"/>
                <a:gd name="T10" fmla="*/ 32 w 158"/>
                <a:gd name="T11" fmla="*/ 0 h 236"/>
                <a:gd name="T12" fmla="*/ 0 w 158"/>
                <a:gd name="T13" fmla="*/ 0 h 236"/>
                <a:gd name="T14" fmla="*/ 100 w 158"/>
                <a:gd name="T15" fmla="*/ 120 h 236"/>
                <a:gd name="T16" fmla="*/ 0 w 158"/>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36">
                  <a:moveTo>
                    <a:pt x="0" y="236"/>
                  </a:moveTo>
                  <a:lnTo>
                    <a:pt x="32" y="236"/>
                  </a:lnTo>
                  <a:lnTo>
                    <a:pt x="59" y="236"/>
                  </a:lnTo>
                  <a:lnTo>
                    <a:pt x="158" y="120"/>
                  </a:lnTo>
                  <a:lnTo>
                    <a:pt x="59" y="0"/>
                  </a:lnTo>
                  <a:lnTo>
                    <a:pt x="32" y="0"/>
                  </a:lnTo>
                  <a:lnTo>
                    <a:pt x="0" y="0"/>
                  </a:lnTo>
                  <a:lnTo>
                    <a:pt x="100" y="120"/>
                  </a:lnTo>
                  <a:lnTo>
                    <a:pt x="0" y="2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20" name="Group 119"/>
          <p:cNvGrpSpPr/>
          <p:nvPr userDrawn="1"/>
        </p:nvGrpSpPr>
        <p:grpSpPr>
          <a:xfrm>
            <a:off x="2136775" y="796925"/>
            <a:ext cx="512763" cy="447675"/>
            <a:chOff x="2136775" y="796925"/>
            <a:chExt cx="512763" cy="447675"/>
          </a:xfrm>
        </p:grpSpPr>
        <p:sp>
          <p:nvSpPr>
            <p:cNvPr id="121" name="Freeform 101"/>
            <p:cNvSpPr>
              <a:spLocks/>
            </p:cNvSpPr>
            <p:nvPr userDrawn="1"/>
          </p:nvSpPr>
          <p:spPr bwMode="auto">
            <a:xfrm>
              <a:off x="2368550" y="796925"/>
              <a:ext cx="280988" cy="250825"/>
            </a:xfrm>
            <a:custGeom>
              <a:avLst/>
              <a:gdLst>
                <a:gd name="T0" fmla="*/ 7 w 73"/>
                <a:gd name="T1" fmla="*/ 0 h 65"/>
                <a:gd name="T2" fmla="*/ 66 w 73"/>
                <a:gd name="T3" fmla="*/ 0 h 65"/>
                <a:gd name="T4" fmla="*/ 73 w 73"/>
                <a:gd name="T5" fmla="*/ 7 h 65"/>
                <a:gd name="T6" fmla="*/ 73 w 73"/>
                <a:gd name="T7" fmla="*/ 36 h 65"/>
                <a:gd name="T8" fmla="*/ 66 w 73"/>
                <a:gd name="T9" fmla="*/ 43 h 65"/>
                <a:gd name="T10" fmla="*/ 24 w 73"/>
                <a:gd name="T11" fmla="*/ 43 h 65"/>
                <a:gd name="T12" fmla="*/ 8 w 73"/>
                <a:gd name="T13" fmla="*/ 65 h 65"/>
                <a:gd name="T14" fmla="*/ 8 w 73"/>
                <a:gd name="T15" fmla="*/ 43 h 65"/>
                <a:gd name="T16" fmla="*/ 7 w 73"/>
                <a:gd name="T17" fmla="*/ 43 h 65"/>
                <a:gd name="T18" fmla="*/ 0 w 73"/>
                <a:gd name="T19" fmla="*/ 36 h 65"/>
                <a:gd name="T20" fmla="*/ 0 w 73"/>
                <a:gd name="T21" fmla="*/ 7 h 65"/>
                <a:gd name="T22" fmla="*/ 7 w 73"/>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5">
                  <a:moveTo>
                    <a:pt x="7" y="0"/>
                  </a:moveTo>
                  <a:cubicBezTo>
                    <a:pt x="66" y="0"/>
                    <a:pt x="66" y="0"/>
                    <a:pt x="66" y="0"/>
                  </a:cubicBezTo>
                  <a:cubicBezTo>
                    <a:pt x="70" y="0"/>
                    <a:pt x="73" y="4"/>
                    <a:pt x="73" y="7"/>
                  </a:cubicBezTo>
                  <a:cubicBezTo>
                    <a:pt x="73" y="36"/>
                    <a:pt x="73" y="36"/>
                    <a:pt x="73" y="36"/>
                  </a:cubicBezTo>
                  <a:cubicBezTo>
                    <a:pt x="73" y="40"/>
                    <a:pt x="70" y="43"/>
                    <a:pt x="66" y="43"/>
                  </a:cubicBezTo>
                  <a:cubicBezTo>
                    <a:pt x="24" y="43"/>
                    <a:pt x="24" y="43"/>
                    <a:pt x="24" y="43"/>
                  </a:cubicBezTo>
                  <a:cubicBezTo>
                    <a:pt x="8" y="65"/>
                    <a:pt x="8" y="65"/>
                    <a:pt x="8" y="65"/>
                  </a:cubicBezTo>
                  <a:cubicBezTo>
                    <a:pt x="8" y="43"/>
                    <a:pt x="8" y="43"/>
                    <a:pt x="8" y="43"/>
                  </a:cubicBezTo>
                  <a:cubicBezTo>
                    <a:pt x="7" y="43"/>
                    <a:pt x="7" y="43"/>
                    <a:pt x="7" y="43"/>
                  </a:cubicBezTo>
                  <a:cubicBezTo>
                    <a:pt x="4" y="43"/>
                    <a:pt x="0" y="40"/>
                    <a:pt x="0" y="36"/>
                  </a:cubicBezTo>
                  <a:cubicBezTo>
                    <a:pt x="0" y="7"/>
                    <a:pt x="0" y="7"/>
                    <a:pt x="0" y="7"/>
                  </a:cubicBezTo>
                  <a:cubicBezTo>
                    <a:pt x="0" y="4"/>
                    <a:pt x="4" y="0"/>
                    <a:pt x="7"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2" name="Oval 102"/>
            <p:cNvSpPr>
              <a:spLocks noChangeArrowheads="1"/>
            </p:cNvSpPr>
            <p:nvPr userDrawn="1"/>
          </p:nvSpPr>
          <p:spPr bwMode="auto">
            <a:xfrm>
              <a:off x="2198688" y="947738"/>
              <a:ext cx="180975" cy="18097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3" name="Freeform 103"/>
            <p:cNvSpPr>
              <a:spLocks/>
            </p:cNvSpPr>
            <p:nvPr userDrawn="1"/>
          </p:nvSpPr>
          <p:spPr bwMode="auto">
            <a:xfrm>
              <a:off x="2136775" y="1136650"/>
              <a:ext cx="304800" cy="107950"/>
            </a:xfrm>
            <a:custGeom>
              <a:avLst/>
              <a:gdLst>
                <a:gd name="T0" fmla="*/ 59 w 79"/>
                <a:gd name="T1" fmla="*/ 5 h 28"/>
                <a:gd name="T2" fmla="*/ 39 w 79"/>
                <a:gd name="T3" fmla="*/ 0 h 28"/>
                <a:gd name="T4" fmla="*/ 20 w 79"/>
                <a:gd name="T5" fmla="*/ 5 h 28"/>
                <a:gd name="T6" fmla="*/ 0 w 79"/>
                <a:gd name="T7" fmla="*/ 28 h 28"/>
                <a:gd name="T8" fmla="*/ 79 w 79"/>
                <a:gd name="T9" fmla="*/ 28 h 28"/>
                <a:gd name="T10" fmla="*/ 59 w 79"/>
                <a:gd name="T11" fmla="*/ 5 h 28"/>
              </a:gdLst>
              <a:ahLst/>
              <a:cxnLst>
                <a:cxn ang="0">
                  <a:pos x="T0" y="T1"/>
                </a:cxn>
                <a:cxn ang="0">
                  <a:pos x="T2" y="T3"/>
                </a:cxn>
                <a:cxn ang="0">
                  <a:pos x="T4" y="T5"/>
                </a:cxn>
                <a:cxn ang="0">
                  <a:pos x="T6" y="T7"/>
                </a:cxn>
                <a:cxn ang="0">
                  <a:pos x="T8" y="T9"/>
                </a:cxn>
                <a:cxn ang="0">
                  <a:pos x="T10" y="T11"/>
                </a:cxn>
              </a:cxnLst>
              <a:rect l="0" t="0" r="r" b="b"/>
              <a:pathLst>
                <a:path w="79" h="28">
                  <a:moveTo>
                    <a:pt x="59" y="5"/>
                  </a:moveTo>
                  <a:cubicBezTo>
                    <a:pt x="53" y="2"/>
                    <a:pt x="46" y="0"/>
                    <a:pt x="39" y="0"/>
                  </a:cubicBezTo>
                  <a:cubicBezTo>
                    <a:pt x="32" y="0"/>
                    <a:pt x="26" y="2"/>
                    <a:pt x="20" y="5"/>
                  </a:cubicBezTo>
                  <a:cubicBezTo>
                    <a:pt x="10" y="10"/>
                    <a:pt x="3" y="18"/>
                    <a:pt x="0" y="28"/>
                  </a:cubicBezTo>
                  <a:cubicBezTo>
                    <a:pt x="79" y="28"/>
                    <a:pt x="79" y="28"/>
                    <a:pt x="79" y="28"/>
                  </a:cubicBezTo>
                  <a:cubicBezTo>
                    <a:pt x="76" y="18"/>
                    <a:pt x="69" y="10"/>
                    <a:pt x="59" y="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24" name="Freeform 104"/>
          <p:cNvSpPr>
            <a:spLocks/>
          </p:cNvSpPr>
          <p:nvPr userDrawn="1"/>
        </p:nvSpPr>
        <p:spPr bwMode="auto">
          <a:xfrm>
            <a:off x="4341813" y="2867025"/>
            <a:ext cx="361950" cy="328613"/>
          </a:xfrm>
          <a:custGeom>
            <a:avLst/>
            <a:gdLst>
              <a:gd name="T0" fmla="*/ 85 w 94"/>
              <a:gd name="T1" fmla="*/ 0 h 85"/>
              <a:gd name="T2" fmla="*/ 9 w 94"/>
              <a:gd name="T3" fmla="*/ 0 h 85"/>
              <a:gd name="T4" fmla="*/ 0 w 94"/>
              <a:gd name="T5" fmla="*/ 9 h 85"/>
              <a:gd name="T6" fmla="*/ 0 w 94"/>
              <a:gd name="T7" fmla="*/ 46 h 85"/>
              <a:gd name="T8" fmla="*/ 9 w 94"/>
              <a:gd name="T9" fmla="*/ 55 h 85"/>
              <a:gd name="T10" fmla="*/ 64 w 94"/>
              <a:gd name="T11" fmla="*/ 55 h 85"/>
              <a:gd name="T12" fmla="*/ 84 w 94"/>
              <a:gd name="T13" fmla="*/ 85 h 85"/>
              <a:gd name="T14" fmla="*/ 84 w 94"/>
              <a:gd name="T15" fmla="*/ 55 h 85"/>
              <a:gd name="T16" fmla="*/ 85 w 94"/>
              <a:gd name="T17" fmla="*/ 55 h 85"/>
              <a:gd name="T18" fmla="*/ 94 w 94"/>
              <a:gd name="T19" fmla="*/ 46 h 85"/>
              <a:gd name="T20" fmla="*/ 94 w 94"/>
              <a:gd name="T21" fmla="*/ 9 h 85"/>
              <a:gd name="T22" fmla="*/ 85 w 94"/>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85">
                <a:moveTo>
                  <a:pt x="85" y="0"/>
                </a:moveTo>
                <a:cubicBezTo>
                  <a:pt x="9" y="0"/>
                  <a:pt x="9" y="0"/>
                  <a:pt x="9" y="0"/>
                </a:cubicBezTo>
                <a:cubicBezTo>
                  <a:pt x="4" y="0"/>
                  <a:pt x="0" y="4"/>
                  <a:pt x="0" y="9"/>
                </a:cubicBezTo>
                <a:cubicBezTo>
                  <a:pt x="0" y="46"/>
                  <a:pt x="0" y="46"/>
                  <a:pt x="0" y="46"/>
                </a:cubicBezTo>
                <a:cubicBezTo>
                  <a:pt x="0" y="51"/>
                  <a:pt x="4" y="55"/>
                  <a:pt x="9" y="55"/>
                </a:cubicBezTo>
                <a:cubicBezTo>
                  <a:pt x="64" y="55"/>
                  <a:pt x="64" y="55"/>
                  <a:pt x="64" y="55"/>
                </a:cubicBezTo>
                <a:cubicBezTo>
                  <a:pt x="84" y="85"/>
                  <a:pt x="84" y="85"/>
                  <a:pt x="84" y="85"/>
                </a:cubicBezTo>
                <a:cubicBezTo>
                  <a:pt x="84" y="55"/>
                  <a:pt x="84" y="55"/>
                  <a:pt x="84" y="55"/>
                </a:cubicBezTo>
                <a:cubicBezTo>
                  <a:pt x="85" y="55"/>
                  <a:pt x="85" y="55"/>
                  <a:pt x="85" y="55"/>
                </a:cubicBezTo>
                <a:cubicBezTo>
                  <a:pt x="90" y="55"/>
                  <a:pt x="94" y="51"/>
                  <a:pt x="94" y="46"/>
                </a:cubicBezTo>
                <a:cubicBezTo>
                  <a:pt x="94" y="9"/>
                  <a:pt x="94" y="9"/>
                  <a:pt x="94" y="9"/>
                </a:cubicBezTo>
                <a:cubicBezTo>
                  <a:pt x="94" y="4"/>
                  <a:pt x="90" y="0"/>
                  <a:pt x="8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5" name="Freeform 105"/>
          <p:cNvSpPr>
            <a:spLocks/>
          </p:cNvSpPr>
          <p:nvPr userDrawn="1"/>
        </p:nvSpPr>
        <p:spPr bwMode="auto">
          <a:xfrm>
            <a:off x="3843338" y="2578100"/>
            <a:ext cx="377825" cy="385763"/>
          </a:xfrm>
          <a:custGeom>
            <a:avLst/>
            <a:gdLst>
              <a:gd name="T0" fmla="*/ 93 w 98"/>
              <a:gd name="T1" fmla="*/ 19 h 100"/>
              <a:gd name="T2" fmla="*/ 79 w 98"/>
              <a:gd name="T3" fmla="*/ 14 h 100"/>
              <a:gd name="T4" fmla="*/ 79 w 98"/>
              <a:gd name="T5" fmla="*/ 14 h 100"/>
              <a:gd name="T6" fmla="*/ 23 w 98"/>
              <a:gd name="T7" fmla="*/ 14 h 100"/>
              <a:gd name="T8" fmla="*/ 22 w 98"/>
              <a:gd name="T9" fmla="*/ 14 h 100"/>
              <a:gd name="T10" fmla="*/ 0 w 98"/>
              <a:gd name="T11" fmla="*/ 0 h 100"/>
              <a:gd name="T12" fmla="*/ 3 w 98"/>
              <a:gd name="T13" fmla="*/ 4 h 100"/>
              <a:gd name="T14" fmla="*/ 9 w 98"/>
              <a:gd name="T15" fmla="*/ 19 h 100"/>
              <a:gd name="T16" fmla="*/ 4 w 98"/>
              <a:gd name="T17" fmla="*/ 33 h 100"/>
              <a:gd name="T18" fmla="*/ 4 w 98"/>
              <a:gd name="T19" fmla="*/ 80 h 100"/>
              <a:gd name="T20" fmla="*/ 9 w 98"/>
              <a:gd name="T21" fmla="*/ 94 h 100"/>
              <a:gd name="T22" fmla="*/ 23 w 98"/>
              <a:gd name="T23" fmla="*/ 100 h 100"/>
              <a:gd name="T24" fmla="*/ 79 w 98"/>
              <a:gd name="T25" fmla="*/ 100 h 100"/>
              <a:gd name="T26" fmla="*/ 93 w 98"/>
              <a:gd name="T27" fmla="*/ 94 h 100"/>
              <a:gd name="T28" fmla="*/ 98 w 98"/>
              <a:gd name="T29" fmla="*/ 80 h 100"/>
              <a:gd name="T30" fmla="*/ 98 w 98"/>
              <a:gd name="T31" fmla="*/ 33 h 100"/>
              <a:gd name="T32" fmla="*/ 93 w 98"/>
              <a:gd name="T33"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00">
                <a:moveTo>
                  <a:pt x="93" y="19"/>
                </a:moveTo>
                <a:cubicBezTo>
                  <a:pt x="89" y="16"/>
                  <a:pt x="84" y="14"/>
                  <a:pt x="79" y="14"/>
                </a:cubicBezTo>
                <a:cubicBezTo>
                  <a:pt x="79" y="14"/>
                  <a:pt x="79" y="14"/>
                  <a:pt x="79" y="14"/>
                </a:cubicBezTo>
                <a:cubicBezTo>
                  <a:pt x="23" y="14"/>
                  <a:pt x="23" y="14"/>
                  <a:pt x="23" y="14"/>
                </a:cubicBezTo>
                <a:cubicBezTo>
                  <a:pt x="23" y="14"/>
                  <a:pt x="23" y="14"/>
                  <a:pt x="22" y="14"/>
                </a:cubicBezTo>
                <a:cubicBezTo>
                  <a:pt x="17" y="6"/>
                  <a:pt x="9" y="2"/>
                  <a:pt x="0" y="0"/>
                </a:cubicBezTo>
                <a:cubicBezTo>
                  <a:pt x="1" y="2"/>
                  <a:pt x="2" y="3"/>
                  <a:pt x="3" y="4"/>
                </a:cubicBezTo>
                <a:cubicBezTo>
                  <a:pt x="7" y="9"/>
                  <a:pt x="9" y="14"/>
                  <a:pt x="9" y="19"/>
                </a:cubicBezTo>
                <a:cubicBezTo>
                  <a:pt x="6" y="23"/>
                  <a:pt x="4" y="28"/>
                  <a:pt x="4" y="33"/>
                </a:cubicBezTo>
                <a:cubicBezTo>
                  <a:pt x="4" y="80"/>
                  <a:pt x="4" y="80"/>
                  <a:pt x="4" y="80"/>
                </a:cubicBezTo>
                <a:cubicBezTo>
                  <a:pt x="4" y="85"/>
                  <a:pt x="6" y="90"/>
                  <a:pt x="9" y="94"/>
                </a:cubicBezTo>
                <a:cubicBezTo>
                  <a:pt x="13" y="98"/>
                  <a:pt x="18" y="100"/>
                  <a:pt x="23" y="100"/>
                </a:cubicBezTo>
                <a:cubicBezTo>
                  <a:pt x="79" y="100"/>
                  <a:pt x="79" y="100"/>
                  <a:pt x="79" y="100"/>
                </a:cubicBezTo>
                <a:cubicBezTo>
                  <a:pt x="84" y="100"/>
                  <a:pt x="89" y="98"/>
                  <a:pt x="93" y="94"/>
                </a:cubicBezTo>
                <a:cubicBezTo>
                  <a:pt x="96" y="90"/>
                  <a:pt x="98" y="85"/>
                  <a:pt x="98" y="80"/>
                </a:cubicBezTo>
                <a:cubicBezTo>
                  <a:pt x="98" y="33"/>
                  <a:pt x="98" y="33"/>
                  <a:pt x="98" y="33"/>
                </a:cubicBezTo>
                <a:cubicBezTo>
                  <a:pt x="98" y="28"/>
                  <a:pt x="96" y="23"/>
                  <a:pt x="93" y="1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6" name="Freeform 106"/>
          <p:cNvSpPr>
            <a:spLocks noEditPoints="1"/>
          </p:cNvSpPr>
          <p:nvPr userDrawn="1"/>
        </p:nvSpPr>
        <p:spPr bwMode="auto">
          <a:xfrm>
            <a:off x="1920875" y="2184400"/>
            <a:ext cx="377825" cy="331788"/>
          </a:xfrm>
          <a:custGeom>
            <a:avLst/>
            <a:gdLst>
              <a:gd name="T0" fmla="*/ 97 w 98"/>
              <a:gd name="T1" fmla="*/ 80 h 86"/>
              <a:gd name="T2" fmla="*/ 52 w 98"/>
              <a:gd name="T3" fmla="*/ 2 h 86"/>
              <a:gd name="T4" fmla="*/ 49 w 98"/>
              <a:gd name="T5" fmla="*/ 0 h 86"/>
              <a:gd name="T6" fmla="*/ 46 w 98"/>
              <a:gd name="T7" fmla="*/ 2 h 86"/>
              <a:gd name="T8" fmla="*/ 1 w 98"/>
              <a:gd name="T9" fmla="*/ 80 h 86"/>
              <a:gd name="T10" fmla="*/ 1 w 98"/>
              <a:gd name="T11" fmla="*/ 84 h 86"/>
              <a:gd name="T12" fmla="*/ 4 w 98"/>
              <a:gd name="T13" fmla="*/ 86 h 86"/>
              <a:gd name="T14" fmla="*/ 94 w 98"/>
              <a:gd name="T15" fmla="*/ 86 h 86"/>
              <a:gd name="T16" fmla="*/ 97 w 98"/>
              <a:gd name="T17" fmla="*/ 84 h 86"/>
              <a:gd name="T18" fmla="*/ 98 w 98"/>
              <a:gd name="T19" fmla="*/ 82 h 86"/>
              <a:gd name="T20" fmla="*/ 97 w 98"/>
              <a:gd name="T21" fmla="*/ 80 h 86"/>
              <a:gd name="T22" fmla="*/ 55 w 98"/>
              <a:gd name="T23" fmla="*/ 22 h 86"/>
              <a:gd name="T24" fmla="*/ 54 w 98"/>
              <a:gd name="T25" fmla="*/ 58 h 86"/>
              <a:gd name="T26" fmla="*/ 44 w 98"/>
              <a:gd name="T27" fmla="*/ 58 h 86"/>
              <a:gd name="T28" fmla="*/ 43 w 98"/>
              <a:gd name="T29" fmla="*/ 22 h 86"/>
              <a:gd name="T30" fmla="*/ 55 w 98"/>
              <a:gd name="T31" fmla="*/ 22 h 86"/>
              <a:gd name="T32" fmla="*/ 49 w 98"/>
              <a:gd name="T33" fmla="*/ 77 h 86"/>
              <a:gd name="T34" fmla="*/ 42 w 98"/>
              <a:gd name="T35" fmla="*/ 69 h 86"/>
              <a:gd name="T36" fmla="*/ 49 w 98"/>
              <a:gd name="T37" fmla="*/ 62 h 86"/>
              <a:gd name="T38" fmla="*/ 56 w 98"/>
              <a:gd name="T39" fmla="*/ 69 h 86"/>
              <a:gd name="T40" fmla="*/ 49 w 98"/>
              <a:gd name="T41"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86">
                <a:moveTo>
                  <a:pt x="97" y="80"/>
                </a:moveTo>
                <a:cubicBezTo>
                  <a:pt x="52" y="2"/>
                  <a:pt x="52" y="2"/>
                  <a:pt x="52" y="2"/>
                </a:cubicBezTo>
                <a:cubicBezTo>
                  <a:pt x="52" y="1"/>
                  <a:pt x="50" y="0"/>
                  <a:pt x="49" y="0"/>
                </a:cubicBezTo>
                <a:cubicBezTo>
                  <a:pt x="48" y="0"/>
                  <a:pt x="46" y="1"/>
                  <a:pt x="46" y="2"/>
                </a:cubicBezTo>
                <a:cubicBezTo>
                  <a:pt x="1" y="80"/>
                  <a:pt x="1" y="80"/>
                  <a:pt x="1" y="80"/>
                </a:cubicBezTo>
                <a:cubicBezTo>
                  <a:pt x="0" y="81"/>
                  <a:pt x="0" y="83"/>
                  <a:pt x="1" y="84"/>
                </a:cubicBezTo>
                <a:cubicBezTo>
                  <a:pt x="1" y="85"/>
                  <a:pt x="3" y="86"/>
                  <a:pt x="4" y="86"/>
                </a:cubicBezTo>
                <a:cubicBezTo>
                  <a:pt x="94" y="86"/>
                  <a:pt x="94" y="86"/>
                  <a:pt x="94" y="86"/>
                </a:cubicBezTo>
                <a:cubicBezTo>
                  <a:pt x="95" y="86"/>
                  <a:pt x="96" y="85"/>
                  <a:pt x="97" y="84"/>
                </a:cubicBezTo>
                <a:cubicBezTo>
                  <a:pt x="97" y="83"/>
                  <a:pt x="98" y="83"/>
                  <a:pt x="98" y="82"/>
                </a:cubicBezTo>
                <a:cubicBezTo>
                  <a:pt x="98" y="81"/>
                  <a:pt x="97" y="81"/>
                  <a:pt x="97" y="80"/>
                </a:cubicBezTo>
                <a:close/>
                <a:moveTo>
                  <a:pt x="55" y="22"/>
                </a:moveTo>
                <a:cubicBezTo>
                  <a:pt x="54" y="58"/>
                  <a:pt x="54" y="58"/>
                  <a:pt x="54" y="58"/>
                </a:cubicBezTo>
                <a:cubicBezTo>
                  <a:pt x="44" y="58"/>
                  <a:pt x="44" y="58"/>
                  <a:pt x="44" y="58"/>
                </a:cubicBezTo>
                <a:cubicBezTo>
                  <a:pt x="43" y="22"/>
                  <a:pt x="43" y="22"/>
                  <a:pt x="43" y="22"/>
                </a:cubicBezTo>
                <a:lnTo>
                  <a:pt x="55" y="22"/>
                </a:lnTo>
                <a:close/>
                <a:moveTo>
                  <a:pt x="49" y="77"/>
                </a:moveTo>
                <a:cubicBezTo>
                  <a:pt x="45" y="77"/>
                  <a:pt x="42" y="73"/>
                  <a:pt x="42" y="69"/>
                </a:cubicBezTo>
                <a:cubicBezTo>
                  <a:pt x="42" y="65"/>
                  <a:pt x="45" y="62"/>
                  <a:pt x="49" y="62"/>
                </a:cubicBezTo>
                <a:cubicBezTo>
                  <a:pt x="53" y="62"/>
                  <a:pt x="56" y="65"/>
                  <a:pt x="56" y="69"/>
                </a:cubicBezTo>
                <a:cubicBezTo>
                  <a:pt x="56" y="73"/>
                  <a:pt x="53" y="77"/>
                  <a:pt x="49"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7" name="Freeform 107"/>
          <p:cNvSpPr>
            <a:spLocks noEditPoints="1"/>
          </p:cNvSpPr>
          <p:nvPr userDrawn="1"/>
        </p:nvSpPr>
        <p:spPr bwMode="auto">
          <a:xfrm>
            <a:off x="3662363" y="1847850"/>
            <a:ext cx="528638" cy="528638"/>
          </a:xfrm>
          <a:custGeom>
            <a:avLst/>
            <a:gdLst>
              <a:gd name="T0" fmla="*/ 0 w 137"/>
              <a:gd name="T1" fmla="*/ 51 h 137"/>
              <a:gd name="T2" fmla="*/ 0 w 137"/>
              <a:gd name="T3" fmla="*/ 51 h 137"/>
              <a:gd name="T4" fmla="*/ 15 w 137"/>
              <a:gd name="T5" fmla="*/ 86 h 137"/>
              <a:gd name="T6" fmla="*/ 51 w 137"/>
              <a:gd name="T7" fmla="*/ 101 h 137"/>
              <a:gd name="T8" fmla="*/ 80 w 137"/>
              <a:gd name="T9" fmla="*/ 92 h 137"/>
              <a:gd name="T10" fmla="*/ 122 w 137"/>
              <a:gd name="T11" fmla="*/ 134 h 137"/>
              <a:gd name="T12" fmla="*/ 132 w 137"/>
              <a:gd name="T13" fmla="*/ 134 h 137"/>
              <a:gd name="T14" fmla="*/ 134 w 137"/>
              <a:gd name="T15" fmla="*/ 133 h 137"/>
              <a:gd name="T16" fmla="*/ 134 w 137"/>
              <a:gd name="T17" fmla="*/ 122 h 137"/>
              <a:gd name="T18" fmla="*/ 92 w 137"/>
              <a:gd name="T19" fmla="*/ 80 h 137"/>
              <a:gd name="T20" fmla="*/ 101 w 137"/>
              <a:gd name="T21" fmla="*/ 51 h 137"/>
              <a:gd name="T22" fmla="*/ 86 w 137"/>
              <a:gd name="T23" fmla="*/ 15 h 137"/>
              <a:gd name="T24" fmla="*/ 51 w 137"/>
              <a:gd name="T25" fmla="*/ 1 h 137"/>
              <a:gd name="T26" fmla="*/ 15 w 137"/>
              <a:gd name="T27" fmla="*/ 15 h 137"/>
              <a:gd name="T28" fmla="*/ 0 w 137"/>
              <a:gd name="T29" fmla="*/ 51 h 137"/>
              <a:gd name="T30" fmla="*/ 8 w 137"/>
              <a:gd name="T31" fmla="*/ 51 h 137"/>
              <a:gd name="T32" fmla="*/ 20 w 137"/>
              <a:gd name="T33" fmla="*/ 21 h 137"/>
              <a:gd name="T34" fmla="*/ 80 w 137"/>
              <a:gd name="T35" fmla="*/ 21 h 137"/>
              <a:gd name="T36" fmla="*/ 93 w 137"/>
              <a:gd name="T37" fmla="*/ 51 h 137"/>
              <a:gd name="T38" fmla="*/ 81 w 137"/>
              <a:gd name="T39" fmla="*/ 81 h 137"/>
              <a:gd name="T40" fmla="*/ 21 w 137"/>
              <a:gd name="T41" fmla="*/ 81 h 137"/>
              <a:gd name="T42" fmla="*/ 8 w 137"/>
              <a:gd name="T43" fmla="*/ 5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137">
                <a:moveTo>
                  <a:pt x="0" y="51"/>
                </a:moveTo>
                <a:cubicBezTo>
                  <a:pt x="0" y="51"/>
                  <a:pt x="0" y="51"/>
                  <a:pt x="0" y="51"/>
                </a:cubicBezTo>
                <a:cubicBezTo>
                  <a:pt x="0" y="64"/>
                  <a:pt x="6" y="77"/>
                  <a:pt x="15" y="86"/>
                </a:cubicBezTo>
                <a:cubicBezTo>
                  <a:pt x="25" y="96"/>
                  <a:pt x="37" y="101"/>
                  <a:pt x="51" y="101"/>
                </a:cubicBezTo>
                <a:cubicBezTo>
                  <a:pt x="62" y="101"/>
                  <a:pt x="72" y="98"/>
                  <a:pt x="80" y="92"/>
                </a:cubicBezTo>
                <a:cubicBezTo>
                  <a:pt x="122" y="134"/>
                  <a:pt x="122" y="134"/>
                  <a:pt x="122" y="134"/>
                </a:cubicBezTo>
                <a:cubicBezTo>
                  <a:pt x="125" y="137"/>
                  <a:pt x="130" y="137"/>
                  <a:pt x="132" y="134"/>
                </a:cubicBezTo>
                <a:cubicBezTo>
                  <a:pt x="134" y="133"/>
                  <a:pt x="134" y="133"/>
                  <a:pt x="134" y="133"/>
                </a:cubicBezTo>
                <a:cubicBezTo>
                  <a:pt x="137" y="130"/>
                  <a:pt x="137" y="125"/>
                  <a:pt x="134" y="122"/>
                </a:cubicBezTo>
                <a:cubicBezTo>
                  <a:pt x="92" y="80"/>
                  <a:pt x="92" y="80"/>
                  <a:pt x="92" y="80"/>
                </a:cubicBezTo>
                <a:cubicBezTo>
                  <a:pt x="98" y="72"/>
                  <a:pt x="101" y="62"/>
                  <a:pt x="101" y="51"/>
                </a:cubicBezTo>
                <a:cubicBezTo>
                  <a:pt x="101" y="38"/>
                  <a:pt x="96" y="25"/>
                  <a:pt x="86" y="15"/>
                </a:cubicBezTo>
                <a:cubicBezTo>
                  <a:pt x="77" y="6"/>
                  <a:pt x="64" y="1"/>
                  <a:pt x="51" y="1"/>
                </a:cubicBezTo>
                <a:cubicBezTo>
                  <a:pt x="37" y="0"/>
                  <a:pt x="24" y="6"/>
                  <a:pt x="15" y="15"/>
                </a:cubicBezTo>
                <a:cubicBezTo>
                  <a:pt x="6" y="25"/>
                  <a:pt x="0" y="37"/>
                  <a:pt x="0" y="51"/>
                </a:cubicBezTo>
                <a:close/>
                <a:moveTo>
                  <a:pt x="8" y="51"/>
                </a:moveTo>
                <a:cubicBezTo>
                  <a:pt x="8" y="40"/>
                  <a:pt x="12" y="29"/>
                  <a:pt x="20" y="21"/>
                </a:cubicBezTo>
                <a:cubicBezTo>
                  <a:pt x="37" y="4"/>
                  <a:pt x="64" y="4"/>
                  <a:pt x="80" y="21"/>
                </a:cubicBezTo>
                <a:cubicBezTo>
                  <a:pt x="89" y="29"/>
                  <a:pt x="93" y="40"/>
                  <a:pt x="93" y="51"/>
                </a:cubicBezTo>
                <a:cubicBezTo>
                  <a:pt x="93" y="62"/>
                  <a:pt x="89" y="73"/>
                  <a:pt x="81" y="81"/>
                </a:cubicBezTo>
                <a:cubicBezTo>
                  <a:pt x="64" y="98"/>
                  <a:pt x="37" y="97"/>
                  <a:pt x="21" y="81"/>
                </a:cubicBezTo>
                <a:cubicBezTo>
                  <a:pt x="12" y="72"/>
                  <a:pt x="8" y="61"/>
                  <a:pt x="8" y="5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8" name="Freeform 108"/>
          <p:cNvSpPr>
            <a:spLocks/>
          </p:cNvSpPr>
          <p:nvPr userDrawn="1"/>
        </p:nvSpPr>
        <p:spPr bwMode="auto">
          <a:xfrm>
            <a:off x="1878013" y="1712913"/>
            <a:ext cx="533400" cy="339725"/>
          </a:xfrm>
          <a:custGeom>
            <a:avLst/>
            <a:gdLst>
              <a:gd name="T0" fmla="*/ 92 w 138"/>
              <a:gd name="T1" fmla="*/ 80 h 88"/>
              <a:gd name="T2" fmla="*/ 88 w 138"/>
              <a:gd name="T3" fmla="*/ 73 h 88"/>
              <a:gd name="T4" fmla="*/ 88 w 138"/>
              <a:gd name="T5" fmla="*/ 73 h 88"/>
              <a:gd name="T6" fmla="*/ 89 w 138"/>
              <a:gd name="T7" fmla="*/ 73 h 88"/>
              <a:gd name="T8" fmla="*/ 97 w 138"/>
              <a:gd name="T9" fmla="*/ 65 h 88"/>
              <a:gd name="T10" fmla="*/ 92 w 138"/>
              <a:gd name="T11" fmla="*/ 57 h 88"/>
              <a:gd name="T12" fmla="*/ 93 w 138"/>
              <a:gd name="T13" fmla="*/ 57 h 88"/>
              <a:gd name="T14" fmla="*/ 101 w 138"/>
              <a:gd name="T15" fmla="*/ 50 h 88"/>
              <a:gd name="T16" fmla="*/ 96 w 138"/>
              <a:gd name="T17" fmla="*/ 42 h 88"/>
              <a:gd name="T18" fmla="*/ 130 w 138"/>
              <a:gd name="T19" fmla="*/ 42 h 88"/>
              <a:gd name="T20" fmla="*/ 138 w 138"/>
              <a:gd name="T21" fmla="*/ 34 h 88"/>
              <a:gd name="T22" fmla="*/ 130 w 138"/>
              <a:gd name="T23" fmla="*/ 27 h 88"/>
              <a:gd name="T24" fmla="*/ 87 w 138"/>
              <a:gd name="T25" fmla="*/ 27 h 88"/>
              <a:gd name="T26" fmla="*/ 87 w 138"/>
              <a:gd name="T27" fmla="*/ 27 h 88"/>
              <a:gd name="T28" fmla="*/ 77 w 138"/>
              <a:gd name="T29" fmla="*/ 27 h 88"/>
              <a:gd name="T30" fmla="*/ 93 w 138"/>
              <a:gd name="T31" fmla="*/ 17 h 88"/>
              <a:gd name="T32" fmla="*/ 99 w 138"/>
              <a:gd name="T33" fmla="*/ 5 h 88"/>
              <a:gd name="T34" fmla="*/ 86 w 138"/>
              <a:gd name="T35" fmla="*/ 3 h 88"/>
              <a:gd name="T36" fmla="*/ 46 w 138"/>
              <a:gd name="T37" fmla="*/ 27 h 88"/>
              <a:gd name="T38" fmla="*/ 40 w 138"/>
              <a:gd name="T39" fmla="*/ 32 h 88"/>
              <a:gd name="T40" fmla="*/ 0 w 138"/>
              <a:gd name="T41" fmla="*/ 38 h 88"/>
              <a:gd name="T42" fmla="*/ 0 w 138"/>
              <a:gd name="T43" fmla="*/ 75 h 88"/>
              <a:gd name="T44" fmla="*/ 39 w 138"/>
              <a:gd name="T45" fmla="*/ 78 h 88"/>
              <a:gd name="T46" fmla="*/ 56 w 138"/>
              <a:gd name="T47" fmla="*/ 88 h 88"/>
              <a:gd name="T48" fmla="*/ 62 w 138"/>
              <a:gd name="T49" fmla="*/ 88 h 88"/>
              <a:gd name="T50" fmla="*/ 63 w 138"/>
              <a:gd name="T51" fmla="*/ 88 h 88"/>
              <a:gd name="T52" fmla="*/ 84 w 138"/>
              <a:gd name="T53" fmla="*/ 88 h 88"/>
              <a:gd name="T54" fmla="*/ 92 w 138"/>
              <a:gd name="T55"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88">
                <a:moveTo>
                  <a:pt x="92" y="80"/>
                </a:moveTo>
                <a:cubicBezTo>
                  <a:pt x="92" y="77"/>
                  <a:pt x="91" y="74"/>
                  <a:pt x="88" y="73"/>
                </a:cubicBezTo>
                <a:cubicBezTo>
                  <a:pt x="88" y="73"/>
                  <a:pt x="88" y="73"/>
                  <a:pt x="88" y="73"/>
                </a:cubicBezTo>
                <a:cubicBezTo>
                  <a:pt x="89" y="73"/>
                  <a:pt x="89" y="73"/>
                  <a:pt x="89" y="73"/>
                </a:cubicBezTo>
                <a:cubicBezTo>
                  <a:pt x="94" y="73"/>
                  <a:pt x="97" y="69"/>
                  <a:pt x="97" y="65"/>
                </a:cubicBezTo>
                <a:cubicBezTo>
                  <a:pt x="97" y="61"/>
                  <a:pt x="95" y="59"/>
                  <a:pt x="92" y="57"/>
                </a:cubicBezTo>
                <a:cubicBezTo>
                  <a:pt x="93" y="57"/>
                  <a:pt x="93" y="57"/>
                  <a:pt x="93" y="57"/>
                </a:cubicBezTo>
                <a:cubicBezTo>
                  <a:pt x="97" y="57"/>
                  <a:pt x="101" y="54"/>
                  <a:pt x="101" y="50"/>
                </a:cubicBezTo>
                <a:cubicBezTo>
                  <a:pt x="101" y="46"/>
                  <a:pt x="99" y="44"/>
                  <a:pt x="96" y="42"/>
                </a:cubicBezTo>
                <a:cubicBezTo>
                  <a:pt x="130" y="42"/>
                  <a:pt x="130" y="42"/>
                  <a:pt x="130" y="42"/>
                </a:cubicBezTo>
                <a:cubicBezTo>
                  <a:pt x="134" y="42"/>
                  <a:pt x="138" y="39"/>
                  <a:pt x="138" y="34"/>
                </a:cubicBezTo>
                <a:cubicBezTo>
                  <a:pt x="138" y="30"/>
                  <a:pt x="134" y="27"/>
                  <a:pt x="130" y="27"/>
                </a:cubicBezTo>
                <a:cubicBezTo>
                  <a:pt x="87" y="27"/>
                  <a:pt x="87" y="27"/>
                  <a:pt x="87" y="27"/>
                </a:cubicBezTo>
                <a:cubicBezTo>
                  <a:pt x="87" y="27"/>
                  <a:pt x="87" y="27"/>
                  <a:pt x="87" y="27"/>
                </a:cubicBezTo>
                <a:cubicBezTo>
                  <a:pt x="77" y="27"/>
                  <a:pt x="77" y="27"/>
                  <a:pt x="77" y="27"/>
                </a:cubicBezTo>
                <a:cubicBezTo>
                  <a:pt x="93" y="17"/>
                  <a:pt x="93" y="17"/>
                  <a:pt x="93" y="17"/>
                </a:cubicBezTo>
                <a:cubicBezTo>
                  <a:pt x="99" y="14"/>
                  <a:pt x="101" y="8"/>
                  <a:pt x="99" y="5"/>
                </a:cubicBezTo>
                <a:cubicBezTo>
                  <a:pt x="97" y="1"/>
                  <a:pt x="91" y="0"/>
                  <a:pt x="86" y="3"/>
                </a:cubicBezTo>
                <a:cubicBezTo>
                  <a:pt x="46" y="27"/>
                  <a:pt x="46" y="27"/>
                  <a:pt x="46" y="27"/>
                </a:cubicBezTo>
                <a:cubicBezTo>
                  <a:pt x="43" y="28"/>
                  <a:pt x="42" y="30"/>
                  <a:pt x="40" y="32"/>
                </a:cubicBezTo>
                <a:cubicBezTo>
                  <a:pt x="0" y="38"/>
                  <a:pt x="0" y="38"/>
                  <a:pt x="0" y="38"/>
                </a:cubicBezTo>
                <a:cubicBezTo>
                  <a:pt x="0" y="75"/>
                  <a:pt x="0" y="75"/>
                  <a:pt x="0" y="75"/>
                </a:cubicBezTo>
                <a:cubicBezTo>
                  <a:pt x="39" y="78"/>
                  <a:pt x="39" y="78"/>
                  <a:pt x="39" y="78"/>
                </a:cubicBezTo>
                <a:cubicBezTo>
                  <a:pt x="42" y="84"/>
                  <a:pt x="48" y="88"/>
                  <a:pt x="56" y="88"/>
                </a:cubicBezTo>
                <a:cubicBezTo>
                  <a:pt x="62" y="88"/>
                  <a:pt x="62" y="88"/>
                  <a:pt x="62" y="88"/>
                </a:cubicBezTo>
                <a:cubicBezTo>
                  <a:pt x="62" y="88"/>
                  <a:pt x="63" y="88"/>
                  <a:pt x="63" y="88"/>
                </a:cubicBezTo>
                <a:cubicBezTo>
                  <a:pt x="84" y="88"/>
                  <a:pt x="84" y="88"/>
                  <a:pt x="84" y="88"/>
                </a:cubicBezTo>
                <a:cubicBezTo>
                  <a:pt x="89" y="88"/>
                  <a:pt x="92" y="84"/>
                  <a:pt x="92" y="8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29" name="Freeform 109"/>
          <p:cNvSpPr>
            <a:spLocks noEditPoints="1"/>
          </p:cNvSpPr>
          <p:nvPr userDrawn="1"/>
        </p:nvSpPr>
        <p:spPr bwMode="auto">
          <a:xfrm>
            <a:off x="2781300" y="735013"/>
            <a:ext cx="498475" cy="441325"/>
          </a:xfrm>
          <a:custGeom>
            <a:avLst/>
            <a:gdLst>
              <a:gd name="T0" fmla="*/ 114 w 129"/>
              <a:gd name="T1" fmla="*/ 63 h 114"/>
              <a:gd name="T2" fmla="*/ 114 w 129"/>
              <a:gd name="T3" fmla="*/ 68 h 114"/>
              <a:gd name="T4" fmla="*/ 107 w 129"/>
              <a:gd name="T5" fmla="*/ 68 h 114"/>
              <a:gd name="T6" fmla="*/ 107 w 129"/>
              <a:gd name="T7" fmla="*/ 75 h 114"/>
              <a:gd name="T8" fmla="*/ 74 w 129"/>
              <a:gd name="T9" fmla="*/ 75 h 114"/>
              <a:gd name="T10" fmla="*/ 74 w 129"/>
              <a:gd name="T11" fmla="*/ 45 h 114"/>
              <a:gd name="T12" fmla="*/ 77 w 129"/>
              <a:gd name="T13" fmla="*/ 45 h 114"/>
              <a:gd name="T14" fmla="*/ 77 w 129"/>
              <a:gd name="T15" fmla="*/ 37 h 114"/>
              <a:gd name="T16" fmla="*/ 72 w 129"/>
              <a:gd name="T17" fmla="*/ 37 h 114"/>
              <a:gd name="T18" fmla="*/ 69 w 129"/>
              <a:gd name="T19" fmla="*/ 15 h 114"/>
              <a:gd name="T20" fmla="*/ 66 w 129"/>
              <a:gd name="T21" fmla="*/ 15 h 114"/>
              <a:gd name="T22" fmla="*/ 66 w 129"/>
              <a:gd name="T23" fmla="*/ 0 h 114"/>
              <a:gd name="T24" fmla="*/ 64 w 129"/>
              <a:gd name="T25" fmla="*/ 0 h 114"/>
              <a:gd name="T26" fmla="*/ 63 w 129"/>
              <a:gd name="T27" fmla="*/ 0 h 114"/>
              <a:gd name="T28" fmla="*/ 56 w 129"/>
              <a:gd name="T29" fmla="*/ 0 h 114"/>
              <a:gd name="T30" fmla="*/ 56 w 129"/>
              <a:gd name="T31" fmla="*/ 6 h 114"/>
              <a:gd name="T32" fmla="*/ 63 w 129"/>
              <a:gd name="T33" fmla="*/ 6 h 114"/>
              <a:gd name="T34" fmla="*/ 63 w 129"/>
              <a:gd name="T35" fmla="*/ 15 h 114"/>
              <a:gd name="T36" fmla="*/ 60 w 129"/>
              <a:gd name="T37" fmla="*/ 15 h 114"/>
              <a:gd name="T38" fmla="*/ 57 w 129"/>
              <a:gd name="T39" fmla="*/ 37 h 114"/>
              <a:gd name="T40" fmla="*/ 52 w 129"/>
              <a:gd name="T41" fmla="*/ 37 h 114"/>
              <a:gd name="T42" fmla="*/ 52 w 129"/>
              <a:gd name="T43" fmla="*/ 45 h 114"/>
              <a:gd name="T44" fmla="*/ 55 w 129"/>
              <a:gd name="T45" fmla="*/ 45 h 114"/>
              <a:gd name="T46" fmla="*/ 55 w 129"/>
              <a:gd name="T47" fmla="*/ 75 h 114"/>
              <a:gd name="T48" fmla="*/ 22 w 129"/>
              <a:gd name="T49" fmla="*/ 75 h 114"/>
              <a:gd name="T50" fmla="*/ 22 w 129"/>
              <a:gd name="T51" fmla="*/ 68 h 114"/>
              <a:gd name="T52" fmla="*/ 15 w 129"/>
              <a:gd name="T53" fmla="*/ 68 h 114"/>
              <a:gd name="T54" fmla="*/ 15 w 129"/>
              <a:gd name="T55" fmla="*/ 63 h 114"/>
              <a:gd name="T56" fmla="*/ 0 w 129"/>
              <a:gd name="T57" fmla="*/ 63 h 114"/>
              <a:gd name="T58" fmla="*/ 0 w 129"/>
              <a:gd name="T59" fmla="*/ 75 h 114"/>
              <a:gd name="T60" fmla="*/ 0 w 129"/>
              <a:gd name="T61" fmla="*/ 114 h 114"/>
              <a:gd name="T62" fmla="*/ 6 w 129"/>
              <a:gd name="T63" fmla="*/ 114 h 114"/>
              <a:gd name="T64" fmla="*/ 15 w 129"/>
              <a:gd name="T65" fmla="*/ 114 h 114"/>
              <a:gd name="T66" fmla="*/ 22 w 129"/>
              <a:gd name="T67" fmla="*/ 114 h 114"/>
              <a:gd name="T68" fmla="*/ 107 w 129"/>
              <a:gd name="T69" fmla="*/ 114 h 114"/>
              <a:gd name="T70" fmla="*/ 114 w 129"/>
              <a:gd name="T71" fmla="*/ 114 h 114"/>
              <a:gd name="T72" fmla="*/ 123 w 129"/>
              <a:gd name="T73" fmla="*/ 114 h 114"/>
              <a:gd name="T74" fmla="*/ 129 w 129"/>
              <a:gd name="T75" fmla="*/ 114 h 114"/>
              <a:gd name="T76" fmla="*/ 129 w 129"/>
              <a:gd name="T77" fmla="*/ 75 h 114"/>
              <a:gd name="T78" fmla="*/ 129 w 129"/>
              <a:gd name="T79" fmla="*/ 63 h 114"/>
              <a:gd name="T80" fmla="*/ 114 w 129"/>
              <a:gd name="T81" fmla="*/ 63 h 114"/>
              <a:gd name="T82" fmla="*/ 65 w 129"/>
              <a:gd name="T83" fmla="*/ 53 h 114"/>
              <a:gd name="T84" fmla="*/ 60 w 129"/>
              <a:gd name="T85" fmla="*/ 48 h 114"/>
              <a:gd name="T86" fmla="*/ 65 w 129"/>
              <a:gd name="T87" fmla="*/ 44 h 114"/>
              <a:gd name="T88" fmla="*/ 69 w 129"/>
              <a:gd name="T89" fmla="*/ 48 h 114"/>
              <a:gd name="T90" fmla="*/ 65 w 129"/>
              <a:gd name="T91" fmla="*/ 5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9" h="114">
                <a:moveTo>
                  <a:pt x="114" y="63"/>
                </a:moveTo>
                <a:cubicBezTo>
                  <a:pt x="114" y="68"/>
                  <a:pt x="114" y="68"/>
                  <a:pt x="114" y="68"/>
                </a:cubicBezTo>
                <a:cubicBezTo>
                  <a:pt x="107" y="68"/>
                  <a:pt x="107" y="68"/>
                  <a:pt x="107" y="68"/>
                </a:cubicBezTo>
                <a:cubicBezTo>
                  <a:pt x="107" y="75"/>
                  <a:pt x="107" y="75"/>
                  <a:pt x="107" y="75"/>
                </a:cubicBezTo>
                <a:cubicBezTo>
                  <a:pt x="74" y="75"/>
                  <a:pt x="74" y="75"/>
                  <a:pt x="74" y="75"/>
                </a:cubicBezTo>
                <a:cubicBezTo>
                  <a:pt x="74" y="45"/>
                  <a:pt x="74" y="45"/>
                  <a:pt x="74" y="45"/>
                </a:cubicBezTo>
                <a:cubicBezTo>
                  <a:pt x="77" y="45"/>
                  <a:pt x="77" y="45"/>
                  <a:pt x="77" y="45"/>
                </a:cubicBezTo>
                <a:cubicBezTo>
                  <a:pt x="77" y="37"/>
                  <a:pt x="77" y="37"/>
                  <a:pt x="77" y="37"/>
                </a:cubicBezTo>
                <a:cubicBezTo>
                  <a:pt x="72" y="37"/>
                  <a:pt x="72" y="37"/>
                  <a:pt x="72" y="37"/>
                </a:cubicBezTo>
                <a:cubicBezTo>
                  <a:pt x="69" y="15"/>
                  <a:pt x="69" y="15"/>
                  <a:pt x="69" y="15"/>
                </a:cubicBezTo>
                <a:cubicBezTo>
                  <a:pt x="66" y="15"/>
                  <a:pt x="66" y="15"/>
                  <a:pt x="66" y="15"/>
                </a:cubicBezTo>
                <a:cubicBezTo>
                  <a:pt x="66" y="0"/>
                  <a:pt x="66" y="0"/>
                  <a:pt x="66" y="0"/>
                </a:cubicBezTo>
                <a:cubicBezTo>
                  <a:pt x="64" y="0"/>
                  <a:pt x="64" y="0"/>
                  <a:pt x="64" y="0"/>
                </a:cubicBezTo>
                <a:cubicBezTo>
                  <a:pt x="63" y="0"/>
                  <a:pt x="63" y="0"/>
                  <a:pt x="63" y="0"/>
                </a:cubicBezTo>
                <a:cubicBezTo>
                  <a:pt x="56" y="0"/>
                  <a:pt x="56" y="0"/>
                  <a:pt x="56" y="0"/>
                </a:cubicBezTo>
                <a:cubicBezTo>
                  <a:pt x="56" y="6"/>
                  <a:pt x="56" y="6"/>
                  <a:pt x="56" y="6"/>
                </a:cubicBezTo>
                <a:cubicBezTo>
                  <a:pt x="63" y="6"/>
                  <a:pt x="63" y="6"/>
                  <a:pt x="63" y="6"/>
                </a:cubicBezTo>
                <a:cubicBezTo>
                  <a:pt x="63" y="15"/>
                  <a:pt x="63" y="15"/>
                  <a:pt x="63" y="15"/>
                </a:cubicBezTo>
                <a:cubicBezTo>
                  <a:pt x="60" y="15"/>
                  <a:pt x="60" y="15"/>
                  <a:pt x="60" y="15"/>
                </a:cubicBezTo>
                <a:cubicBezTo>
                  <a:pt x="57" y="37"/>
                  <a:pt x="57" y="37"/>
                  <a:pt x="57" y="37"/>
                </a:cubicBezTo>
                <a:cubicBezTo>
                  <a:pt x="52" y="37"/>
                  <a:pt x="52" y="37"/>
                  <a:pt x="52" y="37"/>
                </a:cubicBezTo>
                <a:cubicBezTo>
                  <a:pt x="52" y="45"/>
                  <a:pt x="52" y="45"/>
                  <a:pt x="52" y="45"/>
                </a:cubicBezTo>
                <a:cubicBezTo>
                  <a:pt x="55" y="45"/>
                  <a:pt x="55" y="45"/>
                  <a:pt x="55" y="45"/>
                </a:cubicBezTo>
                <a:cubicBezTo>
                  <a:pt x="55" y="75"/>
                  <a:pt x="55" y="75"/>
                  <a:pt x="55" y="75"/>
                </a:cubicBezTo>
                <a:cubicBezTo>
                  <a:pt x="22" y="75"/>
                  <a:pt x="22" y="75"/>
                  <a:pt x="22" y="75"/>
                </a:cubicBezTo>
                <a:cubicBezTo>
                  <a:pt x="22" y="68"/>
                  <a:pt x="22" y="68"/>
                  <a:pt x="22" y="68"/>
                </a:cubicBezTo>
                <a:cubicBezTo>
                  <a:pt x="15" y="68"/>
                  <a:pt x="15" y="68"/>
                  <a:pt x="15" y="68"/>
                </a:cubicBezTo>
                <a:cubicBezTo>
                  <a:pt x="15" y="63"/>
                  <a:pt x="15" y="63"/>
                  <a:pt x="15" y="63"/>
                </a:cubicBezTo>
                <a:cubicBezTo>
                  <a:pt x="0" y="63"/>
                  <a:pt x="0" y="63"/>
                  <a:pt x="0" y="63"/>
                </a:cubicBezTo>
                <a:cubicBezTo>
                  <a:pt x="0" y="75"/>
                  <a:pt x="0" y="75"/>
                  <a:pt x="0" y="75"/>
                </a:cubicBezTo>
                <a:cubicBezTo>
                  <a:pt x="0" y="114"/>
                  <a:pt x="0" y="114"/>
                  <a:pt x="0" y="114"/>
                </a:cubicBezTo>
                <a:cubicBezTo>
                  <a:pt x="6" y="114"/>
                  <a:pt x="6" y="114"/>
                  <a:pt x="6" y="114"/>
                </a:cubicBezTo>
                <a:cubicBezTo>
                  <a:pt x="15" y="114"/>
                  <a:pt x="15" y="114"/>
                  <a:pt x="15" y="114"/>
                </a:cubicBezTo>
                <a:cubicBezTo>
                  <a:pt x="22" y="114"/>
                  <a:pt x="22" y="114"/>
                  <a:pt x="22" y="114"/>
                </a:cubicBezTo>
                <a:cubicBezTo>
                  <a:pt x="107" y="114"/>
                  <a:pt x="107" y="114"/>
                  <a:pt x="107" y="114"/>
                </a:cubicBezTo>
                <a:cubicBezTo>
                  <a:pt x="114" y="114"/>
                  <a:pt x="114" y="114"/>
                  <a:pt x="114" y="114"/>
                </a:cubicBezTo>
                <a:cubicBezTo>
                  <a:pt x="123" y="114"/>
                  <a:pt x="123" y="114"/>
                  <a:pt x="123" y="114"/>
                </a:cubicBezTo>
                <a:cubicBezTo>
                  <a:pt x="129" y="114"/>
                  <a:pt x="129" y="114"/>
                  <a:pt x="129" y="114"/>
                </a:cubicBezTo>
                <a:cubicBezTo>
                  <a:pt x="129" y="75"/>
                  <a:pt x="129" y="75"/>
                  <a:pt x="129" y="75"/>
                </a:cubicBezTo>
                <a:cubicBezTo>
                  <a:pt x="129" y="63"/>
                  <a:pt x="129" y="63"/>
                  <a:pt x="129" y="63"/>
                </a:cubicBezTo>
                <a:lnTo>
                  <a:pt x="114" y="63"/>
                </a:lnTo>
                <a:close/>
                <a:moveTo>
                  <a:pt x="65" y="53"/>
                </a:moveTo>
                <a:cubicBezTo>
                  <a:pt x="62" y="53"/>
                  <a:pt x="60" y="51"/>
                  <a:pt x="60" y="48"/>
                </a:cubicBezTo>
                <a:cubicBezTo>
                  <a:pt x="60" y="46"/>
                  <a:pt x="62" y="44"/>
                  <a:pt x="65" y="44"/>
                </a:cubicBezTo>
                <a:cubicBezTo>
                  <a:pt x="67" y="44"/>
                  <a:pt x="69" y="46"/>
                  <a:pt x="69" y="48"/>
                </a:cubicBezTo>
                <a:cubicBezTo>
                  <a:pt x="69" y="51"/>
                  <a:pt x="67" y="53"/>
                  <a:pt x="65" y="5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30" name="Group 129"/>
          <p:cNvGrpSpPr/>
          <p:nvPr userDrawn="1"/>
        </p:nvGrpSpPr>
        <p:grpSpPr>
          <a:xfrm>
            <a:off x="3368675" y="2287588"/>
            <a:ext cx="369888" cy="557213"/>
            <a:chOff x="3368675" y="2287588"/>
            <a:chExt cx="369888" cy="557213"/>
          </a:xfrm>
        </p:grpSpPr>
        <p:sp>
          <p:nvSpPr>
            <p:cNvPr id="131" name="Freeform 110"/>
            <p:cNvSpPr>
              <a:spLocks/>
            </p:cNvSpPr>
            <p:nvPr userDrawn="1"/>
          </p:nvSpPr>
          <p:spPr bwMode="auto">
            <a:xfrm>
              <a:off x="3514725" y="2287588"/>
              <a:ext cx="77788" cy="101600"/>
            </a:xfrm>
            <a:custGeom>
              <a:avLst/>
              <a:gdLst>
                <a:gd name="T0" fmla="*/ 20 w 49"/>
                <a:gd name="T1" fmla="*/ 54 h 64"/>
                <a:gd name="T2" fmla="*/ 32 w 49"/>
                <a:gd name="T3" fmla="*/ 61 h 64"/>
                <a:gd name="T4" fmla="*/ 44 w 49"/>
                <a:gd name="T5" fmla="*/ 54 h 64"/>
                <a:gd name="T6" fmla="*/ 49 w 49"/>
                <a:gd name="T7" fmla="*/ 59 h 64"/>
                <a:gd name="T8" fmla="*/ 49 w 49"/>
                <a:gd name="T9" fmla="*/ 0 h 64"/>
                <a:gd name="T10" fmla="*/ 25 w 49"/>
                <a:gd name="T11" fmla="*/ 27 h 64"/>
                <a:gd name="T12" fmla="*/ 0 w 49"/>
                <a:gd name="T13" fmla="*/ 0 h 64"/>
                <a:gd name="T14" fmla="*/ 0 w 49"/>
                <a:gd name="T15" fmla="*/ 61 h 64"/>
                <a:gd name="T16" fmla="*/ 8 w 49"/>
                <a:gd name="T17" fmla="*/ 64 h 64"/>
                <a:gd name="T18" fmla="*/ 20 w 49"/>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64">
                  <a:moveTo>
                    <a:pt x="20" y="54"/>
                  </a:moveTo>
                  <a:lnTo>
                    <a:pt x="32" y="61"/>
                  </a:lnTo>
                  <a:lnTo>
                    <a:pt x="44" y="54"/>
                  </a:lnTo>
                  <a:lnTo>
                    <a:pt x="49" y="59"/>
                  </a:lnTo>
                  <a:lnTo>
                    <a:pt x="49" y="0"/>
                  </a:lnTo>
                  <a:lnTo>
                    <a:pt x="25" y="27"/>
                  </a:lnTo>
                  <a:lnTo>
                    <a:pt x="0" y="0"/>
                  </a:lnTo>
                  <a:lnTo>
                    <a:pt x="0" y="61"/>
                  </a:lnTo>
                  <a:lnTo>
                    <a:pt x="8" y="64"/>
                  </a:lnTo>
                  <a:lnTo>
                    <a:pt x="20" y="5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2" name="Freeform 111"/>
            <p:cNvSpPr>
              <a:spLocks/>
            </p:cNvSpPr>
            <p:nvPr userDrawn="1"/>
          </p:nvSpPr>
          <p:spPr bwMode="auto">
            <a:xfrm>
              <a:off x="3514725" y="2744788"/>
              <a:ext cx="77788" cy="100013"/>
            </a:xfrm>
            <a:custGeom>
              <a:avLst/>
              <a:gdLst>
                <a:gd name="T0" fmla="*/ 32 w 49"/>
                <a:gd name="T1" fmla="*/ 9 h 63"/>
                <a:gd name="T2" fmla="*/ 20 w 49"/>
                <a:gd name="T3" fmla="*/ 2 h 63"/>
                <a:gd name="T4" fmla="*/ 8 w 49"/>
                <a:gd name="T5" fmla="*/ 9 h 63"/>
                <a:gd name="T6" fmla="*/ 0 w 49"/>
                <a:gd name="T7" fmla="*/ 4 h 63"/>
                <a:gd name="T8" fmla="*/ 0 w 49"/>
                <a:gd name="T9" fmla="*/ 63 h 63"/>
                <a:gd name="T10" fmla="*/ 25 w 49"/>
                <a:gd name="T11" fmla="*/ 36 h 63"/>
                <a:gd name="T12" fmla="*/ 49 w 49"/>
                <a:gd name="T13" fmla="*/ 63 h 63"/>
                <a:gd name="T14" fmla="*/ 49 w 49"/>
                <a:gd name="T15" fmla="*/ 2 h 63"/>
                <a:gd name="T16" fmla="*/ 44 w 49"/>
                <a:gd name="T17" fmla="*/ 0 h 63"/>
                <a:gd name="T18" fmla="*/ 32 w 49"/>
                <a:gd name="T19"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63">
                  <a:moveTo>
                    <a:pt x="32" y="9"/>
                  </a:moveTo>
                  <a:lnTo>
                    <a:pt x="20" y="2"/>
                  </a:lnTo>
                  <a:lnTo>
                    <a:pt x="8" y="9"/>
                  </a:lnTo>
                  <a:lnTo>
                    <a:pt x="0" y="4"/>
                  </a:lnTo>
                  <a:lnTo>
                    <a:pt x="0" y="63"/>
                  </a:lnTo>
                  <a:lnTo>
                    <a:pt x="25" y="36"/>
                  </a:lnTo>
                  <a:lnTo>
                    <a:pt x="49" y="63"/>
                  </a:lnTo>
                  <a:lnTo>
                    <a:pt x="49" y="2"/>
                  </a:lnTo>
                  <a:lnTo>
                    <a:pt x="44" y="0"/>
                  </a:lnTo>
                  <a:lnTo>
                    <a:pt x="32" y="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3" name="Freeform 112"/>
            <p:cNvSpPr>
              <a:spLocks noEditPoints="1"/>
            </p:cNvSpPr>
            <p:nvPr userDrawn="1"/>
          </p:nvSpPr>
          <p:spPr bwMode="auto">
            <a:xfrm>
              <a:off x="3368675" y="2381250"/>
              <a:ext cx="369888" cy="369888"/>
            </a:xfrm>
            <a:custGeom>
              <a:avLst/>
              <a:gdLst>
                <a:gd name="T0" fmla="*/ 82 w 96"/>
                <a:gd name="T1" fmla="*/ 14 h 96"/>
                <a:gd name="T2" fmla="*/ 75 w 96"/>
                <a:gd name="T3" fmla="*/ 8 h 96"/>
                <a:gd name="T4" fmla="*/ 66 w 96"/>
                <a:gd name="T5" fmla="*/ 3 h 96"/>
                <a:gd name="T6" fmla="*/ 56 w 96"/>
                <a:gd name="T7" fmla="*/ 1 h 96"/>
                <a:gd name="T8" fmla="*/ 46 w 96"/>
                <a:gd name="T9" fmla="*/ 0 h 96"/>
                <a:gd name="T10" fmla="*/ 36 w 96"/>
                <a:gd name="T11" fmla="*/ 2 h 96"/>
                <a:gd name="T12" fmla="*/ 27 w 96"/>
                <a:gd name="T13" fmla="*/ 5 h 96"/>
                <a:gd name="T14" fmla="*/ 18 w 96"/>
                <a:gd name="T15" fmla="*/ 11 h 96"/>
                <a:gd name="T16" fmla="*/ 11 w 96"/>
                <a:gd name="T17" fmla="*/ 18 h 96"/>
                <a:gd name="T18" fmla="*/ 6 w 96"/>
                <a:gd name="T19" fmla="*/ 26 h 96"/>
                <a:gd name="T20" fmla="*/ 2 w 96"/>
                <a:gd name="T21" fmla="*/ 36 h 96"/>
                <a:gd name="T22" fmla="*/ 0 w 96"/>
                <a:gd name="T23" fmla="*/ 45 h 96"/>
                <a:gd name="T24" fmla="*/ 1 w 96"/>
                <a:gd name="T25" fmla="*/ 56 h 96"/>
                <a:gd name="T26" fmla="*/ 4 w 96"/>
                <a:gd name="T27" fmla="*/ 65 h 96"/>
                <a:gd name="T28" fmla="*/ 8 w 96"/>
                <a:gd name="T29" fmla="*/ 74 h 96"/>
                <a:gd name="T30" fmla="*/ 14 w 96"/>
                <a:gd name="T31" fmla="*/ 82 h 96"/>
                <a:gd name="T32" fmla="*/ 22 w 96"/>
                <a:gd name="T33" fmla="*/ 88 h 96"/>
                <a:gd name="T34" fmla="*/ 31 w 96"/>
                <a:gd name="T35" fmla="*/ 93 h 96"/>
                <a:gd name="T36" fmla="*/ 41 w 96"/>
                <a:gd name="T37" fmla="*/ 96 h 96"/>
                <a:gd name="T38" fmla="*/ 51 w 96"/>
                <a:gd name="T39" fmla="*/ 96 h 96"/>
                <a:gd name="T40" fmla="*/ 61 w 96"/>
                <a:gd name="T41" fmla="*/ 94 h 96"/>
                <a:gd name="T42" fmla="*/ 70 w 96"/>
                <a:gd name="T43" fmla="*/ 91 h 96"/>
                <a:gd name="T44" fmla="*/ 79 w 96"/>
                <a:gd name="T45" fmla="*/ 85 h 96"/>
                <a:gd name="T46" fmla="*/ 86 w 96"/>
                <a:gd name="T47" fmla="*/ 78 h 96"/>
                <a:gd name="T48" fmla="*/ 91 w 96"/>
                <a:gd name="T49" fmla="*/ 70 h 96"/>
                <a:gd name="T50" fmla="*/ 95 w 96"/>
                <a:gd name="T51" fmla="*/ 60 h 96"/>
                <a:gd name="T52" fmla="*/ 96 w 96"/>
                <a:gd name="T53" fmla="*/ 51 h 96"/>
                <a:gd name="T54" fmla="*/ 96 w 96"/>
                <a:gd name="T55" fmla="*/ 41 h 96"/>
                <a:gd name="T56" fmla="*/ 93 w 96"/>
                <a:gd name="T57" fmla="*/ 31 h 96"/>
                <a:gd name="T58" fmla="*/ 89 w 96"/>
                <a:gd name="T59" fmla="*/ 22 h 96"/>
                <a:gd name="T60" fmla="*/ 71 w 96"/>
                <a:gd name="T61" fmla="*/ 71 h 96"/>
                <a:gd name="T62" fmla="*/ 26 w 96"/>
                <a:gd name="T63" fmla="*/ 25 h 96"/>
                <a:gd name="T64" fmla="*/ 71 w 96"/>
                <a:gd name="T65" fmla="*/ 7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6">
                  <a:moveTo>
                    <a:pt x="83" y="20"/>
                  </a:moveTo>
                  <a:cubicBezTo>
                    <a:pt x="82" y="14"/>
                    <a:pt x="82" y="14"/>
                    <a:pt x="82" y="14"/>
                  </a:cubicBezTo>
                  <a:cubicBezTo>
                    <a:pt x="77" y="13"/>
                    <a:pt x="77" y="13"/>
                    <a:pt x="77" y="13"/>
                  </a:cubicBezTo>
                  <a:cubicBezTo>
                    <a:pt x="75" y="8"/>
                    <a:pt x="75" y="8"/>
                    <a:pt x="75" y="8"/>
                  </a:cubicBezTo>
                  <a:cubicBezTo>
                    <a:pt x="69" y="8"/>
                    <a:pt x="69" y="8"/>
                    <a:pt x="69" y="8"/>
                  </a:cubicBezTo>
                  <a:cubicBezTo>
                    <a:pt x="66" y="3"/>
                    <a:pt x="66" y="3"/>
                    <a:pt x="66" y="3"/>
                  </a:cubicBezTo>
                  <a:cubicBezTo>
                    <a:pt x="60" y="5"/>
                    <a:pt x="60" y="5"/>
                    <a:pt x="60" y="5"/>
                  </a:cubicBezTo>
                  <a:cubicBezTo>
                    <a:pt x="56" y="1"/>
                    <a:pt x="56" y="1"/>
                    <a:pt x="56" y="1"/>
                  </a:cubicBezTo>
                  <a:cubicBezTo>
                    <a:pt x="51" y="3"/>
                    <a:pt x="51" y="3"/>
                    <a:pt x="51" y="3"/>
                  </a:cubicBezTo>
                  <a:cubicBezTo>
                    <a:pt x="46" y="0"/>
                    <a:pt x="46" y="0"/>
                    <a:pt x="46" y="0"/>
                  </a:cubicBezTo>
                  <a:cubicBezTo>
                    <a:pt x="41" y="4"/>
                    <a:pt x="41" y="4"/>
                    <a:pt x="41" y="4"/>
                  </a:cubicBezTo>
                  <a:cubicBezTo>
                    <a:pt x="36" y="2"/>
                    <a:pt x="36" y="2"/>
                    <a:pt x="36" y="2"/>
                  </a:cubicBezTo>
                  <a:cubicBezTo>
                    <a:pt x="32" y="6"/>
                    <a:pt x="32" y="6"/>
                    <a:pt x="32" y="6"/>
                  </a:cubicBezTo>
                  <a:cubicBezTo>
                    <a:pt x="27" y="5"/>
                    <a:pt x="27" y="5"/>
                    <a:pt x="27" y="5"/>
                  </a:cubicBezTo>
                  <a:cubicBezTo>
                    <a:pt x="24" y="10"/>
                    <a:pt x="24" y="10"/>
                    <a:pt x="24" y="10"/>
                  </a:cubicBezTo>
                  <a:cubicBezTo>
                    <a:pt x="18" y="11"/>
                    <a:pt x="18" y="11"/>
                    <a:pt x="18" y="11"/>
                  </a:cubicBezTo>
                  <a:cubicBezTo>
                    <a:pt x="17" y="16"/>
                    <a:pt x="17" y="16"/>
                    <a:pt x="17" y="16"/>
                  </a:cubicBezTo>
                  <a:cubicBezTo>
                    <a:pt x="11" y="18"/>
                    <a:pt x="11" y="18"/>
                    <a:pt x="11" y="18"/>
                  </a:cubicBezTo>
                  <a:cubicBezTo>
                    <a:pt x="11" y="24"/>
                    <a:pt x="11" y="24"/>
                    <a:pt x="11" y="24"/>
                  </a:cubicBezTo>
                  <a:cubicBezTo>
                    <a:pt x="6" y="26"/>
                    <a:pt x="6" y="26"/>
                    <a:pt x="6" y="26"/>
                  </a:cubicBezTo>
                  <a:cubicBezTo>
                    <a:pt x="6" y="32"/>
                    <a:pt x="6" y="32"/>
                    <a:pt x="6" y="32"/>
                  </a:cubicBezTo>
                  <a:cubicBezTo>
                    <a:pt x="2" y="36"/>
                    <a:pt x="2" y="36"/>
                    <a:pt x="2" y="36"/>
                  </a:cubicBezTo>
                  <a:cubicBezTo>
                    <a:pt x="4" y="41"/>
                    <a:pt x="4" y="41"/>
                    <a:pt x="4" y="41"/>
                  </a:cubicBezTo>
                  <a:cubicBezTo>
                    <a:pt x="0" y="45"/>
                    <a:pt x="0" y="45"/>
                    <a:pt x="0" y="45"/>
                  </a:cubicBezTo>
                  <a:cubicBezTo>
                    <a:pt x="3" y="50"/>
                    <a:pt x="3" y="50"/>
                    <a:pt x="3" y="50"/>
                  </a:cubicBezTo>
                  <a:cubicBezTo>
                    <a:pt x="1" y="56"/>
                    <a:pt x="1" y="56"/>
                    <a:pt x="1" y="56"/>
                  </a:cubicBezTo>
                  <a:cubicBezTo>
                    <a:pt x="5" y="60"/>
                    <a:pt x="5" y="60"/>
                    <a:pt x="5" y="60"/>
                  </a:cubicBezTo>
                  <a:cubicBezTo>
                    <a:pt x="4" y="65"/>
                    <a:pt x="4" y="65"/>
                    <a:pt x="4" y="65"/>
                  </a:cubicBezTo>
                  <a:cubicBezTo>
                    <a:pt x="8" y="68"/>
                    <a:pt x="8" y="68"/>
                    <a:pt x="8" y="68"/>
                  </a:cubicBezTo>
                  <a:cubicBezTo>
                    <a:pt x="8" y="74"/>
                    <a:pt x="8" y="74"/>
                    <a:pt x="8" y="74"/>
                  </a:cubicBezTo>
                  <a:cubicBezTo>
                    <a:pt x="13" y="76"/>
                    <a:pt x="13" y="76"/>
                    <a:pt x="13" y="76"/>
                  </a:cubicBezTo>
                  <a:cubicBezTo>
                    <a:pt x="14" y="82"/>
                    <a:pt x="14" y="82"/>
                    <a:pt x="14" y="82"/>
                  </a:cubicBezTo>
                  <a:cubicBezTo>
                    <a:pt x="20" y="83"/>
                    <a:pt x="20" y="83"/>
                    <a:pt x="20" y="83"/>
                  </a:cubicBezTo>
                  <a:cubicBezTo>
                    <a:pt x="22" y="88"/>
                    <a:pt x="22" y="88"/>
                    <a:pt x="22" y="88"/>
                  </a:cubicBezTo>
                  <a:cubicBezTo>
                    <a:pt x="28" y="88"/>
                    <a:pt x="28" y="88"/>
                    <a:pt x="28" y="88"/>
                  </a:cubicBezTo>
                  <a:cubicBezTo>
                    <a:pt x="31" y="93"/>
                    <a:pt x="31" y="93"/>
                    <a:pt x="31" y="93"/>
                  </a:cubicBezTo>
                  <a:cubicBezTo>
                    <a:pt x="37" y="91"/>
                    <a:pt x="37" y="91"/>
                    <a:pt x="37" y="91"/>
                  </a:cubicBezTo>
                  <a:cubicBezTo>
                    <a:pt x="41" y="96"/>
                    <a:pt x="41" y="96"/>
                    <a:pt x="41" y="96"/>
                  </a:cubicBezTo>
                  <a:cubicBezTo>
                    <a:pt x="46" y="93"/>
                    <a:pt x="46" y="93"/>
                    <a:pt x="46" y="93"/>
                  </a:cubicBezTo>
                  <a:cubicBezTo>
                    <a:pt x="51" y="96"/>
                    <a:pt x="51" y="96"/>
                    <a:pt x="51" y="96"/>
                  </a:cubicBezTo>
                  <a:cubicBezTo>
                    <a:pt x="55" y="92"/>
                    <a:pt x="55" y="92"/>
                    <a:pt x="55" y="92"/>
                  </a:cubicBezTo>
                  <a:cubicBezTo>
                    <a:pt x="61" y="94"/>
                    <a:pt x="61" y="94"/>
                    <a:pt x="61" y="94"/>
                  </a:cubicBezTo>
                  <a:cubicBezTo>
                    <a:pt x="65" y="90"/>
                    <a:pt x="65" y="90"/>
                    <a:pt x="65" y="90"/>
                  </a:cubicBezTo>
                  <a:cubicBezTo>
                    <a:pt x="70" y="91"/>
                    <a:pt x="70" y="91"/>
                    <a:pt x="70" y="91"/>
                  </a:cubicBezTo>
                  <a:cubicBezTo>
                    <a:pt x="73" y="86"/>
                    <a:pt x="73" y="86"/>
                    <a:pt x="73" y="86"/>
                  </a:cubicBezTo>
                  <a:cubicBezTo>
                    <a:pt x="79" y="85"/>
                    <a:pt x="79" y="85"/>
                    <a:pt x="79" y="85"/>
                  </a:cubicBezTo>
                  <a:cubicBezTo>
                    <a:pt x="80" y="80"/>
                    <a:pt x="80" y="80"/>
                    <a:pt x="80" y="80"/>
                  </a:cubicBezTo>
                  <a:cubicBezTo>
                    <a:pt x="86" y="78"/>
                    <a:pt x="86" y="78"/>
                    <a:pt x="86" y="78"/>
                  </a:cubicBezTo>
                  <a:cubicBezTo>
                    <a:pt x="86" y="73"/>
                    <a:pt x="86" y="73"/>
                    <a:pt x="86" y="73"/>
                  </a:cubicBezTo>
                  <a:cubicBezTo>
                    <a:pt x="91" y="70"/>
                    <a:pt x="91" y="70"/>
                    <a:pt x="91" y="70"/>
                  </a:cubicBezTo>
                  <a:cubicBezTo>
                    <a:pt x="90" y="64"/>
                    <a:pt x="90" y="64"/>
                    <a:pt x="90" y="64"/>
                  </a:cubicBezTo>
                  <a:cubicBezTo>
                    <a:pt x="95" y="60"/>
                    <a:pt x="95" y="60"/>
                    <a:pt x="95" y="60"/>
                  </a:cubicBezTo>
                  <a:cubicBezTo>
                    <a:pt x="93" y="55"/>
                    <a:pt x="93" y="55"/>
                    <a:pt x="93" y="55"/>
                  </a:cubicBezTo>
                  <a:cubicBezTo>
                    <a:pt x="96" y="51"/>
                    <a:pt x="96" y="51"/>
                    <a:pt x="96" y="51"/>
                  </a:cubicBezTo>
                  <a:cubicBezTo>
                    <a:pt x="93" y="46"/>
                    <a:pt x="93" y="46"/>
                    <a:pt x="93" y="46"/>
                  </a:cubicBezTo>
                  <a:cubicBezTo>
                    <a:pt x="96" y="41"/>
                    <a:pt x="96" y="41"/>
                    <a:pt x="96" y="41"/>
                  </a:cubicBezTo>
                  <a:cubicBezTo>
                    <a:pt x="92" y="36"/>
                    <a:pt x="92" y="36"/>
                    <a:pt x="92" y="36"/>
                  </a:cubicBezTo>
                  <a:cubicBezTo>
                    <a:pt x="93" y="31"/>
                    <a:pt x="93" y="31"/>
                    <a:pt x="93" y="31"/>
                  </a:cubicBezTo>
                  <a:cubicBezTo>
                    <a:pt x="88" y="28"/>
                    <a:pt x="88" y="28"/>
                    <a:pt x="88" y="28"/>
                  </a:cubicBezTo>
                  <a:cubicBezTo>
                    <a:pt x="89" y="22"/>
                    <a:pt x="89" y="22"/>
                    <a:pt x="89" y="22"/>
                  </a:cubicBezTo>
                  <a:lnTo>
                    <a:pt x="83" y="20"/>
                  </a:lnTo>
                  <a:close/>
                  <a:moveTo>
                    <a:pt x="71" y="71"/>
                  </a:moveTo>
                  <a:cubicBezTo>
                    <a:pt x="59" y="83"/>
                    <a:pt x="38" y="83"/>
                    <a:pt x="26" y="71"/>
                  </a:cubicBezTo>
                  <a:cubicBezTo>
                    <a:pt x="13" y="58"/>
                    <a:pt x="13" y="38"/>
                    <a:pt x="26" y="25"/>
                  </a:cubicBezTo>
                  <a:cubicBezTo>
                    <a:pt x="38" y="13"/>
                    <a:pt x="59" y="13"/>
                    <a:pt x="71" y="25"/>
                  </a:cubicBezTo>
                  <a:cubicBezTo>
                    <a:pt x="84" y="38"/>
                    <a:pt x="84" y="58"/>
                    <a:pt x="71" y="7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34" name="Freeform 113"/>
          <p:cNvSpPr>
            <a:spLocks/>
          </p:cNvSpPr>
          <p:nvPr userDrawn="1"/>
        </p:nvSpPr>
        <p:spPr bwMode="auto">
          <a:xfrm>
            <a:off x="2425700" y="1492250"/>
            <a:ext cx="320675" cy="304800"/>
          </a:xfrm>
          <a:custGeom>
            <a:avLst/>
            <a:gdLst>
              <a:gd name="T0" fmla="*/ 48 w 83"/>
              <a:gd name="T1" fmla="*/ 6 h 79"/>
              <a:gd name="T2" fmla="*/ 54 w 83"/>
              <a:gd name="T3" fmla="*/ 18 h 79"/>
              <a:gd name="T4" fmla="*/ 60 w 83"/>
              <a:gd name="T5" fmla="*/ 22 h 79"/>
              <a:gd name="T6" fmla="*/ 74 w 83"/>
              <a:gd name="T7" fmla="*/ 24 h 79"/>
              <a:gd name="T8" fmla="*/ 78 w 83"/>
              <a:gd name="T9" fmla="*/ 38 h 79"/>
              <a:gd name="T10" fmla="*/ 68 w 83"/>
              <a:gd name="T11" fmla="*/ 47 h 79"/>
              <a:gd name="T12" fmla="*/ 66 w 83"/>
              <a:gd name="T13" fmla="*/ 54 h 79"/>
              <a:gd name="T14" fmla="*/ 68 w 83"/>
              <a:gd name="T15" fmla="*/ 68 h 79"/>
              <a:gd name="T16" fmla="*/ 57 w 83"/>
              <a:gd name="T17" fmla="*/ 76 h 79"/>
              <a:gd name="T18" fmla="*/ 45 w 83"/>
              <a:gd name="T19" fmla="*/ 70 h 79"/>
              <a:gd name="T20" fmla="*/ 37 w 83"/>
              <a:gd name="T21" fmla="*/ 70 h 79"/>
              <a:gd name="T22" fmla="*/ 25 w 83"/>
              <a:gd name="T23" fmla="*/ 76 h 79"/>
              <a:gd name="T24" fmla="*/ 14 w 83"/>
              <a:gd name="T25" fmla="*/ 68 h 79"/>
              <a:gd name="T26" fmla="*/ 16 w 83"/>
              <a:gd name="T27" fmla="*/ 54 h 79"/>
              <a:gd name="T28" fmla="*/ 14 w 83"/>
              <a:gd name="T29" fmla="*/ 47 h 79"/>
              <a:gd name="T30" fmla="*/ 4 w 83"/>
              <a:gd name="T31" fmla="*/ 38 h 79"/>
              <a:gd name="T32" fmla="*/ 9 w 83"/>
              <a:gd name="T33" fmla="*/ 24 h 79"/>
              <a:gd name="T34" fmla="*/ 22 w 83"/>
              <a:gd name="T35" fmla="*/ 22 h 79"/>
              <a:gd name="T36" fmla="*/ 28 w 83"/>
              <a:gd name="T37" fmla="*/ 18 h 79"/>
              <a:gd name="T38" fmla="*/ 34 w 83"/>
              <a:gd name="T39" fmla="*/ 6 h 79"/>
              <a:gd name="T40" fmla="*/ 48 w 83"/>
              <a:gd name="T41"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79">
                <a:moveTo>
                  <a:pt x="48" y="6"/>
                </a:moveTo>
                <a:cubicBezTo>
                  <a:pt x="54" y="18"/>
                  <a:pt x="54" y="18"/>
                  <a:pt x="54" y="18"/>
                </a:cubicBezTo>
                <a:cubicBezTo>
                  <a:pt x="55" y="20"/>
                  <a:pt x="58" y="22"/>
                  <a:pt x="60" y="22"/>
                </a:cubicBezTo>
                <a:cubicBezTo>
                  <a:pt x="74" y="24"/>
                  <a:pt x="74" y="24"/>
                  <a:pt x="74" y="24"/>
                </a:cubicBezTo>
                <a:cubicBezTo>
                  <a:pt x="80" y="25"/>
                  <a:pt x="83" y="33"/>
                  <a:pt x="78" y="38"/>
                </a:cubicBezTo>
                <a:cubicBezTo>
                  <a:pt x="68" y="47"/>
                  <a:pt x="68" y="47"/>
                  <a:pt x="68" y="47"/>
                </a:cubicBezTo>
                <a:cubicBezTo>
                  <a:pt x="67" y="49"/>
                  <a:pt x="66" y="52"/>
                  <a:pt x="66" y="54"/>
                </a:cubicBezTo>
                <a:cubicBezTo>
                  <a:pt x="68" y="68"/>
                  <a:pt x="68" y="68"/>
                  <a:pt x="68" y="68"/>
                </a:cubicBezTo>
                <a:cubicBezTo>
                  <a:pt x="70" y="74"/>
                  <a:pt x="63" y="79"/>
                  <a:pt x="57" y="76"/>
                </a:cubicBezTo>
                <a:cubicBezTo>
                  <a:pt x="45" y="70"/>
                  <a:pt x="45" y="70"/>
                  <a:pt x="45" y="70"/>
                </a:cubicBezTo>
                <a:cubicBezTo>
                  <a:pt x="43" y="69"/>
                  <a:pt x="40" y="69"/>
                  <a:pt x="37" y="70"/>
                </a:cubicBezTo>
                <a:cubicBezTo>
                  <a:pt x="25" y="76"/>
                  <a:pt x="25" y="76"/>
                  <a:pt x="25" y="76"/>
                </a:cubicBezTo>
                <a:cubicBezTo>
                  <a:pt x="20" y="79"/>
                  <a:pt x="13" y="74"/>
                  <a:pt x="14" y="68"/>
                </a:cubicBezTo>
                <a:cubicBezTo>
                  <a:pt x="16" y="54"/>
                  <a:pt x="16" y="54"/>
                  <a:pt x="16" y="54"/>
                </a:cubicBezTo>
                <a:cubicBezTo>
                  <a:pt x="17" y="52"/>
                  <a:pt x="16" y="49"/>
                  <a:pt x="14" y="47"/>
                </a:cubicBezTo>
                <a:cubicBezTo>
                  <a:pt x="4" y="38"/>
                  <a:pt x="4" y="38"/>
                  <a:pt x="4" y="38"/>
                </a:cubicBezTo>
                <a:cubicBezTo>
                  <a:pt x="0" y="33"/>
                  <a:pt x="2" y="25"/>
                  <a:pt x="9" y="24"/>
                </a:cubicBezTo>
                <a:cubicBezTo>
                  <a:pt x="22" y="22"/>
                  <a:pt x="22" y="22"/>
                  <a:pt x="22" y="22"/>
                </a:cubicBezTo>
                <a:cubicBezTo>
                  <a:pt x="25" y="22"/>
                  <a:pt x="27" y="20"/>
                  <a:pt x="28" y="18"/>
                </a:cubicBezTo>
                <a:cubicBezTo>
                  <a:pt x="34" y="6"/>
                  <a:pt x="34" y="6"/>
                  <a:pt x="34" y="6"/>
                </a:cubicBezTo>
                <a:cubicBezTo>
                  <a:pt x="37" y="0"/>
                  <a:pt x="45" y="0"/>
                  <a:pt x="48" y="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5" name="Freeform 114"/>
          <p:cNvSpPr>
            <a:spLocks/>
          </p:cNvSpPr>
          <p:nvPr userDrawn="1"/>
        </p:nvSpPr>
        <p:spPr bwMode="auto">
          <a:xfrm>
            <a:off x="5581650" y="2287588"/>
            <a:ext cx="582613" cy="325438"/>
          </a:xfrm>
          <a:custGeom>
            <a:avLst/>
            <a:gdLst>
              <a:gd name="T0" fmla="*/ 367 w 367"/>
              <a:gd name="T1" fmla="*/ 103 h 205"/>
              <a:gd name="T2" fmla="*/ 189 w 367"/>
              <a:gd name="T3" fmla="*/ 0 h 205"/>
              <a:gd name="T4" fmla="*/ 189 w 367"/>
              <a:gd name="T5" fmla="*/ 69 h 205"/>
              <a:gd name="T6" fmla="*/ 0 w 367"/>
              <a:gd name="T7" fmla="*/ 69 h 205"/>
              <a:gd name="T8" fmla="*/ 0 w 367"/>
              <a:gd name="T9" fmla="*/ 137 h 205"/>
              <a:gd name="T10" fmla="*/ 189 w 367"/>
              <a:gd name="T11" fmla="*/ 137 h 205"/>
              <a:gd name="T12" fmla="*/ 189 w 367"/>
              <a:gd name="T13" fmla="*/ 205 h 205"/>
              <a:gd name="T14" fmla="*/ 367 w 367"/>
              <a:gd name="T15" fmla="*/ 103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205">
                <a:moveTo>
                  <a:pt x="367" y="103"/>
                </a:moveTo>
                <a:lnTo>
                  <a:pt x="189" y="0"/>
                </a:lnTo>
                <a:lnTo>
                  <a:pt x="189" y="69"/>
                </a:lnTo>
                <a:lnTo>
                  <a:pt x="0" y="69"/>
                </a:lnTo>
                <a:lnTo>
                  <a:pt x="0" y="137"/>
                </a:lnTo>
                <a:lnTo>
                  <a:pt x="189" y="137"/>
                </a:lnTo>
                <a:lnTo>
                  <a:pt x="189" y="205"/>
                </a:lnTo>
                <a:lnTo>
                  <a:pt x="367" y="10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6" name="Freeform 115"/>
          <p:cNvSpPr>
            <a:spLocks/>
          </p:cNvSpPr>
          <p:nvPr userDrawn="1"/>
        </p:nvSpPr>
        <p:spPr bwMode="auto">
          <a:xfrm>
            <a:off x="5461000" y="2613025"/>
            <a:ext cx="579438" cy="323850"/>
          </a:xfrm>
          <a:custGeom>
            <a:avLst/>
            <a:gdLst>
              <a:gd name="T0" fmla="*/ 0 w 365"/>
              <a:gd name="T1" fmla="*/ 102 h 204"/>
              <a:gd name="T2" fmla="*/ 175 w 365"/>
              <a:gd name="T3" fmla="*/ 204 h 204"/>
              <a:gd name="T4" fmla="*/ 175 w 365"/>
              <a:gd name="T5" fmla="*/ 136 h 204"/>
              <a:gd name="T6" fmla="*/ 365 w 365"/>
              <a:gd name="T7" fmla="*/ 136 h 204"/>
              <a:gd name="T8" fmla="*/ 365 w 365"/>
              <a:gd name="T9" fmla="*/ 68 h 204"/>
              <a:gd name="T10" fmla="*/ 175 w 365"/>
              <a:gd name="T11" fmla="*/ 68 h 204"/>
              <a:gd name="T12" fmla="*/ 175 w 365"/>
              <a:gd name="T13" fmla="*/ 0 h 204"/>
              <a:gd name="T14" fmla="*/ 0 w 365"/>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204">
                <a:moveTo>
                  <a:pt x="0" y="102"/>
                </a:moveTo>
                <a:lnTo>
                  <a:pt x="175" y="204"/>
                </a:lnTo>
                <a:lnTo>
                  <a:pt x="175" y="136"/>
                </a:lnTo>
                <a:lnTo>
                  <a:pt x="365" y="136"/>
                </a:lnTo>
                <a:lnTo>
                  <a:pt x="365" y="68"/>
                </a:lnTo>
                <a:lnTo>
                  <a:pt x="175" y="68"/>
                </a:lnTo>
                <a:lnTo>
                  <a:pt x="175" y="0"/>
                </a:lnTo>
                <a:lnTo>
                  <a:pt x="0" y="10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7" name="Freeform 116"/>
          <p:cNvSpPr>
            <a:spLocks/>
          </p:cNvSpPr>
          <p:nvPr userDrawn="1"/>
        </p:nvSpPr>
        <p:spPr bwMode="auto">
          <a:xfrm>
            <a:off x="4786313" y="2971800"/>
            <a:ext cx="346075" cy="347663"/>
          </a:xfrm>
          <a:custGeom>
            <a:avLst/>
            <a:gdLst>
              <a:gd name="T0" fmla="*/ 109 w 218"/>
              <a:gd name="T1" fmla="*/ 0 h 219"/>
              <a:gd name="T2" fmla="*/ 121 w 218"/>
              <a:gd name="T3" fmla="*/ 37 h 219"/>
              <a:gd name="T4" fmla="*/ 143 w 218"/>
              <a:gd name="T5" fmla="*/ 5 h 219"/>
              <a:gd name="T6" fmla="*/ 143 w 218"/>
              <a:gd name="T7" fmla="*/ 44 h 219"/>
              <a:gd name="T8" fmla="*/ 175 w 218"/>
              <a:gd name="T9" fmla="*/ 20 h 219"/>
              <a:gd name="T10" fmla="*/ 163 w 218"/>
              <a:gd name="T11" fmla="*/ 56 h 219"/>
              <a:gd name="T12" fmla="*/ 199 w 218"/>
              <a:gd name="T13" fmla="*/ 44 h 219"/>
              <a:gd name="T14" fmla="*/ 177 w 218"/>
              <a:gd name="T15" fmla="*/ 76 h 219"/>
              <a:gd name="T16" fmla="*/ 214 w 218"/>
              <a:gd name="T17" fmla="*/ 76 h 219"/>
              <a:gd name="T18" fmla="*/ 184 w 218"/>
              <a:gd name="T19" fmla="*/ 97 h 219"/>
              <a:gd name="T20" fmla="*/ 218 w 218"/>
              <a:gd name="T21" fmla="*/ 110 h 219"/>
              <a:gd name="T22" fmla="*/ 184 w 218"/>
              <a:gd name="T23" fmla="*/ 122 h 219"/>
              <a:gd name="T24" fmla="*/ 214 w 218"/>
              <a:gd name="T25" fmla="*/ 144 h 219"/>
              <a:gd name="T26" fmla="*/ 177 w 218"/>
              <a:gd name="T27" fmla="*/ 144 h 219"/>
              <a:gd name="T28" fmla="*/ 199 w 218"/>
              <a:gd name="T29" fmla="*/ 173 h 219"/>
              <a:gd name="T30" fmla="*/ 163 w 218"/>
              <a:gd name="T31" fmla="*/ 161 h 219"/>
              <a:gd name="T32" fmla="*/ 175 w 218"/>
              <a:gd name="T33" fmla="*/ 197 h 219"/>
              <a:gd name="T34" fmla="*/ 143 w 218"/>
              <a:gd name="T35" fmla="*/ 175 h 219"/>
              <a:gd name="T36" fmla="*/ 143 w 218"/>
              <a:gd name="T37" fmla="*/ 214 h 219"/>
              <a:gd name="T38" fmla="*/ 121 w 218"/>
              <a:gd name="T39" fmla="*/ 183 h 219"/>
              <a:gd name="T40" fmla="*/ 109 w 218"/>
              <a:gd name="T41" fmla="*/ 219 h 219"/>
              <a:gd name="T42" fmla="*/ 99 w 218"/>
              <a:gd name="T43" fmla="*/ 183 h 219"/>
              <a:gd name="T44" fmla="*/ 75 w 218"/>
              <a:gd name="T45" fmla="*/ 214 h 219"/>
              <a:gd name="T46" fmla="*/ 77 w 218"/>
              <a:gd name="T47" fmla="*/ 175 h 219"/>
              <a:gd name="T48" fmla="*/ 46 w 218"/>
              <a:gd name="T49" fmla="*/ 197 h 219"/>
              <a:gd name="T50" fmla="*/ 58 w 218"/>
              <a:gd name="T51" fmla="*/ 161 h 219"/>
              <a:gd name="T52" fmla="*/ 21 w 218"/>
              <a:gd name="T53" fmla="*/ 173 h 219"/>
              <a:gd name="T54" fmla="*/ 43 w 218"/>
              <a:gd name="T55" fmla="*/ 144 h 219"/>
              <a:gd name="T56" fmla="*/ 7 w 218"/>
              <a:gd name="T57" fmla="*/ 144 h 219"/>
              <a:gd name="T58" fmla="*/ 36 w 218"/>
              <a:gd name="T59" fmla="*/ 122 h 219"/>
              <a:gd name="T60" fmla="*/ 0 w 218"/>
              <a:gd name="T61" fmla="*/ 110 h 219"/>
              <a:gd name="T62" fmla="*/ 36 w 218"/>
              <a:gd name="T63" fmla="*/ 97 h 219"/>
              <a:gd name="T64" fmla="*/ 7 w 218"/>
              <a:gd name="T65" fmla="*/ 76 h 219"/>
              <a:gd name="T66" fmla="*/ 43 w 218"/>
              <a:gd name="T67" fmla="*/ 76 h 219"/>
              <a:gd name="T68" fmla="*/ 21 w 218"/>
              <a:gd name="T69" fmla="*/ 44 h 219"/>
              <a:gd name="T70" fmla="*/ 58 w 218"/>
              <a:gd name="T71" fmla="*/ 56 h 219"/>
              <a:gd name="T72" fmla="*/ 46 w 218"/>
              <a:gd name="T73" fmla="*/ 20 h 219"/>
              <a:gd name="T74" fmla="*/ 77 w 218"/>
              <a:gd name="T75" fmla="*/ 44 h 219"/>
              <a:gd name="T76" fmla="*/ 75 w 218"/>
              <a:gd name="T77" fmla="*/ 5 h 219"/>
              <a:gd name="T78" fmla="*/ 99 w 218"/>
              <a:gd name="T79" fmla="*/ 37 h 219"/>
              <a:gd name="T80" fmla="*/ 109 w 218"/>
              <a:gd name="T8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 h="219">
                <a:moveTo>
                  <a:pt x="109" y="0"/>
                </a:moveTo>
                <a:lnTo>
                  <a:pt x="121" y="37"/>
                </a:lnTo>
                <a:lnTo>
                  <a:pt x="143" y="5"/>
                </a:lnTo>
                <a:lnTo>
                  <a:pt x="143" y="44"/>
                </a:lnTo>
                <a:lnTo>
                  <a:pt x="175" y="20"/>
                </a:lnTo>
                <a:lnTo>
                  <a:pt x="163" y="56"/>
                </a:lnTo>
                <a:lnTo>
                  <a:pt x="199" y="44"/>
                </a:lnTo>
                <a:lnTo>
                  <a:pt x="177" y="76"/>
                </a:lnTo>
                <a:lnTo>
                  <a:pt x="214" y="76"/>
                </a:lnTo>
                <a:lnTo>
                  <a:pt x="184" y="97"/>
                </a:lnTo>
                <a:lnTo>
                  <a:pt x="218" y="110"/>
                </a:lnTo>
                <a:lnTo>
                  <a:pt x="184" y="122"/>
                </a:lnTo>
                <a:lnTo>
                  <a:pt x="214" y="144"/>
                </a:lnTo>
                <a:lnTo>
                  <a:pt x="177" y="144"/>
                </a:lnTo>
                <a:lnTo>
                  <a:pt x="199" y="173"/>
                </a:lnTo>
                <a:lnTo>
                  <a:pt x="163" y="161"/>
                </a:lnTo>
                <a:lnTo>
                  <a:pt x="175" y="197"/>
                </a:lnTo>
                <a:lnTo>
                  <a:pt x="143" y="175"/>
                </a:lnTo>
                <a:lnTo>
                  <a:pt x="143" y="214"/>
                </a:lnTo>
                <a:lnTo>
                  <a:pt x="121" y="183"/>
                </a:lnTo>
                <a:lnTo>
                  <a:pt x="109" y="219"/>
                </a:lnTo>
                <a:lnTo>
                  <a:pt x="99" y="183"/>
                </a:lnTo>
                <a:lnTo>
                  <a:pt x="75" y="214"/>
                </a:lnTo>
                <a:lnTo>
                  <a:pt x="77" y="175"/>
                </a:lnTo>
                <a:lnTo>
                  <a:pt x="46" y="197"/>
                </a:lnTo>
                <a:lnTo>
                  <a:pt x="58" y="161"/>
                </a:lnTo>
                <a:lnTo>
                  <a:pt x="21" y="173"/>
                </a:lnTo>
                <a:lnTo>
                  <a:pt x="43" y="144"/>
                </a:lnTo>
                <a:lnTo>
                  <a:pt x="7" y="144"/>
                </a:lnTo>
                <a:lnTo>
                  <a:pt x="36" y="122"/>
                </a:lnTo>
                <a:lnTo>
                  <a:pt x="0" y="110"/>
                </a:lnTo>
                <a:lnTo>
                  <a:pt x="36" y="97"/>
                </a:lnTo>
                <a:lnTo>
                  <a:pt x="7" y="76"/>
                </a:lnTo>
                <a:lnTo>
                  <a:pt x="43" y="76"/>
                </a:lnTo>
                <a:lnTo>
                  <a:pt x="21" y="44"/>
                </a:lnTo>
                <a:lnTo>
                  <a:pt x="58" y="56"/>
                </a:lnTo>
                <a:lnTo>
                  <a:pt x="46" y="20"/>
                </a:lnTo>
                <a:lnTo>
                  <a:pt x="77" y="44"/>
                </a:lnTo>
                <a:lnTo>
                  <a:pt x="75" y="5"/>
                </a:lnTo>
                <a:lnTo>
                  <a:pt x="99" y="37"/>
                </a:lnTo>
                <a:lnTo>
                  <a:pt x="109"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8" name="Freeform 117"/>
          <p:cNvSpPr>
            <a:spLocks noEditPoints="1"/>
          </p:cNvSpPr>
          <p:nvPr userDrawn="1"/>
        </p:nvSpPr>
        <p:spPr bwMode="auto">
          <a:xfrm>
            <a:off x="2314575" y="2006600"/>
            <a:ext cx="327025" cy="358775"/>
          </a:xfrm>
          <a:custGeom>
            <a:avLst/>
            <a:gdLst>
              <a:gd name="T0" fmla="*/ 41 w 85"/>
              <a:gd name="T1" fmla="*/ 15 h 93"/>
              <a:gd name="T2" fmla="*/ 43 w 85"/>
              <a:gd name="T3" fmla="*/ 0 h 93"/>
              <a:gd name="T4" fmla="*/ 45 w 85"/>
              <a:gd name="T5" fmla="*/ 15 h 93"/>
              <a:gd name="T6" fmla="*/ 85 w 85"/>
              <a:gd name="T7" fmla="*/ 41 h 93"/>
              <a:gd name="T8" fmla="*/ 70 w 85"/>
              <a:gd name="T9" fmla="*/ 39 h 93"/>
              <a:gd name="T10" fmla="*/ 70 w 85"/>
              <a:gd name="T11" fmla="*/ 44 h 93"/>
              <a:gd name="T12" fmla="*/ 85 w 85"/>
              <a:gd name="T13" fmla="*/ 41 h 93"/>
              <a:gd name="T14" fmla="*/ 15 w 85"/>
              <a:gd name="T15" fmla="*/ 39 h 93"/>
              <a:gd name="T16" fmla="*/ 0 w 85"/>
              <a:gd name="T17" fmla="*/ 41 h 93"/>
              <a:gd name="T18" fmla="*/ 15 w 85"/>
              <a:gd name="T19" fmla="*/ 44 h 93"/>
              <a:gd name="T20" fmla="*/ 64 w 85"/>
              <a:gd name="T21" fmla="*/ 23 h 93"/>
              <a:gd name="T22" fmla="*/ 72 w 85"/>
              <a:gd name="T23" fmla="*/ 12 h 93"/>
              <a:gd name="T24" fmla="*/ 61 w 85"/>
              <a:gd name="T25" fmla="*/ 20 h 93"/>
              <a:gd name="T26" fmla="*/ 62 w 85"/>
              <a:gd name="T27" fmla="*/ 24 h 93"/>
              <a:gd name="T28" fmla="*/ 17 w 85"/>
              <a:gd name="T29" fmla="*/ 70 h 93"/>
              <a:gd name="T30" fmla="*/ 25 w 85"/>
              <a:gd name="T31" fmla="*/ 59 h 93"/>
              <a:gd name="T32" fmla="*/ 14 w 85"/>
              <a:gd name="T33" fmla="*/ 67 h 93"/>
              <a:gd name="T34" fmla="*/ 15 w 85"/>
              <a:gd name="T35" fmla="*/ 71 h 93"/>
              <a:gd name="T36" fmla="*/ 25 w 85"/>
              <a:gd name="T37" fmla="*/ 23 h 93"/>
              <a:gd name="T38" fmla="*/ 17 w 85"/>
              <a:gd name="T39" fmla="*/ 12 h 93"/>
              <a:gd name="T40" fmla="*/ 14 w 85"/>
              <a:gd name="T41" fmla="*/ 16 h 93"/>
              <a:gd name="T42" fmla="*/ 23 w 85"/>
              <a:gd name="T43" fmla="*/ 24 h 93"/>
              <a:gd name="T44" fmla="*/ 72 w 85"/>
              <a:gd name="T45" fmla="*/ 70 h 93"/>
              <a:gd name="T46" fmla="*/ 64 w 85"/>
              <a:gd name="T47" fmla="*/ 59 h 93"/>
              <a:gd name="T48" fmla="*/ 61 w 85"/>
              <a:gd name="T49" fmla="*/ 62 h 93"/>
              <a:gd name="T50" fmla="*/ 70 w 85"/>
              <a:gd name="T51" fmla="*/ 71 h 93"/>
              <a:gd name="T52" fmla="*/ 65 w 85"/>
              <a:gd name="T53" fmla="*/ 42 h 93"/>
              <a:gd name="T54" fmla="*/ 59 w 85"/>
              <a:gd name="T55" fmla="*/ 56 h 93"/>
              <a:gd name="T56" fmla="*/ 54 w 85"/>
              <a:gd name="T57" fmla="*/ 69 h 93"/>
              <a:gd name="T58" fmla="*/ 54 w 85"/>
              <a:gd name="T59" fmla="*/ 71 h 93"/>
              <a:gd name="T60" fmla="*/ 52 w 85"/>
              <a:gd name="T61" fmla="*/ 73 h 93"/>
              <a:gd name="T62" fmla="*/ 32 w 85"/>
              <a:gd name="T63" fmla="*/ 71 h 93"/>
              <a:gd name="T64" fmla="*/ 31 w 85"/>
              <a:gd name="T65" fmla="*/ 71 h 93"/>
              <a:gd name="T66" fmla="*/ 26 w 85"/>
              <a:gd name="T67" fmla="*/ 56 h 93"/>
              <a:gd name="T68" fmla="*/ 26 w 85"/>
              <a:gd name="T69" fmla="*/ 56 h 93"/>
              <a:gd name="T70" fmla="*/ 43 w 85"/>
              <a:gd name="T71" fmla="*/ 20 h 93"/>
              <a:gd name="T72" fmla="*/ 61 w 85"/>
              <a:gd name="T73" fmla="*/ 42 h 93"/>
              <a:gd name="T74" fmla="*/ 25 w 85"/>
              <a:gd name="T75" fmla="*/ 42 h 93"/>
              <a:gd name="T76" fmla="*/ 30 w 85"/>
              <a:gd name="T77" fmla="*/ 55 h 93"/>
              <a:gd name="T78" fmla="*/ 35 w 85"/>
              <a:gd name="T79" fmla="*/ 69 h 93"/>
              <a:gd name="T80" fmla="*/ 35 w 85"/>
              <a:gd name="T81" fmla="*/ 70 h 93"/>
              <a:gd name="T82" fmla="*/ 51 w 85"/>
              <a:gd name="T83" fmla="*/ 69 h 93"/>
              <a:gd name="T84" fmla="*/ 55 w 85"/>
              <a:gd name="T85" fmla="*/ 55 h 93"/>
              <a:gd name="T86" fmla="*/ 61 w 85"/>
              <a:gd name="T87" fmla="*/ 42 h 93"/>
              <a:gd name="T88" fmla="*/ 54 w 85"/>
              <a:gd name="T89" fmla="*/ 76 h 93"/>
              <a:gd name="T90" fmla="*/ 33 w 85"/>
              <a:gd name="T91" fmla="*/ 74 h 93"/>
              <a:gd name="T92" fmla="*/ 32 w 85"/>
              <a:gd name="T93" fmla="*/ 76 h 93"/>
              <a:gd name="T94" fmla="*/ 52 w 85"/>
              <a:gd name="T95" fmla="*/ 78 h 93"/>
              <a:gd name="T96" fmla="*/ 54 w 85"/>
              <a:gd name="T97" fmla="*/ 81 h 93"/>
              <a:gd name="T98" fmla="*/ 52 w 85"/>
              <a:gd name="T99" fmla="*/ 79 h 93"/>
              <a:gd name="T100" fmla="*/ 32 w 85"/>
              <a:gd name="T101" fmla="*/ 81 h 93"/>
              <a:gd name="T102" fmla="*/ 33 w 85"/>
              <a:gd name="T103" fmla="*/ 82 h 93"/>
              <a:gd name="T104" fmla="*/ 54 w 85"/>
              <a:gd name="T105" fmla="*/ 81 h 93"/>
              <a:gd name="T106" fmla="*/ 54 w 85"/>
              <a:gd name="T107" fmla="*/ 85 h 93"/>
              <a:gd name="T108" fmla="*/ 33 w 85"/>
              <a:gd name="T109" fmla="*/ 84 h 93"/>
              <a:gd name="T110" fmla="*/ 32 w 85"/>
              <a:gd name="T111" fmla="*/ 85 h 93"/>
              <a:gd name="T112" fmla="*/ 52 w 85"/>
              <a:gd name="T113" fmla="*/ 87 h 93"/>
              <a:gd name="T114" fmla="*/ 47 w 85"/>
              <a:gd name="T115" fmla="*/ 88 h 93"/>
              <a:gd name="T116" fmla="*/ 38 w 85"/>
              <a:gd name="T117" fmla="*/ 90 h 93"/>
              <a:gd name="T118" fmla="*/ 45 w 85"/>
              <a:gd name="T119" fmla="*/ 92 h 93"/>
              <a:gd name="T120" fmla="*/ 47 w 85"/>
              <a:gd name="T12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 h="93">
                <a:moveTo>
                  <a:pt x="43" y="17"/>
                </a:moveTo>
                <a:cubicBezTo>
                  <a:pt x="42" y="17"/>
                  <a:pt x="41" y="16"/>
                  <a:pt x="41" y="15"/>
                </a:cubicBezTo>
                <a:cubicBezTo>
                  <a:pt x="41" y="2"/>
                  <a:pt x="41" y="2"/>
                  <a:pt x="41" y="2"/>
                </a:cubicBezTo>
                <a:cubicBezTo>
                  <a:pt x="41" y="1"/>
                  <a:pt x="42" y="0"/>
                  <a:pt x="43" y="0"/>
                </a:cubicBezTo>
                <a:cubicBezTo>
                  <a:pt x="44" y="0"/>
                  <a:pt x="45" y="1"/>
                  <a:pt x="45" y="2"/>
                </a:cubicBezTo>
                <a:cubicBezTo>
                  <a:pt x="45" y="15"/>
                  <a:pt x="45" y="15"/>
                  <a:pt x="45" y="15"/>
                </a:cubicBezTo>
                <a:cubicBezTo>
                  <a:pt x="45" y="16"/>
                  <a:pt x="44" y="17"/>
                  <a:pt x="43" y="17"/>
                </a:cubicBezTo>
                <a:close/>
                <a:moveTo>
                  <a:pt x="85" y="41"/>
                </a:moveTo>
                <a:cubicBezTo>
                  <a:pt x="85" y="40"/>
                  <a:pt x="84" y="39"/>
                  <a:pt x="83" y="39"/>
                </a:cubicBezTo>
                <a:cubicBezTo>
                  <a:pt x="70" y="39"/>
                  <a:pt x="70" y="39"/>
                  <a:pt x="70" y="39"/>
                </a:cubicBezTo>
                <a:cubicBezTo>
                  <a:pt x="69" y="39"/>
                  <a:pt x="68" y="40"/>
                  <a:pt x="68" y="41"/>
                </a:cubicBezTo>
                <a:cubicBezTo>
                  <a:pt x="68" y="43"/>
                  <a:pt x="69" y="44"/>
                  <a:pt x="70" y="44"/>
                </a:cubicBezTo>
                <a:cubicBezTo>
                  <a:pt x="83" y="44"/>
                  <a:pt x="83" y="44"/>
                  <a:pt x="83" y="44"/>
                </a:cubicBezTo>
                <a:cubicBezTo>
                  <a:pt x="84" y="44"/>
                  <a:pt x="85" y="43"/>
                  <a:pt x="85" y="41"/>
                </a:cubicBezTo>
                <a:close/>
                <a:moveTo>
                  <a:pt x="17" y="41"/>
                </a:moveTo>
                <a:cubicBezTo>
                  <a:pt x="17" y="40"/>
                  <a:pt x="16" y="39"/>
                  <a:pt x="15" y="39"/>
                </a:cubicBezTo>
                <a:cubicBezTo>
                  <a:pt x="2" y="39"/>
                  <a:pt x="2" y="39"/>
                  <a:pt x="2" y="39"/>
                </a:cubicBezTo>
                <a:cubicBezTo>
                  <a:pt x="1" y="39"/>
                  <a:pt x="0" y="40"/>
                  <a:pt x="0" y="41"/>
                </a:cubicBezTo>
                <a:cubicBezTo>
                  <a:pt x="0" y="43"/>
                  <a:pt x="1" y="44"/>
                  <a:pt x="2" y="44"/>
                </a:cubicBezTo>
                <a:cubicBezTo>
                  <a:pt x="15" y="44"/>
                  <a:pt x="15" y="44"/>
                  <a:pt x="15" y="44"/>
                </a:cubicBezTo>
                <a:cubicBezTo>
                  <a:pt x="16" y="44"/>
                  <a:pt x="17" y="43"/>
                  <a:pt x="17" y="41"/>
                </a:cubicBezTo>
                <a:close/>
                <a:moveTo>
                  <a:pt x="64" y="23"/>
                </a:moveTo>
                <a:cubicBezTo>
                  <a:pt x="72" y="16"/>
                  <a:pt x="72" y="16"/>
                  <a:pt x="72" y="16"/>
                </a:cubicBezTo>
                <a:cubicBezTo>
                  <a:pt x="73" y="15"/>
                  <a:pt x="73" y="13"/>
                  <a:pt x="72" y="12"/>
                </a:cubicBezTo>
                <a:cubicBezTo>
                  <a:pt x="71" y="11"/>
                  <a:pt x="70" y="11"/>
                  <a:pt x="69" y="12"/>
                </a:cubicBezTo>
                <a:cubicBezTo>
                  <a:pt x="61" y="20"/>
                  <a:pt x="61" y="20"/>
                  <a:pt x="61" y="20"/>
                </a:cubicBezTo>
                <a:cubicBezTo>
                  <a:pt x="60" y="21"/>
                  <a:pt x="60" y="23"/>
                  <a:pt x="61" y="23"/>
                </a:cubicBezTo>
                <a:cubicBezTo>
                  <a:pt x="61" y="24"/>
                  <a:pt x="62" y="24"/>
                  <a:pt x="62" y="24"/>
                </a:cubicBezTo>
                <a:cubicBezTo>
                  <a:pt x="63" y="24"/>
                  <a:pt x="64" y="24"/>
                  <a:pt x="64" y="23"/>
                </a:cubicBezTo>
                <a:close/>
                <a:moveTo>
                  <a:pt x="17" y="70"/>
                </a:moveTo>
                <a:cubicBezTo>
                  <a:pt x="25" y="62"/>
                  <a:pt x="25" y="62"/>
                  <a:pt x="25" y="62"/>
                </a:cubicBezTo>
                <a:cubicBezTo>
                  <a:pt x="26" y="62"/>
                  <a:pt x="26" y="60"/>
                  <a:pt x="25" y="59"/>
                </a:cubicBezTo>
                <a:cubicBezTo>
                  <a:pt x="24" y="58"/>
                  <a:pt x="23" y="58"/>
                  <a:pt x="22" y="59"/>
                </a:cubicBezTo>
                <a:cubicBezTo>
                  <a:pt x="14" y="67"/>
                  <a:pt x="14" y="67"/>
                  <a:pt x="14" y="67"/>
                </a:cubicBezTo>
                <a:cubicBezTo>
                  <a:pt x="13" y="68"/>
                  <a:pt x="13" y="70"/>
                  <a:pt x="14" y="70"/>
                </a:cubicBezTo>
                <a:cubicBezTo>
                  <a:pt x="14" y="71"/>
                  <a:pt x="15" y="71"/>
                  <a:pt x="15" y="71"/>
                </a:cubicBezTo>
                <a:cubicBezTo>
                  <a:pt x="16" y="71"/>
                  <a:pt x="17" y="71"/>
                  <a:pt x="17" y="70"/>
                </a:cubicBezTo>
                <a:close/>
                <a:moveTo>
                  <a:pt x="25" y="23"/>
                </a:moveTo>
                <a:cubicBezTo>
                  <a:pt x="26" y="23"/>
                  <a:pt x="26" y="21"/>
                  <a:pt x="25" y="20"/>
                </a:cubicBezTo>
                <a:cubicBezTo>
                  <a:pt x="17" y="12"/>
                  <a:pt x="17" y="12"/>
                  <a:pt x="17" y="12"/>
                </a:cubicBezTo>
                <a:cubicBezTo>
                  <a:pt x="16" y="11"/>
                  <a:pt x="15" y="11"/>
                  <a:pt x="14" y="12"/>
                </a:cubicBezTo>
                <a:cubicBezTo>
                  <a:pt x="13" y="13"/>
                  <a:pt x="13" y="15"/>
                  <a:pt x="14" y="16"/>
                </a:cubicBezTo>
                <a:cubicBezTo>
                  <a:pt x="22" y="23"/>
                  <a:pt x="22" y="23"/>
                  <a:pt x="22" y="23"/>
                </a:cubicBezTo>
                <a:cubicBezTo>
                  <a:pt x="22" y="24"/>
                  <a:pt x="23" y="24"/>
                  <a:pt x="23" y="24"/>
                </a:cubicBezTo>
                <a:cubicBezTo>
                  <a:pt x="24" y="24"/>
                  <a:pt x="24" y="24"/>
                  <a:pt x="25" y="23"/>
                </a:cubicBezTo>
                <a:close/>
                <a:moveTo>
                  <a:pt x="72" y="70"/>
                </a:moveTo>
                <a:cubicBezTo>
                  <a:pt x="73" y="70"/>
                  <a:pt x="73" y="68"/>
                  <a:pt x="72" y="67"/>
                </a:cubicBezTo>
                <a:cubicBezTo>
                  <a:pt x="64" y="59"/>
                  <a:pt x="64" y="59"/>
                  <a:pt x="64" y="59"/>
                </a:cubicBezTo>
                <a:cubicBezTo>
                  <a:pt x="63" y="58"/>
                  <a:pt x="62" y="58"/>
                  <a:pt x="61" y="59"/>
                </a:cubicBezTo>
                <a:cubicBezTo>
                  <a:pt x="60" y="60"/>
                  <a:pt x="60" y="62"/>
                  <a:pt x="61" y="62"/>
                </a:cubicBezTo>
                <a:cubicBezTo>
                  <a:pt x="69" y="70"/>
                  <a:pt x="69" y="70"/>
                  <a:pt x="69" y="70"/>
                </a:cubicBezTo>
                <a:cubicBezTo>
                  <a:pt x="69" y="71"/>
                  <a:pt x="70" y="71"/>
                  <a:pt x="70" y="71"/>
                </a:cubicBezTo>
                <a:cubicBezTo>
                  <a:pt x="71" y="71"/>
                  <a:pt x="71" y="71"/>
                  <a:pt x="72" y="70"/>
                </a:cubicBezTo>
                <a:close/>
                <a:moveTo>
                  <a:pt x="65" y="42"/>
                </a:moveTo>
                <a:cubicBezTo>
                  <a:pt x="65" y="47"/>
                  <a:pt x="63" y="52"/>
                  <a:pt x="59" y="56"/>
                </a:cubicBezTo>
                <a:cubicBezTo>
                  <a:pt x="59" y="56"/>
                  <a:pt x="59" y="56"/>
                  <a:pt x="59" y="56"/>
                </a:cubicBezTo>
                <a:cubicBezTo>
                  <a:pt x="59" y="56"/>
                  <a:pt x="54" y="62"/>
                  <a:pt x="54" y="69"/>
                </a:cubicBezTo>
                <a:cubicBezTo>
                  <a:pt x="54" y="69"/>
                  <a:pt x="54" y="69"/>
                  <a:pt x="54" y="69"/>
                </a:cubicBezTo>
                <a:cubicBezTo>
                  <a:pt x="54" y="71"/>
                  <a:pt x="54" y="71"/>
                  <a:pt x="54" y="71"/>
                </a:cubicBezTo>
                <a:cubicBezTo>
                  <a:pt x="54" y="71"/>
                  <a:pt x="54" y="71"/>
                  <a:pt x="54" y="71"/>
                </a:cubicBezTo>
                <a:cubicBezTo>
                  <a:pt x="54" y="71"/>
                  <a:pt x="54" y="71"/>
                  <a:pt x="54" y="71"/>
                </a:cubicBezTo>
                <a:cubicBezTo>
                  <a:pt x="54" y="72"/>
                  <a:pt x="53" y="73"/>
                  <a:pt x="52" y="73"/>
                </a:cubicBezTo>
                <a:cubicBezTo>
                  <a:pt x="33" y="73"/>
                  <a:pt x="33" y="73"/>
                  <a:pt x="33" y="73"/>
                </a:cubicBezTo>
                <a:cubicBezTo>
                  <a:pt x="32" y="73"/>
                  <a:pt x="32" y="72"/>
                  <a:pt x="32" y="71"/>
                </a:cubicBezTo>
                <a:cubicBezTo>
                  <a:pt x="32" y="71"/>
                  <a:pt x="32" y="71"/>
                  <a:pt x="32" y="71"/>
                </a:cubicBezTo>
                <a:cubicBezTo>
                  <a:pt x="31" y="71"/>
                  <a:pt x="31" y="71"/>
                  <a:pt x="31" y="71"/>
                </a:cubicBezTo>
                <a:cubicBezTo>
                  <a:pt x="31" y="69"/>
                  <a:pt x="31" y="69"/>
                  <a:pt x="31" y="69"/>
                </a:cubicBezTo>
                <a:cubicBezTo>
                  <a:pt x="31" y="62"/>
                  <a:pt x="26" y="56"/>
                  <a:pt x="26" y="56"/>
                </a:cubicBezTo>
                <a:cubicBezTo>
                  <a:pt x="26" y="56"/>
                  <a:pt x="26" y="56"/>
                  <a:pt x="26" y="56"/>
                </a:cubicBezTo>
                <a:cubicBezTo>
                  <a:pt x="26" y="56"/>
                  <a:pt x="26" y="56"/>
                  <a:pt x="26" y="56"/>
                </a:cubicBezTo>
                <a:cubicBezTo>
                  <a:pt x="23" y="52"/>
                  <a:pt x="21" y="47"/>
                  <a:pt x="21" y="42"/>
                </a:cubicBezTo>
                <a:cubicBezTo>
                  <a:pt x="21" y="30"/>
                  <a:pt x="31" y="20"/>
                  <a:pt x="43" y="20"/>
                </a:cubicBezTo>
                <a:cubicBezTo>
                  <a:pt x="55" y="20"/>
                  <a:pt x="65" y="30"/>
                  <a:pt x="65" y="42"/>
                </a:cubicBezTo>
                <a:close/>
                <a:moveTo>
                  <a:pt x="61" y="42"/>
                </a:moveTo>
                <a:cubicBezTo>
                  <a:pt x="61" y="32"/>
                  <a:pt x="53" y="24"/>
                  <a:pt x="43" y="24"/>
                </a:cubicBezTo>
                <a:cubicBezTo>
                  <a:pt x="33" y="24"/>
                  <a:pt x="25" y="32"/>
                  <a:pt x="25" y="42"/>
                </a:cubicBezTo>
                <a:cubicBezTo>
                  <a:pt x="25" y="46"/>
                  <a:pt x="26" y="50"/>
                  <a:pt x="29" y="54"/>
                </a:cubicBezTo>
                <a:cubicBezTo>
                  <a:pt x="30" y="55"/>
                  <a:pt x="30" y="55"/>
                  <a:pt x="30" y="55"/>
                </a:cubicBezTo>
                <a:cubicBezTo>
                  <a:pt x="30" y="55"/>
                  <a:pt x="30" y="55"/>
                  <a:pt x="30" y="55"/>
                </a:cubicBezTo>
                <a:cubicBezTo>
                  <a:pt x="32" y="58"/>
                  <a:pt x="35" y="63"/>
                  <a:pt x="35" y="69"/>
                </a:cubicBezTo>
                <a:cubicBezTo>
                  <a:pt x="35" y="69"/>
                  <a:pt x="35" y="69"/>
                  <a:pt x="35" y="69"/>
                </a:cubicBezTo>
                <a:cubicBezTo>
                  <a:pt x="35" y="70"/>
                  <a:pt x="35" y="70"/>
                  <a:pt x="35" y="70"/>
                </a:cubicBezTo>
                <a:cubicBezTo>
                  <a:pt x="51" y="70"/>
                  <a:pt x="51" y="70"/>
                  <a:pt x="51" y="70"/>
                </a:cubicBezTo>
                <a:cubicBezTo>
                  <a:pt x="51" y="69"/>
                  <a:pt x="51" y="69"/>
                  <a:pt x="51" y="69"/>
                </a:cubicBezTo>
                <a:cubicBezTo>
                  <a:pt x="51" y="63"/>
                  <a:pt x="53" y="58"/>
                  <a:pt x="55" y="56"/>
                </a:cubicBezTo>
                <a:cubicBezTo>
                  <a:pt x="55" y="55"/>
                  <a:pt x="55" y="55"/>
                  <a:pt x="55" y="55"/>
                </a:cubicBezTo>
                <a:cubicBezTo>
                  <a:pt x="56" y="54"/>
                  <a:pt x="56" y="54"/>
                  <a:pt x="56" y="54"/>
                </a:cubicBezTo>
                <a:cubicBezTo>
                  <a:pt x="59" y="50"/>
                  <a:pt x="61" y="46"/>
                  <a:pt x="61" y="42"/>
                </a:cubicBezTo>
                <a:close/>
                <a:moveTo>
                  <a:pt x="54" y="76"/>
                </a:moveTo>
                <a:cubicBezTo>
                  <a:pt x="54" y="76"/>
                  <a:pt x="54" y="76"/>
                  <a:pt x="54" y="76"/>
                </a:cubicBezTo>
                <a:cubicBezTo>
                  <a:pt x="54" y="75"/>
                  <a:pt x="53" y="74"/>
                  <a:pt x="52" y="74"/>
                </a:cubicBezTo>
                <a:cubicBezTo>
                  <a:pt x="33" y="74"/>
                  <a:pt x="33" y="74"/>
                  <a:pt x="33" y="74"/>
                </a:cubicBezTo>
                <a:cubicBezTo>
                  <a:pt x="32" y="74"/>
                  <a:pt x="32" y="75"/>
                  <a:pt x="32" y="76"/>
                </a:cubicBezTo>
                <a:cubicBezTo>
                  <a:pt x="32" y="76"/>
                  <a:pt x="32" y="76"/>
                  <a:pt x="32" y="76"/>
                </a:cubicBezTo>
                <a:cubicBezTo>
                  <a:pt x="32" y="77"/>
                  <a:pt x="32" y="78"/>
                  <a:pt x="33" y="78"/>
                </a:cubicBezTo>
                <a:cubicBezTo>
                  <a:pt x="52" y="78"/>
                  <a:pt x="52" y="78"/>
                  <a:pt x="52" y="78"/>
                </a:cubicBezTo>
                <a:cubicBezTo>
                  <a:pt x="53" y="78"/>
                  <a:pt x="54" y="77"/>
                  <a:pt x="54" y="76"/>
                </a:cubicBezTo>
                <a:close/>
                <a:moveTo>
                  <a:pt x="54" y="81"/>
                </a:moveTo>
                <a:cubicBezTo>
                  <a:pt x="54" y="81"/>
                  <a:pt x="54" y="81"/>
                  <a:pt x="54" y="81"/>
                </a:cubicBezTo>
                <a:cubicBezTo>
                  <a:pt x="54" y="80"/>
                  <a:pt x="53" y="79"/>
                  <a:pt x="52" y="79"/>
                </a:cubicBezTo>
                <a:cubicBezTo>
                  <a:pt x="33" y="79"/>
                  <a:pt x="33" y="79"/>
                  <a:pt x="33" y="79"/>
                </a:cubicBezTo>
                <a:cubicBezTo>
                  <a:pt x="32" y="79"/>
                  <a:pt x="32" y="80"/>
                  <a:pt x="32" y="81"/>
                </a:cubicBezTo>
                <a:cubicBezTo>
                  <a:pt x="32" y="81"/>
                  <a:pt x="32" y="81"/>
                  <a:pt x="32" y="81"/>
                </a:cubicBezTo>
                <a:cubicBezTo>
                  <a:pt x="32" y="82"/>
                  <a:pt x="32" y="82"/>
                  <a:pt x="33" y="82"/>
                </a:cubicBezTo>
                <a:cubicBezTo>
                  <a:pt x="52" y="82"/>
                  <a:pt x="52" y="82"/>
                  <a:pt x="52" y="82"/>
                </a:cubicBezTo>
                <a:cubicBezTo>
                  <a:pt x="53" y="82"/>
                  <a:pt x="54" y="82"/>
                  <a:pt x="54" y="81"/>
                </a:cubicBezTo>
                <a:close/>
                <a:moveTo>
                  <a:pt x="54" y="85"/>
                </a:moveTo>
                <a:cubicBezTo>
                  <a:pt x="54" y="85"/>
                  <a:pt x="54" y="85"/>
                  <a:pt x="54" y="85"/>
                </a:cubicBezTo>
                <a:cubicBezTo>
                  <a:pt x="54" y="84"/>
                  <a:pt x="53" y="84"/>
                  <a:pt x="52" y="84"/>
                </a:cubicBezTo>
                <a:cubicBezTo>
                  <a:pt x="33" y="84"/>
                  <a:pt x="33" y="84"/>
                  <a:pt x="33" y="84"/>
                </a:cubicBezTo>
                <a:cubicBezTo>
                  <a:pt x="32" y="84"/>
                  <a:pt x="32" y="84"/>
                  <a:pt x="32" y="85"/>
                </a:cubicBezTo>
                <a:cubicBezTo>
                  <a:pt x="32" y="85"/>
                  <a:pt x="32" y="85"/>
                  <a:pt x="32" y="85"/>
                </a:cubicBezTo>
                <a:cubicBezTo>
                  <a:pt x="32" y="86"/>
                  <a:pt x="32" y="87"/>
                  <a:pt x="33" y="87"/>
                </a:cubicBezTo>
                <a:cubicBezTo>
                  <a:pt x="52" y="87"/>
                  <a:pt x="52" y="87"/>
                  <a:pt x="52" y="87"/>
                </a:cubicBezTo>
                <a:cubicBezTo>
                  <a:pt x="53" y="87"/>
                  <a:pt x="54" y="86"/>
                  <a:pt x="54" y="85"/>
                </a:cubicBezTo>
                <a:close/>
                <a:moveTo>
                  <a:pt x="47" y="88"/>
                </a:moveTo>
                <a:cubicBezTo>
                  <a:pt x="39" y="88"/>
                  <a:pt x="39" y="88"/>
                  <a:pt x="39" y="88"/>
                </a:cubicBezTo>
                <a:cubicBezTo>
                  <a:pt x="37" y="88"/>
                  <a:pt x="37" y="90"/>
                  <a:pt x="38" y="90"/>
                </a:cubicBezTo>
                <a:cubicBezTo>
                  <a:pt x="40" y="92"/>
                  <a:pt x="40" y="92"/>
                  <a:pt x="40" y="92"/>
                </a:cubicBezTo>
                <a:cubicBezTo>
                  <a:pt x="42" y="93"/>
                  <a:pt x="44" y="93"/>
                  <a:pt x="45" y="92"/>
                </a:cubicBezTo>
                <a:cubicBezTo>
                  <a:pt x="48" y="90"/>
                  <a:pt x="48" y="90"/>
                  <a:pt x="48" y="90"/>
                </a:cubicBezTo>
                <a:cubicBezTo>
                  <a:pt x="49" y="90"/>
                  <a:pt x="48" y="88"/>
                  <a:pt x="47" y="8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9" name="Freeform 118"/>
          <p:cNvSpPr>
            <a:spLocks noEditPoints="1"/>
          </p:cNvSpPr>
          <p:nvPr userDrawn="1"/>
        </p:nvSpPr>
        <p:spPr bwMode="auto">
          <a:xfrm>
            <a:off x="2554288" y="2373313"/>
            <a:ext cx="169863" cy="282575"/>
          </a:xfrm>
          <a:custGeom>
            <a:avLst/>
            <a:gdLst>
              <a:gd name="T0" fmla="*/ 38 w 44"/>
              <a:gd name="T1" fmla="*/ 36 h 73"/>
              <a:gd name="T2" fmla="*/ 33 w 44"/>
              <a:gd name="T3" fmla="*/ 49 h 73"/>
              <a:gd name="T4" fmla="*/ 33 w 44"/>
              <a:gd name="T5" fmla="*/ 51 h 73"/>
              <a:gd name="T6" fmla="*/ 33 w 44"/>
              <a:gd name="T7" fmla="*/ 51 h 73"/>
              <a:gd name="T8" fmla="*/ 12 w 44"/>
              <a:gd name="T9" fmla="*/ 53 h 73"/>
              <a:gd name="T10" fmla="*/ 10 w 44"/>
              <a:gd name="T11" fmla="*/ 51 h 73"/>
              <a:gd name="T12" fmla="*/ 10 w 44"/>
              <a:gd name="T13" fmla="*/ 49 h 73"/>
              <a:gd name="T14" fmla="*/ 5 w 44"/>
              <a:gd name="T15" fmla="*/ 36 h 73"/>
              <a:gd name="T16" fmla="*/ 0 w 44"/>
              <a:gd name="T17" fmla="*/ 22 h 73"/>
              <a:gd name="T18" fmla="*/ 44 w 44"/>
              <a:gd name="T19" fmla="*/ 22 h 73"/>
              <a:gd name="T20" fmla="*/ 22 w 44"/>
              <a:gd name="T21" fmla="*/ 4 h 73"/>
              <a:gd name="T22" fmla="*/ 8 w 44"/>
              <a:gd name="T23" fmla="*/ 34 h 73"/>
              <a:gd name="T24" fmla="*/ 9 w 44"/>
              <a:gd name="T25" fmla="*/ 35 h 73"/>
              <a:gd name="T26" fmla="*/ 14 w 44"/>
              <a:gd name="T27" fmla="*/ 49 h 73"/>
              <a:gd name="T28" fmla="*/ 29 w 44"/>
              <a:gd name="T29" fmla="*/ 50 h 73"/>
              <a:gd name="T30" fmla="*/ 34 w 44"/>
              <a:gd name="T31" fmla="*/ 36 h 73"/>
              <a:gd name="T32" fmla="*/ 35 w 44"/>
              <a:gd name="T33" fmla="*/ 34 h 73"/>
              <a:gd name="T34" fmla="*/ 33 w 44"/>
              <a:gd name="T35" fmla="*/ 56 h 73"/>
              <a:gd name="T36" fmla="*/ 31 w 44"/>
              <a:gd name="T37" fmla="*/ 54 h 73"/>
              <a:gd name="T38" fmla="*/ 10 w 44"/>
              <a:gd name="T39" fmla="*/ 56 h 73"/>
              <a:gd name="T40" fmla="*/ 12 w 44"/>
              <a:gd name="T41" fmla="*/ 58 h 73"/>
              <a:gd name="T42" fmla="*/ 33 w 44"/>
              <a:gd name="T43" fmla="*/ 56 h 73"/>
              <a:gd name="T44" fmla="*/ 33 w 44"/>
              <a:gd name="T45" fmla="*/ 61 h 73"/>
              <a:gd name="T46" fmla="*/ 12 w 44"/>
              <a:gd name="T47" fmla="*/ 59 h 73"/>
              <a:gd name="T48" fmla="*/ 10 w 44"/>
              <a:gd name="T49" fmla="*/ 61 h 73"/>
              <a:gd name="T50" fmla="*/ 31 w 44"/>
              <a:gd name="T51" fmla="*/ 62 h 73"/>
              <a:gd name="T52" fmla="*/ 33 w 44"/>
              <a:gd name="T53" fmla="*/ 65 h 73"/>
              <a:gd name="T54" fmla="*/ 31 w 44"/>
              <a:gd name="T55" fmla="*/ 64 h 73"/>
              <a:gd name="T56" fmla="*/ 10 w 44"/>
              <a:gd name="T57" fmla="*/ 65 h 73"/>
              <a:gd name="T58" fmla="*/ 12 w 44"/>
              <a:gd name="T59" fmla="*/ 67 h 73"/>
              <a:gd name="T60" fmla="*/ 33 w 44"/>
              <a:gd name="T61" fmla="*/ 65 h 73"/>
              <a:gd name="T62" fmla="*/ 17 w 44"/>
              <a:gd name="T63" fmla="*/ 68 h 73"/>
              <a:gd name="T64" fmla="*/ 19 w 44"/>
              <a:gd name="T65" fmla="*/ 72 h 73"/>
              <a:gd name="T66" fmla="*/ 27 w 44"/>
              <a:gd name="T67" fmla="*/ 7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73">
                <a:moveTo>
                  <a:pt x="44" y="22"/>
                </a:moveTo>
                <a:cubicBezTo>
                  <a:pt x="44" y="27"/>
                  <a:pt x="42" y="32"/>
                  <a:pt x="38" y="36"/>
                </a:cubicBezTo>
                <a:cubicBezTo>
                  <a:pt x="38" y="36"/>
                  <a:pt x="38" y="36"/>
                  <a:pt x="38" y="36"/>
                </a:cubicBezTo>
                <a:cubicBezTo>
                  <a:pt x="38" y="36"/>
                  <a:pt x="33" y="42"/>
                  <a:pt x="33" y="49"/>
                </a:cubicBezTo>
                <a:cubicBezTo>
                  <a:pt x="33" y="49"/>
                  <a:pt x="33" y="49"/>
                  <a:pt x="33" y="49"/>
                </a:cubicBezTo>
                <a:cubicBezTo>
                  <a:pt x="33" y="51"/>
                  <a:pt x="33" y="51"/>
                  <a:pt x="33" y="51"/>
                </a:cubicBezTo>
                <a:cubicBezTo>
                  <a:pt x="33" y="51"/>
                  <a:pt x="33" y="51"/>
                  <a:pt x="33" y="51"/>
                </a:cubicBezTo>
                <a:cubicBezTo>
                  <a:pt x="33" y="51"/>
                  <a:pt x="33" y="51"/>
                  <a:pt x="33" y="51"/>
                </a:cubicBezTo>
                <a:cubicBezTo>
                  <a:pt x="33" y="52"/>
                  <a:pt x="32" y="53"/>
                  <a:pt x="31" y="53"/>
                </a:cubicBezTo>
                <a:cubicBezTo>
                  <a:pt x="12" y="53"/>
                  <a:pt x="12" y="53"/>
                  <a:pt x="12" y="53"/>
                </a:cubicBezTo>
                <a:cubicBezTo>
                  <a:pt x="11" y="53"/>
                  <a:pt x="10" y="52"/>
                  <a:pt x="10" y="51"/>
                </a:cubicBezTo>
                <a:cubicBezTo>
                  <a:pt x="10" y="51"/>
                  <a:pt x="10" y="51"/>
                  <a:pt x="10" y="51"/>
                </a:cubicBezTo>
                <a:cubicBezTo>
                  <a:pt x="10" y="51"/>
                  <a:pt x="10" y="51"/>
                  <a:pt x="10" y="51"/>
                </a:cubicBezTo>
                <a:cubicBezTo>
                  <a:pt x="10" y="49"/>
                  <a:pt x="10" y="49"/>
                  <a:pt x="10" y="49"/>
                </a:cubicBezTo>
                <a:cubicBezTo>
                  <a:pt x="10" y="42"/>
                  <a:pt x="5" y="36"/>
                  <a:pt x="5" y="36"/>
                </a:cubicBezTo>
                <a:cubicBezTo>
                  <a:pt x="5" y="36"/>
                  <a:pt x="5" y="36"/>
                  <a:pt x="5" y="36"/>
                </a:cubicBezTo>
                <a:cubicBezTo>
                  <a:pt x="5" y="36"/>
                  <a:pt x="5" y="36"/>
                  <a:pt x="5" y="36"/>
                </a:cubicBezTo>
                <a:cubicBezTo>
                  <a:pt x="2" y="32"/>
                  <a:pt x="0" y="27"/>
                  <a:pt x="0" y="22"/>
                </a:cubicBezTo>
                <a:cubicBezTo>
                  <a:pt x="0" y="10"/>
                  <a:pt x="10" y="0"/>
                  <a:pt x="22" y="0"/>
                </a:cubicBezTo>
                <a:cubicBezTo>
                  <a:pt x="34" y="0"/>
                  <a:pt x="44" y="10"/>
                  <a:pt x="44" y="22"/>
                </a:cubicBezTo>
                <a:close/>
                <a:moveTo>
                  <a:pt x="40" y="22"/>
                </a:moveTo>
                <a:cubicBezTo>
                  <a:pt x="40" y="12"/>
                  <a:pt x="32" y="4"/>
                  <a:pt x="22" y="4"/>
                </a:cubicBezTo>
                <a:cubicBezTo>
                  <a:pt x="12" y="4"/>
                  <a:pt x="4" y="12"/>
                  <a:pt x="4" y="22"/>
                </a:cubicBezTo>
                <a:cubicBezTo>
                  <a:pt x="4" y="26"/>
                  <a:pt x="5" y="30"/>
                  <a:pt x="8" y="34"/>
                </a:cubicBezTo>
                <a:cubicBezTo>
                  <a:pt x="9" y="35"/>
                  <a:pt x="9" y="35"/>
                  <a:pt x="9" y="35"/>
                </a:cubicBezTo>
                <a:cubicBezTo>
                  <a:pt x="9" y="35"/>
                  <a:pt x="9" y="35"/>
                  <a:pt x="9" y="35"/>
                </a:cubicBezTo>
                <a:cubicBezTo>
                  <a:pt x="11" y="38"/>
                  <a:pt x="14" y="43"/>
                  <a:pt x="14" y="49"/>
                </a:cubicBezTo>
                <a:cubicBezTo>
                  <a:pt x="14" y="49"/>
                  <a:pt x="14" y="49"/>
                  <a:pt x="14" y="49"/>
                </a:cubicBezTo>
                <a:cubicBezTo>
                  <a:pt x="14" y="50"/>
                  <a:pt x="14" y="50"/>
                  <a:pt x="14" y="50"/>
                </a:cubicBezTo>
                <a:cubicBezTo>
                  <a:pt x="29" y="50"/>
                  <a:pt x="29" y="50"/>
                  <a:pt x="29" y="50"/>
                </a:cubicBezTo>
                <a:cubicBezTo>
                  <a:pt x="29" y="49"/>
                  <a:pt x="29" y="49"/>
                  <a:pt x="29" y="49"/>
                </a:cubicBezTo>
                <a:cubicBezTo>
                  <a:pt x="30" y="43"/>
                  <a:pt x="32" y="38"/>
                  <a:pt x="34" y="36"/>
                </a:cubicBezTo>
                <a:cubicBezTo>
                  <a:pt x="34" y="35"/>
                  <a:pt x="34" y="35"/>
                  <a:pt x="34" y="35"/>
                </a:cubicBezTo>
                <a:cubicBezTo>
                  <a:pt x="35" y="34"/>
                  <a:pt x="35" y="34"/>
                  <a:pt x="35" y="34"/>
                </a:cubicBezTo>
                <a:cubicBezTo>
                  <a:pt x="38" y="30"/>
                  <a:pt x="40" y="26"/>
                  <a:pt x="40" y="22"/>
                </a:cubicBezTo>
                <a:close/>
                <a:moveTo>
                  <a:pt x="33" y="56"/>
                </a:moveTo>
                <a:cubicBezTo>
                  <a:pt x="33" y="56"/>
                  <a:pt x="33" y="56"/>
                  <a:pt x="33" y="56"/>
                </a:cubicBezTo>
                <a:cubicBezTo>
                  <a:pt x="33" y="55"/>
                  <a:pt x="32" y="54"/>
                  <a:pt x="31" y="54"/>
                </a:cubicBezTo>
                <a:cubicBezTo>
                  <a:pt x="12" y="54"/>
                  <a:pt x="12" y="54"/>
                  <a:pt x="12" y="54"/>
                </a:cubicBezTo>
                <a:cubicBezTo>
                  <a:pt x="11" y="54"/>
                  <a:pt x="10" y="55"/>
                  <a:pt x="10" y="56"/>
                </a:cubicBezTo>
                <a:cubicBezTo>
                  <a:pt x="10" y="56"/>
                  <a:pt x="10" y="56"/>
                  <a:pt x="10" y="56"/>
                </a:cubicBezTo>
                <a:cubicBezTo>
                  <a:pt x="10" y="57"/>
                  <a:pt x="11" y="58"/>
                  <a:pt x="12" y="58"/>
                </a:cubicBezTo>
                <a:cubicBezTo>
                  <a:pt x="31" y="58"/>
                  <a:pt x="31" y="58"/>
                  <a:pt x="31" y="58"/>
                </a:cubicBezTo>
                <a:cubicBezTo>
                  <a:pt x="32" y="58"/>
                  <a:pt x="33" y="57"/>
                  <a:pt x="33" y="56"/>
                </a:cubicBezTo>
                <a:close/>
                <a:moveTo>
                  <a:pt x="33" y="61"/>
                </a:moveTo>
                <a:cubicBezTo>
                  <a:pt x="33" y="61"/>
                  <a:pt x="33" y="61"/>
                  <a:pt x="33" y="61"/>
                </a:cubicBezTo>
                <a:cubicBezTo>
                  <a:pt x="33" y="60"/>
                  <a:pt x="32" y="59"/>
                  <a:pt x="31" y="59"/>
                </a:cubicBezTo>
                <a:cubicBezTo>
                  <a:pt x="12" y="59"/>
                  <a:pt x="12" y="59"/>
                  <a:pt x="12" y="59"/>
                </a:cubicBezTo>
                <a:cubicBezTo>
                  <a:pt x="11" y="59"/>
                  <a:pt x="10" y="60"/>
                  <a:pt x="10" y="61"/>
                </a:cubicBezTo>
                <a:cubicBezTo>
                  <a:pt x="10" y="61"/>
                  <a:pt x="10" y="61"/>
                  <a:pt x="10" y="61"/>
                </a:cubicBezTo>
                <a:cubicBezTo>
                  <a:pt x="10" y="62"/>
                  <a:pt x="11" y="62"/>
                  <a:pt x="12" y="62"/>
                </a:cubicBezTo>
                <a:cubicBezTo>
                  <a:pt x="31" y="62"/>
                  <a:pt x="31" y="62"/>
                  <a:pt x="31" y="62"/>
                </a:cubicBezTo>
                <a:cubicBezTo>
                  <a:pt x="32" y="62"/>
                  <a:pt x="33" y="62"/>
                  <a:pt x="33" y="61"/>
                </a:cubicBezTo>
                <a:close/>
                <a:moveTo>
                  <a:pt x="33" y="65"/>
                </a:moveTo>
                <a:cubicBezTo>
                  <a:pt x="33" y="65"/>
                  <a:pt x="33" y="65"/>
                  <a:pt x="33" y="65"/>
                </a:cubicBezTo>
                <a:cubicBezTo>
                  <a:pt x="33" y="64"/>
                  <a:pt x="32" y="64"/>
                  <a:pt x="31" y="64"/>
                </a:cubicBezTo>
                <a:cubicBezTo>
                  <a:pt x="12" y="64"/>
                  <a:pt x="12" y="64"/>
                  <a:pt x="12" y="64"/>
                </a:cubicBezTo>
                <a:cubicBezTo>
                  <a:pt x="11" y="64"/>
                  <a:pt x="10" y="64"/>
                  <a:pt x="10" y="65"/>
                </a:cubicBezTo>
                <a:cubicBezTo>
                  <a:pt x="10" y="65"/>
                  <a:pt x="10" y="65"/>
                  <a:pt x="10" y="65"/>
                </a:cubicBezTo>
                <a:cubicBezTo>
                  <a:pt x="10" y="66"/>
                  <a:pt x="11" y="67"/>
                  <a:pt x="12" y="67"/>
                </a:cubicBezTo>
                <a:cubicBezTo>
                  <a:pt x="31" y="67"/>
                  <a:pt x="31" y="67"/>
                  <a:pt x="31" y="67"/>
                </a:cubicBezTo>
                <a:cubicBezTo>
                  <a:pt x="32" y="67"/>
                  <a:pt x="33" y="66"/>
                  <a:pt x="33" y="65"/>
                </a:cubicBezTo>
                <a:close/>
                <a:moveTo>
                  <a:pt x="26" y="68"/>
                </a:moveTo>
                <a:cubicBezTo>
                  <a:pt x="17" y="68"/>
                  <a:pt x="17" y="68"/>
                  <a:pt x="17" y="68"/>
                </a:cubicBezTo>
                <a:cubicBezTo>
                  <a:pt x="16" y="68"/>
                  <a:pt x="16" y="70"/>
                  <a:pt x="17" y="70"/>
                </a:cubicBezTo>
                <a:cubicBezTo>
                  <a:pt x="19" y="72"/>
                  <a:pt x="19" y="72"/>
                  <a:pt x="19" y="72"/>
                </a:cubicBezTo>
                <a:cubicBezTo>
                  <a:pt x="21" y="73"/>
                  <a:pt x="23" y="73"/>
                  <a:pt x="24" y="72"/>
                </a:cubicBezTo>
                <a:cubicBezTo>
                  <a:pt x="27" y="70"/>
                  <a:pt x="27" y="70"/>
                  <a:pt x="27" y="70"/>
                </a:cubicBezTo>
                <a:cubicBezTo>
                  <a:pt x="28" y="70"/>
                  <a:pt x="27" y="68"/>
                  <a:pt x="26" y="6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0" name="Freeform 119"/>
          <p:cNvSpPr>
            <a:spLocks noEditPoints="1"/>
          </p:cNvSpPr>
          <p:nvPr userDrawn="1"/>
        </p:nvSpPr>
        <p:spPr bwMode="auto">
          <a:xfrm>
            <a:off x="1835150" y="3125788"/>
            <a:ext cx="644525" cy="468313"/>
          </a:xfrm>
          <a:custGeom>
            <a:avLst/>
            <a:gdLst>
              <a:gd name="T0" fmla="*/ 57 w 167"/>
              <a:gd name="T1" fmla="*/ 50 h 121"/>
              <a:gd name="T2" fmla="*/ 38 w 167"/>
              <a:gd name="T3" fmla="*/ 0 h 121"/>
              <a:gd name="T4" fmla="*/ 87 w 167"/>
              <a:gd name="T5" fmla="*/ 30 h 121"/>
              <a:gd name="T6" fmla="*/ 108 w 167"/>
              <a:gd name="T7" fmla="*/ 29 h 121"/>
              <a:gd name="T8" fmla="*/ 113 w 167"/>
              <a:gd name="T9" fmla="*/ 37 h 121"/>
              <a:gd name="T10" fmla="*/ 108 w 167"/>
              <a:gd name="T11" fmla="*/ 46 h 121"/>
              <a:gd name="T12" fmla="*/ 94 w 167"/>
              <a:gd name="T13" fmla="*/ 47 h 121"/>
              <a:gd name="T14" fmla="*/ 142 w 167"/>
              <a:gd name="T15" fmla="*/ 50 h 121"/>
              <a:gd name="T16" fmla="*/ 138 w 167"/>
              <a:gd name="T17" fmla="*/ 52 h 121"/>
              <a:gd name="T18" fmla="*/ 155 w 167"/>
              <a:gd name="T19" fmla="*/ 56 h 121"/>
              <a:gd name="T20" fmla="*/ 142 w 167"/>
              <a:gd name="T21" fmla="*/ 79 h 121"/>
              <a:gd name="T22" fmla="*/ 10 w 167"/>
              <a:gd name="T23" fmla="*/ 61 h 121"/>
              <a:gd name="T24" fmla="*/ 0 w 167"/>
              <a:gd name="T25" fmla="*/ 34 h 121"/>
              <a:gd name="T26" fmla="*/ 18 w 167"/>
              <a:gd name="T27" fmla="*/ 46 h 121"/>
              <a:gd name="T28" fmla="*/ 14 w 167"/>
              <a:gd name="T29" fmla="*/ 34 h 121"/>
              <a:gd name="T30" fmla="*/ 30 w 167"/>
              <a:gd name="T31" fmla="*/ 23 h 121"/>
              <a:gd name="T32" fmla="*/ 101 w 167"/>
              <a:gd name="T33" fmla="*/ 88 h 121"/>
              <a:gd name="T34" fmla="*/ 112 w 167"/>
              <a:gd name="T35" fmla="*/ 88 h 121"/>
              <a:gd name="T36" fmla="*/ 116 w 167"/>
              <a:gd name="T37" fmla="*/ 95 h 121"/>
              <a:gd name="T38" fmla="*/ 112 w 167"/>
              <a:gd name="T39" fmla="*/ 102 h 121"/>
              <a:gd name="T40" fmla="*/ 96 w 167"/>
              <a:gd name="T41" fmla="*/ 102 h 121"/>
              <a:gd name="T42" fmla="*/ 74 w 167"/>
              <a:gd name="T43" fmla="*/ 121 h 121"/>
              <a:gd name="T44" fmla="*/ 66 w 167"/>
              <a:gd name="T45" fmla="*/ 85 h 121"/>
              <a:gd name="T46" fmla="*/ 101 w 167"/>
              <a:gd name="T47" fmla="*/ 88 h 121"/>
              <a:gd name="T48" fmla="*/ 112 w 167"/>
              <a:gd name="T49" fmla="*/ 91 h 121"/>
              <a:gd name="T50" fmla="*/ 112 w 167"/>
              <a:gd name="T51" fmla="*/ 95 h 121"/>
              <a:gd name="T52" fmla="*/ 112 w 167"/>
              <a:gd name="T53" fmla="*/ 98 h 121"/>
              <a:gd name="T54" fmla="*/ 113 w 167"/>
              <a:gd name="T55" fmla="*/ 95 h 121"/>
              <a:gd name="T56" fmla="*/ 108 w 167"/>
              <a:gd name="T57" fmla="*/ 32 h 121"/>
              <a:gd name="T58" fmla="*/ 108 w 167"/>
              <a:gd name="T59" fmla="*/ 32 h 121"/>
              <a:gd name="T60" fmla="*/ 106 w 167"/>
              <a:gd name="T61" fmla="*/ 37 h 121"/>
              <a:gd name="T62" fmla="*/ 108 w 167"/>
              <a:gd name="T63" fmla="*/ 43 h 121"/>
              <a:gd name="T64" fmla="*/ 110 w 167"/>
              <a:gd name="T65" fmla="*/ 37 h 121"/>
              <a:gd name="T66" fmla="*/ 108 w 167"/>
              <a:gd name="T67" fmla="*/ 3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121">
                <a:moveTo>
                  <a:pt x="40" y="50"/>
                </a:moveTo>
                <a:cubicBezTo>
                  <a:pt x="57" y="50"/>
                  <a:pt x="57" y="50"/>
                  <a:pt x="57" y="50"/>
                </a:cubicBezTo>
                <a:cubicBezTo>
                  <a:pt x="30" y="0"/>
                  <a:pt x="30" y="0"/>
                  <a:pt x="30" y="0"/>
                </a:cubicBezTo>
                <a:cubicBezTo>
                  <a:pt x="38" y="0"/>
                  <a:pt x="38" y="0"/>
                  <a:pt x="38" y="0"/>
                </a:cubicBezTo>
                <a:cubicBezTo>
                  <a:pt x="76" y="31"/>
                  <a:pt x="76" y="31"/>
                  <a:pt x="76" y="31"/>
                </a:cubicBezTo>
                <a:cubicBezTo>
                  <a:pt x="79" y="31"/>
                  <a:pt x="83" y="30"/>
                  <a:pt x="87" y="30"/>
                </a:cubicBezTo>
                <a:cubicBezTo>
                  <a:pt x="93" y="29"/>
                  <a:pt x="100" y="29"/>
                  <a:pt x="106" y="29"/>
                </a:cubicBezTo>
                <a:cubicBezTo>
                  <a:pt x="107" y="29"/>
                  <a:pt x="107" y="29"/>
                  <a:pt x="108" y="29"/>
                </a:cubicBezTo>
                <a:cubicBezTo>
                  <a:pt x="110" y="29"/>
                  <a:pt x="111" y="30"/>
                  <a:pt x="112" y="32"/>
                </a:cubicBezTo>
                <a:cubicBezTo>
                  <a:pt x="112" y="33"/>
                  <a:pt x="113" y="35"/>
                  <a:pt x="113" y="37"/>
                </a:cubicBezTo>
                <a:cubicBezTo>
                  <a:pt x="113" y="40"/>
                  <a:pt x="112" y="42"/>
                  <a:pt x="112" y="43"/>
                </a:cubicBezTo>
                <a:cubicBezTo>
                  <a:pt x="111" y="45"/>
                  <a:pt x="110" y="46"/>
                  <a:pt x="108" y="46"/>
                </a:cubicBezTo>
                <a:cubicBezTo>
                  <a:pt x="108" y="46"/>
                  <a:pt x="108" y="46"/>
                  <a:pt x="107" y="46"/>
                </a:cubicBezTo>
                <a:cubicBezTo>
                  <a:pt x="103" y="47"/>
                  <a:pt x="99" y="47"/>
                  <a:pt x="94" y="47"/>
                </a:cubicBezTo>
                <a:cubicBezTo>
                  <a:pt x="98" y="50"/>
                  <a:pt x="98" y="50"/>
                  <a:pt x="98" y="50"/>
                </a:cubicBezTo>
                <a:cubicBezTo>
                  <a:pt x="142" y="50"/>
                  <a:pt x="142" y="50"/>
                  <a:pt x="142" y="50"/>
                </a:cubicBezTo>
                <a:cubicBezTo>
                  <a:pt x="144" y="51"/>
                  <a:pt x="146" y="51"/>
                  <a:pt x="147" y="52"/>
                </a:cubicBezTo>
                <a:cubicBezTo>
                  <a:pt x="138" y="52"/>
                  <a:pt x="138" y="52"/>
                  <a:pt x="138" y="52"/>
                </a:cubicBezTo>
                <a:cubicBezTo>
                  <a:pt x="141" y="56"/>
                  <a:pt x="141" y="56"/>
                  <a:pt x="141" y="56"/>
                </a:cubicBezTo>
                <a:cubicBezTo>
                  <a:pt x="155" y="56"/>
                  <a:pt x="155" y="56"/>
                  <a:pt x="155" y="56"/>
                </a:cubicBezTo>
                <a:cubicBezTo>
                  <a:pt x="160" y="59"/>
                  <a:pt x="164" y="64"/>
                  <a:pt x="167" y="69"/>
                </a:cubicBezTo>
                <a:cubicBezTo>
                  <a:pt x="167" y="76"/>
                  <a:pt x="156" y="78"/>
                  <a:pt x="142" y="79"/>
                </a:cubicBezTo>
                <a:cubicBezTo>
                  <a:pt x="65" y="79"/>
                  <a:pt x="65" y="79"/>
                  <a:pt x="65" y="79"/>
                </a:cubicBezTo>
                <a:cubicBezTo>
                  <a:pt x="10" y="61"/>
                  <a:pt x="10" y="61"/>
                  <a:pt x="10" y="61"/>
                </a:cubicBezTo>
                <a:cubicBezTo>
                  <a:pt x="10" y="51"/>
                  <a:pt x="10" y="51"/>
                  <a:pt x="10" y="51"/>
                </a:cubicBezTo>
                <a:cubicBezTo>
                  <a:pt x="0" y="34"/>
                  <a:pt x="0" y="34"/>
                  <a:pt x="0" y="34"/>
                </a:cubicBezTo>
                <a:cubicBezTo>
                  <a:pt x="7" y="34"/>
                  <a:pt x="7" y="34"/>
                  <a:pt x="7" y="34"/>
                </a:cubicBezTo>
                <a:cubicBezTo>
                  <a:pt x="18" y="46"/>
                  <a:pt x="18" y="46"/>
                  <a:pt x="18" y="46"/>
                </a:cubicBezTo>
                <a:cubicBezTo>
                  <a:pt x="19" y="45"/>
                  <a:pt x="19" y="45"/>
                  <a:pt x="19" y="45"/>
                </a:cubicBezTo>
                <a:cubicBezTo>
                  <a:pt x="14" y="34"/>
                  <a:pt x="14" y="34"/>
                  <a:pt x="14" y="34"/>
                </a:cubicBezTo>
                <a:cubicBezTo>
                  <a:pt x="16" y="23"/>
                  <a:pt x="16" y="23"/>
                  <a:pt x="16" y="23"/>
                </a:cubicBezTo>
                <a:cubicBezTo>
                  <a:pt x="30" y="23"/>
                  <a:pt x="30" y="23"/>
                  <a:pt x="30" y="23"/>
                </a:cubicBezTo>
                <a:cubicBezTo>
                  <a:pt x="40" y="50"/>
                  <a:pt x="40" y="50"/>
                  <a:pt x="40" y="50"/>
                </a:cubicBezTo>
                <a:close/>
                <a:moveTo>
                  <a:pt x="101" y="88"/>
                </a:moveTo>
                <a:cubicBezTo>
                  <a:pt x="105" y="88"/>
                  <a:pt x="108" y="88"/>
                  <a:pt x="112" y="88"/>
                </a:cubicBezTo>
                <a:cubicBezTo>
                  <a:pt x="112" y="88"/>
                  <a:pt x="112" y="88"/>
                  <a:pt x="112" y="88"/>
                </a:cubicBezTo>
                <a:cubicBezTo>
                  <a:pt x="114" y="88"/>
                  <a:pt x="115" y="89"/>
                  <a:pt x="116" y="90"/>
                </a:cubicBezTo>
                <a:cubicBezTo>
                  <a:pt x="116" y="92"/>
                  <a:pt x="116" y="93"/>
                  <a:pt x="116" y="95"/>
                </a:cubicBezTo>
                <a:cubicBezTo>
                  <a:pt x="116" y="96"/>
                  <a:pt x="116" y="98"/>
                  <a:pt x="116" y="99"/>
                </a:cubicBezTo>
                <a:cubicBezTo>
                  <a:pt x="115" y="101"/>
                  <a:pt x="114" y="102"/>
                  <a:pt x="112" y="102"/>
                </a:cubicBezTo>
                <a:cubicBezTo>
                  <a:pt x="112" y="102"/>
                  <a:pt x="112" y="102"/>
                  <a:pt x="112" y="102"/>
                </a:cubicBezTo>
                <a:cubicBezTo>
                  <a:pt x="107" y="102"/>
                  <a:pt x="101" y="102"/>
                  <a:pt x="96" y="102"/>
                </a:cubicBezTo>
                <a:cubicBezTo>
                  <a:pt x="94" y="102"/>
                  <a:pt x="92" y="102"/>
                  <a:pt x="90" y="101"/>
                </a:cubicBezTo>
                <a:cubicBezTo>
                  <a:pt x="74" y="121"/>
                  <a:pt x="74" y="121"/>
                  <a:pt x="74" y="121"/>
                </a:cubicBezTo>
                <a:cubicBezTo>
                  <a:pt x="64" y="119"/>
                  <a:pt x="64" y="119"/>
                  <a:pt x="64" y="119"/>
                </a:cubicBezTo>
                <a:cubicBezTo>
                  <a:pt x="66" y="85"/>
                  <a:pt x="66" y="85"/>
                  <a:pt x="66" y="85"/>
                </a:cubicBezTo>
                <a:cubicBezTo>
                  <a:pt x="103" y="85"/>
                  <a:pt x="103" y="85"/>
                  <a:pt x="103" y="85"/>
                </a:cubicBezTo>
                <a:cubicBezTo>
                  <a:pt x="101" y="88"/>
                  <a:pt x="101" y="88"/>
                  <a:pt x="101" y="88"/>
                </a:cubicBezTo>
                <a:close/>
                <a:moveTo>
                  <a:pt x="113" y="92"/>
                </a:moveTo>
                <a:cubicBezTo>
                  <a:pt x="113" y="91"/>
                  <a:pt x="112" y="91"/>
                  <a:pt x="112" y="91"/>
                </a:cubicBezTo>
                <a:cubicBezTo>
                  <a:pt x="112" y="91"/>
                  <a:pt x="112" y="91"/>
                  <a:pt x="112" y="92"/>
                </a:cubicBezTo>
                <a:cubicBezTo>
                  <a:pt x="112" y="92"/>
                  <a:pt x="112" y="94"/>
                  <a:pt x="112" y="95"/>
                </a:cubicBezTo>
                <a:cubicBezTo>
                  <a:pt x="112" y="96"/>
                  <a:pt x="112" y="97"/>
                  <a:pt x="112" y="98"/>
                </a:cubicBezTo>
                <a:cubicBezTo>
                  <a:pt x="112" y="98"/>
                  <a:pt x="112" y="98"/>
                  <a:pt x="112" y="98"/>
                </a:cubicBezTo>
                <a:cubicBezTo>
                  <a:pt x="112" y="98"/>
                  <a:pt x="113" y="98"/>
                  <a:pt x="113" y="98"/>
                </a:cubicBezTo>
                <a:cubicBezTo>
                  <a:pt x="113" y="97"/>
                  <a:pt x="113" y="96"/>
                  <a:pt x="113" y="95"/>
                </a:cubicBezTo>
                <a:cubicBezTo>
                  <a:pt x="113" y="94"/>
                  <a:pt x="113" y="92"/>
                  <a:pt x="113" y="92"/>
                </a:cubicBezTo>
                <a:close/>
                <a:moveTo>
                  <a:pt x="108" y="32"/>
                </a:moveTo>
                <a:cubicBezTo>
                  <a:pt x="108" y="32"/>
                  <a:pt x="108" y="32"/>
                  <a:pt x="108" y="32"/>
                </a:cubicBezTo>
                <a:cubicBezTo>
                  <a:pt x="108" y="32"/>
                  <a:pt x="108" y="32"/>
                  <a:pt x="108" y="32"/>
                </a:cubicBezTo>
                <a:cubicBezTo>
                  <a:pt x="108" y="33"/>
                  <a:pt x="107" y="33"/>
                  <a:pt x="107" y="33"/>
                </a:cubicBezTo>
                <a:cubicBezTo>
                  <a:pt x="107" y="34"/>
                  <a:pt x="106" y="36"/>
                  <a:pt x="106" y="37"/>
                </a:cubicBezTo>
                <a:cubicBezTo>
                  <a:pt x="106" y="39"/>
                  <a:pt x="107" y="41"/>
                  <a:pt x="107" y="42"/>
                </a:cubicBezTo>
                <a:cubicBezTo>
                  <a:pt x="108" y="42"/>
                  <a:pt x="108" y="43"/>
                  <a:pt x="108" y="43"/>
                </a:cubicBezTo>
                <a:cubicBezTo>
                  <a:pt x="108" y="43"/>
                  <a:pt x="108" y="42"/>
                  <a:pt x="109" y="42"/>
                </a:cubicBezTo>
                <a:cubicBezTo>
                  <a:pt x="109" y="41"/>
                  <a:pt x="110" y="39"/>
                  <a:pt x="110" y="37"/>
                </a:cubicBezTo>
                <a:cubicBezTo>
                  <a:pt x="110" y="36"/>
                  <a:pt x="109" y="34"/>
                  <a:pt x="109" y="33"/>
                </a:cubicBezTo>
                <a:cubicBezTo>
                  <a:pt x="108" y="33"/>
                  <a:pt x="108" y="32"/>
                  <a:pt x="108" y="32"/>
                </a:cubicBezTo>
                <a:cubicBezTo>
                  <a:pt x="108" y="32"/>
                  <a:pt x="108" y="32"/>
                  <a:pt x="108" y="32"/>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1" name="Freeform 120"/>
          <p:cNvSpPr>
            <a:spLocks noEditPoints="1"/>
          </p:cNvSpPr>
          <p:nvPr userDrawn="1"/>
        </p:nvSpPr>
        <p:spPr bwMode="auto">
          <a:xfrm>
            <a:off x="3390900" y="3049588"/>
            <a:ext cx="587375" cy="382588"/>
          </a:xfrm>
          <a:custGeom>
            <a:avLst/>
            <a:gdLst>
              <a:gd name="T0" fmla="*/ 137 w 152"/>
              <a:gd name="T1" fmla="*/ 26 h 99"/>
              <a:gd name="T2" fmla="*/ 137 w 152"/>
              <a:gd name="T3" fmla="*/ 26 h 99"/>
              <a:gd name="T4" fmla="*/ 121 w 152"/>
              <a:gd name="T5" fmla="*/ 0 h 99"/>
              <a:gd name="T6" fmla="*/ 31 w 152"/>
              <a:gd name="T7" fmla="*/ 0 h 99"/>
              <a:gd name="T8" fmla="*/ 14 w 152"/>
              <a:gd name="T9" fmla="*/ 26 h 99"/>
              <a:gd name="T10" fmla="*/ 14 w 152"/>
              <a:gd name="T11" fmla="*/ 26 h 99"/>
              <a:gd name="T12" fmla="*/ 0 w 152"/>
              <a:gd name="T13" fmla="*/ 26 h 99"/>
              <a:gd name="T14" fmla="*/ 2 w 152"/>
              <a:gd name="T15" fmla="*/ 47 h 99"/>
              <a:gd name="T16" fmla="*/ 6 w 152"/>
              <a:gd name="T17" fmla="*/ 47 h 99"/>
              <a:gd name="T18" fmla="*/ 6 w 152"/>
              <a:gd name="T19" fmla="*/ 85 h 99"/>
              <a:gd name="T20" fmla="*/ 6 w 152"/>
              <a:gd name="T21" fmla="*/ 88 h 99"/>
              <a:gd name="T22" fmla="*/ 6 w 152"/>
              <a:gd name="T23" fmla="*/ 99 h 99"/>
              <a:gd name="T24" fmla="*/ 30 w 152"/>
              <a:gd name="T25" fmla="*/ 99 h 99"/>
              <a:gd name="T26" fmla="*/ 30 w 152"/>
              <a:gd name="T27" fmla="*/ 88 h 99"/>
              <a:gd name="T28" fmla="*/ 122 w 152"/>
              <a:gd name="T29" fmla="*/ 88 h 99"/>
              <a:gd name="T30" fmla="*/ 122 w 152"/>
              <a:gd name="T31" fmla="*/ 99 h 99"/>
              <a:gd name="T32" fmla="*/ 146 w 152"/>
              <a:gd name="T33" fmla="*/ 99 h 99"/>
              <a:gd name="T34" fmla="*/ 146 w 152"/>
              <a:gd name="T35" fmla="*/ 88 h 99"/>
              <a:gd name="T36" fmla="*/ 146 w 152"/>
              <a:gd name="T37" fmla="*/ 85 h 99"/>
              <a:gd name="T38" fmla="*/ 146 w 152"/>
              <a:gd name="T39" fmla="*/ 47 h 99"/>
              <a:gd name="T40" fmla="*/ 150 w 152"/>
              <a:gd name="T41" fmla="*/ 47 h 99"/>
              <a:gd name="T42" fmla="*/ 152 w 152"/>
              <a:gd name="T43" fmla="*/ 26 h 99"/>
              <a:gd name="T44" fmla="*/ 137 w 152"/>
              <a:gd name="T45" fmla="*/ 26 h 99"/>
              <a:gd name="T46" fmla="*/ 36 w 152"/>
              <a:gd name="T47" fmla="*/ 10 h 99"/>
              <a:gd name="T48" fmla="*/ 116 w 152"/>
              <a:gd name="T49" fmla="*/ 10 h 99"/>
              <a:gd name="T50" fmla="*/ 131 w 152"/>
              <a:gd name="T51" fmla="*/ 33 h 99"/>
              <a:gd name="T52" fmla="*/ 21 w 152"/>
              <a:gd name="T53" fmla="*/ 33 h 99"/>
              <a:gd name="T54" fmla="*/ 36 w 152"/>
              <a:gd name="T55" fmla="*/ 10 h 99"/>
              <a:gd name="T56" fmla="*/ 28 w 152"/>
              <a:gd name="T57" fmla="*/ 67 h 99"/>
              <a:gd name="T58" fmla="*/ 21 w 152"/>
              <a:gd name="T59" fmla="*/ 60 h 99"/>
              <a:gd name="T60" fmla="*/ 28 w 152"/>
              <a:gd name="T61" fmla="*/ 53 h 99"/>
              <a:gd name="T62" fmla="*/ 35 w 152"/>
              <a:gd name="T63" fmla="*/ 60 h 99"/>
              <a:gd name="T64" fmla="*/ 28 w 152"/>
              <a:gd name="T65" fmla="*/ 67 h 99"/>
              <a:gd name="T66" fmla="*/ 40 w 152"/>
              <a:gd name="T67" fmla="*/ 74 h 99"/>
              <a:gd name="T68" fmla="*/ 35 w 152"/>
              <a:gd name="T69" fmla="*/ 69 h 99"/>
              <a:gd name="T70" fmla="*/ 40 w 152"/>
              <a:gd name="T71" fmla="*/ 65 h 99"/>
              <a:gd name="T72" fmla="*/ 45 w 152"/>
              <a:gd name="T73" fmla="*/ 69 h 99"/>
              <a:gd name="T74" fmla="*/ 40 w 152"/>
              <a:gd name="T75" fmla="*/ 74 h 99"/>
              <a:gd name="T76" fmla="*/ 98 w 152"/>
              <a:gd name="T77" fmla="*/ 73 h 99"/>
              <a:gd name="T78" fmla="*/ 54 w 152"/>
              <a:gd name="T79" fmla="*/ 73 h 99"/>
              <a:gd name="T80" fmla="*/ 54 w 152"/>
              <a:gd name="T81" fmla="*/ 66 h 99"/>
              <a:gd name="T82" fmla="*/ 98 w 152"/>
              <a:gd name="T83" fmla="*/ 66 h 99"/>
              <a:gd name="T84" fmla="*/ 98 w 152"/>
              <a:gd name="T85" fmla="*/ 73 h 99"/>
              <a:gd name="T86" fmla="*/ 98 w 152"/>
              <a:gd name="T87" fmla="*/ 64 h 99"/>
              <a:gd name="T88" fmla="*/ 54 w 152"/>
              <a:gd name="T89" fmla="*/ 64 h 99"/>
              <a:gd name="T90" fmla="*/ 54 w 152"/>
              <a:gd name="T91" fmla="*/ 56 h 99"/>
              <a:gd name="T92" fmla="*/ 98 w 152"/>
              <a:gd name="T93" fmla="*/ 56 h 99"/>
              <a:gd name="T94" fmla="*/ 98 w 152"/>
              <a:gd name="T95" fmla="*/ 64 h 99"/>
              <a:gd name="T96" fmla="*/ 112 w 152"/>
              <a:gd name="T97" fmla="*/ 74 h 99"/>
              <a:gd name="T98" fmla="*/ 107 w 152"/>
              <a:gd name="T99" fmla="*/ 69 h 99"/>
              <a:gd name="T100" fmla="*/ 112 w 152"/>
              <a:gd name="T101" fmla="*/ 65 h 99"/>
              <a:gd name="T102" fmla="*/ 117 w 152"/>
              <a:gd name="T103" fmla="*/ 69 h 99"/>
              <a:gd name="T104" fmla="*/ 112 w 152"/>
              <a:gd name="T105" fmla="*/ 74 h 99"/>
              <a:gd name="T106" fmla="*/ 124 w 152"/>
              <a:gd name="T107" fmla="*/ 67 h 99"/>
              <a:gd name="T108" fmla="*/ 117 w 152"/>
              <a:gd name="T109" fmla="*/ 60 h 99"/>
              <a:gd name="T110" fmla="*/ 124 w 152"/>
              <a:gd name="T111" fmla="*/ 53 h 99"/>
              <a:gd name="T112" fmla="*/ 131 w 152"/>
              <a:gd name="T113" fmla="*/ 60 h 99"/>
              <a:gd name="T114" fmla="*/ 124 w 152"/>
              <a:gd name="T115" fmla="*/ 6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99">
                <a:moveTo>
                  <a:pt x="137" y="26"/>
                </a:moveTo>
                <a:cubicBezTo>
                  <a:pt x="137" y="26"/>
                  <a:pt x="137" y="26"/>
                  <a:pt x="137" y="26"/>
                </a:cubicBezTo>
                <a:cubicBezTo>
                  <a:pt x="121" y="0"/>
                  <a:pt x="121" y="0"/>
                  <a:pt x="121" y="0"/>
                </a:cubicBezTo>
                <a:cubicBezTo>
                  <a:pt x="31" y="0"/>
                  <a:pt x="31" y="0"/>
                  <a:pt x="31" y="0"/>
                </a:cubicBezTo>
                <a:cubicBezTo>
                  <a:pt x="14" y="26"/>
                  <a:pt x="14" y="26"/>
                  <a:pt x="14" y="26"/>
                </a:cubicBezTo>
                <a:cubicBezTo>
                  <a:pt x="14" y="26"/>
                  <a:pt x="14" y="26"/>
                  <a:pt x="14" y="26"/>
                </a:cubicBezTo>
                <a:cubicBezTo>
                  <a:pt x="0" y="26"/>
                  <a:pt x="0" y="26"/>
                  <a:pt x="0" y="26"/>
                </a:cubicBezTo>
                <a:cubicBezTo>
                  <a:pt x="2" y="47"/>
                  <a:pt x="2" y="47"/>
                  <a:pt x="2" y="47"/>
                </a:cubicBezTo>
                <a:cubicBezTo>
                  <a:pt x="6" y="47"/>
                  <a:pt x="6" y="47"/>
                  <a:pt x="6" y="47"/>
                </a:cubicBezTo>
                <a:cubicBezTo>
                  <a:pt x="6" y="85"/>
                  <a:pt x="6" y="85"/>
                  <a:pt x="6" y="85"/>
                </a:cubicBezTo>
                <a:cubicBezTo>
                  <a:pt x="6" y="88"/>
                  <a:pt x="6" y="88"/>
                  <a:pt x="6" y="88"/>
                </a:cubicBezTo>
                <a:cubicBezTo>
                  <a:pt x="6" y="99"/>
                  <a:pt x="6" y="99"/>
                  <a:pt x="6" y="99"/>
                </a:cubicBezTo>
                <a:cubicBezTo>
                  <a:pt x="30" y="99"/>
                  <a:pt x="30" y="99"/>
                  <a:pt x="30" y="99"/>
                </a:cubicBezTo>
                <a:cubicBezTo>
                  <a:pt x="30" y="88"/>
                  <a:pt x="30" y="88"/>
                  <a:pt x="30" y="88"/>
                </a:cubicBezTo>
                <a:cubicBezTo>
                  <a:pt x="122" y="88"/>
                  <a:pt x="122" y="88"/>
                  <a:pt x="122" y="88"/>
                </a:cubicBezTo>
                <a:cubicBezTo>
                  <a:pt x="122" y="99"/>
                  <a:pt x="122" y="99"/>
                  <a:pt x="122" y="99"/>
                </a:cubicBezTo>
                <a:cubicBezTo>
                  <a:pt x="146" y="99"/>
                  <a:pt x="146" y="99"/>
                  <a:pt x="146" y="99"/>
                </a:cubicBezTo>
                <a:cubicBezTo>
                  <a:pt x="146" y="88"/>
                  <a:pt x="146" y="88"/>
                  <a:pt x="146" y="88"/>
                </a:cubicBezTo>
                <a:cubicBezTo>
                  <a:pt x="146" y="85"/>
                  <a:pt x="146" y="85"/>
                  <a:pt x="146" y="85"/>
                </a:cubicBezTo>
                <a:cubicBezTo>
                  <a:pt x="146" y="47"/>
                  <a:pt x="146" y="47"/>
                  <a:pt x="146" y="47"/>
                </a:cubicBezTo>
                <a:cubicBezTo>
                  <a:pt x="150" y="47"/>
                  <a:pt x="150" y="47"/>
                  <a:pt x="150" y="47"/>
                </a:cubicBezTo>
                <a:cubicBezTo>
                  <a:pt x="152" y="26"/>
                  <a:pt x="152" y="26"/>
                  <a:pt x="152" y="26"/>
                </a:cubicBezTo>
                <a:lnTo>
                  <a:pt x="137" y="26"/>
                </a:lnTo>
                <a:close/>
                <a:moveTo>
                  <a:pt x="36" y="10"/>
                </a:moveTo>
                <a:cubicBezTo>
                  <a:pt x="116" y="10"/>
                  <a:pt x="116" y="10"/>
                  <a:pt x="116" y="10"/>
                </a:cubicBezTo>
                <a:cubicBezTo>
                  <a:pt x="131" y="33"/>
                  <a:pt x="131" y="33"/>
                  <a:pt x="131" y="33"/>
                </a:cubicBezTo>
                <a:cubicBezTo>
                  <a:pt x="21" y="33"/>
                  <a:pt x="21" y="33"/>
                  <a:pt x="21" y="33"/>
                </a:cubicBezTo>
                <a:lnTo>
                  <a:pt x="36" y="10"/>
                </a:lnTo>
                <a:close/>
                <a:moveTo>
                  <a:pt x="28" y="67"/>
                </a:moveTo>
                <a:cubicBezTo>
                  <a:pt x="24" y="67"/>
                  <a:pt x="21" y="64"/>
                  <a:pt x="21" y="60"/>
                </a:cubicBezTo>
                <a:cubicBezTo>
                  <a:pt x="21" y="56"/>
                  <a:pt x="24" y="53"/>
                  <a:pt x="28" y="53"/>
                </a:cubicBezTo>
                <a:cubicBezTo>
                  <a:pt x="32" y="53"/>
                  <a:pt x="35" y="56"/>
                  <a:pt x="35" y="60"/>
                </a:cubicBezTo>
                <a:cubicBezTo>
                  <a:pt x="35" y="64"/>
                  <a:pt x="32" y="67"/>
                  <a:pt x="28" y="67"/>
                </a:cubicBezTo>
                <a:close/>
                <a:moveTo>
                  <a:pt x="40" y="74"/>
                </a:moveTo>
                <a:cubicBezTo>
                  <a:pt x="37" y="74"/>
                  <a:pt x="35" y="72"/>
                  <a:pt x="35" y="69"/>
                </a:cubicBezTo>
                <a:cubicBezTo>
                  <a:pt x="35" y="67"/>
                  <a:pt x="37" y="65"/>
                  <a:pt x="40" y="65"/>
                </a:cubicBezTo>
                <a:cubicBezTo>
                  <a:pt x="42" y="65"/>
                  <a:pt x="45" y="67"/>
                  <a:pt x="45" y="69"/>
                </a:cubicBezTo>
                <a:cubicBezTo>
                  <a:pt x="45" y="72"/>
                  <a:pt x="42" y="74"/>
                  <a:pt x="40" y="74"/>
                </a:cubicBezTo>
                <a:close/>
                <a:moveTo>
                  <a:pt x="98" y="73"/>
                </a:moveTo>
                <a:cubicBezTo>
                  <a:pt x="54" y="73"/>
                  <a:pt x="54" y="73"/>
                  <a:pt x="54" y="73"/>
                </a:cubicBezTo>
                <a:cubicBezTo>
                  <a:pt x="54" y="66"/>
                  <a:pt x="54" y="66"/>
                  <a:pt x="54" y="66"/>
                </a:cubicBezTo>
                <a:cubicBezTo>
                  <a:pt x="98" y="66"/>
                  <a:pt x="98" y="66"/>
                  <a:pt x="98" y="66"/>
                </a:cubicBezTo>
                <a:lnTo>
                  <a:pt x="98" y="73"/>
                </a:lnTo>
                <a:close/>
                <a:moveTo>
                  <a:pt x="98" y="64"/>
                </a:moveTo>
                <a:cubicBezTo>
                  <a:pt x="54" y="64"/>
                  <a:pt x="54" y="64"/>
                  <a:pt x="54" y="64"/>
                </a:cubicBezTo>
                <a:cubicBezTo>
                  <a:pt x="54" y="56"/>
                  <a:pt x="54" y="56"/>
                  <a:pt x="54" y="56"/>
                </a:cubicBezTo>
                <a:cubicBezTo>
                  <a:pt x="98" y="56"/>
                  <a:pt x="98" y="56"/>
                  <a:pt x="98" y="56"/>
                </a:cubicBezTo>
                <a:lnTo>
                  <a:pt x="98" y="64"/>
                </a:lnTo>
                <a:close/>
                <a:moveTo>
                  <a:pt x="112" y="74"/>
                </a:moveTo>
                <a:cubicBezTo>
                  <a:pt x="109" y="74"/>
                  <a:pt x="107" y="72"/>
                  <a:pt x="107" y="69"/>
                </a:cubicBezTo>
                <a:cubicBezTo>
                  <a:pt x="107" y="67"/>
                  <a:pt x="109" y="65"/>
                  <a:pt x="112" y="65"/>
                </a:cubicBezTo>
                <a:cubicBezTo>
                  <a:pt x="115" y="65"/>
                  <a:pt x="117" y="67"/>
                  <a:pt x="117" y="69"/>
                </a:cubicBezTo>
                <a:cubicBezTo>
                  <a:pt x="117" y="72"/>
                  <a:pt x="115" y="74"/>
                  <a:pt x="112" y="74"/>
                </a:cubicBezTo>
                <a:close/>
                <a:moveTo>
                  <a:pt x="124" y="67"/>
                </a:moveTo>
                <a:cubicBezTo>
                  <a:pt x="120" y="67"/>
                  <a:pt x="117" y="64"/>
                  <a:pt x="117" y="60"/>
                </a:cubicBezTo>
                <a:cubicBezTo>
                  <a:pt x="117" y="56"/>
                  <a:pt x="120" y="53"/>
                  <a:pt x="124" y="53"/>
                </a:cubicBezTo>
                <a:cubicBezTo>
                  <a:pt x="128" y="53"/>
                  <a:pt x="131" y="56"/>
                  <a:pt x="131" y="60"/>
                </a:cubicBezTo>
                <a:cubicBezTo>
                  <a:pt x="131" y="64"/>
                  <a:pt x="128" y="67"/>
                  <a:pt x="124" y="6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2" name="Freeform 121"/>
          <p:cNvSpPr>
            <a:spLocks noEditPoints="1"/>
          </p:cNvSpPr>
          <p:nvPr userDrawn="1"/>
        </p:nvSpPr>
        <p:spPr bwMode="auto">
          <a:xfrm>
            <a:off x="5318125" y="3405188"/>
            <a:ext cx="374650" cy="377825"/>
          </a:xfrm>
          <a:custGeom>
            <a:avLst/>
            <a:gdLst>
              <a:gd name="T0" fmla="*/ 0 w 97"/>
              <a:gd name="T1" fmla="*/ 49 h 98"/>
              <a:gd name="T2" fmla="*/ 48 w 97"/>
              <a:gd name="T3" fmla="*/ 98 h 98"/>
              <a:gd name="T4" fmla="*/ 97 w 97"/>
              <a:gd name="T5" fmla="*/ 49 h 98"/>
              <a:gd name="T6" fmla="*/ 48 w 97"/>
              <a:gd name="T7" fmla="*/ 0 h 98"/>
              <a:gd name="T8" fmla="*/ 0 w 97"/>
              <a:gd name="T9" fmla="*/ 49 h 98"/>
              <a:gd name="T10" fmla="*/ 10 w 97"/>
              <a:gd name="T11" fmla="*/ 49 h 98"/>
              <a:gd name="T12" fmla="*/ 11 w 97"/>
              <a:gd name="T13" fmla="*/ 40 h 98"/>
              <a:gd name="T14" fmla="*/ 20 w 97"/>
              <a:gd name="T15" fmla="*/ 49 h 98"/>
              <a:gd name="T16" fmla="*/ 18 w 97"/>
              <a:gd name="T17" fmla="*/ 61 h 98"/>
              <a:gd name="T18" fmla="*/ 26 w 97"/>
              <a:gd name="T19" fmla="*/ 70 h 98"/>
              <a:gd name="T20" fmla="*/ 26 w 97"/>
              <a:gd name="T21" fmla="*/ 81 h 98"/>
              <a:gd name="T22" fmla="*/ 10 w 97"/>
              <a:gd name="T23" fmla="*/ 49 h 98"/>
              <a:gd name="T24" fmla="*/ 40 w 97"/>
              <a:gd name="T25" fmla="*/ 12 h 98"/>
              <a:gd name="T26" fmla="*/ 48 w 97"/>
              <a:gd name="T27" fmla="*/ 11 h 98"/>
              <a:gd name="T28" fmla="*/ 58 w 97"/>
              <a:gd name="T29" fmla="*/ 12 h 98"/>
              <a:gd name="T30" fmla="*/ 57 w 97"/>
              <a:gd name="T31" fmla="*/ 15 h 98"/>
              <a:gd name="T32" fmla="*/ 59 w 97"/>
              <a:gd name="T33" fmla="*/ 17 h 98"/>
              <a:gd name="T34" fmla="*/ 65 w 97"/>
              <a:gd name="T35" fmla="*/ 17 h 98"/>
              <a:gd name="T36" fmla="*/ 66 w 97"/>
              <a:gd name="T37" fmla="*/ 15 h 98"/>
              <a:gd name="T38" fmla="*/ 70 w 97"/>
              <a:gd name="T39" fmla="*/ 17 h 98"/>
              <a:gd name="T40" fmla="*/ 67 w 97"/>
              <a:gd name="T41" fmla="*/ 19 h 98"/>
              <a:gd name="T42" fmla="*/ 63 w 97"/>
              <a:gd name="T43" fmla="*/ 23 h 98"/>
              <a:gd name="T44" fmla="*/ 67 w 97"/>
              <a:gd name="T45" fmla="*/ 25 h 98"/>
              <a:gd name="T46" fmla="*/ 67 w 97"/>
              <a:gd name="T47" fmla="*/ 27 h 98"/>
              <a:gd name="T48" fmla="*/ 63 w 97"/>
              <a:gd name="T49" fmla="*/ 27 h 98"/>
              <a:gd name="T50" fmla="*/ 63 w 97"/>
              <a:gd name="T51" fmla="*/ 31 h 98"/>
              <a:gd name="T52" fmla="*/ 69 w 97"/>
              <a:gd name="T53" fmla="*/ 33 h 98"/>
              <a:gd name="T54" fmla="*/ 73 w 97"/>
              <a:gd name="T55" fmla="*/ 27 h 98"/>
              <a:gd name="T56" fmla="*/ 78 w 97"/>
              <a:gd name="T57" fmla="*/ 26 h 98"/>
              <a:gd name="T58" fmla="*/ 79 w 97"/>
              <a:gd name="T59" fmla="*/ 26 h 98"/>
              <a:gd name="T60" fmla="*/ 85 w 97"/>
              <a:gd name="T61" fmla="*/ 37 h 98"/>
              <a:gd name="T62" fmla="*/ 85 w 97"/>
              <a:gd name="T63" fmla="*/ 37 h 98"/>
              <a:gd name="T64" fmla="*/ 77 w 97"/>
              <a:gd name="T65" fmla="*/ 35 h 98"/>
              <a:gd name="T66" fmla="*/ 67 w 97"/>
              <a:gd name="T67" fmla="*/ 37 h 98"/>
              <a:gd name="T68" fmla="*/ 61 w 97"/>
              <a:gd name="T69" fmla="*/ 43 h 98"/>
              <a:gd name="T70" fmla="*/ 63 w 97"/>
              <a:gd name="T71" fmla="*/ 53 h 98"/>
              <a:gd name="T72" fmla="*/ 73 w 97"/>
              <a:gd name="T73" fmla="*/ 59 h 98"/>
              <a:gd name="T74" fmla="*/ 73 w 97"/>
              <a:gd name="T75" fmla="*/ 79 h 98"/>
              <a:gd name="T76" fmla="*/ 48 w 97"/>
              <a:gd name="T77" fmla="*/ 88 h 98"/>
              <a:gd name="T78" fmla="*/ 36 w 97"/>
              <a:gd name="T79" fmla="*/ 86 h 98"/>
              <a:gd name="T80" fmla="*/ 46 w 97"/>
              <a:gd name="T81" fmla="*/ 61 h 98"/>
              <a:gd name="T82" fmla="*/ 44 w 97"/>
              <a:gd name="T83" fmla="*/ 51 h 98"/>
              <a:gd name="T84" fmla="*/ 32 w 97"/>
              <a:gd name="T85" fmla="*/ 41 h 98"/>
              <a:gd name="T86" fmla="*/ 26 w 97"/>
              <a:gd name="T87" fmla="*/ 47 h 98"/>
              <a:gd name="T88" fmla="*/ 22 w 97"/>
              <a:gd name="T89" fmla="*/ 39 h 98"/>
              <a:gd name="T90" fmla="*/ 34 w 97"/>
              <a:gd name="T91" fmla="*/ 31 h 98"/>
              <a:gd name="T92" fmla="*/ 40 w 97"/>
              <a:gd name="T93" fmla="*/ 15 h 98"/>
              <a:gd name="T94" fmla="*/ 40 w 97"/>
              <a:gd name="T95" fmla="*/ 1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7" h="98">
                <a:moveTo>
                  <a:pt x="0" y="49"/>
                </a:moveTo>
                <a:cubicBezTo>
                  <a:pt x="0" y="76"/>
                  <a:pt x="21" y="98"/>
                  <a:pt x="48" y="98"/>
                </a:cubicBezTo>
                <a:cubicBezTo>
                  <a:pt x="75" y="98"/>
                  <a:pt x="97" y="76"/>
                  <a:pt x="97" y="49"/>
                </a:cubicBezTo>
                <a:cubicBezTo>
                  <a:pt x="97" y="22"/>
                  <a:pt x="75" y="0"/>
                  <a:pt x="48" y="0"/>
                </a:cubicBezTo>
                <a:cubicBezTo>
                  <a:pt x="21" y="0"/>
                  <a:pt x="0" y="22"/>
                  <a:pt x="0" y="49"/>
                </a:cubicBezTo>
                <a:close/>
                <a:moveTo>
                  <a:pt x="10" y="49"/>
                </a:moveTo>
                <a:cubicBezTo>
                  <a:pt x="10" y="46"/>
                  <a:pt x="10" y="43"/>
                  <a:pt x="11" y="40"/>
                </a:cubicBezTo>
                <a:cubicBezTo>
                  <a:pt x="20" y="49"/>
                  <a:pt x="20" y="49"/>
                  <a:pt x="20" y="49"/>
                </a:cubicBezTo>
                <a:cubicBezTo>
                  <a:pt x="18" y="61"/>
                  <a:pt x="18" y="61"/>
                  <a:pt x="18" y="61"/>
                </a:cubicBezTo>
                <a:cubicBezTo>
                  <a:pt x="26" y="70"/>
                  <a:pt x="26" y="70"/>
                  <a:pt x="26" y="70"/>
                </a:cubicBezTo>
                <a:cubicBezTo>
                  <a:pt x="26" y="81"/>
                  <a:pt x="26" y="81"/>
                  <a:pt x="26" y="81"/>
                </a:cubicBezTo>
                <a:cubicBezTo>
                  <a:pt x="16" y="74"/>
                  <a:pt x="10" y="62"/>
                  <a:pt x="10" y="49"/>
                </a:cubicBezTo>
                <a:close/>
                <a:moveTo>
                  <a:pt x="40" y="12"/>
                </a:moveTo>
                <a:cubicBezTo>
                  <a:pt x="42" y="11"/>
                  <a:pt x="45" y="11"/>
                  <a:pt x="48" y="11"/>
                </a:cubicBezTo>
                <a:cubicBezTo>
                  <a:pt x="52" y="11"/>
                  <a:pt x="55" y="11"/>
                  <a:pt x="58" y="12"/>
                </a:cubicBezTo>
                <a:cubicBezTo>
                  <a:pt x="57" y="15"/>
                  <a:pt x="57" y="15"/>
                  <a:pt x="57" y="15"/>
                </a:cubicBezTo>
                <a:cubicBezTo>
                  <a:pt x="59" y="17"/>
                  <a:pt x="59" y="17"/>
                  <a:pt x="59" y="17"/>
                </a:cubicBezTo>
                <a:cubicBezTo>
                  <a:pt x="65" y="17"/>
                  <a:pt x="65" y="17"/>
                  <a:pt x="65" y="17"/>
                </a:cubicBezTo>
                <a:cubicBezTo>
                  <a:pt x="66" y="15"/>
                  <a:pt x="66" y="15"/>
                  <a:pt x="66" y="15"/>
                </a:cubicBezTo>
                <a:cubicBezTo>
                  <a:pt x="68" y="16"/>
                  <a:pt x="69" y="17"/>
                  <a:pt x="70" y="17"/>
                </a:cubicBezTo>
                <a:cubicBezTo>
                  <a:pt x="67" y="19"/>
                  <a:pt x="67" y="19"/>
                  <a:pt x="67" y="19"/>
                </a:cubicBezTo>
                <a:cubicBezTo>
                  <a:pt x="63" y="23"/>
                  <a:pt x="63" y="23"/>
                  <a:pt x="63" y="23"/>
                </a:cubicBezTo>
                <a:cubicBezTo>
                  <a:pt x="67" y="25"/>
                  <a:pt x="67" y="25"/>
                  <a:pt x="67" y="25"/>
                </a:cubicBezTo>
                <a:cubicBezTo>
                  <a:pt x="67" y="27"/>
                  <a:pt x="67" y="27"/>
                  <a:pt x="67" y="27"/>
                </a:cubicBezTo>
                <a:cubicBezTo>
                  <a:pt x="63" y="27"/>
                  <a:pt x="63" y="27"/>
                  <a:pt x="63" y="27"/>
                </a:cubicBezTo>
                <a:cubicBezTo>
                  <a:pt x="63" y="31"/>
                  <a:pt x="63" y="31"/>
                  <a:pt x="63" y="31"/>
                </a:cubicBezTo>
                <a:cubicBezTo>
                  <a:pt x="63" y="31"/>
                  <a:pt x="65" y="33"/>
                  <a:pt x="69" y="33"/>
                </a:cubicBezTo>
                <a:cubicBezTo>
                  <a:pt x="72" y="33"/>
                  <a:pt x="71" y="29"/>
                  <a:pt x="73" y="27"/>
                </a:cubicBezTo>
                <a:cubicBezTo>
                  <a:pt x="75" y="25"/>
                  <a:pt x="78" y="26"/>
                  <a:pt x="78" y="26"/>
                </a:cubicBezTo>
                <a:cubicBezTo>
                  <a:pt x="79" y="26"/>
                  <a:pt x="79" y="26"/>
                  <a:pt x="79" y="26"/>
                </a:cubicBezTo>
                <a:cubicBezTo>
                  <a:pt x="82" y="29"/>
                  <a:pt x="84" y="33"/>
                  <a:pt x="85" y="37"/>
                </a:cubicBezTo>
                <a:cubicBezTo>
                  <a:pt x="85" y="37"/>
                  <a:pt x="85" y="37"/>
                  <a:pt x="85" y="37"/>
                </a:cubicBezTo>
                <a:cubicBezTo>
                  <a:pt x="85" y="37"/>
                  <a:pt x="82" y="35"/>
                  <a:pt x="77" y="35"/>
                </a:cubicBezTo>
                <a:cubicBezTo>
                  <a:pt x="72" y="35"/>
                  <a:pt x="67" y="37"/>
                  <a:pt x="67" y="37"/>
                </a:cubicBezTo>
                <a:cubicBezTo>
                  <a:pt x="67" y="37"/>
                  <a:pt x="61" y="39"/>
                  <a:pt x="61" y="43"/>
                </a:cubicBezTo>
                <a:cubicBezTo>
                  <a:pt x="60" y="51"/>
                  <a:pt x="63" y="53"/>
                  <a:pt x="63" y="53"/>
                </a:cubicBezTo>
                <a:cubicBezTo>
                  <a:pt x="73" y="59"/>
                  <a:pt x="73" y="59"/>
                  <a:pt x="73" y="59"/>
                </a:cubicBezTo>
                <a:cubicBezTo>
                  <a:pt x="73" y="79"/>
                  <a:pt x="73" y="79"/>
                  <a:pt x="73" y="79"/>
                </a:cubicBezTo>
                <a:cubicBezTo>
                  <a:pt x="66" y="85"/>
                  <a:pt x="58" y="88"/>
                  <a:pt x="48" y="88"/>
                </a:cubicBezTo>
                <a:cubicBezTo>
                  <a:pt x="44" y="88"/>
                  <a:pt x="40" y="87"/>
                  <a:pt x="36" y="86"/>
                </a:cubicBezTo>
                <a:cubicBezTo>
                  <a:pt x="46" y="61"/>
                  <a:pt x="46" y="61"/>
                  <a:pt x="46" y="61"/>
                </a:cubicBezTo>
                <a:cubicBezTo>
                  <a:pt x="44" y="51"/>
                  <a:pt x="44" y="51"/>
                  <a:pt x="44" y="51"/>
                </a:cubicBezTo>
                <a:cubicBezTo>
                  <a:pt x="44" y="51"/>
                  <a:pt x="36" y="41"/>
                  <a:pt x="32" y="41"/>
                </a:cubicBezTo>
                <a:cubicBezTo>
                  <a:pt x="28" y="41"/>
                  <a:pt x="26" y="47"/>
                  <a:pt x="26" y="47"/>
                </a:cubicBezTo>
                <a:cubicBezTo>
                  <a:pt x="22" y="39"/>
                  <a:pt x="22" y="39"/>
                  <a:pt x="22" y="39"/>
                </a:cubicBezTo>
                <a:cubicBezTo>
                  <a:pt x="34" y="31"/>
                  <a:pt x="34" y="31"/>
                  <a:pt x="34" y="31"/>
                </a:cubicBezTo>
                <a:cubicBezTo>
                  <a:pt x="40" y="15"/>
                  <a:pt x="40" y="15"/>
                  <a:pt x="40" y="15"/>
                </a:cubicBezTo>
                <a:lnTo>
                  <a:pt x="40" y="1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3" name="Freeform 122"/>
          <p:cNvSpPr>
            <a:spLocks noEditPoints="1"/>
          </p:cNvSpPr>
          <p:nvPr userDrawn="1"/>
        </p:nvSpPr>
        <p:spPr bwMode="auto">
          <a:xfrm>
            <a:off x="5854700" y="3400425"/>
            <a:ext cx="374650" cy="374650"/>
          </a:xfrm>
          <a:custGeom>
            <a:avLst/>
            <a:gdLst>
              <a:gd name="T0" fmla="*/ 0 w 97"/>
              <a:gd name="T1" fmla="*/ 82 h 97"/>
              <a:gd name="T2" fmla="*/ 14 w 97"/>
              <a:gd name="T3" fmla="*/ 96 h 97"/>
              <a:gd name="T4" fmla="*/ 24 w 97"/>
              <a:gd name="T5" fmla="*/ 92 h 97"/>
              <a:gd name="T6" fmla="*/ 50 w 97"/>
              <a:gd name="T7" fmla="*/ 67 h 97"/>
              <a:gd name="T8" fmla="*/ 57 w 97"/>
              <a:gd name="T9" fmla="*/ 73 h 97"/>
              <a:gd name="T10" fmla="*/ 59 w 97"/>
              <a:gd name="T11" fmla="*/ 83 h 97"/>
              <a:gd name="T12" fmla="*/ 69 w 97"/>
              <a:gd name="T13" fmla="*/ 93 h 97"/>
              <a:gd name="T14" fmla="*/ 84 w 97"/>
              <a:gd name="T15" fmla="*/ 93 h 97"/>
              <a:gd name="T16" fmla="*/ 84 w 97"/>
              <a:gd name="T17" fmla="*/ 79 h 97"/>
              <a:gd name="T18" fmla="*/ 74 w 97"/>
              <a:gd name="T19" fmla="*/ 69 h 97"/>
              <a:gd name="T20" fmla="*/ 64 w 97"/>
              <a:gd name="T21" fmla="*/ 66 h 97"/>
              <a:gd name="T22" fmla="*/ 57 w 97"/>
              <a:gd name="T23" fmla="*/ 60 h 97"/>
              <a:gd name="T24" fmla="*/ 61 w 97"/>
              <a:gd name="T25" fmla="*/ 55 h 97"/>
              <a:gd name="T26" fmla="*/ 88 w 97"/>
              <a:gd name="T27" fmla="*/ 48 h 97"/>
              <a:gd name="T28" fmla="*/ 97 w 97"/>
              <a:gd name="T29" fmla="*/ 30 h 97"/>
              <a:gd name="T30" fmla="*/ 97 w 97"/>
              <a:gd name="T31" fmla="*/ 30 h 97"/>
              <a:gd name="T32" fmla="*/ 93 w 97"/>
              <a:gd name="T33" fmla="*/ 26 h 97"/>
              <a:gd name="T34" fmla="*/ 90 w 97"/>
              <a:gd name="T35" fmla="*/ 27 h 97"/>
              <a:gd name="T36" fmla="*/ 89 w 97"/>
              <a:gd name="T37" fmla="*/ 28 h 97"/>
              <a:gd name="T38" fmla="*/ 85 w 97"/>
              <a:gd name="T39" fmla="*/ 32 h 97"/>
              <a:gd name="T40" fmla="*/ 74 w 97"/>
              <a:gd name="T41" fmla="*/ 36 h 97"/>
              <a:gd name="T42" fmla="*/ 64 w 97"/>
              <a:gd name="T43" fmla="*/ 32 h 97"/>
              <a:gd name="T44" fmla="*/ 60 w 97"/>
              <a:gd name="T45" fmla="*/ 22 h 97"/>
              <a:gd name="T46" fmla="*/ 64 w 97"/>
              <a:gd name="T47" fmla="*/ 12 h 97"/>
              <a:gd name="T48" fmla="*/ 68 w 97"/>
              <a:gd name="T49" fmla="*/ 8 h 97"/>
              <a:gd name="T50" fmla="*/ 69 w 97"/>
              <a:gd name="T51" fmla="*/ 7 h 97"/>
              <a:gd name="T52" fmla="*/ 71 w 97"/>
              <a:gd name="T53" fmla="*/ 4 h 97"/>
              <a:gd name="T54" fmla="*/ 67 w 97"/>
              <a:gd name="T55" fmla="*/ 0 h 97"/>
              <a:gd name="T56" fmla="*/ 66 w 97"/>
              <a:gd name="T57" fmla="*/ 0 h 97"/>
              <a:gd name="T58" fmla="*/ 48 w 97"/>
              <a:gd name="T59" fmla="*/ 8 h 97"/>
              <a:gd name="T60" fmla="*/ 41 w 97"/>
              <a:gd name="T61" fmla="*/ 35 h 97"/>
              <a:gd name="T62" fmla="*/ 37 w 97"/>
              <a:gd name="T63" fmla="*/ 39 h 97"/>
              <a:gd name="T64" fmla="*/ 18 w 97"/>
              <a:gd name="T65" fmla="*/ 21 h 97"/>
              <a:gd name="T66" fmla="*/ 18 w 97"/>
              <a:gd name="T67" fmla="*/ 16 h 97"/>
              <a:gd name="T68" fmla="*/ 6 w 97"/>
              <a:gd name="T69" fmla="*/ 10 h 97"/>
              <a:gd name="T70" fmla="*/ 0 w 97"/>
              <a:gd name="T71" fmla="*/ 16 h 97"/>
              <a:gd name="T72" fmla="*/ 6 w 97"/>
              <a:gd name="T73" fmla="*/ 28 h 97"/>
              <a:gd name="T74" fmla="*/ 11 w 97"/>
              <a:gd name="T75" fmla="*/ 28 h 97"/>
              <a:gd name="T76" fmla="*/ 30 w 97"/>
              <a:gd name="T77" fmla="*/ 46 h 97"/>
              <a:gd name="T78" fmla="*/ 4 w 97"/>
              <a:gd name="T79" fmla="*/ 72 h 97"/>
              <a:gd name="T80" fmla="*/ 0 w 97"/>
              <a:gd name="T81" fmla="*/ 82 h 97"/>
              <a:gd name="T82" fmla="*/ 10 w 97"/>
              <a:gd name="T83" fmla="*/ 81 h 97"/>
              <a:gd name="T84" fmla="*/ 15 w 97"/>
              <a:gd name="T85" fmla="*/ 76 h 97"/>
              <a:gd name="T86" fmla="*/ 20 w 97"/>
              <a:gd name="T87" fmla="*/ 81 h 97"/>
              <a:gd name="T88" fmla="*/ 15 w 97"/>
              <a:gd name="T89" fmla="*/ 86 h 97"/>
              <a:gd name="T90" fmla="*/ 10 w 97"/>
              <a:gd name="T9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7">
                <a:moveTo>
                  <a:pt x="0" y="82"/>
                </a:moveTo>
                <a:cubicBezTo>
                  <a:pt x="0" y="90"/>
                  <a:pt x="6" y="96"/>
                  <a:pt x="14" y="96"/>
                </a:cubicBezTo>
                <a:cubicBezTo>
                  <a:pt x="18" y="96"/>
                  <a:pt x="22" y="95"/>
                  <a:pt x="24" y="92"/>
                </a:cubicBezTo>
                <a:cubicBezTo>
                  <a:pt x="50" y="67"/>
                  <a:pt x="50" y="67"/>
                  <a:pt x="50" y="67"/>
                </a:cubicBezTo>
                <a:cubicBezTo>
                  <a:pt x="57" y="73"/>
                  <a:pt x="57" y="73"/>
                  <a:pt x="57" y="73"/>
                </a:cubicBezTo>
                <a:cubicBezTo>
                  <a:pt x="56" y="77"/>
                  <a:pt x="57" y="81"/>
                  <a:pt x="59" y="83"/>
                </a:cubicBezTo>
                <a:cubicBezTo>
                  <a:pt x="69" y="93"/>
                  <a:pt x="69" y="93"/>
                  <a:pt x="69" y="93"/>
                </a:cubicBezTo>
                <a:cubicBezTo>
                  <a:pt x="73" y="97"/>
                  <a:pt x="80" y="97"/>
                  <a:pt x="84" y="93"/>
                </a:cubicBezTo>
                <a:cubicBezTo>
                  <a:pt x="88" y="90"/>
                  <a:pt x="88" y="83"/>
                  <a:pt x="84" y="79"/>
                </a:cubicBezTo>
                <a:cubicBezTo>
                  <a:pt x="74" y="69"/>
                  <a:pt x="74" y="69"/>
                  <a:pt x="74" y="69"/>
                </a:cubicBezTo>
                <a:cubicBezTo>
                  <a:pt x="71" y="66"/>
                  <a:pt x="67" y="66"/>
                  <a:pt x="64" y="66"/>
                </a:cubicBezTo>
                <a:cubicBezTo>
                  <a:pt x="57" y="60"/>
                  <a:pt x="57" y="60"/>
                  <a:pt x="57" y="60"/>
                </a:cubicBezTo>
                <a:cubicBezTo>
                  <a:pt x="61" y="55"/>
                  <a:pt x="61" y="55"/>
                  <a:pt x="61" y="55"/>
                </a:cubicBezTo>
                <a:cubicBezTo>
                  <a:pt x="71" y="58"/>
                  <a:pt x="81" y="55"/>
                  <a:pt x="88" y="48"/>
                </a:cubicBezTo>
                <a:cubicBezTo>
                  <a:pt x="94" y="43"/>
                  <a:pt x="96" y="37"/>
                  <a:pt x="97" y="30"/>
                </a:cubicBezTo>
                <a:cubicBezTo>
                  <a:pt x="97" y="30"/>
                  <a:pt x="97" y="30"/>
                  <a:pt x="97" y="30"/>
                </a:cubicBezTo>
                <a:cubicBezTo>
                  <a:pt x="97" y="28"/>
                  <a:pt x="95" y="26"/>
                  <a:pt x="93" y="26"/>
                </a:cubicBezTo>
                <a:cubicBezTo>
                  <a:pt x="92" y="26"/>
                  <a:pt x="91" y="26"/>
                  <a:pt x="90" y="27"/>
                </a:cubicBezTo>
                <a:cubicBezTo>
                  <a:pt x="89" y="28"/>
                  <a:pt x="89" y="28"/>
                  <a:pt x="89" y="28"/>
                </a:cubicBezTo>
                <a:cubicBezTo>
                  <a:pt x="85" y="32"/>
                  <a:pt x="85" y="32"/>
                  <a:pt x="85" y="32"/>
                </a:cubicBezTo>
                <a:cubicBezTo>
                  <a:pt x="82" y="35"/>
                  <a:pt x="78" y="36"/>
                  <a:pt x="74" y="36"/>
                </a:cubicBezTo>
                <a:cubicBezTo>
                  <a:pt x="70" y="36"/>
                  <a:pt x="67" y="34"/>
                  <a:pt x="64" y="32"/>
                </a:cubicBezTo>
                <a:cubicBezTo>
                  <a:pt x="62" y="29"/>
                  <a:pt x="60" y="26"/>
                  <a:pt x="60" y="22"/>
                </a:cubicBezTo>
                <a:cubicBezTo>
                  <a:pt x="60" y="18"/>
                  <a:pt x="62" y="14"/>
                  <a:pt x="64" y="12"/>
                </a:cubicBezTo>
                <a:cubicBezTo>
                  <a:pt x="68" y="8"/>
                  <a:pt x="68" y="8"/>
                  <a:pt x="68" y="8"/>
                </a:cubicBezTo>
                <a:cubicBezTo>
                  <a:pt x="69" y="7"/>
                  <a:pt x="69" y="7"/>
                  <a:pt x="69" y="7"/>
                </a:cubicBezTo>
                <a:cubicBezTo>
                  <a:pt x="70" y="6"/>
                  <a:pt x="71" y="5"/>
                  <a:pt x="71" y="4"/>
                </a:cubicBezTo>
                <a:cubicBezTo>
                  <a:pt x="71" y="1"/>
                  <a:pt x="69" y="0"/>
                  <a:pt x="67" y="0"/>
                </a:cubicBezTo>
                <a:cubicBezTo>
                  <a:pt x="66" y="0"/>
                  <a:pt x="66" y="0"/>
                  <a:pt x="66" y="0"/>
                </a:cubicBezTo>
                <a:cubicBezTo>
                  <a:pt x="60" y="0"/>
                  <a:pt x="53" y="3"/>
                  <a:pt x="48" y="8"/>
                </a:cubicBezTo>
                <a:cubicBezTo>
                  <a:pt x="41" y="15"/>
                  <a:pt x="39" y="26"/>
                  <a:pt x="41" y="35"/>
                </a:cubicBezTo>
                <a:cubicBezTo>
                  <a:pt x="37" y="39"/>
                  <a:pt x="37" y="39"/>
                  <a:pt x="37" y="39"/>
                </a:cubicBezTo>
                <a:cubicBezTo>
                  <a:pt x="18" y="21"/>
                  <a:pt x="18" y="21"/>
                  <a:pt x="18" y="21"/>
                </a:cubicBezTo>
                <a:cubicBezTo>
                  <a:pt x="18" y="16"/>
                  <a:pt x="18" y="16"/>
                  <a:pt x="18" y="16"/>
                </a:cubicBezTo>
                <a:cubicBezTo>
                  <a:pt x="6" y="10"/>
                  <a:pt x="6" y="10"/>
                  <a:pt x="6" y="10"/>
                </a:cubicBezTo>
                <a:cubicBezTo>
                  <a:pt x="0" y="16"/>
                  <a:pt x="0" y="16"/>
                  <a:pt x="0" y="16"/>
                </a:cubicBezTo>
                <a:cubicBezTo>
                  <a:pt x="6" y="28"/>
                  <a:pt x="6" y="28"/>
                  <a:pt x="6" y="28"/>
                </a:cubicBezTo>
                <a:cubicBezTo>
                  <a:pt x="11" y="28"/>
                  <a:pt x="11" y="28"/>
                  <a:pt x="11" y="28"/>
                </a:cubicBezTo>
                <a:cubicBezTo>
                  <a:pt x="30" y="46"/>
                  <a:pt x="30" y="46"/>
                  <a:pt x="30" y="46"/>
                </a:cubicBezTo>
                <a:cubicBezTo>
                  <a:pt x="4" y="72"/>
                  <a:pt x="4" y="72"/>
                  <a:pt x="4" y="72"/>
                </a:cubicBezTo>
                <a:cubicBezTo>
                  <a:pt x="1" y="75"/>
                  <a:pt x="0" y="78"/>
                  <a:pt x="0" y="82"/>
                </a:cubicBezTo>
                <a:close/>
                <a:moveTo>
                  <a:pt x="10" y="81"/>
                </a:moveTo>
                <a:cubicBezTo>
                  <a:pt x="10" y="78"/>
                  <a:pt x="12" y="76"/>
                  <a:pt x="15" y="76"/>
                </a:cubicBezTo>
                <a:cubicBezTo>
                  <a:pt x="18" y="76"/>
                  <a:pt x="20" y="78"/>
                  <a:pt x="20" y="81"/>
                </a:cubicBezTo>
                <a:cubicBezTo>
                  <a:pt x="20" y="84"/>
                  <a:pt x="18" y="86"/>
                  <a:pt x="15" y="86"/>
                </a:cubicBezTo>
                <a:cubicBezTo>
                  <a:pt x="12" y="86"/>
                  <a:pt x="10" y="84"/>
                  <a:pt x="10"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44" name="Group 143"/>
          <p:cNvGrpSpPr/>
          <p:nvPr userDrawn="1"/>
        </p:nvGrpSpPr>
        <p:grpSpPr>
          <a:xfrm>
            <a:off x="7372350" y="2392363"/>
            <a:ext cx="155575" cy="355600"/>
            <a:chOff x="7372350" y="2392363"/>
            <a:chExt cx="155575" cy="355600"/>
          </a:xfrm>
        </p:grpSpPr>
        <p:sp>
          <p:nvSpPr>
            <p:cNvPr id="145" name="Freeform 123"/>
            <p:cNvSpPr>
              <a:spLocks/>
            </p:cNvSpPr>
            <p:nvPr userDrawn="1"/>
          </p:nvSpPr>
          <p:spPr bwMode="auto">
            <a:xfrm>
              <a:off x="7372350" y="2505075"/>
              <a:ext cx="155575" cy="242888"/>
            </a:xfrm>
            <a:custGeom>
              <a:avLst/>
              <a:gdLst>
                <a:gd name="T0" fmla="*/ 76 w 98"/>
                <a:gd name="T1" fmla="*/ 134 h 153"/>
                <a:gd name="T2" fmla="*/ 76 w 98"/>
                <a:gd name="T3" fmla="*/ 0 h 153"/>
                <a:gd name="T4" fmla="*/ 0 w 98"/>
                <a:gd name="T5" fmla="*/ 0 h 153"/>
                <a:gd name="T6" fmla="*/ 0 w 98"/>
                <a:gd name="T7" fmla="*/ 19 h 153"/>
                <a:gd name="T8" fmla="*/ 22 w 98"/>
                <a:gd name="T9" fmla="*/ 19 h 153"/>
                <a:gd name="T10" fmla="*/ 22 w 98"/>
                <a:gd name="T11" fmla="*/ 134 h 153"/>
                <a:gd name="T12" fmla="*/ 0 w 98"/>
                <a:gd name="T13" fmla="*/ 134 h 153"/>
                <a:gd name="T14" fmla="*/ 0 w 98"/>
                <a:gd name="T15" fmla="*/ 153 h 153"/>
                <a:gd name="T16" fmla="*/ 98 w 98"/>
                <a:gd name="T17" fmla="*/ 153 h 153"/>
                <a:gd name="T18" fmla="*/ 98 w 98"/>
                <a:gd name="T19" fmla="*/ 134 h 153"/>
                <a:gd name="T20" fmla="*/ 76 w 98"/>
                <a:gd name="T21" fmla="*/ 13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53">
                  <a:moveTo>
                    <a:pt x="76" y="134"/>
                  </a:moveTo>
                  <a:lnTo>
                    <a:pt x="76" y="0"/>
                  </a:lnTo>
                  <a:lnTo>
                    <a:pt x="0" y="0"/>
                  </a:lnTo>
                  <a:lnTo>
                    <a:pt x="0" y="19"/>
                  </a:lnTo>
                  <a:lnTo>
                    <a:pt x="22" y="19"/>
                  </a:lnTo>
                  <a:lnTo>
                    <a:pt x="22" y="134"/>
                  </a:lnTo>
                  <a:lnTo>
                    <a:pt x="0" y="134"/>
                  </a:lnTo>
                  <a:lnTo>
                    <a:pt x="0" y="153"/>
                  </a:lnTo>
                  <a:lnTo>
                    <a:pt x="98" y="153"/>
                  </a:lnTo>
                  <a:lnTo>
                    <a:pt x="98" y="134"/>
                  </a:lnTo>
                  <a:lnTo>
                    <a:pt x="76" y="13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6" name="Freeform 124"/>
            <p:cNvSpPr>
              <a:spLocks/>
            </p:cNvSpPr>
            <p:nvPr userDrawn="1"/>
          </p:nvSpPr>
          <p:spPr bwMode="auto">
            <a:xfrm>
              <a:off x="7399338" y="2392363"/>
              <a:ext cx="101600" cy="85725"/>
            </a:xfrm>
            <a:custGeom>
              <a:avLst/>
              <a:gdLst>
                <a:gd name="T0" fmla="*/ 4 w 26"/>
                <a:gd name="T1" fmla="*/ 19 h 22"/>
                <a:gd name="T2" fmla="*/ 13 w 26"/>
                <a:gd name="T3" fmla="*/ 22 h 22"/>
                <a:gd name="T4" fmla="*/ 23 w 26"/>
                <a:gd name="T5" fmla="*/ 19 h 22"/>
                <a:gd name="T6" fmla="*/ 26 w 26"/>
                <a:gd name="T7" fmla="*/ 11 h 22"/>
                <a:gd name="T8" fmla="*/ 23 w 26"/>
                <a:gd name="T9" fmla="*/ 3 h 22"/>
                <a:gd name="T10" fmla="*/ 13 w 26"/>
                <a:gd name="T11" fmla="*/ 0 h 22"/>
                <a:gd name="T12" fmla="*/ 4 w 26"/>
                <a:gd name="T13" fmla="*/ 3 h 22"/>
                <a:gd name="T14" fmla="*/ 0 w 26"/>
                <a:gd name="T15" fmla="*/ 11 h 22"/>
                <a:gd name="T16" fmla="*/ 4 w 26"/>
                <a:gd name="T1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2">
                  <a:moveTo>
                    <a:pt x="4" y="19"/>
                  </a:moveTo>
                  <a:cubicBezTo>
                    <a:pt x="6" y="21"/>
                    <a:pt x="9" y="22"/>
                    <a:pt x="13" y="22"/>
                  </a:cubicBezTo>
                  <a:cubicBezTo>
                    <a:pt x="17" y="22"/>
                    <a:pt x="20" y="21"/>
                    <a:pt x="23" y="19"/>
                  </a:cubicBezTo>
                  <a:cubicBezTo>
                    <a:pt x="25" y="17"/>
                    <a:pt x="26" y="15"/>
                    <a:pt x="26" y="11"/>
                  </a:cubicBezTo>
                  <a:cubicBezTo>
                    <a:pt x="26" y="8"/>
                    <a:pt x="25" y="5"/>
                    <a:pt x="23" y="3"/>
                  </a:cubicBezTo>
                  <a:cubicBezTo>
                    <a:pt x="20" y="1"/>
                    <a:pt x="17" y="0"/>
                    <a:pt x="13" y="0"/>
                  </a:cubicBezTo>
                  <a:cubicBezTo>
                    <a:pt x="9" y="0"/>
                    <a:pt x="6" y="1"/>
                    <a:pt x="4" y="3"/>
                  </a:cubicBezTo>
                  <a:cubicBezTo>
                    <a:pt x="1" y="5"/>
                    <a:pt x="0" y="8"/>
                    <a:pt x="0" y="11"/>
                  </a:cubicBezTo>
                  <a:cubicBezTo>
                    <a:pt x="0" y="15"/>
                    <a:pt x="1" y="17"/>
                    <a:pt x="4" y="1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47" name="Freeform 125"/>
          <p:cNvSpPr>
            <a:spLocks noEditPoints="1"/>
          </p:cNvSpPr>
          <p:nvPr userDrawn="1"/>
        </p:nvSpPr>
        <p:spPr bwMode="auto">
          <a:xfrm>
            <a:off x="2619375" y="3184525"/>
            <a:ext cx="439738" cy="385763"/>
          </a:xfrm>
          <a:custGeom>
            <a:avLst/>
            <a:gdLst>
              <a:gd name="T0" fmla="*/ 97 w 114"/>
              <a:gd name="T1" fmla="*/ 67 h 100"/>
              <a:gd name="T2" fmla="*/ 92 w 114"/>
              <a:gd name="T3" fmla="*/ 59 h 100"/>
              <a:gd name="T4" fmla="*/ 56 w 114"/>
              <a:gd name="T5" fmla="*/ 87 h 100"/>
              <a:gd name="T6" fmla="*/ 23 w 114"/>
              <a:gd name="T7" fmla="*/ 66 h 100"/>
              <a:gd name="T8" fmla="*/ 34 w 114"/>
              <a:gd name="T9" fmla="*/ 66 h 100"/>
              <a:gd name="T10" fmla="*/ 17 w 114"/>
              <a:gd name="T11" fmla="*/ 37 h 100"/>
              <a:gd name="T12" fmla="*/ 0 w 114"/>
              <a:gd name="T13" fmla="*/ 66 h 100"/>
              <a:gd name="T14" fmla="*/ 9 w 114"/>
              <a:gd name="T15" fmla="*/ 66 h 100"/>
              <a:gd name="T16" fmla="*/ 56 w 114"/>
              <a:gd name="T17" fmla="*/ 100 h 100"/>
              <a:gd name="T18" fmla="*/ 107 w 114"/>
              <a:gd name="T19" fmla="*/ 50 h 100"/>
              <a:gd name="T20" fmla="*/ 107 w 114"/>
              <a:gd name="T21" fmla="*/ 50 h 100"/>
              <a:gd name="T22" fmla="*/ 97 w 114"/>
              <a:gd name="T23" fmla="*/ 67 h 100"/>
              <a:gd name="T24" fmla="*/ 17 w 114"/>
              <a:gd name="T25" fmla="*/ 31 h 100"/>
              <a:gd name="T26" fmla="*/ 21 w 114"/>
              <a:gd name="T27" fmla="*/ 38 h 100"/>
              <a:gd name="T28" fmla="*/ 56 w 114"/>
              <a:gd name="T29" fmla="*/ 13 h 100"/>
              <a:gd name="T30" fmla="*/ 88 w 114"/>
              <a:gd name="T31" fmla="*/ 31 h 100"/>
              <a:gd name="T32" fmla="*/ 80 w 114"/>
              <a:gd name="T33" fmla="*/ 31 h 100"/>
              <a:gd name="T34" fmla="*/ 97 w 114"/>
              <a:gd name="T35" fmla="*/ 60 h 100"/>
              <a:gd name="T36" fmla="*/ 114 w 114"/>
              <a:gd name="T37" fmla="*/ 31 h 100"/>
              <a:gd name="T38" fmla="*/ 103 w 114"/>
              <a:gd name="T39" fmla="*/ 31 h 100"/>
              <a:gd name="T40" fmla="*/ 56 w 114"/>
              <a:gd name="T41" fmla="*/ 0 h 100"/>
              <a:gd name="T42" fmla="*/ 6 w 114"/>
              <a:gd name="T43" fmla="*/ 50 h 100"/>
              <a:gd name="T44" fmla="*/ 6 w 114"/>
              <a:gd name="T45" fmla="*/ 50 h 100"/>
              <a:gd name="T46" fmla="*/ 17 w 114"/>
              <a:gd name="T47"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00">
                <a:moveTo>
                  <a:pt x="97" y="67"/>
                </a:moveTo>
                <a:cubicBezTo>
                  <a:pt x="92" y="59"/>
                  <a:pt x="92" y="59"/>
                  <a:pt x="92" y="59"/>
                </a:cubicBezTo>
                <a:cubicBezTo>
                  <a:pt x="88" y="75"/>
                  <a:pt x="74" y="87"/>
                  <a:pt x="56" y="87"/>
                </a:cubicBezTo>
                <a:cubicBezTo>
                  <a:pt x="42" y="87"/>
                  <a:pt x="29" y="79"/>
                  <a:pt x="23" y="66"/>
                </a:cubicBezTo>
                <a:cubicBezTo>
                  <a:pt x="34" y="66"/>
                  <a:pt x="34" y="66"/>
                  <a:pt x="34" y="66"/>
                </a:cubicBezTo>
                <a:cubicBezTo>
                  <a:pt x="17" y="37"/>
                  <a:pt x="17" y="37"/>
                  <a:pt x="17" y="37"/>
                </a:cubicBezTo>
                <a:cubicBezTo>
                  <a:pt x="0" y="66"/>
                  <a:pt x="0" y="66"/>
                  <a:pt x="0" y="66"/>
                </a:cubicBezTo>
                <a:cubicBezTo>
                  <a:pt x="9" y="66"/>
                  <a:pt x="9" y="66"/>
                  <a:pt x="9" y="66"/>
                </a:cubicBezTo>
                <a:cubicBezTo>
                  <a:pt x="16" y="86"/>
                  <a:pt x="35" y="100"/>
                  <a:pt x="56" y="100"/>
                </a:cubicBezTo>
                <a:cubicBezTo>
                  <a:pt x="84" y="100"/>
                  <a:pt x="107" y="77"/>
                  <a:pt x="107" y="50"/>
                </a:cubicBezTo>
                <a:cubicBezTo>
                  <a:pt x="107" y="50"/>
                  <a:pt x="107" y="50"/>
                  <a:pt x="107" y="50"/>
                </a:cubicBezTo>
                <a:lnTo>
                  <a:pt x="97" y="67"/>
                </a:lnTo>
                <a:close/>
                <a:moveTo>
                  <a:pt x="17" y="31"/>
                </a:moveTo>
                <a:cubicBezTo>
                  <a:pt x="21" y="38"/>
                  <a:pt x="21" y="38"/>
                  <a:pt x="21" y="38"/>
                </a:cubicBezTo>
                <a:cubicBezTo>
                  <a:pt x="26" y="23"/>
                  <a:pt x="40" y="13"/>
                  <a:pt x="56" y="13"/>
                </a:cubicBezTo>
                <a:cubicBezTo>
                  <a:pt x="70" y="13"/>
                  <a:pt x="82" y="20"/>
                  <a:pt x="88" y="31"/>
                </a:cubicBezTo>
                <a:cubicBezTo>
                  <a:pt x="80" y="31"/>
                  <a:pt x="80" y="31"/>
                  <a:pt x="80" y="31"/>
                </a:cubicBezTo>
                <a:cubicBezTo>
                  <a:pt x="97" y="60"/>
                  <a:pt x="97" y="60"/>
                  <a:pt x="97" y="60"/>
                </a:cubicBezTo>
                <a:cubicBezTo>
                  <a:pt x="114" y="31"/>
                  <a:pt x="114" y="31"/>
                  <a:pt x="114" y="31"/>
                </a:cubicBezTo>
                <a:cubicBezTo>
                  <a:pt x="103" y="31"/>
                  <a:pt x="103" y="31"/>
                  <a:pt x="103" y="31"/>
                </a:cubicBezTo>
                <a:cubicBezTo>
                  <a:pt x="95" y="13"/>
                  <a:pt x="77" y="0"/>
                  <a:pt x="56" y="0"/>
                </a:cubicBezTo>
                <a:cubicBezTo>
                  <a:pt x="29" y="0"/>
                  <a:pt x="6" y="22"/>
                  <a:pt x="6" y="50"/>
                </a:cubicBezTo>
                <a:cubicBezTo>
                  <a:pt x="6" y="50"/>
                  <a:pt x="6" y="50"/>
                  <a:pt x="6" y="50"/>
                </a:cubicBezTo>
                <a:lnTo>
                  <a:pt x="17" y="3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8" name="Freeform 126"/>
          <p:cNvSpPr>
            <a:spLocks noEditPoints="1"/>
          </p:cNvSpPr>
          <p:nvPr userDrawn="1"/>
        </p:nvSpPr>
        <p:spPr bwMode="auto">
          <a:xfrm>
            <a:off x="7453313" y="1839913"/>
            <a:ext cx="193675" cy="390525"/>
          </a:xfrm>
          <a:custGeom>
            <a:avLst/>
            <a:gdLst>
              <a:gd name="T0" fmla="*/ 25 w 50"/>
              <a:gd name="T1" fmla="*/ 11 h 101"/>
              <a:gd name="T2" fmla="*/ 13 w 50"/>
              <a:gd name="T3" fmla="*/ 23 h 101"/>
              <a:gd name="T4" fmla="*/ 25 w 50"/>
              <a:gd name="T5" fmla="*/ 35 h 101"/>
              <a:gd name="T6" fmla="*/ 37 w 50"/>
              <a:gd name="T7" fmla="*/ 23 h 101"/>
              <a:gd name="T8" fmla="*/ 25 w 50"/>
              <a:gd name="T9" fmla="*/ 11 h 101"/>
              <a:gd name="T10" fmla="*/ 50 w 50"/>
              <a:gd name="T11" fmla="*/ 81 h 101"/>
              <a:gd name="T12" fmla="*/ 48 w 50"/>
              <a:gd name="T13" fmla="*/ 78 h 101"/>
              <a:gd name="T14" fmla="*/ 26 w 50"/>
              <a:gd name="T15" fmla="*/ 87 h 101"/>
              <a:gd name="T16" fmla="*/ 38 w 50"/>
              <a:gd name="T17" fmla="*/ 42 h 101"/>
              <a:gd name="T18" fmla="*/ 48 w 50"/>
              <a:gd name="T19" fmla="*/ 23 h 101"/>
              <a:gd name="T20" fmla="*/ 25 w 50"/>
              <a:gd name="T21" fmla="*/ 0 h 101"/>
              <a:gd name="T22" fmla="*/ 2 w 50"/>
              <a:gd name="T23" fmla="*/ 23 h 101"/>
              <a:gd name="T24" fmla="*/ 12 w 50"/>
              <a:gd name="T25" fmla="*/ 42 h 101"/>
              <a:gd name="T26" fmla="*/ 24 w 50"/>
              <a:gd name="T27" fmla="*/ 87 h 101"/>
              <a:gd name="T28" fmla="*/ 2 w 50"/>
              <a:gd name="T29" fmla="*/ 78 h 101"/>
              <a:gd name="T30" fmla="*/ 0 w 50"/>
              <a:gd name="T31" fmla="*/ 81 h 101"/>
              <a:gd name="T32" fmla="*/ 20 w 50"/>
              <a:gd name="T33" fmla="*/ 89 h 101"/>
              <a:gd name="T34" fmla="*/ 0 w 50"/>
              <a:gd name="T35" fmla="*/ 97 h 101"/>
              <a:gd name="T36" fmla="*/ 2 w 50"/>
              <a:gd name="T37" fmla="*/ 101 h 101"/>
              <a:gd name="T38" fmla="*/ 25 w 50"/>
              <a:gd name="T39" fmla="*/ 91 h 101"/>
              <a:gd name="T40" fmla="*/ 25 w 50"/>
              <a:gd name="T41" fmla="*/ 91 h 101"/>
              <a:gd name="T42" fmla="*/ 25 w 50"/>
              <a:gd name="T43" fmla="*/ 91 h 101"/>
              <a:gd name="T44" fmla="*/ 48 w 50"/>
              <a:gd name="T45" fmla="*/ 101 h 101"/>
              <a:gd name="T46" fmla="*/ 50 w 50"/>
              <a:gd name="T47" fmla="*/ 97 h 101"/>
              <a:gd name="T48" fmla="*/ 30 w 50"/>
              <a:gd name="T49" fmla="*/ 89 h 101"/>
              <a:gd name="T50" fmla="*/ 50 w 50"/>
              <a:gd name="T51" fmla="*/ 81 h 101"/>
              <a:gd name="T52" fmla="*/ 25 w 50"/>
              <a:gd name="T53" fmla="*/ 41 h 101"/>
              <a:gd name="T54" fmla="*/ 15 w 50"/>
              <a:gd name="T55" fmla="*/ 38 h 101"/>
              <a:gd name="T56" fmla="*/ 7 w 50"/>
              <a:gd name="T57" fmla="*/ 23 h 101"/>
              <a:gd name="T58" fmla="*/ 25 w 50"/>
              <a:gd name="T59" fmla="*/ 4 h 101"/>
              <a:gd name="T60" fmla="*/ 44 w 50"/>
              <a:gd name="T61" fmla="*/ 23 h 101"/>
              <a:gd name="T62" fmla="*/ 35 w 50"/>
              <a:gd name="T63" fmla="*/ 38 h 101"/>
              <a:gd name="T64" fmla="*/ 25 w 50"/>
              <a:gd name="T65"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 h="101">
                <a:moveTo>
                  <a:pt x="25" y="11"/>
                </a:moveTo>
                <a:cubicBezTo>
                  <a:pt x="19" y="11"/>
                  <a:pt x="13" y="17"/>
                  <a:pt x="13" y="23"/>
                </a:cubicBezTo>
                <a:cubicBezTo>
                  <a:pt x="13" y="29"/>
                  <a:pt x="19" y="35"/>
                  <a:pt x="25" y="35"/>
                </a:cubicBezTo>
                <a:cubicBezTo>
                  <a:pt x="31" y="35"/>
                  <a:pt x="37" y="29"/>
                  <a:pt x="37" y="23"/>
                </a:cubicBezTo>
                <a:cubicBezTo>
                  <a:pt x="37" y="17"/>
                  <a:pt x="31" y="11"/>
                  <a:pt x="25" y="11"/>
                </a:cubicBezTo>
                <a:close/>
                <a:moveTo>
                  <a:pt x="50" y="81"/>
                </a:moveTo>
                <a:cubicBezTo>
                  <a:pt x="48" y="78"/>
                  <a:pt x="48" y="78"/>
                  <a:pt x="48" y="78"/>
                </a:cubicBezTo>
                <a:cubicBezTo>
                  <a:pt x="26" y="87"/>
                  <a:pt x="26" y="87"/>
                  <a:pt x="26" y="87"/>
                </a:cubicBezTo>
                <a:cubicBezTo>
                  <a:pt x="38" y="42"/>
                  <a:pt x="38" y="42"/>
                  <a:pt x="38" y="42"/>
                </a:cubicBezTo>
                <a:cubicBezTo>
                  <a:pt x="44" y="38"/>
                  <a:pt x="48" y="31"/>
                  <a:pt x="48" y="23"/>
                </a:cubicBezTo>
                <a:cubicBezTo>
                  <a:pt x="48" y="10"/>
                  <a:pt x="38" y="0"/>
                  <a:pt x="25" y="0"/>
                </a:cubicBezTo>
                <a:cubicBezTo>
                  <a:pt x="12" y="0"/>
                  <a:pt x="2" y="10"/>
                  <a:pt x="2" y="23"/>
                </a:cubicBezTo>
                <a:cubicBezTo>
                  <a:pt x="2" y="31"/>
                  <a:pt x="6" y="38"/>
                  <a:pt x="12" y="42"/>
                </a:cubicBezTo>
                <a:cubicBezTo>
                  <a:pt x="24" y="87"/>
                  <a:pt x="24" y="87"/>
                  <a:pt x="24" y="87"/>
                </a:cubicBezTo>
                <a:cubicBezTo>
                  <a:pt x="2" y="78"/>
                  <a:pt x="2" y="78"/>
                  <a:pt x="2" y="78"/>
                </a:cubicBezTo>
                <a:cubicBezTo>
                  <a:pt x="0" y="81"/>
                  <a:pt x="0" y="81"/>
                  <a:pt x="0" y="81"/>
                </a:cubicBezTo>
                <a:cubicBezTo>
                  <a:pt x="20" y="89"/>
                  <a:pt x="20" y="89"/>
                  <a:pt x="20" y="89"/>
                </a:cubicBezTo>
                <a:cubicBezTo>
                  <a:pt x="0" y="97"/>
                  <a:pt x="0" y="97"/>
                  <a:pt x="0" y="97"/>
                </a:cubicBezTo>
                <a:cubicBezTo>
                  <a:pt x="2" y="101"/>
                  <a:pt x="2" y="101"/>
                  <a:pt x="2" y="101"/>
                </a:cubicBezTo>
                <a:cubicBezTo>
                  <a:pt x="25" y="91"/>
                  <a:pt x="25" y="91"/>
                  <a:pt x="25" y="91"/>
                </a:cubicBezTo>
                <a:cubicBezTo>
                  <a:pt x="25" y="91"/>
                  <a:pt x="25" y="91"/>
                  <a:pt x="25" y="91"/>
                </a:cubicBezTo>
                <a:cubicBezTo>
                  <a:pt x="25" y="91"/>
                  <a:pt x="25" y="91"/>
                  <a:pt x="25" y="91"/>
                </a:cubicBezTo>
                <a:cubicBezTo>
                  <a:pt x="48" y="101"/>
                  <a:pt x="48" y="101"/>
                  <a:pt x="48" y="101"/>
                </a:cubicBezTo>
                <a:cubicBezTo>
                  <a:pt x="50" y="97"/>
                  <a:pt x="50" y="97"/>
                  <a:pt x="50" y="97"/>
                </a:cubicBezTo>
                <a:cubicBezTo>
                  <a:pt x="30" y="89"/>
                  <a:pt x="30" y="89"/>
                  <a:pt x="30" y="89"/>
                </a:cubicBezTo>
                <a:lnTo>
                  <a:pt x="50" y="81"/>
                </a:lnTo>
                <a:close/>
                <a:moveTo>
                  <a:pt x="25" y="41"/>
                </a:moveTo>
                <a:cubicBezTo>
                  <a:pt x="21" y="41"/>
                  <a:pt x="18" y="40"/>
                  <a:pt x="15" y="38"/>
                </a:cubicBezTo>
                <a:cubicBezTo>
                  <a:pt x="10" y="35"/>
                  <a:pt x="7" y="29"/>
                  <a:pt x="7" y="23"/>
                </a:cubicBezTo>
                <a:cubicBezTo>
                  <a:pt x="7" y="13"/>
                  <a:pt x="15" y="4"/>
                  <a:pt x="25" y="4"/>
                </a:cubicBezTo>
                <a:cubicBezTo>
                  <a:pt x="35" y="4"/>
                  <a:pt x="44" y="13"/>
                  <a:pt x="44" y="23"/>
                </a:cubicBezTo>
                <a:cubicBezTo>
                  <a:pt x="44" y="29"/>
                  <a:pt x="40" y="35"/>
                  <a:pt x="35" y="38"/>
                </a:cubicBezTo>
                <a:cubicBezTo>
                  <a:pt x="32" y="40"/>
                  <a:pt x="29" y="41"/>
                  <a:pt x="25" y="4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49" name="Freeform 127"/>
          <p:cNvSpPr>
            <a:spLocks noEditPoints="1"/>
          </p:cNvSpPr>
          <p:nvPr userDrawn="1"/>
        </p:nvSpPr>
        <p:spPr bwMode="auto">
          <a:xfrm>
            <a:off x="2185988" y="3602038"/>
            <a:ext cx="406400" cy="363538"/>
          </a:xfrm>
          <a:custGeom>
            <a:avLst/>
            <a:gdLst>
              <a:gd name="T0" fmla="*/ 52 w 105"/>
              <a:gd name="T1" fmla="*/ 0 h 94"/>
              <a:gd name="T2" fmla="*/ 0 w 105"/>
              <a:gd name="T3" fmla="*/ 50 h 94"/>
              <a:gd name="T4" fmla="*/ 8 w 105"/>
              <a:gd name="T5" fmla="*/ 57 h 94"/>
              <a:gd name="T6" fmla="*/ 14 w 105"/>
              <a:gd name="T7" fmla="*/ 51 h 94"/>
              <a:gd name="T8" fmla="*/ 14 w 105"/>
              <a:gd name="T9" fmla="*/ 94 h 94"/>
              <a:gd name="T10" fmla="*/ 91 w 105"/>
              <a:gd name="T11" fmla="*/ 94 h 94"/>
              <a:gd name="T12" fmla="*/ 91 w 105"/>
              <a:gd name="T13" fmla="*/ 52 h 94"/>
              <a:gd name="T14" fmla="*/ 97 w 105"/>
              <a:gd name="T15" fmla="*/ 57 h 94"/>
              <a:gd name="T16" fmla="*/ 105 w 105"/>
              <a:gd name="T17" fmla="*/ 50 h 94"/>
              <a:gd name="T18" fmla="*/ 52 w 105"/>
              <a:gd name="T19" fmla="*/ 0 h 94"/>
              <a:gd name="T20" fmla="*/ 51 w 105"/>
              <a:gd name="T21" fmla="*/ 79 h 94"/>
              <a:gd name="T22" fmla="*/ 40 w 105"/>
              <a:gd name="T23" fmla="*/ 79 h 94"/>
              <a:gd name="T24" fmla="*/ 40 w 105"/>
              <a:gd name="T25" fmla="*/ 66 h 94"/>
              <a:gd name="T26" fmla="*/ 51 w 105"/>
              <a:gd name="T27" fmla="*/ 66 h 94"/>
              <a:gd name="T28" fmla="*/ 51 w 105"/>
              <a:gd name="T29" fmla="*/ 79 h 94"/>
              <a:gd name="T30" fmla="*/ 51 w 105"/>
              <a:gd name="T31" fmla="*/ 63 h 94"/>
              <a:gd name="T32" fmla="*/ 40 w 105"/>
              <a:gd name="T33" fmla="*/ 63 h 94"/>
              <a:gd name="T34" fmla="*/ 40 w 105"/>
              <a:gd name="T35" fmla="*/ 51 h 94"/>
              <a:gd name="T36" fmla="*/ 51 w 105"/>
              <a:gd name="T37" fmla="*/ 51 h 94"/>
              <a:gd name="T38" fmla="*/ 51 w 105"/>
              <a:gd name="T39" fmla="*/ 63 h 94"/>
              <a:gd name="T40" fmla="*/ 65 w 105"/>
              <a:gd name="T41" fmla="*/ 79 h 94"/>
              <a:gd name="T42" fmla="*/ 54 w 105"/>
              <a:gd name="T43" fmla="*/ 79 h 94"/>
              <a:gd name="T44" fmla="*/ 54 w 105"/>
              <a:gd name="T45" fmla="*/ 66 h 94"/>
              <a:gd name="T46" fmla="*/ 65 w 105"/>
              <a:gd name="T47" fmla="*/ 66 h 94"/>
              <a:gd name="T48" fmla="*/ 65 w 105"/>
              <a:gd name="T49" fmla="*/ 79 h 94"/>
              <a:gd name="T50" fmla="*/ 65 w 105"/>
              <a:gd name="T51" fmla="*/ 63 h 94"/>
              <a:gd name="T52" fmla="*/ 54 w 105"/>
              <a:gd name="T53" fmla="*/ 63 h 94"/>
              <a:gd name="T54" fmla="*/ 54 w 105"/>
              <a:gd name="T55" fmla="*/ 51 h 94"/>
              <a:gd name="T56" fmla="*/ 65 w 105"/>
              <a:gd name="T57" fmla="*/ 51 h 94"/>
              <a:gd name="T58" fmla="*/ 65 w 105"/>
              <a:gd name="T5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94">
                <a:moveTo>
                  <a:pt x="52" y="0"/>
                </a:moveTo>
                <a:cubicBezTo>
                  <a:pt x="35" y="17"/>
                  <a:pt x="18" y="33"/>
                  <a:pt x="0" y="50"/>
                </a:cubicBezTo>
                <a:cubicBezTo>
                  <a:pt x="8" y="57"/>
                  <a:pt x="8" y="57"/>
                  <a:pt x="8" y="57"/>
                </a:cubicBezTo>
                <a:cubicBezTo>
                  <a:pt x="14" y="51"/>
                  <a:pt x="14" y="51"/>
                  <a:pt x="14" y="51"/>
                </a:cubicBezTo>
                <a:cubicBezTo>
                  <a:pt x="14" y="94"/>
                  <a:pt x="14" y="94"/>
                  <a:pt x="14" y="94"/>
                </a:cubicBezTo>
                <a:cubicBezTo>
                  <a:pt x="91" y="94"/>
                  <a:pt x="91" y="94"/>
                  <a:pt x="91" y="94"/>
                </a:cubicBezTo>
                <a:cubicBezTo>
                  <a:pt x="91" y="52"/>
                  <a:pt x="91" y="52"/>
                  <a:pt x="91" y="52"/>
                </a:cubicBezTo>
                <a:cubicBezTo>
                  <a:pt x="97" y="57"/>
                  <a:pt x="97" y="57"/>
                  <a:pt x="97" y="57"/>
                </a:cubicBezTo>
                <a:cubicBezTo>
                  <a:pt x="105" y="50"/>
                  <a:pt x="105" y="50"/>
                  <a:pt x="105" y="50"/>
                </a:cubicBezTo>
                <a:lnTo>
                  <a:pt x="52" y="0"/>
                </a:lnTo>
                <a:close/>
                <a:moveTo>
                  <a:pt x="51" y="79"/>
                </a:moveTo>
                <a:cubicBezTo>
                  <a:pt x="40" y="79"/>
                  <a:pt x="40" y="79"/>
                  <a:pt x="40" y="79"/>
                </a:cubicBezTo>
                <a:cubicBezTo>
                  <a:pt x="40" y="66"/>
                  <a:pt x="40" y="66"/>
                  <a:pt x="40" y="66"/>
                </a:cubicBezTo>
                <a:cubicBezTo>
                  <a:pt x="51" y="66"/>
                  <a:pt x="51" y="66"/>
                  <a:pt x="51" y="66"/>
                </a:cubicBezTo>
                <a:lnTo>
                  <a:pt x="51" y="79"/>
                </a:lnTo>
                <a:close/>
                <a:moveTo>
                  <a:pt x="51" y="63"/>
                </a:moveTo>
                <a:cubicBezTo>
                  <a:pt x="40" y="63"/>
                  <a:pt x="40" y="63"/>
                  <a:pt x="40" y="63"/>
                </a:cubicBezTo>
                <a:cubicBezTo>
                  <a:pt x="40" y="51"/>
                  <a:pt x="40" y="51"/>
                  <a:pt x="40" y="51"/>
                </a:cubicBezTo>
                <a:cubicBezTo>
                  <a:pt x="51" y="51"/>
                  <a:pt x="51" y="51"/>
                  <a:pt x="51" y="51"/>
                </a:cubicBezTo>
                <a:lnTo>
                  <a:pt x="51" y="63"/>
                </a:lnTo>
                <a:close/>
                <a:moveTo>
                  <a:pt x="65" y="79"/>
                </a:moveTo>
                <a:cubicBezTo>
                  <a:pt x="54" y="79"/>
                  <a:pt x="54" y="79"/>
                  <a:pt x="54" y="79"/>
                </a:cubicBezTo>
                <a:cubicBezTo>
                  <a:pt x="54" y="66"/>
                  <a:pt x="54" y="66"/>
                  <a:pt x="54" y="66"/>
                </a:cubicBezTo>
                <a:cubicBezTo>
                  <a:pt x="65" y="66"/>
                  <a:pt x="65" y="66"/>
                  <a:pt x="65" y="66"/>
                </a:cubicBezTo>
                <a:lnTo>
                  <a:pt x="65" y="79"/>
                </a:lnTo>
                <a:close/>
                <a:moveTo>
                  <a:pt x="65" y="63"/>
                </a:moveTo>
                <a:cubicBezTo>
                  <a:pt x="54" y="63"/>
                  <a:pt x="54" y="63"/>
                  <a:pt x="54" y="63"/>
                </a:cubicBezTo>
                <a:cubicBezTo>
                  <a:pt x="54" y="51"/>
                  <a:pt x="54" y="51"/>
                  <a:pt x="54" y="51"/>
                </a:cubicBezTo>
                <a:cubicBezTo>
                  <a:pt x="65" y="51"/>
                  <a:pt x="65" y="51"/>
                  <a:pt x="65" y="51"/>
                </a:cubicBezTo>
                <a:lnTo>
                  <a:pt x="65" y="6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50" name="Group 149"/>
          <p:cNvGrpSpPr/>
          <p:nvPr userDrawn="1"/>
        </p:nvGrpSpPr>
        <p:grpSpPr>
          <a:xfrm>
            <a:off x="7221538" y="2921000"/>
            <a:ext cx="355600" cy="279400"/>
            <a:chOff x="7221538" y="2921000"/>
            <a:chExt cx="355600" cy="279400"/>
          </a:xfrm>
        </p:grpSpPr>
        <p:sp>
          <p:nvSpPr>
            <p:cNvPr id="151" name="Freeform 128"/>
            <p:cNvSpPr>
              <a:spLocks/>
            </p:cNvSpPr>
            <p:nvPr userDrawn="1"/>
          </p:nvSpPr>
          <p:spPr bwMode="auto">
            <a:xfrm>
              <a:off x="7221538" y="2921000"/>
              <a:ext cx="355600" cy="279400"/>
            </a:xfrm>
            <a:custGeom>
              <a:avLst/>
              <a:gdLst>
                <a:gd name="T0" fmla="*/ 15 w 224"/>
                <a:gd name="T1" fmla="*/ 166 h 176"/>
                <a:gd name="T2" fmla="*/ 15 w 224"/>
                <a:gd name="T3" fmla="*/ 0 h 176"/>
                <a:gd name="T4" fmla="*/ 0 w 224"/>
                <a:gd name="T5" fmla="*/ 0 h 176"/>
                <a:gd name="T6" fmla="*/ 0 w 224"/>
                <a:gd name="T7" fmla="*/ 176 h 176"/>
                <a:gd name="T8" fmla="*/ 224 w 224"/>
                <a:gd name="T9" fmla="*/ 176 h 176"/>
                <a:gd name="T10" fmla="*/ 224 w 224"/>
                <a:gd name="T11" fmla="*/ 166 h 176"/>
                <a:gd name="T12" fmla="*/ 15 w 224"/>
                <a:gd name="T13" fmla="*/ 166 h 176"/>
              </a:gdLst>
              <a:ahLst/>
              <a:cxnLst>
                <a:cxn ang="0">
                  <a:pos x="T0" y="T1"/>
                </a:cxn>
                <a:cxn ang="0">
                  <a:pos x="T2" y="T3"/>
                </a:cxn>
                <a:cxn ang="0">
                  <a:pos x="T4" y="T5"/>
                </a:cxn>
                <a:cxn ang="0">
                  <a:pos x="T6" y="T7"/>
                </a:cxn>
                <a:cxn ang="0">
                  <a:pos x="T8" y="T9"/>
                </a:cxn>
                <a:cxn ang="0">
                  <a:pos x="T10" y="T11"/>
                </a:cxn>
                <a:cxn ang="0">
                  <a:pos x="T12" y="T13"/>
                </a:cxn>
              </a:cxnLst>
              <a:rect l="0" t="0" r="r" b="b"/>
              <a:pathLst>
                <a:path w="224" h="176">
                  <a:moveTo>
                    <a:pt x="15" y="166"/>
                  </a:moveTo>
                  <a:lnTo>
                    <a:pt x="15" y="0"/>
                  </a:lnTo>
                  <a:lnTo>
                    <a:pt x="0" y="0"/>
                  </a:lnTo>
                  <a:lnTo>
                    <a:pt x="0" y="176"/>
                  </a:lnTo>
                  <a:lnTo>
                    <a:pt x="224" y="176"/>
                  </a:lnTo>
                  <a:lnTo>
                    <a:pt x="224" y="166"/>
                  </a:lnTo>
                  <a:lnTo>
                    <a:pt x="15" y="16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2" name="Rectangle 129"/>
            <p:cNvSpPr>
              <a:spLocks noChangeArrowheads="1"/>
            </p:cNvSpPr>
            <p:nvPr userDrawn="1"/>
          </p:nvSpPr>
          <p:spPr bwMode="auto">
            <a:xfrm>
              <a:off x="7256463" y="3084513"/>
              <a:ext cx="66675" cy="920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3" name="Rectangle 130"/>
            <p:cNvSpPr>
              <a:spLocks noChangeArrowheads="1"/>
            </p:cNvSpPr>
            <p:nvPr userDrawn="1"/>
          </p:nvSpPr>
          <p:spPr bwMode="auto">
            <a:xfrm>
              <a:off x="7337425" y="3076575"/>
              <a:ext cx="66675" cy="1000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4" name="Rectangle 131"/>
            <p:cNvSpPr>
              <a:spLocks noChangeArrowheads="1"/>
            </p:cNvSpPr>
            <p:nvPr userDrawn="1"/>
          </p:nvSpPr>
          <p:spPr bwMode="auto">
            <a:xfrm>
              <a:off x="7423150" y="3025775"/>
              <a:ext cx="65088" cy="1508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5" name="Rectangle 132"/>
            <p:cNvSpPr>
              <a:spLocks noChangeArrowheads="1"/>
            </p:cNvSpPr>
            <p:nvPr userDrawn="1"/>
          </p:nvSpPr>
          <p:spPr bwMode="auto">
            <a:xfrm>
              <a:off x="7504113" y="2960688"/>
              <a:ext cx="65088" cy="21590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6" name="Freeform 133"/>
            <p:cNvSpPr>
              <a:spLocks/>
            </p:cNvSpPr>
            <p:nvPr userDrawn="1"/>
          </p:nvSpPr>
          <p:spPr bwMode="auto">
            <a:xfrm>
              <a:off x="7280275" y="2925763"/>
              <a:ext cx="169863" cy="119063"/>
            </a:xfrm>
            <a:custGeom>
              <a:avLst/>
              <a:gdLst>
                <a:gd name="T0" fmla="*/ 10 w 107"/>
                <a:gd name="T1" fmla="*/ 75 h 75"/>
                <a:gd name="T2" fmla="*/ 71 w 107"/>
                <a:gd name="T3" fmla="*/ 36 h 75"/>
                <a:gd name="T4" fmla="*/ 78 w 107"/>
                <a:gd name="T5" fmla="*/ 49 h 75"/>
                <a:gd name="T6" fmla="*/ 107 w 107"/>
                <a:gd name="T7" fmla="*/ 0 h 75"/>
                <a:gd name="T8" fmla="*/ 53 w 107"/>
                <a:gd name="T9" fmla="*/ 10 h 75"/>
                <a:gd name="T10" fmla="*/ 61 w 107"/>
                <a:gd name="T11" fmla="*/ 19 h 75"/>
                <a:gd name="T12" fmla="*/ 0 w 107"/>
                <a:gd name="T13" fmla="*/ 61 h 75"/>
                <a:gd name="T14" fmla="*/ 10 w 107"/>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5">
                  <a:moveTo>
                    <a:pt x="10" y="75"/>
                  </a:moveTo>
                  <a:lnTo>
                    <a:pt x="71" y="36"/>
                  </a:lnTo>
                  <a:lnTo>
                    <a:pt x="78" y="49"/>
                  </a:lnTo>
                  <a:lnTo>
                    <a:pt x="107" y="0"/>
                  </a:lnTo>
                  <a:lnTo>
                    <a:pt x="53" y="10"/>
                  </a:lnTo>
                  <a:lnTo>
                    <a:pt x="61" y="19"/>
                  </a:lnTo>
                  <a:lnTo>
                    <a:pt x="0" y="61"/>
                  </a:lnTo>
                  <a:lnTo>
                    <a:pt x="10" y="75"/>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57" name="Group 156"/>
          <p:cNvGrpSpPr/>
          <p:nvPr userDrawn="1"/>
        </p:nvGrpSpPr>
        <p:grpSpPr>
          <a:xfrm>
            <a:off x="1862138" y="2570163"/>
            <a:ext cx="528637" cy="495300"/>
            <a:chOff x="1862138" y="2570163"/>
            <a:chExt cx="528637" cy="495300"/>
          </a:xfrm>
        </p:grpSpPr>
        <p:sp>
          <p:nvSpPr>
            <p:cNvPr id="158" name="Freeform 90"/>
            <p:cNvSpPr>
              <a:spLocks/>
            </p:cNvSpPr>
            <p:nvPr userDrawn="1"/>
          </p:nvSpPr>
          <p:spPr bwMode="auto">
            <a:xfrm>
              <a:off x="2155825" y="2717800"/>
              <a:ext cx="200025" cy="107950"/>
            </a:xfrm>
            <a:custGeom>
              <a:avLst/>
              <a:gdLst>
                <a:gd name="T0" fmla="*/ 42 w 52"/>
                <a:gd name="T1" fmla="*/ 1 h 28"/>
                <a:gd name="T2" fmla="*/ 5 w 52"/>
                <a:gd name="T3" fmla="*/ 11 h 28"/>
                <a:gd name="T4" fmla="*/ 0 w 52"/>
                <a:gd name="T5" fmla="*/ 28 h 28"/>
                <a:gd name="T6" fmla="*/ 46 w 52"/>
                <a:gd name="T7" fmla="*/ 16 h 28"/>
                <a:gd name="T8" fmla="*/ 51 w 52"/>
                <a:gd name="T9" fmla="*/ 7 h 28"/>
                <a:gd name="T10" fmla="*/ 42 w 52"/>
                <a:gd name="T11" fmla="*/ 1 h 28"/>
              </a:gdLst>
              <a:ahLst/>
              <a:cxnLst>
                <a:cxn ang="0">
                  <a:pos x="T0" y="T1"/>
                </a:cxn>
                <a:cxn ang="0">
                  <a:pos x="T2" y="T3"/>
                </a:cxn>
                <a:cxn ang="0">
                  <a:pos x="T4" y="T5"/>
                </a:cxn>
                <a:cxn ang="0">
                  <a:pos x="T6" y="T7"/>
                </a:cxn>
                <a:cxn ang="0">
                  <a:pos x="T8" y="T9"/>
                </a:cxn>
                <a:cxn ang="0">
                  <a:pos x="T10" y="T11"/>
                </a:cxn>
              </a:cxnLst>
              <a:rect l="0" t="0" r="r" b="b"/>
              <a:pathLst>
                <a:path w="52" h="28">
                  <a:moveTo>
                    <a:pt x="42" y="1"/>
                  </a:moveTo>
                  <a:cubicBezTo>
                    <a:pt x="5" y="11"/>
                    <a:pt x="5" y="11"/>
                    <a:pt x="5" y="11"/>
                  </a:cubicBezTo>
                  <a:cubicBezTo>
                    <a:pt x="0" y="28"/>
                    <a:pt x="0" y="28"/>
                    <a:pt x="0" y="28"/>
                  </a:cubicBezTo>
                  <a:cubicBezTo>
                    <a:pt x="46" y="16"/>
                    <a:pt x="46" y="16"/>
                    <a:pt x="46" y="16"/>
                  </a:cubicBezTo>
                  <a:cubicBezTo>
                    <a:pt x="50" y="15"/>
                    <a:pt x="52" y="11"/>
                    <a:pt x="51" y="7"/>
                  </a:cubicBezTo>
                  <a:cubicBezTo>
                    <a:pt x="50" y="2"/>
                    <a:pt x="46" y="0"/>
                    <a:pt x="42" y="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59" name="Freeform 91"/>
            <p:cNvSpPr>
              <a:spLocks noEditPoints="1"/>
            </p:cNvSpPr>
            <p:nvPr userDrawn="1"/>
          </p:nvSpPr>
          <p:spPr bwMode="auto">
            <a:xfrm>
              <a:off x="1862138" y="2570163"/>
              <a:ext cx="347663" cy="495300"/>
            </a:xfrm>
            <a:custGeom>
              <a:avLst/>
              <a:gdLst>
                <a:gd name="T0" fmla="*/ 88 w 90"/>
                <a:gd name="T1" fmla="*/ 11 h 128"/>
                <a:gd name="T2" fmla="*/ 88 w 90"/>
                <a:gd name="T3" fmla="*/ 11 h 128"/>
                <a:gd name="T4" fmla="*/ 89 w 90"/>
                <a:gd name="T5" fmla="*/ 10 h 128"/>
                <a:gd name="T6" fmla="*/ 83 w 90"/>
                <a:gd name="T7" fmla="*/ 1 h 128"/>
                <a:gd name="T8" fmla="*/ 74 w 90"/>
                <a:gd name="T9" fmla="*/ 6 h 128"/>
                <a:gd name="T10" fmla="*/ 61 w 90"/>
                <a:gd name="T11" fmla="*/ 54 h 128"/>
                <a:gd name="T12" fmla="*/ 42 w 90"/>
                <a:gd name="T13" fmla="*/ 59 h 128"/>
                <a:gd name="T14" fmla="*/ 17 w 90"/>
                <a:gd name="T15" fmla="*/ 49 h 128"/>
                <a:gd name="T16" fmla="*/ 7 w 90"/>
                <a:gd name="T17" fmla="*/ 54 h 128"/>
                <a:gd name="T18" fmla="*/ 2 w 90"/>
                <a:gd name="T19" fmla="*/ 75 h 128"/>
                <a:gd name="T20" fmla="*/ 28 w 90"/>
                <a:gd name="T21" fmla="*/ 91 h 128"/>
                <a:gd name="T22" fmla="*/ 38 w 90"/>
                <a:gd name="T23" fmla="*/ 85 h 128"/>
                <a:gd name="T24" fmla="*/ 38 w 90"/>
                <a:gd name="T25" fmla="*/ 85 h 128"/>
                <a:gd name="T26" fmla="*/ 44 w 90"/>
                <a:gd name="T27" fmla="*/ 69 h 128"/>
                <a:gd name="T28" fmla="*/ 64 w 90"/>
                <a:gd name="T29" fmla="*/ 64 h 128"/>
                <a:gd name="T30" fmla="*/ 59 w 90"/>
                <a:gd name="T31" fmla="*/ 84 h 128"/>
                <a:gd name="T32" fmla="*/ 43 w 90"/>
                <a:gd name="T33" fmla="*/ 90 h 128"/>
                <a:gd name="T34" fmla="*/ 37 w 90"/>
                <a:gd name="T35" fmla="*/ 100 h 128"/>
                <a:gd name="T36" fmla="*/ 39 w 90"/>
                <a:gd name="T37" fmla="*/ 116 h 128"/>
                <a:gd name="T38" fmla="*/ 53 w 90"/>
                <a:gd name="T39" fmla="*/ 126 h 128"/>
                <a:gd name="T40" fmla="*/ 74 w 90"/>
                <a:gd name="T41" fmla="*/ 121 h 128"/>
                <a:gd name="T42" fmla="*/ 79 w 90"/>
                <a:gd name="T43" fmla="*/ 111 h 128"/>
                <a:gd name="T44" fmla="*/ 77 w 90"/>
                <a:gd name="T45" fmla="*/ 94 h 128"/>
                <a:gd name="T46" fmla="*/ 68 w 90"/>
                <a:gd name="T47" fmla="*/ 86 h 128"/>
                <a:gd name="T48" fmla="*/ 88 w 90"/>
                <a:gd name="T49" fmla="*/ 11 h 128"/>
                <a:gd name="T50" fmla="*/ 71 w 90"/>
                <a:gd name="T51" fmla="*/ 54 h 128"/>
                <a:gd name="T52" fmla="*/ 71 w 90"/>
                <a:gd name="T53" fmla="*/ 59 h 128"/>
                <a:gd name="T54" fmla="*/ 66 w 90"/>
                <a:gd name="T55" fmla="*/ 59 h 128"/>
                <a:gd name="T56" fmla="*/ 66 w 90"/>
                <a:gd name="T57" fmla="*/ 54 h 128"/>
                <a:gd name="T58" fmla="*/ 71 w 90"/>
                <a:gd name="T59" fmla="*/ 54 h 128"/>
                <a:gd name="T60" fmla="*/ 33 w 90"/>
                <a:gd name="T61" fmla="*/ 80 h 128"/>
                <a:gd name="T62" fmla="*/ 26 w 90"/>
                <a:gd name="T63" fmla="*/ 84 h 128"/>
                <a:gd name="T64" fmla="*/ 8 w 90"/>
                <a:gd name="T65" fmla="*/ 73 h 128"/>
                <a:gd name="T66" fmla="*/ 12 w 90"/>
                <a:gd name="T67" fmla="*/ 59 h 128"/>
                <a:gd name="T68" fmla="*/ 19 w 90"/>
                <a:gd name="T69" fmla="*/ 55 h 128"/>
                <a:gd name="T70" fmla="*/ 37 w 90"/>
                <a:gd name="T71" fmla="*/ 66 h 128"/>
                <a:gd name="T72" fmla="*/ 33 w 90"/>
                <a:gd name="T73" fmla="*/ 80 h 128"/>
                <a:gd name="T74" fmla="*/ 71 w 90"/>
                <a:gd name="T75" fmla="*/ 98 h 128"/>
                <a:gd name="T76" fmla="*/ 72 w 90"/>
                <a:gd name="T77" fmla="*/ 109 h 128"/>
                <a:gd name="T78" fmla="*/ 69 w 90"/>
                <a:gd name="T79" fmla="*/ 116 h 128"/>
                <a:gd name="T80" fmla="*/ 54 w 90"/>
                <a:gd name="T81" fmla="*/ 120 h 128"/>
                <a:gd name="T82" fmla="*/ 45 w 90"/>
                <a:gd name="T83" fmla="*/ 113 h 128"/>
                <a:gd name="T84" fmla="*/ 44 w 90"/>
                <a:gd name="T85" fmla="*/ 102 h 128"/>
                <a:gd name="T86" fmla="*/ 48 w 90"/>
                <a:gd name="T87" fmla="*/ 95 h 128"/>
                <a:gd name="T88" fmla="*/ 62 w 90"/>
                <a:gd name="T89" fmla="*/ 91 h 128"/>
                <a:gd name="T90" fmla="*/ 71 w 90"/>
                <a:gd name="T91" fmla="*/ 9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28">
                  <a:moveTo>
                    <a:pt x="88" y="11"/>
                  </a:moveTo>
                  <a:cubicBezTo>
                    <a:pt x="88" y="11"/>
                    <a:pt x="88" y="11"/>
                    <a:pt x="88" y="11"/>
                  </a:cubicBezTo>
                  <a:cubicBezTo>
                    <a:pt x="89" y="10"/>
                    <a:pt x="89" y="10"/>
                    <a:pt x="89" y="10"/>
                  </a:cubicBezTo>
                  <a:cubicBezTo>
                    <a:pt x="90" y="6"/>
                    <a:pt x="87" y="2"/>
                    <a:pt x="83" y="1"/>
                  </a:cubicBezTo>
                  <a:cubicBezTo>
                    <a:pt x="79" y="0"/>
                    <a:pt x="75" y="2"/>
                    <a:pt x="74" y="6"/>
                  </a:cubicBezTo>
                  <a:cubicBezTo>
                    <a:pt x="61" y="54"/>
                    <a:pt x="61" y="54"/>
                    <a:pt x="61" y="54"/>
                  </a:cubicBezTo>
                  <a:cubicBezTo>
                    <a:pt x="42" y="59"/>
                    <a:pt x="42" y="59"/>
                    <a:pt x="42" y="59"/>
                  </a:cubicBezTo>
                  <a:cubicBezTo>
                    <a:pt x="37" y="51"/>
                    <a:pt x="27" y="46"/>
                    <a:pt x="17" y="49"/>
                  </a:cubicBezTo>
                  <a:cubicBezTo>
                    <a:pt x="13" y="50"/>
                    <a:pt x="10" y="52"/>
                    <a:pt x="7" y="54"/>
                  </a:cubicBezTo>
                  <a:cubicBezTo>
                    <a:pt x="2" y="60"/>
                    <a:pt x="0" y="68"/>
                    <a:pt x="2" y="75"/>
                  </a:cubicBezTo>
                  <a:cubicBezTo>
                    <a:pt x="5" y="87"/>
                    <a:pt x="17" y="94"/>
                    <a:pt x="28" y="91"/>
                  </a:cubicBezTo>
                  <a:cubicBezTo>
                    <a:pt x="32" y="90"/>
                    <a:pt x="35" y="88"/>
                    <a:pt x="38" y="85"/>
                  </a:cubicBezTo>
                  <a:cubicBezTo>
                    <a:pt x="38" y="85"/>
                    <a:pt x="38" y="85"/>
                    <a:pt x="38" y="85"/>
                  </a:cubicBezTo>
                  <a:cubicBezTo>
                    <a:pt x="42" y="81"/>
                    <a:pt x="44" y="75"/>
                    <a:pt x="44" y="69"/>
                  </a:cubicBezTo>
                  <a:cubicBezTo>
                    <a:pt x="64" y="64"/>
                    <a:pt x="64" y="64"/>
                    <a:pt x="64" y="64"/>
                  </a:cubicBezTo>
                  <a:cubicBezTo>
                    <a:pt x="59" y="84"/>
                    <a:pt x="59" y="84"/>
                    <a:pt x="59" y="84"/>
                  </a:cubicBezTo>
                  <a:cubicBezTo>
                    <a:pt x="53" y="83"/>
                    <a:pt x="47" y="86"/>
                    <a:pt x="43" y="90"/>
                  </a:cubicBezTo>
                  <a:cubicBezTo>
                    <a:pt x="40" y="93"/>
                    <a:pt x="38" y="96"/>
                    <a:pt x="37" y="100"/>
                  </a:cubicBezTo>
                  <a:cubicBezTo>
                    <a:pt x="36" y="105"/>
                    <a:pt x="36" y="111"/>
                    <a:pt x="39" y="116"/>
                  </a:cubicBezTo>
                  <a:cubicBezTo>
                    <a:pt x="42" y="121"/>
                    <a:pt x="47" y="125"/>
                    <a:pt x="53" y="126"/>
                  </a:cubicBezTo>
                  <a:cubicBezTo>
                    <a:pt x="60" y="128"/>
                    <a:pt x="68" y="126"/>
                    <a:pt x="74" y="121"/>
                  </a:cubicBezTo>
                  <a:cubicBezTo>
                    <a:pt x="76" y="118"/>
                    <a:pt x="78" y="115"/>
                    <a:pt x="79" y="111"/>
                  </a:cubicBezTo>
                  <a:cubicBezTo>
                    <a:pt x="81" y="105"/>
                    <a:pt x="80" y="100"/>
                    <a:pt x="77" y="94"/>
                  </a:cubicBezTo>
                  <a:cubicBezTo>
                    <a:pt x="75" y="91"/>
                    <a:pt x="72" y="88"/>
                    <a:pt x="68" y="86"/>
                  </a:cubicBezTo>
                  <a:lnTo>
                    <a:pt x="88" y="11"/>
                  </a:lnTo>
                  <a:close/>
                  <a:moveTo>
                    <a:pt x="71" y="54"/>
                  </a:moveTo>
                  <a:cubicBezTo>
                    <a:pt x="72" y="55"/>
                    <a:pt x="72" y="58"/>
                    <a:pt x="71" y="59"/>
                  </a:cubicBezTo>
                  <a:cubicBezTo>
                    <a:pt x="70" y="60"/>
                    <a:pt x="67" y="60"/>
                    <a:pt x="66" y="59"/>
                  </a:cubicBezTo>
                  <a:cubicBezTo>
                    <a:pt x="65" y="58"/>
                    <a:pt x="65" y="55"/>
                    <a:pt x="66" y="54"/>
                  </a:cubicBezTo>
                  <a:cubicBezTo>
                    <a:pt x="67" y="53"/>
                    <a:pt x="70" y="53"/>
                    <a:pt x="71" y="54"/>
                  </a:cubicBezTo>
                  <a:close/>
                  <a:moveTo>
                    <a:pt x="33" y="80"/>
                  </a:moveTo>
                  <a:cubicBezTo>
                    <a:pt x="31" y="82"/>
                    <a:pt x="29" y="83"/>
                    <a:pt x="26" y="84"/>
                  </a:cubicBezTo>
                  <a:cubicBezTo>
                    <a:pt x="19" y="86"/>
                    <a:pt x="10" y="81"/>
                    <a:pt x="8" y="73"/>
                  </a:cubicBezTo>
                  <a:cubicBezTo>
                    <a:pt x="7" y="68"/>
                    <a:pt x="8" y="63"/>
                    <a:pt x="12" y="59"/>
                  </a:cubicBezTo>
                  <a:cubicBezTo>
                    <a:pt x="14" y="57"/>
                    <a:pt x="16" y="56"/>
                    <a:pt x="19" y="55"/>
                  </a:cubicBezTo>
                  <a:cubicBezTo>
                    <a:pt x="27" y="53"/>
                    <a:pt x="35" y="58"/>
                    <a:pt x="37" y="66"/>
                  </a:cubicBezTo>
                  <a:cubicBezTo>
                    <a:pt x="38" y="71"/>
                    <a:pt x="37" y="76"/>
                    <a:pt x="33" y="80"/>
                  </a:cubicBezTo>
                  <a:close/>
                  <a:moveTo>
                    <a:pt x="71" y="98"/>
                  </a:moveTo>
                  <a:cubicBezTo>
                    <a:pt x="73" y="101"/>
                    <a:pt x="73" y="105"/>
                    <a:pt x="72" y="109"/>
                  </a:cubicBezTo>
                  <a:cubicBezTo>
                    <a:pt x="72" y="112"/>
                    <a:pt x="70" y="114"/>
                    <a:pt x="69" y="116"/>
                  </a:cubicBezTo>
                  <a:cubicBezTo>
                    <a:pt x="65" y="119"/>
                    <a:pt x="59" y="121"/>
                    <a:pt x="54" y="120"/>
                  </a:cubicBezTo>
                  <a:cubicBezTo>
                    <a:pt x="51" y="119"/>
                    <a:pt x="47" y="116"/>
                    <a:pt x="45" y="113"/>
                  </a:cubicBezTo>
                  <a:cubicBezTo>
                    <a:pt x="44" y="109"/>
                    <a:pt x="43" y="105"/>
                    <a:pt x="44" y="102"/>
                  </a:cubicBezTo>
                  <a:cubicBezTo>
                    <a:pt x="45" y="99"/>
                    <a:pt x="46" y="97"/>
                    <a:pt x="48" y="95"/>
                  </a:cubicBezTo>
                  <a:cubicBezTo>
                    <a:pt x="52" y="91"/>
                    <a:pt x="57" y="90"/>
                    <a:pt x="62" y="91"/>
                  </a:cubicBezTo>
                  <a:cubicBezTo>
                    <a:pt x="66" y="92"/>
                    <a:pt x="69" y="95"/>
                    <a:pt x="71" y="9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0" name="Freeform 134"/>
            <p:cNvSpPr>
              <a:spLocks/>
            </p:cNvSpPr>
            <p:nvPr userDrawn="1"/>
          </p:nvSpPr>
          <p:spPr bwMode="auto">
            <a:xfrm>
              <a:off x="2390775" y="29527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61" name="Freeform 135"/>
          <p:cNvSpPr>
            <a:spLocks noEditPoints="1"/>
          </p:cNvSpPr>
          <p:nvPr userDrawn="1"/>
        </p:nvSpPr>
        <p:spPr bwMode="auto">
          <a:xfrm>
            <a:off x="2390775" y="2709863"/>
            <a:ext cx="387350" cy="388938"/>
          </a:xfrm>
          <a:custGeom>
            <a:avLst/>
            <a:gdLst>
              <a:gd name="T0" fmla="*/ 53 w 100"/>
              <a:gd name="T1" fmla="*/ 85 h 101"/>
              <a:gd name="T2" fmla="*/ 53 w 100"/>
              <a:gd name="T3" fmla="*/ 20 h 101"/>
              <a:gd name="T4" fmla="*/ 58 w 100"/>
              <a:gd name="T5" fmla="*/ 13 h 101"/>
              <a:gd name="T6" fmla="*/ 58 w 100"/>
              <a:gd name="T7" fmla="*/ 11 h 101"/>
              <a:gd name="T8" fmla="*/ 84 w 100"/>
              <a:gd name="T9" fmla="*/ 4 h 101"/>
              <a:gd name="T10" fmla="*/ 69 w 100"/>
              <a:gd name="T11" fmla="*/ 43 h 101"/>
              <a:gd name="T12" fmla="*/ 69 w 100"/>
              <a:gd name="T13" fmla="*/ 43 h 101"/>
              <a:gd name="T14" fmla="*/ 84 w 100"/>
              <a:gd name="T15" fmla="*/ 56 h 101"/>
              <a:gd name="T16" fmla="*/ 100 w 100"/>
              <a:gd name="T17" fmla="*/ 43 h 101"/>
              <a:gd name="T18" fmla="*/ 100 w 100"/>
              <a:gd name="T19" fmla="*/ 43 h 101"/>
              <a:gd name="T20" fmla="*/ 85 w 100"/>
              <a:gd name="T21" fmla="*/ 4 h 101"/>
              <a:gd name="T22" fmla="*/ 86 w 100"/>
              <a:gd name="T23" fmla="*/ 3 h 101"/>
              <a:gd name="T24" fmla="*/ 85 w 100"/>
              <a:gd name="T25" fmla="*/ 0 h 101"/>
              <a:gd name="T26" fmla="*/ 57 w 100"/>
              <a:gd name="T27" fmla="*/ 9 h 101"/>
              <a:gd name="T28" fmla="*/ 50 w 100"/>
              <a:gd name="T29" fmla="*/ 5 h 101"/>
              <a:gd name="T30" fmla="*/ 42 w 100"/>
              <a:gd name="T31" fmla="*/ 13 h 101"/>
              <a:gd name="T32" fmla="*/ 42 w 100"/>
              <a:gd name="T33" fmla="*/ 14 h 101"/>
              <a:gd name="T34" fmla="*/ 13 w 100"/>
              <a:gd name="T35" fmla="*/ 22 h 101"/>
              <a:gd name="T36" fmla="*/ 14 w 100"/>
              <a:gd name="T37" fmla="*/ 25 h 101"/>
              <a:gd name="T38" fmla="*/ 15 w 100"/>
              <a:gd name="T39" fmla="*/ 25 h 101"/>
              <a:gd name="T40" fmla="*/ 0 w 100"/>
              <a:gd name="T41" fmla="*/ 63 h 101"/>
              <a:gd name="T42" fmla="*/ 0 w 100"/>
              <a:gd name="T43" fmla="*/ 63 h 101"/>
              <a:gd name="T44" fmla="*/ 16 w 100"/>
              <a:gd name="T45" fmla="*/ 77 h 101"/>
              <a:gd name="T46" fmla="*/ 31 w 100"/>
              <a:gd name="T47" fmla="*/ 63 h 101"/>
              <a:gd name="T48" fmla="*/ 31 w 100"/>
              <a:gd name="T49" fmla="*/ 63 h 101"/>
              <a:gd name="T50" fmla="*/ 16 w 100"/>
              <a:gd name="T51" fmla="*/ 24 h 101"/>
              <a:gd name="T52" fmla="*/ 43 w 100"/>
              <a:gd name="T53" fmla="*/ 17 h 101"/>
              <a:gd name="T54" fmla="*/ 48 w 100"/>
              <a:gd name="T55" fmla="*/ 20 h 101"/>
              <a:gd name="T56" fmla="*/ 48 w 100"/>
              <a:gd name="T57" fmla="*/ 85 h 101"/>
              <a:gd name="T58" fmla="*/ 0 w 100"/>
              <a:gd name="T59" fmla="*/ 101 h 101"/>
              <a:gd name="T60" fmla="*/ 100 w 100"/>
              <a:gd name="T61" fmla="*/ 101 h 101"/>
              <a:gd name="T62" fmla="*/ 53 w 100"/>
              <a:gd name="T63" fmla="*/ 85 h 101"/>
              <a:gd name="T64" fmla="*/ 96 w 100"/>
              <a:gd name="T65" fmla="*/ 40 h 101"/>
              <a:gd name="T66" fmla="*/ 73 w 100"/>
              <a:gd name="T67" fmla="*/ 40 h 101"/>
              <a:gd name="T68" fmla="*/ 85 w 100"/>
              <a:gd name="T69" fmla="*/ 9 h 101"/>
              <a:gd name="T70" fmla="*/ 96 w 100"/>
              <a:gd name="T71" fmla="*/ 40 h 101"/>
              <a:gd name="T72" fmla="*/ 27 w 100"/>
              <a:gd name="T73" fmla="*/ 61 h 101"/>
              <a:gd name="T74" fmla="*/ 4 w 100"/>
              <a:gd name="T75" fmla="*/ 61 h 101"/>
              <a:gd name="T76" fmla="*/ 16 w 100"/>
              <a:gd name="T77" fmla="*/ 30 h 101"/>
              <a:gd name="T78" fmla="*/ 27 w 100"/>
              <a:gd name="T79" fmla="*/ 6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53" y="85"/>
                </a:moveTo>
                <a:cubicBezTo>
                  <a:pt x="53" y="20"/>
                  <a:pt x="53" y="20"/>
                  <a:pt x="53" y="20"/>
                </a:cubicBezTo>
                <a:cubicBezTo>
                  <a:pt x="56" y="19"/>
                  <a:pt x="58" y="16"/>
                  <a:pt x="58" y="13"/>
                </a:cubicBezTo>
                <a:cubicBezTo>
                  <a:pt x="58" y="12"/>
                  <a:pt x="58" y="12"/>
                  <a:pt x="58" y="11"/>
                </a:cubicBezTo>
                <a:cubicBezTo>
                  <a:pt x="84" y="4"/>
                  <a:pt x="84" y="4"/>
                  <a:pt x="84" y="4"/>
                </a:cubicBezTo>
                <a:cubicBezTo>
                  <a:pt x="69" y="43"/>
                  <a:pt x="69" y="43"/>
                  <a:pt x="69" y="43"/>
                </a:cubicBezTo>
                <a:cubicBezTo>
                  <a:pt x="69" y="43"/>
                  <a:pt x="69" y="43"/>
                  <a:pt x="69" y="43"/>
                </a:cubicBezTo>
                <a:cubicBezTo>
                  <a:pt x="69" y="50"/>
                  <a:pt x="76" y="56"/>
                  <a:pt x="84" y="56"/>
                </a:cubicBezTo>
                <a:cubicBezTo>
                  <a:pt x="93" y="56"/>
                  <a:pt x="100" y="50"/>
                  <a:pt x="100" y="43"/>
                </a:cubicBezTo>
                <a:cubicBezTo>
                  <a:pt x="100" y="43"/>
                  <a:pt x="100" y="43"/>
                  <a:pt x="100" y="43"/>
                </a:cubicBezTo>
                <a:cubicBezTo>
                  <a:pt x="85" y="4"/>
                  <a:pt x="85" y="4"/>
                  <a:pt x="85" y="4"/>
                </a:cubicBezTo>
                <a:cubicBezTo>
                  <a:pt x="86" y="3"/>
                  <a:pt x="86" y="3"/>
                  <a:pt x="86" y="3"/>
                </a:cubicBezTo>
                <a:cubicBezTo>
                  <a:pt x="85" y="0"/>
                  <a:pt x="85" y="0"/>
                  <a:pt x="85" y="0"/>
                </a:cubicBezTo>
                <a:cubicBezTo>
                  <a:pt x="57" y="9"/>
                  <a:pt x="57" y="9"/>
                  <a:pt x="57" y="9"/>
                </a:cubicBezTo>
                <a:cubicBezTo>
                  <a:pt x="55" y="6"/>
                  <a:pt x="53" y="5"/>
                  <a:pt x="50" y="5"/>
                </a:cubicBezTo>
                <a:cubicBezTo>
                  <a:pt x="46" y="5"/>
                  <a:pt x="42" y="9"/>
                  <a:pt x="42" y="13"/>
                </a:cubicBezTo>
                <a:cubicBezTo>
                  <a:pt x="42" y="13"/>
                  <a:pt x="42" y="13"/>
                  <a:pt x="42" y="14"/>
                </a:cubicBezTo>
                <a:cubicBezTo>
                  <a:pt x="13" y="22"/>
                  <a:pt x="13" y="22"/>
                  <a:pt x="13" y="22"/>
                </a:cubicBezTo>
                <a:cubicBezTo>
                  <a:pt x="14" y="25"/>
                  <a:pt x="14" y="25"/>
                  <a:pt x="14" y="25"/>
                </a:cubicBezTo>
                <a:cubicBezTo>
                  <a:pt x="15" y="25"/>
                  <a:pt x="15" y="25"/>
                  <a:pt x="15" y="25"/>
                </a:cubicBezTo>
                <a:cubicBezTo>
                  <a:pt x="0" y="63"/>
                  <a:pt x="0" y="63"/>
                  <a:pt x="0" y="63"/>
                </a:cubicBezTo>
                <a:cubicBezTo>
                  <a:pt x="0" y="63"/>
                  <a:pt x="0" y="63"/>
                  <a:pt x="0" y="63"/>
                </a:cubicBezTo>
                <a:cubicBezTo>
                  <a:pt x="0" y="71"/>
                  <a:pt x="7" y="77"/>
                  <a:pt x="16" y="77"/>
                </a:cubicBezTo>
                <a:cubicBezTo>
                  <a:pt x="24" y="77"/>
                  <a:pt x="31" y="71"/>
                  <a:pt x="31" y="63"/>
                </a:cubicBezTo>
                <a:cubicBezTo>
                  <a:pt x="31" y="63"/>
                  <a:pt x="31" y="63"/>
                  <a:pt x="31" y="63"/>
                </a:cubicBezTo>
                <a:cubicBezTo>
                  <a:pt x="16" y="24"/>
                  <a:pt x="16" y="24"/>
                  <a:pt x="16" y="24"/>
                </a:cubicBezTo>
                <a:cubicBezTo>
                  <a:pt x="43" y="17"/>
                  <a:pt x="43" y="17"/>
                  <a:pt x="43" y="17"/>
                </a:cubicBezTo>
                <a:cubicBezTo>
                  <a:pt x="44" y="18"/>
                  <a:pt x="46" y="20"/>
                  <a:pt x="48" y="20"/>
                </a:cubicBezTo>
                <a:cubicBezTo>
                  <a:pt x="48" y="85"/>
                  <a:pt x="48" y="85"/>
                  <a:pt x="48" y="85"/>
                </a:cubicBezTo>
                <a:cubicBezTo>
                  <a:pt x="21" y="86"/>
                  <a:pt x="0" y="93"/>
                  <a:pt x="0" y="101"/>
                </a:cubicBezTo>
                <a:cubicBezTo>
                  <a:pt x="100" y="101"/>
                  <a:pt x="100" y="101"/>
                  <a:pt x="100" y="101"/>
                </a:cubicBezTo>
                <a:cubicBezTo>
                  <a:pt x="100" y="93"/>
                  <a:pt x="79" y="86"/>
                  <a:pt x="53" y="85"/>
                </a:cubicBezTo>
                <a:close/>
                <a:moveTo>
                  <a:pt x="96" y="40"/>
                </a:moveTo>
                <a:cubicBezTo>
                  <a:pt x="73" y="40"/>
                  <a:pt x="73" y="40"/>
                  <a:pt x="73" y="40"/>
                </a:cubicBezTo>
                <a:cubicBezTo>
                  <a:pt x="85" y="9"/>
                  <a:pt x="85" y="9"/>
                  <a:pt x="85" y="9"/>
                </a:cubicBezTo>
                <a:lnTo>
                  <a:pt x="96" y="40"/>
                </a:lnTo>
                <a:close/>
                <a:moveTo>
                  <a:pt x="27" y="61"/>
                </a:moveTo>
                <a:cubicBezTo>
                  <a:pt x="4" y="61"/>
                  <a:pt x="4" y="61"/>
                  <a:pt x="4" y="61"/>
                </a:cubicBezTo>
                <a:cubicBezTo>
                  <a:pt x="16" y="30"/>
                  <a:pt x="16" y="30"/>
                  <a:pt x="16" y="30"/>
                </a:cubicBezTo>
                <a:lnTo>
                  <a:pt x="27" y="6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2" name="Freeform 136"/>
          <p:cNvSpPr>
            <a:spLocks/>
          </p:cNvSpPr>
          <p:nvPr userDrawn="1"/>
        </p:nvSpPr>
        <p:spPr bwMode="auto">
          <a:xfrm>
            <a:off x="2657475" y="28749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3" name="Freeform 137"/>
          <p:cNvSpPr>
            <a:spLocks/>
          </p:cNvSpPr>
          <p:nvPr userDrawn="1"/>
        </p:nvSpPr>
        <p:spPr bwMode="auto">
          <a:xfrm>
            <a:off x="7264400" y="715963"/>
            <a:ext cx="387350" cy="390525"/>
          </a:xfrm>
          <a:custGeom>
            <a:avLst/>
            <a:gdLst>
              <a:gd name="T0" fmla="*/ 97 w 100"/>
              <a:gd name="T1" fmla="*/ 36 h 101"/>
              <a:gd name="T2" fmla="*/ 99 w 100"/>
              <a:gd name="T3" fmla="*/ 52 h 101"/>
              <a:gd name="T4" fmla="*/ 95 w 100"/>
              <a:gd name="T5" fmla="*/ 55 h 101"/>
              <a:gd name="T6" fmla="*/ 100 w 100"/>
              <a:gd name="T7" fmla="*/ 60 h 101"/>
              <a:gd name="T8" fmla="*/ 98 w 100"/>
              <a:gd name="T9" fmla="*/ 68 h 101"/>
              <a:gd name="T10" fmla="*/ 94 w 100"/>
              <a:gd name="T11" fmla="*/ 70 h 101"/>
              <a:gd name="T12" fmla="*/ 97 w 100"/>
              <a:gd name="T13" fmla="*/ 73 h 101"/>
              <a:gd name="T14" fmla="*/ 96 w 100"/>
              <a:gd name="T15" fmla="*/ 82 h 101"/>
              <a:gd name="T16" fmla="*/ 92 w 100"/>
              <a:gd name="T17" fmla="*/ 84 h 101"/>
              <a:gd name="T18" fmla="*/ 95 w 100"/>
              <a:gd name="T19" fmla="*/ 88 h 101"/>
              <a:gd name="T20" fmla="*/ 93 w 100"/>
              <a:gd name="T21" fmla="*/ 98 h 101"/>
              <a:gd name="T22" fmla="*/ 86 w 100"/>
              <a:gd name="T23" fmla="*/ 101 h 101"/>
              <a:gd name="T24" fmla="*/ 36 w 100"/>
              <a:gd name="T25" fmla="*/ 88 h 101"/>
              <a:gd name="T26" fmla="*/ 24 w 100"/>
              <a:gd name="T27" fmla="*/ 88 h 101"/>
              <a:gd name="T28" fmla="*/ 24 w 100"/>
              <a:gd name="T29" fmla="*/ 94 h 101"/>
              <a:gd name="T30" fmla="*/ 0 w 100"/>
              <a:gd name="T31" fmla="*/ 94 h 101"/>
              <a:gd name="T32" fmla="*/ 0 w 100"/>
              <a:gd name="T33" fmla="*/ 32 h 101"/>
              <a:gd name="T34" fmla="*/ 24 w 100"/>
              <a:gd name="T35" fmla="*/ 32 h 101"/>
              <a:gd name="T36" fmla="*/ 24 w 100"/>
              <a:gd name="T37" fmla="*/ 41 h 101"/>
              <a:gd name="T38" fmla="*/ 34 w 100"/>
              <a:gd name="T39" fmla="*/ 41 h 101"/>
              <a:gd name="T40" fmla="*/ 73 w 100"/>
              <a:gd name="T41" fmla="*/ 0 h 101"/>
              <a:gd name="T42" fmla="*/ 62 w 100"/>
              <a:gd name="T43" fmla="*/ 38 h 101"/>
              <a:gd name="T44" fmla="*/ 97 w 100"/>
              <a:gd name="T45"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01">
                <a:moveTo>
                  <a:pt x="97" y="36"/>
                </a:moveTo>
                <a:cubicBezTo>
                  <a:pt x="99" y="52"/>
                  <a:pt x="99" y="52"/>
                  <a:pt x="99" y="52"/>
                </a:cubicBezTo>
                <a:cubicBezTo>
                  <a:pt x="95" y="55"/>
                  <a:pt x="95" y="55"/>
                  <a:pt x="95" y="55"/>
                </a:cubicBezTo>
                <a:cubicBezTo>
                  <a:pt x="100" y="60"/>
                  <a:pt x="100" y="60"/>
                  <a:pt x="100" y="60"/>
                </a:cubicBezTo>
                <a:cubicBezTo>
                  <a:pt x="98" y="68"/>
                  <a:pt x="98" y="68"/>
                  <a:pt x="98" y="68"/>
                </a:cubicBezTo>
                <a:cubicBezTo>
                  <a:pt x="94" y="70"/>
                  <a:pt x="94" y="70"/>
                  <a:pt x="94" y="70"/>
                </a:cubicBezTo>
                <a:cubicBezTo>
                  <a:pt x="97" y="73"/>
                  <a:pt x="97" y="73"/>
                  <a:pt x="97" y="73"/>
                </a:cubicBezTo>
                <a:cubicBezTo>
                  <a:pt x="96" y="82"/>
                  <a:pt x="96" y="82"/>
                  <a:pt x="96" y="82"/>
                </a:cubicBezTo>
                <a:cubicBezTo>
                  <a:pt x="92" y="84"/>
                  <a:pt x="92" y="84"/>
                  <a:pt x="92" y="84"/>
                </a:cubicBezTo>
                <a:cubicBezTo>
                  <a:pt x="95" y="88"/>
                  <a:pt x="95" y="88"/>
                  <a:pt x="95" y="88"/>
                </a:cubicBezTo>
                <a:cubicBezTo>
                  <a:pt x="93" y="98"/>
                  <a:pt x="93" y="98"/>
                  <a:pt x="93" y="98"/>
                </a:cubicBezTo>
                <a:cubicBezTo>
                  <a:pt x="86" y="101"/>
                  <a:pt x="86" y="101"/>
                  <a:pt x="86" y="101"/>
                </a:cubicBezTo>
                <a:cubicBezTo>
                  <a:pt x="36" y="88"/>
                  <a:pt x="36" y="88"/>
                  <a:pt x="36" y="88"/>
                </a:cubicBezTo>
                <a:cubicBezTo>
                  <a:pt x="24" y="88"/>
                  <a:pt x="24" y="88"/>
                  <a:pt x="24" y="88"/>
                </a:cubicBezTo>
                <a:cubicBezTo>
                  <a:pt x="24" y="94"/>
                  <a:pt x="24" y="94"/>
                  <a:pt x="24" y="94"/>
                </a:cubicBezTo>
                <a:cubicBezTo>
                  <a:pt x="0" y="94"/>
                  <a:pt x="0" y="94"/>
                  <a:pt x="0" y="94"/>
                </a:cubicBezTo>
                <a:cubicBezTo>
                  <a:pt x="0" y="32"/>
                  <a:pt x="0" y="32"/>
                  <a:pt x="0" y="32"/>
                </a:cubicBezTo>
                <a:cubicBezTo>
                  <a:pt x="24" y="32"/>
                  <a:pt x="24" y="32"/>
                  <a:pt x="24" y="32"/>
                </a:cubicBezTo>
                <a:cubicBezTo>
                  <a:pt x="24" y="41"/>
                  <a:pt x="24" y="41"/>
                  <a:pt x="24" y="41"/>
                </a:cubicBezTo>
                <a:cubicBezTo>
                  <a:pt x="34" y="41"/>
                  <a:pt x="34" y="41"/>
                  <a:pt x="34" y="41"/>
                </a:cubicBezTo>
                <a:cubicBezTo>
                  <a:pt x="73" y="0"/>
                  <a:pt x="73" y="0"/>
                  <a:pt x="73" y="0"/>
                </a:cubicBezTo>
                <a:cubicBezTo>
                  <a:pt x="92" y="14"/>
                  <a:pt x="75" y="28"/>
                  <a:pt x="62" y="38"/>
                </a:cubicBezTo>
                <a:lnTo>
                  <a:pt x="97" y="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4" name="Freeform 138"/>
          <p:cNvSpPr>
            <a:spLocks noEditPoints="1"/>
          </p:cNvSpPr>
          <p:nvPr userDrawn="1"/>
        </p:nvSpPr>
        <p:spPr bwMode="auto">
          <a:xfrm>
            <a:off x="4476750" y="1414463"/>
            <a:ext cx="471488" cy="398463"/>
          </a:xfrm>
          <a:custGeom>
            <a:avLst/>
            <a:gdLst>
              <a:gd name="T0" fmla="*/ 105 w 122"/>
              <a:gd name="T1" fmla="*/ 75 h 103"/>
              <a:gd name="T2" fmla="*/ 113 w 122"/>
              <a:gd name="T3" fmla="*/ 78 h 103"/>
              <a:gd name="T4" fmla="*/ 120 w 122"/>
              <a:gd name="T5" fmla="*/ 91 h 103"/>
              <a:gd name="T6" fmla="*/ 105 w 122"/>
              <a:gd name="T7" fmla="*/ 92 h 103"/>
              <a:gd name="T8" fmla="*/ 99 w 122"/>
              <a:gd name="T9" fmla="*/ 86 h 103"/>
              <a:gd name="T10" fmla="*/ 72 w 122"/>
              <a:gd name="T11" fmla="*/ 93 h 103"/>
              <a:gd name="T12" fmla="*/ 78 w 122"/>
              <a:gd name="T13" fmla="*/ 87 h 103"/>
              <a:gd name="T14" fmla="*/ 77 w 122"/>
              <a:gd name="T15" fmla="*/ 74 h 103"/>
              <a:gd name="T16" fmla="*/ 65 w 122"/>
              <a:gd name="T17" fmla="*/ 80 h 103"/>
              <a:gd name="T18" fmla="*/ 63 w 122"/>
              <a:gd name="T19" fmla="*/ 88 h 103"/>
              <a:gd name="T20" fmla="*/ 55 w 122"/>
              <a:gd name="T21" fmla="*/ 59 h 103"/>
              <a:gd name="T22" fmla="*/ 61 w 122"/>
              <a:gd name="T23" fmla="*/ 64 h 103"/>
              <a:gd name="T24" fmla="*/ 74 w 122"/>
              <a:gd name="T25" fmla="*/ 64 h 103"/>
              <a:gd name="T26" fmla="*/ 68 w 122"/>
              <a:gd name="T27" fmla="*/ 52 h 103"/>
              <a:gd name="T28" fmla="*/ 60 w 122"/>
              <a:gd name="T29" fmla="*/ 50 h 103"/>
              <a:gd name="T30" fmla="*/ 88 w 122"/>
              <a:gd name="T31" fmla="*/ 43 h 103"/>
              <a:gd name="T32" fmla="*/ 90 w 122"/>
              <a:gd name="T33" fmla="*/ 35 h 103"/>
              <a:gd name="T34" fmla="*/ 103 w 122"/>
              <a:gd name="T35" fmla="*/ 29 h 103"/>
              <a:gd name="T36" fmla="*/ 103 w 122"/>
              <a:gd name="T37" fmla="*/ 43 h 103"/>
              <a:gd name="T38" fmla="*/ 97 w 122"/>
              <a:gd name="T39" fmla="*/ 49 h 103"/>
              <a:gd name="T40" fmla="*/ 53 w 122"/>
              <a:gd name="T41" fmla="*/ 23 h 103"/>
              <a:gd name="T42" fmla="*/ 59 w 122"/>
              <a:gd name="T43" fmla="*/ 17 h 103"/>
              <a:gd name="T44" fmla="*/ 58 w 122"/>
              <a:gd name="T45" fmla="*/ 2 h 103"/>
              <a:gd name="T46" fmla="*/ 45 w 122"/>
              <a:gd name="T47" fmla="*/ 9 h 103"/>
              <a:gd name="T48" fmla="*/ 43 w 122"/>
              <a:gd name="T49" fmla="*/ 17 h 103"/>
              <a:gd name="T50" fmla="*/ 16 w 122"/>
              <a:gd name="T51" fmla="*/ 24 h 103"/>
              <a:gd name="T52" fmla="*/ 23 w 122"/>
              <a:gd name="T53" fmla="*/ 25 h 103"/>
              <a:gd name="T54" fmla="*/ 30 w 122"/>
              <a:gd name="T55" fmla="*/ 38 h 103"/>
              <a:gd name="T56" fmla="*/ 16 w 122"/>
              <a:gd name="T57" fmla="*/ 38 h 103"/>
              <a:gd name="T58" fmla="*/ 11 w 122"/>
              <a:gd name="T59" fmla="*/ 33 h 103"/>
              <a:gd name="T60" fmla="*/ 19 w 122"/>
              <a:gd name="T61" fmla="*/ 61 h 103"/>
              <a:gd name="T62" fmla="*/ 20 w 122"/>
              <a:gd name="T63" fmla="*/ 54 h 103"/>
              <a:gd name="T64" fmla="*/ 32 w 122"/>
              <a:gd name="T65" fmla="*/ 48 h 103"/>
              <a:gd name="T66" fmla="*/ 33 w 122"/>
              <a:gd name="T67" fmla="*/ 61 h 103"/>
              <a:gd name="T68" fmla="*/ 27 w 122"/>
              <a:gd name="T69" fmla="*/ 66 h 103"/>
              <a:gd name="T70" fmla="*/ 54 w 122"/>
              <a:gd name="T71" fmla="*/ 56 h 103"/>
              <a:gd name="T72" fmla="*/ 62 w 122"/>
              <a:gd name="T73" fmla="*/ 62 h 103"/>
              <a:gd name="T74" fmla="*/ 61 w 122"/>
              <a:gd name="T75" fmla="*/ 54 h 103"/>
              <a:gd name="T76" fmla="*/ 68 w 122"/>
              <a:gd name="T77" fmla="*/ 3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03">
                <a:moveTo>
                  <a:pt x="115" y="59"/>
                </a:moveTo>
                <a:cubicBezTo>
                  <a:pt x="105" y="75"/>
                  <a:pt x="105" y="75"/>
                  <a:pt x="105" y="75"/>
                </a:cubicBezTo>
                <a:cubicBezTo>
                  <a:pt x="105" y="77"/>
                  <a:pt x="105" y="78"/>
                  <a:pt x="107" y="78"/>
                </a:cubicBezTo>
                <a:cubicBezTo>
                  <a:pt x="109" y="79"/>
                  <a:pt x="111" y="78"/>
                  <a:pt x="113" y="78"/>
                </a:cubicBezTo>
                <a:cubicBezTo>
                  <a:pt x="117" y="78"/>
                  <a:pt x="120" y="80"/>
                  <a:pt x="121" y="83"/>
                </a:cubicBezTo>
                <a:cubicBezTo>
                  <a:pt x="122" y="87"/>
                  <a:pt x="120" y="91"/>
                  <a:pt x="120" y="91"/>
                </a:cubicBezTo>
                <a:cubicBezTo>
                  <a:pt x="120" y="91"/>
                  <a:pt x="118" y="95"/>
                  <a:pt x="114" y="96"/>
                </a:cubicBezTo>
                <a:cubicBezTo>
                  <a:pt x="111" y="97"/>
                  <a:pt x="107" y="95"/>
                  <a:pt x="105" y="92"/>
                </a:cubicBezTo>
                <a:cubicBezTo>
                  <a:pt x="104" y="90"/>
                  <a:pt x="104" y="88"/>
                  <a:pt x="103" y="86"/>
                </a:cubicBezTo>
                <a:cubicBezTo>
                  <a:pt x="102" y="85"/>
                  <a:pt x="100" y="85"/>
                  <a:pt x="99" y="86"/>
                </a:cubicBezTo>
                <a:cubicBezTo>
                  <a:pt x="89" y="103"/>
                  <a:pt x="89" y="103"/>
                  <a:pt x="89" y="103"/>
                </a:cubicBezTo>
                <a:cubicBezTo>
                  <a:pt x="72" y="93"/>
                  <a:pt x="72" y="93"/>
                  <a:pt x="72" y="93"/>
                </a:cubicBezTo>
                <a:cubicBezTo>
                  <a:pt x="72" y="92"/>
                  <a:pt x="72" y="91"/>
                  <a:pt x="73" y="90"/>
                </a:cubicBezTo>
                <a:cubicBezTo>
                  <a:pt x="74" y="89"/>
                  <a:pt x="76" y="88"/>
                  <a:pt x="78" y="87"/>
                </a:cubicBezTo>
                <a:cubicBezTo>
                  <a:pt x="80" y="86"/>
                  <a:pt x="82" y="82"/>
                  <a:pt x="81" y="79"/>
                </a:cubicBezTo>
                <a:cubicBezTo>
                  <a:pt x="80" y="76"/>
                  <a:pt x="77" y="74"/>
                  <a:pt x="77" y="74"/>
                </a:cubicBezTo>
                <a:cubicBezTo>
                  <a:pt x="77" y="74"/>
                  <a:pt x="74" y="72"/>
                  <a:pt x="70" y="73"/>
                </a:cubicBezTo>
                <a:cubicBezTo>
                  <a:pt x="67" y="74"/>
                  <a:pt x="65" y="77"/>
                  <a:pt x="65" y="80"/>
                </a:cubicBezTo>
                <a:cubicBezTo>
                  <a:pt x="65" y="82"/>
                  <a:pt x="66" y="84"/>
                  <a:pt x="66" y="86"/>
                </a:cubicBezTo>
                <a:cubicBezTo>
                  <a:pt x="65" y="87"/>
                  <a:pt x="64" y="88"/>
                  <a:pt x="63" y="88"/>
                </a:cubicBezTo>
                <a:cubicBezTo>
                  <a:pt x="45" y="77"/>
                  <a:pt x="45" y="77"/>
                  <a:pt x="45" y="77"/>
                </a:cubicBezTo>
                <a:cubicBezTo>
                  <a:pt x="55" y="59"/>
                  <a:pt x="55" y="59"/>
                  <a:pt x="55" y="59"/>
                </a:cubicBezTo>
                <a:cubicBezTo>
                  <a:pt x="56" y="58"/>
                  <a:pt x="57" y="58"/>
                  <a:pt x="58" y="59"/>
                </a:cubicBezTo>
                <a:cubicBezTo>
                  <a:pt x="59" y="61"/>
                  <a:pt x="60" y="63"/>
                  <a:pt x="61" y="64"/>
                </a:cubicBezTo>
                <a:cubicBezTo>
                  <a:pt x="62" y="67"/>
                  <a:pt x="66" y="69"/>
                  <a:pt x="69" y="68"/>
                </a:cubicBezTo>
                <a:cubicBezTo>
                  <a:pt x="72" y="67"/>
                  <a:pt x="74" y="64"/>
                  <a:pt x="74" y="64"/>
                </a:cubicBezTo>
                <a:cubicBezTo>
                  <a:pt x="74" y="64"/>
                  <a:pt x="76" y="60"/>
                  <a:pt x="75" y="57"/>
                </a:cubicBezTo>
                <a:cubicBezTo>
                  <a:pt x="74" y="54"/>
                  <a:pt x="71" y="51"/>
                  <a:pt x="68" y="52"/>
                </a:cubicBezTo>
                <a:cubicBezTo>
                  <a:pt x="66" y="52"/>
                  <a:pt x="64" y="52"/>
                  <a:pt x="62" y="52"/>
                </a:cubicBezTo>
                <a:cubicBezTo>
                  <a:pt x="61" y="52"/>
                  <a:pt x="60" y="51"/>
                  <a:pt x="60" y="50"/>
                </a:cubicBezTo>
                <a:cubicBezTo>
                  <a:pt x="70" y="33"/>
                  <a:pt x="70" y="33"/>
                  <a:pt x="70" y="33"/>
                </a:cubicBezTo>
                <a:cubicBezTo>
                  <a:pt x="88" y="43"/>
                  <a:pt x="88" y="43"/>
                  <a:pt x="88" y="43"/>
                </a:cubicBezTo>
                <a:cubicBezTo>
                  <a:pt x="89" y="43"/>
                  <a:pt x="90" y="43"/>
                  <a:pt x="90" y="41"/>
                </a:cubicBezTo>
                <a:cubicBezTo>
                  <a:pt x="91" y="39"/>
                  <a:pt x="90" y="37"/>
                  <a:pt x="90" y="35"/>
                </a:cubicBezTo>
                <a:cubicBezTo>
                  <a:pt x="90" y="32"/>
                  <a:pt x="92" y="28"/>
                  <a:pt x="95" y="27"/>
                </a:cubicBezTo>
                <a:cubicBezTo>
                  <a:pt x="99" y="26"/>
                  <a:pt x="103" y="29"/>
                  <a:pt x="103" y="29"/>
                </a:cubicBezTo>
                <a:cubicBezTo>
                  <a:pt x="103" y="29"/>
                  <a:pt x="106" y="31"/>
                  <a:pt x="107" y="34"/>
                </a:cubicBezTo>
                <a:cubicBezTo>
                  <a:pt x="108" y="37"/>
                  <a:pt x="106" y="41"/>
                  <a:pt x="103" y="43"/>
                </a:cubicBezTo>
                <a:cubicBezTo>
                  <a:pt x="102" y="44"/>
                  <a:pt x="100" y="44"/>
                  <a:pt x="98" y="45"/>
                </a:cubicBezTo>
                <a:cubicBezTo>
                  <a:pt x="97" y="46"/>
                  <a:pt x="97" y="48"/>
                  <a:pt x="97" y="49"/>
                </a:cubicBezTo>
                <a:cubicBezTo>
                  <a:pt x="115" y="59"/>
                  <a:pt x="115" y="59"/>
                  <a:pt x="115" y="59"/>
                </a:cubicBezTo>
                <a:close/>
                <a:moveTo>
                  <a:pt x="53" y="23"/>
                </a:moveTo>
                <a:cubicBezTo>
                  <a:pt x="52" y="22"/>
                  <a:pt x="52" y="20"/>
                  <a:pt x="53" y="19"/>
                </a:cubicBezTo>
                <a:cubicBezTo>
                  <a:pt x="55" y="18"/>
                  <a:pt x="57" y="18"/>
                  <a:pt x="59" y="17"/>
                </a:cubicBezTo>
                <a:cubicBezTo>
                  <a:pt x="62" y="15"/>
                  <a:pt x="64" y="11"/>
                  <a:pt x="63" y="8"/>
                </a:cubicBezTo>
                <a:cubicBezTo>
                  <a:pt x="62" y="4"/>
                  <a:pt x="58" y="2"/>
                  <a:pt x="58" y="2"/>
                </a:cubicBezTo>
                <a:cubicBezTo>
                  <a:pt x="58" y="2"/>
                  <a:pt x="54" y="0"/>
                  <a:pt x="51" y="1"/>
                </a:cubicBezTo>
                <a:cubicBezTo>
                  <a:pt x="48" y="2"/>
                  <a:pt x="45" y="6"/>
                  <a:pt x="45" y="9"/>
                </a:cubicBezTo>
                <a:cubicBezTo>
                  <a:pt x="45" y="11"/>
                  <a:pt x="46" y="13"/>
                  <a:pt x="46" y="15"/>
                </a:cubicBezTo>
                <a:cubicBezTo>
                  <a:pt x="46" y="16"/>
                  <a:pt x="44" y="17"/>
                  <a:pt x="43" y="17"/>
                </a:cubicBezTo>
                <a:cubicBezTo>
                  <a:pt x="25" y="7"/>
                  <a:pt x="25" y="7"/>
                  <a:pt x="25" y="7"/>
                </a:cubicBezTo>
                <a:cubicBezTo>
                  <a:pt x="16" y="24"/>
                  <a:pt x="16" y="24"/>
                  <a:pt x="16" y="24"/>
                </a:cubicBezTo>
                <a:cubicBezTo>
                  <a:pt x="16" y="25"/>
                  <a:pt x="16" y="26"/>
                  <a:pt x="18" y="26"/>
                </a:cubicBezTo>
                <a:cubicBezTo>
                  <a:pt x="20" y="26"/>
                  <a:pt x="21" y="26"/>
                  <a:pt x="23" y="25"/>
                </a:cubicBezTo>
                <a:cubicBezTo>
                  <a:pt x="27" y="25"/>
                  <a:pt x="30" y="28"/>
                  <a:pt x="31" y="31"/>
                </a:cubicBezTo>
                <a:cubicBezTo>
                  <a:pt x="32" y="34"/>
                  <a:pt x="30" y="38"/>
                  <a:pt x="30" y="38"/>
                </a:cubicBezTo>
                <a:cubicBezTo>
                  <a:pt x="30" y="38"/>
                  <a:pt x="28" y="41"/>
                  <a:pt x="24" y="42"/>
                </a:cubicBezTo>
                <a:cubicBezTo>
                  <a:pt x="21" y="43"/>
                  <a:pt x="17" y="41"/>
                  <a:pt x="16" y="38"/>
                </a:cubicBezTo>
                <a:cubicBezTo>
                  <a:pt x="15" y="37"/>
                  <a:pt x="15" y="35"/>
                  <a:pt x="14" y="33"/>
                </a:cubicBezTo>
                <a:cubicBezTo>
                  <a:pt x="13" y="32"/>
                  <a:pt x="12" y="32"/>
                  <a:pt x="11" y="33"/>
                </a:cubicBezTo>
                <a:cubicBezTo>
                  <a:pt x="0" y="51"/>
                  <a:pt x="0" y="51"/>
                  <a:pt x="0" y="51"/>
                </a:cubicBezTo>
                <a:cubicBezTo>
                  <a:pt x="19" y="61"/>
                  <a:pt x="19" y="61"/>
                  <a:pt x="19" y="61"/>
                </a:cubicBezTo>
                <a:cubicBezTo>
                  <a:pt x="20" y="61"/>
                  <a:pt x="21" y="61"/>
                  <a:pt x="21" y="59"/>
                </a:cubicBezTo>
                <a:cubicBezTo>
                  <a:pt x="21" y="58"/>
                  <a:pt x="21" y="56"/>
                  <a:pt x="20" y="54"/>
                </a:cubicBezTo>
                <a:cubicBezTo>
                  <a:pt x="20" y="51"/>
                  <a:pt x="23" y="48"/>
                  <a:pt x="26" y="47"/>
                </a:cubicBezTo>
                <a:cubicBezTo>
                  <a:pt x="29" y="46"/>
                  <a:pt x="32" y="48"/>
                  <a:pt x="32" y="48"/>
                </a:cubicBezTo>
                <a:cubicBezTo>
                  <a:pt x="32" y="48"/>
                  <a:pt x="36" y="50"/>
                  <a:pt x="37" y="53"/>
                </a:cubicBezTo>
                <a:cubicBezTo>
                  <a:pt x="37" y="56"/>
                  <a:pt x="36" y="60"/>
                  <a:pt x="33" y="61"/>
                </a:cubicBezTo>
                <a:cubicBezTo>
                  <a:pt x="31" y="62"/>
                  <a:pt x="29" y="62"/>
                  <a:pt x="28" y="64"/>
                </a:cubicBezTo>
                <a:cubicBezTo>
                  <a:pt x="27" y="64"/>
                  <a:pt x="27" y="65"/>
                  <a:pt x="27" y="66"/>
                </a:cubicBezTo>
                <a:cubicBezTo>
                  <a:pt x="43" y="75"/>
                  <a:pt x="43" y="75"/>
                  <a:pt x="43" y="75"/>
                </a:cubicBezTo>
                <a:cubicBezTo>
                  <a:pt x="54" y="56"/>
                  <a:pt x="54" y="56"/>
                  <a:pt x="54" y="56"/>
                </a:cubicBezTo>
                <a:cubicBezTo>
                  <a:pt x="55" y="55"/>
                  <a:pt x="58" y="55"/>
                  <a:pt x="59" y="57"/>
                </a:cubicBezTo>
                <a:cubicBezTo>
                  <a:pt x="60" y="58"/>
                  <a:pt x="61" y="60"/>
                  <a:pt x="62" y="62"/>
                </a:cubicBezTo>
                <a:cubicBezTo>
                  <a:pt x="68" y="74"/>
                  <a:pt x="80" y="55"/>
                  <a:pt x="67" y="54"/>
                </a:cubicBezTo>
                <a:cubicBezTo>
                  <a:pt x="65" y="54"/>
                  <a:pt x="63" y="55"/>
                  <a:pt x="61" y="54"/>
                </a:cubicBezTo>
                <a:cubicBezTo>
                  <a:pt x="59" y="54"/>
                  <a:pt x="57" y="51"/>
                  <a:pt x="57" y="49"/>
                </a:cubicBezTo>
                <a:cubicBezTo>
                  <a:pt x="68" y="31"/>
                  <a:pt x="68" y="31"/>
                  <a:pt x="68" y="31"/>
                </a:cubicBezTo>
                <a:lnTo>
                  <a:pt x="53" y="2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65" name="Group 164"/>
          <p:cNvGrpSpPr/>
          <p:nvPr userDrawn="1"/>
        </p:nvGrpSpPr>
        <p:grpSpPr>
          <a:xfrm>
            <a:off x="2581275" y="4216400"/>
            <a:ext cx="539750" cy="285750"/>
            <a:chOff x="2581275" y="4216400"/>
            <a:chExt cx="539750" cy="285750"/>
          </a:xfrm>
        </p:grpSpPr>
        <p:sp>
          <p:nvSpPr>
            <p:cNvPr id="166" name="Freeform 139"/>
            <p:cNvSpPr>
              <a:spLocks/>
            </p:cNvSpPr>
            <p:nvPr userDrawn="1"/>
          </p:nvSpPr>
          <p:spPr bwMode="auto">
            <a:xfrm>
              <a:off x="2581275" y="4216400"/>
              <a:ext cx="539750" cy="266700"/>
            </a:xfrm>
            <a:custGeom>
              <a:avLst/>
              <a:gdLst>
                <a:gd name="T0" fmla="*/ 140 w 140"/>
                <a:gd name="T1" fmla="*/ 67 h 69"/>
                <a:gd name="T2" fmla="*/ 137 w 140"/>
                <a:gd name="T3" fmla="*/ 50 h 69"/>
                <a:gd name="T4" fmla="*/ 136 w 140"/>
                <a:gd name="T5" fmla="*/ 47 h 69"/>
                <a:gd name="T6" fmla="*/ 135 w 140"/>
                <a:gd name="T7" fmla="*/ 44 h 69"/>
                <a:gd name="T8" fmla="*/ 126 w 140"/>
                <a:gd name="T9" fmla="*/ 28 h 69"/>
                <a:gd name="T10" fmla="*/ 124 w 140"/>
                <a:gd name="T11" fmla="*/ 26 h 69"/>
                <a:gd name="T12" fmla="*/ 122 w 140"/>
                <a:gd name="T13" fmla="*/ 24 h 69"/>
                <a:gd name="T14" fmla="*/ 108 w 140"/>
                <a:gd name="T15" fmla="*/ 11 h 69"/>
                <a:gd name="T16" fmla="*/ 103 w 140"/>
                <a:gd name="T17" fmla="*/ 8 h 69"/>
                <a:gd name="T18" fmla="*/ 85 w 140"/>
                <a:gd name="T19" fmla="*/ 2 h 69"/>
                <a:gd name="T20" fmla="*/ 82 w 140"/>
                <a:gd name="T21" fmla="*/ 2 h 69"/>
                <a:gd name="T22" fmla="*/ 79 w 140"/>
                <a:gd name="T23" fmla="*/ 1 h 69"/>
                <a:gd name="T24" fmla="*/ 61 w 140"/>
                <a:gd name="T25" fmla="*/ 1 h 69"/>
                <a:gd name="T26" fmla="*/ 58 w 140"/>
                <a:gd name="T27" fmla="*/ 2 h 69"/>
                <a:gd name="T28" fmla="*/ 55 w 140"/>
                <a:gd name="T29" fmla="*/ 2 h 69"/>
                <a:gd name="T30" fmla="*/ 37 w 140"/>
                <a:gd name="T31" fmla="*/ 9 h 69"/>
                <a:gd name="T32" fmla="*/ 35 w 140"/>
                <a:gd name="T33" fmla="*/ 10 h 69"/>
                <a:gd name="T34" fmla="*/ 32 w 140"/>
                <a:gd name="T35" fmla="*/ 12 h 69"/>
                <a:gd name="T36" fmla="*/ 18 w 140"/>
                <a:gd name="T37" fmla="*/ 24 h 69"/>
                <a:gd name="T38" fmla="*/ 14 w 140"/>
                <a:gd name="T39" fmla="*/ 28 h 69"/>
                <a:gd name="T40" fmla="*/ 5 w 140"/>
                <a:gd name="T41" fmla="*/ 44 h 69"/>
                <a:gd name="T42" fmla="*/ 4 w 140"/>
                <a:gd name="T43" fmla="*/ 47 h 69"/>
                <a:gd name="T44" fmla="*/ 3 w 140"/>
                <a:gd name="T45" fmla="*/ 50 h 69"/>
                <a:gd name="T46" fmla="*/ 6 w 140"/>
                <a:gd name="T47" fmla="*/ 69 h 69"/>
                <a:gd name="T48" fmla="*/ 19 w 140"/>
                <a:gd name="T49" fmla="*/ 56 h 69"/>
                <a:gd name="T50" fmla="*/ 11 w 140"/>
                <a:gd name="T51" fmla="*/ 46 h 69"/>
                <a:gd name="T52" fmla="*/ 27 w 140"/>
                <a:gd name="T53" fmla="*/ 39 h 69"/>
                <a:gd name="T54" fmla="*/ 23 w 140"/>
                <a:gd name="T55" fmla="*/ 28 h 69"/>
                <a:gd name="T56" fmla="*/ 41 w 140"/>
                <a:gd name="T57" fmla="*/ 26 h 69"/>
                <a:gd name="T58" fmla="*/ 40 w 140"/>
                <a:gd name="T59" fmla="*/ 14 h 69"/>
                <a:gd name="T60" fmla="*/ 58 w 140"/>
                <a:gd name="T61" fmla="*/ 19 h 69"/>
                <a:gd name="T62" fmla="*/ 62 w 140"/>
                <a:gd name="T63" fmla="*/ 7 h 69"/>
                <a:gd name="T64" fmla="*/ 76 w 140"/>
                <a:gd name="T65" fmla="*/ 17 h 69"/>
                <a:gd name="T66" fmla="*/ 84 w 140"/>
                <a:gd name="T67" fmla="*/ 8 h 69"/>
                <a:gd name="T68" fmla="*/ 94 w 140"/>
                <a:gd name="T69" fmla="*/ 23 h 69"/>
                <a:gd name="T70" fmla="*/ 105 w 140"/>
                <a:gd name="T71" fmla="*/ 17 h 69"/>
                <a:gd name="T72" fmla="*/ 109 w 140"/>
                <a:gd name="T73" fmla="*/ 34 h 69"/>
                <a:gd name="T74" fmla="*/ 121 w 140"/>
                <a:gd name="T75" fmla="*/ 32 h 69"/>
                <a:gd name="T76" fmla="*/ 119 w 140"/>
                <a:gd name="T77" fmla="*/ 50 h 69"/>
                <a:gd name="T78" fmla="*/ 131 w 140"/>
                <a:gd name="T79" fmla="*/ 52 h 69"/>
                <a:gd name="T80" fmla="*/ 140 w 140"/>
                <a:gd name="T8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69">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7" y="9"/>
                  </a:cubicBezTo>
                  <a:cubicBezTo>
                    <a:pt x="37" y="9"/>
                    <a:pt x="37" y="9"/>
                    <a:pt x="37"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2" y="19"/>
                    <a:pt x="18" y="24"/>
                  </a:cubicBezTo>
                  <a:cubicBezTo>
                    <a:pt x="18" y="24"/>
                    <a:pt x="18" y="24"/>
                    <a:pt x="18" y="24"/>
                  </a:cubicBezTo>
                  <a:cubicBezTo>
                    <a:pt x="16" y="26"/>
                    <a:pt x="16" y="26"/>
                    <a:pt x="16" y="26"/>
                  </a:cubicBezTo>
                  <a:cubicBezTo>
                    <a:pt x="14" y="28"/>
                    <a:pt x="14" y="28"/>
                    <a:pt x="14" y="28"/>
                  </a:cubicBezTo>
                  <a:cubicBezTo>
                    <a:pt x="14" y="28"/>
                    <a:pt x="14" y="28"/>
                    <a:pt x="14" y="28"/>
                  </a:cubicBezTo>
                  <a:cubicBezTo>
                    <a:pt x="11" y="33"/>
                    <a:pt x="8" y="39"/>
                    <a:pt x="5" y="44"/>
                  </a:cubicBezTo>
                  <a:cubicBezTo>
                    <a:pt x="5" y="44"/>
                    <a:pt x="5" y="44"/>
                    <a:pt x="5" y="44"/>
                  </a:cubicBezTo>
                  <a:cubicBezTo>
                    <a:pt x="4" y="47"/>
                    <a:pt x="4" y="47"/>
                    <a:pt x="4" y="47"/>
                  </a:cubicBezTo>
                  <a:cubicBezTo>
                    <a:pt x="3" y="50"/>
                    <a:pt x="3" y="50"/>
                    <a:pt x="3" y="50"/>
                  </a:cubicBezTo>
                  <a:cubicBezTo>
                    <a:pt x="3" y="50"/>
                    <a:pt x="3" y="50"/>
                    <a:pt x="3" y="50"/>
                  </a:cubicBezTo>
                  <a:cubicBezTo>
                    <a:pt x="1" y="56"/>
                    <a:pt x="0" y="63"/>
                    <a:pt x="0" y="69"/>
                  </a:cubicBezTo>
                  <a:cubicBezTo>
                    <a:pt x="6" y="69"/>
                    <a:pt x="6" y="69"/>
                    <a:pt x="6" y="69"/>
                  </a:cubicBezTo>
                  <a:cubicBezTo>
                    <a:pt x="6"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6" y="23"/>
                    <a:pt x="31" y="20"/>
                    <a:pt x="35" y="17"/>
                  </a:cubicBezTo>
                  <a:cubicBezTo>
                    <a:pt x="41" y="26"/>
                    <a:pt x="41" y="26"/>
                    <a:pt x="41" y="26"/>
                  </a:cubicBezTo>
                  <a:cubicBezTo>
                    <a:pt x="46" y="23"/>
                    <a:pt x="46" y="23"/>
                    <a:pt x="46" y="23"/>
                  </a:cubicBezTo>
                  <a:cubicBezTo>
                    <a:pt x="40" y="14"/>
                    <a:pt x="40" y="14"/>
                    <a:pt x="40" y="14"/>
                  </a:cubicBezTo>
                  <a:cubicBezTo>
                    <a:pt x="45" y="11"/>
                    <a:pt x="50" y="9"/>
                    <a:pt x="56" y="8"/>
                  </a:cubicBezTo>
                  <a:cubicBezTo>
                    <a:pt x="58" y="19"/>
                    <a:pt x="58" y="19"/>
                    <a:pt x="58" y="19"/>
                  </a:cubicBezTo>
                  <a:cubicBezTo>
                    <a:pt x="64" y="17"/>
                    <a:pt x="64" y="17"/>
                    <a:pt x="64" y="17"/>
                  </a:cubicBezTo>
                  <a:cubicBezTo>
                    <a:pt x="62" y="7"/>
                    <a:pt x="62" y="7"/>
                    <a:pt x="62" y="7"/>
                  </a:cubicBezTo>
                  <a:cubicBezTo>
                    <a:pt x="67" y="6"/>
                    <a:pt x="73" y="6"/>
                    <a:pt x="78" y="7"/>
                  </a:cubicBezTo>
                  <a:cubicBezTo>
                    <a:pt x="76" y="17"/>
                    <a:pt x="76" y="17"/>
                    <a:pt x="76" y="17"/>
                  </a:cubicBezTo>
                  <a:cubicBezTo>
                    <a:pt x="82" y="18"/>
                    <a:pt x="82" y="18"/>
                    <a:pt x="82" y="18"/>
                  </a:cubicBezTo>
                  <a:cubicBezTo>
                    <a:pt x="84" y="8"/>
                    <a:pt x="84" y="8"/>
                    <a:pt x="84" y="8"/>
                  </a:cubicBezTo>
                  <a:cubicBezTo>
                    <a:pt x="90" y="9"/>
                    <a:pt x="95" y="11"/>
                    <a:pt x="100" y="14"/>
                  </a:cubicBezTo>
                  <a:cubicBezTo>
                    <a:pt x="94" y="23"/>
                    <a:pt x="94" y="23"/>
                    <a:pt x="94" y="23"/>
                  </a:cubicBezTo>
                  <a:cubicBezTo>
                    <a:pt x="99" y="26"/>
                    <a:pt x="99" y="26"/>
                    <a:pt x="99" y="26"/>
                  </a:cubicBezTo>
                  <a:cubicBezTo>
                    <a:pt x="105" y="17"/>
                    <a:pt x="105" y="17"/>
                    <a:pt x="105" y="17"/>
                  </a:cubicBezTo>
                  <a:cubicBezTo>
                    <a:pt x="109" y="20"/>
                    <a:pt x="114" y="23"/>
                    <a:pt x="117" y="27"/>
                  </a:cubicBezTo>
                  <a:cubicBezTo>
                    <a:pt x="109" y="34"/>
                    <a:pt x="109" y="34"/>
                    <a:pt x="109" y="34"/>
                  </a:cubicBezTo>
                  <a:cubicBezTo>
                    <a:pt x="113" y="39"/>
                    <a:pt x="113" y="39"/>
                    <a:pt x="113" y="39"/>
                  </a:cubicBezTo>
                  <a:cubicBezTo>
                    <a:pt x="121" y="32"/>
                    <a:pt x="121" y="32"/>
                    <a:pt x="121" y="32"/>
                  </a:cubicBezTo>
                  <a:cubicBezTo>
                    <a:pt x="125" y="36"/>
                    <a:pt x="127" y="41"/>
                    <a:pt x="129" y="46"/>
                  </a:cubicBezTo>
                  <a:cubicBezTo>
                    <a:pt x="119" y="50"/>
                    <a:pt x="119" y="50"/>
                    <a:pt x="119" y="50"/>
                  </a:cubicBezTo>
                  <a:cubicBezTo>
                    <a:pt x="121" y="55"/>
                    <a:pt x="121" y="55"/>
                    <a:pt x="121" y="55"/>
                  </a:cubicBezTo>
                  <a:cubicBezTo>
                    <a:pt x="131" y="52"/>
                    <a:pt x="131" y="52"/>
                    <a:pt x="131" y="52"/>
                  </a:cubicBezTo>
                  <a:cubicBezTo>
                    <a:pt x="133" y="57"/>
                    <a:pt x="134" y="63"/>
                    <a:pt x="134" y="69"/>
                  </a:cubicBezTo>
                  <a:cubicBezTo>
                    <a:pt x="140" y="69"/>
                    <a:pt x="140" y="69"/>
                    <a:pt x="140" y="69"/>
                  </a:cubicBezTo>
                  <a:lnTo>
                    <a:pt x="140" y="6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7" name="Freeform 140"/>
            <p:cNvSpPr>
              <a:spLocks/>
            </p:cNvSpPr>
            <p:nvPr userDrawn="1"/>
          </p:nvSpPr>
          <p:spPr bwMode="auto">
            <a:xfrm>
              <a:off x="2619375" y="4448175"/>
              <a:ext cx="34925" cy="41275"/>
            </a:xfrm>
            <a:custGeom>
              <a:avLst/>
              <a:gdLst>
                <a:gd name="T0" fmla="*/ 7 w 22"/>
                <a:gd name="T1" fmla="*/ 17 h 26"/>
                <a:gd name="T2" fmla="*/ 17 w 22"/>
                <a:gd name="T3" fmla="*/ 17 h 26"/>
                <a:gd name="T4" fmla="*/ 17 w 22"/>
                <a:gd name="T5" fmla="*/ 9 h 26"/>
                <a:gd name="T6" fmla="*/ 7 w 22"/>
                <a:gd name="T7" fmla="*/ 9 h 26"/>
                <a:gd name="T8" fmla="*/ 7 w 22"/>
                <a:gd name="T9" fmla="*/ 7 h 26"/>
                <a:gd name="T10" fmla="*/ 22 w 22"/>
                <a:gd name="T11" fmla="*/ 7 h 26"/>
                <a:gd name="T12" fmla="*/ 22 w 22"/>
                <a:gd name="T13" fmla="*/ 0 h 26"/>
                <a:gd name="T14" fmla="*/ 0 w 22"/>
                <a:gd name="T15" fmla="*/ 0 h 26"/>
                <a:gd name="T16" fmla="*/ 0 w 22"/>
                <a:gd name="T17" fmla="*/ 26 h 26"/>
                <a:gd name="T18" fmla="*/ 22 w 22"/>
                <a:gd name="T19" fmla="*/ 26 h 26"/>
                <a:gd name="T20" fmla="*/ 22 w 22"/>
                <a:gd name="T21" fmla="*/ 22 h 26"/>
                <a:gd name="T22" fmla="*/ 7 w 22"/>
                <a:gd name="T23" fmla="*/ 22 h 26"/>
                <a:gd name="T24" fmla="*/ 7 w 22"/>
                <a:gd name="T25"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6">
                  <a:moveTo>
                    <a:pt x="7" y="17"/>
                  </a:moveTo>
                  <a:lnTo>
                    <a:pt x="17" y="17"/>
                  </a:lnTo>
                  <a:lnTo>
                    <a:pt x="17" y="9"/>
                  </a:lnTo>
                  <a:lnTo>
                    <a:pt x="7" y="9"/>
                  </a:lnTo>
                  <a:lnTo>
                    <a:pt x="7" y="7"/>
                  </a:lnTo>
                  <a:lnTo>
                    <a:pt x="22" y="7"/>
                  </a:lnTo>
                  <a:lnTo>
                    <a:pt x="22" y="0"/>
                  </a:lnTo>
                  <a:lnTo>
                    <a:pt x="0" y="0"/>
                  </a:lnTo>
                  <a:lnTo>
                    <a:pt x="0" y="26"/>
                  </a:lnTo>
                  <a:lnTo>
                    <a:pt x="22" y="26"/>
                  </a:lnTo>
                  <a:lnTo>
                    <a:pt x="22" y="22"/>
                  </a:lnTo>
                  <a:lnTo>
                    <a:pt x="7" y="22"/>
                  </a:lnTo>
                  <a:lnTo>
                    <a:pt x="7" y="1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8" name="Freeform 141"/>
            <p:cNvSpPr>
              <a:spLocks/>
            </p:cNvSpPr>
            <p:nvPr userDrawn="1"/>
          </p:nvSpPr>
          <p:spPr bwMode="auto">
            <a:xfrm>
              <a:off x="2638425" y="4362450"/>
              <a:ext cx="261938" cy="139700"/>
            </a:xfrm>
            <a:custGeom>
              <a:avLst/>
              <a:gdLst>
                <a:gd name="T0" fmla="*/ 58 w 68"/>
                <a:gd name="T1" fmla="*/ 20 h 36"/>
                <a:gd name="T2" fmla="*/ 49 w 68"/>
                <a:gd name="T3" fmla="*/ 21 h 36"/>
                <a:gd name="T4" fmla="*/ 0 w 68"/>
                <a:gd name="T5" fmla="*/ 0 h 36"/>
                <a:gd name="T6" fmla="*/ 47 w 68"/>
                <a:gd name="T7" fmla="*/ 26 h 36"/>
                <a:gd name="T8" fmla="*/ 51 w 68"/>
                <a:gd name="T9" fmla="*/ 33 h 36"/>
                <a:gd name="T10" fmla="*/ 59 w 68"/>
                <a:gd name="T11" fmla="*/ 32 h 36"/>
                <a:gd name="T12" fmla="*/ 65 w 68"/>
                <a:gd name="T13" fmla="*/ 36 h 36"/>
                <a:gd name="T14" fmla="*/ 68 w 68"/>
                <a:gd name="T15" fmla="*/ 29 h 36"/>
                <a:gd name="T16" fmla="*/ 62 w 68"/>
                <a:gd name="T17" fmla="*/ 27 h 36"/>
                <a:gd name="T18" fmla="*/ 58 w 68"/>
                <a:gd name="T1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58" y="20"/>
                  </a:moveTo>
                  <a:cubicBezTo>
                    <a:pt x="55" y="18"/>
                    <a:pt x="52" y="19"/>
                    <a:pt x="49" y="21"/>
                  </a:cubicBezTo>
                  <a:cubicBezTo>
                    <a:pt x="0" y="0"/>
                    <a:pt x="0" y="0"/>
                    <a:pt x="0" y="0"/>
                  </a:cubicBezTo>
                  <a:cubicBezTo>
                    <a:pt x="47" y="26"/>
                    <a:pt x="47" y="26"/>
                    <a:pt x="47" y="26"/>
                  </a:cubicBezTo>
                  <a:cubicBezTo>
                    <a:pt x="47" y="29"/>
                    <a:pt x="49" y="31"/>
                    <a:pt x="51" y="33"/>
                  </a:cubicBezTo>
                  <a:cubicBezTo>
                    <a:pt x="54" y="34"/>
                    <a:pt x="56" y="34"/>
                    <a:pt x="59" y="32"/>
                  </a:cubicBezTo>
                  <a:cubicBezTo>
                    <a:pt x="65" y="36"/>
                    <a:pt x="65" y="36"/>
                    <a:pt x="65" y="36"/>
                  </a:cubicBezTo>
                  <a:cubicBezTo>
                    <a:pt x="68" y="29"/>
                    <a:pt x="68" y="29"/>
                    <a:pt x="68" y="29"/>
                  </a:cubicBezTo>
                  <a:cubicBezTo>
                    <a:pt x="62" y="27"/>
                    <a:pt x="62" y="27"/>
                    <a:pt x="62" y="27"/>
                  </a:cubicBezTo>
                  <a:cubicBezTo>
                    <a:pt x="62" y="24"/>
                    <a:pt x="60" y="21"/>
                    <a:pt x="58" y="2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69" name="Freeform 142"/>
            <p:cNvSpPr>
              <a:spLocks/>
            </p:cNvSpPr>
            <p:nvPr userDrawn="1"/>
          </p:nvSpPr>
          <p:spPr bwMode="auto">
            <a:xfrm>
              <a:off x="3055938" y="4448175"/>
              <a:ext cx="34925" cy="41275"/>
            </a:xfrm>
            <a:custGeom>
              <a:avLst/>
              <a:gdLst>
                <a:gd name="T0" fmla="*/ 0 w 22"/>
                <a:gd name="T1" fmla="*/ 26 h 26"/>
                <a:gd name="T2" fmla="*/ 7 w 22"/>
                <a:gd name="T3" fmla="*/ 26 h 26"/>
                <a:gd name="T4" fmla="*/ 7 w 22"/>
                <a:gd name="T5" fmla="*/ 17 h 26"/>
                <a:gd name="T6" fmla="*/ 17 w 22"/>
                <a:gd name="T7" fmla="*/ 17 h 26"/>
                <a:gd name="T8" fmla="*/ 17 w 22"/>
                <a:gd name="T9" fmla="*/ 9 h 26"/>
                <a:gd name="T10" fmla="*/ 7 w 22"/>
                <a:gd name="T11" fmla="*/ 9 h 26"/>
                <a:gd name="T12" fmla="*/ 7 w 22"/>
                <a:gd name="T13" fmla="*/ 7 h 26"/>
                <a:gd name="T14" fmla="*/ 22 w 22"/>
                <a:gd name="T15" fmla="*/ 7 h 26"/>
                <a:gd name="T16" fmla="*/ 22 w 22"/>
                <a:gd name="T17" fmla="*/ 0 h 26"/>
                <a:gd name="T18" fmla="*/ 0 w 22"/>
                <a:gd name="T19" fmla="*/ 0 h 26"/>
                <a:gd name="T20" fmla="*/ 0 w 22"/>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70" name="Group 169"/>
          <p:cNvGrpSpPr/>
          <p:nvPr userDrawn="1"/>
        </p:nvGrpSpPr>
        <p:grpSpPr>
          <a:xfrm>
            <a:off x="3322638" y="4216400"/>
            <a:ext cx="539750" cy="285750"/>
            <a:chOff x="3322638" y="4216400"/>
            <a:chExt cx="539750" cy="285750"/>
          </a:xfrm>
        </p:grpSpPr>
        <p:sp>
          <p:nvSpPr>
            <p:cNvPr id="171" name="Freeform 143"/>
            <p:cNvSpPr>
              <a:spLocks/>
            </p:cNvSpPr>
            <p:nvPr userDrawn="1"/>
          </p:nvSpPr>
          <p:spPr bwMode="auto">
            <a:xfrm>
              <a:off x="3322638" y="4216400"/>
              <a:ext cx="539750" cy="266700"/>
            </a:xfrm>
            <a:custGeom>
              <a:avLst/>
              <a:gdLst>
                <a:gd name="T0" fmla="*/ 140 w 140"/>
                <a:gd name="T1" fmla="*/ 67 h 69"/>
                <a:gd name="T2" fmla="*/ 137 w 140"/>
                <a:gd name="T3" fmla="*/ 50 h 69"/>
                <a:gd name="T4" fmla="*/ 136 w 140"/>
                <a:gd name="T5" fmla="*/ 47 h 69"/>
                <a:gd name="T6" fmla="*/ 135 w 140"/>
                <a:gd name="T7" fmla="*/ 44 h 69"/>
                <a:gd name="T8" fmla="*/ 126 w 140"/>
                <a:gd name="T9" fmla="*/ 28 h 69"/>
                <a:gd name="T10" fmla="*/ 124 w 140"/>
                <a:gd name="T11" fmla="*/ 26 h 69"/>
                <a:gd name="T12" fmla="*/ 122 w 140"/>
                <a:gd name="T13" fmla="*/ 24 h 69"/>
                <a:gd name="T14" fmla="*/ 108 w 140"/>
                <a:gd name="T15" fmla="*/ 11 h 69"/>
                <a:gd name="T16" fmla="*/ 103 w 140"/>
                <a:gd name="T17" fmla="*/ 8 h 69"/>
                <a:gd name="T18" fmla="*/ 85 w 140"/>
                <a:gd name="T19" fmla="*/ 2 h 69"/>
                <a:gd name="T20" fmla="*/ 82 w 140"/>
                <a:gd name="T21" fmla="*/ 2 h 69"/>
                <a:gd name="T22" fmla="*/ 79 w 140"/>
                <a:gd name="T23" fmla="*/ 1 h 69"/>
                <a:gd name="T24" fmla="*/ 61 w 140"/>
                <a:gd name="T25" fmla="*/ 1 h 69"/>
                <a:gd name="T26" fmla="*/ 58 w 140"/>
                <a:gd name="T27" fmla="*/ 2 h 69"/>
                <a:gd name="T28" fmla="*/ 55 w 140"/>
                <a:gd name="T29" fmla="*/ 2 h 69"/>
                <a:gd name="T30" fmla="*/ 38 w 140"/>
                <a:gd name="T31" fmla="*/ 9 h 69"/>
                <a:gd name="T32" fmla="*/ 35 w 140"/>
                <a:gd name="T33" fmla="*/ 10 h 69"/>
                <a:gd name="T34" fmla="*/ 32 w 140"/>
                <a:gd name="T35" fmla="*/ 12 h 69"/>
                <a:gd name="T36" fmla="*/ 18 w 140"/>
                <a:gd name="T37" fmla="*/ 24 h 69"/>
                <a:gd name="T38" fmla="*/ 15 w 140"/>
                <a:gd name="T39" fmla="*/ 28 h 69"/>
                <a:gd name="T40" fmla="*/ 6 w 140"/>
                <a:gd name="T41" fmla="*/ 44 h 69"/>
                <a:gd name="T42" fmla="*/ 4 w 140"/>
                <a:gd name="T43" fmla="*/ 47 h 69"/>
                <a:gd name="T44" fmla="*/ 4 w 140"/>
                <a:gd name="T45" fmla="*/ 50 h 69"/>
                <a:gd name="T46" fmla="*/ 6 w 140"/>
                <a:gd name="T47" fmla="*/ 69 h 69"/>
                <a:gd name="T48" fmla="*/ 19 w 140"/>
                <a:gd name="T49" fmla="*/ 56 h 69"/>
                <a:gd name="T50" fmla="*/ 11 w 140"/>
                <a:gd name="T51" fmla="*/ 46 h 69"/>
                <a:gd name="T52" fmla="*/ 27 w 140"/>
                <a:gd name="T53" fmla="*/ 39 h 69"/>
                <a:gd name="T54" fmla="*/ 23 w 140"/>
                <a:gd name="T55" fmla="*/ 28 h 69"/>
                <a:gd name="T56" fmla="*/ 41 w 140"/>
                <a:gd name="T57" fmla="*/ 26 h 69"/>
                <a:gd name="T58" fmla="*/ 41 w 140"/>
                <a:gd name="T59" fmla="*/ 14 h 69"/>
                <a:gd name="T60" fmla="*/ 58 w 140"/>
                <a:gd name="T61" fmla="*/ 19 h 69"/>
                <a:gd name="T62" fmla="*/ 62 w 140"/>
                <a:gd name="T63" fmla="*/ 7 h 69"/>
                <a:gd name="T64" fmla="*/ 77 w 140"/>
                <a:gd name="T65" fmla="*/ 17 h 69"/>
                <a:gd name="T66" fmla="*/ 84 w 140"/>
                <a:gd name="T67" fmla="*/ 8 h 69"/>
                <a:gd name="T68" fmla="*/ 95 w 140"/>
                <a:gd name="T69" fmla="*/ 23 h 69"/>
                <a:gd name="T70" fmla="*/ 105 w 140"/>
                <a:gd name="T71" fmla="*/ 17 h 69"/>
                <a:gd name="T72" fmla="*/ 109 w 140"/>
                <a:gd name="T73" fmla="*/ 34 h 69"/>
                <a:gd name="T74" fmla="*/ 121 w 140"/>
                <a:gd name="T75" fmla="*/ 32 h 69"/>
                <a:gd name="T76" fmla="*/ 119 w 140"/>
                <a:gd name="T77" fmla="*/ 50 h 69"/>
                <a:gd name="T78" fmla="*/ 132 w 140"/>
                <a:gd name="T79" fmla="*/ 52 h 69"/>
                <a:gd name="T80" fmla="*/ 140 w 140"/>
                <a:gd name="T8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69">
                  <a:moveTo>
                    <a:pt x="140" y="67"/>
                  </a:moveTo>
                  <a:cubicBezTo>
                    <a:pt x="140" y="67"/>
                    <a:pt x="140" y="67"/>
                    <a:pt x="140" y="67"/>
                  </a:cubicBezTo>
                  <a:cubicBezTo>
                    <a:pt x="140" y="61"/>
                    <a:pt x="139" y="55"/>
                    <a:pt x="137" y="50"/>
                  </a:cubicBezTo>
                  <a:cubicBezTo>
                    <a:pt x="137" y="50"/>
                    <a:pt x="137" y="50"/>
                    <a:pt x="137" y="50"/>
                  </a:cubicBezTo>
                  <a:cubicBezTo>
                    <a:pt x="136" y="47"/>
                    <a:pt x="136" y="47"/>
                    <a:pt x="136" y="47"/>
                  </a:cubicBezTo>
                  <a:cubicBezTo>
                    <a:pt x="136" y="47"/>
                    <a:pt x="136" y="47"/>
                    <a:pt x="136" y="47"/>
                  </a:cubicBezTo>
                  <a:cubicBezTo>
                    <a:pt x="135" y="44"/>
                    <a:pt x="135" y="44"/>
                    <a:pt x="135" y="44"/>
                  </a:cubicBezTo>
                  <a:cubicBezTo>
                    <a:pt x="135" y="44"/>
                    <a:pt x="135" y="44"/>
                    <a:pt x="135" y="44"/>
                  </a:cubicBezTo>
                  <a:cubicBezTo>
                    <a:pt x="133" y="38"/>
                    <a:pt x="130" y="33"/>
                    <a:pt x="126" y="28"/>
                  </a:cubicBezTo>
                  <a:cubicBezTo>
                    <a:pt x="126" y="28"/>
                    <a:pt x="126" y="28"/>
                    <a:pt x="126" y="28"/>
                  </a:cubicBezTo>
                  <a:cubicBezTo>
                    <a:pt x="124" y="26"/>
                    <a:pt x="124" y="26"/>
                    <a:pt x="124" y="26"/>
                  </a:cubicBezTo>
                  <a:cubicBezTo>
                    <a:pt x="124" y="26"/>
                    <a:pt x="124" y="26"/>
                    <a:pt x="124" y="26"/>
                  </a:cubicBezTo>
                  <a:cubicBezTo>
                    <a:pt x="122" y="23"/>
                    <a:pt x="122" y="23"/>
                    <a:pt x="122" y="23"/>
                  </a:cubicBezTo>
                  <a:cubicBezTo>
                    <a:pt x="122" y="24"/>
                    <a:pt x="122" y="24"/>
                    <a:pt x="122" y="24"/>
                  </a:cubicBezTo>
                  <a:cubicBezTo>
                    <a:pt x="118" y="19"/>
                    <a:pt x="113" y="15"/>
                    <a:pt x="108" y="11"/>
                  </a:cubicBezTo>
                  <a:cubicBezTo>
                    <a:pt x="108" y="11"/>
                    <a:pt x="108" y="11"/>
                    <a:pt x="108" y="11"/>
                  </a:cubicBezTo>
                  <a:cubicBezTo>
                    <a:pt x="105" y="10"/>
                    <a:pt x="105" y="10"/>
                    <a:pt x="105" y="10"/>
                  </a:cubicBezTo>
                  <a:cubicBezTo>
                    <a:pt x="103" y="8"/>
                    <a:pt x="103" y="8"/>
                    <a:pt x="103" y="8"/>
                  </a:cubicBezTo>
                  <a:cubicBezTo>
                    <a:pt x="103" y="8"/>
                    <a:pt x="103" y="8"/>
                    <a:pt x="103" y="8"/>
                  </a:cubicBezTo>
                  <a:cubicBezTo>
                    <a:pt x="97" y="6"/>
                    <a:pt x="91" y="3"/>
                    <a:pt x="85" y="2"/>
                  </a:cubicBezTo>
                  <a:cubicBezTo>
                    <a:pt x="85" y="2"/>
                    <a:pt x="85" y="2"/>
                    <a:pt x="85" y="2"/>
                  </a:cubicBezTo>
                  <a:cubicBezTo>
                    <a:pt x="82" y="2"/>
                    <a:pt x="82" y="2"/>
                    <a:pt x="82" y="2"/>
                  </a:cubicBezTo>
                  <a:cubicBezTo>
                    <a:pt x="79" y="1"/>
                    <a:pt x="79" y="1"/>
                    <a:pt x="79" y="1"/>
                  </a:cubicBezTo>
                  <a:cubicBezTo>
                    <a:pt x="79" y="1"/>
                    <a:pt x="79" y="1"/>
                    <a:pt x="79" y="1"/>
                  </a:cubicBezTo>
                  <a:cubicBezTo>
                    <a:pt x="73" y="0"/>
                    <a:pt x="67" y="0"/>
                    <a:pt x="61" y="1"/>
                  </a:cubicBezTo>
                  <a:cubicBezTo>
                    <a:pt x="61" y="1"/>
                    <a:pt x="61" y="1"/>
                    <a:pt x="61" y="1"/>
                  </a:cubicBezTo>
                  <a:cubicBezTo>
                    <a:pt x="58" y="2"/>
                    <a:pt x="58" y="2"/>
                    <a:pt x="58" y="2"/>
                  </a:cubicBezTo>
                  <a:cubicBezTo>
                    <a:pt x="58" y="2"/>
                    <a:pt x="58" y="2"/>
                    <a:pt x="58" y="2"/>
                  </a:cubicBezTo>
                  <a:cubicBezTo>
                    <a:pt x="55" y="2"/>
                    <a:pt x="55" y="2"/>
                    <a:pt x="55" y="2"/>
                  </a:cubicBezTo>
                  <a:cubicBezTo>
                    <a:pt x="55" y="2"/>
                    <a:pt x="55" y="2"/>
                    <a:pt x="55" y="2"/>
                  </a:cubicBezTo>
                  <a:cubicBezTo>
                    <a:pt x="49" y="4"/>
                    <a:pt x="43" y="6"/>
                    <a:pt x="38" y="9"/>
                  </a:cubicBezTo>
                  <a:cubicBezTo>
                    <a:pt x="38" y="9"/>
                    <a:pt x="38" y="9"/>
                    <a:pt x="38" y="9"/>
                  </a:cubicBezTo>
                  <a:cubicBezTo>
                    <a:pt x="35" y="10"/>
                    <a:pt x="35" y="10"/>
                    <a:pt x="35" y="10"/>
                  </a:cubicBezTo>
                  <a:cubicBezTo>
                    <a:pt x="35" y="10"/>
                    <a:pt x="35" y="10"/>
                    <a:pt x="35" y="10"/>
                  </a:cubicBezTo>
                  <a:cubicBezTo>
                    <a:pt x="32" y="12"/>
                    <a:pt x="32" y="12"/>
                    <a:pt x="32" y="12"/>
                  </a:cubicBezTo>
                  <a:cubicBezTo>
                    <a:pt x="32" y="12"/>
                    <a:pt x="32" y="12"/>
                    <a:pt x="32" y="12"/>
                  </a:cubicBezTo>
                  <a:cubicBezTo>
                    <a:pt x="27" y="15"/>
                    <a:pt x="23" y="19"/>
                    <a:pt x="18" y="24"/>
                  </a:cubicBezTo>
                  <a:cubicBezTo>
                    <a:pt x="18" y="24"/>
                    <a:pt x="18" y="24"/>
                    <a:pt x="18" y="24"/>
                  </a:cubicBezTo>
                  <a:cubicBezTo>
                    <a:pt x="16" y="26"/>
                    <a:pt x="16" y="26"/>
                    <a:pt x="16" y="26"/>
                  </a:cubicBezTo>
                  <a:cubicBezTo>
                    <a:pt x="15" y="28"/>
                    <a:pt x="15" y="28"/>
                    <a:pt x="15" y="28"/>
                  </a:cubicBezTo>
                  <a:cubicBezTo>
                    <a:pt x="15" y="28"/>
                    <a:pt x="15" y="28"/>
                    <a:pt x="15" y="28"/>
                  </a:cubicBezTo>
                  <a:cubicBezTo>
                    <a:pt x="11" y="33"/>
                    <a:pt x="8" y="39"/>
                    <a:pt x="6" y="44"/>
                  </a:cubicBezTo>
                  <a:cubicBezTo>
                    <a:pt x="5" y="44"/>
                    <a:pt x="5" y="44"/>
                    <a:pt x="5" y="44"/>
                  </a:cubicBezTo>
                  <a:cubicBezTo>
                    <a:pt x="4" y="47"/>
                    <a:pt x="4" y="47"/>
                    <a:pt x="4" y="47"/>
                  </a:cubicBezTo>
                  <a:cubicBezTo>
                    <a:pt x="3" y="50"/>
                    <a:pt x="3" y="50"/>
                    <a:pt x="3" y="50"/>
                  </a:cubicBezTo>
                  <a:cubicBezTo>
                    <a:pt x="4" y="50"/>
                    <a:pt x="4" y="50"/>
                    <a:pt x="4" y="50"/>
                  </a:cubicBezTo>
                  <a:cubicBezTo>
                    <a:pt x="2" y="56"/>
                    <a:pt x="1" y="63"/>
                    <a:pt x="0" y="69"/>
                  </a:cubicBezTo>
                  <a:cubicBezTo>
                    <a:pt x="6" y="69"/>
                    <a:pt x="6" y="69"/>
                    <a:pt x="6" y="69"/>
                  </a:cubicBezTo>
                  <a:cubicBezTo>
                    <a:pt x="7" y="63"/>
                    <a:pt x="7" y="57"/>
                    <a:pt x="9" y="52"/>
                  </a:cubicBezTo>
                  <a:cubicBezTo>
                    <a:pt x="19" y="56"/>
                    <a:pt x="19" y="56"/>
                    <a:pt x="19" y="56"/>
                  </a:cubicBezTo>
                  <a:cubicBezTo>
                    <a:pt x="21" y="50"/>
                    <a:pt x="21" y="50"/>
                    <a:pt x="21" y="50"/>
                  </a:cubicBezTo>
                  <a:cubicBezTo>
                    <a:pt x="11" y="46"/>
                    <a:pt x="11" y="46"/>
                    <a:pt x="11" y="46"/>
                  </a:cubicBezTo>
                  <a:cubicBezTo>
                    <a:pt x="13" y="41"/>
                    <a:pt x="16" y="36"/>
                    <a:pt x="19" y="32"/>
                  </a:cubicBezTo>
                  <a:cubicBezTo>
                    <a:pt x="27" y="39"/>
                    <a:pt x="27" y="39"/>
                    <a:pt x="27" y="39"/>
                  </a:cubicBezTo>
                  <a:cubicBezTo>
                    <a:pt x="31" y="34"/>
                    <a:pt x="31" y="34"/>
                    <a:pt x="31" y="34"/>
                  </a:cubicBezTo>
                  <a:cubicBezTo>
                    <a:pt x="23" y="28"/>
                    <a:pt x="23" y="28"/>
                    <a:pt x="23" y="28"/>
                  </a:cubicBezTo>
                  <a:cubicBezTo>
                    <a:pt x="27" y="23"/>
                    <a:pt x="31" y="20"/>
                    <a:pt x="35" y="17"/>
                  </a:cubicBezTo>
                  <a:cubicBezTo>
                    <a:pt x="41" y="26"/>
                    <a:pt x="41" y="26"/>
                    <a:pt x="41" y="26"/>
                  </a:cubicBezTo>
                  <a:cubicBezTo>
                    <a:pt x="46" y="23"/>
                    <a:pt x="46" y="23"/>
                    <a:pt x="46" y="23"/>
                  </a:cubicBezTo>
                  <a:cubicBezTo>
                    <a:pt x="41" y="14"/>
                    <a:pt x="41" y="14"/>
                    <a:pt x="41" y="14"/>
                  </a:cubicBezTo>
                  <a:cubicBezTo>
                    <a:pt x="45" y="11"/>
                    <a:pt x="51" y="9"/>
                    <a:pt x="56" y="8"/>
                  </a:cubicBezTo>
                  <a:cubicBezTo>
                    <a:pt x="58" y="19"/>
                    <a:pt x="58" y="19"/>
                    <a:pt x="58" y="19"/>
                  </a:cubicBezTo>
                  <a:cubicBezTo>
                    <a:pt x="64" y="17"/>
                    <a:pt x="64" y="17"/>
                    <a:pt x="64" y="17"/>
                  </a:cubicBezTo>
                  <a:cubicBezTo>
                    <a:pt x="62" y="7"/>
                    <a:pt x="62" y="7"/>
                    <a:pt x="62" y="7"/>
                  </a:cubicBezTo>
                  <a:cubicBezTo>
                    <a:pt x="67" y="6"/>
                    <a:pt x="73" y="6"/>
                    <a:pt x="78" y="7"/>
                  </a:cubicBezTo>
                  <a:cubicBezTo>
                    <a:pt x="77" y="17"/>
                    <a:pt x="77" y="17"/>
                    <a:pt x="77" y="17"/>
                  </a:cubicBezTo>
                  <a:cubicBezTo>
                    <a:pt x="82" y="18"/>
                    <a:pt x="82" y="18"/>
                    <a:pt x="82" y="18"/>
                  </a:cubicBezTo>
                  <a:cubicBezTo>
                    <a:pt x="84" y="8"/>
                    <a:pt x="84" y="8"/>
                    <a:pt x="84" y="8"/>
                  </a:cubicBezTo>
                  <a:cubicBezTo>
                    <a:pt x="90" y="9"/>
                    <a:pt x="95" y="11"/>
                    <a:pt x="100" y="14"/>
                  </a:cubicBezTo>
                  <a:cubicBezTo>
                    <a:pt x="95" y="23"/>
                    <a:pt x="95" y="23"/>
                    <a:pt x="95" y="23"/>
                  </a:cubicBezTo>
                  <a:cubicBezTo>
                    <a:pt x="100" y="26"/>
                    <a:pt x="100" y="26"/>
                    <a:pt x="100" y="26"/>
                  </a:cubicBezTo>
                  <a:cubicBezTo>
                    <a:pt x="105" y="17"/>
                    <a:pt x="105" y="17"/>
                    <a:pt x="105" y="17"/>
                  </a:cubicBezTo>
                  <a:cubicBezTo>
                    <a:pt x="110" y="20"/>
                    <a:pt x="114" y="23"/>
                    <a:pt x="118" y="27"/>
                  </a:cubicBezTo>
                  <a:cubicBezTo>
                    <a:pt x="109" y="34"/>
                    <a:pt x="109" y="34"/>
                    <a:pt x="109" y="34"/>
                  </a:cubicBezTo>
                  <a:cubicBezTo>
                    <a:pt x="113" y="39"/>
                    <a:pt x="113" y="39"/>
                    <a:pt x="113" y="39"/>
                  </a:cubicBezTo>
                  <a:cubicBezTo>
                    <a:pt x="121" y="32"/>
                    <a:pt x="121" y="32"/>
                    <a:pt x="121" y="32"/>
                  </a:cubicBezTo>
                  <a:cubicBezTo>
                    <a:pt x="125" y="36"/>
                    <a:pt x="127" y="41"/>
                    <a:pt x="130" y="46"/>
                  </a:cubicBezTo>
                  <a:cubicBezTo>
                    <a:pt x="119" y="50"/>
                    <a:pt x="119" y="50"/>
                    <a:pt x="119" y="50"/>
                  </a:cubicBezTo>
                  <a:cubicBezTo>
                    <a:pt x="121" y="55"/>
                    <a:pt x="121" y="55"/>
                    <a:pt x="121" y="55"/>
                  </a:cubicBezTo>
                  <a:cubicBezTo>
                    <a:pt x="132" y="52"/>
                    <a:pt x="132" y="52"/>
                    <a:pt x="132" y="52"/>
                  </a:cubicBezTo>
                  <a:cubicBezTo>
                    <a:pt x="133" y="57"/>
                    <a:pt x="134" y="63"/>
                    <a:pt x="134" y="69"/>
                  </a:cubicBezTo>
                  <a:cubicBezTo>
                    <a:pt x="140" y="69"/>
                    <a:pt x="140" y="69"/>
                    <a:pt x="140" y="69"/>
                  </a:cubicBezTo>
                  <a:lnTo>
                    <a:pt x="140" y="6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2" name="Freeform 144"/>
            <p:cNvSpPr>
              <a:spLocks/>
            </p:cNvSpPr>
            <p:nvPr userDrawn="1"/>
          </p:nvSpPr>
          <p:spPr bwMode="auto">
            <a:xfrm>
              <a:off x="3363913" y="4448175"/>
              <a:ext cx="31750" cy="41275"/>
            </a:xfrm>
            <a:custGeom>
              <a:avLst/>
              <a:gdLst>
                <a:gd name="T0" fmla="*/ 8 w 20"/>
                <a:gd name="T1" fmla="*/ 17 h 26"/>
                <a:gd name="T2" fmla="*/ 15 w 20"/>
                <a:gd name="T3" fmla="*/ 17 h 26"/>
                <a:gd name="T4" fmla="*/ 15 w 20"/>
                <a:gd name="T5" fmla="*/ 9 h 26"/>
                <a:gd name="T6" fmla="*/ 8 w 20"/>
                <a:gd name="T7" fmla="*/ 9 h 26"/>
                <a:gd name="T8" fmla="*/ 8 w 20"/>
                <a:gd name="T9" fmla="*/ 7 h 26"/>
                <a:gd name="T10" fmla="*/ 20 w 20"/>
                <a:gd name="T11" fmla="*/ 7 h 26"/>
                <a:gd name="T12" fmla="*/ 20 w 20"/>
                <a:gd name="T13" fmla="*/ 0 h 26"/>
                <a:gd name="T14" fmla="*/ 0 w 20"/>
                <a:gd name="T15" fmla="*/ 0 h 26"/>
                <a:gd name="T16" fmla="*/ 0 w 20"/>
                <a:gd name="T17" fmla="*/ 26 h 26"/>
                <a:gd name="T18" fmla="*/ 20 w 20"/>
                <a:gd name="T19" fmla="*/ 26 h 26"/>
                <a:gd name="T20" fmla="*/ 20 w 20"/>
                <a:gd name="T21" fmla="*/ 22 h 26"/>
                <a:gd name="T22" fmla="*/ 8 w 20"/>
                <a:gd name="T23" fmla="*/ 22 h 26"/>
                <a:gd name="T24" fmla="*/ 8 w 20"/>
                <a:gd name="T25"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6">
                  <a:moveTo>
                    <a:pt x="8" y="17"/>
                  </a:moveTo>
                  <a:lnTo>
                    <a:pt x="15" y="17"/>
                  </a:lnTo>
                  <a:lnTo>
                    <a:pt x="15" y="9"/>
                  </a:lnTo>
                  <a:lnTo>
                    <a:pt x="8" y="9"/>
                  </a:lnTo>
                  <a:lnTo>
                    <a:pt x="8" y="7"/>
                  </a:lnTo>
                  <a:lnTo>
                    <a:pt x="20" y="7"/>
                  </a:lnTo>
                  <a:lnTo>
                    <a:pt x="20" y="0"/>
                  </a:lnTo>
                  <a:lnTo>
                    <a:pt x="0" y="0"/>
                  </a:lnTo>
                  <a:lnTo>
                    <a:pt x="0" y="26"/>
                  </a:lnTo>
                  <a:lnTo>
                    <a:pt x="20" y="26"/>
                  </a:lnTo>
                  <a:lnTo>
                    <a:pt x="20" y="22"/>
                  </a:lnTo>
                  <a:lnTo>
                    <a:pt x="8" y="22"/>
                  </a:lnTo>
                  <a:lnTo>
                    <a:pt x="8" y="1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3" name="Freeform 145"/>
            <p:cNvSpPr>
              <a:spLocks/>
            </p:cNvSpPr>
            <p:nvPr userDrawn="1"/>
          </p:nvSpPr>
          <p:spPr bwMode="auto">
            <a:xfrm>
              <a:off x="3541713" y="4362450"/>
              <a:ext cx="263525" cy="139700"/>
            </a:xfrm>
            <a:custGeom>
              <a:avLst/>
              <a:gdLst>
                <a:gd name="T0" fmla="*/ 19 w 68"/>
                <a:gd name="T1" fmla="*/ 21 h 36"/>
                <a:gd name="T2" fmla="*/ 11 w 68"/>
                <a:gd name="T3" fmla="*/ 20 h 36"/>
                <a:gd name="T4" fmla="*/ 6 w 68"/>
                <a:gd name="T5" fmla="*/ 27 h 36"/>
                <a:gd name="T6" fmla="*/ 0 w 68"/>
                <a:gd name="T7" fmla="*/ 29 h 36"/>
                <a:gd name="T8" fmla="*/ 4 w 68"/>
                <a:gd name="T9" fmla="*/ 36 h 36"/>
                <a:gd name="T10" fmla="*/ 10 w 68"/>
                <a:gd name="T11" fmla="*/ 32 h 36"/>
                <a:gd name="T12" fmla="*/ 17 w 68"/>
                <a:gd name="T13" fmla="*/ 33 h 36"/>
                <a:gd name="T14" fmla="*/ 21 w 68"/>
                <a:gd name="T15" fmla="*/ 26 h 36"/>
                <a:gd name="T16" fmla="*/ 68 w 68"/>
                <a:gd name="T17" fmla="*/ 0 h 36"/>
                <a:gd name="T18" fmla="*/ 19 w 68"/>
                <a:gd name="T19"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19" y="21"/>
                  </a:moveTo>
                  <a:cubicBezTo>
                    <a:pt x="17" y="19"/>
                    <a:pt x="13" y="18"/>
                    <a:pt x="11" y="20"/>
                  </a:cubicBezTo>
                  <a:cubicBezTo>
                    <a:pt x="8" y="21"/>
                    <a:pt x="6" y="24"/>
                    <a:pt x="6" y="27"/>
                  </a:cubicBezTo>
                  <a:cubicBezTo>
                    <a:pt x="0" y="29"/>
                    <a:pt x="0" y="29"/>
                    <a:pt x="0" y="29"/>
                  </a:cubicBezTo>
                  <a:cubicBezTo>
                    <a:pt x="4" y="36"/>
                    <a:pt x="4" y="36"/>
                    <a:pt x="4" y="36"/>
                  </a:cubicBezTo>
                  <a:cubicBezTo>
                    <a:pt x="10" y="32"/>
                    <a:pt x="10" y="32"/>
                    <a:pt x="10" y="32"/>
                  </a:cubicBezTo>
                  <a:cubicBezTo>
                    <a:pt x="12" y="34"/>
                    <a:pt x="15" y="34"/>
                    <a:pt x="17" y="33"/>
                  </a:cubicBezTo>
                  <a:cubicBezTo>
                    <a:pt x="19" y="31"/>
                    <a:pt x="21" y="29"/>
                    <a:pt x="21" y="26"/>
                  </a:cubicBezTo>
                  <a:cubicBezTo>
                    <a:pt x="68" y="0"/>
                    <a:pt x="68" y="0"/>
                    <a:pt x="68" y="0"/>
                  </a:cubicBezTo>
                  <a:lnTo>
                    <a:pt x="19" y="2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4" name="Freeform 146"/>
            <p:cNvSpPr>
              <a:spLocks/>
            </p:cNvSpPr>
            <p:nvPr userDrawn="1"/>
          </p:nvSpPr>
          <p:spPr bwMode="auto">
            <a:xfrm>
              <a:off x="3797300" y="4448175"/>
              <a:ext cx="34925" cy="41275"/>
            </a:xfrm>
            <a:custGeom>
              <a:avLst/>
              <a:gdLst>
                <a:gd name="T0" fmla="*/ 0 w 22"/>
                <a:gd name="T1" fmla="*/ 26 h 26"/>
                <a:gd name="T2" fmla="*/ 7 w 22"/>
                <a:gd name="T3" fmla="*/ 26 h 26"/>
                <a:gd name="T4" fmla="*/ 7 w 22"/>
                <a:gd name="T5" fmla="*/ 17 h 26"/>
                <a:gd name="T6" fmla="*/ 17 w 22"/>
                <a:gd name="T7" fmla="*/ 17 h 26"/>
                <a:gd name="T8" fmla="*/ 17 w 22"/>
                <a:gd name="T9" fmla="*/ 9 h 26"/>
                <a:gd name="T10" fmla="*/ 7 w 22"/>
                <a:gd name="T11" fmla="*/ 9 h 26"/>
                <a:gd name="T12" fmla="*/ 7 w 22"/>
                <a:gd name="T13" fmla="*/ 7 h 26"/>
                <a:gd name="T14" fmla="*/ 22 w 22"/>
                <a:gd name="T15" fmla="*/ 7 h 26"/>
                <a:gd name="T16" fmla="*/ 22 w 22"/>
                <a:gd name="T17" fmla="*/ 0 h 26"/>
                <a:gd name="T18" fmla="*/ 0 w 22"/>
                <a:gd name="T19" fmla="*/ 0 h 26"/>
                <a:gd name="T20" fmla="*/ 0 w 22"/>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6">
                  <a:moveTo>
                    <a:pt x="0" y="26"/>
                  </a:moveTo>
                  <a:lnTo>
                    <a:pt x="7" y="26"/>
                  </a:lnTo>
                  <a:lnTo>
                    <a:pt x="7" y="17"/>
                  </a:lnTo>
                  <a:lnTo>
                    <a:pt x="17" y="17"/>
                  </a:lnTo>
                  <a:lnTo>
                    <a:pt x="17" y="9"/>
                  </a:lnTo>
                  <a:lnTo>
                    <a:pt x="7" y="9"/>
                  </a:lnTo>
                  <a:lnTo>
                    <a:pt x="7" y="7"/>
                  </a:lnTo>
                  <a:lnTo>
                    <a:pt x="22" y="7"/>
                  </a:lnTo>
                  <a:lnTo>
                    <a:pt x="22" y="0"/>
                  </a:lnTo>
                  <a:lnTo>
                    <a:pt x="0" y="0"/>
                  </a:lnTo>
                  <a:lnTo>
                    <a:pt x="0" y="2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75" name="Group 174"/>
          <p:cNvGrpSpPr/>
          <p:nvPr userDrawn="1"/>
        </p:nvGrpSpPr>
        <p:grpSpPr>
          <a:xfrm>
            <a:off x="6916738" y="4011613"/>
            <a:ext cx="436562" cy="563563"/>
            <a:chOff x="6916738" y="4011613"/>
            <a:chExt cx="436562" cy="563563"/>
          </a:xfrm>
        </p:grpSpPr>
        <p:sp>
          <p:nvSpPr>
            <p:cNvPr id="176" name="Rectangle 147"/>
            <p:cNvSpPr>
              <a:spLocks noChangeArrowheads="1"/>
            </p:cNvSpPr>
            <p:nvPr userDrawn="1"/>
          </p:nvSpPr>
          <p:spPr bwMode="auto">
            <a:xfrm>
              <a:off x="6916738" y="4529138"/>
              <a:ext cx="355600" cy="460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7" name="Freeform 148"/>
            <p:cNvSpPr>
              <a:spLocks noEditPoints="1"/>
            </p:cNvSpPr>
            <p:nvPr userDrawn="1"/>
          </p:nvSpPr>
          <p:spPr bwMode="auto">
            <a:xfrm>
              <a:off x="6924675" y="4011613"/>
              <a:ext cx="428625" cy="490538"/>
            </a:xfrm>
            <a:custGeom>
              <a:avLst/>
              <a:gdLst>
                <a:gd name="T0" fmla="*/ 106 w 111"/>
                <a:gd name="T1" fmla="*/ 22 h 127"/>
                <a:gd name="T2" fmla="*/ 106 w 111"/>
                <a:gd name="T3" fmla="*/ 22 h 127"/>
                <a:gd name="T4" fmla="*/ 85 w 111"/>
                <a:gd name="T5" fmla="*/ 0 h 127"/>
                <a:gd name="T6" fmla="*/ 80 w 111"/>
                <a:gd name="T7" fmla="*/ 4 h 127"/>
                <a:gd name="T8" fmla="*/ 90 w 111"/>
                <a:gd name="T9" fmla="*/ 15 h 127"/>
                <a:gd name="T10" fmla="*/ 90 w 111"/>
                <a:gd name="T11" fmla="*/ 33 h 127"/>
                <a:gd name="T12" fmla="*/ 104 w 111"/>
                <a:gd name="T13" fmla="*/ 48 h 127"/>
                <a:gd name="T14" fmla="*/ 104 w 111"/>
                <a:gd name="T15" fmla="*/ 105 h 127"/>
                <a:gd name="T16" fmla="*/ 99 w 111"/>
                <a:gd name="T17" fmla="*/ 108 h 127"/>
                <a:gd name="T18" fmla="*/ 92 w 111"/>
                <a:gd name="T19" fmla="*/ 105 h 127"/>
                <a:gd name="T20" fmla="*/ 92 w 111"/>
                <a:gd name="T21" fmla="*/ 62 h 127"/>
                <a:gd name="T22" fmla="*/ 80 w 111"/>
                <a:gd name="T23" fmla="*/ 51 h 127"/>
                <a:gd name="T24" fmla="*/ 80 w 111"/>
                <a:gd name="T25" fmla="*/ 15 h 127"/>
                <a:gd name="T26" fmla="*/ 69 w 111"/>
                <a:gd name="T27" fmla="*/ 3 h 127"/>
                <a:gd name="T28" fmla="*/ 12 w 111"/>
                <a:gd name="T29" fmla="*/ 3 h 127"/>
                <a:gd name="T30" fmla="*/ 0 w 111"/>
                <a:gd name="T31" fmla="*/ 15 h 127"/>
                <a:gd name="T32" fmla="*/ 0 w 111"/>
                <a:gd name="T33" fmla="*/ 115 h 127"/>
                <a:gd name="T34" fmla="*/ 12 w 111"/>
                <a:gd name="T35" fmla="*/ 127 h 127"/>
                <a:gd name="T36" fmla="*/ 69 w 111"/>
                <a:gd name="T37" fmla="*/ 127 h 127"/>
                <a:gd name="T38" fmla="*/ 80 w 111"/>
                <a:gd name="T39" fmla="*/ 115 h 127"/>
                <a:gd name="T40" fmla="*/ 80 w 111"/>
                <a:gd name="T41" fmla="*/ 60 h 127"/>
                <a:gd name="T42" fmla="*/ 85 w 111"/>
                <a:gd name="T43" fmla="*/ 65 h 127"/>
                <a:gd name="T44" fmla="*/ 85 w 111"/>
                <a:gd name="T45" fmla="*/ 108 h 127"/>
                <a:gd name="T46" fmla="*/ 86 w 111"/>
                <a:gd name="T47" fmla="*/ 109 h 127"/>
                <a:gd name="T48" fmla="*/ 98 w 111"/>
                <a:gd name="T49" fmla="*/ 115 h 127"/>
                <a:gd name="T50" fmla="*/ 99 w 111"/>
                <a:gd name="T51" fmla="*/ 115 h 127"/>
                <a:gd name="T52" fmla="*/ 110 w 111"/>
                <a:gd name="T53" fmla="*/ 109 h 127"/>
                <a:gd name="T54" fmla="*/ 111 w 111"/>
                <a:gd name="T55" fmla="*/ 108 h 127"/>
                <a:gd name="T56" fmla="*/ 111 w 111"/>
                <a:gd name="T57" fmla="*/ 56 h 127"/>
                <a:gd name="T58" fmla="*/ 111 w 111"/>
                <a:gd name="T59" fmla="*/ 38 h 127"/>
                <a:gd name="T60" fmla="*/ 111 w 111"/>
                <a:gd name="T61" fmla="*/ 28 h 127"/>
                <a:gd name="T62" fmla="*/ 106 w 111"/>
                <a:gd name="T63" fmla="*/ 22 h 127"/>
                <a:gd name="T64" fmla="*/ 73 w 111"/>
                <a:gd name="T65" fmla="*/ 46 h 127"/>
                <a:gd name="T66" fmla="*/ 61 w 111"/>
                <a:gd name="T67" fmla="*/ 57 h 127"/>
                <a:gd name="T68" fmla="*/ 20 w 111"/>
                <a:gd name="T69" fmla="*/ 57 h 127"/>
                <a:gd name="T70" fmla="*/ 9 w 111"/>
                <a:gd name="T71" fmla="*/ 46 h 127"/>
                <a:gd name="T72" fmla="*/ 9 w 111"/>
                <a:gd name="T73" fmla="*/ 26 h 127"/>
                <a:gd name="T74" fmla="*/ 20 w 111"/>
                <a:gd name="T75" fmla="*/ 15 h 127"/>
                <a:gd name="T76" fmla="*/ 61 w 111"/>
                <a:gd name="T77" fmla="*/ 15 h 127"/>
                <a:gd name="T78" fmla="*/ 73 w 111"/>
                <a:gd name="T79" fmla="*/ 26 h 127"/>
                <a:gd name="T80" fmla="*/ 73 w 111"/>
                <a:gd name="T81" fmla="*/ 46 h 127"/>
                <a:gd name="T82" fmla="*/ 104 w 111"/>
                <a:gd name="T83" fmla="*/ 38 h 127"/>
                <a:gd name="T84" fmla="*/ 104 w 111"/>
                <a:gd name="T85" fmla="*/ 38 h 127"/>
                <a:gd name="T86" fmla="*/ 97 w 111"/>
                <a:gd name="T87" fmla="*/ 30 h 127"/>
                <a:gd name="T88" fmla="*/ 97 w 111"/>
                <a:gd name="T89" fmla="*/ 23 h 127"/>
                <a:gd name="T90" fmla="*/ 104 w 111"/>
                <a:gd name="T91" fmla="*/ 31 h 127"/>
                <a:gd name="T92" fmla="*/ 104 w 111"/>
                <a:gd name="T93" fmla="*/ 3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1" h="127">
                  <a:moveTo>
                    <a:pt x="106" y="22"/>
                  </a:moveTo>
                  <a:cubicBezTo>
                    <a:pt x="106" y="22"/>
                    <a:pt x="106" y="22"/>
                    <a:pt x="106" y="22"/>
                  </a:cubicBezTo>
                  <a:cubicBezTo>
                    <a:pt x="85" y="0"/>
                    <a:pt x="85" y="0"/>
                    <a:pt x="85" y="0"/>
                  </a:cubicBezTo>
                  <a:cubicBezTo>
                    <a:pt x="80" y="4"/>
                    <a:pt x="80" y="4"/>
                    <a:pt x="80" y="4"/>
                  </a:cubicBezTo>
                  <a:cubicBezTo>
                    <a:pt x="90" y="15"/>
                    <a:pt x="90" y="15"/>
                    <a:pt x="90" y="15"/>
                  </a:cubicBezTo>
                  <a:cubicBezTo>
                    <a:pt x="90" y="33"/>
                    <a:pt x="90" y="33"/>
                    <a:pt x="90" y="33"/>
                  </a:cubicBezTo>
                  <a:cubicBezTo>
                    <a:pt x="104" y="48"/>
                    <a:pt x="104" y="48"/>
                    <a:pt x="104" y="48"/>
                  </a:cubicBezTo>
                  <a:cubicBezTo>
                    <a:pt x="104" y="105"/>
                    <a:pt x="104" y="105"/>
                    <a:pt x="104" y="105"/>
                  </a:cubicBezTo>
                  <a:cubicBezTo>
                    <a:pt x="103" y="106"/>
                    <a:pt x="101" y="108"/>
                    <a:pt x="99" y="108"/>
                  </a:cubicBezTo>
                  <a:cubicBezTo>
                    <a:pt x="96" y="108"/>
                    <a:pt x="94" y="107"/>
                    <a:pt x="92" y="105"/>
                  </a:cubicBezTo>
                  <a:cubicBezTo>
                    <a:pt x="92" y="62"/>
                    <a:pt x="92" y="62"/>
                    <a:pt x="92" y="62"/>
                  </a:cubicBezTo>
                  <a:cubicBezTo>
                    <a:pt x="80" y="51"/>
                    <a:pt x="80" y="51"/>
                    <a:pt x="80" y="51"/>
                  </a:cubicBezTo>
                  <a:cubicBezTo>
                    <a:pt x="80" y="15"/>
                    <a:pt x="80" y="15"/>
                    <a:pt x="80" y="15"/>
                  </a:cubicBezTo>
                  <a:cubicBezTo>
                    <a:pt x="80" y="9"/>
                    <a:pt x="75" y="3"/>
                    <a:pt x="69" y="3"/>
                  </a:cubicBezTo>
                  <a:cubicBezTo>
                    <a:pt x="12" y="3"/>
                    <a:pt x="12" y="3"/>
                    <a:pt x="12" y="3"/>
                  </a:cubicBezTo>
                  <a:cubicBezTo>
                    <a:pt x="5" y="3"/>
                    <a:pt x="0" y="9"/>
                    <a:pt x="0" y="15"/>
                  </a:cubicBezTo>
                  <a:cubicBezTo>
                    <a:pt x="0" y="115"/>
                    <a:pt x="0" y="115"/>
                    <a:pt x="0" y="115"/>
                  </a:cubicBezTo>
                  <a:cubicBezTo>
                    <a:pt x="0" y="122"/>
                    <a:pt x="5" y="127"/>
                    <a:pt x="12" y="127"/>
                  </a:cubicBezTo>
                  <a:cubicBezTo>
                    <a:pt x="69" y="127"/>
                    <a:pt x="69" y="127"/>
                    <a:pt x="69" y="127"/>
                  </a:cubicBezTo>
                  <a:cubicBezTo>
                    <a:pt x="75" y="127"/>
                    <a:pt x="80" y="122"/>
                    <a:pt x="80" y="115"/>
                  </a:cubicBezTo>
                  <a:cubicBezTo>
                    <a:pt x="80" y="60"/>
                    <a:pt x="80" y="60"/>
                    <a:pt x="80" y="60"/>
                  </a:cubicBezTo>
                  <a:cubicBezTo>
                    <a:pt x="85" y="65"/>
                    <a:pt x="85" y="65"/>
                    <a:pt x="85" y="65"/>
                  </a:cubicBezTo>
                  <a:cubicBezTo>
                    <a:pt x="85" y="108"/>
                    <a:pt x="85" y="108"/>
                    <a:pt x="85" y="108"/>
                  </a:cubicBezTo>
                  <a:cubicBezTo>
                    <a:pt x="86" y="109"/>
                    <a:pt x="86" y="109"/>
                    <a:pt x="86" y="109"/>
                  </a:cubicBezTo>
                  <a:cubicBezTo>
                    <a:pt x="90" y="113"/>
                    <a:pt x="94" y="115"/>
                    <a:pt x="98" y="115"/>
                  </a:cubicBezTo>
                  <a:cubicBezTo>
                    <a:pt x="98" y="115"/>
                    <a:pt x="99" y="115"/>
                    <a:pt x="99" y="115"/>
                  </a:cubicBezTo>
                  <a:cubicBezTo>
                    <a:pt x="106" y="115"/>
                    <a:pt x="110" y="109"/>
                    <a:pt x="110" y="109"/>
                  </a:cubicBezTo>
                  <a:cubicBezTo>
                    <a:pt x="111" y="108"/>
                    <a:pt x="111" y="108"/>
                    <a:pt x="111" y="108"/>
                  </a:cubicBezTo>
                  <a:cubicBezTo>
                    <a:pt x="111" y="56"/>
                    <a:pt x="111" y="56"/>
                    <a:pt x="111" y="56"/>
                  </a:cubicBezTo>
                  <a:cubicBezTo>
                    <a:pt x="111" y="38"/>
                    <a:pt x="111" y="38"/>
                    <a:pt x="111" y="38"/>
                  </a:cubicBezTo>
                  <a:cubicBezTo>
                    <a:pt x="111" y="28"/>
                    <a:pt x="111" y="28"/>
                    <a:pt x="111" y="28"/>
                  </a:cubicBezTo>
                  <a:lnTo>
                    <a:pt x="106" y="22"/>
                  </a:lnTo>
                  <a:close/>
                  <a:moveTo>
                    <a:pt x="73" y="46"/>
                  </a:moveTo>
                  <a:cubicBezTo>
                    <a:pt x="73" y="52"/>
                    <a:pt x="68" y="57"/>
                    <a:pt x="61" y="57"/>
                  </a:cubicBezTo>
                  <a:cubicBezTo>
                    <a:pt x="20" y="57"/>
                    <a:pt x="20" y="57"/>
                    <a:pt x="20" y="57"/>
                  </a:cubicBezTo>
                  <a:cubicBezTo>
                    <a:pt x="14" y="57"/>
                    <a:pt x="9" y="52"/>
                    <a:pt x="9" y="46"/>
                  </a:cubicBezTo>
                  <a:cubicBezTo>
                    <a:pt x="9" y="26"/>
                    <a:pt x="9" y="26"/>
                    <a:pt x="9" y="26"/>
                  </a:cubicBezTo>
                  <a:cubicBezTo>
                    <a:pt x="9" y="20"/>
                    <a:pt x="14" y="15"/>
                    <a:pt x="20" y="15"/>
                  </a:cubicBezTo>
                  <a:cubicBezTo>
                    <a:pt x="61" y="15"/>
                    <a:pt x="61" y="15"/>
                    <a:pt x="61" y="15"/>
                  </a:cubicBezTo>
                  <a:cubicBezTo>
                    <a:pt x="68" y="15"/>
                    <a:pt x="73" y="20"/>
                    <a:pt x="73" y="26"/>
                  </a:cubicBezTo>
                  <a:lnTo>
                    <a:pt x="73" y="46"/>
                  </a:lnTo>
                  <a:close/>
                  <a:moveTo>
                    <a:pt x="104" y="38"/>
                  </a:moveTo>
                  <a:cubicBezTo>
                    <a:pt x="104" y="38"/>
                    <a:pt x="104" y="38"/>
                    <a:pt x="104" y="38"/>
                  </a:cubicBezTo>
                  <a:cubicBezTo>
                    <a:pt x="97" y="30"/>
                    <a:pt x="97" y="30"/>
                    <a:pt x="97" y="30"/>
                  </a:cubicBezTo>
                  <a:cubicBezTo>
                    <a:pt x="97" y="23"/>
                    <a:pt x="97" y="23"/>
                    <a:pt x="97" y="23"/>
                  </a:cubicBezTo>
                  <a:cubicBezTo>
                    <a:pt x="104" y="31"/>
                    <a:pt x="104" y="31"/>
                    <a:pt x="104" y="31"/>
                  </a:cubicBezTo>
                  <a:lnTo>
                    <a:pt x="104" y="3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78" name="Freeform 149"/>
          <p:cNvSpPr>
            <a:spLocks noEditPoints="1"/>
          </p:cNvSpPr>
          <p:nvPr userDrawn="1"/>
        </p:nvSpPr>
        <p:spPr bwMode="auto">
          <a:xfrm>
            <a:off x="7585075" y="4003675"/>
            <a:ext cx="296863" cy="404813"/>
          </a:xfrm>
          <a:custGeom>
            <a:avLst/>
            <a:gdLst>
              <a:gd name="T0" fmla="*/ 66 w 77"/>
              <a:gd name="T1" fmla="*/ 57 h 105"/>
              <a:gd name="T2" fmla="*/ 66 w 77"/>
              <a:gd name="T3" fmla="*/ 6 h 105"/>
              <a:gd name="T4" fmla="*/ 60 w 77"/>
              <a:gd name="T5" fmla="*/ 0 h 105"/>
              <a:gd name="T6" fmla="*/ 22 w 77"/>
              <a:gd name="T7" fmla="*/ 0 h 105"/>
              <a:gd name="T8" fmla="*/ 0 w 77"/>
              <a:gd name="T9" fmla="*/ 22 h 105"/>
              <a:gd name="T10" fmla="*/ 0 w 77"/>
              <a:gd name="T11" fmla="*/ 86 h 105"/>
              <a:gd name="T12" fmla="*/ 6 w 77"/>
              <a:gd name="T13" fmla="*/ 92 h 105"/>
              <a:gd name="T14" fmla="*/ 26 w 77"/>
              <a:gd name="T15" fmla="*/ 92 h 105"/>
              <a:gd name="T16" fmla="*/ 50 w 77"/>
              <a:gd name="T17" fmla="*/ 105 h 105"/>
              <a:gd name="T18" fmla="*/ 77 w 77"/>
              <a:gd name="T19" fmla="*/ 78 h 105"/>
              <a:gd name="T20" fmla="*/ 66 w 77"/>
              <a:gd name="T21" fmla="*/ 57 h 105"/>
              <a:gd name="T22" fmla="*/ 20 w 77"/>
              <a:gd name="T23" fmla="*/ 9 h 105"/>
              <a:gd name="T24" fmla="*/ 20 w 77"/>
              <a:gd name="T25" fmla="*/ 19 h 105"/>
              <a:gd name="T26" fmla="*/ 20 w 77"/>
              <a:gd name="T27" fmla="*/ 20 h 105"/>
              <a:gd name="T28" fmla="*/ 9 w 77"/>
              <a:gd name="T29" fmla="*/ 20 h 105"/>
              <a:gd name="T30" fmla="*/ 20 w 77"/>
              <a:gd name="T31" fmla="*/ 9 h 105"/>
              <a:gd name="T32" fmla="*/ 23 w 77"/>
              <a:gd name="T33" fmla="*/ 72 h 105"/>
              <a:gd name="T34" fmla="*/ 10 w 77"/>
              <a:gd name="T35" fmla="*/ 72 h 105"/>
              <a:gd name="T36" fmla="*/ 10 w 77"/>
              <a:gd name="T37" fmla="*/ 78 h 105"/>
              <a:gd name="T38" fmla="*/ 23 w 77"/>
              <a:gd name="T39" fmla="*/ 78 h 105"/>
              <a:gd name="T40" fmla="*/ 23 w 77"/>
              <a:gd name="T41" fmla="*/ 78 h 105"/>
              <a:gd name="T42" fmla="*/ 24 w 77"/>
              <a:gd name="T43" fmla="*/ 86 h 105"/>
              <a:gd name="T44" fmla="*/ 6 w 77"/>
              <a:gd name="T45" fmla="*/ 86 h 105"/>
              <a:gd name="T46" fmla="*/ 5 w 77"/>
              <a:gd name="T47" fmla="*/ 86 h 105"/>
              <a:gd name="T48" fmla="*/ 5 w 77"/>
              <a:gd name="T49" fmla="*/ 26 h 105"/>
              <a:gd name="T50" fmla="*/ 20 w 77"/>
              <a:gd name="T51" fmla="*/ 26 h 105"/>
              <a:gd name="T52" fmla="*/ 26 w 77"/>
              <a:gd name="T53" fmla="*/ 19 h 105"/>
              <a:gd name="T54" fmla="*/ 26 w 77"/>
              <a:gd name="T55" fmla="*/ 5 h 105"/>
              <a:gd name="T56" fmla="*/ 60 w 77"/>
              <a:gd name="T57" fmla="*/ 5 h 105"/>
              <a:gd name="T58" fmla="*/ 61 w 77"/>
              <a:gd name="T59" fmla="*/ 6 h 105"/>
              <a:gd name="T60" fmla="*/ 61 w 77"/>
              <a:gd name="T61" fmla="*/ 53 h 105"/>
              <a:gd name="T62" fmla="*/ 50 w 77"/>
              <a:gd name="T63" fmla="*/ 51 h 105"/>
              <a:gd name="T64" fmla="*/ 32 w 77"/>
              <a:gd name="T65" fmla="*/ 58 h 105"/>
              <a:gd name="T66" fmla="*/ 10 w 77"/>
              <a:gd name="T67" fmla="*/ 58 h 105"/>
              <a:gd name="T68" fmla="*/ 10 w 77"/>
              <a:gd name="T69" fmla="*/ 63 h 105"/>
              <a:gd name="T70" fmla="*/ 27 w 77"/>
              <a:gd name="T71" fmla="*/ 63 h 105"/>
              <a:gd name="T72" fmla="*/ 23 w 77"/>
              <a:gd name="T73" fmla="*/ 72 h 105"/>
              <a:gd name="T74" fmla="*/ 50 w 77"/>
              <a:gd name="T75" fmla="*/ 100 h 105"/>
              <a:gd name="T76" fmla="*/ 28 w 77"/>
              <a:gd name="T77" fmla="*/ 78 h 105"/>
              <a:gd name="T78" fmla="*/ 50 w 77"/>
              <a:gd name="T79" fmla="*/ 56 h 105"/>
              <a:gd name="T80" fmla="*/ 71 w 77"/>
              <a:gd name="T81" fmla="*/ 78 h 105"/>
              <a:gd name="T82" fmla="*/ 50 w 77"/>
              <a:gd name="T83" fmla="*/ 10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105">
                <a:moveTo>
                  <a:pt x="66" y="57"/>
                </a:moveTo>
                <a:cubicBezTo>
                  <a:pt x="66" y="6"/>
                  <a:pt x="66" y="6"/>
                  <a:pt x="66" y="6"/>
                </a:cubicBezTo>
                <a:cubicBezTo>
                  <a:pt x="66" y="2"/>
                  <a:pt x="63" y="0"/>
                  <a:pt x="60" y="0"/>
                </a:cubicBezTo>
                <a:cubicBezTo>
                  <a:pt x="22" y="0"/>
                  <a:pt x="22" y="0"/>
                  <a:pt x="22" y="0"/>
                </a:cubicBezTo>
                <a:cubicBezTo>
                  <a:pt x="0" y="22"/>
                  <a:pt x="0" y="22"/>
                  <a:pt x="0" y="22"/>
                </a:cubicBezTo>
                <a:cubicBezTo>
                  <a:pt x="0" y="86"/>
                  <a:pt x="0" y="86"/>
                  <a:pt x="0" y="86"/>
                </a:cubicBezTo>
                <a:cubicBezTo>
                  <a:pt x="0" y="89"/>
                  <a:pt x="3" y="92"/>
                  <a:pt x="6" y="92"/>
                </a:cubicBezTo>
                <a:cubicBezTo>
                  <a:pt x="26" y="92"/>
                  <a:pt x="26" y="92"/>
                  <a:pt x="26" y="92"/>
                </a:cubicBezTo>
                <a:cubicBezTo>
                  <a:pt x="31" y="100"/>
                  <a:pt x="40" y="105"/>
                  <a:pt x="50" y="105"/>
                </a:cubicBezTo>
                <a:cubicBezTo>
                  <a:pt x="65" y="105"/>
                  <a:pt x="77" y="93"/>
                  <a:pt x="77" y="78"/>
                </a:cubicBezTo>
                <a:cubicBezTo>
                  <a:pt x="77" y="69"/>
                  <a:pt x="73" y="62"/>
                  <a:pt x="66" y="57"/>
                </a:cubicBezTo>
                <a:close/>
                <a:moveTo>
                  <a:pt x="20" y="9"/>
                </a:moveTo>
                <a:cubicBezTo>
                  <a:pt x="20" y="19"/>
                  <a:pt x="20" y="19"/>
                  <a:pt x="20" y="19"/>
                </a:cubicBezTo>
                <a:cubicBezTo>
                  <a:pt x="20" y="20"/>
                  <a:pt x="20" y="20"/>
                  <a:pt x="20" y="20"/>
                </a:cubicBezTo>
                <a:cubicBezTo>
                  <a:pt x="9" y="20"/>
                  <a:pt x="9" y="20"/>
                  <a:pt x="9" y="20"/>
                </a:cubicBezTo>
                <a:lnTo>
                  <a:pt x="20" y="9"/>
                </a:lnTo>
                <a:close/>
                <a:moveTo>
                  <a:pt x="23" y="72"/>
                </a:moveTo>
                <a:cubicBezTo>
                  <a:pt x="10" y="72"/>
                  <a:pt x="10" y="72"/>
                  <a:pt x="10" y="72"/>
                </a:cubicBezTo>
                <a:cubicBezTo>
                  <a:pt x="10" y="78"/>
                  <a:pt x="10" y="78"/>
                  <a:pt x="10" y="78"/>
                </a:cubicBezTo>
                <a:cubicBezTo>
                  <a:pt x="23" y="78"/>
                  <a:pt x="23" y="78"/>
                  <a:pt x="23" y="78"/>
                </a:cubicBezTo>
                <a:cubicBezTo>
                  <a:pt x="23" y="78"/>
                  <a:pt x="23" y="78"/>
                  <a:pt x="23" y="78"/>
                </a:cubicBezTo>
                <a:cubicBezTo>
                  <a:pt x="23" y="81"/>
                  <a:pt x="23" y="84"/>
                  <a:pt x="24" y="86"/>
                </a:cubicBezTo>
                <a:cubicBezTo>
                  <a:pt x="6" y="86"/>
                  <a:pt x="6" y="86"/>
                  <a:pt x="6" y="86"/>
                </a:cubicBezTo>
                <a:cubicBezTo>
                  <a:pt x="6" y="86"/>
                  <a:pt x="5" y="86"/>
                  <a:pt x="5" y="86"/>
                </a:cubicBezTo>
                <a:cubicBezTo>
                  <a:pt x="5" y="26"/>
                  <a:pt x="5" y="26"/>
                  <a:pt x="5" y="26"/>
                </a:cubicBezTo>
                <a:cubicBezTo>
                  <a:pt x="20" y="26"/>
                  <a:pt x="20" y="26"/>
                  <a:pt x="20" y="26"/>
                </a:cubicBezTo>
                <a:cubicBezTo>
                  <a:pt x="23" y="26"/>
                  <a:pt x="26" y="23"/>
                  <a:pt x="26" y="19"/>
                </a:cubicBezTo>
                <a:cubicBezTo>
                  <a:pt x="26" y="5"/>
                  <a:pt x="26" y="5"/>
                  <a:pt x="26" y="5"/>
                </a:cubicBezTo>
                <a:cubicBezTo>
                  <a:pt x="60" y="5"/>
                  <a:pt x="60" y="5"/>
                  <a:pt x="60" y="5"/>
                </a:cubicBezTo>
                <a:cubicBezTo>
                  <a:pt x="60" y="5"/>
                  <a:pt x="61" y="5"/>
                  <a:pt x="61" y="6"/>
                </a:cubicBezTo>
                <a:cubicBezTo>
                  <a:pt x="61" y="53"/>
                  <a:pt x="61" y="53"/>
                  <a:pt x="61" y="53"/>
                </a:cubicBezTo>
                <a:cubicBezTo>
                  <a:pt x="57" y="52"/>
                  <a:pt x="54" y="51"/>
                  <a:pt x="50" y="51"/>
                </a:cubicBezTo>
                <a:cubicBezTo>
                  <a:pt x="43" y="51"/>
                  <a:pt x="36" y="54"/>
                  <a:pt x="32" y="58"/>
                </a:cubicBezTo>
                <a:cubicBezTo>
                  <a:pt x="10" y="58"/>
                  <a:pt x="10" y="58"/>
                  <a:pt x="10" y="58"/>
                </a:cubicBezTo>
                <a:cubicBezTo>
                  <a:pt x="10" y="63"/>
                  <a:pt x="10" y="63"/>
                  <a:pt x="10" y="63"/>
                </a:cubicBezTo>
                <a:cubicBezTo>
                  <a:pt x="27" y="63"/>
                  <a:pt x="27" y="63"/>
                  <a:pt x="27" y="63"/>
                </a:cubicBezTo>
                <a:cubicBezTo>
                  <a:pt x="25" y="66"/>
                  <a:pt x="24" y="69"/>
                  <a:pt x="23" y="72"/>
                </a:cubicBezTo>
                <a:close/>
                <a:moveTo>
                  <a:pt x="50" y="100"/>
                </a:moveTo>
                <a:cubicBezTo>
                  <a:pt x="38" y="100"/>
                  <a:pt x="28" y="90"/>
                  <a:pt x="28" y="78"/>
                </a:cubicBezTo>
                <a:cubicBezTo>
                  <a:pt x="28" y="66"/>
                  <a:pt x="38" y="56"/>
                  <a:pt x="50" y="56"/>
                </a:cubicBezTo>
                <a:cubicBezTo>
                  <a:pt x="62" y="56"/>
                  <a:pt x="71" y="66"/>
                  <a:pt x="71" y="78"/>
                </a:cubicBezTo>
                <a:cubicBezTo>
                  <a:pt x="71" y="90"/>
                  <a:pt x="62" y="100"/>
                  <a:pt x="50" y="10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9" name="Rectangle 150"/>
          <p:cNvSpPr>
            <a:spLocks noChangeArrowheads="1"/>
          </p:cNvSpPr>
          <p:nvPr userDrawn="1"/>
        </p:nvSpPr>
        <p:spPr bwMode="auto">
          <a:xfrm>
            <a:off x="7705725" y="4057650"/>
            <a:ext cx="95250" cy="238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0" name="Rectangle 151"/>
          <p:cNvSpPr>
            <a:spLocks noChangeArrowheads="1"/>
          </p:cNvSpPr>
          <p:nvPr userDrawn="1"/>
        </p:nvSpPr>
        <p:spPr bwMode="auto">
          <a:xfrm>
            <a:off x="7623175" y="4114800"/>
            <a:ext cx="177800" cy="206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1" name="Rectangle 152"/>
          <p:cNvSpPr>
            <a:spLocks noChangeArrowheads="1"/>
          </p:cNvSpPr>
          <p:nvPr userDrawn="1"/>
        </p:nvSpPr>
        <p:spPr bwMode="auto">
          <a:xfrm>
            <a:off x="7623175" y="4170363"/>
            <a:ext cx="177800" cy="2222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2" name="Freeform 153"/>
          <p:cNvSpPr>
            <a:spLocks/>
          </p:cNvSpPr>
          <p:nvPr userDrawn="1"/>
        </p:nvSpPr>
        <p:spPr bwMode="auto">
          <a:xfrm>
            <a:off x="7724775" y="4254500"/>
            <a:ext cx="123825" cy="65088"/>
          </a:xfrm>
          <a:custGeom>
            <a:avLst/>
            <a:gdLst>
              <a:gd name="T0" fmla="*/ 16 w 32"/>
              <a:gd name="T1" fmla="*/ 10 h 17"/>
              <a:gd name="T2" fmla="*/ 14 w 32"/>
              <a:gd name="T3" fmla="*/ 9 h 17"/>
              <a:gd name="T4" fmla="*/ 4 w 32"/>
              <a:gd name="T5" fmla="*/ 0 h 17"/>
              <a:gd name="T6" fmla="*/ 0 w 32"/>
              <a:gd name="T7" fmla="*/ 4 h 17"/>
              <a:gd name="T8" fmla="*/ 10 w 32"/>
              <a:gd name="T9" fmla="*/ 13 h 17"/>
              <a:gd name="T10" fmla="*/ 14 w 32"/>
              <a:gd name="T11" fmla="*/ 17 h 17"/>
              <a:gd name="T12" fmla="*/ 16 w 32"/>
              <a:gd name="T13" fmla="*/ 16 h 17"/>
              <a:gd name="T14" fmla="*/ 32 w 32"/>
              <a:gd name="T15" fmla="*/ 16 h 17"/>
              <a:gd name="T16" fmla="*/ 32 w 32"/>
              <a:gd name="T17" fmla="*/ 10 h 17"/>
              <a:gd name="T18" fmla="*/ 16 w 32"/>
              <a:gd name="T1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7">
                <a:moveTo>
                  <a:pt x="16" y="10"/>
                </a:moveTo>
                <a:cubicBezTo>
                  <a:pt x="16" y="10"/>
                  <a:pt x="15" y="9"/>
                  <a:pt x="14" y="9"/>
                </a:cubicBezTo>
                <a:cubicBezTo>
                  <a:pt x="4" y="0"/>
                  <a:pt x="4" y="0"/>
                  <a:pt x="4" y="0"/>
                </a:cubicBezTo>
                <a:cubicBezTo>
                  <a:pt x="0" y="4"/>
                  <a:pt x="0" y="4"/>
                  <a:pt x="0" y="4"/>
                </a:cubicBezTo>
                <a:cubicBezTo>
                  <a:pt x="10" y="13"/>
                  <a:pt x="10" y="13"/>
                  <a:pt x="10" y="13"/>
                </a:cubicBezTo>
                <a:cubicBezTo>
                  <a:pt x="10" y="15"/>
                  <a:pt x="12" y="17"/>
                  <a:pt x="14" y="17"/>
                </a:cubicBezTo>
                <a:cubicBezTo>
                  <a:pt x="15" y="17"/>
                  <a:pt x="16" y="16"/>
                  <a:pt x="16" y="16"/>
                </a:cubicBezTo>
                <a:cubicBezTo>
                  <a:pt x="32" y="16"/>
                  <a:pt x="32" y="16"/>
                  <a:pt x="32" y="16"/>
                </a:cubicBezTo>
                <a:cubicBezTo>
                  <a:pt x="32" y="10"/>
                  <a:pt x="32" y="10"/>
                  <a:pt x="32" y="10"/>
                </a:cubicBezTo>
                <a:lnTo>
                  <a:pt x="16" y="1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3" name="Freeform 154"/>
          <p:cNvSpPr>
            <a:spLocks noEditPoints="1"/>
          </p:cNvSpPr>
          <p:nvPr userDrawn="1"/>
        </p:nvSpPr>
        <p:spPr bwMode="auto">
          <a:xfrm>
            <a:off x="8310563" y="3467100"/>
            <a:ext cx="560388" cy="296863"/>
          </a:xfrm>
          <a:custGeom>
            <a:avLst/>
            <a:gdLst>
              <a:gd name="T0" fmla="*/ 73 w 145"/>
              <a:gd name="T1" fmla="*/ 0 h 77"/>
              <a:gd name="T2" fmla="*/ 0 w 145"/>
              <a:gd name="T3" fmla="*/ 38 h 77"/>
              <a:gd name="T4" fmla="*/ 0 w 145"/>
              <a:gd name="T5" fmla="*/ 38 h 77"/>
              <a:gd name="T6" fmla="*/ 73 w 145"/>
              <a:gd name="T7" fmla="*/ 77 h 77"/>
              <a:gd name="T8" fmla="*/ 145 w 145"/>
              <a:gd name="T9" fmla="*/ 38 h 77"/>
              <a:gd name="T10" fmla="*/ 145 w 145"/>
              <a:gd name="T11" fmla="*/ 38 h 77"/>
              <a:gd name="T12" fmla="*/ 73 w 145"/>
              <a:gd name="T13" fmla="*/ 0 h 77"/>
              <a:gd name="T14" fmla="*/ 54 w 145"/>
              <a:gd name="T15" fmla="*/ 25 h 77"/>
              <a:gd name="T16" fmla="*/ 63 w 145"/>
              <a:gd name="T17" fmla="*/ 16 h 77"/>
              <a:gd name="T18" fmla="*/ 71 w 145"/>
              <a:gd name="T19" fmla="*/ 25 h 77"/>
              <a:gd name="T20" fmla="*/ 63 w 145"/>
              <a:gd name="T21" fmla="*/ 33 h 77"/>
              <a:gd name="T22" fmla="*/ 54 w 145"/>
              <a:gd name="T23" fmla="*/ 25 h 77"/>
              <a:gd name="T24" fmla="*/ 10 w 145"/>
              <a:gd name="T25" fmla="*/ 38 h 77"/>
              <a:gd name="T26" fmla="*/ 57 w 145"/>
              <a:gd name="T27" fmla="*/ 10 h 77"/>
              <a:gd name="T28" fmla="*/ 40 w 145"/>
              <a:gd name="T29" fmla="*/ 38 h 77"/>
              <a:gd name="T30" fmla="*/ 56 w 145"/>
              <a:gd name="T31" fmla="*/ 66 h 77"/>
              <a:gd name="T32" fmla="*/ 31 w 145"/>
              <a:gd name="T33" fmla="*/ 58 h 77"/>
              <a:gd name="T34" fmla="*/ 10 w 145"/>
              <a:gd name="T35" fmla="*/ 38 h 77"/>
              <a:gd name="T36" fmla="*/ 89 w 145"/>
              <a:gd name="T37" fmla="*/ 66 h 77"/>
              <a:gd name="T38" fmla="*/ 105 w 145"/>
              <a:gd name="T39" fmla="*/ 38 h 77"/>
              <a:gd name="T40" fmla="*/ 88 w 145"/>
              <a:gd name="T41" fmla="*/ 10 h 77"/>
              <a:gd name="T42" fmla="*/ 135 w 145"/>
              <a:gd name="T43" fmla="*/ 38 h 77"/>
              <a:gd name="T44" fmla="*/ 89 w 145"/>
              <a:gd name="T45"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5" h="77">
                <a:moveTo>
                  <a:pt x="73" y="0"/>
                </a:moveTo>
                <a:cubicBezTo>
                  <a:pt x="38" y="0"/>
                  <a:pt x="9" y="16"/>
                  <a:pt x="0" y="38"/>
                </a:cubicBezTo>
                <a:cubicBezTo>
                  <a:pt x="0" y="38"/>
                  <a:pt x="0" y="38"/>
                  <a:pt x="0" y="38"/>
                </a:cubicBezTo>
                <a:cubicBezTo>
                  <a:pt x="9" y="60"/>
                  <a:pt x="38" y="77"/>
                  <a:pt x="73" y="77"/>
                </a:cubicBezTo>
                <a:cubicBezTo>
                  <a:pt x="107" y="77"/>
                  <a:pt x="137" y="60"/>
                  <a:pt x="145" y="38"/>
                </a:cubicBezTo>
                <a:cubicBezTo>
                  <a:pt x="145" y="38"/>
                  <a:pt x="145" y="38"/>
                  <a:pt x="145" y="38"/>
                </a:cubicBezTo>
                <a:cubicBezTo>
                  <a:pt x="137" y="16"/>
                  <a:pt x="107" y="0"/>
                  <a:pt x="73" y="0"/>
                </a:cubicBezTo>
                <a:close/>
                <a:moveTo>
                  <a:pt x="54" y="25"/>
                </a:moveTo>
                <a:cubicBezTo>
                  <a:pt x="54" y="20"/>
                  <a:pt x="58" y="16"/>
                  <a:pt x="63" y="16"/>
                </a:cubicBezTo>
                <a:cubicBezTo>
                  <a:pt x="67" y="16"/>
                  <a:pt x="71" y="20"/>
                  <a:pt x="71" y="25"/>
                </a:cubicBezTo>
                <a:cubicBezTo>
                  <a:pt x="71" y="29"/>
                  <a:pt x="67" y="33"/>
                  <a:pt x="63" y="33"/>
                </a:cubicBezTo>
                <a:cubicBezTo>
                  <a:pt x="58" y="33"/>
                  <a:pt x="54" y="29"/>
                  <a:pt x="54" y="25"/>
                </a:cubicBezTo>
                <a:close/>
                <a:moveTo>
                  <a:pt x="10" y="38"/>
                </a:moveTo>
                <a:cubicBezTo>
                  <a:pt x="18" y="24"/>
                  <a:pt x="36" y="14"/>
                  <a:pt x="57" y="10"/>
                </a:cubicBezTo>
                <a:cubicBezTo>
                  <a:pt x="47" y="16"/>
                  <a:pt x="40" y="26"/>
                  <a:pt x="40" y="38"/>
                </a:cubicBezTo>
                <a:cubicBezTo>
                  <a:pt x="40" y="50"/>
                  <a:pt x="47" y="61"/>
                  <a:pt x="56" y="66"/>
                </a:cubicBezTo>
                <a:cubicBezTo>
                  <a:pt x="47" y="65"/>
                  <a:pt x="39" y="62"/>
                  <a:pt x="31" y="58"/>
                </a:cubicBezTo>
                <a:cubicBezTo>
                  <a:pt x="21" y="53"/>
                  <a:pt x="14" y="46"/>
                  <a:pt x="10" y="38"/>
                </a:cubicBezTo>
                <a:close/>
                <a:moveTo>
                  <a:pt x="89" y="66"/>
                </a:moveTo>
                <a:cubicBezTo>
                  <a:pt x="99" y="61"/>
                  <a:pt x="105" y="50"/>
                  <a:pt x="105" y="38"/>
                </a:cubicBezTo>
                <a:cubicBezTo>
                  <a:pt x="105" y="26"/>
                  <a:pt x="98" y="16"/>
                  <a:pt x="88" y="10"/>
                </a:cubicBezTo>
                <a:cubicBezTo>
                  <a:pt x="110" y="14"/>
                  <a:pt x="128" y="24"/>
                  <a:pt x="135" y="38"/>
                </a:cubicBezTo>
                <a:cubicBezTo>
                  <a:pt x="128" y="52"/>
                  <a:pt x="110" y="62"/>
                  <a:pt x="89" y="6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4" name="Freeform 155"/>
          <p:cNvSpPr>
            <a:spLocks noEditPoints="1"/>
          </p:cNvSpPr>
          <p:nvPr userDrawn="1"/>
        </p:nvSpPr>
        <p:spPr bwMode="auto">
          <a:xfrm>
            <a:off x="8423275" y="2354263"/>
            <a:ext cx="544513" cy="838200"/>
          </a:xfrm>
          <a:custGeom>
            <a:avLst/>
            <a:gdLst>
              <a:gd name="T0" fmla="*/ 0 w 141"/>
              <a:gd name="T1" fmla="*/ 200 h 217"/>
              <a:gd name="T2" fmla="*/ 141 w 141"/>
              <a:gd name="T3" fmla="*/ 17 h 217"/>
              <a:gd name="T4" fmla="*/ 126 w 141"/>
              <a:gd name="T5" fmla="*/ 67 h 217"/>
              <a:gd name="T6" fmla="*/ 40 w 141"/>
              <a:gd name="T7" fmla="*/ 200 h 217"/>
              <a:gd name="T8" fmla="*/ 20 w 141"/>
              <a:gd name="T9" fmla="*/ 183 h 217"/>
              <a:gd name="T10" fmla="*/ 46 w 141"/>
              <a:gd name="T11" fmla="*/ 168 h 217"/>
              <a:gd name="T12" fmla="*/ 14 w 141"/>
              <a:gd name="T13" fmla="*/ 163 h 217"/>
              <a:gd name="T14" fmla="*/ 46 w 141"/>
              <a:gd name="T15" fmla="*/ 168 h 217"/>
              <a:gd name="T16" fmla="*/ 14 w 141"/>
              <a:gd name="T17" fmla="*/ 143 h 217"/>
              <a:gd name="T18" fmla="*/ 46 w 141"/>
              <a:gd name="T19" fmla="*/ 137 h 217"/>
              <a:gd name="T20" fmla="*/ 20 w 141"/>
              <a:gd name="T21" fmla="*/ 123 h 217"/>
              <a:gd name="T22" fmla="*/ 40 w 141"/>
              <a:gd name="T23" fmla="*/ 106 h 217"/>
              <a:gd name="T24" fmla="*/ 80 w 141"/>
              <a:gd name="T25" fmla="*/ 200 h 217"/>
              <a:gd name="T26" fmla="*/ 61 w 141"/>
              <a:gd name="T27" fmla="*/ 183 h 217"/>
              <a:gd name="T28" fmla="*/ 86 w 141"/>
              <a:gd name="T29" fmla="*/ 168 h 217"/>
              <a:gd name="T30" fmla="*/ 55 w 141"/>
              <a:gd name="T31" fmla="*/ 163 h 217"/>
              <a:gd name="T32" fmla="*/ 86 w 141"/>
              <a:gd name="T33" fmla="*/ 168 h 217"/>
              <a:gd name="T34" fmla="*/ 55 w 141"/>
              <a:gd name="T35" fmla="*/ 143 h 217"/>
              <a:gd name="T36" fmla="*/ 86 w 141"/>
              <a:gd name="T37" fmla="*/ 137 h 217"/>
              <a:gd name="T38" fmla="*/ 61 w 141"/>
              <a:gd name="T39" fmla="*/ 123 h 217"/>
              <a:gd name="T40" fmla="*/ 80 w 141"/>
              <a:gd name="T41" fmla="*/ 106 h 217"/>
              <a:gd name="T42" fmla="*/ 121 w 141"/>
              <a:gd name="T43" fmla="*/ 200 h 217"/>
              <a:gd name="T44" fmla="*/ 102 w 141"/>
              <a:gd name="T45" fmla="*/ 183 h 217"/>
              <a:gd name="T46" fmla="*/ 127 w 141"/>
              <a:gd name="T47" fmla="*/ 168 h 217"/>
              <a:gd name="T48" fmla="*/ 95 w 141"/>
              <a:gd name="T49" fmla="*/ 163 h 217"/>
              <a:gd name="T50" fmla="*/ 127 w 141"/>
              <a:gd name="T51" fmla="*/ 168 h 217"/>
              <a:gd name="T52" fmla="*/ 95 w 141"/>
              <a:gd name="T53" fmla="*/ 143 h 217"/>
              <a:gd name="T54" fmla="*/ 127 w 141"/>
              <a:gd name="T55" fmla="*/ 137 h 217"/>
              <a:gd name="T56" fmla="*/ 102 w 141"/>
              <a:gd name="T57" fmla="*/ 123 h 217"/>
              <a:gd name="T58" fmla="*/ 121 w 141"/>
              <a:gd name="T59" fmla="*/ 106 h 217"/>
              <a:gd name="T60" fmla="*/ 29 w 141"/>
              <a:gd name="T61" fmla="*/ 84 h 217"/>
              <a:gd name="T62" fmla="*/ 18 w 141"/>
              <a:gd name="T63" fmla="*/ 75 h 217"/>
              <a:gd name="T64" fmla="*/ 56 w 141"/>
              <a:gd name="T65" fmla="*/ 81 h 217"/>
              <a:gd name="T66" fmla="*/ 38 w 141"/>
              <a:gd name="T67" fmla="*/ 78 h 217"/>
              <a:gd name="T68" fmla="*/ 56 w 141"/>
              <a:gd name="T69" fmla="*/ 81 h 217"/>
              <a:gd name="T70" fmla="*/ 61 w 141"/>
              <a:gd name="T71" fmla="*/ 81 h 217"/>
              <a:gd name="T72" fmla="*/ 80 w 141"/>
              <a:gd name="T73" fmla="*/ 78 h 217"/>
              <a:gd name="T74" fmla="*/ 88 w 141"/>
              <a:gd name="T75" fmla="*/ 84 h 217"/>
              <a:gd name="T76" fmla="*/ 99 w 141"/>
              <a:gd name="T77" fmla="*/ 75 h 217"/>
              <a:gd name="T78" fmla="*/ 123 w 141"/>
              <a:gd name="T79" fmla="*/ 84 h 217"/>
              <a:gd name="T80" fmla="*/ 111 w 141"/>
              <a:gd name="T81" fmla="*/ 75 h 217"/>
              <a:gd name="T82" fmla="*/ 33 w 141"/>
              <a:gd name="T83" fmla="*/ 96 h 217"/>
              <a:gd name="T84" fmla="*/ 14 w 141"/>
              <a:gd name="T85" fmla="*/ 93 h 217"/>
              <a:gd name="T86" fmla="*/ 33 w 141"/>
              <a:gd name="T87" fmla="*/ 96 h 217"/>
              <a:gd name="T88" fmla="*/ 38 w 141"/>
              <a:gd name="T89" fmla="*/ 96 h 217"/>
              <a:gd name="T90" fmla="*/ 56 w 141"/>
              <a:gd name="T91" fmla="*/ 93 h 217"/>
              <a:gd name="T92" fmla="*/ 65 w 141"/>
              <a:gd name="T93" fmla="*/ 99 h 217"/>
              <a:gd name="T94" fmla="*/ 76 w 141"/>
              <a:gd name="T95" fmla="*/ 90 h 217"/>
              <a:gd name="T96" fmla="*/ 99 w 141"/>
              <a:gd name="T97" fmla="*/ 99 h 217"/>
              <a:gd name="T98" fmla="*/ 88 w 141"/>
              <a:gd name="T99" fmla="*/ 90 h 217"/>
              <a:gd name="T100" fmla="*/ 126 w 141"/>
              <a:gd name="T101" fmla="*/ 96 h 217"/>
              <a:gd name="T102" fmla="*/ 108 w 141"/>
              <a:gd name="T103" fmla="*/ 93 h 217"/>
              <a:gd name="T104" fmla="*/ 126 w 141"/>
              <a:gd name="T105"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217">
                <a:moveTo>
                  <a:pt x="126" y="0"/>
                </a:moveTo>
                <a:cubicBezTo>
                  <a:pt x="15" y="0"/>
                  <a:pt x="15" y="0"/>
                  <a:pt x="15" y="0"/>
                </a:cubicBezTo>
                <a:cubicBezTo>
                  <a:pt x="6" y="0"/>
                  <a:pt x="0" y="8"/>
                  <a:pt x="0" y="17"/>
                </a:cubicBezTo>
                <a:cubicBezTo>
                  <a:pt x="0" y="200"/>
                  <a:pt x="0" y="200"/>
                  <a:pt x="0" y="200"/>
                </a:cubicBezTo>
                <a:cubicBezTo>
                  <a:pt x="0" y="210"/>
                  <a:pt x="6" y="217"/>
                  <a:pt x="15" y="217"/>
                </a:cubicBezTo>
                <a:cubicBezTo>
                  <a:pt x="126" y="217"/>
                  <a:pt x="126" y="217"/>
                  <a:pt x="126" y="217"/>
                </a:cubicBezTo>
                <a:cubicBezTo>
                  <a:pt x="135" y="217"/>
                  <a:pt x="141" y="210"/>
                  <a:pt x="141" y="200"/>
                </a:cubicBezTo>
                <a:cubicBezTo>
                  <a:pt x="141" y="17"/>
                  <a:pt x="141" y="17"/>
                  <a:pt x="141" y="17"/>
                </a:cubicBezTo>
                <a:cubicBezTo>
                  <a:pt x="141" y="8"/>
                  <a:pt x="135" y="0"/>
                  <a:pt x="126" y="0"/>
                </a:cubicBezTo>
                <a:close/>
                <a:moveTo>
                  <a:pt x="15" y="16"/>
                </a:moveTo>
                <a:cubicBezTo>
                  <a:pt x="126" y="16"/>
                  <a:pt x="126" y="16"/>
                  <a:pt x="126" y="16"/>
                </a:cubicBezTo>
                <a:cubicBezTo>
                  <a:pt x="126" y="67"/>
                  <a:pt x="126" y="67"/>
                  <a:pt x="126" y="67"/>
                </a:cubicBezTo>
                <a:cubicBezTo>
                  <a:pt x="15" y="67"/>
                  <a:pt x="15" y="67"/>
                  <a:pt x="15" y="67"/>
                </a:cubicBezTo>
                <a:lnTo>
                  <a:pt x="15" y="16"/>
                </a:lnTo>
                <a:close/>
                <a:moveTo>
                  <a:pt x="46" y="194"/>
                </a:moveTo>
                <a:cubicBezTo>
                  <a:pt x="46" y="197"/>
                  <a:pt x="43" y="200"/>
                  <a:pt x="40" y="200"/>
                </a:cubicBezTo>
                <a:cubicBezTo>
                  <a:pt x="20" y="200"/>
                  <a:pt x="20" y="200"/>
                  <a:pt x="20" y="200"/>
                </a:cubicBezTo>
                <a:cubicBezTo>
                  <a:pt x="17" y="200"/>
                  <a:pt x="14" y="197"/>
                  <a:pt x="14" y="194"/>
                </a:cubicBezTo>
                <a:cubicBezTo>
                  <a:pt x="14" y="189"/>
                  <a:pt x="14" y="189"/>
                  <a:pt x="14" y="189"/>
                </a:cubicBezTo>
                <a:cubicBezTo>
                  <a:pt x="14" y="186"/>
                  <a:pt x="17" y="183"/>
                  <a:pt x="20" y="183"/>
                </a:cubicBezTo>
                <a:cubicBezTo>
                  <a:pt x="40" y="183"/>
                  <a:pt x="40" y="183"/>
                  <a:pt x="40" y="183"/>
                </a:cubicBezTo>
                <a:cubicBezTo>
                  <a:pt x="43" y="183"/>
                  <a:pt x="46" y="186"/>
                  <a:pt x="46" y="189"/>
                </a:cubicBezTo>
                <a:lnTo>
                  <a:pt x="46" y="194"/>
                </a:lnTo>
                <a:close/>
                <a:moveTo>
                  <a:pt x="46" y="168"/>
                </a:moveTo>
                <a:cubicBezTo>
                  <a:pt x="46" y="171"/>
                  <a:pt x="43" y="174"/>
                  <a:pt x="40" y="174"/>
                </a:cubicBezTo>
                <a:cubicBezTo>
                  <a:pt x="20" y="174"/>
                  <a:pt x="20" y="174"/>
                  <a:pt x="20" y="174"/>
                </a:cubicBezTo>
                <a:cubicBezTo>
                  <a:pt x="17" y="174"/>
                  <a:pt x="14" y="171"/>
                  <a:pt x="14" y="168"/>
                </a:cubicBezTo>
                <a:cubicBezTo>
                  <a:pt x="14" y="163"/>
                  <a:pt x="14" y="163"/>
                  <a:pt x="14" y="163"/>
                </a:cubicBezTo>
                <a:cubicBezTo>
                  <a:pt x="14" y="160"/>
                  <a:pt x="17" y="157"/>
                  <a:pt x="20" y="157"/>
                </a:cubicBezTo>
                <a:cubicBezTo>
                  <a:pt x="40" y="157"/>
                  <a:pt x="40" y="157"/>
                  <a:pt x="40" y="157"/>
                </a:cubicBezTo>
                <a:cubicBezTo>
                  <a:pt x="43" y="157"/>
                  <a:pt x="46" y="160"/>
                  <a:pt x="46" y="163"/>
                </a:cubicBezTo>
                <a:lnTo>
                  <a:pt x="46" y="168"/>
                </a:lnTo>
                <a:close/>
                <a:moveTo>
                  <a:pt x="46" y="143"/>
                </a:moveTo>
                <a:cubicBezTo>
                  <a:pt x="46" y="146"/>
                  <a:pt x="43" y="148"/>
                  <a:pt x="40" y="148"/>
                </a:cubicBezTo>
                <a:cubicBezTo>
                  <a:pt x="20" y="148"/>
                  <a:pt x="20" y="148"/>
                  <a:pt x="20" y="148"/>
                </a:cubicBezTo>
                <a:cubicBezTo>
                  <a:pt x="17" y="148"/>
                  <a:pt x="14" y="146"/>
                  <a:pt x="14" y="143"/>
                </a:cubicBezTo>
                <a:cubicBezTo>
                  <a:pt x="14" y="137"/>
                  <a:pt x="14" y="137"/>
                  <a:pt x="14" y="137"/>
                </a:cubicBezTo>
                <a:cubicBezTo>
                  <a:pt x="14" y="134"/>
                  <a:pt x="17" y="132"/>
                  <a:pt x="20" y="132"/>
                </a:cubicBezTo>
                <a:cubicBezTo>
                  <a:pt x="40" y="132"/>
                  <a:pt x="40" y="132"/>
                  <a:pt x="40" y="132"/>
                </a:cubicBezTo>
                <a:cubicBezTo>
                  <a:pt x="43" y="132"/>
                  <a:pt x="46" y="134"/>
                  <a:pt x="46" y="137"/>
                </a:cubicBezTo>
                <a:lnTo>
                  <a:pt x="46" y="143"/>
                </a:lnTo>
                <a:close/>
                <a:moveTo>
                  <a:pt x="46" y="117"/>
                </a:moveTo>
                <a:cubicBezTo>
                  <a:pt x="46" y="120"/>
                  <a:pt x="43" y="123"/>
                  <a:pt x="40" y="123"/>
                </a:cubicBezTo>
                <a:cubicBezTo>
                  <a:pt x="20" y="123"/>
                  <a:pt x="20" y="123"/>
                  <a:pt x="20" y="123"/>
                </a:cubicBezTo>
                <a:cubicBezTo>
                  <a:pt x="17" y="123"/>
                  <a:pt x="14" y="120"/>
                  <a:pt x="14" y="117"/>
                </a:cubicBezTo>
                <a:cubicBezTo>
                  <a:pt x="14" y="111"/>
                  <a:pt x="14" y="111"/>
                  <a:pt x="14" y="111"/>
                </a:cubicBezTo>
                <a:cubicBezTo>
                  <a:pt x="14" y="108"/>
                  <a:pt x="17" y="106"/>
                  <a:pt x="20" y="106"/>
                </a:cubicBezTo>
                <a:cubicBezTo>
                  <a:pt x="40" y="106"/>
                  <a:pt x="40" y="106"/>
                  <a:pt x="40" y="106"/>
                </a:cubicBezTo>
                <a:cubicBezTo>
                  <a:pt x="43" y="106"/>
                  <a:pt x="46" y="108"/>
                  <a:pt x="46" y="111"/>
                </a:cubicBezTo>
                <a:lnTo>
                  <a:pt x="46" y="117"/>
                </a:lnTo>
                <a:close/>
                <a:moveTo>
                  <a:pt x="86" y="194"/>
                </a:moveTo>
                <a:cubicBezTo>
                  <a:pt x="86" y="197"/>
                  <a:pt x="84" y="200"/>
                  <a:pt x="80" y="200"/>
                </a:cubicBezTo>
                <a:cubicBezTo>
                  <a:pt x="61" y="200"/>
                  <a:pt x="61" y="200"/>
                  <a:pt x="61" y="200"/>
                </a:cubicBezTo>
                <a:cubicBezTo>
                  <a:pt x="58" y="200"/>
                  <a:pt x="55" y="197"/>
                  <a:pt x="55" y="194"/>
                </a:cubicBezTo>
                <a:cubicBezTo>
                  <a:pt x="55" y="189"/>
                  <a:pt x="55" y="189"/>
                  <a:pt x="55" y="189"/>
                </a:cubicBezTo>
                <a:cubicBezTo>
                  <a:pt x="55" y="186"/>
                  <a:pt x="58" y="183"/>
                  <a:pt x="61" y="183"/>
                </a:cubicBezTo>
                <a:cubicBezTo>
                  <a:pt x="80" y="183"/>
                  <a:pt x="80" y="183"/>
                  <a:pt x="80" y="183"/>
                </a:cubicBezTo>
                <a:cubicBezTo>
                  <a:pt x="84" y="183"/>
                  <a:pt x="86" y="186"/>
                  <a:pt x="86" y="189"/>
                </a:cubicBezTo>
                <a:lnTo>
                  <a:pt x="86" y="194"/>
                </a:lnTo>
                <a:close/>
                <a:moveTo>
                  <a:pt x="86" y="168"/>
                </a:moveTo>
                <a:cubicBezTo>
                  <a:pt x="86" y="171"/>
                  <a:pt x="84" y="174"/>
                  <a:pt x="80" y="174"/>
                </a:cubicBezTo>
                <a:cubicBezTo>
                  <a:pt x="61" y="174"/>
                  <a:pt x="61" y="174"/>
                  <a:pt x="61" y="174"/>
                </a:cubicBezTo>
                <a:cubicBezTo>
                  <a:pt x="58" y="174"/>
                  <a:pt x="55" y="171"/>
                  <a:pt x="55" y="168"/>
                </a:cubicBezTo>
                <a:cubicBezTo>
                  <a:pt x="55" y="163"/>
                  <a:pt x="55" y="163"/>
                  <a:pt x="55" y="163"/>
                </a:cubicBezTo>
                <a:cubicBezTo>
                  <a:pt x="55" y="160"/>
                  <a:pt x="58" y="157"/>
                  <a:pt x="61" y="157"/>
                </a:cubicBezTo>
                <a:cubicBezTo>
                  <a:pt x="80" y="157"/>
                  <a:pt x="80" y="157"/>
                  <a:pt x="80" y="157"/>
                </a:cubicBezTo>
                <a:cubicBezTo>
                  <a:pt x="84" y="157"/>
                  <a:pt x="86" y="160"/>
                  <a:pt x="86" y="163"/>
                </a:cubicBezTo>
                <a:lnTo>
                  <a:pt x="86" y="168"/>
                </a:lnTo>
                <a:close/>
                <a:moveTo>
                  <a:pt x="86" y="143"/>
                </a:moveTo>
                <a:cubicBezTo>
                  <a:pt x="86" y="146"/>
                  <a:pt x="84" y="148"/>
                  <a:pt x="80" y="148"/>
                </a:cubicBezTo>
                <a:cubicBezTo>
                  <a:pt x="61" y="148"/>
                  <a:pt x="61" y="148"/>
                  <a:pt x="61" y="148"/>
                </a:cubicBezTo>
                <a:cubicBezTo>
                  <a:pt x="58" y="148"/>
                  <a:pt x="55" y="146"/>
                  <a:pt x="55" y="143"/>
                </a:cubicBezTo>
                <a:cubicBezTo>
                  <a:pt x="55" y="137"/>
                  <a:pt x="55" y="137"/>
                  <a:pt x="55" y="137"/>
                </a:cubicBezTo>
                <a:cubicBezTo>
                  <a:pt x="55" y="134"/>
                  <a:pt x="58" y="132"/>
                  <a:pt x="61" y="132"/>
                </a:cubicBezTo>
                <a:cubicBezTo>
                  <a:pt x="80" y="132"/>
                  <a:pt x="80" y="132"/>
                  <a:pt x="80" y="132"/>
                </a:cubicBezTo>
                <a:cubicBezTo>
                  <a:pt x="84" y="132"/>
                  <a:pt x="86" y="134"/>
                  <a:pt x="86" y="137"/>
                </a:cubicBezTo>
                <a:lnTo>
                  <a:pt x="86" y="143"/>
                </a:lnTo>
                <a:close/>
                <a:moveTo>
                  <a:pt x="86" y="117"/>
                </a:moveTo>
                <a:cubicBezTo>
                  <a:pt x="86" y="120"/>
                  <a:pt x="84" y="123"/>
                  <a:pt x="80" y="123"/>
                </a:cubicBezTo>
                <a:cubicBezTo>
                  <a:pt x="61" y="123"/>
                  <a:pt x="61" y="123"/>
                  <a:pt x="61" y="123"/>
                </a:cubicBezTo>
                <a:cubicBezTo>
                  <a:pt x="58" y="123"/>
                  <a:pt x="55" y="120"/>
                  <a:pt x="55" y="117"/>
                </a:cubicBezTo>
                <a:cubicBezTo>
                  <a:pt x="55" y="111"/>
                  <a:pt x="55" y="111"/>
                  <a:pt x="55" y="111"/>
                </a:cubicBezTo>
                <a:cubicBezTo>
                  <a:pt x="55" y="108"/>
                  <a:pt x="58" y="106"/>
                  <a:pt x="61" y="106"/>
                </a:cubicBezTo>
                <a:cubicBezTo>
                  <a:pt x="80" y="106"/>
                  <a:pt x="80" y="106"/>
                  <a:pt x="80" y="106"/>
                </a:cubicBezTo>
                <a:cubicBezTo>
                  <a:pt x="84" y="106"/>
                  <a:pt x="86" y="108"/>
                  <a:pt x="86" y="111"/>
                </a:cubicBezTo>
                <a:lnTo>
                  <a:pt x="86" y="117"/>
                </a:lnTo>
                <a:close/>
                <a:moveTo>
                  <a:pt x="127" y="194"/>
                </a:moveTo>
                <a:cubicBezTo>
                  <a:pt x="127" y="197"/>
                  <a:pt x="124" y="200"/>
                  <a:pt x="121" y="200"/>
                </a:cubicBezTo>
                <a:cubicBezTo>
                  <a:pt x="102" y="200"/>
                  <a:pt x="102" y="200"/>
                  <a:pt x="102" y="200"/>
                </a:cubicBezTo>
                <a:cubicBezTo>
                  <a:pt x="98" y="200"/>
                  <a:pt x="95" y="197"/>
                  <a:pt x="95" y="194"/>
                </a:cubicBezTo>
                <a:cubicBezTo>
                  <a:pt x="95" y="189"/>
                  <a:pt x="95" y="189"/>
                  <a:pt x="95" y="189"/>
                </a:cubicBezTo>
                <a:cubicBezTo>
                  <a:pt x="95" y="186"/>
                  <a:pt x="98" y="183"/>
                  <a:pt x="102" y="183"/>
                </a:cubicBezTo>
                <a:cubicBezTo>
                  <a:pt x="121" y="183"/>
                  <a:pt x="121" y="183"/>
                  <a:pt x="121" y="183"/>
                </a:cubicBezTo>
                <a:cubicBezTo>
                  <a:pt x="124" y="183"/>
                  <a:pt x="127" y="186"/>
                  <a:pt x="127" y="189"/>
                </a:cubicBezTo>
                <a:lnTo>
                  <a:pt x="127" y="194"/>
                </a:lnTo>
                <a:close/>
                <a:moveTo>
                  <a:pt x="127" y="168"/>
                </a:moveTo>
                <a:cubicBezTo>
                  <a:pt x="127" y="171"/>
                  <a:pt x="124" y="174"/>
                  <a:pt x="121" y="174"/>
                </a:cubicBezTo>
                <a:cubicBezTo>
                  <a:pt x="102" y="174"/>
                  <a:pt x="102" y="174"/>
                  <a:pt x="102" y="174"/>
                </a:cubicBezTo>
                <a:cubicBezTo>
                  <a:pt x="98" y="174"/>
                  <a:pt x="95" y="171"/>
                  <a:pt x="95" y="168"/>
                </a:cubicBezTo>
                <a:cubicBezTo>
                  <a:pt x="95" y="163"/>
                  <a:pt x="95" y="163"/>
                  <a:pt x="95" y="163"/>
                </a:cubicBezTo>
                <a:cubicBezTo>
                  <a:pt x="95" y="160"/>
                  <a:pt x="98" y="157"/>
                  <a:pt x="102" y="157"/>
                </a:cubicBezTo>
                <a:cubicBezTo>
                  <a:pt x="121" y="157"/>
                  <a:pt x="121" y="157"/>
                  <a:pt x="121" y="157"/>
                </a:cubicBezTo>
                <a:cubicBezTo>
                  <a:pt x="124" y="157"/>
                  <a:pt x="127" y="160"/>
                  <a:pt x="127" y="163"/>
                </a:cubicBezTo>
                <a:lnTo>
                  <a:pt x="127" y="168"/>
                </a:lnTo>
                <a:close/>
                <a:moveTo>
                  <a:pt x="127" y="143"/>
                </a:moveTo>
                <a:cubicBezTo>
                  <a:pt x="127" y="146"/>
                  <a:pt x="124" y="148"/>
                  <a:pt x="121" y="148"/>
                </a:cubicBezTo>
                <a:cubicBezTo>
                  <a:pt x="102" y="148"/>
                  <a:pt x="102" y="148"/>
                  <a:pt x="102" y="148"/>
                </a:cubicBezTo>
                <a:cubicBezTo>
                  <a:pt x="98" y="148"/>
                  <a:pt x="95" y="146"/>
                  <a:pt x="95" y="143"/>
                </a:cubicBezTo>
                <a:cubicBezTo>
                  <a:pt x="95" y="137"/>
                  <a:pt x="95" y="137"/>
                  <a:pt x="95" y="137"/>
                </a:cubicBezTo>
                <a:cubicBezTo>
                  <a:pt x="95" y="134"/>
                  <a:pt x="98" y="132"/>
                  <a:pt x="102" y="132"/>
                </a:cubicBezTo>
                <a:cubicBezTo>
                  <a:pt x="121" y="132"/>
                  <a:pt x="121" y="132"/>
                  <a:pt x="121" y="132"/>
                </a:cubicBezTo>
                <a:cubicBezTo>
                  <a:pt x="124" y="132"/>
                  <a:pt x="127" y="134"/>
                  <a:pt x="127" y="137"/>
                </a:cubicBezTo>
                <a:lnTo>
                  <a:pt x="127" y="143"/>
                </a:lnTo>
                <a:close/>
                <a:moveTo>
                  <a:pt x="127" y="117"/>
                </a:moveTo>
                <a:cubicBezTo>
                  <a:pt x="127" y="120"/>
                  <a:pt x="124" y="123"/>
                  <a:pt x="121" y="123"/>
                </a:cubicBezTo>
                <a:cubicBezTo>
                  <a:pt x="102" y="123"/>
                  <a:pt x="102" y="123"/>
                  <a:pt x="102" y="123"/>
                </a:cubicBezTo>
                <a:cubicBezTo>
                  <a:pt x="98" y="123"/>
                  <a:pt x="95" y="120"/>
                  <a:pt x="95" y="117"/>
                </a:cubicBezTo>
                <a:cubicBezTo>
                  <a:pt x="95" y="111"/>
                  <a:pt x="95" y="111"/>
                  <a:pt x="95" y="111"/>
                </a:cubicBezTo>
                <a:cubicBezTo>
                  <a:pt x="95" y="108"/>
                  <a:pt x="98" y="106"/>
                  <a:pt x="102" y="106"/>
                </a:cubicBezTo>
                <a:cubicBezTo>
                  <a:pt x="121" y="106"/>
                  <a:pt x="121" y="106"/>
                  <a:pt x="121" y="106"/>
                </a:cubicBezTo>
                <a:cubicBezTo>
                  <a:pt x="124" y="106"/>
                  <a:pt x="127" y="108"/>
                  <a:pt x="127" y="111"/>
                </a:cubicBezTo>
                <a:lnTo>
                  <a:pt x="127" y="117"/>
                </a:lnTo>
                <a:close/>
                <a:moveTo>
                  <a:pt x="33" y="81"/>
                </a:moveTo>
                <a:cubicBezTo>
                  <a:pt x="33" y="83"/>
                  <a:pt x="31" y="84"/>
                  <a:pt x="29" y="84"/>
                </a:cubicBezTo>
                <a:cubicBezTo>
                  <a:pt x="18" y="84"/>
                  <a:pt x="18" y="84"/>
                  <a:pt x="18" y="84"/>
                </a:cubicBezTo>
                <a:cubicBezTo>
                  <a:pt x="16" y="84"/>
                  <a:pt x="14" y="83"/>
                  <a:pt x="14" y="81"/>
                </a:cubicBezTo>
                <a:cubicBezTo>
                  <a:pt x="14" y="78"/>
                  <a:pt x="14" y="78"/>
                  <a:pt x="14" y="78"/>
                </a:cubicBezTo>
                <a:cubicBezTo>
                  <a:pt x="14" y="76"/>
                  <a:pt x="16" y="75"/>
                  <a:pt x="18" y="75"/>
                </a:cubicBezTo>
                <a:cubicBezTo>
                  <a:pt x="29" y="75"/>
                  <a:pt x="29" y="75"/>
                  <a:pt x="29" y="75"/>
                </a:cubicBezTo>
                <a:cubicBezTo>
                  <a:pt x="31" y="75"/>
                  <a:pt x="33" y="76"/>
                  <a:pt x="33" y="78"/>
                </a:cubicBezTo>
                <a:lnTo>
                  <a:pt x="33" y="81"/>
                </a:lnTo>
                <a:close/>
                <a:moveTo>
                  <a:pt x="56" y="81"/>
                </a:moveTo>
                <a:cubicBezTo>
                  <a:pt x="56" y="83"/>
                  <a:pt x="54" y="84"/>
                  <a:pt x="52" y="84"/>
                </a:cubicBezTo>
                <a:cubicBezTo>
                  <a:pt x="41" y="84"/>
                  <a:pt x="41" y="84"/>
                  <a:pt x="41" y="84"/>
                </a:cubicBezTo>
                <a:cubicBezTo>
                  <a:pt x="39" y="84"/>
                  <a:pt x="38" y="83"/>
                  <a:pt x="38" y="81"/>
                </a:cubicBezTo>
                <a:cubicBezTo>
                  <a:pt x="38" y="78"/>
                  <a:pt x="38" y="78"/>
                  <a:pt x="38" y="78"/>
                </a:cubicBezTo>
                <a:cubicBezTo>
                  <a:pt x="38" y="76"/>
                  <a:pt x="39" y="75"/>
                  <a:pt x="41" y="75"/>
                </a:cubicBezTo>
                <a:cubicBezTo>
                  <a:pt x="52" y="75"/>
                  <a:pt x="52" y="75"/>
                  <a:pt x="52" y="75"/>
                </a:cubicBezTo>
                <a:cubicBezTo>
                  <a:pt x="54" y="75"/>
                  <a:pt x="56" y="76"/>
                  <a:pt x="56" y="78"/>
                </a:cubicBezTo>
                <a:lnTo>
                  <a:pt x="56" y="81"/>
                </a:lnTo>
                <a:close/>
                <a:moveTo>
                  <a:pt x="80" y="81"/>
                </a:moveTo>
                <a:cubicBezTo>
                  <a:pt x="80" y="83"/>
                  <a:pt x="78" y="84"/>
                  <a:pt x="76" y="84"/>
                </a:cubicBezTo>
                <a:cubicBezTo>
                  <a:pt x="65" y="84"/>
                  <a:pt x="65" y="84"/>
                  <a:pt x="65" y="84"/>
                </a:cubicBezTo>
                <a:cubicBezTo>
                  <a:pt x="63" y="84"/>
                  <a:pt x="61" y="83"/>
                  <a:pt x="61" y="81"/>
                </a:cubicBezTo>
                <a:cubicBezTo>
                  <a:pt x="61" y="78"/>
                  <a:pt x="61" y="78"/>
                  <a:pt x="61" y="78"/>
                </a:cubicBezTo>
                <a:cubicBezTo>
                  <a:pt x="61" y="76"/>
                  <a:pt x="63" y="75"/>
                  <a:pt x="65" y="75"/>
                </a:cubicBezTo>
                <a:cubicBezTo>
                  <a:pt x="76" y="75"/>
                  <a:pt x="76" y="75"/>
                  <a:pt x="76" y="75"/>
                </a:cubicBezTo>
                <a:cubicBezTo>
                  <a:pt x="78" y="75"/>
                  <a:pt x="80" y="76"/>
                  <a:pt x="80" y="78"/>
                </a:cubicBezTo>
                <a:lnTo>
                  <a:pt x="80" y="81"/>
                </a:lnTo>
                <a:close/>
                <a:moveTo>
                  <a:pt x="103" y="81"/>
                </a:moveTo>
                <a:cubicBezTo>
                  <a:pt x="103" y="83"/>
                  <a:pt x="101" y="84"/>
                  <a:pt x="99" y="84"/>
                </a:cubicBezTo>
                <a:cubicBezTo>
                  <a:pt x="88" y="84"/>
                  <a:pt x="88" y="84"/>
                  <a:pt x="88" y="84"/>
                </a:cubicBezTo>
                <a:cubicBezTo>
                  <a:pt x="86" y="84"/>
                  <a:pt x="84" y="83"/>
                  <a:pt x="84" y="81"/>
                </a:cubicBezTo>
                <a:cubicBezTo>
                  <a:pt x="84" y="78"/>
                  <a:pt x="84" y="78"/>
                  <a:pt x="84" y="78"/>
                </a:cubicBezTo>
                <a:cubicBezTo>
                  <a:pt x="84" y="76"/>
                  <a:pt x="86" y="75"/>
                  <a:pt x="88" y="75"/>
                </a:cubicBezTo>
                <a:cubicBezTo>
                  <a:pt x="99" y="75"/>
                  <a:pt x="99" y="75"/>
                  <a:pt x="99" y="75"/>
                </a:cubicBezTo>
                <a:cubicBezTo>
                  <a:pt x="101" y="75"/>
                  <a:pt x="103" y="76"/>
                  <a:pt x="103" y="78"/>
                </a:cubicBezTo>
                <a:lnTo>
                  <a:pt x="103" y="81"/>
                </a:lnTo>
                <a:close/>
                <a:moveTo>
                  <a:pt x="126" y="81"/>
                </a:moveTo>
                <a:cubicBezTo>
                  <a:pt x="126" y="83"/>
                  <a:pt x="125" y="84"/>
                  <a:pt x="123" y="84"/>
                </a:cubicBezTo>
                <a:cubicBezTo>
                  <a:pt x="111" y="84"/>
                  <a:pt x="111" y="84"/>
                  <a:pt x="111" y="84"/>
                </a:cubicBezTo>
                <a:cubicBezTo>
                  <a:pt x="109" y="84"/>
                  <a:pt x="108" y="83"/>
                  <a:pt x="108" y="81"/>
                </a:cubicBezTo>
                <a:cubicBezTo>
                  <a:pt x="108" y="78"/>
                  <a:pt x="108" y="78"/>
                  <a:pt x="108" y="78"/>
                </a:cubicBezTo>
                <a:cubicBezTo>
                  <a:pt x="108" y="76"/>
                  <a:pt x="109" y="75"/>
                  <a:pt x="111" y="75"/>
                </a:cubicBezTo>
                <a:cubicBezTo>
                  <a:pt x="123" y="75"/>
                  <a:pt x="123" y="75"/>
                  <a:pt x="123" y="75"/>
                </a:cubicBezTo>
                <a:cubicBezTo>
                  <a:pt x="125" y="75"/>
                  <a:pt x="126" y="76"/>
                  <a:pt x="126" y="78"/>
                </a:cubicBezTo>
                <a:lnTo>
                  <a:pt x="126" y="81"/>
                </a:lnTo>
                <a:close/>
                <a:moveTo>
                  <a:pt x="33" y="96"/>
                </a:moveTo>
                <a:cubicBezTo>
                  <a:pt x="33" y="98"/>
                  <a:pt x="31" y="99"/>
                  <a:pt x="29" y="99"/>
                </a:cubicBezTo>
                <a:cubicBezTo>
                  <a:pt x="18" y="99"/>
                  <a:pt x="18" y="99"/>
                  <a:pt x="18" y="99"/>
                </a:cubicBezTo>
                <a:cubicBezTo>
                  <a:pt x="16" y="99"/>
                  <a:pt x="14" y="98"/>
                  <a:pt x="14" y="96"/>
                </a:cubicBezTo>
                <a:cubicBezTo>
                  <a:pt x="14" y="93"/>
                  <a:pt x="14" y="93"/>
                  <a:pt x="14" y="93"/>
                </a:cubicBezTo>
                <a:cubicBezTo>
                  <a:pt x="14" y="91"/>
                  <a:pt x="16" y="90"/>
                  <a:pt x="18" y="90"/>
                </a:cubicBezTo>
                <a:cubicBezTo>
                  <a:pt x="29" y="90"/>
                  <a:pt x="29" y="90"/>
                  <a:pt x="29" y="90"/>
                </a:cubicBezTo>
                <a:cubicBezTo>
                  <a:pt x="31" y="90"/>
                  <a:pt x="33" y="91"/>
                  <a:pt x="33" y="93"/>
                </a:cubicBezTo>
                <a:lnTo>
                  <a:pt x="33" y="96"/>
                </a:lnTo>
                <a:close/>
                <a:moveTo>
                  <a:pt x="56" y="96"/>
                </a:moveTo>
                <a:cubicBezTo>
                  <a:pt x="56" y="98"/>
                  <a:pt x="54" y="99"/>
                  <a:pt x="52" y="99"/>
                </a:cubicBezTo>
                <a:cubicBezTo>
                  <a:pt x="41" y="99"/>
                  <a:pt x="41" y="99"/>
                  <a:pt x="41" y="99"/>
                </a:cubicBezTo>
                <a:cubicBezTo>
                  <a:pt x="39" y="99"/>
                  <a:pt x="38" y="98"/>
                  <a:pt x="38" y="96"/>
                </a:cubicBezTo>
                <a:cubicBezTo>
                  <a:pt x="38" y="93"/>
                  <a:pt x="38" y="93"/>
                  <a:pt x="38" y="93"/>
                </a:cubicBezTo>
                <a:cubicBezTo>
                  <a:pt x="38" y="91"/>
                  <a:pt x="39" y="90"/>
                  <a:pt x="41" y="90"/>
                </a:cubicBezTo>
                <a:cubicBezTo>
                  <a:pt x="52" y="90"/>
                  <a:pt x="52" y="90"/>
                  <a:pt x="52" y="90"/>
                </a:cubicBezTo>
                <a:cubicBezTo>
                  <a:pt x="54" y="90"/>
                  <a:pt x="56" y="91"/>
                  <a:pt x="56" y="93"/>
                </a:cubicBezTo>
                <a:lnTo>
                  <a:pt x="56" y="96"/>
                </a:lnTo>
                <a:close/>
                <a:moveTo>
                  <a:pt x="80" y="96"/>
                </a:moveTo>
                <a:cubicBezTo>
                  <a:pt x="80" y="98"/>
                  <a:pt x="78" y="99"/>
                  <a:pt x="76" y="99"/>
                </a:cubicBezTo>
                <a:cubicBezTo>
                  <a:pt x="65" y="99"/>
                  <a:pt x="65" y="99"/>
                  <a:pt x="65" y="99"/>
                </a:cubicBezTo>
                <a:cubicBezTo>
                  <a:pt x="63" y="99"/>
                  <a:pt x="61" y="98"/>
                  <a:pt x="61" y="96"/>
                </a:cubicBezTo>
                <a:cubicBezTo>
                  <a:pt x="61" y="93"/>
                  <a:pt x="61" y="93"/>
                  <a:pt x="61" y="93"/>
                </a:cubicBezTo>
                <a:cubicBezTo>
                  <a:pt x="61" y="91"/>
                  <a:pt x="63" y="90"/>
                  <a:pt x="65" y="90"/>
                </a:cubicBezTo>
                <a:cubicBezTo>
                  <a:pt x="76" y="90"/>
                  <a:pt x="76" y="90"/>
                  <a:pt x="76" y="90"/>
                </a:cubicBezTo>
                <a:cubicBezTo>
                  <a:pt x="78" y="90"/>
                  <a:pt x="80" y="91"/>
                  <a:pt x="80" y="93"/>
                </a:cubicBezTo>
                <a:lnTo>
                  <a:pt x="80" y="96"/>
                </a:lnTo>
                <a:close/>
                <a:moveTo>
                  <a:pt x="103" y="96"/>
                </a:moveTo>
                <a:cubicBezTo>
                  <a:pt x="103" y="98"/>
                  <a:pt x="101" y="99"/>
                  <a:pt x="99" y="99"/>
                </a:cubicBezTo>
                <a:cubicBezTo>
                  <a:pt x="88" y="99"/>
                  <a:pt x="88" y="99"/>
                  <a:pt x="88" y="99"/>
                </a:cubicBezTo>
                <a:cubicBezTo>
                  <a:pt x="86" y="99"/>
                  <a:pt x="84" y="98"/>
                  <a:pt x="84" y="96"/>
                </a:cubicBezTo>
                <a:cubicBezTo>
                  <a:pt x="84" y="93"/>
                  <a:pt x="84" y="93"/>
                  <a:pt x="84" y="93"/>
                </a:cubicBezTo>
                <a:cubicBezTo>
                  <a:pt x="84" y="91"/>
                  <a:pt x="86" y="90"/>
                  <a:pt x="88" y="90"/>
                </a:cubicBezTo>
                <a:cubicBezTo>
                  <a:pt x="99" y="90"/>
                  <a:pt x="99" y="90"/>
                  <a:pt x="99" y="90"/>
                </a:cubicBezTo>
                <a:cubicBezTo>
                  <a:pt x="101" y="90"/>
                  <a:pt x="103" y="91"/>
                  <a:pt x="103" y="93"/>
                </a:cubicBezTo>
                <a:lnTo>
                  <a:pt x="103" y="96"/>
                </a:lnTo>
                <a:close/>
                <a:moveTo>
                  <a:pt x="126" y="96"/>
                </a:moveTo>
                <a:cubicBezTo>
                  <a:pt x="126" y="98"/>
                  <a:pt x="125" y="99"/>
                  <a:pt x="123" y="99"/>
                </a:cubicBezTo>
                <a:cubicBezTo>
                  <a:pt x="111" y="99"/>
                  <a:pt x="111" y="99"/>
                  <a:pt x="111" y="99"/>
                </a:cubicBezTo>
                <a:cubicBezTo>
                  <a:pt x="109" y="99"/>
                  <a:pt x="108" y="98"/>
                  <a:pt x="108" y="96"/>
                </a:cubicBezTo>
                <a:cubicBezTo>
                  <a:pt x="108" y="93"/>
                  <a:pt x="108" y="93"/>
                  <a:pt x="108" y="93"/>
                </a:cubicBezTo>
                <a:cubicBezTo>
                  <a:pt x="108" y="91"/>
                  <a:pt x="109" y="90"/>
                  <a:pt x="111" y="90"/>
                </a:cubicBezTo>
                <a:cubicBezTo>
                  <a:pt x="123" y="90"/>
                  <a:pt x="123" y="90"/>
                  <a:pt x="123" y="90"/>
                </a:cubicBezTo>
                <a:cubicBezTo>
                  <a:pt x="125" y="90"/>
                  <a:pt x="126" y="91"/>
                  <a:pt x="126" y="93"/>
                </a:cubicBezTo>
                <a:lnTo>
                  <a:pt x="126" y="9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5" name="Freeform 156"/>
          <p:cNvSpPr>
            <a:spLocks noEditPoints="1"/>
          </p:cNvSpPr>
          <p:nvPr userDrawn="1"/>
        </p:nvSpPr>
        <p:spPr bwMode="auto">
          <a:xfrm>
            <a:off x="1870075" y="4054475"/>
            <a:ext cx="517525" cy="366713"/>
          </a:xfrm>
          <a:custGeom>
            <a:avLst/>
            <a:gdLst>
              <a:gd name="T0" fmla="*/ 132 w 134"/>
              <a:gd name="T1" fmla="*/ 10 h 95"/>
              <a:gd name="T2" fmla="*/ 129 w 134"/>
              <a:gd name="T3" fmla="*/ 10 h 95"/>
              <a:gd name="T4" fmla="*/ 129 w 134"/>
              <a:gd name="T5" fmla="*/ 6 h 95"/>
              <a:gd name="T6" fmla="*/ 127 w 134"/>
              <a:gd name="T7" fmla="*/ 4 h 95"/>
              <a:gd name="T8" fmla="*/ 95 w 134"/>
              <a:gd name="T9" fmla="*/ 0 h 95"/>
              <a:gd name="T10" fmla="*/ 67 w 134"/>
              <a:gd name="T11" fmla="*/ 7 h 95"/>
              <a:gd name="T12" fmla="*/ 40 w 134"/>
              <a:gd name="T13" fmla="*/ 0 h 95"/>
              <a:gd name="T14" fmla="*/ 8 w 134"/>
              <a:gd name="T15" fmla="*/ 4 h 95"/>
              <a:gd name="T16" fmla="*/ 6 w 134"/>
              <a:gd name="T17" fmla="*/ 6 h 95"/>
              <a:gd name="T18" fmla="*/ 6 w 134"/>
              <a:gd name="T19" fmla="*/ 10 h 95"/>
              <a:gd name="T20" fmla="*/ 3 w 134"/>
              <a:gd name="T21" fmla="*/ 10 h 95"/>
              <a:gd name="T22" fmla="*/ 0 w 134"/>
              <a:gd name="T23" fmla="*/ 12 h 95"/>
              <a:gd name="T24" fmla="*/ 0 w 134"/>
              <a:gd name="T25" fmla="*/ 88 h 95"/>
              <a:gd name="T26" fmla="*/ 3 w 134"/>
              <a:gd name="T27" fmla="*/ 90 h 95"/>
              <a:gd name="T28" fmla="*/ 57 w 134"/>
              <a:gd name="T29" fmla="*/ 90 h 95"/>
              <a:gd name="T30" fmla="*/ 67 w 134"/>
              <a:gd name="T31" fmla="*/ 95 h 95"/>
              <a:gd name="T32" fmla="*/ 78 w 134"/>
              <a:gd name="T33" fmla="*/ 90 h 95"/>
              <a:gd name="T34" fmla="*/ 132 w 134"/>
              <a:gd name="T35" fmla="*/ 90 h 95"/>
              <a:gd name="T36" fmla="*/ 134 w 134"/>
              <a:gd name="T37" fmla="*/ 88 h 95"/>
              <a:gd name="T38" fmla="*/ 134 w 134"/>
              <a:gd name="T39" fmla="*/ 12 h 95"/>
              <a:gd name="T40" fmla="*/ 132 w 134"/>
              <a:gd name="T41" fmla="*/ 10 h 95"/>
              <a:gd name="T42" fmla="*/ 124 w 134"/>
              <a:gd name="T43" fmla="*/ 8 h 95"/>
              <a:gd name="T44" fmla="*/ 124 w 134"/>
              <a:gd name="T45" fmla="*/ 79 h 95"/>
              <a:gd name="T46" fmla="*/ 95 w 134"/>
              <a:gd name="T47" fmla="*/ 76 h 95"/>
              <a:gd name="T48" fmla="*/ 70 w 134"/>
              <a:gd name="T49" fmla="*/ 81 h 95"/>
              <a:gd name="T50" fmla="*/ 70 w 134"/>
              <a:gd name="T51" fmla="*/ 11 h 95"/>
              <a:gd name="T52" fmla="*/ 95 w 134"/>
              <a:gd name="T53" fmla="*/ 5 h 95"/>
              <a:gd name="T54" fmla="*/ 124 w 134"/>
              <a:gd name="T55" fmla="*/ 8 h 95"/>
              <a:gd name="T56" fmla="*/ 11 w 134"/>
              <a:gd name="T57" fmla="*/ 8 h 95"/>
              <a:gd name="T58" fmla="*/ 40 w 134"/>
              <a:gd name="T59" fmla="*/ 5 h 95"/>
              <a:gd name="T60" fmla="*/ 65 w 134"/>
              <a:gd name="T61" fmla="*/ 11 h 95"/>
              <a:gd name="T62" fmla="*/ 65 w 134"/>
              <a:gd name="T63" fmla="*/ 81 h 95"/>
              <a:gd name="T64" fmla="*/ 40 w 134"/>
              <a:gd name="T65" fmla="*/ 76 h 95"/>
              <a:gd name="T66" fmla="*/ 11 w 134"/>
              <a:gd name="T67" fmla="*/ 79 h 95"/>
              <a:gd name="T68" fmla="*/ 11 w 134"/>
              <a:gd name="T69"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95">
                <a:moveTo>
                  <a:pt x="132" y="10"/>
                </a:moveTo>
                <a:cubicBezTo>
                  <a:pt x="129" y="10"/>
                  <a:pt x="129" y="10"/>
                  <a:pt x="129" y="10"/>
                </a:cubicBezTo>
                <a:cubicBezTo>
                  <a:pt x="129" y="6"/>
                  <a:pt x="129" y="6"/>
                  <a:pt x="129" y="6"/>
                </a:cubicBezTo>
                <a:cubicBezTo>
                  <a:pt x="129" y="5"/>
                  <a:pt x="128" y="4"/>
                  <a:pt x="127" y="4"/>
                </a:cubicBezTo>
                <a:cubicBezTo>
                  <a:pt x="127" y="4"/>
                  <a:pt x="111" y="0"/>
                  <a:pt x="95" y="0"/>
                </a:cubicBezTo>
                <a:cubicBezTo>
                  <a:pt x="82" y="0"/>
                  <a:pt x="73" y="3"/>
                  <a:pt x="67" y="7"/>
                </a:cubicBezTo>
                <a:cubicBezTo>
                  <a:pt x="62" y="3"/>
                  <a:pt x="53" y="0"/>
                  <a:pt x="40" y="0"/>
                </a:cubicBezTo>
                <a:cubicBezTo>
                  <a:pt x="24" y="0"/>
                  <a:pt x="8" y="4"/>
                  <a:pt x="8" y="4"/>
                </a:cubicBezTo>
                <a:cubicBezTo>
                  <a:pt x="7" y="4"/>
                  <a:pt x="6" y="5"/>
                  <a:pt x="6" y="6"/>
                </a:cubicBezTo>
                <a:cubicBezTo>
                  <a:pt x="6" y="10"/>
                  <a:pt x="6" y="10"/>
                  <a:pt x="6" y="10"/>
                </a:cubicBezTo>
                <a:cubicBezTo>
                  <a:pt x="3" y="10"/>
                  <a:pt x="3" y="10"/>
                  <a:pt x="3" y="10"/>
                </a:cubicBezTo>
                <a:cubicBezTo>
                  <a:pt x="1" y="10"/>
                  <a:pt x="0" y="11"/>
                  <a:pt x="0" y="12"/>
                </a:cubicBezTo>
                <a:cubicBezTo>
                  <a:pt x="0" y="88"/>
                  <a:pt x="0" y="88"/>
                  <a:pt x="0" y="88"/>
                </a:cubicBezTo>
                <a:cubicBezTo>
                  <a:pt x="0" y="89"/>
                  <a:pt x="1" y="90"/>
                  <a:pt x="3" y="90"/>
                </a:cubicBezTo>
                <a:cubicBezTo>
                  <a:pt x="57" y="90"/>
                  <a:pt x="57" y="90"/>
                  <a:pt x="57" y="90"/>
                </a:cubicBezTo>
                <a:cubicBezTo>
                  <a:pt x="58" y="95"/>
                  <a:pt x="62" y="95"/>
                  <a:pt x="67" y="95"/>
                </a:cubicBezTo>
                <a:cubicBezTo>
                  <a:pt x="72" y="95"/>
                  <a:pt x="77" y="95"/>
                  <a:pt x="78" y="90"/>
                </a:cubicBezTo>
                <a:cubicBezTo>
                  <a:pt x="132" y="90"/>
                  <a:pt x="132" y="90"/>
                  <a:pt x="132" y="90"/>
                </a:cubicBezTo>
                <a:cubicBezTo>
                  <a:pt x="133" y="90"/>
                  <a:pt x="134" y="89"/>
                  <a:pt x="134" y="88"/>
                </a:cubicBezTo>
                <a:cubicBezTo>
                  <a:pt x="134" y="12"/>
                  <a:pt x="134" y="12"/>
                  <a:pt x="134" y="12"/>
                </a:cubicBezTo>
                <a:cubicBezTo>
                  <a:pt x="134" y="11"/>
                  <a:pt x="133" y="10"/>
                  <a:pt x="132" y="10"/>
                </a:cubicBezTo>
                <a:close/>
                <a:moveTo>
                  <a:pt x="124" y="8"/>
                </a:moveTo>
                <a:cubicBezTo>
                  <a:pt x="124" y="79"/>
                  <a:pt x="124" y="79"/>
                  <a:pt x="124" y="79"/>
                </a:cubicBezTo>
                <a:cubicBezTo>
                  <a:pt x="119" y="78"/>
                  <a:pt x="107" y="76"/>
                  <a:pt x="95" y="76"/>
                </a:cubicBezTo>
                <a:cubicBezTo>
                  <a:pt x="84" y="76"/>
                  <a:pt x="75" y="78"/>
                  <a:pt x="70" y="81"/>
                </a:cubicBezTo>
                <a:cubicBezTo>
                  <a:pt x="70" y="11"/>
                  <a:pt x="70" y="11"/>
                  <a:pt x="70" y="11"/>
                </a:cubicBezTo>
                <a:cubicBezTo>
                  <a:pt x="74" y="7"/>
                  <a:pt x="83" y="5"/>
                  <a:pt x="95" y="5"/>
                </a:cubicBezTo>
                <a:cubicBezTo>
                  <a:pt x="107" y="5"/>
                  <a:pt x="120" y="7"/>
                  <a:pt x="124" y="8"/>
                </a:cubicBezTo>
                <a:close/>
                <a:moveTo>
                  <a:pt x="11" y="8"/>
                </a:moveTo>
                <a:cubicBezTo>
                  <a:pt x="15" y="7"/>
                  <a:pt x="28" y="5"/>
                  <a:pt x="40" y="5"/>
                </a:cubicBezTo>
                <a:cubicBezTo>
                  <a:pt x="52" y="5"/>
                  <a:pt x="60" y="7"/>
                  <a:pt x="65" y="11"/>
                </a:cubicBezTo>
                <a:cubicBezTo>
                  <a:pt x="65" y="81"/>
                  <a:pt x="65" y="81"/>
                  <a:pt x="65" y="81"/>
                </a:cubicBezTo>
                <a:cubicBezTo>
                  <a:pt x="59" y="78"/>
                  <a:pt x="51" y="76"/>
                  <a:pt x="40" y="76"/>
                </a:cubicBezTo>
                <a:cubicBezTo>
                  <a:pt x="28" y="76"/>
                  <a:pt x="16" y="78"/>
                  <a:pt x="11" y="79"/>
                </a:cubicBezTo>
                <a:lnTo>
                  <a:pt x="11" y="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6" name="Freeform 157"/>
          <p:cNvSpPr>
            <a:spLocks noEditPoints="1"/>
          </p:cNvSpPr>
          <p:nvPr userDrawn="1"/>
        </p:nvSpPr>
        <p:spPr bwMode="auto">
          <a:xfrm>
            <a:off x="4554538" y="3852863"/>
            <a:ext cx="493713" cy="223838"/>
          </a:xfrm>
          <a:custGeom>
            <a:avLst/>
            <a:gdLst>
              <a:gd name="T0" fmla="*/ 125 w 128"/>
              <a:gd name="T1" fmla="*/ 0 h 58"/>
              <a:gd name="T2" fmla="*/ 3 w 128"/>
              <a:gd name="T3" fmla="*/ 0 h 58"/>
              <a:gd name="T4" fmla="*/ 0 w 128"/>
              <a:gd name="T5" fmla="*/ 4 h 58"/>
              <a:gd name="T6" fmla="*/ 0 w 128"/>
              <a:gd name="T7" fmla="*/ 54 h 58"/>
              <a:gd name="T8" fmla="*/ 3 w 128"/>
              <a:gd name="T9" fmla="*/ 58 h 58"/>
              <a:gd name="T10" fmla="*/ 125 w 128"/>
              <a:gd name="T11" fmla="*/ 58 h 58"/>
              <a:gd name="T12" fmla="*/ 128 w 128"/>
              <a:gd name="T13" fmla="*/ 54 h 58"/>
              <a:gd name="T14" fmla="*/ 128 w 128"/>
              <a:gd name="T15" fmla="*/ 4 h 58"/>
              <a:gd name="T16" fmla="*/ 125 w 128"/>
              <a:gd name="T17" fmla="*/ 0 h 58"/>
              <a:gd name="T18" fmla="*/ 122 w 128"/>
              <a:gd name="T19" fmla="*/ 51 h 58"/>
              <a:gd name="T20" fmla="*/ 112 w 128"/>
              <a:gd name="T21" fmla="*/ 51 h 58"/>
              <a:gd name="T22" fmla="*/ 112 w 128"/>
              <a:gd name="T23" fmla="*/ 39 h 58"/>
              <a:gd name="T24" fmla="*/ 109 w 128"/>
              <a:gd name="T25" fmla="*/ 35 h 58"/>
              <a:gd name="T26" fmla="*/ 106 w 128"/>
              <a:gd name="T27" fmla="*/ 39 h 58"/>
              <a:gd name="T28" fmla="*/ 106 w 128"/>
              <a:gd name="T29" fmla="*/ 51 h 58"/>
              <a:gd name="T30" fmla="*/ 97 w 128"/>
              <a:gd name="T31" fmla="*/ 51 h 58"/>
              <a:gd name="T32" fmla="*/ 97 w 128"/>
              <a:gd name="T33" fmla="*/ 25 h 58"/>
              <a:gd name="T34" fmla="*/ 94 w 128"/>
              <a:gd name="T35" fmla="*/ 22 h 58"/>
              <a:gd name="T36" fmla="*/ 91 w 128"/>
              <a:gd name="T37" fmla="*/ 25 h 58"/>
              <a:gd name="T38" fmla="*/ 91 w 128"/>
              <a:gd name="T39" fmla="*/ 51 h 58"/>
              <a:gd name="T40" fmla="*/ 82 w 128"/>
              <a:gd name="T41" fmla="*/ 51 h 58"/>
              <a:gd name="T42" fmla="*/ 82 w 128"/>
              <a:gd name="T43" fmla="*/ 39 h 58"/>
              <a:gd name="T44" fmla="*/ 79 w 128"/>
              <a:gd name="T45" fmla="*/ 35 h 58"/>
              <a:gd name="T46" fmla="*/ 76 w 128"/>
              <a:gd name="T47" fmla="*/ 39 h 58"/>
              <a:gd name="T48" fmla="*/ 76 w 128"/>
              <a:gd name="T49" fmla="*/ 51 h 58"/>
              <a:gd name="T50" fmla="*/ 66 w 128"/>
              <a:gd name="T51" fmla="*/ 51 h 58"/>
              <a:gd name="T52" fmla="*/ 66 w 128"/>
              <a:gd name="T53" fmla="*/ 25 h 58"/>
              <a:gd name="T54" fmla="*/ 64 w 128"/>
              <a:gd name="T55" fmla="*/ 22 h 58"/>
              <a:gd name="T56" fmla="*/ 61 w 128"/>
              <a:gd name="T57" fmla="*/ 25 h 58"/>
              <a:gd name="T58" fmla="*/ 61 w 128"/>
              <a:gd name="T59" fmla="*/ 51 h 58"/>
              <a:gd name="T60" fmla="*/ 52 w 128"/>
              <a:gd name="T61" fmla="*/ 51 h 58"/>
              <a:gd name="T62" fmla="*/ 52 w 128"/>
              <a:gd name="T63" fmla="*/ 39 h 58"/>
              <a:gd name="T64" fmla="*/ 49 w 128"/>
              <a:gd name="T65" fmla="*/ 35 h 58"/>
              <a:gd name="T66" fmla="*/ 46 w 128"/>
              <a:gd name="T67" fmla="*/ 39 h 58"/>
              <a:gd name="T68" fmla="*/ 46 w 128"/>
              <a:gd name="T69" fmla="*/ 51 h 58"/>
              <a:gd name="T70" fmla="*/ 36 w 128"/>
              <a:gd name="T71" fmla="*/ 51 h 58"/>
              <a:gd name="T72" fmla="*/ 36 w 128"/>
              <a:gd name="T73" fmla="*/ 25 h 58"/>
              <a:gd name="T74" fmla="*/ 33 w 128"/>
              <a:gd name="T75" fmla="*/ 22 h 58"/>
              <a:gd name="T76" fmla="*/ 30 w 128"/>
              <a:gd name="T77" fmla="*/ 25 h 58"/>
              <a:gd name="T78" fmla="*/ 30 w 128"/>
              <a:gd name="T79" fmla="*/ 51 h 58"/>
              <a:gd name="T80" fmla="*/ 22 w 128"/>
              <a:gd name="T81" fmla="*/ 51 h 58"/>
              <a:gd name="T82" fmla="*/ 22 w 128"/>
              <a:gd name="T83" fmla="*/ 39 h 58"/>
              <a:gd name="T84" fmla="*/ 19 w 128"/>
              <a:gd name="T85" fmla="*/ 35 h 58"/>
              <a:gd name="T86" fmla="*/ 16 w 128"/>
              <a:gd name="T87" fmla="*/ 39 h 58"/>
              <a:gd name="T88" fmla="*/ 16 w 128"/>
              <a:gd name="T89" fmla="*/ 51 h 58"/>
              <a:gd name="T90" fmla="*/ 6 w 128"/>
              <a:gd name="T91" fmla="*/ 51 h 58"/>
              <a:gd name="T92" fmla="*/ 6 w 128"/>
              <a:gd name="T93" fmla="*/ 7 h 58"/>
              <a:gd name="T94" fmla="*/ 122 w 128"/>
              <a:gd name="T95" fmla="*/ 7 h 58"/>
              <a:gd name="T96" fmla="*/ 122 w 128"/>
              <a:gd name="T97" fmla="*/ 5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58">
                <a:moveTo>
                  <a:pt x="125" y="0"/>
                </a:moveTo>
                <a:cubicBezTo>
                  <a:pt x="3" y="0"/>
                  <a:pt x="3" y="0"/>
                  <a:pt x="3" y="0"/>
                </a:cubicBezTo>
                <a:cubicBezTo>
                  <a:pt x="2" y="0"/>
                  <a:pt x="0" y="2"/>
                  <a:pt x="0" y="4"/>
                </a:cubicBezTo>
                <a:cubicBezTo>
                  <a:pt x="0" y="54"/>
                  <a:pt x="0" y="54"/>
                  <a:pt x="0" y="54"/>
                </a:cubicBezTo>
                <a:cubicBezTo>
                  <a:pt x="0" y="56"/>
                  <a:pt x="2" y="58"/>
                  <a:pt x="3" y="58"/>
                </a:cubicBezTo>
                <a:cubicBezTo>
                  <a:pt x="125" y="58"/>
                  <a:pt x="125" y="58"/>
                  <a:pt x="125" y="58"/>
                </a:cubicBezTo>
                <a:cubicBezTo>
                  <a:pt x="127" y="58"/>
                  <a:pt x="128" y="56"/>
                  <a:pt x="128" y="54"/>
                </a:cubicBezTo>
                <a:cubicBezTo>
                  <a:pt x="128" y="4"/>
                  <a:pt x="128" y="4"/>
                  <a:pt x="128" y="4"/>
                </a:cubicBezTo>
                <a:cubicBezTo>
                  <a:pt x="128" y="2"/>
                  <a:pt x="127" y="0"/>
                  <a:pt x="125" y="0"/>
                </a:cubicBezTo>
                <a:close/>
                <a:moveTo>
                  <a:pt x="122" y="51"/>
                </a:moveTo>
                <a:cubicBezTo>
                  <a:pt x="112" y="51"/>
                  <a:pt x="112" y="51"/>
                  <a:pt x="112" y="51"/>
                </a:cubicBezTo>
                <a:cubicBezTo>
                  <a:pt x="112" y="39"/>
                  <a:pt x="112" y="39"/>
                  <a:pt x="112" y="39"/>
                </a:cubicBezTo>
                <a:cubicBezTo>
                  <a:pt x="112" y="37"/>
                  <a:pt x="111" y="35"/>
                  <a:pt x="109" y="35"/>
                </a:cubicBezTo>
                <a:cubicBezTo>
                  <a:pt x="108" y="35"/>
                  <a:pt x="106" y="37"/>
                  <a:pt x="106" y="39"/>
                </a:cubicBezTo>
                <a:cubicBezTo>
                  <a:pt x="106" y="51"/>
                  <a:pt x="106" y="51"/>
                  <a:pt x="106" y="51"/>
                </a:cubicBezTo>
                <a:cubicBezTo>
                  <a:pt x="97" y="51"/>
                  <a:pt x="97" y="51"/>
                  <a:pt x="97" y="51"/>
                </a:cubicBezTo>
                <a:cubicBezTo>
                  <a:pt x="97" y="25"/>
                  <a:pt x="97" y="25"/>
                  <a:pt x="97" y="25"/>
                </a:cubicBezTo>
                <a:cubicBezTo>
                  <a:pt x="97" y="23"/>
                  <a:pt x="95" y="22"/>
                  <a:pt x="94" y="22"/>
                </a:cubicBezTo>
                <a:cubicBezTo>
                  <a:pt x="92" y="22"/>
                  <a:pt x="91" y="23"/>
                  <a:pt x="91" y="25"/>
                </a:cubicBezTo>
                <a:cubicBezTo>
                  <a:pt x="91" y="51"/>
                  <a:pt x="91" y="51"/>
                  <a:pt x="91" y="51"/>
                </a:cubicBezTo>
                <a:cubicBezTo>
                  <a:pt x="82" y="51"/>
                  <a:pt x="82" y="51"/>
                  <a:pt x="82" y="51"/>
                </a:cubicBezTo>
                <a:cubicBezTo>
                  <a:pt x="82" y="39"/>
                  <a:pt x="82" y="39"/>
                  <a:pt x="82" y="39"/>
                </a:cubicBezTo>
                <a:cubicBezTo>
                  <a:pt x="82" y="37"/>
                  <a:pt x="81" y="35"/>
                  <a:pt x="79" y="35"/>
                </a:cubicBezTo>
                <a:cubicBezTo>
                  <a:pt x="77" y="35"/>
                  <a:pt x="76" y="37"/>
                  <a:pt x="76" y="39"/>
                </a:cubicBezTo>
                <a:cubicBezTo>
                  <a:pt x="76" y="51"/>
                  <a:pt x="76" y="51"/>
                  <a:pt x="76" y="51"/>
                </a:cubicBezTo>
                <a:cubicBezTo>
                  <a:pt x="66" y="51"/>
                  <a:pt x="66" y="51"/>
                  <a:pt x="66" y="51"/>
                </a:cubicBezTo>
                <a:cubicBezTo>
                  <a:pt x="66" y="25"/>
                  <a:pt x="66" y="25"/>
                  <a:pt x="66" y="25"/>
                </a:cubicBezTo>
                <a:cubicBezTo>
                  <a:pt x="66" y="23"/>
                  <a:pt x="65" y="22"/>
                  <a:pt x="64" y="22"/>
                </a:cubicBezTo>
                <a:cubicBezTo>
                  <a:pt x="62" y="22"/>
                  <a:pt x="61" y="23"/>
                  <a:pt x="61" y="25"/>
                </a:cubicBezTo>
                <a:cubicBezTo>
                  <a:pt x="61" y="51"/>
                  <a:pt x="61" y="51"/>
                  <a:pt x="61" y="51"/>
                </a:cubicBezTo>
                <a:cubicBezTo>
                  <a:pt x="52" y="51"/>
                  <a:pt x="52" y="51"/>
                  <a:pt x="52" y="51"/>
                </a:cubicBezTo>
                <a:cubicBezTo>
                  <a:pt x="52" y="39"/>
                  <a:pt x="52" y="39"/>
                  <a:pt x="52" y="39"/>
                </a:cubicBezTo>
                <a:cubicBezTo>
                  <a:pt x="52" y="37"/>
                  <a:pt x="51" y="35"/>
                  <a:pt x="49" y="35"/>
                </a:cubicBezTo>
                <a:cubicBezTo>
                  <a:pt x="47" y="35"/>
                  <a:pt x="46" y="37"/>
                  <a:pt x="46" y="39"/>
                </a:cubicBezTo>
                <a:cubicBezTo>
                  <a:pt x="46" y="51"/>
                  <a:pt x="46" y="51"/>
                  <a:pt x="46" y="51"/>
                </a:cubicBezTo>
                <a:cubicBezTo>
                  <a:pt x="36" y="51"/>
                  <a:pt x="36" y="51"/>
                  <a:pt x="36" y="51"/>
                </a:cubicBezTo>
                <a:cubicBezTo>
                  <a:pt x="36" y="25"/>
                  <a:pt x="36" y="25"/>
                  <a:pt x="36" y="25"/>
                </a:cubicBezTo>
                <a:cubicBezTo>
                  <a:pt x="36" y="23"/>
                  <a:pt x="35" y="22"/>
                  <a:pt x="33" y="22"/>
                </a:cubicBezTo>
                <a:cubicBezTo>
                  <a:pt x="32" y="22"/>
                  <a:pt x="30" y="23"/>
                  <a:pt x="30" y="25"/>
                </a:cubicBezTo>
                <a:cubicBezTo>
                  <a:pt x="30" y="51"/>
                  <a:pt x="30" y="51"/>
                  <a:pt x="30" y="51"/>
                </a:cubicBezTo>
                <a:cubicBezTo>
                  <a:pt x="22" y="51"/>
                  <a:pt x="22" y="51"/>
                  <a:pt x="22" y="51"/>
                </a:cubicBezTo>
                <a:cubicBezTo>
                  <a:pt x="22" y="39"/>
                  <a:pt x="22" y="39"/>
                  <a:pt x="22" y="39"/>
                </a:cubicBezTo>
                <a:cubicBezTo>
                  <a:pt x="22" y="37"/>
                  <a:pt x="21" y="35"/>
                  <a:pt x="19" y="35"/>
                </a:cubicBezTo>
                <a:cubicBezTo>
                  <a:pt x="17" y="35"/>
                  <a:pt x="16" y="37"/>
                  <a:pt x="16" y="39"/>
                </a:cubicBezTo>
                <a:cubicBezTo>
                  <a:pt x="16" y="51"/>
                  <a:pt x="16" y="51"/>
                  <a:pt x="16" y="51"/>
                </a:cubicBezTo>
                <a:cubicBezTo>
                  <a:pt x="6" y="51"/>
                  <a:pt x="6" y="51"/>
                  <a:pt x="6" y="51"/>
                </a:cubicBezTo>
                <a:cubicBezTo>
                  <a:pt x="6" y="7"/>
                  <a:pt x="6" y="7"/>
                  <a:pt x="6" y="7"/>
                </a:cubicBezTo>
                <a:cubicBezTo>
                  <a:pt x="122" y="7"/>
                  <a:pt x="122" y="7"/>
                  <a:pt x="122" y="7"/>
                </a:cubicBezTo>
                <a:lnTo>
                  <a:pt x="122" y="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7" name="Freeform 160"/>
          <p:cNvSpPr>
            <a:spLocks noEditPoints="1"/>
          </p:cNvSpPr>
          <p:nvPr userDrawn="1"/>
        </p:nvSpPr>
        <p:spPr bwMode="auto">
          <a:xfrm>
            <a:off x="3840163" y="3917950"/>
            <a:ext cx="547688" cy="549275"/>
          </a:xfrm>
          <a:custGeom>
            <a:avLst/>
            <a:gdLst>
              <a:gd name="T0" fmla="*/ 131 w 142"/>
              <a:gd name="T1" fmla="*/ 74 h 142"/>
              <a:gd name="T2" fmla="*/ 142 w 142"/>
              <a:gd name="T3" fmla="*/ 71 h 142"/>
              <a:gd name="T4" fmla="*/ 131 w 142"/>
              <a:gd name="T5" fmla="*/ 68 h 142"/>
              <a:gd name="T6" fmla="*/ 113 w 142"/>
              <a:gd name="T7" fmla="*/ 29 h 142"/>
              <a:gd name="T8" fmla="*/ 75 w 142"/>
              <a:gd name="T9" fmla="*/ 11 h 142"/>
              <a:gd name="T10" fmla="*/ 71 w 142"/>
              <a:gd name="T11" fmla="*/ 0 h 142"/>
              <a:gd name="T12" fmla="*/ 68 w 142"/>
              <a:gd name="T13" fmla="*/ 11 h 142"/>
              <a:gd name="T14" fmla="*/ 12 w 142"/>
              <a:gd name="T15" fmla="*/ 67 h 142"/>
              <a:gd name="T16" fmla="*/ 0 w 142"/>
              <a:gd name="T17" fmla="*/ 71 h 142"/>
              <a:gd name="T18" fmla="*/ 12 w 142"/>
              <a:gd name="T19" fmla="*/ 74 h 142"/>
              <a:gd name="T20" fmla="*/ 29 w 142"/>
              <a:gd name="T21" fmla="*/ 113 h 142"/>
              <a:gd name="T22" fmla="*/ 68 w 142"/>
              <a:gd name="T23" fmla="*/ 131 h 142"/>
              <a:gd name="T24" fmla="*/ 71 w 142"/>
              <a:gd name="T25" fmla="*/ 142 h 142"/>
              <a:gd name="T26" fmla="*/ 74 w 142"/>
              <a:gd name="T27" fmla="*/ 131 h 142"/>
              <a:gd name="T28" fmla="*/ 131 w 142"/>
              <a:gd name="T29" fmla="*/ 74 h 142"/>
              <a:gd name="T30" fmla="*/ 111 w 142"/>
              <a:gd name="T31" fmla="*/ 109 h 142"/>
              <a:gd name="T32" fmla="*/ 98 w 142"/>
              <a:gd name="T33" fmla="*/ 88 h 142"/>
              <a:gd name="T34" fmla="*/ 101 w 142"/>
              <a:gd name="T35" fmla="*/ 82 h 142"/>
              <a:gd name="T36" fmla="*/ 127 w 142"/>
              <a:gd name="T37" fmla="*/ 75 h 142"/>
              <a:gd name="T38" fmla="*/ 111 w 142"/>
              <a:gd name="T39" fmla="*/ 109 h 142"/>
              <a:gd name="T40" fmla="*/ 127 w 142"/>
              <a:gd name="T41" fmla="*/ 66 h 142"/>
              <a:gd name="T42" fmla="*/ 102 w 142"/>
              <a:gd name="T43" fmla="*/ 60 h 142"/>
              <a:gd name="T44" fmla="*/ 98 w 142"/>
              <a:gd name="T45" fmla="*/ 53 h 142"/>
              <a:gd name="T46" fmla="*/ 111 w 142"/>
              <a:gd name="T47" fmla="*/ 32 h 142"/>
              <a:gd name="T48" fmla="*/ 127 w 142"/>
              <a:gd name="T49" fmla="*/ 66 h 142"/>
              <a:gd name="T50" fmla="*/ 110 w 142"/>
              <a:gd name="T51" fmla="*/ 31 h 142"/>
              <a:gd name="T52" fmla="*/ 90 w 142"/>
              <a:gd name="T53" fmla="*/ 44 h 142"/>
              <a:gd name="T54" fmla="*/ 83 w 142"/>
              <a:gd name="T55" fmla="*/ 41 h 142"/>
              <a:gd name="T56" fmla="*/ 76 w 142"/>
              <a:gd name="T57" fmla="*/ 15 h 142"/>
              <a:gd name="T58" fmla="*/ 110 w 142"/>
              <a:gd name="T59" fmla="*/ 31 h 142"/>
              <a:gd name="T60" fmla="*/ 46 w 142"/>
              <a:gd name="T61" fmla="*/ 71 h 142"/>
              <a:gd name="T62" fmla="*/ 71 w 142"/>
              <a:gd name="T63" fmla="*/ 46 h 142"/>
              <a:gd name="T64" fmla="*/ 96 w 142"/>
              <a:gd name="T65" fmla="*/ 71 h 142"/>
              <a:gd name="T66" fmla="*/ 71 w 142"/>
              <a:gd name="T67" fmla="*/ 96 h 142"/>
              <a:gd name="T68" fmla="*/ 46 w 142"/>
              <a:gd name="T69" fmla="*/ 71 h 142"/>
              <a:gd name="T70" fmla="*/ 60 w 142"/>
              <a:gd name="T71" fmla="*/ 40 h 142"/>
              <a:gd name="T72" fmla="*/ 53 w 142"/>
              <a:gd name="T73" fmla="*/ 44 h 142"/>
              <a:gd name="T74" fmla="*/ 32 w 142"/>
              <a:gd name="T75" fmla="*/ 31 h 142"/>
              <a:gd name="T76" fmla="*/ 67 w 142"/>
              <a:gd name="T77" fmla="*/ 15 h 142"/>
              <a:gd name="T78" fmla="*/ 60 w 142"/>
              <a:gd name="T79" fmla="*/ 40 h 142"/>
              <a:gd name="T80" fmla="*/ 31 w 142"/>
              <a:gd name="T81" fmla="*/ 32 h 142"/>
              <a:gd name="T82" fmla="*/ 44 w 142"/>
              <a:gd name="T83" fmla="*/ 53 h 142"/>
              <a:gd name="T84" fmla="*/ 41 w 142"/>
              <a:gd name="T85" fmla="*/ 59 h 142"/>
              <a:gd name="T86" fmla="*/ 16 w 142"/>
              <a:gd name="T87" fmla="*/ 66 h 142"/>
              <a:gd name="T88" fmla="*/ 31 w 142"/>
              <a:gd name="T89" fmla="*/ 32 h 142"/>
              <a:gd name="T90" fmla="*/ 16 w 142"/>
              <a:gd name="T91" fmla="*/ 75 h 142"/>
              <a:gd name="T92" fmla="*/ 41 w 142"/>
              <a:gd name="T93" fmla="*/ 82 h 142"/>
              <a:gd name="T94" fmla="*/ 44 w 142"/>
              <a:gd name="T95" fmla="*/ 89 h 142"/>
              <a:gd name="T96" fmla="*/ 31 w 142"/>
              <a:gd name="T97" fmla="*/ 110 h 142"/>
              <a:gd name="T98" fmla="*/ 16 w 142"/>
              <a:gd name="T99" fmla="*/ 75 h 142"/>
              <a:gd name="T100" fmla="*/ 32 w 142"/>
              <a:gd name="T101" fmla="*/ 110 h 142"/>
              <a:gd name="T102" fmla="*/ 53 w 142"/>
              <a:gd name="T103" fmla="*/ 97 h 142"/>
              <a:gd name="T104" fmla="*/ 60 w 142"/>
              <a:gd name="T105" fmla="*/ 101 h 142"/>
              <a:gd name="T106" fmla="*/ 67 w 142"/>
              <a:gd name="T107" fmla="*/ 126 h 142"/>
              <a:gd name="T108" fmla="*/ 32 w 142"/>
              <a:gd name="T109" fmla="*/ 110 h 142"/>
              <a:gd name="T110" fmla="*/ 82 w 142"/>
              <a:gd name="T111" fmla="*/ 101 h 142"/>
              <a:gd name="T112" fmla="*/ 90 w 142"/>
              <a:gd name="T113" fmla="*/ 97 h 142"/>
              <a:gd name="T114" fmla="*/ 110 w 142"/>
              <a:gd name="T115" fmla="*/ 110 h 142"/>
              <a:gd name="T116" fmla="*/ 75 w 142"/>
              <a:gd name="T117" fmla="*/ 126 h 142"/>
              <a:gd name="T118" fmla="*/ 82 w 142"/>
              <a:gd name="T119" fmla="*/ 10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142">
                <a:moveTo>
                  <a:pt x="131" y="74"/>
                </a:moveTo>
                <a:cubicBezTo>
                  <a:pt x="142" y="71"/>
                  <a:pt x="142" y="71"/>
                  <a:pt x="142" y="71"/>
                </a:cubicBezTo>
                <a:cubicBezTo>
                  <a:pt x="131" y="68"/>
                  <a:pt x="131" y="68"/>
                  <a:pt x="131" y="68"/>
                </a:cubicBezTo>
                <a:cubicBezTo>
                  <a:pt x="130" y="53"/>
                  <a:pt x="124" y="39"/>
                  <a:pt x="113" y="29"/>
                </a:cubicBezTo>
                <a:cubicBezTo>
                  <a:pt x="103" y="18"/>
                  <a:pt x="89" y="12"/>
                  <a:pt x="75" y="11"/>
                </a:cubicBezTo>
                <a:cubicBezTo>
                  <a:pt x="71" y="0"/>
                  <a:pt x="71" y="0"/>
                  <a:pt x="71" y="0"/>
                </a:cubicBezTo>
                <a:cubicBezTo>
                  <a:pt x="68" y="11"/>
                  <a:pt x="68" y="11"/>
                  <a:pt x="68" y="11"/>
                </a:cubicBezTo>
                <a:cubicBezTo>
                  <a:pt x="38" y="13"/>
                  <a:pt x="13" y="37"/>
                  <a:pt x="12" y="67"/>
                </a:cubicBezTo>
                <a:cubicBezTo>
                  <a:pt x="0" y="71"/>
                  <a:pt x="0" y="71"/>
                  <a:pt x="0" y="71"/>
                </a:cubicBezTo>
                <a:cubicBezTo>
                  <a:pt x="12" y="74"/>
                  <a:pt x="12" y="74"/>
                  <a:pt x="12" y="74"/>
                </a:cubicBezTo>
                <a:cubicBezTo>
                  <a:pt x="12" y="89"/>
                  <a:pt x="18" y="102"/>
                  <a:pt x="29" y="113"/>
                </a:cubicBezTo>
                <a:cubicBezTo>
                  <a:pt x="39" y="124"/>
                  <a:pt x="53" y="130"/>
                  <a:pt x="68" y="131"/>
                </a:cubicBezTo>
                <a:cubicBezTo>
                  <a:pt x="71" y="142"/>
                  <a:pt x="71" y="142"/>
                  <a:pt x="71" y="142"/>
                </a:cubicBezTo>
                <a:cubicBezTo>
                  <a:pt x="74" y="131"/>
                  <a:pt x="74" y="131"/>
                  <a:pt x="74" y="131"/>
                </a:cubicBezTo>
                <a:cubicBezTo>
                  <a:pt x="105" y="129"/>
                  <a:pt x="129" y="104"/>
                  <a:pt x="131" y="74"/>
                </a:cubicBezTo>
                <a:close/>
                <a:moveTo>
                  <a:pt x="111" y="109"/>
                </a:moveTo>
                <a:cubicBezTo>
                  <a:pt x="98" y="88"/>
                  <a:pt x="98" y="88"/>
                  <a:pt x="98" y="88"/>
                </a:cubicBezTo>
                <a:cubicBezTo>
                  <a:pt x="100" y="86"/>
                  <a:pt x="101" y="84"/>
                  <a:pt x="101" y="82"/>
                </a:cubicBezTo>
                <a:cubicBezTo>
                  <a:pt x="127" y="75"/>
                  <a:pt x="127" y="75"/>
                  <a:pt x="127" y="75"/>
                </a:cubicBezTo>
                <a:cubicBezTo>
                  <a:pt x="126" y="88"/>
                  <a:pt x="120" y="100"/>
                  <a:pt x="111" y="109"/>
                </a:cubicBezTo>
                <a:close/>
                <a:moveTo>
                  <a:pt x="127" y="66"/>
                </a:moveTo>
                <a:cubicBezTo>
                  <a:pt x="102" y="60"/>
                  <a:pt x="102" y="60"/>
                  <a:pt x="102" y="60"/>
                </a:cubicBezTo>
                <a:cubicBezTo>
                  <a:pt x="101" y="57"/>
                  <a:pt x="100" y="55"/>
                  <a:pt x="98" y="53"/>
                </a:cubicBezTo>
                <a:cubicBezTo>
                  <a:pt x="111" y="32"/>
                  <a:pt x="111" y="32"/>
                  <a:pt x="111" y="32"/>
                </a:cubicBezTo>
                <a:cubicBezTo>
                  <a:pt x="120" y="42"/>
                  <a:pt x="126" y="54"/>
                  <a:pt x="127" y="66"/>
                </a:cubicBezTo>
                <a:close/>
                <a:moveTo>
                  <a:pt x="110" y="31"/>
                </a:moveTo>
                <a:cubicBezTo>
                  <a:pt x="90" y="44"/>
                  <a:pt x="90" y="44"/>
                  <a:pt x="90" y="44"/>
                </a:cubicBezTo>
                <a:cubicBezTo>
                  <a:pt x="88" y="43"/>
                  <a:pt x="85" y="42"/>
                  <a:pt x="83" y="41"/>
                </a:cubicBezTo>
                <a:cubicBezTo>
                  <a:pt x="76" y="15"/>
                  <a:pt x="76" y="15"/>
                  <a:pt x="76" y="15"/>
                </a:cubicBezTo>
                <a:cubicBezTo>
                  <a:pt x="89" y="16"/>
                  <a:pt x="101" y="22"/>
                  <a:pt x="110" y="31"/>
                </a:cubicBezTo>
                <a:close/>
                <a:moveTo>
                  <a:pt x="46" y="71"/>
                </a:moveTo>
                <a:cubicBezTo>
                  <a:pt x="46" y="57"/>
                  <a:pt x="57" y="46"/>
                  <a:pt x="71" y="46"/>
                </a:cubicBezTo>
                <a:cubicBezTo>
                  <a:pt x="85" y="46"/>
                  <a:pt x="96" y="57"/>
                  <a:pt x="96" y="71"/>
                </a:cubicBezTo>
                <a:cubicBezTo>
                  <a:pt x="96" y="85"/>
                  <a:pt x="85" y="96"/>
                  <a:pt x="71" y="96"/>
                </a:cubicBezTo>
                <a:cubicBezTo>
                  <a:pt x="57" y="96"/>
                  <a:pt x="46" y="85"/>
                  <a:pt x="46" y="71"/>
                </a:cubicBezTo>
                <a:close/>
                <a:moveTo>
                  <a:pt x="60" y="40"/>
                </a:moveTo>
                <a:cubicBezTo>
                  <a:pt x="58" y="41"/>
                  <a:pt x="55" y="43"/>
                  <a:pt x="53" y="44"/>
                </a:cubicBezTo>
                <a:cubicBezTo>
                  <a:pt x="32" y="31"/>
                  <a:pt x="32" y="31"/>
                  <a:pt x="32" y="31"/>
                </a:cubicBezTo>
                <a:cubicBezTo>
                  <a:pt x="41" y="22"/>
                  <a:pt x="54" y="16"/>
                  <a:pt x="67" y="15"/>
                </a:cubicBezTo>
                <a:lnTo>
                  <a:pt x="60" y="40"/>
                </a:lnTo>
                <a:close/>
                <a:moveTo>
                  <a:pt x="31" y="32"/>
                </a:moveTo>
                <a:cubicBezTo>
                  <a:pt x="44" y="53"/>
                  <a:pt x="44" y="53"/>
                  <a:pt x="44" y="53"/>
                </a:cubicBezTo>
                <a:cubicBezTo>
                  <a:pt x="43" y="55"/>
                  <a:pt x="42" y="57"/>
                  <a:pt x="41" y="59"/>
                </a:cubicBezTo>
                <a:cubicBezTo>
                  <a:pt x="16" y="66"/>
                  <a:pt x="16" y="66"/>
                  <a:pt x="16" y="66"/>
                </a:cubicBezTo>
                <a:cubicBezTo>
                  <a:pt x="17" y="53"/>
                  <a:pt x="22" y="41"/>
                  <a:pt x="31" y="32"/>
                </a:cubicBezTo>
                <a:close/>
                <a:moveTo>
                  <a:pt x="16" y="75"/>
                </a:moveTo>
                <a:cubicBezTo>
                  <a:pt x="41" y="82"/>
                  <a:pt x="41" y="82"/>
                  <a:pt x="41" y="82"/>
                </a:cubicBezTo>
                <a:cubicBezTo>
                  <a:pt x="42" y="84"/>
                  <a:pt x="43" y="86"/>
                  <a:pt x="44" y="89"/>
                </a:cubicBezTo>
                <a:cubicBezTo>
                  <a:pt x="31" y="110"/>
                  <a:pt x="31" y="110"/>
                  <a:pt x="31" y="110"/>
                </a:cubicBezTo>
                <a:cubicBezTo>
                  <a:pt x="22" y="100"/>
                  <a:pt x="17" y="88"/>
                  <a:pt x="16" y="75"/>
                </a:cubicBezTo>
                <a:close/>
                <a:moveTo>
                  <a:pt x="32" y="110"/>
                </a:moveTo>
                <a:cubicBezTo>
                  <a:pt x="53" y="97"/>
                  <a:pt x="53" y="97"/>
                  <a:pt x="53" y="97"/>
                </a:cubicBezTo>
                <a:cubicBezTo>
                  <a:pt x="55" y="99"/>
                  <a:pt x="57" y="100"/>
                  <a:pt x="60" y="101"/>
                </a:cubicBezTo>
                <a:cubicBezTo>
                  <a:pt x="67" y="126"/>
                  <a:pt x="67" y="126"/>
                  <a:pt x="67" y="126"/>
                </a:cubicBezTo>
                <a:cubicBezTo>
                  <a:pt x="54" y="125"/>
                  <a:pt x="41" y="120"/>
                  <a:pt x="32" y="110"/>
                </a:cubicBezTo>
                <a:close/>
                <a:moveTo>
                  <a:pt x="82" y="101"/>
                </a:moveTo>
                <a:cubicBezTo>
                  <a:pt x="85" y="100"/>
                  <a:pt x="87" y="99"/>
                  <a:pt x="90" y="97"/>
                </a:cubicBezTo>
                <a:cubicBezTo>
                  <a:pt x="110" y="110"/>
                  <a:pt x="110" y="110"/>
                  <a:pt x="110" y="110"/>
                </a:cubicBezTo>
                <a:cubicBezTo>
                  <a:pt x="101" y="119"/>
                  <a:pt x="89" y="125"/>
                  <a:pt x="75" y="126"/>
                </a:cubicBezTo>
                <a:lnTo>
                  <a:pt x="82" y="10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88" name="Group 187"/>
          <p:cNvGrpSpPr/>
          <p:nvPr userDrawn="1"/>
        </p:nvGrpSpPr>
        <p:grpSpPr>
          <a:xfrm>
            <a:off x="7867650" y="673100"/>
            <a:ext cx="668338" cy="781051"/>
            <a:chOff x="7867650" y="673100"/>
            <a:chExt cx="668338" cy="781051"/>
          </a:xfrm>
        </p:grpSpPr>
        <p:sp>
          <p:nvSpPr>
            <p:cNvPr id="189" name="Freeform 161"/>
            <p:cNvSpPr>
              <a:spLocks/>
            </p:cNvSpPr>
            <p:nvPr userDrawn="1"/>
          </p:nvSpPr>
          <p:spPr bwMode="auto">
            <a:xfrm>
              <a:off x="8172450" y="673100"/>
              <a:ext cx="57150" cy="80963"/>
            </a:xfrm>
            <a:custGeom>
              <a:avLst/>
              <a:gdLst>
                <a:gd name="T0" fmla="*/ 14 w 15"/>
                <a:gd name="T1" fmla="*/ 8 h 21"/>
                <a:gd name="T2" fmla="*/ 15 w 15"/>
                <a:gd name="T3" fmla="*/ 8 h 21"/>
                <a:gd name="T4" fmla="*/ 10 w 15"/>
                <a:gd name="T5" fmla="*/ 5 h 21"/>
                <a:gd name="T6" fmla="*/ 11 w 15"/>
                <a:gd name="T7" fmla="*/ 3 h 21"/>
                <a:gd name="T8" fmla="*/ 8 w 15"/>
                <a:gd name="T9" fmla="*/ 0 h 21"/>
                <a:gd name="T10" fmla="*/ 4 w 15"/>
                <a:gd name="T11" fmla="*/ 3 h 21"/>
                <a:gd name="T12" fmla="*/ 5 w 15"/>
                <a:gd name="T13" fmla="*/ 5 h 21"/>
                <a:gd name="T14" fmla="*/ 0 w 15"/>
                <a:gd name="T15" fmla="*/ 8 h 21"/>
                <a:gd name="T16" fmla="*/ 1 w 15"/>
                <a:gd name="T17" fmla="*/ 8 h 21"/>
                <a:gd name="T18" fmla="*/ 1 w 15"/>
                <a:gd name="T19" fmla="*/ 19 h 21"/>
                <a:gd name="T20" fmla="*/ 2 w 15"/>
                <a:gd name="T21" fmla="*/ 19 h 21"/>
                <a:gd name="T22" fmla="*/ 2 w 15"/>
                <a:gd name="T23" fmla="*/ 21 h 21"/>
                <a:gd name="T24" fmla="*/ 13 w 15"/>
                <a:gd name="T25" fmla="*/ 21 h 21"/>
                <a:gd name="T26" fmla="*/ 13 w 15"/>
                <a:gd name="T27" fmla="*/ 19 h 21"/>
                <a:gd name="T28" fmla="*/ 14 w 15"/>
                <a:gd name="T29" fmla="*/ 19 h 21"/>
                <a:gd name="T30" fmla="*/ 14 w 15"/>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4" y="8"/>
                  </a:moveTo>
                  <a:cubicBezTo>
                    <a:pt x="15" y="8"/>
                    <a:pt x="15" y="8"/>
                    <a:pt x="15" y="8"/>
                  </a:cubicBezTo>
                  <a:cubicBezTo>
                    <a:pt x="15" y="8"/>
                    <a:pt x="15" y="5"/>
                    <a:pt x="10" y="5"/>
                  </a:cubicBezTo>
                  <a:cubicBezTo>
                    <a:pt x="11" y="4"/>
                    <a:pt x="11" y="4"/>
                    <a:pt x="11" y="3"/>
                  </a:cubicBezTo>
                  <a:cubicBezTo>
                    <a:pt x="11" y="1"/>
                    <a:pt x="9" y="0"/>
                    <a:pt x="8" y="0"/>
                  </a:cubicBezTo>
                  <a:cubicBezTo>
                    <a:pt x="6" y="0"/>
                    <a:pt x="4" y="1"/>
                    <a:pt x="4" y="3"/>
                  </a:cubicBezTo>
                  <a:cubicBezTo>
                    <a:pt x="4" y="4"/>
                    <a:pt x="4" y="4"/>
                    <a:pt x="5" y="5"/>
                  </a:cubicBezTo>
                  <a:cubicBezTo>
                    <a:pt x="0" y="5"/>
                    <a:pt x="0" y="8"/>
                    <a:pt x="0" y="8"/>
                  </a:cubicBezTo>
                  <a:cubicBezTo>
                    <a:pt x="1" y="8"/>
                    <a:pt x="1" y="8"/>
                    <a:pt x="1" y="8"/>
                  </a:cubicBezTo>
                  <a:cubicBezTo>
                    <a:pt x="1" y="19"/>
                    <a:pt x="1" y="19"/>
                    <a:pt x="1" y="19"/>
                  </a:cubicBezTo>
                  <a:cubicBezTo>
                    <a:pt x="2" y="19"/>
                    <a:pt x="2" y="19"/>
                    <a:pt x="2" y="19"/>
                  </a:cubicBezTo>
                  <a:cubicBezTo>
                    <a:pt x="2" y="21"/>
                    <a:pt x="2" y="21"/>
                    <a:pt x="2" y="21"/>
                  </a:cubicBezTo>
                  <a:cubicBezTo>
                    <a:pt x="13" y="21"/>
                    <a:pt x="13" y="21"/>
                    <a:pt x="13" y="21"/>
                  </a:cubicBezTo>
                  <a:cubicBezTo>
                    <a:pt x="13" y="19"/>
                    <a:pt x="13" y="19"/>
                    <a:pt x="13" y="19"/>
                  </a:cubicBezTo>
                  <a:cubicBezTo>
                    <a:pt x="14" y="19"/>
                    <a:pt x="14" y="19"/>
                    <a:pt x="14" y="19"/>
                  </a:cubicBezTo>
                  <a:lnTo>
                    <a:pt x="14" y="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0" name="Freeform 162"/>
            <p:cNvSpPr>
              <a:spLocks/>
            </p:cNvSpPr>
            <p:nvPr userDrawn="1"/>
          </p:nvSpPr>
          <p:spPr bwMode="auto">
            <a:xfrm>
              <a:off x="8080375" y="1427163"/>
              <a:ext cx="242888" cy="26988"/>
            </a:xfrm>
            <a:custGeom>
              <a:avLst/>
              <a:gdLst>
                <a:gd name="T0" fmla="*/ 0 w 153"/>
                <a:gd name="T1" fmla="*/ 0 h 17"/>
                <a:gd name="T2" fmla="*/ 0 w 153"/>
                <a:gd name="T3" fmla="*/ 5 h 17"/>
                <a:gd name="T4" fmla="*/ 0 w 153"/>
                <a:gd name="T5" fmla="*/ 7 h 17"/>
                <a:gd name="T6" fmla="*/ 0 w 153"/>
                <a:gd name="T7" fmla="*/ 17 h 17"/>
                <a:gd name="T8" fmla="*/ 153 w 153"/>
                <a:gd name="T9" fmla="*/ 17 h 17"/>
                <a:gd name="T10" fmla="*/ 153 w 153"/>
                <a:gd name="T11" fmla="*/ 7 h 17"/>
                <a:gd name="T12" fmla="*/ 153 w 153"/>
                <a:gd name="T13" fmla="*/ 5 h 17"/>
                <a:gd name="T14" fmla="*/ 153 w 153"/>
                <a:gd name="T15" fmla="*/ 0 h 17"/>
                <a:gd name="T16" fmla="*/ 0 w 153"/>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7">
                  <a:moveTo>
                    <a:pt x="0" y="0"/>
                  </a:moveTo>
                  <a:lnTo>
                    <a:pt x="0" y="5"/>
                  </a:lnTo>
                  <a:lnTo>
                    <a:pt x="0" y="7"/>
                  </a:lnTo>
                  <a:lnTo>
                    <a:pt x="0" y="17"/>
                  </a:lnTo>
                  <a:lnTo>
                    <a:pt x="153" y="17"/>
                  </a:lnTo>
                  <a:lnTo>
                    <a:pt x="153" y="7"/>
                  </a:lnTo>
                  <a:lnTo>
                    <a:pt x="153" y="5"/>
                  </a:lnTo>
                  <a:lnTo>
                    <a:pt x="153" y="0"/>
                  </a:ln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1" name="Freeform 163"/>
            <p:cNvSpPr>
              <a:spLocks noEditPoints="1"/>
            </p:cNvSpPr>
            <p:nvPr userDrawn="1"/>
          </p:nvSpPr>
          <p:spPr bwMode="auto">
            <a:xfrm>
              <a:off x="7867650" y="739775"/>
              <a:ext cx="668338" cy="674688"/>
            </a:xfrm>
            <a:custGeom>
              <a:avLst/>
              <a:gdLst>
                <a:gd name="T0" fmla="*/ 146 w 173"/>
                <a:gd name="T1" fmla="*/ 1 h 175"/>
                <a:gd name="T2" fmla="*/ 132 w 173"/>
                <a:gd name="T3" fmla="*/ 26 h 175"/>
                <a:gd name="T4" fmla="*/ 130 w 173"/>
                <a:gd name="T5" fmla="*/ 24 h 175"/>
                <a:gd name="T6" fmla="*/ 118 w 173"/>
                <a:gd name="T7" fmla="*/ 20 h 175"/>
                <a:gd name="T8" fmla="*/ 55 w 173"/>
                <a:gd name="T9" fmla="*/ 18 h 175"/>
                <a:gd name="T10" fmla="*/ 55 w 173"/>
                <a:gd name="T11" fmla="*/ 24 h 175"/>
                <a:gd name="T12" fmla="*/ 43 w 173"/>
                <a:gd name="T13" fmla="*/ 26 h 175"/>
                <a:gd name="T14" fmla="*/ 42 w 173"/>
                <a:gd name="T15" fmla="*/ 13 h 175"/>
                <a:gd name="T16" fmla="*/ 7 w 173"/>
                <a:gd name="T17" fmla="*/ 7 h 175"/>
                <a:gd name="T18" fmla="*/ 40 w 173"/>
                <a:gd name="T19" fmla="*/ 87 h 175"/>
                <a:gd name="T20" fmla="*/ 79 w 173"/>
                <a:gd name="T21" fmla="*/ 133 h 175"/>
                <a:gd name="T22" fmla="*/ 83 w 173"/>
                <a:gd name="T23" fmla="*/ 144 h 175"/>
                <a:gd name="T24" fmla="*/ 80 w 173"/>
                <a:gd name="T25" fmla="*/ 147 h 175"/>
                <a:gd name="T26" fmla="*/ 77 w 173"/>
                <a:gd name="T27" fmla="*/ 150 h 175"/>
                <a:gd name="T28" fmla="*/ 76 w 173"/>
                <a:gd name="T29" fmla="*/ 163 h 175"/>
                <a:gd name="T30" fmla="*/ 57 w 173"/>
                <a:gd name="T31" fmla="*/ 175 h 175"/>
                <a:gd name="T32" fmla="*/ 116 w 173"/>
                <a:gd name="T33" fmla="*/ 175 h 175"/>
                <a:gd name="T34" fmla="*/ 97 w 173"/>
                <a:gd name="T35" fmla="*/ 163 h 175"/>
                <a:gd name="T36" fmla="*/ 96 w 173"/>
                <a:gd name="T37" fmla="*/ 150 h 175"/>
                <a:gd name="T38" fmla="*/ 93 w 173"/>
                <a:gd name="T39" fmla="*/ 147 h 175"/>
                <a:gd name="T40" fmla="*/ 91 w 173"/>
                <a:gd name="T41" fmla="*/ 144 h 175"/>
                <a:gd name="T42" fmla="*/ 94 w 173"/>
                <a:gd name="T43" fmla="*/ 133 h 175"/>
                <a:gd name="T44" fmla="*/ 133 w 173"/>
                <a:gd name="T45" fmla="*/ 87 h 175"/>
                <a:gd name="T46" fmla="*/ 166 w 173"/>
                <a:gd name="T47" fmla="*/ 7 h 175"/>
                <a:gd name="T48" fmla="*/ 14 w 173"/>
                <a:gd name="T49" fmla="*/ 14 h 175"/>
                <a:gd name="T50" fmla="*/ 34 w 173"/>
                <a:gd name="T51" fmla="*/ 16 h 175"/>
                <a:gd name="T52" fmla="*/ 30 w 173"/>
                <a:gd name="T53" fmla="*/ 33 h 175"/>
                <a:gd name="T54" fmla="*/ 46 w 173"/>
                <a:gd name="T55" fmla="*/ 35 h 175"/>
                <a:gd name="T56" fmla="*/ 46 w 173"/>
                <a:gd name="T57" fmla="*/ 81 h 175"/>
                <a:gd name="T58" fmla="*/ 127 w 173"/>
                <a:gd name="T59" fmla="*/ 81 h 175"/>
                <a:gd name="T60" fmla="*/ 128 w 173"/>
                <a:gd name="T61" fmla="*/ 35 h 175"/>
                <a:gd name="T62" fmla="*/ 143 w 173"/>
                <a:gd name="T63" fmla="*/ 33 h 175"/>
                <a:gd name="T64" fmla="*/ 139 w 173"/>
                <a:gd name="T65" fmla="*/ 16 h 175"/>
                <a:gd name="T66" fmla="*/ 159 w 173"/>
                <a:gd name="T67" fmla="*/ 14 h 175"/>
                <a:gd name="T68" fmla="*/ 127 w 173"/>
                <a:gd name="T69" fmla="*/ 8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5">
                  <a:moveTo>
                    <a:pt x="166" y="7"/>
                  </a:moveTo>
                  <a:cubicBezTo>
                    <a:pt x="160" y="2"/>
                    <a:pt x="153" y="0"/>
                    <a:pt x="146" y="1"/>
                  </a:cubicBezTo>
                  <a:cubicBezTo>
                    <a:pt x="138" y="3"/>
                    <a:pt x="133" y="9"/>
                    <a:pt x="131" y="13"/>
                  </a:cubicBezTo>
                  <a:cubicBezTo>
                    <a:pt x="129" y="17"/>
                    <a:pt x="130" y="22"/>
                    <a:pt x="132" y="26"/>
                  </a:cubicBezTo>
                  <a:cubicBezTo>
                    <a:pt x="130" y="26"/>
                    <a:pt x="130" y="26"/>
                    <a:pt x="130" y="26"/>
                  </a:cubicBezTo>
                  <a:cubicBezTo>
                    <a:pt x="130" y="24"/>
                    <a:pt x="130" y="24"/>
                    <a:pt x="130" y="24"/>
                  </a:cubicBezTo>
                  <a:cubicBezTo>
                    <a:pt x="118" y="24"/>
                    <a:pt x="118" y="24"/>
                    <a:pt x="118" y="24"/>
                  </a:cubicBezTo>
                  <a:cubicBezTo>
                    <a:pt x="118" y="20"/>
                    <a:pt x="118" y="20"/>
                    <a:pt x="118" y="20"/>
                  </a:cubicBezTo>
                  <a:cubicBezTo>
                    <a:pt x="118" y="18"/>
                    <a:pt x="118" y="18"/>
                    <a:pt x="118" y="18"/>
                  </a:cubicBezTo>
                  <a:cubicBezTo>
                    <a:pt x="104" y="2"/>
                    <a:pt x="69" y="2"/>
                    <a:pt x="55" y="18"/>
                  </a:cubicBezTo>
                  <a:cubicBezTo>
                    <a:pt x="55" y="20"/>
                    <a:pt x="55" y="20"/>
                    <a:pt x="55" y="20"/>
                  </a:cubicBezTo>
                  <a:cubicBezTo>
                    <a:pt x="55" y="24"/>
                    <a:pt x="55" y="24"/>
                    <a:pt x="55" y="24"/>
                  </a:cubicBezTo>
                  <a:cubicBezTo>
                    <a:pt x="43" y="24"/>
                    <a:pt x="43" y="24"/>
                    <a:pt x="43" y="24"/>
                  </a:cubicBezTo>
                  <a:cubicBezTo>
                    <a:pt x="43" y="26"/>
                    <a:pt x="43" y="26"/>
                    <a:pt x="43" y="26"/>
                  </a:cubicBezTo>
                  <a:cubicBezTo>
                    <a:pt x="41" y="26"/>
                    <a:pt x="41" y="26"/>
                    <a:pt x="41" y="26"/>
                  </a:cubicBezTo>
                  <a:cubicBezTo>
                    <a:pt x="43" y="22"/>
                    <a:pt x="44" y="17"/>
                    <a:pt x="42" y="13"/>
                  </a:cubicBezTo>
                  <a:cubicBezTo>
                    <a:pt x="41" y="9"/>
                    <a:pt x="35" y="3"/>
                    <a:pt x="27" y="1"/>
                  </a:cubicBezTo>
                  <a:cubicBezTo>
                    <a:pt x="20" y="0"/>
                    <a:pt x="13" y="2"/>
                    <a:pt x="7" y="7"/>
                  </a:cubicBezTo>
                  <a:cubicBezTo>
                    <a:pt x="3" y="12"/>
                    <a:pt x="0" y="18"/>
                    <a:pt x="1" y="26"/>
                  </a:cubicBezTo>
                  <a:cubicBezTo>
                    <a:pt x="1" y="43"/>
                    <a:pt x="15" y="65"/>
                    <a:pt x="40" y="87"/>
                  </a:cubicBezTo>
                  <a:cubicBezTo>
                    <a:pt x="45" y="92"/>
                    <a:pt x="50" y="96"/>
                    <a:pt x="53" y="99"/>
                  </a:cubicBezTo>
                  <a:cubicBezTo>
                    <a:pt x="79" y="133"/>
                    <a:pt x="79" y="133"/>
                    <a:pt x="79" y="133"/>
                  </a:cubicBezTo>
                  <a:cubicBezTo>
                    <a:pt x="78" y="134"/>
                    <a:pt x="78" y="135"/>
                    <a:pt x="78" y="137"/>
                  </a:cubicBezTo>
                  <a:cubicBezTo>
                    <a:pt x="78" y="140"/>
                    <a:pt x="80" y="143"/>
                    <a:pt x="83" y="144"/>
                  </a:cubicBezTo>
                  <a:cubicBezTo>
                    <a:pt x="80" y="144"/>
                    <a:pt x="80" y="144"/>
                    <a:pt x="80" y="144"/>
                  </a:cubicBezTo>
                  <a:cubicBezTo>
                    <a:pt x="80" y="147"/>
                    <a:pt x="80" y="147"/>
                    <a:pt x="80" y="147"/>
                  </a:cubicBezTo>
                  <a:cubicBezTo>
                    <a:pt x="81" y="147"/>
                    <a:pt x="81" y="147"/>
                    <a:pt x="81" y="147"/>
                  </a:cubicBezTo>
                  <a:cubicBezTo>
                    <a:pt x="79" y="148"/>
                    <a:pt x="77" y="150"/>
                    <a:pt x="77" y="150"/>
                  </a:cubicBezTo>
                  <a:cubicBezTo>
                    <a:pt x="77" y="163"/>
                    <a:pt x="77" y="163"/>
                    <a:pt x="77" y="163"/>
                  </a:cubicBezTo>
                  <a:cubicBezTo>
                    <a:pt x="76" y="163"/>
                    <a:pt x="76" y="163"/>
                    <a:pt x="76" y="163"/>
                  </a:cubicBezTo>
                  <a:cubicBezTo>
                    <a:pt x="76" y="165"/>
                    <a:pt x="76" y="165"/>
                    <a:pt x="76" y="165"/>
                  </a:cubicBezTo>
                  <a:cubicBezTo>
                    <a:pt x="68" y="166"/>
                    <a:pt x="61" y="170"/>
                    <a:pt x="57" y="175"/>
                  </a:cubicBezTo>
                  <a:cubicBezTo>
                    <a:pt x="87" y="175"/>
                    <a:pt x="87" y="175"/>
                    <a:pt x="87" y="175"/>
                  </a:cubicBezTo>
                  <a:cubicBezTo>
                    <a:pt x="116" y="175"/>
                    <a:pt x="116" y="175"/>
                    <a:pt x="116" y="175"/>
                  </a:cubicBezTo>
                  <a:cubicBezTo>
                    <a:pt x="112" y="170"/>
                    <a:pt x="105" y="166"/>
                    <a:pt x="97" y="165"/>
                  </a:cubicBezTo>
                  <a:cubicBezTo>
                    <a:pt x="97" y="163"/>
                    <a:pt x="97" y="163"/>
                    <a:pt x="97" y="163"/>
                  </a:cubicBezTo>
                  <a:cubicBezTo>
                    <a:pt x="96" y="163"/>
                    <a:pt x="96" y="163"/>
                    <a:pt x="96" y="163"/>
                  </a:cubicBezTo>
                  <a:cubicBezTo>
                    <a:pt x="96" y="150"/>
                    <a:pt x="96" y="150"/>
                    <a:pt x="96" y="150"/>
                  </a:cubicBezTo>
                  <a:cubicBezTo>
                    <a:pt x="96" y="150"/>
                    <a:pt x="94" y="148"/>
                    <a:pt x="92" y="147"/>
                  </a:cubicBezTo>
                  <a:cubicBezTo>
                    <a:pt x="93" y="147"/>
                    <a:pt x="93" y="147"/>
                    <a:pt x="93" y="147"/>
                  </a:cubicBezTo>
                  <a:cubicBezTo>
                    <a:pt x="93" y="144"/>
                    <a:pt x="93" y="144"/>
                    <a:pt x="93" y="144"/>
                  </a:cubicBezTo>
                  <a:cubicBezTo>
                    <a:pt x="91" y="144"/>
                    <a:pt x="91" y="144"/>
                    <a:pt x="91" y="144"/>
                  </a:cubicBezTo>
                  <a:cubicBezTo>
                    <a:pt x="93" y="143"/>
                    <a:pt x="95" y="140"/>
                    <a:pt x="95" y="137"/>
                  </a:cubicBezTo>
                  <a:cubicBezTo>
                    <a:pt x="95" y="135"/>
                    <a:pt x="95" y="134"/>
                    <a:pt x="94" y="133"/>
                  </a:cubicBezTo>
                  <a:cubicBezTo>
                    <a:pt x="120" y="99"/>
                    <a:pt x="120" y="99"/>
                    <a:pt x="120" y="99"/>
                  </a:cubicBezTo>
                  <a:cubicBezTo>
                    <a:pt x="123" y="96"/>
                    <a:pt x="128" y="92"/>
                    <a:pt x="133" y="87"/>
                  </a:cubicBezTo>
                  <a:cubicBezTo>
                    <a:pt x="158" y="65"/>
                    <a:pt x="172" y="43"/>
                    <a:pt x="173" y="26"/>
                  </a:cubicBezTo>
                  <a:cubicBezTo>
                    <a:pt x="173" y="18"/>
                    <a:pt x="170" y="12"/>
                    <a:pt x="166" y="7"/>
                  </a:cubicBezTo>
                  <a:close/>
                  <a:moveTo>
                    <a:pt x="9" y="25"/>
                  </a:moveTo>
                  <a:cubicBezTo>
                    <a:pt x="9" y="20"/>
                    <a:pt x="11" y="16"/>
                    <a:pt x="14" y="14"/>
                  </a:cubicBezTo>
                  <a:cubicBezTo>
                    <a:pt x="17" y="10"/>
                    <a:pt x="21" y="9"/>
                    <a:pt x="25" y="10"/>
                  </a:cubicBezTo>
                  <a:cubicBezTo>
                    <a:pt x="30" y="11"/>
                    <a:pt x="33" y="14"/>
                    <a:pt x="34" y="16"/>
                  </a:cubicBezTo>
                  <a:cubicBezTo>
                    <a:pt x="35" y="19"/>
                    <a:pt x="32" y="25"/>
                    <a:pt x="30" y="28"/>
                  </a:cubicBezTo>
                  <a:cubicBezTo>
                    <a:pt x="29" y="30"/>
                    <a:pt x="29" y="31"/>
                    <a:pt x="30" y="33"/>
                  </a:cubicBezTo>
                  <a:cubicBezTo>
                    <a:pt x="31" y="34"/>
                    <a:pt x="32" y="35"/>
                    <a:pt x="34" y="35"/>
                  </a:cubicBezTo>
                  <a:cubicBezTo>
                    <a:pt x="46" y="35"/>
                    <a:pt x="46" y="35"/>
                    <a:pt x="46" y="35"/>
                  </a:cubicBezTo>
                  <a:cubicBezTo>
                    <a:pt x="46" y="46"/>
                    <a:pt x="49" y="76"/>
                    <a:pt x="50" y="84"/>
                  </a:cubicBezTo>
                  <a:cubicBezTo>
                    <a:pt x="49" y="83"/>
                    <a:pt x="48" y="82"/>
                    <a:pt x="46" y="81"/>
                  </a:cubicBezTo>
                  <a:cubicBezTo>
                    <a:pt x="23" y="60"/>
                    <a:pt x="10" y="40"/>
                    <a:pt x="9" y="25"/>
                  </a:cubicBezTo>
                  <a:close/>
                  <a:moveTo>
                    <a:pt x="127" y="81"/>
                  </a:moveTo>
                  <a:cubicBezTo>
                    <a:pt x="125" y="82"/>
                    <a:pt x="124" y="83"/>
                    <a:pt x="123" y="84"/>
                  </a:cubicBezTo>
                  <a:cubicBezTo>
                    <a:pt x="124" y="77"/>
                    <a:pt x="127" y="46"/>
                    <a:pt x="128" y="35"/>
                  </a:cubicBezTo>
                  <a:cubicBezTo>
                    <a:pt x="139" y="35"/>
                    <a:pt x="139" y="35"/>
                    <a:pt x="139" y="35"/>
                  </a:cubicBezTo>
                  <a:cubicBezTo>
                    <a:pt x="141" y="35"/>
                    <a:pt x="142" y="34"/>
                    <a:pt x="143" y="33"/>
                  </a:cubicBezTo>
                  <a:cubicBezTo>
                    <a:pt x="144" y="31"/>
                    <a:pt x="144" y="30"/>
                    <a:pt x="143" y="28"/>
                  </a:cubicBezTo>
                  <a:cubicBezTo>
                    <a:pt x="141" y="25"/>
                    <a:pt x="138" y="19"/>
                    <a:pt x="139" y="16"/>
                  </a:cubicBezTo>
                  <a:cubicBezTo>
                    <a:pt x="140" y="14"/>
                    <a:pt x="143" y="11"/>
                    <a:pt x="148" y="10"/>
                  </a:cubicBezTo>
                  <a:cubicBezTo>
                    <a:pt x="152" y="9"/>
                    <a:pt x="156" y="10"/>
                    <a:pt x="159" y="14"/>
                  </a:cubicBezTo>
                  <a:cubicBezTo>
                    <a:pt x="162" y="16"/>
                    <a:pt x="164" y="20"/>
                    <a:pt x="164" y="25"/>
                  </a:cubicBezTo>
                  <a:cubicBezTo>
                    <a:pt x="163" y="40"/>
                    <a:pt x="150" y="60"/>
                    <a:pt x="127"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192" name="Freeform 164"/>
          <p:cNvSpPr>
            <a:spLocks noEditPoints="1"/>
          </p:cNvSpPr>
          <p:nvPr userDrawn="1"/>
        </p:nvSpPr>
        <p:spPr bwMode="auto">
          <a:xfrm>
            <a:off x="6480175" y="3473450"/>
            <a:ext cx="341313" cy="336550"/>
          </a:xfrm>
          <a:custGeom>
            <a:avLst/>
            <a:gdLst>
              <a:gd name="T0" fmla="*/ 75 w 88"/>
              <a:gd name="T1" fmla="*/ 13 h 87"/>
              <a:gd name="T2" fmla="*/ 88 w 88"/>
              <a:gd name="T3" fmla="*/ 44 h 87"/>
              <a:gd name="T4" fmla="*/ 75 w 88"/>
              <a:gd name="T5" fmla="*/ 75 h 87"/>
              <a:gd name="T6" fmla="*/ 44 w 88"/>
              <a:gd name="T7" fmla="*/ 87 h 87"/>
              <a:gd name="T8" fmla="*/ 13 w 88"/>
              <a:gd name="T9" fmla="*/ 75 h 87"/>
              <a:gd name="T10" fmla="*/ 0 w 88"/>
              <a:gd name="T11" fmla="*/ 44 h 87"/>
              <a:gd name="T12" fmla="*/ 13 w 88"/>
              <a:gd name="T13" fmla="*/ 13 h 87"/>
              <a:gd name="T14" fmla="*/ 44 w 88"/>
              <a:gd name="T15" fmla="*/ 0 h 87"/>
              <a:gd name="T16" fmla="*/ 75 w 88"/>
              <a:gd name="T17" fmla="*/ 13 h 87"/>
              <a:gd name="T18" fmla="*/ 61 w 88"/>
              <a:gd name="T19" fmla="*/ 43 h 87"/>
              <a:gd name="T20" fmla="*/ 31 w 88"/>
              <a:gd name="T21" fmla="*/ 25 h 87"/>
              <a:gd name="T22" fmla="*/ 31 w 88"/>
              <a:gd name="T23" fmla="*/ 60 h 87"/>
              <a:gd name="T24" fmla="*/ 61 w 88"/>
              <a:gd name="T25" fmla="*/ 4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75" y="13"/>
                </a:moveTo>
                <a:cubicBezTo>
                  <a:pt x="83" y="21"/>
                  <a:pt x="88" y="32"/>
                  <a:pt x="88" y="44"/>
                </a:cubicBezTo>
                <a:cubicBezTo>
                  <a:pt x="88" y="56"/>
                  <a:pt x="83" y="66"/>
                  <a:pt x="75" y="75"/>
                </a:cubicBezTo>
                <a:cubicBezTo>
                  <a:pt x="66" y="83"/>
                  <a:pt x="56" y="87"/>
                  <a:pt x="44" y="87"/>
                </a:cubicBezTo>
                <a:cubicBezTo>
                  <a:pt x="32" y="87"/>
                  <a:pt x="21" y="83"/>
                  <a:pt x="13" y="75"/>
                </a:cubicBezTo>
                <a:cubicBezTo>
                  <a:pt x="4" y="66"/>
                  <a:pt x="0" y="56"/>
                  <a:pt x="0" y="44"/>
                </a:cubicBezTo>
                <a:cubicBezTo>
                  <a:pt x="0" y="32"/>
                  <a:pt x="4" y="21"/>
                  <a:pt x="13" y="13"/>
                </a:cubicBezTo>
                <a:cubicBezTo>
                  <a:pt x="21" y="4"/>
                  <a:pt x="32" y="0"/>
                  <a:pt x="44" y="0"/>
                </a:cubicBezTo>
                <a:cubicBezTo>
                  <a:pt x="56" y="0"/>
                  <a:pt x="66" y="4"/>
                  <a:pt x="75" y="13"/>
                </a:cubicBezTo>
                <a:close/>
                <a:moveTo>
                  <a:pt x="61" y="43"/>
                </a:moveTo>
                <a:cubicBezTo>
                  <a:pt x="31" y="25"/>
                  <a:pt x="31" y="25"/>
                  <a:pt x="31" y="25"/>
                </a:cubicBezTo>
                <a:cubicBezTo>
                  <a:pt x="31" y="60"/>
                  <a:pt x="31" y="60"/>
                  <a:pt x="31" y="60"/>
                </a:cubicBezTo>
                <a:lnTo>
                  <a:pt x="61" y="4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193" name="Group 192"/>
          <p:cNvGrpSpPr/>
          <p:nvPr userDrawn="1"/>
        </p:nvGrpSpPr>
        <p:grpSpPr>
          <a:xfrm>
            <a:off x="8531225" y="4313238"/>
            <a:ext cx="412750" cy="215900"/>
            <a:chOff x="8531225" y="4313238"/>
            <a:chExt cx="412750" cy="215900"/>
          </a:xfrm>
        </p:grpSpPr>
        <p:sp>
          <p:nvSpPr>
            <p:cNvPr id="194" name="Freeform 165"/>
            <p:cNvSpPr>
              <a:spLocks/>
            </p:cNvSpPr>
            <p:nvPr userDrawn="1"/>
          </p:nvSpPr>
          <p:spPr bwMode="auto">
            <a:xfrm>
              <a:off x="8531225" y="4359275"/>
              <a:ext cx="147638" cy="158750"/>
            </a:xfrm>
            <a:custGeom>
              <a:avLst/>
              <a:gdLst>
                <a:gd name="T0" fmla="*/ 0 w 93"/>
                <a:gd name="T1" fmla="*/ 41 h 100"/>
                <a:gd name="T2" fmla="*/ 93 w 93"/>
                <a:gd name="T3" fmla="*/ 0 h 100"/>
                <a:gd name="T4" fmla="*/ 93 w 93"/>
                <a:gd name="T5" fmla="*/ 19 h 100"/>
                <a:gd name="T6" fmla="*/ 24 w 93"/>
                <a:gd name="T7" fmla="*/ 51 h 100"/>
                <a:gd name="T8" fmla="*/ 24 w 93"/>
                <a:gd name="T9" fmla="*/ 51 h 100"/>
                <a:gd name="T10" fmla="*/ 93 w 93"/>
                <a:gd name="T11" fmla="*/ 80 h 100"/>
                <a:gd name="T12" fmla="*/ 93 w 93"/>
                <a:gd name="T13" fmla="*/ 100 h 100"/>
                <a:gd name="T14" fmla="*/ 0 w 93"/>
                <a:gd name="T15" fmla="*/ 58 h 100"/>
                <a:gd name="T16" fmla="*/ 0 w 93"/>
                <a:gd name="T17" fmla="*/ 4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00">
                  <a:moveTo>
                    <a:pt x="0" y="41"/>
                  </a:moveTo>
                  <a:lnTo>
                    <a:pt x="93" y="0"/>
                  </a:lnTo>
                  <a:lnTo>
                    <a:pt x="93" y="19"/>
                  </a:lnTo>
                  <a:lnTo>
                    <a:pt x="24" y="51"/>
                  </a:lnTo>
                  <a:lnTo>
                    <a:pt x="24" y="51"/>
                  </a:lnTo>
                  <a:lnTo>
                    <a:pt x="93" y="80"/>
                  </a:lnTo>
                  <a:lnTo>
                    <a:pt x="93" y="100"/>
                  </a:lnTo>
                  <a:lnTo>
                    <a:pt x="0" y="58"/>
                  </a:lnTo>
                  <a:lnTo>
                    <a:pt x="0" y="4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5" name="Freeform 166"/>
            <p:cNvSpPr>
              <a:spLocks/>
            </p:cNvSpPr>
            <p:nvPr userDrawn="1"/>
          </p:nvSpPr>
          <p:spPr bwMode="auto">
            <a:xfrm>
              <a:off x="8697913" y="4313238"/>
              <a:ext cx="92075" cy="215900"/>
            </a:xfrm>
            <a:custGeom>
              <a:avLst/>
              <a:gdLst>
                <a:gd name="T0" fmla="*/ 0 w 58"/>
                <a:gd name="T1" fmla="*/ 136 h 136"/>
                <a:gd name="T2" fmla="*/ 39 w 58"/>
                <a:gd name="T3" fmla="*/ 0 h 136"/>
                <a:gd name="T4" fmla="*/ 58 w 58"/>
                <a:gd name="T5" fmla="*/ 0 h 136"/>
                <a:gd name="T6" fmla="*/ 17 w 58"/>
                <a:gd name="T7" fmla="*/ 136 h 136"/>
                <a:gd name="T8" fmla="*/ 0 w 58"/>
                <a:gd name="T9" fmla="*/ 136 h 136"/>
              </a:gdLst>
              <a:ahLst/>
              <a:cxnLst>
                <a:cxn ang="0">
                  <a:pos x="T0" y="T1"/>
                </a:cxn>
                <a:cxn ang="0">
                  <a:pos x="T2" y="T3"/>
                </a:cxn>
                <a:cxn ang="0">
                  <a:pos x="T4" y="T5"/>
                </a:cxn>
                <a:cxn ang="0">
                  <a:pos x="T6" y="T7"/>
                </a:cxn>
                <a:cxn ang="0">
                  <a:pos x="T8" y="T9"/>
                </a:cxn>
              </a:cxnLst>
              <a:rect l="0" t="0" r="r" b="b"/>
              <a:pathLst>
                <a:path w="58" h="136">
                  <a:moveTo>
                    <a:pt x="0" y="136"/>
                  </a:moveTo>
                  <a:lnTo>
                    <a:pt x="39" y="0"/>
                  </a:lnTo>
                  <a:lnTo>
                    <a:pt x="58" y="0"/>
                  </a:lnTo>
                  <a:lnTo>
                    <a:pt x="17" y="136"/>
                  </a:lnTo>
                  <a:lnTo>
                    <a:pt x="0" y="13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6" name="Freeform 167"/>
            <p:cNvSpPr>
              <a:spLocks/>
            </p:cNvSpPr>
            <p:nvPr userDrawn="1"/>
          </p:nvSpPr>
          <p:spPr bwMode="auto">
            <a:xfrm>
              <a:off x="8801100" y="4359275"/>
              <a:ext cx="142875" cy="158750"/>
            </a:xfrm>
            <a:custGeom>
              <a:avLst/>
              <a:gdLst>
                <a:gd name="T0" fmla="*/ 90 w 90"/>
                <a:gd name="T1" fmla="*/ 58 h 100"/>
                <a:gd name="T2" fmla="*/ 0 w 90"/>
                <a:gd name="T3" fmla="*/ 100 h 100"/>
                <a:gd name="T4" fmla="*/ 0 w 90"/>
                <a:gd name="T5" fmla="*/ 80 h 100"/>
                <a:gd name="T6" fmla="*/ 71 w 90"/>
                <a:gd name="T7" fmla="*/ 51 h 100"/>
                <a:gd name="T8" fmla="*/ 71 w 90"/>
                <a:gd name="T9" fmla="*/ 51 h 100"/>
                <a:gd name="T10" fmla="*/ 0 w 90"/>
                <a:gd name="T11" fmla="*/ 19 h 100"/>
                <a:gd name="T12" fmla="*/ 0 w 90"/>
                <a:gd name="T13" fmla="*/ 0 h 100"/>
                <a:gd name="T14" fmla="*/ 90 w 90"/>
                <a:gd name="T15" fmla="*/ 41 h 100"/>
                <a:gd name="T16" fmla="*/ 90 w 90"/>
                <a:gd name="T17" fmla="*/ 5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0">
                  <a:moveTo>
                    <a:pt x="90" y="58"/>
                  </a:moveTo>
                  <a:lnTo>
                    <a:pt x="0" y="100"/>
                  </a:lnTo>
                  <a:lnTo>
                    <a:pt x="0" y="80"/>
                  </a:lnTo>
                  <a:lnTo>
                    <a:pt x="71" y="51"/>
                  </a:lnTo>
                  <a:lnTo>
                    <a:pt x="71" y="51"/>
                  </a:lnTo>
                  <a:lnTo>
                    <a:pt x="0" y="19"/>
                  </a:lnTo>
                  <a:lnTo>
                    <a:pt x="0" y="0"/>
                  </a:lnTo>
                  <a:lnTo>
                    <a:pt x="90" y="41"/>
                  </a:lnTo>
                  <a:lnTo>
                    <a:pt x="90" y="5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197" name="Group 196"/>
          <p:cNvGrpSpPr/>
          <p:nvPr userDrawn="1"/>
        </p:nvGrpSpPr>
        <p:grpSpPr>
          <a:xfrm>
            <a:off x="6207125" y="3949700"/>
            <a:ext cx="528638" cy="536576"/>
            <a:chOff x="6207125" y="3949700"/>
            <a:chExt cx="528638" cy="536576"/>
          </a:xfrm>
        </p:grpSpPr>
        <p:sp>
          <p:nvSpPr>
            <p:cNvPr id="198" name="Freeform 168"/>
            <p:cNvSpPr>
              <a:spLocks/>
            </p:cNvSpPr>
            <p:nvPr userDrawn="1"/>
          </p:nvSpPr>
          <p:spPr bwMode="auto">
            <a:xfrm>
              <a:off x="6507163" y="3949700"/>
              <a:ext cx="228600" cy="227013"/>
            </a:xfrm>
            <a:custGeom>
              <a:avLst/>
              <a:gdLst>
                <a:gd name="T0" fmla="*/ 53 w 59"/>
                <a:gd name="T1" fmla="*/ 13 h 59"/>
                <a:gd name="T2" fmla="*/ 58 w 59"/>
                <a:gd name="T3" fmla="*/ 8 h 59"/>
                <a:gd name="T4" fmla="*/ 58 w 59"/>
                <a:gd name="T5" fmla="*/ 5 h 59"/>
                <a:gd name="T6" fmla="*/ 56 w 59"/>
                <a:gd name="T7" fmla="*/ 4 h 59"/>
                <a:gd name="T8" fmla="*/ 53 w 59"/>
                <a:gd name="T9" fmla="*/ 4 h 59"/>
                <a:gd name="T10" fmla="*/ 48 w 59"/>
                <a:gd name="T11" fmla="*/ 9 h 59"/>
                <a:gd name="T12" fmla="*/ 42 w 59"/>
                <a:gd name="T13" fmla="*/ 2 h 59"/>
                <a:gd name="T14" fmla="*/ 39 w 59"/>
                <a:gd name="T15" fmla="*/ 5 h 59"/>
                <a:gd name="T16" fmla="*/ 34 w 59"/>
                <a:gd name="T17" fmla="*/ 1 h 59"/>
                <a:gd name="T18" fmla="*/ 33 w 59"/>
                <a:gd name="T19" fmla="*/ 1 h 59"/>
                <a:gd name="T20" fmla="*/ 1 w 59"/>
                <a:gd name="T21" fmla="*/ 32 h 59"/>
                <a:gd name="T22" fmla="*/ 0 w 59"/>
                <a:gd name="T23" fmla="*/ 34 h 59"/>
                <a:gd name="T24" fmla="*/ 2 w 59"/>
                <a:gd name="T25" fmla="*/ 34 h 59"/>
                <a:gd name="T26" fmla="*/ 33 w 59"/>
                <a:gd name="T27" fmla="*/ 3 h 59"/>
                <a:gd name="T28" fmla="*/ 37 w 59"/>
                <a:gd name="T29" fmla="*/ 7 h 59"/>
                <a:gd name="T30" fmla="*/ 2 w 59"/>
                <a:gd name="T31" fmla="*/ 41 h 59"/>
                <a:gd name="T32" fmla="*/ 20 w 59"/>
                <a:gd name="T33" fmla="*/ 59 h 59"/>
                <a:gd name="T34" fmla="*/ 59 w 59"/>
                <a:gd name="T35" fmla="*/ 20 h 59"/>
                <a:gd name="T36" fmla="*/ 53 w 59"/>
                <a:gd name="T37" fmla="*/ 1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59">
                  <a:moveTo>
                    <a:pt x="53" y="13"/>
                  </a:moveTo>
                  <a:cubicBezTo>
                    <a:pt x="58" y="8"/>
                    <a:pt x="58" y="8"/>
                    <a:pt x="58" y="8"/>
                  </a:cubicBezTo>
                  <a:cubicBezTo>
                    <a:pt x="59" y="7"/>
                    <a:pt x="59" y="6"/>
                    <a:pt x="58" y="5"/>
                  </a:cubicBezTo>
                  <a:cubicBezTo>
                    <a:pt x="56" y="4"/>
                    <a:pt x="56" y="4"/>
                    <a:pt x="56" y="4"/>
                  </a:cubicBezTo>
                  <a:cubicBezTo>
                    <a:pt x="55" y="3"/>
                    <a:pt x="54" y="3"/>
                    <a:pt x="53" y="4"/>
                  </a:cubicBezTo>
                  <a:cubicBezTo>
                    <a:pt x="48" y="9"/>
                    <a:pt x="48" y="9"/>
                    <a:pt x="48" y="9"/>
                  </a:cubicBezTo>
                  <a:cubicBezTo>
                    <a:pt x="42" y="2"/>
                    <a:pt x="42" y="2"/>
                    <a:pt x="42" y="2"/>
                  </a:cubicBezTo>
                  <a:cubicBezTo>
                    <a:pt x="39" y="5"/>
                    <a:pt x="39" y="5"/>
                    <a:pt x="39" y="5"/>
                  </a:cubicBezTo>
                  <a:cubicBezTo>
                    <a:pt x="34" y="1"/>
                    <a:pt x="34" y="1"/>
                    <a:pt x="34" y="1"/>
                  </a:cubicBezTo>
                  <a:cubicBezTo>
                    <a:pt x="34" y="0"/>
                    <a:pt x="33" y="0"/>
                    <a:pt x="33" y="1"/>
                  </a:cubicBezTo>
                  <a:cubicBezTo>
                    <a:pt x="1" y="32"/>
                    <a:pt x="1" y="32"/>
                    <a:pt x="1" y="32"/>
                  </a:cubicBezTo>
                  <a:cubicBezTo>
                    <a:pt x="0" y="33"/>
                    <a:pt x="0" y="34"/>
                    <a:pt x="0" y="34"/>
                  </a:cubicBezTo>
                  <a:cubicBezTo>
                    <a:pt x="1" y="35"/>
                    <a:pt x="2" y="35"/>
                    <a:pt x="2" y="34"/>
                  </a:cubicBezTo>
                  <a:cubicBezTo>
                    <a:pt x="33" y="3"/>
                    <a:pt x="33" y="3"/>
                    <a:pt x="33" y="3"/>
                  </a:cubicBezTo>
                  <a:cubicBezTo>
                    <a:pt x="37" y="7"/>
                    <a:pt x="37" y="7"/>
                    <a:pt x="37" y="7"/>
                  </a:cubicBezTo>
                  <a:cubicBezTo>
                    <a:pt x="2" y="41"/>
                    <a:pt x="2" y="41"/>
                    <a:pt x="2" y="41"/>
                  </a:cubicBezTo>
                  <a:cubicBezTo>
                    <a:pt x="20" y="59"/>
                    <a:pt x="20" y="59"/>
                    <a:pt x="20" y="59"/>
                  </a:cubicBezTo>
                  <a:cubicBezTo>
                    <a:pt x="59" y="20"/>
                    <a:pt x="59" y="20"/>
                    <a:pt x="59" y="20"/>
                  </a:cubicBezTo>
                  <a:lnTo>
                    <a:pt x="53" y="13"/>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9" name="Freeform 169"/>
            <p:cNvSpPr>
              <a:spLocks/>
            </p:cNvSpPr>
            <p:nvPr userDrawn="1"/>
          </p:nvSpPr>
          <p:spPr bwMode="auto">
            <a:xfrm>
              <a:off x="6207125" y="4122738"/>
              <a:ext cx="358775" cy="363538"/>
            </a:xfrm>
            <a:custGeom>
              <a:avLst/>
              <a:gdLst>
                <a:gd name="T0" fmla="*/ 55 w 93"/>
                <a:gd name="T1" fmla="*/ 22 h 94"/>
                <a:gd name="T2" fmla="*/ 1 w 93"/>
                <a:gd name="T3" fmla="*/ 74 h 94"/>
                <a:gd name="T4" fmla="*/ 0 w 93"/>
                <a:gd name="T5" fmla="*/ 92 h 94"/>
                <a:gd name="T6" fmla="*/ 1 w 93"/>
                <a:gd name="T7" fmla="*/ 94 h 94"/>
                <a:gd name="T8" fmla="*/ 19 w 93"/>
                <a:gd name="T9" fmla="*/ 92 h 94"/>
                <a:gd name="T10" fmla="*/ 35 w 93"/>
                <a:gd name="T11" fmla="*/ 76 h 94"/>
                <a:gd name="T12" fmla="*/ 55 w 93"/>
                <a:gd name="T13" fmla="*/ 57 h 94"/>
                <a:gd name="T14" fmla="*/ 93 w 93"/>
                <a:gd name="T15" fmla="*/ 18 h 94"/>
                <a:gd name="T16" fmla="*/ 76 w 93"/>
                <a:gd name="T17" fmla="*/ 0 h 94"/>
                <a:gd name="T18" fmla="*/ 55 w 93"/>
                <a:gd name="T19"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4">
                  <a:moveTo>
                    <a:pt x="55" y="22"/>
                  </a:moveTo>
                  <a:cubicBezTo>
                    <a:pt x="1" y="74"/>
                    <a:pt x="1" y="74"/>
                    <a:pt x="1" y="74"/>
                  </a:cubicBezTo>
                  <a:cubicBezTo>
                    <a:pt x="0" y="92"/>
                    <a:pt x="0" y="92"/>
                    <a:pt x="0" y="92"/>
                  </a:cubicBezTo>
                  <a:cubicBezTo>
                    <a:pt x="0" y="93"/>
                    <a:pt x="0" y="94"/>
                    <a:pt x="1" y="94"/>
                  </a:cubicBezTo>
                  <a:cubicBezTo>
                    <a:pt x="19" y="92"/>
                    <a:pt x="19" y="92"/>
                    <a:pt x="19" y="92"/>
                  </a:cubicBezTo>
                  <a:cubicBezTo>
                    <a:pt x="35" y="76"/>
                    <a:pt x="35" y="76"/>
                    <a:pt x="35" y="76"/>
                  </a:cubicBezTo>
                  <a:cubicBezTo>
                    <a:pt x="55" y="57"/>
                    <a:pt x="55" y="57"/>
                    <a:pt x="55" y="57"/>
                  </a:cubicBezTo>
                  <a:cubicBezTo>
                    <a:pt x="93" y="18"/>
                    <a:pt x="93" y="18"/>
                    <a:pt x="93" y="18"/>
                  </a:cubicBezTo>
                  <a:cubicBezTo>
                    <a:pt x="76" y="0"/>
                    <a:pt x="76" y="0"/>
                    <a:pt x="76" y="0"/>
                  </a:cubicBezTo>
                  <a:lnTo>
                    <a:pt x="55" y="2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200" name="Freeform 170"/>
          <p:cNvSpPr>
            <a:spLocks noEditPoints="1"/>
          </p:cNvSpPr>
          <p:nvPr userDrawn="1"/>
        </p:nvSpPr>
        <p:spPr bwMode="auto">
          <a:xfrm>
            <a:off x="4411663" y="4157663"/>
            <a:ext cx="458788" cy="382588"/>
          </a:xfrm>
          <a:custGeom>
            <a:avLst/>
            <a:gdLst>
              <a:gd name="T0" fmla="*/ 253 w 289"/>
              <a:gd name="T1" fmla="*/ 78 h 241"/>
              <a:gd name="T2" fmla="*/ 253 w 289"/>
              <a:gd name="T3" fmla="*/ 212 h 241"/>
              <a:gd name="T4" fmla="*/ 253 w 289"/>
              <a:gd name="T5" fmla="*/ 236 h 241"/>
              <a:gd name="T6" fmla="*/ 253 w 289"/>
              <a:gd name="T7" fmla="*/ 241 h 241"/>
              <a:gd name="T8" fmla="*/ 39 w 289"/>
              <a:gd name="T9" fmla="*/ 241 h 241"/>
              <a:gd name="T10" fmla="*/ 39 w 289"/>
              <a:gd name="T11" fmla="*/ 236 h 241"/>
              <a:gd name="T12" fmla="*/ 39 w 289"/>
              <a:gd name="T13" fmla="*/ 212 h 241"/>
              <a:gd name="T14" fmla="*/ 39 w 289"/>
              <a:gd name="T15" fmla="*/ 78 h 241"/>
              <a:gd name="T16" fmla="*/ 68 w 289"/>
              <a:gd name="T17" fmla="*/ 78 h 241"/>
              <a:gd name="T18" fmla="*/ 68 w 289"/>
              <a:gd name="T19" fmla="*/ 212 h 241"/>
              <a:gd name="T20" fmla="*/ 99 w 289"/>
              <a:gd name="T21" fmla="*/ 212 h 241"/>
              <a:gd name="T22" fmla="*/ 99 w 289"/>
              <a:gd name="T23" fmla="*/ 78 h 241"/>
              <a:gd name="T24" fmla="*/ 129 w 289"/>
              <a:gd name="T25" fmla="*/ 78 h 241"/>
              <a:gd name="T26" fmla="*/ 129 w 289"/>
              <a:gd name="T27" fmla="*/ 212 h 241"/>
              <a:gd name="T28" fmla="*/ 160 w 289"/>
              <a:gd name="T29" fmla="*/ 212 h 241"/>
              <a:gd name="T30" fmla="*/ 160 w 289"/>
              <a:gd name="T31" fmla="*/ 78 h 241"/>
              <a:gd name="T32" fmla="*/ 197 w 289"/>
              <a:gd name="T33" fmla="*/ 78 h 241"/>
              <a:gd name="T34" fmla="*/ 197 w 289"/>
              <a:gd name="T35" fmla="*/ 212 h 241"/>
              <a:gd name="T36" fmla="*/ 221 w 289"/>
              <a:gd name="T37" fmla="*/ 212 h 241"/>
              <a:gd name="T38" fmla="*/ 221 w 289"/>
              <a:gd name="T39" fmla="*/ 78 h 241"/>
              <a:gd name="T40" fmla="*/ 253 w 289"/>
              <a:gd name="T41" fmla="*/ 78 h 241"/>
              <a:gd name="T42" fmla="*/ 289 w 289"/>
              <a:gd name="T43" fmla="*/ 68 h 241"/>
              <a:gd name="T44" fmla="*/ 143 w 289"/>
              <a:gd name="T45" fmla="*/ 0 h 241"/>
              <a:gd name="T46" fmla="*/ 0 w 289"/>
              <a:gd name="T47" fmla="*/ 68 h 241"/>
              <a:gd name="T48" fmla="*/ 289 w 289"/>
              <a:gd name="T49" fmla="*/ 6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9" h="241">
                <a:moveTo>
                  <a:pt x="253" y="78"/>
                </a:moveTo>
                <a:lnTo>
                  <a:pt x="253" y="212"/>
                </a:lnTo>
                <a:lnTo>
                  <a:pt x="253" y="236"/>
                </a:lnTo>
                <a:lnTo>
                  <a:pt x="253" y="241"/>
                </a:lnTo>
                <a:lnTo>
                  <a:pt x="39" y="241"/>
                </a:lnTo>
                <a:lnTo>
                  <a:pt x="39" y="236"/>
                </a:lnTo>
                <a:lnTo>
                  <a:pt x="39" y="212"/>
                </a:lnTo>
                <a:lnTo>
                  <a:pt x="39" y="78"/>
                </a:lnTo>
                <a:lnTo>
                  <a:pt x="68" y="78"/>
                </a:lnTo>
                <a:lnTo>
                  <a:pt x="68" y="212"/>
                </a:lnTo>
                <a:lnTo>
                  <a:pt x="99" y="212"/>
                </a:lnTo>
                <a:lnTo>
                  <a:pt x="99" y="78"/>
                </a:lnTo>
                <a:lnTo>
                  <a:pt x="129" y="78"/>
                </a:lnTo>
                <a:lnTo>
                  <a:pt x="129" y="212"/>
                </a:lnTo>
                <a:lnTo>
                  <a:pt x="160" y="212"/>
                </a:lnTo>
                <a:lnTo>
                  <a:pt x="160" y="78"/>
                </a:lnTo>
                <a:lnTo>
                  <a:pt x="197" y="78"/>
                </a:lnTo>
                <a:lnTo>
                  <a:pt x="197" y="212"/>
                </a:lnTo>
                <a:lnTo>
                  <a:pt x="221" y="212"/>
                </a:lnTo>
                <a:lnTo>
                  <a:pt x="221" y="78"/>
                </a:lnTo>
                <a:lnTo>
                  <a:pt x="253" y="78"/>
                </a:lnTo>
                <a:close/>
                <a:moveTo>
                  <a:pt x="289" y="68"/>
                </a:moveTo>
                <a:lnTo>
                  <a:pt x="143" y="0"/>
                </a:lnTo>
                <a:lnTo>
                  <a:pt x="0" y="68"/>
                </a:lnTo>
                <a:lnTo>
                  <a:pt x="289" y="6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201" name="Group 200"/>
          <p:cNvGrpSpPr/>
          <p:nvPr userDrawn="1"/>
        </p:nvGrpSpPr>
        <p:grpSpPr>
          <a:xfrm>
            <a:off x="8210550" y="3883025"/>
            <a:ext cx="325438" cy="239713"/>
            <a:chOff x="8210550" y="3883025"/>
            <a:chExt cx="325438" cy="239713"/>
          </a:xfrm>
        </p:grpSpPr>
        <p:sp>
          <p:nvSpPr>
            <p:cNvPr id="202" name="Freeform 171"/>
            <p:cNvSpPr>
              <a:spLocks/>
            </p:cNvSpPr>
            <p:nvPr userDrawn="1"/>
          </p:nvSpPr>
          <p:spPr bwMode="auto">
            <a:xfrm>
              <a:off x="8434388" y="3883025"/>
              <a:ext cx="101600" cy="239713"/>
            </a:xfrm>
            <a:custGeom>
              <a:avLst/>
              <a:gdLst>
                <a:gd name="T0" fmla="*/ 64 w 64"/>
                <a:gd name="T1" fmla="*/ 151 h 151"/>
                <a:gd name="T2" fmla="*/ 64 w 64"/>
                <a:gd name="T3" fmla="*/ 25 h 151"/>
                <a:gd name="T4" fmla="*/ 0 w 64"/>
                <a:gd name="T5" fmla="*/ 0 h 151"/>
                <a:gd name="T6" fmla="*/ 0 w 64"/>
                <a:gd name="T7" fmla="*/ 0 h 151"/>
                <a:gd name="T8" fmla="*/ 0 w 64"/>
                <a:gd name="T9" fmla="*/ 125 h 151"/>
                <a:gd name="T10" fmla="*/ 64 w 64"/>
                <a:gd name="T11" fmla="*/ 151 h 151"/>
              </a:gdLst>
              <a:ahLst/>
              <a:cxnLst>
                <a:cxn ang="0">
                  <a:pos x="T0" y="T1"/>
                </a:cxn>
                <a:cxn ang="0">
                  <a:pos x="T2" y="T3"/>
                </a:cxn>
                <a:cxn ang="0">
                  <a:pos x="T4" y="T5"/>
                </a:cxn>
                <a:cxn ang="0">
                  <a:pos x="T6" y="T7"/>
                </a:cxn>
                <a:cxn ang="0">
                  <a:pos x="T8" y="T9"/>
                </a:cxn>
                <a:cxn ang="0">
                  <a:pos x="T10" y="T11"/>
                </a:cxn>
              </a:cxnLst>
              <a:rect l="0" t="0" r="r" b="b"/>
              <a:pathLst>
                <a:path w="64" h="151">
                  <a:moveTo>
                    <a:pt x="64" y="151"/>
                  </a:moveTo>
                  <a:lnTo>
                    <a:pt x="64" y="25"/>
                  </a:lnTo>
                  <a:lnTo>
                    <a:pt x="0" y="0"/>
                  </a:lnTo>
                  <a:lnTo>
                    <a:pt x="0" y="0"/>
                  </a:lnTo>
                  <a:lnTo>
                    <a:pt x="0" y="125"/>
                  </a:lnTo>
                  <a:lnTo>
                    <a:pt x="64" y="1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3" name="Freeform 172"/>
            <p:cNvSpPr>
              <a:spLocks/>
            </p:cNvSpPr>
            <p:nvPr userDrawn="1"/>
          </p:nvSpPr>
          <p:spPr bwMode="auto">
            <a:xfrm>
              <a:off x="8210550" y="3883025"/>
              <a:ext cx="104775" cy="239713"/>
            </a:xfrm>
            <a:custGeom>
              <a:avLst/>
              <a:gdLst>
                <a:gd name="T0" fmla="*/ 66 w 66"/>
                <a:gd name="T1" fmla="*/ 151 h 151"/>
                <a:gd name="T2" fmla="*/ 66 w 66"/>
                <a:gd name="T3" fmla="*/ 25 h 151"/>
                <a:gd name="T4" fmla="*/ 0 w 66"/>
                <a:gd name="T5" fmla="*/ 0 h 151"/>
                <a:gd name="T6" fmla="*/ 0 w 66"/>
                <a:gd name="T7" fmla="*/ 125 h 151"/>
                <a:gd name="T8" fmla="*/ 66 w 66"/>
                <a:gd name="T9" fmla="*/ 151 h 151"/>
              </a:gdLst>
              <a:ahLst/>
              <a:cxnLst>
                <a:cxn ang="0">
                  <a:pos x="T0" y="T1"/>
                </a:cxn>
                <a:cxn ang="0">
                  <a:pos x="T2" y="T3"/>
                </a:cxn>
                <a:cxn ang="0">
                  <a:pos x="T4" y="T5"/>
                </a:cxn>
                <a:cxn ang="0">
                  <a:pos x="T6" y="T7"/>
                </a:cxn>
                <a:cxn ang="0">
                  <a:pos x="T8" y="T9"/>
                </a:cxn>
              </a:cxnLst>
              <a:rect l="0" t="0" r="r" b="b"/>
              <a:pathLst>
                <a:path w="66" h="151">
                  <a:moveTo>
                    <a:pt x="66" y="151"/>
                  </a:moveTo>
                  <a:lnTo>
                    <a:pt x="66" y="25"/>
                  </a:lnTo>
                  <a:lnTo>
                    <a:pt x="0" y="0"/>
                  </a:lnTo>
                  <a:lnTo>
                    <a:pt x="0" y="125"/>
                  </a:lnTo>
                  <a:lnTo>
                    <a:pt x="66" y="15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4" name="Freeform 173"/>
            <p:cNvSpPr>
              <a:spLocks/>
            </p:cNvSpPr>
            <p:nvPr userDrawn="1"/>
          </p:nvSpPr>
          <p:spPr bwMode="auto">
            <a:xfrm>
              <a:off x="8323263" y="3883025"/>
              <a:ext cx="100013" cy="239713"/>
            </a:xfrm>
            <a:custGeom>
              <a:avLst/>
              <a:gdLst>
                <a:gd name="T0" fmla="*/ 63 w 63"/>
                <a:gd name="T1" fmla="*/ 125 h 151"/>
                <a:gd name="T2" fmla="*/ 63 w 63"/>
                <a:gd name="T3" fmla="*/ 108 h 151"/>
                <a:gd name="T4" fmla="*/ 63 w 63"/>
                <a:gd name="T5" fmla="*/ 0 h 151"/>
                <a:gd name="T6" fmla="*/ 0 w 63"/>
                <a:gd name="T7" fmla="*/ 25 h 151"/>
                <a:gd name="T8" fmla="*/ 0 w 63"/>
                <a:gd name="T9" fmla="*/ 151 h 151"/>
                <a:gd name="T10" fmla="*/ 63 w 63"/>
                <a:gd name="T11" fmla="*/ 125 h 151"/>
              </a:gdLst>
              <a:ahLst/>
              <a:cxnLst>
                <a:cxn ang="0">
                  <a:pos x="T0" y="T1"/>
                </a:cxn>
                <a:cxn ang="0">
                  <a:pos x="T2" y="T3"/>
                </a:cxn>
                <a:cxn ang="0">
                  <a:pos x="T4" y="T5"/>
                </a:cxn>
                <a:cxn ang="0">
                  <a:pos x="T6" y="T7"/>
                </a:cxn>
                <a:cxn ang="0">
                  <a:pos x="T8" y="T9"/>
                </a:cxn>
                <a:cxn ang="0">
                  <a:pos x="T10" y="T11"/>
                </a:cxn>
              </a:cxnLst>
              <a:rect l="0" t="0" r="r" b="b"/>
              <a:pathLst>
                <a:path w="63" h="151">
                  <a:moveTo>
                    <a:pt x="63" y="125"/>
                  </a:moveTo>
                  <a:lnTo>
                    <a:pt x="63" y="108"/>
                  </a:lnTo>
                  <a:lnTo>
                    <a:pt x="63" y="0"/>
                  </a:lnTo>
                  <a:lnTo>
                    <a:pt x="0" y="25"/>
                  </a:lnTo>
                  <a:lnTo>
                    <a:pt x="0" y="151"/>
                  </a:lnTo>
                  <a:lnTo>
                    <a:pt x="63" y="125"/>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05" name="Group 204"/>
          <p:cNvGrpSpPr/>
          <p:nvPr userDrawn="1"/>
        </p:nvGrpSpPr>
        <p:grpSpPr>
          <a:xfrm>
            <a:off x="7554913" y="1314450"/>
            <a:ext cx="420687" cy="277813"/>
            <a:chOff x="7554913" y="1314450"/>
            <a:chExt cx="420687" cy="277813"/>
          </a:xfrm>
        </p:grpSpPr>
        <p:sp>
          <p:nvSpPr>
            <p:cNvPr id="206" name="Freeform 174"/>
            <p:cNvSpPr>
              <a:spLocks/>
            </p:cNvSpPr>
            <p:nvPr userDrawn="1"/>
          </p:nvSpPr>
          <p:spPr bwMode="auto">
            <a:xfrm>
              <a:off x="7832725" y="1314450"/>
              <a:ext cx="142875" cy="263525"/>
            </a:xfrm>
            <a:custGeom>
              <a:avLst/>
              <a:gdLst>
                <a:gd name="T0" fmla="*/ 37 w 37"/>
                <a:gd name="T1" fmla="*/ 68 h 68"/>
                <a:gd name="T2" fmla="*/ 37 w 37"/>
                <a:gd name="T3" fmla="*/ 65 h 68"/>
                <a:gd name="T4" fmla="*/ 37 w 37"/>
                <a:gd name="T5" fmla="*/ 7 h 68"/>
                <a:gd name="T6" fmla="*/ 32 w 37"/>
                <a:gd name="T7" fmla="*/ 0 h 68"/>
                <a:gd name="T8" fmla="*/ 0 w 37"/>
                <a:gd name="T9" fmla="*/ 32 h 68"/>
                <a:gd name="T10" fmla="*/ 37 w 37"/>
                <a:gd name="T11" fmla="*/ 68 h 68"/>
              </a:gdLst>
              <a:ahLst/>
              <a:cxnLst>
                <a:cxn ang="0">
                  <a:pos x="T0" y="T1"/>
                </a:cxn>
                <a:cxn ang="0">
                  <a:pos x="T2" y="T3"/>
                </a:cxn>
                <a:cxn ang="0">
                  <a:pos x="T4" y="T5"/>
                </a:cxn>
                <a:cxn ang="0">
                  <a:pos x="T6" y="T7"/>
                </a:cxn>
                <a:cxn ang="0">
                  <a:pos x="T8" y="T9"/>
                </a:cxn>
                <a:cxn ang="0">
                  <a:pos x="T10" y="T11"/>
                </a:cxn>
              </a:cxnLst>
              <a:rect l="0" t="0" r="r" b="b"/>
              <a:pathLst>
                <a:path w="37" h="68">
                  <a:moveTo>
                    <a:pt x="37" y="68"/>
                  </a:moveTo>
                  <a:cubicBezTo>
                    <a:pt x="37" y="68"/>
                    <a:pt x="37" y="66"/>
                    <a:pt x="37" y="65"/>
                  </a:cubicBezTo>
                  <a:cubicBezTo>
                    <a:pt x="37" y="7"/>
                    <a:pt x="37" y="7"/>
                    <a:pt x="37" y="7"/>
                  </a:cubicBezTo>
                  <a:cubicBezTo>
                    <a:pt x="37" y="4"/>
                    <a:pt x="35" y="1"/>
                    <a:pt x="32" y="0"/>
                  </a:cubicBezTo>
                  <a:cubicBezTo>
                    <a:pt x="0" y="32"/>
                    <a:pt x="0" y="32"/>
                    <a:pt x="0" y="32"/>
                  </a:cubicBezTo>
                  <a:lnTo>
                    <a:pt x="37" y="68"/>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7" name="Freeform 175"/>
            <p:cNvSpPr>
              <a:spLocks/>
            </p:cNvSpPr>
            <p:nvPr userDrawn="1"/>
          </p:nvSpPr>
          <p:spPr bwMode="auto">
            <a:xfrm>
              <a:off x="7554913" y="1314450"/>
              <a:ext cx="142875" cy="266700"/>
            </a:xfrm>
            <a:custGeom>
              <a:avLst/>
              <a:gdLst>
                <a:gd name="T0" fmla="*/ 5 w 37"/>
                <a:gd name="T1" fmla="*/ 0 h 69"/>
                <a:gd name="T2" fmla="*/ 0 w 37"/>
                <a:gd name="T3" fmla="*/ 7 h 69"/>
                <a:gd name="T4" fmla="*/ 0 w 37"/>
                <a:gd name="T5" fmla="*/ 65 h 69"/>
                <a:gd name="T6" fmla="*/ 1 w 37"/>
                <a:gd name="T7" fmla="*/ 69 h 69"/>
                <a:gd name="T8" fmla="*/ 37 w 37"/>
                <a:gd name="T9" fmla="*/ 32 h 69"/>
                <a:gd name="T10" fmla="*/ 5 w 37"/>
                <a:gd name="T11" fmla="*/ 0 h 69"/>
              </a:gdLst>
              <a:ahLst/>
              <a:cxnLst>
                <a:cxn ang="0">
                  <a:pos x="T0" y="T1"/>
                </a:cxn>
                <a:cxn ang="0">
                  <a:pos x="T2" y="T3"/>
                </a:cxn>
                <a:cxn ang="0">
                  <a:pos x="T4" y="T5"/>
                </a:cxn>
                <a:cxn ang="0">
                  <a:pos x="T6" y="T7"/>
                </a:cxn>
                <a:cxn ang="0">
                  <a:pos x="T8" y="T9"/>
                </a:cxn>
                <a:cxn ang="0">
                  <a:pos x="T10" y="T11"/>
                </a:cxn>
              </a:cxnLst>
              <a:rect l="0" t="0" r="r" b="b"/>
              <a:pathLst>
                <a:path w="37" h="69">
                  <a:moveTo>
                    <a:pt x="5" y="0"/>
                  </a:moveTo>
                  <a:cubicBezTo>
                    <a:pt x="2" y="1"/>
                    <a:pt x="0" y="4"/>
                    <a:pt x="0" y="7"/>
                  </a:cubicBezTo>
                  <a:cubicBezTo>
                    <a:pt x="0" y="65"/>
                    <a:pt x="0" y="65"/>
                    <a:pt x="0" y="65"/>
                  </a:cubicBezTo>
                  <a:cubicBezTo>
                    <a:pt x="0" y="66"/>
                    <a:pt x="0" y="68"/>
                    <a:pt x="1" y="69"/>
                  </a:cubicBezTo>
                  <a:cubicBezTo>
                    <a:pt x="37" y="32"/>
                    <a:pt x="37" y="32"/>
                    <a:pt x="37" y="32"/>
                  </a:cubicBezTo>
                  <a:lnTo>
                    <a:pt x="5"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8" name="Freeform 176"/>
            <p:cNvSpPr>
              <a:spLocks/>
            </p:cNvSpPr>
            <p:nvPr userDrawn="1"/>
          </p:nvSpPr>
          <p:spPr bwMode="auto">
            <a:xfrm>
              <a:off x="7573963" y="1454150"/>
              <a:ext cx="382588" cy="138113"/>
            </a:xfrm>
            <a:custGeom>
              <a:avLst/>
              <a:gdLst>
                <a:gd name="T0" fmla="*/ 57 w 99"/>
                <a:gd name="T1" fmla="*/ 6 h 36"/>
                <a:gd name="T2" fmla="*/ 50 w 99"/>
                <a:gd name="T3" fmla="*/ 9 h 36"/>
                <a:gd name="T4" fmla="*/ 43 w 99"/>
                <a:gd name="T5" fmla="*/ 6 h 36"/>
                <a:gd name="T6" fmla="*/ 36 w 99"/>
                <a:gd name="T7" fmla="*/ 0 h 36"/>
                <a:gd name="T8" fmla="*/ 0 w 99"/>
                <a:gd name="T9" fmla="*/ 36 h 36"/>
                <a:gd name="T10" fmla="*/ 2 w 99"/>
                <a:gd name="T11" fmla="*/ 36 h 36"/>
                <a:gd name="T12" fmla="*/ 97 w 99"/>
                <a:gd name="T13" fmla="*/ 36 h 36"/>
                <a:gd name="T14" fmla="*/ 99 w 99"/>
                <a:gd name="T15" fmla="*/ 36 h 36"/>
                <a:gd name="T16" fmla="*/ 63 w 99"/>
                <a:gd name="T17" fmla="*/ 0 h 36"/>
                <a:gd name="T18" fmla="*/ 57 w 99"/>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36">
                  <a:moveTo>
                    <a:pt x="57" y="6"/>
                  </a:moveTo>
                  <a:cubicBezTo>
                    <a:pt x="55" y="8"/>
                    <a:pt x="52" y="9"/>
                    <a:pt x="50" y="9"/>
                  </a:cubicBezTo>
                  <a:cubicBezTo>
                    <a:pt x="47" y="9"/>
                    <a:pt x="45" y="8"/>
                    <a:pt x="43" y="6"/>
                  </a:cubicBezTo>
                  <a:cubicBezTo>
                    <a:pt x="36" y="0"/>
                    <a:pt x="36" y="0"/>
                    <a:pt x="36" y="0"/>
                  </a:cubicBezTo>
                  <a:cubicBezTo>
                    <a:pt x="0" y="36"/>
                    <a:pt x="0" y="36"/>
                    <a:pt x="0" y="36"/>
                  </a:cubicBezTo>
                  <a:cubicBezTo>
                    <a:pt x="1" y="36"/>
                    <a:pt x="1" y="36"/>
                    <a:pt x="2" y="36"/>
                  </a:cubicBezTo>
                  <a:cubicBezTo>
                    <a:pt x="97" y="36"/>
                    <a:pt x="97" y="36"/>
                    <a:pt x="97" y="36"/>
                  </a:cubicBezTo>
                  <a:cubicBezTo>
                    <a:pt x="98" y="36"/>
                    <a:pt x="98" y="36"/>
                    <a:pt x="99" y="36"/>
                  </a:cubicBezTo>
                  <a:cubicBezTo>
                    <a:pt x="63" y="0"/>
                    <a:pt x="63" y="0"/>
                    <a:pt x="63" y="0"/>
                  </a:cubicBezTo>
                  <a:lnTo>
                    <a:pt x="57" y="6"/>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9" name="Freeform 177"/>
            <p:cNvSpPr>
              <a:spLocks/>
            </p:cNvSpPr>
            <p:nvPr userDrawn="1"/>
          </p:nvSpPr>
          <p:spPr bwMode="auto">
            <a:xfrm>
              <a:off x="7604125" y="1314450"/>
              <a:ext cx="320675" cy="155575"/>
            </a:xfrm>
            <a:custGeom>
              <a:avLst/>
              <a:gdLst>
                <a:gd name="T0" fmla="*/ 0 w 83"/>
                <a:gd name="T1" fmla="*/ 0 h 40"/>
                <a:gd name="T2" fmla="*/ 28 w 83"/>
                <a:gd name="T3" fmla="*/ 28 h 40"/>
                <a:gd name="T4" fmla="*/ 32 w 83"/>
                <a:gd name="T5" fmla="*/ 32 h 40"/>
                <a:gd name="T6" fmla="*/ 39 w 83"/>
                <a:gd name="T7" fmla="*/ 38 h 40"/>
                <a:gd name="T8" fmla="*/ 45 w 83"/>
                <a:gd name="T9" fmla="*/ 38 h 40"/>
                <a:gd name="T10" fmla="*/ 51 w 83"/>
                <a:gd name="T11" fmla="*/ 32 h 40"/>
                <a:gd name="T12" fmla="*/ 55 w 83"/>
                <a:gd name="T13" fmla="*/ 28 h 40"/>
                <a:gd name="T14" fmla="*/ 83 w 83"/>
                <a:gd name="T15" fmla="*/ 0 h 40"/>
                <a:gd name="T16" fmla="*/ 0 w 83"/>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40">
                  <a:moveTo>
                    <a:pt x="0" y="0"/>
                  </a:moveTo>
                  <a:cubicBezTo>
                    <a:pt x="28" y="28"/>
                    <a:pt x="28" y="28"/>
                    <a:pt x="28" y="28"/>
                  </a:cubicBezTo>
                  <a:cubicBezTo>
                    <a:pt x="32" y="32"/>
                    <a:pt x="32" y="32"/>
                    <a:pt x="32" y="32"/>
                  </a:cubicBezTo>
                  <a:cubicBezTo>
                    <a:pt x="39" y="38"/>
                    <a:pt x="39" y="38"/>
                    <a:pt x="39" y="38"/>
                  </a:cubicBezTo>
                  <a:cubicBezTo>
                    <a:pt x="40" y="40"/>
                    <a:pt x="43" y="40"/>
                    <a:pt x="45" y="38"/>
                  </a:cubicBezTo>
                  <a:cubicBezTo>
                    <a:pt x="51" y="32"/>
                    <a:pt x="51" y="32"/>
                    <a:pt x="51" y="32"/>
                  </a:cubicBezTo>
                  <a:cubicBezTo>
                    <a:pt x="55" y="28"/>
                    <a:pt x="55" y="28"/>
                    <a:pt x="55" y="28"/>
                  </a:cubicBezTo>
                  <a:cubicBezTo>
                    <a:pt x="83" y="0"/>
                    <a:pt x="83" y="0"/>
                    <a:pt x="83" y="0"/>
                  </a:cubicBez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210" name="Freeform 178"/>
          <p:cNvSpPr>
            <a:spLocks noEditPoints="1"/>
          </p:cNvSpPr>
          <p:nvPr userDrawn="1"/>
        </p:nvSpPr>
        <p:spPr bwMode="auto">
          <a:xfrm>
            <a:off x="5719763" y="4003675"/>
            <a:ext cx="452438" cy="428625"/>
          </a:xfrm>
          <a:custGeom>
            <a:avLst/>
            <a:gdLst>
              <a:gd name="T0" fmla="*/ 103 w 117"/>
              <a:gd name="T1" fmla="*/ 55 h 111"/>
              <a:gd name="T2" fmla="*/ 89 w 117"/>
              <a:gd name="T3" fmla="*/ 69 h 111"/>
              <a:gd name="T4" fmla="*/ 95 w 117"/>
              <a:gd name="T5" fmla="*/ 80 h 111"/>
              <a:gd name="T6" fmla="*/ 66 w 117"/>
              <a:gd name="T7" fmla="*/ 102 h 111"/>
              <a:gd name="T8" fmla="*/ 50 w 117"/>
              <a:gd name="T9" fmla="*/ 92 h 111"/>
              <a:gd name="T10" fmla="*/ 49 w 117"/>
              <a:gd name="T11" fmla="*/ 81 h 111"/>
              <a:gd name="T12" fmla="*/ 88 w 117"/>
              <a:gd name="T13" fmla="*/ 25 h 111"/>
              <a:gd name="T14" fmla="*/ 81 w 117"/>
              <a:gd name="T15" fmla="*/ 10 h 111"/>
              <a:gd name="T16" fmla="*/ 81 w 117"/>
              <a:gd name="T17" fmla="*/ 9 h 111"/>
              <a:gd name="T18" fmla="*/ 73 w 117"/>
              <a:gd name="T19" fmla="*/ 0 h 111"/>
              <a:gd name="T20" fmla="*/ 65 w 117"/>
              <a:gd name="T21" fmla="*/ 9 h 111"/>
              <a:gd name="T22" fmla="*/ 73 w 117"/>
              <a:gd name="T23" fmla="*/ 17 h 111"/>
              <a:gd name="T24" fmla="*/ 76 w 117"/>
              <a:gd name="T25" fmla="*/ 16 h 111"/>
              <a:gd name="T26" fmla="*/ 80 w 117"/>
              <a:gd name="T27" fmla="*/ 24 h 111"/>
              <a:gd name="T28" fmla="*/ 44 w 117"/>
              <a:gd name="T29" fmla="*/ 73 h 111"/>
              <a:gd name="T30" fmla="*/ 20 w 117"/>
              <a:gd name="T31" fmla="*/ 51 h 111"/>
              <a:gd name="T32" fmla="*/ 9 w 117"/>
              <a:gd name="T33" fmla="*/ 24 h 111"/>
              <a:gd name="T34" fmla="*/ 13 w 117"/>
              <a:gd name="T35" fmla="*/ 16 h 111"/>
              <a:gd name="T36" fmla="*/ 15 w 117"/>
              <a:gd name="T37" fmla="*/ 17 h 111"/>
              <a:gd name="T38" fmla="*/ 24 w 117"/>
              <a:gd name="T39" fmla="*/ 9 h 111"/>
              <a:gd name="T40" fmla="*/ 15 w 117"/>
              <a:gd name="T41" fmla="*/ 0 h 111"/>
              <a:gd name="T42" fmla="*/ 7 w 117"/>
              <a:gd name="T43" fmla="*/ 9 h 111"/>
              <a:gd name="T44" fmla="*/ 7 w 117"/>
              <a:gd name="T45" fmla="*/ 10 h 111"/>
              <a:gd name="T46" fmla="*/ 0 w 117"/>
              <a:gd name="T47" fmla="*/ 25 h 111"/>
              <a:gd name="T48" fmla="*/ 40 w 117"/>
              <a:gd name="T49" fmla="*/ 81 h 111"/>
              <a:gd name="T50" fmla="*/ 42 w 117"/>
              <a:gd name="T51" fmla="*/ 94 h 111"/>
              <a:gd name="T52" fmla="*/ 66 w 117"/>
              <a:gd name="T53" fmla="*/ 110 h 111"/>
              <a:gd name="T54" fmla="*/ 67 w 117"/>
              <a:gd name="T55" fmla="*/ 111 h 111"/>
              <a:gd name="T56" fmla="*/ 103 w 117"/>
              <a:gd name="T57" fmla="*/ 83 h 111"/>
              <a:gd name="T58" fmla="*/ 103 w 117"/>
              <a:gd name="T59" fmla="*/ 83 h 111"/>
              <a:gd name="T60" fmla="*/ 117 w 117"/>
              <a:gd name="T61" fmla="*/ 69 h 111"/>
              <a:gd name="T62" fmla="*/ 103 w 117"/>
              <a:gd name="T63" fmla="*/ 55 h 111"/>
              <a:gd name="T64" fmla="*/ 103 w 117"/>
              <a:gd name="T65" fmla="*/ 77 h 111"/>
              <a:gd name="T66" fmla="*/ 95 w 117"/>
              <a:gd name="T67" fmla="*/ 69 h 111"/>
              <a:gd name="T68" fmla="*/ 103 w 117"/>
              <a:gd name="T69" fmla="*/ 62 h 111"/>
              <a:gd name="T70" fmla="*/ 110 w 117"/>
              <a:gd name="T71" fmla="*/ 69 h 111"/>
              <a:gd name="T72" fmla="*/ 103 w 117"/>
              <a:gd name="T73" fmla="*/ 7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11">
                <a:moveTo>
                  <a:pt x="103" y="55"/>
                </a:moveTo>
                <a:cubicBezTo>
                  <a:pt x="95" y="55"/>
                  <a:pt x="89" y="61"/>
                  <a:pt x="89" y="69"/>
                </a:cubicBezTo>
                <a:cubicBezTo>
                  <a:pt x="89" y="74"/>
                  <a:pt x="91" y="78"/>
                  <a:pt x="95" y="80"/>
                </a:cubicBezTo>
                <a:cubicBezTo>
                  <a:pt x="87" y="95"/>
                  <a:pt x="77" y="102"/>
                  <a:pt x="66" y="102"/>
                </a:cubicBezTo>
                <a:cubicBezTo>
                  <a:pt x="58" y="102"/>
                  <a:pt x="51" y="96"/>
                  <a:pt x="50" y="92"/>
                </a:cubicBezTo>
                <a:cubicBezTo>
                  <a:pt x="49" y="90"/>
                  <a:pt x="49" y="85"/>
                  <a:pt x="49" y="81"/>
                </a:cubicBezTo>
                <a:cubicBezTo>
                  <a:pt x="72" y="76"/>
                  <a:pt x="88" y="32"/>
                  <a:pt x="88" y="25"/>
                </a:cubicBezTo>
                <a:cubicBezTo>
                  <a:pt x="89" y="20"/>
                  <a:pt x="85" y="14"/>
                  <a:pt x="81" y="10"/>
                </a:cubicBezTo>
                <a:cubicBezTo>
                  <a:pt x="81" y="9"/>
                  <a:pt x="81" y="9"/>
                  <a:pt x="81" y="9"/>
                </a:cubicBezTo>
                <a:cubicBezTo>
                  <a:pt x="81" y="4"/>
                  <a:pt x="78" y="0"/>
                  <a:pt x="73" y="0"/>
                </a:cubicBezTo>
                <a:cubicBezTo>
                  <a:pt x="69" y="0"/>
                  <a:pt x="65" y="4"/>
                  <a:pt x="65" y="9"/>
                </a:cubicBezTo>
                <a:cubicBezTo>
                  <a:pt x="65" y="13"/>
                  <a:pt x="69" y="17"/>
                  <a:pt x="73" y="17"/>
                </a:cubicBezTo>
                <a:cubicBezTo>
                  <a:pt x="74" y="17"/>
                  <a:pt x="75" y="17"/>
                  <a:pt x="76" y="16"/>
                </a:cubicBezTo>
                <a:cubicBezTo>
                  <a:pt x="78" y="19"/>
                  <a:pt x="80" y="22"/>
                  <a:pt x="80" y="24"/>
                </a:cubicBezTo>
                <a:cubicBezTo>
                  <a:pt x="79" y="30"/>
                  <a:pt x="62" y="73"/>
                  <a:pt x="44" y="73"/>
                </a:cubicBezTo>
                <a:cubicBezTo>
                  <a:pt x="37" y="73"/>
                  <a:pt x="29" y="65"/>
                  <a:pt x="20" y="51"/>
                </a:cubicBezTo>
                <a:cubicBezTo>
                  <a:pt x="14" y="40"/>
                  <a:pt x="9" y="27"/>
                  <a:pt x="9" y="24"/>
                </a:cubicBezTo>
                <a:cubicBezTo>
                  <a:pt x="9" y="22"/>
                  <a:pt x="10" y="19"/>
                  <a:pt x="13" y="16"/>
                </a:cubicBezTo>
                <a:cubicBezTo>
                  <a:pt x="14" y="17"/>
                  <a:pt x="15" y="17"/>
                  <a:pt x="15" y="17"/>
                </a:cubicBezTo>
                <a:cubicBezTo>
                  <a:pt x="20" y="17"/>
                  <a:pt x="24" y="13"/>
                  <a:pt x="24" y="9"/>
                </a:cubicBezTo>
                <a:cubicBezTo>
                  <a:pt x="24" y="4"/>
                  <a:pt x="20" y="0"/>
                  <a:pt x="15" y="0"/>
                </a:cubicBezTo>
                <a:cubicBezTo>
                  <a:pt x="11" y="0"/>
                  <a:pt x="7" y="4"/>
                  <a:pt x="7" y="9"/>
                </a:cubicBezTo>
                <a:cubicBezTo>
                  <a:pt x="7" y="9"/>
                  <a:pt x="7" y="9"/>
                  <a:pt x="7" y="10"/>
                </a:cubicBezTo>
                <a:cubicBezTo>
                  <a:pt x="4" y="14"/>
                  <a:pt x="0" y="20"/>
                  <a:pt x="0" y="25"/>
                </a:cubicBezTo>
                <a:cubicBezTo>
                  <a:pt x="1" y="32"/>
                  <a:pt x="17" y="76"/>
                  <a:pt x="40" y="81"/>
                </a:cubicBezTo>
                <a:cubicBezTo>
                  <a:pt x="40" y="85"/>
                  <a:pt x="41" y="91"/>
                  <a:pt x="42" y="94"/>
                </a:cubicBezTo>
                <a:cubicBezTo>
                  <a:pt x="44" y="102"/>
                  <a:pt x="54" y="110"/>
                  <a:pt x="66" y="110"/>
                </a:cubicBezTo>
                <a:cubicBezTo>
                  <a:pt x="66" y="111"/>
                  <a:pt x="67" y="111"/>
                  <a:pt x="67" y="111"/>
                </a:cubicBezTo>
                <a:cubicBezTo>
                  <a:pt x="76" y="111"/>
                  <a:pt x="91" y="107"/>
                  <a:pt x="103" y="83"/>
                </a:cubicBezTo>
                <a:cubicBezTo>
                  <a:pt x="103" y="83"/>
                  <a:pt x="103" y="83"/>
                  <a:pt x="103" y="83"/>
                </a:cubicBezTo>
                <a:cubicBezTo>
                  <a:pt x="110" y="83"/>
                  <a:pt x="117" y="77"/>
                  <a:pt x="117" y="69"/>
                </a:cubicBezTo>
                <a:cubicBezTo>
                  <a:pt x="117" y="61"/>
                  <a:pt x="110" y="55"/>
                  <a:pt x="103" y="55"/>
                </a:cubicBezTo>
                <a:close/>
                <a:moveTo>
                  <a:pt x="103" y="77"/>
                </a:moveTo>
                <a:cubicBezTo>
                  <a:pt x="99" y="77"/>
                  <a:pt x="95" y="73"/>
                  <a:pt x="95" y="69"/>
                </a:cubicBezTo>
                <a:cubicBezTo>
                  <a:pt x="95" y="65"/>
                  <a:pt x="99" y="62"/>
                  <a:pt x="103" y="62"/>
                </a:cubicBezTo>
                <a:cubicBezTo>
                  <a:pt x="107" y="62"/>
                  <a:pt x="110" y="65"/>
                  <a:pt x="110" y="69"/>
                </a:cubicBezTo>
                <a:cubicBezTo>
                  <a:pt x="110" y="73"/>
                  <a:pt x="107" y="77"/>
                  <a:pt x="103"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1" name="Oval 179"/>
          <p:cNvSpPr>
            <a:spLocks noChangeArrowheads="1"/>
          </p:cNvSpPr>
          <p:nvPr userDrawn="1"/>
        </p:nvSpPr>
        <p:spPr bwMode="auto">
          <a:xfrm>
            <a:off x="6102350" y="4254500"/>
            <a:ext cx="31750" cy="31750"/>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2" name="Freeform 180"/>
          <p:cNvSpPr>
            <a:spLocks noEditPoints="1"/>
          </p:cNvSpPr>
          <p:nvPr userDrawn="1"/>
        </p:nvSpPr>
        <p:spPr bwMode="auto">
          <a:xfrm>
            <a:off x="7612063" y="2349500"/>
            <a:ext cx="374650" cy="363538"/>
          </a:xfrm>
          <a:custGeom>
            <a:avLst/>
            <a:gdLst>
              <a:gd name="T0" fmla="*/ 29 w 97"/>
              <a:gd name="T1" fmla="*/ 6 h 94"/>
              <a:gd name="T2" fmla="*/ 68 w 97"/>
              <a:gd name="T3" fmla="*/ 6 h 94"/>
              <a:gd name="T4" fmla="*/ 68 w 97"/>
              <a:gd name="T5" fmla="*/ 17 h 94"/>
              <a:gd name="T6" fmla="*/ 74 w 97"/>
              <a:gd name="T7" fmla="*/ 17 h 94"/>
              <a:gd name="T8" fmla="*/ 74 w 97"/>
              <a:gd name="T9" fmla="*/ 6 h 94"/>
              <a:gd name="T10" fmla="*/ 68 w 97"/>
              <a:gd name="T11" fmla="*/ 0 h 94"/>
              <a:gd name="T12" fmla="*/ 29 w 97"/>
              <a:gd name="T13" fmla="*/ 0 h 94"/>
              <a:gd name="T14" fmla="*/ 23 w 97"/>
              <a:gd name="T15" fmla="*/ 6 h 94"/>
              <a:gd name="T16" fmla="*/ 23 w 97"/>
              <a:gd name="T17" fmla="*/ 17 h 94"/>
              <a:gd name="T18" fmla="*/ 29 w 97"/>
              <a:gd name="T19" fmla="*/ 17 h 94"/>
              <a:gd name="T20" fmla="*/ 29 w 97"/>
              <a:gd name="T21" fmla="*/ 6 h 94"/>
              <a:gd name="T22" fmla="*/ 57 w 97"/>
              <a:gd name="T23" fmla="*/ 59 h 94"/>
              <a:gd name="T24" fmla="*/ 51 w 97"/>
              <a:gd name="T25" fmla="*/ 65 h 94"/>
              <a:gd name="T26" fmla="*/ 45 w 97"/>
              <a:gd name="T27" fmla="*/ 65 h 94"/>
              <a:gd name="T28" fmla="*/ 39 w 97"/>
              <a:gd name="T29" fmla="*/ 59 h 94"/>
              <a:gd name="T30" fmla="*/ 39 w 97"/>
              <a:gd name="T31" fmla="*/ 57 h 94"/>
              <a:gd name="T32" fmla="*/ 0 w 97"/>
              <a:gd name="T33" fmla="*/ 44 h 94"/>
              <a:gd name="T34" fmla="*/ 0 w 97"/>
              <a:gd name="T35" fmla="*/ 91 h 94"/>
              <a:gd name="T36" fmla="*/ 3 w 97"/>
              <a:gd name="T37" fmla="*/ 94 h 94"/>
              <a:gd name="T38" fmla="*/ 94 w 97"/>
              <a:gd name="T39" fmla="*/ 94 h 94"/>
              <a:gd name="T40" fmla="*/ 97 w 97"/>
              <a:gd name="T41" fmla="*/ 91 h 94"/>
              <a:gd name="T42" fmla="*/ 97 w 97"/>
              <a:gd name="T43" fmla="*/ 44 h 94"/>
              <a:gd name="T44" fmla="*/ 57 w 97"/>
              <a:gd name="T45" fmla="*/ 57 h 94"/>
              <a:gd name="T46" fmla="*/ 57 w 97"/>
              <a:gd name="T47" fmla="*/ 59 h 94"/>
              <a:gd name="T48" fmla="*/ 94 w 97"/>
              <a:gd name="T49" fmla="*/ 19 h 94"/>
              <a:gd name="T50" fmla="*/ 3 w 97"/>
              <a:gd name="T51" fmla="*/ 19 h 94"/>
              <a:gd name="T52" fmla="*/ 0 w 97"/>
              <a:gd name="T53" fmla="*/ 22 h 94"/>
              <a:gd name="T54" fmla="*/ 0 w 97"/>
              <a:gd name="T55" fmla="*/ 39 h 94"/>
              <a:gd name="T56" fmla="*/ 39 w 97"/>
              <a:gd name="T57" fmla="*/ 53 h 94"/>
              <a:gd name="T58" fmla="*/ 39 w 97"/>
              <a:gd name="T59" fmla="*/ 48 h 94"/>
              <a:gd name="T60" fmla="*/ 45 w 97"/>
              <a:gd name="T61" fmla="*/ 42 h 94"/>
              <a:gd name="T62" fmla="*/ 51 w 97"/>
              <a:gd name="T63" fmla="*/ 42 h 94"/>
              <a:gd name="T64" fmla="*/ 57 w 97"/>
              <a:gd name="T65" fmla="*/ 48 h 94"/>
              <a:gd name="T66" fmla="*/ 57 w 97"/>
              <a:gd name="T67" fmla="*/ 53 h 94"/>
              <a:gd name="T68" fmla="*/ 97 w 97"/>
              <a:gd name="T69" fmla="*/ 39 h 94"/>
              <a:gd name="T70" fmla="*/ 97 w 97"/>
              <a:gd name="T71" fmla="*/ 22 h 94"/>
              <a:gd name="T72" fmla="*/ 94 w 97"/>
              <a:gd name="T73" fmla="*/ 19 h 94"/>
              <a:gd name="T74" fmla="*/ 51 w 97"/>
              <a:gd name="T75" fmla="*/ 61 h 94"/>
              <a:gd name="T76" fmla="*/ 53 w 97"/>
              <a:gd name="T77" fmla="*/ 59 h 94"/>
              <a:gd name="T78" fmla="*/ 53 w 97"/>
              <a:gd name="T79" fmla="*/ 48 h 94"/>
              <a:gd name="T80" fmla="*/ 51 w 97"/>
              <a:gd name="T81" fmla="*/ 46 h 94"/>
              <a:gd name="T82" fmla="*/ 45 w 97"/>
              <a:gd name="T83" fmla="*/ 46 h 94"/>
              <a:gd name="T84" fmla="*/ 43 w 97"/>
              <a:gd name="T85" fmla="*/ 48 h 94"/>
              <a:gd name="T86" fmla="*/ 43 w 97"/>
              <a:gd name="T87" fmla="*/ 59 h 94"/>
              <a:gd name="T88" fmla="*/ 45 w 97"/>
              <a:gd name="T89" fmla="*/ 61 h 94"/>
              <a:gd name="T90" fmla="*/ 51 w 97"/>
              <a:gd name="T91"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4">
                <a:moveTo>
                  <a:pt x="29" y="6"/>
                </a:moveTo>
                <a:cubicBezTo>
                  <a:pt x="68" y="6"/>
                  <a:pt x="68" y="6"/>
                  <a:pt x="68" y="6"/>
                </a:cubicBezTo>
                <a:cubicBezTo>
                  <a:pt x="68" y="17"/>
                  <a:pt x="68" y="17"/>
                  <a:pt x="68" y="17"/>
                </a:cubicBezTo>
                <a:cubicBezTo>
                  <a:pt x="74" y="17"/>
                  <a:pt x="74" y="17"/>
                  <a:pt x="74" y="17"/>
                </a:cubicBezTo>
                <a:cubicBezTo>
                  <a:pt x="74" y="6"/>
                  <a:pt x="74" y="6"/>
                  <a:pt x="74" y="6"/>
                </a:cubicBezTo>
                <a:cubicBezTo>
                  <a:pt x="74" y="3"/>
                  <a:pt x="71" y="0"/>
                  <a:pt x="68" y="0"/>
                </a:cubicBezTo>
                <a:cubicBezTo>
                  <a:pt x="29" y="0"/>
                  <a:pt x="29" y="0"/>
                  <a:pt x="29" y="0"/>
                </a:cubicBezTo>
                <a:cubicBezTo>
                  <a:pt x="25" y="0"/>
                  <a:pt x="23" y="3"/>
                  <a:pt x="23" y="6"/>
                </a:cubicBezTo>
                <a:cubicBezTo>
                  <a:pt x="23" y="17"/>
                  <a:pt x="23" y="17"/>
                  <a:pt x="23" y="17"/>
                </a:cubicBezTo>
                <a:cubicBezTo>
                  <a:pt x="29" y="17"/>
                  <a:pt x="29" y="17"/>
                  <a:pt x="29" y="17"/>
                </a:cubicBezTo>
                <a:lnTo>
                  <a:pt x="29" y="6"/>
                </a:lnTo>
                <a:close/>
                <a:moveTo>
                  <a:pt x="57" y="59"/>
                </a:moveTo>
                <a:cubicBezTo>
                  <a:pt x="57" y="62"/>
                  <a:pt x="55" y="65"/>
                  <a:pt x="51" y="65"/>
                </a:cubicBezTo>
                <a:cubicBezTo>
                  <a:pt x="45" y="65"/>
                  <a:pt x="45" y="65"/>
                  <a:pt x="45" y="65"/>
                </a:cubicBezTo>
                <a:cubicBezTo>
                  <a:pt x="42" y="65"/>
                  <a:pt x="39" y="62"/>
                  <a:pt x="39" y="59"/>
                </a:cubicBezTo>
                <a:cubicBezTo>
                  <a:pt x="39" y="57"/>
                  <a:pt x="39" y="57"/>
                  <a:pt x="39" y="57"/>
                </a:cubicBezTo>
                <a:cubicBezTo>
                  <a:pt x="23" y="56"/>
                  <a:pt x="9" y="50"/>
                  <a:pt x="0" y="44"/>
                </a:cubicBezTo>
                <a:cubicBezTo>
                  <a:pt x="0" y="91"/>
                  <a:pt x="0" y="91"/>
                  <a:pt x="0" y="91"/>
                </a:cubicBezTo>
                <a:cubicBezTo>
                  <a:pt x="0" y="93"/>
                  <a:pt x="1" y="94"/>
                  <a:pt x="3" y="94"/>
                </a:cubicBezTo>
                <a:cubicBezTo>
                  <a:pt x="94" y="94"/>
                  <a:pt x="94" y="94"/>
                  <a:pt x="94" y="94"/>
                </a:cubicBezTo>
                <a:cubicBezTo>
                  <a:pt x="95" y="94"/>
                  <a:pt x="97" y="93"/>
                  <a:pt x="97" y="91"/>
                </a:cubicBezTo>
                <a:cubicBezTo>
                  <a:pt x="97" y="44"/>
                  <a:pt x="97" y="44"/>
                  <a:pt x="97" y="44"/>
                </a:cubicBezTo>
                <a:cubicBezTo>
                  <a:pt x="87" y="50"/>
                  <a:pt x="74" y="56"/>
                  <a:pt x="57" y="57"/>
                </a:cubicBezTo>
                <a:lnTo>
                  <a:pt x="57" y="59"/>
                </a:lnTo>
                <a:close/>
                <a:moveTo>
                  <a:pt x="94" y="19"/>
                </a:moveTo>
                <a:cubicBezTo>
                  <a:pt x="3" y="19"/>
                  <a:pt x="3" y="19"/>
                  <a:pt x="3" y="19"/>
                </a:cubicBezTo>
                <a:cubicBezTo>
                  <a:pt x="1" y="19"/>
                  <a:pt x="0" y="20"/>
                  <a:pt x="0" y="22"/>
                </a:cubicBezTo>
                <a:cubicBezTo>
                  <a:pt x="0" y="39"/>
                  <a:pt x="0" y="39"/>
                  <a:pt x="0" y="39"/>
                </a:cubicBezTo>
                <a:cubicBezTo>
                  <a:pt x="8" y="45"/>
                  <a:pt x="22" y="52"/>
                  <a:pt x="39" y="53"/>
                </a:cubicBezTo>
                <a:cubicBezTo>
                  <a:pt x="39" y="48"/>
                  <a:pt x="39" y="48"/>
                  <a:pt x="39" y="48"/>
                </a:cubicBezTo>
                <a:cubicBezTo>
                  <a:pt x="39" y="45"/>
                  <a:pt x="42" y="42"/>
                  <a:pt x="45" y="42"/>
                </a:cubicBezTo>
                <a:cubicBezTo>
                  <a:pt x="51" y="42"/>
                  <a:pt x="51" y="42"/>
                  <a:pt x="51" y="42"/>
                </a:cubicBezTo>
                <a:cubicBezTo>
                  <a:pt x="55" y="42"/>
                  <a:pt x="57" y="45"/>
                  <a:pt x="57" y="48"/>
                </a:cubicBezTo>
                <a:cubicBezTo>
                  <a:pt x="57" y="53"/>
                  <a:pt x="57" y="53"/>
                  <a:pt x="57" y="53"/>
                </a:cubicBezTo>
                <a:cubicBezTo>
                  <a:pt x="74" y="52"/>
                  <a:pt x="88" y="45"/>
                  <a:pt x="97" y="39"/>
                </a:cubicBezTo>
                <a:cubicBezTo>
                  <a:pt x="97" y="22"/>
                  <a:pt x="97" y="22"/>
                  <a:pt x="97" y="22"/>
                </a:cubicBezTo>
                <a:cubicBezTo>
                  <a:pt x="97" y="20"/>
                  <a:pt x="95" y="19"/>
                  <a:pt x="94" y="19"/>
                </a:cubicBezTo>
                <a:close/>
                <a:moveTo>
                  <a:pt x="51" y="61"/>
                </a:moveTo>
                <a:cubicBezTo>
                  <a:pt x="52" y="61"/>
                  <a:pt x="53" y="60"/>
                  <a:pt x="53" y="59"/>
                </a:cubicBezTo>
                <a:cubicBezTo>
                  <a:pt x="53" y="48"/>
                  <a:pt x="53" y="48"/>
                  <a:pt x="53" y="48"/>
                </a:cubicBezTo>
                <a:cubicBezTo>
                  <a:pt x="53" y="47"/>
                  <a:pt x="52" y="46"/>
                  <a:pt x="51" y="46"/>
                </a:cubicBezTo>
                <a:cubicBezTo>
                  <a:pt x="45" y="46"/>
                  <a:pt x="45" y="46"/>
                  <a:pt x="45" y="46"/>
                </a:cubicBezTo>
                <a:cubicBezTo>
                  <a:pt x="44" y="46"/>
                  <a:pt x="43" y="47"/>
                  <a:pt x="43" y="48"/>
                </a:cubicBezTo>
                <a:cubicBezTo>
                  <a:pt x="43" y="59"/>
                  <a:pt x="43" y="59"/>
                  <a:pt x="43" y="59"/>
                </a:cubicBezTo>
                <a:cubicBezTo>
                  <a:pt x="43" y="60"/>
                  <a:pt x="44" y="61"/>
                  <a:pt x="45" y="61"/>
                </a:cubicBezTo>
                <a:lnTo>
                  <a:pt x="51" y="6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213" name="Group 212"/>
          <p:cNvGrpSpPr/>
          <p:nvPr userDrawn="1"/>
        </p:nvGrpSpPr>
        <p:grpSpPr>
          <a:xfrm>
            <a:off x="8482013" y="1017588"/>
            <a:ext cx="520700" cy="498475"/>
            <a:chOff x="8482013" y="1017588"/>
            <a:chExt cx="520700" cy="498475"/>
          </a:xfrm>
        </p:grpSpPr>
        <p:sp>
          <p:nvSpPr>
            <p:cNvPr id="214" name="Oval 181"/>
            <p:cNvSpPr>
              <a:spLocks noChangeArrowheads="1"/>
            </p:cNvSpPr>
            <p:nvPr userDrawn="1"/>
          </p:nvSpPr>
          <p:spPr bwMode="auto">
            <a:xfrm>
              <a:off x="8870950" y="1106488"/>
              <a:ext cx="66675" cy="650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5" name="Freeform 182"/>
            <p:cNvSpPr>
              <a:spLocks/>
            </p:cNvSpPr>
            <p:nvPr userDrawn="1"/>
          </p:nvSpPr>
          <p:spPr bwMode="auto">
            <a:xfrm>
              <a:off x="8482013" y="1071563"/>
              <a:ext cx="520700" cy="444500"/>
            </a:xfrm>
            <a:custGeom>
              <a:avLst/>
              <a:gdLst>
                <a:gd name="T0" fmla="*/ 126 w 135"/>
                <a:gd name="T1" fmla="*/ 36 h 115"/>
                <a:gd name="T2" fmla="*/ 109 w 135"/>
                <a:gd name="T3" fmla="*/ 28 h 115"/>
                <a:gd name="T4" fmla="*/ 100 w 135"/>
                <a:gd name="T5" fmla="*/ 29 h 115"/>
                <a:gd name="T6" fmla="*/ 93 w 135"/>
                <a:gd name="T7" fmla="*/ 6 h 115"/>
                <a:gd name="T8" fmla="*/ 86 w 135"/>
                <a:gd name="T9" fmla="*/ 5 h 115"/>
                <a:gd name="T10" fmla="*/ 79 w 135"/>
                <a:gd name="T11" fmla="*/ 29 h 115"/>
                <a:gd name="T12" fmla="*/ 78 w 135"/>
                <a:gd name="T13" fmla="*/ 29 h 115"/>
                <a:gd name="T14" fmla="*/ 58 w 135"/>
                <a:gd name="T15" fmla="*/ 29 h 115"/>
                <a:gd name="T16" fmla="*/ 56 w 135"/>
                <a:gd name="T17" fmla="*/ 29 h 115"/>
                <a:gd name="T18" fmla="*/ 54 w 135"/>
                <a:gd name="T19" fmla="*/ 5 h 115"/>
                <a:gd name="T20" fmla="*/ 41 w 135"/>
                <a:gd name="T21" fmla="*/ 5 h 115"/>
                <a:gd name="T22" fmla="*/ 37 w 135"/>
                <a:gd name="T23" fmla="*/ 29 h 115"/>
                <a:gd name="T24" fmla="*/ 35 w 135"/>
                <a:gd name="T25" fmla="*/ 29 h 115"/>
                <a:gd name="T26" fmla="*/ 6 w 135"/>
                <a:gd name="T27" fmla="*/ 40 h 115"/>
                <a:gd name="T28" fmla="*/ 8 w 135"/>
                <a:gd name="T29" fmla="*/ 66 h 115"/>
                <a:gd name="T30" fmla="*/ 15 w 135"/>
                <a:gd name="T31" fmla="*/ 42 h 115"/>
                <a:gd name="T32" fmla="*/ 25 w 135"/>
                <a:gd name="T33" fmla="*/ 108 h 115"/>
                <a:gd name="T34" fmla="*/ 27 w 135"/>
                <a:gd name="T35" fmla="*/ 69 h 115"/>
                <a:gd name="T36" fmla="*/ 36 w 135"/>
                <a:gd name="T37" fmla="*/ 108 h 115"/>
                <a:gd name="T38" fmla="*/ 37 w 135"/>
                <a:gd name="T39" fmla="*/ 42 h 115"/>
                <a:gd name="T40" fmla="*/ 45 w 135"/>
                <a:gd name="T41" fmla="*/ 31 h 115"/>
                <a:gd name="T42" fmla="*/ 47 w 135"/>
                <a:gd name="T43" fmla="*/ 31 h 115"/>
                <a:gd name="T44" fmla="*/ 56 w 135"/>
                <a:gd name="T45" fmla="*/ 42 h 115"/>
                <a:gd name="T46" fmla="*/ 56 w 135"/>
                <a:gd name="T47" fmla="*/ 108 h 115"/>
                <a:gd name="T48" fmla="*/ 66 w 135"/>
                <a:gd name="T49" fmla="*/ 69 h 115"/>
                <a:gd name="T50" fmla="*/ 68 w 135"/>
                <a:gd name="T51" fmla="*/ 108 h 115"/>
                <a:gd name="T52" fmla="*/ 77 w 135"/>
                <a:gd name="T53" fmla="*/ 42 h 115"/>
                <a:gd name="T54" fmla="*/ 86 w 135"/>
                <a:gd name="T55" fmla="*/ 31 h 115"/>
                <a:gd name="T56" fmla="*/ 93 w 135"/>
                <a:gd name="T57" fmla="*/ 33 h 115"/>
                <a:gd name="T58" fmla="*/ 100 w 135"/>
                <a:gd name="T59" fmla="*/ 40 h 115"/>
                <a:gd name="T60" fmla="*/ 90 w 135"/>
                <a:gd name="T61" fmla="*/ 79 h 115"/>
                <a:gd name="T62" fmla="*/ 100 w 135"/>
                <a:gd name="T63" fmla="*/ 109 h 115"/>
                <a:gd name="T64" fmla="*/ 108 w 135"/>
                <a:gd name="T65" fmla="*/ 79 h 115"/>
                <a:gd name="T66" fmla="*/ 111 w 135"/>
                <a:gd name="T67" fmla="*/ 109 h 115"/>
                <a:gd name="T68" fmla="*/ 119 w 135"/>
                <a:gd name="T69" fmla="*/ 79 h 115"/>
                <a:gd name="T70" fmla="*/ 118 w 135"/>
                <a:gd name="T71" fmla="*/ 40 h 115"/>
                <a:gd name="T72" fmla="*/ 126 w 135"/>
                <a:gd name="T73" fmla="*/ 6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115">
                  <a:moveTo>
                    <a:pt x="133" y="60"/>
                  </a:moveTo>
                  <a:cubicBezTo>
                    <a:pt x="126" y="36"/>
                    <a:pt x="126" y="36"/>
                    <a:pt x="126" y="36"/>
                  </a:cubicBezTo>
                  <a:cubicBezTo>
                    <a:pt x="125" y="33"/>
                    <a:pt x="121" y="28"/>
                    <a:pt x="115" y="28"/>
                  </a:cubicBezTo>
                  <a:cubicBezTo>
                    <a:pt x="109" y="28"/>
                    <a:pt x="109" y="28"/>
                    <a:pt x="109" y="28"/>
                  </a:cubicBezTo>
                  <a:cubicBezTo>
                    <a:pt x="104" y="28"/>
                    <a:pt x="104" y="28"/>
                    <a:pt x="104" y="28"/>
                  </a:cubicBezTo>
                  <a:cubicBezTo>
                    <a:pt x="102" y="28"/>
                    <a:pt x="101" y="28"/>
                    <a:pt x="100" y="29"/>
                  </a:cubicBezTo>
                  <a:cubicBezTo>
                    <a:pt x="99" y="29"/>
                    <a:pt x="99" y="29"/>
                    <a:pt x="99" y="29"/>
                  </a:cubicBezTo>
                  <a:cubicBezTo>
                    <a:pt x="93" y="6"/>
                    <a:pt x="93" y="6"/>
                    <a:pt x="93" y="6"/>
                  </a:cubicBezTo>
                  <a:cubicBezTo>
                    <a:pt x="91" y="3"/>
                    <a:pt x="88" y="3"/>
                    <a:pt x="86" y="5"/>
                  </a:cubicBezTo>
                  <a:cubicBezTo>
                    <a:pt x="86" y="5"/>
                    <a:pt x="86" y="5"/>
                    <a:pt x="86" y="5"/>
                  </a:cubicBezTo>
                  <a:cubicBezTo>
                    <a:pt x="86" y="0"/>
                    <a:pt x="79" y="0"/>
                    <a:pt x="79" y="5"/>
                  </a:cubicBezTo>
                  <a:cubicBezTo>
                    <a:pt x="79" y="29"/>
                    <a:pt x="79" y="29"/>
                    <a:pt x="79" y="29"/>
                  </a:cubicBezTo>
                  <a:cubicBezTo>
                    <a:pt x="78" y="29"/>
                    <a:pt x="78" y="29"/>
                    <a:pt x="78" y="29"/>
                  </a:cubicBezTo>
                  <a:cubicBezTo>
                    <a:pt x="78" y="29"/>
                    <a:pt x="78" y="29"/>
                    <a:pt x="78" y="29"/>
                  </a:cubicBezTo>
                  <a:cubicBezTo>
                    <a:pt x="77" y="29"/>
                    <a:pt x="76" y="29"/>
                    <a:pt x="76" y="29"/>
                  </a:cubicBezTo>
                  <a:cubicBezTo>
                    <a:pt x="58" y="29"/>
                    <a:pt x="58" y="29"/>
                    <a:pt x="58" y="29"/>
                  </a:cubicBezTo>
                  <a:cubicBezTo>
                    <a:pt x="57" y="29"/>
                    <a:pt x="56" y="29"/>
                    <a:pt x="56" y="29"/>
                  </a:cubicBezTo>
                  <a:cubicBezTo>
                    <a:pt x="56" y="29"/>
                    <a:pt x="56" y="29"/>
                    <a:pt x="56" y="29"/>
                  </a:cubicBezTo>
                  <a:cubicBezTo>
                    <a:pt x="54" y="29"/>
                    <a:pt x="54" y="29"/>
                    <a:pt x="54" y="29"/>
                  </a:cubicBezTo>
                  <a:cubicBezTo>
                    <a:pt x="54" y="5"/>
                    <a:pt x="54" y="5"/>
                    <a:pt x="54" y="5"/>
                  </a:cubicBezTo>
                  <a:cubicBezTo>
                    <a:pt x="54" y="1"/>
                    <a:pt x="49" y="0"/>
                    <a:pt x="47" y="3"/>
                  </a:cubicBezTo>
                  <a:cubicBezTo>
                    <a:pt x="46" y="0"/>
                    <a:pt x="41" y="1"/>
                    <a:pt x="41" y="5"/>
                  </a:cubicBezTo>
                  <a:cubicBezTo>
                    <a:pt x="38" y="29"/>
                    <a:pt x="38" y="29"/>
                    <a:pt x="38" y="29"/>
                  </a:cubicBezTo>
                  <a:cubicBezTo>
                    <a:pt x="37" y="29"/>
                    <a:pt x="37" y="29"/>
                    <a:pt x="37" y="29"/>
                  </a:cubicBezTo>
                  <a:cubicBezTo>
                    <a:pt x="37" y="29"/>
                    <a:pt x="37" y="29"/>
                    <a:pt x="37" y="29"/>
                  </a:cubicBezTo>
                  <a:cubicBezTo>
                    <a:pt x="36" y="29"/>
                    <a:pt x="36" y="29"/>
                    <a:pt x="35" y="29"/>
                  </a:cubicBezTo>
                  <a:cubicBezTo>
                    <a:pt x="17" y="29"/>
                    <a:pt x="17" y="29"/>
                    <a:pt x="17" y="29"/>
                  </a:cubicBezTo>
                  <a:cubicBezTo>
                    <a:pt x="13" y="29"/>
                    <a:pt x="7" y="33"/>
                    <a:pt x="6" y="40"/>
                  </a:cubicBezTo>
                  <a:cubicBezTo>
                    <a:pt x="1" y="66"/>
                    <a:pt x="1" y="66"/>
                    <a:pt x="1" y="66"/>
                  </a:cubicBezTo>
                  <a:cubicBezTo>
                    <a:pt x="0" y="70"/>
                    <a:pt x="8" y="71"/>
                    <a:pt x="8" y="66"/>
                  </a:cubicBezTo>
                  <a:cubicBezTo>
                    <a:pt x="13" y="42"/>
                    <a:pt x="13" y="42"/>
                    <a:pt x="13" y="42"/>
                  </a:cubicBezTo>
                  <a:cubicBezTo>
                    <a:pt x="15" y="42"/>
                    <a:pt x="15" y="42"/>
                    <a:pt x="15" y="42"/>
                  </a:cubicBezTo>
                  <a:cubicBezTo>
                    <a:pt x="15" y="108"/>
                    <a:pt x="15" y="108"/>
                    <a:pt x="15" y="108"/>
                  </a:cubicBezTo>
                  <a:cubicBezTo>
                    <a:pt x="15" y="115"/>
                    <a:pt x="25" y="115"/>
                    <a:pt x="25" y="108"/>
                  </a:cubicBezTo>
                  <a:cubicBezTo>
                    <a:pt x="25" y="69"/>
                    <a:pt x="25" y="69"/>
                    <a:pt x="25" y="69"/>
                  </a:cubicBezTo>
                  <a:cubicBezTo>
                    <a:pt x="27" y="69"/>
                    <a:pt x="27" y="69"/>
                    <a:pt x="27" y="69"/>
                  </a:cubicBezTo>
                  <a:cubicBezTo>
                    <a:pt x="27" y="108"/>
                    <a:pt x="27" y="108"/>
                    <a:pt x="27" y="108"/>
                  </a:cubicBezTo>
                  <a:cubicBezTo>
                    <a:pt x="27" y="115"/>
                    <a:pt x="36" y="115"/>
                    <a:pt x="36" y="108"/>
                  </a:cubicBezTo>
                  <a:cubicBezTo>
                    <a:pt x="36" y="42"/>
                    <a:pt x="36" y="42"/>
                    <a:pt x="36" y="42"/>
                  </a:cubicBezTo>
                  <a:cubicBezTo>
                    <a:pt x="37" y="42"/>
                    <a:pt x="37" y="42"/>
                    <a:pt x="37" y="42"/>
                  </a:cubicBezTo>
                  <a:cubicBezTo>
                    <a:pt x="37" y="42"/>
                    <a:pt x="37" y="42"/>
                    <a:pt x="37" y="42"/>
                  </a:cubicBezTo>
                  <a:cubicBezTo>
                    <a:pt x="42" y="41"/>
                    <a:pt x="45" y="36"/>
                    <a:pt x="45" y="31"/>
                  </a:cubicBezTo>
                  <a:cubicBezTo>
                    <a:pt x="47" y="13"/>
                    <a:pt x="47" y="13"/>
                    <a:pt x="47" y="13"/>
                  </a:cubicBezTo>
                  <a:cubicBezTo>
                    <a:pt x="47" y="31"/>
                    <a:pt x="47" y="31"/>
                    <a:pt x="47" y="31"/>
                  </a:cubicBezTo>
                  <a:cubicBezTo>
                    <a:pt x="47" y="36"/>
                    <a:pt x="50" y="41"/>
                    <a:pt x="56" y="42"/>
                  </a:cubicBezTo>
                  <a:cubicBezTo>
                    <a:pt x="56" y="42"/>
                    <a:pt x="56" y="42"/>
                    <a:pt x="56" y="42"/>
                  </a:cubicBezTo>
                  <a:cubicBezTo>
                    <a:pt x="56" y="42"/>
                    <a:pt x="56" y="42"/>
                    <a:pt x="56" y="42"/>
                  </a:cubicBezTo>
                  <a:cubicBezTo>
                    <a:pt x="56" y="108"/>
                    <a:pt x="56" y="108"/>
                    <a:pt x="56" y="108"/>
                  </a:cubicBezTo>
                  <a:cubicBezTo>
                    <a:pt x="56" y="115"/>
                    <a:pt x="66" y="115"/>
                    <a:pt x="66" y="108"/>
                  </a:cubicBezTo>
                  <a:cubicBezTo>
                    <a:pt x="66" y="69"/>
                    <a:pt x="66" y="69"/>
                    <a:pt x="66" y="69"/>
                  </a:cubicBezTo>
                  <a:cubicBezTo>
                    <a:pt x="68" y="69"/>
                    <a:pt x="68" y="69"/>
                    <a:pt x="68" y="69"/>
                  </a:cubicBezTo>
                  <a:cubicBezTo>
                    <a:pt x="68" y="108"/>
                    <a:pt x="68" y="108"/>
                    <a:pt x="68" y="108"/>
                  </a:cubicBezTo>
                  <a:cubicBezTo>
                    <a:pt x="68" y="115"/>
                    <a:pt x="77" y="115"/>
                    <a:pt x="77" y="108"/>
                  </a:cubicBezTo>
                  <a:cubicBezTo>
                    <a:pt x="77" y="42"/>
                    <a:pt x="77" y="42"/>
                    <a:pt x="77" y="42"/>
                  </a:cubicBezTo>
                  <a:cubicBezTo>
                    <a:pt x="78" y="42"/>
                    <a:pt x="78" y="42"/>
                    <a:pt x="78" y="42"/>
                  </a:cubicBezTo>
                  <a:cubicBezTo>
                    <a:pt x="83" y="41"/>
                    <a:pt x="86" y="36"/>
                    <a:pt x="86" y="31"/>
                  </a:cubicBezTo>
                  <a:cubicBezTo>
                    <a:pt x="86" y="10"/>
                    <a:pt x="86" y="10"/>
                    <a:pt x="86" y="10"/>
                  </a:cubicBezTo>
                  <a:cubicBezTo>
                    <a:pt x="93" y="33"/>
                    <a:pt x="93" y="33"/>
                    <a:pt x="93" y="33"/>
                  </a:cubicBezTo>
                  <a:cubicBezTo>
                    <a:pt x="94" y="35"/>
                    <a:pt x="96" y="39"/>
                    <a:pt x="100" y="40"/>
                  </a:cubicBezTo>
                  <a:cubicBezTo>
                    <a:pt x="100" y="40"/>
                    <a:pt x="100" y="40"/>
                    <a:pt x="100" y="40"/>
                  </a:cubicBezTo>
                  <a:cubicBezTo>
                    <a:pt x="101" y="40"/>
                    <a:pt x="101" y="40"/>
                    <a:pt x="101" y="40"/>
                  </a:cubicBezTo>
                  <a:cubicBezTo>
                    <a:pt x="90" y="79"/>
                    <a:pt x="90" y="79"/>
                    <a:pt x="90" y="79"/>
                  </a:cubicBezTo>
                  <a:cubicBezTo>
                    <a:pt x="100" y="79"/>
                    <a:pt x="100" y="79"/>
                    <a:pt x="100" y="79"/>
                  </a:cubicBezTo>
                  <a:cubicBezTo>
                    <a:pt x="100" y="109"/>
                    <a:pt x="100" y="109"/>
                    <a:pt x="100" y="109"/>
                  </a:cubicBezTo>
                  <a:cubicBezTo>
                    <a:pt x="100" y="114"/>
                    <a:pt x="108" y="114"/>
                    <a:pt x="108" y="109"/>
                  </a:cubicBezTo>
                  <a:cubicBezTo>
                    <a:pt x="108" y="79"/>
                    <a:pt x="108" y="79"/>
                    <a:pt x="108" y="79"/>
                  </a:cubicBezTo>
                  <a:cubicBezTo>
                    <a:pt x="111" y="79"/>
                    <a:pt x="111" y="79"/>
                    <a:pt x="111" y="79"/>
                  </a:cubicBezTo>
                  <a:cubicBezTo>
                    <a:pt x="111" y="109"/>
                    <a:pt x="111" y="109"/>
                    <a:pt x="111" y="109"/>
                  </a:cubicBezTo>
                  <a:cubicBezTo>
                    <a:pt x="111" y="114"/>
                    <a:pt x="119" y="114"/>
                    <a:pt x="119" y="109"/>
                  </a:cubicBezTo>
                  <a:cubicBezTo>
                    <a:pt x="119" y="79"/>
                    <a:pt x="119" y="79"/>
                    <a:pt x="119" y="79"/>
                  </a:cubicBezTo>
                  <a:cubicBezTo>
                    <a:pt x="129" y="79"/>
                    <a:pt x="129" y="79"/>
                    <a:pt x="129" y="79"/>
                  </a:cubicBezTo>
                  <a:cubicBezTo>
                    <a:pt x="118" y="40"/>
                    <a:pt x="118" y="40"/>
                    <a:pt x="118" y="40"/>
                  </a:cubicBezTo>
                  <a:cubicBezTo>
                    <a:pt x="120" y="40"/>
                    <a:pt x="120" y="40"/>
                    <a:pt x="120" y="40"/>
                  </a:cubicBezTo>
                  <a:cubicBezTo>
                    <a:pt x="126" y="63"/>
                    <a:pt x="126" y="63"/>
                    <a:pt x="126" y="63"/>
                  </a:cubicBezTo>
                  <a:cubicBezTo>
                    <a:pt x="128" y="68"/>
                    <a:pt x="135" y="65"/>
                    <a:pt x="133" y="6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6" name="Oval 183"/>
            <p:cNvSpPr>
              <a:spLocks noChangeArrowheads="1"/>
            </p:cNvSpPr>
            <p:nvPr userDrawn="1"/>
          </p:nvSpPr>
          <p:spPr bwMode="auto">
            <a:xfrm>
              <a:off x="8705850" y="1109663"/>
              <a:ext cx="65088" cy="6191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7" name="Oval 184"/>
            <p:cNvSpPr>
              <a:spLocks noChangeArrowheads="1"/>
            </p:cNvSpPr>
            <p:nvPr userDrawn="1"/>
          </p:nvSpPr>
          <p:spPr bwMode="auto">
            <a:xfrm>
              <a:off x="8547100" y="1106488"/>
              <a:ext cx="65088" cy="650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8" name="Rectangle 185"/>
            <p:cNvSpPr>
              <a:spLocks noChangeArrowheads="1"/>
            </p:cNvSpPr>
            <p:nvPr userDrawn="1"/>
          </p:nvSpPr>
          <p:spPr bwMode="auto">
            <a:xfrm>
              <a:off x="8662988" y="1017588"/>
              <a:ext cx="7938" cy="269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9" name="Rectangle 186"/>
            <p:cNvSpPr>
              <a:spLocks noChangeArrowheads="1"/>
            </p:cNvSpPr>
            <p:nvPr userDrawn="1"/>
          </p:nvSpPr>
          <p:spPr bwMode="auto">
            <a:xfrm>
              <a:off x="8674100"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0" name="Rectangle 187"/>
            <p:cNvSpPr>
              <a:spLocks noChangeArrowheads="1"/>
            </p:cNvSpPr>
            <p:nvPr userDrawn="1"/>
          </p:nvSpPr>
          <p:spPr bwMode="auto">
            <a:xfrm>
              <a:off x="8628063"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1" name="Rectangle 188"/>
            <p:cNvSpPr>
              <a:spLocks noChangeArrowheads="1"/>
            </p:cNvSpPr>
            <p:nvPr userDrawn="1"/>
          </p:nvSpPr>
          <p:spPr bwMode="auto">
            <a:xfrm>
              <a:off x="8809038" y="1017588"/>
              <a:ext cx="12700" cy="2698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2" name="Rectangle 189"/>
            <p:cNvSpPr>
              <a:spLocks noChangeArrowheads="1"/>
            </p:cNvSpPr>
            <p:nvPr userDrawn="1"/>
          </p:nvSpPr>
          <p:spPr bwMode="auto">
            <a:xfrm>
              <a:off x="8824913"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3" name="Rectangle 190"/>
            <p:cNvSpPr>
              <a:spLocks noChangeArrowheads="1"/>
            </p:cNvSpPr>
            <p:nvPr userDrawn="1"/>
          </p:nvSpPr>
          <p:spPr bwMode="auto">
            <a:xfrm>
              <a:off x="8778875" y="1052513"/>
              <a:ext cx="26988" cy="1111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224" name="Freeform 191"/>
          <p:cNvSpPr>
            <a:spLocks/>
          </p:cNvSpPr>
          <p:nvPr userDrawn="1"/>
        </p:nvSpPr>
        <p:spPr bwMode="auto">
          <a:xfrm>
            <a:off x="3514725" y="3575050"/>
            <a:ext cx="417513" cy="334963"/>
          </a:xfrm>
          <a:custGeom>
            <a:avLst/>
            <a:gdLst>
              <a:gd name="T0" fmla="*/ 33 w 108"/>
              <a:gd name="T1" fmla="*/ 87 h 87"/>
              <a:gd name="T2" fmla="*/ 52 w 108"/>
              <a:gd name="T3" fmla="*/ 86 h 87"/>
              <a:gd name="T4" fmla="*/ 74 w 108"/>
              <a:gd name="T5" fmla="*/ 68 h 87"/>
              <a:gd name="T6" fmla="*/ 83 w 108"/>
              <a:gd name="T7" fmla="*/ 46 h 87"/>
              <a:gd name="T8" fmla="*/ 91 w 108"/>
              <a:gd name="T9" fmla="*/ 39 h 87"/>
              <a:gd name="T10" fmla="*/ 95 w 108"/>
              <a:gd name="T11" fmla="*/ 49 h 87"/>
              <a:gd name="T12" fmla="*/ 96 w 108"/>
              <a:gd name="T13" fmla="*/ 84 h 87"/>
              <a:gd name="T14" fmla="*/ 99 w 108"/>
              <a:gd name="T15" fmla="*/ 86 h 87"/>
              <a:gd name="T16" fmla="*/ 102 w 108"/>
              <a:gd name="T17" fmla="*/ 83 h 87"/>
              <a:gd name="T18" fmla="*/ 108 w 108"/>
              <a:gd name="T19" fmla="*/ 25 h 87"/>
              <a:gd name="T20" fmla="*/ 106 w 108"/>
              <a:gd name="T21" fmla="*/ 12 h 87"/>
              <a:gd name="T22" fmla="*/ 91 w 108"/>
              <a:gd name="T23" fmla="*/ 1 h 87"/>
              <a:gd name="T24" fmla="*/ 79 w 108"/>
              <a:gd name="T25" fmla="*/ 8 h 87"/>
              <a:gd name="T26" fmla="*/ 60 w 108"/>
              <a:gd name="T27" fmla="*/ 46 h 87"/>
              <a:gd name="T28" fmla="*/ 32 w 108"/>
              <a:gd name="T29" fmla="*/ 66 h 87"/>
              <a:gd name="T30" fmla="*/ 2 w 108"/>
              <a:gd name="T31" fmla="*/ 78 h 87"/>
              <a:gd name="T32" fmla="*/ 0 w 108"/>
              <a:gd name="T33" fmla="*/ 82 h 87"/>
              <a:gd name="T34" fmla="*/ 4 w 108"/>
              <a:gd name="T35" fmla="*/ 86 h 87"/>
              <a:gd name="T36" fmla="*/ 33 w 108"/>
              <a:gd name="T3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87">
                <a:moveTo>
                  <a:pt x="33" y="87"/>
                </a:moveTo>
                <a:cubicBezTo>
                  <a:pt x="39" y="87"/>
                  <a:pt x="46" y="87"/>
                  <a:pt x="52" y="86"/>
                </a:cubicBezTo>
                <a:cubicBezTo>
                  <a:pt x="64" y="86"/>
                  <a:pt x="71" y="79"/>
                  <a:pt x="74" y="68"/>
                </a:cubicBezTo>
                <a:cubicBezTo>
                  <a:pt x="77" y="61"/>
                  <a:pt x="79" y="53"/>
                  <a:pt x="83" y="46"/>
                </a:cubicBezTo>
                <a:cubicBezTo>
                  <a:pt x="84" y="43"/>
                  <a:pt x="86" y="38"/>
                  <a:pt x="91" y="39"/>
                </a:cubicBezTo>
                <a:cubicBezTo>
                  <a:pt x="95" y="40"/>
                  <a:pt x="95" y="45"/>
                  <a:pt x="95" y="49"/>
                </a:cubicBezTo>
                <a:cubicBezTo>
                  <a:pt x="96" y="59"/>
                  <a:pt x="95" y="74"/>
                  <a:pt x="96" y="84"/>
                </a:cubicBezTo>
                <a:cubicBezTo>
                  <a:pt x="96" y="86"/>
                  <a:pt x="99" y="86"/>
                  <a:pt x="99" y="86"/>
                </a:cubicBezTo>
                <a:cubicBezTo>
                  <a:pt x="99" y="86"/>
                  <a:pt x="102" y="86"/>
                  <a:pt x="102" y="83"/>
                </a:cubicBezTo>
                <a:cubicBezTo>
                  <a:pt x="104" y="66"/>
                  <a:pt x="106" y="43"/>
                  <a:pt x="108" y="25"/>
                </a:cubicBezTo>
                <a:cubicBezTo>
                  <a:pt x="108" y="21"/>
                  <a:pt x="108" y="16"/>
                  <a:pt x="106" y="12"/>
                </a:cubicBezTo>
                <a:cubicBezTo>
                  <a:pt x="105" y="8"/>
                  <a:pt x="100" y="1"/>
                  <a:pt x="91" y="1"/>
                </a:cubicBezTo>
                <a:cubicBezTo>
                  <a:pt x="83" y="0"/>
                  <a:pt x="82" y="3"/>
                  <a:pt x="79" y="8"/>
                </a:cubicBezTo>
                <a:cubicBezTo>
                  <a:pt x="72" y="20"/>
                  <a:pt x="65" y="33"/>
                  <a:pt x="60" y="46"/>
                </a:cubicBezTo>
                <a:cubicBezTo>
                  <a:pt x="54" y="58"/>
                  <a:pt x="47" y="65"/>
                  <a:pt x="32" y="66"/>
                </a:cubicBezTo>
                <a:cubicBezTo>
                  <a:pt x="22" y="66"/>
                  <a:pt x="12" y="73"/>
                  <a:pt x="2" y="78"/>
                </a:cubicBezTo>
                <a:cubicBezTo>
                  <a:pt x="0" y="79"/>
                  <a:pt x="0" y="82"/>
                  <a:pt x="0" y="82"/>
                </a:cubicBezTo>
                <a:cubicBezTo>
                  <a:pt x="1" y="84"/>
                  <a:pt x="2" y="85"/>
                  <a:pt x="4" y="86"/>
                </a:cubicBezTo>
                <a:cubicBezTo>
                  <a:pt x="14" y="87"/>
                  <a:pt x="22" y="86"/>
                  <a:pt x="33" y="8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5" name="Freeform 192"/>
          <p:cNvSpPr>
            <a:spLocks/>
          </p:cNvSpPr>
          <p:nvPr userDrawn="1"/>
        </p:nvSpPr>
        <p:spPr bwMode="auto">
          <a:xfrm>
            <a:off x="3994150" y="3257550"/>
            <a:ext cx="173038" cy="509588"/>
          </a:xfrm>
          <a:custGeom>
            <a:avLst/>
            <a:gdLst>
              <a:gd name="T0" fmla="*/ 61 w 109"/>
              <a:gd name="T1" fmla="*/ 37 h 321"/>
              <a:gd name="T2" fmla="*/ 70 w 109"/>
              <a:gd name="T3" fmla="*/ 37 h 321"/>
              <a:gd name="T4" fmla="*/ 80 w 109"/>
              <a:gd name="T5" fmla="*/ 0 h 321"/>
              <a:gd name="T6" fmla="*/ 29 w 109"/>
              <a:gd name="T7" fmla="*/ 0 h 321"/>
              <a:gd name="T8" fmla="*/ 36 w 109"/>
              <a:gd name="T9" fmla="*/ 37 h 321"/>
              <a:gd name="T10" fmla="*/ 49 w 109"/>
              <a:gd name="T11" fmla="*/ 37 h 321"/>
              <a:gd name="T12" fmla="*/ 0 w 109"/>
              <a:gd name="T13" fmla="*/ 261 h 321"/>
              <a:gd name="T14" fmla="*/ 53 w 109"/>
              <a:gd name="T15" fmla="*/ 321 h 321"/>
              <a:gd name="T16" fmla="*/ 109 w 109"/>
              <a:gd name="T17" fmla="*/ 261 h 321"/>
              <a:gd name="T18" fmla="*/ 61 w 109"/>
              <a:gd name="T19" fmla="*/ 3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21">
                <a:moveTo>
                  <a:pt x="61" y="37"/>
                </a:moveTo>
                <a:lnTo>
                  <a:pt x="70" y="37"/>
                </a:lnTo>
                <a:lnTo>
                  <a:pt x="80" y="0"/>
                </a:lnTo>
                <a:lnTo>
                  <a:pt x="29" y="0"/>
                </a:lnTo>
                <a:lnTo>
                  <a:pt x="36" y="37"/>
                </a:lnTo>
                <a:lnTo>
                  <a:pt x="49" y="37"/>
                </a:lnTo>
                <a:lnTo>
                  <a:pt x="0" y="261"/>
                </a:lnTo>
                <a:lnTo>
                  <a:pt x="53" y="321"/>
                </a:lnTo>
                <a:lnTo>
                  <a:pt x="109" y="261"/>
                </a:lnTo>
                <a:lnTo>
                  <a:pt x="61" y="37"/>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226" name="Group 225"/>
          <p:cNvGrpSpPr/>
          <p:nvPr userDrawn="1"/>
        </p:nvGrpSpPr>
        <p:grpSpPr>
          <a:xfrm>
            <a:off x="7732713" y="3551238"/>
            <a:ext cx="342900" cy="301625"/>
            <a:chOff x="7732713" y="3551238"/>
            <a:chExt cx="342900" cy="301625"/>
          </a:xfrm>
        </p:grpSpPr>
        <p:sp>
          <p:nvSpPr>
            <p:cNvPr id="227" name="Freeform 193"/>
            <p:cNvSpPr>
              <a:spLocks/>
            </p:cNvSpPr>
            <p:nvPr userDrawn="1"/>
          </p:nvSpPr>
          <p:spPr bwMode="auto">
            <a:xfrm>
              <a:off x="7732713" y="3705225"/>
              <a:ext cx="342900" cy="147638"/>
            </a:xfrm>
            <a:custGeom>
              <a:avLst/>
              <a:gdLst>
                <a:gd name="T0" fmla="*/ 0 w 89"/>
                <a:gd name="T1" fmla="*/ 0 h 38"/>
                <a:gd name="T2" fmla="*/ 45 w 89"/>
                <a:gd name="T3" fmla="*/ 38 h 38"/>
                <a:gd name="T4" fmla="*/ 89 w 89"/>
                <a:gd name="T5" fmla="*/ 0 h 38"/>
                <a:gd name="T6" fmla="*/ 0 w 89"/>
                <a:gd name="T7" fmla="*/ 0 h 38"/>
              </a:gdLst>
              <a:ahLst/>
              <a:cxnLst>
                <a:cxn ang="0">
                  <a:pos x="T0" y="T1"/>
                </a:cxn>
                <a:cxn ang="0">
                  <a:pos x="T2" y="T3"/>
                </a:cxn>
                <a:cxn ang="0">
                  <a:pos x="T4" y="T5"/>
                </a:cxn>
                <a:cxn ang="0">
                  <a:pos x="T6" y="T7"/>
                </a:cxn>
              </a:cxnLst>
              <a:rect l="0" t="0" r="r" b="b"/>
              <a:pathLst>
                <a:path w="89" h="38">
                  <a:moveTo>
                    <a:pt x="0" y="0"/>
                  </a:moveTo>
                  <a:cubicBezTo>
                    <a:pt x="4" y="21"/>
                    <a:pt x="22" y="38"/>
                    <a:pt x="45" y="38"/>
                  </a:cubicBezTo>
                  <a:cubicBezTo>
                    <a:pt x="67" y="38"/>
                    <a:pt x="86" y="21"/>
                    <a:pt x="89" y="0"/>
                  </a:cubicBezTo>
                  <a:lnTo>
                    <a:pt x="0"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8" name="Oval 194"/>
            <p:cNvSpPr>
              <a:spLocks noChangeArrowheads="1"/>
            </p:cNvSpPr>
            <p:nvPr userDrawn="1"/>
          </p:nvSpPr>
          <p:spPr bwMode="auto">
            <a:xfrm>
              <a:off x="7762875" y="3551238"/>
              <a:ext cx="92075" cy="9366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9" name="Oval 195"/>
            <p:cNvSpPr>
              <a:spLocks noChangeArrowheads="1"/>
            </p:cNvSpPr>
            <p:nvPr userDrawn="1"/>
          </p:nvSpPr>
          <p:spPr bwMode="auto">
            <a:xfrm>
              <a:off x="7951788" y="3551238"/>
              <a:ext cx="93663" cy="93663"/>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230" name="Freeform 196"/>
          <p:cNvSpPr>
            <a:spLocks noEditPoints="1"/>
          </p:cNvSpPr>
          <p:nvPr userDrawn="1"/>
        </p:nvSpPr>
        <p:spPr bwMode="auto">
          <a:xfrm>
            <a:off x="8450263" y="1758950"/>
            <a:ext cx="517525" cy="433388"/>
          </a:xfrm>
          <a:custGeom>
            <a:avLst/>
            <a:gdLst>
              <a:gd name="T0" fmla="*/ 10 w 134"/>
              <a:gd name="T1" fmla="*/ 0 h 112"/>
              <a:gd name="T2" fmla="*/ 59 w 134"/>
              <a:gd name="T3" fmla="*/ 0 h 112"/>
              <a:gd name="T4" fmla="*/ 69 w 134"/>
              <a:gd name="T5" fmla="*/ 11 h 112"/>
              <a:gd name="T6" fmla="*/ 100 w 134"/>
              <a:gd name="T7" fmla="*/ 11 h 112"/>
              <a:gd name="T8" fmla="*/ 110 w 134"/>
              <a:gd name="T9" fmla="*/ 19 h 112"/>
              <a:gd name="T10" fmla="*/ 24 w 134"/>
              <a:gd name="T11" fmla="*/ 19 h 112"/>
              <a:gd name="T12" fmla="*/ 8 w 134"/>
              <a:gd name="T13" fmla="*/ 33 h 112"/>
              <a:gd name="T14" fmla="*/ 0 w 134"/>
              <a:gd name="T15" fmla="*/ 83 h 112"/>
              <a:gd name="T16" fmla="*/ 0 w 134"/>
              <a:gd name="T17" fmla="*/ 11 h 112"/>
              <a:gd name="T18" fmla="*/ 10 w 134"/>
              <a:gd name="T19" fmla="*/ 0 h 112"/>
              <a:gd name="T20" fmla="*/ 33 w 134"/>
              <a:gd name="T21" fmla="*/ 31 h 112"/>
              <a:gd name="T22" fmla="*/ 16 w 134"/>
              <a:gd name="T23" fmla="*/ 45 h 112"/>
              <a:gd name="T24" fmla="*/ 6 w 134"/>
              <a:gd name="T25" fmla="*/ 112 h 112"/>
              <a:gd name="T26" fmla="*/ 122 w 134"/>
              <a:gd name="T27" fmla="*/ 112 h 112"/>
              <a:gd name="T28" fmla="*/ 133 w 134"/>
              <a:gd name="T29" fmla="*/ 45 h 112"/>
              <a:gd name="T30" fmla="*/ 121 w 134"/>
              <a:gd name="T31" fmla="*/ 31 h 112"/>
              <a:gd name="T32" fmla="*/ 33 w 134"/>
              <a:gd name="T33"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12">
                <a:moveTo>
                  <a:pt x="10" y="0"/>
                </a:moveTo>
                <a:cubicBezTo>
                  <a:pt x="59" y="0"/>
                  <a:pt x="59" y="0"/>
                  <a:pt x="59" y="0"/>
                </a:cubicBezTo>
                <a:cubicBezTo>
                  <a:pt x="67" y="0"/>
                  <a:pt x="69" y="5"/>
                  <a:pt x="69" y="11"/>
                </a:cubicBezTo>
                <a:cubicBezTo>
                  <a:pt x="100" y="11"/>
                  <a:pt x="100" y="11"/>
                  <a:pt x="100" y="11"/>
                </a:cubicBezTo>
                <a:cubicBezTo>
                  <a:pt x="105" y="11"/>
                  <a:pt x="109" y="14"/>
                  <a:pt x="110" y="19"/>
                </a:cubicBezTo>
                <a:cubicBezTo>
                  <a:pt x="24" y="19"/>
                  <a:pt x="24" y="19"/>
                  <a:pt x="24" y="19"/>
                </a:cubicBezTo>
                <a:cubicBezTo>
                  <a:pt x="16" y="19"/>
                  <a:pt x="9" y="25"/>
                  <a:pt x="8" y="33"/>
                </a:cubicBezTo>
                <a:cubicBezTo>
                  <a:pt x="0" y="83"/>
                  <a:pt x="0" y="83"/>
                  <a:pt x="0" y="83"/>
                </a:cubicBezTo>
                <a:cubicBezTo>
                  <a:pt x="0" y="11"/>
                  <a:pt x="0" y="11"/>
                  <a:pt x="0" y="11"/>
                </a:cubicBezTo>
                <a:cubicBezTo>
                  <a:pt x="0" y="5"/>
                  <a:pt x="4" y="0"/>
                  <a:pt x="10" y="0"/>
                </a:cubicBezTo>
                <a:close/>
                <a:moveTo>
                  <a:pt x="33" y="31"/>
                </a:moveTo>
                <a:cubicBezTo>
                  <a:pt x="25" y="31"/>
                  <a:pt x="18" y="37"/>
                  <a:pt x="16" y="45"/>
                </a:cubicBezTo>
                <a:cubicBezTo>
                  <a:pt x="6" y="112"/>
                  <a:pt x="6" y="112"/>
                  <a:pt x="6" y="112"/>
                </a:cubicBezTo>
                <a:cubicBezTo>
                  <a:pt x="122" y="112"/>
                  <a:pt x="122" y="112"/>
                  <a:pt x="122" y="112"/>
                </a:cubicBezTo>
                <a:cubicBezTo>
                  <a:pt x="133" y="45"/>
                  <a:pt x="133" y="45"/>
                  <a:pt x="133" y="45"/>
                </a:cubicBezTo>
                <a:cubicBezTo>
                  <a:pt x="134" y="37"/>
                  <a:pt x="129" y="31"/>
                  <a:pt x="121" y="31"/>
                </a:cubicBezTo>
                <a:lnTo>
                  <a:pt x="33" y="3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1" name="Freeform 197"/>
          <p:cNvSpPr>
            <a:spLocks/>
          </p:cNvSpPr>
          <p:nvPr userDrawn="1"/>
        </p:nvSpPr>
        <p:spPr bwMode="auto">
          <a:xfrm>
            <a:off x="2778125" y="3644900"/>
            <a:ext cx="639763" cy="350838"/>
          </a:xfrm>
          <a:custGeom>
            <a:avLst/>
            <a:gdLst>
              <a:gd name="T0" fmla="*/ 20 w 166"/>
              <a:gd name="T1" fmla="*/ 91 h 91"/>
              <a:gd name="T2" fmla="*/ 0 w 166"/>
              <a:gd name="T3" fmla="*/ 58 h 91"/>
              <a:gd name="T4" fmla="*/ 38 w 166"/>
              <a:gd name="T5" fmla="*/ 22 h 91"/>
              <a:gd name="T6" fmla="*/ 72 w 166"/>
              <a:gd name="T7" fmla="*/ 0 h 91"/>
              <a:gd name="T8" fmla="*/ 105 w 166"/>
              <a:gd name="T9" fmla="*/ 22 h 91"/>
              <a:gd name="T10" fmla="*/ 130 w 166"/>
              <a:gd name="T11" fmla="*/ 22 h 91"/>
              <a:gd name="T12" fmla="*/ 166 w 166"/>
              <a:gd name="T13" fmla="*/ 58 h 91"/>
              <a:gd name="T14" fmla="*/ 145 w 166"/>
              <a:gd name="T15" fmla="*/ 91 h 91"/>
              <a:gd name="T16" fmla="*/ 106 w 166"/>
              <a:gd name="T17" fmla="*/ 91 h 91"/>
              <a:gd name="T18" fmla="*/ 106 w 166"/>
              <a:gd name="T19" fmla="*/ 49 h 91"/>
              <a:gd name="T20" fmla="*/ 57 w 166"/>
              <a:gd name="T21" fmla="*/ 49 h 91"/>
              <a:gd name="T22" fmla="*/ 57 w 166"/>
              <a:gd name="T23" fmla="*/ 91 h 91"/>
              <a:gd name="T24" fmla="*/ 33 w 166"/>
              <a:gd name="T25" fmla="*/ 91 h 91"/>
              <a:gd name="T26" fmla="*/ 20 w 166"/>
              <a:gd name="T2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91">
                <a:moveTo>
                  <a:pt x="20" y="91"/>
                </a:moveTo>
                <a:cubicBezTo>
                  <a:pt x="8" y="85"/>
                  <a:pt x="0" y="72"/>
                  <a:pt x="0" y="58"/>
                </a:cubicBezTo>
                <a:cubicBezTo>
                  <a:pt x="0" y="39"/>
                  <a:pt x="20" y="24"/>
                  <a:pt x="38" y="22"/>
                </a:cubicBezTo>
                <a:cubicBezTo>
                  <a:pt x="44" y="9"/>
                  <a:pt x="57" y="0"/>
                  <a:pt x="72" y="0"/>
                </a:cubicBezTo>
                <a:cubicBezTo>
                  <a:pt x="87" y="0"/>
                  <a:pt x="100" y="9"/>
                  <a:pt x="105" y="22"/>
                </a:cubicBezTo>
                <a:cubicBezTo>
                  <a:pt x="106" y="22"/>
                  <a:pt x="129" y="22"/>
                  <a:pt x="130" y="22"/>
                </a:cubicBezTo>
                <a:cubicBezTo>
                  <a:pt x="150" y="22"/>
                  <a:pt x="166" y="38"/>
                  <a:pt x="166" y="58"/>
                </a:cubicBezTo>
                <a:cubicBezTo>
                  <a:pt x="166" y="72"/>
                  <a:pt x="158" y="85"/>
                  <a:pt x="145" y="91"/>
                </a:cubicBezTo>
                <a:cubicBezTo>
                  <a:pt x="106" y="91"/>
                  <a:pt x="106" y="91"/>
                  <a:pt x="106" y="91"/>
                </a:cubicBezTo>
                <a:cubicBezTo>
                  <a:pt x="106" y="49"/>
                  <a:pt x="106" y="49"/>
                  <a:pt x="106" y="49"/>
                </a:cubicBezTo>
                <a:cubicBezTo>
                  <a:pt x="57" y="49"/>
                  <a:pt x="57" y="49"/>
                  <a:pt x="57" y="49"/>
                </a:cubicBezTo>
                <a:cubicBezTo>
                  <a:pt x="57" y="91"/>
                  <a:pt x="57" y="91"/>
                  <a:pt x="57" y="91"/>
                </a:cubicBezTo>
                <a:cubicBezTo>
                  <a:pt x="33" y="91"/>
                  <a:pt x="33" y="91"/>
                  <a:pt x="33" y="91"/>
                </a:cubicBezTo>
                <a:lnTo>
                  <a:pt x="20" y="91"/>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2" name="Freeform 198"/>
          <p:cNvSpPr>
            <a:spLocks/>
          </p:cNvSpPr>
          <p:nvPr userDrawn="1"/>
        </p:nvSpPr>
        <p:spPr bwMode="auto">
          <a:xfrm>
            <a:off x="2970213" y="3860800"/>
            <a:ext cx="239713" cy="323850"/>
          </a:xfrm>
          <a:custGeom>
            <a:avLst/>
            <a:gdLst>
              <a:gd name="T0" fmla="*/ 39 w 151"/>
              <a:gd name="T1" fmla="*/ 0 h 204"/>
              <a:gd name="T2" fmla="*/ 39 w 151"/>
              <a:gd name="T3" fmla="*/ 107 h 204"/>
              <a:gd name="T4" fmla="*/ 0 w 151"/>
              <a:gd name="T5" fmla="*/ 107 h 204"/>
              <a:gd name="T6" fmla="*/ 76 w 151"/>
              <a:gd name="T7" fmla="*/ 204 h 204"/>
              <a:gd name="T8" fmla="*/ 151 w 151"/>
              <a:gd name="T9" fmla="*/ 107 h 204"/>
              <a:gd name="T10" fmla="*/ 115 w 151"/>
              <a:gd name="T11" fmla="*/ 107 h 204"/>
              <a:gd name="T12" fmla="*/ 115 w 151"/>
              <a:gd name="T13" fmla="*/ 0 h 204"/>
              <a:gd name="T14" fmla="*/ 39 w 151"/>
              <a:gd name="T15" fmla="*/ 0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04">
                <a:moveTo>
                  <a:pt x="39" y="0"/>
                </a:moveTo>
                <a:lnTo>
                  <a:pt x="39" y="107"/>
                </a:lnTo>
                <a:lnTo>
                  <a:pt x="0" y="107"/>
                </a:lnTo>
                <a:lnTo>
                  <a:pt x="76" y="204"/>
                </a:lnTo>
                <a:lnTo>
                  <a:pt x="151" y="107"/>
                </a:lnTo>
                <a:lnTo>
                  <a:pt x="115" y="107"/>
                </a:lnTo>
                <a:lnTo>
                  <a:pt x="115" y="0"/>
                </a:lnTo>
                <a:lnTo>
                  <a:pt x="39"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233" name="Group 232"/>
          <p:cNvGrpSpPr/>
          <p:nvPr userDrawn="1"/>
        </p:nvGrpSpPr>
        <p:grpSpPr>
          <a:xfrm>
            <a:off x="4337050" y="3381375"/>
            <a:ext cx="487363" cy="339725"/>
            <a:chOff x="4337050" y="3381375"/>
            <a:chExt cx="487363" cy="339725"/>
          </a:xfrm>
        </p:grpSpPr>
        <p:sp>
          <p:nvSpPr>
            <p:cNvPr id="234" name="Freeform 199"/>
            <p:cNvSpPr>
              <a:spLocks/>
            </p:cNvSpPr>
            <p:nvPr userDrawn="1"/>
          </p:nvSpPr>
          <p:spPr bwMode="auto">
            <a:xfrm>
              <a:off x="4527550" y="3459163"/>
              <a:ext cx="219075" cy="219075"/>
            </a:xfrm>
            <a:custGeom>
              <a:avLst/>
              <a:gdLst>
                <a:gd name="T0" fmla="*/ 29 w 57"/>
                <a:gd name="T1" fmla="*/ 0 h 57"/>
                <a:gd name="T2" fmla="*/ 15 w 57"/>
                <a:gd name="T3" fmla="*/ 3 h 57"/>
                <a:gd name="T4" fmla="*/ 22 w 57"/>
                <a:gd name="T5" fmla="*/ 10 h 57"/>
                <a:gd name="T6" fmla="*/ 15 w 57"/>
                <a:gd name="T7" fmla="*/ 17 h 57"/>
                <a:gd name="T8" fmla="*/ 8 w 57"/>
                <a:gd name="T9" fmla="*/ 10 h 57"/>
                <a:gd name="T10" fmla="*/ 8 w 57"/>
                <a:gd name="T11" fmla="*/ 8 h 57"/>
                <a:gd name="T12" fmla="*/ 0 w 57"/>
                <a:gd name="T13" fmla="*/ 28 h 57"/>
                <a:gd name="T14" fmla="*/ 29 w 57"/>
                <a:gd name="T15" fmla="*/ 57 h 57"/>
                <a:gd name="T16" fmla="*/ 57 w 57"/>
                <a:gd name="T17" fmla="*/ 28 h 57"/>
                <a:gd name="T18" fmla="*/ 29 w 57"/>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29" y="0"/>
                  </a:moveTo>
                  <a:cubicBezTo>
                    <a:pt x="24" y="0"/>
                    <a:pt x="19" y="1"/>
                    <a:pt x="15" y="3"/>
                  </a:cubicBezTo>
                  <a:cubicBezTo>
                    <a:pt x="19" y="3"/>
                    <a:pt x="22" y="6"/>
                    <a:pt x="22" y="10"/>
                  </a:cubicBezTo>
                  <a:cubicBezTo>
                    <a:pt x="22" y="14"/>
                    <a:pt x="19" y="17"/>
                    <a:pt x="15" y="17"/>
                  </a:cubicBezTo>
                  <a:cubicBezTo>
                    <a:pt x="11" y="17"/>
                    <a:pt x="8" y="14"/>
                    <a:pt x="8" y="10"/>
                  </a:cubicBezTo>
                  <a:cubicBezTo>
                    <a:pt x="8" y="9"/>
                    <a:pt x="8" y="9"/>
                    <a:pt x="8" y="8"/>
                  </a:cubicBezTo>
                  <a:cubicBezTo>
                    <a:pt x="3" y="13"/>
                    <a:pt x="0" y="20"/>
                    <a:pt x="0" y="28"/>
                  </a:cubicBezTo>
                  <a:cubicBezTo>
                    <a:pt x="0" y="44"/>
                    <a:pt x="13" y="57"/>
                    <a:pt x="29" y="57"/>
                  </a:cubicBezTo>
                  <a:cubicBezTo>
                    <a:pt x="44" y="57"/>
                    <a:pt x="57" y="44"/>
                    <a:pt x="57" y="28"/>
                  </a:cubicBezTo>
                  <a:cubicBezTo>
                    <a:pt x="57" y="13"/>
                    <a:pt x="44" y="0"/>
                    <a:pt x="29"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5" name="Freeform 200"/>
            <p:cNvSpPr>
              <a:spLocks noEditPoints="1"/>
            </p:cNvSpPr>
            <p:nvPr userDrawn="1"/>
          </p:nvSpPr>
          <p:spPr bwMode="auto">
            <a:xfrm>
              <a:off x="4337050" y="3381375"/>
              <a:ext cx="487363" cy="339725"/>
            </a:xfrm>
            <a:custGeom>
              <a:avLst/>
              <a:gdLst>
                <a:gd name="T0" fmla="*/ 121 w 126"/>
                <a:gd name="T1" fmla="*/ 12 h 88"/>
                <a:gd name="T2" fmla="*/ 101 w 126"/>
                <a:gd name="T3" fmla="*/ 12 h 88"/>
                <a:gd name="T4" fmla="*/ 99 w 126"/>
                <a:gd name="T5" fmla="*/ 6 h 88"/>
                <a:gd name="T6" fmla="*/ 92 w 126"/>
                <a:gd name="T7" fmla="*/ 0 h 88"/>
                <a:gd name="T8" fmla="*/ 63 w 126"/>
                <a:gd name="T9" fmla="*/ 0 h 88"/>
                <a:gd name="T10" fmla="*/ 56 w 126"/>
                <a:gd name="T11" fmla="*/ 6 h 88"/>
                <a:gd name="T12" fmla="*/ 54 w 126"/>
                <a:gd name="T13" fmla="*/ 12 h 88"/>
                <a:gd name="T14" fmla="*/ 30 w 126"/>
                <a:gd name="T15" fmla="*/ 12 h 88"/>
                <a:gd name="T16" fmla="*/ 30 w 126"/>
                <a:gd name="T17" fmla="*/ 11 h 88"/>
                <a:gd name="T18" fmla="*/ 26 w 126"/>
                <a:gd name="T19" fmla="*/ 6 h 88"/>
                <a:gd name="T20" fmla="*/ 15 w 126"/>
                <a:gd name="T21" fmla="*/ 6 h 88"/>
                <a:gd name="T22" fmla="*/ 11 w 126"/>
                <a:gd name="T23" fmla="*/ 11 h 88"/>
                <a:gd name="T24" fmla="*/ 11 w 126"/>
                <a:gd name="T25" fmla="*/ 12 h 88"/>
                <a:gd name="T26" fmla="*/ 5 w 126"/>
                <a:gd name="T27" fmla="*/ 12 h 88"/>
                <a:gd name="T28" fmla="*/ 0 w 126"/>
                <a:gd name="T29" fmla="*/ 17 h 88"/>
                <a:gd name="T30" fmla="*/ 0 w 126"/>
                <a:gd name="T31" fmla="*/ 82 h 88"/>
                <a:gd name="T32" fmla="*/ 5 w 126"/>
                <a:gd name="T33" fmla="*/ 88 h 88"/>
                <a:gd name="T34" fmla="*/ 121 w 126"/>
                <a:gd name="T35" fmla="*/ 88 h 88"/>
                <a:gd name="T36" fmla="*/ 126 w 126"/>
                <a:gd name="T37" fmla="*/ 82 h 88"/>
                <a:gd name="T38" fmla="*/ 126 w 126"/>
                <a:gd name="T39" fmla="*/ 17 h 88"/>
                <a:gd name="T40" fmla="*/ 121 w 126"/>
                <a:gd name="T41" fmla="*/ 12 h 88"/>
                <a:gd name="T42" fmla="*/ 31 w 126"/>
                <a:gd name="T43" fmla="*/ 28 h 88"/>
                <a:gd name="T44" fmla="*/ 14 w 126"/>
                <a:gd name="T45" fmla="*/ 28 h 88"/>
                <a:gd name="T46" fmla="*/ 10 w 126"/>
                <a:gd name="T47" fmla="*/ 24 h 88"/>
                <a:gd name="T48" fmla="*/ 14 w 126"/>
                <a:gd name="T49" fmla="*/ 20 h 88"/>
                <a:gd name="T50" fmla="*/ 31 w 126"/>
                <a:gd name="T51" fmla="*/ 20 h 88"/>
                <a:gd name="T52" fmla="*/ 35 w 126"/>
                <a:gd name="T53" fmla="*/ 24 h 88"/>
                <a:gd name="T54" fmla="*/ 31 w 126"/>
                <a:gd name="T55" fmla="*/ 28 h 88"/>
                <a:gd name="T56" fmla="*/ 78 w 126"/>
                <a:gd name="T57" fmla="*/ 81 h 88"/>
                <a:gd name="T58" fmla="*/ 45 w 126"/>
                <a:gd name="T59" fmla="*/ 48 h 88"/>
                <a:gd name="T60" fmla="*/ 78 w 126"/>
                <a:gd name="T61" fmla="*/ 15 h 88"/>
                <a:gd name="T62" fmla="*/ 110 w 126"/>
                <a:gd name="T63" fmla="*/ 48 h 88"/>
                <a:gd name="T64" fmla="*/ 78 w 126"/>
                <a:gd name="T6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88">
                  <a:moveTo>
                    <a:pt x="121" y="12"/>
                  </a:moveTo>
                  <a:cubicBezTo>
                    <a:pt x="101" y="12"/>
                    <a:pt x="101" y="12"/>
                    <a:pt x="101" y="12"/>
                  </a:cubicBezTo>
                  <a:cubicBezTo>
                    <a:pt x="99" y="6"/>
                    <a:pt x="99" y="6"/>
                    <a:pt x="99" y="6"/>
                  </a:cubicBezTo>
                  <a:cubicBezTo>
                    <a:pt x="98" y="3"/>
                    <a:pt x="96" y="0"/>
                    <a:pt x="92" y="0"/>
                  </a:cubicBezTo>
                  <a:cubicBezTo>
                    <a:pt x="63" y="0"/>
                    <a:pt x="63" y="0"/>
                    <a:pt x="63" y="0"/>
                  </a:cubicBezTo>
                  <a:cubicBezTo>
                    <a:pt x="60" y="0"/>
                    <a:pt x="57" y="3"/>
                    <a:pt x="56" y="6"/>
                  </a:cubicBezTo>
                  <a:cubicBezTo>
                    <a:pt x="54" y="12"/>
                    <a:pt x="54" y="12"/>
                    <a:pt x="54" y="12"/>
                  </a:cubicBezTo>
                  <a:cubicBezTo>
                    <a:pt x="30" y="12"/>
                    <a:pt x="30" y="12"/>
                    <a:pt x="30" y="12"/>
                  </a:cubicBezTo>
                  <a:cubicBezTo>
                    <a:pt x="30" y="11"/>
                    <a:pt x="30" y="11"/>
                    <a:pt x="30" y="11"/>
                  </a:cubicBezTo>
                  <a:cubicBezTo>
                    <a:pt x="30" y="8"/>
                    <a:pt x="28" y="6"/>
                    <a:pt x="26" y="6"/>
                  </a:cubicBezTo>
                  <a:cubicBezTo>
                    <a:pt x="15" y="6"/>
                    <a:pt x="15" y="6"/>
                    <a:pt x="15" y="6"/>
                  </a:cubicBezTo>
                  <a:cubicBezTo>
                    <a:pt x="13" y="6"/>
                    <a:pt x="11" y="8"/>
                    <a:pt x="11" y="11"/>
                  </a:cubicBezTo>
                  <a:cubicBezTo>
                    <a:pt x="11" y="12"/>
                    <a:pt x="11" y="12"/>
                    <a:pt x="11" y="12"/>
                  </a:cubicBezTo>
                  <a:cubicBezTo>
                    <a:pt x="5" y="12"/>
                    <a:pt x="5" y="12"/>
                    <a:pt x="5" y="12"/>
                  </a:cubicBezTo>
                  <a:cubicBezTo>
                    <a:pt x="2" y="12"/>
                    <a:pt x="0" y="14"/>
                    <a:pt x="0" y="17"/>
                  </a:cubicBezTo>
                  <a:cubicBezTo>
                    <a:pt x="0" y="82"/>
                    <a:pt x="0" y="82"/>
                    <a:pt x="0" y="82"/>
                  </a:cubicBezTo>
                  <a:cubicBezTo>
                    <a:pt x="0" y="85"/>
                    <a:pt x="2" y="88"/>
                    <a:pt x="5" y="88"/>
                  </a:cubicBezTo>
                  <a:cubicBezTo>
                    <a:pt x="121" y="88"/>
                    <a:pt x="121" y="88"/>
                    <a:pt x="121" y="88"/>
                  </a:cubicBezTo>
                  <a:cubicBezTo>
                    <a:pt x="124" y="88"/>
                    <a:pt x="126" y="85"/>
                    <a:pt x="126" y="82"/>
                  </a:cubicBezTo>
                  <a:cubicBezTo>
                    <a:pt x="126" y="17"/>
                    <a:pt x="126" y="17"/>
                    <a:pt x="126" y="17"/>
                  </a:cubicBezTo>
                  <a:cubicBezTo>
                    <a:pt x="126" y="14"/>
                    <a:pt x="124" y="12"/>
                    <a:pt x="121" y="12"/>
                  </a:cubicBezTo>
                  <a:close/>
                  <a:moveTo>
                    <a:pt x="31" y="28"/>
                  </a:moveTo>
                  <a:cubicBezTo>
                    <a:pt x="14" y="28"/>
                    <a:pt x="14" y="28"/>
                    <a:pt x="14" y="28"/>
                  </a:cubicBezTo>
                  <a:cubicBezTo>
                    <a:pt x="12" y="28"/>
                    <a:pt x="10" y="26"/>
                    <a:pt x="10" y="24"/>
                  </a:cubicBezTo>
                  <a:cubicBezTo>
                    <a:pt x="10" y="22"/>
                    <a:pt x="12" y="20"/>
                    <a:pt x="14" y="20"/>
                  </a:cubicBezTo>
                  <a:cubicBezTo>
                    <a:pt x="31" y="20"/>
                    <a:pt x="31" y="20"/>
                    <a:pt x="31" y="20"/>
                  </a:cubicBezTo>
                  <a:cubicBezTo>
                    <a:pt x="33" y="20"/>
                    <a:pt x="35" y="22"/>
                    <a:pt x="35" y="24"/>
                  </a:cubicBezTo>
                  <a:cubicBezTo>
                    <a:pt x="35" y="26"/>
                    <a:pt x="33" y="28"/>
                    <a:pt x="31" y="28"/>
                  </a:cubicBezTo>
                  <a:close/>
                  <a:moveTo>
                    <a:pt x="78" y="81"/>
                  </a:moveTo>
                  <a:cubicBezTo>
                    <a:pt x="59" y="81"/>
                    <a:pt x="45" y="66"/>
                    <a:pt x="45" y="48"/>
                  </a:cubicBezTo>
                  <a:cubicBezTo>
                    <a:pt x="45" y="30"/>
                    <a:pt x="59" y="15"/>
                    <a:pt x="78" y="15"/>
                  </a:cubicBezTo>
                  <a:cubicBezTo>
                    <a:pt x="96" y="15"/>
                    <a:pt x="110" y="30"/>
                    <a:pt x="110" y="48"/>
                  </a:cubicBezTo>
                  <a:cubicBezTo>
                    <a:pt x="110" y="66"/>
                    <a:pt x="96" y="81"/>
                    <a:pt x="78" y="8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36" name="Group 235"/>
          <p:cNvGrpSpPr/>
          <p:nvPr userDrawn="1"/>
        </p:nvGrpSpPr>
        <p:grpSpPr>
          <a:xfrm>
            <a:off x="7673975" y="2925763"/>
            <a:ext cx="606425" cy="506413"/>
            <a:chOff x="7673975" y="2925763"/>
            <a:chExt cx="606425" cy="506413"/>
          </a:xfrm>
        </p:grpSpPr>
        <p:sp>
          <p:nvSpPr>
            <p:cNvPr id="237" name="Rectangle 201"/>
            <p:cNvSpPr>
              <a:spLocks noChangeArrowheads="1"/>
            </p:cNvSpPr>
            <p:nvPr userDrawn="1"/>
          </p:nvSpPr>
          <p:spPr bwMode="auto">
            <a:xfrm>
              <a:off x="7894638" y="3006725"/>
              <a:ext cx="73025" cy="42863"/>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8" name="Rectangle 202"/>
            <p:cNvSpPr>
              <a:spLocks noChangeArrowheads="1"/>
            </p:cNvSpPr>
            <p:nvPr userDrawn="1"/>
          </p:nvSpPr>
          <p:spPr bwMode="auto">
            <a:xfrm>
              <a:off x="7805738" y="3238500"/>
              <a:ext cx="42863" cy="69850"/>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9" name="Rectangle 203"/>
            <p:cNvSpPr>
              <a:spLocks noChangeArrowheads="1"/>
            </p:cNvSpPr>
            <p:nvPr userDrawn="1"/>
          </p:nvSpPr>
          <p:spPr bwMode="auto">
            <a:xfrm>
              <a:off x="8167688" y="3103563"/>
              <a:ext cx="42863" cy="7302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0" name="Freeform 204"/>
            <p:cNvSpPr>
              <a:spLocks noEditPoints="1"/>
            </p:cNvSpPr>
            <p:nvPr userDrawn="1"/>
          </p:nvSpPr>
          <p:spPr bwMode="auto">
            <a:xfrm>
              <a:off x="7673975" y="2925763"/>
              <a:ext cx="606425" cy="506413"/>
            </a:xfrm>
            <a:custGeom>
              <a:avLst/>
              <a:gdLst>
                <a:gd name="T0" fmla="*/ 38 w 157"/>
                <a:gd name="T1" fmla="*/ 0 h 131"/>
                <a:gd name="T2" fmla="*/ 38 w 157"/>
                <a:gd name="T3" fmla="*/ 35 h 131"/>
                <a:gd name="T4" fmla="*/ 35 w 157"/>
                <a:gd name="T5" fmla="*/ 38 h 131"/>
                <a:gd name="T6" fmla="*/ 0 w 157"/>
                <a:gd name="T7" fmla="*/ 38 h 131"/>
                <a:gd name="T8" fmla="*/ 0 w 157"/>
                <a:gd name="T9" fmla="*/ 131 h 131"/>
                <a:gd name="T10" fmla="*/ 157 w 157"/>
                <a:gd name="T11" fmla="*/ 131 h 131"/>
                <a:gd name="T12" fmla="*/ 157 w 157"/>
                <a:gd name="T13" fmla="*/ 0 h 131"/>
                <a:gd name="T14" fmla="*/ 38 w 157"/>
                <a:gd name="T15" fmla="*/ 0 h 131"/>
                <a:gd name="T16" fmla="*/ 146 w 157"/>
                <a:gd name="T17" fmla="*/ 72 h 131"/>
                <a:gd name="T18" fmla="*/ 128 w 157"/>
                <a:gd name="T19" fmla="*/ 72 h 131"/>
                <a:gd name="T20" fmla="*/ 128 w 157"/>
                <a:gd name="T21" fmla="*/ 86 h 131"/>
                <a:gd name="T22" fmla="*/ 121 w 157"/>
                <a:gd name="T23" fmla="*/ 86 h 131"/>
                <a:gd name="T24" fmla="*/ 121 w 157"/>
                <a:gd name="T25" fmla="*/ 38 h 131"/>
                <a:gd name="T26" fmla="*/ 98 w 157"/>
                <a:gd name="T27" fmla="*/ 38 h 131"/>
                <a:gd name="T28" fmla="*/ 98 w 157"/>
                <a:gd name="T29" fmla="*/ 46 h 131"/>
                <a:gd name="T30" fmla="*/ 91 w 157"/>
                <a:gd name="T31" fmla="*/ 46 h 131"/>
                <a:gd name="T32" fmla="*/ 91 w 157"/>
                <a:gd name="T33" fmla="*/ 38 h 131"/>
                <a:gd name="T34" fmla="*/ 83 w 157"/>
                <a:gd name="T35" fmla="*/ 38 h 131"/>
                <a:gd name="T36" fmla="*/ 52 w 157"/>
                <a:gd name="T37" fmla="*/ 38 h 131"/>
                <a:gd name="T38" fmla="*/ 52 w 157"/>
                <a:gd name="T39" fmla="*/ 70 h 131"/>
                <a:gd name="T40" fmla="*/ 87 w 157"/>
                <a:gd name="T41" fmla="*/ 70 h 131"/>
                <a:gd name="T42" fmla="*/ 88 w 157"/>
                <a:gd name="T43" fmla="*/ 70 h 131"/>
                <a:gd name="T44" fmla="*/ 91 w 157"/>
                <a:gd name="T45" fmla="*/ 70 h 131"/>
                <a:gd name="T46" fmla="*/ 91 w 157"/>
                <a:gd name="T47" fmla="*/ 54 h 131"/>
                <a:gd name="T48" fmla="*/ 98 w 157"/>
                <a:gd name="T49" fmla="*/ 54 h 131"/>
                <a:gd name="T50" fmla="*/ 98 w 157"/>
                <a:gd name="T51" fmla="*/ 70 h 131"/>
                <a:gd name="T52" fmla="*/ 108 w 157"/>
                <a:gd name="T53" fmla="*/ 70 h 131"/>
                <a:gd name="T54" fmla="*/ 108 w 157"/>
                <a:gd name="T55" fmla="*/ 76 h 131"/>
                <a:gd name="T56" fmla="*/ 88 w 157"/>
                <a:gd name="T57" fmla="*/ 76 h 131"/>
                <a:gd name="T58" fmla="*/ 87 w 157"/>
                <a:gd name="T59" fmla="*/ 76 h 131"/>
                <a:gd name="T60" fmla="*/ 52 w 157"/>
                <a:gd name="T61" fmla="*/ 76 h 131"/>
                <a:gd name="T62" fmla="*/ 52 w 157"/>
                <a:gd name="T63" fmla="*/ 106 h 131"/>
                <a:gd name="T64" fmla="*/ 52 w 157"/>
                <a:gd name="T65" fmla="*/ 106 h 131"/>
                <a:gd name="T66" fmla="*/ 52 w 157"/>
                <a:gd name="T67" fmla="*/ 107 h 131"/>
                <a:gd name="T68" fmla="*/ 76 w 157"/>
                <a:gd name="T69" fmla="*/ 107 h 131"/>
                <a:gd name="T70" fmla="*/ 76 w 157"/>
                <a:gd name="T71" fmla="*/ 95 h 131"/>
                <a:gd name="T72" fmla="*/ 83 w 157"/>
                <a:gd name="T73" fmla="*/ 95 h 131"/>
                <a:gd name="T74" fmla="*/ 83 w 157"/>
                <a:gd name="T75" fmla="*/ 107 h 131"/>
                <a:gd name="T76" fmla="*/ 121 w 157"/>
                <a:gd name="T77" fmla="*/ 107 h 131"/>
                <a:gd name="T78" fmla="*/ 121 w 157"/>
                <a:gd name="T79" fmla="*/ 97 h 131"/>
                <a:gd name="T80" fmla="*/ 128 w 157"/>
                <a:gd name="T81" fmla="*/ 97 h 131"/>
                <a:gd name="T82" fmla="*/ 128 w 157"/>
                <a:gd name="T83" fmla="*/ 114 h 131"/>
                <a:gd name="T84" fmla="*/ 45 w 157"/>
                <a:gd name="T85" fmla="*/ 114 h 131"/>
                <a:gd name="T86" fmla="*/ 45 w 157"/>
                <a:gd name="T87" fmla="*/ 106 h 131"/>
                <a:gd name="T88" fmla="*/ 28 w 157"/>
                <a:gd name="T89" fmla="*/ 106 h 131"/>
                <a:gd name="T90" fmla="*/ 28 w 157"/>
                <a:gd name="T91" fmla="*/ 74 h 131"/>
                <a:gd name="T92" fmla="*/ 45 w 157"/>
                <a:gd name="T93" fmla="*/ 74 h 131"/>
                <a:gd name="T94" fmla="*/ 45 w 157"/>
                <a:gd name="T95" fmla="*/ 32 h 131"/>
                <a:gd name="T96" fmla="*/ 51 w 157"/>
                <a:gd name="T97" fmla="*/ 32 h 131"/>
                <a:gd name="T98" fmla="*/ 51 w 157"/>
                <a:gd name="T99" fmla="*/ 14 h 131"/>
                <a:gd name="T100" fmla="*/ 83 w 157"/>
                <a:gd name="T101" fmla="*/ 14 h 131"/>
                <a:gd name="T102" fmla="*/ 83 w 157"/>
                <a:gd name="T103" fmla="*/ 32 h 131"/>
                <a:gd name="T104" fmla="*/ 128 w 157"/>
                <a:gd name="T105" fmla="*/ 32 h 131"/>
                <a:gd name="T106" fmla="*/ 128 w 157"/>
                <a:gd name="T107" fmla="*/ 39 h 131"/>
                <a:gd name="T108" fmla="*/ 146 w 157"/>
                <a:gd name="T109" fmla="*/ 39 h 131"/>
                <a:gd name="T110" fmla="*/ 146 w 157"/>
                <a:gd name="T111"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31">
                  <a:moveTo>
                    <a:pt x="38" y="0"/>
                  </a:moveTo>
                  <a:cubicBezTo>
                    <a:pt x="38" y="35"/>
                    <a:pt x="38" y="35"/>
                    <a:pt x="38" y="35"/>
                  </a:cubicBezTo>
                  <a:cubicBezTo>
                    <a:pt x="38" y="37"/>
                    <a:pt x="37" y="38"/>
                    <a:pt x="35" y="38"/>
                  </a:cubicBezTo>
                  <a:cubicBezTo>
                    <a:pt x="0" y="38"/>
                    <a:pt x="0" y="38"/>
                    <a:pt x="0" y="38"/>
                  </a:cubicBezTo>
                  <a:cubicBezTo>
                    <a:pt x="0" y="131"/>
                    <a:pt x="0" y="131"/>
                    <a:pt x="0" y="131"/>
                  </a:cubicBezTo>
                  <a:cubicBezTo>
                    <a:pt x="157" y="131"/>
                    <a:pt x="157" y="131"/>
                    <a:pt x="157" y="131"/>
                  </a:cubicBezTo>
                  <a:cubicBezTo>
                    <a:pt x="157" y="0"/>
                    <a:pt x="157" y="0"/>
                    <a:pt x="157" y="0"/>
                  </a:cubicBezTo>
                  <a:lnTo>
                    <a:pt x="38" y="0"/>
                  </a:lnTo>
                  <a:close/>
                  <a:moveTo>
                    <a:pt x="146" y="72"/>
                  </a:moveTo>
                  <a:cubicBezTo>
                    <a:pt x="128" y="72"/>
                    <a:pt x="128" y="72"/>
                    <a:pt x="128" y="72"/>
                  </a:cubicBezTo>
                  <a:cubicBezTo>
                    <a:pt x="128" y="86"/>
                    <a:pt x="128" y="86"/>
                    <a:pt x="128" y="86"/>
                  </a:cubicBezTo>
                  <a:cubicBezTo>
                    <a:pt x="121" y="86"/>
                    <a:pt x="121" y="86"/>
                    <a:pt x="121" y="86"/>
                  </a:cubicBezTo>
                  <a:cubicBezTo>
                    <a:pt x="121" y="38"/>
                    <a:pt x="121" y="38"/>
                    <a:pt x="121" y="38"/>
                  </a:cubicBezTo>
                  <a:cubicBezTo>
                    <a:pt x="98" y="38"/>
                    <a:pt x="98" y="38"/>
                    <a:pt x="98" y="38"/>
                  </a:cubicBezTo>
                  <a:cubicBezTo>
                    <a:pt x="98" y="46"/>
                    <a:pt x="98" y="46"/>
                    <a:pt x="98" y="46"/>
                  </a:cubicBezTo>
                  <a:cubicBezTo>
                    <a:pt x="91" y="46"/>
                    <a:pt x="91" y="46"/>
                    <a:pt x="91" y="46"/>
                  </a:cubicBezTo>
                  <a:cubicBezTo>
                    <a:pt x="91" y="38"/>
                    <a:pt x="91" y="38"/>
                    <a:pt x="91" y="38"/>
                  </a:cubicBezTo>
                  <a:cubicBezTo>
                    <a:pt x="83" y="38"/>
                    <a:pt x="83" y="38"/>
                    <a:pt x="83" y="38"/>
                  </a:cubicBezTo>
                  <a:cubicBezTo>
                    <a:pt x="52" y="38"/>
                    <a:pt x="52" y="38"/>
                    <a:pt x="52" y="38"/>
                  </a:cubicBezTo>
                  <a:cubicBezTo>
                    <a:pt x="52" y="70"/>
                    <a:pt x="52" y="70"/>
                    <a:pt x="52" y="70"/>
                  </a:cubicBezTo>
                  <a:cubicBezTo>
                    <a:pt x="87" y="70"/>
                    <a:pt x="87" y="70"/>
                    <a:pt x="87" y="70"/>
                  </a:cubicBezTo>
                  <a:cubicBezTo>
                    <a:pt x="88" y="70"/>
                    <a:pt x="88" y="70"/>
                    <a:pt x="88" y="70"/>
                  </a:cubicBezTo>
                  <a:cubicBezTo>
                    <a:pt x="91" y="70"/>
                    <a:pt x="91" y="70"/>
                    <a:pt x="91" y="70"/>
                  </a:cubicBezTo>
                  <a:cubicBezTo>
                    <a:pt x="91" y="54"/>
                    <a:pt x="91" y="54"/>
                    <a:pt x="91" y="54"/>
                  </a:cubicBezTo>
                  <a:cubicBezTo>
                    <a:pt x="98" y="54"/>
                    <a:pt x="98" y="54"/>
                    <a:pt x="98" y="54"/>
                  </a:cubicBezTo>
                  <a:cubicBezTo>
                    <a:pt x="98" y="70"/>
                    <a:pt x="98" y="70"/>
                    <a:pt x="98" y="70"/>
                  </a:cubicBezTo>
                  <a:cubicBezTo>
                    <a:pt x="108" y="70"/>
                    <a:pt x="108" y="70"/>
                    <a:pt x="108" y="70"/>
                  </a:cubicBezTo>
                  <a:cubicBezTo>
                    <a:pt x="108" y="76"/>
                    <a:pt x="108" y="76"/>
                    <a:pt x="108" y="76"/>
                  </a:cubicBezTo>
                  <a:cubicBezTo>
                    <a:pt x="88" y="76"/>
                    <a:pt x="88" y="76"/>
                    <a:pt x="88" y="76"/>
                  </a:cubicBezTo>
                  <a:cubicBezTo>
                    <a:pt x="87" y="76"/>
                    <a:pt x="87" y="76"/>
                    <a:pt x="87" y="76"/>
                  </a:cubicBezTo>
                  <a:cubicBezTo>
                    <a:pt x="52" y="76"/>
                    <a:pt x="52" y="76"/>
                    <a:pt x="52" y="76"/>
                  </a:cubicBezTo>
                  <a:cubicBezTo>
                    <a:pt x="52" y="106"/>
                    <a:pt x="52" y="106"/>
                    <a:pt x="52" y="106"/>
                  </a:cubicBezTo>
                  <a:cubicBezTo>
                    <a:pt x="52" y="106"/>
                    <a:pt x="52" y="106"/>
                    <a:pt x="52" y="106"/>
                  </a:cubicBezTo>
                  <a:cubicBezTo>
                    <a:pt x="52" y="107"/>
                    <a:pt x="52" y="107"/>
                    <a:pt x="52" y="107"/>
                  </a:cubicBezTo>
                  <a:cubicBezTo>
                    <a:pt x="76" y="107"/>
                    <a:pt x="76" y="107"/>
                    <a:pt x="76" y="107"/>
                  </a:cubicBezTo>
                  <a:cubicBezTo>
                    <a:pt x="76" y="95"/>
                    <a:pt x="76" y="95"/>
                    <a:pt x="76" y="95"/>
                  </a:cubicBezTo>
                  <a:cubicBezTo>
                    <a:pt x="83" y="95"/>
                    <a:pt x="83" y="95"/>
                    <a:pt x="83" y="95"/>
                  </a:cubicBezTo>
                  <a:cubicBezTo>
                    <a:pt x="83" y="107"/>
                    <a:pt x="83" y="107"/>
                    <a:pt x="83" y="107"/>
                  </a:cubicBezTo>
                  <a:cubicBezTo>
                    <a:pt x="121" y="107"/>
                    <a:pt x="121" y="107"/>
                    <a:pt x="121" y="107"/>
                  </a:cubicBezTo>
                  <a:cubicBezTo>
                    <a:pt x="121" y="97"/>
                    <a:pt x="121" y="97"/>
                    <a:pt x="121" y="97"/>
                  </a:cubicBezTo>
                  <a:cubicBezTo>
                    <a:pt x="128" y="97"/>
                    <a:pt x="128" y="97"/>
                    <a:pt x="128" y="97"/>
                  </a:cubicBezTo>
                  <a:cubicBezTo>
                    <a:pt x="128" y="114"/>
                    <a:pt x="128" y="114"/>
                    <a:pt x="128" y="114"/>
                  </a:cubicBezTo>
                  <a:cubicBezTo>
                    <a:pt x="45" y="114"/>
                    <a:pt x="45" y="114"/>
                    <a:pt x="45" y="114"/>
                  </a:cubicBezTo>
                  <a:cubicBezTo>
                    <a:pt x="45" y="106"/>
                    <a:pt x="45" y="106"/>
                    <a:pt x="45" y="106"/>
                  </a:cubicBezTo>
                  <a:cubicBezTo>
                    <a:pt x="28" y="106"/>
                    <a:pt x="28" y="106"/>
                    <a:pt x="28" y="106"/>
                  </a:cubicBezTo>
                  <a:cubicBezTo>
                    <a:pt x="28" y="74"/>
                    <a:pt x="28" y="74"/>
                    <a:pt x="28" y="74"/>
                  </a:cubicBezTo>
                  <a:cubicBezTo>
                    <a:pt x="45" y="74"/>
                    <a:pt x="45" y="74"/>
                    <a:pt x="45" y="74"/>
                  </a:cubicBezTo>
                  <a:cubicBezTo>
                    <a:pt x="45" y="32"/>
                    <a:pt x="45" y="32"/>
                    <a:pt x="45" y="32"/>
                  </a:cubicBezTo>
                  <a:cubicBezTo>
                    <a:pt x="51" y="32"/>
                    <a:pt x="51" y="32"/>
                    <a:pt x="51" y="32"/>
                  </a:cubicBezTo>
                  <a:cubicBezTo>
                    <a:pt x="51" y="14"/>
                    <a:pt x="51" y="14"/>
                    <a:pt x="51" y="14"/>
                  </a:cubicBezTo>
                  <a:cubicBezTo>
                    <a:pt x="83" y="14"/>
                    <a:pt x="83" y="14"/>
                    <a:pt x="83" y="14"/>
                  </a:cubicBezTo>
                  <a:cubicBezTo>
                    <a:pt x="83" y="32"/>
                    <a:pt x="83" y="32"/>
                    <a:pt x="83" y="32"/>
                  </a:cubicBezTo>
                  <a:cubicBezTo>
                    <a:pt x="128" y="32"/>
                    <a:pt x="128" y="32"/>
                    <a:pt x="128" y="32"/>
                  </a:cubicBezTo>
                  <a:cubicBezTo>
                    <a:pt x="128" y="39"/>
                    <a:pt x="128" y="39"/>
                    <a:pt x="128" y="39"/>
                  </a:cubicBezTo>
                  <a:cubicBezTo>
                    <a:pt x="146" y="39"/>
                    <a:pt x="146" y="39"/>
                    <a:pt x="146" y="39"/>
                  </a:cubicBezTo>
                  <a:lnTo>
                    <a:pt x="146" y="72"/>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1" name="Freeform 206"/>
            <p:cNvSpPr>
              <a:spLocks/>
            </p:cNvSpPr>
            <p:nvPr userDrawn="1"/>
          </p:nvSpPr>
          <p:spPr bwMode="auto">
            <a:xfrm>
              <a:off x="7678738" y="2941638"/>
              <a:ext cx="107950" cy="107950"/>
            </a:xfrm>
            <a:custGeom>
              <a:avLst/>
              <a:gdLst>
                <a:gd name="T0" fmla="*/ 68 w 68"/>
                <a:gd name="T1" fmla="*/ 0 h 68"/>
                <a:gd name="T2" fmla="*/ 0 w 68"/>
                <a:gd name="T3" fmla="*/ 68 h 68"/>
                <a:gd name="T4" fmla="*/ 68 w 68"/>
                <a:gd name="T5" fmla="*/ 68 h 68"/>
                <a:gd name="T6" fmla="*/ 68 w 68"/>
                <a:gd name="T7" fmla="*/ 0 h 68"/>
              </a:gdLst>
              <a:ahLst/>
              <a:cxnLst>
                <a:cxn ang="0">
                  <a:pos x="T0" y="T1"/>
                </a:cxn>
                <a:cxn ang="0">
                  <a:pos x="T2" y="T3"/>
                </a:cxn>
                <a:cxn ang="0">
                  <a:pos x="T4" y="T5"/>
                </a:cxn>
                <a:cxn ang="0">
                  <a:pos x="T6" y="T7"/>
                </a:cxn>
              </a:cxnLst>
              <a:rect l="0" t="0" r="r" b="b"/>
              <a:pathLst>
                <a:path w="68" h="68">
                  <a:moveTo>
                    <a:pt x="68" y="0"/>
                  </a:moveTo>
                  <a:lnTo>
                    <a:pt x="0" y="68"/>
                  </a:lnTo>
                  <a:lnTo>
                    <a:pt x="68" y="68"/>
                  </a:lnTo>
                  <a:lnTo>
                    <a:pt x="6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42" name="Group 241"/>
          <p:cNvGrpSpPr/>
          <p:nvPr userDrawn="1"/>
        </p:nvGrpSpPr>
        <p:grpSpPr>
          <a:xfrm>
            <a:off x="7835900" y="1778000"/>
            <a:ext cx="474663" cy="490538"/>
            <a:chOff x="7835900" y="1778000"/>
            <a:chExt cx="474663" cy="490538"/>
          </a:xfrm>
        </p:grpSpPr>
        <p:sp>
          <p:nvSpPr>
            <p:cNvPr id="243" name="Freeform 207"/>
            <p:cNvSpPr>
              <a:spLocks/>
            </p:cNvSpPr>
            <p:nvPr userDrawn="1"/>
          </p:nvSpPr>
          <p:spPr bwMode="auto">
            <a:xfrm>
              <a:off x="7835900" y="1974850"/>
              <a:ext cx="309563" cy="293688"/>
            </a:xfrm>
            <a:custGeom>
              <a:avLst/>
              <a:gdLst>
                <a:gd name="T0" fmla="*/ 22 w 80"/>
                <a:gd name="T1" fmla="*/ 0 h 76"/>
                <a:gd name="T2" fmla="*/ 10 w 80"/>
                <a:gd name="T3" fmla="*/ 19 h 76"/>
                <a:gd name="T4" fmla="*/ 21 w 80"/>
                <a:gd name="T5" fmla="*/ 66 h 76"/>
                <a:gd name="T6" fmla="*/ 68 w 80"/>
                <a:gd name="T7" fmla="*/ 55 h 76"/>
                <a:gd name="T8" fmla="*/ 80 w 80"/>
                <a:gd name="T9" fmla="*/ 36 h 76"/>
                <a:gd name="T10" fmla="*/ 22 w 80"/>
                <a:gd name="T11" fmla="*/ 0 h 76"/>
              </a:gdLst>
              <a:ahLst/>
              <a:cxnLst>
                <a:cxn ang="0">
                  <a:pos x="T0" y="T1"/>
                </a:cxn>
                <a:cxn ang="0">
                  <a:pos x="T2" y="T3"/>
                </a:cxn>
                <a:cxn ang="0">
                  <a:pos x="T4" y="T5"/>
                </a:cxn>
                <a:cxn ang="0">
                  <a:pos x="T6" y="T7"/>
                </a:cxn>
                <a:cxn ang="0">
                  <a:pos x="T8" y="T9"/>
                </a:cxn>
                <a:cxn ang="0">
                  <a:pos x="T10" y="T11"/>
                </a:cxn>
              </a:cxnLst>
              <a:rect l="0" t="0" r="r" b="b"/>
              <a:pathLst>
                <a:path w="80" h="76">
                  <a:moveTo>
                    <a:pt x="22" y="0"/>
                  </a:moveTo>
                  <a:cubicBezTo>
                    <a:pt x="10" y="19"/>
                    <a:pt x="10" y="19"/>
                    <a:pt x="10" y="19"/>
                  </a:cubicBezTo>
                  <a:cubicBezTo>
                    <a:pt x="0" y="35"/>
                    <a:pt x="5" y="56"/>
                    <a:pt x="21" y="66"/>
                  </a:cubicBezTo>
                  <a:cubicBezTo>
                    <a:pt x="37" y="76"/>
                    <a:pt x="58" y="71"/>
                    <a:pt x="68" y="55"/>
                  </a:cubicBezTo>
                  <a:cubicBezTo>
                    <a:pt x="80" y="36"/>
                    <a:pt x="80" y="36"/>
                    <a:pt x="80" y="36"/>
                  </a:cubicBezTo>
                  <a:cubicBezTo>
                    <a:pt x="70" y="36"/>
                    <a:pt x="45" y="30"/>
                    <a:pt x="22"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4" name="Freeform 208"/>
            <p:cNvSpPr>
              <a:spLocks noEditPoints="1"/>
            </p:cNvSpPr>
            <p:nvPr userDrawn="1"/>
          </p:nvSpPr>
          <p:spPr bwMode="auto">
            <a:xfrm>
              <a:off x="7929563" y="1778000"/>
              <a:ext cx="381000" cy="320675"/>
            </a:xfrm>
            <a:custGeom>
              <a:avLst/>
              <a:gdLst>
                <a:gd name="T0" fmla="*/ 94 w 99"/>
                <a:gd name="T1" fmla="*/ 0 h 83"/>
                <a:gd name="T2" fmla="*/ 88 w 99"/>
                <a:gd name="T3" fmla="*/ 19 h 83"/>
                <a:gd name="T4" fmla="*/ 67 w 99"/>
                <a:gd name="T5" fmla="*/ 24 h 83"/>
                <a:gd name="T6" fmla="*/ 48 w 99"/>
                <a:gd name="T7" fmla="*/ 26 h 83"/>
                <a:gd name="T8" fmla="*/ 5 w 99"/>
                <a:gd name="T9" fmla="*/ 39 h 83"/>
                <a:gd name="T10" fmla="*/ 0 w 99"/>
                <a:gd name="T11" fmla="*/ 47 h 83"/>
                <a:gd name="T12" fmla="*/ 59 w 99"/>
                <a:gd name="T13" fmla="*/ 83 h 83"/>
                <a:gd name="T14" fmla="*/ 64 w 99"/>
                <a:gd name="T15" fmla="*/ 75 h 83"/>
                <a:gd name="T16" fmla="*/ 56 w 99"/>
                <a:gd name="T17" fmla="*/ 31 h 83"/>
                <a:gd name="T18" fmla="*/ 66 w 99"/>
                <a:gd name="T19" fmla="*/ 29 h 83"/>
                <a:gd name="T20" fmla="*/ 94 w 99"/>
                <a:gd name="T21" fmla="*/ 21 h 83"/>
                <a:gd name="T22" fmla="*/ 98 w 99"/>
                <a:gd name="T23" fmla="*/ 3 h 83"/>
                <a:gd name="T24" fmla="*/ 40 w 99"/>
                <a:gd name="T25" fmla="*/ 59 h 83"/>
                <a:gd name="T26" fmla="*/ 32 w 99"/>
                <a:gd name="T27" fmla="*/ 61 h 83"/>
                <a:gd name="T28" fmla="*/ 30 w 99"/>
                <a:gd name="T29" fmla="*/ 53 h 83"/>
                <a:gd name="T30" fmla="*/ 38 w 99"/>
                <a:gd name="T31" fmla="*/ 39 h 83"/>
                <a:gd name="T32" fmla="*/ 47 w 99"/>
                <a:gd name="T33" fmla="*/ 37 h 83"/>
                <a:gd name="T34" fmla="*/ 49 w 99"/>
                <a:gd name="T35" fmla="*/ 45 h 83"/>
                <a:gd name="T36" fmla="*/ 40 w 99"/>
                <a:gd name="T37" fmla="*/ 5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3">
                  <a:moveTo>
                    <a:pt x="94" y="0"/>
                  </a:moveTo>
                  <a:cubicBezTo>
                    <a:pt x="93" y="8"/>
                    <a:pt x="88" y="19"/>
                    <a:pt x="88" y="19"/>
                  </a:cubicBezTo>
                  <a:cubicBezTo>
                    <a:pt x="79" y="33"/>
                    <a:pt x="67" y="24"/>
                    <a:pt x="67" y="24"/>
                  </a:cubicBezTo>
                  <a:cubicBezTo>
                    <a:pt x="56" y="17"/>
                    <a:pt x="50" y="22"/>
                    <a:pt x="48" y="26"/>
                  </a:cubicBezTo>
                  <a:cubicBezTo>
                    <a:pt x="32" y="19"/>
                    <a:pt x="14" y="25"/>
                    <a:pt x="5" y="39"/>
                  </a:cubicBezTo>
                  <a:cubicBezTo>
                    <a:pt x="0" y="47"/>
                    <a:pt x="0" y="47"/>
                    <a:pt x="0" y="47"/>
                  </a:cubicBezTo>
                  <a:cubicBezTo>
                    <a:pt x="7" y="57"/>
                    <a:pt x="28" y="81"/>
                    <a:pt x="59" y="83"/>
                  </a:cubicBezTo>
                  <a:cubicBezTo>
                    <a:pt x="64" y="75"/>
                    <a:pt x="64" y="75"/>
                    <a:pt x="64" y="75"/>
                  </a:cubicBezTo>
                  <a:cubicBezTo>
                    <a:pt x="73" y="60"/>
                    <a:pt x="69" y="41"/>
                    <a:pt x="56" y="31"/>
                  </a:cubicBezTo>
                  <a:cubicBezTo>
                    <a:pt x="59" y="26"/>
                    <a:pt x="66" y="29"/>
                    <a:pt x="66" y="29"/>
                  </a:cubicBezTo>
                  <a:cubicBezTo>
                    <a:pt x="86" y="42"/>
                    <a:pt x="94" y="21"/>
                    <a:pt x="94" y="21"/>
                  </a:cubicBezTo>
                  <a:cubicBezTo>
                    <a:pt x="94" y="21"/>
                    <a:pt x="99" y="12"/>
                    <a:pt x="98" y="3"/>
                  </a:cubicBezTo>
                  <a:moveTo>
                    <a:pt x="40" y="59"/>
                  </a:moveTo>
                  <a:cubicBezTo>
                    <a:pt x="38" y="62"/>
                    <a:pt x="35" y="63"/>
                    <a:pt x="32" y="61"/>
                  </a:cubicBezTo>
                  <a:cubicBezTo>
                    <a:pt x="29" y="59"/>
                    <a:pt x="28" y="56"/>
                    <a:pt x="30" y="53"/>
                  </a:cubicBezTo>
                  <a:cubicBezTo>
                    <a:pt x="38" y="39"/>
                    <a:pt x="38" y="39"/>
                    <a:pt x="38" y="39"/>
                  </a:cubicBezTo>
                  <a:cubicBezTo>
                    <a:pt x="40" y="36"/>
                    <a:pt x="44" y="35"/>
                    <a:pt x="47" y="37"/>
                  </a:cubicBezTo>
                  <a:cubicBezTo>
                    <a:pt x="49" y="39"/>
                    <a:pt x="50" y="43"/>
                    <a:pt x="49" y="45"/>
                  </a:cubicBezTo>
                  <a:lnTo>
                    <a:pt x="40" y="59"/>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45" name="Group 244"/>
          <p:cNvGrpSpPr/>
          <p:nvPr userDrawn="1"/>
        </p:nvGrpSpPr>
        <p:grpSpPr>
          <a:xfrm>
            <a:off x="6727825" y="1284288"/>
            <a:ext cx="587375" cy="382587"/>
            <a:chOff x="6727825" y="1284288"/>
            <a:chExt cx="587375" cy="382587"/>
          </a:xfrm>
        </p:grpSpPr>
        <p:sp>
          <p:nvSpPr>
            <p:cNvPr id="246" name="Oval 209"/>
            <p:cNvSpPr>
              <a:spLocks noChangeArrowheads="1"/>
            </p:cNvSpPr>
            <p:nvPr userDrawn="1"/>
          </p:nvSpPr>
          <p:spPr bwMode="auto">
            <a:xfrm>
              <a:off x="6808788" y="1303338"/>
              <a:ext cx="115888" cy="1158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7" name="Oval 210"/>
            <p:cNvSpPr>
              <a:spLocks noChangeArrowheads="1"/>
            </p:cNvSpPr>
            <p:nvPr userDrawn="1"/>
          </p:nvSpPr>
          <p:spPr bwMode="auto">
            <a:xfrm>
              <a:off x="7113588" y="1303338"/>
              <a:ext cx="115888" cy="115888"/>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8" name="Oval 211"/>
            <p:cNvSpPr>
              <a:spLocks noChangeArrowheads="1"/>
            </p:cNvSpPr>
            <p:nvPr userDrawn="1"/>
          </p:nvSpPr>
          <p:spPr bwMode="auto">
            <a:xfrm>
              <a:off x="6959600" y="1284288"/>
              <a:ext cx="123825" cy="123825"/>
            </a:xfrm>
            <a:prstGeom prst="ellipse">
              <a:avLst/>
            </a:pr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9" name="Freeform 212"/>
            <p:cNvSpPr>
              <a:spLocks/>
            </p:cNvSpPr>
            <p:nvPr userDrawn="1"/>
          </p:nvSpPr>
          <p:spPr bwMode="auto">
            <a:xfrm>
              <a:off x="6727825" y="1419225"/>
              <a:ext cx="587375" cy="247650"/>
            </a:xfrm>
            <a:custGeom>
              <a:avLst/>
              <a:gdLst>
                <a:gd name="T0" fmla="*/ 149 w 152"/>
                <a:gd name="T1" fmla="*/ 57 h 64"/>
                <a:gd name="T2" fmla="*/ 131 w 152"/>
                <a:gd name="T3" fmla="*/ 57 h 64"/>
                <a:gd name="T4" fmla="*/ 131 w 152"/>
                <a:gd name="T5" fmla="*/ 50 h 64"/>
                <a:gd name="T6" fmla="*/ 138 w 152"/>
                <a:gd name="T7" fmla="*/ 38 h 64"/>
                <a:gd name="T8" fmla="*/ 138 w 152"/>
                <a:gd name="T9" fmla="*/ 16 h 64"/>
                <a:gd name="T10" fmla="*/ 124 w 152"/>
                <a:gd name="T11" fmla="*/ 2 h 64"/>
                <a:gd name="T12" fmla="*/ 107 w 152"/>
                <a:gd name="T13" fmla="*/ 2 h 64"/>
                <a:gd name="T14" fmla="*/ 104 w 152"/>
                <a:gd name="T15" fmla="*/ 3 h 64"/>
                <a:gd name="T16" fmla="*/ 107 w 152"/>
                <a:gd name="T17" fmla="*/ 15 h 64"/>
                <a:gd name="T18" fmla="*/ 107 w 152"/>
                <a:gd name="T19" fmla="*/ 39 h 64"/>
                <a:gd name="T20" fmla="*/ 101 w 152"/>
                <a:gd name="T21" fmla="*/ 55 h 64"/>
                <a:gd name="T22" fmla="*/ 101 w 152"/>
                <a:gd name="T23" fmla="*/ 57 h 64"/>
                <a:gd name="T24" fmla="*/ 92 w 152"/>
                <a:gd name="T25" fmla="*/ 57 h 64"/>
                <a:gd name="T26" fmla="*/ 92 w 152"/>
                <a:gd name="T27" fmla="*/ 52 h 64"/>
                <a:gd name="T28" fmla="*/ 100 w 152"/>
                <a:gd name="T29" fmla="*/ 39 h 64"/>
                <a:gd name="T30" fmla="*/ 100 w 152"/>
                <a:gd name="T31" fmla="*/ 15 h 64"/>
                <a:gd name="T32" fmla="*/ 85 w 152"/>
                <a:gd name="T33" fmla="*/ 0 h 64"/>
                <a:gd name="T34" fmla="*/ 66 w 152"/>
                <a:gd name="T35" fmla="*/ 0 h 64"/>
                <a:gd name="T36" fmla="*/ 51 w 152"/>
                <a:gd name="T37" fmla="*/ 15 h 64"/>
                <a:gd name="T38" fmla="*/ 51 w 152"/>
                <a:gd name="T39" fmla="*/ 39 h 64"/>
                <a:gd name="T40" fmla="*/ 59 w 152"/>
                <a:gd name="T41" fmla="*/ 52 h 64"/>
                <a:gd name="T42" fmla="*/ 59 w 152"/>
                <a:gd name="T43" fmla="*/ 57 h 64"/>
                <a:gd name="T44" fmla="*/ 51 w 152"/>
                <a:gd name="T45" fmla="*/ 57 h 64"/>
                <a:gd name="T46" fmla="*/ 51 w 152"/>
                <a:gd name="T47" fmla="*/ 55 h 64"/>
                <a:gd name="T48" fmla="*/ 44 w 152"/>
                <a:gd name="T49" fmla="*/ 39 h 64"/>
                <a:gd name="T50" fmla="*/ 44 w 152"/>
                <a:gd name="T51" fmla="*/ 15 h 64"/>
                <a:gd name="T52" fmla="*/ 47 w 152"/>
                <a:gd name="T53" fmla="*/ 3 h 64"/>
                <a:gd name="T54" fmla="*/ 44 w 152"/>
                <a:gd name="T55" fmla="*/ 2 h 64"/>
                <a:gd name="T56" fmla="*/ 27 w 152"/>
                <a:gd name="T57" fmla="*/ 2 h 64"/>
                <a:gd name="T58" fmla="*/ 13 w 152"/>
                <a:gd name="T59" fmla="*/ 16 h 64"/>
                <a:gd name="T60" fmla="*/ 13 w 152"/>
                <a:gd name="T61" fmla="*/ 38 h 64"/>
                <a:gd name="T62" fmla="*/ 21 w 152"/>
                <a:gd name="T63" fmla="*/ 50 h 64"/>
                <a:gd name="T64" fmla="*/ 21 w 152"/>
                <a:gd name="T65" fmla="*/ 57 h 64"/>
                <a:gd name="T66" fmla="*/ 3 w 152"/>
                <a:gd name="T67" fmla="*/ 57 h 64"/>
                <a:gd name="T68" fmla="*/ 0 w 152"/>
                <a:gd name="T69" fmla="*/ 60 h 64"/>
                <a:gd name="T70" fmla="*/ 3 w 152"/>
                <a:gd name="T71" fmla="*/ 64 h 64"/>
                <a:gd name="T72" fmla="*/ 149 w 152"/>
                <a:gd name="T73" fmla="*/ 64 h 64"/>
                <a:gd name="T74" fmla="*/ 152 w 152"/>
                <a:gd name="T75" fmla="*/ 60 h 64"/>
                <a:gd name="T76" fmla="*/ 149 w 152"/>
                <a:gd name="T77"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 h="64">
                  <a:moveTo>
                    <a:pt x="149" y="57"/>
                  </a:moveTo>
                  <a:cubicBezTo>
                    <a:pt x="131" y="57"/>
                    <a:pt x="131" y="57"/>
                    <a:pt x="131" y="57"/>
                  </a:cubicBezTo>
                  <a:cubicBezTo>
                    <a:pt x="131" y="50"/>
                    <a:pt x="131" y="50"/>
                    <a:pt x="131" y="50"/>
                  </a:cubicBezTo>
                  <a:cubicBezTo>
                    <a:pt x="135" y="48"/>
                    <a:pt x="138" y="43"/>
                    <a:pt x="138" y="38"/>
                  </a:cubicBezTo>
                  <a:cubicBezTo>
                    <a:pt x="138" y="16"/>
                    <a:pt x="138" y="16"/>
                    <a:pt x="138" y="16"/>
                  </a:cubicBezTo>
                  <a:cubicBezTo>
                    <a:pt x="138" y="9"/>
                    <a:pt x="132" y="2"/>
                    <a:pt x="124" y="2"/>
                  </a:cubicBezTo>
                  <a:cubicBezTo>
                    <a:pt x="107" y="2"/>
                    <a:pt x="107" y="2"/>
                    <a:pt x="107" y="2"/>
                  </a:cubicBezTo>
                  <a:cubicBezTo>
                    <a:pt x="106" y="2"/>
                    <a:pt x="105" y="2"/>
                    <a:pt x="104" y="3"/>
                  </a:cubicBezTo>
                  <a:cubicBezTo>
                    <a:pt x="106" y="6"/>
                    <a:pt x="107" y="10"/>
                    <a:pt x="107" y="15"/>
                  </a:cubicBezTo>
                  <a:cubicBezTo>
                    <a:pt x="107" y="39"/>
                    <a:pt x="107" y="39"/>
                    <a:pt x="107" y="39"/>
                  </a:cubicBezTo>
                  <a:cubicBezTo>
                    <a:pt x="107" y="45"/>
                    <a:pt x="105" y="51"/>
                    <a:pt x="101" y="55"/>
                  </a:cubicBezTo>
                  <a:cubicBezTo>
                    <a:pt x="101" y="57"/>
                    <a:pt x="101" y="57"/>
                    <a:pt x="101" y="57"/>
                  </a:cubicBezTo>
                  <a:cubicBezTo>
                    <a:pt x="92" y="57"/>
                    <a:pt x="92" y="57"/>
                    <a:pt x="92" y="57"/>
                  </a:cubicBezTo>
                  <a:cubicBezTo>
                    <a:pt x="92" y="52"/>
                    <a:pt x="92" y="52"/>
                    <a:pt x="92" y="52"/>
                  </a:cubicBezTo>
                  <a:cubicBezTo>
                    <a:pt x="97" y="50"/>
                    <a:pt x="100" y="45"/>
                    <a:pt x="100" y="39"/>
                  </a:cubicBezTo>
                  <a:cubicBezTo>
                    <a:pt x="100" y="15"/>
                    <a:pt x="100" y="15"/>
                    <a:pt x="100" y="15"/>
                  </a:cubicBezTo>
                  <a:cubicBezTo>
                    <a:pt x="100" y="7"/>
                    <a:pt x="93" y="0"/>
                    <a:pt x="85" y="0"/>
                  </a:cubicBezTo>
                  <a:cubicBezTo>
                    <a:pt x="66" y="0"/>
                    <a:pt x="66" y="0"/>
                    <a:pt x="66" y="0"/>
                  </a:cubicBezTo>
                  <a:cubicBezTo>
                    <a:pt x="58" y="0"/>
                    <a:pt x="51" y="7"/>
                    <a:pt x="51" y="15"/>
                  </a:cubicBezTo>
                  <a:cubicBezTo>
                    <a:pt x="51" y="39"/>
                    <a:pt x="51" y="39"/>
                    <a:pt x="51" y="39"/>
                  </a:cubicBezTo>
                  <a:cubicBezTo>
                    <a:pt x="51" y="45"/>
                    <a:pt x="54" y="50"/>
                    <a:pt x="59" y="52"/>
                  </a:cubicBezTo>
                  <a:cubicBezTo>
                    <a:pt x="59" y="57"/>
                    <a:pt x="59" y="57"/>
                    <a:pt x="59" y="57"/>
                  </a:cubicBezTo>
                  <a:cubicBezTo>
                    <a:pt x="51" y="57"/>
                    <a:pt x="51" y="57"/>
                    <a:pt x="51" y="57"/>
                  </a:cubicBezTo>
                  <a:cubicBezTo>
                    <a:pt x="51" y="55"/>
                    <a:pt x="51" y="55"/>
                    <a:pt x="51" y="55"/>
                  </a:cubicBezTo>
                  <a:cubicBezTo>
                    <a:pt x="46" y="51"/>
                    <a:pt x="44" y="45"/>
                    <a:pt x="44" y="39"/>
                  </a:cubicBezTo>
                  <a:cubicBezTo>
                    <a:pt x="44" y="15"/>
                    <a:pt x="44" y="15"/>
                    <a:pt x="44" y="15"/>
                  </a:cubicBezTo>
                  <a:cubicBezTo>
                    <a:pt x="44" y="10"/>
                    <a:pt x="45" y="6"/>
                    <a:pt x="47" y="3"/>
                  </a:cubicBezTo>
                  <a:cubicBezTo>
                    <a:pt x="46" y="2"/>
                    <a:pt x="45" y="2"/>
                    <a:pt x="44" y="2"/>
                  </a:cubicBezTo>
                  <a:cubicBezTo>
                    <a:pt x="27" y="2"/>
                    <a:pt x="27" y="2"/>
                    <a:pt x="27" y="2"/>
                  </a:cubicBezTo>
                  <a:cubicBezTo>
                    <a:pt x="19" y="2"/>
                    <a:pt x="13" y="9"/>
                    <a:pt x="13" y="16"/>
                  </a:cubicBezTo>
                  <a:cubicBezTo>
                    <a:pt x="13" y="38"/>
                    <a:pt x="13" y="38"/>
                    <a:pt x="13" y="38"/>
                  </a:cubicBezTo>
                  <a:cubicBezTo>
                    <a:pt x="13" y="43"/>
                    <a:pt x="16" y="48"/>
                    <a:pt x="21" y="50"/>
                  </a:cubicBezTo>
                  <a:cubicBezTo>
                    <a:pt x="21" y="57"/>
                    <a:pt x="21" y="57"/>
                    <a:pt x="21" y="57"/>
                  </a:cubicBezTo>
                  <a:cubicBezTo>
                    <a:pt x="3" y="57"/>
                    <a:pt x="3" y="57"/>
                    <a:pt x="3" y="57"/>
                  </a:cubicBezTo>
                  <a:cubicBezTo>
                    <a:pt x="1" y="57"/>
                    <a:pt x="0" y="59"/>
                    <a:pt x="0" y="60"/>
                  </a:cubicBezTo>
                  <a:cubicBezTo>
                    <a:pt x="0" y="62"/>
                    <a:pt x="1" y="64"/>
                    <a:pt x="3" y="64"/>
                  </a:cubicBezTo>
                  <a:cubicBezTo>
                    <a:pt x="149" y="64"/>
                    <a:pt x="149" y="64"/>
                    <a:pt x="149" y="64"/>
                  </a:cubicBezTo>
                  <a:cubicBezTo>
                    <a:pt x="151" y="64"/>
                    <a:pt x="152" y="62"/>
                    <a:pt x="152" y="60"/>
                  </a:cubicBezTo>
                  <a:cubicBezTo>
                    <a:pt x="152" y="59"/>
                    <a:pt x="151" y="57"/>
                    <a:pt x="149" y="5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50" name="Group 249"/>
          <p:cNvGrpSpPr/>
          <p:nvPr userDrawn="1"/>
        </p:nvGrpSpPr>
        <p:grpSpPr>
          <a:xfrm>
            <a:off x="5248275" y="3883025"/>
            <a:ext cx="309563" cy="309563"/>
            <a:chOff x="5248275" y="3883025"/>
            <a:chExt cx="309563" cy="309563"/>
          </a:xfrm>
        </p:grpSpPr>
        <p:sp>
          <p:nvSpPr>
            <p:cNvPr id="251" name="Freeform 213"/>
            <p:cNvSpPr>
              <a:spLocks/>
            </p:cNvSpPr>
            <p:nvPr userDrawn="1"/>
          </p:nvSpPr>
          <p:spPr bwMode="auto">
            <a:xfrm>
              <a:off x="5264150" y="3887788"/>
              <a:ext cx="153988" cy="166688"/>
            </a:xfrm>
            <a:custGeom>
              <a:avLst/>
              <a:gdLst>
                <a:gd name="T0" fmla="*/ 19 w 40"/>
                <a:gd name="T1" fmla="*/ 43 h 43"/>
                <a:gd name="T2" fmla="*/ 35 w 40"/>
                <a:gd name="T3" fmla="*/ 38 h 43"/>
                <a:gd name="T4" fmla="*/ 35 w 40"/>
                <a:gd name="T5" fmla="*/ 36 h 43"/>
                <a:gd name="T6" fmla="*/ 40 w 40"/>
                <a:gd name="T7" fmla="*/ 29 h 43"/>
                <a:gd name="T8" fmla="*/ 27 w 40"/>
                <a:gd name="T9" fmla="*/ 0 h 43"/>
                <a:gd name="T10" fmla="*/ 0 w 40"/>
                <a:gd name="T11" fmla="*/ 21 h 43"/>
                <a:gd name="T12" fmla="*/ 8 w 40"/>
                <a:gd name="T13" fmla="*/ 38 h 43"/>
                <a:gd name="T14" fmla="*/ 11 w 40"/>
                <a:gd name="T15" fmla="*/ 37 h 43"/>
                <a:gd name="T16" fmla="*/ 19 w 40"/>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19" y="43"/>
                  </a:moveTo>
                  <a:cubicBezTo>
                    <a:pt x="25" y="42"/>
                    <a:pt x="30" y="40"/>
                    <a:pt x="35" y="38"/>
                  </a:cubicBezTo>
                  <a:cubicBezTo>
                    <a:pt x="35" y="37"/>
                    <a:pt x="35" y="37"/>
                    <a:pt x="35" y="36"/>
                  </a:cubicBezTo>
                  <a:cubicBezTo>
                    <a:pt x="35" y="33"/>
                    <a:pt x="37" y="30"/>
                    <a:pt x="40" y="29"/>
                  </a:cubicBezTo>
                  <a:cubicBezTo>
                    <a:pt x="39" y="18"/>
                    <a:pt x="34" y="8"/>
                    <a:pt x="27" y="0"/>
                  </a:cubicBezTo>
                  <a:cubicBezTo>
                    <a:pt x="15" y="3"/>
                    <a:pt x="5" y="11"/>
                    <a:pt x="0" y="21"/>
                  </a:cubicBezTo>
                  <a:cubicBezTo>
                    <a:pt x="2" y="27"/>
                    <a:pt x="5" y="33"/>
                    <a:pt x="8" y="38"/>
                  </a:cubicBezTo>
                  <a:cubicBezTo>
                    <a:pt x="9" y="37"/>
                    <a:pt x="10" y="37"/>
                    <a:pt x="11" y="37"/>
                  </a:cubicBezTo>
                  <a:cubicBezTo>
                    <a:pt x="15" y="37"/>
                    <a:pt x="18" y="39"/>
                    <a:pt x="19" y="4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2" name="Freeform 214"/>
            <p:cNvSpPr>
              <a:spLocks/>
            </p:cNvSpPr>
            <p:nvPr userDrawn="1"/>
          </p:nvSpPr>
          <p:spPr bwMode="auto">
            <a:xfrm>
              <a:off x="5253038" y="4060825"/>
              <a:ext cx="134938" cy="120650"/>
            </a:xfrm>
            <a:custGeom>
              <a:avLst/>
              <a:gdLst>
                <a:gd name="T0" fmla="*/ 18 w 35"/>
                <a:gd name="T1" fmla="*/ 8 h 31"/>
                <a:gd name="T2" fmla="*/ 14 w 35"/>
                <a:gd name="T3" fmla="*/ 9 h 31"/>
                <a:gd name="T4" fmla="*/ 6 w 35"/>
                <a:gd name="T5" fmla="*/ 2 h 31"/>
                <a:gd name="T6" fmla="*/ 0 w 35"/>
                <a:gd name="T7" fmla="*/ 0 h 31"/>
                <a:gd name="T8" fmla="*/ 25 w 35"/>
                <a:gd name="T9" fmla="*/ 31 h 31"/>
                <a:gd name="T10" fmla="*/ 35 w 35"/>
                <a:gd name="T11" fmla="*/ 21 h 31"/>
                <a:gd name="T12" fmla="*/ 33 w 35"/>
                <a:gd name="T13" fmla="*/ 17 h 31"/>
                <a:gd name="T14" fmla="*/ 18 w 35"/>
                <a:gd name="T15" fmla="*/ 8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1">
                  <a:moveTo>
                    <a:pt x="18" y="8"/>
                  </a:moveTo>
                  <a:cubicBezTo>
                    <a:pt x="17" y="8"/>
                    <a:pt x="16" y="9"/>
                    <a:pt x="14" y="9"/>
                  </a:cubicBezTo>
                  <a:cubicBezTo>
                    <a:pt x="10" y="9"/>
                    <a:pt x="7" y="6"/>
                    <a:pt x="6" y="2"/>
                  </a:cubicBezTo>
                  <a:cubicBezTo>
                    <a:pt x="4" y="1"/>
                    <a:pt x="2" y="1"/>
                    <a:pt x="0" y="0"/>
                  </a:cubicBezTo>
                  <a:cubicBezTo>
                    <a:pt x="2" y="15"/>
                    <a:pt x="12" y="26"/>
                    <a:pt x="25" y="31"/>
                  </a:cubicBezTo>
                  <a:cubicBezTo>
                    <a:pt x="29" y="28"/>
                    <a:pt x="32" y="25"/>
                    <a:pt x="35" y="21"/>
                  </a:cubicBezTo>
                  <a:cubicBezTo>
                    <a:pt x="34" y="20"/>
                    <a:pt x="33" y="18"/>
                    <a:pt x="33" y="17"/>
                  </a:cubicBezTo>
                  <a:cubicBezTo>
                    <a:pt x="27" y="14"/>
                    <a:pt x="22" y="11"/>
                    <a:pt x="18" y="8"/>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3" name="Freeform 215"/>
            <p:cNvSpPr>
              <a:spLocks/>
            </p:cNvSpPr>
            <p:nvPr userDrawn="1"/>
          </p:nvSpPr>
          <p:spPr bwMode="auto">
            <a:xfrm>
              <a:off x="5334000" y="4049713"/>
              <a:ext cx="84138" cy="58738"/>
            </a:xfrm>
            <a:custGeom>
              <a:avLst/>
              <a:gdLst>
                <a:gd name="T0" fmla="*/ 1 w 22"/>
                <a:gd name="T1" fmla="*/ 5 h 15"/>
                <a:gd name="T2" fmla="*/ 0 w 22"/>
                <a:gd name="T3" fmla="*/ 7 h 15"/>
                <a:gd name="T4" fmla="*/ 13 w 22"/>
                <a:gd name="T5" fmla="*/ 15 h 15"/>
                <a:gd name="T6" fmla="*/ 20 w 22"/>
                <a:gd name="T7" fmla="*/ 11 h 15"/>
                <a:gd name="T8" fmla="*/ 22 w 22"/>
                <a:gd name="T9" fmla="*/ 2 h 15"/>
                <a:gd name="T10" fmla="*/ 20 w 22"/>
                <a:gd name="T11" fmla="*/ 0 h 15"/>
                <a:gd name="T12" fmla="*/ 1 w 22"/>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22" h="15">
                  <a:moveTo>
                    <a:pt x="1" y="5"/>
                  </a:moveTo>
                  <a:cubicBezTo>
                    <a:pt x="1" y="6"/>
                    <a:pt x="1" y="7"/>
                    <a:pt x="0" y="7"/>
                  </a:cubicBezTo>
                  <a:cubicBezTo>
                    <a:pt x="4" y="10"/>
                    <a:pt x="9" y="13"/>
                    <a:pt x="13" y="15"/>
                  </a:cubicBezTo>
                  <a:cubicBezTo>
                    <a:pt x="15" y="13"/>
                    <a:pt x="17" y="11"/>
                    <a:pt x="20" y="11"/>
                  </a:cubicBezTo>
                  <a:cubicBezTo>
                    <a:pt x="21" y="8"/>
                    <a:pt x="22" y="5"/>
                    <a:pt x="22" y="2"/>
                  </a:cubicBezTo>
                  <a:cubicBezTo>
                    <a:pt x="21" y="1"/>
                    <a:pt x="21" y="1"/>
                    <a:pt x="20" y="0"/>
                  </a:cubicBezTo>
                  <a:cubicBezTo>
                    <a:pt x="14" y="3"/>
                    <a:pt x="8" y="5"/>
                    <a:pt x="1" y="5"/>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4" name="Freeform 216"/>
            <p:cNvSpPr>
              <a:spLocks/>
            </p:cNvSpPr>
            <p:nvPr userDrawn="1"/>
          </p:nvSpPr>
          <p:spPr bwMode="auto">
            <a:xfrm>
              <a:off x="5430838" y="3938588"/>
              <a:ext cx="127000" cy="184150"/>
            </a:xfrm>
            <a:custGeom>
              <a:avLst/>
              <a:gdLst>
                <a:gd name="T0" fmla="*/ 29 w 33"/>
                <a:gd name="T1" fmla="*/ 44 h 48"/>
                <a:gd name="T2" fmla="*/ 33 w 33"/>
                <a:gd name="T3" fmla="*/ 26 h 48"/>
                <a:gd name="T4" fmla="*/ 23 w 33"/>
                <a:gd name="T5" fmla="*/ 0 h 48"/>
                <a:gd name="T6" fmla="*/ 8 w 33"/>
                <a:gd name="T7" fmla="*/ 21 h 48"/>
                <a:gd name="T8" fmla="*/ 8 w 33"/>
                <a:gd name="T9" fmla="*/ 23 h 48"/>
                <a:gd name="T10" fmla="*/ 2 w 33"/>
                <a:gd name="T11" fmla="*/ 31 h 48"/>
                <a:gd name="T12" fmla="*/ 0 w 33"/>
                <a:gd name="T13" fmla="*/ 42 h 48"/>
                <a:gd name="T14" fmla="*/ 3 w 33"/>
                <a:gd name="T15" fmla="*/ 48 h 48"/>
                <a:gd name="T16" fmla="*/ 8 w 33"/>
                <a:gd name="T17" fmla="*/ 48 h 48"/>
                <a:gd name="T18" fmla="*/ 29 w 33"/>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8">
                  <a:moveTo>
                    <a:pt x="29" y="44"/>
                  </a:moveTo>
                  <a:cubicBezTo>
                    <a:pt x="31" y="38"/>
                    <a:pt x="33" y="32"/>
                    <a:pt x="33" y="26"/>
                  </a:cubicBezTo>
                  <a:cubicBezTo>
                    <a:pt x="33" y="16"/>
                    <a:pt x="29" y="7"/>
                    <a:pt x="23" y="0"/>
                  </a:cubicBezTo>
                  <a:cubicBezTo>
                    <a:pt x="20" y="8"/>
                    <a:pt x="15" y="15"/>
                    <a:pt x="8" y="21"/>
                  </a:cubicBezTo>
                  <a:cubicBezTo>
                    <a:pt x="8" y="22"/>
                    <a:pt x="8" y="22"/>
                    <a:pt x="8" y="23"/>
                  </a:cubicBezTo>
                  <a:cubicBezTo>
                    <a:pt x="8" y="27"/>
                    <a:pt x="6" y="30"/>
                    <a:pt x="2" y="31"/>
                  </a:cubicBezTo>
                  <a:cubicBezTo>
                    <a:pt x="2" y="35"/>
                    <a:pt x="1" y="38"/>
                    <a:pt x="0" y="42"/>
                  </a:cubicBezTo>
                  <a:cubicBezTo>
                    <a:pt x="2" y="43"/>
                    <a:pt x="3" y="45"/>
                    <a:pt x="3" y="48"/>
                  </a:cubicBezTo>
                  <a:cubicBezTo>
                    <a:pt x="5" y="48"/>
                    <a:pt x="7" y="48"/>
                    <a:pt x="8" y="48"/>
                  </a:cubicBezTo>
                  <a:cubicBezTo>
                    <a:pt x="16" y="48"/>
                    <a:pt x="22" y="46"/>
                    <a:pt x="29" y="44"/>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5" name="Freeform 217"/>
            <p:cNvSpPr>
              <a:spLocks/>
            </p:cNvSpPr>
            <p:nvPr userDrawn="1"/>
          </p:nvSpPr>
          <p:spPr bwMode="auto">
            <a:xfrm>
              <a:off x="5248275" y="3998913"/>
              <a:ext cx="31750" cy="50800"/>
            </a:xfrm>
            <a:custGeom>
              <a:avLst/>
              <a:gdLst>
                <a:gd name="T0" fmla="*/ 2 w 8"/>
                <a:gd name="T1" fmla="*/ 0 h 13"/>
                <a:gd name="T2" fmla="*/ 0 w 8"/>
                <a:gd name="T3" fmla="*/ 10 h 13"/>
                <a:gd name="T4" fmla="*/ 0 w 8"/>
                <a:gd name="T5" fmla="*/ 11 h 13"/>
                <a:gd name="T6" fmla="*/ 8 w 8"/>
                <a:gd name="T7" fmla="*/ 13 h 13"/>
                <a:gd name="T8" fmla="*/ 8 w 8"/>
                <a:gd name="T9" fmla="*/ 12 h 13"/>
                <a:gd name="T10" fmla="*/ 2 w 8"/>
                <a:gd name="T11" fmla="*/ 0 h 13"/>
              </a:gdLst>
              <a:ahLst/>
              <a:cxnLst>
                <a:cxn ang="0">
                  <a:pos x="T0" y="T1"/>
                </a:cxn>
                <a:cxn ang="0">
                  <a:pos x="T2" y="T3"/>
                </a:cxn>
                <a:cxn ang="0">
                  <a:pos x="T4" y="T5"/>
                </a:cxn>
                <a:cxn ang="0">
                  <a:pos x="T6" y="T7"/>
                </a:cxn>
                <a:cxn ang="0">
                  <a:pos x="T8" y="T9"/>
                </a:cxn>
                <a:cxn ang="0">
                  <a:pos x="T10" y="T11"/>
                </a:cxn>
              </a:cxnLst>
              <a:rect l="0" t="0" r="r" b="b"/>
              <a:pathLst>
                <a:path w="8" h="13">
                  <a:moveTo>
                    <a:pt x="2" y="0"/>
                  </a:moveTo>
                  <a:cubicBezTo>
                    <a:pt x="1" y="3"/>
                    <a:pt x="0" y="6"/>
                    <a:pt x="0" y="10"/>
                  </a:cubicBezTo>
                  <a:cubicBezTo>
                    <a:pt x="0" y="10"/>
                    <a:pt x="0" y="11"/>
                    <a:pt x="0" y="11"/>
                  </a:cubicBezTo>
                  <a:cubicBezTo>
                    <a:pt x="3" y="12"/>
                    <a:pt x="5" y="13"/>
                    <a:pt x="8" y="13"/>
                  </a:cubicBezTo>
                  <a:cubicBezTo>
                    <a:pt x="8" y="13"/>
                    <a:pt x="8" y="12"/>
                    <a:pt x="8" y="12"/>
                  </a:cubicBezTo>
                  <a:cubicBezTo>
                    <a:pt x="6" y="8"/>
                    <a:pt x="3" y="4"/>
                    <a:pt x="2"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6" name="Freeform 218"/>
            <p:cNvSpPr>
              <a:spLocks/>
            </p:cNvSpPr>
            <p:nvPr userDrawn="1"/>
          </p:nvSpPr>
          <p:spPr bwMode="auto">
            <a:xfrm>
              <a:off x="5372100" y="4130675"/>
              <a:ext cx="150813" cy="61913"/>
            </a:xfrm>
            <a:custGeom>
              <a:avLst/>
              <a:gdLst>
                <a:gd name="T0" fmla="*/ 10 w 39"/>
                <a:gd name="T1" fmla="*/ 7 h 16"/>
                <a:gd name="T2" fmla="*/ 7 w 39"/>
                <a:gd name="T3" fmla="*/ 6 h 16"/>
                <a:gd name="T4" fmla="*/ 0 w 39"/>
                <a:gd name="T5" fmla="*/ 15 h 16"/>
                <a:gd name="T6" fmla="*/ 8 w 39"/>
                <a:gd name="T7" fmla="*/ 16 h 16"/>
                <a:gd name="T8" fmla="*/ 39 w 39"/>
                <a:gd name="T9" fmla="*/ 0 h 16"/>
                <a:gd name="T10" fmla="*/ 23 w 39"/>
                <a:gd name="T11" fmla="*/ 3 h 16"/>
                <a:gd name="T12" fmla="*/ 17 w 39"/>
                <a:gd name="T13" fmla="*/ 2 h 16"/>
                <a:gd name="T14" fmla="*/ 10 w 39"/>
                <a:gd name="T15" fmla="*/ 7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6">
                  <a:moveTo>
                    <a:pt x="10" y="7"/>
                  </a:moveTo>
                  <a:cubicBezTo>
                    <a:pt x="9" y="7"/>
                    <a:pt x="8" y="6"/>
                    <a:pt x="7" y="6"/>
                  </a:cubicBezTo>
                  <a:cubicBezTo>
                    <a:pt x="5" y="9"/>
                    <a:pt x="3" y="12"/>
                    <a:pt x="0" y="15"/>
                  </a:cubicBezTo>
                  <a:cubicBezTo>
                    <a:pt x="3" y="15"/>
                    <a:pt x="5" y="16"/>
                    <a:pt x="8" y="16"/>
                  </a:cubicBezTo>
                  <a:cubicBezTo>
                    <a:pt x="21" y="16"/>
                    <a:pt x="32" y="10"/>
                    <a:pt x="39" y="0"/>
                  </a:cubicBezTo>
                  <a:cubicBezTo>
                    <a:pt x="34" y="2"/>
                    <a:pt x="29" y="3"/>
                    <a:pt x="23" y="3"/>
                  </a:cubicBezTo>
                  <a:cubicBezTo>
                    <a:pt x="21" y="3"/>
                    <a:pt x="19" y="3"/>
                    <a:pt x="17" y="2"/>
                  </a:cubicBezTo>
                  <a:cubicBezTo>
                    <a:pt x="16" y="5"/>
                    <a:pt x="13" y="7"/>
                    <a:pt x="10" y="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7" name="Freeform 219"/>
            <p:cNvSpPr>
              <a:spLocks/>
            </p:cNvSpPr>
            <p:nvPr userDrawn="1"/>
          </p:nvSpPr>
          <p:spPr bwMode="auto">
            <a:xfrm>
              <a:off x="5387975" y="3883025"/>
              <a:ext cx="119063" cy="120650"/>
            </a:xfrm>
            <a:custGeom>
              <a:avLst/>
              <a:gdLst>
                <a:gd name="T0" fmla="*/ 31 w 31"/>
                <a:gd name="T1" fmla="*/ 10 h 31"/>
                <a:gd name="T2" fmla="*/ 4 w 31"/>
                <a:gd name="T3" fmla="*/ 0 h 31"/>
                <a:gd name="T4" fmla="*/ 0 w 31"/>
                <a:gd name="T5" fmla="*/ 0 h 31"/>
                <a:gd name="T6" fmla="*/ 13 w 31"/>
                <a:gd name="T7" fmla="*/ 29 h 31"/>
                <a:gd name="T8" fmla="*/ 16 w 31"/>
                <a:gd name="T9" fmla="*/ 31 h 31"/>
                <a:gd name="T10" fmla="*/ 31 w 31"/>
                <a:gd name="T11" fmla="*/ 10 h 31"/>
              </a:gdLst>
              <a:ahLst/>
              <a:cxnLst>
                <a:cxn ang="0">
                  <a:pos x="T0" y="T1"/>
                </a:cxn>
                <a:cxn ang="0">
                  <a:pos x="T2" y="T3"/>
                </a:cxn>
                <a:cxn ang="0">
                  <a:pos x="T4" y="T5"/>
                </a:cxn>
                <a:cxn ang="0">
                  <a:pos x="T6" y="T7"/>
                </a:cxn>
                <a:cxn ang="0">
                  <a:pos x="T8" y="T9"/>
                </a:cxn>
                <a:cxn ang="0">
                  <a:pos x="T10" y="T11"/>
                </a:cxn>
              </a:cxnLst>
              <a:rect l="0" t="0" r="r" b="b"/>
              <a:pathLst>
                <a:path w="31" h="31">
                  <a:moveTo>
                    <a:pt x="31" y="10"/>
                  </a:moveTo>
                  <a:cubicBezTo>
                    <a:pt x="24" y="4"/>
                    <a:pt x="14" y="0"/>
                    <a:pt x="4" y="0"/>
                  </a:cubicBezTo>
                  <a:cubicBezTo>
                    <a:pt x="3" y="0"/>
                    <a:pt x="2" y="0"/>
                    <a:pt x="0" y="0"/>
                  </a:cubicBezTo>
                  <a:cubicBezTo>
                    <a:pt x="7" y="8"/>
                    <a:pt x="12" y="18"/>
                    <a:pt x="13" y="29"/>
                  </a:cubicBezTo>
                  <a:cubicBezTo>
                    <a:pt x="14" y="30"/>
                    <a:pt x="15" y="30"/>
                    <a:pt x="16" y="31"/>
                  </a:cubicBezTo>
                  <a:cubicBezTo>
                    <a:pt x="23" y="25"/>
                    <a:pt x="27" y="18"/>
                    <a:pt x="31" y="1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58" name="Group 257"/>
          <p:cNvGrpSpPr/>
          <p:nvPr userDrawn="1"/>
        </p:nvGrpSpPr>
        <p:grpSpPr>
          <a:xfrm>
            <a:off x="5040313" y="4292600"/>
            <a:ext cx="220663" cy="258763"/>
            <a:chOff x="5040313" y="4292600"/>
            <a:chExt cx="220663" cy="258763"/>
          </a:xfrm>
        </p:grpSpPr>
        <p:sp>
          <p:nvSpPr>
            <p:cNvPr id="259" name="Freeform 220"/>
            <p:cNvSpPr>
              <a:spLocks noEditPoints="1"/>
            </p:cNvSpPr>
            <p:nvPr userDrawn="1"/>
          </p:nvSpPr>
          <p:spPr bwMode="auto">
            <a:xfrm>
              <a:off x="5040313" y="4292600"/>
              <a:ext cx="220663" cy="258763"/>
            </a:xfrm>
            <a:custGeom>
              <a:avLst/>
              <a:gdLst>
                <a:gd name="T0" fmla="*/ 25 w 57"/>
                <a:gd name="T1" fmla="*/ 13 h 67"/>
                <a:gd name="T2" fmla="*/ 9 w 57"/>
                <a:gd name="T3" fmla="*/ 13 h 67"/>
                <a:gd name="T4" fmla="*/ 7 w 57"/>
                <a:gd name="T5" fmla="*/ 13 h 67"/>
                <a:gd name="T6" fmla="*/ 5 w 57"/>
                <a:gd name="T7" fmla="*/ 11 h 67"/>
                <a:gd name="T8" fmla="*/ 4 w 57"/>
                <a:gd name="T9" fmla="*/ 9 h 67"/>
                <a:gd name="T10" fmla="*/ 5 w 57"/>
                <a:gd name="T11" fmla="*/ 7 h 67"/>
                <a:gd name="T12" fmla="*/ 7 w 57"/>
                <a:gd name="T13" fmla="*/ 5 h 67"/>
                <a:gd name="T14" fmla="*/ 57 w 57"/>
                <a:gd name="T15" fmla="*/ 5 h 67"/>
                <a:gd name="T16" fmla="*/ 57 w 57"/>
                <a:gd name="T17" fmla="*/ 0 h 67"/>
                <a:gd name="T18" fmla="*/ 6 w 57"/>
                <a:gd name="T19" fmla="*/ 0 h 67"/>
                <a:gd name="T20" fmla="*/ 6 w 57"/>
                <a:gd name="T21" fmla="*/ 0 h 67"/>
                <a:gd name="T22" fmla="*/ 5 w 57"/>
                <a:gd name="T23" fmla="*/ 0 h 67"/>
                <a:gd name="T24" fmla="*/ 1 w 57"/>
                <a:gd name="T25" fmla="*/ 4 h 67"/>
                <a:gd name="T26" fmla="*/ 0 w 57"/>
                <a:gd name="T27" fmla="*/ 9 h 67"/>
                <a:gd name="T28" fmla="*/ 0 w 57"/>
                <a:gd name="T29" fmla="*/ 10 h 67"/>
                <a:gd name="T30" fmla="*/ 0 w 57"/>
                <a:gd name="T31" fmla="*/ 62 h 67"/>
                <a:gd name="T32" fmla="*/ 9 w 57"/>
                <a:gd name="T33" fmla="*/ 67 h 67"/>
                <a:gd name="T34" fmla="*/ 57 w 57"/>
                <a:gd name="T35" fmla="*/ 67 h 67"/>
                <a:gd name="T36" fmla="*/ 57 w 57"/>
                <a:gd name="T37" fmla="*/ 18 h 67"/>
                <a:gd name="T38" fmla="*/ 57 w 57"/>
                <a:gd name="T39" fmla="*/ 16 h 67"/>
                <a:gd name="T40" fmla="*/ 57 w 57"/>
                <a:gd name="T41" fmla="*/ 13 h 67"/>
                <a:gd name="T42" fmla="*/ 25 w 57"/>
                <a:gd name="T43" fmla="*/ 13 h 67"/>
                <a:gd name="T44" fmla="*/ 43 w 57"/>
                <a:gd name="T45" fmla="*/ 38 h 67"/>
                <a:gd name="T46" fmla="*/ 17 w 57"/>
                <a:gd name="T47" fmla="*/ 38 h 67"/>
                <a:gd name="T48" fmla="*/ 14 w 57"/>
                <a:gd name="T49" fmla="*/ 36 h 67"/>
                <a:gd name="T50" fmla="*/ 17 w 57"/>
                <a:gd name="T51" fmla="*/ 33 h 67"/>
                <a:gd name="T52" fmla="*/ 43 w 57"/>
                <a:gd name="T53" fmla="*/ 33 h 67"/>
                <a:gd name="T54" fmla="*/ 46 w 57"/>
                <a:gd name="T55" fmla="*/ 36 h 67"/>
                <a:gd name="T56" fmla="*/ 43 w 57"/>
                <a:gd name="T57" fmla="*/ 38 h 67"/>
                <a:gd name="T58" fmla="*/ 43 w 57"/>
                <a:gd name="T59" fmla="*/ 29 h 67"/>
                <a:gd name="T60" fmla="*/ 17 w 57"/>
                <a:gd name="T61" fmla="*/ 29 h 67"/>
                <a:gd name="T62" fmla="*/ 14 w 57"/>
                <a:gd name="T63" fmla="*/ 26 h 67"/>
                <a:gd name="T64" fmla="*/ 17 w 57"/>
                <a:gd name="T65" fmla="*/ 24 h 67"/>
                <a:gd name="T66" fmla="*/ 43 w 57"/>
                <a:gd name="T67" fmla="*/ 24 h 67"/>
                <a:gd name="T68" fmla="*/ 46 w 57"/>
                <a:gd name="T69" fmla="*/ 26 h 67"/>
                <a:gd name="T70" fmla="*/ 43 w 57"/>
                <a:gd name="T71" fmla="*/ 2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67">
                  <a:moveTo>
                    <a:pt x="25" y="13"/>
                  </a:moveTo>
                  <a:cubicBezTo>
                    <a:pt x="9" y="13"/>
                    <a:pt x="9" y="13"/>
                    <a:pt x="9" y="13"/>
                  </a:cubicBezTo>
                  <a:cubicBezTo>
                    <a:pt x="7" y="13"/>
                    <a:pt x="7" y="13"/>
                    <a:pt x="7" y="13"/>
                  </a:cubicBezTo>
                  <a:cubicBezTo>
                    <a:pt x="6" y="13"/>
                    <a:pt x="5" y="12"/>
                    <a:pt x="5" y="11"/>
                  </a:cubicBezTo>
                  <a:cubicBezTo>
                    <a:pt x="5" y="10"/>
                    <a:pt x="4" y="10"/>
                    <a:pt x="4" y="9"/>
                  </a:cubicBezTo>
                  <a:cubicBezTo>
                    <a:pt x="4" y="8"/>
                    <a:pt x="5" y="7"/>
                    <a:pt x="5" y="7"/>
                  </a:cubicBezTo>
                  <a:cubicBezTo>
                    <a:pt x="5" y="6"/>
                    <a:pt x="6" y="5"/>
                    <a:pt x="7" y="5"/>
                  </a:cubicBezTo>
                  <a:cubicBezTo>
                    <a:pt x="57" y="5"/>
                    <a:pt x="57" y="5"/>
                    <a:pt x="57" y="5"/>
                  </a:cubicBezTo>
                  <a:cubicBezTo>
                    <a:pt x="57" y="0"/>
                    <a:pt x="57" y="0"/>
                    <a:pt x="57" y="0"/>
                  </a:cubicBezTo>
                  <a:cubicBezTo>
                    <a:pt x="6" y="0"/>
                    <a:pt x="6" y="0"/>
                    <a:pt x="6" y="0"/>
                  </a:cubicBezTo>
                  <a:cubicBezTo>
                    <a:pt x="6" y="0"/>
                    <a:pt x="6" y="0"/>
                    <a:pt x="6" y="0"/>
                  </a:cubicBezTo>
                  <a:cubicBezTo>
                    <a:pt x="5" y="0"/>
                    <a:pt x="5" y="0"/>
                    <a:pt x="5" y="0"/>
                  </a:cubicBezTo>
                  <a:cubicBezTo>
                    <a:pt x="3" y="1"/>
                    <a:pt x="2" y="3"/>
                    <a:pt x="1" y="4"/>
                  </a:cubicBezTo>
                  <a:cubicBezTo>
                    <a:pt x="0" y="6"/>
                    <a:pt x="0" y="7"/>
                    <a:pt x="0" y="9"/>
                  </a:cubicBezTo>
                  <a:cubicBezTo>
                    <a:pt x="0" y="9"/>
                    <a:pt x="0" y="9"/>
                    <a:pt x="0" y="10"/>
                  </a:cubicBezTo>
                  <a:cubicBezTo>
                    <a:pt x="0" y="62"/>
                    <a:pt x="0" y="62"/>
                    <a:pt x="0" y="62"/>
                  </a:cubicBezTo>
                  <a:cubicBezTo>
                    <a:pt x="1" y="65"/>
                    <a:pt x="4" y="66"/>
                    <a:pt x="9" y="67"/>
                  </a:cubicBezTo>
                  <a:cubicBezTo>
                    <a:pt x="57" y="67"/>
                    <a:pt x="57" y="67"/>
                    <a:pt x="57" y="67"/>
                  </a:cubicBezTo>
                  <a:cubicBezTo>
                    <a:pt x="57" y="18"/>
                    <a:pt x="57" y="18"/>
                    <a:pt x="57" y="18"/>
                  </a:cubicBezTo>
                  <a:cubicBezTo>
                    <a:pt x="57" y="16"/>
                    <a:pt x="57" y="16"/>
                    <a:pt x="57" y="16"/>
                  </a:cubicBezTo>
                  <a:cubicBezTo>
                    <a:pt x="57" y="13"/>
                    <a:pt x="57" y="13"/>
                    <a:pt x="57" y="13"/>
                  </a:cubicBezTo>
                  <a:lnTo>
                    <a:pt x="25" y="13"/>
                  </a:lnTo>
                  <a:close/>
                  <a:moveTo>
                    <a:pt x="43" y="38"/>
                  </a:moveTo>
                  <a:cubicBezTo>
                    <a:pt x="17" y="38"/>
                    <a:pt x="17" y="38"/>
                    <a:pt x="17" y="38"/>
                  </a:cubicBezTo>
                  <a:cubicBezTo>
                    <a:pt x="15" y="38"/>
                    <a:pt x="14" y="37"/>
                    <a:pt x="14" y="36"/>
                  </a:cubicBezTo>
                  <a:cubicBezTo>
                    <a:pt x="14" y="34"/>
                    <a:pt x="15" y="33"/>
                    <a:pt x="17" y="33"/>
                  </a:cubicBezTo>
                  <a:cubicBezTo>
                    <a:pt x="43" y="33"/>
                    <a:pt x="43" y="33"/>
                    <a:pt x="43" y="33"/>
                  </a:cubicBezTo>
                  <a:cubicBezTo>
                    <a:pt x="45" y="33"/>
                    <a:pt x="46" y="34"/>
                    <a:pt x="46" y="36"/>
                  </a:cubicBezTo>
                  <a:cubicBezTo>
                    <a:pt x="46" y="37"/>
                    <a:pt x="45" y="38"/>
                    <a:pt x="43" y="38"/>
                  </a:cubicBezTo>
                  <a:close/>
                  <a:moveTo>
                    <a:pt x="43" y="29"/>
                  </a:moveTo>
                  <a:cubicBezTo>
                    <a:pt x="17" y="29"/>
                    <a:pt x="17" y="29"/>
                    <a:pt x="17" y="29"/>
                  </a:cubicBezTo>
                  <a:cubicBezTo>
                    <a:pt x="15" y="29"/>
                    <a:pt x="14" y="28"/>
                    <a:pt x="14" y="26"/>
                  </a:cubicBezTo>
                  <a:cubicBezTo>
                    <a:pt x="14" y="25"/>
                    <a:pt x="15" y="24"/>
                    <a:pt x="17" y="24"/>
                  </a:cubicBezTo>
                  <a:cubicBezTo>
                    <a:pt x="43" y="24"/>
                    <a:pt x="43" y="24"/>
                    <a:pt x="43" y="24"/>
                  </a:cubicBezTo>
                  <a:cubicBezTo>
                    <a:pt x="45" y="24"/>
                    <a:pt x="46" y="25"/>
                    <a:pt x="46" y="26"/>
                  </a:cubicBezTo>
                  <a:cubicBezTo>
                    <a:pt x="46" y="28"/>
                    <a:pt x="45" y="29"/>
                    <a:pt x="43" y="29"/>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0" name="Freeform 221"/>
            <p:cNvSpPr>
              <a:spLocks/>
            </p:cNvSpPr>
            <p:nvPr userDrawn="1"/>
          </p:nvSpPr>
          <p:spPr bwMode="auto">
            <a:xfrm>
              <a:off x="5072063" y="4319588"/>
              <a:ext cx="184150" cy="15875"/>
            </a:xfrm>
            <a:custGeom>
              <a:avLst/>
              <a:gdLst>
                <a:gd name="T0" fmla="*/ 2 w 48"/>
                <a:gd name="T1" fmla="*/ 0 h 4"/>
                <a:gd name="T2" fmla="*/ 0 w 48"/>
                <a:gd name="T3" fmla="*/ 2 h 4"/>
                <a:gd name="T4" fmla="*/ 2 w 48"/>
                <a:gd name="T5" fmla="*/ 4 h 4"/>
                <a:gd name="T6" fmla="*/ 46 w 48"/>
                <a:gd name="T7" fmla="*/ 4 h 4"/>
                <a:gd name="T8" fmla="*/ 48 w 48"/>
                <a:gd name="T9" fmla="*/ 2 h 4"/>
                <a:gd name="T10" fmla="*/ 46 w 48"/>
                <a:gd name="T11" fmla="*/ 0 h 4"/>
                <a:gd name="T12" fmla="*/ 2 w 4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2" y="0"/>
                  </a:moveTo>
                  <a:cubicBezTo>
                    <a:pt x="1" y="0"/>
                    <a:pt x="0" y="1"/>
                    <a:pt x="0" y="2"/>
                  </a:cubicBezTo>
                  <a:cubicBezTo>
                    <a:pt x="0" y="3"/>
                    <a:pt x="1" y="4"/>
                    <a:pt x="2" y="4"/>
                  </a:cubicBezTo>
                  <a:cubicBezTo>
                    <a:pt x="46" y="4"/>
                    <a:pt x="46" y="4"/>
                    <a:pt x="46" y="4"/>
                  </a:cubicBezTo>
                  <a:cubicBezTo>
                    <a:pt x="48" y="4"/>
                    <a:pt x="48" y="3"/>
                    <a:pt x="48" y="2"/>
                  </a:cubicBezTo>
                  <a:cubicBezTo>
                    <a:pt x="48" y="1"/>
                    <a:pt x="48" y="0"/>
                    <a:pt x="46" y="0"/>
                  </a:cubicBezTo>
                  <a:lnTo>
                    <a:pt x="2"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61" name="Group 260"/>
          <p:cNvGrpSpPr/>
          <p:nvPr userDrawn="1"/>
        </p:nvGrpSpPr>
        <p:grpSpPr>
          <a:xfrm>
            <a:off x="6762750" y="1933575"/>
            <a:ext cx="409576" cy="593725"/>
            <a:chOff x="6762750" y="1933575"/>
            <a:chExt cx="409576" cy="593725"/>
          </a:xfrm>
        </p:grpSpPr>
        <p:sp>
          <p:nvSpPr>
            <p:cNvPr id="262" name="Rectangle 222"/>
            <p:cNvSpPr>
              <a:spLocks noChangeArrowheads="1"/>
            </p:cNvSpPr>
            <p:nvPr userDrawn="1"/>
          </p:nvSpPr>
          <p:spPr bwMode="auto">
            <a:xfrm>
              <a:off x="6964363" y="2144713"/>
              <a:ext cx="119063" cy="7938"/>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3" name="Freeform 223"/>
            <p:cNvSpPr>
              <a:spLocks/>
            </p:cNvSpPr>
            <p:nvPr userDrawn="1"/>
          </p:nvSpPr>
          <p:spPr bwMode="auto">
            <a:xfrm>
              <a:off x="6875463" y="2144713"/>
              <a:ext cx="100013" cy="150813"/>
            </a:xfrm>
            <a:custGeom>
              <a:avLst/>
              <a:gdLst>
                <a:gd name="T0" fmla="*/ 0 w 26"/>
                <a:gd name="T1" fmla="*/ 1 h 39"/>
                <a:gd name="T2" fmla="*/ 1 w 26"/>
                <a:gd name="T3" fmla="*/ 39 h 39"/>
                <a:gd name="T4" fmla="*/ 26 w 26"/>
                <a:gd name="T5" fmla="*/ 20 h 39"/>
                <a:gd name="T6" fmla="*/ 0 w 26"/>
                <a:gd name="T7" fmla="*/ 0 h 39"/>
                <a:gd name="T8" fmla="*/ 0 w 26"/>
                <a:gd name="T9" fmla="*/ 1 h 39"/>
              </a:gdLst>
              <a:ahLst/>
              <a:cxnLst>
                <a:cxn ang="0">
                  <a:pos x="T0" y="T1"/>
                </a:cxn>
                <a:cxn ang="0">
                  <a:pos x="T2" y="T3"/>
                </a:cxn>
                <a:cxn ang="0">
                  <a:pos x="T4" y="T5"/>
                </a:cxn>
                <a:cxn ang="0">
                  <a:pos x="T6" y="T7"/>
                </a:cxn>
                <a:cxn ang="0">
                  <a:pos x="T8" y="T9"/>
                </a:cxn>
              </a:cxnLst>
              <a:rect l="0" t="0" r="r" b="b"/>
              <a:pathLst>
                <a:path w="26" h="39">
                  <a:moveTo>
                    <a:pt x="0" y="1"/>
                  </a:moveTo>
                  <a:cubicBezTo>
                    <a:pt x="1" y="39"/>
                    <a:pt x="1" y="39"/>
                    <a:pt x="1" y="39"/>
                  </a:cubicBezTo>
                  <a:cubicBezTo>
                    <a:pt x="26" y="20"/>
                    <a:pt x="26" y="20"/>
                    <a:pt x="26" y="20"/>
                  </a:cubicBezTo>
                  <a:cubicBezTo>
                    <a:pt x="0" y="0"/>
                    <a:pt x="0" y="0"/>
                    <a:pt x="0" y="0"/>
                  </a:cubicBezTo>
                  <a:cubicBezTo>
                    <a:pt x="0" y="0"/>
                    <a:pt x="0" y="1"/>
                    <a:pt x="0" y="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4" name="Freeform 224"/>
            <p:cNvSpPr>
              <a:spLocks/>
            </p:cNvSpPr>
            <p:nvPr userDrawn="1"/>
          </p:nvSpPr>
          <p:spPr bwMode="auto">
            <a:xfrm>
              <a:off x="6889750" y="2028825"/>
              <a:ext cx="266700" cy="142875"/>
            </a:xfrm>
            <a:custGeom>
              <a:avLst/>
              <a:gdLst>
                <a:gd name="T0" fmla="*/ 168 w 168"/>
                <a:gd name="T1" fmla="*/ 64 h 90"/>
                <a:gd name="T2" fmla="*/ 83 w 168"/>
                <a:gd name="T3" fmla="*/ 0 h 90"/>
                <a:gd name="T4" fmla="*/ 0 w 168"/>
                <a:gd name="T5" fmla="*/ 64 h 90"/>
                <a:gd name="T6" fmla="*/ 34 w 168"/>
                <a:gd name="T7" fmla="*/ 90 h 90"/>
                <a:gd name="T8" fmla="*/ 34 w 168"/>
                <a:gd name="T9" fmla="*/ 56 h 90"/>
                <a:gd name="T10" fmla="*/ 134 w 168"/>
                <a:gd name="T11" fmla="*/ 56 h 90"/>
                <a:gd name="T12" fmla="*/ 134 w 168"/>
                <a:gd name="T13" fmla="*/ 90 h 90"/>
                <a:gd name="T14" fmla="*/ 168 w 168"/>
                <a:gd name="T15" fmla="*/ 6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90">
                  <a:moveTo>
                    <a:pt x="168" y="64"/>
                  </a:moveTo>
                  <a:lnTo>
                    <a:pt x="83" y="0"/>
                  </a:lnTo>
                  <a:lnTo>
                    <a:pt x="0" y="64"/>
                  </a:lnTo>
                  <a:lnTo>
                    <a:pt x="34" y="90"/>
                  </a:lnTo>
                  <a:lnTo>
                    <a:pt x="34" y="56"/>
                  </a:lnTo>
                  <a:lnTo>
                    <a:pt x="134" y="56"/>
                  </a:lnTo>
                  <a:lnTo>
                    <a:pt x="134" y="90"/>
                  </a:lnTo>
                  <a:lnTo>
                    <a:pt x="168" y="6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5" name="Rectangle 225"/>
            <p:cNvSpPr>
              <a:spLocks noChangeArrowheads="1"/>
            </p:cNvSpPr>
            <p:nvPr userDrawn="1"/>
          </p:nvSpPr>
          <p:spPr bwMode="auto">
            <a:xfrm>
              <a:off x="6964363" y="2168525"/>
              <a:ext cx="119063" cy="3175"/>
            </a:xfrm>
            <a:prstGeom prst="rect">
              <a:avLst/>
            </a:prstGeom>
            <a:solidFill>
              <a:srgbClr val="004D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6" name="Freeform 226"/>
            <p:cNvSpPr>
              <a:spLocks/>
            </p:cNvSpPr>
            <p:nvPr userDrawn="1"/>
          </p:nvSpPr>
          <p:spPr bwMode="auto">
            <a:xfrm>
              <a:off x="7072313" y="2144713"/>
              <a:ext cx="100013" cy="147638"/>
            </a:xfrm>
            <a:custGeom>
              <a:avLst/>
              <a:gdLst>
                <a:gd name="T0" fmla="*/ 26 w 26"/>
                <a:gd name="T1" fmla="*/ 0 h 38"/>
                <a:gd name="T2" fmla="*/ 0 w 26"/>
                <a:gd name="T3" fmla="*/ 19 h 38"/>
                <a:gd name="T4" fmla="*/ 25 w 26"/>
                <a:gd name="T5" fmla="*/ 38 h 38"/>
                <a:gd name="T6" fmla="*/ 26 w 26"/>
                <a:gd name="T7" fmla="*/ 36 h 38"/>
                <a:gd name="T8" fmla="*/ 26 w 26"/>
                <a:gd name="T9" fmla="*/ 1 h 38"/>
                <a:gd name="T10" fmla="*/ 26 w 26"/>
                <a:gd name="T11" fmla="*/ 0 h 38"/>
              </a:gdLst>
              <a:ahLst/>
              <a:cxnLst>
                <a:cxn ang="0">
                  <a:pos x="T0" y="T1"/>
                </a:cxn>
                <a:cxn ang="0">
                  <a:pos x="T2" y="T3"/>
                </a:cxn>
                <a:cxn ang="0">
                  <a:pos x="T4" y="T5"/>
                </a:cxn>
                <a:cxn ang="0">
                  <a:pos x="T6" y="T7"/>
                </a:cxn>
                <a:cxn ang="0">
                  <a:pos x="T8" y="T9"/>
                </a:cxn>
                <a:cxn ang="0">
                  <a:pos x="T10" y="T11"/>
                </a:cxn>
              </a:cxnLst>
              <a:rect l="0" t="0" r="r" b="b"/>
              <a:pathLst>
                <a:path w="26" h="38">
                  <a:moveTo>
                    <a:pt x="26" y="0"/>
                  </a:moveTo>
                  <a:cubicBezTo>
                    <a:pt x="0" y="19"/>
                    <a:pt x="0" y="19"/>
                    <a:pt x="0" y="19"/>
                  </a:cubicBezTo>
                  <a:cubicBezTo>
                    <a:pt x="25" y="38"/>
                    <a:pt x="25" y="38"/>
                    <a:pt x="25" y="38"/>
                  </a:cubicBezTo>
                  <a:cubicBezTo>
                    <a:pt x="26" y="38"/>
                    <a:pt x="26" y="37"/>
                    <a:pt x="26" y="36"/>
                  </a:cubicBezTo>
                  <a:cubicBezTo>
                    <a:pt x="26" y="1"/>
                    <a:pt x="26" y="1"/>
                    <a:pt x="26" y="1"/>
                  </a:cubicBezTo>
                  <a:cubicBezTo>
                    <a:pt x="26" y="0"/>
                    <a:pt x="26" y="0"/>
                    <a:pt x="26"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7" name="Freeform 227"/>
            <p:cNvSpPr>
              <a:spLocks/>
            </p:cNvSpPr>
            <p:nvPr userDrawn="1"/>
          </p:nvSpPr>
          <p:spPr bwMode="auto">
            <a:xfrm>
              <a:off x="6894513" y="2233613"/>
              <a:ext cx="258763" cy="77788"/>
            </a:xfrm>
            <a:custGeom>
              <a:avLst/>
              <a:gdLst>
                <a:gd name="T0" fmla="*/ 35 w 67"/>
                <a:gd name="T1" fmla="*/ 4 h 20"/>
                <a:gd name="T2" fmla="*/ 33 w 67"/>
                <a:gd name="T3" fmla="*/ 6 h 20"/>
                <a:gd name="T4" fmla="*/ 32 w 67"/>
                <a:gd name="T5" fmla="*/ 4 h 20"/>
                <a:gd name="T6" fmla="*/ 26 w 67"/>
                <a:gd name="T7" fmla="*/ 1 h 20"/>
                <a:gd name="T8" fmla="*/ 0 w 67"/>
                <a:gd name="T9" fmla="*/ 20 h 20"/>
                <a:gd name="T10" fmla="*/ 2 w 67"/>
                <a:gd name="T11" fmla="*/ 20 h 20"/>
                <a:gd name="T12" fmla="*/ 65 w 67"/>
                <a:gd name="T13" fmla="*/ 20 h 20"/>
                <a:gd name="T14" fmla="*/ 67 w 67"/>
                <a:gd name="T15" fmla="*/ 20 h 20"/>
                <a:gd name="T16" fmla="*/ 41 w 67"/>
                <a:gd name="T17" fmla="*/ 0 h 20"/>
                <a:gd name="T18" fmla="*/ 35 w 67"/>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0">
                  <a:moveTo>
                    <a:pt x="35" y="4"/>
                  </a:moveTo>
                  <a:cubicBezTo>
                    <a:pt x="33" y="6"/>
                    <a:pt x="33" y="6"/>
                    <a:pt x="33" y="6"/>
                  </a:cubicBezTo>
                  <a:cubicBezTo>
                    <a:pt x="32" y="4"/>
                    <a:pt x="32" y="4"/>
                    <a:pt x="32" y="4"/>
                  </a:cubicBezTo>
                  <a:cubicBezTo>
                    <a:pt x="26" y="1"/>
                    <a:pt x="26" y="1"/>
                    <a:pt x="26" y="1"/>
                  </a:cubicBezTo>
                  <a:cubicBezTo>
                    <a:pt x="0" y="20"/>
                    <a:pt x="0" y="20"/>
                    <a:pt x="0" y="20"/>
                  </a:cubicBezTo>
                  <a:cubicBezTo>
                    <a:pt x="1" y="20"/>
                    <a:pt x="1" y="20"/>
                    <a:pt x="2" y="20"/>
                  </a:cubicBezTo>
                  <a:cubicBezTo>
                    <a:pt x="65" y="20"/>
                    <a:pt x="65" y="20"/>
                    <a:pt x="65" y="20"/>
                  </a:cubicBezTo>
                  <a:cubicBezTo>
                    <a:pt x="66" y="20"/>
                    <a:pt x="66" y="20"/>
                    <a:pt x="67" y="20"/>
                  </a:cubicBezTo>
                  <a:cubicBezTo>
                    <a:pt x="41" y="0"/>
                    <a:pt x="41" y="0"/>
                    <a:pt x="41" y="0"/>
                  </a:cubicBezTo>
                  <a:lnTo>
                    <a:pt x="35" y="4"/>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8" name="Freeform 228"/>
            <p:cNvSpPr>
              <a:spLocks noEditPoints="1"/>
            </p:cNvSpPr>
            <p:nvPr userDrawn="1"/>
          </p:nvSpPr>
          <p:spPr bwMode="auto">
            <a:xfrm>
              <a:off x="6762750" y="1933575"/>
              <a:ext cx="350838" cy="593725"/>
            </a:xfrm>
            <a:custGeom>
              <a:avLst/>
              <a:gdLst>
                <a:gd name="T0" fmla="*/ 80 w 91"/>
                <a:gd name="T1" fmla="*/ 133 h 154"/>
                <a:gd name="T2" fmla="*/ 13 w 91"/>
                <a:gd name="T3" fmla="*/ 133 h 154"/>
                <a:gd name="T4" fmla="*/ 13 w 91"/>
                <a:gd name="T5" fmla="*/ 11 h 154"/>
                <a:gd name="T6" fmla="*/ 80 w 91"/>
                <a:gd name="T7" fmla="*/ 11 h 154"/>
                <a:gd name="T8" fmla="*/ 80 w 91"/>
                <a:gd name="T9" fmla="*/ 25 h 154"/>
                <a:gd name="T10" fmla="*/ 91 w 91"/>
                <a:gd name="T11" fmla="*/ 34 h 154"/>
                <a:gd name="T12" fmla="*/ 91 w 91"/>
                <a:gd name="T13" fmla="*/ 5 h 154"/>
                <a:gd name="T14" fmla="*/ 86 w 91"/>
                <a:gd name="T15" fmla="*/ 0 h 154"/>
                <a:gd name="T16" fmla="*/ 6 w 91"/>
                <a:gd name="T17" fmla="*/ 0 h 154"/>
                <a:gd name="T18" fmla="*/ 0 w 91"/>
                <a:gd name="T19" fmla="*/ 5 h 154"/>
                <a:gd name="T20" fmla="*/ 0 w 91"/>
                <a:gd name="T21" fmla="*/ 149 h 154"/>
                <a:gd name="T22" fmla="*/ 6 w 91"/>
                <a:gd name="T23" fmla="*/ 154 h 154"/>
                <a:gd name="T24" fmla="*/ 86 w 91"/>
                <a:gd name="T25" fmla="*/ 154 h 154"/>
                <a:gd name="T26" fmla="*/ 91 w 91"/>
                <a:gd name="T27" fmla="*/ 149 h 154"/>
                <a:gd name="T28" fmla="*/ 91 w 91"/>
                <a:gd name="T29" fmla="*/ 106 h 154"/>
                <a:gd name="T30" fmla="*/ 80 w 91"/>
                <a:gd name="T31" fmla="*/ 106 h 154"/>
                <a:gd name="T32" fmla="*/ 80 w 91"/>
                <a:gd name="T33" fmla="*/ 133 h 154"/>
                <a:gd name="T34" fmla="*/ 47 w 91"/>
                <a:gd name="T35" fmla="*/ 151 h 154"/>
                <a:gd name="T36" fmla="*/ 40 w 91"/>
                <a:gd name="T37" fmla="*/ 144 h 154"/>
                <a:gd name="T38" fmla="*/ 47 w 91"/>
                <a:gd name="T39" fmla="*/ 137 h 154"/>
                <a:gd name="T40" fmla="*/ 53 w 91"/>
                <a:gd name="T41" fmla="*/ 144 h 154"/>
                <a:gd name="T42" fmla="*/ 47 w 91"/>
                <a:gd name="T43" fmla="*/ 15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54">
                  <a:moveTo>
                    <a:pt x="80" y="133"/>
                  </a:moveTo>
                  <a:cubicBezTo>
                    <a:pt x="13" y="133"/>
                    <a:pt x="13" y="133"/>
                    <a:pt x="13" y="133"/>
                  </a:cubicBezTo>
                  <a:cubicBezTo>
                    <a:pt x="13" y="11"/>
                    <a:pt x="13" y="11"/>
                    <a:pt x="13" y="11"/>
                  </a:cubicBezTo>
                  <a:cubicBezTo>
                    <a:pt x="80" y="11"/>
                    <a:pt x="80" y="11"/>
                    <a:pt x="80" y="11"/>
                  </a:cubicBezTo>
                  <a:cubicBezTo>
                    <a:pt x="80" y="25"/>
                    <a:pt x="80" y="25"/>
                    <a:pt x="80" y="25"/>
                  </a:cubicBezTo>
                  <a:cubicBezTo>
                    <a:pt x="91" y="34"/>
                    <a:pt x="91" y="34"/>
                    <a:pt x="91" y="34"/>
                  </a:cubicBezTo>
                  <a:cubicBezTo>
                    <a:pt x="91" y="5"/>
                    <a:pt x="91" y="5"/>
                    <a:pt x="91" y="5"/>
                  </a:cubicBezTo>
                  <a:cubicBezTo>
                    <a:pt x="91" y="2"/>
                    <a:pt x="89" y="0"/>
                    <a:pt x="86" y="0"/>
                  </a:cubicBezTo>
                  <a:cubicBezTo>
                    <a:pt x="6" y="0"/>
                    <a:pt x="6" y="0"/>
                    <a:pt x="6" y="0"/>
                  </a:cubicBezTo>
                  <a:cubicBezTo>
                    <a:pt x="3" y="0"/>
                    <a:pt x="0" y="2"/>
                    <a:pt x="0" y="5"/>
                  </a:cubicBezTo>
                  <a:cubicBezTo>
                    <a:pt x="0" y="149"/>
                    <a:pt x="0" y="149"/>
                    <a:pt x="0" y="149"/>
                  </a:cubicBezTo>
                  <a:cubicBezTo>
                    <a:pt x="0" y="152"/>
                    <a:pt x="3" y="154"/>
                    <a:pt x="6" y="154"/>
                  </a:cubicBezTo>
                  <a:cubicBezTo>
                    <a:pt x="86" y="154"/>
                    <a:pt x="86" y="154"/>
                    <a:pt x="86" y="154"/>
                  </a:cubicBezTo>
                  <a:cubicBezTo>
                    <a:pt x="89" y="154"/>
                    <a:pt x="91" y="152"/>
                    <a:pt x="91" y="149"/>
                  </a:cubicBezTo>
                  <a:cubicBezTo>
                    <a:pt x="91" y="106"/>
                    <a:pt x="91" y="106"/>
                    <a:pt x="91" y="106"/>
                  </a:cubicBezTo>
                  <a:cubicBezTo>
                    <a:pt x="80" y="106"/>
                    <a:pt x="80" y="106"/>
                    <a:pt x="80" y="106"/>
                  </a:cubicBezTo>
                  <a:lnTo>
                    <a:pt x="80" y="133"/>
                  </a:lnTo>
                  <a:close/>
                  <a:moveTo>
                    <a:pt x="47" y="151"/>
                  </a:moveTo>
                  <a:cubicBezTo>
                    <a:pt x="43" y="151"/>
                    <a:pt x="40" y="148"/>
                    <a:pt x="40" y="144"/>
                  </a:cubicBezTo>
                  <a:cubicBezTo>
                    <a:pt x="40" y="140"/>
                    <a:pt x="43" y="137"/>
                    <a:pt x="47" y="137"/>
                  </a:cubicBezTo>
                  <a:cubicBezTo>
                    <a:pt x="51" y="137"/>
                    <a:pt x="53" y="140"/>
                    <a:pt x="53" y="144"/>
                  </a:cubicBezTo>
                  <a:cubicBezTo>
                    <a:pt x="53" y="148"/>
                    <a:pt x="51" y="151"/>
                    <a:pt x="47" y="151"/>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
        <p:nvSpPr>
          <p:cNvPr id="269" name="Freeform 229"/>
          <p:cNvSpPr>
            <a:spLocks noEditPoints="1"/>
          </p:cNvSpPr>
          <p:nvPr userDrawn="1"/>
        </p:nvSpPr>
        <p:spPr bwMode="auto">
          <a:xfrm>
            <a:off x="6905625" y="3378200"/>
            <a:ext cx="452438" cy="512763"/>
          </a:xfrm>
          <a:custGeom>
            <a:avLst/>
            <a:gdLst>
              <a:gd name="T0" fmla="*/ 61 w 117"/>
              <a:gd name="T1" fmla="*/ 118 h 133"/>
              <a:gd name="T2" fmla="*/ 96 w 117"/>
              <a:gd name="T3" fmla="*/ 96 h 133"/>
              <a:gd name="T4" fmla="*/ 97 w 117"/>
              <a:gd name="T5" fmla="*/ 95 h 133"/>
              <a:gd name="T6" fmla="*/ 96 w 117"/>
              <a:gd name="T7" fmla="*/ 20 h 133"/>
              <a:gd name="T8" fmla="*/ 95 w 117"/>
              <a:gd name="T9" fmla="*/ 19 h 133"/>
              <a:gd name="T10" fmla="*/ 23 w 117"/>
              <a:gd name="T11" fmla="*/ 18 h 133"/>
              <a:gd name="T12" fmla="*/ 21 w 117"/>
              <a:gd name="T13" fmla="*/ 20 h 133"/>
              <a:gd name="T14" fmla="*/ 19 w 117"/>
              <a:gd name="T15" fmla="*/ 94 h 133"/>
              <a:gd name="T16" fmla="*/ 20 w 117"/>
              <a:gd name="T17" fmla="*/ 95 h 133"/>
              <a:gd name="T18" fmla="*/ 55 w 117"/>
              <a:gd name="T19" fmla="*/ 111 h 133"/>
              <a:gd name="T20" fmla="*/ 41 w 117"/>
              <a:gd name="T21" fmla="*/ 118 h 133"/>
              <a:gd name="T22" fmla="*/ 5 w 117"/>
              <a:gd name="T23" fmla="*/ 121 h 133"/>
              <a:gd name="T24" fmla="*/ 41 w 117"/>
              <a:gd name="T25" fmla="*/ 130 h 133"/>
              <a:gd name="T26" fmla="*/ 75 w 117"/>
              <a:gd name="T27" fmla="*/ 133 h 133"/>
              <a:gd name="T28" fmla="*/ 111 w 117"/>
              <a:gd name="T29" fmla="*/ 130 h 133"/>
              <a:gd name="T30" fmla="*/ 75 w 117"/>
              <a:gd name="T31" fmla="*/ 121 h 133"/>
              <a:gd name="T32" fmla="*/ 101 w 117"/>
              <a:gd name="T33" fmla="*/ 42 h 133"/>
              <a:gd name="T34" fmla="*/ 99 w 117"/>
              <a:gd name="T35" fmla="*/ 50 h 133"/>
              <a:gd name="T36" fmla="*/ 15 w 117"/>
              <a:gd name="T37" fmla="*/ 70 h 133"/>
              <a:gd name="T38" fmla="*/ 18 w 117"/>
              <a:gd name="T39" fmla="*/ 61 h 133"/>
              <a:gd name="T40" fmla="*/ 63 w 117"/>
              <a:gd name="T41" fmla="*/ 92 h 133"/>
              <a:gd name="T42" fmla="*/ 87 w 117"/>
              <a:gd name="T43" fmla="*/ 92 h 133"/>
              <a:gd name="T44" fmla="*/ 58 w 117"/>
              <a:gd name="T45" fmla="*/ 52 h 133"/>
              <a:gd name="T46" fmla="*/ 64 w 117"/>
              <a:gd name="T47" fmla="*/ 25 h 133"/>
              <a:gd name="T48" fmla="*/ 58 w 117"/>
              <a:gd name="T49" fmla="*/ 52 h 133"/>
              <a:gd name="T50" fmla="*/ 90 w 117"/>
              <a:gd name="T51" fmla="*/ 51 h 133"/>
              <a:gd name="T52" fmla="*/ 64 w 117"/>
              <a:gd name="T53" fmla="*/ 58 h 133"/>
              <a:gd name="T54" fmla="*/ 52 w 117"/>
              <a:gd name="T55" fmla="*/ 58 h 133"/>
              <a:gd name="T56" fmla="*/ 27 w 117"/>
              <a:gd name="T57" fmla="*/ 61 h 133"/>
              <a:gd name="T58" fmla="*/ 52 w 117"/>
              <a:gd name="T59" fmla="*/ 58 h 133"/>
              <a:gd name="T60" fmla="*/ 71 w 117"/>
              <a:gd name="T61" fmla="*/ 76 h 133"/>
              <a:gd name="T62" fmla="*/ 42 w 117"/>
              <a:gd name="T63" fmla="*/ 80 h 133"/>
              <a:gd name="T64" fmla="*/ 93 w 117"/>
              <a:gd name="T65" fmla="*/ 87 h 133"/>
              <a:gd name="T66" fmla="*/ 94 w 117"/>
              <a:gd name="T67" fmla="*/ 60 h 133"/>
              <a:gd name="T68" fmla="*/ 92 w 117"/>
              <a:gd name="T69" fmla="*/ 29 h 133"/>
              <a:gd name="T70" fmla="*/ 88 w 117"/>
              <a:gd name="T71" fmla="*/ 34 h 133"/>
              <a:gd name="T72" fmla="*/ 87 w 117"/>
              <a:gd name="T73" fmla="*/ 23 h 133"/>
              <a:gd name="T74" fmla="*/ 74 w 117"/>
              <a:gd name="T75" fmla="*/ 22 h 133"/>
              <a:gd name="T76" fmla="*/ 71 w 117"/>
              <a:gd name="T77" fmla="*/ 14 h 133"/>
              <a:gd name="T78" fmla="*/ 53 w 117"/>
              <a:gd name="T79" fmla="*/ 13 h 133"/>
              <a:gd name="T80" fmla="*/ 54 w 117"/>
              <a:gd name="T81" fmla="*/ 21 h 133"/>
              <a:gd name="T82" fmla="*/ 29 w 117"/>
              <a:gd name="T83" fmla="*/ 23 h 133"/>
              <a:gd name="T84" fmla="*/ 24 w 117"/>
              <a:gd name="T85" fmla="*/ 29 h 133"/>
              <a:gd name="T86" fmla="*/ 23 w 117"/>
              <a:gd name="T87" fmla="*/ 51 h 133"/>
              <a:gd name="T88" fmla="*/ 23 w 117"/>
              <a:gd name="T89" fmla="*/ 70 h 133"/>
              <a:gd name="T90" fmla="*/ 24 w 117"/>
              <a:gd name="T91" fmla="*/ 87 h 133"/>
              <a:gd name="T92" fmla="*/ 30 w 117"/>
              <a:gd name="T93" fmla="*/ 92 h 133"/>
              <a:gd name="T94" fmla="*/ 44 w 117"/>
              <a:gd name="T95" fmla="*/ 92 h 133"/>
              <a:gd name="T96" fmla="*/ 53 w 117"/>
              <a:gd name="T97" fmla="*/ 97 h 133"/>
              <a:gd name="T98" fmla="*/ 43 w 117"/>
              <a:gd name="T9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33">
                <a:moveTo>
                  <a:pt x="75" y="118"/>
                </a:moveTo>
                <a:cubicBezTo>
                  <a:pt x="61" y="118"/>
                  <a:pt x="61" y="118"/>
                  <a:pt x="61" y="118"/>
                </a:cubicBezTo>
                <a:cubicBezTo>
                  <a:pt x="61" y="111"/>
                  <a:pt x="61" y="111"/>
                  <a:pt x="61" y="111"/>
                </a:cubicBezTo>
                <a:cubicBezTo>
                  <a:pt x="74" y="110"/>
                  <a:pt x="86" y="105"/>
                  <a:pt x="96" y="96"/>
                </a:cubicBezTo>
                <a:cubicBezTo>
                  <a:pt x="96" y="95"/>
                  <a:pt x="96" y="95"/>
                  <a:pt x="96" y="95"/>
                </a:cubicBezTo>
                <a:cubicBezTo>
                  <a:pt x="97" y="95"/>
                  <a:pt x="97" y="95"/>
                  <a:pt x="97" y="95"/>
                </a:cubicBezTo>
                <a:cubicBezTo>
                  <a:pt x="97" y="94"/>
                  <a:pt x="98" y="94"/>
                  <a:pt x="98" y="93"/>
                </a:cubicBezTo>
                <a:cubicBezTo>
                  <a:pt x="117" y="72"/>
                  <a:pt x="116" y="40"/>
                  <a:pt x="96" y="20"/>
                </a:cubicBezTo>
                <a:cubicBezTo>
                  <a:pt x="96" y="20"/>
                  <a:pt x="96" y="20"/>
                  <a:pt x="96" y="20"/>
                </a:cubicBezTo>
                <a:cubicBezTo>
                  <a:pt x="95" y="20"/>
                  <a:pt x="95" y="19"/>
                  <a:pt x="95" y="19"/>
                </a:cubicBezTo>
                <a:cubicBezTo>
                  <a:pt x="95" y="19"/>
                  <a:pt x="95" y="19"/>
                  <a:pt x="94" y="19"/>
                </a:cubicBezTo>
                <a:cubicBezTo>
                  <a:pt x="74" y="0"/>
                  <a:pt x="43" y="0"/>
                  <a:pt x="23" y="18"/>
                </a:cubicBezTo>
                <a:cubicBezTo>
                  <a:pt x="22" y="18"/>
                  <a:pt x="22" y="19"/>
                  <a:pt x="21" y="19"/>
                </a:cubicBezTo>
                <a:cubicBezTo>
                  <a:pt x="21" y="19"/>
                  <a:pt x="21" y="19"/>
                  <a:pt x="21" y="20"/>
                </a:cubicBezTo>
                <a:cubicBezTo>
                  <a:pt x="21" y="20"/>
                  <a:pt x="21" y="20"/>
                  <a:pt x="20" y="20"/>
                </a:cubicBezTo>
                <a:cubicBezTo>
                  <a:pt x="0" y="40"/>
                  <a:pt x="0" y="73"/>
                  <a:pt x="19" y="94"/>
                </a:cubicBezTo>
                <a:cubicBezTo>
                  <a:pt x="19" y="94"/>
                  <a:pt x="20" y="95"/>
                  <a:pt x="20" y="95"/>
                </a:cubicBezTo>
                <a:cubicBezTo>
                  <a:pt x="20" y="95"/>
                  <a:pt x="20" y="95"/>
                  <a:pt x="20" y="95"/>
                </a:cubicBezTo>
                <a:cubicBezTo>
                  <a:pt x="20" y="95"/>
                  <a:pt x="20" y="95"/>
                  <a:pt x="20" y="96"/>
                </a:cubicBezTo>
                <a:cubicBezTo>
                  <a:pt x="30" y="105"/>
                  <a:pt x="42" y="110"/>
                  <a:pt x="55" y="111"/>
                </a:cubicBezTo>
                <a:cubicBezTo>
                  <a:pt x="55" y="118"/>
                  <a:pt x="55" y="118"/>
                  <a:pt x="55" y="118"/>
                </a:cubicBezTo>
                <a:cubicBezTo>
                  <a:pt x="41" y="118"/>
                  <a:pt x="41" y="118"/>
                  <a:pt x="41" y="118"/>
                </a:cubicBezTo>
                <a:cubicBezTo>
                  <a:pt x="41" y="121"/>
                  <a:pt x="41" y="121"/>
                  <a:pt x="41" y="121"/>
                </a:cubicBezTo>
                <a:cubicBezTo>
                  <a:pt x="5" y="121"/>
                  <a:pt x="5" y="121"/>
                  <a:pt x="5" y="121"/>
                </a:cubicBezTo>
                <a:cubicBezTo>
                  <a:pt x="5" y="130"/>
                  <a:pt x="5" y="130"/>
                  <a:pt x="5" y="130"/>
                </a:cubicBezTo>
                <a:cubicBezTo>
                  <a:pt x="41" y="130"/>
                  <a:pt x="41" y="130"/>
                  <a:pt x="41" y="130"/>
                </a:cubicBezTo>
                <a:cubicBezTo>
                  <a:pt x="41" y="133"/>
                  <a:pt x="41" y="133"/>
                  <a:pt x="41" y="133"/>
                </a:cubicBezTo>
                <a:cubicBezTo>
                  <a:pt x="75" y="133"/>
                  <a:pt x="75" y="133"/>
                  <a:pt x="75" y="133"/>
                </a:cubicBezTo>
                <a:cubicBezTo>
                  <a:pt x="75" y="130"/>
                  <a:pt x="75" y="130"/>
                  <a:pt x="75" y="130"/>
                </a:cubicBezTo>
                <a:cubicBezTo>
                  <a:pt x="111" y="130"/>
                  <a:pt x="111" y="130"/>
                  <a:pt x="111" y="130"/>
                </a:cubicBezTo>
                <a:cubicBezTo>
                  <a:pt x="111" y="121"/>
                  <a:pt x="111" y="121"/>
                  <a:pt x="111" y="121"/>
                </a:cubicBezTo>
                <a:cubicBezTo>
                  <a:pt x="75" y="121"/>
                  <a:pt x="75" y="121"/>
                  <a:pt x="75" y="121"/>
                </a:cubicBezTo>
                <a:lnTo>
                  <a:pt x="75" y="118"/>
                </a:lnTo>
                <a:close/>
                <a:moveTo>
                  <a:pt x="101" y="42"/>
                </a:moveTo>
                <a:cubicBezTo>
                  <a:pt x="103" y="49"/>
                  <a:pt x="104" y="56"/>
                  <a:pt x="103" y="62"/>
                </a:cubicBezTo>
                <a:cubicBezTo>
                  <a:pt x="102" y="58"/>
                  <a:pt x="101" y="54"/>
                  <a:pt x="99" y="50"/>
                </a:cubicBezTo>
                <a:cubicBezTo>
                  <a:pt x="100" y="48"/>
                  <a:pt x="100" y="45"/>
                  <a:pt x="101" y="42"/>
                </a:cubicBezTo>
                <a:close/>
                <a:moveTo>
                  <a:pt x="15" y="70"/>
                </a:moveTo>
                <a:cubicBezTo>
                  <a:pt x="13" y="63"/>
                  <a:pt x="12" y="55"/>
                  <a:pt x="14" y="48"/>
                </a:cubicBezTo>
                <a:cubicBezTo>
                  <a:pt x="15" y="52"/>
                  <a:pt x="16" y="56"/>
                  <a:pt x="18" y="61"/>
                </a:cubicBezTo>
                <a:cubicBezTo>
                  <a:pt x="17" y="64"/>
                  <a:pt x="15" y="67"/>
                  <a:pt x="15" y="70"/>
                </a:cubicBezTo>
                <a:close/>
                <a:moveTo>
                  <a:pt x="63" y="92"/>
                </a:moveTo>
                <a:cubicBezTo>
                  <a:pt x="67" y="89"/>
                  <a:pt x="72" y="86"/>
                  <a:pt x="77" y="82"/>
                </a:cubicBezTo>
                <a:cubicBezTo>
                  <a:pt x="87" y="92"/>
                  <a:pt x="87" y="92"/>
                  <a:pt x="87" y="92"/>
                </a:cubicBezTo>
                <a:cubicBezTo>
                  <a:pt x="80" y="96"/>
                  <a:pt x="72" y="95"/>
                  <a:pt x="63" y="92"/>
                </a:cubicBezTo>
                <a:close/>
                <a:moveTo>
                  <a:pt x="58" y="52"/>
                </a:moveTo>
                <a:cubicBezTo>
                  <a:pt x="44" y="38"/>
                  <a:pt x="44" y="38"/>
                  <a:pt x="44" y="38"/>
                </a:cubicBezTo>
                <a:cubicBezTo>
                  <a:pt x="51" y="33"/>
                  <a:pt x="57" y="28"/>
                  <a:pt x="64" y="25"/>
                </a:cubicBezTo>
                <a:cubicBezTo>
                  <a:pt x="68" y="28"/>
                  <a:pt x="72" y="31"/>
                  <a:pt x="76" y="34"/>
                </a:cubicBezTo>
                <a:lnTo>
                  <a:pt x="58" y="52"/>
                </a:lnTo>
                <a:close/>
                <a:moveTo>
                  <a:pt x="82" y="40"/>
                </a:moveTo>
                <a:cubicBezTo>
                  <a:pt x="85" y="43"/>
                  <a:pt x="87" y="47"/>
                  <a:pt x="90" y="51"/>
                </a:cubicBezTo>
                <a:cubicBezTo>
                  <a:pt x="87" y="57"/>
                  <a:pt x="82" y="64"/>
                  <a:pt x="76" y="70"/>
                </a:cubicBezTo>
                <a:cubicBezTo>
                  <a:pt x="64" y="58"/>
                  <a:pt x="64" y="58"/>
                  <a:pt x="64" y="58"/>
                </a:cubicBezTo>
                <a:lnTo>
                  <a:pt x="82" y="40"/>
                </a:lnTo>
                <a:close/>
                <a:moveTo>
                  <a:pt x="52" y="58"/>
                </a:moveTo>
                <a:cubicBezTo>
                  <a:pt x="36" y="74"/>
                  <a:pt x="36" y="74"/>
                  <a:pt x="36" y="74"/>
                </a:cubicBezTo>
                <a:cubicBezTo>
                  <a:pt x="32" y="70"/>
                  <a:pt x="29" y="65"/>
                  <a:pt x="27" y="61"/>
                </a:cubicBezTo>
                <a:cubicBezTo>
                  <a:pt x="30" y="55"/>
                  <a:pt x="34" y="49"/>
                  <a:pt x="39" y="44"/>
                </a:cubicBezTo>
                <a:lnTo>
                  <a:pt x="52" y="58"/>
                </a:lnTo>
                <a:close/>
                <a:moveTo>
                  <a:pt x="58" y="64"/>
                </a:moveTo>
                <a:cubicBezTo>
                  <a:pt x="71" y="76"/>
                  <a:pt x="71" y="76"/>
                  <a:pt x="71" y="76"/>
                </a:cubicBezTo>
                <a:cubicBezTo>
                  <a:pt x="65" y="81"/>
                  <a:pt x="59" y="85"/>
                  <a:pt x="53" y="88"/>
                </a:cubicBezTo>
                <a:cubicBezTo>
                  <a:pt x="50" y="86"/>
                  <a:pt x="46" y="83"/>
                  <a:pt x="42" y="80"/>
                </a:cubicBezTo>
                <a:lnTo>
                  <a:pt x="58" y="64"/>
                </a:lnTo>
                <a:close/>
                <a:moveTo>
                  <a:pt x="93" y="87"/>
                </a:moveTo>
                <a:cubicBezTo>
                  <a:pt x="82" y="76"/>
                  <a:pt x="82" y="76"/>
                  <a:pt x="82" y="76"/>
                </a:cubicBezTo>
                <a:cubicBezTo>
                  <a:pt x="87" y="71"/>
                  <a:pt x="91" y="65"/>
                  <a:pt x="94" y="60"/>
                </a:cubicBezTo>
                <a:cubicBezTo>
                  <a:pt x="98" y="70"/>
                  <a:pt x="98" y="80"/>
                  <a:pt x="93" y="87"/>
                </a:cubicBezTo>
                <a:close/>
                <a:moveTo>
                  <a:pt x="92" y="29"/>
                </a:moveTo>
                <a:cubicBezTo>
                  <a:pt x="93" y="33"/>
                  <a:pt x="94" y="36"/>
                  <a:pt x="93" y="41"/>
                </a:cubicBezTo>
                <a:cubicBezTo>
                  <a:pt x="91" y="39"/>
                  <a:pt x="89" y="36"/>
                  <a:pt x="88" y="34"/>
                </a:cubicBezTo>
                <a:lnTo>
                  <a:pt x="92" y="29"/>
                </a:lnTo>
                <a:close/>
                <a:moveTo>
                  <a:pt x="87" y="23"/>
                </a:moveTo>
                <a:cubicBezTo>
                  <a:pt x="82" y="28"/>
                  <a:pt x="82" y="28"/>
                  <a:pt x="82" y="28"/>
                </a:cubicBezTo>
                <a:cubicBezTo>
                  <a:pt x="79" y="26"/>
                  <a:pt x="76" y="24"/>
                  <a:pt x="74" y="22"/>
                </a:cubicBezTo>
                <a:cubicBezTo>
                  <a:pt x="79" y="21"/>
                  <a:pt x="84" y="21"/>
                  <a:pt x="87" y="23"/>
                </a:cubicBezTo>
                <a:close/>
                <a:moveTo>
                  <a:pt x="71" y="14"/>
                </a:moveTo>
                <a:cubicBezTo>
                  <a:pt x="69" y="15"/>
                  <a:pt x="66" y="16"/>
                  <a:pt x="64" y="16"/>
                </a:cubicBezTo>
                <a:cubicBezTo>
                  <a:pt x="60" y="15"/>
                  <a:pt x="57" y="14"/>
                  <a:pt x="53" y="13"/>
                </a:cubicBezTo>
                <a:cubicBezTo>
                  <a:pt x="59" y="12"/>
                  <a:pt x="65" y="13"/>
                  <a:pt x="71" y="14"/>
                </a:cubicBezTo>
                <a:close/>
                <a:moveTo>
                  <a:pt x="54" y="21"/>
                </a:moveTo>
                <a:cubicBezTo>
                  <a:pt x="49" y="24"/>
                  <a:pt x="44" y="28"/>
                  <a:pt x="39" y="32"/>
                </a:cubicBezTo>
                <a:cubicBezTo>
                  <a:pt x="29" y="23"/>
                  <a:pt x="29" y="23"/>
                  <a:pt x="29" y="23"/>
                </a:cubicBezTo>
                <a:cubicBezTo>
                  <a:pt x="35" y="19"/>
                  <a:pt x="44" y="18"/>
                  <a:pt x="54" y="21"/>
                </a:cubicBezTo>
                <a:close/>
                <a:moveTo>
                  <a:pt x="24" y="29"/>
                </a:moveTo>
                <a:cubicBezTo>
                  <a:pt x="33" y="38"/>
                  <a:pt x="33" y="38"/>
                  <a:pt x="33" y="38"/>
                </a:cubicBezTo>
                <a:cubicBezTo>
                  <a:pt x="29" y="42"/>
                  <a:pt x="26" y="47"/>
                  <a:pt x="23" y="51"/>
                </a:cubicBezTo>
                <a:cubicBezTo>
                  <a:pt x="21" y="43"/>
                  <a:pt x="21" y="35"/>
                  <a:pt x="24" y="29"/>
                </a:cubicBezTo>
                <a:close/>
                <a:moveTo>
                  <a:pt x="23" y="70"/>
                </a:moveTo>
                <a:cubicBezTo>
                  <a:pt x="25" y="73"/>
                  <a:pt x="28" y="77"/>
                  <a:pt x="31" y="80"/>
                </a:cubicBezTo>
                <a:cubicBezTo>
                  <a:pt x="24" y="87"/>
                  <a:pt x="24" y="87"/>
                  <a:pt x="24" y="87"/>
                </a:cubicBezTo>
                <a:cubicBezTo>
                  <a:pt x="21" y="82"/>
                  <a:pt x="21" y="77"/>
                  <a:pt x="23" y="70"/>
                </a:cubicBezTo>
                <a:close/>
                <a:moveTo>
                  <a:pt x="30" y="92"/>
                </a:moveTo>
                <a:cubicBezTo>
                  <a:pt x="36" y="85"/>
                  <a:pt x="36" y="85"/>
                  <a:pt x="36" y="85"/>
                </a:cubicBezTo>
                <a:cubicBezTo>
                  <a:pt x="39" y="88"/>
                  <a:pt x="41" y="90"/>
                  <a:pt x="44" y="92"/>
                </a:cubicBezTo>
                <a:cubicBezTo>
                  <a:pt x="39" y="93"/>
                  <a:pt x="34" y="93"/>
                  <a:pt x="30" y="92"/>
                </a:cubicBezTo>
                <a:close/>
                <a:moveTo>
                  <a:pt x="53" y="97"/>
                </a:moveTo>
                <a:cubicBezTo>
                  <a:pt x="58" y="99"/>
                  <a:pt x="63" y="101"/>
                  <a:pt x="68" y="102"/>
                </a:cubicBezTo>
                <a:cubicBezTo>
                  <a:pt x="60" y="104"/>
                  <a:pt x="51" y="103"/>
                  <a:pt x="43" y="100"/>
                </a:cubicBezTo>
                <a:cubicBezTo>
                  <a:pt x="46" y="100"/>
                  <a:pt x="50" y="99"/>
                  <a:pt x="53" y="9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nvGrpSpPr>
          <p:cNvPr id="270" name="Group 269"/>
          <p:cNvGrpSpPr/>
          <p:nvPr userDrawn="1"/>
        </p:nvGrpSpPr>
        <p:grpSpPr>
          <a:xfrm>
            <a:off x="6716713" y="2667000"/>
            <a:ext cx="417512" cy="587375"/>
            <a:chOff x="6716713" y="2667000"/>
            <a:chExt cx="417512" cy="587375"/>
          </a:xfrm>
        </p:grpSpPr>
        <p:sp>
          <p:nvSpPr>
            <p:cNvPr id="271" name="Freeform 158"/>
            <p:cNvSpPr>
              <a:spLocks noEditPoints="1"/>
            </p:cNvSpPr>
            <p:nvPr userDrawn="1"/>
          </p:nvSpPr>
          <p:spPr bwMode="auto">
            <a:xfrm>
              <a:off x="6716713" y="2667000"/>
              <a:ext cx="315913" cy="587375"/>
            </a:xfrm>
            <a:custGeom>
              <a:avLst/>
              <a:gdLst>
                <a:gd name="T0" fmla="*/ 72 w 82"/>
                <a:gd name="T1" fmla="*/ 0 h 152"/>
                <a:gd name="T2" fmla="*/ 10 w 82"/>
                <a:gd name="T3" fmla="*/ 0 h 152"/>
                <a:gd name="T4" fmla="*/ 0 w 82"/>
                <a:gd name="T5" fmla="*/ 10 h 152"/>
                <a:gd name="T6" fmla="*/ 0 w 82"/>
                <a:gd name="T7" fmla="*/ 141 h 152"/>
                <a:gd name="T8" fmla="*/ 10 w 82"/>
                <a:gd name="T9" fmla="*/ 152 h 152"/>
                <a:gd name="T10" fmla="*/ 72 w 82"/>
                <a:gd name="T11" fmla="*/ 152 h 152"/>
                <a:gd name="T12" fmla="*/ 82 w 82"/>
                <a:gd name="T13" fmla="*/ 141 h 152"/>
                <a:gd name="T14" fmla="*/ 82 w 82"/>
                <a:gd name="T15" fmla="*/ 10 h 152"/>
                <a:gd name="T16" fmla="*/ 72 w 82"/>
                <a:gd name="T17" fmla="*/ 0 h 152"/>
                <a:gd name="T18" fmla="*/ 41 w 82"/>
                <a:gd name="T19" fmla="*/ 145 h 152"/>
                <a:gd name="T20" fmla="*/ 36 w 82"/>
                <a:gd name="T21" fmla="*/ 140 h 152"/>
                <a:gd name="T22" fmla="*/ 41 w 82"/>
                <a:gd name="T23" fmla="*/ 134 h 152"/>
                <a:gd name="T24" fmla="*/ 47 w 82"/>
                <a:gd name="T25" fmla="*/ 140 h 152"/>
                <a:gd name="T26" fmla="*/ 41 w 82"/>
                <a:gd name="T27" fmla="*/ 145 h 152"/>
                <a:gd name="T28" fmla="*/ 77 w 82"/>
                <a:gd name="T29" fmla="*/ 130 h 152"/>
                <a:gd name="T30" fmla="*/ 6 w 82"/>
                <a:gd name="T31" fmla="*/ 130 h 152"/>
                <a:gd name="T32" fmla="*/ 6 w 82"/>
                <a:gd name="T33" fmla="*/ 9 h 152"/>
                <a:gd name="T34" fmla="*/ 77 w 82"/>
                <a:gd name="T35" fmla="*/ 9 h 152"/>
                <a:gd name="T36" fmla="*/ 77 w 82"/>
                <a:gd name="T37" fmla="*/ 13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52">
                  <a:moveTo>
                    <a:pt x="72" y="0"/>
                  </a:moveTo>
                  <a:cubicBezTo>
                    <a:pt x="10" y="0"/>
                    <a:pt x="10" y="0"/>
                    <a:pt x="10" y="0"/>
                  </a:cubicBezTo>
                  <a:cubicBezTo>
                    <a:pt x="5" y="0"/>
                    <a:pt x="0" y="4"/>
                    <a:pt x="0" y="10"/>
                  </a:cubicBezTo>
                  <a:cubicBezTo>
                    <a:pt x="0" y="141"/>
                    <a:pt x="0" y="141"/>
                    <a:pt x="0" y="141"/>
                  </a:cubicBezTo>
                  <a:cubicBezTo>
                    <a:pt x="0" y="147"/>
                    <a:pt x="5" y="152"/>
                    <a:pt x="10" y="152"/>
                  </a:cubicBezTo>
                  <a:cubicBezTo>
                    <a:pt x="72" y="152"/>
                    <a:pt x="72" y="152"/>
                    <a:pt x="72" y="152"/>
                  </a:cubicBezTo>
                  <a:cubicBezTo>
                    <a:pt x="78" y="152"/>
                    <a:pt x="82" y="147"/>
                    <a:pt x="82" y="141"/>
                  </a:cubicBezTo>
                  <a:cubicBezTo>
                    <a:pt x="82" y="10"/>
                    <a:pt x="82" y="10"/>
                    <a:pt x="82" y="10"/>
                  </a:cubicBezTo>
                  <a:cubicBezTo>
                    <a:pt x="82" y="4"/>
                    <a:pt x="78" y="0"/>
                    <a:pt x="72" y="0"/>
                  </a:cubicBezTo>
                  <a:close/>
                  <a:moveTo>
                    <a:pt x="41" y="145"/>
                  </a:moveTo>
                  <a:cubicBezTo>
                    <a:pt x="38" y="145"/>
                    <a:pt x="36" y="143"/>
                    <a:pt x="36" y="140"/>
                  </a:cubicBezTo>
                  <a:cubicBezTo>
                    <a:pt x="36" y="137"/>
                    <a:pt x="38" y="134"/>
                    <a:pt x="41" y="134"/>
                  </a:cubicBezTo>
                  <a:cubicBezTo>
                    <a:pt x="44" y="134"/>
                    <a:pt x="47" y="137"/>
                    <a:pt x="47" y="140"/>
                  </a:cubicBezTo>
                  <a:cubicBezTo>
                    <a:pt x="47" y="143"/>
                    <a:pt x="44" y="145"/>
                    <a:pt x="41" y="145"/>
                  </a:cubicBezTo>
                  <a:close/>
                  <a:moveTo>
                    <a:pt x="77" y="130"/>
                  </a:moveTo>
                  <a:cubicBezTo>
                    <a:pt x="6" y="130"/>
                    <a:pt x="6" y="130"/>
                    <a:pt x="6" y="130"/>
                  </a:cubicBezTo>
                  <a:cubicBezTo>
                    <a:pt x="6" y="9"/>
                    <a:pt x="6" y="9"/>
                    <a:pt x="6" y="9"/>
                  </a:cubicBezTo>
                  <a:cubicBezTo>
                    <a:pt x="77" y="9"/>
                    <a:pt x="77" y="9"/>
                    <a:pt x="77" y="9"/>
                  </a:cubicBezTo>
                  <a:lnTo>
                    <a:pt x="77" y="13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2" name="Oval 159"/>
            <p:cNvSpPr>
              <a:spLocks noChangeArrowheads="1"/>
            </p:cNvSpPr>
            <p:nvPr userDrawn="1"/>
          </p:nvSpPr>
          <p:spPr bwMode="auto">
            <a:xfrm>
              <a:off x="6854825" y="3184525"/>
              <a:ext cx="42863"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3" name="Freeform 230"/>
            <p:cNvSpPr>
              <a:spLocks noEditPoints="1"/>
            </p:cNvSpPr>
            <p:nvPr userDrawn="1"/>
          </p:nvSpPr>
          <p:spPr bwMode="auto">
            <a:xfrm>
              <a:off x="6832600" y="2782888"/>
              <a:ext cx="301625" cy="242888"/>
            </a:xfrm>
            <a:custGeom>
              <a:avLst/>
              <a:gdLst>
                <a:gd name="T0" fmla="*/ 65 w 78"/>
                <a:gd name="T1" fmla="*/ 0 h 63"/>
                <a:gd name="T2" fmla="*/ 13 w 78"/>
                <a:gd name="T3" fmla="*/ 0 h 63"/>
                <a:gd name="T4" fmla="*/ 0 w 78"/>
                <a:gd name="T5" fmla="*/ 14 h 63"/>
                <a:gd name="T6" fmla="*/ 0 w 78"/>
                <a:gd name="T7" fmla="*/ 39 h 63"/>
                <a:gd name="T8" fmla="*/ 13 w 78"/>
                <a:gd name="T9" fmla="*/ 52 h 63"/>
                <a:gd name="T10" fmla="*/ 15 w 78"/>
                <a:gd name="T11" fmla="*/ 52 h 63"/>
                <a:gd name="T12" fmla="*/ 15 w 78"/>
                <a:gd name="T13" fmla="*/ 63 h 63"/>
                <a:gd name="T14" fmla="*/ 26 w 78"/>
                <a:gd name="T15" fmla="*/ 52 h 63"/>
                <a:gd name="T16" fmla="*/ 65 w 78"/>
                <a:gd name="T17" fmla="*/ 52 h 63"/>
                <a:gd name="T18" fmla="*/ 78 w 78"/>
                <a:gd name="T19" fmla="*/ 39 h 63"/>
                <a:gd name="T20" fmla="*/ 78 w 78"/>
                <a:gd name="T21" fmla="*/ 14 h 63"/>
                <a:gd name="T22" fmla="*/ 65 w 78"/>
                <a:gd name="T23" fmla="*/ 0 h 63"/>
                <a:gd name="T24" fmla="*/ 20 w 78"/>
                <a:gd name="T25" fmla="*/ 30 h 63"/>
                <a:gd name="T26" fmla="*/ 15 w 78"/>
                <a:gd name="T27" fmla="*/ 25 h 63"/>
                <a:gd name="T28" fmla="*/ 20 w 78"/>
                <a:gd name="T29" fmla="*/ 20 h 63"/>
                <a:gd name="T30" fmla="*/ 25 w 78"/>
                <a:gd name="T31" fmla="*/ 25 h 63"/>
                <a:gd name="T32" fmla="*/ 20 w 78"/>
                <a:gd name="T33" fmla="*/ 30 h 63"/>
                <a:gd name="T34" fmla="*/ 40 w 78"/>
                <a:gd name="T35" fmla="*/ 30 h 63"/>
                <a:gd name="T36" fmla="*/ 35 w 78"/>
                <a:gd name="T37" fmla="*/ 25 h 63"/>
                <a:gd name="T38" fmla="*/ 40 w 78"/>
                <a:gd name="T39" fmla="*/ 20 h 63"/>
                <a:gd name="T40" fmla="*/ 45 w 78"/>
                <a:gd name="T41" fmla="*/ 25 h 63"/>
                <a:gd name="T42" fmla="*/ 40 w 78"/>
                <a:gd name="T43" fmla="*/ 30 h 63"/>
                <a:gd name="T44" fmla="*/ 61 w 78"/>
                <a:gd name="T45" fmla="*/ 30 h 63"/>
                <a:gd name="T46" fmla="*/ 56 w 78"/>
                <a:gd name="T47" fmla="*/ 25 h 63"/>
                <a:gd name="T48" fmla="*/ 61 w 78"/>
                <a:gd name="T49" fmla="*/ 20 h 63"/>
                <a:gd name="T50" fmla="*/ 65 w 78"/>
                <a:gd name="T51" fmla="*/ 25 h 63"/>
                <a:gd name="T52" fmla="*/ 61 w 78"/>
                <a:gd name="T53"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65" y="0"/>
                  </a:moveTo>
                  <a:cubicBezTo>
                    <a:pt x="13" y="0"/>
                    <a:pt x="13" y="0"/>
                    <a:pt x="13" y="0"/>
                  </a:cubicBezTo>
                  <a:cubicBezTo>
                    <a:pt x="6" y="0"/>
                    <a:pt x="0" y="6"/>
                    <a:pt x="0" y="14"/>
                  </a:cubicBezTo>
                  <a:cubicBezTo>
                    <a:pt x="0" y="39"/>
                    <a:pt x="0" y="39"/>
                    <a:pt x="0" y="39"/>
                  </a:cubicBezTo>
                  <a:cubicBezTo>
                    <a:pt x="0" y="46"/>
                    <a:pt x="6" y="52"/>
                    <a:pt x="13" y="52"/>
                  </a:cubicBezTo>
                  <a:cubicBezTo>
                    <a:pt x="15" y="52"/>
                    <a:pt x="15" y="52"/>
                    <a:pt x="15" y="52"/>
                  </a:cubicBezTo>
                  <a:cubicBezTo>
                    <a:pt x="15" y="63"/>
                    <a:pt x="15" y="63"/>
                    <a:pt x="15" y="63"/>
                  </a:cubicBezTo>
                  <a:cubicBezTo>
                    <a:pt x="26" y="52"/>
                    <a:pt x="26" y="52"/>
                    <a:pt x="26" y="52"/>
                  </a:cubicBezTo>
                  <a:cubicBezTo>
                    <a:pt x="65" y="52"/>
                    <a:pt x="65" y="52"/>
                    <a:pt x="65" y="52"/>
                  </a:cubicBezTo>
                  <a:cubicBezTo>
                    <a:pt x="72" y="52"/>
                    <a:pt x="78" y="46"/>
                    <a:pt x="78" y="39"/>
                  </a:cubicBezTo>
                  <a:cubicBezTo>
                    <a:pt x="78" y="14"/>
                    <a:pt x="78" y="14"/>
                    <a:pt x="78" y="14"/>
                  </a:cubicBezTo>
                  <a:cubicBezTo>
                    <a:pt x="78" y="6"/>
                    <a:pt x="72" y="0"/>
                    <a:pt x="65" y="0"/>
                  </a:cubicBezTo>
                  <a:close/>
                  <a:moveTo>
                    <a:pt x="20" y="30"/>
                  </a:moveTo>
                  <a:cubicBezTo>
                    <a:pt x="17" y="30"/>
                    <a:pt x="15" y="27"/>
                    <a:pt x="15" y="25"/>
                  </a:cubicBezTo>
                  <a:cubicBezTo>
                    <a:pt x="15" y="22"/>
                    <a:pt x="17" y="20"/>
                    <a:pt x="20" y="20"/>
                  </a:cubicBezTo>
                  <a:cubicBezTo>
                    <a:pt x="23" y="20"/>
                    <a:pt x="25" y="22"/>
                    <a:pt x="25" y="25"/>
                  </a:cubicBezTo>
                  <a:cubicBezTo>
                    <a:pt x="25" y="27"/>
                    <a:pt x="23" y="30"/>
                    <a:pt x="20" y="30"/>
                  </a:cubicBezTo>
                  <a:close/>
                  <a:moveTo>
                    <a:pt x="40" y="30"/>
                  </a:moveTo>
                  <a:cubicBezTo>
                    <a:pt x="37" y="30"/>
                    <a:pt x="35" y="27"/>
                    <a:pt x="35" y="25"/>
                  </a:cubicBezTo>
                  <a:cubicBezTo>
                    <a:pt x="35" y="22"/>
                    <a:pt x="37" y="20"/>
                    <a:pt x="40" y="20"/>
                  </a:cubicBezTo>
                  <a:cubicBezTo>
                    <a:pt x="43" y="20"/>
                    <a:pt x="45" y="22"/>
                    <a:pt x="45" y="25"/>
                  </a:cubicBezTo>
                  <a:cubicBezTo>
                    <a:pt x="45" y="27"/>
                    <a:pt x="43" y="30"/>
                    <a:pt x="40" y="30"/>
                  </a:cubicBezTo>
                  <a:close/>
                  <a:moveTo>
                    <a:pt x="61" y="30"/>
                  </a:moveTo>
                  <a:cubicBezTo>
                    <a:pt x="58" y="30"/>
                    <a:pt x="56" y="27"/>
                    <a:pt x="56" y="25"/>
                  </a:cubicBezTo>
                  <a:cubicBezTo>
                    <a:pt x="56" y="22"/>
                    <a:pt x="58" y="20"/>
                    <a:pt x="61" y="20"/>
                  </a:cubicBezTo>
                  <a:cubicBezTo>
                    <a:pt x="63" y="20"/>
                    <a:pt x="65" y="22"/>
                    <a:pt x="65" y="25"/>
                  </a:cubicBezTo>
                  <a:cubicBezTo>
                    <a:pt x="65" y="27"/>
                    <a:pt x="63" y="30"/>
                    <a:pt x="61" y="3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grpSp>
        <p:nvGrpSpPr>
          <p:cNvPr id="274" name="Group 273"/>
          <p:cNvGrpSpPr/>
          <p:nvPr userDrawn="1"/>
        </p:nvGrpSpPr>
        <p:grpSpPr>
          <a:xfrm>
            <a:off x="6705600" y="781050"/>
            <a:ext cx="469901" cy="339726"/>
            <a:chOff x="6705600" y="781050"/>
            <a:chExt cx="469901" cy="339726"/>
          </a:xfrm>
        </p:grpSpPr>
        <p:sp>
          <p:nvSpPr>
            <p:cNvPr id="275" name="Freeform 231"/>
            <p:cNvSpPr>
              <a:spLocks/>
            </p:cNvSpPr>
            <p:nvPr userDrawn="1"/>
          </p:nvSpPr>
          <p:spPr bwMode="auto">
            <a:xfrm>
              <a:off x="6816725" y="850900"/>
              <a:ext cx="317500" cy="61913"/>
            </a:xfrm>
            <a:custGeom>
              <a:avLst/>
              <a:gdLst>
                <a:gd name="T0" fmla="*/ 63 w 82"/>
                <a:gd name="T1" fmla="*/ 3 h 16"/>
                <a:gd name="T2" fmla="*/ 82 w 82"/>
                <a:gd name="T3" fmla="*/ 9 h 16"/>
                <a:gd name="T4" fmla="*/ 82 w 82"/>
                <a:gd name="T5" fmla="*/ 8 h 16"/>
                <a:gd name="T6" fmla="*/ 74 w 82"/>
                <a:gd name="T7" fmla="*/ 0 h 16"/>
                <a:gd name="T8" fmla="*/ 9 w 82"/>
                <a:gd name="T9" fmla="*/ 0 h 16"/>
                <a:gd name="T10" fmla="*/ 0 w 82"/>
                <a:gd name="T11" fmla="*/ 8 h 16"/>
                <a:gd name="T12" fmla="*/ 9 w 82"/>
                <a:gd name="T13" fmla="*/ 16 h 16"/>
                <a:gd name="T14" fmla="*/ 36 w 82"/>
                <a:gd name="T15" fmla="*/ 16 h 16"/>
                <a:gd name="T16" fmla="*/ 63 w 82"/>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6">
                  <a:moveTo>
                    <a:pt x="63" y="3"/>
                  </a:moveTo>
                  <a:cubicBezTo>
                    <a:pt x="70" y="3"/>
                    <a:pt x="77" y="5"/>
                    <a:pt x="82" y="9"/>
                  </a:cubicBezTo>
                  <a:cubicBezTo>
                    <a:pt x="82" y="9"/>
                    <a:pt x="82" y="8"/>
                    <a:pt x="82" y="8"/>
                  </a:cubicBezTo>
                  <a:cubicBezTo>
                    <a:pt x="82" y="4"/>
                    <a:pt x="79" y="0"/>
                    <a:pt x="74" y="0"/>
                  </a:cubicBezTo>
                  <a:cubicBezTo>
                    <a:pt x="9" y="0"/>
                    <a:pt x="9" y="0"/>
                    <a:pt x="9" y="0"/>
                  </a:cubicBezTo>
                  <a:cubicBezTo>
                    <a:pt x="4" y="0"/>
                    <a:pt x="0" y="4"/>
                    <a:pt x="0" y="8"/>
                  </a:cubicBezTo>
                  <a:cubicBezTo>
                    <a:pt x="0" y="13"/>
                    <a:pt x="4" y="16"/>
                    <a:pt x="9" y="16"/>
                  </a:cubicBezTo>
                  <a:cubicBezTo>
                    <a:pt x="36" y="16"/>
                    <a:pt x="36" y="16"/>
                    <a:pt x="36" y="16"/>
                  </a:cubicBezTo>
                  <a:cubicBezTo>
                    <a:pt x="43" y="8"/>
                    <a:pt x="53" y="3"/>
                    <a:pt x="63" y="3"/>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6" name="Freeform 232"/>
            <p:cNvSpPr>
              <a:spLocks/>
            </p:cNvSpPr>
            <p:nvPr userDrawn="1"/>
          </p:nvSpPr>
          <p:spPr bwMode="auto">
            <a:xfrm>
              <a:off x="6762750" y="781050"/>
              <a:ext cx="312738" cy="61913"/>
            </a:xfrm>
            <a:custGeom>
              <a:avLst/>
              <a:gdLst>
                <a:gd name="T0" fmla="*/ 8 w 81"/>
                <a:gd name="T1" fmla="*/ 16 h 16"/>
                <a:gd name="T2" fmla="*/ 73 w 81"/>
                <a:gd name="T3" fmla="*/ 16 h 16"/>
                <a:gd name="T4" fmla="*/ 81 w 81"/>
                <a:gd name="T5" fmla="*/ 8 h 16"/>
                <a:gd name="T6" fmla="*/ 73 w 81"/>
                <a:gd name="T7" fmla="*/ 0 h 16"/>
                <a:gd name="T8" fmla="*/ 8 w 81"/>
                <a:gd name="T9" fmla="*/ 0 h 16"/>
                <a:gd name="T10" fmla="*/ 0 w 81"/>
                <a:gd name="T11" fmla="*/ 8 h 16"/>
                <a:gd name="T12" fmla="*/ 8 w 81"/>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81" h="16">
                  <a:moveTo>
                    <a:pt x="8" y="16"/>
                  </a:moveTo>
                  <a:cubicBezTo>
                    <a:pt x="73" y="16"/>
                    <a:pt x="73" y="16"/>
                    <a:pt x="73" y="16"/>
                  </a:cubicBezTo>
                  <a:cubicBezTo>
                    <a:pt x="78" y="16"/>
                    <a:pt x="81" y="13"/>
                    <a:pt x="81" y="8"/>
                  </a:cubicBezTo>
                  <a:cubicBezTo>
                    <a:pt x="81" y="4"/>
                    <a:pt x="78" y="0"/>
                    <a:pt x="73" y="0"/>
                  </a:cubicBezTo>
                  <a:cubicBezTo>
                    <a:pt x="8" y="0"/>
                    <a:pt x="8" y="0"/>
                    <a:pt x="8" y="0"/>
                  </a:cubicBezTo>
                  <a:cubicBezTo>
                    <a:pt x="3" y="0"/>
                    <a:pt x="0" y="4"/>
                    <a:pt x="0" y="8"/>
                  </a:cubicBezTo>
                  <a:cubicBezTo>
                    <a:pt x="0" y="13"/>
                    <a:pt x="3" y="16"/>
                    <a:pt x="8" y="16"/>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7" name="Freeform 233"/>
            <p:cNvSpPr>
              <a:spLocks/>
            </p:cNvSpPr>
            <p:nvPr userDrawn="1"/>
          </p:nvSpPr>
          <p:spPr bwMode="auto">
            <a:xfrm>
              <a:off x="6705600" y="920750"/>
              <a:ext cx="246063" cy="61913"/>
            </a:xfrm>
            <a:custGeom>
              <a:avLst/>
              <a:gdLst>
                <a:gd name="T0" fmla="*/ 8 w 64"/>
                <a:gd name="T1" fmla="*/ 0 h 16"/>
                <a:gd name="T2" fmla="*/ 0 w 64"/>
                <a:gd name="T3" fmla="*/ 8 h 16"/>
                <a:gd name="T4" fmla="*/ 8 w 64"/>
                <a:gd name="T5" fmla="*/ 16 h 16"/>
                <a:gd name="T6" fmla="*/ 58 w 64"/>
                <a:gd name="T7" fmla="*/ 16 h 16"/>
                <a:gd name="T8" fmla="*/ 64 w 64"/>
                <a:gd name="T9" fmla="*/ 0 h 16"/>
                <a:gd name="T10" fmla="*/ 8 w 64"/>
                <a:gd name="T11" fmla="*/ 0 h 16"/>
              </a:gdLst>
              <a:ahLst/>
              <a:cxnLst>
                <a:cxn ang="0">
                  <a:pos x="T0" y="T1"/>
                </a:cxn>
                <a:cxn ang="0">
                  <a:pos x="T2" y="T3"/>
                </a:cxn>
                <a:cxn ang="0">
                  <a:pos x="T4" y="T5"/>
                </a:cxn>
                <a:cxn ang="0">
                  <a:pos x="T6" y="T7"/>
                </a:cxn>
                <a:cxn ang="0">
                  <a:pos x="T8" y="T9"/>
                </a:cxn>
                <a:cxn ang="0">
                  <a:pos x="T10" y="T11"/>
                </a:cxn>
              </a:cxnLst>
              <a:rect l="0" t="0" r="r" b="b"/>
              <a:pathLst>
                <a:path w="64" h="16">
                  <a:moveTo>
                    <a:pt x="8" y="0"/>
                  </a:moveTo>
                  <a:cubicBezTo>
                    <a:pt x="4" y="0"/>
                    <a:pt x="0" y="3"/>
                    <a:pt x="0" y="8"/>
                  </a:cubicBezTo>
                  <a:cubicBezTo>
                    <a:pt x="0" y="12"/>
                    <a:pt x="4" y="16"/>
                    <a:pt x="8" y="16"/>
                  </a:cubicBezTo>
                  <a:cubicBezTo>
                    <a:pt x="58" y="16"/>
                    <a:pt x="58" y="16"/>
                    <a:pt x="58" y="16"/>
                  </a:cubicBezTo>
                  <a:cubicBezTo>
                    <a:pt x="59" y="10"/>
                    <a:pt x="61" y="5"/>
                    <a:pt x="64" y="0"/>
                  </a:cubicBezTo>
                  <a:lnTo>
                    <a:pt x="8" y="0"/>
                  </a:ln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8" name="Freeform 234"/>
            <p:cNvSpPr>
              <a:spLocks/>
            </p:cNvSpPr>
            <p:nvPr userDrawn="1"/>
          </p:nvSpPr>
          <p:spPr bwMode="auto">
            <a:xfrm>
              <a:off x="6781800" y="990600"/>
              <a:ext cx="158750" cy="61913"/>
            </a:xfrm>
            <a:custGeom>
              <a:avLst/>
              <a:gdLst>
                <a:gd name="T0" fmla="*/ 38 w 41"/>
                <a:gd name="T1" fmla="*/ 0 h 16"/>
                <a:gd name="T2" fmla="*/ 8 w 41"/>
                <a:gd name="T3" fmla="*/ 0 h 16"/>
                <a:gd name="T4" fmla="*/ 0 w 41"/>
                <a:gd name="T5" fmla="*/ 8 h 16"/>
                <a:gd name="T6" fmla="*/ 8 w 41"/>
                <a:gd name="T7" fmla="*/ 16 h 16"/>
                <a:gd name="T8" fmla="*/ 41 w 41"/>
                <a:gd name="T9" fmla="*/ 16 h 16"/>
                <a:gd name="T10" fmla="*/ 38 w 41"/>
                <a:gd name="T11" fmla="*/ 2 h 16"/>
                <a:gd name="T12" fmla="*/ 38 w 4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41" h="16">
                  <a:moveTo>
                    <a:pt x="38" y="0"/>
                  </a:moveTo>
                  <a:cubicBezTo>
                    <a:pt x="8" y="0"/>
                    <a:pt x="8" y="0"/>
                    <a:pt x="8" y="0"/>
                  </a:cubicBezTo>
                  <a:cubicBezTo>
                    <a:pt x="4" y="0"/>
                    <a:pt x="0" y="3"/>
                    <a:pt x="0" y="8"/>
                  </a:cubicBezTo>
                  <a:cubicBezTo>
                    <a:pt x="0" y="12"/>
                    <a:pt x="4" y="16"/>
                    <a:pt x="8" y="16"/>
                  </a:cubicBezTo>
                  <a:cubicBezTo>
                    <a:pt x="41" y="16"/>
                    <a:pt x="41" y="16"/>
                    <a:pt x="41" y="16"/>
                  </a:cubicBezTo>
                  <a:cubicBezTo>
                    <a:pt x="39" y="12"/>
                    <a:pt x="38" y="7"/>
                    <a:pt x="38" y="2"/>
                  </a:cubicBezTo>
                  <a:cubicBezTo>
                    <a:pt x="38" y="1"/>
                    <a:pt x="38" y="0"/>
                    <a:pt x="38"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9" name="Freeform 235"/>
            <p:cNvSpPr>
              <a:spLocks/>
            </p:cNvSpPr>
            <p:nvPr userDrawn="1"/>
          </p:nvSpPr>
          <p:spPr bwMode="auto">
            <a:xfrm>
              <a:off x="6770688" y="1055688"/>
              <a:ext cx="239713" cy="65088"/>
            </a:xfrm>
            <a:custGeom>
              <a:avLst/>
              <a:gdLst>
                <a:gd name="T0" fmla="*/ 45 w 62"/>
                <a:gd name="T1" fmla="*/ 0 h 17"/>
                <a:gd name="T2" fmla="*/ 8 w 62"/>
                <a:gd name="T3" fmla="*/ 0 h 17"/>
                <a:gd name="T4" fmla="*/ 0 w 62"/>
                <a:gd name="T5" fmla="*/ 8 h 17"/>
                <a:gd name="T6" fmla="*/ 8 w 62"/>
                <a:gd name="T7" fmla="*/ 17 h 17"/>
                <a:gd name="T8" fmla="*/ 62 w 62"/>
                <a:gd name="T9" fmla="*/ 17 h 17"/>
                <a:gd name="T10" fmla="*/ 45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45" y="0"/>
                  </a:moveTo>
                  <a:cubicBezTo>
                    <a:pt x="8" y="0"/>
                    <a:pt x="8" y="0"/>
                    <a:pt x="8" y="0"/>
                  </a:cubicBezTo>
                  <a:cubicBezTo>
                    <a:pt x="3" y="0"/>
                    <a:pt x="0" y="4"/>
                    <a:pt x="0" y="8"/>
                  </a:cubicBezTo>
                  <a:cubicBezTo>
                    <a:pt x="0" y="13"/>
                    <a:pt x="3" y="17"/>
                    <a:pt x="8" y="17"/>
                  </a:cubicBezTo>
                  <a:cubicBezTo>
                    <a:pt x="62" y="17"/>
                    <a:pt x="62" y="17"/>
                    <a:pt x="62" y="17"/>
                  </a:cubicBezTo>
                  <a:cubicBezTo>
                    <a:pt x="54" y="13"/>
                    <a:pt x="48" y="8"/>
                    <a:pt x="45" y="0"/>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0" name="Freeform 236"/>
            <p:cNvSpPr>
              <a:spLocks noEditPoints="1"/>
            </p:cNvSpPr>
            <p:nvPr userDrawn="1"/>
          </p:nvSpPr>
          <p:spPr bwMode="auto">
            <a:xfrm>
              <a:off x="6948488" y="882650"/>
              <a:ext cx="227013" cy="227013"/>
            </a:xfrm>
            <a:custGeom>
              <a:avLst/>
              <a:gdLst>
                <a:gd name="T0" fmla="*/ 52 w 59"/>
                <a:gd name="T1" fmla="*/ 11 h 59"/>
                <a:gd name="T2" fmla="*/ 9 w 59"/>
                <a:gd name="T3" fmla="*/ 8 h 59"/>
                <a:gd name="T4" fmla="*/ 1 w 59"/>
                <a:gd name="T5" fmla="*/ 24 h 59"/>
                <a:gd name="T6" fmla="*/ 0 w 59"/>
                <a:gd name="T7" fmla="*/ 34 h 59"/>
                <a:gd name="T8" fmla="*/ 10 w 59"/>
                <a:gd name="T9" fmla="*/ 52 h 59"/>
                <a:gd name="T10" fmla="*/ 22 w 59"/>
                <a:gd name="T11" fmla="*/ 58 h 59"/>
                <a:gd name="T12" fmla="*/ 50 w 59"/>
                <a:gd name="T13" fmla="*/ 51 h 59"/>
                <a:gd name="T14" fmla="*/ 55 w 59"/>
                <a:gd name="T15" fmla="*/ 24 h 59"/>
                <a:gd name="T16" fmla="*/ 52 w 59"/>
                <a:gd name="T17" fmla="*/ 23 h 59"/>
                <a:gd name="T18" fmla="*/ 52 w 59"/>
                <a:gd name="T19" fmla="*/ 15 h 59"/>
                <a:gd name="T20" fmla="*/ 50 w 59"/>
                <a:gd name="T21" fmla="*/ 18 h 59"/>
                <a:gd name="T22" fmla="*/ 35 w 59"/>
                <a:gd name="T23" fmla="*/ 4 h 59"/>
                <a:gd name="T24" fmla="*/ 33 w 59"/>
                <a:gd name="T25" fmla="*/ 6 h 59"/>
                <a:gd name="T26" fmla="*/ 27 w 59"/>
                <a:gd name="T27" fmla="*/ 3 h 59"/>
                <a:gd name="T28" fmla="*/ 26 w 59"/>
                <a:gd name="T29" fmla="*/ 6 h 59"/>
                <a:gd name="T30" fmla="*/ 4 w 59"/>
                <a:gd name="T31" fmla="*/ 21 h 59"/>
                <a:gd name="T32" fmla="*/ 5 w 59"/>
                <a:gd name="T33" fmla="*/ 24 h 59"/>
                <a:gd name="T34" fmla="*/ 3 w 59"/>
                <a:gd name="T35" fmla="*/ 30 h 59"/>
                <a:gd name="T36" fmla="*/ 6 w 59"/>
                <a:gd name="T37" fmla="*/ 30 h 59"/>
                <a:gd name="T38" fmla="*/ 4 w 59"/>
                <a:gd name="T39" fmla="*/ 37 h 59"/>
                <a:gd name="T40" fmla="*/ 7 w 59"/>
                <a:gd name="T41" fmla="*/ 37 h 59"/>
                <a:gd name="T42" fmla="*/ 8 w 59"/>
                <a:gd name="T43" fmla="*/ 45 h 59"/>
                <a:gd name="T44" fmla="*/ 8 w 59"/>
                <a:gd name="T45" fmla="*/ 41 h 59"/>
                <a:gd name="T46" fmla="*/ 8 w 59"/>
                <a:gd name="T47" fmla="*/ 18 h 59"/>
                <a:gd name="T48" fmla="*/ 10 w 59"/>
                <a:gd name="T49" fmla="*/ 14 h 59"/>
                <a:gd name="T50" fmla="*/ 13 w 59"/>
                <a:gd name="T51" fmla="*/ 50 h 59"/>
                <a:gd name="T52" fmla="*/ 13 w 59"/>
                <a:gd name="T53" fmla="*/ 47 h 59"/>
                <a:gd name="T54" fmla="*/ 14 w 59"/>
                <a:gd name="T55" fmla="*/ 12 h 59"/>
                <a:gd name="T56" fmla="*/ 13 w 59"/>
                <a:gd name="T57" fmla="*/ 9 h 59"/>
                <a:gd name="T58" fmla="*/ 19 w 59"/>
                <a:gd name="T59" fmla="*/ 54 h 59"/>
                <a:gd name="T60" fmla="*/ 18 w 59"/>
                <a:gd name="T61" fmla="*/ 51 h 59"/>
                <a:gd name="T62" fmla="*/ 19 w 59"/>
                <a:gd name="T63" fmla="*/ 8 h 59"/>
                <a:gd name="T64" fmla="*/ 22 w 59"/>
                <a:gd name="T65" fmla="*/ 6 h 59"/>
                <a:gd name="T66" fmla="*/ 26 w 59"/>
                <a:gd name="T67" fmla="*/ 56 h 59"/>
                <a:gd name="T68" fmla="*/ 26 w 59"/>
                <a:gd name="T69" fmla="*/ 54 h 59"/>
                <a:gd name="T70" fmla="*/ 31 w 59"/>
                <a:gd name="T71" fmla="*/ 56 h 59"/>
                <a:gd name="T72" fmla="*/ 33 w 59"/>
                <a:gd name="T73" fmla="*/ 54 h 59"/>
                <a:gd name="T74" fmla="*/ 32 w 59"/>
                <a:gd name="T75" fmla="*/ 45 h 59"/>
                <a:gd name="T76" fmla="*/ 21 w 59"/>
                <a:gd name="T77" fmla="*/ 39 h 59"/>
                <a:gd name="T78" fmla="*/ 27 w 59"/>
                <a:gd name="T79" fmla="*/ 32 h 59"/>
                <a:gd name="T80" fmla="*/ 32 w 59"/>
                <a:gd name="T81" fmla="*/ 15 h 59"/>
                <a:gd name="T82" fmla="*/ 31 w 59"/>
                <a:gd name="T83" fmla="*/ 23 h 59"/>
                <a:gd name="T84" fmla="*/ 32 w 59"/>
                <a:gd name="T85" fmla="*/ 41 h 59"/>
                <a:gd name="T86" fmla="*/ 37 w 59"/>
                <a:gd name="T87" fmla="*/ 54 h 59"/>
                <a:gd name="T88" fmla="*/ 41 w 59"/>
                <a:gd name="T89" fmla="*/ 54 h 59"/>
                <a:gd name="T90" fmla="*/ 39 w 59"/>
                <a:gd name="T91" fmla="*/ 8 h 59"/>
                <a:gd name="T92" fmla="*/ 43 w 59"/>
                <a:gd name="T93" fmla="*/ 8 h 59"/>
                <a:gd name="T94" fmla="*/ 44 w 59"/>
                <a:gd name="T95" fmla="*/ 51 h 59"/>
                <a:gd name="T96" fmla="*/ 47 w 59"/>
                <a:gd name="T97" fmla="*/ 50 h 59"/>
                <a:gd name="T98" fmla="*/ 45 w 59"/>
                <a:gd name="T99" fmla="*/ 10 h 59"/>
                <a:gd name="T100" fmla="*/ 47 w 59"/>
                <a:gd name="T101" fmla="*/ 13 h 59"/>
                <a:gd name="T102" fmla="*/ 49 w 59"/>
                <a:gd name="T103" fmla="*/ 46 h 59"/>
                <a:gd name="T104" fmla="*/ 52 w 59"/>
                <a:gd name="T105" fmla="*/ 44 h 59"/>
                <a:gd name="T106" fmla="*/ 53 w 59"/>
                <a:gd name="T107" fmla="*/ 40 h 59"/>
                <a:gd name="T108" fmla="*/ 55 w 59"/>
                <a:gd name="T109" fmla="*/ 37 h 59"/>
                <a:gd name="T110" fmla="*/ 53 w 59"/>
                <a:gd name="T111" fmla="*/ 32 h 59"/>
                <a:gd name="T112" fmla="*/ 56 w 59"/>
                <a:gd name="T113" fmla="*/ 3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59">
                  <a:moveTo>
                    <a:pt x="57" y="18"/>
                  </a:moveTo>
                  <a:cubicBezTo>
                    <a:pt x="56" y="18"/>
                    <a:pt x="56" y="17"/>
                    <a:pt x="56" y="16"/>
                  </a:cubicBezTo>
                  <a:cubicBezTo>
                    <a:pt x="55" y="15"/>
                    <a:pt x="54" y="14"/>
                    <a:pt x="54" y="13"/>
                  </a:cubicBezTo>
                  <a:cubicBezTo>
                    <a:pt x="53" y="12"/>
                    <a:pt x="53" y="12"/>
                    <a:pt x="52" y="11"/>
                  </a:cubicBezTo>
                  <a:cubicBezTo>
                    <a:pt x="51" y="9"/>
                    <a:pt x="48" y="7"/>
                    <a:pt x="46" y="6"/>
                  </a:cubicBezTo>
                  <a:cubicBezTo>
                    <a:pt x="41" y="2"/>
                    <a:pt x="36" y="0"/>
                    <a:pt x="29" y="0"/>
                  </a:cubicBezTo>
                  <a:cubicBezTo>
                    <a:pt x="24" y="0"/>
                    <a:pt x="18" y="2"/>
                    <a:pt x="14" y="5"/>
                  </a:cubicBezTo>
                  <a:cubicBezTo>
                    <a:pt x="12" y="6"/>
                    <a:pt x="11" y="7"/>
                    <a:pt x="9" y="8"/>
                  </a:cubicBezTo>
                  <a:cubicBezTo>
                    <a:pt x="9" y="9"/>
                    <a:pt x="8" y="9"/>
                    <a:pt x="8" y="10"/>
                  </a:cubicBezTo>
                  <a:cubicBezTo>
                    <a:pt x="6" y="12"/>
                    <a:pt x="4" y="15"/>
                    <a:pt x="2" y="18"/>
                  </a:cubicBezTo>
                  <a:cubicBezTo>
                    <a:pt x="2" y="19"/>
                    <a:pt x="2" y="20"/>
                    <a:pt x="2" y="20"/>
                  </a:cubicBezTo>
                  <a:cubicBezTo>
                    <a:pt x="1" y="21"/>
                    <a:pt x="1" y="23"/>
                    <a:pt x="1" y="24"/>
                  </a:cubicBezTo>
                  <a:cubicBezTo>
                    <a:pt x="0" y="25"/>
                    <a:pt x="0" y="25"/>
                    <a:pt x="0" y="26"/>
                  </a:cubicBezTo>
                  <a:cubicBezTo>
                    <a:pt x="0" y="27"/>
                    <a:pt x="0" y="27"/>
                    <a:pt x="0" y="28"/>
                  </a:cubicBezTo>
                  <a:cubicBezTo>
                    <a:pt x="0" y="28"/>
                    <a:pt x="0" y="29"/>
                    <a:pt x="0" y="30"/>
                  </a:cubicBezTo>
                  <a:cubicBezTo>
                    <a:pt x="0" y="31"/>
                    <a:pt x="0" y="32"/>
                    <a:pt x="0" y="34"/>
                  </a:cubicBezTo>
                  <a:cubicBezTo>
                    <a:pt x="1" y="36"/>
                    <a:pt x="1" y="38"/>
                    <a:pt x="2" y="41"/>
                  </a:cubicBezTo>
                  <a:cubicBezTo>
                    <a:pt x="2" y="42"/>
                    <a:pt x="3" y="43"/>
                    <a:pt x="4" y="44"/>
                  </a:cubicBezTo>
                  <a:cubicBezTo>
                    <a:pt x="4" y="44"/>
                    <a:pt x="4" y="45"/>
                    <a:pt x="4" y="45"/>
                  </a:cubicBezTo>
                  <a:cubicBezTo>
                    <a:pt x="6" y="48"/>
                    <a:pt x="8" y="50"/>
                    <a:pt x="10" y="52"/>
                  </a:cubicBezTo>
                  <a:cubicBezTo>
                    <a:pt x="11" y="53"/>
                    <a:pt x="12" y="54"/>
                    <a:pt x="13" y="55"/>
                  </a:cubicBezTo>
                  <a:cubicBezTo>
                    <a:pt x="14" y="55"/>
                    <a:pt x="15" y="56"/>
                    <a:pt x="17" y="56"/>
                  </a:cubicBezTo>
                  <a:cubicBezTo>
                    <a:pt x="18" y="57"/>
                    <a:pt x="19" y="57"/>
                    <a:pt x="20" y="58"/>
                  </a:cubicBezTo>
                  <a:cubicBezTo>
                    <a:pt x="21" y="58"/>
                    <a:pt x="21" y="58"/>
                    <a:pt x="22" y="58"/>
                  </a:cubicBezTo>
                  <a:cubicBezTo>
                    <a:pt x="24" y="59"/>
                    <a:pt x="27" y="59"/>
                    <a:pt x="29" y="59"/>
                  </a:cubicBezTo>
                  <a:cubicBezTo>
                    <a:pt x="31" y="59"/>
                    <a:pt x="32" y="59"/>
                    <a:pt x="33" y="59"/>
                  </a:cubicBezTo>
                  <a:cubicBezTo>
                    <a:pt x="39" y="58"/>
                    <a:pt x="45" y="55"/>
                    <a:pt x="50" y="51"/>
                  </a:cubicBezTo>
                  <a:cubicBezTo>
                    <a:pt x="50" y="51"/>
                    <a:pt x="50" y="51"/>
                    <a:pt x="50" y="51"/>
                  </a:cubicBezTo>
                  <a:cubicBezTo>
                    <a:pt x="55" y="46"/>
                    <a:pt x="59" y="38"/>
                    <a:pt x="59" y="30"/>
                  </a:cubicBezTo>
                  <a:cubicBezTo>
                    <a:pt x="59" y="26"/>
                    <a:pt x="58" y="22"/>
                    <a:pt x="57" y="18"/>
                  </a:cubicBezTo>
                  <a:close/>
                  <a:moveTo>
                    <a:pt x="55" y="22"/>
                  </a:moveTo>
                  <a:cubicBezTo>
                    <a:pt x="55" y="23"/>
                    <a:pt x="55" y="23"/>
                    <a:pt x="55" y="24"/>
                  </a:cubicBezTo>
                  <a:cubicBezTo>
                    <a:pt x="56" y="25"/>
                    <a:pt x="55" y="26"/>
                    <a:pt x="54" y="26"/>
                  </a:cubicBezTo>
                  <a:cubicBezTo>
                    <a:pt x="54" y="26"/>
                    <a:pt x="54" y="26"/>
                    <a:pt x="54" y="26"/>
                  </a:cubicBezTo>
                  <a:cubicBezTo>
                    <a:pt x="54" y="26"/>
                    <a:pt x="53" y="25"/>
                    <a:pt x="53" y="25"/>
                  </a:cubicBezTo>
                  <a:cubicBezTo>
                    <a:pt x="53" y="24"/>
                    <a:pt x="53" y="24"/>
                    <a:pt x="52" y="23"/>
                  </a:cubicBezTo>
                  <a:cubicBezTo>
                    <a:pt x="52" y="22"/>
                    <a:pt x="53" y="22"/>
                    <a:pt x="53" y="21"/>
                  </a:cubicBezTo>
                  <a:cubicBezTo>
                    <a:pt x="54" y="21"/>
                    <a:pt x="55" y="22"/>
                    <a:pt x="55" y="22"/>
                  </a:cubicBezTo>
                  <a:close/>
                  <a:moveTo>
                    <a:pt x="50" y="15"/>
                  </a:moveTo>
                  <a:cubicBezTo>
                    <a:pt x="51" y="15"/>
                    <a:pt x="51" y="15"/>
                    <a:pt x="52" y="15"/>
                  </a:cubicBezTo>
                  <a:cubicBezTo>
                    <a:pt x="52" y="16"/>
                    <a:pt x="53" y="16"/>
                    <a:pt x="53" y="17"/>
                  </a:cubicBezTo>
                  <a:cubicBezTo>
                    <a:pt x="53" y="18"/>
                    <a:pt x="53" y="18"/>
                    <a:pt x="52" y="19"/>
                  </a:cubicBezTo>
                  <a:cubicBezTo>
                    <a:pt x="52" y="19"/>
                    <a:pt x="52" y="19"/>
                    <a:pt x="52" y="19"/>
                  </a:cubicBezTo>
                  <a:cubicBezTo>
                    <a:pt x="51" y="19"/>
                    <a:pt x="51" y="19"/>
                    <a:pt x="50" y="18"/>
                  </a:cubicBezTo>
                  <a:cubicBezTo>
                    <a:pt x="50" y="18"/>
                    <a:pt x="50" y="17"/>
                    <a:pt x="50" y="17"/>
                  </a:cubicBezTo>
                  <a:cubicBezTo>
                    <a:pt x="49" y="16"/>
                    <a:pt x="49" y="15"/>
                    <a:pt x="50" y="15"/>
                  </a:cubicBezTo>
                  <a:close/>
                  <a:moveTo>
                    <a:pt x="33" y="3"/>
                  </a:moveTo>
                  <a:cubicBezTo>
                    <a:pt x="34" y="4"/>
                    <a:pt x="34" y="4"/>
                    <a:pt x="35" y="4"/>
                  </a:cubicBezTo>
                  <a:cubicBezTo>
                    <a:pt x="36" y="4"/>
                    <a:pt x="36" y="5"/>
                    <a:pt x="36" y="5"/>
                  </a:cubicBezTo>
                  <a:cubicBezTo>
                    <a:pt x="36" y="6"/>
                    <a:pt x="35" y="6"/>
                    <a:pt x="35" y="6"/>
                  </a:cubicBezTo>
                  <a:cubicBezTo>
                    <a:pt x="35" y="6"/>
                    <a:pt x="35" y="6"/>
                    <a:pt x="34" y="6"/>
                  </a:cubicBezTo>
                  <a:cubicBezTo>
                    <a:pt x="34" y="6"/>
                    <a:pt x="33" y="6"/>
                    <a:pt x="33" y="6"/>
                  </a:cubicBezTo>
                  <a:cubicBezTo>
                    <a:pt x="32" y="6"/>
                    <a:pt x="32" y="5"/>
                    <a:pt x="32" y="5"/>
                  </a:cubicBezTo>
                  <a:cubicBezTo>
                    <a:pt x="32" y="4"/>
                    <a:pt x="32" y="3"/>
                    <a:pt x="33" y="3"/>
                  </a:cubicBezTo>
                  <a:close/>
                  <a:moveTo>
                    <a:pt x="26" y="3"/>
                  </a:moveTo>
                  <a:cubicBezTo>
                    <a:pt x="26" y="3"/>
                    <a:pt x="27" y="3"/>
                    <a:pt x="27" y="3"/>
                  </a:cubicBezTo>
                  <a:cubicBezTo>
                    <a:pt x="28" y="3"/>
                    <a:pt x="29" y="4"/>
                    <a:pt x="29" y="5"/>
                  </a:cubicBezTo>
                  <a:cubicBezTo>
                    <a:pt x="29" y="5"/>
                    <a:pt x="28" y="6"/>
                    <a:pt x="28" y="6"/>
                  </a:cubicBezTo>
                  <a:cubicBezTo>
                    <a:pt x="27" y="6"/>
                    <a:pt x="27" y="6"/>
                    <a:pt x="26" y="6"/>
                  </a:cubicBezTo>
                  <a:cubicBezTo>
                    <a:pt x="26" y="6"/>
                    <a:pt x="26" y="6"/>
                    <a:pt x="26" y="6"/>
                  </a:cubicBezTo>
                  <a:cubicBezTo>
                    <a:pt x="25" y="6"/>
                    <a:pt x="25" y="6"/>
                    <a:pt x="24" y="5"/>
                  </a:cubicBezTo>
                  <a:cubicBezTo>
                    <a:pt x="24" y="4"/>
                    <a:pt x="25" y="4"/>
                    <a:pt x="26" y="3"/>
                  </a:cubicBezTo>
                  <a:close/>
                  <a:moveTo>
                    <a:pt x="4" y="22"/>
                  </a:moveTo>
                  <a:cubicBezTo>
                    <a:pt x="4" y="22"/>
                    <a:pt x="4" y="21"/>
                    <a:pt x="4" y="21"/>
                  </a:cubicBezTo>
                  <a:cubicBezTo>
                    <a:pt x="5" y="20"/>
                    <a:pt x="6" y="20"/>
                    <a:pt x="6" y="20"/>
                  </a:cubicBezTo>
                  <a:cubicBezTo>
                    <a:pt x="7" y="20"/>
                    <a:pt x="7" y="21"/>
                    <a:pt x="7" y="22"/>
                  </a:cubicBezTo>
                  <a:cubicBezTo>
                    <a:pt x="7" y="22"/>
                    <a:pt x="7" y="23"/>
                    <a:pt x="6" y="23"/>
                  </a:cubicBezTo>
                  <a:cubicBezTo>
                    <a:pt x="6" y="24"/>
                    <a:pt x="6" y="24"/>
                    <a:pt x="5" y="24"/>
                  </a:cubicBezTo>
                  <a:cubicBezTo>
                    <a:pt x="5" y="24"/>
                    <a:pt x="5" y="24"/>
                    <a:pt x="5" y="24"/>
                  </a:cubicBezTo>
                  <a:cubicBezTo>
                    <a:pt x="4" y="24"/>
                    <a:pt x="4" y="23"/>
                    <a:pt x="4" y="22"/>
                  </a:cubicBezTo>
                  <a:close/>
                  <a:moveTo>
                    <a:pt x="3" y="30"/>
                  </a:moveTo>
                  <a:cubicBezTo>
                    <a:pt x="3" y="30"/>
                    <a:pt x="3" y="30"/>
                    <a:pt x="3" y="30"/>
                  </a:cubicBezTo>
                  <a:cubicBezTo>
                    <a:pt x="3" y="29"/>
                    <a:pt x="3" y="29"/>
                    <a:pt x="3" y="28"/>
                  </a:cubicBezTo>
                  <a:cubicBezTo>
                    <a:pt x="3" y="27"/>
                    <a:pt x="4" y="27"/>
                    <a:pt x="4" y="27"/>
                  </a:cubicBezTo>
                  <a:cubicBezTo>
                    <a:pt x="5" y="27"/>
                    <a:pt x="6" y="27"/>
                    <a:pt x="6" y="28"/>
                  </a:cubicBezTo>
                  <a:cubicBezTo>
                    <a:pt x="6" y="29"/>
                    <a:pt x="6" y="29"/>
                    <a:pt x="6" y="30"/>
                  </a:cubicBezTo>
                  <a:cubicBezTo>
                    <a:pt x="6" y="31"/>
                    <a:pt x="5" y="31"/>
                    <a:pt x="4" y="31"/>
                  </a:cubicBezTo>
                  <a:cubicBezTo>
                    <a:pt x="3" y="31"/>
                    <a:pt x="3" y="31"/>
                    <a:pt x="3" y="30"/>
                  </a:cubicBezTo>
                  <a:close/>
                  <a:moveTo>
                    <a:pt x="5" y="38"/>
                  </a:moveTo>
                  <a:cubicBezTo>
                    <a:pt x="5" y="38"/>
                    <a:pt x="4" y="38"/>
                    <a:pt x="4" y="37"/>
                  </a:cubicBezTo>
                  <a:cubicBezTo>
                    <a:pt x="4" y="37"/>
                    <a:pt x="4" y="36"/>
                    <a:pt x="3" y="36"/>
                  </a:cubicBezTo>
                  <a:cubicBezTo>
                    <a:pt x="3" y="35"/>
                    <a:pt x="4" y="34"/>
                    <a:pt x="4" y="34"/>
                  </a:cubicBezTo>
                  <a:cubicBezTo>
                    <a:pt x="5" y="34"/>
                    <a:pt x="6" y="34"/>
                    <a:pt x="6" y="35"/>
                  </a:cubicBezTo>
                  <a:cubicBezTo>
                    <a:pt x="6" y="36"/>
                    <a:pt x="6" y="36"/>
                    <a:pt x="7" y="37"/>
                  </a:cubicBezTo>
                  <a:cubicBezTo>
                    <a:pt x="7" y="37"/>
                    <a:pt x="6" y="38"/>
                    <a:pt x="6" y="38"/>
                  </a:cubicBezTo>
                  <a:cubicBezTo>
                    <a:pt x="5" y="38"/>
                    <a:pt x="5" y="38"/>
                    <a:pt x="5" y="38"/>
                  </a:cubicBezTo>
                  <a:close/>
                  <a:moveTo>
                    <a:pt x="9" y="45"/>
                  </a:moveTo>
                  <a:cubicBezTo>
                    <a:pt x="9" y="45"/>
                    <a:pt x="8" y="45"/>
                    <a:pt x="8" y="45"/>
                  </a:cubicBezTo>
                  <a:cubicBezTo>
                    <a:pt x="8" y="45"/>
                    <a:pt x="7" y="45"/>
                    <a:pt x="7" y="44"/>
                  </a:cubicBezTo>
                  <a:cubicBezTo>
                    <a:pt x="7" y="44"/>
                    <a:pt x="6" y="43"/>
                    <a:pt x="6" y="43"/>
                  </a:cubicBezTo>
                  <a:cubicBezTo>
                    <a:pt x="6" y="42"/>
                    <a:pt x="6" y="41"/>
                    <a:pt x="7" y="41"/>
                  </a:cubicBezTo>
                  <a:cubicBezTo>
                    <a:pt x="7" y="40"/>
                    <a:pt x="8" y="41"/>
                    <a:pt x="8" y="41"/>
                  </a:cubicBezTo>
                  <a:cubicBezTo>
                    <a:pt x="9" y="42"/>
                    <a:pt x="9" y="42"/>
                    <a:pt x="9" y="43"/>
                  </a:cubicBezTo>
                  <a:cubicBezTo>
                    <a:pt x="10" y="43"/>
                    <a:pt x="10" y="44"/>
                    <a:pt x="9" y="45"/>
                  </a:cubicBezTo>
                  <a:close/>
                  <a:moveTo>
                    <a:pt x="9" y="17"/>
                  </a:moveTo>
                  <a:cubicBezTo>
                    <a:pt x="9" y="17"/>
                    <a:pt x="9" y="18"/>
                    <a:pt x="8" y="18"/>
                  </a:cubicBezTo>
                  <a:cubicBezTo>
                    <a:pt x="8" y="18"/>
                    <a:pt x="8" y="17"/>
                    <a:pt x="7" y="17"/>
                  </a:cubicBezTo>
                  <a:cubicBezTo>
                    <a:pt x="7" y="17"/>
                    <a:pt x="7" y="16"/>
                    <a:pt x="7" y="15"/>
                  </a:cubicBezTo>
                  <a:cubicBezTo>
                    <a:pt x="7" y="15"/>
                    <a:pt x="8" y="14"/>
                    <a:pt x="8" y="14"/>
                  </a:cubicBezTo>
                  <a:cubicBezTo>
                    <a:pt x="9" y="13"/>
                    <a:pt x="9" y="13"/>
                    <a:pt x="10" y="14"/>
                  </a:cubicBezTo>
                  <a:cubicBezTo>
                    <a:pt x="11" y="14"/>
                    <a:pt x="11" y="15"/>
                    <a:pt x="10" y="16"/>
                  </a:cubicBezTo>
                  <a:cubicBezTo>
                    <a:pt x="10" y="16"/>
                    <a:pt x="10" y="16"/>
                    <a:pt x="9" y="17"/>
                  </a:cubicBezTo>
                  <a:close/>
                  <a:moveTo>
                    <a:pt x="14" y="50"/>
                  </a:moveTo>
                  <a:cubicBezTo>
                    <a:pt x="14" y="50"/>
                    <a:pt x="13" y="50"/>
                    <a:pt x="13" y="50"/>
                  </a:cubicBezTo>
                  <a:cubicBezTo>
                    <a:pt x="13" y="50"/>
                    <a:pt x="12" y="50"/>
                    <a:pt x="12" y="50"/>
                  </a:cubicBezTo>
                  <a:cubicBezTo>
                    <a:pt x="12" y="50"/>
                    <a:pt x="11" y="49"/>
                    <a:pt x="11" y="49"/>
                  </a:cubicBezTo>
                  <a:cubicBezTo>
                    <a:pt x="10" y="48"/>
                    <a:pt x="10" y="47"/>
                    <a:pt x="11" y="47"/>
                  </a:cubicBezTo>
                  <a:cubicBezTo>
                    <a:pt x="11" y="46"/>
                    <a:pt x="12" y="46"/>
                    <a:pt x="13" y="47"/>
                  </a:cubicBezTo>
                  <a:cubicBezTo>
                    <a:pt x="13" y="47"/>
                    <a:pt x="13" y="48"/>
                    <a:pt x="14" y="48"/>
                  </a:cubicBezTo>
                  <a:cubicBezTo>
                    <a:pt x="14" y="48"/>
                    <a:pt x="14" y="49"/>
                    <a:pt x="14" y="50"/>
                  </a:cubicBezTo>
                  <a:close/>
                  <a:moveTo>
                    <a:pt x="15" y="11"/>
                  </a:moveTo>
                  <a:cubicBezTo>
                    <a:pt x="15" y="11"/>
                    <a:pt x="14" y="11"/>
                    <a:pt x="14" y="12"/>
                  </a:cubicBezTo>
                  <a:cubicBezTo>
                    <a:pt x="13" y="12"/>
                    <a:pt x="13" y="12"/>
                    <a:pt x="13" y="12"/>
                  </a:cubicBezTo>
                  <a:cubicBezTo>
                    <a:pt x="12" y="12"/>
                    <a:pt x="12" y="12"/>
                    <a:pt x="12" y="12"/>
                  </a:cubicBezTo>
                  <a:cubicBezTo>
                    <a:pt x="11" y="11"/>
                    <a:pt x="11" y="10"/>
                    <a:pt x="12" y="10"/>
                  </a:cubicBezTo>
                  <a:cubicBezTo>
                    <a:pt x="12" y="9"/>
                    <a:pt x="13" y="9"/>
                    <a:pt x="13" y="9"/>
                  </a:cubicBezTo>
                  <a:cubicBezTo>
                    <a:pt x="14" y="8"/>
                    <a:pt x="15" y="8"/>
                    <a:pt x="15" y="9"/>
                  </a:cubicBezTo>
                  <a:cubicBezTo>
                    <a:pt x="16" y="9"/>
                    <a:pt x="16" y="10"/>
                    <a:pt x="15" y="11"/>
                  </a:cubicBezTo>
                  <a:close/>
                  <a:moveTo>
                    <a:pt x="20" y="53"/>
                  </a:moveTo>
                  <a:cubicBezTo>
                    <a:pt x="20" y="54"/>
                    <a:pt x="20" y="54"/>
                    <a:pt x="19" y="54"/>
                  </a:cubicBezTo>
                  <a:cubicBezTo>
                    <a:pt x="19" y="54"/>
                    <a:pt x="19" y="54"/>
                    <a:pt x="18" y="54"/>
                  </a:cubicBezTo>
                  <a:cubicBezTo>
                    <a:pt x="18" y="54"/>
                    <a:pt x="17" y="54"/>
                    <a:pt x="17" y="53"/>
                  </a:cubicBezTo>
                  <a:cubicBezTo>
                    <a:pt x="16" y="53"/>
                    <a:pt x="16" y="52"/>
                    <a:pt x="16" y="51"/>
                  </a:cubicBezTo>
                  <a:cubicBezTo>
                    <a:pt x="17" y="51"/>
                    <a:pt x="17" y="51"/>
                    <a:pt x="18" y="51"/>
                  </a:cubicBezTo>
                  <a:cubicBezTo>
                    <a:pt x="19" y="51"/>
                    <a:pt x="19" y="51"/>
                    <a:pt x="20" y="52"/>
                  </a:cubicBezTo>
                  <a:cubicBezTo>
                    <a:pt x="20" y="52"/>
                    <a:pt x="21" y="53"/>
                    <a:pt x="20" y="53"/>
                  </a:cubicBezTo>
                  <a:close/>
                  <a:moveTo>
                    <a:pt x="19" y="8"/>
                  </a:moveTo>
                  <a:cubicBezTo>
                    <a:pt x="19" y="8"/>
                    <a:pt x="19" y="8"/>
                    <a:pt x="19" y="8"/>
                  </a:cubicBezTo>
                  <a:cubicBezTo>
                    <a:pt x="18" y="8"/>
                    <a:pt x="18" y="8"/>
                    <a:pt x="18" y="7"/>
                  </a:cubicBezTo>
                  <a:cubicBezTo>
                    <a:pt x="17" y="7"/>
                    <a:pt x="18" y="6"/>
                    <a:pt x="18" y="6"/>
                  </a:cubicBezTo>
                  <a:cubicBezTo>
                    <a:pt x="19" y="5"/>
                    <a:pt x="19" y="5"/>
                    <a:pt x="20" y="5"/>
                  </a:cubicBezTo>
                  <a:cubicBezTo>
                    <a:pt x="21" y="5"/>
                    <a:pt x="22" y="5"/>
                    <a:pt x="22" y="6"/>
                  </a:cubicBezTo>
                  <a:cubicBezTo>
                    <a:pt x="22" y="6"/>
                    <a:pt x="22" y="7"/>
                    <a:pt x="21" y="7"/>
                  </a:cubicBezTo>
                  <a:cubicBezTo>
                    <a:pt x="21" y="8"/>
                    <a:pt x="20" y="8"/>
                    <a:pt x="19" y="8"/>
                  </a:cubicBezTo>
                  <a:close/>
                  <a:moveTo>
                    <a:pt x="26" y="56"/>
                  </a:moveTo>
                  <a:cubicBezTo>
                    <a:pt x="26" y="56"/>
                    <a:pt x="26" y="56"/>
                    <a:pt x="26" y="56"/>
                  </a:cubicBezTo>
                  <a:cubicBezTo>
                    <a:pt x="25" y="56"/>
                    <a:pt x="24" y="56"/>
                    <a:pt x="24" y="56"/>
                  </a:cubicBezTo>
                  <a:cubicBezTo>
                    <a:pt x="23" y="56"/>
                    <a:pt x="23" y="55"/>
                    <a:pt x="23" y="54"/>
                  </a:cubicBezTo>
                  <a:cubicBezTo>
                    <a:pt x="23" y="54"/>
                    <a:pt x="24" y="53"/>
                    <a:pt x="24" y="53"/>
                  </a:cubicBezTo>
                  <a:cubicBezTo>
                    <a:pt x="25" y="53"/>
                    <a:pt x="26" y="53"/>
                    <a:pt x="26" y="54"/>
                  </a:cubicBezTo>
                  <a:cubicBezTo>
                    <a:pt x="27" y="54"/>
                    <a:pt x="27" y="54"/>
                    <a:pt x="27" y="55"/>
                  </a:cubicBezTo>
                  <a:cubicBezTo>
                    <a:pt x="27" y="56"/>
                    <a:pt x="27" y="56"/>
                    <a:pt x="26" y="56"/>
                  </a:cubicBezTo>
                  <a:close/>
                  <a:moveTo>
                    <a:pt x="33" y="56"/>
                  </a:moveTo>
                  <a:cubicBezTo>
                    <a:pt x="33" y="56"/>
                    <a:pt x="32" y="56"/>
                    <a:pt x="31" y="56"/>
                  </a:cubicBezTo>
                  <a:cubicBezTo>
                    <a:pt x="31" y="56"/>
                    <a:pt x="31" y="56"/>
                    <a:pt x="31" y="56"/>
                  </a:cubicBezTo>
                  <a:cubicBezTo>
                    <a:pt x="31" y="56"/>
                    <a:pt x="30" y="56"/>
                    <a:pt x="30" y="55"/>
                  </a:cubicBezTo>
                  <a:cubicBezTo>
                    <a:pt x="30" y="54"/>
                    <a:pt x="30" y="54"/>
                    <a:pt x="31" y="54"/>
                  </a:cubicBezTo>
                  <a:cubicBezTo>
                    <a:pt x="32" y="54"/>
                    <a:pt x="32" y="54"/>
                    <a:pt x="33" y="54"/>
                  </a:cubicBezTo>
                  <a:cubicBezTo>
                    <a:pt x="34" y="53"/>
                    <a:pt x="34" y="54"/>
                    <a:pt x="34" y="55"/>
                  </a:cubicBezTo>
                  <a:cubicBezTo>
                    <a:pt x="35" y="55"/>
                    <a:pt x="34" y="56"/>
                    <a:pt x="33" y="56"/>
                  </a:cubicBezTo>
                  <a:close/>
                  <a:moveTo>
                    <a:pt x="32" y="41"/>
                  </a:moveTo>
                  <a:cubicBezTo>
                    <a:pt x="32" y="45"/>
                    <a:pt x="32" y="45"/>
                    <a:pt x="32" y="45"/>
                  </a:cubicBezTo>
                  <a:cubicBezTo>
                    <a:pt x="29" y="45"/>
                    <a:pt x="29" y="45"/>
                    <a:pt x="29" y="45"/>
                  </a:cubicBezTo>
                  <a:cubicBezTo>
                    <a:pt x="29" y="42"/>
                    <a:pt x="29" y="42"/>
                    <a:pt x="29" y="42"/>
                  </a:cubicBezTo>
                  <a:cubicBezTo>
                    <a:pt x="28" y="42"/>
                    <a:pt x="26" y="41"/>
                    <a:pt x="25" y="41"/>
                  </a:cubicBezTo>
                  <a:cubicBezTo>
                    <a:pt x="24" y="40"/>
                    <a:pt x="22" y="40"/>
                    <a:pt x="21" y="39"/>
                  </a:cubicBezTo>
                  <a:cubicBezTo>
                    <a:pt x="24" y="34"/>
                    <a:pt x="24" y="34"/>
                    <a:pt x="24" y="34"/>
                  </a:cubicBezTo>
                  <a:cubicBezTo>
                    <a:pt x="25" y="35"/>
                    <a:pt x="27" y="37"/>
                    <a:pt x="29" y="37"/>
                  </a:cubicBezTo>
                  <a:cubicBezTo>
                    <a:pt x="31" y="37"/>
                    <a:pt x="32" y="36"/>
                    <a:pt x="32" y="35"/>
                  </a:cubicBezTo>
                  <a:cubicBezTo>
                    <a:pt x="32" y="33"/>
                    <a:pt x="30" y="33"/>
                    <a:pt x="27" y="32"/>
                  </a:cubicBezTo>
                  <a:cubicBezTo>
                    <a:pt x="25" y="31"/>
                    <a:pt x="23" y="29"/>
                    <a:pt x="23" y="26"/>
                  </a:cubicBezTo>
                  <a:cubicBezTo>
                    <a:pt x="23" y="22"/>
                    <a:pt x="25" y="19"/>
                    <a:pt x="29" y="19"/>
                  </a:cubicBezTo>
                  <a:cubicBezTo>
                    <a:pt x="29" y="15"/>
                    <a:pt x="29" y="15"/>
                    <a:pt x="29" y="15"/>
                  </a:cubicBezTo>
                  <a:cubicBezTo>
                    <a:pt x="32" y="15"/>
                    <a:pt x="32" y="15"/>
                    <a:pt x="32" y="15"/>
                  </a:cubicBezTo>
                  <a:cubicBezTo>
                    <a:pt x="32" y="19"/>
                    <a:pt x="32" y="19"/>
                    <a:pt x="32" y="19"/>
                  </a:cubicBezTo>
                  <a:cubicBezTo>
                    <a:pt x="34" y="19"/>
                    <a:pt x="36" y="19"/>
                    <a:pt x="37" y="20"/>
                  </a:cubicBezTo>
                  <a:cubicBezTo>
                    <a:pt x="35" y="25"/>
                    <a:pt x="35" y="25"/>
                    <a:pt x="35" y="25"/>
                  </a:cubicBezTo>
                  <a:cubicBezTo>
                    <a:pt x="34" y="24"/>
                    <a:pt x="32" y="23"/>
                    <a:pt x="31" y="23"/>
                  </a:cubicBezTo>
                  <a:cubicBezTo>
                    <a:pt x="30" y="23"/>
                    <a:pt x="28" y="24"/>
                    <a:pt x="28" y="25"/>
                  </a:cubicBezTo>
                  <a:cubicBezTo>
                    <a:pt x="28" y="26"/>
                    <a:pt x="30" y="27"/>
                    <a:pt x="31" y="27"/>
                  </a:cubicBezTo>
                  <a:cubicBezTo>
                    <a:pt x="35" y="28"/>
                    <a:pt x="38" y="30"/>
                    <a:pt x="38" y="34"/>
                  </a:cubicBezTo>
                  <a:cubicBezTo>
                    <a:pt x="38" y="38"/>
                    <a:pt x="36" y="40"/>
                    <a:pt x="32" y="41"/>
                  </a:cubicBezTo>
                  <a:close/>
                  <a:moveTo>
                    <a:pt x="41" y="54"/>
                  </a:moveTo>
                  <a:cubicBezTo>
                    <a:pt x="40" y="54"/>
                    <a:pt x="39" y="55"/>
                    <a:pt x="39" y="55"/>
                  </a:cubicBezTo>
                  <a:cubicBezTo>
                    <a:pt x="39" y="55"/>
                    <a:pt x="39" y="55"/>
                    <a:pt x="38" y="55"/>
                  </a:cubicBezTo>
                  <a:cubicBezTo>
                    <a:pt x="38" y="55"/>
                    <a:pt x="37" y="55"/>
                    <a:pt x="37" y="54"/>
                  </a:cubicBezTo>
                  <a:cubicBezTo>
                    <a:pt x="37" y="53"/>
                    <a:pt x="37" y="53"/>
                    <a:pt x="38" y="52"/>
                  </a:cubicBezTo>
                  <a:cubicBezTo>
                    <a:pt x="38" y="52"/>
                    <a:pt x="39" y="52"/>
                    <a:pt x="39" y="52"/>
                  </a:cubicBezTo>
                  <a:cubicBezTo>
                    <a:pt x="40" y="51"/>
                    <a:pt x="41" y="52"/>
                    <a:pt x="41" y="52"/>
                  </a:cubicBezTo>
                  <a:cubicBezTo>
                    <a:pt x="42" y="53"/>
                    <a:pt x="41" y="54"/>
                    <a:pt x="41" y="54"/>
                  </a:cubicBezTo>
                  <a:close/>
                  <a:moveTo>
                    <a:pt x="43" y="8"/>
                  </a:moveTo>
                  <a:cubicBezTo>
                    <a:pt x="42" y="9"/>
                    <a:pt x="42" y="9"/>
                    <a:pt x="42" y="9"/>
                  </a:cubicBezTo>
                  <a:cubicBezTo>
                    <a:pt x="41" y="9"/>
                    <a:pt x="41" y="9"/>
                    <a:pt x="41" y="9"/>
                  </a:cubicBezTo>
                  <a:cubicBezTo>
                    <a:pt x="40" y="9"/>
                    <a:pt x="40" y="8"/>
                    <a:pt x="39" y="8"/>
                  </a:cubicBezTo>
                  <a:cubicBezTo>
                    <a:pt x="39" y="8"/>
                    <a:pt x="38" y="7"/>
                    <a:pt x="39" y="6"/>
                  </a:cubicBezTo>
                  <a:cubicBezTo>
                    <a:pt x="39" y="6"/>
                    <a:pt x="40" y="5"/>
                    <a:pt x="40" y="6"/>
                  </a:cubicBezTo>
                  <a:cubicBezTo>
                    <a:pt x="41" y="6"/>
                    <a:pt x="42" y="6"/>
                    <a:pt x="42" y="6"/>
                  </a:cubicBezTo>
                  <a:cubicBezTo>
                    <a:pt x="43" y="7"/>
                    <a:pt x="43" y="8"/>
                    <a:pt x="43" y="8"/>
                  </a:cubicBezTo>
                  <a:close/>
                  <a:moveTo>
                    <a:pt x="47" y="50"/>
                  </a:moveTo>
                  <a:cubicBezTo>
                    <a:pt x="46" y="50"/>
                    <a:pt x="46" y="51"/>
                    <a:pt x="45" y="51"/>
                  </a:cubicBezTo>
                  <a:cubicBezTo>
                    <a:pt x="45" y="51"/>
                    <a:pt x="45" y="51"/>
                    <a:pt x="45" y="51"/>
                  </a:cubicBezTo>
                  <a:cubicBezTo>
                    <a:pt x="44" y="51"/>
                    <a:pt x="44" y="51"/>
                    <a:pt x="44" y="51"/>
                  </a:cubicBezTo>
                  <a:cubicBezTo>
                    <a:pt x="43" y="50"/>
                    <a:pt x="43" y="49"/>
                    <a:pt x="44" y="49"/>
                  </a:cubicBezTo>
                  <a:cubicBezTo>
                    <a:pt x="44" y="49"/>
                    <a:pt x="45" y="48"/>
                    <a:pt x="45" y="48"/>
                  </a:cubicBezTo>
                  <a:cubicBezTo>
                    <a:pt x="46" y="47"/>
                    <a:pt x="47" y="48"/>
                    <a:pt x="47" y="48"/>
                  </a:cubicBezTo>
                  <a:cubicBezTo>
                    <a:pt x="48" y="49"/>
                    <a:pt x="48" y="49"/>
                    <a:pt x="47" y="50"/>
                  </a:cubicBezTo>
                  <a:close/>
                  <a:moveTo>
                    <a:pt x="47" y="13"/>
                  </a:moveTo>
                  <a:cubicBezTo>
                    <a:pt x="47" y="13"/>
                    <a:pt x="47" y="13"/>
                    <a:pt x="46" y="13"/>
                  </a:cubicBezTo>
                  <a:cubicBezTo>
                    <a:pt x="46" y="12"/>
                    <a:pt x="46" y="12"/>
                    <a:pt x="45" y="12"/>
                  </a:cubicBezTo>
                  <a:cubicBezTo>
                    <a:pt x="45" y="11"/>
                    <a:pt x="44" y="10"/>
                    <a:pt x="45" y="10"/>
                  </a:cubicBezTo>
                  <a:cubicBezTo>
                    <a:pt x="45" y="9"/>
                    <a:pt x="46" y="9"/>
                    <a:pt x="47" y="10"/>
                  </a:cubicBezTo>
                  <a:cubicBezTo>
                    <a:pt x="47" y="10"/>
                    <a:pt x="48" y="10"/>
                    <a:pt x="48" y="11"/>
                  </a:cubicBezTo>
                  <a:cubicBezTo>
                    <a:pt x="49" y="11"/>
                    <a:pt x="49" y="12"/>
                    <a:pt x="48" y="13"/>
                  </a:cubicBezTo>
                  <a:cubicBezTo>
                    <a:pt x="48" y="13"/>
                    <a:pt x="48" y="13"/>
                    <a:pt x="47" y="13"/>
                  </a:cubicBezTo>
                  <a:close/>
                  <a:moveTo>
                    <a:pt x="52" y="44"/>
                  </a:moveTo>
                  <a:cubicBezTo>
                    <a:pt x="52" y="45"/>
                    <a:pt x="51" y="45"/>
                    <a:pt x="51" y="46"/>
                  </a:cubicBezTo>
                  <a:cubicBezTo>
                    <a:pt x="51" y="46"/>
                    <a:pt x="50" y="46"/>
                    <a:pt x="50" y="46"/>
                  </a:cubicBezTo>
                  <a:cubicBezTo>
                    <a:pt x="49" y="46"/>
                    <a:pt x="49" y="46"/>
                    <a:pt x="49" y="46"/>
                  </a:cubicBezTo>
                  <a:cubicBezTo>
                    <a:pt x="48" y="46"/>
                    <a:pt x="48" y="45"/>
                    <a:pt x="49" y="44"/>
                  </a:cubicBezTo>
                  <a:cubicBezTo>
                    <a:pt x="49" y="44"/>
                    <a:pt x="49" y="43"/>
                    <a:pt x="50" y="43"/>
                  </a:cubicBezTo>
                  <a:cubicBezTo>
                    <a:pt x="50" y="42"/>
                    <a:pt x="51" y="42"/>
                    <a:pt x="52" y="42"/>
                  </a:cubicBezTo>
                  <a:cubicBezTo>
                    <a:pt x="52" y="43"/>
                    <a:pt x="52" y="44"/>
                    <a:pt x="52" y="44"/>
                  </a:cubicBezTo>
                  <a:close/>
                  <a:moveTo>
                    <a:pt x="55" y="37"/>
                  </a:moveTo>
                  <a:cubicBezTo>
                    <a:pt x="55" y="38"/>
                    <a:pt x="55" y="39"/>
                    <a:pt x="54" y="39"/>
                  </a:cubicBezTo>
                  <a:cubicBezTo>
                    <a:pt x="54" y="40"/>
                    <a:pt x="54" y="40"/>
                    <a:pt x="53" y="40"/>
                  </a:cubicBezTo>
                  <a:cubicBezTo>
                    <a:pt x="53" y="40"/>
                    <a:pt x="53" y="40"/>
                    <a:pt x="53" y="40"/>
                  </a:cubicBezTo>
                  <a:cubicBezTo>
                    <a:pt x="52" y="40"/>
                    <a:pt x="52" y="39"/>
                    <a:pt x="52" y="38"/>
                  </a:cubicBezTo>
                  <a:cubicBezTo>
                    <a:pt x="52" y="38"/>
                    <a:pt x="52" y="37"/>
                    <a:pt x="52" y="37"/>
                  </a:cubicBezTo>
                  <a:cubicBezTo>
                    <a:pt x="53" y="36"/>
                    <a:pt x="53" y="35"/>
                    <a:pt x="54" y="36"/>
                  </a:cubicBezTo>
                  <a:cubicBezTo>
                    <a:pt x="55" y="36"/>
                    <a:pt x="55" y="37"/>
                    <a:pt x="55" y="37"/>
                  </a:cubicBezTo>
                  <a:close/>
                  <a:moveTo>
                    <a:pt x="56" y="32"/>
                  </a:moveTo>
                  <a:cubicBezTo>
                    <a:pt x="56" y="32"/>
                    <a:pt x="55" y="33"/>
                    <a:pt x="55" y="33"/>
                  </a:cubicBezTo>
                  <a:cubicBezTo>
                    <a:pt x="55" y="33"/>
                    <a:pt x="55" y="33"/>
                    <a:pt x="55" y="33"/>
                  </a:cubicBezTo>
                  <a:cubicBezTo>
                    <a:pt x="54" y="33"/>
                    <a:pt x="53" y="32"/>
                    <a:pt x="53" y="32"/>
                  </a:cubicBezTo>
                  <a:cubicBezTo>
                    <a:pt x="53" y="31"/>
                    <a:pt x="53" y="30"/>
                    <a:pt x="53" y="30"/>
                  </a:cubicBezTo>
                  <a:cubicBezTo>
                    <a:pt x="53" y="29"/>
                    <a:pt x="54" y="28"/>
                    <a:pt x="55" y="28"/>
                  </a:cubicBezTo>
                  <a:cubicBezTo>
                    <a:pt x="56" y="28"/>
                    <a:pt x="56" y="29"/>
                    <a:pt x="56" y="30"/>
                  </a:cubicBezTo>
                  <a:cubicBezTo>
                    <a:pt x="56" y="30"/>
                    <a:pt x="56" y="30"/>
                    <a:pt x="56" y="30"/>
                  </a:cubicBezTo>
                  <a:cubicBezTo>
                    <a:pt x="56" y="30"/>
                    <a:pt x="56" y="31"/>
                    <a:pt x="56" y="32"/>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1" name="Freeform 237"/>
            <p:cNvSpPr>
              <a:spLocks/>
            </p:cNvSpPr>
            <p:nvPr userDrawn="1"/>
          </p:nvSpPr>
          <p:spPr bwMode="auto">
            <a:xfrm>
              <a:off x="6959600" y="1012825"/>
              <a:ext cx="15875" cy="15875"/>
            </a:xfrm>
            <a:custGeom>
              <a:avLst/>
              <a:gdLst>
                <a:gd name="T0" fmla="*/ 4 w 4"/>
                <a:gd name="T1" fmla="*/ 3 h 4"/>
                <a:gd name="T2" fmla="*/ 3 w 4"/>
                <a:gd name="T3" fmla="*/ 1 h 4"/>
                <a:gd name="T4" fmla="*/ 1 w 4"/>
                <a:gd name="T5" fmla="*/ 0 h 4"/>
                <a:gd name="T6" fmla="*/ 0 w 4"/>
                <a:gd name="T7" fmla="*/ 2 h 4"/>
                <a:gd name="T8" fmla="*/ 1 w 4"/>
                <a:gd name="T9" fmla="*/ 3 h 4"/>
                <a:gd name="T10" fmla="*/ 2 w 4"/>
                <a:gd name="T11" fmla="*/ 4 h 4"/>
                <a:gd name="T12" fmla="*/ 3 w 4"/>
                <a:gd name="T13" fmla="*/ 4 h 4"/>
                <a:gd name="T14" fmla="*/ 4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3"/>
                  </a:moveTo>
                  <a:cubicBezTo>
                    <a:pt x="3" y="2"/>
                    <a:pt x="3" y="2"/>
                    <a:pt x="3" y="1"/>
                  </a:cubicBezTo>
                  <a:cubicBezTo>
                    <a:pt x="3" y="0"/>
                    <a:pt x="2" y="0"/>
                    <a:pt x="1" y="0"/>
                  </a:cubicBezTo>
                  <a:cubicBezTo>
                    <a:pt x="1" y="0"/>
                    <a:pt x="0" y="1"/>
                    <a:pt x="0" y="2"/>
                  </a:cubicBezTo>
                  <a:cubicBezTo>
                    <a:pt x="1" y="2"/>
                    <a:pt x="1" y="3"/>
                    <a:pt x="1" y="3"/>
                  </a:cubicBezTo>
                  <a:cubicBezTo>
                    <a:pt x="1" y="4"/>
                    <a:pt x="2" y="4"/>
                    <a:pt x="2" y="4"/>
                  </a:cubicBezTo>
                  <a:cubicBezTo>
                    <a:pt x="2" y="4"/>
                    <a:pt x="2" y="4"/>
                    <a:pt x="3" y="4"/>
                  </a:cubicBezTo>
                  <a:cubicBezTo>
                    <a:pt x="3" y="4"/>
                    <a:pt x="4" y="3"/>
                    <a:pt x="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2" name="Freeform 238"/>
            <p:cNvSpPr>
              <a:spLocks/>
            </p:cNvSpPr>
            <p:nvPr userDrawn="1"/>
          </p:nvSpPr>
          <p:spPr bwMode="auto">
            <a:xfrm>
              <a:off x="6970713" y="1036638"/>
              <a:ext cx="15875" cy="19050"/>
            </a:xfrm>
            <a:custGeom>
              <a:avLst/>
              <a:gdLst>
                <a:gd name="T0" fmla="*/ 2 w 4"/>
                <a:gd name="T1" fmla="*/ 1 h 5"/>
                <a:gd name="T2" fmla="*/ 1 w 4"/>
                <a:gd name="T3" fmla="*/ 1 h 5"/>
                <a:gd name="T4" fmla="*/ 0 w 4"/>
                <a:gd name="T5" fmla="*/ 3 h 5"/>
                <a:gd name="T6" fmla="*/ 1 w 4"/>
                <a:gd name="T7" fmla="*/ 4 h 5"/>
                <a:gd name="T8" fmla="*/ 2 w 4"/>
                <a:gd name="T9" fmla="*/ 5 h 5"/>
                <a:gd name="T10" fmla="*/ 3 w 4"/>
                <a:gd name="T11" fmla="*/ 5 h 5"/>
                <a:gd name="T12" fmla="*/ 3 w 4"/>
                <a:gd name="T13" fmla="*/ 3 h 5"/>
                <a:gd name="T14" fmla="*/ 2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1"/>
                  </a:moveTo>
                  <a:cubicBezTo>
                    <a:pt x="2" y="1"/>
                    <a:pt x="1" y="0"/>
                    <a:pt x="1" y="1"/>
                  </a:cubicBezTo>
                  <a:cubicBezTo>
                    <a:pt x="0" y="1"/>
                    <a:pt x="0" y="2"/>
                    <a:pt x="0" y="3"/>
                  </a:cubicBezTo>
                  <a:cubicBezTo>
                    <a:pt x="0" y="3"/>
                    <a:pt x="1" y="4"/>
                    <a:pt x="1" y="4"/>
                  </a:cubicBezTo>
                  <a:cubicBezTo>
                    <a:pt x="1" y="5"/>
                    <a:pt x="2" y="5"/>
                    <a:pt x="2" y="5"/>
                  </a:cubicBezTo>
                  <a:cubicBezTo>
                    <a:pt x="2" y="5"/>
                    <a:pt x="3" y="5"/>
                    <a:pt x="3" y="5"/>
                  </a:cubicBezTo>
                  <a:cubicBezTo>
                    <a:pt x="4" y="4"/>
                    <a:pt x="4" y="3"/>
                    <a:pt x="3" y="3"/>
                  </a:cubicBezTo>
                  <a:cubicBezTo>
                    <a:pt x="3" y="2"/>
                    <a:pt x="3" y="2"/>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3" name="Freeform 239"/>
            <p:cNvSpPr>
              <a:spLocks/>
            </p:cNvSpPr>
            <p:nvPr userDrawn="1"/>
          </p:nvSpPr>
          <p:spPr bwMode="auto">
            <a:xfrm>
              <a:off x="6986588" y="1060450"/>
              <a:ext cx="15875" cy="14288"/>
            </a:xfrm>
            <a:custGeom>
              <a:avLst/>
              <a:gdLst>
                <a:gd name="T0" fmla="*/ 3 w 4"/>
                <a:gd name="T1" fmla="*/ 1 h 4"/>
                <a:gd name="T2" fmla="*/ 1 w 4"/>
                <a:gd name="T3" fmla="*/ 1 h 4"/>
                <a:gd name="T4" fmla="*/ 1 w 4"/>
                <a:gd name="T5" fmla="*/ 3 h 4"/>
                <a:gd name="T6" fmla="*/ 2 w 4"/>
                <a:gd name="T7" fmla="*/ 4 h 4"/>
                <a:gd name="T8" fmla="*/ 3 w 4"/>
                <a:gd name="T9" fmla="*/ 4 h 4"/>
                <a:gd name="T10" fmla="*/ 4 w 4"/>
                <a:gd name="T11" fmla="*/ 4 h 4"/>
                <a:gd name="T12" fmla="*/ 4 w 4"/>
                <a:gd name="T13" fmla="*/ 2 h 4"/>
                <a:gd name="T14" fmla="*/ 3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1"/>
                  </a:moveTo>
                  <a:cubicBezTo>
                    <a:pt x="2" y="0"/>
                    <a:pt x="1" y="0"/>
                    <a:pt x="1" y="1"/>
                  </a:cubicBezTo>
                  <a:cubicBezTo>
                    <a:pt x="0" y="1"/>
                    <a:pt x="0" y="2"/>
                    <a:pt x="1" y="3"/>
                  </a:cubicBezTo>
                  <a:cubicBezTo>
                    <a:pt x="1" y="3"/>
                    <a:pt x="2" y="4"/>
                    <a:pt x="2" y="4"/>
                  </a:cubicBezTo>
                  <a:cubicBezTo>
                    <a:pt x="2" y="4"/>
                    <a:pt x="3" y="4"/>
                    <a:pt x="3" y="4"/>
                  </a:cubicBezTo>
                  <a:cubicBezTo>
                    <a:pt x="3" y="4"/>
                    <a:pt x="4" y="4"/>
                    <a:pt x="4" y="4"/>
                  </a:cubicBezTo>
                  <a:cubicBezTo>
                    <a:pt x="4" y="3"/>
                    <a:pt x="4" y="2"/>
                    <a:pt x="4" y="2"/>
                  </a:cubicBezTo>
                  <a:cubicBezTo>
                    <a:pt x="3" y="2"/>
                    <a:pt x="3"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4" name="Freeform 240"/>
            <p:cNvSpPr>
              <a:spLocks/>
            </p:cNvSpPr>
            <p:nvPr userDrawn="1"/>
          </p:nvSpPr>
          <p:spPr bwMode="auto">
            <a:xfrm>
              <a:off x="6975475" y="931863"/>
              <a:ext cx="15875" cy="19050"/>
            </a:xfrm>
            <a:custGeom>
              <a:avLst/>
              <a:gdLst>
                <a:gd name="T0" fmla="*/ 3 w 4"/>
                <a:gd name="T1" fmla="*/ 1 h 5"/>
                <a:gd name="T2" fmla="*/ 1 w 4"/>
                <a:gd name="T3" fmla="*/ 1 h 5"/>
                <a:gd name="T4" fmla="*/ 0 w 4"/>
                <a:gd name="T5" fmla="*/ 2 h 5"/>
                <a:gd name="T6" fmla="*/ 0 w 4"/>
                <a:gd name="T7" fmla="*/ 4 h 5"/>
                <a:gd name="T8" fmla="*/ 1 w 4"/>
                <a:gd name="T9" fmla="*/ 5 h 5"/>
                <a:gd name="T10" fmla="*/ 2 w 4"/>
                <a:gd name="T11" fmla="*/ 4 h 5"/>
                <a:gd name="T12" fmla="*/ 3 w 4"/>
                <a:gd name="T13" fmla="*/ 3 h 5"/>
                <a:gd name="T14" fmla="*/ 3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1"/>
                  </a:moveTo>
                  <a:cubicBezTo>
                    <a:pt x="2" y="0"/>
                    <a:pt x="2" y="0"/>
                    <a:pt x="1" y="1"/>
                  </a:cubicBezTo>
                  <a:cubicBezTo>
                    <a:pt x="1" y="1"/>
                    <a:pt x="0" y="2"/>
                    <a:pt x="0" y="2"/>
                  </a:cubicBezTo>
                  <a:cubicBezTo>
                    <a:pt x="0" y="3"/>
                    <a:pt x="0" y="4"/>
                    <a:pt x="0" y="4"/>
                  </a:cubicBezTo>
                  <a:cubicBezTo>
                    <a:pt x="1" y="4"/>
                    <a:pt x="1" y="5"/>
                    <a:pt x="1" y="5"/>
                  </a:cubicBezTo>
                  <a:cubicBezTo>
                    <a:pt x="2" y="5"/>
                    <a:pt x="2" y="4"/>
                    <a:pt x="2" y="4"/>
                  </a:cubicBezTo>
                  <a:cubicBezTo>
                    <a:pt x="3" y="3"/>
                    <a:pt x="3" y="3"/>
                    <a:pt x="3" y="3"/>
                  </a:cubicBezTo>
                  <a:cubicBezTo>
                    <a:pt x="4" y="2"/>
                    <a:pt x="4"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5" name="Freeform 241"/>
            <p:cNvSpPr>
              <a:spLocks/>
            </p:cNvSpPr>
            <p:nvPr userDrawn="1"/>
          </p:nvSpPr>
          <p:spPr bwMode="auto">
            <a:xfrm>
              <a:off x="7040563" y="893763"/>
              <a:ext cx="19050" cy="11113"/>
            </a:xfrm>
            <a:custGeom>
              <a:avLst/>
              <a:gdLst>
                <a:gd name="T0" fmla="*/ 2 w 5"/>
                <a:gd name="T1" fmla="*/ 3 h 3"/>
                <a:gd name="T2" fmla="*/ 2 w 5"/>
                <a:gd name="T3" fmla="*/ 3 h 3"/>
                <a:gd name="T4" fmla="*/ 4 w 5"/>
                <a:gd name="T5" fmla="*/ 3 h 3"/>
                <a:gd name="T6" fmla="*/ 5 w 5"/>
                <a:gd name="T7" fmla="*/ 2 h 3"/>
                <a:gd name="T8" fmla="*/ 3 w 5"/>
                <a:gd name="T9" fmla="*/ 0 h 3"/>
                <a:gd name="T10" fmla="*/ 2 w 5"/>
                <a:gd name="T11" fmla="*/ 0 h 3"/>
                <a:gd name="T12" fmla="*/ 0 w 5"/>
                <a:gd name="T13" fmla="*/ 2 h 3"/>
                <a:gd name="T14" fmla="*/ 2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3"/>
                  </a:moveTo>
                  <a:cubicBezTo>
                    <a:pt x="2" y="3"/>
                    <a:pt x="2" y="3"/>
                    <a:pt x="2" y="3"/>
                  </a:cubicBezTo>
                  <a:cubicBezTo>
                    <a:pt x="3" y="3"/>
                    <a:pt x="3" y="3"/>
                    <a:pt x="4" y="3"/>
                  </a:cubicBezTo>
                  <a:cubicBezTo>
                    <a:pt x="4" y="3"/>
                    <a:pt x="5" y="2"/>
                    <a:pt x="5" y="2"/>
                  </a:cubicBezTo>
                  <a:cubicBezTo>
                    <a:pt x="5" y="1"/>
                    <a:pt x="4" y="0"/>
                    <a:pt x="3" y="0"/>
                  </a:cubicBezTo>
                  <a:cubicBezTo>
                    <a:pt x="3" y="0"/>
                    <a:pt x="2" y="0"/>
                    <a:pt x="2" y="0"/>
                  </a:cubicBezTo>
                  <a:cubicBezTo>
                    <a:pt x="1" y="1"/>
                    <a:pt x="0" y="1"/>
                    <a:pt x="0" y="2"/>
                  </a:cubicBezTo>
                  <a:cubicBezTo>
                    <a:pt x="1" y="3"/>
                    <a:pt x="1" y="3"/>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6" name="Freeform 242"/>
            <p:cNvSpPr>
              <a:spLocks/>
            </p:cNvSpPr>
            <p:nvPr userDrawn="1"/>
          </p:nvSpPr>
          <p:spPr bwMode="auto">
            <a:xfrm>
              <a:off x="7072313" y="893763"/>
              <a:ext cx="14288" cy="11113"/>
            </a:xfrm>
            <a:custGeom>
              <a:avLst/>
              <a:gdLst>
                <a:gd name="T0" fmla="*/ 1 w 4"/>
                <a:gd name="T1" fmla="*/ 3 h 3"/>
                <a:gd name="T2" fmla="*/ 2 w 4"/>
                <a:gd name="T3" fmla="*/ 3 h 3"/>
                <a:gd name="T4" fmla="*/ 3 w 4"/>
                <a:gd name="T5" fmla="*/ 3 h 3"/>
                <a:gd name="T6" fmla="*/ 4 w 4"/>
                <a:gd name="T7" fmla="*/ 2 h 3"/>
                <a:gd name="T8" fmla="*/ 3 w 4"/>
                <a:gd name="T9" fmla="*/ 1 h 3"/>
                <a:gd name="T10" fmla="*/ 1 w 4"/>
                <a:gd name="T11" fmla="*/ 0 h 3"/>
                <a:gd name="T12" fmla="*/ 0 w 4"/>
                <a:gd name="T13" fmla="*/ 2 h 3"/>
                <a:gd name="T14" fmla="*/ 1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3"/>
                  </a:moveTo>
                  <a:cubicBezTo>
                    <a:pt x="1" y="3"/>
                    <a:pt x="2" y="3"/>
                    <a:pt x="2" y="3"/>
                  </a:cubicBezTo>
                  <a:cubicBezTo>
                    <a:pt x="3" y="3"/>
                    <a:pt x="3" y="3"/>
                    <a:pt x="3" y="3"/>
                  </a:cubicBezTo>
                  <a:cubicBezTo>
                    <a:pt x="3" y="3"/>
                    <a:pt x="4" y="3"/>
                    <a:pt x="4" y="2"/>
                  </a:cubicBezTo>
                  <a:cubicBezTo>
                    <a:pt x="4" y="2"/>
                    <a:pt x="4" y="1"/>
                    <a:pt x="3" y="1"/>
                  </a:cubicBezTo>
                  <a:cubicBezTo>
                    <a:pt x="2" y="1"/>
                    <a:pt x="2" y="1"/>
                    <a:pt x="1" y="0"/>
                  </a:cubicBezTo>
                  <a:cubicBezTo>
                    <a:pt x="0" y="0"/>
                    <a:pt x="0" y="1"/>
                    <a:pt x="0" y="2"/>
                  </a:cubicBezTo>
                  <a:cubicBezTo>
                    <a:pt x="0" y="2"/>
                    <a:pt x="0"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7" name="Freeform 243"/>
            <p:cNvSpPr>
              <a:spLocks/>
            </p:cNvSpPr>
            <p:nvPr userDrawn="1"/>
          </p:nvSpPr>
          <p:spPr bwMode="auto">
            <a:xfrm>
              <a:off x="7137400" y="939800"/>
              <a:ext cx="15875" cy="15875"/>
            </a:xfrm>
            <a:custGeom>
              <a:avLst/>
              <a:gdLst>
                <a:gd name="T0" fmla="*/ 1 w 4"/>
                <a:gd name="T1" fmla="*/ 3 h 4"/>
                <a:gd name="T2" fmla="*/ 3 w 4"/>
                <a:gd name="T3" fmla="*/ 4 h 4"/>
                <a:gd name="T4" fmla="*/ 3 w 4"/>
                <a:gd name="T5" fmla="*/ 4 h 4"/>
                <a:gd name="T6" fmla="*/ 4 w 4"/>
                <a:gd name="T7" fmla="*/ 2 h 4"/>
                <a:gd name="T8" fmla="*/ 3 w 4"/>
                <a:gd name="T9" fmla="*/ 0 h 4"/>
                <a:gd name="T10" fmla="*/ 1 w 4"/>
                <a:gd name="T11" fmla="*/ 0 h 4"/>
                <a:gd name="T12" fmla="*/ 1 w 4"/>
                <a:gd name="T13" fmla="*/ 2 h 4"/>
                <a:gd name="T14" fmla="*/ 1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3"/>
                  </a:moveTo>
                  <a:cubicBezTo>
                    <a:pt x="2" y="4"/>
                    <a:pt x="2" y="4"/>
                    <a:pt x="3" y="4"/>
                  </a:cubicBezTo>
                  <a:cubicBezTo>
                    <a:pt x="3" y="4"/>
                    <a:pt x="3" y="4"/>
                    <a:pt x="3" y="4"/>
                  </a:cubicBezTo>
                  <a:cubicBezTo>
                    <a:pt x="4" y="3"/>
                    <a:pt x="4" y="3"/>
                    <a:pt x="4" y="2"/>
                  </a:cubicBezTo>
                  <a:cubicBezTo>
                    <a:pt x="4" y="1"/>
                    <a:pt x="3" y="1"/>
                    <a:pt x="3" y="0"/>
                  </a:cubicBezTo>
                  <a:cubicBezTo>
                    <a:pt x="2" y="0"/>
                    <a:pt x="2" y="0"/>
                    <a:pt x="1" y="0"/>
                  </a:cubicBezTo>
                  <a:cubicBezTo>
                    <a:pt x="0" y="0"/>
                    <a:pt x="0" y="1"/>
                    <a:pt x="1" y="2"/>
                  </a:cubicBezTo>
                  <a:cubicBezTo>
                    <a:pt x="1" y="2"/>
                    <a:pt x="1"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8" name="Freeform 244"/>
            <p:cNvSpPr>
              <a:spLocks/>
            </p:cNvSpPr>
            <p:nvPr userDrawn="1"/>
          </p:nvSpPr>
          <p:spPr bwMode="auto">
            <a:xfrm>
              <a:off x="7148513" y="963613"/>
              <a:ext cx="15875" cy="19050"/>
            </a:xfrm>
            <a:custGeom>
              <a:avLst/>
              <a:gdLst>
                <a:gd name="T0" fmla="*/ 0 w 4"/>
                <a:gd name="T1" fmla="*/ 2 h 5"/>
                <a:gd name="T2" fmla="*/ 1 w 4"/>
                <a:gd name="T3" fmla="*/ 4 h 5"/>
                <a:gd name="T4" fmla="*/ 2 w 4"/>
                <a:gd name="T5" fmla="*/ 5 h 5"/>
                <a:gd name="T6" fmla="*/ 2 w 4"/>
                <a:gd name="T7" fmla="*/ 5 h 5"/>
                <a:gd name="T8" fmla="*/ 3 w 4"/>
                <a:gd name="T9" fmla="*/ 3 h 5"/>
                <a:gd name="T10" fmla="*/ 3 w 4"/>
                <a:gd name="T11" fmla="*/ 1 h 5"/>
                <a:gd name="T12" fmla="*/ 1 w 4"/>
                <a:gd name="T13" fmla="*/ 0 h 5"/>
                <a:gd name="T14" fmla="*/ 0 w 4"/>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2"/>
                  </a:moveTo>
                  <a:cubicBezTo>
                    <a:pt x="1" y="3"/>
                    <a:pt x="1" y="3"/>
                    <a:pt x="1" y="4"/>
                  </a:cubicBezTo>
                  <a:cubicBezTo>
                    <a:pt x="1" y="4"/>
                    <a:pt x="2" y="5"/>
                    <a:pt x="2" y="5"/>
                  </a:cubicBezTo>
                  <a:cubicBezTo>
                    <a:pt x="2" y="5"/>
                    <a:pt x="2" y="5"/>
                    <a:pt x="2" y="5"/>
                  </a:cubicBezTo>
                  <a:cubicBezTo>
                    <a:pt x="3" y="5"/>
                    <a:pt x="4" y="4"/>
                    <a:pt x="3" y="3"/>
                  </a:cubicBezTo>
                  <a:cubicBezTo>
                    <a:pt x="3" y="2"/>
                    <a:pt x="3" y="2"/>
                    <a:pt x="3" y="1"/>
                  </a:cubicBezTo>
                  <a:cubicBezTo>
                    <a:pt x="3" y="1"/>
                    <a:pt x="2" y="0"/>
                    <a:pt x="1" y="0"/>
                  </a:cubicBezTo>
                  <a:cubicBezTo>
                    <a:pt x="1" y="1"/>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9" name="Freeform 245"/>
            <p:cNvSpPr>
              <a:spLocks/>
            </p:cNvSpPr>
            <p:nvPr userDrawn="1"/>
          </p:nvSpPr>
          <p:spPr bwMode="auto">
            <a:xfrm>
              <a:off x="6991350" y="912813"/>
              <a:ext cx="19050" cy="15875"/>
            </a:xfrm>
            <a:custGeom>
              <a:avLst/>
              <a:gdLst>
                <a:gd name="T0" fmla="*/ 2 w 5"/>
                <a:gd name="T1" fmla="*/ 1 h 4"/>
                <a:gd name="T2" fmla="*/ 1 w 5"/>
                <a:gd name="T3" fmla="*/ 2 h 4"/>
                <a:gd name="T4" fmla="*/ 1 w 5"/>
                <a:gd name="T5" fmla="*/ 4 h 4"/>
                <a:gd name="T6" fmla="*/ 2 w 5"/>
                <a:gd name="T7" fmla="*/ 4 h 4"/>
                <a:gd name="T8" fmla="*/ 3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1"/>
                    <a:pt x="1" y="2"/>
                  </a:cubicBezTo>
                  <a:cubicBezTo>
                    <a:pt x="0" y="2"/>
                    <a:pt x="0" y="3"/>
                    <a:pt x="1" y="4"/>
                  </a:cubicBezTo>
                  <a:cubicBezTo>
                    <a:pt x="1" y="4"/>
                    <a:pt x="1" y="4"/>
                    <a:pt x="2" y="4"/>
                  </a:cubicBezTo>
                  <a:cubicBezTo>
                    <a:pt x="2" y="4"/>
                    <a:pt x="2" y="4"/>
                    <a:pt x="3" y="4"/>
                  </a:cubicBezTo>
                  <a:cubicBezTo>
                    <a:pt x="3" y="3"/>
                    <a:pt x="4" y="3"/>
                    <a:pt x="4" y="3"/>
                  </a:cubicBezTo>
                  <a:cubicBezTo>
                    <a:pt x="5" y="2"/>
                    <a:pt x="5" y="1"/>
                    <a:pt x="4" y="1"/>
                  </a:cubicBezTo>
                  <a:cubicBezTo>
                    <a:pt x="4" y="0"/>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0" name="Freeform 246"/>
            <p:cNvSpPr>
              <a:spLocks/>
            </p:cNvSpPr>
            <p:nvPr userDrawn="1"/>
          </p:nvSpPr>
          <p:spPr bwMode="auto">
            <a:xfrm>
              <a:off x="6959600" y="985838"/>
              <a:ext cx="11113" cy="15875"/>
            </a:xfrm>
            <a:custGeom>
              <a:avLst/>
              <a:gdLst>
                <a:gd name="T0" fmla="*/ 3 w 3"/>
                <a:gd name="T1" fmla="*/ 3 h 4"/>
                <a:gd name="T2" fmla="*/ 3 w 3"/>
                <a:gd name="T3" fmla="*/ 1 h 4"/>
                <a:gd name="T4" fmla="*/ 1 w 3"/>
                <a:gd name="T5" fmla="*/ 0 h 4"/>
                <a:gd name="T6" fmla="*/ 0 w 3"/>
                <a:gd name="T7" fmla="*/ 1 h 4"/>
                <a:gd name="T8" fmla="*/ 0 w 3"/>
                <a:gd name="T9" fmla="*/ 3 h 4"/>
                <a:gd name="T10" fmla="*/ 0 w 3"/>
                <a:gd name="T11" fmla="*/ 3 h 4"/>
                <a:gd name="T12" fmla="*/ 1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cubicBezTo>
                    <a:pt x="3" y="2"/>
                    <a:pt x="3" y="2"/>
                    <a:pt x="3" y="1"/>
                  </a:cubicBezTo>
                  <a:cubicBezTo>
                    <a:pt x="3" y="0"/>
                    <a:pt x="2" y="0"/>
                    <a:pt x="1" y="0"/>
                  </a:cubicBezTo>
                  <a:cubicBezTo>
                    <a:pt x="1" y="0"/>
                    <a:pt x="0" y="0"/>
                    <a:pt x="0" y="1"/>
                  </a:cubicBezTo>
                  <a:cubicBezTo>
                    <a:pt x="0" y="2"/>
                    <a:pt x="0" y="2"/>
                    <a:pt x="0" y="3"/>
                  </a:cubicBezTo>
                  <a:cubicBezTo>
                    <a:pt x="0" y="3"/>
                    <a:pt x="0" y="3"/>
                    <a:pt x="0" y="3"/>
                  </a:cubicBezTo>
                  <a:cubicBezTo>
                    <a:pt x="0" y="4"/>
                    <a:pt x="0" y="4"/>
                    <a:pt x="1" y="4"/>
                  </a:cubicBezTo>
                  <a:cubicBezTo>
                    <a:pt x="2" y="4"/>
                    <a:pt x="3" y="4"/>
                    <a:pt x="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1" name="Freeform 247"/>
            <p:cNvSpPr>
              <a:spLocks/>
            </p:cNvSpPr>
            <p:nvPr userDrawn="1"/>
          </p:nvSpPr>
          <p:spPr bwMode="auto">
            <a:xfrm>
              <a:off x="6964363" y="958850"/>
              <a:ext cx="11113" cy="15875"/>
            </a:xfrm>
            <a:custGeom>
              <a:avLst/>
              <a:gdLst>
                <a:gd name="T0" fmla="*/ 1 w 3"/>
                <a:gd name="T1" fmla="*/ 4 h 4"/>
                <a:gd name="T2" fmla="*/ 1 w 3"/>
                <a:gd name="T3" fmla="*/ 4 h 4"/>
                <a:gd name="T4" fmla="*/ 2 w 3"/>
                <a:gd name="T5" fmla="*/ 3 h 4"/>
                <a:gd name="T6" fmla="*/ 3 w 3"/>
                <a:gd name="T7" fmla="*/ 2 h 4"/>
                <a:gd name="T8" fmla="*/ 2 w 3"/>
                <a:gd name="T9" fmla="*/ 0 h 4"/>
                <a:gd name="T10" fmla="*/ 0 w 3"/>
                <a:gd name="T11" fmla="*/ 1 h 4"/>
                <a:gd name="T12" fmla="*/ 0 w 3"/>
                <a:gd name="T13" fmla="*/ 2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2" y="4"/>
                    <a:pt x="2" y="3"/>
                  </a:cubicBezTo>
                  <a:cubicBezTo>
                    <a:pt x="3" y="3"/>
                    <a:pt x="3" y="2"/>
                    <a:pt x="3" y="2"/>
                  </a:cubicBezTo>
                  <a:cubicBezTo>
                    <a:pt x="3" y="1"/>
                    <a:pt x="3" y="0"/>
                    <a:pt x="2" y="0"/>
                  </a:cubicBezTo>
                  <a:cubicBezTo>
                    <a:pt x="2" y="0"/>
                    <a:pt x="1" y="0"/>
                    <a:pt x="0" y="1"/>
                  </a:cubicBezTo>
                  <a:cubicBezTo>
                    <a:pt x="0" y="1"/>
                    <a:pt x="0" y="2"/>
                    <a:pt x="0" y="2"/>
                  </a:cubicBezTo>
                  <a:cubicBezTo>
                    <a:pt x="0" y="3"/>
                    <a:pt x="0" y="4"/>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2" name="Freeform 248"/>
            <p:cNvSpPr>
              <a:spLocks/>
            </p:cNvSpPr>
            <p:nvPr userDrawn="1"/>
          </p:nvSpPr>
          <p:spPr bwMode="auto">
            <a:xfrm>
              <a:off x="7010400" y="1079500"/>
              <a:ext cx="19050" cy="11113"/>
            </a:xfrm>
            <a:custGeom>
              <a:avLst/>
              <a:gdLst>
                <a:gd name="T0" fmla="*/ 4 w 5"/>
                <a:gd name="T1" fmla="*/ 1 h 3"/>
                <a:gd name="T2" fmla="*/ 2 w 5"/>
                <a:gd name="T3" fmla="*/ 0 h 3"/>
                <a:gd name="T4" fmla="*/ 0 w 5"/>
                <a:gd name="T5" fmla="*/ 0 h 3"/>
                <a:gd name="T6" fmla="*/ 1 w 5"/>
                <a:gd name="T7" fmla="*/ 2 h 3"/>
                <a:gd name="T8" fmla="*/ 2 w 5"/>
                <a:gd name="T9" fmla="*/ 3 h 3"/>
                <a:gd name="T10" fmla="*/ 3 w 5"/>
                <a:gd name="T11" fmla="*/ 3 h 3"/>
                <a:gd name="T12" fmla="*/ 4 w 5"/>
                <a:gd name="T13" fmla="*/ 2 h 3"/>
                <a:gd name="T14" fmla="*/ 4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1"/>
                  </a:moveTo>
                  <a:cubicBezTo>
                    <a:pt x="3" y="0"/>
                    <a:pt x="3" y="0"/>
                    <a:pt x="2" y="0"/>
                  </a:cubicBezTo>
                  <a:cubicBezTo>
                    <a:pt x="1" y="0"/>
                    <a:pt x="1" y="0"/>
                    <a:pt x="0" y="0"/>
                  </a:cubicBezTo>
                  <a:cubicBezTo>
                    <a:pt x="0" y="1"/>
                    <a:pt x="0" y="2"/>
                    <a:pt x="1" y="2"/>
                  </a:cubicBezTo>
                  <a:cubicBezTo>
                    <a:pt x="1" y="3"/>
                    <a:pt x="2" y="3"/>
                    <a:pt x="2" y="3"/>
                  </a:cubicBezTo>
                  <a:cubicBezTo>
                    <a:pt x="3" y="3"/>
                    <a:pt x="3" y="3"/>
                    <a:pt x="3" y="3"/>
                  </a:cubicBezTo>
                  <a:cubicBezTo>
                    <a:pt x="4" y="3"/>
                    <a:pt x="4" y="3"/>
                    <a:pt x="4" y="2"/>
                  </a:cubicBezTo>
                  <a:cubicBezTo>
                    <a:pt x="5" y="2"/>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3" name="Freeform 249"/>
            <p:cNvSpPr>
              <a:spLocks/>
            </p:cNvSpPr>
            <p:nvPr userDrawn="1"/>
          </p:nvSpPr>
          <p:spPr bwMode="auto">
            <a:xfrm>
              <a:off x="7134225" y="1044575"/>
              <a:ext cx="14288" cy="15875"/>
            </a:xfrm>
            <a:custGeom>
              <a:avLst/>
              <a:gdLst>
                <a:gd name="T0" fmla="*/ 4 w 4"/>
                <a:gd name="T1" fmla="*/ 0 h 4"/>
                <a:gd name="T2" fmla="*/ 2 w 4"/>
                <a:gd name="T3" fmla="*/ 1 h 4"/>
                <a:gd name="T4" fmla="*/ 1 w 4"/>
                <a:gd name="T5" fmla="*/ 2 h 4"/>
                <a:gd name="T6" fmla="*/ 1 w 4"/>
                <a:gd name="T7" fmla="*/ 4 h 4"/>
                <a:gd name="T8" fmla="*/ 2 w 4"/>
                <a:gd name="T9" fmla="*/ 4 h 4"/>
                <a:gd name="T10" fmla="*/ 3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3" y="0"/>
                    <a:pt x="2" y="0"/>
                    <a:pt x="2" y="1"/>
                  </a:cubicBezTo>
                  <a:cubicBezTo>
                    <a:pt x="1" y="1"/>
                    <a:pt x="1" y="2"/>
                    <a:pt x="1" y="2"/>
                  </a:cubicBezTo>
                  <a:cubicBezTo>
                    <a:pt x="0" y="3"/>
                    <a:pt x="0" y="4"/>
                    <a:pt x="1" y="4"/>
                  </a:cubicBezTo>
                  <a:cubicBezTo>
                    <a:pt x="1" y="4"/>
                    <a:pt x="1" y="4"/>
                    <a:pt x="2" y="4"/>
                  </a:cubicBezTo>
                  <a:cubicBezTo>
                    <a:pt x="2" y="4"/>
                    <a:pt x="3" y="4"/>
                    <a:pt x="3" y="4"/>
                  </a:cubicBezTo>
                  <a:cubicBezTo>
                    <a:pt x="3" y="3"/>
                    <a:pt x="4" y="3"/>
                    <a:pt x="4" y="2"/>
                  </a:cubicBezTo>
                  <a:cubicBezTo>
                    <a:pt x="4" y="2"/>
                    <a:pt x="4"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4" name="Freeform 250"/>
            <p:cNvSpPr>
              <a:spLocks/>
            </p:cNvSpPr>
            <p:nvPr userDrawn="1"/>
          </p:nvSpPr>
          <p:spPr bwMode="auto">
            <a:xfrm>
              <a:off x="7118350" y="917575"/>
              <a:ext cx="19050" cy="14288"/>
            </a:xfrm>
            <a:custGeom>
              <a:avLst/>
              <a:gdLst>
                <a:gd name="T0" fmla="*/ 4 w 5"/>
                <a:gd name="T1" fmla="*/ 2 h 4"/>
                <a:gd name="T2" fmla="*/ 3 w 5"/>
                <a:gd name="T3" fmla="*/ 1 h 4"/>
                <a:gd name="T4" fmla="*/ 1 w 5"/>
                <a:gd name="T5" fmla="*/ 1 h 4"/>
                <a:gd name="T6" fmla="*/ 1 w 5"/>
                <a:gd name="T7" fmla="*/ 3 h 4"/>
                <a:gd name="T8" fmla="*/ 2 w 5"/>
                <a:gd name="T9" fmla="*/ 4 h 4"/>
                <a:gd name="T10" fmla="*/ 3 w 5"/>
                <a:gd name="T11" fmla="*/ 4 h 4"/>
                <a:gd name="T12" fmla="*/ 4 w 5"/>
                <a:gd name="T13" fmla="*/ 4 h 4"/>
                <a:gd name="T14" fmla="*/ 4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2"/>
                  </a:moveTo>
                  <a:cubicBezTo>
                    <a:pt x="4" y="1"/>
                    <a:pt x="3" y="1"/>
                    <a:pt x="3" y="1"/>
                  </a:cubicBezTo>
                  <a:cubicBezTo>
                    <a:pt x="2" y="0"/>
                    <a:pt x="1" y="0"/>
                    <a:pt x="1" y="1"/>
                  </a:cubicBezTo>
                  <a:cubicBezTo>
                    <a:pt x="0" y="1"/>
                    <a:pt x="1" y="2"/>
                    <a:pt x="1" y="3"/>
                  </a:cubicBezTo>
                  <a:cubicBezTo>
                    <a:pt x="2" y="3"/>
                    <a:pt x="2" y="3"/>
                    <a:pt x="2" y="4"/>
                  </a:cubicBezTo>
                  <a:cubicBezTo>
                    <a:pt x="3" y="4"/>
                    <a:pt x="3" y="4"/>
                    <a:pt x="3" y="4"/>
                  </a:cubicBezTo>
                  <a:cubicBezTo>
                    <a:pt x="4" y="4"/>
                    <a:pt x="4" y="4"/>
                    <a:pt x="4" y="4"/>
                  </a:cubicBezTo>
                  <a:cubicBezTo>
                    <a:pt x="5" y="3"/>
                    <a:pt x="5" y="2"/>
                    <a:pt x="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5" name="Freeform 251"/>
            <p:cNvSpPr>
              <a:spLocks/>
            </p:cNvSpPr>
            <p:nvPr userDrawn="1"/>
          </p:nvSpPr>
          <p:spPr bwMode="auto">
            <a:xfrm>
              <a:off x="7148513" y="1017588"/>
              <a:ext cx="12700" cy="19050"/>
            </a:xfrm>
            <a:custGeom>
              <a:avLst/>
              <a:gdLst>
                <a:gd name="T0" fmla="*/ 2 w 3"/>
                <a:gd name="T1" fmla="*/ 1 h 5"/>
                <a:gd name="T2" fmla="*/ 0 w 3"/>
                <a:gd name="T3" fmla="*/ 2 h 5"/>
                <a:gd name="T4" fmla="*/ 0 w 3"/>
                <a:gd name="T5" fmla="*/ 3 h 5"/>
                <a:gd name="T6" fmla="*/ 1 w 3"/>
                <a:gd name="T7" fmla="*/ 5 h 5"/>
                <a:gd name="T8" fmla="*/ 1 w 3"/>
                <a:gd name="T9" fmla="*/ 5 h 5"/>
                <a:gd name="T10" fmla="*/ 2 w 3"/>
                <a:gd name="T11" fmla="*/ 4 h 5"/>
                <a:gd name="T12" fmla="*/ 3 w 3"/>
                <a:gd name="T13" fmla="*/ 2 h 5"/>
                <a:gd name="T14" fmla="*/ 2 w 3"/>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1"/>
                  </a:moveTo>
                  <a:cubicBezTo>
                    <a:pt x="1" y="0"/>
                    <a:pt x="1" y="1"/>
                    <a:pt x="0" y="2"/>
                  </a:cubicBezTo>
                  <a:cubicBezTo>
                    <a:pt x="0" y="2"/>
                    <a:pt x="0" y="3"/>
                    <a:pt x="0" y="3"/>
                  </a:cubicBezTo>
                  <a:cubicBezTo>
                    <a:pt x="0" y="4"/>
                    <a:pt x="0" y="5"/>
                    <a:pt x="1" y="5"/>
                  </a:cubicBezTo>
                  <a:cubicBezTo>
                    <a:pt x="1" y="5"/>
                    <a:pt x="1" y="5"/>
                    <a:pt x="1" y="5"/>
                  </a:cubicBezTo>
                  <a:cubicBezTo>
                    <a:pt x="2" y="5"/>
                    <a:pt x="2" y="5"/>
                    <a:pt x="2" y="4"/>
                  </a:cubicBezTo>
                  <a:cubicBezTo>
                    <a:pt x="3" y="4"/>
                    <a:pt x="3" y="3"/>
                    <a:pt x="3" y="2"/>
                  </a:cubicBezTo>
                  <a:cubicBezTo>
                    <a:pt x="3" y="2"/>
                    <a:pt x="3" y="1"/>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6" name="Freeform 252"/>
            <p:cNvSpPr>
              <a:spLocks/>
            </p:cNvSpPr>
            <p:nvPr userDrawn="1"/>
          </p:nvSpPr>
          <p:spPr bwMode="auto">
            <a:xfrm>
              <a:off x="7153275" y="990600"/>
              <a:ext cx="11113" cy="19050"/>
            </a:xfrm>
            <a:custGeom>
              <a:avLst/>
              <a:gdLst>
                <a:gd name="T0" fmla="*/ 2 w 3"/>
                <a:gd name="T1" fmla="*/ 0 h 5"/>
                <a:gd name="T2" fmla="*/ 0 w 3"/>
                <a:gd name="T3" fmla="*/ 2 h 5"/>
                <a:gd name="T4" fmla="*/ 0 w 3"/>
                <a:gd name="T5" fmla="*/ 4 h 5"/>
                <a:gd name="T6" fmla="*/ 2 w 3"/>
                <a:gd name="T7" fmla="*/ 5 h 5"/>
                <a:gd name="T8" fmla="*/ 2 w 3"/>
                <a:gd name="T9" fmla="*/ 5 h 5"/>
                <a:gd name="T10" fmla="*/ 3 w 3"/>
                <a:gd name="T11" fmla="*/ 4 h 5"/>
                <a:gd name="T12" fmla="*/ 3 w 3"/>
                <a:gd name="T13" fmla="*/ 2 h 5"/>
                <a:gd name="T14" fmla="*/ 3 w 3"/>
                <a:gd name="T15" fmla="*/ 2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cubicBezTo>
                    <a:pt x="1" y="0"/>
                    <a:pt x="0" y="1"/>
                    <a:pt x="0" y="2"/>
                  </a:cubicBezTo>
                  <a:cubicBezTo>
                    <a:pt x="0" y="2"/>
                    <a:pt x="0" y="3"/>
                    <a:pt x="0" y="4"/>
                  </a:cubicBezTo>
                  <a:cubicBezTo>
                    <a:pt x="0" y="4"/>
                    <a:pt x="1" y="5"/>
                    <a:pt x="2" y="5"/>
                  </a:cubicBezTo>
                  <a:cubicBezTo>
                    <a:pt x="2" y="5"/>
                    <a:pt x="2" y="5"/>
                    <a:pt x="2" y="5"/>
                  </a:cubicBezTo>
                  <a:cubicBezTo>
                    <a:pt x="2" y="5"/>
                    <a:pt x="3" y="4"/>
                    <a:pt x="3" y="4"/>
                  </a:cubicBezTo>
                  <a:cubicBezTo>
                    <a:pt x="3" y="3"/>
                    <a:pt x="3" y="2"/>
                    <a:pt x="3" y="2"/>
                  </a:cubicBezTo>
                  <a:cubicBezTo>
                    <a:pt x="3" y="2"/>
                    <a:pt x="3" y="2"/>
                    <a:pt x="3" y="2"/>
                  </a:cubicBezTo>
                  <a:cubicBezTo>
                    <a:pt x="3" y="1"/>
                    <a:pt x="3"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7" name="Freeform 253"/>
            <p:cNvSpPr>
              <a:spLocks/>
            </p:cNvSpPr>
            <p:nvPr userDrawn="1"/>
          </p:nvSpPr>
          <p:spPr bwMode="auto">
            <a:xfrm>
              <a:off x="7113588" y="1063625"/>
              <a:ext cx="20638" cy="15875"/>
            </a:xfrm>
            <a:custGeom>
              <a:avLst/>
              <a:gdLst>
                <a:gd name="T0" fmla="*/ 2 w 5"/>
                <a:gd name="T1" fmla="*/ 1 h 4"/>
                <a:gd name="T2" fmla="*/ 1 w 5"/>
                <a:gd name="T3" fmla="*/ 2 h 4"/>
                <a:gd name="T4" fmla="*/ 1 w 5"/>
                <a:gd name="T5" fmla="*/ 4 h 4"/>
                <a:gd name="T6" fmla="*/ 2 w 5"/>
                <a:gd name="T7" fmla="*/ 4 h 4"/>
                <a:gd name="T8" fmla="*/ 2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2"/>
                    <a:pt x="1" y="2"/>
                  </a:cubicBezTo>
                  <a:cubicBezTo>
                    <a:pt x="0" y="2"/>
                    <a:pt x="0" y="3"/>
                    <a:pt x="1" y="4"/>
                  </a:cubicBezTo>
                  <a:cubicBezTo>
                    <a:pt x="1" y="4"/>
                    <a:pt x="1" y="4"/>
                    <a:pt x="2" y="4"/>
                  </a:cubicBezTo>
                  <a:cubicBezTo>
                    <a:pt x="2" y="4"/>
                    <a:pt x="2" y="4"/>
                    <a:pt x="2" y="4"/>
                  </a:cubicBezTo>
                  <a:cubicBezTo>
                    <a:pt x="3" y="4"/>
                    <a:pt x="3" y="3"/>
                    <a:pt x="4" y="3"/>
                  </a:cubicBezTo>
                  <a:cubicBezTo>
                    <a:pt x="5" y="2"/>
                    <a:pt x="5" y="2"/>
                    <a:pt x="4" y="1"/>
                  </a:cubicBezTo>
                  <a:cubicBezTo>
                    <a:pt x="4" y="1"/>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8" name="Freeform 254"/>
            <p:cNvSpPr>
              <a:spLocks/>
            </p:cNvSpPr>
            <p:nvPr userDrawn="1"/>
          </p:nvSpPr>
          <p:spPr bwMode="auto">
            <a:xfrm>
              <a:off x="7091363" y="1079500"/>
              <a:ext cx="19050" cy="14288"/>
            </a:xfrm>
            <a:custGeom>
              <a:avLst/>
              <a:gdLst>
                <a:gd name="T0" fmla="*/ 2 w 5"/>
                <a:gd name="T1" fmla="*/ 1 h 4"/>
                <a:gd name="T2" fmla="*/ 1 w 5"/>
                <a:gd name="T3" fmla="*/ 1 h 4"/>
                <a:gd name="T4" fmla="*/ 0 w 5"/>
                <a:gd name="T5" fmla="*/ 3 h 4"/>
                <a:gd name="T6" fmla="*/ 1 w 5"/>
                <a:gd name="T7" fmla="*/ 4 h 4"/>
                <a:gd name="T8" fmla="*/ 2 w 5"/>
                <a:gd name="T9" fmla="*/ 4 h 4"/>
                <a:gd name="T10" fmla="*/ 4 w 5"/>
                <a:gd name="T11" fmla="*/ 3 h 4"/>
                <a:gd name="T12" fmla="*/ 4 w 5"/>
                <a:gd name="T13" fmla="*/ 1 h 4"/>
                <a:gd name="T14" fmla="*/ 2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1"/>
                  </a:moveTo>
                  <a:cubicBezTo>
                    <a:pt x="2" y="1"/>
                    <a:pt x="1" y="1"/>
                    <a:pt x="1" y="1"/>
                  </a:cubicBezTo>
                  <a:cubicBezTo>
                    <a:pt x="0" y="2"/>
                    <a:pt x="0" y="2"/>
                    <a:pt x="0" y="3"/>
                  </a:cubicBezTo>
                  <a:cubicBezTo>
                    <a:pt x="0" y="4"/>
                    <a:pt x="1" y="4"/>
                    <a:pt x="1" y="4"/>
                  </a:cubicBezTo>
                  <a:cubicBezTo>
                    <a:pt x="2" y="4"/>
                    <a:pt x="2" y="4"/>
                    <a:pt x="2" y="4"/>
                  </a:cubicBezTo>
                  <a:cubicBezTo>
                    <a:pt x="2" y="4"/>
                    <a:pt x="3" y="3"/>
                    <a:pt x="4" y="3"/>
                  </a:cubicBezTo>
                  <a:cubicBezTo>
                    <a:pt x="4" y="3"/>
                    <a:pt x="5" y="2"/>
                    <a:pt x="4" y="1"/>
                  </a:cubicBezTo>
                  <a:cubicBezTo>
                    <a:pt x="4" y="1"/>
                    <a:pt x="3"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9" name="Freeform 255"/>
            <p:cNvSpPr>
              <a:spLocks/>
            </p:cNvSpPr>
            <p:nvPr userDrawn="1"/>
          </p:nvSpPr>
          <p:spPr bwMode="auto">
            <a:xfrm>
              <a:off x="7037388" y="1087438"/>
              <a:ext cx="14288" cy="11113"/>
            </a:xfrm>
            <a:custGeom>
              <a:avLst/>
              <a:gdLst>
                <a:gd name="T0" fmla="*/ 3 w 4"/>
                <a:gd name="T1" fmla="*/ 1 h 3"/>
                <a:gd name="T2" fmla="*/ 1 w 4"/>
                <a:gd name="T3" fmla="*/ 0 h 3"/>
                <a:gd name="T4" fmla="*/ 0 w 4"/>
                <a:gd name="T5" fmla="*/ 1 h 3"/>
                <a:gd name="T6" fmla="*/ 1 w 4"/>
                <a:gd name="T7" fmla="*/ 3 h 3"/>
                <a:gd name="T8" fmla="*/ 3 w 4"/>
                <a:gd name="T9" fmla="*/ 3 h 3"/>
                <a:gd name="T10" fmla="*/ 3 w 4"/>
                <a:gd name="T11" fmla="*/ 3 h 3"/>
                <a:gd name="T12" fmla="*/ 4 w 4"/>
                <a:gd name="T13" fmla="*/ 2 h 3"/>
                <a:gd name="T14" fmla="*/ 3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1"/>
                  </a:moveTo>
                  <a:cubicBezTo>
                    <a:pt x="3" y="0"/>
                    <a:pt x="2" y="0"/>
                    <a:pt x="1" y="0"/>
                  </a:cubicBezTo>
                  <a:cubicBezTo>
                    <a:pt x="1" y="0"/>
                    <a:pt x="0" y="1"/>
                    <a:pt x="0" y="1"/>
                  </a:cubicBezTo>
                  <a:cubicBezTo>
                    <a:pt x="0" y="2"/>
                    <a:pt x="0" y="3"/>
                    <a:pt x="1" y="3"/>
                  </a:cubicBezTo>
                  <a:cubicBezTo>
                    <a:pt x="1" y="3"/>
                    <a:pt x="2" y="3"/>
                    <a:pt x="3" y="3"/>
                  </a:cubicBezTo>
                  <a:cubicBezTo>
                    <a:pt x="3" y="3"/>
                    <a:pt x="3" y="3"/>
                    <a:pt x="3" y="3"/>
                  </a:cubicBezTo>
                  <a:cubicBezTo>
                    <a:pt x="4" y="3"/>
                    <a:pt x="4" y="3"/>
                    <a:pt x="4" y="2"/>
                  </a:cubicBezTo>
                  <a:cubicBezTo>
                    <a:pt x="4" y="1"/>
                    <a:pt x="4"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00" name="Freeform 256"/>
            <p:cNvSpPr>
              <a:spLocks/>
            </p:cNvSpPr>
            <p:nvPr userDrawn="1"/>
          </p:nvSpPr>
          <p:spPr bwMode="auto">
            <a:xfrm>
              <a:off x="7064375" y="1087438"/>
              <a:ext cx="19050" cy="11113"/>
            </a:xfrm>
            <a:custGeom>
              <a:avLst/>
              <a:gdLst>
                <a:gd name="T0" fmla="*/ 3 w 5"/>
                <a:gd name="T1" fmla="*/ 1 h 3"/>
                <a:gd name="T2" fmla="*/ 1 w 5"/>
                <a:gd name="T3" fmla="*/ 1 h 3"/>
                <a:gd name="T4" fmla="*/ 0 w 5"/>
                <a:gd name="T5" fmla="*/ 2 h 3"/>
                <a:gd name="T6" fmla="*/ 1 w 5"/>
                <a:gd name="T7" fmla="*/ 3 h 3"/>
                <a:gd name="T8" fmla="*/ 1 w 5"/>
                <a:gd name="T9" fmla="*/ 3 h 3"/>
                <a:gd name="T10" fmla="*/ 3 w 5"/>
                <a:gd name="T11" fmla="*/ 3 h 3"/>
                <a:gd name="T12" fmla="*/ 4 w 5"/>
                <a:gd name="T13" fmla="*/ 2 h 3"/>
                <a:gd name="T14" fmla="*/ 3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3" y="1"/>
                  </a:moveTo>
                  <a:cubicBezTo>
                    <a:pt x="2" y="1"/>
                    <a:pt x="2" y="1"/>
                    <a:pt x="1" y="1"/>
                  </a:cubicBezTo>
                  <a:cubicBezTo>
                    <a:pt x="0" y="1"/>
                    <a:pt x="0" y="1"/>
                    <a:pt x="0" y="2"/>
                  </a:cubicBezTo>
                  <a:cubicBezTo>
                    <a:pt x="0" y="3"/>
                    <a:pt x="1" y="3"/>
                    <a:pt x="1" y="3"/>
                  </a:cubicBezTo>
                  <a:cubicBezTo>
                    <a:pt x="1" y="3"/>
                    <a:pt x="1" y="3"/>
                    <a:pt x="1" y="3"/>
                  </a:cubicBezTo>
                  <a:cubicBezTo>
                    <a:pt x="2" y="3"/>
                    <a:pt x="3" y="3"/>
                    <a:pt x="3" y="3"/>
                  </a:cubicBezTo>
                  <a:cubicBezTo>
                    <a:pt x="4" y="3"/>
                    <a:pt x="5" y="2"/>
                    <a:pt x="4" y="2"/>
                  </a:cubicBezTo>
                  <a:cubicBezTo>
                    <a:pt x="4" y="1"/>
                    <a:pt x="4" y="0"/>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01" name="Freeform 257"/>
            <p:cNvSpPr>
              <a:spLocks/>
            </p:cNvSpPr>
            <p:nvPr userDrawn="1"/>
          </p:nvSpPr>
          <p:spPr bwMode="auto">
            <a:xfrm>
              <a:off x="7013575" y="901700"/>
              <a:ext cx="19050" cy="11113"/>
            </a:xfrm>
            <a:custGeom>
              <a:avLst/>
              <a:gdLst>
                <a:gd name="T0" fmla="*/ 5 w 5"/>
                <a:gd name="T1" fmla="*/ 1 h 3"/>
                <a:gd name="T2" fmla="*/ 3 w 5"/>
                <a:gd name="T3" fmla="*/ 0 h 3"/>
                <a:gd name="T4" fmla="*/ 1 w 5"/>
                <a:gd name="T5" fmla="*/ 1 h 3"/>
                <a:gd name="T6" fmla="*/ 1 w 5"/>
                <a:gd name="T7" fmla="*/ 2 h 3"/>
                <a:gd name="T8" fmla="*/ 2 w 5"/>
                <a:gd name="T9" fmla="*/ 3 h 3"/>
                <a:gd name="T10" fmla="*/ 2 w 5"/>
                <a:gd name="T11" fmla="*/ 3 h 3"/>
                <a:gd name="T12" fmla="*/ 4 w 5"/>
                <a:gd name="T13" fmla="*/ 2 h 3"/>
                <a:gd name="T14" fmla="*/ 5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1"/>
                  </a:moveTo>
                  <a:cubicBezTo>
                    <a:pt x="5" y="0"/>
                    <a:pt x="4" y="0"/>
                    <a:pt x="3" y="0"/>
                  </a:cubicBezTo>
                  <a:cubicBezTo>
                    <a:pt x="2" y="0"/>
                    <a:pt x="2" y="0"/>
                    <a:pt x="1" y="1"/>
                  </a:cubicBezTo>
                  <a:cubicBezTo>
                    <a:pt x="1" y="1"/>
                    <a:pt x="0" y="2"/>
                    <a:pt x="1" y="2"/>
                  </a:cubicBezTo>
                  <a:cubicBezTo>
                    <a:pt x="1" y="3"/>
                    <a:pt x="1" y="3"/>
                    <a:pt x="2" y="3"/>
                  </a:cubicBezTo>
                  <a:cubicBezTo>
                    <a:pt x="2" y="3"/>
                    <a:pt x="2" y="3"/>
                    <a:pt x="2" y="3"/>
                  </a:cubicBezTo>
                  <a:cubicBezTo>
                    <a:pt x="3" y="3"/>
                    <a:pt x="4" y="3"/>
                    <a:pt x="4" y="2"/>
                  </a:cubicBezTo>
                  <a:cubicBezTo>
                    <a:pt x="5" y="2"/>
                    <a:pt x="5" y="1"/>
                    <a:pt x="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02" name="Freeform 258"/>
            <p:cNvSpPr>
              <a:spLocks/>
            </p:cNvSpPr>
            <p:nvPr userDrawn="1"/>
          </p:nvSpPr>
          <p:spPr bwMode="auto">
            <a:xfrm>
              <a:off x="7094538" y="901700"/>
              <a:ext cx="19050" cy="15875"/>
            </a:xfrm>
            <a:custGeom>
              <a:avLst/>
              <a:gdLst>
                <a:gd name="T0" fmla="*/ 4 w 5"/>
                <a:gd name="T1" fmla="*/ 1 h 4"/>
                <a:gd name="T2" fmla="*/ 2 w 5"/>
                <a:gd name="T3" fmla="*/ 1 h 4"/>
                <a:gd name="T4" fmla="*/ 1 w 5"/>
                <a:gd name="T5" fmla="*/ 1 h 4"/>
                <a:gd name="T6" fmla="*/ 1 w 5"/>
                <a:gd name="T7" fmla="*/ 3 h 4"/>
                <a:gd name="T8" fmla="*/ 3 w 5"/>
                <a:gd name="T9" fmla="*/ 4 h 4"/>
                <a:gd name="T10" fmla="*/ 4 w 5"/>
                <a:gd name="T11" fmla="*/ 4 h 4"/>
                <a:gd name="T12" fmla="*/ 5 w 5"/>
                <a:gd name="T13" fmla="*/ 3 h 4"/>
                <a:gd name="T14" fmla="*/ 4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1"/>
                  </a:moveTo>
                  <a:cubicBezTo>
                    <a:pt x="4" y="1"/>
                    <a:pt x="3" y="1"/>
                    <a:pt x="2" y="1"/>
                  </a:cubicBezTo>
                  <a:cubicBezTo>
                    <a:pt x="2" y="0"/>
                    <a:pt x="1" y="1"/>
                    <a:pt x="1" y="1"/>
                  </a:cubicBezTo>
                  <a:cubicBezTo>
                    <a:pt x="0" y="2"/>
                    <a:pt x="1" y="3"/>
                    <a:pt x="1" y="3"/>
                  </a:cubicBezTo>
                  <a:cubicBezTo>
                    <a:pt x="2" y="3"/>
                    <a:pt x="2" y="4"/>
                    <a:pt x="3" y="4"/>
                  </a:cubicBezTo>
                  <a:cubicBezTo>
                    <a:pt x="3" y="4"/>
                    <a:pt x="3" y="4"/>
                    <a:pt x="4" y="4"/>
                  </a:cubicBezTo>
                  <a:cubicBezTo>
                    <a:pt x="4" y="4"/>
                    <a:pt x="4" y="4"/>
                    <a:pt x="5" y="3"/>
                  </a:cubicBezTo>
                  <a:cubicBezTo>
                    <a:pt x="5" y="3"/>
                    <a:pt x="5" y="2"/>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2496780939"/>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4B517-E49B-41B6-9DBC-23634E0F1CDC}" type="slidenum">
              <a:rPr lang="en-CA" smtClean="0"/>
              <a:t>‹#›</a:t>
            </a:fld>
            <a:endParaRPr lang="en-CA"/>
          </a:p>
        </p:txBody>
      </p:sp>
      <p:sp>
        <p:nvSpPr>
          <p:cNvPr id="3" name="hl"/>
          <p:cNvSpPr txBox="1"/>
          <p:nvPr userDrawn="1"/>
        </p:nvSpPr>
        <p:spPr>
          <a:xfrm>
            <a:off x="0" y="0"/>
            <a:ext cx="9144000" cy="369332"/>
          </a:xfrm>
          <a:prstGeom prst="rect">
            <a:avLst/>
          </a:prstGeom>
          <a:noFill/>
        </p:spPr>
        <p:txBody>
          <a:bodyPr vert="horz" rtlCol="0">
            <a:spAutoFit/>
          </a:bodyPr>
          <a:lstStyle/>
          <a:p>
            <a:endParaRPr lang="en-CA">
              <a:solidFill>
                <a:schemeClr val="tx1"/>
              </a:solidFill>
            </a:endParaRPr>
          </a:p>
        </p:txBody>
      </p:sp>
    </p:spTree>
    <p:extLst>
      <p:ext uri="{BB962C8B-B14F-4D97-AF65-F5344CB8AC3E}">
        <p14:creationId xmlns:p14="http://schemas.microsoft.com/office/powerpoint/2010/main" val="3236022259"/>
      </p:ext>
    </p:extLst>
  </p:cSld>
  <p:clrMap bg1="lt1" tx1="dk1" bg2="lt2" tx2="dk2" accent1="accent1" accent2="accent2" accent3="accent3" accent4="accent4" accent5="accent5" accent6="accent6" hlink="hlink" folHlink="folHlink"/>
  <p:sldLayoutIdLst>
    <p:sldLayoutId id="2147483667" r:id="rId1"/>
    <p:sldLayoutId id="2147483649" r:id="rId2"/>
    <p:sldLayoutId id="2147483651" r:id="rId3"/>
    <p:sldLayoutId id="2147483663" r:id="rId4"/>
    <p:sldLayoutId id="2147483664" r:id="rId5"/>
    <p:sldLayoutId id="2147483666" r:id="rId6"/>
    <p:sldLayoutId id="2147483662" r:id="rId7"/>
    <p:sldLayoutId id="2147483661" r:id="rId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908.0963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l.acm.org/authorize?N675343"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blog.mrtz.org/2016/09/06/approaching-fairness.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810.03993"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arxiv.org/abs/1803.0901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datasciencepublicpolicy.org/projects/aequitas/" TargetMode="External"/><Relationship Id="rId2" Type="http://schemas.openxmlformats.org/officeDocument/2006/relationships/hyperlink" Target="http://aif360.mybluemix.net/" TargetMode="External"/><Relationship Id="rId1" Type="http://schemas.openxmlformats.org/officeDocument/2006/relationships/slideLayout" Target="../slideLayouts/slideLayout3.xml"/><Relationship Id="rId4" Type="http://schemas.openxmlformats.org/officeDocument/2006/relationships/hyperlink" Target="https://github.com/pymetrics/audit-ai"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mckinsey.com/featured-insights/artificial-intelligence/tackling-bias-in-artificial-intelligence-and-in-humans" TargetMode="External"/><Relationship Id="rId2" Type="http://schemas.openxmlformats.org/officeDocument/2006/relationships/hyperlink" Target="https://docs.google.com/document/d/1Sn-qBZUXEUG4dVk909eSg5qvfbpNlRhzIefWPtBwbxY/edit" TargetMode="External"/><Relationship Id="rId1" Type="http://schemas.openxmlformats.org/officeDocument/2006/relationships/slideLayout" Target="../slideLayouts/slideLayout3.xml"/><Relationship Id="rId4" Type="http://schemas.openxmlformats.org/officeDocument/2006/relationships/hyperlink" Target="https://ainowinstitute.org/aiareport2018.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hyperlink" Target="http://blog.mrtz.org/2016/09/06/approaching-fairness.html" TargetMode="External"/><Relationship Id="rId2" Type="http://schemas.openxmlformats.org/officeDocument/2006/relationships/hyperlink" Target="https://arxiv.org/abs/1802.01029" TargetMode="External"/><Relationship Id="rId1" Type="http://schemas.openxmlformats.org/officeDocument/2006/relationships/slideLayout" Target="../slideLayouts/slideLayout3.xml"/><Relationship Id="rId4" Type="http://schemas.openxmlformats.org/officeDocument/2006/relationships/hyperlink" Target="https://fairmlbook.org/"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fMym_BKWQzk" TargetMode="External"/><Relationship Id="rId2" Type="http://schemas.openxmlformats.org/officeDocument/2006/relationships/hyperlink" Target="https://www.youtube.com/watch?v=jIXIuYdnyyk"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www.canada.ca/en/government/system/digital-government/government-canada-digital-standards.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anada.ca/en/government/system/digital-government/modern-emerging-technologies/responsible-use-ai/algorithmic-impact-assessment.html" TargetMode="External"/><Relationship Id="rId2" Type="http://schemas.openxmlformats.org/officeDocument/2006/relationships/hyperlink" Target="https://www.tbs-sct.gc.ca/pol/doc-eng.aspx?id=32592" TargetMode="External"/><Relationship Id="rId1" Type="http://schemas.openxmlformats.org/officeDocument/2006/relationships/slideLayout" Target="../slideLayouts/slideLayout3.xml"/><Relationship Id="rId4" Type="http://schemas.openxmlformats.org/officeDocument/2006/relationships/hyperlink" Target="https://open.canada.ca/aia-eia-js/?lang=e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aif360.mybluemix.net/resources#guidanc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1812.05239" TargetMode="External"/><Relationship Id="rId2" Type="http://schemas.openxmlformats.org/officeDocument/2006/relationships/hyperlink" Target="https://arxiv.org/abs/1908.0963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quantamagazine.org/making-algorithms-fair-an-interview-with-cynthia-dwork-2016112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rxiv.org/abs/1812.0523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Fairness in AI and Analytics</a:t>
            </a:r>
            <a:endParaRPr lang="en-CA" dirty="0"/>
          </a:p>
        </p:txBody>
      </p:sp>
      <p:sp>
        <p:nvSpPr>
          <p:cNvPr id="3" name="Text Placeholder 2"/>
          <p:cNvSpPr>
            <a:spLocks noGrp="1"/>
          </p:cNvSpPr>
          <p:nvPr>
            <p:ph type="body" sz="quarter" idx="13"/>
          </p:nvPr>
        </p:nvSpPr>
        <p:spPr/>
        <p:txBody>
          <a:bodyPr/>
          <a:lstStyle/>
          <a:p>
            <a:endParaRPr lang="en-CA" dirty="0"/>
          </a:p>
        </p:txBody>
      </p:sp>
      <p:sp>
        <p:nvSpPr>
          <p:cNvPr id="4" name="Slide Number Placeholder 3"/>
          <p:cNvSpPr>
            <a:spLocks noGrp="1"/>
          </p:cNvSpPr>
          <p:nvPr>
            <p:ph type="sldNum" sz="quarter" idx="12"/>
          </p:nvPr>
        </p:nvSpPr>
        <p:spPr/>
        <p:txBody>
          <a:bodyPr/>
          <a:lstStyle/>
          <a:p>
            <a:fld id="{32D4B517-E49B-41B6-9DBC-23634E0F1CDC}" type="slidenum">
              <a:rPr lang="en-CA" smtClean="0"/>
              <a:t>1</a:t>
            </a:fld>
            <a:endParaRPr lang="en-CA"/>
          </a:p>
        </p:txBody>
      </p:sp>
    </p:spTree>
    <p:extLst>
      <p:ext uri="{BB962C8B-B14F-4D97-AF65-F5344CB8AC3E}">
        <p14:creationId xmlns:p14="http://schemas.microsoft.com/office/powerpoint/2010/main" val="113058719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10</a:t>
            </a:fld>
            <a:endParaRPr lang="en-CA"/>
          </a:p>
        </p:txBody>
      </p:sp>
      <p:sp>
        <p:nvSpPr>
          <p:cNvPr id="3" name="Text Placeholder 2"/>
          <p:cNvSpPr>
            <a:spLocks noGrp="1"/>
          </p:cNvSpPr>
          <p:nvPr>
            <p:ph type="body" sz="quarter" idx="11"/>
          </p:nvPr>
        </p:nvSpPr>
        <p:spPr/>
        <p:txBody>
          <a:bodyPr/>
          <a:lstStyle/>
          <a:p>
            <a:endParaRPr lang="en-CA"/>
          </a:p>
        </p:txBody>
      </p:sp>
      <p:pic>
        <p:nvPicPr>
          <p:cNvPr id="1026" name="Picture 2" descr="https://miro.medium.com/max/1060/1*cc8OWxqKFXje4d_1eYrQkg.jpeg"/>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785813" y="1571625"/>
            <a:ext cx="7572375"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6898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11</a:t>
            </a:fld>
            <a:endParaRPr lang="en-CA"/>
          </a:p>
        </p:txBody>
      </p:sp>
      <p:sp>
        <p:nvSpPr>
          <p:cNvPr id="3" name="Text Placeholder 2"/>
          <p:cNvSpPr>
            <a:spLocks noGrp="1"/>
          </p:cNvSpPr>
          <p:nvPr>
            <p:ph type="body" sz="quarter" idx="11"/>
          </p:nvPr>
        </p:nvSpPr>
        <p:spPr/>
        <p:txBody>
          <a:bodyPr/>
          <a:lstStyle/>
          <a:p>
            <a:r>
              <a:rPr lang="en-CA" dirty="0" smtClean="0"/>
              <a:t>Types of Harms</a:t>
            </a:r>
            <a:endParaRPr lang="en-CA" dirty="0"/>
          </a:p>
        </p:txBody>
      </p:sp>
      <p:sp>
        <p:nvSpPr>
          <p:cNvPr id="4" name="Content Placeholder 3"/>
          <p:cNvSpPr>
            <a:spLocks noGrp="1"/>
          </p:cNvSpPr>
          <p:nvPr>
            <p:ph idx="10"/>
          </p:nvPr>
        </p:nvSpPr>
        <p:spPr/>
        <p:txBody>
          <a:bodyPr/>
          <a:lstStyle/>
          <a:p>
            <a:r>
              <a:rPr lang="en-CA" dirty="0" smtClean="0"/>
              <a:t>Allocative Harms</a:t>
            </a:r>
          </a:p>
          <a:p>
            <a:pPr marL="342900" indent="-342900">
              <a:buFont typeface="Arial" panose="020B0604020202020204" pitchFamily="34" charset="0"/>
              <a:buChar char="•"/>
            </a:pPr>
            <a:r>
              <a:rPr lang="en-CA" dirty="0" smtClean="0"/>
              <a:t>When a system is used to make a decision, but unfairly denies them to a certain group</a:t>
            </a:r>
          </a:p>
          <a:p>
            <a:r>
              <a:rPr lang="en-CA" dirty="0" smtClean="0"/>
              <a:t>Representational Harms</a:t>
            </a:r>
          </a:p>
          <a:p>
            <a:pPr marL="342900" indent="-342900">
              <a:buFont typeface="Arial" panose="020B0604020202020204" pitchFamily="34" charset="0"/>
              <a:buChar char="•"/>
            </a:pPr>
            <a:r>
              <a:rPr lang="en-CA" dirty="0" smtClean="0"/>
              <a:t>When a system perpetuates stereotypes or otherwise reinforces the subordination of some groups</a:t>
            </a:r>
          </a:p>
          <a:p>
            <a:pPr marL="342900" indent="-342900">
              <a:buFont typeface="Arial" panose="020B0604020202020204" pitchFamily="34" charset="0"/>
              <a:buChar char="•"/>
            </a:pPr>
            <a:r>
              <a:rPr lang="en-CA" dirty="0" smtClean="0"/>
              <a:t>Most often in natural language or vision systems</a:t>
            </a:r>
          </a:p>
        </p:txBody>
      </p:sp>
      <p:pic>
        <p:nvPicPr>
          <p:cNvPr id="6" name="Picture 5"/>
          <p:cNvPicPr>
            <a:picLocks noChangeAspect="1"/>
          </p:cNvPicPr>
          <p:nvPr/>
        </p:nvPicPr>
        <p:blipFill>
          <a:blip r:embed="rId2"/>
          <a:stretch>
            <a:fillRect/>
          </a:stretch>
        </p:blipFill>
        <p:spPr>
          <a:xfrm>
            <a:off x="4859119" y="3791896"/>
            <a:ext cx="2666123" cy="2876290"/>
          </a:xfrm>
          <a:prstGeom prst="rect">
            <a:avLst/>
          </a:prstGeom>
        </p:spPr>
      </p:pic>
      <p:pic>
        <p:nvPicPr>
          <p:cNvPr id="7" name="Picture 6"/>
          <p:cNvPicPr>
            <a:picLocks noChangeAspect="1"/>
          </p:cNvPicPr>
          <p:nvPr/>
        </p:nvPicPr>
        <p:blipFill>
          <a:blip r:embed="rId3"/>
          <a:stretch>
            <a:fillRect/>
          </a:stretch>
        </p:blipFill>
        <p:spPr>
          <a:xfrm>
            <a:off x="786210" y="3760853"/>
            <a:ext cx="3914959" cy="2900266"/>
          </a:xfrm>
          <a:prstGeom prst="rect">
            <a:avLst/>
          </a:prstGeom>
        </p:spPr>
      </p:pic>
    </p:spTree>
    <p:extLst>
      <p:ext uri="{BB962C8B-B14F-4D97-AF65-F5344CB8AC3E}">
        <p14:creationId xmlns:p14="http://schemas.microsoft.com/office/powerpoint/2010/main" val="35943530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12</a:t>
            </a:fld>
            <a:endParaRPr lang="en-CA"/>
          </a:p>
        </p:txBody>
      </p:sp>
      <p:sp>
        <p:nvSpPr>
          <p:cNvPr id="3" name="Text Placeholder 2"/>
          <p:cNvSpPr>
            <a:spLocks noGrp="1"/>
          </p:cNvSpPr>
          <p:nvPr>
            <p:ph type="body" sz="quarter" idx="11"/>
          </p:nvPr>
        </p:nvSpPr>
        <p:spPr>
          <a:xfrm>
            <a:off x="759198" y="138062"/>
            <a:ext cx="7927602" cy="878670"/>
          </a:xfrm>
        </p:spPr>
        <p:txBody>
          <a:bodyPr/>
          <a:lstStyle/>
          <a:p>
            <a:r>
              <a:rPr lang="en-CA" dirty="0" smtClean="0"/>
              <a:t>Main problem sources for automated systems</a:t>
            </a:r>
            <a:endParaRPr lang="en-CA" dirty="0"/>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CA" b="1" dirty="0" smtClean="0"/>
              <a:t>Datasets</a:t>
            </a:r>
          </a:p>
          <a:p>
            <a:pPr marL="1085850" lvl="1" indent="-342900">
              <a:buFont typeface="Arial" panose="020B0604020202020204" pitchFamily="34" charset="0"/>
              <a:buChar char="•"/>
            </a:pPr>
            <a:r>
              <a:rPr lang="en-CA" b="1" dirty="0" smtClean="0"/>
              <a:t>the data may be biased</a:t>
            </a:r>
          </a:p>
          <a:p>
            <a:pPr marL="1085850" lvl="1" indent="-342900">
              <a:buFont typeface="Arial" panose="020B0604020202020204" pitchFamily="34" charset="0"/>
              <a:buChar char="•"/>
            </a:pPr>
            <a:r>
              <a:rPr lang="en-CA" b="1" dirty="0" smtClean="0"/>
              <a:t>The metric may not be exactly what we care about</a:t>
            </a:r>
          </a:p>
          <a:p>
            <a:pPr marL="1085850" lvl="1" indent="-342900">
              <a:buFont typeface="Arial" panose="020B0604020202020204" pitchFamily="34" charset="0"/>
              <a:buChar char="•"/>
            </a:pPr>
            <a:r>
              <a:rPr lang="en-CA" dirty="0"/>
              <a:t>Less data about minority groups</a:t>
            </a:r>
          </a:p>
          <a:p>
            <a:pPr marL="342900" indent="-342900">
              <a:buFont typeface="Arial" panose="020B0604020202020204" pitchFamily="34" charset="0"/>
              <a:buChar char="•"/>
            </a:pPr>
            <a:r>
              <a:rPr lang="en-CA" b="1" dirty="0" smtClean="0"/>
              <a:t>Transparency</a:t>
            </a:r>
          </a:p>
          <a:p>
            <a:pPr marL="1085850" lvl="1" indent="-342900">
              <a:buFont typeface="Arial" panose="020B0604020202020204" pitchFamily="34" charset="0"/>
              <a:buChar char="•"/>
            </a:pPr>
            <a:r>
              <a:rPr lang="en-CA" dirty="0" smtClean="0"/>
              <a:t>Lack of transparency</a:t>
            </a:r>
          </a:p>
          <a:p>
            <a:pPr marL="1085850" lvl="1" indent="-342900">
              <a:buFont typeface="Arial" panose="020B0604020202020204" pitchFamily="34" charset="0"/>
              <a:buChar char="•"/>
            </a:pPr>
            <a:r>
              <a:rPr lang="en-CA" dirty="0" smtClean="0"/>
              <a:t>People may assume that algorithms can’t be biased</a:t>
            </a:r>
          </a:p>
          <a:p>
            <a:pPr marL="1085850" lvl="1" indent="-342900">
              <a:buFont typeface="Arial" panose="020B0604020202020204" pitchFamily="34" charset="0"/>
              <a:buChar char="•"/>
            </a:pPr>
            <a:r>
              <a:rPr lang="en-CA" dirty="0" smtClean="0"/>
              <a:t>Lack of mechanism to appeal</a:t>
            </a:r>
          </a:p>
          <a:p>
            <a:pPr marL="342900" indent="-342900">
              <a:buFont typeface="Arial" panose="020B0604020202020204" pitchFamily="34" charset="0"/>
              <a:buChar char="•"/>
            </a:pPr>
            <a:r>
              <a:rPr lang="en-CA" dirty="0"/>
              <a:t>Algorithms may be flawed</a:t>
            </a:r>
          </a:p>
          <a:p>
            <a:pPr marL="342900" indent="-342900">
              <a:buFont typeface="Arial" panose="020B0604020202020204" pitchFamily="34" charset="0"/>
              <a:buChar char="•"/>
            </a:pPr>
            <a:r>
              <a:rPr lang="en-CA" dirty="0" smtClean="0"/>
              <a:t>Models used in contexts for which they were not designed</a:t>
            </a:r>
          </a:p>
          <a:p>
            <a:pPr marL="342900" indent="-342900">
              <a:buFont typeface="Arial" panose="020B0604020202020204" pitchFamily="34" charset="0"/>
              <a:buChar char="•"/>
            </a:pPr>
            <a:r>
              <a:rPr lang="en-CA" dirty="0" smtClean="0"/>
              <a:t>Feedback loops where a model gets more biased over time</a:t>
            </a:r>
          </a:p>
        </p:txBody>
      </p:sp>
    </p:spTree>
    <p:extLst>
      <p:ext uri="{BB962C8B-B14F-4D97-AF65-F5344CB8AC3E}">
        <p14:creationId xmlns:p14="http://schemas.microsoft.com/office/powerpoint/2010/main" val="1245599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13</a:t>
            </a:fld>
            <a:endParaRPr lang="en-CA" dirty="0"/>
          </a:p>
        </p:txBody>
      </p:sp>
      <p:sp>
        <p:nvSpPr>
          <p:cNvPr id="3" name="Text Placeholder 2"/>
          <p:cNvSpPr>
            <a:spLocks noGrp="1"/>
          </p:cNvSpPr>
          <p:nvPr>
            <p:ph type="body" sz="quarter" idx="11"/>
          </p:nvPr>
        </p:nvSpPr>
        <p:spPr/>
        <p:txBody>
          <a:bodyPr/>
          <a:lstStyle/>
          <a:p>
            <a:r>
              <a:rPr lang="en-CA" dirty="0" smtClean="0"/>
              <a:t>Different Sources of Bias</a:t>
            </a:r>
            <a:endParaRPr lang="en-CA" dirty="0"/>
          </a:p>
        </p:txBody>
      </p:sp>
      <p:sp>
        <p:nvSpPr>
          <p:cNvPr id="4" name="Content Placeholder 3"/>
          <p:cNvSpPr>
            <a:spLocks noGrp="1"/>
          </p:cNvSpPr>
          <p:nvPr>
            <p:ph idx="10"/>
          </p:nvPr>
        </p:nvSpPr>
        <p:spPr/>
        <p:txBody>
          <a:bodyPr/>
          <a:lstStyle/>
          <a:p>
            <a:endParaRPr lang="en-CA" b="1" dirty="0" smtClean="0"/>
          </a:p>
          <a:p>
            <a:endParaRPr lang="en-CA" b="1" dirty="0"/>
          </a:p>
          <a:p>
            <a:endParaRPr lang="en-CA" b="1" dirty="0" smtClean="0"/>
          </a:p>
          <a:p>
            <a:endParaRPr lang="en-CA" b="1" dirty="0"/>
          </a:p>
          <a:p>
            <a:endParaRPr lang="en-CA" b="1" dirty="0" smtClean="0"/>
          </a:p>
          <a:p>
            <a:endParaRPr lang="en-CA" b="1" dirty="0"/>
          </a:p>
          <a:p>
            <a:endParaRPr lang="en-CA" b="1" dirty="0" smtClean="0"/>
          </a:p>
          <a:p>
            <a:endParaRPr lang="en-CA" b="1" dirty="0"/>
          </a:p>
          <a:p>
            <a:endParaRPr lang="en-CA" b="1" dirty="0" smtClean="0"/>
          </a:p>
          <a:p>
            <a:endParaRPr lang="en-CA" b="1" dirty="0"/>
          </a:p>
          <a:p>
            <a:endParaRPr lang="en-CA" b="1" dirty="0" smtClean="0"/>
          </a:p>
          <a:p>
            <a:endParaRPr lang="en-CA" sz="1800" b="1" dirty="0" smtClean="0"/>
          </a:p>
          <a:p>
            <a:r>
              <a:rPr lang="en-CA" sz="1800" b="1" dirty="0" smtClean="0">
                <a:hlinkClick r:id="rId3"/>
              </a:rPr>
              <a:t>A </a:t>
            </a:r>
            <a:r>
              <a:rPr lang="en-CA" sz="1800" b="1" dirty="0">
                <a:hlinkClick r:id="rId3"/>
              </a:rPr>
              <a:t>Survey on Bias and Fairness in Machine </a:t>
            </a:r>
            <a:r>
              <a:rPr lang="en-CA" sz="1800" b="1" dirty="0" smtClean="0">
                <a:hlinkClick r:id="rId3"/>
              </a:rPr>
              <a:t>Learning</a:t>
            </a:r>
            <a:endParaRPr lang="en-CA" sz="1800" b="1" dirty="0" smtClean="0"/>
          </a:p>
        </p:txBody>
      </p:sp>
      <p:pic>
        <p:nvPicPr>
          <p:cNvPr id="5" name="Picture 4"/>
          <p:cNvPicPr>
            <a:picLocks noChangeAspect="1"/>
          </p:cNvPicPr>
          <p:nvPr/>
        </p:nvPicPr>
        <p:blipFill>
          <a:blip r:embed="rId4"/>
          <a:stretch>
            <a:fillRect/>
          </a:stretch>
        </p:blipFill>
        <p:spPr>
          <a:xfrm>
            <a:off x="1011168" y="1014569"/>
            <a:ext cx="6931962" cy="4826700"/>
          </a:xfrm>
          <a:prstGeom prst="rect">
            <a:avLst/>
          </a:prstGeom>
        </p:spPr>
      </p:pic>
    </p:spTree>
    <p:extLst>
      <p:ext uri="{BB962C8B-B14F-4D97-AF65-F5344CB8AC3E}">
        <p14:creationId xmlns:p14="http://schemas.microsoft.com/office/powerpoint/2010/main" val="8473393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14</a:t>
            </a:fld>
            <a:endParaRPr lang="en-CA"/>
          </a:p>
        </p:txBody>
      </p:sp>
      <p:sp>
        <p:nvSpPr>
          <p:cNvPr id="3" name="Text Placeholder 2"/>
          <p:cNvSpPr>
            <a:spLocks noGrp="1"/>
          </p:cNvSpPr>
          <p:nvPr>
            <p:ph type="body" sz="quarter" idx="11"/>
          </p:nvPr>
        </p:nvSpPr>
        <p:spPr>
          <a:xfrm>
            <a:off x="798569" y="116632"/>
            <a:ext cx="5432982" cy="878670"/>
          </a:xfrm>
        </p:spPr>
        <p:txBody>
          <a:bodyPr/>
          <a:lstStyle/>
          <a:p>
            <a:r>
              <a:rPr lang="en-CA" dirty="0" smtClean="0"/>
              <a:t>Negative Feedback Loops</a:t>
            </a:r>
            <a:endParaRPr lang="en-CA" dirty="0"/>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CA" dirty="0"/>
              <a:t>Self-fulfilling </a:t>
            </a:r>
            <a:r>
              <a:rPr lang="en-CA" dirty="0" smtClean="0"/>
              <a:t>predictions: When a system collects data that is then used to redirect resources that collect data for the system</a:t>
            </a:r>
          </a:p>
          <a:p>
            <a:pPr marL="1085850" lvl="1" indent="-342900"/>
            <a:r>
              <a:rPr lang="en-CA" dirty="0" smtClean="0"/>
              <a:t>Example: A predictive policing algorithm assigns more resources to high crime neighborhoods, then finds even more crime in those neighborhoods because there are more police</a:t>
            </a:r>
            <a:endParaRPr lang="en-CA" dirty="0"/>
          </a:p>
          <a:p>
            <a:pPr marL="342900" indent="-342900">
              <a:buFont typeface="Arial" panose="020B0604020202020204" pitchFamily="34" charset="0"/>
              <a:buChar char="•"/>
            </a:pPr>
            <a:r>
              <a:rPr lang="en-CA" dirty="0"/>
              <a:t>Predictions that affect the training </a:t>
            </a:r>
            <a:r>
              <a:rPr lang="en-CA" dirty="0" smtClean="0"/>
              <a:t>set for future models in a lopsided way</a:t>
            </a:r>
          </a:p>
          <a:p>
            <a:pPr marL="1085850" lvl="1" indent="-342900"/>
            <a:r>
              <a:rPr lang="en-CA" dirty="0" smtClean="0"/>
              <a:t>A predictive hiring system can’t learn about great candidates it didn’t recommend (but maybe can about bad ones it did)</a:t>
            </a:r>
            <a:endParaRPr lang="en-CA" dirty="0"/>
          </a:p>
          <a:p>
            <a:pPr marL="342900" indent="-342900">
              <a:buFontTx/>
              <a:buChar char="-"/>
            </a:pPr>
            <a:endParaRPr lang="en-CA" dirty="0" smtClean="0"/>
          </a:p>
        </p:txBody>
      </p:sp>
    </p:spTree>
    <p:extLst>
      <p:ext uri="{BB962C8B-B14F-4D97-AF65-F5344CB8AC3E}">
        <p14:creationId xmlns:p14="http://schemas.microsoft.com/office/powerpoint/2010/main" val="165742428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15</a:t>
            </a:fld>
            <a:endParaRPr lang="en-CA"/>
          </a:p>
        </p:txBody>
      </p:sp>
      <p:sp>
        <p:nvSpPr>
          <p:cNvPr id="3" name="Text Placeholder 2"/>
          <p:cNvSpPr>
            <a:spLocks noGrp="1"/>
          </p:cNvSpPr>
          <p:nvPr>
            <p:ph type="body" sz="quarter" idx="11"/>
          </p:nvPr>
        </p:nvSpPr>
        <p:spPr/>
        <p:txBody>
          <a:bodyPr/>
          <a:lstStyle/>
          <a:p>
            <a:r>
              <a:rPr lang="en-CA" dirty="0" smtClean="0"/>
              <a:t>Audience Participation Time!</a:t>
            </a:r>
            <a:endParaRPr lang="en-CA" dirty="0"/>
          </a:p>
        </p:txBody>
      </p:sp>
      <p:sp>
        <p:nvSpPr>
          <p:cNvPr id="4" name="Content Placeholder 3"/>
          <p:cNvSpPr>
            <a:spLocks noGrp="1"/>
          </p:cNvSpPr>
          <p:nvPr>
            <p:ph idx="10"/>
          </p:nvPr>
        </p:nvSpPr>
        <p:spPr/>
        <p:txBody>
          <a:bodyPr/>
          <a:lstStyle/>
          <a:p>
            <a:r>
              <a:rPr lang="en-CA" dirty="0" smtClean="0"/>
              <a:t>If I search for images of ‘CEOs’, is it more fair to:</a:t>
            </a:r>
          </a:p>
          <a:p>
            <a:pPr marL="457200" indent="-457200">
              <a:buAutoNum type="arabicPeriod"/>
            </a:pPr>
            <a:r>
              <a:rPr lang="en-CA" dirty="0" smtClean="0"/>
              <a:t>Over-represent the most common group</a:t>
            </a:r>
          </a:p>
          <a:p>
            <a:pPr marL="457200" indent="-457200">
              <a:buAutoNum type="arabicPeriod"/>
            </a:pPr>
            <a:r>
              <a:rPr lang="en-CA" dirty="0" smtClean="0"/>
              <a:t>Represent the current race/gender distribution of CEOs?</a:t>
            </a:r>
          </a:p>
          <a:p>
            <a:pPr marL="457200" indent="-457200">
              <a:buAutoNum type="arabicPeriod"/>
            </a:pPr>
            <a:r>
              <a:rPr lang="en-CA" dirty="0" smtClean="0"/>
              <a:t>Represent a diverse set of CEOs?</a:t>
            </a:r>
          </a:p>
          <a:p>
            <a:pPr marL="457200" indent="-457200">
              <a:buAutoNum type="arabicPeriod"/>
            </a:pPr>
            <a:r>
              <a:rPr lang="en-CA" dirty="0" smtClean="0"/>
              <a:t>Represent to the demographics of the whole population?</a:t>
            </a:r>
            <a:endParaRPr lang="en-CA" dirty="0"/>
          </a:p>
          <a:p>
            <a:endParaRPr lang="en-CA" dirty="0"/>
          </a:p>
        </p:txBody>
      </p:sp>
    </p:spTree>
    <p:extLst>
      <p:ext uri="{BB962C8B-B14F-4D97-AF65-F5344CB8AC3E}">
        <p14:creationId xmlns:p14="http://schemas.microsoft.com/office/powerpoint/2010/main" val="872206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16</a:t>
            </a:fld>
            <a:endParaRPr lang="en-CA"/>
          </a:p>
        </p:txBody>
      </p:sp>
      <p:sp>
        <p:nvSpPr>
          <p:cNvPr id="3" name="Text Placeholder 2"/>
          <p:cNvSpPr>
            <a:spLocks noGrp="1"/>
          </p:cNvSpPr>
          <p:nvPr>
            <p:ph type="body" sz="quarter" idx="11"/>
          </p:nvPr>
        </p:nvSpPr>
        <p:spPr/>
        <p:txBody>
          <a:bodyPr/>
          <a:lstStyle/>
          <a:p>
            <a:r>
              <a:rPr lang="en-CA" dirty="0" smtClean="0"/>
              <a:t>Fairness Metrics</a:t>
            </a:r>
            <a:endParaRPr lang="en-CA" dirty="0"/>
          </a:p>
        </p:txBody>
      </p:sp>
      <p:sp>
        <p:nvSpPr>
          <p:cNvPr id="4" name="Content Placeholder 3"/>
          <p:cNvSpPr>
            <a:spLocks noGrp="1"/>
          </p:cNvSpPr>
          <p:nvPr>
            <p:ph idx="10"/>
          </p:nvPr>
        </p:nvSpPr>
        <p:spPr/>
        <p:txBody>
          <a:bodyPr/>
          <a:lstStyle/>
          <a:p>
            <a:pPr marL="342900" indent="-342900">
              <a:buFontTx/>
              <a:buChar char="-"/>
            </a:pPr>
            <a:r>
              <a:rPr lang="en-CA" dirty="0" smtClean="0"/>
              <a:t>Many metrics have been proposed</a:t>
            </a:r>
          </a:p>
          <a:p>
            <a:pPr marL="342900" indent="-342900">
              <a:buFontTx/>
              <a:buChar char="-"/>
            </a:pPr>
            <a:r>
              <a:rPr lang="en-CA" b="1" dirty="0"/>
              <a:t>It’s impossible to satisfy all of them at </a:t>
            </a:r>
            <a:r>
              <a:rPr lang="en-CA" b="1" dirty="0" smtClean="0"/>
              <a:t>once</a:t>
            </a:r>
            <a:endParaRPr lang="en-CA" dirty="0" smtClean="0"/>
          </a:p>
          <a:p>
            <a:pPr marL="342900" indent="-342900">
              <a:buFontTx/>
              <a:buChar char="-"/>
            </a:pPr>
            <a:r>
              <a:rPr lang="en-CA" dirty="0" smtClean="0"/>
              <a:t>Different stakeholders may care more about different metrics</a:t>
            </a:r>
          </a:p>
          <a:p>
            <a:pPr marL="342900" indent="-342900">
              <a:buFontTx/>
              <a:buChar char="-"/>
            </a:pPr>
            <a:r>
              <a:rPr lang="en-CA" dirty="0" smtClean="0"/>
              <a:t>Most metrics assume access to the sensitive group(s), which may not always be available</a:t>
            </a:r>
          </a:p>
          <a:p>
            <a:pPr marL="342900" indent="-342900">
              <a:buFontTx/>
              <a:buChar char="-"/>
            </a:pPr>
            <a:r>
              <a:rPr lang="en-CA" dirty="0" smtClean="0"/>
              <a:t>There is not, and probably never will be, a universal metric</a:t>
            </a:r>
          </a:p>
          <a:p>
            <a:pPr marL="1085850" lvl="1" indent="-342900">
              <a:buFontTx/>
              <a:buChar char="-"/>
            </a:pPr>
            <a:r>
              <a:rPr lang="en-CA" dirty="0" smtClean="0"/>
              <a:t>This goes back at least to work in the Civil Rights era in the US in the context of educational and employment testing, see </a:t>
            </a:r>
            <a:r>
              <a:rPr lang="en-CA" b="1" dirty="0">
                <a:hlinkClick r:id="rId3"/>
              </a:rPr>
              <a:t>50 Years of Test (Un)fairness: Lessons for Machine </a:t>
            </a:r>
            <a:r>
              <a:rPr lang="en-CA" b="1" dirty="0" smtClean="0">
                <a:hlinkClick r:id="rId3"/>
              </a:rPr>
              <a:t>Learning</a:t>
            </a:r>
            <a:endParaRPr lang="en-CA" dirty="0" smtClean="0"/>
          </a:p>
          <a:p>
            <a:pPr marL="342900" indent="-342900">
              <a:buFontTx/>
              <a:buChar char="-"/>
            </a:pPr>
            <a:r>
              <a:rPr lang="en-CA" dirty="0" smtClean="0"/>
              <a:t>Too much focus on metrics can be a bad thing</a:t>
            </a:r>
            <a:endParaRPr lang="en-CA" dirty="0"/>
          </a:p>
          <a:p>
            <a:pPr marL="342900" indent="-342900">
              <a:buFontTx/>
              <a:buChar char="-"/>
            </a:pPr>
            <a:endParaRPr lang="en-CA" dirty="0" smtClean="0"/>
          </a:p>
          <a:p>
            <a:pPr marL="342900" indent="-342900">
              <a:buFontTx/>
              <a:buChar char="-"/>
            </a:pPr>
            <a:endParaRPr lang="en-CA" dirty="0"/>
          </a:p>
        </p:txBody>
      </p:sp>
    </p:spTree>
    <p:extLst>
      <p:ext uri="{BB962C8B-B14F-4D97-AF65-F5344CB8AC3E}">
        <p14:creationId xmlns:p14="http://schemas.microsoft.com/office/powerpoint/2010/main" val="330748683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17</a:t>
            </a:fld>
            <a:endParaRPr lang="en-CA"/>
          </a:p>
        </p:txBody>
      </p:sp>
      <p:sp>
        <p:nvSpPr>
          <p:cNvPr id="3" name="Text Placeholder 2"/>
          <p:cNvSpPr>
            <a:spLocks noGrp="1"/>
          </p:cNvSpPr>
          <p:nvPr>
            <p:ph type="body" sz="quarter" idx="11"/>
          </p:nvPr>
        </p:nvSpPr>
        <p:spPr/>
        <p:txBody>
          <a:bodyPr/>
          <a:lstStyle/>
          <a:p>
            <a:r>
              <a:rPr lang="en-CA" dirty="0" smtClean="0"/>
              <a:t>Types of Metrics</a:t>
            </a:r>
            <a:endParaRPr lang="en-CA" dirty="0"/>
          </a:p>
        </p:txBody>
      </p:sp>
      <p:sp>
        <p:nvSpPr>
          <p:cNvPr id="4" name="Content Placeholder 3"/>
          <p:cNvSpPr>
            <a:spLocks noGrp="1"/>
          </p:cNvSpPr>
          <p:nvPr>
            <p:ph idx="10"/>
          </p:nvPr>
        </p:nvSpPr>
        <p:spPr/>
        <p:txBody>
          <a:bodyPr/>
          <a:lstStyle/>
          <a:p>
            <a:pPr marL="342900" indent="-342900">
              <a:buFontTx/>
              <a:buChar char="-"/>
            </a:pPr>
            <a:r>
              <a:rPr lang="en-CA" dirty="0" smtClean="0"/>
              <a:t>Group Fairness</a:t>
            </a:r>
          </a:p>
          <a:p>
            <a:pPr marL="1085850" lvl="1" indent="-342900">
              <a:buFontTx/>
              <a:buChar char="-"/>
            </a:pPr>
            <a:r>
              <a:rPr lang="en-CA" dirty="0" smtClean="0"/>
              <a:t>Split </a:t>
            </a:r>
            <a:r>
              <a:rPr lang="en-CA" dirty="0"/>
              <a:t>the population into groups defined by protected attributes</a:t>
            </a:r>
          </a:p>
          <a:p>
            <a:pPr marL="1085850" lvl="1" indent="-342900">
              <a:buFontTx/>
              <a:buChar char="-"/>
            </a:pPr>
            <a:r>
              <a:rPr lang="en-CA" dirty="0"/>
              <a:t>Some statistical measures should be the same across </a:t>
            </a:r>
            <a:r>
              <a:rPr lang="en-CA" dirty="0" smtClean="0"/>
              <a:t>groups</a:t>
            </a:r>
          </a:p>
          <a:p>
            <a:pPr marL="342900" indent="-342900">
              <a:buFontTx/>
              <a:buChar char="-"/>
            </a:pPr>
            <a:r>
              <a:rPr lang="en-CA" dirty="0" smtClean="0"/>
              <a:t>Individual Fairness</a:t>
            </a:r>
          </a:p>
          <a:p>
            <a:pPr marL="1085850" lvl="1" indent="-342900">
              <a:buFontTx/>
              <a:buChar char="-"/>
            </a:pPr>
            <a:r>
              <a:rPr lang="en-CA" dirty="0"/>
              <a:t>Similar Individuals should be treated similarly</a:t>
            </a:r>
          </a:p>
          <a:p>
            <a:pPr marL="1085850" lvl="1" indent="-342900">
              <a:buFontTx/>
              <a:buChar char="-"/>
            </a:pPr>
            <a:r>
              <a:rPr lang="en-CA" dirty="0" smtClean="0"/>
              <a:t>Or, the protected attributes shouldn’t matter</a:t>
            </a:r>
            <a:endParaRPr lang="en-CA" dirty="0"/>
          </a:p>
          <a:p>
            <a:endParaRPr lang="en-CA" dirty="0" smtClean="0"/>
          </a:p>
          <a:p>
            <a:endParaRPr lang="en-CA" dirty="0" smtClean="0"/>
          </a:p>
          <a:p>
            <a:endParaRPr lang="en-CA" dirty="0"/>
          </a:p>
        </p:txBody>
      </p:sp>
    </p:spTree>
    <p:extLst>
      <p:ext uri="{BB962C8B-B14F-4D97-AF65-F5344CB8AC3E}">
        <p14:creationId xmlns:p14="http://schemas.microsoft.com/office/powerpoint/2010/main" val="242533390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18</a:t>
            </a:fld>
            <a:endParaRPr lang="en-CA"/>
          </a:p>
        </p:txBody>
      </p:sp>
      <p:sp>
        <p:nvSpPr>
          <p:cNvPr id="3" name="Text Placeholder 2"/>
          <p:cNvSpPr>
            <a:spLocks noGrp="1"/>
          </p:cNvSpPr>
          <p:nvPr>
            <p:ph type="body" sz="quarter" idx="11"/>
          </p:nvPr>
        </p:nvSpPr>
        <p:spPr/>
        <p:txBody>
          <a:bodyPr/>
          <a:lstStyle/>
          <a:p>
            <a:r>
              <a:rPr lang="en-CA" dirty="0" smtClean="0"/>
              <a:t>Demographic Parity</a:t>
            </a:r>
            <a:endParaRPr lang="en-CA" dirty="0"/>
          </a:p>
        </p:txBody>
      </p:sp>
      <p:sp>
        <p:nvSpPr>
          <p:cNvPr id="4" name="Content Placeholder 3"/>
          <p:cNvSpPr>
            <a:spLocks noGrp="1"/>
          </p:cNvSpPr>
          <p:nvPr>
            <p:ph idx="10"/>
          </p:nvPr>
        </p:nvSpPr>
        <p:spPr/>
        <p:txBody>
          <a:bodyPr/>
          <a:lstStyle/>
          <a:p>
            <a:r>
              <a:rPr lang="en-CA" dirty="0" smtClean="0"/>
              <a:t>“Membership </a:t>
            </a:r>
            <a:r>
              <a:rPr lang="en-CA" dirty="0"/>
              <a:t>in a protected class should have no correlation with the </a:t>
            </a:r>
            <a:r>
              <a:rPr lang="en-CA" dirty="0" smtClean="0"/>
              <a:t>decision”</a:t>
            </a:r>
          </a:p>
          <a:p>
            <a:r>
              <a:rPr lang="en-CA" sz="2800" b="1" dirty="0" smtClean="0"/>
              <a:t>Example</a:t>
            </a:r>
          </a:p>
          <a:p>
            <a:r>
              <a:rPr lang="en-CA" dirty="0"/>
              <a:t> the fraction of group members that qualify for loans is the same across all groups</a:t>
            </a:r>
          </a:p>
          <a:p>
            <a:r>
              <a:rPr lang="en-CA" sz="2800" b="1" dirty="0" smtClean="0"/>
              <a:t>Drawbacks </a:t>
            </a:r>
            <a:r>
              <a:rPr lang="en-CA" sz="1600" dirty="0" smtClean="0">
                <a:hlinkClick r:id="rId2"/>
              </a:rPr>
              <a:t>Details</a:t>
            </a:r>
            <a:endParaRPr lang="en-CA" sz="2800" b="1" dirty="0" smtClean="0"/>
          </a:p>
          <a:p>
            <a:pPr marL="342900" indent="-342900">
              <a:buFontTx/>
              <a:buChar char="-"/>
            </a:pPr>
            <a:r>
              <a:rPr lang="en-CA" dirty="0" smtClean="0"/>
              <a:t>Can be achieved through randomly selecting people in one group</a:t>
            </a:r>
          </a:p>
          <a:p>
            <a:pPr marL="342900" indent="-342900">
              <a:buFontTx/>
              <a:buChar char="-"/>
            </a:pPr>
            <a:r>
              <a:rPr lang="en-CA" dirty="0" smtClean="0"/>
              <a:t>An objectively perfect classifier may not satisfy it</a:t>
            </a:r>
          </a:p>
          <a:p>
            <a:pPr marL="342900" indent="-342900">
              <a:buFontTx/>
              <a:buChar char="-"/>
            </a:pPr>
            <a:endParaRPr lang="en-CA" dirty="0"/>
          </a:p>
          <a:p>
            <a:r>
              <a:rPr lang="en-CA" dirty="0" smtClean="0"/>
              <a:t>Also known as:</a:t>
            </a:r>
          </a:p>
          <a:p>
            <a:r>
              <a:rPr lang="en-CA" dirty="0" smtClean="0"/>
              <a:t>Equal Parity, Statistical Parity</a:t>
            </a:r>
          </a:p>
        </p:txBody>
      </p:sp>
      <p:sp>
        <p:nvSpPr>
          <p:cNvPr id="8" name="Freeform 106"/>
          <p:cNvSpPr>
            <a:spLocks noEditPoints="1"/>
          </p:cNvSpPr>
          <p:nvPr/>
        </p:nvSpPr>
        <p:spPr bwMode="auto">
          <a:xfrm>
            <a:off x="215516" y="245609"/>
            <a:ext cx="377825" cy="331788"/>
          </a:xfrm>
          <a:custGeom>
            <a:avLst/>
            <a:gdLst>
              <a:gd name="T0" fmla="*/ 97 w 98"/>
              <a:gd name="T1" fmla="*/ 80 h 86"/>
              <a:gd name="T2" fmla="*/ 52 w 98"/>
              <a:gd name="T3" fmla="*/ 2 h 86"/>
              <a:gd name="T4" fmla="*/ 49 w 98"/>
              <a:gd name="T5" fmla="*/ 0 h 86"/>
              <a:gd name="T6" fmla="*/ 46 w 98"/>
              <a:gd name="T7" fmla="*/ 2 h 86"/>
              <a:gd name="T8" fmla="*/ 1 w 98"/>
              <a:gd name="T9" fmla="*/ 80 h 86"/>
              <a:gd name="T10" fmla="*/ 1 w 98"/>
              <a:gd name="T11" fmla="*/ 84 h 86"/>
              <a:gd name="T12" fmla="*/ 4 w 98"/>
              <a:gd name="T13" fmla="*/ 86 h 86"/>
              <a:gd name="T14" fmla="*/ 94 w 98"/>
              <a:gd name="T15" fmla="*/ 86 h 86"/>
              <a:gd name="T16" fmla="*/ 97 w 98"/>
              <a:gd name="T17" fmla="*/ 84 h 86"/>
              <a:gd name="T18" fmla="*/ 98 w 98"/>
              <a:gd name="T19" fmla="*/ 82 h 86"/>
              <a:gd name="T20" fmla="*/ 97 w 98"/>
              <a:gd name="T21" fmla="*/ 80 h 86"/>
              <a:gd name="T22" fmla="*/ 55 w 98"/>
              <a:gd name="T23" fmla="*/ 22 h 86"/>
              <a:gd name="T24" fmla="*/ 54 w 98"/>
              <a:gd name="T25" fmla="*/ 58 h 86"/>
              <a:gd name="T26" fmla="*/ 44 w 98"/>
              <a:gd name="T27" fmla="*/ 58 h 86"/>
              <a:gd name="T28" fmla="*/ 43 w 98"/>
              <a:gd name="T29" fmla="*/ 22 h 86"/>
              <a:gd name="T30" fmla="*/ 55 w 98"/>
              <a:gd name="T31" fmla="*/ 22 h 86"/>
              <a:gd name="T32" fmla="*/ 49 w 98"/>
              <a:gd name="T33" fmla="*/ 77 h 86"/>
              <a:gd name="T34" fmla="*/ 42 w 98"/>
              <a:gd name="T35" fmla="*/ 69 h 86"/>
              <a:gd name="T36" fmla="*/ 49 w 98"/>
              <a:gd name="T37" fmla="*/ 62 h 86"/>
              <a:gd name="T38" fmla="*/ 56 w 98"/>
              <a:gd name="T39" fmla="*/ 69 h 86"/>
              <a:gd name="T40" fmla="*/ 49 w 98"/>
              <a:gd name="T41"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86">
                <a:moveTo>
                  <a:pt x="97" y="80"/>
                </a:moveTo>
                <a:cubicBezTo>
                  <a:pt x="52" y="2"/>
                  <a:pt x="52" y="2"/>
                  <a:pt x="52" y="2"/>
                </a:cubicBezTo>
                <a:cubicBezTo>
                  <a:pt x="52" y="1"/>
                  <a:pt x="50" y="0"/>
                  <a:pt x="49" y="0"/>
                </a:cubicBezTo>
                <a:cubicBezTo>
                  <a:pt x="48" y="0"/>
                  <a:pt x="46" y="1"/>
                  <a:pt x="46" y="2"/>
                </a:cubicBezTo>
                <a:cubicBezTo>
                  <a:pt x="1" y="80"/>
                  <a:pt x="1" y="80"/>
                  <a:pt x="1" y="80"/>
                </a:cubicBezTo>
                <a:cubicBezTo>
                  <a:pt x="0" y="81"/>
                  <a:pt x="0" y="83"/>
                  <a:pt x="1" y="84"/>
                </a:cubicBezTo>
                <a:cubicBezTo>
                  <a:pt x="1" y="85"/>
                  <a:pt x="3" y="86"/>
                  <a:pt x="4" y="86"/>
                </a:cubicBezTo>
                <a:cubicBezTo>
                  <a:pt x="94" y="86"/>
                  <a:pt x="94" y="86"/>
                  <a:pt x="94" y="86"/>
                </a:cubicBezTo>
                <a:cubicBezTo>
                  <a:pt x="95" y="86"/>
                  <a:pt x="96" y="85"/>
                  <a:pt x="97" y="84"/>
                </a:cubicBezTo>
                <a:cubicBezTo>
                  <a:pt x="97" y="83"/>
                  <a:pt x="98" y="83"/>
                  <a:pt x="98" y="82"/>
                </a:cubicBezTo>
                <a:cubicBezTo>
                  <a:pt x="98" y="81"/>
                  <a:pt x="97" y="81"/>
                  <a:pt x="97" y="80"/>
                </a:cubicBezTo>
                <a:close/>
                <a:moveTo>
                  <a:pt x="55" y="22"/>
                </a:moveTo>
                <a:cubicBezTo>
                  <a:pt x="54" y="58"/>
                  <a:pt x="54" y="58"/>
                  <a:pt x="54" y="58"/>
                </a:cubicBezTo>
                <a:cubicBezTo>
                  <a:pt x="44" y="58"/>
                  <a:pt x="44" y="58"/>
                  <a:pt x="44" y="58"/>
                </a:cubicBezTo>
                <a:cubicBezTo>
                  <a:pt x="43" y="22"/>
                  <a:pt x="43" y="22"/>
                  <a:pt x="43" y="22"/>
                </a:cubicBezTo>
                <a:lnTo>
                  <a:pt x="55" y="22"/>
                </a:lnTo>
                <a:close/>
                <a:moveTo>
                  <a:pt x="49" y="77"/>
                </a:moveTo>
                <a:cubicBezTo>
                  <a:pt x="45" y="77"/>
                  <a:pt x="42" y="73"/>
                  <a:pt x="42" y="69"/>
                </a:cubicBezTo>
                <a:cubicBezTo>
                  <a:pt x="42" y="65"/>
                  <a:pt x="45" y="62"/>
                  <a:pt x="49" y="62"/>
                </a:cubicBezTo>
                <a:cubicBezTo>
                  <a:pt x="53" y="62"/>
                  <a:pt x="56" y="65"/>
                  <a:pt x="56" y="69"/>
                </a:cubicBezTo>
                <a:cubicBezTo>
                  <a:pt x="56" y="73"/>
                  <a:pt x="53" y="77"/>
                  <a:pt x="49"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TextBox 4"/>
          <p:cNvSpPr txBox="1"/>
          <p:nvPr/>
        </p:nvSpPr>
        <p:spPr>
          <a:xfrm>
            <a:off x="7152298" y="138062"/>
            <a:ext cx="1534266" cy="369332"/>
          </a:xfrm>
          <a:prstGeom prst="rect">
            <a:avLst/>
          </a:prstGeom>
          <a:noFill/>
        </p:spPr>
        <p:txBody>
          <a:bodyPr wrap="none" rtlCol="0">
            <a:spAutoFit/>
          </a:bodyPr>
          <a:lstStyle/>
          <a:p>
            <a:r>
              <a:rPr lang="en-CA" dirty="0" smtClean="0"/>
              <a:t>Group Metrics</a:t>
            </a:r>
            <a:endParaRPr lang="en-CA" dirty="0"/>
          </a:p>
        </p:txBody>
      </p:sp>
    </p:spTree>
    <p:extLst>
      <p:ext uri="{BB962C8B-B14F-4D97-AF65-F5344CB8AC3E}">
        <p14:creationId xmlns:p14="http://schemas.microsoft.com/office/powerpoint/2010/main" val="282891497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19</a:t>
            </a:fld>
            <a:endParaRPr lang="en-CA"/>
          </a:p>
        </p:txBody>
      </p:sp>
      <p:sp>
        <p:nvSpPr>
          <p:cNvPr id="3" name="Text Placeholder 2"/>
          <p:cNvSpPr>
            <a:spLocks noGrp="1"/>
          </p:cNvSpPr>
          <p:nvPr>
            <p:ph type="body" sz="quarter" idx="11"/>
          </p:nvPr>
        </p:nvSpPr>
        <p:spPr/>
        <p:txBody>
          <a:bodyPr/>
          <a:lstStyle/>
          <a:p>
            <a:r>
              <a:rPr lang="en-CA" dirty="0" smtClean="0"/>
              <a:t>Equalized Odds</a:t>
            </a:r>
            <a:endParaRPr lang="en-CA" dirty="0"/>
          </a:p>
        </p:txBody>
      </p:sp>
      <p:sp>
        <p:nvSpPr>
          <p:cNvPr id="4" name="Content Placeholder 3"/>
          <p:cNvSpPr>
            <a:spLocks noGrp="1"/>
          </p:cNvSpPr>
          <p:nvPr>
            <p:ph idx="10"/>
          </p:nvPr>
        </p:nvSpPr>
        <p:spPr/>
        <p:txBody>
          <a:bodyPr/>
          <a:lstStyle/>
          <a:p>
            <a:r>
              <a:rPr lang="en-CA" dirty="0" smtClean="0"/>
              <a:t>“The </a:t>
            </a:r>
            <a:r>
              <a:rPr lang="en-CA" dirty="0"/>
              <a:t>protected and unprotected groups should have equal rates for true positives and false </a:t>
            </a:r>
            <a:r>
              <a:rPr lang="en-CA" dirty="0" smtClean="0"/>
              <a:t>positives”</a:t>
            </a:r>
          </a:p>
          <a:p>
            <a:r>
              <a:rPr lang="en-CA" sz="2800" b="1" dirty="0" smtClean="0"/>
              <a:t>Example</a:t>
            </a:r>
            <a:endParaRPr lang="en-CA" sz="2800" b="1" dirty="0"/>
          </a:p>
          <a:p>
            <a:r>
              <a:rPr lang="en-CA" dirty="0" smtClean="0"/>
              <a:t>The fraction </a:t>
            </a:r>
            <a:r>
              <a:rPr lang="en-CA" dirty="0"/>
              <a:t>of non-defaulters that qualify for loans and the fraction of defaulters that qualify for loans </a:t>
            </a:r>
            <a:r>
              <a:rPr lang="en-CA" dirty="0" smtClean="0"/>
              <a:t>is constant </a:t>
            </a:r>
            <a:r>
              <a:rPr lang="en-CA" dirty="0"/>
              <a:t>across groups. </a:t>
            </a:r>
            <a:endParaRPr lang="en-CA" dirty="0" smtClean="0"/>
          </a:p>
          <a:p>
            <a:r>
              <a:rPr lang="en-CA" sz="2800" b="1" dirty="0" smtClean="0"/>
              <a:t>Drawbacks</a:t>
            </a:r>
          </a:p>
          <a:p>
            <a:pPr marL="342900" indent="-342900">
              <a:buFontTx/>
              <a:buChar char="-"/>
            </a:pPr>
            <a:r>
              <a:rPr lang="en-CA" dirty="0" smtClean="0"/>
              <a:t>Considerably reduces utility (performance) of the classifier</a:t>
            </a:r>
          </a:p>
          <a:p>
            <a:pPr marL="457200" indent="-457200">
              <a:buFontTx/>
              <a:buChar char="-"/>
            </a:pPr>
            <a:endParaRPr lang="en-CA" sz="2800" b="1" dirty="0"/>
          </a:p>
          <a:p>
            <a:r>
              <a:rPr lang="en-CA" dirty="0"/>
              <a:t>Also known as:</a:t>
            </a:r>
          </a:p>
          <a:p>
            <a:r>
              <a:rPr lang="en-CA" dirty="0" smtClean="0"/>
              <a:t>Positive Rate Parity</a:t>
            </a:r>
            <a:endParaRPr lang="en-CA" dirty="0"/>
          </a:p>
          <a:p>
            <a:endParaRPr lang="en-CA" sz="2800" b="1" dirty="0" smtClean="0"/>
          </a:p>
          <a:p>
            <a:endParaRPr lang="en-CA" sz="2800" b="1" dirty="0"/>
          </a:p>
        </p:txBody>
      </p:sp>
      <p:sp>
        <p:nvSpPr>
          <p:cNvPr id="6" name="TextBox 5"/>
          <p:cNvSpPr txBox="1"/>
          <p:nvPr/>
        </p:nvSpPr>
        <p:spPr>
          <a:xfrm>
            <a:off x="7152298" y="138062"/>
            <a:ext cx="1534266" cy="369332"/>
          </a:xfrm>
          <a:prstGeom prst="rect">
            <a:avLst/>
          </a:prstGeom>
          <a:noFill/>
        </p:spPr>
        <p:txBody>
          <a:bodyPr wrap="none" rtlCol="0">
            <a:spAutoFit/>
          </a:bodyPr>
          <a:lstStyle/>
          <a:p>
            <a:r>
              <a:rPr lang="en-CA" dirty="0" smtClean="0"/>
              <a:t>Group Metrics</a:t>
            </a:r>
            <a:endParaRPr lang="en-CA" dirty="0"/>
          </a:p>
        </p:txBody>
      </p:sp>
    </p:spTree>
    <p:extLst>
      <p:ext uri="{BB962C8B-B14F-4D97-AF65-F5344CB8AC3E}">
        <p14:creationId xmlns:p14="http://schemas.microsoft.com/office/powerpoint/2010/main" val="14663446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D4B517-E49B-41B6-9DBC-23634E0F1CDC}" type="slidenum">
              <a:rPr lang="en-CA" smtClean="0"/>
              <a:t>2</a:t>
            </a:fld>
            <a:endParaRPr lang="en-CA"/>
          </a:p>
        </p:txBody>
      </p:sp>
      <p:sp>
        <p:nvSpPr>
          <p:cNvPr id="6" name="Text Placeholder 5"/>
          <p:cNvSpPr>
            <a:spLocks noGrp="1"/>
          </p:cNvSpPr>
          <p:nvPr>
            <p:ph type="body" sz="quarter" idx="11"/>
          </p:nvPr>
        </p:nvSpPr>
        <p:spPr/>
        <p:txBody>
          <a:bodyPr/>
          <a:lstStyle/>
          <a:p>
            <a:r>
              <a:rPr lang="en-CA" dirty="0" smtClean="0"/>
              <a:t>Outline</a:t>
            </a:r>
            <a:endParaRPr lang="en-CA" dirty="0"/>
          </a:p>
        </p:txBody>
      </p:sp>
      <p:sp>
        <p:nvSpPr>
          <p:cNvPr id="5" name="Content Placeholder 4"/>
          <p:cNvSpPr>
            <a:spLocks noGrp="1"/>
          </p:cNvSpPr>
          <p:nvPr>
            <p:ph idx="10"/>
          </p:nvPr>
        </p:nvSpPr>
        <p:spPr/>
        <p:txBody>
          <a:bodyPr/>
          <a:lstStyle/>
          <a:p>
            <a:pPr marL="342900" indent="-342900">
              <a:buFont typeface="Arial" panose="020B0604020202020204" pitchFamily="34" charset="0"/>
              <a:buChar char="•"/>
            </a:pPr>
            <a:r>
              <a:rPr lang="en-CA" dirty="0" smtClean="0"/>
              <a:t>Why it matters</a:t>
            </a:r>
          </a:p>
          <a:p>
            <a:pPr marL="342900" indent="-342900">
              <a:buFont typeface="Arial" panose="020B0604020202020204" pitchFamily="34" charset="0"/>
              <a:buChar char="•"/>
            </a:pPr>
            <a:r>
              <a:rPr lang="en-CA" dirty="0" smtClean="0"/>
              <a:t>Definitions</a:t>
            </a:r>
          </a:p>
          <a:p>
            <a:pPr marL="342900" indent="-342900">
              <a:buFont typeface="Arial" panose="020B0604020202020204" pitchFamily="34" charset="0"/>
              <a:buChar char="•"/>
            </a:pPr>
            <a:r>
              <a:rPr lang="en-CA" dirty="0" smtClean="0"/>
              <a:t>How we can (try to) measure fairness</a:t>
            </a:r>
          </a:p>
          <a:p>
            <a:pPr marL="342900" indent="-342900">
              <a:buFont typeface="Arial" panose="020B0604020202020204" pitchFamily="34" charset="0"/>
              <a:buChar char="•"/>
            </a:pPr>
            <a:r>
              <a:rPr lang="en-CA" dirty="0" smtClean="0"/>
              <a:t>Steps to make datasets and algorithms more fair</a:t>
            </a:r>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r>
              <a:rPr lang="en-CA" dirty="0" smtClean="0"/>
              <a:t>Not included: </a:t>
            </a:r>
          </a:p>
          <a:p>
            <a:pPr marL="1085850" lvl="1" indent="-342900">
              <a:buFont typeface="Arial" panose="020B0604020202020204" pitchFamily="34" charset="0"/>
              <a:buChar char="•"/>
            </a:pPr>
            <a:r>
              <a:rPr lang="en-CA" dirty="0" smtClean="0"/>
              <a:t>A general discussion of Ethics in AI</a:t>
            </a:r>
          </a:p>
          <a:p>
            <a:pPr marL="1085850" lvl="1" indent="-342900">
              <a:buFont typeface="Arial" panose="020B0604020202020204" pitchFamily="34" charset="0"/>
              <a:buChar char="•"/>
            </a:pPr>
            <a:r>
              <a:rPr lang="en-CA" dirty="0" err="1" smtClean="0"/>
              <a:t>Explainability</a:t>
            </a:r>
            <a:endParaRPr lang="en-CA" dirty="0" smtClean="0"/>
          </a:p>
          <a:p>
            <a:pPr marL="1085850" lvl="1" indent="-342900">
              <a:buFont typeface="Arial" panose="020B0604020202020204" pitchFamily="34" charset="0"/>
              <a:buChar char="•"/>
            </a:pPr>
            <a:r>
              <a:rPr lang="en-CA" dirty="0" smtClean="0"/>
              <a:t>Privacy</a:t>
            </a:r>
          </a:p>
          <a:p>
            <a:pPr lvl="1" indent="0">
              <a:buNone/>
            </a:pPr>
            <a:endParaRPr lang="en-CA" dirty="0"/>
          </a:p>
        </p:txBody>
      </p:sp>
    </p:spTree>
    <p:extLst>
      <p:ext uri="{BB962C8B-B14F-4D97-AF65-F5344CB8AC3E}">
        <p14:creationId xmlns:p14="http://schemas.microsoft.com/office/powerpoint/2010/main" val="264238801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20</a:t>
            </a:fld>
            <a:endParaRPr lang="en-CA"/>
          </a:p>
        </p:txBody>
      </p:sp>
      <p:sp>
        <p:nvSpPr>
          <p:cNvPr id="3" name="Text Placeholder 2"/>
          <p:cNvSpPr>
            <a:spLocks noGrp="1"/>
          </p:cNvSpPr>
          <p:nvPr>
            <p:ph type="body" sz="quarter" idx="11"/>
          </p:nvPr>
        </p:nvSpPr>
        <p:spPr/>
        <p:txBody>
          <a:bodyPr/>
          <a:lstStyle/>
          <a:p>
            <a:r>
              <a:rPr lang="en-CA" dirty="0" smtClean="0"/>
              <a:t>Equalized Opportunity</a:t>
            </a:r>
            <a:endParaRPr lang="en-CA" dirty="0"/>
          </a:p>
        </p:txBody>
      </p:sp>
      <p:sp>
        <p:nvSpPr>
          <p:cNvPr id="4" name="Content Placeholder 3"/>
          <p:cNvSpPr>
            <a:spLocks noGrp="1"/>
          </p:cNvSpPr>
          <p:nvPr>
            <p:ph idx="10"/>
          </p:nvPr>
        </p:nvSpPr>
        <p:spPr/>
        <p:txBody>
          <a:bodyPr/>
          <a:lstStyle/>
          <a:p>
            <a:r>
              <a:rPr lang="en-CA" dirty="0" smtClean="0"/>
              <a:t>“Protected </a:t>
            </a:r>
            <a:r>
              <a:rPr lang="en-CA" dirty="0"/>
              <a:t>and unprotected groups should have equal true positive rates</a:t>
            </a:r>
            <a:r>
              <a:rPr lang="en-CA" dirty="0" smtClean="0"/>
              <a:t>.” – a relaxed version of Equalized Odds</a:t>
            </a:r>
          </a:p>
          <a:p>
            <a:r>
              <a:rPr lang="en-CA" sz="2800" b="1" dirty="0"/>
              <a:t>Example</a:t>
            </a:r>
          </a:p>
          <a:p>
            <a:r>
              <a:rPr lang="en-CA" dirty="0" smtClean="0"/>
              <a:t>people </a:t>
            </a:r>
            <a:r>
              <a:rPr lang="en-CA" dirty="0"/>
              <a:t>who pay back their loan, have an equal opportunity of getting the loan in the first </a:t>
            </a:r>
            <a:r>
              <a:rPr lang="en-CA" dirty="0" smtClean="0"/>
              <a:t>place</a:t>
            </a:r>
            <a:endParaRPr lang="en-CA" sz="2800" b="1" dirty="0" smtClean="0"/>
          </a:p>
          <a:p>
            <a:r>
              <a:rPr lang="en-CA" sz="2800" b="1" dirty="0" smtClean="0"/>
              <a:t>Best when</a:t>
            </a:r>
          </a:p>
          <a:p>
            <a:r>
              <a:rPr lang="en-CA" dirty="0" smtClean="0"/>
              <a:t>The positive outcome is desirable – the harm comes from false negatives</a:t>
            </a:r>
          </a:p>
          <a:p>
            <a:endParaRPr lang="en-CA" dirty="0"/>
          </a:p>
          <a:p>
            <a:r>
              <a:rPr lang="en-CA" dirty="0" smtClean="0"/>
              <a:t>Also Known As:</a:t>
            </a:r>
          </a:p>
          <a:p>
            <a:r>
              <a:rPr lang="en-CA" dirty="0" smtClean="0"/>
              <a:t>Equal Opportunity, True Positive Parity</a:t>
            </a:r>
          </a:p>
        </p:txBody>
      </p:sp>
      <p:sp>
        <p:nvSpPr>
          <p:cNvPr id="5" name="TextBox 4"/>
          <p:cNvSpPr txBox="1"/>
          <p:nvPr/>
        </p:nvSpPr>
        <p:spPr>
          <a:xfrm>
            <a:off x="7152298" y="138062"/>
            <a:ext cx="1534266" cy="369332"/>
          </a:xfrm>
          <a:prstGeom prst="rect">
            <a:avLst/>
          </a:prstGeom>
          <a:noFill/>
        </p:spPr>
        <p:txBody>
          <a:bodyPr wrap="none" rtlCol="0">
            <a:spAutoFit/>
          </a:bodyPr>
          <a:lstStyle/>
          <a:p>
            <a:r>
              <a:rPr lang="en-CA" dirty="0" smtClean="0"/>
              <a:t>Group Metrics</a:t>
            </a:r>
            <a:endParaRPr lang="en-CA" dirty="0"/>
          </a:p>
        </p:txBody>
      </p:sp>
    </p:spTree>
    <p:extLst>
      <p:ext uri="{BB962C8B-B14F-4D97-AF65-F5344CB8AC3E}">
        <p14:creationId xmlns:p14="http://schemas.microsoft.com/office/powerpoint/2010/main" val="299247353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21</a:t>
            </a:fld>
            <a:endParaRPr lang="en-CA"/>
          </a:p>
        </p:txBody>
      </p:sp>
      <p:sp>
        <p:nvSpPr>
          <p:cNvPr id="3" name="Text Placeholder 2"/>
          <p:cNvSpPr>
            <a:spLocks noGrp="1"/>
          </p:cNvSpPr>
          <p:nvPr>
            <p:ph type="body" sz="quarter" idx="11"/>
          </p:nvPr>
        </p:nvSpPr>
        <p:spPr/>
        <p:txBody>
          <a:bodyPr/>
          <a:lstStyle/>
          <a:p>
            <a:r>
              <a:rPr lang="en-CA" dirty="0" smtClean="0"/>
              <a:t>Predictive </a:t>
            </a:r>
            <a:r>
              <a:rPr lang="en-CA" dirty="0"/>
              <a:t>V</a:t>
            </a:r>
            <a:r>
              <a:rPr lang="en-CA" dirty="0" smtClean="0"/>
              <a:t>alue Parity</a:t>
            </a:r>
            <a:endParaRPr lang="en-CA" dirty="0"/>
          </a:p>
        </p:txBody>
      </p:sp>
      <p:sp>
        <p:nvSpPr>
          <p:cNvPr id="4" name="Content Placeholder 3"/>
          <p:cNvSpPr>
            <a:spLocks noGrp="1"/>
          </p:cNvSpPr>
          <p:nvPr>
            <p:ph idx="10"/>
          </p:nvPr>
        </p:nvSpPr>
        <p:spPr/>
        <p:txBody>
          <a:bodyPr/>
          <a:lstStyle/>
          <a:p>
            <a:r>
              <a:rPr lang="en-CA" dirty="0" smtClean="0"/>
              <a:t>When considering people who have a positive outcome, Positive PVP is when the probabilities of a true prediction are the same across groups. Negative PVP is when the probabilities of a negative prediction are the same across groups. PVP is when both are the same.</a:t>
            </a:r>
          </a:p>
          <a:p>
            <a:r>
              <a:rPr lang="en-CA" sz="2800" b="1" dirty="0" smtClean="0"/>
              <a:t>Example</a:t>
            </a:r>
          </a:p>
          <a:p>
            <a:r>
              <a:rPr lang="en-CA" dirty="0" smtClean="0"/>
              <a:t>People who don’t default are granted and/or denied loans at the same rate across groups</a:t>
            </a:r>
          </a:p>
          <a:p>
            <a:r>
              <a:rPr lang="en-CA" sz="2800" b="1" dirty="0" smtClean="0"/>
              <a:t>Drawbacks</a:t>
            </a:r>
          </a:p>
          <a:p>
            <a:pPr marL="342900" indent="-342900">
              <a:buFontTx/>
              <a:buChar char="-"/>
            </a:pPr>
            <a:r>
              <a:rPr lang="en-CA" dirty="0" smtClean="0"/>
              <a:t>In our loan example, we wouldn’t know whether people we didn’t give a loan to would default</a:t>
            </a:r>
          </a:p>
        </p:txBody>
      </p:sp>
      <p:sp>
        <p:nvSpPr>
          <p:cNvPr id="5" name="TextBox 4"/>
          <p:cNvSpPr txBox="1"/>
          <p:nvPr/>
        </p:nvSpPr>
        <p:spPr>
          <a:xfrm>
            <a:off x="7152298" y="138062"/>
            <a:ext cx="1534266" cy="369332"/>
          </a:xfrm>
          <a:prstGeom prst="rect">
            <a:avLst/>
          </a:prstGeom>
          <a:noFill/>
        </p:spPr>
        <p:txBody>
          <a:bodyPr wrap="none" rtlCol="0">
            <a:spAutoFit/>
          </a:bodyPr>
          <a:lstStyle/>
          <a:p>
            <a:r>
              <a:rPr lang="en-CA" dirty="0" smtClean="0"/>
              <a:t>Group Metrics</a:t>
            </a:r>
            <a:endParaRPr lang="en-CA" dirty="0"/>
          </a:p>
        </p:txBody>
      </p:sp>
    </p:spTree>
    <p:extLst>
      <p:ext uri="{BB962C8B-B14F-4D97-AF65-F5344CB8AC3E}">
        <p14:creationId xmlns:p14="http://schemas.microsoft.com/office/powerpoint/2010/main" val="137312484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22</a:t>
            </a:fld>
            <a:endParaRPr lang="en-CA"/>
          </a:p>
        </p:txBody>
      </p:sp>
      <p:sp>
        <p:nvSpPr>
          <p:cNvPr id="3" name="Text Placeholder 2"/>
          <p:cNvSpPr>
            <a:spLocks noGrp="1"/>
          </p:cNvSpPr>
          <p:nvPr>
            <p:ph type="body" sz="quarter" idx="11"/>
          </p:nvPr>
        </p:nvSpPr>
        <p:spPr/>
        <p:txBody>
          <a:bodyPr/>
          <a:lstStyle/>
          <a:p>
            <a:r>
              <a:rPr lang="en-CA" dirty="0"/>
              <a:t>Fairness through </a:t>
            </a:r>
            <a:r>
              <a:rPr lang="en-CA" dirty="0" smtClean="0"/>
              <a:t>unawareness</a:t>
            </a:r>
            <a:endParaRPr lang="en-CA" dirty="0"/>
          </a:p>
        </p:txBody>
      </p:sp>
      <p:sp>
        <p:nvSpPr>
          <p:cNvPr id="4" name="Content Placeholder 3"/>
          <p:cNvSpPr>
            <a:spLocks noGrp="1"/>
          </p:cNvSpPr>
          <p:nvPr>
            <p:ph idx="10"/>
          </p:nvPr>
        </p:nvSpPr>
        <p:spPr/>
        <p:txBody>
          <a:bodyPr/>
          <a:lstStyle/>
          <a:p>
            <a:r>
              <a:rPr lang="en-CA" dirty="0" smtClean="0"/>
              <a:t>“An </a:t>
            </a:r>
            <a:r>
              <a:rPr lang="en-CA" dirty="0"/>
              <a:t>algorithm is fair as long as any protected attributes </a:t>
            </a:r>
            <a:r>
              <a:rPr lang="en-CA" dirty="0" smtClean="0"/>
              <a:t>are </a:t>
            </a:r>
            <a:r>
              <a:rPr lang="en-CA" dirty="0"/>
              <a:t>not explicitly used in the decision-making </a:t>
            </a:r>
            <a:r>
              <a:rPr lang="en-CA" dirty="0" smtClean="0"/>
              <a:t>process”</a:t>
            </a:r>
          </a:p>
          <a:p>
            <a:r>
              <a:rPr lang="en-CA" b="1" dirty="0" smtClean="0"/>
              <a:t>Example:</a:t>
            </a:r>
          </a:p>
          <a:p>
            <a:r>
              <a:rPr lang="en-CA" dirty="0" smtClean="0"/>
              <a:t>We shouldn’t use race as an attribute in deciding who gets a loan</a:t>
            </a:r>
            <a:endParaRPr lang="en-CA" dirty="0"/>
          </a:p>
          <a:p>
            <a:r>
              <a:rPr lang="en-CA" b="1" dirty="0" smtClean="0"/>
              <a:t>Drawbacks:</a:t>
            </a:r>
          </a:p>
          <a:p>
            <a:pPr marL="342900" indent="-342900">
              <a:buFontTx/>
              <a:buChar char="-"/>
            </a:pPr>
            <a:r>
              <a:rPr lang="en-CA" dirty="0" smtClean="0"/>
              <a:t>Under many circumstances, algorithms will find correlations in other variables that predict sensitive attributes</a:t>
            </a:r>
          </a:p>
          <a:p>
            <a:pPr marL="342900" indent="-342900">
              <a:buFontTx/>
              <a:buChar char="-"/>
            </a:pPr>
            <a:r>
              <a:rPr lang="en-CA" dirty="0" smtClean="0"/>
              <a:t>Under other circumstances, sensitive variables can be used to make models better for protected groups</a:t>
            </a:r>
            <a:endParaRPr lang="en-CA" dirty="0"/>
          </a:p>
          <a:p>
            <a:endParaRPr lang="en-CA" dirty="0" smtClean="0"/>
          </a:p>
          <a:p>
            <a:r>
              <a:rPr lang="en-CA" b="1" dirty="0" smtClean="0"/>
              <a:t>Also known as:</a:t>
            </a:r>
          </a:p>
          <a:p>
            <a:r>
              <a:rPr lang="en-CA" dirty="0" smtClean="0"/>
              <a:t>Blinding</a:t>
            </a:r>
            <a:endParaRPr lang="en-CA" dirty="0"/>
          </a:p>
        </p:txBody>
      </p:sp>
      <p:sp>
        <p:nvSpPr>
          <p:cNvPr id="5" name="Freeform 106"/>
          <p:cNvSpPr>
            <a:spLocks noEditPoints="1"/>
          </p:cNvSpPr>
          <p:nvPr/>
        </p:nvSpPr>
        <p:spPr bwMode="auto">
          <a:xfrm>
            <a:off x="292598" y="193965"/>
            <a:ext cx="377825" cy="331788"/>
          </a:xfrm>
          <a:custGeom>
            <a:avLst/>
            <a:gdLst>
              <a:gd name="T0" fmla="*/ 97 w 98"/>
              <a:gd name="T1" fmla="*/ 80 h 86"/>
              <a:gd name="T2" fmla="*/ 52 w 98"/>
              <a:gd name="T3" fmla="*/ 2 h 86"/>
              <a:gd name="T4" fmla="*/ 49 w 98"/>
              <a:gd name="T5" fmla="*/ 0 h 86"/>
              <a:gd name="T6" fmla="*/ 46 w 98"/>
              <a:gd name="T7" fmla="*/ 2 h 86"/>
              <a:gd name="T8" fmla="*/ 1 w 98"/>
              <a:gd name="T9" fmla="*/ 80 h 86"/>
              <a:gd name="T10" fmla="*/ 1 w 98"/>
              <a:gd name="T11" fmla="*/ 84 h 86"/>
              <a:gd name="T12" fmla="*/ 4 w 98"/>
              <a:gd name="T13" fmla="*/ 86 h 86"/>
              <a:gd name="T14" fmla="*/ 94 w 98"/>
              <a:gd name="T15" fmla="*/ 86 h 86"/>
              <a:gd name="T16" fmla="*/ 97 w 98"/>
              <a:gd name="T17" fmla="*/ 84 h 86"/>
              <a:gd name="T18" fmla="*/ 98 w 98"/>
              <a:gd name="T19" fmla="*/ 82 h 86"/>
              <a:gd name="T20" fmla="*/ 97 w 98"/>
              <a:gd name="T21" fmla="*/ 80 h 86"/>
              <a:gd name="T22" fmla="*/ 55 w 98"/>
              <a:gd name="T23" fmla="*/ 22 h 86"/>
              <a:gd name="T24" fmla="*/ 54 w 98"/>
              <a:gd name="T25" fmla="*/ 58 h 86"/>
              <a:gd name="T26" fmla="*/ 44 w 98"/>
              <a:gd name="T27" fmla="*/ 58 h 86"/>
              <a:gd name="T28" fmla="*/ 43 w 98"/>
              <a:gd name="T29" fmla="*/ 22 h 86"/>
              <a:gd name="T30" fmla="*/ 55 w 98"/>
              <a:gd name="T31" fmla="*/ 22 h 86"/>
              <a:gd name="T32" fmla="*/ 49 w 98"/>
              <a:gd name="T33" fmla="*/ 77 h 86"/>
              <a:gd name="T34" fmla="*/ 42 w 98"/>
              <a:gd name="T35" fmla="*/ 69 h 86"/>
              <a:gd name="T36" fmla="*/ 49 w 98"/>
              <a:gd name="T37" fmla="*/ 62 h 86"/>
              <a:gd name="T38" fmla="*/ 56 w 98"/>
              <a:gd name="T39" fmla="*/ 69 h 86"/>
              <a:gd name="T40" fmla="*/ 49 w 98"/>
              <a:gd name="T41"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86">
                <a:moveTo>
                  <a:pt x="97" y="80"/>
                </a:moveTo>
                <a:cubicBezTo>
                  <a:pt x="52" y="2"/>
                  <a:pt x="52" y="2"/>
                  <a:pt x="52" y="2"/>
                </a:cubicBezTo>
                <a:cubicBezTo>
                  <a:pt x="52" y="1"/>
                  <a:pt x="50" y="0"/>
                  <a:pt x="49" y="0"/>
                </a:cubicBezTo>
                <a:cubicBezTo>
                  <a:pt x="48" y="0"/>
                  <a:pt x="46" y="1"/>
                  <a:pt x="46" y="2"/>
                </a:cubicBezTo>
                <a:cubicBezTo>
                  <a:pt x="1" y="80"/>
                  <a:pt x="1" y="80"/>
                  <a:pt x="1" y="80"/>
                </a:cubicBezTo>
                <a:cubicBezTo>
                  <a:pt x="0" y="81"/>
                  <a:pt x="0" y="83"/>
                  <a:pt x="1" y="84"/>
                </a:cubicBezTo>
                <a:cubicBezTo>
                  <a:pt x="1" y="85"/>
                  <a:pt x="3" y="86"/>
                  <a:pt x="4" y="86"/>
                </a:cubicBezTo>
                <a:cubicBezTo>
                  <a:pt x="94" y="86"/>
                  <a:pt x="94" y="86"/>
                  <a:pt x="94" y="86"/>
                </a:cubicBezTo>
                <a:cubicBezTo>
                  <a:pt x="95" y="86"/>
                  <a:pt x="96" y="85"/>
                  <a:pt x="97" y="84"/>
                </a:cubicBezTo>
                <a:cubicBezTo>
                  <a:pt x="97" y="83"/>
                  <a:pt x="98" y="83"/>
                  <a:pt x="98" y="82"/>
                </a:cubicBezTo>
                <a:cubicBezTo>
                  <a:pt x="98" y="81"/>
                  <a:pt x="97" y="81"/>
                  <a:pt x="97" y="80"/>
                </a:cubicBezTo>
                <a:close/>
                <a:moveTo>
                  <a:pt x="55" y="22"/>
                </a:moveTo>
                <a:cubicBezTo>
                  <a:pt x="54" y="58"/>
                  <a:pt x="54" y="58"/>
                  <a:pt x="54" y="58"/>
                </a:cubicBezTo>
                <a:cubicBezTo>
                  <a:pt x="44" y="58"/>
                  <a:pt x="44" y="58"/>
                  <a:pt x="44" y="58"/>
                </a:cubicBezTo>
                <a:cubicBezTo>
                  <a:pt x="43" y="22"/>
                  <a:pt x="43" y="22"/>
                  <a:pt x="43" y="22"/>
                </a:cubicBezTo>
                <a:lnTo>
                  <a:pt x="55" y="22"/>
                </a:lnTo>
                <a:close/>
                <a:moveTo>
                  <a:pt x="49" y="77"/>
                </a:moveTo>
                <a:cubicBezTo>
                  <a:pt x="45" y="77"/>
                  <a:pt x="42" y="73"/>
                  <a:pt x="42" y="69"/>
                </a:cubicBezTo>
                <a:cubicBezTo>
                  <a:pt x="42" y="65"/>
                  <a:pt x="45" y="62"/>
                  <a:pt x="49" y="62"/>
                </a:cubicBezTo>
                <a:cubicBezTo>
                  <a:pt x="53" y="62"/>
                  <a:pt x="56" y="65"/>
                  <a:pt x="56" y="69"/>
                </a:cubicBezTo>
                <a:cubicBezTo>
                  <a:pt x="56" y="73"/>
                  <a:pt x="53" y="77"/>
                  <a:pt x="49" y="77"/>
                </a:cubicBezTo>
                <a:close/>
              </a:path>
            </a:pathLst>
          </a:custGeom>
          <a:solidFill>
            <a:srgbClr val="004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TextBox 5"/>
          <p:cNvSpPr txBox="1"/>
          <p:nvPr/>
        </p:nvSpPr>
        <p:spPr>
          <a:xfrm>
            <a:off x="7152298" y="138062"/>
            <a:ext cx="1864998" cy="369332"/>
          </a:xfrm>
          <a:prstGeom prst="rect">
            <a:avLst/>
          </a:prstGeom>
          <a:noFill/>
        </p:spPr>
        <p:txBody>
          <a:bodyPr wrap="none" rtlCol="0">
            <a:spAutoFit/>
          </a:bodyPr>
          <a:lstStyle/>
          <a:p>
            <a:r>
              <a:rPr lang="en-CA" dirty="0" smtClean="0"/>
              <a:t>Individual Metrics</a:t>
            </a:r>
            <a:endParaRPr lang="en-CA" dirty="0"/>
          </a:p>
        </p:txBody>
      </p:sp>
    </p:spTree>
    <p:extLst>
      <p:ext uri="{BB962C8B-B14F-4D97-AF65-F5344CB8AC3E}">
        <p14:creationId xmlns:p14="http://schemas.microsoft.com/office/powerpoint/2010/main" val="101481098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23</a:t>
            </a:fld>
            <a:endParaRPr lang="en-CA"/>
          </a:p>
        </p:txBody>
      </p:sp>
      <p:sp>
        <p:nvSpPr>
          <p:cNvPr id="3" name="Text Placeholder 2"/>
          <p:cNvSpPr>
            <a:spLocks noGrp="1"/>
          </p:cNvSpPr>
          <p:nvPr>
            <p:ph type="body" sz="quarter" idx="11"/>
          </p:nvPr>
        </p:nvSpPr>
        <p:spPr/>
        <p:txBody>
          <a:bodyPr/>
          <a:lstStyle/>
          <a:p>
            <a:r>
              <a:rPr lang="en-CA" dirty="0"/>
              <a:t>Fairness through </a:t>
            </a:r>
            <a:r>
              <a:rPr lang="en-CA" dirty="0" smtClean="0"/>
              <a:t>awareness</a:t>
            </a:r>
            <a:endParaRPr lang="en-CA" dirty="0"/>
          </a:p>
        </p:txBody>
      </p:sp>
      <p:sp>
        <p:nvSpPr>
          <p:cNvPr id="4" name="Content Placeholder 3"/>
          <p:cNvSpPr>
            <a:spLocks noGrp="1"/>
          </p:cNvSpPr>
          <p:nvPr>
            <p:ph idx="10"/>
          </p:nvPr>
        </p:nvSpPr>
        <p:spPr/>
        <p:txBody>
          <a:bodyPr/>
          <a:lstStyle/>
          <a:p>
            <a:r>
              <a:rPr lang="en-CA" dirty="0"/>
              <a:t>A</a:t>
            </a:r>
            <a:r>
              <a:rPr lang="en-CA" dirty="0" smtClean="0"/>
              <a:t>ny </a:t>
            </a:r>
            <a:r>
              <a:rPr lang="en-CA" dirty="0"/>
              <a:t>two individuals who are similar with respect to a similarity </a:t>
            </a:r>
            <a:r>
              <a:rPr lang="en-CA" dirty="0" smtClean="0"/>
              <a:t>metric </a:t>
            </a:r>
            <a:r>
              <a:rPr lang="en-CA" dirty="0"/>
              <a:t>defined for a particular task should receive a similar outcome</a:t>
            </a:r>
            <a:r>
              <a:rPr lang="en-CA" dirty="0" smtClean="0"/>
              <a:t>.</a:t>
            </a:r>
          </a:p>
          <a:p>
            <a:endParaRPr lang="en-CA" dirty="0"/>
          </a:p>
          <a:p>
            <a:r>
              <a:rPr lang="en-CA" sz="2800" b="1" dirty="0" smtClean="0"/>
              <a:t>Drawbacks:</a:t>
            </a:r>
          </a:p>
          <a:p>
            <a:pPr marL="342900" indent="-342900">
              <a:buFontTx/>
              <a:buChar char="-"/>
            </a:pPr>
            <a:r>
              <a:rPr lang="en-CA" dirty="0" smtClean="0"/>
              <a:t>How do you define similarity?</a:t>
            </a:r>
          </a:p>
          <a:p>
            <a:pPr marL="342900" indent="-342900">
              <a:buFontTx/>
              <a:buChar char="-"/>
            </a:pPr>
            <a:endParaRPr lang="en-CA" dirty="0"/>
          </a:p>
          <a:p>
            <a:endParaRPr lang="en-CA" dirty="0"/>
          </a:p>
        </p:txBody>
      </p:sp>
      <p:sp>
        <p:nvSpPr>
          <p:cNvPr id="6" name="TextBox 5"/>
          <p:cNvSpPr txBox="1"/>
          <p:nvPr/>
        </p:nvSpPr>
        <p:spPr>
          <a:xfrm>
            <a:off x="7152298" y="138062"/>
            <a:ext cx="1864998" cy="369332"/>
          </a:xfrm>
          <a:prstGeom prst="rect">
            <a:avLst/>
          </a:prstGeom>
          <a:noFill/>
        </p:spPr>
        <p:txBody>
          <a:bodyPr wrap="none" rtlCol="0">
            <a:spAutoFit/>
          </a:bodyPr>
          <a:lstStyle/>
          <a:p>
            <a:r>
              <a:rPr lang="en-CA" dirty="0" smtClean="0"/>
              <a:t>Individual Metrics</a:t>
            </a:r>
            <a:endParaRPr lang="en-CA" dirty="0"/>
          </a:p>
        </p:txBody>
      </p:sp>
    </p:spTree>
    <p:extLst>
      <p:ext uri="{BB962C8B-B14F-4D97-AF65-F5344CB8AC3E}">
        <p14:creationId xmlns:p14="http://schemas.microsoft.com/office/powerpoint/2010/main" val="95684479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24</a:t>
            </a:fld>
            <a:endParaRPr lang="en-CA"/>
          </a:p>
        </p:txBody>
      </p:sp>
      <p:sp>
        <p:nvSpPr>
          <p:cNvPr id="3" name="Text Placeholder 2"/>
          <p:cNvSpPr>
            <a:spLocks noGrp="1"/>
          </p:cNvSpPr>
          <p:nvPr>
            <p:ph type="body" sz="quarter" idx="11"/>
          </p:nvPr>
        </p:nvSpPr>
        <p:spPr/>
        <p:txBody>
          <a:bodyPr/>
          <a:lstStyle/>
          <a:p>
            <a:r>
              <a:rPr lang="en-CA" dirty="0"/>
              <a:t>Counterfactual </a:t>
            </a:r>
            <a:r>
              <a:rPr lang="en-CA" dirty="0" smtClean="0"/>
              <a:t>Fairness</a:t>
            </a:r>
            <a:endParaRPr lang="en-CA" dirty="0"/>
          </a:p>
        </p:txBody>
      </p:sp>
      <p:sp>
        <p:nvSpPr>
          <p:cNvPr id="4" name="Content Placeholder 3"/>
          <p:cNvSpPr>
            <a:spLocks noGrp="1"/>
          </p:cNvSpPr>
          <p:nvPr>
            <p:ph idx="10"/>
          </p:nvPr>
        </p:nvSpPr>
        <p:spPr/>
        <p:txBody>
          <a:bodyPr/>
          <a:lstStyle/>
          <a:p>
            <a:r>
              <a:rPr lang="en-CA" dirty="0" smtClean="0"/>
              <a:t>A </a:t>
            </a:r>
            <a:r>
              <a:rPr lang="en-CA" dirty="0"/>
              <a:t>decision is fair towards an individual if it is the same in both the actual world and a counterfactual world where the individual belonged to a different demographic </a:t>
            </a:r>
            <a:r>
              <a:rPr lang="en-CA" dirty="0" smtClean="0"/>
              <a:t>group.</a:t>
            </a:r>
            <a:endParaRPr lang="en-CA" dirty="0"/>
          </a:p>
          <a:p>
            <a:endParaRPr lang="en-CA" dirty="0" smtClean="0"/>
          </a:p>
          <a:p>
            <a:r>
              <a:rPr lang="en-CA" sz="2800" b="1" dirty="0" smtClean="0"/>
              <a:t>Drawbacks:</a:t>
            </a:r>
          </a:p>
          <a:p>
            <a:pPr marL="342900" indent="-342900">
              <a:buFontTx/>
              <a:buChar char="-"/>
            </a:pPr>
            <a:r>
              <a:rPr lang="en-CA" dirty="0"/>
              <a:t>Requires a causal </a:t>
            </a:r>
            <a:r>
              <a:rPr lang="en-CA" dirty="0" smtClean="0"/>
              <a:t>model</a:t>
            </a:r>
          </a:p>
          <a:p>
            <a:pPr marL="342900" indent="-342900">
              <a:buFontTx/>
              <a:buChar char="-"/>
            </a:pPr>
            <a:r>
              <a:rPr lang="en-CA" dirty="0" smtClean="0"/>
              <a:t>Counterfactual scenario may be unrealistic</a:t>
            </a:r>
          </a:p>
        </p:txBody>
      </p:sp>
      <p:sp>
        <p:nvSpPr>
          <p:cNvPr id="5" name="TextBox 4"/>
          <p:cNvSpPr txBox="1"/>
          <p:nvPr/>
        </p:nvSpPr>
        <p:spPr>
          <a:xfrm>
            <a:off x="7152298" y="138062"/>
            <a:ext cx="1864998" cy="369332"/>
          </a:xfrm>
          <a:prstGeom prst="rect">
            <a:avLst/>
          </a:prstGeom>
          <a:noFill/>
        </p:spPr>
        <p:txBody>
          <a:bodyPr wrap="none" rtlCol="0">
            <a:spAutoFit/>
          </a:bodyPr>
          <a:lstStyle/>
          <a:p>
            <a:r>
              <a:rPr lang="en-CA" dirty="0" smtClean="0"/>
              <a:t>Individual Metrics</a:t>
            </a:r>
            <a:endParaRPr lang="en-CA" dirty="0"/>
          </a:p>
        </p:txBody>
      </p:sp>
    </p:spTree>
    <p:extLst>
      <p:ext uri="{BB962C8B-B14F-4D97-AF65-F5344CB8AC3E}">
        <p14:creationId xmlns:p14="http://schemas.microsoft.com/office/powerpoint/2010/main" val="352860820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25</a:t>
            </a:fld>
            <a:endParaRPr lang="en-CA"/>
          </a:p>
        </p:txBody>
      </p:sp>
      <p:sp>
        <p:nvSpPr>
          <p:cNvPr id="3" name="Text Placeholder 2"/>
          <p:cNvSpPr>
            <a:spLocks noGrp="1"/>
          </p:cNvSpPr>
          <p:nvPr>
            <p:ph type="body" sz="quarter" idx="11"/>
          </p:nvPr>
        </p:nvSpPr>
        <p:spPr/>
        <p:txBody>
          <a:bodyPr/>
          <a:lstStyle/>
          <a:p>
            <a:r>
              <a:rPr lang="en-CA" dirty="0" smtClean="0"/>
              <a:t>Mitigation Approaches</a:t>
            </a:r>
            <a:endParaRPr lang="en-CA" dirty="0"/>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CA" dirty="0" smtClean="0"/>
              <a:t>Mitigate Bias in Data (pre-process)</a:t>
            </a:r>
          </a:p>
          <a:p>
            <a:pPr marL="1085850" lvl="1" indent="-342900">
              <a:buFont typeface="Arial" panose="020B0604020202020204" pitchFamily="34" charset="0"/>
              <a:buChar char="•"/>
            </a:pPr>
            <a:r>
              <a:rPr lang="en-CA" dirty="0" smtClean="0"/>
              <a:t>Gather more data</a:t>
            </a:r>
          </a:p>
          <a:p>
            <a:pPr marL="1085850" lvl="1" indent="-342900">
              <a:buFont typeface="Arial" panose="020B0604020202020204" pitchFamily="34" charset="0"/>
              <a:buChar char="•"/>
            </a:pPr>
            <a:r>
              <a:rPr lang="en-CA" dirty="0" smtClean="0"/>
              <a:t>Modify training data features and/or labels</a:t>
            </a:r>
          </a:p>
          <a:p>
            <a:pPr marL="1085850" lvl="1" indent="-342900">
              <a:buFont typeface="Arial" panose="020B0604020202020204" pitchFamily="34" charset="0"/>
              <a:buChar char="•"/>
            </a:pPr>
            <a:r>
              <a:rPr lang="en-CA" dirty="0" smtClean="0"/>
              <a:t>Weight examples differently</a:t>
            </a:r>
          </a:p>
          <a:p>
            <a:pPr marL="1085850" lvl="1" indent="-342900">
              <a:buFont typeface="Arial" panose="020B0604020202020204" pitchFamily="34" charset="0"/>
              <a:buChar char="•"/>
            </a:pPr>
            <a:r>
              <a:rPr lang="en-CA" dirty="0" smtClean="0"/>
              <a:t>Obfuscate protected attributes</a:t>
            </a:r>
          </a:p>
          <a:p>
            <a:pPr marL="342900" indent="-342900">
              <a:buFont typeface="Arial" panose="020B0604020202020204" pitchFamily="34" charset="0"/>
              <a:buChar char="•"/>
            </a:pPr>
            <a:r>
              <a:rPr lang="en-CA" dirty="0" smtClean="0"/>
              <a:t>Mitigate Bias in classifiers (in-process)</a:t>
            </a:r>
          </a:p>
          <a:p>
            <a:pPr marL="1085850" lvl="1" indent="-342900">
              <a:buFont typeface="Arial" panose="020B0604020202020204" pitchFamily="34" charset="0"/>
              <a:buChar char="•"/>
            </a:pPr>
            <a:r>
              <a:rPr lang="en-CA" dirty="0" smtClean="0"/>
              <a:t>Optimize the classifier in part based on fairness</a:t>
            </a:r>
          </a:p>
          <a:p>
            <a:pPr marL="1085850" lvl="1" indent="-342900">
              <a:buFont typeface="Arial" panose="020B0604020202020204" pitchFamily="34" charset="0"/>
              <a:buChar char="•"/>
            </a:pPr>
            <a:r>
              <a:rPr lang="en-CA" dirty="0" smtClean="0"/>
              <a:t>Examples: Adversarial </a:t>
            </a:r>
            <a:r>
              <a:rPr lang="en-CA" dirty="0" err="1" smtClean="0"/>
              <a:t>Debiasing</a:t>
            </a:r>
            <a:r>
              <a:rPr lang="en-CA" dirty="0" smtClean="0"/>
              <a:t>, discrimination aware regularization, optimize for the fairness metric</a:t>
            </a:r>
          </a:p>
          <a:p>
            <a:pPr marL="342900" indent="-342900">
              <a:buFont typeface="Arial" panose="020B0604020202020204" pitchFamily="34" charset="0"/>
              <a:buChar char="•"/>
            </a:pPr>
            <a:r>
              <a:rPr lang="en-CA" dirty="0" smtClean="0"/>
              <a:t>Mitigate Bias in predictions (post-process)</a:t>
            </a:r>
          </a:p>
          <a:p>
            <a:pPr marL="1085850" lvl="1" indent="-342900">
              <a:buFont typeface="Arial" panose="020B0604020202020204" pitchFamily="34" charset="0"/>
              <a:buChar char="•"/>
            </a:pPr>
            <a:r>
              <a:rPr lang="en-CA" dirty="0" smtClean="0"/>
              <a:t>Apply some sort of transformation to the output of a classifier</a:t>
            </a:r>
          </a:p>
          <a:p>
            <a:pPr marL="1085850" lvl="1" indent="-342900">
              <a:buFont typeface="Arial" panose="020B0604020202020204" pitchFamily="34" charset="0"/>
              <a:buChar char="•"/>
            </a:pPr>
            <a:r>
              <a:rPr lang="en-CA" dirty="0" smtClean="0"/>
              <a:t>Can work with any classifier</a:t>
            </a:r>
            <a:endParaRPr lang="en-CA" dirty="0"/>
          </a:p>
        </p:txBody>
      </p:sp>
    </p:spTree>
    <p:extLst>
      <p:ext uri="{BB962C8B-B14F-4D97-AF65-F5344CB8AC3E}">
        <p14:creationId xmlns:p14="http://schemas.microsoft.com/office/powerpoint/2010/main" val="264489066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26</a:t>
            </a:fld>
            <a:endParaRPr lang="en-CA"/>
          </a:p>
        </p:txBody>
      </p:sp>
      <p:sp>
        <p:nvSpPr>
          <p:cNvPr id="3" name="Text Placeholder 2"/>
          <p:cNvSpPr>
            <a:spLocks noGrp="1"/>
          </p:cNvSpPr>
          <p:nvPr>
            <p:ph type="body" sz="quarter" idx="11"/>
          </p:nvPr>
        </p:nvSpPr>
        <p:spPr/>
        <p:txBody>
          <a:bodyPr/>
          <a:lstStyle/>
          <a:p>
            <a:r>
              <a:rPr lang="en-CA" dirty="0" smtClean="0"/>
              <a:t>Practical Steps</a:t>
            </a:r>
            <a:endParaRPr lang="en-CA" dirty="0"/>
          </a:p>
        </p:txBody>
      </p:sp>
      <p:sp>
        <p:nvSpPr>
          <p:cNvPr id="4" name="Content Placeholder 3"/>
          <p:cNvSpPr>
            <a:spLocks noGrp="1"/>
          </p:cNvSpPr>
          <p:nvPr>
            <p:ph idx="10"/>
          </p:nvPr>
        </p:nvSpPr>
        <p:spPr/>
        <p:txBody>
          <a:bodyPr/>
          <a:lstStyle/>
          <a:p>
            <a:pPr marL="457200" indent="-457200">
              <a:buAutoNum type="arabicPeriod"/>
            </a:pPr>
            <a:r>
              <a:rPr lang="en-CA" dirty="0" smtClean="0"/>
              <a:t>Start having the discussions!</a:t>
            </a:r>
          </a:p>
          <a:p>
            <a:pPr marL="457200" indent="-457200">
              <a:buAutoNum type="arabicPeriod"/>
            </a:pPr>
            <a:r>
              <a:rPr lang="en-CA" dirty="0" smtClean="0"/>
              <a:t>Conduct algorithmic impact assessments where appropriate</a:t>
            </a:r>
          </a:p>
          <a:p>
            <a:pPr marL="457200" indent="-457200">
              <a:buAutoNum type="arabicPeriod"/>
            </a:pPr>
            <a:r>
              <a:rPr lang="en-CA" dirty="0" smtClean="0"/>
              <a:t>Document datasets and models, e.g. </a:t>
            </a:r>
            <a:r>
              <a:rPr lang="en-CA" dirty="0" smtClean="0">
                <a:hlinkClick r:id="rId3"/>
              </a:rPr>
              <a:t>Model Cards for Model Reporting</a:t>
            </a:r>
            <a:r>
              <a:rPr lang="en-CA" dirty="0" smtClean="0"/>
              <a:t>, </a:t>
            </a:r>
            <a:r>
              <a:rPr lang="en-CA" dirty="0" smtClean="0">
                <a:hlinkClick r:id="rId4"/>
              </a:rPr>
              <a:t>Datasheets for Datasets</a:t>
            </a:r>
            <a:endParaRPr lang="en-CA" dirty="0" smtClean="0"/>
          </a:p>
          <a:p>
            <a:pPr marL="457200" indent="-457200">
              <a:buAutoNum type="arabicPeriod"/>
            </a:pPr>
            <a:r>
              <a:rPr lang="en-CA" dirty="0" smtClean="0"/>
              <a:t>Open the system up to scrutiny</a:t>
            </a:r>
          </a:p>
          <a:p>
            <a:pPr marL="457200" indent="-457200">
              <a:buAutoNum type="arabicPeriod"/>
            </a:pPr>
            <a:r>
              <a:rPr lang="en-CA" dirty="0" smtClean="0"/>
              <a:t>Decide on metrics to monitor, but be aware of their flaws</a:t>
            </a:r>
          </a:p>
          <a:p>
            <a:pPr marL="457200" indent="-457200">
              <a:buAutoNum type="arabicPeriod"/>
            </a:pPr>
            <a:r>
              <a:rPr lang="en-CA" dirty="0" smtClean="0"/>
              <a:t>Can you collect better data?</a:t>
            </a:r>
          </a:p>
          <a:p>
            <a:pPr marL="457200" indent="-457200">
              <a:buAutoNum type="arabicPeriod"/>
            </a:pPr>
            <a:r>
              <a:rPr lang="en-CA" dirty="0" smtClean="0"/>
              <a:t>Can you change the design of your system?</a:t>
            </a:r>
          </a:p>
          <a:p>
            <a:pPr marL="457200" indent="-457200">
              <a:buAutoNum type="arabicPeriod"/>
            </a:pPr>
            <a:r>
              <a:rPr lang="en-CA" dirty="0" smtClean="0"/>
              <a:t>Know the limits of the algorithms.</a:t>
            </a:r>
          </a:p>
          <a:p>
            <a:pPr marL="457200" indent="-457200">
              <a:buAutoNum type="arabicPeriod"/>
            </a:pPr>
            <a:r>
              <a:rPr lang="en-CA" dirty="0" smtClean="0"/>
              <a:t>Consider how to avoid feedback loops</a:t>
            </a:r>
            <a:endParaRPr lang="en-CA" dirty="0"/>
          </a:p>
        </p:txBody>
      </p:sp>
    </p:spTree>
    <p:extLst>
      <p:ext uri="{BB962C8B-B14F-4D97-AF65-F5344CB8AC3E}">
        <p14:creationId xmlns:p14="http://schemas.microsoft.com/office/powerpoint/2010/main" val="97377215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27</a:t>
            </a:fld>
            <a:endParaRPr lang="en-CA"/>
          </a:p>
        </p:txBody>
      </p:sp>
      <p:sp>
        <p:nvSpPr>
          <p:cNvPr id="3" name="Text Placeholder 2"/>
          <p:cNvSpPr>
            <a:spLocks noGrp="1"/>
          </p:cNvSpPr>
          <p:nvPr>
            <p:ph type="body" sz="quarter" idx="11"/>
          </p:nvPr>
        </p:nvSpPr>
        <p:spPr/>
        <p:txBody>
          <a:bodyPr/>
          <a:lstStyle/>
          <a:p>
            <a:r>
              <a:rPr lang="en-CA" dirty="0" smtClean="0"/>
              <a:t>In conclusion</a:t>
            </a:r>
            <a:endParaRPr lang="en-CA" dirty="0"/>
          </a:p>
        </p:txBody>
      </p:sp>
      <p:sp>
        <p:nvSpPr>
          <p:cNvPr id="4" name="Content Placeholder 3"/>
          <p:cNvSpPr>
            <a:spLocks noGrp="1"/>
          </p:cNvSpPr>
          <p:nvPr>
            <p:ph idx="10"/>
          </p:nvPr>
        </p:nvSpPr>
        <p:spPr/>
        <p:txBody>
          <a:bodyPr/>
          <a:lstStyle/>
          <a:p>
            <a:r>
              <a:rPr lang="en-CA" dirty="0" smtClean="0"/>
              <a:t>It is important to think about fairness…</a:t>
            </a:r>
          </a:p>
          <a:p>
            <a:r>
              <a:rPr lang="en-CA" dirty="0"/>
              <a:t>	</a:t>
            </a:r>
            <a:r>
              <a:rPr lang="en-CA" dirty="0" smtClean="0"/>
              <a:t>… but there are no magic bullets</a:t>
            </a:r>
          </a:p>
          <a:p>
            <a:endParaRPr lang="en-CA" dirty="0"/>
          </a:p>
          <a:p>
            <a:r>
              <a:rPr lang="en-CA" dirty="0" smtClean="0"/>
              <a:t>Automated Systems are not inherently fair or unfair…</a:t>
            </a:r>
          </a:p>
          <a:p>
            <a:r>
              <a:rPr lang="en-CA" dirty="0"/>
              <a:t>	</a:t>
            </a:r>
            <a:r>
              <a:rPr lang="en-CA" dirty="0" smtClean="0"/>
              <a:t>… but they can scale up unfairness and be more opaque</a:t>
            </a:r>
          </a:p>
          <a:p>
            <a:endParaRPr lang="en-CA" dirty="0"/>
          </a:p>
          <a:p>
            <a:r>
              <a:rPr lang="en-CA" dirty="0" smtClean="0"/>
              <a:t>There are metrics to measure unfairness…</a:t>
            </a:r>
          </a:p>
          <a:p>
            <a:r>
              <a:rPr lang="en-CA" dirty="0"/>
              <a:t>	</a:t>
            </a:r>
            <a:r>
              <a:rPr lang="en-CA" dirty="0" smtClean="0"/>
              <a:t>… but there is no one metric that always applies</a:t>
            </a:r>
          </a:p>
        </p:txBody>
      </p:sp>
    </p:spTree>
    <p:extLst>
      <p:ext uri="{BB962C8B-B14F-4D97-AF65-F5344CB8AC3E}">
        <p14:creationId xmlns:p14="http://schemas.microsoft.com/office/powerpoint/2010/main" val="102655470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28</a:t>
            </a:fld>
            <a:endParaRPr lang="en-CA"/>
          </a:p>
        </p:txBody>
      </p:sp>
      <p:sp>
        <p:nvSpPr>
          <p:cNvPr id="3" name="Text Placeholder 2"/>
          <p:cNvSpPr>
            <a:spLocks noGrp="1"/>
          </p:cNvSpPr>
          <p:nvPr>
            <p:ph type="body" sz="quarter" idx="11"/>
          </p:nvPr>
        </p:nvSpPr>
        <p:spPr/>
        <p:txBody>
          <a:bodyPr/>
          <a:lstStyle/>
          <a:p>
            <a:r>
              <a:rPr lang="en-CA" dirty="0" smtClean="0"/>
              <a:t>Software Tools</a:t>
            </a:r>
            <a:endParaRPr lang="en-CA" dirty="0"/>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CA" dirty="0" smtClean="0"/>
              <a:t>AI Fairness 360 Open Source Toolkit (IBM</a:t>
            </a:r>
            <a:r>
              <a:rPr lang="en-CA" dirty="0"/>
              <a:t>): </a:t>
            </a:r>
            <a:r>
              <a:rPr lang="en-CA" dirty="0" smtClean="0">
                <a:hlinkClick r:id="rId2"/>
              </a:rPr>
              <a:t>http</a:t>
            </a:r>
            <a:r>
              <a:rPr lang="en-CA" dirty="0">
                <a:hlinkClick r:id="rId2"/>
              </a:rPr>
              <a:t>://aif360.mybluemix.net</a:t>
            </a:r>
            <a:r>
              <a:rPr lang="en-CA" dirty="0" smtClean="0">
                <a:hlinkClick r:id="rId2"/>
              </a:rPr>
              <a:t>/</a:t>
            </a:r>
            <a:endParaRPr lang="en-CA" dirty="0" smtClean="0"/>
          </a:p>
          <a:p>
            <a:pPr marL="1085850" lvl="1" indent="-342900">
              <a:buFont typeface="Arial" panose="020B0604020202020204" pitchFamily="34" charset="0"/>
              <a:buChar char="•"/>
            </a:pPr>
            <a:r>
              <a:rPr lang="en-CA" dirty="0" smtClean="0"/>
              <a:t>Various fairness metrics and </a:t>
            </a:r>
            <a:r>
              <a:rPr lang="en-CA" dirty="0" err="1" smtClean="0"/>
              <a:t>debiasing</a:t>
            </a:r>
            <a:r>
              <a:rPr lang="en-CA" dirty="0" smtClean="0"/>
              <a:t> algorithms</a:t>
            </a:r>
          </a:p>
          <a:p>
            <a:pPr marL="1085850" lvl="1" indent="-342900">
              <a:buFont typeface="Arial" panose="020B0604020202020204" pitchFamily="34" charset="0"/>
              <a:buChar char="•"/>
            </a:pPr>
            <a:r>
              <a:rPr lang="en-CA" dirty="0"/>
              <a:t>I</a:t>
            </a:r>
            <a:r>
              <a:rPr lang="en-CA" dirty="0" smtClean="0"/>
              <a:t>mplemented in Python, </a:t>
            </a:r>
            <a:r>
              <a:rPr lang="en-CA" dirty="0" err="1" smtClean="0"/>
              <a:t>sklearn</a:t>
            </a:r>
            <a:r>
              <a:rPr lang="en-CA" dirty="0" smtClean="0"/>
              <a:t> style API</a:t>
            </a:r>
          </a:p>
          <a:p>
            <a:pPr marL="342900" indent="-342900">
              <a:buFont typeface="Arial" panose="020B0604020202020204" pitchFamily="34" charset="0"/>
              <a:buChar char="•"/>
            </a:pPr>
            <a:r>
              <a:rPr lang="en-CA" dirty="0" smtClean="0"/>
              <a:t>Aequitas: </a:t>
            </a:r>
            <a:r>
              <a:rPr lang="en-CA" dirty="0">
                <a:hlinkClick r:id="rId3"/>
              </a:rPr>
              <a:t>http://www.datasciencepublicpolicy.org/projects/aequitas/</a:t>
            </a:r>
            <a:r>
              <a:rPr lang="en-CA" dirty="0"/>
              <a:t> </a:t>
            </a:r>
            <a:endParaRPr lang="en-CA" dirty="0" smtClean="0"/>
          </a:p>
          <a:p>
            <a:pPr marL="1085850" lvl="1" indent="-342900">
              <a:buFont typeface="Arial" panose="020B0604020202020204" pitchFamily="34" charset="0"/>
              <a:buChar char="•"/>
            </a:pPr>
            <a:r>
              <a:rPr lang="en-CA" dirty="0" smtClean="0"/>
              <a:t>Web Audit Tool</a:t>
            </a:r>
          </a:p>
          <a:p>
            <a:pPr marL="1085850" lvl="1" indent="-342900">
              <a:buFont typeface="Arial" panose="020B0604020202020204" pitchFamily="34" charset="0"/>
              <a:buChar char="•"/>
            </a:pPr>
            <a:r>
              <a:rPr lang="en-CA" dirty="0" smtClean="0"/>
              <a:t>Python Library</a:t>
            </a:r>
          </a:p>
          <a:p>
            <a:pPr marL="1085850" lvl="1" indent="-342900">
              <a:buFont typeface="Arial" panose="020B0604020202020204" pitchFamily="34" charset="0"/>
              <a:buChar char="•"/>
            </a:pPr>
            <a:r>
              <a:rPr lang="en-CA" dirty="0" smtClean="0"/>
              <a:t>Command Line Tool</a:t>
            </a:r>
          </a:p>
          <a:p>
            <a:pPr marL="342900" indent="-342900">
              <a:buFont typeface="Arial" panose="020B0604020202020204" pitchFamily="34" charset="0"/>
              <a:buChar char="•"/>
            </a:pPr>
            <a:r>
              <a:rPr lang="en-CA" dirty="0" smtClean="0"/>
              <a:t>Audit AI</a:t>
            </a:r>
          </a:p>
          <a:p>
            <a:pPr marL="1085850" lvl="1" indent="-342900">
              <a:buFont typeface="Arial" panose="020B0604020202020204" pitchFamily="34" charset="0"/>
              <a:buChar char="•"/>
            </a:pPr>
            <a:r>
              <a:rPr lang="en-CA" dirty="0">
                <a:hlinkClick r:id="rId4"/>
              </a:rPr>
              <a:t>https://</a:t>
            </a:r>
            <a:r>
              <a:rPr lang="en-CA" dirty="0" smtClean="0">
                <a:hlinkClick r:id="rId4"/>
              </a:rPr>
              <a:t>github.com/pymetrics/audit-ai</a:t>
            </a:r>
            <a:endParaRPr lang="en-CA" dirty="0" smtClean="0"/>
          </a:p>
          <a:p>
            <a:pPr marL="1085850" lvl="1" indent="-342900">
              <a:buFont typeface="Arial" panose="020B0604020202020204" pitchFamily="34" charset="0"/>
              <a:buChar char="•"/>
            </a:pPr>
            <a:endParaRPr lang="en-CA" dirty="0"/>
          </a:p>
          <a:p>
            <a:pPr marL="342900" indent="-342900">
              <a:buFont typeface="Arial" panose="020B0604020202020204" pitchFamily="34" charset="0"/>
              <a:buChar char="•"/>
            </a:pPr>
            <a:endParaRPr lang="en-CA" dirty="0"/>
          </a:p>
        </p:txBody>
      </p:sp>
    </p:spTree>
    <p:extLst>
      <p:ext uri="{BB962C8B-B14F-4D97-AF65-F5344CB8AC3E}">
        <p14:creationId xmlns:p14="http://schemas.microsoft.com/office/powerpoint/2010/main" val="253929200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29</a:t>
            </a:fld>
            <a:endParaRPr lang="en-CA"/>
          </a:p>
        </p:txBody>
      </p:sp>
      <p:sp>
        <p:nvSpPr>
          <p:cNvPr id="3" name="Text Placeholder 2"/>
          <p:cNvSpPr>
            <a:spLocks noGrp="1"/>
          </p:cNvSpPr>
          <p:nvPr>
            <p:ph type="body" sz="quarter" idx="11"/>
          </p:nvPr>
        </p:nvSpPr>
        <p:spPr/>
        <p:txBody>
          <a:bodyPr/>
          <a:lstStyle/>
          <a:p>
            <a:r>
              <a:rPr lang="en-CA" dirty="0" smtClean="0"/>
              <a:t>High Level Overviews</a:t>
            </a:r>
            <a:endParaRPr lang="en-CA" dirty="0"/>
          </a:p>
        </p:txBody>
      </p:sp>
      <p:sp>
        <p:nvSpPr>
          <p:cNvPr id="4" name="Content Placeholder 3"/>
          <p:cNvSpPr>
            <a:spLocks noGrp="1"/>
          </p:cNvSpPr>
          <p:nvPr>
            <p:ph idx="10"/>
          </p:nvPr>
        </p:nvSpPr>
        <p:spPr/>
        <p:txBody>
          <a:bodyPr/>
          <a:lstStyle/>
          <a:p>
            <a:r>
              <a:rPr lang="en-CA" dirty="0">
                <a:hlinkClick r:id="rId2"/>
              </a:rPr>
              <a:t>Responsible Artificial Intelligence in the Government of Canada: Digital Disruption White Paper Series</a:t>
            </a:r>
            <a:endParaRPr lang="en-CA" dirty="0"/>
          </a:p>
          <a:p>
            <a:endParaRPr lang="en-CA" b="1" dirty="0" smtClean="0">
              <a:hlinkClick r:id="rId3"/>
            </a:endParaRPr>
          </a:p>
          <a:p>
            <a:r>
              <a:rPr lang="en-CA" dirty="0" smtClean="0">
                <a:hlinkClick r:id="rId3"/>
              </a:rPr>
              <a:t>Tackling </a:t>
            </a:r>
            <a:r>
              <a:rPr lang="en-CA" dirty="0">
                <a:hlinkClick r:id="rId3"/>
              </a:rPr>
              <a:t>bias in artificial intelligence (and in humans</a:t>
            </a:r>
            <a:r>
              <a:rPr lang="en-CA" dirty="0" smtClean="0">
                <a:hlinkClick r:id="rId3"/>
              </a:rPr>
              <a:t>) </a:t>
            </a:r>
            <a:r>
              <a:rPr lang="en-CA" dirty="0" smtClean="0"/>
              <a:t>(McKinsey Global Institute)</a:t>
            </a:r>
          </a:p>
          <a:p>
            <a:endParaRPr lang="en-CA" dirty="0" smtClean="0"/>
          </a:p>
          <a:p>
            <a:r>
              <a:rPr lang="en-CA" dirty="0" smtClean="0">
                <a:hlinkClick r:id="rId4"/>
              </a:rPr>
              <a:t>Algorithmic Impact Assessments: A Practical Framework for Public Agency Accountability </a:t>
            </a:r>
            <a:r>
              <a:rPr lang="en-CA" dirty="0" smtClean="0"/>
              <a:t>(AI Now Institute)</a:t>
            </a:r>
          </a:p>
        </p:txBody>
      </p:sp>
    </p:spTree>
    <p:extLst>
      <p:ext uri="{BB962C8B-B14F-4D97-AF65-F5344CB8AC3E}">
        <p14:creationId xmlns:p14="http://schemas.microsoft.com/office/powerpoint/2010/main" val="171291671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3</a:t>
            </a:fld>
            <a:endParaRPr lang="en-CA"/>
          </a:p>
        </p:txBody>
      </p:sp>
      <p:sp>
        <p:nvSpPr>
          <p:cNvPr id="3" name="Text Placeholder 2"/>
          <p:cNvSpPr>
            <a:spLocks noGrp="1"/>
          </p:cNvSpPr>
          <p:nvPr>
            <p:ph type="body" sz="quarter" idx="11"/>
          </p:nvPr>
        </p:nvSpPr>
        <p:spPr/>
        <p:txBody>
          <a:bodyPr/>
          <a:lstStyle/>
          <a:p>
            <a:r>
              <a:rPr lang="en-CA" dirty="0" smtClean="0"/>
              <a:t>Examples of Unfair Algorithms</a:t>
            </a:r>
            <a:endParaRPr lang="en-CA" dirty="0"/>
          </a:p>
        </p:txBody>
      </p:sp>
      <p:sp>
        <p:nvSpPr>
          <p:cNvPr id="4" name="Content Placeholder 3"/>
          <p:cNvSpPr>
            <a:spLocks noGrp="1"/>
          </p:cNvSpPr>
          <p:nvPr>
            <p:ph idx="10"/>
          </p:nvPr>
        </p:nvSpPr>
        <p:spPr/>
        <p:txBody>
          <a:bodyPr/>
          <a:lstStyle/>
          <a:p>
            <a:endParaRPr lang="en-CA" dirty="0"/>
          </a:p>
        </p:txBody>
      </p:sp>
      <p:pic>
        <p:nvPicPr>
          <p:cNvPr id="7" name="Picture 6"/>
          <p:cNvPicPr>
            <a:picLocks noChangeAspect="1"/>
          </p:cNvPicPr>
          <p:nvPr/>
        </p:nvPicPr>
        <p:blipFill>
          <a:blip r:embed="rId3"/>
          <a:stretch>
            <a:fillRect/>
          </a:stretch>
        </p:blipFill>
        <p:spPr>
          <a:xfrm>
            <a:off x="3201" y="727509"/>
            <a:ext cx="6909060" cy="4246375"/>
          </a:xfrm>
          <a:prstGeom prst="rect">
            <a:avLst/>
          </a:prstGeom>
        </p:spPr>
      </p:pic>
      <p:pic>
        <p:nvPicPr>
          <p:cNvPr id="5" name="Picture 4"/>
          <p:cNvPicPr>
            <a:picLocks noChangeAspect="1"/>
          </p:cNvPicPr>
          <p:nvPr/>
        </p:nvPicPr>
        <p:blipFill>
          <a:blip r:embed="rId4"/>
          <a:stretch>
            <a:fillRect/>
          </a:stretch>
        </p:blipFill>
        <p:spPr>
          <a:xfrm>
            <a:off x="4860032" y="1306184"/>
            <a:ext cx="4505325" cy="3933825"/>
          </a:xfrm>
          <a:prstGeom prst="rect">
            <a:avLst/>
          </a:prstGeom>
        </p:spPr>
      </p:pic>
      <p:pic>
        <p:nvPicPr>
          <p:cNvPr id="6" name="Picture 5"/>
          <p:cNvPicPr>
            <a:picLocks noChangeAspect="1"/>
          </p:cNvPicPr>
          <p:nvPr/>
        </p:nvPicPr>
        <p:blipFill>
          <a:blip r:embed="rId5"/>
          <a:stretch>
            <a:fillRect/>
          </a:stretch>
        </p:blipFill>
        <p:spPr>
          <a:xfrm>
            <a:off x="142875" y="4619398"/>
            <a:ext cx="7477125" cy="2181225"/>
          </a:xfrm>
          <a:prstGeom prst="rect">
            <a:avLst/>
          </a:prstGeom>
        </p:spPr>
      </p:pic>
    </p:spTree>
    <p:extLst>
      <p:ext uri="{BB962C8B-B14F-4D97-AF65-F5344CB8AC3E}">
        <p14:creationId xmlns:p14="http://schemas.microsoft.com/office/powerpoint/2010/main" val="183649631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30</a:t>
            </a:fld>
            <a:endParaRPr lang="en-CA"/>
          </a:p>
        </p:txBody>
      </p:sp>
      <p:sp>
        <p:nvSpPr>
          <p:cNvPr id="3" name="Text Placeholder 2"/>
          <p:cNvSpPr>
            <a:spLocks noGrp="1"/>
          </p:cNvSpPr>
          <p:nvPr>
            <p:ph type="body" sz="quarter" idx="11"/>
          </p:nvPr>
        </p:nvSpPr>
        <p:spPr/>
        <p:txBody>
          <a:bodyPr/>
          <a:lstStyle/>
          <a:p>
            <a:r>
              <a:rPr lang="en-CA" dirty="0" smtClean="0"/>
              <a:t>Research Papers and Books</a:t>
            </a:r>
            <a:endParaRPr lang="en-CA" dirty="0"/>
          </a:p>
        </p:txBody>
      </p:sp>
      <p:sp>
        <p:nvSpPr>
          <p:cNvPr id="4" name="Content Placeholder 3"/>
          <p:cNvSpPr>
            <a:spLocks noGrp="1"/>
          </p:cNvSpPr>
          <p:nvPr>
            <p:ph idx="10"/>
          </p:nvPr>
        </p:nvSpPr>
        <p:spPr/>
        <p:txBody>
          <a:bodyPr/>
          <a:lstStyle/>
          <a:p>
            <a:r>
              <a:rPr lang="en-CA" dirty="0">
                <a:hlinkClick r:id="rId2"/>
              </a:rPr>
              <a:t>Fairness and Accountability Design Needs for Algorithmic Support in High-Stakes Public Sector </a:t>
            </a:r>
            <a:r>
              <a:rPr lang="en-CA" dirty="0" smtClean="0">
                <a:hlinkClick r:id="rId2"/>
              </a:rPr>
              <a:t>Decision-Making</a:t>
            </a:r>
            <a:endParaRPr lang="en-CA" dirty="0" smtClean="0"/>
          </a:p>
          <a:p>
            <a:endParaRPr lang="en-CA" dirty="0"/>
          </a:p>
          <a:p>
            <a:r>
              <a:rPr lang="en-CA" dirty="0" smtClean="0"/>
              <a:t>Approaching Fairness in Machine Learning (</a:t>
            </a:r>
            <a:r>
              <a:rPr lang="en-CA" dirty="0" smtClean="0">
                <a:hlinkClick r:id="rId3"/>
              </a:rPr>
              <a:t>Blog</a:t>
            </a:r>
            <a:r>
              <a:rPr lang="en-CA" dirty="0" smtClean="0"/>
              <a:t>)</a:t>
            </a:r>
          </a:p>
          <a:p>
            <a:endParaRPr lang="en-CA" dirty="0"/>
          </a:p>
          <a:p>
            <a:r>
              <a:rPr lang="en-CA" dirty="0"/>
              <a:t>Fairness and Machine Learning (draft): </a:t>
            </a:r>
            <a:r>
              <a:rPr lang="en-CA" dirty="0">
                <a:hlinkClick r:id="rId4"/>
              </a:rPr>
              <a:t>https://fairmlbook.org/</a:t>
            </a:r>
            <a:endParaRPr lang="en-CA" dirty="0"/>
          </a:p>
          <a:p>
            <a:endParaRPr lang="en-CA" dirty="0" smtClean="0"/>
          </a:p>
          <a:p>
            <a:endParaRPr lang="en-CA" dirty="0"/>
          </a:p>
          <a:p>
            <a:endParaRPr lang="en-CA" dirty="0"/>
          </a:p>
        </p:txBody>
      </p:sp>
    </p:spTree>
    <p:extLst>
      <p:ext uri="{BB962C8B-B14F-4D97-AF65-F5344CB8AC3E}">
        <p14:creationId xmlns:p14="http://schemas.microsoft.com/office/powerpoint/2010/main" val="200189694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31</a:t>
            </a:fld>
            <a:endParaRPr lang="en-CA"/>
          </a:p>
        </p:txBody>
      </p:sp>
      <p:sp>
        <p:nvSpPr>
          <p:cNvPr id="3" name="Text Placeholder 2"/>
          <p:cNvSpPr>
            <a:spLocks noGrp="1"/>
          </p:cNvSpPr>
          <p:nvPr>
            <p:ph type="body" sz="quarter" idx="11"/>
          </p:nvPr>
        </p:nvSpPr>
        <p:spPr/>
        <p:txBody>
          <a:bodyPr/>
          <a:lstStyle/>
          <a:p>
            <a:r>
              <a:rPr lang="en-CA" dirty="0" smtClean="0"/>
              <a:t>Talks</a:t>
            </a:r>
            <a:endParaRPr lang="en-CA" dirty="0"/>
          </a:p>
        </p:txBody>
      </p:sp>
      <p:sp>
        <p:nvSpPr>
          <p:cNvPr id="4" name="Content Placeholder 3"/>
          <p:cNvSpPr>
            <a:spLocks noGrp="1"/>
          </p:cNvSpPr>
          <p:nvPr>
            <p:ph idx="10"/>
          </p:nvPr>
        </p:nvSpPr>
        <p:spPr/>
        <p:txBody>
          <a:bodyPr/>
          <a:lstStyle/>
          <a:p>
            <a:r>
              <a:rPr lang="en-CA" dirty="0" smtClean="0">
                <a:hlinkClick r:id="rId2"/>
              </a:rPr>
              <a:t>21 Definitions of Fairness (Arvind Narayanan) – FAT* 2019</a:t>
            </a:r>
            <a:endParaRPr lang="en-CA" dirty="0" smtClean="0"/>
          </a:p>
          <a:p>
            <a:endParaRPr lang="en-CA" dirty="0"/>
          </a:p>
          <a:p>
            <a:r>
              <a:rPr lang="en-CA" dirty="0" smtClean="0">
                <a:hlinkClick r:id="rId3"/>
              </a:rPr>
              <a:t>The Trouble with Bias (Kate Crawford) – NIPS 2017 Keynote</a:t>
            </a:r>
            <a:endParaRPr lang="en-CA" dirty="0" smtClean="0"/>
          </a:p>
          <a:p>
            <a:endParaRPr lang="en-CA" dirty="0"/>
          </a:p>
          <a:p>
            <a:endParaRPr lang="en-CA" dirty="0"/>
          </a:p>
        </p:txBody>
      </p:sp>
    </p:spTree>
    <p:extLst>
      <p:ext uri="{BB962C8B-B14F-4D97-AF65-F5344CB8AC3E}">
        <p14:creationId xmlns:p14="http://schemas.microsoft.com/office/powerpoint/2010/main" val="425687510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4</a:t>
            </a:fld>
            <a:endParaRPr lang="en-CA"/>
          </a:p>
        </p:txBody>
      </p:sp>
      <p:sp>
        <p:nvSpPr>
          <p:cNvPr id="3" name="Text Placeholder 2"/>
          <p:cNvSpPr>
            <a:spLocks noGrp="1"/>
          </p:cNvSpPr>
          <p:nvPr>
            <p:ph type="body" sz="quarter" idx="11"/>
          </p:nvPr>
        </p:nvSpPr>
        <p:spPr>
          <a:xfrm>
            <a:off x="759198" y="138062"/>
            <a:ext cx="6153061" cy="878670"/>
          </a:xfrm>
        </p:spPr>
        <p:txBody>
          <a:bodyPr/>
          <a:lstStyle/>
          <a:p>
            <a:r>
              <a:rPr lang="en-CA" b="1" dirty="0"/>
              <a:t>Government of </a:t>
            </a:r>
            <a:r>
              <a:rPr lang="en-CA" b="1" dirty="0" smtClean="0"/>
              <a:t>Canada</a:t>
            </a:r>
            <a:endParaRPr lang="en-CA" b="1" dirty="0"/>
          </a:p>
        </p:txBody>
      </p:sp>
      <p:sp>
        <p:nvSpPr>
          <p:cNvPr id="4" name="Content Placeholder 3"/>
          <p:cNvSpPr>
            <a:spLocks noGrp="1"/>
          </p:cNvSpPr>
          <p:nvPr>
            <p:ph idx="10"/>
          </p:nvPr>
        </p:nvSpPr>
        <p:spPr/>
        <p:txBody>
          <a:bodyPr/>
          <a:lstStyle/>
          <a:p>
            <a:r>
              <a:rPr lang="en-CA" b="1" dirty="0">
                <a:hlinkClick r:id="rId2"/>
              </a:rPr>
              <a:t>Government of Canada Digital </a:t>
            </a:r>
            <a:r>
              <a:rPr lang="en-CA" b="1" dirty="0" smtClean="0">
                <a:hlinkClick r:id="rId2"/>
              </a:rPr>
              <a:t>Standards</a:t>
            </a:r>
            <a:endParaRPr lang="en-CA" b="1" i="1" dirty="0" smtClean="0"/>
          </a:p>
          <a:p>
            <a:r>
              <a:rPr lang="en-CA" b="1" i="1" dirty="0" smtClean="0"/>
              <a:t>Design </a:t>
            </a:r>
            <a:r>
              <a:rPr lang="en-CA" b="1" i="1" dirty="0"/>
              <a:t>ethical services</a:t>
            </a:r>
          </a:p>
          <a:p>
            <a:r>
              <a:rPr lang="en-CA" i="1" dirty="0"/>
              <a:t>Make sure that everyone receives fair treatment. Comply with ethical guidelines in the design and use of systems which automate decision making (such as the use of artificial intelligence</a:t>
            </a:r>
            <a:r>
              <a:rPr lang="en-CA" i="1" dirty="0" smtClean="0"/>
              <a:t>).</a:t>
            </a:r>
          </a:p>
          <a:p>
            <a:endParaRPr lang="en-CA" dirty="0" smtClean="0"/>
          </a:p>
        </p:txBody>
      </p:sp>
      <p:pic>
        <p:nvPicPr>
          <p:cNvPr id="2052" name="Picture 4" descr="Gender-based Analysis Pl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228" y="4005064"/>
            <a:ext cx="5715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84235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5</a:t>
            </a:fld>
            <a:endParaRPr lang="en-CA"/>
          </a:p>
        </p:txBody>
      </p:sp>
      <p:sp>
        <p:nvSpPr>
          <p:cNvPr id="3" name="Text Placeholder 2"/>
          <p:cNvSpPr>
            <a:spLocks noGrp="1"/>
          </p:cNvSpPr>
          <p:nvPr>
            <p:ph type="body" sz="quarter" idx="11"/>
          </p:nvPr>
        </p:nvSpPr>
        <p:spPr>
          <a:xfrm>
            <a:off x="759198" y="138062"/>
            <a:ext cx="5973041" cy="878670"/>
          </a:xfrm>
        </p:spPr>
        <p:txBody>
          <a:bodyPr/>
          <a:lstStyle/>
          <a:p>
            <a:r>
              <a:rPr lang="en-CA" dirty="0" smtClean="0"/>
              <a:t>Directive on Automated Decision-Making</a:t>
            </a:r>
            <a:endParaRPr lang="en-CA" dirty="0"/>
          </a:p>
        </p:txBody>
      </p:sp>
      <p:sp>
        <p:nvSpPr>
          <p:cNvPr id="4" name="Content Placeholder 3"/>
          <p:cNvSpPr>
            <a:spLocks noGrp="1"/>
          </p:cNvSpPr>
          <p:nvPr>
            <p:ph idx="10"/>
          </p:nvPr>
        </p:nvSpPr>
        <p:spPr/>
        <p:txBody>
          <a:bodyPr/>
          <a:lstStyle/>
          <a:p>
            <a:r>
              <a:rPr lang="en-CA" dirty="0" smtClean="0"/>
              <a:t>Key Requirements relating to fairness:</a:t>
            </a:r>
          </a:p>
          <a:p>
            <a:pPr marL="342900" indent="-342900">
              <a:buFontTx/>
              <a:buChar char="-"/>
            </a:pPr>
            <a:r>
              <a:rPr lang="en-CA" dirty="0" smtClean="0"/>
              <a:t>Conduct Algorithmic Impact Assessments</a:t>
            </a:r>
          </a:p>
          <a:p>
            <a:pPr marL="342900" indent="-342900">
              <a:buFontTx/>
              <a:buChar char="-"/>
            </a:pPr>
            <a:r>
              <a:rPr lang="en-CA" dirty="0" smtClean="0"/>
              <a:t>Provide notice when an automated decision system is used</a:t>
            </a:r>
          </a:p>
          <a:p>
            <a:pPr marL="342900" indent="-342900">
              <a:buFontTx/>
              <a:buChar char="-"/>
            </a:pPr>
            <a:r>
              <a:rPr lang="en-CA" dirty="0" smtClean="0"/>
              <a:t>Provide meaningful explanations</a:t>
            </a:r>
          </a:p>
          <a:p>
            <a:pPr marL="342900" indent="-342900">
              <a:buFontTx/>
              <a:buChar char="-"/>
            </a:pPr>
            <a:r>
              <a:rPr lang="en-CA" dirty="0" smtClean="0"/>
              <a:t>Testing and monitoring outcomes for unintended bias</a:t>
            </a:r>
          </a:p>
          <a:p>
            <a:pPr marL="342900" indent="-342900">
              <a:buFontTx/>
              <a:buChar char="-"/>
            </a:pPr>
            <a:r>
              <a:rPr lang="en-CA" dirty="0" smtClean="0"/>
              <a:t>Defines 4 impact levels, with requirements for each</a:t>
            </a:r>
          </a:p>
          <a:p>
            <a:r>
              <a:rPr lang="en-CA" dirty="0" smtClean="0"/>
              <a:t>Scope:</a:t>
            </a:r>
          </a:p>
          <a:p>
            <a:pPr marL="342900" indent="-342900">
              <a:buFontTx/>
              <a:buChar char="-"/>
            </a:pPr>
            <a:r>
              <a:rPr lang="en-CA" dirty="0" smtClean="0"/>
              <a:t>Applies to external services</a:t>
            </a:r>
          </a:p>
          <a:p>
            <a:pPr marL="342900" indent="-342900">
              <a:buFontTx/>
              <a:buChar char="-"/>
            </a:pPr>
            <a:r>
              <a:rPr lang="en-CA" dirty="0"/>
              <a:t>any system, tool, or statistical models used to recommend or make an administrative decision about a client</a:t>
            </a:r>
          </a:p>
        </p:txBody>
      </p:sp>
      <p:sp>
        <p:nvSpPr>
          <p:cNvPr id="5" name="TextBox 4"/>
          <p:cNvSpPr txBox="1"/>
          <p:nvPr/>
        </p:nvSpPr>
        <p:spPr>
          <a:xfrm>
            <a:off x="506984" y="5157192"/>
            <a:ext cx="8640960" cy="1723549"/>
          </a:xfrm>
          <a:prstGeom prst="rect">
            <a:avLst/>
          </a:prstGeom>
          <a:noFill/>
        </p:spPr>
        <p:txBody>
          <a:bodyPr wrap="square" rtlCol="0">
            <a:spAutoFit/>
          </a:bodyPr>
          <a:lstStyle/>
          <a:p>
            <a:r>
              <a:rPr lang="en-CA" sz="1600" dirty="0" smtClean="0"/>
              <a:t>Links:</a:t>
            </a:r>
          </a:p>
          <a:p>
            <a:r>
              <a:rPr lang="en-CA" sz="1600" dirty="0" smtClean="0">
                <a:hlinkClick r:id="rId2"/>
              </a:rPr>
              <a:t>Directive on Automated Decision Making</a:t>
            </a:r>
            <a:endParaRPr lang="en-CA" sz="1600" dirty="0" smtClean="0"/>
          </a:p>
          <a:p>
            <a:r>
              <a:rPr lang="en-CA" sz="1600" dirty="0" smtClean="0">
                <a:hlinkClick r:id="rId3"/>
              </a:rPr>
              <a:t>Digital Government: Responsible use of artificial intelligence</a:t>
            </a:r>
            <a:endParaRPr lang="en-CA" sz="1600" dirty="0" smtClean="0"/>
          </a:p>
          <a:p>
            <a:r>
              <a:rPr lang="en-CA" sz="1600" dirty="0" smtClean="0">
                <a:hlinkClick r:id="rId4"/>
              </a:rPr>
              <a:t>Impact Assessment Tool</a:t>
            </a:r>
            <a:endParaRPr lang="en-CA" sz="1600" dirty="0"/>
          </a:p>
          <a:p>
            <a:endParaRPr lang="en-CA" sz="1400" dirty="0"/>
          </a:p>
          <a:p>
            <a:endParaRPr lang="en-CA" sz="1400" dirty="0"/>
          </a:p>
          <a:p>
            <a:endParaRPr lang="en-CA" sz="1400" dirty="0"/>
          </a:p>
        </p:txBody>
      </p:sp>
    </p:spTree>
    <p:extLst>
      <p:ext uri="{BB962C8B-B14F-4D97-AF65-F5344CB8AC3E}">
        <p14:creationId xmlns:p14="http://schemas.microsoft.com/office/powerpoint/2010/main" val="344064395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D4B517-E49B-41B6-9DBC-23634E0F1CDC}" type="slidenum">
              <a:rPr lang="en-CA" smtClean="0"/>
              <a:t>6</a:t>
            </a:fld>
            <a:endParaRPr lang="en-CA"/>
          </a:p>
        </p:txBody>
      </p:sp>
      <p:sp>
        <p:nvSpPr>
          <p:cNvPr id="6" name="Text Placeholder 5"/>
          <p:cNvSpPr>
            <a:spLocks noGrp="1"/>
          </p:cNvSpPr>
          <p:nvPr>
            <p:ph type="body" sz="quarter" idx="11"/>
          </p:nvPr>
        </p:nvSpPr>
        <p:spPr/>
        <p:txBody>
          <a:bodyPr/>
          <a:lstStyle/>
          <a:p>
            <a:r>
              <a:rPr lang="en-CA" dirty="0" smtClean="0"/>
              <a:t>What is fairness?</a:t>
            </a:r>
            <a:endParaRPr lang="en-CA" dirty="0"/>
          </a:p>
        </p:txBody>
      </p:sp>
      <p:sp>
        <p:nvSpPr>
          <p:cNvPr id="5" name="Content Placeholder 4"/>
          <p:cNvSpPr>
            <a:spLocks noGrp="1"/>
          </p:cNvSpPr>
          <p:nvPr>
            <p:ph idx="10"/>
          </p:nvPr>
        </p:nvSpPr>
        <p:spPr/>
        <p:txBody>
          <a:bodyPr/>
          <a:lstStyle/>
          <a:p>
            <a:endParaRPr lang="en-CA" dirty="0" smtClean="0"/>
          </a:p>
          <a:p>
            <a:endParaRPr lang="en-CA" dirty="0"/>
          </a:p>
          <a:p>
            <a:endParaRPr lang="en-CA" dirty="0" smtClean="0"/>
          </a:p>
          <a:p>
            <a:endParaRPr lang="en-CA" dirty="0"/>
          </a:p>
          <a:p>
            <a:endParaRPr lang="en-CA" dirty="0" smtClean="0"/>
          </a:p>
          <a:p>
            <a:r>
              <a:rPr lang="en-CA" dirty="0" smtClean="0"/>
              <a:t>“</a:t>
            </a:r>
            <a:r>
              <a:rPr lang="en-CA" dirty="0"/>
              <a:t>Fairness is a multifaceted, context-dependent social construct that defies simple definition.” </a:t>
            </a:r>
            <a:r>
              <a:rPr lang="en-CA" sz="1800" i="1" dirty="0"/>
              <a:t>(</a:t>
            </a:r>
            <a:r>
              <a:rPr lang="en-CA" sz="1800" i="1" dirty="0">
                <a:hlinkClick r:id="rId2"/>
              </a:rPr>
              <a:t>AI Fairness 360 toolkit</a:t>
            </a:r>
            <a:r>
              <a:rPr lang="en-CA" sz="1800" i="1" dirty="0"/>
              <a:t>, IBM</a:t>
            </a:r>
            <a:r>
              <a:rPr lang="en-CA" sz="1800" i="1" dirty="0" smtClean="0"/>
              <a:t>)</a:t>
            </a:r>
          </a:p>
        </p:txBody>
      </p:sp>
    </p:spTree>
    <p:extLst>
      <p:ext uri="{BB962C8B-B14F-4D97-AF65-F5344CB8AC3E}">
        <p14:creationId xmlns:p14="http://schemas.microsoft.com/office/powerpoint/2010/main" val="2497099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7</a:t>
            </a:fld>
            <a:endParaRPr lang="en-CA"/>
          </a:p>
        </p:txBody>
      </p:sp>
      <p:sp>
        <p:nvSpPr>
          <p:cNvPr id="3" name="Text Placeholder 2"/>
          <p:cNvSpPr>
            <a:spLocks noGrp="1"/>
          </p:cNvSpPr>
          <p:nvPr>
            <p:ph type="body" sz="quarter" idx="11"/>
          </p:nvPr>
        </p:nvSpPr>
        <p:spPr>
          <a:xfrm>
            <a:off x="759198" y="138062"/>
            <a:ext cx="6081053" cy="878670"/>
          </a:xfrm>
        </p:spPr>
        <p:txBody>
          <a:bodyPr/>
          <a:lstStyle/>
          <a:p>
            <a:r>
              <a:rPr lang="en-CA" dirty="0" smtClean="0"/>
              <a:t>What is Fairness in the context of AI?</a:t>
            </a:r>
            <a:endParaRPr lang="en-CA" dirty="0"/>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CA" dirty="0" smtClean="0"/>
              <a:t>“</a:t>
            </a:r>
            <a:r>
              <a:rPr lang="en-CA" dirty="0"/>
              <a:t>absence of any prejudice or favoritism toward an individual or a group based on their inherent or acquired characteristics” (</a:t>
            </a:r>
            <a:r>
              <a:rPr lang="en-CA" dirty="0">
                <a:hlinkClick r:id="rId2"/>
              </a:rPr>
              <a:t>A Survey on Bias and Fairness in Machine Learning</a:t>
            </a:r>
            <a:r>
              <a:rPr lang="en-CA" dirty="0"/>
              <a:t>, </a:t>
            </a:r>
            <a:r>
              <a:rPr lang="en-CA" dirty="0" err="1"/>
              <a:t>Mehrabi</a:t>
            </a:r>
            <a:r>
              <a:rPr lang="en-CA" dirty="0"/>
              <a:t> et al</a:t>
            </a:r>
            <a:r>
              <a:rPr lang="en-CA" dirty="0" smtClean="0"/>
              <a:t>)</a:t>
            </a:r>
          </a:p>
          <a:p>
            <a:pPr marL="342900" indent="-342900">
              <a:buFont typeface="Arial" panose="020B0604020202020204" pitchFamily="34" charset="0"/>
              <a:buChar char="•"/>
            </a:pPr>
            <a:endParaRPr lang="en-CA" smtClean="0"/>
          </a:p>
          <a:p>
            <a:pPr marL="342900" indent="-342900">
              <a:buFont typeface="Arial" panose="020B0604020202020204" pitchFamily="34" charset="0"/>
              <a:buChar char="•"/>
            </a:pPr>
            <a:r>
              <a:rPr lang="en-CA" smtClean="0"/>
              <a:t>“</a:t>
            </a:r>
            <a:r>
              <a:rPr lang="en-CA" dirty="0"/>
              <a:t>Any case where AI/ML systems perform differently for different groups in ways that may be considered undesirable.” (</a:t>
            </a:r>
            <a:r>
              <a:rPr lang="en-CA" dirty="0">
                <a:hlinkClick r:id="rId3"/>
              </a:rPr>
              <a:t>Improving fairness in machine learning systems: What do industry practitioners need?</a:t>
            </a:r>
            <a:r>
              <a:rPr lang="en-CA" dirty="0"/>
              <a:t>, Holstein et al</a:t>
            </a:r>
            <a:r>
              <a:rPr lang="en-CA" dirty="0" smtClean="0"/>
              <a:t>)</a:t>
            </a:r>
            <a:endParaRPr lang="en-CA" dirty="0"/>
          </a:p>
          <a:p>
            <a:pPr marL="285750" indent="-285750">
              <a:buFont typeface="Arial" panose="020B0604020202020204" pitchFamily="34" charset="0"/>
              <a:buChar char="•"/>
            </a:pPr>
            <a:endParaRPr lang="en-CA" smtClean="0"/>
          </a:p>
          <a:p>
            <a:pPr marL="285750" indent="-285750">
              <a:buFont typeface="Arial" panose="020B0604020202020204" pitchFamily="34" charset="0"/>
              <a:buChar char="•"/>
            </a:pPr>
            <a:r>
              <a:rPr lang="en-CA" smtClean="0"/>
              <a:t>Protected </a:t>
            </a:r>
            <a:r>
              <a:rPr lang="en-CA" dirty="0"/>
              <a:t>groups may be defined in human rights or anti-discrimination laws; e.g. in Canada the Canadian Human Rights Act and the Employment Equity Act.</a:t>
            </a:r>
          </a:p>
          <a:p>
            <a:pPr marL="342900" indent="-342900">
              <a:buFontTx/>
              <a:buChar char="-"/>
            </a:pPr>
            <a:endParaRPr lang="en-CA" sz="1800" dirty="0"/>
          </a:p>
          <a:p>
            <a:endParaRPr lang="en-CA" dirty="0"/>
          </a:p>
        </p:txBody>
      </p:sp>
    </p:spTree>
    <p:extLst>
      <p:ext uri="{BB962C8B-B14F-4D97-AF65-F5344CB8AC3E}">
        <p14:creationId xmlns:p14="http://schemas.microsoft.com/office/powerpoint/2010/main" val="301825422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8</a:t>
            </a:fld>
            <a:endParaRPr lang="en-CA"/>
          </a:p>
        </p:txBody>
      </p:sp>
      <p:sp>
        <p:nvSpPr>
          <p:cNvPr id="3" name="Text Placeholder 2"/>
          <p:cNvSpPr>
            <a:spLocks noGrp="1"/>
          </p:cNvSpPr>
          <p:nvPr>
            <p:ph type="body" sz="quarter" idx="11"/>
          </p:nvPr>
        </p:nvSpPr>
        <p:spPr/>
        <p:txBody>
          <a:bodyPr/>
          <a:lstStyle/>
          <a:p>
            <a:r>
              <a:rPr lang="en-CA" dirty="0" smtClean="0"/>
              <a:t>Some complications</a:t>
            </a:r>
            <a:endParaRPr lang="en-CA" dirty="0"/>
          </a:p>
        </p:txBody>
      </p:sp>
      <p:sp>
        <p:nvSpPr>
          <p:cNvPr id="4" name="Content Placeholder 3"/>
          <p:cNvSpPr>
            <a:spLocks noGrp="1"/>
          </p:cNvSpPr>
          <p:nvPr>
            <p:ph idx="10"/>
          </p:nvPr>
        </p:nvSpPr>
        <p:spPr/>
        <p:txBody>
          <a:bodyPr/>
          <a:lstStyle/>
          <a:p>
            <a:endParaRPr lang="en-CA" sz="1800" i="1" dirty="0"/>
          </a:p>
          <a:p>
            <a:r>
              <a:rPr lang="en-CA" dirty="0" smtClean="0"/>
              <a:t>“discriminating </a:t>
            </a:r>
            <a:r>
              <a:rPr lang="en-CA" dirty="0"/>
              <a:t>in advertising for hair products makes perfect sense in a way that discriminating in advertising for financial products is completely illegal</a:t>
            </a:r>
            <a:r>
              <a:rPr lang="en-CA" dirty="0" smtClean="0"/>
              <a:t>.”, Interview with </a:t>
            </a:r>
            <a:r>
              <a:rPr lang="en-CA" dirty="0" smtClean="0">
                <a:hlinkClick r:id="rId3"/>
              </a:rPr>
              <a:t>Cynthia </a:t>
            </a:r>
            <a:r>
              <a:rPr lang="en-CA" dirty="0" err="1">
                <a:hlinkClick r:id="rId3"/>
              </a:rPr>
              <a:t>Dwork</a:t>
            </a:r>
            <a:r>
              <a:rPr lang="en-CA" dirty="0">
                <a:hlinkClick r:id="rId3"/>
              </a:rPr>
              <a:t>, </a:t>
            </a:r>
            <a:r>
              <a:rPr lang="en-CA" dirty="0" smtClean="0">
                <a:hlinkClick r:id="rId3"/>
              </a:rPr>
              <a:t>2016</a:t>
            </a:r>
            <a:endParaRPr lang="en-CA" dirty="0" smtClean="0"/>
          </a:p>
          <a:p>
            <a:endParaRPr lang="en-CA" dirty="0"/>
          </a:p>
          <a:p>
            <a:r>
              <a:rPr lang="en-CA" dirty="0"/>
              <a:t>“[ML] models’ main assumption [is] that</a:t>
            </a:r>
          </a:p>
          <a:p>
            <a:r>
              <a:rPr lang="en-CA" dirty="0"/>
              <a:t>the past is similar to the future. [...] if I don’t want to have the</a:t>
            </a:r>
          </a:p>
          <a:p>
            <a:r>
              <a:rPr lang="en-CA" dirty="0"/>
              <a:t>same future, am I in the position to define the future for society</a:t>
            </a:r>
          </a:p>
          <a:p>
            <a:r>
              <a:rPr lang="en-CA" dirty="0"/>
              <a:t>or not</a:t>
            </a:r>
            <a:r>
              <a:rPr lang="en-CA" dirty="0" smtClean="0"/>
              <a:t>?” (Subject in </a:t>
            </a:r>
            <a:r>
              <a:rPr lang="en-CA" dirty="0">
                <a:hlinkClick r:id="rId4"/>
              </a:rPr>
              <a:t>Improving fairness in machine learning systems: What do industry practitioners need?</a:t>
            </a:r>
            <a:r>
              <a:rPr lang="en-CA" dirty="0"/>
              <a:t>, Holstein et al</a:t>
            </a:r>
            <a:r>
              <a:rPr lang="en-CA" dirty="0" smtClean="0"/>
              <a:t>)</a:t>
            </a:r>
            <a:endParaRPr lang="en-CA" dirty="0"/>
          </a:p>
          <a:p>
            <a:endParaRPr lang="en-CA" dirty="0" smtClean="0"/>
          </a:p>
          <a:p>
            <a:pPr marL="342900" indent="-342900" algn="ctr">
              <a:buFontTx/>
              <a:buChar char="-"/>
            </a:pPr>
            <a:endParaRPr lang="en-CA" dirty="0"/>
          </a:p>
          <a:p>
            <a:endParaRPr lang="en-CA" dirty="0"/>
          </a:p>
          <a:p>
            <a:endParaRPr lang="en-CA" dirty="0" smtClean="0"/>
          </a:p>
          <a:p>
            <a:endParaRPr lang="en-CA" dirty="0" smtClean="0"/>
          </a:p>
        </p:txBody>
      </p:sp>
    </p:spTree>
    <p:extLst>
      <p:ext uri="{BB962C8B-B14F-4D97-AF65-F5344CB8AC3E}">
        <p14:creationId xmlns:p14="http://schemas.microsoft.com/office/powerpoint/2010/main" val="15796383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2D4B517-E49B-41B6-9DBC-23634E0F1CDC}" type="slidenum">
              <a:rPr lang="en-CA" smtClean="0"/>
              <a:t>9</a:t>
            </a:fld>
            <a:endParaRPr lang="en-CA"/>
          </a:p>
        </p:txBody>
      </p:sp>
      <p:sp>
        <p:nvSpPr>
          <p:cNvPr id="3" name="Text Placeholder 2"/>
          <p:cNvSpPr>
            <a:spLocks noGrp="1"/>
          </p:cNvSpPr>
          <p:nvPr>
            <p:ph type="body" sz="quarter" idx="11"/>
          </p:nvPr>
        </p:nvSpPr>
        <p:spPr/>
        <p:txBody>
          <a:bodyPr/>
          <a:lstStyle/>
          <a:p>
            <a:r>
              <a:rPr lang="en-CA" dirty="0" smtClean="0"/>
              <a:t>Why it’s relevant to AI</a:t>
            </a:r>
            <a:endParaRPr lang="en-CA" dirty="0"/>
          </a:p>
        </p:txBody>
      </p:sp>
      <p:sp>
        <p:nvSpPr>
          <p:cNvPr id="4" name="Content Placeholder 3"/>
          <p:cNvSpPr>
            <a:spLocks noGrp="1"/>
          </p:cNvSpPr>
          <p:nvPr>
            <p:ph idx="10"/>
          </p:nvPr>
        </p:nvSpPr>
        <p:spPr/>
        <p:txBody>
          <a:bodyPr/>
          <a:lstStyle/>
          <a:p>
            <a:r>
              <a:rPr lang="en-CA" dirty="0" smtClean="0"/>
              <a:t>Automated decision systems have the potential to reduce bias…</a:t>
            </a:r>
          </a:p>
          <a:p>
            <a:r>
              <a:rPr lang="en-CA" dirty="0" smtClean="0"/>
              <a:t>… but they also have the potential to scale up existing biases</a:t>
            </a:r>
          </a:p>
          <a:p>
            <a:endParaRPr lang="en-CA" dirty="0"/>
          </a:p>
          <a:p>
            <a:r>
              <a:rPr lang="en-CA" dirty="0" smtClean="0"/>
              <a:t>Any decision process can be unfair or biased, from judgement of individuals, simple rules, to complex AI systems. </a:t>
            </a:r>
          </a:p>
          <a:p>
            <a:endParaRPr lang="en-CA" dirty="0"/>
          </a:p>
          <a:p>
            <a:r>
              <a:rPr lang="en-CA" dirty="0"/>
              <a:t>Automated Systems are not inherently more or less fair than human decision makers – but they may be unfair in different </a:t>
            </a:r>
            <a:r>
              <a:rPr lang="en-CA" dirty="0" smtClean="0"/>
              <a:t>ways, while having the appearance of being objective.</a:t>
            </a:r>
            <a:endParaRPr lang="en-CA" dirty="0"/>
          </a:p>
        </p:txBody>
      </p:sp>
    </p:spTree>
    <p:extLst>
      <p:ext uri="{BB962C8B-B14F-4D97-AF65-F5344CB8AC3E}">
        <p14:creationId xmlns:p14="http://schemas.microsoft.com/office/powerpoint/2010/main" val="1835616790"/>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d923aa03830352a7cc2b896&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TBS-SCT NEW">
      <a:dk1>
        <a:sysClr val="windowText" lastClr="000000"/>
      </a:dk1>
      <a:lt1>
        <a:sysClr val="window" lastClr="FFFFFF"/>
      </a:lt1>
      <a:dk2>
        <a:srgbClr val="004D71"/>
      </a:dk2>
      <a:lt2>
        <a:srgbClr val="FFFFFF"/>
      </a:lt2>
      <a:accent1>
        <a:srgbClr val="004D71"/>
      </a:accent1>
      <a:accent2>
        <a:srgbClr val="3095B4"/>
      </a:accent2>
      <a:accent3>
        <a:srgbClr val="333E48"/>
      </a:accent3>
      <a:accent4>
        <a:srgbClr val="63CECA"/>
      </a:accent4>
      <a:accent5>
        <a:srgbClr val="CD202C"/>
      </a:accent5>
      <a:accent6>
        <a:srgbClr val="CFDE00"/>
      </a:accent6>
      <a:hlink>
        <a:srgbClr val="0415FF"/>
      </a:hlink>
      <a:folHlink>
        <a:srgbClr val="FF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16871</TotalTime>
  <Words>2049</Words>
  <Application>Microsoft Office PowerPoint</Application>
  <PresentationFormat>On-screen Show (4:3)</PresentationFormat>
  <Paragraphs>300</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맑은 고딕</vt:lpstr>
      <vt:lpstr>Arial</vt:lpstr>
      <vt:lpstr>Calibri</vt:lpstr>
      <vt:lpstr>Office Theme</vt:lpstr>
      <vt:lpstr>Fairness in AI and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TBS-SCT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Perrier, Matthew C.</dc:creator>
  <cp:lastModifiedBy>Gaudette, Lisa</cp:lastModifiedBy>
  <cp:revision>228</cp:revision>
  <cp:lastPrinted>2015-12-14T14:59:28Z</cp:lastPrinted>
  <dcterms:created xsi:type="dcterms:W3CDTF">2015-11-06T15:38:40Z</dcterms:created>
  <dcterms:modified xsi:type="dcterms:W3CDTF">2019-09-30T17:25:52Z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0ae614d2-e518-4ef1-a5c0-a3bc3a01a186</vt:lpwstr>
  </property>
  <property fmtid="{D5CDD505-2E9C-101B-9397-08002B2CF9AE}" pid="3" name="TBSSCTCLASSIFICATION">
    <vt:lpwstr>UNCLASSIFIED</vt:lpwstr>
  </property>
  <property fmtid="{D5CDD505-2E9C-101B-9397-08002B2CF9AE}" pid="4" name="SECCLASS">
    <vt:lpwstr>CLASSU</vt:lpwstr>
  </property>
  <property fmtid="{D5CDD505-2E9C-101B-9397-08002B2CF9AE}" pid="5" name="TBSSCTVISUALMARKINGNO">
    <vt:lpwstr>NO</vt:lpwstr>
  </property>
</Properties>
</file>