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Delius Swash Caps"/>
      <p:regular r:id="rId10"/>
    </p:embeddedFont>
    <p:embeddedFont>
      <p:font typeface="Cairo"/>
      <p:regular r:id="rId11"/>
      <p:bold r:id="rId12"/>
    </p:embeddedFont>
    <p:embeddedFont>
      <p:font typeface="Bebas Neue"/>
      <p:regular r:id="rId13"/>
    </p:embeddedFont>
    <p:embeddedFont>
      <p:font typeface="Electroliz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Cairo-regular.fntdata"/><Relationship Id="rId10" Type="http://schemas.openxmlformats.org/officeDocument/2006/relationships/font" Target="fonts/DeliusSwashCaps-regular.fntdata"/><Relationship Id="rId13" Type="http://schemas.openxmlformats.org/officeDocument/2006/relationships/font" Target="fonts/BebasNeue-regular.fntdata"/><Relationship Id="rId12" Type="http://schemas.openxmlformats.org/officeDocument/2006/relationships/font" Target="fonts/Cairo-bold.fntdata"/><Relationship Id="rId14" Type="http://schemas.openxmlformats.org/officeDocument/2006/relationships/font" Target="fonts/Electroliz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cc6939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cc6939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cc69394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9cc69394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1d914ac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1d914ac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cc69394a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9cc69394a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284900" y="1558475"/>
            <a:ext cx="6574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284900" y="3069575"/>
            <a:ext cx="65742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subTitle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hasCustomPrompt="1" type="title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2" type="title"/>
          </p:nvPr>
        </p:nvSpPr>
        <p:spPr>
          <a:xfrm>
            <a:off x="2448525" y="1907332"/>
            <a:ext cx="25716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448525" y="2675675"/>
            <a:ext cx="25716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2391900" y="23800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2" type="title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391900" y="3221850"/>
            <a:ext cx="4360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1458150" y="2881475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458150" y="1515000"/>
            <a:ext cx="6227700" cy="14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944900" y="1470200"/>
            <a:ext cx="52542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9pPr>
          </a:lstStyle>
          <a:p/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/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5353575" y="2642075"/>
            <a:ext cx="2616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5353575" y="1476475"/>
            <a:ext cx="2616300" cy="11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_2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>
            <p:ph idx="1" type="subTitle"/>
          </p:nvPr>
        </p:nvSpPr>
        <p:spPr>
          <a:xfrm>
            <a:off x="967725" y="2641475"/>
            <a:ext cx="2817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967875" y="1328100"/>
            <a:ext cx="28173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_2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>
            <p:ph idx="1" type="subTitle"/>
          </p:nvPr>
        </p:nvSpPr>
        <p:spPr>
          <a:xfrm>
            <a:off x="949550" y="2184713"/>
            <a:ext cx="28173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721125" y="1202800"/>
            <a:ext cx="37593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4663650" y="1754475"/>
            <a:ext cx="3759300" cy="28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latin typeface="Electrolize"/>
                <a:ea typeface="Electrolize"/>
                <a:cs typeface="Electrolize"/>
                <a:sym typeface="Electrolize"/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2" type="subTitle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3" type="subTitle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4" type="subTitle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5" type="subTitle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6" type="subTitle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2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5089825" y="3915325"/>
            <a:ext cx="23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2" type="subTitle"/>
          </p:nvPr>
        </p:nvSpPr>
        <p:spPr>
          <a:xfrm>
            <a:off x="1723475" y="3915325"/>
            <a:ext cx="23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3" type="subTitle"/>
          </p:nvPr>
        </p:nvSpPr>
        <p:spPr>
          <a:xfrm>
            <a:off x="1723475" y="3528000"/>
            <a:ext cx="23307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4" type="subTitle"/>
          </p:nvPr>
        </p:nvSpPr>
        <p:spPr>
          <a:xfrm>
            <a:off x="5089825" y="3528000"/>
            <a:ext cx="23307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25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>
            <p:ph idx="1" type="subTitle"/>
          </p:nvPr>
        </p:nvSpPr>
        <p:spPr>
          <a:xfrm>
            <a:off x="4951450" y="13282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2" type="subTitle"/>
          </p:nvPr>
        </p:nvSpPr>
        <p:spPr>
          <a:xfrm>
            <a:off x="4951450" y="16493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3" type="subTitle"/>
          </p:nvPr>
        </p:nvSpPr>
        <p:spPr>
          <a:xfrm>
            <a:off x="4951450" y="27446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4" type="subTitle"/>
          </p:nvPr>
        </p:nvSpPr>
        <p:spPr>
          <a:xfrm>
            <a:off x="4951450" y="38399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5" type="subTitle"/>
          </p:nvPr>
        </p:nvSpPr>
        <p:spPr>
          <a:xfrm>
            <a:off x="4951450" y="24235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6" type="subTitle"/>
          </p:nvPr>
        </p:nvSpPr>
        <p:spPr>
          <a:xfrm>
            <a:off x="4951450" y="35188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2">
            <a:alphaModFix/>
          </a:blip>
          <a:srcRect b="3624" l="0" r="10722" t="709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5629350" y="186022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5629375" y="149590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3" type="subTitle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4" type="subTitle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5" type="subTitle"/>
          </p:nvPr>
        </p:nvSpPr>
        <p:spPr>
          <a:xfrm>
            <a:off x="1997500" y="363337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6" type="subTitle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7" type="subTitle"/>
          </p:nvPr>
        </p:nvSpPr>
        <p:spPr>
          <a:xfrm>
            <a:off x="5629350" y="363337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8" type="subTitle"/>
          </p:nvPr>
        </p:nvSpPr>
        <p:spPr>
          <a:xfrm>
            <a:off x="5629375" y="326425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 rotWithShape="1">
          <a:blip r:embed="rId2">
            <a:alphaModFix/>
          </a:blip>
          <a:srcRect b="2733" l="2733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>
            <p:ph idx="1" type="subTitle"/>
          </p:nvPr>
        </p:nvSpPr>
        <p:spPr>
          <a:xfrm>
            <a:off x="6144466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subTitle"/>
          </p:nvPr>
        </p:nvSpPr>
        <p:spPr>
          <a:xfrm>
            <a:off x="6144450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3" type="subTitle"/>
          </p:nvPr>
        </p:nvSpPr>
        <p:spPr>
          <a:xfrm>
            <a:off x="3523959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4" type="subTitle"/>
          </p:nvPr>
        </p:nvSpPr>
        <p:spPr>
          <a:xfrm>
            <a:off x="3523949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5" type="subTitle"/>
          </p:nvPr>
        </p:nvSpPr>
        <p:spPr>
          <a:xfrm>
            <a:off x="2213706" y="3812481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6" type="subTitle"/>
          </p:nvPr>
        </p:nvSpPr>
        <p:spPr>
          <a:xfrm>
            <a:off x="2213698" y="34393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7" type="subTitle"/>
          </p:nvPr>
        </p:nvSpPr>
        <p:spPr>
          <a:xfrm>
            <a:off x="4834213" y="3812481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8" type="subTitle"/>
          </p:nvPr>
        </p:nvSpPr>
        <p:spPr>
          <a:xfrm>
            <a:off x="4834200" y="34393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9" type="subTitle"/>
          </p:nvPr>
        </p:nvSpPr>
        <p:spPr>
          <a:xfrm>
            <a:off x="903453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3" type="subTitle"/>
          </p:nvPr>
        </p:nvSpPr>
        <p:spPr>
          <a:xfrm>
            <a:off x="903447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b="311" l="4680" r="3727" t="8096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8544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2" type="subTitle"/>
          </p:nvPr>
        </p:nvSpPr>
        <p:spPr>
          <a:xfrm>
            <a:off x="8544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3" type="subTitle"/>
          </p:nvPr>
        </p:nvSpPr>
        <p:spPr>
          <a:xfrm>
            <a:off x="34710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4" type="subTitle"/>
          </p:nvPr>
        </p:nvSpPr>
        <p:spPr>
          <a:xfrm>
            <a:off x="60876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5" type="subTitle"/>
          </p:nvPr>
        </p:nvSpPr>
        <p:spPr>
          <a:xfrm>
            <a:off x="34710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0"/>
          <p:cNvSpPr txBox="1"/>
          <p:nvPr>
            <p:ph idx="6" type="subTitle"/>
          </p:nvPr>
        </p:nvSpPr>
        <p:spPr>
          <a:xfrm>
            <a:off x="60876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7" type="subTitle"/>
          </p:nvPr>
        </p:nvSpPr>
        <p:spPr>
          <a:xfrm>
            <a:off x="8544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8" type="subTitle"/>
          </p:nvPr>
        </p:nvSpPr>
        <p:spPr>
          <a:xfrm>
            <a:off x="8544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9" type="subTitle"/>
          </p:nvPr>
        </p:nvSpPr>
        <p:spPr>
          <a:xfrm>
            <a:off x="34710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3" type="subTitle"/>
          </p:nvPr>
        </p:nvSpPr>
        <p:spPr>
          <a:xfrm>
            <a:off x="60876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4" type="subTitle"/>
          </p:nvPr>
        </p:nvSpPr>
        <p:spPr>
          <a:xfrm>
            <a:off x="34710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15" type="subTitle"/>
          </p:nvPr>
        </p:nvSpPr>
        <p:spPr>
          <a:xfrm>
            <a:off x="60876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5111075" y="1046550"/>
            <a:ext cx="3317700" cy="23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5111075" y="3331525"/>
            <a:ext cx="33177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/>
          <p:nvPr>
            <p:ph idx="2" type="pic"/>
          </p:nvPr>
        </p:nvSpPr>
        <p:spPr>
          <a:xfrm>
            <a:off x="715100" y="768750"/>
            <a:ext cx="4016400" cy="360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>
            <p:ph hasCustomPrompt="1" type="title"/>
          </p:nvPr>
        </p:nvSpPr>
        <p:spPr>
          <a:xfrm>
            <a:off x="2290350" y="702525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hasCustomPrompt="1" idx="2" type="title"/>
          </p:nvPr>
        </p:nvSpPr>
        <p:spPr>
          <a:xfrm>
            <a:off x="2290350" y="2087050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31"/>
          <p:cNvSpPr txBox="1"/>
          <p:nvPr>
            <p:ph idx="3" type="subTitle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hasCustomPrompt="1" idx="4" type="title"/>
          </p:nvPr>
        </p:nvSpPr>
        <p:spPr>
          <a:xfrm>
            <a:off x="2290350" y="3468563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31"/>
          <p:cNvSpPr txBox="1"/>
          <p:nvPr>
            <p:ph idx="5" type="subTitle"/>
          </p:nvPr>
        </p:nvSpPr>
        <p:spPr>
          <a:xfrm>
            <a:off x="2290350" y="4229800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2">
            <a:alphaModFix/>
          </a:blip>
          <a:srcRect b="300" l="0" r="0" t="-30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>
            <p:ph hasCustomPrompt="1" type="title"/>
          </p:nvPr>
        </p:nvSpPr>
        <p:spPr>
          <a:xfrm>
            <a:off x="5747650" y="2596950"/>
            <a:ext cx="23010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747650" y="3066725"/>
            <a:ext cx="23010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hasCustomPrompt="1" idx="2" type="title"/>
          </p:nvPr>
        </p:nvSpPr>
        <p:spPr>
          <a:xfrm>
            <a:off x="1084400" y="2596950"/>
            <a:ext cx="23229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2"/>
          <p:cNvSpPr txBox="1"/>
          <p:nvPr>
            <p:ph idx="3" type="subTitle"/>
          </p:nvPr>
        </p:nvSpPr>
        <p:spPr>
          <a:xfrm>
            <a:off x="1084400" y="3066725"/>
            <a:ext cx="23229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hasCustomPrompt="1" idx="4" type="title"/>
          </p:nvPr>
        </p:nvSpPr>
        <p:spPr>
          <a:xfrm>
            <a:off x="3421500" y="3582500"/>
            <a:ext cx="23010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/>
          <p:nvPr>
            <p:ph idx="5" type="subTitle"/>
          </p:nvPr>
        </p:nvSpPr>
        <p:spPr>
          <a:xfrm>
            <a:off x="3421500" y="4048873"/>
            <a:ext cx="23010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2717850" y="1537475"/>
            <a:ext cx="37083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3"/>
          <p:cNvSpPr txBox="1"/>
          <p:nvPr/>
        </p:nvSpPr>
        <p:spPr>
          <a:xfrm>
            <a:off x="2717850" y="34919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4" name="Google Shape;194;p33"/>
          <p:cNvSpPr txBox="1"/>
          <p:nvPr>
            <p:ph idx="2" type="body"/>
          </p:nvPr>
        </p:nvSpPr>
        <p:spPr>
          <a:xfrm>
            <a:off x="2717825" y="4289500"/>
            <a:ext cx="37083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type="ctrTitle"/>
          </p:nvPr>
        </p:nvSpPr>
        <p:spPr>
          <a:xfrm>
            <a:off x="2717850" y="701750"/>
            <a:ext cx="3708300" cy="10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70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b="3624" l="0" r="10722" t="709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2733" l="2733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2162" t="21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388100" y="1370725"/>
            <a:ext cx="661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280750" y="535000"/>
            <a:ext cx="4993800" cy="1274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26777" l="10309" r="24894" t="0"/>
          <a:stretch/>
        </p:blipFill>
        <p:spPr>
          <a:xfrm>
            <a:off x="7658650" y="3456725"/>
            <a:ext cx="1485350" cy="168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7443" l="7797" r="67603" t="1556"/>
          <a:stretch/>
        </p:blipFill>
        <p:spPr>
          <a:xfrm rot="10800000">
            <a:off x="-27575" y="1357524"/>
            <a:ext cx="563899" cy="20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ctrTitle"/>
          </p:nvPr>
        </p:nvSpPr>
        <p:spPr>
          <a:xfrm>
            <a:off x="4411050" y="-564100"/>
            <a:ext cx="4098900" cy="26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RUSH HOUR</a:t>
            </a:r>
            <a:endParaRPr/>
          </a:p>
        </p:txBody>
      </p: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Ricardo Covelo - 102668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Telmo Sauce - 104428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 rotWithShape="1">
          <a:blip r:embed="rId3">
            <a:alphaModFix/>
          </a:blip>
          <a:srcRect b="6005" l="13663" r="23252" t="554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2206100" y="0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Arquitetura</a:t>
            </a:r>
            <a:endParaRPr sz="4800"/>
          </a:p>
        </p:txBody>
      </p:sp>
      <p:sp>
        <p:nvSpPr>
          <p:cNvPr id="212" name="Google Shape;212;p37"/>
          <p:cNvSpPr/>
          <p:nvPr/>
        </p:nvSpPr>
        <p:spPr>
          <a:xfrm>
            <a:off x="2173813" y="993975"/>
            <a:ext cx="2342400" cy="547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Calcular solução</a:t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2173813" y="2358775"/>
            <a:ext cx="2342400" cy="638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Gerar seq de movimento cursor</a:t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2173813" y="3264125"/>
            <a:ext cx="2276700" cy="682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Enviar mov para server</a:t>
            </a:r>
            <a:endParaRPr/>
          </a:p>
        </p:txBody>
      </p:sp>
      <p:cxnSp>
        <p:nvCxnSpPr>
          <p:cNvPr id="215" name="Google Shape;215;p37"/>
          <p:cNvCxnSpPr>
            <a:stCxn id="213" idx="2"/>
            <a:endCxn id="214" idx="0"/>
          </p:cNvCxnSpPr>
          <p:nvPr/>
        </p:nvCxnSpPr>
        <p:spPr>
          <a:xfrm flipH="1">
            <a:off x="3312313" y="2997175"/>
            <a:ext cx="32700" cy="26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7"/>
          <p:cNvSpPr/>
          <p:nvPr/>
        </p:nvSpPr>
        <p:spPr>
          <a:xfrm>
            <a:off x="2108047" y="4188850"/>
            <a:ext cx="2342400" cy="784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Corrigir crazy</a:t>
            </a: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5326263" y="3337725"/>
            <a:ext cx="1635900" cy="784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Detectar mudança do padrão esperado</a:t>
            </a: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5474463" y="1299250"/>
            <a:ext cx="1561500" cy="784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Detectar mudança de nível</a:t>
            </a:r>
            <a:endParaRPr/>
          </a:p>
        </p:txBody>
      </p:sp>
      <p:cxnSp>
        <p:nvCxnSpPr>
          <p:cNvPr id="219" name="Google Shape;219;p37"/>
          <p:cNvCxnSpPr>
            <a:stCxn id="214" idx="3"/>
            <a:endCxn id="217" idx="1"/>
          </p:cNvCxnSpPr>
          <p:nvPr/>
        </p:nvCxnSpPr>
        <p:spPr>
          <a:xfrm>
            <a:off x="4450513" y="3605375"/>
            <a:ext cx="875700" cy="12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7"/>
          <p:cNvCxnSpPr>
            <a:stCxn id="217" idx="1"/>
            <a:endCxn id="216" idx="3"/>
          </p:cNvCxnSpPr>
          <p:nvPr/>
        </p:nvCxnSpPr>
        <p:spPr>
          <a:xfrm flipH="1">
            <a:off x="4450563" y="3729975"/>
            <a:ext cx="875700" cy="85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7"/>
          <p:cNvCxnSpPr>
            <a:stCxn id="216" idx="0"/>
            <a:endCxn id="214" idx="2"/>
          </p:cNvCxnSpPr>
          <p:nvPr/>
        </p:nvCxnSpPr>
        <p:spPr>
          <a:xfrm flipH="1" rot="10800000">
            <a:off x="3279247" y="3946750"/>
            <a:ext cx="33000" cy="2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7"/>
          <p:cNvCxnSpPr>
            <a:stCxn id="214" idx="3"/>
            <a:endCxn id="218" idx="1"/>
          </p:cNvCxnSpPr>
          <p:nvPr/>
        </p:nvCxnSpPr>
        <p:spPr>
          <a:xfrm flipH="1" rot="10800000">
            <a:off x="4450513" y="1691375"/>
            <a:ext cx="1023900" cy="191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7"/>
          <p:cNvCxnSpPr>
            <a:stCxn id="218" idx="1"/>
          </p:cNvCxnSpPr>
          <p:nvPr/>
        </p:nvCxnSpPr>
        <p:spPr>
          <a:xfrm rot="10800000">
            <a:off x="4450563" y="1287700"/>
            <a:ext cx="1023900" cy="40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7"/>
          <p:cNvSpPr/>
          <p:nvPr/>
        </p:nvSpPr>
        <p:spPr>
          <a:xfrm>
            <a:off x="2173813" y="1656750"/>
            <a:ext cx="2342400" cy="547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Gerar sequência de movimentos carros</a:t>
            </a:r>
            <a:endParaRPr/>
          </a:p>
        </p:txBody>
      </p:sp>
      <p:cxnSp>
        <p:nvCxnSpPr>
          <p:cNvPr id="225" name="Google Shape;225;p37"/>
          <p:cNvCxnSpPr/>
          <p:nvPr/>
        </p:nvCxnSpPr>
        <p:spPr>
          <a:xfrm rot="10800000">
            <a:off x="3505938" y="3004625"/>
            <a:ext cx="0" cy="2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7"/>
          <p:cNvCxnSpPr>
            <a:stCxn id="212" idx="2"/>
            <a:endCxn id="224" idx="0"/>
          </p:cNvCxnSpPr>
          <p:nvPr/>
        </p:nvCxnSpPr>
        <p:spPr>
          <a:xfrm>
            <a:off x="3345013" y="1541775"/>
            <a:ext cx="0" cy="1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7"/>
          <p:cNvCxnSpPr>
            <a:stCxn id="224" idx="2"/>
            <a:endCxn id="213" idx="0"/>
          </p:cNvCxnSpPr>
          <p:nvPr/>
        </p:nvCxnSpPr>
        <p:spPr>
          <a:xfrm>
            <a:off x="3345013" y="2204550"/>
            <a:ext cx="0" cy="15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2206100" y="0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Heurística</a:t>
            </a:r>
            <a:endParaRPr sz="4800"/>
          </a:p>
        </p:txBody>
      </p:sp>
      <p:cxnSp>
        <p:nvCxnSpPr>
          <p:cNvPr id="233" name="Google Shape;233;p38"/>
          <p:cNvCxnSpPr/>
          <p:nvPr/>
        </p:nvCxnSpPr>
        <p:spPr>
          <a:xfrm>
            <a:off x="4013125" y="923400"/>
            <a:ext cx="42600" cy="4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8"/>
          <p:cNvSpPr txBox="1"/>
          <p:nvPr/>
        </p:nvSpPr>
        <p:spPr>
          <a:xfrm>
            <a:off x="-274200" y="1023900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Recursiva</a:t>
            </a:r>
            <a:endParaRPr sz="4800"/>
          </a:p>
        </p:txBody>
      </p:sp>
      <p:sp>
        <p:nvSpPr>
          <p:cNvPr id="235" name="Google Shape;235;p38"/>
          <p:cNvSpPr txBox="1"/>
          <p:nvPr/>
        </p:nvSpPr>
        <p:spPr>
          <a:xfrm>
            <a:off x="4570550" y="1023900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Não recursiva</a:t>
            </a:r>
            <a:endParaRPr sz="4800"/>
          </a:p>
        </p:txBody>
      </p:sp>
      <p:grpSp>
        <p:nvGrpSpPr>
          <p:cNvPr id="236" name="Google Shape;236;p38"/>
          <p:cNvGrpSpPr/>
          <p:nvPr/>
        </p:nvGrpSpPr>
        <p:grpSpPr>
          <a:xfrm>
            <a:off x="4113641" y="1340907"/>
            <a:ext cx="663094" cy="393611"/>
            <a:chOff x="5216456" y="3725484"/>
            <a:chExt cx="356196" cy="265631"/>
          </a:xfrm>
        </p:grpSpPr>
        <p:sp>
          <p:nvSpPr>
            <p:cNvPr id="237" name="Google Shape;237;p38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83550" lIns="183550" spcFirstLastPara="1" rIns="183550" wrap="square" tIns="18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83550" lIns="183550" spcFirstLastPara="1" rIns="183550" wrap="square" tIns="18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8"/>
          <p:cNvSpPr txBox="1"/>
          <p:nvPr/>
        </p:nvSpPr>
        <p:spPr>
          <a:xfrm>
            <a:off x="511900" y="2181725"/>
            <a:ext cx="298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-Contagem recursiva dos carros que estão a bloquear a saída.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-Necessário aceder a menos nós.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-Lenta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-Poderia ser utilizada caso arvore mais complexa.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4704700" y="2263950"/>
            <a:ext cx="3327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-Contagem dos carros que bloqueiam o carro vermelho da saída.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-Necessário aceder a mais nós.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-Rápida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2206100" y="0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Custo</a:t>
            </a:r>
            <a:endParaRPr sz="4800"/>
          </a:p>
        </p:txBody>
      </p:sp>
      <p:cxnSp>
        <p:nvCxnSpPr>
          <p:cNvPr id="246" name="Google Shape;246;p39"/>
          <p:cNvCxnSpPr/>
          <p:nvPr/>
        </p:nvCxnSpPr>
        <p:spPr>
          <a:xfrm>
            <a:off x="4013125" y="923400"/>
            <a:ext cx="42600" cy="4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9"/>
          <p:cNvSpPr txBox="1"/>
          <p:nvPr/>
        </p:nvSpPr>
        <p:spPr>
          <a:xfrm>
            <a:off x="-274200" y="1023900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Com custo</a:t>
            </a:r>
            <a:endParaRPr sz="4800"/>
          </a:p>
        </p:txBody>
      </p:sp>
      <p:sp>
        <p:nvSpPr>
          <p:cNvPr id="248" name="Google Shape;248;p39"/>
          <p:cNvSpPr txBox="1"/>
          <p:nvPr/>
        </p:nvSpPr>
        <p:spPr>
          <a:xfrm>
            <a:off x="4570550" y="1023900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Sem custo</a:t>
            </a:r>
            <a:endParaRPr sz="4800"/>
          </a:p>
        </p:txBody>
      </p:sp>
      <p:grpSp>
        <p:nvGrpSpPr>
          <p:cNvPr id="249" name="Google Shape;249;p39"/>
          <p:cNvGrpSpPr/>
          <p:nvPr/>
        </p:nvGrpSpPr>
        <p:grpSpPr>
          <a:xfrm>
            <a:off x="4113641" y="1340907"/>
            <a:ext cx="663094" cy="393611"/>
            <a:chOff x="5216456" y="3725484"/>
            <a:chExt cx="356196" cy="265631"/>
          </a:xfrm>
        </p:grpSpPr>
        <p:sp>
          <p:nvSpPr>
            <p:cNvPr id="250" name="Google Shape;250;p39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83550" lIns="183550" spcFirstLastPara="1" rIns="183550" wrap="square" tIns="18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83550" lIns="183550" spcFirstLastPara="1" rIns="183550" wrap="square" tIns="18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9"/>
          <p:cNvSpPr txBox="1"/>
          <p:nvPr/>
        </p:nvSpPr>
        <p:spPr>
          <a:xfrm>
            <a:off x="511900" y="2181725"/>
            <a:ext cx="298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-Contagem da profundidade da pesquisa.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-Necessário aceder a menos nós.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-Mais lento.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-Solução mais pequena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4704700" y="2263950"/>
            <a:ext cx="3327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-Contagem dos carros que bloqueiam o carro vermelho da saída.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-Solução mais pequena 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-Rápida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2206100" y="0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Benchmark</a:t>
            </a:r>
            <a:endParaRPr sz="4800"/>
          </a:p>
        </p:txBody>
      </p:sp>
      <p:sp>
        <p:nvSpPr>
          <p:cNvPr id="259" name="Google Shape;259;p40"/>
          <p:cNvSpPr txBox="1"/>
          <p:nvPr/>
        </p:nvSpPr>
        <p:spPr>
          <a:xfrm>
            <a:off x="645975" y="1243225"/>
            <a:ext cx="20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iro"/>
                <a:ea typeface="Cairo"/>
                <a:cs typeface="Cairo"/>
                <a:sym typeface="Cairo"/>
              </a:rPr>
              <a:t>Objetos</a:t>
            </a:r>
            <a:endParaRPr b="1" sz="3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5818875" y="1243225"/>
            <a:ext cx="20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iro"/>
                <a:ea typeface="Cairo"/>
                <a:cs typeface="Cairo"/>
                <a:sym typeface="Cairo"/>
              </a:rPr>
              <a:t>Túpulos</a:t>
            </a:r>
            <a:endParaRPr b="1" sz="3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645975" y="2047750"/>
            <a:ext cx="20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iro"/>
                <a:ea typeface="Cairo"/>
                <a:cs typeface="Cairo"/>
                <a:sym typeface="Cairo"/>
              </a:rPr>
              <a:t>Listas</a:t>
            </a:r>
            <a:endParaRPr b="1" sz="3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5706600" y="2047750"/>
            <a:ext cx="20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iro"/>
                <a:ea typeface="Cairo"/>
                <a:cs typeface="Cairo"/>
                <a:sym typeface="Cairo"/>
              </a:rPr>
              <a:t>Dicionários</a:t>
            </a:r>
            <a:endParaRPr b="1" sz="3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645975" y="3102175"/>
            <a:ext cx="57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iro"/>
                <a:ea typeface="Cairo"/>
                <a:cs typeface="Cairo"/>
                <a:sym typeface="Cairo"/>
              </a:rPr>
              <a:t>Optimização de funções</a:t>
            </a:r>
            <a:endParaRPr b="1" sz="3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548750" y="4022450"/>
            <a:ext cx="747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iro"/>
                <a:ea typeface="Cairo"/>
                <a:cs typeface="Cairo"/>
                <a:sym typeface="Cairo"/>
              </a:rPr>
              <a:t>Melhora na  árvore de pesquisa e na função searchParent()</a:t>
            </a:r>
            <a:endParaRPr b="1" sz="3000"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65" name="Google Shape;265;p40"/>
          <p:cNvCxnSpPr>
            <a:stCxn id="259" idx="3"/>
            <a:endCxn id="260" idx="1"/>
          </p:cNvCxnSpPr>
          <p:nvPr/>
        </p:nvCxnSpPr>
        <p:spPr>
          <a:xfrm>
            <a:off x="2693775" y="1566475"/>
            <a:ext cx="31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40"/>
          <p:cNvCxnSpPr>
            <a:stCxn id="261" idx="3"/>
            <a:endCxn id="262" idx="1"/>
          </p:cNvCxnSpPr>
          <p:nvPr/>
        </p:nvCxnSpPr>
        <p:spPr>
          <a:xfrm>
            <a:off x="2693775" y="2371000"/>
            <a:ext cx="301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