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3" r:id="rId3"/>
    <p:sldId id="272" r:id="rId4"/>
    <p:sldId id="257" r:id="rId5"/>
    <p:sldId id="271" r:id="rId6"/>
    <p:sldId id="265" r:id="rId7"/>
    <p:sldId id="260" r:id="rId8"/>
    <p:sldId id="258" r:id="rId9"/>
    <p:sldId id="263" r:id="rId10"/>
    <p:sldId id="262" r:id="rId11"/>
    <p:sldId id="259" r:id="rId12"/>
    <p:sldId id="267"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E5"/>
    <a:srgbClr val="DFC9EF"/>
    <a:srgbClr val="FFF2C9"/>
    <a:srgbClr val="F1E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B1BB-A678-497E-A368-C4E2FC46BD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52A55E-C371-4B14-AA0A-3AA66BAC2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E5D5D3-DA27-4873-B025-C2B2FD3FF44B}"/>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5" name="Footer Placeholder 4">
            <a:extLst>
              <a:ext uri="{FF2B5EF4-FFF2-40B4-BE49-F238E27FC236}">
                <a16:creationId xmlns:a16="http://schemas.microsoft.com/office/drawing/2014/main" id="{8213CBE2-A099-42EE-B295-E03B30330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7F0E5-79E9-4A63-8329-9663F183EF42}"/>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192586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3C16-B53E-4F53-928A-1945C82B4A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145437-C492-42CC-BF41-28B187B1D9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9E069-CD82-4E82-9FA8-DCB331B4F56F}"/>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5" name="Footer Placeholder 4">
            <a:extLst>
              <a:ext uri="{FF2B5EF4-FFF2-40B4-BE49-F238E27FC236}">
                <a16:creationId xmlns:a16="http://schemas.microsoft.com/office/drawing/2014/main" id="{D59C675E-6BB6-4E33-B88F-595656F18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05B80-E92C-4664-AF23-1A8B84008BE1}"/>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258165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76CC3F-6A25-48C6-B373-5569C86DF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16AAF0-25E2-4AE9-B895-42B8DFD1B0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D8666-9AE8-4F8A-A7E8-284E97884212}"/>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5" name="Footer Placeholder 4">
            <a:extLst>
              <a:ext uri="{FF2B5EF4-FFF2-40B4-BE49-F238E27FC236}">
                <a16:creationId xmlns:a16="http://schemas.microsoft.com/office/drawing/2014/main" id="{9ADEE6C0-A674-49F9-BFDD-BE74C44F0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A5CE6-5B11-4B13-81B8-7BFB8C5AB307}"/>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252741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E594-21C7-4B4C-A7FF-7152948047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974B7-FE38-4C79-93FB-9562074152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9A51E-A401-4870-B8E9-F7A49CA8E26F}"/>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5" name="Footer Placeholder 4">
            <a:extLst>
              <a:ext uri="{FF2B5EF4-FFF2-40B4-BE49-F238E27FC236}">
                <a16:creationId xmlns:a16="http://schemas.microsoft.com/office/drawing/2014/main" id="{91BF9BAD-7819-48C6-865C-35EFA8377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1497F-BEC4-4CDC-870B-E3C7B0862582}"/>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17638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45F3-EB8D-4179-80EA-BDE7B7D8F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4876B8-5BE4-4225-AA45-7AF2F025A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AE39CF-67AB-4B66-8571-69D4157D41C3}"/>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5" name="Footer Placeholder 4">
            <a:extLst>
              <a:ext uri="{FF2B5EF4-FFF2-40B4-BE49-F238E27FC236}">
                <a16:creationId xmlns:a16="http://schemas.microsoft.com/office/drawing/2014/main" id="{ABE6F144-1237-40F1-B036-78B9DAE89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C0FF2-1AA9-46C3-8805-243536332E0A}"/>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183421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075F-2AB2-430F-A9CC-53B6C606D7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D2A58-1BEE-4872-BD4A-9253CA989C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8D24FA-61ED-46E3-88EB-8F5FB71E59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5ABA0-DAD1-4AB6-8914-AC3D25660E2D}"/>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6" name="Footer Placeholder 5">
            <a:extLst>
              <a:ext uri="{FF2B5EF4-FFF2-40B4-BE49-F238E27FC236}">
                <a16:creationId xmlns:a16="http://schemas.microsoft.com/office/drawing/2014/main" id="{5A45F815-1FF8-4994-A433-A15A76A48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49994-84F2-4364-9C58-765AE6B04F6F}"/>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299434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A2FB-95FB-411A-8638-89573F5F21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B298D9-5F12-4DDD-87D0-681E8EABE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C200F9-9D24-4DDA-B8C1-CBA45F7F39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448C03-6A59-4368-A31E-38B3CD9F6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4EC0DB-8630-41BD-9484-0CABF3500F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AF47E-1716-43FD-894D-7578AC1B6C36}"/>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8" name="Footer Placeholder 7">
            <a:extLst>
              <a:ext uri="{FF2B5EF4-FFF2-40B4-BE49-F238E27FC236}">
                <a16:creationId xmlns:a16="http://schemas.microsoft.com/office/drawing/2014/main" id="{9C9F52E0-18B9-435D-97ED-B68421F2C9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2C4F28-0DB0-4F98-9EFF-CEDA1C605B16}"/>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189771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6E9F-97CE-4C80-8885-70AA3C14E5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4ACAB2-FD21-4B88-8FC3-E6328E21688C}"/>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4" name="Footer Placeholder 3">
            <a:extLst>
              <a:ext uri="{FF2B5EF4-FFF2-40B4-BE49-F238E27FC236}">
                <a16:creationId xmlns:a16="http://schemas.microsoft.com/office/drawing/2014/main" id="{84FF8FAF-9C78-486E-A3D2-701F46DC74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096CE9-4317-46ED-A819-0F3D6086578C}"/>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362112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BB4DE-C317-4781-88A6-156F3FD467AF}"/>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3" name="Footer Placeholder 2">
            <a:extLst>
              <a:ext uri="{FF2B5EF4-FFF2-40B4-BE49-F238E27FC236}">
                <a16:creationId xmlns:a16="http://schemas.microsoft.com/office/drawing/2014/main" id="{DB09213D-D90E-4F48-9C26-DE3D19D0AF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6C6014-43C5-4D9A-B76F-DE93BB0DA6E4}"/>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2145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593B-291B-4EBB-963F-1A7CA2B2B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794FE-22A9-478A-9B35-6CABF45D4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AAB5D-1279-4C68-AD7E-0846599B9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520CD3-1599-4433-A2F6-40B6A0ED2B2C}"/>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6" name="Footer Placeholder 5">
            <a:extLst>
              <a:ext uri="{FF2B5EF4-FFF2-40B4-BE49-F238E27FC236}">
                <a16:creationId xmlns:a16="http://schemas.microsoft.com/office/drawing/2014/main" id="{6B8A80E5-2EE8-4C1E-AD37-78A1E6D006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7010C-AF40-43D0-9DC9-C42E272AB9D8}"/>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243392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05E6-7C00-420F-9B20-604115BFD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E2B83D-B2AA-4D0E-838F-4814FC1F3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6175D1-D91D-473A-80FD-892B8222E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F7D49E-20DD-42FA-A7A4-8FF03D14D101}"/>
              </a:ext>
            </a:extLst>
          </p:cNvPr>
          <p:cNvSpPr>
            <a:spLocks noGrp="1"/>
          </p:cNvSpPr>
          <p:nvPr>
            <p:ph type="dt" sz="half" idx="10"/>
          </p:nvPr>
        </p:nvSpPr>
        <p:spPr/>
        <p:txBody>
          <a:bodyPr/>
          <a:lstStyle/>
          <a:p>
            <a:fld id="{3AB7D904-5B7B-467B-8A0E-4A5A7481AA41}" type="datetimeFigureOut">
              <a:rPr lang="en-US" smtClean="0"/>
              <a:t>9/16/2017</a:t>
            </a:fld>
            <a:endParaRPr lang="en-US"/>
          </a:p>
        </p:txBody>
      </p:sp>
      <p:sp>
        <p:nvSpPr>
          <p:cNvPr id="6" name="Footer Placeholder 5">
            <a:extLst>
              <a:ext uri="{FF2B5EF4-FFF2-40B4-BE49-F238E27FC236}">
                <a16:creationId xmlns:a16="http://schemas.microsoft.com/office/drawing/2014/main" id="{E42DB446-6A15-4D80-80B9-C253F4EB7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9D3F7-90B4-400C-AB98-71B60254C7C7}"/>
              </a:ext>
            </a:extLst>
          </p:cNvPr>
          <p:cNvSpPr>
            <a:spLocks noGrp="1"/>
          </p:cNvSpPr>
          <p:nvPr>
            <p:ph type="sldNum" sz="quarter" idx="12"/>
          </p:nvPr>
        </p:nvSpPr>
        <p:spPr/>
        <p:txBody>
          <a:bodyPr/>
          <a:lstStyle/>
          <a:p>
            <a:fld id="{B0286CAA-56E2-4D36-8379-A5CE32ED6A2E}" type="slidenum">
              <a:rPr lang="en-US" smtClean="0"/>
              <a:t>‹#›</a:t>
            </a:fld>
            <a:endParaRPr lang="en-US"/>
          </a:p>
        </p:txBody>
      </p:sp>
    </p:spTree>
    <p:extLst>
      <p:ext uri="{BB962C8B-B14F-4D97-AF65-F5344CB8AC3E}">
        <p14:creationId xmlns:p14="http://schemas.microsoft.com/office/powerpoint/2010/main" val="376619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A46EE-AAC3-4B56-8165-DD59110BC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B02726-60A5-4BF5-9654-2E9C27B40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3F5DC-468E-4487-8D56-31942467E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7D904-5B7B-467B-8A0E-4A5A7481AA41}" type="datetimeFigureOut">
              <a:rPr lang="en-US" smtClean="0"/>
              <a:t>9/16/2017</a:t>
            </a:fld>
            <a:endParaRPr lang="en-US"/>
          </a:p>
        </p:txBody>
      </p:sp>
      <p:sp>
        <p:nvSpPr>
          <p:cNvPr id="5" name="Footer Placeholder 4">
            <a:extLst>
              <a:ext uri="{FF2B5EF4-FFF2-40B4-BE49-F238E27FC236}">
                <a16:creationId xmlns:a16="http://schemas.microsoft.com/office/drawing/2014/main" id="{D1487F27-57E7-4C43-84D0-97656BA7F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25629-FE5A-4D9D-93CA-0666ADDEA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86CAA-56E2-4D36-8379-A5CE32ED6A2E}" type="slidenum">
              <a:rPr lang="en-US" smtClean="0"/>
              <a:t>‹#›</a:t>
            </a:fld>
            <a:endParaRPr lang="en-US"/>
          </a:p>
        </p:txBody>
      </p:sp>
    </p:spTree>
    <p:extLst>
      <p:ext uri="{BB962C8B-B14F-4D97-AF65-F5344CB8AC3E}">
        <p14:creationId xmlns:p14="http://schemas.microsoft.com/office/powerpoint/2010/main" val="2685575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F502-610C-474F-A29E-C4EA019A78FB}"/>
              </a:ext>
            </a:extLst>
          </p:cNvPr>
          <p:cNvSpPr>
            <a:spLocks noGrp="1"/>
          </p:cNvSpPr>
          <p:nvPr>
            <p:ph type="title"/>
          </p:nvPr>
        </p:nvSpPr>
        <p:spPr>
          <a:xfrm>
            <a:off x="838200" y="31487"/>
            <a:ext cx="10515600" cy="1325563"/>
          </a:xfrm>
        </p:spPr>
        <p:txBody>
          <a:bodyPr>
            <a:normAutofit/>
          </a:bodyPr>
          <a:lstStyle/>
          <a:p>
            <a:pPr algn="ctr"/>
            <a:r>
              <a:rPr lang="en-US" sz="7200" dirty="0">
                <a:latin typeface="AR DELANEY" panose="02000000000000000000" pitchFamily="2" charset="0"/>
              </a:rPr>
              <a:t>Pacman’s Pursuit</a:t>
            </a:r>
          </a:p>
        </p:txBody>
      </p:sp>
      <p:pic>
        <p:nvPicPr>
          <p:cNvPr id="5" name="Content Placeholder 4">
            <a:extLst>
              <a:ext uri="{FF2B5EF4-FFF2-40B4-BE49-F238E27FC236}">
                <a16:creationId xmlns:a16="http://schemas.microsoft.com/office/drawing/2014/main" id="{F5384D37-4E67-4960-A53C-0E8D8770E6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8625" y="1219721"/>
            <a:ext cx="4001526" cy="4001526"/>
          </a:xfrm>
        </p:spPr>
      </p:pic>
      <p:sp>
        <p:nvSpPr>
          <p:cNvPr id="3" name="TextBox 2">
            <a:extLst>
              <a:ext uri="{FF2B5EF4-FFF2-40B4-BE49-F238E27FC236}">
                <a16:creationId xmlns:a16="http://schemas.microsoft.com/office/drawing/2014/main" id="{8F523E5B-4F8F-4865-9754-13D248E71AF9}"/>
              </a:ext>
            </a:extLst>
          </p:cNvPr>
          <p:cNvSpPr txBox="1"/>
          <p:nvPr/>
        </p:nvSpPr>
        <p:spPr>
          <a:xfrm>
            <a:off x="5325768" y="5418957"/>
            <a:ext cx="1668162" cy="1200329"/>
          </a:xfrm>
          <a:prstGeom prst="rect">
            <a:avLst/>
          </a:prstGeom>
          <a:noFill/>
        </p:spPr>
        <p:txBody>
          <a:bodyPr wrap="square" rtlCol="0">
            <a:spAutoFit/>
          </a:bodyPr>
          <a:lstStyle/>
          <a:p>
            <a:pPr algn="ctr"/>
            <a:r>
              <a:rPr lang="en-US" b="1" dirty="0"/>
              <a:t>BY: </a:t>
            </a:r>
          </a:p>
          <a:p>
            <a:pPr algn="ctr"/>
            <a:r>
              <a:rPr lang="en-US" b="1" dirty="0"/>
              <a:t>Tiffani Buck</a:t>
            </a:r>
          </a:p>
          <a:p>
            <a:pPr algn="ctr"/>
            <a:r>
              <a:rPr lang="en-US" b="1" dirty="0"/>
              <a:t>&amp;</a:t>
            </a:r>
          </a:p>
          <a:p>
            <a:pPr algn="ctr"/>
            <a:r>
              <a:rPr lang="en-US" b="1" dirty="0"/>
              <a:t>Monica Tucker</a:t>
            </a:r>
          </a:p>
        </p:txBody>
      </p:sp>
    </p:spTree>
    <p:extLst>
      <p:ext uri="{BB962C8B-B14F-4D97-AF65-F5344CB8AC3E}">
        <p14:creationId xmlns:p14="http://schemas.microsoft.com/office/powerpoint/2010/main" val="411445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5B2F-9CC5-4D2C-8291-4A522002B785}"/>
              </a:ext>
            </a:extLst>
          </p:cNvPr>
          <p:cNvSpPr>
            <a:spLocks noGrp="1"/>
          </p:cNvSpPr>
          <p:nvPr>
            <p:ph type="title"/>
          </p:nvPr>
        </p:nvSpPr>
        <p:spPr>
          <a:xfrm>
            <a:off x="648931" y="1"/>
            <a:ext cx="9761164" cy="1408670"/>
          </a:xfrm>
        </p:spPr>
        <p:txBody>
          <a:bodyPr>
            <a:normAutofit/>
          </a:bodyPr>
          <a:lstStyle/>
          <a:p>
            <a:r>
              <a:rPr lang="en-US" dirty="0"/>
              <a:t>“Game Over” text display – CSS code</a:t>
            </a:r>
          </a:p>
        </p:txBody>
      </p:sp>
      <p:sp>
        <p:nvSpPr>
          <p:cNvPr id="3" name="Content Placeholder 2">
            <a:extLst>
              <a:ext uri="{FF2B5EF4-FFF2-40B4-BE49-F238E27FC236}">
                <a16:creationId xmlns:a16="http://schemas.microsoft.com/office/drawing/2014/main" id="{2D2C1B33-7E8C-445F-91ED-8AC52E9C2A89}"/>
              </a:ext>
            </a:extLst>
          </p:cNvPr>
          <p:cNvSpPr>
            <a:spLocks noGrp="1"/>
          </p:cNvSpPr>
          <p:nvPr>
            <p:ph idx="1"/>
          </p:nvPr>
        </p:nvSpPr>
        <p:spPr>
          <a:xfrm>
            <a:off x="648931" y="3072581"/>
            <a:ext cx="6975758" cy="3785419"/>
          </a:xfrm>
        </p:spPr>
        <p:txBody>
          <a:bodyPr numCol="2">
            <a:noAutofit/>
          </a:bodyPr>
          <a:lstStyle/>
          <a:p>
            <a:pPr marL="0" indent="0">
              <a:buNone/>
            </a:pPr>
            <a:r>
              <a:rPr lang="en-US" sz="1400" dirty="0"/>
              <a:t>.board .</a:t>
            </a:r>
            <a:r>
              <a:rPr lang="en-US" sz="1400" dirty="0" err="1"/>
              <a:t>clyde:hover:before</a:t>
            </a:r>
            <a:r>
              <a:rPr lang="en-US" sz="1400" dirty="0"/>
              <a:t> {</a:t>
            </a:r>
          </a:p>
          <a:p>
            <a:pPr marL="0" indent="0">
              <a:buNone/>
            </a:pPr>
            <a:r>
              <a:rPr lang="en-US" sz="1400" dirty="0"/>
              <a:t>    background: #f00;</a:t>
            </a:r>
          </a:p>
          <a:p>
            <a:pPr marL="0" indent="0">
              <a:buNone/>
            </a:pPr>
            <a:r>
              <a:rPr lang="en-US" sz="1400" dirty="0"/>
              <a:t>   	content: "***!!!GAME OVER!!!***";</a:t>
            </a:r>
          </a:p>
          <a:p>
            <a:pPr marL="0" indent="0">
              <a:buNone/>
            </a:pPr>
            <a:r>
              <a:rPr lang="en-US" sz="1400" dirty="0"/>
              <a:t>	top: 800;</a:t>
            </a:r>
          </a:p>
          <a:p>
            <a:pPr marL="0" indent="0">
              <a:buNone/>
            </a:pPr>
            <a:r>
              <a:rPr lang="en-US" sz="1400" dirty="0"/>
              <a:t>    left: 0;</a:t>
            </a:r>
          </a:p>
          <a:p>
            <a:pPr marL="0" indent="0">
              <a:buNone/>
            </a:pPr>
            <a:r>
              <a:rPr lang="en-US" sz="1400" dirty="0"/>
              <a:t>    width: 1000;</a:t>
            </a:r>
          </a:p>
          <a:p>
            <a:pPr marL="0" indent="0">
              <a:buNone/>
            </a:pPr>
            <a:r>
              <a:rPr lang="en-US" sz="1400" dirty="0"/>
              <a:t>    color: #</a:t>
            </a:r>
            <a:r>
              <a:rPr lang="en-US" sz="1400" dirty="0" err="1"/>
              <a:t>fff</a:t>
            </a:r>
            <a:r>
              <a:rPr lang="en-US" sz="1400" dirty="0"/>
              <a:t>;</a:t>
            </a:r>
          </a:p>
          <a:p>
            <a:pPr marL="0" indent="0">
              <a:buNone/>
            </a:pPr>
            <a:r>
              <a:rPr lang="en-US" sz="1400" dirty="0"/>
              <a:t>    text-shadow: 2px </a:t>
            </a:r>
            <a:r>
              <a:rPr lang="en-US" sz="1400" dirty="0" err="1"/>
              <a:t>2px</a:t>
            </a:r>
            <a:r>
              <a:rPr lang="en-US" sz="1400" dirty="0"/>
              <a:t> </a:t>
            </a:r>
            <a:r>
              <a:rPr lang="en-US" sz="1400" dirty="0" err="1"/>
              <a:t>2px</a:t>
            </a:r>
            <a:r>
              <a:rPr lang="en-US" sz="1400" dirty="0"/>
              <a:t> #</a:t>
            </a:r>
            <a:r>
              <a:rPr lang="en-US" sz="1400" dirty="0" err="1"/>
              <a:t>aaa</a:t>
            </a:r>
            <a:r>
              <a:rPr lang="en-US" sz="1400" dirty="0"/>
              <a:t>;</a:t>
            </a:r>
          </a:p>
          <a:p>
            <a:pPr marL="0" indent="0">
              <a:buNone/>
            </a:pPr>
            <a:r>
              <a:rPr lang="en-US" sz="1400" dirty="0"/>
              <a:t>    box-shadow: none;</a:t>
            </a:r>
          </a:p>
          <a:p>
            <a:pPr marL="0" indent="0">
              <a:buNone/>
            </a:pPr>
            <a:r>
              <a:rPr lang="en-US" sz="1400" dirty="0"/>
              <a:t>}	</a:t>
            </a:r>
          </a:p>
          <a:p>
            <a:pPr marL="0" indent="0">
              <a:buNone/>
            </a:pPr>
            <a:r>
              <a:rPr lang="en-US" sz="1400" dirty="0"/>
              <a:t>	</a:t>
            </a:r>
          </a:p>
          <a:p>
            <a:pPr marL="0" indent="0">
              <a:buNone/>
            </a:pPr>
            <a:r>
              <a:rPr lang="en-US" sz="1400" dirty="0"/>
              <a:t>.board .</a:t>
            </a:r>
            <a:r>
              <a:rPr lang="en-US" sz="1400" dirty="0" err="1"/>
              <a:t>clyde:hover:after</a:t>
            </a:r>
            <a:r>
              <a:rPr lang="en-US" sz="1400" dirty="0"/>
              <a:t> {</a:t>
            </a:r>
          </a:p>
          <a:p>
            <a:pPr marL="0" indent="0">
              <a:buNone/>
            </a:pPr>
            <a:r>
              <a:rPr lang="en-US" sz="1400" dirty="0"/>
              <a:t>    display: none;</a:t>
            </a:r>
          </a:p>
          <a:p>
            <a:pPr marL="0" indent="0">
              <a:buNone/>
            </a:pPr>
            <a:r>
              <a:rPr lang="en-US" sz="1400" dirty="0"/>
              <a:t>}	</a:t>
            </a:r>
          </a:p>
        </p:txBody>
      </p:sp>
      <p:pic>
        <p:nvPicPr>
          <p:cNvPr id="7" name="Picture 6">
            <a:extLst>
              <a:ext uri="{FF2B5EF4-FFF2-40B4-BE49-F238E27FC236}">
                <a16:creationId xmlns:a16="http://schemas.microsoft.com/office/drawing/2014/main" id="{646DD077-C59E-4E5A-85CD-6B510BCD7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348" y="3638550"/>
            <a:ext cx="2228302" cy="2133599"/>
          </a:xfrm>
          <a:prstGeom prst="rect">
            <a:avLst/>
          </a:prstGeom>
        </p:spPr>
      </p:pic>
      <p:sp>
        <p:nvSpPr>
          <p:cNvPr id="4" name="TextBox 3">
            <a:extLst>
              <a:ext uri="{FF2B5EF4-FFF2-40B4-BE49-F238E27FC236}">
                <a16:creationId xmlns:a16="http://schemas.microsoft.com/office/drawing/2014/main" id="{E32589F0-247C-45DD-9B3B-206A44226310}"/>
              </a:ext>
            </a:extLst>
          </p:cNvPr>
          <p:cNvSpPr txBox="1"/>
          <p:nvPr/>
        </p:nvSpPr>
        <p:spPr>
          <a:xfrm>
            <a:off x="1359242" y="1224005"/>
            <a:ext cx="9050853" cy="1477328"/>
          </a:xfrm>
          <a:prstGeom prst="rect">
            <a:avLst/>
          </a:prstGeom>
          <a:noFill/>
        </p:spPr>
        <p:txBody>
          <a:bodyPr wrap="square" rtlCol="0">
            <a:spAutoFit/>
          </a:bodyPr>
          <a:lstStyle/>
          <a:p>
            <a:r>
              <a:rPr lang="en-US" b="1" i="1" dirty="0">
                <a:solidFill>
                  <a:srgbClr val="002060"/>
                </a:solidFill>
              </a:rPr>
              <a:t>The </a:t>
            </a:r>
            <a:r>
              <a:rPr lang="en-US" b="1" i="1" dirty="0" err="1">
                <a:solidFill>
                  <a:srgbClr val="002060"/>
                </a:solidFill>
              </a:rPr>
              <a:t>hover:before</a:t>
            </a:r>
            <a:r>
              <a:rPr lang="en-US" b="1" i="1" dirty="0">
                <a:solidFill>
                  <a:srgbClr val="002060"/>
                </a:solidFill>
              </a:rPr>
              <a:t> and </a:t>
            </a:r>
            <a:r>
              <a:rPr lang="en-US" b="1" i="1" dirty="0" err="1">
                <a:solidFill>
                  <a:srgbClr val="002060"/>
                </a:solidFill>
              </a:rPr>
              <a:t>hover:after</a:t>
            </a:r>
            <a:r>
              <a:rPr lang="en-US" b="1" i="1" dirty="0">
                <a:solidFill>
                  <a:srgbClr val="002060"/>
                </a:solidFill>
              </a:rPr>
              <a:t> pseudocode specifies the action of the hover.  When you hover on the ghost, the </a:t>
            </a:r>
            <a:r>
              <a:rPr lang="en-US" b="1" i="1" dirty="0" err="1">
                <a:solidFill>
                  <a:srgbClr val="002060"/>
                </a:solidFill>
              </a:rPr>
              <a:t>hover:before</a:t>
            </a:r>
            <a:r>
              <a:rPr lang="en-US" b="1" i="1" dirty="0">
                <a:solidFill>
                  <a:srgbClr val="002060"/>
                </a:solidFill>
              </a:rPr>
              <a:t> allows us to change the color of the game board to red and displays the text “Game Over” as specified under content. In </a:t>
            </a:r>
            <a:r>
              <a:rPr lang="en-US" b="1" i="1" dirty="0" err="1">
                <a:solidFill>
                  <a:srgbClr val="002060"/>
                </a:solidFill>
              </a:rPr>
              <a:t>hover:after</a:t>
            </a:r>
            <a:r>
              <a:rPr lang="en-US" b="1" i="1" dirty="0">
                <a:solidFill>
                  <a:srgbClr val="002060"/>
                </a:solidFill>
              </a:rPr>
              <a:t> when you move the cursor from the ghost there is no display and the game continues as before so you can restart from where you left off.</a:t>
            </a:r>
          </a:p>
        </p:txBody>
      </p:sp>
    </p:spTree>
    <p:extLst>
      <p:ext uri="{BB962C8B-B14F-4D97-AF65-F5344CB8AC3E}">
        <p14:creationId xmlns:p14="http://schemas.microsoft.com/office/powerpoint/2010/main" val="18717112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8E26-CF54-4DF8-AD93-F275F68BDD11}"/>
              </a:ext>
            </a:extLst>
          </p:cNvPr>
          <p:cNvSpPr>
            <a:spLocks noGrp="1"/>
          </p:cNvSpPr>
          <p:nvPr>
            <p:ph type="title"/>
          </p:nvPr>
        </p:nvSpPr>
        <p:spPr/>
        <p:txBody>
          <a:bodyPr/>
          <a:lstStyle/>
          <a:p>
            <a:r>
              <a:rPr lang="en-US" dirty="0"/>
              <a:t>“You Won” Display</a:t>
            </a:r>
          </a:p>
        </p:txBody>
      </p:sp>
      <p:pic>
        <p:nvPicPr>
          <p:cNvPr id="4" name="Content Placeholder 3">
            <a:extLst>
              <a:ext uri="{FF2B5EF4-FFF2-40B4-BE49-F238E27FC236}">
                <a16:creationId xmlns:a16="http://schemas.microsoft.com/office/drawing/2014/main" id="{1610163B-E781-4D06-A894-9D10F89A40C8}"/>
              </a:ext>
            </a:extLst>
          </p:cNvPr>
          <p:cNvPicPr>
            <a:picLocks noGrp="1" noChangeAspect="1"/>
          </p:cNvPicPr>
          <p:nvPr>
            <p:ph idx="1"/>
          </p:nvPr>
        </p:nvPicPr>
        <p:blipFill>
          <a:blip r:embed="rId2"/>
          <a:stretch>
            <a:fillRect/>
          </a:stretch>
        </p:blipFill>
        <p:spPr>
          <a:xfrm>
            <a:off x="1029269" y="1804842"/>
            <a:ext cx="9652515" cy="5032375"/>
          </a:xfrm>
          <a:prstGeom prst="rect">
            <a:avLst/>
          </a:prstGeom>
        </p:spPr>
      </p:pic>
    </p:spTree>
    <p:extLst>
      <p:ext uri="{BB962C8B-B14F-4D97-AF65-F5344CB8AC3E}">
        <p14:creationId xmlns:p14="http://schemas.microsoft.com/office/powerpoint/2010/main" val="2533842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5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1A4D-C6DE-4AC9-B3DE-76C0AE58D0C8}"/>
              </a:ext>
            </a:extLst>
          </p:cNvPr>
          <p:cNvSpPr>
            <a:spLocks noGrp="1"/>
          </p:cNvSpPr>
          <p:nvPr>
            <p:ph type="title"/>
          </p:nvPr>
        </p:nvSpPr>
        <p:spPr>
          <a:xfrm>
            <a:off x="838200" y="237276"/>
            <a:ext cx="6649995" cy="1325563"/>
          </a:xfrm>
        </p:spPr>
        <p:txBody>
          <a:bodyPr/>
          <a:lstStyle/>
          <a:p>
            <a:r>
              <a:rPr lang="en-US" dirty="0"/>
              <a:t>“You Won” - HTML Page</a:t>
            </a:r>
          </a:p>
        </p:txBody>
      </p:sp>
      <p:sp>
        <p:nvSpPr>
          <p:cNvPr id="3" name="Content Placeholder 2">
            <a:extLst>
              <a:ext uri="{FF2B5EF4-FFF2-40B4-BE49-F238E27FC236}">
                <a16:creationId xmlns:a16="http://schemas.microsoft.com/office/drawing/2014/main" id="{5C6DC484-D10E-48CB-8CCD-50BC75A8F58E}"/>
              </a:ext>
            </a:extLst>
          </p:cNvPr>
          <p:cNvSpPr>
            <a:spLocks noGrp="1"/>
          </p:cNvSpPr>
          <p:nvPr>
            <p:ph idx="1"/>
          </p:nvPr>
        </p:nvSpPr>
        <p:spPr>
          <a:xfrm>
            <a:off x="838200" y="2506662"/>
            <a:ext cx="10515600" cy="4351338"/>
          </a:xfrm>
        </p:spPr>
        <p:txBody>
          <a:bodyPr>
            <a:normAutofit fontScale="55000" lnSpcReduction="20000"/>
          </a:bodyPr>
          <a:lstStyle/>
          <a:p>
            <a:pPr marL="0" indent="0">
              <a:spcBef>
                <a:spcPts val="0"/>
              </a:spcBef>
              <a:buNone/>
            </a:pPr>
            <a:endParaRPr lang="en-US" dirty="0"/>
          </a:p>
          <a:p>
            <a:pPr marL="0" indent="0">
              <a:spcBef>
                <a:spcPts val="0"/>
              </a:spcBef>
              <a:buNone/>
            </a:pPr>
            <a:endParaRPr lang="en-US" dirty="0"/>
          </a:p>
          <a:p>
            <a:pPr marL="0" indent="0">
              <a:spcBef>
                <a:spcPts val="0"/>
              </a:spcBef>
              <a:buNone/>
            </a:pPr>
            <a:r>
              <a:rPr lang="en-US" dirty="0"/>
              <a:t>&lt;!DOCTYPE html&gt;</a:t>
            </a:r>
          </a:p>
          <a:p>
            <a:pPr marL="0" indent="0">
              <a:spcBef>
                <a:spcPts val="0"/>
              </a:spcBef>
              <a:buNone/>
            </a:pPr>
            <a:r>
              <a:rPr lang="en-US" dirty="0"/>
              <a:t>&lt;html&gt;</a:t>
            </a:r>
          </a:p>
          <a:p>
            <a:pPr marL="0" indent="0">
              <a:spcBef>
                <a:spcPts val="0"/>
              </a:spcBef>
              <a:buNone/>
            </a:pPr>
            <a:r>
              <a:rPr lang="en-US" dirty="0"/>
              <a:t>&lt;head&gt;</a:t>
            </a:r>
          </a:p>
          <a:p>
            <a:pPr marL="0" indent="0">
              <a:spcBef>
                <a:spcPts val="0"/>
              </a:spcBef>
              <a:buNone/>
            </a:pPr>
            <a:r>
              <a:rPr lang="en-US" dirty="0"/>
              <a:t>&lt;link </a:t>
            </a:r>
            <a:r>
              <a:rPr lang="en-US" dirty="0" err="1"/>
              <a:t>rel</a:t>
            </a:r>
            <a:r>
              <a:rPr lang="en-US" dirty="0"/>
              <a:t> ="stylesheet" type="text/</a:t>
            </a:r>
            <a:r>
              <a:rPr lang="en-US" dirty="0" err="1"/>
              <a:t>css</a:t>
            </a:r>
            <a:r>
              <a:rPr lang="en-US" dirty="0"/>
              <a:t>" </a:t>
            </a:r>
            <a:r>
              <a:rPr lang="en-US" dirty="0" err="1"/>
              <a:t>href</a:t>
            </a:r>
            <a:r>
              <a:rPr lang="en-US" dirty="0"/>
              <a:t>="pacman.css"&gt;</a:t>
            </a:r>
          </a:p>
          <a:p>
            <a:pPr marL="0" indent="0">
              <a:spcBef>
                <a:spcPts val="0"/>
              </a:spcBef>
              <a:buNone/>
            </a:pPr>
            <a:r>
              <a:rPr lang="en-US" dirty="0"/>
              <a:t>&lt;title&gt; Pacman's Pursuit &lt;/title&gt;</a:t>
            </a:r>
          </a:p>
          <a:p>
            <a:pPr marL="0" indent="0">
              <a:spcBef>
                <a:spcPts val="0"/>
              </a:spcBef>
              <a:buNone/>
            </a:pPr>
            <a:endParaRPr lang="en-US" dirty="0"/>
          </a:p>
          <a:p>
            <a:pPr marL="0" indent="0">
              <a:spcBef>
                <a:spcPts val="0"/>
              </a:spcBef>
              <a:buNone/>
            </a:pPr>
            <a:r>
              <a:rPr lang="en-US" dirty="0"/>
              <a:t>&lt;/head&gt;</a:t>
            </a:r>
          </a:p>
          <a:p>
            <a:pPr marL="0" indent="0">
              <a:spcBef>
                <a:spcPts val="0"/>
              </a:spcBef>
              <a:buNone/>
            </a:pPr>
            <a:r>
              <a:rPr lang="en-US" dirty="0"/>
              <a:t>&lt;body class="</a:t>
            </a:r>
            <a:r>
              <a:rPr lang="en-US" dirty="0" err="1"/>
              <a:t>youwon_page</a:t>
            </a:r>
            <a:r>
              <a:rPr lang="en-US" dirty="0"/>
              <a:t>"&gt;</a:t>
            </a:r>
          </a:p>
          <a:p>
            <a:pPr marL="0" indent="0">
              <a:spcBef>
                <a:spcPts val="0"/>
              </a:spcBef>
              <a:buNone/>
            </a:pPr>
            <a:endParaRPr lang="en-US" dirty="0"/>
          </a:p>
          <a:p>
            <a:pPr marL="0" indent="0">
              <a:spcBef>
                <a:spcPts val="0"/>
              </a:spcBef>
              <a:buNone/>
            </a:pPr>
            <a:r>
              <a:rPr lang="en-US" dirty="0"/>
              <a:t>&lt;div&gt;</a:t>
            </a:r>
          </a:p>
          <a:p>
            <a:pPr marL="0" indent="0">
              <a:spcBef>
                <a:spcPts val="0"/>
              </a:spcBef>
              <a:buNone/>
            </a:pPr>
            <a:r>
              <a:rPr lang="en-US" dirty="0"/>
              <a:t>	&lt;h1 class="flash"&gt;****YOU WON****&lt;/h1&gt;</a:t>
            </a:r>
          </a:p>
          <a:p>
            <a:pPr marL="0" indent="0">
              <a:spcBef>
                <a:spcPts val="0"/>
              </a:spcBef>
              <a:buNone/>
            </a:pPr>
            <a:r>
              <a:rPr lang="en-US" dirty="0"/>
              <a:t>&lt;/div&gt;</a:t>
            </a:r>
          </a:p>
          <a:p>
            <a:pPr marL="0" indent="0">
              <a:spcBef>
                <a:spcPts val="0"/>
              </a:spcBef>
              <a:buNone/>
            </a:pPr>
            <a:r>
              <a:rPr lang="en-US" dirty="0"/>
              <a:t> </a:t>
            </a:r>
          </a:p>
          <a:p>
            <a:pPr marL="0" indent="0">
              <a:spcBef>
                <a:spcPts val="0"/>
              </a:spcBef>
              <a:buNone/>
            </a:pPr>
            <a:r>
              <a:rPr lang="en-US" dirty="0"/>
              <a:t>&lt;div&gt;</a:t>
            </a:r>
          </a:p>
          <a:p>
            <a:pPr marL="0" indent="0">
              <a:spcBef>
                <a:spcPts val="0"/>
              </a:spcBef>
              <a:buNone/>
            </a:pPr>
            <a:r>
              <a:rPr lang="en-US" dirty="0"/>
              <a:t>	&lt;h1 class="flash"&gt;****YOU WON****&lt;/h1&gt;</a:t>
            </a:r>
          </a:p>
          <a:p>
            <a:pPr marL="0" indent="0">
              <a:spcBef>
                <a:spcPts val="0"/>
              </a:spcBef>
              <a:buNone/>
            </a:pPr>
            <a:r>
              <a:rPr lang="en-US" dirty="0"/>
              <a:t>&lt;/div&gt;</a:t>
            </a:r>
          </a:p>
          <a:p>
            <a:pPr marL="0" indent="0">
              <a:spcBef>
                <a:spcPts val="0"/>
              </a:spcBef>
              <a:buNone/>
            </a:pPr>
            <a:endParaRPr lang="en-US" dirty="0"/>
          </a:p>
          <a:p>
            <a:pPr marL="0" indent="0">
              <a:spcBef>
                <a:spcPts val="0"/>
              </a:spcBef>
              <a:buNone/>
            </a:pPr>
            <a:r>
              <a:rPr lang="en-US" dirty="0"/>
              <a:t>&lt;div&gt;</a:t>
            </a:r>
          </a:p>
          <a:p>
            <a:pPr marL="0" indent="0">
              <a:spcBef>
                <a:spcPts val="0"/>
              </a:spcBef>
              <a:buNone/>
            </a:pPr>
            <a:r>
              <a:rPr lang="en-US" dirty="0"/>
              <a:t>	&lt;h1 class="flash"&gt;****YOU WON****&lt;/h1&gt;</a:t>
            </a:r>
          </a:p>
          <a:p>
            <a:pPr marL="0" indent="0">
              <a:spcBef>
                <a:spcPts val="0"/>
              </a:spcBef>
              <a:buNone/>
            </a:pPr>
            <a:r>
              <a:rPr lang="en-US" dirty="0"/>
              <a:t>&lt;/div&gt;</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 &lt;/body&gt;</a:t>
            </a:r>
          </a:p>
          <a:p>
            <a:pPr marL="0" indent="0">
              <a:spcBef>
                <a:spcPts val="0"/>
              </a:spcBef>
              <a:buNone/>
            </a:pPr>
            <a:r>
              <a:rPr lang="en-US" dirty="0"/>
              <a:t> &lt;/html&gt;</a:t>
            </a:r>
          </a:p>
        </p:txBody>
      </p:sp>
      <p:pic>
        <p:nvPicPr>
          <p:cNvPr id="7" name="Picture 6" descr="A drawing of a cartoon character&#10;&#10;Description generated with high confidence">
            <a:extLst>
              <a:ext uri="{FF2B5EF4-FFF2-40B4-BE49-F238E27FC236}">
                <a16:creationId xmlns:a16="http://schemas.microsoft.com/office/drawing/2014/main" id="{BBDF97F5-2AEA-4DA8-9275-3E4DBBDA3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499" y="3083489"/>
            <a:ext cx="2968383" cy="2620623"/>
          </a:xfrm>
          <a:prstGeom prst="rect">
            <a:avLst/>
          </a:prstGeom>
        </p:spPr>
      </p:pic>
      <p:sp>
        <p:nvSpPr>
          <p:cNvPr id="4" name="TextBox 3">
            <a:extLst>
              <a:ext uri="{FF2B5EF4-FFF2-40B4-BE49-F238E27FC236}">
                <a16:creationId xmlns:a16="http://schemas.microsoft.com/office/drawing/2014/main" id="{6D401D14-A9B6-4CCD-B25D-2CA82F80380A}"/>
              </a:ext>
            </a:extLst>
          </p:cNvPr>
          <p:cNvSpPr txBox="1"/>
          <p:nvPr/>
        </p:nvSpPr>
        <p:spPr>
          <a:xfrm>
            <a:off x="1346886" y="1294919"/>
            <a:ext cx="8437605" cy="1200329"/>
          </a:xfrm>
          <a:prstGeom prst="rect">
            <a:avLst/>
          </a:prstGeom>
          <a:noFill/>
        </p:spPr>
        <p:txBody>
          <a:bodyPr wrap="square" rtlCol="0">
            <a:spAutoFit/>
          </a:bodyPr>
          <a:lstStyle/>
          <a:p>
            <a:r>
              <a:rPr lang="en-US" b="1" i="1" dirty="0">
                <a:solidFill>
                  <a:srgbClr val="002060"/>
                </a:solidFill>
              </a:rPr>
              <a:t>The “You Won” page has it’s own HTML that uses classed for its design and features. This allows the page to be removed or changed more easily and efficiently.  The CSS classes used are in contained in the CSS Stylesheet, which is the only stylesheet used for the game.</a:t>
            </a:r>
          </a:p>
        </p:txBody>
      </p:sp>
    </p:spTree>
    <p:extLst>
      <p:ext uri="{BB962C8B-B14F-4D97-AF65-F5344CB8AC3E}">
        <p14:creationId xmlns:p14="http://schemas.microsoft.com/office/powerpoint/2010/main" val="14712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5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EEBB-6288-4EDA-83E1-69093393D006}"/>
              </a:ext>
            </a:extLst>
          </p:cNvPr>
          <p:cNvSpPr>
            <a:spLocks noGrp="1"/>
          </p:cNvSpPr>
          <p:nvPr>
            <p:ph type="title"/>
          </p:nvPr>
        </p:nvSpPr>
        <p:spPr>
          <a:xfrm>
            <a:off x="838200" y="0"/>
            <a:ext cx="10515600" cy="1325563"/>
          </a:xfrm>
        </p:spPr>
        <p:txBody>
          <a:bodyPr/>
          <a:lstStyle/>
          <a:p>
            <a:r>
              <a:rPr lang="en-US" dirty="0"/>
              <a:t>Flashing “You Won” text - CSS code</a:t>
            </a:r>
          </a:p>
        </p:txBody>
      </p:sp>
      <p:sp>
        <p:nvSpPr>
          <p:cNvPr id="3" name="Content Placeholder 2">
            <a:extLst>
              <a:ext uri="{FF2B5EF4-FFF2-40B4-BE49-F238E27FC236}">
                <a16:creationId xmlns:a16="http://schemas.microsoft.com/office/drawing/2014/main" id="{5E645B1F-F62F-4635-86A6-5AE1A60ECABB}"/>
              </a:ext>
            </a:extLst>
          </p:cNvPr>
          <p:cNvSpPr>
            <a:spLocks noGrp="1"/>
          </p:cNvSpPr>
          <p:nvPr>
            <p:ph idx="1"/>
          </p:nvPr>
        </p:nvSpPr>
        <p:spPr>
          <a:xfrm>
            <a:off x="838200" y="2416155"/>
            <a:ext cx="10515600" cy="4351338"/>
          </a:xfrm>
        </p:spPr>
        <p:txBody>
          <a:bodyPr>
            <a:normAutofit fontScale="62500" lnSpcReduction="20000"/>
          </a:bodyPr>
          <a:lstStyle/>
          <a:p>
            <a:pPr marL="0" indent="0">
              <a:buNone/>
            </a:pPr>
            <a:r>
              <a:rPr lang="en-US" dirty="0"/>
              <a:t>.flash {</a:t>
            </a:r>
          </a:p>
          <a:p>
            <a:pPr marL="0" indent="0">
              <a:buNone/>
            </a:pPr>
            <a:r>
              <a:rPr lang="en-US" dirty="0"/>
              <a:t>   animation-name: flash;</a:t>
            </a:r>
          </a:p>
          <a:p>
            <a:pPr marL="0" indent="0">
              <a:buNone/>
            </a:pPr>
            <a:r>
              <a:rPr lang="en-US" dirty="0"/>
              <a:t>    animation-duration: 0.2s;</a:t>
            </a:r>
          </a:p>
          <a:p>
            <a:pPr marL="0" indent="0">
              <a:buNone/>
            </a:pPr>
            <a:r>
              <a:rPr lang="en-US" dirty="0"/>
              <a:t>    animation-timing-function: linear;</a:t>
            </a:r>
          </a:p>
          <a:p>
            <a:pPr marL="0" indent="0">
              <a:buNone/>
            </a:pPr>
            <a:r>
              <a:rPr lang="en-US" dirty="0"/>
              <a:t>    animation-iteration-count: infinite;</a:t>
            </a:r>
          </a:p>
          <a:p>
            <a:pPr marL="0" indent="0">
              <a:buNone/>
            </a:pPr>
            <a:r>
              <a:rPr lang="en-US" dirty="0"/>
              <a:t>    animation-direction: alternate;</a:t>
            </a:r>
          </a:p>
          <a:p>
            <a:pPr marL="0" indent="0">
              <a:buNone/>
            </a:pPr>
            <a:r>
              <a:rPr lang="en-US" dirty="0"/>
              <a:t>    animation-play-state: running;</a:t>
            </a:r>
          </a:p>
          <a:p>
            <a:pPr marL="0" indent="0">
              <a:buNone/>
            </a:pPr>
            <a:r>
              <a:rPr lang="en-US" dirty="0"/>
              <a:t>}</a:t>
            </a:r>
          </a:p>
          <a:p>
            <a:pPr marL="0" indent="0">
              <a:buNone/>
            </a:pPr>
            <a:endParaRPr lang="en-US" dirty="0"/>
          </a:p>
          <a:p>
            <a:pPr marL="0" indent="0">
              <a:buNone/>
            </a:pPr>
            <a:r>
              <a:rPr lang="en-US" dirty="0"/>
              <a:t>@keyframes flash {</a:t>
            </a:r>
          </a:p>
          <a:p>
            <a:pPr marL="0" indent="0">
              <a:buNone/>
            </a:pPr>
            <a:r>
              <a:rPr lang="en-US" dirty="0"/>
              <a:t>    from {color: red;}</a:t>
            </a:r>
          </a:p>
          <a:p>
            <a:pPr marL="0" indent="0">
              <a:buNone/>
            </a:pPr>
            <a:r>
              <a:rPr lang="en-US" dirty="0"/>
              <a:t>    to {color: black;}</a:t>
            </a:r>
          </a:p>
          <a:p>
            <a:pPr marL="0" indent="0">
              <a:buNone/>
            </a:pPr>
            <a:r>
              <a:rPr lang="en-US" dirty="0"/>
              <a:t>}</a:t>
            </a:r>
          </a:p>
          <a:p>
            <a:pPr marL="0" indent="0">
              <a:buNone/>
            </a:pPr>
            <a:endParaRPr lang="en-US" dirty="0"/>
          </a:p>
        </p:txBody>
      </p:sp>
      <p:pic>
        <p:nvPicPr>
          <p:cNvPr id="7" name="Picture 6" descr="A picture containing clipart&#10;&#10;Description generated with very high confidence">
            <a:extLst>
              <a:ext uri="{FF2B5EF4-FFF2-40B4-BE49-F238E27FC236}">
                <a16:creationId xmlns:a16="http://schemas.microsoft.com/office/drawing/2014/main" id="{2FC6DF3A-9897-4361-987C-E2F1D3C18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4861" y="2416155"/>
            <a:ext cx="1800225" cy="2533650"/>
          </a:xfrm>
          <a:prstGeom prst="rect">
            <a:avLst/>
          </a:prstGeom>
        </p:spPr>
      </p:pic>
      <p:sp>
        <p:nvSpPr>
          <p:cNvPr id="4" name="TextBox 3">
            <a:extLst>
              <a:ext uri="{FF2B5EF4-FFF2-40B4-BE49-F238E27FC236}">
                <a16:creationId xmlns:a16="http://schemas.microsoft.com/office/drawing/2014/main" id="{D7999081-1D94-471A-AD94-255852299033}"/>
              </a:ext>
            </a:extLst>
          </p:cNvPr>
          <p:cNvSpPr txBox="1"/>
          <p:nvPr/>
        </p:nvSpPr>
        <p:spPr>
          <a:xfrm>
            <a:off x="1359243" y="1224527"/>
            <a:ext cx="9279181" cy="923330"/>
          </a:xfrm>
          <a:prstGeom prst="rect">
            <a:avLst/>
          </a:prstGeom>
          <a:noFill/>
        </p:spPr>
        <p:txBody>
          <a:bodyPr wrap="square" rtlCol="0">
            <a:spAutoFit/>
          </a:bodyPr>
          <a:lstStyle/>
          <a:p>
            <a:r>
              <a:rPr lang="en-US" b="1" i="1" dirty="0">
                <a:solidFill>
                  <a:srgbClr val="002060"/>
                </a:solidFill>
              </a:rPr>
              <a:t>The flash selector indicates the type of animation used and how long each flash will last.  The iteration is infinite so it is ongoing and never stops. The flash keyframe, again, indicates the style changes. </a:t>
            </a:r>
          </a:p>
        </p:txBody>
      </p:sp>
    </p:spTree>
    <p:extLst>
      <p:ext uri="{BB962C8B-B14F-4D97-AF65-F5344CB8AC3E}">
        <p14:creationId xmlns:p14="http://schemas.microsoft.com/office/powerpoint/2010/main" val="32151533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pic>
        <p:nvPicPr>
          <p:cNvPr id="5" name="Content Placeholder 4" descr="A drawing of a cartoon character&#10;&#10;Description generated with high confidence">
            <a:extLst>
              <a:ext uri="{FF2B5EF4-FFF2-40B4-BE49-F238E27FC236}">
                <a16:creationId xmlns:a16="http://schemas.microsoft.com/office/drawing/2014/main" id="{60A8C433-C6F0-4D5F-BB68-683C46F92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0643" y="1648485"/>
            <a:ext cx="4756150" cy="4756150"/>
          </a:xfrm>
        </p:spPr>
      </p:pic>
      <p:sp>
        <p:nvSpPr>
          <p:cNvPr id="6" name="Rectangle 5">
            <a:extLst>
              <a:ext uri="{FF2B5EF4-FFF2-40B4-BE49-F238E27FC236}">
                <a16:creationId xmlns:a16="http://schemas.microsoft.com/office/drawing/2014/main" id="{93B04591-4C19-4810-97E0-7901FEF75A59}"/>
              </a:ext>
            </a:extLst>
          </p:cNvPr>
          <p:cNvSpPr/>
          <p:nvPr/>
        </p:nvSpPr>
        <p:spPr>
          <a:xfrm>
            <a:off x="2702702" y="449218"/>
            <a:ext cx="625203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effectLst/>
                <a:latin typeface="AR DELANEY" panose="02000000000000000000" pitchFamily="2" charset="0"/>
              </a:rPr>
              <a:t>Thanks for Playing</a:t>
            </a:r>
            <a:endParaRPr lang="en-US" sz="5400" b="1" cap="none" spc="0" dirty="0">
              <a:ln/>
              <a:effectLst/>
            </a:endParaRPr>
          </a:p>
        </p:txBody>
      </p:sp>
    </p:spTree>
    <p:extLst>
      <p:ext uri="{BB962C8B-B14F-4D97-AF65-F5344CB8AC3E}">
        <p14:creationId xmlns:p14="http://schemas.microsoft.com/office/powerpoint/2010/main" val="27995347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43BF-4AD4-4648-AD6C-DCB02408A418}"/>
              </a:ext>
            </a:extLst>
          </p:cNvPr>
          <p:cNvSpPr>
            <a:spLocks noGrp="1"/>
          </p:cNvSpPr>
          <p:nvPr>
            <p:ph type="title"/>
          </p:nvPr>
        </p:nvSpPr>
        <p:spPr/>
        <p:txBody>
          <a:bodyPr/>
          <a:lstStyle/>
          <a:p>
            <a:r>
              <a:rPr lang="en-US" dirty="0"/>
              <a:t>Object of the Game</a:t>
            </a:r>
          </a:p>
        </p:txBody>
      </p:sp>
      <p:sp>
        <p:nvSpPr>
          <p:cNvPr id="3" name="Content Placeholder 2">
            <a:extLst>
              <a:ext uri="{FF2B5EF4-FFF2-40B4-BE49-F238E27FC236}">
                <a16:creationId xmlns:a16="http://schemas.microsoft.com/office/drawing/2014/main" id="{F9ED972A-7EE6-49C4-A3DE-69AC51AA826F}"/>
              </a:ext>
            </a:extLst>
          </p:cNvPr>
          <p:cNvSpPr>
            <a:spLocks noGrp="1"/>
          </p:cNvSpPr>
          <p:nvPr>
            <p:ph idx="1"/>
          </p:nvPr>
        </p:nvSpPr>
        <p:spPr>
          <a:scene3d>
            <a:camera prst="orthographicFront"/>
            <a:lightRig rig="threePt" dir="t"/>
          </a:scene3d>
          <a:sp3d>
            <a:bevelT w="152400" h="50800" prst="softRound"/>
          </a:sp3d>
        </p:spPr>
        <p:txBody>
          <a:bodyPr>
            <a:normAutofit lnSpcReduction="10000"/>
          </a:bodyPr>
          <a:lstStyle/>
          <a:p>
            <a:r>
              <a:rPr lang="en-US" dirty="0"/>
              <a:t>Get from the bottom of the screen to the top of the screen to get the food.</a:t>
            </a:r>
          </a:p>
          <a:p>
            <a:endParaRPr lang="en-US" dirty="0"/>
          </a:p>
          <a:p>
            <a:r>
              <a:rPr lang="en-US" dirty="0"/>
              <a:t>Move through the ghost guarding the food</a:t>
            </a:r>
          </a:p>
          <a:p>
            <a:endParaRPr lang="en-US" dirty="0"/>
          </a:p>
          <a:p>
            <a:r>
              <a:rPr lang="en-US" dirty="0"/>
              <a:t>If you are touched by a ghost you lose.</a:t>
            </a:r>
          </a:p>
          <a:p>
            <a:endParaRPr lang="en-US" dirty="0"/>
          </a:p>
          <a:p>
            <a:endParaRPr lang="en-US" dirty="0"/>
          </a:p>
          <a:p>
            <a:r>
              <a:rPr lang="en-US" dirty="0"/>
              <a:t>Once you reach the top, eat the food and you win.</a:t>
            </a:r>
          </a:p>
        </p:txBody>
      </p:sp>
      <p:pic>
        <p:nvPicPr>
          <p:cNvPr id="5" name="Picture 4">
            <a:extLst>
              <a:ext uri="{FF2B5EF4-FFF2-40B4-BE49-F238E27FC236}">
                <a16:creationId xmlns:a16="http://schemas.microsoft.com/office/drawing/2014/main" id="{C26422CC-6194-46C8-ACE9-BEE87B8C9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977" y="2908646"/>
            <a:ext cx="708325" cy="638561"/>
          </a:xfrm>
          <a:prstGeom prst="rect">
            <a:avLst/>
          </a:prstGeom>
        </p:spPr>
      </p:pic>
      <p:sp>
        <p:nvSpPr>
          <p:cNvPr id="7" name="Rectangle 6">
            <a:extLst>
              <a:ext uri="{FF2B5EF4-FFF2-40B4-BE49-F238E27FC236}">
                <a16:creationId xmlns:a16="http://schemas.microsoft.com/office/drawing/2014/main" id="{DB35D072-B3D5-476D-884C-91F4A7CB3551}"/>
              </a:ext>
            </a:extLst>
          </p:cNvPr>
          <p:cNvSpPr/>
          <p:nvPr/>
        </p:nvSpPr>
        <p:spPr>
          <a:xfrm>
            <a:off x="7531196" y="2484693"/>
            <a:ext cx="2077941"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dirty="0">
                <a:ln w="13462">
                  <a:solidFill>
                    <a:schemeClr val="bg1"/>
                  </a:solidFill>
                  <a:prstDash val="solid"/>
                </a:ln>
                <a:solidFill>
                  <a:schemeClr val="accent4">
                    <a:lumMod val="75000"/>
                  </a:schemeClr>
                </a:solidFill>
                <a:effectLst>
                  <a:outerShdw dist="38100" dir="2700000" algn="bl" rotWithShape="0">
                    <a:schemeClr val="accent5"/>
                  </a:outerShdw>
                </a:effectLst>
              </a:rPr>
              <a:t>Pacman’s Food</a:t>
            </a:r>
            <a:endParaRPr lang="en-US" sz="2400" b="1" cap="none" spc="0" dirty="0">
              <a:ln w="13462">
                <a:solidFill>
                  <a:schemeClr val="bg1"/>
                </a:solidFill>
                <a:prstDash val="solid"/>
              </a:ln>
              <a:solidFill>
                <a:schemeClr val="accent4">
                  <a:lumMod val="75000"/>
                </a:schemeClr>
              </a:solidFill>
              <a:effectLst>
                <a:outerShdw dist="38100" dir="2700000" algn="bl" rotWithShape="0">
                  <a:schemeClr val="accent5"/>
                </a:outerShdw>
              </a:effectLst>
            </a:endParaRPr>
          </a:p>
        </p:txBody>
      </p:sp>
      <p:pic>
        <p:nvPicPr>
          <p:cNvPr id="8" name="Picture 7">
            <a:extLst>
              <a:ext uri="{FF2B5EF4-FFF2-40B4-BE49-F238E27FC236}">
                <a16:creationId xmlns:a16="http://schemas.microsoft.com/office/drawing/2014/main" id="{CD701D39-03E5-4EA3-9EDB-49AFD40E2FE1}"/>
              </a:ext>
            </a:extLst>
          </p:cNvPr>
          <p:cNvPicPr>
            <a:picLocks noChangeAspect="1"/>
          </p:cNvPicPr>
          <p:nvPr/>
        </p:nvPicPr>
        <p:blipFill>
          <a:blip r:embed="rId3"/>
          <a:stretch>
            <a:fillRect/>
          </a:stretch>
        </p:blipFill>
        <p:spPr>
          <a:xfrm>
            <a:off x="8032447" y="4258469"/>
            <a:ext cx="1028700" cy="819150"/>
          </a:xfrm>
          <a:prstGeom prst="rect">
            <a:avLst/>
          </a:prstGeom>
        </p:spPr>
      </p:pic>
      <p:sp>
        <p:nvSpPr>
          <p:cNvPr id="9" name="Rectangle 8">
            <a:extLst>
              <a:ext uri="{FF2B5EF4-FFF2-40B4-BE49-F238E27FC236}">
                <a16:creationId xmlns:a16="http://schemas.microsoft.com/office/drawing/2014/main" id="{1377E32D-B6F3-41B8-A161-D47B56368F4B}"/>
              </a:ext>
            </a:extLst>
          </p:cNvPr>
          <p:cNvSpPr/>
          <p:nvPr/>
        </p:nvSpPr>
        <p:spPr>
          <a:xfrm>
            <a:off x="7444028" y="3845715"/>
            <a:ext cx="2205539" cy="461665"/>
          </a:xfrm>
          <a:prstGeom prst="rect">
            <a:avLst/>
          </a:prstGeom>
          <a:noFill/>
        </p:spPr>
        <p:txBody>
          <a:bodyPr wrap="none" lIns="91440" tIns="45720" rIns="91440" bIns="45720">
            <a:spAutoFit/>
          </a:bodyPr>
          <a:lstStyle/>
          <a:p>
            <a:pPr algn="ctr"/>
            <a:r>
              <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Clyde the Ghost</a:t>
            </a:r>
          </a:p>
        </p:txBody>
      </p:sp>
      <p:pic>
        <p:nvPicPr>
          <p:cNvPr id="10" name="Picture 9">
            <a:extLst>
              <a:ext uri="{FF2B5EF4-FFF2-40B4-BE49-F238E27FC236}">
                <a16:creationId xmlns:a16="http://schemas.microsoft.com/office/drawing/2014/main" id="{6E435EAB-C993-460A-B428-1535433DEF3E}"/>
              </a:ext>
            </a:extLst>
          </p:cNvPr>
          <p:cNvPicPr>
            <a:picLocks noChangeAspect="1"/>
          </p:cNvPicPr>
          <p:nvPr/>
        </p:nvPicPr>
        <p:blipFill>
          <a:blip r:embed="rId4"/>
          <a:stretch>
            <a:fillRect/>
          </a:stretch>
        </p:blipFill>
        <p:spPr>
          <a:xfrm>
            <a:off x="7850423" y="5923219"/>
            <a:ext cx="3503377" cy="330994"/>
          </a:xfrm>
          <a:prstGeom prst="rect">
            <a:avLst/>
          </a:prstGeom>
        </p:spPr>
      </p:pic>
    </p:spTree>
    <p:extLst>
      <p:ext uri="{BB962C8B-B14F-4D97-AF65-F5344CB8AC3E}">
        <p14:creationId xmlns:p14="http://schemas.microsoft.com/office/powerpoint/2010/main" val="45675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2DB1-C8FE-4321-8842-9D3F4F8587D0}"/>
              </a:ext>
            </a:extLst>
          </p:cNvPr>
          <p:cNvSpPr>
            <a:spLocks noGrp="1"/>
          </p:cNvSpPr>
          <p:nvPr>
            <p:ph type="title"/>
          </p:nvPr>
        </p:nvSpPr>
        <p:spPr/>
        <p:txBody>
          <a:bodyPr/>
          <a:lstStyle/>
          <a:p>
            <a:r>
              <a:rPr lang="en-US" dirty="0"/>
              <a:t>How to Play</a:t>
            </a:r>
          </a:p>
        </p:txBody>
      </p:sp>
      <p:sp>
        <p:nvSpPr>
          <p:cNvPr id="3" name="Content Placeholder 2">
            <a:extLst>
              <a:ext uri="{FF2B5EF4-FFF2-40B4-BE49-F238E27FC236}">
                <a16:creationId xmlns:a16="http://schemas.microsoft.com/office/drawing/2014/main" id="{854E2775-BD7B-45D1-A58C-C0E66B1375F0}"/>
              </a:ext>
            </a:extLst>
          </p:cNvPr>
          <p:cNvSpPr>
            <a:spLocks noGrp="1"/>
          </p:cNvSpPr>
          <p:nvPr>
            <p:ph idx="1"/>
          </p:nvPr>
        </p:nvSpPr>
        <p:spPr/>
        <p:txBody>
          <a:bodyPr/>
          <a:lstStyle/>
          <a:p>
            <a:pPr marL="514350" indent="-514350">
              <a:buFont typeface="+mj-lt"/>
              <a:buAutoNum type="arabicPeriod"/>
            </a:pPr>
            <a:r>
              <a:rPr lang="en-US" dirty="0"/>
              <a:t>Move the cursor from the bottom of the board to the top of the board </a:t>
            </a:r>
          </a:p>
          <a:p>
            <a:pPr marL="514350" indent="-514350">
              <a:buFont typeface="+mj-lt"/>
              <a:buAutoNum type="arabicPeriod"/>
            </a:pPr>
            <a:endParaRPr lang="en-US" dirty="0"/>
          </a:p>
          <a:p>
            <a:pPr marL="514350" indent="-514350">
              <a:buFont typeface="+mj-lt"/>
              <a:buAutoNum type="arabicPeriod"/>
            </a:pPr>
            <a:r>
              <a:rPr lang="en-US" dirty="0"/>
              <a:t>Avoiding the ghost as you go.  </a:t>
            </a:r>
          </a:p>
          <a:p>
            <a:pPr marL="514350" indent="-514350">
              <a:buFont typeface="+mj-lt"/>
              <a:buAutoNum type="arabicPeriod"/>
            </a:pPr>
            <a:endParaRPr lang="en-US" dirty="0"/>
          </a:p>
          <a:p>
            <a:pPr marL="514350" indent="-514350">
              <a:buFont typeface="+mj-lt"/>
              <a:buAutoNum type="arabicPeriod"/>
            </a:pPr>
            <a:r>
              <a:rPr lang="en-US" dirty="0"/>
              <a:t>Once you reach the food at the top, click on it to win.</a:t>
            </a:r>
          </a:p>
          <a:p>
            <a:pPr marL="0" indent="0">
              <a:buNone/>
            </a:pPr>
            <a:endParaRPr lang="en-US" dirty="0"/>
          </a:p>
        </p:txBody>
      </p:sp>
      <p:pic>
        <p:nvPicPr>
          <p:cNvPr id="5" name="Picture 4">
            <a:extLst>
              <a:ext uri="{FF2B5EF4-FFF2-40B4-BE49-F238E27FC236}">
                <a16:creationId xmlns:a16="http://schemas.microsoft.com/office/drawing/2014/main" id="{A6BED59B-DC64-460D-BE15-90A42A2FD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2283" y="218985"/>
            <a:ext cx="1606640" cy="1606640"/>
          </a:xfrm>
          <a:prstGeom prst="rect">
            <a:avLst/>
          </a:prstGeom>
        </p:spPr>
      </p:pic>
    </p:spTree>
    <p:extLst>
      <p:ext uri="{BB962C8B-B14F-4D97-AF65-F5344CB8AC3E}">
        <p14:creationId xmlns:p14="http://schemas.microsoft.com/office/powerpoint/2010/main" val="40496337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F122-9E28-426E-BCC1-4CCCD0950BF6}"/>
              </a:ext>
            </a:extLst>
          </p:cNvPr>
          <p:cNvSpPr>
            <a:spLocks noGrp="1"/>
          </p:cNvSpPr>
          <p:nvPr>
            <p:ph type="title"/>
          </p:nvPr>
        </p:nvSpPr>
        <p:spPr/>
        <p:txBody>
          <a:bodyPr/>
          <a:lstStyle/>
          <a:p>
            <a:r>
              <a:rPr lang="en-US" dirty="0"/>
              <a:t>Main Screen – Game Board</a:t>
            </a:r>
          </a:p>
        </p:txBody>
      </p:sp>
      <p:pic>
        <p:nvPicPr>
          <p:cNvPr id="4" name="Content Placeholder 3">
            <a:extLst>
              <a:ext uri="{FF2B5EF4-FFF2-40B4-BE49-F238E27FC236}">
                <a16:creationId xmlns:a16="http://schemas.microsoft.com/office/drawing/2014/main" id="{3C61D72A-58D3-4660-9C2E-F172C0572EFF}"/>
              </a:ext>
            </a:extLst>
          </p:cNvPr>
          <p:cNvPicPr>
            <a:picLocks noGrp="1" noChangeAspect="1"/>
          </p:cNvPicPr>
          <p:nvPr>
            <p:ph idx="1"/>
          </p:nvPr>
        </p:nvPicPr>
        <p:blipFill>
          <a:blip r:embed="rId2"/>
          <a:stretch>
            <a:fillRect/>
          </a:stretch>
        </p:blipFill>
        <p:spPr>
          <a:xfrm>
            <a:off x="2093682" y="1825625"/>
            <a:ext cx="8004635" cy="4351338"/>
          </a:xfrm>
          <a:prstGeom prst="rect">
            <a:avLst/>
          </a:prstGeom>
        </p:spPr>
      </p:pic>
    </p:spTree>
    <p:extLst>
      <p:ext uri="{BB962C8B-B14F-4D97-AF65-F5344CB8AC3E}">
        <p14:creationId xmlns:p14="http://schemas.microsoft.com/office/powerpoint/2010/main" val="18411693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2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A10C-7204-44E8-AF9A-18EEBE576177}"/>
              </a:ext>
            </a:extLst>
          </p:cNvPr>
          <p:cNvSpPr>
            <a:spLocks noGrp="1"/>
          </p:cNvSpPr>
          <p:nvPr>
            <p:ph type="title"/>
          </p:nvPr>
        </p:nvSpPr>
        <p:spPr>
          <a:xfrm>
            <a:off x="751703" y="0"/>
            <a:ext cx="10515600" cy="1325563"/>
          </a:xfrm>
        </p:spPr>
        <p:txBody>
          <a:bodyPr/>
          <a:lstStyle/>
          <a:p>
            <a:r>
              <a:rPr lang="en-US" dirty="0"/>
              <a:t>Game – HTML code</a:t>
            </a:r>
          </a:p>
        </p:txBody>
      </p:sp>
      <p:sp>
        <p:nvSpPr>
          <p:cNvPr id="3" name="Content Placeholder 2">
            <a:extLst>
              <a:ext uri="{FF2B5EF4-FFF2-40B4-BE49-F238E27FC236}">
                <a16:creationId xmlns:a16="http://schemas.microsoft.com/office/drawing/2014/main" id="{730C9F19-BE24-4607-9E09-9899028AB38C}"/>
              </a:ext>
            </a:extLst>
          </p:cNvPr>
          <p:cNvSpPr>
            <a:spLocks noGrp="1"/>
          </p:cNvSpPr>
          <p:nvPr>
            <p:ph idx="1"/>
          </p:nvPr>
        </p:nvSpPr>
        <p:spPr>
          <a:xfrm>
            <a:off x="751703" y="2398842"/>
            <a:ext cx="10515600" cy="4351338"/>
          </a:xfrm>
        </p:spPr>
        <p:txBody>
          <a:bodyPr numCol="2">
            <a:noAutofit/>
          </a:bodyPr>
          <a:lstStyle/>
          <a:p>
            <a:pPr marL="0" indent="0">
              <a:spcBef>
                <a:spcPts val="0"/>
              </a:spcBef>
              <a:buNone/>
            </a:pPr>
            <a:endParaRPr lang="en-US" sz="1400" dirty="0"/>
          </a:p>
          <a:p>
            <a:pPr marL="0" indent="0">
              <a:spcBef>
                <a:spcPts val="0"/>
              </a:spcBef>
              <a:buNone/>
            </a:pPr>
            <a:r>
              <a:rPr lang="en-US" sz="1400" dirty="0"/>
              <a:t>&lt;!DOCTYPE html&gt;</a:t>
            </a:r>
          </a:p>
          <a:p>
            <a:pPr marL="0" indent="0">
              <a:spcBef>
                <a:spcPts val="0"/>
              </a:spcBef>
              <a:buNone/>
            </a:pPr>
            <a:r>
              <a:rPr lang="en-US" sz="1400" dirty="0"/>
              <a:t>&lt;html&gt;</a:t>
            </a:r>
          </a:p>
          <a:p>
            <a:pPr marL="0" indent="0">
              <a:spcBef>
                <a:spcPts val="0"/>
              </a:spcBef>
              <a:buNone/>
            </a:pPr>
            <a:r>
              <a:rPr lang="en-US" sz="1400" dirty="0"/>
              <a:t>&lt;head&gt;</a:t>
            </a:r>
          </a:p>
          <a:p>
            <a:pPr marL="0" indent="0">
              <a:spcBef>
                <a:spcPts val="0"/>
              </a:spcBef>
              <a:buNone/>
            </a:pPr>
            <a:r>
              <a:rPr lang="en-US" sz="1400" dirty="0"/>
              <a:t>&lt;link </a:t>
            </a:r>
            <a:r>
              <a:rPr lang="en-US" sz="1400" dirty="0" err="1"/>
              <a:t>rel</a:t>
            </a:r>
            <a:r>
              <a:rPr lang="en-US" sz="1400" dirty="0"/>
              <a:t> ="stylesheet" type="text/</a:t>
            </a:r>
            <a:r>
              <a:rPr lang="en-US" sz="1400" dirty="0" err="1"/>
              <a:t>css</a:t>
            </a:r>
            <a:r>
              <a:rPr lang="en-US" sz="1400" dirty="0"/>
              <a:t>" </a:t>
            </a:r>
            <a:r>
              <a:rPr lang="en-US" sz="1400" dirty="0" err="1"/>
              <a:t>href</a:t>
            </a:r>
            <a:r>
              <a:rPr lang="en-US" sz="1400" dirty="0"/>
              <a:t>="pacman.css"&gt;</a:t>
            </a:r>
          </a:p>
          <a:p>
            <a:pPr marL="0" indent="0">
              <a:spcBef>
                <a:spcPts val="0"/>
              </a:spcBef>
              <a:buNone/>
            </a:pPr>
            <a:r>
              <a:rPr lang="en-US" sz="1400" dirty="0"/>
              <a:t>&lt;title&gt; Pacman's Pursuit &lt;/title&gt;</a:t>
            </a:r>
          </a:p>
          <a:p>
            <a:pPr marL="0" indent="0">
              <a:spcBef>
                <a:spcPts val="0"/>
              </a:spcBef>
              <a:buNone/>
            </a:pPr>
            <a:endParaRPr lang="en-US" sz="1400" dirty="0"/>
          </a:p>
          <a:p>
            <a:pPr marL="0" indent="0">
              <a:spcBef>
                <a:spcPts val="0"/>
              </a:spcBef>
              <a:buNone/>
            </a:pPr>
            <a:r>
              <a:rPr lang="en-US" sz="1400" dirty="0"/>
              <a:t>&lt;/head&gt;</a:t>
            </a:r>
          </a:p>
          <a:p>
            <a:pPr marL="0" indent="0">
              <a:spcBef>
                <a:spcPts val="0"/>
              </a:spcBef>
              <a:buNone/>
            </a:pPr>
            <a:r>
              <a:rPr lang="en-US" sz="1400" dirty="0"/>
              <a:t>&lt;body class=</a:t>
            </a:r>
            <a:r>
              <a:rPr lang="en-US" sz="1400" dirty="0" err="1"/>
              <a:t>home_page</a:t>
            </a:r>
            <a:r>
              <a:rPr lang="en-US" sz="1400" dirty="0"/>
              <a:t>&gt;</a:t>
            </a:r>
          </a:p>
          <a:p>
            <a:pPr marL="0" indent="0">
              <a:spcBef>
                <a:spcPts val="0"/>
              </a:spcBef>
              <a:buNone/>
            </a:pPr>
            <a:endParaRPr lang="en-US" sz="1400" dirty="0"/>
          </a:p>
          <a:p>
            <a:pPr marL="0" indent="0">
              <a:spcBef>
                <a:spcPts val="0"/>
              </a:spcBef>
              <a:buNone/>
            </a:pPr>
            <a:r>
              <a:rPr lang="en-US" sz="1400" dirty="0"/>
              <a:t>&lt;</a:t>
            </a:r>
            <a:r>
              <a:rPr lang="en-US" sz="1400" dirty="0" err="1"/>
              <a:t>img</a:t>
            </a:r>
            <a:r>
              <a:rPr lang="en-US" sz="1400" dirty="0"/>
              <a:t> class="container1" </a:t>
            </a:r>
            <a:r>
              <a:rPr lang="en-US" sz="1400" dirty="0" err="1"/>
              <a:t>src</a:t>
            </a:r>
            <a:r>
              <a:rPr lang="en-US" sz="1400" dirty="0"/>
              <a:t>="pactitle.png" alt="title"&gt;</a:t>
            </a:r>
          </a:p>
          <a:p>
            <a:pPr marL="0" indent="0">
              <a:spcBef>
                <a:spcPts val="0"/>
              </a:spcBef>
              <a:buNone/>
            </a:pPr>
            <a:endParaRPr lang="en-US" sz="1400" dirty="0"/>
          </a:p>
          <a:p>
            <a:pPr marL="0" indent="0">
              <a:spcBef>
                <a:spcPts val="0"/>
              </a:spcBef>
              <a:buNone/>
            </a:pPr>
            <a:r>
              <a:rPr lang="en-US" sz="1400" dirty="0"/>
              <a:t>&lt;div class="board"&gt;</a:t>
            </a:r>
          </a:p>
          <a:p>
            <a:pPr marL="0" indent="0">
              <a:spcBef>
                <a:spcPts val="0"/>
              </a:spcBef>
              <a:buNone/>
            </a:pPr>
            <a:endParaRPr lang="en-US" sz="1400" dirty="0"/>
          </a:p>
          <a:p>
            <a:pPr marL="0" indent="0">
              <a:spcBef>
                <a:spcPts val="0"/>
              </a:spcBef>
              <a:buNone/>
            </a:pPr>
            <a:endParaRPr lang="en-US" sz="1400" dirty="0"/>
          </a:p>
          <a:p>
            <a:pPr marL="0" indent="0">
              <a:spcBef>
                <a:spcPts val="0"/>
              </a:spcBef>
              <a:buNone/>
            </a:pPr>
            <a:r>
              <a:rPr lang="en-US" sz="1400" dirty="0"/>
              <a:t>&lt;p id="text" &gt;</a:t>
            </a:r>
          </a:p>
          <a:p>
            <a:pPr marL="0" indent="0">
              <a:spcBef>
                <a:spcPts val="0"/>
              </a:spcBef>
              <a:buNone/>
            </a:pPr>
            <a:endParaRPr lang="en-US" sz="1400" dirty="0"/>
          </a:p>
          <a:p>
            <a:pPr marL="0" indent="0">
              <a:spcBef>
                <a:spcPts val="0"/>
              </a:spcBef>
              <a:buNone/>
            </a:pPr>
            <a:r>
              <a:rPr lang="en-US" sz="1400" dirty="0"/>
              <a:t>&lt;h1&gt;Click on the Prize without getting Hit!&lt;/h1&gt;</a:t>
            </a:r>
          </a:p>
          <a:p>
            <a:pPr marL="0" indent="0">
              <a:spcBef>
                <a:spcPts val="0"/>
              </a:spcBef>
              <a:buNone/>
            </a:pPr>
            <a:endParaRPr lang="en-US" sz="1400" dirty="0"/>
          </a:p>
          <a:p>
            <a:pPr marL="0" indent="0">
              <a:spcBef>
                <a:spcPts val="0"/>
              </a:spcBef>
              <a:buNone/>
            </a:pPr>
            <a:r>
              <a:rPr lang="en-US" sz="1400" dirty="0"/>
              <a:t>&lt;div id="axis" </a:t>
            </a:r>
            <a:r>
              <a:rPr lang="en-US" sz="1400" dirty="0" err="1"/>
              <a:t>class"four</a:t>
            </a:r>
            <a:r>
              <a:rPr lang="en-US" sz="1400" dirty="0"/>
              <a:t>"&gt;&lt;/div&gt;</a:t>
            </a:r>
          </a:p>
          <a:p>
            <a:pPr marL="0" indent="0">
              <a:spcBef>
                <a:spcPts val="0"/>
              </a:spcBef>
              <a:buNone/>
            </a:pPr>
            <a:endParaRPr lang="en-US" sz="1400" dirty="0"/>
          </a:p>
          <a:p>
            <a:pPr marL="0" indent="0">
              <a:spcBef>
                <a:spcPts val="0"/>
              </a:spcBef>
              <a:buNone/>
            </a:pPr>
            <a:r>
              <a:rPr lang="en-US" sz="1400" dirty="0"/>
              <a:t>&lt;div class="container2" id="prize" class="prize"&gt;&lt;/div&gt;</a:t>
            </a:r>
          </a:p>
          <a:p>
            <a:pPr marL="0" indent="0">
              <a:spcBef>
                <a:spcPts val="0"/>
              </a:spcBef>
              <a:buNone/>
            </a:pPr>
            <a:endParaRPr lang="en-US" sz="1400" dirty="0"/>
          </a:p>
          <a:p>
            <a:pPr marL="0" indent="0">
              <a:spcBef>
                <a:spcPts val="0"/>
              </a:spcBef>
              <a:buNone/>
            </a:pPr>
            <a:endParaRPr lang="en-US" sz="1400" dirty="0"/>
          </a:p>
          <a:p>
            <a:pPr marL="0" indent="0">
              <a:spcBef>
                <a:spcPts val="0"/>
              </a:spcBef>
              <a:buNone/>
            </a:pPr>
            <a:endParaRPr lang="en-US" sz="1400" dirty="0"/>
          </a:p>
          <a:p>
            <a:pPr marL="0" indent="0">
              <a:spcBef>
                <a:spcPts val="0"/>
              </a:spcBef>
              <a:buNone/>
            </a:pPr>
            <a:endParaRPr lang="en-US" sz="1400" dirty="0"/>
          </a:p>
          <a:p>
            <a:pPr marL="0" indent="0">
              <a:spcBef>
                <a:spcPts val="0"/>
              </a:spcBef>
              <a:buNone/>
            </a:pPr>
            <a:endParaRPr lang="en-US" sz="1400" dirty="0"/>
          </a:p>
          <a:p>
            <a:pPr marL="0" indent="0">
              <a:spcBef>
                <a:spcPts val="0"/>
              </a:spcBef>
              <a:buNone/>
            </a:pPr>
            <a:endParaRPr lang="en-US" sz="1400" dirty="0"/>
          </a:p>
          <a:p>
            <a:pPr marL="0" indent="0">
              <a:spcBef>
                <a:spcPts val="0"/>
              </a:spcBef>
              <a:buNone/>
            </a:pPr>
            <a:r>
              <a:rPr lang="en-US" sz="1400" dirty="0"/>
              <a:t>&lt;div class="container3"&gt;</a:t>
            </a:r>
          </a:p>
          <a:p>
            <a:pPr marL="0" indent="0">
              <a:spcBef>
                <a:spcPts val="0"/>
              </a:spcBef>
              <a:buNone/>
            </a:pPr>
            <a:r>
              <a:rPr lang="en-US" sz="1400" dirty="0"/>
              <a:t>&lt;a </a:t>
            </a:r>
            <a:r>
              <a:rPr lang="en-US" sz="1400" dirty="0" err="1"/>
              <a:t>href</a:t>
            </a:r>
            <a:r>
              <a:rPr lang="en-US" sz="1400" dirty="0"/>
              <a:t>="http://codd.cs.gsu.edu/~mtucker13/youwon.html"&gt;</a:t>
            </a:r>
          </a:p>
          <a:p>
            <a:pPr marL="0" indent="0">
              <a:spcBef>
                <a:spcPts val="0"/>
              </a:spcBef>
              <a:buNone/>
            </a:pPr>
            <a:r>
              <a:rPr lang="en-US" sz="1400" dirty="0"/>
              <a:t>&lt;</a:t>
            </a:r>
            <a:r>
              <a:rPr lang="en-US" sz="1400" dirty="0" err="1"/>
              <a:t>img</a:t>
            </a:r>
            <a:r>
              <a:rPr lang="en-US" sz="1400" dirty="0"/>
              <a:t> id="image" </a:t>
            </a:r>
            <a:r>
              <a:rPr lang="en-US" sz="1400" dirty="0" err="1"/>
              <a:t>src</a:t>
            </a:r>
            <a:r>
              <a:rPr lang="en-US" sz="1400" dirty="0"/>
              <a:t>="prize.jpg" alt="prize"&gt;&lt;/a&gt;</a:t>
            </a:r>
          </a:p>
          <a:p>
            <a:pPr marL="0" indent="0">
              <a:spcBef>
                <a:spcPts val="0"/>
              </a:spcBef>
              <a:buNone/>
            </a:pPr>
            <a:r>
              <a:rPr lang="en-US" sz="1400" dirty="0"/>
              <a:t>&lt;/div&gt;</a:t>
            </a:r>
          </a:p>
          <a:p>
            <a:pPr marL="0" indent="0">
              <a:spcBef>
                <a:spcPts val="0"/>
              </a:spcBef>
              <a:buNone/>
            </a:pPr>
            <a:endParaRPr lang="en-US" sz="1400" dirty="0"/>
          </a:p>
          <a:p>
            <a:pPr marL="0" indent="0">
              <a:spcBef>
                <a:spcPts val="0"/>
              </a:spcBef>
              <a:buNone/>
            </a:pPr>
            <a:r>
              <a:rPr lang="en-US" sz="1400" dirty="0"/>
              <a:t> </a:t>
            </a:r>
          </a:p>
          <a:p>
            <a:pPr marL="0" indent="0">
              <a:spcBef>
                <a:spcPts val="0"/>
              </a:spcBef>
              <a:buNone/>
            </a:pPr>
            <a:r>
              <a:rPr lang="en-US" sz="1400" dirty="0"/>
              <a:t>&lt;div id="</a:t>
            </a:r>
            <a:r>
              <a:rPr lang="en-US" sz="1400" dirty="0" err="1"/>
              <a:t>clyde</a:t>
            </a:r>
            <a:r>
              <a:rPr lang="en-US" sz="1400" dirty="0"/>
              <a:t>" class="</a:t>
            </a:r>
            <a:r>
              <a:rPr lang="en-US" sz="1400" dirty="0" err="1"/>
              <a:t>clyde</a:t>
            </a:r>
            <a:r>
              <a:rPr lang="en-US" sz="1400" dirty="0"/>
              <a:t>" &gt;&lt;/div&gt;</a:t>
            </a:r>
          </a:p>
          <a:p>
            <a:pPr marL="0" indent="0">
              <a:spcBef>
                <a:spcPts val="0"/>
              </a:spcBef>
              <a:buNone/>
            </a:pPr>
            <a:r>
              <a:rPr lang="en-US" sz="1400" dirty="0"/>
              <a:t>&lt;div id="ghost2" class="ghost2" "&gt;&lt;/div&gt;</a:t>
            </a:r>
          </a:p>
          <a:p>
            <a:pPr marL="0" indent="0">
              <a:spcBef>
                <a:spcPts val="0"/>
              </a:spcBef>
              <a:buNone/>
            </a:pPr>
            <a:r>
              <a:rPr lang="en-US" sz="1400" dirty="0"/>
              <a:t>&lt;div id="ghost3" class="ghost3"&gt;&lt;/div&gt;</a:t>
            </a:r>
          </a:p>
          <a:p>
            <a:pPr marL="0" indent="0">
              <a:spcBef>
                <a:spcPts val="0"/>
              </a:spcBef>
              <a:buNone/>
            </a:pPr>
            <a:r>
              <a:rPr lang="en-US" sz="1400" dirty="0"/>
              <a:t>&lt;div id="ghost4" class="ghost4"&gt;&lt;/div&gt;</a:t>
            </a:r>
          </a:p>
          <a:p>
            <a:pPr marL="0" indent="0">
              <a:spcBef>
                <a:spcPts val="0"/>
              </a:spcBef>
              <a:buNone/>
            </a:pPr>
            <a:r>
              <a:rPr lang="en-US" sz="1400" dirty="0"/>
              <a:t>&lt;div id="ghost5" class="ghost5"&gt;&lt;/div&gt;</a:t>
            </a:r>
          </a:p>
          <a:p>
            <a:pPr marL="0" indent="0">
              <a:spcBef>
                <a:spcPts val="0"/>
              </a:spcBef>
              <a:buNone/>
            </a:pPr>
            <a:endParaRPr lang="en-US" sz="1400" dirty="0"/>
          </a:p>
          <a:p>
            <a:pPr marL="0" indent="0">
              <a:spcBef>
                <a:spcPts val="0"/>
              </a:spcBef>
              <a:buNone/>
            </a:pPr>
            <a:r>
              <a:rPr lang="en-US" sz="1400" dirty="0"/>
              <a:t>&lt;/p&gt;</a:t>
            </a:r>
          </a:p>
          <a:p>
            <a:pPr marL="0" indent="0">
              <a:spcBef>
                <a:spcPts val="0"/>
              </a:spcBef>
              <a:buNone/>
            </a:pPr>
            <a:endParaRPr lang="en-US" sz="1400" dirty="0"/>
          </a:p>
          <a:p>
            <a:pPr marL="0" indent="0">
              <a:spcBef>
                <a:spcPts val="0"/>
              </a:spcBef>
              <a:buNone/>
            </a:pPr>
            <a:r>
              <a:rPr lang="en-US" sz="1400" dirty="0"/>
              <a:t>  &lt;/div&gt;</a:t>
            </a:r>
          </a:p>
          <a:p>
            <a:pPr marL="0" indent="0">
              <a:spcBef>
                <a:spcPts val="0"/>
              </a:spcBef>
              <a:buNone/>
            </a:pPr>
            <a:r>
              <a:rPr lang="en-US" sz="1400" dirty="0"/>
              <a:t> &lt;/body&gt;</a:t>
            </a:r>
          </a:p>
          <a:p>
            <a:pPr marL="0" indent="0">
              <a:spcBef>
                <a:spcPts val="0"/>
              </a:spcBef>
              <a:buNone/>
            </a:pPr>
            <a:r>
              <a:rPr lang="en-US" sz="1400" dirty="0"/>
              <a:t> &lt;html&gt;</a:t>
            </a:r>
          </a:p>
          <a:p>
            <a:pPr marL="0" indent="0">
              <a:spcBef>
                <a:spcPts val="0"/>
              </a:spcBef>
              <a:buNone/>
            </a:pPr>
            <a:r>
              <a:rPr lang="en-US" sz="1400" dirty="0"/>
              <a:t> </a:t>
            </a:r>
          </a:p>
        </p:txBody>
      </p:sp>
      <p:pic>
        <p:nvPicPr>
          <p:cNvPr id="5" name="Picture 4">
            <a:extLst>
              <a:ext uri="{FF2B5EF4-FFF2-40B4-BE49-F238E27FC236}">
                <a16:creationId xmlns:a16="http://schemas.microsoft.com/office/drawing/2014/main" id="{C7F40D0D-A39E-4683-82E3-E882CE00B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848" y="4447858"/>
            <a:ext cx="1675278" cy="1864042"/>
          </a:xfrm>
          <a:prstGeom prst="rect">
            <a:avLst/>
          </a:prstGeom>
        </p:spPr>
      </p:pic>
      <p:sp>
        <p:nvSpPr>
          <p:cNvPr id="7" name="TextBox 6">
            <a:extLst>
              <a:ext uri="{FF2B5EF4-FFF2-40B4-BE49-F238E27FC236}">
                <a16:creationId xmlns:a16="http://schemas.microsoft.com/office/drawing/2014/main" id="{AB79F827-EE9B-4C4C-A8CA-CEA2AF2ABDFD}"/>
              </a:ext>
            </a:extLst>
          </p:cNvPr>
          <p:cNvSpPr txBox="1"/>
          <p:nvPr/>
        </p:nvSpPr>
        <p:spPr>
          <a:xfrm>
            <a:off x="1158453" y="1215871"/>
            <a:ext cx="9702099" cy="646331"/>
          </a:xfrm>
          <a:prstGeom prst="rect">
            <a:avLst/>
          </a:prstGeom>
          <a:noFill/>
        </p:spPr>
        <p:txBody>
          <a:bodyPr wrap="square" rtlCol="0">
            <a:spAutoFit/>
          </a:bodyPr>
          <a:lstStyle/>
          <a:p>
            <a:r>
              <a:rPr lang="en-US" b="1" i="1" dirty="0">
                <a:solidFill>
                  <a:srgbClr val="002060"/>
                </a:solidFill>
              </a:rPr>
              <a:t>The main HTML page is minimal.  We specify the headings and the ghosts as well as the “You Won” location, and we were able to keep the  style contained in the CSS page.</a:t>
            </a:r>
          </a:p>
        </p:txBody>
      </p:sp>
    </p:spTree>
    <p:extLst>
      <p:ext uri="{BB962C8B-B14F-4D97-AF65-F5344CB8AC3E}">
        <p14:creationId xmlns:p14="http://schemas.microsoft.com/office/powerpoint/2010/main" val="14459792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69CA-2F86-46E4-A595-A48DF2D430D4}"/>
              </a:ext>
            </a:extLst>
          </p:cNvPr>
          <p:cNvSpPr>
            <a:spLocks noGrp="1"/>
          </p:cNvSpPr>
          <p:nvPr>
            <p:ph type="title"/>
          </p:nvPr>
        </p:nvSpPr>
        <p:spPr>
          <a:xfrm>
            <a:off x="393355" y="25135"/>
            <a:ext cx="10515600" cy="1233486"/>
          </a:xfrm>
        </p:spPr>
        <p:txBody>
          <a:bodyPr/>
          <a:lstStyle/>
          <a:p>
            <a:r>
              <a:rPr lang="en-US" dirty="0"/>
              <a:t>Game Board - CSS code</a:t>
            </a:r>
          </a:p>
        </p:txBody>
      </p:sp>
      <p:sp>
        <p:nvSpPr>
          <p:cNvPr id="3" name="Content Placeholder 2">
            <a:extLst>
              <a:ext uri="{FF2B5EF4-FFF2-40B4-BE49-F238E27FC236}">
                <a16:creationId xmlns:a16="http://schemas.microsoft.com/office/drawing/2014/main" id="{7636D325-88DC-41DA-92AC-A7ADD0B1D97D}"/>
              </a:ext>
            </a:extLst>
          </p:cNvPr>
          <p:cNvSpPr>
            <a:spLocks noGrp="1"/>
          </p:cNvSpPr>
          <p:nvPr>
            <p:ph idx="1"/>
          </p:nvPr>
        </p:nvSpPr>
        <p:spPr>
          <a:xfrm>
            <a:off x="393355" y="1936836"/>
            <a:ext cx="10515600" cy="4921164"/>
          </a:xfrm>
        </p:spPr>
        <p:txBody>
          <a:bodyPr>
            <a:noAutofit/>
          </a:bodyPr>
          <a:lstStyle/>
          <a:p>
            <a:pPr marL="0" indent="0">
              <a:buNone/>
            </a:pPr>
            <a:r>
              <a:rPr lang="en-US" sz="2400" dirty="0"/>
              <a:t>.board {</a:t>
            </a:r>
          </a:p>
          <a:p>
            <a:pPr marL="0" indent="0">
              <a:buNone/>
            </a:pPr>
            <a:r>
              <a:rPr lang="en-US" sz="2400" dirty="0"/>
              <a:t>	float: down;</a:t>
            </a:r>
          </a:p>
          <a:p>
            <a:pPr marL="0" indent="0">
              <a:buNone/>
            </a:pPr>
            <a:r>
              <a:rPr lang="en-US" sz="2400" dirty="0"/>
              <a:t>    width: 1000px;</a:t>
            </a:r>
          </a:p>
          <a:p>
            <a:pPr marL="0" indent="0">
              <a:buNone/>
            </a:pPr>
            <a:r>
              <a:rPr lang="en-US" sz="2400" dirty="0"/>
              <a:t>    height: 600px;</a:t>
            </a:r>
          </a:p>
          <a:p>
            <a:pPr marL="0" indent="0">
              <a:buNone/>
            </a:pPr>
            <a:r>
              <a:rPr lang="en-US" sz="2400" dirty="0"/>
              <a:t>    margin: 40px auto;</a:t>
            </a:r>
          </a:p>
          <a:p>
            <a:pPr marL="0" indent="0">
              <a:buNone/>
            </a:pPr>
            <a:r>
              <a:rPr lang="en-US" sz="2400" dirty="0"/>
              <a:t>    background: #69c </a:t>
            </a:r>
            <a:r>
              <a:rPr lang="en-US" sz="2400" dirty="0" err="1"/>
              <a:t>url</a:t>
            </a:r>
            <a:r>
              <a:rPr lang="en-US" sz="2400" dirty="0"/>
              <a:t>(http://nojsgame.majorov.su/bg.jpg);</a:t>
            </a:r>
          </a:p>
          <a:p>
            <a:pPr marL="0" indent="0">
              <a:buNone/>
            </a:pPr>
            <a:r>
              <a:rPr lang="en-US" sz="2400" dirty="0"/>
              <a:t>	cursor: image;</a:t>
            </a:r>
          </a:p>
          <a:p>
            <a:pPr marL="0" indent="0">
              <a:buNone/>
            </a:pPr>
            <a:r>
              <a:rPr lang="en-US" sz="2400" dirty="0"/>
              <a:t>	cursor: </a:t>
            </a:r>
            <a:r>
              <a:rPr lang="en-US" sz="2400" dirty="0" err="1"/>
              <a:t>url</a:t>
            </a:r>
            <a:r>
              <a:rPr lang="en-US" sz="2400" dirty="0"/>
              <a:t>("pac_cursor.jpg"), auto;</a:t>
            </a:r>
          </a:p>
          <a:p>
            <a:pPr marL="0" indent="0">
              <a:buNone/>
            </a:pPr>
            <a:r>
              <a:rPr lang="en-US" sz="2400" dirty="0"/>
              <a:t>    text-align: center;</a:t>
            </a:r>
          </a:p>
          <a:p>
            <a:pPr marL="0" indent="0">
              <a:buNone/>
            </a:pPr>
            <a:r>
              <a:rPr lang="en-US" sz="2400" dirty="0"/>
              <a:t>    position: relative;</a:t>
            </a:r>
          </a:p>
          <a:p>
            <a:pPr marL="0" indent="0">
              <a:buNone/>
            </a:pPr>
            <a:r>
              <a:rPr lang="en-US" sz="2400" dirty="0"/>
              <a:t>}</a:t>
            </a:r>
          </a:p>
        </p:txBody>
      </p:sp>
      <p:pic>
        <p:nvPicPr>
          <p:cNvPr id="5" name="Picture 4">
            <a:extLst>
              <a:ext uri="{FF2B5EF4-FFF2-40B4-BE49-F238E27FC236}">
                <a16:creationId xmlns:a16="http://schemas.microsoft.com/office/drawing/2014/main" id="{37550186-7738-482C-A374-A1D4BB85A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123" y="2445048"/>
            <a:ext cx="2076083" cy="1993039"/>
          </a:xfrm>
          <a:prstGeom prst="rect">
            <a:avLst/>
          </a:prstGeom>
        </p:spPr>
      </p:pic>
      <p:sp>
        <p:nvSpPr>
          <p:cNvPr id="4" name="TextBox 3">
            <a:extLst>
              <a:ext uri="{FF2B5EF4-FFF2-40B4-BE49-F238E27FC236}">
                <a16:creationId xmlns:a16="http://schemas.microsoft.com/office/drawing/2014/main" id="{2F1FBC42-390C-4C77-984D-FBAEF7E5769D}"/>
              </a:ext>
            </a:extLst>
          </p:cNvPr>
          <p:cNvSpPr txBox="1"/>
          <p:nvPr/>
        </p:nvSpPr>
        <p:spPr>
          <a:xfrm>
            <a:off x="2666997" y="1092602"/>
            <a:ext cx="5968315" cy="923330"/>
          </a:xfrm>
          <a:prstGeom prst="rect">
            <a:avLst/>
          </a:prstGeom>
          <a:noFill/>
        </p:spPr>
        <p:txBody>
          <a:bodyPr wrap="square" rtlCol="0">
            <a:spAutoFit/>
          </a:bodyPr>
          <a:lstStyle/>
          <a:p>
            <a:r>
              <a:rPr lang="en-US" b="1" i="1" dirty="0">
                <a:solidFill>
                  <a:srgbClr val="002060"/>
                </a:solidFill>
              </a:rPr>
              <a:t>This is the board layout.  We were able to use a cursor image of </a:t>
            </a:r>
            <a:r>
              <a:rPr lang="en-US" b="1" i="1" dirty="0" err="1">
                <a:solidFill>
                  <a:srgbClr val="002060"/>
                </a:solidFill>
              </a:rPr>
              <a:t>pacman</a:t>
            </a:r>
            <a:r>
              <a:rPr lang="en-US" b="1" i="1" dirty="0">
                <a:solidFill>
                  <a:srgbClr val="002060"/>
                </a:solidFill>
              </a:rPr>
              <a:t> for the pointer which is a key game piece.</a:t>
            </a:r>
          </a:p>
          <a:p>
            <a:endParaRPr lang="en-US" dirty="0"/>
          </a:p>
        </p:txBody>
      </p:sp>
    </p:spTree>
    <p:extLst>
      <p:ext uri="{BB962C8B-B14F-4D97-AF65-F5344CB8AC3E}">
        <p14:creationId xmlns:p14="http://schemas.microsoft.com/office/powerpoint/2010/main" val="118141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BA20-3B6C-4829-990D-9F715984ABAA}"/>
              </a:ext>
            </a:extLst>
          </p:cNvPr>
          <p:cNvSpPr>
            <a:spLocks noGrp="1"/>
          </p:cNvSpPr>
          <p:nvPr>
            <p:ph type="title"/>
          </p:nvPr>
        </p:nvSpPr>
        <p:spPr>
          <a:xfrm>
            <a:off x="838200" y="0"/>
            <a:ext cx="10515600" cy="1325563"/>
          </a:xfrm>
        </p:spPr>
        <p:txBody>
          <a:bodyPr/>
          <a:lstStyle/>
          <a:p>
            <a:r>
              <a:rPr lang="en-US" dirty="0"/>
              <a:t>Ghost and Ghost movement - CSS code</a:t>
            </a:r>
          </a:p>
        </p:txBody>
      </p:sp>
      <p:sp>
        <p:nvSpPr>
          <p:cNvPr id="3" name="Content Placeholder 2">
            <a:extLst>
              <a:ext uri="{FF2B5EF4-FFF2-40B4-BE49-F238E27FC236}">
                <a16:creationId xmlns:a16="http://schemas.microsoft.com/office/drawing/2014/main" id="{1B499864-1606-46AE-BA33-57374BA1D708}"/>
              </a:ext>
            </a:extLst>
          </p:cNvPr>
          <p:cNvSpPr>
            <a:spLocks noGrp="1"/>
          </p:cNvSpPr>
          <p:nvPr>
            <p:ph idx="1"/>
          </p:nvPr>
        </p:nvSpPr>
        <p:spPr>
          <a:xfrm>
            <a:off x="838200" y="2623017"/>
            <a:ext cx="10515600" cy="4234983"/>
          </a:xfrm>
        </p:spPr>
        <p:txBody>
          <a:bodyPr numCol="2">
            <a:normAutofit/>
          </a:bodyPr>
          <a:lstStyle/>
          <a:p>
            <a:pPr marL="0" indent="0">
              <a:buNone/>
            </a:pPr>
            <a:r>
              <a:rPr lang="en-US" sz="2400" dirty="0"/>
              <a:t>.</a:t>
            </a:r>
            <a:r>
              <a:rPr lang="en-US" sz="2400" dirty="0" err="1"/>
              <a:t>clyde</a:t>
            </a:r>
            <a:r>
              <a:rPr lang="en-US" sz="2400" dirty="0"/>
              <a:t>{</a:t>
            </a:r>
          </a:p>
          <a:p>
            <a:pPr marL="0" indent="0">
              <a:buNone/>
            </a:pPr>
            <a:r>
              <a:rPr lang="en-US" sz="2400" dirty="0"/>
              <a:t>  background: #ff9f00;</a:t>
            </a:r>
          </a:p>
          <a:p>
            <a:pPr marL="0" indent="0">
              <a:buNone/>
            </a:pPr>
            <a:r>
              <a:rPr lang="en-US" sz="2400" dirty="0"/>
              <a:t>  width: 50px;</a:t>
            </a:r>
          </a:p>
          <a:p>
            <a:pPr marL="0" indent="0">
              <a:buNone/>
            </a:pPr>
            <a:r>
              <a:rPr lang="en-US" sz="2400" dirty="0"/>
              <a:t>  height: 50px;</a:t>
            </a:r>
          </a:p>
          <a:p>
            <a:pPr marL="0" indent="0">
              <a:buNone/>
            </a:pPr>
            <a:r>
              <a:rPr lang="en-US" sz="2400" dirty="0"/>
              <a:t>  border-radius: 50% 50% 0% 0%;</a:t>
            </a:r>
          </a:p>
          <a:p>
            <a:pPr marL="0" indent="0">
              <a:buNone/>
            </a:pPr>
            <a:r>
              <a:rPr lang="en-US" sz="2400" dirty="0"/>
              <a:t>  animation: ghost 5s .05s infinite linear;</a:t>
            </a:r>
          </a:p>
          <a:p>
            <a:pPr marL="0" indent="0">
              <a:buNone/>
            </a:pPr>
            <a:r>
              <a:rPr lang="en-US" sz="2400" dirty="0"/>
              <a:t>  position: absolute;</a:t>
            </a:r>
          </a:p>
          <a:p>
            <a:pPr marL="0" indent="0">
              <a:buNone/>
            </a:pPr>
            <a:r>
              <a:rPr lang="en-US" sz="2400" dirty="0"/>
              <a:t>  top: 150px;</a:t>
            </a:r>
          </a:p>
          <a:p>
            <a:pPr marL="0" indent="0">
              <a:buNone/>
            </a:pPr>
            <a:r>
              <a:rPr lang="en-US" sz="2400" dirty="0"/>
              <a:t>  }</a:t>
            </a:r>
          </a:p>
          <a:p>
            <a:pPr marL="0" indent="0">
              <a:buNone/>
            </a:pPr>
            <a:endParaRPr lang="en-US" sz="2400" dirty="0"/>
          </a:p>
          <a:p>
            <a:pPr marL="0" indent="0">
              <a:buNone/>
            </a:pPr>
            <a:r>
              <a:rPr lang="en-US" sz="2400" dirty="0"/>
              <a:t>@-</a:t>
            </a:r>
            <a:r>
              <a:rPr lang="en-US" sz="2400" dirty="0" err="1"/>
              <a:t>webkit</a:t>
            </a:r>
            <a:r>
              <a:rPr lang="en-US" sz="2400" dirty="0"/>
              <a:t>-keyframes ghost{</a:t>
            </a:r>
          </a:p>
          <a:p>
            <a:pPr marL="0" indent="0">
              <a:buNone/>
            </a:pPr>
            <a:r>
              <a:rPr lang="en-US" sz="2400" dirty="0"/>
              <a:t>  0%{left: 10%;}</a:t>
            </a:r>
          </a:p>
          <a:p>
            <a:pPr marL="0" indent="0">
              <a:buNone/>
            </a:pPr>
            <a:r>
              <a:rPr lang="en-US" sz="2400" dirty="0"/>
              <a:t>  50%{left: 70%;}</a:t>
            </a:r>
          </a:p>
          <a:p>
            <a:pPr marL="0" indent="0">
              <a:buNone/>
            </a:pPr>
            <a:r>
              <a:rPr lang="en-US" sz="2400" dirty="0"/>
              <a:t>  100%{left: 10%;}</a:t>
            </a:r>
          </a:p>
          <a:p>
            <a:pPr marL="0" indent="0">
              <a:buNone/>
            </a:pPr>
            <a:r>
              <a:rPr lang="en-US" sz="2400" dirty="0"/>
              <a:t>}</a:t>
            </a:r>
          </a:p>
          <a:p>
            <a:pPr marL="0" indent="0">
              <a:buNone/>
            </a:pPr>
            <a:endParaRPr lang="en-US" sz="2400" dirty="0"/>
          </a:p>
        </p:txBody>
      </p:sp>
      <p:pic>
        <p:nvPicPr>
          <p:cNvPr id="5" name="Picture 4" descr="A picture containing clipart&#10;&#10;Description generated with very high confidence">
            <a:extLst>
              <a:ext uri="{FF2B5EF4-FFF2-40B4-BE49-F238E27FC236}">
                <a16:creationId xmlns:a16="http://schemas.microsoft.com/office/drawing/2014/main" id="{C2660501-A859-4AA5-8D29-1D397F71B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8865" y="4640263"/>
            <a:ext cx="1725163" cy="1536700"/>
          </a:xfrm>
          <a:prstGeom prst="rect">
            <a:avLst/>
          </a:prstGeom>
        </p:spPr>
      </p:pic>
      <p:sp>
        <p:nvSpPr>
          <p:cNvPr id="4" name="TextBox 3">
            <a:extLst>
              <a:ext uri="{FF2B5EF4-FFF2-40B4-BE49-F238E27FC236}">
                <a16:creationId xmlns:a16="http://schemas.microsoft.com/office/drawing/2014/main" id="{1FD18751-F667-43DA-9A73-04641570EB73}"/>
              </a:ext>
            </a:extLst>
          </p:cNvPr>
          <p:cNvSpPr txBox="1"/>
          <p:nvPr/>
        </p:nvSpPr>
        <p:spPr>
          <a:xfrm>
            <a:off x="1733034" y="1069968"/>
            <a:ext cx="9338619" cy="1477328"/>
          </a:xfrm>
          <a:prstGeom prst="rect">
            <a:avLst/>
          </a:prstGeom>
          <a:noFill/>
        </p:spPr>
        <p:txBody>
          <a:bodyPr wrap="square" rtlCol="0">
            <a:spAutoFit/>
          </a:bodyPr>
          <a:lstStyle/>
          <a:p>
            <a:r>
              <a:rPr lang="en-US" b="1" i="1" dirty="0">
                <a:solidFill>
                  <a:srgbClr val="002060"/>
                </a:solidFill>
              </a:rPr>
              <a:t>Each ghost has the same design specifications. What makes each ghost different is its color and the speed it moves across the screen.  The animation selector is where the ghost speed and path type are specified.  Also we adjusted the amount of pixels from the top of the board to indicate it’s location on the screen. The @keyframe specifies the animation. It changes the CSS style by each percentage from the beginning of the animation to the end.</a:t>
            </a:r>
          </a:p>
        </p:txBody>
      </p:sp>
    </p:spTree>
    <p:extLst>
      <p:ext uri="{BB962C8B-B14F-4D97-AF65-F5344CB8AC3E}">
        <p14:creationId xmlns:p14="http://schemas.microsoft.com/office/powerpoint/2010/main" val="33691382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50CF-DDE1-49A5-BF00-919968163024}"/>
              </a:ext>
            </a:extLst>
          </p:cNvPr>
          <p:cNvSpPr>
            <a:spLocks noGrp="1"/>
          </p:cNvSpPr>
          <p:nvPr>
            <p:ph type="title"/>
          </p:nvPr>
        </p:nvSpPr>
        <p:spPr/>
        <p:txBody>
          <a:bodyPr/>
          <a:lstStyle/>
          <a:p>
            <a:r>
              <a:rPr lang="en-US" dirty="0"/>
              <a:t>“Game Over” Display</a:t>
            </a:r>
          </a:p>
        </p:txBody>
      </p:sp>
      <p:pic>
        <p:nvPicPr>
          <p:cNvPr id="6" name="Content Placeholder 5">
            <a:extLst>
              <a:ext uri="{FF2B5EF4-FFF2-40B4-BE49-F238E27FC236}">
                <a16:creationId xmlns:a16="http://schemas.microsoft.com/office/drawing/2014/main" id="{C6D4E362-B253-4A95-9D06-4900E6CBDBB8}"/>
              </a:ext>
            </a:extLst>
          </p:cNvPr>
          <p:cNvPicPr>
            <a:picLocks noGrp="1" noChangeAspect="1"/>
          </p:cNvPicPr>
          <p:nvPr>
            <p:ph idx="1"/>
          </p:nvPr>
        </p:nvPicPr>
        <p:blipFill>
          <a:blip r:embed="rId2"/>
          <a:stretch>
            <a:fillRect/>
          </a:stretch>
        </p:blipFill>
        <p:spPr>
          <a:xfrm>
            <a:off x="1457726" y="1586469"/>
            <a:ext cx="9276547" cy="5032375"/>
          </a:xfrm>
          <a:prstGeom prst="rect">
            <a:avLst/>
          </a:prstGeom>
        </p:spPr>
      </p:pic>
    </p:spTree>
    <p:extLst>
      <p:ext uri="{BB962C8B-B14F-4D97-AF65-F5344CB8AC3E}">
        <p14:creationId xmlns:p14="http://schemas.microsoft.com/office/powerpoint/2010/main" val="340660139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9294-960B-4266-985E-C20EDF28BB24}"/>
              </a:ext>
            </a:extLst>
          </p:cNvPr>
          <p:cNvSpPr>
            <a:spLocks noGrp="1"/>
          </p:cNvSpPr>
          <p:nvPr>
            <p:ph type="title"/>
          </p:nvPr>
        </p:nvSpPr>
        <p:spPr>
          <a:xfrm>
            <a:off x="838200" y="0"/>
            <a:ext cx="10515600" cy="1325563"/>
          </a:xfrm>
        </p:spPr>
        <p:txBody>
          <a:bodyPr/>
          <a:lstStyle/>
          <a:p>
            <a:r>
              <a:rPr lang="en-US" dirty="0"/>
              <a:t>“Game Over” screen on hoover – CSS code</a:t>
            </a:r>
          </a:p>
        </p:txBody>
      </p:sp>
      <p:sp>
        <p:nvSpPr>
          <p:cNvPr id="3" name="Content Placeholder 2">
            <a:extLst>
              <a:ext uri="{FF2B5EF4-FFF2-40B4-BE49-F238E27FC236}">
                <a16:creationId xmlns:a16="http://schemas.microsoft.com/office/drawing/2014/main" id="{1BEC83D2-DAEF-4AF2-94E9-571ECDC60B76}"/>
              </a:ext>
            </a:extLst>
          </p:cNvPr>
          <p:cNvSpPr>
            <a:spLocks noGrp="1"/>
          </p:cNvSpPr>
          <p:nvPr>
            <p:ph idx="1"/>
          </p:nvPr>
        </p:nvSpPr>
        <p:spPr>
          <a:xfrm>
            <a:off x="838200" y="2506662"/>
            <a:ext cx="10515600" cy="4351338"/>
          </a:xfrm>
        </p:spPr>
        <p:txBody>
          <a:bodyPr>
            <a:normAutofit fontScale="55000" lnSpcReduction="20000"/>
          </a:bodyPr>
          <a:lstStyle/>
          <a:p>
            <a:pPr marL="0" indent="0">
              <a:buNone/>
            </a:pPr>
            <a:r>
              <a:rPr lang="en-US" dirty="0"/>
              <a:t>.board .</a:t>
            </a:r>
            <a:r>
              <a:rPr lang="en-US" dirty="0" err="1"/>
              <a:t>clyde:hover</a:t>
            </a:r>
            <a:r>
              <a:rPr lang="en-US" dirty="0"/>
              <a:t> {</a:t>
            </a:r>
          </a:p>
          <a:p>
            <a:pPr marL="0" indent="0">
              <a:buNone/>
            </a:pPr>
            <a:r>
              <a:rPr lang="en-US" dirty="0"/>
              <a:t>    border-radius: 0;</a:t>
            </a:r>
          </a:p>
          <a:p>
            <a:pPr marL="0" indent="0">
              <a:buNone/>
            </a:pPr>
            <a:r>
              <a:rPr lang="en-US" dirty="0"/>
              <a:t>    margin: 0;</a:t>
            </a:r>
          </a:p>
          <a:p>
            <a:pPr marL="0" indent="0">
              <a:buNone/>
            </a:pPr>
            <a:r>
              <a:rPr lang="en-US" dirty="0"/>
              <a:t>    height: 2000px;</a:t>
            </a:r>
          </a:p>
          <a:p>
            <a:pPr marL="0" indent="0">
              <a:buNone/>
            </a:pPr>
            <a:r>
              <a:rPr lang="en-US" dirty="0"/>
              <a:t>    width: 1000px;</a:t>
            </a:r>
          </a:p>
          <a:p>
            <a:pPr marL="0" indent="0">
              <a:buNone/>
            </a:pPr>
            <a:r>
              <a:rPr lang="en-US" dirty="0"/>
              <a:t>    position: absolute;</a:t>
            </a:r>
          </a:p>
          <a:p>
            <a:pPr marL="0" indent="0">
              <a:buNone/>
            </a:pPr>
            <a:r>
              <a:rPr lang="en-US" dirty="0"/>
              <a:t>    top: 0;</a:t>
            </a:r>
          </a:p>
          <a:p>
            <a:pPr marL="0" indent="0">
              <a:buNone/>
            </a:pPr>
            <a:r>
              <a:rPr lang="en-US" dirty="0"/>
              <a:t>    left: 0;</a:t>
            </a:r>
          </a:p>
          <a:p>
            <a:pPr marL="0" indent="0">
              <a:buNone/>
            </a:pPr>
            <a:r>
              <a:rPr lang="en-US" dirty="0"/>
              <a:t>    z-index: 999;</a:t>
            </a:r>
          </a:p>
          <a:p>
            <a:pPr marL="0" indent="0">
              <a:buNone/>
            </a:pPr>
            <a:r>
              <a:rPr lang="en-US" dirty="0"/>
              <a:t>    background: #f00;</a:t>
            </a:r>
          </a:p>
          <a:p>
            <a:pPr marL="0" indent="0">
              <a:buNone/>
            </a:pPr>
            <a:r>
              <a:rPr lang="en-US" dirty="0"/>
              <a:t>    overflow: visible;</a:t>
            </a:r>
          </a:p>
          <a:p>
            <a:pPr marL="0" indent="0">
              <a:buNone/>
            </a:pPr>
            <a:r>
              <a:rPr lang="en-US" dirty="0"/>
              <a:t>    cursor: not-allowed;</a:t>
            </a:r>
          </a:p>
          <a:p>
            <a:pPr marL="0" indent="0">
              <a:buNone/>
            </a:pPr>
            <a:r>
              <a:rPr lang="en-US" dirty="0"/>
              <a:t>    -</a:t>
            </a:r>
            <a:r>
              <a:rPr lang="en-US" dirty="0" err="1"/>
              <a:t>webkit</a:t>
            </a:r>
            <a:r>
              <a:rPr lang="en-US" dirty="0"/>
              <a:t>-animation: animation1 0s </a:t>
            </a:r>
            <a:r>
              <a:rPr lang="en-US" dirty="0" err="1"/>
              <a:t>0s</a:t>
            </a:r>
            <a:r>
              <a:rPr lang="en-US" dirty="0"/>
              <a:t> linear !important;</a:t>
            </a:r>
          </a:p>
          <a:p>
            <a:pPr marL="0" indent="0">
              <a:buNone/>
            </a:pPr>
            <a:r>
              <a:rPr lang="en-US" dirty="0"/>
              <a:t>    animation: animation1 0s </a:t>
            </a:r>
            <a:r>
              <a:rPr lang="en-US" dirty="0" err="1"/>
              <a:t>0s</a:t>
            </a:r>
            <a:r>
              <a:rPr lang="en-US" dirty="0"/>
              <a:t> linear !important;    </a:t>
            </a:r>
          </a:p>
          <a:p>
            <a:pPr marL="0" indent="0">
              <a:buNone/>
            </a:pPr>
            <a:r>
              <a:rPr lang="en-US" dirty="0"/>
              <a:t>}</a:t>
            </a:r>
          </a:p>
        </p:txBody>
      </p:sp>
      <p:pic>
        <p:nvPicPr>
          <p:cNvPr id="6" name="Picture 5" descr="A picture containing clipart&#10;&#10;Description generated with very high confidence">
            <a:extLst>
              <a:ext uri="{FF2B5EF4-FFF2-40B4-BE49-F238E27FC236}">
                <a16:creationId xmlns:a16="http://schemas.microsoft.com/office/drawing/2014/main" id="{7B0E4E04-AAD4-4E78-9F40-7AEC635A4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339" y="3073657"/>
            <a:ext cx="2257425" cy="2028825"/>
          </a:xfrm>
          <a:prstGeom prst="rect">
            <a:avLst/>
          </a:prstGeom>
        </p:spPr>
      </p:pic>
      <p:sp>
        <p:nvSpPr>
          <p:cNvPr id="4" name="TextBox 3">
            <a:extLst>
              <a:ext uri="{FF2B5EF4-FFF2-40B4-BE49-F238E27FC236}">
                <a16:creationId xmlns:a16="http://schemas.microsoft.com/office/drawing/2014/main" id="{A8B01B49-B6A1-482F-8779-80C7B742B9A7}"/>
              </a:ext>
            </a:extLst>
          </p:cNvPr>
          <p:cNvSpPr txBox="1"/>
          <p:nvPr/>
        </p:nvSpPr>
        <p:spPr>
          <a:xfrm>
            <a:off x="2054856" y="992782"/>
            <a:ext cx="8127112" cy="646331"/>
          </a:xfrm>
          <a:prstGeom prst="rect">
            <a:avLst/>
          </a:prstGeom>
          <a:noFill/>
        </p:spPr>
        <p:txBody>
          <a:bodyPr wrap="square" rtlCol="0">
            <a:spAutoFit/>
          </a:bodyPr>
          <a:lstStyle/>
          <a:p>
            <a:r>
              <a:rPr lang="en-US" b="1" i="1" dirty="0">
                <a:solidFill>
                  <a:srgbClr val="002060"/>
                </a:solidFill>
              </a:rPr>
              <a:t>The hover pseudocode was used to trigger the “Game Over” display.  When you hover over the ghost a box fills the game board portion of the screen. </a:t>
            </a:r>
          </a:p>
        </p:txBody>
      </p:sp>
    </p:spTree>
    <p:extLst>
      <p:ext uri="{BB962C8B-B14F-4D97-AF65-F5344CB8AC3E}">
        <p14:creationId xmlns:p14="http://schemas.microsoft.com/office/powerpoint/2010/main" val="1425566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1062</Words>
  <Application>Microsoft Office PowerPoint</Application>
  <PresentationFormat>Widescreen</PresentationFormat>
  <Paragraphs>180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 DELANEY</vt:lpstr>
      <vt:lpstr>Arial</vt:lpstr>
      <vt:lpstr>Calibri</vt:lpstr>
      <vt:lpstr>Calibri Light</vt:lpstr>
      <vt:lpstr>Office Theme</vt:lpstr>
      <vt:lpstr>Pacman’s Pursuit</vt:lpstr>
      <vt:lpstr>Object of the Game</vt:lpstr>
      <vt:lpstr>How to Play</vt:lpstr>
      <vt:lpstr>Main Screen – Game Board</vt:lpstr>
      <vt:lpstr>Game – HTML code</vt:lpstr>
      <vt:lpstr>Game Board - CSS code</vt:lpstr>
      <vt:lpstr>Ghost and Ghost movement - CSS code</vt:lpstr>
      <vt:lpstr>“Game Over” Display</vt:lpstr>
      <vt:lpstr>“Game Over” screen on hoover – CSS code</vt:lpstr>
      <vt:lpstr>“Game Over” text display – CSS code</vt:lpstr>
      <vt:lpstr>“You Won” Display</vt:lpstr>
      <vt:lpstr>“You Won” - HTML Page</vt:lpstr>
      <vt:lpstr>Flashing “You Won” text - CSS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Monica Tucker</dc:creator>
  <cp:lastModifiedBy>Monica Tucker</cp:lastModifiedBy>
  <cp:revision>21</cp:revision>
  <dcterms:created xsi:type="dcterms:W3CDTF">2017-09-12T15:16:40Z</dcterms:created>
  <dcterms:modified xsi:type="dcterms:W3CDTF">2017-09-16T07:10:46Z</dcterms:modified>
</cp:coreProperties>
</file>