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285" r:id="rId6"/>
    <p:sldId id="274" r:id="rId7"/>
    <p:sldId id="276" r:id="rId8"/>
    <p:sldId id="277" r:id="rId9"/>
    <p:sldId id="284" r:id="rId10"/>
    <p:sldId id="287" r:id="rId11"/>
    <p:sldId id="288" r:id="rId12"/>
    <p:sldId id="279" r:id="rId13"/>
    <p:sldId id="280" r:id="rId14"/>
    <p:sldId id="286" r:id="rId15"/>
    <p:sldId id="282" r:id="rId16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02335-6EEE-4740-AFC7-BC9DA336AF38}" v="19" dt="2020-04-27T21:50:5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F5B45D1-63D3-41C5-9A5E-21C89FA70A87}" type="datetime1">
              <a:rPr lang="tr-TR" smtClean="0"/>
              <a:t>29.04.2020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tr-TR" smtClean="0"/>
              <a:pPr algn="r"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A426C1C-3AB1-4C97-B221-5E9B14800468}" type="datetime1">
              <a:rPr lang="tr-TR" smtClean="0"/>
              <a:pPr/>
              <a:t>29.04.2020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7" name="Dikdörtgen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3C6A93-2001-4816-9A2D-A1398E7FFEE7}" type="datetime1">
              <a:rPr lang="tr-TR" smtClean="0"/>
              <a:pPr/>
              <a:t>29.04.2020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D1CDC2-2CD8-4CCC-AEB7-416C9D069135}" type="datetime1">
              <a:rPr lang="tr-TR" smtClean="0"/>
              <a:pPr/>
              <a:t>29.04.2020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8A11BC-CE70-4266-A0AC-BE63AD106DD9}" type="datetime1">
              <a:rPr lang="tr-TR" smtClean="0"/>
              <a:pPr/>
              <a:t>29.04.2020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19600" cy="4270375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D5D7D0-5BF3-4B56-80CD-0DC82B15DF16}" type="datetime1">
              <a:rPr lang="tr-TR" smtClean="0"/>
              <a:pPr/>
              <a:t>29.04.2020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B18735-9317-4E74-B00E-F1F7CF2A804C}" type="datetime1">
              <a:rPr lang="tr-TR" smtClean="0"/>
              <a:pPr/>
              <a:t>29.04.2020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945D80-8630-4F38-9310-D02634682158}" type="datetime1">
              <a:rPr lang="tr-TR" smtClean="0"/>
              <a:pPr/>
              <a:t>29.04.2020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1E71C-E396-4832-BE37-6DC1F192E362}" type="datetime1">
              <a:rPr lang="tr-TR" smtClean="0"/>
              <a:pPr/>
              <a:t>29.04.2020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5372AA-0E4A-4879-8A99-8B58B571AD84}" type="datetime1">
              <a:rPr lang="tr-TR" smtClean="0"/>
              <a:pPr/>
              <a:t>29.04.2020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6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1C1540-5865-4606-B4AB-053344D0628B}" type="datetime1">
              <a:rPr lang="tr-TR" smtClean="0"/>
              <a:pPr/>
              <a:t>29.04.2020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6F5E1BD-1D47-4010-975E-B6269BFB8EC7}" type="datetime1">
              <a:rPr lang="tr-TR" noProof="0" smtClean="0"/>
              <a:pPr/>
              <a:t>29.04.2020</a:t>
            </a:fld>
            <a:endParaRPr lang="tr-TR" noProof="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download.php?file=/oomph/epp/2020-03/R/eclipse-inst-win64.exe" TargetMode="External"/><Relationship Id="rId2" Type="http://schemas.openxmlformats.org/officeDocument/2006/relationships/hyperlink" Target="https://www.oracle.com/technetwork/java/javase/downloads/jdk-netbeans-jsp-3413139-esa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jetbrains.com/idea/download/#section=window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ocket-programming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ools.ietf.org/html/rfc147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8544272" y="4869160"/>
            <a:ext cx="1944216" cy="864096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dirty="0"/>
              <a:t> </a:t>
            </a:r>
            <a:br>
              <a:rPr lang="tr-TR" dirty="0"/>
            </a:br>
            <a:endParaRPr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4000" y="2348880"/>
            <a:ext cx="2699792" cy="3747120"/>
          </a:xfrm>
        </p:spPr>
        <p:txBody>
          <a:bodyPr rtlCol="0"/>
          <a:lstStyle/>
          <a:p>
            <a:pPr rtl="0"/>
            <a:endParaRPr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D046683-7796-4D89-9552-B7B094A208C5}"/>
              </a:ext>
            </a:extLst>
          </p:cNvPr>
          <p:cNvSpPr txBox="1"/>
          <p:nvPr/>
        </p:nvSpPr>
        <p:spPr>
          <a:xfrm>
            <a:off x="6528048" y="2636912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	Networking </a:t>
            </a:r>
            <a:r>
              <a:rPr lang="tr-TR" sz="3600" dirty="0" err="1"/>
              <a:t>with</a:t>
            </a:r>
            <a:endParaRPr lang="tr-TR" sz="3600" dirty="0"/>
          </a:p>
          <a:p>
            <a:r>
              <a:rPr lang="tr-TR" sz="3600" dirty="0"/>
              <a:t>  Java </a:t>
            </a:r>
            <a:r>
              <a:rPr lang="tr-TR" sz="3600" dirty="0" err="1"/>
              <a:t>Socket</a:t>
            </a:r>
            <a:r>
              <a:rPr lang="tr-TR" sz="3600" dirty="0"/>
              <a:t> Programming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B870781-B802-4255-8CB9-80021A3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E1CF43-3C6B-413B-B1DE-098AE27B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D54E4F-6D09-407E-8211-29D88592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762000"/>
            <a:ext cx="1066418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b="1" dirty="0"/>
              <a:t> How can </a:t>
            </a:r>
            <a:r>
              <a:rPr lang="tr-TR" sz="4800" b="1" dirty="0" err="1"/>
              <a:t>we</a:t>
            </a:r>
            <a:r>
              <a:rPr lang="tr-TR" sz="4800" b="1" dirty="0"/>
              <a:t> </a:t>
            </a:r>
            <a:r>
              <a:rPr lang="tr-TR" sz="4800" b="1" dirty="0" err="1"/>
              <a:t>install</a:t>
            </a:r>
            <a:r>
              <a:rPr lang="tr-TR" sz="4800" b="1" dirty="0"/>
              <a:t>?</a:t>
            </a:r>
          </a:p>
          <a:p>
            <a:pPr marL="0" indent="0">
              <a:buNone/>
            </a:pPr>
            <a:r>
              <a:rPr lang="tr-TR" sz="2400" b="1" dirty="0"/>
              <a:t>  </a:t>
            </a:r>
            <a:r>
              <a:rPr lang="tr-TR" sz="2400" b="1" dirty="0" err="1"/>
              <a:t>Netbeans</a:t>
            </a:r>
            <a:endParaRPr lang="tr-TR" sz="2400" b="1" dirty="0"/>
          </a:p>
          <a:p>
            <a:pPr marL="0" indent="0">
              <a:buNone/>
            </a:pPr>
            <a:r>
              <a:rPr lang="tr-TR" sz="2400" dirty="0">
                <a:hlinkClick r:id="rId2"/>
              </a:rPr>
              <a:t>https://www.oracle.com/technetwork/java/javase/downloads/jdk-netbeans-jsp-3413139-esa.html</a:t>
            </a:r>
            <a:endParaRPr lang="tr-TR" sz="2400" dirty="0"/>
          </a:p>
          <a:p>
            <a:pPr marL="0" indent="0">
              <a:buNone/>
            </a:pPr>
            <a:r>
              <a:rPr lang="tr-TR" sz="2400" b="1" dirty="0"/>
              <a:t>  </a:t>
            </a:r>
            <a:r>
              <a:rPr lang="tr-TR" sz="2400" b="1" dirty="0" err="1"/>
              <a:t>Eclipse</a:t>
            </a:r>
            <a:endParaRPr lang="tr-TR" sz="2400" b="1" dirty="0"/>
          </a:p>
          <a:p>
            <a:pPr marL="0" indent="0">
              <a:buNone/>
            </a:pPr>
            <a:r>
              <a:rPr lang="tr-TR" sz="2400" dirty="0">
                <a:hlinkClick r:id="rId3"/>
              </a:rPr>
              <a:t>https://www.eclipse.org/downloads/download.php?file=/oomph/epp/2020-   03/R/eclipse-inst-win64.exe</a:t>
            </a:r>
            <a:endParaRPr lang="tr-TR" sz="2400" dirty="0"/>
          </a:p>
          <a:p>
            <a:pPr marL="0" indent="0">
              <a:buNone/>
            </a:pPr>
            <a:r>
              <a:rPr lang="tr-TR" sz="2400" b="1" dirty="0"/>
              <a:t>  </a:t>
            </a:r>
            <a:r>
              <a:rPr lang="tr-TR" sz="2400" b="1" dirty="0" err="1"/>
              <a:t>IntelliJ</a:t>
            </a:r>
            <a:endParaRPr lang="tr-TR" sz="2400" b="1" dirty="0"/>
          </a:p>
          <a:p>
            <a:pPr marL="0" indent="0">
              <a:buNone/>
            </a:pPr>
            <a:r>
              <a:rPr lang="tr-TR" sz="2400" dirty="0">
                <a:hlinkClick r:id="rId4"/>
              </a:rPr>
              <a:t>https://www.jetbrains.com/idea/download/#section=windows</a:t>
            </a:r>
            <a:endParaRPr lang="tr-TR" sz="2400" b="1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CDE409-A683-49BD-905A-794B82BB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429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D492AD-6A85-4AC5-BCF0-D46ABE4F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96C9E8-6E00-42DA-9CC2-48ED94BA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16632"/>
            <a:ext cx="10448156" cy="59793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b="1" dirty="0" err="1"/>
              <a:t>Conclusion</a:t>
            </a:r>
            <a:endParaRPr lang="tr-TR" dirty="0"/>
          </a:p>
          <a:p>
            <a:r>
              <a:rPr lang="tr-TR" sz="2800" dirty="0"/>
              <a:t>A</a:t>
            </a:r>
            <a:r>
              <a:rPr lang="en-US" sz="2800" dirty="0"/>
              <a:t>s you see networked devices need to socket structure to realize  connectivity</a:t>
            </a:r>
            <a:r>
              <a:rPr lang="tr-TR" sz="2800" dirty="0"/>
              <a:t>.</a:t>
            </a:r>
          </a:p>
          <a:p>
            <a:r>
              <a:rPr lang="en-US" sz="2800" dirty="0"/>
              <a:t>Socket structure take</a:t>
            </a:r>
            <a:r>
              <a:rPr lang="tr-TR" sz="2800" dirty="0"/>
              <a:t>s</a:t>
            </a:r>
            <a:r>
              <a:rPr lang="en-US" sz="2800" dirty="0"/>
              <a:t> host and port number so we don</a:t>
            </a:r>
            <a:r>
              <a:rPr lang="tr-TR" sz="2800" dirty="0"/>
              <a:t>’</a:t>
            </a:r>
            <a:r>
              <a:rPr lang="en-US" sz="2800" dirty="0"/>
              <a:t>t need to identify one by one</a:t>
            </a:r>
            <a:r>
              <a:rPr lang="tr-TR" sz="2800" dirty="0"/>
              <a:t>.</a:t>
            </a:r>
          </a:p>
          <a:p>
            <a:r>
              <a:rPr lang="en-US" sz="2800" dirty="0"/>
              <a:t>It make</a:t>
            </a:r>
            <a:r>
              <a:rPr lang="tr-TR" sz="2800" dirty="0"/>
              <a:t>s </a:t>
            </a:r>
            <a:r>
              <a:rPr lang="en-US" sz="2800" dirty="0"/>
              <a:t>easier to implement general communications</a:t>
            </a:r>
            <a:r>
              <a:rPr lang="tr-TR" sz="2800" dirty="0"/>
              <a:t>.</a:t>
            </a:r>
          </a:p>
          <a:p>
            <a:r>
              <a:rPr lang="tr-TR" sz="2800" dirty="0"/>
              <a:t>But s</a:t>
            </a:r>
            <a:r>
              <a:rPr lang="en-US" sz="2800" dirty="0" err="1"/>
              <a:t>ometime</a:t>
            </a:r>
            <a:r>
              <a:rPr lang="en-US" sz="2800" dirty="0"/>
              <a:t> building connection is impossible caused by security restrictions so hosts may reject request</a:t>
            </a:r>
            <a:r>
              <a:rPr lang="tr-TR" sz="2800" dirty="0"/>
              <a:t>.</a:t>
            </a:r>
          </a:p>
          <a:p>
            <a:pPr marL="0" indent="0" algn="ctr">
              <a:buNone/>
            </a:pPr>
            <a:r>
              <a:rPr lang="tr-TR" sz="4800" b="1" dirty="0"/>
              <a:t>Reference</a:t>
            </a:r>
          </a:p>
          <a:p>
            <a:r>
              <a:rPr lang="tr-TR" sz="2800" dirty="0">
                <a:hlinkClick r:id="rId2"/>
              </a:rPr>
              <a:t>https://www.javatpoint.com/socket-programming</a:t>
            </a:r>
            <a:endParaRPr lang="tr-TR" sz="2800" b="1" dirty="0"/>
          </a:p>
          <a:p>
            <a:endParaRPr lang="tr-TR" sz="4800" b="1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BA6A571-454B-444B-AAC4-40E046AE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354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7D75EB-1F9A-4153-A696-EA0ACC9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D8CC8-9986-4491-8456-080EB944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872" y="3573016"/>
            <a:ext cx="5256584" cy="2522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0400" dirty="0">
                <a:latin typeface="Aparajita" panose="02020603050405020304" pitchFamily="18" charset="0"/>
                <a:cs typeface="Aparajita" panose="02020603050405020304" pitchFamily="18" charset="0"/>
              </a:rPr>
              <a:t>EXAMPLE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0EDC4CD-DB81-49F4-8C35-113EE7F6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6" name="Resim 5" descr="çizim içeren bir resim&#10;&#10;Açıklama otomatik olarak oluşturuldu">
            <a:extLst>
              <a:ext uri="{FF2B5EF4-FFF2-40B4-BE49-F238E27FC236}">
                <a16:creationId xmlns:a16="http://schemas.microsoft.com/office/drawing/2014/main" id="{2151FF0B-6EC4-4C7D-B6D3-EAD0C1386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59" y="1167104"/>
            <a:ext cx="2878213" cy="36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E288E9-7F02-4FC6-8637-BD1CD200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480" y="404664"/>
            <a:ext cx="1368152" cy="1195536"/>
          </a:xfrm>
        </p:spPr>
        <p:txBody>
          <a:bodyPr>
            <a:normAutofit fontScale="90000"/>
          </a:bodyPr>
          <a:lstStyle/>
          <a:p>
            <a:br>
              <a:rPr lang="tr-TR" sz="4800" b="1" dirty="0">
                <a:solidFill>
                  <a:schemeClr val="tx1"/>
                </a:solidFill>
              </a:rPr>
            </a:br>
            <a:r>
              <a:rPr lang="tr-TR" sz="4800" b="1" dirty="0">
                <a:solidFill>
                  <a:schemeClr val="tx1"/>
                </a:solidFill>
              </a:rPr>
              <a:t>  </a:t>
            </a:r>
            <a:br>
              <a:rPr lang="tr-TR" sz="4800" b="1" dirty="0">
                <a:solidFill>
                  <a:schemeClr val="tx1"/>
                </a:solidFill>
              </a:rPr>
            </a:br>
            <a:endParaRPr lang="tr-TR" sz="4800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98260B-F123-473E-A328-4F71B6B9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404664"/>
            <a:ext cx="9684568" cy="61206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sz="4800" b="1" dirty="0"/>
              <a:t>	Content</a:t>
            </a:r>
          </a:p>
          <a:p>
            <a:r>
              <a:rPr lang="tr-TR" sz="3000" dirty="0" err="1"/>
              <a:t>What</a:t>
            </a:r>
            <a:r>
              <a:rPr lang="tr-TR" sz="3000" dirty="0"/>
              <a:t> is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socket</a:t>
            </a:r>
            <a:r>
              <a:rPr lang="tr-TR" sz="3000" dirty="0"/>
              <a:t> </a:t>
            </a:r>
            <a:r>
              <a:rPr lang="tr-TR" sz="3000" dirty="0" err="1"/>
              <a:t>programming</a:t>
            </a:r>
            <a:r>
              <a:rPr lang="tr-TR" sz="3000" dirty="0"/>
              <a:t> ?</a:t>
            </a:r>
          </a:p>
          <a:p>
            <a:r>
              <a:rPr lang="tr-TR" sz="3000" dirty="0" err="1"/>
              <a:t>History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who</a:t>
            </a:r>
            <a:r>
              <a:rPr lang="tr-TR" sz="3000" dirty="0"/>
              <a:t> </a:t>
            </a:r>
            <a:r>
              <a:rPr lang="tr-TR" sz="3000" dirty="0" err="1"/>
              <a:t>invented</a:t>
            </a:r>
            <a:r>
              <a:rPr lang="tr-TR" sz="3000" dirty="0"/>
              <a:t> ?</a:t>
            </a:r>
          </a:p>
          <a:p>
            <a:r>
              <a:rPr lang="en-US" sz="3000" dirty="0"/>
              <a:t>What kind of problems does it solve?</a:t>
            </a:r>
            <a:endParaRPr lang="tr-TR" sz="3000" dirty="0"/>
          </a:p>
          <a:p>
            <a:r>
              <a:rPr lang="tr-TR" sz="3000" dirty="0" err="1"/>
              <a:t>What</a:t>
            </a:r>
            <a:r>
              <a:rPr lang="tr-TR" sz="3000" dirty="0"/>
              <a:t> </a:t>
            </a:r>
            <a:r>
              <a:rPr lang="tr-TR" sz="3000" dirty="0" err="1"/>
              <a:t>prerequisities</a:t>
            </a:r>
            <a:r>
              <a:rPr lang="tr-TR" sz="3000" dirty="0"/>
              <a:t> ?</a:t>
            </a:r>
          </a:p>
          <a:p>
            <a:r>
              <a:rPr lang="tr-TR" sz="3000" dirty="0" err="1"/>
              <a:t>Socket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ServerSocket</a:t>
            </a:r>
            <a:r>
              <a:rPr lang="tr-TR" sz="3000" dirty="0"/>
              <a:t> </a:t>
            </a:r>
            <a:r>
              <a:rPr lang="tr-TR" sz="3000" dirty="0" err="1"/>
              <a:t>class</a:t>
            </a:r>
            <a:r>
              <a:rPr lang="tr-TR" sz="3000" dirty="0"/>
              <a:t>.</a:t>
            </a:r>
          </a:p>
          <a:p>
            <a:r>
              <a:rPr lang="en-US" sz="3000" dirty="0"/>
              <a:t>Which platforms can it run</a:t>
            </a:r>
            <a:r>
              <a:rPr lang="tr-TR" sz="3000" dirty="0"/>
              <a:t> </a:t>
            </a:r>
            <a:r>
              <a:rPr lang="en-US" sz="3000" dirty="0"/>
              <a:t>?</a:t>
            </a:r>
            <a:endParaRPr lang="tr-TR" sz="3000" dirty="0"/>
          </a:p>
          <a:p>
            <a:r>
              <a:rPr lang="tr-TR" sz="3000" dirty="0"/>
              <a:t>How can </a:t>
            </a:r>
            <a:r>
              <a:rPr lang="tr-TR" sz="3000" dirty="0" err="1"/>
              <a:t>we</a:t>
            </a:r>
            <a:r>
              <a:rPr lang="tr-TR" sz="3000" dirty="0"/>
              <a:t> </a:t>
            </a:r>
            <a:r>
              <a:rPr lang="tr-TR" sz="3000" dirty="0" err="1"/>
              <a:t>install</a:t>
            </a:r>
            <a:r>
              <a:rPr lang="tr-TR" sz="3000" dirty="0"/>
              <a:t> ?</a:t>
            </a:r>
          </a:p>
          <a:p>
            <a:r>
              <a:rPr lang="tr-TR" sz="3000" dirty="0" err="1"/>
              <a:t>Conclusion</a:t>
            </a:r>
            <a:r>
              <a:rPr lang="tr-TR" sz="3000" dirty="0"/>
              <a:t>.</a:t>
            </a:r>
          </a:p>
          <a:p>
            <a:r>
              <a:rPr lang="tr-TR" sz="3000" dirty="0" err="1"/>
              <a:t>Example</a:t>
            </a:r>
            <a:r>
              <a:rPr lang="tr-TR" sz="30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677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br>
              <a:rPr lang="tr-TR" dirty="0"/>
            </a:br>
            <a:endParaRPr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6800" y="476672"/>
            <a:ext cx="9853736" cy="5334000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tr-TR" sz="4800" b="1" dirty="0"/>
              <a:t> </a:t>
            </a:r>
            <a:r>
              <a:rPr lang="tr-TR" sz="4800" b="1" dirty="0" err="1"/>
              <a:t>What</a:t>
            </a:r>
            <a:r>
              <a:rPr lang="tr-TR" sz="4800" b="1" dirty="0"/>
              <a:t> is </a:t>
            </a:r>
            <a:r>
              <a:rPr lang="tr-TR" sz="4800" b="1" dirty="0" err="1"/>
              <a:t>socket</a:t>
            </a:r>
            <a:r>
              <a:rPr lang="tr-TR" sz="4800" b="1" dirty="0"/>
              <a:t> </a:t>
            </a:r>
            <a:r>
              <a:rPr lang="tr-TR" sz="4800" b="1" dirty="0" err="1"/>
              <a:t>programming</a:t>
            </a:r>
            <a:r>
              <a:rPr lang="tr-TR" sz="4800" b="1" dirty="0"/>
              <a:t> ?</a:t>
            </a:r>
          </a:p>
          <a:p>
            <a:pPr algn="ctr" rtl="0"/>
            <a:endParaRPr lang="tr-TR" b="1" dirty="0"/>
          </a:p>
          <a:p>
            <a:r>
              <a:rPr lang="en-US" sz="2800" dirty="0"/>
              <a:t>Socket programming,  use to make connection between process</a:t>
            </a:r>
            <a:r>
              <a:rPr lang="tr-TR" sz="2800" dirty="0"/>
              <a:t>es</a:t>
            </a:r>
            <a:r>
              <a:rPr lang="en-US" sz="2800" dirty="0"/>
              <a:t> or machines which communicating each other.</a:t>
            </a:r>
            <a:endParaRPr lang="tr-TR" sz="2800" dirty="0"/>
          </a:p>
          <a:p>
            <a:endParaRPr lang="tr-TR" sz="2800" b="1" dirty="0"/>
          </a:p>
          <a:p>
            <a:r>
              <a:rPr lang="tr-TR" sz="2800" dirty="0"/>
              <a:t>W</a:t>
            </a:r>
            <a:r>
              <a:rPr lang="en-US" sz="2800" dirty="0"/>
              <a:t>e can think as a channel on the network where data packets incoming and outgoing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tr-TR" b="1" dirty="0"/>
              <a:t>	</a:t>
            </a:r>
          </a:p>
          <a:p>
            <a:pPr marL="0" indent="0">
              <a:buNone/>
            </a:pPr>
            <a:r>
              <a:rPr lang="tr-TR" b="1" dirty="0"/>
              <a:t>          Server port						                           Client port</a:t>
            </a:r>
          </a:p>
          <a:p>
            <a:endParaRPr lang="tr-TR" b="1" dirty="0"/>
          </a:p>
          <a:p>
            <a:endParaRPr lang="tr-TR" b="1" dirty="0"/>
          </a:p>
          <a:p>
            <a:pPr rtl="0"/>
            <a:endParaRPr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tr-TR" dirty="0"/>
          </a:p>
          <a:p>
            <a:pPr rtl="0"/>
            <a:endParaRPr dirty="0"/>
          </a:p>
        </p:txBody>
      </p:sp>
      <p:pic>
        <p:nvPicPr>
          <p:cNvPr id="6" name="Resim 5" descr="ekran, siyah, dizüstü, bilgisayar içeren bir resim&#10;&#10;Açıklama otomatik olarak oluşturuldu">
            <a:extLst>
              <a:ext uri="{FF2B5EF4-FFF2-40B4-BE49-F238E27FC236}">
                <a16:creationId xmlns:a16="http://schemas.microsoft.com/office/drawing/2014/main" id="{E68A317A-5A45-464C-8A4A-0C5F1576A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4552528"/>
            <a:ext cx="5664277" cy="15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0A11B1-3415-4C04-B1FC-BB9F3A8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A774EC-870A-4AA7-AA5E-F081B0CB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476672"/>
            <a:ext cx="10664180" cy="619268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tr-TR" sz="19200" b="1" dirty="0" err="1"/>
              <a:t>History</a:t>
            </a:r>
            <a:r>
              <a:rPr lang="tr-TR" sz="19200" b="1" dirty="0"/>
              <a:t> </a:t>
            </a:r>
            <a:r>
              <a:rPr lang="tr-TR" sz="19200" b="1" dirty="0" err="1"/>
              <a:t>and</a:t>
            </a:r>
            <a:r>
              <a:rPr lang="tr-TR" sz="19200" b="1" dirty="0"/>
              <a:t> </a:t>
            </a:r>
            <a:r>
              <a:rPr lang="tr-TR" sz="19200" b="1" dirty="0" err="1"/>
              <a:t>Who</a:t>
            </a:r>
            <a:r>
              <a:rPr lang="tr-TR" sz="19200" b="1" dirty="0"/>
              <a:t> </a:t>
            </a:r>
            <a:r>
              <a:rPr lang="tr-TR" sz="19200" b="1" dirty="0" err="1"/>
              <a:t>Invented</a:t>
            </a:r>
            <a:r>
              <a:rPr lang="tr-TR" sz="19200" b="1" dirty="0"/>
              <a:t> ?</a:t>
            </a:r>
          </a:p>
          <a:p>
            <a:r>
              <a:rPr lang="de-DE" sz="11200" dirty="0"/>
              <a:t>Joel M. </a:t>
            </a:r>
            <a:r>
              <a:rPr lang="de-DE" sz="11200" dirty="0" err="1"/>
              <a:t>Winett</a:t>
            </a:r>
            <a:r>
              <a:rPr lang="de-DE" sz="11200" dirty="0"/>
              <a:t> in 1971 at </a:t>
            </a:r>
            <a:r>
              <a:rPr lang="tr-TR" sz="11200" dirty="0"/>
              <a:t>Massachusetts </a:t>
            </a:r>
            <a:r>
              <a:rPr lang="tr-TR" sz="11200" dirty="0" err="1"/>
              <a:t>Institute</a:t>
            </a:r>
            <a:r>
              <a:rPr lang="tr-TR" sz="11200" dirty="0"/>
              <a:t> of </a:t>
            </a:r>
            <a:r>
              <a:rPr lang="tr-TR" sz="11200" dirty="0" err="1"/>
              <a:t>Technology</a:t>
            </a:r>
            <a:endParaRPr lang="tr-TR" sz="11200" dirty="0"/>
          </a:p>
          <a:p>
            <a:pPr marL="0" indent="0">
              <a:buNone/>
            </a:pPr>
            <a:r>
              <a:rPr lang="tr-TR" sz="11200" dirty="0"/>
              <a:t>   ARPANET</a:t>
            </a:r>
          </a:p>
          <a:p>
            <a:r>
              <a:rPr lang="tr-TR" sz="11200" dirty="0"/>
              <a:t>Berkeley </a:t>
            </a:r>
            <a:r>
              <a:rPr lang="tr-TR" sz="11200" dirty="0" err="1"/>
              <a:t>sockets</a:t>
            </a:r>
            <a:r>
              <a:rPr lang="tr-TR" sz="11200" dirty="0"/>
              <a:t> </a:t>
            </a:r>
            <a:r>
              <a:rPr lang="tr-TR" sz="11200" dirty="0" err="1"/>
              <a:t>released</a:t>
            </a:r>
            <a:r>
              <a:rPr lang="tr-TR" sz="11200" dirty="0"/>
              <a:t> in 1983</a:t>
            </a:r>
          </a:p>
          <a:p>
            <a:pPr lvl="1"/>
            <a:r>
              <a:rPr lang="tr-TR" sz="11200" dirty="0" err="1"/>
              <a:t>Originated</a:t>
            </a:r>
            <a:r>
              <a:rPr lang="tr-TR" sz="11200" dirty="0"/>
              <a:t> Unix Operating </a:t>
            </a:r>
            <a:r>
              <a:rPr lang="tr-TR" sz="11200" dirty="0" err="1"/>
              <a:t>System</a:t>
            </a:r>
            <a:r>
              <a:rPr lang="tr-TR" sz="11200" dirty="0"/>
              <a:t>.</a:t>
            </a:r>
          </a:p>
          <a:p>
            <a:r>
              <a:rPr lang="tr-TR" sz="11200" dirty="0"/>
              <a:t>POSIX  Sockets</a:t>
            </a:r>
          </a:p>
          <a:p>
            <a:pPr lvl="1"/>
            <a:r>
              <a:rPr lang="tr-TR" sz="11200" dirty="0"/>
              <a:t>TCP </a:t>
            </a:r>
          </a:p>
          <a:p>
            <a:pPr lvl="1"/>
            <a:r>
              <a:rPr lang="tr-TR" sz="11200" dirty="0"/>
              <a:t>UDP</a:t>
            </a:r>
          </a:p>
          <a:p>
            <a:pPr lvl="1"/>
            <a:r>
              <a:rPr lang="tr-TR" sz="11200" dirty="0"/>
              <a:t>UNIX</a:t>
            </a:r>
          </a:p>
          <a:p>
            <a:pPr lvl="1"/>
            <a:r>
              <a:rPr lang="tr-TR" sz="11200" dirty="0"/>
              <a:t>RAW</a:t>
            </a:r>
          </a:p>
          <a:p>
            <a:pPr marL="365760" lvl="1" indent="0">
              <a:buNone/>
            </a:pPr>
            <a:r>
              <a:rPr lang="tr-TR" sz="11200" dirty="0"/>
              <a:t>RFC 147 </a:t>
            </a:r>
            <a:r>
              <a:rPr lang="tr-TR" sz="11200" dirty="0">
                <a:hlinkClick r:id="rId2"/>
              </a:rPr>
              <a:t>https://tools.ietf.org/html/rfc147</a:t>
            </a:r>
            <a:endParaRPr lang="tr-TR" sz="11200" dirty="0"/>
          </a:p>
          <a:p>
            <a:pPr marL="0" indent="0">
              <a:buNone/>
            </a:pPr>
            <a:r>
              <a:rPr lang="tr-TR" sz="2800" b="1" dirty="0"/>
              <a:t>    	</a:t>
            </a:r>
          </a:p>
          <a:p>
            <a:pPr marL="0" indent="0">
              <a:buNone/>
            </a:pPr>
            <a:endParaRPr lang="tr-TR" sz="2800" b="1" dirty="0"/>
          </a:p>
          <a:p>
            <a:pPr marL="0" indent="0">
              <a:buNone/>
            </a:pPr>
            <a:endParaRPr lang="tr-TR" sz="2800" b="1" dirty="0"/>
          </a:p>
          <a:p>
            <a:pPr marL="0" indent="0">
              <a:buNone/>
            </a:pPr>
            <a:endParaRPr lang="tr-TR" sz="2800" b="1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C3CC3C1-4FBB-4B2D-B825-30B13F84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AD4D9FD-3674-417A-AD19-33B984BA2D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2248325"/>
            <a:ext cx="2930638" cy="23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8E400F-E9C7-45BA-98C3-0D31EE21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C2563A-4575-4C86-BB67-82E89DBF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762000"/>
            <a:ext cx="10592172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b="1" dirty="0" err="1"/>
              <a:t>What</a:t>
            </a:r>
            <a:r>
              <a:rPr lang="tr-TR" sz="4800" b="1" dirty="0"/>
              <a:t> </a:t>
            </a:r>
            <a:r>
              <a:rPr lang="tr-TR" sz="4800" b="1" dirty="0" err="1"/>
              <a:t>kind</a:t>
            </a:r>
            <a:r>
              <a:rPr lang="tr-TR" sz="4800" b="1" dirty="0"/>
              <a:t> of </a:t>
            </a:r>
            <a:r>
              <a:rPr lang="tr-TR" sz="4800" b="1" dirty="0" err="1"/>
              <a:t>problems</a:t>
            </a:r>
            <a:r>
              <a:rPr lang="tr-TR" sz="4800" b="1" dirty="0"/>
              <a:t> </a:t>
            </a:r>
            <a:r>
              <a:rPr lang="tr-TR" sz="4800" b="1" dirty="0" err="1"/>
              <a:t>does</a:t>
            </a:r>
            <a:r>
              <a:rPr lang="tr-TR" sz="4800" b="1" dirty="0"/>
              <a:t> it </a:t>
            </a:r>
            <a:r>
              <a:rPr lang="tr-TR" sz="4800" b="1" dirty="0" err="1"/>
              <a:t>solve</a:t>
            </a:r>
            <a:r>
              <a:rPr lang="tr-TR" sz="4800" b="1" dirty="0"/>
              <a:t> ?</a:t>
            </a:r>
          </a:p>
          <a:p>
            <a:r>
              <a:rPr lang="tr-TR" sz="2800" dirty="0"/>
              <a:t>I</a:t>
            </a:r>
            <a:r>
              <a:rPr lang="en-US" sz="2800" dirty="0"/>
              <a:t>t makes </a:t>
            </a:r>
            <a:r>
              <a:rPr lang="en-US" sz="2800" dirty="0" err="1"/>
              <a:t>eas</a:t>
            </a:r>
            <a:r>
              <a:rPr lang="tr-TR" sz="2800" dirty="0" err="1"/>
              <a:t>ier</a:t>
            </a:r>
            <a:r>
              <a:rPr lang="en-US" sz="2800" dirty="0"/>
              <a:t> network connectivity of devices</a:t>
            </a:r>
            <a:r>
              <a:rPr lang="tr-TR" sz="2800" dirty="0"/>
              <a:t>.</a:t>
            </a:r>
          </a:p>
          <a:p>
            <a:r>
              <a:rPr lang="tr-TR" sz="2800" dirty="0"/>
              <a:t>Real time </a:t>
            </a:r>
            <a:r>
              <a:rPr lang="tr-TR" sz="2800" dirty="0" err="1"/>
              <a:t>applications</a:t>
            </a:r>
            <a:r>
              <a:rPr lang="tr-TR" sz="2800" dirty="0"/>
              <a:t>, </a:t>
            </a:r>
            <a:r>
              <a:rPr lang="tr-TR" sz="2800" dirty="0" err="1"/>
              <a:t>receiving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sending</a:t>
            </a:r>
            <a:r>
              <a:rPr lang="tr-TR" sz="2800" dirty="0"/>
              <a:t> data, internet </a:t>
            </a:r>
            <a:r>
              <a:rPr lang="tr-TR" sz="2800" dirty="0" err="1"/>
              <a:t>protocols</a:t>
            </a:r>
            <a:r>
              <a:rPr lang="tr-TR" sz="2800" dirty="0"/>
              <a:t>.</a:t>
            </a:r>
          </a:p>
          <a:p>
            <a:r>
              <a:rPr lang="tr-TR" sz="2800" dirty="0" err="1"/>
              <a:t>Communication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processes</a:t>
            </a:r>
            <a:r>
              <a:rPr lang="tr-TR" sz="2800" dirty="0"/>
              <a:t>, </a:t>
            </a:r>
            <a:r>
              <a:rPr lang="tr-TR" sz="2800" dirty="0" err="1"/>
              <a:t>users</a:t>
            </a:r>
            <a:r>
              <a:rPr lang="tr-TR" sz="2800" dirty="0"/>
              <a:t>, </a:t>
            </a:r>
            <a:r>
              <a:rPr lang="tr-TR" sz="2800" dirty="0" err="1"/>
              <a:t>ma</a:t>
            </a:r>
            <a:r>
              <a:rPr lang="en-US" sz="2800" dirty="0"/>
              <a:t>c</a:t>
            </a:r>
            <a:r>
              <a:rPr lang="tr-TR" sz="2800" dirty="0" err="1"/>
              <a:t>hines</a:t>
            </a:r>
            <a:r>
              <a:rPr lang="tr-TR" sz="2800" dirty="0"/>
              <a:t>.</a:t>
            </a:r>
          </a:p>
          <a:p>
            <a:r>
              <a:rPr lang="en-US" sz="2800" dirty="0"/>
              <a:t>Communication protocols like HTTP, FTP, SMTP built on the socket structure.</a:t>
            </a:r>
            <a:endParaRPr lang="tr-TR" sz="2800" dirty="0"/>
          </a:p>
          <a:p>
            <a:r>
              <a:rPr lang="tr-TR" sz="2800" dirty="0"/>
              <a:t>File </a:t>
            </a:r>
            <a:r>
              <a:rPr lang="tr-TR" sz="2800" dirty="0" err="1"/>
              <a:t>Transmission</a:t>
            </a:r>
            <a:r>
              <a:rPr lang="tr-TR" sz="2800" dirty="0"/>
              <a:t>.</a:t>
            </a:r>
          </a:p>
          <a:p>
            <a:endParaRPr lang="tr-TR" sz="4800" dirty="0"/>
          </a:p>
          <a:p>
            <a:endParaRPr lang="tr-TR" sz="48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A9EF21-7553-4434-BF09-CE77ABC8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827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EC28C3-28B7-4681-BF31-B1939B44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C5AB62-D5C9-4A95-8682-2723D6CD1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762000"/>
            <a:ext cx="10364788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b="1" dirty="0" err="1"/>
              <a:t>What</a:t>
            </a:r>
            <a:r>
              <a:rPr lang="tr-TR" sz="4800" b="1" dirty="0"/>
              <a:t> </a:t>
            </a:r>
            <a:r>
              <a:rPr lang="tr-TR" sz="4800" b="1" dirty="0" err="1"/>
              <a:t>prerequisites</a:t>
            </a:r>
            <a:r>
              <a:rPr lang="tr-TR" sz="4800" b="1" dirty="0"/>
              <a:t> ?</a:t>
            </a:r>
          </a:p>
          <a:p>
            <a:r>
              <a:rPr lang="tr-TR" sz="2800" dirty="0" err="1"/>
              <a:t>Any</a:t>
            </a:r>
            <a:r>
              <a:rPr lang="tr-TR" sz="2800" dirty="0"/>
              <a:t> </a:t>
            </a:r>
            <a:r>
              <a:rPr lang="tr-TR" sz="2800" dirty="0" err="1"/>
              <a:t>programming</a:t>
            </a:r>
            <a:r>
              <a:rPr lang="tr-TR" sz="2800" dirty="0"/>
              <a:t> </a:t>
            </a:r>
            <a:r>
              <a:rPr lang="tr-TR" sz="2800" dirty="0" err="1"/>
              <a:t>knowledge</a:t>
            </a:r>
            <a:r>
              <a:rPr lang="tr-TR" sz="2800" dirty="0"/>
              <a:t>, </a:t>
            </a:r>
            <a:r>
              <a:rPr lang="tr-TR" sz="2800" dirty="0" err="1"/>
              <a:t>Python</a:t>
            </a:r>
            <a:r>
              <a:rPr lang="tr-TR" sz="2800" dirty="0"/>
              <a:t>, Java, C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etc</a:t>
            </a:r>
            <a:r>
              <a:rPr lang="tr-TR" sz="2800" dirty="0"/>
              <a:t>.</a:t>
            </a:r>
          </a:p>
          <a:p>
            <a:pPr marL="0" indent="0">
              <a:buNone/>
            </a:pPr>
            <a:r>
              <a:rPr lang="tr-TR" sz="2800" dirty="0"/>
              <a:t>   </a:t>
            </a: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will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Java.</a:t>
            </a:r>
          </a:p>
          <a:p>
            <a:r>
              <a:rPr lang="tr-TR" sz="2800" dirty="0"/>
              <a:t>Basic</a:t>
            </a:r>
            <a:r>
              <a:rPr lang="tr-TR" sz="4400" dirty="0"/>
              <a:t> </a:t>
            </a:r>
            <a:r>
              <a:rPr lang="tr-TR" sz="2800" dirty="0"/>
              <a:t>network </a:t>
            </a:r>
            <a:r>
              <a:rPr lang="tr-TR" sz="2800" dirty="0" err="1"/>
              <a:t>knowledge</a:t>
            </a:r>
            <a:r>
              <a:rPr lang="tr-TR" sz="2800" dirty="0"/>
              <a:t> is </a:t>
            </a:r>
            <a:r>
              <a:rPr lang="tr-TR" sz="2800" dirty="0" err="1"/>
              <a:t>enough</a:t>
            </a:r>
            <a:r>
              <a:rPr lang="tr-TR" sz="2800" dirty="0"/>
              <a:t>.</a:t>
            </a:r>
          </a:p>
          <a:p>
            <a:endParaRPr lang="tr-TR" sz="44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3F4DF0-6B17-4CCA-B99F-B97338113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133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375D0D-DDF1-47A1-BA9E-0149E2C4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BAD867-4014-40C9-B754-E0079952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0"/>
            <a:ext cx="10592172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dirty="0" err="1"/>
              <a:t>Socket</a:t>
            </a:r>
            <a:r>
              <a:rPr lang="tr-TR" sz="4800" dirty="0"/>
              <a:t> Class</a:t>
            </a:r>
          </a:p>
          <a:p>
            <a:r>
              <a:rPr lang="tr-TR" sz="2800" dirty="0" err="1"/>
              <a:t>Socket</a:t>
            </a:r>
            <a:r>
              <a:rPr lang="tr-TR" sz="2800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create</a:t>
            </a:r>
            <a:r>
              <a:rPr lang="tr-TR" sz="2800" dirty="0"/>
              <a:t> </a:t>
            </a:r>
            <a:r>
              <a:rPr lang="tr-TR" sz="2800" dirty="0" err="1"/>
              <a:t>socket</a:t>
            </a:r>
            <a:endParaRPr lang="tr-TR" sz="2800" dirty="0"/>
          </a:p>
          <a:p>
            <a:r>
              <a:rPr lang="tr-TR" sz="2800" dirty="0" err="1"/>
              <a:t>Some</a:t>
            </a:r>
            <a:r>
              <a:rPr lang="tr-TR" sz="2800" dirty="0"/>
              <a:t> </a:t>
            </a:r>
            <a:r>
              <a:rPr lang="tr-TR" sz="2800" dirty="0" err="1"/>
              <a:t>important</a:t>
            </a:r>
            <a:r>
              <a:rPr lang="tr-TR" sz="2800" dirty="0"/>
              <a:t> </a:t>
            </a:r>
            <a:r>
              <a:rPr lang="tr-TR" sz="2800" dirty="0" err="1"/>
              <a:t>methods</a:t>
            </a:r>
            <a:endParaRPr lang="tr-TR" sz="2800" dirty="0"/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InputStream</a:t>
            </a:r>
            <a:r>
              <a:rPr lang="tr-TR" dirty="0"/>
              <a:t> </a:t>
            </a:r>
            <a:r>
              <a:rPr lang="tr-TR" dirty="0" err="1"/>
              <a:t>getInputStream</a:t>
            </a:r>
            <a:r>
              <a:rPr lang="tr-TR" dirty="0"/>
              <a:t>()         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returns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the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InputStream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attached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with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this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socket</a:t>
            </a:r>
            <a:r>
              <a:rPr lang="tr-TR" dirty="0">
                <a:sym typeface="Wingdings" panose="05000000000000000000" pitchFamily="2" charset="2"/>
              </a:rPr>
              <a:t>.</a:t>
            </a:r>
            <a:endParaRPr lang="tr-TR" dirty="0"/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OutputStream</a:t>
            </a:r>
            <a:r>
              <a:rPr lang="tr-TR" dirty="0"/>
              <a:t> </a:t>
            </a:r>
            <a:r>
              <a:rPr lang="tr-TR" dirty="0" err="1"/>
              <a:t>getOutputStream</a:t>
            </a:r>
            <a:r>
              <a:rPr lang="tr-TR" dirty="0"/>
              <a:t>()  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returns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the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OutputStream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attached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with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this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socket</a:t>
            </a:r>
            <a:r>
              <a:rPr lang="tr-TR" dirty="0">
                <a:sym typeface="Wingdings" panose="05000000000000000000" pitchFamily="2" charset="2"/>
              </a:rPr>
              <a:t>.</a:t>
            </a:r>
            <a:endParaRPr lang="tr-TR" dirty="0"/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synchronized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close</a:t>
            </a:r>
            <a:r>
              <a:rPr lang="tr-TR" dirty="0"/>
              <a:t>()	  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closes</a:t>
            </a:r>
            <a:r>
              <a:rPr lang="tr-TR" dirty="0">
                <a:sym typeface="Wingdings" panose="05000000000000000000" pitchFamily="2" charset="2"/>
              </a:rPr>
              <a:t>  </a:t>
            </a:r>
            <a:r>
              <a:rPr lang="tr-TR" dirty="0" err="1">
                <a:sym typeface="Wingdings" panose="05000000000000000000" pitchFamily="2" charset="2"/>
              </a:rPr>
              <a:t>this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socket</a:t>
            </a:r>
            <a:r>
              <a:rPr lang="tr-TR" dirty="0">
                <a:sym typeface="Wingdings" panose="05000000000000000000" pitchFamily="2" charset="2"/>
              </a:rPr>
              <a:t>.</a:t>
            </a:r>
            <a:endParaRPr lang="tr-TR" sz="2600" dirty="0"/>
          </a:p>
          <a:p>
            <a:r>
              <a:rPr lang="tr-TR" sz="2800" dirty="0" err="1"/>
              <a:t>Required</a:t>
            </a:r>
            <a:r>
              <a:rPr lang="tr-TR" sz="2800" dirty="0"/>
              <a:t> </a:t>
            </a:r>
            <a:r>
              <a:rPr lang="tr-TR" sz="2800" dirty="0" err="1"/>
              <a:t>libraries</a:t>
            </a:r>
            <a:r>
              <a:rPr lang="tr-TR" sz="2800" dirty="0"/>
              <a:t> </a:t>
            </a:r>
          </a:p>
          <a:p>
            <a:pPr lvl="2"/>
            <a:r>
              <a:rPr lang="fr-FR" sz="1800" dirty="0"/>
              <a:t>java.net.*</a:t>
            </a:r>
            <a:r>
              <a:rPr lang="tr-TR" sz="1800" dirty="0"/>
              <a:t>,</a:t>
            </a:r>
          </a:p>
          <a:p>
            <a:pPr lvl="2"/>
            <a:r>
              <a:rPr lang="fr-FR" sz="1800" dirty="0"/>
              <a:t>java.io.*</a:t>
            </a:r>
            <a:endParaRPr lang="tr-TR" sz="1800" dirty="0"/>
          </a:p>
          <a:p>
            <a:r>
              <a:rPr lang="tr-TR" sz="2800" dirty="0" err="1"/>
              <a:t>Creating</a:t>
            </a:r>
            <a:r>
              <a:rPr lang="tr-TR" sz="2800" dirty="0"/>
              <a:t> Server</a:t>
            </a:r>
          </a:p>
          <a:p>
            <a:pPr lvl="2"/>
            <a:r>
              <a:rPr lang="en-US" sz="1700" dirty="0" err="1"/>
              <a:t>ServerSocket</a:t>
            </a:r>
            <a:r>
              <a:rPr lang="en-US" sz="1700" dirty="0"/>
              <a:t> ss=</a:t>
            </a:r>
            <a:r>
              <a:rPr lang="en-US" sz="1700" b="1" dirty="0"/>
              <a:t>new</a:t>
            </a:r>
            <a:r>
              <a:rPr lang="en-US" sz="1700" dirty="0"/>
              <a:t> </a:t>
            </a:r>
            <a:r>
              <a:rPr lang="en-US" sz="1700" dirty="0" err="1"/>
              <a:t>ServerSocket</a:t>
            </a:r>
            <a:r>
              <a:rPr lang="en-US" sz="1700" dirty="0"/>
              <a:t>(</a:t>
            </a:r>
            <a:r>
              <a:rPr lang="tr-TR" sz="1700" dirty="0"/>
              <a:t>4444</a:t>
            </a:r>
            <a:r>
              <a:rPr lang="en-US" sz="1700" dirty="0"/>
              <a:t>);  </a:t>
            </a:r>
          </a:p>
          <a:p>
            <a:pPr lvl="2"/>
            <a:r>
              <a:rPr lang="en-US" sz="1700" dirty="0"/>
              <a:t>Socket s=</a:t>
            </a:r>
            <a:r>
              <a:rPr lang="en-US" sz="1700" dirty="0" err="1"/>
              <a:t>ss.accept</a:t>
            </a:r>
            <a:r>
              <a:rPr lang="tr-TR" sz="1700" dirty="0"/>
              <a:t>();</a:t>
            </a:r>
            <a:endParaRPr lang="en-US" dirty="0"/>
          </a:p>
          <a:p>
            <a:r>
              <a:rPr lang="tr-TR" sz="2800" dirty="0" err="1"/>
              <a:t>Creating</a:t>
            </a:r>
            <a:r>
              <a:rPr lang="tr-TR" sz="2800" dirty="0"/>
              <a:t> Client</a:t>
            </a:r>
          </a:p>
          <a:p>
            <a:pPr lvl="2"/>
            <a:r>
              <a:rPr lang="en-US" sz="1700" dirty="0"/>
              <a:t>Socket s=</a:t>
            </a:r>
            <a:r>
              <a:rPr lang="en-US" sz="1700" b="1" dirty="0"/>
              <a:t>new</a:t>
            </a:r>
            <a:r>
              <a:rPr lang="en-US" sz="1700" dirty="0"/>
              <a:t> Socket("localhost",</a:t>
            </a:r>
            <a:r>
              <a:rPr lang="tr-TR" sz="1700" dirty="0"/>
              <a:t>4444</a:t>
            </a:r>
            <a:r>
              <a:rPr lang="en-US" sz="1700" dirty="0"/>
              <a:t>); </a:t>
            </a:r>
            <a:r>
              <a:rPr lang="tr-TR" sz="1700" dirty="0"/>
              <a:t> </a:t>
            </a:r>
            <a:r>
              <a:rPr lang="tr-TR" sz="1700" dirty="0" err="1"/>
              <a:t>or</a:t>
            </a:r>
            <a:r>
              <a:rPr lang="tr-TR" sz="1700" dirty="0"/>
              <a:t> </a:t>
            </a:r>
            <a:r>
              <a:rPr lang="en-US" sz="1700" dirty="0"/>
              <a:t>Socket s=</a:t>
            </a:r>
            <a:r>
              <a:rPr lang="en-US" sz="1700" b="1" dirty="0"/>
              <a:t>new</a:t>
            </a:r>
            <a:r>
              <a:rPr lang="en-US" sz="1700" dirty="0"/>
              <a:t> Socket("</a:t>
            </a:r>
            <a:r>
              <a:rPr lang="tr-TR" sz="1700" dirty="0"/>
              <a:t>127.0.0.1</a:t>
            </a:r>
            <a:r>
              <a:rPr lang="en-US" sz="1700" dirty="0"/>
              <a:t>",</a:t>
            </a:r>
            <a:r>
              <a:rPr lang="tr-TR" sz="1700" dirty="0"/>
              <a:t>4444</a:t>
            </a:r>
            <a:r>
              <a:rPr lang="en-US" sz="1700" dirty="0"/>
              <a:t>); </a:t>
            </a:r>
            <a:endParaRPr lang="tr-TR" sz="1700" dirty="0"/>
          </a:p>
          <a:p>
            <a:pPr marL="685800" lvl="2" indent="0">
              <a:buNone/>
            </a:pPr>
            <a:endParaRPr lang="tr-TR" sz="2400" dirty="0"/>
          </a:p>
          <a:p>
            <a:pPr lvl="2"/>
            <a:endParaRPr lang="tr-TR" sz="3200" dirty="0"/>
          </a:p>
          <a:p>
            <a:pPr marL="685800" lvl="2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8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B8C3F7-5B8B-4E28-8CF4-57A4093EB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252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CBE657-1A10-4442-BC9C-68821429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31CFDF-513A-4580-B60E-311C8C8C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762000"/>
            <a:ext cx="10364788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b="1" dirty="0" err="1"/>
              <a:t>ServerSocket</a:t>
            </a:r>
            <a:r>
              <a:rPr lang="tr-TR" sz="4800" b="1" dirty="0"/>
              <a:t> </a:t>
            </a:r>
            <a:r>
              <a:rPr lang="tr-TR" sz="4800" b="1" dirty="0" err="1"/>
              <a:t>class</a:t>
            </a:r>
            <a:endParaRPr lang="tr-TR" sz="4800" b="1" dirty="0"/>
          </a:p>
          <a:p>
            <a:r>
              <a:rPr lang="tr-TR" sz="2800" dirty="0" err="1"/>
              <a:t>ServerSocket</a:t>
            </a:r>
            <a:r>
              <a:rPr lang="tr-TR" sz="2800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create</a:t>
            </a:r>
            <a:r>
              <a:rPr lang="tr-TR" sz="2800" dirty="0"/>
              <a:t> server </a:t>
            </a:r>
            <a:r>
              <a:rPr lang="tr-TR" sz="2800" dirty="0" err="1"/>
              <a:t>socket</a:t>
            </a:r>
            <a:r>
              <a:rPr lang="tr-TR" sz="2800" dirty="0"/>
              <a:t>.</a:t>
            </a:r>
          </a:p>
          <a:p>
            <a:r>
              <a:rPr lang="tr-TR" sz="2800" b="1" dirty="0" err="1"/>
              <a:t>Some</a:t>
            </a:r>
            <a:r>
              <a:rPr lang="tr-TR" sz="2800" b="1" dirty="0"/>
              <a:t> </a:t>
            </a:r>
            <a:r>
              <a:rPr lang="tr-TR" sz="2800" b="1" dirty="0" err="1"/>
              <a:t>important</a:t>
            </a:r>
            <a:r>
              <a:rPr lang="tr-TR" sz="2800" b="1" dirty="0"/>
              <a:t> </a:t>
            </a:r>
            <a:r>
              <a:rPr lang="tr-TR" sz="2800" b="1" dirty="0" err="1"/>
              <a:t>methods</a:t>
            </a:r>
            <a:endParaRPr lang="tr-TR" sz="2800" b="1" dirty="0"/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Socket</a:t>
            </a:r>
            <a:r>
              <a:rPr lang="tr-TR" dirty="0"/>
              <a:t> </a:t>
            </a:r>
            <a:r>
              <a:rPr lang="tr-TR" dirty="0" err="1"/>
              <a:t>accept</a:t>
            </a:r>
            <a:r>
              <a:rPr lang="tr-TR" dirty="0"/>
              <a:t>()   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tr-TR" dirty="0"/>
              <a:t>r</a:t>
            </a:r>
            <a:r>
              <a:rPr lang="en-US" dirty="0" err="1"/>
              <a:t>eturns</a:t>
            </a:r>
            <a:r>
              <a:rPr lang="en-US" dirty="0"/>
              <a:t> the socket and establish a connection between</a:t>
            </a:r>
            <a:r>
              <a:rPr lang="tr-TR" dirty="0"/>
              <a:t> server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client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synchronized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close</a:t>
            </a:r>
            <a:r>
              <a:rPr lang="tr-TR" dirty="0"/>
              <a:t>()  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closes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this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socket</a:t>
            </a:r>
            <a:r>
              <a:rPr lang="tr-TR" dirty="0">
                <a:sym typeface="Wingdings" panose="05000000000000000000" pitchFamily="2" charset="2"/>
              </a:rPr>
              <a:t>.</a:t>
            </a:r>
            <a:endParaRPr lang="tr-TR" sz="2600" b="1" dirty="0"/>
          </a:p>
          <a:p>
            <a:endParaRPr lang="tr-TR" sz="4800" b="1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E3B6B25-1BDD-421B-826D-E3F83F392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43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B1C39-6775-4A50-932C-BBDCD4B7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15A817-81E5-4939-8D4C-15A913AA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762000"/>
            <a:ext cx="10592172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b="1" dirty="0"/>
              <a:t> On </a:t>
            </a:r>
            <a:r>
              <a:rPr lang="tr-TR" sz="4800" b="1" dirty="0" err="1"/>
              <a:t>which</a:t>
            </a:r>
            <a:r>
              <a:rPr lang="tr-TR" sz="4800" b="1" dirty="0"/>
              <a:t> </a:t>
            </a:r>
            <a:r>
              <a:rPr lang="tr-TR" sz="4800" b="1" dirty="0" err="1"/>
              <a:t>platforms</a:t>
            </a:r>
            <a:r>
              <a:rPr lang="tr-TR" sz="4800" b="1" dirty="0"/>
              <a:t> can it </a:t>
            </a:r>
            <a:r>
              <a:rPr lang="tr-TR" sz="4800" b="1" dirty="0" err="1"/>
              <a:t>run</a:t>
            </a:r>
            <a:r>
              <a:rPr lang="tr-TR" sz="4800" b="1" dirty="0"/>
              <a:t> ?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54FA69-EDB9-41C9-98BA-178A989A4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8" name="Resim 7" descr="çizim içeren bir resim&#10;&#10;Açıklama otomatik olarak oluşturuldu">
            <a:extLst>
              <a:ext uri="{FF2B5EF4-FFF2-40B4-BE49-F238E27FC236}">
                <a16:creationId xmlns:a16="http://schemas.microsoft.com/office/drawing/2014/main" id="{CC97E05D-005C-4396-8A10-6A16B7847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71" y="2514600"/>
            <a:ext cx="1944216" cy="2325791"/>
          </a:xfrm>
          <a:prstGeom prst="rect">
            <a:avLst/>
          </a:prstGeom>
        </p:spPr>
      </p:pic>
      <p:pic>
        <p:nvPicPr>
          <p:cNvPr id="10" name="Resim 9" descr="ekran, bina, pencere, uçak içeren bir resim&#10;&#10;Açıklama otomatik olarak oluşturuldu">
            <a:extLst>
              <a:ext uri="{FF2B5EF4-FFF2-40B4-BE49-F238E27FC236}">
                <a16:creationId xmlns:a16="http://schemas.microsoft.com/office/drawing/2014/main" id="{522F63D2-341E-428C-A2F0-B07406E39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696473"/>
            <a:ext cx="1836579" cy="1867062"/>
          </a:xfrm>
          <a:prstGeom prst="rect">
            <a:avLst/>
          </a:prstGeom>
        </p:spPr>
      </p:pic>
      <p:pic>
        <p:nvPicPr>
          <p:cNvPr id="12" name="Resim 11" descr="çizim içeren bir resim&#10;&#10;Açıklama otomatik olarak oluşturuldu">
            <a:extLst>
              <a:ext uri="{FF2B5EF4-FFF2-40B4-BE49-F238E27FC236}">
                <a16:creationId xmlns:a16="http://schemas.microsoft.com/office/drawing/2014/main" id="{9FE9C15A-8C83-494D-9F74-D5B05DC79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791803"/>
            <a:ext cx="1654048" cy="1676400"/>
          </a:xfrm>
          <a:prstGeom prst="rect">
            <a:avLst/>
          </a:prstGeom>
        </p:spPr>
      </p:pic>
      <p:pic>
        <p:nvPicPr>
          <p:cNvPr id="14" name="Resim 13" descr="ışık içeren bir resim&#10;&#10;Açıklama otomatik olarak oluşturuldu">
            <a:extLst>
              <a:ext uri="{FF2B5EF4-FFF2-40B4-BE49-F238E27FC236}">
                <a16:creationId xmlns:a16="http://schemas.microsoft.com/office/drawing/2014/main" id="{084630F6-DEEC-4B11-9011-4AB5B8A9C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9" y="2424474"/>
            <a:ext cx="1968211" cy="2411059"/>
          </a:xfrm>
          <a:prstGeom prst="rect">
            <a:avLst/>
          </a:prstGeom>
        </p:spPr>
      </p:pic>
      <p:pic>
        <p:nvPicPr>
          <p:cNvPr id="16" name="Resim 15" descr="çizim, ışık içeren bir resim&#10;&#10;Açıklama otomatik olarak oluşturuldu">
            <a:extLst>
              <a:ext uri="{FF2B5EF4-FFF2-40B4-BE49-F238E27FC236}">
                <a16:creationId xmlns:a16="http://schemas.microsoft.com/office/drawing/2014/main" id="{431AC63A-C8F4-4306-9BA4-0C4644F59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6" y="3101340"/>
            <a:ext cx="260604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007"/>
      </p:ext>
    </p:extLst>
  </p:cSld>
  <p:clrMapOvr>
    <a:masterClrMapping/>
  </p:clrMapOvr>
</p:sld>
</file>

<file path=ppt/theme/theme1.xml><?xml version="1.0" encoding="utf-8"?>
<a:theme xmlns:a="http://schemas.openxmlformats.org/drawingml/2006/main" name="Teknik Bilgisaya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5_TF02901026_TF02901026" id="{728FEF03-3CB8-4AC0-AC1B-837F13C9D779}" vid="{01870C59-6596-4A72-8484-01995A1215FD}"/>
    </a:ext>
  </a:extLst>
</a:theme>
</file>

<file path=ppt/theme/theme2.xml><?xml version="1.0" encoding="utf-8"?>
<a:theme xmlns:a="http://schemas.openxmlformats.org/drawingml/2006/main" name="Office Teması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için teknolojik devre kartı tasarımlı sunu (geniş ekran)</Template>
  <TotalTime>0</TotalTime>
  <Words>550</Words>
  <Application>Microsoft Office PowerPoint</Application>
  <PresentationFormat>Geniş ekran</PresentationFormat>
  <Paragraphs>94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Aparajita</vt:lpstr>
      <vt:lpstr>Arial</vt:lpstr>
      <vt:lpstr>Candara</vt:lpstr>
      <vt:lpstr>Consolas</vt:lpstr>
      <vt:lpstr>Teknik Bilgisayar 16 x 9</vt:lpstr>
      <vt:lpstr>  </vt:lpstr>
      <vt:lpstr>    </vt:lpstr>
      <vt:lpstr> </vt:lpstr>
      <vt:lpstr> </vt:lpstr>
      <vt:lpstr> </vt:lpstr>
      <vt:lpstr> </vt:lpstr>
      <vt:lpstr>  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2020-04-26T07:08:08Z</dcterms:created>
  <dcterms:modified xsi:type="dcterms:W3CDTF">2020-04-29T20:10:49Z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