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9"/>
    <p:restoredTop sz="67710"/>
  </p:normalViewPr>
  <p:slideViewPr>
    <p:cSldViewPr snapToGrid="0" snapToObjects="1">
      <p:cViewPr>
        <p:scale>
          <a:sx n="70" d="100"/>
          <a:sy n="70" d="100"/>
        </p:scale>
        <p:origin x="76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762B2-CE02-F046-A20C-5A0F0A091A22}" type="datetimeFigureOut">
              <a:rPr lang="en-US" smtClean="0"/>
              <a:t>4/28/19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42C98-B9F0-7C47-92E1-B67D385F29D6}" type="slidenum">
              <a:rPr lang="en-US" smtClean="0"/>
              <a:t>‹#›</a:t>
            </a:fld>
            <a:endParaRPr lang="en-US"/>
          </a:p>
        </p:txBody>
      </p:sp>
    </p:spTree>
    <p:extLst>
      <p:ext uri="{BB962C8B-B14F-4D97-AF65-F5344CB8AC3E}">
        <p14:creationId xmlns:p14="http://schemas.microsoft.com/office/powerpoint/2010/main" val="1086358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provide a comparative analysis of the following programming tools – </a:t>
            </a:r>
            <a:r>
              <a:rPr lang="en-US" sz="1200" b="0" i="0" kern="1200" dirty="0">
                <a:solidFill>
                  <a:schemeClr val="tx1"/>
                </a:solidFill>
                <a:effectLst/>
                <a:latin typeface="+mn-lt"/>
                <a:ea typeface="+mn-ea"/>
                <a:cs typeface="+mn-cs"/>
              </a:rPr>
              <a:t>R-Studio, SAS Studio, and Python Edu IDEs. Each analysis will include highlighted details including a brief background, job perspective, availability / cost, ease of usage/learning, various capabilities, data task scenarios, deep learning support, customer service support and community and the future of the tool.</a:t>
            </a:r>
          </a:p>
          <a:p>
            <a:endParaRPr lang="en-US" dirty="0"/>
          </a:p>
        </p:txBody>
      </p:sp>
      <p:sp>
        <p:nvSpPr>
          <p:cNvPr id="4" name="Slide Number Placeholder 3"/>
          <p:cNvSpPr>
            <a:spLocks noGrp="1"/>
          </p:cNvSpPr>
          <p:nvPr>
            <p:ph type="sldNum" sz="quarter" idx="5"/>
          </p:nvPr>
        </p:nvSpPr>
        <p:spPr/>
        <p:txBody>
          <a:bodyPr/>
          <a:lstStyle/>
          <a:p>
            <a:fld id="{E5F42C98-B9F0-7C47-92E1-B67D385F29D6}" type="slidenum">
              <a:rPr lang="en-US" smtClean="0"/>
              <a:t>1</a:t>
            </a:fld>
            <a:endParaRPr lang="en-US"/>
          </a:p>
        </p:txBody>
      </p:sp>
    </p:spTree>
    <p:extLst>
      <p:ext uri="{BB962C8B-B14F-4D97-AF65-F5344CB8AC3E}">
        <p14:creationId xmlns:p14="http://schemas.microsoft.com/office/powerpoint/2010/main" val="2714716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Slide</a:t>
            </a:r>
          </a:p>
        </p:txBody>
      </p:sp>
      <p:sp>
        <p:nvSpPr>
          <p:cNvPr id="4" name="Slide Number Placeholder 3"/>
          <p:cNvSpPr>
            <a:spLocks noGrp="1"/>
          </p:cNvSpPr>
          <p:nvPr>
            <p:ph type="sldNum" sz="quarter" idx="5"/>
          </p:nvPr>
        </p:nvSpPr>
        <p:spPr/>
        <p:txBody>
          <a:bodyPr/>
          <a:lstStyle/>
          <a:p>
            <a:fld id="{E5F42C98-B9F0-7C47-92E1-B67D385F29D6}" type="slidenum">
              <a:rPr lang="en-US" smtClean="0"/>
              <a:t>10</a:t>
            </a:fld>
            <a:endParaRPr lang="en-US"/>
          </a:p>
        </p:txBody>
      </p:sp>
    </p:spTree>
    <p:extLst>
      <p:ext uri="{BB962C8B-B14F-4D97-AF65-F5344CB8AC3E}">
        <p14:creationId xmlns:p14="http://schemas.microsoft.com/office/powerpoint/2010/main" val="281499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Functionality – SAS studio focuses on statistical analysis; R Studio focuses on education and R&amp;D and PyCharm is scripting.  </a:t>
            </a:r>
          </a:p>
          <a:p>
            <a:endParaRPr lang="en-US" dirty="0"/>
          </a:p>
          <a:p>
            <a:r>
              <a:rPr lang="en-US" dirty="0"/>
              <a:t>Software User Interface – SAS is web based, R Studio is desktop based and PyCharm is desktop based.</a:t>
            </a:r>
          </a:p>
          <a:p>
            <a:endParaRPr lang="en-US" dirty="0"/>
          </a:p>
          <a:p>
            <a:r>
              <a:rPr lang="en-US" dirty="0"/>
              <a:t>Both R Studio and PyCharm are open source tools (free) and SAS Studio is a commercial tool (cost associated).</a:t>
            </a:r>
          </a:p>
          <a:p>
            <a:endParaRPr lang="en-US" dirty="0"/>
          </a:p>
          <a:p>
            <a:r>
              <a:rPr lang="en-US" dirty="0"/>
              <a:t>Next, lets look at how much the organization will need to invest in a subject matter expert to support the deployment of a new tool.</a:t>
            </a:r>
          </a:p>
          <a:p>
            <a:endParaRPr lang="en-US" dirty="0"/>
          </a:p>
          <a:p>
            <a:endParaRPr lang="en-US" dirty="0"/>
          </a:p>
        </p:txBody>
      </p:sp>
      <p:sp>
        <p:nvSpPr>
          <p:cNvPr id="4" name="Slide Number Placeholder 3"/>
          <p:cNvSpPr>
            <a:spLocks noGrp="1"/>
          </p:cNvSpPr>
          <p:nvPr>
            <p:ph type="sldNum" sz="quarter" idx="5"/>
          </p:nvPr>
        </p:nvSpPr>
        <p:spPr/>
        <p:txBody>
          <a:bodyPr/>
          <a:lstStyle/>
          <a:p>
            <a:fld id="{E5F42C98-B9F0-7C47-92E1-B67D385F29D6}" type="slidenum">
              <a:rPr lang="en-US" smtClean="0"/>
              <a:t>2</a:t>
            </a:fld>
            <a:endParaRPr lang="en-US"/>
          </a:p>
        </p:txBody>
      </p:sp>
    </p:spTree>
    <p:extLst>
      <p:ext uri="{BB962C8B-B14F-4D97-AF65-F5344CB8AC3E}">
        <p14:creationId xmlns:p14="http://schemas.microsoft.com/office/powerpoint/2010/main" val="947409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Job Perspective will provide hindsight into how much the organization will need to invest in a subject matter expert (SME) to help the organization deploy a new programming tool. This SME can be a direct hire or consultant and training will be required for all tools. </a:t>
            </a:r>
          </a:p>
          <a:p>
            <a:endParaRPr lang="en-US" dirty="0"/>
          </a:p>
          <a:p>
            <a:r>
              <a:rPr lang="en-US" dirty="0"/>
              <a:t>Python and R have the highest average salary where SAS is slightly lower. Along with investing in a SME, the organization also needs to look at the cost of obtaining the tool.</a:t>
            </a:r>
          </a:p>
          <a:p>
            <a:endParaRPr lang="en-US" dirty="0"/>
          </a:p>
          <a:p>
            <a:r>
              <a:rPr lang="en-US" dirty="0"/>
              <a:t>Let’s look at the cost of the software along with the cost of personnel to have a better understanding of the full investment.</a:t>
            </a:r>
          </a:p>
        </p:txBody>
      </p:sp>
      <p:sp>
        <p:nvSpPr>
          <p:cNvPr id="4" name="Slide Number Placeholder 3"/>
          <p:cNvSpPr>
            <a:spLocks noGrp="1"/>
          </p:cNvSpPr>
          <p:nvPr>
            <p:ph type="sldNum" sz="quarter" idx="5"/>
          </p:nvPr>
        </p:nvSpPr>
        <p:spPr/>
        <p:txBody>
          <a:bodyPr/>
          <a:lstStyle/>
          <a:p>
            <a:fld id="{E5F42C98-B9F0-7C47-92E1-B67D385F29D6}" type="slidenum">
              <a:rPr lang="en-US" smtClean="0"/>
              <a:t>3</a:t>
            </a:fld>
            <a:endParaRPr lang="en-US"/>
          </a:p>
        </p:txBody>
      </p:sp>
    </p:spTree>
    <p:extLst>
      <p:ext uri="{BB962C8B-B14F-4D97-AF65-F5344CB8AC3E}">
        <p14:creationId xmlns:p14="http://schemas.microsoft.com/office/powerpoint/2010/main" val="4288625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availability and cost for each tool is listed here. I have also included the personnel investment based on the average expected salary to see the full cost of deploying a new tool.</a:t>
            </a:r>
          </a:p>
          <a:p>
            <a:r>
              <a:rPr lang="en-US" dirty="0"/>
              <a:t>SAS Studio has a lower annual salary but the cost for the tool is unknown and requires further assessment but does have dedicated customer support. </a:t>
            </a:r>
          </a:p>
          <a:p>
            <a:r>
              <a:rPr lang="en-US" dirty="0"/>
              <a:t>R-Studio has the highest annual salary but no cost for their open source tool with online community support only and a small annual cost for the commercial tool with some dedicated support.</a:t>
            </a:r>
          </a:p>
          <a:p>
            <a:r>
              <a:rPr lang="en-US" dirty="0"/>
              <a:t>Python – PyCharm EDU IDE has medium annual salary but no cost for their open source education tool with online community support only.</a:t>
            </a:r>
          </a:p>
          <a:p>
            <a:endParaRPr lang="en-US" dirty="0"/>
          </a:p>
          <a:p>
            <a:r>
              <a:rPr lang="en-US" dirty="0"/>
              <a:t>Next, we are going to review the different scenarios for training and staffing. This will also impact the overall investment.  </a:t>
            </a:r>
          </a:p>
        </p:txBody>
      </p:sp>
      <p:sp>
        <p:nvSpPr>
          <p:cNvPr id="4" name="Slide Number Placeholder 3"/>
          <p:cNvSpPr>
            <a:spLocks noGrp="1"/>
          </p:cNvSpPr>
          <p:nvPr>
            <p:ph type="sldNum" sz="quarter" idx="5"/>
          </p:nvPr>
        </p:nvSpPr>
        <p:spPr/>
        <p:txBody>
          <a:bodyPr/>
          <a:lstStyle/>
          <a:p>
            <a:fld id="{E5F42C98-B9F0-7C47-92E1-B67D385F29D6}" type="slidenum">
              <a:rPr lang="en-US" smtClean="0"/>
              <a:t>4</a:t>
            </a:fld>
            <a:endParaRPr lang="en-US"/>
          </a:p>
        </p:txBody>
      </p:sp>
    </p:spTree>
    <p:extLst>
      <p:ext uri="{BB962C8B-B14F-4D97-AF65-F5344CB8AC3E}">
        <p14:creationId xmlns:p14="http://schemas.microsoft.com/office/powerpoint/2010/main" val="684651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programming language has its complexity however out the gate Python and SAS are the easiest to begin learning. R is the most complex and requires programming knowledge to get started. </a:t>
            </a:r>
          </a:p>
          <a:p>
            <a:endParaRPr lang="en-US" dirty="0"/>
          </a:p>
          <a:p>
            <a:r>
              <a:rPr lang="en-US" dirty="0"/>
              <a:t>Scenario 1: Hire a SME to avoid any knowledge gaps and likely avoid high training costs. This could be short term investment if we hire a consultant with the requirement to have this SME train existing personnel.</a:t>
            </a:r>
          </a:p>
          <a:p>
            <a:r>
              <a:rPr lang="en-US" dirty="0"/>
              <a:t>Scenario 2: Train existing personnel and incur training costs. May be able to minimize costs with the support of a SME. </a:t>
            </a:r>
          </a:p>
          <a:p>
            <a:endParaRPr lang="en-US" dirty="0"/>
          </a:p>
          <a:p>
            <a:r>
              <a:rPr lang="en-US" dirty="0"/>
              <a:t>Next, we are going to review 3 capability areas to determine which tool will be best for the organization.</a:t>
            </a:r>
          </a:p>
          <a:p>
            <a:endParaRPr lang="en-US" dirty="0"/>
          </a:p>
          <a:p>
            <a:endParaRPr lang="en-US" dirty="0"/>
          </a:p>
        </p:txBody>
      </p:sp>
      <p:sp>
        <p:nvSpPr>
          <p:cNvPr id="4" name="Slide Number Placeholder 3"/>
          <p:cNvSpPr>
            <a:spLocks noGrp="1"/>
          </p:cNvSpPr>
          <p:nvPr>
            <p:ph type="sldNum" sz="quarter" idx="5"/>
          </p:nvPr>
        </p:nvSpPr>
        <p:spPr/>
        <p:txBody>
          <a:bodyPr/>
          <a:lstStyle/>
          <a:p>
            <a:fld id="{E5F42C98-B9F0-7C47-92E1-B67D385F29D6}" type="slidenum">
              <a:rPr lang="en-US" smtClean="0"/>
              <a:t>5</a:t>
            </a:fld>
            <a:endParaRPr lang="en-US"/>
          </a:p>
        </p:txBody>
      </p:sp>
    </p:spTree>
    <p:extLst>
      <p:ext uri="{BB962C8B-B14F-4D97-AF65-F5344CB8AC3E}">
        <p14:creationId xmlns:p14="http://schemas.microsoft.com/office/powerpoint/2010/main" val="2304876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major capabilities between each programming tool including graphing, data handling and statistical analysis.</a:t>
            </a:r>
          </a:p>
          <a:p>
            <a:endParaRPr lang="en-US" dirty="0"/>
          </a:p>
          <a:p>
            <a:r>
              <a:rPr lang="en-US" dirty="0"/>
              <a:t>SAS Studio has high capabilities with large data handling and statistical analysis but low for graphing.</a:t>
            </a:r>
          </a:p>
          <a:p>
            <a:r>
              <a:rPr lang="en-US" dirty="0"/>
              <a:t>PyCharm has high capabilities with graphing and large data handling but medium for statistical analysis.</a:t>
            </a:r>
          </a:p>
          <a:p>
            <a:r>
              <a:rPr lang="en-US" dirty="0"/>
              <a:t>R-Studio has high graphing capability but low for both data handling and statistical analysis. </a:t>
            </a:r>
          </a:p>
          <a:p>
            <a:endParaRPr lang="en-US" dirty="0"/>
          </a:p>
          <a:p>
            <a:r>
              <a:rPr lang="en-US" dirty="0"/>
              <a:t>Based on these comparisons, both SAS Studio and PyCharm (Python) are the two most likely candidates. </a:t>
            </a:r>
          </a:p>
          <a:p>
            <a:endParaRPr lang="en-US" dirty="0"/>
          </a:p>
          <a:p>
            <a:r>
              <a:rPr lang="en-US" dirty="0"/>
              <a:t>Next, we will take a quick look at each tools deep learning ability. </a:t>
            </a:r>
          </a:p>
        </p:txBody>
      </p:sp>
      <p:sp>
        <p:nvSpPr>
          <p:cNvPr id="4" name="Slide Number Placeholder 3"/>
          <p:cNvSpPr>
            <a:spLocks noGrp="1"/>
          </p:cNvSpPr>
          <p:nvPr>
            <p:ph type="sldNum" sz="quarter" idx="5"/>
          </p:nvPr>
        </p:nvSpPr>
        <p:spPr/>
        <p:txBody>
          <a:bodyPr/>
          <a:lstStyle/>
          <a:p>
            <a:fld id="{E5F42C98-B9F0-7C47-92E1-B67D385F29D6}" type="slidenum">
              <a:rPr lang="en-US" smtClean="0"/>
              <a:t>6</a:t>
            </a:fld>
            <a:endParaRPr lang="en-US"/>
          </a:p>
        </p:txBody>
      </p:sp>
    </p:spTree>
    <p:extLst>
      <p:ext uri="{BB962C8B-B14F-4D97-AF65-F5344CB8AC3E}">
        <p14:creationId xmlns:p14="http://schemas.microsoft.com/office/powerpoint/2010/main" val="2563247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deep learning support, you can se that that both Python and R have the best skillset and SAS is still becoming mature in this space.</a:t>
            </a:r>
          </a:p>
          <a:p>
            <a:endParaRPr lang="en-US" dirty="0"/>
          </a:p>
          <a:p>
            <a:r>
              <a:rPr lang="en-US" dirty="0"/>
              <a:t>If we think about all the information we have reviewed so far using Python continues to be the most versatile tool and that will allow the business to change its scope and pivot in the tool quickly and likely without many issues.</a:t>
            </a:r>
          </a:p>
          <a:p>
            <a:endParaRPr lang="en-US" dirty="0"/>
          </a:p>
          <a:p>
            <a:r>
              <a:rPr lang="en-US" dirty="0"/>
              <a:t>Lets now look at how our organization will be supported based on each tool. </a:t>
            </a:r>
          </a:p>
        </p:txBody>
      </p:sp>
      <p:sp>
        <p:nvSpPr>
          <p:cNvPr id="4" name="Slide Number Placeholder 3"/>
          <p:cNvSpPr>
            <a:spLocks noGrp="1"/>
          </p:cNvSpPr>
          <p:nvPr>
            <p:ph type="sldNum" sz="quarter" idx="5"/>
          </p:nvPr>
        </p:nvSpPr>
        <p:spPr/>
        <p:txBody>
          <a:bodyPr/>
          <a:lstStyle/>
          <a:p>
            <a:fld id="{E5F42C98-B9F0-7C47-92E1-B67D385F29D6}" type="slidenum">
              <a:rPr lang="en-US" smtClean="0"/>
              <a:t>7</a:t>
            </a:fld>
            <a:endParaRPr lang="en-US"/>
          </a:p>
        </p:txBody>
      </p:sp>
    </p:spTree>
    <p:extLst>
      <p:ext uri="{BB962C8B-B14F-4D97-AF65-F5344CB8AC3E}">
        <p14:creationId xmlns:p14="http://schemas.microsoft.com/office/powerpoint/2010/main" val="4218344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Service and Support is a huge asset when you invest in any tool. Both PyCharm and R-Studio have a huge online community support system but minimal dedicated support from the developer. SAS Studio will have dedicated support available with its licensing package. </a:t>
            </a:r>
          </a:p>
          <a:p>
            <a:endParaRPr lang="en-US" dirty="0"/>
          </a:p>
          <a:p>
            <a:r>
              <a:rPr lang="en-US" dirty="0"/>
              <a:t>Depending on which tool is selected, the organization will need to consider how tolerant they will be with the support available to them. </a:t>
            </a:r>
          </a:p>
          <a:p>
            <a:endParaRPr lang="en-US" dirty="0"/>
          </a:p>
          <a:p>
            <a:r>
              <a:rPr lang="en-US" dirty="0"/>
              <a:t>Having a large community of users at your disposal is a great asset and allows for more innovative ideas and processes.</a:t>
            </a:r>
          </a:p>
          <a:p>
            <a:endParaRPr lang="en-US" dirty="0"/>
          </a:p>
          <a:p>
            <a:r>
              <a:rPr lang="en-US" dirty="0"/>
              <a:t>Next, we will take an overall look at each tool to determine which will be the best option for the organization.</a:t>
            </a:r>
          </a:p>
        </p:txBody>
      </p:sp>
      <p:sp>
        <p:nvSpPr>
          <p:cNvPr id="4" name="Slide Number Placeholder 3"/>
          <p:cNvSpPr>
            <a:spLocks noGrp="1"/>
          </p:cNvSpPr>
          <p:nvPr>
            <p:ph type="sldNum" sz="quarter" idx="5"/>
          </p:nvPr>
        </p:nvSpPr>
        <p:spPr/>
        <p:txBody>
          <a:bodyPr/>
          <a:lstStyle/>
          <a:p>
            <a:fld id="{E5F42C98-B9F0-7C47-92E1-B67D385F29D6}" type="slidenum">
              <a:rPr lang="en-US" smtClean="0"/>
              <a:t>8</a:t>
            </a:fld>
            <a:endParaRPr lang="en-US"/>
          </a:p>
        </p:txBody>
      </p:sp>
    </p:spTree>
    <p:extLst>
      <p:ext uri="{BB962C8B-B14F-4D97-AF65-F5344CB8AC3E}">
        <p14:creationId xmlns:p14="http://schemas.microsoft.com/office/powerpoint/2010/main" val="131562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looked at various comparable attributes for each tool, we will need to determine which tool is going to be the best for the organization. </a:t>
            </a:r>
          </a:p>
          <a:p>
            <a:endParaRPr lang="en-US" dirty="0"/>
          </a:p>
          <a:p>
            <a:r>
              <a:rPr lang="en-US" dirty="0"/>
              <a:t>My recommendation is going to be to use Python and the PyCharm tool. I choose this because its easy to learn and use, the tool itself is so versatile that I can satisfy any scope or requirement we may have. It is the the primary selection for machine learning and artificial intelligence.</a:t>
            </a:r>
          </a:p>
          <a:p>
            <a:endParaRPr lang="en-US" dirty="0"/>
          </a:p>
          <a:p>
            <a:r>
              <a:rPr lang="en-US" dirty="0"/>
              <a:t>SAS Studio is a candidate however the cost associated with the tool may play a role in our ability to acquire it.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R-Studio is the least likely selection primary due to being the hardest tool to learn and lack of versatility.</a:t>
            </a:r>
          </a:p>
          <a:p>
            <a:endParaRPr lang="en-US" dirty="0"/>
          </a:p>
          <a:p>
            <a:r>
              <a:rPr lang="en-US" dirty="0"/>
              <a:t>Based on everything we have reviewed today. Please share your feedback so that we can come to a decision on which tool we will use. </a:t>
            </a:r>
          </a:p>
        </p:txBody>
      </p:sp>
      <p:sp>
        <p:nvSpPr>
          <p:cNvPr id="4" name="Slide Number Placeholder 3"/>
          <p:cNvSpPr>
            <a:spLocks noGrp="1"/>
          </p:cNvSpPr>
          <p:nvPr>
            <p:ph type="sldNum" sz="quarter" idx="5"/>
          </p:nvPr>
        </p:nvSpPr>
        <p:spPr/>
        <p:txBody>
          <a:bodyPr/>
          <a:lstStyle/>
          <a:p>
            <a:fld id="{E5F42C98-B9F0-7C47-92E1-B67D385F29D6}" type="slidenum">
              <a:rPr lang="en-US" smtClean="0"/>
              <a:t>9</a:t>
            </a:fld>
            <a:endParaRPr lang="en-US"/>
          </a:p>
        </p:txBody>
      </p:sp>
    </p:spTree>
    <p:extLst>
      <p:ext uri="{BB962C8B-B14F-4D97-AF65-F5344CB8AC3E}">
        <p14:creationId xmlns:p14="http://schemas.microsoft.com/office/powerpoint/2010/main" val="2572927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4/28/19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4/28/19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DE8F-538E-564D-B29A-C39F6D18B4E2}"/>
              </a:ext>
            </a:extLst>
          </p:cNvPr>
          <p:cNvSpPr>
            <a:spLocks noGrp="1"/>
          </p:cNvSpPr>
          <p:nvPr>
            <p:ph type="ctrTitle"/>
          </p:nvPr>
        </p:nvSpPr>
        <p:spPr/>
        <p:txBody>
          <a:bodyPr/>
          <a:lstStyle/>
          <a:p>
            <a:r>
              <a:rPr lang="en-US" dirty="0"/>
              <a:t>Module 2 - Comparative Analysis</a:t>
            </a:r>
          </a:p>
        </p:txBody>
      </p:sp>
      <p:sp>
        <p:nvSpPr>
          <p:cNvPr id="3" name="Subtitle 2">
            <a:extLst>
              <a:ext uri="{FF2B5EF4-FFF2-40B4-BE49-F238E27FC236}">
                <a16:creationId xmlns:a16="http://schemas.microsoft.com/office/drawing/2014/main" id="{997C74A7-027C-204C-B788-098BAF3E86D0}"/>
              </a:ext>
            </a:extLst>
          </p:cNvPr>
          <p:cNvSpPr>
            <a:spLocks noGrp="1"/>
          </p:cNvSpPr>
          <p:nvPr>
            <p:ph type="subTitle" idx="1"/>
          </p:nvPr>
        </p:nvSpPr>
        <p:spPr>
          <a:xfrm>
            <a:off x="1876424" y="3640138"/>
            <a:ext cx="8791575" cy="1655762"/>
          </a:xfrm>
        </p:spPr>
        <p:txBody>
          <a:bodyPr anchor="b">
            <a:normAutofit/>
          </a:bodyPr>
          <a:lstStyle/>
          <a:p>
            <a:r>
              <a:rPr lang="en-US" sz="1600" dirty="0">
                <a:solidFill>
                  <a:schemeClr val="tx1"/>
                </a:solidFill>
              </a:rPr>
              <a:t>MIS500-1 - Foundations of Data Analytics</a:t>
            </a:r>
          </a:p>
          <a:p>
            <a:r>
              <a:rPr lang="en-US" sz="1600" dirty="0">
                <a:solidFill>
                  <a:schemeClr val="tx1"/>
                </a:solidFill>
              </a:rPr>
              <a:t>Module 2 Critical Thinking Assignment – Option 1</a:t>
            </a:r>
          </a:p>
          <a:p>
            <a:r>
              <a:rPr lang="en-US" sz="1600" dirty="0">
                <a:solidFill>
                  <a:schemeClr val="tx1"/>
                </a:solidFill>
              </a:rPr>
              <a:t>Taylor Weese</a:t>
            </a:r>
          </a:p>
        </p:txBody>
      </p:sp>
    </p:spTree>
    <p:extLst>
      <p:ext uri="{BB962C8B-B14F-4D97-AF65-F5344CB8AC3E}">
        <p14:creationId xmlns:p14="http://schemas.microsoft.com/office/powerpoint/2010/main" val="202936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2BFE-D81F-6A40-AF1A-5D8E728796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AA04701-C141-0E4C-9587-0AEFE767A39B}"/>
              </a:ext>
            </a:extLst>
          </p:cNvPr>
          <p:cNvSpPr>
            <a:spLocks noGrp="1"/>
          </p:cNvSpPr>
          <p:nvPr>
            <p:ph idx="1"/>
          </p:nvPr>
        </p:nvSpPr>
        <p:spPr/>
        <p:txBody>
          <a:bodyPr>
            <a:normAutofit fontScale="70000" lnSpcReduction="20000"/>
          </a:bodyPr>
          <a:lstStyle/>
          <a:p>
            <a:r>
              <a:rPr lang="en-US" dirty="0"/>
              <a:t>Guru99. (2019). R Vs Python: What's the Difference? Retrieved April 28, 2019, from https://www.guru99.com/r-vs-</a:t>
            </a:r>
            <a:r>
              <a:rPr lang="en-US" dirty="0" err="1"/>
              <a:t>python.html</a:t>
            </a:r>
            <a:endParaRPr lang="en-US" dirty="0"/>
          </a:p>
          <a:p>
            <a:r>
              <a:rPr lang="en-US" dirty="0"/>
              <a:t>Guru99. (2019). SAS vs R: What's the Difference? Retrieved April 28, 2019, from https://www.guru99.com/</a:t>
            </a:r>
            <a:r>
              <a:rPr lang="en-US" dirty="0" err="1"/>
              <a:t>sas</a:t>
            </a:r>
            <a:r>
              <a:rPr lang="en-US" dirty="0"/>
              <a:t>-versus-</a:t>
            </a:r>
            <a:r>
              <a:rPr lang="en-US" dirty="0" err="1"/>
              <a:t>r.html</a:t>
            </a:r>
            <a:endParaRPr lang="en-US" dirty="0"/>
          </a:p>
          <a:p>
            <a:r>
              <a:rPr lang="en-US" dirty="0"/>
              <a:t>JetBrains. (2019). Educational Products: Easy and Professional Tools to Learn and Teach Programming. Retrieved April 28, 2019, from https://</a:t>
            </a:r>
            <a:r>
              <a:rPr lang="en-US" dirty="0" err="1"/>
              <a:t>www.jetbrains.com</a:t>
            </a:r>
            <a:r>
              <a:rPr lang="en-US" dirty="0"/>
              <a:t>/education/#</a:t>
            </a:r>
            <a:r>
              <a:rPr lang="en-US" dirty="0" err="1"/>
              <a:t>lang</a:t>
            </a:r>
            <a:r>
              <a:rPr lang="en-US" dirty="0"/>
              <a:t>=</a:t>
            </a:r>
            <a:r>
              <a:rPr lang="en-US" dirty="0" err="1"/>
              <a:t>python&amp;role</a:t>
            </a:r>
            <a:r>
              <a:rPr lang="en-US" dirty="0"/>
              <a:t>=learner</a:t>
            </a:r>
          </a:p>
          <a:p>
            <a:r>
              <a:rPr lang="en-US" dirty="0"/>
              <a:t>RStudio. (2018, October 11). Retrieved April 28, 2019, from https://</a:t>
            </a:r>
            <a:r>
              <a:rPr lang="en-US" dirty="0" err="1"/>
              <a:t>www.rstudio.com</a:t>
            </a:r>
            <a:r>
              <a:rPr lang="en-US" dirty="0"/>
              <a:t>/products/RStudio/</a:t>
            </a:r>
          </a:p>
          <a:p>
            <a:r>
              <a:rPr lang="en-US" dirty="0"/>
              <a:t>SAS Institute Inc. (2017). SAS Studio. Retrieved from https://</a:t>
            </a:r>
            <a:r>
              <a:rPr lang="en-US" dirty="0" err="1"/>
              <a:t>www.sas.com</a:t>
            </a:r>
            <a:r>
              <a:rPr lang="en-US" dirty="0"/>
              <a:t>/</a:t>
            </a:r>
            <a:r>
              <a:rPr lang="en-US" dirty="0" err="1"/>
              <a:t>en_us</a:t>
            </a:r>
            <a:r>
              <a:rPr lang="en-US" dirty="0"/>
              <a:t>/software/</a:t>
            </a:r>
            <a:r>
              <a:rPr lang="en-US" dirty="0" err="1"/>
              <a:t>studio.html</a:t>
            </a:r>
            <a:endParaRPr lang="en-US" dirty="0"/>
          </a:p>
          <a:p>
            <a:r>
              <a:rPr lang="en-US" dirty="0" err="1"/>
              <a:t>Savaram</a:t>
            </a:r>
            <a:r>
              <a:rPr lang="en-US" dirty="0"/>
              <a:t>, R. (2018, May 03). Python Vs SAS Vs R - Which Is The Best Tool For Analytics? Retrieved April 28, 2019, from https://</a:t>
            </a:r>
            <a:r>
              <a:rPr lang="en-US" dirty="0" err="1"/>
              <a:t>mindmajix.com</a:t>
            </a:r>
            <a:r>
              <a:rPr lang="en-US" dirty="0"/>
              <a:t>/python-vs-</a:t>
            </a:r>
            <a:r>
              <a:rPr lang="en-US" dirty="0" err="1"/>
              <a:t>sas</a:t>
            </a:r>
            <a:r>
              <a:rPr lang="en-US" dirty="0"/>
              <a:t>-vs-r</a:t>
            </a:r>
          </a:p>
          <a:p>
            <a:endParaRPr lang="en-US" dirty="0"/>
          </a:p>
        </p:txBody>
      </p:sp>
    </p:spTree>
    <p:extLst>
      <p:ext uri="{BB962C8B-B14F-4D97-AF65-F5344CB8AC3E}">
        <p14:creationId xmlns:p14="http://schemas.microsoft.com/office/powerpoint/2010/main" val="3172066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1535-A8A5-684C-94E8-96D6421B1D0C}"/>
              </a:ext>
            </a:extLst>
          </p:cNvPr>
          <p:cNvSpPr>
            <a:spLocks noGrp="1"/>
          </p:cNvSpPr>
          <p:nvPr>
            <p:ph type="title"/>
          </p:nvPr>
        </p:nvSpPr>
        <p:spPr/>
        <p:txBody>
          <a:bodyPr/>
          <a:lstStyle/>
          <a:p>
            <a:r>
              <a:rPr lang="en-US" dirty="0"/>
              <a:t>A Brief History – SAS Studio, R-Studio &amp; Python </a:t>
            </a:r>
            <a:r>
              <a:rPr lang="en-US" dirty="0" err="1"/>
              <a:t>edu</a:t>
            </a:r>
            <a:r>
              <a:rPr lang="en-US" dirty="0"/>
              <a:t> IDEs</a:t>
            </a:r>
          </a:p>
        </p:txBody>
      </p:sp>
      <p:sp>
        <p:nvSpPr>
          <p:cNvPr id="3" name="Content Placeholder 2">
            <a:extLst>
              <a:ext uri="{FF2B5EF4-FFF2-40B4-BE49-F238E27FC236}">
                <a16:creationId xmlns:a16="http://schemas.microsoft.com/office/drawing/2014/main" id="{D6621A48-95D2-314E-A816-619B0A9C8A67}"/>
              </a:ext>
            </a:extLst>
          </p:cNvPr>
          <p:cNvSpPr>
            <a:spLocks noGrp="1"/>
          </p:cNvSpPr>
          <p:nvPr>
            <p:ph idx="1"/>
          </p:nvPr>
        </p:nvSpPr>
        <p:spPr>
          <a:xfrm>
            <a:off x="1141412" y="2249486"/>
            <a:ext cx="9905999" cy="4461279"/>
          </a:xfrm>
        </p:spPr>
        <p:txBody>
          <a:bodyPr>
            <a:normAutofit fontScale="85000" lnSpcReduction="20000"/>
          </a:bodyPr>
          <a:lstStyle/>
          <a:p>
            <a:r>
              <a:rPr lang="en-US" dirty="0"/>
              <a:t>SAS Studio ("SAS Studio", 2017)</a:t>
            </a:r>
          </a:p>
          <a:p>
            <a:pPr lvl="1"/>
            <a:r>
              <a:rPr lang="en-US" dirty="0"/>
              <a:t>Statistical Focus – Strength with Financial Institutions</a:t>
            </a:r>
          </a:p>
          <a:p>
            <a:pPr lvl="1"/>
            <a:r>
              <a:rPr lang="en-US" dirty="0"/>
              <a:t>Commercial Tool</a:t>
            </a:r>
          </a:p>
          <a:p>
            <a:pPr lvl="1"/>
            <a:r>
              <a:rPr lang="en-US" dirty="0"/>
              <a:t>Web Browser User Interface</a:t>
            </a:r>
          </a:p>
          <a:p>
            <a:r>
              <a:rPr lang="en-US" dirty="0"/>
              <a:t>R-Studio ("RStudio", 2018) </a:t>
            </a:r>
          </a:p>
          <a:p>
            <a:pPr lvl="1"/>
            <a:r>
              <a:rPr lang="en-US" dirty="0"/>
              <a:t>Education and Research/Development Focus</a:t>
            </a:r>
          </a:p>
          <a:p>
            <a:pPr lvl="1"/>
            <a:r>
              <a:rPr lang="en-US" dirty="0"/>
              <a:t>Open Source Tool</a:t>
            </a:r>
          </a:p>
          <a:p>
            <a:pPr lvl="1"/>
            <a:r>
              <a:rPr lang="en-US" dirty="0"/>
              <a:t>Desktop User Interface</a:t>
            </a:r>
          </a:p>
          <a:p>
            <a:r>
              <a:rPr lang="en-US" dirty="0"/>
              <a:t>Python Edu IDEs – PyCharm (JetBrains, 2019)</a:t>
            </a:r>
          </a:p>
          <a:p>
            <a:pPr lvl="1"/>
            <a:r>
              <a:rPr lang="en-US" dirty="0"/>
              <a:t>Scripting focus – Strength with developers and programmers</a:t>
            </a:r>
          </a:p>
          <a:p>
            <a:pPr lvl="1"/>
            <a:r>
              <a:rPr lang="en-US" dirty="0"/>
              <a:t>Open Source Tool</a:t>
            </a:r>
          </a:p>
          <a:p>
            <a:pPr lvl="1"/>
            <a:r>
              <a:rPr lang="en-US" dirty="0"/>
              <a:t>Desktop User Interface</a:t>
            </a:r>
          </a:p>
        </p:txBody>
      </p:sp>
    </p:spTree>
    <p:extLst>
      <p:ext uri="{BB962C8B-B14F-4D97-AF65-F5344CB8AC3E}">
        <p14:creationId xmlns:p14="http://schemas.microsoft.com/office/powerpoint/2010/main" val="142629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6149B-D25F-AE4E-B2C3-DEB500A7EB7C}"/>
              </a:ext>
            </a:extLst>
          </p:cNvPr>
          <p:cNvSpPr>
            <a:spLocks noGrp="1"/>
          </p:cNvSpPr>
          <p:nvPr>
            <p:ph type="title"/>
          </p:nvPr>
        </p:nvSpPr>
        <p:spPr/>
        <p:txBody>
          <a:bodyPr/>
          <a:lstStyle/>
          <a:p>
            <a:r>
              <a:rPr lang="en-US" dirty="0"/>
              <a:t>job perspective</a:t>
            </a:r>
          </a:p>
        </p:txBody>
      </p:sp>
      <p:sp>
        <p:nvSpPr>
          <p:cNvPr id="3" name="Content Placeholder 2">
            <a:extLst>
              <a:ext uri="{FF2B5EF4-FFF2-40B4-BE49-F238E27FC236}">
                <a16:creationId xmlns:a16="http://schemas.microsoft.com/office/drawing/2014/main" id="{C0067DB9-3E12-2641-8502-4D8DB2D729A4}"/>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SAS </a:t>
            </a:r>
          </a:p>
          <a:p>
            <a:pPr lvl="1"/>
            <a:r>
              <a:rPr lang="en-US" dirty="0"/>
              <a:t>Average Salary $82,000 (Guru99, 2019)</a:t>
            </a:r>
          </a:p>
          <a:p>
            <a:pPr lvl="1"/>
            <a:r>
              <a:rPr lang="en-US" dirty="0"/>
              <a:t>Market Leader for job opportunities in large organizations (</a:t>
            </a:r>
            <a:r>
              <a:rPr lang="en-US" dirty="0" err="1"/>
              <a:t>Savaram</a:t>
            </a:r>
            <a:r>
              <a:rPr lang="en-US" dirty="0"/>
              <a:t>, 2018)</a:t>
            </a:r>
          </a:p>
          <a:p>
            <a:pPr marL="457200" indent="-457200">
              <a:buFont typeface="+mj-lt"/>
              <a:buAutoNum type="arabicPeriod"/>
            </a:pPr>
            <a:r>
              <a:rPr lang="en-US" dirty="0"/>
              <a:t>Python</a:t>
            </a:r>
          </a:p>
          <a:p>
            <a:pPr lvl="1"/>
            <a:r>
              <a:rPr lang="en-US" dirty="0"/>
              <a:t>Average Salary $100,000 (Guru99, 2019)</a:t>
            </a:r>
          </a:p>
          <a:p>
            <a:pPr lvl="1"/>
            <a:r>
              <a:rPr lang="en-US" dirty="0"/>
              <a:t>Market Leader for job opportunities in small, startup organizations (</a:t>
            </a:r>
            <a:r>
              <a:rPr lang="en-US" dirty="0" err="1"/>
              <a:t>Savaram</a:t>
            </a:r>
            <a:r>
              <a:rPr lang="en-US" dirty="0"/>
              <a:t>, 2018)</a:t>
            </a:r>
          </a:p>
          <a:p>
            <a:pPr marL="457200" indent="-457200">
              <a:buFont typeface="+mj-lt"/>
              <a:buAutoNum type="arabicPeriod"/>
            </a:pPr>
            <a:r>
              <a:rPr lang="en-US" dirty="0"/>
              <a:t>R </a:t>
            </a:r>
          </a:p>
          <a:p>
            <a:pPr lvl="1"/>
            <a:r>
              <a:rPr lang="en-US" dirty="0"/>
              <a:t>Average Salary over $125,000 (Guru99, 2019)</a:t>
            </a:r>
          </a:p>
          <a:p>
            <a:pPr lvl="1"/>
            <a:r>
              <a:rPr lang="en-US" dirty="0"/>
              <a:t>In the running for job opportunities in small, startup organizations (</a:t>
            </a:r>
            <a:r>
              <a:rPr lang="en-US" dirty="0" err="1"/>
              <a:t>Savaram</a:t>
            </a:r>
            <a:r>
              <a:rPr lang="en-US" dirty="0"/>
              <a:t>, 2018)</a:t>
            </a:r>
          </a:p>
        </p:txBody>
      </p:sp>
    </p:spTree>
    <p:extLst>
      <p:ext uri="{BB962C8B-B14F-4D97-AF65-F5344CB8AC3E}">
        <p14:creationId xmlns:p14="http://schemas.microsoft.com/office/powerpoint/2010/main" val="4076393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814A-B296-294C-8E8D-DEAC65E3CAEF}"/>
              </a:ext>
            </a:extLst>
          </p:cNvPr>
          <p:cNvSpPr>
            <a:spLocks noGrp="1"/>
          </p:cNvSpPr>
          <p:nvPr>
            <p:ph type="title"/>
          </p:nvPr>
        </p:nvSpPr>
        <p:spPr/>
        <p:txBody>
          <a:bodyPr/>
          <a:lstStyle/>
          <a:p>
            <a:r>
              <a:rPr lang="en-US" dirty="0"/>
              <a:t>availability / cost</a:t>
            </a:r>
          </a:p>
        </p:txBody>
      </p:sp>
      <p:sp>
        <p:nvSpPr>
          <p:cNvPr id="3" name="Content Placeholder 2">
            <a:extLst>
              <a:ext uri="{FF2B5EF4-FFF2-40B4-BE49-F238E27FC236}">
                <a16:creationId xmlns:a16="http://schemas.microsoft.com/office/drawing/2014/main" id="{BDA5D9A8-26EA-9448-90B9-B2E1CEFC6BBD}"/>
              </a:ext>
            </a:extLst>
          </p:cNvPr>
          <p:cNvSpPr>
            <a:spLocks noGrp="1"/>
          </p:cNvSpPr>
          <p:nvPr>
            <p:ph idx="1"/>
          </p:nvPr>
        </p:nvSpPr>
        <p:spPr>
          <a:xfrm>
            <a:off x="1141412" y="2249486"/>
            <a:ext cx="9905999" cy="4279329"/>
          </a:xfrm>
        </p:spPr>
        <p:txBody>
          <a:bodyPr>
            <a:normAutofit fontScale="85000" lnSpcReduction="20000"/>
          </a:bodyPr>
          <a:lstStyle/>
          <a:p>
            <a:r>
              <a:rPr lang="en-US" dirty="0"/>
              <a:t>SAS Studio ("SAS Studio", 2017)</a:t>
            </a:r>
          </a:p>
          <a:p>
            <a:pPr lvl="1"/>
            <a:r>
              <a:rPr lang="en-US" dirty="0"/>
              <a:t>Fee Based</a:t>
            </a:r>
          </a:p>
          <a:p>
            <a:pPr lvl="1"/>
            <a:r>
              <a:rPr lang="en-US" dirty="0"/>
              <a:t>Annual Investment – SME $82,000 plus licensing and any additional fees</a:t>
            </a:r>
          </a:p>
          <a:p>
            <a:pPr lvl="1"/>
            <a:r>
              <a:rPr lang="en-US" dirty="0"/>
              <a:t>Level of Risk - Medium</a:t>
            </a:r>
          </a:p>
          <a:p>
            <a:r>
              <a:rPr lang="en-US" dirty="0"/>
              <a:t>R-Studio ("RStudio", 2018)</a:t>
            </a:r>
          </a:p>
          <a:p>
            <a:pPr lvl="1"/>
            <a:r>
              <a:rPr lang="en-US" dirty="0"/>
              <a:t>Open Source Edition - No Cost</a:t>
            </a:r>
          </a:p>
          <a:p>
            <a:pPr lvl="2"/>
            <a:r>
              <a:rPr lang="en-US" dirty="0"/>
              <a:t>Annual Investment – SME $125,000</a:t>
            </a:r>
          </a:p>
          <a:p>
            <a:pPr lvl="1"/>
            <a:r>
              <a:rPr lang="en-US" dirty="0"/>
              <a:t>Commercial – $995/year</a:t>
            </a:r>
          </a:p>
          <a:p>
            <a:pPr lvl="2"/>
            <a:r>
              <a:rPr lang="en-US" dirty="0"/>
              <a:t>Annual Investment – SME $125,000 plus ~$1000/year</a:t>
            </a:r>
          </a:p>
          <a:p>
            <a:r>
              <a:rPr lang="en-US" dirty="0"/>
              <a:t>Python Edu IDE – PyCharm (JetBrains, 2019)</a:t>
            </a:r>
          </a:p>
          <a:p>
            <a:pPr lvl="1"/>
            <a:r>
              <a:rPr lang="en-US" dirty="0"/>
              <a:t>No cost</a:t>
            </a:r>
          </a:p>
          <a:p>
            <a:pPr lvl="1"/>
            <a:r>
              <a:rPr lang="en-US" dirty="0"/>
              <a:t>Annual Investment – SME $100,000</a:t>
            </a:r>
          </a:p>
          <a:p>
            <a:endParaRPr lang="en-US" dirty="0"/>
          </a:p>
        </p:txBody>
      </p:sp>
    </p:spTree>
    <p:extLst>
      <p:ext uri="{BB962C8B-B14F-4D97-AF65-F5344CB8AC3E}">
        <p14:creationId xmlns:p14="http://schemas.microsoft.com/office/powerpoint/2010/main" val="48526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6716-09A7-E440-881B-55D74A50DEE5}"/>
              </a:ext>
            </a:extLst>
          </p:cNvPr>
          <p:cNvSpPr>
            <a:spLocks noGrp="1"/>
          </p:cNvSpPr>
          <p:nvPr>
            <p:ph type="title"/>
          </p:nvPr>
        </p:nvSpPr>
        <p:spPr/>
        <p:txBody>
          <a:bodyPr/>
          <a:lstStyle/>
          <a:p>
            <a:r>
              <a:rPr lang="en-US" dirty="0"/>
              <a:t>ease of usage/learning</a:t>
            </a:r>
          </a:p>
        </p:txBody>
      </p:sp>
      <p:sp>
        <p:nvSpPr>
          <p:cNvPr id="3" name="Content Placeholder 2">
            <a:extLst>
              <a:ext uri="{FF2B5EF4-FFF2-40B4-BE49-F238E27FC236}">
                <a16:creationId xmlns:a16="http://schemas.microsoft.com/office/drawing/2014/main" id="{AA62A5FF-A3B8-994F-9982-FCF9E6EE3859}"/>
              </a:ext>
            </a:extLst>
          </p:cNvPr>
          <p:cNvSpPr>
            <a:spLocks noGrp="1"/>
          </p:cNvSpPr>
          <p:nvPr>
            <p:ph idx="1"/>
          </p:nvPr>
        </p:nvSpPr>
        <p:spPr/>
        <p:txBody>
          <a:bodyPr>
            <a:normAutofit/>
          </a:bodyPr>
          <a:lstStyle/>
          <a:p>
            <a:r>
              <a:rPr lang="en-US" dirty="0"/>
              <a:t>SAS </a:t>
            </a:r>
          </a:p>
          <a:p>
            <a:pPr lvl="1"/>
            <a:r>
              <a:rPr lang="en-US" dirty="0"/>
              <a:t>Easy to use, no programming experience required</a:t>
            </a:r>
          </a:p>
          <a:p>
            <a:r>
              <a:rPr lang="en-US" dirty="0"/>
              <a:t>Python </a:t>
            </a:r>
          </a:p>
          <a:p>
            <a:pPr lvl="1"/>
            <a:r>
              <a:rPr lang="en-US" dirty="0"/>
              <a:t>Easy to use, flexible and simple</a:t>
            </a:r>
          </a:p>
          <a:p>
            <a:pPr lvl="1"/>
            <a:r>
              <a:rPr lang="en-US" dirty="0"/>
              <a:t>Intuitive syntax and strong analytic libraries</a:t>
            </a:r>
          </a:p>
          <a:p>
            <a:r>
              <a:rPr lang="en-US" dirty="0"/>
              <a:t>R</a:t>
            </a:r>
          </a:p>
          <a:p>
            <a:pPr lvl="1"/>
            <a:r>
              <a:rPr lang="en-US" dirty="0"/>
              <a:t>Difficult to use and requires basic programming knowledge</a:t>
            </a:r>
          </a:p>
          <a:p>
            <a:endParaRPr lang="en-US" dirty="0"/>
          </a:p>
        </p:txBody>
      </p:sp>
      <p:sp>
        <p:nvSpPr>
          <p:cNvPr id="4" name="TextBox 3">
            <a:extLst>
              <a:ext uri="{FF2B5EF4-FFF2-40B4-BE49-F238E27FC236}">
                <a16:creationId xmlns:a16="http://schemas.microsoft.com/office/drawing/2014/main" id="{C185F16C-5747-DA42-BE8C-6FB705DE252E}"/>
              </a:ext>
            </a:extLst>
          </p:cNvPr>
          <p:cNvSpPr txBox="1"/>
          <p:nvPr/>
        </p:nvSpPr>
        <p:spPr>
          <a:xfrm>
            <a:off x="1141413" y="6100996"/>
            <a:ext cx="1751954" cy="646331"/>
          </a:xfrm>
          <a:prstGeom prst="rect">
            <a:avLst/>
          </a:prstGeom>
          <a:noFill/>
        </p:spPr>
        <p:txBody>
          <a:bodyPr wrap="none" rtlCol="0">
            <a:spAutoFit/>
          </a:bodyPr>
          <a:lstStyle/>
          <a:p>
            <a:r>
              <a:rPr lang="en-US" dirty="0"/>
              <a:t>(</a:t>
            </a:r>
            <a:r>
              <a:rPr lang="en-US" dirty="0" err="1"/>
              <a:t>Savaram</a:t>
            </a:r>
            <a:r>
              <a:rPr lang="en-US" dirty="0"/>
              <a:t>, 2018)</a:t>
            </a:r>
          </a:p>
          <a:p>
            <a:endParaRPr lang="en-US" dirty="0"/>
          </a:p>
        </p:txBody>
      </p:sp>
    </p:spTree>
    <p:extLst>
      <p:ext uri="{BB962C8B-B14F-4D97-AF65-F5344CB8AC3E}">
        <p14:creationId xmlns:p14="http://schemas.microsoft.com/office/powerpoint/2010/main" val="1685047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CE77-B16F-1847-9C93-EA5B0F08C62F}"/>
              </a:ext>
            </a:extLst>
          </p:cNvPr>
          <p:cNvSpPr>
            <a:spLocks noGrp="1"/>
          </p:cNvSpPr>
          <p:nvPr>
            <p:ph type="title"/>
          </p:nvPr>
        </p:nvSpPr>
        <p:spPr/>
        <p:txBody>
          <a:bodyPr/>
          <a:lstStyle/>
          <a:p>
            <a:r>
              <a:rPr lang="en-US" dirty="0"/>
              <a:t>capabilities</a:t>
            </a:r>
          </a:p>
        </p:txBody>
      </p:sp>
      <p:graphicFrame>
        <p:nvGraphicFramePr>
          <p:cNvPr id="4" name="Content Placeholder 3">
            <a:extLst>
              <a:ext uri="{FF2B5EF4-FFF2-40B4-BE49-F238E27FC236}">
                <a16:creationId xmlns:a16="http://schemas.microsoft.com/office/drawing/2014/main" id="{B697E59F-E6BB-0340-9814-344B0ECE4CB5}"/>
              </a:ext>
            </a:extLst>
          </p:cNvPr>
          <p:cNvGraphicFramePr>
            <a:graphicFrameLocks noGrp="1"/>
          </p:cNvGraphicFramePr>
          <p:nvPr>
            <p:ph idx="1"/>
            <p:extLst>
              <p:ext uri="{D42A27DB-BD31-4B8C-83A1-F6EECF244321}">
                <p14:modId xmlns:p14="http://schemas.microsoft.com/office/powerpoint/2010/main" val="486560076"/>
              </p:ext>
            </p:extLst>
          </p:nvPr>
        </p:nvGraphicFramePr>
        <p:xfrm>
          <a:off x="1141413" y="2249488"/>
          <a:ext cx="9906000" cy="1828800"/>
        </p:xfrm>
        <a:graphic>
          <a:graphicData uri="http://schemas.openxmlformats.org/drawingml/2006/table">
            <a:tbl>
              <a:tblPr firstRow="1" bandRow="1">
                <a:tableStyleId>{5940675A-B579-460E-94D1-54222C63F5DA}</a:tableStyleId>
              </a:tblPr>
              <a:tblGrid>
                <a:gridCol w="2476500">
                  <a:extLst>
                    <a:ext uri="{9D8B030D-6E8A-4147-A177-3AD203B41FA5}">
                      <a16:colId xmlns:a16="http://schemas.microsoft.com/office/drawing/2014/main" val="2282495450"/>
                    </a:ext>
                  </a:extLst>
                </a:gridCol>
                <a:gridCol w="2476500">
                  <a:extLst>
                    <a:ext uri="{9D8B030D-6E8A-4147-A177-3AD203B41FA5}">
                      <a16:colId xmlns:a16="http://schemas.microsoft.com/office/drawing/2014/main" val="1615945616"/>
                    </a:ext>
                  </a:extLst>
                </a:gridCol>
                <a:gridCol w="2476500">
                  <a:extLst>
                    <a:ext uri="{9D8B030D-6E8A-4147-A177-3AD203B41FA5}">
                      <a16:colId xmlns:a16="http://schemas.microsoft.com/office/drawing/2014/main" val="1123216842"/>
                    </a:ext>
                  </a:extLst>
                </a:gridCol>
                <a:gridCol w="2476500">
                  <a:extLst>
                    <a:ext uri="{9D8B030D-6E8A-4147-A177-3AD203B41FA5}">
                      <a16:colId xmlns:a16="http://schemas.microsoft.com/office/drawing/2014/main" val="4272836729"/>
                    </a:ext>
                  </a:extLst>
                </a:gridCol>
              </a:tblGrid>
              <a:tr h="370840">
                <a:tc>
                  <a:txBody>
                    <a:bodyPr/>
                    <a:lstStyle/>
                    <a:p>
                      <a:pPr algn="ctr"/>
                      <a:r>
                        <a:rPr lang="en-US" sz="2400" b="1" dirty="0"/>
                        <a:t>Tool</a:t>
                      </a:r>
                    </a:p>
                  </a:txBody>
                  <a:tcPr/>
                </a:tc>
                <a:tc>
                  <a:txBody>
                    <a:bodyPr/>
                    <a:lstStyle/>
                    <a:p>
                      <a:pPr algn="ctr"/>
                      <a:r>
                        <a:rPr lang="en-US" sz="2400" b="1" dirty="0"/>
                        <a:t>Graphing</a:t>
                      </a:r>
                    </a:p>
                  </a:txBody>
                  <a:tcPr/>
                </a:tc>
                <a:tc>
                  <a:txBody>
                    <a:bodyPr/>
                    <a:lstStyle/>
                    <a:p>
                      <a:pPr algn="ctr"/>
                      <a:r>
                        <a:rPr lang="en-US" sz="2400" b="1" dirty="0"/>
                        <a:t>Data Handling</a:t>
                      </a:r>
                    </a:p>
                  </a:txBody>
                  <a:tcPr/>
                </a:tc>
                <a:tc>
                  <a:txBody>
                    <a:bodyPr/>
                    <a:lstStyle/>
                    <a:p>
                      <a:pPr algn="ctr"/>
                      <a:r>
                        <a:rPr lang="en-US" sz="2400" b="1" dirty="0"/>
                        <a:t>Statistics</a:t>
                      </a:r>
                    </a:p>
                  </a:txBody>
                  <a:tcPr/>
                </a:tc>
                <a:extLst>
                  <a:ext uri="{0D108BD9-81ED-4DB2-BD59-A6C34878D82A}">
                    <a16:rowId xmlns:a16="http://schemas.microsoft.com/office/drawing/2014/main" val="1206316876"/>
                  </a:ext>
                </a:extLst>
              </a:tr>
              <a:tr h="370840">
                <a:tc>
                  <a:txBody>
                    <a:bodyPr/>
                    <a:lstStyle/>
                    <a:p>
                      <a:pPr algn="ctr"/>
                      <a:r>
                        <a:rPr lang="en-US" sz="2400" b="0" dirty="0"/>
                        <a:t>SAS Studio</a:t>
                      </a:r>
                    </a:p>
                  </a:txBody>
                  <a:tcPr/>
                </a:tc>
                <a:tc>
                  <a:txBody>
                    <a:bodyPr/>
                    <a:lstStyle/>
                    <a:p>
                      <a:pPr algn="ctr"/>
                      <a:r>
                        <a:rPr lang="en-US" sz="2400" dirty="0"/>
                        <a:t>Low</a:t>
                      </a:r>
                    </a:p>
                  </a:txBody>
                  <a:tcPr/>
                </a:tc>
                <a:tc>
                  <a:txBody>
                    <a:bodyPr/>
                    <a:lstStyle/>
                    <a:p>
                      <a:pPr algn="ctr"/>
                      <a:r>
                        <a:rPr lang="en-US" sz="2400" dirty="0"/>
                        <a:t>High</a:t>
                      </a:r>
                    </a:p>
                  </a:txBody>
                  <a:tcPr/>
                </a:tc>
                <a:tc>
                  <a:txBody>
                    <a:bodyPr/>
                    <a:lstStyle/>
                    <a:p>
                      <a:pPr algn="ctr"/>
                      <a:r>
                        <a:rPr lang="en-US" sz="2400" dirty="0"/>
                        <a:t>High</a:t>
                      </a:r>
                    </a:p>
                  </a:txBody>
                  <a:tcPr/>
                </a:tc>
                <a:extLst>
                  <a:ext uri="{0D108BD9-81ED-4DB2-BD59-A6C34878D82A}">
                    <a16:rowId xmlns:a16="http://schemas.microsoft.com/office/drawing/2014/main" val="4289688178"/>
                  </a:ext>
                </a:extLst>
              </a:tr>
              <a:tr h="370840">
                <a:tc>
                  <a:txBody>
                    <a:bodyPr/>
                    <a:lstStyle/>
                    <a:p>
                      <a:pPr algn="ctr"/>
                      <a:r>
                        <a:rPr lang="en-US" sz="2400" b="0" dirty="0"/>
                        <a:t>PyCharm Edu IDE</a:t>
                      </a:r>
                    </a:p>
                  </a:txBody>
                  <a:tcPr/>
                </a:tc>
                <a:tc>
                  <a:txBody>
                    <a:bodyPr/>
                    <a:lstStyle/>
                    <a:p>
                      <a:pPr algn="ctr"/>
                      <a:r>
                        <a:rPr lang="en-US" sz="2400" dirty="0"/>
                        <a:t>High</a:t>
                      </a:r>
                    </a:p>
                  </a:txBody>
                  <a:tcPr/>
                </a:tc>
                <a:tc>
                  <a:txBody>
                    <a:bodyPr/>
                    <a:lstStyle/>
                    <a:p>
                      <a:pPr algn="ctr"/>
                      <a:r>
                        <a:rPr lang="en-US" sz="2400" dirty="0"/>
                        <a:t>High</a:t>
                      </a:r>
                    </a:p>
                  </a:txBody>
                  <a:tcPr/>
                </a:tc>
                <a:tc>
                  <a:txBody>
                    <a:bodyPr/>
                    <a:lstStyle/>
                    <a:p>
                      <a:pPr algn="ctr"/>
                      <a:r>
                        <a:rPr lang="en-US" sz="2400" dirty="0"/>
                        <a:t>Medium</a:t>
                      </a:r>
                    </a:p>
                  </a:txBody>
                  <a:tcPr/>
                </a:tc>
                <a:extLst>
                  <a:ext uri="{0D108BD9-81ED-4DB2-BD59-A6C34878D82A}">
                    <a16:rowId xmlns:a16="http://schemas.microsoft.com/office/drawing/2014/main" val="82552662"/>
                  </a:ext>
                </a:extLst>
              </a:tr>
              <a:tr h="370840">
                <a:tc>
                  <a:txBody>
                    <a:bodyPr/>
                    <a:lstStyle/>
                    <a:p>
                      <a:pPr algn="ctr"/>
                      <a:r>
                        <a:rPr lang="en-US" sz="2400" b="0" dirty="0"/>
                        <a:t>R-Studio</a:t>
                      </a:r>
                    </a:p>
                  </a:txBody>
                  <a:tcPr/>
                </a:tc>
                <a:tc>
                  <a:txBody>
                    <a:bodyPr/>
                    <a:lstStyle/>
                    <a:p>
                      <a:pPr algn="ctr"/>
                      <a:r>
                        <a:rPr lang="en-US" sz="2400" dirty="0"/>
                        <a:t>High</a:t>
                      </a:r>
                    </a:p>
                  </a:txBody>
                  <a:tcPr/>
                </a:tc>
                <a:tc>
                  <a:txBody>
                    <a:bodyPr/>
                    <a:lstStyle/>
                    <a:p>
                      <a:pPr algn="ctr"/>
                      <a:r>
                        <a:rPr lang="en-US" sz="2400" dirty="0"/>
                        <a:t>Low</a:t>
                      </a:r>
                    </a:p>
                  </a:txBody>
                  <a:tcPr/>
                </a:tc>
                <a:tc>
                  <a:txBody>
                    <a:bodyPr/>
                    <a:lstStyle/>
                    <a:p>
                      <a:pPr algn="ctr"/>
                      <a:r>
                        <a:rPr lang="en-US" sz="2400" dirty="0"/>
                        <a:t>Low</a:t>
                      </a:r>
                    </a:p>
                  </a:txBody>
                  <a:tcPr/>
                </a:tc>
                <a:extLst>
                  <a:ext uri="{0D108BD9-81ED-4DB2-BD59-A6C34878D82A}">
                    <a16:rowId xmlns:a16="http://schemas.microsoft.com/office/drawing/2014/main" val="3532538512"/>
                  </a:ext>
                </a:extLst>
              </a:tr>
            </a:tbl>
          </a:graphicData>
        </a:graphic>
      </p:graphicFrame>
      <p:sp>
        <p:nvSpPr>
          <p:cNvPr id="5" name="TextBox 4">
            <a:extLst>
              <a:ext uri="{FF2B5EF4-FFF2-40B4-BE49-F238E27FC236}">
                <a16:creationId xmlns:a16="http://schemas.microsoft.com/office/drawing/2014/main" id="{FFF7D059-3A3F-364E-BC09-C5DAFD66AFE8}"/>
              </a:ext>
            </a:extLst>
          </p:cNvPr>
          <p:cNvSpPr txBox="1"/>
          <p:nvPr/>
        </p:nvSpPr>
        <p:spPr>
          <a:xfrm>
            <a:off x="1141413" y="6100996"/>
            <a:ext cx="1751954" cy="646331"/>
          </a:xfrm>
          <a:prstGeom prst="rect">
            <a:avLst/>
          </a:prstGeom>
          <a:noFill/>
        </p:spPr>
        <p:txBody>
          <a:bodyPr wrap="none" rtlCol="0">
            <a:spAutoFit/>
          </a:bodyPr>
          <a:lstStyle/>
          <a:p>
            <a:r>
              <a:rPr lang="en-US" dirty="0"/>
              <a:t>(</a:t>
            </a:r>
            <a:r>
              <a:rPr lang="en-US" dirty="0" err="1"/>
              <a:t>Savaram</a:t>
            </a:r>
            <a:r>
              <a:rPr lang="en-US" dirty="0"/>
              <a:t>, 2018)</a:t>
            </a:r>
          </a:p>
          <a:p>
            <a:endParaRPr lang="en-US" dirty="0"/>
          </a:p>
        </p:txBody>
      </p:sp>
    </p:spTree>
    <p:extLst>
      <p:ext uri="{BB962C8B-B14F-4D97-AF65-F5344CB8AC3E}">
        <p14:creationId xmlns:p14="http://schemas.microsoft.com/office/powerpoint/2010/main" val="113089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979F-50DA-0344-A476-FBB2F5E19B96}"/>
              </a:ext>
            </a:extLst>
          </p:cNvPr>
          <p:cNvSpPr>
            <a:spLocks noGrp="1"/>
          </p:cNvSpPr>
          <p:nvPr>
            <p:ph type="title"/>
          </p:nvPr>
        </p:nvSpPr>
        <p:spPr/>
        <p:txBody>
          <a:bodyPr/>
          <a:lstStyle/>
          <a:p>
            <a:r>
              <a:rPr lang="en-US" dirty="0"/>
              <a:t>deep learning support</a:t>
            </a:r>
          </a:p>
        </p:txBody>
      </p:sp>
      <p:sp>
        <p:nvSpPr>
          <p:cNvPr id="3" name="Content Placeholder 2">
            <a:extLst>
              <a:ext uri="{FF2B5EF4-FFF2-40B4-BE49-F238E27FC236}">
                <a16:creationId xmlns:a16="http://schemas.microsoft.com/office/drawing/2014/main" id="{58403ADE-FE25-F641-9AE7-9967AB277FB9}"/>
              </a:ext>
            </a:extLst>
          </p:cNvPr>
          <p:cNvSpPr>
            <a:spLocks noGrp="1"/>
          </p:cNvSpPr>
          <p:nvPr>
            <p:ph idx="1"/>
          </p:nvPr>
        </p:nvSpPr>
        <p:spPr/>
        <p:txBody>
          <a:bodyPr/>
          <a:lstStyle/>
          <a:p>
            <a:r>
              <a:rPr lang="en-US" dirty="0"/>
              <a:t>Python </a:t>
            </a:r>
          </a:p>
          <a:p>
            <a:pPr lvl="1"/>
            <a:r>
              <a:rPr lang="en-US" dirty="0"/>
              <a:t>Advanced integrations (Guru99, 2019)</a:t>
            </a:r>
          </a:p>
          <a:p>
            <a:r>
              <a:rPr lang="en-US" dirty="0"/>
              <a:t>R </a:t>
            </a:r>
          </a:p>
          <a:p>
            <a:pPr lvl="1"/>
            <a:r>
              <a:rPr lang="en-US" dirty="0"/>
              <a:t>Advanced integrations (Guru99, 2019)</a:t>
            </a:r>
          </a:p>
          <a:p>
            <a:r>
              <a:rPr lang="en-US" dirty="0"/>
              <a:t>SAS </a:t>
            </a:r>
          </a:p>
          <a:p>
            <a:pPr lvl="1"/>
            <a:r>
              <a:rPr lang="en-US" dirty="0"/>
              <a:t>In the beginning stages and is not mature (Guru99, 2019)</a:t>
            </a:r>
          </a:p>
        </p:txBody>
      </p:sp>
    </p:spTree>
    <p:extLst>
      <p:ext uri="{BB962C8B-B14F-4D97-AF65-F5344CB8AC3E}">
        <p14:creationId xmlns:p14="http://schemas.microsoft.com/office/powerpoint/2010/main" val="310435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ECA9-D400-DE4E-AC06-B839250514AD}"/>
              </a:ext>
            </a:extLst>
          </p:cNvPr>
          <p:cNvSpPr>
            <a:spLocks noGrp="1"/>
          </p:cNvSpPr>
          <p:nvPr>
            <p:ph type="title"/>
          </p:nvPr>
        </p:nvSpPr>
        <p:spPr/>
        <p:txBody>
          <a:bodyPr/>
          <a:lstStyle/>
          <a:p>
            <a:r>
              <a:rPr lang="en-US" dirty="0"/>
              <a:t>customer service support and community </a:t>
            </a:r>
          </a:p>
        </p:txBody>
      </p:sp>
      <p:sp>
        <p:nvSpPr>
          <p:cNvPr id="3" name="Content Placeholder 2">
            <a:extLst>
              <a:ext uri="{FF2B5EF4-FFF2-40B4-BE49-F238E27FC236}">
                <a16:creationId xmlns:a16="http://schemas.microsoft.com/office/drawing/2014/main" id="{A93721E3-F75E-1841-83AC-CA07BED7C6E3}"/>
              </a:ext>
            </a:extLst>
          </p:cNvPr>
          <p:cNvSpPr>
            <a:spLocks noGrp="1"/>
          </p:cNvSpPr>
          <p:nvPr>
            <p:ph idx="1"/>
          </p:nvPr>
        </p:nvSpPr>
        <p:spPr/>
        <p:txBody>
          <a:bodyPr>
            <a:normAutofit fontScale="85000" lnSpcReduction="20000"/>
          </a:bodyPr>
          <a:lstStyle/>
          <a:p>
            <a:r>
              <a:rPr lang="en-US" dirty="0"/>
              <a:t>Python – PyCharm EDU IDE</a:t>
            </a:r>
          </a:p>
          <a:p>
            <a:pPr lvl="1"/>
            <a:r>
              <a:rPr lang="en-US" dirty="0"/>
              <a:t>Large online community</a:t>
            </a:r>
          </a:p>
          <a:p>
            <a:pPr lvl="1"/>
            <a:r>
              <a:rPr lang="en-US" dirty="0"/>
              <a:t>No customer service support</a:t>
            </a:r>
          </a:p>
          <a:p>
            <a:pPr lvl="1"/>
            <a:r>
              <a:rPr lang="en-US" dirty="0"/>
              <a:t>Desktop UI</a:t>
            </a:r>
          </a:p>
          <a:p>
            <a:r>
              <a:rPr lang="en-US" dirty="0"/>
              <a:t>R-Studio</a:t>
            </a:r>
          </a:p>
          <a:p>
            <a:pPr lvl="1"/>
            <a:r>
              <a:rPr lang="en-US" dirty="0"/>
              <a:t>Large online community</a:t>
            </a:r>
          </a:p>
          <a:p>
            <a:pPr lvl="1"/>
            <a:r>
              <a:rPr lang="en-US" dirty="0"/>
              <a:t>No customer service support</a:t>
            </a:r>
          </a:p>
          <a:p>
            <a:pPr lvl="1"/>
            <a:r>
              <a:rPr lang="en-US" dirty="0"/>
              <a:t>Desktop UI</a:t>
            </a:r>
          </a:p>
          <a:p>
            <a:r>
              <a:rPr lang="en-US" dirty="0"/>
              <a:t>SAS Studio</a:t>
            </a:r>
          </a:p>
          <a:p>
            <a:pPr lvl="1"/>
            <a:r>
              <a:rPr lang="en-US" dirty="0"/>
              <a:t>Dedicated customer service support</a:t>
            </a:r>
          </a:p>
        </p:txBody>
      </p:sp>
      <p:sp>
        <p:nvSpPr>
          <p:cNvPr id="4" name="TextBox 3">
            <a:extLst>
              <a:ext uri="{FF2B5EF4-FFF2-40B4-BE49-F238E27FC236}">
                <a16:creationId xmlns:a16="http://schemas.microsoft.com/office/drawing/2014/main" id="{2948D14E-AFEF-A140-AD0B-9777BBB56C6C}"/>
              </a:ext>
            </a:extLst>
          </p:cNvPr>
          <p:cNvSpPr txBox="1"/>
          <p:nvPr/>
        </p:nvSpPr>
        <p:spPr>
          <a:xfrm>
            <a:off x="1141412" y="6239482"/>
            <a:ext cx="1646413" cy="646331"/>
          </a:xfrm>
          <a:prstGeom prst="rect">
            <a:avLst/>
          </a:prstGeom>
          <a:noFill/>
        </p:spPr>
        <p:txBody>
          <a:bodyPr wrap="none" rtlCol="0">
            <a:spAutoFit/>
          </a:bodyPr>
          <a:lstStyle/>
          <a:p>
            <a:r>
              <a:rPr lang="en-US" dirty="0"/>
              <a:t>(Guru99, 2019)</a:t>
            </a:r>
          </a:p>
          <a:p>
            <a:endParaRPr lang="en-US" dirty="0"/>
          </a:p>
        </p:txBody>
      </p:sp>
    </p:spTree>
    <p:extLst>
      <p:ext uri="{BB962C8B-B14F-4D97-AF65-F5344CB8AC3E}">
        <p14:creationId xmlns:p14="http://schemas.microsoft.com/office/powerpoint/2010/main" val="48528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D34A-ED76-EC4B-B3D3-3EDB9359F500}"/>
              </a:ext>
            </a:extLst>
          </p:cNvPr>
          <p:cNvSpPr>
            <a:spLocks noGrp="1"/>
          </p:cNvSpPr>
          <p:nvPr>
            <p:ph type="title"/>
          </p:nvPr>
        </p:nvSpPr>
        <p:spPr/>
        <p:txBody>
          <a:bodyPr/>
          <a:lstStyle/>
          <a:p>
            <a:r>
              <a:rPr lang="en-US" dirty="0"/>
              <a:t>Future outlook </a:t>
            </a:r>
          </a:p>
        </p:txBody>
      </p:sp>
      <p:sp>
        <p:nvSpPr>
          <p:cNvPr id="3" name="Content Placeholder 2">
            <a:extLst>
              <a:ext uri="{FF2B5EF4-FFF2-40B4-BE49-F238E27FC236}">
                <a16:creationId xmlns:a16="http://schemas.microsoft.com/office/drawing/2014/main" id="{DB3419DF-8405-D64F-AD2F-22CE49E33D63}"/>
              </a:ext>
            </a:extLst>
          </p:cNvPr>
          <p:cNvSpPr>
            <a:spLocks noGrp="1"/>
          </p:cNvSpPr>
          <p:nvPr>
            <p:ph idx="1"/>
          </p:nvPr>
        </p:nvSpPr>
        <p:spPr>
          <a:xfrm>
            <a:off x="1141412" y="2249486"/>
            <a:ext cx="9905999" cy="4121333"/>
          </a:xfrm>
        </p:spPr>
        <p:txBody>
          <a:bodyPr>
            <a:normAutofit fontScale="70000" lnSpcReduction="20000"/>
          </a:bodyPr>
          <a:lstStyle/>
          <a:p>
            <a:r>
              <a:rPr lang="en-US" dirty="0"/>
              <a:t>Python - PyCharm EDU IDEs</a:t>
            </a:r>
          </a:p>
          <a:p>
            <a:pPr lvl="1"/>
            <a:r>
              <a:rPr lang="en-US" dirty="0"/>
              <a:t>Easy to learn and versatile tool</a:t>
            </a:r>
          </a:p>
          <a:p>
            <a:pPr lvl="1"/>
            <a:r>
              <a:rPr lang="en-US" dirty="0"/>
              <a:t>No cost investment</a:t>
            </a:r>
          </a:p>
          <a:p>
            <a:pPr lvl="1"/>
            <a:r>
              <a:rPr lang="en-US" dirty="0"/>
              <a:t>Strong capabilities that continue to improve</a:t>
            </a:r>
          </a:p>
          <a:p>
            <a:pPr lvl="1"/>
            <a:r>
              <a:rPr lang="en-US" dirty="0"/>
              <a:t>Known for machine learning and artificial intelligence</a:t>
            </a:r>
          </a:p>
          <a:p>
            <a:r>
              <a:rPr lang="en-US" dirty="0"/>
              <a:t>R-Studio</a:t>
            </a:r>
          </a:p>
          <a:p>
            <a:pPr lvl="1"/>
            <a:r>
              <a:rPr lang="en-US" dirty="0"/>
              <a:t>Hard to learn</a:t>
            </a:r>
          </a:p>
          <a:p>
            <a:pPr lvl="1"/>
            <a:r>
              <a:rPr lang="en-US" dirty="0"/>
              <a:t>No cost investment</a:t>
            </a:r>
          </a:p>
          <a:p>
            <a:pPr lvl="1"/>
            <a:r>
              <a:rPr lang="en-US" dirty="0"/>
              <a:t>Known for data science graphical abilities </a:t>
            </a:r>
          </a:p>
          <a:p>
            <a:r>
              <a:rPr lang="en-US" dirty="0"/>
              <a:t>SAS Studio</a:t>
            </a:r>
          </a:p>
          <a:p>
            <a:pPr lvl="1"/>
            <a:r>
              <a:rPr lang="en-US" dirty="0"/>
              <a:t>Easy to learn</a:t>
            </a:r>
          </a:p>
          <a:p>
            <a:pPr lvl="1"/>
            <a:r>
              <a:rPr lang="en-US" dirty="0"/>
              <a:t>High cost investment</a:t>
            </a:r>
          </a:p>
          <a:p>
            <a:pPr lvl="1"/>
            <a:r>
              <a:rPr lang="en-US" dirty="0"/>
              <a:t>Known for its outstanding financial analytics</a:t>
            </a:r>
          </a:p>
        </p:txBody>
      </p:sp>
    </p:spTree>
    <p:extLst>
      <p:ext uri="{BB962C8B-B14F-4D97-AF65-F5344CB8AC3E}">
        <p14:creationId xmlns:p14="http://schemas.microsoft.com/office/powerpoint/2010/main" val="615467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207</TotalTime>
  <Words>1658</Words>
  <Application>Microsoft Macintosh PowerPoint</Application>
  <PresentationFormat>Widescreen</PresentationFormat>
  <Paragraphs>173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Circuit</vt:lpstr>
      <vt:lpstr>Module 2 - Comparative Analysis</vt:lpstr>
      <vt:lpstr>A Brief History – SAS Studio, R-Studio &amp; Python edu IDEs</vt:lpstr>
      <vt:lpstr>job perspective</vt:lpstr>
      <vt:lpstr>availability / cost</vt:lpstr>
      <vt:lpstr>ease of usage/learning</vt:lpstr>
      <vt:lpstr>capabilities</vt:lpstr>
      <vt:lpstr>deep learning support</vt:lpstr>
      <vt:lpstr>customer service support and community </vt:lpstr>
      <vt:lpstr>Future outlook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(Python, Sas and R)</dc:title>
  <dc:creator>Weese, Taylor</dc:creator>
  <cp:lastModifiedBy>Weese, Taylor</cp:lastModifiedBy>
  <cp:revision>39</cp:revision>
  <dcterms:created xsi:type="dcterms:W3CDTF">2019-04-28T23:26:04Z</dcterms:created>
  <dcterms:modified xsi:type="dcterms:W3CDTF">2019-04-29T02:53:05Z</dcterms:modified>
</cp:coreProperties>
</file>