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397" y="2244726"/>
            <a:ext cx="18290381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397" y="7204076"/>
            <a:ext cx="18290381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0AD0-FE1C-461D-8745-3D03A90C002C}" type="datetimeFigureOut">
              <a:rPr lang="en-US" smtClean="0"/>
              <a:t>2021-11-12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61B-E479-4A66-89DA-CBB31C82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0AD0-FE1C-461D-8745-3D03A90C002C}" type="datetimeFigureOut">
              <a:rPr lang="en-US" smtClean="0"/>
              <a:t>2021-11-12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61B-E479-4A66-89DA-CBB31C82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2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52072" y="730250"/>
            <a:ext cx="525848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618" y="730250"/>
            <a:ext cx="15470614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0AD0-FE1C-461D-8745-3D03A90C002C}" type="datetimeFigureOut">
              <a:rPr lang="en-US" smtClean="0"/>
              <a:t>2021-11-12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61B-E479-4A66-89DA-CBB31C82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9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0AD0-FE1C-461D-8745-3D03A90C002C}" type="datetimeFigureOut">
              <a:rPr lang="en-US" smtClean="0"/>
              <a:t>2021-11-12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61B-E479-4A66-89DA-CBB31C82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2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0AD0-FE1C-461D-8745-3D03A90C002C}" type="datetimeFigureOut">
              <a:rPr lang="en-US" smtClean="0"/>
              <a:t>2021-11-12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61B-E479-4A66-89DA-CBB31C82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2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0AD0-FE1C-461D-8745-3D03A90C002C}" type="datetimeFigureOut">
              <a:rPr lang="en-US" smtClean="0"/>
              <a:t>2021-11-12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61B-E479-4A66-89DA-CBB31C82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4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0AD0-FE1C-461D-8745-3D03A90C002C}" type="datetimeFigureOut">
              <a:rPr lang="en-US" smtClean="0"/>
              <a:t>2021-11-12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61B-E479-4A66-89DA-CBB31C82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5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0AD0-FE1C-461D-8745-3D03A90C002C}" type="datetimeFigureOut">
              <a:rPr lang="en-US" smtClean="0"/>
              <a:t>2021-11-12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61B-E479-4A66-89DA-CBB31C82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0AD0-FE1C-461D-8745-3D03A90C002C}" type="datetimeFigureOut">
              <a:rPr lang="en-US" smtClean="0"/>
              <a:t>2021-11-12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61B-E479-4A66-89DA-CBB31C82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7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6" y="914400"/>
            <a:ext cx="78654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7726" y="1974851"/>
            <a:ext cx="1234600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796" y="4114800"/>
            <a:ext cx="7865498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0AD0-FE1C-461D-8745-3D03A90C002C}" type="datetimeFigureOut">
              <a:rPr lang="en-US" smtClean="0"/>
              <a:t>2021-11-12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61B-E479-4A66-89DA-CBB31C82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5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6" y="914400"/>
            <a:ext cx="78654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7726" y="1974851"/>
            <a:ext cx="1234600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796" y="4114800"/>
            <a:ext cx="7865498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0AD0-FE1C-461D-8745-3D03A90C002C}" type="datetimeFigureOut">
              <a:rPr lang="en-US" smtClean="0"/>
              <a:t>2021-11-12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61B-E479-4A66-89DA-CBB31C82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5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0AD0-FE1C-461D-8745-3D03A90C002C}" type="datetimeFigureOut">
              <a:rPr lang="en-US" smtClean="0"/>
              <a:t>2021-11-12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6C61B-E479-4A66-89DA-CBB31C82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7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D46CD77-2FDA-4469-A075-061EBAC4D1C2}"/>
              </a:ext>
            </a:extLst>
          </p:cNvPr>
          <p:cNvCxnSpPr>
            <a:cxnSpLocks/>
          </p:cNvCxnSpPr>
          <p:nvPr/>
        </p:nvCxnSpPr>
        <p:spPr>
          <a:xfrm>
            <a:off x="21539334" y="7057063"/>
            <a:ext cx="0" cy="64008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BF5817-4CC2-465E-8E62-9DFD78599F3F}"/>
              </a:ext>
            </a:extLst>
          </p:cNvPr>
          <p:cNvSpPr/>
          <p:nvPr/>
        </p:nvSpPr>
        <p:spPr>
          <a:xfrm>
            <a:off x="557847" y="125730"/>
            <a:ext cx="23271480" cy="1097280"/>
          </a:xfrm>
          <a:prstGeom prst="roundRect">
            <a:avLst>
              <a:gd name="adj" fmla="val 21875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DB222-4E16-4829-8737-8E3FAC2FF12A}"/>
              </a:ext>
            </a:extLst>
          </p:cNvPr>
          <p:cNvSpPr txBox="1"/>
          <p:nvPr/>
        </p:nvSpPr>
        <p:spPr>
          <a:xfrm>
            <a:off x="8382576" y="351204"/>
            <a:ext cx="762202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Cost Recovery Fee Proposals Flow Chart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EA0EB8-2C21-4442-A1C9-43B2C57DB813}"/>
              </a:ext>
            </a:extLst>
          </p:cNvPr>
          <p:cNvGrpSpPr/>
          <p:nvPr/>
        </p:nvGrpSpPr>
        <p:grpSpPr>
          <a:xfrm>
            <a:off x="557847" y="1514381"/>
            <a:ext cx="2606040" cy="868680"/>
            <a:chOff x="557847" y="1514381"/>
            <a:chExt cx="2606040" cy="86868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706A7B4-5E81-425B-A278-A444DF1E1D6C}"/>
                </a:ext>
              </a:extLst>
            </p:cNvPr>
            <p:cNvSpPr/>
            <p:nvPr/>
          </p:nvSpPr>
          <p:spPr>
            <a:xfrm>
              <a:off x="557847" y="1514381"/>
              <a:ext cx="2606040" cy="868680"/>
            </a:xfrm>
            <a:prstGeom prst="roundRect">
              <a:avLst/>
            </a:prstGeom>
            <a:solidFill>
              <a:srgbClr val="A8D18D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790773-441F-4E60-A7CA-BC1BDB9F70D2}"/>
                </a:ext>
              </a:extLst>
            </p:cNvPr>
            <p:cNvSpPr txBox="1"/>
            <p:nvPr/>
          </p:nvSpPr>
          <p:spPr>
            <a:xfrm>
              <a:off x="1459058" y="1717888"/>
              <a:ext cx="80361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</a:rPr>
                <a:t>Start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39941D-1102-4C8F-9A24-4A1182A62653}"/>
              </a:ext>
            </a:extLst>
          </p:cNvPr>
          <p:cNvGrpSpPr/>
          <p:nvPr/>
        </p:nvGrpSpPr>
        <p:grpSpPr>
          <a:xfrm>
            <a:off x="3163886" y="1462297"/>
            <a:ext cx="1600675" cy="492592"/>
            <a:chOff x="3104060" y="2300748"/>
            <a:chExt cx="1600675" cy="53579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5357F2F-4B41-4F78-8305-E9C7BA51CEB4}"/>
                </a:ext>
              </a:extLst>
            </p:cNvPr>
            <p:cNvCxnSpPr>
              <a:cxnSpLocks/>
            </p:cNvCxnSpPr>
            <p:nvPr/>
          </p:nvCxnSpPr>
          <p:spPr>
            <a:xfrm>
              <a:off x="4704735" y="2300748"/>
              <a:ext cx="0" cy="298377"/>
            </a:xfrm>
            <a:prstGeom prst="straightConnector1">
              <a:avLst/>
            </a:prstGeom>
            <a:ln w="38100" cap="rnd">
              <a:solidFill>
                <a:schemeClr val="bg2">
                  <a:lumMod val="10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545AF0E1-63A2-4945-84CA-84F787AC63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4060" y="2300748"/>
              <a:ext cx="1600675" cy="535790"/>
            </a:xfrm>
            <a:prstGeom prst="bentConnector3">
              <a:avLst>
                <a:gd name="adj1" fmla="val 31456"/>
              </a:avLst>
            </a:prstGeom>
            <a:ln w="38100" cap="rnd">
              <a:solidFill>
                <a:schemeClr val="bg2">
                  <a:lumMod val="1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33AAD9-6356-4E46-BB25-F2BC94FD7CC6}"/>
              </a:ext>
            </a:extLst>
          </p:cNvPr>
          <p:cNvGrpSpPr/>
          <p:nvPr/>
        </p:nvGrpSpPr>
        <p:grpSpPr>
          <a:xfrm>
            <a:off x="2067081" y="1736617"/>
            <a:ext cx="5394960" cy="3566160"/>
            <a:chOff x="2067081" y="1736617"/>
            <a:chExt cx="5394960" cy="3566160"/>
          </a:xfrm>
        </p:grpSpPr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FB2C458A-6E92-470E-B81B-4CB76C4ED9E7}"/>
                </a:ext>
              </a:extLst>
            </p:cNvPr>
            <p:cNvSpPr/>
            <p:nvPr/>
          </p:nvSpPr>
          <p:spPr>
            <a:xfrm>
              <a:off x="2067081" y="1736617"/>
              <a:ext cx="5394960" cy="3566160"/>
            </a:xfrm>
            <a:prstGeom prst="diamond">
              <a:avLst/>
            </a:prstGeom>
            <a:solidFill>
              <a:srgbClr val="FFE699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F96C2A-F670-40E1-8A1F-EFA4A5310454}"/>
                </a:ext>
              </a:extLst>
            </p:cNvPr>
            <p:cNvSpPr txBox="1"/>
            <p:nvPr/>
          </p:nvSpPr>
          <p:spPr>
            <a:xfrm>
              <a:off x="3908077" y="2919533"/>
              <a:ext cx="1712969" cy="1200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bg2">
                      <a:lumMod val="10000"/>
                    </a:schemeClr>
                  </a:solidFill>
                </a:rPr>
                <a:t>Is this a cost</a:t>
              </a:r>
            </a:p>
            <a:p>
              <a:pPr algn="ctr"/>
              <a:r>
                <a:rPr lang="en-US" sz="2400">
                  <a:solidFill>
                    <a:schemeClr val="bg2">
                      <a:lumMod val="10000"/>
                    </a:schemeClr>
                  </a:solidFill>
                </a:rPr>
                <a:t>Recoverable</a:t>
              </a:r>
            </a:p>
            <a:p>
              <a:pPr algn="ctr"/>
              <a:r>
                <a:rPr lang="en-US" sz="2400">
                  <a:solidFill>
                    <a:schemeClr val="bg2">
                      <a:lumMod val="10000"/>
                    </a:schemeClr>
                  </a:solidFill>
                </a:rPr>
                <a:t>Activity?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62EF31-BCE4-4D26-BF44-FF2D4209120E}"/>
              </a:ext>
            </a:extLst>
          </p:cNvPr>
          <p:cNvCxnSpPr>
            <a:cxnSpLocks/>
          </p:cNvCxnSpPr>
          <p:nvPr/>
        </p:nvCxnSpPr>
        <p:spPr>
          <a:xfrm>
            <a:off x="4764561" y="5302777"/>
            <a:ext cx="0" cy="54864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63D789-4AC8-4974-9039-5969901FBF37}"/>
              </a:ext>
            </a:extLst>
          </p:cNvPr>
          <p:cNvGrpSpPr/>
          <p:nvPr/>
        </p:nvGrpSpPr>
        <p:grpSpPr>
          <a:xfrm>
            <a:off x="2067081" y="5816384"/>
            <a:ext cx="5394960" cy="3566160"/>
            <a:chOff x="2067081" y="1736617"/>
            <a:chExt cx="5394960" cy="3566160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DE268A7A-FFC9-4B47-8A27-27C47936D46D}"/>
                </a:ext>
              </a:extLst>
            </p:cNvPr>
            <p:cNvSpPr/>
            <p:nvPr/>
          </p:nvSpPr>
          <p:spPr>
            <a:xfrm>
              <a:off x="2067081" y="1736617"/>
              <a:ext cx="5394960" cy="3566160"/>
            </a:xfrm>
            <a:prstGeom prst="diamond">
              <a:avLst/>
            </a:prstGeom>
            <a:solidFill>
              <a:srgbClr val="FFE699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AEBE28-9841-40E7-8E8A-12BC012EE475}"/>
                </a:ext>
              </a:extLst>
            </p:cNvPr>
            <p:cNvSpPr txBox="1"/>
            <p:nvPr/>
          </p:nvSpPr>
          <p:spPr>
            <a:xfrm>
              <a:off x="3335479" y="2729571"/>
              <a:ext cx="2858164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bg2">
                      <a:lumMod val="10000"/>
                    </a:schemeClr>
                  </a:solidFill>
                </a:rPr>
                <a:t>Is the program or activity established by legislation / regulations?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01479E-AC5C-4C75-AAC4-2B31CEA6E980}"/>
              </a:ext>
            </a:extLst>
          </p:cNvPr>
          <p:cNvCxnSpPr>
            <a:cxnSpLocks/>
          </p:cNvCxnSpPr>
          <p:nvPr/>
        </p:nvCxnSpPr>
        <p:spPr>
          <a:xfrm>
            <a:off x="4764561" y="9382544"/>
            <a:ext cx="0" cy="54864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E1CB85-8B1C-4470-8133-1CCCDEBC5AA2}"/>
              </a:ext>
            </a:extLst>
          </p:cNvPr>
          <p:cNvGrpSpPr/>
          <p:nvPr/>
        </p:nvGrpSpPr>
        <p:grpSpPr>
          <a:xfrm>
            <a:off x="2067081" y="9896151"/>
            <a:ext cx="5394960" cy="3566160"/>
            <a:chOff x="2067081" y="1736617"/>
            <a:chExt cx="5394960" cy="3566160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F6B07794-1560-4903-8F00-445220AB6D7E}"/>
                </a:ext>
              </a:extLst>
            </p:cNvPr>
            <p:cNvSpPr/>
            <p:nvPr/>
          </p:nvSpPr>
          <p:spPr>
            <a:xfrm>
              <a:off x="2067081" y="1736617"/>
              <a:ext cx="5394960" cy="3566160"/>
            </a:xfrm>
            <a:prstGeom prst="diamond">
              <a:avLst/>
            </a:prstGeom>
            <a:solidFill>
              <a:srgbClr val="FFE699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CA297E-96C5-4977-B4A3-E0661046F502}"/>
                </a:ext>
              </a:extLst>
            </p:cNvPr>
            <p:cNvSpPr txBox="1"/>
            <p:nvPr/>
          </p:nvSpPr>
          <p:spPr>
            <a:xfrm>
              <a:off x="3494104" y="2550203"/>
              <a:ext cx="2540932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bg2">
                      <a:lumMod val="10000"/>
                    </a:schemeClr>
                  </a:solidFill>
                </a:rPr>
                <a:t>Does the enabling authority provide the Minister with the power to establish fees?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13F151-2C8F-466F-A61F-2B3EF529DEE6}"/>
              </a:ext>
            </a:extLst>
          </p:cNvPr>
          <p:cNvCxnSpPr>
            <a:cxnSpLocks/>
          </p:cNvCxnSpPr>
          <p:nvPr/>
        </p:nvCxnSpPr>
        <p:spPr>
          <a:xfrm>
            <a:off x="7462041" y="3522764"/>
            <a:ext cx="548640" cy="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B3342C-5A68-45D6-9E1A-183F4F998510}"/>
              </a:ext>
            </a:extLst>
          </p:cNvPr>
          <p:cNvCxnSpPr>
            <a:cxnSpLocks/>
          </p:cNvCxnSpPr>
          <p:nvPr/>
        </p:nvCxnSpPr>
        <p:spPr>
          <a:xfrm>
            <a:off x="7462041" y="7594168"/>
            <a:ext cx="548640" cy="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F225D6-B568-41DF-9FCB-40A0C2D08544}"/>
              </a:ext>
            </a:extLst>
          </p:cNvPr>
          <p:cNvCxnSpPr>
            <a:cxnSpLocks/>
          </p:cNvCxnSpPr>
          <p:nvPr/>
        </p:nvCxnSpPr>
        <p:spPr>
          <a:xfrm>
            <a:off x="7462041" y="11685365"/>
            <a:ext cx="548640" cy="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02D227-A83B-469A-B11E-C7E9E40EC9D5}"/>
              </a:ext>
            </a:extLst>
          </p:cNvPr>
          <p:cNvSpPr txBox="1"/>
          <p:nvPr/>
        </p:nvSpPr>
        <p:spPr>
          <a:xfrm>
            <a:off x="4968431" y="5362103"/>
            <a:ext cx="52963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b="1">
                <a:solidFill>
                  <a:schemeClr val="bg2">
                    <a:lumMod val="10000"/>
                  </a:schemeClr>
                </a:solidFill>
              </a:rPr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2B0E1-1E8E-4BAD-8A1A-7646B648EE46}"/>
              </a:ext>
            </a:extLst>
          </p:cNvPr>
          <p:cNvSpPr txBox="1"/>
          <p:nvPr/>
        </p:nvSpPr>
        <p:spPr>
          <a:xfrm>
            <a:off x="7441656" y="3028145"/>
            <a:ext cx="49084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bg2">
                    <a:lumMod val="10000"/>
                  </a:schemeClr>
                </a:solidFill>
              </a:rPr>
              <a:t>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67B4DA-61C1-403C-BBE9-D12CFD35E48D}"/>
              </a:ext>
            </a:extLst>
          </p:cNvPr>
          <p:cNvSpPr txBox="1"/>
          <p:nvPr/>
        </p:nvSpPr>
        <p:spPr>
          <a:xfrm>
            <a:off x="5014384" y="9436715"/>
            <a:ext cx="52963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b="1">
                <a:solidFill>
                  <a:schemeClr val="bg2">
                    <a:lumMod val="10000"/>
                  </a:schemeClr>
                </a:solidFill>
              </a:rPr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EC7644-4311-4BB7-93FD-1270A3F8A1BD}"/>
              </a:ext>
            </a:extLst>
          </p:cNvPr>
          <p:cNvSpPr txBox="1"/>
          <p:nvPr/>
        </p:nvSpPr>
        <p:spPr>
          <a:xfrm>
            <a:off x="7462041" y="7096483"/>
            <a:ext cx="49084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bg2">
                    <a:lumMod val="10000"/>
                  </a:schemeClr>
                </a:solidFill>
              </a:rPr>
              <a:t>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2E3178-91ED-4125-A6E1-F981ACE4514B}"/>
              </a:ext>
            </a:extLst>
          </p:cNvPr>
          <p:cNvSpPr txBox="1"/>
          <p:nvPr/>
        </p:nvSpPr>
        <p:spPr>
          <a:xfrm>
            <a:off x="7422260" y="11187679"/>
            <a:ext cx="5296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bg2">
                    <a:lumMod val="10000"/>
                  </a:schemeClr>
                </a:solidFill>
              </a:rPr>
              <a:t>Yes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C361D90-464F-4F19-A780-D2AB5A3348B4}"/>
              </a:ext>
            </a:extLst>
          </p:cNvPr>
          <p:cNvGrpSpPr/>
          <p:nvPr/>
        </p:nvGrpSpPr>
        <p:grpSpPr>
          <a:xfrm>
            <a:off x="557847" y="8491493"/>
            <a:ext cx="2743200" cy="2377440"/>
            <a:chOff x="420686" y="8491493"/>
            <a:chExt cx="2743200" cy="237744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66EFAA7-0DEA-4F82-A1B7-688CDDD731C4}"/>
                </a:ext>
              </a:extLst>
            </p:cNvPr>
            <p:cNvSpPr/>
            <p:nvPr/>
          </p:nvSpPr>
          <p:spPr>
            <a:xfrm>
              <a:off x="420686" y="8491493"/>
              <a:ext cx="2743200" cy="2377440"/>
            </a:xfrm>
            <a:prstGeom prst="roundRect">
              <a:avLst/>
            </a:prstGeom>
            <a:solidFill>
              <a:srgbClr val="F98F8F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0517-2A40-46CF-A194-CFE60F735646}"/>
                </a:ext>
              </a:extLst>
            </p:cNvPr>
            <p:cNvSpPr txBox="1"/>
            <p:nvPr/>
          </p:nvSpPr>
          <p:spPr>
            <a:xfrm>
              <a:off x="633661" y="8492122"/>
              <a:ext cx="2306356" cy="23544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100">
                  <a:solidFill>
                    <a:schemeClr val="bg2">
                      <a:lumMod val="10000"/>
                    </a:schemeClr>
                  </a:solidFill>
                </a:rPr>
                <a:t>Stop: need to prepare a memorandum to Cabinet seeking policy/legislative authority for cost recovery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9C2A8E0-056C-4766-B33F-7966D2CA20E4}"/>
              </a:ext>
            </a:extLst>
          </p:cNvPr>
          <p:cNvGrpSpPr/>
          <p:nvPr/>
        </p:nvGrpSpPr>
        <p:grpSpPr>
          <a:xfrm>
            <a:off x="1924000" y="10856271"/>
            <a:ext cx="137160" cy="822960"/>
            <a:chOff x="1922126" y="10822232"/>
            <a:chExt cx="137160" cy="8229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9235E6-61DE-4F8D-AC7A-67E8434C8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2126" y="10822232"/>
              <a:ext cx="0" cy="822960"/>
            </a:xfrm>
            <a:prstGeom prst="straightConnector1">
              <a:avLst/>
            </a:prstGeom>
            <a:ln w="38100" cap="rnd">
              <a:solidFill>
                <a:schemeClr val="bg2">
                  <a:lumMod val="10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E39AFA-97A0-4F64-A0A6-17755246E7F6}"/>
                </a:ext>
              </a:extLst>
            </p:cNvPr>
            <p:cNvCxnSpPr>
              <a:cxnSpLocks/>
            </p:cNvCxnSpPr>
            <p:nvPr/>
          </p:nvCxnSpPr>
          <p:spPr>
            <a:xfrm>
              <a:off x="1922126" y="11645192"/>
              <a:ext cx="137160" cy="0"/>
            </a:xfrm>
            <a:prstGeom prst="line">
              <a:avLst/>
            </a:prstGeom>
            <a:ln w="38100" cap="rnd">
              <a:solidFill>
                <a:schemeClr val="bg2">
                  <a:lumMod val="1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8B742F2-296A-4E9C-8734-8818BEFE8252}"/>
              </a:ext>
            </a:extLst>
          </p:cNvPr>
          <p:cNvGrpSpPr/>
          <p:nvPr/>
        </p:nvGrpSpPr>
        <p:grpSpPr>
          <a:xfrm>
            <a:off x="8056035" y="2833897"/>
            <a:ext cx="2560320" cy="1371600"/>
            <a:chOff x="420686" y="8491494"/>
            <a:chExt cx="2560320" cy="137160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952A32A-69F0-49A4-89F7-2A1CDCA93DF4}"/>
                </a:ext>
              </a:extLst>
            </p:cNvPr>
            <p:cNvSpPr/>
            <p:nvPr/>
          </p:nvSpPr>
          <p:spPr>
            <a:xfrm>
              <a:off x="420686" y="8491494"/>
              <a:ext cx="2560320" cy="1371600"/>
            </a:xfrm>
            <a:prstGeom prst="roundRect">
              <a:avLst/>
            </a:prstGeom>
            <a:solidFill>
              <a:srgbClr val="F98F8F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596AEC-8428-4FBA-9A6A-5BE73E9BA063}"/>
                </a:ext>
              </a:extLst>
            </p:cNvPr>
            <p:cNvSpPr txBox="1"/>
            <p:nvPr/>
          </p:nvSpPr>
          <p:spPr>
            <a:xfrm>
              <a:off x="504491" y="8646379"/>
              <a:ext cx="2392710" cy="10618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100">
                  <a:solidFill>
                    <a:schemeClr val="bg2">
                      <a:lumMod val="10000"/>
                    </a:schemeClr>
                  </a:solidFill>
                </a:rPr>
                <a:t>Stop: you cannot proceed with cost recovery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CA3557-DA72-405A-A997-3828C831C5F4}"/>
              </a:ext>
            </a:extLst>
          </p:cNvPr>
          <p:cNvGrpSpPr/>
          <p:nvPr/>
        </p:nvGrpSpPr>
        <p:grpSpPr>
          <a:xfrm>
            <a:off x="8021635" y="6314008"/>
            <a:ext cx="2560320" cy="2560320"/>
            <a:chOff x="420686" y="8491493"/>
            <a:chExt cx="2560320" cy="256032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593EFBE-0826-4F09-AD81-66AE7F27F702}"/>
                </a:ext>
              </a:extLst>
            </p:cNvPr>
            <p:cNvSpPr/>
            <p:nvPr/>
          </p:nvSpPr>
          <p:spPr>
            <a:xfrm>
              <a:off x="420686" y="8491493"/>
              <a:ext cx="2560320" cy="2560320"/>
            </a:xfrm>
            <a:prstGeom prst="roundRect">
              <a:avLst/>
            </a:prstGeom>
            <a:solidFill>
              <a:srgbClr val="F98F8F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D5E571E-D2B2-4D99-AD72-1F24FEF22E97}"/>
                </a:ext>
              </a:extLst>
            </p:cNvPr>
            <p:cNvSpPr txBox="1"/>
            <p:nvPr/>
          </p:nvSpPr>
          <p:spPr>
            <a:xfrm>
              <a:off x="625500" y="8594407"/>
              <a:ext cx="2150692" cy="23544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100">
                  <a:solidFill>
                    <a:schemeClr val="bg2">
                      <a:lumMod val="10000"/>
                    </a:schemeClr>
                  </a:solidFill>
                </a:rPr>
                <a:t>Stop: out of scope, explore whether a non-statutory fee contract (e.g. TERMPOL) is an option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7BC114-F52E-467D-98E9-BE48C2F43280}"/>
              </a:ext>
            </a:extLst>
          </p:cNvPr>
          <p:cNvGrpSpPr/>
          <p:nvPr/>
        </p:nvGrpSpPr>
        <p:grpSpPr>
          <a:xfrm>
            <a:off x="8056035" y="10719111"/>
            <a:ext cx="4206240" cy="2651760"/>
            <a:chOff x="8056035" y="10719111"/>
            <a:chExt cx="4206240" cy="265176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2DA5C3-B74A-4737-B79E-BE9A1AEB4FAF}"/>
                </a:ext>
              </a:extLst>
            </p:cNvPr>
            <p:cNvSpPr/>
            <p:nvPr/>
          </p:nvSpPr>
          <p:spPr>
            <a:xfrm>
              <a:off x="8056035" y="10719111"/>
              <a:ext cx="4206240" cy="26517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7052676-E06A-4E79-A47C-04E970684B61}"/>
                </a:ext>
              </a:extLst>
            </p:cNvPr>
            <p:cNvSpPr/>
            <p:nvPr/>
          </p:nvSpPr>
          <p:spPr>
            <a:xfrm>
              <a:off x="8056035" y="10719111"/>
              <a:ext cx="4206240" cy="868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3E9052-777A-4656-8BE0-DB859CF44FB3}"/>
                </a:ext>
              </a:extLst>
            </p:cNvPr>
            <p:cNvSpPr txBox="1"/>
            <p:nvPr/>
          </p:nvSpPr>
          <p:spPr>
            <a:xfrm>
              <a:off x="8080122" y="10799507"/>
              <a:ext cx="415171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Conduct a service review of the program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BD9784-32D6-45D0-8538-A2335A554A4F}"/>
                </a:ext>
              </a:extLst>
            </p:cNvPr>
            <p:cNvSpPr txBox="1"/>
            <p:nvPr/>
          </p:nvSpPr>
          <p:spPr>
            <a:xfrm>
              <a:off x="8102568" y="11670275"/>
              <a:ext cx="410682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2">
                      <a:lumMod val="10000"/>
                    </a:schemeClr>
                  </a:solidFill>
                </a:rPr>
                <a:t>Identify/assess all possible CR services/activities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2">
                      <a:lumMod val="10000"/>
                    </a:schemeClr>
                  </a:solidFill>
                </a:rPr>
                <a:t>Identify opportunities to streamline/lean existing fees and process linked to fees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5FAD76-1F1E-4C25-A9A0-4BEF105A87F0}"/>
              </a:ext>
            </a:extLst>
          </p:cNvPr>
          <p:cNvCxnSpPr>
            <a:cxnSpLocks/>
          </p:cNvCxnSpPr>
          <p:nvPr/>
        </p:nvCxnSpPr>
        <p:spPr>
          <a:xfrm>
            <a:off x="16949802" y="1566920"/>
            <a:ext cx="0" cy="45720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B51513-2DBB-4FC0-BAD0-E0D83D5CF981}"/>
              </a:ext>
            </a:extLst>
          </p:cNvPr>
          <p:cNvCxnSpPr>
            <a:cxnSpLocks/>
          </p:cNvCxnSpPr>
          <p:nvPr/>
        </p:nvCxnSpPr>
        <p:spPr>
          <a:xfrm>
            <a:off x="12286362" y="12081755"/>
            <a:ext cx="548640" cy="0"/>
          </a:xfrm>
          <a:prstGeom prst="line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78D3CDE-ACF3-4051-8B6B-4AA496278FF7}"/>
              </a:ext>
            </a:extLst>
          </p:cNvPr>
          <p:cNvCxnSpPr>
            <a:cxnSpLocks/>
          </p:cNvCxnSpPr>
          <p:nvPr/>
        </p:nvCxnSpPr>
        <p:spPr>
          <a:xfrm flipV="1">
            <a:off x="12835002" y="1566920"/>
            <a:ext cx="0" cy="10514835"/>
          </a:xfrm>
          <a:prstGeom prst="line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700966B-2666-4A63-B185-1ABD3C32D655}"/>
              </a:ext>
            </a:extLst>
          </p:cNvPr>
          <p:cNvCxnSpPr>
            <a:cxnSpLocks/>
          </p:cNvCxnSpPr>
          <p:nvPr/>
        </p:nvCxnSpPr>
        <p:spPr>
          <a:xfrm>
            <a:off x="12835002" y="1566920"/>
            <a:ext cx="4114800" cy="0"/>
          </a:xfrm>
          <a:prstGeom prst="line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81FEAB9-D4D8-4A03-8951-0A33F7853AFA}"/>
              </a:ext>
            </a:extLst>
          </p:cNvPr>
          <p:cNvCxnSpPr>
            <a:cxnSpLocks/>
          </p:cNvCxnSpPr>
          <p:nvPr/>
        </p:nvCxnSpPr>
        <p:spPr>
          <a:xfrm>
            <a:off x="14389480" y="1566920"/>
            <a:ext cx="0" cy="45720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DADDE48-4911-4EFC-A376-2BB6F8FDCB96}"/>
              </a:ext>
            </a:extLst>
          </p:cNvPr>
          <p:cNvGrpSpPr/>
          <p:nvPr/>
        </p:nvGrpSpPr>
        <p:grpSpPr>
          <a:xfrm>
            <a:off x="14385856" y="5773160"/>
            <a:ext cx="1097280" cy="914400"/>
            <a:chOff x="14385856" y="5773160"/>
            <a:chExt cx="1097280" cy="914400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4DC34D3-7308-4A57-9E77-99543D8E6AEB}"/>
                </a:ext>
              </a:extLst>
            </p:cNvPr>
            <p:cNvCxnSpPr>
              <a:cxnSpLocks/>
            </p:cNvCxnSpPr>
            <p:nvPr/>
          </p:nvCxnSpPr>
          <p:spPr>
            <a:xfrm>
              <a:off x="15483136" y="6230360"/>
              <a:ext cx="0" cy="457200"/>
            </a:xfrm>
            <a:prstGeom prst="straightConnector1">
              <a:avLst/>
            </a:prstGeom>
            <a:ln w="38100" cap="rnd">
              <a:solidFill>
                <a:schemeClr val="bg2">
                  <a:lumMod val="10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51E0B1-B189-4610-B88B-3A34E4331EFE}"/>
                </a:ext>
              </a:extLst>
            </p:cNvPr>
            <p:cNvCxnSpPr>
              <a:cxnSpLocks/>
            </p:cNvCxnSpPr>
            <p:nvPr/>
          </p:nvCxnSpPr>
          <p:spPr>
            <a:xfrm>
              <a:off x="14385856" y="5773160"/>
              <a:ext cx="0" cy="457200"/>
            </a:xfrm>
            <a:prstGeom prst="line">
              <a:avLst/>
            </a:prstGeom>
            <a:ln w="38100" cap="rnd">
              <a:solidFill>
                <a:schemeClr val="bg2">
                  <a:lumMod val="1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BA2224A-3DFF-4255-8C7A-9E89825269CE}"/>
                </a:ext>
              </a:extLst>
            </p:cNvPr>
            <p:cNvCxnSpPr>
              <a:cxnSpLocks/>
            </p:cNvCxnSpPr>
            <p:nvPr/>
          </p:nvCxnSpPr>
          <p:spPr>
            <a:xfrm>
              <a:off x="14385856" y="6230360"/>
              <a:ext cx="1097280" cy="0"/>
            </a:xfrm>
            <a:prstGeom prst="line">
              <a:avLst/>
            </a:prstGeom>
            <a:ln w="38100" cap="rnd">
              <a:solidFill>
                <a:schemeClr val="bg2">
                  <a:lumMod val="1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93AF98B-D760-4249-9FAF-2D49F76F5139}"/>
              </a:ext>
            </a:extLst>
          </p:cNvPr>
          <p:cNvGrpSpPr/>
          <p:nvPr/>
        </p:nvGrpSpPr>
        <p:grpSpPr>
          <a:xfrm>
            <a:off x="13246480" y="2024120"/>
            <a:ext cx="2286001" cy="3749040"/>
            <a:chOff x="8056034" y="10719111"/>
            <a:chExt cx="2286001" cy="374904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3046E4D-69B7-4375-884C-EF6922693796}"/>
                </a:ext>
              </a:extLst>
            </p:cNvPr>
            <p:cNvSpPr/>
            <p:nvPr/>
          </p:nvSpPr>
          <p:spPr>
            <a:xfrm>
              <a:off x="8056035" y="10719111"/>
              <a:ext cx="2286000" cy="3749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BA4AB5-99C8-4EB1-8D74-F76DE576C9BE}"/>
                </a:ext>
              </a:extLst>
            </p:cNvPr>
            <p:cNvSpPr/>
            <p:nvPr/>
          </p:nvSpPr>
          <p:spPr>
            <a:xfrm>
              <a:off x="8056034" y="10719111"/>
              <a:ext cx="2286000" cy="1828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7AE3619-6887-430A-98FB-E6A53FCE5596}"/>
                </a:ext>
              </a:extLst>
            </p:cNvPr>
            <p:cNvSpPr txBox="1"/>
            <p:nvPr/>
          </p:nvSpPr>
          <p:spPr>
            <a:xfrm>
              <a:off x="8195542" y="11248790"/>
              <a:ext cx="2062806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>
                  <a:solidFill>
                    <a:schemeClr val="bg1"/>
                  </a:solidFill>
                </a:rPr>
                <a:t>Determine the fee design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AD4236F-5426-4F9A-B727-3E0781DDDCC6}"/>
                </a:ext>
              </a:extLst>
            </p:cNvPr>
            <p:cNvSpPr txBox="1"/>
            <p:nvPr/>
          </p:nvSpPr>
          <p:spPr>
            <a:xfrm>
              <a:off x="8169536" y="12646379"/>
              <a:ext cx="2088812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chemeClr val="bg2">
                      <a:lumMod val="10000"/>
                    </a:schemeClr>
                  </a:solidFill>
                </a:rPr>
                <a:t>Fixed fees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chemeClr val="bg2">
                      <a:lumMod val="10000"/>
                    </a:schemeClr>
                  </a:solidFill>
                </a:rPr>
                <a:t>Hourly fees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chemeClr val="bg2">
                      <a:lumMod val="10000"/>
                    </a:schemeClr>
                  </a:solidFill>
                </a:rPr>
                <a:t>Variable fees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chemeClr val="bg2">
                      <a:lumMod val="10000"/>
                    </a:schemeClr>
                  </a:solidFill>
                </a:rPr>
                <a:t>Hybrid fees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chemeClr val="bg2">
                      <a:lumMod val="10000"/>
                    </a:schemeClr>
                  </a:solidFill>
                </a:rPr>
                <a:t>Other options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DCE0663-06F1-4A3B-8EAC-AEB5F89E7365}"/>
              </a:ext>
            </a:extLst>
          </p:cNvPr>
          <p:cNvGrpSpPr/>
          <p:nvPr/>
        </p:nvGrpSpPr>
        <p:grpSpPr>
          <a:xfrm>
            <a:off x="15806801" y="2019579"/>
            <a:ext cx="2286001" cy="3474720"/>
            <a:chOff x="8056034" y="10719111"/>
            <a:chExt cx="2286001" cy="34747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A976D98-182F-49DD-AC4B-88316729D49E}"/>
                </a:ext>
              </a:extLst>
            </p:cNvPr>
            <p:cNvSpPr/>
            <p:nvPr/>
          </p:nvSpPr>
          <p:spPr>
            <a:xfrm>
              <a:off x="8056035" y="10719111"/>
              <a:ext cx="2286000" cy="3474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5AA8C68-0811-425D-8041-41563CEA9968}"/>
                </a:ext>
              </a:extLst>
            </p:cNvPr>
            <p:cNvSpPr/>
            <p:nvPr/>
          </p:nvSpPr>
          <p:spPr>
            <a:xfrm>
              <a:off x="8056034" y="10719111"/>
              <a:ext cx="2286000" cy="1828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ABB8BB1-E513-4BE9-8936-4DC2F5015C6D}"/>
                </a:ext>
              </a:extLst>
            </p:cNvPr>
            <p:cNvSpPr txBox="1"/>
            <p:nvPr/>
          </p:nvSpPr>
          <p:spPr>
            <a:xfrm>
              <a:off x="8252840" y="11079513"/>
              <a:ext cx="1948210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>
                  <a:solidFill>
                    <a:schemeClr val="bg1"/>
                  </a:solidFill>
                </a:rPr>
                <a:t>Determine the service standards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9FEDDDA-4991-4ED6-A29B-617616983F3D}"/>
                </a:ext>
              </a:extLst>
            </p:cNvPr>
            <p:cNvSpPr txBox="1"/>
            <p:nvPr/>
          </p:nvSpPr>
          <p:spPr>
            <a:xfrm>
              <a:off x="8169536" y="12646379"/>
              <a:ext cx="208881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chemeClr val="bg2">
                      <a:lumMod val="10000"/>
                    </a:schemeClr>
                  </a:solidFill>
                </a:rPr>
                <a:t>Robust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chemeClr val="bg2">
                      <a:lumMod val="10000"/>
                    </a:schemeClr>
                  </a:solidFill>
                </a:rPr>
                <a:t>Meaningful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chemeClr val="bg2">
                      <a:lumMod val="10000"/>
                    </a:schemeClr>
                  </a:solidFill>
                </a:rPr>
                <a:t>Achievable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chemeClr val="bg2">
                      <a:lumMod val="10000"/>
                    </a:schemeClr>
                  </a:solidFill>
                </a:rPr>
                <a:t>Measurable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3E6F85-E117-4DFB-85BA-6A92F83C38F2}"/>
              </a:ext>
            </a:extLst>
          </p:cNvPr>
          <p:cNvCxnSpPr>
            <a:cxnSpLocks/>
          </p:cNvCxnSpPr>
          <p:nvPr/>
        </p:nvCxnSpPr>
        <p:spPr>
          <a:xfrm>
            <a:off x="15488088" y="8491493"/>
            <a:ext cx="0" cy="54864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1D7F4A2-234C-4073-9B73-5D555ECAF6BC}"/>
              </a:ext>
            </a:extLst>
          </p:cNvPr>
          <p:cNvCxnSpPr>
            <a:cxnSpLocks/>
          </p:cNvCxnSpPr>
          <p:nvPr/>
        </p:nvCxnSpPr>
        <p:spPr>
          <a:xfrm>
            <a:off x="15486029" y="11974633"/>
            <a:ext cx="0" cy="54864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F3EC8DF-3858-4088-B00A-0EFEB537EEFC}"/>
              </a:ext>
            </a:extLst>
          </p:cNvPr>
          <p:cNvGrpSpPr/>
          <p:nvPr/>
        </p:nvGrpSpPr>
        <p:grpSpPr>
          <a:xfrm>
            <a:off x="13659288" y="6673982"/>
            <a:ext cx="3657600" cy="1828800"/>
            <a:chOff x="13717607" y="6542703"/>
            <a:chExt cx="3657600" cy="18288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D1BC7B3-6A6D-472B-817E-08B31082C33C}"/>
                </a:ext>
              </a:extLst>
            </p:cNvPr>
            <p:cNvSpPr/>
            <p:nvPr/>
          </p:nvSpPr>
          <p:spPr>
            <a:xfrm>
              <a:off x="13717607" y="6542703"/>
              <a:ext cx="3657600" cy="1828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320739A-03D9-473B-AA8B-BFF6CF830044}"/>
                </a:ext>
              </a:extLst>
            </p:cNvPr>
            <p:cNvSpPr txBox="1"/>
            <p:nvPr/>
          </p:nvSpPr>
          <p:spPr>
            <a:xfrm>
              <a:off x="13960537" y="6898240"/>
              <a:ext cx="3208860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>
                  <a:solidFill>
                    <a:schemeClr val="bg1"/>
                  </a:solidFill>
                </a:rPr>
                <a:t>Conduct a costing analysis to determine full cost of proposed fee activities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447EA8B-BA9B-4F1B-B555-496D0C5B2852}"/>
              </a:ext>
            </a:extLst>
          </p:cNvPr>
          <p:cNvGrpSpPr/>
          <p:nvPr/>
        </p:nvGrpSpPr>
        <p:grpSpPr>
          <a:xfrm>
            <a:off x="13156368" y="9048553"/>
            <a:ext cx="4663440" cy="2926080"/>
            <a:chOff x="8056035" y="10719111"/>
            <a:chExt cx="4663440" cy="292608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588A83E-2B41-447C-810A-03D92EB8929C}"/>
                </a:ext>
              </a:extLst>
            </p:cNvPr>
            <p:cNvSpPr/>
            <p:nvPr/>
          </p:nvSpPr>
          <p:spPr>
            <a:xfrm>
              <a:off x="8056035" y="10719111"/>
              <a:ext cx="4663440" cy="2926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28267DC-BD46-4630-AD2C-7279750D3AC4}"/>
                </a:ext>
              </a:extLst>
            </p:cNvPr>
            <p:cNvSpPr/>
            <p:nvPr/>
          </p:nvSpPr>
          <p:spPr>
            <a:xfrm>
              <a:off x="8056035" y="10719111"/>
              <a:ext cx="4663440" cy="868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61EBF5E-D953-4CF7-9366-B458C4A7D9BE}"/>
                </a:ext>
              </a:extLst>
            </p:cNvPr>
            <p:cNvSpPr txBox="1"/>
            <p:nvPr/>
          </p:nvSpPr>
          <p:spPr>
            <a:xfrm>
              <a:off x="8264236" y="10938007"/>
              <a:ext cx="4151719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>
                  <a:solidFill>
                    <a:schemeClr val="bg1"/>
                  </a:solidFill>
                </a:rPr>
                <a:t>Conduct a fee setting analysis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3C0C6D7-D8D9-4438-9122-F64B2E880085}"/>
                </a:ext>
              </a:extLst>
            </p:cNvPr>
            <p:cNvSpPr txBox="1"/>
            <p:nvPr/>
          </p:nvSpPr>
          <p:spPr>
            <a:xfrm>
              <a:off x="8149396" y="11662740"/>
              <a:ext cx="4513835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chemeClr val="bg2">
                      <a:lumMod val="10000"/>
                    </a:schemeClr>
                  </a:solidFill>
                </a:rPr>
                <a:t>Results of costing analysis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chemeClr val="bg2">
                      <a:lumMod val="10000"/>
                    </a:schemeClr>
                  </a:solidFill>
                </a:rPr>
                <a:t>Public-private benefit assessment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chemeClr val="bg2">
                      <a:lumMod val="10000"/>
                    </a:schemeClr>
                  </a:solidFill>
                </a:rPr>
                <a:t>International benchmarking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chemeClr val="bg2">
                      <a:lumMod val="10000"/>
                    </a:schemeClr>
                  </a:solidFill>
                </a:rPr>
                <a:t>Impact analysis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chemeClr val="bg2">
                      <a:lumMod val="10000"/>
                    </a:schemeClr>
                  </a:solidFill>
                </a:rPr>
                <a:t>Additional policy considerations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A5A9E0-6FFD-49D1-BC2B-6FACA116CA46}"/>
              </a:ext>
            </a:extLst>
          </p:cNvPr>
          <p:cNvGrpSpPr/>
          <p:nvPr/>
        </p:nvGrpSpPr>
        <p:grpSpPr>
          <a:xfrm>
            <a:off x="13156368" y="12532195"/>
            <a:ext cx="4663440" cy="1188720"/>
            <a:chOff x="8056035" y="10719111"/>
            <a:chExt cx="4663440" cy="118872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7AD028-E590-46DA-B694-1353561E48E8}"/>
                </a:ext>
              </a:extLst>
            </p:cNvPr>
            <p:cNvSpPr/>
            <p:nvPr/>
          </p:nvSpPr>
          <p:spPr>
            <a:xfrm>
              <a:off x="8056035" y="10719111"/>
              <a:ext cx="4663440" cy="1188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1929321-13DE-4F1E-839B-369017B9B9D0}"/>
                </a:ext>
              </a:extLst>
            </p:cNvPr>
            <p:cNvSpPr/>
            <p:nvPr/>
          </p:nvSpPr>
          <p:spPr>
            <a:xfrm>
              <a:off x="8056035" y="10719111"/>
              <a:ext cx="4663440" cy="868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1A6F5A0-DA0A-4D8B-8554-172471E63136}"/>
                </a:ext>
              </a:extLst>
            </p:cNvPr>
            <p:cNvSpPr txBox="1"/>
            <p:nvPr/>
          </p:nvSpPr>
          <p:spPr>
            <a:xfrm>
              <a:off x="8294428" y="10765424"/>
              <a:ext cx="4151719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>
                  <a:solidFill>
                    <a:schemeClr val="bg1"/>
                  </a:solidFill>
                </a:rPr>
                <a:t>Conduct stake holder mapping analysis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18AFF8B-A2B6-44B8-9037-9FE5114C5E09}"/>
              </a:ext>
            </a:extLst>
          </p:cNvPr>
          <p:cNvGrpSpPr/>
          <p:nvPr/>
        </p:nvGrpSpPr>
        <p:grpSpPr>
          <a:xfrm>
            <a:off x="16911835" y="5506756"/>
            <a:ext cx="1645920" cy="457200"/>
            <a:chOff x="14538256" y="5925560"/>
            <a:chExt cx="1645920" cy="4572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093367C-85F0-4894-AA5E-6D5C7C8DA686}"/>
                </a:ext>
              </a:extLst>
            </p:cNvPr>
            <p:cNvCxnSpPr>
              <a:cxnSpLocks/>
            </p:cNvCxnSpPr>
            <p:nvPr/>
          </p:nvCxnSpPr>
          <p:spPr>
            <a:xfrm>
              <a:off x="14538256" y="5925560"/>
              <a:ext cx="0" cy="457200"/>
            </a:xfrm>
            <a:prstGeom prst="line">
              <a:avLst/>
            </a:prstGeom>
            <a:ln w="38100" cap="rnd">
              <a:solidFill>
                <a:schemeClr val="bg2">
                  <a:lumMod val="1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F0B8859-8056-4D04-B42B-1225E0B05FBA}"/>
                </a:ext>
              </a:extLst>
            </p:cNvPr>
            <p:cNvCxnSpPr>
              <a:cxnSpLocks/>
            </p:cNvCxnSpPr>
            <p:nvPr/>
          </p:nvCxnSpPr>
          <p:spPr>
            <a:xfrm>
              <a:off x="14538256" y="6382760"/>
              <a:ext cx="1645920" cy="0"/>
            </a:xfrm>
            <a:prstGeom prst="line">
              <a:avLst/>
            </a:prstGeom>
            <a:ln w="38100" cap="rnd">
              <a:solidFill>
                <a:schemeClr val="bg2">
                  <a:lumMod val="1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3BC713-58BE-4F5A-8A91-068BB9DED46A}"/>
              </a:ext>
            </a:extLst>
          </p:cNvPr>
          <p:cNvCxnSpPr>
            <a:cxnSpLocks/>
          </p:cNvCxnSpPr>
          <p:nvPr/>
        </p:nvCxnSpPr>
        <p:spPr>
          <a:xfrm flipV="1">
            <a:off x="18557755" y="3201165"/>
            <a:ext cx="0" cy="10514835"/>
          </a:xfrm>
          <a:prstGeom prst="line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D14DB5F-EBD0-4C1E-9FF2-72FF2A72C631}"/>
              </a:ext>
            </a:extLst>
          </p:cNvPr>
          <p:cNvCxnSpPr>
            <a:cxnSpLocks/>
          </p:cNvCxnSpPr>
          <p:nvPr/>
        </p:nvCxnSpPr>
        <p:spPr>
          <a:xfrm>
            <a:off x="18557755" y="3201165"/>
            <a:ext cx="685800" cy="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554AAE7-B7DC-4348-B30E-F578F716FB9D}"/>
              </a:ext>
            </a:extLst>
          </p:cNvPr>
          <p:cNvCxnSpPr>
            <a:cxnSpLocks/>
          </p:cNvCxnSpPr>
          <p:nvPr/>
        </p:nvCxnSpPr>
        <p:spPr>
          <a:xfrm flipH="1">
            <a:off x="17821009" y="13462311"/>
            <a:ext cx="731520" cy="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1E97CCE-A863-4FE1-9DCD-4BB42FA8F0DB}"/>
              </a:ext>
            </a:extLst>
          </p:cNvPr>
          <p:cNvCxnSpPr>
            <a:cxnSpLocks/>
          </p:cNvCxnSpPr>
          <p:nvPr/>
        </p:nvCxnSpPr>
        <p:spPr>
          <a:xfrm>
            <a:off x="21539334" y="4119862"/>
            <a:ext cx="0" cy="45720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3136434-3502-4034-970D-4A0E5B03D802}"/>
              </a:ext>
            </a:extLst>
          </p:cNvPr>
          <p:cNvCxnSpPr>
            <a:cxnSpLocks/>
          </p:cNvCxnSpPr>
          <p:nvPr/>
        </p:nvCxnSpPr>
        <p:spPr>
          <a:xfrm>
            <a:off x="21539334" y="8627369"/>
            <a:ext cx="0" cy="64008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02A77EE-AB58-44EA-A4C1-9528F51C28EE}"/>
              </a:ext>
            </a:extLst>
          </p:cNvPr>
          <p:cNvCxnSpPr>
            <a:cxnSpLocks/>
          </p:cNvCxnSpPr>
          <p:nvPr/>
        </p:nvCxnSpPr>
        <p:spPr>
          <a:xfrm>
            <a:off x="21539334" y="10190561"/>
            <a:ext cx="0" cy="137160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9C37933-7839-4B83-AE26-094C5D7EA7F8}"/>
              </a:ext>
            </a:extLst>
          </p:cNvPr>
          <p:cNvGrpSpPr/>
          <p:nvPr/>
        </p:nvGrpSpPr>
        <p:grpSpPr>
          <a:xfrm>
            <a:off x="19251526" y="11562161"/>
            <a:ext cx="4575616" cy="914400"/>
            <a:chOff x="557847" y="1514381"/>
            <a:chExt cx="2606040" cy="914400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A23AD21B-10E4-4331-B926-1E80604AE708}"/>
                </a:ext>
              </a:extLst>
            </p:cNvPr>
            <p:cNvSpPr/>
            <p:nvPr/>
          </p:nvSpPr>
          <p:spPr>
            <a:xfrm>
              <a:off x="557847" y="1514381"/>
              <a:ext cx="2606040" cy="914400"/>
            </a:xfrm>
            <a:prstGeom prst="roundRect">
              <a:avLst/>
            </a:prstGeom>
            <a:solidFill>
              <a:srgbClr val="A8D18D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7B88277-4634-444B-9A61-81B990C3D884}"/>
                </a:ext>
              </a:extLst>
            </p:cNvPr>
            <p:cNvSpPr txBox="1"/>
            <p:nvPr/>
          </p:nvSpPr>
          <p:spPr>
            <a:xfrm>
              <a:off x="886275" y="1533222"/>
              <a:ext cx="1949196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</a:rPr>
                <a:t>Procced to the regulatory</a:t>
              </a:r>
            </a:p>
            <a:p>
              <a:pPr algn="ctr"/>
              <a:r>
                <a:rPr lang="en-US" sz="2400" b="1">
                  <a:solidFill>
                    <a:schemeClr val="bg2">
                      <a:lumMod val="10000"/>
                    </a:schemeClr>
                  </a:solidFill>
                </a:rPr>
                <a:t>development process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6B05262-4EE1-423D-B73F-9BBC53596C13}"/>
              </a:ext>
            </a:extLst>
          </p:cNvPr>
          <p:cNvGrpSpPr/>
          <p:nvPr/>
        </p:nvGrpSpPr>
        <p:grpSpPr>
          <a:xfrm>
            <a:off x="19253334" y="2018362"/>
            <a:ext cx="4572000" cy="2103120"/>
            <a:chOff x="8056035" y="10719111"/>
            <a:chExt cx="4572000" cy="210312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D1EF91-3FC4-4916-A86E-299743249636}"/>
                </a:ext>
              </a:extLst>
            </p:cNvPr>
            <p:cNvSpPr/>
            <p:nvPr/>
          </p:nvSpPr>
          <p:spPr>
            <a:xfrm>
              <a:off x="8056035" y="10719111"/>
              <a:ext cx="4572000" cy="21031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6DA6993-E68E-470E-B684-2DDA9A8A1839}"/>
                </a:ext>
              </a:extLst>
            </p:cNvPr>
            <p:cNvSpPr/>
            <p:nvPr/>
          </p:nvSpPr>
          <p:spPr>
            <a:xfrm>
              <a:off x="8056035" y="10719111"/>
              <a:ext cx="4572000" cy="868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D3AAE32-715F-455F-A8E1-7114D468A2BB}"/>
                </a:ext>
              </a:extLst>
            </p:cNvPr>
            <p:cNvSpPr txBox="1"/>
            <p:nvPr/>
          </p:nvSpPr>
          <p:spPr>
            <a:xfrm>
              <a:off x="8266175" y="10799507"/>
              <a:ext cx="415171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Seek preliminary stakeholder feedback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C9B3E1-3186-4402-9C75-F20CAEC8D47D}"/>
                </a:ext>
              </a:extLst>
            </p:cNvPr>
            <p:cNvSpPr txBox="1"/>
            <p:nvPr/>
          </p:nvSpPr>
          <p:spPr>
            <a:xfrm>
              <a:off x="8121143" y="11670275"/>
              <a:ext cx="44417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2">
                      <a:lumMod val="10000"/>
                    </a:schemeClr>
                  </a:solidFill>
                </a:rPr>
                <a:t>Proposed fee structure and related pricing options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2">
                      <a:lumMod val="10000"/>
                    </a:schemeClr>
                  </a:solidFill>
                </a:rPr>
                <a:t>Proposed service standards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EBF2C6B-ADA3-4A6C-B006-7F3DFFB36099}"/>
              </a:ext>
            </a:extLst>
          </p:cNvPr>
          <p:cNvGrpSpPr/>
          <p:nvPr/>
        </p:nvGrpSpPr>
        <p:grpSpPr>
          <a:xfrm>
            <a:off x="19253334" y="4586013"/>
            <a:ext cx="4572000" cy="2468880"/>
            <a:chOff x="8056035" y="10719111"/>
            <a:chExt cx="4572000" cy="246888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D3E4DE2-08C0-4E40-8FC3-0F38DBAC7785}"/>
                </a:ext>
              </a:extLst>
            </p:cNvPr>
            <p:cNvSpPr/>
            <p:nvPr/>
          </p:nvSpPr>
          <p:spPr>
            <a:xfrm>
              <a:off x="8056035" y="10719111"/>
              <a:ext cx="4572000" cy="24688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7451C75-3FE2-403C-8ECD-709C407F081C}"/>
                </a:ext>
              </a:extLst>
            </p:cNvPr>
            <p:cNvSpPr/>
            <p:nvPr/>
          </p:nvSpPr>
          <p:spPr>
            <a:xfrm>
              <a:off x="8056035" y="10719111"/>
              <a:ext cx="4572000" cy="6400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B84DC79-8ACA-46B2-8AFC-FB4283B9F9FF}"/>
                </a:ext>
              </a:extLst>
            </p:cNvPr>
            <p:cNvSpPr txBox="1"/>
            <p:nvPr/>
          </p:nvSpPr>
          <p:spPr>
            <a:xfrm>
              <a:off x="8266175" y="10833620"/>
              <a:ext cx="415171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Draft the fee proposal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DDA9707-8A3E-46F6-9386-EF0E72F835AA}"/>
                </a:ext>
              </a:extLst>
            </p:cNvPr>
            <p:cNvSpPr txBox="1"/>
            <p:nvPr/>
          </p:nvSpPr>
          <p:spPr>
            <a:xfrm>
              <a:off x="8121143" y="11473700"/>
              <a:ext cx="444178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2">
                      <a:lumMod val="10000"/>
                    </a:schemeClr>
                  </a:solidFill>
                </a:rPr>
                <a:t>Fee structure and pricing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2">
                      <a:lumMod val="10000"/>
                    </a:schemeClr>
                  </a:solidFill>
                </a:rPr>
                <a:t>Regulatory changes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2">
                      <a:lumMod val="10000"/>
                    </a:schemeClr>
                  </a:solidFill>
                </a:rPr>
                <a:t>Policy rationale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2">
                      <a:lumMod val="10000"/>
                    </a:schemeClr>
                  </a:solidFill>
                </a:rPr>
                <a:t>Economic impacts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bg2">
                      <a:lumMod val="10000"/>
                    </a:schemeClr>
                  </a:solidFill>
                </a:rPr>
                <a:t>Service standards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8B8007B-7BBD-4286-B362-BE774C68AF69}"/>
              </a:ext>
            </a:extLst>
          </p:cNvPr>
          <p:cNvGrpSpPr/>
          <p:nvPr/>
        </p:nvGrpSpPr>
        <p:grpSpPr>
          <a:xfrm>
            <a:off x="19253334" y="7704257"/>
            <a:ext cx="4572000" cy="914400"/>
            <a:chOff x="19249342" y="7348192"/>
            <a:chExt cx="4572000" cy="9144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EA6F543-56A6-4B5F-9E0A-A2BE2CC67075}"/>
                </a:ext>
              </a:extLst>
            </p:cNvPr>
            <p:cNvSpPr/>
            <p:nvPr/>
          </p:nvSpPr>
          <p:spPr>
            <a:xfrm>
              <a:off x="19249342" y="7348192"/>
              <a:ext cx="4572000" cy="9144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98DB463-3B1F-4C71-97C9-A917A0772B83}"/>
                </a:ext>
              </a:extLst>
            </p:cNvPr>
            <p:cNvSpPr txBox="1"/>
            <p:nvPr/>
          </p:nvSpPr>
          <p:spPr>
            <a:xfrm>
              <a:off x="19459482" y="7451449"/>
              <a:ext cx="415171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Seek departmental and ministerial approval of the fee proposal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5E099FE-0B81-4A96-84F1-EAB51E4A76F9}"/>
              </a:ext>
            </a:extLst>
          </p:cNvPr>
          <p:cNvGrpSpPr/>
          <p:nvPr/>
        </p:nvGrpSpPr>
        <p:grpSpPr>
          <a:xfrm>
            <a:off x="19253334" y="9276161"/>
            <a:ext cx="4572000" cy="914400"/>
            <a:chOff x="19249342" y="7348192"/>
            <a:chExt cx="4572000" cy="9144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E9BAF08-52E3-4DF5-A811-99A31D1AF8E9}"/>
                </a:ext>
              </a:extLst>
            </p:cNvPr>
            <p:cNvSpPr/>
            <p:nvPr/>
          </p:nvSpPr>
          <p:spPr>
            <a:xfrm>
              <a:off x="19249342" y="7348192"/>
              <a:ext cx="4572000" cy="9144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B8BFAFC-D092-4B48-BE66-C19C674C4A3D}"/>
                </a:ext>
              </a:extLst>
            </p:cNvPr>
            <p:cNvSpPr txBox="1"/>
            <p:nvPr/>
          </p:nvSpPr>
          <p:spPr>
            <a:xfrm>
              <a:off x="19536107" y="7451449"/>
              <a:ext cx="399847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Consultation with stakeholders on the fee proposal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003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147A911-8C28-45A0-B385-DDAF27925B32}"/>
              </a:ext>
            </a:extLst>
          </p:cNvPr>
          <p:cNvCxnSpPr>
            <a:cxnSpLocks/>
          </p:cNvCxnSpPr>
          <p:nvPr/>
        </p:nvCxnSpPr>
        <p:spPr>
          <a:xfrm>
            <a:off x="21539334" y="7251714"/>
            <a:ext cx="0" cy="64008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342B46D-E7C6-40D9-ADBD-ECD4722A2D8E}"/>
              </a:ext>
            </a:extLst>
          </p:cNvPr>
          <p:cNvSpPr/>
          <p:nvPr/>
        </p:nvSpPr>
        <p:spPr>
          <a:xfrm>
            <a:off x="557847" y="125730"/>
            <a:ext cx="23271480" cy="1097280"/>
          </a:xfrm>
          <a:prstGeom prst="roundRect">
            <a:avLst>
              <a:gd name="adj" fmla="val 21875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05F76-CFAB-4A76-96CA-AE41CC366C3E}"/>
              </a:ext>
            </a:extLst>
          </p:cNvPr>
          <p:cNvSpPr txBox="1"/>
          <p:nvPr/>
        </p:nvSpPr>
        <p:spPr>
          <a:xfrm>
            <a:off x="5972847" y="351204"/>
            <a:ext cx="1343258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r>
              <a:rPr lang="fr-CA" sz="3600">
                <a:solidFill>
                  <a:schemeClr val="bg1"/>
                </a:solidFill>
                <a:ea typeface="+mn-lt"/>
                <a:cs typeface="+mn-lt"/>
              </a:rPr>
              <a:t>Diagramme des propositions de frais pour le recouvrement des coûts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sz="3600">
              <a:solidFill>
                <a:schemeClr val="bg1"/>
              </a:solidFill>
              <a:ea typeface="+mn-lt"/>
              <a:cs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300BB8-BEFB-4B56-81A4-8B1B8624DFF8}"/>
              </a:ext>
            </a:extLst>
          </p:cNvPr>
          <p:cNvGrpSpPr/>
          <p:nvPr/>
        </p:nvGrpSpPr>
        <p:grpSpPr>
          <a:xfrm>
            <a:off x="557847" y="1514381"/>
            <a:ext cx="2606040" cy="868680"/>
            <a:chOff x="557847" y="1514381"/>
            <a:chExt cx="2606040" cy="8686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5817B15-71BC-443B-B92E-C82FD651FD31}"/>
                </a:ext>
              </a:extLst>
            </p:cNvPr>
            <p:cNvSpPr/>
            <p:nvPr/>
          </p:nvSpPr>
          <p:spPr>
            <a:xfrm>
              <a:off x="557847" y="1514381"/>
              <a:ext cx="2606040" cy="868680"/>
            </a:xfrm>
            <a:prstGeom prst="roundRect">
              <a:avLst/>
            </a:prstGeom>
            <a:solidFill>
              <a:srgbClr val="A8D18D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B0DF9C-53B5-4FBC-B97A-954AC42C69C4}"/>
                </a:ext>
              </a:extLst>
            </p:cNvPr>
            <p:cNvSpPr txBox="1"/>
            <p:nvPr/>
          </p:nvSpPr>
          <p:spPr>
            <a:xfrm>
              <a:off x="1340532" y="1717888"/>
              <a:ext cx="1040670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r>
                <a:rPr lang="fr-CA" sz="2400" b="1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Début</a:t>
              </a:r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 </a:t>
              </a:r>
              <a:endParaRPr lang="en-US" sz="2400" b="1">
                <a:solidFill>
                  <a:schemeClr val="bg2">
                    <a:lumMod val="10000"/>
                  </a:schemeClr>
                </a:solidFill>
                <a:cs typeface="Calibri" panose="020F0502020204030204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66039C-543D-4E6A-B54E-BD01460AF4C9}"/>
              </a:ext>
            </a:extLst>
          </p:cNvPr>
          <p:cNvGrpSpPr/>
          <p:nvPr/>
        </p:nvGrpSpPr>
        <p:grpSpPr>
          <a:xfrm>
            <a:off x="3163886" y="1462297"/>
            <a:ext cx="1600675" cy="492592"/>
            <a:chOff x="3104060" y="2300748"/>
            <a:chExt cx="1600675" cy="53579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6012788-F021-49FC-B793-E3F92962BCEF}"/>
                </a:ext>
              </a:extLst>
            </p:cNvPr>
            <p:cNvCxnSpPr>
              <a:cxnSpLocks/>
            </p:cNvCxnSpPr>
            <p:nvPr/>
          </p:nvCxnSpPr>
          <p:spPr>
            <a:xfrm>
              <a:off x="4704735" y="2300748"/>
              <a:ext cx="0" cy="298377"/>
            </a:xfrm>
            <a:prstGeom prst="straightConnector1">
              <a:avLst/>
            </a:prstGeom>
            <a:ln w="38100" cap="rnd">
              <a:solidFill>
                <a:schemeClr val="bg2">
                  <a:lumMod val="10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A040E576-9301-42CF-A357-C926108C2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4060" y="2300748"/>
              <a:ext cx="1600675" cy="535790"/>
            </a:xfrm>
            <a:prstGeom prst="bentConnector3">
              <a:avLst>
                <a:gd name="adj1" fmla="val 31456"/>
              </a:avLst>
            </a:prstGeom>
            <a:ln w="38100" cap="rnd">
              <a:solidFill>
                <a:schemeClr val="bg2">
                  <a:lumMod val="1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DFF1E-5C19-4EE8-8725-51EEDC0EF49F}"/>
              </a:ext>
            </a:extLst>
          </p:cNvPr>
          <p:cNvGrpSpPr/>
          <p:nvPr/>
        </p:nvGrpSpPr>
        <p:grpSpPr>
          <a:xfrm>
            <a:off x="2069047" y="1736617"/>
            <a:ext cx="5394960" cy="3566160"/>
            <a:chOff x="2067081" y="1736617"/>
            <a:chExt cx="5394960" cy="3566160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399FD1A5-9D06-4452-92B5-B05F931924AF}"/>
                </a:ext>
              </a:extLst>
            </p:cNvPr>
            <p:cNvSpPr/>
            <p:nvPr/>
          </p:nvSpPr>
          <p:spPr>
            <a:xfrm>
              <a:off x="2067081" y="1736617"/>
              <a:ext cx="5394960" cy="3566160"/>
            </a:xfrm>
            <a:prstGeom prst="diamond">
              <a:avLst/>
            </a:prstGeom>
            <a:solidFill>
              <a:srgbClr val="FFE699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2351CD-9A85-4B05-968D-FB2ADDA9B5A9}"/>
                </a:ext>
              </a:extLst>
            </p:cNvPr>
            <p:cNvSpPr txBox="1"/>
            <p:nvPr/>
          </p:nvSpPr>
          <p:spPr>
            <a:xfrm>
              <a:off x="3178583" y="2919532"/>
              <a:ext cx="3171958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fr-CA" sz="24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S’agit-il d’une activité dont les coûts sont recouvrables? </a:t>
              </a:r>
              <a:endParaRPr lang="en-US" dirty="0">
                <a:solidFill>
                  <a:schemeClr val="bg2">
                    <a:lumMod val="10000"/>
                  </a:schemeClr>
                </a:solidFill>
                <a:cs typeface="Calibri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1515CB-E581-46E3-BB57-F6C729865270}"/>
              </a:ext>
            </a:extLst>
          </p:cNvPr>
          <p:cNvCxnSpPr>
            <a:cxnSpLocks/>
          </p:cNvCxnSpPr>
          <p:nvPr/>
        </p:nvCxnSpPr>
        <p:spPr>
          <a:xfrm>
            <a:off x="4766527" y="5302777"/>
            <a:ext cx="0" cy="54864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69A601-33F9-4922-BA4D-1002D0F4CB5F}"/>
              </a:ext>
            </a:extLst>
          </p:cNvPr>
          <p:cNvGrpSpPr/>
          <p:nvPr/>
        </p:nvGrpSpPr>
        <p:grpSpPr>
          <a:xfrm>
            <a:off x="2069047" y="5789563"/>
            <a:ext cx="5394960" cy="3566160"/>
            <a:chOff x="2067081" y="1736617"/>
            <a:chExt cx="5394960" cy="356616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EC7EEFDF-9084-4108-8794-C44145A53A7A}"/>
                </a:ext>
              </a:extLst>
            </p:cNvPr>
            <p:cNvSpPr/>
            <p:nvPr/>
          </p:nvSpPr>
          <p:spPr>
            <a:xfrm>
              <a:off x="2067081" y="1736617"/>
              <a:ext cx="5394960" cy="3566160"/>
            </a:xfrm>
            <a:prstGeom prst="diamond">
              <a:avLst/>
            </a:prstGeom>
            <a:solidFill>
              <a:srgbClr val="FFE699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81E6BF-1DBB-49AE-B55E-D9E0238AEABD}"/>
                </a:ext>
              </a:extLst>
            </p:cNvPr>
            <p:cNvSpPr txBox="1"/>
            <p:nvPr/>
          </p:nvSpPr>
          <p:spPr>
            <a:xfrm>
              <a:off x="3335479" y="2729571"/>
              <a:ext cx="285816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fr-CA" sz="2400">
                  <a:solidFill>
                    <a:schemeClr val="bg2">
                      <a:lumMod val="10000"/>
                    </a:schemeClr>
                  </a:solidFill>
                </a:rPr>
                <a:t>L’activité ou le </a:t>
              </a:r>
              <a:r>
                <a:rPr lang="fr-CA" sz="2400" dirty="0">
                  <a:solidFill>
                    <a:schemeClr val="bg2">
                      <a:lumMod val="10000"/>
                    </a:schemeClr>
                  </a:solidFill>
                </a:rPr>
                <a:t>programme est-il établi par une loi ou un règlement?</a:t>
              </a:r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</a:rPr>
                <a:t> </a:t>
              </a:r>
              <a:endParaRPr 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8573AE-BA96-4427-94A2-A828EC64E93D}"/>
              </a:ext>
            </a:extLst>
          </p:cNvPr>
          <p:cNvCxnSpPr>
            <a:cxnSpLocks/>
          </p:cNvCxnSpPr>
          <p:nvPr/>
        </p:nvCxnSpPr>
        <p:spPr>
          <a:xfrm>
            <a:off x="4766527" y="9382544"/>
            <a:ext cx="0" cy="54864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79D2DA-03B5-458D-BB6A-B837ACC44E1B}"/>
              </a:ext>
            </a:extLst>
          </p:cNvPr>
          <p:cNvGrpSpPr/>
          <p:nvPr/>
        </p:nvGrpSpPr>
        <p:grpSpPr>
          <a:xfrm>
            <a:off x="2069047" y="9896151"/>
            <a:ext cx="5394960" cy="3566160"/>
            <a:chOff x="2067081" y="1736617"/>
            <a:chExt cx="5394960" cy="3566160"/>
          </a:xfrm>
        </p:grpSpPr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EAEFA95D-31AF-4A8B-AC22-66A3D3B6473C}"/>
                </a:ext>
              </a:extLst>
            </p:cNvPr>
            <p:cNvSpPr/>
            <p:nvPr/>
          </p:nvSpPr>
          <p:spPr>
            <a:xfrm>
              <a:off x="2067081" y="1736617"/>
              <a:ext cx="5394960" cy="3566160"/>
            </a:xfrm>
            <a:prstGeom prst="diamond">
              <a:avLst/>
            </a:prstGeom>
            <a:solidFill>
              <a:srgbClr val="FFE699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92EC4F-D274-4771-8087-6AA90D371AFA}"/>
                </a:ext>
              </a:extLst>
            </p:cNvPr>
            <p:cNvSpPr txBox="1"/>
            <p:nvPr/>
          </p:nvSpPr>
          <p:spPr>
            <a:xfrm>
              <a:off x="3494104" y="2550203"/>
              <a:ext cx="2540932" cy="193899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fr-CA" sz="240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L’autorité habilitante donne-t-elle au ministre le pouvoir d’établir des </a:t>
              </a:r>
              <a:r>
                <a:rPr lang="fr-CA" sz="2400">
                  <a:solidFill>
                    <a:schemeClr val="bg2">
                      <a:lumMod val="10000"/>
                    </a:schemeClr>
                  </a:solidFill>
                </a:rPr>
                <a:t>frais</a:t>
              </a:r>
              <a:r>
                <a:rPr lang="fr-CA" sz="240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?</a:t>
              </a:r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 </a:t>
              </a:r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D7490F-91DD-413B-B1B4-3B0F12E2E800}"/>
              </a:ext>
            </a:extLst>
          </p:cNvPr>
          <p:cNvCxnSpPr>
            <a:cxnSpLocks/>
          </p:cNvCxnSpPr>
          <p:nvPr/>
        </p:nvCxnSpPr>
        <p:spPr>
          <a:xfrm>
            <a:off x="7462041" y="3522764"/>
            <a:ext cx="548640" cy="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761102-0BF3-4832-A8E7-2FC2FA643F72}"/>
              </a:ext>
            </a:extLst>
          </p:cNvPr>
          <p:cNvCxnSpPr>
            <a:cxnSpLocks/>
          </p:cNvCxnSpPr>
          <p:nvPr/>
        </p:nvCxnSpPr>
        <p:spPr>
          <a:xfrm>
            <a:off x="7462041" y="7594168"/>
            <a:ext cx="548640" cy="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70CC7F-1ADA-4946-8784-6FB3661C6611}"/>
              </a:ext>
            </a:extLst>
          </p:cNvPr>
          <p:cNvCxnSpPr>
            <a:cxnSpLocks/>
          </p:cNvCxnSpPr>
          <p:nvPr/>
        </p:nvCxnSpPr>
        <p:spPr>
          <a:xfrm>
            <a:off x="7462041" y="11685365"/>
            <a:ext cx="548640" cy="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A3B1B4D-15EA-4A51-8E6A-C79B0C9A99FC}"/>
              </a:ext>
            </a:extLst>
          </p:cNvPr>
          <p:cNvSpPr txBox="1"/>
          <p:nvPr/>
        </p:nvSpPr>
        <p:spPr>
          <a:xfrm>
            <a:off x="4968431" y="5362103"/>
            <a:ext cx="55816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Oui</a:t>
            </a:r>
            <a:endParaRPr lang="en-US" sz="20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FA78AC-C04D-4B69-A289-102ED286A5C0}"/>
              </a:ext>
            </a:extLst>
          </p:cNvPr>
          <p:cNvSpPr txBox="1"/>
          <p:nvPr/>
        </p:nvSpPr>
        <p:spPr>
          <a:xfrm>
            <a:off x="7372727" y="3028145"/>
            <a:ext cx="62869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Non</a:t>
            </a:r>
            <a:endParaRPr lang="en-US" sz="20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F358C3-94B6-44B2-8653-7393258312C9}"/>
              </a:ext>
            </a:extLst>
          </p:cNvPr>
          <p:cNvSpPr txBox="1"/>
          <p:nvPr/>
        </p:nvSpPr>
        <p:spPr>
          <a:xfrm>
            <a:off x="5014384" y="9436715"/>
            <a:ext cx="55816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Oui</a:t>
            </a:r>
            <a:endParaRPr lang="en-US" sz="20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644A40-1E28-4E4B-B62C-E7291C67861D}"/>
              </a:ext>
            </a:extLst>
          </p:cNvPr>
          <p:cNvSpPr txBox="1"/>
          <p:nvPr/>
        </p:nvSpPr>
        <p:spPr>
          <a:xfrm>
            <a:off x="7333339" y="7051659"/>
            <a:ext cx="62869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Non</a:t>
            </a:r>
            <a:endParaRPr lang="en-US" sz="20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6D2F9-F84B-4CFD-867F-92D20F72D944}"/>
              </a:ext>
            </a:extLst>
          </p:cNvPr>
          <p:cNvSpPr txBox="1"/>
          <p:nvPr/>
        </p:nvSpPr>
        <p:spPr>
          <a:xfrm>
            <a:off x="7407994" y="11187679"/>
            <a:ext cx="55816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bg2">
                    <a:lumMod val="10000"/>
                  </a:schemeClr>
                </a:solidFill>
              </a:rPr>
              <a:t>Oui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005E1A-D04B-473E-B4E1-6F9D20DF8EDF}"/>
              </a:ext>
            </a:extLst>
          </p:cNvPr>
          <p:cNvGrpSpPr/>
          <p:nvPr/>
        </p:nvGrpSpPr>
        <p:grpSpPr>
          <a:xfrm>
            <a:off x="327281" y="8502782"/>
            <a:ext cx="3200400" cy="2286000"/>
            <a:chOff x="420686" y="8491493"/>
            <a:chExt cx="2559140" cy="231724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5485AE7-33D9-4BB5-8704-3E1AC818354F}"/>
                </a:ext>
              </a:extLst>
            </p:cNvPr>
            <p:cNvSpPr/>
            <p:nvPr/>
          </p:nvSpPr>
          <p:spPr>
            <a:xfrm>
              <a:off x="420686" y="8491493"/>
              <a:ext cx="2559140" cy="2317247"/>
            </a:xfrm>
            <a:prstGeom prst="roundRect">
              <a:avLst/>
            </a:prstGeom>
            <a:solidFill>
              <a:srgbClr val="F98F8F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2761A1-94DC-4EF0-81E0-D6DB72D628BE}"/>
                </a:ext>
              </a:extLst>
            </p:cNvPr>
            <p:cNvSpPr txBox="1"/>
            <p:nvPr/>
          </p:nvSpPr>
          <p:spPr>
            <a:xfrm>
              <a:off x="568679" y="8686619"/>
              <a:ext cx="2306356" cy="196549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Arrêtez : il faut présenter un mémoire au Cabinet pour obtenir une autorisation stratégique ou législative pour recouvrir des coûts.</a:t>
              </a:r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 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16B350-E2FE-4A52-9207-E62EF11BCE12}"/>
              </a:ext>
            </a:extLst>
          </p:cNvPr>
          <p:cNvGrpSpPr/>
          <p:nvPr/>
        </p:nvGrpSpPr>
        <p:grpSpPr>
          <a:xfrm>
            <a:off x="1924000" y="10788782"/>
            <a:ext cx="137160" cy="890449"/>
            <a:chOff x="1922126" y="10754743"/>
            <a:chExt cx="137160" cy="890449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301CD8-0D06-41BF-99BC-2DD97D997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2126" y="10754743"/>
              <a:ext cx="0" cy="868680"/>
            </a:xfrm>
            <a:prstGeom prst="straightConnector1">
              <a:avLst/>
            </a:prstGeom>
            <a:ln w="38100" cap="rnd">
              <a:solidFill>
                <a:schemeClr val="bg2">
                  <a:lumMod val="10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98E4F7-9715-4A83-BA9C-A6CBBF6DA047}"/>
                </a:ext>
              </a:extLst>
            </p:cNvPr>
            <p:cNvCxnSpPr>
              <a:cxnSpLocks/>
            </p:cNvCxnSpPr>
            <p:nvPr/>
          </p:nvCxnSpPr>
          <p:spPr>
            <a:xfrm>
              <a:off x="1922126" y="11645192"/>
              <a:ext cx="137160" cy="0"/>
            </a:xfrm>
            <a:prstGeom prst="line">
              <a:avLst/>
            </a:prstGeom>
            <a:ln w="38100" cap="rnd">
              <a:solidFill>
                <a:schemeClr val="bg2">
                  <a:lumMod val="1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16E1B0-E454-4A94-B4C2-62D795DE0D76}"/>
              </a:ext>
            </a:extLst>
          </p:cNvPr>
          <p:cNvGrpSpPr/>
          <p:nvPr/>
        </p:nvGrpSpPr>
        <p:grpSpPr>
          <a:xfrm>
            <a:off x="8056035" y="2665619"/>
            <a:ext cx="2560320" cy="1708160"/>
            <a:chOff x="420686" y="8471400"/>
            <a:chExt cx="2560320" cy="141178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C04C28D-3DFD-4DFB-BA73-AFE284DD50A8}"/>
                </a:ext>
              </a:extLst>
            </p:cNvPr>
            <p:cNvSpPr/>
            <p:nvPr/>
          </p:nvSpPr>
          <p:spPr>
            <a:xfrm>
              <a:off x="420686" y="8491494"/>
              <a:ext cx="2560320" cy="1371600"/>
            </a:xfrm>
            <a:prstGeom prst="roundRect">
              <a:avLst/>
            </a:prstGeom>
            <a:solidFill>
              <a:srgbClr val="F98F8F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7C8699-C725-4937-91B9-C4E5C785367B}"/>
                </a:ext>
              </a:extLst>
            </p:cNvPr>
            <p:cNvSpPr txBox="1"/>
            <p:nvPr/>
          </p:nvSpPr>
          <p:spPr>
            <a:xfrm>
              <a:off x="504491" y="8471400"/>
              <a:ext cx="2392710" cy="141178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fr-CA" sz="21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Arrêtez : vous ne pouvez pas procéder au recouvrement des coûts. </a:t>
              </a:r>
              <a:endParaRPr lang="en-US" dirty="0">
                <a:solidFill>
                  <a:schemeClr val="bg2">
                    <a:lumMod val="10000"/>
                  </a:schemeClr>
                </a:solidFill>
                <a:cs typeface="Calibri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AEB590-0F66-4F47-86E5-314F1EF794B2}"/>
              </a:ext>
            </a:extLst>
          </p:cNvPr>
          <p:cNvGrpSpPr/>
          <p:nvPr/>
        </p:nvGrpSpPr>
        <p:grpSpPr>
          <a:xfrm>
            <a:off x="8021635" y="6093754"/>
            <a:ext cx="3397134" cy="2970938"/>
            <a:chOff x="420686" y="8271242"/>
            <a:chExt cx="2560320" cy="3000821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BBE6A4-B898-466B-84FC-4C2947A6421D}"/>
                </a:ext>
              </a:extLst>
            </p:cNvPr>
            <p:cNvSpPr/>
            <p:nvPr/>
          </p:nvSpPr>
          <p:spPr>
            <a:xfrm>
              <a:off x="420686" y="8491493"/>
              <a:ext cx="2560320" cy="2560320"/>
            </a:xfrm>
            <a:prstGeom prst="roundRect">
              <a:avLst/>
            </a:prstGeom>
            <a:solidFill>
              <a:srgbClr val="F98F8F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8AA98D6-7ED6-44C2-824F-BAB5D9D5500F}"/>
                </a:ext>
              </a:extLst>
            </p:cNvPr>
            <p:cNvSpPr txBox="1"/>
            <p:nvPr/>
          </p:nvSpPr>
          <p:spPr>
            <a:xfrm>
              <a:off x="625500" y="8271242"/>
              <a:ext cx="2150692" cy="30008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fr-CA" sz="2100">
                  <a:solidFill>
                    <a:schemeClr val="bg2">
                      <a:lumMod val="10000"/>
                    </a:schemeClr>
                  </a:solidFill>
                </a:rPr>
                <a:t>Arrêtez : </a:t>
              </a:r>
              <a:r>
                <a:rPr lang="fr-CA" sz="2100" dirty="0">
                  <a:solidFill>
                    <a:schemeClr val="bg2">
                      <a:lumMod val="10000"/>
                    </a:schemeClr>
                  </a:solidFill>
                </a:rPr>
                <a:t>élément exclu de la portée, vérifiez si un contrat de frais non prévu par la loi (par exemple TERMPOL) est une option.</a:t>
              </a:r>
              <a:r>
                <a:rPr lang="en-US" sz="2100" dirty="0">
                  <a:ea typeface="+mn-lt"/>
                  <a:cs typeface="+mn-lt"/>
                </a:rPr>
                <a:t> </a:t>
              </a:r>
              <a:endParaRPr lang="en-US" sz="21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6BB92A-DACD-4F82-A354-8AF1B29288C9}"/>
              </a:ext>
            </a:extLst>
          </p:cNvPr>
          <p:cNvCxnSpPr>
            <a:cxnSpLocks/>
          </p:cNvCxnSpPr>
          <p:nvPr/>
        </p:nvCxnSpPr>
        <p:spPr>
          <a:xfrm>
            <a:off x="16949802" y="1566920"/>
            <a:ext cx="0" cy="45720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DD41D3-0058-4073-9A99-5AE0A152BEF5}"/>
              </a:ext>
            </a:extLst>
          </p:cNvPr>
          <p:cNvCxnSpPr>
            <a:cxnSpLocks/>
          </p:cNvCxnSpPr>
          <p:nvPr/>
        </p:nvCxnSpPr>
        <p:spPr>
          <a:xfrm>
            <a:off x="12286362" y="12081755"/>
            <a:ext cx="548640" cy="0"/>
          </a:xfrm>
          <a:prstGeom prst="line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515F63-FB9B-41C5-AF0D-718F7149297A}"/>
              </a:ext>
            </a:extLst>
          </p:cNvPr>
          <p:cNvCxnSpPr>
            <a:cxnSpLocks/>
          </p:cNvCxnSpPr>
          <p:nvPr/>
        </p:nvCxnSpPr>
        <p:spPr>
          <a:xfrm flipV="1">
            <a:off x="12835002" y="1566920"/>
            <a:ext cx="0" cy="10514835"/>
          </a:xfrm>
          <a:prstGeom prst="line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E7E532D-6DE7-4A57-8338-D935CA2A79D8}"/>
              </a:ext>
            </a:extLst>
          </p:cNvPr>
          <p:cNvCxnSpPr>
            <a:cxnSpLocks/>
          </p:cNvCxnSpPr>
          <p:nvPr/>
        </p:nvCxnSpPr>
        <p:spPr>
          <a:xfrm>
            <a:off x="12835002" y="1566920"/>
            <a:ext cx="4114800" cy="0"/>
          </a:xfrm>
          <a:prstGeom prst="line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460C58-C8E6-48FC-9C55-20A322FB90C5}"/>
              </a:ext>
            </a:extLst>
          </p:cNvPr>
          <p:cNvCxnSpPr>
            <a:cxnSpLocks/>
          </p:cNvCxnSpPr>
          <p:nvPr/>
        </p:nvCxnSpPr>
        <p:spPr>
          <a:xfrm>
            <a:off x="14389480" y="1566920"/>
            <a:ext cx="0" cy="45720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2826A0-6BAD-49FC-948C-D11A6FD8A84F}"/>
              </a:ext>
            </a:extLst>
          </p:cNvPr>
          <p:cNvGrpSpPr/>
          <p:nvPr/>
        </p:nvGrpSpPr>
        <p:grpSpPr>
          <a:xfrm>
            <a:off x="14385856" y="5773160"/>
            <a:ext cx="1097280" cy="914400"/>
            <a:chOff x="14385856" y="5773160"/>
            <a:chExt cx="1097280" cy="91440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0B7A29D-9E7B-40E2-805D-13563AEAF9BF}"/>
                </a:ext>
              </a:extLst>
            </p:cNvPr>
            <p:cNvCxnSpPr>
              <a:cxnSpLocks/>
            </p:cNvCxnSpPr>
            <p:nvPr/>
          </p:nvCxnSpPr>
          <p:spPr>
            <a:xfrm>
              <a:off x="15483136" y="6230360"/>
              <a:ext cx="0" cy="457200"/>
            </a:xfrm>
            <a:prstGeom prst="straightConnector1">
              <a:avLst/>
            </a:prstGeom>
            <a:ln w="38100" cap="rnd">
              <a:solidFill>
                <a:schemeClr val="bg2">
                  <a:lumMod val="10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931C499-0B3E-48C0-8DB1-68BE33B41DCE}"/>
                </a:ext>
              </a:extLst>
            </p:cNvPr>
            <p:cNvCxnSpPr>
              <a:cxnSpLocks/>
            </p:cNvCxnSpPr>
            <p:nvPr/>
          </p:nvCxnSpPr>
          <p:spPr>
            <a:xfrm>
              <a:off x="14385856" y="5773160"/>
              <a:ext cx="0" cy="457200"/>
            </a:xfrm>
            <a:prstGeom prst="line">
              <a:avLst/>
            </a:prstGeom>
            <a:ln w="38100" cap="rnd">
              <a:solidFill>
                <a:schemeClr val="bg2">
                  <a:lumMod val="1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B5F0763-20B4-4C45-B4CC-9FBB8F52664B}"/>
                </a:ext>
              </a:extLst>
            </p:cNvPr>
            <p:cNvCxnSpPr>
              <a:cxnSpLocks/>
            </p:cNvCxnSpPr>
            <p:nvPr/>
          </p:nvCxnSpPr>
          <p:spPr>
            <a:xfrm>
              <a:off x="14385856" y="6230360"/>
              <a:ext cx="1097280" cy="0"/>
            </a:xfrm>
            <a:prstGeom prst="line">
              <a:avLst/>
            </a:prstGeom>
            <a:ln w="38100" cap="rnd">
              <a:solidFill>
                <a:schemeClr val="bg2">
                  <a:lumMod val="1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1868ED6-F086-4242-BC3E-C11ACDF4C18E}"/>
              </a:ext>
            </a:extLst>
          </p:cNvPr>
          <p:cNvGrpSpPr/>
          <p:nvPr/>
        </p:nvGrpSpPr>
        <p:grpSpPr>
          <a:xfrm>
            <a:off x="13246480" y="2024120"/>
            <a:ext cx="2286001" cy="3749040"/>
            <a:chOff x="8056034" y="10719111"/>
            <a:chExt cx="2286001" cy="374904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E138CA7-FBD3-4DF6-8AB1-96538663BFB1}"/>
                </a:ext>
              </a:extLst>
            </p:cNvPr>
            <p:cNvSpPr/>
            <p:nvPr/>
          </p:nvSpPr>
          <p:spPr>
            <a:xfrm>
              <a:off x="8056035" y="10719111"/>
              <a:ext cx="2286000" cy="3749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7B963E-DC3D-4AE4-A6ED-60252A1FC6EA}"/>
                </a:ext>
              </a:extLst>
            </p:cNvPr>
            <p:cNvSpPr/>
            <p:nvPr/>
          </p:nvSpPr>
          <p:spPr>
            <a:xfrm>
              <a:off x="8056034" y="10719111"/>
              <a:ext cx="2286000" cy="1828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AE6500-04C7-499A-9BED-2234951D94DA}"/>
                </a:ext>
              </a:extLst>
            </p:cNvPr>
            <p:cNvSpPr txBox="1"/>
            <p:nvPr/>
          </p:nvSpPr>
          <p:spPr>
            <a:xfrm>
              <a:off x="8195542" y="11079513"/>
              <a:ext cx="2062806" cy="110799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fr-CA" sz="2200">
                  <a:solidFill>
                    <a:schemeClr val="bg1"/>
                  </a:solidFill>
                </a:rPr>
                <a:t>Déterminer le barème des frais.</a:t>
              </a:r>
              <a:r>
                <a:rPr lang="en-US" sz="2200" dirty="0">
                  <a:solidFill>
                    <a:schemeClr val="bg1"/>
                  </a:solidFill>
                </a:rPr>
                <a:t> </a:t>
              </a:r>
              <a:endParaRPr lang="en-US" sz="2200" dirty="0">
                <a:solidFill>
                  <a:srgbClr val="44546A"/>
                </a:solidFill>
                <a:cs typeface="Calibri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9E41E6E-E8E0-4651-8F46-43B48E7EC4BA}"/>
                </a:ext>
              </a:extLst>
            </p:cNvPr>
            <p:cNvSpPr txBox="1"/>
            <p:nvPr/>
          </p:nvSpPr>
          <p:spPr>
            <a:xfrm>
              <a:off x="8169536" y="12646379"/>
              <a:ext cx="2088812" cy="16312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Frais fixes</a:t>
              </a:r>
              <a:endParaRPr lang="en-US" sz="2000" dirty="0">
                <a:solidFill>
                  <a:schemeClr val="bg2">
                    <a:lumMod val="10000"/>
                  </a:schemeClr>
                </a:solidFill>
                <a:cs typeface="Calibri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Frais horaires</a:t>
              </a:r>
              <a:endParaRPr lang="en-US" sz="2000" dirty="0">
                <a:solidFill>
                  <a:schemeClr val="bg2">
                    <a:lumMod val="10000"/>
                  </a:schemeClr>
                </a:solidFill>
                <a:cs typeface="Calibri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Frais variables</a:t>
              </a:r>
              <a:endParaRPr lang="en-US" sz="2000" dirty="0">
                <a:solidFill>
                  <a:schemeClr val="bg2">
                    <a:lumMod val="10000"/>
                  </a:schemeClr>
                </a:solidFill>
                <a:cs typeface="Calibri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Frais hybrides</a:t>
              </a:r>
              <a:endParaRPr lang="en-US" sz="2000" dirty="0">
                <a:solidFill>
                  <a:schemeClr val="bg2">
                    <a:lumMod val="10000"/>
                  </a:schemeClr>
                </a:solidFill>
                <a:cs typeface="Calibri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Autres options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6F9DE03-B107-4299-8E42-BD7EC93C8AC1}"/>
              </a:ext>
            </a:extLst>
          </p:cNvPr>
          <p:cNvGrpSpPr/>
          <p:nvPr/>
        </p:nvGrpSpPr>
        <p:grpSpPr>
          <a:xfrm>
            <a:off x="15806801" y="2019579"/>
            <a:ext cx="2286001" cy="3474720"/>
            <a:chOff x="8056034" y="10719111"/>
            <a:chExt cx="2286001" cy="347472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AE16C5-5E04-487F-BEC4-2445329F7965}"/>
                </a:ext>
              </a:extLst>
            </p:cNvPr>
            <p:cNvSpPr/>
            <p:nvPr/>
          </p:nvSpPr>
          <p:spPr>
            <a:xfrm>
              <a:off x="8056035" y="10719111"/>
              <a:ext cx="2286000" cy="3474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69E2B3-6EAC-4ADF-9E32-47D012EB293E}"/>
                </a:ext>
              </a:extLst>
            </p:cNvPr>
            <p:cNvSpPr/>
            <p:nvPr/>
          </p:nvSpPr>
          <p:spPr>
            <a:xfrm>
              <a:off x="8056034" y="10719111"/>
              <a:ext cx="2286000" cy="1828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B7DAF8-EAB8-47DD-B39B-853D085980B7}"/>
                </a:ext>
              </a:extLst>
            </p:cNvPr>
            <p:cNvSpPr txBox="1"/>
            <p:nvPr/>
          </p:nvSpPr>
          <p:spPr>
            <a:xfrm>
              <a:off x="8252840" y="11079513"/>
              <a:ext cx="1948210" cy="110799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fr-CA" sz="2200">
                  <a:solidFill>
                    <a:schemeClr val="bg1"/>
                  </a:solidFill>
                </a:rPr>
                <a:t>Déterminer les normes de service</a:t>
              </a:r>
              <a:r>
                <a:rPr lang="en-US" sz="2200" dirty="0">
                  <a:solidFill>
                    <a:schemeClr val="bg1"/>
                  </a:solidFill>
                </a:rPr>
                <a:t> </a:t>
              </a:r>
              <a:endParaRPr lang="en-US" sz="220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068AE3D-1666-4DBE-95E5-3EE0A85C0F88}"/>
                </a:ext>
              </a:extLst>
            </p:cNvPr>
            <p:cNvSpPr txBox="1"/>
            <p:nvPr/>
          </p:nvSpPr>
          <p:spPr>
            <a:xfrm>
              <a:off x="8169536" y="12646379"/>
              <a:ext cx="2088812" cy="132343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Rigoureuses</a:t>
              </a:r>
              <a:endParaRPr lang="en-US" sz="2000" dirty="0">
                <a:solidFill>
                  <a:schemeClr val="bg2">
                    <a:lumMod val="10000"/>
                  </a:schemeClr>
                </a:solidFill>
                <a:cs typeface="Calibri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Constructives</a:t>
              </a:r>
              <a:endParaRPr lang="en-US" sz="2000" dirty="0">
                <a:solidFill>
                  <a:schemeClr val="bg2">
                    <a:lumMod val="10000"/>
                  </a:schemeClr>
                </a:solidFill>
                <a:cs typeface="Calibri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Réalisables</a:t>
              </a:r>
              <a:endParaRPr lang="en-US" sz="2000" dirty="0">
                <a:solidFill>
                  <a:schemeClr val="bg2">
                    <a:lumMod val="10000"/>
                  </a:schemeClr>
                </a:solidFill>
                <a:cs typeface="Calibri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Mesurables</a:t>
              </a:r>
              <a:endParaRPr lang="en-US" sz="2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C6E6879-53EF-4058-9AE4-A045213FB34F}"/>
              </a:ext>
            </a:extLst>
          </p:cNvPr>
          <p:cNvCxnSpPr>
            <a:cxnSpLocks/>
          </p:cNvCxnSpPr>
          <p:nvPr/>
        </p:nvCxnSpPr>
        <p:spPr>
          <a:xfrm>
            <a:off x="15488088" y="8491493"/>
            <a:ext cx="0" cy="45720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D0C4CF7-70D3-4533-8A17-48CAA0939174}"/>
              </a:ext>
            </a:extLst>
          </p:cNvPr>
          <p:cNvCxnSpPr>
            <a:cxnSpLocks/>
          </p:cNvCxnSpPr>
          <p:nvPr/>
        </p:nvCxnSpPr>
        <p:spPr>
          <a:xfrm>
            <a:off x="15486029" y="12109008"/>
            <a:ext cx="0" cy="45720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C86AA15-1CC3-477B-B1AC-A74A1F2949A6}"/>
              </a:ext>
            </a:extLst>
          </p:cNvPr>
          <p:cNvGrpSpPr/>
          <p:nvPr/>
        </p:nvGrpSpPr>
        <p:grpSpPr>
          <a:xfrm>
            <a:off x="13659288" y="6673982"/>
            <a:ext cx="3657600" cy="1828800"/>
            <a:chOff x="13717607" y="6542703"/>
            <a:chExt cx="3657600" cy="18288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E28A663-D3C2-4E8C-82D3-8F7D6DFFB57E}"/>
                </a:ext>
              </a:extLst>
            </p:cNvPr>
            <p:cNvSpPr/>
            <p:nvPr/>
          </p:nvSpPr>
          <p:spPr>
            <a:xfrm>
              <a:off x="13717607" y="6542703"/>
              <a:ext cx="3657600" cy="1828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6D8C492-AFE7-45F9-BBA9-39B0274522F4}"/>
                </a:ext>
              </a:extLst>
            </p:cNvPr>
            <p:cNvSpPr txBox="1"/>
            <p:nvPr/>
          </p:nvSpPr>
          <p:spPr>
            <a:xfrm>
              <a:off x="13960537" y="6898240"/>
              <a:ext cx="3208860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>
                  <a:solidFill>
                    <a:schemeClr val="bg1"/>
                  </a:solidFill>
                </a:rPr>
                <a:t>Conduct a costing analysis to determine full cost of proposed fee activities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5E5B5AD-6D21-40AC-8C13-717E5D336539}"/>
              </a:ext>
            </a:extLst>
          </p:cNvPr>
          <p:cNvGrpSpPr/>
          <p:nvPr/>
        </p:nvGrpSpPr>
        <p:grpSpPr>
          <a:xfrm>
            <a:off x="13156368" y="8900689"/>
            <a:ext cx="4663440" cy="3215341"/>
            <a:chOff x="8056035" y="10719111"/>
            <a:chExt cx="4663440" cy="321534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6EA8DCA-BF1F-465B-94DE-52F94B400690}"/>
                </a:ext>
              </a:extLst>
            </p:cNvPr>
            <p:cNvSpPr/>
            <p:nvPr/>
          </p:nvSpPr>
          <p:spPr>
            <a:xfrm>
              <a:off x="8056035" y="10734052"/>
              <a:ext cx="4663440" cy="3200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BD9BDC3-0F89-4E1F-ADA4-CCF99311DFF2}"/>
                </a:ext>
              </a:extLst>
            </p:cNvPr>
            <p:cNvSpPr/>
            <p:nvPr/>
          </p:nvSpPr>
          <p:spPr>
            <a:xfrm>
              <a:off x="8056035" y="10719111"/>
              <a:ext cx="4663440" cy="868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540E2EC-E3AF-492D-8A70-4747A889E84E}"/>
                </a:ext>
              </a:extLst>
            </p:cNvPr>
            <p:cNvSpPr txBox="1"/>
            <p:nvPr/>
          </p:nvSpPr>
          <p:spPr>
            <a:xfrm>
              <a:off x="8264236" y="10768730"/>
              <a:ext cx="4151719" cy="76944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fr-CA" sz="2200">
                  <a:solidFill>
                    <a:schemeClr val="bg1"/>
                  </a:solidFill>
                </a:rPr>
                <a:t>Réaliser une analyse de l’établissement des coûts :</a:t>
              </a:r>
              <a:endParaRPr lang="en-US" sz="2200">
                <a:solidFill>
                  <a:schemeClr val="bg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5E1B3D-2238-4821-9166-A7D00206017D}"/>
                </a:ext>
              </a:extLst>
            </p:cNvPr>
            <p:cNvSpPr txBox="1"/>
            <p:nvPr/>
          </p:nvSpPr>
          <p:spPr>
            <a:xfrm>
              <a:off x="8149396" y="11662740"/>
              <a:ext cx="4513835" cy="224676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les résultats de l’analyse des coûts;</a:t>
              </a:r>
              <a:endParaRPr lang="en-US" sz="2000" dirty="0">
                <a:solidFill>
                  <a:schemeClr val="bg2">
                    <a:lumMod val="10000"/>
                  </a:schemeClr>
                </a:solidFill>
                <a:cs typeface="Calibri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l’évaluation des avantages pour les secteurs public et privé;</a:t>
              </a:r>
              <a:endParaRPr lang="en-US" sz="2000" dirty="0">
                <a:solidFill>
                  <a:schemeClr val="bg2">
                    <a:lumMod val="10000"/>
                  </a:schemeClr>
                </a:solidFill>
                <a:cs typeface="Calibri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les comparaisons internationales; </a:t>
              </a:r>
              <a:endParaRPr lang="en-US" sz="20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l’analyse des répercussions; </a:t>
              </a:r>
              <a:endParaRPr lang="en-US" sz="2000" dirty="0">
                <a:solidFill>
                  <a:schemeClr val="bg2">
                    <a:lumMod val="10000"/>
                  </a:schemeClr>
                </a:solidFill>
                <a:cs typeface="Calibri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les autres considérations d’ordre stratégique.</a:t>
              </a:r>
              <a:endParaRPr lang="en-US" sz="2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150F1D8-66FF-4D23-94BF-051B912A225D}"/>
              </a:ext>
            </a:extLst>
          </p:cNvPr>
          <p:cNvGrpSpPr/>
          <p:nvPr/>
        </p:nvGrpSpPr>
        <p:grpSpPr>
          <a:xfrm>
            <a:off x="13156368" y="12532195"/>
            <a:ext cx="4663440" cy="1188720"/>
            <a:chOff x="8056035" y="10719111"/>
            <a:chExt cx="4663440" cy="118872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54EEB7C-74CA-4D80-8DD9-648D7C2D5E2F}"/>
                </a:ext>
              </a:extLst>
            </p:cNvPr>
            <p:cNvSpPr/>
            <p:nvPr/>
          </p:nvSpPr>
          <p:spPr>
            <a:xfrm>
              <a:off x="8056035" y="10719111"/>
              <a:ext cx="4663440" cy="1188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DF17E77-862D-44A8-A698-E14025DA6B32}"/>
                </a:ext>
              </a:extLst>
            </p:cNvPr>
            <p:cNvSpPr/>
            <p:nvPr/>
          </p:nvSpPr>
          <p:spPr>
            <a:xfrm>
              <a:off x="8056035" y="10719111"/>
              <a:ext cx="4663440" cy="868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12DC4B9-CB6E-4213-A394-62B8A53EA670}"/>
                </a:ext>
              </a:extLst>
            </p:cNvPr>
            <p:cNvSpPr txBox="1"/>
            <p:nvPr/>
          </p:nvSpPr>
          <p:spPr>
            <a:xfrm>
              <a:off x="8294428" y="10765424"/>
              <a:ext cx="4151719" cy="76944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fr-CA" sz="2200">
                  <a:solidFill>
                    <a:schemeClr val="bg1"/>
                  </a:solidFill>
                </a:rPr>
                <a:t>Réaliser une analyse de mise en correspondance des intervenants </a:t>
              </a:r>
              <a:endParaRPr lang="en-US" sz="220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E879A97-C596-4872-A4EC-39DC02600A2A}"/>
              </a:ext>
            </a:extLst>
          </p:cNvPr>
          <p:cNvGrpSpPr/>
          <p:nvPr/>
        </p:nvGrpSpPr>
        <p:grpSpPr>
          <a:xfrm>
            <a:off x="16911835" y="5506756"/>
            <a:ext cx="1645920" cy="457200"/>
            <a:chOff x="14538256" y="5925560"/>
            <a:chExt cx="1645920" cy="4572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95C139-21DC-43B8-A903-11B9C2EEA357}"/>
                </a:ext>
              </a:extLst>
            </p:cNvPr>
            <p:cNvCxnSpPr>
              <a:cxnSpLocks/>
            </p:cNvCxnSpPr>
            <p:nvPr/>
          </p:nvCxnSpPr>
          <p:spPr>
            <a:xfrm>
              <a:off x="14538256" y="5925560"/>
              <a:ext cx="0" cy="457200"/>
            </a:xfrm>
            <a:prstGeom prst="line">
              <a:avLst/>
            </a:prstGeom>
            <a:ln w="38100" cap="rnd">
              <a:solidFill>
                <a:schemeClr val="bg2">
                  <a:lumMod val="1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C1A067-7D2D-4B46-8C2B-CCB090CBA485}"/>
                </a:ext>
              </a:extLst>
            </p:cNvPr>
            <p:cNvCxnSpPr>
              <a:cxnSpLocks/>
            </p:cNvCxnSpPr>
            <p:nvPr/>
          </p:nvCxnSpPr>
          <p:spPr>
            <a:xfrm>
              <a:off x="14538256" y="6382760"/>
              <a:ext cx="1645920" cy="0"/>
            </a:xfrm>
            <a:prstGeom prst="line">
              <a:avLst/>
            </a:prstGeom>
            <a:ln w="38100" cap="rnd">
              <a:solidFill>
                <a:schemeClr val="bg2">
                  <a:lumMod val="1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F53043B-4256-4990-8F15-47D269F29E02}"/>
              </a:ext>
            </a:extLst>
          </p:cNvPr>
          <p:cNvCxnSpPr>
            <a:cxnSpLocks/>
          </p:cNvCxnSpPr>
          <p:nvPr/>
        </p:nvCxnSpPr>
        <p:spPr>
          <a:xfrm flipV="1">
            <a:off x="18557755" y="3201165"/>
            <a:ext cx="0" cy="10514835"/>
          </a:xfrm>
          <a:prstGeom prst="line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DE24060-BE27-4A97-927F-72B0F86F3C19}"/>
              </a:ext>
            </a:extLst>
          </p:cNvPr>
          <p:cNvCxnSpPr>
            <a:cxnSpLocks/>
          </p:cNvCxnSpPr>
          <p:nvPr/>
        </p:nvCxnSpPr>
        <p:spPr>
          <a:xfrm>
            <a:off x="18557755" y="3201165"/>
            <a:ext cx="685800" cy="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69685EE-D8FA-4AB7-91F1-2ADBD92E570F}"/>
              </a:ext>
            </a:extLst>
          </p:cNvPr>
          <p:cNvCxnSpPr>
            <a:cxnSpLocks/>
          </p:cNvCxnSpPr>
          <p:nvPr/>
        </p:nvCxnSpPr>
        <p:spPr>
          <a:xfrm flipH="1">
            <a:off x="17821009" y="13462311"/>
            <a:ext cx="731520" cy="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23E3551-EE06-4BF9-8A08-02C4FE172A84}"/>
              </a:ext>
            </a:extLst>
          </p:cNvPr>
          <p:cNvCxnSpPr>
            <a:cxnSpLocks/>
          </p:cNvCxnSpPr>
          <p:nvPr/>
        </p:nvCxnSpPr>
        <p:spPr>
          <a:xfrm>
            <a:off x="21539334" y="4119862"/>
            <a:ext cx="0" cy="45720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91CDC0-AAFA-4C84-810F-B4EEB16D9AEC}"/>
              </a:ext>
            </a:extLst>
          </p:cNvPr>
          <p:cNvCxnSpPr>
            <a:cxnSpLocks/>
          </p:cNvCxnSpPr>
          <p:nvPr/>
        </p:nvCxnSpPr>
        <p:spPr>
          <a:xfrm>
            <a:off x="21539334" y="8796635"/>
            <a:ext cx="0" cy="64008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C79DDFC-BC50-4F57-A714-82C956001392}"/>
              </a:ext>
            </a:extLst>
          </p:cNvPr>
          <p:cNvCxnSpPr>
            <a:cxnSpLocks/>
          </p:cNvCxnSpPr>
          <p:nvPr/>
        </p:nvCxnSpPr>
        <p:spPr>
          <a:xfrm>
            <a:off x="21539334" y="10752119"/>
            <a:ext cx="0" cy="457200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D016C8E-07C5-489B-94F3-EDD94E12F99C}"/>
              </a:ext>
            </a:extLst>
          </p:cNvPr>
          <p:cNvGrpSpPr/>
          <p:nvPr/>
        </p:nvGrpSpPr>
        <p:grpSpPr>
          <a:xfrm>
            <a:off x="19275181" y="11213621"/>
            <a:ext cx="4572000" cy="1371600"/>
            <a:chOff x="268478" y="1499440"/>
            <a:chExt cx="2689849" cy="137160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CCDC4384-938B-440E-A0BA-233EAFA3D39C}"/>
                </a:ext>
              </a:extLst>
            </p:cNvPr>
            <p:cNvSpPr/>
            <p:nvPr/>
          </p:nvSpPr>
          <p:spPr>
            <a:xfrm>
              <a:off x="268478" y="1499440"/>
              <a:ext cx="2689849" cy="1371600"/>
            </a:xfrm>
            <a:prstGeom prst="roundRect">
              <a:avLst/>
            </a:prstGeom>
            <a:solidFill>
              <a:srgbClr val="A8D18D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5ED13A8-5C5B-4491-B1D6-E185C4B4678D}"/>
                </a:ext>
              </a:extLst>
            </p:cNvPr>
            <p:cNvSpPr txBox="1"/>
            <p:nvPr/>
          </p:nvSpPr>
          <p:spPr>
            <a:xfrm>
              <a:off x="630829" y="1581926"/>
              <a:ext cx="1965146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fr-CA" sz="2400" b="1" dirty="0">
                  <a:solidFill>
                    <a:schemeClr val="bg2">
                      <a:lumMod val="10000"/>
                    </a:schemeClr>
                  </a:solidFill>
                </a:rPr>
                <a:t>Passer</a:t>
              </a:r>
              <a:r>
                <a:rPr lang="fr-CA" sz="2400" b="1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 au processus d’élaboration de la réglementation</a:t>
              </a:r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 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  <a:cs typeface="Calibri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270293C-6E02-412A-87C4-9969FDBE6841}"/>
              </a:ext>
            </a:extLst>
          </p:cNvPr>
          <p:cNvGrpSpPr/>
          <p:nvPr/>
        </p:nvGrpSpPr>
        <p:grpSpPr>
          <a:xfrm>
            <a:off x="19253334" y="2018362"/>
            <a:ext cx="4572000" cy="2103120"/>
            <a:chOff x="8056035" y="10719111"/>
            <a:chExt cx="4572000" cy="210312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17BC80D-D273-4A9C-A9A8-98F21DCE9DDB}"/>
                </a:ext>
              </a:extLst>
            </p:cNvPr>
            <p:cNvSpPr/>
            <p:nvPr/>
          </p:nvSpPr>
          <p:spPr>
            <a:xfrm>
              <a:off x="8056035" y="10719111"/>
              <a:ext cx="4572000" cy="21031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6083D66-E6D9-4F18-AA82-DD20D45EF015}"/>
                </a:ext>
              </a:extLst>
            </p:cNvPr>
            <p:cNvSpPr/>
            <p:nvPr/>
          </p:nvSpPr>
          <p:spPr>
            <a:xfrm>
              <a:off x="8056035" y="10719111"/>
              <a:ext cx="4572000" cy="868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CCADA93-6C32-45C0-A0B3-1AA12843C41E}"/>
                </a:ext>
              </a:extLst>
            </p:cNvPr>
            <p:cNvSpPr txBox="1"/>
            <p:nvPr/>
          </p:nvSpPr>
          <p:spPr>
            <a:xfrm>
              <a:off x="8266175" y="10768730"/>
              <a:ext cx="4151719" cy="76944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fr-CA" sz="2200">
                  <a:solidFill>
                    <a:schemeClr val="bg1"/>
                  </a:solidFill>
                </a:rPr>
                <a:t>Demander une rétroaction de la part des intervenants</a:t>
              </a:r>
              <a:r>
                <a:rPr lang="en-US" sz="2200" dirty="0">
                  <a:solidFill>
                    <a:schemeClr val="bg1"/>
                  </a:solidFill>
                </a:rPr>
                <a:t> </a:t>
              </a:r>
              <a:endParaRPr lang="en-US" sz="220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D1D4182-AD99-4A98-8F7B-E5C19302A13D}"/>
                </a:ext>
              </a:extLst>
            </p:cNvPr>
            <p:cNvSpPr txBox="1"/>
            <p:nvPr/>
          </p:nvSpPr>
          <p:spPr>
            <a:xfrm>
              <a:off x="8121143" y="11670275"/>
              <a:ext cx="4441781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Structure tarifaire proposée et possibilités d’établissement des coûts</a:t>
              </a:r>
              <a:endParaRPr lang="en-US" sz="2000" dirty="0">
                <a:solidFill>
                  <a:schemeClr val="bg2">
                    <a:lumMod val="10000"/>
                  </a:schemeClr>
                </a:solidFill>
                <a:cs typeface="Calibri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Normes de service proposées</a:t>
              </a:r>
              <a:endParaRPr lang="en-US" sz="2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57574CF-56CF-45BF-A945-584AB53F9E98}"/>
              </a:ext>
            </a:extLst>
          </p:cNvPr>
          <p:cNvGrpSpPr/>
          <p:nvPr/>
        </p:nvGrpSpPr>
        <p:grpSpPr>
          <a:xfrm>
            <a:off x="19253334" y="4586013"/>
            <a:ext cx="4572000" cy="2651760"/>
            <a:chOff x="8056035" y="10719111"/>
            <a:chExt cx="4572000" cy="265176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33F8935-AF7D-4F56-923E-18E26E956CE4}"/>
                </a:ext>
              </a:extLst>
            </p:cNvPr>
            <p:cNvSpPr/>
            <p:nvPr/>
          </p:nvSpPr>
          <p:spPr>
            <a:xfrm>
              <a:off x="8056035" y="10719111"/>
              <a:ext cx="4572000" cy="26517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144AC9-4FFF-49D7-8BB1-AC01C91E7ADD}"/>
                </a:ext>
              </a:extLst>
            </p:cNvPr>
            <p:cNvSpPr/>
            <p:nvPr/>
          </p:nvSpPr>
          <p:spPr>
            <a:xfrm>
              <a:off x="8056035" y="10719111"/>
              <a:ext cx="4572000" cy="6400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75941A8-5843-4410-BE4A-2B8021ABD841}"/>
                </a:ext>
              </a:extLst>
            </p:cNvPr>
            <p:cNvSpPr txBox="1"/>
            <p:nvPr/>
          </p:nvSpPr>
          <p:spPr>
            <a:xfrm>
              <a:off x="8266175" y="10818232"/>
              <a:ext cx="4151719" cy="43088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fr-CA" sz="2200">
                  <a:solidFill>
                    <a:schemeClr val="bg1"/>
                  </a:solidFill>
                </a:rPr>
                <a:t>Rédiger la proposition de frais</a:t>
              </a:r>
              <a:endParaRPr lang="en-US" sz="220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A95B31-7079-4F08-8A95-BF05174B7DE8}"/>
                </a:ext>
              </a:extLst>
            </p:cNvPr>
            <p:cNvSpPr txBox="1"/>
            <p:nvPr/>
          </p:nvSpPr>
          <p:spPr>
            <a:xfrm>
              <a:off x="8164840" y="11371535"/>
              <a:ext cx="4398084" cy="193899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Structure tarifaire et établissement des coûts</a:t>
              </a:r>
              <a:endParaRPr lang="en-US" dirty="0">
                <a:solidFill>
                  <a:schemeClr val="bg2">
                    <a:lumMod val="10000"/>
                  </a:schemeClr>
                </a:solidFill>
                <a:cs typeface="Calibri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Modifications réglementaires</a:t>
              </a:r>
              <a:endParaRPr lang="en-US" dirty="0">
                <a:solidFill>
                  <a:schemeClr val="bg2">
                    <a:lumMod val="10000"/>
                  </a:schemeClr>
                </a:solidFill>
                <a:cs typeface="Calibri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Justification de la politique </a:t>
              </a:r>
              <a:endParaRPr lang="en-US" dirty="0">
                <a:solidFill>
                  <a:schemeClr val="bg2">
                    <a:lumMod val="10000"/>
                  </a:schemeClr>
                </a:solidFill>
                <a:cs typeface="Calibri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Répercussions économiques</a:t>
              </a:r>
              <a:endParaRPr lang="en-US" dirty="0">
                <a:solidFill>
                  <a:schemeClr val="bg2">
                    <a:lumMod val="10000"/>
                  </a:schemeClr>
                </a:solidFill>
                <a:cs typeface="Calibri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Normes de service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EA46988-F98E-47C9-92CF-EEB5AB3DE0D8}"/>
              </a:ext>
            </a:extLst>
          </p:cNvPr>
          <p:cNvGrpSpPr/>
          <p:nvPr/>
        </p:nvGrpSpPr>
        <p:grpSpPr>
          <a:xfrm>
            <a:off x="19253334" y="7866312"/>
            <a:ext cx="4572000" cy="914400"/>
            <a:chOff x="19249342" y="7348192"/>
            <a:chExt cx="4572000" cy="91440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270F6FC-49AB-430C-BF72-361D099D86AA}"/>
                </a:ext>
              </a:extLst>
            </p:cNvPr>
            <p:cNvSpPr/>
            <p:nvPr/>
          </p:nvSpPr>
          <p:spPr>
            <a:xfrm>
              <a:off x="19249342" y="7348192"/>
              <a:ext cx="4572000" cy="9144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5F4535D-F93A-44A1-AC07-87FF576DA9A7}"/>
                </a:ext>
              </a:extLst>
            </p:cNvPr>
            <p:cNvSpPr txBox="1"/>
            <p:nvPr/>
          </p:nvSpPr>
          <p:spPr>
            <a:xfrm>
              <a:off x="19459482" y="7420672"/>
              <a:ext cx="4151719" cy="76944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fr-CA" sz="2200">
                  <a:solidFill>
                    <a:schemeClr val="bg1"/>
                  </a:solidFill>
                </a:rPr>
                <a:t>Faire approuver la proposition de frais par le Ministère et le ministre</a:t>
              </a:r>
              <a:r>
                <a:rPr lang="en-US" sz="2200" dirty="0">
                  <a:solidFill>
                    <a:schemeClr val="bg1"/>
                  </a:solidFill>
                </a:rPr>
                <a:t> </a:t>
              </a:r>
              <a:endParaRPr lang="en-US" sz="22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1100C7F-238E-404D-8941-F2A95EC52A91}"/>
              </a:ext>
            </a:extLst>
          </p:cNvPr>
          <p:cNvGrpSpPr/>
          <p:nvPr/>
        </p:nvGrpSpPr>
        <p:grpSpPr>
          <a:xfrm>
            <a:off x="19253334" y="9445523"/>
            <a:ext cx="4572000" cy="1280160"/>
            <a:chOff x="19249342" y="7348192"/>
            <a:chExt cx="4572000" cy="128016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D9F7570-091E-4DE1-BF6D-CBE84FDBCB8C}"/>
                </a:ext>
              </a:extLst>
            </p:cNvPr>
            <p:cNvSpPr/>
            <p:nvPr/>
          </p:nvSpPr>
          <p:spPr>
            <a:xfrm>
              <a:off x="19249342" y="7348192"/>
              <a:ext cx="4572000" cy="12801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8E85EEF-EB9C-43B9-A869-C60A32F812CF}"/>
                </a:ext>
              </a:extLst>
            </p:cNvPr>
            <p:cNvSpPr txBox="1"/>
            <p:nvPr/>
          </p:nvSpPr>
          <p:spPr>
            <a:xfrm>
              <a:off x="19536107" y="7414184"/>
              <a:ext cx="3998470" cy="110799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fr-CA" sz="2200" dirty="0">
                  <a:solidFill>
                    <a:schemeClr val="bg1"/>
                  </a:solidFill>
                </a:rPr>
                <a:t>Effectuer une consultation auprès des intervenants à propos de la proposition de frais</a:t>
              </a:r>
              <a:r>
                <a:rPr lang="en-US" sz="2200" dirty="0">
                  <a:solidFill>
                    <a:schemeClr val="bg1"/>
                  </a:solidFill>
                </a:rPr>
                <a:t> 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4685787-ABCA-4404-874F-C7345AA91CD9}"/>
              </a:ext>
            </a:extLst>
          </p:cNvPr>
          <p:cNvGrpSpPr/>
          <p:nvPr/>
        </p:nvGrpSpPr>
        <p:grpSpPr>
          <a:xfrm>
            <a:off x="8001425" y="10079031"/>
            <a:ext cx="4297680" cy="3383280"/>
            <a:chOff x="8056035" y="10705344"/>
            <a:chExt cx="4267360" cy="3117545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8D250AC-EDF3-4659-9D9F-0F12B3CDA255}"/>
                </a:ext>
              </a:extLst>
            </p:cNvPr>
            <p:cNvSpPr/>
            <p:nvPr/>
          </p:nvSpPr>
          <p:spPr>
            <a:xfrm>
              <a:off x="8056035" y="10705344"/>
              <a:ext cx="4267360" cy="31175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A51C343-F182-4796-8E35-343683C7C7DB}"/>
                </a:ext>
              </a:extLst>
            </p:cNvPr>
            <p:cNvSpPr/>
            <p:nvPr/>
          </p:nvSpPr>
          <p:spPr>
            <a:xfrm>
              <a:off x="8056035" y="10705344"/>
              <a:ext cx="4267360" cy="868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84AD619-3C6C-43AB-958F-8FC3B9C1A5F4}"/>
                </a:ext>
              </a:extLst>
            </p:cNvPr>
            <p:cNvSpPr txBox="1"/>
            <p:nvPr/>
          </p:nvSpPr>
          <p:spPr>
            <a:xfrm>
              <a:off x="8230949" y="10775606"/>
              <a:ext cx="3917532" cy="70900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fr-CA" sz="2200" dirty="0">
                  <a:solidFill>
                    <a:schemeClr val="bg1"/>
                  </a:solidFill>
                </a:rPr>
                <a:t>Effectuer un examen des services du programme</a:t>
              </a:r>
              <a:r>
                <a:rPr lang="en-US" sz="2200" dirty="0">
                  <a:solidFill>
                    <a:schemeClr val="bg1"/>
                  </a:solidFill>
                </a:rPr>
                <a:t> 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362163D-BA68-4286-B536-A30F5FEDE148}"/>
                </a:ext>
              </a:extLst>
            </p:cNvPr>
            <p:cNvSpPr txBox="1"/>
            <p:nvPr/>
          </p:nvSpPr>
          <p:spPr>
            <a:xfrm>
              <a:off x="8102567" y="11670275"/>
              <a:ext cx="4076666" cy="20702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28600" indent="-228600">
                <a:buFont typeface="Arial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</a:rPr>
                <a:t>Déterminer ou évaluer l’ensemble des services ou des activités de recouvrement des coûts possibles.</a:t>
              </a:r>
              <a:endParaRPr lang="en-US" sz="2000" dirty="0">
                <a:solidFill>
                  <a:schemeClr val="bg2">
                    <a:lumMod val="10000"/>
                  </a:schemeClr>
                </a:solidFill>
                <a:cs typeface="Calibri" panose="020F0502020204030204"/>
              </a:endParaRPr>
            </a:p>
            <a:p>
              <a:pPr marL="228600" indent="-228600">
                <a:buFont typeface="Arial"/>
                <a:buChar char="•"/>
              </a:pPr>
              <a:r>
                <a:rPr lang="fr-CA" sz="2000" dirty="0">
                  <a:solidFill>
                    <a:schemeClr val="bg2">
                      <a:lumMod val="10000"/>
                    </a:schemeClr>
                  </a:solidFill>
                </a:rPr>
                <a:t>Cerner les possibilités de rationaliser les frais existants, ou de s’appuyer sur ceux-ci, et les processus liés aux frais.</a:t>
              </a:r>
              <a:endParaRPr lang="en-US" sz="2000" dirty="0">
                <a:solidFill>
                  <a:schemeClr val="bg2">
                    <a:lumMod val="10000"/>
                  </a:schemeClr>
                </a:solidFill>
                <a:cs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45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ransfromation Colours">
      <a:dk1>
        <a:srgbClr val="44546A"/>
      </a:dk1>
      <a:lt1>
        <a:sysClr val="window" lastClr="FFFFFF"/>
      </a:lt1>
      <a:dk2>
        <a:srgbClr val="44546A"/>
      </a:dk2>
      <a:lt2>
        <a:srgbClr val="E7E6E6"/>
      </a:lt2>
      <a:accent1>
        <a:srgbClr val="3FA291"/>
      </a:accent1>
      <a:accent2>
        <a:srgbClr val="7CCCBD"/>
      </a:accent2>
      <a:accent3>
        <a:srgbClr val="008AB1"/>
      </a:accent3>
      <a:accent4>
        <a:srgbClr val="DF6420"/>
      </a:accent4>
      <a:accent5>
        <a:srgbClr val="00698C"/>
      </a:accent5>
      <a:accent6>
        <a:srgbClr val="D3DF44"/>
      </a:accent6>
      <a:hlink>
        <a:srgbClr val="595959"/>
      </a:hlink>
      <a:folHlink>
        <a:srgbClr val="59595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543</Words>
  <Application>Microsoft Office PowerPoint</Application>
  <PresentationFormat>Custom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Chan, Betty</dc:creator>
  <cp:lastModifiedBy>Chan, Betty</cp:lastModifiedBy>
  <cp:revision>4</cp:revision>
  <dcterms:created xsi:type="dcterms:W3CDTF">2021-11-05T18:05:42Z</dcterms:created>
  <dcterms:modified xsi:type="dcterms:W3CDTF">2021-11-12T15:13:19Z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5bbdc02-cb35-4d29-b911-7fc063a80903_Enabled">
    <vt:lpwstr>true</vt:lpwstr>
  </property>
  <property fmtid="{D5CDD505-2E9C-101B-9397-08002B2CF9AE}" pid="3" name="MSIP_Label_b5bbdc02-cb35-4d29-b911-7fc063a80903_SetDate">
    <vt:lpwstr>2021-11-05T18:55:48Z</vt:lpwstr>
  </property>
  <property fmtid="{D5CDD505-2E9C-101B-9397-08002B2CF9AE}" pid="4" name="MSIP_Label_b5bbdc02-cb35-4d29-b911-7fc063a80903_Method">
    <vt:lpwstr>Privileged</vt:lpwstr>
  </property>
  <property fmtid="{D5CDD505-2E9C-101B-9397-08002B2CF9AE}" pid="5" name="MSIP_Label_b5bbdc02-cb35-4d29-b911-7fc063a80903_Name">
    <vt:lpwstr>Unclassified (No Marking)</vt:lpwstr>
  </property>
  <property fmtid="{D5CDD505-2E9C-101B-9397-08002B2CF9AE}" pid="6" name="MSIP_Label_b5bbdc02-cb35-4d29-b911-7fc063a80903_SiteId">
    <vt:lpwstr>2008ffa9-c9b2-4d97-9ad9-4ace25386be7</vt:lpwstr>
  </property>
  <property fmtid="{D5CDD505-2E9C-101B-9397-08002B2CF9AE}" pid="7" name="MSIP_Label_b5bbdc02-cb35-4d29-b911-7fc063a80903_ActionId">
    <vt:lpwstr>47be957d-7ee0-44cb-8362-0485d96f6809</vt:lpwstr>
  </property>
  <property fmtid="{D5CDD505-2E9C-101B-9397-08002B2CF9AE}" pid="8" name="MSIP_Label_b5bbdc02-cb35-4d29-b911-7fc063a80903_ContentBits">
    <vt:lpwstr>0</vt:lpwstr>
  </property>
</Properties>
</file>