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2016/5/24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1D K</a:t>
            </a:r>
            <a:r>
              <a:rPr lang="en-US" altLang="zh-CN" dirty="0" smtClean="0"/>
              <a:t>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3200" b="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Graphs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 smtClean="0"/>
                  <a:t>Average/</a:t>
                </a:r>
                <a:r>
                  <a:rPr lang="en-US" altLang="zh-CN" sz="3200" dirty="0" smtClean="0"/>
                  <a:t>instantaneous speed/acceleration </a:t>
                </a:r>
                <a:r>
                  <a:rPr lang="en-US" altLang="zh-CN" sz="3200" dirty="0" smtClean="0"/>
                  <a:t>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179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Back-of-the-envelope calculations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Is it possible for one person to carry 1 billion RMB cash?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imensional </a:t>
            </a:r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simple pendulum consists of a light inextensible string AB with length L, with the end A </a:t>
            </a:r>
            <a:r>
              <a:rPr lang="en-US" altLang="zh-CN" sz="3200" dirty="0" smtClean="0"/>
              <a:t>fixed, and </a:t>
            </a:r>
            <a:r>
              <a:rPr lang="en-US" altLang="zh-CN" sz="3200" dirty="0"/>
              <a:t>a point mass M attached to B</a:t>
            </a:r>
            <a:r>
              <a:rPr lang="en-US" altLang="zh-CN" sz="3200" dirty="0" smtClean="0"/>
              <a:t>. </a:t>
            </a:r>
            <a:r>
              <a:rPr lang="en-US" altLang="zh-CN" sz="3200" dirty="0"/>
              <a:t>The pendulum oscillates with a small amplitude, and the </a:t>
            </a:r>
            <a:r>
              <a:rPr lang="en-US" altLang="zh-CN" sz="3200" dirty="0" smtClean="0"/>
              <a:t>period of </a:t>
            </a:r>
            <a:r>
              <a:rPr lang="en-US" altLang="zh-CN" sz="3200" dirty="0"/>
              <a:t>oscillation is T. It is suggested that T is proportional to the product of powers of M, L and </a:t>
            </a:r>
            <a:r>
              <a:rPr lang="en-US" altLang="zh-CN" sz="3200" dirty="0" smtClean="0"/>
              <a:t>g, where </a:t>
            </a:r>
            <a:r>
              <a:rPr lang="en-US" altLang="zh-CN" sz="3200" dirty="0"/>
              <a:t>g is the acceleration due to gravity</a:t>
            </a:r>
            <a:r>
              <a:rPr lang="en-US" altLang="zh-CN" sz="3200" dirty="0" smtClean="0"/>
              <a:t>. Find out T.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43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imensional </a:t>
            </a:r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Wind with velocity  v blow on a windmill with windward area </a:t>
            </a:r>
            <a:r>
              <a:rPr lang="en-US" altLang="zh-CN" sz="3200" dirty="0" smtClean="0"/>
              <a:t>s.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density of air is </a:t>
            </a:r>
            <a:r>
              <a:rPr lang="el-GR" altLang="zh-CN" sz="3200" dirty="0" smtClean="0"/>
              <a:t>ρ</a:t>
            </a:r>
            <a:r>
              <a:rPr lang="en-US" altLang="zh-CN" sz="3200" dirty="0" smtClean="0"/>
              <a:t>, </a:t>
            </a:r>
            <a:r>
              <a:rPr lang="en-US" altLang="zh-CN" sz="3200" dirty="0"/>
              <a:t>use dimensional analysis </a:t>
            </a:r>
            <a:r>
              <a:rPr lang="en-US" altLang="zh-CN" sz="3200" dirty="0" smtClean="0"/>
              <a:t>to find out the relationship between power P and </a:t>
            </a:r>
            <a:r>
              <a:rPr lang="el-GR" altLang="zh-CN" sz="3200" dirty="0" smtClean="0"/>
              <a:t>ρ</a:t>
            </a:r>
            <a:r>
              <a:rPr lang="en-US" altLang="zh-CN" sz="3200" dirty="0" smtClean="0"/>
              <a:t>,</a:t>
            </a:r>
            <a:r>
              <a:rPr lang="en-US" altLang="zh-CN" sz="3200" dirty="0" err="1" smtClean="0"/>
              <a:t>v,s</a:t>
            </a:r>
            <a:r>
              <a:rPr lang="en-US" altLang="zh-C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6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Vector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13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Check that in the Cartesian coordinates the dot product of two </a:t>
                </a:r>
                <a:r>
                  <a:rPr lang="en-US" altLang="zh-CN" sz="3200" dirty="0"/>
                  <a:t>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en-US" altLang="zh-CN" sz="3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can be equivalently found either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3200" dirty="0" smtClean="0"/>
                  <a:t>or </a:t>
                </a:r>
                <a:r>
                  <a:rPr lang="en-US" altLang="zh-CN" sz="3200" dirty="0"/>
                  <a:t>as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200" dirty="0"/>
                      <m:t>|</m:t>
                    </m:r>
                    <m:r>
                      <m:rPr>
                        <m:nor/>
                      </m:rPr>
                      <a:rPr lang="en-US" altLang="zh-CN" sz="3200" dirty="0"/>
                      <m:t>u</m:t>
                    </m:r>
                    <m:r>
                      <m:rPr>
                        <m:nor/>
                      </m:rPr>
                      <a:rPr lang="en-US" altLang="zh-CN" sz="3200" dirty="0"/>
                      <m:t>||</m:t>
                    </m:r>
                    <m:r>
                      <m:rPr>
                        <m:nor/>
                      </m:rPr>
                      <a:rPr lang="en-US" altLang="zh-CN" sz="3200" dirty="0"/>
                      <m:t>w</m:t>
                    </m:r>
                    <m:r>
                      <m:rPr>
                        <m:nor/>
                      </m:rPr>
                      <a:rPr lang="en-US" altLang="zh-CN" sz="3200" dirty="0"/>
                      <m:t>|</m:t>
                    </m:r>
                    <m:func>
                      <m:func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sz="3200" i="1" dirty="0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func>
                  </m:oMath>
                </a14:m>
                <a:r>
                  <a:rPr lang="en-US" altLang="zh-CN" sz="32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3200" dirty="0" smtClean="0"/>
                  <a:t>  </a:t>
                </a:r>
                <a:r>
                  <a:rPr lang="en-US" altLang="zh-CN" sz="3200" dirty="0"/>
                  <a:t>is the smaller angle between u and w.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139817"/>
              </a:xfrm>
              <a:prstGeom prst="rect">
                <a:avLst/>
              </a:prstGeom>
              <a:blipFill rotWithShape="0">
                <a:blip r:embed="rId3"/>
                <a:stretch>
                  <a:fillRect l="-1282" t="-3704" r="-1744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2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Vector  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Find a vector u, so that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2,−3,4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4,3,−1</m:t>
                        </m:r>
                      </m:e>
                    </m:d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282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1D kinematics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A ball is thrown upward, </a:t>
                </a:r>
                <a:r>
                  <a:rPr lang="en-US" altLang="zh-CN" sz="3200" dirty="0"/>
                  <a:t>the time </a:t>
                </a:r>
                <a:r>
                  <a:rPr lang="en-US" altLang="zh-CN" sz="3200" dirty="0" smtClean="0"/>
                  <a:t>interval of the ball passing two certain height for two times is recorded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is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). And we know the distance between two height is h. Express g by h,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1282" t="-3846" r="-2205" b="-9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7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1D kinematics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1450" y="1027906"/>
                <a:ext cx="11887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A ball is falling with initial speed 0 and acceleration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, where k&gt;0. Find v(t).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82" t="-68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0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Scientific notation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(1≤|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|&lt;10)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Unit P</a:t>
            </a:r>
            <a:r>
              <a:rPr lang="en-US" altLang="zh-CN" dirty="0" smtClean="0"/>
              <a:t>refixes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80526"/>
              </p:ext>
            </p:extLst>
          </p:nvPr>
        </p:nvGraphicFramePr>
        <p:xfrm>
          <a:off x="295275" y="1199370"/>
          <a:ext cx="7296370" cy="30503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49378"/>
                <a:gridCol w="1249378"/>
                <a:gridCol w="1246339"/>
                <a:gridCol w="1063256"/>
                <a:gridCol w="1275907"/>
                <a:gridCol w="1212112"/>
              </a:tblGrid>
              <a:tr h="591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Text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Symbol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Factor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Text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Symbol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Factor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9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tera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>
                          <a:effectLst/>
                        </a:rPr>
                        <a:t>1.E+12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</a:rPr>
                        <a:t>deci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1.E-01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9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giga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1.E+09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</a:rPr>
                        <a:t>centi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1.E-02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9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mega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1.E+06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milli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1.E-03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9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kilo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1.E+03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micro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2800" u="none" strike="noStrike">
                          <a:effectLst/>
                        </a:rPr>
                        <a:t>μ</a:t>
                      </a:r>
                      <a:endParaRPr lang="el-GR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1.E-06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91781"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nano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1.E-09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Unit </a:t>
            </a:r>
            <a:r>
              <a:rPr lang="en-US" altLang="zh-CN" dirty="0" smtClean="0"/>
              <a:t>Conversions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1450" y="1027906"/>
                <a:ext cx="11887200" cy="8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1m/s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3600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=3.6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801630"/>
              </a:xfrm>
              <a:prstGeom prst="rect">
                <a:avLst/>
              </a:prstGeom>
              <a:blipFill rotWithShape="0">
                <a:blip r:embed="rId3"/>
                <a:stretch>
                  <a:fillRect l="-1282" b="-1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Uncertainty and </a:t>
            </a:r>
            <a:r>
              <a:rPr lang="en-US" altLang="zh-CN" dirty="0" smtClean="0"/>
              <a:t>Significant Figures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56.47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118872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78811" y="2256098"/>
            <a:ext cx="2035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four</a:t>
            </a:r>
          </a:p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significant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figures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649638" y="1612682"/>
            <a:ext cx="224287" cy="683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97569" y="2296268"/>
            <a:ext cx="214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uncertainty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889630" y="1615461"/>
            <a:ext cx="468702" cy="68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Back-of-the-envelope calculations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Ability of rough calculations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56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Vectors and basic vector </a:t>
            </a:r>
            <a:r>
              <a:rPr lang="en-US" altLang="zh-CN" dirty="0" smtClean="0"/>
              <a:t>operations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Components of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Scalar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Vector Product</a:t>
            </a:r>
          </a:p>
        </p:txBody>
      </p:sp>
    </p:spTree>
    <p:extLst>
      <p:ext uri="{BB962C8B-B14F-4D97-AF65-F5344CB8AC3E}">
        <p14:creationId xmlns:p14="http://schemas.microsoft.com/office/powerpoint/2010/main" val="1695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Curvilinear Coordinates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1450" y="1027906"/>
                <a:ext cx="6038850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Cylindrical Coordinates</a:t>
                </a:r>
              </a:p>
              <a:p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l-GR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3200" b="0" dirty="0" smtClean="0"/>
              </a:p>
              <a:p>
                <a:endParaRPr lang="en-US" altLang="zh-CN" sz="320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3200" dirty="0"/>
              </a:p>
              <a:p>
                <a:endParaRPr lang="en-US" altLang="zh-CN" sz="320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27906"/>
                <a:ext cx="6038850" cy="5401479"/>
              </a:xfrm>
              <a:prstGeom prst="rect">
                <a:avLst/>
              </a:prstGeom>
              <a:blipFill rotWithShape="0">
                <a:blip r:embed="rId3"/>
                <a:stretch>
                  <a:fillRect l="-2523" t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81725" y="599291"/>
                <a:ext cx="6038850" cy="566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Spherical Coordinates</a:t>
                </a:r>
              </a:p>
              <a:p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l-GR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3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32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32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3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320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3200" b="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r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endParaRPr lang="en-US" altLang="zh-CN" sz="3200" dirty="0"/>
              </a:p>
              <a:p>
                <a:endParaRPr lang="en-US" altLang="zh-CN" sz="3200" dirty="0" smtClean="0"/>
              </a:p>
              <a:p>
                <a:r>
                  <a:rPr lang="en-US" altLang="zh-CN" sz="3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725" y="599291"/>
                <a:ext cx="6038850" cy="5663602"/>
              </a:xfrm>
              <a:prstGeom prst="rect">
                <a:avLst/>
              </a:prstGeom>
              <a:blipFill rotWithShape="0">
                <a:blip r:embed="rId4"/>
                <a:stretch>
                  <a:fillRect l="-2523" t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270</Words>
  <Application>Microsoft Office PowerPoint</Application>
  <PresentationFormat>宽屏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主题</vt:lpstr>
      <vt:lpstr>VP160 Recitation Class 1</vt:lpstr>
      <vt:lpstr>Short Review</vt:lpstr>
      <vt:lpstr>Scientific notation</vt:lpstr>
      <vt:lpstr>Unit Prefixes</vt:lpstr>
      <vt:lpstr>Unit Conversions</vt:lpstr>
      <vt:lpstr>Uncertainty and Significant Figures</vt:lpstr>
      <vt:lpstr>Back-of-the-envelope calculations</vt:lpstr>
      <vt:lpstr>Vectors and basic vector operations</vt:lpstr>
      <vt:lpstr>Curvilinear Coordinates</vt:lpstr>
      <vt:lpstr>1D Kinematics</vt:lpstr>
      <vt:lpstr>Solving Problems</vt:lpstr>
      <vt:lpstr>Back-of-the-envelope calculations</vt:lpstr>
      <vt:lpstr>Dimensional Analysis</vt:lpstr>
      <vt:lpstr>Dimensional Analysis</vt:lpstr>
      <vt:lpstr>Vector </vt:lpstr>
      <vt:lpstr>Vector  </vt:lpstr>
      <vt:lpstr>1D kinematics </vt:lpstr>
      <vt:lpstr>1D kinematics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lcc</cp:lastModifiedBy>
  <cp:revision>42</cp:revision>
  <dcterms:created xsi:type="dcterms:W3CDTF">2016-05-10T10:07:32Z</dcterms:created>
  <dcterms:modified xsi:type="dcterms:W3CDTF">2016-05-19T15:15:21Z</dcterms:modified>
</cp:coreProperties>
</file>