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2" r:id="rId5"/>
    <p:sldId id="273" r:id="rId6"/>
    <p:sldId id="274" r:id="rId7"/>
    <p:sldId id="275" r:id="rId8"/>
    <p:sldId id="267" r:id="rId9"/>
    <p:sldId id="271" r:id="rId10"/>
    <p:sldId id="276" r:id="rId11"/>
    <p:sldId id="279" r:id="rId12"/>
    <p:sldId id="280" r:id="rId13"/>
    <p:sldId id="277" r:id="rId14"/>
    <p:sldId id="27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1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5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8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AAB8-95A6-482F-B680-653202F4D15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VP160 Recitation Class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by Li </a:t>
            </a:r>
            <a:r>
              <a:rPr lang="en-US" altLang="zh-CN" dirty="0" err="1" smtClean="0"/>
              <a:t>Chunchao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2016/5/31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6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Kinematics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71450" y="1027906"/>
                <a:ext cx="118872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A </a:t>
                </a:r>
                <a:r>
                  <a:rPr lang="en-US" altLang="zh-CN" sz="3200" dirty="0" smtClean="0"/>
                  <a:t>disk </a:t>
                </a:r>
                <a:r>
                  <a:rPr lang="en-US" altLang="zh-CN" sz="3200" dirty="0"/>
                  <a:t>of radius R rotates about its axis of symmetry (perpendicular to the </a:t>
                </a:r>
                <a:r>
                  <a:rPr lang="en-US" altLang="zh-CN" sz="3200" dirty="0" smtClean="0"/>
                  <a:t>disk surface</a:t>
                </a:r>
                <a:r>
                  <a:rPr lang="en-US" altLang="zh-CN" sz="3200" dirty="0"/>
                  <a:t>) with constant angular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en-US" altLang="zh-CN" sz="3200" dirty="0" smtClean="0"/>
                  <a:t>= ω </a:t>
                </a:r>
                <a:r>
                  <a:rPr lang="en-US" altLang="zh-CN" sz="3200" dirty="0"/>
                  <a:t>= const. At the instant of time t = 0 a beetle </a:t>
                </a:r>
                <a:r>
                  <a:rPr lang="en-US" altLang="zh-CN" sz="3200" dirty="0" smtClean="0"/>
                  <a:t>starts to </a:t>
                </a:r>
                <a:r>
                  <a:rPr lang="en-US" altLang="zh-CN" sz="3200" dirty="0"/>
                  <a:t>walk with constant speed </a:t>
                </a:r>
                <a:r>
                  <a:rPr lang="en-US" altLang="zh-CN" sz="3200" dirty="0" smtClean="0"/>
                  <a:t>v0 (related to the disk) </a:t>
                </a:r>
                <a:r>
                  <a:rPr lang="en-US" altLang="zh-CN" sz="3200" dirty="0"/>
                  <a:t>along a radius of the disk, from its center to the edge. Find</a:t>
                </a:r>
              </a:p>
              <a:p>
                <a:r>
                  <a:rPr lang="en-US" altLang="zh-CN" sz="3200" dirty="0"/>
                  <a:t>(a) the position of the beetle and its trajectory in the Cartesian and polar coordinate systems,</a:t>
                </a:r>
              </a:p>
              <a:p>
                <a:r>
                  <a:rPr lang="en-US" altLang="zh-CN" sz="3200" dirty="0"/>
                  <a:t>(b) its velocity both systems,</a:t>
                </a:r>
              </a:p>
              <a:p>
                <a:r>
                  <a:rPr lang="en-US" altLang="zh-CN" sz="3200" dirty="0"/>
                  <a:t>(c) its acceleration in both systems (Cartesian components, polar components, as well as </a:t>
                </a:r>
                <a:r>
                  <a:rPr lang="en-US" altLang="zh-CN" sz="3200" dirty="0" smtClean="0"/>
                  <a:t>tangential and </a:t>
                </a:r>
                <a:r>
                  <a:rPr lang="en-US" altLang="zh-CN" sz="3200" dirty="0"/>
                  <a:t>normal components).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027906"/>
                <a:ext cx="11887200" cy="5016758"/>
              </a:xfrm>
              <a:prstGeom prst="rect">
                <a:avLst/>
              </a:prstGeom>
              <a:blipFill rotWithShape="0">
                <a:blip r:embed="rId3"/>
                <a:stretch>
                  <a:fillRect l="-1282" t="-1580" r="-205" b="-3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1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Kinematics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man is pulling a ship by a rope with the speed v, the angle between rope and water surface is </a:t>
            </a:r>
            <a:r>
              <a:rPr lang="el-GR" altLang="zh-CN" sz="3200" dirty="0" smtClean="0"/>
              <a:t>θ</a:t>
            </a:r>
            <a:r>
              <a:rPr lang="en-US" altLang="zh-CN" sz="3200" dirty="0" smtClean="0"/>
              <a:t>, find the speed of the ship</a:t>
            </a:r>
          </a:p>
        </p:txBody>
      </p:sp>
      <p:pic>
        <p:nvPicPr>
          <p:cNvPr id="4" name="图片 3" descr="无标题 - 画图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6" t="23767" r="53018" b="37111"/>
          <a:stretch/>
        </p:blipFill>
        <p:spPr>
          <a:xfrm>
            <a:off x="491706" y="2157990"/>
            <a:ext cx="4632386" cy="257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Kinematics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 stick can only move up and down</a:t>
            </a:r>
            <a:r>
              <a:rPr lang="en-US" altLang="zh-CN" sz="3200" dirty="0"/>
              <a:t>, </a:t>
            </a:r>
            <a:r>
              <a:rPr lang="en-US" altLang="zh-CN" sz="3200" dirty="0" smtClean="0"/>
              <a:t>a </a:t>
            </a:r>
            <a:r>
              <a:rPr lang="en-US" altLang="zh-CN" sz="3200" dirty="0" err="1" smtClean="0"/>
              <a:t>semicylinder</a:t>
            </a:r>
            <a:r>
              <a:rPr lang="en-US" altLang="zh-CN" sz="3200" dirty="0" smtClean="0"/>
              <a:t> move below the stick with speed v, we know the angle </a:t>
            </a:r>
            <a:r>
              <a:rPr lang="el-GR" altLang="zh-CN" sz="3200" dirty="0" smtClean="0"/>
              <a:t>α</a:t>
            </a:r>
            <a:r>
              <a:rPr lang="en-US" altLang="zh-CN" sz="3200" dirty="0" smtClean="0"/>
              <a:t>, find the speed of the stick.</a:t>
            </a:r>
            <a:endParaRPr lang="en-US" altLang="zh-CN" sz="3200" dirty="0"/>
          </a:p>
        </p:txBody>
      </p:sp>
      <p:pic>
        <p:nvPicPr>
          <p:cNvPr id="5" name="图片 4" descr="无标题 - 画图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1" t="23553" r="32067" b="37225"/>
          <a:stretch/>
        </p:blipFill>
        <p:spPr>
          <a:xfrm>
            <a:off x="385645" y="2583509"/>
            <a:ext cx="5581291" cy="25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Kinematics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Four spiders are initially placed at the four corners of a square with side length </a:t>
            </a:r>
            <a:r>
              <a:rPr lang="en-US" altLang="zh-CN" sz="3200" dirty="0" smtClean="0"/>
              <a:t>l. </a:t>
            </a:r>
            <a:r>
              <a:rPr lang="en-US" altLang="zh-CN" sz="3200" dirty="0"/>
              <a:t>The </a:t>
            </a:r>
            <a:r>
              <a:rPr lang="en-US" altLang="zh-CN" sz="3200" dirty="0" smtClean="0"/>
              <a:t>spiders crawl </a:t>
            </a:r>
            <a:r>
              <a:rPr lang="en-US" altLang="zh-CN" sz="3200" dirty="0"/>
              <a:t>counter-clockwise at the same speed </a:t>
            </a:r>
            <a:r>
              <a:rPr lang="en-US" altLang="zh-CN" sz="3200" dirty="0" smtClean="0"/>
              <a:t>v and </a:t>
            </a:r>
            <a:r>
              <a:rPr lang="en-US" altLang="zh-CN" sz="3200" dirty="0"/>
              <a:t>each spider crawls directly toward the next </a:t>
            </a:r>
            <a:r>
              <a:rPr lang="en-US" altLang="zh-CN" sz="3200" dirty="0" smtClean="0"/>
              <a:t>spider at </a:t>
            </a:r>
            <a:r>
              <a:rPr lang="en-US" altLang="zh-CN" sz="3200" dirty="0"/>
              <a:t>all times. They approach the center of the square along spiral paths. Find</a:t>
            </a:r>
          </a:p>
          <a:p>
            <a:r>
              <a:rPr lang="en-US" altLang="zh-CN" sz="3200" dirty="0"/>
              <a:t>(a) the time after which all spiders meet,</a:t>
            </a:r>
          </a:p>
          <a:p>
            <a:r>
              <a:rPr lang="en-US" altLang="zh-CN" sz="3200" dirty="0" smtClean="0"/>
              <a:t>(</a:t>
            </a:r>
            <a:r>
              <a:rPr lang="en-US" altLang="zh-CN" sz="3200" dirty="0"/>
              <a:t>b) polar coordinates of a spider at any instant of time, assuming the origin is at the center of </a:t>
            </a:r>
            <a:r>
              <a:rPr lang="en-US" altLang="zh-CN" sz="3200" dirty="0" smtClean="0"/>
              <a:t>the square</a:t>
            </a:r>
            <a:r>
              <a:rPr lang="en-US" altLang="zh-CN" sz="3200" dirty="0"/>
              <a:t>.</a:t>
            </a:r>
          </a:p>
          <a:p>
            <a:r>
              <a:rPr lang="en-US" altLang="zh-CN" sz="3200" dirty="0" smtClean="0"/>
              <a:t>(</a:t>
            </a:r>
            <a:r>
              <a:rPr lang="en-US" altLang="zh-CN" sz="3200" dirty="0"/>
              <a:t>c) the trajectory of a spider in polar coordinates.</a:t>
            </a:r>
          </a:p>
        </p:txBody>
      </p:sp>
    </p:spTree>
    <p:extLst>
      <p:ext uri="{BB962C8B-B14F-4D97-AF65-F5344CB8AC3E}">
        <p14:creationId xmlns:p14="http://schemas.microsoft.com/office/powerpoint/2010/main" val="251021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Kinematics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What about three spiders on a </a:t>
            </a:r>
            <a:r>
              <a:rPr lang="en-US" altLang="zh-CN" sz="3200" dirty="0"/>
              <a:t>equilateral </a:t>
            </a:r>
            <a:r>
              <a:rPr lang="en-US" altLang="zh-CN" sz="3200" dirty="0" smtClean="0"/>
              <a:t>triangle?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2963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Short Review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Cartesian </a:t>
            </a:r>
            <a:r>
              <a:rPr lang="en-US" altLang="zh-CN" dirty="0" smtClean="0"/>
              <a:t>coordinates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71450" y="1027906"/>
                <a:ext cx="11887200" cy="2178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 smtClean="0"/>
                  <a:t>Unit vectors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 smtClean="0"/>
                  <a:t>Position: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) 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32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 smtClean="0"/>
                  <a:t>Velocity: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) 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32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 smtClean="0"/>
                  <a:t>Acceleration: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) 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027906"/>
                <a:ext cx="11887200" cy="2178673"/>
              </a:xfrm>
              <a:prstGeom prst="rect">
                <a:avLst/>
              </a:prstGeom>
              <a:blipFill rotWithShape="0">
                <a:blip r:embed="rId3"/>
                <a:stretch>
                  <a:fillRect l="-1179" t="-3641" b="-7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4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Polar coordinates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71450" y="1027906"/>
                <a:ext cx="11887200" cy="2247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/>
                  <a:t>U</a:t>
                </a:r>
                <a:r>
                  <a:rPr lang="en-US" altLang="zh-CN" sz="3200" dirty="0" smtClean="0"/>
                  <a:t>nit vectors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 smtClean="0"/>
                  <a:t>Position: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3200" b="0" i="1" smtClean="0">
                        <a:latin typeface="Cambria Math" panose="02040503050406030204" pitchFamily="18" charset="0"/>
                      </a:rPr>
                      <m:t>ρ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l-GR" altLang="zh-CN" sz="3200" i="1">
                            <a:latin typeface="Cambria Math" panose="02040503050406030204" pitchFamily="18" charset="0"/>
                          </a:rPr>
                          <m:t>ρ</m:t>
                        </m:r>
                      </m:sub>
                    </m:sSub>
                  </m:oMath>
                </a14:m>
                <a:endParaRPr lang="en-US" altLang="zh-CN" sz="32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 smtClean="0"/>
                  <a:t>Velocity: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3200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</m:acc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l-GR" altLang="zh-CN" sz="3200" i="1">
                            <a:latin typeface="Cambria Math" panose="02040503050406030204" pitchFamily="18" charset="0"/>
                          </a:rPr>
                          <m:t>ρ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sz="3200" i="1">
                        <a:latin typeface="Cambria Math" panose="02040503050406030204" pitchFamily="18" charset="0"/>
                      </a:rPr>
                      <m:t>ρ</m:t>
                    </m:r>
                    <m:acc>
                      <m:accPr>
                        <m:chr m:val="̇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endParaRPr lang="en-US" altLang="zh-CN" sz="32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 smtClean="0"/>
                  <a:t>Acceleration: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̈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3200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</m:ac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CN" sz="3200" i="1">
                        <a:latin typeface="Cambria Math" panose="02040503050406030204" pitchFamily="18" charset="0"/>
                      </a:rPr>
                      <m:t>ρ</m:t>
                    </m:r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l-GR" altLang="zh-CN" sz="3200" i="1">
                            <a:latin typeface="Cambria Math" panose="02040503050406030204" pitchFamily="18" charset="0"/>
                          </a:rPr>
                          <m:t>ρ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CN" sz="3200" i="1">
                        <a:latin typeface="Cambria Math" panose="02040503050406030204" pitchFamily="18" charset="0"/>
                      </a:rPr>
                      <m:t>ρ</m:t>
                    </m:r>
                    <m:acc>
                      <m:accPr>
                        <m:chr m:val="̈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+2</m:t>
                    </m:r>
                    <m:acc>
                      <m:accPr>
                        <m:chr m:val="̇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3200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</m:acc>
                    <m:acc>
                      <m:accPr>
                        <m:chr m:val="̇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endParaRPr lang="en-US" altLang="zh-CN" sz="32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027906"/>
                <a:ext cx="11887200" cy="2247154"/>
              </a:xfrm>
              <a:prstGeom prst="rect">
                <a:avLst/>
              </a:prstGeom>
              <a:blipFill rotWithShape="0">
                <a:blip r:embed="rId3"/>
                <a:stretch>
                  <a:fillRect l="-1179" t="-3533" b="-4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9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ylindrical coordinates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71450" y="1027906"/>
                <a:ext cx="11887200" cy="2247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/>
                  <a:t>Unit </a:t>
                </a:r>
                <a:r>
                  <a:rPr lang="en-US" altLang="zh-CN" sz="3200" dirty="0" smtClean="0"/>
                  <a:t>vectors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 smtClean="0"/>
                  <a:t>Position: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3200" b="0" i="1" smtClean="0">
                        <a:latin typeface="Cambria Math" panose="02040503050406030204" pitchFamily="18" charset="0"/>
                      </a:rPr>
                      <m:t>ρ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l-GR" altLang="zh-CN" sz="3200" i="1">
                            <a:latin typeface="Cambria Math" panose="02040503050406030204" pitchFamily="18" charset="0"/>
                          </a:rPr>
                          <m:t>ρ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32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 smtClean="0"/>
                  <a:t>Velocity: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3200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</m:acc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l-GR" altLang="zh-CN" sz="3200" i="1">
                            <a:latin typeface="Cambria Math" panose="02040503050406030204" pitchFamily="18" charset="0"/>
                          </a:rPr>
                          <m:t>ρ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sz="3200" i="1">
                        <a:latin typeface="Cambria Math" panose="02040503050406030204" pitchFamily="18" charset="0"/>
                      </a:rPr>
                      <m:t>ρ</m:t>
                    </m:r>
                    <m:acc>
                      <m:accPr>
                        <m:chr m:val="̇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32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 smtClean="0"/>
                  <a:t>Acceleration: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̈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3200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</m:ac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CN" sz="3200" i="1">
                        <a:latin typeface="Cambria Math" panose="02040503050406030204" pitchFamily="18" charset="0"/>
                      </a:rPr>
                      <m:t>ρ</m:t>
                    </m:r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l-GR" altLang="zh-CN" sz="3200" i="1">
                            <a:latin typeface="Cambria Math" panose="02040503050406030204" pitchFamily="18" charset="0"/>
                          </a:rPr>
                          <m:t>ρ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CN" sz="3200" i="1">
                        <a:latin typeface="Cambria Math" panose="02040503050406030204" pitchFamily="18" charset="0"/>
                      </a:rPr>
                      <m:t>ρ</m:t>
                    </m:r>
                    <m:acc>
                      <m:accPr>
                        <m:chr m:val="̈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+2</m:t>
                    </m:r>
                    <m:acc>
                      <m:accPr>
                        <m:chr m:val="̇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3200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</m:acc>
                    <m:acc>
                      <m:accPr>
                        <m:chr m:val="̇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027906"/>
                <a:ext cx="11887200" cy="2247154"/>
              </a:xfrm>
              <a:prstGeom prst="rect">
                <a:avLst/>
              </a:prstGeom>
              <a:blipFill rotWithShape="0">
                <a:blip r:embed="rId3"/>
                <a:stretch>
                  <a:fillRect l="-1179" t="-3533" b="-4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6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Spherical coordinates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71450" y="1027906"/>
                <a:ext cx="11887200" cy="2140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/>
                  <a:t>Unit </a:t>
                </a:r>
                <a:r>
                  <a:rPr lang="en-US" altLang="zh-CN" sz="3200" dirty="0" smtClean="0"/>
                  <a:t>vectors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 smtClean="0"/>
                  <a:t>Position: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sz="32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 smtClean="0"/>
                  <a:t>Velocity: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̇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3200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l-GR" altLang="zh-CN" sz="3200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̇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altLang="zh-CN" sz="32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fun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endParaRPr lang="en-US" altLang="zh-CN" sz="32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 smtClean="0"/>
                  <a:t>Acceleration: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200" b="0" dirty="0" smtClean="0"/>
                  <a:t>…….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027906"/>
                <a:ext cx="11887200" cy="2140266"/>
              </a:xfrm>
              <a:prstGeom prst="rect">
                <a:avLst/>
              </a:prstGeom>
              <a:blipFill rotWithShape="0">
                <a:blip r:embed="rId3"/>
                <a:stretch>
                  <a:fillRect l="-1179" t="-3704" b="-8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8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Natural  coordinates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C</a:t>
            </a:r>
            <a:r>
              <a:rPr lang="en-US" altLang="zh-CN" sz="3200" dirty="0" smtClean="0"/>
              <a:t>hoice </a:t>
            </a:r>
            <a:r>
              <a:rPr lang="en-US" altLang="zh-CN" sz="3200" dirty="0"/>
              <a:t>of unit vectors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Radial/transversal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0" dirty="0" smtClean="0"/>
              <a:t>Normal/tangential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0" dirty="0" smtClean="0"/>
              <a:t>Curvature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3649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Solving Problems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3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Kinematics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To perform a clean shot, a basketball player needs to adjust the throwing angle and initial speed of the ball. Find the relationship between the throwing angle and initial speed. </a:t>
            </a:r>
            <a:r>
              <a:rPr lang="en-US" altLang="zh-CN" sz="3200" dirty="0"/>
              <a:t>W</a:t>
            </a:r>
            <a:r>
              <a:rPr lang="en-US" altLang="zh-CN" sz="3200" dirty="0" smtClean="0"/>
              <a:t>e know the height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difference between the hand and the basket is h; </a:t>
            </a:r>
            <a:r>
              <a:rPr lang="en-US" altLang="zh-CN" sz="3200" dirty="0"/>
              <a:t>t</a:t>
            </a:r>
            <a:r>
              <a:rPr lang="en-US" altLang="zh-CN" sz="3200" dirty="0" smtClean="0"/>
              <a:t>he </a:t>
            </a:r>
            <a:r>
              <a:rPr lang="en-US" altLang="zh-CN" sz="3200" dirty="0"/>
              <a:t>horizontal </a:t>
            </a:r>
            <a:r>
              <a:rPr lang="en-US" altLang="zh-CN" sz="3200" dirty="0" smtClean="0"/>
              <a:t>distance between the hand and the basket is s. 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23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288</Words>
  <Application>Microsoft Office PowerPoint</Application>
  <PresentationFormat>宽屏</PresentationFormat>
  <Paragraphs>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Cambria Math</vt:lpstr>
      <vt:lpstr>Office 主题</vt:lpstr>
      <vt:lpstr>VP160 Recitation Class 2</vt:lpstr>
      <vt:lpstr>Short Review</vt:lpstr>
      <vt:lpstr>Cartesian coordinates</vt:lpstr>
      <vt:lpstr>Polar coordinates</vt:lpstr>
      <vt:lpstr>Cylindrical coordinates</vt:lpstr>
      <vt:lpstr>Spherical coordinates</vt:lpstr>
      <vt:lpstr>Natural  coordinates</vt:lpstr>
      <vt:lpstr>Solving Problems</vt:lpstr>
      <vt:lpstr>Kinematics</vt:lpstr>
      <vt:lpstr>Kinematics</vt:lpstr>
      <vt:lpstr>Kinematics</vt:lpstr>
      <vt:lpstr>Kinematics</vt:lpstr>
      <vt:lpstr>Kinematics</vt:lpstr>
      <vt:lpstr>Kinematics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lcc</dc:creator>
  <cp:lastModifiedBy>Li Chunchao</cp:lastModifiedBy>
  <cp:revision>68</cp:revision>
  <dcterms:created xsi:type="dcterms:W3CDTF">2016-05-10T10:07:32Z</dcterms:created>
  <dcterms:modified xsi:type="dcterms:W3CDTF">2016-06-01T02:04:50Z</dcterms:modified>
</cp:coreProperties>
</file>