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307" r:id="rId5"/>
    <p:sldId id="267" r:id="rId6"/>
    <p:sldId id="291" r:id="rId7"/>
    <p:sldId id="306" r:id="rId8"/>
    <p:sldId id="308" r:id="rId9"/>
    <p:sldId id="309"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4" d="100"/>
          <a:sy n="94" d="100"/>
        </p:scale>
        <p:origin x="2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25AAAB8-95A6-482F-B680-653202F4D155}" type="datetimeFigureOut">
              <a:rPr lang="zh-CN" altLang="en-US" smtClean="0"/>
              <a:t>2016/7/26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2BA7A-466F-49D8-839B-10D105CFA64D}" type="slidenum">
              <a:rPr lang="zh-CN" altLang="en-US" smtClean="0"/>
              <a:t>‹#›</a:t>
            </a:fld>
            <a:endParaRPr lang="zh-CN" altLang="en-US"/>
          </a:p>
        </p:txBody>
      </p:sp>
    </p:spTree>
    <p:extLst>
      <p:ext uri="{BB962C8B-B14F-4D97-AF65-F5344CB8AC3E}">
        <p14:creationId xmlns:p14="http://schemas.microsoft.com/office/powerpoint/2010/main" val="1173493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25AAAB8-95A6-482F-B680-653202F4D155}" type="datetimeFigureOut">
              <a:rPr lang="zh-CN" altLang="en-US" smtClean="0"/>
              <a:t>2016/7/26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2BA7A-466F-49D8-839B-10D105CFA64D}" type="slidenum">
              <a:rPr lang="zh-CN" altLang="en-US" smtClean="0"/>
              <a:t>‹#›</a:t>
            </a:fld>
            <a:endParaRPr lang="zh-CN" altLang="en-US"/>
          </a:p>
        </p:txBody>
      </p:sp>
    </p:spTree>
    <p:extLst>
      <p:ext uri="{BB962C8B-B14F-4D97-AF65-F5344CB8AC3E}">
        <p14:creationId xmlns:p14="http://schemas.microsoft.com/office/powerpoint/2010/main" val="3869214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25AAAB8-95A6-482F-B680-653202F4D155}" type="datetimeFigureOut">
              <a:rPr lang="zh-CN" altLang="en-US" smtClean="0"/>
              <a:t>2016/7/26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2BA7A-466F-49D8-839B-10D105CFA64D}" type="slidenum">
              <a:rPr lang="zh-CN" altLang="en-US" smtClean="0"/>
              <a:t>‹#›</a:t>
            </a:fld>
            <a:endParaRPr lang="zh-CN" altLang="en-US"/>
          </a:p>
        </p:txBody>
      </p:sp>
    </p:spTree>
    <p:extLst>
      <p:ext uri="{BB962C8B-B14F-4D97-AF65-F5344CB8AC3E}">
        <p14:creationId xmlns:p14="http://schemas.microsoft.com/office/powerpoint/2010/main" val="1805093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25AAAB8-95A6-482F-B680-653202F4D155}" type="datetimeFigureOut">
              <a:rPr lang="zh-CN" altLang="en-US" smtClean="0"/>
              <a:t>2016/7/26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2BA7A-466F-49D8-839B-10D105CFA64D}" type="slidenum">
              <a:rPr lang="zh-CN" altLang="en-US" smtClean="0"/>
              <a:t>‹#›</a:t>
            </a:fld>
            <a:endParaRPr lang="zh-CN" altLang="en-US"/>
          </a:p>
        </p:txBody>
      </p:sp>
    </p:spTree>
    <p:extLst>
      <p:ext uri="{BB962C8B-B14F-4D97-AF65-F5344CB8AC3E}">
        <p14:creationId xmlns:p14="http://schemas.microsoft.com/office/powerpoint/2010/main" val="3695051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25AAAB8-95A6-482F-B680-653202F4D155}" type="datetimeFigureOut">
              <a:rPr lang="zh-CN" altLang="en-US" smtClean="0"/>
              <a:t>2016/7/26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2BA7A-466F-49D8-839B-10D105CFA64D}" type="slidenum">
              <a:rPr lang="zh-CN" altLang="en-US" smtClean="0"/>
              <a:t>‹#›</a:t>
            </a:fld>
            <a:endParaRPr lang="zh-CN" altLang="en-US"/>
          </a:p>
        </p:txBody>
      </p:sp>
    </p:spTree>
    <p:extLst>
      <p:ext uri="{BB962C8B-B14F-4D97-AF65-F5344CB8AC3E}">
        <p14:creationId xmlns:p14="http://schemas.microsoft.com/office/powerpoint/2010/main" val="486587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25AAAB8-95A6-482F-B680-653202F4D155}" type="datetimeFigureOut">
              <a:rPr lang="zh-CN" altLang="en-US" smtClean="0"/>
              <a:t>2016/7/26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72BA7A-466F-49D8-839B-10D105CFA64D}" type="slidenum">
              <a:rPr lang="zh-CN" altLang="en-US" smtClean="0"/>
              <a:t>‹#›</a:t>
            </a:fld>
            <a:endParaRPr lang="zh-CN" altLang="en-US"/>
          </a:p>
        </p:txBody>
      </p:sp>
    </p:spTree>
    <p:extLst>
      <p:ext uri="{BB962C8B-B14F-4D97-AF65-F5344CB8AC3E}">
        <p14:creationId xmlns:p14="http://schemas.microsoft.com/office/powerpoint/2010/main" val="3919021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25AAAB8-95A6-482F-B680-653202F4D155}" type="datetimeFigureOut">
              <a:rPr lang="zh-CN" altLang="en-US" smtClean="0"/>
              <a:t>2016/7/26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E72BA7A-466F-49D8-839B-10D105CFA64D}" type="slidenum">
              <a:rPr lang="zh-CN" altLang="en-US" smtClean="0"/>
              <a:t>‹#›</a:t>
            </a:fld>
            <a:endParaRPr lang="zh-CN" altLang="en-US"/>
          </a:p>
        </p:txBody>
      </p:sp>
    </p:spTree>
    <p:extLst>
      <p:ext uri="{BB962C8B-B14F-4D97-AF65-F5344CB8AC3E}">
        <p14:creationId xmlns:p14="http://schemas.microsoft.com/office/powerpoint/2010/main" val="1430219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25AAAB8-95A6-482F-B680-653202F4D155}" type="datetimeFigureOut">
              <a:rPr lang="zh-CN" altLang="en-US" smtClean="0"/>
              <a:t>2016/7/26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E72BA7A-466F-49D8-839B-10D105CFA64D}" type="slidenum">
              <a:rPr lang="zh-CN" altLang="en-US" smtClean="0"/>
              <a:t>‹#›</a:t>
            </a:fld>
            <a:endParaRPr lang="zh-CN" altLang="en-US"/>
          </a:p>
        </p:txBody>
      </p:sp>
    </p:spTree>
    <p:extLst>
      <p:ext uri="{BB962C8B-B14F-4D97-AF65-F5344CB8AC3E}">
        <p14:creationId xmlns:p14="http://schemas.microsoft.com/office/powerpoint/2010/main" val="1112953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25AAAB8-95A6-482F-B680-653202F4D155}" type="datetimeFigureOut">
              <a:rPr lang="zh-CN" altLang="en-US" smtClean="0"/>
              <a:t>2016/7/26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E72BA7A-466F-49D8-839B-10D105CFA64D}" type="slidenum">
              <a:rPr lang="zh-CN" altLang="en-US" smtClean="0"/>
              <a:t>‹#›</a:t>
            </a:fld>
            <a:endParaRPr lang="zh-CN" altLang="en-US"/>
          </a:p>
        </p:txBody>
      </p:sp>
    </p:spTree>
    <p:extLst>
      <p:ext uri="{BB962C8B-B14F-4D97-AF65-F5344CB8AC3E}">
        <p14:creationId xmlns:p14="http://schemas.microsoft.com/office/powerpoint/2010/main" val="1960261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25AAAB8-95A6-482F-B680-653202F4D155}" type="datetimeFigureOut">
              <a:rPr lang="zh-CN" altLang="en-US" smtClean="0"/>
              <a:t>2016/7/26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72BA7A-466F-49D8-839B-10D105CFA64D}" type="slidenum">
              <a:rPr lang="zh-CN" altLang="en-US" smtClean="0"/>
              <a:t>‹#›</a:t>
            </a:fld>
            <a:endParaRPr lang="zh-CN" altLang="en-US"/>
          </a:p>
        </p:txBody>
      </p:sp>
    </p:spTree>
    <p:extLst>
      <p:ext uri="{BB962C8B-B14F-4D97-AF65-F5344CB8AC3E}">
        <p14:creationId xmlns:p14="http://schemas.microsoft.com/office/powerpoint/2010/main" val="91464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25AAAB8-95A6-482F-B680-653202F4D155}" type="datetimeFigureOut">
              <a:rPr lang="zh-CN" altLang="en-US" smtClean="0"/>
              <a:t>2016/7/26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72BA7A-466F-49D8-839B-10D105CFA64D}" type="slidenum">
              <a:rPr lang="zh-CN" altLang="en-US" smtClean="0"/>
              <a:t>‹#›</a:t>
            </a:fld>
            <a:endParaRPr lang="zh-CN" altLang="en-US"/>
          </a:p>
        </p:txBody>
      </p:sp>
    </p:spTree>
    <p:extLst>
      <p:ext uri="{BB962C8B-B14F-4D97-AF65-F5344CB8AC3E}">
        <p14:creationId xmlns:p14="http://schemas.microsoft.com/office/powerpoint/2010/main" val="3161823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5AAAB8-95A6-482F-B680-653202F4D155}" type="datetimeFigureOut">
              <a:rPr lang="zh-CN" altLang="en-US" smtClean="0"/>
              <a:t>2016/7/26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72BA7A-466F-49D8-839B-10D105CFA64D}" type="slidenum">
              <a:rPr lang="zh-CN" altLang="en-US" smtClean="0"/>
              <a:t>‹#›</a:t>
            </a:fld>
            <a:endParaRPr lang="zh-CN" altLang="en-US"/>
          </a:p>
        </p:txBody>
      </p:sp>
    </p:spTree>
    <p:extLst>
      <p:ext uri="{BB962C8B-B14F-4D97-AF65-F5344CB8AC3E}">
        <p14:creationId xmlns:p14="http://schemas.microsoft.com/office/powerpoint/2010/main" val="452346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VP160 Recitation Class 8</a:t>
            </a:r>
            <a:endParaRPr lang="zh-CN" altLang="en-US" dirty="0"/>
          </a:p>
        </p:txBody>
      </p:sp>
      <p:sp>
        <p:nvSpPr>
          <p:cNvPr id="3" name="副标题 2"/>
          <p:cNvSpPr>
            <a:spLocks noGrp="1"/>
          </p:cNvSpPr>
          <p:nvPr>
            <p:ph type="subTitle" idx="1"/>
          </p:nvPr>
        </p:nvSpPr>
        <p:spPr/>
        <p:txBody>
          <a:bodyPr/>
          <a:lstStyle/>
          <a:p>
            <a:pPr algn="r"/>
            <a:r>
              <a:rPr lang="en-US" altLang="zh-CN" dirty="0" smtClean="0"/>
              <a:t>by Li </a:t>
            </a:r>
            <a:r>
              <a:rPr lang="en-US" altLang="zh-CN" dirty="0" err="1" smtClean="0"/>
              <a:t>Chunchao</a:t>
            </a:r>
            <a:endParaRPr lang="en-US" altLang="zh-CN" dirty="0" smtClean="0"/>
          </a:p>
          <a:p>
            <a:pPr algn="r"/>
            <a:r>
              <a:rPr lang="en-US" altLang="zh-CN" dirty="0" smtClean="0"/>
              <a:t>2016/7/26</a:t>
            </a:r>
          </a:p>
          <a:p>
            <a:pPr algn="r"/>
            <a:endParaRPr lang="zh-CN" altLang="en-US" dirty="0"/>
          </a:p>
        </p:txBody>
      </p:sp>
    </p:spTree>
    <p:extLst>
      <p:ext uri="{BB962C8B-B14F-4D97-AF65-F5344CB8AC3E}">
        <p14:creationId xmlns:p14="http://schemas.microsoft.com/office/powerpoint/2010/main" val="20536581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Short Review</a:t>
            </a:r>
            <a:endParaRPr lang="zh-CN" altLang="en-US" dirty="0"/>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8058042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6210300"/>
            <a:ext cx="12192000" cy="647700"/>
          </a:xfrm>
          <a:prstGeom prst="rect">
            <a:avLst/>
          </a:prstGeom>
          <a:gradFill flip="none" rotWithShape="1">
            <a:gsLst>
              <a:gs pos="100000">
                <a:schemeClr val="bg1"/>
              </a:gs>
              <a:gs pos="0">
                <a:schemeClr val="tx1">
                  <a:lumMod val="95000"/>
                  <a:lumOff val="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71450" y="0"/>
            <a:ext cx="10515600" cy="1325563"/>
          </a:xfrm>
        </p:spPr>
        <p:txBody>
          <a:bodyPr/>
          <a:lstStyle/>
          <a:p>
            <a:r>
              <a:rPr lang="en-US" altLang="zh-CN" dirty="0" smtClean="0"/>
              <a:t>Rigid body</a:t>
            </a:r>
            <a:endParaRPr lang="en-US" altLang="zh-CN" dirty="0"/>
          </a:p>
        </p:txBody>
      </p:sp>
      <p:sp>
        <p:nvSpPr>
          <p:cNvPr id="7" name="矩形 6"/>
          <p:cNvSpPr/>
          <p:nvPr/>
        </p:nvSpPr>
        <p:spPr>
          <a:xfrm>
            <a:off x="0" y="1027906"/>
            <a:ext cx="12192000" cy="5184559"/>
          </a:xfrm>
          <a:prstGeom prst="rect">
            <a:avLst/>
          </a:prstGeom>
          <a:gradFill flip="none" rotWithShape="1">
            <a:gsLst>
              <a:gs pos="100000">
                <a:schemeClr val="bg1"/>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038836"/>
            <a:ext cx="3176291" cy="701101"/>
          </a:xfrm>
        </p:spPr>
      </p:pic>
      <p:sp>
        <p:nvSpPr>
          <p:cNvPr id="14" name="矩形 13"/>
          <p:cNvSpPr/>
          <p:nvPr/>
        </p:nvSpPr>
        <p:spPr>
          <a:xfrm>
            <a:off x="295275" y="980281"/>
            <a:ext cx="5915025" cy="47625"/>
          </a:xfrm>
          <a:prstGeom prst="rect">
            <a:avLst/>
          </a:prstGeom>
          <a:gradFill flip="none" rotWithShape="1">
            <a:gsLst>
              <a:gs pos="100000">
                <a:schemeClr val="bg1"/>
              </a:gs>
              <a:gs pos="0">
                <a:schemeClr val="bg2">
                  <a:lumMod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71450" y="1027906"/>
            <a:ext cx="11887200" cy="584775"/>
          </a:xfrm>
          <a:prstGeom prst="rect">
            <a:avLst/>
          </a:prstGeom>
          <a:noFill/>
        </p:spPr>
        <p:txBody>
          <a:bodyPr wrap="square" rtlCol="0">
            <a:spAutoFit/>
          </a:bodyPr>
          <a:lstStyle/>
          <a:p>
            <a:endParaRPr lang="zh-CN" altLang="en-US" sz="3200" dirty="0"/>
          </a:p>
        </p:txBody>
      </p:sp>
      <p:sp>
        <p:nvSpPr>
          <p:cNvPr id="9" name="文本框 8"/>
          <p:cNvSpPr txBox="1"/>
          <p:nvPr/>
        </p:nvSpPr>
        <p:spPr>
          <a:xfrm>
            <a:off x="171450" y="1027906"/>
            <a:ext cx="11887200" cy="3046988"/>
          </a:xfrm>
          <a:prstGeom prst="rect">
            <a:avLst/>
          </a:prstGeom>
          <a:noFill/>
        </p:spPr>
        <p:txBody>
          <a:bodyPr wrap="square" rtlCol="0">
            <a:spAutoFit/>
          </a:bodyPr>
          <a:lstStyle/>
          <a:p>
            <a:pPr marL="457200" indent="-457200">
              <a:buFont typeface="Arial" panose="020B0604020202020204" pitchFamily="34" charset="0"/>
              <a:buChar char="•"/>
            </a:pPr>
            <a:r>
              <a:rPr lang="en-US" altLang="zh-CN" sz="3200" dirty="0"/>
              <a:t>Angular </a:t>
            </a:r>
            <a:r>
              <a:rPr lang="en-US" altLang="zh-CN" sz="3200" dirty="0" smtClean="0"/>
              <a:t>momentum</a:t>
            </a:r>
          </a:p>
          <a:p>
            <a:pPr marL="457200" indent="-457200">
              <a:buFont typeface="Arial" panose="020B0604020202020204" pitchFamily="34" charset="0"/>
              <a:buChar char="•"/>
            </a:pPr>
            <a:r>
              <a:rPr lang="en-US" altLang="zh-CN" sz="3200" dirty="0" smtClean="0"/>
              <a:t>Torque</a:t>
            </a:r>
          </a:p>
          <a:p>
            <a:pPr marL="457200" indent="-457200">
              <a:buFont typeface="Arial" panose="020B0604020202020204" pitchFamily="34" charset="0"/>
              <a:buChar char="•"/>
            </a:pPr>
            <a:r>
              <a:rPr lang="en-US" altLang="zh-CN" sz="3200" dirty="0" smtClean="0"/>
              <a:t>Central force</a:t>
            </a:r>
          </a:p>
          <a:p>
            <a:pPr marL="457200" indent="-457200">
              <a:buFont typeface="Arial" panose="020B0604020202020204" pitchFamily="34" charset="0"/>
              <a:buChar char="•"/>
            </a:pPr>
            <a:r>
              <a:rPr lang="en-US" altLang="zh-CN" sz="3200" dirty="0" smtClean="0"/>
              <a:t>Moment of inertia for a particle about a point</a:t>
            </a:r>
          </a:p>
          <a:p>
            <a:pPr marL="457200" indent="-457200">
              <a:buFont typeface="Arial" panose="020B0604020202020204" pitchFamily="34" charset="0"/>
              <a:buChar char="•"/>
            </a:pPr>
            <a:r>
              <a:rPr lang="en-US" altLang="zh-CN" sz="3200" dirty="0"/>
              <a:t>C</a:t>
            </a:r>
            <a:r>
              <a:rPr lang="en-US" altLang="zh-CN" sz="3200" dirty="0" smtClean="0"/>
              <a:t>onservation </a:t>
            </a:r>
            <a:r>
              <a:rPr lang="en-US" altLang="zh-CN" sz="3200" dirty="0"/>
              <a:t>of angular </a:t>
            </a:r>
            <a:r>
              <a:rPr lang="en-US" altLang="zh-CN" sz="3200" dirty="0" smtClean="0"/>
              <a:t>momentum</a:t>
            </a:r>
          </a:p>
          <a:p>
            <a:pPr marL="457200" indent="-457200">
              <a:buFont typeface="Arial" panose="020B0604020202020204" pitchFamily="34" charset="0"/>
              <a:buChar char="•"/>
            </a:pPr>
            <a:r>
              <a:rPr lang="en-US" altLang="zh-CN" sz="3200" dirty="0" smtClean="0"/>
              <a:t>Work and Power in the rotational motion </a:t>
            </a:r>
          </a:p>
        </p:txBody>
      </p:sp>
    </p:spTree>
    <p:extLst>
      <p:ext uri="{BB962C8B-B14F-4D97-AF65-F5344CB8AC3E}">
        <p14:creationId xmlns:p14="http://schemas.microsoft.com/office/powerpoint/2010/main" val="16164134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6210300"/>
            <a:ext cx="12192000" cy="647700"/>
          </a:xfrm>
          <a:prstGeom prst="rect">
            <a:avLst/>
          </a:prstGeom>
          <a:gradFill flip="none" rotWithShape="1">
            <a:gsLst>
              <a:gs pos="100000">
                <a:schemeClr val="bg1"/>
              </a:gs>
              <a:gs pos="0">
                <a:schemeClr val="tx1">
                  <a:lumMod val="95000"/>
                  <a:lumOff val="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71450" y="0"/>
            <a:ext cx="10515600" cy="1325563"/>
          </a:xfrm>
        </p:spPr>
        <p:txBody>
          <a:bodyPr/>
          <a:lstStyle/>
          <a:p>
            <a:r>
              <a:rPr lang="en-US" altLang="zh-CN" dirty="0"/>
              <a:t>P</a:t>
            </a:r>
            <a:r>
              <a:rPr lang="en-US" altLang="zh-CN" dirty="0" smtClean="0"/>
              <a:t>recession</a:t>
            </a:r>
            <a:endParaRPr lang="en-US" altLang="zh-CN" dirty="0"/>
          </a:p>
        </p:txBody>
      </p:sp>
      <p:sp>
        <p:nvSpPr>
          <p:cNvPr id="7" name="矩形 6"/>
          <p:cNvSpPr/>
          <p:nvPr/>
        </p:nvSpPr>
        <p:spPr>
          <a:xfrm>
            <a:off x="0" y="1027906"/>
            <a:ext cx="12192000" cy="5184559"/>
          </a:xfrm>
          <a:prstGeom prst="rect">
            <a:avLst/>
          </a:prstGeom>
          <a:gradFill flip="none" rotWithShape="1">
            <a:gsLst>
              <a:gs pos="100000">
                <a:schemeClr val="bg1"/>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038836"/>
            <a:ext cx="3176291" cy="701101"/>
          </a:xfrm>
        </p:spPr>
      </p:pic>
      <p:sp>
        <p:nvSpPr>
          <p:cNvPr id="14" name="矩形 13"/>
          <p:cNvSpPr/>
          <p:nvPr/>
        </p:nvSpPr>
        <p:spPr>
          <a:xfrm>
            <a:off x="295275" y="980281"/>
            <a:ext cx="5915025" cy="47625"/>
          </a:xfrm>
          <a:prstGeom prst="rect">
            <a:avLst/>
          </a:prstGeom>
          <a:gradFill flip="none" rotWithShape="1">
            <a:gsLst>
              <a:gs pos="100000">
                <a:schemeClr val="bg1"/>
              </a:gs>
              <a:gs pos="0">
                <a:schemeClr val="bg2">
                  <a:lumMod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71450" y="1027906"/>
            <a:ext cx="11887200" cy="584775"/>
          </a:xfrm>
          <a:prstGeom prst="rect">
            <a:avLst/>
          </a:prstGeom>
          <a:noFill/>
        </p:spPr>
        <p:txBody>
          <a:bodyPr wrap="square" rtlCol="0">
            <a:spAutoFit/>
          </a:bodyPr>
          <a:lstStyle/>
          <a:p>
            <a:endParaRPr lang="zh-CN" altLang="en-US" sz="3200" dirty="0"/>
          </a:p>
        </p:txBody>
      </p:sp>
      <p:sp>
        <p:nvSpPr>
          <p:cNvPr id="11" name="文本框 10"/>
          <p:cNvSpPr txBox="1"/>
          <p:nvPr/>
        </p:nvSpPr>
        <p:spPr>
          <a:xfrm>
            <a:off x="171450" y="1027906"/>
            <a:ext cx="11887200" cy="584775"/>
          </a:xfrm>
          <a:prstGeom prst="rect">
            <a:avLst/>
          </a:prstGeom>
          <a:noFill/>
        </p:spPr>
        <p:txBody>
          <a:bodyPr wrap="square" rtlCol="0">
            <a:spAutoFit/>
          </a:bodyPr>
          <a:lstStyle/>
          <a:p>
            <a:pPr marL="457200" indent="-457200">
              <a:buFont typeface="Arial" panose="020B0604020202020204" pitchFamily="34" charset="0"/>
              <a:buChar char="•"/>
            </a:pPr>
            <a:r>
              <a:rPr lang="en-US" altLang="zh-CN" sz="3200" dirty="0" smtClean="0"/>
              <a:t>Precession</a:t>
            </a:r>
          </a:p>
        </p:txBody>
      </p:sp>
    </p:spTree>
    <p:extLst>
      <p:ext uri="{BB962C8B-B14F-4D97-AF65-F5344CB8AC3E}">
        <p14:creationId xmlns:p14="http://schemas.microsoft.com/office/powerpoint/2010/main" val="28138971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Solving Problems</a:t>
            </a:r>
            <a:endParaRPr lang="zh-CN" altLang="en-US" dirty="0"/>
          </a:p>
        </p:txBody>
      </p:sp>
      <p:sp>
        <p:nvSpPr>
          <p:cNvPr id="4" name="副标题 3"/>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1303319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6210300"/>
            <a:ext cx="12192000" cy="647700"/>
          </a:xfrm>
          <a:prstGeom prst="rect">
            <a:avLst/>
          </a:prstGeom>
          <a:gradFill flip="none" rotWithShape="1">
            <a:gsLst>
              <a:gs pos="100000">
                <a:schemeClr val="bg1"/>
              </a:gs>
              <a:gs pos="0">
                <a:schemeClr val="tx1">
                  <a:lumMod val="95000"/>
                  <a:lumOff val="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71450" y="0"/>
            <a:ext cx="10515600" cy="1325563"/>
          </a:xfrm>
        </p:spPr>
        <p:txBody>
          <a:bodyPr/>
          <a:lstStyle/>
          <a:p>
            <a:r>
              <a:rPr lang="en-US" altLang="zh-CN" dirty="0" smtClean="0"/>
              <a:t>Rigid body</a:t>
            </a:r>
            <a:endParaRPr lang="en-US" altLang="zh-CN" dirty="0"/>
          </a:p>
        </p:txBody>
      </p:sp>
      <p:sp>
        <p:nvSpPr>
          <p:cNvPr id="7" name="矩形 6"/>
          <p:cNvSpPr/>
          <p:nvPr/>
        </p:nvSpPr>
        <p:spPr>
          <a:xfrm>
            <a:off x="0" y="1027906"/>
            <a:ext cx="12192000" cy="5184559"/>
          </a:xfrm>
          <a:prstGeom prst="rect">
            <a:avLst/>
          </a:prstGeom>
          <a:gradFill flip="none" rotWithShape="1">
            <a:gsLst>
              <a:gs pos="100000">
                <a:schemeClr val="bg1"/>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038836"/>
            <a:ext cx="3176291" cy="701101"/>
          </a:xfrm>
        </p:spPr>
      </p:pic>
      <p:sp>
        <p:nvSpPr>
          <p:cNvPr id="14" name="矩形 13"/>
          <p:cNvSpPr/>
          <p:nvPr/>
        </p:nvSpPr>
        <p:spPr>
          <a:xfrm>
            <a:off x="295275" y="980281"/>
            <a:ext cx="5915025" cy="47625"/>
          </a:xfrm>
          <a:prstGeom prst="rect">
            <a:avLst/>
          </a:prstGeom>
          <a:gradFill flip="none" rotWithShape="1">
            <a:gsLst>
              <a:gs pos="100000">
                <a:schemeClr val="bg1"/>
              </a:gs>
              <a:gs pos="0">
                <a:schemeClr val="bg2">
                  <a:lumMod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71450" y="1027906"/>
            <a:ext cx="11887200" cy="2554545"/>
          </a:xfrm>
          <a:prstGeom prst="rect">
            <a:avLst/>
          </a:prstGeom>
          <a:noFill/>
        </p:spPr>
        <p:txBody>
          <a:bodyPr wrap="square" rtlCol="0">
            <a:spAutoFit/>
          </a:bodyPr>
          <a:lstStyle/>
          <a:p>
            <a:r>
              <a:rPr lang="en-US" altLang="zh-CN" sz="3200" dirty="0" smtClean="0"/>
              <a:t>Two cylinder with same radius R. One is solid. The other one has a hollow with radius r at the center of the cylinder. The hollow is full of liquid with the same density of cylinder. Both cylinder are rotating down a same slope. There are no sliding for both cylinder. Which one will rotate faster? Why?</a:t>
            </a:r>
          </a:p>
        </p:txBody>
      </p:sp>
    </p:spTree>
    <p:extLst>
      <p:ext uri="{BB962C8B-B14F-4D97-AF65-F5344CB8AC3E}">
        <p14:creationId xmlns:p14="http://schemas.microsoft.com/office/powerpoint/2010/main" val="8312608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6210300"/>
            <a:ext cx="12192000" cy="647700"/>
          </a:xfrm>
          <a:prstGeom prst="rect">
            <a:avLst/>
          </a:prstGeom>
          <a:gradFill flip="none" rotWithShape="1">
            <a:gsLst>
              <a:gs pos="100000">
                <a:schemeClr val="bg1"/>
              </a:gs>
              <a:gs pos="0">
                <a:schemeClr val="tx1">
                  <a:lumMod val="95000"/>
                  <a:lumOff val="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71450" y="0"/>
            <a:ext cx="10515600" cy="1325563"/>
          </a:xfrm>
        </p:spPr>
        <p:txBody>
          <a:bodyPr/>
          <a:lstStyle/>
          <a:p>
            <a:r>
              <a:rPr lang="en-US" altLang="zh-CN" dirty="0"/>
              <a:t>Rigid body</a:t>
            </a:r>
          </a:p>
        </p:txBody>
      </p:sp>
      <p:sp>
        <p:nvSpPr>
          <p:cNvPr id="7" name="矩形 6"/>
          <p:cNvSpPr/>
          <p:nvPr/>
        </p:nvSpPr>
        <p:spPr>
          <a:xfrm>
            <a:off x="0" y="1027906"/>
            <a:ext cx="12192000" cy="5184559"/>
          </a:xfrm>
          <a:prstGeom prst="rect">
            <a:avLst/>
          </a:prstGeom>
          <a:gradFill flip="none" rotWithShape="1">
            <a:gsLst>
              <a:gs pos="100000">
                <a:schemeClr val="bg1"/>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038836"/>
            <a:ext cx="3176291" cy="701101"/>
          </a:xfrm>
        </p:spPr>
      </p:pic>
      <p:sp>
        <p:nvSpPr>
          <p:cNvPr id="14" name="矩形 13"/>
          <p:cNvSpPr/>
          <p:nvPr/>
        </p:nvSpPr>
        <p:spPr>
          <a:xfrm>
            <a:off x="295275" y="980281"/>
            <a:ext cx="5915025" cy="47625"/>
          </a:xfrm>
          <a:prstGeom prst="rect">
            <a:avLst/>
          </a:prstGeom>
          <a:gradFill flip="none" rotWithShape="1">
            <a:gsLst>
              <a:gs pos="100000">
                <a:schemeClr val="bg1"/>
              </a:gs>
              <a:gs pos="0">
                <a:schemeClr val="bg2">
                  <a:lumMod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71450" y="1027906"/>
            <a:ext cx="11887200" cy="2062103"/>
          </a:xfrm>
          <a:prstGeom prst="rect">
            <a:avLst/>
          </a:prstGeom>
          <a:noFill/>
        </p:spPr>
        <p:txBody>
          <a:bodyPr wrap="square" rtlCol="0">
            <a:spAutoFit/>
          </a:bodyPr>
          <a:lstStyle/>
          <a:p>
            <a:r>
              <a:rPr lang="en-US" altLang="zh-CN" sz="3200" dirty="0" smtClean="0"/>
              <a:t>There is a stick with mass m on the table. A mud </a:t>
            </a:r>
            <a:r>
              <a:rPr lang="en-US" altLang="zh-CN" sz="3200" dirty="0" smtClean="0"/>
              <a:t>with </a:t>
            </a:r>
            <a:r>
              <a:rPr lang="en-US" altLang="zh-CN" sz="3200" smtClean="0"/>
              <a:t>mass </a:t>
            </a:r>
            <a:r>
              <a:rPr lang="en-US" altLang="zh-CN" sz="3200" smtClean="0"/>
              <a:t>m </a:t>
            </a:r>
            <a:r>
              <a:rPr lang="en-US" altLang="zh-CN" sz="3200" smtClean="0"/>
              <a:t>hit </a:t>
            </a:r>
            <a:r>
              <a:rPr lang="en-US" altLang="zh-CN" sz="3200" dirty="0" smtClean="0"/>
              <a:t>on one end of the stick with speed v. Find out which point on the stick is static at the moment just after the mud hit the stick. The length of the stick is L.</a:t>
            </a:r>
          </a:p>
        </p:txBody>
      </p:sp>
    </p:spTree>
    <p:extLst>
      <p:ext uri="{BB962C8B-B14F-4D97-AF65-F5344CB8AC3E}">
        <p14:creationId xmlns:p14="http://schemas.microsoft.com/office/powerpoint/2010/main" val="28250609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6210300"/>
            <a:ext cx="12192000" cy="647700"/>
          </a:xfrm>
          <a:prstGeom prst="rect">
            <a:avLst/>
          </a:prstGeom>
          <a:gradFill flip="none" rotWithShape="1">
            <a:gsLst>
              <a:gs pos="100000">
                <a:schemeClr val="bg1"/>
              </a:gs>
              <a:gs pos="0">
                <a:schemeClr val="tx1">
                  <a:lumMod val="95000"/>
                  <a:lumOff val="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71450" y="0"/>
            <a:ext cx="10515600" cy="1325563"/>
          </a:xfrm>
        </p:spPr>
        <p:txBody>
          <a:bodyPr/>
          <a:lstStyle/>
          <a:p>
            <a:r>
              <a:rPr lang="en-US" altLang="zh-CN" dirty="0"/>
              <a:t>Rigid body</a:t>
            </a:r>
          </a:p>
        </p:txBody>
      </p:sp>
      <p:sp>
        <p:nvSpPr>
          <p:cNvPr id="7" name="矩形 6"/>
          <p:cNvSpPr/>
          <p:nvPr/>
        </p:nvSpPr>
        <p:spPr>
          <a:xfrm>
            <a:off x="0" y="1027906"/>
            <a:ext cx="12192000" cy="5184559"/>
          </a:xfrm>
          <a:prstGeom prst="rect">
            <a:avLst/>
          </a:prstGeom>
          <a:gradFill flip="none" rotWithShape="1">
            <a:gsLst>
              <a:gs pos="100000">
                <a:schemeClr val="bg1"/>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038836"/>
            <a:ext cx="3176291" cy="701101"/>
          </a:xfrm>
        </p:spPr>
      </p:pic>
      <p:sp>
        <p:nvSpPr>
          <p:cNvPr id="14" name="矩形 13"/>
          <p:cNvSpPr/>
          <p:nvPr/>
        </p:nvSpPr>
        <p:spPr>
          <a:xfrm>
            <a:off x="295275" y="980281"/>
            <a:ext cx="5915025" cy="47625"/>
          </a:xfrm>
          <a:prstGeom prst="rect">
            <a:avLst/>
          </a:prstGeom>
          <a:gradFill flip="none" rotWithShape="1">
            <a:gsLst>
              <a:gs pos="100000">
                <a:schemeClr val="bg1"/>
              </a:gs>
              <a:gs pos="0">
                <a:schemeClr val="bg2">
                  <a:lumMod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71450" y="1027906"/>
            <a:ext cx="11887200" cy="584775"/>
          </a:xfrm>
          <a:prstGeom prst="rect">
            <a:avLst/>
          </a:prstGeom>
          <a:noFill/>
        </p:spPr>
        <p:txBody>
          <a:bodyPr wrap="square" rtlCol="0">
            <a:spAutoFit/>
          </a:bodyPr>
          <a:lstStyle/>
          <a:p>
            <a:r>
              <a:rPr lang="en-US" altLang="zh-CN" sz="3200" dirty="0" smtClean="0"/>
              <a:t>Find the acceleration of m1</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275" y="2188607"/>
            <a:ext cx="4846740" cy="3436918"/>
          </a:xfrm>
          <a:prstGeom prst="rect">
            <a:avLst/>
          </a:prstGeom>
        </p:spPr>
      </p:pic>
    </p:spTree>
    <p:extLst>
      <p:ext uri="{BB962C8B-B14F-4D97-AF65-F5344CB8AC3E}">
        <p14:creationId xmlns:p14="http://schemas.microsoft.com/office/powerpoint/2010/main" val="39554280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6210300"/>
            <a:ext cx="12192000" cy="647700"/>
          </a:xfrm>
          <a:prstGeom prst="rect">
            <a:avLst/>
          </a:prstGeom>
          <a:gradFill flip="none" rotWithShape="1">
            <a:gsLst>
              <a:gs pos="100000">
                <a:schemeClr val="bg1"/>
              </a:gs>
              <a:gs pos="0">
                <a:schemeClr val="tx1">
                  <a:lumMod val="95000"/>
                  <a:lumOff val="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71450" y="0"/>
            <a:ext cx="10515600" cy="1325563"/>
          </a:xfrm>
        </p:spPr>
        <p:txBody>
          <a:bodyPr/>
          <a:lstStyle/>
          <a:p>
            <a:r>
              <a:rPr lang="en-US" altLang="zh-CN" dirty="0"/>
              <a:t>Rigid body</a:t>
            </a:r>
          </a:p>
        </p:txBody>
      </p:sp>
      <p:sp>
        <p:nvSpPr>
          <p:cNvPr id="7" name="矩形 6"/>
          <p:cNvSpPr/>
          <p:nvPr/>
        </p:nvSpPr>
        <p:spPr>
          <a:xfrm>
            <a:off x="0" y="1027906"/>
            <a:ext cx="12192000" cy="5184559"/>
          </a:xfrm>
          <a:prstGeom prst="rect">
            <a:avLst/>
          </a:prstGeom>
          <a:gradFill flip="none" rotWithShape="1">
            <a:gsLst>
              <a:gs pos="100000">
                <a:schemeClr val="bg1"/>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038836"/>
            <a:ext cx="3176291" cy="701101"/>
          </a:xfrm>
        </p:spPr>
      </p:pic>
      <p:sp>
        <p:nvSpPr>
          <p:cNvPr id="14" name="矩形 13"/>
          <p:cNvSpPr/>
          <p:nvPr/>
        </p:nvSpPr>
        <p:spPr>
          <a:xfrm>
            <a:off x="295275" y="980281"/>
            <a:ext cx="5915025" cy="47625"/>
          </a:xfrm>
          <a:prstGeom prst="rect">
            <a:avLst/>
          </a:prstGeom>
          <a:gradFill flip="none" rotWithShape="1">
            <a:gsLst>
              <a:gs pos="100000">
                <a:schemeClr val="bg1"/>
              </a:gs>
              <a:gs pos="0">
                <a:schemeClr val="bg2">
                  <a:lumMod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71450" y="1027906"/>
            <a:ext cx="11887200" cy="1569660"/>
          </a:xfrm>
          <a:prstGeom prst="rect">
            <a:avLst/>
          </a:prstGeom>
          <a:noFill/>
        </p:spPr>
        <p:txBody>
          <a:bodyPr wrap="square" rtlCol="0">
            <a:spAutoFit/>
          </a:bodyPr>
          <a:lstStyle/>
          <a:p>
            <a:r>
              <a:rPr lang="en-US" altLang="zh-CN" sz="3200" dirty="0"/>
              <a:t>Known </a:t>
            </a:r>
            <a:r>
              <a:rPr lang="en-US" altLang="zh-CN" sz="3200" dirty="0" smtClean="0"/>
              <a:t>angular momentum L, angle </a:t>
            </a:r>
            <a:r>
              <a:rPr lang="en-US" altLang="zh-CN" sz="3200" dirty="0"/>
              <a:t>between </a:t>
            </a:r>
            <a:r>
              <a:rPr lang="en-US" altLang="zh-CN" sz="3200" dirty="0" smtClean="0"/>
              <a:t>vertical direction and rotating axis </a:t>
            </a:r>
            <a:r>
              <a:rPr lang="el-GR" altLang="zh-CN" sz="3200" dirty="0" smtClean="0"/>
              <a:t>θ</a:t>
            </a:r>
            <a:r>
              <a:rPr lang="en-US" altLang="zh-CN" sz="3200" dirty="0" smtClean="0"/>
              <a:t> and mass m.</a:t>
            </a:r>
            <a:r>
              <a:rPr lang="en-US" altLang="zh-CN" sz="3200" dirty="0"/>
              <a:t> </a:t>
            </a:r>
            <a:r>
              <a:rPr lang="en-US" altLang="zh-CN" sz="3200" dirty="0" smtClean="0"/>
              <a:t>Find angular acceleration </a:t>
            </a:r>
            <a:r>
              <a:rPr lang="zh-CN" altLang="en-US" sz="3200" dirty="0" smtClean="0">
                <a:latin typeface="Cambria Math" panose="02040503050406030204" pitchFamily="18" charset="0"/>
              </a:rPr>
              <a:t>𝛀</a:t>
            </a:r>
            <a:r>
              <a:rPr lang="en-US" altLang="zh-CN" sz="3200" dirty="0" smtClean="0">
                <a:latin typeface="Cambria Math" panose="02040503050406030204" pitchFamily="18" charset="0"/>
              </a:rPr>
              <a:t>. The distance between center of mass and origin is d.</a:t>
            </a:r>
            <a:endParaRPr lang="en-US" altLang="zh-CN" sz="3200"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4053" y="2260092"/>
            <a:ext cx="3224784" cy="3950208"/>
          </a:xfrm>
          <a:prstGeom prst="rect">
            <a:avLst/>
          </a:prstGeom>
        </p:spPr>
      </p:pic>
    </p:spTree>
    <p:extLst>
      <p:ext uri="{BB962C8B-B14F-4D97-AF65-F5344CB8AC3E}">
        <p14:creationId xmlns:p14="http://schemas.microsoft.com/office/powerpoint/2010/main" val="1750035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2724</TotalTime>
  <Words>207</Words>
  <Application>Microsoft Office PowerPoint</Application>
  <PresentationFormat>宽屏</PresentationFormat>
  <Paragraphs>22</Paragraphs>
  <Slides>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宋体</vt:lpstr>
      <vt:lpstr>Arial</vt:lpstr>
      <vt:lpstr>Calibri</vt:lpstr>
      <vt:lpstr>Calibri Light</vt:lpstr>
      <vt:lpstr>Cambria Math</vt:lpstr>
      <vt:lpstr>Office 主题</vt:lpstr>
      <vt:lpstr>VP160 Recitation Class 8</vt:lpstr>
      <vt:lpstr>Short Review</vt:lpstr>
      <vt:lpstr>Rigid body</vt:lpstr>
      <vt:lpstr>Precession</vt:lpstr>
      <vt:lpstr>Solving Problems</vt:lpstr>
      <vt:lpstr>Rigid body</vt:lpstr>
      <vt:lpstr>Rigid body</vt:lpstr>
      <vt:lpstr>Rigid body</vt:lpstr>
      <vt:lpstr>Rigid body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lcc</dc:creator>
  <cp:lastModifiedBy>Li Chunchao</cp:lastModifiedBy>
  <cp:revision>137</cp:revision>
  <dcterms:created xsi:type="dcterms:W3CDTF">2016-05-10T10:07:32Z</dcterms:created>
  <dcterms:modified xsi:type="dcterms:W3CDTF">2016-07-26T12:21:50Z</dcterms:modified>
</cp:coreProperties>
</file>