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1" r:id="rId5"/>
    <p:sldId id="272" r:id="rId6"/>
    <p:sldId id="273" r:id="rId7"/>
    <p:sldId id="274" r:id="rId8"/>
    <p:sldId id="275" r:id="rId9"/>
    <p:sldId id="276" r:id="rId10"/>
    <p:sldId id="277" r:id="rId11"/>
    <p:sldId id="268" r:id="rId12"/>
    <p:sldId id="269" r:id="rId13"/>
    <p:sldId id="270" r:id="rId14"/>
    <p:sldId id="27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B419FE-6FEE-45B9-8308-8B09081D70C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419FE-6FEE-45B9-8308-8B09081D70C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419FE-6FEE-45B9-8308-8B09081D70C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419FE-6FEE-45B9-8308-8B09081D70C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419FE-6FEE-45B9-8308-8B09081D70C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B419FE-6FEE-45B9-8308-8B09081D70C4}"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B419FE-6FEE-45B9-8308-8B09081D70C4}"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B419FE-6FEE-45B9-8308-8B09081D70C4}"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419FE-6FEE-45B9-8308-8B09081D70C4}"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419FE-6FEE-45B9-8308-8B09081D70C4}"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419FE-6FEE-45B9-8308-8B09081D70C4}"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654A-127B-45A7-8813-B259ECB4AA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419FE-6FEE-45B9-8308-8B09081D70C4}" type="datetimeFigureOut">
              <a:rPr lang="en-US" smtClean="0"/>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654A-127B-45A7-8813-B259ECB4AA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000108"/>
            <a:ext cx="7772400" cy="1470025"/>
          </a:xfrm>
        </p:spPr>
        <p:txBody>
          <a:bodyPr/>
          <a:lstStyle/>
          <a:p>
            <a:r>
              <a:rPr lang="en-US" dirty="0"/>
              <a:t>Machine learning Important Algorithm </a:t>
            </a:r>
          </a:p>
        </p:txBody>
      </p:sp>
      <p:sp>
        <p:nvSpPr>
          <p:cNvPr id="3" name="Subtitle 2"/>
          <p:cNvSpPr>
            <a:spLocks noGrp="1"/>
          </p:cNvSpPr>
          <p:nvPr>
            <p:ph type="subTitle" idx="1"/>
          </p:nvPr>
        </p:nvSpPr>
        <p:spPr>
          <a:xfrm>
            <a:off x="1571604" y="3143248"/>
            <a:ext cx="6400800" cy="1928850"/>
          </a:xfrm>
        </p:spPr>
        <p:txBody>
          <a:bodyPr>
            <a:normAutofit/>
          </a:bodyPr>
          <a:lstStyle/>
          <a:p>
            <a:r>
              <a:rPr lang="en-US" dirty="0">
                <a:solidFill>
                  <a:schemeClr val="accent6">
                    <a:lumMod val="75000"/>
                  </a:schemeClr>
                </a:solidFill>
              </a:rPr>
              <a:t>Explain Concept of </a:t>
            </a:r>
            <a:r>
              <a:rPr lang="en-US" b="1" dirty="0">
                <a:solidFill>
                  <a:schemeClr val="accent6">
                    <a:lumMod val="75000"/>
                  </a:schemeClr>
                </a:solidFill>
              </a:rPr>
              <a:t>Regression</a:t>
            </a:r>
          </a:p>
          <a:p>
            <a:r>
              <a:rPr lang="en-US" dirty="0">
                <a:solidFill>
                  <a:schemeClr val="accent6">
                    <a:lumMod val="75000"/>
                  </a:schemeClr>
                </a:solidFill>
              </a:rPr>
              <a:t>With </a:t>
            </a:r>
            <a:r>
              <a:rPr lang="en-IN" b="1" dirty="0">
                <a:solidFill>
                  <a:schemeClr val="accent6">
                    <a:lumMod val="75000"/>
                  </a:schemeClr>
                </a:solidFill>
              </a:rPr>
              <a:t>Linear Regression </a:t>
            </a:r>
            <a:endParaRPr lang="en-US" b="1" dirty="0">
              <a:solidFill>
                <a:schemeClr val="accent6">
                  <a:lumMod val="75000"/>
                </a:schemeClr>
              </a:solidFill>
            </a:endParaRPr>
          </a:p>
          <a:p>
            <a:endParaRPr lang="en-US" dirty="0">
              <a:solidFill>
                <a:srgbClr val="C00000"/>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571768" cy="642942"/>
          </a:xfrm>
          <a:prstGeom prst="rect">
            <a:avLst/>
          </a:prstGeom>
          <a:noFill/>
          <a:ln>
            <a:noFill/>
          </a:ln>
        </p:spPr>
      </p:pic>
      <p:sp>
        <p:nvSpPr>
          <p:cNvPr id="5" name="TextBox 4"/>
          <p:cNvSpPr txBox="1"/>
          <p:nvPr/>
        </p:nvSpPr>
        <p:spPr>
          <a:xfrm>
            <a:off x="3571869" y="0"/>
            <a:ext cx="5572132" cy="523220"/>
          </a:xfrm>
          <a:prstGeom prst="rect">
            <a:avLst/>
          </a:prstGeom>
          <a:noFill/>
        </p:spPr>
        <p:txBody>
          <a:bodyPr wrap="square" rtlCol="0">
            <a:spAutoFit/>
          </a:bodyPr>
          <a:lstStyle/>
          <a:p>
            <a:pPr algn="r"/>
            <a:r>
              <a:rPr lang="en-US" sz="1400" b="1" dirty="0" err="1"/>
              <a:t>Parul</a:t>
            </a:r>
            <a:r>
              <a:rPr lang="en-US" sz="1400" b="1" dirty="0"/>
              <a:t> Institute of Computer Application</a:t>
            </a:r>
            <a:endParaRPr lang="en-US" sz="1400" dirty="0"/>
          </a:p>
          <a:p>
            <a:pPr algn="r"/>
            <a:r>
              <a:rPr lang="en-US" sz="1400" b="1" dirty="0"/>
              <a:t>Faculty Of IT and Computer Science</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071546"/>
            <a:ext cx="7772400" cy="571504"/>
          </a:xfrm>
        </p:spPr>
        <p:txBody>
          <a:bodyPr>
            <a:normAutofit fontScale="90000"/>
          </a:bodyPr>
          <a:lstStyle/>
          <a:p>
            <a:pPr>
              <a:lnSpc>
                <a:spcPct val="200000"/>
              </a:lnSpc>
            </a:pPr>
            <a:r>
              <a:rPr lang="en-US" dirty="0">
                <a:solidFill>
                  <a:schemeClr val="tx1"/>
                </a:solidFill>
              </a:rPr>
              <a:t> </a:t>
            </a:r>
            <a:r>
              <a:rPr lang="en-US" sz="2700" b="1" dirty="0"/>
              <a:t>Impact of different values for learning rate</a:t>
            </a:r>
            <a:br>
              <a:rPr lang="en-US" sz="2700" dirty="0"/>
            </a:br>
            <a:br>
              <a:rPr lang="en-US" dirty="0">
                <a:solidFill>
                  <a:schemeClr val="tx1"/>
                </a:solidFill>
              </a:rPr>
            </a:br>
            <a:endParaRPr lang="en-US" dirty="0">
              <a:solidFill>
                <a:schemeClr val="tx1"/>
              </a:solidFill>
            </a:endParaRPr>
          </a:p>
        </p:txBody>
      </p:sp>
      <p:pic>
        <p:nvPicPr>
          <p:cNvPr id="34818" name="Picture 2" descr="Impact of different values for learning rate"/>
          <p:cNvPicPr>
            <a:picLocks noChangeAspect="1" noChangeArrowheads="1"/>
          </p:cNvPicPr>
          <p:nvPr/>
        </p:nvPicPr>
        <p:blipFill>
          <a:blip r:embed="rId2"/>
          <a:srcRect/>
          <a:stretch>
            <a:fillRect/>
          </a:stretch>
        </p:blipFill>
        <p:spPr bwMode="auto">
          <a:xfrm>
            <a:off x="785786" y="571480"/>
            <a:ext cx="7826662" cy="607223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57166"/>
            <a:ext cx="7772400" cy="785818"/>
          </a:xfrm>
        </p:spPr>
        <p:txBody>
          <a:bodyPr>
            <a:normAutofit fontScale="90000"/>
          </a:bodyPr>
          <a:lstStyle/>
          <a:p>
            <a:r>
              <a:rPr lang="en-IN" b="1" dirty="0"/>
              <a:t>Linear Regression</a:t>
            </a:r>
            <a:br>
              <a:rPr lang="en-US" b="1" dirty="0"/>
            </a:br>
            <a:endParaRPr lang="en-US" b="1" dirty="0"/>
          </a:p>
        </p:txBody>
      </p:sp>
      <p:sp>
        <p:nvSpPr>
          <p:cNvPr id="4" name="Subtitle 2"/>
          <p:cNvSpPr>
            <a:spLocks noGrp="1"/>
          </p:cNvSpPr>
          <p:nvPr>
            <p:ph type="subTitle" idx="1"/>
          </p:nvPr>
        </p:nvSpPr>
        <p:spPr>
          <a:xfrm>
            <a:off x="285720" y="1214422"/>
            <a:ext cx="8572560" cy="3000396"/>
          </a:xfrm>
        </p:spPr>
        <p:txBody>
          <a:bodyPr>
            <a:normAutofit/>
          </a:bodyPr>
          <a:lstStyle/>
          <a:p>
            <a:pPr algn="just">
              <a:lnSpc>
                <a:spcPct val="150000"/>
              </a:lnSpc>
            </a:pPr>
            <a:r>
              <a:rPr lang="en-US" sz="2000" dirty="0">
                <a:solidFill>
                  <a:schemeClr val="tx1"/>
                </a:solidFill>
              </a:rPr>
              <a:t>Linear regression is probably one of the most important and widely used regression techniques. It’s among the simplest regression methods. One of its main advantages is the ease of interpreting results.</a:t>
            </a:r>
          </a:p>
          <a:p>
            <a:pPr algn="just">
              <a:lnSpc>
                <a:spcPct val="150000"/>
              </a:lnSpc>
            </a:pPr>
            <a:r>
              <a:rPr lang="en-US" sz="2000" b="1" dirty="0">
                <a:solidFill>
                  <a:schemeClr val="tx1"/>
                </a:solidFill>
              </a:rPr>
              <a:t>Simple Linear Regression</a:t>
            </a:r>
          </a:p>
          <a:p>
            <a:pPr algn="just">
              <a:lnSpc>
                <a:spcPct val="150000"/>
              </a:lnSpc>
            </a:pPr>
            <a:r>
              <a:rPr lang="en-US" sz="2000" dirty="0">
                <a:solidFill>
                  <a:schemeClr val="tx1"/>
                </a:solidFill>
              </a:rPr>
              <a:t>Simple or single-</a:t>
            </a:r>
            <a:r>
              <a:rPr lang="en-US" sz="2000" dirty="0" err="1">
                <a:solidFill>
                  <a:schemeClr val="tx1"/>
                </a:solidFill>
              </a:rPr>
              <a:t>variate</a:t>
            </a:r>
            <a:r>
              <a:rPr lang="en-US" sz="2000" dirty="0">
                <a:solidFill>
                  <a:schemeClr val="tx1"/>
                </a:solidFill>
              </a:rPr>
              <a:t> linear regression is the simplest case of linear regression, as it has a single independent variable, 𝐱 = 𝑥.</a:t>
            </a:r>
          </a:p>
        </p:txBody>
      </p:sp>
      <p:pic>
        <p:nvPicPr>
          <p:cNvPr id="5" name="Picture 4" descr="Example of simple linear regression"/>
          <p:cNvPicPr/>
          <p:nvPr/>
        </p:nvPicPr>
        <p:blipFill>
          <a:blip r:embed="rId2">
            <a:extLst>
              <a:ext uri="{28A0092B-C50C-407E-A947-70E740481C1C}">
                <a14:useLocalDpi xmlns:a14="http://schemas.microsoft.com/office/drawing/2010/main" val="0"/>
              </a:ext>
            </a:extLst>
          </a:blip>
          <a:srcRect/>
          <a:stretch>
            <a:fillRect/>
          </a:stretch>
        </p:blipFill>
        <p:spPr bwMode="auto">
          <a:xfrm>
            <a:off x="1142977" y="4071943"/>
            <a:ext cx="5929353" cy="25717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772400" cy="785818"/>
          </a:xfrm>
        </p:spPr>
        <p:txBody>
          <a:bodyPr>
            <a:normAutofit fontScale="90000"/>
          </a:bodyPr>
          <a:lstStyle/>
          <a:p>
            <a:r>
              <a:rPr lang="en-IN" b="1" dirty="0"/>
              <a:t>Python Code For Linear Regression</a:t>
            </a:r>
            <a:br>
              <a:rPr lang="en-US" b="1" dirty="0"/>
            </a:br>
            <a:endParaRPr lang="en-US" b="1" dirty="0"/>
          </a:p>
        </p:txBody>
      </p:sp>
      <p:sp>
        <p:nvSpPr>
          <p:cNvPr id="4" name="Subtitle 2"/>
          <p:cNvSpPr>
            <a:spLocks noGrp="1"/>
          </p:cNvSpPr>
          <p:nvPr>
            <p:ph type="subTitle" idx="1"/>
          </p:nvPr>
        </p:nvSpPr>
        <p:spPr>
          <a:xfrm>
            <a:off x="285720" y="1214422"/>
            <a:ext cx="8572560" cy="4071966"/>
          </a:xfrm>
        </p:spPr>
        <p:txBody>
          <a:bodyPr>
            <a:normAutofit fontScale="92500" lnSpcReduction="10000"/>
          </a:bodyPr>
          <a:lstStyle/>
          <a:p>
            <a:pPr algn="just">
              <a:lnSpc>
                <a:spcPct val="150000"/>
              </a:lnSpc>
            </a:pPr>
            <a:r>
              <a:rPr lang="en-US" sz="2000" dirty="0">
                <a:solidFill>
                  <a:schemeClr val="tx1"/>
                </a:solidFill>
              </a:rPr>
              <a:t>from </a:t>
            </a:r>
            <a:r>
              <a:rPr lang="en-US" sz="2000" dirty="0" err="1">
                <a:solidFill>
                  <a:schemeClr val="tx1"/>
                </a:solidFill>
              </a:rPr>
              <a:t>sklearn</a:t>
            </a:r>
            <a:r>
              <a:rPr lang="en-US" sz="2000" dirty="0">
                <a:solidFill>
                  <a:schemeClr val="tx1"/>
                </a:solidFill>
              </a:rPr>
              <a:t> import </a:t>
            </a:r>
            <a:r>
              <a:rPr lang="en-US" sz="2000" dirty="0" err="1">
                <a:solidFill>
                  <a:schemeClr val="tx1"/>
                </a:solidFill>
              </a:rPr>
              <a:t>linear_model</a:t>
            </a:r>
            <a:endParaRPr lang="en-US" sz="2000" dirty="0">
              <a:solidFill>
                <a:schemeClr val="tx1"/>
              </a:solidFill>
            </a:endParaRPr>
          </a:p>
          <a:p>
            <a:pPr algn="just">
              <a:lnSpc>
                <a:spcPct val="150000"/>
              </a:lnSpc>
            </a:pPr>
            <a:r>
              <a:rPr lang="en-US" sz="2000" dirty="0">
                <a:solidFill>
                  <a:schemeClr val="tx1"/>
                </a:solidFill>
              </a:rPr>
              <a:t>features = [[2],[1],[5],[10]]</a:t>
            </a:r>
          </a:p>
          <a:p>
            <a:pPr algn="just">
              <a:lnSpc>
                <a:spcPct val="150000"/>
              </a:lnSpc>
            </a:pPr>
            <a:r>
              <a:rPr lang="en-US" sz="2000" dirty="0">
                <a:solidFill>
                  <a:schemeClr val="tx1"/>
                </a:solidFill>
              </a:rPr>
              <a:t>labels = [27, 11, 75, 155]</a:t>
            </a:r>
          </a:p>
          <a:p>
            <a:pPr algn="just">
              <a:lnSpc>
                <a:spcPct val="150000"/>
              </a:lnSpc>
            </a:pPr>
            <a:r>
              <a:rPr lang="en-US" sz="2000" dirty="0" err="1">
                <a:solidFill>
                  <a:schemeClr val="tx1"/>
                </a:solidFill>
              </a:rPr>
              <a:t>clf</a:t>
            </a:r>
            <a:r>
              <a:rPr lang="en-US" sz="2000" dirty="0">
                <a:solidFill>
                  <a:schemeClr val="tx1"/>
                </a:solidFill>
              </a:rPr>
              <a:t> = </a:t>
            </a:r>
            <a:r>
              <a:rPr lang="en-US" sz="2000" dirty="0" err="1">
                <a:solidFill>
                  <a:schemeClr val="tx1"/>
                </a:solidFill>
              </a:rPr>
              <a:t>linear_model.LinearRegression</a:t>
            </a:r>
            <a:r>
              <a:rPr lang="en-US" sz="2000" dirty="0">
                <a:solidFill>
                  <a:schemeClr val="tx1"/>
                </a:solidFill>
              </a:rPr>
              <a:t>()</a:t>
            </a:r>
          </a:p>
          <a:p>
            <a:pPr algn="just">
              <a:lnSpc>
                <a:spcPct val="150000"/>
              </a:lnSpc>
            </a:pPr>
            <a:r>
              <a:rPr lang="en-US" sz="2000" dirty="0" err="1">
                <a:solidFill>
                  <a:schemeClr val="tx1"/>
                </a:solidFill>
              </a:rPr>
              <a:t>clf</a:t>
            </a:r>
            <a:r>
              <a:rPr lang="en-US" sz="2000" dirty="0">
                <a:solidFill>
                  <a:schemeClr val="tx1"/>
                </a:solidFill>
              </a:rPr>
              <a:t>=clf.fit(</a:t>
            </a:r>
            <a:r>
              <a:rPr lang="en-US" sz="2000" dirty="0" err="1">
                <a:solidFill>
                  <a:schemeClr val="tx1"/>
                </a:solidFill>
              </a:rPr>
              <a:t>features,labels</a:t>
            </a:r>
            <a:r>
              <a:rPr lang="en-US" sz="2000" dirty="0">
                <a:solidFill>
                  <a:schemeClr val="tx1"/>
                </a:solidFill>
              </a:rPr>
              <a:t>)</a:t>
            </a:r>
          </a:p>
          <a:p>
            <a:pPr algn="just">
              <a:lnSpc>
                <a:spcPct val="150000"/>
              </a:lnSpc>
            </a:pPr>
            <a:r>
              <a:rPr lang="en-US" sz="2000" dirty="0">
                <a:solidFill>
                  <a:schemeClr val="tx1"/>
                </a:solidFill>
              </a:rPr>
              <a:t>#predicted = </a:t>
            </a:r>
            <a:r>
              <a:rPr lang="en-US" sz="2000" dirty="0" err="1">
                <a:solidFill>
                  <a:schemeClr val="tx1"/>
                </a:solidFill>
              </a:rPr>
              <a:t>clf.predict</a:t>
            </a:r>
            <a:r>
              <a:rPr lang="en-US" sz="2000" dirty="0">
                <a:solidFill>
                  <a:schemeClr val="tx1"/>
                </a:solidFill>
              </a:rPr>
              <a:t>([[5]])</a:t>
            </a:r>
          </a:p>
          <a:p>
            <a:pPr algn="just">
              <a:lnSpc>
                <a:spcPct val="150000"/>
              </a:lnSpc>
            </a:pPr>
            <a:r>
              <a:rPr lang="en-US" sz="2000" dirty="0">
                <a:solidFill>
                  <a:schemeClr val="tx1"/>
                </a:solidFill>
              </a:rPr>
              <a:t>predicted = </a:t>
            </a:r>
            <a:r>
              <a:rPr lang="en-US" sz="2000" dirty="0" err="1">
                <a:solidFill>
                  <a:schemeClr val="tx1"/>
                </a:solidFill>
              </a:rPr>
              <a:t>clf.predict</a:t>
            </a:r>
            <a:r>
              <a:rPr lang="en-US" sz="2000" dirty="0">
                <a:solidFill>
                  <a:schemeClr val="tx1"/>
                </a:solidFill>
              </a:rPr>
              <a:t>([[5], [5], [2]])</a:t>
            </a:r>
          </a:p>
          <a:p>
            <a:pPr algn="just">
              <a:lnSpc>
                <a:spcPct val="150000"/>
              </a:lnSpc>
            </a:pPr>
            <a:r>
              <a:rPr lang="en-US" sz="2000" dirty="0">
                <a:solidFill>
                  <a:schemeClr val="tx1"/>
                </a:solidFill>
              </a:rPr>
              <a:t>print(predicted)</a:t>
            </a:r>
          </a:p>
          <a:p>
            <a:r>
              <a:rPr lang="en-US" sz="2000" b="1" dirty="0">
                <a:solidFill>
                  <a:srgbClr val="FF0000"/>
                </a:solidFill>
              </a:rPr>
              <a:t>Output :[75. 75. 27.]</a:t>
            </a:r>
            <a:endParaRPr lang="en-US" sz="20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772400" cy="785818"/>
          </a:xfrm>
        </p:spPr>
        <p:txBody>
          <a:bodyPr>
            <a:normAutofit fontScale="90000"/>
          </a:bodyPr>
          <a:lstStyle/>
          <a:p>
            <a:r>
              <a:rPr lang="en-IN" b="1" dirty="0"/>
              <a:t>Python Code For Linear Regression</a:t>
            </a:r>
            <a:br>
              <a:rPr lang="en-US" b="1" dirty="0"/>
            </a:br>
            <a:endParaRPr lang="en-US" b="1" dirty="0"/>
          </a:p>
        </p:txBody>
      </p:sp>
      <p:sp>
        <p:nvSpPr>
          <p:cNvPr id="4" name="Subtitle 2"/>
          <p:cNvSpPr>
            <a:spLocks noGrp="1"/>
          </p:cNvSpPr>
          <p:nvPr>
            <p:ph type="subTitle" idx="1"/>
          </p:nvPr>
        </p:nvSpPr>
        <p:spPr>
          <a:xfrm>
            <a:off x="285720" y="1214422"/>
            <a:ext cx="8572560" cy="4071966"/>
          </a:xfrm>
        </p:spPr>
        <p:txBody>
          <a:bodyPr>
            <a:normAutofit fontScale="77500" lnSpcReduction="20000"/>
          </a:bodyPr>
          <a:lstStyle/>
          <a:p>
            <a:pPr algn="just"/>
            <a:r>
              <a:rPr lang="en-US" sz="2000" b="1" dirty="0">
                <a:solidFill>
                  <a:schemeClr val="tx1">
                    <a:lumMod val="95000"/>
                    <a:lumOff val="5000"/>
                  </a:schemeClr>
                </a:solidFill>
              </a:rPr>
              <a:t>import </a:t>
            </a:r>
            <a:r>
              <a:rPr lang="en-US" sz="2000" b="1" dirty="0" err="1">
                <a:solidFill>
                  <a:schemeClr val="tx1">
                    <a:lumMod val="95000"/>
                    <a:lumOff val="5000"/>
                  </a:schemeClr>
                </a:solidFill>
              </a:rPr>
              <a:t>matplotlib.pyplot</a:t>
            </a:r>
            <a:r>
              <a:rPr lang="en-US" sz="2000" b="1" dirty="0">
                <a:solidFill>
                  <a:schemeClr val="tx1">
                    <a:lumMod val="95000"/>
                    <a:lumOff val="5000"/>
                  </a:schemeClr>
                </a:solidFill>
              </a:rPr>
              <a:t> as </a:t>
            </a:r>
            <a:r>
              <a:rPr lang="en-US" sz="2000" b="1" dirty="0" err="1">
                <a:solidFill>
                  <a:schemeClr val="tx1">
                    <a:lumMod val="95000"/>
                    <a:lumOff val="5000"/>
                  </a:schemeClr>
                </a:solidFill>
              </a:rPr>
              <a:t>plt</a:t>
            </a:r>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from </a:t>
            </a:r>
            <a:r>
              <a:rPr lang="en-US" sz="2000" b="1" dirty="0" err="1">
                <a:solidFill>
                  <a:schemeClr val="tx1">
                    <a:lumMod val="95000"/>
                    <a:lumOff val="5000"/>
                  </a:schemeClr>
                </a:solidFill>
              </a:rPr>
              <a:t>scipy</a:t>
            </a:r>
            <a:r>
              <a:rPr lang="en-US" sz="2000" b="1" dirty="0">
                <a:solidFill>
                  <a:schemeClr val="tx1">
                    <a:lumMod val="95000"/>
                    <a:lumOff val="5000"/>
                  </a:schemeClr>
                </a:solidFill>
              </a:rPr>
              <a:t> import stats</a:t>
            </a:r>
          </a:p>
          <a:p>
            <a:pPr algn="just"/>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x = [5,7,8,7,2,17,2,9,4,11,12,9,6]</a:t>
            </a:r>
          </a:p>
          <a:p>
            <a:pPr algn="just"/>
            <a:r>
              <a:rPr lang="en-US" sz="2000" b="1" dirty="0">
                <a:solidFill>
                  <a:schemeClr val="tx1">
                    <a:lumMod val="95000"/>
                    <a:lumOff val="5000"/>
                  </a:schemeClr>
                </a:solidFill>
              </a:rPr>
              <a:t>y = [99,86,87,88,111,86,103,87,94,78,77,85,86]</a:t>
            </a:r>
          </a:p>
          <a:p>
            <a:pPr algn="just"/>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slope, intercept, r, p, </a:t>
            </a:r>
            <a:r>
              <a:rPr lang="en-US" sz="2000" b="1" dirty="0" err="1">
                <a:solidFill>
                  <a:schemeClr val="tx1">
                    <a:lumMod val="95000"/>
                    <a:lumOff val="5000"/>
                  </a:schemeClr>
                </a:solidFill>
              </a:rPr>
              <a:t>std_err</a:t>
            </a:r>
            <a:r>
              <a:rPr lang="en-US" sz="2000" b="1" dirty="0">
                <a:solidFill>
                  <a:schemeClr val="tx1">
                    <a:lumMod val="95000"/>
                    <a:lumOff val="5000"/>
                  </a:schemeClr>
                </a:solidFill>
              </a:rPr>
              <a:t> = </a:t>
            </a:r>
            <a:r>
              <a:rPr lang="en-US" sz="2000" b="1" dirty="0" err="1">
                <a:solidFill>
                  <a:schemeClr val="tx1">
                    <a:lumMod val="95000"/>
                    <a:lumOff val="5000"/>
                  </a:schemeClr>
                </a:solidFill>
              </a:rPr>
              <a:t>stats.linregress</a:t>
            </a:r>
            <a:r>
              <a:rPr lang="en-US" sz="2000" b="1" dirty="0">
                <a:solidFill>
                  <a:schemeClr val="tx1">
                    <a:lumMod val="95000"/>
                    <a:lumOff val="5000"/>
                  </a:schemeClr>
                </a:solidFill>
              </a:rPr>
              <a:t>(x, y) # use of </a:t>
            </a:r>
            <a:r>
              <a:rPr lang="en-US" sz="2000" b="1" dirty="0" err="1">
                <a:solidFill>
                  <a:schemeClr val="tx1">
                    <a:lumMod val="95000"/>
                    <a:lumOff val="5000"/>
                  </a:schemeClr>
                </a:solidFill>
              </a:rPr>
              <a:t>Linerreg</a:t>
            </a:r>
            <a:r>
              <a:rPr lang="en-US" sz="2000" b="1" dirty="0">
                <a:solidFill>
                  <a:schemeClr val="tx1">
                    <a:lumMod val="95000"/>
                    <a:lumOff val="5000"/>
                  </a:schemeClr>
                </a:solidFill>
              </a:rPr>
              <a:t> function</a:t>
            </a:r>
          </a:p>
          <a:p>
            <a:pPr algn="just"/>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def </a:t>
            </a:r>
            <a:r>
              <a:rPr lang="en-US" sz="2000" b="1" dirty="0" err="1">
                <a:solidFill>
                  <a:schemeClr val="tx1">
                    <a:lumMod val="95000"/>
                    <a:lumOff val="5000"/>
                  </a:schemeClr>
                </a:solidFill>
              </a:rPr>
              <a:t>myfunc</a:t>
            </a:r>
            <a:r>
              <a:rPr lang="en-US" sz="2000" b="1" dirty="0">
                <a:solidFill>
                  <a:schemeClr val="tx1">
                    <a:lumMod val="95000"/>
                    <a:lumOff val="5000"/>
                  </a:schemeClr>
                </a:solidFill>
              </a:rPr>
              <a:t>(x):</a:t>
            </a:r>
          </a:p>
          <a:p>
            <a:pPr algn="just"/>
            <a:r>
              <a:rPr lang="en-US" sz="2000" b="1" dirty="0">
                <a:solidFill>
                  <a:schemeClr val="tx1">
                    <a:lumMod val="95000"/>
                    <a:lumOff val="5000"/>
                  </a:schemeClr>
                </a:solidFill>
              </a:rPr>
              <a:t>  return slope * x + intercept</a:t>
            </a:r>
          </a:p>
          <a:p>
            <a:pPr algn="just"/>
            <a:endParaRPr lang="en-US" sz="2000" b="1" dirty="0">
              <a:solidFill>
                <a:schemeClr val="tx1">
                  <a:lumMod val="95000"/>
                  <a:lumOff val="5000"/>
                </a:schemeClr>
              </a:solidFill>
            </a:endParaRPr>
          </a:p>
          <a:p>
            <a:pPr algn="just"/>
            <a:r>
              <a:rPr lang="en-US" sz="2000" b="1" dirty="0" err="1">
                <a:solidFill>
                  <a:schemeClr val="tx1">
                    <a:lumMod val="95000"/>
                    <a:lumOff val="5000"/>
                  </a:schemeClr>
                </a:solidFill>
              </a:rPr>
              <a:t>mymodel</a:t>
            </a:r>
            <a:r>
              <a:rPr lang="en-US" sz="2000" b="1" dirty="0">
                <a:solidFill>
                  <a:schemeClr val="tx1">
                    <a:lumMod val="95000"/>
                    <a:lumOff val="5000"/>
                  </a:schemeClr>
                </a:solidFill>
              </a:rPr>
              <a:t> = list(map(</a:t>
            </a:r>
            <a:r>
              <a:rPr lang="en-US" sz="2000" b="1" dirty="0" err="1">
                <a:solidFill>
                  <a:schemeClr val="tx1">
                    <a:lumMod val="95000"/>
                    <a:lumOff val="5000"/>
                  </a:schemeClr>
                </a:solidFill>
              </a:rPr>
              <a:t>myfunc</a:t>
            </a:r>
            <a:r>
              <a:rPr lang="en-US" sz="2000" b="1" dirty="0">
                <a:solidFill>
                  <a:schemeClr val="tx1">
                    <a:lumMod val="95000"/>
                    <a:lumOff val="5000"/>
                  </a:schemeClr>
                </a:solidFill>
              </a:rPr>
              <a:t>, x))</a:t>
            </a:r>
          </a:p>
          <a:p>
            <a:pPr algn="just"/>
            <a:endParaRPr lang="en-US" sz="2000" b="1" dirty="0">
              <a:solidFill>
                <a:schemeClr val="tx1">
                  <a:lumMod val="95000"/>
                  <a:lumOff val="5000"/>
                </a:schemeClr>
              </a:solidFill>
            </a:endParaRPr>
          </a:p>
          <a:p>
            <a:pPr algn="just"/>
            <a:r>
              <a:rPr lang="en-US" sz="2000" b="1" dirty="0" err="1">
                <a:solidFill>
                  <a:schemeClr val="tx1">
                    <a:lumMod val="95000"/>
                    <a:lumOff val="5000"/>
                  </a:schemeClr>
                </a:solidFill>
              </a:rPr>
              <a:t>plt.scatter</a:t>
            </a:r>
            <a:r>
              <a:rPr lang="en-US" sz="2000" b="1" dirty="0">
                <a:solidFill>
                  <a:schemeClr val="tx1">
                    <a:lumMod val="95000"/>
                    <a:lumOff val="5000"/>
                  </a:schemeClr>
                </a:solidFill>
              </a:rPr>
              <a:t>(x, y)</a:t>
            </a:r>
          </a:p>
          <a:p>
            <a:pPr algn="just"/>
            <a:r>
              <a:rPr lang="en-US" sz="2000" b="1" dirty="0" err="1">
                <a:solidFill>
                  <a:schemeClr val="tx1">
                    <a:lumMod val="95000"/>
                    <a:lumOff val="5000"/>
                  </a:schemeClr>
                </a:solidFill>
              </a:rPr>
              <a:t>plt.plot</a:t>
            </a:r>
            <a:r>
              <a:rPr lang="en-US" sz="2000" b="1" dirty="0">
                <a:solidFill>
                  <a:schemeClr val="tx1">
                    <a:lumMod val="95000"/>
                    <a:lumOff val="5000"/>
                  </a:schemeClr>
                </a:solidFill>
              </a:rPr>
              <a:t>(x, </a:t>
            </a:r>
            <a:r>
              <a:rPr lang="en-US" sz="2000" b="1" dirty="0" err="1">
                <a:solidFill>
                  <a:schemeClr val="tx1">
                    <a:lumMod val="95000"/>
                    <a:lumOff val="5000"/>
                  </a:schemeClr>
                </a:solidFill>
              </a:rPr>
              <a:t>mymodel</a:t>
            </a:r>
            <a:r>
              <a:rPr lang="en-US" sz="2000" b="1" dirty="0">
                <a:solidFill>
                  <a:schemeClr val="tx1">
                    <a:lumMod val="95000"/>
                    <a:lumOff val="5000"/>
                  </a:schemeClr>
                </a:solidFill>
              </a:rPr>
              <a:t>)</a:t>
            </a:r>
          </a:p>
          <a:p>
            <a:pPr algn="just"/>
            <a:r>
              <a:rPr lang="en-US" sz="2000" b="1" dirty="0" err="1">
                <a:solidFill>
                  <a:schemeClr val="tx1">
                    <a:lumMod val="95000"/>
                    <a:lumOff val="5000"/>
                  </a:schemeClr>
                </a:solidFill>
              </a:rPr>
              <a:t>plt.show</a:t>
            </a:r>
            <a:r>
              <a:rPr lang="en-US" sz="2000" b="1" dirty="0">
                <a:solidFill>
                  <a:schemeClr val="tx1">
                    <a:lumMod val="95000"/>
                    <a:lumOff val="5000"/>
                  </a:schemeClr>
                </a:solidFill>
              </a:rPr>
              <a:t>()</a:t>
            </a:r>
          </a:p>
          <a:p>
            <a:pPr algn="just"/>
            <a:endParaRPr lang="en-US" sz="2000" b="1" dirty="0">
              <a:solidFill>
                <a:schemeClr val="tx1">
                  <a:lumMod val="95000"/>
                  <a:lumOff val="5000"/>
                </a:schemeClr>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714744" y="3143248"/>
            <a:ext cx="4162993" cy="31142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772400" cy="785818"/>
          </a:xfrm>
        </p:spPr>
        <p:txBody>
          <a:bodyPr>
            <a:normAutofit fontScale="90000"/>
          </a:bodyPr>
          <a:lstStyle/>
          <a:p>
            <a:r>
              <a:rPr lang="en-IN" b="1" dirty="0"/>
              <a:t>Python Code For Logistic Regression</a:t>
            </a:r>
            <a:br>
              <a:rPr lang="en-US" b="1" dirty="0"/>
            </a:br>
            <a:endParaRPr lang="en-US" b="1" dirty="0"/>
          </a:p>
        </p:txBody>
      </p:sp>
      <p:sp>
        <p:nvSpPr>
          <p:cNvPr id="4" name="Subtitle 2"/>
          <p:cNvSpPr>
            <a:spLocks noGrp="1"/>
          </p:cNvSpPr>
          <p:nvPr>
            <p:ph type="subTitle" idx="1"/>
          </p:nvPr>
        </p:nvSpPr>
        <p:spPr>
          <a:xfrm>
            <a:off x="323528" y="836712"/>
            <a:ext cx="8534752" cy="5832648"/>
          </a:xfrm>
        </p:spPr>
        <p:txBody>
          <a:bodyPr>
            <a:normAutofit fontScale="85000" lnSpcReduction="20000"/>
          </a:bodyPr>
          <a:lstStyle/>
          <a:p>
            <a:pPr algn="just"/>
            <a:r>
              <a:rPr lang="en-US" sz="2000" b="1" dirty="0">
                <a:solidFill>
                  <a:schemeClr val="tx1">
                    <a:lumMod val="95000"/>
                    <a:lumOff val="5000"/>
                  </a:schemeClr>
                </a:solidFill>
              </a:rPr>
              <a:t># import the necessary libraries</a:t>
            </a:r>
          </a:p>
          <a:p>
            <a:pPr algn="just"/>
            <a:r>
              <a:rPr lang="en-US" sz="2000" b="1" dirty="0">
                <a:solidFill>
                  <a:schemeClr val="tx1">
                    <a:lumMod val="95000"/>
                    <a:lumOff val="5000"/>
                  </a:schemeClr>
                </a:solidFill>
              </a:rPr>
              <a:t>from </a:t>
            </a:r>
            <a:r>
              <a:rPr lang="en-US" sz="2000" b="1" dirty="0" err="1">
                <a:solidFill>
                  <a:schemeClr val="tx1">
                    <a:lumMod val="95000"/>
                    <a:lumOff val="5000"/>
                  </a:schemeClr>
                </a:solidFill>
              </a:rPr>
              <a:t>sklearn.datasets</a:t>
            </a:r>
            <a:r>
              <a:rPr lang="en-US" sz="2000" b="1" dirty="0">
                <a:solidFill>
                  <a:schemeClr val="tx1">
                    <a:lumMod val="95000"/>
                    <a:lumOff val="5000"/>
                  </a:schemeClr>
                </a:solidFill>
              </a:rPr>
              <a:t> import </a:t>
            </a:r>
            <a:r>
              <a:rPr lang="en-US" sz="2000" b="1" dirty="0" err="1">
                <a:solidFill>
                  <a:schemeClr val="tx1">
                    <a:lumMod val="95000"/>
                    <a:lumOff val="5000"/>
                  </a:schemeClr>
                </a:solidFill>
              </a:rPr>
              <a:t>load_breast_cancer</a:t>
            </a:r>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from </a:t>
            </a:r>
            <a:r>
              <a:rPr lang="en-US" sz="2000" b="1" dirty="0" err="1">
                <a:solidFill>
                  <a:schemeClr val="tx1">
                    <a:lumMod val="95000"/>
                    <a:lumOff val="5000"/>
                  </a:schemeClr>
                </a:solidFill>
              </a:rPr>
              <a:t>sklearn.linear_model</a:t>
            </a:r>
            <a:r>
              <a:rPr lang="en-US" sz="2000" b="1" dirty="0">
                <a:solidFill>
                  <a:schemeClr val="tx1">
                    <a:lumMod val="95000"/>
                    <a:lumOff val="5000"/>
                  </a:schemeClr>
                </a:solidFill>
              </a:rPr>
              <a:t> import </a:t>
            </a:r>
            <a:r>
              <a:rPr lang="en-US" sz="2000" b="1" dirty="0" err="1">
                <a:solidFill>
                  <a:schemeClr val="tx1">
                    <a:lumMod val="95000"/>
                    <a:lumOff val="5000"/>
                  </a:schemeClr>
                </a:solidFill>
              </a:rPr>
              <a:t>LogisticRegression</a:t>
            </a:r>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from </a:t>
            </a:r>
            <a:r>
              <a:rPr lang="en-US" sz="2000" b="1" dirty="0" err="1">
                <a:solidFill>
                  <a:schemeClr val="tx1">
                    <a:lumMod val="95000"/>
                    <a:lumOff val="5000"/>
                  </a:schemeClr>
                </a:solidFill>
              </a:rPr>
              <a:t>sklearn.model_selection</a:t>
            </a:r>
            <a:r>
              <a:rPr lang="en-US" sz="2000" b="1" dirty="0">
                <a:solidFill>
                  <a:schemeClr val="tx1">
                    <a:lumMod val="95000"/>
                    <a:lumOff val="5000"/>
                  </a:schemeClr>
                </a:solidFill>
              </a:rPr>
              <a:t> import </a:t>
            </a:r>
            <a:r>
              <a:rPr lang="en-US" sz="2000" b="1" dirty="0" err="1">
                <a:solidFill>
                  <a:schemeClr val="tx1">
                    <a:lumMod val="95000"/>
                    <a:lumOff val="5000"/>
                  </a:schemeClr>
                </a:solidFill>
              </a:rPr>
              <a:t>train_test_split</a:t>
            </a:r>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from </a:t>
            </a:r>
            <a:r>
              <a:rPr lang="en-US" sz="2000" b="1" dirty="0" err="1">
                <a:solidFill>
                  <a:schemeClr val="tx1">
                    <a:lumMod val="95000"/>
                    <a:lumOff val="5000"/>
                  </a:schemeClr>
                </a:solidFill>
              </a:rPr>
              <a:t>sklearn.metrics</a:t>
            </a:r>
            <a:r>
              <a:rPr lang="en-US" sz="2000" b="1" dirty="0">
                <a:solidFill>
                  <a:schemeClr val="tx1">
                    <a:lumMod val="95000"/>
                    <a:lumOff val="5000"/>
                  </a:schemeClr>
                </a:solidFill>
              </a:rPr>
              <a:t> import </a:t>
            </a:r>
            <a:r>
              <a:rPr lang="en-US" sz="2000" b="1" dirty="0" err="1">
                <a:solidFill>
                  <a:schemeClr val="tx1">
                    <a:lumMod val="95000"/>
                    <a:lumOff val="5000"/>
                  </a:schemeClr>
                </a:solidFill>
              </a:rPr>
              <a:t>accuracy_score</a:t>
            </a:r>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 load the breast cancer dataset</a:t>
            </a:r>
          </a:p>
          <a:p>
            <a:pPr algn="just"/>
            <a:r>
              <a:rPr lang="en-US" sz="2000" b="1" dirty="0">
                <a:solidFill>
                  <a:schemeClr val="tx1">
                    <a:lumMod val="95000"/>
                    <a:lumOff val="5000"/>
                  </a:schemeClr>
                </a:solidFill>
              </a:rPr>
              <a:t>X, y = </a:t>
            </a:r>
            <a:r>
              <a:rPr lang="en-US" sz="2000" b="1" dirty="0" err="1">
                <a:solidFill>
                  <a:schemeClr val="tx1">
                    <a:lumMod val="95000"/>
                    <a:lumOff val="5000"/>
                  </a:schemeClr>
                </a:solidFill>
              </a:rPr>
              <a:t>load_breast_cancer</a:t>
            </a:r>
            <a:r>
              <a:rPr lang="en-US" sz="2000" b="1" dirty="0">
                <a:solidFill>
                  <a:schemeClr val="tx1">
                    <a:lumMod val="95000"/>
                    <a:lumOff val="5000"/>
                  </a:schemeClr>
                </a:solidFill>
              </a:rPr>
              <a:t>(</a:t>
            </a:r>
            <a:r>
              <a:rPr lang="en-US" sz="2000" b="1" dirty="0" err="1">
                <a:solidFill>
                  <a:schemeClr val="tx1">
                    <a:lumMod val="95000"/>
                    <a:lumOff val="5000"/>
                  </a:schemeClr>
                </a:solidFill>
              </a:rPr>
              <a:t>return_X_y</a:t>
            </a:r>
            <a:r>
              <a:rPr lang="en-US" sz="2000" b="1" dirty="0">
                <a:solidFill>
                  <a:schemeClr val="tx1">
                    <a:lumMod val="95000"/>
                    <a:lumOff val="5000"/>
                  </a:schemeClr>
                </a:solidFill>
              </a:rPr>
              <a:t>=True)</a:t>
            </a:r>
          </a:p>
          <a:p>
            <a:pPr algn="just"/>
            <a:r>
              <a:rPr lang="en-US" sz="2000" b="1" dirty="0">
                <a:solidFill>
                  <a:schemeClr val="tx1">
                    <a:lumMod val="95000"/>
                    <a:lumOff val="5000"/>
                  </a:schemeClr>
                </a:solidFill>
              </a:rPr>
              <a:t># split the train and test dataset</a:t>
            </a:r>
          </a:p>
          <a:p>
            <a:pPr algn="just"/>
            <a:r>
              <a:rPr lang="en-US" sz="2000" b="1" dirty="0" err="1">
                <a:solidFill>
                  <a:schemeClr val="tx1">
                    <a:lumMod val="95000"/>
                    <a:lumOff val="5000"/>
                  </a:schemeClr>
                </a:solidFill>
              </a:rPr>
              <a:t>X_train</a:t>
            </a:r>
            <a:r>
              <a:rPr lang="en-US" sz="2000" b="1" dirty="0">
                <a:solidFill>
                  <a:schemeClr val="tx1">
                    <a:lumMod val="95000"/>
                    <a:lumOff val="5000"/>
                  </a:schemeClr>
                </a:solidFill>
              </a:rPr>
              <a:t>, </a:t>
            </a:r>
            <a:r>
              <a:rPr lang="en-US" sz="2000" b="1" dirty="0" err="1">
                <a:solidFill>
                  <a:schemeClr val="tx1">
                    <a:lumMod val="95000"/>
                    <a:lumOff val="5000"/>
                  </a:schemeClr>
                </a:solidFill>
              </a:rPr>
              <a:t>X_test</a:t>
            </a:r>
            <a:r>
              <a:rPr lang="en-US" sz="2000" b="1" dirty="0">
                <a:solidFill>
                  <a:schemeClr val="tx1">
                    <a:lumMod val="95000"/>
                    <a:lumOff val="5000"/>
                  </a:schemeClr>
                </a:solidFill>
              </a:rPr>
              <a:t>,\</a:t>
            </a:r>
          </a:p>
          <a:p>
            <a:pPr algn="just"/>
            <a:r>
              <a:rPr lang="en-US" sz="2000" b="1" dirty="0">
                <a:solidFill>
                  <a:schemeClr val="tx1">
                    <a:lumMod val="95000"/>
                    <a:lumOff val="5000"/>
                  </a:schemeClr>
                </a:solidFill>
              </a:rPr>
              <a:t>	</a:t>
            </a:r>
            <a:r>
              <a:rPr lang="en-US" sz="2000" b="1" dirty="0" err="1">
                <a:solidFill>
                  <a:schemeClr val="tx1">
                    <a:lumMod val="95000"/>
                    <a:lumOff val="5000"/>
                  </a:schemeClr>
                </a:solidFill>
              </a:rPr>
              <a:t>y_train</a:t>
            </a:r>
            <a:r>
              <a:rPr lang="en-US" sz="2000" b="1" dirty="0">
                <a:solidFill>
                  <a:schemeClr val="tx1">
                    <a:lumMod val="95000"/>
                    <a:lumOff val="5000"/>
                  </a:schemeClr>
                </a:solidFill>
              </a:rPr>
              <a:t>, </a:t>
            </a:r>
            <a:r>
              <a:rPr lang="en-US" sz="2000" b="1" dirty="0" err="1">
                <a:solidFill>
                  <a:schemeClr val="tx1">
                    <a:lumMod val="95000"/>
                    <a:lumOff val="5000"/>
                  </a:schemeClr>
                </a:solidFill>
              </a:rPr>
              <a:t>y_test</a:t>
            </a:r>
            <a:r>
              <a:rPr lang="en-US" sz="2000" b="1" dirty="0">
                <a:solidFill>
                  <a:schemeClr val="tx1">
                    <a:lumMod val="95000"/>
                    <a:lumOff val="5000"/>
                  </a:schemeClr>
                </a:solidFill>
              </a:rPr>
              <a:t> = </a:t>
            </a:r>
            <a:r>
              <a:rPr lang="en-US" sz="2000" b="1" dirty="0" err="1">
                <a:solidFill>
                  <a:schemeClr val="tx1">
                    <a:lumMod val="95000"/>
                    <a:lumOff val="5000"/>
                  </a:schemeClr>
                </a:solidFill>
              </a:rPr>
              <a:t>train_test_split</a:t>
            </a:r>
            <a:r>
              <a:rPr lang="en-US" sz="2000" b="1" dirty="0">
                <a:solidFill>
                  <a:schemeClr val="tx1">
                    <a:lumMod val="95000"/>
                    <a:lumOff val="5000"/>
                  </a:schemeClr>
                </a:solidFill>
              </a:rPr>
              <a:t>(X, y,</a:t>
            </a:r>
          </a:p>
          <a:p>
            <a:pPr algn="just"/>
            <a:r>
              <a:rPr lang="en-US" sz="2000" b="1" dirty="0">
                <a:solidFill>
                  <a:schemeClr val="tx1">
                    <a:lumMod val="95000"/>
                    <a:lumOff val="5000"/>
                  </a:schemeClr>
                </a:solidFill>
              </a:rPr>
              <a:t>									</a:t>
            </a:r>
            <a:r>
              <a:rPr lang="en-US" sz="2000" b="1" dirty="0" err="1">
                <a:solidFill>
                  <a:schemeClr val="tx1">
                    <a:lumMod val="95000"/>
                    <a:lumOff val="5000"/>
                  </a:schemeClr>
                </a:solidFill>
              </a:rPr>
              <a:t>test_size</a:t>
            </a:r>
            <a:r>
              <a:rPr lang="en-US" sz="2000" b="1" dirty="0">
                <a:solidFill>
                  <a:schemeClr val="tx1">
                    <a:lumMod val="95000"/>
                    <a:lumOff val="5000"/>
                  </a:schemeClr>
                </a:solidFill>
              </a:rPr>
              <a:t>=0.20,</a:t>
            </a:r>
          </a:p>
          <a:p>
            <a:pPr algn="just"/>
            <a:r>
              <a:rPr lang="en-US" sz="2000" b="1" dirty="0">
                <a:solidFill>
                  <a:schemeClr val="tx1">
                    <a:lumMod val="95000"/>
                    <a:lumOff val="5000"/>
                  </a:schemeClr>
                </a:solidFill>
              </a:rPr>
              <a:t>									</a:t>
            </a:r>
            <a:r>
              <a:rPr lang="en-US" sz="2000" b="1" dirty="0" err="1">
                <a:solidFill>
                  <a:schemeClr val="tx1">
                    <a:lumMod val="95000"/>
                    <a:lumOff val="5000"/>
                  </a:schemeClr>
                </a:solidFill>
              </a:rPr>
              <a:t>random_state</a:t>
            </a:r>
            <a:r>
              <a:rPr lang="en-US" sz="2000" b="1" dirty="0">
                <a:solidFill>
                  <a:schemeClr val="tx1">
                    <a:lumMod val="95000"/>
                    <a:lumOff val="5000"/>
                  </a:schemeClr>
                </a:solidFill>
              </a:rPr>
              <a:t>=23)</a:t>
            </a:r>
          </a:p>
          <a:p>
            <a:pPr algn="just"/>
            <a:r>
              <a:rPr lang="en-US" sz="2000" b="1" dirty="0">
                <a:solidFill>
                  <a:schemeClr val="tx1">
                    <a:lumMod val="95000"/>
                    <a:lumOff val="5000"/>
                  </a:schemeClr>
                </a:solidFill>
              </a:rPr>
              <a:t># </a:t>
            </a:r>
            <a:r>
              <a:rPr lang="en-US" sz="2000" b="1" dirty="0" err="1">
                <a:solidFill>
                  <a:schemeClr val="tx1">
                    <a:lumMod val="95000"/>
                    <a:lumOff val="5000"/>
                  </a:schemeClr>
                </a:solidFill>
              </a:rPr>
              <a:t>LogisticRegression</a:t>
            </a:r>
            <a:endParaRPr lang="en-US" sz="2000" b="1" dirty="0">
              <a:solidFill>
                <a:schemeClr val="tx1">
                  <a:lumMod val="95000"/>
                  <a:lumOff val="5000"/>
                </a:schemeClr>
              </a:solidFill>
            </a:endParaRPr>
          </a:p>
          <a:p>
            <a:pPr algn="just"/>
            <a:r>
              <a:rPr lang="en-US" sz="2000" b="1" dirty="0" err="1">
                <a:solidFill>
                  <a:schemeClr val="tx1">
                    <a:lumMod val="95000"/>
                    <a:lumOff val="5000"/>
                  </a:schemeClr>
                </a:solidFill>
              </a:rPr>
              <a:t>clf</a:t>
            </a:r>
            <a:r>
              <a:rPr lang="en-US" sz="2000" b="1" dirty="0">
                <a:solidFill>
                  <a:schemeClr val="tx1">
                    <a:lumMod val="95000"/>
                    <a:lumOff val="5000"/>
                  </a:schemeClr>
                </a:solidFill>
              </a:rPr>
              <a:t> = </a:t>
            </a:r>
            <a:r>
              <a:rPr lang="en-US" sz="2000" b="1" dirty="0" err="1">
                <a:solidFill>
                  <a:schemeClr val="tx1">
                    <a:lumMod val="95000"/>
                    <a:lumOff val="5000"/>
                  </a:schemeClr>
                </a:solidFill>
              </a:rPr>
              <a:t>LogisticRegression</a:t>
            </a:r>
            <a:r>
              <a:rPr lang="en-US" sz="2000" b="1" dirty="0">
                <a:solidFill>
                  <a:schemeClr val="tx1">
                    <a:lumMod val="95000"/>
                    <a:lumOff val="5000"/>
                  </a:schemeClr>
                </a:solidFill>
              </a:rPr>
              <a:t>(</a:t>
            </a:r>
            <a:r>
              <a:rPr lang="en-US" sz="2000" b="1" dirty="0" err="1">
                <a:solidFill>
                  <a:schemeClr val="tx1">
                    <a:lumMod val="95000"/>
                    <a:lumOff val="5000"/>
                  </a:schemeClr>
                </a:solidFill>
              </a:rPr>
              <a:t>random_state</a:t>
            </a:r>
            <a:r>
              <a:rPr lang="en-US" sz="2000" b="1" dirty="0">
                <a:solidFill>
                  <a:schemeClr val="tx1">
                    <a:lumMod val="95000"/>
                    <a:lumOff val="5000"/>
                  </a:schemeClr>
                </a:solidFill>
              </a:rPr>
              <a:t>=0)</a:t>
            </a:r>
          </a:p>
          <a:p>
            <a:pPr algn="just"/>
            <a:r>
              <a:rPr lang="en-US" sz="2000" b="1" dirty="0" err="1">
                <a:solidFill>
                  <a:schemeClr val="tx1">
                    <a:lumMod val="95000"/>
                    <a:lumOff val="5000"/>
                  </a:schemeClr>
                </a:solidFill>
              </a:rPr>
              <a:t>clf.fit</a:t>
            </a:r>
            <a:r>
              <a:rPr lang="en-US" sz="2000" b="1" dirty="0">
                <a:solidFill>
                  <a:schemeClr val="tx1">
                    <a:lumMod val="95000"/>
                    <a:lumOff val="5000"/>
                  </a:schemeClr>
                </a:solidFill>
              </a:rPr>
              <a:t>(</a:t>
            </a:r>
            <a:r>
              <a:rPr lang="en-US" sz="2000" b="1" dirty="0" err="1">
                <a:solidFill>
                  <a:schemeClr val="tx1">
                    <a:lumMod val="95000"/>
                    <a:lumOff val="5000"/>
                  </a:schemeClr>
                </a:solidFill>
              </a:rPr>
              <a:t>X_train</a:t>
            </a:r>
            <a:r>
              <a:rPr lang="en-US" sz="2000" b="1" dirty="0">
                <a:solidFill>
                  <a:schemeClr val="tx1">
                    <a:lumMod val="95000"/>
                    <a:lumOff val="5000"/>
                  </a:schemeClr>
                </a:solidFill>
              </a:rPr>
              <a:t>, </a:t>
            </a:r>
            <a:r>
              <a:rPr lang="en-US" sz="2000" b="1" dirty="0" err="1">
                <a:solidFill>
                  <a:schemeClr val="tx1">
                    <a:lumMod val="95000"/>
                    <a:lumOff val="5000"/>
                  </a:schemeClr>
                </a:solidFill>
              </a:rPr>
              <a:t>y_train</a:t>
            </a:r>
            <a:r>
              <a:rPr lang="en-US" sz="2000" b="1" dirty="0">
                <a:solidFill>
                  <a:schemeClr val="tx1">
                    <a:lumMod val="95000"/>
                    <a:lumOff val="5000"/>
                  </a:schemeClr>
                </a:solidFill>
              </a:rPr>
              <a:t>)</a:t>
            </a:r>
          </a:p>
          <a:p>
            <a:pPr algn="just"/>
            <a:r>
              <a:rPr lang="en-US" sz="2000" b="1" dirty="0">
                <a:solidFill>
                  <a:schemeClr val="tx1">
                    <a:lumMod val="95000"/>
                    <a:lumOff val="5000"/>
                  </a:schemeClr>
                </a:solidFill>
              </a:rPr>
              <a:t># Prediction</a:t>
            </a:r>
          </a:p>
          <a:p>
            <a:pPr algn="just"/>
            <a:r>
              <a:rPr lang="en-US" sz="2000" b="1" dirty="0" err="1">
                <a:solidFill>
                  <a:schemeClr val="tx1">
                    <a:lumMod val="95000"/>
                    <a:lumOff val="5000"/>
                  </a:schemeClr>
                </a:solidFill>
              </a:rPr>
              <a:t>y_pred</a:t>
            </a:r>
            <a:r>
              <a:rPr lang="en-US" sz="2000" b="1" dirty="0">
                <a:solidFill>
                  <a:schemeClr val="tx1">
                    <a:lumMod val="95000"/>
                    <a:lumOff val="5000"/>
                  </a:schemeClr>
                </a:solidFill>
              </a:rPr>
              <a:t> = </a:t>
            </a:r>
            <a:r>
              <a:rPr lang="en-US" sz="2000" b="1" dirty="0" err="1">
                <a:solidFill>
                  <a:schemeClr val="tx1">
                    <a:lumMod val="95000"/>
                    <a:lumOff val="5000"/>
                  </a:schemeClr>
                </a:solidFill>
              </a:rPr>
              <a:t>clf.predict</a:t>
            </a:r>
            <a:r>
              <a:rPr lang="en-US" sz="2000" b="1" dirty="0">
                <a:solidFill>
                  <a:schemeClr val="tx1">
                    <a:lumMod val="95000"/>
                    <a:lumOff val="5000"/>
                  </a:schemeClr>
                </a:solidFill>
              </a:rPr>
              <a:t>(</a:t>
            </a:r>
            <a:r>
              <a:rPr lang="en-US" sz="2000" b="1" dirty="0" err="1">
                <a:solidFill>
                  <a:schemeClr val="tx1">
                    <a:lumMod val="95000"/>
                    <a:lumOff val="5000"/>
                  </a:schemeClr>
                </a:solidFill>
              </a:rPr>
              <a:t>X_test</a:t>
            </a:r>
            <a:r>
              <a:rPr lang="en-US" sz="2000" b="1" dirty="0">
                <a:solidFill>
                  <a:schemeClr val="tx1">
                    <a:lumMod val="95000"/>
                    <a:lumOff val="5000"/>
                  </a:schemeClr>
                </a:solidFill>
              </a:rPr>
              <a:t>)</a:t>
            </a:r>
          </a:p>
          <a:p>
            <a:pPr algn="just"/>
            <a:endParaRPr lang="en-US" sz="2000" b="1" dirty="0">
              <a:solidFill>
                <a:schemeClr val="tx1">
                  <a:lumMod val="95000"/>
                  <a:lumOff val="5000"/>
                </a:schemeClr>
              </a:solidFill>
            </a:endParaRPr>
          </a:p>
          <a:p>
            <a:pPr algn="just"/>
            <a:r>
              <a:rPr lang="en-US" sz="2000" b="1" dirty="0">
                <a:solidFill>
                  <a:schemeClr val="tx1">
                    <a:lumMod val="95000"/>
                    <a:lumOff val="5000"/>
                  </a:schemeClr>
                </a:solidFill>
              </a:rPr>
              <a:t>acc = </a:t>
            </a:r>
            <a:r>
              <a:rPr lang="en-US" sz="2000" b="1" dirty="0" err="1">
                <a:solidFill>
                  <a:schemeClr val="tx1">
                    <a:lumMod val="95000"/>
                    <a:lumOff val="5000"/>
                  </a:schemeClr>
                </a:solidFill>
              </a:rPr>
              <a:t>accuracy_score</a:t>
            </a:r>
            <a:r>
              <a:rPr lang="en-US" sz="2000" b="1" dirty="0">
                <a:solidFill>
                  <a:schemeClr val="tx1">
                    <a:lumMod val="95000"/>
                    <a:lumOff val="5000"/>
                  </a:schemeClr>
                </a:solidFill>
              </a:rPr>
              <a:t>(</a:t>
            </a:r>
            <a:r>
              <a:rPr lang="en-US" sz="2000" b="1" dirty="0" err="1">
                <a:solidFill>
                  <a:schemeClr val="tx1">
                    <a:lumMod val="95000"/>
                    <a:lumOff val="5000"/>
                  </a:schemeClr>
                </a:solidFill>
              </a:rPr>
              <a:t>y_test</a:t>
            </a:r>
            <a:r>
              <a:rPr lang="en-US" sz="2000" b="1" dirty="0">
                <a:solidFill>
                  <a:schemeClr val="tx1">
                    <a:lumMod val="95000"/>
                    <a:lumOff val="5000"/>
                  </a:schemeClr>
                </a:solidFill>
              </a:rPr>
              <a:t>, </a:t>
            </a:r>
            <a:r>
              <a:rPr lang="en-US" sz="2000" b="1" dirty="0" err="1">
                <a:solidFill>
                  <a:schemeClr val="tx1">
                    <a:lumMod val="95000"/>
                    <a:lumOff val="5000"/>
                  </a:schemeClr>
                </a:solidFill>
              </a:rPr>
              <a:t>y_pred</a:t>
            </a:r>
            <a:r>
              <a:rPr lang="en-US" sz="2000" b="1" dirty="0">
                <a:solidFill>
                  <a:schemeClr val="tx1">
                    <a:lumMod val="95000"/>
                    <a:lumOff val="5000"/>
                  </a:schemeClr>
                </a:solidFill>
              </a:rPr>
              <a:t>)</a:t>
            </a:r>
          </a:p>
          <a:p>
            <a:pPr algn="just"/>
            <a:r>
              <a:rPr lang="en-US" sz="2000" b="1" dirty="0">
                <a:solidFill>
                  <a:schemeClr val="tx1">
                    <a:lumMod val="95000"/>
                    <a:lumOff val="5000"/>
                  </a:schemeClr>
                </a:solidFill>
              </a:rPr>
              <a:t>print("Logistic Regression model accuracy (in %):", acc*100)</a:t>
            </a:r>
          </a:p>
          <a:p>
            <a:pPr algn="just"/>
            <a:endParaRPr lang="en-US" sz="2000" b="1" dirty="0">
              <a:solidFill>
                <a:schemeClr val="tx1">
                  <a:lumMod val="95000"/>
                  <a:lumOff val="5000"/>
                </a:schemeClr>
              </a:solidFill>
            </a:endParaRPr>
          </a:p>
        </p:txBody>
      </p:sp>
    </p:spTree>
    <p:extLst>
      <p:ext uri="{BB962C8B-B14F-4D97-AF65-F5344CB8AC3E}">
        <p14:creationId xmlns:p14="http://schemas.microsoft.com/office/powerpoint/2010/main" val="144895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772400" cy="1143008"/>
          </a:xfrm>
        </p:spPr>
        <p:txBody>
          <a:bodyPr>
            <a:normAutofit fontScale="90000"/>
          </a:bodyPr>
          <a:lstStyle/>
          <a:p>
            <a:pPr lvl="0">
              <a:defRPr/>
            </a:pPr>
            <a:r>
              <a:rPr lang="en-US" sz="2700" b="1" dirty="0"/>
              <a:t>End of Topic</a:t>
            </a:r>
            <a:br>
              <a:rPr lang="en-US" sz="2800" b="1" dirty="0"/>
            </a:br>
            <a:r>
              <a:rPr lang="en-US" sz="2700" b="1" dirty="0"/>
              <a:t> </a:t>
            </a:r>
            <a:br>
              <a:rPr lang="en-US" dirty="0"/>
            </a:br>
            <a:endParaRPr lang="en-US" dirty="0"/>
          </a:p>
        </p:txBody>
      </p:sp>
      <p:sp>
        <p:nvSpPr>
          <p:cNvPr id="5" name="Title 1"/>
          <p:cNvSpPr txBox="1">
            <a:spLocks/>
          </p:cNvSpPr>
          <p:nvPr/>
        </p:nvSpPr>
        <p:spPr>
          <a:xfrm>
            <a:off x="714348" y="428604"/>
            <a:ext cx="7772400" cy="1143008"/>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descr="Thank You Pictures For Powerpoint Presentation"/>
          <p:cNvPicPr>
            <a:picLocks noChangeAspect="1" noChangeArrowheads="1"/>
          </p:cNvPicPr>
          <p:nvPr/>
        </p:nvPicPr>
        <p:blipFill>
          <a:blip r:embed="rId2"/>
          <a:srcRect/>
          <a:stretch>
            <a:fillRect/>
          </a:stretch>
        </p:blipFill>
        <p:spPr bwMode="auto">
          <a:xfrm>
            <a:off x="1857356" y="1071546"/>
            <a:ext cx="6076950" cy="45624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785818"/>
          </a:xfrm>
        </p:spPr>
        <p:txBody>
          <a:bodyPr>
            <a:normAutofit/>
          </a:bodyPr>
          <a:lstStyle/>
          <a:p>
            <a:r>
              <a:rPr lang="en-US" b="1" dirty="0"/>
              <a:t>What Is Regression?</a:t>
            </a:r>
          </a:p>
        </p:txBody>
      </p:sp>
      <p:sp>
        <p:nvSpPr>
          <p:cNvPr id="4" name="Subtitle 2"/>
          <p:cNvSpPr>
            <a:spLocks noGrp="1"/>
          </p:cNvSpPr>
          <p:nvPr>
            <p:ph type="subTitle" idx="1"/>
          </p:nvPr>
        </p:nvSpPr>
        <p:spPr>
          <a:xfrm>
            <a:off x="285720" y="1214422"/>
            <a:ext cx="8572560" cy="4500594"/>
          </a:xfrm>
        </p:spPr>
        <p:txBody>
          <a:bodyPr>
            <a:normAutofit lnSpcReduction="10000"/>
          </a:bodyPr>
          <a:lstStyle/>
          <a:p>
            <a:pPr algn="just">
              <a:lnSpc>
                <a:spcPct val="150000"/>
              </a:lnSpc>
            </a:pPr>
            <a:r>
              <a:rPr lang="en-US" sz="2000" dirty="0">
                <a:solidFill>
                  <a:schemeClr val="tx1"/>
                </a:solidFill>
              </a:rPr>
              <a:t>Regression searches for relationships among </a:t>
            </a:r>
            <a:r>
              <a:rPr lang="en-US" sz="2000" b="1" dirty="0">
                <a:solidFill>
                  <a:schemeClr val="tx1"/>
                </a:solidFill>
              </a:rPr>
              <a:t>variables</a:t>
            </a:r>
            <a:r>
              <a:rPr lang="en-US" sz="2000" dirty="0">
                <a:solidFill>
                  <a:schemeClr val="tx1"/>
                </a:solidFill>
              </a:rPr>
              <a:t>. For example, you can observe several employees of some company and try to understand how their salaries depend on their </a:t>
            </a:r>
            <a:r>
              <a:rPr lang="en-US" sz="2000" b="1" dirty="0">
                <a:solidFill>
                  <a:schemeClr val="tx1"/>
                </a:solidFill>
              </a:rPr>
              <a:t>features</a:t>
            </a:r>
            <a:r>
              <a:rPr lang="en-US" sz="2000" dirty="0">
                <a:solidFill>
                  <a:schemeClr val="tx1"/>
                </a:solidFill>
              </a:rPr>
              <a:t>, such as experience, education level, role, city of employment, and so on.</a:t>
            </a:r>
          </a:p>
          <a:p>
            <a:pPr algn="just">
              <a:lnSpc>
                <a:spcPct val="150000"/>
              </a:lnSpc>
            </a:pPr>
            <a:r>
              <a:rPr lang="en-US" sz="2000" dirty="0">
                <a:solidFill>
                  <a:schemeClr val="tx1"/>
                </a:solidFill>
              </a:rPr>
              <a:t>This is a regression problem where data related to each employee represents one </a:t>
            </a:r>
            <a:r>
              <a:rPr lang="en-US" sz="2000" b="1" dirty="0">
                <a:solidFill>
                  <a:schemeClr val="tx1"/>
                </a:solidFill>
              </a:rPr>
              <a:t>observation</a:t>
            </a:r>
            <a:r>
              <a:rPr lang="en-US" sz="2000" dirty="0">
                <a:solidFill>
                  <a:schemeClr val="tx1"/>
                </a:solidFill>
              </a:rPr>
              <a:t>. The presumption is that the experience, education, role, and city are the independent features, while the salary depends on them.</a:t>
            </a:r>
          </a:p>
          <a:p>
            <a:pPr algn="just">
              <a:lnSpc>
                <a:spcPct val="150000"/>
              </a:lnSpc>
            </a:pPr>
            <a:r>
              <a:rPr lang="en-US" sz="2000" dirty="0">
                <a:solidFill>
                  <a:schemeClr val="tx1"/>
                </a:solidFill>
              </a:rPr>
              <a:t>The dependent features are called the </a:t>
            </a:r>
            <a:r>
              <a:rPr lang="en-US" sz="2000" b="1" dirty="0">
                <a:solidFill>
                  <a:schemeClr val="tx1"/>
                </a:solidFill>
              </a:rPr>
              <a:t>dependent variables</a:t>
            </a:r>
            <a:r>
              <a:rPr lang="en-US" sz="2000" dirty="0">
                <a:solidFill>
                  <a:schemeClr val="tx1"/>
                </a:solidFill>
              </a:rPr>
              <a:t>, </a:t>
            </a:r>
            <a:r>
              <a:rPr lang="en-US" sz="2000" b="1" dirty="0">
                <a:solidFill>
                  <a:schemeClr val="tx1"/>
                </a:solidFill>
              </a:rPr>
              <a:t>outputs</a:t>
            </a:r>
            <a:r>
              <a:rPr lang="en-US" sz="2000" dirty="0">
                <a:solidFill>
                  <a:schemeClr val="tx1"/>
                </a:solidFill>
              </a:rPr>
              <a:t>, or </a:t>
            </a:r>
            <a:r>
              <a:rPr lang="en-US" sz="2000" b="1" dirty="0">
                <a:solidFill>
                  <a:schemeClr val="tx1"/>
                </a:solidFill>
              </a:rPr>
              <a:t>responses</a:t>
            </a:r>
            <a:r>
              <a:rPr lang="en-US" sz="2000" dirty="0">
                <a:solidFill>
                  <a:schemeClr val="tx1"/>
                </a:solidFill>
              </a:rPr>
              <a:t>. The independent features are called the </a:t>
            </a:r>
            <a:r>
              <a:rPr lang="en-US" sz="2000" b="1" dirty="0">
                <a:solidFill>
                  <a:schemeClr val="tx1"/>
                </a:solidFill>
              </a:rPr>
              <a:t>independent variables</a:t>
            </a:r>
            <a:r>
              <a:rPr lang="en-US" sz="2000" dirty="0">
                <a:solidFill>
                  <a:schemeClr val="tx1"/>
                </a:solidFill>
              </a:rPr>
              <a:t>, </a:t>
            </a:r>
            <a:r>
              <a:rPr lang="en-US" sz="2000" b="1" dirty="0">
                <a:solidFill>
                  <a:schemeClr val="tx1"/>
                </a:solidFill>
              </a:rPr>
              <a:t>inputs</a:t>
            </a:r>
            <a:r>
              <a:rPr lang="en-US" sz="2000" dirty="0">
                <a:solidFill>
                  <a:schemeClr val="tx1"/>
                </a:solidFill>
              </a:rPr>
              <a:t>, </a:t>
            </a:r>
            <a:r>
              <a:rPr lang="en-US" sz="2000" b="1" dirty="0" err="1">
                <a:solidFill>
                  <a:schemeClr val="tx1"/>
                </a:solidFill>
              </a:rPr>
              <a:t>regressors</a:t>
            </a:r>
            <a:r>
              <a:rPr lang="en-US" sz="2000" dirty="0">
                <a:solidFill>
                  <a:schemeClr val="tx1"/>
                </a:solidFill>
              </a:rPr>
              <a:t>, or </a:t>
            </a:r>
            <a:r>
              <a:rPr lang="en-US" sz="2000" b="1" dirty="0">
                <a:solidFill>
                  <a:schemeClr val="tx1"/>
                </a:solidFill>
              </a:rPr>
              <a:t>predictors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785818"/>
          </a:xfrm>
        </p:spPr>
        <p:txBody>
          <a:bodyPr>
            <a:normAutofit/>
          </a:bodyPr>
          <a:lstStyle/>
          <a:p>
            <a:r>
              <a:rPr lang="en-US" b="1" dirty="0"/>
              <a:t>When Do You Need Regression?</a:t>
            </a:r>
          </a:p>
        </p:txBody>
      </p:sp>
      <p:sp>
        <p:nvSpPr>
          <p:cNvPr id="4" name="Subtitle 2"/>
          <p:cNvSpPr>
            <a:spLocks noGrp="1"/>
          </p:cNvSpPr>
          <p:nvPr>
            <p:ph type="subTitle" idx="1"/>
          </p:nvPr>
        </p:nvSpPr>
        <p:spPr>
          <a:xfrm>
            <a:off x="285720" y="1214422"/>
            <a:ext cx="8572560" cy="4500594"/>
          </a:xfrm>
        </p:spPr>
        <p:txBody>
          <a:bodyPr>
            <a:normAutofit/>
          </a:bodyPr>
          <a:lstStyle/>
          <a:p>
            <a:pPr algn="just">
              <a:lnSpc>
                <a:spcPct val="200000"/>
              </a:lnSpc>
            </a:pPr>
            <a:r>
              <a:rPr lang="en-US" sz="2000" dirty="0">
                <a:solidFill>
                  <a:schemeClr val="tx1"/>
                </a:solidFill>
              </a:rPr>
              <a:t>Regression is also useful when you want to </a:t>
            </a:r>
            <a:r>
              <a:rPr lang="en-US" sz="2000" b="1" dirty="0">
                <a:solidFill>
                  <a:schemeClr val="tx1"/>
                </a:solidFill>
              </a:rPr>
              <a:t>forecast</a:t>
            </a:r>
            <a:r>
              <a:rPr lang="en-US" sz="2000" dirty="0">
                <a:solidFill>
                  <a:schemeClr val="tx1"/>
                </a:solidFill>
              </a:rPr>
              <a:t> a response using a new set of predictors. For example, you could try to predict electricity consumption of a household for the next hour given the outdoor temperature, time of day, and number of residents in that household.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785818"/>
          </a:xfrm>
        </p:spPr>
        <p:txBody>
          <a:bodyPr>
            <a:normAutofit fontScale="90000"/>
          </a:bodyPr>
          <a:lstStyle/>
          <a:p>
            <a:pPr>
              <a:lnSpc>
                <a:spcPct val="200000"/>
              </a:lnSpc>
            </a:pPr>
            <a:r>
              <a:rPr lang="en-US" dirty="0">
                <a:solidFill>
                  <a:schemeClr val="tx1"/>
                </a:solidFill>
              </a:rPr>
              <a:t>Types of Regression models</a:t>
            </a:r>
          </a:p>
        </p:txBody>
      </p:sp>
      <p:sp>
        <p:nvSpPr>
          <p:cNvPr id="4" name="Subtitle 2"/>
          <p:cNvSpPr>
            <a:spLocks noGrp="1"/>
          </p:cNvSpPr>
          <p:nvPr>
            <p:ph type="subTitle" idx="1"/>
          </p:nvPr>
        </p:nvSpPr>
        <p:spPr>
          <a:xfrm>
            <a:off x="285720" y="1214422"/>
            <a:ext cx="8572560" cy="4500594"/>
          </a:xfrm>
        </p:spPr>
        <p:txBody>
          <a:bodyPr>
            <a:normAutofit/>
          </a:bodyPr>
          <a:lstStyle/>
          <a:p>
            <a:pPr marL="457200" indent="-457200" algn="just">
              <a:lnSpc>
                <a:spcPct val="200000"/>
              </a:lnSpc>
              <a:buFont typeface="+mj-lt"/>
              <a:buAutoNum type="arabicPeriod"/>
            </a:pPr>
            <a:r>
              <a:rPr lang="en-US" sz="2000" dirty="0">
                <a:solidFill>
                  <a:schemeClr val="tx1"/>
                </a:solidFill>
              </a:rPr>
              <a:t>Linear Regression</a:t>
            </a:r>
          </a:p>
          <a:p>
            <a:pPr marL="457200" indent="-457200" algn="just">
              <a:lnSpc>
                <a:spcPct val="200000"/>
              </a:lnSpc>
              <a:buFont typeface="+mj-lt"/>
              <a:buAutoNum type="arabicPeriod"/>
            </a:pPr>
            <a:r>
              <a:rPr lang="en-US" sz="2000" dirty="0">
                <a:solidFill>
                  <a:schemeClr val="tx1"/>
                </a:solidFill>
              </a:rPr>
              <a:t>Polynomial Regression</a:t>
            </a:r>
          </a:p>
          <a:p>
            <a:pPr marL="457200" indent="-457200" algn="just">
              <a:lnSpc>
                <a:spcPct val="200000"/>
              </a:lnSpc>
              <a:buFont typeface="+mj-lt"/>
              <a:buAutoNum type="arabicPeriod"/>
            </a:pPr>
            <a:r>
              <a:rPr lang="en-US" sz="2000" dirty="0">
                <a:solidFill>
                  <a:schemeClr val="tx1"/>
                </a:solidFill>
              </a:rPr>
              <a:t>Logistics Regression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785818"/>
          </a:xfrm>
        </p:spPr>
        <p:txBody>
          <a:bodyPr>
            <a:normAutofit fontScale="90000"/>
          </a:bodyPr>
          <a:lstStyle/>
          <a:p>
            <a:pPr>
              <a:lnSpc>
                <a:spcPct val="200000"/>
              </a:lnSpc>
            </a:pPr>
            <a:r>
              <a:rPr lang="en-US" dirty="0">
                <a:solidFill>
                  <a:schemeClr val="tx1"/>
                </a:solidFill>
              </a:rPr>
              <a:t>1 Linear Regression</a:t>
            </a:r>
            <a:br>
              <a:rPr lang="en-US" dirty="0">
                <a:solidFill>
                  <a:schemeClr val="tx1"/>
                </a:solidFill>
              </a:rPr>
            </a:br>
            <a:endParaRPr lang="en-US" dirty="0">
              <a:solidFill>
                <a:schemeClr val="tx1"/>
              </a:solidFill>
            </a:endParaRPr>
          </a:p>
        </p:txBody>
      </p:sp>
      <p:sp>
        <p:nvSpPr>
          <p:cNvPr id="4" name="Subtitle 2"/>
          <p:cNvSpPr>
            <a:spLocks noGrp="1"/>
          </p:cNvSpPr>
          <p:nvPr>
            <p:ph type="subTitle" idx="1"/>
          </p:nvPr>
        </p:nvSpPr>
        <p:spPr>
          <a:xfrm>
            <a:off x="285720" y="1214422"/>
            <a:ext cx="8572560" cy="4500594"/>
          </a:xfrm>
        </p:spPr>
        <p:txBody>
          <a:bodyPr>
            <a:normAutofit fontScale="92500" lnSpcReduction="10000"/>
          </a:bodyPr>
          <a:lstStyle/>
          <a:p>
            <a:pPr marL="457200" indent="-457200" algn="just">
              <a:lnSpc>
                <a:spcPct val="200000"/>
              </a:lnSpc>
            </a:pPr>
            <a:r>
              <a:rPr lang="en-US" sz="2000" dirty="0">
                <a:solidFill>
                  <a:schemeClr val="tx1"/>
                </a:solidFill>
              </a:rPr>
              <a:t>Linear regression is a quiet and simple statistical regression method used for predictive analysis and shows the relationship between the continuous variables. Linear regression shows the linear relationship between the independent variable (X-axis) and the dependent variable (Y-axis), consequently called linear regression. If there is a single input variable (x), such linear regression is called simple linear regression. And if there is more than one input variable, such linear regression is called multiple linear regression. The linear regression model gives a sloped straight line describing the relationship within the 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785818"/>
          </a:xfrm>
        </p:spPr>
        <p:txBody>
          <a:bodyPr>
            <a:normAutofit fontScale="90000"/>
          </a:bodyPr>
          <a:lstStyle/>
          <a:p>
            <a:pPr>
              <a:lnSpc>
                <a:spcPct val="200000"/>
              </a:lnSpc>
            </a:pPr>
            <a:r>
              <a:rPr lang="en-US" dirty="0">
                <a:solidFill>
                  <a:schemeClr val="tx1"/>
                </a:solidFill>
              </a:rPr>
              <a:t>1 Linear Regression</a:t>
            </a:r>
            <a:br>
              <a:rPr lang="en-US" dirty="0">
                <a:solidFill>
                  <a:schemeClr val="tx1"/>
                </a:solidFill>
              </a:rPr>
            </a:br>
            <a:endParaRPr lang="en-US" dirty="0">
              <a:solidFill>
                <a:schemeClr val="tx1"/>
              </a:solidFill>
            </a:endParaRPr>
          </a:p>
        </p:txBody>
      </p:sp>
      <p:sp>
        <p:nvSpPr>
          <p:cNvPr id="4" name="Subtitle 2"/>
          <p:cNvSpPr>
            <a:spLocks noGrp="1"/>
          </p:cNvSpPr>
          <p:nvPr>
            <p:ph type="subTitle" idx="1"/>
          </p:nvPr>
        </p:nvSpPr>
        <p:spPr>
          <a:xfrm>
            <a:off x="285720" y="3357562"/>
            <a:ext cx="8572560" cy="3286148"/>
          </a:xfrm>
        </p:spPr>
        <p:txBody>
          <a:bodyPr>
            <a:normAutofit/>
          </a:bodyPr>
          <a:lstStyle/>
          <a:p>
            <a:pPr marL="457200" indent="-457200" algn="just">
              <a:lnSpc>
                <a:spcPct val="200000"/>
              </a:lnSpc>
            </a:pPr>
            <a:r>
              <a:rPr lang="en-US" sz="2000" dirty="0">
                <a:solidFill>
                  <a:schemeClr val="tx1"/>
                </a:solidFill>
              </a:rPr>
              <a:t>The above graph presents the linear relationship between the dependent variable and independent variables. When the value of x (independent variable) increases, the value of y (dependent variable) is likewise increasing. The red line is referred to as the best fit straight line. Based on the given data points, we try to plot a line that models the points the best.</a:t>
            </a:r>
          </a:p>
        </p:txBody>
      </p:sp>
      <p:pic>
        <p:nvPicPr>
          <p:cNvPr id="24578" name="Picture 2" descr="Linear Regression 1"/>
          <p:cNvPicPr>
            <a:picLocks noChangeAspect="1" noChangeArrowheads="1"/>
          </p:cNvPicPr>
          <p:nvPr/>
        </p:nvPicPr>
        <p:blipFill>
          <a:blip r:embed="rId2"/>
          <a:srcRect/>
          <a:stretch>
            <a:fillRect/>
          </a:stretch>
        </p:blipFill>
        <p:spPr bwMode="auto">
          <a:xfrm>
            <a:off x="428596" y="928670"/>
            <a:ext cx="6072230" cy="273412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785818"/>
          </a:xfrm>
        </p:spPr>
        <p:txBody>
          <a:bodyPr>
            <a:normAutofit fontScale="90000"/>
          </a:bodyPr>
          <a:lstStyle/>
          <a:p>
            <a:pPr>
              <a:lnSpc>
                <a:spcPct val="200000"/>
              </a:lnSpc>
            </a:pPr>
            <a:r>
              <a:rPr lang="en-US" dirty="0">
                <a:solidFill>
                  <a:schemeClr val="tx1"/>
                </a:solidFill>
              </a:rPr>
              <a:t>1 Linear Regression</a:t>
            </a:r>
            <a:br>
              <a:rPr lang="en-US" dirty="0">
                <a:solidFill>
                  <a:schemeClr val="tx1"/>
                </a:solidFill>
              </a:rPr>
            </a:br>
            <a:endParaRPr lang="en-US" dirty="0">
              <a:solidFill>
                <a:schemeClr val="tx1"/>
              </a:solidFill>
            </a:endParaRPr>
          </a:p>
        </p:txBody>
      </p:sp>
      <p:sp>
        <p:nvSpPr>
          <p:cNvPr id="4" name="Subtitle 2"/>
          <p:cNvSpPr>
            <a:spLocks noGrp="1"/>
          </p:cNvSpPr>
          <p:nvPr>
            <p:ph type="subTitle" idx="1"/>
          </p:nvPr>
        </p:nvSpPr>
        <p:spPr>
          <a:xfrm>
            <a:off x="357158" y="1857364"/>
            <a:ext cx="8572560" cy="3286148"/>
          </a:xfrm>
        </p:spPr>
        <p:txBody>
          <a:bodyPr>
            <a:noAutofit/>
          </a:bodyPr>
          <a:lstStyle/>
          <a:p>
            <a:pPr marL="457200" indent="-457200" algn="just">
              <a:lnSpc>
                <a:spcPct val="150000"/>
              </a:lnSpc>
            </a:pPr>
            <a:r>
              <a:rPr lang="en-US" sz="1600" b="1" dirty="0">
                <a:solidFill>
                  <a:schemeClr val="tx1"/>
                </a:solidFill>
              </a:rPr>
              <a:t>y= Dependent Variable.</a:t>
            </a:r>
          </a:p>
          <a:p>
            <a:pPr marL="457200" indent="-457200" algn="just">
              <a:lnSpc>
                <a:spcPct val="150000"/>
              </a:lnSpc>
            </a:pPr>
            <a:endParaRPr lang="en-US" sz="1600" b="1" dirty="0">
              <a:solidFill>
                <a:schemeClr val="tx1"/>
              </a:solidFill>
            </a:endParaRPr>
          </a:p>
          <a:p>
            <a:pPr marL="457200" indent="-457200" algn="just">
              <a:lnSpc>
                <a:spcPct val="150000"/>
              </a:lnSpc>
            </a:pPr>
            <a:r>
              <a:rPr lang="en-US" sz="1600" b="1" dirty="0">
                <a:solidFill>
                  <a:schemeClr val="tx1"/>
                </a:solidFill>
              </a:rPr>
              <a:t>x= Independent Variable.</a:t>
            </a:r>
          </a:p>
          <a:p>
            <a:pPr marL="457200" indent="-457200" algn="just">
              <a:lnSpc>
                <a:spcPct val="150000"/>
              </a:lnSpc>
            </a:pPr>
            <a:endParaRPr lang="en-US" sz="1600" b="1" dirty="0">
              <a:solidFill>
                <a:schemeClr val="tx1"/>
              </a:solidFill>
            </a:endParaRPr>
          </a:p>
          <a:p>
            <a:pPr marL="457200" indent="-457200" algn="just">
              <a:lnSpc>
                <a:spcPct val="150000"/>
              </a:lnSpc>
            </a:pPr>
            <a:r>
              <a:rPr lang="en-US" sz="1600" b="1" dirty="0">
                <a:solidFill>
                  <a:schemeClr val="tx1"/>
                </a:solidFill>
              </a:rPr>
              <a:t>a0= intercept of the line.</a:t>
            </a:r>
          </a:p>
          <a:p>
            <a:pPr marL="457200" indent="-457200" algn="just">
              <a:lnSpc>
                <a:spcPct val="150000"/>
              </a:lnSpc>
            </a:pPr>
            <a:endParaRPr lang="en-US" sz="1600" b="1" dirty="0">
              <a:solidFill>
                <a:schemeClr val="tx1"/>
              </a:solidFill>
            </a:endParaRPr>
          </a:p>
          <a:p>
            <a:pPr marL="457200" indent="-457200" algn="just">
              <a:lnSpc>
                <a:spcPct val="150000"/>
              </a:lnSpc>
            </a:pPr>
            <a:r>
              <a:rPr lang="en-US" sz="1600" b="1" dirty="0">
                <a:solidFill>
                  <a:schemeClr val="tx1"/>
                </a:solidFill>
              </a:rPr>
              <a:t>a1 = Linear regression coefficient.</a:t>
            </a:r>
          </a:p>
        </p:txBody>
      </p:sp>
      <p:pic>
        <p:nvPicPr>
          <p:cNvPr id="31746" name="Picture 2" descr="Linear Regression equation"/>
          <p:cNvPicPr>
            <a:picLocks noChangeAspect="1" noChangeArrowheads="1"/>
          </p:cNvPicPr>
          <p:nvPr/>
        </p:nvPicPr>
        <p:blipFill>
          <a:blip r:embed="rId2"/>
          <a:srcRect/>
          <a:stretch>
            <a:fillRect/>
          </a:stretch>
        </p:blipFill>
        <p:spPr bwMode="auto">
          <a:xfrm>
            <a:off x="1500166" y="857232"/>
            <a:ext cx="5591175" cy="73342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000108"/>
            <a:ext cx="7772400" cy="785818"/>
          </a:xfrm>
        </p:spPr>
        <p:txBody>
          <a:bodyPr>
            <a:normAutofit fontScale="90000"/>
          </a:bodyPr>
          <a:lstStyle/>
          <a:p>
            <a:pPr>
              <a:lnSpc>
                <a:spcPct val="200000"/>
              </a:lnSpc>
            </a:pPr>
            <a:r>
              <a:rPr lang="en-US" dirty="0">
                <a:solidFill>
                  <a:schemeClr val="tx1"/>
                </a:solidFill>
              </a:rPr>
              <a:t>1 </a:t>
            </a:r>
            <a:r>
              <a:rPr lang="en-US" b="1" dirty="0">
                <a:solidFill>
                  <a:schemeClr val="tx1"/>
                </a:solidFill>
              </a:rPr>
              <a:t>Positive Linear Relationship</a:t>
            </a:r>
            <a:br>
              <a:rPr lang="en-US" b="1" dirty="0">
                <a:solidFill>
                  <a:schemeClr val="tx1"/>
                </a:solidFill>
              </a:rPr>
            </a:br>
            <a:br>
              <a:rPr lang="en-US" dirty="0">
                <a:solidFill>
                  <a:schemeClr val="tx1"/>
                </a:solidFill>
              </a:rPr>
            </a:br>
            <a:endParaRPr lang="en-US" dirty="0">
              <a:solidFill>
                <a:schemeClr val="tx1"/>
              </a:solidFill>
            </a:endParaRPr>
          </a:p>
        </p:txBody>
      </p:sp>
      <p:sp>
        <p:nvSpPr>
          <p:cNvPr id="4" name="Subtitle 2"/>
          <p:cNvSpPr>
            <a:spLocks noGrp="1"/>
          </p:cNvSpPr>
          <p:nvPr>
            <p:ph type="subTitle" idx="1"/>
          </p:nvPr>
        </p:nvSpPr>
        <p:spPr>
          <a:xfrm>
            <a:off x="357158" y="1000108"/>
            <a:ext cx="8572560" cy="1357322"/>
          </a:xfrm>
        </p:spPr>
        <p:txBody>
          <a:bodyPr>
            <a:noAutofit/>
          </a:bodyPr>
          <a:lstStyle/>
          <a:p>
            <a:pPr marL="457200" indent="-457200" algn="just">
              <a:lnSpc>
                <a:spcPct val="150000"/>
              </a:lnSpc>
            </a:pPr>
            <a:r>
              <a:rPr lang="en-US" sz="1600" b="1" dirty="0">
                <a:solidFill>
                  <a:schemeClr val="tx1"/>
                </a:solidFill>
              </a:rPr>
              <a:t>If the dependent variable expands on the Y-axis and the independent variable progress on X-axis, then such a relationship is termed a Positive linear relationship.</a:t>
            </a:r>
          </a:p>
        </p:txBody>
      </p:sp>
      <p:pic>
        <p:nvPicPr>
          <p:cNvPr id="32770" name="Picture 2" descr="Linear Regression positive"/>
          <p:cNvPicPr>
            <a:picLocks noChangeAspect="1" noChangeArrowheads="1"/>
          </p:cNvPicPr>
          <p:nvPr/>
        </p:nvPicPr>
        <p:blipFill>
          <a:blip r:embed="rId2"/>
          <a:srcRect/>
          <a:stretch>
            <a:fillRect/>
          </a:stretch>
        </p:blipFill>
        <p:spPr bwMode="auto">
          <a:xfrm>
            <a:off x="1571604" y="2285992"/>
            <a:ext cx="6395579" cy="34290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000108"/>
            <a:ext cx="7772400" cy="785818"/>
          </a:xfrm>
        </p:spPr>
        <p:txBody>
          <a:bodyPr>
            <a:normAutofit fontScale="90000"/>
          </a:bodyPr>
          <a:lstStyle/>
          <a:p>
            <a:pPr>
              <a:lnSpc>
                <a:spcPct val="200000"/>
              </a:lnSpc>
            </a:pPr>
            <a:r>
              <a:rPr lang="en-US" dirty="0">
                <a:solidFill>
                  <a:schemeClr val="tx1"/>
                </a:solidFill>
              </a:rPr>
              <a:t>1 </a:t>
            </a:r>
            <a:r>
              <a:rPr lang="en-US" b="1" dirty="0"/>
              <a:t>Negative Linear Relationship</a:t>
            </a:r>
            <a:br>
              <a:rPr lang="en-US" b="1" dirty="0">
                <a:solidFill>
                  <a:schemeClr val="tx1"/>
                </a:solidFill>
              </a:rPr>
            </a:br>
            <a:br>
              <a:rPr lang="en-US" dirty="0">
                <a:solidFill>
                  <a:schemeClr val="tx1"/>
                </a:solidFill>
              </a:rPr>
            </a:br>
            <a:endParaRPr lang="en-US" dirty="0">
              <a:solidFill>
                <a:schemeClr val="tx1"/>
              </a:solidFill>
            </a:endParaRPr>
          </a:p>
        </p:txBody>
      </p:sp>
      <p:sp>
        <p:nvSpPr>
          <p:cNvPr id="4" name="Subtitle 2"/>
          <p:cNvSpPr>
            <a:spLocks noGrp="1"/>
          </p:cNvSpPr>
          <p:nvPr>
            <p:ph type="subTitle" idx="1"/>
          </p:nvPr>
        </p:nvSpPr>
        <p:spPr>
          <a:xfrm>
            <a:off x="357158" y="1000108"/>
            <a:ext cx="8572560" cy="1357322"/>
          </a:xfrm>
        </p:spPr>
        <p:txBody>
          <a:bodyPr>
            <a:noAutofit/>
          </a:bodyPr>
          <a:lstStyle/>
          <a:p>
            <a:pPr marL="457200" indent="-457200" algn="just">
              <a:lnSpc>
                <a:spcPct val="150000"/>
              </a:lnSpc>
            </a:pPr>
            <a:r>
              <a:rPr lang="en-US" sz="1600" b="1" dirty="0">
                <a:solidFill>
                  <a:schemeClr val="tx1">
                    <a:lumMod val="95000"/>
                    <a:lumOff val="5000"/>
                  </a:schemeClr>
                </a:solidFill>
              </a:rPr>
              <a:t>If the dependent variable decreases on the Y-axis and the independent variable increases on the X-axis, such a relationship is called a negative linear relationship.</a:t>
            </a:r>
          </a:p>
        </p:txBody>
      </p:sp>
      <p:pic>
        <p:nvPicPr>
          <p:cNvPr id="33794" name="Picture 2" descr="Linear Regression negative"/>
          <p:cNvPicPr>
            <a:picLocks noChangeAspect="1" noChangeArrowheads="1"/>
          </p:cNvPicPr>
          <p:nvPr/>
        </p:nvPicPr>
        <p:blipFill>
          <a:blip r:embed="rId2"/>
          <a:srcRect/>
          <a:stretch>
            <a:fillRect/>
          </a:stretch>
        </p:blipFill>
        <p:spPr bwMode="auto">
          <a:xfrm>
            <a:off x="2143108" y="2214554"/>
            <a:ext cx="5837822" cy="35719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948</Words>
  <Application>Microsoft Office PowerPoint</Application>
  <PresentationFormat>On-screen Show (4:3)</PresentationFormat>
  <Paragraphs>86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Machine learning Important Algorithm </vt:lpstr>
      <vt:lpstr>What Is Regression?</vt:lpstr>
      <vt:lpstr>When Do You Need Regression?</vt:lpstr>
      <vt:lpstr>Types of Regression models</vt:lpstr>
      <vt:lpstr>1 Linear Regression </vt:lpstr>
      <vt:lpstr>1 Linear Regression </vt:lpstr>
      <vt:lpstr>1 Linear Regression </vt:lpstr>
      <vt:lpstr>1 Positive Linear Relationship  </vt:lpstr>
      <vt:lpstr>1 Negative Linear Relationship  </vt:lpstr>
      <vt:lpstr> Impact of different values for learning rate  </vt:lpstr>
      <vt:lpstr>Linear Regression </vt:lpstr>
      <vt:lpstr>Python Code For Linear Regression </vt:lpstr>
      <vt:lpstr>Python Code For Linear Regression </vt:lpstr>
      <vt:lpstr>Python Code For Logistic Regression </vt:lpstr>
      <vt:lpstr>End of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PI-BCA</dc:creator>
  <cp:lastModifiedBy>Shah, Nirmit</cp:lastModifiedBy>
  <cp:revision>7</cp:revision>
  <dcterms:created xsi:type="dcterms:W3CDTF">2023-07-20T02:15:36Z</dcterms:created>
  <dcterms:modified xsi:type="dcterms:W3CDTF">2023-09-25T14:42:24Z</dcterms:modified>
</cp:coreProperties>
</file>