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72" r:id="rId6"/>
    <p:sldId id="264" r:id="rId7"/>
    <p:sldId id="273" r:id="rId8"/>
    <p:sldId id="265" r:id="rId9"/>
    <p:sldId id="275" r:id="rId10"/>
    <p:sldId id="258" r:id="rId11"/>
    <p:sldId id="269"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72" d="100"/>
          <a:sy n="72" d="100"/>
        </p:scale>
        <p:origin x="660"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6/22/2020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6/22/2020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dirty="0"/>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a:p>
        </p:txBody>
      </p:sp>
      <p:sp>
        <p:nvSpPr>
          <p:cNvPr id="5" name="Footer Placeholder 4"/>
          <p:cNvSpPr>
            <a:spLocks noGrp="1"/>
          </p:cNvSpPr>
          <p:nvPr>
            <p:ph type="ftr" sz="quarter" idx="11"/>
          </p:nvPr>
        </p:nvSpPr>
        <p:spPr/>
        <p:txBody>
          <a:bodyPr/>
          <a:lstStyle>
            <a:lvl1pPr>
              <a:defRPr sz="1100"/>
            </a:lvl1pPr>
          </a:lstStyle>
          <a:p>
            <a:endParaRPr lang="en-US"/>
          </a:p>
        </p:txBody>
      </p:sp>
      <p:sp>
        <p:nvSpPr>
          <p:cNvPr id="6" name="Slide Number Placeholder 5"/>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dirty="0"/>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dirty="0"/>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dirty="0"/>
          </a:p>
        </p:txBody>
      </p:sp>
      <p:sp>
        <p:nvSpPr>
          <p:cNvPr id="4" name="Footer Placeholder 3"/>
          <p:cNvSpPr>
            <a:spLocks noGrp="1"/>
          </p:cNvSpPr>
          <p:nvPr>
            <p:ph type="ftr" sz="quarter" idx="11"/>
          </p:nvPr>
        </p:nvSpPr>
        <p:spPr/>
        <p:txBody>
          <a:bodyPr/>
          <a:lstStyle>
            <a:lvl1pPr>
              <a:defRPr sz="1100"/>
            </a:lvl1pPr>
          </a:lstStyle>
          <a:p>
            <a:endParaRPr lang="en-US"/>
          </a:p>
        </p:txBody>
      </p:sp>
      <p:sp>
        <p:nvSpPr>
          <p:cNvPr id="5" name="Slide Number Placeholder 4"/>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dirty="0"/>
          </a:p>
        </p:txBody>
      </p:sp>
      <p:sp>
        <p:nvSpPr>
          <p:cNvPr id="3" name="Footer Placeholder 2"/>
          <p:cNvSpPr>
            <a:spLocks noGrp="1"/>
          </p:cNvSpPr>
          <p:nvPr>
            <p:ph type="ftr" sz="quarter" idx="11"/>
          </p:nvPr>
        </p:nvSpPr>
        <p:spPr/>
        <p:txBody>
          <a:bodyPr/>
          <a:lstStyle>
            <a:lvl1pPr>
              <a:defRPr sz="1100"/>
            </a:lvl1pPr>
          </a:lstStyle>
          <a:p>
            <a:endParaRPr lang="en-US"/>
          </a:p>
        </p:txBody>
      </p:sp>
      <p:sp>
        <p:nvSpPr>
          <p:cNvPr id="4" name="Slide Number Placeholder 3"/>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100"/>
            </a:lvl1pPr>
          </a:lstStyle>
          <a:p>
            <a:fld id="{3CD9712D-992A-4AB1-A5C2-575F75921AA2}" type="datetimeFigureOut">
              <a:rPr lang="en-US" smtClean="0"/>
              <a:pPr/>
              <a:t>6/22/2020</a:t>
            </a:fld>
            <a:endParaRPr lang="en-US"/>
          </a:p>
        </p:txBody>
      </p:sp>
      <p:sp>
        <p:nvSpPr>
          <p:cNvPr id="6" name="Footer Placeholder 5"/>
          <p:cNvSpPr>
            <a:spLocks noGrp="1"/>
          </p:cNvSpPr>
          <p:nvPr>
            <p:ph type="ftr" sz="quarter" idx="11"/>
          </p:nvPr>
        </p:nvSpPr>
        <p:spPr/>
        <p:txBody>
          <a:bodyPr/>
          <a:lstStyle>
            <a:lvl1pPr>
              <a:defRPr sz="1100"/>
            </a:lvl1pPr>
          </a:lstStyle>
          <a:p>
            <a:endParaRPr lang="en-US"/>
          </a:p>
        </p:txBody>
      </p:sp>
      <p:sp>
        <p:nvSpPr>
          <p:cNvPr id="7" name="Slide Number Placeholder 6"/>
          <p:cNvSpPr>
            <a:spLocks noGrp="1"/>
          </p:cNvSpPr>
          <p:nvPr>
            <p:ph type="sldNum" sz="quarter" idx="12"/>
          </p:nvPr>
        </p:nvSpPr>
        <p:spPr/>
        <p:txBody>
          <a:bodyPr/>
          <a:lstStyle>
            <a:lvl1pPr>
              <a:defRPr sz="1100"/>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fld id="{3CD9712D-992A-4AB1-A5C2-575F75921AA2}" type="datetimeFigureOut">
              <a:rPr lang="en-US" smtClean="0"/>
              <a:pPr/>
              <a:t>6/22/2020</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Big Mountain Resort</a:t>
            </a:r>
            <a:br>
              <a:rPr lang="en-US" dirty="0"/>
            </a:br>
            <a:endParaRPr lang="en-US" dirty="0"/>
          </a:p>
        </p:txBody>
      </p:sp>
      <p:sp>
        <p:nvSpPr>
          <p:cNvPr id="3" name="Subtitle 2"/>
          <p:cNvSpPr>
            <a:spLocks noGrp="1"/>
          </p:cNvSpPr>
          <p:nvPr>
            <p:ph type="subTitle" idx="1"/>
          </p:nvPr>
        </p:nvSpPr>
        <p:spPr/>
        <p:txBody>
          <a:bodyPr/>
          <a:lstStyle/>
          <a:p>
            <a:pPr algn="ctr"/>
            <a:r>
              <a:rPr lang="en-US" dirty="0"/>
              <a:t>New chair lift cost recoup project</a:t>
            </a:r>
          </a:p>
          <a:p>
            <a:pPr algn="ctr"/>
            <a:r>
              <a:rPr lang="en-US" dirty="0"/>
              <a:t>By</a:t>
            </a:r>
          </a:p>
          <a:p>
            <a:pPr algn="ctr"/>
            <a:r>
              <a:rPr lang="en-US" dirty="0"/>
              <a:t>Tom Cheng</a:t>
            </a:r>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Problem Identification</a:t>
            </a:r>
          </a:p>
        </p:txBody>
      </p:sp>
      <p:sp>
        <p:nvSpPr>
          <p:cNvPr id="14" name="Content Placeholder 13"/>
          <p:cNvSpPr>
            <a:spLocks noGrp="1"/>
          </p:cNvSpPr>
          <p:nvPr>
            <p:ph idx="1"/>
          </p:nvPr>
        </p:nvSpPr>
        <p:spPr/>
        <p:txBody>
          <a:bodyPr/>
          <a:lstStyle/>
          <a:p>
            <a:r>
              <a:rPr lang="en-US" dirty="0"/>
              <a:t>Big Mountain Resort has recently installed additional chair lift, which increased the operating costs by $1,540,000 this season.</a:t>
            </a:r>
          </a:p>
          <a:p>
            <a:r>
              <a:rPr lang="en-US" dirty="0"/>
              <a:t>The goal of this project is to find a solution to maintain business profit margin at 9.2% after the addition of the new chair lift.</a:t>
            </a: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Modeling and Analysis</a:t>
            </a:r>
          </a:p>
        </p:txBody>
      </p:sp>
      <p:sp>
        <p:nvSpPr>
          <p:cNvPr id="3" name="Content Placeholder 2">
            <a:extLst>
              <a:ext uri="{FF2B5EF4-FFF2-40B4-BE49-F238E27FC236}">
                <a16:creationId xmlns:a16="http://schemas.microsoft.com/office/drawing/2014/main" id="{400700B9-F770-4E80-8E66-C0ED4D4BE955}"/>
              </a:ext>
            </a:extLst>
          </p:cNvPr>
          <p:cNvSpPr>
            <a:spLocks noGrp="1"/>
          </p:cNvSpPr>
          <p:nvPr>
            <p:ph idx="1"/>
          </p:nvPr>
        </p:nvSpPr>
        <p:spPr>
          <a:xfrm>
            <a:off x="1293813" y="1676400"/>
            <a:ext cx="9601200" cy="4953000"/>
          </a:xfrm>
        </p:spPr>
        <p:txBody>
          <a:bodyPr/>
          <a:lstStyle/>
          <a:p>
            <a:r>
              <a:rPr lang="en-US" dirty="0"/>
              <a:t>The data provided contains the following information</a:t>
            </a:r>
            <a:br>
              <a:rPr lang="en-US" dirty="0"/>
            </a:br>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Across a total of 266 resorts across U.S. in the data (after filtering out the outliers).</a:t>
            </a:r>
          </a:p>
        </p:txBody>
      </p:sp>
      <p:pic>
        <p:nvPicPr>
          <p:cNvPr id="7" name="Picture 6">
            <a:extLst>
              <a:ext uri="{FF2B5EF4-FFF2-40B4-BE49-F238E27FC236}">
                <a16:creationId xmlns:a16="http://schemas.microsoft.com/office/drawing/2014/main" id="{C3030223-5B31-44C1-9709-A67A2E220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2590800"/>
            <a:ext cx="5348840" cy="3048000"/>
          </a:xfrm>
          <a:prstGeom prst="rect">
            <a:avLst/>
          </a:prstGeom>
        </p:spPr>
      </p:pic>
      <p:pic>
        <p:nvPicPr>
          <p:cNvPr id="9" name="Picture 8">
            <a:extLst>
              <a:ext uri="{FF2B5EF4-FFF2-40B4-BE49-F238E27FC236}">
                <a16:creationId xmlns:a16="http://schemas.microsoft.com/office/drawing/2014/main" id="{EDEDB176-D726-4DEE-8647-93D1DD722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052" y="2590800"/>
            <a:ext cx="5517945" cy="3048000"/>
          </a:xfrm>
          <a:prstGeom prst="rect">
            <a:avLst/>
          </a:prstGeom>
        </p:spPr>
      </p:pic>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Modeling and Analysis</a:t>
            </a:r>
          </a:p>
        </p:txBody>
      </p:sp>
      <p:sp>
        <p:nvSpPr>
          <p:cNvPr id="5" name="Content Placeholder 4"/>
          <p:cNvSpPr>
            <a:spLocks noGrp="1"/>
          </p:cNvSpPr>
          <p:nvPr>
            <p:ph sz="half" idx="1"/>
          </p:nvPr>
        </p:nvSpPr>
        <p:spPr>
          <a:xfrm>
            <a:off x="1293812" y="1676400"/>
            <a:ext cx="10363200" cy="4495800"/>
          </a:xfrm>
        </p:spPr>
        <p:txBody>
          <a:bodyPr/>
          <a:lstStyle/>
          <a:p>
            <a:r>
              <a:rPr lang="en-US" dirty="0"/>
              <a:t>3 Linear Regression Prediction Models were implemented.</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Model 1 had the lowest Mean Absolute Error while contained all the variables, and thus was chosen because it is plausible that different states will effect ski resorts’ ticket prices.</a:t>
            </a:r>
          </a:p>
        </p:txBody>
      </p:sp>
      <p:pic>
        <p:nvPicPr>
          <p:cNvPr id="8" name="Picture 7">
            <a:extLst>
              <a:ext uri="{FF2B5EF4-FFF2-40B4-BE49-F238E27FC236}">
                <a16:creationId xmlns:a16="http://schemas.microsoft.com/office/drawing/2014/main" id="{1EADE845-A8BC-4D62-8189-5FAC412DA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12" y="2345494"/>
            <a:ext cx="9937011" cy="2167011"/>
          </a:xfrm>
          <a:prstGeom prst="rect">
            <a:avLst/>
          </a:prstGeom>
        </p:spPr>
      </p:pic>
    </p:spTree>
    <p:extLst>
      <p:ext uri="{BB962C8B-B14F-4D97-AF65-F5344CB8AC3E}">
        <p14:creationId xmlns:p14="http://schemas.microsoft.com/office/powerpoint/2010/main" val="32313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Modeling and Analysis</a:t>
            </a:r>
          </a:p>
        </p:txBody>
      </p:sp>
      <p:pic>
        <p:nvPicPr>
          <p:cNvPr id="11" name="Content Placeholder 10">
            <a:extLst>
              <a:ext uri="{FF2B5EF4-FFF2-40B4-BE49-F238E27FC236}">
                <a16:creationId xmlns:a16="http://schemas.microsoft.com/office/drawing/2014/main" id="{E604321B-2DDB-4D78-A368-76193D4708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1676401"/>
            <a:ext cx="4717267" cy="4495800"/>
          </a:xfrm>
        </p:spPr>
      </p:pic>
      <p:sp>
        <p:nvSpPr>
          <p:cNvPr id="9" name="Content Placeholder 8">
            <a:extLst>
              <a:ext uri="{FF2B5EF4-FFF2-40B4-BE49-F238E27FC236}">
                <a16:creationId xmlns:a16="http://schemas.microsoft.com/office/drawing/2014/main" id="{57FEA039-1611-494B-9185-B01FBE613F9B}"/>
              </a:ext>
            </a:extLst>
          </p:cNvPr>
          <p:cNvSpPr>
            <a:spLocks noGrp="1"/>
          </p:cNvSpPr>
          <p:nvPr>
            <p:ph sz="half" idx="2"/>
          </p:nvPr>
        </p:nvSpPr>
        <p:spPr>
          <a:xfrm>
            <a:off x="6094412" y="1676401"/>
            <a:ext cx="4807639" cy="4495800"/>
          </a:xfrm>
        </p:spPr>
        <p:txBody>
          <a:bodyPr>
            <a:normAutofit fontScale="92500" lnSpcReduction="10000"/>
          </a:bodyPr>
          <a:lstStyle/>
          <a:p>
            <a:r>
              <a:rPr lang="en-US" sz="1800" dirty="0"/>
              <a:t>This is the top 10 correlation coefficient table with the named variable to Adult Weekend ticket price.</a:t>
            </a:r>
          </a:p>
          <a:p>
            <a:r>
              <a:rPr lang="en-US" sz="1800" dirty="0"/>
              <a:t>A scatter plot of the following variables by adult weekend ticket price were done for analysis: Runs, </a:t>
            </a:r>
            <a:r>
              <a:rPr lang="en-US" sz="1800" dirty="0" err="1"/>
              <a:t>vertical_drop</a:t>
            </a:r>
            <a:r>
              <a:rPr lang="en-US" sz="1800" dirty="0"/>
              <a:t>, </a:t>
            </a:r>
            <a:r>
              <a:rPr lang="en-US" sz="1800" dirty="0" err="1"/>
              <a:t>fastQuads</a:t>
            </a:r>
            <a:r>
              <a:rPr lang="en-US" sz="1800" dirty="0"/>
              <a:t>, </a:t>
            </a:r>
            <a:r>
              <a:rPr lang="en-US" sz="1800" dirty="0" err="1"/>
              <a:t>total_chairs</a:t>
            </a:r>
            <a:r>
              <a:rPr lang="en-US" sz="1800" dirty="0"/>
              <a:t>, </a:t>
            </a:r>
            <a:r>
              <a:rPr lang="en-US" sz="1800" dirty="0" err="1"/>
              <a:t>LongestRun_mi</a:t>
            </a:r>
            <a:r>
              <a:rPr lang="en-US" sz="1800" dirty="0"/>
              <a:t>.</a:t>
            </a:r>
          </a:p>
          <a:p>
            <a:r>
              <a:rPr lang="en-US" sz="1800" dirty="0" err="1"/>
              <a:t>AdultWeekday</a:t>
            </a:r>
            <a:r>
              <a:rPr lang="en-US" sz="1800" dirty="0"/>
              <a:t> was ignored b/c we have same ticket prices for weekday/weekends.</a:t>
            </a:r>
          </a:p>
          <a:p>
            <a:r>
              <a:rPr lang="en-US" sz="1800" dirty="0"/>
              <a:t>Snow making was ignored, because it’s snow is made only when necessary.</a:t>
            </a:r>
          </a:p>
          <a:p>
            <a:r>
              <a:rPr lang="en-US" sz="1800" dirty="0"/>
              <a:t>Days opened last year was ignored because most of the resorts opened for 120 days, and we opened 123 days, which is right were most of the resorts were at.</a:t>
            </a:r>
            <a:br>
              <a:rPr lang="en-US" sz="1800" dirty="0"/>
            </a:br>
            <a:endParaRPr lang="en-US" sz="1800" dirty="0"/>
          </a:p>
        </p:txBody>
      </p:sp>
    </p:spTree>
    <p:extLst>
      <p:ext uri="{BB962C8B-B14F-4D97-AF65-F5344CB8AC3E}">
        <p14:creationId xmlns:p14="http://schemas.microsoft.com/office/powerpoint/2010/main" val="15856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Modeling and Analysis</a:t>
            </a:r>
          </a:p>
        </p:txBody>
      </p:sp>
      <p:sp>
        <p:nvSpPr>
          <p:cNvPr id="5" name="Content Placeholder 4"/>
          <p:cNvSpPr>
            <a:spLocks noGrp="1"/>
          </p:cNvSpPr>
          <p:nvPr>
            <p:ph sz="half" idx="1"/>
          </p:nvPr>
        </p:nvSpPr>
        <p:spPr>
          <a:xfrm>
            <a:off x="1293812" y="1676400"/>
            <a:ext cx="4941426" cy="4495800"/>
          </a:xfrm>
        </p:spPr>
        <p:txBody>
          <a:bodyPr>
            <a:normAutofit/>
          </a:bodyPr>
          <a:lstStyle/>
          <a:p>
            <a:r>
              <a:rPr lang="en-US" sz="1800" dirty="0"/>
              <a:t>From this graph, we can see that resorts with more chair lifts is likely to have higher ticket price. And we currently have the lowest ticket price for resorts with similar summit elevation and chair lifts.</a:t>
            </a:r>
          </a:p>
        </p:txBody>
      </p:sp>
      <p:pic>
        <p:nvPicPr>
          <p:cNvPr id="6" name="Picture 5">
            <a:extLst>
              <a:ext uri="{FF2B5EF4-FFF2-40B4-BE49-F238E27FC236}">
                <a16:creationId xmlns:a16="http://schemas.microsoft.com/office/drawing/2014/main" id="{E287FBF5-F74E-4D12-97A4-FE30389F2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1" y="3136902"/>
            <a:ext cx="4908223" cy="3544107"/>
          </a:xfrm>
          <a:prstGeom prst="rect">
            <a:avLst/>
          </a:prstGeom>
        </p:spPr>
      </p:pic>
      <p:sp>
        <p:nvSpPr>
          <p:cNvPr id="8" name="Content Placeholder 7">
            <a:extLst>
              <a:ext uri="{FF2B5EF4-FFF2-40B4-BE49-F238E27FC236}">
                <a16:creationId xmlns:a16="http://schemas.microsoft.com/office/drawing/2014/main" id="{2BBA24C2-DEEF-4A48-851F-1FF824F72432}"/>
              </a:ext>
            </a:extLst>
          </p:cNvPr>
          <p:cNvSpPr>
            <a:spLocks noGrp="1"/>
          </p:cNvSpPr>
          <p:nvPr>
            <p:ph sz="half" idx="2"/>
          </p:nvPr>
        </p:nvSpPr>
        <p:spPr>
          <a:xfrm>
            <a:off x="6748790" y="1676401"/>
            <a:ext cx="4941426" cy="4495800"/>
          </a:xfrm>
        </p:spPr>
        <p:txBody>
          <a:bodyPr>
            <a:normAutofit/>
          </a:bodyPr>
          <a:lstStyle/>
          <a:p>
            <a:r>
              <a:rPr lang="en-US" sz="1800" dirty="0"/>
              <a:t>From this graph, we can see that resorts with more runs also tend to have higher ticket price. And Big Mountain Resort, currently has its ticket price below the regression line.</a:t>
            </a:r>
          </a:p>
          <a:p>
            <a:endParaRPr lang="en-US" sz="1800" dirty="0"/>
          </a:p>
        </p:txBody>
      </p:sp>
      <p:pic>
        <p:nvPicPr>
          <p:cNvPr id="10" name="Picture 9">
            <a:extLst>
              <a:ext uri="{FF2B5EF4-FFF2-40B4-BE49-F238E27FC236}">
                <a16:creationId xmlns:a16="http://schemas.microsoft.com/office/drawing/2014/main" id="{8CE6843A-2827-4DBA-8121-DA48CE317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790" y="3149604"/>
            <a:ext cx="4941426" cy="3531405"/>
          </a:xfrm>
          <a:prstGeom prst="rect">
            <a:avLst/>
          </a:prstGeom>
        </p:spPr>
      </p:pic>
      <p:sp>
        <p:nvSpPr>
          <p:cNvPr id="11" name="Arrow: Left 10">
            <a:extLst>
              <a:ext uri="{FF2B5EF4-FFF2-40B4-BE49-F238E27FC236}">
                <a16:creationId xmlns:a16="http://schemas.microsoft.com/office/drawing/2014/main" id="{B99C2718-8EAE-4141-9A07-27FA56659F06}"/>
              </a:ext>
            </a:extLst>
          </p:cNvPr>
          <p:cNvSpPr/>
          <p:nvPr/>
        </p:nvSpPr>
        <p:spPr>
          <a:xfrm>
            <a:off x="4148066" y="4343400"/>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Arrow: Left 11">
            <a:extLst>
              <a:ext uri="{FF2B5EF4-FFF2-40B4-BE49-F238E27FC236}">
                <a16:creationId xmlns:a16="http://schemas.microsoft.com/office/drawing/2014/main" id="{5505446F-102B-44AB-A571-FF8D308CB45C}"/>
              </a:ext>
            </a:extLst>
          </p:cNvPr>
          <p:cNvSpPr/>
          <p:nvPr/>
        </p:nvSpPr>
        <p:spPr>
          <a:xfrm>
            <a:off x="10133012" y="4343400"/>
            <a:ext cx="304800" cy="3048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474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Recommendation and Key Findings</a:t>
            </a:r>
          </a:p>
        </p:txBody>
      </p:sp>
      <p:sp>
        <p:nvSpPr>
          <p:cNvPr id="4" name="Content Placeholder 3">
            <a:extLst>
              <a:ext uri="{FF2B5EF4-FFF2-40B4-BE49-F238E27FC236}">
                <a16:creationId xmlns:a16="http://schemas.microsoft.com/office/drawing/2014/main" id="{2B37A4B4-355F-46BC-8C90-F7B55E31AC3C}"/>
              </a:ext>
            </a:extLst>
          </p:cNvPr>
          <p:cNvSpPr>
            <a:spLocks noGrp="1"/>
          </p:cNvSpPr>
          <p:nvPr>
            <p:ph idx="1"/>
          </p:nvPr>
        </p:nvSpPr>
        <p:spPr/>
        <p:txBody>
          <a:bodyPr>
            <a:normAutofit/>
          </a:bodyPr>
          <a:lstStyle/>
          <a:p>
            <a:r>
              <a:rPr lang="en-US" dirty="0"/>
              <a:t>Since majority of the resorts had total of 120 open days, and it doesn’t have much correlation to ticket prices, I will recommend to continue the operating days to be around that number like last season, which had 123 days.</a:t>
            </a:r>
          </a:p>
          <a:p>
            <a:r>
              <a:rPr lang="en-US" dirty="0"/>
              <a:t>The linear regression model estimated Big Mountain Resort’s Adult Weekend ticket price to be $86.</a:t>
            </a:r>
          </a:p>
          <a:p>
            <a:r>
              <a:rPr lang="en-US" dirty="0"/>
              <a:t>A 5% increase due to inflation is acceptable, so we should add 5% of $81 to the estimated $86 and round it to the nearest dollar, which is $90. And since we had weekday/weekend ticket price to be the same, both should be increased to $90.</a:t>
            </a:r>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C32D-E23F-4197-9C4A-ABA4A1AECC9A}"/>
              </a:ext>
            </a:extLst>
          </p:cNvPr>
          <p:cNvSpPr>
            <a:spLocks noGrp="1"/>
          </p:cNvSpPr>
          <p:nvPr>
            <p:ph type="title"/>
          </p:nvPr>
        </p:nvSpPr>
        <p:spPr/>
        <p:txBody>
          <a:bodyPr/>
          <a:lstStyle/>
          <a:p>
            <a:pPr algn="ctr"/>
            <a:r>
              <a:rPr lang="en-US" dirty="0"/>
              <a:t>Summary and Conclusion</a:t>
            </a:r>
          </a:p>
        </p:txBody>
      </p:sp>
      <p:sp>
        <p:nvSpPr>
          <p:cNvPr id="3" name="Content Placeholder 2">
            <a:extLst>
              <a:ext uri="{FF2B5EF4-FFF2-40B4-BE49-F238E27FC236}">
                <a16:creationId xmlns:a16="http://schemas.microsoft.com/office/drawing/2014/main" id="{865933B5-384E-412C-9B9B-D3800716A5DA}"/>
              </a:ext>
            </a:extLst>
          </p:cNvPr>
          <p:cNvSpPr>
            <a:spLocks noGrp="1"/>
          </p:cNvSpPr>
          <p:nvPr>
            <p:ph idx="1"/>
          </p:nvPr>
        </p:nvSpPr>
        <p:spPr/>
        <p:txBody>
          <a:bodyPr/>
          <a:lstStyle/>
          <a:p>
            <a:r>
              <a:rPr lang="en-US" dirty="0"/>
              <a:t>Even though the top correlation variables by adult weekend plots’ regression line has shown Big Mountain Resort to have higher weekend ticket price than the regression line for 4 of the plots. When all other information were taken into account, the model estimated the weekend ticket price to be $86.</a:t>
            </a:r>
          </a:p>
          <a:p>
            <a:r>
              <a:rPr lang="en-US" dirty="0"/>
              <a:t>The linear regression model used had a standard deviation of 17.26, while the model’s mean Adult Weekend ticket price is 59.35. The recommendation of $90 is still within 2 standard deviation, and thus, an acceptable range.</a:t>
            </a:r>
          </a:p>
          <a:p>
            <a:endParaRPr lang="en-US" dirty="0"/>
          </a:p>
        </p:txBody>
      </p:sp>
    </p:spTree>
    <p:extLst>
      <p:ext uri="{BB962C8B-B14F-4D97-AF65-F5344CB8AC3E}">
        <p14:creationId xmlns:p14="http://schemas.microsoft.com/office/powerpoint/2010/main" val="805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1E33DF-2340-4F4E-B874-B73FEFEBFC8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118</TotalTime>
  <Words>567</Words>
  <Application>Microsoft Office PowerPoint</Application>
  <PresentationFormat>Custom</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Euphemia</vt:lpstr>
      <vt:lpstr>Serenity 16x9</vt:lpstr>
      <vt:lpstr>Big Mountain Resort </vt:lpstr>
      <vt:lpstr>Problem Identification</vt:lpstr>
      <vt:lpstr>Modeling and Analysis</vt:lpstr>
      <vt:lpstr>Modeling and Analysis</vt:lpstr>
      <vt:lpstr>Modeling and Analysis</vt:lpstr>
      <vt:lpstr>Modeling and Analysis</vt:lpstr>
      <vt:lpstr>Recommendation and Key Findings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Tom</dc:creator>
  <cp:lastModifiedBy>Tom</cp:lastModifiedBy>
  <cp:revision>12</cp:revision>
  <dcterms:created xsi:type="dcterms:W3CDTF">2020-06-23T03:05:03Z</dcterms:created>
  <dcterms:modified xsi:type="dcterms:W3CDTF">2020-06-23T05:03:27Z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