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AEDF"/>
    <a:srgbClr val="10ABF0"/>
    <a:srgbClr val="C7D9EF"/>
    <a:srgbClr val="BED3EC"/>
    <a:srgbClr val="C6E6A2"/>
    <a:srgbClr val="DCF0C6"/>
    <a:srgbClr val="B7FF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865" autoAdjust="0"/>
  </p:normalViewPr>
  <p:slideViewPr>
    <p:cSldViewPr>
      <p:cViewPr varScale="1">
        <p:scale>
          <a:sx n="60" d="100"/>
          <a:sy n="60" d="100"/>
        </p:scale>
        <p:origin x="16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C301B-90F2-4CA3-8018-7605EC3DFC73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686BF-5D25-4A56-9397-74A4DF9E4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11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686BF-5D25-4A56-9397-74A4DF9E48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19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55EA-DB12-4D88-BD3B-086820814F37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71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55EA-DB12-4D88-BD3B-086820814F37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81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55EA-DB12-4D88-BD3B-086820814F37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9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55EA-DB12-4D88-BD3B-086820814F37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894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55EA-DB12-4D88-BD3B-086820814F37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63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55EA-DB12-4D88-BD3B-086820814F37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2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55EA-DB12-4D88-BD3B-086820814F37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21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4"/>
          <p:cNvSpPr/>
          <p:nvPr userDrawn="1"/>
        </p:nvSpPr>
        <p:spPr>
          <a:xfrm>
            <a:off x="0" y="5257800"/>
            <a:ext cx="9144000" cy="1600200"/>
          </a:xfrm>
          <a:custGeom>
            <a:avLst/>
            <a:gdLst/>
            <a:ahLst/>
            <a:cxnLst/>
            <a:rect l="l" t="t" r="r" b="b"/>
            <a:pathLst>
              <a:path w="9144000" h="1600200">
                <a:moveTo>
                  <a:pt x="1714500" y="1396"/>
                </a:moveTo>
                <a:cubicBezTo>
                  <a:pt x="4191000" y="-30749"/>
                  <a:pt x="6667500" y="506955"/>
                  <a:pt x="9144000" y="132900"/>
                </a:cubicBezTo>
                <a:lnTo>
                  <a:pt x="9144000" y="1600200"/>
                </a:lnTo>
                <a:lnTo>
                  <a:pt x="0" y="1600200"/>
                </a:lnTo>
                <a:lnTo>
                  <a:pt x="0" y="132900"/>
                </a:lnTo>
                <a:cubicBezTo>
                  <a:pt x="571500" y="46580"/>
                  <a:pt x="1143000" y="8815"/>
                  <a:pt x="1714500" y="1396"/>
                </a:cubicBezTo>
                <a:close/>
              </a:path>
            </a:pathLst>
          </a:custGeom>
          <a:gradFill>
            <a:gsLst>
              <a:gs pos="0">
                <a:srgbClr val="C6E6A2"/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868362"/>
          </a:xfrm>
        </p:spPr>
        <p:txBody>
          <a:bodyPr/>
          <a:lstStyle>
            <a:lvl1pPr algn="l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55EA-DB12-4D88-BD3B-086820814F37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88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55EA-DB12-4D88-BD3B-086820814F37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0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55EA-DB12-4D88-BD3B-086820814F37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07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55EA-DB12-4D88-BD3B-086820814F37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1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455EA-DB12-4D88-BD3B-086820814F37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56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>
            <a:cxnSpLocks/>
            <a:stCxn id="2" idx="3"/>
            <a:endCxn id="4" idx="1"/>
          </p:cNvCxnSpPr>
          <p:nvPr/>
        </p:nvCxnSpPr>
        <p:spPr>
          <a:xfrm>
            <a:off x="1676400" y="4187346"/>
            <a:ext cx="529192" cy="1680120"/>
          </a:xfrm>
          <a:prstGeom prst="line">
            <a:avLst/>
          </a:prstGeom>
          <a:ln w="381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/>
            <a:stCxn id="22" idx="3"/>
            <a:endCxn id="24" idx="1"/>
          </p:cNvCxnSpPr>
          <p:nvPr/>
        </p:nvCxnSpPr>
        <p:spPr>
          <a:xfrm>
            <a:off x="3810000" y="2507226"/>
            <a:ext cx="347105" cy="11062"/>
          </a:xfrm>
          <a:prstGeom prst="line">
            <a:avLst/>
          </a:prstGeom>
          <a:ln w="381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  <a:stCxn id="23" idx="1"/>
            <a:endCxn id="22" idx="3"/>
          </p:cNvCxnSpPr>
          <p:nvPr/>
        </p:nvCxnSpPr>
        <p:spPr>
          <a:xfrm flipH="1" flipV="1">
            <a:off x="3810000" y="2507226"/>
            <a:ext cx="452992" cy="3360240"/>
          </a:xfrm>
          <a:prstGeom prst="line">
            <a:avLst/>
          </a:prstGeom>
          <a:ln w="381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cxnSpLocks/>
            <a:stCxn id="2" idx="3"/>
            <a:endCxn id="22" idx="1"/>
          </p:cNvCxnSpPr>
          <p:nvPr/>
        </p:nvCxnSpPr>
        <p:spPr>
          <a:xfrm flipV="1">
            <a:off x="1676400" y="2507226"/>
            <a:ext cx="529192" cy="1680120"/>
          </a:xfrm>
          <a:prstGeom prst="line">
            <a:avLst/>
          </a:prstGeom>
          <a:ln w="381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96387" y="1737852"/>
            <a:ext cx="1380013" cy="4898988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99000">
                <a:srgbClr val="0070C0"/>
              </a:gs>
              <a:gs pos="0">
                <a:srgbClr val="00B0F0"/>
              </a:gs>
            </a:gsLst>
            <a:lin ang="4200000" scaled="0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bg1"/>
                </a:solidFill>
              </a:rPr>
              <a:t>How could </a:t>
            </a:r>
            <a:r>
              <a:rPr lang="en-US" sz="1600" b="1" dirty="0" err="1">
                <a:solidFill>
                  <a:schemeClr val="bg1"/>
                </a:solidFill>
              </a:rPr>
              <a:t>Monalco</a:t>
            </a:r>
            <a:r>
              <a:rPr lang="en-US" sz="1600" b="1" dirty="0">
                <a:solidFill>
                  <a:schemeClr val="bg1"/>
                </a:solidFill>
              </a:rPr>
              <a:t> Mining reduce its annual operational cost by 20% through a careful restraint of maintenance cost in order to sustain its profitability?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05592" y="5098092"/>
            <a:ext cx="1604408" cy="1538748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Don’t Restrain Maintenance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05592" y="1737852"/>
            <a:ext cx="1604408" cy="1538748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99000">
                <a:srgbClr val="0070C0"/>
              </a:gs>
              <a:gs pos="0">
                <a:srgbClr val="00B0F0"/>
              </a:gs>
            </a:gsLst>
            <a:lin ang="4200000" scaled="0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Change Condition Required for Maintenance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262992" y="5475020"/>
            <a:ext cx="2057400" cy="784892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99000">
                <a:srgbClr val="0070C0"/>
              </a:gs>
              <a:gs pos="0">
                <a:srgbClr val="00B0F0"/>
              </a:gs>
            </a:gsLst>
            <a:lin ang="4200000" scaled="0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Don’t follow OEM Recommendation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157105" y="1759975"/>
            <a:ext cx="2057400" cy="1516625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99000">
                <a:srgbClr val="0070C0"/>
              </a:gs>
              <a:gs pos="0">
                <a:srgbClr val="00B0F0"/>
              </a:gs>
            </a:gsLst>
            <a:lin ang="4200000" scaled="0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Follow OEM Recommendation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96386" y="221160"/>
            <a:ext cx="79332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solidFill>
                  <a:prstClr val="black"/>
                </a:solidFill>
                <a:ea typeface="+mj-ea"/>
                <a:cs typeface="+mj-cs"/>
              </a:rPr>
              <a:t>Monalco</a:t>
            </a:r>
            <a:r>
              <a:rPr lang="en-US" sz="4400" b="1" dirty="0">
                <a:solidFill>
                  <a:prstClr val="black"/>
                </a:solidFill>
                <a:ea typeface="+mj-ea"/>
                <a:cs typeface="+mj-cs"/>
              </a:rPr>
              <a:t> Mining: Issue Tree</a:t>
            </a:r>
            <a:endParaRPr lang="en-US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9E23399-435E-4AD2-83F7-91BD46A42408}"/>
              </a:ext>
            </a:extLst>
          </p:cNvPr>
          <p:cNvCxnSpPr>
            <a:cxnSpLocks/>
            <a:stCxn id="24" idx="3"/>
            <a:endCxn id="3" idx="1"/>
          </p:cNvCxnSpPr>
          <p:nvPr/>
        </p:nvCxnSpPr>
        <p:spPr>
          <a:xfrm flipV="1">
            <a:off x="6214505" y="2110631"/>
            <a:ext cx="575708" cy="407657"/>
          </a:xfrm>
          <a:prstGeom prst="line">
            <a:avLst/>
          </a:prstGeom>
          <a:ln w="381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894F199-4685-455D-B819-6E4E8B5B3331}"/>
              </a:ext>
            </a:extLst>
          </p:cNvPr>
          <p:cNvSpPr/>
          <p:nvPr/>
        </p:nvSpPr>
        <p:spPr>
          <a:xfrm>
            <a:off x="6790213" y="1725945"/>
            <a:ext cx="1439386" cy="769371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99000">
                <a:srgbClr val="0070C0"/>
              </a:gs>
              <a:gs pos="0">
                <a:srgbClr val="00B0F0"/>
              </a:gs>
            </a:gsLst>
            <a:lin ang="4200000" scaled="0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Follow by workload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7B3A10-08FE-4806-AAAB-2E672E53DFC1}"/>
              </a:ext>
            </a:extLst>
          </p:cNvPr>
          <p:cNvCxnSpPr>
            <a:cxnSpLocks/>
            <a:stCxn id="24" idx="3"/>
            <a:endCxn id="19" idx="1"/>
          </p:cNvCxnSpPr>
          <p:nvPr/>
        </p:nvCxnSpPr>
        <p:spPr>
          <a:xfrm>
            <a:off x="6214505" y="2518288"/>
            <a:ext cx="555065" cy="1544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C2B6F3C-4CB7-411E-B5FE-F4518AF0686D}"/>
              </a:ext>
            </a:extLst>
          </p:cNvPr>
          <p:cNvSpPr/>
          <p:nvPr/>
        </p:nvSpPr>
        <p:spPr>
          <a:xfrm>
            <a:off x="6790213" y="2602035"/>
            <a:ext cx="1439386" cy="769371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99000">
                <a:srgbClr val="0070C0"/>
              </a:gs>
              <a:gs pos="0">
                <a:srgbClr val="00B0F0"/>
              </a:gs>
            </a:gsLst>
            <a:lin ang="4200000" scaled="0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Follow by Time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E3B72F9-EF20-41E7-85F1-EBCCC561103E}"/>
              </a:ext>
            </a:extLst>
          </p:cNvPr>
          <p:cNvCxnSpPr>
            <a:cxnSpLocks/>
            <a:stCxn id="24" idx="3"/>
            <a:endCxn id="7" idx="1"/>
          </p:cNvCxnSpPr>
          <p:nvPr/>
        </p:nvCxnSpPr>
        <p:spPr>
          <a:xfrm>
            <a:off x="6214505" y="2518288"/>
            <a:ext cx="575708" cy="4684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787235F-5BC5-46E0-B77B-54B774B7FC55}"/>
              </a:ext>
            </a:extLst>
          </p:cNvPr>
          <p:cNvSpPr/>
          <p:nvPr/>
        </p:nvSpPr>
        <p:spPr>
          <a:xfrm>
            <a:off x="6769570" y="3486595"/>
            <a:ext cx="1435966" cy="1152727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99000">
                <a:srgbClr val="0070C0"/>
              </a:gs>
              <a:gs pos="0">
                <a:srgbClr val="00B0F0"/>
              </a:gs>
            </a:gsLst>
            <a:lin ang="4200000" scaled="0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Which ever condition (workload /time) met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2DA3BBA-F94B-4A29-B2CD-AFDD2232F5E6}"/>
              </a:ext>
            </a:extLst>
          </p:cNvPr>
          <p:cNvSpPr/>
          <p:nvPr/>
        </p:nvSpPr>
        <p:spPr>
          <a:xfrm>
            <a:off x="6769570" y="5291102"/>
            <a:ext cx="2057400" cy="1152727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99000">
                <a:srgbClr val="0070C0"/>
              </a:gs>
              <a:gs pos="0">
                <a:srgbClr val="00B0F0"/>
              </a:gs>
            </a:gsLst>
            <a:lin ang="4200000" scaled="0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New regulations for maintenance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F8643FE-45C5-4064-A3EC-189AAC42D27D}"/>
              </a:ext>
            </a:extLst>
          </p:cNvPr>
          <p:cNvCxnSpPr>
            <a:stCxn id="23" idx="3"/>
            <a:endCxn id="46" idx="1"/>
          </p:cNvCxnSpPr>
          <p:nvPr/>
        </p:nvCxnSpPr>
        <p:spPr>
          <a:xfrm>
            <a:off x="6320392" y="5867466"/>
            <a:ext cx="4491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1226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5"/>
  <p:tag name="MMPROD_UIDATA" val="&lt;database version=&quot;8.0&quot;&gt;&lt;object type=&quot;1&quot; unique_id=&quot;10001&quot;&gt;&lt;object type=&quot;2&quot; unique_id=&quot;24883&quot;&gt;&lt;object type=&quot;3&quot; unique_id=&quot;24884&quot;&gt;&lt;property id=&quot;20148&quot; value=&quot;5&quot;/&gt;&lt;property id=&quot;20300&quot; value=&quot;Slide 1 - &amp;quot;Decision Tree&amp;quot;&quot;/&gt;&lt;property id=&quot;20307&quot; value=&quot;256&quot;/&gt;&lt;/object&gt;&lt;object type=&quot;3&quot; unique_id=&quot;24885&quot;&gt;&lt;property id=&quot;20148&quot; value=&quot;5&quot;/&gt;&lt;property id=&quot;20300&quot; value=&quot;Slide 2&quot;/&gt;&lt;property id=&quot;20307&quot; value=&quot;257&quot;/&gt;&lt;/object&gt;&lt;object type=&quot;3&quot; unique_id=&quot;24886&quot;&gt;&lt;property id=&quot;20148&quot; value=&quot;5&quot;/&gt;&lt;property id=&quot;20300&quot; value=&quot;Slide 3&quot;/&gt;&lt;property id=&quot;20307&quot; value=&quot;258&quot;/&gt;&lt;/object&gt;&lt;object type=&quot;3&quot; unique_id=&quot;24920&quot;&gt;&lt;property id=&quot;20148&quot; value=&quot;5&quot;/&gt;&lt;property id=&quot;20300&quot; value=&quot;Slide 4&quot;/&gt;&lt;property id=&quot;20307&quot; value=&quot;259&quot;/&gt;&lt;/object&gt;&lt;/object&gt;&lt;object type=&quot;8&quot; unique_id=&quot;24891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2835</TotalTime>
  <Words>66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Aminul Islam</dc:creator>
  <cp:lastModifiedBy>Tom</cp:lastModifiedBy>
  <cp:revision>23</cp:revision>
  <dcterms:created xsi:type="dcterms:W3CDTF">2012-11-30T17:37:14Z</dcterms:created>
  <dcterms:modified xsi:type="dcterms:W3CDTF">2020-11-01T23:41:33Z</dcterms:modified>
</cp:coreProperties>
</file>