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c/LzHJaA7sjulad3mzwqvuA8e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71451" y="709423"/>
            <a:ext cx="8618537" cy="554301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C0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316924" y="1744940"/>
            <a:ext cx="1257305" cy="3975967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6F7C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Example of a Good Issue Tree </a:t>
            </a:r>
            <a:endParaRPr/>
          </a:p>
        </p:txBody>
      </p:sp>
      <p:cxnSp>
        <p:nvCxnSpPr>
          <p:cNvPr id="22" name="Google Shape;22;p2"/>
          <p:cNvCxnSpPr>
            <a:stCxn id="23" idx="1"/>
          </p:cNvCxnSpPr>
          <p:nvPr/>
        </p:nvCxnSpPr>
        <p:spPr>
          <a:xfrm flipH="1">
            <a:off x="1666745" y="2147665"/>
            <a:ext cx="321900" cy="13488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2"/>
          <p:cNvSpPr txBox="1"/>
          <p:nvPr/>
        </p:nvSpPr>
        <p:spPr>
          <a:xfrm>
            <a:off x="352932" y="3110583"/>
            <a:ext cx="1158465" cy="867721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could you reduce your discretionary expenditure each month?</a:t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828012" y="983784"/>
            <a:ext cx="3721450" cy="5063868"/>
          </a:xfrm>
          <a:prstGeom prst="rect">
            <a:avLst/>
          </a:prstGeom>
          <a:solidFill>
            <a:srgbClr val="E9EDF1"/>
          </a:solidFill>
          <a:ln cap="flat" cmpd="sng" w="25400">
            <a:solidFill>
              <a:srgbClr val="6F7C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"/>
          <p:cNvCxnSpPr>
            <a:stCxn id="23" idx="1"/>
          </p:cNvCxnSpPr>
          <p:nvPr/>
        </p:nvCxnSpPr>
        <p:spPr>
          <a:xfrm flipH="1">
            <a:off x="1666145" y="2147665"/>
            <a:ext cx="322500" cy="13692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>
            <a:off x="1516976" y="3516748"/>
            <a:ext cx="149250" cy="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"/>
          <p:cNvSpPr/>
          <p:nvPr/>
        </p:nvSpPr>
        <p:spPr>
          <a:xfrm>
            <a:off x="662861" y="1495240"/>
            <a:ext cx="538609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en-AU" sz="105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64306" y="6703004"/>
            <a:ext cx="645689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AU"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¹ We could spend nothing but this is not realistic and is not a viable alternative. We include this however to be MECE. </a:t>
            </a:r>
            <a:endParaRPr b="1" i="0" sz="9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"/>
          <p:cNvCxnSpPr/>
          <p:nvPr/>
        </p:nvCxnSpPr>
        <p:spPr>
          <a:xfrm>
            <a:off x="1666226" y="3520267"/>
            <a:ext cx="358933" cy="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" name="Google Shape;32;p2"/>
          <p:cNvGrpSpPr/>
          <p:nvPr/>
        </p:nvGrpSpPr>
        <p:grpSpPr>
          <a:xfrm>
            <a:off x="1988645" y="1905354"/>
            <a:ext cx="3337968" cy="3903168"/>
            <a:chOff x="1988645" y="1905354"/>
            <a:chExt cx="3337968" cy="3903168"/>
          </a:xfrm>
        </p:grpSpPr>
        <p:sp>
          <p:nvSpPr>
            <p:cNvPr id="23" name="Google Shape;23;p2"/>
            <p:cNvSpPr txBox="1"/>
            <p:nvPr/>
          </p:nvSpPr>
          <p:spPr>
            <a:xfrm>
              <a:off x="1988645" y="1905354"/>
              <a:ext cx="1150091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Less</a:t>
              </a:r>
              <a:endParaRPr/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2042248" y="4584077"/>
              <a:ext cx="1150091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Pay less for the same quantity of goods</a:t>
              </a:r>
              <a:endParaRPr/>
            </a:p>
          </p:txBody>
        </p:sp>
        <p:sp>
          <p:nvSpPr>
            <p:cNvPr id="34" name="Google Shape;34;p2"/>
            <p:cNvSpPr txBox="1"/>
            <p:nvPr/>
          </p:nvSpPr>
          <p:spPr>
            <a:xfrm>
              <a:off x="4168148" y="3854209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lower priced goods</a:t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4168148" y="4584077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items on discount / special</a:t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 txBox="1"/>
            <p:nvPr/>
          </p:nvSpPr>
          <p:spPr>
            <a:xfrm>
              <a:off x="4168148" y="5323900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Split Costs </a:t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Google Shape;37;p2"/>
            <p:cNvCxnSpPr>
              <a:stCxn id="34" idx="1"/>
            </p:cNvCxnSpPr>
            <p:nvPr/>
          </p:nvCxnSpPr>
          <p:spPr>
            <a:xfrm flipH="1">
              <a:off x="3200948" y="4096520"/>
              <a:ext cx="967200" cy="72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2"/>
            <p:cNvCxnSpPr>
              <a:stCxn id="36" idx="1"/>
            </p:cNvCxnSpPr>
            <p:nvPr/>
          </p:nvCxnSpPr>
          <p:spPr>
            <a:xfrm rot="10800000">
              <a:off x="3221948" y="4833611"/>
              <a:ext cx="946200" cy="73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3685293" y="4824360"/>
              <a:ext cx="495907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" name="Google Shape;40;p2"/>
            <p:cNvSpPr txBox="1"/>
            <p:nvPr/>
          </p:nvSpPr>
          <p:spPr>
            <a:xfrm>
              <a:off x="2025159" y="3244715"/>
              <a:ext cx="1150091" cy="484622"/>
            </a:xfrm>
            <a:prstGeom prst="rect">
              <a:avLst/>
            </a:prstGeom>
            <a:solidFill>
              <a:srgbClr val="D8D8D8"/>
            </a:solidFill>
            <a:ln cap="flat" cmpd="sng" w="19050">
              <a:solidFill>
                <a:srgbClr val="00206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Nothing¹</a:t>
              </a:r>
              <a:endParaRPr/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2345123" y="734084"/>
            <a:ext cx="419987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en-AU" sz="105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181200" y="734083"/>
            <a:ext cx="718145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en-AU" sz="105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476392" y="6384567"/>
            <a:ext cx="4352921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AU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Together, the ‘Issues’ answer the question or fully describe the idea</a:t>
            </a:r>
            <a:endParaRPr b="1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2"/>
          <p:cNvCxnSpPr/>
          <p:nvPr/>
        </p:nvCxnSpPr>
        <p:spPr>
          <a:xfrm>
            <a:off x="2600204" y="5199953"/>
            <a:ext cx="17089" cy="1157889"/>
          </a:xfrm>
          <a:prstGeom prst="straightConnector1">
            <a:avLst/>
          </a:prstGeom>
          <a:solidFill>
            <a:srgbClr val="E9EDF1"/>
          </a:solidFill>
          <a:ln cap="flat" cmpd="sng" w="25400">
            <a:solidFill>
              <a:srgbClr val="6F7C8A"/>
            </a:solidFill>
            <a:prstDash val="dash"/>
            <a:round/>
            <a:headEnd len="med" w="med" type="oval"/>
            <a:tailEnd len="sm" w="sm" type="none"/>
          </a:ln>
        </p:spPr>
      </p:cxnSp>
      <p:sp>
        <p:nvSpPr>
          <p:cNvPr id="45" name="Google Shape;45;p2"/>
          <p:cNvSpPr/>
          <p:nvPr/>
        </p:nvSpPr>
        <p:spPr>
          <a:xfrm>
            <a:off x="6123928" y="917052"/>
            <a:ext cx="2589550" cy="329575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AU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6057243" y="1422860"/>
            <a:ext cx="268673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6125133" y="2592411"/>
            <a:ext cx="2589550" cy="329575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AU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6057242" y="3042978"/>
            <a:ext cx="268673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/>
          </a:p>
        </p:txBody>
      </p:sp>
      <p:cxnSp>
        <p:nvCxnSpPr>
          <p:cNvPr id="49" name="Google Shape;49;p2"/>
          <p:cNvCxnSpPr>
            <a:stCxn id="33" idx="1"/>
          </p:cNvCxnSpPr>
          <p:nvPr/>
        </p:nvCxnSpPr>
        <p:spPr>
          <a:xfrm rot="10800000">
            <a:off x="1666948" y="3496488"/>
            <a:ext cx="375300" cy="13299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"/>
          <p:cNvSpPr txBox="1"/>
          <p:nvPr/>
        </p:nvSpPr>
        <p:spPr>
          <a:xfrm>
            <a:off x="4140896" y="1158030"/>
            <a:ext cx="1158465" cy="484622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Food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4140896" y="1887898"/>
            <a:ext cx="1158465" cy="484622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Clothing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4140896" y="2627721"/>
            <a:ext cx="1158465" cy="484622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Entertainment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2"/>
          <p:cNvCxnSpPr>
            <a:stCxn id="50" idx="1"/>
          </p:cNvCxnSpPr>
          <p:nvPr/>
        </p:nvCxnSpPr>
        <p:spPr>
          <a:xfrm flipH="1">
            <a:off x="3150296" y="1400341"/>
            <a:ext cx="990600" cy="7263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2"/>
          <p:cNvCxnSpPr/>
          <p:nvPr/>
        </p:nvCxnSpPr>
        <p:spPr>
          <a:xfrm rot="10800000">
            <a:off x="3138596" y="2123780"/>
            <a:ext cx="1002300" cy="7224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2"/>
          <p:cNvCxnSpPr/>
          <p:nvPr/>
        </p:nvCxnSpPr>
        <p:spPr>
          <a:xfrm>
            <a:off x="3658041" y="2120230"/>
            <a:ext cx="495907" cy="0"/>
          </a:xfrm>
          <a:prstGeom prst="straightConnector1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/>
          <p:nvPr/>
        </p:nvSpPr>
        <p:spPr>
          <a:xfrm>
            <a:off x="171451" y="709423"/>
            <a:ext cx="8618537" cy="554301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C0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625" lIns="93275" spcFirstLastPara="1" rIns="93275" wrap="square" tIns="46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316924" y="1744940"/>
            <a:ext cx="1257305" cy="3975967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6F7C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Example of a Bad Issue Tree </a:t>
            </a:r>
            <a:endParaRPr/>
          </a:p>
        </p:txBody>
      </p:sp>
      <p:cxnSp>
        <p:nvCxnSpPr>
          <p:cNvPr id="63" name="Google Shape;63;p3"/>
          <p:cNvCxnSpPr>
            <a:stCxn id="64" idx="1"/>
          </p:cNvCxnSpPr>
          <p:nvPr/>
        </p:nvCxnSpPr>
        <p:spPr>
          <a:xfrm flipH="1">
            <a:off x="1666745" y="2147665"/>
            <a:ext cx="321900" cy="13488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3"/>
          <p:cNvSpPr txBox="1"/>
          <p:nvPr/>
        </p:nvSpPr>
        <p:spPr>
          <a:xfrm>
            <a:off x="352932" y="3110583"/>
            <a:ext cx="1158465" cy="867721"/>
          </a:xfrm>
          <a:prstGeom prst="rect">
            <a:avLst/>
          </a:prstGeom>
          <a:solidFill>
            <a:srgbClr val="00C09D"/>
          </a:solidFill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3075" lIns="33075" spcFirstLastPara="1" rIns="33075" wrap="square" tIns="33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could you reduce your discretionary expenditure each month?</a:t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828012" y="983784"/>
            <a:ext cx="3721450" cy="5063868"/>
          </a:xfrm>
          <a:prstGeom prst="rect">
            <a:avLst/>
          </a:prstGeom>
          <a:solidFill>
            <a:srgbClr val="E9EDF1"/>
          </a:solidFill>
          <a:ln cap="flat" cmpd="sng" w="25400">
            <a:solidFill>
              <a:srgbClr val="6F7C8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3"/>
          <p:cNvCxnSpPr>
            <a:stCxn id="64" idx="1"/>
          </p:cNvCxnSpPr>
          <p:nvPr/>
        </p:nvCxnSpPr>
        <p:spPr>
          <a:xfrm flipH="1">
            <a:off x="1666145" y="2147665"/>
            <a:ext cx="322500" cy="13692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3"/>
          <p:cNvSpPr/>
          <p:nvPr/>
        </p:nvSpPr>
        <p:spPr>
          <a:xfrm>
            <a:off x="662861" y="1495240"/>
            <a:ext cx="538609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en-AU" sz="105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3"/>
          <p:cNvGrpSpPr/>
          <p:nvPr/>
        </p:nvGrpSpPr>
        <p:grpSpPr>
          <a:xfrm>
            <a:off x="1988645" y="1140017"/>
            <a:ext cx="3339182" cy="4668505"/>
            <a:chOff x="1988645" y="1140017"/>
            <a:chExt cx="3339182" cy="4668505"/>
          </a:xfrm>
        </p:grpSpPr>
        <p:cxnSp>
          <p:nvCxnSpPr>
            <p:cNvPr id="71" name="Google Shape;71;p3"/>
            <p:cNvCxnSpPr/>
            <p:nvPr/>
          </p:nvCxnSpPr>
          <p:spPr>
            <a:xfrm flipH="1" rot="5400000">
              <a:off x="3471564" y="2332009"/>
              <a:ext cx="1376381" cy="1025677"/>
            </a:xfrm>
            <a:prstGeom prst="bentConnector3">
              <a:avLst>
                <a:gd fmla="val 14662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3"/>
            <p:cNvCxnSpPr>
              <a:stCxn id="73" idx="1"/>
              <a:endCxn id="64" idx="3"/>
            </p:cNvCxnSpPr>
            <p:nvPr/>
          </p:nvCxnSpPr>
          <p:spPr>
            <a:xfrm flipH="1">
              <a:off x="3138592" y="1382328"/>
              <a:ext cx="1008600" cy="765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" name="Google Shape;64;p3"/>
            <p:cNvSpPr txBox="1"/>
            <p:nvPr/>
          </p:nvSpPr>
          <p:spPr>
            <a:xfrm>
              <a:off x="1988645" y="1905354"/>
              <a:ext cx="1150091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Earn More Money</a:t>
              </a:r>
              <a:endParaRPr/>
            </a:p>
          </p:txBody>
        </p:sp>
        <p:sp>
          <p:nvSpPr>
            <p:cNvPr id="74" name="Google Shape;74;p3"/>
            <p:cNvSpPr txBox="1"/>
            <p:nvPr/>
          </p:nvSpPr>
          <p:spPr>
            <a:xfrm>
              <a:off x="2042248" y="4584077"/>
              <a:ext cx="1150091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Pay less for the same quality of goods</a:t>
              </a:r>
              <a:endParaRPr/>
            </a:p>
          </p:txBody>
        </p:sp>
        <p:sp>
          <p:nvSpPr>
            <p:cNvPr id="75" name="Google Shape;75;p3"/>
            <p:cNvSpPr txBox="1"/>
            <p:nvPr/>
          </p:nvSpPr>
          <p:spPr>
            <a:xfrm>
              <a:off x="4147193" y="1759029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Ask for a salary increase</a:t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 txBox="1"/>
            <p:nvPr/>
          </p:nvSpPr>
          <p:spPr>
            <a:xfrm>
              <a:off x="4147192" y="1140017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 as a Freelancer</a:t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 txBox="1"/>
            <p:nvPr/>
          </p:nvSpPr>
          <p:spPr>
            <a:xfrm>
              <a:off x="4154697" y="2398967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lucky at the Casino</a:t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 txBox="1"/>
            <p:nvPr/>
          </p:nvSpPr>
          <p:spPr>
            <a:xfrm>
              <a:off x="4169362" y="3059822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Take on a second job</a:t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3"/>
            <p:cNvCxnSpPr/>
            <p:nvPr/>
          </p:nvCxnSpPr>
          <p:spPr>
            <a:xfrm>
              <a:off x="3645289" y="2147664"/>
              <a:ext cx="511034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3652853" y="2723959"/>
              <a:ext cx="495907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" name="Google Shape;80;p3"/>
            <p:cNvSpPr txBox="1"/>
            <p:nvPr/>
          </p:nvSpPr>
          <p:spPr>
            <a:xfrm>
              <a:off x="4168148" y="3854209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cheaper brands </a:t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 txBox="1"/>
            <p:nvPr/>
          </p:nvSpPr>
          <p:spPr>
            <a:xfrm>
              <a:off x="4168148" y="4584077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Eat Smaller Portions</a:t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 txBox="1"/>
            <p:nvPr/>
          </p:nvSpPr>
          <p:spPr>
            <a:xfrm>
              <a:off x="4168148" y="5323900"/>
              <a:ext cx="1158465" cy="484622"/>
            </a:xfrm>
            <a:prstGeom prst="rect">
              <a:avLst/>
            </a:prstGeom>
            <a:solidFill>
              <a:srgbClr val="00C09D"/>
            </a:solidFill>
            <a:ln cap="flat" cmpd="sng" w="1905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3075" lIns="33075" spcFirstLastPara="1" rIns="33075" wrap="square" tIns="33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AU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Split Costs</a:t>
              </a:r>
              <a:endParaRPr/>
            </a:p>
          </p:txBody>
        </p:sp>
        <p:cxnSp>
          <p:nvCxnSpPr>
            <p:cNvPr id="83" name="Google Shape;83;p3"/>
            <p:cNvCxnSpPr>
              <a:stCxn id="80" idx="1"/>
            </p:cNvCxnSpPr>
            <p:nvPr/>
          </p:nvCxnSpPr>
          <p:spPr>
            <a:xfrm flipH="1">
              <a:off x="3200948" y="4096520"/>
              <a:ext cx="967200" cy="72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>
              <a:stCxn id="82" idx="1"/>
            </p:cNvCxnSpPr>
            <p:nvPr/>
          </p:nvCxnSpPr>
          <p:spPr>
            <a:xfrm rot="10800000">
              <a:off x="3221948" y="4833611"/>
              <a:ext cx="946200" cy="73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3685293" y="4824360"/>
              <a:ext cx="495907" cy="0"/>
            </a:xfrm>
            <a:prstGeom prst="straightConnector1">
              <a:avLst/>
            </a:prstGeom>
            <a:noFill/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" name="Google Shape;86;p3"/>
          <p:cNvSpPr/>
          <p:nvPr/>
        </p:nvSpPr>
        <p:spPr>
          <a:xfrm>
            <a:off x="2345123" y="734084"/>
            <a:ext cx="419987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en-AU" sz="105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4181200" y="734083"/>
            <a:ext cx="718145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en-AU" sz="105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b="1" i="0" sz="105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6123928" y="917052"/>
            <a:ext cx="2589550" cy="329575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AU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Mutually Exclusive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6057243" y="1422860"/>
            <a:ext cx="268673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🗶"/>
            </a:pPr>
            <a:r>
              <a:rPr b="0" i="0" lang="en-A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issue tree is </a:t>
            </a:r>
            <a:r>
              <a:rPr b="1" i="0" lang="en-A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i="0" lang="en-A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mutually exclusive. For example, a third option exists; Stop buying discretionary expenses entirely. This is not listed</a:t>
            </a:r>
            <a:r>
              <a:rPr lang="en-AU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Even though it may not be feasible, to be mutually exclusive we should list this as an option.</a:t>
            </a:r>
            <a:endParaRPr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🗶"/>
            </a:pPr>
            <a:r>
              <a:rPr i="0" lang="en-A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“Earning more money” is not a necessarily viable avenue to ‘reduce’ expenses – based off the problem statement, an increase in money would not necessarily equate to a reduction in expenditure.</a:t>
            </a:r>
            <a:endParaRPr/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6125133" y="3788751"/>
            <a:ext cx="2589550" cy="329575"/>
          </a:xfrm>
          <a:prstGeom prst="rect">
            <a:avLst/>
          </a:prstGeom>
          <a:solidFill>
            <a:srgbClr val="00C09D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AU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Collectively Exhaustive</a:t>
            </a: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6057242" y="4239318"/>
            <a:ext cx="268673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🗶"/>
            </a:pPr>
            <a:r>
              <a:rPr lang="en-AU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4 Sub-issues provided, they are not collectively exhaustive and possess overlap (i.e. We could create a Sub-issue called “Additional Jobs” where we could group Working as a Freelancer and Take on a second job under the same category.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3"/>
          <p:cNvCxnSpPr>
            <a:stCxn id="74" idx="1"/>
          </p:cNvCxnSpPr>
          <p:nvPr/>
        </p:nvCxnSpPr>
        <p:spPr>
          <a:xfrm rot="10800000">
            <a:off x="1666948" y="3496488"/>
            <a:ext cx="375300" cy="1329900"/>
          </a:xfrm>
          <a:prstGeom prst="bentConnector2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2019-05-15T15:57:18Z</dcterms:created>
  <dc:creator>Hui, Chris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