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AEDF"/>
    <a:srgbClr val="10ABF0"/>
    <a:srgbClr val="C7D9EF"/>
    <a:srgbClr val="BED3EC"/>
    <a:srgbClr val="C6E6A2"/>
    <a:srgbClr val="DCF0C6"/>
    <a:srgbClr val="B7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65" autoAdjust="0"/>
  </p:normalViewPr>
  <p:slideViewPr>
    <p:cSldViewPr>
      <p:cViewPr varScale="1">
        <p:scale>
          <a:sx n="60" d="100"/>
          <a:sy n="60" d="100"/>
        </p:scale>
        <p:origin x="16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C301B-90F2-4CA3-8018-7605EC3DFC73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686BF-5D25-4A56-9397-74A4DF9E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1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686BF-5D25-4A56-9397-74A4DF9E48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1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8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9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6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2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2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4"/>
          <p:cNvSpPr/>
          <p:nvPr userDrawn="1"/>
        </p:nvSpPr>
        <p:spPr>
          <a:xfrm>
            <a:off x="0" y="5257800"/>
            <a:ext cx="9144000" cy="1600200"/>
          </a:xfrm>
          <a:custGeom>
            <a:avLst/>
            <a:gdLst/>
            <a:ahLst/>
            <a:cxnLst/>
            <a:rect l="l" t="t" r="r" b="b"/>
            <a:pathLst>
              <a:path w="9144000" h="1600200">
                <a:moveTo>
                  <a:pt x="1714500" y="1396"/>
                </a:moveTo>
                <a:cubicBezTo>
                  <a:pt x="4191000" y="-30749"/>
                  <a:pt x="6667500" y="506955"/>
                  <a:pt x="9144000" y="132900"/>
                </a:cubicBezTo>
                <a:lnTo>
                  <a:pt x="9144000" y="1600200"/>
                </a:lnTo>
                <a:lnTo>
                  <a:pt x="0" y="1600200"/>
                </a:lnTo>
                <a:lnTo>
                  <a:pt x="0" y="132900"/>
                </a:lnTo>
                <a:cubicBezTo>
                  <a:pt x="571500" y="46580"/>
                  <a:pt x="1143000" y="8815"/>
                  <a:pt x="1714500" y="1396"/>
                </a:cubicBezTo>
                <a:close/>
              </a:path>
            </a:pathLst>
          </a:custGeom>
          <a:gradFill>
            <a:gsLst>
              <a:gs pos="0">
                <a:srgbClr val="C6E6A2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868362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8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0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1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5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>
            <a:cxnSpLocks/>
            <a:stCxn id="2" idx="3"/>
            <a:endCxn id="22" idx="1"/>
          </p:cNvCxnSpPr>
          <p:nvPr/>
        </p:nvCxnSpPr>
        <p:spPr>
          <a:xfrm flipV="1">
            <a:off x="1676399" y="2079316"/>
            <a:ext cx="421976" cy="1349684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96386" y="2604951"/>
            <a:ext cx="1380013" cy="1648097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</a:rPr>
              <a:t>What’s lowering </a:t>
            </a:r>
            <a:r>
              <a:rPr lang="en-US" sz="1600" b="1" dirty="0" err="1">
                <a:solidFill>
                  <a:schemeClr val="bg1"/>
                </a:solidFill>
              </a:rPr>
              <a:t>Monalco</a:t>
            </a:r>
            <a:r>
              <a:rPr lang="en-US" sz="1600" b="1" dirty="0">
                <a:solidFill>
                  <a:schemeClr val="bg1"/>
                </a:solidFill>
              </a:rPr>
              <a:t> Mining’s profit?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98375" y="1643043"/>
            <a:ext cx="1695452" cy="872545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Increase in </a:t>
            </a:r>
            <a:r>
              <a:rPr lang="en-US" sz="2000" dirty="0" err="1">
                <a:solidFill>
                  <a:schemeClr val="bg1"/>
                </a:solidFill>
              </a:rPr>
              <a:t>maint</a:t>
            </a:r>
            <a:r>
              <a:rPr lang="en-US" sz="2000" dirty="0">
                <a:solidFill>
                  <a:schemeClr val="bg1"/>
                </a:solidFill>
              </a:rPr>
              <a:t>. cost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6386" y="221160"/>
            <a:ext cx="7933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prstClr val="black"/>
                </a:solidFill>
                <a:ea typeface="+mj-ea"/>
                <a:cs typeface="+mj-cs"/>
              </a:rPr>
              <a:t>Monalco Mining: MECE Issue Tree</a:t>
            </a:r>
            <a:endParaRPr lang="en-US" sz="3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F902E0-EC52-49F7-A752-BC410AADB613}"/>
              </a:ext>
            </a:extLst>
          </p:cNvPr>
          <p:cNvSpPr/>
          <p:nvPr/>
        </p:nvSpPr>
        <p:spPr>
          <a:xfrm>
            <a:off x="4492937" y="1638129"/>
            <a:ext cx="4378740" cy="872546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2018: 30 mil per ore crusher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2019: increased to 45 mil (forecast)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94A12A3-4E6C-4983-9964-807EF1FEC8D0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 flipV="1">
            <a:off x="3793827" y="2074402"/>
            <a:ext cx="699110" cy="4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2363022-38A9-45E1-882F-E2C4BC128174}"/>
              </a:ext>
            </a:extLst>
          </p:cNvPr>
          <p:cNvSpPr/>
          <p:nvPr/>
        </p:nvSpPr>
        <p:spPr>
          <a:xfrm>
            <a:off x="4523875" y="4584852"/>
            <a:ext cx="4347802" cy="1046222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Ore price went from $110/ton down to $55/ton, due to low demand &amp; high production rates.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914BD5C-CDCF-44B5-9CF3-A1B51AD0AA0C}"/>
              </a:ext>
            </a:extLst>
          </p:cNvPr>
          <p:cNvSpPr/>
          <p:nvPr/>
        </p:nvSpPr>
        <p:spPr>
          <a:xfrm>
            <a:off x="2098375" y="4584852"/>
            <a:ext cx="1864025" cy="1046222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Uncontrollable issues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CF3C824-ED52-41DF-B1C1-C79D968DA459}"/>
              </a:ext>
            </a:extLst>
          </p:cNvPr>
          <p:cNvCxnSpPr>
            <a:cxnSpLocks/>
            <a:stCxn id="65" idx="1"/>
            <a:endCxn id="2" idx="3"/>
          </p:cNvCxnSpPr>
          <p:nvPr/>
        </p:nvCxnSpPr>
        <p:spPr>
          <a:xfrm flipH="1" flipV="1">
            <a:off x="1676399" y="3429000"/>
            <a:ext cx="421976" cy="1678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05702AF-80F8-4EB5-8FD4-C9F4437BEFBB}"/>
              </a:ext>
            </a:extLst>
          </p:cNvPr>
          <p:cNvCxnSpPr>
            <a:cxnSpLocks/>
            <a:stCxn id="65" idx="3"/>
            <a:endCxn id="48" idx="1"/>
          </p:cNvCxnSpPr>
          <p:nvPr/>
        </p:nvCxnSpPr>
        <p:spPr>
          <a:xfrm>
            <a:off x="3962400" y="5107963"/>
            <a:ext cx="5614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1226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5"/>
  <p:tag name="MMPROD_UIDATA" val="&lt;database version=&quot;8.0&quot;&gt;&lt;object type=&quot;1&quot; unique_id=&quot;10001&quot;&gt;&lt;object type=&quot;2&quot; unique_id=&quot;24883&quot;&gt;&lt;object type=&quot;3&quot; unique_id=&quot;24884&quot;&gt;&lt;property id=&quot;20148&quot; value=&quot;5&quot;/&gt;&lt;property id=&quot;20300&quot; value=&quot;Slide 1 - &amp;quot;Decision Tree&amp;quot;&quot;/&gt;&lt;property id=&quot;20307&quot; value=&quot;256&quot;/&gt;&lt;/object&gt;&lt;object type=&quot;3&quot; unique_id=&quot;24885&quot;&gt;&lt;property id=&quot;20148&quot; value=&quot;5&quot;/&gt;&lt;property id=&quot;20300&quot; value=&quot;Slide 2&quot;/&gt;&lt;property id=&quot;20307&quot; value=&quot;257&quot;/&gt;&lt;/object&gt;&lt;object type=&quot;3&quot; unique_id=&quot;24886&quot;&gt;&lt;property id=&quot;20148&quot; value=&quot;5&quot;/&gt;&lt;property id=&quot;20300&quot; value=&quot;Slide 3&quot;/&gt;&lt;property id=&quot;20307&quot; value=&quot;258&quot;/&gt;&lt;/object&gt;&lt;object type=&quot;3&quot; unique_id=&quot;24920&quot;&gt;&lt;property id=&quot;20148&quot; value=&quot;5&quot;/&gt;&lt;property id=&quot;20300&quot; value=&quot;Slide 4&quot;/&gt;&lt;property id=&quot;20307&quot; value=&quot;259&quot;/&gt;&lt;/object&gt;&lt;/object&gt;&lt;object type=&quot;8&quot; unique_id=&quot;2489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40000">
              <a:srgbClr val="0070C0"/>
            </a:gs>
            <a:gs pos="99000">
              <a:srgbClr val="0070C0"/>
            </a:gs>
            <a:gs pos="0">
              <a:srgbClr val="00B0F0"/>
            </a:gs>
          </a:gsLst>
          <a:lin ang="4200000" scaled="0"/>
          <a:tileRect/>
        </a:gradFill>
        <a:ln>
          <a:solidFill>
            <a:schemeClr val="accent1">
              <a:lumMod val="75000"/>
            </a:schemeClr>
          </a:solidFill>
        </a:ln>
      </a:spPr>
      <a:bodyPr rtlCol="0" anchor="ctr"/>
      <a:lstStyle>
        <a:defPPr algn="l">
          <a:defRPr sz="2000" dirty="0" smtClean="0">
            <a:solidFill>
              <a:schemeClr val="bg1"/>
            </a:soli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60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Aminul Islam</dc:creator>
  <cp:lastModifiedBy>Tom</cp:lastModifiedBy>
  <cp:revision>36</cp:revision>
  <dcterms:created xsi:type="dcterms:W3CDTF">2012-11-30T17:37:14Z</dcterms:created>
  <dcterms:modified xsi:type="dcterms:W3CDTF">2020-11-02T01:58:44Z</dcterms:modified>
</cp:coreProperties>
</file>