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1060003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318303" y="2659649"/>
            <a:ext cx="1299482" cy="21101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How can </a:t>
            </a:r>
            <a:r>
              <a:rPr lang="en-US" sz="1400" b="1" dirty="0" err="1">
                <a:solidFill>
                  <a:schemeClr val="bg1"/>
                </a:solidFill>
              </a:rPr>
              <a:t>Monalco</a:t>
            </a:r>
            <a:r>
              <a:rPr lang="en-US" sz="1400" b="1" dirty="0">
                <a:solidFill>
                  <a:schemeClr val="bg1"/>
                </a:solidFill>
              </a:rPr>
              <a:t> Mining reduce its annual operational cost by 20% to sustain its profitability?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971065" y="1945939"/>
            <a:ext cx="2080430" cy="5419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Fixed Operational Costs</a:t>
            </a:r>
            <a:endParaRPr dirty="0"/>
          </a:p>
        </p:txBody>
      </p:sp>
      <p:sp>
        <p:nvSpPr>
          <p:cNvPr id="24" name="Google Shape;24;p1"/>
          <p:cNvSpPr/>
          <p:nvPr/>
        </p:nvSpPr>
        <p:spPr>
          <a:xfrm>
            <a:off x="1977908" y="4118950"/>
            <a:ext cx="2080430" cy="47280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Variable Operational Costs</a:t>
            </a:r>
            <a:endParaRPr dirty="0"/>
          </a:p>
        </p:txBody>
      </p:sp>
      <p:sp>
        <p:nvSpPr>
          <p:cNvPr id="25" name="Google Shape;25;p1"/>
          <p:cNvSpPr/>
          <p:nvPr/>
        </p:nvSpPr>
        <p:spPr>
          <a:xfrm>
            <a:off x="1971065" y="5398022"/>
            <a:ext cx="2080430" cy="541951"/>
          </a:xfrm>
          <a:prstGeom prst="round1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Not Reducing Operational Costs</a:t>
            </a:r>
            <a:endParaRPr dirty="0"/>
          </a:p>
        </p:txBody>
      </p:sp>
      <p:sp>
        <p:nvSpPr>
          <p:cNvPr id="31" name="Google Shape;31;p1"/>
          <p:cNvSpPr/>
          <p:nvPr/>
        </p:nvSpPr>
        <p:spPr>
          <a:xfrm>
            <a:off x="4711688" y="5654112"/>
            <a:ext cx="2870798" cy="541951"/>
          </a:xfrm>
          <a:prstGeom prst="round1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Raise the price of ore instead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000" b="1" dirty="0" err="1">
                <a:solidFill>
                  <a:prstClr val="black"/>
                </a:solidFill>
                <a:ea typeface="+mj-ea"/>
                <a:cs typeface="+mj-cs"/>
              </a:rPr>
              <a:t>Monalco</a:t>
            </a:r>
            <a:r>
              <a:rPr lang="en-US" sz="2000" b="1" dirty="0">
                <a:solidFill>
                  <a:prstClr val="black"/>
                </a:solidFill>
                <a:ea typeface="+mj-ea"/>
                <a:cs typeface="+mj-cs"/>
              </a:rPr>
              <a:t> Mining: MECE Issue Tree</a:t>
            </a:r>
            <a:endParaRPr lang="en-US" sz="2000" dirty="0"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31;p1">
            <a:extLst>
              <a:ext uri="{FF2B5EF4-FFF2-40B4-BE49-F238E27FC236}">
                <a16:creationId xmlns:a16="http://schemas.microsoft.com/office/drawing/2014/main" id="{3D543649-6D89-40C7-BB4F-BC4C2B1191B8}"/>
              </a:ext>
            </a:extLst>
          </p:cNvPr>
          <p:cNvSpPr/>
          <p:nvPr/>
        </p:nvSpPr>
        <p:spPr>
          <a:xfrm>
            <a:off x="4711691" y="946795"/>
            <a:ext cx="1165629" cy="32656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Rents/Lease</a:t>
            </a:r>
            <a:endParaRPr dirty="0"/>
          </a:p>
        </p:txBody>
      </p:sp>
      <p:sp>
        <p:nvSpPr>
          <p:cNvPr id="69" name="Google Shape;31;p1">
            <a:extLst>
              <a:ext uri="{FF2B5EF4-FFF2-40B4-BE49-F238E27FC236}">
                <a16:creationId xmlns:a16="http://schemas.microsoft.com/office/drawing/2014/main" id="{542FD2A9-B138-44A8-8387-11546A1B3781}"/>
              </a:ext>
            </a:extLst>
          </p:cNvPr>
          <p:cNvSpPr/>
          <p:nvPr/>
        </p:nvSpPr>
        <p:spPr>
          <a:xfrm>
            <a:off x="4711688" y="1372290"/>
            <a:ext cx="1165631" cy="29577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Insurances</a:t>
            </a:r>
            <a:endParaRPr dirty="0"/>
          </a:p>
        </p:txBody>
      </p:sp>
      <p:sp>
        <p:nvSpPr>
          <p:cNvPr id="70" name="Google Shape;31;p1">
            <a:extLst>
              <a:ext uri="{FF2B5EF4-FFF2-40B4-BE49-F238E27FC236}">
                <a16:creationId xmlns:a16="http://schemas.microsoft.com/office/drawing/2014/main" id="{57564ED7-0C51-43D5-8518-5701F5135C2F}"/>
              </a:ext>
            </a:extLst>
          </p:cNvPr>
          <p:cNvSpPr/>
          <p:nvPr/>
        </p:nvSpPr>
        <p:spPr>
          <a:xfrm>
            <a:off x="4711687" y="3804633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Bonuses</a:t>
            </a:r>
            <a:endParaRPr dirty="0"/>
          </a:p>
        </p:txBody>
      </p:sp>
      <p:sp>
        <p:nvSpPr>
          <p:cNvPr id="71" name="Google Shape;31;p1">
            <a:extLst>
              <a:ext uri="{FF2B5EF4-FFF2-40B4-BE49-F238E27FC236}">
                <a16:creationId xmlns:a16="http://schemas.microsoft.com/office/drawing/2014/main" id="{29AF1941-4D31-4DC8-8CE8-67F3FE1252B7}"/>
              </a:ext>
            </a:extLst>
          </p:cNvPr>
          <p:cNvSpPr/>
          <p:nvPr/>
        </p:nvSpPr>
        <p:spPr>
          <a:xfrm>
            <a:off x="4711688" y="4868943"/>
            <a:ext cx="3966052" cy="57877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Maintenances not by fixed time intervals (e.g. per 5000 ton ores mined)</a:t>
            </a:r>
            <a:endParaRPr dirty="0"/>
          </a:p>
        </p:txBody>
      </p:sp>
      <p:sp>
        <p:nvSpPr>
          <p:cNvPr id="72" name="Google Shape;31;p1">
            <a:extLst>
              <a:ext uri="{FF2B5EF4-FFF2-40B4-BE49-F238E27FC236}">
                <a16:creationId xmlns:a16="http://schemas.microsoft.com/office/drawing/2014/main" id="{07175608-F573-4ADC-8AF6-4D6E035A4236}"/>
              </a:ext>
            </a:extLst>
          </p:cNvPr>
          <p:cNvSpPr/>
          <p:nvPr/>
        </p:nvSpPr>
        <p:spPr>
          <a:xfrm>
            <a:off x="4711688" y="1762241"/>
            <a:ext cx="1165631" cy="29610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Salaries</a:t>
            </a:r>
            <a:endParaRPr dirty="0"/>
          </a:p>
        </p:txBody>
      </p:sp>
      <p:sp>
        <p:nvSpPr>
          <p:cNvPr id="73" name="Google Shape;31;p1">
            <a:extLst>
              <a:ext uri="{FF2B5EF4-FFF2-40B4-BE49-F238E27FC236}">
                <a16:creationId xmlns:a16="http://schemas.microsoft.com/office/drawing/2014/main" id="{295F827A-88D1-4E4A-AE47-E7CC5C008877}"/>
              </a:ext>
            </a:extLst>
          </p:cNvPr>
          <p:cNvSpPr/>
          <p:nvPr/>
        </p:nvSpPr>
        <p:spPr>
          <a:xfrm>
            <a:off x="4711688" y="2155693"/>
            <a:ext cx="1165631" cy="3076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Taxes</a:t>
            </a:r>
            <a:endParaRPr dirty="0"/>
          </a:p>
        </p:txBody>
      </p:sp>
      <p:sp>
        <p:nvSpPr>
          <p:cNvPr id="74" name="Google Shape;31;p1">
            <a:extLst>
              <a:ext uri="{FF2B5EF4-FFF2-40B4-BE49-F238E27FC236}">
                <a16:creationId xmlns:a16="http://schemas.microsoft.com/office/drawing/2014/main" id="{B8D62294-0445-4056-A690-F14846ED4ACC}"/>
              </a:ext>
            </a:extLst>
          </p:cNvPr>
          <p:cNvSpPr/>
          <p:nvPr/>
        </p:nvSpPr>
        <p:spPr>
          <a:xfrm>
            <a:off x="4711688" y="2524545"/>
            <a:ext cx="1165631" cy="29501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Utilities</a:t>
            </a:r>
            <a:endParaRPr dirty="0"/>
          </a:p>
        </p:txBody>
      </p:sp>
      <p:sp>
        <p:nvSpPr>
          <p:cNvPr id="75" name="Google Shape;31;p1">
            <a:extLst>
              <a:ext uri="{FF2B5EF4-FFF2-40B4-BE49-F238E27FC236}">
                <a16:creationId xmlns:a16="http://schemas.microsoft.com/office/drawing/2014/main" id="{FB14CE08-9E00-4133-96A4-62865DCD0310}"/>
              </a:ext>
            </a:extLst>
          </p:cNvPr>
          <p:cNvSpPr/>
          <p:nvPr/>
        </p:nvSpPr>
        <p:spPr>
          <a:xfrm>
            <a:off x="4711688" y="4314867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Overtimes</a:t>
            </a:r>
            <a:endParaRPr dirty="0"/>
          </a:p>
        </p:txBody>
      </p:sp>
      <p:sp>
        <p:nvSpPr>
          <p:cNvPr id="76" name="Google Shape;31;p1">
            <a:extLst>
              <a:ext uri="{FF2B5EF4-FFF2-40B4-BE49-F238E27FC236}">
                <a16:creationId xmlns:a16="http://schemas.microsoft.com/office/drawing/2014/main" id="{E22E0844-8B50-4834-8C7C-F893280C988D}"/>
              </a:ext>
            </a:extLst>
          </p:cNvPr>
          <p:cNvSpPr/>
          <p:nvPr/>
        </p:nvSpPr>
        <p:spPr>
          <a:xfrm>
            <a:off x="4711688" y="2888413"/>
            <a:ext cx="3799266" cy="57877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Maintenances by fixed time intervals (e.g. yearly/monthly </a:t>
            </a:r>
            <a:r>
              <a:rPr lang="en-AU" sz="1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</a:t>
            </a: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  <a:endParaRPr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14ED68D-86F5-410A-9757-22EA8A32775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1617785" y="2216915"/>
            <a:ext cx="353280" cy="14978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90650E-DCFF-451D-83C8-1DE309E16974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1617785" y="3714726"/>
            <a:ext cx="360123" cy="64062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BBBD3E4-69D0-4E87-9D36-5DFFF4BCBD7F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1617785" y="3714726"/>
            <a:ext cx="353280" cy="19542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07255E1-833A-46AC-8A75-5BF174593E2E}"/>
              </a:ext>
            </a:extLst>
          </p:cNvPr>
          <p:cNvCxnSpPr>
            <a:stCxn id="23" idx="3"/>
            <a:endCxn id="68" idx="1"/>
          </p:cNvCxnSpPr>
          <p:nvPr/>
        </p:nvCxnSpPr>
        <p:spPr>
          <a:xfrm flipV="1">
            <a:off x="4051495" y="1110079"/>
            <a:ext cx="660196" cy="11068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30AAD5C-38E1-4753-A23D-507D4975FA6B}"/>
              </a:ext>
            </a:extLst>
          </p:cNvPr>
          <p:cNvCxnSpPr>
            <a:stCxn id="69" idx="1"/>
            <a:endCxn id="23" idx="3"/>
          </p:cNvCxnSpPr>
          <p:nvPr/>
        </p:nvCxnSpPr>
        <p:spPr>
          <a:xfrm rot="10800000" flipV="1">
            <a:off x="4051496" y="1520175"/>
            <a:ext cx="660193" cy="69673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1BF6DEB-8F28-450F-B50E-BA5B9101B5B9}"/>
              </a:ext>
            </a:extLst>
          </p:cNvPr>
          <p:cNvCxnSpPr>
            <a:stCxn id="72" idx="1"/>
            <a:endCxn id="23" idx="3"/>
          </p:cNvCxnSpPr>
          <p:nvPr/>
        </p:nvCxnSpPr>
        <p:spPr>
          <a:xfrm rot="10800000" flipV="1">
            <a:off x="4051496" y="1910291"/>
            <a:ext cx="660193" cy="3066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40CC7F-8B71-41D5-AAC9-95CBAC11ECD4}"/>
              </a:ext>
            </a:extLst>
          </p:cNvPr>
          <p:cNvCxnSpPr>
            <a:stCxn id="73" idx="1"/>
            <a:endCxn id="23" idx="3"/>
          </p:cNvCxnSpPr>
          <p:nvPr/>
        </p:nvCxnSpPr>
        <p:spPr>
          <a:xfrm rot="10800000">
            <a:off x="4051496" y="2216915"/>
            <a:ext cx="660193" cy="926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B017EB1-8402-4B41-94BA-EE6D9A5A2EDE}"/>
              </a:ext>
            </a:extLst>
          </p:cNvPr>
          <p:cNvCxnSpPr>
            <a:cxnSpLocks/>
            <a:stCxn id="76" idx="1"/>
            <a:endCxn id="23" idx="3"/>
          </p:cNvCxnSpPr>
          <p:nvPr/>
        </p:nvCxnSpPr>
        <p:spPr>
          <a:xfrm rot="10800000">
            <a:off x="4051496" y="2216916"/>
            <a:ext cx="660193" cy="96088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9C86FF-CF45-4487-8F2F-9C977A97B098}"/>
              </a:ext>
            </a:extLst>
          </p:cNvPr>
          <p:cNvCxnSpPr>
            <a:stCxn id="74" idx="1"/>
            <a:endCxn id="23" idx="3"/>
          </p:cNvCxnSpPr>
          <p:nvPr/>
        </p:nvCxnSpPr>
        <p:spPr>
          <a:xfrm rot="10800000">
            <a:off x="4051496" y="2216915"/>
            <a:ext cx="660193" cy="4551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DBF94A6-8BAD-45AF-8186-2D4D300ABA10}"/>
              </a:ext>
            </a:extLst>
          </p:cNvPr>
          <p:cNvCxnSpPr>
            <a:stCxn id="70" idx="1"/>
            <a:endCxn id="24" idx="3"/>
          </p:cNvCxnSpPr>
          <p:nvPr/>
        </p:nvCxnSpPr>
        <p:spPr>
          <a:xfrm rot="10800000" flipV="1">
            <a:off x="4058339" y="4000132"/>
            <a:ext cx="653349" cy="355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0C28D5A-6308-4C22-B304-4F9881207B22}"/>
              </a:ext>
            </a:extLst>
          </p:cNvPr>
          <p:cNvCxnSpPr>
            <a:stCxn id="75" idx="1"/>
            <a:endCxn id="24" idx="3"/>
          </p:cNvCxnSpPr>
          <p:nvPr/>
        </p:nvCxnSpPr>
        <p:spPr>
          <a:xfrm rot="10800000">
            <a:off x="4058338" y="4355353"/>
            <a:ext cx="653350" cy="1550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C62C4B3-A558-4B60-B160-9ED94311E279}"/>
              </a:ext>
            </a:extLst>
          </p:cNvPr>
          <p:cNvCxnSpPr>
            <a:cxnSpLocks/>
            <a:stCxn id="71" idx="1"/>
            <a:endCxn id="24" idx="3"/>
          </p:cNvCxnSpPr>
          <p:nvPr/>
        </p:nvCxnSpPr>
        <p:spPr>
          <a:xfrm rot="10800000">
            <a:off x="4058338" y="4355352"/>
            <a:ext cx="653350" cy="8029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9FD28EC-FD05-4B80-9D5A-A7FA7A834A53}"/>
              </a:ext>
            </a:extLst>
          </p:cNvPr>
          <p:cNvCxnSpPr>
            <a:stCxn id="31" idx="1"/>
            <a:endCxn id="25" idx="3"/>
          </p:cNvCxnSpPr>
          <p:nvPr/>
        </p:nvCxnSpPr>
        <p:spPr>
          <a:xfrm rot="10800000">
            <a:off x="4051496" y="5668998"/>
            <a:ext cx="660193" cy="2560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Monalco Mining: MECE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Mining: MECE Issue Tree</dc:title>
  <dc:creator>Hui, Chris</dc:creator>
  <cp:lastModifiedBy>Tom</cp:lastModifiedBy>
  <cp:revision>4</cp:revision>
  <dcterms:created xsi:type="dcterms:W3CDTF">2019-05-15T15:57:18Z</dcterms:created>
  <dcterms:modified xsi:type="dcterms:W3CDTF">2020-11-24T04:09:15Z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