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AEDF"/>
    <a:srgbClr val="10ABF0"/>
    <a:srgbClr val="C7D9EF"/>
    <a:srgbClr val="BED3EC"/>
    <a:srgbClr val="C6E6A2"/>
    <a:srgbClr val="DCF0C6"/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65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01B-90F2-4CA3-8018-7605EC3DFC7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686BF-5D25-4A56-9397-74A4DF9E4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686BF-5D25-4A56-9397-74A4DF9E48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8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4"/>
          <p:cNvSpPr/>
          <p:nvPr userDrawn="1"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1714500" y="1396"/>
                </a:moveTo>
                <a:cubicBezTo>
                  <a:pt x="4191000" y="-30749"/>
                  <a:pt x="6667500" y="506955"/>
                  <a:pt x="9144000" y="132900"/>
                </a:cubicBezTo>
                <a:lnTo>
                  <a:pt x="9144000" y="1600200"/>
                </a:lnTo>
                <a:lnTo>
                  <a:pt x="0" y="1600200"/>
                </a:lnTo>
                <a:lnTo>
                  <a:pt x="0" y="132900"/>
                </a:lnTo>
                <a:cubicBezTo>
                  <a:pt x="571500" y="46580"/>
                  <a:pt x="1143000" y="8815"/>
                  <a:pt x="1714500" y="1396"/>
                </a:cubicBezTo>
                <a:close/>
              </a:path>
            </a:pathLst>
          </a:custGeom>
          <a:gradFill>
            <a:gsLst>
              <a:gs pos="0">
                <a:srgbClr val="C6E6A2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868362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55EA-DB12-4D88-BD3B-086820814F37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EEF0-283C-47DE-B30D-0BA91782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536" y="3102792"/>
            <a:ext cx="867696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Profit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1868" y="4278633"/>
            <a:ext cx="1367589" cy="671599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Operation Costs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3957" y="1938923"/>
            <a:ext cx="1108844" cy="3800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9" name="Rectangle 8"/>
          <p:cNvSpPr/>
          <p:nvPr/>
        </p:nvSpPr>
        <p:spPr>
          <a:xfrm>
            <a:off x="2161868" y="4969195"/>
            <a:ext cx="1367589" cy="38000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43958" y="1405523"/>
            <a:ext cx="1108844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24399" y="3384557"/>
            <a:ext cx="1731639" cy="85712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Variable Costs (e.g. labor)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04169" y="5437370"/>
            <a:ext cx="1387031" cy="533400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Fixed Costs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6387" y="221159"/>
            <a:ext cx="8542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prstClr val="black"/>
                </a:solidFill>
                <a:ea typeface="+mj-ea"/>
                <a:cs typeface="+mj-cs"/>
              </a:rPr>
              <a:t>Monalco</a:t>
            </a:r>
            <a:r>
              <a:rPr lang="en-US" sz="4400" b="1" dirty="0">
                <a:solidFill>
                  <a:prstClr val="black"/>
                </a:solidFill>
                <a:ea typeface="+mj-ea"/>
                <a:cs typeface="+mj-cs"/>
              </a:rPr>
              <a:t> Mining: Value Driver Tree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DE496-101E-47B7-9B26-8D711B5C19E2}"/>
              </a:ext>
            </a:extLst>
          </p:cNvPr>
          <p:cNvSpPr txBox="1"/>
          <p:nvPr/>
        </p:nvSpPr>
        <p:spPr>
          <a:xfrm>
            <a:off x="104468" y="2381377"/>
            <a:ext cx="1800532" cy="652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Value Driver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092D47-30DF-430B-913A-1258D43E8B2B}"/>
              </a:ext>
            </a:extLst>
          </p:cNvPr>
          <p:cNvSpPr/>
          <p:nvPr/>
        </p:nvSpPr>
        <p:spPr>
          <a:xfrm>
            <a:off x="4404169" y="5970770"/>
            <a:ext cx="1387031" cy="39346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F86E03-29CE-4E11-89FC-8DE8F2FBAA80}"/>
              </a:ext>
            </a:extLst>
          </p:cNvPr>
          <p:cNvSpPr/>
          <p:nvPr/>
        </p:nvSpPr>
        <p:spPr>
          <a:xfrm>
            <a:off x="4724401" y="4241683"/>
            <a:ext cx="1731637" cy="38971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4F8AAB-FCA9-41E0-8545-465B1E5BD83A}"/>
              </a:ext>
            </a:extLst>
          </p:cNvPr>
          <p:cNvSpPr/>
          <p:nvPr/>
        </p:nvSpPr>
        <p:spPr>
          <a:xfrm>
            <a:off x="7284340" y="2888436"/>
            <a:ext cx="1554857" cy="583322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Unit Variable Cost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F93891-467D-4C64-90F3-D721DA174656}"/>
              </a:ext>
            </a:extLst>
          </p:cNvPr>
          <p:cNvSpPr/>
          <p:nvPr/>
        </p:nvSpPr>
        <p:spPr>
          <a:xfrm>
            <a:off x="437536" y="3662429"/>
            <a:ext cx="867696" cy="36933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D86E1F-8355-478F-825B-473B230A28E5}"/>
              </a:ext>
            </a:extLst>
          </p:cNvPr>
          <p:cNvSpPr/>
          <p:nvPr/>
        </p:nvSpPr>
        <p:spPr>
          <a:xfrm>
            <a:off x="7284340" y="3491294"/>
            <a:ext cx="1554857" cy="36754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/ Unit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CA3D87C-E211-4F3D-9BB8-7AE5FEB68BF7}"/>
              </a:ext>
            </a:extLst>
          </p:cNvPr>
          <p:cNvSpPr/>
          <p:nvPr/>
        </p:nvSpPr>
        <p:spPr>
          <a:xfrm>
            <a:off x="7263319" y="4029770"/>
            <a:ext cx="1554857" cy="39896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# of Units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D25EED-40FE-4058-B6EA-5D11DFEFF125}"/>
              </a:ext>
            </a:extLst>
          </p:cNvPr>
          <p:cNvSpPr/>
          <p:nvPr/>
        </p:nvSpPr>
        <p:spPr>
          <a:xfrm>
            <a:off x="7263319" y="4436998"/>
            <a:ext cx="1554857" cy="38000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Units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054634-3C3B-400A-9D00-D4E3F27B17AF}"/>
              </a:ext>
            </a:extLst>
          </p:cNvPr>
          <p:cNvSpPr/>
          <p:nvPr/>
        </p:nvSpPr>
        <p:spPr>
          <a:xfrm>
            <a:off x="4724400" y="1286922"/>
            <a:ext cx="1960235" cy="46579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Tons of ore sold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265362-C33A-4DA4-A841-E1E110A4434A}"/>
              </a:ext>
            </a:extLst>
          </p:cNvPr>
          <p:cNvSpPr/>
          <p:nvPr/>
        </p:nvSpPr>
        <p:spPr>
          <a:xfrm>
            <a:off x="4724399" y="1761619"/>
            <a:ext cx="1960235" cy="38971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of tons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3D7684-AA45-480C-955B-3145A6F0751A}"/>
              </a:ext>
            </a:extLst>
          </p:cNvPr>
          <p:cNvSpPr/>
          <p:nvPr/>
        </p:nvSpPr>
        <p:spPr>
          <a:xfrm>
            <a:off x="4747464" y="2318002"/>
            <a:ext cx="1960235" cy="46579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Price per Ton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5BB4B2-62D7-4572-B1BB-03C7DFCD1E76}"/>
              </a:ext>
            </a:extLst>
          </p:cNvPr>
          <p:cNvSpPr/>
          <p:nvPr/>
        </p:nvSpPr>
        <p:spPr>
          <a:xfrm>
            <a:off x="4750092" y="2795158"/>
            <a:ext cx="1960235" cy="389717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$/Ton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4CA175-1EF4-4790-B8BB-B9ABF181D017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305232" y="3369492"/>
            <a:ext cx="856636" cy="1244941"/>
          </a:xfrm>
          <a:prstGeom prst="bentConnector3">
            <a:avLst>
              <a:gd name="adj1" fmla="val 5552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91901D-98E6-4329-B15F-794A10BB7B88}"/>
              </a:ext>
            </a:extLst>
          </p:cNvPr>
          <p:cNvCxnSpPr>
            <a:stCxn id="22" idx="3"/>
            <a:endCxn id="62" idx="1"/>
          </p:cNvCxnSpPr>
          <p:nvPr/>
        </p:nvCxnSpPr>
        <p:spPr>
          <a:xfrm flipV="1">
            <a:off x="3352802" y="1519820"/>
            <a:ext cx="1371598" cy="1524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6B71D1-C38F-4FB5-97D3-F7D749500EDC}"/>
              </a:ext>
            </a:extLst>
          </p:cNvPr>
          <p:cNvCxnSpPr>
            <a:stCxn id="22" idx="3"/>
            <a:endCxn id="65" idx="1"/>
          </p:cNvCxnSpPr>
          <p:nvPr/>
        </p:nvCxnSpPr>
        <p:spPr>
          <a:xfrm>
            <a:off x="3352802" y="1672223"/>
            <a:ext cx="1394662" cy="878677"/>
          </a:xfrm>
          <a:prstGeom prst="bentConnector3">
            <a:avLst>
              <a:gd name="adj1" fmla="val 488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DA31155-9BE6-46A9-969D-49055D18F808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3529457" y="3813120"/>
            <a:ext cx="1194942" cy="801313"/>
          </a:xfrm>
          <a:prstGeom prst="bentConnector3">
            <a:avLst>
              <a:gd name="adj1" fmla="val 368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5B56A7-E948-41A3-9F8F-79AD9F2A3982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3529457" y="4614433"/>
            <a:ext cx="874712" cy="10896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91A215-5484-4FD9-B5EC-9503FC128FCB}"/>
              </a:ext>
            </a:extLst>
          </p:cNvPr>
          <p:cNvCxnSpPr>
            <a:stCxn id="23" idx="3"/>
            <a:endCxn id="77" idx="1"/>
          </p:cNvCxnSpPr>
          <p:nvPr/>
        </p:nvCxnSpPr>
        <p:spPr>
          <a:xfrm flipV="1">
            <a:off x="6456038" y="3180097"/>
            <a:ext cx="828302" cy="6330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F82ACCE-72CC-49FF-9D33-0AE729C37EBF}"/>
              </a:ext>
            </a:extLst>
          </p:cNvPr>
          <p:cNvCxnSpPr>
            <a:stCxn id="23" idx="3"/>
            <a:endCxn id="85" idx="1"/>
          </p:cNvCxnSpPr>
          <p:nvPr/>
        </p:nvCxnSpPr>
        <p:spPr>
          <a:xfrm>
            <a:off x="6456038" y="3813120"/>
            <a:ext cx="807281" cy="41613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oogle Shape;39;p1">
            <a:extLst>
              <a:ext uri="{FF2B5EF4-FFF2-40B4-BE49-F238E27FC236}">
                <a16:creationId xmlns:a16="http://schemas.microsoft.com/office/drawing/2014/main" id="{5DA92AAD-129F-439F-A2E4-FF653B5443F2}"/>
              </a:ext>
            </a:extLst>
          </p:cNvPr>
          <p:cNvGrpSpPr/>
          <p:nvPr/>
        </p:nvGrpSpPr>
        <p:grpSpPr>
          <a:xfrm rot="2796882">
            <a:off x="6751475" y="3652085"/>
            <a:ext cx="326880" cy="332266"/>
            <a:chOff x="4283114" y="-597224"/>
            <a:chExt cx="170332" cy="170332"/>
          </a:xfrm>
        </p:grpSpPr>
        <p:sp>
          <p:nvSpPr>
            <p:cNvPr id="90" name="Google Shape;40;p1">
              <a:extLst>
                <a:ext uri="{FF2B5EF4-FFF2-40B4-BE49-F238E27FC236}">
                  <a16:creationId xmlns:a16="http://schemas.microsoft.com/office/drawing/2014/main" id="{E127447D-A747-4947-8246-C796C16D3EEC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41;p1">
              <a:extLst>
                <a:ext uri="{FF2B5EF4-FFF2-40B4-BE49-F238E27FC236}">
                  <a16:creationId xmlns:a16="http://schemas.microsoft.com/office/drawing/2014/main" id="{38C0F913-09DC-40C0-A38D-D3F387F4EF2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39;p1">
            <a:extLst>
              <a:ext uri="{FF2B5EF4-FFF2-40B4-BE49-F238E27FC236}">
                <a16:creationId xmlns:a16="http://schemas.microsoft.com/office/drawing/2014/main" id="{2489CC38-DD7C-4C73-B110-6EC30F58B5EF}"/>
              </a:ext>
            </a:extLst>
          </p:cNvPr>
          <p:cNvGrpSpPr/>
          <p:nvPr/>
        </p:nvGrpSpPr>
        <p:grpSpPr>
          <a:xfrm rot="2796882">
            <a:off x="3895083" y="1506090"/>
            <a:ext cx="326880" cy="332266"/>
            <a:chOff x="4283114" y="-597224"/>
            <a:chExt cx="170332" cy="170332"/>
          </a:xfrm>
        </p:grpSpPr>
        <p:sp>
          <p:nvSpPr>
            <p:cNvPr id="94" name="Google Shape;40;p1">
              <a:extLst>
                <a:ext uri="{FF2B5EF4-FFF2-40B4-BE49-F238E27FC236}">
                  <a16:creationId xmlns:a16="http://schemas.microsoft.com/office/drawing/2014/main" id="{1B86B194-F171-400E-96B0-8859B60688D4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41;p1">
              <a:extLst>
                <a:ext uri="{FF2B5EF4-FFF2-40B4-BE49-F238E27FC236}">
                  <a16:creationId xmlns:a16="http://schemas.microsoft.com/office/drawing/2014/main" id="{DC4F3434-9AA0-4A8B-8272-D4B07EC5E166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17CACF-732E-45E8-BEDB-84B46E20278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 flipV="1">
            <a:off x="1305232" y="1672223"/>
            <a:ext cx="938726" cy="16972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oogle Shape;39;p1">
            <a:extLst>
              <a:ext uri="{FF2B5EF4-FFF2-40B4-BE49-F238E27FC236}">
                <a16:creationId xmlns:a16="http://schemas.microsoft.com/office/drawing/2014/main" id="{C673E6E2-E62F-4924-82FD-14383A27A59A}"/>
              </a:ext>
            </a:extLst>
          </p:cNvPr>
          <p:cNvGrpSpPr/>
          <p:nvPr/>
        </p:nvGrpSpPr>
        <p:grpSpPr>
          <a:xfrm rot="5400000">
            <a:off x="3815876" y="4450095"/>
            <a:ext cx="326880" cy="332266"/>
            <a:chOff x="4283114" y="-597224"/>
            <a:chExt cx="170332" cy="170332"/>
          </a:xfrm>
        </p:grpSpPr>
        <p:sp>
          <p:nvSpPr>
            <p:cNvPr id="97" name="Google Shape;40;p1">
              <a:extLst>
                <a:ext uri="{FF2B5EF4-FFF2-40B4-BE49-F238E27FC236}">
                  <a16:creationId xmlns:a16="http://schemas.microsoft.com/office/drawing/2014/main" id="{A835E9A1-B457-4A9D-8514-A39E18CB7702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41;p1">
              <a:extLst>
                <a:ext uri="{FF2B5EF4-FFF2-40B4-BE49-F238E27FC236}">
                  <a16:creationId xmlns:a16="http://schemas.microsoft.com/office/drawing/2014/main" id="{09DC5F3F-3D1A-41C6-A21F-576213EBF64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40;p1">
            <a:extLst>
              <a:ext uri="{FF2B5EF4-FFF2-40B4-BE49-F238E27FC236}">
                <a16:creationId xmlns:a16="http://schemas.microsoft.com/office/drawing/2014/main" id="{2833ADA7-7748-442A-ADDB-04EA715EBF2D}"/>
              </a:ext>
            </a:extLst>
          </p:cNvPr>
          <p:cNvSpPr/>
          <p:nvPr/>
        </p:nvSpPr>
        <p:spPr>
          <a:xfrm rot="5400000">
            <a:off x="1613251" y="3203359"/>
            <a:ext cx="326880" cy="332266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US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A22F61-0260-4374-AE90-3AD06592C562}"/>
              </a:ext>
            </a:extLst>
          </p:cNvPr>
          <p:cNvSpPr/>
          <p:nvPr/>
        </p:nvSpPr>
        <p:spPr>
          <a:xfrm>
            <a:off x="6699817" y="4951226"/>
            <a:ext cx="1387031" cy="39896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Rent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E59173-3143-4CC9-AD1E-5D3F1D769344}"/>
              </a:ext>
            </a:extLst>
          </p:cNvPr>
          <p:cNvSpPr/>
          <p:nvPr/>
        </p:nvSpPr>
        <p:spPr>
          <a:xfrm>
            <a:off x="6707699" y="5872682"/>
            <a:ext cx="1387031" cy="398966"/>
          </a:xfrm>
          <a:prstGeom prst="rect">
            <a:avLst/>
          </a:prstGeom>
          <a:gradFill flip="none" rotWithShape="1">
            <a:gsLst>
              <a:gs pos="40000">
                <a:srgbClr val="0070C0"/>
              </a:gs>
              <a:gs pos="99000">
                <a:srgbClr val="0070C0"/>
              </a:gs>
              <a:gs pos="0">
                <a:srgbClr val="00B0F0"/>
              </a:gs>
            </a:gsLst>
            <a:lin ang="4200000" scaled="0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Insurance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903ECB-A969-4B02-A0BB-E96C2BCEFCE1}"/>
              </a:ext>
            </a:extLst>
          </p:cNvPr>
          <p:cNvSpPr/>
          <p:nvPr/>
        </p:nvSpPr>
        <p:spPr>
          <a:xfrm>
            <a:off x="6699816" y="5368108"/>
            <a:ext cx="1387031" cy="366535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12CBD84-1066-4726-B7B3-81E0D5A8C0AA}"/>
              </a:ext>
            </a:extLst>
          </p:cNvPr>
          <p:cNvSpPr/>
          <p:nvPr/>
        </p:nvSpPr>
        <p:spPr>
          <a:xfrm>
            <a:off x="6699816" y="6271648"/>
            <a:ext cx="1387031" cy="37237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AA6D5BC-EF2A-4095-AAD3-578CAD5BABCB}"/>
              </a:ext>
            </a:extLst>
          </p:cNvPr>
          <p:cNvCxnSpPr>
            <a:stCxn id="24" idx="3"/>
            <a:endCxn id="104" idx="1"/>
          </p:cNvCxnSpPr>
          <p:nvPr/>
        </p:nvCxnSpPr>
        <p:spPr>
          <a:xfrm flipV="1">
            <a:off x="5791200" y="5150709"/>
            <a:ext cx="908617" cy="5533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BF7C50-AF2A-47C8-8602-06FA04844AF3}"/>
              </a:ext>
            </a:extLst>
          </p:cNvPr>
          <p:cNvCxnSpPr>
            <a:stCxn id="24" idx="3"/>
            <a:endCxn id="105" idx="1"/>
          </p:cNvCxnSpPr>
          <p:nvPr/>
        </p:nvCxnSpPr>
        <p:spPr>
          <a:xfrm>
            <a:off x="5791200" y="5704070"/>
            <a:ext cx="916499" cy="3680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oogle Shape;39;p1">
            <a:extLst>
              <a:ext uri="{FF2B5EF4-FFF2-40B4-BE49-F238E27FC236}">
                <a16:creationId xmlns:a16="http://schemas.microsoft.com/office/drawing/2014/main" id="{156DDECE-06C7-4874-880E-92E38548F650}"/>
              </a:ext>
            </a:extLst>
          </p:cNvPr>
          <p:cNvGrpSpPr/>
          <p:nvPr/>
        </p:nvGrpSpPr>
        <p:grpSpPr>
          <a:xfrm rot="5400000">
            <a:off x="6078317" y="5535567"/>
            <a:ext cx="326880" cy="332266"/>
            <a:chOff x="4283114" y="-597224"/>
            <a:chExt cx="170332" cy="170332"/>
          </a:xfrm>
        </p:grpSpPr>
        <p:sp>
          <p:nvSpPr>
            <p:cNvPr id="116" name="Google Shape;40;p1">
              <a:extLst>
                <a:ext uri="{FF2B5EF4-FFF2-40B4-BE49-F238E27FC236}">
                  <a16:creationId xmlns:a16="http://schemas.microsoft.com/office/drawing/2014/main" id="{EE8C3974-5719-4B82-AD04-2FFC5BA4C7DD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41;p1">
              <a:extLst>
                <a:ext uri="{FF2B5EF4-FFF2-40B4-BE49-F238E27FC236}">
                  <a16:creationId xmlns:a16="http://schemas.microsoft.com/office/drawing/2014/main" id="{33379DFC-3B42-4B2C-929B-CE5EDACEE0D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12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5"/>
  <p:tag name="MMPROD_UIDATA" val="&lt;database version=&quot;8.0&quot;&gt;&lt;object type=&quot;1&quot; unique_id=&quot;10001&quot;&gt;&lt;object type=&quot;2&quot; unique_id=&quot;24883&quot;&gt;&lt;object type=&quot;3&quot; unique_id=&quot;24884&quot;&gt;&lt;property id=&quot;20148&quot; value=&quot;5&quot;/&gt;&lt;property id=&quot;20300&quot; value=&quot;Slide 1 - &amp;quot;Decision Tree&amp;quot;&quot;/&gt;&lt;property id=&quot;20307&quot; value=&quot;256&quot;/&gt;&lt;/object&gt;&lt;object type=&quot;3&quot; unique_id=&quot;24885&quot;&gt;&lt;property id=&quot;20148&quot; value=&quot;5&quot;/&gt;&lt;property id=&quot;20300&quot; value=&quot;Slide 2&quot;/&gt;&lt;property id=&quot;20307&quot; value=&quot;257&quot;/&gt;&lt;/object&gt;&lt;object type=&quot;3&quot; unique_id=&quot;24886&quot;&gt;&lt;property id=&quot;20148&quot; value=&quot;5&quot;/&gt;&lt;property id=&quot;20300&quot; value=&quot;Slide 3&quot;/&gt;&lt;property id=&quot;20307&quot; value=&quot;258&quot;/&gt;&lt;/object&gt;&lt;object type=&quot;3&quot; unique_id=&quot;24920&quot;&gt;&lt;property id=&quot;20148&quot; value=&quot;5&quot;/&gt;&lt;property id=&quot;20300&quot; value=&quot;Slide 4&quot;/&gt;&lt;property id=&quot;20307&quot; value=&quot;259&quot;/&gt;&lt;/object&gt;&lt;/object&gt;&lt;object type=&quot;8&quot; unique_id=&quot;2489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59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Aminul Islam</dc:creator>
  <cp:lastModifiedBy>Tom</cp:lastModifiedBy>
  <cp:revision>26</cp:revision>
  <dcterms:created xsi:type="dcterms:W3CDTF">2012-11-30T17:37:14Z</dcterms:created>
  <dcterms:modified xsi:type="dcterms:W3CDTF">2020-11-24T03:33:08Z</dcterms:modified>
</cp:coreProperties>
</file>