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0" r:id="rId3"/>
    <p:sldId id="257" r:id="rId4"/>
    <p:sldId id="261" r:id="rId5"/>
    <p:sldId id="262" r:id="rId6"/>
    <p:sldId id="264" r:id="rId7"/>
    <p:sldId id="278" r:id="rId8"/>
    <p:sldId id="265" r:id="rId9"/>
    <p:sldId id="263" r:id="rId10"/>
    <p:sldId id="266" r:id="rId11"/>
    <p:sldId id="267" r:id="rId12"/>
    <p:sldId id="279" r:id="rId13"/>
    <p:sldId id="280" r:id="rId14"/>
    <p:sldId id="281" r:id="rId15"/>
    <p:sldId id="282" r:id="rId16"/>
    <p:sldId id="277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3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1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0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7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4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5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4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6C1B-014E-495D-81B3-FCFCB2E83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House Value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FC173-FDC4-44C9-A39F-D9A54199E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Cheng</a:t>
            </a:r>
          </a:p>
          <a:p>
            <a:r>
              <a:rPr lang="en-US" dirty="0" err="1"/>
              <a:t>Datas</a:t>
            </a:r>
            <a:r>
              <a:rPr lang="en-US" dirty="0"/>
              <a:t> Science Career Track Capstone, May 20</a:t>
            </a:r>
            <a:r>
              <a:rPr lang="en-US" baseline="30000" dirty="0"/>
              <a:t>th</a:t>
            </a:r>
            <a:r>
              <a:rPr lang="en-US" dirty="0"/>
              <a:t> 2020 Cohort</a:t>
            </a:r>
          </a:p>
        </p:txBody>
      </p:sp>
    </p:spTree>
    <p:extLst>
      <p:ext uri="{BB962C8B-B14F-4D97-AF65-F5344CB8AC3E}">
        <p14:creationId xmlns:p14="http://schemas.microsoft.com/office/powerpoint/2010/main" val="413125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A57A-6BC7-4E1D-97B5-B70187B7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Machine Learning Modeling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5F46-21E8-4C1B-8E13-D69D6BB6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Type: Time Series Forecast</a:t>
            </a:r>
          </a:p>
          <a:p>
            <a:r>
              <a:rPr lang="en-US" dirty="0"/>
              <a:t>Tools: pandas, </a:t>
            </a:r>
            <a:r>
              <a:rPr lang="en-US" dirty="0" err="1"/>
              <a:t>numpy</a:t>
            </a:r>
            <a:r>
              <a:rPr lang="en-US" dirty="0"/>
              <a:t>, matplotlib, seaborn, datetime</a:t>
            </a:r>
          </a:p>
          <a:p>
            <a:r>
              <a:rPr lang="en-US" dirty="0"/>
              <a:t>Methods/Models:</a:t>
            </a:r>
          </a:p>
          <a:p>
            <a:pPr lvl="1"/>
            <a:r>
              <a:rPr lang="en-US" sz="1700" b="0" i="0" dirty="0">
                <a:solidFill>
                  <a:schemeClr val="tx1"/>
                </a:solidFill>
                <a:effectLst/>
                <a:latin typeface="Roboto"/>
              </a:rPr>
              <a:t>Autoregressive Integrated Moving Average (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Roboto"/>
              </a:rPr>
              <a:t>ARIMA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Roboto"/>
              </a:rPr>
              <a:t>)</a:t>
            </a:r>
          </a:p>
          <a:p>
            <a:pPr lvl="1"/>
            <a:r>
              <a:rPr lang="en-US" sz="1700" b="0" i="0" dirty="0">
                <a:solidFill>
                  <a:schemeClr val="tx1"/>
                </a:solidFill>
                <a:effectLst/>
                <a:latin typeface="Helvetica Neue"/>
              </a:rPr>
              <a:t>Vector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Roboto"/>
              </a:rPr>
              <a:t>Autoregressive Integrated Moving Average (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Roboto"/>
              </a:rPr>
              <a:t>VARMA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Roboto"/>
              </a:rPr>
              <a:t>)</a:t>
            </a:r>
            <a:endParaRPr lang="en-US" sz="17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lvl="1"/>
            <a:r>
              <a:rPr lang="en-US" sz="1700" b="0" i="0" dirty="0">
                <a:solidFill>
                  <a:schemeClr val="tx1"/>
                </a:solidFill>
                <a:effectLst/>
                <a:latin typeface="Helvetica Neue"/>
              </a:rPr>
              <a:t>Holt Winter’s Exponential Smoothing (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Helvetica Neue"/>
              </a:rPr>
              <a:t>HWES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14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CFBF-26D5-4206-9F97-07074103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Steps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8FCC-3F3F-48FF-A9AE-2383B372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Preprocessing: time series format, no missing values, difference the data then 1/5</a:t>
            </a:r>
            <a:r>
              <a:rPr lang="en-US" baseline="30000" dirty="0"/>
              <a:t>th</a:t>
            </a:r>
            <a:r>
              <a:rPr lang="en-US" dirty="0"/>
              <a:t> root the value to make it stationary.</a:t>
            </a:r>
          </a:p>
          <a:p>
            <a:r>
              <a:rPr lang="en-US" dirty="0"/>
              <a:t>Split to train/test, 1996 Jan-2015 Dec for training and 2016 Jan-2020 Dec for testing.</a:t>
            </a:r>
          </a:p>
          <a:p>
            <a:r>
              <a:rPr lang="en-US" dirty="0"/>
              <a:t>Use grid search to find best hyperparameters for each model</a:t>
            </a:r>
          </a:p>
          <a:p>
            <a:r>
              <a:rPr lang="en-US" dirty="0"/>
              <a:t>Use MAE, grid search time, and fitting time to evaluate the 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649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A889-30EE-480E-8267-13CD229A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68E1E-9846-48E1-AAEE-D1A2FC756D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ARMA has the lowest (best) MAE score, but does have grid search time of 40 minutes</a:t>
            </a:r>
          </a:p>
          <a:p>
            <a:r>
              <a:rPr lang="en-US" dirty="0"/>
              <a:t>VARMA’s grid search was terminated after more than 5 hours. The tested p was 1,2, and q was 1~3. When p=2, q=3, the model had best MAE.</a:t>
            </a:r>
          </a:p>
          <a:p>
            <a:r>
              <a:rPr lang="en-US" dirty="0"/>
              <a:t>HWES didn’t need grid search, and was trained in less than a minute.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88C579E-AE68-496D-9211-48FC5C616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1598" y="2425147"/>
            <a:ext cx="6151760" cy="1563757"/>
          </a:xfrm>
        </p:spPr>
      </p:pic>
    </p:spTree>
    <p:extLst>
      <p:ext uri="{BB962C8B-B14F-4D97-AF65-F5344CB8AC3E}">
        <p14:creationId xmlns:p14="http://schemas.microsoft.com/office/powerpoint/2010/main" val="50806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2B79-EB70-4BF2-868B-06F6BFB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pred</a:t>
            </a:r>
            <a:r>
              <a:rPr lang="en-US" dirty="0"/>
              <a:t>/fc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BB56-8A19-44D4-BFC3-F08D65218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668579" cy="34485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HWES’s </a:t>
            </a:r>
            <a:r>
              <a:rPr lang="en-US" dirty="0" err="1"/>
              <a:t>pred</a:t>
            </a:r>
            <a:r>
              <a:rPr lang="en-US" dirty="0"/>
              <a:t>/test looked okay, but the forecast doesn’t seem realistic. It’s way too exponential, which usually isn’t how housing prices will grow.</a:t>
            </a:r>
          </a:p>
          <a:p>
            <a:r>
              <a:rPr lang="en-US" dirty="0"/>
              <a:t>ARMA and VARMA had very similar results, but due to time spent on modeling,  ARMA is winner.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DC6834-6B69-404D-BA11-E6D4994BE5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5910" y="1864195"/>
            <a:ext cx="7174992" cy="3714970"/>
          </a:xfrm>
        </p:spPr>
      </p:pic>
    </p:spTree>
    <p:extLst>
      <p:ext uri="{BB962C8B-B14F-4D97-AF65-F5344CB8AC3E}">
        <p14:creationId xmlns:p14="http://schemas.microsoft.com/office/powerpoint/2010/main" val="2890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28D2-E2A7-48D0-B6F1-7C547805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Price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AAD9-3C26-4C94-9B09-48DBAEF55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a pricing category</a:t>
            </a:r>
          </a:p>
          <a:p>
            <a:pPr marL="0" indent="0">
              <a:buNone/>
            </a:pPr>
            <a:r>
              <a:rPr lang="en-US" dirty="0"/>
              <a:t>0= 0~499,999</a:t>
            </a:r>
          </a:p>
          <a:p>
            <a:pPr marL="0" indent="0">
              <a:buNone/>
            </a:pPr>
            <a:r>
              <a:rPr lang="en-US" dirty="0"/>
              <a:t>1 = 500,000~999,999</a:t>
            </a:r>
          </a:p>
          <a:p>
            <a:pPr marL="0" indent="0">
              <a:buNone/>
            </a:pPr>
            <a:r>
              <a:rPr lang="en-US" dirty="0"/>
              <a:t>2 = 1000,000~149,999</a:t>
            </a:r>
          </a:p>
          <a:p>
            <a:pPr marL="0" indent="0">
              <a:buNone/>
            </a:pPr>
            <a:r>
              <a:rPr lang="en-US" dirty="0"/>
              <a:t>3 = 1,500,000~19,999,999</a:t>
            </a:r>
          </a:p>
          <a:p>
            <a:pPr marL="0" indent="0">
              <a:buNone/>
            </a:pPr>
            <a:r>
              <a:rPr lang="en-US" dirty="0"/>
              <a:t>Etc. I find out that houses with 30+% increase in 5 years, usually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444C3-4965-4833-8E71-90C38AC29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3664" y="2017713"/>
            <a:ext cx="5015239" cy="4028514"/>
          </a:xfrm>
        </p:spPr>
      </p:pic>
    </p:spTree>
    <p:extLst>
      <p:ext uri="{BB962C8B-B14F-4D97-AF65-F5344CB8AC3E}">
        <p14:creationId xmlns:p14="http://schemas.microsoft.com/office/powerpoint/2010/main" val="26541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2B1A-5FF9-49C3-BABB-67DB864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6211-2119-44FE-B267-2462E1A5E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of the properties were under one million</a:t>
            </a:r>
          </a:p>
          <a:p>
            <a:r>
              <a:rPr lang="en-US" dirty="0"/>
              <a:t>So, 2 price categories</a:t>
            </a:r>
          </a:p>
          <a:p>
            <a:r>
              <a:rPr lang="en-US" dirty="0"/>
              <a:t>Viewing the top 5 of each category by county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0CBE8-54EB-4603-B11F-34A0386DE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7621" y="2017713"/>
            <a:ext cx="3437047" cy="4140776"/>
          </a:xfrm>
        </p:spPr>
      </p:pic>
    </p:spTree>
    <p:extLst>
      <p:ext uri="{BB962C8B-B14F-4D97-AF65-F5344CB8AC3E}">
        <p14:creationId xmlns:p14="http://schemas.microsoft.com/office/powerpoint/2010/main" val="42545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50B2-CE42-476C-B10F-F264956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6820D5-02F4-4C5D-A398-473876E1C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591" y="1978440"/>
            <a:ext cx="5526157" cy="3677406"/>
          </a:xfrm>
        </p:spPr>
      </p:pic>
    </p:spTree>
    <p:extLst>
      <p:ext uri="{BB962C8B-B14F-4D97-AF65-F5344CB8AC3E}">
        <p14:creationId xmlns:p14="http://schemas.microsoft.com/office/powerpoint/2010/main" val="8436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08F0-06E9-459C-AFE5-11774F4D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forecast?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900A-FF17-4E8D-B42F-97BBA764A3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common sense and logics</a:t>
            </a:r>
            <a:r>
              <a:rPr lang="en-US" dirty="0"/>
              <a:t> to find </a:t>
            </a:r>
            <a:r>
              <a:rPr lang="en-US" b="1" dirty="0"/>
              <a:t>factors</a:t>
            </a:r>
            <a:r>
              <a:rPr lang="en-US" dirty="0"/>
              <a:t> that may influence sales, in real estates: </a:t>
            </a:r>
            <a:r>
              <a:rPr lang="en-US" b="1" dirty="0"/>
              <a:t>Time, Bedrooms, Bathrooms, and Zip-code of the estate are the main factors.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349E7B-D50A-42D0-9C9D-BCE34EAC65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432150"/>
            <a:ext cx="4645025" cy="2612826"/>
          </a:xfrm>
        </p:spPr>
      </p:pic>
    </p:spTree>
    <p:extLst>
      <p:ext uri="{BB962C8B-B14F-4D97-AF65-F5344CB8AC3E}">
        <p14:creationId xmlns:p14="http://schemas.microsoft.com/office/powerpoint/2010/main" val="325447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46C7-9D73-4740-BC13-280BC2E4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2120348"/>
            <a:ext cx="3718455" cy="6397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HOUSE VALUE FORECAST?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6282E-E27E-45CC-A072-2F3861C6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House Value Forecast 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helps both 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real estate investors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 and 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home buyers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 to determine if it’s a good 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time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, 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place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, or 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choice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 for their investment.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812BFF-4C22-4BDD-A168-494962DA3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557" y="798513"/>
            <a:ext cx="4659312" cy="4659312"/>
          </a:xfrm>
        </p:spPr>
      </p:pic>
    </p:spTree>
    <p:extLst>
      <p:ext uri="{BB962C8B-B14F-4D97-AF65-F5344CB8AC3E}">
        <p14:creationId xmlns:p14="http://schemas.microsoft.com/office/powerpoint/2010/main" val="397928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921-27BB-4946-8EF4-2D163C80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my data came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B9D2-59D7-4078-82F6-99B3756F7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121691" cy="3310128"/>
          </a:xfrm>
        </p:spPr>
        <p:txBody>
          <a:bodyPr>
            <a:normAutofit fontScale="85000" lnSpcReduction="10000"/>
          </a:bodyPr>
          <a:lstStyle/>
          <a:p>
            <a:r>
              <a:rPr lang="en-US" i="0" dirty="0">
                <a:solidFill>
                  <a:srgbClr val="2A2A33"/>
                </a:solidFill>
                <a:effectLst/>
                <a:latin typeface="Open Sans"/>
              </a:rPr>
              <a:t>All of my data came from </a:t>
            </a:r>
            <a:r>
              <a:rPr lang="en-US" b="1" i="0" dirty="0">
                <a:solidFill>
                  <a:srgbClr val="2A2A33"/>
                </a:solidFill>
                <a:effectLst/>
                <a:latin typeface="Open Sans"/>
              </a:rPr>
              <a:t>ZHVI, </a:t>
            </a:r>
            <a:r>
              <a:rPr lang="en-US" i="0" dirty="0">
                <a:solidFill>
                  <a:srgbClr val="2A2A33"/>
                </a:solidFill>
                <a:effectLst/>
                <a:latin typeface="Open Sans"/>
              </a:rPr>
              <a:t>which can be downloaded from https://www.zillow.com/research/data/</a:t>
            </a:r>
          </a:p>
          <a:p>
            <a:r>
              <a:rPr lang="en-US" b="1" i="0" dirty="0">
                <a:solidFill>
                  <a:srgbClr val="2A2A33"/>
                </a:solidFill>
                <a:effectLst/>
                <a:latin typeface="Open Sans"/>
              </a:rPr>
              <a:t>Zillow Home Value Index (ZHVI)</a:t>
            </a:r>
            <a:r>
              <a:rPr lang="en-US" b="0" i="0" dirty="0">
                <a:solidFill>
                  <a:srgbClr val="2A2A33"/>
                </a:solidFill>
                <a:effectLst/>
                <a:latin typeface="Open Sans"/>
              </a:rPr>
              <a:t>: A smoothed, seasonally adjusted measure of the typical home value and market changes across a given region and housing type. It reflects the typical value for homes in the 35th to 65th percentile range.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3CB099-E780-42BC-BB5B-44C95D00BA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6157" y="1849333"/>
            <a:ext cx="6511347" cy="3832393"/>
          </a:xfrm>
        </p:spPr>
      </p:pic>
    </p:spTree>
    <p:extLst>
      <p:ext uri="{BB962C8B-B14F-4D97-AF65-F5344CB8AC3E}">
        <p14:creationId xmlns:p14="http://schemas.microsoft.com/office/powerpoint/2010/main" val="340694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E9AB-1CEE-4C16-A648-3D9EA15A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I do to the data?</a:t>
            </a:r>
            <a:endParaRPr lang="en-US" sz="1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8217-35F8-4C8F-9A88-6CB5918D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1126" y="2560320"/>
            <a:ext cx="5460161" cy="3310128"/>
          </a:xfrm>
        </p:spPr>
        <p:txBody>
          <a:bodyPr/>
          <a:lstStyle/>
          <a:p>
            <a:r>
              <a:rPr lang="en-US" dirty="0"/>
              <a:t>All data must have estimates within the same time frame: Jan 1996 to Dec 2020</a:t>
            </a:r>
          </a:p>
          <a:p>
            <a:r>
              <a:rPr lang="en-US" dirty="0"/>
              <a:t>California Zip code, and County</a:t>
            </a:r>
          </a:p>
          <a:p>
            <a:r>
              <a:rPr lang="en-US" dirty="0"/>
              <a:t>Specified number of Bedrooms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2312A2-BBB2-442F-8C50-AA826DA22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482" y="1864194"/>
            <a:ext cx="5059161" cy="4209813"/>
          </a:xfrm>
        </p:spPr>
      </p:pic>
    </p:spTree>
    <p:extLst>
      <p:ext uri="{BB962C8B-B14F-4D97-AF65-F5344CB8AC3E}">
        <p14:creationId xmlns:p14="http://schemas.microsoft.com/office/powerpoint/2010/main" val="183380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4E1-0060-465B-9BF8-3B5873DC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Exploratory Data Analysis (EDA)</a:t>
            </a:r>
            <a:br>
              <a:rPr lang="en-US" dirty="0"/>
            </a:br>
            <a:r>
              <a:rPr lang="en-US" sz="2400" dirty="0"/>
              <a:t>Year x Avg. Values colored by number of bedrooms.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C1C6-6676-4A2B-9842-C050A58E1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730253" cy="3448595"/>
          </a:xfrm>
        </p:spPr>
        <p:txBody>
          <a:bodyPr>
            <a:normAutofit/>
          </a:bodyPr>
          <a:lstStyle/>
          <a:p>
            <a:r>
              <a:rPr lang="en-US" dirty="0"/>
              <a:t>Same trend for all 8 lines</a:t>
            </a:r>
          </a:p>
          <a:p>
            <a:r>
              <a:rPr lang="en-US" dirty="0"/>
              <a:t>More bedrooms means more value.</a:t>
            </a:r>
          </a:p>
          <a:p>
            <a:r>
              <a:rPr lang="en-US" dirty="0"/>
              <a:t>Obvious Mean &gt; Median; this means huge outliers.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85B7FD-7102-43A5-8647-EAF9B4132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7584" y="1864194"/>
            <a:ext cx="7014416" cy="3694777"/>
          </a:xfrm>
        </p:spPr>
      </p:pic>
    </p:spTree>
    <p:extLst>
      <p:ext uri="{BB962C8B-B14F-4D97-AF65-F5344CB8AC3E}">
        <p14:creationId xmlns:p14="http://schemas.microsoft.com/office/powerpoint/2010/main" val="321030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5979-F868-44B0-9132-BF3B8227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cont.</a:t>
            </a:r>
            <a:br>
              <a:rPr lang="en-US" dirty="0"/>
            </a:br>
            <a:r>
              <a:rPr lang="en-US" dirty="0"/>
              <a:t>Month</a:t>
            </a:r>
            <a:r>
              <a:rPr lang="en-US" sz="3200" dirty="0"/>
              <a:t> x values by Month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AC3F-A0F6-4F79-9221-ACE35A3DBE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Month of year doesn’t seem to matter, so we can just focus on other factors.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85BFDA-10DE-4219-8783-F7BD8D506E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385919"/>
            <a:ext cx="4645025" cy="2705287"/>
          </a:xfrm>
        </p:spPr>
      </p:pic>
    </p:spTree>
    <p:extLst>
      <p:ext uri="{BB962C8B-B14F-4D97-AF65-F5344CB8AC3E}">
        <p14:creationId xmlns:p14="http://schemas.microsoft.com/office/powerpoint/2010/main" val="41603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7C9F-ABD5-46EC-8455-836B3D60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EDA cont.</a:t>
            </a:r>
            <a:br>
              <a:rPr lang="en-US" dirty="0"/>
            </a:br>
            <a:r>
              <a:rPr lang="en-US" sz="2400" dirty="0"/>
              <a:t>Year x Median by County and number of bedrooms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2DDF-23DD-4EAD-B372-F89ABD8A0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721218" cy="3448595"/>
          </a:xfrm>
        </p:spPr>
        <p:txBody>
          <a:bodyPr>
            <a:normAutofit/>
          </a:bodyPr>
          <a:lstStyle/>
          <a:p>
            <a:r>
              <a:rPr lang="en-US" dirty="0"/>
              <a:t>Much more variation than number of bedrooms.</a:t>
            </a:r>
          </a:p>
          <a:p>
            <a:r>
              <a:rPr lang="en-US" dirty="0"/>
              <a:t>San Francisco seems to rise much more as the number of bedrooms increases more than other county.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99D39C-909F-4225-A7E7-21DB0A5BC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8549" y="1864195"/>
            <a:ext cx="7023451" cy="3690166"/>
          </a:xfrm>
        </p:spPr>
      </p:pic>
    </p:spTree>
    <p:extLst>
      <p:ext uri="{BB962C8B-B14F-4D97-AF65-F5344CB8AC3E}">
        <p14:creationId xmlns:p14="http://schemas.microsoft.com/office/powerpoint/2010/main" val="69695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0FC4-6E82-4F0E-9B6D-4676F800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EDA cont.</a:t>
            </a:r>
            <a:br>
              <a:rPr lang="en-US" dirty="0"/>
            </a:br>
            <a:r>
              <a:rPr lang="en-US" sz="2400" dirty="0"/>
              <a:t>Year x Median by Zip Code and number of bedrooms</a:t>
            </a:r>
            <a:br>
              <a:rPr lang="en-US" sz="1050" dirty="0"/>
            </a:b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A0FC220-F451-41C7-8342-718C16990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7" y="2054087"/>
            <a:ext cx="3906611" cy="3816361"/>
          </a:xfrm>
        </p:spPr>
        <p:txBody>
          <a:bodyPr>
            <a:normAutofit/>
          </a:bodyPr>
          <a:lstStyle/>
          <a:p>
            <a:r>
              <a:rPr lang="en-US" dirty="0"/>
              <a:t>This plot shows the outliers, so the forecast should definitely include the zip code of the property.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E7FA10-F808-4FF4-9133-279D0D0E35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5058" y="1864194"/>
            <a:ext cx="6998300" cy="4006254"/>
          </a:xfrm>
        </p:spPr>
      </p:pic>
    </p:spTree>
    <p:extLst>
      <p:ext uri="{BB962C8B-B14F-4D97-AF65-F5344CB8AC3E}">
        <p14:creationId xmlns:p14="http://schemas.microsoft.com/office/powerpoint/2010/main" val="19718831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592</TotalTime>
  <Words>632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Gill Sans MT</vt:lpstr>
      <vt:lpstr>Helvetica Neue</vt:lpstr>
      <vt:lpstr>Open Sans</vt:lpstr>
      <vt:lpstr>Roboto</vt:lpstr>
      <vt:lpstr>Gallery</vt:lpstr>
      <vt:lpstr>California House Value Forecast</vt:lpstr>
      <vt:lpstr>What’s forecast?</vt:lpstr>
      <vt:lpstr>Why HOUSE VALUE FORECAST?</vt:lpstr>
      <vt:lpstr>Where my data came from?</vt:lpstr>
      <vt:lpstr>What did I do to the data?</vt:lpstr>
      <vt:lpstr>Exploratory Data Analysis (EDA) Year x Avg. Values colored by number of bedrooms.</vt:lpstr>
      <vt:lpstr>EDA cont. Month x values by Month</vt:lpstr>
      <vt:lpstr>EDA cont. Year x Median by County and number of bedrooms</vt:lpstr>
      <vt:lpstr>EDA cont. Year x Median by Zip Code and number of bedrooms </vt:lpstr>
      <vt:lpstr>Machine Learning Modeling</vt:lpstr>
      <vt:lpstr>Modeling Steps</vt:lpstr>
      <vt:lpstr>Model scores</vt:lpstr>
      <vt:lpstr>Model pred/fc median</vt:lpstr>
      <vt:lpstr>Price category</vt:lpstr>
      <vt:lpstr>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 for Super Cue Boba Shop</dc:title>
  <dc:creator>Tom</dc:creator>
  <cp:lastModifiedBy>Tom Cheng</cp:lastModifiedBy>
  <cp:revision>48</cp:revision>
  <cp:lastPrinted>2021-02-11T02:33:45Z</cp:lastPrinted>
  <dcterms:created xsi:type="dcterms:W3CDTF">2020-11-25T19:51:11Z</dcterms:created>
  <dcterms:modified xsi:type="dcterms:W3CDTF">2021-02-11T02:34:02Z</dcterms:modified>
</cp:coreProperties>
</file>