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8" r:id="rId4"/>
    <p:sldId id="259" r:id="rId5"/>
    <p:sldId id="266" r:id="rId6"/>
    <p:sldId id="264" r:id="rId7"/>
    <p:sldId id="267" r:id="rId8"/>
    <p:sldId id="268" r:id="rId9"/>
    <p:sldId id="265" r:id="rId10"/>
    <p:sldId id="269" r:id="rId11"/>
    <p:sldId id="270" r:id="rId12"/>
    <p:sldId id="257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7DF8-A74C-4E4E-91F0-22A6E287422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82C8-BAD0-4AB2-9FBA-911E11CF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E85-524E-4301-BBD5-0F828A67AB30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2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677-A441-49B6-AC0A-EF1F932A6B57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F31D-CC62-4BE7-BC49-069A73BE1B60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053-2B1B-483E-9144-32E27AA3DEB7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5504-D26A-43B0-90C5-5B47AF351819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1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952-ADE2-4378-9130-89D4A38E942B}" type="datetime1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B14-F7DB-4F24-A17D-69200A7469F9}" type="datetime1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3FF0-FBEF-45D4-961D-5FBCC522ABED}" type="datetime1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6BA-1ED2-4FB3-8C44-0E8000AF894A}" type="datetime1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F8DB-09DD-4E8F-B5EC-62CCC5FCCDA8}" type="datetime1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6D-2B00-4D7D-BE7A-332F21DED5BD}" type="datetime1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C6D3-53B5-4268-BA4E-696AC5D8163B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2A56-09B3-4ABE-B627-034752D7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b="1" dirty="0"/>
              <a:t>It All Started with a Fairy Tale: Box Office and the Stock </a:t>
            </a:r>
            <a:r>
              <a:rPr lang="en-US" b="1" dirty="0" smtClean="0"/>
              <a:t>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Tommie Chen</a:t>
            </a:r>
            <a:endParaRPr lang="en-US" sz="2800" dirty="0" smtClean="0"/>
          </a:p>
          <a:p>
            <a:r>
              <a:rPr lang="en-US" sz="2800" dirty="0" smtClean="0"/>
              <a:t>July </a:t>
            </a:r>
            <a:r>
              <a:rPr lang="en-US" sz="2800" dirty="0" smtClean="0"/>
              <a:t>7, 2015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Preparation (S&amp;P 500)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10</a:t>
            </a:fld>
            <a:endParaRPr lang="en-US"/>
          </a:p>
        </p:txBody>
      </p:sp>
      <p:pic>
        <p:nvPicPr>
          <p:cNvPr id="8194" name="Picture 2" descr="C:\UserTemp\tchen_new\Profession\POC\_gawork\notebook\2015-07-07 data sp500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76375"/>
            <a:ext cx="8916987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876800" y="3048000"/>
            <a:ext cx="914400" cy="838200"/>
          </a:xfrm>
          <a:prstGeom prst="ellipse">
            <a:avLst/>
          </a:prstGeom>
          <a:noFill/>
          <a:ln>
            <a:solidFill>
              <a:srgbClr val="FF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038600"/>
            <a:ext cx="914400" cy="8382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29400" y="3048000"/>
            <a:ext cx="914400" cy="8382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4038600"/>
            <a:ext cx="914400" cy="8382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Preparation (Merge)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1600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FF"/>
                </a:solidFill>
              </a:rPr>
              <a:t>Prediction For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720" y="1611868"/>
            <a:ext cx="164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FF"/>
                </a:solidFill>
              </a:rPr>
              <a:t>Movie Release</a:t>
            </a:r>
            <a:endParaRPr lang="en-US" dirty="0">
              <a:solidFill>
                <a:srgbClr val="FF00FF"/>
              </a:solidFill>
            </a:endParaRPr>
          </a:p>
        </p:txBody>
      </p:sp>
      <p:pic>
        <p:nvPicPr>
          <p:cNvPr id="9219" name="Picture 3" descr="C:\UserTemp\tchen_new\Profession\POC\_gawork\notebook\2015-07-07 data merg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14600"/>
            <a:ext cx="189784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Temp\tchen_new\Profession\POC\_gawork\notebook\2015-07-07 data merge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23" y="2514600"/>
            <a:ext cx="702151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00600" y="15804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FF"/>
                </a:solidFill>
              </a:rPr>
              <a:t>Stock Market</a:t>
            </a:r>
            <a:endParaRPr lang="en-US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14" idx="2"/>
          </p:cNvCxnSpPr>
          <p:nvPr/>
        </p:nvCxnSpPr>
        <p:spPr>
          <a:xfrm flipH="1">
            <a:off x="4953000" y="1949797"/>
            <a:ext cx="647700" cy="56480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3733800" y="1981200"/>
            <a:ext cx="304800" cy="533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304800" y="1981200"/>
            <a:ext cx="626860" cy="533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7842" y="3676471"/>
            <a:ext cx="22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Preparation (Merge)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12</a:t>
            </a:fld>
            <a:endParaRPr lang="en-US"/>
          </a:p>
        </p:txBody>
      </p:sp>
      <p:pic>
        <p:nvPicPr>
          <p:cNvPr id="10242" name="Picture 2" descr="C:\UserTemp\tchen_new\Profession\POC\_gawork\notebook\2015-07-07 data merge char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7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Temp\tchen_new\Profession\POC\_gawork\notebook\2015-07-07 data-movie count cha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0"/>
            <a:ext cx="89058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029200" y="609600"/>
            <a:ext cx="457200" cy="3810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200" y="2057400"/>
            <a:ext cx="4572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9000" y="838200"/>
            <a:ext cx="457200" cy="3810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15200" y="6248400"/>
            <a:ext cx="4572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7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2800" y="7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7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53400" y="7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7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Modeling with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13</a:t>
            </a:fld>
            <a:endParaRPr lang="en-US"/>
          </a:p>
        </p:txBody>
      </p:sp>
      <p:pic>
        <p:nvPicPr>
          <p:cNvPr id="11267" name="Picture 3" descr="C:\UserTemp\tchen_new\Profession\POC\_gawork\notebook\2015-07-07 data coef t+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85975"/>
            <a:ext cx="2876550" cy="28575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Temp\tchen_new\Profession\POC\_gawork\notebook\2015-07-07 data coef t+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85975"/>
            <a:ext cx="2905125" cy="28670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Temp\tchen_new\Profession\POC\_gawork\notebook\2015-07-07 data coef t+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5975"/>
            <a:ext cx="2924175" cy="2828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FF"/>
                </a:solidFill>
              </a:rPr>
              <a:t>T+0 Year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611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FF"/>
                </a:solidFill>
              </a:rPr>
              <a:t>T+2 Year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FF"/>
                </a:solidFill>
              </a:rPr>
              <a:t>T+5 Year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Evaluation of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14</a:t>
            </a:fld>
            <a:endParaRPr lang="en-US"/>
          </a:p>
        </p:txBody>
      </p:sp>
      <p:pic>
        <p:nvPicPr>
          <p:cNvPr id="12290" name="Picture 2" descr="C:\UserTemp\tchen_new\Profession\POC\_gawork\notebook\2015-07-07 auc t+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27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6172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* A big flaw found – Prediction for the Current (T+0) Year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Evaluation of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15</a:t>
            </a:fld>
            <a:endParaRPr lang="en-US"/>
          </a:p>
        </p:txBody>
      </p:sp>
      <p:pic>
        <p:nvPicPr>
          <p:cNvPr id="12291" name="Picture 3" descr="C:\UserTemp\tchen_new\Profession\POC\_gawork\notebook\2015-07-07 auc t+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27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72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* Prediction for Market Trend in T+2 Year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611562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Thanks A</a:t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1 x 10</a:t>
            </a:r>
            <a:r>
              <a:rPr lang="en-US" sz="6000" baseline="30000" dirty="0" smtClean="0"/>
              <a:t>6</a:t>
            </a:r>
            <a:endParaRPr lang="en-US" sz="6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the Stock Market's Direction</a:t>
            </a:r>
          </a:p>
        </p:txBody>
      </p:sp>
      <p:pic>
        <p:nvPicPr>
          <p:cNvPr id="1026" name="Picture 2" descr="C:\UserTemp\tchen_new\Profession\POC\_gawork\notebook\boxoff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71600"/>
            <a:ext cx="3390747" cy="22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Temp\tchen_new\Profession\POC\_gawork\notebook\stockmarke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27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8" name="Picture 4" descr="C:\UserTemp\tchen_new\Profession\POC\_gawork\notebook\2015-07-07 toy 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419600" cy="31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Data Science Project Lifecycle</a:t>
            </a:r>
            <a:endParaRPr lang="en-US" dirty="0"/>
          </a:p>
        </p:txBody>
      </p:sp>
      <p:pic>
        <p:nvPicPr>
          <p:cNvPr id="4" name="Picture 2" descr="https://biguru.files.wordpress.com/2014/12/ds-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77" y="1879965"/>
            <a:ext cx="6044445" cy="29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019800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* credit: www.datasciencecentral.com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4</a:t>
            </a:fld>
            <a:endParaRPr lang="en-US"/>
          </a:p>
        </p:txBody>
      </p:sp>
      <p:pic>
        <p:nvPicPr>
          <p:cNvPr id="2051" name="Picture 3" descr="C:\UserTemp\tchen_new\Profession\POC\_gawork\notebook\2015-07-07 box office gen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4648200"/>
            <a:ext cx="5019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Temp\tchen_new\Profession\POC\_gawork\notebook\2015-07-07 box office yearly 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143000"/>
            <a:ext cx="6897687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599" y="1371600"/>
            <a:ext cx="15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Source #1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812" y="4495800"/>
            <a:ext cx="15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Source #2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0" y="2133600"/>
            <a:ext cx="2325688" cy="240463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9000" y="6248400"/>
            <a:ext cx="1447800" cy="3048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86400" y="4419600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* credit</a:t>
            </a:r>
            <a:r>
              <a:rPr lang="en-US" sz="1200" dirty="0"/>
              <a:t>: http://www.boxofficemojo.com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18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599" y="1443335"/>
            <a:ext cx="15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Source #3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0" y="4371201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* credit</a:t>
            </a:r>
            <a:r>
              <a:rPr lang="en-US" sz="1200" dirty="0"/>
              <a:t>: http</a:t>
            </a:r>
            <a:r>
              <a:rPr lang="en-US" sz="1200" dirty="0" smtClean="0"/>
              <a:t>://finance.yahoo.com</a:t>
            </a:r>
            <a:endParaRPr lang="en-US" sz="1200" dirty="0"/>
          </a:p>
        </p:txBody>
      </p:sp>
      <p:pic>
        <p:nvPicPr>
          <p:cNvPr id="3074" name="Picture 2" descr="C:\UserTemp\tchen_new\Profession\POC\_gawork\notebook\2015-07-07 yahoo sp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90" y="1572399"/>
            <a:ext cx="6672910" cy="284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0" y="3352800"/>
            <a:ext cx="2171700" cy="6096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Preparation (Box Office)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6</a:t>
            </a:fld>
            <a:endParaRPr lang="en-US"/>
          </a:p>
        </p:txBody>
      </p:sp>
      <p:pic>
        <p:nvPicPr>
          <p:cNvPr id="4099" name="Picture 3" descr="C:\UserTemp\tchen_new\Profession\POC\_gawork\notebook\2015-07-07 data-movie r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" y="4572000"/>
            <a:ext cx="9039317" cy="18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Temp\tchen_new\Profession\POC\_gawork\notebook\2015-07-07 box office data 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70" y="1066800"/>
            <a:ext cx="5020830" cy="34086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9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Preparation (Box Office)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C:\UserTemp\tchen_new\Profession\POC\_gawork\notebook\2015-07-07 data-movie count cha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1805573"/>
            <a:ext cx="9110663" cy="48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Temp\tchen_new\Profession\POC\_gawork\notebook\2015-07-07 box office genre 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20764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Preparation (Box Office)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C:\UserTemp\tchen_new\Profession\POC\_gawork\notebook\2015-07-07 box office genre fea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7282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e 5"/>
          <p:cNvSpPr/>
          <p:nvPr/>
        </p:nvSpPr>
        <p:spPr>
          <a:xfrm>
            <a:off x="2438400" y="1447800"/>
            <a:ext cx="6629400" cy="4038600"/>
          </a:xfrm>
          <a:prstGeom prst="bracePair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Preparation (S&amp;P 500)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2A56-09B3-4ABE-B627-034752D76775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 descr="C:\UserTemp\tchen_new\Profession\POC\_gawork\notebook\2015-07-07 data sp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6875"/>
            <a:ext cx="7278687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Temp\tchen_new\Profession\POC\_gawork\notebook\2015-07-07 data sp500 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410075"/>
            <a:ext cx="4752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91000" y="3581400"/>
            <a:ext cx="685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72200" y="4267201"/>
            <a:ext cx="838200" cy="19812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167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It All Started with a Fairy Tale: Box Office and the Stock Market</vt:lpstr>
      <vt:lpstr>Predict the Stock Market's Direction</vt:lpstr>
      <vt:lpstr>The Data Science Project Lifecycle</vt:lpstr>
      <vt:lpstr>Data Acquisition</vt:lpstr>
      <vt:lpstr>Data Acquisition</vt:lpstr>
      <vt:lpstr>Data Preparation (Box Office)</vt:lpstr>
      <vt:lpstr>Data Preparation (Box Office)</vt:lpstr>
      <vt:lpstr>Data Preparation (Box Office)</vt:lpstr>
      <vt:lpstr>Data Preparation (S&amp;P 500)</vt:lpstr>
      <vt:lpstr>Data Preparation (S&amp;P 500)</vt:lpstr>
      <vt:lpstr>Data Preparation (Merge)</vt:lpstr>
      <vt:lpstr>Data Preparation (Merge)</vt:lpstr>
      <vt:lpstr>Modeling with Logistic Regression</vt:lpstr>
      <vt:lpstr>Evaluation of Predictions</vt:lpstr>
      <vt:lpstr>Evaluation of Predictions</vt:lpstr>
      <vt:lpstr>Thanks A  1 x 106</vt:lpstr>
    </vt:vector>
  </TitlesOfParts>
  <Company>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Stock Market  From A Movie Director’s Chair</dc:title>
  <dc:creator>ISE</dc:creator>
  <cp:lastModifiedBy>ISE</cp:lastModifiedBy>
  <cp:revision>34</cp:revision>
  <dcterms:created xsi:type="dcterms:W3CDTF">2015-06-23T19:08:46Z</dcterms:created>
  <dcterms:modified xsi:type="dcterms:W3CDTF">2015-07-07T21:11:18Z</dcterms:modified>
</cp:coreProperties>
</file>