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728" r:id="rId2"/>
  </p:sldMasterIdLst>
  <p:notesMasterIdLst>
    <p:notesMasterId r:id="rId27"/>
  </p:notesMasterIdLst>
  <p:sldIdLst>
    <p:sldId id="271" r:id="rId3"/>
    <p:sldId id="272" r:id="rId4"/>
    <p:sldId id="396" r:id="rId5"/>
    <p:sldId id="414" r:id="rId6"/>
    <p:sldId id="418" r:id="rId7"/>
    <p:sldId id="419" r:id="rId8"/>
    <p:sldId id="409" r:id="rId9"/>
    <p:sldId id="425" r:id="rId10"/>
    <p:sldId id="383" r:id="rId11"/>
    <p:sldId id="399" r:id="rId12"/>
    <p:sldId id="386" r:id="rId13"/>
    <p:sldId id="387" r:id="rId14"/>
    <p:sldId id="388" r:id="rId15"/>
    <p:sldId id="413" r:id="rId16"/>
    <p:sldId id="408" r:id="rId17"/>
    <p:sldId id="426" r:id="rId18"/>
    <p:sldId id="427" r:id="rId19"/>
    <p:sldId id="428" r:id="rId20"/>
    <p:sldId id="429" r:id="rId21"/>
    <p:sldId id="422" r:id="rId22"/>
    <p:sldId id="401" r:id="rId23"/>
    <p:sldId id="423" r:id="rId24"/>
    <p:sldId id="284" r:id="rId25"/>
    <p:sldId id="285" r:id="rId26"/>
  </p:sldIdLst>
  <p:sldSz cx="9144000" cy="6858000" type="screen4x3"/>
  <p:notesSz cx="6797675" cy="9926638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1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57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157A97-0C04-4504-935C-821B43FE05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28FE9-C9DC-4BFC-82C0-75051434284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B0F5A14-720D-451F-9AD3-B69729F1DAB3}" type="datetimeFigureOut">
              <a:rPr lang="en-US"/>
              <a:pPr>
                <a:defRPr/>
              </a:pPr>
              <a:t>7/19/2022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61504AE-018F-477C-800B-6A284CFC14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C220396-E6DE-4E1B-9CBF-00F8A1DFB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Click to edit Master text styles</a:t>
            </a:r>
          </a:p>
          <a:p>
            <a:pPr lvl="1"/>
            <a:r>
              <a:rPr lang="hu-HU" noProof="0"/>
              <a:t>Second level</a:t>
            </a:r>
          </a:p>
          <a:p>
            <a:pPr lvl="2"/>
            <a:r>
              <a:rPr lang="hu-HU" noProof="0"/>
              <a:t>Third level</a:t>
            </a:r>
          </a:p>
          <a:p>
            <a:pPr lvl="3"/>
            <a:r>
              <a:rPr lang="hu-HU" noProof="0"/>
              <a:t>Fourth level</a:t>
            </a:r>
          </a:p>
          <a:p>
            <a:pPr lvl="4"/>
            <a:r>
              <a:rPr lang="hu-HU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7496B-3E30-4B0A-BF81-EB0CB55E52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D2D31-2DB0-40F1-B625-B75303091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80B7BF7-48FF-485B-8995-993620C62CBB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5E7BE0C5-4357-4092-8B08-0BD79BBC7E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30250" indent="-280988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25538" indent="-223838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574800" indent="-223838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25650" indent="-223838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482850" indent="-223838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40050" indent="-223838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397250" indent="-223838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54450" indent="-223838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4552A24-8DEC-4284-88E8-257FCEE6BA0D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7511A88-0B36-46B3-BE00-B0F09EB14D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95DF03A-6B28-467D-AFD2-2EA5C8CB5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35BF2973-2798-4407-9CE8-AC75C38D0A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254D8DA7-578C-47D1-9479-9FE2CD926D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The intention was to bring up only a couple of items of current relevance. So it was not intended as a comprehensive report.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5E52C0AC-4056-49B5-AFE7-56202CF378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30250" indent="-280988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25538" indent="-223838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574800" indent="-223838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25650" indent="-223838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482850" indent="-223838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40050" indent="-223838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397250" indent="-223838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54450" indent="-223838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FF02EA86-59ED-4BD9-8726-9746E4F04E21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2022249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2022249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Locations were selected based on the delegate survey.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4042D59C-3AAF-4FFB-9D0A-4863D1159E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11E6D348-8840-4E2C-9136-1173C689C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16A13B2B-6A81-4C07-A267-A7AB567A2F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2D686D-7CAB-46B2-B412-76EEB3F0D9A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4042D59C-3AAF-4FFB-9D0A-4863D1159E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11E6D348-8840-4E2C-9136-1173C689C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16A13B2B-6A81-4C07-A267-A7AB567A2F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2D686D-7CAB-46B2-B412-76EEB3F0D9A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473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DB9A70AF-1AF3-40B4-ABD6-FA0EED88BE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712ABE0C-D599-4789-9AC8-74C4E5A8D9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A535A016-00E2-46BA-A7D0-FD1CFE955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30250" indent="-280988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25538" indent="-223838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574800" indent="-223838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25650" indent="-223838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482850" indent="-223838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40050" indent="-223838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397250" indent="-223838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54450" indent="-223838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255AE432-5931-47ED-BD69-52798FE9B149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/>
              <a:t>23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D0B8235D-76E6-4D2C-8647-8B1DBFD7D8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30250" indent="-280988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25538" indent="-223838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574800" indent="-223838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25650" indent="-223838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482850" indent="-223838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40050" indent="-223838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397250" indent="-223838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54450" indent="-223838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999B70A7-AC66-45CC-9D4E-2D41034039A1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/>
              <a:t>24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9CD4C74-85E4-4581-8639-D908FE72B7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68B3E41-8608-4C0B-908E-3179A07D2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1250" y="3576638"/>
            <a:ext cx="7737475" cy="685800"/>
          </a:xfrm>
        </p:spPr>
        <p:txBody>
          <a:bodyPr anchor="t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66938" y="4298950"/>
            <a:ext cx="6683375" cy="366713"/>
          </a:xfrm>
        </p:spPr>
        <p:txBody>
          <a:bodyPr wrap="none" anchor="ctr">
            <a:spAutoFit/>
          </a:bodyPr>
          <a:lstStyle>
            <a:lvl1pPr algn="r">
              <a:defRPr sz="1800" b="0" i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4418A7-F728-4875-9364-8FA965E9D1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917700" y="6546850"/>
            <a:ext cx="6924675" cy="311150"/>
          </a:xfr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Rue du Rhône 114- CH-1204 Geneva - T: +41 22 849 6000 - F: +41 22 849 6001 - www.ecma-international.org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3026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9C2BBDB-3F79-4AC1-939E-4CD43667A5E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039BA047-2BDC-4D47-91B3-4B115959D7A4}" type="slidenum">
              <a:rPr lang="en-US" altLang="en-US" smtClean="0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2221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55588"/>
            <a:ext cx="2111375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5588"/>
            <a:ext cx="6181725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46A5E69-9D33-4BF3-ABE9-AB379D00178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8BC4CE8A-4EA7-4C65-8B4F-22C85AF71A30}" type="slidenum">
              <a:rPr lang="en-US" altLang="en-US" smtClean="0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136147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mtClean="0"/>
              <a:pPr algn="r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97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1250" y="3576638"/>
            <a:ext cx="7737475" cy="685800"/>
          </a:xfrm>
        </p:spPr>
        <p:txBody>
          <a:bodyPr anchor="t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66938" y="4298950"/>
            <a:ext cx="6683375" cy="366713"/>
          </a:xfrm>
        </p:spPr>
        <p:txBody>
          <a:bodyPr wrap="none" anchor="ctr">
            <a:spAutoFit/>
          </a:bodyPr>
          <a:lstStyle>
            <a:lvl1pPr algn="r">
              <a:defRPr sz="1800" b="0" i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8DA919A-558C-4618-A2FB-7DF3EACFF0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917700" y="6546850"/>
            <a:ext cx="6924675" cy="311150"/>
          </a:xfrm>
        </p:spPr>
        <p:txBody>
          <a:bodyPr/>
          <a:lstStyle>
            <a:lvl1pPr>
              <a:defRPr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Rue du Rhône 114- CH-1204 Geneva - T: +41 22 849 6000 - F: +41 22 849 6001 - www.ecma-international.org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1349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3A4A81C6-8B24-4ED6-9049-928BC3FA9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86C9724F-3CEA-4721-9305-485CBBF075CB}" type="slidenum">
              <a:rPr lang="en-US" altLang="en-US" smtClean="0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180976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D7C3702-7ED0-49B1-B410-A8ABC364D7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A8F10436-260A-468D-99CA-D2781A5FFA44}" type="slidenum">
              <a:rPr lang="en-US" altLang="en-US" smtClean="0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98500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2A6D53F-2551-4E89-A043-FAA65CE9AD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52D6724C-A070-4BF8-BD7A-1375CA23F9B7}" type="slidenum">
              <a:rPr lang="en-US" altLang="en-US" smtClean="0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73197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2294CC4-B4C9-41D6-9B79-812E3B36262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7DAC34B6-CE83-43EE-996C-7DBE6B82F98D}" type="slidenum">
              <a:rPr lang="en-US" altLang="en-US" smtClean="0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443282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20DAABDF-6846-41B7-9DDF-5F7A9D0D82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082CEDD6-4DC5-4E93-99DD-BBA778F7A112}" type="slidenum">
              <a:rPr lang="en-US" altLang="en-US" smtClean="0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17835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C3AC0E14-7E79-413E-B9A4-516B1931F46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8DF9B578-73BF-4253-BBD7-D35537A37DA4}" type="slidenum">
              <a:rPr lang="en-US" altLang="en-US" smtClean="0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8179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7C012222-2282-4BF7-8524-D6AAD4DDD3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3DE82F46-3B50-47E2-B51E-B1BE8D4C16ED}" type="slidenum">
              <a:rPr lang="en-US" altLang="en-US" smtClean="0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89770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E3AF4C0-4051-41D8-8168-C82037DE07E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2075EDEB-0E1D-4C76-A3FF-250FFD6D451F}" type="slidenum">
              <a:rPr lang="en-US" altLang="en-US" smtClean="0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35686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401CCBE-39D0-4021-B892-4B72C18CA7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2E1814F1-EC56-49B8-89F9-58571C73B477}" type="slidenum">
              <a:rPr lang="en-US" altLang="en-US" smtClean="0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77932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E5577D59-6702-440F-8458-4EC22AF433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6B268776-2082-4107-BB0D-B045AD16D9D0}" type="slidenum">
              <a:rPr lang="en-US" altLang="en-US" smtClean="0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48323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55588"/>
            <a:ext cx="2111375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5588"/>
            <a:ext cx="6181725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095D5F3-0F93-43DA-831B-E14C4CA6F2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467D97BE-89A6-40BF-9FF7-81EA12C8D10D}" type="slidenum">
              <a:rPr lang="en-US" altLang="en-US" smtClean="0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007717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E3F259AB-C73E-4472-BE29-FA69C1D563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1D7FCD0D-A176-4AE1-AD64-93D0C1226995}" type="slidenum">
              <a:rPr lang="en-US" altLang="en-US" smtClean="0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44062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8DFB4CA-A8D9-4AC6-871D-93CC2FFE880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88A06A2F-7151-4252-AE71-FAFAC8D60B8A}" type="slidenum">
              <a:rPr lang="en-US" altLang="en-US" smtClean="0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0299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FB20769-ECF2-45C3-A967-4CE193009A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D27DE1FE-082F-4BE5-AD1E-F9FD94C9B58D}" type="slidenum">
              <a:rPr lang="en-US" altLang="en-US" smtClean="0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000234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A4616451-B9D0-47F4-83DC-22F38AA30F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084D97F8-8756-42B2-A185-9D18385A6233}" type="slidenum">
              <a:rPr lang="en-US" altLang="en-US" smtClean="0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235852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D60AFDE3-33D0-4910-9B50-28E4B27A56E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668DF694-063E-4BF5-8361-4A5EC382C185}" type="slidenum">
              <a:rPr lang="en-US" altLang="en-US" smtClean="0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95000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53A7AC4-F87A-45F3-8DEA-25C43E75794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A91BF174-1EBF-4479-B600-1E6B35ABBD84}" type="slidenum">
              <a:rPr lang="en-US" altLang="en-US" smtClean="0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90356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9A60ED2-B525-457C-B63D-72F79858BA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E525F78F-E04F-4DD5-BC47-8632ADB85410}" type="slidenum">
              <a:rPr lang="en-US" altLang="en-US" smtClean="0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43175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5232C76-CFFE-4D5B-A4FE-770B4EAB0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63875" y="255588"/>
            <a:ext cx="583882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Cliquez et modifiez le titre</a:t>
            </a:r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71195F61-46EB-4842-8C13-D54CA2B75DD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17700" y="6411913"/>
            <a:ext cx="69246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914400" eaLnBrk="1" hangingPunct="1">
              <a:defRPr sz="700" b="1">
                <a:solidFill>
                  <a:srgbClr val="000000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FEDE9567-3421-4138-89AA-5E6A2BEC9C13}" type="slidenum">
              <a:rPr lang="en-US" altLang="en-US" smtClean="0"/>
              <a:pPr>
                <a:defRPr/>
              </a:pPr>
              <a:t>‹Nr.›</a:t>
            </a:fld>
            <a:endParaRPr lang="en-US" altLang="en-US"/>
          </a:p>
        </p:txBody>
      </p:sp>
      <p:sp>
        <p:nvSpPr>
          <p:cNvPr id="1028" name="Rectangle 14">
            <a:extLst>
              <a:ext uri="{FF2B5EF4-FFF2-40B4-BE49-F238E27FC236}">
                <a16:creationId xmlns:a16="http://schemas.microsoft.com/office/drawing/2014/main" id="{C209CD3B-582F-4B8F-8EEA-7185C261B5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  <p:sldLayoutId id="2147484740" r:id="rId12"/>
  </p:sldLayoutIdLst>
  <p:transition/>
  <p:hf sldNum="0"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B2C0C3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B2C0C3"/>
          </a:solidFill>
          <a:latin typeface="Verdana" pitchFamily="34" charset="0"/>
          <a:ea typeface="ＭＳ Ｐゴシック" panose="020B0600070205080204" pitchFamily="34" charset="-128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B2C0C3"/>
          </a:solidFill>
          <a:latin typeface="Verdana" pitchFamily="34" charset="0"/>
          <a:ea typeface="ＭＳ Ｐゴシック" panose="020B0600070205080204" pitchFamily="34" charset="-128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B2C0C3"/>
          </a:solidFill>
          <a:latin typeface="Verdana" pitchFamily="34" charset="0"/>
          <a:ea typeface="ＭＳ Ｐゴシック" panose="020B0600070205080204" pitchFamily="34" charset="-128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B2C0C3"/>
          </a:solidFill>
          <a:latin typeface="Verdana" pitchFamily="34" charset="0"/>
          <a:ea typeface="ＭＳ Ｐゴシック" panose="020B0600070205080204" pitchFamily="34" charset="-128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B2C0C3"/>
          </a:solidFill>
          <a:latin typeface="Verdana" pitchFamily="34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B2C0C3"/>
          </a:solidFill>
          <a:latin typeface="Verdana" pitchFamily="34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B2C0C3"/>
          </a:solidFill>
          <a:latin typeface="Verdana" pitchFamily="34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B2C0C3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1"/>
        </a:buClr>
        <a:buChar char="•"/>
        <a:defRPr sz="2000" b="1">
          <a:solidFill>
            <a:srgbClr val="666666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504825" indent="-325438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chemeClr val="hlink"/>
        </a:buClr>
        <a:buChar char="•"/>
        <a:defRPr sz="2000" i="1">
          <a:solidFill>
            <a:srgbClr val="666666"/>
          </a:solidFill>
          <a:latin typeface="+mn-lt"/>
          <a:ea typeface="Arial" charset="0"/>
          <a:cs typeface="+mn-cs"/>
        </a:defRPr>
      </a:lvl2pPr>
      <a:lvl3pPr marL="1035050" indent="-350838" algn="l" rtl="0" eaLnBrk="0" fontAlgn="base" hangingPunct="0">
        <a:spcBef>
          <a:spcPct val="0"/>
        </a:spcBef>
        <a:spcAft>
          <a:spcPct val="50000"/>
        </a:spcAft>
        <a:buClr>
          <a:schemeClr val="hlink"/>
        </a:buClr>
        <a:buChar char="•"/>
        <a:defRPr sz="1400" b="1">
          <a:solidFill>
            <a:srgbClr val="333300"/>
          </a:solidFill>
          <a:latin typeface="+mn-lt"/>
          <a:ea typeface="Arial" charset="0"/>
          <a:cs typeface="+mn-cs"/>
        </a:defRPr>
      </a:lvl3pPr>
      <a:lvl4pPr marL="1530350" indent="-31591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 b="1">
          <a:solidFill>
            <a:srgbClr val="333300"/>
          </a:solidFill>
          <a:latin typeface="+mn-lt"/>
          <a:ea typeface="Arial" charset="0"/>
          <a:cs typeface="+mn-cs"/>
        </a:defRPr>
      </a:lvl4pPr>
      <a:lvl5pPr marL="2049463" indent="-339725" algn="l" rtl="0" eaLnBrk="0" fontAlgn="base" hangingPunct="0">
        <a:spcBef>
          <a:spcPct val="0"/>
        </a:spcBef>
        <a:spcAft>
          <a:spcPct val="50000"/>
        </a:spcAft>
        <a:buClr>
          <a:schemeClr val="accent1"/>
        </a:buClr>
        <a:buChar char="•"/>
        <a:defRPr sz="1200">
          <a:solidFill>
            <a:schemeClr val="tx1"/>
          </a:solidFill>
          <a:latin typeface="Arial" charset="0"/>
          <a:ea typeface="Arial" charset="0"/>
          <a:cs typeface="+mn-cs"/>
        </a:defRPr>
      </a:lvl5pPr>
      <a:lvl6pPr marL="2506663" indent="-339725" algn="l" rtl="0" eaLnBrk="1" fontAlgn="base" hangingPunct="1">
        <a:spcBef>
          <a:spcPct val="0"/>
        </a:spcBef>
        <a:spcAft>
          <a:spcPct val="50000"/>
        </a:spcAft>
        <a:buClr>
          <a:schemeClr val="accent1"/>
        </a:buClr>
        <a:buChar char="•"/>
        <a:defRPr sz="1200">
          <a:solidFill>
            <a:schemeClr val="tx1"/>
          </a:solidFill>
          <a:latin typeface="Arial" charset="0"/>
          <a:cs typeface="+mn-cs"/>
        </a:defRPr>
      </a:lvl6pPr>
      <a:lvl7pPr marL="2963863" indent="-339725" algn="l" rtl="0" eaLnBrk="1" fontAlgn="base" hangingPunct="1">
        <a:spcBef>
          <a:spcPct val="0"/>
        </a:spcBef>
        <a:spcAft>
          <a:spcPct val="50000"/>
        </a:spcAft>
        <a:buClr>
          <a:schemeClr val="accent1"/>
        </a:buClr>
        <a:buChar char="•"/>
        <a:defRPr sz="1200">
          <a:solidFill>
            <a:schemeClr val="tx1"/>
          </a:solidFill>
          <a:latin typeface="Arial" charset="0"/>
          <a:cs typeface="+mn-cs"/>
        </a:defRPr>
      </a:lvl7pPr>
      <a:lvl8pPr marL="3421063" indent="-339725" algn="l" rtl="0" eaLnBrk="1" fontAlgn="base" hangingPunct="1">
        <a:spcBef>
          <a:spcPct val="0"/>
        </a:spcBef>
        <a:spcAft>
          <a:spcPct val="50000"/>
        </a:spcAft>
        <a:buClr>
          <a:schemeClr val="accent1"/>
        </a:buClr>
        <a:buChar char="•"/>
        <a:defRPr sz="1200">
          <a:solidFill>
            <a:schemeClr val="tx1"/>
          </a:solidFill>
          <a:latin typeface="Arial" charset="0"/>
          <a:cs typeface="+mn-cs"/>
        </a:defRPr>
      </a:lvl8pPr>
      <a:lvl9pPr marL="3878263" indent="-339725" algn="l" rtl="0" eaLnBrk="1" fontAlgn="base" hangingPunct="1">
        <a:spcBef>
          <a:spcPct val="0"/>
        </a:spcBef>
        <a:spcAft>
          <a:spcPct val="50000"/>
        </a:spcAft>
        <a:buClr>
          <a:schemeClr val="accent1"/>
        </a:buClr>
        <a:buChar char="•"/>
        <a:defRPr sz="1200"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DEE56D7-4810-4C0A-AC3F-C058EF5C1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63875" y="255588"/>
            <a:ext cx="583882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Cliquez et modifiez le titre</a:t>
            </a:r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BEA21379-9970-48B6-8AD4-D00E31AC35B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17700" y="6411913"/>
            <a:ext cx="69246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700" b="1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460429D1-6792-414D-ABA7-3F3656CB83C9}" type="slidenum">
              <a:rPr lang="en-US" altLang="en-US" smtClean="0"/>
              <a:pPr>
                <a:defRPr/>
              </a:pPr>
              <a:t>‹Nr.›</a:t>
            </a:fld>
            <a:endParaRPr lang="en-US" altLang="en-US"/>
          </a:p>
        </p:txBody>
      </p:sp>
      <p:sp>
        <p:nvSpPr>
          <p:cNvPr id="1028" name="Rectangle 14">
            <a:extLst>
              <a:ext uri="{FF2B5EF4-FFF2-40B4-BE49-F238E27FC236}">
                <a16:creationId xmlns:a16="http://schemas.microsoft.com/office/drawing/2014/main" id="{C336FC50-1BB2-4D2B-B159-5AE9AD760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489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transition/>
  <p:hf sldNum="0"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B2C0C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B2C0C3"/>
          </a:solidFill>
          <a:latin typeface="Verdana" pitchFamily="34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B2C0C3"/>
          </a:solidFill>
          <a:latin typeface="Verdana" pitchFamily="34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B2C0C3"/>
          </a:solidFill>
          <a:latin typeface="Verdana" pitchFamily="34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B2C0C3"/>
          </a:solidFill>
          <a:latin typeface="Verdan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B2C0C3"/>
          </a:solidFill>
          <a:latin typeface="Verdana" pitchFamily="34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B2C0C3"/>
          </a:solidFill>
          <a:latin typeface="Verdana" pitchFamily="34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B2C0C3"/>
          </a:solidFill>
          <a:latin typeface="Verdana" pitchFamily="34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B2C0C3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1"/>
        </a:buClr>
        <a:buChar char="•"/>
        <a:defRPr sz="2000" b="1">
          <a:solidFill>
            <a:srgbClr val="666666"/>
          </a:solidFill>
          <a:latin typeface="+mn-lt"/>
          <a:ea typeface="+mn-ea"/>
          <a:cs typeface="+mn-cs"/>
        </a:defRPr>
      </a:lvl1pPr>
      <a:lvl2pPr marL="504825" indent="-325438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chemeClr val="hlink"/>
        </a:buClr>
        <a:buChar char="•"/>
        <a:defRPr sz="2000" i="1">
          <a:solidFill>
            <a:srgbClr val="666666"/>
          </a:solidFill>
          <a:latin typeface="+mn-lt"/>
          <a:cs typeface="+mn-cs"/>
        </a:defRPr>
      </a:lvl2pPr>
      <a:lvl3pPr marL="1035050" indent="-350838" algn="l" rtl="0" eaLnBrk="0" fontAlgn="base" hangingPunct="0">
        <a:spcBef>
          <a:spcPct val="0"/>
        </a:spcBef>
        <a:spcAft>
          <a:spcPct val="50000"/>
        </a:spcAft>
        <a:buClr>
          <a:schemeClr val="hlink"/>
        </a:buClr>
        <a:buChar char="•"/>
        <a:defRPr sz="1400" b="1">
          <a:solidFill>
            <a:srgbClr val="333300"/>
          </a:solidFill>
          <a:latin typeface="+mn-lt"/>
          <a:cs typeface="+mn-cs"/>
        </a:defRPr>
      </a:lvl3pPr>
      <a:lvl4pPr marL="1530350" indent="-31591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 b="1">
          <a:solidFill>
            <a:srgbClr val="333300"/>
          </a:solidFill>
          <a:latin typeface="+mn-lt"/>
          <a:cs typeface="+mn-cs"/>
        </a:defRPr>
      </a:lvl4pPr>
      <a:lvl5pPr marL="2049463" indent="-339725" algn="l" rtl="0" eaLnBrk="0" fontAlgn="base" hangingPunct="0">
        <a:spcBef>
          <a:spcPct val="0"/>
        </a:spcBef>
        <a:spcAft>
          <a:spcPct val="50000"/>
        </a:spcAft>
        <a:buClr>
          <a:schemeClr val="accent1"/>
        </a:buClr>
        <a:buChar char="•"/>
        <a:defRPr sz="1200">
          <a:solidFill>
            <a:schemeClr val="tx1"/>
          </a:solidFill>
          <a:latin typeface="Arial" charset="0"/>
          <a:cs typeface="+mn-cs"/>
        </a:defRPr>
      </a:lvl5pPr>
      <a:lvl6pPr marL="2506663" indent="-339725" algn="l" rtl="0" eaLnBrk="1" fontAlgn="base" hangingPunct="1">
        <a:spcBef>
          <a:spcPct val="0"/>
        </a:spcBef>
        <a:spcAft>
          <a:spcPct val="50000"/>
        </a:spcAft>
        <a:buClr>
          <a:schemeClr val="accent1"/>
        </a:buClr>
        <a:buChar char="•"/>
        <a:defRPr sz="1200">
          <a:solidFill>
            <a:schemeClr val="tx1"/>
          </a:solidFill>
          <a:latin typeface="Arial" charset="0"/>
          <a:cs typeface="+mn-cs"/>
        </a:defRPr>
      </a:lvl6pPr>
      <a:lvl7pPr marL="2963863" indent="-339725" algn="l" rtl="0" eaLnBrk="1" fontAlgn="base" hangingPunct="1">
        <a:spcBef>
          <a:spcPct val="0"/>
        </a:spcBef>
        <a:spcAft>
          <a:spcPct val="50000"/>
        </a:spcAft>
        <a:buClr>
          <a:schemeClr val="accent1"/>
        </a:buClr>
        <a:buChar char="•"/>
        <a:defRPr sz="1200">
          <a:solidFill>
            <a:schemeClr val="tx1"/>
          </a:solidFill>
          <a:latin typeface="Arial" charset="0"/>
          <a:cs typeface="+mn-cs"/>
        </a:defRPr>
      </a:lvl7pPr>
      <a:lvl8pPr marL="3421063" indent="-339725" algn="l" rtl="0" eaLnBrk="1" fontAlgn="base" hangingPunct="1">
        <a:spcBef>
          <a:spcPct val="0"/>
        </a:spcBef>
        <a:spcAft>
          <a:spcPct val="50000"/>
        </a:spcAft>
        <a:buClr>
          <a:schemeClr val="accent1"/>
        </a:buClr>
        <a:buChar char="•"/>
        <a:defRPr sz="1200">
          <a:solidFill>
            <a:schemeClr val="tx1"/>
          </a:solidFill>
          <a:latin typeface="Arial" charset="0"/>
          <a:cs typeface="+mn-cs"/>
        </a:defRPr>
      </a:lvl8pPr>
      <a:lvl9pPr marL="3878263" indent="-339725" algn="l" rtl="0" eaLnBrk="1" fontAlgn="base" hangingPunct="1">
        <a:spcBef>
          <a:spcPct val="0"/>
        </a:spcBef>
        <a:spcAft>
          <a:spcPct val="50000"/>
        </a:spcAft>
        <a:buClr>
          <a:schemeClr val="accent1"/>
        </a:buClr>
        <a:buChar char="•"/>
        <a:defRPr sz="1200"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file:///\\DS220j-4TB\home\Synology_DS214\My%20Documents\Ecma\GA-2022-all\ga-2022-044.zi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file:///\\DS220j-4TB\home\Synology_DS214\My%20Documents\Ecma\GA-2022-all\ga-2022-045.zi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548A9CB-1666-49B8-86E2-D0E4DEDA81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Report </a:t>
            </a:r>
            <a:r>
              <a:rPr lang="de-DE" altLang="en-US" dirty="0" err="1"/>
              <a:t>from</a:t>
            </a:r>
            <a:r>
              <a:rPr lang="de-DE" altLang="en-US" dirty="0"/>
              <a:t> </a:t>
            </a:r>
            <a:r>
              <a:rPr lang="de-DE" altLang="en-US" dirty="0" err="1"/>
              <a:t>the</a:t>
            </a:r>
            <a:r>
              <a:rPr lang="de-DE" altLang="en-US" dirty="0"/>
              <a:t> TC39 </a:t>
            </a:r>
            <a:r>
              <a:rPr lang="de-DE" altLang="en-US" dirty="0" err="1"/>
              <a:t>Secretariat</a:t>
            </a:r>
            <a:br>
              <a:rPr lang="de-DE" altLang="en-US" dirty="0"/>
            </a:br>
            <a:endParaRPr lang="en-US" altLang="en-US" dirty="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818DFA4-32CC-4385-8A39-136FF98038D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645863" y="4298647"/>
            <a:ext cx="2204450" cy="78483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en-US" dirty="0"/>
              <a:t>István </a:t>
            </a:r>
            <a:r>
              <a:rPr lang="de-DE" altLang="en-US" dirty="0" err="1"/>
              <a:t>Sebestyén</a:t>
            </a:r>
            <a:endParaRPr lang="de-DE" altLang="en-US" dirty="0"/>
          </a:p>
          <a:p>
            <a:pPr marL="0" indent="0" eaLnBrk="1" hangingPunct="1">
              <a:buFontTx/>
              <a:buNone/>
            </a:pPr>
            <a:r>
              <a:rPr lang="de-DE" altLang="en-US"/>
              <a:t>2022-07-18</a:t>
            </a:r>
            <a:endParaRPr lang="de-DE" altLang="en-US" dirty="0"/>
          </a:p>
        </p:txBody>
      </p:sp>
      <p:sp>
        <p:nvSpPr>
          <p:cNvPr id="14340" name="TextBox 3">
            <a:extLst>
              <a:ext uri="{FF2B5EF4-FFF2-40B4-BE49-F238E27FC236}">
                <a16:creationId xmlns:a16="http://schemas.microsoft.com/office/drawing/2014/main" id="{36EA8F87-CC22-44BF-BD34-1BEEC4B7B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38" y="746125"/>
            <a:ext cx="2813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defTabSz="914400" eaLnBrk="1" hangingPunct="1"/>
            <a:r>
              <a:rPr lang="fr-CH" altLang="en-US" dirty="0" err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Ecma</a:t>
            </a:r>
            <a:r>
              <a:rPr lang="fr-CH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/TC39/20</a:t>
            </a:r>
            <a:r>
              <a:rPr lang="hu-HU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2/</a:t>
            </a:r>
            <a:r>
              <a:rPr lang="fr-CH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031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87CB56B-9BE5-4A13-9752-994C6294D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Recent TC39 Meeting participation (2)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1B7B3B-1C6E-4293-BA4D-02AD4FD84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866024"/>
              </p:ext>
            </p:extLst>
          </p:nvPr>
        </p:nvGraphicFramePr>
        <p:xfrm>
          <a:off x="830510" y="1289168"/>
          <a:ext cx="7870550" cy="485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9531">
                <a:tc>
                  <a:txBody>
                    <a:bodyPr/>
                    <a:lstStyle/>
                    <a:p>
                      <a:r>
                        <a:rPr lang="en-US" sz="1400" dirty="0"/>
                        <a:t>Meeting</a:t>
                      </a:r>
                      <a:r>
                        <a:rPr lang="en-US" sz="1600" dirty="0"/>
                        <a:t> </a:t>
                      </a:r>
                      <a:r>
                        <a:rPr lang="en-US" sz="1400" dirty="0"/>
                        <a:t>2019-2021</a:t>
                      </a:r>
                      <a:endParaRPr lang="en-US" sz="1600" dirty="0"/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Local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Remote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Companies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7">
                <a:tc>
                  <a:txBody>
                    <a:bodyPr/>
                    <a:lstStyle/>
                    <a:p>
                      <a:r>
                        <a:rPr lang="en-US" sz="1000" dirty="0"/>
                        <a:t>May 21 remote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74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74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27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7">
                <a:tc>
                  <a:txBody>
                    <a:bodyPr/>
                    <a:lstStyle/>
                    <a:p>
                      <a:r>
                        <a:rPr lang="en-US" sz="1000" dirty="0"/>
                        <a:t>July 21 remote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57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57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23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7">
                <a:tc>
                  <a:txBody>
                    <a:bodyPr/>
                    <a:lstStyle/>
                    <a:p>
                      <a:r>
                        <a:rPr lang="en-US" sz="1000" dirty="0"/>
                        <a:t>August 21 remote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28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7">
                <a:tc>
                  <a:txBody>
                    <a:bodyPr/>
                    <a:lstStyle/>
                    <a:p>
                      <a:r>
                        <a:rPr lang="en-US" sz="1000" dirty="0"/>
                        <a:t>October 21 remote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54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54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22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7">
                <a:tc>
                  <a:txBody>
                    <a:bodyPr/>
                    <a:lstStyle/>
                    <a:p>
                      <a:r>
                        <a:rPr lang="en-US" sz="1000" dirty="0"/>
                        <a:t>December 21 remote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69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69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24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97">
                <a:tc>
                  <a:txBody>
                    <a:bodyPr/>
                    <a:lstStyle/>
                    <a:p>
                      <a:r>
                        <a:rPr lang="en-US" sz="1000" dirty="0"/>
                        <a:t>January 22 remote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66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66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29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997">
                <a:tc>
                  <a:txBody>
                    <a:bodyPr/>
                    <a:lstStyle/>
                    <a:p>
                      <a:r>
                        <a:rPr lang="en-US" sz="1000" dirty="0"/>
                        <a:t>March 22 remote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92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92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30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997">
                <a:tc>
                  <a:txBody>
                    <a:bodyPr/>
                    <a:lstStyle/>
                    <a:p>
                      <a:r>
                        <a:rPr lang="en-US" sz="1000" dirty="0"/>
                        <a:t>June 22 remote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59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59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23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99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08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90677444"/>
                  </a:ext>
                </a:extLst>
              </a:tr>
              <a:tr h="32208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2495026260"/>
                  </a:ext>
                </a:extLst>
              </a:tr>
              <a:tr h="32208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4189307022"/>
                  </a:ext>
                </a:extLst>
              </a:tr>
            </a:tbl>
          </a:graphicData>
        </a:graphic>
      </p:graphicFrame>
      <p:sp>
        <p:nvSpPr>
          <p:cNvPr id="18503" name="Footer Placeholder 3">
            <a:extLst>
              <a:ext uri="{FF2B5EF4-FFF2-40B4-BE49-F238E27FC236}">
                <a16:creationId xmlns:a16="http://schemas.microsoft.com/office/drawing/2014/main" id="{EEC271EB-D466-473D-9624-BF2AF5D64C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Rue du Rhône 114 - CH-1204 Geneva - T: +41 22 849 6000 - F: +41 22 849 6001 - www.ecma-international.org   </a:t>
            </a:r>
            <a:fld id="{20826C76-424C-47A7-B473-40A6CB15FE75}" type="slidenum">
              <a:rPr lang="en-US" altLang="en-US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pPr/>
              <a:t>10</a:t>
            </a:fld>
            <a:endParaRPr lang="en-US" altLang="en-US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941495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63D4454A-5AD6-44DB-8B8E-984FE2DB2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/>
              <a:t>Ecma TC39 Standards download statistics 2022-07-12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A150464-3596-4A01-BACB-94DC0F0D2B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325" y="1552575"/>
          <a:ext cx="7567613" cy="1341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3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1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90" marR="6859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ST 2022 all Ecma standards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90" marR="685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45919</a:t>
                      </a:r>
                    </a:p>
                  </a:txBody>
                  <a:tcPr marL="68590" marR="6859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1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ECMA-262 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90" marR="6859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ECMAScript</a:t>
                      </a:r>
                      <a:r>
                        <a:rPr lang="en-US" sz="1000" baseline="30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®</a:t>
                      </a:r>
                      <a:r>
                        <a:rPr lang="en-US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Language Specification</a:t>
                      </a:r>
                      <a:endParaRPr 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90" marR="685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18044</a:t>
                      </a:r>
                    </a:p>
                  </a:txBody>
                  <a:tcPr marL="68590" marR="6859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1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ECMA-404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90" marR="6859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JSON Data Interchange Syntax</a:t>
                      </a:r>
                      <a:endParaRPr 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90" marR="685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7129</a:t>
                      </a:r>
                    </a:p>
                  </a:txBody>
                  <a:tcPr marL="68590" marR="6859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1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ECMA-402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90" marR="6859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ECMAScript® Internationalization API Specification</a:t>
                      </a:r>
                      <a:endParaRPr 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90" marR="685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457</a:t>
                      </a:r>
                    </a:p>
                  </a:txBody>
                  <a:tcPr marL="68590" marR="6859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42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ECMA-414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90" marR="6859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ECMAScript® Specification Suite</a:t>
                      </a:r>
                      <a:endParaRPr 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90" marR="685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352</a:t>
                      </a:r>
                    </a:p>
                  </a:txBody>
                  <a:tcPr marL="68590" marR="6859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485" name="Footer Placeholder 3">
            <a:extLst>
              <a:ext uri="{FF2B5EF4-FFF2-40B4-BE49-F238E27FC236}">
                <a16:creationId xmlns:a16="http://schemas.microsoft.com/office/drawing/2014/main" id="{7E030B62-67E8-408E-8B71-7669F75941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Rue du Rhône 114 - CH-1204 Geneva - T: +41 22 849 6000 - F: +41 22 849 6001 - www.ecma-international.org   </a:t>
            </a:r>
            <a:fld id="{EA200317-74F0-4377-9305-5F30D4134979}" type="slidenum">
              <a:rPr lang="en-US" altLang="en-US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pPr/>
              <a:t>11</a:t>
            </a:fld>
            <a:endParaRPr lang="en-US" altLang="en-US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D63E6C51-FB0B-40D7-9962-0596DB337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/>
              <a:t>ECMA-262 access and download statistics 2022-07-12</a:t>
            </a:r>
          </a:p>
        </p:txBody>
      </p:sp>
      <p:sp>
        <p:nvSpPr>
          <p:cNvPr id="20545" name="Footer Placeholder 3">
            <a:extLst>
              <a:ext uri="{FF2B5EF4-FFF2-40B4-BE49-F238E27FC236}">
                <a16:creationId xmlns:a16="http://schemas.microsoft.com/office/drawing/2014/main" id="{DCCD0AAA-E662-4E0A-8BEC-8E81E8588D0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Rue du Rhône 114 - CH-1204 Geneva - T: +41 22 849 6000 - F: +41 22 849 6001 - www.ecma-international.org   </a:t>
            </a:r>
            <a:fld id="{9E2A783A-4494-487C-9B46-23B48F9FF524}" type="slidenum">
              <a:rPr lang="en-US" altLang="en-US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pPr/>
              <a:t>12</a:t>
            </a:fld>
            <a:endParaRPr lang="en-US" altLang="en-US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A4AC57-7D41-4E3C-818B-85F7C3EB0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655404"/>
              </p:ext>
            </p:extLst>
          </p:nvPr>
        </p:nvGraphicFramePr>
        <p:xfrm>
          <a:off x="1230923" y="1627530"/>
          <a:ext cx="6704479" cy="42657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4172">
                  <a:extLst>
                    <a:ext uri="{9D8B030D-6E8A-4147-A177-3AD203B41FA5}">
                      <a16:colId xmlns:a16="http://schemas.microsoft.com/office/drawing/2014/main" val="1620865436"/>
                    </a:ext>
                  </a:extLst>
                </a:gridCol>
                <a:gridCol w="903217">
                  <a:extLst>
                    <a:ext uri="{9D8B030D-6E8A-4147-A177-3AD203B41FA5}">
                      <a16:colId xmlns:a16="http://schemas.microsoft.com/office/drawing/2014/main" val="3823497717"/>
                    </a:ext>
                  </a:extLst>
                </a:gridCol>
                <a:gridCol w="901995">
                  <a:extLst>
                    <a:ext uri="{9D8B030D-6E8A-4147-A177-3AD203B41FA5}">
                      <a16:colId xmlns:a16="http://schemas.microsoft.com/office/drawing/2014/main" val="2616849169"/>
                    </a:ext>
                  </a:extLst>
                </a:gridCol>
                <a:gridCol w="2061878">
                  <a:extLst>
                    <a:ext uri="{9D8B030D-6E8A-4147-A177-3AD203B41FA5}">
                      <a16:colId xmlns:a16="http://schemas.microsoft.com/office/drawing/2014/main" val="1097794577"/>
                    </a:ext>
                  </a:extLst>
                </a:gridCol>
                <a:gridCol w="903217">
                  <a:extLst>
                    <a:ext uri="{9D8B030D-6E8A-4147-A177-3AD203B41FA5}">
                      <a16:colId xmlns:a16="http://schemas.microsoft.com/office/drawing/2014/main" val="91609443"/>
                    </a:ext>
                  </a:extLst>
                </a:gridCol>
              </a:tblGrid>
              <a:tr h="67859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 baseline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ECMA-262htm (</a:t>
                      </a:r>
                      <a:r>
                        <a:rPr lang="fr-CH" sz="1000" baseline="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</a:t>
                      </a:r>
                      <a:r>
                        <a:rPr lang="fr-CH" sz="1000" baseline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000" baseline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 baseline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ECMA-262 (download)</a:t>
                      </a:r>
                      <a:endParaRPr lang="en-GB" sz="1000" baseline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extLst>
                  <a:ext uri="{0D108BD9-81ED-4DB2-BD59-A6C34878D82A}">
                    <a16:rowId xmlns:a16="http://schemas.microsoft.com/office/drawing/2014/main" val="2691306199"/>
                  </a:ext>
                </a:extLst>
              </a:tr>
              <a:tr h="41268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 baseline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ST-262 5.1 </a:t>
                      </a:r>
                      <a:r>
                        <a:rPr lang="fr-CH" sz="1000" baseline="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edition</a:t>
                      </a:r>
                      <a:endParaRPr lang="en-GB" sz="1000" baseline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30300 (????)</a:t>
                      </a: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ST-262 5.1 </a:t>
                      </a:r>
                      <a:r>
                        <a:rPr lang="fr-CH" sz="1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edition</a:t>
                      </a:r>
                      <a:endParaRPr lang="en-GB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290</a:t>
                      </a:r>
                    </a:p>
                  </a:txBody>
                  <a:tcPr marL="43222" marR="43222" marT="9262" marB="0" anchor="b"/>
                </a:tc>
                <a:extLst>
                  <a:ext uri="{0D108BD9-81ED-4DB2-BD59-A6C34878D82A}">
                    <a16:rowId xmlns:a16="http://schemas.microsoft.com/office/drawing/2014/main" val="2190213342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 baseline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ST-262 6th </a:t>
                      </a:r>
                      <a:r>
                        <a:rPr lang="fr-CH" sz="1000" baseline="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edition</a:t>
                      </a:r>
                      <a:endParaRPr lang="en-GB" sz="1000" baseline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82445 (????)</a:t>
                      </a: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ST-262 6th </a:t>
                      </a:r>
                      <a:r>
                        <a:rPr lang="fr-CH" sz="1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edition</a:t>
                      </a:r>
                      <a:endParaRPr lang="en-GB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974</a:t>
                      </a:r>
                    </a:p>
                  </a:txBody>
                  <a:tcPr marL="43222" marR="43222" marT="9262" marB="0" anchor="b"/>
                </a:tc>
                <a:extLst>
                  <a:ext uri="{0D108BD9-81ED-4DB2-BD59-A6C34878D82A}">
                    <a16:rowId xmlns:a16="http://schemas.microsoft.com/office/drawing/2014/main" val="1513553896"/>
                  </a:ext>
                </a:extLst>
              </a:tr>
              <a:tr h="36092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 baseline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ST-262 7th edition</a:t>
                      </a:r>
                      <a:endParaRPr lang="en-GB" sz="1000" baseline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28488 (????)</a:t>
                      </a: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ST-262 7th </a:t>
                      </a:r>
                      <a:r>
                        <a:rPr lang="fr-CH" sz="1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edition</a:t>
                      </a:r>
                      <a:endParaRPr lang="en-GB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175</a:t>
                      </a:r>
                    </a:p>
                  </a:txBody>
                  <a:tcPr marL="43222" marR="43222" marT="9262" marB="0" anchor="b"/>
                </a:tc>
                <a:extLst>
                  <a:ext uri="{0D108BD9-81ED-4DB2-BD59-A6C34878D82A}">
                    <a16:rowId xmlns:a16="http://schemas.microsoft.com/office/drawing/2014/main" val="3720853311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 baseline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ST-262 8th edition</a:t>
                      </a:r>
                      <a:endParaRPr lang="en-GB" sz="1000" baseline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11089</a:t>
                      </a: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ST-262 8th </a:t>
                      </a:r>
                      <a:r>
                        <a:rPr lang="fr-CH" sz="1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edition</a:t>
                      </a:r>
                      <a:endParaRPr lang="en-GB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 marL="43222" marR="43222" marT="9262" marB="0" anchor="b"/>
                </a:tc>
                <a:extLst>
                  <a:ext uri="{0D108BD9-81ED-4DB2-BD59-A6C34878D82A}">
                    <a16:rowId xmlns:a16="http://schemas.microsoft.com/office/drawing/2014/main" val="333141463"/>
                  </a:ext>
                </a:extLst>
              </a:tr>
              <a:tr h="32897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 baseline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ST-262 9th edition</a:t>
                      </a:r>
                      <a:endParaRPr lang="en-GB" sz="1000" baseline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8825</a:t>
                      </a: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ST-262 9th </a:t>
                      </a:r>
                      <a:r>
                        <a:rPr lang="fr-CH" sz="1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edition</a:t>
                      </a:r>
                      <a:endParaRPr lang="en-GB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175</a:t>
                      </a:r>
                    </a:p>
                  </a:txBody>
                  <a:tcPr marL="43222" marR="43222" marT="9262" marB="0" anchor="b"/>
                </a:tc>
                <a:extLst>
                  <a:ext uri="{0D108BD9-81ED-4DB2-BD59-A6C34878D82A}">
                    <a16:rowId xmlns:a16="http://schemas.microsoft.com/office/drawing/2014/main" val="3788266102"/>
                  </a:ext>
                </a:extLst>
              </a:tr>
              <a:tr h="33279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 baseline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ST-262 10th edition</a:t>
                      </a:r>
                      <a:endParaRPr lang="en-GB" sz="1000" baseline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6218</a:t>
                      </a: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ST-262 10th </a:t>
                      </a:r>
                      <a:r>
                        <a:rPr lang="fr-CH" sz="1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edition</a:t>
                      </a:r>
                      <a:endParaRPr lang="en-GB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224</a:t>
                      </a:r>
                    </a:p>
                  </a:txBody>
                  <a:tcPr marL="43222" marR="43222" marT="9262" marB="0" anchor="b"/>
                </a:tc>
                <a:extLst>
                  <a:ext uri="{0D108BD9-81ED-4DB2-BD59-A6C34878D82A}">
                    <a16:rowId xmlns:a16="http://schemas.microsoft.com/office/drawing/2014/main" val="1731107859"/>
                  </a:ext>
                </a:extLst>
              </a:tr>
              <a:tr h="321188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 baseline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ST-262 11th edition</a:t>
                      </a:r>
                      <a:endParaRPr lang="en-GB" sz="1000" baseline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16150</a:t>
                      </a: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ST-262 11th edition</a:t>
                      </a:r>
                      <a:endParaRPr lang="en-GB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2705</a:t>
                      </a:r>
                    </a:p>
                  </a:txBody>
                  <a:tcPr marL="43222" marR="43222" marT="9262" marB="0" anchor="b"/>
                </a:tc>
                <a:extLst>
                  <a:ext uri="{0D108BD9-81ED-4DB2-BD59-A6C34878D82A}">
                    <a16:rowId xmlns:a16="http://schemas.microsoft.com/office/drawing/2014/main" val="3329134714"/>
                  </a:ext>
                </a:extLst>
              </a:tr>
              <a:tr h="35717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 baseline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ST-262 12th </a:t>
                      </a:r>
                      <a:r>
                        <a:rPr lang="fr-CH" sz="1000" baseline="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edition</a:t>
                      </a:r>
                      <a:endParaRPr lang="en-GB" sz="1000" baseline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42143</a:t>
                      </a: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ST-262 12th </a:t>
                      </a:r>
                      <a:r>
                        <a:rPr lang="fr-CH" sz="1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edition</a:t>
                      </a:r>
                      <a:endParaRPr lang="en-GB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10599</a:t>
                      </a:r>
                    </a:p>
                  </a:txBody>
                  <a:tcPr marL="43222" marR="43222" marT="9262" marB="0" anchor="b"/>
                </a:tc>
                <a:extLst>
                  <a:ext uri="{0D108BD9-81ED-4DB2-BD59-A6C34878D82A}">
                    <a16:rowId xmlns:a16="http://schemas.microsoft.com/office/drawing/2014/main" val="589790543"/>
                  </a:ext>
                </a:extLst>
              </a:tr>
              <a:tr h="1327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000" baseline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000" baseline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ST-262 13th </a:t>
                      </a:r>
                      <a:r>
                        <a:rPr lang="fr-CH" sz="1000" baseline="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edition</a:t>
                      </a:r>
                      <a:endParaRPr lang="en-GB" sz="1000" baseline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5172</a:t>
                      </a: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endParaRPr lang="en-GB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ST-262 13th </a:t>
                      </a:r>
                      <a:r>
                        <a:rPr lang="fr-CH" sz="1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edition</a:t>
                      </a:r>
                      <a:endParaRPr lang="en-GB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1311</a:t>
                      </a:r>
                    </a:p>
                  </a:txBody>
                  <a:tcPr marL="43222" marR="43222" marT="9262" marB="0" anchor="b"/>
                </a:tc>
                <a:extLst>
                  <a:ext uri="{0D108BD9-81ED-4DB2-BD59-A6C34878D82A}">
                    <a16:rowId xmlns:a16="http://schemas.microsoft.com/office/drawing/2014/main" val="3512172425"/>
                  </a:ext>
                </a:extLst>
              </a:tr>
              <a:tr h="46374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 baseline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GB" sz="1000" baseline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230830</a:t>
                      </a: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16603</a:t>
                      </a:r>
                      <a:endParaRPr lang="en-GB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222" marR="43222" marT="9262" marB="0" anchor="b"/>
                </a:tc>
                <a:extLst>
                  <a:ext uri="{0D108BD9-81ED-4DB2-BD59-A6C34878D82A}">
                    <a16:rowId xmlns:a16="http://schemas.microsoft.com/office/drawing/2014/main" val="5567467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5EF0F2C-F177-4C4D-A4CF-A78A818ED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/>
              <a:t>ECMA-402 access and download statistics 2022-07-12</a:t>
            </a:r>
          </a:p>
        </p:txBody>
      </p:sp>
      <p:sp>
        <p:nvSpPr>
          <p:cNvPr id="21569" name="Footer Placeholder 3">
            <a:extLst>
              <a:ext uri="{FF2B5EF4-FFF2-40B4-BE49-F238E27FC236}">
                <a16:creationId xmlns:a16="http://schemas.microsoft.com/office/drawing/2014/main" id="{BC5048BF-B1E5-4CB9-B032-635FF97159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Rue du Rhône 114 - CH-1204 Geneva - T: +41 22 849 6000 - F: +41 22 849 6001 - www.ecma-international.org   </a:t>
            </a:r>
            <a:fld id="{25817BA7-D26B-4007-9E73-5B05CA9156F5}" type="slidenum">
              <a:rPr lang="en-US" altLang="en-US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pPr/>
              <a:t>13</a:t>
            </a:fld>
            <a:endParaRPr lang="en-US" altLang="en-US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DBBAEF-6BAA-41DD-AB3B-FBB41DD14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041326"/>
              </p:ext>
            </p:extLst>
          </p:nvPr>
        </p:nvGraphicFramePr>
        <p:xfrm>
          <a:off x="1028700" y="1894979"/>
          <a:ext cx="7086600" cy="3575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9790">
                  <a:extLst>
                    <a:ext uri="{9D8B030D-6E8A-4147-A177-3AD203B41FA5}">
                      <a16:colId xmlns:a16="http://schemas.microsoft.com/office/drawing/2014/main" val="890880968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2778376874"/>
                    </a:ext>
                  </a:extLst>
                </a:gridCol>
                <a:gridCol w="937895">
                  <a:extLst>
                    <a:ext uri="{9D8B030D-6E8A-4147-A177-3AD203B41FA5}">
                      <a16:colId xmlns:a16="http://schemas.microsoft.com/office/drawing/2014/main" val="3130131539"/>
                    </a:ext>
                  </a:extLst>
                </a:gridCol>
                <a:gridCol w="2142490">
                  <a:extLst>
                    <a:ext uri="{9D8B030D-6E8A-4147-A177-3AD203B41FA5}">
                      <a16:colId xmlns:a16="http://schemas.microsoft.com/office/drawing/2014/main" val="1391648426"/>
                    </a:ext>
                  </a:extLst>
                </a:gridCol>
                <a:gridCol w="937895">
                  <a:extLst>
                    <a:ext uri="{9D8B030D-6E8A-4147-A177-3AD203B41FA5}">
                      <a16:colId xmlns:a16="http://schemas.microsoft.com/office/drawing/2014/main" val="2870305588"/>
                    </a:ext>
                  </a:extLst>
                </a:gridCol>
              </a:tblGrid>
              <a:tr h="58674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 baseline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ECMA-402htm (</a:t>
                      </a:r>
                      <a:r>
                        <a:rPr lang="fr-CH" sz="1000" baseline="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</a:t>
                      </a:r>
                      <a:r>
                        <a:rPr lang="fr-CH" sz="1000" baseline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000" baseline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 baseline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ECMA-402 (download)</a:t>
                      </a:r>
                      <a:endParaRPr lang="en-GB" sz="1000" baseline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extLst>
                  <a:ext uri="{0D108BD9-81ED-4DB2-BD59-A6C34878D82A}">
                    <a16:rowId xmlns:a16="http://schemas.microsoft.com/office/drawing/2014/main" val="271087008"/>
                  </a:ext>
                </a:extLst>
              </a:tr>
              <a:tr h="33541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 baseline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ST-402 1st </a:t>
                      </a:r>
                      <a:r>
                        <a:rPr lang="fr-CH" sz="1000" baseline="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edition</a:t>
                      </a:r>
                      <a:endParaRPr lang="en-GB" sz="1000" baseline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5430 (????)</a:t>
                      </a: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ST-402 1st </a:t>
                      </a:r>
                      <a:r>
                        <a:rPr lang="fr-CH" sz="1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edition</a:t>
                      </a:r>
                      <a:endParaRPr lang="en-GB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</a:t>
                      </a:r>
                      <a:endParaRPr lang="en-GB" sz="10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extLst>
                  <a:ext uri="{0D108BD9-81ED-4DB2-BD59-A6C34878D82A}">
                    <a16:rowId xmlns:a16="http://schemas.microsoft.com/office/drawing/2014/main" val="127222973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 baseline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ST-402 2nd </a:t>
                      </a:r>
                      <a:r>
                        <a:rPr lang="fr-CH" sz="1000" baseline="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edition</a:t>
                      </a:r>
                      <a:endParaRPr lang="en-GB" sz="1000" baseline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1628 (????)</a:t>
                      </a: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ST-402 2nd </a:t>
                      </a:r>
                      <a:r>
                        <a:rPr lang="fr-CH" sz="1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edition</a:t>
                      </a:r>
                      <a:endParaRPr lang="en-GB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en-GB" sz="10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extLst>
                  <a:ext uri="{0D108BD9-81ED-4DB2-BD59-A6C34878D82A}">
                    <a16:rowId xmlns:a16="http://schemas.microsoft.com/office/drawing/2014/main" val="369101655"/>
                  </a:ext>
                </a:extLst>
              </a:tr>
              <a:tr h="29508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 baseline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ST-402 3rd </a:t>
                      </a:r>
                      <a:r>
                        <a:rPr lang="fr-CH" sz="1000" baseline="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edition</a:t>
                      </a:r>
                      <a:endParaRPr lang="en-GB" sz="1000" baseline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156</a:t>
                      </a: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ST-402 3rd </a:t>
                      </a:r>
                      <a:r>
                        <a:rPr lang="fr-CH" sz="1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edition</a:t>
                      </a:r>
                      <a:endParaRPr lang="en-GB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en-GB" sz="10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extLst>
                  <a:ext uri="{0D108BD9-81ED-4DB2-BD59-A6C34878D82A}">
                    <a16:rowId xmlns:a16="http://schemas.microsoft.com/office/drawing/2014/main" val="4256108603"/>
                  </a:ext>
                </a:extLst>
              </a:tr>
              <a:tr h="28135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 baseline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ST-402 4th </a:t>
                      </a:r>
                      <a:r>
                        <a:rPr lang="fr-CH" sz="1000" baseline="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edition</a:t>
                      </a:r>
                      <a:endParaRPr lang="en-GB" sz="1000" baseline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256</a:t>
                      </a: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ST-402 4th </a:t>
                      </a:r>
                      <a:r>
                        <a:rPr lang="fr-CH" sz="1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edition</a:t>
                      </a:r>
                      <a:endParaRPr lang="en-GB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lang="en-GB" sz="10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extLst>
                  <a:ext uri="{0D108BD9-81ED-4DB2-BD59-A6C34878D82A}">
                    <a16:rowId xmlns:a16="http://schemas.microsoft.com/office/drawing/2014/main" val="640664744"/>
                  </a:ext>
                </a:extLst>
              </a:tr>
              <a:tr h="25790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 baseline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ST-402 5th </a:t>
                      </a:r>
                      <a:r>
                        <a:rPr lang="fr-CH" sz="1000" baseline="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edition</a:t>
                      </a:r>
                      <a:endParaRPr lang="en-GB" sz="1000" baseline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140</a:t>
                      </a: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ST-402 5th edition</a:t>
                      </a:r>
                      <a:endParaRPr lang="en-GB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en-GB" sz="10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extLst>
                  <a:ext uri="{0D108BD9-81ED-4DB2-BD59-A6C34878D82A}">
                    <a16:rowId xmlns:a16="http://schemas.microsoft.com/office/drawing/2014/main" val="115437192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 baseline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ST-402 6th </a:t>
                      </a:r>
                      <a:r>
                        <a:rPr lang="fr-CH" sz="1000" baseline="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edition</a:t>
                      </a:r>
                      <a:endParaRPr lang="en-GB" sz="1000" baseline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ST-402 6th edition</a:t>
                      </a:r>
                      <a:endParaRPr lang="en-GB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lang="en-GB" sz="10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extLst>
                  <a:ext uri="{0D108BD9-81ED-4DB2-BD59-A6C34878D82A}">
                    <a16:rowId xmlns:a16="http://schemas.microsoft.com/office/drawing/2014/main" val="3777616175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 baseline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ST-402 7th </a:t>
                      </a:r>
                      <a:r>
                        <a:rPr lang="fr-CH" sz="1000" baseline="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edition</a:t>
                      </a:r>
                      <a:endParaRPr lang="en-GB" sz="1000" baseline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234</a:t>
                      </a: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ST-402 7th edition</a:t>
                      </a:r>
                      <a:endParaRPr lang="en-GB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52</a:t>
                      </a:r>
                      <a:endParaRPr lang="en-GB" sz="10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extLst>
                  <a:ext uri="{0D108BD9-81ED-4DB2-BD59-A6C34878D82A}">
                    <a16:rowId xmlns:a16="http://schemas.microsoft.com/office/drawing/2014/main" val="3434746217"/>
                  </a:ext>
                </a:extLst>
              </a:tr>
              <a:tr h="30010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 baseline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ST-402 8th </a:t>
                      </a:r>
                      <a:r>
                        <a:rPr lang="fr-CH" sz="1000" baseline="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edition</a:t>
                      </a:r>
                      <a:endParaRPr lang="en-GB" sz="1000" baseline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1792</a:t>
                      </a: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ST-402 8th </a:t>
                      </a:r>
                      <a:r>
                        <a:rPr lang="fr-CH" sz="1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edition</a:t>
                      </a:r>
                      <a:endParaRPr lang="en-GB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304</a:t>
                      </a:r>
                      <a:endParaRPr lang="en-GB" sz="10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extLst>
                  <a:ext uri="{0D108BD9-81ED-4DB2-BD59-A6C34878D82A}">
                    <a16:rowId xmlns:a16="http://schemas.microsoft.com/office/drawing/2014/main" val="3512577305"/>
                  </a:ext>
                </a:extLst>
              </a:tr>
              <a:tr h="2891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000" baseline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ST-402 9th </a:t>
                      </a:r>
                      <a:r>
                        <a:rPr lang="fr-CH" sz="1000" baseline="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edition</a:t>
                      </a:r>
                      <a:endParaRPr lang="en-GB" sz="1000" baseline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290</a:t>
                      </a: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endParaRPr lang="en-GB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ST-402 9th </a:t>
                      </a:r>
                      <a:r>
                        <a:rPr lang="fr-CH" sz="1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edition</a:t>
                      </a:r>
                      <a:endParaRPr lang="en-GB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58</a:t>
                      </a:r>
                    </a:p>
                  </a:txBody>
                  <a:tcPr marL="44450" marR="44450" marT="9525" marB="0" anchor="b"/>
                </a:tc>
                <a:extLst>
                  <a:ext uri="{0D108BD9-81ED-4DB2-BD59-A6C34878D82A}">
                    <a16:rowId xmlns:a16="http://schemas.microsoft.com/office/drawing/2014/main" val="790343399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 baseline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GB" sz="1000" baseline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9974</a:t>
                      </a: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457</a:t>
                      </a:r>
                      <a:endParaRPr lang="en-GB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9525" marB="0" anchor="b"/>
                </a:tc>
                <a:extLst>
                  <a:ext uri="{0D108BD9-81ED-4DB2-BD59-A6C34878D82A}">
                    <a16:rowId xmlns:a16="http://schemas.microsoft.com/office/drawing/2014/main" val="16512183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FF2961-B886-4C10-93ED-3C525E74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ES2022 Approval and Publication Timeline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1EC80D-17C2-4D2E-849C-C3AA9CED5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GA 12</a:t>
            </a:r>
            <a:r>
              <a:rPr lang="en-CH" altLang="en-US" b="1" dirty="0"/>
              <a:t>3</a:t>
            </a:r>
            <a:r>
              <a:rPr lang="en-US" altLang="en-US" b="1" dirty="0"/>
              <a:t> Approval</a:t>
            </a:r>
            <a:r>
              <a:rPr lang="en-US" altLang="en-US" dirty="0"/>
              <a:t>: 22-23 June 202</a:t>
            </a:r>
            <a:r>
              <a:rPr lang="en-CH" altLang="en-US" dirty="0"/>
              <a:t>2</a:t>
            </a:r>
            <a:r>
              <a:rPr lang="en-US" altLang="en-US" dirty="0"/>
              <a:t> done. </a:t>
            </a:r>
          </a:p>
          <a:p>
            <a:r>
              <a:rPr lang="en-US" altLang="en-US" dirty="0"/>
              <a:t>ES2020 was approved by the GA with the new “alternative text copyright” license.</a:t>
            </a:r>
          </a:p>
          <a:p>
            <a:r>
              <a:rPr lang="en-US" altLang="en-US" dirty="0"/>
              <a:t>Publication as html and “rough” PDF version was done right after the GA.</a:t>
            </a:r>
          </a:p>
          <a:p>
            <a:r>
              <a:rPr lang="en-US" altLang="en-US" dirty="0"/>
              <a:t>“Nice” PDF ES2022 version completed by </a:t>
            </a:r>
            <a:br>
              <a:rPr lang="en-US" altLang="en-US" dirty="0"/>
            </a:br>
            <a:r>
              <a:rPr lang="en-US" altLang="en-US" dirty="0"/>
              <a:t>Allen </a:t>
            </a:r>
            <a:r>
              <a:rPr lang="en-US" altLang="en-US" dirty="0" err="1"/>
              <a:t>Wirfs</a:t>
            </a:r>
            <a:r>
              <a:rPr lang="en-US" altLang="en-US" dirty="0"/>
              <a:t>-Brock and published by </a:t>
            </a:r>
            <a:r>
              <a:rPr lang="en-US" altLang="en-US" dirty="0" err="1"/>
              <a:t>Ecma</a:t>
            </a:r>
            <a:r>
              <a:rPr lang="en-US" altLang="en-US" dirty="0"/>
              <a:t> before the weekend of 16 July.</a:t>
            </a:r>
          </a:p>
          <a:p>
            <a:pPr marL="0" indent="0">
              <a:buNone/>
            </a:pPr>
            <a:r>
              <a:rPr lang="en-US" altLang="en-US" dirty="0"/>
              <a:t>Note: ES2022 “nice” PDF project was a one-time solution for ES2023 and beyond </a:t>
            </a:r>
            <a:r>
              <a:rPr lang="en-US" altLang="en-US" dirty="0" err="1"/>
              <a:t>Ecma</a:t>
            </a:r>
            <a:r>
              <a:rPr lang="en-US" altLang="en-US" dirty="0"/>
              <a:t> needs some long-term new tool. This needs to be designed and implemented.</a:t>
            </a:r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902685-A709-4036-9C3E-19565B90DB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86C9724F-3CEA-4721-9305-485CBBF075CB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25790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506599" y="303985"/>
            <a:ext cx="5637402" cy="5727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" dirty="0"/>
              <a:t>TC39 Plenary Schedule 2022</a:t>
            </a:r>
            <a:endParaRPr dirty="0"/>
          </a:p>
        </p:txBody>
      </p:sp>
      <p:graphicFrame>
        <p:nvGraphicFramePr>
          <p:cNvPr id="73" name="Google Shape;73;p16"/>
          <p:cNvGraphicFramePr/>
          <p:nvPr>
            <p:extLst>
              <p:ext uri="{D42A27DB-BD31-4B8C-83A1-F6EECF244321}">
                <p14:modId xmlns:p14="http://schemas.microsoft.com/office/powerpoint/2010/main" val="3380053115"/>
              </p:ext>
            </p:extLst>
          </p:nvPr>
        </p:nvGraphicFramePr>
        <p:xfrm>
          <a:off x="562062" y="2130804"/>
          <a:ext cx="6749240" cy="24332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9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9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4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168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First Day</a:t>
                      </a:r>
                      <a:endParaRPr sz="1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Last Day</a:t>
                      </a:r>
                      <a:endParaRPr sz="1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Location</a:t>
                      </a:r>
                      <a:endParaRPr sz="16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Host</a:t>
                      </a:r>
                      <a:endParaRPr sz="1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/>
                        <a:t>Timezone</a:t>
                      </a:r>
                      <a:endParaRPr sz="1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/>
                        <a:t>Days</a:t>
                      </a:r>
                      <a:endParaRPr sz="1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17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2022-07-19</a:t>
                      </a:r>
                      <a:endParaRPr sz="16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2022-07-21</a:t>
                      </a:r>
                      <a:endParaRPr sz="160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 dirty="0"/>
                        <a:t>Local / Remote San Francisco </a:t>
                      </a:r>
                      <a:endParaRPr sz="1600" i="1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 dirty="0"/>
                        <a:t>Google</a:t>
                      </a:r>
                      <a:endParaRPr sz="1600" i="1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UTC-7</a:t>
                      </a:r>
                      <a:endParaRPr sz="160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3</a:t>
                      </a:r>
                      <a:endParaRPr sz="1600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17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2022-09-13</a:t>
                      </a:r>
                      <a:endParaRPr sz="16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2022-09-16</a:t>
                      </a:r>
                      <a:endParaRPr sz="16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 dirty="0"/>
                        <a:t>Remote</a:t>
                      </a:r>
                      <a:r>
                        <a:rPr lang="en" sz="1600" dirty="0"/>
                        <a:t> “Tokyo”, Japan</a:t>
                      </a:r>
                      <a:endParaRPr sz="16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Bloomberg</a:t>
                      </a:r>
                      <a:endParaRPr sz="16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UTC+9</a:t>
                      </a:r>
                      <a:endParaRPr sz="16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</a:t>
                      </a:r>
                      <a:endParaRPr sz="16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17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999999"/>
                          </a:solidFill>
                        </a:rPr>
                        <a:t>2022-11-??</a:t>
                      </a:r>
                      <a:endParaRPr sz="1600">
                        <a:solidFill>
                          <a:srgbClr val="999999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999999"/>
                          </a:solidFill>
                        </a:rPr>
                        <a:t>2022-11-??</a:t>
                      </a:r>
                      <a:endParaRPr sz="1600">
                        <a:solidFill>
                          <a:srgbClr val="999999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999999"/>
                          </a:solidFill>
                        </a:rPr>
                        <a:t>TBD (Europe)</a:t>
                      </a:r>
                      <a:endParaRPr sz="1600">
                        <a:solidFill>
                          <a:srgbClr val="999999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999999"/>
                          </a:solidFill>
                        </a:rPr>
                        <a:t>TBD</a:t>
                      </a:r>
                      <a:endParaRPr sz="1600">
                        <a:solidFill>
                          <a:srgbClr val="999999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999999"/>
                          </a:solidFill>
                        </a:rPr>
                        <a:t>UTC+1</a:t>
                      </a:r>
                      <a:endParaRPr sz="1600">
                        <a:solidFill>
                          <a:srgbClr val="999999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999999"/>
                          </a:solidFill>
                        </a:rPr>
                        <a:t>4</a:t>
                      </a:r>
                      <a:endParaRPr sz="1600" dirty="0">
                        <a:solidFill>
                          <a:srgbClr val="999999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Google Shape;74;p16"/>
          <p:cNvSpPr/>
          <p:nvPr/>
        </p:nvSpPr>
        <p:spPr>
          <a:xfrm>
            <a:off x="7558575" y="2833712"/>
            <a:ext cx="1179000" cy="486000"/>
          </a:xfrm>
          <a:prstGeom prst="wedgeRectCallout">
            <a:avLst>
              <a:gd name="adj1" fmla="val -70286"/>
              <a:gd name="adj2" fmla="val -2168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rgbClr val="FFFF00"/>
                </a:solidFill>
              </a:rPr>
              <a:t>First mixed meeting </a:t>
            </a:r>
            <a:endParaRPr sz="1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5F21D-2FC6-B603-2588-74542C1A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results from the June 22, 2022 </a:t>
            </a:r>
            <a:r>
              <a:rPr lang="en-US" dirty="0" err="1"/>
              <a:t>Ecma</a:t>
            </a:r>
            <a:r>
              <a:rPr lang="en-US" dirty="0"/>
              <a:t> GA (1)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BBE1EB-B6D7-5ADD-9406-765F9AEFB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/>
              <a:t>For more details in:</a:t>
            </a:r>
            <a:br>
              <a:rPr lang="en-US" sz="2000" i="1" dirty="0"/>
            </a:br>
            <a:r>
              <a:rPr lang="en-US" sz="2000" i="1" dirty="0" err="1"/>
              <a:t>Ecma</a:t>
            </a:r>
            <a:r>
              <a:rPr lang="en-US" sz="2000" i="1" dirty="0"/>
              <a:t>/GA/2022/066	Minutes of the 123rd General Assembly, Geneva, June 2022</a:t>
            </a:r>
          </a:p>
          <a:p>
            <a:r>
              <a:rPr lang="en-US" sz="2000" dirty="0"/>
              <a:t>TC39 non-violent communication training funding request (GA/2022/059) – further information was requested by the GA on the project. Conditionally approval of 10.000 CHF if the following 3 GA requests are met: 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CA19A1-B4A5-1640-CE84-749928A63E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3DE82F46-3B50-47E2-B51E-B1BE8D4C16ED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68038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5F21D-2FC6-B603-2588-74542C1A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results from the June 22, 2022 </a:t>
            </a:r>
            <a:r>
              <a:rPr lang="en-US" dirty="0" err="1"/>
              <a:t>Ecma</a:t>
            </a:r>
            <a:r>
              <a:rPr lang="en-US" dirty="0"/>
              <a:t> GA (2)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BBE1EB-B6D7-5ADD-9406-765F9AEFB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i="1" dirty="0"/>
              <a:t>“The </a:t>
            </a:r>
            <a:r>
              <a:rPr lang="en-US" sz="2000" b="0" i="1" dirty="0" err="1"/>
              <a:t>ExeCom</a:t>
            </a:r>
            <a:r>
              <a:rPr lang="en-US" sz="2000" b="0" i="1" dirty="0"/>
              <a:t> needs to see 3 things in order to further discuss this topic and reach a conclusion:</a:t>
            </a:r>
          </a:p>
          <a:p>
            <a:pPr marL="0" indent="0">
              <a:buNone/>
            </a:pPr>
            <a:r>
              <a:rPr lang="en-US" sz="2000" b="0" i="1" dirty="0"/>
              <a:t>1.	Discussion among all members of TC39 to summarize the incidents and their implications and to reach consensus on a solution</a:t>
            </a:r>
          </a:p>
          <a:p>
            <a:pPr marL="0" indent="0">
              <a:buNone/>
            </a:pPr>
            <a:r>
              <a:rPr lang="en-US" sz="2000" b="0" i="1" dirty="0"/>
              <a:t>2.	A review of the CoC to see why it is insufficient in the current situation and if it can cover the different intensity of incidents by being more instructional than punitive</a:t>
            </a:r>
          </a:p>
          <a:p>
            <a:pPr marL="0" indent="0">
              <a:buNone/>
            </a:pPr>
            <a:r>
              <a:rPr lang="en-US" sz="2000" b="0" i="1" dirty="0"/>
              <a:t>3.	A high level description of the details (syllabus) of the proposed training (for TC39 and the </a:t>
            </a:r>
            <a:r>
              <a:rPr lang="en-US" sz="2000" b="0" i="1" dirty="0" err="1"/>
              <a:t>ExeCom</a:t>
            </a:r>
            <a:r>
              <a:rPr lang="en-US" sz="2000" b="0" i="1" dirty="0"/>
              <a:t>).</a:t>
            </a:r>
          </a:p>
          <a:p>
            <a:pPr marL="0" indent="0">
              <a:buNone/>
            </a:pPr>
            <a:r>
              <a:rPr lang="en-US" sz="2000" b="0" i="1" dirty="0"/>
              <a:t>The GA decided to provisionally approve an amount of CHF 10’000.- with the condition that the 3 requests are met. The </a:t>
            </a:r>
            <a:r>
              <a:rPr lang="en-US" sz="2000" b="0" i="1" dirty="0" err="1"/>
              <a:t>ExeCom</a:t>
            </a:r>
            <a:r>
              <a:rPr lang="en-US" sz="2000" b="0" i="1" dirty="0"/>
              <a:t> was asked to assess and follow up on this topic.”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CA19A1-B4A5-1640-CE84-749928A63E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3DE82F46-3B50-47E2-B51E-B1BE8D4C16ED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661501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C5CA10-592E-B275-C25A-BF272CD5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changes to the By-laws (</a:t>
            </a:r>
            <a:r>
              <a:rPr lang="en-GB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GA/2022/044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5B7F95-5439-8FE5-F49F-8A64AF3DE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5945" marR="0" algn="just">
              <a:spcBef>
                <a:spcPts val="0"/>
              </a:spcBef>
              <a:spcAft>
                <a:spcPts val="600"/>
              </a:spcAft>
            </a:pPr>
            <a:r>
              <a:rPr lang="en-GB" sz="1800" b="1" spc="3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Patrick </a:t>
            </a:r>
            <a:r>
              <a:rPr lang="en-GB" sz="1800" b="1" spc="3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Lüthi</a:t>
            </a:r>
            <a:r>
              <a:rPr lang="en-GB" sz="1800" spc="3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presented the proposed changes to the By-laws and walked the GA through the changes in details. </a:t>
            </a:r>
            <a:r>
              <a:rPr lang="en-GB" sz="1800" spc="3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The changes include some clarifications t</a:t>
            </a:r>
            <a:r>
              <a:rPr lang="en-US" sz="1800" spc="3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hat were recommended by Legal Counsel </a:t>
            </a:r>
            <a:r>
              <a:rPr lang="en-GB" sz="1800" spc="3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such as management in case of absence of the President, voting rights after membership class changes and the term “</a:t>
            </a:r>
            <a:r>
              <a:rPr lang="en-US" sz="1800" spc="3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r</a:t>
            </a:r>
            <a:r>
              <a:rPr lang="en-GB" sz="1800" spc="3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ules” as also including IPR policies</a:t>
            </a:r>
            <a:r>
              <a:rPr lang="en-US" sz="1800" spc="3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. It also updates the NFP membership right by removing the one-TC participation limitation.</a:t>
            </a:r>
            <a:endParaRPr lang="en-US" sz="1800" spc="3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5945" algn="just">
              <a:spcBef>
                <a:spcPts val="0"/>
              </a:spcBef>
              <a:spcAft>
                <a:spcPts val="600"/>
              </a:spcAft>
            </a:pPr>
            <a:r>
              <a:rPr lang="en-GB" sz="1800" spc="30" dirty="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GA then unanimously approved the update of the </a:t>
            </a:r>
            <a:r>
              <a:rPr lang="en-GB" sz="1800" spc="30" dirty="0" err="1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Ecma</a:t>
            </a:r>
            <a:r>
              <a:rPr lang="en-GB" sz="1800" spc="30" dirty="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By-laws.</a:t>
            </a:r>
            <a:endParaRPr lang="en-US" sz="1800" spc="30" dirty="0">
              <a:solidFill>
                <a:srgbClr val="333333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ED5DB4-E155-F876-6567-83EA86D161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3DE82F46-3B50-47E2-B51E-B1BE8D4C16ED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13836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B8736-7EE4-E368-2865-E309CBA6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changes to the Rules (</a:t>
            </a:r>
            <a:r>
              <a:rPr lang="en-GB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GA/2022/045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1C3FEE-C6FE-4137-F825-76695DD43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5945" marR="0" algn="just">
              <a:spcBef>
                <a:spcPts val="0"/>
              </a:spcBef>
              <a:spcAft>
                <a:spcPts val="600"/>
              </a:spcAft>
            </a:pPr>
            <a:r>
              <a:rPr lang="en-GB" sz="1800" b="1" spc="3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Patrick </a:t>
            </a:r>
            <a:r>
              <a:rPr lang="en-GB" sz="1800" b="1" spc="3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Lüthi</a:t>
            </a:r>
            <a:r>
              <a:rPr lang="en-GB" sz="1800" spc="3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presented the proposed changes to the Rules and walked the GA through the changes in details. </a:t>
            </a:r>
            <a:r>
              <a:rPr lang="en-GB" sz="1800" spc="3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The changes include some clarifications</a:t>
            </a:r>
            <a:r>
              <a:rPr lang="en-US" sz="1800" spc="3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that were recommended by Legal Counsel</a:t>
            </a:r>
            <a:r>
              <a:rPr lang="en-GB" sz="1800" spc="3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and a suggestion at an </a:t>
            </a:r>
            <a:r>
              <a:rPr lang="en-GB" sz="1800" spc="3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ExeCom</a:t>
            </a:r>
            <a:r>
              <a:rPr lang="en-GB" sz="1800" spc="3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meeting where it was highlighted that Royalty Free TCs were not mentioned in the Rules, only RFTGs.</a:t>
            </a:r>
            <a:r>
              <a:rPr lang="en-US" sz="1800" spc="3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It also removes the ambiguity about the representatives of an NFP member that is a membership organization.</a:t>
            </a:r>
            <a:endParaRPr lang="en-US" sz="1800" spc="3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5945" marR="0" algn="just">
              <a:spcBef>
                <a:spcPts val="0"/>
              </a:spcBef>
              <a:spcAft>
                <a:spcPts val="600"/>
              </a:spcAft>
            </a:pPr>
            <a:r>
              <a:rPr lang="en-GB" sz="1800" spc="3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GA then unanimously approved the update of the </a:t>
            </a:r>
            <a:r>
              <a:rPr lang="en-GB" sz="1800" spc="3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Ecma</a:t>
            </a:r>
            <a:r>
              <a:rPr lang="en-GB" sz="1800" spc="3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Rules.</a:t>
            </a:r>
            <a:endParaRPr lang="en-US" sz="1800" spc="3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AAC44B-7A3C-3EF7-DA80-96B2900CD7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3DE82F46-3B50-47E2-B51E-B1BE8D4C16ED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72225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C2D492D-3A51-4CC4-ADCC-756636B7C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 altLang="en-US"/>
              <a:t>What has happened lately?</a:t>
            </a:r>
            <a:br>
              <a:rPr lang="fr-CH" altLang="en-US"/>
            </a:br>
            <a:r>
              <a:rPr lang="fr-CH" altLang="en-US"/>
              <a:t>A few points:</a:t>
            </a:r>
            <a:endParaRPr lang="en-US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E251EA1A-15E9-46C2-BAC4-8EEE757528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pPr marL="179387" lvl="1" indent="0" eaLnBrk="1" hangingPunct="1">
              <a:buFontTx/>
              <a:buNone/>
              <a:defRPr/>
            </a:pPr>
            <a:endParaRPr lang="fr-CH" altLang="en-US" dirty="0">
              <a:ea typeface="Arial" panose="020B0604020202020204" pitchFamily="34" charset="0"/>
            </a:endParaRPr>
          </a:p>
          <a:p>
            <a:pPr marL="179387" lvl="1" indent="0" eaLnBrk="1" hangingPunct="1">
              <a:buNone/>
              <a:defRPr/>
            </a:pPr>
            <a:r>
              <a:rPr lang="fr-CH" altLang="en-US" b="1" dirty="0" err="1">
                <a:ea typeface="Arial" panose="020B0604020202020204" pitchFamily="34" charset="0"/>
              </a:rPr>
              <a:t>Since</a:t>
            </a:r>
            <a:r>
              <a:rPr lang="fr-CH" altLang="en-US" b="1" dirty="0">
                <a:ea typeface="Arial" panose="020B0604020202020204" pitchFamily="34" charset="0"/>
              </a:rPr>
              <a:t> the June 2022 TC39 Meeting</a:t>
            </a:r>
          </a:p>
          <a:p>
            <a:pPr lvl="1" eaLnBrk="1" hangingPunct="1">
              <a:defRPr/>
            </a:pPr>
            <a:r>
              <a:rPr lang="fr-CH" altLang="en-US" dirty="0">
                <a:ea typeface="Arial" panose="020B0604020202020204" pitchFamily="34" charset="0"/>
              </a:rPr>
              <a:t>List of </a:t>
            </a:r>
            <a:r>
              <a:rPr lang="fr-CH" altLang="en-US" dirty="0" err="1">
                <a:ea typeface="Arial" panose="020B0604020202020204" pitchFamily="34" charset="0"/>
              </a:rPr>
              <a:t>latest</a:t>
            </a:r>
            <a:r>
              <a:rPr lang="fr-CH" altLang="en-US" dirty="0">
                <a:ea typeface="Arial" panose="020B0604020202020204" pitchFamily="34" charset="0"/>
              </a:rPr>
              <a:t> relevant TC39 and </a:t>
            </a:r>
            <a:r>
              <a:rPr lang="fr-CH" altLang="en-US" dirty="0" err="1">
                <a:ea typeface="Arial" panose="020B0604020202020204" pitchFamily="34" charset="0"/>
              </a:rPr>
              <a:t>Ecma</a:t>
            </a:r>
            <a:r>
              <a:rPr lang="fr-CH" altLang="en-US" dirty="0">
                <a:ea typeface="Arial" panose="020B0604020202020204" pitchFamily="34" charset="0"/>
              </a:rPr>
              <a:t> GA documents</a:t>
            </a:r>
          </a:p>
          <a:p>
            <a:pPr lvl="1" eaLnBrk="1" hangingPunct="1">
              <a:defRPr/>
            </a:pPr>
            <a:r>
              <a:rPr lang="fr-CH" altLang="en-US" dirty="0" err="1">
                <a:ea typeface="Arial" panose="020B0604020202020204" pitchFamily="34" charset="0"/>
              </a:rPr>
              <a:t>Welcome</a:t>
            </a:r>
            <a:r>
              <a:rPr lang="fr-CH" altLang="en-US" dirty="0">
                <a:ea typeface="Arial" panose="020B0604020202020204" pitchFamily="34" charset="0"/>
              </a:rPr>
              <a:t> of new TC39 </a:t>
            </a:r>
            <a:r>
              <a:rPr lang="fr-CH" altLang="en-US" dirty="0" err="1">
                <a:ea typeface="Arial" panose="020B0604020202020204" pitchFamily="34" charset="0"/>
              </a:rPr>
              <a:t>members</a:t>
            </a:r>
            <a:endParaRPr lang="fr-CH" altLang="en-US" dirty="0">
              <a:ea typeface="Arial" panose="020B0604020202020204" pitchFamily="34" charset="0"/>
            </a:endParaRPr>
          </a:p>
          <a:p>
            <a:pPr lvl="1" eaLnBrk="1" hangingPunct="1">
              <a:defRPr/>
            </a:pPr>
            <a:r>
              <a:rPr lang="fr-CH" altLang="en-US" dirty="0" err="1">
                <a:ea typeface="Arial" panose="020B0604020202020204" pitchFamily="34" charset="0"/>
              </a:rPr>
              <a:t>Status</a:t>
            </a:r>
            <a:r>
              <a:rPr lang="fr-CH" altLang="en-US" dirty="0">
                <a:ea typeface="Arial" panose="020B0604020202020204" pitchFamily="34" charset="0"/>
              </a:rPr>
              <a:t> of TC39 meeting participation</a:t>
            </a:r>
          </a:p>
          <a:p>
            <a:pPr lvl="1" eaLnBrk="1" hangingPunct="1">
              <a:defRPr/>
            </a:pPr>
            <a:r>
              <a:rPr lang="fr-CH" altLang="en-US" dirty="0">
                <a:ea typeface="Arial" panose="020B0604020202020204" pitchFamily="34" charset="0"/>
              </a:rPr>
              <a:t>TC39 standards download and </a:t>
            </a:r>
            <a:r>
              <a:rPr lang="fr-CH" altLang="en-US" dirty="0" err="1">
                <a:ea typeface="Arial" panose="020B0604020202020204" pitchFamily="34" charset="0"/>
              </a:rPr>
              <a:t>access</a:t>
            </a:r>
            <a:r>
              <a:rPr lang="fr-CH" altLang="en-US" dirty="0">
                <a:ea typeface="Arial" panose="020B0604020202020204" pitchFamily="34" charset="0"/>
              </a:rPr>
              <a:t> </a:t>
            </a:r>
            <a:r>
              <a:rPr lang="fr-CH" altLang="en-US" dirty="0" err="1">
                <a:ea typeface="Arial" panose="020B0604020202020204" pitchFamily="34" charset="0"/>
              </a:rPr>
              <a:t>statistics</a:t>
            </a:r>
            <a:endParaRPr lang="fr-CH" altLang="en-US" dirty="0">
              <a:ea typeface="Arial" panose="020B0604020202020204" pitchFamily="34" charset="0"/>
            </a:endParaRPr>
          </a:p>
          <a:p>
            <a:pPr lvl="1" eaLnBrk="1" hangingPunct="1">
              <a:defRPr/>
            </a:pPr>
            <a:r>
              <a:rPr lang="fr-CH" altLang="en-US" dirty="0" err="1">
                <a:ea typeface="Arial" panose="020B0604020202020204" pitchFamily="34" charset="0"/>
              </a:rPr>
              <a:t>Status</a:t>
            </a:r>
            <a:r>
              <a:rPr lang="fr-CH" altLang="en-US" dirty="0">
                <a:ea typeface="Arial" panose="020B0604020202020204" pitchFamily="34" charset="0"/>
              </a:rPr>
              <a:t> of ES2022 </a:t>
            </a:r>
            <a:r>
              <a:rPr lang="fr-CH" altLang="en-US" dirty="0" err="1">
                <a:ea typeface="Arial" panose="020B0604020202020204" pitchFamily="34" charset="0"/>
              </a:rPr>
              <a:t>approval</a:t>
            </a:r>
            <a:r>
              <a:rPr lang="fr-CH" altLang="en-US" dirty="0">
                <a:ea typeface="Arial" panose="020B0604020202020204" pitchFamily="34" charset="0"/>
              </a:rPr>
              <a:t> and publication («</a:t>
            </a:r>
            <a:r>
              <a:rPr lang="fr-CH" altLang="en-US" dirty="0" err="1">
                <a:ea typeface="Arial" panose="020B0604020202020204" pitchFamily="34" charset="0"/>
              </a:rPr>
              <a:t>nice</a:t>
            </a:r>
            <a:r>
              <a:rPr lang="fr-CH" altLang="en-US" dirty="0">
                <a:ea typeface="Arial" panose="020B0604020202020204" pitchFamily="34" charset="0"/>
              </a:rPr>
              <a:t> PDF version of ES2022)</a:t>
            </a:r>
          </a:p>
          <a:p>
            <a:pPr lvl="1" eaLnBrk="1" hangingPunct="1">
              <a:defRPr/>
            </a:pPr>
            <a:r>
              <a:rPr lang="fr-CH" altLang="en-US" dirty="0" err="1">
                <a:ea typeface="Arial" panose="020B0604020202020204" pitchFamily="34" charset="0"/>
              </a:rPr>
              <a:t>Some</a:t>
            </a:r>
            <a:r>
              <a:rPr lang="fr-CH" altLang="en-US" dirty="0">
                <a:ea typeface="Arial" panose="020B0604020202020204" pitchFamily="34" charset="0"/>
              </a:rPr>
              <a:t> </a:t>
            </a:r>
            <a:r>
              <a:rPr lang="fr-CH" altLang="en-US" dirty="0" err="1">
                <a:ea typeface="Arial" panose="020B0604020202020204" pitchFamily="34" charset="0"/>
              </a:rPr>
              <a:t>results</a:t>
            </a:r>
            <a:r>
              <a:rPr lang="fr-CH" altLang="en-US" dirty="0">
                <a:ea typeface="Arial" panose="020B0604020202020204" pitchFamily="34" charset="0"/>
              </a:rPr>
              <a:t> </a:t>
            </a:r>
            <a:r>
              <a:rPr lang="fr-CH" altLang="en-US" dirty="0" err="1">
                <a:ea typeface="Arial" panose="020B0604020202020204" pitchFamily="34" charset="0"/>
              </a:rPr>
              <a:t>from</a:t>
            </a:r>
            <a:r>
              <a:rPr lang="fr-CH" altLang="en-US" dirty="0">
                <a:ea typeface="Arial" panose="020B0604020202020204" pitchFamily="34" charset="0"/>
              </a:rPr>
              <a:t> the June 22, 2022 </a:t>
            </a:r>
            <a:r>
              <a:rPr lang="fr-CH" altLang="en-US" dirty="0" err="1">
                <a:ea typeface="Arial" panose="020B0604020202020204" pitchFamily="34" charset="0"/>
              </a:rPr>
              <a:t>Ecma</a:t>
            </a:r>
            <a:r>
              <a:rPr lang="fr-CH" altLang="en-US" dirty="0">
                <a:ea typeface="Arial" panose="020B0604020202020204" pitchFamily="34" charset="0"/>
              </a:rPr>
              <a:t> GA</a:t>
            </a:r>
          </a:p>
          <a:p>
            <a:pPr lvl="1" eaLnBrk="1" hangingPunct="1">
              <a:defRPr/>
            </a:pPr>
            <a:r>
              <a:rPr lang="fr-CH" altLang="en-US" dirty="0">
                <a:ea typeface="Arial" panose="020B0604020202020204" pitchFamily="34" charset="0"/>
              </a:rPr>
              <a:t>Next TC39, GA and </a:t>
            </a:r>
            <a:r>
              <a:rPr lang="fr-CH" altLang="en-US" dirty="0" err="1">
                <a:ea typeface="Arial" panose="020B0604020202020204" pitchFamily="34" charset="0"/>
              </a:rPr>
              <a:t>ExeCom</a:t>
            </a:r>
            <a:r>
              <a:rPr lang="fr-CH" altLang="en-US" dirty="0">
                <a:ea typeface="Arial" panose="020B0604020202020204" pitchFamily="34" charset="0"/>
              </a:rPr>
              <a:t> meetings</a:t>
            </a:r>
          </a:p>
          <a:p>
            <a:pPr eaLnBrk="1" hangingPunct="1">
              <a:defRPr/>
            </a:pPr>
            <a:endParaRPr lang="de-DE" altLang="en-US" dirty="0">
              <a:ea typeface="MS PGothic" panose="020B0600070205080204" pitchFamily="34" charset="-128"/>
            </a:endParaRPr>
          </a:p>
        </p:txBody>
      </p:sp>
      <p:sp>
        <p:nvSpPr>
          <p:cNvPr id="16388" name="Footer Placeholder 3">
            <a:extLst>
              <a:ext uri="{FF2B5EF4-FFF2-40B4-BE49-F238E27FC236}">
                <a16:creationId xmlns:a16="http://schemas.microsoft.com/office/drawing/2014/main" id="{EA6B2CAC-8A8E-42DE-B103-887CCDFA01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Rue du Rhône 114 - CH-1204 Geneva - T: +41 22 849 6000 - F: +41 22 849 6001 - www.ecma-international.org   </a:t>
            </a:r>
            <a:fld id="{FA267880-9069-4B6C-8FD5-636B1BC3BDAC}" type="slidenum">
              <a:rPr lang="en-US" altLang="en-US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pPr/>
              <a:t>2</a:t>
            </a:fld>
            <a:endParaRPr lang="en-US" altLang="en-US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24FB2-F8C7-4445-9ECF-0B412A28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matters from the June 2022 GA Meeting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97DAE4-6DC2-E12A-56A5-4A819BCB2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/>
              <a:t>Ecma</a:t>
            </a:r>
            <a:r>
              <a:rPr lang="en-US" u="sng" dirty="0"/>
              <a:t> management (Vice-President)</a:t>
            </a:r>
            <a:br>
              <a:rPr lang="en-US" u="sng" dirty="0"/>
            </a:br>
            <a:r>
              <a:rPr lang="en-US" dirty="0"/>
              <a:t>For the vacant position of Vice-President, one candidate, Daniel Ehrenberg (Bloomberg) was nominated by Bloomberg. The GA unanimously approved the election of </a:t>
            </a:r>
            <a:r>
              <a:rPr lang="en-US" u="sng" dirty="0"/>
              <a:t>Daniel Ehrenberg </a:t>
            </a:r>
            <a:r>
              <a:rPr lang="en-US" dirty="0"/>
              <a:t>as Vice-President. </a:t>
            </a:r>
            <a:r>
              <a:rPr lang="en-US" i="1" u="sng" dirty="0"/>
              <a:t>Congratulations!</a:t>
            </a:r>
          </a:p>
          <a:p>
            <a:r>
              <a:rPr lang="en-US" u="sng" dirty="0" err="1"/>
              <a:t>Ecma</a:t>
            </a:r>
            <a:r>
              <a:rPr lang="en-US" u="sng" dirty="0"/>
              <a:t> Recognition awards</a:t>
            </a:r>
            <a:br>
              <a:rPr lang="en-US" u="sng" dirty="0"/>
            </a:br>
            <a:r>
              <a:rPr lang="en-US" dirty="0"/>
              <a:t>The GA approved these recognition awards by acclamation:</a:t>
            </a:r>
            <a:endParaRPr lang="en-US" u="sng" dirty="0"/>
          </a:p>
          <a:p>
            <a:pPr lvl="1"/>
            <a:r>
              <a:rPr lang="en-US" dirty="0"/>
              <a:t>Koji </a:t>
            </a:r>
            <a:r>
              <a:rPr lang="en-US" dirty="0" err="1"/>
              <a:t>Fusa</a:t>
            </a:r>
            <a:r>
              <a:rPr lang="en-US" dirty="0"/>
              <a:t>, GVE for his contributions as member of the </a:t>
            </a:r>
            <a:r>
              <a:rPr lang="en-US" dirty="0" err="1"/>
              <a:t>ExeCom</a:t>
            </a:r>
            <a:endParaRPr lang="en-US" dirty="0"/>
          </a:p>
          <a:p>
            <a:pPr lvl="1"/>
            <a:r>
              <a:rPr lang="en-US" dirty="0"/>
              <a:t>Joel </a:t>
            </a:r>
            <a:r>
              <a:rPr lang="en-US" dirty="0" err="1"/>
              <a:t>Marcey</a:t>
            </a:r>
            <a:r>
              <a:rPr lang="en-US" dirty="0"/>
              <a:t> (Meta) for his contributions as Vice-President and Chair of TC49.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3BBBE4-9AFC-4214-973E-A8F7037370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3DE82F46-3B50-47E2-B51E-B1BE8D4C16ED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184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3E782337-6A95-4338-B380-F32FEDEAF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 dirty="0"/>
            </a:br>
            <a:r>
              <a:rPr lang="en-US" altLang="en-US" dirty="0"/>
              <a:t>GA </a:t>
            </a:r>
            <a:r>
              <a:rPr lang="en-CH" altLang="en-US" dirty="0"/>
              <a:t>v</a:t>
            </a:r>
            <a:r>
              <a:rPr lang="en-US" altLang="en-US" dirty="0" err="1"/>
              <a:t>enue</a:t>
            </a:r>
            <a:r>
              <a:rPr lang="en-CH" altLang="en-US" dirty="0"/>
              <a:t> and dates</a:t>
            </a:r>
            <a:endParaRPr lang="en-US" altLang="en-US" dirty="0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0488EB42-8120-4038-85FF-5785FAC291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buClr>
                <a:schemeClr val="accent1"/>
              </a:buClr>
            </a:pPr>
            <a:r>
              <a:rPr lang="en-US" altLang="en-US" dirty="0"/>
              <a:t>GA 124: 6-7 December 2022 (Geneva, Switzerland)</a:t>
            </a:r>
          </a:p>
          <a:p>
            <a:pPr marL="342900" lvl="1" indent="-342900" eaLnBrk="1" hangingPunct="1">
              <a:buClr>
                <a:schemeClr val="accent1"/>
              </a:buClr>
            </a:pPr>
            <a:r>
              <a:rPr lang="en-US" altLang="en-US" dirty="0"/>
              <a:t>GA 125: 21-22 June 2023 (Japan, TBD)</a:t>
            </a:r>
          </a:p>
          <a:p>
            <a:pPr marL="342900" lvl="1" indent="-342900" eaLnBrk="1" hangingPunct="1">
              <a:buClr>
                <a:schemeClr val="accent1"/>
              </a:buClr>
            </a:pPr>
            <a:r>
              <a:rPr lang="en-US" altLang="en-US" dirty="0"/>
              <a:t>GA 126: 5-6 December 2023 (US, TBD)</a:t>
            </a:r>
          </a:p>
          <a:p>
            <a:pPr marL="342900" lvl="1" indent="-342900" eaLnBrk="1" hangingPunct="1">
              <a:buClr>
                <a:schemeClr val="accent1"/>
              </a:buClr>
            </a:pPr>
            <a:endParaRPr lang="en-US" altLang="en-US" dirty="0"/>
          </a:p>
          <a:p>
            <a:pPr marL="873125" lvl="2" indent="-342900" eaLnBrk="1" hangingPunct="1">
              <a:buClr>
                <a:schemeClr val="accent1"/>
              </a:buClr>
            </a:pPr>
            <a:endParaRPr lang="en-US" altLang="en-US" sz="1600" b="0" i="1" dirty="0">
              <a:solidFill>
                <a:schemeClr val="tx1"/>
              </a:solidFill>
            </a:endParaRPr>
          </a:p>
          <a:p>
            <a:pPr marL="873125" lvl="2" indent="-342900" eaLnBrk="1" hangingPunct="1">
              <a:buClr>
                <a:schemeClr val="accent1"/>
              </a:buClr>
            </a:pPr>
            <a:endParaRPr lang="en-US" altLang="en-US" sz="1800" b="0" i="1" dirty="0">
              <a:solidFill>
                <a:schemeClr val="tx1"/>
              </a:solidFill>
            </a:endParaRPr>
          </a:p>
          <a:p>
            <a:pPr marL="873125" lvl="2" indent="-342900" eaLnBrk="1" hangingPunct="1">
              <a:buClr>
                <a:schemeClr val="accent1"/>
              </a:buClr>
            </a:pPr>
            <a:endParaRPr lang="en-US" altLang="en-US" sz="1800" b="0" i="1" dirty="0"/>
          </a:p>
          <a:p>
            <a:pPr marL="873125" lvl="2" indent="-342900" eaLnBrk="1" hangingPunct="1">
              <a:buClr>
                <a:schemeClr val="accent1"/>
              </a:buClr>
            </a:pPr>
            <a:endParaRPr lang="en-US" altLang="en-US" dirty="0"/>
          </a:p>
          <a:p>
            <a:pPr marL="342900" lvl="1" indent="-342900" eaLnBrk="1" hangingPunct="1">
              <a:lnSpc>
                <a:spcPct val="100000"/>
              </a:lnSpc>
              <a:buClr>
                <a:schemeClr val="accent1"/>
              </a:buClr>
            </a:pPr>
            <a:endParaRPr lang="en-US" altLang="en-US" i="0" dirty="0"/>
          </a:p>
        </p:txBody>
      </p:sp>
      <p:sp>
        <p:nvSpPr>
          <p:cNvPr id="29700" name="Footer Placeholder 3">
            <a:extLst>
              <a:ext uri="{FF2B5EF4-FFF2-40B4-BE49-F238E27FC236}">
                <a16:creationId xmlns:a16="http://schemas.microsoft.com/office/drawing/2014/main" id="{B3B8DF72-6552-4DFF-9C00-C01BDEFD42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Rue du Rhône 114 - CH-1204 Geneva - T: +41 22 849 6000 - F: +41 22 849 6001 - www.ecma-international.org   </a:t>
            </a:r>
            <a:fld id="{CE02C13D-4476-4D85-8982-DA1568DA775A}" type="slidenum"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7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3E782337-6A95-4338-B380-F32FEDEAF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 dirty="0"/>
            </a:br>
            <a:r>
              <a:rPr lang="en-US" altLang="en-US" dirty="0" err="1"/>
              <a:t>ExeCom</a:t>
            </a:r>
            <a:r>
              <a:rPr lang="en-US" altLang="en-US" dirty="0"/>
              <a:t> </a:t>
            </a:r>
            <a:r>
              <a:rPr lang="en-CH" altLang="en-US" dirty="0"/>
              <a:t>v</a:t>
            </a:r>
            <a:r>
              <a:rPr lang="en-US" altLang="en-US" dirty="0" err="1"/>
              <a:t>enue</a:t>
            </a:r>
            <a:r>
              <a:rPr lang="en-CH" altLang="en-US" dirty="0"/>
              <a:t> and dates</a:t>
            </a:r>
            <a:endParaRPr lang="en-US" altLang="en-US" dirty="0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0488EB42-8120-4038-85FF-5785FAC291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buClr>
                <a:schemeClr val="accent1"/>
              </a:buClr>
            </a:pPr>
            <a:r>
              <a:rPr lang="en-US" altLang="en-US" dirty="0"/>
              <a:t>5-6 October 2022, Geneva, starting at 9:00. TC Chairs are invited.</a:t>
            </a:r>
          </a:p>
          <a:p>
            <a:pPr marL="342900" lvl="1" indent="-342900" eaLnBrk="1" hangingPunct="1">
              <a:buClr>
                <a:schemeClr val="accent1"/>
              </a:buClr>
            </a:pPr>
            <a:r>
              <a:rPr lang="en-US" altLang="en-US" dirty="0"/>
              <a:t>19-20 April 2023, Geneva, starting at 9:00. TC Chairs are invited.</a:t>
            </a:r>
          </a:p>
          <a:p>
            <a:pPr marL="342900" lvl="1" indent="-342900" eaLnBrk="1" hangingPunct="1">
              <a:buClr>
                <a:schemeClr val="accent1"/>
              </a:buClr>
            </a:pPr>
            <a:r>
              <a:rPr lang="en-US" altLang="en-US" dirty="0"/>
              <a:t>5-6 October 2023, Geneva, starting at 9:00. TC Chairs are invited.</a:t>
            </a:r>
          </a:p>
          <a:p>
            <a:pPr marL="873125" lvl="2" indent="-342900" eaLnBrk="1" hangingPunct="1">
              <a:buClr>
                <a:schemeClr val="accent1"/>
              </a:buClr>
            </a:pPr>
            <a:endParaRPr lang="en-US" altLang="en-US" sz="1600" b="0" i="1" dirty="0">
              <a:solidFill>
                <a:schemeClr val="tx1"/>
              </a:solidFill>
            </a:endParaRPr>
          </a:p>
          <a:p>
            <a:pPr marL="873125" lvl="2" indent="-342900" eaLnBrk="1" hangingPunct="1">
              <a:buClr>
                <a:schemeClr val="accent1"/>
              </a:buClr>
            </a:pPr>
            <a:endParaRPr lang="en-US" altLang="en-US" sz="1800" b="0" i="1" dirty="0">
              <a:solidFill>
                <a:schemeClr val="tx1"/>
              </a:solidFill>
            </a:endParaRPr>
          </a:p>
          <a:p>
            <a:pPr marL="873125" lvl="2" indent="-342900" eaLnBrk="1" hangingPunct="1">
              <a:buClr>
                <a:schemeClr val="accent1"/>
              </a:buClr>
            </a:pPr>
            <a:endParaRPr lang="en-US" altLang="en-US" sz="1800" b="0" i="1" dirty="0"/>
          </a:p>
          <a:p>
            <a:pPr marL="873125" lvl="2" indent="-342900" eaLnBrk="1" hangingPunct="1">
              <a:buClr>
                <a:schemeClr val="accent1"/>
              </a:buClr>
            </a:pPr>
            <a:endParaRPr lang="en-US" altLang="en-US" dirty="0"/>
          </a:p>
          <a:p>
            <a:pPr marL="342900" lvl="1" indent="-342900" eaLnBrk="1" hangingPunct="1">
              <a:lnSpc>
                <a:spcPct val="100000"/>
              </a:lnSpc>
              <a:buClr>
                <a:schemeClr val="accent1"/>
              </a:buClr>
            </a:pPr>
            <a:endParaRPr lang="en-US" altLang="en-US" i="0" dirty="0"/>
          </a:p>
        </p:txBody>
      </p:sp>
      <p:sp>
        <p:nvSpPr>
          <p:cNvPr id="29700" name="Footer Placeholder 3">
            <a:extLst>
              <a:ext uri="{FF2B5EF4-FFF2-40B4-BE49-F238E27FC236}">
                <a16:creationId xmlns:a16="http://schemas.microsoft.com/office/drawing/2014/main" id="{B3B8DF72-6552-4DFF-9C00-C01BDEFD42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Rue du Rhône 114 - CH-1204 Geneva - T: +41 22 849 6000 - F: +41 22 849 6001 - www.ecma-international.org   </a:t>
            </a:r>
            <a:fld id="{CE02C13D-4476-4D85-8982-DA1568DA775A}" type="slidenum">
              <a:rPr kumimoji="0" lang="en-US" altLang="en-US" sz="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7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1379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68AD7E61-F5C3-4342-ADE7-4F22C8719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H" altLang="en-US"/>
              <a:t>Questions?</a:t>
            </a:r>
            <a:endParaRPr lang="en-US" altLang="en-US"/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9A9CE670-1089-4EE4-9690-01F7C37097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CH" altLang="en-US"/>
          </a:p>
          <a:p>
            <a:pPr algn="ctr"/>
            <a:endParaRPr lang="fr-CH" altLang="en-US"/>
          </a:p>
          <a:p>
            <a:pPr algn="ctr"/>
            <a:endParaRPr lang="fr-CH" altLang="en-US"/>
          </a:p>
          <a:p>
            <a:pPr algn="ctr"/>
            <a:endParaRPr lang="fr-CH" altLang="en-US"/>
          </a:p>
          <a:p>
            <a:pPr algn="ctr"/>
            <a:r>
              <a:rPr lang="fr-CH" altLang="en-US" sz="2800"/>
              <a:t>Thank You for your attention!</a:t>
            </a:r>
            <a:endParaRPr lang="en-US" altLang="en-US" sz="2800"/>
          </a:p>
        </p:txBody>
      </p:sp>
      <p:sp>
        <p:nvSpPr>
          <p:cNvPr id="36868" name="Footer Placeholder 3">
            <a:extLst>
              <a:ext uri="{FF2B5EF4-FFF2-40B4-BE49-F238E27FC236}">
                <a16:creationId xmlns:a16="http://schemas.microsoft.com/office/drawing/2014/main" id="{E870F4D1-F071-4A6F-B428-2ABE33E888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Rue du Rhône 114 - CH-1204 Geneva - T: +41 22 849 6000 - F: +41 22 849 6001 - www.ecma-international.org   </a:t>
            </a:r>
            <a:fld id="{09F45990-3405-40E9-B382-08DC8FD921AA}" type="slidenum">
              <a:rPr lang="en-US" altLang="en-US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pPr/>
              <a:t>23</a:t>
            </a:fld>
            <a:endParaRPr lang="en-US" altLang="en-US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1">
            <a:extLst>
              <a:ext uri="{FF2B5EF4-FFF2-40B4-BE49-F238E27FC236}">
                <a16:creationId xmlns:a16="http://schemas.microsoft.com/office/drawing/2014/main" id="{E49649BA-E46E-413D-AF02-E56815E582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Rue du Rhône 114 - CH-1204 Geneva - T: +41 22 849 6000 - F: +41 22 849 6001 - www.ecma-international.org   </a:t>
            </a:r>
            <a:fld id="{1CE5A3EB-7E09-42B4-A302-EB1966C00BF8}" type="slidenum">
              <a:rPr lang="en-US" altLang="en-US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pPr/>
              <a:t>24</a:t>
            </a:fld>
            <a:endParaRPr lang="en-US" altLang="en-US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38915" name="Picture 2">
            <a:extLst>
              <a:ext uri="{FF2B5EF4-FFF2-40B4-BE49-F238E27FC236}">
                <a16:creationId xmlns:a16="http://schemas.microsoft.com/office/drawing/2014/main" id="{481290A3-8E5A-4D5A-8E97-6FE62AEC4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Text Box 3">
            <a:extLst>
              <a:ext uri="{FF2B5EF4-FFF2-40B4-BE49-F238E27FC236}">
                <a16:creationId xmlns:a16="http://schemas.microsoft.com/office/drawing/2014/main" id="{3A78E991-AB4F-4538-A279-11F577AB5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189538"/>
            <a:ext cx="3200400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914400"/>
            <a:r>
              <a:rPr lang="en-US" altLang="en-US" sz="1200" b="1">
                <a:solidFill>
                  <a:srgbClr val="333333"/>
                </a:solidFill>
                <a:ea typeface="ＭＳ Ｐゴシック" panose="020B0600070205080204" pitchFamily="34" charset="-128"/>
              </a:rPr>
              <a:t>Rue du Rhône 114</a:t>
            </a:r>
          </a:p>
          <a:p>
            <a:pPr defTabSz="914400"/>
            <a:r>
              <a:rPr lang="en-US" altLang="en-US" sz="1200" b="1">
                <a:solidFill>
                  <a:srgbClr val="333333"/>
                </a:solidFill>
                <a:ea typeface="ＭＳ Ｐゴシック" panose="020B0600070205080204" pitchFamily="34" charset="-128"/>
              </a:rPr>
              <a:t>CH-1204 Geneva</a:t>
            </a:r>
          </a:p>
          <a:p>
            <a:pPr defTabSz="914400"/>
            <a:r>
              <a:rPr lang="en-US" altLang="en-US" sz="1200" b="1">
                <a:solidFill>
                  <a:srgbClr val="333333"/>
                </a:solidFill>
                <a:ea typeface="ＭＳ Ｐゴシック" panose="020B0600070205080204" pitchFamily="34" charset="-128"/>
              </a:rPr>
              <a:t>T: +41 22 849 6000 </a:t>
            </a:r>
          </a:p>
          <a:p>
            <a:pPr defTabSz="914400"/>
            <a:r>
              <a:rPr lang="en-US" altLang="en-US" sz="1200" b="1">
                <a:solidFill>
                  <a:srgbClr val="333333"/>
                </a:solidFill>
                <a:ea typeface="ＭＳ Ｐゴシック" panose="020B0600070205080204" pitchFamily="34" charset="-128"/>
              </a:rPr>
              <a:t>F: +41 22 849 6001</a:t>
            </a:r>
          </a:p>
          <a:p>
            <a:pPr defTabSz="914400"/>
            <a:endParaRPr lang="en-US" altLang="en-US" sz="1200" b="1">
              <a:solidFill>
                <a:srgbClr val="333333"/>
              </a:solidFill>
              <a:ea typeface="ＭＳ Ｐゴシック" panose="020B0600070205080204" pitchFamily="34" charset="-128"/>
            </a:endParaRPr>
          </a:p>
          <a:p>
            <a:pPr defTabSz="914400"/>
            <a:endParaRPr lang="en-US" altLang="en-US" sz="1200" b="1">
              <a:solidFill>
                <a:srgbClr val="333333"/>
              </a:solidFill>
              <a:ea typeface="ＭＳ Ｐゴシック" panose="020B0600070205080204" pitchFamily="34" charset="-128"/>
            </a:endParaRPr>
          </a:p>
          <a:p>
            <a:pPr defTabSz="914400"/>
            <a:endParaRPr lang="en-US" altLang="en-US" sz="1200" b="1">
              <a:solidFill>
                <a:srgbClr val="333333"/>
              </a:solidFill>
              <a:ea typeface="ＭＳ Ｐゴシック" panose="020B0600070205080204" pitchFamily="34" charset="-128"/>
            </a:endParaRPr>
          </a:p>
          <a:p>
            <a:pPr defTabSz="914400"/>
            <a:r>
              <a:rPr lang="en-US" altLang="en-US" sz="1200" b="1">
                <a:solidFill>
                  <a:srgbClr val="333333"/>
                </a:solidFill>
                <a:ea typeface="ＭＳ Ｐゴシック" panose="020B0600070205080204" pitchFamily="34" charset="-128"/>
              </a:rPr>
              <a:t>www.ecma-international.org</a:t>
            </a:r>
            <a:r>
              <a:rPr lang="en-US" altLang="en-US" sz="700">
                <a:solidFill>
                  <a:srgbClr val="000000"/>
                </a:solidFill>
                <a:latin typeface="Times" panose="02020603050405020304" pitchFamily="18" charset="0"/>
                <a:ea typeface="ＭＳ Ｐゴシック" panose="020B0600070205080204" pitchFamily="34" charset="-128"/>
              </a:rPr>
              <a:t> </a:t>
            </a:r>
          </a:p>
          <a:p>
            <a:pPr defTabSz="914400"/>
            <a:r>
              <a:rPr lang="en-US" altLang="en-US" sz="1200" b="1">
                <a:solidFill>
                  <a:srgbClr val="333333"/>
                </a:solidFill>
                <a:ea typeface="ＭＳ Ｐゴシック" panose="020B0600070205080204" pitchFamily="34" charset="-128"/>
              </a:rPr>
              <a:t>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72628-CA32-4AA8-ABF1-9B838E78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</a:t>
            </a:r>
            <a:r>
              <a:rPr lang="en-US" dirty="0" err="1"/>
              <a:t>Ecma</a:t>
            </a:r>
            <a:r>
              <a:rPr lang="en-US" dirty="0"/>
              <a:t> TC39 Documents (1)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825CE0-5DAE-443B-9499-A61672F3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Ecma</a:t>
            </a:r>
            <a:r>
              <a:rPr lang="en-US" sz="1800" dirty="0"/>
              <a:t>/TC39/2022/022	Report from the TC39 Secretariat, June 2022</a:t>
            </a:r>
          </a:p>
          <a:p>
            <a:r>
              <a:rPr lang="en-US" sz="1800" dirty="0" err="1"/>
              <a:t>Ecma</a:t>
            </a:r>
            <a:r>
              <a:rPr lang="en-US" sz="1800" dirty="0"/>
              <a:t>/TC39/2022/023	Responses to the </a:t>
            </a:r>
            <a:r>
              <a:rPr lang="en-US" sz="1800" dirty="0" err="1"/>
              <a:t>Ecma</a:t>
            </a:r>
            <a:r>
              <a:rPr lang="en-US" sz="1800" dirty="0"/>
              <a:t> Contribution License Agreement (CLA), 3 June 2022</a:t>
            </a:r>
          </a:p>
          <a:p>
            <a:r>
              <a:rPr lang="en-US" sz="1800" dirty="0" err="1"/>
              <a:t>Ecma</a:t>
            </a:r>
            <a:r>
              <a:rPr lang="en-US" sz="1800" dirty="0"/>
              <a:t>/TC39/2022/024	Venue for the 91st TC39 virtual meeting, July 2022</a:t>
            </a:r>
          </a:p>
          <a:p>
            <a:r>
              <a:rPr lang="en-US" sz="1800" dirty="0" err="1"/>
              <a:t>Ecma</a:t>
            </a:r>
            <a:r>
              <a:rPr lang="en-US" sz="1800" dirty="0"/>
              <a:t>/TC39/2022/025	Agenda for the 91st TC39 virtual meeting, July 2022</a:t>
            </a:r>
          </a:p>
          <a:p>
            <a:r>
              <a:rPr lang="en-US" sz="1800" dirty="0" err="1"/>
              <a:t>Ecma</a:t>
            </a:r>
            <a:r>
              <a:rPr lang="en-US" sz="1800" dirty="0"/>
              <a:t>/TC39/2022/026	</a:t>
            </a:r>
            <a:r>
              <a:rPr lang="en-US" sz="1800" dirty="0" err="1"/>
              <a:t>Ecma</a:t>
            </a:r>
            <a:r>
              <a:rPr lang="en-US" sz="1800" dirty="0"/>
              <a:t> International External Liaison Report to SC 22 for 2021–2022</a:t>
            </a:r>
          </a:p>
          <a:p>
            <a:r>
              <a:rPr lang="en-US" sz="1800" dirty="0" err="1"/>
              <a:t>Ecma</a:t>
            </a:r>
            <a:r>
              <a:rPr lang="en-US" sz="1800" dirty="0"/>
              <a:t>/TC39/2022/027	TC39 RF TG form signed by ServiceNow</a:t>
            </a:r>
          </a:p>
          <a:p>
            <a:r>
              <a:rPr lang="en-US" sz="1800" dirty="0" err="1"/>
              <a:t>Ecma</a:t>
            </a:r>
            <a:r>
              <a:rPr lang="en-US" sz="1800" dirty="0"/>
              <a:t>/TC39/2022/028	TC39 RF TG form signed by Shopify</a:t>
            </a:r>
          </a:p>
          <a:p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757E68-CAE6-4F06-BACA-84ABB7E1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3DE82F46-3B50-47E2-B51E-B1BE8D4C16E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39181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72628-CA32-4AA8-ABF1-9B838E78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</a:t>
            </a:r>
            <a:r>
              <a:rPr lang="en-US" dirty="0" err="1"/>
              <a:t>Ecma</a:t>
            </a:r>
            <a:r>
              <a:rPr lang="en-US" dirty="0"/>
              <a:t> TC39 Documents (2)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825CE0-5DAE-443B-9499-A61672F3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Ecma</a:t>
            </a:r>
            <a:r>
              <a:rPr lang="en-US" sz="1800" dirty="0"/>
              <a:t>/TC39/2022/029	Slides for the 90th TC39 virtual meeting, June 2022</a:t>
            </a:r>
          </a:p>
          <a:p>
            <a:r>
              <a:rPr lang="en-US" sz="1800" dirty="0" err="1"/>
              <a:t>Ecma</a:t>
            </a:r>
            <a:r>
              <a:rPr lang="en-US" sz="1800" dirty="0"/>
              <a:t>/TC39/2022/030	Minutes of the 90th TC39 virtual meeting, June 2022</a:t>
            </a:r>
          </a:p>
          <a:p>
            <a:r>
              <a:rPr lang="en-US" sz="1800" dirty="0" err="1"/>
              <a:t>Ecma</a:t>
            </a:r>
            <a:r>
              <a:rPr lang="en-US" sz="1800" dirty="0"/>
              <a:t>/TC39/2022/031	Report from the TC39 Secretariat, July 2022</a:t>
            </a:r>
          </a:p>
          <a:p>
            <a:r>
              <a:rPr lang="en-US" sz="1800" dirty="0" err="1"/>
              <a:t>Ecma</a:t>
            </a:r>
            <a:r>
              <a:rPr lang="en-US" sz="1800" dirty="0"/>
              <a:t>/TC39/2022/032	Responses to the </a:t>
            </a:r>
            <a:r>
              <a:rPr lang="en-US" sz="1800" dirty="0" err="1"/>
              <a:t>Ecma</a:t>
            </a:r>
            <a:r>
              <a:rPr lang="en-US" sz="1800" dirty="0"/>
              <a:t> Contribution License Agreement (CLA), 15 July 2022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757E68-CAE6-4F06-BACA-84ABB7E1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3DE82F46-3B50-47E2-B51E-B1BE8D4C16E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32126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1D697-2F28-42CA-83A5-4D681071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relevant </a:t>
            </a:r>
            <a:r>
              <a:rPr lang="en-US" dirty="0" err="1"/>
              <a:t>Ecma</a:t>
            </a:r>
            <a:r>
              <a:rPr lang="en-US" dirty="0"/>
              <a:t> GA documents (2022)(1)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61F051-34E0-42DA-97BD-9DE22031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9350"/>
            <a:ext cx="8229600" cy="4716813"/>
          </a:xfrm>
        </p:spPr>
        <p:txBody>
          <a:bodyPr/>
          <a:lstStyle/>
          <a:p>
            <a:r>
              <a:rPr lang="en-US" sz="1800" dirty="0" err="1"/>
              <a:t>Ecma</a:t>
            </a:r>
            <a:r>
              <a:rPr lang="en-US" sz="1800" dirty="0"/>
              <a:t>/GA/2022/054	Report from the </a:t>
            </a:r>
            <a:r>
              <a:rPr lang="en-US" sz="1800" dirty="0" err="1"/>
              <a:t>Ecma</a:t>
            </a:r>
            <a:r>
              <a:rPr lang="en-US" sz="1800" dirty="0"/>
              <a:t> Secretariat, June 2022</a:t>
            </a:r>
          </a:p>
          <a:p>
            <a:r>
              <a:rPr lang="en-US" sz="1800" dirty="0" err="1"/>
              <a:t>Ecma</a:t>
            </a:r>
            <a:r>
              <a:rPr lang="en-US" sz="1800" dirty="0"/>
              <a:t>/GA/2022/055	Membership &amp; financial report to the GA, June 2022 (Rev. 1)</a:t>
            </a:r>
          </a:p>
          <a:p>
            <a:r>
              <a:rPr lang="en-US" sz="1800" dirty="0" err="1"/>
              <a:t>Ecma</a:t>
            </a:r>
            <a:r>
              <a:rPr lang="en-US" sz="1800" dirty="0"/>
              <a:t>/GA/2022/056	Treasurer's interim report to the GA, June 2022</a:t>
            </a:r>
          </a:p>
          <a:p>
            <a:r>
              <a:rPr lang="en-US" sz="1800" dirty="0" err="1"/>
              <a:t>Ecma</a:t>
            </a:r>
            <a:r>
              <a:rPr lang="en-US" sz="1800" dirty="0"/>
              <a:t>/GA/2022/057	Agenda for the 123rd General Assembly, Geneva, June 2022 (Rev. 1)</a:t>
            </a:r>
          </a:p>
          <a:p>
            <a:r>
              <a:rPr lang="en-US" sz="1800" dirty="0" err="1"/>
              <a:t>Ecma</a:t>
            </a:r>
            <a:r>
              <a:rPr lang="en-US" sz="1800" dirty="0"/>
              <a:t>/GA/2022/058	Voting Intentions form for 123rd General Assembly, Geneva, June 2022</a:t>
            </a:r>
          </a:p>
          <a:p>
            <a:r>
              <a:rPr lang="en-US" sz="1800" dirty="0" err="1"/>
              <a:t>Ecma</a:t>
            </a:r>
            <a:r>
              <a:rPr lang="en-US" sz="1800" dirty="0"/>
              <a:t>/GA/2022/059	TC39 non-violent communication training funding request</a:t>
            </a:r>
          </a:p>
          <a:p>
            <a:r>
              <a:rPr lang="en-US" sz="1800" dirty="0" err="1"/>
              <a:t>Ecma</a:t>
            </a:r>
            <a:r>
              <a:rPr lang="en-US" sz="1800" dirty="0"/>
              <a:t>/GA/2022/064	Agenda for the 91st TC39 virtual meeting, July 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C28DBE-8E10-40E2-AC6C-1AEA457305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3DE82F46-3B50-47E2-B51E-B1BE8D4C16E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067137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1D697-2F28-42CA-83A5-4D681071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relevant </a:t>
            </a:r>
            <a:r>
              <a:rPr lang="en-US" dirty="0" err="1"/>
              <a:t>Ecma</a:t>
            </a:r>
            <a:r>
              <a:rPr lang="en-US" dirty="0"/>
              <a:t> GA documents (2022)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61F051-34E0-42DA-97BD-9DE22031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9350"/>
            <a:ext cx="8229600" cy="4716813"/>
          </a:xfrm>
        </p:spPr>
        <p:txBody>
          <a:bodyPr/>
          <a:lstStyle/>
          <a:p>
            <a:r>
              <a:rPr lang="en-US" sz="1800" dirty="0" err="1"/>
              <a:t>Ecma</a:t>
            </a:r>
            <a:r>
              <a:rPr lang="en-US" sz="1800" dirty="0"/>
              <a:t>/GA/2022/066	Minutes of the 123rd General Assembly, Geneva, June 2022</a:t>
            </a:r>
          </a:p>
          <a:p>
            <a:r>
              <a:rPr lang="en-US" sz="1800" dirty="0" err="1"/>
              <a:t>Ecma</a:t>
            </a:r>
            <a:r>
              <a:rPr lang="en-US" sz="1800" dirty="0"/>
              <a:t>/GA/2022/067	Application of ServiceNow for Associate membership</a:t>
            </a:r>
          </a:p>
          <a:p>
            <a:r>
              <a:rPr lang="en-US" sz="1800" dirty="0" err="1"/>
              <a:t>Ecma</a:t>
            </a:r>
            <a:r>
              <a:rPr lang="en-US" sz="1800" dirty="0"/>
              <a:t>/GA/2022/068	TC39 RF TG form signed by ServiceNow</a:t>
            </a:r>
          </a:p>
          <a:p>
            <a:r>
              <a:rPr lang="en-US" sz="1800" dirty="0" err="1"/>
              <a:t>Ecma</a:t>
            </a:r>
            <a:r>
              <a:rPr lang="en-US" sz="1800" dirty="0"/>
              <a:t>/GA/2022/069	Application of Shopify for Associate membership</a:t>
            </a:r>
          </a:p>
          <a:p>
            <a:r>
              <a:rPr lang="en-US" sz="1800" dirty="0" err="1"/>
              <a:t>Ecma</a:t>
            </a:r>
            <a:r>
              <a:rPr lang="en-US" sz="1800" dirty="0"/>
              <a:t>/GA/2022/070	TC39 RF TG form signed by Shopify</a:t>
            </a:r>
          </a:p>
          <a:p>
            <a:r>
              <a:rPr lang="en-US" sz="1800" dirty="0" err="1"/>
              <a:t>Ecma</a:t>
            </a:r>
            <a:r>
              <a:rPr lang="en-US" sz="1800" dirty="0"/>
              <a:t>/GA/2022/071	Minutes of the 90th TC39 virtual meeting, June 2022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C28DBE-8E10-40E2-AC6C-1AEA457305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3DE82F46-3B50-47E2-B51E-B1BE8D4C16E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5684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8A98A-E714-4014-AAAE-535DCDCE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these lists of interest to TC39 members?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501B70-B52B-4A59-8C1C-FFA40CF7D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 documents provide info about general </a:t>
            </a:r>
            <a:r>
              <a:rPr lang="en-US" dirty="0" err="1"/>
              <a:t>Ecma</a:t>
            </a:r>
            <a:r>
              <a:rPr lang="en-US" dirty="0"/>
              <a:t> matters (policy matters, what other TCs do, liaison with other SDOs, etc.). Not automatically available to TC39 members</a:t>
            </a:r>
          </a:p>
          <a:p>
            <a:r>
              <a:rPr lang="en-US" dirty="0" err="1"/>
              <a:t>Ecma</a:t>
            </a:r>
            <a:r>
              <a:rPr lang="en-US" dirty="0"/>
              <a:t> TC39 documents are the “official” </a:t>
            </a:r>
            <a:r>
              <a:rPr lang="en-US" dirty="0" err="1"/>
              <a:t>Ecma</a:t>
            </a:r>
            <a:r>
              <a:rPr lang="en-US" dirty="0"/>
              <a:t> TC39 documentation within </a:t>
            </a:r>
            <a:r>
              <a:rPr lang="en-US" dirty="0" err="1"/>
              <a:t>Ecma</a:t>
            </a:r>
            <a:r>
              <a:rPr lang="en-US" dirty="0"/>
              <a:t> (both for “long-term archival” and as into to other </a:t>
            </a:r>
            <a:r>
              <a:rPr lang="en-US" dirty="0" err="1"/>
              <a:t>Ecma</a:t>
            </a:r>
            <a:r>
              <a:rPr lang="en-US" dirty="0"/>
              <a:t> TC and GA members). It is an overlap of what is also available on GitHub, therefore less practically relevant to TC39 members)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C5B9B2-F2FB-403C-A2AC-1B7491B68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3DE82F46-3B50-47E2-B51E-B1BE8D4C16E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07954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091B6-0BAC-91D7-8C95-F03C0890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of new TC39 members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B25D30-BB6B-67B4-148C-6246D8B6E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Ecma</a:t>
            </a:r>
            <a:r>
              <a:rPr lang="en-US" sz="2000" dirty="0"/>
              <a:t>/GA/2022/067	Application of </a:t>
            </a:r>
            <a:r>
              <a:rPr lang="en-US" sz="2000" u="sng" dirty="0"/>
              <a:t>ServiceNow</a:t>
            </a:r>
            <a:r>
              <a:rPr lang="en-US" sz="2000" dirty="0"/>
              <a:t> for Associate membership</a:t>
            </a:r>
          </a:p>
          <a:p>
            <a:r>
              <a:rPr lang="en-US" sz="2000" dirty="0" err="1"/>
              <a:t>Ecma</a:t>
            </a:r>
            <a:r>
              <a:rPr lang="en-US" sz="2000" dirty="0"/>
              <a:t>/GA/2022/068	TC39 RF TG form signed by ServiceNow</a:t>
            </a:r>
          </a:p>
          <a:p>
            <a:r>
              <a:rPr lang="en-US" sz="2000" dirty="0" err="1"/>
              <a:t>Ecma</a:t>
            </a:r>
            <a:r>
              <a:rPr lang="en-US" sz="2000" dirty="0"/>
              <a:t>/GA/2022/069	Application of </a:t>
            </a:r>
            <a:r>
              <a:rPr lang="en-US" sz="2000" u="sng" dirty="0"/>
              <a:t>Shopify</a:t>
            </a:r>
            <a:r>
              <a:rPr lang="en-US" sz="2000" dirty="0"/>
              <a:t> for Associate membership</a:t>
            </a:r>
          </a:p>
          <a:p>
            <a:r>
              <a:rPr lang="en-US" sz="2000" dirty="0" err="1"/>
              <a:t>Ecma</a:t>
            </a:r>
            <a:r>
              <a:rPr lang="en-US" sz="2000" dirty="0"/>
              <a:t>/GA/2022/070	TC39 RF TG form signed by Shopify</a:t>
            </a:r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A61956-D175-A9F2-D710-84BB0CB795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Rue du Rhône 114 - CH-1204 Geneva - T: +41 22 849 6000 - F: +41 22 849 6001 - www.ecma-international.org   </a:t>
            </a:r>
            <a:fld id="{3DE82F46-3B50-47E2-B51E-B1BE8D4C16E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34923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87CB56B-9BE5-4A13-9752-994C6294D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Recent TC39 Meeting participation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1B7B3B-1C6E-4293-BA4D-02AD4FD84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211766"/>
              </p:ext>
            </p:extLst>
          </p:nvPr>
        </p:nvGraphicFramePr>
        <p:xfrm>
          <a:off x="830510" y="1289168"/>
          <a:ext cx="7870550" cy="5081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9531">
                <a:tc>
                  <a:txBody>
                    <a:bodyPr/>
                    <a:lstStyle/>
                    <a:p>
                      <a:r>
                        <a:rPr lang="en-US" sz="1400" dirty="0"/>
                        <a:t>Meeting</a:t>
                      </a:r>
                      <a:r>
                        <a:rPr lang="en-US" sz="1600" dirty="0"/>
                        <a:t> </a:t>
                      </a:r>
                      <a:r>
                        <a:rPr lang="en-US" sz="1400" dirty="0"/>
                        <a:t>2019-2021</a:t>
                      </a:r>
                      <a:endParaRPr lang="en-US" sz="1600" dirty="0"/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Local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Remote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Companies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7">
                <a:tc>
                  <a:txBody>
                    <a:bodyPr/>
                    <a:lstStyle/>
                    <a:p>
                      <a:r>
                        <a:rPr lang="en-US" sz="1000" dirty="0"/>
                        <a:t>July 19 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Redmond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76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46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24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7">
                <a:tc>
                  <a:txBody>
                    <a:bodyPr/>
                    <a:lstStyle/>
                    <a:p>
                      <a:r>
                        <a:rPr lang="en-US" sz="1000" dirty="0"/>
                        <a:t>October 19 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New York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46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24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26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7">
                <a:tc>
                  <a:txBody>
                    <a:bodyPr/>
                    <a:lstStyle/>
                    <a:p>
                      <a:r>
                        <a:rPr lang="en-US" sz="1000" dirty="0"/>
                        <a:t>December </a:t>
                      </a:r>
                      <a:r>
                        <a:rPr lang="en-US" sz="1000" baseline="0" dirty="0"/>
                        <a:t> </a:t>
                      </a:r>
                      <a:br>
                        <a:rPr lang="en-US" sz="1000" baseline="0" dirty="0"/>
                      </a:br>
                      <a:r>
                        <a:rPr lang="en-US" sz="1000" baseline="0" dirty="0"/>
                        <a:t>San Francisco</a:t>
                      </a:r>
                      <a:endParaRPr lang="en-US" sz="1000" dirty="0"/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73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52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21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28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7">
                <a:tc>
                  <a:txBody>
                    <a:bodyPr/>
                    <a:lstStyle/>
                    <a:p>
                      <a:r>
                        <a:rPr lang="en-US" sz="1000" dirty="0"/>
                        <a:t>February 20</a:t>
                      </a:r>
                    </a:p>
                    <a:p>
                      <a:r>
                        <a:rPr lang="en-US" sz="1000" dirty="0"/>
                        <a:t>Honolulu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58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27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31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23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7">
                <a:tc>
                  <a:txBody>
                    <a:bodyPr/>
                    <a:lstStyle/>
                    <a:p>
                      <a:r>
                        <a:rPr lang="en-US" sz="1000" dirty="0"/>
                        <a:t>April 20 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remote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73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73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28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97">
                <a:tc>
                  <a:txBody>
                    <a:bodyPr/>
                    <a:lstStyle/>
                    <a:p>
                      <a:r>
                        <a:rPr lang="en-US" sz="1000" dirty="0"/>
                        <a:t>June 20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remote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66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66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21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997">
                <a:tc>
                  <a:txBody>
                    <a:bodyPr/>
                    <a:lstStyle/>
                    <a:p>
                      <a:r>
                        <a:rPr lang="en-US" sz="1000" dirty="0"/>
                        <a:t>July 20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remote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76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76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28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997">
                <a:tc>
                  <a:txBody>
                    <a:bodyPr/>
                    <a:lstStyle/>
                    <a:p>
                      <a:r>
                        <a:rPr lang="en-US" sz="1000" dirty="0"/>
                        <a:t>Sept 20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remote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66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66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25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997">
                <a:tc>
                  <a:txBody>
                    <a:bodyPr/>
                    <a:lstStyle/>
                    <a:p>
                      <a:r>
                        <a:rPr lang="en-US" sz="1000" dirty="0"/>
                        <a:t>November 20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remote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62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62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22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088">
                <a:tc>
                  <a:txBody>
                    <a:bodyPr/>
                    <a:lstStyle/>
                    <a:p>
                      <a:r>
                        <a:rPr lang="en-US" sz="1000" dirty="0"/>
                        <a:t>January 21 remote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95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95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27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90677444"/>
                  </a:ext>
                </a:extLst>
              </a:tr>
              <a:tr h="322088">
                <a:tc>
                  <a:txBody>
                    <a:bodyPr/>
                    <a:lstStyle/>
                    <a:p>
                      <a:r>
                        <a:rPr lang="en-US" sz="1000" dirty="0"/>
                        <a:t>March 21 remote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25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2495026260"/>
                  </a:ext>
                </a:extLst>
              </a:tr>
              <a:tr h="322088">
                <a:tc>
                  <a:txBody>
                    <a:bodyPr/>
                    <a:lstStyle/>
                    <a:p>
                      <a:r>
                        <a:rPr lang="en-US" sz="1000" dirty="0"/>
                        <a:t>April 21 remote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81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81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26</a:t>
                      </a:r>
                      <a:endParaRPr lang="en-US" sz="1000" dirty="0"/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4189307022"/>
                  </a:ext>
                </a:extLst>
              </a:tr>
            </a:tbl>
          </a:graphicData>
        </a:graphic>
      </p:graphicFrame>
      <p:sp>
        <p:nvSpPr>
          <p:cNvPr id="18503" name="Footer Placeholder 3">
            <a:extLst>
              <a:ext uri="{FF2B5EF4-FFF2-40B4-BE49-F238E27FC236}">
                <a16:creationId xmlns:a16="http://schemas.microsoft.com/office/drawing/2014/main" id="{EEC271EB-D466-473D-9624-BF2AF5D64C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Rue du Rhône 114 - CH-1204 Geneva - T: +41 22 849 6000 - F: +41 22 849 6001 - www.ecma-international.org   </a:t>
            </a:r>
            <a:fld id="{20826C76-424C-47A7-B473-40A6CB15FE75}" type="slidenum">
              <a:rPr lang="en-US" altLang="en-US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pPr/>
              <a:t>9</a:t>
            </a:fld>
            <a:endParaRPr lang="en-US" altLang="en-US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Ecma_Presentation1">
  <a:themeElements>
    <a:clrScheme name="Default Design 10">
      <a:dk1>
        <a:srgbClr val="000000"/>
      </a:dk1>
      <a:lt1>
        <a:srgbClr val="FFFFFF"/>
      </a:lt1>
      <a:dk2>
        <a:srgbClr val="9EADAE"/>
      </a:dk2>
      <a:lt2>
        <a:srgbClr val="5F5F5F"/>
      </a:lt2>
      <a:accent1>
        <a:srgbClr val="D4D6DE"/>
      </a:accent1>
      <a:accent2>
        <a:srgbClr val="B9C3C7"/>
      </a:accent2>
      <a:accent3>
        <a:srgbClr val="FFFFFF"/>
      </a:accent3>
      <a:accent4>
        <a:srgbClr val="000000"/>
      </a:accent4>
      <a:accent5>
        <a:srgbClr val="E6E8EC"/>
      </a:accent5>
      <a:accent6>
        <a:srgbClr val="A7B0B4"/>
      </a:accent6>
      <a:hlink>
        <a:srgbClr val="FF9900"/>
      </a:hlink>
      <a:folHlink>
        <a:srgbClr val="E48800"/>
      </a:folHlink>
    </a:clrScheme>
    <a:fontScheme name="Default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9EADAE"/>
        </a:dk2>
        <a:lt2>
          <a:srgbClr val="5F5F5F"/>
        </a:lt2>
        <a:accent1>
          <a:srgbClr val="D4D6DE"/>
        </a:accent1>
        <a:accent2>
          <a:srgbClr val="B9C3C7"/>
        </a:accent2>
        <a:accent3>
          <a:srgbClr val="FFFFFF"/>
        </a:accent3>
        <a:accent4>
          <a:srgbClr val="000000"/>
        </a:accent4>
        <a:accent5>
          <a:srgbClr val="E6E8EC"/>
        </a:accent5>
        <a:accent6>
          <a:srgbClr val="A7B0B4"/>
        </a:accent6>
        <a:hlink>
          <a:srgbClr val="FF9900"/>
        </a:hlink>
        <a:folHlink>
          <a:srgbClr val="E48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cma_Presentation1">
  <a:themeElements>
    <a:clrScheme name="Default Design 10">
      <a:dk1>
        <a:srgbClr val="000000"/>
      </a:dk1>
      <a:lt1>
        <a:srgbClr val="FFFFFF"/>
      </a:lt1>
      <a:dk2>
        <a:srgbClr val="9EADAE"/>
      </a:dk2>
      <a:lt2>
        <a:srgbClr val="5F5F5F"/>
      </a:lt2>
      <a:accent1>
        <a:srgbClr val="D4D6DE"/>
      </a:accent1>
      <a:accent2>
        <a:srgbClr val="B9C3C7"/>
      </a:accent2>
      <a:accent3>
        <a:srgbClr val="FFFFFF"/>
      </a:accent3>
      <a:accent4>
        <a:srgbClr val="000000"/>
      </a:accent4>
      <a:accent5>
        <a:srgbClr val="E6E8EC"/>
      </a:accent5>
      <a:accent6>
        <a:srgbClr val="A7B0B4"/>
      </a:accent6>
      <a:hlink>
        <a:srgbClr val="FF9900"/>
      </a:hlink>
      <a:folHlink>
        <a:srgbClr val="E48800"/>
      </a:folHlink>
    </a:clrScheme>
    <a:fontScheme name="Default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9EADAE"/>
        </a:dk2>
        <a:lt2>
          <a:srgbClr val="5F5F5F"/>
        </a:lt2>
        <a:accent1>
          <a:srgbClr val="D4D6DE"/>
        </a:accent1>
        <a:accent2>
          <a:srgbClr val="B9C3C7"/>
        </a:accent2>
        <a:accent3>
          <a:srgbClr val="FFFFFF"/>
        </a:accent3>
        <a:accent4>
          <a:srgbClr val="000000"/>
        </a:accent4>
        <a:accent5>
          <a:srgbClr val="E6E8EC"/>
        </a:accent5>
        <a:accent6>
          <a:srgbClr val="A7B0B4"/>
        </a:accent6>
        <a:hlink>
          <a:srgbClr val="FF9900"/>
        </a:hlink>
        <a:folHlink>
          <a:srgbClr val="E48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2494</Words>
  <Application>Microsoft Office PowerPoint</Application>
  <PresentationFormat>Bildschirmpräsentation (4:3)</PresentationFormat>
  <Paragraphs>381</Paragraphs>
  <Slides>24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Times</vt:lpstr>
      <vt:lpstr>Verdana</vt:lpstr>
      <vt:lpstr>Ecma_Presentation1</vt:lpstr>
      <vt:lpstr>1_Ecma_Presentation1</vt:lpstr>
      <vt:lpstr>Report from the TC39 Secretariat </vt:lpstr>
      <vt:lpstr>What has happened lately? A few points:</vt:lpstr>
      <vt:lpstr>Latest Ecma TC39 Documents (1) </vt:lpstr>
      <vt:lpstr>Latest Ecma TC39 Documents (2) </vt:lpstr>
      <vt:lpstr>New relevant Ecma GA documents (2022)(1)</vt:lpstr>
      <vt:lpstr>New relevant Ecma GA documents (2022) (2)</vt:lpstr>
      <vt:lpstr>Why are these lists of interest to TC39 members?</vt:lpstr>
      <vt:lpstr>Welcome of new TC39 members</vt:lpstr>
      <vt:lpstr>Recent TC39 Meeting participation</vt:lpstr>
      <vt:lpstr>Recent TC39 Meeting participation (2)</vt:lpstr>
      <vt:lpstr>Ecma TC39 Standards download statistics 2022-07-12</vt:lpstr>
      <vt:lpstr>ECMA-262 access and download statistics 2022-07-12</vt:lpstr>
      <vt:lpstr>ECMA-402 access and download statistics 2022-07-12</vt:lpstr>
      <vt:lpstr>ES2022 Approval and Publication Timeline</vt:lpstr>
      <vt:lpstr>TC39 Plenary Schedule 2022</vt:lpstr>
      <vt:lpstr>Some results from the June 22, 2022 Ecma GA (1) </vt:lpstr>
      <vt:lpstr>Some results from the June 22, 2022 Ecma GA (2) </vt:lpstr>
      <vt:lpstr>Proposed changes to the By-laws (GA/2022/044)</vt:lpstr>
      <vt:lpstr>Proposed changes to the Rules (GA/2022/045)</vt:lpstr>
      <vt:lpstr>Other matters from the June 2022 GA Meeting</vt:lpstr>
      <vt:lpstr> GA venue and dates</vt:lpstr>
      <vt:lpstr> ExeCom venue and dates</vt:lpstr>
      <vt:lpstr>Questions?</vt:lpstr>
      <vt:lpstr>PowerPoint-Präsentation</vt:lpstr>
    </vt:vector>
  </TitlesOfParts>
  <Company>Rue des Uttins 1b, Morges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from the TC39 Secretariat, July 2022</dc:title>
  <dc:creator>Istvan Sebestyen</dc:creator>
  <cp:lastModifiedBy>Istvan Sebestyen</cp:lastModifiedBy>
  <cp:revision>526</cp:revision>
  <cp:lastPrinted>2019-01-04T13:08:03Z</cp:lastPrinted>
  <dcterms:created xsi:type="dcterms:W3CDTF">2016-02-28T13:28:00Z</dcterms:created>
  <dcterms:modified xsi:type="dcterms:W3CDTF">2022-07-19T11:54:50Z</dcterms:modified>
</cp:coreProperties>
</file>