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68EBD-831A-4CAD-B365-2F45B540F6C5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0951E-8BB1-4CD8-AA26-7B64D0F65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102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172" y="1447001"/>
            <a:ext cx="9213011" cy="1646302"/>
          </a:xfrm>
        </p:spPr>
        <p:txBody>
          <a:bodyPr/>
          <a:lstStyle/>
          <a:p>
            <a:pPr algn="ctr"/>
            <a:r>
              <a:rPr lang="en-GB" dirty="0" smtClean="0"/>
              <a:t>Coursework 1 - Requirements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551" y="3740284"/>
            <a:ext cx="10118785" cy="1096899"/>
          </a:xfrm>
        </p:spPr>
        <p:txBody>
          <a:bodyPr>
            <a:normAutofit/>
          </a:bodyPr>
          <a:lstStyle/>
          <a:p>
            <a:pPr algn="l"/>
            <a:r>
              <a:rPr lang="en-GB" sz="1600" b="1" dirty="0" smtClean="0"/>
              <a:t>Optional - Hand  </a:t>
            </a:r>
            <a:r>
              <a:rPr lang="en-GB" sz="1600" b="1" dirty="0"/>
              <a:t>draft version </a:t>
            </a:r>
            <a:r>
              <a:rPr lang="en-GB" sz="1600" b="1" dirty="0" smtClean="0"/>
              <a:t>Monday </a:t>
            </a:r>
            <a:r>
              <a:rPr lang="en-GB" sz="1600" b="1" dirty="0"/>
              <a:t>Week 8, 19th November via </a:t>
            </a:r>
            <a:r>
              <a:rPr lang="en-GB" sz="1600" b="1" dirty="0" smtClean="0"/>
              <a:t>e-mail PhillipsHR@Cardiff.ac.uk</a:t>
            </a:r>
          </a:p>
          <a:p>
            <a:pPr algn="l"/>
            <a:endParaRPr lang="en-GB" sz="1600" b="1" dirty="0"/>
          </a:p>
          <a:p>
            <a:pPr algn="l"/>
            <a:r>
              <a:rPr lang="en-GB" sz="1600" b="1" u="sng" dirty="0" smtClean="0"/>
              <a:t>Final Deadline - </a:t>
            </a:r>
            <a:r>
              <a:rPr lang="en-GB" sz="1600" b="1" u="sng" dirty="0"/>
              <a:t>Wednesday 3rd December 2018 at </a:t>
            </a:r>
            <a:r>
              <a:rPr lang="en-GB" sz="1600" b="1" u="sng" dirty="0" smtClean="0"/>
              <a:t>9:30am, Via Learning Central</a:t>
            </a:r>
            <a:endParaRPr lang="en-GB" sz="1600" b="1" u="sng" dirty="0"/>
          </a:p>
        </p:txBody>
      </p:sp>
    </p:spTree>
    <p:extLst>
      <p:ext uri="{BB962C8B-B14F-4D97-AF65-F5344CB8AC3E}">
        <p14:creationId xmlns:p14="http://schemas.microsoft.com/office/powerpoint/2010/main" val="323072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707" y="764876"/>
            <a:ext cx="8596668" cy="762000"/>
          </a:xfrm>
        </p:spPr>
        <p:txBody>
          <a:bodyPr>
            <a:norm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On the bottom of each page of the team portfolio type the name of the members of the team that have contributed to that particular section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775074"/>
              </p:ext>
            </p:extLst>
          </p:nvPr>
        </p:nvGraphicFramePr>
        <p:xfrm>
          <a:off x="379563" y="1790578"/>
          <a:ext cx="9558068" cy="28849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276"/>
                <a:gridCol w="2283119"/>
                <a:gridCol w="1577223"/>
                <a:gridCol w="1018260"/>
                <a:gridCol w="3070190"/>
              </a:tblGrid>
              <a:tr h="4715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en-GB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</a:tr>
              <a:tr h="13592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Team Submission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Requirements document including coursework coversheet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Compulsory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One  .pdf  file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[team number]requirements.pdf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</a:tr>
              <a:tr h="10541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Individual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effectLst/>
                        </a:rPr>
                        <a:t>Submission -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eam File exchange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Self-Review, and peer reviews for each team member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Compulsory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One PDF 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Student_ID&amp;Team.pdf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99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94272"/>
            <a:ext cx="8596668" cy="99491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100" b="1" u="sng" dirty="0" smtClean="0">
                <a:solidFill>
                  <a:schemeClr val="tx1"/>
                </a:solidFill>
              </a:rPr>
              <a:t>Task 1 - List </a:t>
            </a:r>
            <a:r>
              <a:rPr lang="en-GB" sz="3100" b="1" u="sng" dirty="0">
                <a:solidFill>
                  <a:schemeClr val="tx1"/>
                </a:solidFill>
              </a:rPr>
              <a:t>of Functional User Requirements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972" y="1487729"/>
            <a:ext cx="8596668" cy="3880773"/>
          </a:xfrm>
        </p:spPr>
        <p:txBody>
          <a:bodyPr/>
          <a:lstStyle/>
          <a:p>
            <a:r>
              <a:rPr lang="en-GB" dirty="0" smtClean="0"/>
              <a:t>Develop</a:t>
            </a:r>
            <a:r>
              <a:rPr lang="en-GB" b="1" dirty="0" smtClean="0"/>
              <a:t> </a:t>
            </a:r>
            <a:r>
              <a:rPr lang="en-GB" dirty="0"/>
              <a:t>a list of </a:t>
            </a:r>
            <a:r>
              <a:rPr lang="en-GB" b="1" dirty="0"/>
              <a:t>functional requirements</a:t>
            </a:r>
            <a:r>
              <a:rPr lang="en-GB" dirty="0"/>
              <a:t> with brief descriptions indicating the features you would like to provide in your application (see scenario). Requirements should be listed using the</a:t>
            </a:r>
            <a:r>
              <a:rPr lang="en-GB" b="1" dirty="0"/>
              <a:t> </a:t>
            </a:r>
            <a:r>
              <a:rPr lang="en-GB" b="1" dirty="0" err="1"/>
              <a:t>MoSCoW</a:t>
            </a:r>
            <a:r>
              <a:rPr lang="en-GB" b="1" dirty="0"/>
              <a:t> notation </a:t>
            </a:r>
            <a:r>
              <a:rPr lang="en-GB" dirty="0"/>
              <a:t>and be written so that they can be </a:t>
            </a:r>
            <a:r>
              <a:rPr lang="en-GB" b="1" dirty="0"/>
              <a:t>validated </a:t>
            </a:r>
            <a:r>
              <a:rPr lang="en-GB" dirty="0"/>
              <a:t>/</a:t>
            </a:r>
            <a:r>
              <a:rPr lang="en-GB" b="1" dirty="0"/>
              <a:t> acceptance</a:t>
            </a:r>
            <a:r>
              <a:rPr lang="en-GB" dirty="0"/>
              <a:t> </a:t>
            </a:r>
            <a:r>
              <a:rPr lang="en-GB" b="1" dirty="0"/>
              <a:t>tested. </a:t>
            </a:r>
            <a:r>
              <a:rPr lang="en-GB" dirty="0"/>
              <a:t>[these brief descriptions will most likely develop into your use cases]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208" t="22767" r="22240" b="16478"/>
          <a:stretch/>
        </p:blipFill>
        <p:spPr>
          <a:xfrm>
            <a:off x="1966822" y="3105509"/>
            <a:ext cx="5590665" cy="350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6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u="sng" dirty="0" smtClean="0"/>
              <a:t>Task 2 - Use </a:t>
            </a:r>
            <a:r>
              <a:rPr lang="en-GB" b="1" u="sng" dirty="0"/>
              <a:t>Case Diagram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77" y="1392837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 </a:t>
            </a:r>
            <a:r>
              <a:rPr lang="en-GB" sz="2400" dirty="0" smtClean="0"/>
              <a:t>Develop </a:t>
            </a:r>
            <a:r>
              <a:rPr lang="en-GB" sz="2400" dirty="0"/>
              <a:t>a Use Case diagram to capture the </a:t>
            </a:r>
            <a:r>
              <a:rPr lang="en-GB" sz="2400" u="sng" dirty="0"/>
              <a:t>major functional requirements</a:t>
            </a:r>
            <a:r>
              <a:rPr lang="en-GB" sz="2400" dirty="0"/>
              <a:t> of the ` Educational Software Test System’ from the client/users’ point of view. Include in the use case diagram any possible relationships between the use cases (namely</a:t>
            </a:r>
            <a:r>
              <a:rPr lang="en-GB" sz="2400" i="1" dirty="0"/>
              <a:t>, include, and extend</a:t>
            </a:r>
            <a:r>
              <a:rPr lang="en-GB" sz="2400" dirty="0"/>
              <a:t>).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2531493" y="3532734"/>
            <a:ext cx="3946944" cy="2817411"/>
            <a:chOff x="4705350" y="2230438"/>
            <a:chExt cx="4267200" cy="32004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705350" y="2230438"/>
              <a:ext cx="4267200" cy="3200400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400" b="1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6137275" y="3084513"/>
              <a:ext cx="1571625" cy="1770063"/>
              <a:chOff x="1213" y="2049"/>
              <a:chExt cx="861" cy="988"/>
            </a:xfrm>
          </p:grpSpPr>
          <p:grpSp>
            <p:nvGrpSpPr>
              <p:cNvPr id="102" name="Group 6"/>
              <p:cNvGrpSpPr>
                <a:grpSpLocks/>
              </p:cNvGrpSpPr>
              <p:nvPr/>
            </p:nvGrpSpPr>
            <p:grpSpPr bwMode="auto">
              <a:xfrm>
                <a:off x="1213" y="2049"/>
                <a:ext cx="861" cy="988"/>
                <a:chOff x="1213" y="2049"/>
                <a:chExt cx="861" cy="988"/>
              </a:xfrm>
            </p:grpSpPr>
            <p:sp>
              <p:nvSpPr>
                <p:cNvPr id="115" name="Rectangle 7"/>
                <p:cNvSpPr>
                  <a:spLocks noChangeArrowheads="1"/>
                </p:cNvSpPr>
                <p:nvPr/>
              </p:nvSpPr>
              <p:spPr bwMode="auto">
                <a:xfrm>
                  <a:off x="1213" y="2049"/>
                  <a:ext cx="861" cy="9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BD0D9"/>
                    </a:buClr>
                    <a:buSzPct val="95000"/>
                    <a:buFont typeface="Wingdings 2" panose="05020102010507070707" pitchFamily="18" charset="2"/>
                    <a:buChar char=""/>
                    <a:defRPr sz="26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anose="05020102010507070707" pitchFamily="18" charset="2"/>
                    <a:buChar char=""/>
                    <a:defRPr sz="24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BD0D9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GB" altLang="en-US" sz="1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6" name="Rectangle 8"/>
                <p:cNvSpPr>
                  <a:spLocks noChangeArrowheads="1"/>
                </p:cNvSpPr>
                <p:nvPr/>
              </p:nvSpPr>
              <p:spPr bwMode="auto">
                <a:xfrm>
                  <a:off x="1213" y="2049"/>
                  <a:ext cx="861" cy="988"/>
                </a:xfrm>
                <a:prstGeom prst="rect">
                  <a:avLst/>
                </a:prstGeom>
                <a:noFill/>
                <a:ln w="19050" cap="rnd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BD0D9"/>
                    </a:buClr>
                    <a:buSzPct val="95000"/>
                    <a:buFont typeface="Wingdings 2" panose="05020102010507070707" pitchFamily="18" charset="2"/>
                    <a:buChar char=""/>
                    <a:defRPr sz="26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anose="05020102010507070707" pitchFamily="18" charset="2"/>
                    <a:buChar char=""/>
                    <a:defRPr sz="24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BD0D9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GB" altLang="en-US" sz="1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3" name="Group 9"/>
              <p:cNvGrpSpPr>
                <a:grpSpLocks/>
              </p:cNvGrpSpPr>
              <p:nvPr/>
            </p:nvGrpSpPr>
            <p:grpSpPr bwMode="auto">
              <a:xfrm>
                <a:off x="1364" y="2164"/>
                <a:ext cx="530" cy="171"/>
                <a:chOff x="1364" y="2164"/>
                <a:chExt cx="530" cy="171"/>
              </a:xfrm>
            </p:grpSpPr>
            <p:sp>
              <p:nvSpPr>
                <p:cNvPr id="113" name="Oval 10"/>
                <p:cNvSpPr>
                  <a:spLocks noChangeArrowheads="1"/>
                </p:cNvSpPr>
                <p:nvPr/>
              </p:nvSpPr>
              <p:spPr bwMode="auto">
                <a:xfrm>
                  <a:off x="1364" y="2164"/>
                  <a:ext cx="530" cy="171"/>
                </a:xfrm>
                <a:prstGeom prst="ellipse">
                  <a:avLst/>
                </a:pr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BD0D9"/>
                    </a:buClr>
                    <a:buSzPct val="95000"/>
                    <a:buFont typeface="Wingdings 2" panose="05020102010507070707" pitchFamily="18" charset="2"/>
                    <a:buChar char=""/>
                    <a:defRPr sz="26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anose="05020102010507070707" pitchFamily="18" charset="2"/>
                    <a:buChar char=""/>
                    <a:defRPr sz="24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BD0D9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GB" altLang="en-US" sz="1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" name="Oval 11"/>
                <p:cNvSpPr>
                  <a:spLocks noChangeArrowheads="1"/>
                </p:cNvSpPr>
                <p:nvPr/>
              </p:nvSpPr>
              <p:spPr bwMode="auto">
                <a:xfrm>
                  <a:off x="1364" y="2164"/>
                  <a:ext cx="530" cy="171"/>
                </a:xfrm>
                <a:prstGeom prst="ellipse">
                  <a:avLst/>
                </a:prstGeom>
                <a:noFill/>
                <a:ln w="28575" cap="rnd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BD0D9"/>
                    </a:buClr>
                    <a:buSzPct val="95000"/>
                    <a:buFont typeface="Wingdings 2" panose="05020102010507070707" pitchFamily="18" charset="2"/>
                    <a:buChar char=""/>
                    <a:defRPr sz="26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anose="05020102010507070707" pitchFamily="18" charset="2"/>
                    <a:buChar char=""/>
                    <a:defRPr sz="24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BD0D9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GB" altLang="en-US" sz="1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4" name="Rectangle 12"/>
              <p:cNvSpPr>
                <a:spLocks noChangeArrowheads="1"/>
              </p:cNvSpPr>
              <p:nvPr/>
            </p:nvSpPr>
            <p:spPr bwMode="auto">
              <a:xfrm>
                <a:off x="1425" y="2205"/>
                <a:ext cx="357" cy="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 b="1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 case 1</a:t>
                </a: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5" name="Group 13"/>
              <p:cNvGrpSpPr>
                <a:grpSpLocks/>
              </p:cNvGrpSpPr>
              <p:nvPr/>
            </p:nvGrpSpPr>
            <p:grpSpPr bwMode="auto">
              <a:xfrm>
                <a:off x="1363" y="2457"/>
                <a:ext cx="532" cy="176"/>
                <a:chOff x="1363" y="2457"/>
                <a:chExt cx="532" cy="176"/>
              </a:xfrm>
            </p:grpSpPr>
            <p:sp>
              <p:nvSpPr>
                <p:cNvPr id="111" name="Oval 14"/>
                <p:cNvSpPr>
                  <a:spLocks noChangeArrowheads="1"/>
                </p:cNvSpPr>
                <p:nvPr/>
              </p:nvSpPr>
              <p:spPr bwMode="auto">
                <a:xfrm>
                  <a:off x="1363" y="2457"/>
                  <a:ext cx="532" cy="176"/>
                </a:xfrm>
                <a:prstGeom prst="ellipse">
                  <a:avLst/>
                </a:pr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BD0D9"/>
                    </a:buClr>
                    <a:buSzPct val="95000"/>
                    <a:buFont typeface="Wingdings 2" panose="05020102010507070707" pitchFamily="18" charset="2"/>
                    <a:buChar char=""/>
                    <a:defRPr sz="26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anose="05020102010507070707" pitchFamily="18" charset="2"/>
                    <a:buChar char=""/>
                    <a:defRPr sz="24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BD0D9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GB" altLang="en-US" sz="1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" name="Oval 15"/>
                <p:cNvSpPr>
                  <a:spLocks noChangeArrowheads="1"/>
                </p:cNvSpPr>
                <p:nvPr/>
              </p:nvSpPr>
              <p:spPr bwMode="auto">
                <a:xfrm>
                  <a:off x="1363" y="2457"/>
                  <a:ext cx="532" cy="176"/>
                </a:xfrm>
                <a:prstGeom prst="ellipse">
                  <a:avLst/>
                </a:prstGeom>
                <a:noFill/>
                <a:ln w="28575" cap="rnd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BD0D9"/>
                    </a:buClr>
                    <a:buSzPct val="95000"/>
                    <a:buFont typeface="Wingdings 2" panose="05020102010507070707" pitchFamily="18" charset="2"/>
                    <a:buChar char=""/>
                    <a:defRPr sz="26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anose="05020102010507070707" pitchFamily="18" charset="2"/>
                    <a:buChar char=""/>
                    <a:defRPr sz="24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BD0D9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GB" altLang="en-US" sz="1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6" name="Rectangle 16"/>
              <p:cNvSpPr>
                <a:spLocks noChangeArrowheads="1"/>
              </p:cNvSpPr>
              <p:nvPr/>
            </p:nvSpPr>
            <p:spPr bwMode="auto">
              <a:xfrm>
                <a:off x="1425" y="2500"/>
                <a:ext cx="357" cy="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 b="1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 case 2</a:t>
                </a: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7" name="Group 17"/>
              <p:cNvGrpSpPr>
                <a:grpSpLocks/>
              </p:cNvGrpSpPr>
              <p:nvPr/>
            </p:nvGrpSpPr>
            <p:grpSpPr bwMode="auto">
              <a:xfrm>
                <a:off x="1352" y="2756"/>
                <a:ext cx="555" cy="176"/>
                <a:chOff x="1352" y="2756"/>
                <a:chExt cx="555" cy="176"/>
              </a:xfrm>
            </p:grpSpPr>
            <p:sp>
              <p:nvSpPr>
                <p:cNvPr id="109" name="Oval 18"/>
                <p:cNvSpPr>
                  <a:spLocks noChangeArrowheads="1"/>
                </p:cNvSpPr>
                <p:nvPr/>
              </p:nvSpPr>
              <p:spPr bwMode="auto">
                <a:xfrm>
                  <a:off x="1352" y="2756"/>
                  <a:ext cx="555" cy="176"/>
                </a:xfrm>
                <a:prstGeom prst="ellipse">
                  <a:avLst/>
                </a:pr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BD0D9"/>
                    </a:buClr>
                    <a:buSzPct val="95000"/>
                    <a:buFont typeface="Wingdings 2" panose="05020102010507070707" pitchFamily="18" charset="2"/>
                    <a:buChar char=""/>
                    <a:defRPr sz="26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anose="05020102010507070707" pitchFamily="18" charset="2"/>
                    <a:buChar char=""/>
                    <a:defRPr sz="24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BD0D9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GB" altLang="en-US" sz="1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0" name="Oval 19"/>
                <p:cNvSpPr>
                  <a:spLocks noChangeArrowheads="1"/>
                </p:cNvSpPr>
                <p:nvPr/>
              </p:nvSpPr>
              <p:spPr bwMode="auto">
                <a:xfrm>
                  <a:off x="1352" y="2756"/>
                  <a:ext cx="555" cy="176"/>
                </a:xfrm>
                <a:prstGeom prst="ellipse">
                  <a:avLst/>
                </a:prstGeom>
                <a:noFill/>
                <a:ln w="28575" cap="rnd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BD0D9"/>
                    </a:buClr>
                    <a:buSzPct val="95000"/>
                    <a:buFont typeface="Wingdings 2" panose="05020102010507070707" pitchFamily="18" charset="2"/>
                    <a:buChar char=""/>
                    <a:defRPr sz="26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anose="05020102010507070707" pitchFamily="18" charset="2"/>
                    <a:buChar char=""/>
                    <a:defRPr sz="24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BD0D9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GB" altLang="en-US" sz="1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8" name="Rectangle 20"/>
              <p:cNvSpPr>
                <a:spLocks noChangeArrowheads="1"/>
              </p:cNvSpPr>
              <p:nvPr/>
            </p:nvSpPr>
            <p:spPr bwMode="auto">
              <a:xfrm>
                <a:off x="1426" y="2799"/>
                <a:ext cx="357" cy="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 b="1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 case 3</a:t>
                </a: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" name="Rectangle 21"/>
            <p:cNvSpPr>
              <a:spLocks noChangeArrowheads="1"/>
            </p:cNvSpPr>
            <p:nvPr/>
          </p:nvSpPr>
          <p:spPr bwMode="auto">
            <a:xfrm>
              <a:off x="6098308" y="2801243"/>
              <a:ext cx="1693141" cy="244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 of the system</a:t>
              </a:r>
              <a:endPara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8" name="Group 22"/>
            <p:cNvGrpSpPr>
              <a:grpSpLocks/>
            </p:cNvGrpSpPr>
            <p:nvPr/>
          </p:nvGrpSpPr>
          <p:grpSpPr bwMode="auto">
            <a:xfrm>
              <a:off x="5024438" y="3222626"/>
              <a:ext cx="609600" cy="604837"/>
              <a:chOff x="604" y="2126"/>
              <a:chExt cx="334" cy="338"/>
            </a:xfrm>
          </p:grpSpPr>
          <p:grpSp>
            <p:nvGrpSpPr>
              <p:cNvPr id="96" name="Group 23"/>
              <p:cNvGrpSpPr>
                <a:grpSpLocks/>
              </p:cNvGrpSpPr>
              <p:nvPr/>
            </p:nvGrpSpPr>
            <p:grpSpPr bwMode="auto">
              <a:xfrm>
                <a:off x="722" y="2126"/>
                <a:ext cx="141" cy="177"/>
                <a:chOff x="722" y="2126"/>
                <a:chExt cx="141" cy="177"/>
              </a:xfrm>
            </p:grpSpPr>
            <p:sp>
              <p:nvSpPr>
                <p:cNvPr id="98" name="Oval 24"/>
                <p:cNvSpPr>
                  <a:spLocks noChangeArrowheads="1"/>
                </p:cNvSpPr>
                <p:nvPr/>
              </p:nvSpPr>
              <p:spPr bwMode="auto">
                <a:xfrm>
                  <a:off x="760" y="2126"/>
                  <a:ext cx="65" cy="58"/>
                </a:xfrm>
                <a:prstGeom prst="ellipse">
                  <a:avLst/>
                </a:prstGeom>
                <a:noFill/>
                <a:ln w="28575" cap="rnd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BD0D9"/>
                    </a:buClr>
                    <a:buSzPct val="95000"/>
                    <a:buFont typeface="Wingdings 2" panose="05020102010507070707" pitchFamily="18" charset="2"/>
                    <a:buChar char=""/>
                    <a:defRPr sz="26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anose="05020102010507070707" pitchFamily="18" charset="2"/>
                    <a:buChar char=""/>
                    <a:defRPr sz="24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BD0D9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GB" altLang="en-US" sz="1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Line 25"/>
                <p:cNvSpPr>
                  <a:spLocks noChangeShapeType="1"/>
                </p:cNvSpPr>
                <p:nvPr/>
              </p:nvSpPr>
              <p:spPr bwMode="auto">
                <a:xfrm>
                  <a:off x="793" y="2185"/>
                  <a:ext cx="1" cy="54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00" name="Line 26"/>
                <p:cNvSpPr>
                  <a:spLocks noChangeShapeType="1"/>
                </p:cNvSpPr>
                <p:nvPr/>
              </p:nvSpPr>
              <p:spPr bwMode="auto">
                <a:xfrm>
                  <a:off x="742" y="2200"/>
                  <a:ext cx="102" cy="1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01" name="Freeform 27"/>
                <p:cNvSpPr>
                  <a:spLocks/>
                </p:cNvSpPr>
                <p:nvPr/>
              </p:nvSpPr>
              <p:spPr bwMode="auto">
                <a:xfrm>
                  <a:off x="722" y="2239"/>
                  <a:ext cx="141" cy="64"/>
                </a:xfrm>
                <a:custGeom>
                  <a:avLst/>
                  <a:gdLst>
                    <a:gd name="T0" fmla="*/ 0 w 141"/>
                    <a:gd name="T1" fmla="*/ 64 h 64"/>
                    <a:gd name="T2" fmla="*/ 71 w 141"/>
                    <a:gd name="T3" fmla="*/ 0 h 64"/>
                    <a:gd name="T4" fmla="*/ 141 w 141"/>
                    <a:gd name="T5" fmla="*/ 64 h 6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41" h="64">
                      <a:moveTo>
                        <a:pt x="0" y="64"/>
                      </a:moveTo>
                      <a:lnTo>
                        <a:pt x="71" y="0"/>
                      </a:lnTo>
                      <a:lnTo>
                        <a:pt x="141" y="64"/>
                      </a:lnTo>
                    </a:path>
                  </a:pathLst>
                </a:custGeom>
                <a:noFill/>
                <a:ln w="28575" cap="flat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97" name="Rectangle 28"/>
              <p:cNvSpPr>
                <a:spLocks noChangeArrowheads="1"/>
              </p:cNvSpPr>
              <p:nvPr/>
            </p:nvSpPr>
            <p:spPr bwMode="auto">
              <a:xfrm>
                <a:off x="604" y="2346"/>
                <a:ext cx="334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Actor 1</a:t>
                </a: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Group 29"/>
            <p:cNvGrpSpPr>
              <a:grpSpLocks/>
            </p:cNvGrpSpPr>
            <p:nvPr/>
          </p:nvGrpSpPr>
          <p:grpSpPr bwMode="auto">
            <a:xfrm>
              <a:off x="8048625" y="4395788"/>
              <a:ext cx="609600" cy="652463"/>
              <a:chOff x="2260" y="2781"/>
              <a:chExt cx="334" cy="364"/>
            </a:xfrm>
          </p:grpSpPr>
          <p:grpSp>
            <p:nvGrpSpPr>
              <p:cNvPr id="90" name="Group 30"/>
              <p:cNvGrpSpPr>
                <a:grpSpLocks/>
              </p:cNvGrpSpPr>
              <p:nvPr/>
            </p:nvGrpSpPr>
            <p:grpSpPr bwMode="auto">
              <a:xfrm>
                <a:off x="2381" y="2781"/>
                <a:ext cx="141" cy="178"/>
                <a:chOff x="2381" y="2781"/>
                <a:chExt cx="141" cy="178"/>
              </a:xfrm>
            </p:grpSpPr>
            <p:sp>
              <p:nvSpPr>
                <p:cNvPr id="92" name="Oval 31"/>
                <p:cNvSpPr>
                  <a:spLocks noChangeArrowheads="1"/>
                </p:cNvSpPr>
                <p:nvPr/>
              </p:nvSpPr>
              <p:spPr bwMode="auto">
                <a:xfrm>
                  <a:off x="2419" y="2781"/>
                  <a:ext cx="65" cy="59"/>
                </a:xfrm>
                <a:prstGeom prst="ellipse">
                  <a:avLst/>
                </a:prstGeom>
                <a:noFill/>
                <a:ln w="28575" cap="rnd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BD0D9"/>
                    </a:buClr>
                    <a:buSzPct val="95000"/>
                    <a:buFont typeface="Wingdings 2" panose="05020102010507070707" pitchFamily="18" charset="2"/>
                    <a:buChar char=""/>
                    <a:defRPr sz="26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anose="05020102010507070707" pitchFamily="18" charset="2"/>
                    <a:buChar char=""/>
                    <a:defRPr sz="24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BD0D9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GB" altLang="en-US" sz="1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" name="Line 32"/>
                <p:cNvSpPr>
                  <a:spLocks noChangeShapeType="1"/>
                </p:cNvSpPr>
                <p:nvPr/>
              </p:nvSpPr>
              <p:spPr bwMode="auto">
                <a:xfrm>
                  <a:off x="2452" y="2840"/>
                  <a:ext cx="1" cy="55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4" name="Line 33"/>
                <p:cNvSpPr>
                  <a:spLocks noChangeShapeType="1"/>
                </p:cNvSpPr>
                <p:nvPr/>
              </p:nvSpPr>
              <p:spPr bwMode="auto">
                <a:xfrm>
                  <a:off x="2401" y="2855"/>
                  <a:ext cx="102" cy="1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5" name="Freeform 34"/>
                <p:cNvSpPr>
                  <a:spLocks/>
                </p:cNvSpPr>
                <p:nvPr/>
              </p:nvSpPr>
              <p:spPr bwMode="auto">
                <a:xfrm>
                  <a:off x="2381" y="2895"/>
                  <a:ext cx="141" cy="64"/>
                </a:xfrm>
                <a:custGeom>
                  <a:avLst/>
                  <a:gdLst>
                    <a:gd name="T0" fmla="*/ 0 w 141"/>
                    <a:gd name="T1" fmla="*/ 64 h 64"/>
                    <a:gd name="T2" fmla="*/ 71 w 141"/>
                    <a:gd name="T3" fmla="*/ 0 h 64"/>
                    <a:gd name="T4" fmla="*/ 141 w 141"/>
                    <a:gd name="T5" fmla="*/ 64 h 6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41" h="64">
                      <a:moveTo>
                        <a:pt x="0" y="64"/>
                      </a:moveTo>
                      <a:lnTo>
                        <a:pt x="71" y="0"/>
                      </a:lnTo>
                      <a:lnTo>
                        <a:pt x="141" y="64"/>
                      </a:lnTo>
                    </a:path>
                  </a:pathLst>
                </a:custGeom>
                <a:noFill/>
                <a:ln w="28575" cap="flat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91" name="Rectangle 35"/>
              <p:cNvSpPr>
                <a:spLocks noChangeArrowheads="1"/>
              </p:cNvSpPr>
              <p:nvPr/>
            </p:nvSpPr>
            <p:spPr bwMode="auto">
              <a:xfrm>
                <a:off x="2260" y="3026"/>
                <a:ext cx="334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Actor 3</a:t>
                </a: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36"/>
            <p:cNvGrpSpPr>
              <a:grpSpLocks/>
            </p:cNvGrpSpPr>
            <p:nvPr/>
          </p:nvGrpSpPr>
          <p:grpSpPr bwMode="auto">
            <a:xfrm>
              <a:off x="6137275" y="3084513"/>
              <a:ext cx="1571625" cy="1770063"/>
              <a:chOff x="1213" y="2049"/>
              <a:chExt cx="861" cy="988"/>
            </a:xfrm>
          </p:grpSpPr>
          <p:sp>
            <p:nvSpPr>
              <p:cNvPr id="88" name="Rectangle 37"/>
              <p:cNvSpPr>
                <a:spLocks noChangeArrowheads="1"/>
              </p:cNvSpPr>
              <p:nvPr/>
            </p:nvSpPr>
            <p:spPr bwMode="auto">
              <a:xfrm>
                <a:off x="1213" y="2049"/>
                <a:ext cx="861" cy="9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Rectangle 38"/>
              <p:cNvSpPr>
                <a:spLocks noChangeArrowheads="1"/>
              </p:cNvSpPr>
              <p:nvPr/>
            </p:nvSpPr>
            <p:spPr bwMode="auto">
              <a:xfrm>
                <a:off x="1213" y="2049"/>
                <a:ext cx="861" cy="988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39"/>
            <p:cNvGrpSpPr>
              <a:grpSpLocks/>
            </p:cNvGrpSpPr>
            <p:nvPr/>
          </p:nvGrpSpPr>
          <p:grpSpPr bwMode="auto">
            <a:xfrm>
              <a:off x="6411913" y="3290888"/>
              <a:ext cx="968375" cy="306388"/>
              <a:chOff x="1364" y="2164"/>
              <a:chExt cx="530" cy="171"/>
            </a:xfrm>
          </p:grpSpPr>
          <p:sp>
            <p:nvSpPr>
              <p:cNvPr id="86" name="Oval 40"/>
              <p:cNvSpPr>
                <a:spLocks noChangeArrowheads="1"/>
              </p:cNvSpPr>
              <p:nvPr/>
            </p:nvSpPr>
            <p:spPr bwMode="auto">
              <a:xfrm>
                <a:off x="1364" y="2164"/>
                <a:ext cx="530" cy="171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Oval 41"/>
              <p:cNvSpPr>
                <a:spLocks noChangeArrowheads="1"/>
              </p:cNvSpPr>
              <p:nvPr/>
            </p:nvSpPr>
            <p:spPr bwMode="auto">
              <a:xfrm>
                <a:off x="1364" y="2164"/>
                <a:ext cx="530" cy="171"/>
              </a:xfrm>
              <a:prstGeom prst="ellipse">
                <a:avLst/>
              </a:prstGeom>
              <a:noFill/>
              <a:ln w="28575" cap="rnd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" name="Rectangle 42"/>
            <p:cNvSpPr>
              <a:spLocks noChangeArrowheads="1"/>
            </p:cNvSpPr>
            <p:nvPr/>
          </p:nvSpPr>
          <p:spPr bwMode="auto">
            <a:xfrm>
              <a:off x="6523038" y="3363913"/>
              <a:ext cx="652462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 case 1</a:t>
              </a: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3" name="Group 43"/>
            <p:cNvGrpSpPr>
              <a:grpSpLocks/>
            </p:cNvGrpSpPr>
            <p:nvPr/>
          </p:nvGrpSpPr>
          <p:grpSpPr bwMode="auto">
            <a:xfrm>
              <a:off x="6410325" y="3814763"/>
              <a:ext cx="971550" cy="315913"/>
              <a:chOff x="1363" y="2457"/>
              <a:chExt cx="532" cy="176"/>
            </a:xfrm>
          </p:grpSpPr>
          <p:sp>
            <p:nvSpPr>
              <p:cNvPr id="84" name="Oval 44"/>
              <p:cNvSpPr>
                <a:spLocks noChangeArrowheads="1"/>
              </p:cNvSpPr>
              <p:nvPr/>
            </p:nvSpPr>
            <p:spPr bwMode="auto">
              <a:xfrm>
                <a:off x="1363" y="2457"/>
                <a:ext cx="532" cy="176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Oval 45"/>
              <p:cNvSpPr>
                <a:spLocks noChangeArrowheads="1"/>
              </p:cNvSpPr>
              <p:nvPr/>
            </p:nvSpPr>
            <p:spPr bwMode="auto">
              <a:xfrm>
                <a:off x="1363" y="2457"/>
                <a:ext cx="532" cy="176"/>
              </a:xfrm>
              <a:prstGeom prst="ellipse">
                <a:avLst/>
              </a:prstGeom>
              <a:noFill/>
              <a:ln w="28575" cap="rnd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" name="Rectangle 46"/>
            <p:cNvSpPr>
              <a:spLocks noChangeArrowheads="1"/>
            </p:cNvSpPr>
            <p:nvPr/>
          </p:nvSpPr>
          <p:spPr bwMode="auto">
            <a:xfrm>
              <a:off x="6523038" y="3892551"/>
              <a:ext cx="652462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 case 2</a:t>
              </a: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5" name="Group 47"/>
            <p:cNvGrpSpPr>
              <a:grpSpLocks/>
            </p:cNvGrpSpPr>
            <p:nvPr/>
          </p:nvGrpSpPr>
          <p:grpSpPr bwMode="auto">
            <a:xfrm>
              <a:off x="6389688" y="4351338"/>
              <a:ext cx="1014412" cy="315913"/>
              <a:chOff x="1352" y="2756"/>
              <a:chExt cx="555" cy="176"/>
            </a:xfrm>
          </p:grpSpPr>
          <p:sp>
            <p:nvSpPr>
              <p:cNvPr id="82" name="Oval 48"/>
              <p:cNvSpPr>
                <a:spLocks noChangeArrowheads="1"/>
              </p:cNvSpPr>
              <p:nvPr/>
            </p:nvSpPr>
            <p:spPr bwMode="auto">
              <a:xfrm>
                <a:off x="1352" y="2756"/>
                <a:ext cx="555" cy="176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Oval 49"/>
              <p:cNvSpPr>
                <a:spLocks noChangeArrowheads="1"/>
              </p:cNvSpPr>
              <p:nvPr/>
            </p:nvSpPr>
            <p:spPr bwMode="auto">
              <a:xfrm>
                <a:off x="1352" y="2756"/>
                <a:ext cx="555" cy="176"/>
              </a:xfrm>
              <a:prstGeom prst="ellipse">
                <a:avLst/>
              </a:prstGeom>
              <a:noFill/>
              <a:ln w="28575" cap="rnd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Rectangle 50"/>
            <p:cNvSpPr>
              <a:spLocks noChangeArrowheads="1"/>
            </p:cNvSpPr>
            <p:nvPr/>
          </p:nvSpPr>
          <p:spPr bwMode="auto">
            <a:xfrm>
              <a:off x="6526213" y="4427538"/>
              <a:ext cx="649287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 case 3</a:t>
              </a: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7" name="Group 51"/>
            <p:cNvGrpSpPr>
              <a:grpSpLocks/>
            </p:cNvGrpSpPr>
            <p:nvPr/>
          </p:nvGrpSpPr>
          <p:grpSpPr bwMode="auto">
            <a:xfrm>
              <a:off x="6137275" y="3084513"/>
              <a:ext cx="1571625" cy="1770063"/>
              <a:chOff x="1213" y="2049"/>
              <a:chExt cx="861" cy="988"/>
            </a:xfrm>
          </p:grpSpPr>
          <p:sp>
            <p:nvSpPr>
              <p:cNvPr id="80" name="Rectangle 52"/>
              <p:cNvSpPr>
                <a:spLocks noChangeArrowheads="1"/>
              </p:cNvSpPr>
              <p:nvPr/>
            </p:nvSpPr>
            <p:spPr bwMode="auto">
              <a:xfrm>
                <a:off x="1213" y="2049"/>
                <a:ext cx="861" cy="9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Rectangle 53"/>
              <p:cNvSpPr>
                <a:spLocks noChangeArrowheads="1"/>
              </p:cNvSpPr>
              <p:nvPr/>
            </p:nvSpPr>
            <p:spPr bwMode="auto">
              <a:xfrm>
                <a:off x="1213" y="2049"/>
                <a:ext cx="861" cy="988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54"/>
            <p:cNvGrpSpPr>
              <a:grpSpLocks/>
            </p:cNvGrpSpPr>
            <p:nvPr/>
          </p:nvGrpSpPr>
          <p:grpSpPr bwMode="auto">
            <a:xfrm>
              <a:off x="6392863" y="3271838"/>
              <a:ext cx="966787" cy="306388"/>
              <a:chOff x="1364" y="2164"/>
              <a:chExt cx="530" cy="171"/>
            </a:xfrm>
          </p:grpSpPr>
          <p:sp>
            <p:nvSpPr>
              <p:cNvPr id="78" name="Oval 55"/>
              <p:cNvSpPr>
                <a:spLocks noChangeArrowheads="1"/>
              </p:cNvSpPr>
              <p:nvPr/>
            </p:nvSpPr>
            <p:spPr bwMode="auto">
              <a:xfrm>
                <a:off x="1364" y="2164"/>
                <a:ext cx="530" cy="171"/>
              </a:xfrm>
              <a:prstGeom prst="ellipse">
                <a:avLst/>
              </a:prstGeom>
              <a:solidFill>
                <a:srgbClr val="6699FF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Oval 56"/>
              <p:cNvSpPr>
                <a:spLocks noChangeArrowheads="1"/>
              </p:cNvSpPr>
              <p:nvPr/>
            </p:nvSpPr>
            <p:spPr bwMode="auto">
              <a:xfrm>
                <a:off x="1364" y="2164"/>
                <a:ext cx="530" cy="171"/>
              </a:xfrm>
              <a:prstGeom prst="ellipse">
                <a:avLst/>
              </a:prstGeom>
              <a:solidFill>
                <a:srgbClr val="6699FF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" name="Rectangle 57"/>
            <p:cNvSpPr>
              <a:spLocks noChangeArrowheads="1"/>
            </p:cNvSpPr>
            <p:nvPr/>
          </p:nvSpPr>
          <p:spPr bwMode="auto">
            <a:xfrm>
              <a:off x="6480175" y="3359151"/>
              <a:ext cx="649288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Arial" panose="020B0604020202020204" pitchFamily="34" charset="0"/>
                  <a:cs typeface="Arial" panose="020B0604020202020204" pitchFamily="34" charset="0"/>
                </a:rPr>
                <a:t>Use case 1</a:t>
              </a: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6410325" y="3814763"/>
              <a:ext cx="971550" cy="315913"/>
              <a:chOff x="1363" y="2457"/>
              <a:chExt cx="532" cy="176"/>
            </a:xfrm>
          </p:grpSpPr>
          <p:sp>
            <p:nvSpPr>
              <p:cNvPr id="76" name="Oval 59"/>
              <p:cNvSpPr>
                <a:spLocks noChangeArrowheads="1"/>
              </p:cNvSpPr>
              <p:nvPr/>
            </p:nvSpPr>
            <p:spPr bwMode="auto">
              <a:xfrm>
                <a:off x="1363" y="2457"/>
                <a:ext cx="532" cy="176"/>
              </a:xfrm>
              <a:prstGeom prst="ellipse">
                <a:avLst/>
              </a:prstGeom>
              <a:solidFill>
                <a:srgbClr val="6699FF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Oval 60"/>
              <p:cNvSpPr>
                <a:spLocks noChangeArrowheads="1"/>
              </p:cNvSpPr>
              <p:nvPr/>
            </p:nvSpPr>
            <p:spPr bwMode="auto">
              <a:xfrm>
                <a:off x="1363" y="2457"/>
                <a:ext cx="532" cy="176"/>
              </a:xfrm>
              <a:prstGeom prst="ellipse">
                <a:avLst/>
              </a:prstGeom>
              <a:solidFill>
                <a:srgbClr val="6699FF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Rectangle 61"/>
            <p:cNvSpPr>
              <a:spLocks noChangeArrowheads="1"/>
            </p:cNvSpPr>
            <p:nvPr/>
          </p:nvSpPr>
          <p:spPr bwMode="auto">
            <a:xfrm>
              <a:off x="6523038" y="3892551"/>
              <a:ext cx="652462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Use case 2</a:t>
              </a:r>
              <a:endPara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2" name="Group 62"/>
            <p:cNvGrpSpPr>
              <a:grpSpLocks/>
            </p:cNvGrpSpPr>
            <p:nvPr/>
          </p:nvGrpSpPr>
          <p:grpSpPr bwMode="auto">
            <a:xfrm>
              <a:off x="6389688" y="4351338"/>
              <a:ext cx="1014412" cy="315913"/>
              <a:chOff x="1352" y="2756"/>
              <a:chExt cx="555" cy="176"/>
            </a:xfrm>
          </p:grpSpPr>
          <p:sp>
            <p:nvSpPr>
              <p:cNvPr id="74" name="Oval 63"/>
              <p:cNvSpPr>
                <a:spLocks noChangeArrowheads="1"/>
              </p:cNvSpPr>
              <p:nvPr/>
            </p:nvSpPr>
            <p:spPr bwMode="auto">
              <a:xfrm>
                <a:off x="1352" y="2756"/>
                <a:ext cx="555" cy="176"/>
              </a:xfrm>
              <a:prstGeom prst="ellipse">
                <a:avLst/>
              </a:prstGeom>
              <a:solidFill>
                <a:srgbClr val="6699FF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Oval 64"/>
              <p:cNvSpPr>
                <a:spLocks noChangeArrowheads="1"/>
              </p:cNvSpPr>
              <p:nvPr/>
            </p:nvSpPr>
            <p:spPr bwMode="auto">
              <a:xfrm>
                <a:off x="1352" y="2756"/>
                <a:ext cx="555" cy="176"/>
              </a:xfrm>
              <a:prstGeom prst="ellipse">
                <a:avLst/>
              </a:prstGeom>
              <a:solidFill>
                <a:srgbClr val="6699FF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" name="Rectangle 65"/>
            <p:cNvSpPr>
              <a:spLocks noChangeArrowheads="1"/>
            </p:cNvSpPr>
            <p:nvPr/>
          </p:nvSpPr>
          <p:spPr bwMode="auto">
            <a:xfrm>
              <a:off x="6526213" y="4427538"/>
              <a:ext cx="649287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Arial" panose="020B0604020202020204" pitchFamily="34" charset="0"/>
                  <a:cs typeface="Arial" panose="020B0604020202020204" pitchFamily="34" charset="0"/>
                </a:rPr>
                <a:t>Use case 3</a:t>
              </a: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66"/>
            <p:cNvSpPr>
              <a:spLocks noChangeArrowheads="1"/>
            </p:cNvSpPr>
            <p:nvPr/>
          </p:nvSpPr>
          <p:spPr bwMode="auto">
            <a:xfrm>
              <a:off x="6350000" y="2820988"/>
              <a:ext cx="70" cy="419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5" name="Group 67"/>
            <p:cNvGrpSpPr>
              <a:grpSpLocks/>
            </p:cNvGrpSpPr>
            <p:nvPr/>
          </p:nvGrpSpPr>
          <p:grpSpPr bwMode="auto">
            <a:xfrm>
              <a:off x="5240338" y="3222626"/>
              <a:ext cx="257175" cy="317500"/>
              <a:chOff x="722" y="2126"/>
              <a:chExt cx="141" cy="177"/>
            </a:xfrm>
          </p:grpSpPr>
          <p:sp>
            <p:nvSpPr>
              <p:cNvPr id="70" name="Oval 68"/>
              <p:cNvSpPr>
                <a:spLocks noChangeArrowheads="1"/>
              </p:cNvSpPr>
              <p:nvPr/>
            </p:nvSpPr>
            <p:spPr bwMode="auto">
              <a:xfrm>
                <a:off x="760" y="2126"/>
                <a:ext cx="65" cy="58"/>
              </a:xfrm>
              <a:prstGeom prst="ellips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Line 69"/>
              <p:cNvSpPr>
                <a:spLocks noChangeShapeType="1"/>
              </p:cNvSpPr>
              <p:nvPr/>
            </p:nvSpPr>
            <p:spPr bwMode="auto">
              <a:xfrm>
                <a:off x="793" y="2185"/>
                <a:ext cx="1" cy="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" name="Line 70"/>
              <p:cNvSpPr>
                <a:spLocks noChangeShapeType="1"/>
              </p:cNvSpPr>
              <p:nvPr/>
            </p:nvSpPr>
            <p:spPr bwMode="auto">
              <a:xfrm>
                <a:off x="742" y="2200"/>
                <a:ext cx="102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3" name="Freeform 71"/>
              <p:cNvSpPr>
                <a:spLocks/>
              </p:cNvSpPr>
              <p:nvPr/>
            </p:nvSpPr>
            <p:spPr bwMode="auto">
              <a:xfrm>
                <a:off x="722" y="2239"/>
                <a:ext cx="141" cy="64"/>
              </a:xfrm>
              <a:custGeom>
                <a:avLst/>
                <a:gdLst>
                  <a:gd name="T0" fmla="*/ 0 w 141"/>
                  <a:gd name="T1" fmla="*/ 64 h 64"/>
                  <a:gd name="T2" fmla="*/ 71 w 141"/>
                  <a:gd name="T3" fmla="*/ 0 h 64"/>
                  <a:gd name="T4" fmla="*/ 141 w 141"/>
                  <a:gd name="T5" fmla="*/ 64 h 6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41" h="64">
                    <a:moveTo>
                      <a:pt x="0" y="64"/>
                    </a:moveTo>
                    <a:lnTo>
                      <a:pt x="71" y="0"/>
                    </a:lnTo>
                    <a:lnTo>
                      <a:pt x="141" y="64"/>
                    </a:ln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6" name="Rectangle 72"/>
            <p:cNvSpPr>
              <a:spLocks noChangeArrowheads="1"/>
            </p:cNvSpPr>
            <p:nvPr/>
          </p:nvSpPr>
          <p:spPr bwMode="auto">
            <a:xfrm>
              <a:off x="5024438" y="3616326"/>
              <a:ext cx="61118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Actor 1</a:t>
              </a: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" name="Oval 73"/>
            <p:cNvSpPr>
              <a:spLocks noChangeArrowheads="1"/>
            </p:cNvSpPr>
            <p:nvPr/>
          </p:nvSpPr>
          <p:spPr bwMode="auto">
            <a:xfrm>
              <a:off x="5308600" y="3222626"/>
              <a:ext cx="119063" cy="103187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Line 74"/>
            <p:cNvSpPr>
              <a:spLocks noChangeShapeType="1"/>
            </p:cNvSpPr>
            <p:nvPr/>
          </p:nvSpPr>
          <p:spPr bwMode="auto">
            <a:xfrm>
              <a:off x="5368925" y="3327401"/>
              <a:ext cx="3175" cy="968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Line 75"/>
            <p:cNvSpPr>
              <a:spLocks noChangeShapeType="1"/>
            </p:cNvSpPr>
            <p:nvPr/>
          </p:nvSpPr>
          <p:spPr bwMode="auto">
            <a:xfrm>
              <a:off x="5276850" y="3354388"/>
              <a:ext cx="185738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76"/>
            <p:cNvSpPr>
              <a:spLocks/>
            </p:cNvSpPr>
            <p:nvPr/>
          </p:nvSpPr>
          <p:spPr bwMode="auto">
            <a:xfrm>
              <a:off x="5240338" y="3424238"/>
              <a:ext cx="257175" cy="115888"/>
            </a:xfrm>
            <a:custGeom>
              <a:avLst/>
              <a:gdLst>
                <a:gd name="T0" fmla="*/ 0 w 141"/>
                <a:gd name="T1" fmla="*/ 2147483646 h 64"/>
                <a:gd name="T2" fmla="*/ 2147483646 w 141"/>
                <a:gd name="T3" fmla="*/ 0 h 64"/>
                <a:gd name="T4" fmla="*/ 2147483646 w 141"/>
                <a:gd name="T5" fmla="*/ 2147483646 h 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1" h="64">
                  <a:moveTo>
                    <a:pt x="0" y="64"/>
                  </a:moveTo>
                  <a:lnTo>
                    <a:pt x="71" y="0"/>
                  </a:lnTo>
                  <a:lnTo>
                    <a:pt x="141" y="64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Oval 77"/>
            <p:cNvSpPr>
              <a:spLocks noChangeArrowheads="1"/>
            </p:cNvSpPr>
            <p:nvPr/>
          </p:nvSpPr>
          <p:spPr bwMode="auto">
            <a:xfrm>
              <a:off x="5308600" y="3222626"/>
              <a:ext cx="119063" cy="103187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Line 78"/>
            <p:cNvSpPr>
              <a:spLocks noChangeShapeType="1"/>
            </p:cNvSpPr>
            <p:nvPr/>
          </p:nvSpPr>
          <p:spPr bwMode="auto">
            <a:xfrm>
              <a:off x="5368925" y="3327401"/>
              <a:ext cx="3175" cy="968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Line 79"/>
            <p:cNvSpPr>
              <a:spLocks noChangeShapeType="1"/>
            </p:cNvSpPr>
            <p:nvPr/>
          </p:nvSpPr>
          <p:spPr bwMode="auto">
            <a:xfrm>
              <a:off x="5276850" y="3354388"/>
              <a:ext cx="185738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80"/>
            <p:cNvSpPr>
              <a:spLocks/>
            </p:cNvSpPr>
            <p:nvPr/>
          </p:nvSpPr>
          <p:spPr bwMode="auto">
            <a:xfrm>
              <a:off x="5240338" y="3424238"/>
              <a:ext cx="257175" cy="115888"/>
            </a:xfrm>
            <a:custGeom>
              <a:avLst/>
              <a:gdLst>
                <a:gd name="T0" fmla="*/ 0 w 141"/>
                <a:gd name="T1" fmla="*/ 2147483646 h 64"/>
                <a:gd name="T2" fmla="*/ 2147483646 w 141"/>
                <a:gd name="T3" fmla="*/ 0 h 64"/>
                <a:gd name="T4" fmla="*/ 2147483646 w 141"/>
                <a:gd name="T5" fmla="*/ 2147483646 h 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1" h="64">
                  <a:moveTo>
                    <a:pt x="0" y="64"/>
                  </a:moveTo>
                  <a:lnTo>
                    <a:pt x="71" y="0"/>
                  </a:lnTo>
                  <a:lnTo>
                    <a:pt x="141" y="64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Rectangle 81"/>
            <p:cNvSpPr>
              <a:spLocks noChangeArrowheads="1"/>
            </p:cNvSpPr>
            <p:nvPr/>
          </p:nvSpPr>
          <p:spPr bwMode="auto">
            <a:xfrm>
              <a:off x="5024438" y="3616326"/>
              <a:ext cx="61118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Actor 1</a:t>
              </a: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36" name="Group 82"/>
            <p:cNvGrpSpPr>
              <a:grpSpLocks/>
            </p:cNvGrpSpPr>
            <p:nvPr/>
          </p:nvGrpSpPr>
          <p:grpSpPr bwMode="auto">
            <a:xfrm>
              <a:off x="8286750" y="3586163"/>
              <a:ext cx="257175" cy="320675"/>
              <a:chOff x="2390" y="2329"/>
              <a:chExt cx="141" cy="179"/>
            </a:xfrm>
          </p:grpSpPr>
          <p:sp>
            <p:nvSpPr>
              <p:cNvPr id="66" name="Oval 83"/>
              <p:cNvSpPr>
                <a:spLocks noChangeArrowheads="1"/>
              </p:cNvSpPr>
              <p:nvPr/>
            </p:nvSpPr>
            <p:spPr bwMode="auto">
              <a:xfrm>
                <a:off x="2428" y="2329"/>
                <a:ext cx="65" cy="59"/>
              </a:xfrm>
              <a:prstGeom prst="ellips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Line 84"/>
              <p:cNvSpPr>
                <a:spLocks noChangeShapeType="1"/>
              </p:cNvSpPr>
              <p:nvPr/>
            </p:nvSpPr>
            <p:spPr bwMode="auto">
              <a:xfrm>
                <a:off x="2461" y="2388"/>
                <a:ext cx="1" cy="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8" name="Line 85"/>
              <p:cNvSpPr>
                <a:spLocks noChangeShapeType="1"/>
              </p:cNvSpPr>
              <p:nvPr/>
            </p:nvSpPr>
            <p:spPr bwMode="auto">
              <a:xfrm>
                <a:off x="2410" y="2404"/>
                <a:ext cx="102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9" name="Freeform 86"/>
              <p:cNvSpPr>
                <a:spLocks/>
              </p:cNvSpPr>
              <p:nvPr/>
            </p:nvSpPr>
            <p:spPr bwMode="auto">
              <a:xfrm>
                <a:off x="2390" y="2443"/>
                <a:ext cx="141" cy="65"/>
              </a:xfrm>
              <a:custGeom>
                <a:avLst/>
                <a:gdLst>
                  <a:gd name="T0" fmla="*/ 0 w 141"/>
                  <a:gd name="T1" fmla="*/ 65 h 65"/>
                  <a:gd name="T2" fmla="*/ 71 w 141"/>
                  <a:gd name="T3" fmla="*/ 0 h 65"/>
                  <a:gd name="T4" fmla="*/ 141 w 141"/>
                  <a:gd name="T5" fmla="*/ 65 h 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41" h="65">
                    <a:moveTo>
                      <a:pt x="0" y="65"/>
                    </a:moveTo>
                    <a:lnTo>
                      <a:pt x="71" y="0"/>
                    </a:lnTo>
                    <a:lnTo>
                      <a:pt x="141" y="65"/>
                    </a:ln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37" name="Oval 87"/>
            <p:cNvSpPr>
              <a:spLocks noChangeArrowheads="1"/>
            </p:cNvSpPr>
            <p:nvPr/>
          </p:nvSpPr>
          <p:spPr bwMode="auto">
            <a:xfrm>
              <a:off x="8355013" y="3586163"/>
              <a:ext cx="119062" cy="106363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Line 88"/>
            <p:cNvSpPr>
              <a:spLocks noChangeShapeType="1"/>
            </p:cNvSpPr>
            <p:nvPr/>
          </p:nvSpPr>
          <p:spPr bwMode="auto">
            <a:xfrm>
              <a:off x="8415338" y="3692526"/>
              <a:ext cx="1587" cy="98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Line 89"/>
            <p:cNvSpPr>
              <a:spLocks noChangeShapeType="1"/>
            </p:cNvSpPr>
            <p:nvPr/>
          </p:nvSpPr>
          <p:spPr bwMode="auto">
            <a:xfrm>
              <a:off x="8323263" y="3721101"/>
              <a:ext cx="185737" cy="1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Freeform 90"/>
            <p:cNvSpPr>
              <a:spLocks/>
            </p:cNvSpPr>
            <p:nvPr/>
          </p:nvSpPr>
          <p:spPr bwMode="auto">
            <a:xfrm>
              <a:off x="8286750" y="3790951"/>
              <a:ext cx="257175" cy="115887"/>
            </a:xfrm>
            <a:custGeom>
              <a:avLst/>
              <a:gdLst>
                <a:gd name="T0" fmla="*/ 0 w 141"/>
                <a:gd name="T1" fmla="*/ 2147483646 h 65"/>
                <a:gd name="T2" fmla="*/ 2147483646 w 141"/>
                <a:gd name="T3" fmla="*/ 0 h 65"/>
                <a:gd name="T4" fmla="*/ 2147483646 w 141"/>
                <a:gd name="T5" fmla="*/ 2147483646 h 6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1" h="65">
                  <a:moveTo>
                    <a:pt x="0" y="65"/>
                  </a:moveTo>
                  <a:lnTo>
                    <a:pt x="71" y="0"/>
                  </a:lnTo>
                  <a:lnTo>
                    <a:pt x="141" y="65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Oval 91"/>
            <p:cNvSpPr>
              <a:spLocks noChangeArrowheads="1"/>
            </p:cNvSpPr>
            <p:nvPr/>
          </p:nvSpPr>
          <p:spPr bwMode="auto">
            <a:xfrm>
              <a:off x="8355013" y="3586163"/>
              <a:ext cx="119062" cy="106363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Line 92"/>
            <p:cNvSpPr>
              <a:spLocks noChangeShapeType="1"/>
            </p:cNvSpPr>
            <p:nvPr/>
          </p:nvSpPr>
          <p:spPr bwMode="auto">
            <a:xfrm>
              <a:off x="8415338" y="3692526"/>
              <a:ext cx="1587" cy="98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Line 93"/>
            <p:cNvSpPr>
              <a:spLocks noChangeShapeType="1"/>
            </p:cNvSpPr>
            <p:nvPr/>
          </p:nvSpPr>
          <p:spPr bwMode="auto">
            <a:xfrm>
              <a:off x="8323263" y="3721101"/>
              <a:ext cx="185737" cy="1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Freeform 94"/>
            <p:cNvSpPr>
              <a:spLocks/>
            </p:cNvSpPr>
            <p:nvPr/>
          </p:nvSpPr>
          <p:spPr bwMode="auto">
            <a:xfrm>
              <a:off x="8286750" y="3790951"/>
              <a:ext cx="257175" cy="115887"/>
            </a:xfrm>
            <a:custGeom>
              <a:avLst/>
              <a:gdLst>
                <a:gd name="T0" fmla="*/ 0 w 141"/>
                <a:gd name="T1" fmla="*/ 2147483646 h 65"/>
                <a:gd name="T2" fmla="*/ 2147483646 w 141"/>
                <a:gd name="T3" fmla="*/ 0 h 65"/>
                <a:gd name="T4" fmla="*/ 2147483646 w 141"/>
                <a:gd name="T5" fmla="*/ 2147483646 h 6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1" h="65">
                  <a:moveTo>
                    <a:pt x="0" y="65"/>
                  </a:moveTo>
                  <a:lnTo>
                    <a:pt x="71" y="0"/>
                  </a:lnTo>
                  <a:lnTo>
                    <a:pt x="141" y="65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45" name="Group 95"/>
            <p:cNvGrpSpPr>
              <a:grpSpLocks/>
            </p:cNvGrpSpPr>
            <p:nvPr/>
          </p:nvGrpSpPr>
          <p:grpSpPr bwMode="auto">
            <a:xfrm>
              <a:off x="8269288" y="4395788"/>
              <a:ext cx="257175" cy="319088"/>
              <a:chOff x="2381" y="2781"/>
              <a:chExt cx="141" cy="178"/>
            </a:xfrm>
          </p:grpSpPr>
          <p:sp>
            <p:nvSpPr>
              <p:cNvPr id="62" name="Oval 96"/>
              <p:cNvSpPr>
                <a:spLocks noChangeArrowheads="1"/>
              </p:cNvSpPr>
              <p:nvPr/>
            </p:nvSpPr>
            <p:spPr bwMode="auto">
              <a:xfrm>
                <a:off x="2419" y="2781"/>
                <a:ext cx="65" cy="59"/>
              </a:xfrm>
              <a:prstGeom prst="ellips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Line 97"/>
              <p:cNvSpPr>
                <a:spLocks noChangeShapeType="1"/>
              </p:cNvSpPr>
              <p:nvPr/>
            </p:nvSpPr>
            <p:spPr bwMode="auto">
              <a:xfrm>
                <a:off x="2452" y="2840"/>
                <a:ext cx="1" cy="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4" name="Line 98"/>
              <p:cNvSpPr>
                <a:spLocks noChangeShapeType="1"/>
              </p:cNvSpPr>
              <p:nvPr/>
            </p:nvSpPr>
            <p:spPr bwMode="auto">
              <a:xfrm>
                <a:off x="2401" y="2855"/>
                <a:ext cx="102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5" name="Freeform 99"/>
              <p:cNvSpPr>
                <a:spLocks/>
              </p:cNvSpPr>
              <p:nvPr/>
            </p:nvSpPr>
            <p:spPr bwMode="auto">
              <a:xfrm>
                <a:off x="2381" y="2895"/>
                <a:ext cx="141" cy="64"/>
              </a:xfrm>
              <a:custGeom>
                <a:avLst/>
                <a:gdLst>
                  <a:gd name="T0" fmla="*/ 0 w 141"/>
                  <a:gd name="T1" fmla="*/ 64 h 64"/>
                  <a:gd name="T2" fmla="*/ 71 w 141"/>
                  <a:gd name="T3" fmla="*/ 0 h 64"/>
                  <a:gd name="T4" fmla="*/ 141 w 141"/>
                  <a:gd name="T5" fmla="*/ 64 h 6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41" h="64">
                    <a:moveTo>
                      <a:pt x="0" y="64"/>
                    </a:moveTo>
                    <a:lnTo>
                      <a:pt x="71" y="0"/>
                    </a:lnTo>
                    <a:lnTo>
                      <a:pt x="141" y="64"/>
                    </a:ln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46" name="Rectangle 100"/>
            <p:cNvSpPr>
              <a:spLocks noChangeArrowheads="1"/>
            </p:cNvSpPr>
            <p:nvPr/>
          </p:nvSpPr>
          <p:spPr bwMode="auto">
            <a:xfrm>
              <a:off x="8048625" y="4835526"/>
              <a:ext cx="60960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Actor 3</a:t>
              </a: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" name="Oval 101"/>
            <p:cNvSpPr>
              <a:spLocks noChangeArrowheads="1"/>
            </p:cNvSpPr>
            <p:nvPr/>
          </p:nvSpPr>
          <p:spPr bwMode="auto">
            <a:xfrm>
              <a:off x="8339138" y="4395788"/>
              <a:ext cx="119062" cy="106363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Line 102"/>
            <p:cNvSpPr>
              <a:spLocks noChangeShapeType="1"/>
            </p:cNvSpPr>
            <p:nvPr/>
          </p:nvSpPr>
          <p:spPr bwMode="auto">
            <a:xfrm>
              <a:off x="8399463" y="4502151"/>
              <a:ext cx="1587" cy="98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Line 103"/>
            <p:cNvSpPr>
              <a:spLocks noChangeShapeType="1"/>
            </p:cNvSpPr>
            <p:nvPr/>
          </p:nvSpPr>
          <p:spPr bwMode="auto">
            <a:xfrm>
              <a:off x="8305800" y="4529138"/>
              <a:ext cx="187325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104"/>
            <p:cNvSpPr>
              <a:spLocks/>
            </p:cNvSpPr>
            <p:nvPr/>
          </p:nvSpPr>
          <p:spPr bwMode="auto">
            <a:xfrm>
              <a:off x="8269288" y="4600576"/>
              <a:ext cx="257175" cy="114300"/>
            </a:xfrm>
            <a:custGeom>
              <a:avLst/>
              <a:gdLst>
                <a:gd name="T0" fmla="*/ 0 w 141"/>
                <a:gd name="T1" fmla="*/ 2147483646 h 64"/>
                <a:gd name="T2" fmla="*/ 2147483646 w 141"/>
                <a:gd name="T3" fmla="*/ 0 h 64"/>
                <a:gd name="T4" fmla="*/ 2147483646 w 141"/>
                <a:gd name="T5" fmla="*/ 2147483646 h 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1" h="64">
                  <a:moveTo>
                    <a:pt x="0" y="64"/>
                  </a:moveTo>
                  <a:lnTo>
                    <a:pt x="71" y="0"/>
                  </a:lnTo>
                  <a:lnTo>
                    <a:pt x="141" y="64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Oval 105"/>
            <p:cNvSpPr>
              <a:spLocks noChangeArrowheads="1"/>
            </p:cNvSpPr>
            <p:nvPr/>
          </p:nvSpPr>
          <p:spPr bwMode="auto">
            <a:xfrm>
              <a:off x="8339138" y="4395788"/>
              <a:ext cx="119062" cy="106363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Line 106"/>
            <p:cNvSpPr>
              <a:spLocks noChangeShapeType="1"/>
            </p:cNvSpPr>
            <p:nvPr/>
          </p:nvSpPr>
          <p:spPr bwMode="auto">
            <a:xfrm>
              <a:off x="8399463" y="4502151"/>
              <a:ext cx="1587" cy="98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Line 107"/>
            <p:cNvSpPr>
              <a:spLocks noChangeShapeType="1"/>
            </p:cNvSpPr>
            <p:nvPr/>
          </p:nvSpPr>
          <p:spPr bwMode="auto">
            <a:xfrm>
              <a:off x="8305800" y="4529138"/>
              <a:ext cx="187325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108"/>
            <p:cNvSpPr>
              <a:spLocks/>
            </p:cNvSpPr>
            <p:nvPr/>
          </p:nvSpPr>
          <p:spPr bwMode="auto">
            <a:xfrm>
              <a:off x="8269288" y="4600576"/>
              <a:ext cx="257175" cy="114300"/>
            </a:xfrm>
            <a:custGeom>
              <a:avLst/>
              <a:gdLst>
                <a:gd name="T0" fmla="*/ 0 w 141"/>
                <a:gd name="T1" fmla="*/ 2147483646 h 64"/>
                <a:gd name="T2" fmla="*/ 2147483646 w 141"/>
                <a:gd name="T3" fmla="*/ 0 h 64"/>
                <a:gd name="T4" fmla="*/ 2147483646 w 141"/>
                <a:gd name="T5" fmla="*/ 2147483646 h 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1" h="64">
                  <a:moveTo>
                    <a:pt x="0" y="64"/>
                  </a:moveTo>
                  <a:lnTo>
                    <a:pt x="71" y="0"/>
                  </a:lnTo>
                  <a:lnTo>
                    <a:pt x="141" y="64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Rectangle 109"/>
            <p:cNvSpPr>
              <a:spLocks noChangeArrowheads="1"/>
            </p:cNvSpPr>
            <p:nvPr/>
          </p:nvSpPr>
          <p:spPr bwMode="auto">
            <a:xfrm>
              <a:off x="8048625" y="4835526"/>
              <a:ext cx="60960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Actor 3</a:t>
              </a: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110"/>
            <p:cNvSpPr>
              <a:spLocks noChangeArrowheads="1"/>
            </p:cNvSpPr>
            <p:nvPr/>
          </p:nvSpPr>
          <p:spPr bwMode="auto">
            <a:xfrm>
              <a:off x="8058150" y="3978276"/>
              <a:ext cx="60960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Actor 2</a:t>
              </a: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" name="Text Box 111"/>
            <p:cNvSpPr txBox="1">
              <a:spLocks noChangeArrowheads="1"/>
            </p:cNvSpPr>
            <p:nvPr/>
          </p:nvSpPr>
          <p:spPr bwMode="auto">
            <a:xfrm>
              <a:off x="5238750" y="2230438"/>
              <a:ext cx="3505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Use-case diagram</a:t>
              </a:r>
            </a:p>
          </p:txBody>
        </p:sp>
        <p:sp>
          <p:nvSpPr>
            <p:cNvPr id="58" name="Line 112"/>
            <p:cNvSpPr>
              <a:spLocks noChangeShapeType="1"/>
            </p:cNvSpPr>
            <p:nvPr/>
          </p:nvSpPr>
          <p:spPr bwMode="auto">
            <a:xfrm>
              <a:off x="5543550" y="3373438"/>
              <a:ext cx="838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Line 113"/>
            <p:cNvSpPr>
              <a:spLocks noChangeShapeType="1"/>
            </p:cNvSpPr>
            <p:nvPr/>
          </p:nvSpPr>
          <p:spPr bwMode="auto">
            <a:xfrm>
              <a:off x="7372350" y="3449638"/>
              <a:ext cx="91440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Line 114"/>
            <p:cNvSpPr>
              <a:spLocks noChangeShapeType="1"/>
            </p:cNvSpPr>
            <p:nvPr/>
          </p:nvSpPr>
          <p:spPr bwMode="auto">
            <a:xfrm>
              <a:off x="7448550" y="4516438"/>
              <a:ext cx="838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Line 115"/>
            <p:cNvSpPr>
              <a:spLocks noChangeShapeType="1"/>
            </p:cNvSpPr>
            <p:nvPr/>
          </p:nvSpPr>
          <p:spPr bwMode="auto">
            <a:xfrm flipV="1">
              <a:off x="7372350" y="3830638"/>
              <a:ext cx="838200" cy="152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6965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81" y="307675"/>
            <a:ext cx="8596668" cy="1320800"/>
          </a:xfrm>
        </p:spPr>
        <p:txBody>
          <a:bodyPr/>
          <a:lstStyle/>
          <a:p>
            <a:pPr algn="ctr"/>
            <a:r>
              <a:rPr lang="en-GB" b="1" u="sng" dirty="0"/>
              <a:t>Use Case Description or User Story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489" y="968075"/>
            <a:ext cx="8596668" cy="2365555"/>
          </a:xfrm>
        </p:spPr>
        <p:txBody>
          <a:bodyPr/>
          <a:lstStyle/>
          <a:p>
            <a:r>
              <a:rPr lang="en-GB" sz="2400" dirty="0" smtClean="0"/>
              <a:t>For </a:t>
            </a:r>
            <a:r>
              <a:rPr lang="en-GB" sz="2400" dirty="0"/>
              <a:t>each use case </a:t>
            </a:r>
            <a:r>
              <a:rPr lang="en-GB" sz="2400" dirty="0" smtClean="0"/>
              <a:t>identified, </a:t>
            </a:r>
            <a:r>
              <a:rPr lang="en-GB" sz="2400" dirty="0"/>
              <a:t>write a use case description or user story. </a:t>
            </a:r>
            <a:r>
              <a:rPr lang="en-GB" sz="2400" b="1" dirty="0"/>
              <a:t>(Each team member should write ONE each). </a:t>
            </a:r>
            <a:r>
              <a:rPr lang="en-GB" sz="2400" dirty="0"/>
              <a:t>Don’t forget to include the associated </a:t>
            </a:r>
            <a:r>
              <a:rPr lang="en-GB" sz="2400" u="sng" dirty="0"/>
              <a:t>non-functional requirements</a:t>
            </a:r>
            <a:r>
              <a:rPr lang="en-GB" sz="2400" dirty="0"/>
              <a:t> (attributes, constraints or characteristics). These should be written as testable acceptance criteria. 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2406" t="21761" r="17358" b="18616"/>
          <a:stretch/>
        </p:blipFill>
        <p:spPr>
          <a:xfrm>
            <a:off x="2380890" y="3333630"/>
            <a:ext cx="5042570" cy="336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7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189</TotalTime>
  <Words>264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Times New Roman</vt:lpstr>
      <vt:lpstr>Trebuchet MS</vt:lpstr>
      <vt:lpstr>Wingdings 3</vt:lpstr>
      <vt:lpstr>Facet</vt:lpstr>
      <vt:lpstr>Coursework 1 - Requirements</vt:lpstr>
      <vt:lpstr>On the bottom of each page of the team portfolio type the name of the members of the team that have contributed to that particular section </vt:lpstr>
      <vt:lpstr>Task 1 - List of Functional User Requirements </vt:lpstr>
      <vt:lpstr>Task 2 - Use Case Diagram </vt:lpstr>
      <vt:lpstr>Use Case Description or User Story </vt:lpstr>
    </vt:vector>
  </TitlesOfParts>
  <Company>Cardiff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Coursework 1 - Requirements</dc:title>
  <dc:creator>Helen Phillips</dc:creator>
  <cp:lastModifiedBy>Helen Phillips</cp:lastModifiedBy>
  <cp:revision>12</cp:revision>
  <dcterms:created xsi:type="dcterms:W3CDTF">2018-11-02T12:14:37Z</dcterms:created>
  <dcterms:modified xsi:type="dcterms:W3CDTF">2018-11-12T10:48:18Z</dcterms:modified>
</cp:coreProperties>
</file>