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1"/>
  </p:notesMasterIdLst>
  <p:handoutMasterIdLst>
    <p:handoutMasterId r:id="rId72"/>
  </p:handoutMasterIdLst>
  <p:sldIdLst>
    <p:sldId id="257" r:id="rId2"/>
    <p:sldId id="318" r:id="rId3"/>
    <p:sldId id="259" r:id="rId4"/>
    <p:sldId id="303" r:id="rId5"/>
    <p:sldId id="258" r:id="rId6"/>
    <p:sldId id="260" r:id="rId7"/>
    <p:sldId id="310" r:id="rId8"/>
    <p:sldId id="314" r:id="rId9"/>
    <p:sldId id="316" r:id="rId10"/>
    <p:sldId id="315" r:id="rId11"/>
    <p:sldId id="321" r:id="rId12"/>
    <p:sldId id="262" r:id="rId13"/>
    <p:sldId id="322" r:id="rId14"/>
    <p:sldId id="323" r:id="rId15"/>
    <p:sldId id="261" r:id="rId16"/>
    <p:sldId id="263" r:id="rId17"/>
    <p:sldId id="264" r:id="rId18"/>
    <p:sldId id="265" r:id="rId19"/>
    <p:sldId id="305" r:id="rId20"/>
    <p:sldId id="266" r:id="rId21"/>
    <p:sldId id="317" r:id="rId22"/>
    <p:sldId id="268" r:id="rId23"/>
    <p:sldId id="269" r:id="rId24"/>
    <p:sldId id="267" r:id="rId25"/>
    <p:sldId id="270" r:id="rId26"/>
    <p:sldId id="324" r:id="rId27"/>
    <p:sldId id="325" r:id="rId28"/>
    <p:sldId id="326" r:id="rId29"/>
    <p:sldId id="306" r:id="rId30"/>
    <p:sldId id="271" r:id="rId31"/>
    <p:sldId id="327" r:id="rId32"/>
    <p:sldId id="272" r:id="rId33"/>
    <p:sldId id="273" r:id="rId34"/>
    <p:sldId id="274" r:id="rId35"/>
    <p:sldId id="328" r:id="rId36"/>
    <p:sldId id="345" r:id="rId37"/>
    <p:sldId id="346" r:id="rId38"/>
    <p:sldId id="277" r:id="rId39"/>
    <p:sldId id="278" r:id="rId40"/>
    <p:sldId id="347" r:id="rId41"/>
    <p:sldId id="279" r:id="rId42"/>
    <p:sldId id="330" r:id="rId43"/>
    <p:sldId id="298" r:id="rId44"/>
    <p:sldId id="299" r:id="rId45"/>
    <p:sldId id="300" r:id="rId46"/>
    <p:sldId id="311" r:id="rId47"/>
    <p:sldId id="312" r:id="rId48"/>
    <p:sldId id="301" r:id="rId49"/>
    <p:sldId id="302" r:id="rId50"/>
    <p:sldId id="313" r:id="rId51"/>
    <p:sldId id="334" r:id="rId52"/>
    <p:sldId id="335" r:id="rId53"/>
    <p:sldId id="336" r:id="rId54"/>
    <p:sldId id="337" r:id="rId55"/>
    <p:sldId id="338" r:id="rId56"/>
    <p:sldId id="339" r:id="rId57"/>
    <p:sldId id="340" r:id="rId58"/>
    <p:sldId id="319" r:id="rId59"/>
    <p:sldId id="320" r:id="rId60"/>
    <p:sldId id="341" r:id="rId61"/>
    <p:sldId id="288" r:id="rId62"/>
    <p:sldId id="342" r:id="rId63"/>
    <p:sldId id="289" r:id="rId64"/>
    <p:sldId id="290" r:id="rId65"/>
    <p:sldId id="291" r:id="rId66"/>
    <p:sldId id="292" r:id="rId67"/>
    <p:sldId id="343" r:id="rId68"/>
    <p:sldId id="344" r:id="rId69"/>
    <p:sldId id="293" r:id="rId70"/>
  </p:sldIdLst>
  <p:sldSz cx="9131300" cy="68453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336">
          <p15:clr>
            <a:srgbClr val="A4A3A4"/>
          </p15:clr>
        </p15:guide>
        <p15:guide id="2" pos="67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FFCC"/>
    <a:srgbClr val="FFFF99"/>
    <a:srgbClr val="FF3300"/>
    <a:srgbClr val="CCFF99"/>
    <a:srgbClr val="FFCCFF"/>
    <a:srgbClr val="FFCCCC"/>
    <a:srgbClr val="00CC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5" autoAdjust="0"/>
    <p:restoredTop sz="90884"/>
  </p:normalViewPr>
  <p:slideViewPr>
    <p:cSldViewPr showGuides="1">
      <p:cViewPr varScale="1">
        <p:scale>
          <a:sx n="75" d="100"/>
          <a:sy n="75" d="100"/>
        </p:scale>
        <p:origin x="1406" y="53"/>
      </p:cViewPr>
      <p:guideLst>
        <p:guide orient="horz" pos="336"/>
        <p:guide pos="672"/>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276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slide" Target="slides/slide39.xml"/><Relationship Id="rId1" Type="http://schemas.openxmlformats.org/officeDocument/2006/relationships/slide" Target="slides/slide38.xml"/><Relationship Id="rId5" Type="http://schemas.openxmlformats.org/officeDocument/2006/relationships/slide" Target="slides/slide66.xml"/><Relationship Id="rId4"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3342129" y="320041"/>
            <a:ext cx="642982" cy="227496"/>
          </a:xfrm>
          <a:prstGeom prst="rect">
            <a:avLst/>
          </a:prstGeom>
          <a:noFill/>
          <a:ln w="38100" cmpd="dbl">
            <a:noFill/>
            <a:miter lim="800000"/>
            <a:headEnd/>
            <a:tailEnd/>
          </a:ln>
          <a:effectLst/>
        </p:spPr>
        <p:txBody>
          <a:bodyPr wrap="none" lIns="60413" tIns="23494" rIns="60413" bIns="23494">
            <a:spAutoFit/>
          </a:bodyPr>
          <a:lstStyle/>
          <a:p>
            <a:pPr defTabSz="860890"/>
            <a:r>
              <a:rPr lang="en-US" sz="1300" dirty="0"/>
              <a:t>15-349</a:t>
            </a:r>
          </a:p>
        </p:txBody>
      </p:sp>
    </p:spTree>
    <p:extLst>
      <p:ext uri="{BB962C8B-B14F-4D97-AF65-F5344CB8AC3E}">
        <p14:creationId xmlns:p14="http://schemas.microsoft.com/office/powerpoint/2010/main" val="286671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285875" y="723900"/>
            <a:ext cx="4757738" cy="3567113"/>
          </a:xfrm>
          <a:prstGeom prst="rect">
            <a:avLst/>
          </a:prstGeom>
          <a:noFill/>
          <a:ln w="12700">
            <a:noFill/>
            <a:miter lim="800000"/>
            <a:headEnd/>
            <a:tailEnd/>
          </a:ln>
          <a:effectLst/>
        </p:spPr>
      </p:sp>
      <p:sp>
        <p:nvSpPr>
          <p:cNvPr id="2051" name="Rectangle 3"/>
          <p:cNvSpPr>
            <a:spLocks noChangeArrowheads="1"/>
          </p:cNvSpPr>
          <p:nvPr/>
        </p:nvSpPr>
        <p:spPr bwMode="auto">
          <a:xfrm>
            <a:off x="3259668" y="9229487"/>
            <a:ext cx="772826" cy="227496"/>
          </a:xfrm>
          <a:prstGeom prst="rect">
            <a:avLst/>
          </a:prstGeom>
          <a:noFill/>
          <a:ln w="12700">
            <a:noFill/>
            <a:miter lim="800000"/>
            <a:headEnd/>
            <a:tailEnd/>
          </a:ln>
          <a:effectLst/>
        </p:spPr>
        <p:txBody>
          <a:bodyPr wrap="none" lIns="60413" tIns="23494" rIns="60413" bIns="23494">
            <a:spAutoFit/>
          </a:bodyPr>
          <a:lstStyle/>
          <a:p>
            <a:pPr defTabSz="860890"/>
            <a:r>
              <a:rPr lang="en-US" sz="1300" dirty="0"/>
              <a:t>Page </a:t>
            </a:r>
            <a:fld id="{7132A007-E58E-401B-9376-F68DD637F903}" type="slidenum">
              <a:rPr lang="en-US" sz="1300"/>
              <a:pPr defTabSz="860890"/>
              <a:t>‹#›</a:t>
            </a:fld>
            <a:endParaRPr lang="en-US" sz="1300" dirty="0"/>
          </a:p>
        </p:txBody>
      </p:sp>
    </p:spTree>
    <p:extLst>
      <p:ext uri="{BB962C8B-B14F-4D97-AF65-F5344CB8AC3E}">
        <p14:creationId xmlns:p14="http://schemas.microsoft.com/office/powerpoint/2010/main" val="359019392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9988" y="688975"/>
            <a:ext cx="4530725" cy="339725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Tree>
    <p:extLst>
      <p:ext uri="{BB962C8B-B14F-4D97-AF65-F5344CB8AC3E}">
        <p14:creationId xmlns:p14="http://schemas.microsoft.com/office/powerpoint/2010/main" val="408700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6" name="Rectangle 4"/>
          <p:cNvSpPr>
            <a:spLocks noGrp="1" noChangeArrowheads="1"/>
          </p:cNvSpPr>
          <p:nvPr>
            <p:ph type="subTitle" sz="quarter" idx="1"/>
          </p:nvPr>
        </p:nvSpPr>
        <p:spPr>
          <a:xfrm>
            <a:off x="1370013" y="2497138"/>
            <a:ext cx="6391275" cy="1749425"/>
          </a:xfrm>
        </p:spPr>
        <p:txBody>
          <a:bodyPr/>
          <a:lstStyle>
            <a:lvl1pPr marL="0" indent="0" algn="ctr">
              <a:defRPr/>
            </a:lvl1pPr>
          </a:lstStyle>
          <a:p>
            <a:r>
              <a:rPr lang="en-US"/>
              <a:t>Click to edit Master subtitle style</a:t>
            </a:r>
          </a:p>
        </p:txBody>
      </p:sp>
      <p:sp>
        <p:nvSpPr>
          <p:cNvPr id="13319" name="Rectangle 7"/>
          <p:cNvSpPr>
            <a:spLocks noGrp="1" noChangeArrowheads="1"/>
          </p:cNvSpPr>
          <p:nvPr>
            <p:ph type="ctrTitle" sz="quarter"/>
          </p:nvPr>
        </p:nvSpPr>
        <p:spPr>
          <a:xfrm>
            <a:off x="684213" y="365125"/>
            <a:ext cx="7762875" cy="1139825"/>
          </a:xfrm>
          <a:effectLst>
            <a:outerShdw dist="71842" dir="2700000" algn="ctr" rotWithShape="0">
              <a:schemeClr val="bg2"/>
            </a:outerShdw>
          </a:effectLst>
        </p:spPr>
        <p:txBody>
          <a:bodyPr lIns="91928" tIns="45964" rIns="91928" bIns="45964"/>
          <a:lstStyle>
            <a:lvl1pPr>
              <a:defRPr/>
            </a:lvl1pPr>
          </a:lstStyle>
          <a:p>
            <a:r>
              <a:rPr lang="en-US"/>
              <a:t>Click to edit Master title style</a:t>
            </a:r>
          </a:p>
        </p:txBody>
      </p:sp>
      <p:sp>
        <p:nvSpPr>
          <p:cNvPr id="4" name="Text Box 4">
            <a:extLst>
              <a:ext uri="{FF2B5EF4-FFF2-40B4-BE49-F238E27FC236}">
                <a16:creationId xmlns:a16="http://schemas.microsoft.com/office/drawing/2014/main" id="{52A7408E-08A1-41DC-8ABF-3DBC8B333E9F}"/>
              </a:ext>
            </a:extLst>
          </p:cNvPr>
          <p:cNvSpPr txBox="1">
            <a:spLocks noChangeArrowheads="1"/>
          </p:cNvSpPr>
          <p:nvPr userDrawn="1"/>
        </p:nvSpPr>
        <p:spPr bwMode="auto">
          <a:xfrm>
            <a:off x="8237537" y="6432550"/>
            <a:ext cx="603250" cy="284162"/>
          </a:xfrm>
          <a:prstGeom prst="rect">
            <a:avLst/>
          </a:prstGeom>
          <a:noFill/>
          <a:ln w="19050">
            <a:noFill/>
            <a:miter lim="800000"/>
            <a:headEnd/>
            <a:tailEnd type="none" w="sm" len="sm"/>
          </a:ln>
          <a:effectLst/>
        </p:spPr>
        <p:txBody>
          <a:bodyPr wrap="none" lIns="45647" tIns="45647" rIns="45647" bIns="45647" anchor="ctr">
            <a:spAutoFit/>
          </a:bodyPr>
          <a:lstStyle/>
          <a:p>
            <a:pPr defTabSz="912813"/>
            <a:r>
              <a:rPr lang="en-US" sz="1400" b="0" dirty="0">
                <a:solidFill>
                  <a:schemeClr val="hlink"/>
                </a:solidFill>
              </a:rPr>
              <a:t>– </a:t>
            </a:r>
            <a:fld id="{C0F0C3BE-3CB8-42CE-85AE-26932541959C}" type="slidenum">
              <a:rPr lang="en-US" sz="1400" b="0">
                <a:solidFill>
                  <a:schemeClr val="hlink"/>
                </a:solidFill>
              </a:rPr>
              <a:pPr defTabSz="912813"/>
              <a:t>‹#›</a:t>
            </a:fld>
            <a:r>
              <a:rPr lang="en-US" sz="1400" b="0" dirty="0">
                <a:solidFill>
                  <a:schemeClr val="hlink"/>
                </a:solidFill>
              </a:rPr>
              <a:t> –</a:t>
            </a:r>
            <a:endParaRPr lang="en-US" sz="1400" b="0"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47650"/>
            <a:ext cx="2203450"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62712"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1"/>
            <a:ext cx="8504237" cy="736600"/>
          </a:xfrm>
          <a:ln>
            <a:noFill/>
          </a:ln>
          <a:effectLst/>
        </p:spPr>
        <p:txBody>
          <a:bodyPr/>
          <a:lstStyle>
            <a:lvl1pPr>
              <a:defRPr sz="32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a:xfrm>
            <a:off x="290513" y="1219200"/>
            <a:ext cx="8504237" cy="521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725" y="4398963"/>
            <a:ext cx="7762875" cy="13589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0725" y="2901950"/>
            <a:ext cx="7762875" cy="14970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19200"/>
            <a:ext cx="4070350"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3263" y="1219200"/>
            <a:ext cx="4071937"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6900" cy="113982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1938"/>
            <a:ext cx="4033838"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0113"/>
            <a:ext cx="4033838" cy="39449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38675" y="1531938"/>
            <a:ext cx="403542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8675" y="2170113"/>
            <a:ext cx="4035425" cy="39449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3550" cy="11588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0288" y="273050"/>
            <a:ext cx="5103812" cy="584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1925"/>
            <a:ext cx="3003550" cy="4683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113" y="4791075"/>
            <a:ext cx="548005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89113" y="611188"/>
            <a:ext cx="5480050" cy="41068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89113" y="5357813"/>
            <a:ext cx="5480050" cy="803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290513" y="1219200"/>
            <a:ext cx="8542337" cy="5213350"/>
          </a:xfrm>
          <a:prstGeom prst="rect">
            <a:avLst/>
          </a:prstGeom>
          <a:noFill/>
          <a:ln w="9525">
            <a:noFill/>
            <a:miter lim="800000"/>
            <a:headEnd/>
            <a:tailEnd/>
          </a:ln>
          <a:effectLst/>
        </p:spPr>
        <p:txBody>
          <a:bodyPr vert="horz" wrap="square" lIns="90343" tIns="44379" rIns="90343" bIns="44379" numCol="1" anchor="t" anchorCtr="0" compatLnSpc="1">
            <a:prstTxWarp prst="textNoShape">
              <a:avLst/>
            </a:prstTxWarp>
          </a:bodyPr>
          <a:lstStyle/>
          <a:p>
            <a:pPr lvl="0"/>
            <a:r>
              <a:rPr lang="en-US" dirty="0"/>
              <a:t>Click to edit Master text styles</a:t>
            </a:r>
          </a:p>
          <a:p>
            <a:pPr lvl="1"/>
            <a:r>
              <a:rPr lang="en-US" dirty="0"/>
              <a:t>Second Level</a:t>
            </a:r>
          </a:p>
        </p:txBody>
      </p:sp>
      <p:sp>
        <p:nvSpPr>
          <p:cNvPr id="12291" name="Rectangle 3"/>
          <p:cNvSpPr>
            <a:spLocks noGrp="1" noChangeArrowheads="1"/>
          </p:cNvSpPr>
          <p:nvPr>
            <p:ph type="title"/>
          </p:nvPr>
        </p:nvSpPr>
        <p:spPr bwMode="auto">
          <a:xfrm>
            <a:off x="328036" y="188191"/>
            <a:ext cx="8504814" cy="779463"/>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2292" name="Text Box 4"/>
          <p:cNvSpPr txBox="1">
            <a:spLocks noChangeArrowheads="1"/>
          </p:cNvSpPr>
          <p:nvPr/>
        </p:nvSpPr>
        <p:spPr bwMode="auto">
          <a:xfrm>
            <a:off x="8237537" y="6432550"/>
            <a:ext cx="603250" cy="284162"/>
          </a:xfrm>
          <a:prstGeom prst="rect">
            <a:avLst/>
          </a:prstGeom>
          <a:noFill/>
          <a:ln w="19050">
            <a:noFill/>
            <a:miter lim="800000"/>
            <a:headEnd/>
            <a:tailEnd type="none" w="sm" len="sm"/>
          </a:ln>
          <a:effectLst/>
        </p:spPr>
        <p:txBody>
          <a:bodyPr wrap="none" lIns="45647" tIns="45647" rIns="45647" bIns="45647" anchor="ctr">
            <a:spAutoFit/>
          </a:bodyPr>
          <a:lstStyle/>
          <a:p>
            <a:pPr defTabSz="912813"/>
            <a:r>
              <a:rPr lang="en-US" sz="1400" b="0" dirty="0">
                <a:solidFill>
                  <a:schemeClr val="hlink"/>
                </a:solidFill>
              </a:rPr>
              <a:t>– </a:t>
            </a:r>
            <a:fld id="{C0F0C3BE-3CB8-42CE-85AE-26932541959C}" type="slidenum">
              <a:rPr lang="en-US" sz="1400" b="0">
                <a:solidFill>
                  <a:schemeClr val="hlink"/>
                </a:solidFill>
              </a:rPr>
              <a:pPr defTabSz="912813"/>
              <a:t>‹#›</a:t>
            </a:fld>
            <a:r>
              <a:rPr lang="en-US" sz="1400" b="0" dirty="0">
                <a:solidFill>
                  <a:schemeClr val="hlink"/>
                </a:solidFill>
              </a:rPr>
              <a:t> –</a:t>
            </a:r>
            <a:endParaRPr lang="en-US" sz="14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algn="l" defTabSz="912813" rtl="0" fontAlgn="base">
        <a:lnSpc>
          <a:spcPct val="87000"/>
        </a:lnSpc>
        <a:spcBef>
          <a:spcPct val="0"/>
        </a:spcBef>
        <a:spcAft>
          <a:spcPct val="0"/>
        </a:spcAft>
        <a:defRPr sz="3200" b="1">
          <a:solidFill>
            <a:schemeClr val="hlink"/>
          </a:solidFill>
          <a:latin typeface="微软雅黑" panose="020B0503020204020204" pitchFamily="34" charset="-122"/>
          <a:ea typeface="微软雅黑" panose="020B0503020204020204" pitchFamily="34" charset="-122"/>
          <a:cs typeface="+mj-cs"/>
        </a:defRPr>
      </a:lvl1pPr>
      <a:lvl2pPr algn="l" defTabSz="912813" rtl="0" fontAlgn="base">
        <a:lnSpc>
          <a:spcPct val="87000"/>
        </a:lnSpc>
        <a:spcBef>
          <a:spcPct val="0"/>
        </a:spcBef>
        <a:spcAft>
          <a:spcPct val="0"/>
        </a:spcAft>
        <a:defRPr sz="3800" b="1">
          <a:solidFill>
            <a:schemeClr val="hlink"/>
          </a:solidFill>
          <a:latin typeface="Helvetica" pitchFamily="34" charset="0"/>
        </a:defRPr>
      </a:lvl2pPr>
      <a:lvl3pPr algn="l" defTabSz="912813" rtl="0" fontAlgn="base">
        <a:lnSpc>
          <a:spcPct val="87000"/>
        </a:lnSpc>
        <a:spcBef>
          <a:spcPct val="0"/>
        </a:spcBef>
        <a:spcAft>
          <a:spcPct val="0"/>
        </a:spcAft>
        <a:defRPr sz="3800" b="1">
          <a:solidFill>
            <a:schemeClr val="hlink"/>
          </a:solidFill>
          <a:latin typeface="Helvetica" pitchFamily="34" charset="0"/>
        </a:defRPr>
      </a:lvl3pPr>
      <a:lvl4pPr algn="l" defTabSz="912813" rtl="0" fontAlgn="base">
        <a:lnSpc>
          <a:spcPct val="87000"/>
        </a:lnSpc>
        <a:spcBef>
          <a:spcPct val="0"/>
        </a:spcBef>
        <a:spcAft>
          <a:spcPct val="0"/>
        </a:spcAft>
        <a:defRPr sz="3800" b="1">
          <a:solidFill>
            <a:schemeClr val="hlink"/>
          </a:solidFill>
          <a:latin typeface="Helvetica" pitchFamily="34" charset="0"/>
        </a:defRPr>
      </a:lvl4pPr>
      <a:lvl5pPr algn="l" defTabSz="912813" rtl="0" fontAlgn="base">
        <a:lnSpc>
          <a:spcPct val="87000"/>
        </a:lnSpc>
        <a:spcBef>
          <a:spcPct val="0"/>
        </a:spcBef>
        <a:spcAft>
          <a:spcPct val="0"/>
        </a:spcAft>
        <a:defRPr sz="3800" b="1">
          <a:solidFill>
            <a:schemeClr val="hlink"/>
          </a:solidFill>
          <a:latin typeface="Helvetica" pitchFamily="34" charset="0"/>
        </a:defRPr>
      </a:lvl5pPr>
      <a:lvl6pPr marL="457200" algn="l" defTabSz="912813" rtl="0" fontAlgn="base">
        <a:lnSpc>
          <a:spcPct val="87000"/>
        </a:lnSpc>
        <a:spcBef>
          <a:spcPct val="0"/>
        </a:spcBef>
        <a:spcAft>
          <a:spcPct val="0"/>
        </a:spcAft>
        <a:defRPr sz="3800" b="1">
          <a:solidFill>
            <a:schemeClr val="hlink"/>
          </a:solidFill>
          <a:latin typeface="Helvetica" pitchFamily="34" charset="0"/>
        </a:defRPr>
      </a:lvl6pPr>
      <a:lvl7pPr marL="914400" algn="l" defTabSz="912813" rtl="0" fontAlgn="base">
        <a:lnSpc>
          <a:spcPct val="87000"/>
        </a:lnSpc>
        <a:spcBef>
          <a:spcPct val="0"/>
        </a:spcBef>
        <a:spcAft>
          <a:spcPct val="0"/>
        </a:spcAft>
        <a:defRPr sz="3800" b="1">
          <a:solidFill>
            <a:schemeClr val="hlink"/>
          </a:solidFill>
          <a:latin typeface="Helvetica" pitchFamily="34" charset="0"/>
        </a:defRPr>
      </a:lvl7pPr>
      <a:lvl8pPr marL="1371600" algn="l" defTabSz="912813" rtl="0" fontAlgn="base">
        <a:lnSpc>
          <a:spcPct val="87000"/>
        </a:lnSpc>
        <a:spcBef>
          <a:spcPct val="0"/>
        </a:spcBef>
        <a:spcAft>
          <a:spcPct val="0"/>
        </a:spcAft>
        <a:defRPr sz="3800" b="1">
          <a:solidFill>
            <a:schemeClr val="hlink"/>
          </a:solidFill>
          <a:latin typeface="Helvetica" pitchFamily="34" charset="0"/>
        </a:defRPr>
      </a:lvl8pPr>
      <a:lvl9pPr marL="1828800" algn="l" defTabSz="912813" rtl="0" fontAlgn="base">
        <a:lnSpc>
          <a:spcPct val="87000"/>
        </a:lnSpc>
        <a:spcBef>
          <a:spcPct val="0"/>
        </a:spcBef>
        <a:spcAft>
          <a:spcPct val="0"/>
        </a:spcAft>
        <a:defRPr sz="3800" b="1">
          <a:solidFill>
            <a:schemeClr val="hlink"/>
          </a:solidFill>
          <a:latin typeface="Helvetica" pitchFamily="34" charset="0"/>
        </a:defRPr>
      </a:lvl9pPr>
    </p:titleStyle>
    <p:bodyStyle>
      <a:lvl1pPr marL="0" indent="0" algn="l" defTabSz="912813" rtl="0" fontAlgn="base">
        <a:lnSpc>
          <a:spcPct val="120000"/>
        </a:lnSpc>
        <a:spcBef>
          <a:spcPts val="300"/>
        </a:spcBef>
        <a:spcAft>
          <a:spcPct val="0"/>
        </a:spcAft>
        <a:buClr>
          <a:schemeClr val="hlink"/>
        </a:buClr>
        <a:buFont typeface="Wingdings" pitchFamily="2" charset="2"/>
        <a:defRPr sz="2400" b="0">
          <a:solidFill>
            <a:srgbClr val="000000"/>
          </a:solidFill>
          <a:effectLst/>
          <a:latin typeface="微软雅黑" panose="020B0503020204020204" pitchFamily="34" charset="-122"/>
          <a:ea typeface="微软雅黑" panose="020B0503020204020204" pitchFamily="34" charset="-122"/>
          <a:cs typeface="+mn-cs"/>
        </a:defRPr>
      </a:lvl1pPr>
      <a:lvl2pPr marL="498475" indent="0" algn="l" defTabSz="912813" rtl="0" fontAlgn="base">
        <a:lnSpc>
          <a:spcPct val="120000"/>
        </a:lnSpc>
        <a:spcBef>
          <a:spcPts val="300"/>
        </a:spcBef>
        <a:spcAft>
          <a:spcPct val="0"/>
        </a:spcAft>
        <a:buClr>
          <a:schemeClr val="hlink"/>
        </a:buClr>
        <a:buSzPct val="75000"/>
        <a:buFont typeface="Wingdings" pitchFamily="2" charset="2"/>
        <a:buNone/>
        <a:defRPr sz="2200" b="0">
          <a:solidFill>
            <a:srgbClr val="000000"/>
          </a:solidFill>
          <a:latin typeface="微软雅黑" panose="020B0503020204020204" pitchFamily="34" charset="-122"/>
          <a:ea typeface="微软雅黑" panose="020B0503020204020204" pitchFamily="34" charset="-122"/>
        </a:defRPr>
      </a:lvl2pPr>
      <a:lvl3pPr marL="1144588" indent="-238125" algn="l" defTabSz="912813" rtl="0" fontAlgn="base">
        <a:lnSpc>
          <a:spcPct val="120000"/>
        </a:lnSpc>
        <a:spcBef>
          <a:spcPts val="300"/>
        </a:spcBef>
        <a:spcAft>
          <a:spcPct val="0"/>
        </a:spcAft>
        <a:buClr>
          <a:srgbClr val="005400"/>
        </a:buClr>
        <a:buSzPct val="90000"/>
        <a:buFont typeface="Wingdings" pitchFamily="2" charset="2"/>
        <a:buChar char="l"/>
        <a:defRPr b="1">
          <a:solidFill>
            <a:schemeClr val="folHlink"/>
          </a:solidFill>
          <a:latin typeface="+mn-lt"/>
        </a:defRPr>
      </a:lvl3pPr>
      <a:lvl4pPr marL="1597025" indent="-227013" algn="l" defTabSz="912813" rtl="0" fontAlgn="base">
        <a:lnSpc>
          <a:spcPct val="120000"/>
        </a:lnSpc>
        <a:spcBef>
          <a:spcPts val="300"/>
        </a:spcBef>
        <a:spcAft>
          <a:spcPct val="0"/>
        </a:spcAft>
        <a:buChar char="»"/>
        <a:defRPr>
          <a:solidFill>
            <a:schemeClr val="tx1"/>
          </a:solidFill>
          <a:latin typeface="+mn-lt"/>
        </a:defRPr>
      </a:lvl4pPr>
      <a:lvl5pPr marL="2447925" indent="-228600" algn="l" defTabSz="912813" rtl="0" fontAlgn="base">
        <a:spcBef>
          <a:spcPct val="20000"/>
        </a:spcBef>
        <a:spcAft>
          <a:spcPct val="0"/>
        </a:spcAft>
        <a:buChar char="•"/>
        <a:defRPr sz="2000">
          <a:solidFill>
            <a:schemeClr val="tx1"/>
          </a:solidFill>
          <a:latin typeface="Times New Roman" pitchFamily="18" charset="0"/>
        </a:defRPr>
      </a:lvl5pPr>
      <a:lvl6pPr marL="2905125" indent="-228600" algn="l" defTabSz="912813" rtl="0" fontAlgn="base">
        <a:spcBef>
          <a:spcPct val="20000"/>
        </a:spcBef>
        <a:spcAft>
          <a:spcPct val="0"/>
        </a:spcAft>
        <a:buChar char="•"/>
        <a:defRPr sz="2000">
          <a:solidFill>
            <a:schemeClr val="tx1"/>
          </a:solidFill>
          <a:latin typeface="Times New Roman" pitchFamily="18" charset="0"/>
        </a:defRPr>
      </a:lvl6pPr>
      <a:lvl7pPr marL="3362325" indent="-228600" algn="l" defTabSz="912813" rtl="0" fontAlgn="base">
        <a:spcBef>
          <a:spcPct val="20000"/>
        </a:spcBef>
        <a:spcAft>
          <a:spcPct val="0"/>
        </a:spcAft>
        <a:buChar char="•"/>
        <a:defRPr sz="2000">
          <a:solidFill>
            <a:schemeClr val="tx1"/>
          </a:solidFill>
          <a:latin typeface="Times New Roman" pitchFamily="18" charset="0"/>
        </a:defRPr>
      </a:lvl7pPr>
      <a:lvl8pPr marL="3819525" indent="-228600" algn="l" defTabSz="912813" rtl="0" fontAlgn="base">
        <a:spcBef>
          <a:spcPct val="20000"/>
        </a:spcBef>
        <a:spcAft>
          <a:spcPct val="0"/>
        </a:spcAft>
        <a:buChar char="•"/>
        <a:defRPr sz="2000">
          <a:solidFill>
            <a:schemeClr val="tx1"/>
          </a:solidFill>
          <a:latin typeface="Times New Roman" pitchFamily="18" charset="0"/>
        </a:defRPr>
      </a:lvl8pPr>
      <a:lvl9pPr marL="4276725" indent="-228600" algn="l" defTabSz="912813"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mux4.c" TargetMode="External"/><Relationship Id="rId2" Type="http://schemas.openxmlformats.org/officeDocument/2006/relationships/hyperlink" Target="mux4.hc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subTitle" sz="quarter" idx="1"/>
          </p:nvPr>
        </p:nvSpPr>
        <p:spPr>
          <a:xfrm>
            <a:off x="2279650" y="2279650"/>
            <a:ext cx="5405437" cy="1749425"/>
          </a:xfrm>
        </p:spPr>
        <p:txBody>
          <a:bodyPr/>
          <a:lstStyle/>
          <a:p>
            <a:pPr algn="l"/>
            <a:r>
              <a:rPr lang="en-US" sz="2800" dirty="0"/>
              <a:t>4.1 </a:t>
            </a:r>
            <a:r>
              <a:rPr lang="en-US" altLang="zh-CN" sz="2800" dirty="0"/>
              <a:t>Y86-64</a:t>
            </a:r>
            <a:r>
              <a:rPr lang="zh-CN" altLang="en-US" sz="2800" dirty="0"/>
              <a:t>指令集体系结构</a:t>
            </a:r>
            <a:endParaRPr lang="en-US" altLang="zh-CN" sz="2800" dirty="0"/>
          </a:p>
          <a:p>
            <a:pPr algn="l"/>
            <a:r>
              <a:rPr lang="en-US" sz="2800" dirty="0"/>
              <a:t>4.2 </a:t>
            </a:r>
            <a:r>
              <a:rPr lang="zh-CN" altLang="en-US" sz="2800" dirty="0"/>
              <a:t>逻辑设计和硬件控制语言</a:t>
            </a:r>
            <a:r>
              <a:rPr lang="en-US" altLang="zh-CN" sz="2800" dirty="0"/>
              <a:t>HCL</a:t>
            </a:r>
          </a:p>
          <a:p>
            <a:pPr algn="l"/>
            <a:r>
              <a:rPr lang="en-US" sz="2800" dirty="0"/>
              <a:t>4.3 </a:t>
            </a:r>
            <a:r>
              <a:rPr lang="en-US" altLang="zh-CN" sz="2800" dirty="0"/>
              <a:t>Y86-64</a:t>
            </a:r>
            <a:r>
              <a:rPr lang="zh-CN" altLang="en-US" sz="2800" dirty="0"/>
              <a:t>的顺序实现</a:t>
            </a:r>
            <a:endParaRPr lang="en-US" altLang="zh-CN" sz="2800" dirty="0"/>
          </a:p>
          <a:p>
            <a:pPr algn="l"/>
            <a:r>
              <a:rPr lang="en-US" sz="2800" dirty="0"/>
              <a:t>4.4 </a:t>
            </a:r>
            <a:r>
              <a:rPr lang="zh-CN" altLang="en-US" sz="2800" dirty="0"/>
              <a:t>流水线的通用原理</a:t>
            </a:r>
            <a:endParaRPr lang="en-US" altLang="zh-CN" sz="2800" dirty="0"/>
          </a:p>
          <a:p>
            <a:pPr algn="l"/>
            <a:r>
              <a:rPr lang="en-US" sz="2800" dirty="0"/>
              <a:t>4.5 </a:t>
            </a:r>
            <a:r>
              <a:rPr lang="en-US" altLang="zh-CN" sz="2800" dirty="0"/>
              <a:t>Y86-64</a:t>
            </a:r>
            <a:r>
              <a:rPr lang="zh-CN" altLang="en-US" sz="2800" dirty="0"/>
              <a:t>的流水线实现</a:t>
            </a:r>
            <a:endParaRPr lang="en-US" altLang="zh-CN" sz="2800" dirty="0"/>
          </a:p>
          <a:p>
            <a:pPr algn="l"/>
            <a:endParaRPr lang="en-US" sz="2800" dirty="0"/>
          </a:p>
        </p:txBody>
      </p:sp>
      <p:sp>
        <p:nvSpPr>
          <p:cNvPr id="261122" name="Rectangle 2"/>
          <p:cNvSpPr>
            <a:spLocks noGrp="1" noChangeArrowheads="1"/>
          </p:cNvSpPr>
          <p:nvPr>
            <p:ph type="ctrTitle" sz="quarter"/>
          </p:nvPr>
        </p:nvSpPr>
        <p:spPr>
          <a:effectLst/>
        </p:spPr>
        <p:txBody>
          <a:bodyPr/>
          <a:lstStyle/>
          <a:p>
            <a:r>
              <a:rPr lang="zh-CN" altLang="en-US" dirty="0"/>
              <a:t>第</a:t>
            </a:r>
            <a:r>
              <a:rPr lang="en-US" altLang="zh-CN" dirty="0"/>
              <a:t>4</a:t>
            </a:r>
            <a:r>
              <a:rPr lang="zh-CN" altLang="en-US" dirty="0"/>
              <a:t>章 处理器体系结构</a:t>
            </a: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Y86-64 Instruction Set #4</a:t>
            </a:r>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4605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jXX</a:t>
            </a:r>
            <a:r>
              <a:rPr lang="en-US" sz="1400" b="0" dirty="0">
                <a:latin typeface="Courier New" pitchFamily="49" charset="0"/>
              </a:rPr>
              <a:t> </a:t>
            </a:r>
            <a:r>
              <a:rPr lang="en-US" sz="1400" b="0" dirty="0" err="1"/>
              <a:t>Dest</a:t>
            </a:r>
            <a:r>
              <a:rPr lang="en-US" sz="1400" b="0" dirty="0"/>
              <a:t> </a:t>
            </a:r>
            <a:r>
              <a:rPr lang="en-US" altLang="zh-CN" sz="1400" b="0" dirty="0"/>
              <a:t>(7</a:t>
            </a:r>
            <a:r>
              <a:rPr lang="zh-CN" altLang="en-US" sz="1400" b="0" dirty="0"/>
              <a:t>条</a:t>
            </a:r>
            <a:r>
              <a:rPr lang="en-US" altLang="zh-CN" sz="1400" b="0" dirty="0"/>
              <a:t>)</a:t>
            </a:r>
            <a:endParaRPr lang="en-US" sz="1400" b="0" dirty="0"/>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a:t>
              </a:r>
              <a:r>
                <a:rPr lang="en-US" altLang="zh-CN" sz="1400" b="0" dirty="0"/>
                <a:t>(7</a:t>
              </a:r>
              <a:r>
                <a:rPr lang="zh-CN" altLang="en-US" sz="1400" b="0" dirty="0"/>
                <a:t>条</a:t>
              </a:r>
              <a:r>
                <a:rPr lang="en-US" altLang="zh-CN" sz="1400" b="0" dirty="0"/>
                <a:t>)</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a:t>
              </a:r>
              <a:r>
                <a:rPr lang="en-US" altLang="zh-CN" sz="1400" b="0" dirty="0"/>
                <a:t>(4</a:t>
              </a:r>
              <a:r>
                <a:rPr lang="zh-CN" altLang="en-US" sz="1400" b="0" dirty="0"/>
                <a:t>条</a:t>
              </a:r>
              <a:r>
                <a:rPr lang="en-US" altLang="zh-CN" sz="1400" b="0" dirty="0"/>
                <a:t>)</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grpSp>
        <p:nvGrpSpPr>
          <p:cNvPr id="115" name="Group 114"/>
          <p:cNvGrpSpPr/>
          <p:nvPr/>
        </p:nvGrpSpPr>
        <p:grpSpPr>
          <a:xfrm>
            <a:off x="6623050" y="755650"/>
            <a:ext cx="2209800" cy="3200400"/>
            <a:chOff x="6546850" y="3194050"/>
            <a:chExt cx="2209800" cy="3200400"/>
          </a:xfrm>
        </p:grpSpPr>
        <p:sp>
          <p:nvSpPr>
            <p:cNvPr id="116" name="Rectangle 115"/>
            <p:cNvSpPr/>
            <p:nvPr/>
          </p:nvSpPr>
          <p:spPr bwMode="auto">
            <a:xfrm>
              <a:off x="6546850" y="3194050"/>
              <a:ext cx="1676400" cy="3200400"/>
            </a:xfrm>
            <a:prstGeom prst="rect">
              <a:avLst/>
            </a:prstGeom>
            <a:solidFill>
              <a:srgbClr val="FFFFFF"/>
            </a:solidFill>
            <a:ln w="19050" cap="flat" cmpd="sng" algn="ctr">
              <a:solidFill>
                <a:srgbClr val="FFFFFF"/>
              </a:solidFill>
              <a:prstDash val="solid"/>
              <a:round/>
              <a:headEnd type="none" w="med" len="med"/>
              <a:tailEnd type="triangl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pitchFamily="34" charset="0"/>
              </a:endParaRPr>
            </a:p>
          </p:txBody>
        </p:sp>
        <p:grpSp>
          <p:nvGrpSpPr>
            <p:cNvPr id="117" name="Group 219"/>
            <p:cNvGrpSpPr>
              <a:grpSpLocks/>
            </p:cNvGrpSpPr>
            <p:nvPr/>
          </p:nvGrpSpPr>
          <p:grpSpPr bwMode="auto">
            <a:xfrm>
              <a:off x="6623050" y="3270250"/>
              <a:ext cx="2133600" cy="3048000"/>
              <a:chOff x="3984" y="2160"/>
              <a:chExt cx="1344" cy="1920"/>
            </a:xfrm>
          </p:grpSpPr>
          <p:sp>
            <p:nvSpPr>
              <p:cNvPr id="118" name="Rectangle 138"/>
              <p:cNvSpPr>
                <a:spLocks noChangeArrowheads="1"/>
              </p:cNvSpPr>
              <p:nvPr/>
            </p:nvSpPr>
            <p:spPr bwMode="auto">
              <a:xfrm>
                <a:off x="4128" y="21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jmp</a:t>
                </a:r>
              </a:p>
            </p:txBody>
          </p:sp>
          <p:grpSp>
            <p:nvGrpSpPr>
              <p:cNvPr id="123" name="Group 179"/>
              <p:cNvGrpSpPr>
                <a:grpSpLocks/>
              </p:cNvGrpSpPr>
              <p:nvPr/>
            </p:nvGrpSpPr>
            <p:grpSpPr bwMode="auto">
              <a:xfrm>
                <a:off x="4560" y="2160"/>
                <a:ext cx="384" cy="192"/>
                <a:chOff x="4560" y="2160"/>
                <a:chExt cx="384" cy="192"/>
              </a:xfrm>
            </p:grpSpPr>
            <p:sp>
              <p:nvSpPr>
                <p:cNvPr id="155" name="Rectangle 140"/>
                <p:cNvSpPr>
                  <a:spLocks noChangeArrowheads="1"/>
                </p:cNvSpPr>
                <p:nvPr/>
              </p:nvSpPr>
              <p:spPr bwMode="auto">
                <a:xfrm>
                  <a:off x="4560"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56" name="Rectangle 141"/>
                <p:cNvSpPr>
                  <a:spLocks noChangeArrowheads="1"/>
                </p:cNvSpPr>
                <p:nvPr/>
              </p:nvSpPr>
              <p:spPr bwMode="auto">
                <a:xfrm>
                  <a:off x="4752"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157" name="Rectangle 142"/>
                <p:cNvSpPr>
                  <a:spLocks noChangeArrowheads="1"/>
                </p:cNvSpPr>
                <p:nvPr/>
              </p:nvSpPr>
              <p:spPr bwMode="auto">
                <a:xfrm>
                  <a:off x="4560" y="21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4" name="Rectangle 143"/>
              <p:cNvSpPr>
                <a:spLocks noChangeArrowheads="1"/>
              </p:cNvSpPr>
              <p:nvPr/>
            </p:nvSpPr>
            <p:spPr bwMode="auto">
              <a:xfrm>
                <a:off x="4128" y="24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jle</a:t>
                </a:r>
              </a:p>
            </p:txBody>
          </p:sp>
          <p:grpSp>
            <p:nvGrpSpPr>
              <p:cNvPr id="125" name="Group 178"/>
              <p:cNvGrpSpPr>
                <a:grpSpLocks/>
              </p:cNvGrpSpPr>
              <p:nvPr/>
            </p:nvGrpSpPr>
            <p:grpSpPr bwMode="auto">
              <a:xfrm>
                <a:off x="4560" y="2448"/>
                <a:ext cx="384" cy="192"/>
                <a:chOff x="4560" y="2448"/>
                <a:chExt cx="384" cy="192"/>
              </a:xfrm>
            </p:grpSpPr>
            <p:sp>
              <p:nvSpPr>
                <p:cNvPr id="152" name="Rectangle 145"/>
                <p:cNvSpPr>
                  <a:spLocks noChangeArrowheads="1"/>
                </p:cNvSpPr>
                <p:nvPr/>
              </p:nvSpPr>
              <p:spPr bwMode="auto">
                <a:xfrm>
                  <a:off x="4560"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53" name="Rectangle 146"/>
                <p:cNvSpPr>
                  <a:spLocks noChangeArrowheads="1"/>
                </p:cNvSpPr>
                <p:nvPr/>
              </p:nvSpPr>
              <p:spPr bwMode="auto">
                <a:xfrm>
                  <a:off x="4752"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1</a:t>
                  </a:r>
                </a:p>
              </p:txBody>
            </p:sp>
            <p:sp>
              <p:nvSpPr>
                <p:cNvPr id="154" name="Rectangle 147"/>
                <p:cNvSpPr>
                  <a:spLocks noChangeArrowheads="1"/>
                </p:cNvSpPr>
                <p:nvPr/>
              </p:nvSpPr>
              <p:spPr bwMode="auto">
                <a:xfrm>
                  <a:off x="4560" y="24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6" name="Rectangle 148"/>
              <p:cNvSpPr>
                <a:spLocks noChangeArrowheads="1"/>
              </p:cNvSpPr>
              <p:nvPr/>
            </p:nvSpPr>
            <p:spPr bwMode="auto">
              <a:xfrm>
                <a:off x="4128" y="27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jl</a:t>
                </a:r>
              </a:p>
            </p:txBody>
          </p:sp>
          <p:grpSp>
            <p:nvGrpSpPr>
              <p:cNvPr id="127" name="Group 177"/>
              <p:cNvGrpSpPr>
                <a:grpSpLocks/>
              </p:cNvGrpSpPr>
              <p:nvPr/>
            </p:nvGrpSpPr>
            <p:grpSpPr bwMode="auto">
              <a:xfrm>
                <a:off x="4560" y="2736"/>
                <a:ext cx="384" cy="192"/>
                <a:chOff x="4560" y="2736"/>
                <a:chExt cx="384" cy="192"/>
              </a:xfrm>
            </p:grpSpPr>
            <p:sp>
              <p:nvSpPr>
                <p:cNvPr id="149" name="Rectangle 150"/>
                <p:cNvSpPr>
                  <a:spLocks noChangeArrowheads="1"/>
                </p:cNvSpPr>
                <p:nvPr/>
              </p:nvSpPr>
              <p:spPr bwMode="auto">
                <a:xfrm>
                  <a:off x="4560"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50" name="Rectangle 151"/>
                <p:cNvSpPr>
                  <a:spLocks noChangeArrowheads="1"/>
                </p:cNvSpPr>
                <p:nvPr/>
              </p:nvSpPr>
              <p:spPr bwMode="auto">
                <a:xfrm>
                  <a:off x="4752"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151" name="Rectangle 152"/>
                <p:cNvSpPr>
                  <a:spLocks noChangeArrowheads="1"/>
                </p:cNvSpPr>
                <p:nvPr/>
              </p:nvSpPr>
              <p:spPr bwMode="auto">
                <a:xfrm>
                  <a:off x="4560" y="27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8" name="Rectangle 153"/>
              <p:cNvSpPr>
                <a:spLocks noChangeArrowheads="1"/>
              </p:cNvSpPr>
              <p:nvPr/>
            </p:nvSpPr>
            <p:spPr bwMode="auto">
              <a:xfrm>
                <a:off x="4128" y="302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je</a:t>
                </a:r>
              </a:p>
            </p:txBody>
          </p:sp>
          <p:grpSp>
            <p:nvGrpSpPr>
              <p:cNvPr id="129" name="Group 176"/>
              <p:cNvGrpSpPr>
                <a:grpSpLocks/>
              </p:cNvGrpSpPr>
              <p:nvPr/>
            </p:nvGrpSpPr>
            <p:grpSpPr bwMode="auto">
              <a:xfrm>
                <a:off x="4560" y="3024"/>
                <a:ext cx="384" cy="192"/>
                <a:chOff x="4560" y="3024"/>
                <a:chExt cx="384" cy="192"/>
              </a:xfrm>
            </p:grpSpPr>
            <p:sp>
              <p:nvSpPr>
                <p:cNvPr id="146" name="Rectangle 155"/>
                <p:cNvSpPr>
                  <a:spLocks noChangeArrowheads="1"/>
                </p:cNvSpPr>
                <p:nvPr/>
              </p:nvSpPr>
              <p:spPr bwMode="auto">
                <a:xfrm>
                  <a:off x="4560"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7" name="Rectangle 156"/>
                <p:cNvSpPr>
                  <a:spLocks noChangeArrowheads="1"/>
                </p:cNvSpPr>
                <p:nvPr/>
              </p:nvSpPr>
              <p:spPr bwMode="auto">
                <a:xfrm>
                  <a:off x="4752"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148" name="Rectangle 157"/>
                <p:cNvSpPr>
                  <a:spLocks noChangeArrowheads="1"/>
                </p:cNvSpPr>
                <p:nvPr/>
              </p:nvSpPr>
              <p:spPr bwMode="auto">
                <a:xfrm>
                  <a:off x="4560" y="302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0" name="Rectangle 158"/>
              <p:cNvSpPr>
                <a:spLocks noChangeArrowheads="1"/>
              </p:cNvSpPr>
              <p:nvPr/>
            </p:nvSpPr>
            <p:spPr bwMode="auto">
              <a:xfrm>
                <a:off x="4128" y="3312"/>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jne</a:t>
                </a:r>
              </a:p>
            </p:txBody>
          </p:sp>
          <p:grpSp>
            <p:nvGrpSpPr>
              <p:cNvPr id="131" name="Group 173"/>
              <p:cNvGrpSpPr>
                <a:grpSpLocks/>
              </p:cNvGrpSpPr>
              <p:nvPr/>
            </p:nvGrpSpPr>
            <p:grpSpPr bwMode="auto">
              <a:xfrm>
                <a:off x="4560" y="3312"/>
                <a:ext cx="384" cy="192"/>
                <a:chOff x="4560" y="3312"/>
                <a:chExt cx="384" cy="192"/>
              </a:xfrm>
            </p:grpSpPr>
            <p:sp>
              <p:nvSpPr>
                <p:cNvPr id="143" name="Rectangle 160"/>
                <p:cNvSpPr>
                  <a:spLocks noChangeArrowheads="1"/>
                </p:cNvSpPr>
                <p:nvPr/>
              </p:nvSpPr>
              <p:spPr bwMode="auto">
                <a:xfrm>
                  <a:off x="4560"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4" name="Rectangle 161"/>
                <p:cNvSpPr>
                  <a:spLocks noChangeArrowheads="1"/>
                </p:cNvSpPr>
                <p:nvPr/>
              </p:nvSpPr>
              <p:spPr bwMode="auto">
                <a:xfrm>
                  <a:off x="4752"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145" name="Rectangle 162"/>
                <p:cNvSpPr>
                  <a:spLocks noChangeArrowheads="1"/>
                </p:cNvSpPr>
                <p:nvPr/>
              </p:nvSpPr>
              <p:spPr bwMode="auto">
                <a:xfrm>
                  <a:off x="4560" y="331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2" name="Rectangle 163"/>
              <p:cNvSpPr>
                <a:spLocks noChangeArrowheads="1"/>
              </p:cNvSpPr>
              <p:nvPr/>
            </p:nvSpPr>
            <p:spPr bwMode="auto">
              <a:xfrm>
                <a:off x="4128" y="360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jge</a:t>
                </a:r>
              </a:p>
            </p:txBody>
          </p:sp>
          <p:grpSp>
            <p:nvGrpSpPr>
              <p:cNvPr id="133" name="Group 175"/>
              <p:cNvGrpSpPr>
                <a:grpSpLocks/>
              </p:cNvGrpSpPr>
              <p:nvPr/>
            </p:nvGrpSpPr>
            <p:grpSpPr bwMode="auto">
              <a:xfrm>
                <a:off x="4560" y="3600"/>
                <a:ext cx="384" cy="192"/>
                <a:chOff x="4560" y="3600"/>
                <a:chExt cx="384" cy="192"/>
              </a:xfrm>
            </p:grpSpPr>
            <p:sp>
              <p:nvSpPr>
                <p:cNvPr id="140" name="Rectangle 165"/>
                <p:cNvSpPr>
                  <a:spLocks noChangeArrowheads="1"/>
                </p:cNvSpPr>
                <p:nvPr/>
              </p:nvSpPr>
              <p:spPr bwMode="auto">
                <a:xfrm>
                  <a:off x="4560"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1" name="Rectangle 166"/>
                <p:cNvSpPr>
                  <a:spLocks noChangeArrowheads="1"/>
                </p:cNvSpPr>
                <p:nvPr/>
              </p:nvSpPr>
              <p:spPr bwMode="auto">
                <a:xfrm>
                  <a:off x="4752"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142" name="Rectangle 167"/>
                <p:cNvSpPr>
                  <a:spLocks noChangeArrowheads="1"/>
                </p:cNvSpPr>
                <p:nvPr/>
              </p:nvSpPr>
              <p:spPr bwMode="auto">
                <a:xfrm>
                  <a:off x="4560" y="360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4" name="Rectangle 168"/>
              <p:cNvSpPr>
                <a:spLocks noChangeArrowheads="1"/>
              </p:cNvSpPr>
              <p:nvPr/>
            </p:nvSpPr>
            <p:spPr bwMode="auto">
              <a:xfrm>
                <a:off x="4128" y="388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jg</a:t>
                </a:r>
              </a:p>
            </p:txBody>
          </p:sp>
          <p:grpSp>
            <p:nvGrpSpPr>
              <p:cNvPr id="135" name="Group 174"/>
              <p:cNvGrpSpPr>
                <a:grpSpLocks/>
              </p:cNvGrpSpPr>
              <p:nvPr/>
            </p:nvGrpSpPr>
            <p:grpSpPr bwMode="auto">
              <a:xfrm>
                <a:off x="4560" y="3888"/>
                <a:ext cx="384" cy="192"/>
                <a:chOff x="4560" y="3888"/>
                <a:chExt cx="384" cy="192"/>
              </a:xfrm>
            </p:grpSpPr>
            <p:sp>
              <p:nvSpPr>
                <p:cNvPr id="137" name="Rectangle 170"/>
                <p:cNvSpPr>
                  <a:spLocks noChangeArrowheads="1"/>
                </p:cNvSpPr>
                <p:nvPr/>
              </p:nvSpPr>
              <p:spPr bwMode="auto">
                <a:xfrm>
                  <a:off x="4560"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38" name="Rectangle 171"/>
                <p:cNvSpPr>
                  <a:spLocks noChangeArrowheads="1"/>
                </p:cNvSpPr>
                <p:nvPr/>
              </p:nvSpPr>
              <p:spPr bwMode="auto">
                <a:xfrm>
                  <a:off x="4752"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9" name="Rectangle 172"/>
                <p:cNvSpPr>
                  <a:spLocks noChangeArrowheads="1"/>
                </p:cNvSpPr>
                <p:nvPr/>
              </p:nvSpPr>
              <p:spPr bwMode="auto">
                <a:xfrm>
                  <a:off x="4560" y="388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6" name="AutoShape 218"/>
              <p:cNvSpPr>
                <a:spLocks/>
              </p:cNvSpPr>
              <p:nvPr/>
            </p:nvSpPr>
            <p:spPr bwMode="auto">
              <a:xfrm>
                <a:off x="3984" y="2208"/>
                <a:ext cx="144" cy="1872"/>
              </a:xfrm>
              <a:prstGeom prst="leftBrace">
                <a:avLst>
                  <a:gd name="adj1" fmla="val 108333"/>
                  <a:gd name="adj2" fmla="val 50000"/>
                </a:avLst>
              </a:prstGeom>
              <a:noFill/>
              <a:ln w="19050">
                <a:solidFill>
                  <a:schemeClr val="tx2"/>
                </a:solidFill>
                <a:round/>
                <a:headEnd/>
                <a:tailEnd type="none" w="sm" len="sm"/>
              </a:ln>
              <a:effectLst/>
            </p:spPr>
            <p:txBody>
              <a:bodyPr lIns="45720" rIns="45720" anchor="ctr">
                <a:spAutoFit/>
              </a:bodyPr>
              <a:lstStyle/>
              <a:p>
                <a:endParaRPr lang="en-US"/>
              </a:p>
            </p:txBody>
          </p:sp>
        </p:grpSp>
      </p:grpSp>
      <p:sp>
        <p:nvSpPr>
          <p:cNvPr id="158" name="Line 223"/>
          <p:cNvSpPr>
            <a:spLocks noChangeShapeType="1"/>
          </p:cNvSpPr>
          <p:nvPr/>
        </p:nvSpPr>
        <p:spPr bwMode="auto">
          <a:xfrm flipV="1">
            <a:off x="5861050" y="2432050"/>
            <a:ext cx="762000" cy="1905000"/>
          </a:xfrm>
          <a:prstGeom prst="line">
            <a:avLst/>
          </a:prstGeom>
          <a:noFill/>
          <a:ln w="57150">
            <a:solidFill>
              <a:srgbClr val="FF0000"/>
            </a:solidFill>
            <a:round/>
            <a:headEnd/>
            <a:tailEnd type="triangle" w="sm" len="sm"/>
          </a:ln>
          <a:effectLst/>
        </p:spPr>
        <p:txBody>
          <a:bodyPr wrap="square" lIns="45720" rIns="45720" anchor="ctr">
            <a:spAutoFit/>
          </a:bodyPr>
          <a:lstStyle/>
          <a:p>
            <a:endParaRPr lang="en-US"/>
          </a:p>
        </p:txBody>
      </p:sp>
    </p:spTree>
    <p:extLst>
      <p:ext uri="{BB962C8B-B14F-4D97-AF65-F5344CB8AC3E}">
        <p14:creationId xmlns:p14="http://schemas.microsoft.com/office/powerpoint/2010/main" val="30666100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6FA8F70-617F-447E-963C-B6124F57666A}"/>
              </a:ext>
            </a:extLst>
          </p:cNvPr>
          <p:cNvSpPr>
            <a:spLocks noGrp="1"/>
          </p:cNvSpPr>
          <p:nvPr>
            <p:ph type="title"/>
          </p:nvPr>
        </p:nvSpPr>
        <p:spPr/>
        <p:txBody>
          <a:bodyPr/>
          <a:lstStyle/>
          <a:p>
            <a:r>
              <a:rPr lang="en-US" altLang="zh-CN" dirty="0"/>
              <a:t>4.1.3 </a:t>
            </a:r>
            <a:r>
              <a:rPr lang="zh-CN" altLang="en-US" dirty="0"/>
              <a:t>指令编码</a:t>
            </a:r>
          </a:p>
        </p:txBody>
      </p:sp>
      <p:sp>
        <p:nvSpPr>
          <p:cNvPr id="4" name="内容占位符 3">
            <a:extLst>
              <a:ext uri="{FF2B5EF4-FFF2-40B4-BE49-F238E27FC236}">
                <a16:creationId xmlns:a16="http://schemas.microsoft.com/office/drawing/2014/main" id="{8C24BE12-039B-47C2-A0F2-3CB118C34D3F}"/>
              </a:ext>
            </a:extLst>
          </p:cNvPr>
          <p:cNvSpPr>
            <a:spLocks noGrp="1"/>
          </p:cNvSpPr>
          <p:nvPr>
            <p:ph idx="1"/>
          </p:nvPr>
        </p:nvSpPr>
        <p:spPr>
          <a:xfrm>
            <a:off x="257015" y="968374"/>
            <a:ext cx="8541070" cy="5349875"/>
          </a:xfrm>
        </p:spPr>
        <p:txBody>
          <a:bodyPr/>
          <a:lstStyle/>
          <a:p>
            <a:pPr indent="457200"/>
            <a:r>
              <a:rPr lang="zh-CN" altLang="en-US" sz="2200" dirty="0"/>
              <a:t>每条指令</a:t>
            </a:r>
            <a:r>
              <a:rPr lang="en-US" altLang="zh-CN" sz="2200" dirty="0"/>
              <a:t>1~10</a:t>
            </a:r>
            <a:r>
              <a:rPr lang="zh-CN" altLang="en-US" sz="2200" dirty="0"/>
              <a:t>字节不等。</a:t>
            </a:r>
            <a:endParaRPr lang="en-US" altLang="zh-CN" sz="2200" dirty="0"/>
          </a:p>
          <a:p>
            <a:pPr marL="342900" indent="-342900">
              <a:buFont typeface="Wingdings" panose="05000000000000000000" pitchFamily="2" charset="2"/>
              <a:buChar char="Ø"/>
            </a:pPr>
            <a:r>
              <a:rPr lang="zh-CN" altLang="en-US" b="1" dirty="0">
                <a:solidFill>
                  <a:srgbClr val="FF0000"/>
                </a:solidFill>
              </a:rPr>
              <a:t>指令的第</a:t>
            </a:r>
            <a:r>
              <a:rPr lang="en-US" altLang="zh-CN" b="1" dirty="0">
                <a:solidFill>
                  <a:srgbClr val="FF0000"/>
                </a:solidFill>
              </a:rPr>
              <a:t>1</a:t>
            </a:r>
            <a:r>
              <a:rPr lang="zh-CN" altLang="en-US" b="1" dirty="0">
                <a:solidFill>
                  <a:srgbClr val="FF0000"/>
                </a:solidFill>
              </a:rPr>
              <a:t>字节：</a:t>
            </a:r>
            <a:endParaRPr lang="en-US" altLang="zh-CN" b="1" dirty="0">
              <a:solidFill>
                <a:srgbClr val="FF0000"/>
              </a:solidFill>
            </a:endParaRPr>
          </a:p>
          <a:p>
            <a:pPr indent="457200"/>
            <a:r>
              <a:rPr lang="zh-CN" altLang="en-US" sz="2200" dirty="0"/>
              <a:t>高</a:t>
            </a:r>
            <a:r>
              <a:rPr lang="en-US" altLang="zh-CN" sz="2200" dirty="0"/>
              <a:t>4</a:t>
            </a:r>
            <a:r>
              <a:rPr lang="zh-CN" altLang="en-US" sz="2200" dirty="0"/>
              <a:t>位为</a:t>
            </a:r>
            <a:r>
              <a:rPr lang="zh-CN" altLang="en-US" sz="2200" dirty="0">
                <a:solidFill>
                  <a:srgbClr val="FF0000"/>
                </a:solidFill>
              </a:rPr>
              <a:t>代码</a:t>
            </a:r>
            <a:r>
              <a:rPr lang="zh-CN" altLang="en-US" sz="2200" dirty="0"/>
              <a:t>（</a:t>
            </a:r>
            <a:r>
              <a:rPr lang="en-US" altLang="zh-CN" sz="2200" dirty="0"/>
              <a:t>code)</a:t>
            </a:r>
            <a:r>
              <a:rPr lang="zh-CN" altLang="en-US" sz="2200" dirty="0"/>
              <a:t>部分，低</a:t>
            </a:r>
            <a:r>
              <a:rPr lang="en-US" altLang="zh-CN" sz="2200" dirty="0"/>
              <a:t>4</a:t>
            </a:r>
            <a:r>
              <a:rPr lang="zh-CN" altLang="en-US" sz="2200" dirty="0"/>
              <a:t>位为</a:t>
            </a:r>
            <a:r>
              <a:rPr lang="zh-CN" altLang="en-US" sz="2200" dirty="0">
                <a:solidFill>
                  <a:srgbClr val="FF0000"/>
                </a:solidFill>
              </a:rPr>
              <a:t>功能</a:t>
            </a:r>
            <a:r>
              <a:rPr lang="zh-CN" altLang="en-US" sz="2200" dirty="0"/>
              <a:t>（</a:t>
            </a:r>
            <a:r>
              <a:rPr lang="en-US" altLang="zh-CN" sz="2200" dirty="0"/>
              <a:t>function)</a:t>
            </a:r>
            <a:r>
              <a:rPr lang="zh-CN" altLang="en-US" sz="2200" dirty="0"/>
              <a:t>部分。</a:t>
            </a:r>
            <a:endParaRPr lang="en-US" altLang="zh-CN" sz="2200" dirty="0"/>
          </a:p>
          <a:p>
            <a:pPr indent="457200"/>
            <a:r>
              <a:rPr lang="zh-CN" altLang="en-US" sz="2200" dirty="0"/>
              <a:t>代码值有</a:t>
            </a:r>
            <a:r>
              <a:rPr lang="en-US" altLang="zh-CN" sz="2200" dirty="0"/>
              <a:t>13</a:t>
            </a:r>
            <a:r>
              <a:rPr lang="zh-CN" altLang="en-US" sz="2200" dirty="0"/>
              <a:t>个，每一组指令共用一个代码，分别为</a:t>
            </a:r>
            <a:r>
              <a:rPr lang="en-US" altLang="zh-CN" sz="2200" dirty="0"/>
              <a:t>0x0~0xb</a:t>
            </a:r>
            <a:r>
              <a:rPr lang="zh-CN" altLang="en-US" sz="2200" dirty="0"/>
              <a:t>。</a:t>
            </a:r>
            <a:endParaRPr lang="en-US" altLang="zh-CN" sz="2200" dirty="0"/>
          </a:p>
          <a:p>
            <a:pPr indent="457200"/>
            <a:r>
              <a:rPr lang="zh-CN" altLang="en-US" sz="2200" dirty="0"/>
              <a:t>功能值为同一组中的指令编号区分。有</a:t>
            </a:r>
            <a:r>
              <a:rPr lang="en-US" altLang="zh-CN" sz="2200" dirty="0"/>
              <a:t>10</a:t>
            </a:r>
            <a:r>
              <a:rPr lang="zh-CN" altLang="en-US" sz="2200" dirty="0"/>
              <a:t>个组中只含</a:t>
            </a:r>
            <a:r>
              <a:rPr lang="en-US" altLang="zh-CN" sz="2200" dirty="0"/>
              <a:t>1</a:t>
            </a:r>
            <a:r>
              <a:rPr lang="zh-CN" altLang="en-US" sz="2200" dirty="0"/>
              <a:t>条指令，功能值为</a:t>
            </a:r>
            <a:r>
              <a:rPr lang="en-US" altLang="zh-CN" sz="2200" dirty="0"/>
              <a:t>0x0</a:t>
            </a:r>
            <a:r>
              <a:rPr lang="zh-CN" altLang="en-US" sz="2200" dirty="0"/>
              <a:t>，另外</a:t>
            </a:r>
            <a:r>
              <a:rPr lang="en-US" altLang="zh-CN" sz="2200" dirty="0"/>
              <a:t>3</a:t>
            </a:r>
            <a:r>
              <a:rPr lang="zh-CN" altLang="en-US" sz="2200" dirty="0"/>
              <a:t>个组中含多条指令，功能码如下：</a:t>
            </a:r>
          </a:p>
        </p:txBody>
      </p:sp>
      <p:grpSp>
        <p:nvGrpSpPr>
          <p:cNvPr id="101" name="组合 100">
            <a:extLst>
              <a:ext uri="{FF2B5EF4-FFF2-40B4-BE49-F238E27FC236}">
                <a16:creationId xmlns:a16="http://schemas.microsoft.com/office/drawing/2014/main" id="{066E5A1A-1D5E-4D90-A601-CF7B042A2683}"/>
              </a:ext>
            </a:extLst>
          </p:cNvPr>
          <p:cNvGrpSpPr/>
          <p:nvPr/>
        </p:nvGrpSpPr>
        <p:grpSpPr>
          <a:xfrm>
            <a:off x="403065" y="4153534"/>
            <a:ext cx="8534400" cy="2209800"/>
            <a:chOff x="304800" y="685800"/>
            <a:chExt cx="8534400" cy="2209800"/>
          </a:xfrm>
        </p:grpSpPr>
        <p:sp>
          <p:nvSpPr>
            <p:cNvPr id="102" name="Rectangle 108">
              <a:extLst>
                <a:ext uri="{FF2B5EF4-FFF2-40B4-BE49-F238E27FC236}">
                  <a16:creationId xmlns:a16="http://schemas.microsoft.com/office/drawing/2014/main" id="{63D82322-57CF-4597-967E-572362166D20}"/>
                </a:ext>
              </a:extLst>
            </p:cNvPr>
            <p:cNvSpPr>
              <a:spLocks noChangeArrowheads="1"/>
            </p:cNvSpPr>
            <p:nvPr/>
          </p:nvSpPr>
          <p:spPr bwMode="auto">
            <a:xfrm>
              <a:off x="381000" y="12192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addq</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03" name="Group 109">
              <a:extLst>
                <a:ext uri="{FF2B5EF4-FFF2-40B4-BE49-F238E27FC236}">
                  <a16:creationId xmlns:a16="http://schemas.microsoft.com/office/drawing/2014/main" id="{A6DEE528-B1CC-426D-92E3-E5265F32A3C2}"/>
                </a:ext>
              </a:extLst>
            </p:cNvPr>
            <p:cNvGrpSpPr>
              <a:grpSpLocks/>
            </p:cNvGrpSpPr>
            <p:nvPr/>
          </p:nvGrpSpPr>
          <p:grpSpPr bwMode="auto">
            <a:xfrm>
              <a:off x="1066800" y="1219200"/>
              <a:ext cx="609600" cy="304800"/>
              <a:chOff x="1296" y="2544"/>
              <a:chExt cx="384" cy="192"/>
            </a:xfrm>
          </p:grpSpPr>
          <p:sp>
            <p:nvSpPr>
              <p:cNvPr id="192" name="Rectangle 110">
                <a:extLst>
                  <a:ext uri="{FF2B5EF4-FFF2-40B4-BE49-F238E27FC236}">
                    <a16:creationId xmlns:a16="http://schemas.microsoft.com/office/drawing/2014/main" id="{8D00F76D-791E-45D9-9819-73088F909FCB}"/>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6</a:t>
                </a:r>
              </a:p>
            </p:txBody>
          </p:sp>
          <p:sp>
            <p:nvSpPr>
              <p:cNvPr id="193" name="Rectangle 111">
                <a:extLst>
                  <a:ext uri="{FF2B5EF4-FFF2-40B4-BE49-F238E27FC236}">
                    <a16:creationId xmlns:a16="http://schemas.microsoft.com/office/drawing/2014/main" id="{876706F9-DF6E-4B10-BF85-ACC177D1A4DB}"/>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0</a:t>
                </a:r>
              </a:p>
            </p:txBody>
          </p:sp>
          <p:sp>
            <p:nvSpPr>
              <p:cNvPr id="194" name="Rectangle 112">
                <a:extLst>
                  <a:ext uri="{FF2B5EF4-FFF2-40B4-BE49-F238E27FC236}">
                    <a16:creationId xmlns:a16="http://schemas.microsoft.com/office/drawing/2014/main" id="{E0C9C245-48DD-4B43-8FE8-8993E89F458B}"/>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04" name="Rectangle 126">
              <a:extLst>
                <a:ext uri="{FF2B5EF4-FFF2-40B4-BE49-F238E27FC236}">
                  <a16:creationId xmlns:a16="http://schemas.microsoft.com/office/drawing/2014/main" id="{77C2CF9D-3CF6-4CBF-A165-8BABF7A094E4}"/>
                </a:ext>
              </a:extLst>
            </p:cNvPr>
            <p:cNvSpPr>
              <a:spLocks noChangeArrowheads="1"/>
            </p:cNvSpPr>
            <p:nvPr/>
          </p:nvSpPr>
          <p:spPr bwMode="auto">
            <a:xfrm>
              <a:off x="381000" y="16764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subq</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05" name="Group 127">
              <a:extLst>
                <a:ext uri="{FF2B5EF4-FFF2-40B4-BE49-F238E27FC236}">
                  <a16:creationId xmlns:a16="http://schemas.microsoft.com/office/drawing/2014/main" id="{D909945D-A535-4563-B480-78D614C0E404}"/>
                </a:ext>
              </a:extLst>
            </p:cNvPr>
            <p:cNvGrpSpPr>
              <a:grpSpLocks/>
            </p:cNvGrpSpPr>
            <p:nvPr/>
          </p:nvGrpSpPr>
          <p:grpSpPr bwMode="auto">
            <a:xfrm>
              <a:off x="1066800" y="1676400"/>
              <a:ext cx="609600" cy="304800"/>
              <a:chOff x="1296" y="2544"/>
              <a:chExt cx="384" cy="192"/>
            </a:xfrm>
          </p:grpSpPr>
          <p:sp>
            <p:nvSpPr>
              <p:cNvPr id="189" name="Rectangle 128">
                <a:extLst>
                  <a:ext uri="{FF2B5EF4-FFF2-40B4-BE49-F238E27FC236}">
                    <a16:creationId xmlns:a16="http://schemas.microsoft.com/office/drawing/2014/main" id="{65C7A0CD-A2A4-4475-ADF7-B99258210675}"/>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6</a:t>
                </a:r>
              </a:p>
            </p:txBody>
          </p:sp>
          <p:sp>
            <p:nvSpPr>
              <p:cNvPr id="190" name="Rectangle 129">
                <a:extLst>
                  <a:ext uri="{FF2B5EF4-FFF2-40B4-BE49-F238E27FC236}">
                    <a16:creationId xmlns:a16="http://schemas.microsoft.com/office/drawing/2014/main" id="{13674E2B-4CAF-469B-B2FF-35EAE03308A2}"/>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1</a:t>
                </a:r>
              </a:p>
            </p:txBody>
          </p:sp>
          <p:sp>
            <p:nvSpPr>
              <p:cNvPr id="191" name="Rectangle 130">
                <a:extLst>
                  <a:ext uri="{FF2B5EF4-FFF2-40B4-BE49-F238E27FC236}">
                    <a16:creationId xmlns:a16="http://schemas.microsoft.com/office/drawing/2014/main" id="{DD49FBD5-9094-4087-BBF1-8D45D217610F}"/>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06" name="Rectangle 137">
              <a:extLst>
                <a:ext uri="{FF2B5EF4-FFF2-40B4-BE49-F238E27FC236}">
                  <a16:creationId xmlns:a16="http://schemas.microsoft.com/office/drawing/2014/main" id="{C14F1945-0933-4467-93DD-A25A885301C7}"/>
                </a:ext>
              </a:extLst>
            </p:cNvPr>
            <p:cNvSpPr>
              <a:spLocks noChangeArrowheads="1"/>
            </p:cNvSpPr>
            <p:nvPr/>
          </p:nvSpPr>
          <p:spPr bwMode="auto">
            <a:xfrm>
              <a:off x="381000" y="21336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andq</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07" name="Group 138">
              <a:extLst>
                <a:ext uri="{FF2B5EF4-FFF2-40B4-BE49-F238E27FC236}">
                  <a16:creationId xmlns:a16="http://schemas.microsoft.com/office/drawing/2014/main" id="{BBA5A315-CCEE-4171-8CF6-C6B1ABC47D58}"/>
                </a:ext>
              </a:extLst>
            </p:cNvPr>
            <p:cNvGrpSpPr>
              <a:grpSpLocks/>
            </p:cNvGrpSpPr>
            <p:nvPr/>
          </p:nvGrpSpPr>
          <p:grpSpPr bwMode="auto">
            <a:xfrm>
              <a:off x="1066800" y="2133600"/>
              <a:ext cx="609600" cy="304800"/>
              <a:chOff x="1296" y="2544"/>
              <a:chExt cx="384" cy="192"/>
            </a:xfrm>
          </p:grpSpPr>
          <p:sp>
            <p:nvSpPr>
              <p:cNvPr id="186" name="Rectangle 139">
                <a:extLst>
                  <a:ext uri="{FF2B5EF4-FFF2-40B4-BE49-F238E27FC236}">
                    <a16:creationId xmlns:a16="http://schemas.microsoft.com/office/drawing/2014/main" id="{F7554869-286C-4E72-826E-623F734D976F}"/>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6</a:t>
                </a:r>
              </a:p>
            </p:txBody>
          </p:sp>
          <p:sp>
            <p:nvSpPr>
              <p:cNvPr id="187" name="Rectangle 140">
                <a:extLst>
                  <a:ext uri="{FF2B5EF4-FFF2-40B4-BE49-F238E27FC236}">
                    <a16:creationId xmlns:a16="http://schemas.microsoft.com/office/drawing/2014/main" id="{455054EA-F6D0-4C53-BCEC-9117D5385F50}"/>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88" name="Rectangle 141">
                <a:extLst>
                  <a:ext uri="{FF2B5EF4-FFF2-40B4-BE49-F238E27FC236}">
                    <a16:creationId xmlns:a16="http://schemas.microsoft.com/office/drawing/2014/main" id="{C81E5F63-35F2-4201-83AA-2B9A910CD3E8}"/>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08" name="Rectangle 148">
              <a:extLst>
                <a:ext uri="{FF2B5EF4-FFF2-40B4-BE49-F238E27FC236}">
                  <a16:creationId xmlns:a16="http://schemas.microsoft.com/office/drawing/2014/main" id="{E5F992F1-345B-4D04-B136-5A66F13A2150}"/>
                </a:ext>
              </a:extLst>
            </p:cNvPr>
            <p:cNvSpPr>
              <a:spLocks noChangeArrowheads="1"/>
            </p:cNvSpPr>
            <p:nvPr/>
          </p:nvSpPr>
          <p:spPr bwMode="auto">
            <a:xfrm>
              <a:off x="381000" y="25908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xorq</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09" name="Group 149">
              <a:extLst>
                <a:ext uri="{FF2B5EF4-FFF2-40B4-BE49-F238E27FC236}">
                  <a16:creationId xmlns:a16="http://schemas.microsoft.com/office/drawing/2014/main" id="{A3651024-932A-4FE9-82A2-637AC69C1831}"/>
                </a:ext>
              </a:extLst>
            </p:cNvPr>
            <p:cNvGrpSpPr>
              <a:grpSpLocks/>
            </p:cNvGrpSpPr>
            <p:nvPr/>
          </p:nvGrpSpPr>
          <p:grpSpPr bwMode="auto">
            <a:xfrm>
              <a:off x="1066800" y="2590800"/>
              <a:ext cx="609600" cy="304800"/>
              <a:chOff x="1296" y="2544"/>
              <a:chExt cx="384" cy="192"/>
            </a:xfrm>
          </p:grpSpPr>
          <p:sp>
            <p:nvSpPr>
              <p:cNvPr id="183" name="Rectangle 150">
                <a:extLst>
                  <a:ext uri="{FF2B5EF4-FFF2-40B4-BE49-F238E27FC236}">
                    <a16:creationId xmlns:a16="http://schemas.microsoft.com/office/drawing/2014/main" id="{0F611A9F-053F-4E0B-A84C-59CB9E722E83}"/>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6</a:t>
                </a:r>
              </a:p>
            </p:txBody>
          </p:sp>
          <p:sp>
            <p:nvSpPr>
              <p:cNvPr id="184" name="Rectangle 151">
                <a:extLst>
                  <a:ext uri="{FF2B5EF4-FFF2-40B4-BE49-F238E27FC236}">
                    <a16:creationId xmlns:a16="http://schemas.microsoft.com/office/drawing/2014/main" id="{61624E12-0703-462F-AF88-70967B450DF4}"/>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3</a:t>
                </a:r>
              </a:p>
            </p:txBody>
          </p:sp>
          <p:sp>
            <p:nvSpPr>
              <p:cNvPr id="185" name="Rectangle 152">
                <a:extLst>
                  <a:ext uri="{FF2B5EF4-FFF2-40B4-BE49-F238E27FC236}">
                    <a16:creationId xmlns:a16="http://schemas.microsoft.com/office/drawing/2014/main" id="{6D8797E5-D62B-4872-A58F-7D3A78E7FC29}"/>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10" name="Rectangle 272">
              <a:extLst>
                <a:ext uri="{FF2B5EF4-FFF2-40B4-BE49-F238E27FC236}">
                  <a16:creationId xmlns:a16="http://schemas.microsoft.com/office/drawing/2014/main" id="{893E61B6-C06B-4617-B3DE-0DA707447D69}"/>
                </a:ext>
              </a:extLst>
            </p:cNvPr>
            <p:cNvSpPr>
              <a:spLocks noChangeArrowheads="1"/>
            </p:cNvSpPr>
            <p:nvPr/>
          </p:nvSpPr>
          <p:spPr bwMode="auto">
            <a:xfrm>
              <a:off x="2286000" y="12192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jmp</a:t>
              </a:r>
            </a:p>
          </p:txBody>
        </p:sp>
        <p:grpSp>
          <p:nvGrpSpPr>
            <p:cNvPr id="111" name="Group 273">
              <a:extLst>
                <a:ext uri="{FF2B5EF4-FFF2-40B4-BE49-F238E27FC236}">
                  <a16:creationId xmlns:a16="http://schemas.microsoft.com/office/drawing/2014/main" id="{147DF06E-C7A8-434F-8D02-D9606D42104A}"/>
                </a:ext>
              </a:extLst>
            </p:cNvPr>
            <p:cNvGrpSpPr>
              <a:grpSpLocks/>
            </p:cNvGrpSpPr>
            <p:nvPr/>
          </p:nvGrpSpPr>
          <p:grpSpPr bwMode="auto">
            <a:xfrm>
              <a:off x="2971800" y="1219200"/>
              <a:ext cx="609600" cy="304800"/>
              <a:chOff x="1296" y="2544"/>
              <a:chExt cx="384" cy="192"/>
            </a:xfrm>
          </p:grpSpPr>
          <p:sp>
            <p:nvSpPr>
              <p:cNvPr id="180" name="Rectangle 274">
                <a:extLst>
                  <a:ext uri="{FF2B5EF4-FFF2-40B4-BE49-F238E27FC236}">
                    <a16:creationId xmlns:a16="http://schemas.microsoft.com/office/drawing/2014/main" id="{57C5544A-2AEB-469A-8789-6B8D5F588BDA}"/>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7</a:t>
                </a:r>
              </a:p>
            </p:txBody>
          </p:sp>
          <p:sp>
            <p:nvSpPr>
              <p:cNvPr id="181" name="Rectangle 275">
                <a:extLst>
                  <a:ext uri="{FF2B5EF4-FFF2-40B4-BE49-F238E27FC236}">
                    <a16:creationId xmlns:a16="http://schemas.microsoft.com/office/drawing/2014/main" id="{E882E511-843C-4FCE-9536-F6716A5673B4}"/>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0</a:t>
                </a:r>
              </a:p>
            </p:txBody>
          </p:sp>
          <p:sp>
            <p:nvSpPr>
              <p:cNvPr id="182" name="Rectangle 276">
                <a:extLst>
                  <a:ext uri="{FF2B5EF4-FFF2-40B4-BE49-F238E27FC236}">
                    <a16:creationId xmlns:a16="http://schemas.microsoft.com/office/drawing/2014/main" id="{A8539612-44B7-4330-A26B-92C5D7A13B9E}"/>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12" name="Rectangle 277">
              <a:extLst>
                <a:ext uri="{FF2B5EF4-FFF2-40B4-BE49-F238E27FC236}">
                  <a16:creationId xmlns:a16="http://schemas.microsoft.com/office/drawing/2014/main" id="{F786001B-63B3-4AEF-B077-EEC81D51C2E7}"/>
                </a:ext>
              </a:extLst>
            </p:cNvPr>
            <p:cNvSpPr>
              <a:spLocks noChangeArrowheads="1"/>
            </p:cNvSpPr>
            <p:nvPr/>
          </p:nvSpPr>
          <p:spPr bwMode="auto">
            <a:xfrm>
              <a:off x="2286000" y="16764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jle</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13" name="Group 278">
              <a:extLst>
                <a:ext uri="{FF2B5EF4-FFF2-40B4-BE49-F238E27FC236}">
                  <a16:creationId xmlns:a16="http://schemas.microsoft.com/office/drawing/2014/main" id="{26E43ED3-FD5C-4365-A266-8377B9444A23}"/>
                </a:ext>
              </a:extLst>
            </p:cNvPr>
            <p:cNvGrpSpPr>
              <a:grpSpLocks/>
            </p:cNvGrpSpPr>
            <p:nvPr/>
          </p:nvGrpSpPr>
          <p:grpSpPr bwMode="auto">
            <a:xfrm>
              <a:off x="2971800" y="1676400"/>
              <a:ext cx="609600" cy="304800"/>
              <a:chOff x="1296" y="2544"/>
              <a:chExt cx="384" cy="192"/>
            </a:xfrm>
          </p:grpSpPr>
          <p:sp>
            <p:nvSpPr>
              <p:cNvPr id="177" name="Rectangle 279">
                <a:extLst>
                  <a:ext uri="{FF2B5EF4-FFF2-40B4-BE49-F238E27FC236}">
                    <a16:creationId xmlns:a16="http://schemas.microsoft.com/office/drawing/2014/main" id="{DE122676-841A-4CF7-8CDC-963C7E739163}"/>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7</a:t>
                </a:r>
              </a:p>
            </p:txBody>
          </p:sp>
          <p:sp>
            <p:nvSpPr>
              <p:cNvPr id="178" name="Rectangle 280">
                <a:extLst>
                  <a:ext uri="{FF2B5EF4-FFF2-40B4-BE49-F238E27FC236}">
                    <a16:creationId xmlns:a16="http://schemas.microsoft.com/office/drawing/2014/main" id="{96B6CEC3-FFE5-4538-81FE-FCBFFFCBFC51}"/>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1</a:t>
                </a:r>
              </a:p>
            </p:txBody>
          </p:sp>
          <p:sp>
            <p:nvSpPr>
              <p:cNvPr id="179" name="Rectangle 281">
                <a:extLst>
                  <a:ext uri="{FF2B5EF4-FFF2-40B4-BE49-F238E27FC236}">
                    <a16:creationId xmlns:a16="http://schemas.microsoft.com/office/drawing/2014/main" id="{6AFE9F11-1A22-4F13-A51A-1A1D9111C86B}"/>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14" name="Rectangle 282">
              <a:extLst>
                <a:ext uri="{FF2B5EF4-FFF2-40B4-BE49-F238E27FC236}">
                  <a16:creationId xmlns:a16="http://schemas.microsoft.com/office/drawing/2014/main" id="{86A4CDFE-CC35-4AFE-878D-68157BC287A3}"/>
                </a:ext>
              </a:extLst>
            </p:cNvPr>
            <p:cNvSpPr>
              <a:spLocks noChangeArrowheads="1"/>
            </p:cNvSpPr>
            <p:nvPr/>
          </p:nvSpPr>
          <p:spPr bwMode="auto">
            <a:xfrm>
              <a:off x="2286000" y="21336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jl</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15" name="Group 283">
              <a:extLst>
                <a:ext uri="{FF2B5EF4-FFF2-40B4-BE49-F238E27FC236}">
                  <a16:creationId xmlns:a16="http://schemas.microsoft.com/office/drawing/2014/main" id="{9EECB042-113A-4778-BECA-502AE8689B6E}"/>
                </a:ext>
              </a:extLst>
            </p:cNvPr>
            <p:cNvGrpSpPr>
              <a:grpSpLocks/>
            </p:cNvGrpSpPr>
            <p:nvPr/>
          </p:nvGrpSpPr>
          <p:grpSpPr bwMode="auto">
            <a:xfrm>
              <a:off x="2971800" y="2133600"/>
              <a:ext cx="609600" cy="304800"/>
              <a:chOff x="1296" y="2544"/>
              <a:chExt cx="384" cy="192"/>
            </a:xfrm>
          </p:grpSpPr>
          <p:sp>
            <p:nvSpPr>
              <p:cNvPr id="174" name="Rectangle 284">
                <a:extLst>
                  <a:ext uri="{FF2B5EF4-FFF2-40B4-BE49-F238E27FC236}">
                    <a16:creationId xmlns:a16="http://schemas.microsoft.com/office/drawing/2014/main" id="{AD2833C4-D956-4BF7-8841-4AA8107071AF}"/>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7</a:t>
                </a:r>
              </a:p>
            </p:txBody>
          </p:sp>
          <p:sp>
            <p:nvSpPr>
              <p:cNvPr id="175" name="Rectangle 285">
                <a:extLst>
                  <a:ext uri="{FF2B5EF4-FFF2-40B4-BE49-F238E27FC236}">
                    <a16:creationId xmlns:a16="http://schemas.microsoft.com/office/drawing/2014/main" id="{D91F19DC-F95E-4F7B-B666-A1E8EB0F565B}"/>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76" name="Rectangle 286">
                <a:extLst>
                  <a:ext uri="{FF2B5EF4-FFF2-40B4-BE49-F238E27FC236}">
                    <a16:creationId xmlns:a16="http://schemas.microsoft.com/office/drawing/2014/main" id="{F38AF6DC-8A39-4289-9B0B-B7F83558ADB8}"/>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16" name="Rectangle 287">
              <a:extLst>
                <a:ext uri="{FF2B5EF4-FFF2-40B4-BE49-F238E27FC236}">
                  <a16:creationId xmlns:a16="http://schemas.microsoft.com/office/drawing/2014/main" id="{AE212BC9-66A9-4296-BD39-6DCCE7CAB6E1}"/>
                </a:ext>
              </a:extLst>
            </p:cNvPr>
            <p:cNvSpPr>
              <a:spLocks noChangeArrowheads="1"/>
            </p:cNvSpPr>
            <p:nvPr/>
          </p:nvSpPr>
          <p:spPr bwMode="auto">
            <a:xfrm>
              <a:off x="2286000" y="25908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je</a:t>
              </a:r>
            </a:p>
          </p:txBody>
        </p:sp>
        <p:grpSp>
          <p:nvGrpSpPr>
            <p:cNvPr id="117" name="Group 288">
              <a:extLst>
                <a:ext uri="{FF2B5EF4-FFF2-40B4-BE49-F238E27FC236}">
                  <a16:creationId xmlns:a16="http://schemas.microsoft.com/office/drawing/2014/main" id="{9BFBF4BA-CE33-43E0-9821-9BB0795834E6}"/>
                </a:ext>
              </a:extLst>
            </p:cNvPr>
            <p:cNvGrpSpPr>
              <a:grpSpLocks/>
            </p:cNvGrpSpPr>
            <p:nvPr/>
          </p:nvGrpSpPr>
          <p:grpSpPr bwMode="auto">
            <a:xfrm>
              <a:off x="2971800" y="2590800"/>
              <a:ext cx="609600" cy="304800"/>
              <a:chOff x="1296" y="2544"/>
              <a:chExt cx="384" cy="192"/>
            </a:xfrm>
          </p:grpSpPr>
          <p:sp>
            <p:nvSpPr>
              <p:cNvPr id="171" name="Rectangle 289">
                <a:extLst>
                  <a:ext uri="{FF2B5EF4-FFF2-40B4-BE49-F238E27FC236}">
                    <a16:creationId xmlns:a16="http://schemas.microsoft.com/office/drawing/2014/main" id="{DFC02CDC-7166-4C2D-83B3-00B42FC631FA}"/>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7</a:t>
                </a:r>
              </a:p>
            </p:txBody>
          </p:sp>
          <p:sp>
            <p:nvSpPr>
              <p:cNvPr id="172" name="Rectangle 290">
                <a:extLst>
                  <a:ext uri="{FF2B5EF4-FFF2-40B4-BE49-F238E27FC236}">
                    <a16:creationId xmlns:a16="http://schemas.microsoft.com/office/drawing/2014/main" id="{352623B5-4D58-4403-9972-C0E655D46CD6}"/>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3</a:t>
                </a:r>
              </a:p>
            </p:txBody>
          </p:sp>
          <p:sp>
            <p:nvSpPr>
              <p:cNvPr id="173" name="Rectangle 291">
                <a:extLst>
                  <a:ext uri="{FF2B5EF4-FFF2-40B4-BE49-F238E27FC236}">
                    <a16:creationId xmlns:a16="http://schemas.microsoft.com/office/drawing/2014/main" id="{8762CF60-4A83-4483-9575-3CEE05560A80}"/>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18" name="Rectangle 292">
              <a:extLst>
                <a:ext uri="{FF2B5EF4-FFF2-40B4-BE49-F238E27FC236}">
                  <a16:creationId xmlns:a16="http://schemas.microsoft.com/office/drawing/2014/main" id="{4BA9DA62-3A32-4464-A71F-E22F3785D6EF}"/>
                </a:ext>
              </a:extLst>
            </p:cNvPr>
            <p:cNvSpPr>
              <a:spLocks noChangeArrowheads="1"/>
            </p:cNvSpPr>
            <p:nvPr/>
          </p:nvSpPr>
          <p:spPr bwMode="auto">
            <a:xfrm>
              <a:off x="3733800" y="12192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jne</a:t>
              </a:r>
            </a:p>
          </p:txBody>
        </p:sp>
        <p:grpSp>
          <p:nvGrpSpPr>
            <p:cNvPr id="119" name="Group 293">
              <a:extLst>
                <a:ext uri="{FF2B5EF4-FFF2-40B4-BE49-F238E27FC236}">
                  <a16:creationId xmlns:a16="http://schemas.microsoft.com/office/drawing/2014/main" id="{2CD538D2-F3B2-487A-8447-3358A16D06C2}"/>
                </a:ext>
              </a:extLst>
            </p:cNvPr>
            <p:cNvGrpSpPr>
              <a:grpSpLocks/>
            </p:cNvGrpSpPr>
            <p:nvPr/>
          </p:nvGrpSpPr>
          <p:grpSpPr bwMode="auto">
            <a:xfrm>
              <a:off x="4419600" y="1219200"/>
              <a:ext cx="609600" cy="304800"/>
              <a:chOff x="1296" y="2544"/>
              <a:chExt cx="384" cy="192"/>
            </a:xfrm>
          </p:grpSpPr>
          <p:sp>
            <p:nvSpPr>
              <p:cNvPr id="168" name="Rectangle 294">
                <a:extLst>
                  <a:ext uri="{FF2B5EF4-FFF2-40B4-BE49-F238E27FC236}">
                    <a16:creationId xmlns:a16="http://schemas.microsoft.com/office/drawing/2014/main" id="{6C12CE1B-3604-43CE-87C0-5F153D45ADF0}"/>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7</a:t>
                </a:r>
              </a:p>
            </p:txBody>
          </p:sp>
          <p:sp>
            <p:nvSpPr>
              <p:cNvPr id="169" name="Rectangle 295">
                <a:extLst>
                  <a:ext uri="{FF2B5EF4-FFF2-40B4-BE49-F238E27FC236}">
                    <a16:creationId xmlns:a16="http://schemas.microsoft.com/office/drawing/2014/main" id="{E12F982A-E492-401B-9F72-C1F67E7FF8F1}"/>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4</a:t>
                </a:r>
              </a:p>
            </p:txBody>
          </p:sp>
          <p:sp>
            <p:nvSpPr>
              <p:cNvPr id="170" name="Rectangle 296">
                <a:extLst>
                  <a:ext uri="{FF2B5EF4-FFF2-40B4-BE49-F238E27FC236}">
                    <a16:creationId xmlns:a16="http://schemas.microsoft.com/office/drawing/2014/main" id="{B3B14B00-2611-4E68-A46D-CC8E32540F85}"/>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20" name="Rectangle 297">
              <a:extLst>
                <a:ext uri="{FF2B5EF4-FFF2-40B4-BE49-F238E27FC236}">
                  <a16:creationId xmlns:a16="http://schemas.microsoft.com/office/drawing/2014/main" id="{DC6E2EF9-D48D-43A5-B9E9-80BA2EDE9961}"/>
                </a:ext>
              </a:extLst>
            </p:cNvPr>
            <p:cNvSpPr>
              <a:spLocks noChangeArrowheads="1"/>
            </p:cNvSpPr>
            <p:nvPr/>
          </p:nvSpPr>
          <p:spPr bwMode="auto">
            <a:xfrm>
              <a:off x="3733800" y="16764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jge</a:t>
              </a:r>
            </a:p>
          </p:txBody>
        </p:sp>
        <p:grpSp>
          <p:nvGrpSpPr>
            <p:cNvPr id="121" name="Group 298">
              <a:extLst>
                <a:ext uri="{FF2B5EF4-FFF2-40B4-BE49-F238E27FC236}">
                  <a16:creationId xmlns:a16="http://schemas.microsoft.com/office/drawing/2014/main" id="{2F3CC503-DB6C-4815-84BF-DEC9249C6791}"/>
                </a:ext>
              </a:extLst>
            </p:cNvPr>
            <p:cNvGrpSpPr>
              <a:grpSpLocks/>
            </p:cNvGrpSpPr>
            <p:nvPr/>
          </p:nvGrpSpPr>
          <p:grpSpPr bwMode="auto">
            <a:xfrm>
              <a:off x="4419600" y="1676400"/>
              <a:ext cx="609600" cy="304800"/>
              <a:chOff x="1296" y="2544"/>
              <a:chExt cx="384" cy="192"/>
            </a:xfrm>
          </p:grpSpPr>
          <p:sp>
            <p:nvSpPr>
              <p:cNvPr id="165" name="Rectangle 299">
                <a:extLst>
                  <a:ext uri="{FF2B5EF4-FFF2-40B4-BE49-F238E27FC236}">
                    <a16:creationId xmlns:a16="http://schemas.microsoft.com/office/drawing/2014/main" id="{16CBA58B-7088-43C8-B624-6A2F86D351E0}"/>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7</a:t>
                </a:r>
              </a:p>
            </p:txBody>
          </p:sp>
          <p:sp>
            <p:nvSpPr>
              <p:cNvPr id="166" name="Rectangle 300">
                <a:extLst>
                  <a:ext uri="{FF2B5EF4-FFF2-40B4-BE49-F238E27FC236}">
                    <a16:creationId xmlns:a16="http://schemas.microsoft.com/office/drawing/2014/main" id="{B195F277-9E99-4B52-B140-5A00E6EDD380}"/>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5</a:t>
                </a:r>
              </a:p>
            </p:txBody>
          </p:sp>
          <p:sp>
            <p:nvSpPr>
              <p:cNvPr id="167" name="Rectangle 301">
                <a:extLst>
                  <a:ext uri="{FF2B5EF4-FFF2-40B4-BE49-F238E27FC236}">
                    <a16:creationId xmlns:a16="http://schemas.microsoft.com/office/drawing/2014/main" id="{003A58FF-C291-46F9-B505-8CA1DFF392A4}"/>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22" name="Rectangle 302">
              <a:extLst>
                <a:ext uri="{FF2B5EF4-FFF2-40B4-BE49-F238E27FC236}">
                  <a16:creationId xmlns:a16="http://schemas.microsoft.com/office/drawing/2014/main" id="{AB9736B5-BEAB-4C27-A16B-C9633D1D4285}"/>
                </a:ext>
              </a:extLst>
            </p:cNvPr>
            <p:cNvSpPr>
              <a:spLocks noChangeArrowheads="1"/>
            </p:cNvSpPr>
            <p:nvPr/>
          </p:nvSpPr>
          <p:spPr bwMode="auto">
            <a:xfrm>
              <a:off x="3733800" y="21336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jg</a:t>
              </a:r>
            </a:p>
          </p:txBody>
        </p:sp>
        <p:grpSp>
          <p:nvGrpSpPr>
            <p:cNvPr id="123" name="Group 303">
              <a:extLst>
                <a:ext uri="{FF2B5EF4-FFF2-40B4-BE49-F238E27FC236}">
                  <a16:creationId xmlns:a16="http://schemas.microsoft.com/office/drawing/2014/main" id="{19E13D2A-DD47-4341-82EA-3B422B06DC1E}"/>
                </a:ext>
              </a:extLst>
            </p:cNvPr>
            <p:cNvGrpSpPr>
              <a:grpSpLocks/>
            </p:cNvGrpSpPr>
            <p:nvPr/>
          </p:nvGrpSpPr>
          <p:grpSpPr bwMode="auto">
            <a:xfrm>
              <a:off x="4419600" y="2133600"/>
              <a:ext cx="609600" cy="304800"/>
              <a:chOff x="1296" y="2544"/>
              <a:chExt cx="384" cy="192"/>
            </a:xfrm>
          </p:grpSpPr>
          <p:sp>
            <p:nvSpPr>
              <p:cNvPr id="162" name="Rectangle 304">
                <a:extLst>
                  <a:ext uri="{FF2B5EF4-FFF2-40B4-BE49-F238E27FC236}">
                    <a16:creationId xmlns:a16="http://schemas.microsoft.com/office/drawing/2014/main" id="{B3B973B0-B83B-46D1-AFF2-A78C9D746FB0}"/>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7</a:t>
                </a:r>
              </a:p>
            </p:txBody>
          </p:sp>
          <p:sp>
            <p:nvSpPr>
              <p:cNvPr id="163" name="Rectangle 305">
                <a:extLst>
                  <a:ext uri="{FF2B5EF4-FFF2-40B4-BE49-F238E27FC236}">
                    <a16:creationId xmlns:a16="http://schemas.microsoft.com/office/drawing/2014/main" id="{0958CCC5-C589-4D2D-8102-C08658A371BF}"/>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6</a:t>
                </a:r>
              </a:p>
            </p:txBody>
          </p:sp>
          <p:sp>
            <p:nvSpPr>
              <p:cNvPr id="164" name="Rectangle 306">
                <a:extLst>
                  <a:ext uri="{FF2B5EF4-FFF2-40B4-BE49-F238E27FC236}">
                    <a16:creationId xmlns:a16="http://schemas.microsoft.com/office/drawing/2014/main" id="{0678CE9A-6C1E-4ADB-A3AD-1B10F9A1E490}"/>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24" name="Text Box 307">
              <a:extLst>
                <a:ext uri="{FF2B5EF4-FFF2-40B4-BE49-F238E27FC236}">
                  <a16:creationId xmlns:a16="http://schemas.microsoft.com/office/drawing/2014/main" id="{2F03CCB2-3E00-4FA3-B25D-A06361AA76D5}"/>
                </a:ext>
              </a:extLst>
            </p:cNvPr>
            <p:cNvSpPr txBox="1">
              <a:spLocks noChangeArrowheads="1"/>
            </p:cNvSpPr>
            <p:nvPr/>
          </p:nvSpPr>
          <p:spPr bwMode="auto">
            <a:xfrm>
              <a:off x="304800" y="685800"/>
              <a:ext cx="17526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ea typeface="ＭＳ Ｐゴシック" charset="0"/>
                </a:rPr>
                <a:t>Operations</a:t>
              </a:r>
            </a:p>
          </p:txBody>
        </p:sp>
        <p:sp>
          <p:nvSpPr>
            <p:cNvPr id="125" name="Text Box 308">
              <a:extLst>
                <a:ext uri="{FF2B5EF4-FFF2-40B4-BE49-F238E27FC236}">
                  <a16:creationId xmlns:a16="http://schemas.microsoft.com/office/drawing/2014/main" id="{8F37B747-AA7B-4B00-B412-E0AE615F12CF}"/>
                </a:ext>
              </a:extLst>
            </p:cNvPr>
            <p:cNvSpPr txBox="1">
              <a:spLocks noChangeArrowheads="1"/>
            </p:cNvSpPr>
            <p:nvPr/>
          </p:nvSpPr>
          <p:spPr bwMode="auto">
            <a:xfrm>
              <a:off x="3270250" y="685800"/>
              <a:ext cx="11080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ea typeface="ＭＳ Ｐゴシック" charset="0"/>
                </a:rPr>
                <a:t>Branches</a:t>
              </a:r>
            </a:p>
          </p:txBody>
        </p:sp>
        <p:sp>
          <p:nvSpPr>
            <p:cNvPr id="126" name="Rectangle 272">
              <a:extLst>
                <a:ext uri="{FF2B5EF4-FFF2-40B4-BE49-F238E27FC236}">
                  <a16:creationId xmlns:a16="http://schemas.microsoft.com/office/drawing/2014/main" id="{D057A9F8-0FC0-4167-92D2-D461691B3C29}"/>
                </a:ext>
              </a:extLst>
            </p:cNvPr>
            <p:cNvSpPr>
              <a:spLocks noChangeArrowheads="1"/>
            </p:cNvSpPr>
            <p:nvPr/>
          </p:nvSpPr>
          <p:spPr bwMode="auto">
            <a:xfrm>
              <a:off x="5410200" y="12192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rrmovq</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27" name="Group 273">
              <a:extLst>
                <a:ext uri="{FF2B5EF4-FFF2-40B4-BE49-F238E27FC236}">
                  <a16:creationId xmlns:a16="http://schemas.microsoft.com/office/drawing/2014/main" id="{DF963592-3E81-453B-AF0D-E0B41CCFE084}"/>
                </a:ext>
              </a:extLst>
            </p:cNvPr>
            <p:cNvGrpSpPr>
              <a:grpSpLocks/>
            </p:cNvGrpSpPr>
            <p:nvPr/>
          </p:nvGrpSpPr>
          <p:grpSpPr bwMode="auto">
            <a:xfrm>
              <a:off x="6172200" y="1219200"/>
              <a:ext cx="609600" cy="304800"/>
              <a:chOff x="1296" y="2544"/>
              <a:chExt cx="384" cy="192"/>
            </a:xfrm>
          </p:grpSpPr>
          <p:sp>
            <p:nvSpPr>
              <p:cNvPr id="159" name="Rectangle 274">
                <a:extLst>
                  <a:ext uri="{FF2B5EF4-FFF2-40B4-BE49-F238E27FC236}">
                    <a16:creationId xmlns:a16="http://schemas.microsoft.com/office/drawing/2014/main" id="{D19B94EE-D18D-4C4F-9D92-AAAC29632E19}"/>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60" name="Rectangle 275">
                <a:extLst>
                  <a:ext uri="{FF2B5EF4-FFF2-40B4-BE49-F238E27FC236}">
                    <a16:creationId xmlns:a16="http://schemas.microsoft.com/office/drawing/2014/main" id="{CE6E550F-C3DA-45BB-AA19-F8F508DE42C5}"/>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0</a:t>
                </a:r>
              </a:p>
            </p:txBody>
          </p:sp>
          <p:sp>
            <p:nvSpPr>
              <p:cNvPr id="161" name="Rectangle 276">
                <a:extLst>
                  <a:ext uri="{FF2B5EF4-FFF2-40B4-BE49-F238E27FC236}">
                    <a16:creationId xmlns:a16="http://schemas.microsoft.com/office/drawing/2014/main" id="{D53B9B0F-E518-47CE-80A2-7508D83F69B8}"/>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28" name="Rectangle 277">
              <a:extLst>
                <a:ext uri="{FF2B5EF4-FFF2-40B4-BE49-F238E27FC236}">
                  <a16:creationId xmlns:a16="http://schemas.microsoft.com/office/drawing/2014/main" id="{20C182F8-8808-4F2E-8239-64D624031B49}"/>
                </a:ext>
              </a:extLst>
            </p:cNvPr>
            <p:cNvSpPr>
              <a:spLocks noChangeArrowheads="1"/>
            </p:cNvSpPr>
            <p:nvPr/>
          </p:nvSpPr>
          <p:spPr bwMode="auto">
            <a:xfrm>
              <a:off x="5410200" y="16764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cmovle</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29" name="Group 278">
              <a:extLst>
                <a:ext uri="{FF2B5EF4-FFF2-40B4-BE49-F238E27FC236}">
                  <a16:creationId xmlns:a16="http://schemas.microsoft.com/office/drawing/2014/main" id="{D8F97A98-9960-44DB-BB83-E12058F410E8}"/>
                </a:ext>
              </a:extLst>
            </p:cNvPr>
            <p:cNvGrpSpPr>
              <a:grpSpLocks/>
            </p:cNvGrpSpPr>
            <p:nvPr/>
          </p:nvGrpSpPr>
          <p:grpSpPr bwMode="auto">
            <a:xfrm>
              <a:off x="6172200" y="1676400"/>
              <a:ext cx="609600" cy="304800"/>
              <a:chOff x="1296" y="2544"/>
              <a:chExt cx="384" cy="192"/>
            </a:xfrm>
          </p:grpSpPr>
          <p:sp>
            <p:nvSpPr>
              <p:cNvPr id="156" name="Rectangle 279">
                <a:extLst>
                  <a:ext uri="{FF2B5EF4-FFF2-40B4-BE49-F238E27FC236}">
                    <a16:creationId xmlns:a16="http://schemas.microsoft.com/office/drawing/2014/main" id="{F2F79696-B760-4192-A76B-628D0A285D8B}"/>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rPr>
                  <a:t>2</a:t>
                </a:r>
              </a:p>
            </p:txBody>
          </p:sp>
          <p:sp>
            <p:nvSpPr>
              <p:cNvPr id="157" name="Rectangle 280">
                <a:extLst>
                  <a:ext uri="{FF2B5EF4-FFF2-40B4-BE49-F238E27FC236}">
                    <a16:creationId xmlns:a16="http://schemas.microsoft.com/office/drawing/2014/main" id="{84617AC8-28DA-462F-93DD-03DD35ECED34}"/>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1</a:t>
                </a:r>
              </a:p>
            </p:txBody>
          </p:sp>
          <p:sp>
            <p:nvSpPr>
              <p:cNvPr id="158" name="Rectangle 281">
                <a:extLst>
                  <a:ext uri="{FF2B5EF4-FFF2-40B4-BE49-F238E27FC236}">
                    <a16:creationId xmlns:a16="http://schemas.microsoft.com/office/drawing/2014/main" id="{3EED1F48-45CE-42AA-9FA6-0D0277B11AD5}"/>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30" name="Rectangle 282">
              <a:extLst>
                <a:ext uri="{FF2B5EF4-FFF2-40B4-BE49-F238E27FC236}">
                  <a16:creationId xmlns:a16="http://schemas.microsoft.com/office/drawing/2014/main" id="{4019868F-0997-44CE-837B-EE89C81E4F80}"/>
                </a:ext>
              </a:extLst>
            </p:cNvPr>
            <p:cNvSpPr>
              <a:spLocks noChangeArrowheads="1"/>
            </p:cNvSpPr>
            <p:nvPr/>
          </p:nvSpPr>
          <p:spPr bwMode="auto">
            <a:xfrm>
              <a:off x="5410200" y="21336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ourier New" charset="0"/>
                  <a:ea typeface="ＭＳ Ｐゴシック" charset="0"/>
                </a:rPr>
                <a:t>cmovl</a:t>
              </a:r>
              <a:endParaRPr kumimoji="0" lang="en-US" sz="1400" b="0" i="0" u="none" strike="noStrike" kern="0" cap="none" spc="0" normalizeH="0" baseline="0" noProof="0" dirty="0">
                <a:ln>
                  <a:noFill/>
                </a:ln>
                <a:solidFill>
                  <a:srgbClr val="000000"/>
                </a:solidFill>
                <a:effectLst/>
                <a:uLnTx/>
                <a:uFillTx/>
                <a:latin typeface="Courier New" charset="0"/>
                <a:ea typeface="ＭＳ Ｐゴシック" charset="0"/>
              </a:endParaRPr>
            </a:p>
          </p:txBody>
        </p:sp>
        <p:grpSp>
          <p:nvGrpSpPr>
            <p:cNvPr id="131" name="Group 283">
              <a:extLst>
                <a:ext uri="{FF2B5EF4-FFF2-40B4-BE49-F238E27FC236}">
                  <a16:creationId xmlns:a16="http://schemas.microsoft.com/office/drawing/2014/main" id="{2857F16D-0C73-478A-8F79-DA39DAF76C57}"/>
                </a:ext>
              </a:extLst>
            </p:cNvPr>
            <p:cNvGrpSpPr>
              <a:grpSpLocks/>
            </p:cNvGrpSpPr>
            <p:nvPr/>
          </p:nvGrpSpPr>
          <p:grpSpPr bwMode="auto">
            <a:xfrm>
              <a:off x="6172200" y="2133600"/>
              <a:ext cx="609600" cy="304800"/>
              <a:chOff x="1296" y="2544"/>
              <a:chExt cx="384" cy="192"/>
            </a:xfrm>
          </p:grpSpPr>
          <p:sp>
            <p:nvSpPr>
              <p:cNvPr id="153" name="Rectangle 284">
                <a:extLst>
                  <a:ext uri="{FF2B5EF4-FFF2-40B4-BE49-F238E27FC236}">
                    <a16:creationId xmlns:a16="http://schemas.microsoft.com/office/drawing/2014/main" id="{B017D436-F7B6-4B2D-A61A-04E9E335772A}"/>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54" name="Rectangle 285">
                <a:extLst>
                  <a:ext uri="{FF2B5EF4-FFF2-40B4-BE49-F238E27FC236}">
                    <a16:creationId xmlns:a16="http://schemas.microsoft.com/office/drawing/2014/main" id="{5B08DA75-B384-4597-B4A3-ED69A5BB9E98}"/>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55" name="Rectangle 286">
                <a:extLst>
                  <a:ext uri="{FF2B5EF4-FFF2-40B4-BE49-F238E27FC236}">
                    <a16:creationId xmlns:a16="http://schemas.microsoft.com/office/drawing/2014/main" id="{ADA5C8E2-89FE-46EA-9713-4C1BD88CC742}"/>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32" name="Rectangle 287">
              <a:extLst>
                <a:ext uri="{FF2B5EF4-FFF2-40B4-BE49-F238E27FC236}">
                  <a16:creationId xmlns:a16="http://schemas.microsoft.com/office/drawing/2014/main" id="{662B718F-AA2C-42AE-9B92-39C3D7ECF554}"/>
                </a:ext>
              </a:extLst>
            </p:cNvPr>
            <p:cNvSpPr>
              <a:spLocks noChangeArrowheads="1"/>
            </p:cNvSpPr>
            <p:nvPr/>
          </p:nvSpPr>
          <p:spPr bwMode="auto">
            <a:xfrm>
              <a:off x="5410200" y="25908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cmove</a:t>
              </a:r>
            </a:p>
          </p:txBody>
        </p:sp>
        <p:grpSp>
          <p:nvGrpSpPr>
            <p:cNvPr id="133" name="Group 288">
              <a:extLst>
                <a:ext uri="{FF2B5EF4-FFF2-40B4-BE49-F238E27FC236}">
                  <a16:creationId xmlns:a16="http://schemas.microsoft.com/office/drawing/2014/main" id="{AAFEBBCA-DD4F-42E6-94E2-EDD81AE377A1}"/>
                </a:ext>
              </a:extLst>
            </p:cNvPr>
            <p:cNvGrpSpPr>
              <a:grpSpLocks/>
            </p:cNvGrpSpPr>
            <p:nvPr/>
          </p:nvGrpSpPr>
          <p:grpSpPr bwMode="auto">
            <a:xfrm>
              <a:off x="6172200" y="2590800"/>
              <a:ext cx="609600" cy="304800"/>
              <a:chOff x="1296" y="2544"/>
              <a:chExt cx="384" cy="192"/>
            </a:xfrm>
          </p:grpSpPr>
          <p:sp>
            <p:nvSpPr>
              <p:cNvPr id="150" name="Rectangle 289">
                <a:extLst>
                  <a:ext uri="{FF2B5EF4-FFF2-40B4-BE49-F238E27FC236}">
                    <a16:creationId xmlns:a16="http://schemas.microsoft.com/office/drawing/2014/main" id="{A6B6725D-D109-4463-9B90-6D7C511F9C7C}"/>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51" name="Rectangle 290">
                <a:extLst>
                  <a:ext uri="{FF2B5EF4-FFF2-40B4-BE49-F238E27FC236}">
                    <a16:creationId xmlns:a16="http://schemas.microsoft.com/office/drawing/2014/main" id="{7DF8E269-DDD8-44B0-8D60-3A2EEE83E9CA}"/>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3</a:t>
                </a:r>
              </a:p>
            </p:txBody>
          </p:sp>
          <p:sp>
            <p:nvSpPr>
              <p:cNvPr id="152" name="Rectangle 291">
                <a:extLst>
                  <a:ext uri="{FF2B5EF4-FFF2-40B4-BE49-F238E27FC236}">
                    <a16:creationId xmlns:a16="http://schemas.microsoft.com/office/drawing/2014/main" id="{8607E2DA-8D25-4F1F-8539-16686C611AC0}"/>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34" name="Rectangle 292">
              <a:extLst>
                <a:ext uri="{FF2B5EF4-FFF2-40B4-BE49-F238E27FC236}">
                  <a16:creationId xmlns:a16="http://schemas.microsoft.com/office/drawing/2014/main" id="{F6FCA7E0-C20C-4E3E-977F-563A74D86BF6}"/>
                </a:ext>
              </a:extLst>
            </p:cNvPr>
            <p:cNvSpPr>
              <a:spLocks noChangeArrowheads="1"/>
            </p:cNvSpPr>
            <p:nvPr/>
          </p:nvSpPr>
          <p:spPr bwMode="auto">
            <a:xfrm>
              <a:off x="6934200" y="12192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cmovne</a:t>
              </a:r>
            </a:p>
          </p:txBody>
        </p:sp>
        <p:grpSp>
          <p:nvGrpSpPr>
            <p:cNvPr id="135" name="Group 293">
              <a:extLst>
                <a:ext uri="{FF2B5EF4-FFF2-40B4-BE49-F238E27FC236}">
                  <a16:creationId xmlns:a16="http://schemas.microsoft.com/office/drawing/2014/main" id="{41D06AB4-46E9-47A6-8376-B95B74A846C6}"/>
                </a:ext>
              </a:extLst>
            </p:cNvPr>
            <p:cNvGrpSpPr>
              <a:grpSpLocks/>
            </p:cNvGrpSpPr>
            <p:nvPr/>
          </p:nvGrpSpPr>
          <p:grpSpPr bwMode="auto">
            <a:xfrm>
              <a:off x="7696200" y="1219200"/>
              <a:ext cx="609600" cy="304800"/>
              <a:chOff x="1296" y="2544"/>
              <a:chExt cx="384" cy="192"/>
            </a:xfrm>
          </p:grpSpPr>
          <p:sp>
            <p:nvSpPr>
              <p:cNvPr id="147" name="Rectangle 294">
                <a:extLst>
                  <a:ext uri="{FF2B5EF4-FFF2-40B4-BE49-F238E27FC236}">
                    <a16:creationId xmlns:a16="http://schemas.microsoft.com/office/drawing/2014/main" id="{D722F54C-0153-409F-B67A-4CEDBD097F5B}"/>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48" name="Rectangle 295">
                <a:extLst>
                  <a:ext uri="{FF2B5EF4-FFF2-40B4-BE49-F238E27FC236}">
                    <a16:creationId xmlns:a16="http://schemas.microsoft.com/office/drawing/2014/main" id="{F6F66C02-A7C6-4980-828C-7299AA81519B}"/>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4</a:t>
                </a:r>
              </a:p>
            </p:txBody>
          </p:sp>
          <p:sp>
            <p:nvSpPr>
              <p:cNvPr id="149" name="Rectangle 296">
                <a:extLst>
                  <a:ext uri="{FF2B5EF4-FFF2-40B4-BE49-F238E27FC236}">
                    <a16:creationId xmlns:a16="http://schemas.microsoft.com/office/drawing/2014/main" id="{DB7F39FB-63A2-4F59-9CBB-2849FA37B49B}"/>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36" name="Rectangle 297">
              <a:extLst>
                <a:ext uri="{FF2B5EF4-FFF2-40B4-BE49-F238E27FC236}">
                  <a16:creationId xmlns:a16="http://schemas.microsoft.com/office/drawing/2014/main" id="{C7A0B986-72EB-4DAB-9483-1417E14CCD9E}"/>
                </a:ext>
              </a:extLst>
            </p:cNvPr>
            <p:cNvSpPr>
              <a:spLocks noChangeArrowheads="1"/>
            </p:cNvSpPr>
            <p:nvPr/>
          </p:nvSpPr>
          <p:spPr bwMode="auto">
            <a:xfrm>
              <a:off x="6934200" y="16764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cmovge</a:t>
              </a:r>
            </a:p>
          </p:txBody>
        </p:sp>
        <p:grpSp>
          <p:nvGrpSpPr>
            <p:cNvPr id="137" name="Group 298">
              <a:extLst>
                <a:ext uri="{FF2B5EF4-FFF2-40B4-BE49-F238E27FC236}">
                  <a16:creationId xmlns:a16="http://schemas.microsoft.com/office/drawing/2014/main" id="{04248794-F7EC-4753-AE20-1F966F99EA83}"/>
                </a:ext>
              </a:extLst>
            </p:cNvPr>
            <p:cNvGrpSpPr>
              <a:grpSpLocks/>
            </p:cNvGrpSpPr>
            <p:nvPr/>
          </p:nvGrpSpPr>
          <p:grpSpPr bwMode="auto">
            <a:xfrm>
              <a:off x="7696200" y="1676400"/>
              <a:ext cx="609600" cy="304800"/>
              <a:chOff x="1296" y="2544"/>
              <a:chExt cx="384" cy="192"/>
            </a:xfrm>
          </p:grpSpPr>
          <p:sp>
            <p:nvSpPr>
              <p:cNvPr id="144" name="Rectangle 299">
                <a:extLst>
                  <a:ext uri="{FF2B5EF4-FFF2-40B4-BE49-F238E27FC236}">
                    <a16:creationId xmlns:a16="http://schemas.microsoft.com/office/drawing/2014/main" id="{0E19EA6B-A204-4558-9E9D-D22A157D9ECA}"/>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45" name="Rectangle 300">
                <a:extLst>
                  <a:ext uri="{FF2B5EF4-FFF2-40B4-BE49-F238E27FC236}">
                    <a16:creationId xmlns:a16="http://schemas.microsoft.com/office/drawing/2014/main" id="{6923CD4B-B541-4300-B4D8-34BED3B86DAC}"/>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5</a:t>
                </a:r>
              </a:p>
            </p:txBody>
          </p:sp>
          <p:sp>
            <p:nvSpPr>
              <p:cNvPr id="146" name="Rectangle 301">
                <a:extLst>
                  <a:ext uri="{FF2B5EF4-FFF2-40B4-BE49-F238E27FC236}">
                    <a16:creationId xmlns:a16="http://schemas.microsoft.com/office/drawing/2014/main" id="{CCB39A4E-2ED9-43CA-906A-F60220708500}"/>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38" name="Rectangle 302">
              <a:extLst>
                <a:ext uri="{FF2B5EF4-FFF2-40B4-BE49-F238E27FC236}">
                  <a16:creationId xmlns:a16="http://schemas.microsoft.com/office/drawing/2014/main" id="{6EEE1CDA-C55E-4593-8738-DC36CB28F1A4}"/>
                </a:ext>
              </a:extLst>
            </p:cNvPr>
            <p:cNvSpPr>
              <a:spLocks noChangeArrowheads="1"/>
            </p:cNvSpPr>
            <p:nvPr/>
          </p:nvSpPr>
          <p:spPr bwMode="auto">
            <a:xfrm>
              <a:off x="6934200" y="2133600"/>
              <a:ext cx="1905000" cy="304800"/>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cmovg</a:t>
              </a:r>
            </a:p>
          </p:txBody>
        </p:sp>
        <p:grpSp>
          <p:nvGrpSpPr>
            <p:cNvPr id="139" name="Group 303">
              <a:extLst>
                <a:ext uri="{FF2B5EF4-FFF2-40B4-BE49-F238E27FC236}">
                  <a16:creationId xmlns:a16="http://schemas.microsoft.com/office/drawing/2014/main" id="{B6666E3A-76C3-4AC0-B664-E46F4703908D}"/>
                </a:ext>
              </a:extLst>
            </p:cNvPr>
            <p:cNvGrpSpPr>
              <a:grpSpLocks/>
            </p:cNvGrpSpPr>
            <p:nvPr/>
          </p:nvGrpSpPr>
          <p:grpSpPr bwMode="auto">
            <a:xfrm>
              <a:off x="7696200" y="2133600"/>
              <a:ext cx="609600" cy="304800"/>
              <a:chOff x="1296" y="2544"/>
              <a:chExt cx="384" cy="192"/>
            </a:xfrm>
          </p:grpSpPr>
          <p:sp>
            <p:nvSpPr>
              <p:cNvPr id="141" name="Rectangle 304">
                <a:extLst>
                  <a:ext uri="{FF2B5EF4-FFF2-40B4-BE49-F238E27FC236}">
                    <a16:creationId xmlns:a16="http://schemas.microsoft.com/office/drawing/2014/main" id="{85B12468-46CF-49F5-B8D3-1864CB964FC8}"/>
                  </a:ext>
                </a:extLst>
              </p:cNvPr>
              <p:cNvSpPr>
                <a:spLocks noChangeArrowheads="1"/>
              </p:cNvSpPr>
              <p:nvPr/>
            </p:nvSpPr>
            <p:spPr bwMode="auto">
              <a:xfrm>
                <a:off x="1296"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2</a:t>
                </a:r>
              </a:p>
            </p:txBody>
          </p:sp>
          <p:sp>
            <p:nvSpPr>
              <p:cNvPr id="142" name="Rectangle 305">
                <a:extLst>
                  <a:ext uri="{FF2B5EF4-FFF2-40B4-BE49-F238E27FC236}">
                    <a16:creationId xmlns:a16="http://schemas.microsoft.com/office/drawing/2014/main" id="{887AC5A5-BF11-45C0-AEDC-B2FA373DE95D}"/>
                  </a:ext>
                </a:extLst>
              </p:cNvPr>
              <p:cNvSpPr>
                <a:spLocks noChangeArrowheads="1"/>
              </p:cNvSpPr>
              <p:nvPr/>
            </p:nvSpPr>
            <p:spPr bwMode="auto">
              <a:xfrm>
                <a:off x="1488" y="2544"/>
                <a:ext cx="192" cy="192"/>
              </a:xfrm>
              <a:prstGeom prst="rect">
                <a:avLst/>
              </a:prstGeom>
              <a:solidFill>
                <a:srgbClr val="FFFFFF"/>
              </a:solidFill>
              <a:ln w="63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Courier New" charset="0"/>
                    <a:ea typeface="ＭＳ Ｐゴシック" charset="0"/>
                  </a:rPr>
                  <a:t>6</a:t>
                </a:r>
              </a:p>
            </p:txBody>
          </p:sp>
          <p:sp>
            <p:nvSpPr>
              <p:cNvPr id="143" name="Rectangle 306">
                <a:extLst>
                  <a:ext uri="{FF2B5EF4-FFF2-40B4-BE49-F238E27FC236}">
                    <a16:creationId xmlns:a16="http://schemas.microsoft.com/office/drawing/2014/main" id="{95953547-4EC8-4C0B-8FFB-C1E3CF479DCE}"/>
                  </a:ext>
                </a:extLst>
              </p:cNvPr>
              <p:cNvSpPr>
                <a:spLocks noChangeArrowheads="1"/>
              </p:cNvSpPr>
              <p:nvPr/>
            </p:nvSpPr>
            <p:spPr bwMode="auto">
              <a:xfrm>
                <a:off x="1296" y="2544"/>
                <a:ext cx="384" cy="192"/>
              </a:xfrm>
              <a:prstGeom prst="rect">
                <a:avLst/>
              </a:prstGeom>
              <a:noFill/>
              <a:ln w="285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Courier New" charset="0"/>
                  <a:ea typeface="ＭＳ Ｐゴシック" charset="0"/>
                </a:endParaRPr>
              </a:p>
            </p:txBody>
          </p:sp>
        </p:grpSp>
        <p:sp>
          <p:nvSpPr>
            <p:cNvPr id="140" name="Text Box 308">
              <a:extLst>
                <a:ext uri="{FF2B5EF4-FFF2-40B4-BE49-F238E27FC236}">
                  <a16:creationId xmlns:a16="http://schemas.microsoft.com/office/drawing/2014/main" id="{F6443EC5-B755-468B-A8AE-8FAAFA6A7359}"/>
                </a:ext>
              </a:extLst>
            </p:cNvPr>
            <p:cNvSpPr txBox="1">
              <a:spLocks noChangeArrowheads="1"/>
            </p:cNvSpPr>
            <p:nvPr/>
          </p:nvSpPr>
          <p:spPr bwMode="auto">
            <a:xfrm>
              <a:off x="6546850" y="685800"/>
              <a:ext cx="8223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ea typeface="ＭＳ Ｐゴシック" charset="0"/>
                </a:rPr>
                <a:t>Moves</a:t>
              </a:r>
            </a:p>
          </p:txBody>
        </p:sp>
      </p:grpSp>
    </p:spTree>
    <p:extLst>
      <p:ext uri="{BB962C8B-B14F-4D97-AF65-F5344CB8AC3E}">
        <p14:creationId xmlns:p14="http://schemas.microsoft.com/office/powerpoint/2010/main" val="4815539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zh-CN" altLang="en-US" dirty="0"/>
              <a:t>寄存器编码</a:t>
            </a:r>
            <a:endParaRPr lang="en-US" dirty="0"/>
          </a:p>
        </p:txBody>
      </p:sp>
      <p:sp>
        <p:nvSpPr>
          <p:cNvPr id="266243" name="Rectangle 3"/>
          <p:cNvSpPr>
            <a:spLocks noGrp="1" noChangeArrowheads="1"/>
          </p:cNvSpPr>
          <p:nvPr>
            <p:ph type="body" idx="1"/>
          </p:nvPr>
        </p:nvSpPr>
        <p:spPr>
          <a:xfrm>
            <a:off x="374650" y="1060450"/>
            <a:ext cx="8294687" cy="5289550"/>
          </a:xfrm>
        </p:spPr>
        <p:txBody>
          <a:bodyPr/>
          <a:lstStyle/>
          <a:p>
            <a:r>
              <a:rPr lang="zh-CN" altLang="en-US" dirty="0"/>
              <a:t>每个寄存器有</a:t>
            </a:r>
            <a:r>
              <a:rPr lang="en-US" dirty="0"/>
              <a:t> 4-bit ID</a:t>
            </a:r>
            <a:r>
              <a:rPr lang="zh-CN" altLang="en-US" dirty="0"/>
              <a:t>，和</a:t>
            </a:r>
            <a:r>
              <a:rPr lang="en-US" altLang="zh-CN" dirty="0"/>
              <a:t>x86-64</a:t>
            </a:r>
            <a:r>
              <a:rPr lang="zh-CN" altLang="en-US" dirty="0"/>
              <a:t>编码方式相同。</a:t>
            </a:r>
            <a:endParaRPr lang="en-US" altLang="zh-CN" dirty="0"/>
          </a:p>
          <a:p>
            <a:endParaRPr lang="en-US" dirty="0"/>
          </a:p>
          <a:p>
            <a:pPr lvl="1"/>
            <a:endParaRPr lang="en-US" dirty="0"/>
          </a:p>
          <a:p>
            <a:endParaRPr lang="en-US" dirty="0"/>
          </a:p>
          <a:p>
            <a:endParaRPr lang="en-US" dirty="0"/>
          </a:p>
          <a:p>
            <a:endParaRPr lang="en-US" dirty="0"/>
          </a:p>
          <a:p>
            <a:pPr lvl="1"/>
            <a:endParaRPr lang="en-US" dirty="0"/>
          </a:p>
          <a:p>
            <a:pPr marL="498475" lvl="1" indent="0">
              <a:buNone/>
            </a:pPr>
            <a:endParaRPr lang="en-US" dirty="0"/>
          </a:p>
          <a:p>
            <a:r>
              <a:rPr lang="en-US" dirty="0"/>
              <a:t>Register ID 15 (</a:t>
            </a:r>
            <a:r>
              <a:rPr lang="en-US" dirty="0">
                <a:latin typeface="Courier New"/>
                <a:cs typeface="Courier New"/>
              </a:rPr>
              <a:t>0xF</a:t>
            </a:r>
            <a:r>
              <a:rPr lang="en-US" dirty="0"/>
              <a:t>) </a:t>
            </a:r>
            <a:r>
              <a:rPr lang="zh-CN" altLang="en-US" dirty="0"/>
              <a:t>表示</a:t>
            </a:r>
            <a:r>
              <a:rPr lang="en-US" dirty="0"/>
              <a:t> “</a:t>
            </a:r>
            <a:r>
              <a:rPr lang="zh-CN" altLang="en-US" dirty="0"/>
              <a:t>此处没有寄存器操作数</a:t>
            </a:r>
            <a:r>
              <a:rPr lang="en-US" dirty="0"/>
              <a:t>”</a:t>
            </a:r>
            <a:r>
              <a:rPr lang="zh-CN" altLang="en-US" dirty="0"/>
              <a:t>，这会在很多地方的硬件设计中用到。</a:t>
            </a:r>
            <a:endParaRPr lang="en-US" dirty="0"/>
          </a:p>
        </p:txBody>
      </p:sp>
      <p:grpSp>
        <p:nvGrpSpPr>
          <p:cNvPr id="7" name="组合 6">
            <a:extLst>
              <a:ext uri="{FF2B5EF4-FFF2-40B4-BE49-F238E27FC236}">
                <a16:creationId xmlns:a16="http://schemas.microsoft.com/office/drawing/2014/main" id="{2F9B7DF9-4102-4A8F-AD79-8A1C0346E5A1}"/>
              </a:ext>
            </a:extLst>
          </p:cNvPr>
          <p:cNvGrpSpPr/>
          <p:nvPr/>
        </p:nvGrpSpPr>
        <p:grpSpPr>
          <a:xfrm>
            <a:off x="1898650" y="1670049"/>
            <a:ext cx="3810000" cy="2770909"/>
            <a:chOff x="1898650" y="1670050"/>
            <a:chExt cx="2514600" cy="1828800"/>
          </a:xfrm>
        </p:grpSpPr>
        <p:grpSp>
          <p:nvGrpSpPr>
            <p:cNvPr id="14" name="Group 13"/>
            <p:cNvGrpSpPr/>
            <p:nvPr/>
          </p:nvGrpSpPr>
          <p:grpSpPr>
            <a:xfrm>
              <a:off x="1898650" y="1670050"/>
              <a:ext cx="1143000" cy="1828800"/>
              <a:chOff x="4489450" y="1136650"/>
              <a:chExt cx="1143000" cy="1828800"/>
            </a:xfrm>
          </p:grpSpPr>
          <p:sp>
            <p:nvSpPr>
              <p:cNvPr id="21" name="Rectangle 10"/>
              <p:cNvSpPr>
                <a:spLocks noChangeArrowheads="1"/>
              </p:cNvSpPr>
              <p:nvPr/>
            </p:nvSpPr>
            <p:spPr bwMode="auto">
              <a:xfrm>
                <a:off x="4489450" y="1136650"/>
                <a:ext cx="838200" cy="1828800"/>
              </a:xfrm>
              <a:prstGeom prst="rect">
                <a:avLst/>
              </a:prstGeom>
              <a:solidFill>
                <a:srgbClr val="FFFF99"/>
              </a:solidFill>
              <a:ln w="28575">
                <a:solidFill>
                  <a:schemeClr val="tx1"/>
                </a:solidFill>
                <a:miter lim="800000"/>
                <a:headEnd/>
                <a:tailEnd/>
              </a:ln>
            </p:spPr>
            <p:txBody>
              <a:bodyPr wrap="none" anchor="ctr"/>
              <a:lstStyle/>
              <a:p>
                <a:pPr algn="ctr"/>
                <a:endParaRPr lang="en-US" sz="1600">
                  <a:latin typeface="Courier New" pitchFamily="49" charset="0"/>
                </a:endParaRPr>
              </a:p>
            </p:txBody>
          </p:sp>
          <p:grpSp>
            <p:nvGrpSpPr>
              <p:cNvPr id="3" name="Group 2"/>
              <p:cNvGrpSpPr/>
              <p:nvPr/>
            </p:nvGrpSpPr>
            <p:grpSpPr>
              <a:xfrm>
                <a:off x="4489450" y="1136650"/>
                <a:ext cx="838200" cy="914400"/>
                <a:chOff x="1212850" y="1670050"/>
                <a:chExt cx="838200" cy="914400"/>
              </a:xfrm>
            </p:grpSpPr>
            <p:sp>
              <p:nvSpPr>
                <p:cNvPr id="30" name="Rectangle 2"/>
                <p:cNvSpPr>
                  <a:spLocks noChangeArrowheads="1"/>
                </p:cNvSpPr>
                <p:nvPr/>
              </p:nvSpPr>
              <p:spPr bwMode="auto">
                <a:xfrm>
                  <a:off x="1212850" y="16700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rax</a:t>
                  </a:r>
                  <a:endParaRPr lang="en-US" sz="1600" dirty="0">
                    <a:latin typeface="Courier New" pitchFamily="49" charset="0"/>
                  </a:endParaRPr>
                </a:p>
              </p:txBody>
            </p:sp>
            <p:sp>
              <p:nvSpPr>
                <p:cNvPr id="31" name="Rectangle 3"/>
                <p:cNvSpPr>
                  <a:spLocks noChangeArrowheads="1"/>
                </p:cNvSpPr>
                <p:nvPr/>
              </p:nvSpPr>
              <p:spPr bwMode="auto">
                <a:xfrm>
                  <a:off x="1212850" y="1898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rcx</a:t>
                  </a:r>
                  <a:endParaRPr lang="en-US" sz="1600" dirty="0">
                    <a:latin typeface="Courier New" pitchFamily="49" charset="0"/>
                  </a:endParaRPr>
                </a:p>
              </p:txBody>
            </p:sp>
            <p:sp>
              <p:nvSpPr>
                <p:cNvPr id="32" name="Rectangle 4"/>
                <p:cNvSpPr>
                  <a:spLocks noChangeArrowheads="1"/>
                </p:cNvSpPr>
                <p:nvPr/>
              </p:nvSpPr>
              <p:spPr bwMode="auto">
                <a:xfrm>
                  <a:off x="1212850" y="2127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rdx</a:t>
                  </a:r>
                  <a:endParaRPr lang="en-US" sz="1600" dirty="0">
                    <a:latin typeface="Courier New" pitchFamily="49" charset="0"/>
                  </a:endParaRPr>
                </a:p>
              </p:txBody>
            </p:sp>
            <p:sp>
              <p:nvSpPr>
                <p:cNvPr id="33" name="Rectangle 5"/>
                <p:cNvSpPr>
                  <a:spLocks noChangeArrowheads="1"/>
                </p:cNvSpPr>
                <p:nvPr/>
              </p:nvSpPr>
              <p:spPr bwMode="auto">
                <a:xfrm>
                  <a:off x="1212850" y="2355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rbx</a:t>
                  </a:r>
                  <a:endParaRPr lang="en-US" sz="1600" dirty="0">
                    <a:latin typeface="Courier New" pitchFamily="49" charset="0"/>
                  </a:endParaRPr>
                </a:p>
              </p:txBody>
            </p:sp>
          </p:grpSp>
          <p:grpSp>
            <p:nvGrpSpPr>
              <p:cNvPr id="4" name="Group 3"/>
              <p:cNvGrpSpPr/>
              <p:nvPr/>
            </p:nvGrpSpPr>
            <p:grpSpPr>
              <a:xfrm>
                <a:off x="5327650" y="1136650"/>
                <a:ext cx="304800" cy="914400"/>
                <a:chOff x="2051050" y="1670050"/>
                <a:chExt cx="304800" cy="914400"/>
              </a:xfrm>
            </p:grpSpPr>
            <p:sp>
              <p:nvSpPr>
                <p:cNvPr id="38" name="Rectangle 2"/>
                <p:cNvSpPr>
                  <a:spLocks noChangeArrowheads="1"/>
                </p:cNvSpPr>
                <p:nvPr/>
              </p:nvSpPr>
              <p:spPr bwMode="auto">
                <a:xfrm>
                  <a:off x="2051050" y="16700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0</a:t>
                  </a:r>
                </a:p>
              </p:txBody>
            </p:sp>
            <p:sp>
              <p:nvSpPr>
                <p:cNvPr id="39" name="Rectangle 2"/>
                <p:cNvSpPr>
                  <a:spLocks noChangeArrowheads="1"/>
                </p:cNvSpPr>
                <p:nvPr/>
              </p:nvSpPr>
              <p:spPr bwMode="auto">
                <a:xfrm>
                  <a:off x="2051050" y="18986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1</a:t>
                  </a:r>
                </a:p>
              </p:txBody>
            </p:sp>
            <p:sp>
              <p:nvSpPr>
                <p:cNvPr id="40" name="Rectangle 2"/>
                <p:cNvSpPr>
                  <a:spLocks noChangeArrowheads="1"/>
                </p:cNvSpPr>
                <p:nvPr/>
              </p:nvSpPr>
              <p:spPr bwMode="auto">
                <a:xfrm>
                  <a:off x="2051050" y="21272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2</a:t>
                  </a:r>
                </a:p>
              </p:txBody>
            </p:sp>
            <p:sp>
              <p:nvSpPr>
                <p:cNvPr id="41" name="Rectangle 2"/>
                <p:cNvSpPr>
                  <a:spLocks noChangeArrowheads="1"/>
                </p:cNvSpPr>
                <p:nvPr/>
              </p:nvSpPr>
              <p:spPr bwMode="auto">
                <a:xfrm>
                  <a:off x="2051050" y="23558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3</a:t>
                  </a:r>
                </a:p>
              </p:txBody>
            </p:sp>
          </p:grpSp>
          <p:grpSp>
            <p:nvGrpSpPr>
              <p:cNvPr id="5" name="Group 4"/>
              <p:cNvGrpSpPr/>
              <p:nvPr/>
            </p:nvGrpSpPr>
            <p:grpSpPr>
              <a:xfrm>
                <a:off x="4489450" y="2051050"/>
                <a:ext cx="838200" cy="914400"/>
                <a:chOff x="2736850" y="1670050"/>
                <a:chExt cx="838200" cy="914400"/>
              </a:xfrm>
            </p:grpSpPr>
            <p:sp>
              <p:nvSpPr>
                <p:cNvPr id="34" name="Rectangle 6"/>
                <p:cNvSpPr>
                  <a:spLocks noChangeArrowheads="1"/>
                </p:cNvSpPr>
                <p:nvPr/>
              </p:nvSpPr>
              <p:spPr bwMode="auto">
                <a:xfrm>
                  <a:off x="2736850" y="16700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rsp</a:t>
                  </a:r>
                  <a:endParaRPr lang="en-US" sz="1600" dirty="0">
                    <a:latin typeface="Courier New" pitchFamily="49" charset="0"/>
                  </a:endParaRPr>
                </a:p>
              </p:txBody>
            </p:sp>
            <p:sp>
              <p:nvSpPr>
                <p:cNvPr id="35" name="Rectangle 7"/>
                <p:cNvSpPr>
                  <a:spLocks noChangeArrowheads="1"/>
                </p:cNvSpPr>
                <p:nvPr/>
              </p:nvSpPr>
              <p:spPr bwMode="auto">
                <a:xfrm>
                  <a:off x="2736850" y="1898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rbp</a:t>
                  </a:r>
                  <a:endParaRPr lang="en-US" sz="1600" dirty="0">
                    <a:latin typeface="Courier New" pitchFamily="49" charset="0"/>
                  </a:endParaRPr>
                </a:p>
              </p:txBody>
            </p:sp>
            <p:sp>
              <p:nvSpPr>
                <p:cNvPr id="36" name="Rectangle 8"/>
                <p:cNvSpPr>
                  <a:spLocks noChangeArrowheads="1"/>
                </p:cNvSpPr>
                <p:nvPr/>
              </p:nvSpPr>
              <p:spPr bwMode="auto">
                <a:xfrm>
                  <a:off x="2736850" y="2127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rsi</a:t>
                  </a:r>
                  <a:endParaRPr lang="en-US" sz="1600" dirty="0">
                    <a:latin typeface="Courier New" pitchFamily="49" charset="0"/>
                  </a:endParaRPr>
                </a:p>
              </p:txBody>
            </p:sp>
            <p:sp>
              <p:nvSpPr>
                <p:cNvPr id="37" name="Rectangle 9"/>
                <p:cNvSpPr>
                  <a:spLocks noChangeArrowheads="1"/>
                </p:cNvSpPr>
                <p:nvPr/>
              </p:nvSpPr>
              <p:spPr bwMode="auto">
                <a:xfrm>
                  <a:off x="2736850" y="2355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rdi</a:t>
                  </a:r>
                  <a:endParaRPr lang="en-US" sz="1600" dirty="0">
                    <a:latin typeface="Courier New" pitchFamily="49" charset="0"/>
                  </a:endParaRPr>
                </a:p>
              </p:txBody>
            </p:sp>
          </p:grpSp>
          <p:grpSp>
            <p:nvGrpSpPr>
              <p:cNvPr id="2" name="Group 1"/>
              <p:cNvGrpSpPr/>
              <p:nvPr/>
            </p:nvGrpSpPr>
            <p:grpSpPr>
              <a:xfrm>
                <a:off x="5327650" y="2051050"/>
                <a:ext cx="304800" cy="914400"/>
                <a:chOff x="2203450" y="1822450"/>
                <a:chExt cx="304800" cy="914400"/>
              </a:xfrm>
            </p:grpSpPr>
            <p:sp>
              <p:nvSpPr>
                <p:cNvPr id="42" name="Rectangle 2"/>
                <p:cNvSpPr>
                  <a:spLocks noChangeArrowheads="1"/>
                </p:cNvSpPr>
                <p:nvPr/>
              </p:nvSpPr>
              <p:spPr bwMode="auto">
                <a:xfrm>
                  <a:off x="2203450" y="18224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4</a:t>
                  </a:r>
                </a:p>
              </p:txBody>
            </p:sp>
            <p:sp>
              <p:nvSpPr>
                <p:cNvPr id="43" name="Rectangle 2"/>
                <p:cNvSpPr>
                  <a:spLocks noChangeArrowheads="1"/>
                </p:cNvSpPr>
                <p:nvPr/>
              </p:nvSpPr>
              <p:spPr bwMode="auto">
                <a:xfrm>
                  <a:off x="2203450" y="20510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5</a:t>
                  </a:r>
                </a:p>
              </p:txBody>
            </p:sp>
            <p:sp>
              <p:nvSpPr>
                <p:cNvPr id="44" name="Rectangle 2"/>
                <p:cNvSpPr>
                  <a:spLocks noChangeArrowheads="1"/>
                </p:cNvSpPr>
                <p:nvPr/>
              </p:nvSpPr>
              <p:spPr bwMode="auto">
                <a:xfrm>
                  <a:off x="2203450" y="22796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6</a:t>
                  </a:r>
                </a:p>
              </p:txBody>
            </p:sp>
            <p:sp>
              <p:nvSpPr>
                <p:cNvPr id="45" name="Rectangle 2"/>
                <p:cNvSpPr>
                  <a:spLocks noChangeArrowheads="1"/>
                </p:cNvSpPr>
                <p:nvPr/>
              </p:nvSpPr>
              <p:spPr bwMode="auto">
                <a:xfrm>
                  <a:off x="2203450" y="25082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7</a:t>
                  </a:r>
                </a:p>
              </p:txBody>
            </p:sp>
          </p:grpSp>
        </p:grpSp>
        <p:grpSp>
          <p:nvGrpSpPr>
            <p:cNvPr id="13" name="Group 12"/>
            <p:cNvGrpSpPr/>
            <p:nvPr/>
          </p:nvGrpSpPr>
          <p:grpSpPr>
            <a:xfrm>
              <a:off x="3270250" y="1670050"/>
              <a:ext cx="1143000" cy="1828800"/>
              <a:chOff x="5861050" y="1136650"/>
              <a:chExt cx="1143000" cy="1828800"/>
            </a:xfrm>
          </p:grpSpPr>
          <p:sp>
            <p:nvSpPr>
              <p:cNvPr id="64" name="Rectangle 10"/>
              <p:cNvSpPr>
                <a:spLocks noChangeArrowheads="1"/>
              </p:cNvSpPr>
              <p:nvPr/>
            </p:nvSpPr>
            <p:spPr bwMode="auto">
              <a:xfrm>
                <a:off x="5861050" y="1136650"/>
                <a:ext cx="838200" cy="1600200"/>
              </a:xfrm>
              <a:prstGeom prst="rect">
                <a:avLst/>
              </a:prstGeom>
              <a:solidFill>
                <a:srgbClr val="FFFF99"/>
              </a:solidFill>
              <a:ln w="28575">
                <a:solidFill>
                  <a:schemeClr val="tx1"/>
                </a:solidFill>
                <a:miter lim="800000"/>
                <a:headEnd/>
                <a:tailEnd/>
              </a:ln>
            </p:spPr>
            <p:txBody>
              <a:bodyPr wrap="none" anchor="ctr"/>
              <a:lstStyle/>
              <a:p>
                <a:pPr algn="ctr"/>
                <a:endParaRPr lang="en-US" sz="1600">
                  <a:latin typeface="Courier New" pitchFamily="49" charset="0"/>
                </a:endParaRPr>
              </a:p>
            </p:txBody>
          </p:sp>
          <p:grpSp>
            <p:nvGrpSpPr>
              <p:cNvPr id="6" name="Group 5"/>
              <p:cNvGrpSpPr/>
              <p:nvPr/>
            </p:nvGrpSpPr>
            <p:grpSpPr>
              <a:xfrm>
                <a:off x="5867400" y="1136650"/>
                <a:ext cx="838200" cy="914400"/>
                <a:chOff x="4038600" y="1670050"/>
                <a:chExt cx="838200" cy="914400"/>
              </a:xfrm>
            </p:grpSpPr>
            <p:sp>
              <p:nvSpPr>
                <p:cNvPr id="22" name="Rectangle 2"/>
                <p:cNvSpPr>
                  <a:spLocks noChangeArrowheads="1"/>
                </p:cNvSpPr>
                <p:nvPr/>
              </p:nvSpPr>
              <p:spPr bwMode="auto">
                <a:xfrm>
                  <a:off x="4038600" y="16700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%r8</a:t>
                  </a:r>
                </a:p>
              </p:txBody>
            </p:sp>
            <p:sp>
              <p:nvSpPr>
                <p:cNvPr id="23" name="Rectangle 3"/>
                <p:cNvSpPr>
                  <a:spLocks noChangeArrowheads="1"/>
                </p:cNvSpPr>
                <p:nvPr/>
              </p:nvSpPr>
              <p:spPr bwMode="auto">
                <a:xfrm>
                  <a:off x="4038600" y="1898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%r9</a:t>
                  </a:r>
                </a:p>
              </p:txBody>
            </p:sp>
            <p:sp>
              <p:nvSpPr>
                <p:cNvPr id="24" name="Rectangle 4"/>
                <p:cNvSpPr>
                  <a:spLocks noChangeArrowheads="1"/>
                </p:cNvSpPr>
                <p:nvPr/>
              </p:nvSpPr>
              <p:spPr bwMode="auto">
                <a:xfrm>
                  <a:off x="4038600" y="2127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%r10</a:t>
                  </a:r>
                </a:p>
              </p:txBody>
            </p:sp>
            <p:sp>
              <p:nvSpPr>
                <p:cNvPr id="25" name="Rectangle 5"/>
                <p:cNvSpPr>
                  <a:spLocks noChangeArrowheads="1"/>
                </p:cNvSpPr>
                <p:nvPr/>
              </p:nvSpPr>
              <p:spPr bwMode="auto">
                <a:xfrm>
                  <a:off x="4038600" y="2355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%r11</a:t>
                  </a:r>
                </a:p>
              </p:txBody>
            </p:sp>
          </p:grpSp>
          <p:grpSp>
            <p:nvGrpSpPr>
              <p:cNvPr id="52" name="Group 51"/>
              <p:cNvGrpSpPr/>
              <p:nvPr/>
            </p:nvGrpSpPr>
            <p:grpSpPr>
              <a:xfrm>
                <a:off x="6699250" y="1136650"/>
                <a:ext cx="304800" cy="914400"/>
                <a:chOff x="2203450" y="1822450"/>
                <a:chExt cx="304800" cy="914400"/>
              </a:xfrm>
            </p:grpSpPr>
            <p:sp>
              <p:nvSpPr>
                <p:cNvPr id="53" name="Rectangle 2"/>
                <p:cNvSpPr>
                  <a:spLocks noChangeArrowheads="1"/>
                </p:cNvSpPr>
                <p:nvPr/>
              </p:nvSpPr>
              <p:spPr bwMode="auto">
                <a:xfrm>
                  <a:off x="2203450" y="18224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8</a:t>
                  </a:r>
                </a:p>
              </p:txBody>
            </p:sp>
            <p:sp>
              <p:nvSpPr>
                <p:cNvPr id="54" name="Rectangle 2"/>
                <p:cNvSpPr>
                  <a:spLocks noChangeArrowheads="1"/>
                </p:cNvSpPr>
                <p:nvPr/>
              </p:nvSpPr>
              <p:spPr bwMode="auto">
                <a:xfrm>
                  <a:off x="2203450" y="20510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9</a:t>
                  </a:r>
                </a:p>
              </p:txBody>
            </p:sp>
            <p:sp>
              <p:nvSpPr>
                <p:cNvPr id="55" name="Rectangle 2"/>
                <p:cNvSpPr>
                  <a:spLocks noChangeArrowheads="1"/>
                </p:cNvSpPr>
                <p:nvPr/>
              </p:nvSpPr>
              <p:spPr bwMode="auto">
                <a:xfrm>
                  <a:off x="2203450" y="22796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A</a:t>
                  </a:r>
                </a:p>
              </p:txBody>
            </p:sp>
            <p:sp>
              <p:nvSpPr>
                <p:cNvPr id="56" name="Rectangle 2"/>
                <p:cNvSpPr>
                  <a:spLocks noChangeArrowheads="1"/>
                </p:cNvSpPr>
                <p:nvPr/>
              </p:nvSpPr>
              <p:spPr bwMode="auto">
                <a:xfrm>
                  <a:off x="2203450" y="25082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B</a:t>
                  </a:r>
                </a:p>
              </p:txBody>
            </p:sp>
          </p:grpSp>
          <p:sp>
            <p:nvSpPr>
              <p:cNvPr id="26" name="Rectangle 6"/>
              <p:cNvSpPr>
                <a:spLocks noChangeArrowheads="1"/>
              </p:cNvSpPr>
              <p:nvPr/>
            </p:nvSpPr>
            <p:spPr bwMode="auto">
              <a:xfrm>
                <a:off x="5861050" y="20510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%r12</a:t>
                </a:r>
              </a:p>
            </p:txBody>
          </p:sp>
          <p:sp>
            <p:nvSpPr>
              <p:cNvPr id="27" name="Rectangle 7"/>
              <p:cNvSpPr>
                <a:spLocks noChangeArrowheads="1"/>
              </p:cNvSpPr>
              <p:nvPr/>
            </p:nvSpPr>
            <p:spPr bwMode="auto">
              <a:xfrm>
                <a:off x="5861050" y="2279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%r13</a:t>
                </a:r>
              </a:p>
            </p:txBody>
          </p:sp>
          <p:sp>
            <p:nvSpPr>
              <p:cNvPr id="28" name="Rectangle 8"/>
              <p:cNvSpPr>
                <a:spLocks noChangeArrowheads="1"/>
              </p:cNvSpPr>
              <p:nvPr/>
            </p:nvSpPr>
            <p:spPr bwMode="auto">
              <a:xfrm>
                <a:off x="5861050" y="2508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%r14</a:t>
                </a:r>
              </a:p>
            </p:txBody>
          </p:sp>
          <p:sp>
            <p:nvSpPr>
              <p:cNvPr id="29" name="Rectangle 9"/>
              <p:cNvSpPr>
                <a:spLocks noChangeArrowheads="1"/>
              </p:cNvSpPr>
              <p:nvPr/>
            </p:nvSpPr>
            <p:spPr bwMode="auto">
              <a:xfrm>
                <a:off x="5861050" y="2736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mn-lt"/>
                  </a:rPr>
                  <a:t>No Register</a:t>
                </a:r>
              </a:p>
            </p:txBody>
          </p:sp>
          <p:grpSp>
            <p:nvGrpSpPr>
              <p:cNvPr id="57" name="Group 56"/>
              <p:cNvGrpSpPr/>
              <p:nvPr/>
            </p:nvGrpSpPr>
            <p:grpSpPr>
              <a:xfrm>
                <a:off x="6699250" y="2051050"/>
                <a:ext cx="304800" cy="914400"/>
                <a:chOff x="2203450" y="1822450"/>
                <a:chExt cx="304800" cy="914400"/>
              </a:xfrm>
            </p:grpSpPr>
            <p:sp>
              <p:nvSpPr>
                <p:cNvPr id="58" name="Rectangle 2"/>
                <p:cNvSpPr>
                  <a:spLocks noChangeArrowheads="1"/>
                </p:cNvSpPr>
                <p:nvPr/>
              </p:nvSpPr>
              <p:spPr bwMode="auto">
                <a:xfrm>
                  <a:off x="2203450" y="18224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C</a:t>
                  </a:r>
                </a:p>
              </p:txBody>
            </p:sp>
            <p:sp>
              <p:nvSpPr>
                <p:cNvPr id="59" name="Rectangle 2"/>
                <p:cNvSpPr>
                  <a:spLocks noChangeArrowheads="1"/>
                </p:cNvSpPr>
                <p:nvPr/>
              </p:nvSpPr>
              <p:spPr bwMode="auto">
                <a:xfrm>
                  <a:off x="2203450" y="20510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D</a:t>
                  </a:r>
                </a:p>
              </p:txBody>
            </p:sp>
            <p:sp>
              <p:nvSpPr>
                <p:cNvPr id="60" name="Rectangle 2"/>
                <p:cNvSpPr>
                  <a:spLocks noChangeArrowheads="1"/>
                </p:cNvSpPr>
                <p:nvPr/>
              </p:nvSpPr>
              <p:spPr bwMode="auto">
                <a:xfrm>
                  <a:off x="2203450" y="22796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E</a:t>
                  </a:r>
                </a:p>
              </p:txBody>
            </p:sp>
            <p:sp>
              <p:nvSpPr>
                <p:cNvPr id="61" name="Rectangle 2"/>
                <p:cNvSpPr>
                  <a:spLocks noChangeArrowheads="1"/>
                </p:cNvSpPr>
                <p:nvPr/>
              </p:nvSpPr>
              <p:spPr bwMode="auto">
                <a:xfrm>
                  <a:off x="2203450" y="2508250"/>
                  <a:ext cx="304800" cy="228600"/>
                </a:xfrm>
                <a:prstGeom prst="rect">
                  <a:avLst/>
                </a:prstGeom>
                <a:noFill/>
                <a:ln w="12700">
                  <a:solidFill>
                    <a:schemeClr val="tx1"/>
                  </a:solidFill>
                  <a:miter lim="800000"/>
                  <a:headEnd/>
                  <a:tailEnd/>
                </a:ln>
              </p:spPr>
              <p:txBody>
                <a:bodyPr wrap="none" anchor="ctr"/>
                <a:lstStyle/>
                <a:p>
                  <a:pPr algn="r"/>
                  <a:r>
                    <a:rPr lang="en-US" sz="1600" dirty="0">
                      <a:latin typeface="Courier New" pitchFamily="49" charset="0"/>
                    </a:rPr>
                    <a:t>F</a:t>
                  </a:r>
                </a:p>
              </p:txBody>
            </p:sp>
          </p:grpSp>
        </p:gr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99FC9-E50C-42D0-A09B-32F4CE5131B8}"/>
              </a:ext>
            </a:extLst>
          </p:cNvPr>
          <p:cNvSpPr>
            <a:spLocks noGrp="1"/>
          </p:cNvSpPr>
          <p:nvPr>
            <p:ph type="title"/>
          </p:nvPr>
        </p:nvSpPr>
        <p:spPr/>
        <p:txBody>
          <a:bodyPr/>
          <a:lstStyle/>
          <a:p>
            <a:r>
              <a:rPr lang="zh-CN" altLang="en-US" dirty="0"/>
              <a:t>寄存器指示符字节</a:t>
            </a:r>
          </a:p>
        </p:txBody>
      </p:sp>
      <p:sp>
        <p:nvSpPr>
          <p:cNvPr id="3" name="内容占位符 2">
            <a:extLst>
              <a:ext uri="{FF2B5EF4-FFF2-40B4-BE49-F238E27FC236}">
                <a16:creationId xmlns:a16="http://schemas.microsoft.com/office/drawing/2014/main" id="{41C2B547-598F-4B02-81BB-8FF83956D048}"/>
              </a:ext>
            </a:extLst>
          </p:cNvPr>
          <p:cNvSpPr>
            <a:spLocks noGrp="1"/>
          </p:cNvSpPr>
          <p:nvPr>
            <p:ph idx="1"/>
          </p:nvPr>
        </p:nvSpPr>
        <p:spPr>
          <a:xfrm>
            <a:off x="496887" y="984251"/>
            <a:ext cx="8229600" cy="5213350"/>
          </a:xfrm>
        </p:spPr>
        <p:txBody>
          <a:bodyPr/>
          <a:lstStyle/>
          <a:p>
            <a:pPr indent="457200"/>
            <a:r>
              <a:rPr lang="zh-CN" altLang="en-US" sz="2200" dirty="0"/>
              <a:t>寄存器指示符通常在指令的第</a:t>
            </a:r>
            <a:r>
              <a:rPr lang="en-US" altLang="zh-CN" sz="2200" dirty="0"/>
              <a:t>2</a:t>
            </a:r>
            <a:r>
              <a:rPr lang="zh-CN" altLang="en-US" sz="2200" dirty="0"/>
              <a:t>字节。寄存器字段称为</a:t>
            </a:r>
            <a:r>
              <a:rPr lang="en-US" altLang="zh-CN" sz="2200" dirty="0" err="1"/>
              <a:t>rA</a:t>
            </a:r>
            <a:r>
              <a:rPr lang="zh-CN" altLang="en-US" sz="2200" dirty="0"/>
              <a:t>，</a:t>
            </a:r>
            <a:r>
              <a:rPr lang="en-US" altLang="zh-CN" sz="2200" dirty="0" err="1"/>
              <a:t>rB</a:t>
            </a:r>
            <a:r>
              <a:rPr lang="zh-CN" altLang="en-US" sz="2200" dirty="0"/>
              <a:t>。</a:t>
            </a:r>
            <a:endParaRPr lang="en-US" altLang="zh-CN" sz="2200" dirty="0"/>
          </a:p>
          <a:p>
            <a:pPr marL="2955925" indent="-2955925"/>
            <a:r>
              <a:rPr lang="zh-CN" altLang="en-US" sz="2200" dirty="0"/>
              <a:t>包含</a:t>
            </a:r>
            <a:r>
              <a:rPr lang="en-US" altLang="zh-CN" sz="2200" dirty="0"/>
              <a:t>2</a:t>
            </a:r>
            <a:r>
              <a:rPr lang="zh-CN" altLang="en-US" sz="2200" dirty="0"/>
              <a:t>个寄存器的指令：</a:t>
            </a:r>
            <a:r>
              <a:rPr lang="en-US" altLang="zh-CN" sz="2200" dirty="0" err="1"/>
              <a:t>rrmovq</a:t>
            </a:r>
            <a:r>
              <a:rPr lang="zh-CN" altLang="en-US" sz="2200" dirty="0"/>
              <a:t>，</a:t>
            </a:r>
            <a:r>
              <a:rPr lang="en-US" altLang="zh-CN" sz="2200" dirty="0" err="1"/>
              <a:t>rmmovq</a:t>
            </a:r>
            <a:r>
              <a:rPr lang="zh-CN" altLang="en-US" sz="2200" dirty="0"/>
              <a:t>，</a:t>
            </a:r>
            <a:r>
              <a:rPr lang="en-US" altLang="zh-CN" sz="2200" dirty="0" err="1"/>
              <a:t>mrmovq</a:t>
            </a:r>
            <a:r>
              <a:rPr lang="zh-CN" altLang="en-US" sz="2200" dirty="0"/>
              <a:t>，</a:t>
            </a:r>
            <a:r>
              <a:rPr lang="en-US" altLang="zh-CN" sz="2200" dirty="0" err="1"/>
              <a:t>OPq</a:t>
            </a:r>
            <a:r>
              <a:rPr lang="zh-CN" altLang="en-US" sz="2200" dirty="0"/>
              <a:t>，</a:t>
            </a:r>
            <a:r>
              <a:rPr lang="en-US" altLang="zh-CN" sz="2200" dirty="0" err="1"/>
              <a:t>cmovXX</a:t>
            </a:r>
            <a:endParaRPr lang="en-US" altLang="zh-CN" sz="2200" dirty="0"/>
          </a:p>
          <a:p>
            <a:r>
              <a:rPr lang="zh-CN" altLang="en-US" sz="2200" dirty="0"/>
              <a:t>包含</a:t>
            </a:r>
            <a:r>
              <a:rPr lang="en-US" altLang="zh-CN" sz="2200" dirty="0"/>
              <a:t>1</a:t>
            </a:r>
            <a:r>
              <a:rPr lang="zh-CN" altLang="en-US" sz="2200" dirty="0"/>
              <a:t>个寄存器的指令：</a:t>
            </a:r>
            <a:r>
              <a:rPr lang="en-US" altLang="zh-CN" sz="2200" dirty="0" err="1"/>
              <a:t>irmovq</a:t>
            </a:r>
            <a:r>
              <a:rPr lang="zh-CN" altLang="en-US" sz="2200" dirty="0"/>
              <a:t>，</a:t>
            </a:r>
            <a:r>
              <a:rPr lang="en-US" altLang="zh-CN" sz="2200" dirty="0" err="1"/>
              <a:t>pushq</a:t>
            </a:r>
            <a:r>
              <a:rPr lang="zh-CN" altLang="en-US" sz="2200" dirty="0"/>
              <a:t>，</a:t>
            </a:r>
            <a:r>
              <a:rPr lang="en-US" altLang="zh-CN" sz="2200" dirty="0" err="1"/>
              <a:t>popq</a:t>
            </a:r>
            <a:endParaRPr lang="en-US" altLang="zh-CN" sz="2200" dirty="0"/>
          </a:p>
          <a:p>
            <a:r>
              <a:rPr lang="zh-CN" altLang="en-US" sz="2200" dirty="0"/>
              <a:t>包含</a:t>
            </a:r>
            <a:r>
              <a:rPr lang="en-US" altLang="zh-CN" sz="2200" dirty="0"/>
              <a:t>0</a:t>
            </a:r>
            <a:r>
              <a:rPr lang="zh-CN" altLang="en-US" sz="2200" dirty="0"/>
              <a:t>个寄存器的指令：</a:t>
            </a:r>
            <a:r>
              <a:rPr lang="en-US" altLang="zh-CN" sz="2200" dirty="0"/>
              <a:t>halt</a:t>
            </a:r>
            <a:r>
              <a:rPr lang="zh-CN" altLang="en-US" sz="2200" dirty="0"/>
              <a:t>，</a:t>
            </a:r>
            <a:r>
              <a:rPr lang="en-US" altLang="zh-CN" sz="2200" dirty="0" err="1"/>
              <a:t>nop</a:t>
            </a:r>
            <a:r>
              <a:rPr lang="zh-CN" altLang="en-US" sz="2200" dirty="0"/>
              <a:t>，</a:t>
            </a:r>
            <a:r>
              <a:rPr lang="en-US" altLang="zh-CN" sz="2200" dirty="0" err="1"/>
              <a:t>jxx</a:t>
            </a:r>
            <a:r>
              <a:rPr lang="zh-CN" altLang="en-US" sz="2200" dirty="0"/>
              <a:t>，</a:t>
            </a:r>
            <a:r>
              <a:rPr lang="en-US" altLang="zh-CN" sz="2200" dirty="0"/>
              <a:t>call</a:t>
            </a:r>
            <a:r>
              <a:rPr lang="zh-CN" altLang="en-US" sz="2200" dirty="0"/>
              <a:t>，</a:t>
            </a:r>
            <a:r>
              <a:rPr lang="en-US" altLang="zh-CN" sz="2200" dirty="0"/>
              <a:t>ret</a:t>
            </a:r>
          </a:p>
          <a:p>
            <a:endParaRPr lang="zh-CN" altLang="en-US" sz="2200" dirty="0"/>
          </a:p>
        </p:txBody>
      </p:sp>
      <p:pic>
        <p:nvPicPr>
          <p:cNvPr id="5" name="图片 4">
            <a:extLst>
              <a:ext uri="{FF2B5EF4-FFF2-40B4-BE49-F238E27FC236}">
                <a16:creationId xmlns:a16="http://schemas.microsoft.com/office/drawing/2014/main" id="{9E0317BF-EB62-47FB-9901-F443A5B67CAF}"/>
              </a:ext>
            </a:extLst>
          </p:cNvPr>
          <p:cNvPicPr>
            <a:picLocks noChangeAspect="1"/>
          </p:cNvPicPr>
          <p:nvPr/>
        </p:nvPicPr>
        <p:blipFill>
          <a:blip r:embed="rId2"/>
          <a:stretch>
            <a:fillRect/>
          </a:stretch>
        </p:blipFill>
        <p:spPr>
          <a:xfrm>
            <a:off x="1898650" y="3422649"/>
            <a:ext cx="4648200" cy="3224023"/>
          </a:xfrm>
          <a:prstGeom prst="rect">
            <a:avLst/>
          </a:prstGeom>
        </p:spPr>
      </p:pic>
    </p:spTree>
    <p:extLst>
      <p:ext uri="{BB962C8B-B14F-4D97-AF65-F5344CB8AC3E}">
        <p14:creationId xmlns:p14="http://schemas.microsoft.com/office/powerpoint/2010/main" val="31824615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3C232-7683-43CF-AD2E-CE4AB8F17069}"/>
              </a:ext>
            </a:extLst>
          </p:cNvPr>
          <p:cNvSpPr>
            <a:spLocks noGrp="1"/>
          </p:cNvSpPr>
          <p:nvPr>
            <p:ph type="title"/>
          </p:nvPr>
        </p:nvSpPr>
        <p:spPr/>
        <p:txBody>
          <a:bodyPr/>
          <a:lstStyle/>
          <a:p>
            <a:r>
              <a:rPr lang="zh-CN" altLang="en-US" dirty="0"/>
              <a:t>常数字</a:t>
            </a:r>
            <a:r>
              <a:rPr lang="en-US" altLang="zh-CN" dirty="0"/>
              <a:t>(constant word)</a:t>
            </a:r>
            <a:endParaRPr lang="zh-CN" altLang="en-US" dirty="0"/>
          </a:p>
        </p:txBody>
      </p:sp>
      <p:sp>
        <p:nvSpPr>
          <p:cNvPr id="3" name="内容占位符 2">
            <a:extLst>
              <a:ext uri="{FF2B5EF4-FFF2-40B4-BE49-F238E27FC236}">
                <a16:creationId xmlns:a16="http://schemas.microsoft.com/office/drawing/2014/main" id="{786F3FC0-8D6D-4B47-8A8F-04583C9DFD3A}"/>
              </a:ext>
            </a:extLst>
          </p:cNvPr>
          <p:cNvSpPr>
            <a:spLocks noGrp="1"/>
          </p:cNvSpPr>
          <p:nvPr>
            <p:ph idx="1"/>
          </p:nvPr>
        </p:nvSpPr>
        <p:spPr/>
        <p:txBody>
          <a:bodyPr/>
          <a:lstStyle/>
          <a:p>
            <a:pPr>
              <a:spcBef>
                <a:spcPts val="600"/>
              </a:spcBef>
            </a:pPr>
            <a:r>
              <a:rPr lang="zh-CN" altLang="en-US" dirty="0"/>
              <a:t>常数字为</a:t>
            </a:r>
            <a:r>
              <a:rPr lang="en-US" altLang="zh-CN" dirty="0"/>
              <a:t>8</a:t>
            </a:r>
            <a:r>
              <a:rPr lang="zh-CN" altLang="en-US" dirty="0"/>
              <a:t>字节，可用作立即数或地址。</a:t>
            </a:r>
            <a:endParaRPr lang="en-US" altLang="zh-CN" dirty="0"/>
          </a:p>
          <a:p>
            <a:pPr>
              <a:spcBef>
                <a:spcPts val="600"/>
              </a:spcBef>
            </a:pPr>
            <a:r>
              <a:rPr lang="zh-CN" altLang="en-US" dirty="0"/>
              <a:t>作为立即数：</a:t>
            </a:r>
            <a:endParaRPr lang="en-US" altLang="zh-CN" dirty="0"/>
          </a:p>
          <a:p>
            <a:pPr marL="841375" lvl="1" indent="-342900">
              <a:spcBef>
                <a:spcPts val="600"/>
              </a:spcBef>
              <a:buFont typeface="Wingdings" panose="05000000000000000000" pitchFamily="2" charset="2"/>
              <a:buChar char="Ø"/>
            </a:pPr>
            <a:r>
              <a:rPr lang="zh-CN" altLang="en-US" dirty="0"/>
              <a:t>用在</a:t>
            </a:r>
            <a:r>
              <a:rPr lang="en-US" altLang="zh-CN" dirty="0" err="1"/>
              <a:t>irmovq</a:t>
            </a:r>
            <a:r>
              <a:rPr lang="zh-CN" altLang="en-US" dirty="0"/>
              <a:t>指令</a:t>
            </a:r>
            <a:endParaRPr lang="en-US" altLang="zh-CN" dirty="0"/>
          </a:p>
          <a:p>
            <a:pPr>
              <a:spcBef>
                <a:spcPts val="600"/>
              </a:spcBef>
            </a:pPr>
            <a:r>
              <a:rPr lang="zh-CN" altLang="en-US" dirty="0"/>
              <a:t>作为地址：</a:t>
            </a:r>
            <a:endParaRPr lang="en-US" altLang="zh-CN" dirty="0"/>
          </a:p>
          <a:p>
            <a:pPr marL="841375" lvl="1" indent="-342900">
              <a:spcBef>
                <a:spcPts val="600"/>
              </a:spcBef>
              <a:buFont typeface="Wingdings" panose="05000000000000000000" pitchFamily="2" charset="2"/>
              <a:buChar char="Ø"/>
            </a:pPr>
            <a:r>
              <a:rPr lang="zh-CN" altLang="en-US" dirty="0"/>
              <a:t>用于</a:t>
            </a:r>
            <a:r>
              <a:rPr lang="en-US" altLang="zh-CN" dirty="0" err="1"/>
              <a:t>rmmovq</a:t>
            </a:r>
            <a:r>
              <a:rPr lang="zh-CN" altLang="en-US" dirty="0"/>
              <a:t>、</a:t>
            </a:r>
            <a:r>
              <a:rPr lang="en-US" altLang="zh-CN" dirty="0" err="1"/>
              <a:t>mrmovq</a:t>
            </a:r>
            <a:r>
              <a:rPr lang="zh-CN" altLang="en-US" dirty="0"/>
              <a:t>的地址的偏移量，即</a:t>
            </a:r>
            <a:r>
              <a:rPr lang="en-US" altLang="zh-CN" dirty="0"/>
              <a:t>D(</a:t>
            </a:r>
            <a:r>
              <a:rPr lang="en-US" altLang="zh-CN" dirty="0" err="1"/>
              <a:t>rB</a:t>
            </a:r>
            <a:r>
              <a:rPr lang="en-US" altLang="zh-CN" dirty="0"/>
              <a:t>)</a:t>
            </a:r>
            <a:r>
              <a:rPr lang="zh-CN" altLang="en-US" dirty="0"/>
              <a:t>；</a:t>
            </a:r>
            <a:endParaRPr lang="en-US" altLang="zh-CN" dirty="0"/>
          </a:p>
          <a:p>
            <a:pPr marL="841375" lvl="1" indent="-342900">
              <a:spcBef>
                <a:spcPts val="600"/>
              </a:spcBef>
              <a:buFont typeface="Wingdings" panose="05000000000000000000" pitchFamily="2" charset="2"/>
              <a:buChar char="Ø"/>
            </a:pPr>
            <a:r>
              <a:rPr lang="zh-CN" altLang="en-US" dirty="0"/>
              <a:t>用于</a:t>
            </a:r>
            <a:r>
              <a:rPr lang="en-US" altLang="zh-CN" dirty="0" err="1"/>
              <a:t>jXX</a:t>
            </a:r>
            <a:r>
              <a:rPr lang="zh-CN" altLang="en-US" dirty="0"/>
              <a:t>、</a:t>
            </a:r>
            <a:r>
              <a:rPr lang="en-US" altLang="zh-CN" dirty="0"/>
              <a:t>call</a:t>
            </a:r>
            <a:r>
              <a:rPr lang="zh-CN" altLang="en-US" dirty="0"/>
              <a:t>指令的目的地址。注：该目的地址是绝对地址，而</a:t>
            </a:r>
            <a:r>
              <a:rPr lang="en-US" altLang="zh-CN" dirty="0"/>
              <a:t>x86</a:t>
            </a:r>
            <a:r>
              <a:rPr lang="zh-CN" altLang="en-US" dirty="0"/>
              <a:t>中是相对地址（相对</a:t>
            </a:r>
            <a:r>
              <a:rPr lang="en-US" altLang="zh-CN" dirty="0"/>
              <a:t>PC)</a:t>
            </a:r>
          </a:p>
          <a:p>
            <a:pPr>
              <a:spcBef>
                <a:spcPts val="600"/>
              </a:spcBef>
            </a:pPr>
            <a:r>
              <a:rPr lang="zh-CN" altLang="en-US" dirty="0"/>
              <a:t>所有整数采用</a:t>
            </a:r>
            <a:r>
              <a:rPr lang="zh-CN" altLang="en-US" b="1" dirty="0">
                <a:solidFill>
                  <a:srgbClr val="FF0000"/>
                </a:solidFill>
              </a:rPr>
              <a:t>小端方式</a:t>
            </a:r>
          </a:p>
        </p:txBody>
      </p:sp>
    </p:spTree>
    <p:extLst>
      <p:ext uri="{BB962C8B-B14F-4D97-AF65-F5344CB8AC3E}">
        <p14:creationId xmlns:p14="http://schemas.microsoft.com/office/powerpoint/2010/main" val="357953507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308" name="Rectangle 92"/>
          <p:cNvSpPr>
            <a:spLocks noChangeArrowheads="1"/>
          </p:cNvSpPr>
          <p:nvPr/>
        </p:nvSpPr>
        <p:spPr bwMode="auto">
          <a:xfrm>
            <a:off x="609600" y="2514600"/>
            <a:ext cx="3657600"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none" lIns="45720" rIns="45720" anchor="ctr">
            <a:spAutoFit/>
          </a:bodyPr>
          <a:lstStyle/>
          <a:p>
            <a:endParaRPr lang="en-US"/>
          </a:p>
        </p:txBody>
      </p:sp>
      <p:sp>
        <p:nvSpPr>
          <p:cNvPr id="265218" name="Rectangle 2"/>
          <p:cNvSpPr>
            <a:spLocks noGrp="1" noChangeArrowheads="1"/>
          </p:cNvSpPr>
          <p:nvPr>
            <p:ph type="title"/>
          </p:nvPr>
        </p:nvSpPr>
        <p:spPr/>
        <p:txBody>
          <a:bodyPr/>
          <a:lstStyle/>
          <a:p>
            <a:r>
              <a:rPr lang="zh-CN" altLang="en-US" dirty="0"/>
              <a:t>指令举例</a:t>
            </a:r>
            <a:endParaRPr lang="en-US" dirty="0"/>
          </a:p>
        </p:txBody>
      </p:sp>
      <p:sp>
        <p:nvSpPr>
          <p:cNvPr id="265219" name="Rectangle 3"/>
          <p:cNvSpPr>
            <a:spLocks noGrp="1" noChangeArrowheads="1"/>
          </p:cNvSpPr>
          <p:nvPr>
            <p:ph type="body" idx="1"/>
          </p:nvPr>
        </p:nvSpPr>
        <p:spPr>
          <a:xfrm>
            <a:off x="228600" y="1143000"/>
            <a:ext cx="8294688" cy="4419600"/>
          </a:xfrm>
        </p:spPr>
        <p:txBody>
          <a:bodyPr/>
          <a:lstStyle/>
          <a:p>
            <a:r>
              <a:rPr lang="zh-CN" altLang="en-US" dirty="0"/>
              <a:t>加法指令</a:t>
            </a:r>
            <a:endParaRPr lang="en-US" dirty="0"/>
          </a:p>
          <a:p>
            <a:endParaRPr lang="en-US" dirty="0"/>
          </a:p>
          <a:p>
            <a:endParaRPr lang="en-US" dirty="0"/>
          </a:p>
          <a:p>
            <a:endParaRPr lang="en-US" dirty="0"/>
          </a:p>
          <a:p>
            <a:pPr lvl="1"/>
            <a:endParaRPr lang="en-US" dirty="0"/>
          </a:p>
          <a:p>
            <a:pPr lvl="1"/>
            <a:r>
              <a:rPr lang="zh-CN" altLang="en-US" dirty="0"/>
              <a:t>寄存器</a:t>
            </a:r>
            <a:r>
              <a:rPr lang="en-US" dirty="0" err="1"/>
              <a:t>rA</a:t>
            </a:r>
            <a:r>
              <a:rPr lang="en-US" dirty="0"/>
              <a:t> </a:t>
            </a:r>
            <a:r>
              <a:rPr lang="zh-CN" altLang="en-US" dirty="0"/>
              <a:t>和</a:t>
            </a:r>
            <a:r>
              <a:rPr lang="en-US" dirty="0" err="1"/>
              <a:t>rB</a:t>
            </a:r>
            <a:r>
              <a:rPr lang="zh-CN" altLang="en-US" dirty="0"/>
              <a:t>相加，结果存于</a:t>
            </a:r>
            <a:r>
              <a:rPr lang="en-US" altLang="zh-CN" dirty="0" err="1"/>
              <a:t>rB</a:t>
            </a:r>
            <a:r>
              <a:rPr lang="zh-CN" altLang="en-US" dirty="0"/>
              <a:t>，并根据结果设置条件代码。</a:t>
            </a:r>
            <a:endParaRPr lang="en-US" altLang="zh-CN" dirty="0"/>
          </a:p>
          <a:p>
            <a:pPr lvl="1"/>
            <a:r>
              <a:rPr lang="zh-CN" altLang="en-US" dirty="0"/>
              <a:t>两个字节中，第一个字节表示指令类型，第二个字节表示源和目的寄存器。</a:t>
            </a:r>
            <a:endParaRPr lang="en-US" altLang="zh-CN" dirty="0"/>
          </a:p>
          <a:p>
            <a:pPr lvl="1"/>
            <a:r>
              <a:rPr lang="zh-CN" altLang="en-US" dirty="0"/>
              <a:t>例如：</a:t>
            </a:r>
            <a:r>
              <a:rPr lang="en-US" b="1" dirty="0" err="1">
                <a:solidFill>
                  <a:schemeClr val="accent1"/>
                </a:solidFill>
                <a:latin typeface="Courier New" pitchFamily="49" charset="0"/>
              </a:rPr>
              <a:t>addq</a:t>
            </a:r>
            <a:r>
              <a:rPr lang="en-US" b="1" dirty="0">
                <a:solidFill>
                  <a:schemeClr val="accent1"/>
                </a:solidFill>
                <a:latin typeface="Courier New" pitchFamily="49" charset="0"/>
              </a:rPr>
              <a:t> %</a:t>
            </a:r>
            <a:r>
              <a:rPr lang="en-US" b="1" dirty="0" err="1">
                <a:solidFill>
                  <a:schemeClr val="accent1"/>
                </a:solidFill>
                <a:latin typeface="Courier New" pitchFamily="49" charset="0"/>
              </a:rPr>
              <a:t>rax</a:t>
            </a:r>
            <a:r>
              <a:rPr lang="en-US" b="1" dirty="0">
                <a:solidFill>
                  <a:schemeClr val="accent1"/>
                </a:solidFill>
                <a:latin typeface="Courier New" pitchFamily="49" charset="0"/>
              </a:rPr>
              <a:t>,%</a:t>
            </a:r>
            <a:r>
              <a:rPr lang="en-US" b="1" dirty="0" err="1">
                <a:solidFill>
                  <a:schemeClr val="accent1"/>
                </a:solidFill>
                <a:latin typeface="Courier New" pitchFamily="49" charset="0"/>
              </a:rPr>
              <a:t>rsi</a:t>
            </a:r>
            <a:r>
              <a:rPr lang="en-US" dirty="0">
                <a:solidFill>
                  <a:schemeClr val="tx1">
                    <a:lumMod val="50000"/>
                  </a:schemeClr>
                </a:solidFill>
                <a:latin typeface="Courier New" pitchFamily="49" charset="0"/>
              </a:rPr>
              <a:t>	</a:t>
            </a:r>
            <a:r>
              <a:rPr lang="zh-CN" altLang="en-US" dirty="0">
                <a:solidFill>
                  <a:schemeClr val="accent4"/>
                </a:solidFill>
                <a:latin typeface="Courier New" pitchFamily="49" charset="0"/>
              </a:rPr>
              <a:t>的编码是多少？</a:t>
            </a:r>
            <a:endParaRPr lang="en-US" altLang="zh-CN" dirty="0">
              <a:solidFill>
                <a:schemeClr val="accent4"/>
              </a:solidFill>
              <a:latin typeface="Courier New" pitchFamily="49" charset="0"/>
            </a:endParaRPr>
          </a:p>
          <a:p>
            <a:pPr lvl="1"/>
            <a:r>
              <a:rPr lang="en-US" b="1" dirty="0">
                <a:solidFill>
                  <a:schemeClr val="accent1"/>
                </a:solidFill>
                <a:latin typeface="Courier New" pitchFamily="49" charset="0"/>
              </a:rPr>
              <a:t>60 06</a:t>
            </a:r>
          </a:p>
        </p:txBody>
      </p:sp>
      <p:grpSp>
        <p:nvGrpSpPr>
          <p:cNvPr id="265309" name="Group 93"/>
          <p:cNvGrpSpPr>
            <a:grpSpLocks/>
          </p:cNvGrpSpPr>
          <p:nvPr/>
        </p:nvGrpSpPr>
        <p:grpSpPr bwMode="auto">
          <a:xfrm>
            <a:off x="838200" y="2667000"/>
            <a:ext cx="3124200" cy="304800"/>
            <a:chOff x="528" y="1680"/>
            <a:chExt cx="1968" cy="192"/>
          </a:xfrm>
        </p:grpSpPr>
        <p:sp>
          <p:nvSpPr>
            <p:cNvPr id="265221" name="Rectangle 5"/>
            <p:cNvSpPr>
              <a:spLocks noChangeArrowheads="1"/>
            </p:cNvSpPr>
            <p:nvPr/>
          </p:nvSpPr>
          <p:spPr bwMode="auto">
            <a:xfrm>
              <a:off x="528" y="1680"/>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addq</a:t>
              </a:r>
              <a:r>
                <a:rPr lang="en-US" sz="1600" dirty="0">
                  <a:solidFill>
                    <a:schemeClr val="folHlink"/>
                  </a:solidFill>
                  <a:latin typeface="Courier New" pitchFamily="49" charset="0"/>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265222" name="Group 6"/>
            <p:cNvGrpSpPr>
              <a:grpSpLocks/>
            </p:cNvGrpSpPr>
            <p:nvPr/>
          </p:nvGrpSpPr>
          <p:grpSpPr bwMode="auto">
            <a:xfrm>
              <a:off x="1728" y="1680"/>
              <a:ext cx="384" cy="192"/>
              <a:chOff x="1296" y="2544"/>
              <a:chExt cx="384" cy="192"/>
            </a:xfrm>
          </p:grpSpPr>
          <p:sp>
            <p:nvSpPr>
              <p:cNvPr id="265223" name="Rectangle 7"/>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6</a:t>
                </a:r>
              </a:p>
            </p:txBody>
          </p:sp>
          <p:sp>
            <p:nvSpPr>
              <p:cNvPr id="265224" name="Rectangle 8"/>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65225" name="Rectangle 9"/>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265226" name="Group 10"/>
            <p:cNvGrpSpPr>
              <a:grpSpLocks/>
            </p:cNvGrpSpPr>
            <p:nvPr/>
          </p:nvGrpSpPr>
          <p:grpSpPr bwMode="auto">
            <a:xfrm>
              <a:off x="2112" y="1680"/>
              <a:ext cx="384" cy="192"/>
              <a:chOff x="1680" y="2544"/>
              <a:chExt cx="384" cy="192"/>
            </a:xfrm>
          </p:grpSpPr>
          <p:sp>
            <p:nvSpPr>
              <p:cNvPr id="265227" name="Rectangle 11"/>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65228" name="Rectangle 12"/>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265229" name="Rectangle 13"/>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grpSp>
        <p:nvGrpSpPr>
          <p:cNvPr id="265307" name="Group 91"/>
          <p:cNvGrpSpPr>
            <a:grpSpLocks/>
          </p:cNvGrpSpPr>
          <p:nvPr/>
        </p:nvGrpSpPr>
        <p:grpSpPr bwMode="auto">
          <a:xfrm>
            <a:off x="4038600" y="2133600"/>
            <a:ext cx="3698875" cy="533400"/>
            <a:chOff x="2544" y="1104"/>
            <a:chExt cx="2330" cy="336"/>
          </a:xfrm>
        </p:grpSpPr>
        <p:sp>
          <p:nvSpPr>
            <p:cNvPr id="265302" name="Line 86"/>
            <p:cNvSpPr>
              <a:spLocks noChangeShapeType="1"/>
            </p:cNvSpPr>
            <p:nvPr/>
          </p:nvSpPr>
          <p:spPr bwMode="auto">
            <a:xfrm flipH="1">
              <a:off x="2544" y="1200"/>
              <a:ext cx="576" cy="240"/>
            </a:xfrm>
            <a:prstGeom prst="line">
              <a:avLst/>
            </a:prstGeom>
            <a:noFill/>
            <a:ln w="19050">
              <a:solidFill>
                <a:srgbClr val="FF0002"/>
              </a:solidFill>
              <a:round/>
              <a:headEnd/>
              <a:tailEnd type="triangle" w="sm" len="sm"/>
            </a:ln>
            <a:effectLst/>
          </p:spPr>
          <p:txBody>
            <a:bodyPr wrap="none" lIns="45720" rIns="45720" anchor="ctr">
              <a:spAutoFit/>
            </a:bodyPr>
            <a:lstStyle/>
            <a:p>
              <a:endParaRPr lang="en-US"/>
            </a:p>
          </p:txBody>
        </p:sp>
        <p:sp>
          <p:nvSpPr>
            <p:cNvPr id="265303" name="Text Box 87"/>
            <p:cNvSpPr txBox="1">
              <a:spLocks noChangeArrowheads="1"/>
            </p:cNvSpPr>
            <p:nvPr/>
          </p:nvSpPr>
          <p:spPr bwMode="auto">
            <a:xfrm>
              <a:off x="3120" y="1104"/>
              <a:ext cx="1754" cy="214"/>
            </a:xfrm>
            <a:prstGeom prst="rect">
              <a:avLst/>
            </a:prstGeom>
            <a:noFill/>
            <a:ln w="19050">
              <a:noFill/>
              <a:miter lim="800000"/>
              <a:headEnd/>
              <a:tailEnd type="none" w="sm" len="sm"/>
            </a:ln>
            <a:effectLst/>
          </p:spPr>
          <p:txBody>
            <a:bodyPr wrap="none" lIns="45720" rIns="45720">
              <a:spAutoFit/>
            </a:bodyPr>
            <a:lstStyle/>
            <a:p>
              <a:pPr algn="l"/>
              <a:r>
                <a:rPr lang="en-US" dirty="0">
                  <a:solidFill>
                    <a:srgbClr val="FF0002"/>
                  </a:solidFill>
                </a:rPr>
                <a:t>Encoded Representation</a:t>
              </a:r>
            </a:p>
          </p:txBody>
        </p:sp>
      </p:grpSp>
      <p:grpSp>
        <p:nvGrpSpPr>
          <p:cNvPr id="265306" name="Group 90"/>
          <p:cNvGrpSpPr>
            <a:grpSpLocks/>
          </p:cNvGrpSpPr>
          <p:nvPr/>
        </p:nvGrpSpPr>
        <p:grpSpPr bwMode="auto">
          <a:xfrm>
            <a:off x="1905000" y="1600200"/>
            <a:ext cx="3622675" cy="1066800"/>
            <a:chOff x="1200" y="768"/>
            <a:chExt cx="2282" cy="672"/>
          </a:xfrm>
        </p:grpSpPr>
        <p:sp>
          <p:nvSpPr>
            <p:cNvPr id="265304" name="Line 88"/>
            <p:cNvSpPr>
              <a:spLocks noChangeShapeType="1"/>
            </p:cNvSpPr>
            <p:nvPr/>
          </p:nvSpPr>
          <p:spPr bwMode="auto">
            <a:xfrm flipH="1">
              <a:off x="1200" y="864"/>
              <a:ext cx="528" cy="576"/>
            </a:xfrm>
            <a:prstGeom prst="line">
              <a:avLst/>
            </a:prstGeom>
            <a:noFill/>
            <a:ln w="19050">
              <a:solidFill>
                <a:srgbClr val="FF0002"/>
              </a:solidFill>
              <a:round/>
              <a:headEnd/>
              <a:tailEnd type="triangle" w="sm" len="sm"/>
            </a:ln>
            <a:effectLst/>
          </p:spPr>
          <p:txBody>
            <a:bodyPr lIns="45720" rIns="45720" anchor="ctr">
              <a:spAutoFit/>
            </a:bodyPr>
            <a:lstStyle/>
            <a:p>
              <a:endParaRPr lang="en-US"/>
            </a:p>
          </p:txBody>
        </p:sp>
        <p:sp>
          <p:nvSpPr>
            <p:cNvPr id="265305" name="Text Box 89"/>
            <p:cNvSpPr txBox="1">
              <a:spLocks noChangeArrowheads="1"/>
            </p:cNvSpPr>
            <p:nvPr/>
          </p:nvSpPr>
          <p:spPr bwMode="auto">
            <a:xfrm>
              <a:off x="1728" y="768"/>
              <a:ext cx="1754" cy="214"/>
            </a:xfrm>
            <a:prstGeom prst="rect">
              <a:avLst/>
            </a:prstGeom>
            <a:noFill/>
            <a:ln w="19050">
              <a:noFill/>
              <a:miter lim="800000"/>
              <a:headEnd/>
              <a:tailEnd type="none" w="sm" len="sm"/>
            </a:ln>
            <a:effectLst/>
          </p:spPr>
          <p:txBody>
            <a:bodyPr lIns="45720" rIns="45720">
              <a:spAutoFit/>
            </a:bodyPr>
            <a:lstStyle/>
            <a:p>
              <a:pPr algn="l"/>
              <a:r>
                <a:rPr lang="en-US" dirty="0">
                  <a:solidFill>
                    <a:srgbClr val="FF0002"/>
                  </a:solidFill>
                </a:rPr>
                <a:t>Generic Form</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219">
                                            <p:txEl>
                                              <p:pRg st="8" end="8"/>
                                            </p:txEl>
                                          </p:spTgt>
                                        </p:tgtEl>
                                        <p:attrNameLst>
                                          <p:attrName>style.visibility</p:attrName>
                                        </p:attrNameLst>
                                      </p:cBhvr>
                                      <p:to>
                                        <p:strVal val="visible"/>
                                      </p:to>
                                    </p:set>
                                    <p:animEffect transition="in" filter="fade">
                                      <p:cBhvr>
                                        <p:cTn id="7" dur="500"/>
                                        <p:tgtEl>
                                          <p:spTgt spid="265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dirty="0"/>
              <a:t>算术和逻辑指令</a:t>
            </a:r>
            <a:endParaRPr lang="en-US" dirty="0"/>
          </a:p>
        </p:txBody>
      </p:sp>
      <p:sp>
        <p:nvSpPr>
          <p:cNvPr id="267267" name="Rectangle 3"/>
          <p:cNvSpPr>
            <a:spLocks noGrp="1" noChangeArrowheads="1"/>
          </p:cNvSpPr>
          <p:nvPr>
            <p:ph type="body" idx="1"/>
          </p:nvPr>
        </p:nvSpPr>
        <p:spPr>
          <a:xfrm>
            <a:off x="4343400" y="1219200"/>
            <a:ext cx="4241800" cy="5213350"/>
          </a:xfrm>
        </p:spPr>
        <p:txBody>
          <a:bodyPr/>
          <a:lstStyle/>
          <a:p>
            <a:pPr lvl="1"/>
            <a:r>
              <a:rPr lang="zh-CN" altLang="en-US" dirty="0"/>
              <a:t>指令一般格式为</a:t>
            </a:r>
            <a:r>
              <a:rPr lang="en-US" altLang="zh-CN" dirty="0"/>
              <a:t>"</a:t>
            </a:r>
            <a:r>
              <a:rPr lang="en-US" dirty="0" err="1"/>
              <a:t>OPq</a:t>
            </a:r>
            <a:r>
              <a:rPr lang="en-US" dirty="0"/>
              <a:t>"</a:t>
            </a:r>
          </a:p>
          <a:p>
            <a:pPr lvl="1"/>
            <a:r>
              <a:rPr lang="zh-CN" altLang="en-US" dirty="0"/>
              <a:t>编码仅因</a:t>
            </a:r>
            <a:r>
              <a:rPr lang="en-US" dirty="0"/>
              <a:t>“function code”</a:t>
            </a:r>
            <a:r>
              <a:rPr lang="zh-CN" altLang="en-US" dirty="0"/>
              <a:t>位不同</a:t>
            </a:r>
            <a:endParaRPr lang="en-US" dirty="0"/>
          </a:p>
          <a:p>
            <a:pPr lvl="2"/>
            <a:r>
              <a:rPr lang="zh-CN" altLang="en-US" dirty="0"/>
              <a:t>第一个指令字节的低</a:t>
            </a:r>
            <a:r>
              <a:rPr lang="en-US" altLang="zh-CN" dirty="0"/>
              <a:t>4</a:t>
            </a:r>
            <a:r>
              <a:rPr lang="zh-CN" altLang="en-US" dirty="0"/>
              <a:t>位</a:t>
            </a:r>
            <a:endParaRPr lang="en-US" dirty="0"/>
          </a:p>
          <a:p>
            <a:pPr lvl="1"/>
            <a:r>
              <a:rPr lang="zh-CN" altLang="en-US" dirty="0"/>
              <a:t>运算会产生条件代码设置（副作用）</a:t>
            </a:r>
            <a:endParaRPr lang="en-US" dirty="0"/>
          </a:p>
        </p:txBody>
      </p:sp>
      <p:sp>
        <p:nvSpPr>
          <p:cNvPr id="267268" name="Rectangle 4"/>
          <p:cNvSpPr>
            <a:spLocks noChangeArrowheads="1"/>
          </p:cNvSpPr>
          <p:nvPr/>
        </p:nvSpPr>
        <p:spPr bwMode="auto">
          <a:xfrm>
            <a:off x="563563" y="1676400"/>
            <a:ext cx="3657600"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none" lIns="45720" rIns="45720" anchor="ctr">
            <a:spAutoFit/>
          </a:bodyPr>
          <a:lstStyle/>
          <a:p>
            <a:endParaRPr lang="en-US"/>
          </a:p>
        </p:txBody>
      </p:sp>
      <p:grpSp>
        <p:nvGrpSpPr>
          <p:cNvPr id="267269" name="Group 5"/>
          <p:cNvGrpSpPr>
            <a:grpSpLocks/>
          </p:cNvGrpSpPr>
          <p:nvPr/>
        </p:nvGrpSpPr>
        <p:grpSpPr bwMode="auto">
          <a:xfrm>
            <a:off x="792163" y="1828800"/>
            <a:ext cx="3124200" cy="304800"/>
            <a:chOff x="528" y="1680"/>
            <a:chExt cx="1968" cy="192"/>
          </a:xfrm>
        </p:grpSpPr>
        <p:sp>
          <p:nvSpPr>
            <p:cNvPr id="267270" name="Rectangle 6"/>
            <p:cNvSpPr>
              <a:spLocks noChangeArrowheads="1"/>
            </p:cNvSpPr>
            <p:nvPr/>
          </p:nvSpPr>
          <p:spPr bwMode="auto">
            <a:xfrm>
              <a:off x="528" y="1680"/>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addq</a:t>
              </a:r>
              <a:r>
                <a:rPr lang="en-US" sz="1600" dirty="0">
                  <a:solidFill>
                    <a:schemeClr val="folHlink"/>
                  </a:solidFill>
                  <a:latin typeface="Courier New" pitchFamily="49" charset="0"/>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267271" name="Group 7"/>
            <p:cNvGrpSpPr>
              <a:grpSpLocks/>
            </p:cNvGrpSpPr>
            <p:nvPr/>
          </p:nvGrpSpPr>
          <p:grpSpPr bwMode="auto">
            <a:xfrm>
              <a:off x="1728" y="1680"/>
              <a:ext cx="384" cy="192"/>
              <a:chOff x="1296" y="2544"/>
              <a:chExt cx="384" cy="192"/>
            </a:xfrm>
          </p:grpSpPr>
          <p:sp>
            <p:nvSpPr>
              <p:cNvPr id="267272"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6</a:t>
                </a:r>
              </a:p>
            </p:txBody>
          </p:sp>
          <p:sp>
            <p:nvSpPr>
              <p:cNvPr id="267273"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67274"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267275" name="Group 11"/>
            <p:cNvGrpSpPr>
              <a:grpSpLocks/>
            </p:cNvGrpSpPr>
            <p:nvPr/>
          </p:nvGrpSpPr>
          <p:grpSpPr bwMode="auto">
            <a:xfrm>
              <a:off x="2112" y="1680"/>
              <a:ext cx="384" cy="192"/>
              <a:chOff x="1680" y="2544"/>
              <a:chExt cx="384" cy="192"/>
            </a:xfrm>
          </p:grpSpPr>
          <p:sp>
            <p:nvSpPr>
              <p:cNvPr id="267276"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67277"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267278"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sp>
        <p:nvSpPr>
          <p:cNvPr id="267279" name="Rectangle 15"/>
          <p:cNvSpPr>
            <a:spLocks noChangeArrowheads="1"/>
          </p:cNvSpPr>
          <p:nvPr/>
        </p:nvSpPr>
        <p:spPr bwMode="auto">
          <a:xfrm>
            <a:off x="563563" y="2819400"/>
            <a:ext cx="3657600"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none" lIns="45720" rIns="45720" anchor="ctr">
            <a:spAutoFit/>
          </a:bodyPr>
          <a:lstStyle/>
          <a:p>
            <a:endParaRPr lang="en-US"/>
          </a:p>
        </p:txBody>
      </p:sp>
      <p:grpSp>
        <p:nvGrpSpPr>
          <p:cNvPr id="267280" name="Group 16"/>
          <p:cNvGrpSpPr>
            <a:grpSpLocks/>
          </p:cNvGrpSpPr>
          <p:nvPr/>
        </p:nvGrpSpPr>
        <p:grpSpPr bwMode="auto">
          <a:xfrm>
            <a:off x="792163" y="2971800"/>
            <a:ext cx="3124200" cy="304800"/>
            <a:chOff x="528" y="1680"/>
            <a:chExt cx="1968" cy="192"/>
          </a:xfrm>
        </p:grpSpPr>
        <p:sp>
          <p:nvSpPr>
            <p:cNvPr id="267281" name="Rectangle 17"/>
            <p:cNvSpPr>
              <a:spLocks noChangeArrowheads="1"/>
            </p:cNvSpPr>
            <p:nvPr/>
          </p:nvSpPr>
          <p:spPr bwMode="auto">
            <a:xfrm>
              <a:off x="528" y="1680"/>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subq</a:t>
              </a:r>
              <a:r>
                <a:rPr lang="en-US" sz="1600" dirty="0">
                  <a:solidFill>
                    <a:schemeClr val="folHlink"/>
                  </a:solidFill>
                  <a:latin typeface="Courier New" pitchFamily="49" charset="0"/>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267282" name="Group 18"/>
            <p:cNvGrpSpPr>
              <a:grpSpLocks/>
            </p:cNvGrpSpPr>
            <p:nvPr/>
          </p:nvGrpSpPr>
          <p:grpSpPr bwMode="auto">
            <a:xfrm>
              <a:off x="1728" y="1680"/>
              <a:ext cx="384" cy="192"/>
              <a:chOff x="1296" y="2544"/>
              <a:chExt cx="384" cy="192"/>
            </a:xfrm>
          </p:grpSpPr>
          <p:sp>
            <p:nvSpPr>
              <p:cNvPr id="267283" name="Rectangle 19"/>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6</a:t>
                </a:r>
              </a:p>
            </p:txBody>
          </p:sp>
          <p:sp>
            <p:nvSpPr>
              <p:cNvPr id="267284" name="Rectangle 20"/>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1</a:t>
                </a:r>
              </a:p>
            </p:txBody>
          </p:sp>
          <p:sp>
            <p:nvSpPr>
              <p:cNvPr id="267285" name="Rectangle 21"/>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267286" name="Group 22"/>
            <p:cNvGrpSpPr>
              <a:grpSpLocks/>
            </p:cNvGrpSpPr>
            <p:nvPr/>
          </p:nvGrpSpPr>
          <p:grpSpPr bwMode="auto">
            <a:xfrm>
              <a:off x="2112" y="1680"/>
              <a:ext cx="384" cy="192"/>
              <a:chOff x="1680" y="2544"/>
              <a:chExt cx="384" cy="192"/>
            </a:xfrm>
          </p:grpSpPr>
          <p:sp>
            <p:nvSpPr>
              <p:cNvPr id="267287" name="Rectangle 23"/>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67288" name="Rectangle 24"/>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267289" name="Rectangle 25"/>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sp>
        <p:nvSpPr>
          <p:cNvPr id="267290" name="Rectangle 26"/>
          <p:cNvSpPr>
            <a:spLocks noChangeArrowheads="1"/>
          </p:cNvSpPr>
          <p:nvPr/>
        </p:nvSpPr>
        <p:spPr bwMode="auto">
          <a:xfrm>
            <a:off x="563563" y="3962400"/>
            <a:ext cx="3657600"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none" lIns="45720" rIns="45720" anchor="ctr">
            <a:spAutoFit/>
          </a:bodyPr>
          <a:lstStyle/>
          <a:p>
            <a:endParaRPr lang="en-US"/>
          </a:p>
        </p:txBody>
      </p:sp>
      <p:grpSp>
        <p:nvGrpSpPr>
          <p:cNvPr id="267291" name="Group 27"/>
          <p:cNvGrpSpPr>
            <a:grpSpLocks/>
          </p:cNvGrpSpPr>
          <p:nvPr/>
        </p:nvGrpSpPr>
        <p:grpSpPr bwMode="auto">
          <a:xfrm>
            <a:off x="792163" y="4114800"/>
            <a:ext cx="3124200" cy="304800"/>
            <a:chOff x="528" y="1680"/>
            <a:chExt cx="1968" cy="192"/>
          </a:xfrm>
        </p:grpSpPr>
        <p:sp>
          <p:nvSpPr>
            <p:cNvPr id="267292" name="Rectangle 28"/>
            <p:cNvSpPr>
              <a:spLocks noChangeArrowheads="1"/>
            </p:cNvSpPr>
            <p:nvPr/>
          </p:nvSpPr>
          <p:spPr bwMode="auto">
            <a:xfrm>
              <a:off x="528" y="1680"/>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andq</a:t>
              </a:r>
              <a:r>
                <a:rPr lang="en-US" sz="1600" dirty="0">
                  <a:solidFill>
                    <a:schemeClr val="folHlink"/>
                  </a:solidFill>
                  <a:latin typeface="Courier New" pitchFamily="49" charset="0"/>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267293" name="Group 29"/>
            <p:cNvGrpSpPr>
              <a:grpSpLocks/>
            </p:cNvGrpSpPr>
            <p:nvPr/>
          </p:nvGrpSpPr>
          <p:grpSpPr bwMode="auto">
            <a:xfrm>
              <a:off x="1728" y="1680"/>
              <a:ext cx="384" cy="192"/>
              <a:chOff x="1296" y="2544"/>
              <a:chExt cx="384" cy="192"/>
            </a:xfrm>
          </p:grpSpPr>
          <p:sp>
            <p:nvSpPr>
              <p:cNvPr id="267294" name="Rectangle 30"/>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6</a:t>
                </a:r>
              </a:p>
            </p:txBody>
          </p:sp>
          <p:sp>
            <p:nvSpPr>
              <p:cNvPr id="267295" name="Rectangle 31"/>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267296" name="Rectangle 32"/>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267297" name="Group 33"/>
            <p:cNvGrpSpPr>
              <a:grpSpLocks/>
            </p:cNvGrpSpPr>
            <p:nvPr/>
          </p:nvGrpSpPr>
          <p:grpSpPr bwMode="auto">
            <a:xfrm>
              <a:off x="2112" y="1680"/>
              <a:ext cx="384" cy="192"/>
              <a:chOff x="1680" y="2544"/>
              <a:chExt cx="384" cy="192"/>
            </a:xfrm>
          </p:grpSpPr>
          <p:sp>
            <p:nvSpPr>
              <p:cNvPr id="267298" name="Rectangle 34"/>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67299" name="Rectangle 35"/>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267300" name="Rectangle 36"/>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sp>
        <p:nvSpPr>
          <p:cNvPr id="267301" name="Rectangle 37"/>
          <p:cNvSpPr>
            <a:spLocks noChangeArrowheads="1"/>
          </p:cNvSpPr>
          <p:nvPr/>
        </p:nvSpPr>
        <p:spPr bwMode="auto">
          <a:xfrm>
            <a:off x="563563" y="5105400"/>
            <a:ext cx="3657600"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none" lIns="45720" rIns="45720" anchor="ctr">
            <a:spAutoFit/>
          </a:bodyPr>
          <a:lstStyle/>
          <a:p>
            <a:endParaRPr lang="en-US"/>
          </a:p>
        </p:txBody>
      </p:sp>
      <p:grpSp>
        <p:nvGrpSpPr>
          <p:cNvPr id="267302" name="Group 38"/>
          <p:cNvGrpSpPr>
            <a:grpSpLocks/>
          </p:cNvGrpSpPr>
          <p:nvPr/>
        </p:nvGrpSpPr>
        <p:grpSpPr bwMode="auto">
          <a:xfrm>
            <a:off x="792163" y="5257800"/>
            <a:ext cx="3124200" cy="304800"/>
            <a:chOff x="528" y="1680"/>
            <a:chExt cx="1968" cy="192"/>
          </a:xfrm>
        </p:grpSpPr>
        <p:sp>
          <p:nvSpPr>
            <p:cNvPr id="267303" name="Rectangle 39"/>
            <p:cNvSpPr>
              <a:spLocks noChangeArrowheads="1"/>
            </p:cNvSpPr>
            <p:nvPr/>
          </p:nvSpPr>
          <p:spPr bwMode="auto">
            <a:xfrm>
              <a:off x="528" y="1680"/>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xorq</a:t>
              </a:r>
              <a:r>
                <a:rPr lang="en-US" sz="1600" dirty="0">
                  <a:solidFill>
                    <a:schemeClr val="folHlink"/>
                  </a:solidFill>
                  <a:latin typeface="Courier New" pitchFamily="49" charset="0"/>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267304" name="Group 40"/>
            <p:cNvGrpSpPr>
              <a:grpSpLocks/>
            </p:cNvGrpSpPr>
            <p:nvPr/>
          </p:nvGrpSpPr>
          <p:grpSpPr bwMode="auto">
            <a:xfrm>
              <a:off x="1728" y="1680"/>
              <a:ext cx="384" cy="192"/>
              <a:chOff x="1296" y="2544"/>
              <a:chExt cx="384" cy="192"/>
            </a:xfrm>
          </p:grpSpPr>
          <p:sp>
            <p:nvSpPr>
              <p:cNvPr id="267305" name="Rectangle 4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6</a:t>
                </a:r>
              </a:p>
            </p:txBody>
          </p:sp>
          <p:sp>
            <p:nvSpPr>
              <p:cNvPr id="267306" name="Rectangle 4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3</a:t>
                </a:r>
              </a:p>
            </p:txBody>
          </p:sp>
          <p:sp>
            <p:nvSpPr>
              <p:cNvPr id="267307" name="Rectangle 4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267308" name="Group 44"/>
            <p:cNvGrpSpPr>
              <a:grpSpLocks/>
            </p:cNvGrpSpPr>
            <p:nvPr/>
          </p:nvGrpSpPr>
          <p:grpSpPr bwMode="auto">
            <a:xfrm>
              <a:off x="2112" y="1680"/>
              <a:ext cx="384" cy="192"/>
              <a:chOff x="1680" y="2544"/>
              <a:chExt cx="384" cy="192"/>
            </a:xfrm>
          </p:grpSpPr>
          <p:sp>
            <p:nvSpPr>
              <p:cNvPr id="267309" name="Rectangle 45"/>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67310" name="Rectangle 46"/>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267311" name="Rectangle 47"/>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sp>
        <p:nvSpPr>
          <p:cNvPr id="267312" name="Text Box 48"/>
          <p:cNvSpPr txBox="1">
            <a:spLocks noChangeArrowheads="1"/>
          </p:cNvSpPr>
          <p:nvPr/>
        </p:nvSpPr>
        <p:spPr bwMode="auto">
          <a:xfrm>
            <a:off x="563563" y="1295400"/>
            <a:ext cx="530225" cy="339725"/>
          </a:xfrm>
          <a:prstGeom prst="rect">
            <a:avLst/>
          </a:prstGeom>
          <a:noFill/>
          <a:ln w="19050">
            <a:noFill/>
            <a:miter lim="800000"/>
            <a:headEnd/>
            <a:tailEnd type="none" w="sm" len="sm"/>
          </a:ln>
          <a:effectLst/>
        </p:spPr>
        <p:txBody>
          <a:bodyPr wrap="none" lIns="45720" rIns="45720">
            <a:spAutoFit/>
          </a:bodyPr>
          <a:lstStyle/>
          <a:p>
            <a:pPr algn="l"/>
            <a:r>
              <a:rPr lang="en-US"/>
              <a:t>Add</a:t>
            </a:r>
          </a:p>
        </p:txBody>
      </p:sp>
      <p:sp>
        <p:nvSpPr>
          <p:cNvPr id="267313" name="Text Box 49"/>
          <p:cNvSpPr txBox="1">
            <a:spLocks noChangeArrowheads="1"/>
          </p:cNvSpPr>
          <p:nvPr/>
        </p:nvSpPr>
        <p:spPr bwMode="auto">
          <a:xfrm>
            <a:off x="563563" y="2438400"/>
            <a:ext cx="2371725" cy="339725"/>
          </a:xfrm>
          <a:prstGeom prst="rect">
            <a:avLst/>
          </a:prstGeom>
          <a:noFill/>
          <a:ln w="19050">
            <a:noFill/>
            <a:miter lim="800000"/>
            <a:headEnd/>
            <a:tailEnd type="none" w="sm" len="sm"/>
          </a:ln>
          <a:effectLst/>
        </p:spPr>
        <p:txBody>
          <a:bodyPr wrap="none" lIns="45720" rIns="45720">
            <a:spAutoFit/>
          </a:bodyPr>
          <a:lstStyle/>
          <a:p>
            <a:pPr algn="l"/>
            <a:r>
              <a:rPr lang="en-US"/>
              <a:t>Subtract (rA from rB)</a:t>
            </a:r>
          </a:p>
        </p:txBody>
      </p:sp>
      <p:sp>
        <p:nvSpPr>
          <p:cNvPr id="267314" name="Text Box 50"/>
          <p:cNvSpPr txBox="1">
            <a:spLocks noChangeArrowheads="1"/>
          </p:cNvSpPr>
          <p:nvPr/>
        </p:nvSpPr>
        <p:spPr bwMode="auto">
          <a:xfrm>
            <a:off x="563563" y="3581400"/>
            <a:ext cx="530225" cy="339725"/>
          </a:xfrm>
          <a:prstGeom prst="rect">
            <a:avLst/>
          </a:prstGeom>
          <a:noFill/>
          <a:ln w="19050">
            <a:noFill/>
            <a:miter lim="800000"/>
            <a:headEnd/>
            <a:tailEnd type="none" w="sm" len="sm"/>
          </a:ln>
          <a:effectLst/>
        </p:spPr>
        <p:txBody>
          <a:bodyPr wrap="none" lIns="45720" rIns="45720">
            <a:spAutoFit/>
          </a:bodyPr>
          <a:lstStyle/>
          <a:p>
            <a:pPr algn="l"/>
            <a:r>
              <a:rPr lang="en-US"/>
              <a:t>And</a:t>
            </a:r>
          </a:p>
        </p:txBody>
      </p:sp>
      <p:sp>
        <p:nvSpPr>
          <p:cNvPr id="267315" name="Text Box 51"/>
          <p:cNvSpPr txBox="1">
            <a:spLocks noChangeArrowheads="1"/>
          </p:cNvSpPr>
          <p:nvPr/>
        </p:nvSpPr>
        <p:spPr bwMode="auto">
          <a:xfrm>
            <a:off x="563563" y="4724400"/>
            <a:ext cx="1485900" cy="339725"/>
          </a:xfrm>
          <a:prstGeom prst="rect">
            <a:avLst/>
          </a:prstGeom>
          <a:noFill/>
          <a:ln w="19050">
            <a:noFill/>
            <a:miter lim="800000"/>
            <a:headEnd/>
            <a:tailEnd type="none" w="sm" len="sm"/>
          </a:ln>
          <a:effectLst/>
        </p:spPr>
        <p:txBody>
          <a:bodyPr wrap="none" lIns="45720" rIns="45720">
            <a:spAutoFit/>
          </a:bodyPr>
          <a:lstStyle/>
          <a:p>
            <a:pPr algn="l"/>
            <a:r>
              <a:rPr lang="en-US"/>
              <a:t>Exclusive-Or</a:t>
            </a:r>
          </a:p>
        </p:txBody>
      </p:sp>
      <p:grpSp>
        <p:nvGrpSpPr>
          <p:cNvPr id="267321" name="Group 57"/>
          <p:cNvGrpSpPr>
            <a:grpSpLocks/>
          </p:cNvGrpSpPr>
          <p:nvPr/>
        </p:nvGrpSpPr>
        <p:grpSpPr bwMode="auto">
          <a:xfrm>
            <a:off x="301625" y="1049338"/>
            <a:ext cx="2395538" cy="703262"/>
            <a:chOff x="27" y="565"/>
            <a:chExt cx="1509" cy="443"/>
          </a:xfrm>
        </p:grpSpPr>
        <p:sp>
          <p:nvSpPr>
            <p:cNvPr id="267316" name="Line 52"/>
            <p:cNvSpPr>
              <a:spLocks noChangeShapeType="1"/>
            </p:cNvSpPr>
            <p:nvPr/>
          </p:nvSpPr>
          <p:spPr bwMode="auto">
            <a:xfrm>
              <a:off x="1248" y="768"/>
              <a:ext cx="288" cy="240"/>
            </a:xfrm>
            <a:prstGeom prst="line">
              <a:avLst/>
            </a:prstGeom>
            <a:noFill/>
            <a:ln w="19050">
              <a:solidFill>
                <a:srgbClr val="FF0002"/>
              </a:solidFill>
              <a:round/>
              <a:headEnd/>
              <a:tailEnd type="triangle" w="sm" len="sm"/>
            </a:ln>
            <a:effectLst/>
          </p:spPr>
          <p:txBody>
            <a:bodyPr wrap="none" lIns="45720" rIns="45720" anchor="ctr">
              <a:spAutoFit/>
            </a:bodyPr>
            <a:lstStyle/>
            <a:p>
              <a:endParaRPr lang="en-US"/>
            </a:p>
          </p:txBody>
        </p:sp>
        <p:sp>
          <p:nvSpPr>
            <p:cNvPr id="267317" name="Text Box 53"/>
            <p:cNvSpPr txBox="1">
              <a:spLocks noChangeArrowheads="1"/>
            </p:cNvSpPr>
            <p:nvPr/>
          </p:nvSpPr>
          <p:spPr bwMode="auto">
            <a:xfrm>
              <a:off x="27" y="565"/>
              <a:ext cx="1202" cy="214"/>
            </a:xfrm>
            <a:prstGeom prst="rect">
              <a:avLst/>
            </a:prstGeom>
            <a:noFill/>
            <a:ln w="19050">
              <a:noFill/>
              <a:miter lim="800000"/>
              <a:headEnd/>
              <a:tailEnd type="none" w="sm" len="sm"/>
            </a:ln>
            <a:effectLst/>
          </p:spPr>
          <p:txBody>
            <a:bodyPr wrap="none" lIns="45720" rIns="45720">
              <a:spAutoFit/>
            </a:bodyPr>
            <a:lstStyle/>
            <a:p>
              <a:pPr algn="r"/>
              <a:r>
                <a:rPr lang="en-US">
                  <a:solidFill>
                    <a:srgbClr val="FF0002"/>
                  </a:solidFill>
                </a:rPr>
                <a:t>Instruction Code</a:t>
              </a:r>
            </a:p>
          </p:txBody>
        </p:sp>
      </p:grpSp>
      <p:grpSp>
        <p:nvGrpSpPr>
          <p:cNvPr id="267320" name="Group 56"/>
          <p:cNvGrpSpPr>
            <a:grpSpLocks/>
          </p:cNvGrpSpPr>
          <p:nvPr/>
        </p:nvGrpSpPr>
        <p:grpSpPr bwMode="auto">
          <a:xfrm>
            <a:off x="2803525" y="1049338"/>
            <a:ext cx="1692275" cy="703262"/>
            <a:chOff x="1603" y="565"/>
            <a:chExt cx="1066" cy="443"/>
          </a:xfrm>
        </p:grpSpPr>
        <p:sp>
          <p:nvSpPr>
            <p:cNvPr id="267318" name="Line 54"/>
            <p:cNvSpPr>
              <a:spLocks noChangeShapeType="1"/>
            </p:cNvSpPr>
            <p:nvPr/>
          </p:nvSpPr>
          <p:spPr bwMode="auto">
            <a:xfrm flipH="1">
              <a:off x="1824" y="768"/>
              <a:ext cx="144" cy="240"/>
            </a:xfrm>
            <a:prstGeom prst="line">
              <a:avLst/>
            </a:prstGeom>
            <a:noFill/>
            <a:ln w="19050">
              <a:solidFill>
                <a:srgbClr val="FF0002"/>
              </a:solidFill>
              <a:round/>
              <a:headEnd/>
              <a:tailEnd type="triangle" w="sm" len="sm"/>
            </a:ln>
            <a:effectLst/>
          </p:spPr>
          <p:txBody>
            <a:bodyPr lIns="45720" rIns="45720" anchor="ctr">
              <a:spAutoFit/>
            </a:bodyPr>
            <a:lstStyle/>
            <a:p>
              <a:endParaRPr lang="en-US"/>
            </a:p>
          </p:txBody>
        </p:sp>
        <p:sp>
          <p:nvSpPr>
            <p:cNvPr id="267319" name="Text Box 55"/>
            <p:cNvSpPr txBox="1">
              <a:spLocks noChangeArrowheads="1"/>
            </p:cNvSpPr>
            <p:nvPr/>
          </p:nvSpPr>
          <p:spPr bwMode="auto">
            <a:xfrm>
              <a:off x="1603" y="565"/>
              <a:ext cx="1066" cy="214"/>
            </a:xfrm>
            <a:prstGeom prst="rect">
              <a:avLst/>
            </a:prstGeom>
            <a:noFill/>
            <a:ln w="19050">
              <a:noFill/>
              <a:miter lim="800000"/>
              <a:headEnd/>
              <a:tailEnd type="none" w="sm" len="sm"/>
            </a:ln>
            <a:effectLst/>
          </p:spPr>
          <p:txBody>
            <a:bodyPr wrap="none" lIns="45720" rIns="45720">
              <a:spAutoFit/>
            </a:bodyPr>
            <a:lstStyle/>
            <a:p>
              <a:pPr algn="r"/>
              <a:r>
                <a:rPr lang="en-US">
                  <a:solidFill>
                    <a:srgbClr val="FF0002"/>
                  </a:solidFill>
                </a:rPr>
                <a:t>Function Code</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a:t>Move </a:t>
            </a:r>
            <a:r>
              <a:rPr lang="zh-CN" altLang="en-US" dirty="0"/>
              <a:t>类指令</a:t>
            </a:r>
            <a:endParaRPr lang="en-US" dirty="0"/>
          </a:p>
        </p:txBody>
      </p:sp>
      <p:sp>
        <p:nvSpPr>
          <p:cNvPr id="268291" name="Rectangle 3"/>
          <p:cNvSpPr>
            <a:spLocks noGrp="1" noChangeArrowheads="1"/>
          </p:cNvSpPr>
          <p:nvPr>
            <p:ph type="body" idx="1"/>
          </p:nvPr>
        </p:nvSpPr>
        <p:spPr>
          <a:xfrm>
            <a:off x="838200" y="5403850"/>
            <a:ext cx="7696200" cy="1257300"/>
          </a:xfrm>
        </p:spPr>
        <p:txBody>
          <a:bodyPr/>
          <a:lstStyle/>
          <a:p>
            <a:pPr lvl="1"/>
            <a:r>
              <a:rPr lang="zh-CN" altLang="en-US" dirty="0"/>
              <a:t>类似于</a:t>
            </a:r>
            <a:r>
              <a:rPr lang="en-US" dirty="0"/>
              <a:t>x86-64 </a:t>
            </a:r>
            <a:r>
              <a:rPr lang="zh-CN" altLang="en-US" dirty="0"/>
              <a:t>的</a:t>
            </a:r>
            <a:r>
              <a:rPr lang="en-US" dirty="0" err="1">
                <a:latin typeface="Courier New" pitchFamily="49" charset="0"/>
              </a:rPr>
              <a:t>movq</a:t>
            </a:r>
            <a:r>
              <a:rPr lang="en-US" dirty="0"/>
              <a:t> </a:t>
            </a:r>
            <a:r>
              <a:rPr lang="zh-CN" altLang="en-US" dirty="0"/>
              <a:t>指令</a:t>
            </a:r>
            <a:endParaRPr lang="en-US" dirty="0"/>
          </a:p>
          <a:p>
            <a:pPr lvl="1"/>
            <a:r>
              <a:rPr lang="zh-CN" altLang="en-US" dirty="0"/>
              <a:t>存储器地址的格式更简单
给不同的指令名字区分（</a:t>
            </a:r>
            <a:r>
              <a:rPr lang="en-US" altLang="zh-CN" dirty="0"/>
              <a:t> x86-64</a:t>
            </a:r>
            <a:r>
              <a:rPr lang="zh-CN" altLang="en-US" dirty="0"/>
              <a:t>是相同的指令名字）</a:t>
            </a:r>
            <a:endParaRPr lang="en-US" dirty="0"/>
          </a:p>
        </p:txBody>
      </p:sp>
      <p:sp>
        <p:nvSpPr>
          <p:cNvPr id="268292" name="Rectangle 4"/>
          <p:cNvSpPr>
            <a:spLocks noChangeArrowheads="1"/>
          </p:cNvSpPr>
          <p:nvPr/>
        </p:nvSpPr>
        <p:spPr bwMode="auto">
          <a:xfrm>
            <a:off x="334963" y="1295400"/>
            <a:ext cx="8345487"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68294" name="Rectangle 6"/>
          <p:cNvSpPr>
            <a:spLocks noChangeArrowheads="1"/>
          </p:cNvSpPr>
          <p:nvPr/>
        </p:nvSpPr>
        <p:spPr bwMode="auto">
          <a:xfrm>
            <a:off x="563563" y="14478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rrmovq</a:t>
            </a:r>
            <a:r>
              <a:rPr lang="en-US" sz="1600" dirty="0">
                <a:solidFill>
                  <a:schemeClr val="folHlink"/>
                </a:solidFill>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268295" name="Group 7"/>
          <p:cNvGrpSpPr>
            <a:grpSpLocks/>
          </p:cNvGrpSpPr>
          <p:nvPr/>
        </p:nvGrpSpPr>
        <p:grpSpPr bwMode="auto">
          <a:xfrm>
            <a:off x="2468563" y="1447800"/>
            <a:ext cx="609600" cy="304800"/>
            <a:chOff x="1296" y="2544"/>
            <a:chExt cx="384" cy="192"/>
          </a:xfrm>
        </p:grpSpPr>
        <p:sp>
          <p:nvSpPr>
            <p:cNvPr id="268296"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268297"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68298"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68314" name="Rectangle 26"/>
          <p:cNvSpPr>
            <a:spLocks noChangeArrowheads="1"/>
          </p:cNvSpPr>
          <p:nvPr/>
        </p:nvSpPr>
        <p:spPr bwMode="auto">
          <a:xfrm>
            <a:off x="350838" y="2286000"/>
            <a:ext cx="8329612"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68336" name="Text Box 48"/>
          <p:cNvSpPr txBox="1">
            <a:spLocks noChangeArrowheads="1"/>
          </p:cNvSpPr>
          <p:nvPr/>
        </p:nvSpPr>
        <p:spPr bwMode="auto">
          <a:xfrm>
            <a:off x="6394450" y="984250"/>
            <a:ext cx="2314320" cy="346249"/>
          </a:xfrm>
          <a:prstGeom prst="rect">
            <a:avLst/>
          </a:prstGeom>
          <a:noFill/>
          <a:ln w="19050">
            <a:noFill/>
            <a:miter lim="800000"/>
            <a:headEnd/>
            <a:tailEnd type="none" w="sm" len="sm"/>
          </a:ln>
          <a:effectLst/>
        </p:spPr>
        <p:txBody>
          <a:bodyPr wrap="none" lIns="45720" rIns="45720">
            <a:spAutoFit/>
          </a:bodyPr>
          <a:lstStyle/>
          <a:p>
            <a:pPr algn="l"/>
            <a:r>
              <a:rPr lang="en-US" dirty="0"/>
              <a:t>Register </a:t>
            </a:r>
            <a:r>
              <a:rPr lang="en-US" dirty="0">
                <a:latin typeface="Wingdings"/>
                <a:ea typeface="Wingdings"/>
                <a:cs typeface="Wingdings"/>
                <a:sym typeface="Wingdings"/>
              </a:rPr>
              <a:t></a:t>
            </a:r>
            <a:r>
              <a:rPr lang="en-US" dirty="0"/>
              <a:t> Register</a:t>
            </a:r>
          </a:p>
        </p:txBody>
      </p:sp>
      <p:sp>
        <p:nvSpPr>
          <p:cNvPr id="268338" name="Text Box 50"/>
          <p:cNvSpPr txBox="1">
            <a:spLocks noChangeArrowheads="1"/>
          </p:cNvSpPr>
          <p:nvPr/>
        </p:nvSpPr>
        <p:spPr bwMode="auto">
          <a:xfrm>
            <a:off x="6165850" y="1974850"/>
            <a:ext cx="2532416" cy="346249"/>
          </a:xfrm>
          <a:prstGeom prst="rect">
            <a:avLst/>
          </a:prstGeom>
          <a:noFill/>
          <a:ln w="19050">
            <a:noFill/>
            <a:miter lim="800000"/>
            <a:headEnd/>
            <a:tailEnd type="none" w="sm" len="sm"/>
          </a:ln>
          <a:effectLst/>
        </p:spPr>
        <p:txBody>
          <a:bodyPr wrap="none" lIns="45720" rIns="45720">
            <a:spAutoFit/>
          </a:bodyPr>
          <a:lstStyle/>
          <a:p>
            <a:pPr algn="l"/>
            <a:r>
              <a:rPr lang="en-US" dirty="0"/>
              <a:t>Immediate </a:t>
            </a:r>
            <a:r>
              <a:rPr lang="en-US" dirty="0">
                <a:latin typeface="Wingdings"/>
                <a:ea typeface="Wingdings"/>
                <a:cs typeface="Wingdings"/>
                <a:sym typeface="Wingdings"/>
              </a:rPr>
              <a:t></a:t>
            </a:r>
            <a:r>
              <a:rPr lang="en-US" dirty="0"/>
              <a:t> Register</a:t>
            </a:r>
          </a:p>
        </p:txBody>
      </p:sp>
      <p:sp>
        <p:nvSpPr>
          <p:cNvPr id="268316" name="Rectangle 28"/>
          <p:cNvSpPr>
            <a:spLocks noChangeArrowheads="1"/>
          </p:cNvSpPr>
          <p:nvPr/>
        </p:nvSpPr>
        <p:spPr bwMode="auto">
          <a:xfrm>
            <a:off x="503238" y="24384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irmovq</a:t>
            </a:r>
            <a:r>
              <a:rPr lang="en-US" sz="1600" dirty="0">
                <a:solidFill>
                  <a:schemeClr val="folHlink"/>
                </a:solidFill>
              </a:rPr>
              <a:t> V</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268352" name="Group 64"/>
          <p:cNvGrpSpPr>
            <a:grpSpLocks/>
          </p:cNvGrpSpPr>
          <p:nvPr/>
        </p:nvGrpSpPr>
        <p:grpSpPr bwMode="auto">
          <a:xfrm>
            <a:off x="3017838" y="2438400"/>
            <a:ext cx="609600" cy="304800"/>
            <a:chOff x="2688" y="1632"/>
            <a:chExt cx="384" cy="192"/>
          </a:xfrm>
        </p:grpSpPr>
        <p:sp>
          <p:nvSpPr>
            <p:cNvPr id="268353" name="Rectangle 65"/>
            <p:cNvSpPr>
              <a:spLocks noChangeArrowheads="1"/>
            </p:cNvSpPr>
            <p:nvPr/>
          </p:nvSpPr>
          <p:spPr bwMode="auto">
            <a:xfrm>
              <a:off x="2688"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dirty="0">
                  <a:latin typeface="Courier New" pitchFamily="49" charset="0"/>
                </a:rPr>
                <a:t>F</a:t>
              </a:r>
            </a:p>
          </p:txBody>
        </p:sp>
        <p:sp>
          <p:nvSpPr>
            <p:cNvPr id="268354" name="Rectangle 66"/>
            <p:cNvSpPr>
              <a:spLocks noChangeArrowheads="1"/>
            </p:cNvSpPr>
            <p:nvPr/>
          </p:nvSpPr>
          <p:spPr bwMode="auto">
            <a:xfrm>
              <a:off x="2880"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dirty="0" err="1"/>
                <a:t>rB</a:t>
              </a:r>
              <a:endParaRPr lang="en-US" dirty="0"/>
            </a:p>
          </p:txBody>
        </p:sp>
        <p:sp>
          <p:nvSpPr>
            <p:cNvPr id="268355" name="Rectangle 67"/>
            <p:cNvSpPr>
              <a:spLocks noChangeArrowheads="1"/>
            </p:cNvSpPr>
            <p:nvPr/>
          </p:nvSpPr>
          <p:spPr bwMode="auto">
            <a:xfrm>
              <a:off x="2688"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grpSp>
        <p:nvGrpSpPr>
          <p:cNvPr id="268348" name="Group 60"/>
          <p:cNvGrpSpPr>
            <a:grpSpLocks/>
          </p:cNvGrpSpPr>
          <p:nvPr/>
        </p:nvGrpSpPr>
        <p:grpSpPr bwMode="auto">
          <a:xfrm>
            <a:off x="2408238" y="2438400"/>
            <a:ext cx="609600" cy="304800"/>
            <a:chOff x="1296" y="2544"/>
            <a:chExt cx="384" cy="192"/>
          </a:xfrm>
        </p:grpSpPr>
        <p:sp>
          <p:nvSpPr>
            <p:cNvPr id="268349" name="Rectangle 6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atin typeface="Courier New" pitchFamily="49" charset="0"/>
                </a:rPr>
                <a:t>3</a:t>
              </a:r>
            </a:p>
          </p:txBody>
        </p:sp>
        <p:sp>
          <p:nvSpPr>
            <p:cNvPr id="268350" name="Rectangle 6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atin typeface="Courier New" pitchFamily="49" charset="0"/>
                </a:rPr>
                <a:t>0</a:t>
              </a:r>
            </a:p>
          </p:txBody>
        </p:sp>
        <p:sp>
          <p:nvSpPr>
            <p:cNvPr id="268351" name="Rectangle 6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sp>
        <p:nvSpPr>
          <p:cNvPr id="268356" name="Rectangle 68"/>
          <p:cNvSpPr>
            <a:spLocks noChangeArrowheads="1"/>
          </p:cNvSpPr>
          <p:nvPr/>
        </p:nvSpPr>
        <p:spPr bwMode="auto">
          <a:xfrm>
            <a:off x="3627438" y="2438400"/>
            <a:ext cx="4900612"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a:t>V</a:t>
            </a:r>
          </a:p>
        </p:txBody>
      </p:sp>
      <p:sp>
        <p:nvSpPr>
          <p:cNvPr id="268360" name="Rectangle 72"/>
          <p:cNvSpPr>
            <a:spLocks noChangeArrowheads="1"/>
          </p:cNvSpPr>
          <p:nvPr/>
        </p:nvSpPr>
        <p:spPr bwMode="auto">
          <a:xfrm>
            <a:off x="350838" y="3276600"/>
            <a:ext cx="8329612"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68361" name="Text Box 73"/>
          <p:cNvSpPr txBox="1">
            <a:spLocks noChangeArrowheads="1"/>
          </p:cNvSpPr>
          <p:nvPr/>
        </p:nvSpPr>
        <p:spPr bwMode="auto">
          <a:xfrm>
            <a:off x="6394450" y="2965450"/>
            <a:ext cx="2275773" cy="346249"/>
          </a:xfrm>
          <a:prstGeom prst="rect">
            <a:avLst/>
          </a:prstGeom>
          <a:noFill/>
          <a:ln w="19050">
            <a:noFill/>
            <a:miter lim="800000"/>
            <a:headEnd/>
            <a:tailEnd type="none" w="sm" len="sm"/>
          </a:ln>
          <a:effectLst/>
        </p:spPr>
        <p:txBody>
          <a:bodyPr wrap="none" lIns="45720" rIns="45720">
            <a:spAutoFit/>
          </a:bodyPr>
          <a:lstStyle/>
          <a:p>
            <a:pPr algn="l"/>
            <a:r>
              <a:rPr lang="en-US" dirty="0"/>
              <a:t>Register </a:t>
            </a:r>
            <a:r>
              <a:rPr lang="en-US" dirty="0">
                <a:latin typeface="Wingdings"/>
                <a:ea typeface="Wingdings"/>
                <a:cs typeface="Wingdings"/>
                <a:sym typeface="Wingdings"/>
              </a:rPr>
              <a:t></a:t>
            </a:r>
            <a:r>
              <a:rPr lang="en-US" dirty="0"/>
              <a:t> Memory</a:t>
            </a:r>
          </a:p>
        </p:txBody>
      </p:sp>
      <p:sp>
        <p:nvSpPr>
          <p:cNvPr id="268363" name="Rectangle 75"/>
          <p:cNvSpPr>
            <a:spLocks noChangeArrowheads="1"/>
          </p:cNvSpPr>
          <p:nvPr/>
        </p:nvSpPr>
        <p:spPr bwMode="auto">
          <a:xfrm>
            <a:off x="503238" y="34290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rmmovq</a:t>
            </a:r>
            <a:r>
              <a:rPr lang="en-US" sz="1600" dirty="0">
                <a:solidFill>
                  <a:schemeClr val="folHlink"/>
                </a:solidFill>
              </a:rPr>
              <a:t> </a:t>
            </a:r>
            <a:r>
              <a:rPr lang="en-US" sz="1600" dirty="0" err="1">
                <a:solidFill>
                  <a:schemeClr val="folHlink"/>
                </a:solidFill>
              </a:rPr>
              <a:t>rA</a:t>
            </a:r>
            <a:r>
              <a:rPr lang="en-US" sz="1600" dirty="0">
                <a:solidFill>
                  <a:schemeClr val="folHlink"/>
                </a:solidFill>
                <a:latin typeface="Courier New" pitchFamily="49" charset="0"/>
              </a:rPr>
              <a:t>,</a:t>
            </a:r>
            <a:r>
              <a:rPr lang="en-US" sz="1600" dirty="0">
                <a:solidFill>
                  <a:schemeClr val="folHlink"/>
                </a:solidFill>
              </a:rPr>
              <a:t> D</a:t>
            </a:r>
            <a:r>
              <a:rPr lang="en-US" sz="1600" dirty="0">
                <a:solidFill>
                  <a:schemeClr val="folHlink"/>
                </a:solidFill>
                <a:latin typeface="Courier New" pitchFamily="49" charset="0"/>
              </a:rPr>
              <a:t>(</a:t>
            </a:r>
            <a:r>
              <a:rPr lang="en-US" sz="1600" dirty="0" err="1">
                <a:solidFill>
                  <a:schemeClr val="folHlink"/>
                </a:solidFill>
              </a:rPr>
              <a:t>rB</a:t>
            </a:r>
            <a:r>
              <a:rPr lang="en-US" sz="1600" dirty="0">
                <a:solidFill>
                  <a:schemeClr val="folHlink"/>
                </a:solidFill>
              </a:rPr>
              <a:t>)</a:t>
            </a:r>
          </a:p>
        </p:txBody>
      </p:sp>
      <p:grpSp>
        <p:nvGrpSpPr>
          <p:cNvPr id="268365" name="Group 77"/>
          <p:cNvGrpSpPr>
            <a:grpSpLocks/>
          </p:cNvGrpSpPr>
          <p:nvPr/>
        </p:nvGrpSpPr>
        <p:grpSpPr bwMode="auto">
          <a:xfrm>
            <a:off x="2408238" y="3429000"/>
            <a:ext cx="609600" cy="304800"/>
            <a:chOff x="1296" y="2544"/>
            <a:chExt cx="384" cy="192"/>
          </a:xfrm>
        </p:grpSpPr>
        <p:sp>
          <p:nvSpPr>
            <p:cNvPr id="268366" name="Rectangle 7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atin typeface="Courier New" pitchFamily="49" charset="0"/>
                </a:rPr>
                <a:t>4</a:t>
              </a:r>
            </a:p>
          </p:txBody>
        </p:sp>
        <p:sp>
          <p:nvSpPr>
            <p:cNvPr id="268367" name="Rectangle 7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atin typeface="Courier New" pitchFamily="49" charset="0"/>
                </a:rPr>
                <a:t>0</a:t>
              </a:r>
            </a:p>
          </p:txBody>
        </p:sp>
        <p:sp>
          <p:nvSpPr>
            <p:cNvPr id="268368" name="Rectangle 8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grpSp>
        <p:nvGrpSpPr>
          <p:cNvPr id="268369" name="Group 81"/>
          <p:cNvGrpSpPr>
            <a:grpSpLocks/>
          </p:cNvGrpSpPr>
          <p:nvPr/>
        </p:nvGrpSpPr>
        <p:grpSpPr bwMode="auto">
          <a:xfrm>
            <a:off x="3017838" y="3429000"/>
            <a:ext cx="609600" cy="304800"/>
            <a:chOff x="2688" y="1632"/>
            <a:chExt cx="384" cy="192"/>
          </a:xfrm>
        </p:grpSpPr>
        <p:sp>
          <p:nvSpPr>
            <p:cNvPr id="268370" name="Rectangle 82"/>
            <p:cNvSpPr>
              <a:spLocks noChangeArrowheads="1"/>
            </p:cNvSpPr>
            <p:nvPr/>
          </p:nvSpPr>
          <p:spPr bwMode="auto">
            <a:xfrm>
              <a:off x="2688"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68371" name="Rectangle 83"/>
            <p:cNvSpPr>
              <a:spLocks noChangeArrowheads="1"/>
            </p:cNvSpPr>
            <p:nvPr/>
          </p:nvSpPr>
          <p:spPr bwMode="auto">
            <a:xfrm>
              <a:off x="2880"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t>rB</a:t>
              </a:r>
            </a:p>
          </p:txBody>
        </p:sp>
        <p:sp>
          <p:nvSpPr>
            <p:cNvPr id="268372" name="Rectangle 84"/>
            <p:cNvSpPr>
              <a:spLocks noChangeArrowheads="1"/>
            </p:cNvSpPr>
            <p:nvPr/>
          </p:nvSpPr>
          <p:spPr bwMode="auto">
            <a:xfrm>
              <a:off x="2688"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sp>
        <p:nvSpPr>
          <p:cNvPr id="268373" name="Rectangle 85"/>
          <p:cNvSpPr>
            <a:spLocks noChangeArrowheads="1"/>
          </p:cNvSpPr>
          <p:nvPr/>
        </p:nvSpPr>
        <p:spPr bwMode="auto">
          <a:xfrm>
            <a:off x="3627438" y="3429000"/>
            <a:ext cx="4900612"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a:t>D</a:t>
            </a:r>
          </a:p>
        </p:txBody>
      </p:sp>
      <p:sp>
        <p:nvSpPr>
          <p:cNvPr id="268374" name="Rectangle 86"/>
          <p:cNvSpPr>
            <a:spLocks noChangeArrowheads="1"/>
          </p:cNvSpPr>
          <p:nvPr/>
        </p:nvSpPr>
        <p:spPr bwMode="auto">
          <a:xfrm>
            <a:off x="350838" y="4343400"/>
            <a:ext cx="8329612"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68375" name="Text Box 87"/>
          <p:cNvSpPr txBox="1">
            <a:spLocks noChangeArrowheads="1"/>
          </p:cNvSpPr>
          <p:nvPr/>
        </p:nvSpPr>
        <p:spPr bwMode="auto">
          <a:xfrm>
            <a:off x="6394450" y="4032250"/>
            <a:ext cx="2275773" cy="346249"/>
          </a:xfrm>
          <a:prstGeom prst="rect">
            <a:avLst/>
          </a:prstGeom>
          <a:noFill/>
          <a:ln w="19050">
            <a:noFill/>
            <a:miter lim="800000"/>
            <a:headEnd/>
            <a:tailEnd type="none" w="sm" len="sm"/>
          </a:ln>
          <a:effectLst/>
        </p:spPr>
        <p:txBody>
          <a:bodyPr wrap="none" lIns="45720" rIns="45720">
            <a:spAutoFit/>
          </a:bodyPr>
          <a:lstStyle/>
          <a:p>
            <a:pPr algn="l"/>
            <a:r>
              <a:rPr lang="en-US" dirty="0"/>
              <a:t>Memory </a:t>
            </a:r>
            <a:r>
              <a:rPr lang="en-US" dirty="0">
                <a:latin typeface="Wingdings"/>
                <a:ea typeface="Wingdings"/>
                <a:cs typeface="Wingdings"/>
                <a:sym typeface="Wingdings"/>
              </a:rPr>
              <a:t></a:t>
            </a:r>
            <a:r>
              <a:rPr lang="en-US" dirty="0"/>
              <a:t> Register</a:t>
            </a:r>
          </a:p>
        </p:txBody>
      </p:sp>
      <p:sp>
        <p:nvSpPr>
          <p:cNvPr id="268377" name="Rectangle 89"/>
          <p:cNvSpPr>
            <a:spLocks noChangeArrowheads="1"/>
          </p:cNvSpPr>
          <p:nvPr/>
        </p:nvSpPr>
        <p:spPr bwMode="auto">
          <a:xfrm>
            <a:off x="503238" y="44958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mrmovq</a:t>
            </a:r>
            <a:r>
              <a:rPr lang="en-US" sz="1600" dirty="0">
                <a:solidFill>
                  <a:schemeClr val="folHlink"/>
                </a:solidFill>
              </a:rPr>
              <a:t> D</a:t>
            </a:r>
            <a:r>
              <a:rPr lang="en-US" sz="1600" dirty="0">
                <a:solidFill>
                  <a:schemeClr val="folHlink"/>
                </a:solidFill>
                <a:latin typeface="Courier New" pitchFamily="49" charset="0"/>
              </a:rPr>
              <a:t>(</a:t>
            </a:r>
            <a:r>
              <a:rPr lang="en-US" sz="1600" dirty="0" err="1">
                <a:solidFill>
                  <a:schemeClr val="folHlink"/>
                </a:solidFill>
              </a:rPr>
              <a:t>rB</a:t>
            </a:r>
            <a:r>
              <a:rPr lang="en-US" sz="1600" dirty="0">
                <a:solidFill>
                  <a:schemeClr val="folHlink"/>
                </a:solidFill>
              </a:rPr>
              <a:t>), </a:t>
            </a:r>
            <a:r>
              <a:rPr lang="en-US" sz="1600" dirty="0" err="1">
                <a:solidFill>
                  <a:schemeClr val="folHlink"/>
                </a:solidFill>
              </a:rPr>
              <a:t>rA</a:t>
            </a:r>
            <a:endParaRPr lang="en-US" sz="1600" dirty="0">
              <a:solidFill>
                <a:schemeClr val="folHlink"/>
              </a:solidFill>
              <a:latin typeface="Courier New" pitchFamily="49" charset="0"/>
            </a:endParaRPr>
          </a:p>
        </p:txBody>
      </p:sp>
      <p:grpSp>
        <p:nvGrpSpPr>
          <p:cNvPr id="268379" name="Group 91"/>
          <p:cNvGrpSpPr>
            <a:grpSpLocks/>
          </p:cNvGrpSpPr>
          <p:nvPr/>
        </p:nvGrpSpPr>
        <p:grpSpPr bwMode="auto">
          <a:xfrm>
            <a:off x="2408238" y="4495800"/>
            <a:ext cx="609600" cy="304800"/>
            <a:chOff x="1296" y="2544"/>
            <a:chExt cx="384" cy="192"/>
          </a:xfrm>
        </p:grpSpPr>
        <p:sp>
          <p:nvSpPr>
            <p:cNvPr id="268380" name="Rectangle 92"/>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atin typeface="Courier New" pitchFamily="49" charset="0"/>
                </a:rPr>
                <a:t>5</a:t>
              </a:r>
            </a:p>
          </p:txBody>
        </p:sp>
        <p:sp>
          <p:nvSpPr>
            <p:cNvPr id="268381" name="Rectangle 93"/>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atin typeface="Courier New" pitchFamily="49" charset="0"/>
                </a:rPr>
                <a:t>0</a:t>
              </a:r>
            </a:p>
          </p:txBody>
        </p:sp>
        <p:sp>
          <p:nvSpPr>
            <p:cNvPr id="268382" name="Rectangle 94"/>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grpSp>
        <p:nvGrpSpPr>
          <p:cNvPr id="268383" name="Group 95"/>
          <p:cNvGrpSpPr>
            <a:grpSpLocks/>
          </p:cNvGrpSpPr>
          <p:nvPr/>
        </p:nvGrpSpPr>
        <p:grpSpPr bwMode="auto">
          <a:xfrm>
            <a:off x="3017838" y="4495800"/>
            <a:ext cx="609600" cy="304800"/>
            <a:chOff x="2688" y="1632"/>
            <a:chExt cx="384" cy="192"/>
          </a:xfrm>
        </p:grpSpPr>
        <p:sp>
          <p:nvSpPr>
            <p:cNvPr id="268384" name="Rectangle 96"/>
            <p:cNvSpPr>
              <a:spLocks noChangeArrowheads="1"/>
            </p:cNvSpPr>
            <p:nvPr/>
          </p:nvSpPr>
          <p:spPr bwMode="auto">
            <a:xfrm>
              <a:off x="2688"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68385" name="Rectangle 97"/>
            <p:cNvSpPr>
              <a:spLocks noChangeArrowheads="1"/>
            </p:cNvSpPr>
            <p:nvPr/>
          </p:nvSpPr>
          <p:spPr bwMode="auto">
            <a:xfrm>
              <a:off x="2880"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t>rB</a:t>
              </a:r>
            </a:p>
          </p:txBody>
        </p:sp>
        <p:sp>
          <p:nvSpPr>
            <p:cNvPr id="268386" name="Rectangle 98"/>
            <p:cNvSpPr>
              <a:spLocks noChangeArrowheads="1"/>
            </p:cNvSpPr>
            <p:nvPr/>
          </p:nvSpPr>
          <p:spPr bwMode="auto">
            <a:xfrm>
              <a:off x="2688"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sp>
        <p:nvSpPr>
          <p:cNvPr id="268387" name="Rectangle 99"/>
          <p:cNvSpPr>
            <a:spLocks noChangeArrowheads="1"/>
          </p:cNvSpPr>
          <p:nvPr/>
        </p:nvSpPr>
        <p:spPr bwMode="auto">
          <a:xfrm>
            <a:off x="3627438" y="4495800"/>
            <a:ext cx="4900612"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a:t>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54"/>
          <p:cNvSpPr>
            <a:spLocks noChangeArrowheads="1"/>
          </p:cNvSpPr>
          <p:nvPr/>
        </p:nvSpPr>
        <p:spPr bwMode="auto">
          <a:xfrm>
            <a:off x="298450" y="2501900"/>
            <a:ext cx="2971800" cy="381000"/>
          </a:xfrm>
          <a:prstGeom prst="rect">
            <a:avLst/>
          </a:prstGeom>
          <a:solidFill>
            <a:srgbClr val="FFCCFF"/>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36" name="Rectangle 55"/>
          <p:cNvSpPr>
            <a:spLocks noChangeArrowheads="1"/>
          </p:cNvSpPr>
          <p:nvPr/>
        </p:nvSpPr>
        <p:spPr bwMode="auto">
          <a:xfrm>
            <a:off x="298450" y="3492500"/>
            <a:ext cx="2971800" cy="381000"/>
          </a:xfrm>
          <a:prstGeom prst="rect">
            <a:avLst/>
          </a:prstGeom>
          <a:solidFill>
            <a:srgbClr val="FFCCFF"/>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37" name="Rectangle 56"/>
          <p:cNvSpPr>
            <a:spLocks noChangeArrowheads="1"/>
          </p:cNvSpPr>
          <p:nvPr/>
        </p:nvSpPr>
        <p:spPr bwMode="auto">
          <a:xfrm>
            <a:off x="298450" y="4483100"/>
            <a:ext cx="2971800" cy="381000"/>
          </a:xfrm>
          <a:prstGeom prst="rect">
            <a:avLst/>
          </a:prstGeom>
          <a:solidFill>
            <a:srgbClr val="FFCCFF"/>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38" name="Rectangle 53"/>
          <p:cNvSpPr>
            <a:spLocks noChangeArrowheads="1"/>
          </p:cNvSpPr>
          <p:nvPr/>
        </p:nvSpPr>
        <p:spPr bwMode="auto">
          <a:xfrm>
            <a:off x="298450" y="1441450"/>
            <a:ext cx="2971800" cy="381000"/>
          </a:xfrm>
          <a:prstGeom prst="rect">
            <a:avLst/>
          </a:prstGeom>
          <a:solidFill>
            <a:srgbClr val="FFCCFF"/>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269366" name="Rectangle 54"/>
          <p:cNvSpPr>
            <a:spLocks noChangeArrowheads="1"/>
          </p:cNvSpPr>
          <p:nvPr/>
        </p:nvSpPr>
        <p:spPr bwMode="auto">
          <a:xfrm>
            <a:off x="3651250" y="2508250"/>
            <a:ext cx="2971800" cy="381000"/>
          </a:xfrm>
          <a:prstGeom prst="rect">
            <a:avLst/>
          </a:prstGeom>
          <a:solidFill>
            <a:srgbClr val="FFFF66"/>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269367" name="Rectangle 55"/>
          <p:cNvSpPr>
            <a:spLocks noChangeArrowheads="1"/>
          </p:cNvSpPr>
          <p:nvPr/>
        </p:nvSpPr>
        <p:spPr bwMode="auto">
          <a:xfrm>
            <a:off x="3651250" y="3498850"/>
            <a:ext cx="2971800" cy="381000"/>
          </a:xfrm>
          <a:prstGeom prst="rect">
            <a:avLst/>
          </a:prstGeom>
          <a:solidFill>
            <a:srgbClr val="FFFF66"/>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269368" name="Rectangle 56"/>
          <p:cNvSpPr>
            <a:spLocks noChangeArrowheads="1"/>
          </p:cNvSpPr>
          <p:nvPr/>
        </p:nvSpPr>
        <p:spPr bwMode="auto">
          <a:xfrm>
            <a:off x="3651250" y="4489450"/>
            <a:ext cx="2971800" cy="381000"/>
          </a:xfrm>
          <a:prstGeom prst="rect">
            <a:avLst/>
          </a:prstGeom>
          <a:solidFill>
            <a:srgbClr val="FFFF66"/>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269365" name="Rectangle 53"/>
          <p:cNvSpPr>
            <a:spLocks noChangeArrowheads="1"/>
          </p:cNvSpPr>
          <p:nvPr/>
        </p:nvSpPr>
        <p:spPr bwMode="auto">
          <a:xfrm>
            <a:off x="3651250" y="1447800"/>
            <a:ext cx="2971800" cy="381000"/>
          </a:xfrm>
          <a:prstGeom prst="rect">
            <a:avLst/>
          </a:prstGeom>
          <a:solidFill>
            <a:srgbClr val="FFFF66"/>
          </a:solidFill>
          <a:ln w="19050">
            <a:solidFill>
              <a:schemeClr val="tx2"/>
            </a:solidFill>
            <a:miter lim="800000"/>
            <a:headEnd/>
            <a:tailEnd type="none" w="sm" len="sm"/>
          </a:ln>
          <a:effectLst/>
        </p:spPr>
        <p:txBody>
          <a:bodyPr wrap="square" lIns="45720" rIns="45720" anchor="ctr">
            <a:spAutoFit/>
          </a:bodyPr>
          <a:lstStyle/>
          <a:p>
            <a:endParaRPr lang="en-US"/>
          </a:p>
        </p:txBody>
      </p:sp>
      <p:sp>
        <p:nvSpPr>
          <p:cNvPr id="269314" name="Rectangle 2"/>
          <p:cNvSpPr>
            <a:spLocks noGrp="1" noChangeArrowheads="1"/>
          </p:cNvSpPr>
          <p:nvPr>
            <p:ph type="title"/>
          </p:nvPr>
        </p:nvSpPr>
        <p:spPr/>
        <p:txBody>
          <a:bodyPr/>
          <a:lstStyle/>
          <a:p>
            <a:r>
              <a:rPr lang="en-US" dirty="0"/>
              <a:t>Move </a:t>
            </a:r>
            <a:r>
              <a:rPr lang="zh-CN" altLang="en-US" dirty="0"/>
              <a:t>指令对比示例</a:t>
            </a:r>
            <a:endParaRPr lang="en-US" dirty="0"/>
          </a:p>
        </p:txBody>
      </p:sp>
      <p:sp>
        <p:nvSpPr>
          <p:cNvPr id="269317" name="Rectangle 5"/>
          <p:cNvSpPr>
            <a:spLocks noChangeArrowheads="1"/>
          </p:cNvSpPr>
          <p:nvPr/>
        </p:nvSpPr>
        <p:spPr bwMode="auto">
          <a:xfrm>
            <a:off x="3733800" y="144780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irmovq</a:t>
            </a:r>
            <a:r>
              <a:rPr lang="en-US" sz="1600" dirty="0">
                <a:solidFill>
                  <a:schemeClr val="folHlink"/>
                </a:solidFill>
                <a:latin typeface="Courier New" pitchFamily="49" charset="0"/>
              </a:rPr>
              <a:t> $0xabcd, %</a:t>
            </a:r>
            <a:r>
              <a:rPr lang="en-US" sz="1600" dirty="0" err="1">
                <a:solidFill>
                  <a:schemeClr val="folHlink"/>
                </a:solidFill>
                <a:latin typeface="Courier New" pitchFamily="49" charset="0"/>
              </a:rPr>
              <a:t>rdx</a:t>
            </a:r>
            <a:r>
              <a:rPr lang="en-US" sz="1600" dirty="0">
                <a:solidFill>
                  <a:schemeClr val="folHlink"/>
                </a:solidFill>
                <a:latin typeface="Courier New" pitchFamily="49" charset="0"/>
              </a:rPr>
              <a:t> </a:t>
            </a:r>
            <a:endParaRPr lang="en-US" sz="1600" dirty="0">
              <a:solidFill>
                <a:schemeClr val="folHlink"/>
              </a:solidFill>
            </a:endParaRPr>
          </a:p>
        </p:txBody>
      </p:sp>
      <p:sp>
        <p:nvSpPr>
          <p:cNvPr id="269328" name="Rectangle 16"/>
          <p:cNvSpPr>
            <a:spLocks noChangeArrowheads="1"/>
          </p:cNvSpPr>
          <p:nvPr/>
        </p:nvSpPr>
        <p:spPr bwMode="auto">
          <a:xfrm>
            <a:off x="381000" y="144780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movq</a:t>
            </a:r>
            <a:r>
              <a:rPr lang="en-US" sz="1600" dirty="0">
                <a:solidFill>
                  <a:schemeClr val="folHlink"/>
                </a:solidFill>
                <a:latin typeface="Courier New" pitchFamily="49" charset="0"/>
              </a:rPr>
              <a:t> $0xabcd, %</a:t>
            </a:r>
            <a:r>
              <a:rPr lang="en-US" sz="1600" dirty="0" err="1">
                <a:solidFill>
                  <a:schemeClr val="folHlink"/>
                </a:solidFill>
                <a:latin typeface="Courier New" pitchFamily="49" charset="0"/>
              </a:rPr>
              <a:t>rdx</a:t>
            </a:r>
            <a:endParaRPr lang="en-US" sz="1600" dirty="0">
              <a:solidFill>
                <a:schemeClr val="folHlink"/>
              </a:solidFill>
            </a:endParaRPr>
          </a:p>
        </p:txBody>
      </p:sp>
      <p:sp>
        <p:nvSpPr>
          <p:cNvPr id="269330" name="Rectangle 18"/>
          <p:cNvSpPr>
            <a:spLocks noChangeArrowheads="1"/>
          </p:cNvSpPr>
          <p:nvPr/>
        </p:nvSpPr>
        <p:spPr bwMode="auto">
          <a:xfrm>
            <a:off x="3575050" y="1898650"/>
            <a:ext cx="3733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a:solidFill>
                  <a:schemeClr val="folHlink"/>
                </a:solidFill>
                <a:latin typeface="Courier New" pitchFamily="49" charset="0"/>
              </a:rPr>
              <a:t>30 82 cd </a:t>
            </a:r>
            <a:r>
              <a:rPr lang="en-US" sz="1600" dirty="0" err="1">
                <a:solidFill>
                  <a:schemeClr val="folHlink"/>
                </a:solidFill>
                <a:latin typeface="Courier New" pitchFamily="49" charset="0"/>
              </a:rPr>
              <a:t>ab</a:t>
            </a:r>
            <a:r>
              <a:rPr lang="en-US" sz="1600" dirty="0">
                <a:solidFill>
                  <a:schemeClr val="folHlink"/>
                </a:solidFill>
                <a:latin typeface="Courier New" pitchFamily="49" charset="0"/>
              </a:rPr>
              <a:t> 00 00 00 00 00 00</a:t>
            </a:r>
            <a:endParaRPr lang="en-US" sz="1600" dirty="0">
              <a:solidFill>
                <a:schemeClr val="folHlink"/>
              </a:solidFill>
            </a:endParaRPr>
          </a:p>
        </p:txBody>
      </p:sp>
      <p:sp>
        <p:nvSpPr>
          <p:cNvPr id="269332" name="Text Box 20"/>
          <p:cNvSpPr txBox="1">
            <a:spLocks noChangeArrowheads="1"/>
          </p:cNvSpPr>
          <p:nvPr/>
        </p:nvSpPr>
        <p:spPr bwMode="auto">
          <a:xfrm>
            <a:off x="457200" y="1066800"/>
            <a:ext cx="836677" cy="346249"/>
          </a:xfrm>
          <a:prstGeom prst="rect">
            <a:avLst/>
          </a:prstGeom>
          <a:noFill/>
          <a:ln w="19050">
            <a:noFill/>
            <a:miter lim="800000"/>
            <a:headEnd/>
            <a:tailEnd type="none" w="sm" len="sm"/>
          </a:ln>
          <a:effectLst/>
        </p:spPr>
        <p:txBody>
          <a:bodyPr wrap="none" lIns="45720" rIns="45720">
            <a:spAutoFit/>
          </a:bodyPr>
          <a:lstStyle/>
          <a:p>
            <a:pPr algn="l"/>
            <a:r>
              <a:rPr lang="en-US" dirty="0">
                <a:solidFill>
                  <a:schemeClr val="tx2"/>
                </a:solidFill>
              </a:rPr>
              <a:t>X86-64</a:t>
            </a:r>
          </a:p>
        </p:txBody>
      </p:sp>
      <p:sp>
        <p:nvSpPr>
          <p:cNvPr id="269333" name="Text Box 21"/>
          <p:cNvSpPr txBox="1">
            <a:spLocks noChangeArrowheads="1"/>
          </p:cNvSpPr>
          <p:nvPr/>
        </p:nvSpPr>
        <p:spPr bwMode="auto">
          <a:xfrm>
            <a:off x="3813175" y="1066800"/>
            <a:ext cx="836677" cy="346249"/>
          </a:xfrm>
          <a:prstGeom prst="rect">
            <a:avLst/>
          </a:prstGeom>
          <a:noFill/>
          <a:ln w="19050">
            <a:noFill/>
            <a:miter lim="800000"/>
            <a:headEnd/>
            <a:tailEnd type="none" w="sm" len="sm"/>
          </a:ln>
          <a:effectLst/>
        </p:spPr>
        <p:txBody>
          <a:bodyPr wrap="none" lIns="45720" rIns="45720">
            <a:spAutoFit/>
          </a:bodyPr>
          <a:lstStyle/>
          <a:p>
            <a:pPr algn="l"/>
            <a:r>
              <a:rPr lang="en-US" dirty="0">
                <a:solidFill>
                  <a:schemeClr val="tx2"/>
                </a:solidFill>
              </a:rPr>
              <a:t>Y86-64</a:t>
            </a:r>
          </a:p>
        </p:txBody>
      </p:sp>
      <p:sp>
        <p:nvSpPr>
          <p:cNvPr id="269334" name="Text Box 22"/>
          <p:cNvSpPr txBox="1">
            <a:spLocks noChangeArrowheads="1"/>
          </p:cNvSpPr>
          <p:nvPr/>
        </p:nvSpPr>
        <p:spPr bwMode="auto">
          <a:xfrm>
            <a:off x="2355850" y="1898650"/>
            <a:ext cx="1220684" cy="346249"/>
          </a:xfrm>
          <a:prstGeom prst="rect">
            <a:avLst/>
          </a:prstGeom>
          <a:noFill/>
          <a:ln w="19050">
            <a:noFill/>
            <a:miter lim="800000"/>
            <a:headEnd/>
            <a:tailEnd type="none" w="sm" len="sm"/>
          </a:ln>
          <a:effectLst/>
        </p:spPr>
        <p:txBody>
          <a:bodyPr wrap="none" lIns="45720" rIns="45720">
            <a:spAutoFit/>
          </a:bodyPr>
          <a:lstStyle/>
          <a:p>
            <a:pPr algn="l"/>
            <a:r>
              <a:rPr lang="en-US" dirty="0">
                <a:solidFill>
                  <a:schemeClr val="tx2"/>
                </a:solidFill>
              </a:rPr>
              <a:t>Encoding: </a:t>
            </a:r>
          </a:p>
        </p:txBody>
      </p:sp>
      <p:sp>
        <p:nvSpPr>
          <p:cNvPr id="269335" name="Rectangle 23"/>
          <p:cNvSpPr>
            <a:spLocks noChangeArrowheads="1"/>
          </p:cNvSpPr>
          <p:nvPr/>
        </p:nvSpPr>
        <p:spPr bwMode="auto">
          <a:xfrm>
            <a:off x="3733800" y="25082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rrmovq</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rsp</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rbx</a:t>
            </a:r>
            <a:r>
              <a:rPr lang="en-US" sz="1600" dirty="0">
                <a:solidFill>
                  <a:schemeClr val="folHlink"/>
                </a:solidFill>
                <a:latin typeface="Courier New" pitchFamily="49" charset="0"/>
              </a:rPr>
              <a:t> </a:t>
            </a:r>
            <a:endParaRPr lang="en-US" sz="1600" dirty="0">
              <a:solidFill>
                <a:schemeClr val="folHlink"/>
              </a:solidFill>
            </a:endParaRPr>
          </a:p>
        </p:txBody>
      </p:sp>
      <p:sp>
        <p:nvSpPr>
          <p:cNvPr id="269336" name="Rectangle 24"/>
          <p:cNvSpPr>
            <a:spLocks noChangeArrowheads="1"/>
          </p:cNvSpPr>
          <p:nvPr/>
        </p:nvSpPr>
        <p:spPr bwMode="auto">
          <a:xfrm>
            <a:off x="381000" y="25082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movq</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rsp</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rbx</a:t>
            </a:r>
            <a:endParaRPr lang="en-US" sz="1600" dirty="0">
              <a:solidFill>
                <a:schemeClr val="folHlink"/>
              </a:solidFill>
            </a:endParaRPr>
          </a:p>
        </p:txBody>
      </p:sp>
      <p:sp>
        <p:nvSpPr>
          <p:cNvPr id="269337" name="Rectangle 25"/>
          <p:cNvSpPr>
            <a:spLocks noChangeArrowheads="1"/>
          </p:cNvSpPr>
          <p:nvPr/>
        </p:nvSpPr>
        <p:spPr bwMode="auto">
          <a:xfrm>
            <a:off x="3575050" y="29654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20 43</a:t>
            </a:r>
            <a:endParaRPr lang="en-US" sz="1600">
              <a:solidFill>
                <a:schemeClr val="folHlink"/>
              </a:solidFill>
            </a:endParaRPr>
          </a:p>
        </p:txBody>
      </p:sp>
      <p:sp>
        <p:nvSpPr>
          <p:cNvPr id="269338" name="Rectangle 26"/>
          <p:cNvSpPr>
            <a:spLocks noChangeArrowheads="1"/>
          </p:cNvSpPr>
          <p:nvPr/>
        </p:nvSpPr>
        <p:spPr bwMode="auto">
          <a:xfrm>
            <a:off x="3733800" y="34988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mrmovq</a:t>
            </a:r>
            <a:r>
              <a:rPr lang="en-US" sz="1600" dirty="0">
                <a:solidFill>
                  <a:schemeClr val="folHlink"/>
                </a:solidFill>
                <a:latin typeface="Courier New" pitchFamily="49" charset="0"/>
              </a:rPr>
              <a:t> -12(%</a:t>
            </a:r>
            <a:r>
              <a:rPr lang="en-US" sz="1600" dirty="0" err="1">
                <a:solidFill>
                  <a:schemeClr val="folHlink"/>
                </a:solidFill>
                <a:latin typeface="Courier New" pitchFamily="49" charset="0"/>
              </a:rPr>
              <a:t>rbp</a:t>
            </a:r>
            <a:r>
              <a:rPr lang="en-US" sz="1600" dirty="0">
                <a:solidFill>
                  <a:schemeClr val="folHlink"/>
                </a:solidFill>
                <a:latin typeface="Courier New" pitchFamily="49" charset="0"/>
              </a:rPr>
              <a:t>),%</a:t>
            </a:r>
            <a:r>
              <a:rPr lang="en-US" sz="1600" dirty="0" err="1">
                <a:solidFill>
                  <a:schemeClr val="folHlink"/>
                </a:solidFill>
                <a:latin typeface="Courier New" pitchFamily="49" charset="0"/>
              </a:rPr>
              <a:t>rcx</a:t>
            </a:r>
            <a:endParaRPr lang="en-US" sz="1600" dirty="0">
              <a:solidFill>
                <a:schemeClr val="folHlink"/>
              </a:solidFill>
              <a:latin typeface="Courier New" pitchFamily="49" charset="0"/>
            </a:endParaRPr>
          </a:p>
        </p:txBody>
      </p:sp>
      <p:sp>
        <p:nvSpPr>
          <p:cNvPr id="269339" name="Rectangle 27"/>
          <p:cNvSpPr>
            <a:spLocks noChangeArrowheads="1"/>
          </p:cNvSpPr>
          <p:nvPr/>
        </p:nvSpPr>
        <p:spPr bwMode="auto">
          <a:xfrm>
            <a:off x="381000" y="34988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movq</a:t>
            </a:r>
            <a:r>
              <a:rPr lang="en-US" sz="1600" dirty="0">
                <a:solidFill>
                  <a:schemeClr val="folHlink"/>
                </a:solidFill>
                <a:latin typeface="Courier New" pitchFamily="49" charset="0"/>
              </a:rPr>
              <a:t> -12(%</a:t>
            </a:r>
            <a:r>
              <a:rPr lang="en-US" sz="1600" dirty="0" err="1">
                <a:solidFill>
                  <a:schemeClr val="folHlink"/>
                </a:solidFill>
                <a:latin typeface="Courier New" pitchFamily="49" charset="0"/>
              </a:rPr>
              <a:t>rbp</a:t>
            </a:r>
            <a:r>
              <a:rPr lang="en-US" sz="1600" dirty="0">
                <a:solidFill>
                  <a:schemeClr val="folHlink"/>
                </a:solidFill>
                <a:latin typeface="Courier New" pitchFamily="49" charset="0"/>
              </a:rPr>
              <a:t>),%</a:t>
            </a:r>
            <a:r>
              <a:rPr lang="en-US" sz="1600" dirty="0" err="1">
                <a:solidFill>
                  <a:schemeClr val="folHlink"/>
                </a:solidFill>
                <a:latin typeface="Courier New" pitchFamily="49" charset="0"/>
              </a:rPr>
              <a:t>rcx</a:t>
            </a:r>
            <a:endParaRPr lang="en-US" sz="1600" dirty="0">
              <a:solidFill>
                <a:schemeClr val="folHlink"/>
              </a:solidFill>
            </a:endParaRPr>
          </a:p>
        </p:txBody>
      </p:sp>
      <p:sp>
        <p:nvSpPr>
          <p:cNvPr id="269340" name="Rectangle 28"/>
          <p:cNvSpPr>
            <a:spLocks noChangeArrowheads="1"/>
          </p:cNvSpPr>
          <p:nvPr/>
        </p:nvSpPr>
        <p:spPr bwMode="auto">
          <a:xfrm>
            <a:off x="3879850" y="39560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a:solidFill>
                  <a:schemeClr val="folHlink"/>
                </a:solidFill>
                <a:latin typeface="Courier New" pitchFamily="49" charset="0"/>
              </a:rPr>
              <a:t>50 15 f4 </a:t>
            </a:r>
            <a:r>
              <a:rPr lang="en-US" sz="1600" dirty="0" err="1">
                <a:solidFill>
                  <a:schemeClr val="folHlink"/>
                </a:solidFill>
                <a:latin typeface="Courier New" pitchFamily="49" charset="0"/>
              </a:rPr>
              <a:t>ff</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ff</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ff</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ff</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ff</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ff</a:t>
            </a:r>
            <a:r>
              <a:rPr lang="en-US" sz="1600" dirty="0">
                <a:solidFill>
                  <a:schemeClr val="folHlink"/>
                </a:solidFill>
                <a:latin typeface="Courier New" pitchFamily="49" charset="0"/>
              </a:rPr>
              <a:t> </a:t>
            </a:r>
            <a:r>
              <a:rPr lang="en-US" sz="1600" dirty="0" err="1">
                <a:solidFill>
                  <a:schemeClr val="folHlink"/>
                </a:solidFill>
                <a:latin typeface="Courier New" pitchFamily="49" charset="0"/>
              </a:rPr>
              <a:t>ff</a:t>
            </a:r>
            <a:endParaRPr lang="en-US" sz="1600" dirty="0">
              <a:solidFill>
                <a:schemeClr val="folHlink"/>
              </a:solidFill>
            </a:endParaRPr>
          </a:p>
        </p:txBody>
      </p:sp>
      <p:sp>
        <p:nvSpPr>
          <p:cNvPr id="269341" name="Rectangle 29"/>
          <p:cNvSpPr>
            <a:spLocks noChangeArrowheads="1"/>
          </p:cNvSpPr>
          <p:nvPr/>
        </p:nvSpPr>
        <p:spPr bwMode="auto">
          <a:xfrm>
            <a:off x="3733800" y="44894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rmmovq</a:t>
            </a:r>
            <a:r>
              <a:rPr lang="en-US" sz="1600" dirty="0">
                <a:solidFill>
                  <a:schemeClr val="folHlink"/>
                </a:solidFill>
                <a:latin typeface="Courier New" pitchFamily="49" charset="0"/>
              </a:rPr>
              <a:t> %rsi,0x41c(%</a:t>
            </a:r>
            <a:r>
              <a:rPr lang="en-US" sz="1600" dirty="0" err="1">
                <a:solidFill>
                  <a:schemeClr val="folHlink"/>
                </a:solidFill>
                <a:latin typeface="Courier New" pitchFamily="49" charset="0"/>
              </a:rPr>
              <a:t>rsp</a:t>
            </a:r>
            <a:r>
              <a:rPr lang="en-US" sz="1600" dirty="0">
                <a:solidFill>
                  <a:schemeClr val="folHlink"/>
                </a:solidFill>
                <a:latin typeface="Courier New" pitchFamily="49" charset="0"/>
              </a:rPr>
              <a:t>)</a:t>
            </a:r>
          </a:p>
        </p:txBody>
      </p:sp>
      <p:sp>
        <p:nvSpPr>
          <p:cNvPr id="269342" name="Rectangle 30"/>
          <p:cNvSpPr>
            <a:spLocks noChangeArrowheads="1"/>
          </p:cNvSpPr>
          <p:nvPr/>
        </p:nvSpPr>
        <p:spPr bwMode="auto">
          <a:xfrm>
            <a:off x="381000" y="44894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movq</a:t>
            </a:r>
            <a:r>
              <a:rPr lang="en-US" sz="1600" dirty="0">
                <a:solidFill>
                  <a:schemeClr val="folHlink"/>
                </a:solidFill>
                <a:latin typeface="Courier New" pitchFamily="49" charset="0"/>
              </a:rPr>
              <a:t> %rsi,0x41c(%</a:t>
            </a:r>
            <a:r>
              <a:rPr lang="en-US" sz="1600" dirty="0" err="1">
                <a:solidFill>
                  <a:schemeClr val="folHlink"/>
                </a:solidFill>
                <a:latin typeface="Courier New" pitchFamily="49" charset="0"/>
              </a:rPr>
              <a:t>rsp</a:t>
            </a:r>
            <a:r>
              <a:rPr lang="en-US" sz="1600" dirty="0">
                <a:solidFill>
                  <a:schemeClr val="folHlink"/>
                </a:solidFill>
                <a:latin typeface="Courier New" pitchFamily="49" charset="0"/>
              </a:rPr>
              <a:t>)</a:t>
            </a:r>
            <a:endParaRPr lang="en-US" sz="1600" dirty="0">
              <a:solidFill>
                <a:schemeClr val="folHlink"/>
              </a:solidFill>
            </a:endParaRPr>
          </a:p>
        </p:txBody>
      </p:sp>
      <p:sp>
        <p:nvSpPr>
          <p:cNvPr id="269372" name="Rectangle 60"/>
          <p:cNvSpPr>
            <a:spLocks noChangeArrowheads="1"/>
          </p:cNvSpPr>
          <p:nvPr/>
        </p:nvSpPr>
        <p:spPr bwMode="auto">
          <a:xfrm>
            <a:off x="3879850" y="5022850"/>
            <a:ext cx="22098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a:solidFill>
                  <a:schemeClr val="folHlink"/>
                </a:solidFill>
                <a:latin typeface="Courier New" pitchFamily="49" charset="0"/>
              </a:rPr>
              <a:t>40 64 1c 04 00 00 00 00 00 00</a:t>
            </a:r>
            <a:endParaRPr lang="en-US" sz="1600" dirty="0">
              <a:solidFill>
                <a:schemeClr val="folHlink"/>
              </a:solidFill>
            </a:endParaRPr>
          </a:p>
        </p:txBody>
      </p:sp>
      <p:sp>
        <p:nvSpPr>
          <p:cNvPr id="31" name="Rectangle 53"/>
          <p:cNvSpPr>
            <a:spLocks noChangeArrowheads="1"/>
          </p:cNvSpPr>
          <p:nvPr/>
        </p:nvSpPr>
        <p:spPr bwMode="auto">
          <a:xfrm>
            <a:off x="-844550" y="-692150"/>
            <a:ext cx="8610600" cy="381000"/>
          </a:xfrm>
          <a:prstGeom prst="rect">
            <a:avLst/>
          </a:prstGeom>
          <a:solidFill>
            <a:srgbClr val="FFFF66"/>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32" name="Text Box 22"/>
          <p:cNvSpPr txBox="1">
            <a:spLocks noChangeArrowheads="1"/>
          </p:cNvSpPr>
          <p:nvPr/>
        </p:nvSpPr>
        <p:spPr bwMode="auto">
          <a:xfrm>
            <a:off x="2355850" y="2965450"/>
            <a:ext cx="1220684" cy="346249"/>
          </a:xfrm>
          <a:prstGeom prst="rect">
            <a:avLst/>
          </a:prstGeom>
          <a:noFill/>
          <a:ln w="19050">
            <a:noFill/>
            <a:miter lim="800000"/>
            <a:headEnd/>
            <a:tailEnd type="none" w="sm" len="sm"/>
          </a:ln>
          <a:effectLst/>
        </p:spPr>
        <p:txBody>
          <a:bodyPr wrap="none" lIns="45720" rIns="45720">
            <a:spAutoFit/>
          </a:bodyPr>
          <a:lstStyle/>
          <a:p>
            <a:pPr algn="l"/>
            <a:r>
              <a:rPr lang="en-US" dirty="0">
                <a:solidFill>
                  <a:schemeClr val="tx2"/>
                </a:solidFill>
              </a:rPr>
              <a:t>Encoding: </a:t>
            </a:r>
          </a:p>
        </p:txBody>
      </p:sp>
      <p:sp>
        <p:nvSpPr>
          <p:cNvPr id="33" name="Text Box 22"/>
          <p:cNvSpPr txBox="1">
            <a:spLocks noChangeArrowheads="1"/>
          </p:cNvSpPr>
          <p:nvPr/>
        </p:nvSpPr>
        <p:spPr bwMode="auto">
          <a:xfrm>
            <a:off x="2355850" y="3956050"/>
            <a:ext cx="1220684" cy="346249"/>
          </a:xfrm>
          <a:prstGeom prst="rect">
            <a:avLst/>
          </a:prstGeom>
          <a:noFill/>
          <a:ln w="19050">
            <a:noFill/>
            <a:miter lim="800000"/>
            <a:headEnd/>
            <a:tailEnd type="none" w="sm" len="sm"/>
          </a:ln>
          <a:effectLst/>
        </p:spPr>
        <p:txBody>
          <a:bodyPr wrap="none" lIns="45720" rIns="45720">
            <a:spAutoFit/>
          </a:bodyPr>
          <a:lstStyle/>
          <a:p>
            <a:pPr algn="l"/>
            <a:r>
              <a:rPr lang="en-US" dirty="0">
                <a:solidFill>
                  <a:schemeClr val="tx2"/>
                </a:solidFill>
              </a:rPr>
              <a:t>Encoding: </a:t>
            </a:r>
          </a:p>
        </p:txBody>
      </p:sp>
      <p:sp>
        <p:nvSpPr>
          <p:cNvPr id="34" name="Text Box 22"/>
          <p:cNvSpPr txBox="1">
            <a:spLocks noChangeArrowheads="1"/>
          </p:cNvSpPr>
          <p:nvPr/>
        </p:nvSpPr>
        <p:spPr bwMode="auto">
          <a:xfrm>
            <a:off x="2355850" y="5022850"/>
            <a:ext cx="1220684" cy="346249"/>
          </a:xfrm>
          <a:prstGeom prst="rect">
            <a:avLst/>
          </a:prstGeom>
          <a:noFill/>
          <a:ln w="19050">
            <a:noFill/>
            <a:miter lim="800000"/>
            <a:headEnd/>
            <a:tailEnd type="none" w="sm" len="sm"/>
          </a:ln>
          <a:effectLst/>
        </p:spPr>
        <p:txBody>
          <a:bodyPr wrap="none" lIns="45720" rIns="45720">
            <a:spAutoFit/>
          </a:bodyPr>
          <a:lstStyle/>
          <a:p>
            <a:pPr algn="l"/>
            <a:r>
              <a:rPr lang="en-US" dirty="0">
                <a:solidFill>
                  <a:schemeClr val="tx2"/>
                </a:solidFill>
              </a:rPr>
              <a:t>Encoding: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zh-CN" altLang="en-US" dirty="0"/>
              <a:t>条件</a:t>
            </a:r>
            <a:r>
              <a:rPr lang="en-US" dirty="0"/>
              <a:t>Move</a:t>
            </a:r>
            <a:r>
              <a:rPr lang="zh-CN" altLang="en-US" dirty="0"/>
              <a:t>指令</a:t>
            </a:r>
            <a:endParaRPr lang="en-US" dirty="0"/>
          </a:p>
        </p:txBody>
      </p:sp>
      <p:sp>
        <p:nvSpPr>
          <p:cNvPr id="271363" name="Rectangle 3"/>
          <p:cNvSpPr>
            <a:spLocks noGrp="1" noChangeArrowheads="1"/>
          </p:cNvSpPr>
          <p:nvPr>
            <p:ph type="body" idx="1"/>
          </p:nvPr>
        </p:nvSpPr>
        <p:spPr>
          <a:xfrm>
            <a:off x="4800600" y="1219200"/>
            <a:ext cx="4330700" cy="5213350"/>
          </a:xfrm>
        </p:spPr>
        <p:txBody>
          <a:bodyPr/>
          <a:lstStyle/>
          <a:p>
            <a:pPr lvl="1"/>
            <a:r>
              <a:rPr lang="zh-CN" altLang="en-US" dirty="0"/>
              <a:t>指令一般格式为</a:t>
            </a:r>
            <a:r>
              <a:rPr lang="en-US" dirty="0"/>
              <a:t>“</a:t>
            </a:r>
            <a:r>
              <a:rPr lang="en-US" dirty="0" err="1">
                <a:latin typeface="Courier New" pitchFamily="49" charset="0"/>
              </a:rPr>
              <a:t>cmovXX</a:t>
            </a:r>
            <a:r>
              <a:rPr lang="en-US" dirty="0"/>
              <a:t>”</a:t>
            </a:r>
          </a:p>
          <a:p>
            <a:pPr lvl="1"/>
            <a:r>
              <a:rPr lang="zh-CN" altLang="en-US" dirty="0"/>
              <a:t>编码仅是</a:t>
            </a:r>
            <a:r>
              <a:rPr lang="en-US" altLang="zh-CN" dirty="0"/>
              <a:t>“function code”</a:t>
            </a:r>
            <a:r>
              <a:rPr lang="zh-CN" altLang="en-US" dirty="0"/>
              <a:t>位不同</a:t>
            </a:r>
            <a:endParaRPr lang="en-US" dirty="0"/>
          </a:p>
          <a:p>
            <a:pPr lvl="1"/>
            <a:r>
              <a:rPr lang="zh-CN" altLang="en-US" dirty="0"/>
              <a:t>根据条件码的不同，执行结果不同（</a:t>
            </a:r>
            <a:r>
              <a:rPr lang="en-US" dirty="0" err="1">
                <a:latin typeface="Courier New" pitchFamily="49" charset="0"/>
                <a:cs typeface="Courier New" pitchFamily="49" charset="0"/>
              </a:rPr>
              <a:t>rrmovq</a:t>
            </a:r>
            <a:r>
              <a:rPr lang="en-US" dirty="0"/>
              <a:t> </a:t>
            </a:r>
            <a:r>
              <a:rPr lang="zh-CN" altLang="en-US" dirty="0"/>
              <a:t>指令除外）</a:t>
            </a:r>
            <a:endParaRPr lang="en-US" dirty="0"/>
          </a:p>
          <a:p>
            <a:pPr lvl="2"/>
            <a:r>
              <a:rPr lang="zh-CN" altLang="en-US" dirty="0"/>
              <a:t>（有条件地）从源到目的寄存器复制值</a:t>
            </a:r>
            <a:endParaRPr lang="en-US" dirty="0"/>
          </a:p>
        </p:txBody>
      </p:sp>
      <p:sp>
        <p:nvSpPr>
          <p:cNvPr id="271364" name="Rectangle 4"/>
          <p:cNvSpPr>
            <a:spLocks noChangeArrowheads="1"/>
          </p:cNvSpPr>
          <p:nvPr/>
        </p:nvSpPr>
        <p:spPr bwMode="auto">
          <a:xfrm>
            <a:off x="487363" y="1219200"/>
            <a:ext cx="4618038"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dirty="0"/>
          </a:p>
        </p:txBody>
      </p:sp>
      <p:sp>
        <p:nvSpPr>
          <p:cNvPr id="271366" name="Rectangle 6"/>
          <p:cNvSpPr>
            <a:spLocks noChangeArrowheads="1"/>
          </p:cNvSpPr>
          <p:nvPr/>
        </p:nvSpPr>
        <p:spPr bwMode="auto">
          <a:xfrm>
            <a:off x="715963" y="1295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rrmovq</a:t>
            </a:r>
            <a:r>
              <a:rPr lang="en-US" sz="1600" dirty="0">
                <a:solidFill>
                  <a:schemeClr val="folHlink"/>
                </a:solidFill>
              </a:rPr>
              <a:t> </a:t>
            </a:r>
            <a:r>
              <a:rPr lang="en-US" sz="1600" dirty="0" err="1">
                <a:solidFill>
                  <a:schemeClr val="folHlink"/>
                </a:solidFill>
              </a:rPr>
              <a:t>rA</a:t>
            </a:r>
            <a:r>
              <a:rPr lang="en-US" sz="1600" dirty="0">
                <a:solidFill>
                  <a:schemeClr val="folHlink"/>
                </a:solidFill>
              </a:rPr>
              <a:t>, </a:t>
            </a:r>
            <a:r>
              <a:rPr lang="en-US" sz="1600" dirty="0" err="1">
                <a:solidFill>
                  <a:schemeClr val="folHlink"/>
                </a:solidFill>
              </a:rPr>
              <a:t>rB</a:t>
            </a:r>
            <a:endParaRPr lang="en-US" sz="1600" dirty="0">
              <a:solidFill>
                <a:schemeClr val="folHlink"/>
              </a:solidFill>
            </a:endParaRPr>
          </a:p>
        </p:txBody>
      </p:sp>
      <p:sp>
        <p:nvSpPr>
          <p:cNvPr id="271408" name="Text Box 48"/>
          <p:cNvSpPr txBox="1">
            <a:spLocks noChangeArrowheads="1"/>
          </p:cNvSpPr>
          <p:nvPr/>
        </p:nvSpPr>
        <p:spPr bwMode="auto">
          <a:xfrm>
            <a:off x="457200" y="914400"/>
            <a:ext cx="2213106" cy="313932"/>
          </a:xfrm>
          <a:prstGeom prst="rect">
            <a:avLst/>
          </a:prstGeom>
          <a:noFill/>
          <a:ln w="19050">
            <a:noFill/>
            <a:miter lim="800000"/>
            <a:headEnd/>
            <a:tailEnd type="none" w="sm" len="sm"/>
          </a:ln>
          <a:effectLst/>
        </p:spPr>
        <p:txBody>
          <a:bodyPr wrap="none" lIns="45720" rIns="45720">
            <a:spAutoFit/>
          </a:bodyPr>
          <a:lstStyle/>
          <a:p>
            <a:pPr algn="l"/>
            <a:r>
              <a:rPr lang="en-US" sz="1600" dirty="0"/>
              <a:t>Move Unconditionally</a:t>
            </a:r>
          </a:p>
        </p:txBody>
      </p:sp>
      <p:sp>
        <p:nvSpPr>
          <p:cNvPr id="271482" name="Rectangle 122"/>
          <p:cNvSpPr>
            <a:spLocks noChangeArrowheads="1"/>
          </p:cNvSpPr>
          <p:nvPr/>
        </p:nvSpPr>
        <p:spPr bwMode="auto">
          <a:xfrm>
            <a:off x="487363" y="1981200"/>
            <a:ext cx="4618038"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1483" name="Rectangle 123"/>
          <p:cNvSpPr>
            <a:spLocks noChangeArrowheads="1"/>
          </p:cNvSpPr>
          <p:nvPr/>
        </p:nvSpPr>
        <p:spPr bwMode="auto">
          <a:xfrm>
            <a:off x="715963" y="2057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cmovle</a:t>
            </a:r>
            <a:r>
              <a:rPr lang="en-US" sz="1600" dirty="0">
                <a:solidFill>
                  <a:schemeClr val="folHlink"/>
                </a:solidFill>
              </a:rPr>
              <a:t> </a:t>
            </a:r>
            <a:r>
              <a:rPr lang="en-US" sz="1600" dirty="0" err="1">
                <a:solidFill>
                  <a:schemeClr val="folHlink"/>
                </a:solidFill>
              </a:rPr>
              <a:t>rA</a:t>
            </a:r>
            <a:r>
              <a:rPr lang="en-US" sz="1600" dirty="0">
                <a:solidFill>
                  <a:schemeClr val="folHlink"/>
                </a:solidFill>
              </a:rPr>
              <a:t>, </a:t>
            </a:r>
            <a:r>
              <a:rPr lang="en-US" sz="1600" dirty="0" err="1">
                <a:solidFill>
                  <a:schemeClr val="folHlink"/>
                </a:solidFill>
              </a:rPr>
              <a:t>rB</a:t>
            </a:r>
            <a:endParaRPr lang="en-US" sz="1600" dirty="0">
              <a:solidFill>
                <a:schemeClr val="folHlink"/>
              </a:solidFill>
            </a:endParaRPr>
          </a:p>
        </p:txBody>
      </p:sp>
      <p:sp>
        <p:nvSpPr>
          <p:cNvPr id="271488" name="Text Box 128"/>
          <p:cNvSpPr txBox="1">
            <a:spLocks noChangeArrowheads="1"/>
          </p:cNvSpPr>
          <p:nvPr/>
        </p:nvSpPr>
        <p:spPr bwMode="auto">
          <a:xfrm>
            <a:off x="457200" y="1676400"/>
            <a:ext cx="2632075" cy="312738"/>
          </a:xfrm>
          <a:prstGeom prst="rect">
            <a:avLst/>
          </a:prstGeom>
          <a:noFill/>
          <a:ln w="19050">
            <a:noFill/>
            <a:miter lim="800000"/>
            <a:headEnd/>
            <a:tailEnd type="none" w="sm" len="sm"/>
          </a:ln>
          <a:effectLst/>
        </p:spPr>
        <p:txBody>
          <a:bodyPr wrap="none" lIns="45720" rIns="45720">
            <a:spAutoFit/>
          </a:bodyPr>
          <a:lstStyle/>
          <a:p>
            <a:pPr algn="l"/>
            <a:r>
              <a:rPr lang="en-US" sz="1600" dirty="0"/>
              <a:t>Move When Less or Equal</a:t>
            </a:r>
          </a:p>
        </p:txBody>
      </p:sp>
      <p:sp>
        <p:nvSpPr>
          <p:cNvPr id="271491" name="Rectangle 131"/>
          <p:cNvSpPr>
            <a:spLocks noChangeArrowheads="1"/>
          </p:cNvSpPr>
          <p:nvPr/>
        </p:nvSpPr>
        <p:spPr bwMode="auto">
          <a:xfrm>
            <a:off x="487363" y="2743200"/>
            <a:ext cx="4618038"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1492" name="Rectangle 132"/>
          <p:cNvSpPr>
            <a:spLocks noChangeArrowheads="1"/>
          </p:cNvSpPr>
          <p:nvPr/>
        </p:nvSpPr>
        <p:spPr bwMode="auto">
          <a:xfrm>
            <a:off x="715963" y="2819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cmovl</a:t>
            </a:r>
            <a:r>
              <a:rPr lang="en-US" sz="1600" dirty="0">
                <a:solidFill>
                  <a:schemeClr val="folHlink"/>
                </a:solidFill>
              </a:rPr>
              <a:t> </a:t>
            </a:r>
            <a:r>
              <a:rPr lang="en-US" sz="1600" dirty="0" err="1">
                <a:solidFill>
                  <a:schemeClr val="folHlink"/>
                </a:solidFill>
              </a:rPr>
              <a:t>rA</a:t>
            </a:r>
            <a:r>
              <a:rPr lang="en-US" sz="1600" dirty="0">
                <a:solidFill>
                  <a:schemeClr val="folHlink"/>
                </a:solidFill>
              </a:rPr>
              <a:t>, </a:t>
            </a:r>
            <a:r>
              <a:rPr lang="en-US" sz="1600" dirty="0" err="1">
                <a:solidFill>
                  <a:schemeClr val="folHlink"/>
                </a:solidFill>
              </a:rPr>
              <a:t>rB</a:t>
            </a:r>
            <a:endParaRPr lang="en-US" sz="1600" dirty="0">
              <a:solidFill>
                <a:schemeClr val="folHlink"/>
              </a:solidFill>
            </a:endParaRPr>
          </a:p>
        </p:txBody>
      </p:sp>
      <p:sp>
        <p:nvSpPr>
          <p:cNvPr id="271497" name="Text Box 137"/>
          <p:cNvSpPr txBox="1">
            <a:spLocks noChangeArrowheads="1"/>
          </p:cNvSpPr>
          <p:nvPr/>
        </p:nvSpPr>
        <p:spPr bwMode="auto">
          <a:xfrm>
            <a:off x="457200" y="2438400"/>
            <a:ext cx="1762125" cy="312738"/>
          </a:xfrm>
          <a:prstGeom prst="rect">
            <a:avLst/>
          </a:prstGeom>
          <a:noFill/>
          <a:ln w="19050">
            <a:noFill/>
            <a:miter lim="800000"/>
            <a:headEnd/>
            <a:tailEnd type="none" w="sm" len="sm"/>
          </a:ln>
          <a:effectLst/>
        </p:spPr>
        <p:txBody>
          <a:bodyPr wrap="none" lIns="45720" rIns="45720">
            <a:spAutoFit/>
          </a:bodyPr>
          <a:lstStyle/>
          <a:p>
            <a:pPr algn="l"/>
            <a:r>
              <a:rPr lang="en-US" sz="1600" dirty="0"/>
              <a:t>Move When Less</a:t>
            </a:r>
          </a:p>
        </p:txBody>
      </p:sp>
      <p:sp>
        <p:nvSpPr>
          <p:cNvPr id="271500" name="Rectangle 140"/>
          <p:cNvSpPr>
            <a:spLocks noChangeArrowheads="1"/>
          </p:cNvSpPr>
          <p:nvPr/>
        </p:nvSpPr>
        <p:spPr bwMode="auto">
          <a:xfrm>
            <a:off x="487363" y="3505200"/>
            <a:ext cx="4618038"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1501" name="Rectangle 141"/>
          <p:cNvSpPr>
            <a:spLocks noChangeArrowheads="1"/>
          </p:cNvSpPr>
          <p:nvPr/>
        </p:nvSpPr>
        <p:spPr bwMode="auto">
          <a:xfrm>
            <a:off x="715963" y="3581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cmove</a:t>
            </a:r>
            <a:r>
              <a:rPr lang="en-US" sz="1600" dirty="0">
                <a:solidFill>
                  <a:schemeClr val="folHlink"/>
                </a:solidFill>
              </a:rPr>
              <a:t> </a:t>
            </a:r>
            <a:r>
              <a:rPr lang="en-US" sz="1600" dirty="0" err="1">
                <a:solidFill>
                  <a:schemeClr val="folHlink"/>
                </a:solidFill>
              </a:rPr>
              <a:t>rA</a:t>
            </a:r>
            <a:r>
              <a:rPr lang="en-US" sz="1600" dirty="0">
                <a:solidFill>
                  <a:schemeClr val="folHlink"/>
                </a:solidFill>
              </a:rPr>
              <a:t>, </a:t>
            </a:r>
            <a:r>
              <a:rPr lang="en-US" sz="1600" dirty="0" err="1">
                <a:solidFill>
                  <a:schemeClr val="folHlink"/>
                </a:solidFill>
              </a:rPr>
              <a:t>rB</a:t>
            </a:r>
            <a:endParaRPr lang="en-US" sz="1600" dirty="0">
              <a:solidFill>
                <a:schemeClr val="folHlink"/>
              </a:solidFill>
            </a:endParaRPr>
          </a:p>
        </p:txBody>
      </p:sp>
      <p:sp>
        <p:nvSpPr>
          <p:cNvPr id="271506" name="Text Box 146"/>
          <p:cNvSpPr txBox="1">
            <a:spLocks noChangeArrowheads="1"/>
          </p:cNvSpPr>
          <p:nvPr/>
        </p:nvSpPr>
        <p:spPr bwMode="auto">
          <a:xfrm>
            <a:off x="457200" y="3200400"/>
            <a:ext cx="1852613" cy="312738"/>
          </a:xfrm>
          <a:prstGeom prst="rect">
            <a:avLst/>
          </a:prstGeom>
          <a:noFill/>
          <a:ln w="19050">
            <a:noFill/>
            <a:miter lim="800000"/>
            <a:headEnd/>
            <a:tailEnd type="none" w="sm" len="sm"/>
          </a:ln>
          <a:effectLst/>
        </p:spPr>
        <p:txBody>
          <a:bodyPr wrap="none" lIns="45720" rIns="45720">
            <a:spAutoFit/>
          </a:bodyPr>
          <a:lstStyle/>
          <a:p>
            <a:pPr algn="l"/>
            <a:r>
              <a:rPr lang="en-US" sz="1600" dirty="0"/>
              <a:t>Move When Equal</a:t>
            </a:r>
          </a:p>
        </p:txBody>
      </p:sp>
      <p:sp>
        <p:nvSpPr>
          <p:cNvPr id="271509" name="Rectangle 149"/>
          <p:cNvSpPr>
            <a:spLocks noChangeArrowheads="1"/>
          </p:cNvSpPr>
          <p:nvPr/>
        </p:nvSpPr>
        <p:spPr bwMode="auto">
          <a:xfrm>
            <a:off x="487363" y="4267200"/>
            <a:ext cx="4618038"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1510" name="Rectangle 150"/>
          <p:cNvSpPr>
            <a:spLocks noChangeArrowheads="1"/>
          </p:cNvSpPr>
          <p:nvPr/>
        </p:nvSpPr>
        <p:spPr bwMode="auto">
          <a:xfrm>
            <a:off x="715963" y="4343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cmovne</a:t>
            </a:r>
            <a:r>
              <a:rPr lang="en-US" sz="1600" dirty="0">
                <a:solidFill>
                  <a:schemeClr val="folHlink"/>
                </a:solidFill>
              </a:rPr>
              <a:t> </a:t>
            </a:r>
            <a:r>
              <a:rPr lang="en-US" sz="1600" dirty="0" err="1">
                <a:solidFill>
                  <a:schemeClr val="folHlink"/>
                </a:solidFill>
              </a:rPr>
              <a:t>rA</a:t>
            </a:r>
            <a:r>
              <a:rPr lang="en-US" sz="1600" dirty="0">
                <a:solidFill>
                  <a:schemeClr val="folHlink"/>
                </a:solidFill>
              </a:rPr>
              <a:t>, </a:t>
            </a:r>
            <a:r>
              <a:rPr lang="en-US" sz="1600" dirty="0" err="1">
                <a:solidFill>
                  <a:schemeClr val="folHlink"/>
                </a:solidFill>
              </a:rPr>
              <a:t>rB</a:t>
            </a:r>
            <a:endParaRPr lang="en-US" sz="1600" dirty="0">
              <a:solidFill>
                <a:schemeClr val="folHlink"/>
              </a:solidFill>
            </a:endParaRPr>
          </a:p>
        </p:txBody>
      </p:sp>
      <p:sp>
        <p:nvSpPr>
          <p:cNvPr id="271515" name="Text Box 155"/>
          <p:cNvSpPr txBox="1">
            <a:spLocks noChangeArrowheads="1"/>
          </p:cNvSpPr>
          <p:nvPr/>
        </p:nvSpPr>
        <p:spPr bwMode="auto">
          <a:xfrm>
            <a:off x="457200" y="3962400"/>
            <a:ext cx="2247900" cy="312738"/>
          </a:xfrm>
          <a:prstGeom prst="rect">
            <a:avLst/>
          </a:prstGeom>
          <a:noFill/>
          <a:ln w="19050">
            <a:noFill/>
            <a:miter lim="800000"/>
            <a:headEnd/>
            <a:tailEnd type="none" w="sm" len="sm"/>
          </a:ln>
          <a:effectLst/>
        </p:spPr>
        <p:txBody>
          <a:bodyPr wrap="none" lIns="45720" rIns="45720">
            <a:spAutoFit/>
          </a:bodyPr>
          <a:lstStyle/>
          <a:p>
            <a:pPr algn="l"/>
            <a:r>
              <a:rPr lang="en-US" sz="1600" dirty="0"/>
              <a:t>Move When Not Equal</a:t>
            </a:r>
          </a:p>
        </p:txBody>
      </p:sp>
      <p:sp>
        <p:nvSpPr>
          <p:cNvPr id="271518" name="Rectangle 158"/>
          <p:cNvSpPr>
            <a:spLocks noChangeArrowheads="1"/>
          </p:cNvSpPr>
          <p:nvPr/>
        </p:nvSpPr>
        <p:spPr bwMode="auto">
          <a:xfrm>
            <a:off x="487363" y="5029200"/>
            <a:ext cx="4618038"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1519" name="Rectangle 159"/>
          <p:cNvSpPr>
            <a:spLocks noChangeArrowheads="1"/>
          </p:cNvSpPr>
          <p:nvPr/>
        </p:nvSpPr>
        <p:spPr bwMode="auto">
          <a:xfrm>
            <a:off x="715963" y="5105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cmovge</a:t>
            </a:r>
            <a:r>
              <a:rPr lang="en-US" sz="1600" dirty="0">
                <a:solidFill>
                  <a:schemeClr val="folHlink"/>
                </a:solidFill>
              </a:rPr>
              <a:t> </a:t>
            </a:r>
            <a:r>
              <a:rPr lang="en-US" sz="1600" dirty="0" err="1">
                <a:solidFill>
                  <a:schemeClr val="folHlink"/>
                </a:solidFill>
              </a:rPr>
              <a:t>rA</a:t>
            </a:r>
            <a:r>
              <a:rPr lang="en-US" sz="1600" dirty="0">
                <a:solidFill>
                  <a:schemeClr val="folHlink"/>
                </a:solidFill>
              </a:rPr>
              <a:t>, </a:t>
            </a:r>
            <a:r>
              <a:rPr lang="en-US" sz="1600" dirty="0" err="1">
                <a:solidFill>
                  <a:schemeClr val="folHlink"/>
                </a:solidFill>
              </a:rPr>
              <a:t>rB</a:t>
            </a:r>
            <a:endParaRPr lang="en-US" sz="1600" dirty="0">
              <a:solidFill>
                <a:schemeClr val="folHlink"/>
              </a:solidFill>
            </a:endParaRPr>
          </a:p>
        </p:txBody>
      </p:sp>
      <p:sp>
        <p:nvSpPr>
          <p:cNvPr id="271524" name="Text Box 164"/>
          <p:cNvSpPr txBox="1">
            <a:spLocks noChangeArrowheads="1"/>
          </p:cNvSpPr>
          <p:nvPr/>
        </p:nvSpPr>
        <p:spPr bwMode="auto">
          <a:xfrm>
            <a:off x="457200" y="4724400"/>
            <a:ext cx="2894013" cy="312738"/>
          </a:xfrm>
          <a:prstGeom prst="rect">
            <a:avLst/>
          </a:prstGeom>
          <a:noFill/>
          <a:ln w="19050">
            <a:noFill/>
            <a:miter lim="800000"/>
            <a:headEnd/>
            <a:tailEnd type="none" w="sm" len="sm"/>
          </a:ln>
          <a:effectLst/>
        </p:spPr>
        <p:txBody>
          <a:bodyPr wrap="none" lIns="45720" rIns="45720">
            <a:spAutoFit/>
          </a:bodyPr>
          <a:lstStyle/>
          <a:p>
            <a:pPr algn="l"/>
            <a:r>
              <a:rPr lang="en-US" sz="1600" dirty="0"/>
              <a:t>Move When Greater or Equal</a:t>
            </a:r>
          </a:p>
        </p:txBody>
      </p:sp>
      <p:sp>
        <p:nvSpPr>
          <p:cNvPr id="271527" name="Rectangle 167"/>
          <p:cNvSpPr>
            <a:spLocks noChangeArrowheads="1"/>
          </p:cNvSpPr>
          <p:nvPr/>
        </p:nvSpPr>
        <p:spPr bwMode="auto">
          <a:xfrm>
            <a:off x="487363" y="5791200"/>
            <a:ext cx="4618038"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1528" name="Rectangle 168"/>
          <p:cNvSpPr>
            <a:spLocks noChangeArrowheads="1"/>
          </p:cNvSpPr>
          <p:nvPr/>
        </p:nvSpPr>
        <p:spPr bwMode="auto">
          <a:xfrm>
            <a:off x="715963" y="5867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cmovg</a:t>
            </a:r>
            <a:r>
              <a:rPr lang="en-US" sz="1600" dirty="0">
                <a:solidFill>
                  <a:schemeClr val="folHlink"/>
                </a:solidFill>
              </a:rPr>
              <a:t> </a:t>
            </a:r>
            <a:r>
              <a:rPr lang="en-US" sz="1600" dirty="0" err="1">
                <a:solidFill>
                  <a:schemeClr val="folHlink"/>
                </a:solidFill>
              </a:rPr>
              <a:t>rA</a:t>
            </a:r>
            <a:r>
              <a:rPr lang="en-US" sz="1600" dirty="0">
                <a:solidFill>
                  <a:schemeClr val="folHlink"/>
                </a:solidFill>
              </a:rPr>
              <a:t>, </a:t>
            </a:r>
            <a:r>
              <a:rPr lang="en-US" sz="1600" dirty="0" err="1">
                <a:solidFill>
                  <a:schemeClr val="folHlink"/>
                </a:solidFill>
              </a:rPr>
              <a:t>rB</a:t>
            </a:r>
            <a:endParaRPr lang="en-US" sz="1600" dirty="0">
              <a:solidFill>
                <a:schemeClr val="folHlink"/>
              </a:solidFill>
            </a:endParaRPr>
          </a:p>
        </p:txBody>
      </p:sp>
      <p:sp>
        <p:nvSpPr>
          <p:cNvPr id="271533" name="Text Box 173"/>
          <p:cNvSpPr txBox="1">
            <a:spLocks noChangeArrowheads="1"/>
          </p:cNvSpPr>
          <p:nvPr/>
        </p:nvSpPr>
        <p:spPr bwMode="auto">
          <a:xfrm>
            <a:off x="457200" y="5486400"/>
            <a:ext cx="2024063" cy="312738"/>
          </a:xfrm>
          <a:prstGeom prst="rect">
            <a:avLst/>
          </a:prstGeom>
          <a:noFill/>
          <a:ln w="19050">
            <a:noFill/>
            <a:miter lim="800000"/>
            <a:headEnd/>
            <a:tailEnd type="none" w="sm" len="sm"/>
          </a:ln>
          <a:effectLst/>
        </p:spPr>
        <p:txBody>
          <a:bodyPr wrap="none" lIns="45720" rIns="45720">
            <a:spAutoFit/>
          </a:bodyPr>
          <a:lstStyle/>
          <a:p>
            <a:pPr algn="l"/>
            <a:r>
              <a:rPr lang="en-US" sz="1600" dirty="0"/>
              <a:t>Move When Greater</a:t>
            </a:r>
          </a:p>
        </p:txBody>
      </p:sp>
      <p:grpSp>
        <p:nvGrpSpPr>
          <p:cNvPr id="67" name="Group 7"/>
          <p:cNvGrpSpPr>
            <a:grpSpLocks/>
          </p:cNvGrpSpPr>
          <p:nvPr/>
        </p:nvGrpSpPr>
        <p:grpSpPr bwMode="auto">
          <a:xfrm>
            <a:off x="3270250" y="1289050"/>
            <a:ext cx="609600" cy="304800"/>
            <a:chOff x="1296" y="2544"/>
            <a:chExt cx="384" cy="192"/>
          </a:xfrm>
        </p:grpSpPr>
        <p:sp>
          <p:nvSpPr>
            <p:cNvPr id="68"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69"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70"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71" name="Group 11"/>
          <p:cNvGrpSpPr>
            <a:grpSpLocks/>
          </p:cNvGrpSpPr>
          <p:nvPr/>
        </p:nvGrpSpPr>
        <p:grpSpPr bwMode="auto">
          <a:xfrm>
            <a:off x="3879850" y="1289050"/>
            <a:ext cx="609600" cy="304800"/>
            <a:chOff x="1680" y="2544"/>
            <a:chExt cx="384" cy="192"/>
          </a:xfrm>
        </p:grpSpPr>
        <p:sp>
          <p:nvSpPr>
            <p:cNvPr id="72"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73"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74"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75" name="Group 7"/>
          <p:cNvGrpSpPr>
            <a:grpSpLocks/>
          </p:cNvGrpSpPr>
          <p:nvPr/>
        </p:nvGrpSpPr>
        <p:grpSpPr bwMode="auto">
          <a:xfrm>
            <a:off x="3270250" y="2051050"/>
            <a:ext cx="609600" cy="304800"/>
            <a:chOff x="1296" y="2544"/>
            <a:chExt cx="384" cy="192"/>
          </a:xfrm>
        </p:grpSpPr>
        <p:sp>
          <p:nvSpPr>
            <p:cNvPr id="76"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77"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1</a:t>
              </a:r>
            </a:p>
          </p:txBody>
        </p:sp>
        <p:sp>
          <p:nvSpPr>
            <p:cNvPr id="78"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79" name="Group 11"/>
          <p:cNvGrpSpPr>
            <a:grpSpLocks/>
          </p:cNvGrpSpPr>
          <p:nvPr/>
        </p:nvGrpSpPr>
        <p:grpSpPr bwMode="auto">
          <a:xfrm>
            <a:off x="3879850" y="2051050"/>
            <a:ext cx="609600" cy="304800"/>
            <a:chOff x="1680" y="2544"/>
            <a:chExt cx="384" cy="192"/>
          </a:xfrm>
        </p:grpSpPr>
        <p:sp>
          <p:nvSpPr>
            <p:cNvPr id="80"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81"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82"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83" name="Group 7"/>
          <p:cNvGrpSpPr>
            <a:grpSpLocks/>
          </p:cNvGrpSpPr>
          <p:nvPr/>
        </p:nvGrpSpPr>
        <p:grpSpPr bwMode="auto">
          <a:xfrm>
            <a:off x="3270250" y="2813050"/>
            <a:ext cx="609600" cy="304800"/>
            <a:chOff x="1296" y="2544"/>
            <a:chExt cx="384" cy="192"/>
          </a:xfrm>
        </p:grpSpPr>
        <p:sp>
          <p:nvSpPr>
            <p:cNvPr id="84"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85"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2</a:t>
              </a:r>
            </a:p>
          </p:txBody>
        </p:sp>
        <p:sp>
          <p:nvSpPr>
            <p:cNvPr id="86"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87" name="Group 11"/>
          <p:cNvGrpSpPr>
            <a:grpSpLocks/>
          </p:cNvGrpSpPr>
          <p:nvPr/>
        </p:nvGrpSpPr>
        <p:grpSpPr bwMode="auto">
          <a:xfrm>
            <a:off x="3879850" y="2813050"/>
            <a:ext cx="609600" cy="304800"/>
            <a:chOff x="1680" y="2544"/>
            <a:chExt cx="384" cy="192"/>
          </a:xfrm>
        </p:grpSpPr>
        <p:sp>
          <p:nvSpPr>
            <p:cNvPr id="88"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89"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90"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91" name="Group 7"/>
          <p:cNvGrpSpPr>
            <a:grpSpLocks/>
          </p:cNvGrpSpPr>
          <p:nvPr/>
        </p:nvGrpSpPr>
        <p:grpSpPr bwMode="auto">
          <a:xfrm>
            <a:off x="3270250" y="3575050"/>
            <a:ext cx="609600" cy="304800"/>
            <a:chOff x="1296" y="2544"/>
            <a:chExt cx="384" cy="192"/>
          </a:xfrm>
        </p:grpSpPr>
        <p:sp>
          <p:nvSpPr>
            <p:cNvPr id="92"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93"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3</a:t>
              </a:r>
            </a:p>
          </p:txBody>
        </p:sp>
        <p:sp>
          <p:nvSpPr>
            <p:cNvPr id="94"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95" name="Group 11"/>
          <p:cNvGrpSpPr>
            <a:grpSpLocks/>
          </p:cNvGrpSpPr>
          <p:nvPr/>
        </p:nvGrpSpPr>
        <p:grpSpPr bwMode="auto">
          <a:xfrm>
            <a:off x="3879850" y="3575050"/>
            <a:ext cx="609600" cy="304800"/>
            <a:chOff x="1680" y="2544"/>
            <a:chExt cx="384" cy="192"/>
          </a:xfrm>
        </p:grpSpPr>
        <p:sp>
          <p:nvSpPr>
            <p:cNvPr id="96"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97"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98"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99" name="Group 7"/>
          <p:cNvGrpSpPr>
            <a:grpSpLocks/>
          </p:cNvGrpSpPr>
          <p:nvPr/>
        </p:nvGrpSpPr>
        <p:grpSpPr bwMode="auto">
          <a:xfrm>
            <a:off x="3270250" y="4337050"/>
            <a:ext cx="609600" cy="304800"/>
            <a:chOff x="1296" y="2544"/>
            <a:chExt cx="384" cy="192"/>
          </a:xfrm>
        </p:grpSpPr>
        <p:sp>
          <p:nvSpPr>
            <p:cNvPr id="100"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101"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4</a:t>
              </a:r>
            </a:p>
          </p:txBody>
        </p:sp>
        <p:sp>
          <p:nvSpPr>
            <p:cNvPr id="102"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103" name="Group 11"/>
          <p:cNvGrpSpPr>
            <a:grpSpLocks/>
          </p:cNvGrpSpPr>
          <p:nvPr/>
        </p:nvGrpSpPr>
        <p:grpSpPr bwMode="auto">
          <a:xfrm>
            <a:off x="3879850" y="4337050"/>
            <a:ext cx="609600" cy="304800"/>
            <a:chOff x="1680" y="2544"/>
            <a:chExt cx="384" cy="192"/>
          </a:xfrm>
        </p:grpSpPr>
        <p:sp>
          <p:nvSpPr>
            <p:cNvPr id="104"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105"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106"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107" name="Group 7"/>
          <p:cNvGrpSpPr>
            <a:grpSpLocks/>
          </p:cNvGrpSpPr>
          <p:nvPr/>
        </p:nvGrpSpPr>
        <p:grpSpPr bwMode="auto">
          <a:xfrm>
            <a:off x="3270250" y="5099050"/>
            <a:ext cx="609600" cy="304800"/>
            <a:chOff x="1296" y="2544"/>
            <a:chExt cx="384" cy="192"/>
          </a:xfrm>
        </p:grpSpPr>
        <p:sp>
          <p:nvSpPr>
            <p:cNvPr id="108"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109"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5</a:t>
              </a:r>
            </a:p>
          </p:txBody>
        </p:sp>
        <p:sp>
          <p:nvSpPr>
            <p:cNvPr id="110"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111" name="Group 11"/>
          <p:cNvGrpSpPr>
            <a:grpSpLocks/>
          </p:cNvGrpSpPr>
          <p:nvPr/>
        </p:nvGrpSpPr>
        <p:grpSpPr bwMode="auto">
          <a:xfrm>
            <a:off x="3879850" y="5099050"/>
            <a:ext cx="609600" cy="304800"/>
            <a:chOff x="1680" y="2544"/>
            <a:chExt cx="384" cy="192"/>
          </a:xfrm>
        </p:grpSpPr>
        <p:sp>
          <p:nvSpPr>
            <p:cNvPr id="112"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113"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114"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115" name="Group 7"/>
          <p:cNvGrpSpPr>
            <a:grpSpLocks/>
          </p:cNvGrpSpPr>
          <p:nvPr/>
        </p:nvGrpSpPr>
        <p:grpSpPr bwMode="auto">
          <a:xfrm>
            <a:off x="3270250" y="5861050"/>
            <a:ext cx="609600" cy="304800"/>
            <a:chOff x="1296" y="2544"/>
            <a:chExt cx="384" cy="192"/>
          </a:xfrm>
        </p:grpSpPr>
        <p:sp>
          <p:nvSpPr>
            <p:cNvPr id="116"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117"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6</a:t>
              </a:r>
            </a:p>
          </p:txBody>
        </p:sp>
        <p:sp>
          <p:nvSpPr>
            <p:cNvPr id="118"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119" name="Group 11"/>
          <p:cNvGrpSpPr>
            <a:grpSpLocks/>
          </p:cNvGrpSpPr>
          <p:nvPr/>
        </p:nvGrpSpPr>
        <p:grpSpPr bwMode="auto">
          <a:xfrm>
            <a:off x="3879850" y="5861050"/>
            <a:ext cx="609600" cy="304800"/>
            <a:chOff x="1680" y="2544"/>
            <a:chExt cx="384" cy="192"/>
          </a:xfrm>
        </p:grpSpPr>
        <p:sp>
          <p:nvSpPr>
            <p:cNvPr id="120"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121"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122"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77950-CA24-4B1B-AD87-CF1618158F3C}"/>
              </a:ext>
            </a:extLst>
          </p:cNvPr>
          <p:cNvSpPr>
            <a:spLocks noGrp="1"/>
          </p:cNvSpPr>
          <p:nvPr>
            <p:ph type="title"/>
          </p:nvPr>
        </p:nvSpPr>
        <p:spPr/>
        <p:txBody>
          <a:bodyPr/>
          <a:lstStyle/>
          <a:p>
            <a:r>
              <a:rPr lang="zh-CN" altLang="en-US" dirty="0"/>
              <a:t>为什么学习处理器设计？</a:t>
            </a:r>
          </a:p>
        </p:txBody>
      </p:sp>
      <p:sp>
        <p:nvSpPr>
          <p:cNvPr id="3" name="内容占位符 2">
            <a:extLst>
              <a:ext uri="{FF2B5EF4-FFF2-40B4-BE49-F238E27FC236}">
                <a16:creationId xmlns:a16="http://schemas.microsoft.com/office/drawing/2014/main" id="{63AF8312-979B-4006-9042-686449074E41}"/>
              </a:ext>
            </a:extLst>
          </p:cNvPr>
          <p:cNvSpPr>
            <a:spLocks noGrp="1"/>
          </p:cNvSpPr>
          <p:nvPr>
            <p:ph idx="1"/>
          </p:nvPr>
        </p:nvSpPr>
        <p:spPr/>
        <p:txBody>
          <a:bodyPr/>
          <a:lstStyle/>
          <a:p>
            <a:pPr indent="457200"/>
            <a:r>
              <a:rPr lang="zh-CN" altLang="en-US" dirty="0">
                <a:solidFill>
                  <a:srgbClr val="FF0000"/>
                </a:solidFill>
              </a:rPr>
              <a:t>从智力方面来说，处理器设计是非常有趣而且很重要的。</a:t>
            </a:r>
            <a:r>
              <a:rPr lang="zh-CN" altLang="en-US" dirty="0">
                <a:latin typeface="楷体" panose="02010609060101010101" pitchFamily="49" charset="-122"/>
                <a:ea typeface="楷体" panose="02010609060101010101" pitchFamily="49" charset="-122"/>
              </a:rPr>
              <a:t>学习事物是怎样工作的有其内在价值。处理器设计包括许多好的工程实践原理。它需要完成复杂的任务，而结构又要尽可能简单和规则。</a:t>
            </a:r>
          </a:p>
          <a:p>
            <a:pPr indent="457200"/>
            <a:r>
              <a:rPr lang="zh-CN" altLang="en-US" dirty="0">
                <a:solidFill>
                  <a:srgbClr val="FF0000"/>
                </a:solidFill>
              </a:rPr>
              <a:t>理解处理器如何工作能帮助理解整个计算机系统如何工作。</a:t>
            </a:r>
            <a:r>
              <a:rPr lang="zh-CN" altLang="en-US" dirty="0">
                <a:latin typeface="楷体" panose="02010609060101010101" pitchFamily="49" charset="-122"/>
                <a:ea typeface="楷体" panose="02010609060101010101" pitchFamily="49" charset="-122"/>
              </a:rPr>
              <a:t>例如，学习处理器端的“处理器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内存”接口，有助于对第六章的存储器系统有更加完整了解。</a:t>
            </a:r>
          </a:p>
          <a:p>
            <a:pPr indent="457200"/>
            <a:r>
              <a:rPr lang="zh-CN" altLang="en-US" dirty="0">
                <a:solidFill>
                  <a:srgbClr val="FF0000"/>
                </a:solidFill>
              </a:rPr>
              <a:t>虽然很少有人设计处理器，但是许多人设计包含处理器的硬件系统。</a:t>
            </a:r>
            <a:r>
              <a:rPr lang="zh-CN" altLang="en-US" dirty="0">
                <a:latin typeface="楷体" panose="02010609060101010101" pitchFamily="49" charset="-122"/>
                <a:ea typeface="楷体" panose="02010609060101010101" pitchFamily="49" charset="-122"/>
              </a:rPr>
              <a:t>如</a:t>
            </a:r>
            <a:r>
              <a:rPr lang="zh-CN" altLang="en-US" b="0" i="0" dirty="0">
                <a:solidFill>
                  <a:srgbClr val="333333"/>
                </a:solidFill>
                <a:effectLst/>
                <a:latin typeface="楷体" panose="02010609060101010101" pitchFamily="49" charset="-122"/>
                <a:ea typeface="楷体" panose="02010609060101010101" pitchFamily="49" charset="-122"/>
              </a:rPr>
              <a:t>嵌入式系统的设计者必须了解处理器是如何工作的，因为它在比桌面和基于服务器的系统更低抽象级别上进行设计和编程。</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545907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zh-CN" altLang="en-US" dirty="0"/>
              <a:t>跳转指令</a:t>
            </a:r>
            <a:endParaRPr lang="en-US" dirty="0"/>
          </a:p>
        </p:txBody>
      </p:sp>
      <p:sp>
        <p:nvSpPr>
          <p:cNvPr id="271363" name="Rectangle 3"/>
          <p:cNvSpPr>
            <a:spLocks noGrp="1" noChangeArrowheads="1"/>
          </p:cNvSpPr>
          <p:nvPr>
            <p:ph type="body" idx="1"/>
          </p:nvPr>
        </p:nvSpPr>
        <p:spPr>
          <a:xfrm>
            <a:off x="1060450" y="2279650"/>
            <a:ext cx="6477000" cy="3429000"/>
          </a:xfrm>
        </p:spPr>
        <p:txBody>
          <a:bodyPr/>
          <a:lstStyle/>
          <a:p>
            <a:pPr lvl="1"/>
            <a:r>
              <a:rPr lang="zh-CN" altLang="en-US" dirty="0"/>
              <a:t>指令一般格式为</a:t>
            </a:r>
            <a:r>
              <a:rPr lang="en-US" dirty="0"/>
              <a:t>“</a:t>
            </a:r>
            <a:r>
              <a:rPr lang="en-US" dirty="0" err="1">
                <a:latin typeface="Courier New" pitchFamily="49" charset="0"/>
              </a:rPr>
              <a:t>jXX</a:t>
            </a:r>
            <a:r>
              <a:rPr lang="en-US" dirty="0"/>
              <a:t>”</a:t>
            </a:r>
          </a:p>
          <a:p>
            <a:pPr lvl="1"/>
            <a:r>
              <a:rPr lang="zh-CN" altLang="en-US" dirty="0"/>
              <a:t>译码仅因</a:t>
            </a:r>
            <a:r>
              <a:rPr lang="en-US" altLang="zh-CN" dirty="0"/>
              <a:t>“function code”</a:t>
            </a:r>
            <a:r>
              <a:rPr lang="zh-CN" altLang="en-US" dirty="0"/>
              <a:t>位不同</a:t>
            </a:r>
            <a:endParaRPr lang="en-US" altLang="zh-CN" dirty="0"/>
          </a:p>
          <a:p>
            <a:pPr lvl="1"/>
            <a:r>
              <a:rPr lang="zh-CN" altLang="en-US" dirty="0"/>
              <a:t>根据条件码的不同，执行结果不同</a:t>
            </a:r>
            <a:endParaRPr lang="en-US" dirty="0"/>
          </a:p>
          <a:p>
            <a:pPr lvl="1"/>
            <a:r>
              <a:rPr lang="zh-CN" altLang="en-US" dirty="0"/>
              <a:t>与</a:t>
            </a:r>
            <a:r>
              <a:rPr lang="en-US" altLang="zh-CN" dirty="0"/>
              <a:t>x86-64</a:t>
            </a:r>
            <a:r>
              <a:rPr lang="zh-CN" altLang="en-US" dirty="0"/>
              <a:t>相似
但访存地址为绝对地址，不是</a:t>
            </a:r>
            <a:r>
              <a:rPr lang="en-US" altLang="zh-CN" dirty="0"/>
              <a:t>x86-64</a:t>
            </a:r>
            <a:r>
              <a:rPr lang="zh-CN" altLang="en-US" dirty="0"/>
              <a:t>的</a:t>
            </a:r>
            <a:r>
              <a:rPr lang="en-US" altLang="zh-CN" dirty="0"/>
              <a:t>PC</a:t>
            </a:r>
            <a:r>
              <a:rPr lang="zh-CN" altLang="en-US" dirty="0"/>
              <a:t>相对地址</a:t>
            </a:r>
            <a:endParaRPr lang="en-US" dirty="0"/>
          </a:p>
        </p:txBody>
      </p:sp>
      <p:sp>
        <p:nvSpPr>
          <p:cNvPr id="271364" name="Rectangle 4"/>
          <p:cNvSpPr>
            <a:spLocks noChangeArrowheads="1"/>
          </p:cNvSpPr>
          <p:nvPr/>
        </p:nvSpPr>
        <p:spPr bwMode="auto">
          <a:xfrm>
            <a:off x="487362" y="1219200"/>
            <a:ext cx="68976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366" name="Rectangle 6"/>
          <p:cNvSpPr>
            <a:spLocks noChangeArrowheads="1"/>
          </p:cNvSpPr>
          <p:nvPr/>
        </p:nvSpPr>
        <p:spPr bwMode="auto">
          <a:xfrm>
            <a:off x="715963" y="1295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jXX</a:t>
            </a:r>
            <a:r>
              <a:rPr lang="en-US" sz="1600" dirty="0">
                <a:solidFill>
                  <a:schemeClr val="folHlink"/>
                </a:solidFill>
              </a:rPr>
              <a:t> </a:t>
            </a:r>
            <a:r>
              <a:rPr lang="en-US" sz="1600" dirty="0" err="1">
                <a:solidFill>
                  <a:schemeClr val="folHlink"/>
                </a:solidFill>
              </a:rPr>
              <a:t>Dest</a:t>
            </a:r>
            <a:endParaRPr lang="en-US" sz="1600" dirty="0">
              <a:solidFill>
                <a:schemeClr val="folHlink"/>
              </a:solidFill>
            </a:endParaRPr>
          </a:p>
        </p:txBody>
      </p:sp>
      <p:grpSp>
        <p:nvGrpSpPr>
          <p:cNvPr id="271367" name="Group 7"/>
          <p:cNvGrpSpPr>
            <a:grpSpLocks/>
          </p:cNvGrpSpPr>
          <p:nvPr/>
        </p:nvGrpSpPr>
        <p:grpSpPr bwMode="auto">
          <a:xfrm>
            <a:off x="1828800" y="1295400"/>
            <a:ext cx="609600" cy="304800"/>
            <a:chOff x="1296" y="2544"/>
            <a:chExt cx="384" cy="192"/>
          </a:xfrm>
        </p:grpSpPr>
        <p:sp>
          <p:nvSpPr>
            <p:cNvPr id="271368"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369"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err="1">
                  <a:solidFill>
                    <a:schemeClr val="folHlink"/>
                  </a:solidFill>
                  <a:latin typeface="+mn-lt"/>
                </a:rPr>
                <a:t>fn</a:t>
              </a:r>
              <a:endParaRPr lang="en-US" sz="1600" dirty="0">
                <a:solidFill>
                  <a:schemeClr val="folHlink"/>
                </a:solidFill>
                <a:latin typeface="+mn-lt"/>
              </a:endParaRPr>
            </a:p>
          </p:txBody>
        </p:sp>
        <p:sp>
          <p:nvSpPr>
            <p:cNvPr id="271370"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408" name="Text Box 48"/>
          <p:cNvSpPr txBox="1">
            <a:spLocks noChangeArrowheads="1"/>
          </p:cNvSpPr>
          <p:nvPr/>
        </p:nvSpPr>
        <p:spPr bwMode="auto">
          <a:xfrm>
            <a:off x="457200" y="914400"/>
            <a:ext cx="2132655" cy="318036"/>
          </a:xfrm>
          <a:prstGeom prst="rect">
            <a:avLst/>
          </a:prstGeom>
          <a:noFill/>
          <a:ln w="19050">
            <a:noFill/>
            <a:miter lim="800000"/>
            <a:headEnd/>
            <a:tailEnd type="none" w="sm" len="sm"/>
          </a:ln>
          <a:effectLst/>
        </p:spPr>
        <p:txBody>
          <a:bodyPr wrap="none" lIns="45720" rIns="45720">
            <a:spAutoFit/>
          </a:bodyPr>
          <a:lstStyle/>
          <a:p>
            <a:pPr algn="l"/>
            <a:r>
              <a:rPr lang="en-US" sz="1600" dirty="0"/>
              <a:t>Jump (Conditionally)</a:t>
            </a:r>
          </a:p>
        </p:txBody>
      </p:sp>
      <p:sp>
        <p:nvSpPr>
          <p:cNvPr id="271424" name="Rectangle 64"/>
          <p:cNvSpPr>
            <a:spLocks noChangeArrowheads="1"/>
          </p:cNvSpPr>
          <p:nvPr/>
        </p:nvSpPr>
        <p:spPr bwMode="auto">
          <a:xfrm>
            <a:off x="2438400" y="1295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zh-CN" altLang="en-US" dirty="0"/>
              <a:t>跳转指令</a:t>
            </a:r>
            <a:endParaRPr lang="en-US" dirty="0"/>
          </a:p>
        </p:txBody>
      </p:sp>
      <p:sp>
        <p:nvSpPr>
          <p:cNvPr id="271364" name="Rectangle 4"/>
          <p:cNvSpPr>
            <a:spLocks noChangeArrowheads="1"/>
          </p:cNvSpPr>
          <p:nvPr/>
        </p:nvSpPr>
        <p:spPr bwMode="auto">
          <a:xfrm>
            <a:off x="487362" y="1219200"/>
            <a:ext cx="69738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366" name="Rectangle 6"/>
          <p:cNvSpPr>
            <a:spLocks noChangeArrowheads="1"/>
          </p:cNvSpPr>
          <p:nvPr/>
        </p:nvSpPr>
        <p:spPr bwMode="auto">
          <a:xfrm>
            <a:off x="715963" y="1295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jmp</a:t>
            </a:r>
            <a:r>
              <a:rPr lang="en-US" sz="1600">
                <a:solidFill>
                  <a:schemeClr val="folHlink"/>
                </a:solidFill>
              </a:rPr>
              <a:t> Dest</a:t>
            </a:r>
          </a:p>
        </p:txBody>
      </p:sp>
      <p:grpSp>
        <p:nvGrpSpPr>
          <p:cNvPr id="271367" name="Group 7"/>
          <p:cNvGrpSpPr>
            <a:grpSpLocks/>
          </p:cNvGrpSpPr>
          <p:nvPr/>
        </p:nvGrpSpPr>
        <p:grpSpPr bwMode="auto">
          <a:xfrm>
            <a:off x="1828800" y="1295400"/>
            <a:ext cx="609600" cy="304800"/>
            <a:chOff x="1296" y="2544"/>
            <a:chExt cx="384" cy="192"/>
          </a:xfrm>
        </p:grpSpPr>
        <p:sp>
          <p:nvSpPr>
            <p:cNvPr id="271368"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369"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71370"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408" name="Text Box 48"/>
          <p:cNvSpPr txBox="1">
            <a:spLocks noChangeArrowheads="1"/>
          </p:cNvSpPr>
          <p:nvPr/>
        </p:nvSpPr>
        <p:spPr bwMode="auto">
          <a:xfrm>
            <a:off x="457200" y="914400"/>
            <a:ext cx="2235200" cy="314325"/>
          </a:xfrm>
          <a:prstGeom prst="rect">
            <a:avLst/>
          </a:prstGeom>
          <a:noFill/>
          <a:ln w="19050">
            <a:noFill/>
            <a:miter lim="800000"/>
            <a:headEnd/>
            <a:tailEnd type="none" w="sm" len="sm"/>
          </a:ln>
          <a:effectLst/>
        </p:spPr>
        <p:txBody>
          <a:bodyPr wrap="none" lIns="45720" rIns="45720">
            <a:spAutoFit/>
          </a:bodyPr>
          <a:lstStyle/>
          <a:p>
            <a:pPr algn="l"/>
            <a:r>
              <a:rPr lang="en-US" sz="1600" dirty="0"/>
              <a:t>Jump Unconditionally</a:t>
            </a:r>
          </a:p>
        </p:txBody>
      </p:sp>
      <p:sp>
        <p:nvSpPr>
          <p:cNvPr id="271424" name="Rectangle 64"/>
          <p:cNvSpPr>
            <a:spLocks noChangeArrowheads="1"/>
          </p:cNvSpPr>
          <p:nvPr/>
        </p:nvSpPr>
        <p:spPr bwMode="auto">
          <a:xfrm>
            <a:off x="2438400" y="1295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
        <p:nvSpPr>
          <p:cNvPr id="271482" name="Rectangle 122"/>
          <p:cNvSpPr>
            <a:spLocks noChangeArrowheads="1"/>
          </p:cNvSpPr>
          <p:nvPr/>
        </p:nvSpPr>
        <p:spPr bwMode="auto">
          <a:xfrm>
            <a:off x="487362" y="1981200"/>
            <a:ext cx="69738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483" name="Rectangle 123"/>
          <p:cNvSpPr>
            <a:spLocks noChangeArrowheads="1"/>
          </p:cNvSpPr>
          <p:nvPr/>
        </p:nvSpPr>
        <p:spPr bwMode="auto">
          <a:xfrm>
            <a:off x="715963" y="2057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jle</a:t>
            </a:r>
            <a:r>
              <a:rPr lang="en-US" sz="1600">
                <a:solidFill>
                  <a:schemeClr val="folHlink"/>
                </a:solidFill>
              </a:rPr>
              <a:t> Dest</a:t>
            </a:r>
          </a:p>
        </p:txBody>
      </p:sp>
      <p:grpSp>
        <p:nvGrpSpPr>
          <p:cNvPr id="271484" name="Group 124"/>
          <p:cNvGrpSpPr>
            <a:grpSpLocks/>
          </p:cNvGrpSpPr>
          <p:nvPr/>
        </p:nvGrpSpPr>
        <p:grpSpPr bwMode="auto">
          <a:xfrm>
            <a:off x="1828800" y="2057400"/>
            <a:ext cx="609600" cy="304800"/>
            <a:chOff x="1296" y="2544"/>
            <a:chExt cx="384" cy="192"/>
          </a:xfrm>
        </p:grpSpPr>
        <p:sp>
          <p:nvSpPr>
            <p:cNvPr id="271485" name="Rectangle 125"/>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486" name="Rectangle 126"/>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1</a:t>
              </a:r>
            </a:p>
          </p:txBody>
        </p:sp>
        <p:sp>
          <p:nvSpPr>
            <p:cNvPr id="271487" name="Rectangle 127"/>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488" name="Text Box 128"/>
          <p:cNvSpPr txBox="1">
            <a:spLocks noChangeArrowheads="1"/>
          </p:cNvSpPr>
          <p:nvPr/>
        </p:nvSpPr>
        <p:spPr bwMode="auto">
          <a:xfrm>
            <a:off x="457200" y="1676400"/>
            <a:ext cx="2632075" cy="312738"/>
          </a:xfrm>
          <a:prstGeom prst="rect">
            <a:avLst/>
          </a:prstGeom>
          <a:noFill/>
          <a:ln w="19050">
            <a:noFill/>
            <a:miter lim="800000"/>
            <a:headEnd/>
            <a:tailEnd type="none" w="sm" len="sm"/>
          </a:ln>
          <a:effectLst/>
        </p:spPr>
        <p:txBody>
          <a:bodyPr wrap="none" lIns="45720" rIns="45720">
            <a:spAutoFit/>
          </a:bodyPr>
          <a:lstStyle/>
          <a:p>
            <a:pPr algn="l"/>
            <a:r>
              <a:rPr lang="en-US" sz="1600" dirty="0"/>
              <a:t>Jump When Less or Equal</a:t>
            </a:r>
          </a:p>
        </p:txBody>
      </p:sp>
      <p:sp>
        <p:nvSpPr>
          <p:cNvPr id="271489" name="Rectangle 129"/>
          <p:cNvSpPr>
            <a:spLocks noChangeArrowheads="1"/>
          </p:cNvSpPr>
          <p:nvPr/>
        </p:nvSpPr>
        <p:spPr bwMode="auto">
          <a:xfrm>
            <a:off x="2438400" y="2057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
        <p:nvSpPr>
          <p:cNvPr id="271491" name="Rectangle 131"/>
          <p:cNvSpPr>
            <a:spLocks noChangeArrowheads="1"/>
          </p:cNvSpPr>
          <p:nvPr/>
        </p:nvSpPr>
        <p:spPr bwMode="auto">
          <a:xfrm>
            <a:off x="487362" y="2743200"/>
            <a:ext cx="69738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492" name="Rectangle 132"/>
          <p:cNvSpPr>
            <a:spLocks noChangeArrowheads="1"/>
          </p:cNvSpPr>
          <p:nvPr/>
        </p:nvSpPr>
        <p:spPr bwMode="auto">
          <a:xfrm>
            <a:off x="715963" y="2819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jl</a:t>
            </a:r>
            <a:r>
              <a:rPr lang="en-US" sz="1600">
                <a:solidFill>
                  <a:schemeClr val="folHlink"/>
                </a:solidFill>
              </a:rPr>
              <a:t> Dest</a:t>
            </a:r>
          </a:p>
        </p:txBody>
      </p:sp>
      <p:grpSp>
        <p:nvGrpSpPr>
          <p:cNvPr id="271493" name="Group 133"/>
          <p:cNvGrpSpPr>
            <a:grpSpLocks/>
          </p:cNvGrpSpPr>
          <p:nvPr/>
        </p:nvGrpSpPr>
        <p:grpSpPr bwMode="auto">
          <a:xfrm>
            <a:off x="1828800" y="2819400"/>
            <a:ext cx="609600" cy="304800"/>
            <a:chOff x="1296" y="2544"/>
            <a:chExt cx="384" cy="192"/>
          </a:xfrm>
        </p:grpSpPr>
        <p:sp>
          <p:nvSpPr>
            <p:cNvPr id="271494" name="Rectangle 134"/>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495" name="Rectangle 135"/>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2</a:t>
              </a:r>
            </a:p>
          </p:txBody>
        </p:sp>
        <p:sp>
          <p:nvSpPr>
            <p:cNvPr id="271496" name="Rectangle 136"/>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497" name="Text Box 137"/>
          <p:cNvSpPr txBox="1">
            <a:spLocks noChangeArrowheads="1"/>
          </p:cNvSpPr>
          <p:nvPr/>
        </p:nvSpPr>
        <p:spPr bwMode="auto">
          <a:xfrm>
            <a:off x="457200" y="2438400"/>
            <a:ext cx="1762125" cy="312738"/>
          </a:xfrm>
          <a:prstGeom prst="rect">
            <a:avLst/>
          </a:prstGeom>
          <a:noFill/>
          <a:ln w="19050">
            <a:noFill/>
            <a:miter lim="800000"/>
            <a:headEnd/>
            <a:tailEnd type="none" w="sm" len="sm"/>
          </a:ln>
          <a:effectLst/>
        </p:spPr>
        <p:txBody>
          <a:bodyPr wrap="none" lIns="45720" rIns="45720">
            <a:spAutoFit/>
          </a:bodyPr>
          <a:lstStyle/>
          <a:p>
            <a:pPr algn="l"/>
            <a:r>
              <a:rPr lang="en-US" sz="1600" dirty="0"/>
              <a:t>Jump When Less</a:t>
            </a:r>
          </a:p>
        </p:txBody>
      </p:sp>
      <p:sp>
        <p:nvSpPr>
          <p:cNvPr id="271498" name="Rectangle 138"/>
          <p:cNvSpPr>
            <a:spLocks noChangeArrowheads="1"/>
          </p:cNvSpPr>
          <p:nvPr/>
        </p:nvSpPr>
        <p:spPr bwMode="auto">
          <a:xfrm>
            <a:off x="2438400" y="2819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
        <p:nvSpPr>
          <p:cNvPr id="271500" name="Rectangle 140"/>
          <p:cNvSpPr>
            <a:spLocks noChangeArrowheads="1"/>
          </p:cNvSpPr>
          <p:nvPr/>
        </p:nvSpPr>
        <p:spPr bwMode="auto">
          <a:xfrm>
            <a:off x="487362" y="3505200"/>
            <a:ext cx="69738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501" name="Rectangle 141"/>
          <p:cNvSpPr>
            <a:spLocks noChangeArrowheads="1"/>
          </p:cNvSpPr>
          <p:nvPr/>
        </p:nvSpPr>
        <p:spPr bwMode="auto">
          <a:xfrm>
            <a:off x="715963" y="3581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je</a:t>
            </a:r>
            <a:r>
              <a:rPr lang="en-US" sz="1600">
                <a:solidFill>
                  <a:schemeClr val="folHlink"/>
                </a:solidFill>
              </a:rPr>
              <a:t> Dest</a:t>
            </a:r>
          </a:p>
        </p:txBody>
      </p:sp>
      <p:grpSp>
        <p:nvGrpSpPr>
          <p:cNvPr id="271502" name="Group 142"/>
          <p:cNvGrpSpPr>
            <a:grpSpLocks/>
          </p:cNvGrpSpPr>
          <p:nvPr/>
        </p:nvGrpSpPr>
        <p:grpSpPr bwMode="auto">
          <a:xfrm>
            <a:off x="1828800" y="3581400"/>
            <a:ext cx="609600" cy="304800"/>
            <a:chOff x="1296" y="2544"/>
            <a:chExt cx="384" cy="192"/>
          </a:xfrm>
        </p:grpSpPr>
        <p:sp>
          <p:nvSpPr>
            <p:cNvPr id="271503" name="Rectangle 143"/>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504" name="Rectangle 144"/>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3</a:t>
              </a:r>
            </a:p>
          </p:txBody>
        </p:sp>
        <p:sp>
          <p:nvSpPr>
            <p:cNvPr id="271505" name="Rectangle 145"/>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506" name="Text Box 146"/>
          <p:cNvSpPr txBox="1">
            <a:spLocks noChangeArrowheads="1"/>
          </p:cNvSpPr>
          <p:nvPr/>
        </p:nvSpPr>
        <p:spPr bwMode="auto">
          <a:xfrm>
            <a:off x="457200" y="3200400"/>
            <a:ext cx="1852613" cy="312738"/>
          </a:xfrm>
          <a:prstGeom prst="rect">
            <a:avLst/>
          </a:prstGeom>
          <a:noFill/>
          <a:ln w="19050">
            <a:noFill/>
            <a:miter lim="800000"/>
            <a:headEnd/>
            <a:tailEnd type="none" w="sm" len="sm"/>
          </a:ln>
          <a:effectLst/>
        </p:spPr>
        <p:txBody>
          <a:bodyPr wrap="none" lIns="45720" rIns="45720">
            <a:spAutoFit/>
          </a:bodyPr>
          <a:lstStyle/>
          <a:p>
            <a:pPr algn="l"/>
            <a:r>
              <a:rPr lang="en-US" sz="1600" dirty="0"/>
              <a:t>Jump When Equal</a:t>
            </a:r>
          </a:p>
        </p:txBody>
      </p:sp>
      <p:sp>
        <p:nvSpPr>
          <p:cNvPr id="271507" name="Rectangle 147"/>
          <p:cNvSpPr>
            <a:spLocks noChangeArrowheads="1"/>
          </p:cNvSpPr>
          <p:nvPr/>
        </p:nvSpPr>
        <p:spPr bwMode="auto">
          <a:xfrm>
            <a:off x="2438400" y="3581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
        <p:nvSpPr>
          <p:cNvPr id="271509" name="Rectangle 149"/>
          <p:cNvSpPr>
            <a:spLocks noChangeArrowheads="1"/>
          </p:cNvSpPr>
          <p:nvPr/>
        </p:nvSpPr>
        <p:spPr bwMode="auto">
          <a:xfrm>
            <a:off x="487362" y="4267200"/>
            <a:ext cx="69738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510" name="Rectangle 150"/>
          <p:cNvSpPr>
            <a:spLocks noChangeArrowheads="1"/>
          </p:cNvSpPr>
          <p:nvPr/>
        </p:nvSpPr>
        <p:spPr bwMode="auto">
          <a:xfrm>
            <a:off x="715963" y="4343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jne</a:t>
            </a:r>
            <a:r>
              <a:rPr lang="en-US" sz="1600">
                <a:solidFill>
                  <a:schemeClr val="folHlink"/>
                </a:solidFill>
              </a:rPr>
              <a:t> Dest</a:t>
            </a:r>
          </a:p>
        </p:txBody>
      </p:sp>
      <p:grpSp>
        <p:nvGrpSpPr>
          <p:cNvPr id="271511" name="Group 151"/>
          <p:cNvGrpSpPr>
            <a:grpSpLocks/>
          </p:cNvGrpSpPr>
          <p:nvPr/>
        </p:nvGrpSpPr>
        <p:grpSpPr bwMode="auto">
          <a:xfrm>
            <a:off x="1828800" y="4343400"/>
            <a:ext cx="609600" cy="304800"/>
            <a:chOff x="1296" y="2544"/>
            <a:chExt cx="384" cy="192"/>
          </a:xfrm>
        </p:grpSpPr>
        <p:sp>
          <p:nvSpPr>
            <p:cNvPr id="271512" name="Rectangle 152"/>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513" name="Rectangle 153"/>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4</a:t>
              </a:r>
            </a:p>
          </p:txBody>
        </p:sp>
        <p:sp>
          <p:nvSpPr>
            <p:cNvPr id="271514" name="Rectangle 154"/>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515" name="Text Box 155"/>
          <p:cNvSpPr txBox="1">
            <a:spLocks noChangeArrowheads="1"/>
          </p:cNvSpPr>
          <p:nvPr/>
        </p:nvSpPr>
        <p:spPr bwMode="auto">
          <a:xfrm>
            <a:off x="457200" y="3962400"/>
            <a:ext cx="2247900" cy="312738"/>
          </a:xfrm>
          <a:prstGeom prst="rect">
            <a:avLst/>
          </a:prstGeom>
          <a:noFill/>
          <a:ln w="19050">
            <a:noFill/>
            <a:miter lim="800000"/>
            <a:headEnd/>
            <a:tailEnd type="none" w="sm" len="sm"/>
          </a:ln>
          <a:effectLst/>
        </p:spPr>
        <p:txBody>
          <a:bodyPr wrap="none" lIns="45720" rIns="45720">
            <a:spAutoFit/>
          </a:bodyPr>
          <a:lstStyle/>
          <a:p>
            <a:pPr algn="l"/>
            <a:r>
              <a:rPr lang="en-US" sz="1600" dirty="0"/>
              <a:t>Jump When Not Equal</a:t>
            </a:r>
          </a:p>
        </p:txBody>
      </p:sp>
      <p:sp>
        <p:nvSpPr>
          <p:cNvPr id="271516" name="Rectangle 156"/>
          <p:cNvSpPr>
            <a:spLocks noChangeArrowheads="1"/>
          </p:cNvSpPr>
          <p:nvPr/>
        </p:nvSpPr>
        <p:spPr bwMode="auto">
          <a:xfrm>
            <a:off x="2438400" y="4343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
        <p:nvSpPr>
          <p:cNvPr id="271518" name="Rectangle 158"/>
          <p:cNvSpPr>
            <a:spLocks noChangeArrowheads="1"/>
          </p:cNvSpPr>
          <p:nvPr/>
        </p:nvSpPr>
        <p:spPr bwMode="auto">
          <a:xfrm>
            <a:off x="487362" y="5029200"/>
            <a:ext cx="69738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519" name="Rectangle 159"/>
          <p:cNvSpPr>
            <a:spLocks noChangeArrowheads="1"/>
          </p:cNvSpPr>
          <p:nvPr/>
        </p:nvSpPr>
        <p:spPr bwMode="auto">
          <a:xfrm>
            <a:off x="715963" y="5105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jge</a:t>
            </a:r>
            <a:r>
              <a:rPr lang="en-US" sz="1600">
                <a:solidFill>
                  <a:schemeClr val="folHlink"/>
                </a:solidFill>
              </a:rPr>
              <a:t> Dest</a:t>
            </a:r>
          </a:p>
        </p:txBody>
      </p:sp>
      <p:grpSp>
        <p:nvGrpSpPr>
          <p:cNvPr id="271520" name="Group 160"/>
          <p:cNvGrpSpPr>
            <a:grpSpLocks/>
          </p:cNvGrpSpPr>
          <p:nvPr/>
        </p:nvGrpSpPr>
        <p:grpSpPr bwMode="auto">
          <a:xfrm>
            <a:off x="1828800" y="5105400"/>
            <a:ext cx="609600" cy="304800"/>
            <a:chOff x="1296" y="2544"/>
            <a:chExt cx="384" cy="192"/>
          </a:xfrm>
        </p:grpSpPr>
        <p:sp>
          <p:nvSpPr>
            <p:cNvPr id="271521" name="Rectangle 16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522" name="Rectangle 16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5</a:t>
              </a:r>
            </a:p>
          </p:txBody>
        </p:sp>
        <p:sp>
          <p:nvSpPr>
            <p:cNvPr id="271523" name="Rectangle 16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524" name="Text Box 164"/>
          <p:cNvSpPr txBox="1">
            <a:spLocks noChangeArrowheads="1"/>
          </p:cNvSpPr>
          <p:nvPr/>
        </p:nvSpPr>
        <p:spPr bwMode="auto">
          <a:xfrm>
            <a:off x="457200" y="4724400"/>
            <a:ext cx="2894013" cy="312738"/>
          </a:xfrm>
          <a:prstGeom prst="rect">
            <a:avLst/>
          </a:prstGeom>
          <a:noFill/>
          <a:ln w="19050">
            <a:noFill/>
            <a:miter lim="800000"/>
            <a:headEnd/>
            <a:tailEnd type="none" w="sm" len="sm"/>
          </a:ln>
          <a:effectLst/>
        </p:spPr>
        <p:txBody>
          <a:bodyPr wrap="none" lIns="45720" rIns="45720">
            <a:spAutoFit/>
          </a:bodyPr>
          <a:lstStyle/>
          <a:p>
            <a:pPr algn="l"/>
            <a:r>
              <a:rPr lang="en-US" sz="1600" dirty="0"/>
              <a:t>Jump When Greater or Equal</a:t>
            </a:r>
          </a:p>
        </p:txBody>
      </p:sp>
      <p:sp>
        <p:nvSpPr>
          <p:cNvPr id="271525" name="Rectangle 165"/>
          <p:cNvSpPr>
            <a:spLocks noChangeArrowheads="1"/>
          </p:cNvSpPr>
          <p:nvPr/>
        </p:nvSpPr>
        <p:spPr bwMode="auto">
          <a:xfrm>
            <a:off x="2438400" y="5105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
        <p:nvSpPr>
          <p:cNvPr id="271527" name="Rectangle 167"/>
          <p:cNvSpPr>
            <a:spLocks noChangeArrowheads="1"/>
          </p:cNvSpPr>
          <p:nvPr/>
        </p:nvSpPr>
        <p:spPr bwMode="auto">
          <a:xfrm>
            <a:off x="487362" y="5791200"/>
            <a:ext cx="6973887" cy="457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1528" name="Rectangle 168"/>
          <p:cNvSpPr>
            <a:spLocks noChangeArrowheads="1"/>
          </p:cNvSpPr>
          <p:nvPr/>
        </p:nvSpPr>
        <p:spPr bwMode="auto">
          <a:xfrm>
            <a:off x="715963" y="58674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jg</a:t>
            </a:r>
            <a:r>
              <a:rPr lang="en-US" sz="1600">
                <a:solidFill>
                  <a:schemeClr val="folHlink"/>
                </a:solidFill>
              </a:rPr>
              <a:t> Dest</a:t>
            </a:r>
          </a:p>
        </p:txBody>
      </p:sp>
      <p:grpSp>
        <p:nvGrpSpPr>
          <p:cNvPr id="271529" name="Group 169"/>
          <p:cNvGrpSpPr>
            <a:grpSpLocks/>
          </p:cNvGrpSpPr>
          <p:nvPr/>
        </p:nvGrpSpPr>
        <p:grpSpPr bwMode="auto">
          <a:xfrm>
            <a:off x="1828800" y="5867400"/>
            <a:ext cx="609600" cy="304800"/>
            <a:chOff x="1296" y="2544"/>
            <a:chExt cx="384" cy="192"/>
          </a:xfrm>
        </p:grpSpPr>
        <p:sp>
          <p:nvSpPr>
            <p:cNvPr id="271530" name="Rectangle 170"/>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271531" name="Rectangle 171"/>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6</a:t>
              </a:r>
            </a:p>
          </p:txBody>
        </p:sp>
        <p:sp>
          <p:nvSpPr>
            <p:cNvPr id="271532" name="Rectangle 172"/>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1533" name="Text Box 173"/>
          <p:cNvSpPr txBox="1">
            <a:spLocks noChangeArrowheads="1"/>
          </p:cNvSpPr>
          <p:nvPr/>
        </p:nvSpPr>
        <p:spPr bwMode="auto">
          <a:xfrm>
            <a:off x="457200" y="5486400"/>
            <a:ext cx="2024063" cy="312738"/>
          </a:xfrm>
          <a:prstGeom prst="rect">
            <a:avLst/>
          </a:prstGeom>
          <a:noFill/>
          <a:ln w="19050">
            <a:noFill/>
            <a:miter lim="800000"/>
            <a:headEnd/>
            <a:tailEnd type="none" w="sm" len="sm"/>
          </a:ln>
          <a:effectLst/>
        </p:spPr>
        <p:txBody>
          <a:bodyPr wrap="none" lIns="45720" rIns="45720">
            <a:spAutoFit/>
          </a:bodyPr>
          <a:lstStyle/>
          <a:p>
            <a:pPr algn="l"/>
            <a:r>
              <a:rPr lang="en-US" sz="1600" dirty="0"/>
              <a:t>Jump When Greater</a:t>
            </a:r>
          </a:p>
        </p:txBody>
      </p:sp>
      <p:sp>
        <p:nvSpPr>
          <p:cNvPr id="271534" name="Rectangle 174"/>
          <p:cNvSpPr>
            <a:spLocks noChangeArrowheads="1"/>
          </p:cNvSpPr>
          <p:nvPr/>
        </p:nvSpPr>
        <p:spPr bwMode="auto">
          <a:xfrm>
            <a:off x="2438400" y="58674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Tree>
    <p:extLst>
      <p:ext uri="{BB962C8B-B14F-4D97-AF65-F5344CB8AC3E}">
        <p14:creationId xmlns:p14="http://schemas.microsoft.com/office/powerpoint/2010/main" val="23622309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dirty="0"/>
              <a:t>Y86-64 </a:t>
            </a:r>
            <a:r>
              <a:rPr lang="zh-CN" altLang="en-US" dirty="0"/>
              <a:t>程序栈</a:t>
            </a:r>
            <a:endParaRPr lang="en-US" dirty="0"/>
          </a:p>
        </p:txBody>
      </p:sp>
      <p:sp>
        <p:nvSpPr>
          <p:cNvPr id="273411" name="Rectangle 3"/>
          <p:cNvSpPr>
            <a:spLocks noGrp="1" noChangeArrowheads="1"/>
          </p:cNvSpPr>
          <p:nvPr>
            <p:ph type="body" idx="1"/>
          </p:nvPr>
        </p:nvSpPr>
        <p:spPr>
          <a:xfrm>
            <a:off x="3657600" y="1219200"/>
            <a:ext cx="4927600" cy="5213350"/>
          </a:xfrm>
        </p:spPr>
        <p:txBody>
          <a:bodyPr/>
          <a:lstStyle/>
          <a:p>
            <a:pPr lvl="1"/>
            <a:r>
              <a:rPr lang="zh-CN" altLang="en-US" dirty="0"/>
              <a:t>内存中保持程序数据的区域
在</a:t>
            </a:r>
            <a:r>
              <a:rPr lang="en-US" dirty="0"/>
              <a:t>Y86-64 (</a:t>
            </a:r>
            <a:r>
              <a:rPr lang="zh-CN" altLang="en-US" dirty="0"/>
              <a:t>和</a:t>
            </a:r>
            <a:r>
              <a:rPr lang="en-US" dirty="0"/>
              <a:t> x86-64) </a:t>
            </a:r>
            <a:r>
              <a:rPr lang="zh-CN" altLang="en-US" dirty="0"/>
              <a:t>中用于支持过程调用</a:t>
            </a:r>
            <a:endParaRPr lang="en-US" dirty="0"/>
          </a:p>
          <a:p>
            <a:pPr lvl="1"/>
            <a:r>
              <a:rPr lang="zh-CN" altLang="en-US" dirty="0"/>
              <a:t>栈顶由</a:t>
            </a:r>
            <a:r>
              <a:rPr lang="en-US" dirty="0"/>
              <a:t> </a:t>
            </a:r>
            <a:r>
              <a:rPr lang="en-US" dirty="0">
                <a:latin typeface="Courier New" pitchFamily="49" charset="0"/>
              </a:rPr>
              <a:t>%</a:t>
            </a:r>
            <a:r>
              <a:rPr lang="en-US" dirty="0" err="1">
                <a:latin typeface="Courier New" pitchFamily="49" charset="0"/>
              </a:rPr>
              <a:t>rsp</a:t>
            </a:r>
            <a:r>
              <a:rPr lang="zh-CN" altLang="en-US" dirty="0">
                <a:latin typeface="Courier New" pitchFamily="49" charset="0"/>
              </a:rPr>
              <a:t>指示（栈顶的地址）</a:t>
            </a:r>
            <a:endParaRPr lang="en-US" dirty="0">
              <a:latin typeface="Courier New" pitchFamily="49" charset="0"/>
            </a:endParaRPr>
          </a:p>
          <a:p>
            <a:pPr lvl="1"/>
            <a:r>
              <a:rPr lang="zh-CN" altLang="en-US" b="1" dirty="0">
                <a:solidFill>
                  <a:srgbClr val="FF0000"/>
                </a:solidFill>
              </a:rPr>
              <a:t>栈向低地址变化</a:t>
            </a:r>
            <a:endParaRPr lang="en-US" b="1" dirty="0">
              <a:solidFill>
                <a:srgbClr val="FF0000"/>
              </a:solidFill>
            </a:endParaRPr>
          </a:p>
          <a:p>
            <a:pPr lvl="2"/>
            <a:r>
              <a:rPr lang="zh-CN" altLang="en-US" dirty="0"/>
              <a:t>入栈时，先减栈指针</a:t>
            </a:r>
            <a:endParaRPr lang="en-US" dirty="0"/>
          </a:p>
          <a:p>
            <a:pPr lvl="2"/>
            <a:r>
              <a:rPr lang="zh-CN" altLang="en-US" dirty="0"/>
              <a:t>出栈后，栈指针增加</a:t>
            </a:r>
            <a:endParaRPr lang="en-US" dirty="0"/>
          </a:p>
        </p:txBody>
      </p:sp>
      <p:sp>
        <p:nvSpPr>
          <p:cNvPr id="273412" name="Rectangle 4"/>
          <p:cNvSpPr>
            <a:spLocks noChangeArrowheads="1"/>
          </p:cNvSpPr>
          <p:nvPr/>
        </p:nvSpPr>
        <p:spPr bwMode="auto">
          <a:xfrm>
            <a:off x="1647825" y="1676400"/>
            <a:ext cx="1219200" cy="304800"/>
          </a:xfrm>
          <a:prstGeom prst="rect">
            <a:avLst/>
          </a:prstGeom>
          <a:solidFill>
            <a:srgbClr val="FFCCFF"/>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273413" name="Rectangle 5"/>
          <p:cNvSpPr>
            <a:spLocks noChangeArrowheads="1"/>
          </p:cNvSpPr>
          <p:nvPr/>
        </p:nvSpPr>
        <p:spPr bwMode="auto">
          <a:xfrm>
            <a:off x="1647825" y="1981200"/>
            <a:ext cx="1219200" cy="304800"/>
          </a:xfrm>
          <a:prstGeom prst="rect">
            <a:avLst/>
          </a:prstGeom>
          <a:solidFill>
            <a:srgbClr val="FFCCFF"/>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273414" name="Rectangle 6"/>
          <p:cNvSpPr>
            <a:spLocks noChangeArrowheads="1"/>
          </p:cNvSpPr>
          <p:nvPr/>
        </p:nvSpPr>
        <p:spPr bwMode="auto">
          <a:xfrm>
            <a:off x="1647825" y="2286000"/>
            <a:ext cx="1219200" cy="304800"/>
          </a:xfrm>
          <a:prstGeom prst="rect">
            <a:avLst/>
          </a:prstGeom>
          <a:solidFill>
            <a:srgbClr val="FFCCFF"/>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273421" name="Rectangle 13"/>
          <p:cNvSpPr>
            <a:spLocks noChangeArrowheads="1"/>
          </p:cNvSpPr>
          <p:nvPr/>
        </p:nvSpPr>
        <p:spPr bwMode="auto">
          <a:xfrm>
            <a:off x="1647825" y="4419600"/>
            <a:ext cx="1219200" cy="304800"/>
          </a:xfrm>
          <a:prstGeom prst="rect">
            <a:avLst/>
          </a:prstGeom>
          <a:solidFill>
            <a:srgbClr val="FFCCFF"/>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273422" name="Rectangle 14"/>
          <p:cNvSpPr>
            <a:spLocks noChangeArrowheads="1"/>
          </p:cNvSpPr>
          <p:nvPr/>
        </p:nvSpPr>
        <p:spPr bwMode="auto">
          <a:xfrm>
            <a:off x="1647825" y="4724400"/>
            <a:ext cx="1219200" cy="304800"/>
          </a:xfrm>
          <a:prstGeom prst="rect">
            <a:avLst/>
          </a:prstGeom>
          <a:solidFill>
            <a:srgbClr val="FFCCFF"/>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273423" name="Rectangle 15"/>
          <p:cNvSpPr>
            <a:spLocks noChangeArrowheads="1"/>
          </p:cNvSpPr>
          <p:nvPr/>
        </p:nvSpPr>
        <p:spPr bwMode="auto">
          <a:xfrm>
            <a:off x="1647825" y="5029200"/>
            <a:ext cx="1219200" cy="304800"/>
          </a:xfrm>
          <a:prstGeom prst="rect">
            <a:avLst/>
          </a:prstGeom>
          <a:solidFill>
            <a:srgbClr val="FFCCFF"/>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273424" name="Rectangle 16"/>
          <p:cNvSpPr>
            <a:spLocks noChangeArrowheads="1"/>
          </p:cNvSpPr>
          <p:nvPr/>
        </p:nvSpPr>
        <p:spPr bwMode="auto">
          <a:xfrm>
            <a:off x="1647825" y="5334000"/>
            <a:ext cx="1219200" cy="304800"/>
          </a:xfrm>
          <a:prstGeom prst="rect">
            <a:avLst/>
          </a:prstGeom>
          <a:solidFill>
            <a:srgbClr val="FFCCFF"/>
          </a:solidFill>
          <a:ln w="19050">
            <a:solidFill>
              <a:schemeClr val="tx2"/>
            </a:solidFill>
            <a:miter lim="800000"/>
            <a:headEnd/>
            <a:tailEnd type="none" w="sm" len="sm"/>
          </a:ln>
          <a:effectLst/>
        </p:spPr>
        <p:txBody>
          <a:bodyPr wrap="none" lIns="45720" rIns="45720" anchor="ctr">
            <a:spAutoFit/>
          </a:bodyPr>
          <a:lstStyle/>
          <a:p>
            <a:endParaRPr lang="en-US"/>
          </a:p>
        </p:txBody>
      </p:sp>
      <p:sp>
        <p:nvSpPr>
          <p:cNvPr id="273425" name="Line 17"/>
          <p:cNvSpPr>
            <a:spLocks noChangeShapeType="1"/>
          </p:cNvSpPr>
          <p:nvPr/>
        </p:nvSpPr>
        <p:spPr bwMode="auto">
          <a:xfrm flipH="1">
            <a:off x="2867025" y="5451475"/>
            <a:ext cx="381000" cy="0"/>
          </a:xfrm>
          <a:prstGeom prst="line">
            <a:avLst/>
          </a:prstGeom>
          <a:noFill/>
          <a:ln w="19050">
            <a:solidFill>
              <a:srgbClr val="FF0002"/>
            </a:solidFill>
            <a:round/>
            <a:headEnd/>
            <a:tailEnd type="triangle" w="sm" len="sm"/>
          </a:ln>
          <a:effectLst/>
        </p:spPr>
        <p:txBody>
          <a:bodyPr wrap="none" lIns="45720" rIns="45720" anchor="ctr">
            <a:spAutoFit/>
          </a:bodyPr>
          <a:lstStyle/>
          <a:p>
            <a:endParaRPr lang="en-US"/>
          </a:p>
        </p:txBody>
      </p:sp>
      <p:sp>
        <p:nvSpPr>
          <p:cNvPr id="273426" name="Text Box 18"/>
          <p:cNvSpPr txBox="1">
            <a:spLocks noChangeArrowheads="1"/>
          </p:cNvSpPr>
          <p:nvPr/>
        </p:nvSpPr>
        <p:spPr bwMode="auto">
          <a:xfrm>
            <a:off x="3248025" y="5299075"/>
            <a:ext cx="646421" cy="346249"/>
          </a:xfrm>
          <a:prstGeom prst="rect">
            <a:avLst/>
          </a:prstGeom>
          <a:noFill/>
          <a:ln w="19050">
            <a:noFill/>
            <a:miter lim="800000"/>
            <a:headEnd/>
            <a:tailEnd type="none" w="sm" len="sm"/>
          </a:ln>
          <a:effectLst/>
        </p:spPr>
        <p:txBody>
          <a:bodyPr wrap="none" lIns="45720" rIns="45720">
            <a:spAutoFit/>
          </a:bodyPr>
          <a:lstStyle/>
          <a:p>
            <a:pPr algn="l"/>
            <a:r>
              <a:rPr lang="en-US" dirty="0">
                <a:latin typeface="Courier New" pitchFamily="49" charset="0"/>
              </a:rPr>
              <a:t>%</a:t>
            </a:r>
            <a:r>
              <a:rPr lang="en-US" dirty="0" err="1">
                <a:latin typeface="Courier New" pitchFamily="49" charset="0"/>
              </a:rPr>
              <a:t>rsp</a:t>
            </a:r>
            <a:endParaRPr lang="en-US" dirty="0">
              <a:latin typeface="Courier New" pitchFamily="49" charset="0"/>
            </a:endParaRPr>
          </a:p>
        </p:txBody>
      </p:sp>
      <p:sp>
        <p:nvSpPr>
          <p:cNvPr id="273427" name="Rectangle 19"/>
          <p:cNvSpPr>
            <a:spLocks noChangeArrowheads="1"/>
          </p:cNvSpPr>
          <p:nvPr/>
        </p:nvSpPr>
        <p:spPr bwMode="auto">
          <a:xfrm>
            <a:off x="1647825" y="2590800"/>
            <a:ext cx="1219200" cy="1828800"/>
          </a:xfrm>
          <a:prstGeom prst="rect">
            <a:avLst/>
          </a:prstGeom>
          <a:solidFill>
            <a:srgbClr val="FFCCFF"/>
          </a:solidFill>
          <a:ln w="19050">
            <a:solidFill>
              <a:schemeClr val="tx2"/>
            </a:solidFill>
            <a:miter lim="800000"/>
            <a:headEnd/>
            <a:tailEnd type="none" w="sm" len="sm"/>
          </a:ln>
          <a:effectLst/>
        </p:spPr>
        <p:txBody>
          <a:bodyPr lIns="45720" rIns="45720" anchor="ctr"/>
          <a:lstStyle/>
          <a:p>
            <a:pPr>
              <a:spcBef>
                <a:spcPct val="50000"/>
              </a:spcBef>
            </a:pPr>
            <a:r>
              <a:rPr lang="en-US">
                <a:latin typeface="Courier New" pitchFamily="49" charset="0"/>
                <a:cs typeface="Courier New" pitchFamily="49" charset="0"/>
              </a:rPr>
              <a:t>•</a:t>
            </a:r>
            <a:endParaRPr lang="en-US">
              <a:latin typeface="Courier New" pitchFamily="49" charset="0"/>
            </a:endParaRPr>
          </a:p>
          <a:p>
            <a:pPr>
              <a:spcBef>
                <a:spcPct val="50000"/>
              </a:spcBef>
            </a:pPr>
            <a:r>
              <a:rPr lang="en-US">
                <a:latin typeface="Courier New" pitchFamily="49" charset="0"/>
                <a:cs typeface="Courier New" pitchFamily="49" charset="0"/>
              </a:rPr>
              <a:t>•</a:t>
            </a:r>
            <a:endParaRPr lang="en-US">
              <a:latin typeface="Courier New" pitchFamily="49" charset="0"/>
            </a:endParaRPr>
          </a:p>
          <a:p>
            <a:pPr>
              <a:spcBef>
                <a:spcPct val="50000"/>
              </a:spcBef>
            </a:pPr>
            <a:r>
              <a:rPr lang="en-US">
                <a:latin typeface="Courier New" pitchFamily="49" charset="0"/>
                <a:cs typeface="Courier New" pitchFamily="49" charset="0"/>
              </a:rPr>
              <a:t>•</a:t>
            </a:r>
          </a:p>
        </p:txBody>
      </p:sp>
      <p:sp>
        <p:nvSpPr>
          <p:cNvPr id="273428" name="Line 20"/>
          <p:cNvSpPr>
            <a:spLocks noChangeShapeType="1"/>
          </p:cNvSpPr>
          <p:nvPr/>
        </p:nvSpPr>
        <p:spPr bwMode="auto">
          <a:xfrm flipV="1">
            <a:off x="838200" y="1828800"/>
            <a:ext cx="0" cy="3657600"/>
          </a:xfrm>
          <a:prstGeom prst="line">
            <a:avLst/>
          </a:prstGeom>
          <a:noFill/>
          <a:ln w="19050">
            <a:solidFill>
              <a:schemeClr val="tx2"/>
            </a:solidFill>
            <a:round/>
            <a:headEnd/>
            <a:tailEnd type="triangle" w="lg" len="lg"/>
          </a:ln>
          <a:effectLst/>
        </p:spPr>
        <p:txBody>
          <a:bodyPr wrap="square" lIns="45720" rIns="45720" anchor="ctr">
            <a:spAutoFit/>
          </a:bodyPr>
          <a:lstStyle/>
          <a:p>
            <a:endParaRPr lang="en-US"/>
          </a:p>
        </p:txBody>
      </p:sp>
      <p:sp>
        <p:nvSpPr>
          <p:cNvPr id="273429" name="Text Box 21"/>
          <p:cNvSpPr txBox="1">
            <a:spLocks noChangeArrowheads="1"/>
          </p:cNvSpPr>
          <p:nvPr/>
        </p:nvSpPr>
        <p:spPr bwMode="auto">
          <a:xfrm>
            <a:off x="228600" y="3200400"/>
            <a:ext cx="1371600" cy="641350"/>
          </a:xfrm>
          <a:prstGeom prst="rect">
            <a:avLst/>
          </a:prstGeom>
          <a:solidFill>
            <a:schemeClr val="bg1"/>
          </a:solidFill>
          <a:ln w="19050">
            <a:noFill/>
            <a:miter lim="800000"/>
            <a:headEnd/>
            <a:tailEnd type="none" w="sm" len="sm"/>
          </a:ln>
          <a:effectLst/>
        </p:spPr>
        <p:txBody>
          <a:bodyPr lIns="45720" rIns="45720">
            <a:spAutoFit/>
          </a:bodyPr>
          <a:lstStyle/>
          <a:p>
            <a:pPr algn="l">
              <a:lnSpc>
                <a:spcPct val="100000"/>
              </a:lnSpc>
            </a:pPr>
            <a:r>
              <a:rPr lang="en-US"/>
              <a:t>Increasing</a:t>
            </a:r>
          </a:p>
          <a:p>
            <a:pPr algn="l">
              <a:lnSpc>
                <a:spcPct val="100000"/>
              </a:lnSpc>
            </a:pPr>
            <a:r>
              <a:rPr lang="en-US"/>
              <a:t>Addresses</a:t>
            </a:r>
          </a:p>
        </p:txBody>
      </p:sp>
      <p:sp>
        <p:nvSpPr>
          <p:cNvPr id="273430" name="Text Box 22"/>
          <p:cNvSpPr txBox="1">
            <a:spLocks noChangeArrowheads="1"/>
          </p:cNvSpPr>
          <p:nvPr/>
        </p:nvSpPr>
        <p:spPr bwMode="auto">
          <a:xfrm>
            <a:off x="1447800" y="5638800"/>
            <a:ext cx="1752600" cy="339725"/>
          </a:xfrm>
          <a:prstGeom prst="rect">
            <a:avLst/>
          </a:prstGeom>
          <a:noFill/>
          <a:ln w="19050">
            <a:noFill/>
            <a:miter lim="800000"/>
            <a:headEnd/>
            <a:tailEnd type="none" w="sm" len="sm"/>
          </a:ln>
          <a:effectLst/>
        </p:spPr>
        <p:txBody>
          <a:bodyPr lIns="45720" rIns="45720">
            <a:spAutoFit/>
          </a:bodyPr>
          <a:lstStyle/>
          <a:p>
            <a:r>
              <a:rPr lang="en-US"/>
              <a:t>Stack “Top”</a:t>
            </a:r>
          </a:p>
        </p:txBody>
      </p:sp>
      <p:sp>
        <p:nvSpPr>
          <p:cNvPr id="273431" name="Text Box 23"/>
          <p:cNvSpPr txBox="1">
            <a:spLocks noChangeArrowheads="1"/>
          </p:cNvSpPr>
          <p:nvPr/>
        </p:nvSpPr>
        <p:spPr bwMode="auto">
          <a:xfrm>
            <a:off x="1371600" y="1066800"/>
            <a:ext cx="1752600" cy="587375"/>
          </a:xfrm>
          <a:prstGeom prst="rect">
            <a:avLst/>
          </a:prstGeom>
          <a:noFill/>
          <a:ln w="19050">
            <a:noFill/>
            <a:miter lim="800000"/>
            <a:headEnd/>
            <a:tailEnd type="none" w="sm" len="sm"/>
          </a:ln>
          <a:effectLst/>
        </p:spPr>
        <p:txBody>
          <a:bodyPr lIns="45720" rIns="45720">
            <a:spAutoFit/>
          </a:bodyPr>
          <a:lstStyle/>
          <a:p>
            <a:r>
              <a:rPr lang="en-US"/>
              <a:t>Stack “Bottom”</a:t>
            </a:r>
          </a:p>
        </p:txBody>
      </p:sp>
    </p:spTree>
    <p:extLst>
      <p:ext uri="{BB962C8B-B14F-4D97-AF65-F5344CB8AC3E}">
        <p14:creationId xmlns:p14="http://schemas.microsoft.com/office/powerpoint/2010/main" val="13003311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zh-CN" altLang="en-US" dirty="0"/>
              <a:t>堆栈操作</a:t>
            </a:r>
            <a:endParaRPr lang="en-US" dirty="0"/>
          </a:p>
        </p:txBody>
      </p:sp>
      <p:sp>
        <p:nvSpPr>
          <p:cNvPr id="274435" name="Rectangle 3"/>
          <p:cNvSpPr>
            <a:spLocks noGrp="1" noChangeArrowheads="1"/>
          </p:cNvSpPr>
          <p:nvPr>
            <p:ph type="body" idx="1"/>
          </p:nvPr>
        </p:nvSpPr>
        <p:spPr>
          <a:xfrm>
            <a:off x="609600" y="1981200"/>
            <a:ext cx="7696200" cy="1371600"/>
          </a:xfrm>
        </p:spPr>
        <p:txBody>
          <a:bodyPr/>
          <a:lstStyle/>
          <a:p>
            <a:pPr lvl="1"/>
            <a:r>
              <a:rPr lang="en-US" dirty="0">
                <a:latin typeface="Courier New" pitchFamily="49" charset="0"/>
              </a:rPr>
              <a:t>%</a:t>
            </a:r>
            <a:r>
              <a:rPr lang="en-US" dirty="0" err="1">
                <a:latin typeface="Courier New" pitchFamily="49" charset="0"/>
              </a:rPr>
              <a:t>rsp</a:t>
            </a:r>
            <a:r>
              <a:rPr lang="en-US" dirty="0"/>
              <a:t> </a:t>
            </a:r>
            <a:r>
              <a:rPr lang="zh-CN" altLang="en-US" dirty="0"/>
              <a:t>减</a:t>
            </a:r>
            <a:r>
              <a:rPr lang="en-US" dirty="0"/>
              <a:t> 8</a:t>
            </a:r>
          </a:p>
          <a:p>
            <a:pPr lvl="1"/>
            <a:r>
              <a:rPr lang="zh-CN" altLang="en-US" dirty="0"/>
              <a:t>把一个字从</a:t>
            </a:r>
            <a:r>
              <a:rPr lang="en-US" altLang="zh-CN" dirty="0" err="1"/>
              <a:t>rA</a:t>
            </a:r>
            <a:r>
              <a:rPr lang="zh-CN" altLang="en-US" dirty="0"/>
              <a:t>寄存器存入</a:t>
            </a:r>
            <a:r>
              <a:rPr lang="en-US" altLang="zh-CN" dirty="0">
                <a:latin typeface="Courier New" pitchFamily="49" charset="0"/>
              </a:rPr>
              <a:t>%</a:t>
            </a:r>
            <a:r>
              <a:rPr lang="en-US" altLang="zh-CN" dirty="0" err="1">
                <a:latin typeface="Courier New" pitchFamily="49" charset="0"/>
              </a:rPr>
              <a:t>rsp</a:t>
            </a:r>
            <a:r>
              <a:rPr lang="zh-CN" altLang="en-US" dirty="0"/>
              <a:t>所指的存储单元</a:t>
            </a:r>
            <a:endParaRPr lang="en-US" dirty="0">
              <a:latin typeface="Courier New" pitchFamily="49" charset="0"/>
            </a:endParaRPr>
          </a:p>
          <a:p>
            <a:pPr lvl="1"/>
            <a:r>
              <a:rPr lang="zh-CN" altLang="en-US" dirty="0"/>
              <a:t>和</a:t>
            </a:r>
            <a:r>
              <a:rPr lang="en-US" dirty="0"/>
              <a:t> x86-64</a:t>
            </a:r>
            <a:r>
              <a:rPr lang="zh-CN" altLang="en-US" dirty="0"/>
              <a:t>基本相同</a:t>
            </a:r>
            <a:endParaRPr lang="en-US" dirty="0"/>
          </a:p>
          <a:p>
            <a:pPr lvl="1"/>
            <a:endParaRPr lang="en-US" dirty="0"/>
          </a:p>
          <a:p>
            <a:pPr lvl="1"/>
            <a:endParaRPr lang="en-US" dirty="0"/>
          </a:p>
          <a:p>
            <a:pPr lvl="1"/>
            <a:endParaRPr lang="en-US" dirty="0"/>
          </a:p>
          <a:p>
            <a:pPr lvl="1"/>
            <a:r>
              <a:rPr lang="zh-CN" altLang="en-US" dirty="0"/>
              <a:t>从</a:t>
            </a:r>
            <a:r>
              <a:rPr lang="en-US" altLang="zh-CN" dirty="0">
                <a:latin typeface="Courier New" pitchFamily="49" charset="0"/>
              </a:rPr>
              <a:t>%</a:t>
            </a:r>
            <a:r>
              <a:rPr lang="en-US" altLang="zh-CN" dirty="0" err="1">
                <a:latin typeface="Courier New" pitchFamily="49" charset="0"/>
              </a:rPr>
              <a:t>rsp</a:t>
            </a:r>
            <a:r>
              <a:rPr lang="zh-CN" altLang="en-US" dirty="0"/>
              <a:t>所指的存储单元读出一个字存入</a:t>
            </a:r>
            <a:r>
              <a:rPr lang="en-US" dirty="0" err="1"/>
              <a:t>rA</a:t>
            </a:r>
            <a:r>
              <a:rPr lang="zh-CN" altLang="en-US" dirty="0"/>
              <a:t>寄存器</a:t>
            </a:r>
            <a:endParaRPr lang="en-US" dirty="0"/>
          </a:p>
          <a:p>
            <a:pPr lvl="1"/>
            <a:r>
              <a:rPr lang="en-US" dirty="0">
                <a:latin typeface="Courier New" pitchFamily="49" charset="0"/>
              </a:rPr>
              <a:t>%</a:t>
            </a:r>
            <a:r>
              <a:rPr lang="en-US" dirty="0" err="1">
                <a:latin typeface="Courier New" pitchFamily="49" charset="0"/>
              </a:rPr>
              <a:t>rsp</a:t>
            </a:r>
            <a:r>
              <a:rPr lang="en-US" dirty="0"/>
              <a:t> </a:t>
            </a:r>
            <a:r>
              <a:rPr lang="zh-CN" altLang="en-US" dirty="0"/>
              <a:t>加</a:t>
            </a:r>
            <a:r>
              <a:rPr lang="en-US" dirty="0"/>
              <a:t> 8</a:t>
            </a:r>
          </a:p>
          <a:p>
            <a:pPr lvl="1"/>
            <a:r>
              <a:rPr lang="zh-CN" altLang="en-US" dirty="0"/>
              <a:t>和</a:t>
            </a:r>
            <a:r>
              <a:rPr lang="en-US" altLang="zh-CN" dirty="0"/>
              <a:t> x86-64</a:t>
            </a:r>
            <a:r>
              <a:rPr lang="zh-CN" altLang="en-US" dirty="0"/>
              <a:t>基本相同</a:t>
            </a:r>
            <a:endParaRPr lang="en-US" altLang="zh-CN" dirty="0"/>
          </a:p>
        </p:txBody>
      </p:sp>
      <p:grpSp>
        <p:nvGrpSpPr>
          <p:cNvPr id="274455" name="Group 23"/>
          <p:cNvGrpSpPr>
            <a:grpSpLocks/>
          </p:cNvGrpSpPr>
          <p:nvPr/>
        </p:nvGrpSpPr>
        <p:grpSpPr bwMode="auto">
          <a:xfrm>
            <a:off x="639763" y="1295400"/>
            <a:ext cx="3322637" cy="609600"/>
            <a:chOff x="403" y="816"/>
            <a:chExt cx="2093" cy="384"/>
          </a:xfrm>
        </p:grpSpPr>
        <p:sp>
          <p:nvSpPr>
            <p:cNvPr id="274437" name="Rectangle 5"/>
            <p:cNvSpPr>
              <a:spLocks noChangeArrowheads="1"/>
            </p:cNvSpPr>
            <p:nvPr/>
          </p:nvSpPr>
          <p:spPr bwMode="auto">
            <a:xfrm>
              <a:off x="403" y="816"/>
              <a:ext cx="2093" cy="384"/>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4438" name="Rectangle 6"/>
            <p:cNvSpPr>
              <a:spLocks noChangeArrowheads="1"/>
            </p:cNvSpPr>
            <p:nvPr/>
          </p:nvSpPr>
          <p:spPr bwMode="auto">
            <a:xfrm>
              <a:off x="547" y="912"/>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pushq</a:t>
              </a:r>
              <a:r>
                <a:rPr lang="en-US" sz="1600" dirty="0">
                  <a:solidFill>
                    <a:schemeClr val="folHlink"/>
                  </a:solidFill>
                </a:rPr>
                <a:t> </a:t>
              </a:r>
              <a:r>
                <a:rPr lang="en-US" sz="1600" dirty="0" err="1">
                  <a:solidFill>
                    <a:schemeClr val="folHlink"/>
                  </a:solidFill>
                </a:rPr>
                <a:t>rA</a:t>
              </a:r>
              <a:endParaRPr lang="en-US" sz="1600" dirty="0">
                <a:solidFill>
                  <a:schemeClr val="folHlink"/>
                </a:solidFill>
              </a:endParaRPr>
            </a:p>
          </p:txBody>
        </p:sp>
        <p:grpSp>
          <p:nvGrpSpPr>
            <p:cNvPr id="274439" name="Group 7"/>
            <p:cNvGrpSpPr>
              <a:grpSpLocks/>
            </p:cNvGrpSpPr>
            <p:nvPr/>
          </p:nvGrpSpPr>
          <p:grpSpPr bwMode="auto">
            <a:xfrm>
              <a:off x="1536" y="912"/>
              <a:ext cx="384" cy="192"/>
              <a:chOff x="1296" y="2544"/>
              <a:chExt cx="384" cy="192"/>
            </a:xfrm>
          </p:grpSpPr>
          <p:sp>
            <p:nvSpPr>
              <p:cNvPr id="274440"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A</a:t>
                </a:r>
              </a:p>
            </p:txBody>
          </p:sp>
          <p:sp>
            <p:nvSpPr>
              <p:cNvPr id="274441"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74442"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274451" name="Group 19"/>
            <p:cNvGrpSpPr>
              <a:grpSpLocks/>
            </p:cNvGrpSpPr>
            <p:nvPr/>
          </p:nvGrpSpPr>
          <p:grpSpPr bwMode="auto">
            <a:xfrm>
              <a:off x="1920" y="912"/>
              <a:ext cx="384" cy="192"/>
              <a:chOff x="1296" y="2544"/>
              <a:chExt cx="384" cy="192"/>
            </a:xfrm>
          </p:grpSpPr>
          <p:sp>
            <p:nvSpPr>
              <p:cNvPr id="274452" name="Rectangle 20"/>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74453" name="Rectangle 21"/>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F</a:t>
                </a:r>
              </a:p>
            </p:txBody>
          </p:sp>
          <p:sp>
            <p:nvSpPr>
              <p:cNvPr id="274454" name="Rectangle 22"/>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grpSp>
        <p:nvGrpSpPr>
          <p:cNvPr id="274456" name="Group 24"/>
          <p:cNvGrpSpPr>
            <a:grpSpLocks/>
          </p:cNvGrpSpPr>
          <p:nvPr/>
        </p:nvGrpSpPr>
        <p:grpSpPr bwMode="auto">
          <a:xfrm>
            <a:off x="639763" y="3651250"/>
            <a:ext cx="3322637" cy="609600"/>
            <a:chOff x="403" y="816"/>
            <a:chExt cx="2093" cy="384"/>
          </a:xfrm>
        </p:grpSpPr>
        <p:sp>
          <p:nvSpPr>
            <p:cNvPr id="274457" name="Rectangle 25"/>
            <p:cNvSpPr>
              <a:spLocks noChangeArrowheads="1"/>
            </p:cNvSpPr>
            <p:nvPr/>
          </p:nvSpPr>
          <p:spPr bwMode="auto">
            <a:xfrm>
              <a:off x="403" y="816"/>
              <a:ext cx="2093" cy="384"/>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4458" name="Rectangle 26"/>
            <p:cNvSpPr>
              <a:spLocks noChangeArrowheads="1"/>
            </p:cNvSpPr>
            <p:nvPr/>
          </p:nvSpPr>
          <p:spPr bwMode="auto">
            <a:xfrm>
              <a:off x="547" y="912"/>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popq</a:t>
              </a:r>
              <a:r>
                <a:rPr lang="en-US" sz="1600" dirty="0">
                  <a:solidFill>
                    <a:schemeClr val="folHlink"/>
                  </a:solidFill>
                </a:rPr>
                <a:t> </a:t>
              </a:r>
              <a:r>
                <a:rPr lang="en-US" sz="1600" dirty="0" err="1">
                  <a:solidFill>
                    <a:schemeClr val="folHlink"/>
                  </a:solidFill>
                </a:rPr>
                <a:t>rA</a:t>
              </a:r>
              <a:endParaRPr lang="en-US" sz="1600" dirty="0">
                <a:solidFill>
                  <a:schemeClr val="folHlink"/>
                </a:solidFill>
              </a:endParaRPr>
            </a:p>
          </p:txBody>
        </p:sp>
        <p:grpSp>
          <p:nvGrpSpPr>
            <p:cNvPr id="274459" name="Group 27"/>
            <p:cNvGrpSpPr>
              <a:grpSpLocks/>
            </p:cNvGrpSpPr>
            <p:nvPr/>
          </p:nvGrpSpPr>
          <p:grpSpPr bwMode="auto">
            <a:xfrm>
              <a:off x="1536" y="912"/>
              <a:ext cx="384" cy="192"/>
              <a:chOff x="1296" y="2544"/>
              <a:chExt cx="384" cy="192"/>
            </a:xfrm>
          </p:grpSpPr>
          <p:sp>
            <p:nvSpPr>
              <p:cNvPr id="274460" name="Rectangle 2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B</a:t>
                </a:r>
              </a:p>
            </p:txBody>
          </p:sp>
          <p:sp>
            <p:nvSpPr>
              <p:cNvPr id="274461" name="Rectangle 2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74462" name="Rectangle 3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274463" name="Group 31"/>
            <p:cNvGrpSpPr>
              <a:grpSpLocks/>
            </p:cNvGrpSpPr>
            <p:nvPr/>
          </p:nvGrpSpPr>
          <p:grpSpPr bwMode="auto">
            <a:xfrm>
              <a:off x="1920" y="912"/>
              <a:ext cx="384" cy="192"/>
              <a:chOff x="1296" y="2544"/>
              <a:chExt cx="384" cy="192"/>
            </a:xfrm>
          </p:grpSpPr>
          <p:sp>
            <p:nvSpPr>
              <p:cNvPr id="274464" name="Rectangle 32"/>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274465" name="Rectangle 33"/>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F</a:t>
                </a:r>
              </a:p>
            </p:txBody>
          </p:sp>
          <p:sp>
            <p:nvSpPr>
              <p:cNvPr id="274466" name="Rectangle 34"/>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spTree>
    <p:extLst>
      <p:ext uri="{BB962C8B-B14F-4D97-AF65-F5344CB8AC3E}">
        <p14:creationId xmlns:p14="http://schemas.microsoft.com/office/powerpoint/2010/main" val="192290103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zh-CN" altLang="en-US" dirty="0"/>
              <a:t>子程序的调用和返回</a:t>
            </a:r>
            <a:endParaRPr lang="en-US" dirty="0"/>
          </a:p>
        </p:txBody>
      </p:sp>
      <p:sp>
        <p:nvSpPr>
          <p:cNvPr id="272387" name="Rectangle 3"/>
          <p:cNvSpPr>
            <a:spLocks noGrp="1" noChangeArrowheads="1"/>
          </p:cNvSpPr>
          <p:nvPr>
            <p:ph type="body" idx="1"/>
          </p:nvPr>
        </p:nvSpPr>
        <p:spPr>
          <a:xfrm>
            <a:off x="609600" y="1981200"/>
            <a:ext cx="7696200" cy="1555750"/>
          </a:xfrm>
        </p:spPr>
        <p:txBody>
          <a:bodyPr/>
          <a:lstStyle/>
          <a:p>
            <a:pPr lvl="1"/>
            <a:r>
              <a:rPr lang="zh-CN" altLang="en-US" dirty="0"/>
              <a:t>把下一条指令的地址存入堆栈</a:t>
            </a:r>
            <a:endParaRPr lang="en-US" dirty="0"/>
          </a:p>
          <a:p>
            <a:pPr lvl="1"/>
            <a:r>
              <a:rPr lang="zh-CN" altLang="en-US" dirty="0"/>
              <a:t>从指令中的</a:t>
            </a:r>
            <a:r>
              <a:rPr lang="en-US" dirty="0"/>
              <a:t> </a:t>
            </a:r>
            <a:r>
              <a:rPr lang="en-US" dirty="0" err="1"/>
              <a:t>Dest</a:t>
            </a:r>
            <a:r>
              <a:rPr lang="zh-CN" altLang="en-US" dirty="0"/>
              <a:t>所指的地址开始执行</a:t>
            </a:r>
            <a:endParaRPr lang="en-US" dirty="0"/>
          </a:p>
          <a:p>
            <a:pPr lvl="1"/>
            <a:r>
              <a:rPr lang="zh-CN" altLang="en-US" dirty="0"/>
              <a:t>和</a:t>
            </a:r>
            <a:r>
              <a:rPr lang="en-US" altLang="zh-CN" dirty="0"/>
              <a:t> x86-64</a:t>
            </a:r>
            <a:r>
              <a:rPr lang="zh-CN" altLang="en-US" dirty="0"/>
              <a:t>基本相同</a:t>
            </a:r>
            <a:endParaRPr lang="en-US" altLang="zh-CN" dirty="0"/>
          </a:p>
          <a:p>
            <a:pPr lvl="1"/>
            <a:endParaRPr lang="en-US" dirty="0"/>
          </a:p>
          <a:p>
            <a:pPr lvl="1"/>
            <a:endParaRPr lang="en-US" dirty="0"/>
          </a:p>
          <a:p>
            <a:pPr lvl="1"/>
            <a:endParaRPr lang="en-US" dirty="0"/>
          </a:p>
          <a:p>
            <a:pPr lvl="1"/>
            <a:r>
              <a:rPr lang="zh-CN" altLang="en-US" dirty="0"/>
              <a:t>从堆栈中弹出值</a:t>
            </a:r>
            <a:endParaRPr lang="en-US" altLang="zh-CN" dirty="0"/>
          </a:p>
          <a:p>
            <a:pPr lvl="1"/>
            <a:r>
              <a:rPr lang="zh-CN" altLang="en-US" dirty="0"/>
              <a:t>该值作为下一条指令的地址执行</a:t>
            </a:r>
            <a:endParaRPr lang="en-US" dirty="0"/>
          </a:p>
          <a:p>
            <a:pPr lvl="1"/>
            <a:r>
              <a:rPr lang="zh-CN" altLang="en-US" dirty="0"/>
              <a:t>和</a:t>
            </a:r>
            <a:r>
              <a:rPr lang="en-US" altLang="zh-CN" dirty="0"/>
              <a:t> x86-64</a:t>
            </a:r>
            <a:r>
              <a:rPr lang="zh-CN" altLang="en-US" dirty="0"/>
              <a:t>基本相同</a:t>
            </a:r>
            <a:endParaRPr lang="en-US" altLang="zh-CN" dirty="0"/>
          </a:p>
          <a:p>
            <a:pPr lvl="1"/>
            <a:endParaRPr lang="en-US" dirty="0"/>
          </a:p>
        </p:txBody>
      </p:sp>
      <p:sp>
        <p:nvSpPr>
          <p:cNvPr id="272388" name="Rectangle 4"/>
          <p:cNvSpPr>
            <a:spLocks noChangeArrowheads="1"/>
          </p:cNvSpPr>
          <p:nvPr/>
        </p:nvSpPr>
        <p:spPr bwMode="auto">
          <a:xfrm>
            <a:off x="639763" y="1295400"/>
            <a:ext cx="7766049"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2390" name="Rectangle 6"/>
          <p:cNvSpPr>
            <a:spLocks noChangeArrowheads="1"/>
          </p:cNvSpPr>
          <p:nvPr/>
        </p:nvSpPr>
        <p:spPr bwMode="auto">
          <a:xfrm>
            <a:off x="868363" y="14478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call</a:t>
            </a:r>
            <a:r>
              <a:rPr lang="en-US" sz="1600">
                <a:solidFill>
                  <a:schemeClr val="folHlink"/>
                </a:solidFill>
              </a:rPr>
              <a:t> Dest</a:t>
            </a:r>
          </a:p>
        </p:txBody>
      </p:sp>
      <p:grpSp>
        <p:nvGrpSpPr>
          <p:cNvPr id="272391" name="Group 7"/>
          <p:cNvGrpSpPr>
            <a:grpSpLocks/>
          </p:cNvGrpSpPr>
          <p:nvPr/>
        </p:nvGrpSpPr>
        <p:grpSpPr bwMode="auto">
          <a:xfrm>
            <a:off x="2773363" y="1447800"/>
            <a:ext cx="609600" cy="304800"/>
            <a:chOff x="1296" y="2544"/>
            <a:chExt cx="384" cy="192"/>
          </a:xfrm>
        </p:grpSpPr>
        <p:sp>
          <p:nvSpPr>
            <p:cNvPr id="272392"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8</a:t>
              </a:r>
            </a:p>
          </p:txBody>
        </p:sp>
        <p:sp>
          <p:nvSpPr>
            <p:cNvPr id="272393"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0</a:t>
              </a:r>
            </a:p>
          </p:txBody>
        </p:sp>
        <p:sp>
          <p:nvSpPr>
            <p:cNvPr id="272394"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272450" name="Rectangle 66"/>
          <p:cNvSpPr>
            <a:spLocks noChangeArrowheads="1"/>
          </p:cNvSpPr>
          <p:nvPr/>
        </p:nvSpPr>
        <p:spPr bwMode="auto">
          <a:xfrm>
            <a:off x="3352800" y="14478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sp>
        <p:nvSpPr>
          <p:cNvPr id="272451" name="Rectangle 67"/>
          <p:cNvSpPr>
            <a:spLocks noChangeArrowheads="1"/>
          </p:cNvSpPr>
          <p:nvPr/>
        </p:nvSpPr>
        <p:spPr bwMode="auto">
          <a:xfrm>
            <a:off x="609600" y="3581400"/>
            <a:ext cx="7766050"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272452" name="Rectangle 68"/>
          <p:cNvSpPr>
            <a:spLocks noChangeArrowheads="1"/>
          </p:cNvSpPr>
          <p:nvPr/>
        </p:nvSpPr>
        <p:spPr bwMode="auto">
          <a:xfrm>
            <a:off x="838200" y="37338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ret</a:t>
            </a:r>
            <a:endParaRPr lang="en-US" sz="1600">
              <a:solidFill>
                <a:schemeClr val="folHlink"/>
              </a:solidFill>
            </a:endParaRPr>
          </a:p>
        </p:txBody>
      </p:sp>
      <p:grpSp>
        <p:nvGrpSpPr>
          <p:cNvPr id="272453" name="Group 69"/>
          <p:cNvGrpSpPr>
            <a:grpSpLocks/>
          </p:cNvGrpSpPr>
          <p:nvPr/>
        </p:nvGrpSpPr>
        <p:grpSpPr bwMode="auto">
          <a:xfrm>
            <a:off x="2743200" y="3733800"/>
            <a:ext cx="609600" cy="304800"/>
            <a:chOff x="1296" y="2544"/>
            <a:chExt cx="384" cy="192"/>
          </a:xfrm>
        </p:grpSpPr>
        <p:sp>
          <p:nvSpPr>
            <p:cNvPr id="272454" name="Rectangle 70"/>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9</a:t>
              </a:r>
            </a:p>
          </p:txBody>
        </p:sp>
        <p:sp>
          <p:nvSpPr>
            <p:cNvPr id="272455" name="Rectangle 71"/>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72456" name="Rectangle 72"/>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Tree>
    <p:extLst>
      <p:ext uri="{BB962C8B-B14F-4D97-AF65-F5344CB8AC3E}">
        <p14:creationId xmlns:p14="http://schemas.microsoft.com/office/powerpoint/2010/main" val="18635492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zh-CN" altLang="en-US" dirty="0"/>
              <a:t>其他指令</a:t>
            </a:r>
            <a:endParaRPr lang="en-US" dirty="0"/>
          </a:p>
        </p:txBody>
      </p:sp>
      <p:sp>
        <p:nvSpPr>
          <p:cNvPr id="275459" name="Rectangle 3"/>
          <p:cNvSpPr>
            <a:spLocks noGrp="1" noChangeArrowheads="1"/>
          </p:cNvSpPr>
          <p:nvPr>
            <p:ph type="body" idx="1"/>
          </p:nvPr>
        </p:nvSpPr>
        <p:spPr>
          <a:xfrm>
            <a:off x="609600" y="1981200"/>
            <a:ext cx="7696200" cy="4108450"/>
          </a:xfrm>
        </p:spPr>
        <p:txBody>
          <a:bodyPr/>
          <a:lstStyle/>
          <a:p>
            <a:pPr lvl="1"/>
            <a:r>
              <a:rPr lang="zh-CN" altLang="en-US" dirty="0"/>
              <a:t>空操作</a:t>
            </a:r>
            <a:endParaRPr lang="en-US" dirty="0"/>
          </a:p>
          <a:p>
            <a:pPr lvl="1"/>
            <a:endParaRPr lang="en-US" dirty="0"/>
          </a:p>
          <a:p>
            <a:pPr lvl="1"/>
            <a:endParaRPr lang="en-US" dirty="0"/>
          </a:p>
          <a:p>
            <a:pPr lvl="1"/>
            <a:r>
              <a:rPr lang="zh-CN" altLang="en-US" dirty="0"/>
              <a:t>停止执行指令</a:t>
            </a:r>
            <a:endParaRPr lang="en-US" altLang="zh-CN" dirty="0"/>
          </a:p>
          <a:p>
            <a:pPr lvl="1"/>
            <a:r>
              <a:rPr lang="en-US" altLang="zh-CN" dirty="0"/>
              <a:t>x86-64</a:t>
            </a:r>
            <a:r>
              <a:rPr lang="zh-CN" altLang="en-US" dirty="0"/>
              <a:t>具有类似的指令，但无法在用户模式下执行
我们用它停止模拟器工作，并将状态码设置为</a:t>
            </a:r>
            <a:r>
              <a:rPr lang="en-US" altLang="zh-CN" dirty="0"/>
              <a:t>HLT</a:t>
            </a:r>
            <a:endParaRPr lang="en-US" dirty="0"/>
          </a:p>
          <a:p>
            <a:pPr lvl="1"/>
            <a:endParaRPr lang="en-US" dirty="0"/>
          </a:p>
        </p:txBody>
      </p:sp>
      <p:grpSp>
        <p:nvGrpSpPr>
          <p:cNvPr id="275482" name="Group 26"/>
          <p:cNvGrpSpPr>
            <a:grpSpLocks/>
          </p:cNvGrpSpPr>
          <p:nvPr/>
        </p:nvGrpSpPr>
        <p:grpSpPr bwMode="auto">
          <a:xfrm>
            <a:off x="639763" y="1295400"/>
            <a:ext cx="2636837" cy="609600"/>
            <a:chOff x="403" y="816"/>
            <a:chExt cx="1661" cy="384"/>
          </a:xfrm>
        </p:grpSpPr>
        <p:sp>
          <p:nvSpPr>
            <p:cNvPr id="275461" name="Rectangle 5"/>
            <p:cNvSpPr>
              <a:spLocks noChangeArrowheads="1"/>
            </p:cNvSpPr>
            <p:nvPr/>
          </p:nvSpPr>
          <p:spPr bwMode="auto">
            <a:xfrm>
              <a:off x="403" y="816"/>
              <a:ext cx="1661" cy="384"/>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5462" name="Rectangle 6"/>
            <p:cNvSpPr>
              <a:spLocks noChangeArrowheads="1"/>
            </p:cNvSpPr>
            <p:nvPr/>
          </p:nvSpPr>
          <p:spPr bwMode="auto">
            <a:xfrm>
              <a:off x="547" y="912"/>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nop</a:t>
              </a:r>
              <a:endParaRPr lang="en-US" sz="1600" dirty="0">
                <a:solidFill>
                  <a:schemeClr val="folHlink"/>
                </a:solidFill>
              </a:endParaRPr>
            </a:p>
          </p:txBody>
        </p:sp>
        <p:grpSp>
          <p:nvGrpSpPr>
            <p:cNvPr id="275463" name="Group 7"/>
            <p:cNvGrpSpPr>
              <a:grpSpLocks/>
            </p:cNvGrpSpPr>
            <p:nvPr/>
          </p:nvGrpSpPr>
          <p:grpSpPr bwMode="auto">
            <a:xfrm>
              <a:off x="1536" y="912"/>
              <a:ext cx="384" cy="192"/>
              <a:chOff x="1296" y="2544"/>
              <a:chExt cx="384" cy="192"/>
            </a:xfrm>
          </p:grpSpPr>
          <p:sp>
            <p:nvSpPr>
              <p:cNvPr id="275464"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1</a:t>
                </a:r>
              </a:p>
            </p:txBody>
          </p:sp>
          <p:sp>
            <p:nvSpPr>
              <p:cNvPr id="275465"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75466"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grpSp>
        <p:nvGrpSpPr>
          <p:cNvPr id="275483" name="Group 27"/>
          <p:cNvGrpSpPr>
            <a:grpSpLocks/>
          </p:cNvGrpSpPr>
          <p:nvPr/>
        </p:nvGrpSpPr>
        <p:grpSpPr bwMode="auto">
          <a:xfrm>
            <a:off x="639763" y="2584450"/>
            <a:ext cx="2636837" cy="609600"/>
            <a:chOff x="403" y="2112"/>
            <a:chExt cx="1661" cy="384"/>
          </a:xfrm>
        </p:grpSpPr>
        <p:sp>
          <p:nvSpPr>
            <p:cNvPr id="275472" name="Rectangle 16"/>
            <p:cNvSpPr>
              <a:spLocks noChangeArrowheads="1"/>
            </p:cNvSpPr>
            <p:nvPr/>
          </p:nvSpPr>
          <p:spPr bwMode="auto">
            <a:xfrm>
              <a:off x="403" y="2112"/>
              <a:ext cx="1661" cy="384"/>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275473" name="Rectangle 17"/>
            <p:cNvSpPr>
              <a:spLocks noChangeArrowheads="1"/>
            </p:cNvSpPr>
            <p:nvPr/>
          </p:nvSpPr>
          <p:spPr bwMode="auto">
            <a:xfrm>
              <a:off x="547" y="2208"/>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halt</a:t>
              </a:r>
              <a:endParaRPr lang="en-US" sz="1600">
                <a:solidFill>
                  <a:schemeClr val="folHlink"/>
                </a:solidFill>
              </a:endParaRPr>
            </a:p>
          </p:txBody>
        </p:sp>
        <p:grpSp>
          <p:nvGrpSpPr>
            <p:cNvPr id="275474" name="Group 18"/>
            <p:cNvGrpSpPr>
              <a:grpSpLocks/>
            </p:cNvGrpSpPr>
            <p:nvPr/>
          </p:nvGrpSpPr>
          <p:grpSpPr bwMode="auto">
            <a:xfrm>
              <a:off x="1536" y="2208"/>
              <a:ext cx="384" cy="192"/>
              <a:chOff x="1296" y="2544"/>
              <a:chExt cx="384" cy="192"/>
            </a:xfrm>
          </p:grpSpPr>
          <p:sp>
            <p:nvSpPr>
              <p:cNvPr id="275475" name="Rectangle 19"/>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0</a:t>
                </a:r>
              </a:p>
            </p:txBody>
          </p:sp>
          <p:sp>
            <p:nvSpPr>
              <p:cNvPr id="275476" name="Rectangle 20"/>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275477" name="Rectangle 21"/>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spTree>
    <p:extLst>
      <p:ext uri="{BB962C8B-B14F-4D97-AF65-F5344CB8AC3E}">
        <p14:creationId xmlns:p14="http://schemas.microsoft.com/office/powerpoint/2010/main" val="17394153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23E84-B86A-4518-A22A-946853C99FEF}"/>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EC309628-B6C8-4F92-8633-E86999EF24EB}"/>
              </a:ext>
            </a:extLst>
          </p:cNvPr>
          <p:cNvSpPr>
            <a:spLocks noGrp="1"/>
          </p:cNvSpPr>
          <p:nvPr>
            <p:ph idx="1"/>
          </p:nvPr>
        </p:nvSpPr>
        <p:spPr/>
        <p:txBody>
          <a:bodyPr/>
          <a:lstStyle/>
          <a:p>
            <a:r>
              <a:rPr lang="zh-CN" altLang="en-US" dirty="0"/>
              <a:t>写出以下指令的编码</a:t>
            </a:r>
            <a:r>
              <a:rPr lang="en-US" altLang="zh-CN" dirty="0"/>
              <a:t>(</a:t>
            </a:r>
            <a:r>
              <a:rPr lang="zh-CN" altLang="en-US" dirty="0"/>
              <a:t>用十六进制表示）：</a:t>
            </a:r>
            <a:endParaRPr lang="en-US" altLang="zh-CN" dirty="0"/>
          </a:p>
          <a:p>
            <a:r>
              <a:rPr lang="en-US" altLang="zh-CN" dirty="0" err="1"/>
              <a:t>rmmovq</a:t>
            </a:r>
            <a:r>
              <a:rPr lang="en-US" altLang="zh-CN" dirty="0"/>
              <a:t>  %</a:t>
            </a:r>
            <a:r>
              <a:rPr lang="en-US" altLang="zh-CN" dirty="0" err="1"/>
              <a:t>rsp</a:t>
            </a:r>
            <a:r>
              <a:rPr lang="en-US" altLang="zh-CN" dirty="0"/>
              <a:t> , 0x123456789abcd(%</a:t>
            </a:r>
            <a:r>
              <a:rPr lang="en-US" altLang="zh-CN" dirty="0" err="1"/>
              <a:t>rdx</a:t>
            </a:r>
            <a:r>
              <a:rPr lang="en-US" altLang="zh-CN" dirty="0"/>
              <a:t>)</a:t>
            </a:r>
          </a:p>
          <a:p>
            <a:endParaRPr lang="en-US" altLang="zh-CN" dirty="0"/>
          </a:p>
          <a:p>
            <a:r>
              <a:rPr lang="en-US" altLang="zh-CN" dirty="0">
                <a:solidFill>
                  <a:srgbClr val="FF0000"/>
                </a:solidFill>
              </a:rPr>
              <a:t>40</a:t>
            </a:r>
            <a:r>
              <a:rPr lang="en-US" altLang="zh-CN" dirty="0">
                <a:solidFill>
                  <a:schemeClr val="tx1">
                    <a:lumMod val="60000"/>
                    <a:lumOff val="40000"/>
                  </a:schemeClr>
                </a:solidFill>
              </a:rPr>
              <a:t>42</a:t>
            </a:r>
            <a:r>
              <a:rPr lang="en-US" altLang="zh-CN" dirty="0">
                <a:solidFill>
                  <a:schemeClr val="tx2">
                    <a:lumMod val="75000"/>
                    <a:lumOff val="25000"/>
                  </a:schemeClr>
                </a:solidFill>
              </a:rPr>
              <a:t>cdab896745230100</a:t>
            </a:r>
            <a:endParaRPr lang="zh-CN" altLang="en-US" dirty="0">
              <a:solidFill>
                <a:schemeClr val="tx2">
                  <a:lumMod val="75000"/>
                  <a:lumOff val="25000"/>
                </a:schemeClr>
              </a:solidFill>
            </a:endParaRPr>
          </a:p>
        </p:txBody>
      </p:sp>
    </p:spTree>
    <p:extLst>
      <p:ext uri="{BB962C8B-B14F-4D97-AF65-F5344CB8AC3E}">
        <p14:creationId xmlns:p14="http://schemas.microsoft.com/office/powerpoint/2010/main" val="1684742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85CB750-63D5-4021-B642-797FC78C0A31}"/>
              </a:ext>
            </a:extLst>
          </p:cNvPr>
          <p:cNvSpPr txBox="1"/>
          <p:nvPr>
            <p:custDataLst>
              <p:tags r:id="rId2"/>
            </p:custDataLst>
          </p:nvPr>
        </p:nvSpPr>
        <p:spPr>
          <a:xfrm>
            <a:off x="913130" y="635000"/>
            <a:ext cx="7305040" cy="4540250"/>
          </a:xfrm>
          <a:prstGeom prst="rect">
            <a:avLst/>
          </a:prstGeom>
          <a:noFill/>
        </p:spPr>
        <p:txBody>
          <a:bodyPr vert="horz" wrap="square" rtlCol="0" anchor="t" anchorCtr="0">
            <a:noAutofit/>
          </a:bodyPr>
          <a:lstStyle/>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写出以下</a:t>
            </a:r>
            <a:r>
              <a:rPr lang="zh-CN" altLang="en-US" sz="2400" b="0" kern="0" dirty="0">
                <a:solidFill>
                  <a:srgbClr val="000000"/>
                </a:solidFill>
                <a:latin typeface="微软雅黑" panose="020B0503020204020204" pitchFamily="34" charset="-122"/>
                <a:ea typeface="微软雅黑" panose="020B0503020204020204" pitchFamily="34" charset="-122"/>
              </a:rPr>
              <a:t>红色行</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指令的编码</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用十六进制表示</a:t>
            </a:r>
            <a:r>
              <a:rPr lang="zh-CN" altLang="en-US" sz="2400" b="0" kern="0" dirty="0">
                <a:solidFill>
                  <a:srgbClr val="000000"/>
                </a:solidFill>
                <a:latin typeface="微软雅黑" panose="020B0503020204020204" pitchFamily="34" charset="-122"/>
                <a:ea typeface="微软雅黑" panose="020B0503020204020204" pitchFamily="34" charset="-122"/>
              </a:rPr>
              <a:t>，不要写前缀</a:t>
            </a:r>
            <a:r>
              <a:rPr lang="en-US" altLang="zh-CN" sz="2400" b="0" kern="0" dirty="0">
                <a:solidFill>
                  <a:srgbClr val="000000"/>
                </a:solidFill>
                <a:latin typeface="微软雅黑" panose="020B0503020204020204" pitchFamily="34" charset="-122"/>
                <a:ea typeface="微软雅黑" panose="020B0503020204020204" pitchFamily="34" charset="-122"/>
              </a:rPr>
              <a:t>0x</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.pos 0x100   #</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程序起始地址为</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0x100</a:t>
            </a: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r>
              <a:rPr lang="en-US" altLang="zh-CN" sz="2400" b="0" kern="0" dirty="0">
                <a:solidFill>
                  <a:srgbClr val="FF0000"/>
                </a:solidFill>
                <a:latin typeface="微软雅黑" panose="020B0503020204020204" pitchFamily="34" charset="-122"/>
                <a:ea typeface="微软雅黑" panose="020B0503020204020204" pitchFamily="34" charset="-122"/>
              </a:rPr>
              <a:t>    </a:t>
            </a:r>
            <a:r>
              <a:rPr lang="en-US" altLang="zh-CN" sz="2400" b="0" kern="0" dirty="0" err="1">
                <a:solidFill>
                  <a:srgbClr val="FF0000"/>
                </a:solidFill>
                <a:latin typeface="微软雅黑" panose="020B0503020204020204" pitchFamily="34" charset="-122"/>
                <a:ea typeface="微软雅黑" panose="020B0503020204020204" pitchFamily="34" charset="-122"/>
              </a:rPr>
              <a:t>irmovq</a:t>
            </a:r>
            <a:r>
              <a:rPr lang="en-US" altLang="zh-CN" sz="2400" b="0" kern="0" dirty="0">
                <a:solidFill>
                  <a:srgbClr val="FF0000"/>
                </a:solidFill>
                <a:latin typeface="微软雅黑" panose="020B0503020204020204" pitchFamily="34" charset="-122"/>
                <a:ea typeface="微软雅黑" panose="020B0503020204020204" pitchFamily="34" charset="-122"/>
              </a:rPr>
              <a:t>  $0x201 , %</a:t>
            </a:r>
            <a:r>
              <a:rPr lang="en-US" altLang="zh-CN" sz="2400" b="0" kern="0" dirty="0" err="1">
                <a:solidFill>
                  <a:srgbClr val="FF0000"/>
                </a:solidFill>
                <a:latin typeface="微软雅黑" panose="020B0503020204020204" pitchFamily="34" charset="-122"/>
                <a:ea typeface="微软雅黑" panose="020B0503020204020204" pitchFamily="34" charset="-122"/>
              </a:rPr>
              <a:t>rcx</a:t>
            </a:r>
            <a:r>
              <a:rPr lang="en-US" altLang="zh-CN" sz="2400" b="0" kern="0" dirty="0">
                <a:solidFill>
                  <a:srgbClr val="FF0000"/>
                </a:solidFill>
                <a:latin typeface="微软雅黑" panose="020B0503020204020204" pitchFamily="34" charset="-122"/>
                <a:ea typeface="微软雅黑" panose="020B0503020204020204" pitchFamily="34" charset="-122"/>
              </a:rPr>
              <a:t> </a:t>
            </a:r>
            <a:r>
              <a:rPr lang="zh-CN" altLang="en-US" sz="2400" b="0" kern="0" dirty="0">
                <a:solidFill>
                  <a:srgbClr val="FF0000"/>
                </a:solidFill>
                <a:latin typeface="微软雅黑" panose="020B0503020204020204" pitchFamily="34" charset="-122"/>
                <a:ea typeface="微软雅黑" panose="020B0503020204020204" pitchFamily="34" charset="-122"/>
              </a:rPr>
              <a:t>      </a:t>
            </a:r>
            <a:r>
              <a:rPr lang="en-US" altLang="zh-CN" sz="2400" b="0" kern="0" dirty="0">
                <a:solidFill>
                  <a:srgbClr val="639EF4"/>
                </a:solidFill>
                <a:latin typeface="微软雅黑" panose="020B0503020204020204" pitchFamily="34" charset="-122"/>
                <a:ea typeface="微软雅黑" panose="020B0503020204020204" pitchFamily="34" charset="-122"/>
              </a:rPr>
              <a:t>[</a:t>
            </a:r>
            <a:r>
              <a:rPr lang="zh-CN" altLang="en-US" sz="2400" b="0" kern="0" dirty="0">
                <a:solidFill>
                  <a:srgbClr val="639EF4"/>
                </a:solidFill>
                <a:latin typeface="微软雅黑" panose="020B0503020204020204" pitchFamily="34" charset="-122"/>
                <a:ea typeface="微软雅黑" panose="020B0503020204020204" pitchFamily="34" charset="-122"/>
              </a:rPr>
              <a:t>填空</a:t>
            </a:r>
            <a:r>
              <a:rPr lang="en-US" altLang="zh-CN" sz="2400" b="0" kern="0" dirty="0">
                <a:solidFill>
                  <a:srgbClr val="639EF4"/>
                </a:solidFill>
                <a:latin typeface="微软雅黑" panose="020B0503020204020204" pitchFamily="34" charset="-122"/>
                <a:ea typeface="微软雅黑" panose="020B0503020204020204" pitchFamily="34" charset="-122"/>
              </a:rPr>
              <a:t>1]</a:t>
            </a:r>
            <a:r>
              <a:rPr lang="en-US" altLang="zh-CN" sz="2400" b="0" kern="0" dirty="0">
                <a:solidFill>
                  <a:srgbClr val="000000"/>
                </a:solidFill>
                <a:latin typeface="微软雅黑" panose="020B0503020204020204" pitchFamily="34" charset="-122"/>
                <a:ea typeface="微软雅黑" panose="020B0503020204020204" pitchFamily="34" charset="-122"/>
              </a:rPr>
              <a:t> </a:t>
            </a: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r>
              <a:rPr lang="en-US" altLang="zh-CN" sz="2400" b="0" kern="0" dirty="0">
                <a:solidFill>
                  <a:srgbClr val="000000"/>
                </a:solidFill>
                <a:latin typeface="微软雅黑" panose="020B0503020204020204" pitchFamily="34" charset="-122"/>
                <a:ea typeface="微软雅黑" panose="020B0503020204020204" pitchFamily="34" charset="-122"/>
              </a:rPr>
              <a:t>    </a:t>
            </a:r>
            <a:r>
              <a:rPr lang="en-US" altLang="zh-CN" sz="2400" b="0" kern="0" dirty="0" err="1">
                <a:solidFill>
                  <a:srgbClr val="000000"/>
                </a:solidFill>
                <a:latin typeface="微软雅黑" panose="020B0503020204020204" pitchFamily="34" charset="-122"/>
                <a:ea typeface="微软雅黑" panose="020B0503020204020204" pitchFamily="34" charset="-122"/>
              </a:rPr>
              <a:t>rrmovq</a:t>
            </a:r>
            <a:r>
              <a:rPr lang="en-US" altLang="zh-CN" sz="2400" b="0" kern="0" dirty="0">
                <a:solidFill>
                  <a:srgbClr val="000000"/>
                </a:solidFill>
                <a:latin typeface="微软雅黑" panose="020B0503020204020204" pitchFamily="34" charset="-122"/>
                <a:ea typeface="微软雅黑" panose="020B0503020204020204" pitchFamily="34" charset="-122"/>
              </a:rPr>
              <a:t>  %</a:t>
            </a:r>
            <a:r>
              <a:rPr lang="en-US" altLang="zh-CN" sz="2400" b="0" kern="0" dirty="0" err="1">
                <a:solidFill>
                  <a:srgbClr val="000000"/>
                </a:solidFill>
                <a:latin typeface="微软雅黑" panose="020B0503020204020204" pitchFamily="34" charset="-122"/>
                <a:ea typeface="微软雅黑" panose="020B0503020204020204" pitchFamily="34" charset="-122"/>
              </a:rPr>
              <a:t>rcx</a:t>
            </a:r>
            <a:r>
              <a:rPr lang="en-US" altLang="zh-CN" sz="2400" b="0" kern="0" dirty="0">
                <a:solidFill>
                  <a:srgbClr val="000000"/>
                </a:solidFill>
                <a:latin typeface="微软雅黑" panose="020B0503020204020204" pitchFamily="34" charset="-122"/>
                <a:ea typeface="微软雅黑" panose="020B0503020204020204" pitchFamily="34" charset="-122"/>
              </a:rPr>
              <a:t> , %</a:t>
            </a:r>
            <a:r>
              <a:rPr lang="en-US" altLang="zh-CN" sz="2400" b="0" kern="0" dirty="0" err="1">
                <a:solidFill>
                  <a:srgbClr val="000000"/>
                </a:solidFill>
                <a:latin typeface="微软雅黑" panose="020B0503020204020204" pitchFamily="34" charset="-122"/>
                <a:ea typeface="微软雅黑" panose="020B0503020204020204" pitchFamily="34" charset="-122"/>
              </a:rPr>
              <a:t>rdx</a:t>
            </a:r>
            <a:endParaRPr lang="en-US" altLang="zh-CN" sz="2400" b="0" kern="0" dirty="0">
              <a:solidFill>
                <a:srgbClr val="000000"/>
              </a:solidFill>
              <a:latin typeface="微软雅黑" panose="020B0503020204020204" pitchFamily="34" charset="-122"/>
              <a:ea typeface="微软雅黑" panose="020B0503020204020204" pitchFamily="34" charset="-122"/>
            </a:endParaRP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r>
              <a:rPr lang="en-US" altLang="zh-CN" sz="2400" b="0" kern="0" dirty="0">
                <a:solidFill>
                  <a:srgbClr val="000000"/>
                </a:solidFill>
                <a:latin typeface="微软雅黑" panose="020B0503020204020204" pitchFamily="34" charset="-122"/>
                <a:ea typeface="微软雅黑" panose="020B0503020204020204" pitchFamily="34" charset="-122"/>
              </a:rPr>
              <a:t>loop:</a:t>
            </a: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r>
              <a:rPr lang="en-US" altLang="zh-CN" sz="2400" b="0" kern="0" dirty="0">
                <a:solidFill>
                  <a:srgbClr val="000000"/>
                </a:solidFill>
                <a:latin typeface="微软雅黑" panose="020B0503020204020204" pitchFamily="34" charset="-122"/>
                <a:ea typeface="微软雅黑" panose="020B0503020204020204" pitchFamily="34" charset="-122"/>
              </a:rPr>
              <a:t>    </a:t>
            </a:r>
            <a:r>
              <a:rPr lang="en-US" altLang="zh-CN" sz="2400" b="0" kern="0" dirty="0" err="1">
                <a:solidFill>
                  <a:srgbClr val="000000"/>
                </a:solidFill>
                <a:latin typeface="微软雅黑" panose="020B0503020204020204" pitchFamily="34" charset="-122"/>
                <a:ea typeface="微软雅黑" panose="020B0503020204020204" pitchFamily="34" charset="-122"/>
              </a:rPr>
              <a:t>rmmovq</a:t>
            </a:r>
            <a:r>
              <a:rPr lang="en-US" altLang="zh-CN" sz="2400" b="0" kern="0" dirty="0">
                <a:solidFill>
                  <a:srgbClr val="000000"/>
                </a:solidFill>
                <a:latin typeface="微软雅黑" panose="020B0503020204020204" pitchFamily="34" charset="-122"/>
                <a:ea typeface="微软雅黑" panose="020B0503020204020204" pitchFamily="34" charset="-122"/>
              </a:rPr>
              <a:t>  %rdx,-3(%</a:t>
            </a:r>
            <a:r>
              <a:rPr lang="en-US" altLang="zh-CN" sz="2400" b="0" kern="0" dirty="0" err="1">
                <a:solidFill>
                  <a:srgbClr val="000000"/>
                </a:solidFill>
                <a:latin typeface="微软雅黑" panose="020B0503020204020204" pitchFamily="34" charset="-122"/>
                <a:ea typeface="微软雅黑" panose="020B0503020204020204" pitchFamily="34" charset="-122"/>
              </a:rPr>
              <a:t>rbx</a:t>
            </a:r>
            <a:r>
              <a:rPr lang="en-US" altLang="zh-CN" sz="2400" b="0" kern="0" dirty="0">
                <a:solidFill>
                  <a:srgbClr val="000000"/>
                </a:solidFill>
                <a:latin typeface="微软雅黑" panose="020B0503020204020204" pitchFamily="34" charset="-122"/>
                <a:ea typeface="微软雅黑" panose="020B0503020204020204" pitchFamily="34" charset="-122"/>
              </a:rPr>
              <a:t>)</a:t>
            </a: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r>
              <a:rPr lang="en-US" altLang="zh-CN" sz="2400" b="0" kern="0" dirty="0">
                <a:solidFill>
                  <a:srgbClr val="FF0000"/>
                </a:solidFill>
                <a:latin typeface="微软雅黑" panose="020B0503020204020204" pitchFamily="34" charset="-122"/>
                <a:ea typeface="微软雅黑" panose="020B0503020204020204" pitchFamily="34" charset="-122"/>
              </a:rPr>
              <a:t>    </a:t>
            </a:r>
            <a:r>
              <a:rPr lang="en-US" altLang="zh-CN" sz="2400" b="0" kern="0" dirty="0" err="1">
                <a:solidFill>
                  <a:srgbClr val="FF0000"/>
                </a:solidFill>
                <a:latin typeface="微软雅黑" panose="020B0503020204020204" pitchFamily="34" charset="-122"/>
                <a:ea typeface="微软雅黑" panose="020B0503020204020204" pitchFamily="34" charset="-122"/>
              </a:rPr>
              <a:t>jle</a:t>
            </a:r>
            <a:r>
              <a:rPr lang="en-US" altLang="zh-CN" sz="2400" b="0" kern="0" dirty="0">
                <a:solidFill>
                  <a:srgbClr val="FF0000"/>
                </a:solidFill>
                <a:latin typeface="微软雅黑" panose="020B0503020204020204" pitchFamily="34" charset="-122"/>
                <a:ea typeface="微软雅黑" panose="020B0503020204020204" pitchFamily="34" charset="-122"/>
              </a:rPr>
              <a:t>  loop                           </a:t>
            </a:r>
            <a:r>
              <a:rPr lang="en-US" altLang="zh-CN" sz="2400" b="0" kern="0" dirty="0">
                <a:solidFill>
                  <a:srgbClr val="639EF4"/>
                </a:solidFill>
                <a:latin typeface="微软雅黑" panose="020B0503020204020204" pitchFamily="34" charset="-122"/>
                <a:ea typeface="微软雅黑" panose="020B0503020204020204" pitchFamily="34" charset="-122"/>
              </a:rPr>
              <a:t>[</a:t>
            </a:r>
            <a:r>
              <a:rPr lang="zh-CN" altLang="en-US" sz="2400" b="0" kern="0" dirty="0">
                <a:solidFill>
                  <a:srgbClr val="639EF4"/>
                </a:solidFill>
                <a:latin typeface="微软雅黑" panose="020B0503020204020204" pitchFamily="34" charset="-122"/>
                <a:ea typeface="微软雅黑" panose="020B0503020204020204" pitchFamily="34" charset="-122"/>
              </a:rPr>
              <a:t>填空</a:t>
            </a:r>
            <a:r>
              <a:rPr lang="en-US" altLang="zh-CN" sz="2400" b="0" kern="0" dirty="0">
                <a:solidFill>
                  <a:srgbClr val="639EF4"/>
                </a:solidFill>
                <a:latin typeface="微软雅黑" panose="020B0503020204020204" pitchFamily="34" charset="-122"/>
                <a:ea typeface="微软雅黑" panose="020B0503020204020204" pitchFamily="34" charset="-122"/>
              </a:rPr>
              <a:t>2]</a:t>
            </a:r>
            <a:r>
              <a:rPr lang="en-US" altLang="zh-CN" sz="2400" b="0" kern="0" dirty="0">
                <a:solidFill>
                  <a:srgbClr val="000000"/>
                </a:solidFill>
                <a:latin typeface="微软雅黑" panose="020B0503020204020204" pitchFamily="34" charset="-122"/>
                <a:ea typeface="微软雅黑" panose="020B0503020204020204" pitchFamily="34" charset="-122"/>
              </a:rPr>
              <a:t> </a:t>
            </a: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2813" rtl="0" eaLnBrk="1" fontAlgn="base" latinLnBrk="0" hangingPunct="1">
              <a:lnSpc>
                <a:spcPct val="120000"/>
              </a:lnSpc>
              <a:spcBef>
                <a:spcPts val="300"/>
              </a:spcBef>
              <a:spcAft>
                <a:spcPct val="0"/>
              </a:spcAft>
              <a:buClr>
                <a:srgbClr val="660033"/>
              </a:buClr>
              <a:buSzTx/>
              <a:buFont typeface="Wingdings" pitchFamily="2" charset="2"/>
              <a:buNone/>
              <a:tabLst/>
              <a:defRPr/>
            </a:pP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矩形: 圆角 6">
            <a:extLst>
              <a:ext uri="{FF2B5EF4-FFF2-40B4-BE49-F238E27FC236}">
                <a16:creationId xmlns:a16="http://schemas.microsoft.com/office/drawing/2014/main" id="{15647899-CFD3-4FCE-8C39-E338AB4FE01B}"/>
              </a:ext>
            </a:extLst>
          </p:cNvPr>
          <p:cNvSpPr/>
          <p:nvPr>
            <p:custDataLst>
              <p:tags r:id="rId3"/>
            </p:custDataLst>
          </p:nvPr>
        </p:nvSpPr>
        <p:spPr bwMode="auto">
          <a:xfrm>
            <a:off x="6164580" y="6203553"/>
            <a:ext cx="1540193" cy="410718"/>
          </a:xfrm>
          <a:prstGeom prst="roundRect">
            <a:avLst/>
          </a:prstGeom>
          <a:solidFill>
            <a:srgbClr val="808080"/>
          </a:solidFill>
          <a:ln w="38100" cap="flat" cmpd="sng" algn="ctr">
            <a:solidFill>
              <a:srgbClr val="000000"/>
            </a:solidFill>
            <a:prstDash val="solid"/>
            <a:round/>
            <a:headEnd type="none" w="med" len="med"/>
            <a:tailEnd type="triangle" w="sm" len="sm"/>
          </a:ln>
          <a:effectLst/>
        </p:spPr>
        <p:txBody>
          <a:bodyPr vert="horz" wrap="none" lIns="45720" tIns="45720" rIns="45720" bIns="45720" numCol="1" rtlCol="0" anchor="ctr" anchorCtr="1" compatLnSpc="1">
            <a:prstTxWarp prst="textNoShape">
              <a:avLst/>
            </a:prstTxWarp>
            <a:no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1AE80E98-4290-4624-AE32-544B5D510563}"/>
              </a:ext>
            </a:extLst>
          </p:cNvPr>
          <p:cNvSpPr/>
          <p:nvPr>
            <p:custDataLst>
              <p:tags r:id="rId4"/>
            </p:custDataLst>
          </p:nvPr>
        </p:nvSpPr>
        <p:spPr bwMode="auto">
          <a:xfrm>
            <a:off x="0" y="5838301"/>
            <a:ext cx="9131300" cy="365252"/>
          </a:xfrm>
          <a:prstGeom prst="rect">
            <a:avLst/>
          </a:prstGeom>
          <a:solidFill>
            <a:srgbClr val="FBFAEF"/>
          </a:solidFill>
          <a:ln w="19050" cap="flat" cmpd="sng" algn="ctr">
            <a:noFill/>
            <a:prstDash val="solid"/>
            <a:round/>
            <a:headEnd type="none" w="med" len="med"/>
            <a:tailEnd type="triangle" w="sm" len="sm"/>
          </a:ln>
          <a:effectLst/>
          <a:extLst>
            <a:ext uri="{91240B29-F687-4F45-9708-019B960494DF}">
              <a14:hiddenLine xmlns:a14="http://schemas.microsoft.com/office/drawing/2010/main" w="19050" cap="flat" cmpd="sng" algn="ctr">
                <a:solidFill>
                  <a:schemeClr val="tx2"/>
                </a:solidFill>
                <a:prstDash val="solid"/>
                <a:round/>
                <a:headEnd type="none" w="med" len="med"/>
                <a:tailEnd type="triangle" w="sm" len="sm"/>
              </a14:hiddenLine>
            </a:ext>
          </a:extLst>
        </p:spPr>
        <p:txBody>
          <a:bodyPr vert="horz" wrap="none" lIns="45720" tIns="45720" rIns="45720" bIns="45720" numCol="1" rtlCol="0" anchor="ctr" anchorCtr="1" compatLnSpc="1">
            <a:prstTxWarp prst="textNoShape">
              <a:avLst/>
            </a:prstTxWarp>
            <a:noAutofit/>
          </a:bodyPr>
          <a:lstStyle/>
          <a:p>
            <a:pPr algn="l"/>
            <a:r>
              <a:rPr kumimoji="0" lang="zh-CN" altLang="en-US" sz="1198"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198"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198"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00078B70-012D-48E2-BBCE-1DC900F84643}"/>
              </a:ext>
            </a:extLst>
          </p:cNvPr>
          <p:cNvGrpSpPr/>
          <p:nvPr>
            <p:custDataLst>
              <p:tags r:id="rId5"/>
            </p:custDataLst>
          </p:nvPr>
        </p:nvGrpSpPr>
        <p:grpSpPr>
          <a:xfrm>
            <a:off x="0" y="0"/>
            <a:ext cx="3811905" cy="635000"/>
            <a:chOff x="0" y="0"/>
            <a:chExt cx="3811905" cy="635000"/>
          </a:xfrm>
        </p:grpSpPr>
        <p:sp>
          <p:nvSpPr>
            <p:cNvPr id="8" name="TitleBackground">
              <a:extLst>
                <a:ext uri="{FF2B5EF4-FFF2-40B4-BE49-F238E27FC236}">
                  <a16:creationId xmlns:a16="http://schemas.microsoft.com/office/drawing/2014/main" id="{F6C52C51-954F-41DD-AA86-E6883C786CC2}"/>
                </a:ext>
              </a:extLst>
            </p:cNvPr>
            <p:cNvSpPr/>
            <p:nvPr>
              <p:custDataLst>
                <p:tags r:id="rId7"/>
              </p:custDataLst>
            </p:nvPr>
          </p:nvSpPr>
          <p:spPr bwMode="auto">
            <a:xfrm>
              <a:off x="0" y="0"/>
              <a:ext cx="92397" cy="341632"/>
            </a:xfrm>
            <a:prstGeom prst="rect">
              <a:avLst/>
            </a:prstGeom>
            <a:solidFill>
              <a:srgbClr val="F6F7F8"/>
            </a:solidFill>
            <a:ln w="19050" cap="flat" cmpd="sng" algn="ctr">
              <a:noFill/>
              <a:prstDash val="solid"/>
              <a:round/>
              <a:headEnd type="none" w="med" len="med"/>
              <a:tailEnd type="triangle" w="sm" len="sm"/>
            </a:ln>
            <a:effectLst/>
            <a:extLst>
              <a:ext uri="{91240B29-F687-4F45-9708-019B960494DF}">
                <a14:hiddenLine xmlns:a14="http://schemas.microsoft.com/office/drawing/2010/main" w="19050" cap="flat" cmpd="sng" algn="ctr">
                  <a:solidFill>
                    <a:schemeClr val="tx2"/>
                  </a:solidFill>
                  <a:prstDash val="solid"/>
                  <a:round/>
                  <a:headEnd type="none" w="med" len="med"/>
                  <a:tailEnd type="triangle" w="sm" len="sm"/>
                </a14:hiddenLine>
              </a:ext>
            </a:extLst>
          </p:spPr>
          <p:txBody>
            <a:bodyPr vert="horz" wrap="none" lIns="45720" tIns="45720" rIns="4572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Helvetica" pitchFamily="34" charset="0"/>
              </a:endParaRPr>
            </a:p>
          </p:txBody>
        </p:sp>
        <p:sp>
          <p:nvSpPr>
            <p:cNvPr id="9" name="ColorBlock">
              <a:extLst>
                <a:ext uri="{FF2B5EF4-FFF2-40B4-BE49-F238E27FC236}">
                  <a16:creationId xmlns:a16="http://schemas.microsoft.com/office/drawing/2014/main" id="{0919AAB4-D8DB-400F-81E3-1745017028C1}"/>
                </a:ext>
              </a:extLst>
            </p:cNvPr>
            <p:cNvSpPr/>
            <p:nvPr>
              <p:custDataLst>
                <p:tags r:id="rId8"/>
              </p:custDataLst>
            </p:nvPr>
          </p:nvSpPr>
          <p:spPr bwMode="auto">
            <a:xfrm>
              <a:off x="0" y="0"/>
              <a:ext cx="92397" cy="341632"/>
            </a:xfrm>
            <a:prstGeom prst="rect">
              <a:avLst/>
            </a:prstGeom>
            <a:solidFill>
              <a:srgbClr val="639EF4"/>
            </a:solidFill>
            <a:ln w="19050" cap="flat" cmpd="sng" algn="ctr">
              <a:noFill/>
              <a:prstDash val="solid"/>
              <a:round/>
              <a:headEnd type="none" w="med" len="med"/>
              <a:tailEnd type="triangle" w="sm" len="sm"/>
            </a:ln>
            <a:effectLst/>
            <a:extLst>
              <a:ext uri="{91240B29-F687-4F45-9708-019B960494DF}">
                <a14:hiddenLine xmlns:a14="http://schemas.microsoft.com/office/drawing/2010/main" w="19050" cap="flat" cmpd="sng" algn="ctr">
                  <a:solidFill>
                    <a:schemeClr val="tx2"/>
                  </a:solidFill>
                  <a:prstDash val="solid"/>
                  <a:round/>
                  <a:headEnd type="none" w="med" len="med"/>
                  <a:tailEnd type="triangle" w="sm" len="sm"/>
                </a14:hiddenLine>
              </a:ext>
            </a:extLst>
          </p:spPr>
          <p:txBody>
            <a:bodyPr vert="horz" wrap="none" lIns="45720" tIns="45720" rIns="4572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Helvetica" pitchFamily="34" charset="0"/>
              </a:endParaRPr>
            </a:p>
          </p:txBody>
        </p:sp>
        <p:sp>
          <p:nvSpPr>
            <p:cNvPr id="10" name="TypeText">
              <a:extLst>
                <a:ext uri="{FF2B5EF4-FFF2-40B4-BE49-F238E27FC236}">
                  <a16:creationId xmlns:a16="http://schemas.microsoft.com/office/drawing/2014/main" id="{847D9279-149C-4A8C-B3A6-51C0847352A5}"/>
                </a:ext>
              </a:extLst>
            </p:cNvPr>
            <p:cNvSpPr txBox="1"/>
            <p:nvPr>
              <p:custDataLst>
                <p:tags r:id="rId9"/>
              </p:custDataLst>
            </p:nvPr>
          </p:nvSpPr>
          <p:spPr>
            <a:xfrm>
              <a:off x="254000" y="0"/>
              <a:ext cx="1905000" cy="635000"/>
            </a:xfrm>
            <a:prstGeom prst="rect">
              <a:avLst/>
            </a:prstGeom>
            <a:noFill/>
          </p:spPr>
          <p:txBody>
            <a:bodyPr vert="horz" wrap="none" rtlCol="0" anchor="t"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55599697-58EB-4355-9787-C073D527919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D569DFB1-A923-4558-9B85-E14D6BED30C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81900" y="63500"/>
            <a:ext cx="1422400" cy="508000"/>
          </a:xfrm>
          <a:prstGeom prst="rect">
            <a:avLst/>
          </a:prstGeom>
        </p:spPr>
      </p:pic>
    </p:spTree>
    <p:custDataLst>
      <p:tags r:id="rId1"/>
    </p:custDataLst>
    <p:extLst>
      <p:ext uri="{BB962C8B-B14F-4D97-AF65-F5344CB8AC3E}">
        <p14:creationId xmlns:p14="http://schemas.microsoft.com/office/powerpoint/2010/main" val="387553664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06E0C-0C71-4266-BF53-066310E7B5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AB5596-37F6-424D-A0F9-CF35FBB6FE7E}"/>
              </a:ext>
            </a:extLst>
          </p:cNvPr>
          <p:cNvSpPr>
            <a:spLocks noGrp="1"/>
          </p:cNvSpPr>
          <p:nvPr>
            <p:ph idx="1"/>
          </p:nvPr>
        </p:nvSpPr>
        <p:spPr/>
        <p:txBody>
          <a:bodyPr/>
          <a:lstStyle/>
          <a:p>
            <a:r>
              <a:rPr lang="zh-CN" altLang="en-US" dirty="0"/>
              <a:t>完成练习</a:t>
            </a:r>
            <a:r>
              <a:rPr lang="en-US" altLang="zh-CN" dirty="0"/>
              <a:t>4.2  P.248</a:t>
            </a: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将以下二进制指令序列翻译为汇编语言。如果有不合法的地方，指出错误位置。</a:t>
            </a:r>
          </a:p>
          <a:p>
            <a:endParaRPr lang="zh-CN" altLang="en-US" dirty="0"/>
          </a:p>
          <a:p>
            <a:r>
              <a:rPr lang="en-US" altLang="zh-CN" dirty="0">
                <a:solidFill>
                  <a:srgbClr val="FF0000"/>
                </a:solidFill>
              </a:rPr>
              <a:t>0x100:            #</a:t>
            </a:r>
            <a:r>
              <a:rPr lang="zh-CN" altLang="en-US" dirty="0">
                <a:solidFill>
                  <a:srgbClr val="FF0000"/>
                </a:solidFill>
              </a:rPr>
              <a:t>起始地址为</a:t>
            </a:r>
            <a:r>
              <a:rPr lang="en-US" altLang="zh-CN" dirty="0">
                <a:solidFill>
                  <a:srgbClr val="FF0000"/>
                </a:solidFill>
              </a:rPr>
              <a:t>0x100</a:t>
            </a:r>
          </a:p>
          <a:p>
            <a:r>
              <a:rPr lang="en-US" altLang="zh-CN" sz="2200" dirty="0"/>
              <a:t>a00f 800c 0100 0000 0000 0000 30f1 0102 0000 0000 0000 90</a:t>
            </a:r>
          </a:p>
          <a:p>
            <a:endParaRPr lang="en-US" altLang="zh-CN" dirty="0"/>
          </a:p>
          <a:p>
            <a:endParaRPr lang="en-US" altLang="zh-CN" dirty="0"/>
          </a:p>
          <a:p>
            <a:r>
              <a:rPr lang="en-US" altLang="zh-CN" dirty="0">
                <a:solidFill>
                  <a:schemeClr val="bg1"/>
                </a:solidFill>
              </a:rPr>
              <a:t>        </a:t>
            </a:r>
            <a:r>
              <a:rPr lang="en-US" altLang="zh-CN" dirty="0" err="1">
                <a:solidFill>
                  <a:schemeClr val="bg1"/>
                </a:solidFill>
              </a:rPr>
              <a:t>pushq</a:t>
            </a:r>
            <a:r>
              <a:rPr lang="en-US" altLang="zh-CN" dirty="0">
                <a:solidFill>
                  <a:schemeClr val="bg1"/>
                </a:solidFill>
              </a:rPr>
              <a:t> %</a:t>
            </a:r>
            <a:r>
              <a:rPr lang="en-US" altLang="zh-CN" dirty="0" err="1">
                <a:solidFill>
                  <a:schemeClr val="bg1"/>
                </a:solidFill>
              </a:rPr>
              <a:t>rax</a:t>
            </a:r>
            <a:endParaRPr lang="en-US" altLang="zh-CN" dirty="0">
              <a:solidFill>
                <a:schemeClr val="bg1"/>
              </a:solidFill>
            </a:endParaRPr>
          </a:p>
          <a:p>
            <a:r>
              <a:rPr lang="en-US" altLang="zh-CN" dirty="0">
                <a:solidFill>
                  <a:schemeClr val="bg1"/>
                </a:solidFill>
              </a:rPr>
              <a:t>        call proc</a:t>
            </a:r>
          </a:p>
          <a:p>
            <a:r>
              <a:rPr lang="en-US" altLang="zh-CN" dirty="0">
                <a:solidFill>
                  <a:schemeClr val="bg1"/>
                </a:solidFill>
              </a:rPr>
              <a:t>        halt</a:t>
            </a:r>
          </a:p>
          <a:p>
            <a:r>
              <a:rPr lang="en-US" altLang="zh-CN" dirty="0">
                <a:solidFill>
                  <a:schemeClr val="bg1"/>
                </a:solidFill>
              </a:rPr>
              <a:t>proc: </a:t>
            </a:r>
            <a:r>
              <a:rPr lang="en-US" altLang="zh-CN" dirty="0" err="1">
                <a:solidFill>
                  <a:schemeClr val="bg1"/>
                </a:solidFill>
              </a:rPr>
              <a:t>irmovq</a:t>
            </a:r>
            <a:r>
              <a:rPr lang="en-US" altLang="zh-CN" dirty="0">
                <a:solidFill>
                  <a:schemeClr val="bg1"/>
                </a:solidFill>
              </a:rPr>
              <a:t> $0x201,%rbx</a:t>
            </a:r>
          </a:p>
          <a:p>
            <a:r>
              <a:rPr lang="en-US" altLang="zh-CN" dirty="0">
                <a:solidFill>
                  <a:schemeClr val="bg1"/>
                </a:solidFill>
              </a:rPr>
              <a:t>        ret</a:t>
            </a:r>
          </a:p>
        </p:txBody>
      </p:sp>
    </p:spTree>
    <p:extLst>
      <p:ext uri="{BB962C8B-B14F-4D97-AF65-F5344CB8AC3E}">
        <p14:creationId xmlns:p14="http://schemas.microsoft.com/office/powerpoint/2010/main" val="264501839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4.1.4 </a:t>
            </a:r>
            <a:r>
              <a:rPr lang="zh-CN" altLang="en-US" dirty="0"/>
              <a:t>状态条件码</a:t>
            </a:r>
            <a:endParaRPr lang="en-US" dirty="0"/>
          </a:p>
        </p:txBody>
      </p:sp>
      <p:graphicFrame>
        <p:nvGraphicFramePr>
          <p:cNvPr id="6" name="Content Placeholder 3"/>
          <p:cNvGraphicFramePr>
            <a:graphicFrameLocks noGrp="1"/>
          </p:cNvGraphicFramePr>
          <p:nvPr>
            <p:ph idx="4294967295"/>
          </p:nvPr>
        </p:nvGraphicFramePr>
        <p:xfrm>
          <a:off x="138112" y="3082925"/>
          <a:ext cx="2674938" cy="741680"/>
        </p:xfrm>
        <a:graphic>
          <a:graphicData uri="http://schemas.openxmlformats.org/drawingml/2006/table">
            <a:tbl>
              <a:tblPr firstRow="1" bandRow="1">
                <a:tableStyleId>{5C22544A-7EE6-4342-B048-85BDC9FD1C3A}</a:tableStyleId>
              </a:tblPr>
              <a:tblGrid>
                <a:gridCol w="1337469">
                  <a:extLst>
                    <a:ext uri="{9D8B030D-6E8A-4147-A177-3AD203B41FA5}">
                      <a16:colId xmlns:a16="http://schemas.microsoft.com/office/drawing/2014/main" val="20000"/>
                    </a:ext>
                  </a:extLst>
                </a:gridCol>
                <a:gridCol w="1337469">
                  <a:extLst>
                    <a:ext uri="{9D8B030D-6E8A-4147-A177-3AD203B41FA5}">
                      <a16:colId xmlns:a16="http://schemas.microsoft.com/office/drawing/2014/main" val="20001"/>
                    </a:ext>
                  </a:extLst>
                </a:gridCol>
              </a:tblGrid>
              <a:tr h="370840">
                <a:tc>
                  <a:txBody>
                    <a:bodyPr/>
                    <a:lstStyle/>
                    <a:p>
                      <a:pPr algn="ctr"/>
                      <a:r>
                        <a:rPr lang="en-US" dirty="0"/>
                        <a:t>Mnemonic</a:t>
                      </a:r>
                    </a:p>
                  </a:txBody>
                  <a:tcPr/>
                </a:tc>
                <a:tc>
                  <a:txBody>
                    <a:bodyPr/>
                    <a:lstStyle/>
                    <a:p>
                      <a:pPr algn="ctr"/>
                      <a:r>
                        <a:rPr lang="en-US" dirty="0"/>
                        <a:t>Code</a:t>
                      </a:r>
                    </a:p>
                  </a:txBody>
                  <a:tcPr/>
                </a:tc>
                <a:extLst>
                  <a:ext uri="{0D108BD9-81ED-4DB2-BD59-A6C34878D82A}">
                    <a16:rowId xmlns:a16="http://schemas.microsoft.com/office/drawing/2014/main" val="10000"/>
                  </a:ext>
                </a:extLst>
              </a:tr>
              <a:tr h="370840">
                <a:tc>
                  <a:txBody>
                    <a:bodyPr/>
                    <a:lstStyle/>
                    <a:p>
                      <a:pPr algn="ctr"/>
                      <a:r>
                        <a:rPr lang="en-US" dirty="0"/>
                        <a:t>ADR</a:t>
                      </a:r>
                    </a:p>
                  </a:txBody>
                  <a:tcPr/>
                </a:tc>
                <a:tc>
                  <a:txBody>
                    <a:bodyPr/>
                    <a:lstStyle/>
                    <a:p>
                      <a:pPr algn="ctr"/>
                      <a:r>
                        <a:rPr lang="en-US" dirty="0"/>
                        <a:t>3</a:t>
                      </a:r>
                    </a:p>
                  </a:txBody>
                  <a:tcPr/>
                </a:tc>
                <a:extLst>
                  <a:ext uri="{0D108BD9-81ED-4DB2-BD59-A6C34878D82A}">
                    <a16:rowId xmlns:a16="http://schemas.microsoft.com/office/drawing/2014/main" val="10001"/>
                  </a:ext>
                </a:extLst>
              </a:tr>
            </a:tbl>
          </a:graphicData>
        </a:graphic>
      </p:graphicFrame>
      <p:graphicFrame>
        <p:nvGraphicFramePr>
          <p:cNvPr id="7" name="Content Placeholder 3"/>
          <p:cNvGraphicFramePr>
            <a:graphicFrameLocks noGrp="1"/>
          </p:cNvGraphicFramePr>
          <p:nvPr>
            <p:ph idx="4294967295"/>
          </p:nvPr>
        </p:nvGraphicFramePr>
        <p:xfrm>
          <a:off x="138112" y="4016375"/>
          <a:ext cx="2674938" cy="741680"/>
        </p:xfrm>
        <a:graphic>
          <a:graphicData uri="http://schemas.openxmlformats.org/drawingml/2006/table">
            <a:tbl>
              <a:tblPr firstRow="1" bandRow="1">
                <a:tableStyleId>{5C22544A-7EE6-4342-B048-85BDC9FD1C3A}</a:tableStyleId>
              </a:tblPr>
              <a:tblGrid>
                <a:gridCol w="1337469">
                  <a:extLst>
                    <a:ext uri="{9D8B030D-6E8A-4147-A177-3AD203B41FA5}">
                      <a16:colId xmlns:a16="http://schemas.microsoft.com/office/drawing/2014/main" val="20000"/>
                    </a:ext>
                  </a:extLst>
                </a:gridCol>
                <a:gridCol w="1337469">
                  <a:extLst>
                    <a:ext uri="{9D8B030D-6E8A-4147-A177-3AD203B41FA5}">
                      <a16:colId xmlns:a16="http://schemas.microsoft.com/office/drawing/2014/main" val="20001"/>
                    </a:ext>
                  </a:extLst>
                </a:gridCol>
              </a:tblGrid>
              <a:tr h="370840">
                <a:tc>
                  <a:txBody>
                    <a:bodyPr/>
                    <a:lstStyle/>
                    <a:p>
                      <a:pPr algn="ctr"/>
                      <a:r>
                        <a:rPr lang="en-US" dirty="0"/>
                        <a:t>Mnemonic</a:t>
                      </a:r>
                    </a:p>
                  </a:txBody>
                  <a:tcPr/>
                </a:tc>
                <a:tc>
                  <a:txBody>
                    <a:bodyPr/>
                    <a:lstStyle/>
                    <a:p>
                      <a:pPr algn="ctr"/>
                      <a:r>
                        <a:rPr lang="en-US" dirty="0"/>
                        <a:t>Code</a:t>
                      </a:r>
                    </a:p>
                  </a:txBody>
                  <a:tcPr/>
                </a:tc>
                <a:extLst>
                  <a:ext uri="{0D108BD9-81ED-4DB2-BD59-A6C34878D82A}">
                    <a16:rowId xmlns:a16="http://schemas.microsoft.com/office/drawing/2014/main" val="10000"/>
                  </a:ext>
                </a:extLst>
              </a:tr>
              <a:tr h="370840">
                <a:tc>
                  <a:txBody>
                    <a:bodyPr/>
                    <a:lstStyle/>
                    <a:p>
                      <a:pPr algn="ctr"/>
                      <a:r>
                        <a:rPr lang="en-US" dirty="0"/>
                        <a:t>INS</a:t>
                      </a:r>
                    </a:p>
                  </a:txBody>
                  <a:tcPr/>
                </a:tc>
                <a:tc>
                  <a:txBody>
                    <a:bodyPr/>
                    <a:lstStyle/>
                    <a:p>
                      <a:pPr algn="ctr"/>
                      <a:r>
                        <a:rPr lang="en-US" dirty="0"/>
                        <a:t>4</a:t>
                      </a:r>
                    </a:p>
                  </a:txBody>
                  <a:tcPr/>
                </a:tc>
                <a:extLst>
                  <a:ext uri="{0D108BD9-81ED-4DB2-BD59-A6C34878D82A}">
                    <a16:rowId xmlns:a16="http://schemas.microsoft.com/office/drawing/2014/main" val="10001"/>
                  </a:ext>
                </a:extLst>
              </a:tr>
            </a:tbl>
          </a:graphicData>
        </a:graphic>
      </p:graphicFrame>
      <p:graphicFrame>
        <p:nvGraphicFramePr>
          <p:cNvPr id="4" name="Content Placeholder 3"/>
          <p:cNvGraphicFramePr>
            <a:graphicFrameLocks noGrp="1"/>
          </p:cNvGraphicFramePr>
          <p:nvPr>
            <p:ph idx="4294967295"/>
          </p:nvPr>
        </p:nvGraphicFramePr>
        <p:xfrm>
          <a:off x="138112" y="2147570"/>
          <a:ext cx="2674938" cy="741680"/>
        </p:xfrm>
        <a:graphic>
          <a:graphicData uri="http://schemas.openxmlformats.org/drawingml/2006/table">
            <a:tbl>
              <a:tblPr firstRow="1" bandRow="1">
                <a:tableStyleId>{5C22544A-7EE6-4342-B048-85BDC9FD1C3A}</a:tableStyleId>
              </a:tblPr>
              <a:tblGrid>
                <a:gridCol w="1337469">
                  <a:extLst>
                    <a:ext uri="{9D8B030D-6E8A-4147-A177-3AD203B41FA5}">
                      <a16:colId xmlns:a16="http://schemas.microsoft.com/office/drawing/2014/main" val="20000"/>
                    </a:ext>
                  </a:extLst>
                </a:gridCol>
                <a:gridCol w="1337469">
                  <a:extLst>
                    <a:ext uri="{9D8B030D-6E8A-4147-A177-3AD203B41FA5}">
                      <a16:colId xmlns:a16="http://schemas.microsoft.com/office/drawing/2014/main" val="20001"/>
                    </a:ext>
                  </a:extLst>
                </a:gridCol>
              </a:tblGrid>
              <a:tr h="370840">
                <a:tc>
                  <a:txBody>
                    <a:bodyPr/>
                    <a:lstStyle/>
                    <a:p>
                      <a:pPr algn="ctr"/>
                      <a:r>
                        <a:rPr lang="en-US" dirty="0"/>
                        <a:t>Mnemonic</a:t>
                      </a:r>
                    </a:p>
                  </a:txBody>
                  <a:tcPr/>
                </a:tc>
                <a:tc>
                  <a:txBody>
                    <a:bodyPr/>
                    <a:lstStyle/>
                    <a:p>
                      <a:pPr algn="ctr"/>
                      <a:r>
                        <a:rPr lang="en-US" dirty="0"/>
                        <a:t>Code</a:t>
                      </a:r>
                    </a:p>
                  </a:txBody>
                  <a:tcPr/>
                </a:tc>
                <a:extLst>
                  <a:ext uri="{0D108BD9-81ED-4DB2-BD59-A6C34878D82A}">
                    <a16:rowId xmlns:a16="http://schemas.microsoft.com/office/drawing/2014/main" val="10000"/>
                  </a:ext>
                </a:extLst>
              </a:tr>
              <a:tr h="370840">
                <a:tc>
                  <a:txBody>
                    <a:bodyPr/>
                    <a:lstStyle/>
                    <a:p>
                      <a:pPr algn="ctr"/>
                      <a:r>
                        <a:rPr lang="en-US" dirty="0"/>
                        <a:t>HLT</a:t>
                      </a:r>
                    </a:p>
                  </a:txBody>
                  <a:tcPr/>
                </a:tc>
                <a:tc>
                  <a:txBody>
                    <a:bodyPr/>
                    <a:lstStyle/>
                    <a:p>
                      <a:pPr algn="ctr"/>
                      <a:r>
                        <a:rPr lang="en-US" dirty="0"/>
                        <a:t>2</a:t>
                      </a:r>
                    </a:p>
                  </a:txBody>
                  <a:tcPr/>
                </a:tc>
                <a:extLst>
                  <a:ext uri="{0D108BD9-81ED-4DB2-BD59-A6C34878D82A}">
                    <a16:rowId xmlns:a16="http://schemas.microsoft.com/office/drawing/2014/main" val="10001"/>
                  </a:ext>
                </a:extLst>
              </a:tr>
            </a:tbl>
          </a:graphicData>
        </a:graphic>
      </p:graphicFrame>
      <p:graphicFrame>
        <p:nvGraphicFramePr>
          <p:cNvPr id="8" name="Content Placeholder 3"/>
          <p:cNvGraphicFramePr>
            <a:graphicFrameLocks noGrp="1"/>
          </p:cNvGraphicFramePr>
          <p:nvPr>
            <p:ph idx="4294967295"/>
          </p:nvPr>
        </p:nvGraphicFramePr>
        <p:xfrm>
          <a:off x="138112" y="1212850"/>
          <a:ext cx="2674938" cy="741680"/>
        </p:xfrm>
        <a:graphic>
          <a:graphicData uri="http://schemas.openxmlformats.org/drawingml/2006/table">
            <a:tbl>
              <a:tblPr firstRow="1" bandRow="1">
                <a:tableStyleId>{5C22544A-7EE6-4342-B048-85BDC9FD1C3A}</a:tableStyleId>
              </a:tblPr>
              <a:tblGrid>
                <a:gridCol w="1337469">
                  <a:extLst>
                    <a:ext uri="{9D8B030D-6E8A-4147-A177-3AD203B41FA5}">
                      <a16:colId xmlns:a16="http://schemas.microsoft.com/office/drawing/2014/main" val="20000"/>
                    </a:ext>
                  </a:extLst>
                </a:gridCol>
                <a:gridCol w="1337469">
                  <a:extLst>
                    <a:ext uri="{9D8B030D-6E8A-4147-A177-3AD203B41FA5}">
                      <a16:colId xmlns:a16="http://schemas.microsoft.com/office/drawing/2014/main" val="20001"/>
                    </a:ext>
                  </a:extLst>
                </a:gridCol>
              </a:tblGrid>
              <a:tr h="370840">
                <a:tc>
                  <a:txBody>
                    <a:bodyPr/>
                    <a:lstStyle/>
                    <a:p>
                      <a:pPr algn="ctr"/>
                      <a:r>
                        <a:rPr lang="en-US" dirty="0"/>
                        <a:t>Mnemonic</a:t>
                      </a:r>
                    </a:p>
                  </a:txBody>
                  <a:tcPr/>
                </a:tc>
                <a:tc>
                  <a:txBody>
                    <a:bodyPr/>
                    <a:lstStyle/>
                    <a:p>
                      <a:pPr algn="ctr"/>
                      <a:r>
                        <a:rPr lang="en-US" dirty="0"/>
                        <a:t>Code</a:t>
                      </a:r>
                    </a:p>
                  </a:txBody>
                  <a:tcPr/>
                </a:tc>
                <a:extLst>
                  <a:ext uri="{0D108BD9-81ED-4DB2-BD59-A6C34878D82A}">
                    <a16:rowId xmlns:a16="http://schemas.microsoft.com/office/drawing/2014/main" val="10000"/>
                  </a:ext>
                </a:extLst>
              </a:tr>
              <a:tr h="370840">
                <a:tc>
                  <a:txBody>
                    <a:bodyPr/>
                    <a:lstStyle/>
                    <a:p>
                      <a:pPr algn="ctr"/>
                      <a:r>
                        <a:rPr lang="en-US" dirty="0"/>
                        <a:t>AOK</a:t>
                      </a:r>
                    </a:p>
                  </a:txBody>
                  <a:tcPr/>
                </a:tc>
                <a:tc>
                  <a:txBody>
                    <a:bodyPr/>
                    <a:lstStyle/>
                    <a:p>
                      <a:pPr algn="ctr"/>
                      <a:r>
                        <a:rPr lang="en-US" dirty="0"/>
                        <a:t>1</a:t>
                      </a:r>
                    </a:p>
                  </a:txBody>
                  <a:tcPr/>
                </a:tc>
                <a:extLst>
                  <a:ext uri="{0D108BD9-81ED-4DB2-BD59-A6C34878D82A}">
                    <a16:rowId xmlns:a16="http://schemas.microsoft.com/office/drawing/2014/main" val="10001"/>
                  </a:ext>
                </a:extLst>
              </a:tr>
            </a:tbl>
          </a:graphicData>
        </a:graphic>
      </p:graphicFrame>
      <p:sp>
        <p:nvSpPr>
          <p:cNvPr id="9" name="Content Placeholder 8"/>
          <p:cNvSpPr>
            <a:spLocks noGrp="1"/>
          </p:cNvSpPr>
          <p:nvPr>
            <p:ph idx="1"/>
          </p:nvPr>
        </p:nvSpPr>
        <p:spPr>
          <a:xfrm>
            <a:off x="2355850" y="1219200"/>
            <a:ext cx="6229350" cy="5213350"/>
          </a:xfrm>
        </p:spPr>
        <p:txBody>
          <a:bodyPr/>
          <a:lstStyle/>
          <a:p>
            <a:pPr lvl="1"/>
            <a:r>
              <a:rPr lang="zh-CN" altLang="en-US" dirty="0"/>
              <a:t>正常操作</a:t>
            </a:r>
            <a:endParaRPr lang="en-US" altLang="zh-CN" dirty="0"/>
          </a:p>
          <a:p>
            <a:pPr lvl="1"/>
            <a:endParaRPr lang="en-US" sz="2400" dirty="0"/>
          </a:p>
          <a:p>
            <a:pPr lvl="1"/>
            <a:r>
              <a:rPr lang="zh-CN" altLang="en-US" dirty="0"/>
              <a:t>遇到停机</a:t>
            </a:r>
            <a:r>
              <a:rPr lang="en-US" dirty="0"/>
              <a:t>Halt</a:t>
            </a:r>
            <a:r>
              <a:rPr lang="zh-CN" altLang="en-US" dirty="0"/>
              <a:t>指令</a:t>
            </a:r>
            <a:endParaRPr lang="en-US" dirty="0"/>
          </a:p>
          <a:p>
            <a:pPr lvl="1"/>
            <a:endParaRPr lang="en-US" sz="2400" dirty="0"/>
          </a:p>
          <a:p>
            <a:pPr lvl="1"/>
            <a:r>
              <a:rPr lang="zh-CN" altLang="en-US" dirty="0"/>
              <a:t>遇到非法地址（数据或指令的地址都有可能）</a:t>
            </a:r>
            <a:endParaRPr lang="en-US" dirty="0"/>
          </a:p>
          <a:p>
            <a:pPr lvl="1"/>
            <a:endParaRPr lang="en-US" dirty="0"/>
          </a:p>
          <a:p>
            <a:pPr lvl="1"/>
            <a:r>
              <a:rPr lang="zh-CN" altLang="en-US" dirty="0"/>
              <a:t>遇到非法指令</a:t>
            </a:r>
            <a:endParaRPr lang="en-US" dirty="0"/>
          </a:p>
          <a:p>
            <a:endParaRPr lang="en-US" dirty="0"/>
          </a:p>
          <a:p>
            <a:r>
              <a:rPr lang="zh-CN" altLang="en-US" dirty="0"/>
              <a:t>期望做到：</a:t>
            </a:r>
            <a:endParaRPr lang="en-US" altLang="zh-CN" dirty="0"/>
          </a:p>
          <a:p>
            <a:pPr marL="841375" lvl="1" indent="-342900">
              <a:buFont typeface="Wingdings" panose="05000000000000000000" pitchFamily="2" charset="2"/>
              <a:buChar char="Ø"/>
            </a:pPr>
            <a:r>
              <a:rPr lang="zh-CN" altLang="en-US" dirty="0"/>
              <a:t>如果是</a:t>
            </a:r>
            <a:r>
              <a:rPr lang="en-US" dirty="0"/>
              <a:t>AOK, </a:t>
            </a:r>
            <a:r>
              <a:rPr lang="zh-CN" altLang="en-US" dirty="0"/>
              <a:t>继续执行</a:t>
            </a:r>
            <a:endParaRPr lang="en-US" dirty="0"/>
          </a:p>
          <a:p>
            <a:pPr marL="841375" lvl="1" indent="-342900">
              <a:buFont typeface="Wingdings" panose="05000000000000000000" pitchFamily="2" charset="2"/>
              <a:buChar char="Ø"/>
            </a:pPr>
            <a:r>
              <a:rPr lang="zh-CN" altLang="en-US" dirty="0"/>
              <a:t>否则终止程序执行</a:t>
            </a:r>
            <a:endParaRPr lang="en-US" altLang="zh-CN" dirty="0"/>
          </a:p>
          <a:p>
            <a:pPr marL="841375" lvl="1" indent="-342900">
              <a:buFont typeface="Wingdings" panose="05000000000000000000" pitchFamily="2" charset="2"/>
              <a:buChar char="Ø"/>
            </a:pPr>
            <a:r>
              <a:rPr lang="zh-CN" altLang="en-US" dirty="0"/>
              <a:t>更完整的设计：异常时调用异常处理程序</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zh-CN" altLang="en-US" dirty="0"/>
              <a:t>基本学习思路</a:t>
            </a:r>
            <a:endParaRPr lang="en-US" dirty="0"/>
          </a:p>
        </p:txBody>
      </p:sp>
      <p:sp>
        <p:nvSpPr>
          <p:cNvPr id="263171" name="Rectangle 3"/>
          <p:cNvSpPr>
            <a:spLocks noGrp="1" noChangeArrowheads="1"/>
          </p:cNvSpPr>
          <p:nvPr>
            <p:ph type="body" idx="1"/>
          </p:nvPr>
        </p:nvSpPr>
        <p:spPr>
          <a:xfrm>
            <a:off x="313531" y="1060450"/>
            <a:ext cx="8504237" cy="5213350"/>
          </a:xfrm>
        </p:spPr>
        <p:txBody>
          <a:bodyPr/>
          <a:lstStyle/>
          <a:p>
            <a:pPr lvl="1"/>
            <a:r>
              <a:rPr lang="zh-CN" altLang="zh-CN" dirty="0">
                <a:effectLst/>
                <a:ea typeface="Segoe UI Web (West European)"/>
              </a:rPr>
              <a:t>通过特定指令集的设计</a:t>
            </a:r>
            <a:r>
              <a:rPr lang="zh-CN" altLang="en-US" dirty="0">
                <a:effectLst/>
                <a:ea typeface="Segoe UI Web (West European)"/>
              </a:rPr>
              <a:t>开展学习</a:t>
            </a:r>
            <a:endParaRPr lang="en-US" dirty="0"/>
          </a:p>
          <a:p>
            <a:pPr lvl="2"/>
            <a:r>
              <a:rPr lang="zh-CN" altLang="zh-CN" dirty="0">
                <a:effectLst/>
                <a:ea typeface="Segoe UI Web (West European)"/>
              </a:rPr>
              <a:t>Y86-64 - 英特尔 x86-64 的简化版</a:t>
            </a:r>
            <a:endParaRPr lang="en-US" dirty="0"/>
          </a:p>
          <a:p>
            <a:pPr lvl="2"/>
            <a:r>
              <a:rPr lang="zh-CN" altLang="en-US" dirty="0"/>
              <a:t>通过学习这一个，可以举一反三</a:t>
            </a:r>
            <a:endParaRPr lang="en-US" dirty="0"/>
          </a:p>
          <a:p>
            <a:pPr lvl="1"/>
            <a:r>
              <a:rPr lang="zh-CN" altLang="zh-CN" dirty="0">
                <a:effectLst/>
                <a:ea typeface="Segoe UI Web (West European)"/>
              </a:rPr>
              <a:t>在“微结构”级别</a:t>
            </a:r>
            <a:r>
              <a:rPr lang="zh-CN" altLang="en-US" dirty="0">
                <a:effectLst/>
                <a:ea typeface="Segoe UI Web (West European)"/>
              </a:rPr>
              <a:t>开展</a:t>
            </a:r>
            <a:endParaRPr lang="en-US" dirty="0"/>
          </a:p>
          <a:p>
            <a:pPr lvl="2"/>
            <a:r>
              <a:rPr lang="zh-CN" altLang="zh-CN" dirty="0">
                <a:effectLst/>
                <a:ea typeface="Segoe UI Web (West European)"/>
              </a:rPr>
              <a:t>将基本硬件块组装成整体处理器结构</a:t>
            </a:r>
            <a:endParaRPr lang="en-US" dirty="0"/>
          </a:p>
          <a:p>
            <a:pPr lvl="3"/>
            <a:r>
              <a:rPr lang="zh-CN" altLang="en-US" dirty="0"/>
              <a:t>内存</a:t>
            </a:r>
            <a:r>
              <a:rPr lang="zh-CN" altLang="zh-CN" dirty="0">
                <a:effectLst/>
                <a:ea typeface="Segoe UI Web (West European)"/>
              </a:rPr>
              <a:t>、功能单元等</a:t>
            </a:r>
            <a:r>
              <a:rPr lang="en-US" dirty="0"/>
              <a:t>.</a:t>
            </a:r>
          </a:p>
          <a:p>
            <a:pPr lvl="2"/>
            <a:r>
              <a:rPr lang="zh-CN" altLang="en-US" dirty="0">
                <a:ea typeface="Segoe UI Web (West European)"/>
              </a:rPr>
              <a:t>在</a:t>
            </a:r>
            <a:r>
              <a:rPr lang="zh-CN" altLang="zh-CN" dirty="0">
                <a:effectLst/>
                <a:ea typeface="Segoe UI Web (West European)"/>
              </a:rPr>
              <a:t>控制逻辑</a:t>
            </a:r>
            <a:r>
              <a:rPr lang="zh-CN" altLang="en-US" dirty="0">
                <a:effectLst/>
                <a:ea typeface="Segoe UI Web (West European)"/>
              </a:rPr>
              <a:t>全程管理下，</a:t>
            </a:r>
            <a:r>
              <a:rPr lang="zh-CN" altLang="zh-CN" dirty="0">
                <a:effectLst/>
                <a:ea typeface="Segoe UI Web (West European)"/>
              </a:rPr>
              <a:t>确保每个指令正确</a:t>
            </a:r>
            <a:r>
              <a:rPr lang="zh-CN" altLang="en-US" dirty="0">
                <a:effectLst/>
                <a:ea typeface="Segoe UI Web (West European)"/>
              </a:rPr>
              <a:t>工作</a:t>
            </a:r>
            <a:endParaRPr lang="en-US" dirty="0"/>
          </a:p>
          <a:p>
            <a:pPr lvl="1"/>
            <a:r>
              <a:rPr lang="zh-CN" altLang="zh-CN" dirty="0">
                <a:effectLst/>
                <a:ea typeface="Segoe UI Web (West European)"/>
              </a:rPr>
              <a:t>使用简单的硬件描述语言来描述控制逻辑</a:t>
            </a:r>
            <a:endParaRPr lang="en-US" dirty="0"/>
          </a:p>
          <a:p>
            <a:pPr lvl="2"/>
            <a:r>
              <a:rPr lang="zh-CN" altLang="zh-CN" dirty="0">
                <a:effectLst/>
                <a:ea typeface="Segoe UI Web (West European)"/>
              </a:rPr>
              <a:t>可以扩展和修改</a:t>
            </a:r>
            <a:endParaRPr lang="en-US" dirty="0"/>
          </a:p>
          <a:p>
            <a:pPr lvl="2"/>
            <a:r>
              <a:rPr lang="zh-CN" altLang="zh-CN" dirty="0">
                <a:effectLst/>
                <a:ea typeface="Segoe UI Web (West European)"/>
              </a:rPr>
              <a:t>通过</a:t>
            </a:r>
            <a:r>
              <a:rPr lang="zh-CN" altLang="en-US" dirty="0">
                <a:ea typeface="Segoe UI Web (West European)"/>
              </a:rPr>
              <a:t>仿真</a:t>
            </a:r>
            <a:r>
              <a:rPr lang="zh-CN" altLang="zh-CN" dirty="0">
                <a:effectLst/>
                <a:ea typeface="Segoe UI Web (West European)"/>
              </a:rPr>
              <a:t>测试</a:t>
            </a:r>
            <a:endParaRPr lang="en-US" dirty="0"/>
          </a:p>
          <a:p>
            <a:pPr lvl="2"/>
            <a:r>
              <a:rPr lang="zh-CN" altLang="en-US" dirty="0">
                <a:effectLst/>
                <a:ea typeface="Segoe UI Web (West European)"/>
              </a:rPr>
              <a:t>按照</a:t>
            </a:r>
            <a:r>
              <a:rPr lang="en-US" altLang="zh-CN" dirty="0"/>
              <a:t>Verilog</a:t>
            </a:r>
            <a:r>
              <a:rPr lang="zh-CN" altLang="zh-CN" dirty="0">
                <a:effectLst/>
                <a:ea typeface="Segoe UI Web (West European)"/>
              </a:rPr>
              <a:t>硬件描述语言进行设计的路线</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zh-CN" dirty="0"/>
              <a:t>4.1.5 </a:t>
            </a:r>
            <a:r>
              <a:rPr lang="zh-CN" altLang="en-US" dirty="0"/>
              <a:t>编写</a:t>
            </a:r>
            <a:r>
              <a:rPr lang="en-US" dirty="0"/>
              <a:t>Y86-64 </a:t>
            </a:r>
            <a:r>
              <a:rPr lang="zh-CN" altLang="en-US" dirty="0"/>
              <a:t>代码</a:t>
            </a:r>
            <a:endParaRPr lang="en-US" dirty="0"/>
          </a:p>
        </p:txBody>
      </p:sp>
      <p:sp>
        <p:nvSpPr>
          <p:cNvPr id="276483" name="Rectangle 3"/>
          <p:cNvSpPr>
            <a:spLocks noGrp="1" noChangeArrowheads="1"/>
          </p:cNvSpPr>
          <p:nvPr>
            <p:ph type="body" idx="1"/>
          </p:nvPr>
        </p:nvSpPr>
        <p:spPr>
          <a:xfrm>
            <a:off x="298450" y="1365250"/>
            <a:ext cx="8243887" cy="4724400"/>
          </a:xfrm>
        </p:spPr>
        <p:txBody>
          <a:bodyPr/>
          <a:lstStyle/>
          <a:p>
            <a:pPr indent="457200">
              <a:spcBef>
                <a:spcPts val="600"/>
              </a:spcBef>
            </a:pPr>
            <a:r>
              <a:rPr lang="zh-CN" altLang="en-US" dirty="0"/>
              <a:t>一、自行编写</a:t>
            </a:r>
            <a:r>
              <a:rPr lang="en-US" altLang="zh-CN" dirty="0"/>
              <a:t>Y86-64</a:t>
            </a:r>
            <a:r>
              <a:rPr lang="zh-CN" altLang="en-US" dirty="0"/>
              <a:t>汇编代码</a:t>
            </a:r>
            <a:endParaRPr lang="en-US" altLang="zh-CN" dirty="0"/>
          </a:p>
          <a:p>
            <a:pPr indent="457200">
              <a:spcBef>
                <a:spcPts val="600"/>
              </a:spcBef>
            </a:pPr>
            <a:r>
              <a:rPr lang="zh-CN" altLang="en-US" dirty="0"/>
              <a:t>二、采用修改法。先写</a:t>
            </a:r>
            <a:r>
              <a:rPr lang="en-US" altLang="zh-CN" dirty="0"/>
              <a:t>C</a:t>
            </a:r>
            <a:r>
              <a:rPr lang="zh-CN" altLang="en-US" dirty="0"/>
              <a:t>程序，然后编译成</a:t>
            </a:r>
            <a:r>
              <a:rPr lang="en-US" altLang="zh-CN" dirty="0"/>
              <a:t>x86-64</a:t>
            </a:r>
            <a:r>
              <a:rPr lang="zh-CN" altLang="en-US" dirty="0"/>
              <a:t>汇编代码，由于</a:t>
            </a:r>
            <a:r>
              <a:rPr lang="en-US" altLang="zh-CN" dirty="0"/>
              <a:t>x86-64</a:t>
            </a:r>
            <a:r>
              <a:rPr lang="zh-CN" altLang="en-US" dirty="0"/>
              <a:t>汇编代码和</a:t>
            </a:r>
            <a:r>
              <a:rPr lang="en-US" altLang="zh-CN" dirty="0"/>
              <a:t>Y86-64</a:t>
            </a:r>
            <a:r>
              <a:rPr lang="zh-CN" altLang="en-US" dirty="0"/>
              <a:t>较相似，再从</a:t>
            </a:r>
            <a:r>
              <a:rPr lang="en-US" altLang="zh-CN" dirty="0"/>
              <a:t>x86-64</a:t>
            </a:r>
            <a:r>
              <a:rPr lang="zh-CN" altLang="en-US" dirty="0"/>
              <a:t>汇编代码“翻译”成</a:t>
            </a:r>
            <a:r>
              <a:rPr lang="en-US" altLang="zh-CN" dirty="0"/>
              <a:t>Y86-64</a:t>
            </a:r>
            <a:r>
              <a:rPr lang="zh-CN" altLang="en-US" dirty="0"/>
              <a:t>汇编代码。即：</a:t>
            </a:r>
            <a:endParaRPr lang="en-US" altLang="zh-CN" dirty="0"/>
          </a:p>
          <a:p>
            <a:pPr marL="342900" indent="-342900">
              <a:spcBef>
                <a:spcPts val="600"/>
              </a:spcBef>
              <a:buFont typeface="Arial" panose="020B0604020202020204" pitchFamily="34" charset="0"/>
              <a:buChar char="•"/>
            </a:pPr>
            <a:r>
              <a:rPr lang="zh-CN" altLang="en-US" dirty="0"/>
              <a:t>第</a:t>
            </a:r>
            <a:r>
              <a:rPr lang="en-US" altLang="zh-CN" dirty="0"/>
              <a:t>1</a:t>
            </a:r>
            <a:r>
              <a:rPr lang="zh-CN" altLang="en-US" dirty="0"/>
              <a:t>步：写出题目要求功能的</a:t>
            </a:r>
            <a:r>
              <a:rPr lang="en-US" altLang="zh-CN" dirty="0"/>
              <a:t>C</a:t>
            </a:r>
            <a:r>
              <a:rPr lang="zh-CN" altLang="en-US" dirty="0"/>
              <a:t>语言程序</a:t>
            </a:r>
            <a:endParaRPr lang="en-US" altLang="zh-CN" dirty="0"/>
          </a:p>
          <a:p>
            <a:pPr marL="342900" indent="-342900">
              <a:buFont typeface="Arial" panose="020B0604020202020204" pitchFamily="34" charset="0"/>
              <a:buChar char="•"/>
            </a:pPr>
            <a:r>
              <a:rPr lang="zh-CN" altLang="en-US" dirty="0"/>
              <a:t>第</a:t>
            </a:r>
            <a:r>
              <a:rPr lang="en-US" altLang="zh-CN" dirty="0"/>
              <a:t>2</a:t>
            </a:r>
            <a:r>
              <a:rPr lang="zh-CN" altLang="en-US" dirty="0"/>
              <a:t>步：用</a:t>
            </a:r>
            <a:r>
              <a:rPr lang="zh-CN" altLang="en-US" sz="2600" dirty="0"/>
              <a:t>编译命令：</a:t>
            </a:r>
            <a:r>
              <a:rPr lang="en-US" altLang="zh-CN" sz="2600" dirty="0" err="1">
                <a:solidFill>
                  <a:schemeClr val="tx1">
                    <a:lumMod val="60000"/>
                    <a:lumOff val="40000"/>
                  </a:schemeClr>
                </a:solidFill>
                <a:latin typeface="Courier New" pitchFamily="49" charset="0"/>
              </a:rPr>
              <a:t>gcc</a:t>
            </a:r>
            <a:r>
              <a:rPr lang="en-US" altLang="zh-CN" sz="2600" dirty="0">
                <a:solidFill>
                  <a:schemeClr val="tx1">
                    <a:lumMod val="60000"/>
                    <a:lumOff val="40000"/>
                  </a:schemeClr>
                </a:solidFill>
                <a:latin typeface="Courier New" pitchFamily="49" charset="0"/>
              </a:rPr>
              <a:t> –</a:t>
            </a:r>
            <a:r>
              <a:rPr lang="en-US" altLang="zh-CN" sz="2600" dirty="0" err="1">
                <a:solidFill>
                  <a:schemeClr val="tx1">
                    <a:lumMod val="60000"/>
                    <a:lumOff val="40000"/>
                  </a:schemeClr>
                </a:solidFill>
                <a:latin typeface="Courier New" pitchFamily="49" charset="0"/>
              </a:rPr>
              <a:t>Og</a:t>
            </a:r>
            <a:r>
              <a:rPr lang="en-US" altLang="zh-CN" sz="2600" dirty="0">
                <a:solidFill>
                  <a:schemeClr val="tx1">
                    <a:lumMod val="60000"/>
                    <a:lumOff val="40000"/>
                  </a:schemeClr>
                </a:solidFill>
                <a:latin typeface="Courier New" pitchFamily="49" charset="0"/>
              </a:rPr>
              <a:t> –S </a:t>
            </a:r>
            <a:r>
              <a:rPr lang="zh-CN" altLang="en-US" sz="2600" dirty="0">
                <a:latin typeface="Courier New" pitchFamily="49" charset="0"/>
              </a:rPr>
              <a:t>编译成</a:t>
            </a:r>
            <a:r>
              <a:rPr lang="en-US" altLang="zh-CN" dirty="0"/>
              <a:t>x86-64</a:t>
            </a:r>
            <a:r>
              <a:rPr lang="zh-CN" altLang="en-US" dirty="0"/>
              <a:t>汇编代码</a:t>
            </a:r>
            <a:endParaRPr lang="en-US" altLang="zh-CN" dirty="0"/>
          </a:p>
          <a:p>
            <a:pPr marL="342900" indent="-342900">
              <a:buFont typeface="Arial" panose="020B0604020202020204" pitchFamily="34" charset="0"/>
              <a:buChar char="•"/>
            </a:pPr>
            <a:r>
              <a:rPr lang="zh-CN" altLang="en-US" dirty="0">
                <a:latin typeface="Courier New" pitchFamily="49" charset="0"/>
              </a:rPr>
              <a:t>第</a:t>
            </a:r>
            <a:r>
              <a:rPr lang="en-US" altLang="zh-CN" dirty="0">
                <a:latin typeface="Courier New" pitchFamily="49" charset="0"/>
              </a:rPr>
              <a:t>3</a:t>
            </a:r>
            <a:r>
              <a:rPr lang="zh-CN" altLang="en-US" dirty="0">
                <a:latin typeface="Courier New" pitchFamily="49" charset="0"/>
              </a:rPr>
              <a:t>步：对照“翻译”为</a:t>
            </a:r>
            <a:r>
              <a:rPr lang="en-US" altLang="zh-CN" dirty="0"/>
              <a:t>Y86-64</a:t>
            </a:r>
            <a:r>
              <a:rPr lang="zh-CN" altLang="en-US" dirty="0"/>
              <a:t>汇编代码</a:t>
            </a:r>
            <a:endParaRPr lang="en-US" altLang="zh-CN" dirty="0"/>
          </a:p>
          <a:p>
            <a:pPr lvl="1"/>
            <a:endParaRPr lang="en-US" altLang="zh-CN" dirty="0">
              <a:latin typeface="Courier New" pitchFamily="49" charset="0"/>
            </a:endParaRPr>
          </a:p>
          <a:p>
            <a:pPr indent="457200">
              <a:spcBef>
                <a:spcPts val="600"/>
              </a:spcBef>
            </a:pPr>
            <a:r>
              <a:rPr lang="zh-CN" altLang="en-US" dirty="0"/>
              <a:t>注意：尽量避开</a:t>
            </a:r>
            <a:r>
              <a:rPr lang="en-US" altLang="zh-CN" dirty="0"/>
              <a:t>Y86-64</a:t>
            </a:r>
            <a:r>
              <a:rPr lang="zh-CN" altLang="en-US" dirty="0"/>
              <a:t>不支持的指令方式。</a:t>
            </a:r>
            <a:endParaRPr lang="en-US" altLang="zh-CN" dirty="0"/>
          </a:p>
          <a:p>
            <a:pPr indent="457200">
              <a:spcBef>
                <a:spcPts val="600"/>
              </a:spcBef>
            </a:pPr>
            <a:endParaRPr lang="en-US" altLang="zh-CN" dirty="0"/>
          </a:p>
          <a:p>
            <a:pPr indent="457200">
              <a:spcBef>
                <a:spcPts val="600"/>
              </a:spcBef>
            </a:pPr>
            <a:endParaRPr lang="en-US" altLang="zh-CN" dirty="0"/>
          </a:p>
          <a:p>
            <a:pPr indent="457200">
              <a:spcBef>
                <a:spcPts val="600"/>
              </a:spcBef>
            </a:pPr>
            <a:endParaRPr lang="en-US" altLang="zh-CN" dirty="0"/>
          </a:p>
          <a:p>
            <a:pPr indent="457200">
              <a:spcBef>
                <a:spcPts val="600"/>
              </a:spcBef>
            </a:pPr>
            <a:endParaRPr lang="en-US" altLang="zh-CN" dirty="0"/>
          </a:p>
          <a:p>
            <a:pPr indent="457200">
              <a:spcBef>
                <a:spcPts val="600"/>
              </a:spcBef>
            </a:pPr>
            <a:endParaRPr lang="en-US" altLang="zh-CN" dirty="0"/>
          </a:p>
          <a:p>
            <a:pPr indent="457200">
              <a:spcBef>
                <a:spcPts val="600"/>
              </a:spcBef>
            </a:pPr>
            <a:endParaRPr lang="en-US" altLang="zh-CN" dirty="0"/>
          </a:p>
          <a:p>
            <a:pPr lvl="2">
              <a:spcBef>
                <a:spcPts val="600"/>
              </a:spcBef>
              <a:buFont typeface="Wingdings" pitchFamily="2" charset="2"/>
              <a:buNone/>
            </a:pPr>
            <a:endParaRPr lang="en-US" dirty="0">
              <a:latin typeface="Courier New" pitchFamily="49" charset="0"/>
            </a:endParaRPr>
          </a:p>
          <a:p>
            <a:pPr>
              <a:spcBef>
                <a:spcPts val="600"/>
              </a:spcBef>
            </a:pPr>
            <a:endParaRPr lang="en-US" dirty="0">
              <a:latin typeface="Courier New" pitchFamily="49"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a:xfrm>
            <a:off x="298450" y="818094"/>
            <a:ext cx="8243887" cy="4579104"/>
          </a:xfrm>
        </p:spPr>
        <p:txBody>
          <a:bodyPr/>
          <a:lstStyle/>
          <a:p>
            <a:pPr>
              <a:spcBef>
                <a:spcPts val="600"/>
              </a:spcBef>
            </a:pPr>
            <a:r>
              <a:rPr lang="zh-CN" altLang="en-US" dirty="0"/>
              <a:t>示例：</a:t>
            </a:r>
            <a:r>
              <a:rPr lang="en-US" altLang="zh-CN" dirty="0"/>
              <a:t> </a:t>
            </a:r>
            <a:r>
              <a:rPr lang="zh-CN" altLang="en-US" dirty="0"/>
              <a:t>写出</a:t>
            </a:r>
            <a:r>
              <a:rPr lang="en-US" altLang="zh-CN" dirty="0"/>
              <a:t>Y86-64</a:t>
            </a:r>
            <a:r>
              <a:rPr lang="zh-CN" altLang="en-US" dirty="0"/>
              <a:t>汇编代码段，计算在</a:t>
            </a:r>
            <a:r>
              <a:rPr lang="en-US" altLang="zh-CN" dirty="0"/>
              <a:t>NULL</a:t>
            </a:r>
            <a:r>
              <a:rPr lang="zh-CN" altLang="en-US" dirty="0"/>
              <a:t>结尾的列表中元素的个数。</a:t>
            </a:r>
            <a:endParaRPr lang="en-US" dirty="0"/>
          </a:p>
          <a:p>
            <a:pPr lvl="2">
              <a:spcBef>
                <a:spcPts val="600"/>
              </a:spcBef>
              <a:buFont typeface="Wingdings" pitchFamily="2" charset="2"/>
              <a:buNone/>
            </a:pPr>
            <a:r>
              <a:rPr lang="en-US" sz="2400" dirty="0">
                <a:solidFill>
                  <a:schemeClr val="tx1"/>
                </a:solidFill>
                <a:latin typeface="Courier New" pitchFamily="49" charset="0"/>
              </a:rPr>
              <a:t>int len1(int a[]);</a:t>
            </a:r>
          </a:p>
          <a:p>
            <a:pPr lvl="2">
              <a:spcBef>
                <a:spcPts val="600"/>
              </a:spcBef>
              <a:buFont typeface="Wingdings" pitchFamily="2" charset="2"/>
              <a:buNone/>
            </a:pPr>
            <a:endParaRPr lang="en-US" sz="2400" dirty="0">
              <a:solidFill>
                <a:schemeClr val="tx1"/>
              </a:solidFill>
              <a:latin typeface="Courier New" pitchFamily="49" charset="0"/>
            </a:endParaRPr>
          </a:p>
          <a:p>
            <a:pPr lvl="2">
              <a:spcBef>
                <a:spcPts val="600"/>
              </a:spcBef>
              <a:buFont typeface="Wingdings" pitchFamily="2" charset="2"/>
              <a:buNone/>
            </a:pPr>
            <a:endParaRPr lang="en-US" sz="2400" dirty="0">
              <a:solidFill>
                <a:schemeClr val="tx1"/>
              </a:solidFill>
              <a:latin typeface="Courier New" pitchFamily="49" charset="0"/>
            </a:endParaRPr>
          </a:p>
          <a:p>
            <a:pPr lvl="2">
              <a:spcBef>
                <a:spcPts val="600"/>
              </a:spcBef>
              <a:buFont typeface="Wingdings" pitchFamily="2" charset="2"/>
              <a:buNone/>
            </a:pPr>
            <a:endParaRPr lang="en-US" sz="2400" dirty="0">
              <a:solidFill>
                <a:schemeClr val="tx1"/>
              </a:solidFill>
              <a:latin typeface="Courier New" pitchFamily="49" charset="0"/>
            </a:endParaRPr>
          </a:p>
          <a:p>
            <a:pPr lvl="2">
              <a:spcBef>
                <a:spcPts val="600"/>
              </a:spcBef>
              <a:buFont typeface="Wingdings" pitchFamily="2" charset="2"/>
              <a:buNone/>
            </a:pPr>
            <a:endParaRPr lang="en-US" sz="2400" dirty="0">
              <a:solidFill>
                <a:schemeClr val="tx1"/>
              </a:solidFill>
              <a:latin typeface="Courier New" pitchFamily="49" charset="0"/>
            </a:endParaRPr>
          </a:p>
          <a:p>
            <a:pPr lvl="2">
              <a:spcBef>
                <a:spcPts val="600"/>
              </a:spcBef>
              <a:buFont typeface="Wingdings" pitchFamily="2" charset="2"/>
              <a:buNone/>
            </a:pPr>
            <a:endParaRPr lang="en-US" sz="2400" dirty="0">
              <a:solidFill>
                <a:schemeClr val="tx1"/>
              </a:solidFill>
              <a:latin typeface="Courier New" pitchFamily="49" charset="0"/>
            </a:endParaRPr>
          </a:p>
          <a:p>
            <a:pPr marL="447675" lvl="2">
              <a:spcBef>
                <a:spcPts val="600"/>
              </a:spcBef>
              <a:buFont typeface="Wingdings" pitchFamily="2" charset="2"/>
              <a:buNone/>
            </a:pPr>
            <a:r>
              <a:rPr lang="zh-CN" altLang="en-US" sz="2400" b="0" dirty="0">
                <a:solidFill>
                  <a:srgbClr val="000000"/>
                </a:solidFill>
                <a:latin typeface="微软雅黑" panose="020B0503020204020204" pitchFamily="34" charset="-122"/>
                <a:ea typeface="微软雅黑" panose="020B0503020204020204" pitchFamily="34" charset="-122"/>
              </a:rPr>
              <a:t>两种实现方法：</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、用数组实现；</a:t>
            </a:r>
            <a:r>
              <a:rPr lang="en-US" altLang="zh-CN" sz="2400" b="0" dirty="0">
                <a:solidFill>
                  <a:srgbClr val="000000"/>
                </a:solidFill>
                <a:latin typeface="微软雅黑" panose="020B0503020204020204" pitchFamily="34" charset="-122"/>
                <a:ea typeface="微软雅黑" panose="020B0503020204020204" pitchFamily="34" charset="-122"/>
              </a:rPr>
              <a:t>2</a:t>
            </a:r>
            <a:r>
              <a:rPr lang="zh-CN" altLang="en-US" sz="2400" b="0" dirty="0">
                <a:solidFill>
                  <a:srgbClr val="000000"/>
                </a:solidFill>
                <a:latin typeface="微软雅黑" panose="020B0503020204020204" pitchFamily="34" charset="-122"/>
                <a:ea typeface="微软雅黑" panose="020B0503020204020204" pitchFamily="34" charset="-122"/>
              </a:rPr>
              <a:t>、用指针实现</a:t>
            </a:r>
            <a:endParaRPr lang="en-US" sz="2400" b="0" dirty="0">
              <a:solidFill>
                <a:srgbClr val="000000"/>
              </a:solidFill>
              <a:latin typeface="微软雅黑" panose="020B0503020204020204" pitchFamily="34" charset="-122"/>
              <a:ea typeface="微软雅黑" panose="020B0503020204020204" pitchFamily="34" charset="-122"/>
            </a:endParaRPr>
          </a:p>
          <a:p>
            <a:pPr lvl="2">
              <a:spcBef>
                <a:spcPts val="600"/>
              </a:spcBef>
              <a:buFont typeface="Wingdings" pitchFamily="2" charset="2"/>
              <a:buNone/>
            </a:pPr>
            <a:endParaRPr lang="en-US" sz="2400" dirty="0">
              <a:solidFill>
                <a:schemeClr val="tx1"/>
              </a:solidFill>
              <a:latin typeface="Courier New" pitchFamily="49" charset="0"/>
            </a:endParaRPr>
          </a:p>
          <a:p>
            <a:pPr lvl="2">
              <a:spcBef>
                <a:spcPts val="600"/>
              </a:spcBef>
              <a:buFont typeface="Wingdings" pitchFamily="2" charset="2"/>
              <a:buNone/>
            </a:pPr>
            <a:endParaRPr lang="en-US" dirty="0">
              <a:latin typeface="Courier New" pitchFamily="49" charset="0"/>
            </a:endParaRPr>
          </a:p>
          <a:p>
            <a:pPr>
              <a:spcBef>
                <a:spcPts val="600"/>
              </a:spcBef>
            </a:pPr>
            <a:endParaRPr lang="en-US" dirty="0">
              <a:latin typeface="Courier New" pitchFamily="49" charset="0"/>
            </a:endParaRPr>
          </a:p>
        </p:txBody>
      </p:sp>
      <p:grpSp>
        <p:nvGrpSpPr>
          <p:cNvPr id="276492" name="Group 12"/>
          <p:cNvGrpSpPr>
            <a:grpSpLocks/>
          </p:cNvGrpSpPr>
          <p:nvPr/>
        </p:nvGrpSpPr>
        <p:grpSpPr bwMode="auto">
          <a:xfrm>
            <a:off x="1974850" y="2317750"/>
            <a:ext cx="3276600" cy="2209800"/>
            <a:chOff x="480" y="2592"/>
            <a:chExt cx="1687" cy="926"/>
          </a:xfrm>
        </p:grpSpPr>
        <p:sp>
          <p:nvSpPr>
            <p:cNvPr id="276485" name="Rectangle 5"/>
            <p:cNvSpPr>
              <a:spLocks noChangeArrowheads="1"/>
            </p:cNvSpPr>
            <p:nvPr/>
          </p:nvSpPr>
          <p:spPr bwMode="auto">
            <a:xfrm>
              <a:off x="839" y="2623"/>
              <a:ext cx="745" cy="226"/>
            </a:xfrm>
            <a:prstGeom prst="rect">
              <a:avLst/>
            </a:prstGeom>
            <a:noFill/>
            <a:ln w="19050">
              <a:solidFill>
                <a:schemeClr val="tx2"/>
              </a:solidFill>
              <a:miter lim="800000"/>
              <a:headEnd/>
              <a:tailEnd type="none" w="sm" len="sm"/>
            </a:ln>
            <a:effectLst/>
          </p:spPr>
          <p:txBody>
            <a:bodyPr wrap="none" lIns="45720" rIns="45720" anchor="ctr"/>
            <a:lstStyle/>
            <a:p>
              <a:r>
                <a:rPr lang="en-US">
                  <a:latin typeface="Courier New" pitchFamily="49" charset="0"/>
                </a:rPr>
                <a:t>5043</a:t>
              </a:r>
            </a:p>
          </p:txBody>
        </p:sp>
        <p:sp>
          <p:nvSpPr>
            <p:cNvPr id="276486" name="Rectangle 6"/>
            <p:cNvSpPr>
              <a:spLocks noChangeArrowheads="1"/>
            </p:cNvSpPr>
            <p:nvPr/>
          </p:nvSpPr>
          <p:spPr bwMode="auto">
            <a:xfrm>
              <a:off x="839" y="2846"/>
              <a:ext cx="745" cy="226"/>
            </a:xfrm>
            <a:prstGeom prst="rect">
              <a:avLst/>
            </a:prstGeom>
            <a:noFill/>
            <a:ln w="19050">
              <a:solidFill>
                <a:schemeClr val="tx2"/>
              </a:solidFill>
              <a:miter lim="800000"/>
              <a:headEnd/>
              <a:tailEnd type="none" w="sm" len="sm"/>
            </a:ln>
            <a:effectLst/>
          </p:spPr>
          <p:txBody>
            <a:bodyPr wrap="none" lIns="45720" rIns="45720" anchor="ctr"/>
            <a:lstStyle/>
            <a:p>
              <a:r>
                <a:rPr lang="en-US">
                  <a:latin typeface="Courier New" pitchFamily="49" charset="0"/>
                </a:rPr>
                <a:t>6125</a:t>
              </a:r>
            </a:p>
          </p:txBody>
        </p:sp>
        <p:sp>
          <p:nvSpPr>
            <p:cNvPr id="276487" name="Rectangle 7"/>
            <p:cNvSpPr>
              <a:spLocks noChangeArrowheads="1"/>
            </p:cNvSpPr>
            <p:nvPr/>
          </p:nvSpPr>
          <p:spPr bwMode="auto">
            <a:xfrm>
              <a:off x="839" y="3069"/>
              <a:ext cx="745" cy="226"/>
            </a:xfrm>
            <a:prstGeom prst="rect">
              <a:avLst/>
            </a:prstGeom>
            <a:noFill/>
            <a:ln w="19050">
              <a:solidFill>
                <a:schemeClr val="tx2"/>
              </a:solidFill>
              <a:miter lim="800000"/>
              <a:headEnd/>
              <a:tailEnd type="none" w="sm" len="sm"/>
            </a:ln>
            <a:effectLst/>
          </p:spPr>
          <p:txBody>
            <a:bodyPr wrap="none" lIns="45720" rIns="45720" anchor="ctr"/>
            <a:lstStyle/>
            <a:p>
              <a:r>
                <a:rPr lang="en-US" dirty="0">
                  <a:latin typeface="Courier New" pitchFamily="49" charset="0"/>
                </a:rPr>
                <a:t>7395</a:t>
              </a:r>
            </a:p>
          </p:txBody>
        </p:sp>
        <p:sp>
          <p:nvSpPr>
            <p:cNvPr id="276488" name="Rectangle 8"/>
            <p:cNvSpPr>
              <a:spLocks noChangeArrowheads="1"/>
            </p:cNvSpPr>
            <p:nvPr/>
          </p:nvSpPr>
          <p:spPr bwMode="auto">
            <a:xfrm>
              <a:off x="839" y="3292"/>
              <a:ext cx="745" cy="226"/>
            </a:xfrm>
            <a:prstGeom prst="rect">
              <a:avLst/>
            </a:prstGeom>
            <a:noFill/>
            <a:ln w="19050">
              <a:solidFill>
                <a:schemeClr val="tx2"/>
              </a:solidFill>
              <a:miter lim="800000"/>
              <a:headEnd/>
              <a:tailEnd type="none" w="sm" len="sm"/>
            </a:ln>
            <a:effectLst/>
          </p:spPr>
          <p:txBody>
            <a:bodyPr wrap="none" lIns="45720" rIns="45720" anchor="ctr"/>
            <a:lstStyle/>
            <a:p>
              <a:r>
                <a:rPr lang="en-US">
                  <a:latin typeface="Courier New" pitchFamily="49" charset="0"/>
                </a:rPr>
                <a:t>0</a:t>
              </a:r>
            </a:p>
          </p:txBody>
        </p:sp>
        <p:sp>
          <p:nvSpPr>
            <p:cNvPr id="276489" name="Line 9"/>
            <p:cNvSpPr>
              <a:spLocks noChangeShapeType="1"/>
            </p:cNvSpPr>
            <p:nvPr/>
          </p:nvSpPr>
          <p:spPr bwMode="auto">
            <a:xfrm>
              <a:off x="672" y="2688"/>
              <a:ext cx="144"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276490" name="Text Box 10"/>
            <p:cNvSpPr txBox="1">
              <a:spLocks noChangeArrowheads="1"/>
            </p:cNvSpPr>
            <p:nvPr/>
          </p:nvSpPr>
          <p:spPr bwMode="auto">
            <a:xfrm>
              <a:off x="480" y="2592"/>
              <a:ext cx="144" cy="214"/>
            </a:xfrm>
            <a:prstGeom prst="rect">
              <a:avLst/>
            </a:prstGeom>
            <a:noFill/>
            <a:ln w="19050">
              <a:noFill/>
              <a:miter lim="800000"/>
              <a:headEnd/>
              <a:tailEnd type="none" w="sm" len="sm"/>
            </a:ln>
            <a:effectLst/>
          </p:spPr>
          <p:txBody>
            <a:bodyPr wrap="none" lIns="45720" rIns="45720">
              <a:spAutoFit/>
            </a:bodyPr>
            <a:lstStyle/>
            <a:p>
              <a:pPr algn="l"/>
              <a:r>
                <a:rPr lang="en-US">
                  <a:latin typeface="Courier New" pitchFamily="49" charset="0"/>
                </a:rPr>
                <a:t>a</a:t>
              </a:r>
            </a:p>
          </p:txBody>
        </p:sp>
        <p:sp>
          <p:nvSpPr>
            <p:cNvPr id="276491" name="Text Box 11"/>
            <p:cNvSpPr txBox="1">
              <a:spLocks noChangeArrowheads="1"/>
            </p:cNvSpPr>
            <p:nvPr/>
          </p:nvSpPr>
          <p:spPr bwMode="auto">
            <a:xfrm>
              <a:off x="1795" y="2923"/>
              <a:ext cx="372" cy="214"/>
            </a:xfrm>
            <a:prstGeom prst="rect">
              <a:avLst/>
            </a:prstGeom>
            <a:noFill/>
            <a:ln w="19050">
              <a:noFill/>
              <a:miter lim="800000"/>
              <a:headEnd/>
              <a:tailEnd type="none" w="sm" len="sm"/>
            </a:ln>
            <a:effectLst/>
          </p:spPr>
          <p:txBody>
            <a:bodyPr wrap="none" lIns="45720" rIns="45720">
              <a:spAutoFit/>
            </a:bodyPr>
            <a:lstStyle/>
            <a:p>
              <a:pPr algn="l"/>
              <a:r>
                <a:rPr lang="en-US">
                  <a:latin typeface="Courier New" pitchFamily="49" charset="0"/>
                  <a:sym typeface="Symbol" pitchFamily="18" charset="2"/>
                </a:rPr>
                <a:t></a:t>
              </a:r>
              <a:r>
                <a:rPr lang="en-US">
                  <a:latin typeface="Courier New" pitchFamily="49" charset="0"/>
                </a:rPr>
                <a:t> 3</a:t>
              </a:r>
            </a:p>
          </p:txBody>
        </p:sp>
      </p:grpSp>
    </p:spTree>
    <p:extLst>
      <p:ext uri="{BB962C8B-B14F-4D97-AF65-F5344CB8AC3E}">
        <p14:creationId xmlns:p14="http://schemas.microsoft.com/office/powerpoint/2010/main" val="165097749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dirty="0"/>
              <a:t>Y86-64 </a:t>
            </a:r>
            <a:r>
              <a:rPr lang="zh-CN" altLang="en-US" dirty="0"/>
              <a:t>代码产生示例</a:t>
            </a:r>
            <a:endParaRPr lang="en-US" dirty="0"/>
          </a:p>
        </p:txBody>
      </p:sp>
      <p:sp>
        <p:nvSpPr>
          <p:cNvPr id="277507" name="Rectangle 3"/>
          <p:cNvSpPr>
            <a:spLocks noGrp="1" noChangeArrowheads="1"/>
          </p:cNvSpPr>
          <p:nvPr>
            <p:ph type="body" sz="half" idx="1"/>
          </p:nvPr>
        </p:nvSpPr>
        <p:spPr/>
        <p:txBody>
          <a:bodyPr/>
          <a:lstStyle/>
          <a:p>
            <a:pPr marL="0" indent="0"/>
            <a:r>
              <a:rPr lang="zh-CN" altLang="en-US" sz="2000" dirty="0"/>
              <a:t>第一次尝试：</a:t>
            </a:r>
            <a:endParaRPr lang="en-US" sz="2000" dirty="0"/>
          </a:p>
          <a:p>
            <a:pPr lvl="1"/>
            <a:r>
              <a:rPr lang="zh-CN" altLang="en-US" sz="1800" dirty="0"/>
              <a:t>用数组实现，这是典型的实现方式</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p:txBody>
      </p:sp>
      <p:sp>
        <p:nvSpPr>
          <p:cNvPr id="277509" name="Rectangle 5"/>
          <p:cNvSpPr>
            <a:spLocks noGrp="1" noChangeArrowheads="1"/>
          </p:cNvSpPr>
          <p:nvPr>
            <p:ph type="body" sz="half" idx="2"/>
          </p:nvPr>
        </p:nvSpPr>
        <p:spPr/>
        <p:txBody>
          <a:bodyPr/>
          <a:lstStyle/>
          <a:p>
            <a:r>
              <a:rPr lang="zh-CN" altLang="en-US" sz="2000" dirty="0"/>
              <a:t>编译：</a:t>
            </a:r>
            <a:r>
              <a:rPr lang="en-US" altLang="zh-CN" sz="2000" dirty="0" err="1">
                <a:latin typeface="Courier New" pitchFamily="49" charset="0"/>
              </a:rPr>
              <a:t>gcc</a:t>
            </a:r>
            <a:r>
              <a:rPr lang="en-US" altLang="zh-CN" sz="2000" dirty="0">
                <a:latin typeface="Courier New" pitchFamily="49" charset="0"/>
              </a:rPr>
              <a:t> -</a:t>
            </a:r>
            <a:r>
              <a:rPr lang="en-US" altLang="zh-CN" sz="2000" dirty="0" err="1">
                <a:latin typeface="Courier New" pitchFamily="49" charset="0"/>
              </a:rPr>
              <a:t>Og</a:t>
            </a:r>
            <a:r>
              <a:rPr lang="en-US" altLang="zh-CN" sz="2000" dirty="0">
                <a:latin typeface="Courier New" pitchFamily="49" charset="0"/>
              </a:rPr>
              <a:t> -S</a:t>
            </a:r>
          </a:p>
          <a:p>
            <a:pPr marL="0" indent="0"/>
            <a:endParaRPr lang="en-US" altLang="zh-CN" sz="2000" dirty="0"/>
          </a:p>
          <a:p>
            <a:pPr marL="0" indent="0"/>
            <a:endParaRPr lang="en-US" altLang="zh-CN" sz="2000" dirty="0"/>
          </a:p>
          <a:p>
            <a:pPr marL="0" indent="0"/>
            <a:endParaRPr lang="en-US" altLang="zh-CN" sz="2000" dirty="0"/>
          </a:p>
          <a:p>
            <a:pPr marL="0" indent="0"/>
            <a:endParaRPr lang="en-US" altLang="zh-CN" sz="2000" dirty="0"/>
          </a:p>
          <a:p>
            <a:pPr marL="0" indent="0"/>
            <a:r>
              <a:rPr lang="zh-CN" altLang="en-US" sz="2000" dirty="0"/>
              <a:t>出现问题：</a:t>
            </a:r>
            <a:endParaRPr lang="en-US" sz="2000" dirty="0"/>
          </a:p>
          <a:p>
            <a:pPr lvl="1"/>
            <a:endParaRPr lang="en-US" altLang="zh-CN" sz="1800" dirty="0"/>
          </a:p>
          <a:p>
            <a:pPr lvl="1"/>
            <a:endParaRPr lang="en-US" altLang="zh-CN" sz="1800" dirty="0"/>
          </a:p>
          <a:p>
            <a:pPr lvl="1"/>
            <a:endParaRPr lang="en-US" altLang="zh-CN" sz="1800" dirty="0"/>
          </a:p>
          <a:p>
            <a:r>
              <a:rPr lang="zh-CN" altLang="en-US" sz="2200" dirty="0"/>
              <a:t>很难在</a:t>
            </a:r>
            <a:r>
              <a:rPr lang="en-US" sz="2200" dirty="0"/>
              <a:t>Y86-64</a:t>
            </a:r>
            <a:r>
              <a:rPr lang="zh-CN" altLang="en-US" sz="2200" dirty="0"/>
              <a:t>上进行数组索引</a:t>
            </a:r>
            <a:endParaRPr lang="en-US" sz="2200" dirty="0"/>
          </a:p>
          <a:p>
            <a:pPr lvl="2"/>
            <a:r>
              <a:rPr lang="zh-CN" altLang="en-US" sz="1600" dirty="0"/>
              <a:t>因为没有缩放寻址的模式</a:t>
            </a:r>
            <a:endParaRPr lang="en-US" sz="1600" dirty="0"/>
          </a:p>
        </p:txBody>
      </p:sp>
      <p:sp>
        <p:nvSpPr>
          <p:cNvPr id="277508" name="Text Box 4"/>
          <p:cNvSpPr txBox="1">
            <a:spLocks noChangeArrowheads="1"/>
          </p:cNvSpPr>
          <p:nvPr/>
        </p:nvSpPr>
        <p:spPr bwMode="auto">
          <a:xfrm>
            <a:off x="146050" y="2438400"/>
            <a:ext cx="4343400" cy="2582863"/>
          </a:xfrm>
          <a:prstGeom prst="rect">
            <a:avLst/>
          </a:prstGeom>
          <a:solidFill>
            <a:srgbClr val="FFCCFF"/>
          </a:solidFill>
          <a:ln w="19050">
            <a:solidFill>
              <a:schemeClr val="tx2"/>
            </a:solidFill>
            <a:miter lim="800000"/>
            <a:headEnd/>
            <a:tailEnd type="none" w="sm" len="sm"/>
          </a:ln>
          <a:effectLst/>
        </p:spPr>
        <p:txBody>
          <a:bodyPr lIns="45720" rIns="45720">
            <a:spAutoFit/>
          </a:bodyPr>
          <a:lstStyle/>
          <a:p>
            <a:pPr algn="l">
              <a:lnSpc>
                <a:spcPct val="100000"/>
              </a:lnSpc>
            </a:pPr>
            <a:r>
              <a:rPr lang="en-US" dirty="0">
                <a:latin typeface="Courier New" pitchFamily="49" charset="0"/>
              </a:rPr>
              <a:t>/* Find number of elements in</a:t>
            </a:r>
          </a:p>
          <a:p>
            <a:pPr algn="l">
              <a:lnSpc>
                <a:spcPct val="100000"/>
              </a:lnSpc>
            </a:pPr>
            <a:r>
              <a:rPr lang="en-US" dirty="0">
                <a:latin typeface="Courier New" pitchFamily="49" charset="0"/>
              </a:rPr>
              <a:t>   null-terminated list */</a:t>
            </a:r>
          </a:p>
          <a:p>
            <a:pPr algn="l">
              <a:lnSpc>
                <a:spcPct val="100000"/>
              </a:lnSpc>
            </a:pPr>
            <a:r>
              <a:rPr lang="en-US" dirty="0">
                <a:latin typeface="Courier New" pitchFamily="49" charset="0"/>
              </a:rPr>
              <a:t>long </a:t>
            </a:r>
            <a:r>
              <a:rPr lang="en-US" dirty="0" err="1">
                <a:latin typeface="Courier New" pitchFamily="49" charset="0"/>
              </a:rPr>
              <a:t>len</a:t>
            </a:r>
            <a:r>
              <a:rPr lang="en-US" dirty="0">
                <a:latin typeface="Courier New" pitchFamily="49" charset="0"/>
              </a:rPr>
              <a:t>(long a[])</a:t>
            </a:r>
          </a:p>
          <a:p>
            <a:pPr algn="l">
              <a:lnSpc>
                <a:spcPct val="100000"/>
              </a:lnSpc>
            </a:pPr>
            <a:r>
              <a:rPr lang="en-US" dirty="0">
                <a:latin typeface="Courier New" pitchFamily="49" charset="0"/>
              </a:rPr>
              <a:t>{</a:t>
            </a:r>
          </a:p>
          <a:p>
            <a:pPr algn="l">
              <a:lnSpc>
                <a:spcPct val="100000"/>
              </a:lnSpc>
            </a:pPr>
            <a:r>
              <a:rPr lang="en-US" dirty="0">
                <a:latin typeface="Courier New" pitchFamily="49" charset="0"/>
              </a:rPr>
              <a:t>  long </a:t>
            </a:r>
            <a:r>
              <a:rPr lang="en-US" dirty="0" err="1">
                <a:latin typeface="Courier New" pitchFamily="49" charset="0"/>
              </a:rPr>
              <a:t>len</a:t>
            </a:r>
            <a:r>
              <a:rPr lang="en-US" dirty="0">
                <a:latin typeface="Courier New" pitchFamily="49" charset="0"/>
              </a:rPr>
              <a:t>;</a:t>
            </a:r>
          </a:p>
          <a:p>
            <a:pPr algn="l">
              <a:lnSpc>
                <a:spcPct val="100000"/>
              </a:lnSpc>
            </a:pPr>
            <a:r>
              <a:rPr lang="en-US" dirty="0">
                <a:latin typeface="Courier New" pitchFamily="49" charset="0"/>
              </a:rPr>
              <a:t>  for (</a:t>
            </a:r>
            <a:r>
              <a:rPr lang="en-US" dirty="0" err="1">
                <a:latin typeface="Courier New" pitchFamily="49" charset="0"/>
              </a:rPr>
              <a:t>len</a:t>
            </a:r>
            <a:r>
              <a:rPr lang="en-US" dirty="0">
                <a:latin typeface="Courier New" pitchFamily="49" charset="0"/>
              </a:rPr>
              <a:t> = 0; a[</a:t>
            </a:r>
            <a:r>
              <a:rPr lang="en-US" dirty="0" err="1">
                <a:latin typeface="Courier New" pitchFamily="49" charset="0"/>
              </a:rPr>
              <a:t>len</a:t>
            </a:r>
            <a:r>
              <a:rPr lang="en-US" dirty="0">
                <a:latin typeface="Courier New" pitchFamily="49" charset="0"/>
              </a:rPr>
              <a:t>]; </a:t>
            </a:r>
            <a:r>
              <a:rPr lang="en-US" dirty="0" err="1">
                <a:latin typeface="Courier New" pitchFamily="49" charset="0"/>
              </a:rPr>
              <a:t>len</a:t>
            </a:r>
            <a:r>
              <a:rPr lang="en-US" dirty="0">
                <a:latin typeface="Courier New" pitchFamily="49" charset="0"/>
              </a:rPr>
              <a:t>++)</a:t>
            </a:r>
          </a:p>
          <a:p>
            <a:pPr algn="l">
              <a:lnSpc>
                <a:spcPct val="100000"/>
              </a:lnSpc>
            </a:pPr>
            <a:r>
              <a:rPr lang="en-US" dirty="0">
                <a:latin typeface="Courier New" pitchFamily="49" charset="0"/>
              </a:rPr>
              <a:t>	;</a:t>
            </a:r>
          </a:p>
          <a:p>
            <a:pPr algn="l">
              <a:lnSpc>
                <a:spcPct val="100000"/>
              </a:lnSpc>
            </a:pPr>
            <a:r>
              <a:rPr lang="en-US" dirty="0">
                <a:latin typeface="Courier New" pitchFamily="49" charset="0"/>
              </a:rPr>
              <a:t>  return </a:t>
            </a:r>
            <a:r>
              <a:rPr lang="en-US" dirty="0" err="1">
                <a:latin typeface="Courier New" pitchFamily="49" charset="0"/>
              </a:rPr>
              <a:t>len</a:t>
            </a:r>
            <a:r>
              <a:rPr lang="en-US" dirty="0">
                <a:latin typeface="Courier New" pitchFamily="49" charset="0"/>
              </a:rPr>
              <a:t>;</a:t>
            </a:r>
          </a:p>
          <a:p>
            <a:pPr algn="l">
              <a:lnSpc>
                <a:spcPct val="100000"/>
              </a:lnSpc>
            </a:pPr>
            <a:r>
              <a:rPr lang="en-US" dirty="0">
                <a:latin typeface="Courier New" pitchFamily="49" charset="0"/>
              </a:rPr>
              <a:t>}</a:t>
            </a:r>
          </a:p>
        </p:txBody>
      </p:sp>
      <p:sp>
        <p:nvSpPr>
          <p:cNvPr id="277510" name="Text Box 6"/>
          <p:cNvSpPr txBox="1">
            <a:spLocks noChangeArrowheads="1"/>
          </p:cNvSpPr>
          <p:nvPr/>
        </p:nvSpPr>
        <p:spPr bwMode="auto">
          <a:xfrm>
            <a:off x="4649787" y="2452370"/>
            <a:ext cx="4191000" cy="1200329"/>
          </a:xfrm>
          <a:prstGeom prst="rect">
            <a:avLst/>
          </a:prstGeom>
          <a:solidFill>
            <a:srgbClr val="FFCCFF"/>
          </a:solidFill>
          <a:ln w="19050">
            <a:solidFill>
              <a:schemeClr val="tx2"/>
            </a:solidFill>
            <a:miter lim="800000"/>
            <a:headEnd/>
            <a:tailEnd type="none" w="sm" len="sm"/>
          </a:ln>
          <a:effectLst/>
        </p:spPr>
        <p:txBody>
          <a:bodyPr wrap="square" lIns="45720" rIns="45720">
            <a:spAutoFit/>
          </a:bodyPr>
          <a:lstStyle/>
          <a:p>
            <a:pPr algn="l">
              <a:lnSpc>
                <a:spcPct val="100000"/>
              </a:lnSpc>
              <a:tabLst>
                <a:tab pos="400050" algn="l"/>
              </a:tabLst>
            </a:pPr>
            <a:r>
              <a:rPr lang="en-US" dirty="0">
                <a:latin typeface="Courier New" pitchFamily="49" charset="0"/>
              </a:rPr>
              <a:t>L3:</a:t>
            </a:r>
          </a:p>
          <a:p>
            <a:pPr algn="l">
              <a:lnSpc>
                <a:spcPct val="100000"/>
              </a:lnSpc>
              <a:tabLst>
                <a:tab pos="400050" algn="l"/>
              </a:tabLst>
            </a:pPr>
            <a:r>
              <a:rPr lang="en-US" dirty="0">
                <a:latin typeface="Courier New" pitchFamily="49" charset="0"/>
              </a:rPr>
              <a:t>	</a:t>
            </a:r>
            <a:r>
              <a:rPr lang="en-US" dirty="0" err="1">
                <a:latin typeface="Courier New" pitchFamily="49" charset="0"/>
              </a:rPr>
              <a:t>addq</a:t>
            </a:r>
            <a:r>
              <a:rPr lang="en-US" dirty="0">
                <a:latin typeface="Courier New" pitchFamily="49" charset="0"/>
              </a:rPr>
              <a:t> $1,%rax</a:t>
            </a:r>
          </a:p>
          <a:p>
            <a:pPr algn="l">
              <a:lnSpc>
                <a:spcPct val="100000"/>
              </a:lnSpc>
              <a:tabLst>
                <a:tab pos="400050" algn="l"/>
              </a:tabLst>
            </a:pPr>
            <a:r>
              <a:rPr lang="en-US" dirty="0">
                <a:latin typeface="Courier New" pitchFamily="49" charset="0"/>
              </a:rPr>
              <a:t>	</a:t>
            </a:r>
            <a:r>
              <a:rPr lang="en-US" i="1" dirty="0" err="1">
                <a:latin typeface="Courier New" pitchFamily="49" charset="0"/>
              </a:rPr>
              <a:t>cmpq</a:t>
            </a:r>
            <a:r>
              <a:rPr lang="en-US" i="1" dirty="0">
                <a:latin typeface="Courier New" pitchFamily="49" charset="0"/>
              </a:rPr>
              <a:t>  $0, (%rdi,%rax,8)</a:t>
            </a:r>
          </a:p>
          <a:p>
            <a:pPr algn="l">
              <a:lnSpc>
                <a:spcPct val="100000"/>
              </a:lnSpc>
              <a:tabLst>
                <a:tab pos="400050" algn="l"/>
              </a:tabLst>
            </a:pPr>
            <a:r>
              <a:rPr lang="en-US" dirty="0">
                <a:latin typeface="Courier New" pitchFamily="49" charset="0"/>
              </a:rPr>
              <a:t>	</a:t>
            </a:r>
            <a:r>
              <a:rPr lang="en-US" dirty="0" err="1">
                <a:latin typeface="Courier New" pitchFamily="49" charset="0"/>
              </a:rPr>
              <a:t>jne</a:t>
            </a:r>
            <a:r>
              <a:rPr lang="en-US" dirty="0">
                <a:latin typeface="Courier New" pitchFamily="49" charset="0"/>
              </a:rPr>
              <a:t>	L3</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dirty="0"/>
              <a:t>Y86-64</a:t>
            </a:r>
            <a:r>
              <a:rPr lang="zh-CN" altLang="en-US" dirty="0"/>
              <a:t>代码产生示例</a:t>
            </a:r>
            <a:r>
              <a:rPr lang="en-US" dirty="0"/>
              <a:t>#2</a:t>
            </a:r>
          </a:p>
        </p:txBody>
      </p:sp>
      <p:sp>
        <p:nvSpPr>
          <p:cNvPr id="279555" name="Rectangle 3"/>
          <p:cNvSpPr>
            <a:spLocks noGrp="1" noChangeArrowheads="1"/>
          </p:cNvSpPr>
          <p:nvPr>
            <p:ph type="body" sz="half" idx="1"/>
          </p:nvPr>
        </p:nvSpPr>
        <p:spPr/>
        <p:txBody>
          <a:bodyPr/>
          <a:lstStyle/>
          <a:p>
            <a:pPr marL="0" indent="0"/>
            <a:r>
              <a:rPr lang="zh-CN" altLang="en-US" sz="2000" dirty="0"/>
              <a:t>第二次尝试：</a:t>
            </a:r>
            <a:endParaRPr lang="en-US" altLang="zh-CN" sz="2000" dirty="0"/>
          </a:p>
          <a:p>
            <a:r>
              <a:rPr lang="zh-CN" altLang="en-US" sz="1800" dirty="0"/>
              <a:t>编写模拟预期 </a:t>
            </a:r>
            <a:r>
              <a:rPr lang="en-US" altLang="zh-CN" sz="1800" dirty="0"/>
              <a:t>Y86-64 </a:t>
            </a:r>
            <a:r>
              <a:rPr lang="zh-CN" altLang="en-US" sz="1800" dirty="0"/>
              <a:t>代码的 </a:t>
            </a:r>
            <a:r>
              <a:rPr lang="en-US" altLang="zh-CN" sz="1800" dirty="0"/>
              <a:t>C </a:t>
            </a:r>
            <a:r>
              <a:rPr lang="zh-CN" altLang="en-US" sz="1800" dirty="0"/>
              <a:t>代码，用指针实现
</a:t>
            </a:r>
            <a:endParaRPr lang="en-US" sz="1800" dirty="0">
              <a:latin typeface="Courier New" pitchFamily="49" charset="0"/>
            </a:endParaRPr>
          </a:p>
        </p:txBody>
      </p:sp>
      <p:sp>
        <p:nvSpPr>
          <p:cNvPr id="279556" name="Rectangle 4"/>
          <p:cNvSpPr>
            <a:spLocks noGrp="1" noChangeArrowheads="1"/>
          </p:cNvSpPr>
          <p:nvPr>
            <p:ph type="body" sz="half" idx="2"/>
          </p:nvPr>
        </p:nvSpPr>
        <p:spPr/>
        <p:txBody>
          <a:bodyPr/>
          <a:lstStyle/>
          <a:p>
            <a:pPr marL="0" indent="0"/>
            <a:r>
              <a:rPr lang="zh-CN" altLang="en-US" sz="2000" dirty="0"/>
              <a:t>结果：</a:t>
            </a:r>
            <a:endParaRPr lang="en-US" sz="2000" dirty="0"/>
          </a:p>
          <a:p>
            <a:pPr lvl="1"/>
            <a:r>
              <a:rPr lang="en-US" altLang="zh-CN" sz="1800" dirty="0"/>
              <a:t>Y86-64 </a:t>
            </a:r>
            <a:r>
              <a:rPr lang="zh-CN" altLang="en-US" sz="1800" dirty="0"/>
              <a:t>代码和</a:t>
            </a:r>
            <a:r>
              <a:rPr lang="en-US" altLang="zh-CN" sz="1800" dirty="0"/>
              <a:t>X 86-64 </a:t>
            </a:r>
            <a:r>
              <a:rPr lang="zh-CN" altLang="en-US" sz="1800" dirty="0"/>
              <a:t>代码遵循了相同的通用模式</a:t>
            </a:r>
            <a:endParaRPr lang="en-US" sz="1800" dirty="0"/>
          </a:p>
        </p:txBody>
      </p:sp>
      <p:sp>
        <p:nvSpPr>
          <p:cNvPr id="279557" name="Text Box 5"/>
          <p:cNvSpPr txBox="1">
            <a:spLocks noChangeArrowheads="1"/>
          </p:cNvSpPr>
          <p:nvPr/>
        </p:nvSpPr>
        <p:spPr bwMode="auto">
          <a:xfrm>
            <a:off x="374650" y="2355850"/>
            <a:ext cx="4343400" cy="3416320"/>
          </a:xfrm>
          <a:prstGeom prst="rect">
            <a:avLst/>
          </a:prstGeom>
          <a:solidFill>
            <a:srgbClr val="FFCCFF"/>
          </a:solidFill>
          <a:ln w="19050">
            <a:solidFill>
              <a:schemeClr val="tx2"/>
            </a:solidFill>
            <a:miter lim="800000"/>
            <a:headEnd/>
            <a:tailEnd type="none" w="sm" len="sm"/>
          </a:ln>
          <a:effectLst/>
        </p:spPr>
        <p:txBody>
          <a:bodyPr lIns="45720" rIns="45720">
            <a:spAutoFit/>
          </a:bodyPr>
          <a:lstStyle/>
          <a:p>
            <a:pPr algn="l">
              <a:lnSpc>
                <a:spcPct val="100000"/>
              </a:lnSpc>
            </a:pPr>
            <a:r>
              <a:rPr lang="en-US" dirty="0">
                <a:latin typeface="Courier New" pitchFamily="49" charset="0"/>
              </a:rPr>
              <a:t>long len2(long *a)</a:t>
            </a:r>
          </a:p>
          <a:p>
            <a:pPr algn="l">
              <a:lnSpc>
                <a:spcPct val="100000"/>
              </a:lnSpc>
            </a:pPr>
            <a:r>
              <a:rPr lang="en-US" dirty="0">
                <a:latin typeface="Courier New" pitchFamily="49" charset="0"/>
              </a:rPr>
              <a:t>{</a:t>
            </a:r>
          </a:p>
          <a:p>
            <a:pPr algn="l">
              <a:lnSpc>
                <a:spcPct val="100000"/>
              </a:lnSpc>
            </a:pPr>
            <a:r>
              <a:rPr lang="en-US" dirty="0">
                <a:latin typeface="Courier New" pitchFamily="49" charset="0"/>
              </a:rPr>
              <a:t>    long </a:t>
            </a:r>
            <a:r>
              <a:rPr lang="en-US" dirty="0" err="1">
                <a:latin typeface="Courier New" pitchFamily="49" charset="0"/>
              </a:rPr>
              <a:t>ip</a:t>
            </a:r>
            <a:r>
              <a:rPr lang="en-US" dirty="0">
                <a:latin typeface="Courier New" pitchFamily="49" charset="0"/>
              </a:rPr>
              <a:t> = (long) a;</a:t>
            </a:r>
          </a:p>
          <a:p>
            <a:pPr algn="l">
              <a:lnSpc>
                <a:spcPct val="100000"/>
              </a:lnSpc>
            </a:pPr>
            <a:r>
              <a:rPr lang="en-US" dirty="0">
                <a:latin typeface="Courier New" pitchFamily="49" charset="0"/>
              </a:rPr>
              <a:t>    long </a:t>
            </a:r>
            <a:r>
              <a:rPr lang="en-US" dirty="0" err="1">
                <a:latin typeface="Courier New" pitchFamily="49" charset="0"/>
              </a:rPr>
              <a:t>val</a:t>
            </a:r>
            <a:r>
              <a:rPr lang="en-US" dirty="0">
                <a:latin typeface="Courier New" pitchFamily="49" charset="0"/>
              </a:rPr>
              <a:t> = *(long *) </a:t>
            </a:r>
            <a:r>
              <a:rPr lang="en-US" dirty="0" err="1">
                <a:latin typeface="Courier New" pitchFamily="49" charset="0"/>
              </a:rPr>
              <a:t>ip</a:t>
            </a:r>
            <a:r>
              <a:rPr lang="en-US" dirty="0">
                <a:latin typeface="Courier New" pitchFamily="49" charset="0"/>
              </a:rPr>
              <a:t>;</a:t>
            </a:r>
          </a:p>
          <a:p>
            <a:pPr algn="l">
              <a:lnSpc>
                <a:spcPct val="100000"/>
              </a:lnSpc>
            </a:pPr>
            <a:r>
              <a:rPr lang="en-US" dirty="0">
                <a:latin typeface="Courier New" pitchFamily="49" charset="0"/>
              </a:rPr>
              <a:t>    long </a:t>
            </a:r>
            <a:r>
              <a:rPr lang="en-US" dirty="0" err="1">
                <a:latin typeface="Courier New" pitchFamily="49" charset="0"/>
              </a:rPr>
              <a:t>len</a:t>
            </a:r>
            <a:r>
              <a:rPr lang="en-US" dirty="0">
                <a:latin typeface="Courier New" pitchFamily="49" charset="0"/>
              </a:rPr>
              <a:t> = 0;</a:t>
            </a:r>
          </a:p>
          <a:p>
            <a:pPr algn="l">
              <a:lnSpc>
                <a:spcPct val="100000"/>
              </a:lnSpc>
            </a:pPr>
            <a:r>
              <a:rPr lang="en-US" dirty="0">
                <a:latin typeface="Courier New" pitchFamily="49" charset="0"/>
              </a:rPr>
              <a:t>    while (</a:t>
            </a:r>
            <a:r>
              <a:rPr lang="en-US" dirty="0" err="1">
                <a:latin typeface="Courier New" pitchFamily="49" charset="0"/>
              </a:rPr>
              <a:t>val</a:t>
            </a:r>
            <a:r>
              <a:rPr lang="en-US" dirty="0">
                <a:latin typeface="Courier New" pitchFamily="49" charset="0"/>
              </a:rPr>
              <a:t>) {</a:t>
            </a:r>
          </a:p>
          <a:p>
            <a:pPr algn="l">
              <a:lnSpc>
                <a:spcPct val="100000"/>
              </a:lnSpc>
            </a:pPr>
            <a:r>
              <a:rPr lang="en-US" dirty="0">
                <a:latin typeface="Courier New" pitchFamily="49" charset="0"/>
              </a:rPr>
              <a:t>        </a:t>
            </a:r>
            <a:r>
              <a:rPr lang="en-US" dirty="0" err="1">
                <a:latin typeface="Courier New" pitchFamily="49" charset="0"/>
              </a:rPr>
              <a:t>ip</a:t>
            </a:r>
            <a:r>
              <a:rPr lang="en-US" dirty="0">
                <a:latin typeface="Courier New" pitchFamily="49" charset="0"/>
              </a:rPr>
              <a:t> += </a:t>
            </a:r>
            <a:r>
              <a:rPr lang="en-US" dirty="0" err="1">
                <a:latin typeface="Courier New" pitchFamily="49" charset="0"/>
              </a:rPr>
              <a:t>sizeof</a:t>
            </a:r>
            <a:r>
              <a:rPr lang="en-US" dirty="0">
                <a:latin typeface="Courier New" pitchFamily="49" charset="0"/>
              </a:rPr>
              <a:t>(long);</a:t>
            </a:r>
          </a:p>
          <a:p>
            <a:pPr algn="l">
              <a:lnSpc>
                <a:spcPct val="100000"/>
              </a:lnSpc>
            </a:pPr>
            <a:r>
              <a:rPr lang="en-US" dirty="0">
                <a:latin typeface="Courier New" pitchFamily="49" charset="0"/>
              </a:rPr>
              <a:t>        </a:t>
            </a:r>
            <a:r>
              <a:rPr lang="en-US" dirty="0" err="1">
                <a:latin typeface="Courier New" pitchFamily="49" charset="0"/>
              </a:rPr>
              <a:t>len</a:t>
            </a:r>
            <a:r>
              <a:rPr lang="en-US" dirty="0">
                <a:latin typeface="Courier New" pitchFamily="49" charset="0"/>
              </a:rPr>
              <a:t>++;</a:t>
            </a:r>
          </a:p>
          <a:p>
            <a:pPr algn="l">
              <a:lnSpc>
                <a:spcPct val="100000"/>
              </a:lnSpc>
            </a:pPr>
            <a:r>
              <a:rPr lang="en-US" dirty="0">
                <a:latin typeface="Courier New" pitchFamily="49" charset="0"/>
              </a:rPr>
              <a:t>        </a:t>
            </a:r>
            <a:r>
              <a:rPr lang="en-US" dirty="0" err="1">
                <a:latin typeface="Courier New" pitchFamily="49" charset="0"/>
              </a:rPr>
              <a:t>val</a:t>
            </a:r>
            <a:r>
              <a:rPr lang="en-US" dirty="0">
                <a:latin typeface="Courier New" pitchFamily="49" charset="0"/>
              </a:rPr>
              <a:t> = *(long *) </a:t>
            </a:r>
            <a:r>
              <a:rPr lang="en-US" dirty="0" err="1">
                <a:latin typeface="Courier New" pitchFamily="49" charset="0"/>
              </a:rPr>
              <a:t>ip</a:t>
            </a:r>
            <a:r>
              <a:rPr lang="en-US" dirty="0">
                <a:latin typeface="Courier New" pitchFamily="49" charset="0"/>
              </a:rPr>
              <a:t>;</a:t>
            </a:r>
          </a:p>
          <a:p>
            <a:pPr algn="l">
              <a:lnSpc>
                <a:spcPct val="100000"/>
              </a:lnSpc>
            </a:pPr>
            <a:r>
              <a:rPr lang="en-US" dirty="0">
                <a:latin typeface="Courier New" pitchFamily="49" charset="0"/>
              </a:rPr>
              <a:t>    }</a:t>
            </a:r>
          </a:p>
          <a:p>
            <a:pPr algn="l">
              <a:lnSpc>
                <a:spcPct val="100000"/>
              </a:lnSpc>
            </a:pPr>
            <a:r>
              <a:rPr lang="en-US" dirty="0">
                <a:latin typeface="Courier New" pitchFamily="49" charset="0"/>
              </a:rPr>
              <a:t>    return </a:t>
            </a:r>
            <a:r>
              <a:rPr lang="en-US" dirty="0" err="1">
                <a:latin typeface="Courier New" pitchFamily="49" charset="0"/>
              </a:rPr>
              <a:t>len</a:t>
            </a:r>
            <a:r>
              <a:rPr lang="en-US" dirty="0">
                <a:latin typeface="Courier New" pitchFamily="49" charset="0"/>
              </a:rPr>
              <a:t>;</a:t>
            </a:r>
          </a:p>
          <a:p>
            <a:pPr algn="l">
              <a:lnSpc>
                <a:spcPct val="100000"/>
              </a:lnSpc>
            </a:pPr>
            <a:r>
              <a:rPr lang="en-US" dirty="0">
                <a:latin typeface="Courier New" pitchFamily="49" charset="0"/>
              </a:rP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dirty="0"/>
              <a:t>Y86-64</a:t>
            </a:r>
            <a:r>
              <a:rPr lang="zh-CN" altLang="en-US" dirty="0"/>
              <a:t>代码产生示例</a:t>
            </a:r>
            <a:r>
              <a:rPr lang="en-US" dirty="0"/>
              <a:t>#3</a:t>
            </a:r>
          </a:p>
        </p:txBody>
      </p:sp>
      <p:sp>
        <p:nvSpPr>
          <p:cNvPr id="280581" name="Text Box 5"/>
          <p:cNvSpPr txBox="1">
            <a:spLocks noChangeArrowheads="1"/>
          </p:cNvSpPr>
          <p:nvPr/>
        </p:nvSpPr>
        <p:spPr bwMode="auto">
          <a:xfrm>
            <a:off x="308610" y="2989798"/>
            <a:ext cx="6085840" cy="3785652"/>
          </a:xfrm>
          <a:prstGeom prst="rect">
            <a:avLst/>
          </a:prstGeom>
          <a:solidFill>
            <a:srgbClr val="99FFCC"/>
          </a:solidFill>
          <a:ln w="19050">
            <a:solidFill>
              <a:schemeClr val="tx2"/>
            </a:solidFill>
            <a:miter lim="800000"/>
            <a:headEnd/>
            <a:tailEnd type="none" w="sm" len="sm"/>
          </a:ln>
          <a:effectLst/>
        </p:spPr>
        <p:txBody>
          <a:bodyPr wrap="square" lIns="45720" rIns="45720">
            <a:spAutoFit/>
          </a:bodyPr>
          <a:lstStyle/>
          <a:p>
            <a:pPr algn="l">
              <a:lnSpc>
                <a:spcPct val="100000"/>
              </a:lnSpc>
              <a:tabLst>
                <a:tab pos="568325" algn="l"/>
              </a:tabLst>
            </a:pPr>
            <a:r>
              <a:rPr lang="da-DK" sz="1600" dirty="0">
                <a:latin typeface="Courier New" pitchFamily="49" charset="0"/>
              </a:rPr>
              <a:t>len:</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irmovq</a:t>
            </a:r>
            <a:r>
              <a:rPr lang="da-DK" sz="1600" dirty="0">
                <a:latin typeface="Courier New" pitchFamily="49" charset="0"/>
              </a:rPr>
              <a:t> $1, %r8          # </a:t>
            </a:r>
            <a:r>
              <a:rPr lang="da-DK" sz="1600" dirty="0" err="1">
                <a:latin typeface="Courier New" pitchFamily="49" charset="0"/>
              </a:rPr>
              <a:t>Constant</a:t>
            </a:r>
            <a:r>
              <a:rPr lang="da-DK" sz="1600" dirty="0">
                <a:latin typeface="Courier New" pitchFamily="49" charset="0"/>
              </a:rPr>
              <a:t> 1</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irmovq</a:t>
            </a:r>
            <a:r>
              <a:rPr lang="da-DK" sz="1600" dirty="0">
                <a:latin typeface="Courier New" pitchFamily="49" charset="0"/>
              </a:rPr>
              <a:t> $8, %r9          # </a:t>
            </a:r>
            <a:r>
              <a:rPr lang="da-DK" sz="1600" dirty="0" err="1">
                <a:latin typeface="Courier New" pitchFamily="49" charset="0"/>
              </a:rPr>
              <a:t>Constant</a:t>
            </a:r>
            <a:r>
              <a:rPr lang="da-DK" sz="1600" dirty="0">
                <a:latin typeface="Courier New" pitchFamily="49" charset="0"/>
              </a:rPr>
              <a:t> 8</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irmovq</a:t>
            </a:r>
            <a:r>
              <a:rPr lang="da-DK" sz="1600" dirty="0">
                <a:latin typeface="Courier New" pitchFamily="49" charset="0"/>
              </a:rPr>
              <a:t> $0, %</a:t>
            </a:r>
            <a:r>
              <a:rPr lang="da-DK" sz="1600" dirty="0" err="1">
                <a:latin typeface="Courier New" pitchFamily="49" charset="0"/>
              </a:rPr>
              <a:t>rax</a:t>
            </a:r>
            <a:r>
              <a:rPr lang="da-DK" sz="1600" dirty="0">
                <a:latin typeface="Courier New" pitchFamily="49" charset="0"/>
              </a:rPr>
              <a:t>         # len = 0</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mrmovq</a:t>
            </a:r>
            <a:r>
              <a:rPr lang="da-DK" sz="1600" dirty="0">
                <a:latin typeface="Courier New" pitchFamily="49" charset="0"/>
              </a:rPr>
              <a:t> (%</a:t>
            </a:r>
            <a:r>
              <a:rPr lang="da-DK" sz="1600" dirty="0" err="1">
                <a:latin typeface="Courier New" pitchFamily="49" charset="0"/>
              </a:rPr>
              <a:t>rdi</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     # val = *a</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andq</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         # Test val</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je</a:t>
            </a:r>
            <a:r>
              <a:rPr lang="da-DK" sz="1600" dirty="0">
                <a:latin typeface="Courier New" pitchFamily="49" charset="0"/>
              </a:rPr>
              <a:t> Done                 # If </a:t>
            </a:r>
            <a:r>
              <a:rPr lang="da-DK" sz="1600" dirty="0" err="1">
                <a:latin typeface="Courier New" pitchFamily="49" charset="0"/>
              </a:rPr>
              <a:t>zero</a:t>
            </a:r>
            <a:r>
              <a:rPr lang="da-DK" sz="1600" dirty="0">
                <a:latin typeface="Courier New" pitchFamily="49" charset="0"/>
              </a:rPr>
              <a:t>, </a:t>
            </a:r>
            <a:r>
              <a:rPr lang="da-DK" sz="1600" dirty="0" err="1">
                <a:latin typeface="Courier New" pitchFamily="49" charset="0"/>
              </a:rPr>
              <a:t>goto</a:t>
            </a:r>
            <a:r>
              <a:rPr lang="da-DK" sz="1600" dirty="0">
                <a:latin typeface="Courier New" pitchFamily="49" charset="0"/>
              </a:rPr>
              <a:t> Done</a:t>
            </a:r>
          </a:p>
          <a:p>
            <a:pPr algn="l">
              <a:lnSpc>
                <a:spcPct val="100000"/>
              </a:lnSpc>
              <a:tabLst>
                <a:tab pos="568325" algn="l"/>
              </a:tabLst>
            </a:pPr>
            <a:r>
              <a:rPr lang="da-DK" sz="1600" dirty="0">
                <a:latin typeface="Courier New" pitchFamily="49" charset="0"/>
              </a:rPr>
              <a:t>Loop:</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addq</a:t>
            </a:r>
            <a:r>
              <a:rPr lang="da-DK" sz="1600" dirty="0">
                <a:latin typeface="Courier New" pitchFamily="49" charset="0"/>
              </a:rPr>
              <a:t> %r8, %</a:t>
            </a:r>
            <a:r>
              <a:rPr lang="da-DK" sz="1600" dirty="0" err="1">
                <a:latin typeface="Courier New" pitchFamily="49" charset="0"/>
              </a:rPr>
              <a:t>rax</a:t>
            </a:r>
            <a:r>
              <a:rPr lang="da-DK" sz="1600" dirty="0">
                <a:latin typeface="Courier New" pitchFamily="49" charset="0"/>
              </a:rPr>
              <a:t>          # len++</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addq</a:t>
            </a:r>
            <a:r>
              <a:rPr lang="da-DK" sz="1600" dirty="0">
                <a:latin typeface="Courier New" pitchFamily="49" charset="0"/>
              </a:rPr>
              <a:t> %r9, %</a:t>
            </a:r>
            <a:r>
              <a:rPr lang="da-DK" sz="1600" dirty="0" err="1">
                <a:latin typeface="Courier New" pitchFamily="49" charset="0"/>
              </a:rPr>
              <a:t>rdi</a:t>
            </a:r>
            <a:r>
              <a:rPr lang="da-DK" sz="1600" dirty="0">
                <a:latin typeface="Courier New" pitchFamily="49" charset="0"/>
              </a:rPr>
              <a:t>          # a++</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mrmovq</a:t>
            </a:r>
            <a:r>
              <a:rPr lang="da-DK" sz="1600" dirty="0">
                <a:latin typeface="Courier New" pitchFamily="49" charset="0"/>
              </a:rPr>
              <a:t> (%</a:t>
            </a:r>
            <a:r>
              <a:rPr lang="da-DK" sz="1600" dirty="0" err="1">
                <a:latin typeface="Courier New" pitchFamily="49" charset="0"/>
              </a:rPr>
              <a:t>rdi</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     # val = *a</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andq</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         # Test val</a:t>
            </a:r>
          </a:p>
          <a:p>
            <a:pPr algn="l">
              <a:lnSpc>
                <a:spcPct val="100000"/>
              </a:lnSpc>
              <a:tabLst>
                <a:tab pos="568325" algn="l"/>
              </a:tabLst>
            </a:pPr>
            <a:r>
              <a:rPr lang="da-DK" sz="1600" dirty="0">
                <a:latin typeface="Courier New" pitchFamily="49" charset="0"/>
              </a:rPr>
              <a:t>	</a:t>
            </a:r>
            <a:r>
              <a:rPr lang="da-DK" sz="1600" dirty="0" err="1">
                <a:latin typeface="Courier New" pitchFamily="49" charset="0"/>
              </a:rPr>
              <a:t>jne</a:t>
            </a:r>
            <a:r>
              <a:rPr lang="da-DK" sz="1600" dirty="0">
                <a:latin typeface="Courier New" pitchFamily="49" charset="0"/>
              </a:rPr>
              <a:t> Loop                # If !0, </a:t>
            </a:r>
            <a:r>
              <a:rPr lang="da-DK" sz="1600" dirty="0" err="1">
                <a:latin typeface="Courier New" pitchFamily="49" charset="0"/>
              </a:rPr>
              <a:t>goto</a:t>
            </a:r>
            <a:r>
              <a:rPr lang="da-DK" sz="1600" dirty="0">
                <a:latin typeface="Courier New" pitchFamily="49" charset="0"/>
              </a:rPr>
              <a:t> Loop</a:t>
            </a:r>
          </a:p>
          <a:p>
            <a:pPr algn="l">
              <a:lnSpc>
                <a:spcPct val="100000"/>
              </a:lnSpc>
              <a:tabLst>
                <a:tab pos="568325" algn="l"/>
              </a:tabLst>
            </a:pPr>
            <a:r>
              <a:rPr lang="da-DK" sz="1600" dirty="0">
                <a:latin typeface="Courier New" pitchFamily="49" charset="0"/>
              </a:rPr>
              <a:t>Done:</a:t>
            </a:r>
          </a:p>
          <a:p>
            <a:pPr algn="l">
              <a:lnSpc>
                <a:spcPct val="100000"/>
              </a:lnSpc>
              <a:tabLst>
                <a:tab pos="568325" algn="l"/>
              </a:tabLst>
            </a:pPr>
            <a:r>
              <a:rPr lang="da-DK" sz="1600" dirty="0">
                <a:latin typeface="Courier New" pitchFamily="49" charset="0"/>
              </a:rPr>
              <a:t>    ret</a:t>
            </a:r>
          </a:p>
        </p:txBody>
      </p:sp>
      <p:graphicFrame>
        <p:nvGraphicFramePr>
          <p:cNvPr id="9" name="Table 8"/>
          <p:cNvGraphicFramePr>
            <a:graphicFrameLocks noGrp="1"/>
          </p:cNvGraphicFramePr>
          <p:nvPr>
            <p:extLst>
              <p:ext uri="{D42A27DB-BD31-4B8C-83A1-F6EECF244321}">
                <p14:modId xmlns:p14="http://schemas.microsoft.com/office/powerpoint/2010/main" val="2649264636"/>
              </p:ext>
            </p:extLst>
          </p:nvPr>
        </p:nvGraphicFramePr>
        <p:xfrm>
          <a:off x="6394450" y="2988210"/>
          <a:ext cx="1981200" cy="22860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b="1" i="0" dirty="0" err="1">
                          <a:latin typeface="Courier New"/>
                          <a:cs typeface="Courier New"/>
                        </a:rPr>
                        <a:t>len</a:t>
                      </a:r>
                      <a:endParaRPr lang="en-US" b="1" i="0" dirty="0">
                        <a:latin typeface="Courier New"/>
                        <a:cs typeface="Courier New"/>
                      </a:endParaRP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b="1" i="0" dirty="0" err="1">
                          <a:latin typeface="Courier New"/>
                          <a:cs typeface="Courier New"/>
                        </a:rPr>
                        <a:t>val</a:t>
                      </a:r>
                      <a:endParaRPr lang="en-US" b="1" i="0" dirty="0">
                        <a:latin typeface="Courier New"/>
                        <a:cs typeface="Courier New"/>
                      </a:endParaRP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%r8</a:t>
                      </a:r>
                    </a:p>
                  </a:txBody>
                  <a:tcPr/>
                </a:tc>
                <a:tc>
                  <a:txBody>
                    <a:bodyPr/>
                    <a:lstStyle/>
                    <a:p>
                      <a:r>
                        <a:rPr lang="en-US" b="1" i="0" dirty="0">
                          <a:latin typeface="Courier New"/>
                          <a:cs typeface="Courier New"/>
                        </a:rPr>
                        <a:t>1</a:t>
                      </a:r>
                    </a:p>
                  </a:txBody>
                  <a:tcPr/>
                </a:tc>
                <a:extLst>
                  <a:ext uri="{0D108BD9-81ED-4DB2-BD59-A6C34878D82A}">
                    <a16:rowId xmlns:a16="http://schemas.microsoft.com/office/drawing/2014/main" val="10004"/>
                  </a:ext>
                </a:extLst>
              </a:tr>
              <a:tr h="381000">
                <a:tc>
                  <a:txBody>
                    <a:bodyPr/>
                    <a:lstStyle/>
                    <a:p>
                      <a:r>
                        <a:rPr lang="en-US" b="1" i="0" dirty="0">
                          <a:latin typeface="Courier New"/>
                          <a:cs typeface="Courier New"/>
                        </a:rPr>
                        <a:t>%r9</a:t>
                      </a:r>
                    </a:p>
                  </a:txBody>
                  <a:tcPr/>
                </a:tc>
                <a:tc>
                  <a:txBody>
                    <a:bodyPr/>
                    <a:lstStyle/>
                    <a:p>
                      <a:r>
                        <a:rPr lang="en-US" b="1" i="0" dirty="0">
                          <a:latin typeface="Courier New"/>
                          <a:cs typeface="Courier New"/>
                        </a:rPr>
                        <a:t>8</a:t>
                      </a:r>
                    </a:p>
                  </a:txBody>
                  <a:tcPr/>
                </a:tc>
                <a:extLst>
                  <a:ext uri="{0D108BD9-81ED-4DB2-BD59-A6C34878D82A}">
                    <a16:rowId xmlns:a16="http://schemas.microsoft.com/office/drawing/2014/main" val="10005"/>
                  </a:ext>
                </a:extLst>
              </a:tr>
            </a:tbl>
          </a:graphicData>
        </a:graphic>
      </p:graphicFrame>
      <p:pic>
        <p:nvPicPr>
          <p:cNvPr id="2" name="图片 1">
            <a:extLst>
              <a:ext uri="{FF2B5EF4-FFF2-40B4-BE49-F238E27FC236}">
                <a16:creationId xmlns:a16="http://schemas.microsoft.com/office/drawing/2014/main" id="{57D42003-80A0-43C9-87C2-91761F3CF72A}"/>
              </a:ext>
            </a:extLst>
          </p:cNvPr>
          <p:cNvPicPr>
            <a:picLocks noChangeAspect="1"/>
          </p:cNvPicPr>
          <p:nvPr/>
        </p:nvPicPr>
        <p:blipFill>
          <a:blip r:embed="rId2"/>
          <a:stretch>
            <a:fillRect/>
          </a:stretch>
        </p:blipFill>
        <p:spPr>
          <a:xfrm>
            <a:off x="222250" y="146050"/>
            <a:ext cx="3581400" cy="2822006"/>
          </a:xfrm>
          <a:prstGeom prst="rect">
            <a:avLst/>
          </a:prstGeom>
        </p:spPr>
      </p:pic>
      <p:sp>
        <p:nvSpPr>
          <p:cNvPr id="7" name="文本框 6">
            <a:extLst>
              <a:ext uri="{FF2B5EF4-FFF2-40B4-BE49-F238E27FC236}">
                <a16:creationId xmlns:a16="http://schemas.microsoft.com/office/drawing/2014/main" id="{56C723E8-6672-44B6-955D-629B1C416101}"/>
              </a:ext>
            </a:extLst>
          </p:cNvPr>
          <p:cNvSpPr txBox="1"/>
          <p:nvPr/>
        </p:nvSpPr>
        <p:spPr>
          <a:xfrm>
            <a:off x="3810000" y="181292"/>
            <a:ext cx="3435350" cy="2751522"/>
          </a:xfrm>
          <a:prstGeom prst="rect">
            <a:avLst/>
          </a:prstGeom>
          <a:solidFill>
            <a:srgbClr val="FFFF99"/>
          </a:solidFill>
        </p:spPr>
        <p:txBody>
          <a:bodyPr wrap="square">
            <a:spAutoFit/>
          </a:bodyPr>
          <a:lstStyle/>
          <a:p>
            <a:pPr algn="l"/>
            <a:r>
              <a:rPr lang="en-US" altLang="zh-CN" sz="1600" dirty="0"/>
              <a:t>	</a:t>
            </a:r>
            <a:r>
              <a:rPr lang="en-US" altLang="zh-CN" sz="1600" dirty="0" err="1"/>
              <a:t>movq</a:t>
            </a:r>
            <a:r>
              <a:rPr lang="en-US" altLang="zh-CN" sz="1600" dirty="0"/>
              <a:t>	(%</a:t>
            </a:r>
            <a:r>
              <a:rPr lang="en-US" altLang="zh-CN" sz="1600" dirty="0" err="1"/>
              <a:t>rdi</a:t>
            </a:r>
            <a:r>
              <a:rPr lang="en-US" altLang="zh-CN" sz="1600" dirty="0"/>
              <a:t>), %</a:t>
            </a:r>
            <a:r>
              <a:rPr lang="en-US" altLang="zh-CN" sz="1600" dirty="0" err="1"/>
              <a:t>rdx</a:t>
            </a:r>
            <a:endParaRPr lang="en-US" altLang="zh-CN" sz="1600" dirty="0"/>
          </a:p>
          <a:p>
            <a:pPr algn="l"/>
            <a:r>
              <a:rPr lang="en-US" altLang="zh-CN" sz="1600" dirty="0"/>
              <a:t>	</a:t>
            </a:r>
            <a:r>
              <a:rPr lang="en-US" altLang="zh-CN" sz="1600" dirty="0" err="1"/>
              <a:t>movl</a:t>
            </a:r>
            <a:r>
              <a:rPr lang="en-US" altLang="zh-CN" sz="1600" dirty="0"/>
              <a:t>	$0, %</a:t>
            </a:r>
            <a:r>
              <a:rPr lang="en-US" altLang="zh-CN" sz="1600" dirty="0" err="1"/>
              <a:t>eax</a:t>
            </a:r>
            <a:endParaRPr lang="en-US" altLang="zh-CN" sz="1600" dirty="0"/>
          </a:p>
          <a:p>
            <a:pPr algn="l"/>
            <a:r>
              <a:rPr lang="en-US" altLang="zh-CN" sz="1600" dirty="0"/>
              <a:t>	</a:t>
            </a:r>
            <a:r>
              <a:rPr lang="en-US" altLang="zh-CN" sz="1600" dirty="0" err="1"/>
              <a:t>jmp</a:t>
            </a:r>
            <a:r>
              <a:rPr lang="en-US" altLang="zh-CN" sz="1600" dirty="0"/>
              <a:t>	.L2</a:t>
            </a:r>
          </a:p>
          <a:p>
            <a:pPr algn="l"/>
            <a:r>
              <a:rPr lang="en-US" altLang="zh-CN" sz="1600" dirty="0"/>
              <a:t>.L3:</a:t>
            </a:r>
          </a:p>
          <a:p>
            <a:pPr algn="l"/>
            <a:r>
              <a:rPr lang="en-US" altLang="zh-CN" sz="1600" dirty="0"/>
              <a:t>	</a:t>
            </a:r>
            <a:r>
              <a:rPr lang="en-US" altLang="zh-CN" sz="1600" dirty="0" err="1"/>
              <a:t>leaq</a:t>
            </a:r>
            <a:r>
              <a:rPr lang="en-US" altLang="zh-CN" sz="1600" dirty="0"/>
              <a:t>	8(%</a:t>
            </a:r>
            <a:r>
              <a:rPr lang="en-US" altLang="zh-CN" sz="1600" dirty="0" err="1"/>
              <a:t>rdi</a:t>
            </a:r>
            <a:r>
              <a:rPr lang="en-US" altLang="zh-CN" sz="1600" dirty="0"/>
              <a:t>), %</a:t>
            </a:r>
            <a:r>
              <a:rPr lang="en-US" altLang="zh-CN" sz="1600" dirty="0" err="1"/>
              <a:t>rdx</a:t>
            </a:r>
            <a:endParaRPr lang="en-US" altLang="zh-CN" sz="1600" dirty="0"/>
          </a:p>
          <a:p>
            <a:pPr algn="l"/>
            <a:r>
              <a:rPr lang="en-US" altLang="zh-CN" sz="1600" dirty="0"/>
              <a:t>	</a:t>
            </a:r>
            <a:r>
              <a:rPr lang="en-US" altLang="zh-CN" sz="1600" dirty="0" err="1"/>
              <a:t>movq</a:t>
            </a:r>
            <a:r>
              <a:rPr lang="en-US" altLang="zh-CN" sz="1600" dirty="0"/>
              <a:t>	%</a:t>
            </a:r>
            <a:r>
              <a:rPr lang="en-US" altLang="zh-CN" sz="1600" dirty="0" err="1"/>
              <a:t>rdx</a:t>
            </a:r>
            <a:r>
              <a:rPr lang="en-US" altLang="zh-CN" sz="1600" dirty="0"/>
              <a:t>, %</a:t>
            </a:r>
            <a:r>
              <a:rPr lang="en-US" altLang="zh-CN" sz="1600" dirty="0" err="1"/>
              <a:t>rdi</a:t>
            </a:r>
            <a:endParaRPr lang="en-US" altLang="zh-CN" sz="1600" dirty="0"/>
          </a:p>
          <a:p>
            <a:pPr algn="l"/>
            <a:r>
              <a:rPr lang="en-US" altLang="zh-CN" sz="1600" dirty="0"/>
              <a:t>	</a:t>
            </a:r>
            <a:r>
              <a:rPr lang="en-US" altLang="zh-CN" sz="1600" dirty="0" err="1"/>
              <a:t>addq</a:t>
            </a:r>
            <a:r>
              <a:rPr lang="en-US" altLang="zh-CN" sz="1600" dirty="0"/>
              <a:t>	$1, %</a:t>
            </a:r>
            <a:r>
              <a:rPr lang="en-US" altLang="zh-CN" sz="1600" dirty="0" err="1"/>
              <a:t>rax</a:t>
            </a:r>
            <a:endParaRPr lang="en-US" altLang="zh-CN" sz="1600" dirty="0"/>
          </a:p>
          <a:p>
            <a:pPr algn="l"/>
            <a:r>
              <a:rPr lang="en-US" altLang="zh-CN" sz="1600" dirty="0"/>
              <a:t>	</a:t>
            </a:r>
            <a:r>
              <a:rPr lang="en-US" altLang="zh-CN" sz="1600" dirty="0" err="1"/>
              <a:t>movq</a:t>
            </a:r>
            <a:r>
              <a:rPr lang="en-US" altLang="zh-CN" sz="1600" dirty="0"/>
              <a:t>	(%</a:t>
            </a:r>
            <a:r>
              <a:rPr lang="en-US" altLang="zh-CN" sz="1600" dirty="0" err="1"/>
              <a:t>rdx</a:t>
            </a:r>
            <a:r>
              <a:rPr lang="en-US" altLang="zh-CN" sz="1600" dirty="0"/>
              <a:t>), %</a:t>
            </a:r>
            <a:r>
              <a:rPr lang="en-US" altLang="zh-CN" sz="1600" dirty="0" err="1"/>
              <a:t>rdx</a:t>
            </a:r>
            <a:endParaRPr lang="en-US" altLang="zh-CN" sz="1600" dirty="0"/>
          </a:p>
          <a:p>
            <a:pPr algn="l"/>
            <a:r>
              <a:rPr lang="en-US" altLang="zh-CN" sz="1600" dirty="0"/>
              <a:t>.L2:</a:t>
            </a:r>
          </a:p>
          <a:p>
            <a:pPr algn="l"/>
            <a:r>
              <a:rPr lang="en-US" altLang="zh-CN" sz="1600" dirty="0"/>
              <a:t>	</a:t>
            </a:r>
            <a:r>
              <a:rPr lang="en-US" altLang="zh-CN" sz="1600" dirty="0" err="1"/>
              <a:t>testq</a:t>
            </a:r>
            <a:r>
              <a:rPr lang="en-US" altLang="zh-CN" sz="1600" dirty="0"/>
              <a:t>	%</a:t>
            </a:r>
            <a:r>
              <a:rPr lang="en-US" altLang="zh-CN" sz="1600" dirty="0" err="1"/>
              <a:t>rdx</a:t>
            </a:r>
            <a:r>
              <a:rPr lang="en-US" altLang="zh-CN" sz="1600" dirty="0"/>
              <a:t>, %</a:t>
            </a:r>
            <a:r>
              <a:rPr lang="en-US" altLang="zh-CN" sz="1600" dirty="0" err="1"/>
              <a:t>rdx</a:t>
            </a:r>
            <a:endParaRPr lang="en-US" altLang="zh-CN" sz="1600" dirty="0"/>
          </a:p>
          <a:p>
            <a:pPr algn="l"/>
            <a:r>
              <a:rPr lang="en-US" altLang="zh-CN" sz="1600" dirty="0"/>
              <a:t>	</a:t>
            </a:r>
            <a:r>
              <a:rPr lang="en-US" altLang="zh-CN" sz="1600" dirty="0" err="1"/>
              <a:t>jne</a:t>
            </a:r>
            <a:r>
              <a:rPr lang="en-US" altLang="zh-CN" sz="1600" dirty="0"/>
              <a:t>	.L3</a:t>
            </a:r>
          </a:p>
          <a:p>
            <a:pPr algn="l"/>
            <a:r>
              <a:rPr lang="en-US" altLang="zh-CN" sz="1600" dirty="0"/>
              <a:t>	rep ret</a:t>
            </a:r>
            <a:endParaRPr lang="zh-CN" altLang="en-US" sz="16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0581"/>
                                        </p:tgtEl>
                                        <p:attrNameLst>
                                          <p:attrName>style.visibility</p:attrName>
                                        </p:attrNameLst>
                                      </p:cBhvr>
                                      <p:to>
                                        <p:strVal val="visible"/>
                                      </p:to>
                                    </p:set>
                                    <p:animEffect transition="in" filter="fade">
                                      <p:cBhvr>
                                        <p:cTn id="7" dur="500"/>
                                        <p:tgtEl>
                                          <p:spTgt spid="28058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A5F3A4-9B37-4295-9C3A-18F7B7005449}"/>
              </a:ext>
            </a:extLst>
          </p:cNvPr>
          <p:cNvSpPr>
            <a:spLocks noGrp="1"/>
          </p:cNvSpPr>
          <p:nvPr>
            <p:ph type="title"/>
          </p:nvPr>
        </p:nvSpPr>
        <p:spPr/>
        <p:txBody>
          <a:bodyPr/>
          <a:lstStyle/>
          <a:p>
            <a:r>
              <a:rPr lang="en-US" altLang="zh-CN" sz="3200" dirty="0"/>
              <a:t>Y86-64 </a:t>
            </a:r>
            <a:r>
              <a:rPr lang="zh-CN" altLang="en-US" sz="3200" dirty="0"/>
              <a:t>代码和</a:t>
            </a:r>
            <a:r>
              <a:rPr lang="en-US" altLang="zh-CN" sz="3200" dirty="0"/>
              <a:t>X 86-64 </a:t>
            </a:r>
            <a:r>
              <a:rPr lang="zh-CN" altLang="en-US" sz="3200" dirty="0"/>
              <a:t>代码的比较</a:t>
            </a:r>
            <a:endParaRPr lang="zh-CN" altLang="en-US" dirty="0"/>
          </a:p>
        </p:txBody>
      </p:sp>
      <p:sp>
        <p:nvSpPr>
          <p:cNvPr id="4" name="内容占位符 3">
            <a:extLst>
              <a:ext uri="{FF2B5EF4-FFF2-40B4-BE49-F238E27FC236}">
                <a16:creationId xmlns:a16="http://schemas.microsoft.com/office/drawing/2014/main" id="{720DE72F-447C-408D-A5B0-A1F5A209B1FB}"/>
              </a:ext>
            </a:extLst>
          </p:cNvPr>
          <p:cNvSpPr>
            <a:spLocks noGrp="1"/>
          </p:cNvSpPr>
          <p:nvPr>
            <p:ph idx="1"/>
          </p:nvPr>
        </p:nvSpPr>
        <p:spPr/>
        <p:txBody>
          <a:bodyPr/>
          <a:lstStyle/>
          <a:p>
            <a:r>
              <a:rPr lang="zh-CN" altLang="en-US" dirty="0"/>
              <a:t>代码对比详见教材</a:t>
            </a:r>
            <a:r>
              <a:rPr lang="en-US" altLang="zh-CN" dirty="0"/>
              <a:t>P251 </a:t>
            </a:r>
            <a:r>
              <a:rPr lang="zh-CN" altLang="en-US" dirty="0"/>
              <a:t>图</a:t>
            </a:r>
            <a:r>
              <a:rPr lang="en-US" altLang="zh-CN" dirty="0"/>
              <a:t>4-6</a:t>
            </a:r>
            <a:r>
              <a:rPr lang="zh-CN" altLang="en-US" dirty="0"/>
              <a:t>。</a:t>
            </a:r>
            <a:endParaRPr lang="en-US" altLang="zh-CN" dirty="0"/>
          </a:p>
          <a:p>
            <a:endParaRPr lang="en-US" altLang="zh-CN" dirty="0"/>
          </a:p>
          <a:p>
            <a:r>
              <a:rPr lang="zh-CN" altLang="en-US" dirty="0"/>
              <a:t>示例程序中表现出的主要不同点：</a:t>
            </a:r>
            <a:endParaRPr lang="en-US" altLang="zh-CN" dirty="0"/>
          </a:p>
          <a:p>
            <a:pPr marL="342900" indent="-342900">
              <a:buFont typeface="Wingdings" panose="05000000000000000000" pitchFamily="2" charset="2"/>
              <a:buChar char="Ø"/>
            </a:pPr>
            <a:r>
              <a:rPr lang="en-US" altLang="zh-CN" sz="2400" dirty="0"/>
              <a:t>Y86-64</a:t>
            </a:r>
            <a:r>
              <a:rPr lang="zh-CN" altLang="en-US" sz="2400" dirty="0"/>
              <a:t>在算术运算中，只能实现“</a:t>
            </a:r>
            <a:r>
              <a:rPr lang="zh-CN" altLang="en-US" sz="2400" dirty="0">
                <a:solidFill>
                  <a:schemeClr val="tx1">
                    <a:lumMod val="60000"/>
                    <a:lumOff val="40000"/>
                  </a:schemeClr>
                </a:solidFill>
              </a:rPr>
              <a:t>寄存器</a:t>
            </a:r>
            <a:r>
              <a:rPr lang="en-US" altLang="zh-CN" dirty="0">
                <a:solidFill>
                  <a:schemeClr val="tx1">
                    <a:lumMod val="60000"/>
                    <a:lumOff val="40000"/>
                  </a:schemeClr>
                </a:solidFill>
              </a:rPr>
              <a:t> op </a:t>
            </a:r>
            <a:r>
              <a:rPr lang="zh-CN" altLang="en-US" sz="2400" dirty="0">
                <a:solidFill>
                  <a:schemeClr val="tx1">
                    <a:lumMod val="60000"/>
                    <a:lumOff val="40000"/>
                  </a:schemeClr>
                </a:solidFill>
              </a:rPr>
              <a:t>寄存器</a:t>
            </a:r>
            <a:r>
              <a:rPr lang="zh-CN" altLang="en-US" sz="2400" dirty="0"/>
              <a:t>”</a:t>
            </a:r>
            <a:r>
              <a:rPr lang="zh-CN" altLang="en-US" dirty="0"/>
              <a:t>，不能实现“</a:t>
            </a:r>
            <a:r>
              <a:rPr lang="zh-CN" altLang="en-US" dirty="0">
                <a:solidFill>
                  <a:schemeClr val="tx1">
                    <a:lumMod val="60000"/>
                    <a:lumOff val="40000"/>
                  </a:schemeClr>
                </a:solidFill>
              </a:rPr>
              <a:t>立即数 </a:t>
            </a:r>
            <a:r>
              <a:rPr lang="en-US" altLang="zh-CN" dirty="0">
                <a:solidFill>
                  <a:schemeClr val="tx1">
                    <a:lumMod val="60000"/>
                    <a:lumOff val="40000"/>
                  </a:schemeClr>
                </a:solidFill>
              </a:rPr>
              <a:t>op </a:t>
            </a:r>
            <a:r>
              <a:rPr lang="zh-CN" altLang="en-US" dirty="0">
                <a:solidFill>
                  <a:schemeClr val="tx1">
                    <a:lumMod val="60000"/>
                    <a:lumOff val="40000"/>
                  </a:schemeClr>
                </a:solidFill>
              </a:rPr>
              <a:t>寄存器</a:t>
            </a:r>
            <a:r>
              <a:rPr lang="zh-CN" altLang="en-US" dirty="0"/>
              <a:t>” ，因此必须先将常数加载到寄存器。</a:t>
            </a:r>
            <a:endParaRPr lang="en-US" altLang="zh-CN" dirty="0"/>
          </a:p>
          <a:p>
            <a:pPr marL="342900" indent="-342900">
              <a:buFont typeface="Wingdings" panose="05000000000000000000" pitchFamily="2" charset="2"/>
              <a:buChar char="Ø"/>
            </a:pPr>
            <a:r>
              <a:rPr lang="en-US" altLang="zh-CN" sz="2400" dirty="0"/>
              <a:t>Y86-64</a:t>
            </a:r>
            <a:r>
              <a:rPr lang="zh-CN" altLang="en-US" sz="2400" dirty="0"/>
              <a:t>在算术运算中，只能实现“</a:t>
            </a:r>
            <a:r>
              <a:rPr lang="zh-CN" altLang="en-US" sz="2400" dirty="0">
                <a:solidFill>
                  <a:schemeClr val="tx1">
                    <a:lumMod val="60000"/>
                    <a:lumOff val="40000"/>
                  </a:schemeClr>
                </a:solidFill>
              </a:rPr>
              <a:t>寄存器</a:t>
            </a:r>
            <a:r>
              <a:rPr lang="en-US" altLang="zh-CN" dirty="0">
                <a:solidFill>
                  <a:schemeClr val="tx1">
                    <a:lumMod val="60000"/>
                    <a:lumOff val="40000"/>
                  </a:schemeClr>
                </a:solidFill>
              </a:rPr>
              <a:t> op </a:t>
            </a:r>
            <a:r>
              <a:rPr lang="zh-CN" altLang="en-US" sz="2400" dirty="0">
                <a:solidFill>
                  <a:schemeClr val="tx1">
                    <a:lumMod val="60000"/>
                    <a:lumOff val="40000"/>
                  </a:schemeClr>
                </a:solidFill>
              </a:rPr>
              <a:t>寄存器</a:t>
            </a:r>
            <a:r>
              <a:rPr lang="zh-CN" altLang="en-US" sz="2400" dirty="0"/>
              <a:t>”</a:t>
            </a:r>
            <a:r>
              <a:rPr lang="zh-CN" altLang="en-US" dirty="0"/>
              <a:t>，不能实现 “</a:t>
            </a:r>
            <a:r>
              <a:rPr lang="zh-CN" altLang="en-US" dirty="0">
                <a:solidFill>
                  <a:schemeClr val="tx1">
                    <a:lumMod val="60000"/>
                    <a:lumOff val="40000"/>
                  </a:schemeClr>
                </a:solidFill>
              </a:rPr>
              <a:t>存储器</a:t>
            </a:r>
            <a:r>
              <a:rPr lang="en-US" altLang="zh-CN" dirty="0">
                <a:solidFill>
                  <a:schemeClr val="tx1">
                    <a:lumMod val="60000"/>
                    <a:lumOff val="40000"/>
                  </a:schemeClr>
                </a:solidFill>
              </a:rPr>
              <a:t>op </a:t>
            </a:r>
            <a:r>
              <a:rPr lang="zh-CN" altLang="en-US" dirty="0">
                <a:solidFill>
                  <a:schemeClr val="tx1">
                    <a:lumMod val="60000"/>
                    <a:lumOff val="40000"/>
                  </a:schemeClr>
                </a:solidFill>
              </a:rPr>
              <a:t>寄存器</a:t>
            </a:r>
            <a:r>
              <a:rPr lang="zh-CN" altLang="en-US" dirty="0"/>
              <a:t>” ，因此必须先将存储器读入到另一寄存器。</a:t>
            </a:r>
            <a:endParaRPr lang="en-US" altLang="zh-CN" dirty="0"/>
          </a:p>
          <a:p>
            <a:endParaRPr lang="zh-CN" altLang="en-US" dirty="0"/>
          </a:p>
        </p:txBody>
      </p:sp>
    </p:spTree>
    <p:extLst>
      <p:ext uri="{BB962C8B-B14F-4D97-AF65-F5344CB8AC3E}">
        <p14:creationId xmlns:p14="http://schemas.microsoft.com/office/powerpoint/2010/main" val="328436179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799C1-3665-41CB-99AC-D88943034D87}"/>
              </a:ext>
            </a:extLst>
          </p:cNvPr>
          <p:cNvSpPr>
            <a:spLocks noGrp="1"/>
          </p:cNvSpPr>
          <p:nvPr>
            <p:ph type="title"/>
          </p:nvPr>
        </p:nvSpPr>
        <p:spPr/>
        <p:txBody>
          <a:bodyPr/>
          <a:lstStyle/>
          <a:p>
            <a:r>
              <a:rPr lang="zh-CN" altLang="en-US" dirty="0"/>
              <a:t>完整</a:t>
            </a:r>
            <a:r>
              <a:rPr lang="en-US" altLang="zh-CN" dirty="0"/>
              <a:t>Y86-64</a:t>
            </a:r>
            <a:r>
              <a:rPr lang="zh-CN" altLang="en-US" dirty="0"/>
              <a:t>汇编源程序示例</a:t>
            </a:r>
          </a:p>
        </p:txBody>
      </p:sp>
      <p:sp>
        <p:nvSpPr>
          <p:cNvPr id="3" name="内容占位符 2">
            <a:extLst>
              <a:ext uri="{FF2B5EF4-FFF2-40B4-BE49-F238E27FC236}">
                <a16:creationId xmlns:a16="http://schemas.microsoft.com/office/drawing/2014/main" id="{C689F522-94F0-407A-BE9A-CA2EE192BA68}"/>
              </a:ext>
            </a:extLst>
          </p:cNvPr>
          <p:cNvSpPr>
            <a:spLocks noGrp="1"/>
          </p:cNvSpPr>
          <p:nvPr>
            <p:ph idx="1"/>
          </p:nvPr>
        </p:nvSpPr>
        <p:spPr>
          <a:xfrm>
            <a:off x="290513" y="1866900"/>
            <a:ext cx="3589337" cy="5213350"/>
          </a:xfrm>
        </p:spPr>
        <p:txBody>
          <a:bodyPr/>
          <a:lstStyle/>
          <a:p>
            <a:pPr>
              <a:lnSpc>
                <a:spcPct val="100000"/>
              </a:lnSpc>
            </a:pPr>
            <a:r>
              <a:rPr lang="en-US" altLang="zh-CN" sz="2000" dirty="0"/>
              <a:t>.pos 0</a:t>
            </a:r>
          </a:p>
          <a:p>
            <a:pPr>
              <a:lnSpc>
                <a:spcPct val="100000"/>
              </a:lnSpc>
            </a:pPr>
            <a:r>
              <a:rPr lang="en-US" altLang="zh-CN" sz="2000" dirty="0" err="1"/>
              <a:t>irmovq</a:t>
            </a:r>
            <a:r>
              <a:rPr lang="en-US" altLang="zh-CN" sz="2000" dirty="0"/>
              <a:t>  stack,%</a:t>
            </a:r>
            <a:r>
              <a:rPr lang="en-US" altLang="zh-CN" sz="2000" dirty="0" err="1"/>
              <a:t>rsp</a:t>
            </a:r>
            <a:endParaRPr lang="en-US" altLang="zh-CN" sz="2000" dirty="0"/>
          </a:p>
          <a:p>
            <a:pPr>
              <a:lnSpc>
                <a:spcPct val="100000"/>
              </a:lnSpc>
            </a:pPr>
            <a:r>
              <a:rPr lang="en-US" altLang="zh-CN" sz="2000" dirty="0" err="1"/>
              <a:t>irmovq</a:t>
            </a:r>
            <a:r>
              <a:rPr lang="en-US" altLang="zh-CN" sz="2000" dirty="0"/>
              <a:t>  data0,%rdi</a:t>
            </a:r>
          </a:p>
          <a:p>
            <a:pPr>
              <a:lnSpc>
                <a:spcPct val="100000"/>
              </a:lnSpc>
            </a:pPr>
            <a:r>
              <a:rPr lang="en-US" altLang="zh-CN" sz="2000" dirty="0"/>
              <a:t>call        </a:t>
            </a:r>
            <a:r>
              <a:rPr lang="en-US" altLang="zh-CN" sz="2000" dirty="0" err="1"/>
              <a:t>sum_list</a:t>
            </a:r>
            <a:endParaRPr lang="en-US" altLang="zh-CN" sz="2000" dirty="0"/>
          </a:p>
          <a:p>
            <a:pPr>
              <a:lnSpc>
                <a:spcPct val="100000"/>
              </a:lnSpc>
            </a:pPr>
            <a:r>
              <a:rPr lang="en-US" altLang="zh-CN" sz="2000" dirty="0"/>
              <a:t>halt</a:t>
            </a:r>
          </a:p>
          <a:p>
            <a:pPr>
              <a:lnSpc>
                <a:spcPct val="100000"/>
              </a:lnSpc>
            </a:pPr>
            <a:r>
              <a:rPr lang="en-US" altLang="zh-CN" sz="2000" dirty="0"/>
              <a:t>.align 8</a:t>
            </a:r>
          </a:p>
          <a:p>
            <a:pPr>
              <a:lnSpc>
                <a:spcPct val="100000"/>
              </a:lnSpc>
            </a:pPr>
            <a:r>
              <a:rPr lang="en-US" altLang="zh-CN" sz="2000" dirty="0"/>
              <a:t>data0: .quad 2</a:t>
            </a:r>
          </a:p>
          <a:p>
            <a:pPr>
              <a:lnSpc>
                <a:spcPct val="100000"/>
              </a:lnSpc>
            </a:pPr>
            <a:r>
              <a:rPr lang="en-US" altLang="zh-CN" sz="2000" dirty="0"/>
              <a:t>           .quad data1</a:t>
            </a:r>
          </a:p>
          <a:p>
            <a:pPr>
              <a:lnSpc>
                <a:spcPct val="100000"/>
              </a:lnSpc>
            </a:pPr>
            <a:r>
              <a:rPr lang="en-US" altLang="zh-CN" sz="2000" dirty="0"/>
              <a:t>data1: .quad 3</a:t>
            </a:r>
          </a:p>
          <a:p>
            <a:pPr>
              <a:lnSpc>
                <a:spcPct val="100000"/>
              </a:lnSpc>
            </a:pPr>
            <a:r>
              <a:rPr lang="en-US" altLang="zh-CN" sz="2000" dirty="0"/>
              <a:t>           .quad data2</a:t>
            </a:r>
          </a:p>
          <a:p>
            <a:pPr>
              <a:lnSpc>
                <a:spcPct val="100000"/>
              </a:lnSpc>
            </a:pPr>
            <a:r>
              <a:rPr lang="en-US" altLang="zh-CN" sz="2000" dirty="0"/>
              <a:t>data2: .quad 4</a:t>
            </a:r>
          </a:p>
          <a:p>
            <a:pPr>
              <a:lnSpc>
                <a:spcPct val="100000"/>
              </a:lnSpc>
            </a:pPr>
            <a:r>
              <a:rPr lang="en-US" altLang="zh-CN" sz="2000" dirty="0"/>
              <a:t>           .quad 0</a:t>
            </a:r>
          </a:p>
          <a:p>
            <a:pPr>
              <a:lnSpc>
                <a:spcPct val="100000"/>
              </a:lnSpc>
            </a:pPr>
            <a:endParaRPr lang="zh-CN" altLang="en-US" sz="2000" dirty="0"/>
          </a:p>
        </p:txBody>
      </p:sp>
      <p:sp>
        <p:nvSpPr>
          <p:cNvPr id="4" name="内容占位符 2">
            <a:extLst>
              <a:ext uri="{FF2B5EF4-FFF2-40B4-BE49-F238E27FC236}">
                <a16:creationId xmlns:a16="http://schemas.microsoft.com/office/drawing/2014/main" id="{4E165672-E802-4D22-85B1-7DA169C04555}"/>
              </a:ext>
            </a:extLst>
          </p:cNvPr>
          <p:cNvSpPr txBox="1">
            <a:spLocks/>
          </p:cNvSpPr>
          <p:nvPr/>
        </p:nvSpPr>
        <p:spPr bwMode="auto">
          <a:xfrm>
            <a:off x="4184650" y="1866900"/>
            <a:ext cx="4038600" cy="5213350"/>
          </a:xfrm>
          <a:prstGeom prst="rect">
            <a:avLst/>
          </a:prstGeom>
          <a:noFill/>
          <a:ln w="9525">
            <a:noFill/>
            <a:miter lim="800000"/>
            <a:headEnd/>
            <a:tailEnd/>
          </a:ln>
          <a:effectLst/>
        </p:spPr>
        <p:txBody>
          <a:bodyPr vert="horz" wrap="square" lIns="90343" tIns="44379" rIns="90343" bIns="44379" numCol="1" anchor="t" anchorCtr="0" compatLnSpc="1">
            <a:prstTxWarp prst="textNoShape">
              <a:avLst/>
            </a:prstTxWarp>
          </a:bodyPr>
          <a:lstStyle>
            <a:lvl1pPr marL="0" indent="0" algn="l" defTabSz="912813" rtl="0" fontAlgn="base">
              <a:lnSpc>
                <a:spcPct val="120000"/>
              </a:lnSpc>
              <a:spcBef>
                <a:spcPts val="300"/>
              </a:spcBef>
              <a:spcAft>
                <a:spcPct val="0"/>
              </a:spcAft>
              <a:buClr>
                <a:schemeClr val="hlink"/>
              </a:buClr>
              <a:buFont typeface="Wingdings" pitchFamily="2" charset="2"/>
              <a:defRPr sz="2400" b="0">
                <a:solidFill>
                  <a:srgbClr val="000000"/>
                </a:solidFill>
                <a:effectLst/>
                <a:latin typeface="微软雅黑" panose="020B0503020204020204" pitchFamily="34" charset="-122"/>
                <a:ea typeface="微软雅黑" panose="020B0503020204020204" pitchFamily="34" charset="-122"/>
                <a:cs typeface="+mn-cs"/>
              </a:defRPr>
            </a:lvl1pPr>
            <a:lvl2pPr marL="498475" indent="0" algn="l" defTabSz="912813" rtl="0" fontAlgn="base">
              <a:lnSpc>
                <a:spcPct val="120000"/>
              </a:lnSpc>
              <a:spcBef>
                <a:spcPts val="300"/>
              </a:spcBef>
              <a:spcAft>
                <a:spcPct val="0"/>
              </a:spcAft>
              <a:buClr>
                <a:schemeClr val="hlink"/>
              </a:buClr>
              <a:buSzPct val="75000"/>
              <a:buFont typeface="Wingdings" pitchFamily="2" charset="2"/>
              <a:buNone/>
              <a:defRPr sz="2200" b="0">
                <a:solidFill>
                  <a:srgbClr val="000000"/>
                </a:solidFill>
                <a:latin typeface="微软雅黑" panose="020B0503020204020204" pitchFamily="34" charset="-122"/>
                <a:ea typeface="微软雅黑" panose="020B0503020204020204" pitchFamily="34" charset="-122"/>
              </a:defRPr>
            </a:lvl2pPr>
            <a:lvl3pPr marL="1144588" indent="-238125" algn="l" defTabSz="912813" rtl="0" fontAlgn="base">
              <a:lnSpc>
                <a:spcPct val="120000"/>
              </a:lnSpc>
              <a:spcBef>
                <a:spcPts val="300"/>
              </a:spcBef>
              <a:spcAft>
                <a:spcPct val="0"/>
              </a:spcAft>
              <a:buClr>
                <a:srgbClr val="005400"/>
              </a:buClr>
              <a:buSzPct val="90000"/>
              <a:buFont typeface="Wingdings" pitchFamily="2" charset="2"/>
              <a:buChar char="l"/>
              <a:defRPr b="1">
                <a:solidFill>
                  <a:schemeClr val="folHlink"/>
                </a:solidFill>
                <a:latin typeface="+mn-lt"/>
              </a:defRPr>
            </a:lvl3pPr>
            <a:lvl4pPr marL="1597025" indent="-227013" algn="l" defTabSz="912813" rtl="0" fontAlgn="base">
              <a:lnSpc>
                <a:spcPct val="120000"/>
              </a:lnSpc>
              <a:spcBef>
                <a:spcPts val="300"/>
              </a:spcBef>
              <a:spcAft>
                <a:spcPct val="0"/>
              </a:spcAft>
              <a:buChar char="»"/>
              <a:defRPr>
                <a:solidFill>
                  <a:schemeClr val="tx1"/>
                </a:solidFill>
                <a:latin typeface="+mn-lt"/>
              </a:defRPr>
            </a:lvl4pPr>
            <a:lvl5pPr marL="2447925" indent="-228600" algn="l" defTabSz="912813" rtl="0" fontAlgn="base">
              <a:spcBef>
                <a:spcPct val="20000"/>
              </a:spcBef>
              <a:spcAft>
                <a:spcPct val="0"/>
              </a:spcAft>
              <a:buChar char="•"/>
              <a:defRPr sz="2000">
                <a:solidFill>
                  <a:schemeClr val="tx1"/>
                </a:solidFill>
                <a:latin typeface="Times New Roman" pitchFamily="18" charset="0"/>
              </a:defRPr>
            </a:lvl5pPr>
            <a:lvl6pPr marL="2905125" indent="-228600" algn="l" defTabSz="912813" rtl="0" fontAlgn="base">
              <a:spcBef>
                <a:spcPct val="20000"/>
              </a:spcBef>
              <a:spcAft>
                <a:spcPct val="0"/>
              </a:spcAft>
              <a:buChar char="•"/>
              <a:defRPr sz="2000">
                <a:solidFill>
                  <a:schemeClr val="tx1"/>
                </a:solidFill>
                <a:latin typeface="Times New Roman" pitchFamily="18" charset="0"/>
              </a:defRPr>
            </a:lvl6pPr>
            <a:lvl7pPr marL="3362325" indent="-228600" algn="l" defTabSz="912813" rtl="0" fontAlgn="base">
              <a:spcBef>
                <a:spcPct val="20000"/>
              </a:spcBef>
              <a:spcAft>
                <a:spcPct val="0"/>
              </a:spcAft>
              <a:buChar char="•"/>
              <a:defRPr sz="2000">
                <a:solidFill>
                  <a:schemeClr val="tx1"/>
                </a:solidFill>
                <a:latin typeface="Times New Roman" pitchFamily="18" charset="0"/>
              </a:defRPr>
            </a:lvl7pPr>
            <a:lvl8pPr marL="3819525" indent="-228600" algn="l" defTabSz="912813" rtl="0" fontAlgn="base">
              <a:spcBef>
                <a:spcPct val="20000"/>
              </a:spcBef>
              <a:spcAft>
                <a:spcPct val="0"/>
              </a:spcAft>
              <a:buChar char="•"/>
              <a:defRPr sz="2000">
                <a:solidFill>
                  <a:schemeClr val="tx1"/>
                </a:solidFill>
                <a:latin typeface="Times New Roman" pitchFamily="18" charset="0"/>
              </a:defRPr>
            </a:lvl8pPr>
            <a:lvl9pPr marL="4276725" indent="-228600" algn="l" defTabSz="912813" rtl="0" fontAlgn="base">
              <a:spcBef>
                <a:spcPct val="20000"/>
              </a:spcBef>
              <a:spcAft>
                <a:spcPct val="0"/>
              </a:spcAft>
              <a:buChar char="•"/>
              <a:defRPr sz="2000">
                <a:solidFill>
                  <a:schemeClr val="tx1"/>
                </a:solidFill>
                <a:latin typeface="Times New Roman" pitchFamily="18" charset="0"/>
              </a:defRPr>
            </a:lvl9pPr>
          </a:lstStyle>
          <a:p>
            <a:pPr eaLnBrk="1" hangingPunct="1">
              <a:lnSpc>
                <a:spcPct val="100000"/>
              </a:lnSpc>
            </a:pPr>
            <a:r>
              <a:rPr lang="en-US" altLang="zh-CN" sz="2000" kern="0" dirty="0" err="1"/>
              <a:t>sum_list</a:t>
            </a:r>
            <a:r>
              <a:rPr lang="en-US" altLang="zh-CN" sz="2000" kern="0" dirty="0"/>
              <a:t>:</a:t>
            </a:r>
          </a:p>
          <a:p>
            <a:pPr eaLnBrk="1" hangingPunct="1">
              <a:lnSpc>
                <a:spcPct val="100000"/>
              </a:lnSpc>
            </a:pPr>
            <a:r>
              <a:rPr lang="en-US" altLang="zh-CN" sz="2000" kern="0" dirty="0"/>
              <a:t>	</a:t>
            </a:r>
            <a:r>
              <a:rPr lang="en-US" altLang="zh-CN" sz="2000" kern="0" dirty="0" err="1"/>
              <a:t>irmovq</a:t>
            </a:r>
            <a:r>
              <a:rPr lang="en-US" altLang="zh-CN" sz="2000" kern="0" dirty="0"/>
              <a:t>  $0, %</a:t>
            </a:r>
            <a:r>
              <a:rPr lang="en-US" altLang="zh-CN" sz="2000" kern="0" dirty="0" err="1"/>
              <a:t>rax</a:t>
            </a:r>
            <a:endParaRPr lang="en-US" altLang="zh-CN" sz="2000" kern="0" dirty="0"/>
          </a:p>
          <a:p>
            <a:pPr eaLnBrk="1" hangingPunct="1">
              <a:lnSpc>
                <a:spcPct val="100000"/>
              </a:lnSpc>
            </a:pPr>
            <a:r>
              <a:rPr lang="en-US" altLang="zh-CN" sz="2000" kern="0" dirty="0"/>
              <a:t>	</a:t>
            </a:r>
            <a:r>
              <a:rPr lang="en-US" altLang="zh-CN" sz="2000" kern="0" dirty="0" err="1"/>
              <a:t>jmp</a:t>
            </a:r>
            <a:r>
              <a:rPr lang="en-US" altLang="zh-CN" sz="2000" kern="0" dirty="0"/>
              <a:t>	  L2</a:t>
            </a:r>
          </a:p>
          <a:p>
            <a:pPr eaLnBrk="1" hangingPunct="1">
              <a:lnSpc>
                <a:spcPct val="100000"/>
              </a:lnSpc>
            </a:pPr>
            <a:r>
              <a:rPr lang="en-US" altLang="zh-CN" sz="2000" kern="0" dirty="0"/>
              <a:t>L3:</a:t>
            </a:r>
          </a:p>
          <a:p>
            <a:pPr eaLnBrk="1" hangingPunct="1">
              <a:lnSpc>
                <a:spcPct val="100000"/>
              </a:lnSpc>
            </a:pPr>
            <a:r>
              <a:rPr lang="en-US" altLang="zh-CN" sz="2000" kern="0" dirty="0"/>
              <a:t>	</a:t>
            </a:r>
            <a:r>
              <a:rPr lang="en-US" altLang="zh-CN" sz="2000" kern="0" dirty="0" err="1"/>
              <a:t>mrmovq</a:t>
            </a:r>
            <a:r>
              <a:rPr lang="en-US" altLang="zh-CN" sz="2000" kern="0" dirty="0"/>
              <a:t> (%</a:t>
            </a:r>
            <a:r>
              <a:rPr lang="en-US" altLang="zh-CN" sz="2000" kern="0" dirty="0" err="1"/>
              <a:t>rdi</a:t>
            </a:r>
            <a:r>
              <a:rPr lang="en-US" altLang="zh-CN" sz="2000" kern="0" dirty="0"/>
              <a:t>),%r8</a:t>
            </a:r>
          </a:p>
          <a:p>
            <a:pPr eaLnBrk="1" hangingPunct="1">
              <a:lnSpc>
                <a:spcPct val="100000"/>
              </a:lnSpc>
            </a:pPr>
            <a:r>
              <a:rPr lang="en-US" altLang="zh-CN" sz="2000" kern="0" dirty="0"/>
              <a:t>            </a:t>
            </a:r>
            <a:r>
              <a:rPr lang="en-US" altLang="zh-CN" sz="2000" kern="0" dirty="0" err="1"/>
              <a:t>addq</a:t>
            </a:r>
            <a:r>
              <a:rPr lang="en-US" altLang="zh-CN" sz="2000" kern="0" dirty="0"/>
              <a:t>	   %r8, %</a:t>
            </a:r>
            <a:r>
              <a:rPr lang="en-US" altLang="zh-CN" sz="2000" kern="0" dirty="0" err="1"/>
              <a:t>rax</a:t>
            </a:r>
            <a:endParaRPr lang="en-US" altLang="zh-CN" sz="2000" kern="0" dirty="0"/>
          </a:p>
          <a:p>
            <a:pPr eaLnBrk="1" hangingPunct="1">
              <a:lnSpc>
                <a:spcPct val="100000"/>
              </a:lnSpc>
            </a:pPr>
            <a:r>
              <a:rPr lang="en-US" altLang="zh-CN" sz="2000" kern="0" dirty="0"/>
              <a:t>	</a:t>
            </a:r>
            <a:r>
              <a:rPr lang="en-US" altLang="zh-CN" sz="2000" kern="0" dirty="0" err="1"/>
              <a:t>mrmovq</a:t>
            </a:r>
            <a:r>
              <a:rPr lang="en-US" altLang="zh-CN" sz="2000" kern="0" dirty="0"/>
              <a:t>  8(%</a:t>
            </a:r>
            <a:r>
              <a:rPr lang="en-US" altLang="zh-CN" sz="2000" kern="0" dirty="0" err="1"/>
              <a:t>rdi</a:t>
            </a:r>
            <a:r>
              <a:rPr lang="en-US" altLang="zh-CN" sz="2000" kern="0" dirty="0"/>
              <a:t>), %</a:t>
            </a:r>
            <a:r>
              <a:rPr lang="en-US" altLang="zh-CN" sz="2000" kern="0" dirty="0" err="1"/>
              <a:t>rdi</a:t>
            </a:r>
            <a:endParaRPr lang="en-US" altLang="zh-CN" sz="2000" kern="0" dirty="0"/>
          </a:p>
          <a:p>
            <a:pPr eaLnBrk="1" hangingPunct="1">
              <a:lnSpc>
                <a:spcPct val="100000"/>
              </a:lnSpc>
            </a:pPr>
            <a:r>
              <a:rPr lang="en-US" altLang="zh-CN" sz="2000" kern="0" dirty="0"/>
              <a:t>L2:</a:t>
            </a:r>
          </a:p>
          <a:p>
            <a:pPr eaLnBrk="1" hangingPunct="1">
              <a:lnSpc>
                <a:spcPct val="100000"/>
              </a:lnSpc>
            </a:pPr>
            <a:r>
              <a:rPr lang="en-US" altLang="zh-CN" sz="2000" kern="0" dirty="0"/>
              <a:t>	</a:t>
            </a:r>
            <a:r>
              <a:rPr lang="en-US" altLang="zh-CN" sz="2000" kern="0" dirty="0" err="1"/>
              <a:t>andq</a:t>
            </a:r>
            <a:r>
              <a:rPr lang="en-US" altLang="zh-CN" sz="2000" kern="0" dirty="0"/>
              <a:t>	%</a:t>
            </a:r>
            <a:r>
              <a:rPr lang="en-US" altLang="zh-CN" sz="2000" kern="0" dirty="0" err="1"/>
              <a:t>rdi</a:t>
            </a:r>
            <a:r>
              <a:rPr lang="en-US" altLang="zh-CN" sz="2000" kern="0" dirty="0"/>
              <a:t>, %</a:t>
            </a:r>
            <a:r>
              <a:rPr lang="en-US" altLang="zh-CN" sz="2000" kern="0" dirty="0" err="1"/>
              <a:t>rdi</a:t>
            </a:r>
            <a:endParaRPr lang="en-US" altLang="zh-CN" sz="2000" kern="0" dirty="0"/>
          </a:p>
          <a:p>
            <a:pPr eaLnBrk="1" hangingPunct="1">
              <a:lnSpc>
                <a:spcPct val="100000"/>
              </a:lnSpc>
            </a:pPr>
            <a:r>
              <a:rPr lang="en-US" altLang="zh-CN" sz="2000" kern="0" dirty="0"/>
              <a:t>	</a:t>
            </a:r>
            <a:r>
              <a:rPr lang="en-US" altLang="zh-CN" sz="2000" kern="0" dirty="0" err="1"/>
              <a:t>jne</a:t>
            </a:r>
            <a:r>
              <a:rPr lang="en-US" altLang="zh-CN" sz="2000" kern="0" dirty="0"/>
              <a:t>	L3</a:t>
            </a:r>
          </a:p>
          <a:p>
            <a:pPr eaLnBrk="1" hangingPunct="1">
              <a:lnSpc>
                <a:spcPct val="100000"/>
              </a:lnSpc>
            </a:pPr>
            <a:r>
              <a:rPr lang="en-US" altLang="zh-CN" sz="2000" kern="0" dirty="0"/>
              <a:t>	ret</a:t>
            </a:r>
          </a:p>
          <a:p>
            <a:pPr eaLnBrk="1" hangingPunct="1">
              <a:lnSpc>
                <a:spcPct val="100000"/>
              </a:lnSpc>
            </a:pPr>
            <a:r>
              <a:rPr lang="en-US" altLang="zh-CN" sz="2000" kern="0" dirty="0"/>
              <a:t>.pos 100</a:t>
            </a:r>
          </a:p>
          <a:p>
            <a:pPr eaLnBrk="1" hangingPunct="1">
              <a:lnSpc>
                <a:spcPct val="100000"/>
              </a:lnSpc>
            </a:pPr>
            <a:r>
              <a:rPr lang="en-US" altLang="zh-CN" sz="2000" kern="0" dirty="0"/>
              <a:t>stack:</a:t>
            </a:r>
            <a:endParaRPr lang="zh-CN" altLang="en-US" sz="2000" kern="0" dirty="0"/>
          </a:p>
        </p:txBody>
      </p:sp>
      <p:sp>
        <p:nvSpPr>
          <p:cNvPr id="5" name="文本框 4">
            <a:extLst>
              <a:ext uri="{FF2B5EF4-FFF2-40B4-BE49-F238E27FC236}">
                <a16:creationId xmlns:a16="http://schemas.microsoft.com/office/drawing/2014/main" id="{59412980-BA2E-4EF2-BFC4-DAFBD64A5968}"/>
              </a:ext>
            </a:extLst>
          </p:cNvPr>
          <p:cNvSpPr txBox="1"/>
          <p:nvPr/>
        </p:nvSpPr>
        <p:spPr>
          <a:xfrm>
            <a:off x="404812" y="1010077"/>
            <a:ext cx="7818437" cy="830997"/>
          </a:xfrm>
          <a:prstGeom prst="rect">
            <a:avLst/>
          </a:prstGeom>
          <a:noFill/>
        </p:spPr>
        <p:txBody>
          <a:bodyPr wrap="square" rtlCol="0">
            <a:spAutoFit/>
          </a:bodyPr>
          <a:lstStyle/>
          <a:p>
            <a:pPr algn="l">
              <a:lnSpc>
                <a:spcPct val="100000"/>
              </a:lnSpc>
            </a:pPr>
            <a:r>
              <a:rPr lang="en-US" altLang="zh-CN" sz="2400" b="0" dirty="0">
                <a:latin typeface="宋体" panose="02010600030101010101" pitchFamily="2" charset="-122"/>
                <a:ea typeface="宋体" panose="02010600030101010101" pitchFamily="2" charset="-122"/>
              </a:rPr>
              <a:t>Y86-64</a:t>
            </a:r>
            <a:r>
              <a:rPr lang="zh-CN" altLang="en-US" sz="2400" b="0" dirty="0">
                <a:latin typeface="宋体" panose="02010600030101010101" pitchFamily="2" charset="-122"/>
                <a:ea typeface="宋体" panose="02010600030101010101" pitchFamily="2" charset="-122"/>
              </a:rPr>
              <a:t>汇编源程序：</a:t>
            </a:r>
            <a:r>
              <a:rPr lang="en-US" altLang="zh-CN" sz="2400" b="0" dirty="0" err="1">
                <a:latin typeface="宋体" panose="02010600030101010101" pitchFamily="2" charset="-122"/>
                <a:ea typeface="宋体" panose="02010600030101010101" pitchFamily="2" charset="-122"/>
              </a:rPr>
              <a:t>sum.ys</a:t>
            </a:r>
            <a:r>
              <a:rPr lang="en-US" altLang="zh-CN" sz="2400" b="0" dirty="0">
                <a:latin typeface="宋体" panose="02010600030101010101" pitchFamily="2" charset="-122"/>
                <a:ea typeface="宋体" panose="02010600030101010101" pitchFamily="2" charset="-122"/>
              </a:rPr>
              <a:t>   </a:t>
            </a:r>
          </a:p>
          <a:p>
            <a:pPr algn="l">
              <a:lnSpc>
                <a:spcPct val="100000"/>
              </a:lnSpc>
            </a:pPr>
            <a:r>
              <a:rPr lang="zh-CN" altLang="en-US" sz="2400" b="0" dirty="0">
                <a:latin typeface="宋体" panose="02010600030101010101" pitchFamily="2" charset="-122"/>
                <a:ea typeface="宋体" panose="02010600030101010101" pitchFamily="2" charset="-122"/>
              </a:rPr>
              <a:t>注：</a:t>
            </a:r>
            <a:r>
              <a:rPr lang="en-US" altLang="zh-CN" sz="2400" b="0" dirty="0">
                <a:latin typeface="宋体" panose="02010600030101010101" pitchFamily="2" charset="-122"/>
                <a:ea typeface="宋体" panose="02010600030101010101" pitchFamily="2" charset="-122"/>
              </a:rPr>
              <a:t> Y86-64</a:t>
            </a:r>
            <a:r>
              <a:rPr lang="zh-CN" altLang="en-US" sz="2400" b="0" dirty="0">
                <a:latin typeface="宋体" panose="02010600030101010101" pitchFamily="2" charset="-122"/>
                <a:ea typeface="宋体" panose="02010600030101010101" pitchFamily="2" charset="-122"/>
              </a:rPr>
              <a:t>中，后缀</a:t>
            </a:r>
            <a:r>
              <a:rPr lang="en-US" altLang="zh-CN" sz="2400" b="0" dirty="0">
                <a:latin typeface="宋体" panose="02010600030101010101" pitchFamily="2" charset="-122"/>
                <a:ea typeface="宋体" panose="02010600030101010101" pitchFamily="2" charset="-122"/>
              </a:rPr>
              <a:t>.</a:t>
            </a:r>
            <a:r>
              <a:rPr lang="en-US" altLang="zh-CN" sz="2400" b="0" dirty="0" err="1">
                <a:latin typeface="宋体" panose="02010600030101010101" pitchFamily="2" charset="-122"/>
                <a:ea typeface="宋体" panose="02010600030101010101" pitchFamily="2" charset="-122"/>
              </a:rPr>
              <a:t>ys</a:t>
            </a:r>
            <a:r>
              <a:rPr lang="zh-CN" altLang="en-US" sz="2400" b="0" dirty="0">
                <a:latin typeface="宋体" panose="02010600030101010101" pitchFamily="2" charset="-122"/>
                <a:ea typeface="宋体" panose="02010600030101010101" pitchFamily="2" charset="-122"/>
              </a:rPr>
              <a:t>为源程序</a:t>
            </a:r>
          </a:p>
        </p:txBody>
      </p:sp>
    </p:spTree>
    <p:extLst>
      <p:ext uri="{BB962C8B-B14F-4D97-AF65-F5344CB8AC3E}">
        <p14:creationId xmlns:p14="http://schemas.microsoft.com/office/powerpoint/2010/main" val="296529145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A2DC34-EE43-4B94-BE90-E8E6AF4DB46F}"/>
              </a:ext>
            </a:extLst>
          </p:cNvPr>
          <p:cNvSpPr>
            <a:spLocks noGrp="1"/>
          </p:cNvSpPr>
          <p:nvPr>
            <p:ph idx="1"/>
          </p:nvPr>
        </p:nvSpPr>
        <p:spPr>
          <a:xfrm>
            <a:off x="313531" y="298450"/>
            <a:ext cx="8504237" cy="5518150"/>
          </a:xfrm>
        </p:spPr>
        <p:txBody>
          <a:bodyPr/>
          <a:lstStyle/>
          <a:p>
            <a:r>
              <a:rPr lang="en-US" altLang="zh-CN" sz="2000" b="0" dirty="0">
                <a:latin typeface="宋体" panose="02010600030101010101" pitchFamily="2" charset="-122"/>
                <a:ea typeface="宋体" panose="02010600030101010101" pitchFamily="2" charset="-122"/>
              </a:rPr>
              <a:t>//</a:t>
            </a:r>
            <a:r>
              <a:rPr lang="en-US" altLang="zh-CN" sz="2000" b="0" dirty="0" err="1">
                <a:latin typeface="宋体" panose="02010600030101010101" pitchFamily="2" charset="-122"/>
                <a:ea typeface="宋体" panose="02010600030101010101" pitchFamily="2" charset="-122"/>
              </a:rPr>
              <a:t>sum.ys</a:t>
            </a:r>
            <a:r>
              <a:rPr lang="zh-CN" altLang="en-US" sz="2000" b="0" dirty="0">
                <a:latin typeface="宋体" panose="02010600030101010101" pitchFamily="2" charset="-122"/>
                <a:ea typeface="宋体" panose="02010600030101010101" pitchFamily="2" charset="-122"/>
              </a:rPr>
              <a:t>的</a:t>
            </a:r>
            <a:r>
              <a:rPr lang="en-US" altLang="zh-CN" sz="2000" b="0" dirty="0">
                <a:latin typeface="宋体" panose="02010600030101010101" pitchFamily="2" charset="-122"/>
                <a:ea typeface="宋体" panose="02010600030101010101" pitchFamily="2" charset="-122"/>
              </a:rPr>
              <a:t>C</a:t>
            </a:r>
            <a:r>
              <a:rPr lang="zh-CN" altLang="en-US" sz="2000" b="0" dirty="0">
                <a:latin typeface="宋体" panose="02010600030101010101" pitchFamily="2" charset="-122"/>
                <a:ea typeface="宋体" panose="02010600030101010101" pitchFamily="2" charset="-122"/>
              </a:rPr>
              <a:t>程序解释</a:t>
            </a:r>
            <a:endParaRPr lang="en-US" altLang="zh-CN" sz="2000" dirty="0"/>
          </a:p>
          <a:p>
            <a:r>
              <a:rPr lang="en-US" altLang="zh-CN" sz="2000" dirty="0"/>
              <a:t>typedef struct ELE {</a:t>
            </a:r>
          </a:p>
          <a:p>
            <a:r>
              <a:rPr lang="en-US" altLang="zh-CN" sz="2000" dirty="0"/>
              <a:t>    long </a:t>
            </a:r>
            <a:r>
              <a:rPr lang="en-US" altLang="zh-CN" sz="2000" dirty="0" err="1"/>
              <a:t>val</a:t>
            </a:r>
            <a:r>
              <a:rPr lang="en-US" altLang="zh-CN" sz="2000" dirty="0"/>
              <a:t>;</a:t>
            </a:r>
          </a:p>
          <a:p>
            <a:r>
              <a:rPr lang="en-US" altLang="zh-CN" sz="2000" dirty="0"/>
              <a:t>    struct ELE *next;</a:t>
            </a:r>
          </a:p>
          <a:p>
            <a:r>
              <a:rPr lang="en-US" altLang="zh-CN" sz="2000" dirty="0"/>
              <a:t>} *</a:t>
            </a:r>
            <a:r>
              <a:rPr lang="en-US" altLang="zh-CN" sz="2000" dirty="0" err="1"/>
              <a:t>list_ptr</a:t>
            </a:r>
            <a:r>
              <a:rPr lang="en-US" altLang="zh-CN" sz="2000" dirty="0"/>
              <a:t>;</a:t>
            </a:r>
          </a:p>
          <a:p>
            <a:endParaRPr lang="en-US" altLang="zh-CN" sz="2000" dirty="0"/>
          </a:p>
          <a:p>
            <a:r>
              <a:rPr lang="en-US" altLang="zh-CN" sz="2000" dirty="0"/>
              <a:t>/* </a:t>
            </a:r>
            <a:r>
              <a:rPr lang="en-US" altLang="zh-CN" sz="2000" dirty="0" err="1"/>
              <a:t>sum_list</a:t>
            </a:r>
            <a:r>
              <a:rPr lang="en-US" altLang="zh-CN" sz="2000" dirty="0"/>
              <a:t> - Sum the elements of a linked list */</a:t>
            </a:r>
          </a:p>
          <a:p>
            <a:r>
              <a:rPr lang="en-US" altLang="zh-CN" sz="2000" dirty="0"/>
              <a:t>long </a:t>
            </a:r>
            <a:r>
              <a:rPr lang="en-US" altLang="zh-CN" sz="2000" dirty="0" err="1"/>
              <a:t>sum_list</a:t>
            </a:r>
            <a:r>
              <a:rPr lang="en-US" altLang="zh-CN" sz="2000" dirty="0"/>
              <a:t>(</a:t>
            </a:r>
            <a:r>
              <a:rPr lang="en-US" altLang="zh-CN" sz="2000" dirty="0" err="1"/>
              <a:t>list_ptr</a:t>
            </a:r>
            <a:r>
              <a:rPr lang="en-US" altLang="zh-CN" sz="2000" dirty="0"/>
              <a:t> ls)</a:t>
            </a:r>
          </a:p>
          <a:p>
            <a:r>
              <a:rPr lang="en-US" altLang="zh-CN" sz="2000" dirty="0"/>
              <a:t>{</a:t>
            </a:r>
          </a:p>
          <a:p>
            <a:r>
              <a:rPr lang="en-US" altLang="zh-CN" sz="2000" dirty="0"/>
              <a:t>    long </a:t>
            </a:r>
            <a:r>
              <a:rPr lang="en-US" altLang="zh-CN" sz="2000" dirty="0" err="1"/>
              <a:t>val</a:t>
            </a:r>
            <a:r>
              <a:rPr lang="en-US" altLang="zh-CN" sz="2000" dirty="0"/>
              <a:t> = 0;</a:t>
            </a:r>
          </a:p>
          <a:p>
            <a:r>
              <a:rPr lang="en-US" altLang="zh-CN" sz="2000" dirty="0"/>
              <a:t>    while (ls) {</a:t>
            </a:r>
          </a:p>
          <a:p>
            <a:r>
              <a:rPr lang="en-US" altLang="zh-CN" sz="2000" dirty="0"/>
              <a:t>	</a:t>
            </a:r>
            <a:r>
              <a:rPr lang="en-US" altLang="zh-CN" sz="2000" dirty="0" err="1"/>
              <a:t>val</a:t>
            </a:r>
            <a:r>
              <a:rPr lang="en-US" altLang="zh-CN" sz="2000" dirty="0"/>
              <a:t> += ls-&gt;</a:t>
            </a:r>
            <a:r>
              <a:rPr lang="en-US" altLang="zh-CN" sz="2000" dirty="0" err="1"/>
              <a:t>val</a:t>
            </a:r>
            <a:r>
              <a:rPr lang="en-US" altLang="zh-CN" sz="2000" dirty="0"/>
              <a:t>;</a:t>
            </a:r>
          </a:p>
          <a:p>
            <a:r>
              <a:rPr lang="en-US" altLang="zh-CN" sz="2000" dirty="0"/>
              <a:t>	ls = ls-&gt;next;</a:t>
            </a:r>
          </a:p>
          <a:p>
            <a:r>
              <a:rPr lang="en-US" altLang="zh-CN" sz="2000" dirty="0"/>
              <a:t>    }</a:t>
            </a:r>
          </a:p>
          <a:p>
            <a:r>
              <a:rPr lang="en-US" altLang="zh-CN" sz="2000" dirty="0"/>
              <a:t>    return </a:t>
            </a:r>
            <a:r>
              <a:rPr lang="en-US" altLang="zh-CN" sz="2000" dirty="0" err="1"/>
              <a:t>val</a:t>
            </a:r>
            <a:r>
              <a:rPr lang="en-US" altLang="zh-CN" sz="2000" dirty="0"/>
              <a:t>;</a:t>
            </a:r>
          </a:p>
          <a:p>
            <a:r>
              <a:rPr lang="en-US" altLang="zh-CN" sz="2000" dirty="0"/>
              <a:t>}</a:t>
            </a:r>
          </a:p>
          <a:p>
            <a:endParaRPr lang="zh-CN" altLang="en-US" sz="2000" dirty="0"/>
          </a:p>
        </p:txBody>
      </p:sp>
    </p:spTree>
    <p:extLst>
      <p:ext uri="{BB962C8B-B14F-4D97-AF65-F5344CB8AC3E}">
        <p14:creationId xmlns:p14="http://schemas.microsoft.com/office/powerpoint/2010/main" val="317472712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8" name="Rectangle 6"/>
          <p:cNvSpPr>
            <a:spLocks noGrp="1" noChangeArrowheads="1"/>
          </p:cNvSpPr>
          <p:nvPr>
            <p:ph type="title"/>
          </p:nvPr>
        </p:nvSpPr>
        <p:spPr>
          <a:xfrm>
            <a:off x="404813" y="171450"/>
            <a:ext cx="8504237" cy="736600"/>
          </a:xfrm>
        </p:spPr>
        <p:txBody>
          <a:bodyPr/>
          <a:lstStyle/>
          <a:p>
            <a:r>
              <a:rPr lang="en-US" dirty="0"/>
              <a:t>Y86-64 </a:t>
            </a:r>
            <a:r>
              <a:rPr lang="zh-CN" altLang="en-US" dirty="0"/>
              <a:t>程序的汇编</a:t>
            </a:r>
            <a:endParaRPr lang="en-US" dirty="0"/>
          </a:p>
        </p:txBody>
      </p:sp>
      <p:sp>
        <p:nvSpPr>
          <p:cNvPr id="284679" name="Rectangle 7"/>
          <p:cNvSpPr>
            <a:spLocks noGrp="1" noChangeArrowheads="1"/>
          </p:cNvSpPr>
          <p:nvPr>
            <p:ph type="body" idx="1"/>
          </p:nvPr>
        </p:nvSpPr>
        <p:spPr>
          <a:xfrm>
            <a:off x="-35719" y="755650"/>
            <a:ext cx="8294687" cy="5524500"/>
          </a:xfrm>
        </p:spPr>
        <p:txBody>
          <a:bodyPr/>
          <a:lstStyle/>
          <a:p>
            <a:pPr lvl="1"/>
            <a:r>
              <a:rPr lang="zh-CN" altLang="en-US" dirty="0"/>
              <a:t>运行汇编程序</a:t>
            </a:r>
            <a:r>
              <a:rPr lang="en-US" altLang="zh-CN" dirty="0" err="1"/>
              <a:t>yas</a:t>
            </a:r>
            <a:r>
              <a:rPr lang="zh-CN" altLang="en-US" dirty="0"/>
              <a:t>，产生</a:t>
            </a:r>
            <a:r>
              <a:rPr lang="en-US" dirty="0"/>
              <a:t> “</a:t>
            </a:r>
            <a:r>
              <a:rPr lang="zh-CN" altLang="en-US" dirty="0"/>
              <a:t>目标代码</a:t>
            </a:r>
            <a:r>
              <a:rPr lang="en-US" dirty="0"/>
              <a:t>” </a:t>
            </a:r>
            <a:r>
              <a:rPr lang="zh-CN" altLang="en-US" dirty="0"/>
              <a:t>文件</a:t>
            </a:r>
            <a:r>
              <a:rPr lang="en-US" dirty="0"/>
              <a:t> </a:t>
            </a:r>
            <a:r>
              <a:rPr lang="en-US" altLang="zh-CN" sz="1800" dirty="0" err="1">
                <a:latin typeface="Courier New" pitchFamily="49" charset="0"/>
              </a:rPr>
              <a:t>sum</a:t>
            </a:r>
            <a:r>
              <a:rPr lang="en-US" sz="1800" dirty="0" err="1">
                <a:latin typeface="Courier New" pitchFamily="49" charset="0"/>
              </a:rPr>
              <a:t>.yo</a:t>
            </a:r>
            <a:endParaRPr lang="en-US" sz="1800" dirty="0">
              <a:latin typeface="Courier New" pitchFamily="49" charset="0"/>
            </a:endParaRPr>
          </a:p>
          <a:p>
            <a:pPr lvl="1"/>
            <a:endParaRPr lang="en-US" sz="1800" dirty="0">
              <a:latin typeface="Courier New" pitchFamily="49" charset="0"/>
            </a:endParaRPr>
          </a:p>
          <a:p>
            <a:pPr lvl="1"/>
            <a:endParaRPr lang="en-US" dirty="0"/>
          </a:p>
        </p:txBody>
      </p:sp>
      <p:pic>
        <p:nvPicPr>
          <p:cNvPr id="3" name="图片 2">
            <a:extLst>
              <a:ext uri="{FF2B5EF4-FFF2-40B4-BE49-F238E27FC236}">
                <a16:creationId xmlns:a16="http://schemas.microsoft.com/office/drawing/2014/main" id="{B9A39EF6-B100-4405-959C-B2DA7551E07C}"/>
              </a:ext>
            </a:extLst>
          </p:cNvPr>
          <p:cNvPicPr>
            <a:picLocks noChangeAspect="1"/>
          </p:cNvPicPr>
          <p:nvPr/>
        </p:nvPicPr>
        <p:blipFill>
          <a:blip r:embed="rId2"/>
          <a:stretch>
            <a:fillRect/>
          </a:stretch>
        </p:blipFill>
        <p:spPr>
          <a:xfrm>
            <a:off x="416242" y="1293840"/>
            <a:ext cx="5584507" cy="396819"/>
          </a:xfrm>
          <a:prstGeom prst="rect">
            <a:avLst/>
          </a:prstGeom>
        </p:spPr>
      </p:pic>
      <p:pic>
        <p:nvPicPr>
          <p:cNvPr id="5" name="图片 4">
            <a:extLst>
              <a:ext uri="{FF2B5EF4-FFF2-40B4-BE49-F238E27FC236}">
                <a16:creationId xmlns:a16="http://schemas.microsoft.com/office/drawing/2014/main" id="{B8447B3F-7862-470E-87B2-0C64BA06C917}"/>
              </a:ext>
            </a:extLst>
          </p:cNvPr>
          <p:cNvPicPr>
            <a:picLocks noChangeAspect="1"/>
          </p:cNvPicPr>
          <p:nvPr/>
        </p:nvPicPr>
        <p:blipFill>
          <a:blip r:embed="rId3"/>
          <a:stretch>
            <a:fillRect/>
          </a:stretch>
        </p:blipFill>
        <p:spPr>
          <a:xfrm>
            <a:off x="437832" y="1853464"/>
            <a:ext cx="5651817" cy="4870376"/>
          </a:xfrm>
          <a:prstGeom prst="rect">
            <a:avLst/>
          </a:prstGeom>
        </p:spPr>
      </p:pic>
      <p:sp>
        <p:nvSpPr>
          <p:cNvPr id="6" name="文本框 5">
            <a:extLst>
              <a:ext uri="{FF2B5EF4-FFF2-40B4-BE49-F238E27FC236}">
                <a16:creationId xmlns:a16="http://schemas.microsoft.com/office/drawing/2014/main" id="{2F187250-1FD1-4C62-8439-69EBA522F080}"/>
              </a:ext>
            </a:extLst>
          </p:cNvPr>
          <p:cNvSpPr txBox="1"/>
          <p:nvPr/>
        </p:nvSpPr>
        <p:spPr>
          <a:xfrm>
            <a:off x="6775450" y="2203450"/>
            <a:ext cx="1957069" cy="2031325"/>
          </a:xfrm>
          <a:prstGeom prst="rect">
            <a:avLst/>
          </a:prstGeom>
          <a:noFill/>
        </p:spPr>
        <p:txBody>
          <a:bodyPr wrap="square" rtlCol="0">
            <a:spAutoFit/>
          </a:bodyPr>
          <a:lstStyle/>
          <a:p>
            <a:pPr algn="l">
              <a:lnSpc>
                <a:spcPct val="100000"/>
              </a:lnSpc>
            </a:pPr>
            <a:r>
              <a:rPr lang="zh-CN" altLang="en-US" dirty="0">
                <a:latin typeface="宋体" panose="02010600030101010101" pitchFamily="2" charset="-122"/>
                <a:ea typeface="宋体" panose="02010600030101010101" pitchFamily="2" charset="-122"/>
              </a:rPr>
              <a:t>注：</a:t>
            </a:r>
            <a:r>
              <a:rPr lang="en-US" altLang="zh-CN" dirty="0" err="1">
                <a:latin typeface="宋体" panose="02010600030101010101" pitchFamily="2" charset="-122"/>
                <a:ea typeface="宋体" panose="02010600030101010101" pitchFamily="2" charset="-122"/>
              </a:rPr>
              <a:t>sum.yo</a:t>
            </a:r>
            <a:r>
              <a:rPr lang="zh-CN" altLang="en-US" dirty="0">
                <a:latin typeface="宋体" panose="02010600030101010101" pitchFamily="2" charset="-122"/>
                <a:ea typeface="宋体" panose="02010600030101010101" pitchFamily="2" charset="-122"/>
              </a:rPr>
              <a:t>虽然是目标代码</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不可读），但模拟器为了易学起见，使之看起来像文本的反汇编输出</a:t>
            </a:r>
          </a:p>
          <a:p>
            <a:pPr algn="l">
              <a:lnSpc>
                <a:spcPct val="100000"/>
              </a:lnSpc>
            </a:pPr>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zh-CN" altLang="en-US" dirty="0"/>
              <a:t>模拟 </a:t>
            </a:r>
            <a:r>
              <a:rPr lang="en-US" dirty="0"/>
              <a:t>Y86-64 </a:t>
            </a:r>
            <a:r>
              <a:rPr lang="zh-CN" altLang="en-US" dirty="0"/>
              <a:t>程序</a:t>
            </a:r>
            <a:endParaRPr lang="en-US" dirty="0"/>
          </a:p>
        </p:txBody>
      </p:sp>
      <p:sp>
        <p:nvSpPr>
          <p:cNvPr id="285699" name="Rectangle 3"/>
          <p:cNvSpPr>
            <a:spLocks noGrp="1" noChangeArrowheads="1"/>
          </p:cNvSpPr>
          <p:nvPr>
            <p:ph type="body" idx="1"/>
          </p:nvPr>
        </p:nvSpPr>
        <p:spPr>
          <a:xfrm>
            <a:off x="290513" y="984251"/>
            <a:ext cx="8294687" cy="5448299"/>
          </a:xfrm>
        </p:spPr>
        <p:txBody>
          <a:bodyPr/>
          <a:lstStyle/>
          <a:p>
            <a:pPr lvl="1"/>
            <a:r>
              <a:rPr lang="zh-CN" altLang="en-US" dirty="0"/>
              <a:t>运行指令集模拟器程序</a:t>
            </a:r>
            <a:r>
              <a:rPr lang="en-US" altLang="zh-CN" dirty="0"/>
              <a:t>YIS</a:t>
            </a:r>
            <a:r>
              <a:rPr lang="zh-CN" altLang="en-US" dirty="0"/>
              <a:t>，运行目标代码</a:t>
            </a:r>
            <a:r>
              <a:rPr lang="en-US" altLang="zh-CN" dirty="0" err="1"/>
              <a:t>sum.yo</a:t>
            </a:r>
            <a:endParaRPr lang="en-US" altLang="zh-CN" dirty="0"/>
          </a:p>
          <a:p>
            <a:pPr lvl="1"/>
            <a:r>
              <a:rPr lang="zh-CN" altLang="en-US" dirty="0"/>
              <a:t>本模拟器运行结果为打印出在模拟过程中被改变了的寄存器或内存中的字。（类似</a:t>
            </a:r>
            <a:r>
              <a:rPr lang="en-US" altLang="zh-CN" dirty="0"/>
              <a:t>GDB)</a:t>
            </a:r>
            <a:endParaRPr lang="en-US" dirty="0"/>
          </a:p>
        </p:txBody>
      </p:sp>
      <p:pic>
        <p:nvPicPr>
          <p:cNvPr id="3" name="图片 2">
            <a:extLst>
              <a:ext uri="{FF2B5EF4-FFF2-40B4-BE49-F238E27FC236}">
                <a16:creationId xmlns:a16="http://schemas.microsoft.com/office/drawing/2014/main" id="{DFDFE7B3-8872-4E51-989F-5B41133E3087}"/>
              </a:ext>
            </a:extLst>
          </p:cNvPr>
          <p:cNvPicPr>
            <a:picLocks noChangeAspect="1"/>
          </p:cNvPicPr>
          <p:nvPr/>
        </p:nvPicPr>
        <p:blipFill>
          <a:blip r:embed="rId2"/>
          <a:stretch>
            <a:fillRect/>
          </a:stretch>
        </p:blipFill>
        <p:spPr>
          <a:xfrm>
            <a:off x="379758" y="2584450"/>
            <a:ext cx="8371783" cy="23622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a:t>4.1 ISA </a:t>
            </a:r>
            <a:r>
              <a:rPr lang="zh-CN" altLang="en-US" dirty="0"/>
              <a:t>指令集体系结构</a:t>
            </a:r>
            <a:endParaRPr lang="en-US" dirty="0"/>
          </a:p>
        </p:txBody>
      </p:sp>
      <p:sp>
        <p:nvSpPr>
          <p:cNvPr id="320515" name="Rectangle 3"/>
          <p:cNvSpPr>
            <a:spLocks noGrp="1" noChangeArrowheads="1"/>
          </p:cNvSpPr>
          <p:nvPr>
            <p:ph type="body" idx="1"/>
          </p:nvPr>
        </p:nvSpPr>
        <p:spPr>
          <a:xfrm>
            <a:off x="290513" y="1143000"/>
            <a:ext cx="4891087" cy="5289550"/>
          </a:xfrm>
        </p:spPr>
        <p:txBody>
          <a:bodyPr/>
          <a:lstStyle/>
          <a:p>
            <a:r>
              <a:rPr lang="zh-CN" altLang="en-US" dirty="0"/>
              <a:t>汇编语言的视角</a:t>
            </a:r>
            <a:endParaRPr lang="en-US" altLang="zh-CN" dirty="0"/>
          </a:p>
          <a:p>
            <a:pPr lvl="1"/>
            <a:r>
              <a:rPr lang="zh-CN" altLang="en-US" dirty="0"/>
              <a:t>处理器状态</a:t>
            </a:r>
            <a:endParaRPr lang="en-US" dirty="0"/>
          </a:p>
          <a:p>
            <a:pPr lvl="2"/>
            <a:r>
              <a:rPr lang="en-US" dirty="0"/>
              <a:t>Registers, memory, …</a:t>
            </a:r>
          </a:p>
          <a:p>
            <a:pPr lvl="1"/>
            <a:r>
              <a:rPr lang="zh-CN" altLang="en-US" dirty="0"/>
              <a:t>指令集</a:t>
            </a:r>
            <a:endParaRPr lang="en-US" dirty="0"/>
          </a:p>
          <a:p>
            <a:pPr lvl="2"/>
            <a:r>
              <a:rPr lang="en-US" dirty="0" err="1">
                <a:latin typeface="Courier New" pitchFamily="49" charset="0"/>
              </a:rPr>
              <a:t>addq</a:t>
            </a:r>
            <a:r>
              <a:rPr lang="en-US" dirty="0"/>
              <a:t>, </a:t>
            </a:r>
            <a:r>
              <a:rPr lang="en-US" dirty="0" err="1">
                <a:latin typeface="Courier New" pitchFamily="49" charset="0"/>
              </a:rPr>
              <a:t>pushq</a:t>
            </a:r>
            <a:r>
              <a:rPr lang="en-US" dirty="0"/>
              <a:t>, </a:t>
            </a:r>
            <a:r>
              <a:rPr lang="en-US" dirty="0">
                <a:latin typeface="Courier New" pitchFamily="49" charset="0"/>
              </a:rPr>
              <a:t>ret</a:t>
            </a:r>
            <a:r>
              <a:rPr lang="en-US" dirty="0"/>
              <a:t>, …</a:t>
            </a:r>
          </a:p>
          <a:p>
            <a:pPr lvl="2"/>
            <a:r>
              <a:rPr lang="zh-CN" altLang="en-US" dirty="0"/>
              <a:t>怎样将指令编码为字节流</a:t>
            </a:r>
            <a:endParaRPr lang="en-US" dirty="0"/>
          </a:p>
          <a:p>
            <a:r>
              <a:rPr lang="zh-CN" altLang="en-US" dirty="0"/>
              <a:t>抽象层
     </a:t>
            </a:r>
            <a:r>
              <a:rPr lang="zh-CN" altLang="en-US" sz="2200" dirty="0"/>
              <a:t>上层：怎样给机器编程</a:t>
            </a:r>
            <a:endParaRPr lang="en-US" sz="2200" dirty="0"/>
          </a:p>
          <a:p>
            <a:pPr lvl="2"/>
            <a:r>
              <a:rPr lang="zh-CN" altLang="en-US" dirty="0"/>
              <a:t>处理器按顺序执行指令</a:t>
            </a:r>
            <a:endParaRPr lang="en-US" dirty="0"/>
          </a:p>
          <a:p>
            <a:pPr lvl="1"/>
            <a:r>
              <a:rPr lang="zh-CN" altLang="en-US" dirty="0"/>
              <a:t>下层：需要构建的内容</a:t>
            </a:r>
            <a:endParaRPr lang="en-US" dirty="0"/>
          </a:p>
          <a:p>
            <a:pPr lvl="2"/>
            <a:r>
              <a:rPr lang="zh-CN" altLang="en-US" dirty="0"/>
              <a:t>使用各种技巧，使其快速运行
例如，同时执行多个指令</a:t>
            </a:r>
            <a:endParaRPr lang="en-US" dirty="0"/>
          </a:p>
        </p:txBody>
      </p:sp>
      <p:grpSp>
        <p:nvGrpSpPr>
          <p:cNvPr id="320524" name="Group 12"/>
          <p:cNvGrpSpPr>
            <a:grpSpLocks/>
          </p:cNvGrpSpPr>
          <p:nvPr/>
        </p:nvGrpSpPr>
        <p:grpSpPr bwMode="auto">
          <a:xfrm>
            <a:off x="5486400" y="1524000"/>
            <a:ext cx="2743200" cy="4168775"/>
            <a:chOff x="2160" y="864"/>
            <a:chExt cx="1728" cy="2626"/>
          </a:xfrm>
        </p:grpSpPr>
        <p:sp>
          <p:nvSpPr>
            <p:cNvPr id="320516" name="Rectangle 4"/>
            <p:cNvSpPr>
              <a:spLocks noChangeArrowheads="1"/>
            </p:cNvSpPr>
            <p:nvPr/>
          </p:nvSpPr>
          <p:spPr bwMode="auto">
            <a:xfrm>
              <a:off x="2160" y="1824"/>
              <a:ext cx="1728" cy="226"/>
            </a:xfrm>
            <a:prstGeom prst="rect">
              <a:avLst/>
            </a:prstGeom>
            <a:solidFill>
              <a:schemeClr val="tx2"/>
            </a:solidFill>
            <a:ln w="19050">
              <a:solidFill>
                <a:schemeClr val="tx2"/>
              </a:solidFill>
              <a:miter lim="800000"/>
              <a:headEnd/>
              <a:tailEnd type="none" w="sm" len="sm"/>
            </a:ln>
            <a:effectLst/>
          </p:spPr>
          <p:txBody>
            <a:bodyPr wrap="none" lIns="45720" rIns="45720" anchor="ctr"/>
            <a:lstStyle/>
            <a:p>
              <a:r>
                <a:rPr lang="en-US">
                  <a:solidFill>
                    <a:srgbClr val="FFCCFF"/>
                  </a:solidFill>
                </a:rPr>
                <a:t>ISA</a:t>
              </a:r>
            </a:p>
          </p:txBody>
        </p:sp>
        <p:sp>
          <p:nvSpPr>
            <p:cNvPr id="320518" name="Rectangle 6"/>
            <p:cNvSpPr>
              <a:spLocks noChangeArrowheads="1"/>
            </p:cNvSpPr>
            <p:nvPr/>
          </p:nvSpPr>
          <p:spPr bwMode="auto">
            <a:xfrm>
              <a:off x="2400" y="1344"/>
              <a:ext cx="672" cy="466"/>
            </a:xfrm>
            <a:prstGeom prst="rect">
              <a:avLst/>
            </a:prstGeom>
            <a:solidFill>
              <a:srgbClr val="99FFCC"/>
            </a:solidFill>
            <a:ln w="19050">
              <a:solidFill>
                <a:schemeClr val="tx2"/>
              </a:solidFill>
              <a:miter lim="800000"/>
              <a:headEnd/>
              <a:tailEnd type="none" w="sm" len="sm"/>
            </a:ln>
            <a:effectLst/>
          </p:spPr>
          <p:txBody>
            <a:bodyPr wrap="none" lIns="45720" rIns="45720" anchor="ctr"/>
            <a:lstStyle/>
            <a:p>
              <a:r>
                <a:rPr lang="en-US"/>
                <a:t>Compiler</a:t>
              </a:r>
            </a:p>
          </p:txBody>
        </p:sp>
        <p:sp>
          <p:nvSpPr>
            <p:cNvPr id="320519" name="Rectangle 7"/>
            <p:cNvSpPr>
              <a:spLocks noChangeArrowheads="1"/>
            </p:cNvSpPr>
            <p:nvPr/>
          </p:nvSpPr>
          <p:spPr bwMode="auto">
            <a:xfrm>
              <a:off x="3072" y="1344"/>
              <a:ext cx="624" cy="466"/>
            </a:xfrm>
            <a:prstGeom prst="rect">
              <a:avLst/>
            </a:prstGeom>
            <a:solidFill>
              <a:srgbClr val="99FFCC"/>
            </a:solidFill>
            <a:ln w="19050">
              <a:solidFill>
                <a:schemeClr val="tx2"/>
              </a:solidFill>
              <a:miter lim="800000"/>
              <a:headEnd/>
              <a:tailEnd type="none" w="sm" len="sm"/>
            </a:ln>
            <a:effectLst/>
          </p:spPr>
          <p:txBody>
            <a:bodyPr wrap="none" lIns="45720" rIns="45720" anchor="ctr"/>
            <a:lstStyle/>
            <a:p>
              <a:r>
                <a:rPr lang="en-US"/>
                <a:t>OS</a:t>
              </a:r>
            </a:p>
          </p:txBody>
        </p:sp>
        <p:sp>
          <p:nvSpPr>
            <p:cNvPr id="320520" name="Rectangle 8"/>
            <p:cNvSpPr>
              <a:spLocks noChangeArrowheads="1"/>
            </p:cNvSpPr>
            <p:nvPr/>
          </p:nvSpPr>
          <p:spPr bwMode="auto">
            <a:xfrm>
              <a:off x="2400" y="2064"/>
              <a:ext cx="1296" cy="466"/>
            </a:xfrm>
            <a:prstGeom prst="rect">
              <a:avLst/>
            </a:prstGeom>
            <a:solidFill>
              <a:srgbClr val="FFFF99"/>
            </a:solidFill>
            <a:ln w="19050">
              <a:solidFill>
                <a:schemeClr val="tx2"/>
              </a:solidFill>
              <a:miter lim="800000"/>
              <a:headEnd/>
              <a:tailEnd type="none" w="sm" len="sm"/>
            </a:ln>
            <a:effectLst/>
          </p:spPr>
          <p:txBody>
            <a:bodyPr wrap="none" lIns="45720" rIns="45720" anchor="ctr"/>
            <a:lstStyle/>
            <a:p>
              <a:r>
                <a:rPr lang="en-US"/>
                <a:t>CPU</a:t>
              </a:r>
            </a:p>
            <a:p>
              <a:r>
                <a:rPr lang="en-US"/>
                <a:t>Design</a:t>
              </a:r>
            </a:p>
          </p:txBody>
        </p:sp>
        <p:sp>
          <p:nvSpPr>
            <p:cNvPr id="320521" name="Rectangle 9"/>
            <p:cNvSpPr>
              <a:spLocks noChangeArrowheads="1"/>
            </p:cNvSpPr>
            <p:nvPr/>
          </p:nvSpPr>
          <p:spPr bwMode="auto">
            <a:xfrm>
              <a:off x="2400" y="2544"/>
              <a:ext cx="1296" cy="466"/>
            </a:xfrm>
            <a:prstGeom prst="rect">
              <a:avLst/>
            </a:prstGeom>
            <a:solidFill>
              <a:srgbClr val="FFFF99"/>
            </a:solidFill>
            <a:ln w="19050">
              <a:solidFill>
                <a:schemeClr val="tx2"/>
              </a:solidFill>
              <a:miter lim="800000"/>
              <a:headEnd/>
              <a:tailEnd type="none" w="sm" len="sm"/>
            </a:ln>
            <a:effectLst/>
          </p:spPr>
          <p:txBody>
            <a:bodyPr wrap="none" lIns="45720" rIns="45720" anchor="ctr"/>
            <a:lstStyle/>
            <a:p>
              <a:r>
                <a:rPr lang="en-US"/>
                <a:t>Circuit</a:t>
              </a:r>
            </a:p>
            <a:p>
              <a:r>
                <a:rPr lang="en-US"/>
                <a:t>Design</a:t>
              </a:r>
            </a:p>
          </p:txBody>
        </p:sp>
        <p:sp>
          <p:nvSpPr>
            <p:cNvPr id="320522" name="Rectangle 10"/>
            <p:cNvSpPr>
              <a:spLocks noChangeArrowheads="1"/>
            </p:cNvSpPr>
            <p:nvPr/>
          </p:nvSpPr>
          <p:spPr bwMode="auto">
            <a:xfrm>
              <a:off x="2400" y="3024"/>
              <a:ext cx="1296" cy="466"/>
            </a:xfrm>
            <a:prstGeom prst="rect">
              <a:avLst/>
            </a:prstGeom>
            <a:solidFill>
              <a:srgbClr val="FFFF99"/>
            </a:solidFill>
            <a:ln w="19050">
              <a:solidFill>
                <a:schemeClr val="tx2"/>
              </a:solidFill>
              <a:miter lim="800000"/>
              <a:headEnd/>
              <a:tailEnd type="none" w="sm" len="sm"/>
            </a:ln>
            <a:effectLst/>
          </p:spPr>
          <p:txBody>
            <a:bodyPr wrap="none" lIns="45720" rIns="45720" anchor="ctr"/>
            <a:lstStyle/>
            <a:p>
              <a:r>
                <a:rPr lang="en-US"/>
                <a:t>Chip</a:t>
              </a:r>
            </a:p>
            <a:p>
              <a:r>
                <a:rPr lang="en-US"/>
                <a:t>Layout</a:t>
              </a:r>
            </a:p>
          </p:txBody>
        </p:sp>
        <p:sp>
          <p:nvSpPr>
            <p:cNvPr id="320523" name="Rectangle 11"/>
            <p:cNvSpPr>
              <a:spLocks noChangeArrowheads="1"/>
            </p:cNvSpPr>
            <p:nvPr/>
          </p:nvSpPr>
          <p:spPr bwMode="auto">
            <a:xfrm>
              <a:off x="2400" y="864"/>
              <a:ext cx="1296" cy="466"/>
            </a:xfrm>
            <a:prstGeom prst="rect">
              <a:avLst/>
            </a:prstGeom>
            <a:solidFill>
              <a:srgbClr val="99FFCC"/>
            </a:solidFill>
            <a:ln w="19050">
              <a:solidFill>
                <a:schemeClr val="tx2"/>
              </a:solidFill>
              <a:miter lim="800000"/>
              <a:headEnd/>
              <a:tailEnd type="none" w="sm" len="sm"/>
            </a:ln>
            <a:effectLst/>
          </p:spPr>
          <p:txBody>
            <a:bodyPr wrap="none" lIns="45720" rIns="45720" anchor="ctr"/>
            <a:lstStyle/>
            <a:p>
              <a:r>
                <a:rPr lang="en-US"/>
                <a:t>Application</a:t>
              </a:r>
            </a:p>
            <a:p>
              <a:r>
                <a:rPr lang="en-US"/>
                <a:t>Program</a:t>
              </a:r>
            </a:p>
          </p:txBody>
        </p:sp>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2E9EC-1D5E-4860-B88E-BFDA71CF29E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0701DF-D3B7-4B55-B4E0-96801075AD51}"/>
              </a:ext>
            </a:extLst>
          </p:cNvPr>
          <p:cNvSpPr>
            <a:spLocks noGrp="1"/>
          </p:cNvSpPr>
          <p:nvPr>
            <p:ph idx="1"/>
          </p:nvPr>
        </p:nvSpPr>
        <p:spPr/>
        <p:txBody>
          <a:bodyPr/>
          <a:lstStyle/>
          <a:p>
            <a:r>
              <a:rPr lang="zh-CN" altLang="en-US" dirty="0"/>
              <a:t>完成练习题</a:t>
            </a:r>
            <a:r>
              <a:rPr lang="en-US" altLang="zh-CN" dirty="0"/>
              <a:t>4.4</a:t>
            </a:r>
            <a:endParaRPr lang="zh-CN" altLang="en-US" dirty="0"/>
          </a:p>
        </p:txBody>
      </p:sp>
    </p:spTree>
    <p:extLst>
      <p:ext uri="{BB962C8B-B14F-4D97-AF65-F5344CB8AC3E}">
        <p14:creationId xmlns:p14="http://schemas.microsoft.com/office/powerpoint/2010/main" val="84368493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subTitle" sz="quarter" idx="1"/>
          </p:nvPr>
        </p:nvSpPr>
        <p:spPr/>
        <p:txBody>
          <a:bodyPr/>
          <a:lstStyle/>
          <a:p>
            <a:r>
              <a:rPr lang="zh-CN" altLang="en-US" sz="2400" dirty="0"/>
              <a:t>回顾数字电路基础</a:t>
            </a:r>
            <a:endParaRPr lang="en-US" altLang="zh-CN" sz="2400" dirty="0"/>
          </a:p>
          <a:p>
            <a:r>
              <a:rPr lang="zh-CN" altLang="en-US" dirty="0"/>
              <a:t>硬件控制语言</a:t>
            </a:r>
            <a:r>
              <a:rPr lang="en-US" altLang="zh-CN" dirty="0"/>
              <a:t>HCL</a:t>
            </a:r>
            <a:endParaRPr lang="en-US" dirty="0"/>
          </a:p>
        </p:txBody>
      </p:sp>
      <p:sp>
        <p:nvSpPr>
          <p:cNvPr id="286722" name="Rectangle 2"/>
          <p:cNvSpPr>
            <a:spLocks noGrp="1" noChangeArrowheads="1"/>
          </p:cNvSpPr>
          <p:nvPr>
            <p:ph type="ctrTitle" sz="quarter"/>
          </p:nvPr>
        </p:nvSpPr>
        <p:spPr/>
        <p:txBody>
          <a:bodyPr/>
          <a:lstStyle/>
          <a:p>
            <a:r>
              <a:rPr lang="en-US" dirty="0"/>
              <a:t>4.2 </a:t>
            </a:r>
            <a:r>
              <a:rPr lang="zh-CN" altLang="en-US" dirty="0"/>
              <a:t>逻辑设计和硬件控制语言</a:t>
            </a:r>
            <a:r>
              <a:rPr lang="en-US" altLang="zh-CN" dirty="0"/>
              <a:t>HCL</a:t>
            </a:r>
            <a:endParaRPr lang="en-US"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a:extLst>
              <a:ext uri="{FF2B5EF4-FFF2-40B4-BE49-F238E27FC236}">
                <a16:creationId xmlns:a16="http://schemas.microsoft.com/office/drawing/2014/main" id="{2D97B518-0970-49DB-85D5-60D345F8C723}"/>
              </a:ext>
            </a:extLst>
          </p:cNvPr>
          <p:cNvSpPr>
            <a:spLocks noGrp="1"/>
          </p:cNvSpPr>
          <p:nvPr>
            <p:ph type="subTitle" sz="quarter" idx="1"/>
          </p:nvPr>
        </p:nvSpPr>
        <p:spPr/>
        <p:txBody>
          <a:bodyPr/>
          <a:lstStyle/>
          <a:p>
            <a:endParaRPr lang="zh-CN" altLang="en-US"/>
          </a:p>
        </p:txBody>
      </p:sp>
      <p:sp>
        <p:nvSpPr>
          <p:cNvPr id="2" name="标题 1">
            <a:extLst>
              <a:ext uri="{FF2B5EF4-FFF2-40B4-BE49-F238E27FC236}">
                <a16:creationId xmlns:a16="http://schemas.microsoft.com/office/drawing/2014/main" id="{1007A233-31C9-4401-9B40-DE2AFEAFD5DE}"/>
              </a:ext>
            </a:extLst>
          </p:cNvPr>
          <p:cNvSpPr>
            <a:spLocks noGrp="1"/>
          </p:cNvSpPr>
          <p:nvPr>
            <p:ph type="ctrTitle" sz="quarter"/>
          </p:nvPr>
        </p:nvSpPr>
        <p:spPr>
          <a:xfrm>
            <a:off x="2813051" y="1517650"/>
            <a:ext cx="5486400" cy="1139825"/>
          </a:xfrm>
        </p:spPr>
        <p:txBody>
          <a:bodyPr/>
          <a:lstStyle/>
          <a:p>
            <a:r>
              <a:rPr lang="zh-CN" altLang="en-US" sz="3600" dirty="0"/>
              <a:t>回顾数字电路基础</a:t>
            </a:r>
          </a:p>
        </p:txBody>
      </p:sp>
    </p:spTree>
    <p:extLst>
      <p:ext uri="{BB962C8B-B14F-4D97-AF65-F5344CB8AC3E}">
        <p14:creationId xmlns:p14="http://schemas.microsoft.com/office/powerpoint/2010/main" val="211778705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zh-CN" altLang="en-US" dirty="0"/>
              <a:t>寄存器</a:t>
            </a:r>
            <a:r>
              <a:rPr lang="en-US" altLang="zh-CN" dirty="0"/>
              <a:t>Registers</a:t>
            </a:r>
            <a:endParaRPr lang="en-US" dirty="0"/>
          </a:p>
        </p:txBody>
      </p:sp>
      <p:sp>
        <p:nvSpPr>
          <p:cNvPr id="311299" name="Rectangle 3"/>
          <p:cNvSpPr>
            <a:spLocks noGrp="1" noChangeArrowheads="1"/>
          </p:cNvSpPr>
          <p:nvPr>
            <p:ph type="body" idx="1"/>
          </p:nvPr>
        </p:nvSpPr>
        <p:spPr>
          <a:xfrm>
            <a:off x="609600" y="4953000"/>
            <a:ext cx="8294688" cy="1098550"/>
          </a:xfrm>
        </p:spPr>
        <p:txBody>
          <a:bodyPr/>
          <a:lstStyle/>
          <a:p>
            <a:pPr marL="355600" lvl="1"/>
            <a:r>
              <a:rPr lang="zh-CN" altLang="en-US" dirty="0"/>
              <a:t>寄存器是边沿触发锁存器的集合，在时钟的上升沿打入输入值</a:t>
            </a:r>
            <a:endParaRPr lang="en-US" altLang="zh-CN" dirty="0"/>
          </a:p>
          <a:p>
            <a:pPr marL="355600" lvl="1"/>
            <a:r>
              <a:rPr lang="zh-CN" altLang="en-US" dirty="0"/>
              <a:t>存储数据字（</a:t>
            </a:r>
            <a:r>
              <a:rPr lang="en-US" altLang="zh-CN" dirty="0"/>
              <a:t>word</a:t>
            </a:r>
            <a:r>
              <a:rPr lang="zh-CN" altLang="en-US" dirty="0"/>
              <a:t>）</a:t>
            </a:r>
            <a:endParaRPr lang="en-US" altLang="zh-CN" dirty="0"/>
          </a:p>
          <a:p>
            <a:pPr lvl="2"/>
            <a:r>
              <a:rPr lang="zh-CN" altLang="en-US" dirty="0"/>
              <a:t>和汇编语言中的程序寄存器不同</a:t>
            </a:r>
            <a:endParaRPr lang="en-US" altLang="zh-CN" dirty="0"/>
          </a:p>
          <a:p>
            <a:pPr lvl="1"/>
            <a:endParaRPr lang="en-US" dirty="0"/>
          </a:p>
        </p:txBody>
      </p:sp>
      <p:grpSp>
        <p:nvGrpSpPr>
          <p:cNvPr id="311414" name="Group 118"/>
          <p:cNvGrpSpPr>
            <a:grpSpLocks/>
          </p:cNvGrpSpPr>
          <p:nvPr/>
        </p:nvGrpSpPr>
        <p:grpSpPr bwMode="auto">
          <a:xfrm>
            <a:off x="5562600" y="2057400"/>
            <a:ext cx="2057400" cy="1846263"/>
            <a:chOff x="3504" y="1296"/>
            <a:chExt cx="1296" cy="1163"/>
          </a:xfrm>
        </p:grpSpPr>
        <p:sp>
          <p:nvSpPr>
            <p:cNvPr id="311363" name="Rectangle 67"/>
            <p:cNvSpPr>
              <a:spLocks noChangeArrowheads="1"/>
            </p:cNvSpPr>
            <p:nvPr/>
          </p:nvSpPr>
          <p:spPr bwMode="auto">
            <a:xfrm>
              <a:off x="4080" y="1296"/>
              <a:ext cx="144" cy="816"/>
            </a:xfrm>
            <a:prstGeom prst="rect">
              <a:avLst/>
            </a:prstGeom>
            <a:solidFill>
              <a:srgbClr val="FFCCCC"/>
            </a:solidFill>
            <a:ln w="9525">
              <a:solidFill>
                <a:schemeClr val="tx1"/>
              </a:solidFill>
              <a:miter lim="800000"/>
              <a:headEnd/>
              <a:tailEnd/>
            </a:ln>
            <a:effectLst/>
          </p:spPr>
          <p:txBody>
            <a:bodyPr wrap="none" anchor="ctr"/>
            <a:lstStyle/>
            <a:p>
              <a:pPr eaLnBrk="1" hangingPunct="1">
                <a:lnSpc>
                  <a:spcPct val="100000"/>
                </a:lnSpc>
              </a:pPr>
              <a:endParaRPr lang="en-US" sz="2000" b="0"/>
            </a:p>
          </p:txBody>
        </p:sp>
        <p:sp>
          <p:nvSpPr>
            <p:cNvPr id="311364" name="AutoShape 68"/>
            <p:cNvSpPr>
              <a:spLocks noChangeArrowheads="1"/>
            </p:cNvSpPr>
            <p:nvPr/>
          </p:nvSpPr>
          <p:spPr bwMode="auto">
            <a:xfrm>
              <a:off x="3792" y="1632"/>
              <a:ext cx="288" cy="144"/>
            </a:xfrm>
            <a:prstGeom prst="rightArrow">
              <a:avLst>
                <a:gd name="adj1" fmla="val 16667"/>
                <a:gd name="adj2" fmla="val 66667"/>
              </a:avLst>
            </a:prstGeom>
            <a:solidFill>
              <a:schemeClr val="folHlink"/>
            </a:solidFill>
            <a:ln w="9525">
              <a:solidFill>
                <a:schemeClr val="tx1"/>
              </a:solidFill>
              <a:miter lim="800000"/>
              <a:headEnd/>
              <a:tailEnd/>
            </a:ln>
            <a:effectLst/>
          </p:spPr>
          <p:txBody>
            <a:bodyPr wrap="none" anchor="ctr"/>
            <a:lstStyle/>
            <a:p>
              <a:endParaRPr lang="en-US"/>
            </a:p>
          </p:txBody>
        </p:sp>
        <p:sp>
          <p:nvSpPr>
            <p:cNvPr id="311365" name="AutoShape 69"/>
            <p:cNvSpPr>
              <a:spLocks noChangeArrowheads="1"/>
            </p:cNvSpPr>
            <p:nvPr/>
          </p:nvSpPr>
          <p:spPr bwMode="auto">
            <a:xfrm>
              <a:off x="4224" y="1632"/>
              <a:ext cx="288" cy="144"/>
            </a:xfrm>
            <a:prstGeom prst="rightArrow">
              <a:avLst>
                <a:gd name="adj1" fmla="val 16667"/>
                <a:gd name="adj2" fmla="val 66667"/>
              </a:avLst>
            </a:prstGeom>
            <a:solidFill>
              <a:schemeClr val="folHlink"/>
            </a:solidFill>
            <a:ln w="9525">
              <a:solidFill>
                <a:schemeClr val="tx1"/>
              </a:solidFill>
              <a:miter lim="800000"/>
              <a:headEnd/>
              <a:tailEnd/>
            </a:ln>
            <a:effectLst/>
          </p:spPr>
          <p:txBody>
            <a:bodyPr wrap="none" anchor="ctr"/>
            <a:lstStyle/>
            <a:p>
              <a:endParaRPr lang="en-US"/>
            </a:p>
          </p:txBody>
        </p:sp>
        <p:sp>
          <p:nvSpPr>
            <p:cNvPr id="311407" name="Text Box 111"/>
            <p:cNvSpPr txBox="1">
              <a:spLocks noChangeArrowheads="1"/>
            </p:cNvSpPr>
            <p:nvPr/>
          </p:nvSpPr>
          <p:spPr bwMode="auto">
            <a:xfrm>
              <a:off x="3504" y="1584"/>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endParaRPr lang="en-US" baseline="-25000"/>
            </a:p>
          </p:txBody>
        </p:sp>
        <p:sp>
          <p:nvSpPr>
            <p:cNvPr id="311408" name="Text Box 112"/>
            <p:cNvSpPr txBox="1">
              <a:spLocks noChangeArrowheads="1"/>
            </p:cNvSpPr>
            <p:nvPr/>
          </p:nvSpPr>
          <p:spPr bwMode="auto">
            <a:xfrm>
              <a:off x="4512" y="1584"/>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endParaRPr lang="en-US" baseline="-25000"/>
            </a:p>
          </p:txBody>
        </p:sp>
        <p:sp>
          <p:nvSpPr>
            <p:cNvPr id="311409" name="Line 113"/>
            <p:cNvSpPr>
              <a:spLocks noChangeShapeType="1"/>
            </p:cNvSpPr>
            <p:nvPr/>
          </p:nvSpPr>
          <p:spPr bwMode="auto">
            <a:xfrm>
              <a:off x="4128" y="2112"/>
              <a:ext cx="0" cy="144"/>
            </a:xfrm>
            <a:prstGeom prst="line">
              <a:avLst/>
            </a:prstGeom>
            <a:noFill/>
            <a:ln w="19050">
              <a:solidFill>
                <a:schemeClr val="tx2"/>
              </a:solidFill>
              <a:round/>
              <a:headEnd/>
              <a:tailEnd type="none" w="sm" len="sm"/>
            </a:ln>
            <a:effectLst/>
          </p:spPr>
          <p:txBody>
            <a:bodyPr wrap="none" lIns="45720" rIns="45720" anchor="ctr">
              <a:spAutoFit/>
            </a:bodyPr>
            <a:lstStyle/>
            <a:p>
              <a:endParaRPr lang="en-US"/>
            </a:p>
          </p:txBody>
        </p:sp>
        <p:sp>
          <p:nvSpPr>
            <p:cNvPr id="311410" name="Text Box 114"/>
            <p:cNvSpPr txBox="1">
              <a:spLocks noChangeArrowheads="1"/>
            </p:cNvSpPr>
            <p:nvPr/>
          </p:nvSpPr>
          <p:spPr bwMode="auto">
            <a:xfrm>
              <a:off x="3903" y="2245"/>
              <a:ext cx="450" cy="214"/>
            </a:xfrm>
            <a:prstGeom prst="rect">
              <a:avLst/>
            </a:prstGeom>
            <a:noFill/>
            <a:ln w="19050">
              <a:noFill/>
              <a:miter lim="800000"/>
              <a:headEnd/>
              <a:tailEnd type="none" w="sm" len="sm"/>
            </a:ln>
            <a:effectLst/>
          </p:spPr>
          <p:txBody>
            <a:bodyPr wrap="none" lIns="45720" rIns="45720">
              <a:spAutoFit/>
            </a:bodyPr>
            <a:lstStyle/>
            <a:p>
              <a:r>
                <a:rPr lang="en-US"/>
                <a:t>Clock</a:t>
              </a:r>
            </a:p>
          </p:txBody>
        </p:sp>
      </p:grpSp>
      <p:grpSp>
        <p:nvGrpSpPr>
          <p:cNvPr id="311412" name="Group 116"/>
          <p:cNvGrpSpPr>
            <a:grpSpLocks/>
          </p:cNvGrpSpPr>
          <p:nvPr/>
        </p:nvGrpSpPr>
        <p:grpSpPr bwMode="auto">
          <a:xfrm>
            <a:off x="2133600" y="1219200"/>
            <a:ext cx="3048000" cy="3692525"/>
            <a:chOff x="720" y="768"/>
            <a:chExt cx="1920" cy="2326"/>
          </a:xfrm>
        </p:grpSpPr>
        <p:sp>
          <p:nvSpPr>
            <p:cNvPr id="311300" name="Rectangle 4"/>
            <p:cNvSpPr>
              <a:spLocks noChangeArrowheads="1"/>
            </p:cNvSpPr>
            <p:nvPr/>
          </p:nvSpPr>
          <p:spPr bwMode="auto">
            <a:xfrm>
              <a:off x="1392" y="823"/>
              <a:ext cx="576" cy="226"/>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latin typeface="Courier New" pitchFamily="49" charset="0"/>
              </a:endParaRPr>
            </a:p>
          </p:txBody>
        </p:sp>
        <p:sp>
          <p:nvSpPr>
            <p:cNvPr id="311301" name="Rectangle 5"/>
            <p:cNvSpPr>
              <a:spLocks noChangeArrowheads="1"/>
            </p:cNvSpPr>
            <p:nvPr/>
          </p:nvSpPr>
          <p:spPr bwMode="auto">
            <a:xfrm>
              <a:off x="1392" y="1056"/>
              <a:ext cx="576" cy="240"/>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p>
          </p:txBody>
        </p:sp>
        <p:sp>
          <p:nvSpPr>
            <p:cNvPr id="311302" name="Rectangle 6"/>
            <p:cNvSpPr>
              <a:spLocks noChangeArrowheads="1"/>
            </p:cNvSpPr>
            <p:nvPr/>
          </p:nvSpPr>
          <p:spPr bwMode="auto">
            <a:xfrm>
              <a:off x="1392" y="1296"/>
              <a:ext cx="576" cy="240"/>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p>
          </p:txBody>
        </p:sp>
        <p:sp>
          <p:nvSpPr>
            <p:cNvPr id="311303" name="Rectangle 7"/>
            <p:cNvSpPr>
              <a:spLocks noChangeArrowheads="1"/>
            </p:cNvSpPr>
            <p:nvPr/>
          </p:nvSpPr>
          <p:spPr bwMode="auto">
            <a:xfrm>
              <a:off x="1392" y="1536"/>
              <a:ext cx="576" cy="240"/>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p>
          </p:txBody>
        </p:sp>
        <p:sp>
          <p:nvSpPr>
            <p:cNvPr id="311304" name="Rectangle 8"/>
            <p:cNvSpPr>
              <a:spLocks noChangeArrowheads="1"/>
            </p:cNvSpPr>
            <p:nvPr/>
          </p:nvSpPr>
          <p:spPr bwMode="auto">
            <a:xfrm>
              <a:off x="1392" y="1776"/>
              <a:ext cx="576" cy="240"/>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p>
          </p:txBody>
        </p:sp>
        <p:sp>
          <p:nvSpPr>
            <p:cNvPr id="311305" name="Rectangle 9"/>
            <p:cNvSpPr>
              <a:spLocks noChangeArrowheads="1"/>
            </p:cNvSpPr>
            <p:nvPr/>
          </p:nvSpPr>
          <p:spPr bwMode="auto">
            <a:xfrm>
              <a:off x="1392" y="2016"/>
              <a:ext cx="576" cy="240"/>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p>
          </p:txBody>
        </p:sp>
        <p:sp>
          <p:nvSpPr>
            <p:cNvPr id="311306" name="Rectangle 10"/>
            <p:cNvSpPr>
              <a:spLocks noChangeArrowheads="1"/>
            </p:cNvSpPr>
            <p:nvPr/>
          </p:nvSpPr>
          <p:spPr bwMode="auto">
            <a:xfrm>
              <a:off x="1392" y="2256"/>
              <a:ext cx="576" cy="240"/>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p>
          </p:txBody>
        </p:sp>
        <p:sp>
          <p:nvSpPr>
            <p:cNvPr id="311307" name="Rectangle 11"/>
            <p:cNvSpPr>
              <a:spLocks noChangeArrowheads="1"/>
            </p:cNvSpPr>
            <p:nvPr/>
          </p:nvSpPr>
          <p:spPr bwMode="auto">
            <a:xfrm>
              <a:off x="1392" y="2496"/>
              <a:ext cx="576" cy="240"/>
            </a:xfrm>
            <a:prstGeom prst="rect">
              <a:avLst/>
            </a:prstGeom>
            <a:solidFill>
              <a:srgbClr val="99FFCC"/>
            </a:solidFill>
            <a:ln w="19050">
              <a:solidFill>
                <a:schemeClr val="tx2"/>
              </a:solidFill>
              <a:miter lim="800000"/>
              <a:headEnd/>
              <a:tailEnd type="none" w="sm" len="sm"/>
            </a:ln>
            <a:effectLst/>
          </p:spPr>
          <p:txBody>
            <a:bodyPr lIns="45720" rIns="45720" anchor="ctr">
              <a:spAutoFit/>
            </a:bodyPr>
            <a:lstStyle/>
            <a:p>
              <a:endParaRPr lang="en-US"/>
            </a:p>
          </p:txBody>
        </p:sp>
        <p:sp>
          <p:nvSpPr>
            <p:cNvPr id="311309" name="Line 13"/>
            <p:cNvSpPr>
              <a:spLocks noChangeShapeType="1"/>
            </p:cNvSpPr>
            <p:nvPr/>
          </p:nvSpPr>
          <p:spPr bwMode="auto">
            <a:xfrm flipH="1">
              <a:off x="1008" y="86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0" name="Line 14"/>
            <p:cNvSpPr>
              <a:spLocks noChangeShapeType="1"/>
            </p:cNvSpPr>
            <p:nvPr/>
          </p:nvSpPr>
          <p:spPr bwMode="auto">
            <a:xfrm flipH="1">
              <a:off x="1008" y="110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1" name="Line 15"/>
            <p:cNvSpPr>
              <a:spLocks noChangeShapeType="1"/>
            </p:cNvSpPr>
            <p:nvPr/>
          </p:nvSpPr>
          <p:spPr bwMode="auto">
            <a:xfrm flipH="1">
              <a:off x="1008" y="134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2" name="Line 16"/>
            <p:cNvSpPr>
              <a:spLocks noChangeShapeType="1"/>
            </p:cNvSpPr>
            <p:nvPr/>
          </p:nvSpPr>
          <p:spPr bwMode="auto">
            <a:xfrm flipH="1">
              <a:off x="1008" y="158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3" name="Line 17"/>
            <p:cNvSpPr>
              <a:spLocks noChangeShapeType="1"/>
            </p:cNvSpPr>
            <p:nvPr/>
          </p:nvSpPr>
          <p:spPr bwMode="auto">
            <a:xfrm flipH="1">
              <a:off x="1008" y="182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4" name="Line 18"/>
            <p:cNvSpPr>
              <a:spLocks noChangeShapeType="1"/>
            </p:cNvSpPr>
            <p:nvPr/>
          </p:nvSpPr>
          <p:spPr bwMode="auto">
            <a:xfrm flipH="1">
              <a:off x="1008" y="206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5" name="Line 19"/>
            <p:cNvSpPr>
              <a:spLocks noChangeShapeType="1"/>
            </p:cNvSpPr>
            <p:nvPr/>
          </p:nvSpPr>
          <p:spPr bwMode="auto">
            <a:xfrm flipH="1">
              <a:off x="1008" y="230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6" name="Line 20"/>
            <p:cNvSpPr>
              <a:spLocks noChangeShapeType="1"/>
            </p:cNvSpPr>
            <p:nvPr/>
          </p:nvSpPr>
          <p:spPr bwMode="auto">
            <a:xfrm flipH="1">
              <a:off x="1008" y="2544"/>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8" name="Line 22"/>
            <p:cNvSpPr>
              <a:spLocks noChangeShapeType="1"/>
            </p:cNvSpPr>
            <p:nvPr/>
          </p:nvSpPr>
          <p:spPr bwMode="auto">
            <a:xfrm flipH="1">
              <a:off x="1968" y="91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19" name="Line 23"/>
            <p:cNvSpPr>
              <a:spLocks noChangeShapeType="1"/>
            </p:cNvSpPr>
            <p:nvPr/>
          </p:nvSpPr>
          <p:spPr bwMode="auto">
            <a:xfrm flipH="1">
              <a:off x="1968" y="115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20" name="Line 24"/>
            <p:cNvSpPr>
              <a:spLocks noChangeShapeType="1"/>
            </p:cNvSpPr>
            <p:nvPr/>
          </p:nvSpPr>
          <p:spPr bwMode="auto">
            <a:xfrm flipH="1">
              <a:off x="1968" y="139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21" name="Line 25"/>
            <p:cNvSpPr>
              <a:spLocks noChangeShapeType="1"/>
            </p:cNvSpPr>
            <p:nvPr/>
          </p:nvSpPr>
          <p:spPr bwMode="auto">
            <a:xfrm flipH="1">
              <a:off x="1968" y="163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22" name="Line 26"/>
            <p:cNvSpPr>
              <a:spLocks noChangeShapeType="1"/>
            </p:cNvSpPr>
            <p:nvPr/>
          </p:nvSpPr>
          <p:spPr bwMode="auto">
            <a:xfrm flipH="1">
              <a:off x="1968" y="187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23" name="Line 27"/>
            <p:cNvSpPr>
              <a:spLocks noChangeShapeType="1"/>
            </p:cNvSpPr>
            <p:nvPr/>
          </p:nvSpPr>
          <p:spPr bwMode="auto">
            <a:xfrm flipH="1">
              <a:off x="1968" y="211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24" name="Line 28"/>
            <p:cNvSpPr>
              <a:spLocks noChangeShapeType="1"/>
            </p:cNvSpPr>
            <p:nvPr/>
          </p:nvSpPr>
          <p:spPr bwMode="auto">
            <a:xfrm flipH="1">
              <a:off x="1968" y="235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25" name="Line 29"/>
            <p:cNvSpPr>
              <a:spLocks noChangeShapeType="1"/>
            </p:cNvSpPr>
            <p:nvPr/>
          </p:nvSpPr>
          <p:spPr bwMode="auto">
            <a:xfrm flipH="1">
              <a:off x="1968" y="2592"/>
              <a:ext cx="384" cy="0"/>
            </a:xfrm>
            <a:prstGeom prst="line">
              <a:avLst/>
            </a:prstGeom>
            <a:noFill/>
            <a:ln w="19050">
              <a:solidFill>
                <a:schemeClr val="folHlink"/>
              </a:solidFill>
              <a:round/>
              <a:headEnd/>
              <a:tailEnd type="none" w="sm" len="sm"/>
            </a:ln>
            <a:effectLst/>
          </p:spPr>
          <p:txBody>
            <a:bodyPr wrap="none" lIns="45720" rIns="45720" anchor="ctr">
              <a:spAutoFit/>
            </a:bodyPr>
            <a:lstStyle/>
            <a:p>
              <a:endParaRPr lang="en-US"/>
            </a:p>
          </p:txBody>
        </p:sp>
        <p:sp>
          <p:nvSpPr>
            <p:cNvPr id="311327" name="Line 31"/>
            <p:cNvSpPr>
              <a:spLocks noChangeShapeType="1"/>
            </p:cNvSpPr>
            <p:nvPr/>
          </p:nvSpPr>
          <p:spPr bwMode="auto">
            <a:xfrm flipH="1">
              <a:off x="1200" y="100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28" name="Line 32"/>
            <p:cNvSpPr>
              <a:spLocks noChangeShapeType="1"/>
            </p:cNvSpPr>
            <p:nvPr/>
          </p:nvSpPr>
          <p:spPr bwMode="auto">
            <a:xfrm flipH="1">
              <a:off x="1200" y="124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29" name="Line 33"/>
            <p:cNvSpPr>
              <a:spLocks noChangeShapeType="1"/>
            </p:cNvSpPr>
            <p:nvPr/>
          </p:nvSpPr>
          <p:spPr bwMode="auto">
            <a:xfrm flipH="1">
              <a:off x="1200" y="148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30" name="Line 34"/>
            <p:cNvSpPr>
              <a:spLocks noChangeShapeType="1"/>
            </p:cNvSpPr>
            <p:nvPr/>
          </p:nvSpPr>
          <p:spPr bwMode="auto">
            <a:xfrm flipH="1">
              <a:off x="1200" y="172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31" name="Line 35"/>
            <p:cNvSpPr>
              <a:spLocks noChangeShapeType="1"/>
            </p:cNvSpPr>
            <p:nvPr/>
          </p:nvSpPr>
          <p:spPr bwMode="auto">
            <a:xfrm flipH="1">
              <a:off x="1200" y="196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32" name="Line 36"/>
            <p:cNvSpPr>
              <a:spLocks noChangeShapeType="1"/>
            </p:cNvSpPr>
            <p:nvPr/>
          </p:nvSpPr>
          <p:spPr bwMode="auto">
            <a:xfrm flipH="1">
              <a:off x="1200" y="220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33" name="Line 37"/>
            <p:cNvSpPr>
              <a:spLocks noChangeShapeType="1"/>
            </p:cNvSpPr>
            <p:nvPr/>
          </p:nvSpPr>
          <p:spPr bwMode="auto">
            <a:xfrm flipH="1">
              <a:off x="1200" y="244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34" name="Line 38"/>
            <p:cNvSpPr>
              <a:spLocks noChangeShapeType="1"/>
            </p:cNvSpPr>
            <p:nvPr/>
          </p:nvSpPr>
          <p:spPr bwMode="auto">
            <a:xfrm flipH="1">
              <a:off x="1200" y="2688"/>
              <a:ext cx="192" cy="0"/>
            </a:xfrm>
            <a:prstGeom prst="line">
              <a:avLst/>
            </a:prstGeom>
            <a:noFill/>
            <a:ln w="19050">
              <a:solidFill>
                <a:schemeClr val="accent1"/>
              </a:solidFill>
              <a:round/>
              <a:headEnd/>
              <a:tailEnd type="none" w="sm" len="sm"/>
            </a:ln>
            <a:effectLst/>
          </p:spPr>
          <p:txBody>
            <a:bodyPr wrap="none" lIns="45720" rIns="45720" anchor="ctr">
              <a:spAutoFit/>
            </a:bodyPr>
            <a:lstStyle/>
            <a:p>
              <a:endParaRPr lang="en-US"/>
            </a:p>
          </p:txBody>
        </p:sp>
        <p:sp>
          <p:nvSpPr>
            <p:cNvPr id="311337" name="Line 41"/>
            <p:cNvSpPr>
              <a:spLocks noChangeShapeType="1"/>
            </p:cNvSpPr>
            <p:nvPr/>
          </p:nvSpPr>
          <p:spPr bwMode="auto">
            <a:xfrm>
              <a:off x="1200" y="1008"/>
              <a:ext cx="0" cy="1872"/>
            </a:xfrm>
            <a:prstGeom prst="line">
              <a:avLst/>
            </a:prstGeom>
            <a:noFill/>
            <a:ln w="19050">
              <a:solidFill>
                <a:schemeClr val="accent1"/>
              </a:solidFill>
              <a:round/>
              <a:headEnd/>
              <a:tailEnd type="none" w="sm" len="sm"/>
            </a:ln>
            <a:effectLst/>
          </p:spPr>
          <p:txBody>
            <a:bodyPr lIns="45720" rIns="45720" anchor="ctr">
              <a:spAutoFit/>
            </a:bodyPr>
            <a:lstStyle/>
            <a:p>
              <a:endParaRPr lang="en-US"/>
            </a:p>
          </p:txBody>
        </p:sp>
        <p:grpSp>
          <p:nvGrpSpPr>
            <p:cNvPr id="311341" name="Group 45"/>
            <p:cNvGrpSpPr>
              <a:grpSpLocks/>
            </p:cNvGrpSpPr>
            <p:nvPr/>
          </p:nvGrpSpPr>
          <p:grpSpPr bwMode="auto">
            <a:xfrm>
              <a:off x="1152" y="1200"/>
              <a:ext cx="96" cy="96"/>
              <a:chOff x="2880" y="2064"/>
              <a:chExt cx="96" cy="96"/>
            </a:xfrm>
          </p:grpSpPr>
          <p:sp>
            <p:nvSpPr>
              <p:cNvPr id="311339" name="Rectangle 43"/>
              <p:cNvSpPr>
                <a:spLocks noChangeArrowheads="1"/>
              </p:cNvSpPr>
              <p:nvPr/>
            </p:nvSpPr>
            <p:spPr bwMode="auto">
              <a:xfrm>
                <a:off x="2880" y="2064"/>
                <a:ext cx="96" cy="96"/>
              </a:xfrm>
              <a:prstGeom prst="rect">
                <a:avLst/>
              </a:prstGeom>
              <a:noFill/>
              <a:ln w="19050">
                <a:noFill/>
                <a:miter lim="800000"/>
                <a:headEnd/>
                <a:tailEnd type="none" w="sm" len="sm"/>
              </a:ln>
              <a:effectLst/>
            </p:spPr>
            <p:txBody>
              <a:bodyPr wrap="none" lIns="45720" rIns="45720" anchor="ctr">
                <a:spAutoFit/>
              </a:bodyPr>
              <a:lstStyle/>
              <a:p>
                <a:endParaRPr lang="en-US"/>
              </a:p>
            </p:txBody>
          </p:sp>
          <p:sp>
            <p:nvSpPr>
              <p:cNvPr id="311340" name="Oval 44"/>
              <p:cNvSpPr>
                <a:spLocks noChangeArrowheads="1"/>
              </p:cNvSpPr>
              <p:nvPr/>
            </p:nvSpPr>
            <p:spPr bwMode="auto">
              <a:xfrm>
                <a:off x="2904" y="2088"/>
                <a:ext cx="48" cy="48"/>
              </a:xfrm>
              <a:prstGeom prst="ellipse">
                <a:avLst/>
              </a:prstGeom>
              <a:solidFill>
                <a:schemeClr val="accent1"/>
              </a:solidFill>
              <a:ln w="19050">
                <a:noFill/>
                <a:round/>
                <a:headEnd/>
                <a:tailEnd type="none" w="sm" len="sm"/>
              </a:ln>
              <a:effectLst/>
            </p:spPr>
            <p:txBody>
              <a:bodyPr wrap="none" lIns="45720" rIns="45720" anchor="ctr">
                <a:spAutoFit/>
              </a:bodyPr>
              <a:lstStyle/>
              <a:p>
                <a:endParaRPr lang="en-US"/>
              </a:p>
            </p:txBody>
          </p:sp>
        </p:grpSp>
        <p:grpSp>
          <p:nvGrpSpPr>
            <p:cNvPr id="311342" name="Group 46"/>
            <p:cNvGrpSpPr>
              <a:grpSpLocks/>
            </p:cNvGrpSpPr>
            <p:nvPr/>
          </p:nvGrpSpPr>
          <p:grpSpPr bwMode="auto">
            <a:xfrm>
              <a:off x="1152" y="1440"/>
              <a:ext cx="96" cy="96"/>
              <a:chOff x="2880" y="2064"/>
              <a:chExt cx="96" cy="96"/>
            </a:xfrm>
          </p:grpSpPr>
          <p:sp>
            <p:nvSpPr>
              <p:cNvPr id="311343" name="Rectangle 47"/>
              <p:cNvSpPr>
                <a:spLocks noChangeArrowheads="1"/>
              </p:cNvSpPr>
              <p:nvPr/>
            </p:nvSpPr>
            <p:spPr bwMode="auto">
              <a:xfrm>
                <a:off x="2880" y="2064"/>
                <a:ext cx="96" cy="96"/>
              </a:xfrm>
              <a:prstGeom prst="rect">
                <a:avLst/>
              </a:prstGeom>
              <a:noFill/>
              <a:ln w="19050">
                <a:noFill/>
                <a:miter lim="800000"/>
                <a:headEnd/>
                <a:tailEnd type="none" w="sm" len="sm"/>
              </a:ln>
              <a:effectLst/>
            </p:spPr>
            <p:txBody>
              <a:bodyPr wrap="none" lIns="45720" rIns="45720" anchor="ctr">
                <a:spAutoFit/>
              </a:bodyPr>
              <a:lstStyle/>
              <a:p>
                <a:endParaRPr lang="en-US"/>
              </a:p>
            </p:txBody>
          </p:sp>
          <p:sp>
            <p:nvSpPr>
              <p:cNvPr id="311344" name="Oval 48"/>
              <p:cNvSpPr>
                <a:spLocks noChangeArrowheads="1"/>
              </p:cNvSpPr>
              <p:nvPr/>
            </p:nvSpPr>
            <p:spPr bwMode="auto">
              <a:xfrm>
                <a:off x="2904" y="2088"/>
                <a:ext cx="48" cy="48"/>
              </a:xfrm>
              <a:prstGeom prst="ellipse">
                <a:avLst/>
              </a:prstGeom>
              <a:solidFill>
                <a:schemeClr val="accent1"/>
              </a:solidFill>
              <a:ln w="19050">
                <a:noFill/>
                <a:round/>
                <a:headEnd/>
                <a:tailEnd type="none" w="sm" len="sm"/>
              </a:ln>
              <a:effectLst/>
            </p:spPr>
            <p:txBody>
              <a:bodyPr wrap="none" lIns="45720" rIns="45720" anchor="ctr">
                <a:spAutoFit/>
              </a:bodyPr>
              <a:lstStyle/>
              <a:p>
                <a:endParaRPr lang="en-US"/>
              </a:p>
            </p:txBody>
          </p:sp>
        </p:grpSp>
        <p:grpSp>
          <p:nvGrpSpPr>
            <p:cNvPr id="311345" name="Group 49"/>
            <p:cNvGrpSpPr>
              <a:grpSpLocks/>
            </p:cNvGrpSpPr>
            <p:nvPr/>
          </p:nvGrpSpPr>
          <p:grpSpPr bwMode="auto">
            <a:xfrm>
              <a:off x="1152" y="1680"/>
              <a:ext cx="96" cy="96"/>
              <a:chOff x="2880" y="2064"/>
              <a:chExt cx="96" cy="96"/>
            </a:xfrm>
          </p:grpSpPr>
          <p:sp>
            <p:nvSpPr>
              <p:cNvPr id="311346" name="Rectangle 50"/>
              <p:cNvSpPr>
                <a:spLocks noChangeArrowheads="1"/>
              </p:cNvSpPr>
              <p:nvPr/>
            </p:nvSpPr>
            <p:spPr bwMode="auto">
              <a:xfrm>
                <a:off x="2880" y="2064"/>
                <a:ext cx="96" cy="96"/>
              </a:xfrm>
              <a:prstGeom prst="rect">
                <a:avLst/>
              </a:prstGeom>
              <a:noFill/>
              <a:ln w="19050">
                <a:noFill/>
                <a:miter lim="800000"/>
                <a:headEnd/>
                <a:tailEnd type="none" w="sm" len="sm"/>
              </a:ln>
              <a:effectLst/>
            </p:spPr>
            <p:txBody>
              <a:bodyPr wrap="none" lIns="45720" rIns="45720" anchor="ctr">
                <a:spAutoFit/>
              </a:bodyPr>
              <a:lstStyle/>
              <a:p>
                <a:endParaRPr lang="en-US"/>
              </a:p>
            </p:txBody>
          </p:sp>
          <p:sp>
            <p:nvSpPr>
              <p:cNvPr id="311347" name="Oval 51"/>
              <p:cNvSpPr>
                <a:spLocks noChangeArrowheads="1"/>
              </p:cNvSpPr>
              <p:nvPr/>
            </p:nvSpPr>
            <p:spPr bwMode="auto">
              <a:xfrm>
                <a:off x="2904" y="2088"/>
                <a:ext cx="48" cy="48"/>
              </a:xfrm>
              <a:prstGeom prst="ellipse">
                <a:avLst/>
              </a:prstGeom>
              <a:solidFill>
                <a:schemeClr val="accent1"/>
              </a:solidFill>
              <a:ln w="19050">
                <a:noFill/>
                <a:round/>
                <a:headEnd/>
                <a:tailEnd type="none" w="sm" len="sm"/>
              </a:ln>
              <a:effectLst/>
            </p:spPr>
            <p:txBody>
              <a:bodyPr wrap="none" lIns="45720" rIns="45720" anchor="ctr">
                <a:spAutoFit/>
              </a:bodyPr>
              <a:lstStyle/>
              <a:p>
                <a:endParaRPr lang="en-US"/>
              </a:p>
            </p:txBody>
          </p:sp>
        </p:grpSp>
        <p:grpSp>
          <p:nvGrpSpPr>
            <p:cNvPr id="311348" name="Group 52"/>
            <p:cNvGrpSpPr>
              <a:grpSpLocks/>
            </p:cNvGrpSpPr>
            <p:nvPr/>
          </p:nvGrpSpPr>
          <p:grpSpPr bwMode="auto">
            <a:xfrm>
              <a:off x="1152" y="1920"/>
              <a:ext cx="96" cy="96"/>
              <a:chOff x="2880" y="2064"/>
              <a:chExt cx="96" cy="96"/>
            </a:xfrm>
          </p:grpSpPr>
          <p:sp>
            <p:nvSpPr>
              <p:cNvPr id="311349" name="Rectangle 53"/>
              <p:cNvSpPr>
                <a:spLocks noChangeArrowheads="1"/>
              </p:cNvSpPr>
              <p:nvPr/>
            </p:nvSpPr>
            <p:spPr bwMode="auto">
              <a:xfrm>
                <a:off x="2880" y="2064"/>
                <a:ext cx="96" cy="96"/>
              </a:xfrm>
              <a:prstGeom prst="rect">
                <a:avLst/>
              </a:prstGeom>
              <a:noFill/>
              <a:ln w="19050">
                <a:noFill/>
                <a:miter lim="800000"/>
                <a:headEnd/>
                <a:tailEnd type="none" w="sm" len="sm"/>
              </a:ln>
              <a:effectLst/>
            </p:spPr>
            <p:txBody>
              <a:bodyPr wrap="none" lIns="45720" rIns="45720" anchor="ctr">
                <a:spAutoFit/>
              </a:bodyPr>
              <a:lstStyle/>
              <a:p>
                <a:endParaRPr lang="en-US"/>
              </a:p>
            </p:txBody>
          </p:sp>
          <p:sp>
            <p:nvSpPr>
              <p:cNvPr id="311350" name="Oval 54"/>
              <p:cNvSpPr>
                <a:spLocks noChangeArrowheads="1"/>
              </p:cNvSpPr>
              <p:nvPr/>
            </p:nvSpPr>
            <p:spPr bwMode="auto">
              <a:xfrm>
                <a:off x="2904" y="2088"/>
                <a:ext cx="48" cy="48"/>
              </a:xfrm>
              <a:prstGeom prst="ellipse">
                <a:avLst/>
              </a:prstGeom>
              <a:solidFill>
                <a:schemeClr val="accent1"/>
              </a:solidFill>
              <a:ln w="19050">
                <a:noFill/>
                <a:round/>
                <a:headEnd/>
                <a:tailEnd type="none" w="sm" len="sm"/>
              </a:ln>
              <a:effectLst/>
            </p:spPr>
            <p:txBody>
              <a:bodyPr wrap="none" lIns="45720" rIns="45720" anchor="ctr">
                <a:spAutoFit/>
              </a:bodyPr>
              <a:lstStyle/>
              <a:p>
                <a:endParaRPr lang="en-US"/>
              </a:p>
            </p:txBody>
          </p:sp>
        </p:grpSp>
        <p:grpSp>
          <p:nvGrpSpPr>
            <p:cNvPr id="311351" name="Group 55"/>
            <p:cNvGrpSpPr>
              <a:grpSpLocks/>
            </p:cNvGrpSpPr>
            <p:nvPr/>
          </p:nvGrpSpPr>
          <p:grpSpPr bwMode="auto">
            <a:xfrm>
              <a:off x="1152" y="2160"/>
              <a:ext cx="96" cy="96"/>
              <a:chOff x="2880" y="2064"/>
              <a:chExt cx="96" cy="96"/>
            </a:xfrm>
          </p:grpSpPr>
          <p:sp>
            <p:nvSpPr>
              <p:cNvPr id="311352" name="Rectangle 56"/>
              <p:cNvSpPr>
                <a:spLocks noChangeArrowheads="1"/>
              </p:cNvSpPr>
              <p:nvPr/>
            </p:nvSpPr>
            <p:spPr bwMode="auto">
              <a:xfrm>
                <a:off x="2880" y="2064"/>
                <a:ext cx="96" cy="96"/>
              </a:xfrm>
              <a:prstGeom prst="rect">
                <a:avLst/>
              </a:prstGeom>
              <a:noFill/>
              <a:ln w="19050">
                <a:noFill/>
                <a:miter lim="800000"/>
                <a:headEnd/>
                <a:tailEnd type="none" w="sm" len="sm"/>
              </a:ln>
              <a:effectLst/>
            </p:spPr>
            <p:txBody>
              <a:bodyPr wrap="none" lIns="45720" rIns="45720" anchor="ctr">
                <a:spAutoFit/>
              </a:bodyPr>
              <a:lstStyle/>
              <a:p>
                <a:endParaRPr lang="en-US"/>
              </a:p>
            </p:txBody>
          </p:sp>
          <p:sp>
            <p:nvSpPr>
              <p:cNvPr id="311353" name="Oval 57"/>
              <p:cNvSpPr>
                <a:spLocks noChangeArrowheads="1"/>
              </p:cNvSpPr>
              <p:nvPr/>
            </p:nvSpPr>
            <p:spPr bwMode="auto">
              <a:xfrm>
                <a:off x="2904" y="2088"/>
                <a:ext cx="48" cy="48"/>
              </a:xfrm>
              <a:prstGeom prst="ellipse">
                <a:avLst/>
              </a:prstGeom>
              <a:solidFill>
                <a:schemeClr val="accent1"/>
              </a:solidFill>
              <a:ln w="19050">
                <a:noFill/>
                <a:round/>
                <a:headEnd/>
                <a:tailEnd type="none" w="sm" len="sm"/>
              </a:ln>
              <a:effectLst/>
            </p:spPr>
            <p:txBody>
              <a:bodyPr wrap="none" lIns="45720" rIns="45720" anchor="ctr">
                <a:spAutoFit/>
              </a:bodyPr>
              <a:lstStyle/>
              <a:p>
                <a:endParaRPr lang="en-US"/>
              </a:p>
            </p:txBody>
          </p:sp>
        </p:grpSp>
        <p:grpSp>
          <p:nvGrpSpPr>
            <p:cNvPr id="311354" name="Group 58"/>
            <p:cNvGrpSpPr>
              <a:grpSpLocks/>
            </p:cNvGrpSpPr>
            <p:nvPr/>
          </p:nvGrpSpPr>
          <p:grpSpPr bwMode="auto">
            <a:xfrm>
              <a:off x="1152" y="2400"/>
              <a:ext cx="96" cy="96"/>
              <a:chOff x="2880" y="2064"/>
              <a:chExt cx="96" cy="96"/>
            </a:xfrm>
          </p:grpSpPr>
          <p:sp>
            <p:nvSpPr>
              <p:cNvPr id="311355" name="Rectangle 59"/>
              <p:cNvSpPr>
                <a:spLocks noChangeArrowheads="1"/>
              </p:cNvSpPr>
              <p:nvPr/>
            </p:nvSpPr>
            <p:spPr bwMode="auto">
              <a:xfrm>
                <a:off x="2880" y="2064"/>
                <a:ext cx="96" cy="96"/>
              </a:xfrm>
              <a:prstGeom prst="rect">
                <a:avLst/>
              </a:prstGeom>
              <a:noFill/>
              <a:ln w="19050">
                <a:noFill/>
                <a:miter lim="800000"/>
                <a:headEnd/>
                <a:tailEnd type="none" w="sm" len="sm"/>
              </a:ln>
              <a:effectLst/>
            </p:spPr>
            <p:txBody>
              <a:bodyPr wrap="none" lIns="45720" rIns="45720" anchor="ctr">
                <a:spAutoFit/>
              </a:bodyPr>
              <a:lstStyle/>
              <a:p>
                <a:endParaRPr lang="en-US"/>
              </a:p>
            </p:txBody>
          </p:sp>
          <p:sp>
            <p:nvSpPr>
              <p:cNvPr id="311356" name="Oval 60"/>
              <p:cNvSpPr>
                <a:spLocks noChangeArrowheads="1"/>
              </p:cNvSpPr>
              <p:nvPr/>
            </p:nvSpPr>
            <p:spPr bwMode="auto">
              <a:xfrm>
                <a:off x="2904" y="2088"/>
                <a:ext cx="48" cy="48"/>
              </a:xfrm>
              <a:prstGeom prst="ellipse">
                <a:avLst/>
              </a:prstGeom>
              <a:solidFill>
                <a:schemeClr val="accent1"/>
              </a:solidFill>
              <a:ln w="19050">
                <a:noFill/>
                <a:round/>
                <a:headEnd/>
                <a:tailEnd type="none" w="sm" len="sm"/>
              </a:ln>
              <a:effectLst/>
            </p:spPr>
            <p:txBody>
              <a:bodyPr wrap="none" lIns="45720" rIns="45720" anchor="ctr">
                <a:spAutoFit/>
              </a:bodyPr>
              <a:lstStyle/>
              <a:p>
                <a:endParaRPr lang="en-US"/>
              </a:p>
            </p:txBody>
          </p:sp>
        </p:grpSp>
        <p:grpSp>
          <p:nvGrpSpPr>
            <p:cNvPr id="311357" name="Group 61"/>
            <p:cNvGrpSpPr>
              <a:grpSpLocks/>
            </p:cNvGrpSpPr>
            <p:nvPr/>
          </p:nvGrpSpPr>
          <p:grpSpPr bwMode="auto">
            <a:xfrm>
              <a:off x="1152" y="2640"/>
              <a:ext cx="96" cy="96"/>
              <a:chOff x="2880" y="2064"/>
              <a:chExt cx="96" cy="96"/>
            </a:xfrm>
          </p:grpSpPr>
          <p:sp>
            <p:nvSpPr>
              <p:cNvPr id="311358" name="Rectangle 62"/>
              <p:cNvSpPr>
                <a:spLocks noChangeArrowheads="1"/>
              </p:cNvSpPr>
              <p:nvPr/>
            </p:nvSpPr>
            <p:spPr bwMode="auto">
              <a:xfrm>
                <a:off x="2880" y="2064"/>
                <a:ext cx="96" cy="96"/>
              </a:xfrm>
              <a:prstGeom prst="rect">
                <a:avLst/>
              </a:prstGeom>
              <a:noFill/>
              <a:ln w="19050">
                <a:noFill/>
                <a:miter lim="800000"/>
                <a:headEnd/>
                <a:tailEnd type="none" w="sm" len="sm"/>
              </a:ln>
              <a:effectLst/>
            </p:spPr>
            <p:txBody>
              <a:bodyPr wrap="none" lIns="45720" rIns="45720" anchor="ctr">
                <a:spAutoFit/>
              </a:bodyPr>
              <a:lstStyle/>
              <a:p>
                <a:endParaRPr lang="en-US"/>
              </a:p>
            </p:txBody>
          </p:sp>
          <p:sp>
            <p:nvSpPr>
              <p:cNvPr id="311359" name="Oval 63"/>
              <p:cNvSpPr>
                <a:spLocks noChangeArrowheads="1"/>
              </p:cNvSpPr>
              <p:nvPr/>
            </p:nvSpPr>
            <p:spPr bwMode="auto">
              <a:xfrm>
                <a:off x="2904" y="2088"/>
                <a:ext cx="48" cy="48"/>
              </a:xfrm>
              <a:prstGeom prst="ellipse">
                <a:avLst/>
              </a:prstGeom>
              <a:solidFill>
                <a:schemeClr val="accent1"/>
              </a:solidFill>
              <a:ln w="19050">
                <a:noFill/>
                <a:round/>
                <a:headEnd/>
                <a:tailEnd type="none" w="sm" len="sm"/>
              </a:ln>
              <a:effectLst/>
            </p:spPr>
            <p:txBody>
              <a:bodyPr wrap="none" lIns="45720" rIns="45720" anchor="ctr">
                <a:spAutoFit/>
              </a:bodyPr>
              <a:lstStyle/>
              <a:p>
                <a:endParaRPr lang="en-US"/>
              </a:p>
            </p:txBody>
          </p:sp>
        </p:grpSp>
        <p:sp>
          <p:nvSpPr>
            <p:cNvPr id="311366" name="Text Box 70"/>
            <p:cNvSpPr txBox="1">
              <a:spLocks noChangeArrowheads="1"/>
            </p:cNvSpPr>
            <p:nvPr/>
          </p:nvSpPr>
          <p:spPr bwMode="auto">
            <a:xfrm>
              <a:off x="1392" y="81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67" name="Text Box 71"/>
            <p:cNvSpPr txBox="1">
              <a:spLocks noChangeArrowheads="1"/>
            </p:cNvSpPr>
            <p:nvPr/>
          </p:nvSpPr>
          <p:spPr bwMode="auto">
            <a:xfrm>
              <a:off x="1392" y="91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68" name="Text Box 72"/>
            <p:cNvSpPr txBox="1">
              <a:spLocks noChangeArrowheads="1"/>
            </p:cNvSpPr>
            <p:nvPr/>
          </p:nvSpPr>
          <p:spPr bwMode="auto">
            <a:xfrm>
              <a:off x="1728" y="86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69" name="Text Box 73"/>
            <p:cNvSpPr txBox="1">
              <a:spLocks noChangeArrowheads="1"/>
            </p:cNvSpPr>
            <p:nvPr/>
          </p:nvSpPr>
          <p:spPr bwMode="auto">
            <a:xfrm>
              <a:off x="1392" y="105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70" name="Text Box 74"/>
            <p:cNvSpPr txBox="1">
              <a:spLocks noChangeArrowheads="1"/>
            </p:cNvSpPr>
            <p:nvPr/>
          </p:nvSpPr>
          <p:spPr bwMode="auto">
            <a:xfrm>
              <a:off x="1392" y="115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71" name="Text Box 75"/>
            <p:cNvSpPr txBox="1">
              <a:spLocks noChangeArrowheads="1"/>
            </p:cNvSpPr>
            <p:nvPr/>
          </p:nvSpPr>
          <p:spPr bwMode="auto">
            <a:xfrm>
              <a:off x="1728" y="110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72" name="Text Box 76"/>
            <p:cNvSpPr txBox="1">
              <a:spLocks noChangeArrowheads="1"/>
            </p:cNvSpPr>
            <p:nvPr/>
          </p:nvSpPr>
          <p:spPr bwMode="auto">
            <a:xfrm>
              <a:off x="1392" y="129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73" name="Text Box 77"/>
            <p:cNvSpPr txBox="1">
              <a:spLocks noChangeArrowheads="1"/>
            </p:cNvSpPr>
            <p:nvPr/>
          </p:nvSpPr>
          <p:spPr bwMode="auto">
            <a:xfrm>
              <a:off x="1392" y="139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74" name="Text Box 78"/>
            <p:cNvSpPr txBox="1">
              <a:spLocks noChangeArrowheads="1"/>
            </p:cNvSpPr>
            <p:nvPr/>
          </p:nvSpPr>
          <p:spPr bwMode="auto">
            <a:xfrm>
              <a:off x="1728" y="134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75" name="Text Box 79"/>
            <p:cNvSpPr txBox="1">
              <a:spLocks noChangeArrowheads="1"/>
            </p:cNvSpPr>
            <p:nvPr/>
          </p:nvSpPr>
          <p:spPr bwMode="auto">
            <a:xfrm>
              <a:off x="1392" y="153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76" name="Text Box 80"/>
            <p:cNvSpPr txBox="1">
              <a:spLocks noChangeArrowheads="1"/>
            </p:cNvSpPr>
            <p:nvPr/>
          </p:nvSpPr>
          <p:spPr bwMode="auto">
            <a:xfrm>
              <a:off x="1392" y="163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77" name="Text Box 81"/>
            <p:cNvSpPr txBox="1">
              <a:spLocks noChangeArrowheads="1"/>
            </p:cNvSpPr>
            <p:nvPr/>
          </p:nvSpPr>
          <p:spPr bwMode="auto">
            <a:xfrm>
              <a:off x="1728" y="158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78" name="Text Box 82"/>
            <p:cNvSpPr txBox="1">
              <a:spLocks noChangeArrowheads="1"/>
            </p:cNvSpPr>
            <p:nvPr/>
          </p:nvSpPr>
          <p:spPr bwMode="auto">
            <a:xfrm>
              <a:off x="1392" y="177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79" name="Text Box 83"/>
            <p:cNvSpPr txBox="1">
              <a:spLocks noChangeArrowheads="1"/>
            </p:cNvSpPr>
            <p:nvPr/>
          </p:nvSpPr>
          <p:spPr bwMode="auto">
            <a:xfrm>
              <a:off x="1392" y="187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80" name="Text Box 84"/>
            <p:cNvSpPr txBox="1">
              <a:spLocks noChangeArrowheads="1"/>
            </p:cNvSpPr>
            <p:nvPr/>
          </p:nvSpPr>
          <p:spPr bwMode="auto">
            <a:xfrm>
              <a:off x="1728" y="182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81" name="Text Box 85"/>
            <p:cNvSpPr txBox="1">
              <a:spLocks noChangeArrowheads="1"/>
            </p:cNvSpPr>
            <p:nvPr/>
          </p:nvSpPr>
          <p:spPr bwMode="auto">
            <a:xfrm>
              <a:off x="1392" y="201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82" name="Text Box 86"/>
            <p:cNvSpPr txBox="1">
              <a:spLocks noChangeArrowheads="1"/>
            </p:cNvSpPr>
            <p:nvPr/>
          </p:nvSpPr>
          <p:spPr bwMode="auto">
            <a:xfrm>
              <a:off x="1392" y="211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83" name="Text Box 87"/>
            <p:cNvSpPr txBox="1">
              <a:spLocks noChangeArrowheads="1"/>
            </p:cNvSpPr>
            <p:nvPr/>
          </p:nvSpPr>
          <p:spPr bwMode="auto">
            <a:xfrm>
              <a:off x="1728" y="206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84" name="Text Box 88"/>
            <p:cNvSpPr txBox="1">
              <a:spLocks noChangeArrowheads="1"/>
            </p:cNvSpPr>
            <p:nvPr/>
          </p:nvSpPr>
          <p:spPr bwMode="auto">
            <a:xfrm>
              <a:off x="1392" y="225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85" name="Text Box 89"/>
            <p:cNvSpPr txBox="1">
              <a:spLocks noChangeArrowheads="1"/>
            </p:cNvSpPr>
            <p:nvPr/>
          </p:nvSpPr>
          <p:spPr bwMode="auto">
            <a:xfrm>
              <a:off x="1392" y="235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86" name="Text Box 90"/>
            <p:cNvSpPr txBox="1">
              <a:spLocks noChangeArrowheads="1"/>
            </p:cNvSpPr>
            <p:nvPr/>
          </p:nvSpPr>
          <p:spPr bwMode="auto">
            <a:xfrm>
              <a:off x="1728" y="230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87" name="Text Box 91"/>
            <p:cNvSpPr txBox="1">
              <a:spLocks noChangeArrowheads="1"/>
            </p:cNvSpPr>
            <p:nvPr/>
          </p:nvSpPr>
          <p:spPr bwMode="auto">
            <a:xfrm>
              <a:off x="1392" y="2496"/>
              <a:ext cx="144" cy="144"/>
            </a:xfrm>
            <a:prstGeom prst="rect">
              <a:avLst/>
            </a:prstGeom>
            <a:noFill/>
            <a:ln w="19050">
              <a:noFill/>
              <a:miter lim="800000"/>
              <a:headEnd/>
              <a:tailEnd type="none" w="sm" len="sm"/>
            </a:ln>
            <a:effectLst/>
          </p:spPr>
          <p:txBody>
            <a:bodyPr lIns="45720" rIns="45720">
              <a:spAutoFit/>
            </a:bodyPr>
            <a:lstStyle/>
            <a:p>
              <a:pPr algn="l"/>
              <a:r>
                <a:rPr lang="en-US" sz="1000"/>
                <a:t>D</a:t>
              </a:r>
            </a:p>
          </p:txBody>
        </p:sp>
        <p:sp>
          <p:nvSpPr>
            <p:cNvPr id="311388" name="Text Box 92"/>
            <p:cNvSpPr txBox="1">
              <a:spLocks noChangeArrowheads="1"/>
            </p:cNvSpPr>
            <p:nvPr/>
          </p:nvSpPr>
          <p:spPr bwMode="auto">
            <a:xfrm>
              <a:off x="1392" y="2592"/>
              <a:ext cx="144" cy="144"/>
            </a:xfrm>
            <a:prstGeom prst="rect">
              <a:avLst/>
            </a:prstGeom>
            <a:noFill/>
            <a:ln w="19050">
              <a:noFill/>
              <a:miter lim="800000"/>
              <a:headEnd/>
              <a:tailEnd type="none" w="sm" len="sm"/>
            </a:ln>
            <a:effectLst/>
          </p:spPr>
          <p:txBody>
            <a:bodyPr lIns="45720" rIns="45720">
              <a:spAutoFit/>
            </a:bodyPr>
            <a:lstStyle/>
            <a:p>
              <a:pPr algn="l"/>
              <a:r>
                <a:rPr lang="en-US" sz="1000"/>
                <a:t>C</a:t>
              </a:r>
            </a:p>
          </p:txBody>
        </p:sp>
        <p:sp>
          <p:nvSpPr>
            <p:cNvPr id="311389" name="Text Box 93"/>
            <p:cNvSpPr txBox="1">
              <a:spLocks noChangeArrowheads="1"/>
            </p:cNvSpPr>
            <p:nvPr/>
          </p:nvSpPr>
          <p:spPr bwMode="auto">
            <a:xfrm>
              <a:off x="1728" y="2544"/>
              <a:ext cx="192" cy="144"/>
            </a:xfrm>
            <a:prstGeom prst="rect">
              <a:avLst/>
            </a:prstGeom>
            <a:noFill/>
            <a:ln w="19050">
              <a:noFill/>
              <a:miter lim="800000"/>
              <a:headEnd/>
              <a:tailEnd type="none" w="sm" len="sm"/>
            </a:ln>
            <a:effectLst/>
          </p:spPr>
          <p:txBody>
            <a:bodyPr lIns="45720" rIns="45720">
              <a:spAutoFit/>
            </a:bodyPr>
            <a:lstStyle/>
            <a:p>
              <a:pPr algn="r"/>
              <a:r>
                <a:rPr lang="en-US" sz="1000"/>
                <a:t>Q+</a:t>
              </a:r>
            </a:p>
          </p:txBody>
        </p:sp>
        <p:sp>
          <p:nvSpPr>
            <p:cNvPr id="311391" name="Text Box 95"/>
            <p:cNvSpPr txBox="1">
              <a:spLocks noChangeArrowheads="1"/>
            </p:cNvSpPr>
            <p:nvPr/>
          </p:nvSpPr>
          <p:spPr bwMode="auto">
            <a:xfrm>
              <a:off x="720" y="76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7</a:t>
              </a:r>
            </a:p>
          </p:txBody>
        </p:sp>
        <p:sp>
          <p:nvSpPr>
            <p:cNvPr id="311392" name="Text Box 96"/>
            <p:cNvSpPr txBox="1">
              <a:spLocks noChangeArrowheads="1"/>
            </p:cNvSpPr>
            <p:nvPr/>
          </p:nvSpPr>
          <p:spPr bwMode="auto">
            <a:xfrm>
              <a:off x="720" y="100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6</a:t>
              </a:r>
            </a:p>
          </p:txBody>
        </p:sp>
        <p:sp>
          <p:nvSpPr>
            <p:cNvPr id="311393" name="Text Box 97"/>
            <p:cNvSpPr txBox="1">
              <a:spLocks noChangeArrowheads="1"/>
            </p:cNvSpPr>
            <p:nvPr/>
          </p:nvSpPr>
          <p:spPr bwMode="auto">
            <a:xfrm>
              <a:off x="720" y="124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5</a:t>
              </a:r>
            </a:p>
          </p:txBody>
        </p:sp>
        <p:sp>
          <p:nvSpPr>
            <p:cNvPr id="311394" name="Text Box 98"/>
            <p:cNvSpPr txBox="1">
              <a:spLocks noChangeArrowheads="1"/>
            </p:cNvSpPr>
            <p:nvPr/>
          </p:nvSpPr>
          <p:spPr bwMode="auto">
            <a:xfrm>
              <a:off x="720" y="148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4</a:t>
              </a:r>
            </a:p>
          </p:txBody>
        </p:sp>
        <p:sp>
          <p:nvSpPr>
            <p:cNvPr id="311395" name="Text Box 99"/>
            <p:cNvSpPr txBox="1">
              <a:spLocks noChangeArrowheads="1"/>
            </p:cNvSpPr>
            <p:nvPr/>
          </p:nvSpPr>
          <p:spPr bwMode="auto">
            <a:xfrm>
              <a:off x="720" y="172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3</a:t>
              </a:r>
            </a:p>
          </p:txBody>
        </p:sp>
        <p:sp>
          <p:nvSpPr>
            <p:cNvPr id="311396" name="Text Box 100"/>
            <p:cNvSpPr txBox="1">
              <a:spLocks noChangeArrowheads="1"/>
            </p:cNvSpPr>
            <p:nvPr/>
          </p:nvSpPr>
          <p:spPr bwMode="auto">
            <a:xfrm>
              <a:off x="720" y="196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2</a:t>
              </a:r>
            </a:p>
          </p:txBody>
        </p:sp>
        <p:sp>
          <p:nvSpPr>
            <p:cNvPr id="311397" name="Text Box 101"/>
            <p:cNvSpPr txBox="1">
              <a:spLocks noChangeArrowheads="1"/>
            </p:cNvSpPr>
            <p:nvPr/>
          </p:nvSpPr>
          <p:spPr bwMode="auto">
            <a:xfrm>
              <a:off x="720" y="220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1</a:t>
              </a:r>
            </a:p>
          </p:txBody>
        </p:sp>
        <p:sp>
          <p:nvSpPr>
            <p:cNvPr id="311398" name="Text Box 102"/>
            <p:cNvSpPr txBox="1">
              <a:spLocks noChangeArrowheads="1"/>
            </p:cNvSpPr>
            <p:nvPr/>
          </p:nvSpPr>
          <p:spPr bwMode="auto">
            <a:xfrm>
              <a:off x="720" y="2448"/>
              <a:ext cx="288" cy="214"/>
            </a:xfrm>
            <a:prstGeom prst="rect">
              <a:avLst/>
            </a:prstGeom>
            <a:noFill/>
            <a:ln w="19050">
              <a:noFill/>
              <a:miter lim="800000"/>
              <a:headEnd/>
              <a:tailEnd type="none" w="sm" len="sm"/>
            </a:ln>
            <a:effectLst/>
          </p:spPr>
          <p:txBody>
            <a:bodyPr lIns="45720" rIns="45720">
              <a:spAutoFit/>
            </a:bodyPr>
            <a:lstStyle/>
            <a:p>
              <a:pPr algn="r">
                <a:spcBef>
                  <a:spcPct val="50000"/>
                </a:spcBef>
              </a:pPr>
              <a:r>
                <a:rPr lang="en-US"/>
                <a:t>i</a:t>
              </a:r>
              <a:r>
                <a:rPr lang="en-US" baseline="-25000"/>
                <a:t>0</a:t>
              </a:r>
            </a:p>
          </p:txBody>
        </p:sp>
        <p:sp>
          <p:nvSpPr>
            <p:cNvPr id="311399" name="Text Box 103"/>
            <p:cNvSpPr txBox="1">
              <a:spLocks noChangeArrowheads="1"/>
            </p:cNvSpPr>
            <p:nvPr/>
          </p:nvSpPr>
          <p:spPr bwMode="auto">
            <a:xfrm>
              <a:off x="2352" y="81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7</a:t>
              </a:r>
            </a:p>
          </p:txBody>
        </p:sp>
        <p:sp>
          <p:nvSpPr>
            <p:cNvPr id="311400" name="Text Box 104"/>
            <p:cNvSpPr txBox="1">
              <a:spLocks noChangeArrowheads="1"/>
            </p:cNvSpPr>
            <p:nvPr/>
          </p:nvSpPr>
          <p:spPr bwMode="auto">
            <a:xfrm>
              <a:off x="2352" y="105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6</a:t>
              </a:r>
            </a:p>
          </p:txBody>
        </p:sp>
        <p:sp>
          <p:nvSpPr>
            <p:cNvPr id="311401" name="Text Box 105"/>
            <p:cNvSpPr txBox="1">
              <a:spLocks noChangeArrowheads="1"/>
            </p:cNvSpPr>
            <p:nvPr/>
          </p:nvSpPr>
          <p:spPr bwMode="auto">
            <a:xfrm>
              <a:off x="2352" y="129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5</a:t>
              </a:r>
            </a:p>
          </p:txBody>
        </p:sp>
        <p:sp>
          <p:nvSpPr>
            <p:cNvPr id="311402" name="Text Box 106"/>
            <p:cNvSpPr txBox="1">
              <a:spLocks noChangeArrowheads="1"/>
            </p:cNvSpPr>
            <p:nvPr/>
          </p:nvSpPr>
          <p:spPr bwMode="auto">
            <a:xfrm>
              <a:off x="2352" y="153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4</a:t>
              </a:r>
            </a:p>
          </p:txBody>
        </p:sp>
        <p:sp>
          <p:nvSpPr>
            <p:cNvPr id="311403" name="Text Box 107"/>
            <p:cNvSpPr txBox="1">
              <a:spLocks noChangeArrowheads="1"/>
            </p:cNvSpPr>
            <p:nvPr/>
          </p:nvSpPr>
          <p:spPr bwMode="auto">
            <a:xfrm>
              <a:off x="2352" y="177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3</a:t>
              </a:r>
            </a:p>
          </p:txBody>
        </p:sp>
        <p:sp>
          <p:nvSpPr>
            <p:cNvPr id="311404" name="Text Box 108"/>
            <p:cNvSpPr txBox="1">
              <a:spLocks noChangeArrowheads="1"/>
            </p:cNvSpPr>
            <p:nvPr/>
          </p:nvSpPr>
          <p:spPr bwMode="auto">
            <a:xfrm>
              <a:off x="2352" y="201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2</a:t>
              </a:r>
            </a:p>
          </p:txBody>
        </p:sp>
        <p:sp>
          <p:nvSpPr>
            <p:cNvPr id="311405" name="Text Box 109"/>
            <p:cNvSpPr txBox="1">
              <a:spLocks noChangeArrowheads="1"/>
            </p:cNvSpPr>
            <p:nvPr/>
          </p:nvSpPr>
          <p:spPr bwMode="auto">
            <a:xfrm>
              <a:off x="2352" y="225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1</a:t>
              </a:r>
            </a:p>
          </p:txBody>
        </p:sp>
        <p:sp>
          <p:nvSpPr>
            <p:cNvPr id="311406" name="Text Box 110"/>
            <p:cNvSpPr txBox="1">
              <a:spLocks noChangeArrowheads="1"/>
            </p:cNvSpPr>
            <p:nvPr/>
          </p:nvSpPr>
          <p:spPr bwMode="auto">
            <a:xfrm>
              <a:off x="2352" y="2496"/>
              <a:ext cx="288" cy="214"/>
            </a:xfrm>
            <a:prstGeom prst="rect">
              <a:avLst/>
            </a:prstGeom>
            <a:noFill/>
            <a:ln w="19050">
              <a:noFill/>
              <a:miter lim="800000"/>
              <a:headEnd/>
              <a:tailEnd type="none" w="sm" len="sm"/>
            </a:ln>
            <a:effectLst/>
          </p:spPr>
          <p:txBody>
            <a:bodyPr lIns="45720" rIns="45720">
              <a:spAutoFit/>
            </a:bodyPr>
            <a:lstStyle/>
            <a:p>
              <a:pPr algn="l">
                <a:spcBef>
                  <a:spcPct val="50000"/>
                </a:spcBef>
              </a:pPr>
              <a:r>
                <a:rPr lang="en-US"/>
                <a:t>o</a:t>
              </a:r>
              <a:r>
                <a:rPr lang="en-US" baseline="-25000"/>
                <a:t>0</a:t>
              </a:r>
            </a:p>
          </p:txBody>
        </p:sp>
        <p:sp>
          <p:nvSpPr>
            <p:cNvPr id="311411" name="Text Box 115"/>
            <p:cNvSpPr txBox="1">
              <a:spLocks noChangeArrowheads="1"/>
            </p:cNvSpPr>
            <p:nvPr/>
          </p:nvSpPr>
          <p:spPr bwMode="auto">
            <a:xfrm>
              <a:off x="960" y="2880"/>
              <a:ext cx="450" cy="214"/>
            </a:xfrm>
            <a:prstGeom prst="rect">
              <a:avLst/>
            </a:prstGeom>
            <a:noFill/>
            <a:ln w="19050">
              <a:noFill/>
              <a:miter lim="800000"/>
              <a:headEnd/>
              <a:tailEnd type="none" w="sm" len="sm"/>
            </a:ln>
            <a:effectLst/>
          </p:spPr>
          <p:txBody>
            <a:bodyPr wrap="none" lIns="45720" rIns="45720">
              <a:spAutoFit/>
            </a:bodyPr>
            <a:lstStyle/>
            <a:p>
              <a:r>
                <a:rPr lang="en-US"/>
                <a:t>Clock</a:t>
              </a:r>
            </a:p>
          </p:txBody>
        </p:sp>
      </p:grpSp>
      <p:sp>
        <p:nvSpPr>
          <p:cNvPr id="311413" name="Text Box 117"/>
          <p:cNvSpPr txBox="1">
            <a:spLocks noChangeArrowheads="1"/>
          </p:cNvSpPr>
          <p:nvPr/>
        </p:nvSpPr>
        <p:spPr bwMode="auto">
          <a:xfrm>
            <a:off x="3124200" y="914400"/>
            <a:ext cx="1108075" cy="339725"/>
          </a:xfrm>
          <a:prstGeom prst="rect">
            <a:avLst/>
          </a:prstGeom>
          <a:noFill/>
          <a:ln w="19050">
            <a:noFill/>
            <a:miter lim="800000"/>
            <a:headEnd/>
            <a:tailEnd type="none" w="sm" len="sm"/>
          </a:ln>
          <a:effectLst/>
        </p:spPr>
        <p:txBody>
          <a:bodyPr wrap="none" lIns="45720" rIns="45720">
            <a:spAutoFit/>
          </a:bodyPr>
          <a:lstStyle/>
          <a:p>
            <a:r>
              <a:rPr lang="en-US"/>
              <a:t>Structure</a:t>
            </a:r>
          </a:p>
        </p:txBody>
      </p:sp>
    </p:spTree>
    <p:extLst>
      <p:ext uri="{BB962C8B-B14F-4D97-AF65-F5344CB8AC3E}">
        <p14:creationId xmlns:p14="http://schemas.microsoft.com/office/powerpoint/2010/main" val="57978395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zh-CN" altLang="en-US" dirty="0"/>
              <a:t>寄存器的操作</a:t>
            </a:r>
            <a:endParaRPr lang="en-US" dirty="0"/>
          </a:p>
        </p:txBody>
      </p:sp>
      <p:sp>
        <p:nvSpPr>
          <p:cNvPr id="312323" name="Rectangle 3"/>
          <p:cNvSpPr>
            <a:spLocks noGrp="1" noChangeArrowheads="1"/>
          </p:cNvSpPr>
          <p:nvPr>
            <p:ph type="body" idx="1"/>
          </p:nvPr>
        </p:nvSpPr>
        <p:spPr>
          <a:xfrm>
            <a:off x="290513" y="3886200"/>
            <a:ext cx="8294687" cy="2546350"/>
          </a:xfrm>
        </p:spPr>
        <p:txBody>
          <a:bodyPr/>
          <a:lstStyle/>
          <a:p>
            <a:pPr lvl="1"/>
            <a:r>
              <a:rPr lang="zh-CN" altLang="en-US" dirty="0"/>
              <a:t>存储数据位
在大部分时间里，它充当输入和输出之间的</a:t>
            </a:r>
            <a:r>
              <a:rPr lang="zh-CN" altLang="en-US" b="1" dirty="0">
                <a:solidFill>
                  <a:srgbClr val="FF0000"/>
                </a:solidFill>
              </a:rPr>
              <a:t>屏障</a:t>
            </a:r>
            <a:r>
              <a:rPr lang="zh-CN" altLang="en-US" dirty="0"/>
              <a:t>
在时钟的上升沿加载输入值</a:t>
            </a:r>
            <a:endParaRPr lang="en-US" dirty="0"/>
          </a:p>
        </p:txBody>
      </p:sp>
      <p:sp>
        <p:nvSpPr>
          <p:cNvPr id="312327" name="Rectangle 7"/>
          <p:cNvSpPr>
            <a:spLocks noChangeArrowheads="1"/>
          </p:cNvSpPr>
          <p:nvPr/>
        </p:nvSpPr>
        <p:spPr bwMode="auto">
          <a:xfrm>
            <a:off x="1366838" y="1524000"/>
            <a:ext cx="1092200" cy="366713"/>
          </a:xfrm>
          <a:prstGeom prst="rect">
            <a:avLst/>
          </a:prstGeom>
          <a:noFill/>
          <a:ln w="9525">
            <a:noFill/>
            <a:miter lim="800000"/>
            <a:headEnd/>
            <a:tailEnd/>
          </a:ln>
          <a:effectLst/>
        </p:spPr>
        <p:txBody>
          <a:bodyPr wrap="none">
            <a:spAutoFit/>
          </a:bodyPr>
          <a:lstStyle/>
          <a:p>
            <a:pPr algn="l" eaLnBrk="1" hangingPunct="1">
              <a:lnSpc>
                <a:spcPct val="100000"/>
              </a:lnSpc>
            </a:pPr>
            <a:r>
              <a:rPr lang="en-US" b="0"/>
              <a:t>State = x</a:t>
            </a:r>
          </a:p>
        </p:txBody>
      </p:sp>
      <p:grpSp>
        <p:nvGrpSpPr>
          <p:cNvPr id="312341" name="Group 21"/>
          <p:cNvGrpSpPr>
            <a:grpSpLocks/>
          </p:cNvGrpSpPr>
          <p:nvPr/>
        </p:nvGrpSpPr>
        <p:grpSpPr bwMode="auto">
          <a:xfrm>
            <a:off x="3495675" y="1905000"/>
            <a:ext cx="1909763" cy="1143000"/>
            <a:chOff x="2202" y="1200"/>
            <a:chExt cx="1203" cy="720"/>
          </a:xfrm>
        </p:grpSpPr>
        <p:grpSp>
          <p:nvGrpSpPr>
            <p:cNvPr id="312328" name="Group 8"/>
            <p:cNvGrpSpPr>
              <a:grpSpLocks/>
            </p:cNvGrpSpPr>
            <p:nvPr/>
          </p:nvGrpSpPr>
          <p:grpSpPr bwMode="auto">
            <a:xfrm>
              <a:off x="2541" y="1200"/>
              <a:ext cx="864" cy="720"/>
              <a:chOff x="2832" y="912"/>
              <a:chExt cx="864" cy="720"/>
            </a:xfrm>
          </p:grpSpPr>
          <p:sp>
            <p:nvSpPr>
              <p:cNvPr id="312329" name="Freeform 9"/>
              <p:cNvSpPr>
                <a:spLocks/>
              </p:cNvSpPr>
              <p:nvPr/>
            </p:nvSpPr>
            <p:spPr bwMode="auto">
              <a:xfrm>
                <a:off x="3024" y="1344"/>
                <a:ext cx="432" cy="288"/>
              </a:xfrm>
              <a:custGeom>
                <a:avLst/>
                <a:gdLst/>
                <a:ahLst/>
                <a:cxnLst>
                  <a:cxn ang="0">
                    <a:pos x="0" y="288"/>
                  </a:cxn>
                  <a:cxn ang="0">
                    <a:pos x="240" y="288"/>
                  </a:cxn>
                  <a:cxn ang="0">
                    <a:pos x="240" y="0"/>
                  </a:cxn>
                  <a:cxn ang="0">
                    <a:pos x="432" y="0"/>
                  </a:cxn>
                </a:cxnLst>
                <a:rect l="0" t="0" r="r" b="b"/>
                <a:pathLst>
                  <a:path w="432" h="288">
                    <a:moveTo>
                      <a:pt x="0" y="288"/>
                    </a:moveTo>
                    <a:lnTo>
                      <a:pt x="240" y="288"/>
                    </a:lnTo>
                    <a:lnTo>
                      <a:pt x="240" y="0"/>
                    </a:lnTo>
                    <a:lnTo>
                      <a:pt x="432" y="0"/>
                    </a:lnTo>
                  </a:path>
                </a:pathLst>
              </a:custGeom>
              <a:noFill/>
              <a:ln w="9525">
                <a:solidFill>
                  <a:schemeClr val="tx1"/>
                </a:solidFill>
                <a:round/>
                <a:headEnd/>
                <a:tailEnd/>
              </a:ln>
              <a:effectLst/>
            </p:spPr>
            <p:txBody>
              <a:bodyPr/>
              <a:lstStyle/>
              <a:p>
                <a:endParaRPr lang="en-US"/>
              </a:p>
            </p:txBody>
          </p:sp>
          <p:sp>
            <p:nvSpPr>
              <p:cNvPr id="312330" name="Rectangle 10"/>
              <p:cNvSpPr>
                <a:spLocks noChangeArrowheads="1"/>
              </p:cNvSpPr>
              <p:nvPr/>
            </p:nvSpPr>
            <p:spPr bwMode="auto">
              <a:xfrm>
                <a:off x="2832" y="912"/>
                <a:ext cx="864" cy="404"/>
              </a:xfrm>
              <a:prstGeom prst="rect">
                <a:avLst/>
              </a:prstGeom>
              <a:noFill/>
              <a:ln w="9525">
                <a:noFill/>
                <a:miter lim="800000"/>
                <a:headEnd/>
                <a:tailEnd/>
              </a:ln>
              <a:effectLst/>
            </p:spPr>
            <p:txBody>
              <a:bodyPr>
                <a:spAutoFit/>
              </a:bodyPr>
              <a:lstStyle/>
              <a:p>
                <a:pPr eaLnBrk="1" hangingPunct="1">
                  <a:lnSpc>
                    <a:spcPct val="100000"/>
                  </a:lnSpc>
                </a:pPr>
                <a:r>
                  <a:rPr lang="en-US" b="0"/>
                  <a:t>Rising</a:t>
                </a:r>
              </a:p>
              <a:p>
                <a:pPr eaLnBrk="1" hangingPunct="1">
                  <a:lnSpc>
                    <a:spcPct val="100000"/>
                  </a:lnSpc>
                </a:pPr>
                <a:r>
                  <a:rPr lang="en-US" b="0"/>
                  <a:t>clock</a:t>
                </a:r>
              </a:p>
            </p:txBody>
          </p:sp>
        </p:grpSp>
        <p:sp>
          <p:nvSpPr>
            <p:cNvPr id="312331" name="Rectangle 11"/>
            <p:cNvSpPr>
              <a:spLocks noChangeArrowheads="1"/>
            </p:cNvSpPr>
            <p:nvPr/>
          </p:nvSpPr>
          <p:spPr bwMode="auto">
            <a:xfrm>
              <a:off x="2202" y="1324"/>
              <a:ext cx="387" cy="404"/>
            </a:xfrm>
            <a:prstGeom prst="rect">
              <a:avLst/>
            </a:prstGeom>
            <a:noFill/>
            <a:ln w="9525">
              <a:noFill/>
              <a:miter lim="800000"/>
              <a:headEnd/>
              <a:tailEnd/>
            </a:ln>
            <a:effectLst/>
          </p:spPr>
          <p:txBody>
            <a:bodyPr wrap="none">
              <a:spAutoFit/>
            </a:bodyPr>
            <a:lstStyle/>
            <a:p>
              <a:pPr algn="l" eaLnBrk="1" hangingPunct="1">
                <a:lnSpc>
                  <a:spcPct val="100000"/>
                </a:lnSpc>
              </a:pPr>
              <a:r>
                <a:rPr lang="en-US" sz="3600" b="0">
                  <a:solidFill>
                    <a:srgbClr val="000099"/>
                  </a:solidFill>
                  <a:latin typeface="Wingdings 3" pitchFamily="18" charset="2"/>
                  <a:sym typeface="Wingdings 3" pitchFamily="18" charset="2"/>
                </a:rPr>
                <a:t></a:t>
              </a:r>
            </a:p>
          </p:txBody>
        </p:sp>
      </p:grpSp>
      <p:sp>
        <p:nvSpPr>
          <p:cNvPr id="312333" name="Rectangle 13"/>
          <p:cNvSpPr>
            <a:spLocks noChangeArrowheads="1"/>
          </p:cNvSpPr>
          <p:nvPr/>
        </p:nvSpPr>
        <p:spPr bwMode="auto">
          <a:xfrm>
            <a:off x="2103438" y="2057400"/>
            <a:ext cx="1244600" cy="366713"/>
          </a:xfrm>
          <a:prstGeom prst="rect">
            <a:avLst/>
          </a:prstGeom>
          <a:noFill/>
          <a:ln w="9525">
            <a:noFill/>
            <a:miter lim="800000"/>
            <a:headEnd/>
            <a:tailEnd/>
          </a:ln>
          <a:effectLst/>
        </p:spPr>
        <p:txBody>
          <a:bodyPr wrap="none">
            <a:spAutoFit/>
          </a:bodyPr>
          <a:lstStyle/>
          <a:p>
            <a:pPr algn="l" eaLnBrk="1" hangingPunct="1">
              <a:lnSpc>
                <a:spcPct val="100000"/>
              </a:lnSpc>
            </a:pPr>
            <a:r>
              <a:rPr lang="en-US" b="0"/>
              <a:t>Output = x</a:t>
            </a:r>
          </a:p>
        </p:txBody>
      </p:sp>
      <p:sp>
        <p:nvSpPr>
          <p:cNvPr id="312334" name="Rectangle 14"/>
          <p:cNvSpPr>
            <a:spLocks noChangeArrowheads="1"/>
          </p:cNvSpPr>
          <p:nvPr/>
        </p:nvSpPr>
        <p:spPr bwMode="auto">
          <a:xfrm>
            <a:off x="762000" y="2057400"/>
            <a:ext cx="1062038" cy="366713"/>
          </a:xfrm>
          <a:prstGeom prst="rect">
            <a:avLst/>
          </a:prstGeom>
          <a:noFill/>
          <a:ln w="9525">
            <a:noFill/>
            <a:miter lim="800000"/>
            <a:headEnd/>
            <a:tailEnd/>
          </a:ln>
          <a:effectLst/>
        </p:spPr>
        <p:txBody>
          <a:bodyPr wrap="none">
            <a:spAutoFit/>
          </a:bodyPr>
          <a:lstStyle/>
          <a:p>
            <a:pPr algn="r" eaLnBrk="1" hangingPunct="1">
              <a:lnSpc>
                <a:spcPct val="100000"/>
              </a:lnSpc>
            </a:pPr>
            <a:r>
              <a:rPr lang="en-US" b="0"/>
              <a:t>Input = y</a:t>
            </a:r>
          </a:p>
        </p:txBody>
      </p:sp>
      <p:sp>
        <p:nvSpPr>
          <p:cNvPr id="312337" name="AutoShape 17"/>
          <p:cNvSpPr>
            <a:spLocks noChangeArrowheads="1"/>
          </p:cNvSpPr>
          <p:nvPr/>
        </p:nvSpPr>
        <p:spPr bwMode="auto">
          <a:xfrm>
            <a:off x="1366838" y="2514600"/>
            <a:ext cx="457200" cy="228600"/>
          </a:xfrm>
          <a:prstGeom prst="rightArrow">
            <a:avLst>
              <a:gd name="adj1" fmla="val 16667"/>
              <a:gd name="adj2" fmla="val 66667"/>
            </a:avLst>
          </a:prstGeom>
          <a:solidFill>
            <a:srgbClr val="66CCFF"/>
          </a:solidFill>
          <a:ln w="9525">
            <a:solidFill>
              <a:schemeClr val="tx1"/>
            </a:solidFill>
            <a:miter lim="800000"/>
            <a:headEnd/>
            <a:tailEnd/>
          </a:ln>
          <a:effectLst/>
        </p:spPr>
        <p:txBody>
          <a:bodyPr wrap="none" anchor="ctr"/>
          <a:lstStyle/>
          <a:p>
            <a:endParaRPr lang="en-US"/>
          </a:p>
        </p:txBody>
      </p:sp>
      <p:sp>
        <p:nvSpPr>
          <p:cNvPr id="312338" name="AutoShape 18"/>
          <p:cNvSpPr>
            <a:spLocks noChangeArrowheads="1"/>
          </p:cNvSpPr>
          <p:nvPr/>
        </p:nvSpPr>
        <p:spPr bwMode="auto">
          <a:xfrm>
            <a:off x="2052638" y="2514600"/>
            <a:ext cx="457200" cy="228600"/>
          </a:xfrm>
          <a:prstGeom prst="rightArrow">
            <a:avLst>
              <a:gd name="adj1" fmla="val 16667"/>
              <a:gd name="adj2" fmla="val 66667"/>
            </a:avLst>
          </a:prstGeom>
          <a:solidFill>
            <a:srgbClr val="FFFF99"/>
          </a:solidFill>
          <a:ln w="9525">
            <a:solidFill>
              <a:schemeClr val="tx1"/>
            </a:solidFill>
            <a:miter lim="800000"/>
            <a:headEnd/>
            <a:tailEnd/>
          </a:ln>
          <a:effectLst/>
        </p:spPr>
        <p:txBody>
          <a:bodyPr wrap="none" anchor="ctr"/>
          <a:lstStyle/>
          <a:p>
            <a:endParaRPr lang="en-US"/>
          </a:p>
        </p:txBody>
      </p:sp>
      <p:sp>
        <p:nvSpPr>
          <p:cNvPr id="312325" name="Rectangle 5"/>
          <p:cNvSpPr>
            <a:spLocks noChangeArrowheads="1"/>
          </p:cNvSpPr>
          <p:nvPr/>
        </p:nvSpPr>
        <p:spPr bwMode="auto">
          <a:xfrm>
            <a:off x="1824038" y="1981200"/>
            <a:ext cx="228600" cy="1295400"/>
          </a:xfrm>
          <a:prstGeom prst="rect">
            <a:avLst/>
          </a:prstGeom>
          <a:solidFill>
            <a:srgbClr val="FFFF99"/>
          </a:solidFill>
          <a:ln w="9525">
            <a:solidFill>
              <a:schemeClr val="tx1"/>
            </a:solidFill>
            <a:miter lim="800000"/>
            <a:headEnd/>
            <a:tailEnd/>
          </a:ln>
          <a:effectLst/>
        </p:spPr>
        <p:txBody>
          <a:bodyPr wrap="none" anchor="ctr"/>
          <a:lstStyle/>
          <a:p>
            <a:pPr eaLnBrk="1" hangingPunct="1">
              <a:lnSpc>
                <a:spcPct val="100000"/>
              </a:lnSpc>
            </a:pPr>
            <a:r>
              <a:rPr lang="en-US" sz="2000" b="0"/>
              <a:t>x</a:t>
            </a:r>
          </a:p>
        </p:txBody>
      </p:sp>
      <p:grpSp>
        <p:nvGrpSpPr>
          <p:cNvPr id="312343" name="Group 23"/>
          <p:cNvGrpSpPr>
            <a:grpSpLocks/>
          </p:cNvGrpSpPr>
          <p:nvPr/>
        </p:nvGrpSpPr>
        <p:grpSpPr bwMode="auto">
          <a:xfrm>
            <a:off x="5400675" y="1524000"/>
            <a:ext cx="2743200" cy="1752600"/>
            <a:chOff x="3402" y="960"/>
            <a:chExt cx="1728" cy="1104"/>
          </a:xfrm>
        </p:grpSpPr>
        <p:sp>
          <p:nvSpPr>
            <p:cNvPr id="312332" name="Rectangle 12"/>
            <p:cNvSpPr>
              <a:spLocks noChangeArrowheads="1"/>
            </p:cNvSpPr>
            <p:nvPr/>
          </p:nvSpPr>
          <p:spPr bwMode="auto">
            <a:xfrm>
              <a:off x="3402" y="1324"/>
              <a:ext cx="387" cy="404"/>
            </a:xfrm>
            <a:prstGeom prst="rect">
              <a:avLst/>
            </a:prstGeom>
            <a:noFill/>
            <a:ln w="9525">
              <a:noFill/>
              <a:miter lim="800000"/>
              <a:headEnd/>
              <a:tailEnd/>
            </a:ln>
            <a:effectLst/>
          </p:spPr>
          <p:txBody>
            <a:bodyPr wrap="none">
              <a:spAutoFit/>
            </a:bodyPr>
            <a:lstStyle/>
            <a:p>
              <a:pPr algn="l" eaLnBrk="1" hangingPunct="1">
                <a:lnSpc>
                  <a:spcPct val="100000"/>
                </a:lnSpc>
              </a:pPr>
              <a:r>
                <a:rPr lang="en-US" sz="3600" b="0">
                  <a:solidFill>
                    <a:srgbClr val="000099"/>
                  </a:solidFill>
                  <a:latin typeface="Wingdings 3" pitchFamily="18" charset="2"/>
                  <a:sym typeface="Wingdings 3" pitchFamily="18" charset="2"/>
                </a:rPr>
                <a:t></a:t>
              </a:r>
            </a:p>
          </p:txBody>
        </p:sp>
        <p:grpSp>
          <p:nvGrpSpPr>
            <p:cNvPr id="312342" name="Group 22"/>
            <p:cNvGrpSpPr>
              <a:grpSpLocks/>
            </p:cNvGrpSpPr>
            <p:nvPr/>
          </p:nvGrpSpPr>
          <p:grpSpPr bwMode="auto">
            <a:xfrm>
              <a:off x="3885" y="960"/>
              <a:ext cx="1245" cy="1104"/>
              <a:chOff x="3885" y="960"/>
              <a:chExt cx="1245" cy="1104"/>
            </a:xfrm>
          </p:grpSpPr>
          <p:sp>
            <p:nvSpPr>
              <p:cNvPr id="312335" name="Rectangle 15"/>
              <p:cNvSpPr>
                <a:spLocks noChangeArrowheads="1"/>
              </p:cNvSpPr>
              <p:nvPr/>
            </p:nvSpPr>
            <p:spPr bwMode="auto">
              <a:xfrm>
                <a:off x="3885" y="960"/>
                <a:ext cx="685" cy="231"/>
              </a:xfrm>
              <a:prstGeom prst="rect">
                <a:avLst/>
              </a:prstGeom>
              <a:noFill/>
              <a:ln w="9525">
                <a:noFill/>
                <a:miter lim="800000"/>
                <a:headEnd/>
                <a:tailEnd/>
              </a:ln>
              <a:effectLst/>
            </p:spPr>
            <p:txBody>
              <a:bodyPr wrap="none">
                <a:spAutoFit/>
              </a:bodyPr>
              <a:lstStyle/>
              <a:p>
                <a:pPr algn="l" eaLnBrk="1" hangingPunct="1">
                  <a:lnSpc>
                    <a:spcPct val="100000"/>
                  </a:lnSpc>
                </a:pPr>
                <a:r>
                  <a:rPr lang="en-US" b="0"/>
                  <a:t>State = y</a:t>
                </a:r>
              </a:p>
            </p:txBody>
          </p:sp>
          <p:sp>
            <p:nvSpPr>
              <p:cNvPr id="312336" name="Rectangle 16"/>
              <p:cNvSpPr>
                <a:spLocks noChangeArrowheads="1"/>
              </p:cNvSpPr>
              <p:nvPr/>
            </p:nvSpPr>
            <p:spPr bwMode="auto">
              <a:xfrm>
                <a:off x="4349" y="1296"/>
                <a:ext cx="781" cy="231"/>
              </a:xfrm>
              <a:prstGeom prst="rect">
                <a:avLst/>
              </a:prstGeom>
              <a:noFill/>
              <a:ln w="9525">
                <a:noFill/>
                <a:miter lim="800000"/>
                <a:headEnd/>
                <a:tailEnd/>
              </a:ln>
              <a:effectLst/>
            </p:spPr>
            <p:txBody>
              <a:bodyPr wrap="none">
                <a:spAutoFit/>
              </a:bodyPr>
              <a:lstStyle/>
              <a:p>
                <a:pPr algn="l" eaLnBrk="1" hangingPunct="1">
                  <a:lnSpc>
                    <a:spcPct val="100000"/>
                  </a:lnSpc>
                </a:pPr>
                <a:r>
                  <a:rPr lang="en-US" b="0"/>
                  <a:t>Output = y</a:t>
                </a:r>
              </a:p>
            </p:txBody>
          </p:sp>
          <p:sp>
            <p:nvSpPr>
              <p:cNvPr id="312339" name="AutoShape 19"/>
              <p:cNvSpPr>
                <a:spLocks noChangeArrowheads="1"/>
              </p:cNvSpPr>
              <p:nvPr/>
            </p:nvSpPr>
            <p:spPr bwMode="auto">
              <a:xfrm>
                <a:off x="3885" y="1584"/>
                <a:ext cx="288" cy="144"/>
              </a:xfrm>
              <a:prstGeom prst="rightArrow">
                <a:avLst>
                  <a:gd name="adj1" fmla="val 16667"/>
                  <a:gd name="adj2" fmla="val 66667"/>
                </a:avLst>
              </a:prstGeom>
              <a:solidFill>
                <a:schemeClr val="bg1"/>
              </a:solidFill>
              <a:ln w="9525">
                <a:solidFill>
                  <a:schemeClr val="tx1"/>
                </a:solidFill>
                <a:miter lim="800000"/>
                <a:headEnd/>
                <a:tailEnd/>
              </a:ln>
              <a:effectLst/>
            </p:spPr>
            <p:txBody>
              <a:bodyPr wrap="none" anchor="ctr"/>
              <a:lstStyle/>
              <a:p>
                <a:endParaRPr lang="en-US"/>
              </a:p>
            </p:txBody>
          </p:sp>
          <p:sp>
            <p:nvSpPr>
              <p:cNvPr id="312340" name="AutoShape 20"/>
              <p:cNvSpPr>
                <a:spLocks noChangeArrowheads="1"/>
              </p:cNvSpPr>
              <p:nvPr/>
            </p:nvSpPr>
            <p:spPr bwMode="auto">
              <a:xfrm>
                <a:off x="4317" y="1584"/>
                <a:ext cx="288" cy="144"/>
              </a:xfrm>
              <a:prstGeom prst="rightArrow">
                <a:avLst>
                  <a:gd name="adj1" fmla="val 16667"/>
                  <a:gd name="adj2" fmla="val 66667"/>
                </a:avLst>
              </a:prstGeom>
              <a:solidFill>
                <a:srgbClr val="66CCFF"/>
              </a:solidFill>
              <a:ln w="9525">
                <a:solidFill>
                  <a:schemeClr val="tx1"/>
                </a:solidFill>
                <a:miter lim="800000"/>
                <a:headEnd/>
                <a:tailEnd/>
              </a:ln>
              <a:effectLst/>
            </p:spPr>
            <p:txBody>
              <a:bodyPr wrap="none" anchor="ctr"/>
              <a:lstStyle/>
              <a:p>
                <a:endParaRPr lang="en-US"/>
              </a:p>
            </p:txBody>
          </p:sp>
          <p:sp>
            <p:nvSpPr>
              <p:cNvPr id="312326" name="Rectangle 6"/>
              <p:cNvSpPr>
                <a:spLocks noChangeArrowheads="1"/>
              </p:cNvSpPr>
              <p:nvPr/>
            </p:nvSpPr>
            <p:spPr bwMode="auto">
              <a:xfrm>
                <a:off x="4173" y="1248"/>
                <a:ext cx="144" cy="816"/>
              </a:xfrm>
              <a:prstGeom prst="rect">
                <a:avLst/>
              </a:prstGeom>
              <a:solidFill>
                <a:srgbClr val="66CCFF"/>
              </a:solidFill>
              <a:ln w="9525">
                <a:solidFill>
                  <a:schemeClr val="tx1"/>
                </a:solidFill>
                <a:miter lim="800000"/>
                <a:headEnd/>
                <a:tailEnd/>
              </a:ln>
              <a:effectLst/>
            </p:spPr>
            <p:txBody>
              <a:bodyPr wrap="none" anchor="ctr"/>
              <a:lstStyle/>
              <a:p>
                <a:pPr eaLnBrk="1" hangingPunct="1">
                  <a:lnSpc>
                    <a:spcPct val="100000"/>
                  </a:lnSpc>
                </a:pPr>
                <a:r>
                  <a:rPr lang="en-US" sz="2000" b="0"/>
                  <a:t>y</a:t>
                </a:r>
              </a:p>
            </p:txBody>
          </p:sp>
        </p:grpSp>
      </p:grpSp>
    </p:spTree>
    <p:extLst>
      <p:ext uri="{BB962C8B-B14F-4D97-AF65-F5344CB8AC3E}">
        <p14:creationId xmlns:p14="http://schemas.microsoft.com/office/powerpoint/2010/main" val="2353367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2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2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dirty="0"/>
              <a:t>状态机示例</a:t>
            </a:r>
            <a:endParaRPr lang="en-US" dirty="0"/>
          </a:p>
        </p:txBody>
      </p:sp>
      <p:sp>
        <p:nvSpPr>
          <p:cNvPr id="313427" name="Rectangle 83"/>
          <p:cNvSpPr>
            <a:spLocks noGrp="1" noChangeArrowheads="1"/>
          </p:cNvSpPr>
          <p:nvPr>
            <p:ph type="body" idx="1"/>
          </p:nvPr>
        </p:nvSpPr>
        <p:spPr>
          <a:xfrm>
            <a:off x="5562600" y="1600200"/>
            <a:ext cx="3022600" cy="1600200"/>
          </a:xfrm>
        </p:spPr>
        <p:txBody>
          <a:bodyPr/>
          <a:lstStyle/>
          <a:p>
            <a:pPr lvl="1"/>
            <a:r>
              <a:rPr lang="zh-CN" altLang="en-US" dirty="0"/>
              <a:t>累加器电路</a:t>
            </a:r>
            <a:endParaRPr lang="en-US" altLang="zh-CN" dirty="0"/>
          </a:p>
          <a:p>
            <a:pPr lvl="1"/>
            <a:r>
              <a:rPr lang="zh-CN" altLang="en-US" dirty="0"/>
              <a:t>在每个时钟周期装载或累加</a:t>
            </a:r>
            <a:endParaRPr lang="en-US" dirty="0"/>
          </a:p>
        </p:txBody>
      </p:sp>
      <p:grpSp>
        <p:nvGrpSpPr>
          <p:cNvPr id="313386" name="Group 42"/>
          <p:cNvGrpSpPr>
            <a:grpSpLocks/>
          </p:cNvGrpSpPr>
          <p:nvPr/>
        </p:nvGrpSpPr>
        <p:grpSpPr bwMode="auto">
          <a:xfrm>
            <a:off x="1219200" y="1066800"/>
            <a:ext cx="4540250" cy="2913063"/>
            <a:chOff x="192" y="1008"/>
            <a:chExt cx="2860" cy="1835"/>
          </a:xfrm>
        </p:grpSpPr>
        <p:sp>
          <p:nvSpPr>
            <p:cNvPr id="313383" name="Rectangle 39"/>
            <p:cNvSpPr>
              <a:spLocks noChangeArrowheads="1"/>
            </p:cNvSpPr>
            <p:nvPr/>
          </p:nvSpPr>
          <p:spPr bwMode="auto">
            <a:xfrm>
              <a:off x="816" y="1104"/>
              <a:ext cx="1344" cy="1440"/>
            </a:xfrm>
            <a:prstGeom prst="rect">
              <a:avLst/>
            </a:prstGeom>
            <a:solidFill>
              <a:srgbClr val="FFFF99"/>
            </a:solidFill>
            <a:ln w="19050">
              <a:noFill/>
              <a:miter lim="800000"/>
              <a:headEnd/>
              <a:tailEnd type="none" w="sm" len="sm"/>
            </a:ln>
            <a:effectLst/>
          </p:spPr>
          <p:txBody>
            <a:bodyPr wrap="none" lIns="45720" rIns="45720"/>
            <a:lstStyle/>
            <a:p>
              <a:r>
                <a:rPr lang="en-US"/>
                <a:t>Comb. Logic</a:t>
              </a:r>
            </a:p>
          </p:txBody>
        </p:sp>
        <p:sp>
          <p:nvSpPr>
            <p:cNvPr id="313358" name="Line 14"/>
            <p:cNvSpPr>
              <a:spLocks noChangeShapeType="1"/>
            </p:cNvSpPr>
            <p:nvPr/>
          </p:nvSpPr>
          <p:spPr bwMode="auto">
            <a:xfrm rot="5400000" flipV="1">
              <a:off x="2688" y="1872"/>
              <a:ext cx="0" cy="480"/>
            </a:xfrm>
            <a:prstGeom prst="line">
              <a:avLst/>
            </a:prstGeom>
            <a:noFill/>
            <a:ln w="28575">
              <a:solidFill>
                <a:schemeClr val="tx1"/>
              </a:solidFill>
              <a:round/>
              <a:headEnd/>
              <a:tailEnd type="triangle" w="sm" len="sm"/>
            </a:ln>
            <a:effectLst/>
          </p:spPr>
          <p:txBody>
            <a:bodyPr/>
            <a:lstStyle/>
            <a:p>
              <a:endParaRPr lang="en-US"/>
            </a:p>
          </p:txBody>
        </p:sp>
        <p:sp>
          <p:nvSpPr>
            <p:cNvPr id="313359" name="Line 15"/>
            <p:cNvSpPr>
              <a:spLocks noChangeShapeType="1"/>
            </p:cNvSpPr>
            <p:nvPr/>
          </p:nvSpPr>
          <p:spPr bwMode="auto">
            <a:xfrm rot="5400000">
              <a:off x="1200" y="1536"/>
              <a:ext cx="192" cy="0"/>
            </a:xfrm>
            <a:prstGeom prst="line">
              <a:avLst/>
            </a:prstGeom>
            <a:noFill/>
            <a:ln w="9525">
              <a:solidFill>
                <a:schemeClr val="tx1"/>
              </a:solidFill>
              <a:round/>
              <a:headEnd/>
              <a:tailEnd type="triangle" w="sm" len="sm"/>
            </a:ln>
            <a:effectLst/>
          </p:spPr>
          <p:txBody>
            <a:bodyPr/>
            <a:lstStyle/>
            <a:p>
              <a:endParaRPr lang="en-US"/>
            </a:p>
          </p:txBody>
        </p:sp>
        <p:grpSp>
          <p:nvGrpSpPr>
            <p:cNvPr id="313360" name="Group 16"/>
            <p:cNvGrpSpPr>
              <a:grpSpLocks/>
            </p:cNvGrpSpPr>
            <p:nvPr/>
          </p:nvGrpSpPr>
          <p:grpSpPr bwMode="auto">
            <a:xfrm>
              <a:off x="1152" y="1536"/>
              <a:ext cx="288" cy="816"/>
              <a:chOff x="3984" y="2832"/>
              <a:chExt cx="288" cy="816"/>
            </a:xfrm>
          </p:grpSpPr>
          <p:sp>
            <p:nvSpPr>
              <p:cNvPr id="313361" name="Freeform 17"/>
              <p:cNvSpPr>
                <a:spLocks/>
              </p:cNvSpPr>
              <p:nvPr/>
            </p:nvSpPr>
            <p:spPr bwMode="auto">
              <a:xfrm>
                <a:off x="3984" y="2832"/>
                <a:ext cx="288" cy="816"/>
              </a:xfrm>
              <a:custGeom>
                <a:avLst/>
                <a:gdLst/>
                <a:ahLst/>
                <a:cxnLst>
                  <a:cxn ang="0">
                    <a:pos x="0" y="0"/>
                  </a:cxn>
                  <a:cxn ang="0">
                    <a:pos x="288" y="192"/>
                  </a:cxn>
                  <a:cxn ang="0">
                    <a:pos x="288" y="624"/>
                  </a:cxn>
                  <a:cxn ang="0">
                    <a:pos x="0" y="816"/>
                  </a:cxn>
                  <a:cxn ang="0">
                    <a:pos x="0" y="0"/>
                  </a:cxn>
                </a:cxnLst>
                <a:rect l="0" t="0" r="r" b="b"/>
                <a:pathLst>
                  <a:path w="288" h="816">
                    <a:moveTo>
                      <a:pt x="0" y="0"/>
                    </a:moveTo>
                    <a:lnTo>
                      <a:pt x="288" y="192"/>
                    </a:lnTo>
                    <a:lnTo>
                      <a:pt x="288" y="624"/>
                    </a:lnTo>
                    <a:lnTo>
                      <a:pt x="0" y="816"/>
                    </a:lnTo>
                    <a:lnTo>
                      <a:pt x="0" y="0"/>
                    </a:lnTo>
                    <a:close/>
                  </a:path>
                </a:pathLst>
              </a:custGeom>
              <a:solidFill>
                <a:srgbClr val="99FFCC"/>
              </a:solidFill>
              <a:ln w="9525">
                <a:solidFill>
                  <a:schemeClr val="tx1"/>
                </a:solidFill>
                <a:round/>
                <a:headEnd/>
                <a:tailEnd/>
              </a:ln>
              <a:effectLst/>
            </p:spPr>
            <p:txBody>
              <a:bodyPr/>
              <a:lstStyle/>
              <a:p>
                <a:endParaRPr lang="en-US"/>
              </a:p>
            </p:txBody>
          </p:sp>
          <p:sp>
            <p:nvSpPr>
              <p:cNvPr id="313362" name="Text Box 18"/>
              <p:cNvSpPr txBox="1">
                <a:spLocks noChangeArrowheads="1"/>
              </p:cNvSpPr>
              <p:nvPr/>
            </p:nvSpPr>
            <p:spPr bwMode="auto">
              <a:xfrm>
                <a:off x="4032" y="2976"/>
                <a:ext cx="240" cy="520"/>
              </a:xfrm>
              <a:prstGeom prst="rect">
                <a:avLst/>
              </a:prstGeom>
              <a:noFill/>
              <a:ln w="9525">
                <a:noFill/>
                <a:miter lim="800000"/>
                <a:headEnd/>
                <a:tailEnd/>
              </a:ln>
              <a:effectLst/>
            </p:spPr>
            <p:txBody>
              <a:bodyPr>
                <a:spAutoFit/>
              </a:bodyPr>
              <a:lstStyle/>
              <a:p>
                <a:pPr algn="l" eaLnBrk="1" hangingPunct="1">
                  <a:lnSpc>
                    <a:spcPct val="100000"/>
                  </a:lnSpc>
                </a:pPr>
                <a:r>
                  <a:rPr lang="en-US" sz="1600" b="0"/>
                  <a:t>A</a:t>
                </a:r>
              </a:p>
              <a:p>
                <a:pPr algn="l" eaLnBrk="1" hangingPunct="1">
                  <a:lnSpc>
                    <a:spcPct val="100000"/>
                  </a:lnSpc>
                </a:pPr>
                <a:r>
                  <a:rPr lang="en-US" sz="1600" b="0"/>
                  <a:t>L</a:t>
                </a:r>
              </a:p>
              <a:p>
                <a:pPr algn="l" eaLnBrk="1" hangingPunct="1">
                  <a:lnSpc>
                    <a:spcPct val="100000"/>
                  </a:lnSpc>
                </a:pPr>
                <a:r>
                  <a:rPr lang="en-US" sz="1600" b="0"/>
                  <a:t>U</a:t>
                </a:r>
              </a:p>
            </p:txBody>
          </p:sp>
        </p:grpSp>
        <p:sp>
          <p:nvSpPr>
            <p:cNvPr id="313363" name="Line 19"/>
            <p:cNvSpPr>
              <a:spLocks noChangeShapeType="1"/>
            </p:cNvSpPr>
            <p:nvPr/>
          </p:nvSpPr>
          <p:spPr bwMode="auto">
            <a:xfrm rot="5400000" flipV="1">
              <a:off x="1152" y="1920"/>
              <a:ext cx="0" cy="960"/>
            </a:xfrm>
            <a:prstGeom prst="line">
              <a:avLst/>
            </a:prstGeom>
            <a:noFill/>
            <a:ln w="28575">
              <a:solidFill>
                <a:schemeClr val="tx1"/>
              </a:solidFill>
              <a:round/>
              <a:headEnd/>
              <a:tailEnd type="triangle" w="sm" len="sm"/>
            </a:ln>
            <a:effectLst/>
          </p:spPr>
          <p:txBody>
            <a:bodyPr/>
            <a:lstStyle/>
            <a:p>
              <a:endParaRPr lang="en-US"/>
            </a:p>
          </p:txBody>
        </p:sp>
        <p:sp>
          <p:nvSpPr>
            <p:cNvPr id="313364" name="Line 20"/>
            <p:cNvSpPr>
              <a:spLocks noChangeShapeType="1"/>
            </p:cNvSpPr>
            <p:nvPr/>
          </p:nvSpPr>
          <p:spPr bwMode="auto">
            <a:xfrm rot="5400000" flipV="1">
              <a:off x="1536" y="1824"/>
              <a:ext cx="0" cy="192"/>
            </a:xfrm>
            <a:prstGeom prst="line">
              <a:avLst/>
            </a:prstGeom>
            <a:noFill/>
            <a:ln w="28575">
              <a:solidFill>
                <a:schemeClr val="tx1"/>
              </a:solidFill>
              <a:round/>
              <a:headEnd/>
              <a:tailEnd type="triangle" w="sm" len="sm"/>
            </a:ln>
            <a:effectLst/>
          </p:spPr>
          <p:txBody>
            <a:bodyPr/>
            <a:lstStyle/>
            <a:p>
              <a:endParaRPr lang="en-US"/>
            </a:p>
          </p:txBody>
        </p:sp>
        <p:sp>
          <p:nvSpPr>
            <p:cNvPr id="313368" name="Rectangle 24"/>
            <p:cNvSpPr>
              <a:spLocks noChangeArrowheads="1"/>
            </p:cNvSpPr>
            <p:nvPr/>
          </p:nvSpPr>
          <p:spPr bwMode="auto">
            <a:xfrm>
              <a:off x="1200" y="1248"/>
              <a:ext cx="187"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0</a:t>
              </a:r>
            </a:p>
          </p:txBody>
        </p:sp>
        <p:sp>
          <p:nvSpPr>
            <p:cNvPr id="313375" name="Line 31"/>
            <p:cNvSpPr>
              <a:spLocks noChangeShapeType="1"/>
            </p:cNvSpPr>
            <p:nvPr/>
          </p:nvSpPr>
          <p:spPr bwMode="auto">
            <a:xfrm>
              <a:off x="2016" y="2112"/>
              <a:ext cx="288" cy="0"/>
            </a:xfrm>
            <a:prstGeom prst="line">
              <a:avLst/>
            </a:prstGeom>
            <a:noFill/>
            <a:ln w="28575">
              <a:solidFill>
                <a:srgbClr val="000000"/>
              </a:solidFill>
              <a:round/>
              <a:headEnd/>
              <a:tailEnd type="triangle" w="sm" len="sm"/>
            </a:ln>
          </p:spPr>
          <p:txBody>
            <a:bodyPr/>
            <a:lstStyle/>
            <a:p>
              <a:endParaRPr lang="en-US"/>
            </a:p>
          </p:txBody>
        </p:sp>
        <p:sp>
          <p:nvSpPr>
            <p:cNvPr id="313376" name="Rectangle 32"/>
            <p:cNvSpPr>
              <a:spLocks noChangeArrowheads="1"/>
            </p:cNvSpPr>
            <p:nvPr/>
          </p:nvSpPr>
          <p:spPr bwMode="auto">
            <a:xfrm>
              <a:off x="2688" y="1856"/>
              <a:ext cx="364" cy="231"/>
            </a:xfrm>
            <a:prstGeom prst="rect">
              <a:avLst/>
            </a:prstGeom>
            <a:noFill/>
            <a:ln w="9525">
              <a:noFill/>
              <a:miter lim="800000"/>
              <a:headEnd/>
              <a:tailEnd/>
            </a:ln>
            <a:effectLst/>
          </p:spPr>
          <p:txBody>
            <a:bodyPr wrap="none">
              <a:spAutoFit/>
            </a:bodyPr>
            <a:lstStyle/>
            <a:p>
              <a:pPr algn="l" eaLnBrk="1" hangingPunct="1">
                <a:lnSpc>
                  <a:spcPct val="100000"/>
                </a:lnSpc>
              </a:pPr>
              <a:r>
                <a:rPr lang="en-US"/>
                <a:t>Out</a:t>
              </a:r>
            </a:p>
          </p:txBody>
        </p:sp>
        <p:sp>
          <p:nvSpPr>
            <p:cNvPr id="313377" name="Freeform 33"/>
            <p:cNvSpPr>
              <a:spLocks/>
            </p:cNvSpPr>
            <p:nvPr/>
          </p:nvSpPr>
          <p:spPr bwMode="auto">
            <a:xfrm flipV="1">
              <a:off x="672" y="2496"/>
              <a:ext cx="1152" cy="144"/>
            </a:xfrm>
            <a:custGeom>
              <a:avLst/>
              <a:gdLst/>
              <a:ahLst/>
              <a:cxnLst>
                <a:cxn ang="0">
                  <a:pos x="432" y="144"/>
                </a:cxn>
                <a:cxn ang="0">
                  <a:pos x="432" y="0"/>
                </a:cxn>
                <a:cxn ang="0">
                  <a:pos x="0" y="0"/>
                </a:cxn>
              </a:cxnLst>
              <a:rect l="0" t="0" r="r" b="b"/>
              <a:pathLst>
                <a:path w="432" h="144">
                  <a:moveTo>
                    <a:pt x="432" y="144"/>
                  </a:moveTo>
                  <a:lnTo>
                    <a:pt x="432" y="0"/>
                  </a:lnTo>
                  <a:lnTo>
                    <a:pt x="0" y="0"/>
                  </a:lnTo>
                </a:path>
              </a:pathLst>
            </a:custGeom>
            <a:noFill/>
            <a:ln w="19050" cap="flat" cmpd="sng">
              <a:solidFill>
                <a:schemeClr val="tx1"/>
              </a:solidFill>
              <a:prstDash val="sysDot"/>
              <a:round/>
              <a:headEnd/>
              <a:tailEnd/>
            </a:ln>
            <a:effectLst/>
          </p:spPr>
          <p:txBody>
            <a:bodyPr/>
            <a:lstStyle/>
            <a:p>
              <a:endParaRPr lang="en-US"/>
            </a:p>
          </p:txBody>
        </p:sp>
        <p:sp>
          <p:nvSpPr>
            <p:cNvPr id="313378" name="AutoShape 34"/>
            <p:cNvSpPr>
              <a:spLocks noChangeArrowheads="1"/>
            </p:cNvSpPr>
            <p:nvPr/>
          </p:nvSpPr>
          <p:spPr bwMode="auto">
            <a:xfrm>
              <a:off x="1632" y="1824"/>
              <a:ext cx="423" cy="672"/>
            </a:xfrm>
            <a:prstGeom prst="roundRect">
              <a:avLst>
                <a:gd name="adj" fmla="val 16667"/>
              </a:avLst>
            </a:prstGeom>
            <a:solidFill>
              <a:srgbClr val="CCEC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sz="1200" b="0"/>
                <a:t>MUX</a:t>
              </a:r>
            </a:p>
          </p:txBody>
        </p:sp>
        <p:sp>
          <p:nvSpPr>
            <p:cNvPr id="313380" name="Freeform 36"/>
            <p:cNvSpPr>
              <a:spLocks/>
            </p:cNvSpPr>
            <p:nvPr/>
          </p:nvSpPr>
          <p:spPr bwMode="auto">
            <a:xfrm>
              <a:off x="960" y="2208"/>
              <a:ext cx="192" cy="192"/>
            </a:xfrm>
            <a:custGeom>
              <a:avLst/>
              <a:gdLst/>
              <a:ahLst/>
              <a:cxnLst>
                <a:cxn ang="0">
                  <a:pos x="0" y="192"/>
                </a:cxn>
                <a:cxn ang="0">
                  <a:pos x="0" y="0"/>
                </a:cxn>
                <a:cxn ang="0">
                  <a:pos x="192" y="0"/>
                </a:cxn>
              </a:cxnLst>
              <a:rect l="0" t="0" r="r" b="b"/>
              <a:pathLst>
                <a:path w="192" h="192">
                  <a:moveTo>
                    <a:pt x="0" y="192"/>
                  </a:moveTo>
                  <a:lnTo>
                    <a:pt x="0" y="0"/>
                  </a:lnTo>
                  <a:lnTo>
                    <a:pt x="192" y="0"/>
                  </a:lnTo>
                </a:path>
              </a:pathLst>
            </a:custGeom>
            <a:noFill/>
            <a:ln w="19050" cap="flat" cmpd="sng">
              <a:solidFill>
                <a:schemeClr val="tx1"/>
              </a:solidFill>
              <a:prstDash val="solid"/>
              <a:round/>
              <a:headEnd type="none" w="med" len="med"/>
              <a:tailEnd type="triangle" w="sm" len="sm"/>
            </a:ln>
            <a:effectLst/>
          </p:spPr>
          <p:txBody>
            <a:bodyPr wrap="none" lIns="45720" rIns="45720" anchor="ctr">
              <a:spAutoFit/>
            </a:bodyPr>
            <a:lstStyle/>
            <a:p>
              <a:endParaRPr lang="en-US"/>
            </a:p>
          </p:txBody>
        </p:sp>
        <p:sp>
          <p:nvSpPr>
            <p:cNvPr id="313370" name="Rectangle 26"/>
            <p:cNvSpPr>
              <a:spLocks noChangeArrowheads="1"/>
            </p:cNvSpPr>
            <p:nvPr/>
          </p:nvSpPr>
          <p:spPr bwMode="auto">
            <a:xfrm>
              <a:off x="1632" y="1824"/>
              <a:ext cx="288" cy="192"/>
            </a:xfrm>
            <a:prstGeom prst="rect">
              <a:avLst/>
            </a:prstGeom>
            <a:noFill/>
            <a:ln w="9525">
              <a:noFill/>
              <a:miter lim="800000"/>
              <a:headEnd/>
              <a:tailEnd/>
            </a:ln>
            <a:effectLst/>
          </p:spPr>
          <p:txBody>
            <a:bodyPr>
              <a:spAutoFit/>
            </a:bodyPr>
            <a:lstStyle/>
            <a:p>
              <a:pPr algn="l" eaLnBrk="1" hangingPunct="1">
                <a:lnSpc>
                  <a:spcPct val="100000"/>
                </a:lnSpc>
              </a:pPr>
              <a:r>
                <a:rPr lang="en-US" sz="1400" b="0"/>
                <a:t>0</a:t>
              </a:r>
            </a:p>
          </p:txBody>
        </p:sp>
        <p:sp>
          <p:nvSpPr>
            <p:cNvPr id="313381" name="Rectangle 37"/>
            <p:cNvSpPr>
              <a:spLocks noChangeArrowheads="1"/>
            </p:cNvSpPr>
            <p:nvPr/>
          </p:nvSpPr>
          <p:spPr bwMode="auto">
            <a:xfrm>
              <a:off x="1632" y="2304"/>
              <a:ext cx="288" cy="192"/>
            </a:xfrm>
            <a:prstGeom prst="rect">
              <a:avLst/>
            </a:prstGeom>
            <a:noFill/>
            <a:ln w="9525">
              <a:noFill/>
              <a:miter lim="800000"/>
              <a:headEnd/>
              <a:tailEnd/>
            </a:ln>
            <a:effectLst/>
          </p:spPr>
          <p:txBody>
            <a:bodyPr>
              <a:spAutoFit/>
            </a:bodyPr>
            <a:lstStyle/>
            <a:p>
              <a:pPr algn="l" eaLnBrk="1" hangingPunct="1">
                <a:lnSpc>
                  <a:spcPct val="100000"/>
                </a:lnSpc>
              </a:pPr>
              <a:r>
                <a:rPr lang="en-US" sz="1400" b="0"/>
                <a:t>1</a:t>
              </a:r>
            </a:p>
          </p:txBody>
        </p:sp>
        <p:sp>
          <p:nvSpPr>
            <p:cNvPr id="313349" name="Rectangle 5"/>
            <p:cNvSpPr>
              <a:spLocks noChangeArrowheads="1"/>
            </p:cNvSpPr>
            <p:nvPr/>
          </p:nvSpPr>
          <p:spPr bwMode="auto">
            <a:xfrm>
              <a:off x="2304" y="1680"/>
              <a:ext cx="144" cy="816"/>
            </a:xfrm>
            <a:prstGeom prst="rect">
              <a:avLst/>
            </a:prstGeom>
            <a:solidFill>
              <a:srgbClr val="FFCCCC"/>
            </a:solidFill>
            <a:ln w="9525">
              <a:solidFill>
                <a:schemeClr val="tx1"/>
              </a:solidFill>
              <a:miter lim="800000"/>
              <a:headEnd/>
              <a:tailEnd/>
            </a:ln>
            <a:effectLst/>
          </p:spPr>
          <p:txBody>
            <a:bodyPr wrap="none" anchor="ctr"/>
            <a:lstStyle/>
            <a:p>
              <a:pPr eaLnBrk="1" hangingPunct="1">
                <a:lnSpc>
                  <a:spcPct val="100000"/>
                </a:lnSpc>
              </a:pPr>
              <a:endParaRPr lang="en-US" sz="2000" b="0"/>
            </a:p>
          </p:txBody>
        </p:sp>
        <p:sp>
          <p:nvSpPr>
            <p:cNvPr id="313354" name="Line 10"/>
            <p:cNvSpPr>
              <a:spLocks noChangeShapeType="1"/>
            </p:cNvSpPr>
            <p:nvPr/>
          </p:nvSpPr>
          <p:spPr bwMode="auto">
            <a:xfrm>
              <a:off x="2352" y="2496"/>
              <a:ext cx="0" cy="144"/>
            </a:xfrm>
            <a:prstGeom prst="line">
              <a:avLst/>
            </a:prstGeom>
            <a:noFill/>
            <a:ln w="19050">
              <a:solidFill>
                <a:schemeClr val="tx2"/>
              </a:solidFill>
              <a:round/>
              <a:headEnd/>
              <a:tailEnd type="none" w="sm" len="sm"/>
            </a:ln>
            <a:effectLst/>
          </p:spPr>
          <p:txBody>
            <a:bodyPr wrap="none" lIns="45720" rIns="45720" anchor="ctr">
              <a:spAutoFit/>
            </a:bodyPr>
            <a:lstStyle/>
            <a:p>
              <a:endParaRPr lang="en-US"/>
            </a:p>
          </p:txBody>
        </p:sp>
        <p:sp>
          <p:nvSpPr>
            <p:cNvPr id="313355" name="Text Box 11"/>
            <p:cNvSpPr txBox="1">
              <a:spLocks noChangeArrowheads="1"/>
            </p:cNvSpPr>
            <p:nvPr/>
          </p:nvSpPr>
          <p:spPr bwMode="auto">
            <a:xfrm>
              <a:off x="2112" y="2629"/>
              <a:ext cx="450" cy="214"/>
            </a:xfrm>
            <a:prstGeom prst="rect">
              <a:avLst/>
            </a:prstGeom>
            <a:noFill/>
            <a:ln w="19050">
              <a:noFill/>
              <a:miter lim="800000"/>
              <a:headEnd/>
              <a:tailEnd type="none" w="sm" len="sm"/>
            </a:ln>
            <a:effectLst/>
          </p:spPr>
          <p:txBody>
            <a:bodyPr wrap="none" lIns="45720" rIns="45720">
              <a:spAutoFit/>
            </a:bodyPr>
            <a:lstStyle/>
            <a:p>
              <a:r>
                <a:rPr lang="en-US"/>
                <a:t>Clock</a:t>
              </a:r>
            </a:p>
          </p:txBody>
        </p:sp>
        <p:sp>
          <p:nvSpPr>
            <p:cNvPr id="313382" name="Freeform 38"/>
            <p:cNvSpPr>
              <a:spLocks/>
            </p:cNvSpPr>
            <p:nvPr/>
          </p:nvSpPr>
          <p:spPr bwMode="auto">
            <a:xfrm>
              <a:off x="960" y="1008"/>
              <a:ext cx="1680" cy="1104"/>
            </a:xfrm>
            <a:custGeom>
              <a:avLst/>
              <a:gdLst/>
              <a:ahLst/>
              <a:cxnLst>
                <a:cxn ang="0">
                  <a:pos x="1488" y="1104"/>
                </a:cxn>
                <a:cxn ang="0">
                  <a:pos x="1680" y="1104"/>
                </a:cxn>
                <a:cxn ang="0">
                  <a:pos x="1680" y="0"/>
                </a:cxn>
                <a:cxn ang="0">
                  <a:pos x="0" y="0"/>
                </a:cxn>
                <a:cxn ang="0">
                  <a:pos x="0" y="672"/>
                </a:cxn>
                <a:cxn ang="0">
                  <a:pos x="192" y="672"/>
                </a:cxn>
              </a:cxnLst>
              <a:rect l="0" t="0" r="r" b="b"/>
              <a:pathLst>
                <a:path w="1680" h="1104">
                  <a:moveTo>
                    <a:pt x="1488" y="1104"/>
                  </a:moveTo>
                  <a:lnTo>
                    <a:pt x="1680" y="1104"/>
                  </a:lnTo>
                  <a:lnTo>
                    <a:pt x="1680" y="0"/>
                  </a:lnTo>
                  <a:lnTo>
                    <a:pt x="0" y="0"/>
                  </a:lnTo>
                  <a:lnTo>
                    <a:pt x="0" y="672"/>
                  </a:lnTo>
                  <a:lnTo>
                    <a:pt x="192" y="672"/>
                  </a:lnTo>
                </a:path>
              </a:pathLst>
            </a:custGeom>
            <a:noFill/>
            <a:ln w="19050" cap="flat" cmpd="sng">
              <a:solidFill>
                <a:schemeClr val="tx1"/>
              </a:solidFill>
              <a:prstDash val="solid"/>
              <a:round/>
              <a:headEnd type="none" w="med" len="med"/>
              <a:tailEnd type="triangle" w="sm" len="sm"/>
            </a:ln>
            <a:effectLst/>
          </p:spPr>
          <p:txBody>
            <a:bodyPr wrap="none" lIns="45720" rIns="45720" anchor="ctr">
              <a:spAutoFit/>
            </a:bodyPr>
            <a:lstStyle/>
            <a:p>
              <a:endParaRPr lang="en-US"/>
            </a:p>
          </p:txBody>
        </p:sp>
        <p:sp>
          <p:nvSpPr>
            <p:cNvPr id="313384" name="Rectangle 40"/>
            <p:cNvSpPr>
              <a:spLocks noChangeArrowheads="1"/>
            </p:cNvSpPr>
            <p:nvPr/>
          </p:nvSpPr>
          <p:spPr bwMode="auto">
            <a:xfrm>
              <a:off x="192" y="2256"/>
              <a:ext cx="480" cy="231"/>
            </a:xfrm>
            <a:prstGeom prst="rect">
              <a:avLst/>
            </a:prstGeom>
            <a:noFill/>
            <a:ln w="9525">
              <a:noFill/>
              <a:miter lim="800000"/>
              <a:headEnd/>
              <a:tailEnd/>
            </a:ln>
            <a:effectLst/>
          </p:spPr>
          <p:txBody>
            <a:bodyPr>
              <a:spAutoFit/>
            </a:bodyPr>
            <a:lstStyle/>
            <a:p>
              <a:pPr algn="r" eaLnBrk="1" hangingPunct="1">
                <a:lnSpc>
                  <a:spcPct val="100000"/>
                </a:lnSpc>
              </a:pPr>
              <a:r>
                <a:rPr lang="en-US"/>
                <a:t>In</a:t>
              </a:r>
            </a:p>
          </p:txBody>
        </p:sp>
        <p:sp>
          <p:nvSpPr>
            <p:cNvPr id="313385" name="Rectangle 41"/>
            <p:cNvSpPr>
              <a:spLocks noChangeArrowheads="1"/>
            </p:cNvSpPr>
            <p:nvPr/>
          </p:nvSpPr>
          <p:spPr bwMode="auto">
            <a:xfrm>
              <a:off x="192" y="2505"/>
              <a:ext cx="480" cy="231"/>
            </a:xfrm>
            <a:prstGeom prst="rect">
              <a:avLst/>
            </a:prstGeom>
            <a:noFill/>
            <a:ln w="9525">
              <a:noFill/>
              <a:miter lim="800000"/>
              <a:headEnd/>
              <a:tailEnd/>
            </a:ln>
            <a:effectLst/>
          </p:spPr>
          <p:txBody>
            <a:bodyPr>
              <a:spAutoFit/>
            </a:bodyPr>
            <a:lstStyle/>
            <a:p>
              <a:pPr algn="r" eaLnBrk="1" hangingPunct="1">
                <a:lnSpc>
                  <a:spcPct val="100000"/>
                </a:lnSpc>
              </a:pPr>
              <a:r>
                <a:rPr lang="en-US"/>
                <a:t>Load</a:t>
              </a:r>
            </a:p>
          </p:txBody>
        </p:sp>
      </p:grpSp>
      <p:grpSp>
        <p:nvGrpSpPr>
          <p:cNvPr id="313426" name="Group 82"/>
          <p:cNvGrpSpPr>
            <a:grpSpLocks/>
          </p:cNvGrpSpPr>
          <p:nvPr/>
        </p:nvGrpSpPr>
        <p:grpSpPr bwMode="auto">
          <a:xfrm>
            <a:off x="1371600" y="4419600"/>
            <a:ext cx="5638800" cy="1981200"/>
            <a:chOff x="1440" y="2592"/>
            <a:chExt cx="3552" cy="1248"/>
          </a:xfrm>
        </p:grpSpPr>
        <p:sp>
          <p:nvSpPr>
            <p:cNvPr id="313387" name="Freeform 43"/>
            <p:cNvSpPr>
              <a:spLocks/>
            </p:cNvSpPr>
            <p:nvPr/>
          </p:nvSpPr>
          <p:spPr bwMode="auto">
            <a:xfrm>
              <a:off x="1968" y="2640"/>
              <a:ext cx="720" cy="144"/>
            </a:xfrm>
            <a:custGeom>
              <a:avLst/>
              <a:gdLst/>
              <a:ahLst/>
              <a:cxnLst>
                <a:cxn ang="0">
                  <a:pos x="0" y="144"/>
                </a:cxn>
                <a:cxn ang="0">
                  <a:pos x="144" y="144"/>
                </a:cxn>
                <a:cxn ang="0">
                  <a:pos x="144" y="0"/>
                </a:cxn>
                <a:cxn ang="0">
                  <a:pos x="384" y="0"/>
                </a:cxn>
                <a:cxn ang="0">
                  <a:pos x="384" y="144"/>
                </a:cxn>
                <a:cxn ang="0">
                  <a:pos x="576" y="144"/>
                </a:cxn>
                <a:cxn ang="0">
                  <a:pos x="624" y="144"/>
                </a:cxn>
                <a:cxn ang="0">
                  <a:pos x="624" y="0"/>
                </a:cxn>
                <a:cxn ang="0">
                  <a:pos x="720" y="0"/>
                </a:cxn>
              </a:cxnLst>
              <a:rect l="0" t="0" r="r" b="b"/>
              <a:pathLst>
                <a:path w="720" h="144">
                  <a:moveTo>
                    <a:pt x="0" y="144"/>
                  </a:moveTo>
                  <a:lnTo>
                    <a:pt x="144" y="144"/>
                  </a:lnTo>
                  <a:lnTo>
                    <a:pt x="144" y="0"/>
                  </a:lnTo>
                  <a:lnTo>
                    <a:pt x="384" y="0"/>
                  </a:lnTo>
                  <a:lnTo>
                    <a:pt x="384" y="144"/>
                  </a:lnTo>
                  <a:lnTo>
                    <a:pt x="576" y="144"/>
                  </a:lnTo>
                  <a:lnTo>
                    <a:pt x="624" y="144"/>
                  </a:lnTo>
                  <a:lnTo>
                    <a:pt x="624" y="0"/>
                  </a:lnTo>
                  <a:lnTo>
                    <a:pt x="720" y="0"/>
                  </a:lnTo>
                </a:path>
              </a:pathLst>
            </a:custGeom>
            <a:noFill/>
            <a:ln w="19050" cap="flat" cmpd="sng">
              <a:solidFill>
                <a:schemeClr val="tx1"/>
              </a:solidFill>
              <a:prstDash val="solid"/>
              <a:round/>
              <a:headEnd type="none" w="med" len="med"/>
              <a:tailEnd type="none" w="sm" len="sm"/>
            </a:ln>
            <a:effectLst/>
          </p:spPr>
          <p:txBody>
            <a:bodyPr wrap="none" lIns="45720" rIns="45720" anchor="ctr">
              <a:spAutoFit/>
            </a:bodyPr>
            <a:lstStyle/>
            <a:p>
              <a:endParaRPr lang="en-US"/>
            </a:p>
          </p:txBody>
        </p:sp>
        <p:sp>
          <p:nvSpPr>
            <p:cNvPr id="313388" name="Freeform 44"/>
            <p:cNvSpPr>
              <a:spLocks/>
            </p:cNvSpPr>
            <p:nvPr/>
          </p:nvSpPr>
          <p:spPr bwMode="auto">
            <a:xfrm>
              <a:off x="2448" y="2640"/>
              <a:ext cx="720" cy="144"/>
            </a:xfrm>
            <a:custGeom>
              <a:avLst/>
              <a:gdLst/>
              <a:ahLst/>
              <a:cxnLst>
                <a:cxn ang="0">
                  <a:pos x="0" y="144"/>
                </a:cxn>
                <a:cxn ang="0">
                  <a:pos x="144" y="144"/>
                </a:cxn>
                <a:cxn ang="0">
                  <a:pos x="144" y="0"/>
                </a:cxn>
                <a:cxn ang="0">
                  <a:pos x="384" y="0"/>
                </a:cxn>
                <a:cxn ang="0">
                  <a:pos x="384" y="144"/>
                </a:cxn>
                <a:cxn ang="0">
                  <a:pos x="576" y="144"/>
                </a:cxn>
                <a:cxn ang="0">
                  <a:pos x="624" y="144"/>
                </a:cxn>
                <a:cxn ang="0">
                  <a:pos x="624" y="0"/>
                </a:cxn>
                <a:cxn ang="0">
                  <a:pos x="720" y="0"/>
                </a:cxn>
              </a:cxnLst>
              <a:rect l="0" t="0" r="r" b="b"/>
              <a:pathLst>
                <a:path w="720" h="144">
                  <a:moveTo>
                    <a:pt x="0" y="144"/>
                  </a:moveTo>
                  <a:lnTo>
                    <a:pt x="144" y="144"/>
                  </a:lnTo>
                  <a:lnTo>
                    <a:pt x="144" y="0"/>
                  </a:lnTo>
                  <a:lnTo>
                    <a:pt x="384" y="0"/>
                  </a:lnTo>
                  <a:lnTo>
                    <a:pt x="384" y="144"/>
                  </a:lnTo>
                  <a:lnTo>
                    <a:pt x="576" y="144"/>
                  </a:lnTo>
                  <a:lnTo>
                    <a:pt x="624" y="144"/>
                  </a:lnTo>
                  <a:lnTo>
                    <a:pt x="624" y="0"/>
                  </a:lnTo>
                  <a:lnTo>
                    <a:pt x="720" y="0"/>
                  </a:lnTo>
                </a:path>
              </a:pathLst>
            </a:custGeom>
            <a:noFill/>
            <a:ln w="19050" cap="flat" cmpd="sng">
              <a:solidFill>
                <a:schemeClr val="tx1"/>
              </a:solidFill>
              <a:prstDash val="solid"/>
              <a:round/>
              <a:headEnd type="none" w="med" len="med"/>
              <a:tailEnd type="none" w="sm" len="sm"/>
            </a:ln>
            <a:effectLst/>
          </p:spPr>
          <p:txBody>
            <a:bodyPr wrap="none" lIns="45720" rIns="45720" anchor="ctr">
              <a:spAutoFit/>
            </a:bodyPr>
            <a:lstStyle/>
            <a:p>
              <a:endParaRPr lang="en-US"/>
            </a:p>
          </p:txBody>
        </p:sp>
        <p:sp>
          <p:nvSpPr>
            <p:cNvPr id="313389" name="Freeform 45"/>
            <p:cNvSpPr>
              <a:spLocks/>
            </p:cNvSpPr>
            <p:nvPr/>
          </p:nvSpPr>
          <p:spPr bwMode="auto">
            <a:xfrm>
              <a:off x="2928" y="2640"/>
              <a:ext cx="720" cy="144"/>
            </a:xfrm>
            <a:custGeom>
              <a:avLst/>
              <a:gdLst/>
              <a:ahLst/>
              <a:cxnLst>
                <a:cxn ang="0">
                  <a:pos x="0" y="144"/>
                </a:cxn>
                <a:cxn ang="0">
                  <a:pos x="144" y="144"/>
                </a:cxn>
                <a:cxn ang="0">
                  <a:pos x="144" y="0"/>
                </a:cxn>
                <a:cxn ang="0">
                  <a:pos x="384" y="0"/>
                </a:cxn>
                <a:cxn ang="0">
                  <a:pos x="384" y="144"/>
                </a:cxn>
                <a:cxn ang="0">
                  <a:pos x="576" y="144"/>
                </a:cxn>
                <a:cxn ang="0">
                  <a:pos x="624" y="144"/>
                </a:cxn>
                <a:cxn ang="0">
                  <a:pos x="624" y="0"/>
                </a:cxn>
                <a:cxn ang="0">
                  <a:pos x="720" y="0"/>
                </a:cxn>
              </a:cxnLst>
              <a:rect l="0" t="0" r="r" b="b"/>
              <a:pathLst>
                <a:path w="720" h="144">
                  <a:moveTo>
                    <a:pt x="0" y="144"/>
                  </a:moveTo>
                  <a:lnTo>
                    <a:pt x="144" y="144"/>
                  </a:lnTo>
                  <a:lnTo>
                    <a:pt x="144" y="0"/>
                  </a:lnTo>
                  <a:lnTo>
                    <a:pt x="384" y="0"/>
                  </a:lnTo>
                  <a:lnTo>
                    <a:pt x="384" y="144"/>
                  </a:lnTo>
                  <a:lnTo>
                    <a:pt x="576" y="144"/>
                  </a:lnTo>
                  <a:lnTo>
                    <a:pt x="624" y="144"/>
                  </a:lnTo>
                  <a:lnTo>
                    <a:pt x="624" y="0"/>
                  </a:lnTo>
                  <a:lnTo>
                    <a:pt x="720" y="0"/>
                  </a:lnTo>
                </a:path>
              </a:pathLst>
            </a:custGeom>
            <a:noFill/>
            <a:ln w="19050" cap="flat" cmpd="sng">
              <a:solidFill>
                <a:schemeClr val="tx1"/>
              </a:solidFill>
              <a:prstDash val="solid"/>
              <a:round/>
              <a:headEnd type="none" w="med" len="med"/>
              <a:tailEnd type="none" w="sm" len="sm"/>
            </a:ln>
            <a:effectLst/>
          </p:spPr>
          <p:txBody>
            <a:bodyPr wrap="none" lIns="45720" rIns="45720" anchor="ctr">
              <a:spAutoFit/>
            </a:bodyPr>
            <a:lstStyle/>
            <a:p>
              <a:endParaRPr lang="en-US"/>
            </a:p>
          </p:txBody>
        </p:sp>
        <p:sp>
          <p:nvSpPr>
            <p:cNvPr id="313390" name="Freeform 46"/>
            <p:cNvSpPr>
              <a:spLocks/>
            </p:cNvSpPr>
            <p:nvPr/>
          </p:nvSpPr>
          <p:spPr bwMode="auto">
            <a:xfrm>
              <a:off x="3408" y="2640"/>
              <a:ext cx="720" cy="144"/>
            </a:xfrm>
            <a:custGeom>
              <a:avLst/>
              <a:gdLst/>
              <a:ahLst/>
              <a:cxnLst>
                <a:cxn ang="0">
                  <a:pos x="0" y="144"/>
                </a:cxn>
                <a:cxn ang="0">
                  <a:pos x="144" y="144"/>
                </a:cxn>
                <a:cxn ang="0">
                  <a:pos x="144" y="0"/>
                </a:cxn>
                <a:cxn ang="0">
                  <a:pos x="384" y="0"/>
                </a:cxn>
                <a:cxn ang="0">
                  <a:pos x="384" y="144"/>
                </a:cxn>
                <a:cxn ang="0">
                  <a:pos x="576" y="144"/>
                </a:cxn>
                <a:cxn ang="0">
                  <a:pos x="624" y="144"/>
                </a:cxn>
                <a:cxn ang="0">
                  <a:pos x="624" y="0"/>
                </a:cxn>
                <a:cxn ang="0">
                  <a:pos x="720" y="0"/>
                </a:cxn>
              </a:cxnLst>
              <a:rect l="0" t="0" r="r" b="b"/>
              <a:pathLst>
                <a:path w="720" h="144">
                  <a:moveTo>
                    <a:pt x="0" y="144"/>
                  </a:moveTo>
                  <a:lnTo>
                    <a:pt x="144" y="144"/>
                  </a:lnTo>
                  <a:lnTo>
                    <a:pt x="144" y="0"/>
                  </a:lnTo>
                  <a:lnTo>
                    <a:pt x="384" y="0"/>
                  </a:lnTo>
                  <a:lnTo>
                    <a:pt x="384" y="144"/>
                  </a:lnTo>
                  <a:lnTo>
                    <a:pt x="576" y="144"/>
                  </a:lnTo>
                  <a:lnTo>
                    <a:pt x="624" y="144"/>
                  </a:lnTo>
                  <a:lnTo>
                    <a:pt x="624" y="0"/>
                  </a:lnTo>
                  <a:lnTo>
                    <a:pt x="720" y="0"/>
                  </a:lnTo>
                </a:path>
              </a:pathLst>
            </a:custGeom>
            <a:noFill/>
            <a:ln w="19050" cap="flat" cmpd="sng">
              <a:solidFill>
                <a:schemeClr val="tx1"/>
              </a:solidFill>
              <a:prstDash val="solid"/>
              <a:round/>
              <a:headEnd type="none" w="med" len="med"/>
              <a:tailEnd type="none" w="sm" len="sm"/>
            </a:ln>
            <a:effectLst/>
          </p:spPr>
          <p:txBody>
            <a:bodyPr wrap="none" lIns="45720" rIns="45720" anchor="ctr">
              <a:spAutoFit/>
            </a:bodyPr>
            <a:lstStyle/>
            <a:p>
              <a:endParaRPr lang="en-US"/>
            </a:p>
          </p:txBody>
        </p:sp>
        <p:sp>
          <p:nvSpPr>
            <p:cNvPr id="313391" name="Freeform 47"/>
            <p:cNvSpPr>
              <a:spLocks/>
            </p:cNvSpPr>
            <p:nvPr/>
          </p:nvSpPr>
          <p:spPr bwMode="auto">
            <a:xfrm>
              <a:off x="3888" y="2640"/>
              <a:ext cx="720" cy="144"/>
            </a:xfrm>
            <a:custGeom>
              <a:avLst/>
              <a:gdLst/>
              <a:ahLst/>
              <a:cxnLst>
                <a:cxn ang="0">
                  <a:pos x="0" y="144"/>
                </a:cxn>
                <a:cxn ang="0">
                  <a:pos x="144" y="144"/>
                </a:cxn>
                <a:cxn ang="0">
                  <a:pos x="144" y="0"/>
                </a:cxn>
                <a:cxn ang="0">
                  <a:pos x="384" y="0"/>
                </a:cxn>
                <a:cxn ang="0">
                  <a:pos x="384" y="144"/>
                </a:cxn>
                <a:cxn ang="0">
                  <a:pos x="576" y="144"/>
                </a:cxn>
                <a:cxn ang="0">
                  <a:pos x="624" y="144"/>
                </a:cxn>
                <a:cxn ang="0">
                  <a:pos x="624" y="0"/>
                </a:cxn>
                <a:cxn ang="0">
                  <a:pos x="720" y="0"/>
                </a:cxn>
              </a:cxnLst>
              <a:rect l="0" t="0" r="r" b="b"/>
              <a:pathLst>
                <a:path w="720" h="144">
                  <a:moveTo>
                    <a:pt x="0" y="144"/>
                  </a:moveTo>
                  <a:lnTo>
                    <a:pt x="144" y="144"/>
                  </a:lnTo>
                  <a:lnTo>
                    <a:pt x="144" y="0"/>
                  </a:lnTo>
                  <a:lnTo>
                    <a:pt x="384" y="0"/>
                  </a:lnTo>
                  <a:lnTo>
                    <a:pt x="384" y="144"/>
                  </a:lnTo>
                  <a:lnTo>
                    <a:pt x="576" y="144"/>
                  </a:lnTo>
                  <a:lnTo>
                    <a:pt x="624" y="144"/>
                  </a:lnTo>
                  <a:lnTo>
                    <a:pt x="624" y="0"/>
                  </a:lnTo>
                  <a:lnTo>
                    <a:pt x="720" y="0"/>
                  </a:lnTo>
                </a:path>
              </a:pathLst>
            </a:custGeom>
            <a:noFill/>
            <a:ln w="19050" cap="flat" cmpd="sng">
              <a:solidFill>
                <a:schemeClr val="tx1"/>
              </a:solidFill>
              <a:prstDash val="solid"/>
              <a:round/>
              <a:headEnd type="none" w="med" len="med"/>
              <a:tailEnd type="none" w="sm" len="sm"/>
            </a:ln>
            <a:effectLst/>
          </p:spPr>
          <p:txBody>
            <a:bodyPr wrap="none" lIns="45720" rIns="45720" anchor="ctr">
              <a:spAutoFit/>
            </a:bodyPr>
            <a:lstStyle/>
            <a:p>
              <a:endParaRPr lang="en-US"/>
            </a:p>
          </p:txBody>
        </p:sp>
        <p:sp>
          <p:nvSpPr>
            <p:cNvPr id="313393" name="Freeform 49"/>
            <p:cNvSpPr>
              <a:spLocks/>
            </p:cNvSpPr>
            <p:nvPr/>
          </p:nvSpPr>
          <p:spPr bwMode="auto">
            <a:xfrm>
              <a:off x="1968" y="2928"/>
              <a:ext cx="2646" cy="144"/>
            </a:xfrm>
            <a:custGeom>
              <a:avLst/>
              <a:gdLst/>
              <a:ahLst/>
              <a:cxnLst>
                <a:cxn ang="0">
                  <a:pos x="0" y="0"/>
                </a:cxn>
                <a:cxn ang="0">
                  <a:pos x="288" y="0"/>
                </a:cxn>
                <a:cxn ang="0">
                  <a:pos x="288" y="144"/>
                </a:cxn>
                <a:cxn ang="0">
                  <a:pos x="1488" y="144"/>
                </a:cxn>
                <a:cxn ang="0">
                  <a:pos x="1488" y="0"/>
                </a:cxn>
                <a:cxn ang="0">
                  <a:pos x="1680" y="0"/>
                </a:cxn>
                <a:cxn ang="0">
                  <a:pos x="1680" y="144"/>
                </a:cxn>
                <a:cxn ang="0">
                  <a:pos x="2646" y="140"/>
                </a:cxn>
              </a:cxnLst>
              <a:rect l="0" t="0" r="r" b="b"/>
              <a:pathLst>
                <a:path w="2646" h="144">
                  <a:moveTo>
                    <a:pt x="0" y="0"/>
                  </a:moveTo>
                  <a:lnTo>
                    <a:pt x="288" y="0"/>
                  </a:lnTo>
                  <a:lnTo>
                    <a:pt x="288" y="144"/>
                  </a:lnTo>
                  <a:lnTo>
                    <a:pt x="1488" y="144"/>
                  </a:lnTo>
                  <a:lnTo>
                    <a:pt x="1488" y="0"/>
                  </a:lnTo>
                  <a:lnTo>
                    <a:pt x="1680" y="0"/>
                  </a:lnTo>
                  <a:lnTo>
                    <a:pt x="1680" y="144"/>
                  </a:lnTo>
                  <a:lnTo>
                    <a:pt x="2646" y="140"/>
                  </a:lnTo>
                </a:path>
              </a:pathLst>
            </a:custGeom>
            <a:noFill/>
            <a:ln w="19050" cap="flat" cmpd="sng">
              <a:solidFill>
                <a:schemeClr val="tx1"/>
              </a:solidFill>
              <a:prstDash val="solid"/>
              <a:round/>
              <a:headEnd type="none" w="med" len="med"/>
              <a:tailEnd type="none" w="sm" len="sm"/>
            </a:ln>
            <a:effectLst/>
          </p:spPr>
          <p:txBody>
            <a:bodyPr wrap="none" lIns="45720" rIns="45720" anchor="ctr">
              <a:spAutoFit/>
            </a:bodyPr>
            <a:lstStyle/>
            <a:p>
              <a:endParaRPr lang="en-US"/>
            </a:p>
          </p:txBody>
        </p:sp>
        <p:sp>
          <p:nvSpPr>
            <p:cNvPr id="313396" name="Rectangle 52"/>
            <p:cNvSpPr>
              <a:spLocks noChangeArrowheads="1"/>
            </p:cNvSpPr>
            <p:nvPr/>
          </p:nvSpPr>
          <p:spPr bwMode="auto">
            <a:xfrm>
              <a:off x="1968" y="3216"/>
              <a:ext cx="480" cy="192"/>
            </a:xfrm>
            <a:prstGeom prst="rect">
              <a:avLst/>
            </a:prstGeom>
            <a:solidFill>
              <a:srgbClr val="FFCCCC"/>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0</a:t>
              </a:r>
            </a:p>
          </p:txBody>
        </p:sp>
        <p:sp>
          <p:nvSpPr>
            <p:cNvPr id="313397" name="Rectangle 53"/>
            <p:cNvSpPr>
              <a:spLocks noChangeArrowheads="1"/>
            </p:cNvSpPr>
            <p:nvPr/>
          </p:nvSpPr>
          <p:spPr bwMode="auto">
            <a:xfrm>
              <a:off x="2448" y="3216"/>
              <a:ext cx="480" cy="192"/>
            </a:xfrm>
            <a:prstGeom prst="rect">
              <a:avLst/>
            </a:prstGeom>
            <a:solidFill>
              <a:srgbClr val="FFCCCC"/>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1</a:t>
              </a:r>
            </a:p>
          </p:txBody>
        </p:sp>
        <p:sp>
          <p:nvSpPr>
            <p:cNvPr id="313398" name="Rectangle 54"/>
            <p:cNvSpPr>
              <a:spLocks noChangeArrowheads="1"/>
            </p:cNvSpPr>
            <p:nvPr/>
          </p:nvSpPr>
          <p:spPr bwMode="auto">
            <a:xfrm>
              <a:off x="2928" y="3216"/>
              <a:ext cx="480" cy="192"/>
            </a:xfrm>
            <a:prstGeom prst="rect">
              <a:avLst/>
            </a:prstGeom>
            <a:solidFill>
              <a:srgbClr val="FFCCCC"/>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2</a:t>
              </a:r>
            </a:p>
          </p:txBody>
        </p:sp>
        <p:sp>
          <p:nvSpPr>
            <p:cNvPr id="313399" name="Rectangle 55"/>
            <p:cNvSpPr>
              <a:spLocks noChangeArrowheads="1"/>
            </p:cNvSpPr>
            <p:nvPr/>
          </p:nvSpPr>
          <p:spPr bwMode="auto">
            <a:xfrm>
              <a:off x="3408" y="3216"/>
              <a:ext cx="480" cy="192"/>
            </a:xfrm>
            <a:prstGeom prst="rect">
              <a:avLst/>
            </a:prstGeom>
            <a:solidFill>
              <a:srgbClr val="FFCCCC"/>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3</a:t>
              </a:r>
            </a:p>
          </p:txBody>
        </p:sp>
        <p:sp>
          <p:nvSpPr>
            <p:cNvPr id="313400" name="Rectangle 56"/>
            <p:cNvSpPr>
              <a:spLocks noChangeArrowheads="1"/>
            </p:cNvSpPr>
            <p:nvPr/>
          </p:nvSpPr>
          <p:spPr bwMode="auto">
            <a:xfrm>
              <a:off x="3888" y="3216"/>
              <a:ext cx="480" cy="192"/>
            </a:xfrm>
            <a:prstGeom prst="rect">
              <a:avLst/>
            </a:prstGeom>
            <a:solidFill>
              <a:srgbClr val="FFCCCC"/>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4</a:t>
              </a:r>
            </a:p>
          </p:txBody>
        </p:sp>
        <p:sp>
          <p:nvSpPr>
            <p:cNvPr id="313401" name="Rectangle 57"/>
            <p:cNvSpPr>
              <a:spLocks noChangeArrowheads="1"/>
            </p:cNvSpPr>
            <p:nvPr/>
          </p:nvSpPr>
          <p:spPr bwMode="auto">
            <a:xfrm>
              <a:off x="4368" y="3216"/>
              <a:ext cx="480" cy="192"/>
            </a:xfrm>
            <a:prstGeom prst="rect">
              <a:avLst/>
            </a:prstGeom>
            <a:solidFill>
              <a:srgbClr val="FFCCCC"/>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5</a:t>
              </a:r>
            </a:p>
          </p:txBody>
        </p:sp>
        <p:sp>
          <p:nvSpPr>
            <p:cNvPr id="313402" name="Rectangle 58"/>
            <p:cNvSpPr>
              <a:spLocks noChangeArrowheads="1"/>
            </p:cNvSpPr>
            <p:nvPr/>
          </p:nvSpPr>
          <p:spPr bwMode="auto">
            <a:xfrm>
              <a:off x="2112" y="3552"/>
              <a:ext cx="480" cy="192"/>
            </a:xfrm>
            <a:prstGeom prst="rect">
              <a:avLst/>
            </a:prstGeom>
            <a:solidFill>
              <a:srgbClr val="CCFF99"/>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0</a:t>
              </a:r>
            </a:p>
          </p:txBody>
        </p:sp>
        <p:sp>
          <p:nvSpPr>
            <p:cNvPr id="313403" name="Rectangle 59"/>
            <p:cNvSpPr>
              <a:spLocks noChangeArrowheads="1"/>
            </p:cNvSpPr>
            <p:nvPr/>
          </p:nvSpPr>
          <p:spPr bwMode="auto">
            <a:xfrm>
              <a:off x="2592" y="3552"/>
              <a:ext cx="480" cy="192"/>
            </a:xfrm>
            <a:prstGeom prst="rect">
              <a:avLst/>
            </a:prstGeom>
            <a:solidFill>
              <a:srgbClr val="CCFF99"/>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0</a:t>
              </a:r>
              <a:r>
                <a:rPr lang="en-US" sz="1400" b="0"/>
                <a:t>+x</a:t>
              </a:r>
              <a:r>
                <a:rPr lang="en-US" sz="1400" b="0" baseline="-25000"/>
                <a:t>1</a:t>
              </a:r>
            </a:p>
          </p:txBody>
        </p:sp>
        <p:sp>
          <p:nvSpPr>
            <p:cNvPr id="313404" name="Rectangle 60"/>
            <p:cNvSpPr>
              <a:spLocks noChangeArrowheads="1"/>
            </p:cNvSpPr>
            <p:nvPr/>
          </p:nvSpPr>
          <p:spPr bwMode="auto">
            <a:xfrm>
              <a:off x="3072" y="3552"/>
              <a:ext cx="480" cy="192"/>
            </a:xfrm>
            <a:prstGeom prst="rect">
              <a:avLst/>
            </a:prstGeom>
            <a:solidFill>
              <a:srgbClr val="CCFF99"/>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0</a:t>
              </a:r>
              <a:r>
                <a:rPr lang="en-US" sz="1400" b="0"/>
                <a:t>+x</a:t>
              </a:r>
              <a:r>
                <a:rPr lang="en-US" sz="1400" b="0" baseline="-25000"/>
                <a:t>1</a:t>
              </a:r>
              <a:r>
                <a:rPr lang="en-US" sz="1400" b="0"/>
                <a:t>+x</a:t>
              </a:r>
              <a:r>
                <a:rPr lang="en-US" sz="1400" b="0" baseline="-25000"/>
                <a:t>2</a:t>
              </a:r>
            </a:p>
          </p:txBody>
        </p:sp>
        <p:sp>
          <p:nvSpPr>
            <p:cNvPr id="313405" name="Rectangle 61"/>
            <p:cNvSpPr>
              <a:spLocks noChangeArrowheads="1"/>
            </p:cNvSpPr>
            <p:nvPr/>
          </p:nvSpPr>
          <p:spPr bwMode="auto">
            <a:xfrm>
              <a:off x="3552" y="3552"/>
              <a:ext cx="480" cy="192"/>
            </a:xfrm>
            <a:prstGeom prst="rect">
              <a:avLst/>
            </a:prstGeom>
            <a:solidFill>
              <a:srgbClr val="CCFF99"/>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3</a:t>
              </a:r>
            </a:p>
          </p:txBody>
        </p:sp>
        <p:sp>
          <p:nvSpPr>
            <p:cNvPr id="313406" name="Rectangle 62"/>
            <p:cNvSpPr>
              <a:spLocks noChangeArrowheads="1"/>
            </p:cNvSpPr>
            <p:nvPr/>
          </p:nvSpPr>
          <p:spPr bwMode="auto">
            <a:xfrm>
              <a:off x="4032" y="3552"/>
              <a:ext cx="480" cy="192"/>
            </a:xfrm>
            <a:prstGeom prst="rect">
              <a:avLst/>
            </a:prstGeom>
            <a:solidFill>
              <a:srgbClr val="CCFF99"/>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3</a:t>
              </a:r>
              <a:r>
                <a:rPr lang="en-US" sz="1400" b="0"/>
                <a:t>+x</a:t>
              </a:r>
              <a:r>
                <a:rPr lang="en-US" sz="1400" b="0" baseline="-25000"/>
                <a:t>4</a:t>
              </a:r>
            </a:p>
          </p:txBody>
        </p:sp>
        <p:sp>
          <p:nvSpPr>
            <p:cNvPr id="313407" name="Rectangle 63"/>
            <p:cNvSpPr>
              <a:spLocks noChangeArrowheads="1"/>
            </p:cNvSpPr>
            <p:nvPr/>
          </p:nvSpPr>
          <p:spPr bwMode="auto">
            <a:xfrm>
              <a:off x="4512" y="3552"/>
              <a:ext cx="480" cy="192"/>
            </a:xfrm>
            <a:prstGeom prst="rect">
              <a:avLst/>
            </a:prstGeom>
            <a:solidFill>
              <a:srgbClr val="CCFF99"/>
            </a:solidFill>
            <a:ln w="12700">
              <a:solidFill>
                <a:schemeClr val="tx1"/>
              </a:solidFill>
              <a:miter lim="800000"/>
              <a:headEnd/>
              <a:tailEnd type="none" w="sm" len="sm"/>
            </a:ln>
            <a:effectLst/>
          </p:spPr>
          <p:txBody>
            <a:bodyPr wrap="none" lIns="45720" rIns="45720" anchor="ctr"/>
            <a:lstStyle/>
            <a:p>
              <a:r>
                <a:rPr lang="en-US" sz="1400" b="0"/>
                <a:t>x</a:t>
              </a:r>
              <a:r>
                <a:rPr lang="en-US" sz="1400" b="0" baseline="-25000"/>
                <a:t>3</a:t>
              </a:r>
              <a:r>
                <a:rPr lang="en-US" sz="1400" b="0"/>
                <a:t>+x</a:t>
              </a:r>
              <a:r>
                <a:rPr lang="en-US" sz="1400" b="0" baseline="-25000"/>
                <a:t>4</a:t>
              </a:r>
              <a:r>
                <a:rPr lang="en-US" sz="1400" b="0"/>
                <a:t>+x</a:t>
              </a:r>
              <a:r>
                <a:rPr lang="en-US" sz="1400" b="0" baseline="-25000"/>
                <a:t>5</a:t>
              </a:r>
            </a:p>
          </p:txBody>
        </p:sp>
        <p:sp>
          <p:nvSpPr>
            <p:cNvPr id="313416" name="Rectangle 72"/>
            <p:cNvSpPr>
              <a:spLocks noChangeArrowheads="1"/>
            </p:cNvSpPr>
            <p:nvPr/>
          </p:nvSpPr>
          <p:spPr bwMode="auto">
            <a:xfrm>
              <a:off x="1440" y="2606"/>
              <a:ext cx="528" cy="197"/>
            </a:xfrm>
            <a:prstGeom prst="rect">
              <a:avLst/>
            </a:prstGeom>
            <a:noFill/>
            <a:ln w="19050">
              <a:noFill/>
              <a:miter lim="800000"/>
              <a:headEnd/>
              <a:tailEnd type="none" w="sm" len="sm"/>
            </a:ln>
            <a:effectLst/>
          </p:spPr>
          <p:txBody>
            <a:bodyPr lIns="45720" rIns="45720">
              <a:spAutoFit/>
            </a:bodyPr>
            <a:lstStyle/>
            <a:p>
              <a:pPr algn="r"/>
              <a:r>
                <a:rPr lang="en-US" sz="1600"/>
                <a:t>Clock</a:t>
              </a:r>
            </a:p>
          </p:txBody>
        </p:sp>
        <p:sp>
          <p:nvSpPr>
            <p:cNvPr id="313417" name="Rectangle 73"/>
            <p:cNvSpPr>
              <a:spLocks noChangeArrowheads="1"/>
            </p:cNvSpPr>
            <p:nvPr/>
          </p:nvSpPr>
          <p:spPr bwMode="auto">
            <a:xfrm>
              <a:off x="1440" y="2923"/>
              <a:ext cx="528" cy="197"/>
            </a:xfrm>
            <a:prstGeom prst="rect">
              <a:avLst/>
            </a:prstGeom>
            <a:noFill/>
            <a:ln w="19050">
              <a:noFill/>
              <a:miter lim="800000"/>
              <a:headEnd/>
              <a:tailEnd type="none" w="sm" len="sm"/>
            </a:ln>
            <a:effectLst/>
          </p:spPr>
          <p:txBody>
            <a:bodyPr lIns="45720" rIns="45720">
              <a:spAutoFit/>
            </a:bodyPr>
            <a:lstStyle/>
            <a:p>
              <a:pPr algn="r"/>
              <a:r>
                <a:rPr lang="en-US" sz="1600"/>
                <a:t>Load</a:t>
              </a:r>
            </a:p>
          </p:txBody>
        </p:sp>
        <p:sp>
          <p:nvSpPr>
            <p:cNvPr id="313418" name="Rectangle 74"/>
            <p:cNvSpPr>
              <a:spLocks noChangeArrowheads="1"/>
            </p:cNvSpPr>
            <p:nvPr/>
          </p:nvSpPr>
          <p:spPr bwMode="auto">
            <a:xfrm>
              <a:off x="1440" y="3240"/>
              <a:ext cx="528" cy="197"/>
            </a:xfrm>
            <a:prstGeom prst="rect">
              <a:avLst/>
            </a:prstGeom>
            <a:noFill/>
            <a:ln w="19050">
              <a:noFill/>
              <a:miter lim="800000"/>
              <a:headEnd/>
              <a:tailEnd type="none" w="sm" len="sm"/>
            </a:ln>
            <a:effectLst/>
          </p:spPr>
          <p:txBody>
            <a:bodyPr lIns="45720" rIns="45720">
              <a:spAutoFit/>
            </a:bodyPr>
            <a:lstStyle/>
            <a:p>
              <a:pPr algn="r"/>
              <a:r>
                <a:rPr lang="en-US" sz="1600"/>
                <a:t>In</a:t>
              </a:r>
            </a:p>
          </p:txBody>
        </p:sp>
        <p:sp>
          <p:nvSpPr>
            <p:cNvPr id="313419" name="Rectangle 75"/>
            <p:cNvSpPr>
              <a:spLocks noChangeArrowheads="1"/>
            </p:cNvSpPr>
            <p:nvPr/>
          </p:nvSpPr>
          <p:spPr bwMode="auto">
            <a:xfrm>
              <a:off x="1440" y="3557"/>
              <a:ext cx="528" cy="197"/>
            </a:xfrm>
            <a:prstGeom prst="rect">
              <a:avLst/>
            </a:prstGeom>
            <a:noFill/>
            <a:ln w="19050">
              <a:noFill/>
              <a:miter lim="800000"/>
              <a:headEnd/>
              <a:tailEnd type="none" w="sm" len="sm"/>
            </a:ln>
            <a:effectLst/>
          </p:spPr>
          <p:txBody>
            <a:bodyPr lIns="45720" rIns="45720">
              <a:spAutoFit/>
            </a:bodyPr>
            <a:lstStyle/>
            <a:p>
              <a:pPr algn="r"/>
              <a:r>
                <a:rPr lang="en-US" sz="1600"/>
                <a:t>Out</a:t>
              </a:r>
            </a:p>
          </p:txBody>
        </p:sp>
        <p:sp>
          <p:nvSpPr>
            <p:cNvPr id="313420" name="Line 76"/>
            <p:cNvSpPr>
              <a:spLocks noChangeShapeType="1"/>
            </p:cNvSpPr>
            <p:nvPr/>
          </p:nvSpPr>
          <p:spPr bwMode="auto">
            <a:xfrm>
              <a:off x="2112" y="2592"/>
              <a:ext cx="0" cy="1248"/>
            </a:xfrm>
            <a:prstGeom prst="line">
              <a:avLst/>
            </a:prstGeom>
            <a:noFill/>
            <a:ln w="19050" cap="rnd">
              <a:solidFill>
                <a:srgbClr val="FF3300"/>
              </a:solidFill>
              <a:prstDash val="sysDot"/>
              <a:round/>
              <a:headEnd/>
              <a:tailEnd type="none" w="sm" len="sm"/>
            </a:ln>
            <a:effectLst/>
          </p:spPr>
          <p:txBody>
            <a:bodyPr wrap="none" lIns="45720" rIns="45720" anchor="ctr">
              <a:spAutoFit/>
            </a:bodyPr>
            <a:lstStyle/>
            <a:p>
              <a:endParaRPr lang="en-US"/>
            </a:p>
          </p:txBody>
        </p:sp>
        <p:sp>
          <p:nvSpPr>
            <p:cNvPr id="313421" name="Line 77"/>
            <p:cNvSpPr>
              <a:spLocks noChangeShapeType="1"/>
            </p:cNvSpPr>
            <p:nvPr/>
          </p:nvSpPr>
          <p:spPr bwMode="auto">
            <a:xfrm>
              <a:off x="2592" y="2592"/>
              <a:ext cx="0" cy="1248"/>
            </a:xfrm>
            <a:prstGeom prst="line">
              <a:avLst/>
            </a:prstGeom>
            <a:noFill/>
            <a:ln w="19050" cap="rnd">
              <a:solidFill>
                <a:srgbClr val="FF3300"/>
              </a:solidFill>
              <a:prstDash val="sysDot"/>
              <a:round/>
              <a:headEnd/>
              <a:tailEnd type="none" w="sm" len="sm"/>
            </a:ln>
            <a:effectLst/>
          </p:spPr>
          <p:txBody>
            <a:bodyPr wrap="none" lIns="45720" rIns="45720" anchor="ctr">
              <a:spAutoFit/>
            </a:bodyPr>
            <a:lstStyle/>
            <a:p>
              <a:endParaRPr lang="en-US"/>
            </a:p>
          </p:txBody>
        </p:sp>
        <p:sp>
          <p:nvSpPr>
            <p:cNvPr id="313422" name="Line 78"/>
            <p:cNvSpPr>
              <a:spLocks noChangeShapeType="1"/>
            </p:cNvSpPr>
            <p:nvPr/>
          </p:nvSpPr>
          <p:spPr bwMode="auto">
            <a:xfrm>
              <a:off x="3072" y="2592"/>
              <a:ext cx="0" cy="1248"/>
            </a:xfrm>
            <a:prstGeom prst="line">
              <a:avLst/>
            </a:prstGeom>
            <a:noFill/>
            <a:ln w="19050" cap="rnd">
              <a:solidFill>
                <a:srgbClr val="FF3300"/>
              </a:solidFill>
              <a:prstDash val="sysDot"/>
              <a:round/>
              <a:headEnd/>
              <a:tailEnd type="none" w="sm" len="sm"/>
            </a:ln>
            <a:effectLst/>
          </p:spPr>
          <p:txBody>
            <a:bodyPr wrap="none" lIns="45720" rIns="45720" anchor="ctr">
              <a:spAutoFit/>
            </a:bodyPr>
            <a:lstStyle/>
            <a:p>
              <a:endParaRPr lang="en-US"/>
            </a:p>
          </p:txBody>
        </p:sp>
        <p:sp>
          <p:nvSpPr>
            <p:cNvPr id="313423" name="Line 79"/>
            <p:cNvSpPr>
              <a:spLocks noChangeShapeType="1"/>
            </p:cNvSpPr>
            <p:nvPr/>
          </p:nvSpPr>
          <p:spPr bwMode="auto">
            <a:xfrm>
              <a:off x="3552" y="2592"/>
              <a:ext cx="0" cy="1248"/>
            </a:xfrm>
            <a:prstGeom prst="line">
              <a:avLst/>
            </a:prstGeom>
            <a:noFill/>
            <a:ln w="19050" cap="rnd">
              <a:solidFill>
                <a:srgbClr val="FF3300"/>
              </a:solidFill>
              <a:prstDash val="sysDot"/>
              <a:round/>
              <a:headEnd/>
              <a:tailEnd type="none" w="sm" len="sm"/>
            </a:ln>
            <a:effectLst/>
          </p:spPr>
          <p:txBody>
            <a:bodyPr wrap="none" lIns="45720" rIns="45720" anchor="ctr">
              <a:spAutoFit/>
            </a:bodyPr>
            <a:lstStyle/>
            <a:p>
              <a:endParaRPr lang="en-US"/>
            </a:p>
          </p:txBody>
        </p:sp>
        <p:sp>
          <p:nvSpPr>
            <p:cNvPr id="313424" name="Line 80"/>
            <p:cNvSpPr>
              <a:spLocks noChangeShapeType="1"/>
            </p:cNvSpPr>
            <p:nvPr/>
          </p:nvSpPr>
          <p:spPr bwMode="auto">
            <a:xfrm>
              <a:off x="4032" y="2592"/>
              <a:ext cx="0" cy="1248"/>
            </a:xfrm>
            <a:prstGeom prst="line">
              <a:avLst/>
            </a:prstGeom>
            <a:noFill/>
            <a:ln w="19050" cap="rnd">
              <a:solidFill>
                <a:srgbClr val="FF3300"/>
              </a:solidFill>
              <a:prstDash val="sysDot"/>
              <a:round/>
              <a:headEnd/>
              <a:tailEnd type="none" w="sm" len="sm"/>
            </a:ln>
            <a:effectLst/>
          </p:spPr>
          <p:txBody>
            <a:bodyPr wrap="none" lIns="45720" rIns="45720" anchor="ctr">
              <a:spAutoFit/>
            </a:bodyPr>
            <a:lstStyle/>
            <a:p>
              <a:endParaRPr lang="en-US"/>
            </a:p>
          </p:txBody>
        </p:sp>
        <p:sp>
          <p:nvSpPr>
            <p:cNvPr id="313425" name="Line 81"/>
            <p:cNvSpPr>
              <a:spLocks noChangeShapeType="1"/>
            </p:cNvSpPr>
            <p:nvPr/>
          </p:nvSpPr>
          <p:spPr bwMode="auto">
            <a:xfrm>
              <a:off x="4512" y="2592"/>
              <a:ext cx="0" cy="1248"/>
            </a:xfrm>
            <a:prstGeom prst="line">
              <a:avLst/>
            </a:prstGeom>
            <a:noFill/>
            <a:ln w="19050" cap="rnd">
              <a:solidFill>
                <a:srgbClr val="FF3300"/>
              </a:solidFill>
              <a:prstDash val="sysDot"/>
              <a:round/>
              <a:headEnd/>
              <a:tailEnd type="none" w="sm" len="sm"/>
            </a:ln>
            <a:effectLst/>
          </p:spPr>
          <p:txBody>
            <a:bodyPr wrap="none" lIns="45720" rIns="45720" anchor="ctr">
              <a:spAutoFit/>
            </a:bodyPr>
            <a:lstStyle/>
            <a:p>
              <a:endParaRPr lang="en-US"/>
            </a:p>
          </p:txBody>
        </p:sp>
      </p:grpSp>
    </p:spTree>
    <p:extLst>
      <p:ext uri="{BB962C8B-B14F-4D97-AF65-F5344CB8AC3E}">
        <p14:creationId xmlns:p14="http://schemas.microsoft.com/office/powerpoint/2010/main" val="8289819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3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55204-BC3F-4486-970F-39AAC7D6EDC8}"/>
              </a:ext>
            </a:extLst>
          </p:cNvPr>
          <p:cNvSpPr>
            <a:spLocks noGrp="1"/>
          </p:cNvSpPr>
          <p:nvPr>
            <p:ph type="title"/>
          </p:nvPr>
        </p:nvSpPr>
        <p:spPr/>
        <p:txBody>
          <a:bodyPr/>
          <a:lstStyle/>
          <a:p>
            <a:r>
              <a:rPr lang="zh-CN" altLang="en-US" dirty="0"/>
              <a:t>两类存储设备</a:t>
            </a:r>
          </a:p>
        </p:txBody>
      </p:sp>
      <p:sp>
        <p:nvSpPr>
          <p:cNvPr id="3" name="内容占位符 2">
            <a:extLst>
              <a:ext uri="{FF2B5EF4-FFF2-40B4-BE49-F238E27FC236}">
                <a16:creationId xmlns:a16="http://schemas.microsoft.com/office/drawing/2014/main" id="{3D122B05-F914-4CFE-B664-8F0009162563}"/>
              </a:ext>
            </a:extLst>
          </p:cNvPr>
          <p:cNvSpPr>
            <a:spLocks noGrp="1"/>
          </p:cNvSpPr>
          <p:nvPr>
            <p:ph idx="1"/>
          </p:nvPr>
        </p:nvSpPr>
        <p:spPr/>
        <p:txBody>
          <a:bodyPr/>
          <a:lstStyle/>
          <a:p>
            <a:r>
              <a:rPr lang="zh-CN" altLang="en-US" dirty="0">
                <a:solidFill>
                  <a:srgbClr val="000000"/>
                </a:solidFill>
                <a:effectLst/>
              </a:rPr>
              <a:t>由时钟控制的存储设备分为两类（注意和通用概念相区分）：</a:t>
            </a:r>
            <a:endParaRPr lang="en-US" altLang="zh-CN" dirty="0">
              <a:solidFill>
                <a:srgbClr val="000000"/>
              </a:solidFill>
              <a:effectLst/>
            </a:endParaRPr>
          </a:p>
          <a:p>
            <a:r>
              <a:rPr lang="zh-CN" altLang="en-US" dirty="0">
                <a:solidFill>
                  <a:srgbClr val="FF0000"/>
                </a:solidFill>
                <a:effectLst/>
              </a:rPr>
              <a:t>时钟寄存器（简称寄存器）</a:t>
            </a:r>
            <a:r>
              <a:rPr lang="zh-CN" altLang="en-US" dirty="0">
                <a:solidFill>
                  <a:srgbClr val="000000"/>
                </a:solidFill>
                <a:effectLst/>
              </a:rPr>
              <a:t>：存储单个位或字</a:t>
            </a:r>
            <a:endParaRPr lang="en-US" altLang="zh-CN" dirty="0">
              <a:solidFill>
                <a:srgbClr val="000000"/>
              </a:solidFill>
              <a:effectLst/>
            </a:endParaRPr>
          </a:p>
          <a:p>
            <a:r>
              <a:rPr lang="zh-CN" altLang="en-US" dirty="0">
                <a:solidFill>
                  <a:srgbClr val="FF0000"/>
                </a:solidFill>
                <a:effectLst/>
              </a:rPr>
              <a:t>随机访问存储器（简称内存）：</a:t>
            </a:r>
            <a:r>
              <a:rPr lang="zh-CN" altLang="en-US" dirty="0">
                <a:solidFill>
                  <a:srgbClr val="000000"/>
                </a:solidFill>
                <a:effectLst/>
              </a:rPr>
              <a:t>存储多个字，用地址来选择读写哪个字。它包括两种：</a:t>
            </a:r>
            <a:endParaRPr lang="en-US" altLang="zh-CN" dirty="0">
              <a:solidFill>
                <a:srgbClr val="000000"/>
              </a:solidFill>
              <a:effectLst/>
            </a:endParaRPr>
          </a:p>
          <a:p>
            <a:pPr marL="955675" lvl="1" indent="-457200">
              <a:buFont typeface="+mj-ea"/>
              <a:buAutoNum type="circleNumDbPlain"/>
            </a:pPr>
            <a:r>
              <a:rPr lang="zh-CN" altLang="en-US" dirty="0">
                <a:solidFill>
                  <a:srgbClr val="000000"/>
                </a:solidFill>
                <a:effectLst/>
              </a:rPr>
              <a:t>一是处理器的虚拟内存，即在一个很大的地址空间内访问任意的字，输入的地址用于决定要读写哪个字；</a:t>
            </a:r>
            <a:endParaRPr lang="en-US" altLang="zh-CN" dirty="0">
              <a:solidFill>
                <a:srgbClr val="000000"/>
              </a:solidFill>
              <a:effectLst/>
            </a:endParaRPr>
          </a:p>
          <a:p>
            <a:pPr marL="955675" lvl="1" indent="-457200">
              <a:buFont typeface="+mj-ea"/>
              <a:buAutoNum type="circleNumDbPlain"/>
            </a:pPr>
            <a:r>
              <a:rPr lang="zh-CN" altLang="en-US" dirty="0">
                <a:solidFill>
                  <a:srgbClr val="000000"/>
                </a:solidFill>
                <a:effectLst/>
              </a:rPr>
              <a:t>二是寄存器文件（</a:t>
            </a:r>
            <a:r>
              <a:rPr lang="en-US" altLang="zh-CN" dirty="0">
                <a:solidFill>
                  <a:srgbClr val="000000"/>
                </a:solidFill>
                <a:effectLst/>
              </a:rPr>
              <a:t>register file)</a:t>
            </a:r>
            <a:r>
              <a:rPr lang="zh-CN" altLang="en-US" dirty="0">
                <a:solidFill>
                  <a:srgbClr val="000000"/>
                </a:solidFill>
                <a:effectLst/>
              </a:rPr>
              <a:t>，以寄存器的标识符为地址。</a:t>
            </a:r>
            <a:endParaRPr lang="en-US" altLang="zh-CN" dirty="0">
              <a:solidFill>
                <a:srgbClr val="000000"/>
              </a:solidFill>
              <a:effectLst/>
            </a:endParaRPr>
          </a:p>
          <a:p>
            <a:pPr lvl="2"/>
            <a:r>
              <a:rPr lang="en-US" altLang="zh-CN" dirty="0"/>
              <a:t> </a:t>
            </a:r>
            <a:r>
              <a:rPr lang="zh-CN" altLang="en-US" dirty="0"/>
              <a:t>如</a:t>
            </a:r>
            <a:r>
              <a:rPr lang="en-US" altLang="zh-CN" dirty="0">
                <a:latin typeface="Courier New" pitchFamily="49" charset="0"/>
              </a:rPr>
              <a:t>%</a:t>
            </a:r>
            <a:r>
              <a:rPr lang="en-US" altLang="zh-CN" dirty="0" err="1">
                <a:latin typeface="Courier New" pitchFamily="49" charset="0"/>
              </a:rPr>
              <a:t>rax</a:t>
            </a:r>
            <a:r>
              <a:rPr lang="en-US" altLang="zh-CN" dirty="0"/>
              <a:t>, </a:t>
            </a:r>
            <a:r>
              <a:rPr lang="en-US" altLang="zh-CN" dirty="0">
                <a:latin typeface="Courier New" pitchFamily="49" charset="0"/>
              </a:rPr>
              <a:t>%</a:t>
            </a:r>
            <a:r>
              <a:rPr lang="en-US" altLang="zh-CN" dirty="0" err="1">
                <a:latin typeface="Courier New" pitchFamily="49" charset="0"/>
              </a:rPr>
              <a:t>rsp</a:t>
            </a:r>
            <a:r>
              <a:rPr lang="en-US" altLang="zh-CN" dirty="0"/>
              <a:t>,</a:t>
            </a:r>
            <a:r>
              <a:rPr lang="zh-CN" altLang="en-US" dirty="0"/>
              <a:t>等，寄存器</a:t>
            </a:r>
            <a:r>
              <a:rPr lang="en-US" altLang="zh-CN" dirty="0"/>
              <a:t>ID</a:t>
            </a:r>
            <a:r>
              <a:rPr lang="zh-CN" altLang="en-US" dirty="0"/>
              <a:t>相当于地址（</a:t>
            </a:r>
            <a:r>
              <a:rPr lang="en-US" altLang="zh-CN" dirty="0"/>
              <a:t>ID 15 (0xF) </a:t>
            </a:r>
            <a:r>
              <a:rPr lang="zh-CN" altLang="en-US" dirty="0"/>
              <a:t>表示既不读也不写）</a:t>
            </a:r>
            <a:endParaRPr lang="en-US" altLang="zh-CN" dirty="0"/>
          </a:p>
          <a:p>
            <a:r>
              <a:rPr lang="zh-CN" altLang="en-US" dirty="0">
                <a:solidFill>
                  <a:srgbClr val="000000"/>
                </a:solidFill>
                <a:effectLst/>
                <a:latin typeface="楷体" panose="02010609060101010101" pitchFamily="49" charset="-122"/>
                <a:ea typeface="楷体" panose="02010609060101010101" pitchFamily="49" charset="-122"/>
              </a:rPr>
              <a:t>注</a:t>
            </a:r>
            <a:r>
              <a:rPr lang="en-US" altLang="zh-CN" dirty="0">
                <a:solidFill>
                  <a:srgbClr val="000000"/>
                </a:solidFill>
                <a:effectLst/>
                <a:latin typeface="楷体" panose="02010609060101010101" pitchFamily="49" charset="-122"/>
                <a:ea typeface="楷体" panose="02010609060101010101" pitchFamily="49" charset="-122"/>
              </a:rPr>
              <a:t>1</a:t>
            </a:r>
            <a:r>
              <a:rPr lang="zh-CN" altLang="en-US" dirty="0">
                <a:solidFill>
                  <a:srgbClr val="000000"/>
                </a:solidFill>
                <a:effectLst/>
                <a:latin typeface="楷体" panose="02010609060101010101" pitchFamily="49" charset="-122"/>
                <a:ea typeface="楷体" panose="02010609060101010101" pitchFamily="49" charset="-122"/>
              </a:rPr>
              <a:t>：本章所提的“随机访问存储器”和我们之前所学的概念内涵不同，后者只指①。</a:t>
            </a:r>
            <a:endParaRPr lang="en-US" altLang="zh-CN" dirty="0">
              <a:solidFill>
                <a:srgbClr val="000000"/>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8343000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55204-BC3F-4486-970F-39AAC7D6EDC8}"/>
              </a:ext>
            </a:extLst>
          </p:cNvPr>
          <p:cNvSpPr>
            <a:spLocks noGrp="1"/>
          </p:cNvSpPr>
          <p:nvPr>
            <p:ph type="title"/>
          </p:nvPr>
        </p:nvSpPr>
        <p:spPr/>
        <p:txBody>
          <a:bodyPr/>
          <a:lstStyle/>
          <a:p>
            <a:r>
              <a:rPr lang="zh-CN" altLang="en-US" dirty="0"/>
              <a:t>本章中概念的不同含义</a:t>
            </a:r>
          </a:p>
        </p:txBody>
      </p:sp>
      <p:sp>
        <p:nvSpPr>
          <p:cNvPr id="3" name="内容占位符 2">
            <a:extLst>
              <a:ext uri="{FF2B5EF4-FFF2-40B4-BE49-F238E27FC236}">
                <a16:creationId xmlns:a16="http://schemas.microsoft.com/office/drawing/2014/main" id="{3D122B05-F914-4CFE-B664-8F0009162563}"/>
              </a:ext>
            </a:extLst>
          </p:cNvPr>
          <p:cNvSpPr>
            <a:spLocks noGrp="1"/>
          </p:cNvSpPr>
          <p:nvPr>
            <p:ph idx="1"/>
          </p:nvPr>
        </p:nvSpPr>
        <p:spPr>
          <a:xfrm>
            <a:off x="418783" y="1136650"/>
            <a:ext cx="8283285" cy="5213350"/>
          </a:xfrm>
        </p:spPr>
        <p:txBody>
          <a:bodyPr/>
          <a:lstStyle/>
          <a:p>
            <a:r>
              <a:rPr lang="zh-CN" altLang="en-US" dirty="0">
                <a:solidFill>
                  <a:srgbClr val="000000"/>
                </a:solidFill>
                <a:effectLst/>
                <a:latin typeface="楷体" panose="02010609060101010101" pitchFamily="49" charset="-122"/>
                <a:ea typeface="楷体" panose="02010609060101010101" pitchFamily="49" charset="-122"/>
              </a:rPr>
              <a:t>注</a:t>
            </a:r>
            <a:r>
              <a:rPr lang="en-US" altLang="zh-CN" dirty="0">
                <a:solidFill>
                  <a:srgbClr val="000000"/>
                </a:solidFill>
                <a:effectLst/>
                <a:latin typeface="楷体" panose="02010609060101010101" pitchFamily="49" charset="-122"/>
                <a:ea typeface="楷体" panose="02010609060101010101" pitchFamily="49" charset="-122"/>
              </a:rPr>
              <a:t>2</a:t>
            </a:r>
            <a:r>
              <a:rPr lang="zh-CN" altLang="en-US" dirty="0">
                <a:solidFill>
                  <a:srgbClr val="000000"/>
                </a:solidFill>
                <a:effectLst/>
                <a:latin typeface="楷体" panose="02010609060101010101" pitchFamily="49" charset="-122"/>
                <a:ea typeface="楷体" panose="02010609060101010101" pitchFamily="49" charset="-122"/>
              </a:rPr>
              <a:t>：本章所提的“寄存器”和我们之前所学的概念内涵不同。</a:t>
            </a:r>
            <a:endParaRPr lang="en-US" altLang="zh-CN" dirty="0">
              <a:solidFill>
                <a:srgbClr val="000000"/>
              </a:solidFill>
              <a:effectLst/>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dirty="0">
                <a:solidFill>
                  <a:srgbClr val="000000"/>
                </a:solidFill>
                <a:effectLst/>
                <a:latin typeface="楷体" panose="02010609060101010101" pitchFamily="49" charset="-122"/>
                <a:ea typeface="楷体" panose="02010609060101010101" pitchFamily="49" charset="-122"/>
              </a:rPr>
              <a:t>本章所提的硬件中寄存器：是没有名字的单独寄存器，用于中间过程的存放；</a:t>
            </a:r>
            <a:endParaRPr lang="en-US" altLang="zh-CN" dirty="0">
              <a:solidFill>
                <a:srgbClr val="000000"/>
              </a:solidFill>
              <a:effectLst/>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dirty="0">
                <a:solidFill>
                  <a:srgbClr val="000000"/>
                </a:solidFill>
                <a:effectLst/>
                <a:latin typeface="楷体" panose="02010609060101010101" pitchFamily="49" charset="-122"/>
                <a:ea typeface="楷体" panose="02010609060101010101" pitchFamily="49" charset="-122"/>
              </a:rPr>
              <a:t>以前在汇编中所学的寄存器：有名字，即是可以寻址的，就是本章中所说的“寄存器文件”，属于“随机访问存储器”。</a:t>
            </a:r>
          </a:p>
        </p:txBody>
      </p:sp>
    </p:spTree>
    <p:extLst>
      <p:ext uri="{BB962C8B-B14F-4D97-AF65-F5344CB8AC3E}">
        <p14:creationId xmlns:p14="http://schemas.microsoft.com/office/powerpoint/2010/main" val="290450243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zh-CN" altLang="en-US" dirty="0"/>
              <a:t>寄存器文件</a:t>
            </a:r>
            <a:endParaRPr lang="en-US" dirty="0"/>
          </a:p>
        </p:txBody>
      </p:sp>
      <p:sp>
        <p:nvSpPr>
          <p:cNvPr id="316419" name="Rectangle 3"/>
          <p:cNvSpPr>
            <a:spLocks noGrp="1" noChangeArrowheads="1"/>
          </p:cNvSpPr>
          <p:nvPr>
            <p:ph type="body" idx="1"/>
          </p:nvPr>
        </p:nvSpPr>
        <p:spPr>
          <a:xfrm>
            <a:off x="290513" y="4607760"/>
            <a:ext cx="8294687" cy="1250950"/>
          </a:xfrm>
        </p:spPr>
        <p:txBody>
          <a:bodyPr/>
          <a:lstStyle/>
          <a:p>
            <a:pPr lvl="1"/>
            <a:r>
              <a:rPr lang="zh-CN" altLang="en-US" dirty="0"/>
              <a:t>多端口：可在一个时钟周期里读或写多个字，每个端口可独立的输入</a:t>
            </a:r>
            <a:r>
              <a:rPr lang="en-US" altLang="zh-CN" dirty="0"/>
              <a:t>/</a:t>
            </a:r>
            <a:r>
              <a:rPr lang="zh-CN" altLang="en-US" dirty="0"/>
              <a:t>输出地址和数据。</a:t>
            </a:r>
            <a:endParaRPr lang="en-US" dirty="0"/>
          </a:p>
          <a:p>
            <a:pPr lvl="2"/>
            <a:endParaRPr lang="en-US" dirty="0"/>
          </a:p>
        </p:txBody>
      </p:sp>
      <p:grpSp>
        <p:nvGrpSpPr>
          <p:cNvPr id="316440" name="Group 24"/>
          <p:cNvGrpSpPr>
            <a:grpSpLocks/>
          </p:cNvGrpSpPr>
          <p:nvPr/>
        </p:nvGrpSpPr>
        <p:grpSpPr bwMode="auto">
          <a:xfrm>
            <a:off x="831850" y="831850"/>
            <a:ext cx="6096987" cy="3390817"/>
            <a:chOff x="1389" y="672"/>
            <a:chExt cx="2958" cy="1334"/>
          </a:xfrm>
        </p:grpSpPr>
        <p:sp>
          <p:nvSpPr>
            <p:cNvPr id="316420" name="Rectangle 4"/>
            <p:cNvSpPr>
              <a:spLocks noChangeArrowheads="1"/>
            </p:cNvSpPr>
            <p:nvPr/>
          </p:nvSpPr>
          <p:spPr bwMode="auto">
            <a:xfrm>
              <a:off x="2448" y="720"/>
              <a:ext cx="960" cy="960"/>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eaLnBrk="1" hangingPunct="1">
                <a:lnSpc>
                  <a:spcPct val="100000"/>
                </a:lnSpc>
              </a:pPr>
              <a:r>
                <a:rPr lang="en-US" sz="2000" b="0" dirty="0"/>
                <a:t>Register</a:t>
              </a:r>
            </a:p>
            <a:p>
              <a:pPr eaLnBrk="1" hangingPunct="1">
                <a:lnSpc>
                  <a:spcPct val="100000"/>
                </a:lnSpc>
              </a:pPr>
              <a:r>
                <a:rPr lang="en-US" sz="2000" b="0" dirty="0"/>
                <a:t>file</a:t>
              </a:r>
            </a:p>
          </p:txBody>
        </p:sp>
        <p:sp>
          <p:nvSpPr>
            <p:cNvPr id="316421" name="Text Box 5"/>
            <p:cNvSpPr txBox="1">
              <a:spLocks noChangeArrowheads="1"/>
            </p:cNvSpPr>
            <p:nvPr/>
          </p:nvSpPr>
          <p:spPr bwMode="auto">
            <a:xfrm>
              <a:off x="2448" y="864"/>
              <a:ext cx="192" cy="145"/>
            </a:xfrm>
            <a:prstGeom prst="rect">
              <a:avLst/>
            </a:prstGeom>
            <a:noFill/>
            <a:ln w="9525">
              <a:noFill/>
              <a:miter lim="800000"/>
              <a:headEnd/>
              <a:tailEnd/>
            </a:ln>
            <a:effectLst/>
          </p:spPr>
          <p:txBody>
            <a:bodyPr>
              <a:spAutoFit/>
            </a:bodyPr>
            <a:lstStyle/>
            <a:p>
              <a:pPr eaLnBrk="1" hangingPunct="1">
                <a:lnSpc>
                  <a:spcPct val="100000"/>
                </a:lnSpc>
              </a:pPr>
              <a:r>
                <a:rPr lang="en-US" b="0" dirty="0"/>
                <a:t>A</a:t>
              </a:r>
            </a:p>
          </p:txBody>
        </p:sp>
        <p:sp>
          <p:nvSpPr>
            <p:cNvPr id="316422" name="Text Box 6"/>
            <p:cNvSpPr txBox="1">
              <a:spLocks noChangeArrowheads="1"/>
            </p:cNvSpPr>
            <p:nvPr/>
          </p:nvSpPr>
          <p:spPr bwMode="auto">
            <a:xfrm>
              <a:off x="2448" y="1392"/>
              <a:ext cx="192" cy="145"/>
            </a:xfrm>
            <a:prstGeom prst="rect">
              <a:avLst/>
            </a:prstGeom>
            <a:noFill/>
            <a:ln w="9525">
              <a:noFill/>
              <a:miter lim="800000"/>
              <a:headEnd/>
              <a:tailEnd/>
            </a:ln>
            <a:effectLst/>
          </p:spPr>
          <p:txBody>
            <a:bodyPr>
              <a:spAutoFit/>
            </a:bodyPr>
            <a:lstStyle/>
            <a:p>
              <a:pPr eaLnBrk="1" hangingPunct="1">
                <a:lnSpc>
                  <a:spcPct val="100000"/>
                </a:lnSpc>
              </a:pPr>
              <a:r>
                <a:rPr lang="en-US" b="0"/>
                <a:t>B</a:t>
              </a:r>
            </a:p>
          </p:txBody>
        </p:sp>
        <p:sp>
          <p:nvSpPr>
            <p:cNvPr id="316423" name="Text Box 7"/>
            <p:cNvSpPr txBox="1">
              <a:spLocks noChangeArrowheads="1"/>
            </p:cNvSpPr>
            <p:nvPr/>
          </p:nvSpPr>
          <p:spPr bwMode="auto">
            <a:xfrm>
              <a:off x="3216" y="1104"/>
              <a:ext cx="192" cy="145"/>
            </a:xfrm>
            <a:prstGeom prst="rect">
              <a:avLst/>
            </a:prstGeom>
            <a:noFill/>
            <a:ln w="9525">
              <a:noFill/>
              <a:miter lim="800000"/>
              <a:headEnd/>
              <a:tailEnd/>
            </a:ln>
            <a:effectLst/>
          </p:spPr>
          <p:txBody>
            <a:bodyPr>
              <a:spAutoFit/>
            </a:bodyPr>
            <a:lstStyle/>
            <a:p>
              <a:pPr eaLnBrk="1" hangingPunct="1">
                <a:lnSpc>
                  <a:spcPct val="100000"/>
                </a:lnSpc>
              </a:pPr>
              <a:r>
                <a:rPr lang="en-US" b="0" dirty="0"/>
                <a:t>W</a:t>
              </a:r>
            </a:p>
          </p:txBody>
        </p:sp>
        <p:sp>
          <p:nvSpPr>
            <p:cNvPr id="316424" name="Oval 8"/>
            <p:cNvSpPr>
              <a:spLocks noChangeArrowheads="1"/>
            </p:cNvSpPr>
            <p:nvPr/>
          </p:nvSpPr>
          <p:spPr bwMode="auto">
            <a:xfrm>
              <a:off x="3504" y="1104"/>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1400" b="0" dirty="0" err="1"/>
                <a:t>dstW</a:t>
              </a:r>
              <a:endParaRPr lang="en-US" sz="1400" b="0" dirty="0"/>
            </a:p>
          </p:txBody>
        </p:sp>
        <p:sp>
          <p:nvSpPr>
            <p:cNvPr id="316425" name="Oval 9"/>
            <p:cNvSpPr>
              <a:spLocks noChangeArrowheads="1"/>
            </p:cNvSpPr>
            <p:nvPr/>
          </p:nvSpPr>
          <p:spPr bwMode="auto">
            <a:xfrm>
              <a:off x="2160" y="864"/>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1400" b="0"/>
                <a:t>srcA</a:t>
              </a:r>
            </a:p>
          </p:txBody>
        </p:sp>
        <p:sp>
          <p:nvSpPr>
            <p:cNvPr id="316426" name="Line 10"/>
            <p:cNvSpPr>
              <a:spLocks noChangeShapeType="1"/>
            </p:cNvSpPr>
            <p:nvPr/>
          </p:nvSpPr>
          <p:spPr bwMode="auto">
            <a:xfrm rot="16200000" flipV="1">
              <a:off x="2304" y="720"/>
              <a:ext cx="0" cy="288"/>
            </a:xfrm>
            <a:prstGeom prst="line">
              <a:avLst/>
            </a:prstGeom>
            <a:noFill/>
            <a:ln w="28575">
              <a:solidFill>
                <a:schemeClr val="tx1"/>
              </a:solidFill>
              <a:round/>
              <a:headEnd/>
              <a:tailEnd type="triangle" w="sm" len="sm"/>
            </a:ln>
            <a:effectLst/>
          </p:spPr>
          <p:txBody>
            <a:bodyPr/>
            <a:lstStyle/>
            <a:p>
              <a:endParaRPr lang="en-US"/>
            </a:p>
          </p:txBody>
        </p:sp>
        <p:sp>
          <p:nvSpPr>
            <p:cNvPr id="316427" name="Line 11"/>
            <p:cNvSpPr>
              <a:spLocks noChangeShapeType="1"/>
            </p:cNvSpPr>
            <p:nvPr/>
          </p:nvSpPr>
          <p:spPr bwMode="auto">
            <a:xfrm rot="5400000" flipH="1" flipV="1">
              <a:off x="2303" y="913"/>
              <a:ext cx="0" cy="286"/>
            </a:xfrm>
            <a:prstGeom prst="line">
              <a:avLst/>
            </a:prstGeom>
            <a:noFill/>
            <a:ln w="12700">
              <a:solidFill>
                <a:schemeClr val="tx1"/>
              </a:solidFill>
              <a:round/>
              <a:headEnd/>
              <a:tailEnd type="triangle" w="sm" len="sm"/>
            </a:ln>
            <a:effectLst/>
          </p:spPr>
          <p:txBody>
            <a:bodyPr/>
            <a:lstStyle/>
            <a:p>
              <a:endParaRPr lang="en-US"/>
            </a:p>
          </p:txBody>
        </p:sp>
        <p:sp>
          <p:nvSpPr>
            <p:cNvPr id="316428" name="Line 12"/>
            <p:cNvSpPr>
              <a:spLocks noChangeShapeType="1"/>
            </p:cNvSpPr>
            <p:nvPr/>
          </p:nvSpPr>
          <p:spPr bwMode="auto">
            <a:xfrm rot="16200000" flipV="1">
              <a:off x="2304" y="1248"/>
              <a:ext cx="0" cy="288"/>
            </a:xfrm>
            <a:prstGeom prst="line">
              <a:avLst/>
            </a:prstGeom>
            <a:noFill/>
            <a:ln w="28575">
              <a:solidFill>
                <a:schemeClr val="tx1"/>
              </a:solidFill>
              <a:round/>
              <a:headEnd/>
              <a:tailEnd type="triangle" w="sm" len="sm"/>
            </a:ln>
            <a:effectLst/>
          </p:spPr>
          <p:txBody>
            <a:bodyPr/>
            <a:lstStyle/>
            <a:p>
              <a:endParaRPr lang="en-US"/>
            </a:p>
          </p:txBody>
        </p:sp>
        <p:sp>
          <p:nvSpPr>
            <p:cNvPr id="316429" name="Line 13"/>
            <p:cNvSpPr>
              <a:spLocks noChangeShapeType="1"/>
            </p:cNvSpPr>
            <p:nvPr/>
          </p:nvSpPr>
          <p:spPr bwMode="auto">
            <a:xfrm rot="5400000" flipH="1" flipV="1">
              <a:off x="2303" y="1441"/>
              <a:ext cx="0" cy="286"/>
            </a:xfrm>
            <a:prstGeom prst="line">
              <a:avLst/>
            </a:prstGeom>
            <a:noFill/>
            <a:ln w="12700">
              <a:solidFill>
                <a:schemeClr val="tx1"/>
              </a:solidFill>
              <a:round/>
              <a:headEnd/>
              <a:tailEnd type="triangle" w="sm" len="sm"/>
            </a:ln>
            <a:effectLst/>
          </p:spPr>
          <p:txBody>
            <a:bodyPr/>
            <a:lstStyle/>
            <a:p>
              <a:endParaRPr lang="en-US"/>
            </a:p>
          </p:txBody>
        </p:sp>
        <p:sp>
          <p:nvSpPr>
            <p:cNvPr id="316430" name="Line 14"/>
            <p:cNvSpPr>
              <a:spLocks noChangeShapeType="1"/>
            </p:cNvSpPr>
            <p:nvPr/>
          </p:nvSpPr>
          <p:spPr bwMode="auto">
            <a:xfrm rot="16200000" flipV="1">
              <a:off x="3552" y="960"/>
              <a:ext cx="0" cy="288"/>
            </a:xfrm>
            <a:prstGeom prst="line">
              <a:avLst/>
            </a:prstGeom>
            <a:noFill/>
            <a:ln w="28575">
              <a:solidFill>
                <a:schemeClr val="tx1"/>
              </a:solidFill>
              <a:round/>
              <a:headEnd/>
              <a:tailEnd type="triangle" w="sm" len="sm"/>
            </a:ln>
            <a:effectLst/>
          </p:spPr>
          <p:txBody>
            <a:bodyPr/>
            <a:lstStyle/>
            <a:p>
              <a:endParaRPr lang="en-US"/>
            </a:p>
          </p:txBody>
        </p:sp>
        <p:sp>
          <p:nvSpPr>
            <p:cNvPr id="316431" name="Line 15"/>
            <p:cNvSpPr>
              <a:spLocks noChangeShapeType="1"/>
            </p:cNvSpPr>
            <p:nvPr/>
          </p:nvSpPr>
          <p:spPr bwMode="auto">
            <a:xfrm rot="16200000" flipV="1">
              <a:off x="3551" y="1153"/>
              <a:ext cx="0" cy="286"/>
            </a:xfrm>
            <a:prstGeom prst="line">
              <a:avLst/>
            </a:prstGeom>
            <a:noFill/>
            <a:ln w="12700">
              <a:solidFill>
                <a:schemeClr val="tx1"/>
              </a:solidFill>
              <a:round/>
              <a:headEnd/>
              <a:tailEnd type="triangle" w="sm" len="sm"/>
            </a:ln>
            <a:effectLst/>
          </p:spPr>
          <p:txBody>
            <a:bodyPr/>
            <a:lstStyle/>
            <a:p>
              <a:endParaRPr lang="en-US"/>
            </a:p>
          </p:txBody>
        </p:sp>
        <p:sp>
          <p:nvSpPr>
            <p:cNvPr id="316432" name="Oval 16"/>
            <p:cNvSpPr>
              <a:spLocks noChangeArrowheads="1"/>
            </p:cNvSpPr>
            <p:nvPr/>
          </p:nvSpPr>
          <p:spPr bwMode="auto">
            <a:xfrm>
              <a:off x="2160" y="672"/>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1400" b="0"/>
                <a:t>valA</a:t>
              </a:r>
            </a:p>
          </p:txBody>
        </p:sp>
        <p:sp>
          <p:nvSpPr>
            <p:cNvPr id="316433" name="Oval 17"/>
            <p:cNvSpPr>
              <a:spLocks noChangeArrowheads="1"/>
            </p:cNvSpPr>
            <p:nvPr/>
          </p:nvSpPr>
          <p:spPr bwMode="auto">
            <a:xfrm>
              <a:off x="2160" y="1392"/>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1400" b="0" dirty="0" err="1"/>
                <a:t>srcB</a:t>
              </a:r>
              <a:endParaRPr lang="en-US" sz="1400" b="0" dirty="0"/>
            </a:p>
          </p:txBody>
        </p:sp>
        <p:sp>
          <p:nvSpPr>
            <p:cNvPr id="316434" name="Oval 18"/>
            <p:cNvSpPr>
              <a:spLocks noChangeArrowheads="1"/>
            </p:cNvSpPr>
            <p:nvPr/>
          </p:nvSpPr>
          <p:spPr bwMode="auto">
            <a:xfrm>
              <a:off x="2160" y="1200"/>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1400" b="0"/>
                <a:t>valB</a:t>
              </a:r>
            </a:p>
          </p:txBody>
        </p:sp>
        <p:sp>
          <p:nvSpPr>
            <p:cNvPr id="316435" name="Oval 19"/>
            <p:cNvSpPr>
              <a:spLocks noChangeArrowheads="1"/>
            </p:cNvSpPr>
            <p:nvPr/>
          </p:nvSpPr>
          <p:spPr bwMode="auto">
            <a:xfrm>
              <a:off x="3504" y="912"/>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1400" b="0"/>
                <a:t>valW</a:t>
              </a:r>
            </a:p>
          </p:txBody>
        </p:sp>
        <p:sp>
          <p:nvSpPr>
            <p:cNvPr id="316436" name="Text Box 20"/>
            <p:cNvSpPr txBox="1">
              <a:spLocks noChangeArrowheads="1"/>
            </p:cNvSpPr>
            <p:nvPr/>
          </p:nvSpPr>
          <p:spPr bwMode="auto">
            <a:xfrm>
              <a:off x="1389" y="1104"/>
              <a:ext cx="771" cy="145"/>
            </a:xfrm>
            <a:prstGeom prst="rect">
              <a:avLst/>
            </a:prstGeom>
            <a:noFill/>
            <a:ln w="28575">
              <a:noFill/>
              <a:miter lim="800000"/>
              <a:headEnd/>
              <a:tailEnd type="none" w="sm" len="sm"/>
            </a:ln>
            <a:effectLst/>
          </p:spPr>
          <p:txBody>
            <a:bodyPr>
              <a:spAutoFit/>
            </a:bodyPr>
            <a:lstStyle/>
            <a:p>
              <a:pPr algn="r" eaLnBrk="1" hangingPunct="1">
                <a:lnSpc>
                  <a:spcPct val="100000"/>
                </a:lnSpc>
              </a:pPr>
              <a:r>
                <a:rPr lang="en-US" b="0" dirty="0">
                  <a:solidFill>
                    <a:srgbClr val="FF0000"/>
                  </a:solidFill>
                </a:rPr>
                <a:t>Read ports</a:t>
              </a:r>
            </a:p>
          </p:txBody>
        </p:sp>
        <p:sp>
          <p:nvSpPr>
            <p:cNvPr id="316437" name="Text Box 21"/>
            <p:cNvSpPr txBox="1">
              <a:spLocks noChangeArrowheads="1"/>
            </p:cNvSpPr>
            <p:nvPr/>
          </p:nvSpPr>
          <p:spPr bwMode="auto">
            <a:xfrm>
              <a:off x="3774" y="1104"/>
              <a:ext cx="573" cy="145"/>
            </a:xfrm>
            <a:prstGeom prst="rect">
              <a:avLst/>
            </a:prstGeom>
            <a:noFill/>
            <a:ln w="28575">
              <a:noFill/>
              <a:miter lim="800000"/>
              <a:headEnd/>
              <a:tailEnd type="none" w="sm" len="sm"/>
            </a:ln>
            <a:effectLst/>
          </p:spPr>
          <p:txBody>
            <a:bodyPr wrap="none">
              <a:spAutoFit/>
            </a:bodyPr>
            <a:lstStyle/>
            <a:p>
              <a:pPr algn="l" eaLnBrk="1" hangingPunct="1">
                <a:lnSpc>
                  <a:spcPct val="100000"/>
                </a:lnSpc>
              </a:pPr>
              <a:r>
                <a:rPr lang="en-US" b="0" dirty="0">
                  <a:solidFill>
                    <a:srgbClr val="FF0000"/>
                  </a:solidFill>
                </a:rPr>
                <a:t>Write port</a:t>
              </a:r>
            </a:p>
          </p:txBody>
        </p:sp>
        <p:sp>
          <p:nvSpPr>
            <p:cNvPr id="316438" name="Line 22"/>
            <p:cNvSpPr>
              <a:spLocks noChangeShapeType="1"/>
            </p:cNvSpPr>
            <p:nvPr/>
          </p:nvSpPr>
          <p:spPr bwMode="auto">
            <a:xfrm flipH="1" flipV="1">
              <a:off x="3216" y="1680"/>
              <a:ext cx="0" cy="192"/>
            </a:xfrm>
            <a:prstGeom prst="line">
              <a:avLst/>
            </a:prstGeom>
            <a:noFill/>
            <a:ln w="12700">
              <a:solidFill>
                <a:schemeClr val="tx1"/>
              </a:solidFill>
              <a:round/>
              <a:headEnd/>
              <a:tailEnd type="triangle" w="sm" len="sm"/>
            </a:ln>
            <a:effectLst/>
          </p:spPr>
          <p:txBody>
            <a:bodyPr/>
            <a:lstStyle/>
            <a:p>
              <a:endParaRPr lang="en-US"/>
            </a:p>
          </p:txBody>
        </p:sp>
        <p:sp>
          <p:nvSpPr>
            <p:cNvPr id="316439" name="Rectangle 23"/>
            <p:cNvSpPr>
              <a:spLocks noChangeArrowheads="1"/>
            </p:cNvSpPr>
            <p:nvPr/>
          </p:nvSpPr>
          <p:spPr bwMode="auto">
            <a:xfrm>
              <a:off x="3031" y="1872"/>
              <a:ext cx="325" cy="134"/>
            </a:xfrm>
            <a:prstGeom prst="rect">
              <a:avLst/>
            </a:prstGeom>
            <a:noFill/>
            <a:ln w="19050">
              <a:noFill/>
              <a:miter lim="800000"/>
              <a:headEnd/>
              <a:tailEnd type="none" w="sm" len="sm"/>
            </a:ln>
            <a:effectLst/>
          </p:spPr>
          <p:txBody>
            <a:bodyPr wrap="none" lIns="45720" rIns="45720">
              <a:spAutoFit/>
            </a:bodyPr>
            <a:lstStyle/>
            <a:p>
              <a:r>
                <a:rPr lang="en-US" b="0" dirty="0"/>
                <a:t>Clock</a:t>
              </a:r>
            </a:p>
          </p:txBody>
        </p:sp>
      </p:grpSp>
    </p:spTree>
    <p:extLst>
      <p:ext uri="{BB962C8B-B14F-4D97-AF65-F5344CB8AC3E}">
        <p14:creationId xmlns:p14="http://schemas.microsoft.com/office/powerpoint/2010/main" val="387892511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zh-CN" altLang="en-US" dirty="0"/>
              <a:t>寄存器文件的时序</a:t>
            </a:r>
            <a:endParaRPr lang="en-US" dirty="0"/>
          </a:p>
        </p:txBody>
      </p:sp>
      <p:sp>
        <p:nvSpPr>
          <p:cNvPr id="317443" name="Rectangle 3"/>
          <p:cNvSpPr>
            <a:spLocks noGrp="1" noChangeArrowheads="1"/>
          </p:cNvSpPr>
          <p:nvPr>
            <p:ph type="body" idx="1"/>
          </p:nvPr>
        </p:nvSpPr>
        <p:spPr>
          <a:xfrm>
            <a:off x="3733800" y="1219200"/>
            <a:ext cx="4851400" cy="2362200"/>
          </a:xfrm>
        </p:spPr>
        <p:txBody>
          <a:bodyPr/>
          <a:lstStyle/>
          <a:p>
            <a:r>
              <a:rPr lang="zh-CN" altLang="en-US" sz="2000" dirty="0"/>
              <a:t>读操作</a:t>
            </a:r>
            <a:endParaRPr lang="en-US" sz="2000" dirty="0"/>
          </a:p>
          <a:p>
            <a:pPr lvl="1"/>
            <a:r>
              <a:rPr lang="zh-CN" altLang="en-US" sz="1800" dirty="0"/>
              <a:t>和组合电路相似，输出值根据输入地址产生</a:t>
            </a:r>
            <a:endParaRPr lang="en-US" sz="1800" dirty="0"/>
          </a:p>
          <a:p>
            <a:pPr lvl="2"/>
            <a:r>
              <a:rPr lang="zh-CN" altLang="en-US" sz="1600" dirty="0"/>
              <a:t>注：有一点延时</a:t>
            </a:r>
            <a:endParaRPr lang="en-US" sz="1600" dirty="0"/>
          </a:p>
          <a:p>
            <a:r>
              <a:rPr lang="zh-CN" altLang="en-US" sz="2000" dirty="0"/>
              <a:t>写操作</a:t>
            </a:r>
            <a:endParaRPr lang="en-US" sz="2000" dirty="0"/>
          </a:p>
          <a:p>
            <a:pPr lvl="1"/>
            <a:r>
              <a:rPr lang="zh-CN" altLang="en-US" sz="1800" dirty="0"/>
              <a:t>和寄存器相似，在时钟上升沿更新</a:t>
            </a:r>
            <a:endParaRPr lang="en-US" sz="1800" dirty="0"/>
          </a:p>
        </p:txBody>
      </p:sp>
      <p:grpSp>
        <p:nvGrpSpPr>
          <p:cNvPr id="317466" name="Group 26"/>
          <p:cNvGrpSpPr>
            <a:grpSpLocks/>
          </p:cNvGrpSpPr>
          <p:nvPr/>
        </p:nvGrpSpPr>
        <p:grpSpPr bwMode="auto">
          <a:xfrm>
            <a:off x="990600" y="1371600"/>
            <a:ext cx="1981200" cy="1600200"/>
            <a:chOff x="771" y="1488"/>
            <a:chExt cx="1248" cy="1008"/>
          </a:xfrm>
        </p:grpSpPr>
        <p:sp>
          <p:nvSpPr>
            <p:cNvPr id="317445" name="Rectangle 5"/>
            <p:cNvSpPr>
              <a:spLocks noChangeArrowheads="1"/>
            </p:cNvSpPr>
            <p:nvPr/>
          </p:nvSpPr>
          <p:spPr bwMode="auto">
            <a:xfrm>
              <a:off x="1059" y="1536"/>
              <a:ext cx="960" cy="960"/>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eaLnBrk="1" hangingPunct="1">
                <a:lnSpc>
                  <a:spcPct val="100000"/>
                </a:lnSpc>
              </a:pPr>
              <a:r>
                <a:rPr lang="en-US" sz="1400" b="0"/>
                <a:t>Register</a:t>
              </a:r>
            </a:p>
            <a:p>
              <a:pPr eaLnBrk="1" hangingPunct="1">
                <a:lnSpc>
                  <a:spcPct val="100000"/>
                </a:lnSpc>
              </a:pPr>
              <a:r>
                <a:rPr lang="en-US" sz="1400" b="0"/>
                <a:t>file</a:t>
              </a:r>
            </a:p>
          </p:txBody>
        </p:sp>
        <p:sp>
          <p:nvSpPr>
            <p:cNvPr id="317446" name="Text Box 6"/>
            <p:cNvSpPr txBox="1">
              <a:spLocks noChangeArrowheads="1"/>
            </p:cNvSpPr>
            <p:nvPr/>
          </p:nvSpPr>
          <p:spPr bwMode="auto">
            <a:xfrm>
              <a:off x="1059" y="1680"/>
              <a:ext cx="192" cy="154"/>
            </a:xfrm>
            <a:prstGeom prst="rect">
              <a:avLst/>
            </a:prstGeom>
            <a:noFill/>
            <a:ln w="9525">
              <a:noFill/>
              <a:miter lim="800000"/>
              <a:headEnd/>
              <a:tailEnd/>
            </a:ln>
            <a:effectLst/>
          </p:spPr>
          <p:txBody>
            <a:bodyPr>
              <a:spAutoFit/>
            </a:bodyPr>
            <a:lstStyle/>
            <a:p>
              <a:pPr eaLnBrk="1" hangingPunct="1">
                <a:lnSpc>
                  <a:spcPct val="100000"/>
                </a:lnSpc>
              </a:pPr>
              <a:r>
                <a:rPr lang="en-US" sz="1000" b="0"/>
                <a:t>A</a:t>
              </a:r>
            </a:p>
          </p:txBody>
        </p:sp>
        <p:sp>
          <p:nvSpPr>
            <p:cNvPr id="317447" name="Text Box 7"/>
            <p:cNvSpPr txBox="1">
              <a:spLocks noChangeArrowheads="1"/>
            </p:cNvSpPr>
            <p:nvPr/>
          </p:nvSpPr>
          <p:spPr bwMode="auto">
            <a:xfrm>
              <a:off x="1059" y="2208"/>
              <a:ext cx="192" cy="154"/>
            </a:xfrm>
            <a:prstGeom prst="rect">
              <a:avLst/>
            </a:prstGeom>
            <a:noFill/>
            <a:ln w="9525">
              <a:noFill/>
              <a:miter lim="800000"/>
              <a:headEnd/>
              <a:tailEnd/>
            </a:ln>
            <a:effectLst/>
          </p:spPr>
          <p:txBody>
            <a:bodyPr>
              <a:spAutoFit/>
            </a:bodyPr>
            <a:lstStyle/>
            <a:p>
              <a:pPr eaLnBrk="1" hangingPunct="1">
                <a:lnSpc>
                  <a:spcPct val="100000"/>
                </a:lnSpc>
              </a:pPr>
              <a:r>
                <a:rPr lang="en-US" sz="1000" b="0"/>
                <a:t>B</a:t>
              </a:r>
            </a:p>
          </p:txBody>
        </p:sp>
        <p:sp>
          <p:nvSpPr>
            <p:cNvPr id="317450" name="Oval 10"/>
            <p:cNvSpPr>
              <a:spLocks noChangeArrowheads="1"/>
            </p:cNvSpPr>
            <p:nvPr/>
          </p:nvSpPr>
          <p:spPr bwMode="auto">
            <a:xfrm>
              <a:off x="771" y="1680"/>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srcA</a:t>
              </a:r>
            </a:p>
          </p:txBody>
        </p:sp>
        <p:sp>
          <p:nvSpPr>
            <p:cNvPr id="317451" name="Line 11"/>
            <p:cNvSpPr>
              <a:spLocks noChangeShapeType="1"/>
            </p:cNvSpPr>
            <p:nvPr/>
          </p:nvSpPr>
          <p:spPr bwMode="auto">
            <a:xfrm rot="16200000" flipV="1">
              <a:off x="915" y="1536"/>
              <a:ext cx="0" cy="288"/>
            </a:xfrm>
            <a:prstGeom prst="line">
              <a:avLst/>
            </a:prstGeom>
            <a:noFill/>
            <a:ln w="28575">
              <a:solidFill>
                <a:schemeClr val="tx1"/>
              </a:solidFill>
              <a:round/>
              <a:headEnd/>
              <a:tailEnd type="triangle" w="sm" len="sm"/>
            </a:ln>
            <a:effectLst/>
          </p:spPr>
          <p:txBody>
            <a:bodyPr/>
            <a:lstStyle/>
            <a:p>
              <a:endParaRPr lang="en-US"/>
            </a:p>
          </p:txBody>
        </p:sp>
        <p:sp>
          <p:nvSpPr>
            <p:cNvPr id="317452" name="Line 12"/>
            <p:cNvSpPr>
              <a:spLocks noChangeShapeType="1"/>
            </p:cNvSpPr>
            <p:nvPr/>
          </p:nvSpPr>
          <p:spPr bwMode="auto">
            <a:xfrm rot="5400000" flipH="1" flipV="1">
              <a:off x="914" y="1729"/>
              <a:ext cx="0" cy="286"/>
            </a:xfrm>
            <a:prstGeom prst="line">
              <a:avLst/>
            </a:prstGeom>
            <a:noFill/>
            <a:ln w="12700">
              <a:solidFill>
                <a:schemeClr val="tx1"/>
              </a:solidFill>
              <a:round/>
              <a:headEnd/>
              <a:tailEnd type="triangle" w="sm" len="sm"/>
            </a:ln>
            <a:effectLst/>
          </p:spPr>
          <p:txBody>
            <a:bodyPr/>
            <a:lstStyle/>
            <a:p>
              <a:endParaRPr lang="en-US"/>
            </a:p>
          </p:txBody>
        </p:sp>
        <p:sp>
          <p:nvSpPr>
            <p:cNvPr id="317453" name="Line 13"/>
            <p:cNvSpPr>
              <a:spLocks noChangeShapeType="1"/>
            </p:cNvSpPr>
            <p:nvPr/>
          </p:nvSpPr>
          <p:spPr bwMode="auto">
            <a:xfrm rot="16200000" flipV="1">
              <a:off x="915" y="2064"/>
              <a:ext cx="0" cy="288"/>
            </a:xfrm>
            <a:prstGeom prst="line">
              <a:avLst/>
            </a:prstGeom>
            <a:noFill/>
            <a:ln w="28575">
              <a:solidFill>
                <a:schemeClr val="tx1"/>
              </a:solidFill>
              <a:round/>
              <a:headEnd/>
              <a:tailEnd type="triangle" w="sm" len="sm"/>
            </a:ln>
            <a:effectLst/>
          </p:spPr>
          <p:txBody>
            <a:bodyPr/>
            <a:lstStyle/>
            <a:p>
              <a:endParaRPr lang="en-US"/>
            </a:p>
          </p:txBody>
        </p:sp>
        <p:sp>
          <p:nvSpPr>
            <p:cNvPr id="317454" name="Line 14"/>
            <p:cNvSpPr>
              <a:spLocks noChangeShapeType="1"/>
            </p:cNvSpPr>
            <p:nvPr/>
          </p:nvSpPr>
          <p:spPr bwMode="auto">
            <a:xfrm rot="5400000" flipH="1" flipV="1">
              <a:off x="914" y="2257"/>
              <a:ext cx="0" cy="286"/>
            </a:xfrm>
            <a:prstGeom prst="line">
              <a:avLst/>
            </a:prstGeom>
            <a:noFill/>
            <a:ln w="12700">
              <a:solidFill>
                <a:schemeClr val="tx1"/>
              </a:solidFill>
              <a:round/>
              <a:headEnd/>
              <a:tailEnd type="triangle" w="sm" len="sm"/>
            </a:ln>
            <a:effectLst/>
          </p:spPr>
          <p:txBody>
            <a:bodyPr/>
            <a:lstStyle/>
            <a:p>
              <a:endParaRPr lang="en-US"/>
            </a:p>
          </p:txBody>
        </p:sp>
        <p:sp>
          <p:nvSpPr>
            <p:cNvPr id="317457" name="Oval 17"/>
            <p:cNvSpPr>
              <a:spLocks noChangeArrowheads="1"/>
            </p:cNvSpPr>
            <p:nvPr/>
          </p:nvSpPr>
          <p:spPr bwMode="auto">
            <a:xfrm>
              <a:off x="771" y="1488"/>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valA</a:t>
              </a:r>
            </a:p>
          </p:txBody>
        </p:sp>
        <p:sp>
          <p:nvSpPr>
            <p:cNvPr id="317458" name="Oval 18"/>
            <p:cNvSpPr>
              <a:spLocks noChangeArrowheads="1"/>
            </p:cNvSpPr>
            <p:nvPr/>
          </p:nvSpPr>
          <p:spPr bwMode="auto">
            <a:xfrm>
              <a:off x="771" y="2208"/>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srcB</a:t>
              </a:r>
            </a:p>
          </p:txBody>
        </p:sp>
        <p:sp>
          <p:nvSpPr>
            <p:cNvPr id="317459" name="Oval 19"/>
            <p:cNvSpPr>
              <a:spLocks noChangeArrowheads="1"/>
            </p:cNvSpPr>
            <p:nvPr/>
          </p:nvSpPr>
          <p:spPr bwMode="auto">
            <a:xfrm>
              <a:off x="771" y="2016"/>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valB</a:t>
              </a:r>
            </a:p>
          </p:txBody>
        </p:sp>
      </p:grpSp>
      <p:grpSp>
        <p:nvGrpSpPr>
          <p:cNvPr id="317528" name="Group 88"/>
          <p:cNvGrpSpPr>
            <a:grpSpLocks/>
          </p:cNvGrpSpPr>
          <p:nvPr/>
        </p:nvGrpSpPr>
        <p:grpSpPr bwMode="auto">
          <a:xfrm>
            <a:off x="1066800" y="4191000"/>
            <a:ext cx="2433638" cy="2112963"/>
            <a:chOff x="672" y="2640"/>
            <a:chExt cx="1533" cy="1331"/>
          </a:xfrm>
        </p:grpSpPr>
        <p:sp>
          <p:nvSpPr>
            <p:cNvPr id="317494" name="Text Box 54"/>
            <p:cNvSpPr txBox="1">
              <a:spLocks noChangeArrowheads="1"/>
            </p:cNvSpPr>
            <p:nvPr/>
          </p:nvSpPr>
          <p:spPr bwMode="auto">
            <a:xfrm>
              <a:off x="1944" y="2906"/>
              <a:ext cx="261" cy="214"/>
            </a:xfrm>
            <a:prstGeom prst="rect">
              <a:avLst/>
            </a:prstGeom>
            <a:noFill/>
            <a:ln w="19050">
              <a:noFill/>
              <a:miter lim="800000"/>
              <a:headEnd/>
              <a:tailEnd type="none" w="sm" len="sm"/>
            </a:ln>
            <a:effectLst/>
          </p:spPr>
          <p:txBody>
            <a:bodyPr lIns="45720" rIns="45720">
              <a:spAutoFit/>
            </a:bodyPr>
            <a:lstStyle/>
            <a:p>
              <a:pPr algn="l"/>
              <a:r>
                <a:rPr lang="en-US"/>
                <a:t>y</a:t>
              </a:r>
            </a:p>
          </p:txBody>
        </p:sp>
        <p:sp>
          <p:nvSpPr>
            <p:cNvPr id="317495" name="Text Box 55"/>
            <p:cNvSpPr txBox="1">
              <a:spLocks noChangeArrowheads="1"/>
            </p:cNvSpPr>
            <p:nvPr/>
          </p:nvSpPr>
          <p:spPr bwMode="auto">
            <a:xfrm>
              <a:off x="1944" y="3098"/>
              <a:ext cx="261" cy="214"/>
            </a:xfrm>
            <a:prstGeom prst="rect">
              <a:avLst/>
            </a:prstGeom>
            <a:noFill/>
            <a:ln w="19050">
              <a:noFill/>
              <a:miter lim="800000"/>
              <a:headEnd/>
              <a:tailEnd type="none" w="sm" len="sm"/>
            </a:ln>
            <a:effectLst/>
          </p:spPr>
          <p:txBody>
            <a:bodyPr lIns="45720" rIns="45720">
              <a:spAutoFit/>
            </a:bodyPr>
            <a:lstStyle/>
            <a:p>
              <a:pPr algn="l"/>
              <a:r>
                <a:rPr lang="en-US"/>
                <a:t>2</a:t>
              </a:r>
            </a:p>
          </p:txBody>
        </p:sp>
        <p:grpSp>
          <p:nvGrpSpPr>
            <p:cNvPr id="317525" name="Group 85"/>
            <p:cNvGrpSpPr>
              <a:grpSpLocks/>
            </p:cNvGrpSpPr>
            <p:nvPr/>
          </p:nvGrpSpPr>
          <p:grpSpPr bwMode="auto">
            <a:xfrm>
              <a:off x="672" y="2640"/>
              <a:ext cx="1248" cy="1331"/>
              <a:chOff x="672" y="2640"/>
              <a:chExt cx="1248" cy="1331"/>
            </a:xfrm>
          </p:grpSpPr>
          <p:grpSp>
            <p:nvGrpSpPr>
              <p:cNvPr id="317492" name="Group 52"/>
              <p:cNvGrpSpPr>
                <a:grpSpLocks/>
              </p:cNvGrpSpPr>
              <p:nvPr/>
            </p:nvGrpSpPr>
            <p:grpSpPr bwMode="auto">
              <a:xfrm>
                <a:off x="672" y="2640"/>
                <a:ext cx="1248" cy="1331"/>
                <a:chOff x="3219" y="768"/>
                <a:chExt cx="1248" cy="1331"/>
              </a:xfrm>
            </p:grpSpPr>
            <p:sp>
              <p:nvSpPr>
                <p:cNvPr id="317472" name="Rectangle 32"/>
                <p:cNvSpPr>
                  <a:spLocks noChangeArrowheads="1"/>
                </p:cNvSpPr>
                <p:nvPr/>
              </p:nvSpPr>
              <p:spPr bwMode="auto">
                <a:xfrm>
                  <a:off x="3219" y="768"/>
                  <a:ext cx="960" cy="960"/>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eaLnBrk="1" hangingPunct="1">
                    <a:lnSpc>
                      <a:spcPct val="100000"/>
                    </a:lnSpc>
                  </a:pPr>
                  <a:r>
                    <a:rPr lang="en-US" sz="1400" b="0"/>
                    <a:t>Register</a:t>
                  </a:r>
                </a:p>
                <a:p>
                  <a:pPr eaLnBrk="1" hangingPunct="1">
                    <a:lnSpc>
                      <a:spcPct val="100000"/>
                    </a:lnSpc>
                  </a:pPr>
                  <a:r>
                    <a:rPr lang="en-US" sz="1400" b="0"/>
                    <a:t>file</a:t>
                  </a:r>
                </a:p>
              </p:txBody>
            </p:sp>
            <p:sp>
              <p:nvSpPr>
                <p:cNvPr id="317475" name="Text Box 35"/>
                <p:cNvSpPr txBox="1">
                  <a:spLocks noChangeArrowheads="1"/>
                </p:cNvSpPr>
                <p:nvPr/>
              </p:nvSpPr>
              <p:spPr bwMode="auto">
                <a:xfrm>
                  <a:off x="3987" y="1152"/>
                  <a:ext cx="192" cy="154"/>
                </a:xfrm>
                <a:prstGeom prst="rect">
                  <a:avLst/>
                </a:prstGeom>
                <a:noFill/>
                <a:ln w="9525">
                  <a:noFill/>
                  <a:miter lim="800000"/>
                  <a:headEnd/>
                  <a:tailEnd/>
                </a:ln>
                <a:effectLst/>
              </p:spPr>
              <p:txBody>
                <a:bodyPr>
                  <a:spAutoFit/>
                </a:bodyPr>
                <a:lstStyle/>
                <a:p>
                  <a:pPr eaLnBrk="1" hangingPunct="1">
                    <a:lnSpc>
                      <a:spcPct val="100000"/>
                    </a:lnSpc>
                  </a:pPr>
                  <a:r>
                    <a:rPr lang="en-US" sz="1000" b="0"/>
                    <a:t>W</a:t>
                  </a:r>
                </a:p>
              </p:txBody>
            </p:sp>
            <p:sp>
              <p:nvSpPr>
                <p:cNvPr id="317476" name="Oval 36"/>
                <p:cNvSpPr>
                  <a:spLocks noChangeArrowheads="1"/>
                </p:cNvSpPr>
                <p:nvPr/>
              </p:nvSpPr>
              <p:spPr bwMode="auto">
                <a:xfrm>
                  <a:off x="4179" y="1152"/>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dstW</a:t>
                  </a:r>
                </a:p>
              </p:txBody>
            </p:sp>
            <p:sp>
              <p:nvSpPr>
                <p:cNvPr id="317482" name="Line 42"/>
                <p:cNvSpPr>
                  <a:spLocks noChangeShapeType="1"/>
                </p:cNvSpPr>
                <p:nvPr/>
              </p:nvSpPr>
              <p:spPr bwMode="auto">
                <a:xfrm rot="16200000" flipV="1">
                  <a:off x="4323" y="1008"/>
                  <a:ext cx="0" cy="288"/>
                </a:xfrm>
                <a:prstGeom prst="line">
                  <a:avLst/>
                </a:prstGeom>
                <a:noFill/>
                <a:ln w="28575">
                  <a:solidFill>
                    <a:schemeClr val="tx1"/>
                  </a:solidFill>
                  <a:round/>
                  <a:headEnd/>
                  <a:tailEnd type="triangle" w="sm" len="sm"/>
                </a:ln>
                <a:effectLst/>
              </p:spPr>
              <p:txBody>
                <a:bodyPr/>
                <a:lstStyle/>
                <a:p>
                  <a:endParaRPr lang="en-US"/>
                </a:p>
              </p:txBody>
            </p:sp>
            <p:sp>
              <p:nvSpPr>
                <p:cNvPr id="317483" name="Line 43"/>
                <p:cNvSpPr>
                  <a:spLocks noChangeShapeType="1"/>
                </p:cNvSpPr>
                <p:nvPr/>
              </p:nvSpPr>
              <p:spPr bwMode="auto">
                <a:xfrm rot="16200000" flipV="1">
                  <a:off x="4322" y="1201"/>
                  <a:ext cx="0" cy="286"/>
                </a:xfrm>
                <a:prstGeom prst="line">
                  <a:avLst/>
                </a:prstGeom>
                <a:noFill/>
                <a:ln w="12700">
                  <a:solidFill>
                    <a:schemeClr val="tx1"/>
                  </a:solidFill>
                  <a:round/>
                  <a:headEnd/>
                  <a:tailEnd type="triangle" w="sm" len="sm"/>
                </a:ln>
                <a:effectLst/>
              </p:spPr>
              <p:txBody>
                <a:bodyPr/>
                <a:lstStyle/>
                <a:p>
                  <a:endParaRPr lang="en-US"/>
                </a:p>
              </p:txBody>
            </p:sp>
            <p:sp>
              <p:nvSpPr>
                <p:cNvPr id="317487" name="Oval 47"/>
                <p:cNvSpPr>
                  <a:spLocks noChangeArrowheads="1"/>
                </p:cNvSpPr>
                <p:nvPr/>
              </p:nvSpPr>
              <p:spPr bwMode="auto">
                <a:xfrm>
                  <a:off x="4179" y="960"/>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valW</a:t>
                  </a:r>
                </a:p>
              </p:txBody>
            </p:sp>
            <p:sp>
              <p:nvSpPr>
                <p:cNvPr id="317490" name="Line 50"/>
                <p:cNvSpPr>
                  <a:spLocks noChangeShapeType="1"/>
                </p:cNvSpPr>
                <p:nvPr/>
              </p:nvSpPr>
              <p:spPr bwMode="auto">
                <a:xfrm flipH="1" flipV="1">
                  <a:off x="3987" y="1728"/>
                  <a:ext cx="0" cy="192"/>
                </a:xfrm>
                <a:prstGeom prst="line">
                  <a:avLst/>
                </a:prstGeom>
                <a:noFill/>
                <a:ln w="12700">
                  <a:solidFill>
                    <a:schemeClr val="tx1"/>
                  </a:solidFill>
                  <a:round/>
                  <a:headEnd/>
                  <a:tailEnd type="triangle" w="sm" len="sm"/>
                </a:ln>
                <a:effectLst/>
              </p:spPr>
              <p:txBody>
                <a:bodyPr/>
                <a:lstStyle/>
                <a:p>
                  <a:endParaRPr lang="en-US"/>
                </a:p>
              </p:txBody>
            </p:sp>
            <p:sp>
              <p:nvSpPr>
                <p:cNvPr id="317491" name="Rectangle 51"/>
                <p:cNvSpPr>
                  <a:spLocks noChangeArrowheads="1"/>
                </p:cNvSpPr>
                <p:nvPr/>
              </p:nvSpPr>
              <p:spPr bwMode="auto">
                <a:xfrm>
                  <a:off x="3795" y="1920"/>
                  <a:ext cx="338" cy="179"/>
                </a:xfrm>
                <a:prstGeom prst="rect">
                  <a:avLst/>
                </a:prstGeom>
                <a:noFill/>
                <a:ln w="19050">
                  <a:noFill/>
                  <a:miter lim="800000"/>
                  <a:headEnd/>
                  <a:tailEnd type="none" w="sm" len="sm"/>
                </a:ln>
                <a:effectLst/>
              </p:spPr>
              <p:txBody>
                <a:bodyPr wrap="none" lIns="45720" rIns="45720">
                  <a:spAutoFit/>
                </a:bodyPr>
                <a:lstStyle/>
                <a:p>
                  <a:r>
                    <a:rPr lang="en-US" sz="1400" b="0"/>
                    <a:t>Clock</a:t>
                  </a:r>
                </a:p>
              </p:txBody>
            </p:sp>
          </p:grpSp>
          <p:sp>
            <p:nvSpPr>
              <p:cNvPr id="317493" name="Rectangle 53"/>
              <p:cNvSpPr>
                <a:spLocks noChangeArrowheads="1"/>
              </p:cNvSpPr>
              <p:nvPr/>
            </p:nvSpPr>
            <p:spPr bwMode="auto">
              <a:xfrm>
                <a:off x="1055" y="2679"/>
                <a:ext cx="334" cy="209"/>
              </a:xfrm>
              <a:prstGeom prst="rect">
                <a:avLst/>
              </a:prstGeom>
              <a:solidFill>
                <a:schemeClr val="bg1"/>
              </a:solidFill>
              <a:ln w="19050">
                <a:solidFill>
                  <a:schemeClr val="tx2"/>
                </a:solidFill>
                <a:miter lim="800000"/>
                <a:headEnd/>
                <a:tailEnd type="none" w="sm" len="sm"/>
              </a:ln>
              <a:effectLst/>
            </p:spPr>
            <p:txBody>
              <a:bodyPr wrap="none" lIns="45720" rIns="45720" anchor="ctr"/>
              <a:lstStyle/>
              <a:p>
                <a:r>
                  <a:rPr lang="en-US" sz="1600">
                    <a:solidFill>
                      <a:schemeClr val="accent1"/>
                    </a:solidFill>
                  </a:rPr>
                  <a:t>x</a:t>
                </a:r>
              </a:p>
            </p:txBody>
          </p:sp>
          <p:sp>
            <p:nvSpPr>
              <p:cNvPr id="317496" name="Rectangle 56"/>
              <p:cNvSpPr>
                <a:spLocks noChangeArrowheads="1"/>
              </p:cNvSpPr>
              <p:nvPr/>
            </p:nvSpPr>
            <p:spPr bwMode="auto">
              <a:xfrm>
                <a:off x="909" y="2688"/>
                <a:ext cx="138" cy="214"/>
              </a:xfrm>
              <a:prstGeom prst="rect">
                <a:avLst/>
              </a:prstGeom>
              <a:noFill/>
              <a:ln w="19050">
                <a:noFill/>
                <a:miter lim="800000"/>
                <a:headEnd/>
                <a:tailEnd type="none" w="sm" len="sm"/>
              </a:ln>
              <a:effectLst/>
            </p:spPr>
            <p:txBody>
              <a:bodyPr wrap="none" lIns="45720" rIns="45720">
                <a:spAutoFit/>
              </a:bodyPr>
              <a:lstStyle/>
              <a:p>
                <a:r>
                  <a:rPr lang="en-US">
                    <a:solidFill>
                      <a:schemeClr val="accent1"/>
                    </a:solidFill>
                  </a:rPr>
                  <a:t>2</a:t>
                </a:r>
              </a:p>
            </p:txBody>
          </p:sp>
        </p:grpSp>
      </p:grpSp>
      <p:grpSp>
        <p:nvGrpSpPr>
          <p:cNvPr id="317526" name="Group 86"/>
          <p:cNvGrpSpPr>
            <a:grpSpLocks/>
          </p:cNvGrpSpPr>
          <p:nvPr/>
        </p:nvGrpSpPr>
        <p:grpSpPr bwMode="auto">
          <a:xfrm>
            <a:off x="3352800" y="4572000"/>
            <a:ext cx="1909763" cy="1143000"/>
            <a:chOff x="2112" y="2880"/>
            <a:chExt cx="1203" cy="720"/>
          </a:xfrm>
        </p:grpSpPr>
        <p:sp>
          <p:nvSpPr>
            <p:cNvPr id="317499" name="Freeform 59"/>
            <p:cNvSpPr>
              <a:spLocks/>
            </p:cNvSpPr>
            <p:nvPr/>
          </p:nvSpPr>
          <p:spPr bwMode="auto">
            <a:xfrm>
              <a:off x="2643" y="3312"/>
              <a:ext cx="432" cy="288"/>
            </a:xfrm>
            <a:custGeom>
              <a:avLst/>
              <a:gdLst/>
              <a:ahLst/>
              <a:cxnLst>
                <a:cxn ang="0">
                  <a:pos x="0" y="288"/>
                </a:cxn>
                <a:cxn ang="0">
                  <a:pos x="240" y="288"/>
                </a:cxn>
                <a:cxn ang="0">
                  <a:pos x="240" y="0"/>
                </a:cxn>
                <a:cxn ang="0">
                  <a:pos x="432" y="0"/>
                </a:cxn>
              </a:cxnLst>
              <a:rect l="0" t="0" r="r" b="b"/>
              <a:pathLst>
                <a:path w="432" h="288">
                  <a:moveTo>
                    <a:pt x="0" y="288"/>
                  </a:moveTo>
                  <a:lnTo>
                    <a:pt x="240" y="288"/>
                  </a:lnTo>
                  <a:lnTo>
                    <a:pt x="240" y="0"/>
                  </a:lnTo>
                  <a:lnTo>
                    <a:pt x="432" y="0"/>
                  </a:lnTo>
                </a:path>
              </a:pathLst>
            </a:custGeom>
            <a:noFill/>
            <a:ln w="9525">
              <a:solidFill>
                <a:schemeClr val="tx1"/>
              </a:solidFill>
              <a:round/>
              <a:headEnd/>
              <a:tailEnd/>
            </a:ln>
            <a:effectLst/>
          </p:spPr>
          <p:txBody>
            <a:bodyPr/>
            <a:lstStyle/>
            <a:p>
              <a:endParaRPr lang="en-US"/>
            </a:p>
          </p:txBody>
        </p:sp>
        <p:sp>
          <p:nvSpPr>
            <p:cNvPr id="317500" name="Rectangle 60"/>
            <p:cNvSpPr>
              <a:spLocks noChangeArrowheads="1"/>
            </p:cNvSpPr>
            <p:nvPr/>
          </p:nvSpPr>
          <p:spPr bwMode="auto">
            <a:xfrm>
              <a:off x="2451" y="2880"/>
              <a:ext cx="864" cy="404"/>
            </a:xfrm>
            <a:prstGeom prst="rect">
              <a:avLst/>
            </a:prstGeom>
            <a:noFill/>
            <a:ln w="9525">
              <a:noFill/>
              <a:miter lim="800000"/>
              <a:headEnd/>
              <a:tailEnd/>
            </a:ln>
            <a:effectLst/>
          </p:spPr>
          <p:txBody>
            <a:bodyPr>
              <a:spAutoFit/>
            </a:bodyPr>
            <a:lstStyle/>
            <a:p>
              <a:pPr eaLnBrk="1" hangingPunct="1">
                <a:lnSpc>
                  <a:spcPct val="100000"/>
                </a:lnSpc>
              </a:pPr>
              <a:r>
                <a:rPr lang="en-US" b="0"/>
                <a:t>Rising</a:t>
              </a:r>
            </a:p>
            <a:p>
              <a:pPr eaLnBrk="1" hangingPunct="1">
                <a:lnSpc>
                  <a:spcPct val="100000"/>
                </a:lnSpc>
              </a:pPr>
              <a:r>
                <a:rPr lang="en-US" b="0"/>
                <a:t>clock</a:t>
              </a:r>
            </a:p>
          </p:txBody>
        </p:sp>
        <p:sp>
          <p:nvSpPr>
            <p:cNvPr id="317501" name="Rectangle 61"/>
            <p:cNvSpPr>
              <a:spLocks noChangeArrowheads="1"/>
            </p:cNvSpPr>
            <p:nvPr/>
          </p:nvSpPr>
          <p:spPr bwMode="auto">
            <a:xfrm>
              <a:off x="2112" y="3004"/>
              <a:ext cx="387" cy="404"/>
            </a:xfrm>
            <a:prstGeom prst="rect">
              <a:avLst/>
            </a:prstGeom>
            <a:noFill/>
            <a:ln w="9525">
              <a:noFill/>
              <a:miter lim="800000"/>
              <a:headEnd/>
              <a:tailEnd/>
            </a:ln>
            <a:effectLst/>
          </p:spPr>
          <p:txBody>
            <a:bodyPr wrap="none">
              <a:spAutoFit/>
            </a:bodyPr>
            <a:lstStyle/>
            <a:p>
              <a:pPr algn="l" eaLnBrk="1" hangingPunct="1">
                <a:lnSpc>
                  <a:spcPct val="100000"/>
                </a:lnSpc>
              </a:pPr>
              <a:r>
                <a:rPr lang="en-US" sz="3600" b="0">
                  <a:solidFill>
                    <a:srgbClr val="000099"/>
                  </a:solidFill>
                  <a:latin typeface="Wingdings 3" pitchFamily="18" charset="2"/>
                  <a:sym typeface="Wingdings 3" pitchFamily="18" charset="2"/>
                </a:rPr>
                <a:t></a:t>
              </a:r>
            </a:p>
          </p:txBody>
        </p:sp>
      </p:grpSp>
      <p:grpSp>
        <p:nvGrpSpPr>
          <p:cNvPr id="317527" name="Group 87"/>
          <p:cNvGrpSpPr>
            <a:grpSpLocks/>
          </p:cNvGrpSpPr>
          <p:nvPr/>
        </p:nvGrpSpPr>
        <p:grpSpPr bwMode="auto">
          <a:xfrm>
            <a:off x="5257800" y="4343400"/>
            <a:ext cx="3424238" cy="2112963"/>
            <a:chOff x="3312" y="2736"/>
            <a:chExt cx="2157" cy="1331"/>
          </a:xfrm>
        </p:grpSpPr>
        <p:sp>
          <p:nvSpPr>
            <p:cNvPr id="317502" name="Rectangle 62"/>
            <p:cNvSpPr>
              <a:spLocks noChangeArrowheads="1"/>
            </p:cNvSpPr>
            <p:nvPr/>
          </p:nvSpPr>
          <p:spPr bwMode="auto">
            <a:xfrm>
              <a:off x="3312" y="3004"/>
              <a:ext cx="387" cy="404"/>
            </a:xfrm>
            <a:prstGeom prst="rect">
              <a:avLst/>
            </a:prstGeom>
            <a:noFill/>
            <a:ln w="9525">
              <a:noFill/>
              <a:miter lim="800000"/>
              <a:headEnd/>
              <a:tailEnd/>
            </a:ln>
            <a:effectLst/>
          </p:spPr>
          <p:txBody>
            <a:bodyPr wrap="none">
              <a:spAutoFit/>
            </a:bodyPr>
            <a:lstStyle/>
            <a:p>
              <a:pPr algn="l" eaLnBrk="1" hangingPunct="1">
                <a:lnSpc>
                  <a:spcPct val="100000"/>
                </a:lnSpc>
              </a:pPr>
              <a:r>
                <a:rPr lang="en-US" sz="3600" b="0">
                  <a:solidFill>
                    <a:srgbClr val="000099"/>
                  </a:solidFill>
                  <a:latin typeface="Wingdings 3" pitchFamily="18" charset="2"/>
                  <a:sym typeface="Wingdings 3" pitchFamily="18" charset="2"/>
                </a:rPr>
                <a:t></a:t>
              </a:r>
            </a:p>
          </p:txBody>
        </p:sp>
        <p:grpSp>
          <p:nvGrpSpPr>
            <p:cNvPr id="317503" name="Group 63"/>
            <p:cNvGrpSpPr>
              <a:grpSpLocks/>
            </p:cNvGrpSpPr>
            <p:nvPr/>
          </p:nvGrpSpPr>
          <p:grpSpPr bwMode="auto">
            <a:xfrm>
              <a:off x="3936" y="2736"/>
              <a:ext cx="1533" cy="1331"/>
              <a:chOff x="3219" y="768"/>
              <a:chExt cx="1533" cy="1331"/>
            </a:xfrm>
          </p:grpSpPr>
          <p:grpSp>
            <p:nvGrpSpPr>
              <p:cNvPr id="317504" name="Group 64"/>
              <p:cNvGrpSpPr>
                <a:grpSpLocks/>
              </p:cNvGrpSpPr>
              <p:nvPr/>
            </p:nvGrpSpPr>
            <p:grpSpPr bwMode="auto">
              <a:xfrm>
                <a:off x="3219" y="768"/>
                <a:ext cx="1248" cy="1331"/>
                <a:chOff x="3219" y="768"/>
                <a:chExt cx="1248" cy="1331"/>
              </a:xfrm>
            </p:grpSpPr>
            <p:sp>
              <p:nvSpPr>
                <p:cNvPr id="317505" name="Rectangle 65"/>
                <p:cNvSpPr>
                  <a:spLocks noChangeArrowheads="1"/>
                </p:cNvSpPr>
                <p:nvPr/>
              </p:nvSpPr>
              <p:spPr bwMode="auto">
                <a:xfrm>
                  <a:off x="3219" y="768"/>
                  <a:ext cx="960" cy="960"/>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eaLnBrk="1" hangingPunct="1">
                    <a:lnSpc>
                      <a:spcPct val="100000"/>
                    </a:lnSpc>
                  </a:pPr>
                  <a:r>
                    <a:rPr lang="en-US" sz="1400" b="0"/>
                    <a:t>Register</a:t>
                  </a:r>
                </a:p>
                <a:p>
                  <a:pPr eaLnBrk="1" hangingPunct="1">
                    <a:lnSpc>
                      <a:spcPct val="100000"/>
                    </a:lnSpc>
                  </a:pPr>
                  <a:r>
                    <a:rPr lang="en-US" sz="1400" b="0"/>
                    <a:t>file</a:t>
                  </a:r>
                </a:p>
              </p:txBody>
            </p:sp>
            <p:sp>
              <p:nvSpPr>
                <p:cNvPr id="317506" name="Text Box 66"/>
                <p:cNvSpPr txBox="1">
                  <a:spLocks noChangeArrowheads="1"/>
                </p:cNvSpPr>
                <p:nvPr/>
              </p:nvSpPr>
              <p:spPr bwMode="auto">
                <a:xfrm>
                  <a:off x="3987" y="1152"/>
                  <a:ext cx="192" cy="154"/>
                </a:xfrm>
                <a:prstGeom prst="rect">
                  <a:avLst/>
                </a:prstGeom>
                <a:noFill/>
                <a:ln w="9525">
                  <a:noFill/>
                  <a:miter lim="800000"/>
                  <a:headEnd/>
                  <a:tailEnd/>
                </a:ln>
                <a:effectLst/>
              </p:spPr>
              <p:txBody>
                <a:bodyPr>
                  <a:spAutoFit/>
                </a:bodyPr>
                <a:lstStyle/>
                <a:p>
                  <a:pPr eaLnBrk="1" hangingPunct="1">
                    <a:lnSpc>
                      <a:spcPct val="100000"/>
                    </a:lnSpc>
                  </a:pPr>
                  <a:r>
                    <a:rPr lang="en-US" sz="1000" b="0"/>
                    <a:t>W</a:t>
                  </a:r>
                </a:p>
              </p:txBody>
            </p:sp>
            <p:sp>
              <p:nvSpPr>
                <p:cNvPr id="317507" name="Oval 67"/>
                <p:cNvSpPr>
                  <a:spLocks noChangeArrowheads="1"/>
                </p:cNvSpPr>
                <p:nvPr/>
              </p:nvSpPr>
              <p:spPr bwMode="auto">
                <a:xfrm>
                  <a:off x="4179" y="1152"/>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dstW</a:t>
                  </a:r>
                </a:p>
              </p:txBody>
            </p:sp>
            <p:sp>
              <p:nvSpPr>
                <p:cNvPr id="317508" name="Line 68"/>
                <p:cNvSpPr>
                  <a:spLocks noChangeShapeType="1"/>
                </p:cNvSpPr>
                <p:nvPr/>
              </p:nvSpPr>
              <p:spPr bwMode="auto">
                <a:xfrm rot="16200000" flipV="1">
                  <a:off x="4323" y="1008"/>
                  <a:ext cx="0" cy="288"/>
                </a:xfrm>
                <a:prstGeom prst="line">
                  <a:avLst/>
                </a:prstGeom>
                <a:noFill/>
                <a:ln w="28575">
                  <a:solidFill>
                    <a:schemeClr val="tx1"/>
                  </a:solidFill>
                  <a:round/>
                  <a:headEnd/>
                  <a:tailEnd type="triangle" w="sm" len="sm"/>
                </a:ln>
                <a:effectLst/>
              </p:spPr>
              <p:txBody>
                <a:bodyPr/>
                <a:lstStyle/>
                <a:p>
                  <a:endParaRPr lang="en-US"/>
                </a:p>
              </p:txBody>
            </p:sp>
            <p:sp>
              <p:nvSpPr>
                <p:cNvPr id="317509" name="Line 69"/>
                <p:cNvSpPr>
                  <a:spLocks noChangeShapeType="1"/>
                </p:cNvSpPr>
                <p:nvPr/>
              </p:nvSpPr>
              <p:spPr bwMode="auto">
                <a:xfrm rot="16200000" flipV="1">
                  <a:off x="4322" y="1201"/>
                  <a:ext cx="0" cy="286"/>
                </a:xfrm>
                <a:prstGeom prst="line">
                  <a:avLst/>
                </a:prstGeom>
                <a:noFill/>
                <a:ln w="12700">
                  <a:solidFill>
                    <a:schemeClr val="tx1"/>
                  </a:solidFill>
                  <a:round/>
                  <a:headEnd/>
                  <a:tailEnd type="triangle" w="sm" len="sm"/>
                </a:ln>
                <a:effectLst/>
              </p:spPr>
              <p:txBody>
                <a:bodyPr/>
                <a:lstStyle/>
                <a:p>
                  <a:endParaRPr lang="en-US"/>
                </a:p>
              </p:txBody>
            </p:sp>
            <p:sp>
              <p:nvSpPr>
                <p:cNvPr id="317510" name="Oval 70"/>
                <p:cNvSpPr>
                  <a:spLocks noChangeArrowheads="1"/>
                </p:cNvSpPr>
                <p:nvPr/>
              </p:nvSpPr>
              <p:spPr bwMode="auto">
                <a:xfrm>
                  <a:off x="4179" y="960"/>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valW</a:t>
                  </a:r>
                </a:p>
              </p:txBody>
            </p:sp>
            <p:sp>
              <p:nvSpPr>
                <p:cNvPr id="317511" name="Line 71"/>
                <p:cNvSpPr>
                  <a:spLocks noChangeShapeType="1"/>
                </p:cNvSpPr>
                <p:nvPr/>
              </p:nvSpPr>
              <p:spPr bwMode="auto">
                <a:xfrm flipH="1" flipV="1">
                  <a:off x="3987" y="1728"/>
                  <a:ext cx="0" cy="192"/>
                </a:xfrm>
                <a:prstGeom prst="line">
                  <a:avLst/>
                </a:prstGeom>
                <a:noFill/>
                <a:ln w="12700">
                  <a:solidFill>
                    <a:schemeClr val="tx1"/>
                  </a:solidFill>
                  <a:round/>
                  <a:headEnd/>
                  <a:tailEnd type="triangle" w="sm" len="sm"/>
                </a:ln>
                <a:effectLst/>
              </p:spPr>
              <p:txBody>
                <a:bodyPr/>
                <a:lstStyle/>
                <a:p>
                  <a:endParaRPr lang="en-US"/>
                </a:p>
              </p:txBody>
            </p:sp>
            <p:sp>
              <p:nvSpPr>
                <p:cNvPr id="317512" name="Rectangle 72"/>
                <p:cNvSpPr>
                  <a:spLocks noChangeArrowheads="1"/>
                </p:cNvSpPr>
                <p:nvPr/>
              </p:nvSpPr>
              <p:spPr bwMode="auto">
                <a:xfrm>
                  <a:off x="3795" y="1920"/>
                  <a:ext cx="338" cy="179"/>
                </a:xfrm>
                <a:prstGeom prst="rect">
                  <a:avLst/>
                </a:prstGeom>
                <a:noFill/>
                <a:ln w="19050">
                  <a:noFill/>
                  <a:miter lim="800000"/>
                  <a:headEnd/>
                  <a:tailEnd type="none" w="sm" len="sm"/>
                </a:ln>
                <a:effectLst/>
              </p:spPr>
              <p:txBody>
                <a:bodyPr wrap="none" lIns="45720" rIns="45720">
                  <a:spAutoFit/>
                </a:bodyPr>
                <a:lstStyle/>
                <a:p>
                  <a:r>
                    <a:rPr lang="en-US" sz="1400" b="0"/>
                    <a:t>Clock</a:t>
                  </a:r>
                </a:p>
              </p:txBody>
            </p:sp>
          </p:grpSp>
          <p:sp>
            <p:nvSpPr>
              <p:cNvPr id="317513" name="Rectangle 73"/>
              <p:cNvSpPr>
                <a:spLocks noChangeArrowheads="1"/>
              </p:cNvSpPr>
              <p:nvPr/>
            </p:nvSpPr>
            <p:spPr bwMode="auto">
              <a:xfrm>
                <a:off x="3602" y="807"/>
                <a:ext cx="334" cy="209"/>
              </a:xfrm>
              <a:prstGeom prst="rect">
                <a:avLst/>
              </a:prstGeom>
              <a:solidFill>
                <a:schemeClr val="bg1"/>
              </a:solidFill>
              <a:ln w="19050">
                <a:solidFill>
                  <a:schemeClr val="tx2"/>
                </a:solidFill>
                <a:miter lim="800000"/>
                <a:headEnd/>
                <a:tailEnd type="none" w="sm" len="sm"/>
              </a:ln>
              <a:effectLst/>
            </p:spPr>
            <p:txBody>
              <a:bodyPr wrap="none" lIns="45720" rIns="45720" anchor="ctr"/>
              <a:lstStyle/>
              <a:p>
                <a:r>
                  <a:rPr lang="en-US" sz="1600">
                    <a:solidFill>
                      <a:schemeClr val="accent1"/>
                    </a:solidFill>
                  </a:rPr>
                  <a:t>y</a:t>
                </a:r>
              </a:p>
            </p:txBody>
          </p:sp>
          <p:sp>
            <p:nvSpPr>
              <p:cNvPr id="317514" name="Text Box 74"/>
              <p:cNvSpPr txBox="1">
                <a:spLocks noChangeArrowheads="1"/>
              </p:cNvSpPr>
              <p:nvPr/>
            </p:nvSpPr>
            <p:spPr bwMode="auto">
              <a:xfrm>
                <a:off x="4491" y="1034"/>
                <a:ext cx="261" cy="214"/>
              </a:xfrm>
              <a:prstGeom prst="rect">
                <a:avLst/>
              </a:prstGeom>
              <a:noFill/>
              <a:ln w="19050">
                <a:noFill/>
                <a:miter lim="800000"/>
                <a:headEnd/>
                <a:tailEnd type="none" w="sm" len="sm"/>
              </a:ln>
              <a:effectLst/>
            </p:spPr>
            <p:txBody>
              <a:bodyPr lIns="45720" rIns="45720">
                <a:spAutoFit/>
              </a:bodyPr>
              <a:lstStyle/>
              <a:p>
                <a:pPr algn="l"/>
                <a:endParaRPr lang="en-US"/>
              </a:p>
            </p:txBody>
          </p:sp>
          <p:sp>
            <p:nvSpPr>
              <p:cNvPr id="317515" name="Text Box 75"/>
              <p:cNvSpPr txBox="1">
                <a:spLocks noChangeArrowheads="1"/>
              </p:cNvSpPr>
              <p:nvPr/>
            </p:nvSpPr>
            <p:spPr bwMode="auto">
              <a:xfrm>
                <a:off x="4491" y="1226"/>
                <a:ext cx="261" cy="214"/>
              </a:xfrm>
              <a:prstGeom prst="rect">
                <a:avLst/>
              </a:prstGeom>
              <a:noFill/>
              <a:ln w="19050">
                <a:noFill/>
                <a:miter lim="800000"/>
                <a:headEnd/>
                <a:tailEnd type="none" w="sm" len="sm"/>
              </a:ln>
              <a:effectLst/>
            </p:spPr>
            <p:txBody>
              <a:bodyPr lIns="45720" rIns="45720">
                <a:spAutoFit/>
              </a:bodyPr>
              <a:lstStyle/>
              <a:p>
                <a:pPr algn="l"/>
                <a:endParaRPr lang="en-US"/>
              </a:p>
            </p:txBody>
          </p:sp>
          <p:sp>
            <p:nvSpPr>
              <p:cNvPr id="317516" name="Rectangle 76"/>
              <p:cNvSpPr>
                <a:spLocks noChangeArrowheads="1"/>
              </p:cNvSpPr>
              <p:nvPr/>
            </p:nvSpPr>
            <p:spPr bwMode="auto">
              <a:xfrm>
                <a:off x="3456" y="816"/>
                <a:ext cx="138" cy="214"/>
              </a:xfrm>
              <a:prstGeom prst="rect">
                <a:avLst/>
              </a:prstGeom>
              <a:noFill/>
              <a:ln w="19050">
                <a:noFill/>
                <a:miter lim="800000"/>
                <a:headEnd/>
                <a:tailEnd type="none" w="sm" len="sm"/>
              </a:ln>
              <a:effectLst/>
            </p:spPr>
            <p:txBody>
              <a:bodyPr wrap="none" lIns="45720" rIns="45720">
                <a:spAutoFit/>
              </a:bodyPr>
              <a:lstStyle/>
              <a:p>
                <a:r>
                  <a:rPr lang="en-US">
                    <a:solidFill>
                      <a:schemeClr val="accent1"/>
                    </a:solidFill>
                  </a:rPr>
                  <a:t>2</a:t>
                </a:r>
              </a:p>
            </p:txBody>
          </p:sp>
        </p:grpSp>
      </p:grpSp>
      <p:sp>
        <p:nvSpPr>
          <p:cNvPr id="317518" name="Rectangle 78"/>
          <p:cNvSpPr>
            <a:spLocks noChangeArrowheads="1"/>
          </p:cNvSpPr>
          <p:nvPr/>
        </p:nvSpPr>
        <p:spPr bwMode="auto">
          <a:xfrm>
            <a:off x="1981200" y="1524000"/>
            <a:ext cx="530225" cy="331788"/>
          </a:xfrm>
          <a:prstGeom prst="rect">
            <a:avLst/>
          </a:prstGeom>
          <a:solidFill>
            <a:schemeClr val="bg1"/>
          </a:solidFill>
          <a:ln w="19050">
            <a:solidFill>
              <a:schemeClr val="tx2"/>
            </a:solidFill>
            <a:miter lim="800000"/>
            <a:headEnd/>
            <a:tailEnd type="none" w="sm" len="sm"/>
          </a:ln>
          <a:effectLst/>
        </p:spPr>
        <p:txBody>
          <a:bodyPr wrap="none" lIns="45720" rIns="45720" anchor="ctr"/>
          <a:lstStyle/>
          <a:p>
            <a:r>
              <a:rPr lang="en-US" sz="1600">
                <a:solidFill>
                  <a:schemeClr val="accent1"/>
                </a:solidFill>
              </a:rPr>
              <a:t>x</a:t>
            </a:r>
          </a:p>
        </p:txBody>
      </p:sp>
      <p:sp>
        <p:nvSpPr>
          <p:cNvPr id="317519" name="Rectangle 79"/>
          <p:cNvSpPr>
            <a:spLocks noChangeArrowheads="1"/>
          </p:cNvSpPr>
          <p:nvPr/>
        </p:nvSpPr>
        <p:spPr bwMode="auto">
          <a:xfrm>
            <a:off x="1749425" y="1538288"/>
            <a:ext cx="219075" cy="339725"/>
          </a:xfrm>
          <a:prstGeom prst="rect">
            <a:avLst/>
          </a:prstGeom>
          <a:noFill/>
          <a:ln w="19050">
            <a:noFill/>
            <a:miter lim="800000"/>
            <a:headEnd/>
            <a:tailEnd type="none" w="sm" len="sm"/>
          </a:ln>
          <a:effectLst/>
        </p:spPr>
        <p:txBody>
          <a:bodyPr wrap="none" lIns="45720" rIns="45720">
            <a:spAutoFit/>
          </a:bodyPr>
          <a:lstStyle/>
          <a:p>
            <a:r>
              <a:rPr lang="en-US">
                <a:solidFill>
                  <a:schemeClr val="accent1"/>
                </a:solidFill>
              </a:rPr>
              <a:t>2</a:t>
            </a:r>
          </a:p>
        </p:txBody>
      </p:sp>
      <p:grpSp>
        <p:nvGrpSpPr>
          <p:cNvPr id="317524" name="Group 84"/>
          <p:cNvGrpSpPr>
            <a:grpSpLocks/>
          </p:cNvGrpSpPr>
          <p:nvPr/>
        </p:nvGrpSpPr>
        <p:grpSpPr bwMode="auto">
          <a:xfrm>
            <a:off x="609600" y="2209800"/>
            <a:ext cx="1117600" cy="828675"/>
            <a:chOff x="384" y="1392"/>
            <a:chExt cx="704" cy="522"/>
          </a:xfrm>
        </p:grpSpPr>
        <p:sp>
          <p:nvSpPr>
            <p:cNvPr id="317469" name="Freeform 29"/>
            <p:cNvSpPr>
              <a:spLocks/>
            </p:cNvSpPr>
            <p:nvPr/>
          </p:nvSpPr>
          <p:spPr bwMode="auto">
            <a:xfrm>
              <a:off x="528" y="1488"/>
              <a:ext cx="560" cy="426"/>
            </a:xfrm>
            <a:custGeom>
              <a:avLst/>
              <a:gdLst/>
              <a:ahLst/>
              <a:cxnLst>
                <a:cxn ang="0">
                  <a:pos x="120" y="426"/>
                </a:cxn>
                <a:cxn ang="0">
                  <a:pos x="384" y="360"/>
                </a:cxn>
                <a:cxn ang="0">
                  <a:pos x="456" y="336"/>
                </a:cxn>
                <a:cxn ang="0">
                  <a:pos x="492" y="324"/>
                </a:cxn>
                <a:cxn ang="0">
                  <a:pos x="546" y="288"/>
                </a:cxn>
                <a:cxn ang="0">
                  <a:pos x="558" y="252"/>
                </a:cxn>
                <a:cxn ang="0">
                  <a:pos x="456" y="150"/>
                </a:cxn>
                <a:cxn ang="0">
                  <a:pos x="384" y="114"/>
                </a:cxn>
                <a:cxn ang="0">
                  <a:pos x="318" y="96"/>
                </a:cxn>
                <a:cxn ang="0">
                  <a:pos x="156" y="48"/>
                </a:cxn>
                <a:cxn ang="0">
                  <a:pos x="0" y="0"/>
                </a:cxn>
              </a:cxnLst>
              <a:rect l="0" t="0" r="r" b="b"/>
              <a:pathLst>
                <a:path w="560" h="426">
                  <a:moveTo>
                    <a:pt x="120" y="426"/>
                  </a:moveTo>
                  <a:cubicBezTo>
                    <a:pt x="208" y="416"/>
                    <a:pt x="299" y="383"/>
                    <a:pt x="384" y="360"/>
                  </a:cubicBezTo>
                  <a:cubicBezTo>
                    <a:pt x="408" y="353"/>
                    <a:pt x="432" y="344"/>
                    <a:pt x="456" y="336"/>
                  </a:cubicBezTo>
                  <a:cubicBezTo>
                    <a:pt x="468" y="332"/>
                    <a:pt x="492" y="324"/>
                    <a:pt x="492" y="324"/>
                  </a:cubicBezTo>
                  <a:cubicBezTo>
                    <a:pt x="510" y="306"/>
                    <a:pt x="525" y="302"/>
                    <a:pt x="546" y="288"/>
                  </a:cubicBezTo>
                  <a:cubicBezTo>
                    <a:pt x="550" y="276"/>
                    <a:pt x="560" y="264"/>
                    <a:pt x="558" y="252"/>
                  </a:cubicBezTo>
                  <a:cubicBezTo>
                    <a:pt x="543" y="177"/>
                    <a:pt x="514" y="179"/>
                    <a:pt x="456" y="150"/>
                  </a:cubicBezTo>
                  <a:cubicBezTo>
                    <a:pt x="432" y="138"/>
                    <a:pt x="408" y="125"/>
                    <a:pt x="384" y="114"/>
                  </a:cubicBezTo>
                  <a:cubicBezTo>
                    <a:pt x="351" y="99"/>
                    <a:pt x="350" y="104"/>
                    <a:pt x="318" y="96"/>
                  </a:cubicBezTo>
                  <a:cubicBezTo>
                    <a:pt x="264" y="82"/>
                    <a:pt x="209" y="66"/>
                    <a:pt x="156" y="48"/>
                  </a:cubicBezTo>
                  <a:cubicBezTo>
                    <a:pt x="115" y="34"/>
                    <a:pt x="28" y="28"/>
                    <a:pt x="0" y="0"/>
                  </a:cubicBezTo>
                </a:path>
              </a:pathLst>
            </a:custGeom>
            <a:noFill/>
            <a:ln w="38100" cap="flat" cmpd="sng">
              <a:solidFill>
                <a:srgbClr val="FF3300"/>
              </a:solidFill>
              <a:prstDash val="solid"/>
              <a:round/>
              <a:headEnd type="none" w="med" len="med"/>
              <a:tailEnd type="triangle" w="sm" len="sm"/>
            </a:ln>
            <a:effectLst/>
          </p:spPr>
          <p:txBody>
            <a:bodyPr wrap="none" lIns="45720" rIns="45720" anchor="ctr">
              <a:spAutoFit/>
            </a:bodyPr>
            <a:lstStyle/>
            <a:p>
              <a:endParaRPr lang="en-US"/>
            </a:p>
          </p:txBody>
        </p:sp>
        <p:sp>
          <p:nvSpPr>
            <p:cNvPr id="317521" name="Rectangle 81"/>
            <p:cNvSpPr>
              <a:spLocks noChangeArrowheads="1"/>
            </p:cNvSpPr>
            <p:nvPr/>
          </p:nvSpPr>
          <p:spPr bwMode="auto">
            <a:xfrm>
              <a:off x="384" y="1392"/>
              <a:ext cx="129" cy="197"/>
            </a:xfrm>
            <a:prstGeom prst="rect">
              <a:avLst/>
            </a:prstGeom>
            <a:noFill/>
            <a:ln w="19050">
              <a:noFill/>
              <a:miter lim="800000"/>
              <a:headEnd/>
              <a:tailEnd type="none" w="sm" len="sm"/>
            </a:ln>
            <a:effectLst/>
          </p:spPr>
          <p:txBody>
            <a:bodyPr wrap="none" lIns="45720" rIns="45720">
              <a:spAutoFit/>
            </a:bodyPr>
            <a:lstStyle/>
            <a:p>
              <a:r>
                <a:rPr lang="en-US" sz="1600">
                  <a:solidFill>
                    <a:schemeClr val="accent1"/>
                  </a:solidFill>
                </a:rPr>
                <a:t>x</a:t>
              </a:r>
            </a:p>
          </p:txBody>
        </p:sp>
      </p:grpSp>
      <p:grpSp>
        <p:nvGrpSpPr>
          <p:cNvPr id="317523" name="Group 83"/>
          <p:cNvGrpSpPr>
            <a:grpSpLocks/>
          </p:cNvGrpSpPr>
          <p:nvPr/>
        </p:nvGrpSpPr>
        <p:grpSpPr bwMode="auto">
          <a:xfrm>
            <a:off x="685800" y="2362200"/>
            <a:ext cx="1041400" cy="873125"/>
            <a:chOff x="432" y="1488"/>
            <a:chExt cx="656" cy="550"/>
          </a:xfrm>
        </p:grpSpPr>
        <p:sp>
          <p:nvSpPr>
            <p:cNvPr id="317520" name="Rectangle 80"/>
            <p:cNvSpPr>
              <a:spLocks noChangeArrowheads="1"/>
            </p:cNvSpPr>
            <p:nvPr/>
          </p:nvSpPr>
          <p:spPr bwMode="auto">
            <a:xfrm>
              <a:off x="432" y="1824"/>
              <a:ext cx="138" cy="214"/>
            </a:xfrm>
            <a:prstGeom prst="rect">
              <a:avLst/>
            </a:prstGeom>
            <a:noFill/>
            <a:ln w="19050">
              <a:noFill/>
              <a:miter lim="800000"/>
              <a:headEnd/>
              <a:tailEnd type="none" w="sm" len="sm"/>
            </a:ln>
            <a:effectLst/>
          </p:spPr>
          <p:txBody>
            <a:bodyPr wrap="none" lIns="45720" rIns="45720">
              <a:spAutoFit/>
            </a:bodyPr>
            <a:lstStyle/>
            <a:p>
              <a:r>
                <a:rPr lang="en-US">
                  <a:solidFill>
                    <a:schemeClr val="accent1"/>
                  </a:solidFill>
                </a:rPr>
                <a:t>2</a:t>
              </a:r>
            </a:p>
          </p:txBody>
        </p:sp>
        <p:sp>
          <p:nvSpPr>
            <p:cNvPr id="317522" name="Freeform 82"/>
            <p:cNvSpPr>
              <a:spLocks/>
            </p:cNvSpPr>
            <p:nvPr/>
          </p:nvSpPr>
          <p:spPr bwMode="auto">
            <a:xfrm>
              <a:off x="528" y="1488"/>
              <a:ext cx="560" cy="426"/>
            </a:xfrm>
            <a:custGeom>
              <a:avLst/>
              <a:gdLst/>
              <a:ahLst/>
              <a:cxnLst>
                <a:cxn ang="0">
                  <a:pos x="120" y="426"/>
                </a:cxn>
                <a:cxn ang="0">
                  <a:pos x="384" y="360"/>
                </a:cxn>
                <a:cxn ang="0">
                  <a:pos x="456" y="336"/>
                </a:cxn>
                <a:cxn ang="0">
                  <a:pos x="492" y="324"/>
                </a:cxn>
                <a:cxn ang="0">
                  <a:pos x="546" y="288"/>
                </a:cxn>
                <a:cxn ang="0">
                  <a:pos x="558" y="252"/>
                </a:cxn>
                <a:cxn ang="0">
                  <a:pos x="456" y="150"/>
                </a:cxn>
                <a:cxn ang="0">
                  <a:pos x="384" y="114"/>
                </a:cxn>
                <a:cxn ang="0">
                  <a:pos x="318" y="96"/>
                </a:cxn>
                <a:cxn ang="0">
                  <a:pos x="156" y="48"/>
                </a:cxn>
                <a:cxn ang="0">
                  <a:pos x="0" y="0"/>
                </a:cxn>
              </a:cxnLst>
              <a:rect l="0" t="0" r="r" b="b"/>
              <a:pathLst>
                <a:path w="560" h="426">
                  <a:moveTo>
                    <a:pt x="120" y="426"/>
                  </a:moveTo>
                  <a:cubicBezTo>
                    <a:pt x="208" y="416"/>
                    <a:pt x="299" y="383"/>
                    <a:pt x="384" y="360"/>
                  </a:cubicBezTo>
                  <a:cubicBezTo>
                    <a:pt x="408" y="353"/>
                    <a:pt x="432" y="344"/>
                    <a:pt x="456" y="336"/>
                  </a:cubicBezTo>
                  <a:cubicBezTo>
                    <a:pt x="468" y="332"/>
                    <a:pt x="492" y="324"/>
                    <a:pt x="492" y="324"/>
                  </a:cubicBezTo>
                  <a:cubicBezTo>
                    <a:pt x="510" y="306"/>
                    <a:pt x="525" y="302"/>
                    <a:pt x="546" y="288"/>
                  </a:cubicBezTo>
                  <a:cubicBezTo>
                    <a:pt x="550" y="276"/>
                    <a:pt x="560" y="264"/>
                    <a:pt x="558" y="252"/>
                  </a:cubicBezTo>
                  <a:cubicBezTo>
                    <a:pt x="543" y="177"/>
                    <a:pt x="514" y="179"/>
                    <a:pt x="456" y="150"/>
                  </a:cubicBezTo>
                  <a:cubicBezTo>
                    <a:pt x="432" y="138"/>
                    <a:pt x="408" y="125"/>
                    <a:pt x="384" y="114"/>
                  </a:cubicBezTo>
                  <a:cubicBezTo>
                    <a:pt x="351" y="99"/>
                    <a:pt x="350" y="104"/>
                    <a:pt x="318" y="96"/>
                  </a:cubicBezTo>
                  <a:cubicBezTo>
                    <a:pt x="264" y="82"/>
                    <a:pt x="209" y="66"/>
                    <a:pt x="156" y="48"/>
                  </a:cubicBezTo>
                  <a:cubicBezTo>
                    <a:pt x="115" y="34"/>
                    <a:pt x="28" y="28"/>
                    <a:pt x="0" y="0"/>
                  </a:cubicBezTo>
                </a:path>
              </a:pathLst>
            </a:custGeom>
            <a:noFill/>
            <a:ln w="38100" cap="flat" cmpd="sng">
              <a:solidFill>
                <a:srgbClr val="FF3300"/>
              </a:solidFill>
              <a:prstDash val="solid"/>
              <a:round/>
              <a:headEnd type="none" w="med" len="med"/>
              <a:tailEnd type="none" w="sm" len="sm"/>
            </a:ln>
            <a:effectLst/>
          </p:spPr>
          <p:txBody>
            <a:bodyPr wrap="none" lIns="45720" rIns="45720" anchor="ctr">
              <a:spAutoFit/>
            </a:bodyPr>
            <a:lstStyle/>
            <a:p>
              <a:endParaRPr lang="en-US"/>
            </a:p>
          </p:txBody>
        </p:sp>
      </p:grpSp>
    </p:spTree>
    <p:extLst>
      <p:ext uri="{BB962C8B-B14F-4D97-AF65-F5344CB8AC3E}">
        <p14:creationId xmlns:p14="http://schemas.microsoft.com/office/powerpoint/2010/main" val="6979718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7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75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175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175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17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20"/>
          <p:cNvSpPr>
            <a:spLocks noChangeArrowheads="1"/>
          </p:cNvSpPr>
          <p:nvPr/>
        </p:nvSpPr>
        <p:spPr bwMode="auto">
          <a:xfrm>
            <a:off x="4594225" y="1643415"/>
            <a:ext cx="685800" cy="2286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60" name="Rectangle 12"/>
          <p:cNvSpPr>
            <a:spLocks noChangeArrowheads="1"/>
          </p:cNvSpPr>
          <p:nvPr/>
        </p:nvSpPr>
        <p:spPr bwMode="auto">
          <a:xfrm>
            <a:off x="4594225" y="1643415"/>
            <a:ext cx="2286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ZF</a:t>
            </a:r>
          </a:p>
        </p:txBody>
      </p:sp>
      <p:sp>
        <p:nvSpPr>
          <p:cNvPr id="61" name="Rectangle 13"/>
          <p:cNvSpPr>
            <a:spLocks noChangeArrowheads="1"/>
          </p:cNvSpPr>
          <p:nvPr/>
        </p:nvSpPr>
        <p:spPr bwMode="auto">
          <a:xfrm>
            <a:off x="4822825" y="1643415"/>
            <a:ext cx="228600" cy="228600"/>
          </a:xfrm>
          <a:prstGeom prst="rect">
            <a:avLst/>
          </a:prstGeom>
          <a:noFill/>
          <a:ln w="12700">
            <a:solidFill>
              <a:schemeClr val="tx1"/>
            </a:solidFill>
            <a:miter lim="800000"/>
            <a:headEnd/>
            <a:tailEnd/>
          </a:ln>
        </p:spPr>
        <p:txBody>
          <a:bodyPr wrap="none" anchor="ctr"/>
          <a:lstStyle/>
          <a:p>
            <a:pPr algn="ctr"/>
            <a:r>
              <a:rPr lang="en-US" sz="1200">
                <a:latin typeface="Courier New" pitchFamily="49" charset="0"/>
              </a:rPr>
              <a:t>SF</a:t>
            </a:r>
          </a:p>
        </p:txBody>
      </p:sp>
      <p:sp>
        <p:nvSpPr>
          <p:cNvPr id="62" name="Rectangle 16"/>
          <p:cNvSpPr>
            <a:spLocks noChangeArrowheads="1"/>
          </p:cNvSpPr>
          <p:nvPr/>
        </p:nvSpPr>
        <p:spPr bwMode="auto">
          <a:xfrm>
            <a:off x="5051425" y="1643415"/>
            <a:ext cx="2286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OF</a:t>
            </a:r>
          </a:p>
        </p:txBody>
      </p:sp>
      <p:sp>
        <p:nvSpPr>
          <p:cNvPr id="262146" name="Rectangle 2"/>
          <p:cNvSpPr>
            <a:spLocks noGrp="1" noChangeArrowheads="1"/>
          </p:cNvSpPr>
          <p:nvPr>
            <p:ph type="title"/>
          </p:nvPr>
        </p:nvSpPr>
        <p:spPr>
          <a:xfrm>
            <a:off x="342106" y="145575"/>
            <a:ext cx="8504237" cy="736600"/>
          </a:xfrm>
        </p:spPr>
        <p:txBody>
          <a:bodyPr/>
          <a:lstStyle/>
          <a:p>
            <a:r>
              <a:rPr lang="en-US" dirty="0"/>
              <a:t>4.1.1 Y86-64 </a:t>
            </a:r>
            <a:r>
              <a:rPr lang="zh-CN" altLang="en-US" dirty="0"/>
              <a:t>处理器状态</a:t>
            </a:r>
            <a:endParaRPr lang="en-US" dirty="0"/>
          </a:p>
        </p:txBody>
      </p:sp>
      <p:sp>
        <p:nvSpPr>
          <p:cNvPr id="262147" name="Rectangle 3"/>
          <p:cNvSpPr>
            <a:spLocks noGrp="1" noChangeArrowheads="1"/>
          </p:cNvSpPr>
          <p:nvPr>
            <p:ph type="body" idx="1"/>
          </p:nvPr>
        </p:nvSpPr>
        <p:spPr>
          <a:xfrm>
            <a:off x="196056" y="2736849"/>
            <a:ext cx="8294687" cy="3962401"/>
          </a:xfrm>
        </p:spPr>
        <p:txBody>
          <a:bodyPr/>
          <a:lstStyle/>
          <a:p>
            <a:pPr lvl="1">
              <a:tabLst>
                <a:tab pos="3314700" algn="l"/>
                <a:tab pos="4629150" algn="l"/>
              </a:tabLst>
            </a:pPr>
            <a:r>
              <a:rPr lang="en-US" altLang="zh-CN" sz="2000" dirty="0"/>
              <a:t>RF</a:t>
            </a:r>
            <a:r>
              <a:rPr lang="zh-CN" altLang="en-US" sz="2000" dirty="0"/>
              <a:t>：程序寄存器</a:t>
            </a:r>
            <a:endParaRPr lang="en-US" sz="2000" dirty="0"/>
          </a:p>
          <a:p>
            <a:pPr lvl="2">
              <a:tabLst>
                <a:tab pos="3314700" algn="l"/>
                <a:tab pos="4629150" algn="l"/>
              </a:tabLst>
            </a:pPr>
            <a:r>
              <a:rPr lang="en-US" dirty="0"/>
              <a:t>15 registers (</a:t>
            </a:r>
            <a:r>
              <a:rPr lang="zh-CN" altLang="en-US" dirty="0"/>
              <a:t>注：没有</a:t>
            </a:r>
            <a:r>
              <a:rPr lang="en-US" dirty="0">
                <a:latin typeface="Courier New"/>
                <a:cs typeface="Courier New"/>
              </a:rPr>
              <a:t>%r15</a:t>
            </a:r>
            <a:r>
              <a:rPr lang="en-US" dirty="0"/>
              <a:t>).  </a:t>
            </a:r>
            <a:r>
              <a:rPr lang="zh-CN" altLang="en-US" dirty="0"/>
              <a:t>每个</a:t>
            </a:r>
            <a:r>
              <a:rPr lang="en-US" dirty="0"/>
              <a:t> 64 bits</a:t>
            </a:r>
          </a:p>
          <a:p>
            <a:pPr lvl="1">
              <a:tabLst>
                <a:tab pos="3314700" algn="l"/>
                <a:tab pos="4629150" algn="l"/>
              </a:tabLst>
            </a:pPr>
            <a:r>
              <a:rPr lang="en-US" altLang="zh-CN" sz="2000" dirty="0"/>
              <a:t>CC</a:t>
            </a:r>
            <a:r>
              <a:rPr lang="zh-CN" altLang="en-US" sz="2000" dirty="0"/>
              <a:t>：条件码</a:t>
            </a:r>
            <a:endParaRPr lang="en-US" sz="2000" dirty="0"/>
          </a:p>
          <a:p>
            <a:pPr lvl="2">
              <a:tabLst>
                <a:tab pos="3314700" algn="l"/>
                <a:tab pos="4629150" algn="l"/>
              </a:tabLst>
            </a:pPr>
            <a:r>
              <a:rPr lang="en-US" dirty="0"/>
              <a:t>1</a:t>
            </a:r>
            <a:r>
              <a:rPr lang="zh-CN" altLang="en-US" dirty="0"/>
              <a:t>位标志：</a:t>
            </a:r>
            <a:r>
              <a:rPr lang="en-US" dirty="0"/>
              <a:t>ZF: Zero	</a:t>
            </a:r>
            <a:r>
              <a:rPr lang="en-US" dirty="0" err="1"/>
              <a:t>SF:Negative</a:t>
            </a:r>
            <a:r>
              <a:rPr lang="en-US" dirty="0"/>
              <a:t>   OF: Overflow	</a:t>
            </a:r>
          </a:p>
          <a:p>
            <a:pPr lvl="1">
              <a:tabLst>
                <a:tab pos="3314700" algn="l"/>
                <a:tab pos="4629150" algn="l"/>
              </a:tabLst>
            </a:pPr>
            <a:r>
              <a:rPr lang="en-US" altLang="zh-CN" sz="2000" dirty="0"/>
              <a:t>PC</a:t>
            </a:r>
            <a:r>
              <a:rPr lang="zh-CN" altLang="en-US" sz="2000" dirty="0"/>
              <a:t>：程序计数器</a:t>
            </a:r>
            <a:endParaRPr lang="en-US" sz="2000" dirty="0"/>
          </a:p>
          <a:p>
            <a:pPr lvl="2">
              <a:tabLst>
                <a:tab pos="3314700" algn="l"/>
                <a:tab pos="4629150" algn="l"/>
              </a:tabLst>
            </a:pPr>
            <a:r>
              <a:rPr lang="zh-CN" altLang="en-US" dirty="0"/>
              <a:t>指示下一个指令的地址</a:t>
            </a:r>
            <a:endParaRPr lang="en-US" dirty="0"/>
          </a:p>
          <a:p>
            <a:pPr lvl="1">
              <a:tabLst>
                <a:tab pos="3314700" algn="l"/>
                <a:tab pos="4629150" algn="l"/>
              </a:tabLst>
            </a:pPr>
            <a:r>
              <a:rPr lang="en-US" altLang="zh-CN" sz="2000" dirty="0"/>
              <a:t>Stat</a:t>
            </a:r>
            <a:r>
              <a:rPr lang="zh-CN" altLang="en-US" sz="2000" dirty="0"/>
              <a:t>：程序状态</a:t>
            </a:r>
            <a:endParaRPr lang="en-US" sz="2000" dirty="0"/>
          </a:p>
          <a:p>
            <a:pPr lvl="2">
              <a:tabLst>
                <a:tab pos="3314700" algn="l"/>
                <a:tab pos="4629150" algn="l"/>
              </a:tabLst>
            </a:pPr>
            <a:r>
              <a:rPr lang="zh-CN" altLang="en-US" dirty="0"/>
              <a:t>表示正常操作或某些错误状态</a:t>
            </a:r>
            <a:endParaRPr lang="en-US" altLang="zh-CN" dirty="0"/>
          </a:p>
          <a:p>
            <a:pPr lvl="1">
              <a:tabLst>
                <a:tab pos="3314700" algn="l"/>
                <a:tab pos="4629150" algn="l"/>
              </a:tabLst>
            </a:pPr>
            <a:r>
              <a:rPr lang="en-US" altLang="zh-CN" sz="2000" dirty="0"/>
              <a:t>DMEM</a:t>
            </a:r>
            <a:r>
              <a:rPr lang="zh-CN" altLang="en-US" sz="2000" dirty="0"/>
              <a:t>：内存</a:t>
            </a:r>
            <a:endParaRPr lang="en-US" sz="2000" dirty="0"/>
          </a:p>
          <a:p>
            <a:pPr lvl="2">
              <a:tabLst>
                <a:tab pos="3314700" algn="l"/>
                <a:tab pos="4629150" algn="l"/>
              </a:tabLst>
            </a:pPr>
            <a:r>
              <a:rPr lang="zh-CN" altLang="en-US" dirty="0"/>
              <a:t>字节寻址，小端方式</a:t>
            </a:r>
            <a:endParaRPr lang="en-US" dirty="0"/>
          </a:p>
        </p:txBody>
      </p:sp>
      <p:sp>
        <p:nvSpPr>
          <p:cNvPr id="58" name="Rectangle 11"/>
          <p:cNvSpPr>
            <a:spLocks noChangeArrowheads="1"/>
          </p:cNvSpPr>
          <p:nvPr/>
        </p:nvSpPr>
        <p:spPr bwMode="auto">
          <a:xfrm>
            <a:off x="1289050" y="908050"/>
            <a:ext cx="2749550" cy="286232"/>
          </a:xfrm>
          <a:prstGeom prst="rect">
            <a:avLst/>
          </a:prstGeom>
          <a:noFill/>
          <a:ln w="9525">
            <a:noFill/>
            <a:miter lim="800000"/>
            <a:headEnd/>
            <a:tailEnd/>
          </a:ln>
        </p:spPr>
        <p:txBody>
          <a:bodyPr wrap="square">
            <a:spAutoFit/>
          </a:bodyPr>
          <a:lstStyle/>
          <a:p>
            <a:pPr algn="ctr"/>
            <a:r>
              <a:rPr lang="en-US" sz="1400" dirty="0">
                <a:latin typeface="Helvetica" pitchFamily="34" charset="0"/>
              </a:rPr>
              <a:t>RF: Program registers</a:t>
            </a:r>
          </a:p>
        </p:txBody>
      </p:sp>
      <p:sp>
        <p:nvSpPr>
          <p:cNvPr id="64" name="Rectangle 21"/>
          <p:cNvSpPr>
            <a:spLocks noChangeArrowheads="1"/>
          </p:cNvSpPr>
          <p:nvPr/>
        </p:nvSpPr>
        <p:spPr bwMode="auto">
          <a:xfrm>
            <a:off x="4184650" y="1060450"/>
            <a:ext cx="1498600" cy="480131"/>
          </a:xfrm>
          <a:prstGeom prst="rect">
            <a:avLst/>
          </a:prstGeom>
          <a:noFill/>
          <a:ln w="9525">
            <a:noFill/>
            <a:miter lim="800000"/>
            <a:headEnd/>
            <a:tailEnd/>
          </a:ln>
        </p:spPr>
        <p:txBody>
          <a:bodyPr wrap="square">
            <a:spAutoFit/>
          </a:bodyPr>
          <a:lstStyle/>
          <a:p>
            <a:pPr algn="ctr"/>
            <a:r>
              <a:rPr lang="en-US" sz="1400" dirty="0">
                <a:latin typeface="Helvetica" pitchFamily="34" charset="0"/>
              </a:rPr>
              <a:t>CC: Condition codes</a:t>
            </a:r>
          </a:p>
        </p:txBody>
      </p:sp>
      <p:sp>
        <p:nvSpPr>
          <p:cNvPr id="65" name="Rectangle 28"/>
          <p:cNvSpPr>
            <a:spLocks noChangeArrowheads="1"/>
          </p:cNvSpPr>
          <p:nvPr/>
        </p:nvSpPr>
        <p:spPr bwMode="auto">
          <a:xfrm>
            <a:off x="4565650" y="2253774"/>
            <a:ext cx="838200" cy="2286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66" name="Rectangle 29"/>
          <p:cNvSpPr>
            <a:spLocks noChangeArrowheads="1"/>
          </p:cNvSpPr>
          <p:nvPr/>
        </p:nvSpPr>
        <p:spPr bwMode="auto">
          <a:xfrm>
            <a:off x="4267200" y="1974850"/>
            <a:ext cx="838200" cy="286232"/>
          </a:xfrm>
          <a:prstGeom prst="rect">
            <a:avLst/>
          </a:prstGeom>
          <a:noFill/>
          <a:ln w="9525">
            <a:noFill/>
            <a:miter lim="800000"/>
            <a:headEnd/>
            <a:tailEnd/>
          </a:ln>
        </p:spPr>
        <p:txBody>
          <a:bodyPr>
            <a:spAutoFit/>
          </a:bodyPr>
          <a:lstStyle/>
          <a:p>
            <a:pPr algn="ctr"/>
            <a:r>
              <a:rPr lang="en-US" sz="1400" dirty="0">
                <a:latin typeface="Helvetica" pitchFamily="34" charset="0"/>
              </a:rPr>
              <a:t>PC</a:t>
            </a:r>
          </a:p>
        </p:txBody>
      </p:sp>
      <p:sp>
        <p:nvSpPr>
          <p:cNvPr id="67" name="Rectangle 30"/>
          <p:cNvSpPr>
            <a:spLocks noChangeArrowheads="1"/>
          </p:cNvSpPr>
          <p:nvPr/>
        </p:nvSpPr>
        <p:spPr bwMode="auto">
          <a:xfrm>
            <a:off x="6019800" y="2127250"/>
            <a:ext cx="1676400" cy="4572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68" name="Rectangle 31"/>
          <p:cNvSpPr>
            <a:spLocks noChangeArrowheads="1"/>
          </p:cNvSpPr>
          <p:nvPr/>
        </p:nvSpPr>
        <p:spPr bwMode="auto">
          <a:xfrm>
            <a:off x="6019800" y="1822450"/>
            <a:ext cx="1676400" cy="286232"/>
          </a:xfrm>
          <a:prstGeom prst="rect">
            <a:avLst/>
          </a:prstGeom>
          <a:noFill/>
          <a:ln w="9525">
            <a:noFill/>
            <a:miter lim="800000"/>
            <a:headEnd/>
            <a:tailEnd/>
          </a:ln>
        </p:spPr>
        <p:txBody>
          <a:bodyPr>
            <a:spAutoFit/>
          </a:bodyPr>
          <a:lstStyle/>
          <a:p>
            <a:pPr algn="ctr"/>
            <a:r>
              <a:rPr lang="en-US" sz="1400" dirty="0">
                <a:latin typeface="Helvetica" pitchFamily="34" charset="0"/>
              </a:rPr>
              <a:t>DMEM: Memory</a:t>
            </a:r>
          </a:p>
        </p:txBody>
      </p:sp>
      <p:sp>
        <p:nvSpPr>
          <p:cNvPr id="69" name="Rectangle 32"/>
          <p:cNvSpPr>
            <a:spLocks noChangeArrowheads="1"/>
          </p:cNvSpPr>
          <p:nvPr/>
        </p:nvSpPr>
        <p:spPr bwMode="auto">
          <a:xfrm>
            <a:off x="6553200" y="1441450"/>
            <a:ext cx="533400" cy="2286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70" name="Rectangle 33"/>
          <p:cNvSpPr>
            <a:spLocks noChangeArrowheads="1"/>
          </p:cNvSpPr>
          <p:nvPr/>
        </p:nvSpPr>
        <p:spPr bwMode="auto">
          <a:xfrm>
            <a:off x="5867400" y="1136650"/>
            <a:ext cx="2203450" cy="286232"/>
          </a:xfrm>
          <a:prstGeom prst="rect">
            <a:avLst/>
          </a:prstGeom>
          <a:noFill/>
          <a:ln w="9525">
            <a:noFill/>
            <a:miter lim="800000"/>
            <a:headEnd/>
            <a:tailEnd/>
          </a:ln>
        </p:spPr>
        <p:txBody>
          <a:bodyPr wrap="square">
            <a:spAutoFit/>
          </a:bodyPr>
          <a:lstStyle/>
          <a:p>
            <a:pPr algn="ctr"/>
            <a:r>
              <a:rPr lang="en-US" sz="1400" dirty="0">
                <a:latin typeface="Helvetica" pitchFamily="34" charset="0"/>
              </a:rPr>
              <a:t>Stat: Program status</a:t>
            </a:r>
          </a:p>
        </p:txBody>
      </p:sp>
      <p:grpSp>
        <p:nvGrpSpPr>
          <p:cNvPr id="3" name="Group 2"/>
          <p:cNvGrpSpPr/>
          <p:nvPr/>
        </p:nvGrpSpPr>
        <p:grpSpPr>
          <a:xfrm>
            <a:off x="558800" y="1295401"/>
            <a:ext cx="3511550" cy="1106486"/>
            <a:chOff x="679450" y="1517650"/>
            <a:chExt cx="3359150" cy="914400"/>
          </a:xfrm>
        </p:grpSpPr>
        <p:sp>
          <p:nvSpPr>
            <p:cNvPr id="57" name="Rectangle 10"/>
            <p:cNvSpPr>
              <a:spLocks noChangeArrowheads="1"/>
            </p:cNvSpPr>
            <p:nvPr/>
          </p:nvSpPr>
          <p:spPr bwMode="auto">
            <a:xfrm>
              <a:off x="679450" y="1517650"/>
              <a:ext cx="3359150" cy="914400"/>
            </a:xfrm>
            <a:prstGeom prst="rect">
              <a:avLst/>
            </a:prstGeom>
            <a:solidFill>
              <a:srgbClr val="FFFF99"/>
            </a:solidFill>
            <a:ln w="28575">
              <a:solidFill>
                <a:schemeClr val="tx1"/>
              </a:solidFill>
              <a:miter lim="800000"/>
              <a:headEnd/>
              <a:tailEnd/>
            </a:ln>
          </p:spPr>
          <p:txBody>
            <a:bodyPr wrap="none" anchor="ctr"/>
            <a:lstStyle/>
            <a:p>
              <a:pPr algn="ctr"/>
              <a:endParaRPr lang="en-US" sz="1600">
                <a:latin typeface="Courier New" pitchFamily="49" charset="0"/>
              </a:endParaRPr>
            </a:p>
          </p:txBody>
        </p:sp>
        <p:sp>
          <p:nvSpPr>
            <p:cNvPr id="49" name="Rectangle 2"/>
            <p:cNvSpPr>
              <a:spLocks noChangeArrowheads="1"/>
            </p:cNvSpPr>
            <p:nvPr/>
          </p:nvSpPr>
          <p:spPr bwMode="auto">
            <a:xfrm>
              <a:off x="2362200" y="1517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%r8</a:t>
              </a:r>
            </a:p>
          </p:txBody>
        </p:sp>
        <p:sp>
          <p:nvSpPr>
            <p:cNvPr id="50" name="Rectangle 3"/>
            <p:cNvSpPr>
              <a:spLocks noChangeArrowheads="1"/>
            </p:cNvSpPr>
            <p:nvPr/>
          </p:nvSpPr>
          <p:spPr bwMode="auto">
            <a:xfrm>
              <a:off x="2362200" y="1746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%r9</a:t>
              </a:r>
            </a:p>
          </p:txBody>
        </p:sp>
        <p:sp>
          <p:nvSpPr>
            <p:cNvPr id="51" name="Rectangle 4"/>
            <p:cNvSpPr>
              <a:spLocks noChangeArrowheads="1"/>
            </p:cNvSpPr>
            <p:nvPr/>
          </p:nvSpPr>
          <p:spPr bwMode="auto">
            <a:xfrm>
              <a:off x="2362200" y="1974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%r10</a:t>
              </a:r>
            </a:p>
          </p:txBody>
        </p:sp>
        <p:sp>
          <p:nvSpPr>
            <p:cNvPr id="52" name="Rectangle 5"/>
            <p:cNvSpPr>
              <a:spLocks noChangeArrowheads="1"/>
            </p:cNvSpPr>
            <p:nvPr/>
          </p:nvSpPr>
          <p:spPr bwMode="auto">
            <a:xfrm>
              <a:off x="2362200" y="22034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%r11</a:t>
              </a:r>
            </a:p>
          </p:txBody>
        </p:sp>
        <p:sp>
          <p:nvSpPr>
            <p:cNvPr id="53" name="Rectangle 6"/>
            <p:cNvSpPr>
              <a:spLocks noChangeArrowheads="1"/>
            </p:cNvSpPr>
            <p:nvPr/>
          </p:nvSpPr>
          <p:spPr bwMode="auto">
            <a:xfrm>
              <a:off x="3200400" y="1517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%r12</a:t>
              </a:r>
            </a:p>
          </p:txBody>
        </p:sp>
        <p:sp>
          <p:nvSpPr>
            <p:cNvPr id="54" name="Rectangle 7"/>
            <p:cNvSpPr>
              <a:spLocks noChangeArrowheads="1"/>
            </p:cNvSpPr>
            <p:nvPr/>
          </p:nvSpPr>
          <p:spPr bwMode="auto">
            <a:xfrm>
              <a:off x="3200400" y="1746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%r13</a:t>
              </a:r>
            </a:p>
          </p:txBody>
        </p:sp>
        <p:sp>
          <p:nvSpPr>
            <p:cNvPr id="55" name="Rectangle 8"/>
            <p:cNvSpPr>
              <a:spLocks noChangeArrowheads="1"/>
            </p:cNvSpPr>
            <p:nvPr/>
          </p:nvSpPr>
          <p:spPr bwMode="auto">
            <a:xfrm>
              <a:off x="3200400" y="1974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%r14</a:t>
              </a:r>
            </a:p>
          </p:txBody>
        </p:sp>
        <p:sp>
          <p:nvSpPr>
            <p:cNvPr id="56" name="Rectangle 9"/>
            <p:cNvSpPr>
              <a:spLocks noChangeArrowheads="1"/>
            </p:cNvSpPr>
            <p:nvPr/>
          </p:nvSpPr>
          <p:spPr bwMode="auto">
            <a:xfrm>
              <a:off x="3200400" y="2203450"/>
              <a:ext cx="838200" cy="228600"/>
            </a:xfrm>
            <a:prstGeom prst="rect">
              <a:avLst/>
            </a:prstGeom>
            <a:solidFill>
              <a:srgbClr val="FFFFFF"/>
            </a:solidFill>
            <a:ln w="12700">
              <a:solidFill>
                <a:schemeClr val="tx1"/>
              </a:solidFill>
              <a:miter lim="800000"/>
              <a:headEnd/>
              <a:tailEnd/>
            </a:ln>
          </p:spPr>
          <p:txBody>
            <a:bodyPr wrap="none" anchor="ctr"/>
            <a:lstStyle/>
            <a:p>
              <a:pPr algn="ctr"/>
              <a:endParaRPr lang="en-US" sz="1600" dirty="0">
                <a:latin typeface="Courier New" pitchFamily="49" charset="0"/>
              </a:endParaRPr>
            </a:p>
          </p:txBody>
        </p:sp>
        <p:sp>
          <p:nvSpPr>
            <p:cNvPr id="28" name="Rectangle 2"/>
            <p:cNvSpPr>
              <a:spLocks noChangeArrowheads="1"/>
            </p:cNvSpPr>
            <p:nvPr/>
          </p:nvSpPr>
          <p:spPr bwMode="auto">
            <a:xfrm>
              <a:off x="679450" y="1517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rax</a:t>
              </a:r>
              <a:endParaRPr lang="en-US" sz="1600" dirty="0">
                <a:latin typeface="Courier New" pitchFamily="49" charset="0"/>
              </a:endParaRPr>
            </a:p>
          </p:txBody>
        </p:sp>
        <p:sp>
          <p:nvSpPr>
            <p:cNvPr id="29" name="Rectangle 3"/>
            <p:cNvSpPr>
              <a:spLocks noChangeArrowheads="1"/>
            </p:cNvSpPr>
            <p:nvPr/>
          </p:nvSpPr>
          <p:spPr bwMode="auto">
            <a:xfrm>
              <a:off x="679450" y="1746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rcx</a:t>
              </a:r>
              <a:endParaRPr lang="en-US" sz="1600" dirty="0">
                <a:latin typeface="Courier New" pitchFamily="49" charset="0"/>
              </a:endParaRPr>
            </a:p>
          </p:txBody>
        </p:sp>
        <p:sp>
          <p:nvSpPr>
            <p:cNvPr id="30" name="Rectangle 4"/>
            <p:cNvSpPr>
              <a:spLocks noChangeArrowheads="1"/>
            </p:cNvSpPr>
            <p:nvPr/>
          </p:nvSpPr>
          <p:spPr bwMode="auto">
            <a:xfrm>
              <a:off x="679450" y="1974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rdx</a:t>
              </a:r>
              <a:endParaRPr lang="en-US" sz="1600" dirty="0">
                <a:latin typeface="Courier New" pitchFamily="49" charset="0"/>
              </a:endParaRPr>
            </a:p>
          </p:txBody>
        </p:sp>
        <p:sp>
          <p:nvSpPr>
            <p:cNvPr id="31" name="Rectangle 5"/>
            <p:cNvSpPr>
              <a:spLocks noChangeArrowheads="1"/>
            </p:cNvSpPr>
            <p:nvPr/>
          </p:nvSpPr>
          <p:spPr bwMode="auto">
            <a:xfrm>
              <a:off x="679450" y="22034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rbx</a:t>
              </a:r>
              <a:endParaRPr lang="en-US" sz="1600" dirty="0">
                <a:latin typeface="Courier New" pitchFamily="49" charset="0"/>
              </a:endParaRPr>
            </a:p>
          </p:txBody>
        </p:sp>
        <p:sp>
          <p:nvSpPr>
            <p:cNvPr id="32" name="Rectangle 6"/>
            <p:cNvSpPr>
              <a:spLocks noChangeArrowheads="1"/>
            </p:cNvSpPr>
            <p:nvPr/>
          </p:nvSpPr>
          <p:spPr bwMode="auto">
            <a:xfrm>
              <a:off x="1517650" y="15176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rsp</a:t>
              </a:r>
              <a:endParaRPr lang="en-US" sz="1600" dirty="0">
                <a:latin typeface="Courier New" pitchFamily="49" charset="0"/>
              </a:endParaRPr>
            </a:p>
          </p:txBody>
        </p:sp>
        <p:sp>
          <p:nvSpPr>
            <p:cNvPr id="33" name="Rectangle 7"/>
            <p:cNvSpPr>
              <a:spLocks noChangeArrowheads="1"/>
            </p:cNvSpPr>
            <p:nvPr/>
          </p:nvSpPr>
          <p:spPr bwMode="auto">
            <a:xfrm>
              <a:off x="1517650" y="17462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rbp</a:t>
              </a:r>
              <a:endParaRPr lang="en-US" sz="1600" dirty="0">
                <a:latin typeface="Courier New" pitchFamily="49" charset="0"/>
              </a:endParaRPr>
            </a:p>
          </p:txBody>
        </p:sp>
        <p:sp>
          <p:nvSpPr>
            <p:cNvPr id="34" name="Rectangle 8"/>
            <p:cNvSpPr>
              <a:spLocks noChangeArrowheads="1"/>
            </p:cNvSpPr>
            <p:nvPr/>
          </p:nvSpPr>
          <p:spPr bwMode="auto">
            <a:xfrm>
              <a:off x="1517650" y="19748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rsi</a:t>
              </a:r>
              <a:endParaRPr lang="en-US" sz="1600" dirty="0">
                <a:latin typeface="Courier New" pitchFamily="49" charset="0"/>
              </a:endParaRPr>
            </a:p>
          </p:txBody>
        </p:sp>
        <p:sp>
          <p:nvSpPr>
            <p:cNvPr id="35" name="Rectangle 9"/>
            <p:cNvSpPr>
              <a:spLocks noChangeArrowheads="1"/>
            </p:cNvSpPr>
            <p:nvPr/>
          </p:nvSpPr>
          <p:spPr bwMode="auto">
            <a:xfrm>
              <a:off x="1517650" y="2203450"/>
              <a:ext cx="838200" cy="228600"/>
            </a:xfrm>
            <a:prstGeom prst="rect">
              <a:avLst/>
            </a:prstGeom>
            <a:noFill/>
            <a:ln w="12700">
              <a:solidFill>
                <a:schemeClr val="tx1"/>
              </a:solidFill>
              <a:miter lim="800000"/>
              <a:headEnd/>
              <a:tailEnd/>
            </a:ln>
          </p:spPr>
          <p:txBody>
            <a:bodyPr wrap="none" anchor="ctr"/>
            <a:lstStyle/>
            <a:p>
              <a:pPr algn="ctr"/>
              <a:r>
                <a:rPr lang="en-US" sz="1600" dirty="0">
                  <a:latin typeface="Courier New" pitchFamily="49" charset="0"/>
                </a:rPr>
                <a:t>%</a:t>
              </a:r>
              <a:r>
                <a:rPr lang="en-US" sz="1600" dirty="0" err="1">
                  <a:latin typeface="Courier New" pitchFamily="49" charset="0"/>
                </a:rPr>
                <a:t>rdi</a:t>
              </a:r>
              <a:endParaRPr lang="en-US" sz="1600" dirty="0">
                <a:latin typeface="Courier New" pitchFamily="49" charset="0"/>
              </a:endParaRPr>
            </a:p>
          </p:txBody>
        </p:sp>
      </p:grpSp>
      <p:sp>
        <p:nvSpPr>
          <p:cNvPr id="2" name="矩形 1">
            <a:extLst>
              <a:ext uri="{FF2B5EF4-FFF2-40B4-BE49-F238E27FC236}">
                <a16:creationId xmlns:a16="http://schemas.microsoft.com/office/drawing/2014/main" id="{503AEA5F-75D7-446E-B366-360E90DA61EB}"/>
              </a:ext>
            </a:extLst>
          </p:cNvPr>
          <p:cNvSpPr/>
          <p:nvPr/>
        </p:nvSpPr>
        <p:spPr bwMode="auto">
          <a:xfrm>
            <a:off x="196056" y="831851"/>
            <a:ext cx="8376444" cy="1904999"/>
          </a:xfrm>
          <a:prstGeom prst="rect">
            <a:avLst/>
          </a:prstGeom>
          <a:noFill/>
          <a:ln w="19050" cap="flat" cmpd="sng" algn="ctr">
            <a:solidFill>
              <a:schemeClr val="accent1">
                <a:lumMod val="60000"/>
                <a:lumOff val="40000"/>
              </a:schemeClr>
            </a:solidFill>
            <a:prstDash val="solid"/>
            <a:round/>
            <a:headEnd type="none" w="med" len="med"/>
            <a:tailEnd type="triangl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Helvetica" pitchFamily="34" charset="0"/>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a:extLst>
              <a:ext uri="{FF2B5EF4-FFF2-40B4-BE49-F238E27FC236}">
                <a16:creationId xmlns:a16="http://schemas.microsoft.com/office/drawing/2014/main" id="{EA9DFFB4-8740-44E3-9056-F3250F1D4B5C}"/>
              </a:ext>
            </a:extLst>
          </p:cNvPr>
          <p:cNvSpPr>
            <a:spLocks noGrp="1"/>
          </p:cNvSpPr>
          <p:nvPr>
            <p:ph type="subTitle" sz="quarter" idx="1"/>
          </p:nvPr>
        </p:nvSpPr>
        <p:spPr/>
        <p:txBody>
          <a:bodyPr/>
          <a:lstStyle/>
          <a:p>
            <a:endParaRPr lang="zh-CN" altLang="en-US"/>
          </a:p>
        </p:txBody>
      </p:sp>
      <p:sp>
        <p:nvSpPr>
          <p:cNvPr id="6" name="标题 5">
            <a:extLst>
              <a:ext uri="{FF2B5EF4-FFF2-40B4-BE49-F238E27FC236}">
                <a16:creationId xmlns:a16="http://schemas.microsoft.com/office/drawing/2014/main" id="{CBECB663-1384-4B9F-8FB1-6F21E4AC002F}"/>
              </a:ext>
            </a:extLst>
          </p:cNvPr>
          <p:cNvSpPr>
            <a:spLocks noGrp="1"/>
          </p:cNvSpPr>
          <p:nvPr>
            <p:ph type="ctrTitle" sz="quarter"/>
          </p:nvPr>
        </p:nvSpPr>
        <p:spPr>
          <a:xfrm>
            <a:off x="1822450" y="2584450"/>
            <a:ext cx="7762875" cy="1139825"/>
          </a:xfrm>
        </p:spPr>
        <p:txBody>
          <a:bodyPr/>
          <a:lstStyle/>
          <a:p>
            <a:r>
              <a:rPr lang="zh-CN" altLang="en-US" dirty="0"/>
              <a:t>硬件控制语言 </a:t>
            </a:r>
            <a:r>
              <a:rPr lang="en-US" altLang="zh-CN" dirty="0"/>
              <a:t>HCL</a:t>
            </a:r>
            <a:endParaRPr lang="zh-CN" altLang="en-US" dirty="0"/>
          </a:p>
        </p:txBody>
      </p:sp>
    </p:spTree>
    <p:extLst>
      <p:ext uri="{BB962C8B-B14F-4D97-AF65-F5344CB8AC3E}">
        <p14:creationId xmlns:p14="http://schemas.microsoft.com/office/powerpoint/2010/main" val="267105448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6ACF13-4CC2-4951-85C3-B39EF1F8E703}"/>
              </a:ext>
            </a:extLst>
          </p:cNvPr>
          <p:cNvSpPr>
            <a:spLocks noGrp="1"/>
          </p:cNvSpPr>
          <p:nvPr>
            <p:ph idx="1"/>
          </p:nvPr>
        </p:nvSpPr>
        <p:spPr>
          <a:xfrm>
            <a:off x="404813" y="603250"/>
            <a:ext cx="8283285" cy="5747986"/>
          </a:xfrm>
        </p:spPr>
        <p:txBody>
          <a:bodyPr/>
          <a:lstStyle/>
          <a:p>
            <a:pPr indent="457200"/>
            <a:r>
              <a:rPr lang="zh-CN" altLang="en-US" dirty="0"/>
              <a:t>现今的硬件设计是用硬件描述语言</a:t>
            </a:r>
            <a:r>
              <a:rPr lang="en-US" altLang="zh-CN" b="1" dirty="0">
                <a:solidFill>
                  <a:srgbClr val="FF0000"/>
                </a:solidFill>
              </a:rPr>
              <a:t>HDL</a:t>
            </a:r>
            <a:r>
              <a:rPr lang="en-US" altLang="zh-CN" dirty="0"/>
              <a:t>(hardware description language)</a:t>
            </a:r>
            <a:r>
              <a:rPr lang="zh-CN" altLang="en-US" dirty="0"/>
              <a:t>表达的，</a:t>
            </a:r>
            <a:r>
              <a:rPr lang="en-US" altLang="zh-CN" dirty="0"/>
              <a:t>HDL</a:t>
            </a:r>
            <a:r>
              <a:rPr lang="zh-CN" altLang="en-US" dirty="0"/>
              <a:t>最流行的有两种，它们均为</a:t>
            </a:r>
            <a:r>
              <a:rPr lang="en-US" altLang="zh-CN" dirty="0"/>
              <a:t>IEEE</a:t>
            </a:r>
            <a:r>
              <a:rPr lang="zh-CN" altLang="en-US" dirty="0"/>
              <a:t>的标准：</a:t>
            </a:r>
            <a:endParaRPr lang="en-US" altLang="zh-CN" dirty="0"/>
          </a:p>
          <a:p>
            <a:r>
              <a:rPr lang="en-US" altLang="zh-CN" dirty="0"/>
              <a:t>1</a:t>
            </a:r>
            <a:r>
              <a:rPr lang="zh-CN" altLang="en-US" dirty="0"/>
              <a:t>、</a:t>
            </a:r>
            <a:r>
              <a:rPr lang="en-US" altLang="zh-CN" b="1" dirty="0">
                <a:solidFill>
                  <a:srgbClr val="FF0000"/>
                </a:solidFill>
              </a:rPr>
              <a:t>Verilog</a:t>
            </a:r>
            <a:r>
              <a:rPr lang="zh-CN" altLang="en-US" b="1" dirty="0">
                <a:solidFill>
                  <a:srgbClr val="FF0000"/>
                </a:solidFill>
              </a:rPr>
              <a:t>语言</a:t>
            </a:r>
            <a:endParaRPr lang="en-US" altLang="zh-CN" b="1" dirty="0">
              <a:solidFill>
                <a:srgbClr val="FF0000"/>
              </a:solidFill>
            </a:endParaRPr>
          </a:p>
          <a:p>
            <a:pPr marL="841375" lvl="1" indent="-342900">
              <a:buFont typeface="Wingdings" panose="05000000000000000000" pitchFamily="2" charset="2"/>
              <a:buChar char="l"/>
            </a:pPr>
            <a:r>
              <a:rPr lang="zh-CN" altLang="en-US" dirty="0"/>
              <a:t>语法类似于</a:t>
            </a:r>
            <a:r>
              <a:rPr lang="en-US" altLang="zh-CN" dirty="0"/>
              <a:t>C</a:t>
            </a:r>
            <a:r>
              <a:rPr lang="zh-CN" altLang="en-US" dirty="0"/>
              <a:t>，较灵活，易掌握，在门级开关电路描述方面更强</a:t>
            </a:r>
            <a:endParaRPr lang="en-US" altLang="zh-CN" dirty="0"/>
          </a:p>
          <a:p>
            <a:r>
              <a:rPr lang="en-US" altLang="zh-CN" dirty="0"/>
              <a:t>2</a:t>
            </a:r>
            <a:r>
              <a:rPr lang="zh-CN" altLang="en-US" dirty="0"/>
              <a:t>、</a:t>
            </a:r>
            <a:r>
              <a:rPr lang="en-US" altLang="zh-CN" b="1" dirty="0">
                <a:solidFill>
                  <a:srgbClr val="FF0000"/>
                </a:solidFill>
              </a:rPr>
              <a:t>VHDL</a:t>
            </a:r>
            <a:r>
              <a:rPr lang="zh-CN" altLang="en-US" b="1" dirty="0">
                <a:solidFill>
                  <a:srgbClr val="FF0000"/>
                </a:solidFill>
              </a:rPr>
              <a:t>语言</a:t>
            </a:r>
            <a:endParaRPr lang="en-US" altLang="zh-CN" b="1" dirty="0">
              <a:solidFill>
                <a:srgbClr val="FF0000"/>
              </a:solidFill>
            </a:endParaRPr>
          </a:p>
          <a:p>
            <a:pPr marL="841375" lvl="1" indent="-342900">
              <a:buFont typeface="Wingdings" panose="05000000000000000000" pitchFamily="2" charset="2"/>
              <a:buChar char="l"/>
            </a:pPr>
            <a:r>
              <a:rPr lang="zh-CN" altLang="en-US" dirty="0"/>
              <a:t>语法类似于</a:t>
            </a:r>
            <a:r>
              <a:rPr lang="en-US" altLang="zh-CN" dirty="0"/>
              <a:t>Ada</a:t>
            </a:r>
            <a:r>
              <a:rPr lang="zh-CN" altLang="en-US" dirty="0"/>
              <a:t>，较严谨，较难，系统级抽象方面更强</a:t>
            </a:r>
            <a:endParaRPr lang="en-US" altLang="zh-CN" dirty="0"/>
          </a:p>
          <a:p>
            <a:pPr marL="841375" lvl="1" indent="-342900">
              <a:buFont typeface="Wingdings" panose="05000000000000000000" pitchFamily="2" charset="2"/>
              <a:buChar char="l"/>
            </a:pPr>
            <a:endParaRPr lang="en-US" altLang="zh-CN" dirty="0"/>
          </a:p>
          <a:p>
            <a:pPr indent="457200">
              <a:spcBef>
                <a:spcPts val="600"/>
              </a:spcBef>
            </a:pPr>
            <a:r>
              <a:rPr lang="zh-CN" altLang="en-US" dirty="0"/>
              <a:t>本教材所开发的</a:t>
            </a:r>
            <a:r>
              <a:rPr lang="en-US" altLang="zh-CN" b="1" dirty="0">
                <a:solidFill>
                  <a:srgbClr val="FF0000"/>
                </a:solidFill>
              </a:rPr>
              <a:t>HCL</a:t>
            </a:r>
            <a:r>
              <a:rPr lang="zh-CN" altLang="en-US" dirty="0"/>
              <a:t>语言是基于</a:t>
            </a:r>
            <a:r>
              <a:rPr lang="en-US" altLang="zh-CN" dirty="0"/>
              <a:t>Verilog</a:t>
            </a:r>
            <a:r>
              <a:rPr lang="zh-CN" altLang="en-US" dirty="0"/>
              <a:t>语言的一个简版，减少了很多功能，如寄存器和存储元件的声明、循环和条件结构、</a:t>
            </a:r>
            <a:r>
              <a:rPr lang="zh-CN" altLang="zh-CN" dirty="0">
                <a:effectLst/>
                <a:ea typeface="Segoe UI Web (West European)"/>
              </a:rPr>
              <a:t>模块定义和实例化功</a:t>
            </a:r>
            <a:r>
              <a:rPr lang="zh-CN" altLang="en-US" dirty="0">
                <a:effectLst/>
                <a:ea typeface="Segoe UI Web (West European)"/>
              </a:rPr>
              <a:t>能、位的提取和插入功能等。</a:t>
            </a:r>
            <a:endParaRPr lang="zh-CN" altLang="en-US" dirty="0"/>
          </a:p>
        </p:txBody>
      </p:sp>
    </p:spTree>
    <p:extLst>
      <p:ext uri="{BB962C8B-B14F-4D97-AF65-F5344CB8AC3E}">
        <p14:creationId xmlns:p14="http://schemas.microsoft.com/office/powerpoint/2010/main" val="121484124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4C5D3-32E4-4E14-AA89-74FAE3CFACAC}"/>
              </a:ext>
            </a:extLst>
          </p:cNvPr>
          <p:cNvSpPr>
            <a:spLocks noGrp="1"/>
          </p:cNvSpPr>
          <p:nvPr>
            <p:ph type="title"/>
          </p:nvPr>
        </p:nvSpPr>
        <p:spPr/>
        <p:txBody>
          <a:bodyPr/>
          <a:lstStyle/>
          <a:p>
            <a:r>
              <a:rPr lang="en-US" altLang="zh-CN" dirty="0"/>
              <a:t>HCL</a:t>
            </a:r>
            <a:r>
              <a:rPr lang="zh-CN" altLang="en-US" dirty="0"/>
              <a:t>的实现</a:t>
            </a:r>
          </a:p>
        </p:txBody>
      </p:sp>
      <p:sp>
        <p:nvSpPr>
          <p:cNvPr id="3" name="内容占位符 2">
            <a:extLst>
              <a:ext uri="{FF2B5EF4-FFF2-40B4-BE49-F238E27FC236}">
                <a16:creationId xmlns:a16="http://schemas.microsoft.com/office/drawing/2014/main" id="{6C884C7A-228E-44E9-AE2F-D40303EFC20C}"/>
              </a:ext>
            </a:extLst>
          </p:cNvPr>
          <p:cNvSpPr>
            <a:spLocks noGrp="1"/>
          </p:cNvSpPr>
          <p:nvPr>
            <p:ph idx="1"/>
          </p:nvPr>
        </p:nvSpPr>
        <p:spPr>
          <a:xfrm>
            <a:off x="404813" y="1137886"/>
            <a:ext cx="8283285" cy="2132364"/>
          </a:xfrm>
        </p:spPr>
        <p:txBody>
          <a:bodyPr/>
          <a:lstStyle/>
          <a:p>
            <a:r>
              <a:rPr lang="en-US" altLang="zh-CN" dirty="0"/>
              <a:t>    HCL</a:t>
            </a:r>
            <a:r>
              <a:rPr lang="zh-CN" altLang="en-US" dirty="0"/>
              <a:t>最终是要生成</a:t>
            </a:r>
            <a:r>
              <a:rPr lang="en-US" altLang="zh-CN" dirty="0"/>
              <a:t>C</a:t>
            </a:r>
            <a:r>
              <a:rPr lang="zh-CN" altLang="en-US" dirty="0"/>
              <a:t>代码。</a:t>
            </a:r>
            <a:r>
              <a:rPr lang="en-US" altLang="zh-CN" dirty="0"/>
              <a:t>HCL</a:t>
            </a:r>
            <a:r>
              <a:rPr lang="zh-CN" altLang="en-US" dirty="0"/>
              <a:t>文件中的块</a:t>
            </a:r>
            <a:r>
              <a:rPr lang="en-US" altLang="zh-CN" dirty="0"/>
              <a:t>(block)</a:t>
            </a:r>
            <a:r>
              <a:rPr lang="zh-CN" altLang="en-US" dirty="0"/>
              <a:t>定义是通过</a:t>
            </a:r>
            <a:r>
              <a:rPr lang="en-US" altLang="zh-CN" dirty="0"/>
              <a:t>HCL2C</a:t>
            </a:r>
            <a:r>
              <a:rPr lang="zh-CN" altLang="en-US" dirty="0"/>
              <a:t>工具程序转换为</a:t>
            </a:r>
            <a:r>
              <a:rPr lang="en-US" altLang="zh-CN" dirty="0"/>
              <a:t>c</a:t>
            </a:r>
            <a:r>
              <a:rPr lang="zh-CN" altLang="en-US" dirty="0"/>
              <a:t>语言函数。这些函数和其他的仿真器源代码共同编译，生成可执行的仿真程序。</a:t>
            </a:r>
            <a:endParaRPr lang="en-US" altLang="zh-CN" dirty="0"/>
          </a:p>
          <a:p>
            <a:r>
              <a:rPr lang="zh-CN" altLang="en-US" dirty="0"/>
              <a:t>    例如，流水线处理器仿真程序的产生如下图：</a:t>
            </a:r>
          </a:p>
        </p:txBody>
      </p:sp>
      <p:pic>
        <p:nvPicPr>
          <p:cNvPr id="5" name="图片 4">
            <a:extLst>
              <a:ext uri="{FF2B5EF4-FFF2-40B4-BE49-F238E27FC236}">
                <a16:creationId xmlns:a16="http://schemas.microsoft.com/office/drawing/2014/main" id="{73744FB2-A6A9-4B73-8838-EBDB8008CF5F}"/>
              </a:ext>
            </a:extLst>
          </p:cNvPr>
          <p:cNvPicPr>
            <a:picLocks noChangeAspect="1"/>
          </p:cNvPicPr>
          <p:nvPr/>
        </p:nvPicPr>
        <p:blipFill>
          <a:blip r:embed="rId2"/>
          <a:stretch>
            <a:fillRect/>
          </a:stretch>
        </p:blipFill>
        <p:spPr>
          <a:xfrm>
            <a:off x="908050" y="3430236"/>
            <a:ext cx="6589638" cy="1981199"/>
          </a:xfrm>
          <a:prstGeom prst="rect">
            <a:avLst/>
          </a:prstGeom>
        </p:spPr>
      </p:pic>
    </p:spTree>
    <p:extLst>
      <p:ext uri="{BB962C8B-B14F-4D97-AF65-F5344CB8AC3E}">
        <p14:creationId xmlns:p14="http://schemas.microsoft.com/office/powerpoint/2010/main" val="249575415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488CA-EC96-4F82-8F26-C4857CBF553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710B03B-DE9C-462E-8B60-F7FFB7B89910}"/>
              </a:ext>
            </a:extLst>
          </p:cNvPr>
          <p:cNvSpPr>
            <a:spLocks noGrp="1"/>
          </p:cNvSpPr>
          <p:nvPr>
            <p:ph idx="1"/>
          </p:nvPr>
        </p:nvSpPr>
        <p:spPr/>
        <p:txBody>
          <a:bodyPr/>
          <a:lstStyle/>
          <a:p>
            <a:r>
              <a:rPr lang="en-US" altLang="zh-CN" dirty="0"/>
              <a:t>HCL</a:t>
            </a:r>
            <a:r>
              <a:rPr lang="zh-CN" altLang="en-US" dirty="0"/>
              <a:t>仅有两种数据类型：</a:t>
            </a:r>
            <a:r>
              <a:rPr lang="en-US" altLang="zh-CN" dirty="0"/>
              <a:t>bool</a:t>
            </a:r>
            <a:r>
              <a:rPr lang="zh-CN" altLang="en-US" dirty="0"/>
              <a:t>和</a:t>
            </a:r>
            <a:r>
              <a:rPr lang="en-US" altLang="zh-CN" dirty="0"/>
              <a:t>int</a:t>
            </a:r>
            <a:r>
              <a:rPr lang="zh-CN" altLang="en-US" dirty="0"/>
              <a:t>。</a:t>
            </a:r>
            <a:endParaRPr lang="en-US" altLang="zh-CN" dirty="0"/>
          </a:p>
          <a:p>
            <a:pPr marL="342900" indent="-342900">
              <a:buFont typeface="Wingdings" panose="05000000000000000000" pitchFamily="2" charset="2"/>
              <a:buChar char="u"/>
            </a:pPr>
            <a:r>
              <a:rPr lang="en-US" altLang="zh-CN" dirty="0"/>
              <a:t>bool</a:t>
            </a:r>
            <a:r>
              <a:rPr lang="zh-CN" altLang="en-US" dirty="0"/>
              <a:t>型</a:t>
            </a:r>
            <a:endParaRPr lang="en-US" altLang="zh-CN" dirty="0"/>
          </a:p>
          <a:p>
            <a:pPr marL="841375" lvl="1" indent="-342900">
              <a:buFont typeface="Wingdings" panose="05000000000000000000" pitchFamily="2" charset="2"/>
              <a:buChar char="Ø"/>
            </a:pPr>
            <a:r>
              <a:rPr lang="zh-CN" altLang="en-US" dirty="0"/>
              <a:t>值为</a:t>
            </a:r>
            <a:r>
              <a:rPr lang="en-US" altLang="zh-CN" dirty="0"/>
              <a:t>0</a:t>
            </a:r>
            <a:r>
              <a:rPr lang="zh-CN" altLang="en-US" dirty="0"/>
              <a:t>和</a:t>
            </a:r>
            <a:r>
              <a:rPr lang="en-US" altLang="zh-CN" dirty="0"/>
              <a:t>1</a:t>
            </a:r>
          </a:p>
          <a:p>
            <a:pPr marL="841375" lvl="1" indent="-342900">
              <a:buFont typeface="Wingdings" panose="05000000000000000000" pitchFamily="2" charset="2"/>
              <a:buChar char="Ø"/>
            </a:pPr>
            <a:r>
              <a:rPr lang="zh-CN" altLang="en-US" dirty="0"/>
              <a:t>转为</a:t>
            </a:r>
            <a:r>
              <a:rPr lang="en-US" altLang="zh-CN" dirty="0"/>
              <a:t>c</a:t>
            </a:r>
            <a:r>
              <a:rPr lang="zh-CN" altLang="en-US" dirty="0"/>
              <a:t>语言后，实际为</a:t>
            </a:r>
            <a:r>
              <a:rPr lang="en-US" altLang="zh-CN" dirty="0"/>
              <a:t>int</a:t>
            </a:r>
            <a:r>
              <a:rPr lang="zh-CN" altLang="en-US" dirty="0"/>
              <a:t>型，但仅有</a:t>
            </a:r>
            <a:r>
              <a:rPr lang="en-US" altLang="zh-CN" dirty="0"/>
              <a:t>0</a:t>
            </a:r>
            <a:r>
              <a:rPr lang="zh-CN" altLang="en-US" dirty="0"/>
              <a:t>、</a:t>
            </a:r>
            <a:r>
              <a:rPr lang="en-US" altLang="zh-CN" dirty="0"/>
              <a:t>1</a:t>
            </a:r>
            <a:r>
              <a:rPr lang="zh-CN" altLang="en-US" dirty="0"/>
              <a:t>两个值</a:t>
            </a:r>
            <a:endParaRPr lang="en-US" altLang="zh-CN" dirty="0"/>
          </a:p>
          <a:p>
            <a:pPr marL="342900" indent="-342900">
              <a:buFont typeface="Wingdings" panose="05000000000000000000" pitchFamily="2" charset="2"/>
              <a:buChar char="u"/>
            </a:pPr>
            <a:r>
              <a:rPr lang="en-US" altLang="zh-CN" dirty="0"/>
              <a:t>int</a:t>
            </a:r>
            <a:r>
              <a:rPr lang="zh-CN" altLang="en-US" dirty="0"/>
              <a:t>型</a:t>
            </a:r>
            <a:endParaRPr lang="en-US" altLang="zh-CN" dirty="0"/>
          </a:p>
          <a:p>
            <a:pPr marL="841375" lvl="1" indent="-342900">
              <a:buFont typeface="Wingdings" panose="05000000000000000000" pitchFamily="2" charset="2"/>
              <a:buChar char="Ø"/>
            </a:pPr>
            <a:r>
              <a:rPr lang="zh-CN" altLang="en-US" dirty="0"/>
              <a:t>用于所有的多位信号如</a:t>
            </a:r>
            <a:r>
              <a:rPr lang="en-US" altLang="zh-CN" dirty="0"/>
              <a:t>words</a:t>
            </a:r>
            <a:r>
              <a:rPr lang="zh-CN" altLang="en-US" dirty="0"/>
              <a:t>、寄存器</a:t>
            </a:r>
            <a:r>
              <a:rPr lang="en-US" altLang="zh-CN" dirty="0"/>
              <a:t>ID</a:t>
            </a:r>
            <a:r>
              <a:rPr lang="zh-CN" altLang="en-US" dirty="0"/>
              <a:t>、指令码等</a:t>
            </a:r>
            <a:endParaRPr lang="en-US" altLang="zh-CN" dirty="0"/>
          </a:p>
          <a:p>
            <a:pPr marL="841375" lvl="1" indent="-342900">
              <a:buFont typeface="Wingdings" panose="05000000000000000000" pitchFamily="2" charset="2"/>
              <a:buChar char="Ø"/>
            </a:pPr>
            <a:r>
              <a:rPr lang="zh-CN" altLang="en-US" dirty="0"/>
              <a:t>转为</a:t>
            </a:r>
            <a:r>
              <a:rPr lang="en-US" altLang="zh-CN" dirty="0"/>
              <a:t>c</a:t>
            </a:r>
            <a:r>
              <a:rPr lang="zh-CN" altLang="en-US" dirty="0"/>
              <a:t>语言后，实际为</a:t>
            </a:r>
            <a:r>
              <a:rPr lang="en-US" altLang="zh-CN" dirty="0"/>
              <a:t>long </a:t>
            </a:r>
            <a:r>
              <a:rPr lang="en-US" altLang="zh-CN" dirty="0" err="1"/>
              <a:t>long</a:t>
            </a:r>
            <a:r>
              <a:rPr lang="en-US" altLang="zh-CN" dirty="0"/>
              <a:t> int</a:t>
            </a:r>
            <a:r>
              <a:rPr lang="zh-CN" altLang="en-US" dirty="0"/>
              <a:t>型（即</a:t>
            </a:r>
            <a:r>
              <a:rPr lang="en-US" altLang="zh-CN" dirty="0"/>
              <a:t>64</a:t>
            </a:r>
            <a:r>
              <a:rPr lang="zh-CN" altLang="en-US" dirty="0"/>
              <a:t>位或以上）</a:t>
            </a:r>
            <a:endParaRPr lang="en-US" altLang="zh-CN" dirty="0"/>
          </a:p>
          <a:p>
            <a:endParaRPr lang="zh-CN" altLang="en-US" dirty="0"/>
          </a:p>
        </p:txBody>
      </p:sp>
    </p:spTree>
    <p:extLst>
      <p:ext uri="{BB962C8B-B14F-4D97-AF65-F5344CB8AC3E}">
        <p14:creationId xmlns:p14="http://schemas.microsoft.com/office/powerpoint/2010/main" val="410513842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3DFBB-BCE7-4E0E-B887-B447AC13D6AB}"/>
              </a:ext>
            </a:extLst>
          </p:cNvPr>
          <p:cNvSpPr>
            <a:spLocks noGrp="1"/>
          </p:cNvSpPr>
          <p:nvPr>
            <p:ph type="title"/>
          </p:nvPr>
        </p:nvSpPr>
        <p:spPr/>
        <p:txBody>
          <a:bodyPr/>
          <a:lstStyle/>
          <a:p>
            <a:r>
              <a:rPr lang="zh-CN" altLang="en-US" dirty="0"/>
              <a:t>信号声明</a:t>
            </a:r>
          </a:p>
        </p:txBody>
      </p:sp>
      <p:sp>
        <p:nvSpPr>
          <p:cNvPr id="3" name="内容占位符 2">
            <a:extLst>
              <a:ext uri="{FF2B5EF4-FFF2-40B4-BE49-F238E27FC236}">
                <a16:creationId xmlns:a16="http://schemas.microsoft.com/office/drawing/2014/main" id="{676B339D-535E-4BCB-B09B-216040F1FE7F}"/>
              </a:ext>
            </a:extLst>
          </p:cNvPr>
          <p:cNvSpPr>
            <a:spLocks noGrp="1"/>
          </p:cNvSpPr>
          <p:nvPr>
            <p:ph idx="1"/>
          </p:nvPr>
        </p:nvSpPr>
        <p:spPr>
          <a:xfrm>
            <a:off x="353363" y="977901"/>
            <a:ext cx="8373124" cy="4121150"/>
          </a:xfrm>
        </p:spPr>
        <p:txBody>
          <a:bodyPr/>
          <a:lstStyle/>
          <a:p>
            <a:r>
              <a:rPr lang="zh-CN" altLang="en-US" dirty="0"/>
              <a:t>一般形式：</a:t>
            </a:r>
            <a:endParaRPr lang="en-US" altLang="zh-CN" dirty="0"/>
          </a:p>
          <a:p>
            <a:r>
              <a:rPr lang="en-US" altLang="zh-CN" sz="2000" dirty="0" err="1">
                <a:solidFill>
                  <a:schemeClr val="tx1">
                    <a:lumMod val="60000"/>
                    <a:lumOff val="40000"/>
                  </a:schemeClr>
                </a:solidFill>
              </a:rPr>
              <a:t>boolsig</a:t>
            </a:r>
            <a:r>
              <a:rPr lang="en-US" altLang="zh-CN" sz="2000" dirty="0">
                <a:solidFill>
                  <a:schemeClr val="tx1">
                    <a:lumMod val="60000"/>
                    <a:lumOff val="40000"/>
                  </a:schemeClr>
                </a:solidFill>
              </a:rPr>
              <a:t>  </a:t>
            </a:r>
            <a:r>
              <a:rPr lang="en-US" altLang="zh-CN" sz="2000" i="1" dirty="0">
                <a:solidFill>
                  <a:schemeClr val="tx1">
                    <a:lumMod val="60000"/>
                    <a:lumOff val="40000"/>
                  </a:schemeClr>
                </a:solidFill>
              </a:rPr>
              <a:t>name</a:t>
            </a:r>
            <a:r>
              <a:rPr lang="en-US" altLang="zh-CN" sz="2000" dirty="0">
                <a:solidFill>
                  <a:schemeClr val="tx1">
                    <a:lumMod val="60000"/>
                    <a:lumOff val="40000"/>
                  </a:schemeClr>
                </a:solidFill>
              </a:rPr>
              <a:t> ‘</a:t>
            </a:r>
            <a:r>
              <a:rPr lang="en-US" altLang="zh-CN" sz="2000" i="1" dirty="0">
                <a:solidFill>
                  <a:schemeClr val="tx1">
                    <a:lumMod val="60000"/>
                    <a:lumOff val="40000"/>
                  </a:schemeClr>
                </a:solidFill>
              </a:rPr>
              <a:t>C –expr’</a:t>
            </a:r>
            <a:endParaRPr lang="en-US" altLang="zh-CN" sz="2000" dirty="0">
              <a:solidFill>
                <a:schemeClr val="tx1">
                  <a:lumMod val="60000"/>
                  <a:lumOff val="40000"/>
                </a:schemeClr>
              </a:solidFill>
            </a:endParaRPr>
          </a:p>
          <a:p>
            <a:r>
              <a:rPr lang="en-US" altLang="zh-CN" sz="2000" dirty="0" err="1">
                <a:solidFill>
                  <a:schemeClr val="tx1">
                    <a:lumMod val="60000"/>
                    <a:lumOff val="40000"/>
                  </a:schemeClr>
                </a:solidFill>
              </a:rPr>
              <a:t>wordsig</a:t>
            </a:r>
            <a:r>
              <a:rPr lang="en-US" altLang="zh-CN" sz="2000" dirty="0">
                <a:solidFill>
                  <a:schemeClr val="tx1">
                    <a:lumMod val="60000"/>
                    <a:lumOff val="40000"/>
                  </a:schemeClr>
                </a:solidFill>
              </a:rPr>
              <a:t>    </a:t>
            </a:r>
            <a:r>
              <a:rPr lang="en-US" altLang="zh-CN" sz="2000" i="1" dirty="0">
                <a:solidFill>
                  <a:schemeClr val="tx1">
                    <a:lumMod val="60000"/>
                    <a:lumOff val="40000"/>
                  </a:schemeClr>
                </a:solidFill>
              </a:rPr>
              <a:t>name</a:t>
            </a:r>
            <a:r>
              <a:rPr lang="en-US" altLang="zh-CN" sz="2000" dirty="0">
                <a:solidFill>
                  <a:schemeClr val="tx1">
                    <a:lumMod val="60000"/>
                    <a:lumOff val="40000"/>
                  </a:schemeClr>
                </a:solidFill>
              </a:rPr>
              <a:t> ‘</a:t>
            </a:r>
            <a:r>
              <a:rPr lang="en-US" altLang="zh-CN" sz="2000" i="1" dirty="0">
                <a:solidFill>
                  <a:schemeClr val="tx1">
                    <a:lumMod val="60000"/>
                    <a:lumOff val="40000"/>
                  </a:schemeClr>
                </a:solidFill>
              </a:rPr>
              <a:t>C –expr’</a:t>
            </a:r>
            <a:endParaRPr lang="zh-CN" altLang="en-US" sz="2000" dirty="0">
              <a:solidFill>
                <a:schemeClr val="tx1">
                  <a:lumMod val="60000"/>
                  <a:lumOff val="40000"/>
                </a:schemeClr>
              </a:solidFill>
            </a:endParaRPr>
          </a:p>
          <a:p>
            <a:r>
              <a:rPr lang="en-US" altLang="zh-CN" dirty="0"/>
              <a:t>    HCL</a:t>
            </a:r>
            <a:r>
              <a:rPr lang="zh-CN" altLang="en-US" dirty="0"/>
              <a:t>中的表达式可以引用</a:t>
            </a:r>
            <a:r>
              <a:rPr lang="en-US" altLang="zh-CN" dirty="0"/>
              <a:t>integer</a:t>
            </a:r>
            <a:r>
              <a:rPr lang="zh-CN" altLang="en-US" dirty="0"/>
              <a:t>或</a:t>
            </a:r>
            <a:r>
              <a:rPr lang="en-US" altLang="zh-CN" dirty="0"/>
              <a:t>Boolean</a:t>
            </a:r>
            <a:r>
              <a:rPr lang="zh-CN" altLang="en-US" dirty="0"/>
              <a:t>类型的命名信号。信号名称必须以字母开头（</a:t>
            </a:r>
            <a:r>
              <a:rPr lang="en-US" altLang="zh-CN" dirty="0"/>
              <a:t>a–z</a:t>
            </a:r>
            <a:r>
              <a:rPr lang="zh-CN" altLang="en-US" dirty="0"/>
              <a:t>或</a:t>
            </a:r>
            <a:r>
              <a:rPr lang="en-US" altLang="zh-CN" dirty="0"/>
              <a:t>A–Z</a:t>
            </a:r>
            <a:r>
              <a:rPr lang="zh-CN" altLang="en-US" dirty="0"/>
              <a:t>），后跟任意数量的字母、数字或下划线（</a:t>
            </a:r>
            <a:r>
              <a:rPr lang="en-US" altLang="zh-CN" dirty="0"/>
              <a:t>_</a:t>
            </a:r>
            <a:r>
              <a:rPr lang="zh-CN" altLang="en-US" dirty="0"/>
              <a:t>），区分大小写。其中</a:t>
            </a:r>
            <a:r>
              <a:rPr lang="en-US" altLang="zh-CN" i="1" dirty="0">
                <a:solidFill>
                  <a:schemeClr val="tx1">
                    <a:lumMod val="60000"/>
                    <a:lumOff val="40000"/>
                  </a:schemeClr>
                </a:solidFill>
              </a:rPr>
              <a:t>C-expr</a:t>
            </a:r>
            <a:r>
              <a:rPr lang="zh-CN" altLang="en-US" dirty="0"/>
              <a:t>可以是任意的</a:t>
            </a:r>
            <a:r>
              <a:rPr lang="en-US" altLang="zh-CN" dirty="0"/>
              <a:t>C</a:t>
            </a:r>
            <a:r>
              <a:rPr lang="zh-CN" altLang="en-US" dirty="0"/>
              <a:t>表达式，但不能包含单引号（</a:t>
            </a:r>
            <a:r>
              <a:rPr lang="en-US" altLang="zh-CN" dirty="0"/>
              <a:t>‘</a:t>
            </a:r>
            <a:r>
              <a:rPr lang="zh-CN" altLang="en-US" dirty="0"/>
              <a:t>）或换行符（</a:t>
            </a:r>
            <a:r>
              <a:rPr lang="en-US" altLang="zh-CN" dirty="0"/>
              <a:t>\n</a:t>
            </a:r>
            <a:r>
              <a:rPr lang="zh-CN" altLang="en-US" dirty="0"/>
              <a:t>）。生成</a:t>
            </a:r>
            <a:r>
              <a:rPr lang="en-US" altLang="zh-CN" dirty="0"/>
              <a:t>C</a:t>
            </a:r>
            <a:r>
              <a:rPr lang="zh-CN" altLang="en-US" dirty="0"/>
              <a:t>代码时，</a:t>
            </a:r>
            <a:r>
              <a:rPr lang="en-US" altLang="zh-CN" dirty="0"/>
              <a:t>HCL2C</a:t>
            </a:r>
            <a:r>
              <a:rPr lang="zh-CN" altLang="en-US" dirty="0"/>
              <a:t>将用相应的</a:t>
            </a:r>
            <a:r>
              <a:rPr lang="en-US" altLang="zh-CN" dirty="0"/>
              <a:t>C</a:t>
            </a:r>
            <a:r>
              <a:rPr lang="zh-CN" altLang="en-US" dirty="0"/>
              <a:t>表达式替换。例：</a:t>
            </a:r>
            <a:endParaRPr lang="en-US" altLang="zh-CN" dirty="0"/>
          </a:p>
          <a:p>
            <a:endParaRPr lang="en-US" altLang="zh-CN" dirty="0"/>
          </a:p>
        </p:txBody>
      </p:sp>
      <p:pic>
        <p:nvPicPr>
          <p:cNvPr id="7" name="图片 6">
            <a:extLst>
              <a:ext uri="{FF2B5EF4-FFF2-40B4-BE49-F238E27FC236}">
                <a16:creationId xmlns:a16="http://schemas.microsoft.com/office/drawing/2014/main" id="{1D7824F2-251B-4EC0-B86C-AEDC1FD675F1}"/>
              </a:ext>
            </a:extLst>
          </p:cNvPr>
          <p:cNvPicPr>
            <a:picLocks noChangeAspect="1"/>
          </p:cNvPicPr>
          <p:nvPr/>
        </p:nvPicPr>
        <p:blipFill>
          <a:blip r:embed="rId2"/>
          <a:stretch>
            <a:fillRect/>
          </a:stretch>
        </p:blipFill>
        <p:spPr>
          <a:xfrm>
            <a:off x="1746250" y="5099051"/>
            <a:ext cx="5438108" cy="1295399"/>
          </a:xfrm>
          <a:prstGeom prst="rect">
            <a:avLst/>
          </a:prstGeom>
        </p:spPr>
      </p:pic>
    </p:spTree>
    <p:extLst>
      <p:ext uri="{BB962C8B-B14F-4D97-AF65-F5344CB8AC3E}">
        <p14:creationId xmlns:p14="http://schemas.microsoft.com/office/powerpoint/2010/main" val="226723578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52B33-1CB2-4CCE-BBBC-B09A6C506A88}"/>
              </a:ext>
            </a:extLst>
          </p:cNvPr>
          <p:cNvSpPr>
            <a:spLocks noGrp="1"/>
          </p:cNvSpPr>
          <p:nvPr>
            <p:ph type="title"/>
          </p:nvPr>
        </p:nvSpPr>
        <p:spPr/>
        <p:txBody>
          <a:bodyPr/>
          <a:lstStyle/>
          <a:p>
            <a:r>
              <a:rPr lang="zh-CN" altLang="en-US" dirty="0"/>
              <a:t>引用文本</a:t>
            </a:r>
          </a:p>
        </p:txBody>
      </p:sp>
      <p:sp>
        <p:nvSpPr>
          <p:cNvPr id="3" name="内容占位符 2">
            <a:extLst>
              <a:ext uri="{FF2B5EF4-FFF2-40B4-BE49-F238E27FC236}">
                <a16:creationId xmlns:a16="http://schemas.microsoft.com/office/drawing/2014/main" id="{00F73C7E-5574-4FB5-9D7B-3C130E32C268}"/>
              </a:ext>
            </a:extLst>
          </p:cNvPr>
          <p:cNvSpPr>
            <a:spLocks noGrp="1"/>
          </p:cNvSpPr>
          <p:nvPr>
            <p:ph idx="1"/>
          </p:nvPr>
        </p:nvSpPr>
        <p:spPr>
          <a:xfrm>
            <a:off x="404813" y="1137886"/>
            <a:ext cx="8283285" cy="3503964"/>
          </a:xfrm>
        </p:spPr>
        <p:txBody>
          <a:bodyPr/>
          <a:lstStyle/>
          <a:p>
            <a:r>
              <a:rPr lang="zh-CN" altLang="en-US" dirty="0"/>
              <a:t>一般形式为：</a:t>
            </a:r>
            <a:endParaRPr lang="en-US" altLang="zh-CN" dirty="0"/>
          </a:p>
          <a:p>
            <a:r>
              <a:rPr lang="en-US" altLang="zh-CN" sz="2200" dirty="0">
                <a:solidFill>
                  <a:schemeClr val="tx1">
                    <a:lumMod val="60000"/>
                    <a:lumOff val="40000"/>
                  </a:schemeClr>
                </a:solidFill>
              </a:rPr>
              <a:t>quote ‘</a:t>
            </a:r>
            <a:r>
              <a:rPr lang="en-US" altLang="zh-CN" sz="2200" i="1" dirty="0">
                <a:solidFill>
                  <a:schemeClr val="tx1">
                    <a:lumMod val="60000"/>
                    <a:lumOff val="40000"/>
                  </a:schemeClr>
                </a:solidFill>
              </a:rPr>
              <a:t>string</a:t>
            </a:r>
            <a:r>
              <a:rPr lang="en-US" altLang="zh-CN" sz="2200" dirty="0">
                <a:solidFill>
                  <a:schemeClr val="tx1">
                    <a:lumMod val="60000"/>
                    <a:lumOff val="40000"/>
                  </a:schemeClr>
                </a:solidFill>
              </a:rPr>
              <a:t>’</a:t>
            </a:r>
          </a:p>
          <a:p>
            <a:r>
              <a:rPr lang="zh-CN" altLang="en-US" dirty="0"/>
              <a:t>  “引用文本”提供了一种机制，可以将文本直接通过</a:t>
            </a:r>
            <a:r>
              <a:rPr lang="en-US" altLang="zh-CN" dirty="0"/>
              <a:t>HCL2C</a:t>
            </a:r>
            <a:r>
              <a:rPr lang="zh-CN" altLang="en-US" dirty="0"/>
              <a:t>传递到生成的</a:t>
            </a:r>
            <a:r>
              <a:rPr lang="en-US" altLang="zh-CN" dirty="0"/>
              <a:t>C</a:t>
            </a:r>
            <a:r>
              <a:rPr lang="zh-CN" altLang="en-US" dirty="0"/>
              <a:t>文件中。它可以用于插入</a:t>
            </a:r>
            <a:r>
              <a:rPr lang="en-US" altLang="zh-CN" dirty="0"/>
              <a:t>C</a:t>
            </a:r>
            <a:r>
              <a:rPr lang="zh-CN" altLang="en-US" dirty="0"/>
              <a:t>文件中的变量声明、</a:t>
            </a:r>
            <a:r>
              <a:rPr lang="en-US" altLang="zh-CN" dirty="0"/>
              <a:t>include</a:t>
            </a:r>
            <a:r>
              <a:rPr lang="zh-CN" altLang="en-US" dirty="0"/>
              <a:t>语句等各个常见的地方。</a:t>
            </a:r>
            <a:endParaRPr lang="en-US" altLang="zh-CN" dirty="0"/>
          </a:p>
          <a:p>
            <a:r>
              <a:rPr lang="en-US" altLang="zh-CN" dirty="0"/>
              <a:t>    </a:t>
            </a:r>
            <a:r>
              <a:rPr lang="zh-CN" altLang="en-US" dirty="0"/>
              <a:t>其中</a:t>
            </a:r>
            <a:r>
              <a:rPr lang="en-US" altLang="zh-CN" i="1" dirty="0">
                <a:solidFill>
                  <a:schemeClr val="tx1">
                    <a:lumMod val="60000"/>
                    <a:lumOff val="40000"/>
                  </a:schemeClr>
                </a:solidFill>
              </a:rPr>
              <a:t>string</a:t>
            </a:r>
            <a:r>
              <a:rPr lang="zh-CN" altLang="en-US" dirty="0"/>
              <a:t>可以是不包含单引号（</a:t>
            </a:r>
            <a:r>
              <a:rPr lang="en-US" altLang="zh-CN" dirty="0"/>
              <a:t>‘</a:t>
            </a:r>
            <a:r>
              <a:rPr lang="zh-CN" altLang="en-US" dirty="0"/>
              <a:t>）或换行符（</a:t>
            </a:r>
            <a:r>
              <a:rPr lang="en-US" altLang="zh-CN" dirty="0"/>
              <a:t>\n</a:t>
            </a:r>
            <a:r>
              <a:rPr lang="zh-CN" altLang="en-US" dirty="0"/>
              <a:t>）的任何字符串。例如：</a:t>
            </a:r>
          </a:p>
        </p:txBody>
      </p:sp>
      <p:pic>
        <p:nvPicPr>
          <p:cNvPr id="5" name="图片 4">
            <a:extLst>
              <a:ext uri="{FF2B5EF4-FFF2-40B4-BE49-F238E27FC236}">
                <a16:creationId xmlns:a16="http://schemas.microsoft.com/office/drawing/2014/main" id="{65546D02-EB9E-4C3B-B095-7B6E600B6CAD}"/>
              </a:ext>
            </a:extLst>
          </p:cNvPr>
          <p:cNvPicPr>
            <a:picLocks noChangeAspect="1"/>
          </p:cNvPicPr>
          <p:nvPr/>
        </p:nvPicPr>
        <p:blipFill>
          <a:blip r:embed="rId2"/>
          <a:stretch>
            <a:fillRect/>
          </a:stretch>
        </p:blipFill>
        <p:spPr>
          <a:xfrm>
            <a:off x="1136650" y="4801836"/>
            <a:ext cx="6722238" cy="1046502"/>
          </a:xfrm>
          <a:prstGeom prst="rect">
            <a:avLst/>
          </a:prstGeom>
        </p:spPr>
      </p:pic>
    </p:spTree>
    <p:extLst>
      <p:ext uri="{BB962C8B-B14F-4D97-AF65-F5344CB8AC3E}">
        <p14:creationId xmlns:p14="http://schemas.microsoft.com/office/powerpoint/2010/main" val="299020144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786C9-9795-4411-9B8F-7C737F84C282}"/>
              </a:ext>
            </a:extLst>
          </p:cNvPr>
          <p:cNvSpPr>
            <a:spLocks noGrp="1"/>
          </p:cNvSpPr>
          <p:nvPr>
            <p:ph type="title"/>
          </p:nvPr>
        </p:nvSpPr>
        <p:spPr/>
        <p:txBody>
          <a:bodyPr/>
          <a:lstStyle/>
          <a:p>
            <a:r>
              <a:rPr lang="zh-CN" altLang="en-US" dirty="0"/>
              <a:t>表达式</a:t>
            </a:r>
          </a:p>
        </p:txBody>
      </p:sp>
      <p:sp>
        <p:nvSpPr>
          <p:cNvPr id="3" name="内容占位符 2">
            <a:extLst>
              <a:ext uri="{FF2B5EF4-FFF2-40B4-BE49-F238E27FC236}">
                <a16:creationId xmlns:a16="http://schemas.microsoft.com/office/drawing/2014/main" id="{9CCA6D84-63C4-4488-A089-E169047FFA13}"/>
              </a:ext>
            </a:extLst>
          </p:cNvPr>
          <p:cNvSpPr>
            <a:spLocks noGrp="1"/>
          </p:cNvSpPr>
          <p:nvPr>
            <p:ph idx="1"/>
          </p:nvPr>
        </p:nvSpPr>
        <p:spPr>
          <a:xfrm>
            <a:off x="404813" y="908050"/>
            <a:ext cx="8428037" cy="1522764"/>
          </a:xfrm>
        </p:spPr>
        <p:txBody>
          <a:bodyPr/>
          <a:lstStyle/>
          <a:p>
            <a:r>
              <a:rPr lang="zh-CN" altLang="en-US" dirty="0"/>
              <a:t>有两种类型的</a:t>
            </a:r>
            <a:r>
              <a:rPr lang="zh-CN" altLang="en-US" sz="2200" dirty="0"/>
              <a:t>表达式</a:t>
            </a:r>
            <a:r>
              <a:rPr lang="zh-CN" altLang="en-US" dirty="0"/>
              <a:t>：</a:t>
            </a:r>
            <a:r>
              <a:rPr lang="en-US" altLang="zh-CN" i="1" dirty="0">
                <a:solidFill>
                  <a:schemeClr val="tx1">
                    <a:lumMod val="60000"/>
                    <a:lumOff val="40000"/>
                  </a:schemeClr>
                </a:solidFill>
              </a:rPr>
              <a:t>bool-expr</a:t>
            </a:r>
            <a:r>
              <a:rPr lang="en-US" altLang="zh-CN" dirty="0"/>
              <a:t> </a:t>
            </a:r>
            <a:r>
              <a:rPr lang="zh-CN" altLang="en-US" dirty="0"/>
              <a:t>（</a:t>
            </a:r>
            <a:r>
              <a:rPr lang="en-US" altLang="zh-CN" dirty="0"/>
              <a:t> </a:t>
            </a:r>
            <a:r>
              <a:rPr lang="en-US" altLang="zh-CN" dirty="0" err="1"/>
              <a:t>boolean</a:t>
            </a:r>
            <a:r>
              <a:rPr lang="zh-CN" altLang="en-US" dirty="0"/>
              <a:t>表达式）和</a:t>
            </a:r>
            <a:r>
              <a:rPr lang="en-US" altLang="zh-CN" dirty="0"/>
              <a:t> </a:t>
            </a:r>
            <a:r>
              <a:rPr lang="en-US" altLang="zh-CN" i="1" dirty="0">
                <a:solidFill>
                  <a:schemeClr val="tx1">
                    <a:lumMod val="60000"/>
                    <a:lumOff val="40000"/>
                  </a:schemeClr>
                </a:solidFill>
              </a:rPr>
              <a:t>int-expr</a:t>
            </a:r>
            <a:r>
              <a:rPr lang="zh-CN" altLang="en-US" dirty="0"/>
              <a:t>（</a:t>
            </a:r>
            <a:r>
              <a:rPr lang="en-US" altLang="zh-CN" dirty="0"/>
              <a:t>int</a:t>
            </a:r>
            <a:r>
              <a:rPr lang="zh-CN" altLang="en-US" dirty="0"/>
              <a:t>型表达式）</a:t>
            </a:r>
            <a:r>
              <a:rPr lang="zh-CN" altLang="en-US" i="1" dirty="0"/>
              <a:t>。</a:t>
            </a:r>
            <a:endParaRPr lang="en-US" altLang="zh-CN" i="1" dirty="0"/>
          </a:p>
          <a:p>
            <a:r>
              <a:rPr lang="zh-CN" altLang="en-US" dirty="0"/>
              <a:t>（</a:t>
            </a:r>
            <a:r>
              <a:rPr lang="en-US" altLang="zh-CN" dirty="0"/>
              <a:t>1</a:t>
            </a:r>
            <a:r>
              <a:rPr lang="zh-CN" altLang="en-US" dirty="0"/>
              <a:t>）</a:t>
            </a:r>
            <a:r>
              <a:rPr lang="en-US" altLang="zh-CN" dirty="0" err="1"/>
              <a:t>boolean</a:t>
            </a:r>
            <a:r>
              <a:rPr lang="zh-CN" altLang="en-US" dirty="0"/>
              <a:t>表达式</a:t>
            </a:r>
            <a:endParaRPr lang="en-US" altLang="zh-CN" dirty="0"/>
          </a:p>
          <a:p>
            <a:pPr lvl="1"/>
            <a:r>
              <a:rPr lang="zh-CN" altLang="en-US" dirty="0"/>
              <a:t>见下表，共</a:t>
            </a:r>
            <a:r>
              <a:rPr lang="en-US" altLang="zh-CN" dirty="0"/>
              <a:t>6</a:t>
            </a:r>
            <a:r>
              <a:rPr lang="zh-CN" altLang="en-US" dirty="0"/>
              <a:t>组，优先级从上到下为降序（同组中优先级相同）。</a:t>
            </a:r>
            <a:endParaRPr lang="zh-CN" altLang="en-US" i="1" dirty="0"/>
          </a:p>
        </p:txBody>
      </p:sp>
      <p:pic>
        <p:nvPicPr>
          <p:cNvPr id="5" name="图片 4">
            <a:extLst>
              <a:ext uri="{FF2B5EF4-FFF2-40B4-BE49-F238E27FC236}">
                <a16:creationId xmlns:a16="http://schemas.microsoft.com/office/drawing/2014/main" id="{8508730D-9F3A-438B-86C7-9294F2B49D92}"/>
              </a:ext>
            </a:extLst>
          </p:cNvPr>
          <p:cNvPicPr>
            <a:picLocks noChangeAspect="1"/>
          </p:cNvPicPr>
          <p:nvPr/>
        </p:nvPicPr>
        <p:blipFill>
          <a:blip r:embed="rId3"/>
          <a:stretch>
            <a:fillRect/>
          </a:stretch>
        </p:blipFill>
        <p:spPr>
          <a:xfrm>
            <a:off x="709613" y="3033005"/>
            <a:ext cx="6827837" cy="3556705"/>
          </a:xfrm>
          <a:prstGeom prst="rect">
            <a:avLst/>
          </a:prstGeom>
        </p:spPr>
      </p:pic>
    </p:spTree>
    <p:extLst>
      <p:ext uri="{BB962C8B-B14F-4D97-AF65-F5344CB8AC3E}">
        <p14:creationId xmlns:p14="http://schemas.microsoft.com/office/powerpoint/2010/main" val="319588501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F1CDD-C3B2-46B6-B674-52ED8D6D3E4E}"/>
              </a:ext>
            </a:extLst>
          </p:cNvPr>
          <p:cNvSpPr>
            <a:spLocks noGrp="1"/>
          </p:cNvSpPr>
          <p:nvPr>
            <p:ph idx="1"/>
          </p:nvPr>
        </p:nvSpPr>
        <p:spPr>
          <a:xfrm>
            <a:off x="301915" y="450851"/>
            <a:ext cx="8283285" cy="6664926"/>
          </a:xfrm>
        </p:spPr>
        <p:txBody>
          <a:bodyPr/>
          <a:lstStyle/>
          <a:p>
            <a:r>
              <a:rPr lang="zh-CN" altLang="en-US" dirty="0"/>
              <a:t>（</a:t>
            </a:r>
            <a:r>
              <a:rPr lang="en-US" altLang="zh-CN" dirty="0"/>
              <a:t>2</a:t>
            </a:r>
            <a:r>
              <a:rPr lang="zh-CN" altLang="en-US" dirty="0"/>
              <a:t>）</a:t>
            </a:r>
            <a:r>
              <a:rPr lang="en-US" altLang="zh-CN" dirty="0"/>
              <a:t>int</a:t>
            </a:r>
            <a:r>
              <a:rPr lang="zh-CN" altLang="en-US" dirty="0"/>
              <a:t>表达式</a:t>
            </a:r>
            <a:endParaRPr lang="en-US" altLang="zh-CN" dirty="0"/>
          </a:p>
          <a:p>
            <a:r>
              <a:rPr lang="zh-CN" altLang="en-US" dirty="0"/>
              <a:t>包括三种：数字，整型信号，</a:t>
            </a:r>
            <a:r>
              <a:rPr lang="en-US" altLang="zh-CN" dirty="0"/>
              <a:t>case</a:t>
            </a:r>
            <a:r>
              <a:rPr lang="zh-CN" altLang="en-US" dirty="0"/>
              <a:t>表达式</a:t>
            </a:r>
            <a:endParaRPr lang="en-US" altLang="zh-CN" dirty="0"/>
          </a:p>
          <a:p>
            <a:r>
              <a:rPr lang="zh-CN" altLang="en-US" dirty="0"/>
              <a:t>数字为十进制，可为负。</a:t>
            </a:r>
            <a:endParaRPr lang="en-US" altLang="zh-CN" dirty="0"/>
          </a:p>
          <a:p>
            <a:r>
              <a:rPr lang="en-US" altLang="zh-CN" dirty="0"/>
              <a:t> case</a:t>
            </a:r>
            <a:r>
              <a:rPr lang="zh-CN" altLang="en-US" dirty="0"/>
              <a:t>表达式的一般形式如下：</a:t>
            </a:r>
            <a:endParaRPr lang="en-US" altLang="zh-CN" dirty="0"/>
          </a:p>
          <a:p>
            <a:endParaRPr lang="en-US" altLang="zh-CN" dirty="0"/>
          </a:p>
          <a:p>
            <a:endParaRPr lang="en-US" altLang="zh-CN" dirty="0"/>
          </a:p>
          <a:p>
            <a:endParaRPr lang="en-US" altLang="zh-CN" dirty="0"/>
          </a:p>
          <a:p>
            <a:endParaRPr lang="en-US" altLang="zh-CN" dirty="0"/>
          </a:p>
          <a:p>
            <a:r>
              <a:rPr lang="zh-CN" altLang="en-US" dirty="0"/>
              <a:t>这个表达式包含一系列</a:t>
            </a:r>
            <a:r>
              <a:rPr lang="en-US" altLang="zh-CN" dirty="0"/>
              <a:t>case</a:t>
            </a:r>
            <a:r>
              <a:rPr lang="zh-CN" altLang="en-US" dirty="0"/>
              <a:t>，每种</a:t>
            </a:r>
            <a:r>
              <a:rPr lang="en-US" altLang="zh-CN" dirty="0"/>
              <a:t>case</a:t>
            </a:r>
            <a:r>
              <a:rPr lang="zh-CN" altLang="en-US" dirty="0"/>
              <a:t>的都有两部分：左边是条件（布尔值表达式），右边是整数表达式（得到的值）。</a:t>
            </a:r>
            <a:endParaRPr lang="en-US" altLang="zh-CN" dirty="0"/>
          </a:p>
          <a:p>
            <a:r>
              <a:rPr lang="zh-CN" altLang="en-US" b="1" dirty="0">
                <a:solidFill>
                  <a:srgbClr val="FF0000"/>
                </a:solidFill>
              </a:rPr>
              <a:t>     注意：表达式是按顺序求值的，当前一个条件不满足时，才会选择下一个条件。这和</a:t>
            </a:r>
            <a:r>
              <a:rPr lang="en-US" altLang="zh-CN" b="1" dirty="0">
                <a:solidFill>
                  <a:srgbClr val="FF0000"/>
                </a:solidFill>
              </a:rPr>
              <a:t>C</a:t>
            </a:r>
            <a:r>
              <a:rPr lang="zh-CN" altLang="en-US" b="1" dirty="0">
                <a:solidFill>
                  <a:srgbClr val="FF0000"/>
                </a:solidFill>
              </a:rPr>
              <a:t>的</a:t>
            </a:r>
            <a:r>
              <a:rPr lang="en-US" altLang="zh-CN" b="1" dirty="0">
                <a:solidFill>
                  <a:srgbClr val="FF0000"/>
                </a:solidFill>
              </a:rPr>
              <a:t>switch</a:t>
            </a:r>
            <a:r>
              <a:rPr lang="zh-CN" altLang="en-US" b="1" dirty="0">
                <a:solidFill>
                  <a:srgbClr val="FF0000"/>
                </a:solidFill>
              </a:rPr>
              <a:t>语句不同。</a:t>
            </a:r>
            <a:endParaRPr lang="en-US" altLang="zh-CN" b="1" dirty="0">
              <a:solidFill>
                <a:srgbClr val="FF0000"/>
              </a:solidFill>
            </a:endParaRPr>
          </a:p>
          <a:p>
            <a:endParaRPr lang="zh-CN" altLang="en-US" dirty="0"/>
          </a:p>
        </p:txBody>
      </p:sp>
      <p:pic>
        <p:nvPicPr>
          <p:cNvPr id="5" name="图片 4">
            <a:extLst>
              <a:ext uri="{FF2B5EF4-FFF2-40B4-BE49-F238E27FC236}">
                <a16:creationId xmlns:a16="http://schemas.microsoft.com/office/drawing/2014/main" id="{FDA5F08C-8AC9-4D48-9050-87DC45732F85}"/>
              </a:ext>
            </a:extLst>
          </p:cNvPr>
          <p:cNvPicPr>
            <a:picLocks noChangeAspect="1"/>
          </p:cNvPicPr>
          <p:nvPr/>
        </p:nvPicPr>
        <p:blipFill>
          <a:blip r:embed="rId2"/>
          <a:stretch>
            <a:fillRect/>
          </a:stretch>
        </p:blipFill>
        <p:spPr>
          <a:xfrm>
            <a:off x="2051050" y="2584450"/>
            <a:ext cx="3130825" cy="1828800"/>
          </a:xfrm>
          <a:prstGeom prst="rect">
            <a:avLst/>
          </a:prstGeom>
        </p:spPr>
      </p:pic>
    </p:spTree>
    <p:extLst>
      <p:ext uri="{BB962C8B-B14F-4D97-AF65-F5344CB8AC3E}">
        <p14:creationId xmlns:p14="http://schemas.microsoft.com/office/powerpoint/2010/main" val="277041076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a:xfrm>
            <a:off x="450850" y="693378"/>
            <a:ext cx="7893050" cy="1936750"/>
          </a:xfrm>
        </p:spPr>
        <p:txBody>
          <a:bodyPr/>
          <a:lstStyle/>
          <a:p>
            <a:pPr marL="263525" lvl="1"/>
            <a:r>
              <a:rPr lang="zh-CN" altLang="en-US" dirty="0"/>
              <a:t>  示例</a:t>
            </a:r>
            <a:r>
              <a:rPr lang="en-US" altLang="zh-CN" dirty="0"/>
              <a:t>1</a:t>
            </a:r>
            <a:r>
              <a:rPr lang="zh-CN" altLang="en-US" dirty="0"/>
              <a:t>：二选一的多路选择器</a:t>
            </a:r>
            <a:endParaRPr lang="en-US" altLang="zh-CN" dirty="0"/>
          </a:p>
          <a:p>
            <a:pPr marL="263525" lvl="1"/>
            <a:r>
              <a:rPr lang="zh-CN" altLang="en-US" dirty="0"/>
              <a:t>根据控制信号 </a:t>
            </a:r>
            <a:r>
              <a:rPr lang="en-US" dirty="0"/>
              <a:t>s </a:t>
            </a:r>
            <a:r>
              <a:rPr lang="zh-CN" altLang="en-US" dirty="0"/>
              <a:t>选择输入字 </a:t>
            </a:r>
            <a:r>
              <a:rPr lang="en-US" dirty="0"/>
              <a:t>A </a:t>
            </a:r>
            <a:r>
              <a:rPr lang="zh-CN" altLang="en-US" dirty="0"/>
              <a:t>或 </a:t>
            </a:r>
            <a:r>
              <a:rPr lang="en-US" dirty="0"/>
              <a:t>B</a:t>
            </a:r>
            <a:r>
              <a:rPr lang="zh-CN" altLang="en-US" dirty="0"/>
              <a:t>。采用</a:t>
            </a:r>
            <a:r>
              <a:rPr lang="en-US" dirty="0"/>
              <a:t>Case</a:t>
            </a:r>
            <a:r>
              <a:rPr lang="zh-CN" altLang="en-US" dirty="0"/>
              <a:t>语句的表达方式，输出值为第一次成功测试的值。</a:t>
            </a:r>
            <a:r>
              <a:rPr lang="zh-CN" altLang="en-US" dirty="0">
                <a:solidFill>
                  <a:srgbClr val="FF0000"/>
                </a:solidFill>
              </a:rPr>
              <a:t>通常</a:t>
            </a:r>
            <a:r>
              <a:rPr lang="en-US" altLang="zh-CN" dirty="0">
                <a:solidFill>
                  <a:srgbClr val="FF0000"/>
                </a:solidFill>
              </a:rPr>
              <a:t>Case</a:t>
            </a:r>
            <a:r>
              <a:rPr lang="zh-CN" altLang="en-US" dirty="0">
                <a:solidFill>
                  <a:srgbClr val="FF0000"/>
                </a:solidFill>
              </a:rPr>
              <a:t>以选项</a:t>
            </a:r>
            <a:r>
              <a:rPr lang="en-US" altLang="zh-CN" dirty="0">
                <a:solidFill>
                  <a:srgbClr val="FF0000"/>
                </a:solidFill>
              </a:rPr>
              <a:t>1</a:t>
            </a:r>
            <a:r>
              <a:rPr lang="zh-CN" altLang="en-US" dirty="0">
                <a:solidFill>
                  <a:srgbClr val="FF0000"/>
                </a:solidFill>
              </a:rPr>
              <a:t>为结尾。</a:t>
            </a:r>
            <a:endParaRPr lang="en-US" dirty="0">
              <a:solidFill>
                <a:srgbClr val="FF0000"/>
              </a:solidFill>
            </a:endParaRPr>
          </a:p>
        </p:txBody>
      </p:sp>
      <p:grpSp>
        <p:nvGrpSpPr>
          <p:cNvPr id="4" name="组合 3">
            <a:extLst>
              <a:ext uri="{FF2B5EF4-FFF2-40B4-BE49-F238E27FC236}">
                <a16:creationId xmlns:a16="http://schemas.microsoft.com/office/drawing/2014/main" id="{0F6DC962-D19C-4FD7-862A-C722DD11CE72}"/>
              </a:ext>
            </a:extLst>
          </p:cNvPr>
          <p:cNvGrpSpPr/>
          <p:nvPr/>
        </p:nvGrpSpPr>
        <p:grpSpPr>
          <a:xfrm>
            <a:off x="1318656" y="4317089"/>
            <a:ext cx="2222750" cy="1642276"/>
            <a:chOff x="5563966" y="2565990"/>
            <a:chExt cx="1641786" cy="1213032"/>
          </a:xfrm>
        </p:grpSpPr>
        <p:sp>
          <p:nvSpPr>
            <p:cNvPr id="301124" name="Text Box 68"/>
            <p:cNvSpPr txBox="1">
              <a:spLocks noChangeArrowheads="1"/>
            </p:cNvSpPr>
            <p:nvPr/>
          </p:nvSpPr>
          <p:spPr bwMode="auto">
            <a:xfrm>
              <a:off x="5563966" y="2565990"/>
              <a:ext cx="1641786" cy="313719"/>
            </a:xfrm>
            <a:prstGeom prst="rect">
              <a:avLst/>
            </a:prstGeom>
            <a:noFill/>
            <a:ln w="19050">
              <a:noFill/>
              <a:miter lim="800000"/>
              <a:headEnd/>
              <a:tailEnd type="none" w="sm" len="sm"/>
            </a:ln>
            <a:effectLst/>
          </p:spPr>
          <p:txBody>
            <a:bodyPr wrap="square" lIns="45720" rIns="45720">
              <a:spAutoFit/>
            </a:bodyPr>
            <a:lstStyle/>
            <a:p>
              <a:pPr algn="l"/>
              <a:r>
                <a:rPr lang="en-US" sz="2400" dirty="0"/>
                <a:t>HCL </a:t>
              </a:r>
              <a:r>
                <a:rPr lang="zh-CN" altLang="en-US" sz="2400" dirty="0"/>
                <a:t>表达式：</a:t>
              </a:r>
              <a:endParaRPr lang="en-US" sz="2400" dirty="0"/>
            </a:p>
          </p:txBody>
        </p:sp>
        <p:sp>
          <p:nvSpPr>
            <p:cNvPr id="301221" name="Rectangle 165"/>
            <p:cNvSpPr>
              <a:spLocks noChangeArrowheads="1"/>
            </p:cNvSpPr>
            <p:nvPr/>
          </p:nvSpPr>
          <p:spPr bwMode="auto">
            <a:xfrm>
              <a:off x="5715000" y="2892425"/>
              <a:ext cx="1358312" cy="886597"/>
            </a:xfrm>
            <a:prstGeom prst="rect">
              <a:avLst/>
            </a:prstGeom>
            <a:noFill/>
            <a:ln w="9525">
              <a:noFill/>
              <a:miter lim="800000"/>
              <a:headEnd/>
              <a:tailEnd/>
            </a:ln>
            <a:effectLst/>
          </p:spPr>
          <p:txBody>
            <a:bodyPr wrap="none">
              <a:spAutoFit/>
            </a:bodyPr>
            <a:lstStyle/>
            <a:p>
              <a:pPr algn="l" eaLnBrk="1" hangingPunct="1">
                <a:lnSpc>
                  <a:spcPct val="100000"/>
                </a:lnSpc>
              </a:pPr>
              <a:r>
                <a:rPr lang="en-US" altLang="zh-CN" dirty="0">
                  <a:latin typeface="Courier New" pitchFamily="49" charset="0"/>
                </a:rPr>
                <a:t>word</a:t>
              </a:r>
              <a:r>
                <a:rPr lang="en-US" dirty="0">
                  <a:latin typeface="Courier New" pitchFamily="49" charset="0"/>
                </a:rPr>
                <a:t> Out = [</a:t>
              </a:r>
            </a:p>
            <a:p>
              <a:pPr algn="l" eaLnBrk="1" hangingPunct="1">
                <a:lnSpc>
                  <a:spcPct val="100000"/>
                </a:lnSpc>
              </a:pPr>
              <a:r>
                <a:rPr lang="en-US" dirty="0">
                  <a:latin typeface="Courier New" pitchFamily="49" charset="0"/>
                </a:rPr>
                <a:t>  s : A;</a:t>
              </a:r>
            </a:p>
            <a:p>
              <a:pPr algn="l" eaLnBrk="1" hangingPunct="1">
                <a:lnSpc>
                  <a:spcPct val="100000"/>
                </a:lnSpc>
              </a:pPr>
              <a:r>
                <a:rPr lang="en-US" dirty="0">
                  <a:latin typeface="Courier New" pitchFamily="49" charset="0"/>
                </a:rPr>
                <a:t>  1 : B;</a:t>
              </a:r>
            </a:p>
            <a:p>
              <a:pPr algn="l" eaLnBrk="1" hangingPunct="1">
                <a:lnSpc>
                  <a:spcPct val="100000"/>
                </a:lnSpc>
              </a:pPr>
              <a:r>
                <a:rPr lang="en-US" dirty="0">
                  <a:latin typeface="Courier New" pitchFamily="49" charset="0"/>
                </a:rPr>
                <a:t>];</a:t>
              </a:r>
            </a:p>
          </p:txBody>
        </p:sp>
      </p:grpSp>
      <p:grpSp>
        <p:nvGrpSpPr>
          <p:cNvPr id="301226" name="Group 170"/>
          <p:cNvGrpSpPr>
            <a:grpSpLocks/>
          </p:cNvGrpSpPr>
          <p:nvPr/>
        </p:nvGrpSpPr>
        <p:grpSpPr bwMode="auto">
          <a:xfrm>
            <a:off x="3098468" y="2376939"/>
            <a:ext cx="2934363" cy="1685290"/>
            <a:chOff x="3504" y="2064"/>
            <a:chExt cx="1379" cy="792"/>
          </a:xfrm>
        </p:grpSpPr>
        <p:sp>
          <p:nvSpPr>
            <p:cNvPr id="301222" name="Rectangle 166"/>
            <p:cNvSpPr>
              <a:spLocks noChangeArrowheads="1"/>
            </p:cNvSpPr>
            <p:nvPr/>
          </p:nvSpPr>
          <p:spPr bwMode="auto">
            <a:xfrm>
              <a:off x="3504" y="2064"/>
              <a:ext cx="180"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a:t>
              </a:r>
            </a:p>
          </p:txBody>
        </p:sp>
        <p:sp>
          <p:nvSpPr>
            <p:cNvPr id="301215" name="Line 159"/>
            <p:cNvSpPr>
              <a:spLocks noChangeShapeType="1"/>
            </p:cNvSpPr>
            <p:nvPr/>
          </p:nvSpPr>
          <p:spPr bwMode="auto">
            <a:xfrm>
              <a:off x="3696" y="2496"/>
              <a:ext cx="240" cy="0"/>
            </a:xfrm>
            <a:prstGeom prst="line">
              <a:avLst/>
            </a:prstGeom>
            <a:noFill/>
            <a:ln w="28575">
              <a:solidFill>
                <a:srgbClr val="000000"/>
              </a:solidFill>
              <a:round/>
              <a:headEnd/>
              <a:tailEnd/>
            </a:ln>
          </p:spPr>
          <p:txBody>
            <a:bodyPr/>
            <a:lstStyle/>
            <a:p>
              <a:endParaRPr lang="en-US"/>
            </a:p>
          </p:txBody>
        </p:sp>
        <p:sp>
          <p:nvSpPr>
            <p:cNvPr id="301216" name="Line 160"/>
            <p:cNvSpPr>
              <a:spLocks noChangeShapeType="1"/>
            </p:cNvSpPr>
            <p:nvPr/>
          </p:nvSpPr>
          <p:spPr bwMode="auto">
            <a:xfrm>
              <a:off x="3696" y="2736"/>
              <a:ext cx="240" cy="0"/>
            </a:xfrm>
            <a:prstGeom prst="line">
              <a:avLst/>
            </a:prstGeom>
            <a:noFill/>
            <a:ln w="28575">
              <a:solidFill>
                <a:srgbClr val="000000"/>
              </a:solidFill>
              <a:round/>
              <a:headEnd/>
              <a:tailEnd/>
            </a:ln>
          </p:spPr>
          <p:txBody>
            <a:bodyPr/>
            <a:lstStyle/>
            <a:p>
              <a:endParaRPr lang="en-US"/>
            </a:p>
          </p:txBody>
        </p:sp>
        <p:sp>
          <p:nvSpPr>
            <p:cNvPr id="301217" name="Rectangle 161"/>
            <p:cNvSpPr>
              <a:spLocks noChangeArrowheads="1"/>
            </p:cNvSpPr>
            <p:nvPr/>
          </p:nvSpPr>
          <p:spPr bwMode="auto">
            <a:xfrm>
              <a:off x="3504" y="238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B</a:t>
              </a:r>
            </a:p>
          </p:txBody>
        </p:sp>
        <p:sp>
          <p:nvSpPr>
            <p:cNvPr id="301218" name="Rectangle 162"/>
            <p:cNvSpPr>
              <a:spLocks noChangeArrowheads="1"/>
            </p:cNvSpPr>
            <p:nvPr/>
          </p:nvSpPr>
          <p:spPr bwMode="auto">
            <a:xfrm>
              <a:off x="3504" y="264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A</a:t>
              </a:r>
            </a:p>
          </p:txBody>
        </p:sp>
        <p:sp>
          <p:nvSpPr>
            <p:cNvPr id="301219" name="Line 163"/>
            <p:cNvSpPr>
              <a:spLocks noChangeShapeType="1"/>
            </p:cNvSpPr>
            <p:nvPr/>
          </p:nvSpPr>
          <p:spPr bwMode="auto">
            <a:xfrm>
              <a:off x="4320" y="2592"/>
              <a:ext cx="240" cy="0"/>
            </a:xfrm>
            <a:prstGeom prst="line">
              <a:avLst/>
            </a:prstGeom>
            <a:noFill/>
            <a:ln w="28575">
              <a:solidFill>
                <a:srgbClr val="000000"/>
              </a:solidFill>
              <a:round/>
              <a:headEnd/>
              <a:tailEnd/>
            </a:ln>
          </p:spPr>
          <p:txBody>
            <a:bodyPr/>
            <a:lstStyle/>
            <a:p>
              <a:endParaRPr lang="en-US"/>
            </a:p>
          </p:txBody>
        </p:sp>
        <p:sp>
          <p:nvSpPr>
            <p:cNvPr id="301220" name="Rectangle 164"/>
            <p:cNvSpPr>
              <a:spLocks noChangeArrowheads="1"/>
            </p:cNvSpPr>
            <p:nvPr/>
          </p:nvSpPr>
          <p:spPr bwMode="auto">
            <a:xfrm>
              <a:off x="4560" y="2486"/>
              <a:ext cx="323"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Out</a:t>
              </a:r>
            </a:p>
          </p:txBody>
        </p:sp>
        <p:sp>
          <p:nvSpPr>
            <p:cNvPr id="301223" name="Freeform 167"/>
            <p:cNvSpPr>
              <a:spLocks/>
            </p:cNvSpPr>
            <p:nvPr/>
          </p:nvSpPr>
          <p:spPr bwMode="auto">
            <a:xfrm>
              <a:off x="3696" y="2208"/>
              <a:ext cx="432" cy="144"/>
            </a:xfrm>
            <a:custGeom>
              <a:avLst/>
              <a:gdLst/>
              <a:ahLst/>
              <a:cxnLst>
                <a:cxn ang="0">
                  <a:pos x="432" y="144"/>
                </a:cxn>
                <a:cxn ang="0">
                  <a:pos x="432" y="0"/>
                </a:cxn>
                <a:cxn ang="0">
                  <a:pos x="0" y="0"/>
                </a:cxn>
              </a:cxnLst>
              <a:rect l="0" t="0" r="r" b="b"/>
              <a:pathLst>
                <a:path w="432" h="144">
                  <a:moveTo>
                    <a:pt x="432" y="144"/>
                  </a:moveTo>
                  <a:lnTo>
                    <a:pt x="432" y="0"/>
                  </a:lnTo>
                  <a:lnTo>
                    <a:pt x="0" y="0"/>
                  </a:lnTo>
                </a:path>
              </a:pathLst>
            </a:custGeom>
            <a:noFill/>
            <a:ln w="19050" cap="flat" cmpd="sng">
              <a:solidFill>
                <a:schemeClr val="tx1"/>
              </a:solidFill>
              <a:prstDash val="sysDot"/>
              <a:round/>
              <a:headEnd/>
              <a:tailEnd/>
            </a:ln>
            <a:effectLst/>
          </p:spPr>
          <p:txBody>
            <a:bodyPr/>
            <a:lstStyle/>
            <a:p>
              <a:endParaRPr lang="en-US"/>
            </a:p>
          </p:txBody>
        </p:sp>
        <p:sp>
          <p:nvSpPr>
            <p:cNvPr id="301224" name="AutoShape 168"/>
            <p:cNvSpPr>
              <a:spLocks noChangeArrowheads="1"/>
            </p:cNvSpPr>
            <p:nvPr/>
          </p:nvSpPr>
          <p:spPr bwMode="auto">
            <a:xfrm>
              <a:off x="3936" y="2328"/>
              <a:ext cx="423" cy="528"/>
            </a:xfrm>
            <a:prstGeom prst="roundRect">
              <a:avLst>
                <a:gd name="adj" fmla="val 16667"/>
              </a:avLst>
            </a:prstGeom>
            <a:solidFill>
              <a:srgbClr val="CCEC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sz="1200" b="0"/>
                <a:t>MUX</a:t>
              </a:r>
            </a:p>
          </p:txBody>
        </p:sp>
      </p:grpSp>
      <p:sp>
        <p:nvSpPr>
          <p:cNvPr id="2" name="文本框 1">
            <a:extLst>
              <a:ext uri="{FF2B5EF4-FFF2-40B4-BE49-F238E27FC236}">
                <a16:creationId xmlns:a16="http://schemas.microsoft.com/office/drawing/2014/main" id="{E4468229-FF88-4CCC-8354-857B8A0FD0DF}"/>
              </a:ext>
            </a:extLst>
          </p:cNvPr>
          <p:cNvSpPr txBox="1"/>
          <p:nvPr/>
        </p:nvSpPr>
        <p:spPr>
          <a:xfrm>
            <a:off x="4059789" y="3219584"/>
            <a:ext cx="114963" cy="313932"/>
          </a:xfrm>
          <a:prstGeom prst="rect">
            <a:avLst/>
          </a:prstGeom>
          <a:noFill/>
        </p:spPr>
        <p:txBody>
          <a:bodyPr wrap="square" rtlCol="0">
            <a:spAutoFit/>
          </a:bodyPr>
          <a:lstStyle/>
          <a:p>
            <a:r>
              <a:rPr lang="en-US" altLang="zh-CN" sz="1600" dirty="0"/>
              <a:t>0</a:t>
            </a:r>
            <a:endParaRPr lang="zh-CN" altLang="en-US" sz="1600" dirty="0"/>
          </a:p>
        </p:txBody>
      </p:sp>
      <p:sp>
        <p:nvSpPr>
          <p:cNvPr id="17" name="文本框 16">
            <a:extLst>
              <a:ext uri="{FF2B5EF4-FFF2-40B4-BE49-F238E27FC236}">
                <a16:creationId xmlns:a16="http://schemas.microsoft.com/office/drawing/2014/main" id="{32E6196E-92AA-49EA-912C-BBA814B6F87D}"/>
              </a:ext>
            </a:extLst>
          </p:cNvPr>
          <p:cNvSpPr txBox="1"/>
          <p:nvPr/>
        </p:nvSpPr>
        <p:spPr>
          <a:xfrm>
            <a:off x="4059789" y="3682967"/>
            <a:ext cx="114963" cy="313932"/>
          </a:xfrm>
          <a:prstGeom prst="rect">
            <a:avLst/>
          </a:prstGeom>
          <a:noFill/>
        </p:spPr>
        <p:txBody>
          <a:bodyPr wrap="square" rtlCol="0">
            <a:spAutoFit/>
          </a:bodyPr>
          <a:lstStyle/>
          <a:p>
            <a:r>
              <a:rPr lang="en-US" altLang="zh-CN" sz="1600" dirty="0"/>
              <a:t>1</a:t>
            </a:r>
            <a:endParaRPr lang="zh-CN" altLang="en-US" sz="1600" dirty="0"/>
          </a:p>
        </p:txBody>
      </p:sp>
    </p:spTree>
    <p:extLst>
      <p:ext uri="{BB962C8B-B14F-4D97-AF65-F5344CB8AC3E}">
        <p14:creationId xmlns:p14="http://schemas.microsoft.com/office/powerpoint/2010/main" val="2974781239"/>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117" name="Group 37"/>
          <p:cNvGrpSpPr>
            <a:grpSpLocks/>
          </p:cNvGrpSpPr>
          <p:nvPr/>
        </p:nvGrpSpPr>
        <p:grpSpPr bwMode="auto">
          <a:xfrm>
            <a:off x="984250" y="1562100"/>
            <a:ext cx="2378075" cy="1860550"/>
            <a:chOff x="192" y="2400"/>
            <a:chExt cx="1498" cy="1172"/>
          </a:xfrm>
        </p:grpSpPr>
        <p:sp>
          <p:nvSpPr>
            <p:cNvPr id="302096" name="Line 16"/>
            <p:cNvSpPr>
              <a:spLocks noChangeShapeType="1"/>
            </p:cNvSpPr>
            <p:nvPr/>
          </p:nvSpPr>
          <p:spPr bwMode="auto">
            <a:xfrm>
              <a:off x="432" y="2996"/>
              <a:ext cx="240" cy="0"/>
            </a:xfrm>
            <a:prstGeom prst="line">
              <a:avLst/>
            </a:prstGeom>
            <a:noFill/>
            <a:ln w="28575">
              <a:solidFill>
                <a:srgbClr val="000000"/>
              </a:solidFill>
              <a:round/>
              <a:headEnd/>
              <a:tailEnd/>
            </a:ln>
          </p:spPr>
          <p:txBody>
            <a:bodyPr/>
            <a:lstStyle/>
            <a:p>
              <a:endParaRPr lang="en-US"/>
            </a:p>
          </p:txBody>
        </p:sp>
        <p:sp>
          <p:nvSpPr>
            <p:cNvPr id="302097" name="Line 17"/>
            <p:cNvSpPr>
              <a:spLocks noChangeShapeType="1"/>
            </p:cNvSpPr>
            <p:nvPr/>
          </p:nvSpPr>
          <p:spPr bwMode="auto">
            <a:xfrm>
              <a:off x="432" y="3428"/>
              <a:ext cx="240" cy="0"/>
            </a:xfrm>
            <a:prstGeom prst="line">
              <a:avLst/>
            </a:prstGeom>
            <a:noFill/>
            <a:ln w="28575">
              <a:solidFill>
                <a:srgbClr val="000000"/>
              </a:solidFill>
              <a:round/>
              <a:headEnd/>
              <a:tailEnd/>
            </a:ln>
          </p:spPr>
          <p:txBody>
            <a:bodyPr/>
            <a:lstStyle/>
            <a:p>
              <a:endParaRPr lang="en-US"/>
            </a:p>
          </p:txBody>
        </p:sp>
        <p:sp>
          <p:nvSpPr>
            <p:cNvPr id="302098" name="Rectangle 18"/>
            <p:cNvSpPr>
              <a:spLocks noChangeArrowheads="1"/>
            </p:cNvSpPr>
            <p:nvPr/>
          </p:nvSpPr>
          <p:spPr bwMode="auto">
            <a:xfrm>
              <a:off x="192" y="2880"/>
              <a:ext cx="279"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D0</a:t>
              </a:r>
            </a:p>
          </p:txBody>
        </p:sp>
        <p:sp>
          <p:nvSpPr>
            <p:cNvPr id="302099" name="Rectangle 19"/>
            <p:cNvSpPr>
              <a:spLocks noChangeArrowheads="1"/>
            </p:cNvSpPr>
            <p:nvPr/>
          </p:nvSpPr>
          <p:spPr bwMode="auto">
            <a:xfrm>
              <a:off x="192" y="3332"/>
              <a:ext cx="279"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D3</a:t>
              </a:r>
            </a:p>
          </p:txBody>
        </p:sp>
        <p:sp>
          <p:nvSpPr>
            <p:cNvPr id="302100" name="Line 20"/>
            <p:cNvSpPr>
              <a:spLocks noChangeShapeType="1"/>
            </p:cNvSpPr>
            <p:nvPr/>
          </p:nvSpPr>
          <p:spPr bwMode="auto">
            <a:xfrm>
              <a:off x="1056" y="3188"/>
              <a:ext cx="240" cy="0"/>
            </a:xfrm>
            <a:prstGeom prst="line">
              <a:avLst/>
            </a:prstGeom>
            <a:noFill/>
            <a:ln w="28575">
              <a:solidFill>
                <a:srgbClr val="000000"/>
              </a:solidFill>
              <a:round/>
              <a:headEnd/>
              <a:tailEnd/>
            </a:ln>
          </p:spPr>
          <p:txBody>
            <a:bodyPr/>
            <a:lstStyle/>
            <a:p>
              <a:endParaRPr lang="en-US"/>
            </a:p>
          </p:txBody>
        </p:sp>
        <p:sp>
          <p:nvSpPr>
            <p:cNvPr id="302101" name="Rectangle 21"/>
            <p:cNvSpPr>
              <a:spLocks noChangeArrowheads="1"/>
            </p:cNvSpPr>
            <p:nvPr/>
          </p:nvSpPr>
          <p:spPr bwMode="auto">
            <a:xfrm>
              <a:off x="1296" y="3082"/>
              <a:ext cx="394"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Out4</a:t>
              </a:r>
            </a:p>
          </p:txBody>
        </p:sp>
        <p:sp>
          <p:nvSpPr>
            <p:cNvPr id="302102" name="Rectangle 22"/>
            <p:cNvSpPr>
              <a:spLocks noChangeArrowheads="1"/>
            </p:cNvSpPr>
            <p:nvPr/>
          </p:nvSpPr>
          <p:spPr bwMode="auto">
            <a:xfrm>
              <a:off x="192" y="2564"/>
              <a:ext cx="25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s0</a:t>
              </a:r>
            </a:p>
          </p:txBody>
        </p:sp>
        <p:sp>
          <p:nvSpPr>
            <p:cNvPr id="302103" name="Freeform 23"/>
            <p:cNvSpPr>
              <a:spLocks/>
            </p:cNvSpPr>
            <p:nvPr/>
          </p:nvSpPr>
          <p:spPr bwMode="auto">
            <a:xfrm>
              <a:off x="432" y="2708"/>
              <a:ext cx="432" cy="144"/>
            </a:xfrm>
            <a:custGeom>
              <a:avLst/>
              <a:gdLst/>
              <a:ahLst/>
              <a:cxnLst>
                <a:cxn ang="0">
                  <a:pos x="432" y="144"/>
                </a:cxn>
                <a:cxn ang="0">
                  <a:pos x="432" y="0"/>
                </a:cxn>
                <a:cxn ang="0">
                  <a:pos x="0" y="0"/>
                </a:cxn>
              </a:cxnLst>
              <a:rect l="0" t="0" r="r" b="b"/>
              <a:pathLst>
                <a:path w="432" h="144">
                  <a:moveTo>
                    <a:pt x="432" y="144"/>
                  </a:moveTo>
                  <a:lnTo>
                    <a:pt x="432" y="0"/>
                  </a:lnTo>
                  <a:lnTo>
                    <a:pt x="0" y="0"/>
                  </a:lnTo>
                </a:path>
              </a:pathLst>
            </a:custGeom>
            <a:noFill/>
            <a:ln w="19050" cap="flat" cmpd="sng">
              <a:solidFill>
                <a:schemeClr val="tx1"/>
              </a:solidFill>
              <a:prstDash val="sysDot"/>
              <a:round/>
              <a:headEnd/>
              <a:tailEnd/>
            </a:ln>
            <a:effectLst/>
          </p:spPr>
          <p:txBody>
            <a:bodyPr/>
            <a:lstStyle/>
            <a:p>
              <a:endParaRPr lang="en-US"/>
            </a:p>
          </p:txBody>
        </p:sp>
        <p:sp>
          <p:nvSpPr>
            <p:cNvPr id="302104" name="Rectangle 24"/>
            <p:cNvSpPr>
              <a:spLocks noChangeArrowheads="1"/>
            </p:cNvSpPr>
            <p:nvPr/>
          </p:nvSpPr>
          <p:spPr bwMode="auto">
            <a:xfrm>
              <a:off x="192" y="2400"/>
              <a:ext cx="25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s1</a:t>
              </a:r>
            </a:p>
          </p:txBody>
        </p:sp>
        <p:sp>
          <p:nvSpPr>
            <p:cNvPr id="302105" name="Freeform 25"/>
            <p:cNvSpPr>
              <a:spLocks/>
            </p:cNvSpPr>
            <p:nvPr/>
          </p:nvSpPr>
          <p:spPr bwMode="auto">
            <a:xfrm>
              <a:off x="432" y="2516"/>
              <a:ext cx="528" cy="336"/>
            </a:xfrm>
            <a:custGeom>
              <a:avLst/>
              <a:gdLst/>
              <a:ahLst/>
              <a:cxnLst>
                <a:cxn ang="0">
                  <a:pos x="432" y="144"/>
                </a:cxn>
                <a:cxn ang="0">
                  <a:pos x="432" y="0"/>
                </a:cxn>
                <a:cxn ang="0">
                  <a:pos x="0" y="0"/>
                </a:cxn>
              </a:cxnLst>
              <a:rect l="0" t="0" r="r" b="b"/>
              <a:pathLst>
                <a:path w="432" h="144">
                  <a:moveTo>
                    <a:pt x="432" y="144"/>
                  </a:moveTo>
                  <a:lnTo>
                    <a:pt x="432" y="0"/>
                  </a:lnTo>
                  <a:lnTo>
                    <a:pt x="0" y="0"/>
                  </a:lnTo>
                </a:path>
              </a:pathLst>
            </a:custGeom>
            <a:noFill/>
            <a:ln w="19050" cap="flat" cmpd="sng">
              <a:solidFill>
                <a:schemeClr val="tx1"/>
              </a:solidFill>
              <a:prstDash val="sysDot"/>
              <a:round/>
              <a:headEnd/>
              <a:tailEnd/>
            </a:ln>
            <a:effectLst/>
          </p:spPr>
          <p:txBody>
            <a:bodyPr/>
            <a:lstStyle/>
            <a:p>
              <a:endParaRPr lang="en-US"/>
            </a:p>
          </p:txBody>
        </p:sp>
        <p:sp>
          <p:nvSpPr>
            <p:cNvPr id="302106" name="AutoShape 26"/>
            <p:cNvSpPr>
              <a:spLocks noChangeArrowheads="1"/>
            </p:cNvSpPr>
            <p:nvPr/>
          </p:nvSpPr>
          <p:spPr bwMode="auto">
            <a:xfrm>
              <a:off x="672" y="2828"/>
              <a:ext cx="423" cy="744"/>
            </a:xfrm>
            <a:prstGeom prst="roundRect">
              <a:avLst>
                <a:gd name="adj" fmla="val 16667"/>
              </a:avLst>
            </a:prstGeom>
            <a:solidFill>
              <a:srgbClr val="CCFFFF"/>
            </a:solidFill>
            <a:ln w="9525">
              <a:solidFill>
                <a:schemeClr val="tx1"/>
              </a:solidFill>
              <a:round/>
              <a:headEnd/>
              <a:tailEnd/>
            </a:ln>
            <a:effectLst/>
          </p:spPr>
          <p:txBody>
            <a:bodyPr wrap="none" lIns="91430" tIns="45715" rIns="91430" bIns="45715" anchor="ctr"/>
            <a:lstStyle/>
            <a:p>
              <a:pPr algn="r" eaLnBrk="1" hangingPunct="1">
                <a:lnSpc>
                  <a:spcPct val="100000"/>
                </a:lnSpc>
              </a:pPr>
              <a:r>
                <a:rPr lang="en-US" sz="1200" b="0" dirty="0"/>
                <a:t>MUX4</a:t>
              </a:r>
            </a:p>
          </p:txBody>
        </p:sp>
        <p:sp>
          <p:nvSpPr>
            <p:cNvPr id="302107" name="Line 27"/>
            <p:cNvSpPr>
              <a:spLocks noChangeShapeType="1"/>
            </p:cNvSpPr>
            <p:nvPr/>
          </p:nvSpPr>
          <p:spPr bwMode="auto">
            <a:xfrm>
              <a:off x="432" y="3284"/>
              <a:ext cx="240" cy="0"/>
            </a:xfrm>
            <a:prstGeom prst="line">
              <a:avLst/>
            </a:prstGeom>
            <a:noFill/>
            <a:ln w="28575">
              <a:solidFill>
                <a:srgbClr val="000000"/>
              </a:solidFill>
              <a:round/>
              <a:headEnd/>
              <a:tailEnd/>
            </a:ln>
          </p:spPr>
          <p:txBody>
            <a:bodyPr/>
            <a:lstStyle/>
            <a:p>
              <a:endParaRPr lang="en-US"/>
            </a:p>
          </p:txBody>
        </p:sp>
        <p:sp>
          <p:nvSpPr>
            <p:cNvPr id="302108" name="Rectangle 28"/>
            <p:cNvSpPr>
              <a:spLocks noChangeArrowheads="1"/>
            </p:cNvSpPr>
            <p:nvPr/>
          </p:nvSpPr>
          <p:spPr bwMode="auto">
            <a:xfrm>
              <a:off x="192" y="3188"/>
              <a:ext cx="279"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D2</a:t>
              </a:r>
            </a:p>
          </p:txBody>
        </p:sp>
        <p:sp>
          <p:nvSpPr>
            <p:cNvPr id="302109" name="Line 29"/>
            <p:cNvSpPr>
              <a:spLocks noChangeShapeType="1"/>
            </p:cNvSpPr>
            <p:nvPr/>
          </p:nvSpPr>
          <p:spPr bwMode="auto">
            <a:xfrm>
              <a:off x="432" y="3140"/>
              <a:ext cx="240" cy="0"/>
            </a:xfrm>
            <a:prstGeom prst="line">
              <a:avLst/>
            </a:prstGeom>
            <a:noFill/>
            <a:ln w="28575">
              <a:solidFill>
                <a:srgbClr val="000000"/>
              </a:solidFill>
              <a:round/>
              <a:headEnd/>
              <a:tailEnd/>
            </a:ln>
          </p:spPr>
          <p:txBody>
            <a:bodyPr/>
            <a:lstStyle/>
            <a:p>
              <a:endParaRPr lang="en-US"/>
            </a:p>
          </p:txBody>
        </p:sp>
        <p:sp>
          <p:nvSpPr>
            <p:cNvPr id="302110" name="Rectangle 30"/>
            <p:cNvSpPr>
              <a:spLocks noChangeArrowheads="1"/>
            </p:cNvSpPr>
            <p:nvPr/>
          </p:nvSpPr>
          <p:spPr bwMode="auto">
            <a:xfrm>
              <a:off x="192" y="3044"/>
              <a:ext cx="279"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D1</a:t>
              </a:r>
            </a:p>
          </p:txBody>
        </p:sp>
      </p:grpSp>
      <p:sp>
        <p:nvSpPr>
          <p:cNvPr id="302112" name="Rectangle 32"/>
          <p:cNvSpPr>
            <a:spLocks noChangeArrowheads="1"/>
          </p:cNvSpPr>
          <p:nvPr/>
        </p:nvSpPr>
        <p:spPr bwMode="auto">
          <a:xfrm>
            <a:off x="4108450" y="4292600"/>
            <a:ext cx="5022850" cy="1111250"/>
          </a:xfrm>
          <a:prstGeom prst="rect">
            <a:avLst/>
          </a:prstGeom>
          <a:noFill/>
          <a:ln w="9525">
            <a:noFill/>
            <a:miter lim="800000"/>
            <a:headEnd/>
            <a:tailEnd/>
          </a:ln>
          <a:effectLst/>
        </p:spPr>
        <p:txBody>
          <a:bodyPr lIns="90343" tIns="44379" rIns="90343" bIns="44379"/>
          <a:lstStyle/>
          <a:p>
            <a:pPr marL="742950" lvl="1" indent="-244475" algn="l" defTabSz="912813" eaLnBrk="1" hangingPunct="1">
              <a:lnSpc>
                <a:spcPct val="100000"/>
              </a:lnSpc>
              <a:spcBef>
                <a:spcPct val="25000"/>
              </a:spcBef>
              <a:buClr>
                <a:schemeClr val="hlink"/>
              </a:buClr>
              <a:buSzPct val="75000"/>
              <a:buFont typeface="Wingdings" pitchFamily="2" charset="2"/>
              <a:buChar char="n"/>
            </a:pPr>
            <a:r>
              <a:rPr lang="zh-CN" altLang="en-US" sz="2400" b="0" dirty="0"/>
              <a:t>通过假设顺序匹配来简化测试</a:t>
            </a:r>
            <a:endParaRPr lang="en-US" sz="2400" b="0" dirty="0"/>
          </a:p>
        </p:txBody>
      </p:sp>
      <p:sp>
        <p:nvSpPr>
          <p:cNvPr id="302113" name="Rectangle 33"/>
          <p:cNvSpPr>
            <a:spLocks noChangeArrowheads="1"/>
          </p:cNvSpPr>
          <p:nvPr/>
        </p:nvSpPr>
        <p:spPr bwMode="auto">
          <a:xfrm>
            <a:off x="719772" y="3978276"/>
            <a:ext cx="3653155" cy="2308324"/>
          </a:xfrm>
          <a:prstGeom prst="rect">
            <a:avLst/>
          </a:prstGeom>
          <a:noFill/>
          <a:ln w="9525">
            <a:noFill/>
            <a:miter lim="800000"/>
            <a:headEnd/>
            <a:tailEnd/>
          </a:ln>
          <a:effectLst/>
        </p:spPr>
        <p:txBody>
          <a:bodyPr wrap="square">
            <a:spAutoFit/>
          </a:bodyPr>
          <a:lstStyle/>
          <a:p>
            <a:pPr algn="l" eaLnBrk="1" hangingPunct="1">
              <a:lnSpc>
                <a:spcPct val="100000"/>
              </a:lnSpc>
            </a:pPr>
            <a:r>
              <a:rPr lang="en-US" sz="2400" dirty="0">
                <a:latin typeface="Courier New" pitchFamily="49" charset="0"/>
              </a:rPr>
              <a:t>word Out4 = [</a:t>
            </a:r>
          </a:p>
          <a:p>
            <a:pPr algn="l" eaLnBrk="1" hangingPunct="1">
              <a:lnSpc>
                <a:spcPct val="100000"/>
              </a:lnSpc>
            </a:pPr>
            <a:r>
              <a:rPr lang="en-US" sz="2400" dirty="0">
                <a:latin typeface="Courier New" pitchFamily="49" charset="0"/>
              </a:rPr>
              <a:t>  !s1&amp;&amp;!s0: D0;</a:t>
            </a:r>
          </a:p>
          <a:p>
            <a:pPr algn="l" eaLnBrk="1" hangingPunct="1">
              <a:lnSpc>
                <a:spcPct val="100000"/>
              </a:lnSpc>
            </a:pPr>
            <a:r>
              <a:rPr lang="en-US" sz="2400" dirty="0">
                <a:latin typeface="Courier New" pitchFamily="49" charset="0"/>
              </a:rPr>
              <a:t>  !s1     : D1;</a:t>
            </a:r>
          </a:p>
          <a:p>
            <a:pPr algn="l" eaLnBrk="1" hangingPunct="1">
              <a:lnSpc>
                <a:spcPct val="100000"/>
              </a:lnSpc>
            </a:pPr>
            <a:r>
              <a:rPr lang="en-US" sz="2400" dirty="0">
                <a:latin typeface="Courier New" pitchFamily="49" charset="0"/>
              </a:rPr>
              <a:t>  !s0     : D2;</a:t>
            </a:r>
          </a:p>
          <a:p>
            <a:pPr algn="l" eaLnBrk="1" hangingPunct="1">
              <a:lnSpc>
                <a:spcPct val="100000"/>
              </a:lnSpc>
            </a:pPr>
            <a:r>
              <a:rPr lang="en-US" sz="2400" dirty="0">
                <a:latin typeface="Courier New" pitchFamily="49" charset="0"/>
              </a:rPr>
              <a:t>  1       : D3;</a:t>
            </a:r>
          </a:p>
          <a:p>
            <a:pPr algn="l" eaLnBrk="1" hangingPunct="1">
              <a:lnSpc>
                <a:spcPct val="100000"/>
              </a:lnSpc>
            </a:pPr>
            <a:r>
              <a:rPr lang="en-US" sz="2400" dirty="0">
                <a:latin typeface="Courier New" pitchFamily="49" charset="0"/>
              </a:rPr>
              <a:t>];</a:t>
            </a:r>
          </a:p>
        </p:txBody>
      </p:sp>
      <p:sp>
        <p:nvSpPr>
          <p:cNvPr id="302115" name="Text Box 35"/>
          <p:cNvSpPr txBox="1">
            <a:spLocks noChangeArrowheads="1"/>
          </p:cNvSpPr>
          <p:nvPr/>
        </p:nvSpPr>
        <p:spPr bwMode="auto">
          <a:xfrm>
            <a:off x="719772" y="765533"/>
            <a:ext cx="4092575" cy="424732"/>
          </a:xfrm>
          <a:prstGeom prst="rect">
            <a:avLst/>
          </a:prstGeom>
          <a:noFill/>
          <a:ln w="19050">
            <a:noFill/>
            <a:miter lim="800000"/>
            <a:headEnd/>
            <a:tailEnd type="none" w="sm" len="sm"/>
          </a:ln>
          <a:effectLst/>
        </p:spPr>
        <p:txBody>
          <a:bodyPr wrap="square" lIns="45720" rIns="45720">
            <a:spAutoFit/>
          </a:bodyPr>
          <a:lstStyle/>
          <a:p>
            <a:pPr algn="l"/>
            <a:r>
              <a:rPr lang="zh-CN" altLang="en-US" sz="2400" b="0" dirty="0">
                <a:solidFill>
                  <a:schemeClr val="tx2"/>
                </a:solidFill>
                <a:latin typeface="微软雅黑" panose="020B0503020204020204" pitchFamily="34" charset="-122"/>
                <a:ea typeface="微软雅黑" panose="020B0503020204020204" pitchFamily="34" charset="-122"/>
              </a:rPr>
              <a:t>示例</a:t>
            </a:r>
            <a:r>
              <a:rPr lang="en-US" altLang="zh-CN" sz="2400" b="0" dirty="0">
                <a:solidFill>
                  <a:schemeClr val="tx2"/>
                </a:solidFill>
                <a:latin typeface="微软雅黑" panose="020B0503020204020204" pitchFamily="34" charset="-122"/>
                <a:ea typeface="微软雅黑" panose="020B0503020204020204" pitchFamily="34" charset="-122"/>
              </a:rPr>
              <a:t>2</a:t>
            </a:r>
            <a:r>
              <a:rPr lang="zh-CN" altLang="en-US" sz="2400" b="0" dirty="0">
                <a:solidFill>
                  <a:schemeClr val="tx2"/>
                </a:solidFill>
                <a:latin typeface="微软雅黑" panose="020B0503020204020204" pitchFamily="34" charset="-122"/>
                <a:ea typeface="微软雅黑" panose="020B0503020204020204" pitchFamily="34" charset="-122"/>
              </a:rPr>
              <a:t>：四选一多路选择器</a:t>
            </a:r>
            <a:endParaRPr lang="en-US" sz="2400" b="0" dirty="0">
              <a:solidFill>
                <a:schemeClr val="tx2"/>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7C30037D-9DDD-4C0C-9A73-6BE13CC654B5}"/>
              </a:ext>
            </a:extLst>
          </p:cNvPr>
          <p:cNvSpPr txBox="1"/>
          <p:nvPr/>
        </p:nvSpPr>
        <p:spPr>
          <a:xfrm>
            <a:off x="1655679" y="2352898"/>
            <a:ext cx="429661" cy="958404"/>
          </a:xfrm>
          <a:prstGeom prst="rect">
            <a:avLst/>
          </a:prstGeom>
          <a:noFill/>
        </p:spPr>
        <p:txBody>
          <a:bodyPr wrap="square" rtlCol="0">
            <a:spAutoFit/>
          </a:bodyPr>
          <a:lstStyle/>
          <a:p>
            <a:pPr>
              <a:lnSpc>
                <a:spcPct val="120000"/>
              </a:lnSpc>
            </a:pPr>
            <a:r>
              <a:rPr lang="en-US" altLang="zh-CN" sz="1200" dirty="0"/>
              <a:t>00</a:t>
            </a:r>
          </a:p>
          <a:p>
            <a:pPr>
              <a:lnSpc>
                <a:spcPct val="120000"/>
              </a:lnSpc>
            </a:pPr>
            <a:r>
              <a:rPr lang="en-US" altLang="zh-CN" sz="1200" dirty="0"/>
              <a:t>01</a:t>
            </a:r>
          </a:p>
          <a:p>
            <a:pPr>
              <a:lnSpc>
                <a:spcPct val="120000"/>
              </a:lnSpc>
            </a:pPr>
            <a:r>
              <a:rPr lang="en-US" altLang="zh-CN" sz="1200" dirty="0"/>
              <a:t>10</a:t>
            </a:r>
          </a:p>
          <a:p>
            <a:pPr>
              <a:lnSpc>
                <a:spcPct val="120000"/>
              </a:lnSpc>
            </a:pPr>
            <a:r>
              <a:rPr lang="en-US" altLang="zh-CN" sz="1200" dirty="0"/>
              <a:t>11</a:t>
            </a:r>
            <a:endParaRPr lang="zh-CN" altLang="en-US" sz="1200" dirty="0"/>
          </a:p>
        </p:txBody>
      </p:sp>
    </p:spTree>
    <p:extLst>
      <p:ext uri="{BB962C8B-B14F-4D97-AF65-F5344CB8AC3E}">
        <p14:creationId xmlns:p14="http://schemas.microsoft.com/office/powerpoint/2010/main" val="16364704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a:t>4.1.2 Y86-64 </a:t>
            </a:r>
            <a:r>
              <a:rPr lang="zh-CN" altLang="en-US" dirty="0"/>
              <a:t>指令</a:t>
            </a:r>
            <a:endParaRPr lang="en-US" dirty="0"/>
          </a:p>
        </p:txBody>
      </p:sp>
      <p:sp>
        <p:nvSpPr>
          <p:cNvPr id="264195" name="Rectangle 3"/>
          <p:cNvSpPr>
            <a:spLocks noGrp="1" noChangeArrowheads="1"/>
          </p:cNvSpPr>
          <p:nvPr>
            <p:ph type="body" idx="1"/>
          </p:nvPr>
        </p:nvSpPr>
        <p:spPr/>
        <p:txBody>
          <a:bodyPr/>
          <a:lstStyle/>
          <a:p>
            <a:pPr indent="457200">
              <a:spcBef>
                <a:spcPts val="600"/>
              </a:spcBef>
            </a:pPr>
            <a:r>
              <a:rPr lang="en-US" altLang="zh-CN" dirty="0"/>
              <a:t>Y86-64</a:t>
            </a:r>
            <a:r>
              <a:rPr lang="zh-CN" altLang="en-US" dirty="0"/>
              <a:t>指令集共有</a:t>
            </a:r>
            <a:r>
              <a:rPr lang="en-US" altLang="zh-CN" dirty="0"/>
              <a:t>27</a:t>
            </a:r>
            <a:r>
              <a:rPr lang="zh-CN" altLang="en-US" dirty="0"/>
              <a:t>条指令，这个指令集就是本章处理器实现的目标。</a:t>
            </a:r>
            <a:endParaRPr lang="en-US" altLang="zh-CN" dirty="0"/>
          </a:p>
          <a:p>
            <a:pPr indent="457200">
              <a:spcBef>
                <a:spcPts val="600"/>
              </a:spcBef>
            </a:pPr>
            <a:r>
              <a:rPr lang="en-US" altLang="zh-CN" dirty="0"/>
              <a:t>Y86-64</a:t>
            </a:r>
            <a:r>
              <a:rPr lang="zh-CN" altLang="en-US" dirty="0"/>
              <a:t>指令集基本是</a:t>
            </a:r>
            <a:r>
              <a:rPr lang="en-US" altLang="zh-CN" dirty="0"/>
              <a:t>x86-64</a:t>
            </a:r>
            <a:r>
              <a:rPr lang="zh-CN" altLang="en-US" dirty="0"/>
              <a:t>的子集，</a:t>
            </a:r>
            <a:r>
              <a:rPr lang="zh-CN" altLang="zh-CN" dirty="0">
                <a:ea typeface="Segoe UI Web (West European)"/>
              </a:rPr>
              <a:t>和</a:t>
            </a:r>
            <a:r>
              <a:rPr lang="en-US" altLang="zh-CN" dirty="0"/>
              <a:t>x86-64</a:t>
            </a:r>
            <a:r>
              <a:rPr lang="zh-CN" altLang="en-US" dirty="0"/>
              <a:t>比，</a:t>
            </a:r>
            <a:r>
              <a:rPr lang="zh-CN" altLang="zh-CN" dirty="0">
                <a:ea typeface="Segoe UI Web (West European)"/>
              </a:rPr>
              <a:t>没有那么多的指令类型，</a:t>
            </a:r>
            <a:r>
              <a:rPr lang="zh-CN" altLang="en-US" dirty="0">
                <a:ea typeface="Segoe UI Web (West European)"/>
              </a:rPr>
              <a:t>寻址方式少，操作较少，</a:t>
            </a:r>
            <a:r>
              <a:rPr lang="zh-CN" altLang="zh-CN" dirty="0">
                <a:ea typeface="Segoe UI Web (West European)"/>
              </a:rPr>
              <a:t>编码</a:t>
            </a:r>
            <a:r>
              <a:rPr lang="zh-CN" altLang="en-US" dirty="0">
                <a:ea typeface="Segoe UI Web (West European)"/>
              </a:rPr>
              <a:t>更</a:t>
            </a:r>
            <a:r>
              <a:rPr lang="zh-CN" altLang="zh-CN" dirty="0">
                <a:ea typeface="Segoe UI Web (West European)"/>
              </a:rPr>
              <a:t>简单</a:t>
            </a:r>
            <a:r>
              <a:rPr lang="zh-CN" altLang="en-US" dirty="0">
                <a:ea typeface="Segoe UI Web (West European)"/>
              </a:rPr>
              <a:t>。</a:t>
            </a:r>
            <a:endParaRPr lang="en-US" altLang="zh-CN" dirty="0"/>
          </a:p>
          <a:p>
            <a:pPr indent="457200">
              <a:spcBef>
                <a:spcPts val="600"/>
              </a:spcBef>
            </a:pPr>
            <a:r>
              <a:rPr lang="zh-CN" altLang="en-US" dirty="0"/>
              <a:t>指令编码长度</a:t>
            </a:r>
            <a:r>
              <a:rPr lang="en-US" dirty="0"/>
              <a:t>1</a:t>
            </a:r>
            <a:r>
              <a:rPr lang="en-US" dirty="0">
                <a:latin typeface="Arial Black"/>
              </a:rPr>
              <a:t>–</a:t>
            </a:r>
            <a:r>
              <a:rPr lang="en-US" dirty="0"/>
              <a:t>10 bytes </a:t>
            </a:r>
            <a:r>
              <a:rPr lang="zh-CN" altLang="en-US" dirty="0"/>
              <a:t>不等，第一个字节是指令的类型，每个指令访问和修改程序状态的某些部分</a:t>
            </a:r>
            <a:endParaRPr lang="en-US" dirty="0"/>
          </a:p>
          <a:p>
            <a:pPr lvl="2" indent="457200">
              <a:spcBef>
                <a:spcPts val="600"/>
              </a:spcBef>
            </a:pPr>
            <a:endParaRPr lang="en-US"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F9595-1B8A-4B5F-A31B-0786DEF015AD}"/>
              </a:ext>
            </a:extLst>
          </p:cNvPr>
          <p:cNvSpPr>
            <a:spLocks noGrp="1"/>
          </p:cNvSpPr>
          <p:nvPr>
            <p:ph type="title"/>
          </p:nvPr>
        </p:nvSpPr>
        <p:spPr/>
        <p:txBody>
          <a:bodyPr/>
          <a:lstStyle/>
          <a:p>
            <a:r>
              <a:rPr lang="zh-CN" altLang="en-US" dirty="0"/>
              <a:t>块（</a:t>
            </a:r>
            <a:r>
              <a:rPr lang="en-US" altLang="zh-CN" dirty="0"/>
              <a:t>block</a:t>
            </a:r>
            <a:r>
              <a:rPr lang="zh-CN" altLang="en-US" dirty="0"/>
              <a:t>）</a:t>
            </a:r>
          </a:p>
        </p:txBody>
      </p:sp>
      <p:sp>
        <p:nvSpPr>
          <p:cNvPr id="3" name="内容占位符 2">
            <a:extLst>
              <a:ext uri="{FF2B5EF4-FFF2-40B4-BE49-F238E27FC236}">
                <a16:creationId xmlns:a16="http://schemas.microsoft.com/office/drawing/2014/main" id="{22F73AB0-61AB-4026-93AD-25D9BCDF4450}"/>
              </a:ext>
            </a:extLst>
          </p:cNvPr>
          <p:cNvSpPr>
            <a:spLocks noGrp="1"/>
          </p:cNvSpPr>
          <p:nvPr>
            <p:ph idx="1"/>
          </p:nvPr>
        </p:nvSpPr>
        <p:spPr>
          <a:xfrm>
            <a:off x="416532" y="977900"/>
            <a:ext cx="8283285" cy="5213350"/>
          </a:xfrm>
        </p:spPr>
        <p:txBody>
          <a:bodyPr/>
          <a:lstStyle/>
          <a:p>
            <a:r>
              <a:rPr lang="en-US" altLang="zh-CN" sz="2200" dirty="0"/>
              <a:t>    HCL</a:t>
            </a:r>
            <a:r>
              <a:rPr lang="zh-CN" altLang="en-US" sz="2200" dirty="0"/>
              <a:t>表达式常用于组合逻辑块（</a:t>
            </a:r>
            <a:r>
              <a:rPr lang="en-US" altLang="zh-CN" sz="2200" dirty="0"/>
              <a:t>block</a:t>
            </a:r>
            <a:r>
              <a:rPr lang="zh-CN" altLang="en-US" sz="2200" dirty="0"/>
              <a:t>）的定义。块定义的形式如下：</a:t>
            </a:r>
            <a:endParaRPr lang="en-US" altLang="zh-CN" sz="2200" dirty="0"/>
          </a:p>
          <a:p>
            <a:r>
              <a:rPr lang="en-US" altLang="zh-CN" sz="2200" dirty="0">
                <a:solidFill>
                  <a:schemeClr val="tx1">
                    <a:lumMod val="60000"/>
                    <a:lumOff val="40000"/>
                  </a:schemeClr>
                </a:solidFill>
              </a:rPr>
              <a:t>bool  </a:t>
            </a:r>
            <a:r>
              <a:rPr lang="en-US" altLang="zh-CN" sz="2200" i="1" dirty="0">
                <a:solidFill>
                  <a:schemeClr val="tx1">
                    <a:lumMod val="60000"/>
                    <a:lumOff val="40000"/>
                  </a:schemeClr>
                </a:solidFill>
              </a:rPr>
              <a:t>name</a:t>
            </a:r>
            <a:r>
              <a:rPr lang="en-US" altLang="zh-CN" sz="2200" dirty="0">
                <a:solidFill>
                  <a:schemeClr val="tx1">
                    <a:lumMod val="60000"/>
                    <a:lumOff val="40000"/>
                  </a:schemeClr>
                </a:solidFill>
              </a:rPr>
              <a:t> = </a:t>
            </a:r>
            <a:r>
              <a:rPr lang="en-US" altLang="zh-CN" sz="2200" i="1" dirty="0">
                <a:solidFill>
                  <a:schemeClr val="tx1">
                    <a:lumMod val="60000"/>
                    <a:lumOff val="40000"/>
                  </a:schemeClr>
                </a:solidFill>
              </a:rPr>
              <a:t>bool-expr </a:t>
            </a:r>
            <a:r>
              <a:rPr lang="en-US" altLang="zh-CN" sz="2200" dirty="0">
                <a:solidFill>
                  <a:schemeClr val="tx1">
                    <a:lumMod val="60000"/>
                    <a:lumOff val="40000"/>
                  </a:schemeClr>
                </a:solidFill>
              </a:rPr>
              <a:t>;</a:t>
            </a:r>
          </a:p>
          <a:p>
            <a:r>
              <a:rPr lang="en-US" altLang="zh-CN" sz="2200" dirty="0">
                <a:solidFill>
                  <a:schemeClr val="tx1">
                    <a:lumMod val="60000"/>
                    <a:lumOff val="40000"/>
                  </a:schemeClr>
                </a:solidFill>
              </a:rPr>
              <a:t>word    </a:t>
            </a:r>
            <a:r>
              <a:rPr lang="en-US" altLang="zh-CN" sz="2200" i="1" dirty="0">
                <a:solidFill>
                  <a:schemeClr val="tx1">
                    <a:lumMod val="60000"/>
                    <a:lumOff val="40000"/>
                  </a:schemeClr>
                </a:solidFill>
              </a:rPr>
              <a:t>name</a:t>
            </a:r>
            <a:r>
              <a:rPr lang="en-US" altLang="zh-CN" sz="2200" dirty="0">
                <a:solidFill>
                  <a:schemeClr val="tx1">
                    <a:lumMod val="60000"/>
                    <a:lumOff val="40000"/>
                  </a:schemeClr>
                </a:solidFill>
              </a:rPr>
              <a:t> = </a:t>
            </a:r>
            <a:r>
              <a:rPr lang="en-US" altLang="zh-CN" sz="2200" i="1" dirty="0">
                <a:solidFill>
                  <a:schemeClr val="tx1">
                    <a:lumMod val="60000"/>
                    <a:lumOff val="40000"/>
                  </a:schemeClr>
                </a:solidFill>
              </a:rPr>
              <a:t>int-expr </a:t>
            </a:r>
            <a:r>
              <a:rPr lang="en-US" altLang="zh-CN" sz="2200" dirty="0">
                <a:solidFill>
                  <a:schemeClr val="tx1">
                    <a:lumMod val="60000"/>
                    <a:lumOff val="40000"/>
                  </a:schemeClr>
                </a:solidFill>
              </a:rPr>
              <a:t>;</a:t>
            </a:r>
          </a:p>
          <a:p>
            <a:r>
              <a:rPr lang="zh-CN" altLang="en-US" sz="2200" dirty="0"/>
              <a:t>    系统运行时，</a:t>
            </a:r>
            <a:r>
              <a:rPr lang="en-US" altLang="zh-CN" sz="2200" dirty="0"/>
              <a:t>HCL2C</a:t>
            </a:r>
            <a:r>
              <a:rPr lang="zh-CN" altLang="en-US" sz="2200" dirty="0"/>
              <a:t>会产生一个以</a:t>
            </a:r>
            <a:r>
              <a:rPr lang="en-US" altLang="zh-CN" sz="2200" dirty="0" err="1">
                <a:solidFill>
                  <a:schemeClr val="tx1">
                    <a:lumMod val="60000"/>
                    <a:lumOff val="40000"/>
                  </a:schemeClr>
                </a:solidFill>
              </a:rPr>
              <a:t>gen_</a:t>
            </a:r>
            <a:r>
              <a:rPr lang="en-US" altLang="zh-CN" sz="2200" i="1" dirty="0" err="1">
                <a:solidFill>
                  <a:schemeClr val="tx1">
                    <a:lumMod val="60000"/>
                    <a:lumOff val="40000"/>
                  </a:schemeClr>
                </a:solidFill>
              </a:rPr>
              <a:t>name</a:t>
            </a:r>
            <a:r>
              <a:rPr lang="zh-CN" altLang="en-US" sz="2200" dirty="0"/>
              <a:t>为名的函数，无参数，返回值为</a:t>
            </a:r>
            <a:r>
              <a:rPr lang="en-US" altLang="zh-CN" sz="2200" dirty="0"/>
              <a:t>int</a:t>
            </a:r>
            <a:r>
              <a:rPr lang="zh-CN" altLang="en-US" sz="2200" dirty="0"/>
              <a:t>型。例如：</a:t>
            </a:r>
            <a:endParaRPr lang="en-US" altLang="zh-CN" sz="2200" dirty="0"/>
          </a:p>
          <a:p>
            <a:endParaRPr lang="en-US" altLang="zh-CN" sz="2200" dirty="0"/>
          </a:p>
          <a:p>
            <a:endParaRPr lang="en-US" altLang="zh-CN" sz="2200" dirty="0"/>
          </a:p>
          <a:p>
            <a:r>
              <a:rPr lang="en-US" altLang="zh-CN" sz="2200" dirty="0"/>
              <a:t>HCL2C</a:t>
            </a:r>
            <a:r>
              <a:rPr lang="zh-CN" altLang="en-US" sz="2200" dirty="0"/>
              <a:t>生成的</a:t>
            </a:r>
            <a:r>
              <a:rPr lang="en-US" altLang="zh-CN" sz="2200" dirty="0"/>
              <a:t>C</a:t>
            </a:r>
            <a:r>
              <a:rPr lang="zh-CN" altLang="en-US" sz="2200" dirty="0"/>
              <a:t>文件中会产生以下函数：</a:t>
            </a:r>
          </a:p>
        </p:txBody>
      </p:sp>
      <p:pic>
        <p:nvPicPr>
          <p:cNvPr id="5" name="图片 4">
            <a:extLst>
              <a:ext uri="{FF2B5EF4-FFF2-40B4-BE49-F238E27FC236}">
                <a16:creationId xmlns:a16="http://schemas.microsoft.com/office/drawing/2014/main" id="{5C2AE8EE-CC02-4FE8-9EE7-24CC59EDD2FF}"/>
              </a:ext>
            </a:extLst>
          </p:cNvPr>
          <p:cNvPicPr>
            <a:picLocks noChangeAspect="1"/>
          </p:cNvPicPr>
          <p:nvPr/>
        </p:nvPicPr>
        <p:blipFill>
          <a:blip r:embed="rId2"/>
          <a:stretch>
            <a:fillRect/>
          </a:stretch>
        </p:blipFill>
        <p:spPr>
          <a:xfrm>
            <a:off x="1136651" y="3864536"/>
            <a:ext cx="5410199" cy="551627"/>
          </a:xfrm>
          <a:prstGeom prst="rect">
            <a:avLst/>
          </a:prstGeom>
        </p:spPr>
      </p:pic>
      <p:pic>
        <p:nvPicPr>
          <p:cNvPr id="7" name="图片 6">
            <a:extLst>
              <a:ext uri="{FF2B5EF4-FFF2-40B4-BE49-F238E27FC236}">
                <a16:creationId xmlns:a16="http://schemas.microsoft.com/office/drawing/2014/main" id="{35202A73-7760-4602-A4A1-8AD1D3E7FF65}"/>
              </a:ext>
            </a:extLst>
          </p:cNvPr>
          <p:cNvPicPr>
            <a:picLocks noChangeAspect="1"/>
          </p:cNvPicPr>
          <p:nvPr/>
        </p:nvPicPr>
        <p:blipFill>
          <a:blip r:embed="rId3"/>
          <a:stretch>
            <a:fillRect/>
          </a:stretch>
        </p:blipFill>
        <p:spPr>
          <a:xfrm>
            <a:off x="1218793" y="5314951"/>
            <a:ext cx="6378348" cy="1143000"/>
          </a:xfrm>
          <a:prstGeom prst="rect">
            <a:avLst/>
          </a:prstGeom>
        </p:spPr>
      </p:pic>
    </p:spTree>
    <p:extLst>
      <p:ext uri="{BB962C8B-B14F-4D97-AF65-F5344CB8AC3E}">
        <p14:creationId xmlns:p14="http://schemas.microsoft.com/office/powerpoint/2010/main" val="254185646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zh-CN" altLang="en-US" dirty="0"/>
              <a:t>示例：判位的相等</a:t>
            </a:r>
            <a:endParaRPr lang="en-US" dirty="0"/>
          </a:p>
        </p:txBody>
      </p:sp>
      <p:sp>
        <p:nvSpPr>
          <p:cNvPr id="297987" name="Rectangle 3"/>
          <p:cNvSpPr>
            <a:spLocks noGrp="1" noChangeArrowheads="1"/>
          </p:cNvSpPr>
          <p:nvPr>
            <p:ph type="body" idx="1"/>
          </p:nvPr>
        </p:nvSpPr>
        <p:spPr>
          <a:xfrm>
            <a:off x="262731" y="1163796"/>
            <a:ext cx="8294687" cy="742951"/>
          </a:xfrm>
        </p:spPr>
        <p:txBody>
          <a:bodyPr/>
          <a:lstStyle/>
          <a:p>
            <a:pPr lvl="1"/>
            <a:r>
              <a:rPr lang="zh-CN" altLang="en-US" dirty="0"/>
              <a:t>如果</a:t>
            </a:r>
            <a:r>
              <a:rPr lang="en-US" altLang="zh-CN" dirty="0"/>
              <a:t>a</a:t>
            </a:r>
            <a:r>
              <a:rPr lang="zh-CN" altLang="en-US" dirty="0"/>
              <a:t>和</a:t>
            </a:r>
            <a:r>
              <a:rPr lang="en-US" altLang="zh-CN" dirty="0"/>
              <a:t>b</a:t>
            </a:r>
            <a:r>
              <a:rPr lang="zh-CN" altLang="en-US" dirty="0"/>
              <a:t>相等，产生结果为</a:t>
            </a:r>
            <a:r>
              <a:rPr lang="en-US" altLang="zh-CN" dirty="0"/>
              <a:t>1</a:t>
            </a:r>
            <a:endParaRPr lang="en-US" dirty="0"/>
          </a:p>
        </p:txBody>
      </p:sp>
      <p:grpSp>
        <p:nvGrpSpPr>
          <p:cNvPr id="298027" name="Group 43"/>
          <p:cNvGrpSpPr>
            <a:grpSpLocks/>
          </p:cNvGrpSpPr>
          <p:nvPr/>
        </p:nvGrpSpPr>
        <p:grpSpPr bwMode="auto">
          <a:xfrm>
            <a:off x="755650" y="2044859"/>
            <a:ext cx="4254500" cy="1981200"/>
            <a:chOff x="386" y="960"/>
            <a:chExt cx="2680" cy="1248"/>
          </a:xfrm>
        </p:grpSpPr>
        <p:sp>
          <p:nvSpPr>
            <p:cNvPr id="297988" name="Rectangle 4"/>
            <p:cNvSpPr>
              <a:spLocks noChangeArrowheads="1"/>
            </p:cNvSpPr>
            <p:nvPr/>
          </p:nvSpPr>
          <p:spPr bwMode="auto">
            <a:xfrm>
              <a:off x="768" y="960"/>
              <a:ext cx="1776" cy="1248"/>
            </a:xfrm>
            <a:prstGeom prst="rect">
              <a:avLst/>
            </a:prstGeom>
            <a:solidFill>
              <a:srgbClr val="EAEAEA"/>
            </a:solidFill>
            <a:ln w="9525">
              <a:solidFill>
                <a:schemeClr val="tx1"/>
              </a:solidFill>
              <a:miter lim="800000"/>
              <a:headEnd/>
              <a:tailEnd/>
            </a:ln>
            <a:effectLst/>
          </p:spPr>
          <p:txBody>
            <a:bodyPr wrap="none" anchorCtr="1"/>
            <a:lstStyle/>
            <a:p>
              <a:pPr eaLnBrk="1" hangingPunct="1">
                <a:lnSpc>
                  <a:spcPct val="100000"/>
                </a:lnSpc>
              </a:pPr>
              <a:r>
                <a:rPr lang="en-US" b="0"/>
                <a:t>Bit equal</a:t>
              </a:r>
            </a:p>
          </p:txBody>
        </p:sp>
        <p:sp>
          <p:nvSpPr>
            <p:cNvPr id="297989" name="Freeform 5"/>
            <p:cNvSpPr>
              <a:spLocks/>
            </p:cNvSpPr>
            <p:nvPr/>
          </p:nvSpPr>
          <p:spPr bwMode="auto">
            <a:xfrm flipV="1">
              <a:off x="1777" y="1344"/>
              <a:ext cx="336" cy="192"/>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297990" name="Freeform 6"/>
            <p:cNvSpPr>
              <a:spLocks/>
            </p:cNvSpPr>
            <p:nvPr/>
          </p:nvSpPr>
          <p:spPr bwMode="auto">
            <a:xfrm>
              <a:off x="1777" y="1728"/>
              <a:ext cx="336" cy="192"/>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297991" name="Line 7"/>
            <p:cNvSpPr>
              <a:spLocks noChangeShapeType="1"/>
            </p:cNvSpPr>
            <p:nvPr/>
          </p:nvSpPr>
          <p:spPr bwMode="auto">
            <a:xfrm>
              <a:off x="2442" y="1628"/>
              <a:ext cx="247" cy="4"/>
            </a:xfrm>
            <a:prstGeom prst="line">
              <a:avLst/>
            </a:prstGeom>
            <a:noFill/>
            <a:ln w="19050">
              <a:solidFill>
                <a:srgbClr val="000000"/>
              </a:solidFill>
              <a:round/>
              <a:headEnd/>
              <a:tailEnd/>
            </a:ln>
          </p:spPr>
          <p:txBody>
            <a:bodyPr/>
            <a:lstStyle/>
            <a:p>
              <a:endParaRPr lang="en-US"/>
            </a:p>
          </p:txBody>
        </p:sp>
        <p:sp>
          <p:nvSpPr>
            <p:cNvPr id="297992" name="Freeform 8"/>
            <p:cNvSpPr>
              <a:spLocks/>
            </p:cNvSpPr>
            <p:nvPr/>
          </p:nvSpPr>
          <p:spPr bwMode="auto">
            <a:xfrm>
              <a:off x="2065" y="1488"/>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close/>
                </a:path>
              </a:pathLst>
            </a:custGeom>
            <a:solidFill>
              <a:srgbClr val="FFFFFF"/>
            </a:solidFill>
            <a:ln w="9525">
              <a:noFill/>
              <a:round/>
              <a:headEnd/>
              <a:tailEnd/>
            </a:ln>
          </p:spPr>
          <p:txBody>
            <a:bodyPr/>
            <a:lstStyle/>
            <a:p>
              <a:endParaRPr lang="en-US"/>
            </a:p>
          </p:txBody>
        </p:sp>
        <p:sp>
          <p:nvSpPr>
            <p:cNvPr id="297993" name="Freeform 9"/>
            <p:cNvSpPr>
              <a:spLocks/>
            </p:cNvSpPr>
            <p:nvPr/>
          </p:nvSpPr>
          <p:spPr bwMode="auto">
            <a:xfrm>
              <a:off x="2065" y="1488"/>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path>
              </a:pathLst>
            </a:custGeom>
            <a:solidFill>
              <a:srgbClr val="FFFFFF"/>
            </a:solidFill>
            <a:ln w="12700">
              <a:solidFill>
                <a:srgbClr val="000000"/>
              </a:solidFill>
              <a:prstDash val="solid"/>
              <a:round/>
              <a:headEnd/>
              <a:tailEnd/>
            </a:ln>
          </p:spPr>
          <p:txBody>
            <a:bodyPr/>
            <a:lstStyle/>
            <a:p>
              <a:endParaRPr lang="en-US"/>
            </a:p>
          </p:txBody>
        </p:sp>
        <p:sp>
          <p:nvSpPr>
            <p:cNvPr id="297994" name="Line 10"/>
            <p:cNvSpPr>
              <a:spLocks noChangeShapeType="1"/>
            </p:cNvSpPr>
            <p:nvPr/>
          </p:nvSpPr>
          <p:spPr bwMode="auto">
            <a:xfrm rot="5400000">
              <a:off x="1202" y="1776"/>
              <a:ext cx="95" cy="1"/>
            </a:xfrm>
            <a:prstGeom prst="line">
              <a:avLst/>
            </a:prstGeom>
            <a:noFill/>
            <a:ln w="19050">
              <a:solidFill>
                <a:srgbClr val="000000"/>
              </a:solidFill>
              <a:round/>
              <a:headEnd/>
              <a:tailEnd/>
            </a:ln>
          </p:spPr>
          <p:txBody>
            <a:bodyPr/>
            <a:lstStyle/>
            <a:p>
              <a:endParaRPr lang="en-US"/>
            </a:p>
          </p:txBody>
        </p:sp>
        <p:sp>
          <p:nvSpPr>
            <p:cNvPr id="297995" name="Freeform 11"/>
            <p:cNvSpPr>
              <a:spLocks/>
            </p:cNvSpPr>
            <p:nvPr/>
          </p:nvSpPr>
          <p:spPr bwMode="auto">
            <a:xfrm rot="5400000">
              <a:off x="1150" y="1541"/>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close/>
                </a:path>
              </a:pathLst>
            </a:custGeom>
            <a:solidFill>
              <a:srgbClr val="FFFFFF"/>
            </a:solidFill>
            <a:ln w="9525">
              <a:noFill/>
              <a:round/>
              <a:headEnd/>
              <a:tailEnd/>
            </a:ln>
          </p:spPr>
          <p:txBody>
            <a:bodyPr/>
            <a:lstStyle/>
            <a:p>
              <a:endParaRPr lang="en-US"/>
            </a:p>
          </p:txBody>
        </p:sp>
        <p:sp>
          <p:nvSpPr>
            <p:cNvPr id="297996" name="Freeform 12"/>
            <p:cNvSpPr>
              <a:spLocks/>
            </p:cNvSpPr>
            <p:nvPr/>
          </p:nvSpPr>
          <p:spPr bwMode="auto">
            <a:xfrm rot="5400000">
              <a:off x="1150" y="1539"/>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path>
              </a:pathLst>
            </a:custGeom>
            <a:solidFill>
              <a:srgbClr val="FFFFFF"/>
            </a:solidFill>
            <a:ln w="12700">
              <a:solidFill>
                <a:srgbClr val="000000"/>
              </a:solidFill>
              <a:prstDash val="solid"/>
              <a:round/>
              <a:headEnd/>
              <a:tailEnd/>
            </a:ln>
          </p:spPr>
          <p:txBody>
            <a:bodyPr/>
            <a:lstStyle/>
            <a:p>
              <a:endParaRPr lang="en-US"/>
            </a:p>
          </p:txBody>
        </p:sp>
        <p:sp>
          <p:nvSpPr>
            <p:cNvPr id="297997" name="Freeform 13"/>
            <p:cNvSpPr>
              <a:spLocks/>
            </p:cNvSpPr>
            <p:nvPr/>
          </p:nvSpPr>
          <p:spPr bwMode="auto">
            <a:xfrm rot="5400000">
              <a:off x="1221" y="1730"/>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close/>
                </a:path>
              </a:pathLst>
            </a:custGeom>
            <a:solidFill>
              <a:srgbClr val="FFFFFF"/>
            </a:solidFill>
            <a:ln w="9525">
              <a:noFill/>
              <a:round/>
              <a:headEnd/>
              <a:tailEnd/>
            </a:ln>
          </p:spPr>
          <p:txBody>
            <a:bodyPr/>
            <a:lstStyle/>
            <a:p>
              <a:endParaRPr lang="en-US"/>
            </a:p>
          </p:txBody>
        </p:sp>
        <p:sp>
          <p:nvSpPr>
            <p:cNvPr id="297998" name="Freeform 14"/>
            <p:cNvSpPr>
              <a:spLocks/>
            </p:cNvSpPr>
            <p:nvPr/>
          </p:nvSpPr>
          <p:spPr bwMode="auto">
            <a:xfrm rot="5400000">
              <a:off x="1221" y="1730"/>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path>
              </a:pathLst>
            </a:custGeom>
            <a:solidFill>
              <a:srgbClr val="FFFFFF"/>
            </a:solidFill>
            <a:ln w="12700">
              <a:solidFill>
                <a:srgbClr val="000000"/>
              </a:solidFill>
              <a:prstDash val="solid"/>
              <a:round/>
              <a:headEnd/>
              <a:tailEnd/>
            </a:ln>
          </p:spPr>
          <p:txBody>
            <a:bodyPr/>
            <a:lstStyle/>
            <a:p>
              <a:endParaRPr lang="en-US"/>
            </a:p>
          </p:txBody>
        </p:sp>
        <p:sp>
          <p:nvSpPr>
            <p:cNvPr id="297999" name="Line 15"/>
            <p:cNvSpPr>
              <a:spLocks noChangeShapeType="1"/>
            </p:cNvSpPr>
            <p:nvPr/>
          </p:nvSpPr>
          <p:spPr bwMode="auto">
            <a:xfrm rot="5400000">
              <a:off x="1202" y="1487"/>
              <a:ext cx="95" cy="1"/>
            </a:xfrm>
            <a:prstGeom prst="line">
              <a:avLst/>
            </a:prstGeom>
            <a:noFill/>
            <a:ln w="19050">
              <a:solidFill>
                <a:srgbClr val="000000"/>
              </a:solidFill>
              <a:round/>
              <a:headEnd/>
              <a:tailEnd/>
            </a:ln>
          </p:spPr>
          <p:txBody>
            <a:bodyPr/>
            <a:lstStyle/>
            <a:p>
              <a:endParaRPr lang="en-US"/>
            </a:p>
          </p:txBody>
        </p:sp>
        <p:sp>
          <p:nvSpPr>
            <p:cNvPr id="298000" name="Line 16"/>
            <p:cNvSpPr>
              <a:spLocks noChangeShapeType="1"/>
            </p:cNvSpPr>
            <p:nvPr/>
          </p:nvSpPr>
          <p:spPr bwMode="auto">
            <a:xfrm>
              <a:off x="1297" y="1248"/>
              <a:ext cx="95" cy="1"/>
            </a:xfrm>
            <a:prstGeom prst="line">
              <a:avLst/>
            </a:prstGeom>
            <a:noFill/>
            <a:ln w="19050">
              <a:solidFill>
                <a:srgbClr val="000000"/>
              </a:solidFill>
              <a:round/>
              <a:headEnd/>
              <a:tailEnd/>
            </a:ln>
          </p:spPr>
          <p:txBody>
            <a:bodyPr/>
            <a:lstStyle/>
            <a:p>
              <a:endParaRPr lang="en-US"/>
            </a:p>
          </p:txBody>
        </p:sp>
        <p:sp>
          <p:nvSpPr>
            <p:cNvPr id="298001" name="Line 17"/>
            <p:cNvSpPr>
              <a:spLocks noChangeShapeType="1"/>
            </p:cNvSpPr>
            <p:nvPr/>
          </p:nvSpPr>
          <p:spPr bwMode="auto">
            <a:xfrm>
              <a:off x="577" y="1248"/>
              <a:ext cx="815" cy="1"/>
            </a:xfrm>
            <a:prstGeom prst="line">
              <a:avLst/>
            </a:prstGeom>
            <a:noFill/>
            <a:ln w="19050">
              <a:solidFill>
                <a:srgbClr val="000000"/>
              </a:solidFill>
              <a:round/>
              <a:headEnd/>
              <a:tailEnd/>
            </a:ln>
          </p:spPr>
          <p:txBody>
            <a:bodyPr/>
            <a:lstStyle/>
            <a:p>
              <a:endParaRPr lang="en-US"/>
            </a:p>
          </p:txBody>
        </p:sp>
        <p:sp>
          <p:nvSpPr>
            <p:cNvPr id="298002" name="Freeform 18"/>
            <p:cNvSpPr>
              <a:spLocks/>
            </p:cNvSpPr>
            <p:nvPr/>
          </p:nvSpPr>
          <p:spPr bwMode="auto">
            <a:xfrm>
              <a:off x="1392" y="1200"/>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298003" name="Freeform 19"/>
            <p:cNvSpPr>
              <a:spLocks/>
            </p:cNvSpPr>
            <p:nvPr/>
          </p:nvSpPr>
          <p:spPr bwMode="auto">
            <a:xfrm>
              <a:off x="1392" y="1200"/>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298004" name="Text Box 20"/>
            <p:cNvSpPr txBox="1">
              <a:spLocks noChangeArrowheads="1"/>
            </p:cNvSpPr>
            <p:nvPr/>
          </p:nvSpPr>
          <p:spPr bwMode="auto">
            <a:xfrm>
              <a:off x="386" y="1104"/>
              <a:ext cx="187"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a</a:t>
              </a:r>
              <a:endParaRPr lang="en-US" sz="1600" b="0" baseline="-25000"/>
            </a:p>
          </p:txBody>
        </p:sp>
        <p:sp>
          <p:nvSpPr>
            <p:cNvPr id="298005" name="Line 21"/>
            <p:cNvSpPr>
              <a:spLocks noChangeShapeType="1"/>
            </p:cNvSpPr>
            <p:nvPr/>
          </p:nvSpPr>
          <p:spPr bwMode="auto">
            <a:xfrm>
              <a:off x="1009" y="1440"/>
              <a:ext cx="383" cy="1"/>
            </a:xfrm>
            <a:prstGeom prst="line">
              <a:avLst/>
            </a:prstGeom>
            <a:noFill/>
            <a:ln w="19050">
              <a:solidFill>
                <a:srgbClr val="000000"/>
              </a:solidFill>
              <a:round/>
              <a:headEnd/>
              <a:tailEnd/>
            </a:ln>
          </p:spPr>
          <p:txBody>
            <a:bodyPr/>
            <a:lstStyle/>
            <a:p>
              <a:endParaRPr lang="en-US"/>
            </a:p>
          </p:txBody>
        </p:sp>
        <p:sp>
          <p:nvSpPr>
            <p:cNvPr id="298006" name="Line 22"/>
            <p:cNvSpPr>
              <a:spLocks noChangeShapeType="1"/>
            </p:cNvSpPr>
            <p:nvPr/>
          </p:nvSpPr>
          <p:spPr bwMode="auto">
            <a:xfrm flipV="1">
              <a:off x="578" y="2009"/>
              <a:ext cx="815" cy="7"/>
            </a:xfrm>
            <a:prstGeom prst="line">
              <a:avLst/>
            </a:prstGeom>
            <a:noFill/>
            <a:ln w="19050">
              <a:solidFill>
                <a:srgbClr val="000000"/>
              </a:solidFill>
              <a:round/>
              <a:headEnd/>
              <a:tailEnd/>
            </a:ln>
          </p:spPr>
          <p:txBody>
            <a:bodyPr/>
            <a:lstStyle/>
            <a:p>
              <a:endParaRPr lang="en-US"/>
            </a:p>
          </p:txBody>
        </p:sp>
        <p:sp>
          <p:nvSpPr>
            <p:cNvPr id="298007" name="Freeform 23"/>
            <p:cNvSpPr>
              <a:spLocks/>
            </p:cNvSpPr>
            <p:nvPr/>
          </p:nvSpPr>
          <p:spPr bwMode="auto">
            <a:xfrm>
              <a:off x="1393" y="1776"/>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298008" name="Freeform 24"/>
            <p:cNvSpPr>
              <a:spLocks/>
            </p:cNvSpPr>
            <p:nvPr/>
          </p:nvSpPr>
          <p:spPr bwMode="auto">
            <a:xfrm>
              <a:off x="1393" y="1776"/>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298009" name="Text Box 25"/>
            <p:cNvSpPr txBox="1">
              <a:spLocks noChangeArrowheads="1"/>
            </p:cNvSpPr>
            <p:nvPr/>
          </p:nvSpPr>
          <p:spPr bwMode="auto">
            <a:xfrm>
              <a:off x="387" y="1900"/>
              <a:ext cx="187"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b</a:t>
              </a:r>
              <a:endParaRPr lang="en-US" sz="1600" b="0" baseline="-25000"/>
            </a:p>
          </p:txBody>
        </p:sp>
        <p:sp>
          <p:nvSpPr>
            <p:cNvPr id="298010" name="Line 26"/>
            <p:cNvSpPr>
              <a:spLocks noChangeShapeType="1"/>
            </p:cNvSpPr>
            <p:nvPr/>
          </p:nvSpPr>
          <p:spPr bwMode="auto">
            <a:xfrm rot="-5400000">
              <a:off x="721" y="1728"/>
              <a:ext cx="576" cy="0"/>
            </a:xfrm>
            <a:prstGeom prst="line">
              <a:avLst/>
            </a:prstGeom>
            <a:noFill/>
            <a:ln w="19050">
              <a:solidFill>
                <a:schemeClr val="tx1"/>
              </a:solidFill>
              <a:round/>
              <a:headEnd/>
              <a:tailEnd/>
            </a:ln>
            <a:effectLst/>
          </p:spPr>
          <p:txBody>
            <a:bodyPr/>
            <a:lstStyle/>
            <a:p>
              <a:endParaRPr lang="en-US"/>
            </a:p>
          </p:txBody>
        </p:sp>
        <p:sp>
          <p:nvSpPr>
            <p:cNvPr id="298011" name="Rectangle 27"/>
            <p:cNvSpPr>
              <a:spLocks noChangeArrowheads="1"/>
            </p:cNvSpPr>
            <p:nvPr/>
          </p:nvSpPr>
          <p:spPr bwMode="auto">
            <a:xfrm>
              <a:off x="2688" y="1536"/>
              <a:ext cx="378" cy="212"/>
            </a:xfrm>
            <a:prstGeom prst="rect">
              <a:avLst/>
            </a:prstGeom>
            <a:noFill/>
            <a:ln w="9525">
              <a:noFill/>
              <a:miter lim="800000"/>
              <a:headEnd/>
              <a:tailEnd/>
            </a:ln>
            <a:effectLst/>
          </p:spPr>
          <p:txBody>
            <a:bodyPr>
              <a:spAutoFit/>
            </a:bodyPr>
            <a:lstStyle/>
            <a:p>
              <a:pPr algn="l" eaLnBrk="1" hangingPunct="1">
                <a:lnSpc>
                  <a:spcPct val="100000"/>
                </a:lnSpc>
              </a:pPr>
              <a:r>
                <a:rPr lang="en-US" sz="1600" b="0"/>
                <a:t>eq</a:t>
              </a:r>
            </a:p>
          </p:txBody>
        </p:sp>
        <p:grpSp>
          <p:nvGrpSpPr>
            <p:cNvPr id="298012" name="Group 28"/>
            <p:cNvGrpSpPr>
              <a:grpSpLocks/>
            </p:cNvGrpSpPr>
            <p:nvPr/>
          </p:nvGrpSpPr>
          <p:grpSpPr bwMode="auto">
            <a:xfrm rot="5400000">
              <a:off x="1109" y="1820"/>
              <a:ext cx="184" cy="383"/>
              <a:chOff x="912" y="1776"/>
              <a:chExt cx="184" cy="383"/>
            </a:xfrm>
          </p:grpSpPr>
          <p:sp>
            <p:nvSpPr>
              <p:cNvPr id="298013" name="Line 29"/>
              <p:cNvSpPr>
                <a:spLocks noChangeShapeType="1"/>
              </p:cNvSpPr>
              <p:nvPr/>
            </p:nvSpPr>
            <p:spPr bwMode="auto">
              <a:xfrm rot="16200000" flipV="1">
                <a:off x="961" y="1823"/>
                <a:ext cx="95" cy="1"/>
              </a:xfrm>
              <a:prstGeom prst="line">
                <a:avLst/>
              </a:prstGeom>
              <a:noFill/>
              <a:ln w="19050">
                <a:solidFill>
                  <a:srgbClr val="000000"/>
                </a:solidFill>
                <a:round/>
                <a:headEnd/>
                <a:tailEnd/>
              </a:ln>
            </p:spPr>
            <p:txBody>
              <a:bodyPr/>
              <a:lstStyle/>
              <a:p>
                <a:endParaRPr lang="en-US"/>
              </a:p>
            </p:txBody>
          </p:sp>
          <p:sp>
            <p:nvSpPr>
              <p:cNvPr id="298014" name="Freeform 30"/>
              <p:cNvSpPr>
                <a:spLocks/>
              </p:cNvSpPr>
              <p:nvPr/>
            </p:nvSpPr>
            <p:spPr bwMode="auto">
              <a:xfrm rot="16200000" flipV="1">
                <a:off x="909" y="1877"/>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close/>
                  </a:path>
                </a:pathLst>
              </a:custGeom>
              <a:solidFill>
                <a:srgbClr val="FFFFFF"/>
              </a:solidFill>
              <a:ln w="9525">
                <a:noFill/>
                <a:round/>
                <a:headEnd/>
                <a:tailEnd/>
              </a:ln>
            </p:spPr>
            <p:txBody>
              <a:bodyPr/>
              <a:lstStyle/>
              <a:p>
                <a:endParaRPr lang="en-US"/>
              </a:p>
            </p:txBody>
          </p:sp>
          <p:sp>
            <p:nvSpPr>
              <p:cNvPr id="298015" name="Freeform 31"/>
              <p:cNvSpPr>
                <a:spLocks/>
              </p:cNvSpPr>
              <p:nvPr/>
            </p:nvSpPr>
            <p:spPr bwMode="auto">
              <a:xfrm rot="16200000" flipV="1">
                <a:off x="909" y="1877"/>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path>
                </a:pathLst>
              </a:custGeom>
              <a:solidFill>
                <a:srgbClr val="FFFFFF"/>
              </a:solidFill>
              <a:ln w="12700">
                <a:solidFill>
                  <a:srgbClr val="000000"/>
                </a:solidFill>
                <a:prstDash val="solid"/>
                <a:round/>
                <a:headEnd/>
                <a:tailEnd/>
              </a:ln>
            </p:spPr>
            <p:txBody>
              <a:bodyPr/>
              <a:lstStyle/>
              <a:p>
                <a:endParaRPr lang="en-US"/>
              </a:p>
            </p:txBody>
          </p:sp>
          <p:sp>
            <p:nvSpPr>
              <p:cNvPr id="298016" name="Freeform 32"/>
              <p:cNvSpPr>
                <a:spLocks/>
              </p:cNvSpPr>
              <p:nvPr/>
            </p:nvSpPr>
            <p:spPr bwMode="auto">
              <a:xfrm rot="16200000" flipV="1">
                <a:off x="980" y="1823"/>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close/>
                  </a:path>
                </a:pathLst>
              </a:custGeom>
              <a:solidFill>
                <a:srgbClr val="FFFFFF"/>
              </a:solidFill>
              <a:ln w="9525">
                <a:noFill/>
                <a:round/>
                <a:headEnd/>
                <a:tailEnd/>
              </a:ln>
            </p:spPr>
            <p:txBody>
              <a:bodyPr/>
              <a:lstStyle/>
              <a:p>
                <a:endParaRPr lang="en-US"/>
              </a:p>
            </p:txBody>
          </p:sp>
          <p:sp>
            <p:nvSpPr>
              <p:cNvPr id="298017" name="Freeform 33"/>
              <p:cNvSpPr>
                <a:spLocks/>
              </p:cNvSpPr>
              <p:nvPr/>
            </p:nvSpPr>
            <p:spPr bwMode="auto">
              <a:xfrm rot="16200000" flipV="1">
                <a:off x="980" y="1823"/>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path>
                </a:pathLst>
              </a:custGeom>
              <a:solidFill>
                <a:srgbClr val="FFFFFF"/>
              </a:solidFill>
              <a:ln w="12700">
                <a:solidFill>
                  <a:srgbClr val="000000"/>
                </a:solidFill>
                <a:prstDash val="solid"/>
                <a:round/>
                <a:headEnd/>
                <a:tailEnd/>
              </a:ln>
            </p:spPr>
            <p:txBody>
              <a:bodyPr/>
              <a:lstStyle/>
              <a:p>
                <a:endParaRPr lang="en-US"/>
              </a:p>
            </p:txBody>
          </p:sp>
          <p:sp>
            <p:nvSpPr>
              <p:cNvPr id="298018" name="Line 34"/>
              <p:cNvSpPr>
                <a:spLocks noChangeShapeType="1"/>
              </p:cNvSpPr>
              <p:nvPr/>
            </p:nvSpPr>
            <p:spPr bwMode="auto">
              <a:xfrm rot="16200000" flipV="1">
                <a:off x="961" y="2111"/>
                <a:ext cx="95" cy="1"/>
              </a:xfrm>
              <a:prstGeom prst="line">
                <a:avLst/>
              </a:prstGeom>
              <a:noFill/>
              <a:ln w="19050">
                <a:solidFill>
                  <a:srgbClr val="000000"/>
                </a:solidFill>
                <a:round/>
                <a:headEnd/>
                <a:tailEnd/>
              </a:ln>
            </p:spPr>
            <p:txBody>
              <a:bodyPr/>
              <a:lstStyle/>
              <a:p>
                <a:endParaRPr lang="en-US"/>
              </a:p>
            </p:txBody>
          </p:sp>
        </p:grpSp>
        <p:sp>
          <p:nvSpPr>
            <p:cNvPr id="298019" name="Line 35"/>
            <p:cNvSpPr>
              <a:spLocks noChangeShapeType="1"/>
            </p:cNvSpPr>
            <p:nvPr/>
          </p:nvSpPr>
          <p:spPr bwMode="auto">
            <a:xfrm>
              <a:off x="1249" y="1824"/>
              <a:ext cx="143" cy="1"/>
            </a:xfrm>
            <a:prstGeom prst="line">
              <a:avLst/>
            </a:prstGeom>
            <a:noFill/>
            <a:ln w="19050">
              <a:solidFill>
                <a:srgbClr val="000000"/>
              </a:solidFill>
              <a:round/>
              <a:headEnd/>
              <a:tailEnd/>
            </a:ln>
          </p:spPr>
          <p:txBody>
            <a:bodyPr/>
            <a:lstStyle/>
            <a:p>
              <a:endParaRPr lang="en-US"/>
            </a:p>
          </p:txBody>
        </p:sp>
        <p:sp>
          <p:nvSpPr>
            <p:cNvPr id="298020" name="Line 36"/>
            <p:cNvSpPr>
              <a:spLocks noChangeShapeType="1"/>
            </p:cNvSpPr>
            <p:nvPr/>
          </p:nvSpPr>
          <p:spPr bwMode="auto">
            <a:xfrm rot="5400000">
              <a:off x="1153" y="1344"/>
              <a:ext cx="192" cy="0"/>
            </a:xfrm>
            <a:prstGeom prst="line">
              <a:avLst/>
            </a:prstGeom>
            <a:noFill/>
            <a:ln w="19050">
              <a:solidFill>
                <a:srgbClr val="000000"/>
              </a:solidFill>
              <a:round/>
              <a:headEnd/>
              <a:tailEnd/>
            </a:ln>
          </p:spPr>
          <p:txBody>
            <a:bodyPr/>
            <a:lstStyle/>
            <a:p>
              <a:endParaRPr lang="en-US"/>
            </a:p>
          </p:txBody>
        </p:sp>
        <p:grpSp>
          <p:nvGrpSpPr>
            <p:cNvPr id="298021" name="Group 37"/>
            <p:cNvGrpSpPr>
              <a:grpSpLocks/>
            </p:cNvGrpSpPr>
            <p:nvPr/>
          </p:nvGrpSpPr>
          <p:grpSpPr bwMode="auto">
            <a:xfrm>
              <a:off x="1201" y="1200"/>
              <a:ext cx="96" cy="96"/>
              <a:chOff x="240" y="4176"/>
              <a:chExt cx="192" cy="192"/>
            </a:xfrm>
          </p:grpSpPr>
          <p:sp>
            <p:nvSpPr>
              <p:cNvPr id="298022" name="Oval 38"/>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8023" name="Rectangle 39"/>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298024" name="Group 40"/>
            <p:cNvGrpSpPr>
              <a:grpSpLocks/>
            </p:cNvGrpSpPr>
            <p:nvPr/>
          </p:nvGrpSpPr>
          <p:grpSpPr bwMode="auto">
            <a:xfrm>
              <a:off x="961" y="1968"/>
              <a:ext cx="96" cy="96"/>
              <a:chOff x="240" y="4176"/>
              <a:chExt cx="192" cy="192"/>
            </a:xfrm>
          </p:grpSpPr>
          <p:sp>
            <p:nvSpPr>
              <p:cNvPr id="298025" name="Oval 41"/>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8026" name="Rectangle 42"/>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sp>
        <p:nvSpPr>
          <p:cNvPr id="298028" name="Text Box 44"/>
          <p:cNvSpPr txBox="1">
            <a:spLocks noChangeArrowheads="1"/>
          </p:cNvSpPr>
          <p:nvPr/>
        </p:nvSpPr>
        <p:spPr bwMode="auto">
          <a:xfrm>
            <a:off x="678230" y="5342256"/>
            <a:ext cx="4093428" cy="377026"/>
          </a:xfrm>
          <a:prstGeom prst="rect">
            <a:avLst/>
          </a:prstGeom>
          <a:noFill/>
          <a:ln w="19050">
            <a:noFill/>
            <a:miter lim="800000"/>
            <a:headEnd/>
            <a:tailEnd type="none" w="sm" len="sm"/>
          </a:ln>
          <a:effectLst/>
        </p:spPr>
        <p:txBody>
          <a:bodyPr wrap="none" lIns="45720" rIns="45720">
            <a:spAutoFit/>
          </a:bodyPr>
          <a:lstStyle/>
          <a:p>
            <a:r>
              <a:rPr lang="en-US" sz="2000" dirty="0">
                <a:latin typeface="Courier New" pitchFamily="49" charset="0"/>
              </a:rPr>
              <a:t>bool eq = (a&amp;&amp;b)||(!a&amp;&amp;!b)</a:t>
            </a:r>
          </a:p>
        </p:txBody>
      </p:sp>
      <p:sp>
        <p:nvSpPr>
          <p:cNvPr id="298029" name="Text Box 45"/>
          <p:cNvSpPr txBox="1">
            <a:spLocks noChangeArrowheads="1"/>
          </p:cNvSpPr>
          <p:nvPr/>
        </p:nvSpPr>
        <p:spPr bwMode="auto">
          <a:xfrm>
            <a:off x="1120671" y="4655746"/>
            <a:ext cx="2464008" cy="424732"/>
          </a:xfrm>
          <a:prstGeom prst="rect">
            <a:avLst/>
          </a:prstGeom>
          <a:noFill/>
          <a:ln w="19050">
            <a:noFill/>
            <a:miter lim="800000"/>
            <a:headEnd/>
            <a:tailEnd type="none" w="sm" len="sm"/>
          </a:ln>
          <a:effectLst/>
        </p:spPr>
        <p:txBody>
          <a:bodyPr wrap="none" lIns="45720" rIns="45720">
            <a:spAutoFit/>
          </a:bodyPr>
          <a:lstStyle/>
          <a:p>
            <a:r>
              <a:rPr lang="en-US" sz="2400" dirty="0"/>
              <a:t>HCL Expression</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C59B6-F087-4CD6-BDE8-4AD30C7061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1FFBF08-9AFE-4C78-9AD3-604934F3C98B}"/>
              </a:ext>
            </a:extLst>
          </p:cNvPr>
          <p:cNvSpPr>
            <a:spLocks noGrp="1"/>
          </p:cNvSpPr>
          <p:nvPr>
            <p:ph idx="1"/>
          </p:nvPr>
        </p:nvSpPr>
        <p:spPr/>
        <p:txBody>
          <a:bodyPr/>
          <a:lstStyle/>
          <a:p>
            <a:r>
              <a:rPr lang="zh-CN" altLang="en-US" dirty="0"/>
              <a:t>练习：写出信号</a:t>
            </a:r>
            <a:r>
              <a:rPr lang="en-US" altLang="zh-CN" dirty="0" err="1"/>
              <a:t>xor</a:t>
            </a:r>
            <a:r>
              <a:rPr lang="zh-CN" altLang="en-US" dirty="0"/>
              <a:t>的</a:t>
            </a:r>
            <a:r>
              <a:rPr lang="en-US" altLang="zh-CN" dirty="0"/>
              <a:t>HCL</a:t>
            </a:r>
            <a:r>
              <a:rPr lang="zh-CN" altLang="en-US" dirty="0"/>
              <a:t>表达式，输入为</a:t>
            </a:r>
            <a:r>
              <a:rPr lang="en-US" altLang="zh-CN" dirty="0" err="1"/>
              <a:t>a,b</a:t>
            </a:r>
            <a:r>
              <a:rPr lang="zh-CN" altLang="en-US" dirty="0"/>
              <a:t>，输出为</a:t>
            </a:r>
            <a:r>
              <a:rPr lang="en-US" altLang="zh-CN" dirty="0" err="1"/>
              <a:t>xor</a:t>
            </a:r>
            <a:r>
              <a:rPr lang="zh-CN" altLang="en-US" dirty="0"/>
              <a:t>。</a:t>
            </a:r>
            <a:endParaRPr lang="en-US" altLang="zh-CN" dirty="0"/>
          </a:p>
          <a:p>
            <a:endParaRPr lang="en-US" altLang="zh-CN" dirty="0"/>
          </a:p>
          <a:p>
            <a:r>
              <a:rPr lang="en-US" altLang="zh-CN" dirty="0"/>
              <a:t>bool </a:t>
            </a:r>
            <a:r>
              <a:rPr lang="en-US" altLang="zh-CN" dirty="0" err="1"/>
              <a:t>xor</a:t>
            </a:r>
            <a:r>
              <a:rPr lang="en-US" altLang="zh-CN" dirty="0"/>
              <a:t>=(a&amp;&amp;!b) || (!a&amp;&amp;b);</a:t>
            </a:r>
            <a:endParaRPr lang="zh-CN" altLang="en-US" dirty="0"/>
          </a:p>
        </p:txBody>
      </p:sp>
    </p:spTree>
    <p:extLst>
      <p:ext uri="{BB962C8B-B14F-4D97-AF65-F5344CB8AC3E}">
        <p14:creationId xmlns:p14="http://schemas.microsoft.com/office/powerpoint/2010/main" val="582851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dirty="0"/>
              <a:t>示例：判字的相等</a:t>
            </a:r>
            <a:endParaRPr lang="en-US" dirty="0"/>
          </a:p>
        </p:txBody>
      </p:sp>
      <p:sp>
        <p:nvSpPr>
          <p:cNvPr id="299011" name="Rectangle 3"/>
          <p:cNvSpPr>
            <a:spLocks noGrp="1" noChangeArrowheads="1"/>
          </p:cNvSpPr>
          <p:nvPr>
            <p:ph type="body" idx="1"/>
          </p:nvPr>
        </p:nvSpPr>
        <p:spPr>
          <a:xfrm>
            <a:off x="543717" y="1039813"/>
            <a:ext cx="7214396" cy="1344612"/>
          </a:xfrm>
        </p:spPr>
        <p:txBody>
          <a:bodyPr/>
          <a:lstStyle/>
          <a:p>
            <a:pPr marL="0" lvl="1"/>
            <a:r>
              <a:rPr lang="en-US" dirty="0"/>
              <a:t>64-bit </a:t>
            </a:r>
            <a:r>
              <a:rPr lang="zh-CN" altLang="en-US" dirty="0"/>
              <a:t>字的</a:t>
            </a:r>
            <a:r>
              <a:rPr lang="en-US" altLang="zh-CN" dirty="0"/>
              <a:t>HCL</a:t>
            </a:r>
            <a:r>
              <a:rPr lang="zh-CN" altLang="en-US" dirty="0"/>
              <a:t>表示，判是否相等操作，结果为布尔值</a:t>
            </a:r>
            <a:endParaRPr lang="en-US" dirty="0"/>
          </a:p>
        </p:txBody>
      </p:sp>
      <p:grpSp>
        <p:nvGrpSpPr>
          <p:cNvPr id="299012" name="Group 4"/>
          <p:cNvGrpSpPr>
            <a:grpSpLocks/>
          </p:cNvGrpSpPr>
          <p:nvPr/>
        </p:nvGrpSpPr>
        <p:grpSpPr bwMode="auto">
          <a:xfrm>
            <a:off x="593409" y="2182813"/>
            <a:ext cx="4564063" cy="4146550"/>
            <a:chOff x="1055" y="384"/>
            <a:chExt cx="2875" cy="2612"/>
          </a:xfrm>
        </p:grpSpPr>
        <p:sp>
          <p:nvSpPr>
            <p:cNvPr id="299013" name="Freeform 5"/>
            <p:cNvSpPr>
              <a:spLocks/>
            </p:cNvSpPr>
            <p:nvPr/>
          </p:nvSpPr>
          <p:spPr bwMode="auto">
            <a:xfrm>
              <a:off x="2160" y="1776"/>
              <a:ext cx="864" cy="960"/>
            </a:xfrm>
            <a:custGeom>
              <a:avLst/>
              <a:gdLst/>
              <a:ahLst/>
              <a:cxnLst>
                <a:cxn ang="0">
                  <a:pos x="0" y="960"/>
                </a:cxn>
                <a:cxn ang="0">
                  <a:pos x="672" y="960"/>
                </a:cxn>
                <a:cxn ang="0">
                  <a:pos x="672" y="0"/>
                </a:cxn>
                <a:cxn ang="0">
                  <a:pos x="864" y="0"/>
                </a:cxn>
              </a:cxnLst>
              <a:rect l="0" t="0" r="r" b="b"/>
              <a:pathLst>
                <a:path w="864" h="960">
                  <a:moveTo>
                    <a:pt x="0" y="960"/>
                  </a:moveTo>
                  <a:lnTo>
                    <a:pt x="672" y="960"/>
                  </a:lnTo>
                  <a:lnTo>
                    <a:pt x="672" y="0"/>
                  </a:lnTo>
                  <a:lnTo>
                    <a:pt x="864" y="0"/>
                  </a:lnTo>
                </a:path>
              </a:pathLst>
            </a:custGeom>
            <a:noFill/>
            <a:ln w="19050" cmpd="sng">
              <a:solidFill>
                <a:schemeClr val="tx1"/>
              </a:solidFill>
              <a:round/>
              <a:headEnd/>
              <a:tailEnd/>
            </a:ln>
            <a:effectLst/>
          </p:spPr>
          <p:txBody>
            <a:bodyPr/>
            <a:lstStyle/>
            <a:p>
              <a:endParaRPr lang="en-US"/>
            </a:p>
          </p:txBody>
        </p:sp>
        <p:sp>
          <p:nvSpPr>
            <p:cNvPr id="299014" name="Text Box 6"/>
            <p:cNvSpPr txBox="1">
              <a:spLocks noChangeArrowheads="1"/>
            </p:cNvSpPr>
            <p:nvPr/>
          </p:nvSpPr>
          <p:spPr bwMode="auto">
            <a:xfrm>
              <a:off x="1055" y="384"/>
              <a:ext cx="284" cy="213"/>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b</a:t>
              </a:r>
              <a:r>
                <a:rPr lang="en-US" sz="1600" b="0" baseline="-25000" dirty="0"/>
                <a:t>63</a:t>
              </a:r>
            </a:p>
          </p:txBody>
        </p:sp>
        <p:sp>
          <p:nvSpPr>
            <p:cNvPr id="299015" name="Rectangle 7"/>
            <p:cNvSpPr>
              <a:spLocks noChangeArrowheads="1"/>
            </p:cNvSpPr>
            <p:nvPr/>
          </p:nvSpPr>
          <p:spPr bwMode="auto">
            <a:xfrm>
              <a:off x="1536" y="384"/>
              <a:ext cx="624" cy="480"/>
            </a:xfrm>
            <a:prstGeom prst="rect">
              <a:avLst/>
            </a:prstGeom>
            <a:solidFill>
              <a:srgbClr val="EAEAEA"/>
            </a:solidFill>
            <a:ln w="9525">
              <a:solidFill>
                <a:schemeClr val="tx1"/>
              </a:solidFill>
              <a:miter lim="800000"/>
              <a:headEnd/>
              <a:tailEnd/>
            </a:ln>
            <a:effectLst/>
          </p:spPr>
          <p:txBody>
            <a:bodyPr wrap="none" anchor="ctr"/>
            <a:lstStyle/>
            <a:p>
              <a:pPr eaLnBrk="1" hangingPunct="1">
                <a:lnSpc>
                  <a:spcPct val="100000"/>
                </a:lnSpc>
              </a:pPr>
              <a:r>
                <a:rPr lang="en-US" sz="1600" b="0"/>
                <a:t>Bit equal</a:t>
              </a:r>
            </a:p>
          </p:txBody>
        </p:sp>
        <p:sp>
          <p:nvSpPr>
            <p:cNvPr id="299016" name="Line 8"/>
            <p:cNvSpPr>
              <a:spLocks noChangeShapeType="1"/>
            </p:cNvSpPr>
            <p:nvPr/>
          </p:nvSpPr>
          <p:spPr bwMode="auto">
            <a:xfrm>
              <a:off x="1344" y="480"/>
              <a:ext cx="191" cy="1"/>
            </a:xfrm>
            <a:prstGeom prst="line">
              <a:avLst/>
            </a:prstGeom>
            <a:noFill/>
            <a:ln w="19050">
              <a:solidFill>
                <a:srgbClr val="000000"/>
              </a:solidFill>
              <a:round/>
              <a:headEnd/>
              <a:tailEnd/>
            </a:ln>
          </p:spPr>
          <p:txBody>
            <a:bodyPr/>
            <a:lstStyle/>
            <a:p>
              <a:endParaRPr lang="en-US"/>
            </a:p>
          </p:txBody>
        </p:sp>
        <p:sp>
          <p:nvSpPr>
            <p:cNvPr id="299017" name="Line 9"/>
            <p:cNvSpPr>
              <a:spLocks noChangeShapeType="1"/>
            </p:cNvSpPr>
            <p:nvPr/>
          </p:nvSpPr>
          <p:spPr bwMode="auto">
            <a:xfrm flipV="1">
              <a:off x="1344" y="768"/>
              <a:ext cx="193" cy="0"/>
            </a:xfrm>
            <a:prstGeom prst="line">
              <a:avLst/>
            </a:prstGeom>
            <a:noFill/>
            <a:ln w="19050">
              <a:solidFill>
                <a:srgbClr val="000000"/>
              </a:solidFill>
              <a:round/>
              <a:headEnd/>
              <a:tailEnd/>
            </a:ln>
          </p:spPr>
          <p:txBody>
            <a:bodyPr/>
            <a:lstStyle/>
            <a:p>
              <a:endParaRPr lang="en-US"/>
            </a:p>
          </p:txBody>
        </p:sp>
        <p:sp>
          <p:nvSpPr>
            <p:cNvPr id="299018" name="Text Box 10"/>
            <p:cNvSpPr txBox="1">
              <a:spLocks noChangeArrowheads="1"/>
            </p:cNvSpPr>
            <p:nvPr/>
          </p:nvSpPr>
          <p:spPr bwMode="auto">
            <a:xfrm>
              <a:off x="1055" y="672"/>
              <a:ext cx="284" cy="213"/>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a</a:t>
              </a:r>
              <a:r>
                <a:rPr lang="en-US" sz="1600" b="0" baseline="-25000" dirty="0"/>
                <a:t>63</a:t>
              </a:r>
            </a:p>
          </p:txBody>
        </p:sp>
        <p:sp>
          <p:nvSpPr>
            <p:cNvPr id="299019" name="Rectangle 11"/>
            <p:cNvSpPr>
              <a:spLocks noChangeArrowheads="1"/>
            </p:cNvSpPr>
            <p:nvPr/>
          </p:nvSpPr>
          <p:spPr bwMode="auto">
            <a:xfrm>
              <a:off x="2208" y="384"/>
              <a:ext cx="378" cy="212"/>
            </a:xfrm>
            <a:prstGeom prst="rect">
              <a:avLst/>
            </a:prstGeom>
            <a:noFill/>
            <a:ln w="9525">
              <a:noFill/>
              <a:miter lim="800000"/>
              <a:headEnd/>
              <a:tailEnd/>
            </a:ln>
            <a:effectLst/>
          </p:spPr>
          <p:txBody>
            <a:bodyPr>
              <a:spAutoFit/>
            </a:bodyPr>
            <a:lstStyle/>
            <a:p>
              <a:pPr algn="l" eaLnBrk="1" hangingPunct="1">
                <a:lnSpc>
                  <a:spcPct val="100000"/>
                </a:lnSpc>
              </a:pPr>
              <a:r>
                <a:rPr lang="en-US" sz="1600" b="0" dirty="0"/>
                <a:t>eq</a:t>
              </a:r>
              <a:r>
                <a:rPr lang="en-US" sz="1600" b="0" baseline="-25000" dirty="0"/>
                <a:t>63</a:t>
              </a:r>
            </a:p>
          </p:txBody>
        </p:sp>
        <p:sp>
          <p:nvSpPr>
            <p:cNvPr id="299020" name="Text Box 12"/>
            <p:cNvSpPr txBox="1">
              <a:spLocks noChangeArrowheads="1"/>
            </p:cNvSpPr>
            <p:nvPr/>
          </p:nvSpPr>
          <p:spPr bwMode="auto">
            <a:xfrm>
              <a:off x="1057" y="864"/>
              <a:ext cx="284" cy="213"/>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b</a:t>
              </a:r>
              <a:r>
                <a:rPr lang="en-US" sz="1600" b="0" baseline="-25000" dirty="0"/>
                <a:t>62</a:t>
              </a:r>
            </a:p>
          </p:txBody>
        </p:sp>
        <p:sp>
          <p:nvSpPr>
            <p:cNvPr id="299021" name="Rectangle 13"/>
            <p:cNvSpPr>
              <a:spLocks noChangeArrowheads="1"/>
            </p:cNvSpPr>
            <p:nvPr/>
          </p:nvSpPr>
          <p:spPr bwMode="auto">
            <a:xfrm>
              <a:off x="1536" y="864"/>
              <a:ext cx="624" cy="480"/>
            </a:xfrm>
            <a:prstGeom prst="rect">
              <a:avLst/>
            </a:prstGeom>
            <a:solidFill>
              <a:srgbClr val="EAEAEA"/>
            </a:solidFill>
            <a:ln w="9525">
              <a:solidFill>
                <a:schemeClr val="tx1"/>
              </a:solidFill>
              <a:miter lim="800000"/>
              <a:headEnd/>
              <a:tailEnd/>
            </a:ln>
            <a:effectLst/>
          </p:spPr>
          <p:txBody>
            <a:bodyPr wrap="none" anchor="ctr"/>
            <a:lstStyle/>
            <a:p>
              <a:pPr eaLnBrk="1" hangingPunct="1">
                <a:lnSpc>
                  <a:spcPct val="100000"/>
                </a:lnSpc>
              </a:pPr>
              <a:r>
                <a:rPr lang="en-US" sz="1600" b="0"/>
                <a:t>Bit equal</a:t>
              </a:r>
            </a:p>
          </p:txBody>
        </p:sp>
        <p:sp>
          <p:nvSpPr>
            <p:cNvPr id="299022" name="Line 14"/>
            <p:cNvSpPr>
              <a:spLocks noChangeShapeType="1"/>
            </p:cNvSpPr>
            <p:nvPr/>
          </p:nvSpPr>
          <p:spPr bwMode="auto">
            <a:xfrm>
              <a:off x="1344" y="960"/>
              <a:ext cx="191" cy="1"/>
            </a:xfrm>
            <a:prstGeom prst="line">
              <a:avLst/>
            </a:prstGeom>
            <a:noFill/>
            <a:ln w="19050">
              <a:solidFill>
                <a:srgbClr val="000000"/>
              </a:solidFill>
              <a:round/>
              <a:headEnd/>
              <a:tailEnd/>
            </a:ln>
          </p:spPr>
          <p:txBody>
            <a:bodyPr/>
            <a:lstStyle/>
            <a:p>
              <a:endParaRPr lang="en-US"/>
            </a:p>
          </p:txBody>
        </p:sp>
        <p:sp>
          <p:nvSpPr>
            <p:cNvPr id="299023" name="Line 15"/>
            <p:cNvSpPr>
              <a:spLocks noChangeShapeType="1"/>
            </p:cNvSpPr>
            <p:nvPr/>
          </p:nvSpPr>
          <p:spPr bwMode="auto">
            <a:xfrm flipV="1">
              <a:off x="1344" y="1248"/>
              <a:ext cx="193" cy="0"/>
            </a:xfrm>
            <a:prstGeom prst="line">
              <a:avLst/>
            </a:prstGeom>
            <a:noFill/>
            <a:ln w="19050">
              <a:solidFill>
                <a:srgbClr val="000000"/>
              </a:solidFill>
              <a:round/>
              <a:headEnd/>
              <a:tailEnd/>
            </a:ln>
          </p:spPr>
          <p:txBody>
            <a:bodyPr/>
            <a:lstStyle/>
            <a:p>
              <a:endParaRPr lang="en-US"/>
            </a:p>
          </p:txBody>
        </p:sp>
        <p:sp>
          <p:nvSpPr>
            <p:cNvPr id="299024" name="Text Box 16"/>
            <p:cNvSpPr txBox="1">
              <a:spLocks noChangeArrowheads="1"/>
            </p:cNvSpPr>
            <p:nvPr/>
          </p:nvSpPr>
          <p:spPr bwMode="auto">
            <a:xfrm>
              <a:off x="1057" y="1152"/>
              <a:ext cx="284" cy="213"/>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a</a:t>
              </a:r>
              <a:r>
                <a:rPr lang="en-US" sz="1600" b="0" baseline="-25000" dirty="0"/>
                <a:t>62</a:t>
              </a:r>
            </a:p>
          </p:txBody>
        </p:sp>
        <p:sp>
          <p:nvSpPr>
            <p:cNvPr id="299025" name="Rectangle 17"/>
            <p:cNvSpPr>
              <a:spLocks noChangeArrowheads="1"/>
            </p:cNvSpPr>
            <p:nvPr/>
          </p:nvSpPr>
          <p:spPr bwMode="auto">
            <a:xfrm>
              <a:off x="2210" y="864"/>
              <a:ext cx="378" cy="212"/>
            </a:xfrm>
            <a:prstGeom prst="rect">
              <a:avLst/>
            </a:prstGeom>
            <a:noFill/>
            <a:ln w="9525">
              <a:noFill/>
              <a:miter lim="800000"/>
              <a:headEnd/>
              <a:tailEnd/>
            </a:ln>
            <a:effectLst/>
          </p:spPr>
          <p:txBody>
            <a:bodyPr>
              <a:spAutoFit/>
            </a:bodyPr>
            <a:lstStyle/>
            <a:p>
              <a:pPr algn="l" eaLnBrk="1" hangingPunct="1">
                <a:lnSpc>
                  <a:spcPct val="100000"/>
                </a:lnSpc>
              </a:pPr>
              <a:r>
                <a:rPr lang="en-US" sz="1600" b="0" dirty="0"/>
                <a:t>eq</a:t>
              </a:r>
              <a:r>
                <a:rPr lang="en-US" sz="1600" b="0" baseline="-25000" dirty="0"/>
                <a:t>62</a:t>
              </a:r>
            </a:p>
          </p:txBody>
        </p:sp>
        <p:sp>
          <p:nvSpPr>
            <p:cNvPr id="299026" name="Text Box 18"/>
            <p:cNvSpPr txBox="1">
              <a:spLocks noChangeArrowheads="1"/>
            </p:cNvSpPr>
            <p:nvPr/>
          </p:nvSpPr>
          <p:spPr bwMode="auto">
            <a:xfrm>
              <a:off x="1105" y="2016"/>
              <a:ext cx="236"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b</a:t>
              </a:r>
              <a:r>
                <a:rPr lang="en-US" sz="1600" b="0" baseline="-25000"/>
                <a:t>1</a:t>
              </a:r>
            </a:p>
          </p:txBody>
        </p:sp>
        <p:sp>
          <p:nvSpPr>
            <p:cNvPr id="299027" name="Rectangle 19"/>
            <p:cNvSpPr>
              <a:spLocks noChangeArrowheads="1"/>
            </p:cNvSpPr>
            <p:nvPr/>
          </p:nvSpPr>
          <p:spPr bwMode="auto">
            <a:xfrm>
              <a:off x="1536" y="2016"/>
              <a:ext cx="624" cy="480"/>
            </a:xfrm>
            <a:prstGeom prst="rect">
              <a:avLst/>
            </a:prstGeom>
            <a:solidFill>
              <a:srgbClr val="EAEAEA"/>
            </a:solidFill>
            <a:ln w="9525">
              <a:solidFill>
                <a:schemeClr val="tx1"/>
              </a:solidFill>
              <a:miter lim="800000"/>
              <a:headEnd/>
              <a:tailEnd/>
            </a:ln>
            <a:effectLst/>
          </p:spPr>
          <p:txBody>
            <a:bodyPr wrap="none" anchor="ctr"/>
            <a:lstStyle/>
            <a:p>
              <a:pPr eaLnBrk="1" hangingPunct="1">
                <a:lnSpc>
                  <a:spcPct val="100000"/>
                </a:lnSpc>
              </a:pPr>
              <a:r>
                <a:rPr lang="en-US" sz="1600" b="0"/>
                <a:t>Bit equal</a:t>
              </a:r>
            </a:p>
          </p:txBody>
        </p:sp>
        <p:sp>
          <p:nvSpPr>
            <p:cNvPr id="299028" name="Line 20"/>
            <p:cNvSpPr>
              <a:spLocks noChangeShapeType="1"/>
            </p:cNvSpPr>
            <p:nvPr/>
          </p:nvSpPr>
          <p:spPr bwMode="auto">
            <a:xfrm>
              <a:off x="1344" y="2112"/>
              <a:ext cx="191" cy="1"/>
            </a:xfrm>
            <a:prstGeom prst="line">
              <a:avLst/>
            </a:prstGeom>
            <a:noFill/>
            <a:ln w="19050">
              <a:solidFill>
                <a:srgbClr val="000000"/>
              </a:solidFill>
              <a:round/>
              <a:headEnd/>
              <a:tailEnd/>
            </a:ln>
          </p:spPr>
          <p:txBody>
            <a:bodyPr/>
            <a:lstStyle/>
            <a:p>
              <a:endParaRPr lang="en-US"/>
            </a:p>
          </p:txBody>
        </p:sp>
        <p:sp>
          <p:nvSpPr>
            <p:cNvPr id="299029" name="Line 21"/>
            <p:cNvSpPr>
              <a:spLocks noChangeShapeType="1"/>
            </p:cNvSpPr>
            <p:nvPr/>
          </p:nvSpPr>
          <p:spPr bwMode="auto">
            <a:xfrm flipV="1">
              <a:off x="1344" y="2400"/>
              <a:ext cx="192" cy="0"/>
            </a:xfrm>
            <a:prstGeom prst="line">
              <a:avLst/>
            </a:prstGeom>
            <a:noFill/>
            <a:ln w="19050">
              <a:solidFill>
                <a:srgbClr val="000000"/>
              </a:solidFill>
              <a:round/>
              <a:headEnd/>
              <a:tailEnd/>
            </a:ln>
          </p:spPr>
          <p:txBody>
            <a:bodyPr/>
            <a:lstStyle/>
            <a:p>
              <a:endParaRPr lang="en-US"/>
            </a:p>
          </p:txBody>
        </p:sp>
        <p:sp>
          <p:nvSpPr>
            <p:cNvPr id="299030" name="Text Box 22"/>
            <p:cNvSpPr txBox="1">
              <a:spLocks noChangeArrowheads="1"/>
            </p:cNvSpPr>
            <p:nvPr/>
          </p:nvSpPr>
          <p:spPr bwMode="auto">
            <a:xfrm>
              <a:off x="1105" y="2304"/>
              <a:ext cx="236"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a</a:t>
              </a:r>
              <a:r>
                <a:rPr lang="en-US" sz="1600" b="0" baseline="-25000"/>
                <a:t>1</a:t>
              </a:r>
            </a:p>
          </p:txBody>
        </p:sp>
        <p:sp>
          <p:nvSpPr>
            <p:cNvPr id="299031" name="Rectangle 23"/>
            <p:cNvSpPr>
              <a:spLocks noChangeArrowheads="1"/>
            </p:cNvSpPr>
            <p:nvPr/>
          </p:nvSpPr>
          <p:spPr bwMode="auto">
            <a:xfrm>
              <a:off x="2210" y="2016"/>
              <a:ext cx="378" cy="212"/>
            </a:xfrm>
            <a:prstGeom prst="rect">
              <a:avLst/>
            </a:prstGeom>
            <a:noFill/>
            <a:ln w="9525">
              <a:noFill/>
              <a:miter lim="800000"/>
              <a:headEnd/>
              <a:tailEnd/>
            </a:ln>
            <a:effectLst/>
          </p:spPr>
          <p:txBody>
            <a:bodyPr>
              <a:spAutoFit/>
            </a:bodyPr>
            <a:lstStyle/>
            <a:p>
              <a:pPr algn="l" eaLnBrk="1" hangingPunct="1">
                <a:lnSpc>
                  <a:spcPct val="100000"/>
                </a:lnSpc>
              </a:pPr>
              <a:r>
                <a:rPr lang="en-US" sz="1600" b="0"/>
                <a:t>eq</a:t>
              </a:r>
              <a:r>
                <a:rPr lang="en-US" sz="1600" b="0" baseline="-25000"/>
                <a:t>1</a:t>
              </a:r>
            </a:p>
          </p:txBody>
        </p:sp>
        <p:sp>
          <p:nvSpPr>
            <p:cNvPr id="299032" name="Text Box 24"/>
            <p:cNvSpPr txBox="1">
              <a:spLocks noChangeArrowheads="1"/>
            </p:cNvSpPr>
            <p:nvPr/>
          </p:nvSpPr>
          <p:spPr bwMode="auto">
            <a:xfrm>
              <a:off x="1105" y="2496"/>
              <a:ext cx="236"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b</a:t>
              </a:r>
              <a:r>
                <a:rPr lang="en-US" sz="1600" b="0" baseline="-25000"/>
                <a:t>0</a:t>
              </a:r>
            </a:p>
          </p:txBody>
        </p:sp>
        <p:sp>
          <p:nvSpPr>
            <p:cNvPr id="299033" name="Rectangle 25"/>
            <p:cNvSpPr>
              <a:spLocks noChangeArrowheads="1"/>
            </p:cNvSpPr>
            <p:nvPr/>
          </p:nvSpPr>
          <p:spPr bwMode="auto">
            <a:xfrm>
              <a:off x="1536" y="2496"/>
              <a:ext cx="624" cy="480"/>
            </a:xfrm>
            <a:prstGeom prst="rect">
              <a:avLst/>
            </a:prstGeom>
            <a:solidFill>
              <a:srgbClr val="EAEAEA"/>
            </a:solidFill>
            <a:ln w="9525">
              <a:solidFill>
                <a:schemeClr val="tx1"/>
              </a:solidFill>
              <a:miter lim="800000"/>
              <a:headEnd/>
              <a:tailEnd/>
            </a:ln>
            <a:effectLst/>
          </p:spPr>
          <p:txBody>
            <a:bodyPr wrap="none" anchor="ctr"/>
            <a:lstStyle/>
            <a:p>
              <a:pPr eaLnBrk="1" hangingPunct="1">
                <a:lnSpc>
                  <a:spcPct val="100000"/>
                </a:lnSpc>
              </a:pPr>
              <a:r>
                <a:rPr lang="en-US" sz="1600" b="0"/>
                <a:t>Bit equal</a:t>
              </a:r>
            </a:p>
          </p:txBody>
        </p:sp>
        <p:sp>
          <p:nvSpPr>
            <p:cNvPr id="299034" name="Line 26"/>
            <p:cNvSpPr>
              <a:spLocks noChangeShapeType="1"/>
            </p:cNvSpPr>
            <p:nvPr/>
          </p:nvSpPr>
          <p:spPr bwMode="auto">
            <a:xfrm>
              <a:off x="1344" y="2592"/>
              <a:ext cx="191" cy="1"/>
            </a:xfrm>
            <a:prstGeom prst="line">
              <a:avLst/>
            </a:prstGeom>
            <a:noFill/>
            <a:ln w="19050">
              <a:solidFill>
                <a:srgbClr val="000000"/>
              </a:solidFill>
              <a:round/>
              <a:headEnd/>
              <a:tailEnd/>
            </a:ln>
          </p:spPr>
          <p:txBody>
            <a:bodyPr/>
            <a:lstStyle/>
            <a:p>
              <a:endParaRPr lang="en-US"/>
            </a:p>
          </p:txBody>
        </p:sp>
        <p:sp>
          <p:nvSpPr>
            <p:cNvPr id="299035" name="Line 27"/>
            <p:cNvSpPr>
              <a:spLocks noChangeShapeType="1"/>
            </p:cNvSpPr>
            <p:nvPr/>
          </p:nvSpPr>
          <p:spPr bwMode="auto">
            <a:xfrm flipV="1">
              <a:off x="1344" y="2880"/>
              <a:ext cx="193" cy="0"/>
            </a:xfrm>
            <a:prstGeom prst="line">
              <a:avLst/>
            </a:prstGeom>
            <a:noFill/>
            <a:ln w="19050">
              <a:solidFill>
                <a:srgbClr val="000000"/>
              </a:solidFill>
              <a:round/>
              <a:headEnd/>
              <a:tailEnd/>
            </a:ln>
          </p:spPr>
          <p:txBody>
            <a:bodyPr/>
            <a:lstStyle/>
            <a:p>
              <a:endParaRPr lang="en-US"/>
            </a:p>
          </p:txBody>
        </p:sp>
        <p:sp>
          <p:nvSpPr>
            <p:cNvPr id="299036" name="Text Box 28"/>
            <p:cNvSpPr txBox="1">
              <a:spLocks noChangeArrowheads="1"/>
            </p:cNvSpPr>
            <p:nvPr/>
          </p:nvSpPr>
          <p:spPr bwMode="auto">
            <a:xfrm>
              <a:off x="1105" y="2784"/>
              <a:ext cx="236"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a</a:t>
              </a:r>
              <a:r>
                <a:rPr lang="en-US" sz="1600" b="0" baseline="-25000"/>
                <a:t>0</a:t>
              </a:r>
            </a:p>
          </p:txBody>
        </p:sp>
        <p:sp>
          <p:nvSpPr>
            <p:cNvPr id="299037" name="Rectangle 29"/>
            <p:cNvSpPr>
              <a:spLocks noChangeArrowheads="1"/>
            </p:cNvSpPr>
            <p:nvPr/>
          </p:nvSpPr>
          <p:spPr bwMode="auto">
            <a:xfrm>
              <a:off x="2210" y="2496"/>
              <a:ext cx="378" cy="212"/>
            </a:xfrm>
            <a:prstGeom prst="rect">
              <a:avLst/>
            </a:prstGeom>
            <a:noFill/>
            <a:ln w="9525">
              <a:noFill/>
              <a:miter lim="800000"/>
              <a:headEnd/>
              <a:tailEnd/>
            </a:ln>
            <a:effectLst/>
          </p:spPr>
          <p:txBody>
            <a:bodyPr>
              <a:spAutoFit/>
            </a:bodyPr>
            <a:lstStyle/>
            <a:p>
              <a:pPr algn="l" eaLnBrk="1" hangingPunct="1">
                <a:lnSpc>
                  <a:spcPct val="100000"/>
                </a:lnSpc>
              </a:pPr>
              <a:r>
                <a:rPr lang="en-US" sz="1600" b="0"/>
                <a:t>eq</a:t>
              </a:r>
              <a:r>
                <a:rPr lang="en-US" sz="1600" b="0" baseline="-25000"/>
                <a:t>0</a:t>
              </a:r>
            </a:p>
          </p:txBody>
        </p:sp>
        <p:grpSp>
          <p:nvGrpSpPr>
            <p:cNvPr id="299038" name="Group 30"/>
            <p:cNvGrpSpPr>
              <a:grpSpLocks/>
            </p:cNvGrpSpPr>
            <p:nvPr/>
          </p:nvGrpSpPr>
          <p:grpSpPr bwMode="auto">
            <a:xfrm>
              <a:off x="1776" y="1488"/>
              <a:ext cx="96" cy="384"/>
              <a:chOff x="1776" y="1440"/>
              <a:chExt cx="96" cy="384"/>
            </a:xfrm>
          </p:grpSpPr>
          <p:grpSp>
            <p:nvGrpSpPr>
              <p:cNvPr id="299039" name="Group 31"/>
              <p:cNvGrpSpPr>
                <a:grpSpLocks/>
              </p:cNvGrpSpPr>
              <p:nvPr/>
            </p:nvGrpSpPr>
            <p:grpSpPr bwMode="auto">
              <a:xfrm>
                <a:off x="1776" y="1440"/>
                <a:ext cx="96" cy="96"/>
                <a:chOff x="240" y="4176"/>
                <a:chExt cx="192" cy="192"/>
              </a:xfrm>
            </p:grpSpPr>
            <p:sp>
              <p:nvSpPr>
                <p:cNvPr id="299040" name="Oval 32"/>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41" name="Rectangle 33"/>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299042" name="Group 34"/>
              <p:cNvGrpSpPr>
                <a:grpSpLocks/>
              </p:cNvGrpSpPr>
              <p:nvPr/>
            </p:nvGrpSpPr>
            <p:grpSpPr bwMode="auto">
              <a:xfrm>
                <a:off x="1776" y="1584"/>
                <a:ext cx="96" cy="96"/>
                <a:chOff x="240" y="4176"/>
                <a:chExt cx="192" cy="192"/>
              </a:xfrm>
            </p:grpSpPr>
            <p:sp>
              <p:nvSpPr>
                <p:cNvPr id="299043" name="Oval 35"/>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44" name="Rectangle 36"/>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299045" name="Group 37"/>
              <p:cNvGrpSpPr>
                <a:grpSpLocks/>
              </p:cNvGrpSpPr>
              <p:nvPr/>
            </p:nvGrpSpPr>
            <p:grpSpPr bwMode="auto">
              <a:xfrm>
                <a:off x="1776" y="1728"/>
                <a:ext cx="96" cy="96"/>
                <a:chOff x="240" y="4176"/>
                <a:chExt cx="192" cy="192"/>
              </a:xfrm>
            </p:grpSpPr>
            <p:sp>
              <p:nvSpPr>
                <p:cNvPr id="299046" name="Oval 38"/>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47" name="Rectangle 39"/>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sp>
          <p:nvSpPr>
            <p:cNvPr id="299048" name="Line 40"/>
            <p:cNvSpPr>
              <a:spLocks noChangeShapeType="1"/>
            </p:cNvSpPr>
            <p:nvPr/>
          </p:nvSpPr>
          <p:spPr bwMode="auto">
            <a:xfrm>
              <a:off x="3409" y="1676"/>
              <a:ext cx="95" cy="1"/>
            </a:xfrm>
            <a:prstGeom prst="line">
              <a:avLst/>
            </a:prstGeom>
            <a:noFill/>
            <a:ln w="19050">
              <a:solidFill>
                <a:srgbClr val="000000"/>
              </a:solidFill>
              <a:round/>
              <a:headEnd/>
              <a:tailEnd/>
            </a:ln>
          </p:spPr>
          <p:txBody>
            <a:bodyPr/>
            <a:lstStyle/>
            <a:p>
              <a:endParaRPr lang="en-US"/>
            </a:p>
          </p:txBody>
        </p:sp>
        <p:sp>
          <p:nvSpPr>
            <p:cNvPr id="299049" name="Freeform 41"/>
            <p:cNvSpPr>
              <a:spLocks/>
            </p:cNvSpPr>
            <p:nvPr/>
          </p:nvSpPr>
          <p:spPr bwMode="auto">
            <a:xfrm>
              <a:off x="3027" y="1536"/>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CCECFF"/>
            </a:solidFill>
            <a:ln w="9525">
              <a:noFill/>
              <a:round/>
              <a:headEnd/>
              <a:tailEnd/>
            </a:ln>
          </p:spPr>
          <p:txBody>
            <a:bodyPr/>
            <a:lstStyle/>
            <a:p>
              <a:endParaRPr lang="en-US"/>
            </a:p>
          </p:txBody>
        </p:sp>
        <p:sp>
          <p:nvSpPr>
            <p:cNvPr id="299050" name="Freeform 42"/>
            <p:cNvSpPr>
              <a:spLocks/>
            </p:cNvSpPr>
            <p:nvPr/>
          </p:nvSpPr>
          <p:spPr bwMode="auto">
            <a:xfrm>
              <a:off x="3027" y="1536"/>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299051" name="Freeform 43"/>
            <p:cNvSpPr>
              <a:spLocks/>
            </p:cNvSpPr>
            <p:nvPr/>
          </p:nvSpPr>
          <p:spPr bwMode="auto">
            <a:xfrm>
              <a:off x="2400" y="624"/>
              <a:ext cx="528" cy="960"/>
            </a:xfrm>
            <a:custGeom>
              <a:avLst/>
              <a:gdLst/>
              <a:ahLst/>
              <a:cxnLst>
                <a:cxn ang="0">
                  <a:pos x="0" y="0"/>
                </a:cxn>
                <a:cxn ang="0">
                  <a:pos x="432" y="0"/>
                </a:cxn>
                <a:cxn ang="0">
                  <a:pos x="432" y="960"/>
                </a:cxn>
                <a:cxn ang="0">
                  <a:pos x="528" y="960"/>
                </a:cxn>
              </a:cxnLst>
              <a:rect l="0" t="0" r="r" b="b"/>
              <a:pathLst>
                <a:path w="528" h="960">
                  <a:moveTo>
                    <a:pt x="0" y="0"/>
                  </a:moveTo>
                  <a:lnTo>
                    <a:pt x="432" y="0"/>
                  </a:lnTo>
                  <a:lnTo>
                    <a:pt x="432" y="960"/>
                  </a:lnTo>
                  <a:lnTo>
                    <a:pt x="528" y="960"/>
                  </a:lnTo>
                </a:path>
              </a:pathLst>
            </a:custGeom>
            <a:noFill/>
            <a:ln w="19050" cmpd="sng">
              <a:solidFill>
                <a:schemeClr val="tx1"/>
              </a:solidFill>
              <a:round/>
              <a:headEnd/>
              <a:tailEnd/>
            </a:ln>
            <a:effectLst/>
          </p:spPr>
          <p:txBody>
            <a:bodyPr/>
            <a:lstStyle/>
            <a:p>
              <a:endParaRPr lang="en-US"/>
            </a:p>
          </p:txBody>
        </p:sp>
        <p:sp>
          <p:nvSpPr>
            <p:cNvPr id="299052" name="Freeform 44"/>
            <p:cNvSpPr>
              <a:spLocks/>
            </p:cNvSpPr>
            <p:nvPr/>
          </p:nvSpPr>
          <p:spPr bwMode="auto">
            <a:xfrm flipV="1">
              <a:off x="2160" y="624"/>
              <a:ext cx="864" cy="960"/>
            </a:xfrm>
            <a:custGeom>
              <a:avLst/>
              <a:gdLst/>
              <a:ahLst/>
              <a:cxnLst>
                <a:cxn ang="0">
                  <a:pos x="0" y="960"/>
                </a:cxn>
                <a:cxn ang="0">
                  <a:pos x="672" y="960"/>
                </a:cxn>
                <a:cxn ang="0">
                  <a:pos x="672" y="0"/>
                </a:cxn>
                <a:cxn ang="0">
                  <a:pos x="864" y="0"/>
                </a:cxn>
              </a:cxnLst>
              <a:rect l="0" t="0" r="r" b="b"/>
              <a:pathLst>
                <a:path w="864" h="960">
                  <a:moveTo>
                    <a:pt x="0" y="960"/>
                  </a:moveTo>
                  <a:lnTo>
                    <a:pt x="672" y="960"/>
                  </a:lnTo>
                  <a:lnTo>
                    <a:pt x="672" y="0"/>
                  </a:lnTo>
                  <a:lnTo>
                    <a:pt x="864" y="0"/>
                  </a:lnTo>
                </a:path>
              </a:pathLst>
            </a:custGeom>
            <a:noFill/>
            <a:ln w="19050" cmpd="sng">
              <a:solidFill>
                <a:schemeClr val="tx1"/>
              </a:solidFill>
              <a:round/>
              <a:headEnd/>
              <a:tailEnd/>
            </a:ln>
            <a:effectLst/>
          </p:spPr>
          <p:txBody>
            <a:bodyPr/>
            <a:lstStyle/>
            <a:p>
              <a:endParaRPr lang="en-US"/>
            </a:p>
          </p:txBody>
        </p:sp>
        <p:sp>
          <p:nvSpPr>
            <p:cNvPr id="299053" name="Freeform 45"/>
            <p:cNvSpPr>
              <a:spLocks/>
            </p:cNvSpPr>
            <p:nvPr/>
          </p:nvSpPr>
          <p:spPr bwMode="auto">
            <a:xfrm>
              <a:off x="2160" y="1104"/>
              <a:ext cx="864" cy="528"/>
            </a:xfrm>
            <a:custGeom>
              <a:avLst/>
              <a:gdLst/>
              <a:ahLst/>
              <a:cxnLst>
                <a:cxn ang="0">
                  <a:pos x="0" y="0"/>
                </a:cxn>
                <a:cxn ang="0">
                  <a:pos x="576" y="0"/>
                </a:cxn>
                <a:cxn ang="0">
                  <a:pos x="576" y="528"/>
                </a:cxn>
                <a:cxn ang="0">
                  <a:pos x="864" y="528"/>
                </a:cxn>
              </a:cxnLst>
              <a:rect l="0" t="0" r="r" b="b"/>
              <a:pathLst>
                <a:path w="864" h="528">
                  <a:moveTo>
                    <a:pt x="0" y="0"/>
                  </a:moveTo>
                  <a:lnTo>
                    <a:pt x="576" y="0"/>
                  </a:lnTo>
                  <a:lnTo>
                    <a:pt x="576" y="528"/>
                  </a:lnTo>
                  <a:lnTo>
                    <a:pt x="864" y="528"/>
                  </a:lnTo>
                </a:path>
              </a:pathLst>
            </a:custGeom>
            <a:noFill/>
            <a:ln w="19050" cmpd="sng">
              <a:solidFill>
                <a:schemeClr val="tx1"/>
              </a:solidFill>
              <a:round/>
              <a:headEnd/>
              <a:tailEnd/>
            </a:ln>
            <a:effectLst/>
          </p:spPr>
          <p:txBody>
            <a:bodyPr/>
            <a:lstStyle/>
            <a:p>
              <a:endParaRPr lang="en-US"/>
            </a:p>
          </p:txBody>
        </p:sp>
        <p:sp>
          <p:nvSpPr>
            <p:cNvPr id="299054" name="Freeform 46"/>
            <p:cNvSpPr>
              <a:spLocks/>
            </p:cNvSpPr>
            <p:nvPr/>
          </p:nvSpPr>
          <p:spPr bwMode="auto">
            <a:xfrm flipV="1">
              <a:off x="2160" y="1728"/>
              <a:ext cx="864" cy="528"/>
            </a:xfrm>
            <a:custGeom>
              <a:avLst/>
              <a:gdLst/>
              <a:ahLst/>
              <a:cxnLst>
                <a:cxn ang="0">
                  <a:pos x="0" y="0"/>
                </a:cxn>
                <a:cxn ang="0">
                  <a:pos x="576" y="0"/>
                </a:cxn>
                <a:cxn ang="0">
                  <a:pos x="576" y="528"/>
                </a:cxn>
                <a:cxn ang="0">
                  <a:pos x="864" y="528"/>
                </a:cxn>
              </a:cxnLst>
              <a:rect l="0" t="0" r="r" b="b"/>
              <a:pathLst>
                <a:path w="864" h="528">
                  <a:moveTo>
                    <a:pt x="0" y="0"/>
                  </a:moveTo>
                  <a:lnTo>
                    <a:pt x="576" y="0"/>
                  </a:lnTo>
                  <a:lnTo>
                    <a:pt x="576" y="528"/>
                  </a:lnTo>
                  <a:lnTo>
                    <a:pt x="864" y="528"/>
                  </a:lnTo>
                </a:path>
              </a:pathLst>
            </a:custGeom>
            <a:noFill/>
            <a:ln w="19050" cmpd="sng">
              <a:solidFill>
                <a:schemeClr val="tx1"/>
              </a:solidFill>
              <a:round/>
              <a:headEnd/>
              <a:tailEnd/>
            </a:ln>
            <a:effectLst/>
          </p:spPr>
          <p:txBody>
            <a:bodyPr/>
            <a:lstStyle/>
            <a:p>
              <a:endParaRPr lang="en-US"/>
            </a:p>
          </p:txBody>
        </p:sp>
        <p:grpSp>
          <p:nvGrpSpPr>
            <p:cNvPr id="299055" name="Group 47"/>
            <p:cNvGrpSpPr>
              <a:grpSpLocks/>
            </p:cNvGrpSpPr>
            <p:nvPr/>
          </p:nvGrpSpPr>
          <p:grpSpPr bwMode="auto">
            <a:xfrm>
              <a:off x="2544" y="1488"/>
              <a:ext cx="96" cy="384"/>
              <a:chOff x="1776" y="1440"/>
              <a:chExt cx="96" cy="384"/>
            </a:xfrm>
          </p:grpSpPr>
          <p:grpSp>
            <p:nvGrpSpPr>
              <p:cNvPr id="299056" name="Group 48"/>
              <p:cNvGrpSpPr>
                <a:grpSpLocks/>
              </p:cNvGrpSpPr>
              <p:nvPr/>
            </p:nvGrpSpPr>
            <p:grpSpPr bwMode="auto">
              <a:xfrm>
                <a:off x="1776" y="1440"/>
                <a:ext cx="96" cy="96"/>
                <a:chOff x="240" y="4176"/>
                <a:chExt cx="192" cy="192"/>
              </a:xfrm>
            </p:grpSpPr>
            <p:sp>
              <p:nvSpPr>
                <p:cNvPr id="299057" name="Oval 49"/>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58" name="Rectangle 50"/>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299059" name="Group 51"/>
              <p:cNvGrpSpPr>
                <a:grpSpLocks/>
              </p:cNvGrpSpPr>
              <p:nvPr/>
            </p:nvGrpSpPr>
            <p:grpSpPr bwMode="auto">
              <a:xfrm>
                <a:off x="1776" y="1584"/>
                <a:ext cx="96" cy="96"/>
                <a:chOff x="240" y="4176"/>
                <a:chExt cx="192" cy="192"/>
              </a:xfrm>
            </p:grpSpPr>
            <p:sp>
              <p:nvSpPr>
                <p:cNvPr id="299060" name="Oval 52"/>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61" name="Rectangle 53"/>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299062" name="Group 54"/>
              <p:cNvGrpSpPr>
                <a:grpSpLocks/>
              </p:cNvGrpSpPr>
              <p:nvPr/>
            </p:nvGrpSpPr>
            <p:grpSpPr bwMode="auto">
              <a:xfrm>
                <a:off x="1776" y="1728"/>
                <a:ext cx="96" cy="96"/>
                <a:chOff x="240" y="4176"/>
                <a:chExt cx="192" cy="192"/>
              </a:xfrm>
            </p:grpSpPr>
            <p:sp>
              <p:nvSpPr>
                <p:cNvPr id="299063" name="Oval 55"/>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64" name="Rectangle 56"/>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sp>
          <p:nvSpPr>
            <p:cNvPr id="299065" name="Rectangle 57"/>
            <p:cNvSpPr>
              <a:spLocks noChangeArrowheads="1"/>
            </p:cNvSpPr>
            <p:nvPr/>
          </p:nvSpPr>
          <p:spPr bwMode="auto">
            <a:xfrm>
              <a:off x="3552" y="1584"/>
              <a:ext cx="378" cy="212"/>
            </a:xfrm>
            <a:prstGeom prst="rect">
              <a:avLst/>
            </a:prstGeom>
            <a:noFill/>
            <a:ln w="9525">
              <a:noFill/>
              <a:miter lim="800000"/>
              <a:headEnd/>
              <a:tailEnd/>
            </a:ln>
            <a:effectLst/>
          </p:spPr>
          <p:txBody>
            <a:bodyPr>
              <a:spAutoFit/>
            </a:bodyPr>
            <a:lstStyle/>
            <a:p>
              <a:pPr algn="l" eaLnBrk="1" hangingPunct="1">
                <a:lnSpc>
                  <a:spcPct val="100000"/>
                </a:lnSpc>
              </a:pPr>
              <a:r>
                <a:rPr lang="en-US" sz="1600" b="0"/>
                <a:t>Eq</a:t>
              </a:r>
              <a:endParaRPr lang="en-US" sz="1600" b="0" baseline="-25000"/>
            </a:p>
          </p:txBody>
        </p:sp>
      </p:grpSp>
      <p:grpSp>
        <p:nvGrpSpPr>
          <p:cNvPr id="299066" name="Group 58"/>
          <p:cNvGrpSpPr>
            <a:grpSpLocks/>
          </p:cNvGrpSpPr>
          <p:nvPr/>
        </p:nvGrpSpPr>
        <p:grpSpPr bwMode="auto">
          <a:xfrm>
            <a:off x="5173662" y="2657475"/>
            <a:ext cx="2613025" cy="1028700"/>
            <a:chOff x="3926" y="1800"/>
            <a:chExt cx="1646" cy="648"/>
          </a:xfrm>
        </p:grpSpPr>
        <p:sp>
          <p:nvSpPr>
            <p:cNvPr id="299067" name="Rectangle 59"/>
            <p:cNvSpPr>
              <a:spLocks noChangeArrowheads="1"/>
            </p:cNvSpPr>
            <p:nvPr/>
          </p:nvSpPr>
          <p:spPr bwMode="auto">
            <a:xfrm>
              <a:off x="4416" y="1824"/>
              <a:ext cx="720" cy="576"/>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eaLnBrk="1" hangingPunct="1">
                <a:lnSpc>
                  <a:spcPct val="100000"/>
                </a:lnSpc>
              </a:pPr>
              <a:r>
                <a:rPr lang="en-US" sz="2400" b="0"/>
                <a:t>=</a:t>
              </a:r>
            </a:p>
          </p:txBody>
        </p:sp>
        <p:sp>
          <p:nvSpPr>
            <p:cNvPr id="299068" name="Line 60"/>
            <p:cNvSpPr>
              <a:spLocks noChangeShapeType="1"/>
            </p:cNvSpPr>
            <p:nvPr/>
          </p:nvSpPr>
          <p:spPr bwMode="auto">
            <a:xfrm>
              <a:off x="4128" y="1920"/>
              <a:ext cx="288" cy="0"/>
            </a:xfrm>
            <a:prstGeom prst="line">
              <a:avLst/>
            </a:prstGeom>
            <a:noFill/>
            <a:ln w="28575">
              <a:solidFill>
                <a:schemeClr val="tx1"/>
              </a:solidFill>
              <a:round/>
              <a:headEnd/>
              <a:tailEnd/>
            </a:ln>
            <a:effectLst/>
          </p:spPr>
          <p:txBody>
            <a:bodyPr/>
            <a:lstStyle/>
            <a:p>
              <a:endParaRPr lang="en-US"/>
            </a:p>
          </p:txBody>
        </p:sp>
        <p:sp>
          <p:nvSpPr>
            <p:cNvPr id="299069" name="Line 61"/>
            <p:cNvSpPr>
              <a:spLocks noChangeShapeType="1"/>
            </p:cNvSpPr>
            <p:nvPr/>
          </p:nvSpPr>
          <p:spPr bwMode="auto">
            <a:xfrm>
              <a:off x="4128" y="2304"/>
              <a:ext cx="288" cy="0"/>
            </a:xfrm>
            <a:prstGeom prst="line">
              <a:avLst/>
            </a:prstGeom>
            <a:noFill/>
            <a:ln w="28575">
              <a:solidFill>
                <a:schemeClr val="tx1"/>
              </a:solidFill>
              <a:round/>
              <a:headEnd/>
              <a:tailEnd/>
            </a:ln>
            <a:effectLst/>
          </p:spPr>
          <p:txBody>
            <a:bodyPr/>
            <a:lstStyle/>
            <a:p>
              <a:endParaRPr lang="en-US"/>
            </a:p>
          </p:txBody>
        </p:sp>
        <p:sp>
          <p:nvSpPr>
            <p:cNvPr id="299070" name="Line 62"/>
            <p:cNvSpPr>
              <a:spLocks noChangeShapeType="1"/>
            </p:cNvSpPr>
            <p:nvPr/>
          </p:nvSpPr>
          <p:spPr bwMode="auto">
            <a:xfrm>
              <a:off x="5136" y="2112"/>
              <a:ext cx="288" cy="0"/>
            </a:xfrm>
            <a:prstGeom prst="line">
              <a:avLst/>
            </a:prstGeom>
            <a:noFill/>
            <a:ln w="19050">
              <a:solidFill>
                <a:schemeClr val="tx1"/>
              </a:solidFill>
              <a:prstDash val="sysDot"/>
              <a:round/>
              <a:headEnd/>
              <a:tailEnd/>
            </a:ln>
            <a:effectLst/>
          </p:spPr>
          <p:txBody>
            <a:bodyPr/>
            <a:lstStyle/>
            <a:p>
              <a:endParaRPr lang="en-US"/>
            </a:p>
          </p:txBody>
        </p:sp>
        <p:sp>
          <p:nvSpPr>
            <p:cNvPr id="299071" name="Text Box 63"/>
            <p:cNvSpPr txBox="1">
              <a:spLocks noChangeArrowheads="1"/>
            </p:cNvSpPr>
            <p:nvPr/>
          </p:nvSpPr>
          <p:spPr bwMode="auto">
            <a:xfrm>
              <a:off x="3926" y="1800"/>
              <a:ext cx="212" cy="231"/>
            </a:xfrm>
            <a:prstGeom prst="rect">
              <a:avLst/>
            </a:prstGeom>
            <a:noFill/>
            <a:ln w="9525">
              <a:noFill/>
              <a:miter lim="800000"/>
              <a:headEnd/>
              <a:tailEnd/>
            </a:ln>
            <a:effectLst/>
          </p:spPr>
          <p:txBody>
            <a:bodyPr wrap="none">
              <a:spAutoFit/>
            </a:bodyPr>
            <a:lstStyle/>
            <a:p>
              <a:pPr algn="l" eaLnBrk="1" hangingPunct="1">
                <a:lnSpc>
                  <a:spcPct val="100000"/>
                </a:lnSpc>
              </a:pPr>
              <a:r>
                <a:rPr lang="en-US" b="0"/>
                <a:t>B</a:t>
              </a:r>
            </a:p>
          </p:txBody>
        </p:sp>
        <p:sp>
          <p:nvSpPr>
            <p:cNvPr id="299072" name="Text Box 64"/>
            <p:cNvSpPr txBox="1">
              <a:spLocks noChangeArrowheads="1"/>
            </p:cNvSpPr>
            <p:nvPr/>
          </p:nvSpPr>
          <p:spPr bwMode="auto">
            <a:xfrm>
              <a:off x="3936" y="2217"/>
              <a:ext cx="212" cy="231"/>
            </a:xfrm>
            <a:prstGeom prst="rect">
              <a:avLst/>
            </a:prstGeom>
            <a:noFill/>
            <a:ln w="9525">
              <a:noFill/>
              <a:miter lim="800000"/>
              <a:headEnd/>
              <a:tailEnd/>
            </a:ln>
            <a:effectLst/>
          </p:spPr>
          <p:txBody>
            <a:bodyPr wrap="none">
              <a:spAutoFit/>
            </a:bodyPr>
            <a:lstStyle/>
            <a:p>
              <a:pPr algn="l" eaLnBrk="1" hangingPunct="1">
                <a:lnSpc>
                  <a:spcPct val="100000"/>
                </a:lnSpc>
              </a:pPr>
              <a:r>
                <a:rPr lang="en-US" b="0"/>
                <a:t>A</a:t>
              </a:r>
            </a:p>
          </p:txBody>
        </p:sp>
        <p:sp>
          <p:nvSpPr>
            <p:cNvPr id="299073" name="Text Box 65"/>
            <p:cNvSpPr txBox="1">
              <a:spLocks noChangeArrowheads="1"/>
            </p:cNvSpPr>
            <p:nvPr/>
          </p:nvSpPr>
          <p:spPr bwMode="auto">
            <a:xfrm>
              <a:off x="5280" y="1872"/>
              <a:ext cx="292" cy="231"/>
            </a:xfrm>
            <a:prstGeom prst="rect">
              <a:avLst/>
            </a:prstGeom>
            <a:noFill/>
            <a:ln w="9525">
              <a:noFill/>
              <a:miter lim="800000"/>
              <a:headEnd/>
              <a:tailEnd/>
            </a:ln>
            <a:effectLst/>
          </p:spPr>
          <p:txBody>
            <a:bodyPr wrap="none">
              <a:spAutoFit/>
            </a:bodyPr>
            <a:lstStyle/>
            <a:p>
              <a:pPr algn="l" eaLnBrk="1" hangingPunct="1">
                <a:lnSpc>
                  <a:spcPct val="100000"/>
                </a:lnSpc>
              </a:pPr>
              <a:r>
                <a:rPr lang="en-US" b="0"/>
                <a:t>Eq</a:t>
              </a:r>
            </a:p>
          </p:txBody>
        </p:sp>
      </p:grpSp>
      <p:sp>
        <p:nvSpPr>
          <p:cNvPr id="299074" name="Text Box 66"/>
          <p:cNvSpPr txBox="1">
            <a:spLocks noChangeArrowheads="1"/>
          </p:cNvSpPr>
          <p:nvPr/>
        </p:nvSpPr>
        <p:spPr bwMode="auto">
          <a:xfrm>
            <a:off x="4758081" y="2182813"/>
            <a:ext cx="3421963" cy="369332"/>
          </a:xfrm>
          <a:prstGeom prst="rect">
            <a:avLst/>
          </a:prstGeom>
          <a:noFill/>
          <a:ln w="19050">
            <a:noFill/>
            <a:miter lim="800000"/>
            <a:headEnd/>
            <a:tailEnd type="none" w="sm" len="sm"/>
          </a:ln>
          <a:effectLst/>
        </p:spPr>
        <p:txBody>
          <a:bodyPr wrap="none" lIns="45720" rIns="45720">
            <a:spAutoFit/>
          </a:bodyPr>
          <a:lstStyle/>
          <a:p>
            <a:r>
              <a:rPr lang="en-US" sz="2000" dirty="0"/>
              <a:t>Word-Level Representation</a:t>
            </a:r>
          </a:p>
        </p:txBody>
      </p:sp>
      <p:sp>
        <p:nvSpPr>
          <p:cNvPr id="299075" name="Text Box 67"/>
          <p:cNvSpPr txBox="1">
            <a:spLocks noChangeArrowheads="1"/>
          </p:cNvSpPr>
          <p:nvPr/>
        </p:nvSpPr>
        <p:spPr bwMode="auto">
          <a:xfrm>
            <a:off x="4787379" y="5230813"/>
            <a:ext cx="3410550" cy="433965"/>
          </a:xfrm>
          <a:prstGeom prst="rect">
            <a:avLst/>
          </a:prstGeom>
          <a:noFill/>
          <a:ln w="19050">
            <a:noFill/>
            <a:miter lim="800000"/>
            <a:headEnd/>
            <a:tailEnd type="none" w="sm" len="sm"/>
          </a:ln>
          <a:effectLst/>
        </p:spPr>
        <p:txBody>
          <a:bodyPr wrap="none" lIns="45720" rIns="45720">
            <a:spAutoFit/>
          </a:bodyPr>
          <a:lstStyle/>
          <a:p>
            <a:r>
              <a:rPr lang="en-US" sz="2400" dirty="0">
                <a:latin typeface="Courier New" pitchFamily="49" charset="0"/>
              </a:rPr>
              <a:t>bool Eq = (A == B)</a:t>
            </a:r>
          </a:p>
        </p:txBody>
      </p:sp>
      <p:sp>
        <p:nvSpPr>
          <p:cNvPr id="299076" name="Text Box 68"/>
          <p:cNvSpPr txBox="1">
            <a:spLocks noChangeArrowheads="1"/>
          </p:cNvSpPr>
          <p:nvPr/>
        </p:nvSpPr>
        <p:spPr bwMode="auto">
          <a:xfrm>
            <a:off x="5033205" y="4773613"/>
            <a:ext cx="3045898" cy="424732"/>
          </a:xfrm>
          <a:prstGeom prst="rect">
            <a:avLst/>
          </a:prstGeom>
          <a:noFill/>
          <a:ln w="19050">
            <a:noFill/>
            <a:miter lim="800000"/>
            <a:headEnd/>
            <a:tailEnd type="none" w="sm" len="sm"/>
          </a:ln>
          <a:effectLst/>
        </p:spPr>
        <p:txBody>
          <a:bodyPr wrap="none" lIns="45720" rIns="45720">
            <a:spAutoFit/>
          </a:bodyPr>
          <a:lstStyle/>
          <a:p>
            <a:r>
              <a:rPr lang="en-US" sz="2400" dirty="0"/>
              <a:t>HCL Representation</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zh-CN" altLang="en-US" dirty="0"/>
              <a:t>示例：位级多路选择器</a:t>
            </a:r>
            <a:endParaRPr lang="en-US" dirty="0"/>
          </a:p>
        </p:txBody>
      </p:sp>
      <p:sp>
        <p:nvSpPr>
          <p:cNvPr id="300035" name="Rectangle 3"/>
          <p:cNvSpPr>
            <a:spLocks noGrp="1" noChangeArrowheads="1"/>
          </p:cNvSpPr>
          <p:nvPr>
            <p:ph type="body" idx="1"/>
          </p:nvPr>
        </p:nvSpPr>
        <p:spPr>
          <a:xfrm>
            <a:off x="349250" y="1046007"/>
            <a:ext cx="8294687" cy="1211109"/>
          </a:xfrm>
        </p:spPr>
        <p:txBody>
          <a:bodyPr/>
          <a:lstStyle/>
          <a:p>
            <a:pPr lvl="1"/>
            <a:r>
              <a:rPr lang="zh-CN" altLang="en-US" dirty="0"/>
              <a:t>控制信号</a:t>
            </a:r>
            <a:r>
              <a:rPr lang="en-US" dirty="0"/>
              <a:t>s </a:t>
            </a:r>
            <a:r>
              <a:rPr lang="zh-CN" altLang="en-US" dirty="0"/>
              <a:t>，数据信号</a:t>
            </a:r>
            <a:r>
              <a:rPr lang="en-US" dirty="0"/>
              <a:t>a and b</a:t>
            </a:r>
          </a:p>
          <a:p>
            <a:pPr lvl="1"/>
            <a:r>
              <a:rPr lang="zh-CN" altLang="en-US" dirty="0"/>
              <a:t>当</a:t>
            </a:r>
            <a:r>
              <a:rPr lang="en-US" altLang="zh-CN" dirty="0"/>
              <a:t>s=1</a:t>
            </a:r>
            <a:r>
              <a:rPr lang="zh-CN" altLang="en-US" dirty="0"/>
              <a:t>，输出</a:t>
            </a:r>
            <a:r>
              <a:rPr lang="en-US" dirty="0"/>
              <a:t>a</a:t>
            </a:r>
            <a:r>
              <a:rPr lang="zh-CN" altLang="en-US" dirty="0"/>
              <a:t>；当</a:t>
            </a:r>
            <a:r>
              <a:rPr lang="en-US" altLang="zh-CN" dirty="0"/>
              <a:t>s=0</a:t>
            </a:r>
            <a:r>
              <a:rPr lang="zh-CN" altLang="en-US" dirty="0"/>
              <a:t>，输出</a:t>
            </a:r>
            <a:r>
              <a:rPr lang="en-US" dirty="0"/>
              <a:t>b</a:t>
            </a:r>
          </a:p>
        </p:txBody>
      </p:sp>
      <p:grpSp>
        <p:nvGrpSpPr>
          <p:cNvPr id="2" name="组合 1">
            <a:extLst>
              <a:ext uri="{FF2B5EF4-FFF2-40B4-BE49-F238E27FC236}">
                <a16:creationId xmlns:a16="http://schemas.microsoft.com/office/drawing/2014/main" id="{2ACAEBAE-7B45-4C69-B113-593486EF3B71}"/>
              </a:ext>
            </a:extLst>
          </p:cNvPr>
          <p:cNvGrpSpPr/>
          <p:nvPr/>
        </p:nvGrpSpPr>
        <p:grpSpPr>
          <a:xfrm>
            <a:off x="437833" y="2868779"/>
            <a:ext cx="4333875" cy="2133600"/>
            <a:chOff x="609600" y="1600200"/>
            <a:chExt cx="4333875" cy="2133600"/>
          </a:xfrm>
        </p:grpSpPr>
        <p:sp>
          <p:nvSpPr>
            <p:cNvPr id="300036" name="Rectangle 4"/>
            <p:cNvSpPr>
              <a:spLocks noChangeArrowheads="1"/>
            </p:cNvSpPr>
            <p:nvPr/>
          </p:nvSpPr>
          <p:spPr bwMode="auto">
            <a:xfrm>
              <a:off x="1219200" y="1600200"/>
              <a:ext cx="2819400" cy="2133600"/>
            </a:xfrm>
            <a:prstGeom prst="rect">
              <a:avLst/>
            </a:prstGeom>
            <a:solidFill>
              <a:srgbClr val="EAEAEA"/>
            </a:solidFill>
            <a:ln w="9525">
              <a:solidFill>
                <a:schemeClr val="tx1"/>
              </a:solidFill>
              <a:miter lim="800000"/>
              <a:headEnd/>
              <a:tailEnd/>
            </a:ln>
            <a:effectLst/>
          </p:spPr>
          <p:txBody>
            <a:bodyPr wrap="none" anchorCtr="1"/>
            <a:lstStyle/>
            <a:p>
              <a:pPr eaLnBrk="1" hangingPunct="1">
                <a:lnSpc>
                  <a:spcPct val="100000"/>
                </a:lnSpc>
              </a:pPr>
              <a:r>
                <a:rPr lang="en-US" b="0"/>
                <a:t>Bit MUX</a:t>
              </a:r>
            </a:p>
          </p:txBody>
        </p:sp>
        <p:sp>
          <p:nvSpPr>
            <p:cNvPr id="300037" name="Freeform 5"/>
            <p:cNvSpPr>
              <a:spLocks/>
            </p:cNvSpPr>
            <p:nvPr/>
          </p:nvSpPr>
          <p:spPr bwMode="auto">
            <a:xfrm flipV="1">
              <a:off x="2819400" y="2667000"/>
              <a:ext cx="533400" cy="152400"/>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0038" name="Freeform 6"/>
            <p:cNvSpPr>
              <a:spLocks/>
            </p:cNvSpPr>
            <p:nvPr/>
          </p:nvSpPr>
          <p:spPr bwMode="auto">
            <a:xfrm>
              <a:off x="2819400" y="3124200"/>
              <a:ext cx="533400" cy="152400"/>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0039" name="Line 7"/>
            <p:cNvSpPr>
              <a:spLocks noChangeShapeType="1"/>
            </p:cNvSpPr>
            <p:nvPr/>
          </p:nvSpPr>
          <p:spPr bwMode="auto">
            <a:xfrm>
              <a:off x="3875088" y="2965450"/>
              <a:ext cx="392112" cy="6350"/>
            </a:xfrm>
            <a:prstGeom prst="line">
              <a:avLst/>
            </a:prstGeom>
            <a:noFill/>
            <a:ln w="19050">
              <a:solidFill>
                <a:srgbClr val="000000"/>
              </a:solidFill>
              <a:round/>
              <a:headEnd/>
              <a:tailEnd/>
            </a:ln>
          </p:spPr>
          <p:txBody>
            <a:bodyPr/>
            <a:lstStyle/>
            <a:p>
              <a:endParaRPr lang="en-US"/>
            </a:p>
          </p:txBody>
        </p:sp>
        <p:sp>
          <p:nvSpPr>
            <p:cNvPr id="300040" name="Freeform 8"/>
            <p:cNvSpPr>
              <a:spLocks/>
            </p:cNvSpPr>
            <p:nvPr/>
          </p:nvSpPr>
          <p:spPr bwMode="auto">
            <a:xfrm>
              <a:off x="3273425" y="2743200"/>
              <a:ext cx="650875" cy="439738"/>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close/>
                </a:path>
              </a:pathLst>
            </a:custGeom>
            <a:solidFill>
              <a:srgbClr val="FFFFFF"/>
            </a:solidFill>
            <a:ln w="9525">
              <a:noFill/>
              <a:round/>
              <a:headEnd/>
              <a:tailEnd/>
            </a:ln>
          </p:spPr>
          <p:txBody>
            <a:bodyPr/>
            <a:lstStyle/>
            <a:p>
              <a:endParaRPr lang="en-US"/>
            </a:p>
          </p:txBody>
        </p:sp>
        <p:sp>
          <p:nvSpPr>
            <p:cNvPr id="300041" name="Freeform 9"/>
            <p:cNvSpPr>
              <a:spLocks/>
            </p:cNvSpPr>
            <p:nvPr/>
          </p:nvSpPr>
          <p:spPr bwMode="auto">
            <a:xfrm>
              <a:off x="3273425" y="2743200"/>
              <a:ext cx="650875" cy="439738"/>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path>
              </a:pathLst>
            </a:custGeom>
            <a:solidFill>
              <a:srgbClr val="FFFFFF"/>
            </a:solidFill>
            <a:ln w="12700">
              <a:solidFill>
                <a:srgbClr val="000000"/>
              </a:solidFill>
              <a:prstDash val="solid"/>
              <a:round/>
              <a:headEnd/>
              <a:tailEnd/>
            </a:ln>
          </p:spPr>
          <p:txBody>
            <a:bodyPr/>
            <a:lstStyle/>
            <a:p>
              <a:endParaRPr lang="en-US"/>
            </a:p>
          </p:txBody>
        </p:sp>
        <p:grpSp>
          <p:nvGrpSpPr>
            <p:cNvPr id="300042" name="Group 10"/>
            <p:cNvGrpSpPr>
              <a:grpSpLocks/>
            </p:cNvGrpSpPr>
            <p:nvPr/>
          </p:nvGrpSpPr>
          <p:grpSpPr bwMode="auto">
            <a:xfrm>
              <a:off x="1752600" y="1752600"/>
              <a:ext cx="292100" cy="609600"/>
              <a:chOff x="960" y="1055"/>
              <a:chExt cx="184" cy="384"/>
            </a:xfrm>
          </p:grpSpPr>
          <p:sp>
            <p:nvSpPr>
              <p:cNvPr id="300043" name="Line 11"/>
              <p:cNvSpPr>
                <a:spLocks noChangeShapeType="1"/>
              </p:cNvSpPr>
              <p:nvPr/>
            </p:nvSpPr>
            <p:spPr bwMode="auto">
              <a:xfrm rot="5400000">
                <a:off x="1009" y="1391"/>
                <a:ext cx="95" cy="1"/>
              </a:xfrm>
              <a:prstGeom prst="line">
                <a:avLst/>
              </a:prstGeom>
              <a:noFill/>
              <a:ln w="19050">
                <a:solidFill>
                  <a:srgbClr val="000000"/>
                </a:solidFill>
                <a:round/>
                <a:headEnd/>
                <a:tailEnd/>
              </a:ln>
            </p:spPr>
            <p:txBody>
              <a:bodyPr/>
              <a:lstStyle/>
              <a:p>
                <a:endParaRPr lang="en-US"/>
              </a:p>
            </p:txBody>
          </p:sp>
          <p:sp>
            <p:nvSpPr>
              <p:cNvPr id="300044" name="Freeform 12"/>
              <p:cNvSpPr>
                <a:spLocks/>
              </p:cNvSpPr>
              <p:nvPr/>
            </p:nvSpPr>
            <p:spPr bwMode="auto">
              <a:xfrm rot="5400000">
                <a:off x="957" y="1154"/>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close/>
                  </a:path>
                </a:pathLst>
              </a:custGeom>
              <a:solidFill>
                <a:srgbClr val="FFFFFF"/>
              </a:solidFill>
              <a:ln w="9525">
                <a:noFill/>
                <a:round/>
                <a:headEnd/>
                <a:tailEnd/>
              </a:ln>
            </p:spPr>
            <p:txBody>
              <a:bodyPr/>
              <a:lstStyle/>
              <a:p>
                <a:endParaRPr lang="en-US"/>
              </a:p>
            </p:txBody>
          </p:sp>
          <p:sp>
            <p:nvSpPr>
              <p:cNvPr id="300045" name="Freeform 13"/>
              <p:cNvSpPr>
                <a:spLocks/>
              </p:cNvSpPr>
              <p:nvPr/>
            </p:nvSpPr>
            <p:spPr bwMode="auto">
              <a:xfrm rot="5400000">
                <a:off x="957" y="1154"/>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path>
                </a:pathLst>
              </a:custGeom>
              <a:solidFill>
                <a:srgbClr val="FFFFFF"/>
              </a:solidFill>
              <a:ln w="12700">
                <a:solidFill>
                  <a:srgbClr val="000000"/>
                </a:solidFill>
                <a:prstDash val="solid"/>
                <a:round/>
                <a:headEnd/>
                <a:tailEnd/>
              </a:ln>
            </p:spPr>
            <p:txBody>
              <a:bodyPr/>
              <a:lstStyle/>
              <a:p>
                <a:endParaRPr lang="en-US"/>
              </a:p>
            </p:txBody>
          </p:sp>
          <p:sp>
            <p:nvSpPr>
              <p:cNvPr id="300046" name="Freeform 14"/>
              <p:cNvSpPr>
                <a:spLocks/>
              </p:cNvSpPr>
              <p:nvPr/>
            </p:nvSpPr>
            <p:spPr bwMode="auto">
              <a:xfrm rot="5400000">
                <a:off x="1028" y="1345"/>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close/>
                  </a:path>
                </a:pathLst>
              </a:custGeom>
              <a:solidFill>
                <a:srgbClr val="FFFFFF"/>
              </a:solidFill>
              <a:ln w="9525">
                <a:noFill/>
                <a:round/>
                <a:headEnd/>
                <a:tailEnd/>
              </a:ln>
            </p:spPr>
            <p:txBody>
              <a:bodyPr/>
              <a:lstStyle/>
              <a:p>
                <a:endParaRPr lang="en-US"/>
              </a:p>
            </p:txBody>
          </p:sp>
          <p:sp>
            <p:nvSpPr>
              <p:cNvPr id="300047" name="Freeform 15"/>
              <p:cNvSpPr>
                <a:spLocks/>
              </p:cNvSpPr>
              <p:nvPr/>
            </p:nvSpPr>
            <p:spPr bwMode="auto">
              <a:xfrm rot="5400000">
                <a:off x="1028" y="1345"/>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path>
                </a:pathLst>
              </a:custGeom>
              <a:solidFill>
                <a:srgbClr val="FFFFFF"/>
              </a:solidFill>
              <a:ln w="12700">
                <a:solidFill>
                  <a:srgbClr val="000000"/>
                </a:solidFill>
                <a:prstDash val="solid"/>
                <a:round/>
                <a:headEnd/>
                <a:tailEnd/>
              </a:ln>
            </p:spPr>
            <p:txBody>
              <a:bodyPr/>
              <a:lstStyle/>
              <a:p>
                <a:endParaRPr lang="en-US"/>
              </a:p>
            </p:txBody>
          </p:sp>
          <p:sp>
            <p:nvSpPr>
              <p:cNvPr id="300048" name="Line 16"/>
              <p:cNvSpPr>
                <a:spLocks noChangeShapeType="1"/>
              </p:cNvSpPr>
              <p:nvPr/>
            </p:nvSpPr>
            <p:spPr bwMode="auto">
              <a:xfrm rot="5400000">
                <a:off x="1002" y="1102"/>
                <a:ext cx="95" cy="1"/>
              </a:xfrm>
              <a:prstGeom prst="line">
                <a:avLst/>
              </a:prstGeom>
              <a:noFill/>
              <a:ln w="19050">
                <a:solidFill>
                  <a:srgbClr val="000000"/>
                </a:solidFill>
                <a:round/>
                <a:headEnd/>
                <a:tailEnd/>
              </a:ln>
            </p:spPr>
            <p:txBody>
              <a:bodyPr/>
              <a:lstStyle/>
              <a:p>
                <a:endParaRPr lang="en-US"/>
              </a:p>
            </p:txBody>
          </p:sp>
        </p:grpSp>
        <p:sp>
          <p:nvSpPr>
            <p:cNvPr id="300049" name="Line 17"/>
            <p:cNvSpPr>
              <a:spLocks noChangeShapeType="1"/>
            </p:cNvSpPr>
            <p:nvPr/>
          </p:nvSpPr>
          <p:spPr bwMode="auto">
            <a:xfrm>
              <a:off x="2057400" y="2514600"/>
              <a:ext cx="150813" cy="1588"/>
            </a:xfrm>
            <a:prstGeom prst="line">
              <a:avLst/>
            </a:prstGeom>
            <a:noFill/>
            <a:ln w="19050">
              <a:solidFill>
                <a:srgbClr val="000000"/>
              </a:solidFill>
              <a:round/>
              <a:headEnd/>
              <a:tailEnd/>
            </a:ln>
          </p:spPr>
          <p:txBody>
            <a:bodyPr/>
            <a:lstStyle/>
            <a:p>
              <a:endParaRPr lang="en-US"/>
            </a:p>
          </p:txBody>
        </p:sp>
        <p:sp>
          <p:nvSpPr>
            <p:cNvPr id="300050" name="Line 18"/>
            <p:cNvSpPr>
              <a:spLocks noChangeShapeType="1"/>
            </p:cNvSpPr>
            <p:nvPr/>
          </p:nvSpPr>
          <p:spPr bwMode="auto">
            <a:xfrm>
              <a:off x="914400" y="2819400"/>
              <a:ext cx="1293813" cy="1588"/>
            </a:xfrm>
            <a:prstGeom prst="line">
              <a:avLst/>
            </a:prstGeom>
            <a:noFill/>
            <a:ln w="19050">
              <a:solidFill>
                <a:srgbClr val="000000"/>
              </a:solidFill>
              <a:round/>
              <a:headEnd/>
              <a:tailEnd/>
            </a:ln>
          </p:spPr>
          <p:txBody>
            <a:bodyPr/>
            <a:lstStyle/>
            <a:p>
              <a:endParaRPr lang="en-US"/>
            </a:p>
          </p:txBody>
        </p:sp>
        <p:sp>
          <p:nvSpPr>
            <p:cNvPr id="300051" name="Freeform 19"/>
            <p:cNvSpPr>
              <a:spLocks/>
            </p:cNvSpPr>
            <p:nvPr/>
          </p:nvSpPr>
          <p:spPr bwMode="auto">
            <a:xfrm>
              <a:off x="2208213" y="2438400"/>
              <a:ext cx="606425" cy="439738"/>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0052" name="Freeform 20"/>
            <p:cNvSpPr>
              <a:spLocks/>
            </p:cNvSpPr>
            <p:nvPr/>
          </p:nvSpPr>
          <p:spPr bwMode="auto">
            <a:xfrm>
              <a:off x="2208213" y="2438400"/>
              <a:ext cx="606425" cy="439738"/>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0053" name="Text Box 21"/>
            <p:cNvSpPr txBox="1">
              <a:spLocks noChangeArrowheads="1"/>
            </p:cNvSpPr>
            <p:nvPr/>
          </p:nvSpPr>
          <p:spPr bwMode="auto">
            <a:xfrm>
              <a:off x="611188" y="2590800"/>
              <a:ext cx="296862" cy="336550"/>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b</a:t>
              </a:r>
              <a:endParaRPr lang="en-US" sz="1600" b="0" baseline="-25000"/>
            </a:p>
          </p:txBody>
        </p:sp>
        <p:sp>
          <p:nvSpPr>
            <p:cNvPr id="300054" name="Text Box 22"/>
            <p:cNvSpPr txBox="1">
              <a:spLocks noChangeArrowheads="1"/>
            </p:cNvSpPr>
            <p:nvPr/>
          </p:nvSpPr>
          <p:spPr bwMode="auto">
            <a:xfrm>
              <a:off x="609600" y="1600200"/>
              <a:ext cx="285750"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a:t>
              </a:r>
            </a:p>
          </p:txBody>
        </p:sp>
        <p:sp>
          <p:nvSpPr>
            <p:cNvPr id="300055" name="Line 23"/>
            <p:cNvSpPr>
              <a:spLocks noChangeShapeType="1"/>
            </p:cNvSpPr>
            <p:nvPr/>
          </p:nvSpPr>
          <p:spPr bwMode="auto">
            <a:xfrm>
              <a:off x="2057400" y="3124200"/>
              <a:ext cx="150813" cy="1588"/>
            </a:xfrm>
            <a:prstGeom prst="line">
              <a:avLst/>
            </a:prstGeom>
            <a:noFill/>
            <a:ln w="19050">
              <a:solidFill>
                <a:srgbClr val="000000"/>
              </a:solidFill>
              <a:round/>
              <a:headEnd/>
              <a:tailEnd/>
            </a:ln>
          </p:spPr>
          <p:txBody>
            <a:bodyPr/>
            <a:lstStyle/>
            <a:p>
              <a:endParaRPr lang="en-US"/>
            </a:p>
          </p:txBody>
        </p:sp>
        <p:sp>
          <p:nvSpPr>
            <p:cNvPr id="300056" name="Line 24"/>
            <p:cNvSpPr>
              <a:spLocks noChangeShapeType="1"/>
            </p:cNvSpPr>
            <p:nvPr/>
          </p:nvSpPr>
          <p:spPr bwMode="auto">
            <a:xfrm flipV="1">
              <a:off x="914400" y="3417888"/>
              <a:ext cx="1293813" cy="11112"/>
            </a:xfrm>
            <a:prstGeom prst="line">
              <a:avLst/>
            </a:prstGeom>
            <a:noFill/>
            <a:ln w="19050">
              <a:solidFill>
                <a:srgbClr val="000000"/>
              </a:solidFill>
              <a:round/>
              <a:headEnd/>
              <a:tailEnd/>
            </a:ln>
          </p:spPr>
          <p:txBody>
            <a:bodyPr/>
            <a:lstStyle/>
            <a:p>
              <a:endParaRPr lang="en-US"/>
            </a:p>
          </p:txBody>
        </p:sp>
        <p:sp>
          <p:nvSpPr>
            <p:cNvPr id="300057" name="Freeform 25"/>
            <p:cNvSpPr>
              <a:spLocks/>
            </p:cNvSpPr>
            <p:nvPr/>
          </p:nvSpPr>
          <p:spPr bwMode="auto">
            <a:xfrm>
              <a:off x="2208213" y="3048000"/>
              <a:ext cx="606425" cy="439738"/>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0058" name="Freeform 26"/>
            <p:cNvSpPr>
              <a:spLocks/>
            </p:cNvSpPr>
            <p:nvPr/>
          </p:nvSpPr>
          <p:spPr bwMode="auto">
            <a:xfrm>
              <a:off x="2208213" y="3048000"/>
              <a:ext cx="606425" cy="439738"/>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0059" name="Text Box 27"/>
            <p:cNvSpPr txBox="1">
              <a:spLocks noChangeArrowheads="1"/>
            </p:cNvSpPr>
            <p:nvPr/>
          </p:nvSpPr>
          <p:spPr bwMode="auto">
            <a:xfrm>
              <a:off x="611188" y="3244850"/>
              <a:ext cx="296862" cy="336550"/>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a</a:t>
              </a:r>
              <a:endParaRPr lang="en-US" sz="1600" b="0" baseline="-25000"/>
            </a:p>
          </p:txBody>
        </p:sp>
        <p:sp>
          <p:nvSpPr>
            <p:cNvPr id="300060" name="Freeform 28"/>
            <p:cNvSpPr>
              <a:spLocks/>
            </p:cNvSpPr>
            <p:nvPr/>
          </p:nvSpPr>
          <p:spPr bwMode="auto">
            <a:xfrm>
              <a:off x="1524000" y="1752600"/>
              <a:ext cx="533400" cy="1371600"/>
            </a:xfrm>
            <a:custGeom>
              <a:avLst/>
              <a:gdLst/>
              <a:ahLst/>
              <a:cxnLst>
                <a:cxn ang="0">
                  <a:pos x="336" y="1056"/>
                </a:cxn>
                <a:cxn ang="0">
                  <a:pos x="0" y="1056"/>
                </a:cxn>
                <a:cxn ang="0">
                  <a:pos x="0" y="0"/>
                </a:cxn>
              </a:cxnLst>
              <a:rect l="0" t="0" r="r" b="b"/>
              <a:pathLst>
                <a:path w="336" h="1056">
                  <a:moveTo>
                    <a:pt x="336" y="1056"/>
                  </a:moveTo>
                  <a:lnTo>
                    <a:pt x="0" y="1056"/>
                  </a:lnTo>
                  <a:lnTo>
                    <a:pt x="0" y="0"/>
                  </a:lnTo>
                </a:path>
              </a:pathLst>
            </a:custGeom>
            <a:noFill/>
            <a:ln w="19050" cmpd="sng">
              <a:solidFill>
                <a:schemeClr val="tx1"/>
              </a:solidFill>
              <a:round/>
              <a:headEnd/>
              <a:tailEnd/>
            </a:ln>
            <a:effectLst/>
          </p:spPr>
          <p:txBody>
            <a:bodyPr/>
            <a:lstStyle/>
            <a:p>
              <a:endParaRPr lang="en-US"/>
            </a:p>
          </p:txBody>
        </p:sp>
        <p:sp>
          <p:nvSpPr>
            <p:cNvPr id="300061" name="Line 29"/>
            <p:cNvSpPr>
              <a:spLocks noChangeShapeType="1"/>
            </p:cNvSpPr>
            <p:nvPr/>
          </p:nvSpPr>
          <p:spPr bwMode="auto">
            <a:xfrm>
              <a:off x="914400" y="1752600"/>
              <a:ext cx="990600" cy="0"/>
            </a:xfrm>
            <a:prstGeom prst="line">
              <a:avLst/>
            </a:prstGeom>
            <a:noFill/>
            <a:ln w="19050">
              <a:solidFill>
                <a:schemeClr val="tx1"/>
              </a:solidFill>
              <a:round/>
              <a:headEnd/>
              <a:tailEnd/>
            </a:ln>
            <a:effectLst/>
          </p:spPr>
          <p:txBody>
            <a:bodyPr/>
            <a:lstStyle/>
            <a:p>
              <a:endParaRPr lang="en-US"/>
            </a:p>
          </p:txBody>
        </p:sp>
        <p:sp>
          <p:nvSpPr>
            <p:cNvPr id="300062" name="Freeform 30"/>
            <p:cNvSpPr>
              <a:spLocks/>
            </p:cNvSpPr>
            <p:nvPr/>
          </p:nvSpPr>
          <p:spPr bwMode="auto">
            <a:xfrm>
              <a:off x="1905000" y="2362200"/>
              <a:ext cx="152400" cy="152400"/>
            </a:xfrm>
            <a:custGeom>
              <a:avLst/>
              <a:gdLst/>
              <a:ahLst/>
              <a:cxnLst>
                <a:cxn ang="0">
                  <a:pos x="336" y="1056"/>
                </a:cxn>
                <a:cxn ang="0">
                  <a:pos x="0" y="1056"/>
                </a:cxn>
                <a:cxn ang="0">
                  <a:pos x="0" y="0"/>
                </a:cxn>
              </a:cxnLst>
              <a:rect l="0" t="0" r="r" b="b"/>
              <a:pathLst>
                <a:path w="336" h="1056">
                  <a:moveTo>
                    <a:pt x="336" y="1056"/>
                  </a:moveTo>
                  <a:lnTo>
                    <a:pt x="0" y="1056"/>
                  </a:lnTo>
                  <a:lnTo>
                    <a:pt x="0" y="0"/>
                  </a:lnTo>
                </a:path>
              </a:pathLst>
            </a:custGeom>
            <a:noFill/>
            <a:ln w="19050" cmpd="sng">
              <a:solidFill>
                <a:schemeClr val="tx1"/>
              </a:solidFill>
              <a:round/>
              <a:headEnd/>
              <a:tailEnd/>
            </a:ln>
            <a:effectLst/>
          </p:spPr>
          <p:txBody>
            <a:bodyPr/>
            <a:lstStyle/>
            <a:p>
              <a:endParaRPr lang="en-US"/>
            </a:p>
          </p:txBody>
        </p:sp>
        <p:sp>
          <p:nvSpPr>
            <p:cNvPr id="300063" name="Rectangle 31"/>
            <p:cNvSpPr>
              <a:spLocks noChangeArrowheads="1"/>
            </p:cNvSpPr>
            <p:nvPr/>
          </p:nvSpPr>
          <p:spPr bwMode="auto">
            <a:xfrm>
              <a:off x="4343400" y="2819400"/>
              <a:ext cx="600075" cy="336550"/>
            </a:xfrm>
            <a:prstGeom prst="rect">
              <a:avLst/>
            </a:prstGeom>
            <a:noFill/>
            <a:ln w="9525">
              <a:noFill/>
              <a:miter lim="800000"/>
              <a:headEnd/>
              <a:tailEnd/>
            </a:ln>
            <a:effectLst/>
          </p:spPr>
          <p:txBody>
            <a:bodyPr>
              <a:spAutoFit/>
            </a:bodyPr>
            <a:lstStyle/>
            <a:p>
              <a:pPr algn="l" eaLnBrk="1" hangingPunct="1">
                <a:lnSpc>
                  <a:spcPct val="100000"/>
                </a:lnSpc>
              </a:pPr>
              <a:r>
                <a:rPr lang="en-US" sz="1600" b="0"/>
                <a:t>out</a:t>
              </a:r>
            </a:p>
          </p:txBody>
        </p:sp>
        <p:grpSp>
          <p:nvGrpSpPr>
            <p:cNvPr id="300064" name="Group 32"/>
            <p:cNvGrpSpPr>
              <a:grpSpLocks/>
            </p:cNvGrpSpPr>
            <p:nvPr/>
          </p:nvGrpSpPr>
          <p:grpSpPr bwMode="auto">
            <a:xfrm>
              <a:off x="1447800" y="1676400"/>
              <a:ext cx="152400" cy="152400"/>
              <a:chOff x="240" y="4176"/>
              <a:chExt cx="192" cy="192"/>
            </a:xfrm>
          </p:grpSpPr>
          <p:sp>
            <p:nvSpPr>
              <p:cNvPr id="300065" name="Oval 33"/>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0066" name="Rectangle 34"/>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sp>
        <p:nvSpPr>
          <p:cNvPr id="300067" name="Text Box 35"/>
          <p:cNvSpPr txBox="1">
            <a:spLocks noChangeArrowheads="1"/>
          </p:cNvSpPr>
          <p:nvPr/>
        </p:nvSpPr>
        <p:spPr bwMode="auto">
          <a:xfrm>
            <a:off x="4650472" y="3447113"/>
            <a:ext cx="4093428" cy="377026"/>
          </a:xfrm>
          <a:prstGeom prst="rect">
            <a:avLst/>
          </a:prstGeom>
          <a:noFill/>
          <a:ln w="19050">
            <a:noFill/>
            <a:miter lim="800000"/>
            <a:headEnd/>
            <a:tailEnd type="none" w="sm" len="sm"/>
          </a:ln>
          <a:effectLst/>
        </p:spPr>
        <p:txBody>
          <a:bodyPr wrap="none" lIns="45720" rIns="45720">
            <a:spAutoFit/>
          </a:bodyPr>
          <a:lstStyle/>
          <a:p>
            <a:r>
              <a:rPr lang="en-US" sz="2000" dirty="0">
                <a:latin typeface="Courier New" pitchFamily="49" charset="0"/>
              </a:rPr>
              <a:t>bool out = (s&amp;&amp;a)||(!s&amp;&amp;b)</a:t>
            </a:r>
          </a:p>
        </p:txBody>
      </p:sp>
      <p:sp>
        <p:nvSpPr>
          <p:cNvPr id="300068" name="Text Box 36"/>
          <p:cNvSpPr txBox="1">
            <a:spLocks noChangeArrowheads="1"/>
          </p:cNvSpPr>
          <p:nvPr/>
        </p:nvSpPr>
        <p:spPr bwMode="auto">
          <a:xfrm>
            <a:off x="5584348" y="2896251"/>
            <a:ext cx="1857375" cy="339725"/>
          </a:xfrm>
          <a:prstGeom prst="rect">
            <a:avLst/>
          </a:prstGeom>
          <a:noFill/>
          <a:ln w="19050">
            <a:noFill/>
            <a:miter lim="800000"/>
            <a:headEnd/>
            <a:tailEnd type="none" w="sm" len="sm"/>
          </a:ln>
          <a:effectLst/>
        </p:spPr>
        <p:txBody>
          <a:bodyPr wrap="none" lIns="45720" rIns="45720">
            <a:spAutoFit/>
          </a:bodyPr>
          <a:lstStyle/>
          <a:p>
            <a:r>
              <a:rPr lang="en-US" dirty="0"/>
              <a:t>HCL Expression</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427038" y="0"/>
            <a:ext cx="8704262" cy="779463"/>
          </a:xfrm>
        </p:spPr>
        <p:txBody>
          <a:bodyPr/>
          <a:lstStyle/>
          <a:p>
            <a:r>
              <a:rPr lang="zh-CN" altLang="en-US" dirty="0"/>
              <a:t>示例：字级多路选择器</a:t>
            </a:r>
            <a:endParaRPr lang="en-US" dirty="0"/>
          </a:p>
        </p:txBody>
      </p:sp>
      <p:sp>
        <p:nvSpPr>
          <p:cNvPr id="301059" name="Rectangle 3"/>
          <p:cNvSpPr>
            <a:spLocks noGrp="1" noChangeArrowheads="1"/>
          </p:cNvSpPr>
          <p:nvPr>
            <p:ph type="body" idx="1"/>
          </p:nvPr>
        </p:nvSpPr>
        <p:spPr>
          <a:xfrm>
            <a:off x="4297998" y="779462"/>
            <a:ext cx="4775200" cy="647700"/>
          </a:xfrm>
        </p:spPr>
        <p:txBody>
          <a:bodyPr/>
          <a:lstStyle/>
          <a:p>
            <a:pPr marL="263525" lvl="1"/>
            <a:r>
              <a:rPr lang="zh-CN" altLang="en-US" dirty="0"/>
              <a:t>根据控制信号 </a:t>
            </a:r>
            <a:r>
              <a:rPr lang="en-US" dirty="0"/>
              <a:t>s </a:t>
            </a:r>
            <a:r>
              <a:rPr lang="zh-CN" altLang="en-US" dirty="0"/>
              <a:t>选择输入字 </a:t>
            </a:r>
            <a:r>
              <a:rPr lang="en-US" dirty="0"/>
              <a:t>A </a:t>
            </a:r>
            <a:r>
              <a:rPr lang="zh-CN" altLang="en-US" dirty="0"/>
              <a:t>或 </a:t>
            </a:r>
            <a:r>
              <a:rPr lang="en-US" dirty="0"/>
              <a:t>B
</a:t>
            </a:r>
          </a:p>
        </p:txBody>
      </p:sp>
      <p:sp>
        <p:nvSpPr>
          <p:cNvPr id="301122" name="Text Box 66"/>
          <p:cNvSpPr txBox="1">
            <a:spLocks noChangeArrowheads="1"/>
          </p:cNvSpPr>
          <p:nvPr/>
        </p:nvSpPr>
        <p:spPr bwMode="auto">
          <a:xfrm>
            <a:off x="5259388" y="1524000"/>
            <a:ext cx="3060700" cy="339725"/>
          </a:xfrm>
          <a:prstGeom prst="rect">
            <a:avLst/>
          </a:prstGeom>
          <a:noFill/>
          <a:ln w="19050">
            <a:noFill/>
            <a:miter lim="800000"/>
            <a:headEnd/>
            <a:tailEnd type="none" w="sm" len="sm"/>
          </a:ln>
          <a:effectLst/>
        </p:spPr>
        <p:txBody>
          <a:bodyPr wrap="none" lIns="45720" rIns="45720">
            <a:spAutoFit/>
          </a:bodyPr>
          <a:lstStyle/>
          <a:p>
            <a:r>
              <a:rPr lang="en-US" dirty="0"/>
              <a:t>Word-Level Representation</a:t>
            </a:r>
          </a:p>
        </p:txBody>
      </p:sp>
      <p:sp>
        <p:nvSpPr>
          <p:cNvPr id="301124" name="Text Box 68"/>
          <p:cNvSpPr txBox="1">
            <a:spLocks noChangeArrowheads="1"/>
          </p:cNvSpPr>
          <p:nvPr/>
        </p:nvSpPr>
        <p:spPr bwMode="auto">
          <a:xfrm>
            <a:off x="5410769" y="3879850"/>
            <a:ext cx="2554738" cy="369332"/>
          </a:xfrm>
          <a:prstGeom prst="rect">
            <a:avLst/>
          </a:prstGeom>
          <a:noFill/>
          <a:ln w="19050">
            <a:noFill/>
            <a:miter lim="800000"/>
            <a:headEnd/>
            <a:tailEnd type="none" w="sm" len="sm"/>
          </a:ln>
          <a:effectLst/>
        </p:spPr>
        <p:txBody>
          <a:bodyPr wrap="none" lIns="45720" rIns="45720">
            <a:spAutoFit/>
          </a:bodyPr>
          <a:lstStyle/>
          <a:p>
            <a:r>
              <a:rPr lang="en-US" sz="2000" dirty="0"/>
              <a:t>HCL Representation</a:t>
            </a:r>
          </a:p>
        </p:txBody>
      </p:sp>
      <p:grpSp>
        <p:nvGrpSpPr>
          <p:cNvPr id="301125" name="Group 69"/>
          <p:cNvGrpSpPr>
            <a:grpSpLocks/>
          </p:cNvGrpSpPr>
          <p:nvPr/>
        </p:nvGrpSpPr>
        <p:grpSpPr bwMode="auto">
          <a:xfrm>
            <a:off x="381000" y="685800"/>
            <a:ext cx="4573588" cy="5715000"/>
            <a:chOff x="335" y="720"/>
            <a:chExt cx="2881" cy="3600"/>
          </a:xfrm>
        </p:grpSpPr>
        <p:sp>
          <p:nvSpPr>
            <p:cNvPr id="301126" name="Rectangle 70"/>
            <p:cNvSpPr>
              <a:spLocks noChangeArrowheads="1"/>
            </p:cNvSpPr>
            <p:nvPr/>
          </p:nvSpPr>
          <p:spPr bwMode="auto">
            <a:xfrm>
              <a:off x="816" y="1248"/>
              <a:ext cx="1776" cy="768"/>
            </a:xfrm>
            <a:prstGeom prst="rect">
              <a:avLst/>
            </a:prstGeom>
            <a:solidFill>
              <a:srgbClr val="EAEAEA"/>
            </a:solidFill>
            <a:ln w="9525">
              <a:solidFill>
                <a:schemeClr val="tx1"/>
              </a:solidFill>
              <a:miter lim="800000"/>
              <a:headEnd/>
              <a:tailEnd/>
            </a:ln>
            <a:effectLst/>
          </p:spPr>
          <p:txBody>
            <a:bodyPr wrap="none" anchorCtr="1"/>
            <a:lstStyle/>
            <a:p>
              <a:pPr eaLnBrk="1" hangingPunct="1">
                <a:lnSpc>
                  <a:spcPct val="100000"/>
                </a:lnSpc>
              </a:pPr>
              <a:endParaRPr lang="en-US" b="0"/>
            </a:p>
          </p:txBody>
        </p:sp>
        <p:sp>
          <p:nvSpPr>
            <p:cNvPr id="301127" name="Freeform 71"/>
            <p:cNvSpPr>
              <a:spLocks/>
            </p:cNvSpPr>
            <p:nvPr/>
          </p:nvSpPr>
          <p:spPr bwMode="auto">
            <a:xfrm flipV="1">
              <a:off x="1824" y="1440"/>
              <a:ext cx="336" cy="96"/>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1128" name="Freeform 72"/>
            <p:cNvSpPr>
              <a:spLocks/>
            </p:cNvSpPr>
            <p:nvPr/>
          </p:nvSpPr>
          <p:spPr bwMode="auto">
            <a:xfrm>
              <a:off x="1824" y="1728"/>
              <a:ext cx="336" cy="96"/>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1129" name="Line 73"/>
            <p:cNvSpPr>
              <a:spLocks noChangeShapeType="1"/>
            </p:cNvSpPr>
            <p:nvPr/>
          </p:nvSpPr>
          <p:spPr bwMode="auto">
            <a:xfrm>
              <a:off x="2489" y="1628"/>
              <a:ext cx="247" cy="4"/>
            </a:xfrm>
            <a:prstGeom prst="line">
              <a:avLst/>
            </a:prstGeom>
            <a:noFill/>
            <a:ln w="19050">
              <a:solidFill>
                <a:srgbClr val="000000"/>
              </a:solidFill>
              <a:round/>
              <a:headEnd/>
              <a:tailEnd/>
            </a:ln>
          </p:spPr>
          <p:txBody>
            <a:bodyPr/>
            <a:lstStyle/>
            <a:p>
              <a:endParaRPr lang="en-US"/>
            </a:p>
          </p:txBody>
        </p:sp>
        <p:sp>
          <p:nvSpPr>
            <p:cNvPr id="301130" name="Freeform 74"/>
            <p:cNvSpPr>
              <a:spLocks/>
            </p:cNvSpPr>
            <p:nvPr/>
          </p:nvSpPr>
          <p:spPr bwMode="auto">
            <a:xfrm>
              <a:off x="2110" y="1488"/>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close/>
                </a:path>
              </a:pathLst>
            </a:custGeom>
            <a:solidFill>
              <a:srgbClr val="FFFFFF"/>
            </a:solidFill>
            <a:ln w="9525">
              <a:noFill/>
              <a:round/>
              <a:headEnd/>
              <a:tailEnd/>
            </a:ln>
          </p:spPr>
          <p:txBody>
            <a:bodyPr/>
            <a:lstStyle/>
            <a:p>
              <a:endParaRPr lang="en-US"/>
            </a:p>
          </p:txBody>
        </p:sp>
        <p:sp>
          <p:nvSpPr>
            <p:cNvPr id="301131" name="Freeform 75"/>
            <p:cNvSpPr>
              <a:spLocks/>
            </p:cNvSpPr>
            <p:nvPr/>
          </p:nvSpPr>
          <p:spPr bwMode="auto">
            <a:xfrm>
              <a:off x="2110" y="1488"/>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path>
              </a:pathLst>
            </a:custGeom>
            <a:solidFill>
              <a:srgbClr val="FFFFFF"/>
            </a:solidFill>
            <a:ln w="12700">
              <a:solidFill>
                <a:srgbClr val="000000"/>
              </a:solidFill>
              <a:prstDash val="solid"/>
              <a:round/>
              <a:headEnd/>
              <a:tailEnd/>
            </a:ln>
          </p:spPr>
          <p:txBody>
            <a:bodyPr/>
            <a:lstStyle/>
            <a:p>
              <a:endParaRPr lang="en-US"/>
            </a:p>
          </p:txBody>
        </p:sp>
        <p:grpSp>
          <p:nvGrpSpPr>
            <p:cNvPr id="301132" name="Group 76"/>
            <p:cNvGrpSpPr>
              <a:grpSpLocks/>
            </p:cNvGrpSpPr>
            <p:nvPr/>
          </p:nvGrpSpPr>
          <p:grpSpPr bwMode="auto">
            <a:xfrm>
              <a:off x="1152" y="864"/>
              <a:ext cx="184" cy="384"/>
              <a:chOff x="960" y="1055"/>
              <a:chExt cx="184" cy="384"/>
            </a:xfrm>
          </p:grpSpPr>
          <p:sp>
            <p:nvSpPr>
              <p:cNvPr id="301133" name="Line 77"/>
              <p:cNvSpPr>
                <a:spLocks noChangeShapeType="1"/>
              </p:cNvSpPr>
              <p:nvPr/>
            </p:nvSpPr>
            <p:spPr bwMode="auto">
              <a:xfrm rot="5400000">
                <a:off x="1009" y="1391"/>
                <a:ext cx="95" cy="1"/>
              </a:xfrm>
              <a:prstGeom prst="line">
                <a:avLst/>
              </a:prstGeom>
              <a:noFill/>
              <a:ln w="19050">
                <a:solidFill>
                  <a:srgbClr val="000000"/>
                </a:solidFill>
                <a:round/>
                <a:headEnd/>
                <a:tailEnd/>
              </a:ln>
            </p:spPr>
            <p:txBody>
              <a:bodyPr/>
              <a:lstStyle/>
              <a:p>
                <a:endParaRPr lang="en-US"/>
              </a:p>
            </p:txBody>
          </p:sp>
          <p:sp>
            <p:nvSpPr>
              <p:cNvPr id="301134" name="Freeform 78"/>
              <p:cNvSpPr>
                <a:spLocks/>
              </p:cNvSpPr>
              <p:nvPr/>
            </p:nvSpPr>
            <p:spPr bwMode="auto">
              <a:xfrm rot="5400000">
                <a:off x="957" y="1154"/>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close/>
                  </a:path>
                </a:pathLst>
              </a:custGeom>
              <a:solidFill>
                <a:srgbClr val="FFFFFF"/>
              </a:solidFill>
              <a:ln w="9525">
                <a:noFill/>
                <a:round/>
                <a:headEnd/>
                <a:tailEnd/>
              </a:ln>
            </p:spPr>
            <p:txBody>
              <a:bodyPr/>
              <a:lstStyle/>
              <a:p>
                <a:endParaRPr lang="en-US"/>
              </a:p>
            </p:txBody>
          </p:sp>
          <p:sp>
            <p:nvSpPr>
              <p:cNvPr id="301135" name="Freeform 79"/>
              <p:cNvSpPr>
                <a:spLocks/>
              </p:cNvSpPr>
              <p:nvPr/>
            </p:nvSpPr>
            <p:spPr bwMode="auto">
              <a:xfrm rot="5400000">
                <a:off x="957" y="1154"/>
                <a:ext cx="190" cy="184"/>
              </a:xfrm>
              <a:custGeom>
                <a:avLst/>
                <a:gdLst/>
                <a:ahLst/>
                <a:cxnLst>
                  <a:cxn ang="0">
                    <a:pos x="0" y="0"/>
                  </a:cxn>
                  <a:cxn ang="0">
                    <a:pos x="0" y="184"/>
                  </a:cxn>
                  <a:cxn ang="0">
                    <a:pos x="190" y="92"/>
                  </a:cxn>
                  <a:cxn ang="0">
                    <a:pos x="0" y="0"/>
                  </a:cxn>
                </a:cxnLst>
                <a:rect l="0" t="0" r="r" b="b"/>
                <a:pathLst>
                  <a:path w="190" h="184">
                    <a:moveTo>
                      <a:pt x="0" y="0"/>
                    </a:moveTo>
                    <a:lnTo>
                      <a:pt x="0" y="184"/>
                    </a:lnTo>
                    <a:lnTo>
                      <a:pt x="190" y="92"/>
                    </a:lnTo>
                    <a:lnTo>
                      <a:pt x="0" y="0"/>
                    </a:lnTo>
                  </a:path>
                </a:pathLst>
              </a:custGeom>
              <a:solidFill>
                <a:srgbClr val="FFFFFF"/>
              </a:solidFill>
              <a:ln w="12700">
                <a:solidFill>
                  <a:srgbClr val="000000"/>
                </a:solidFill>
                <a:prstDash val="solid"/>
                <a:round/>
                <a:headEnd/>
                <a:tailEnd/>
              </a:ln>
            </p:spPr>
            <p:txBody>
              <a:bodyPr/>
              <a:lstStyle/>
              <a:p>
                <a:endParaRPr lang="en-US"/>
              </a:p>
            </p:txBody>
          </p:sp>
          <p:sp>
            <p:nvSpPr>
              <p:cNvPr id="301136" name="Freeform 80"/>
              <p:cNvSpPr>
                <a:spLocks/>
              </p:cNvSpPr>
              <p:nvPr/>
            </p:nvSpPr>
            <p:spPr bwMode="auto">
              <a:xfrm rot="5400000">
                <a:off x="1028" y="1345"/>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close/>
                  </a:path>
                </a:pathLst>
              </a:custGeom>
              <a:solidFill>
                <a:srgbClr val="FFFFFF"/>
              </a:solidFill>
              <a:ln w="9525">
                <a:noFill/>
                <a:round/>
                <a:headEnd/>
                <a:tailEnd/>
              </a:ln>
            </p:spPr>
            <p:txBody>
              <a:bodyPr/>
              <a:lstStyle/>
              <a:p>
                <a:endParaRPr lang="en-US"/>
              </a:p>
            </p:txBody>
          </p:sp>
          <p:sp>
            <p:nvSpPr>
              <p:cNvPr id="301137" name="Freeform 81"/>
              <p:cNvSpPr>
                <a:spLocks/>
              </p:cNvSpPr>
              <p:nvPr/>
            </p:nvSpPr>
            <p:spPr bwMode="auto">
              <a:xfrm rot="5400000">
                <a:off x="1028" y="1345"/>
                <a:ext cx="49" cy="48"/>
              </a:xfrm>
              <a:custGeom>
                <a:avLst/>
                <a:gdLst/>
                <a:ahLst/>
                <a:cxnLst>
                  <a:cxn ang="0">
                    <a:pos x="49" y="26"/>
                  </a:cxn>
                  <a:cxn ang="0">
                    <a:pos x="42" y="41"/>
                  </a:cxn>
                  <a:cxn ang="0">
                    <a:pos x="23" y="48"/>
                  </a:cxn>
                  <a:cxn ang="0">
                    <a:pos x="23" y="48"/>
                  </a:cxn>
                  <a:cxn ang="0">
                    <a:pos x="8" y="41"/>
                  </a:cxn>
                  <a:cxn ang="0">
                    <a:pos x="0" y="26"/>
                  </a:cxn>
                  <a:cxn ang="0">
                    <a:pos x="0" y="26"/>
                  </a:cxn>
                  <a:cxn ang="0">
                    <a:pos x="8" y="8"/>
                  </a:cxn>
                  <a:cxn ang="0">
                    <a:pos x="23" y="0"/>
                  </a:cxn>
                  <a:cxn ang="0">
                    <a:pos x="23" y="0"/>
                  </a:cxn>
                  <a:cxn ang="0">
                    <a:pos x="42" y="8"/>
                  </a:cxn>
                  <a:cxn ang="0">
                    <a:pos x="49" y="26"/>
                  </a:cxn>
                </a:cxnLst>
                <a:rect l="0" t="0" r="r" b="b"/>
                <a:pathLst>
                  <a:path w="49" h="48">
                    <a:moveTo>
                      <a:pt x="49" y="26"/>
                    </a:moveTo>
                    <a:lnTo>
                      <a:pt x="42" y="41"/>
                    </a:lnTo>
                    <a:lnTo>
                      <a:pt x="23" y="48"/>
                    </a:lnTo>
                    <a:lnTo>
                      <a:pt x="23" y="48"/>
                    </a:lnTo>
                    <a:lnTo>
                      <a:pt x="8" y="41"/>
                    </a:lnTo>
                    <a:lnTo>
                      <a:pt x="0" y="26"/>
                    </a:lnTo>
                    <a:lnTo>
                      <a:pt x="0" y="26"/>
                    </a:lnTo>
                    <a:lnTo>
                      <a:pt x="8" y="8"/>
                    </a:lnTo>
                    <a:lnTo>
                      <a:pt x="23" y="0"/>
                    </a:lnTo>
                    <a:lnTo>
                      <a:pt x="23" y="0"/>
                    </a:lnTo>
                    <a:lnTo>
                      <a:pt x="42" y="8"/>
                    </a:lnTo>
                    <a:lnTo>
                      <a:pt x="49" y="26"/>
                    </a:lnTo>
                  </a:path>
                </a:pathLst>
              </a:custGeom>
              <a:solidFill>
                <a:srgbClr val="FFFFFF"/>
              </a:solidFill>
              <a:ln w="12700">
                <a:solidFill>
                  <a:srgbClr val="000000"/>
                </a:solidFill>
                <a:prstDash val="solid"/>
                <a:round/>
                <a:headEnd/>
                <a:tailEnd/>
              </a:ln>
            </p:spPr>
            <p:txBody>
              <a:bodyPr/>
              <a:lstStyle/>
              <a:p>
                <a:endParaRPr lang="en-US"/>
              </a:p>
            </p:txBody>
          </p:sp>
          <p:sp>
            <p:nvSpPr>
              <p:cNvPr id="301138" name="Line 82"/>
              <p:cNvSpPr>
                <a:spLocks noChangeShapeType="1"/>
              </p:cNvSpPr>
              <p:nvPr/>
            </p:nvSpPr>
            <p:spPr bwMode="auto">
              <a:xfrm rot="5400000">
                <a:off x="1002" y="1102"/>
                <a:ext cx="95" cy="1"/>
              </a:xfrm>
              <a:prstGeom prst="line">
                <a:avLst/>
              </a:prstGeom>
              <a:noFill/>
              <a:ln w="19050">
                <a:solidFill>
                  <a:srgbClr val="000000"/>
                </a:solidFill>
                <a:round/>
                <a:headEnd/>
                <a:tailEnd/>
              </a:ln>
            </p:spPr>
            <p:txBody>
              <a:bodyPr/>
              <a:lstStyle/>
              <a:p>
                <a:endParaRPr lang="en-US"/>
              </a:p>
            </p:txBody>
          </p:sp>
        </p:grpSp>
        <p:sp>
          <p:nvSpPr>
            <p:cNvPr id="301139" name="Line 83"/>
            <p:cNvSpPr>
              <a:spLocks noChangeShapeType="1"/>
            </p:cNvSpPr>
            <p:nvPr/>
          </p:nvSpPr>
          <p:spPr bwMode="auto">
            <a:xfrm>
              <a:off x="1344" y="1344"/>
              <a:ext cx="95" cy="1"/>
            </a:xfrm>
            <a:prstGeom prst="line">
              <a:avLst/>
            </a:prstGeom>
            <a:noFill/>
            <a:ln w="19050">
              <a:solidFill>
                <a:srgbClr val="000000"/>
              </a:solidFill>
              <a:round/>
              <a:headEnd/>
              <a:tailEnd/>
            </a:ln>
          </p:spPr>
          <p:txBody>
            <a:bodyPr/>
            <a:lstStyle/>
            <a:p>
              <a:endParaRPr lang="en-US"/>
            </a:p>
          </p:txBody>
        </p:sp>
        <p:sp>
          <p:nvSpPr>
            <p:cNvPr id="301140" name="Line 84"/>
            <p:cNvSpPr>
              <a:spLocks noChangeShapeType="1"/>
            </p:cNvSpPr>
            <p:nvPr/>
          </p:nvSpPr>
          <p:spPr bwMode="auto">
            <a:xfrm>
              <a:off x="624" y="1536"/>
              <a:ext cx="815" cy="1"/>
            </a:xfrm>
            <a:prstGeom prst="line">
              <a:avLst/>
            </a:prstGeom>
            <a:noFill/>
            <a:ln w="19050">
              <a:solidFill>
                <a:srgbClr val="000000"/>
              </a:solidFill>
              <a:round/>
              <a:headEnd/>
              <a:tailEnd/>
            </a:ln>
          </p:spPr>
          <p:txBody>
            <a:bodyPr/>
            <a:lstStyle/>
            <a:p>
              <a:endParaRPr lang="en-US"/>
            </a:p>
          </p:txBody>
        </p:sp>
        <p:sp>
          <p:nvSpPr>
            <p:cNvPr id="301141" name="Freeform 85"/>
            <p:cNvSpPr>
              <a:spLocks/>
            </p:cNvSpPr>
            <p:nvPr/>
          </p:nvSpPr>
          <p:spPr bwMode="auto">
            <a:xfrm>
              <a:off x="1439" y="1296"/>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1142" name="Freeform 86"/>
            <p:cNvSpPr>
              <a:spLocks/>
            </p:cNvSpPr>
            <p:nvPr/>
          </p:nvSpPr>
          <p:spPr bwMode="auto">
            <a:xfrm>
              <a:off x="1439" y="1296"/>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1143" name="Text Box 87"/>
            <p:cNvSpPr txBox="1">
              <a:spLocks noChangeArrowheads="1"/>
            </p:cNvSpPr>
            <p:nvPr/>
          </p:nvSpPr>
          <p:spPr bwMode="auto">
            <a:xfrm>
              <a:off x="335" y="1392"/>
              <a:ext cx="285"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b</a:t>
              </a:r>
              <a:r>
                <a:rPr lang="en-US" sz="1600" b="0" baseline="-25000" dirty="0"/>
                <a:t>63</a:t>
              </a:r>
            </a:p>
          </p:txBody>
        </p:sp>
        <p:sp>
          <p:nvSpPr>
            <p:cNvPr id="301144" name="Text Box 88"/>
            <p:cNvSpPr txBox="1">
              <a:spLocks noChangeArrowheads="1"/>
            </p:cNvSpPr>
            <p:nvPr/>
          </p:nvSpPr>
          <p:spPr bwMode="auto">
            <a:xfrm>
              <a:off x="336" y="720"/>
              <a:ext cx="180"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a:t>
              </a:r>
            </a:p>
          </p:txBody>
        </p:sp>
        <p:sp>
          <p:nvSpPr>
            <p:cNvPr id="301145" name="Line 89"/>
            <p:cNvSpPr>
              <a:spLocks noChangeShapeType="1"/>
            </p:cNvSpPr>
            <p:nvPr/>
          </p:nvSpPr>
          <p:spPr bwMode="auto">
            <a:xfrm>
              <a:off x="1008" y="1728"/>
              <a:ext cx="431" cy="1"/>
            </a:xfrm>
            <a:prstGeom prst="line">
              <a:avLst/>
            </a:prstGeom>
            <a:noFill/>
            <a:ln w="19050">
              <a:solidFill>
                <a:srgbClr val="000000"/>
              </a:solidFill>
              <a:round/>
              <a:headEnd/>
              <a:tailEnd/>
            </a:ln>
          </p:spPr>
          <p:txBody>
            <a:bodyPr/>
            <a:lstStyle/>
            <a:p>
              <a:endParaRPr lang="en-US"/>
            </a:p>
          </p:txBody>
        </p:sp>
        <p:sp>
          <p:nvSpPr>
            <p:cNvPr id="301146" name="Line 90"/>
            <p:cNvSpPr>
              <a:spLocks noChangeShapeType="1"/>
            </p:cNvSpPr>
            <p:nvPr/>
          </p:nvSpPr>
          <p:spPr bwMode="auto">
            <a:xfrm flipV="1">
              <a:off x="624" y="1920"/>
              <a:ext cx="816" cy="0"/>
            </a:xfrm>
            <a:prstGeom prst="line">
              <a:avLst/>
            </a:prstGeom>
            <a:noFill/>
            <a:ln w="19050">
              <a:solidFill>
                <a:srgbClr val="000000"/>
              </a:solidFill>
              <a:round/>
              <a:headEnd/>
              <a:tailEnd/>
            </a:ln>
          </p:spPr>
          <p:txBody>
            <a:bodyPr/>
            <a:lstStyle/>
            <a:p>
              <a:endParaRPr lang="en-US"/>
            </a:p>
          </p:txBody>
        </p:sp>
        <p:sp>
          <p:nvSpPr>
            <p:cNvPr id="301147" name="Freeform 91"/>
            <p:cNvSpPr>
              <a:spLocks/>
            </p:cNvSpPr>
            <p:nvPr/>
          </p:nvSpPr>
          <p:spPr bwMode="auto">
            <a:xfrm>
              <a:off x="1439" y="1680"/>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1148" name="Freeform 92"/>
            <p:cNvSpPr>
              <a:spLocks/>
            </p:cNvSpPr>
            <p:nvPr/>
          </p:nvSpPr>
          <p:spPr bwMode="auto">
            <a:xfrm>
              <a:off x="1439" y="1680"/>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1149" name="Text Box 93"/>
            <p:cNvSpPr txBox="1">
              <a:spLocks noChangeArrowheads="1"/>
            </p:cNvSpPr>
            <p:nvPr/>
          </p:nvSpPr>
          <p:spPr bwMode="auto">
            <a:xfrm>
              <a:off x="335" y="1804"/>
              <a:ext cx="285"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a</a:t>
              </a:r>
              <a:r>
                <a:rPr lang="en-US" sz="1600" b="0" baseline="-25000" dirty="0"/>
                <a:t>63</a:t>
              </a:r>
            </a:p>
          </p:txBody>
        </p:sp>
        <p:sp>
          <p:nvSpPr>
            <p:cNvPr id="301150" name="Line 94"/>
            <p:cNvSpPr>
              <a:spLocks noChangeShapeType="1"/>
            </p:cNvSpPr>
            <p:nvPr/>
          </p:nvSpPr>
          <p:spPr bwMode="auto">
            <a:xfrm>
              <a:off x="624" y="864"/>
              <a:ext cx="624" cy="0"/>
            </a:xfrm>
            <a:prstGeom prst="line">
              <a:avLst/>
            </a:prstGeom>
            <a:noFill/>
            <a:ln w="19050">
              <a:solidFill>
                <a:schemeClr val="tx1"/>
              </a:solidFill>
              <a:round/>
              <a:headEnd/>
              <a:tailEnd/>
            </a:ln>
            <a:effectLst/>
          </p:spPr>
          <p:txBody>
            <a:bodyPr/>
            <a:lstStyle/>
            <a:p>
              <a:endParaRPr lang="en-US"/>
            </a:p>
          </p:txBody>
        </p:sp>
        <p:sp>
          <p:nvSpPr>
            <p:cNvPr id="301151" name="Freeform 95"/>
            <p:cNvSpPr>
              <a:spLocks/>
            </p:cNvSpPr>
            <p:nvPr/>
          </p:nvSpPr>
          <p:spPr bwMode="auto">
            <a:xfrm>
              <a:off x="1248" y="1248"/>
              <a:ext cx="96" cy="96"/>
            </a:xfrm>
            <a:custGeom>
              <a:avLst/>
              <a:gdLst/>
              <a:ahLst/>
              <a:cxnLst>
                <a:cxn ang="0">
                  <a:pos x="336" y="1056"/>
                </a:cxn>
                <a:cxn ang="0">
                  <a:pos x="0" y="1056"/>
                </a:cxn>
                <a:cxn ang="0">
                  <a:pos x="0" y="0"/>
                </a:cxn>
              </a:cxnLst>
              <a:rect l="0" t="0" r="r" b="b"/>
              <a:pathLst>
                <a:path w="336" h="1056">
                  <a:moveTo>
                    <a:pt x="336" y="1056"/>
                  </a:moveTo>
                  <a:lnTo>
                    <a:pt x="0" y="1056"/>
                  </a:lnTo>
                  <a:lnTo>
                    <a:pt x="0" y="0"/>
                  </a:lnTo>
                </a:path>
              </a:pathLst>
            </a:custGeom>
            <a:noFill/>
            <a:ln w="19050" cmpd="sng">
              <a:solidFill>
                <a:schemeClr val="tx1"/>
              </a:solidFill>
              <a:round/>
              <a:headEnd/>
              <a:tailEnd/>
            </a:ln>
            <a:effectLst/>
          </p:spPr>
          <p:txBody>
            <a:bodyPr/>
            <a:lstStyle/>
            <a:p>
              <a:endParaRPr lang="en-US"/>
            </a:p>
          </p:txBody>
        </p:sp>
        <p:sp>
          <p:nvSpPr>
            <p:cNvPr id="301152" name="Rectangle 96"/>
            <p:cNvSpPr>
              <a:spLocks noChangeArrowheads="1"/>
            </p:cNvSpPr>
            <p:nvPr/>
          </p:nvSpPr>
          <p:spPr bwMode="auto">
            <a:xfrm>
              <a:off x="2784" y="1536"/>
              <a:ext cx="432" cy="212"/>
            </a:xfrm>
            <a:prstGeom prst="rect">
              <a:avLst/>
            </a:prstGeom>
            <a:noFill/>
            <a:ln w="9525">
              <a:noFill/>
              <a:miter lim="800000"/>
              <a:headEnd/>
              <a:tailEnd/>
            </a:ln>
            <a:effectLst/>
          </p:spPr>
          <p:txBody>
            <a:bodyPr>
              <a:spAutoFit/>
            </a:bodyPr>
            <a:lstStyle/>
            <a:p>
              <a:pPr algn="l" eaLnBrk="1" hangingPunct="1">
                <a:lnSpc>
                  <a:spcPct val="100000"/>
                </a:lnSpc>
              </a:pPr>
              <a:r>
                <a:rPr lang="en-US" sz="1600" b="0" dirty="0"/>
                <a:t>out</a:t>
              </a:r>
              <a:r>
                <a:rPr lang="en-US" sz="1600" b="0" baseline="-25000" dirty="0"/>
                <a:t>63</a:t>
              </a:r>
            </a:p>
          </p:txBody>
        </p:sp>
        <p:sp>
          <p:nvSpPr>
            <p:cNvPr id="301153" name="Rectangle 97"/>
            <p:cNvSpPr>
              <a:spLocks noChangeArrowheads="1"/>
            </p:cNvSpPr>
            <p:nvPr/>
          </p:nvSpPr>
          <p:spPr bwMode="auto">
            <a:xfrm>
              <a:off x="816" y="2016"/>
              <a:ext cx="1776" cy="768"/>
            </a:xfrm>
            <a:prstGeom prst="rect">
              <a:avLst/>
            </a:prstGeom>
            <a:solidFill>
              <a:srgbClr val="EAEAEA"/>
            </a:solidFill>
            <a:ln w="9525">
              <a:solidFill>
                <a:schemeClr val="tx1"/>
              </a:solidFill>
              <a:miter lim="800000"/>
              <a:headEnd/>
              <a:tailEnd/>
            </a:ln>
            <a:effectLst/>
          </p:spPr>
          <p:txBody>
            <a:bodyPr wrap="none" anchorCtr="1"/>
            <a:lstStyle/>
            <a:p>
              <a:pPr eaLnBrk="1" hangingPunct="1">
                <a:lnSpc>
                  <a:spcPct val="100000"/>
                </a:lnSpc>
              </a:pPr>
              <a:endParaRPr lang="en-US" b="0"/>
            </a:p>
          </p:txBody>
        </p:sp>
        <p:sp>
          <p:nvSpPr>
            <p:cNvPr id="301154" name="Freeform 98"/>
            <p:cNvSpPr>
              <a:spLocks/>
            </p:cNvSpPr>
            <p:nvPr/>
          </p:nvSpPr>
          <p:spPr bwMode="auto">
            <a:xfrm flipV="1">
              <a:off x="1824" y="2208"/>
              <a:ext cx="336" cy="96"/>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1155" name="Freeform 99"/>
            <p:cNvSpPr>
              <a:spLocks/>
            </p:cNvSpPr>
            <p:nvPr/>
          </p:nvSpPr>
          <p:spPr bwMode="auto">
            <a:xfrm>
              <a:off x="1824" y="2496"/>
              <a:ext cx="336" cy="96"/>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1156" name="Line 100"/>
            <p:cNvSpPr>
              <a:spLocks noChangeShapeType="1"/>
            </p:cNvSpPr>
            <p:nvPr/>
          </p:nvSpPr>
          <p:spPr bwMode="auto">
            <a:xfrm>
              <a:off x="2489" y="2396"/>
              <a:ext cx="247" cy="4"/>
            </a:xfrm>
            <a:prstGeom prst="line">
              <a:avLst/>
            </a:prstGeom>
            <a:noFill/>
            <a:ln w="19050">
              <a:solidFill>
                <a:srgbClr val="000000"/>
              </a:solidFill>
              <a:round/>
              <a:headEnd/>
              <a:tailEnd/>
            </a:ln>
          </p:spPr>
          <p:txBody>
            <a:bodyPr/>
            <a:lstStyle/>
            <a:p>
              <a:endParaRPr lang="en-US"/>
            </a:p>
          </p:txBody>
        </p:sp>
        <p:sp>
          <p:nvSpPr>
            <p:cNvPr id="301157" name="Freeform 101"/>
            <p:cNvSpPr>
              <a:spLocks/>
            </p:cNvSpPr>
            <p:nvPr/>
          </p:nvSpPr>
          <p:spPr bwMode="auto">
            <a:xfrm>
              <a:off x="2110" y="2256"/>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close/>
                </a:path>
              </a:pathLst>
            </a:custGeom>
            <a:solidFill>
              <a:srgbClr val="FFFFFF"/>
            </a:solidFill>
            <a:ln w="9525">
              <a:noFill/>
              <a:round/>
              <a:headEnd/>
              <a:tailEnd/>
            </a:ln>
          </p:spPr>
          <p:txBody>
            <a:bodyPr/>
            <a:lstStyle/>
            <a:p>
              <a:endParaRPr lang="en-US"/>
            </a:p>
          </p:txBody>
        </p:sp>
        <p:sp>
          <p:nvSpPr>
            <p:cNvPr id="301158" name="Freeform 102"/>
            <p:cNvSpPr>
              <a:spLocks/>
            </p:cNvSpPr>
            <p:nvPr/>
          </p:nvSpPr>
          <p:spPr bwMode="auto">
            <a:xfrm>
              <a:off x="2110" y="2256"/>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path>
              </a:pathLst>
            </a:custGeom>
            <a:solidFill>
              <a:srgbClr val="FFFFFF"/>
            </a:solidFill>
            <a:ln w="12700">
              <a:solidFill>
                <a:srgbClr val="000000"/>
              </a:solidFill>
              <a:prstDash val="solid"/>
              <a:round/>
              <a:headEnd/>
              <a:tailEnd/>
            </a:ln>
          </p:spPr>
          <p:txBody>
            <a:bodyPr/>
            <a:lstStyle/>
            <a:p>
              <a:endParaRPr lang="en-US"/>
            </a:p>
          </p:txBody>
        </p:sp>
        <p:sp>
          <p:nvSpPr>
            <p:cNvPr id="301159" name="Line 103"/>
            <p:cNvSpPr>
              <a:spLocks noChangeShapeType="1"/>
            </p:cNvSpPr>
            <p:nvPr/>
          </p:nvSpPr>
          <p:spPr bwMode="auto">
            <a:xfrm>
              <a:off x="1344" y="2112"/>
              <a:ext cx="95" cy="1"/>
            </a:xfrm>
            <a:prstGeom prst="line">
              <a:avLst/>
            </a:prstGeom>
            <a:noFill/>
            <a:ln w="19050">
              <a:solidFill>
                <a:srgbClr val="000000"/>
              </a:solidFill>
              <a:round/>
              <a:headEnd/>
              <a:tailEnd/>
            </a:ln>
          </p:spPr>
          <p:txBody>
            <a:bodyPr/>
            <a:lstStyle/>
            <a:p>
              <a:endParaRPr lang="en-US"/>
            </a:p>
          </p:txBody>
        </p:sp>
        <p:sp>
          <p:nvSpPr>
            <p:cNvPr id="301160" name="Line 104"/>
            <p:cNvSpPr>
              <a:spLocks noChangeShapeType="1"/>
            </p:cNvSpPr>
            <p:nvPr/>
          </p:nvSpPr>
          <p:spPr bwMode="auto">
            <a:xfrm>
              <a:off x="624" y="2304"/>
              <a:ext cx="815" cy="1"/>
            </a:xfrm>
            <a:prstGeom prst="line">
              <a:avLst/>
            </a:prstGeom>
            <a:noFill/>
            <a:ln w="19050">
              <a:solidFill>
                <a:srgbClr val="000000"/>
              </a:solidFill>
              <a:round/>
              <a:headEnd/>
              <a:tailEnd/>
            </a:ln>
          </p:spPr>
          <p:txBody>
            <a:bodyPr/>
            <a:lstStyle/>
            <a:p>
              <a:endParaRPr lang="en-US"/>
            </a:p>
          </p:txBody>
        </p:sp>
        <p:sp>
          <p:nvSpPr>
            <p:cNvPr id="301161" name="Freeform 105"/>
            <p:cNvSpPr>
              <a:spLocks/>
            </p:cNvSpPr>
            <p:nvPr/>
          </p:nvSpPr>
          <p:spPr bwMode="auto">
            <a:xfrm>
              <a:off x="1439" y="2064"/>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1162" name="Freeform 106"/>
            <p:cNvSpPr>
              <a:spLocks/>
            </p:cNvSpPr>
            <p:nvPr/>
          </p:nvSpPr>
          <p:spPr bwMode="auto">
            <a:xfrm>
              <a:off x="1439" y="2064"/>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1163" name="Text Box 107"/>
            <p:cNvSpPr txBox="1">
              <a:spLocks noChangeArrowheads="1"/>
            </p:cNvSpPr>
            <p:nvPr/>
          </p:nvSpPr>
          <p:spPr bwMode="auto">
            <a:xfrm>
              <a:off x="335" y="2160"/>
              <a:ext cx="285"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b</a:t>
              </a:r>
              <a:r>
                <a:rPr lang="en-US" sz="1600" b="0" baseline="-25000" dirty="0"/>
                <a:t>62</a:t>
              </a:r>
            </a:p>
          </p:txBody>
        </p:sp>
        <p:sp>
          <p:nvSpPr>
            <p:cNvPr id="301164" name="Line 108"/>
            <p:cNvSpPr>
              <a:spLocks noChangeShapeType="1"/>
            </p:cNvSpPr>
            <p:nvPr/>
          </p:nvSpPr>
          <p:spPr bwMode="auto">
            <a:xfrm>
              <a:off x="1008" y="2496"/>
              <a:ext cx="431" cy="1"/>
            </a:xfrm>
            <a:prstGeom prst="line">
              <a:avLst/>
            </a:prstGeom>
            <a:noFill/>
            <a:ln w="19050">
              <a:solidFill>
                <a:srgbClr val="000000"/>
              </a:solidFill>
              <a:round/>
              <a:headEnd/>
              <a:tailEnd/>
            </a:ln>
          </p:spPr>
          <p:txBody>
            <a:bodyPr/>
            <a:lstStyle/>
            <a:p>
              <a:endParaRPr lang="en-US"/>
            </a:p>
          </p:txBody>
        </p:sp>
        <p:sp>
          <p:nvSpPr>
            <p:cNvPr id="301165" name="Line 109"/>
            <p:cNvSpPr>
              <a:spLocks noChangeShapeType="1"/>
            </p:cNvSpPr>
            <p:nvPr/>
          </p:nvSpPr>
          <p:spPr bwMode="auto">
            <a:xfrm flipV="1">
              <a:off x="624" y="2688"/>
              <a:ext cx="816" cy="0"/>
            </a:xfrm>
            <a:prstGeom prst="line">
              <a:avLst/>
            </a:prstGeom>
            <a:noFill/>
            <a:ln w="19050">
              <a:solidFill>
                <a:srgbClr val="000000"/>
              </a:solidFill>
              <a:round/>
              <a:headEnd/>
              <a:tailEnd/>
            </a:ln>
          </p:spPr>
          <p:txBody>
            <a:bodyPr/>
            <a:lstStyle/>
            <a:p>
              <a:endParaRPr lang="en-US"/>
            </a:p>
          </p:txBody>
        </p:sp>
        <p:sp>
          <p:nvSpPr>
            <p:cNvPr id="301166" name="Freeform 110"/>
            <p:cNvSpPr>
              <a:spLocks/>
            </p:cNvSpPr>
            <p:nvPr/>
          </p:nvSpPr>
          <p:spPr bwMode="auto">
            <a:xfrm>
              <a:off x="1439" y="2448"/>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1167" name="Freeform 111"/>
            <p:cNvSpPr>
              <a:spLocks/>
            </p:cNvSpPr>
            <p:nvPr/>
          </p:nvSpPr>
          <p:spPr bwMode="auto">
            <a:xfrm>
              <a:off x="1439" y="2448"/>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1168" name="Text Box 112"/>
            <p:cNvSpPr txBox="1">
              <a:spLocks noChangeArrowheads="1"/>
            </p:cNvSpPr>
            <p:nvPr/>
          </p:nvSpPr>
          <p:spPr bwMode="auto">
            <a:xfrm>
              <a:off x="335" y="2572"/>
              <a:ext cx="285"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dirty="0"/>
                <a:t>a</a:t>
              </a:r>
              <a:r>
                <a:rPr lang="en-US" sz="1600" b="0" baseline="-25000" dirty="0"/>
                <a:t>62</a:t>
              </a:r>
            </a:p>
          </p:txBody>
        </p:sp>
        <p:sp>
          <p:nvSpPr>
            <p:cNvPr id="301169" name="Freeform 113"/>
            <p:cNvSpPr>
              <a:spLocks/>
            </p:cNvSpPr>
            <p:nvPr/>
          </p:nvSpPr>
          <p:spPr bwMode="auto">
            <a:xfrm>
              <a:off x="1248" y="2016"/>
              <a:ext cx="96" cy="96"/>
            </a:xfrm>
            <a:custGeom>
              <a:avLst/>
              <a:gdLst/>
              <a:ahLst/>
              <a:cxnLst>
                <a:cxn ang="0">
                  <a:pos x="336" y="1056"/>
                </a:cxn>
                <a:cxn ang="0">
                  <a:pos x="0" y="1056"/>
                </a:cxn>
                <a:cxn ang="0">
                  <a:pos x="0" y="0"/>
                </a:cxn>
              </a:cxnLst>
              <a:rect l="0" t="0" r="r" b="b"/>
              <a:pathLst>
                <a:path w="336" h="1056">
                  <a:moveTo>
                    <a:pt x="336" y="1056"/>
                  </a:moveTo>
                  <a:lnTo>
                    <a:pt x="0" y="1056"/>
                  </a:lnTo>
                  <a:lnTo>
                    <a:pt x="0" y="0"/>
                  </a:lnTo>
                </a:path>
              </a:pathLst>
            </a:custGeom>
            <a:noFill/>
            <a:ln w="19050" cmpd="sng">
              <a:solidFill>
                <a:schemeClr val="tx1"/>
              </a:solidFill>
              <a:round/>
              <a:headEnd/>
              <a:tailEnd/>
            </a:ln>
            <a:effectLst/>
          </p:spPr>
          <p:txBody>
            <a:bodyPr/>
            <a:lstStyle/>
            <a:p>
              <a:endParaRPr lang="en-US"/>
            </a:p>
          </p:txBody>
        </p:sp>
        <p:sp>
          <p:nvSpPr>
            <p:cNvPr id="301170" name="Rectangle 114"/>
            <p:cNvSpPr>
              <a:spLocks noChangeArrowheads="1"/>
            </p:cNvSpPr>
            <p:nvPr/>
          </p:nvSpPr>
          <p:spPr bwMode="auto">
            <a:xfrm>
              <a:off x="2784" y="2304"/>
              <a:ext cx="432" cy="212"/>
            </a:xfrm>
            <a:prstGeom prst="rect">
              <a:avLst/>
            </a:prstGeom>
            <a:noFill/>
            <a:ln w="9525">
              <a:noFill/>
              <a:miter lim="800000"/>
              <a:headEnd/>
              <a:tailEnd/>
            </a:ln>
            <a:effectLst/>
          </p:spPr>
          <p:txBody>
            <a:bodyPr>
              <a:spAutoFit/>
            </a:bodyPr>
            <a:lstStyle/>
            <a:p>
              <a:pPr algn="l" eaLnBrk="1" hangingPunct="1">
                <a:lnSpc>
                  <a:spcPct val="100000"/>
                </a:lnSpc>
              </a:pPr>
              <a:r>
                <a:rPr lang="en-US" sz="1600" b="0" dirty="0"/>
                <a:t>out</a:t>
              </a:r>
              <a:r>
                <a:rPr lang="en-US" sz="1600" b="0" baseline="-25000" dirty="0"/>
                <a:t>62</a:t>
              </a:r>
            </a:p>
          </p:txBody>
        </p:sp>
        <p:sp>
          <p:nvSpPr>
            <p:cNvPr id="301171" name="Rectangle 115"/>
            <p:cNvSpPr>
              <a:spLocks noChangeArrowheads="1"/>
            </p:cNvSpPr>
            <p:nvPr/>
          </p:nvSpPr>
          <p:spPr bwMode="auto">
            <a:xfrm>
              <a:off x="816" y="3552"/>
              <a:ext cx="1776" cy="768"/>
            </a:xfrm>
            <a:prstGeom prst="rect">
              <a:avLst/>
            </a:prstGeom>
            <a:solidFill>
              <a:srgbClr val="EAEAEA"/>
            </a:solidFill>
            <a:ln w="9525">
              <a:solidFill>
                <a:schemeClr val="tx1"/>
              </a:solidFill>
              <a:miter lim="800000"/>
              <a:headEnd/>
              <a:tailEnd/>
            </a:ln>
            <a:effectLst/>
          </p:spPr>
          <p:txBody>
            <a:bodyPr wrap="none" anchorCtr="1"/>
            <a:lstStyle/>
            <a:p>
              <a:pPr eaLnBrk="1" hangingPunct="1">
                <a:lnSpc>
                  <a:spcPct val="100000"/>
                </a:lnSpc>
              </a:pPr>
              <a:endParaRPr lang="en-US" b="0"/>
            </a:p>
          </p:txBody>
        </p:sp>
        <p:sp>
          <p:nvSpPr>
            <p:cNvPr id="301172" name="Freeform 116"/>
            <p:cNvSpPr>
              <a:spLocks/>
            </p:cNvSpPr>
            <p:nvPr/>
          </p:nvSpPr>
          <p:spPr bwMode="auto">
            <a:xfrm flipV="1">
              <a:off x="1824" y="3744"/>
              <a:ext cx="336" cy="96"/>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1173" name="Freeform 117"/>
            <p:cNvSpPr>
              <a:spLocks/>
            </p:cNvSpPr>
            <p:nvPr/>
          </p:nvSpPr>
          <p:spPr bwMode="auto">
            <a:xfrm>
              <a:off x="1824" y="4032"/>
              <a:ext cx="336" cy="96"/>
            </a:xfrm>
            <a:custGeom>
              <a:avLst/>
              <a:gdLst/>
              <a:ahLst/>
              <a:cxnLst>
                <a:cxn ang="0">
                  <a:pos x="0" y="96"/>
                </a:cxn>
                <a:cxn ang="0">
                  <a:pos x="144" y="96"/>
                </a:cxn>
                <a:cxn ang="0">
                  <a:pos x="144" y="0"/>
                </a:cxn>
                <a:cxn ang="0">
                  <a:pos x="336" y="0"/>
                </a:cxn>
              </a:cxnLst>
              <a:rect l="0" t="0" r="r" b="b"/>
              <a:pathLst>
                <a:path w="336" h="96">
                  <a:moveTo>
                    <a:pt x="0" y="96"/>
                  </a:moveTo>
                  <a:lnTo>
                    <a:pt x="144" y="96"/>
                  </a:lnTo>
                  <a:lnTo>
                    <a:pt x="144" y="0"/>
                  </a:lnTo>
                  <a:lnTo>
                    <a:pt x="336" y="0"/>
                  </a:lnTo>
                </a:path>
              </a:pathLst>
            </a:custGeom>
            <a:noFill/>
            <a:ln w="19050" cmpd="sng">
              <a:solidFill>
                <a:schemeClr val="tx1"/>
              </a:solidFill>
              <a:round/>
              <a:headEnd/>
              <a:tailEnd/>
            </a:ln>
            <a:effectLst/>
          </p:spPr>
          <p:txBody>
            <a:bodyPr/>
            <a:lstStyle/>
            <a:p>
              <a:endParaRPr lang="en-US"/>
            </a:p>
          </p:txBody>
        </p:sp>
        <p:sp>
          <p:nvSpPr>
            <p:cNvPr id="301174" name="Line 118"/>
            <p:cNvSpPr>
              <a:spLocks noChangeShapeType="1"/>
            </p:cNvSpPr>
            <p:nvPr/>
          </p:nvSpPr>
          <p:spPr bwMode="auto">
            <a:xfrm>
              <a:off x="2489" y="3932"/>
              <a:ext cx="247" cy="4"/>
            </a:xfrm>
            <a:prstGeom prst="line">
              <a:avLst/>
            </a:prstGeom>
            <a:noFill/>
            <a:ln w="19050">
              <a:solidFill>
                <a:srgbClr val="000000"/>
              </a:solidFill>
              <a:round/>
              <a:headEnd/>
              <a:tailEnd/>
            </a:ln>
          </p:spPr>
          <p:txBody>
            <a:bodyPr/>
            <a:lstStyle/>
            <a:p>
              <a:endParaRPr lang="en-US"/>
            </a:p>
          </p:txBody>
        </p:sp>
        <p:sp>
          <p:nvSpPr>
            <p:cNvPr id="301175" name="Freeform 119"/>
            <p:cNvSpPr>
              <a:spLocks/>
            </p:cNvSpPr>
            <p:nvPr/>
          </p:nvSpPr>
          <p:spPr bwMode="auto">
            <a:xfrm>
              <a:off x="2110" y="3792"/>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close/>
                </a:path>
              </a:pathLst>
            </a:custGeom>
            <a:solidFill>
              <a:srgbClr val="FFFFFF"/>
            </a:solidFill>
            <a:ln w="9525">
              <a:noFill/>
              <a:round/>
              <a:headEnd/>
              <a:tailEnd/>
            </a:ln>
          </p:spPr>
          <p:txBody>
            <a:bodyPr/>
            <a:lstStyle/>
            <a:p>
              <a:endParaRPr lang="en-US"/>
            </a:p>
          </p:txBody>
        </p:sp>
        <p:sp>
          <p:nvSpPr>
            <p:cNvPr id="301176" name="Freeform 120"/>
            <p:cNvSpPr>
              <a:spLocks/>
            </p:cNvSpPr>
            <p:nvPr/>
          </p:nvSpPr>
          <p:spPr bwMode="auto">
            <a:xfrm>
              <a:off x="2110" y="3792"/>
              <a:ext cx="410" cy="277"/>
            </a:xfrm>
            <a:custGeom>
              <a:avLst/>
              <a:gdLst/>
              <a:ahLst/>
              <a:cxnLst>
                <a:cxn ang="0">
                  <a:pos x="0" y="0"/>
                </a:cxn>
                <a:cxn ang="0">
                  <a:pos x="190" y="0"/>
                </a:cxn>
                <a:cxn ang="0">
                  <a:pos x="190" y="0"/>
                </a:cxn>
                <a:cxn ang="0">
                  <a:pos x="227" y="3"/>
                </a:cxn>
                <a:cxn ang="0">
                  <a:pos x="262" y="11"/>
                </a:cxn>
                <a:cxn ang="0">
                  <a:pos x="292" y="22"/>
                </a:cxn>
                <a:cxn ang="0">
                  <a:pos x="322" y="40"/>
                </a:cxn>
                <a:cxn ang="0">
                  <a:pos x="372" y="81"/>
                </a:cxn>
                <a:cxn ang="0">
                  <a:pos x="410" y="140"/>
                </a:cxn>
                <a:cxn ang="0">
                  <a:pos x="410" y="140"/>
                </a:cxn>
                <a:cxn ang="0">
                  <a:pos x="372" y="195"/>
                </a:cxn>
                <a:cxn ang="0">
                  <a:pos x="322" y="240"/>
                </a:cxn>
                <a:cxn ang="0">
                  <a:pos x="292" y="254"/>
                </a:cxn>
                <a:cxn ang="0">
                  <a:pos x="262" y="266"/>
                </a:cxn>
                <a:cxn ang="0">
                  <a:pos x="227" y="273"/>
                </a:cxn>
                <a:cxn ang="0">
                  <a:pos x="190" y="277"/>
                </a:cxn>
                <a:cxn ang="0">
                  <a:pos x="190" y="277"/>
                </a:cxn>
                <a:cxn ang="0">
                  <a:pos x="0" y="277"/>
                </a:cxn>
                <a:cxn ang="0">
                  <a:pos x="0" y="277"/>
                </a:cxn>
                <a:cxn ang="0">
                  <a:pos x="0" y="277"/>
                </a:cxn>
                <a:cxn ang="0">
                  <a:pos x="0" y="277"/>
                </a:cxn>
                <a:cxn ang="0">
                  <a:pos x="22" y="247"/>
                </a:cxn>
                <a:cxn ang="0">
                  <a:pos x="38" y="214"/>
                </a:cxn>
                <a:cxn ang="0">
                  <a:pos x="45" y="177"/>
                </a:cxn>
                <a:cxn ang="0">
                  <a:pos x="49" y="140"/>
                </a:cxn>
                <a:cxn ang="0">
                  <a:pos x="49" y="140"/>
                </a:cxn>
                <a:cxn ang="0">
                  <a:pos x="45" y="99"/>
                </a:cxn>
                <a:cxn ang="0">
                  <a:pos x="38" y="66"/>
                </a:cxn>
                <a:cxn ang="0">
                  <a:pos x="22" y="33"/>
                </a:cxn>
                <a:cxn ang="0">
                  <a:pos x="0" y="0"/>
                </a:cxn>
                <a:cxn ang="0">
                  <a:pos x="0" y="0"/>
                </a:cxn>
                <a:cxn ang="0">
                  <a:pos x="0" y="0"/>
                </a:cxn>
              </a:cxnLst>
              <a:rect l="0" t="0" r="r" b="b"/>
              <a:pathLst>
                <a:path w="410" h="277">
                  <a:moveTo>
                    <a:pt x="0" y="0"/>
                  </a:moveTo>
                  <a:lnTo>
                    <a:pt x="190" y="0"/>
                  </a:lnTo>
                  <a:lnTo>
                    <a:pt x="190" y="0"/>
                  </a:lnTo>
                  <a:lnTo>
                    <a:pt x="227" y="3"/>
                  </a:lnTo>
                  <a:lnTo>
                    <a:pt x="262" y="11"/>
                  </a:lnTo>
                  <a:lnTo>
                    <a:pt x="292" y="22"/>
                  </a:lnTo>
                  <a:lnTo>
                    <a:pt x="322" y="40"/>
                  </a:lnTo>
                  <a:lnTo>
                    <a:pt x="372" y="81"/>
                  </a:lnTo>
                  <a:lnTo>
                    <a:pt x="410" y="140"/>
                  </a:lnTo>
                  <a:lnTo>
                    <a:pt x="410" y="140"/>
                  </a:lnTo>
                  <a:lnTo>
                    <a:pt x="372" y="195"/>
                  </a:lnTo>
                  <a:lnTo>
                    <a:pt x="322" y="240"/>
                  </a:lnTo>
                  <a:lnTo>
                    <a:pt x="292" y="254"/>
                  </a:lnTo>
                  <a:lnTo>
                    <a:pt x="262" y="266"/>
                  </a:lnTo>
                  <a:lnTo>
                    <a:pt x="227" y="273"/>
                  </a:lnTo>
                  <a:lnTo>
                    <a:pt x="190" y="277"/>
                  </a:lnTo>
                  <a:lnTo>
                    <a:pt x="190" y="277"/>
                  </a:lnTo>
                  <a:lnTo>
                    <a:pt x="0" y="277"/>
                  </a:lnTo>
                  <a:lnTo>
                    <a:pt x="0" y="277"/>
                  </a:lnTo>
                  <a:lnTo>
                    <a:pt x="0" y="277"/>
                  </a:lnTo>
                  <a:lnTo>
                    <a:pt x="0" y="277"/>
                  </a:lnTo>
                  <a:lnTo>
                    <a:pt x="22" y="247"/>
                  </a:lnTo>
                  <a:lnTo>
                    <a:pt x="38" y="214"/>
                  </a:lnTo>
                  <a:lnTo>
                    <a:pt x="45" y="177"/>
                  </a:lnTo>
                  <a:lnTo>
                    <a:pt x="49" y="140"/>
                  </a:lnTo>
                  <a:lnTo>
                    <a:pt x="49" y="140"/>
                  </a:lnTo>
                  <a:lnTo>
                    <a:pt x="45" y="99"/>
                  </a:lnTo>
                  <a:lnTo>
                    <a:pt x="38" y="66"/>
                  </a:lnTo>
                  <a:lnTo>
                    <a:pt x="22" y="33"/>
                  </a:lnTo>
                  <a:lnTo>
                    <a:pt x="0" y="0"/>
                  </a:lnTo>
                  <a:lnTo>
                    <a:pt x="0" y="0"/>
                  </a:lnTo>
                  <a:lnTo>
                    <a:pt x="0" y="0"/>
                  </a:lnTo>
                </a:path>
              </a:pathLst>
            </a:custGeom>
            <a:solidFill>
              <a:srgbClr val="FFFFFF"/>
            </a:solidFill>
            <a:ln w="12700">
              <a:solidFill>
                <a:srgbClr val="000000"/>
              </a:solidFill>
              <a:prstDash val="solid"/>
              <a:round/>
              <a:headEnd/>
              <a:tailEnd/>
            </a:ln>
          </p:spPr>
          <p:txBody>
            <a:bodyPr/>
            <a:lstStyle/>
            <a:p>
              <a:endParaRPr lang="en-US"/>
            </a:p>
          </p:txBody>
        </p:sp>
        <p:sp>
          <p:nvSpPr>
            <p:cNvPr id="301177" name="Line 121"/>
            <p:cNvSpPr>
              <a:spLocks noChangeShapeType="1"/>
            </p:cNvSpPr>
            <p:nvPr/>
          </p:nvSpPr>
          <p:spPr bwMode="auto">
            <a:xfrm>
              <a:off x="1344" y="3648"/>
              <a:ext cx="95" cy="1"/>
            </a:xfrm>
            <a:prstGeom prst="line">
              <a:avLst/>
            </a:prstGeom>
            <a:noFill/>
            <a:ln w="19050">
              <a:solidFill>
                <a:srgbClr val="000000"/>
              </a:solidFill>
              <a:round/>
              <a:headEnd/>
              <a:tailEnd/>
            </a:ln>
          </p:spPr>
          <p:txBody>
            <a:bodyPr/>
            <a:lstStyle/>
            <a:p>
              <a:endParaRPr lang="en-US"/>
            </a:p>
          </p:txBody>
        </p:sp>
        <p:sp>
          <p:nvSpPr>
            <p:cNvPr id="301178" name="Line 122"/>
            <p:cNvSpPr>
              <a:spLocks noChangeShapeType="1"/>
            </p:cNvSpPr>
            <p:nvPr/>
          </p:nvSpPr>
          <p:spPr bwMode="auto">
            <a:xfrm>
              <a:off x="624" y="3840"/>
              <a:ext cx="815" cy="1"/>
            </a:xfrm>
            <a:prstGeom prst="line">
              <a:avLst/>
            </a:prstGeom>
            <a:noFill/>
            <a:ln w="19050">
              <a:solidFill>
                <a:srgbClr val="000000"/>
              </a:solidFill>
              <a:round/>
              <a:headEnd/>
              <a:tailEnd/>
            </a:ln>
          </p:spPr>
          <p:txBody>
            <a:bodyPr/>
            <a:lstStyle/>
            <a:p>
              <a:endParaRPr lang="en-US"/>
            </a:p>
          </p:txBody>
        </p:sp>
        <p:sp>
          <p:nvSpPr>
            <p:cNvPr id="301179" name="Freeform 123"/>
            <p:cNvSpPr>
              <a:spLocks/>
            </p:cNvSpPr>
            <p:nvPr/>
          </p:nvSpPr>
          <p:spPr bwMode="auto">
            <a:xfrm>
              <a:off x="1439" y="3600"/>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1180" name="Freeform 124"/>
            <p:cNvSpPr>
              <a:spLocks/>
            </p:cNvSpPr>
            <p:nvPr/>
          </p:nvSpPr>
          <p:spPr bwMode="auto">
            <a:xfrm>
              <a:off x="1439" y="3600"/>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1181" name="Text Box 125"/>
            <p:cNvSpPr txBox="1">
              <a:spLocks noChangeArrowheads="1"/>
            </p:cNvSpPr>
            <p:nvPr/>
          </p:nvSpPr>
          <p:spPr bwMode="auto">
            <a:xfrm>
              <a:off x="384" y="3696"/>
              <a:ext cx="236"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b</a:t>
              </a:r>
              <a:r>
                <a:rPr lang="en-US" sz="1600" b="0" baseline="-25000"/>
                <a:t>0</a:t>
              </a:r>
            </a:p>
          </p:txBody>
        </p:sp>
        <p:sp>
          <p:nvSpPr>
            <p:cNvPr id="301182" name="Line 126"/>
            <p:cNvSpPr>
              <a:spLocks noChangeShapeType="1"/>
            </p:cNvSpPr>
            <p:nvPr/>
          </p:nvSpPr>
          <p:spPr bwMode="auto">
            <a:xfrm>
              <a:off x="1344" y="4032"/>
              <a:ext cx="95" cy="1"/>
            </a:xfrm>
            <a:prstGeom prst="line">
              <a:avLst/>
            </a:prstGeom>
            <a:noFill/>
            <a:ln w="19050">
              <a:solidFill>
                <a:srgbClr val="000000"/>
              </a:solidFill>
              <a:round/>
              <a:headEnd/>
              <a:tailEnd/>
            </a:ln>
          </p:spPr>
          <p:txBody>
            <a:bodyPr/>
            <a:lstStyle/>
            <a:p>
              <a:endParaRPr lang="en-US"/>
            </a:p>
          </p:txBody>
        </p:sp>
        <p:sp>
          <p:nvSpPr>
            <p:cNvPr id="301183" name="Line 127"/>
            <p:cNvSpPr>
              <a:spLocks noChangeShapeType="1"/>
            </p:cNvSpPr>
            <p:nvPr/>
          </p:nvSpPr>
          <p:spPr bwMode="auto">
            <a:xfrm flipV="1">
              <a:off x="624" y="4224"/>
              <a:ext cx="816" cy="0"/>
            </a:xfrm>
            <a:prstGeom prst="line">
              <a:avLst/>
            </a:prstGeom>
            <a:noFill/>
            <a:ln w="19050">
              <a:solidFill>
                <a:srgbClr val="000000"/>
              </a:solidFill>
              <a:round/>
              <a:headEnd/>
              <a:tailEnd/>
            </a:ln>
          </p:spPr>
          <p:txBody>
            <a:bodyPr/>
            <a:lstStyle/>
            <a:p>
              <a:endParaRPr lang="en-US"/>
            </a:p>
          </p:txBody>
        </p:sp>
        <p:sp>
          <p:nvSpPr>
            <p:cNvPr id="301184" name="Freeform 128"/>
            <p:cNvSpPr>
              <a:spLocks/>
            </p:cNvSpPr>
            <p:nvPr/>
          </p:nvSpPr>
          <p:spPr bwMode="auto">
            <a:xfrm>
              <a:off x="1439" y="3984"/>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close/>
                </a:path>
              </a:pathLst>
            </a:custGeom>
            <a:solidFill>
              <a:srgbClr val="FFFFFF"/>
            </a:solidFill>
            <a:ln w="9525">
              <a:noFill/>
              <a:round/>
              <a:headEnd/>
              <a:tailEnd/>
            </a:ln>
          </p:spPr>
          <p:txBody>
            <a:bodyPr/>
            <a:lstStyle/>
            <a:p>
              <a:endParaRPr lang="en-US"/>
            </a:p>
          </p:txBody>
        </p:sp>
        <p:sp>
          <p:nvSpPr>
            <p:cNvPr id="301185" name="Freeform 129"/>
            <p:cNvSpPr>
              <a:spLocks/>
            </p:cNvSpPr>
            <p:nvPr/>
          </p:nvSpPr>
          <p:spPr bwMode="auto">
            <a:xfrm>
              <a:off x="1439" y="3984"/>
              <a:ext cx="382" cy="277"/>
            </a:xfrm>
            <a:custGeom>
              <a:avLst/>
              <a:gdLst/>
              <a:ahLst/>
              <a:cxnLst>
                <a:cxn ang="0">
                  <a:pos x="382" y="140"/>
                </a:cxn>
                <a:cxn ang="0">
                  <a:pos x="378" y="166"/>
                </a:cxn>
                <a:cxn ang="0">
                  <a:pos x="370" y="192"/>
                </a:cxn>
                <a:cxn ang="0">
                  <a:pos x="359" y="214"/>
                </a:cxn>
                <a:cxn ang="0">
                  <a:pos x="340" y="236"/>
                </a:cxn>
                <a:cxn ang="0">
                  <a:pos x="317" y="254"/>
                </a:cxn>
                <a:cxn ang="0">
                  <a:pos x="294" y="266"/>
                </a:cxn>
                <a:cxn ang="0">
                  <a:pos x="267" y="273"/>
                </a:cxn>
                <a:cxn ang="0">
                  <a:pos x="237" y="277"/>
                </a:cxn>
                <a:cxn ang="0">
                  <a:pos x="237" y="277"/>
                </a:cxn>
                <a:cxn ang="0">
                  <a:pos x="0" y="277"/>
                </a:cxn>
                <a:cxn ang="0">
                  <a:pos x="0" y="277"/>
                </a:cxn>
                <a:cxn ang="0">
                  <a:pos x="0" y="0"/>
                </a:cxn>
                <a:cxn ang="0">
                  <a:pos x="0" y="0"/>
                </a:cxn>
                <a:cxn ang="0">
                  <a:pos x="237" y="0"/>
                </a:cxn>
                <a:cxn ang="0">
                  <a:pos x="237" y="0"/>
                </a:cxn>
                <a:cxn ang="0">
                  <a:pos x="267" y="3"/>
                </a:cxn>
                <a:cxn ang="0">
                  <a:pos x="294" y="11"/>
                </a:cxn>
                <a:cxn ang="0">
                  <a:pos x="317" y="22"/>
                </a:cxn>
                <a:cxn ang="0">
                  <a:pos x="340" y="40"/>
                </a:cxn>
                <a:cxn ang="0">
                  <a:pos x="359" y="62"/>
                </a:cxn>
                <a:cxn ang="0">
                  <a:pos x="370" y="85"/>
                </a:cxn>
                <a:cxn ang="0">
                  <a:pos x="378" y="110"/>
                </a:cxn>
                <a:cxn ang="0">
                  <a:pos x="382" y="140"/>
                </a:cxn>
              </a:cxnLst>
              <a:rect l="0" t="0" r="r" b="b"/>
              <a:pathLst>
                <a:path w="382" h="277">
                  <a:moveTo>
                    <a:pt x="382" y="140"/>
                  </a:moveTo>
                  <a:lnTo>
                    <a:pt x="378" y="166"/>
                  </a:lnTo>
                  <a:lnTo>
                    <a:pt x="370" y="192"/>
                  </a:lnTo>
                  <a:lnTo>
                    <a:pt x="359" y="214"/>
                  </a:lnTo>
                  <a:lnTo>
                    <a:pt x="340" y="236"/>
                  </a:lnTo>
                  <a:lnTo>
                    <a:pt x="317" y="254"/>
                  </a:lnTo>
                  <a:lnTo>
                    <a:pt x="294" y="266"/>
                  </a:lnTo>
                  <a:lnTo>
                    <a:pt x="267" y="273"/>
                  </a:lnTo>
                  <a:lnTo>
                    <a:pt x="237" y="277"/>
                  </a:lnTo>
                  <a:lnTo>
                    <a:pt x="237" y="277"/>
                  </a:lnTo>
                  <a:lnTo>
                    <a:pt x="0" y="277"/>
                  </a:lnTo>
                  <a:lnTo>
                    <a:pt x="0" y="277"/>
                  </a:lnTo>
                  <a:lnTo>
                    <a:pt x="0" y="0"/>
                  </a:lnTo>
                  <a:lnTo>
                    <a:pt x="0" y="0"/>
                  </a:lnTo>
                  <a:lnTo>
                    <a:pt x="237" y="0"/>
                  </a:lnTo>
                  <a:lnTo>
                    <a:pt x="237" y="0"/>
                  </a:lnTo>
                  <a:lnTo>
                    <a:pt x="267" y="3"/>
                  </a:lnTo>
                  <a:lnTo>
                    <a:pt x="294" y="11"/>
                  </a:lnTo>
                  <a:lnTo>
                    <a:pt x="317" y="22"/>
                  </a:lnTo>
                  <a:lnTo>
                    <a:pt x="340" y="40"/>
                  </a:lnTo>
                  <a:lnTo>
                    <a:pt x="359" y="62"/>
                  </a:lnTo>
                  <a:lnTo>
                    <a:pt x="370" y="85"/>
                  </a:lnTo>
                  <a:lnTo>
                    <a:pt x="378" y="110"/>
                  </a:lnTo>
                  <a:lnTo>
                    <a:pt x="382" y="140"/>
                  </a:lnTo>
                </a:path>
              </a:pathLst>
            </a:custGeom>
            <a:noFill/>
            <a:ln w="12700">
              <a:solidFill>
                <a:srgbClr val="000000"/>
              </a:solidFill>
              <a:prstDash val="solid"/>
              <a:round/>
              <a:headEnd/>
              <a:tailEnd/>
            </a:ln>
          </p:spPr>
          <p:txBody>
            <a:bodyPr/>
            <a:lstStyle/>
            <a:p>
              <a:endParaRPr lang="en-US"/>
            </a:p>
          </p:txBody>
        </p:sp>
        <p:sp>
          <p:nvSpPr>
            <p:cNvPr id="301186" name="Text Box 130"/>
            <p:cNvSpPr txBox="1">
              <a:spLocks noChangeArrowheads="1"/>
            </p:cNvSpPr>
            <p:nvPr/>
          </p:nvSpPr>
          <p:spPr bwMode="auto">
            <a:xfrm>
              <a:off x="384" y="4108"/>
              <a:ext cx="236" cy="212"/>
            </a:xfrm>
            <a:prstGeom prst="rect">
              <a:avLst/>
            </a:prstGeom>
            <a:noFill/>
            <a:ln w="9525">
              <a:noFill/>
              <a:miter lim="800000"/>
              <a:headEnd/>
              <a:tailEnd/>
            </a:ln>
            <a:effectLst/>
          </p:spPr>
          <p:txBody>
            <a:bodyPr wrap="none">
              <a:spAutoFit/>
            </a:bodyPr>
            <a:lstStyle/>
            <a:p>
              <a:pPr algn="r" eaLnBrk="1" hangingPunct="1">
                <a:lnSpc>
                  <a:spcPct val="100000"/>
                </a:lnSpc>
              </a:pPr>
              <a:r>
                <a:rPr lang="en-US" sz="1600" b="0"/>
                <a:t>a</a:t>
              </a:r>
              <a:r>
                <a:rPr lang="en-US" sz="1600" b="0" baseline="-25000"/>
                <a:t>0</a:t>
              </a:r>
            </a:p>
          </p:txBody>
        </p:sp>
        <p:sp>
          <p:nvSpPr>
            <p:cNvPr id="301187" name="Freeform 131"/>
            <p:cNvSpPr>
              <a:spLocks/>
            </p:cNvSpPr>
            <p:nvPr/>
          </p:nvSpPr>
          <p:spPr bwMode="auto">
            <a:xfrm>
              <a:off x="1248" y="1344"/>
              <a:ext cx="144" cy="2304"/>
            </a:xfrm>
            <a:custGeom>
              <a:avLst/>
              <a:gdLst/>
              <a:ahLst/>
              <a:cxnLst>
                <a:cxn ang="0">
                  <a:pos x="336" y="1056"/>
                </a:cxn>
                <a:cxn ang="0">
                  <a:pos x="0" y="1056"/>
                </a:cxn>
                <a:cxn ang="0">
                  <a:pos x="0" y="0"/>
                </a:cxn>
              </a:cxnLst>
              <a:rect l="0" t="0" r="r" b="b"/>
              <a:pathLst>
                <a:path w="336" h="1056">
                  <a:moveTo>
                    <a:pt x="336" y="1056"/>
                  </a:moveTo>
                  <a:lnTo>
                    <a:pt x="0" y="1056"/>
                  </a:lnTo>
                  <a:lnTo>
                    <a:pt x="0" y="0"/>
                  </a:lnTo>
                </a:path>
              </a:pathLst>
            </a:custGeom>
            <a:noFill/>
            <a:ln w="19050" cmpd="sng">
              <a:solidFill>
                <a:schemeClr val="tx1"/>
              </a:solidFill>
              <a:round/>
              <a:headEnd/>
              <a:tailEnd/>
            </a:ln>
            <a:effectLst/>
          </p:spPr>
          <p:txBody>
            <a:bodyPr/>
            <a:lstStyle/>
            <a:p>
              <a:endParaRPr lang="en-US"/>
            </a:p>
          </p:txBody>
        </p:sp>
        <p:sp>
          <p:nvSpPr>
            <p:cNvPr id="301188" name="Rectangle 132"/>
            <p:cNvSpPr>
              <a:spLocks noChangeArrowheads="1"/>
            </p:cNvSpPr>
            <p:nvPr/>
          </p:nvSpPr>
          <p:spPr bwMode="auto">
            <a:xfrm>
              <a:off x="2784" y="3840"/>
              <a:ext cx="432" cy="212"/>
            </a:xfrm>
            <a:prstGeom prst="rect">
              <a:avLst/>
            </a:prstGeom>
            <a:noFill/>
            <a:ln w="9525">
              <a:noFill/>
              <a:miter lim="800000"/>
              <a:headEnd/>
              <a:tailEnd/>
            </a:ln>
            <a:effectLst/>
          </p:spPr>
          <p:txBody>
            <a:bodyPr>
              <a:spAutoFit/>
            </a:bodyPr>
            <a:lstStyle/>
            <a:p>
              <a:pPr algn="l" eaLnBrk="1" hangingPunct="1">
                <a:lnSpc>
                  <a:spcPct val="100000"/>
                </a:lnSpc>
              </a:pPr>
              <a:r>
                <a:rPr lang="en-US" sz="1600" b="0"/>
                <a:t>out</a:t>
              </a:r>
              <a:r>
                <a:rPr lang="en-US" sz="1600" b="0" baseline="-25000"/>
                <a:t>0</a:t>
              </a:r>
            </a:p>
          </p:txBody>
        </p:sp>
        <p:sp>
          <p:nvSpPr>
            <p:cNvPr id="301189" name="Freeform 133"/>
            <p:cNvSpPr>
              <a:spLocks/>
            </p:cNvSpPr>
            <p:nvPr/>
          </p:nvSpPr>
          <p:spPr bwMode="auto">
            <a:xfrm>
              <a:off x="1008" y="864"/>
              <a:ext cx="336" cy="3168"/>
            </a:xfrm>
            <a:custGeom>
              <a:avLst/>
              <a:gdLst/>
              <a:ahLst/>
              <a:cxnLst>
                <a:cxn ang="0">
                  <a:pos x="336" y="1056"/>
                </a:cxn>
                <a:cxn ang="0">
                  <a:pos x="0" y="1056"/>
                </a:cxn>
                <a:cxn ang="0">
                  <a:pos x="0" y="0"/>
                </a:cxn>
              </a:cxnLst>
              <a:rect l="0" t="0" r="r" b="b"/>
              <a:pathLst>
                <a:path w="336" h="1056">
                  <a:moveTo>
                    <a:pt x="336" y="1056"/>
                  </a:moveTo>
                  <a:lnTo>
                    <a:pt x="0" y="1056"/>
                  </a:lnTo>
                  <a:lnTo>
                    <a:pt x="0" y="0"/>
                  </a:lnTo>
                </a:path>
              </a:pathLst>
            </a:custGeom>
            <a:noFill/>
            <a:ln w="19050" cmpd="sng">
              <a:solidFill>
                <a:schemeClr val="tx1"/>
              </a:solidFill>
              <a:round/>
              <a:headEnd/>
              <a:tailEnd/>
            </a:ln>
            <a:effectLst/>
          </p:spPr>
          <p:txBody>
            <a:bodyPr/>
            <a:lstStyle/>
            <a:p>
              <a:endParaRPr lang="en-US"/>
            </a:p>
          </p:txBody>
        </p:sp>
        <p:grpSp>
          <p:nvGrpSpPr>
            <p:cNvPr id="301190" name="Group 134"/>
            <p:cNvGrpSpPr>
              <a:grpSpLocks/>
            </p:cNvGrpSpPr>
            <p:nvPr/>
          </p:nvGrpSpPr>
          <p:grpSpPr bwMode="auto">
            <a:xfrm>
              <a:off x="1200" y="1296"/>
              <a:ext cx="96" cy="96"/>
              <a:chOff x="240" y="4176"/>
              <a:chExt cx="192" cy="192"/>
            </a:xfrm>
          </p:grpSpPr>
          <p:sp>
            <p:nvSpPr>
              <p:cNvPr id="301191" name="Oval 135"/>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192" name="Rectangle 136"/>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301193" name="Group 137"/>
            <p:cNvGrpSpPr>
              <a:grpSpLocks/>
            </p:cNvGrpSpPr>
            <p:nvPr/>
          </p:nvGrpSpPr>
          <p:grpSpPr bwMode="auto">
            <a:xfrm>
              <a:off x="1200" y="2064"/>
              <a:ext cx="96" cy="96"/>
              <a:chOff x="240" y="4176"/>
              <a:chExt cx="192" cy="192"/>
            </a:xfrm>
          </p:grpSpPr>
          <p:sp>
            <p:nvSpPr>
              <p:cNvPr id="301194" name="Oval 138"/>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195" name="Rectangle 139"/>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301196" name="Group 140"/>
            <p:cNvGrpSpPr>
              <a:grpSpLocks/>
            </p:cNvGrpSpPr>
            <p:nvPr/>
          </p:nvGrpSpPr>
          <p:grpSpPr bwMode="auto">
            <a:xfrm>
              <a:off x="960" y="1680"/>
              <a:ext cx="96" cy="96"/>
              <a:chOff x="240" y="4176"/>
              <a:chExt cx="192" cy="192"/>
            </a:xfrm>
          </p:grpSpPr>
          <p:sp>
            <p:nvSpPr>
              <p:cNvPr id="301197" name="Oval 141"/>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198" name="Rectangle 142"/>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301199" name="Group 143"/>
            <p:cNvGrpSpPr>
              <a:grpSpLocks/>
            </p:cNvGrpSpPr>
            <p:nvPr/>
          </p:nvGrpSpPr>
          <p:grpSpPr bwMode="auto">
            <a:xfrm>
              <a:off x="960" y="2448"/>
              <a:ext cx="96" cy="96"/>
              <a:chOff x="240" y="4176"/>
              <a:chExt cx="192" cy="192"/>
            </a:xfrm>
          </p:grpSpPr>
          <p:sp>
            <p:nvSpPr>
              <p:cNvPr id="301200" name="Oval 144"/>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201" name="Rectangle 145"/>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301202" name="Group 146"/>
            <p:cNvGrpSpPr>
              <a:grpSpLocks/>
            </p:cNvGrpSpPr>
            <p:nvPr/>
          </p:nvGrpSpPr>
          <p:grpSpPr bwMode="auto">
            <a:xfrm>
              <a:off x="1584" y="2976"/>
              <a:ext cx="96" cy="384"/>
              <a:chOff x="1584" y="2544"/>
              <a:chExt cx="96" cy="384"/>
            </a:xfrm>
          </p:grpSpPr>
          <p:grpSp>
            <p:nvGrpSpPr>
              <p:cNvPr id="301203" name="Group 147"/>
              <p:cNvGrpSpPr>
                <a:grpSpLocks/>
              </p:cNvGrpSpPr>
              <p:nvPr/>
            </p:nvGrpSpPr>
            <p:grpSpPr bwMode="auto">
              <a:xfrm>
                <a:off x="1584" y="2544"/>
                <a:ext cx="96" cy="96"/>
                <a:chOff x="240" y="4176"/>
                <a:chExt cx="192" cy="192"/>
              </a:xfrm>
            </p:grpSpPr>
            <p:sp>
              <p:nvSpPr>
                <p:cNvPr id="301204" name="Oval 148"/>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205" name="Rectangle 149"/>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301206" name="Group 150"/>
              <p:cNvGrpSpPr>
                <a:grpSpLocks/>
              </p:cNvGrpSpPr>
              <p:nvPr/>
            </p:nvGrpSpPr>
            <p:grpSpPr bwMode="auto">
              <a:xfrm>
                <a:off x="1584" y="2688"/>
                <a:ext cx="96" cy="96"/>
                <a:chOff x="240" y="4176"/>
                <a:chExt cx="192" cy="192"/>
              </a:xfrm>
            </p:grpSpPr>
            <p:sp>
              <p:nvSpPr>
                <p:cNvPr id="301207" name="Oval 151"/>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208" name="Rectangle 152"/>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nvGrpSpPr>
              <p:cNvPr id="301209" name="Group 153"/>
              <p:cNvGrpSpPr>
                <a:grpSpLocks/>
              </p:cNvGrpSpPr>
              <p:nvPr/>
            </p:nvGrpSpPr>
            <p:grpSpPr bwMode="auto">
              <a:xfrm>
                <a:off x="1584" y="2832"/>
                <a:ext cx="96" cy="96"/>
                <a:chOff x="240" y="4176"/>
                <a:chExt cx="192" cy="192"/>
              </a:xfrm>
            </p:grpSpPr>
            <p:sp>
              <p:nvSpPr>
                <p:cNvPr id="301210" name="Oval 154"/>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211" name="Rectangle 155"/>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grpSp>
          <p:nvGrpSpPr>
            <p:cNvPr id="301212" name="Group 156"/>
            <p:cNvGrpSpPr>
              <a:grpSpLocks/>
            </p:cNvGrpSpPr>
            <p:nvPr/>
          </p:nvGrpSpPr>
          <p:grpSpPr bwMode="auto">
            <a:xfrm>
              <a:off x="960" y="816"/>
              <a:ext cx="96" cy="96"/>
              <a:chOff x="240" y="4176"/>
              <a:chExt cx="192" cy="192"/>
            </a:xfrm>
          </p:grpSpPr>
          <p:sp>
            <p:nvSpPr>
              <p:cNvPr id="301213" name="Oval 157"/>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1214" name="Rectangle 158"/>
              <p:cNvSpPr>
                <a:spLocks noChangeArrowheads="1"/>
              </p:cNvSpPr>
              <p:nvPr/>
            </p:nvSpPr>
            <p:spPr bwMode="auto">
              <a:xfrm>
                <a:off x="240" y="4176"/>
                <a:ext cx="192" cy="192"/>
              </a:xfrm>
              <a:prstGeom prst="rect">
                <a:avLst/>
              </a:prstGeom>
              <a:noFill/>
              <a:ln w="9525">
                <a:noFill/>
                <a:miter lim="800000"/>
                <a:headEnd/>
                <a:tailEnd/>
              </a:ln>
              <a:effectLst/>
            </p:spPr>
            <p:txBody>
              <a:bodyPr wrap="none" anchor="ctr"/>
              <a:lstStyle/>
              <a:p>
                <a:endParaRPr lang="en-US"/>
              </a:p>
            </p:txBody>
          </p:sp>
        </p:grpSp>
      </p:grpSp>
      <p:sp>
        <p:nvSpPr>
          <p:cNvPr id="301221" name="Rectangle 165"/>
          <p:cNvSpPr>
            <a:spLocks noChangeArrowheads="1"/>
          </p:cNvSpPr>
          <p:nvPr/>
        </p:nvSpPr>
        <p:spPr bwMode="auto">
          <a:xfrm>
            <a:off x="5691187" y="4240212"/>
            <a:ext cx="2031325" cy="1323439"/>
          </a:xfrm>
          <a:prstGeom prst="rect">
            <a:avLst/>
          </a:prstGeom>
          <a:noFill/>
          <a:ln w="9525">
            <a:noFill/>
            <a:miter lim="800000"/>
            <a:headEnd/>
            <a:tailEnd/>
          </a:ln>
          <a:effectLst/>
        </p:spPr>
        <p:txBody>
          <a:bodyPr wrap="none">
            <a:spAutoFit/>
          </a:bodyPr>
          <a:lstStyle/>
          <a:p>
            <a:pPr algn="l" eaLnBrk="1" hangingPunct="1">
              <a:lnSpc>
                <a:spcPct val="100000"/>
              </a:lnSpc>
            </a:pPr>
            <a:r>
              <a:rPr lang="en-US" sz="2000" dirty="0">
                <a:latin typeface="Courier New" pitchFamily="49" charset="0"/>
              </a:rPr>
              <a:t>word Out = [</a:t>
            </a:r>
          </a:p>
          <a:p>
            <a:pPr algn="l" eaLnBrk="1" hangingPunct="1">
              <a:lnSpc>
                <a:spcPct val="100000"/>
              </a:lnSpc>
            </a:pPr>
            <a:r>
              <a:rPr lang="en-US" sz="2000" dirty="0">
                <a:latin typeface="Courier New" pitchFamily="49" charset="0"/>
              </a:rPr>
              <a:t>  s : A;</a:t>
            </a:r>
          </a:p>
          <a:p>
            <a:pPr algn="l" eaLnBrk="1" hangingPunct="1">
              <a:lnSpc>
                <a:spcPct val="100000"/>
              </a:lnSpc>
            </a:pPr>
            <a:r>
              <a:rPr lang="en-US" sz="2000" dirty="0">
                <a:latin typeface="Courier New" pitchFamily="49" charset="0"/>
              </a:rPr>
              <a:t>  1 : B;</a:t>
            </a:r>
          </a:p>
          <a:p>
            <a:pPr algn="l" eaLnBrk="1" hangingPunct="1">
              <a:lnSpc>
                <a:spcPct val="100000"/>
              </a:lnSpc>
            </a:pPr>
            <a:r>
              <a:rPr lang="en-US" sz="2000" dirty="0">
                <a:latin typeface="Courier New" pitchFamily="49" charset="0"/>
              </a:rPr>
              <a:t>];</a:t>
            </a:r>
          </a:p>
        </p:txBody>
      </p:sp>
      <p:grpSp>
        <p:nvGrpSpPr>
          <p:cNvPr id="301226" name="Group 170"/>
          <p:cNvGrpSpPr>
            <a:grpSpLocks/>
          </p:cNvGrpSpPr>
          <p:nvPr/>
        </p:nvGrpSpPr>
        <p:grpSpPr bwMode="auto">
          <a:xfrm>
            <a:off x="5646738" y="1998663"/>
            <a:ext cx="2189163" cy="1257300"/>
            <a:chOff x="3504" y="2064"/>
            <a:chExt cx="1379" cy="792"/>
          </a:xfrm>
        </p:grpSpPr>
        <p:sp>
          <p:nvSpPr>
            <p:cNvPr id="301222" name="Rectangle 166"/>
            <p:cNvSpPr>
              <a:spLocks noChangeArrowheads="1"/>
            </p:cNvSpPr>
            <p:nvPr/>
          </p:nvSpPr>
          <p:spPr bwMode="auto">
            <a:xfrm>
              <a:off x="3504" y="2064"/>
              <a:ext cx="180"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a:t>
              </a:r>
            </a:p>
          </p:txBody>
        </p:sp>
        <p:sp>
          <p:nvSpPr>
            <p:cNvPr id="301215" name="Line 159"/>
            <p:cNvSpPr>
              <a:spLocks noChangeShapeType="1"/>
            </p:cNvSpPr>
            <p:nvPr/>
          </p:nvSpPr>
          <p:spPr bwMode="auto">
            <a:xfrm>
              <a:off x="3696" y="2496"/>
              <a:ext cx="240" cy="0"/>
            </a:xfrm>
            <a:prstGeom prst="line">
              <a:avLst/>
            </a:prstGeom>
            <a:noFill/>
            <a:ln w="28575">
              <a:solidFill>
                <a:srgbClr val="000000"/>
              </a:solidFill>
              <a:round/>
              <a:headEnd/>
              <a:tailEnd/>
            </a:ln>
          </p:spPr>
          <p:txBody>
            <a:bodyPr/>
            <a:lstStyle/>
            <a:p>
              <a:endParaRPr lang="en-US"/>
            </a:p>
          </p:txBody>
        </p:sp>
        <p:sp>
          <p:nvSpPr>
            <p:cNvPr id="301216" name="Line 160"/>
            <p:cNvSpPr>
              <a:spLocks noChangeShapeType="1"/>
            </p:cNvSpPr>
            <p:nvPr/>
          </p:nvSpPr>
          <p:spPr bwMode="auto">
            <a:xfrm>
              <a:off x="3696" y="2736"/>
              <a:ext cx="240" cy="0"/>
            </a:xfrm>
            <a:prstGeom prst="line">
              <a:avLst/>
            </a:prstGeom>
            <a:noFill/>
            <a:ln w="28575">
              <a:solidFill>
                <a:srgbClr val="000000"/>
              </a:solidFill>
              <a:round/>
              <a:headEnd/>
              <a:tailEnd/>
            </a:ln>
          </p:spPr>
          <p:txBody>
            <a:bodyPr/>
            <a:lstStyle/>
            <a:p>
              <a:endParaRPr lang="en-US"/>
            </a:p>
          </p:txBody>
        </p:sp>
        <p:sp>
          <p:nvSpPr>
            <p:cNvPr id="301217" name="Rectangle 161"/>
            <p:cNvSpPr>
              <a:spLocks noChangeArrowheads="1"/>
            </p:cNvSpPr>
            <p:nvPr/>
          </p:nvSpPr>
          <p:spPr bwMode="auto">
            <a:xfrm>
              <a:off x="3504" y="238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B</a:t>
              </a:r>
            </a:p>
          </p:txBody>
        </p:sp>
        <p:sp>
          <p:nvSpPr>
            <p:cNvPr id="301218" name="Rectangle 162"/>
            <p:cNvSpPr>
              <a:spLocks noChangeArrowheads="1"/>
            </p:cNvSpPr>
            <p:nvPr/>
          </p:nvSpPr>
          <p:spPr bwMode="auto">
            <a:xfrm>
              <a:off x="3504" y="264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A</a:t>
              </a:r>
            </a:p>
          </p:txBody>
        </p:sp>
        <p:sp>
          <p:nvSpPr>
            <p:cNvPr id="301219" name="Line 163"/>
            <p:cNvSpPr>
              <a:spLocks noChangeShapeType="1"/>
            </p:cNvSpPr>
            <p:nvPr/>
          </p:nvSpPr>
          <p:spPr bwMode="auto">
            <a:xfrm>
              <a:off x="4320" y="2592"/>
              <a:ext cx="240" cy="0"/>
            </a:xfrm>
            <a:prstGeom prst="line">
              <a:avLst/>
            </a:prstGeom>
            <a:noFill/>
            <a:ln w="28575">
              <a:solidFill>
                <a:srgbClr val="000000"/>
              </a:solidFill>
              <a:round/>
              <a:headEnd/>
              <a:tailEnd/>
            </a:ln>
          </p:spPr>
          <p:txBody>
            <a:bodyPr/>
            <a:lstStyle/>
            <a:p>
              <a:endParaRPr lang="en-US"/>
            </a:p>
          </p:txBody>
        </p:sp>
        <p:sp>
          <p:nvSpPr>
            <p:cNvPr id="301220" name="Rectangle 164"/>
            <p:cNvSpPr>
              <a:spLocks noChangeArrowheads="1"/>
            </p:cNvSpPr>
            <p:nvPr/>
          </p:nvSpPr>
          <p:spPr bwMode="auto">
            <a:xfrm>
              <a:off x="4560" y="2486"/>
              <a:ext cx="323"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Out</a:t>
              </a:r>
            </a:p>
          </p:txBody>
        </p:sp>
        <p:sp>
          <p:nvSpPr>
            <p:cNvPr id="301223" name="Freeform 167"/>
            <p:cNvSpPr>
              <a:spLocks/>
            </p:cNvSpPr>
            <p:nvPr/>
          </p:nvSpPr>
          <p:spPr bwMode="auto">
            <a:xfrm>
              <a:off x="3696" y="2208"/>
              <a:ext cx="432" cy="144"/>
            </a:xfrm>
            <a:custGeom>
              <a:avLst/>
              <a:gdLst/>
              <a:ahLst/>
              <a:cxnLst>
                <a:cxn ang="0">
                  <a:pos x="432" y="144"/>
                </a:cxn>
                <a:cxn ang="0">
                  <a:pos x="432" y="0"/>
                </a:cxn>
                <a:cxn ang="0">
                  <a:pos x="0" y="0"/>
                </a:cxn>
              </a:cxnLst>
              <a:rect l="0" t="0" r="r" b="b"/>
              <a:pathLst>
                <a:path w="432" h="144">
                  <a:moveTo>
                    <a:pt x="432" y="144"/>
                  </a:moveTo>
                  <a:lnTo>
                    <a:pt x="432" y="0"/>
                  </a:lnTo>
                  <a:lnTo>
                    <a:pt x="0" y="0"/>
                  </a:lnTo>
                </a:path>
              </a:pathLst>
            </a:custGeom>
            <a:noFill/>
            <a:ln w="19050" cap="flat" cmpd="sng">
              <a:solidFill>
                <a:schemeClr val="tx1"/>
              </a:solidFill>
              <a:prstDash val="sysDot"/>
              <a:round/>
              <a:headEnd/>
              <a:tailEnd/>
            </a:ln>
            <a:effectLst/>
          </p:spPr>
          <p:txBody>
            <a:bodyPr/>
            <a:lstStyle/>
            <a:p>
              <a:endParaRPr lang="en-US"/>
            </a:p>
          </p:txBody>
        </p:sp>
        <p:sp>
          <p:nvSpPr>
            <p:cNvPr id="301224" name="AutoShape 168"/>
            <p:cNvSpPr>
              <a:spLocks noChangeArrowheads="1"/>
            </p:cNvSpPr>
            <p:nvPr/>
          </p:nvSpPr>
          <p:spPr bwMode="auto">
            <a:xfrm>
              <a:off x="3936" y="2328"/>
              <a:ext cx="423" cy="528"/>
            </a:xfrm>
            <a:prstGeom prst="roundRect">
              <a:avLst>
                <a:gd name="adj" fmla="val 16667"/>
              </a:avLst>
            </a:prstGeom>
            <a:solidFill>
              <a:srgbClr val="CCEC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sz="1200" b="0"/>
                <a:t>MUX</a:t>
              </a:r>
            </a:p>
          </p:txBody>
        </p:sp>
      </p:gr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zh-CN" altLang="en-US" dirty="0"/>
              <a:t>示例：计算三个字中的最小值</a:t>
            </a:r>
            <a:endParaRPr lang="en-US" dirty="0"/>
          </a:p>
        </p:txBody>
      </p:sp>
      <p:sp>
        <p:nvSpPr>
          <p:cNvPr id="302083" name="Rectangle 3"/>
          <p:cNvSpPr>
            <a:spLocks noGrp="1" noChangeArrowheads="1"/>
          </p:cNvSpPr>
          <p:nvPr>
            <p:ph type="body" idx="1"/>
          </p:nvPr>
        </p:nvSpPr>
        <p:spPr>
          <a:xfrm>
            <a:off x="4711700" y="3096746"/>
            <a:ext cx="3873500" cy="1219200"/>
          </a:xfrm>
        </p:spPr>
        <p:txBody>
          <a:bodyPr/>
          <a:lstStyle/>
          <a:p>
            <a:pPr lvl="1"/>
            <a:r>
              <a:rPr lang="en-US" dirty="0"/>
              <a:t>HCL case </a:t>
            </a:r>
            <a:r>
              <a:rPr lang="zh-CN" altLang="en-US" dirty="0"/>
              <a:t>表达</a:t>
            </a:r>
            <a:endParaRPr lang="en-US" altLang="zh-CN" dirty="0"/>
          </a:p>
          <a:p>
            <a:pPr lvl="1"/>
            <a:r>
              <a:rPr lang="zh-CN" altLang="en-US" dirty="0"/>
              <a:t>最后一个</a:t>
            </a:r>
            <a:r>
              <a:rPr lang="en-US" altLang="zh-CN" dirty="0"/>
              <a:t>case</a:t>
            </a:r>
            <a:r>
              <a:rPr lang="zh-CN" altLang="en-US" dirty="0"/>
              <a:t>保证匹配</a:t>
            </a:r>
            <a:endParaRPr lang="en-US" dirty="0"/>
          </a:p>
        </p:txBody>
      </p:sp>
      <p:grpSp>
        <p:nvGrpSpPr>
          <p:cNvPr id="302095" name="Group 15"/>
          <p:cNvGrpSpPr>
            <a:grpSpLocks/>
          </p:cNvGrpSpPr>
          <p:nvPr/>
        </p:nvGrpSpPr>
        <p:grpSpPr bwMode="auto">
          <a:xfrm>
            <a:off x="755650" y="1136650"/>
            <a:ext cx="3376075" cy="1342042"/>
            <a:chOff x="2236" y="1104"/>
            <a:chExt cx="1449" cy="576"/>
          </a:xfrm>
        </p:grpSpPr>
        <p:sp>
          <p:nvSpPr>
            <p:cNvPr id="302084" name="Line 4"/>
            <p:cNvSpPr>
              <a:spLocks noChangeShapeType="1"/>
            </p:cNvSpPr>
            <p:nvPr/>
          </p:nvSpPr>
          <p:spPr bwMode="auto">
            <a:xfrm>
              <a:off x="2428" y="1536"/>
              <a:ext cx="240" cy="0"/>
            </a:xfrm>
            <a:prstGeom prst="line">
              <a:avLst/>
            </a:prstGeom>
            <a:noFill/>
            <a:ln w="28575">
              <a:solidFill>
                <a:srgbClr val="000000"/>
              </a:solidFill>
              <a:round/>
              <a:headEnd/>
              <a:tailEnd/>
            </a:ln>
          </p:spPr>
          <p:txBody>
            <a:bodyPr/>
            <a:lstStyle/>
            <a:p>
              <a:endParaRPr lang="en-US"/>
            </a:p>
          </p:txBody>
        </p:sp>
        <p:sp>
          <p:nvSpPr>
            <p:cNvPr id="302085" name="Rectangle 5"/>
            <p:cNvSpPr>
              <a:spLocks noChangeArrowheads="1"/>
            </p:cNvSpPr>
            <p:nvPr/>
          </p:nvSpPr>
          <p:spPr bwMode="auto">
            <a:xfrm>
              <a:off x="2236" y="144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A</a:t>
              </a:r>
            </a:p>
          </p:txBody>
        </p:sp>
        <p:sp>
          <p:nvSpPr>
            <p:cNvPr id="302086" name="Line 6"/>
            <p:cNvSpPr>
              <a:spLocks noChangeShapeType="1"/>
            </p:cNvSpPr>
            <p:nvPr/>
          </p:nvSpPr>
          <p:spPr bwMode="auto">
            <a:xfrm>
              <a:off x="3052" y="1392"/>
              <a:ext cx="240" cy="0"/>
            </a:xfrm>
            <a:prstGeom prst="line">
              <a:avLst/>
            </a:prstGeom>
            <a:noFill/>
            <a:ln w="28575">
              <a:solidFill>
                <a:srgbClr val="000000"/>
              </a:solidFill>
              <a:round/>
              <a:headEnd/>
              <a:tailEnd/>
            </a:ln>
          </p:spPr>
          <p:txBody>
            <a:bodyPr/>
            <a:lstStyle/>
            <a:p>
              <a:endParaRPr lang="en-US"/>
            </a:p>
          </p:txBody>
        </p:sp>
        <p:sp>
          <p:nvSpPr>
            <p:cNvPr id="302087" name="Rectangle 7"/>
            <p:cNvSpPr>
              <a:spLocks noChangeArrowheads="1"/>
            </p:cNvSpPr>
            <p:nvPr/>
          </p:nvSpPr>
          <p:spPr bwMode="auto">
            <a:xfrm>
              <a:off x="3292" y="1315"/>
              <a:ext cx="393"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dirty="0"/>
                <a:t>Min3</a:t>
              </a:r>
            </a:p>
          </p:txBody>
        </p:sp>
        <p:sp>
          <p:nvSpPr>
            <p:cNvPr id="302088" name="AutoShape 8"/>
            <p:cNvSpPr>
              <a:spLocks noChangeArrowheads="1"/>
            </p:cNvSpPr>
            <p:nvPr/>
          </p:nvSpPr>
          <p:spPr bwMode="auto">
            <a:xfrm>
              <a:off x="2668" y="1104"/>
              <a:ext cx="423" cy="576"/>
            </a:xfrm>
            <a:prstGeom prst="roundRect">
              <a:avLst>
                <a:gd name="adj" fmla="val 16667"/>
              </a:avLst>
            </a:prstGeom>
            <a:solidFill>
              <a:srgbClr val="CCFF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sz="2000" b="0" dirty="0"/>
                <a:t>MIN3</a:t>
              </a:r>
            </a:p>
          </p:txBody>
        </p:sp>
        <p:sp>
          <p:nvSpPr>
            <p:cNvPr id="302089" name="Line 9"/>
            <p:cNvSpPr>
              <a:spLocks noChangeShapeType="1"/>
            </p:cNvSpPr>
            <p:nvPr/>
          </p:nvSpPr>
          <p:spPr bwMode="auto">
            <a:xfrm>
              <a:off x="2428" y="1392"/>
              <a:ext cx="240" cy="0"/>
            </a:xfrm>
            <a:prstGeom prst="line">
              <a:avLst/>
            </a:prstGeom>
            <a:noFill/>
            <a:ln w="28575">
              <a:solidFill>
                <a:srgbClr val="000000"/>
              </a:solidFill>
              <a:round/>
              <a:headEnd/>
              <a:tailEnd/>
            </a:ln>
          </p:spPr>
          <p:txBody>
            <a:bodyPr/>
            <a:lstStyle/>
            <a:p>
              <a:endParaRPr lang="en-US"/>
            </a:p>
          </p:txBody>
        </p:sp>
        <p:sp>
          <p:nvSpPr>
            <p:cNvPr id="302090" name="Rectangle 10"/>
            <p:cNvSpPr>
              <a:spLocks noChangeArrowheads="1"/>
            </p:cNvSpPr>
            <p:nvPr/>
          </p:nvSpPr>
          <p:spPr bwMode="auto">
            <a:xfrm>
              <a:off x="2236" y="1296"/>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B</a:t>
              </a:r>
            </a:p>
          </p:txBody>
        </p:sp>
        <p:sp>
          <p:nvSpPr>
            <p:cNvPr id="302091" name="Line 11"/>
            <p:cNvSpPr>
              <a:spLocks noChangeShapeType="1"/>
            </p:cNvSpPr>
            <p:nvPr/>
          </p:nvSpPr>
          <p:spPr bwMode="auto">
            <a:xfrm>
              <a:off x="2428" y="1248"/>
              <a:ext cx="240" cy="0"/>
            </a:xfrm>
            <a:prstGeom prst="line">
              <a:avLst/>
            </a:prstGeom>
            <a:noFill/>
            <a:ln w="28575">
              <a:solidFill>
                <a:srgbClr val="000000"/>
              </a:solidFill>
              <a:round/>
              <a:headEnd/>
              <a:tailEnd/>
            </a:ln>
          </p:spPr>
          <p:txBody>
            <a:bodyPr/>
            <a:lstStyle/>
            <a:p>
              <a:endParaRPr lang="en-US"/>
            </a:p>
          </p:txBody>
        </p:sp>
        <p:sp>
          <p:nvSpPr>
            <p:cNvPr id="302092" name="Rectangle 12"/>
            <p:cNvSpPr>
              <a:spLocks noChangeArrowheads="1"/>
            </p:cNvSpPr>
            <p:nvPr/>
          </p:nvSpPr>
          <p:spPr bwMode="auto">
            <a:xfrm>
              <a:off x="2236" y="1152"/>
              <a:ext cx="208"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C</a:t>
              </a:r>
            </a:p>
          </p:txBody>
        </p:sp>
      </p:grpSp>
      <p:sp>
        <p:nvSpPr>
          <p:cNvPr id="302094" name="Rectangle 14"/>
          <p:cNvSpPr>
            <a:spLocks noChangeArrowheads="1"/>
          </p:cNvSpPr>
          <p:nvPr/>
        </p:nvSpPr>
        <p:spPr bwMode="auto">
          <a:xfrm>
            <a:off x="435292" y="2660650"/>
            <a:ext cx="4587557" cy="1938992"/>
          </a:xfrm>
          <a:prstGeom prst="rect">
            <a:avLst/>
          </a:prstGeom>
          <a:noFill/>
          <a:ln w="9525">
            <a:noFill/>
            <a:miter lim="800000"/>
            <a:headEnd/>
            <a:tailEnd/>
          </a:ln>
          <a:effectLst/>
        </p:spPr>
        <p:txBody>
          <a:bodyPr wrap="square">
            <a:spAutoFit/>
          </a:bodyPr>
          <a:lstStyle/>
          <a:p>
            <a:pPr algn="l" eaLnBrk="1" hangingPunct="1">
              <a:lnSpc>
                <a:spcPct val="100000"/>
              </a:lnSpc>
            </a:pPr>
            <a:r>
              <a:rPr lang="en-US" sz="2400" dirty="0">
                <a:latin typeface="Courier New" pitchFamily="49" charset="0"/>
              </a:rPr>
              <a:t>word Min3 = [</a:t>
            </a:r>
          </a:p>
          <a:p>
            <a:pPr algn="l" eaLnBrk="1" hangingPunct="1">
              <a:lnSpc>
                <a:spcPct val="100000"/>
              </a:lnSpc>
            </a:pPr>
            <a:r>
              <a:rPr lang="en-US" sz="2400" dirty="0">
                <a:latin typeface="Courier New" pitchFamily="49" charset="0"/>
              </a:rPr>
              <a:t>  A &lt;= B &amp;&amp; A &lt;= C : A;</a:t>
            </a:r>
          </a:p>
          <a:p>
            <a:pPr algn="l" eaLnBrk="1" hangingPunct="1">
              <a:lnSpc>
                <a:spcPct val="100000"/>
              </a:lnSpc>
            </a:pPr>
            <a:r>
              <a:rPr lang="en-US" sz="2400" dirty="0">
                <a:latin typeface="Courier New" pitchFamily="49" charset="0"/>
              </a:rPr>
              <a:t>  B &lt;= A &amp;&amp; B &lt;= C : B;</a:t>
            </a:r>
          </a:p>
          <a:p>
            <a:pPr algn="l" eaLnBrk="1" hangingPunct="1">
              <a:lnSpc>
                <a:spcPct val="100000"/>
              </a:lnSpc>
            </a:pPr>
            <a:r>
              <a:rPr lang="en-US" sz="2400" dirty="0">
                <a:latin typeface="Courier New" pitchFamily="49" charset="0"/>
              </a:rPr>
              <a:t>  1              : C;</a:t>
            </a:r>
          </a:p>
          <a:p>
            <a:pPr algn="l" eaLnBrk="1" hangingPunct="1">
              <a:lnSpc>
                <a:spcPct val="100000"/>
              </a:lnSpc>
            </a:pPr>
            <a:r>
              <a:rPr lang="en-US" sz="2400" dirty="0">
                <a:latin typeface="Courier New" pitchFamily="49" charset="0"/>
              </a:rPr>
              <a:t>];</a:t>
            </a:r>
          </a:p>
        </p:txBody>
      </p:sp>
      <p:sp>
        <p:nvSpPr>
          <p:cNvPr id="15" name="Rectangle 3">
            <a:extLst>
              <a:ext uri="{FF2B5EF4-FFF2-40B4-BE49-F238E27FC236}">
                <a16:creationId xmlns:a16="http://schemas.microsoft.com/office/drawing/2014/main" id="{BF779130-FCF6-4807-B7FC-471F3A4F666C}"/>
              </a:ext>
            </a:extLst>
          </p:cNvPr>
          <p:cNvSpPr txBox="1">
            <a:spLocks noChangeArrowheads="1"/>
          </p:cNvSpPr>
          <p:nvPr/>
        </p:nvSpPr>
        <p:spPr bwMode="auto">
          <a:xfrm>
            <a:off x="404813" y="4576500"/>
            <a:ext cx="3246437" cy="1427960"/>
          </a:xfrm>
          <a:prstGeom prst="rect">
            <a:avLst/>
          </a:prstGeom>
          <a:noFill/>
          <a:ln w="9525">
            <a:noFill/>
            <a:miter lim="800000"/>
            <a:headEnd/>
            <a:tailEnd/>
          </a:ln>
          <a:effectLst/>
        </p:spPr>
        <p:txBody>
          <a:bodyPr vert="horz" wrap="square" lIns="90343" tIns="44379" rIns="90343" bIns="44379" numCol="1" anchor="t" anchorCtr="0" compatLnSpc="1">
            <a:prstTxWarp prst="textNoShape">
              <a:avLst/>
            </a:prstTxWarp>
          </a:bodyPr>
          <a:lstStyle>
            <a:lvl1pPr marL="0" indent="0" algn="l" defTabSz="912813" rtl="0" fontAlgn="base">
              <a:lnSpc>
                <a:spcPct val="130000"/>
              </a:lnSpc>
              <a:spcBef>
                <a:spcPts val="300"/>
              </a:spcBef>
              <a:spcAft>
                <a:spcPct val="0"/>
              </a:spcAft>
              <a:buClr>
                <a:schemeClr val="hlink"/>
              </a:buClr>
              <a:buFont typeface="Wingdings" pitchFamily="2" charset="2"/>
              <a:defRPr sz="2400" b="0">
                <a:solidFill>
                  <a:srgbClr val="000000"/>
                </a:solidFill>
                <a:effectLst/>
                <a:latin typeface="微软雅黑" panose="020B0503020204020204" pitchFamily="34" charset="-122"/>
                <a:ea typeface="微软雅黑" panose="020B0503020204020204" pitchFamily="34" charset="-122"/>
                <a:cs typeface="+mn-cs"/>
              </a:defRPr>
            </a:lvl1pPr>
            <a:lvl2pPr marL="498475" indent="0" algn="l" defTabSz="912813" rtl="0" fontAlgn="base">
              <a:lnSpc>
                <a:spcPct val="130000"/>
              </a:lnSpc>
              <a:spcBef>
                <a:spcPts val="300"/>
              </a:spcBef>
              <a:spcAft>
                <a:spcPct val="0"/>
              </a:spcAft>
              <a:buClr>
                <a:schemeClr val="hlink"/>
              </a:buClr>
              <a:buSzPct val="75000"/>
              <a:buFontTx/>
              <a:buNone/>
              <a:defRPr sz="2200" b="0">
                <a:solidFill>
                  <a:srgbClr val="000000"/>
                </a:solidFill>
                <a:effectLst/>
                <a:latin typeface="微软雅黑" panose="020B0503020204020204" pitchFamily="34" charset="-122"/>
                <a:ea typeface="微软雅黑" panose="020B0503020204020204" pitchFamily="34" charset="-122"/>
              </a:defRPr>
            </a:lvl2pPr>
            <a:lvl3pPr marL="1144588" indent="-238125" algn="l" defTabSz="912813" rtl="0" fontAlgn="base">
              <a:lnSpc>
                <a:spcPct val="107000"/>
              </a:lnSpc>
              <a:spcBef>
                <a:spcPct val="10000"/>
              </a:spcBef>
              <a:spcAft>
                <a:spcPct val="0"/>
              </a:spcAft>
              <a:buClr>
                <a:srgbClr val="005400"/>
              </a:buClr>
              <a:buSzPct val="90000"/>
              <a:buFont typeface="Wingdings" pitchFamily="2" charset="2"/>
              <a:buChar char="l"/>
              <a:defRPr b="0">
                <a:solidFill>
                  <a:schemeClr val="folHlink"/>
                </a:solidFill>
                <a:latin typeface="微软雅黑" panose="020B0503020204020204" pitchFamily="34" charset="-122"/>
                <a:ea typeface="微软雅黑" panose="020B0503020204020204" pitchFamily="34" charset="-122"/>
              </a:defRPr>
            </a:lvl3pPr>
            <a:lvl4pPr marL="1597025" indent="-227013" algn="l" defTabSz="912813" rtl="0" fontAlgn="base">
              <a:spcBef>
                <a:spcPct val="20000"/>
              </a:spcBef>
              <a:spcAft>
                <a:spcPct val="0"/>
              </a:spcAft>
              <a:buChar char="»"/>
              <a:defRPr b="0">
                <a:solidFill>
                  <a:schemeClr val="tx1"/>
                </a:solidFill>
                <a:latin typeface="微软雅黑" panose="020B0503020204020204" pitchFamily="34" charset="-122"/>
                <a:ea typeface="微软雅黑" panose="020B0503020204020204" pitchFamily="34" charset="-122"/>
              </a:defRPr>
            </a:lvl4pPr>
            <a:lvl5pPr marL="2447925" indent="-228600" algn="l" defTabSz="912813" rtl="0" fontAlgn="base">
              <a:spcBef>
                <a:spcPct val="20000"/>
              </a:spcBef>
              <a:spcAft>
                <a:spcPct val="0"/>
              </a:spcAft>
              <a:buChar char="•"/>
              <a:defRPr sz="2000">
                <a:solidFill>
                  <a:schemeClr val="tx1"/>
                </a:solidFill>
                <a:latin typeface="Times New Roman" pitchFamily="18" charset="0"/>
              </a:defRPr>
            </a:lvl5pPr>
            <a:lvl6pPr marL="2905125" indent="-228600" algn="l" defTabSz="912813" rtl="0" fontAlgn="base">
              <a:spcBef>
                <a:spcPct val="20000"/>
              </a:spcBef>
              <a:spcAft>
                <a:spcPct val="0"/>
              </a:spcAft>
              <a:buChar char="•"/>
              <a:defRPr sz="2000">
                <a:solidFill>
                  <a:schemeClr val="tx1"/>
                </a:solidFill>
                <a:latin typeface="Times New Roman" pitchFamily="18" charset="0"/>
              </a:defRPr>
            </a:lvl6pPr>
            <a:lvl7pPr marL="3362325" indent="-228600" algn="l" defTabSz="912813" rtl="0" fontAlgn="base">
              <a:spcBef>
                <a:spcPct val="20000"/>
              </a:spcBef>
              <a:spcAft>
                <a:spcPct val="0"/>
              </a:spcAft>
              <a:buChar char="•"/>
              <a:defRPr sz="2000">
                <a:solidFill>
                  <a:schemeClr val="tx1"/>
                </a:solidFill>
                <a:latin typeface="Times New Roman" pitchFamily="18" charset="0"/>
              </a:defRPr>
            </a:lvl7pPr>
            <a:lvl8pPr marL="3819525" indent="-228600" algn="l" defTabSz="912813" rtl="0" fontAlgn="base">
              <a:spcBef>
                <a:spcPct val="20000"/>
              </a:spcBef>
              <a:spcAft>
                <a:spcPct val="0"/>
              </a:spcAft>
              <a:buChar char="•"/>
              <a:defRPr sz="2000">
                <a:solidFill>
                  <a:schemeClr val="tx1"/>
                </a:solidFill>
                <a:latin typeface="Times New Roman" pitchFamily="18" charset="0"/>
              </a:defRPr>
            </a:lvl8pPr>
            <a:lvl9pPr marL="4276725" indent="-228600" algn="l" defTabSz="912813" rtl="0" fontAlgn="base">
              <a:spcBef>
                <a:spcPct val="20000"/>
              </a:spcBef>
              <a:spcAft>
                <a:spcPct val="0"/>
              </a:spcAft>
              <a:buChar char="•"/>
              <a:defRPr sz="2000">
                <a:solidFill>
                  <a:schemeClr val="tx1"/>
                </a:solidFill>
                <a:latin typeface="Times New Roman" pitchFamily="18" charset="0"/>
              </a:defRPr>
            </a:lvl9pPr>
          </a:lstStyle>
          <a:p>
            <a:pPr marL="342900" lvl="1" indent="-342900" eaLnBrk="1" hangingPunct="1">
              <a:buFont typeface="Wingdings" panose="05000000000000000000" pitchFamily="2" charset="2"/>
              <a:buChar char="Ø"/>
            </a:pPr>
            <a:r>
              <a:rPr lang="zh-CN" altLang="en-US" sz="2400" kern="0" dirty="0">
                <a:solidFill>
                  <a:srgbClr val="FF0000"/>
                </a:solidFill>
              </a:rPr>
              <a:t>上式能否简化，使诸如“</a:t>
            </a:r>
            <a:r>
              <a:rPr lang="en-US" altLang="zh-CN" sz="2400" kern="0" dirty="0">
                <a:solidFill>
                  <a:srgbClr val="FF0000"/>
                </a:solidFill>
                <a:latin typeface="Courier New" pitchFamily="49" charset="0"/>
              </a:rPr>
              <a:t>A &lt;= B </a:t>
            </a:r>
            <a:r>
              <a:rPr lang="zh-CN" altLang="en-US" sz="2400" kern="0" dirty="0">
                <a:solidFill>
                  <a:srgbClr val="FF0000"/>
                </a:solidFill>
                <a:latin typeface="Courier New" pitchFamily="49" charset="0"/>
              </a:rPr>
              <a:t>”的比较表达式只出现</a:t>
            </a:r>
            <a:r>
              <a:rPr lang="en-US" altLang="zh-CN" sz="2400" kern="0" dirty="0">
                <a:solidFill>
                  <a:srgbClr val="FF0000"/>
                </a:solidFill>
                <a:latin typeface="Courier New" pitchFamily="49" charset="0"/>
              </a:rPr>
              <a:t>3</a:t>
            </a:r>
            <a:r>
              <a:rPr lang="zh-CN" altLang="en-US" sz="2400" kern="0" dirty="0">
                <a:solidFill>
                  <a:srgbClr val="FF0000"/>
                </a:solidFill>
                <a:latin typeface="Courier New" pitchFamily="49" charset="0"/>
              </a:rPr>
              <a:t>次？</a:t>
            </a:r>
            <a:endParaRPr lang="en-US" sz="2400" kern="0" dirty="0">
              <a:solidFill>
                <a:srgbClr val="FF0000"/>
              </a:solidFill>
            </a:endParaRPr>
          </a:p>
        </p:txBody>
      </p:sp>
      <p:sp>
        <p:nvSpPr>
          <p:cNvPr id="16" name="Rectangle 14">
            <a:extLst>
              <a:ext uri="{FF2B5EF4-FFF2-40B4-BE49-F238E27FC236}">
                <a16:creationId xmlns:a16="http://schemas.microsoft.com/office/drawing/2014/main" id="{700F9940-D1F5-4F08-A195-DFB2F19D9225}"/>
              </a:ext>
            </a:extLst>
          </p:cNvPr>
          <p:cNvSpPr>
            <a:spLocks noChangeArrowheads="1"/>
          </p:cNvSpPr>
          <p:nvPr/>
        </p:nvSpPr>
        <p:spPr bwMode="auto">
          <a:xfrm>
            <a:off x="4108451" y="4576500"/>
            <a:ext cx="4587557" cy="1938992"/>
          </a:xfrm>
          <a:prstGeom prst="rect">
            <a:avLst/>
          </a:prstGeom>
          <a:noFill/>
          <a:ln w="9525">
            <a:noFill/>
            <a:miter lim="800000"/>
            <a:headEnd/>
            <a:tailEnd/>
          </a:ln>
          <a:effectLst/>
        </p:spPr>
        <p:txBody>
          <a:bodyPr wrap="square">
            <a:spAutoFit/>
          </a:bodyPr>
          <a:lstStyle/>
          <a:p>
            <a:pPr algn="l" eaLnBrk="1" hangingPunct="1">
              <a:lnSpc>
                <a:spcPct val="100000"/>
              </a:lnSpc>
            </a:pPr>
            <a:r>
              <a:rPr lang="en-US" sz="2400" dirty="0">
                <a:solidFill>
                  <a:srgbClr val="FF0000"/>
                </a:solidFill>
                <a:latin typeface="Courier New" pitchFamily="49" charset="0"/>
              </a:rPr>
              <a:t>word Min3 = [</a:t>
            </a:r>
          </a:p>
          <a:p>
            <a:pPr algn="l" eaLnBrk="1" hangingPunct="1">
              <a:lnSpc>
                <a:spcPct val="100000"/>
              </a:lnSpc>
            </a:pPr>
            <a:r>
              <a:rPr lang="en-US" sz="2400" dirty="0">
                <a:solidFill>
                  <a:srgbClr val="FF0000"/>
                </a:solidFill>
                <a:latin typeface="Courier New" pitchFamily="49" charset="0"/>
              </a:rPr>
              <a:t>  A &lt;= B &amp;&amp; A &lt;= C : A;</a:t>
            </a:r>
          </a:p>
          <a:p>
            <a:pPr algn="l" eaLnBrk="1" hangingPunct="1">
              <a:lnSpc>
                <a:spcPct val="100000"/>
              </a:lnSpc>
            </a:pPr>
            <a:r>
              <a:rPr lang="en-US" sz="2400" dirty="0">
                <a:solidFill>
                  <a:srgbClr val="FF0000"/>
                </a:solidFill>
                <a:latin typeface="Courier New" pitchFamily="49" charset="0"/>
              </a:rPr>
              <a:t>  B </a:t>
            </a:r>
            <a:r>
              <a:rPr lang="en-US" altLang="zh-CN" sz="2400" dirty="0">
                <a:solidFill>
                  <a:srgbClr val="FF0000"/>
                </a:solidFill>
                <a:latin typeface="Courier New" pitchFamily="49" charset="0"/>
              </a:rPr>
              <a:t>&lt;= </a:t>
            </a:r>
            <a:r>
              <a:rPr lang="en-US" sz="2400" dirty="0">
                <a:solidFill>
                  <a:srgbClr val="FF0000"/>
                </a:solidFill>
                <a:latin typeface="Courier New" pitchFamily="49" charset="0"/>
              </a:rPr>
              <a:t>C           : B;</a:t>
            </a:r>
          </a:p>
          <a:p>
            <a:pPr algn="l" eaLnBrk="1" hangingPunct="1">
              <a:lnSpc>
                <a:spcPct val="100000"/>
              </a:lnSpc>
            </a:pPr>
            <a:r>
              <a:rPr lang="en-US" sz="2400" dirty="0">
                <a:solidFill>
                  <a:srgbClr val="FF0000"/>
                </a:solidFill>
                <a:latin typeface="Courier New" pitchFamily="49" charset="0"/>
              </a:rPr>
              <a:t>  1                : C;</a:t>
            </a:r>
          </a:p>
          <a:p>
            <a:pPr algn="l" eaLnBrk="1" hangingPunct="1">
              <a:lnSpc>
                <a:spcPct val="100000"/>
              </a:lnSpc>
            </a:pPr>
            <a:r>
              <a:rPr lang="en-US" sz="2400" dirty="0">
                <a:solidFill>
                  <a:srgbClr val="FF0000"/>
                </a:solidFill>
                <a:latin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2094"/>
                                        </p:tgtEl>
                                        <p:attrNameLst>
                                          <p:attrName>style.visibility</p:attrName>
                                        </p:attrNameLst>
                                      </p:cBhvr>
                                      <p:to>
                                        <p:strVal val="visible"/>
                                      </p:to>
                                    </p:set>
                                    <p:animEffect transition="in" filter="fade">
                                      <p:cBhvr>
                                        <p:cTn id="7" dur="500"/>
                                        <p:tgtEl>
                                          <p:spTgt spid="3020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2083">
                                            <p:txEl>
                                              <p:pRg st="0" end="0"/>
                                            </p:txEl>
                                          </p:spTgt>
                                        </p:tgtEl>
                                        <p:attrNameLst>
                                          <p:attrName>style.visibility</p:attrName>
                                        </p:attrNameLst>
                                      </p:cBhvr>
                                      <p:to>
                                        <p:strVal val="visible"/>
                                      </p:to>
                                    </p:set>
                                    <p:animEffect transition="in" filter="fade">
                                      <p:cBhvr>
                                        <p:cTn id="10" dur="500"/>
                                        <p:tgtEl>
                                          <p:spTgt spid="30208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2083">
                                            <p:txEl>
                                              <p:pRg st="1" end="1"/>
                                            </p:txEl>
                                          </p:spTgt>
                                        </p:tgtEl>
                                        <p:attrNameLst>
                                          <p:attrName>style.visibility</p:attrName>
                                        </p:attrNameLst>
                                      </p:cBhvr>
                                      <p:to>
                                        <p:strVal val="visible"/>
                                      </p:to>
                                    </p:set>
                                    <p:animEffect transition="in" filter="fade">
                                      <p:cBhvr>
                                        <p:cTn id="13" dur="500"/>
                                        <p:tgtEl>
                                          <p:spTgt spid="30208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P spid="302094" grpId="0"/>
      <p:bldP spid="1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8965DD-CF35-44A9-9B0C-A91E6B460785}"/>
              </a:ext>
            </a:extLst>
          </p:cNvPr>
          <p:cNvSpPr>
            <a:spLocks noGrp="1"/>
          </p:cNvSpPr>
          <p:nvPr>
            <p:ph idx="1"/>
          </p:nvPr>
        </p:nvSpPr>
        <p:spPr>
          <a:xfrm>
            <a:off x="404813" y="679450"/>
            <a:ext cx="8283285" cy="5671786"/>
          </a:xfrm>
        </p:spPr>
        <p:txBody>
          <a:bodyPr/>
          <a:lstStyle/>
          <a:p>
            <a:r>
              <a:rPr lang="zh-CN" altLang="en-US" dirty="0"/>
              <a:t>练习： 写一个电路的</a:t>
            </a:r>
            <a:r>
              <a:rPr lang="en-US" altLang="zh-CN" dirty="0"/>
              <a:t>HCL</a:t>
            </a:r>
            <a:r>
              <a:rPr lang="zh-CN" altLang="en-US" dirty="0"/>
              <a:t>代码，计算三个数的中间值。输入为</a:t>
            </a:r>
            <a:r>
              <a:rPr lang="en-US" altLang="zh-CN" dirty="0"/>
              <a:t>A</a:t>
            </a:r>
            <a:r>
              <a:rPr lang="zh-CN" altLang="en-US" dirty="0"/>
              <a:t>、</a:t>
            </a:r>
            <a:r>
              <a:rPr lang="en-US" altLang="zh-CN" dirty="0"/>
              <a:t>B</a:t>
            </a:r>
            <a:r>
              <a:rPr lang="zh-CN" altLang="en-US" dirty="0"/>
              <a:t>、</a:t>
            </a:r>
            <a:r>
              <a:rPr lang="en-US" altLang="zh-CN" dirty="0"/>
              <a:t>C</a:t>
            </a:r>
            <a:r>
              <a:rPr lang="zh-CN" altLang="en-US" dirty="0"/>
              <a:t>，输出为</a:t>
            </a:r>
            <a:r>
              <a:rPr lang="en-US" altLang="zh-CN" dirty="0"/>
              <a:t>MID</a:t>
            </a:r>
            <a:r>
              <a:rPr lang="zh-CN" altLang="en-US" dirty="0"/>
              <a:t>。</a:t>
            </a:r>
            <a:endParaRPr lang="en-US" altLang="zh-CN" dirty="0"/>
          </a:p>
          <a:p>
            <a:endParaRPr lang="en-US" altLang="zh-CN" dirty="0"/>
          </a:p>
          <a:p>
            <a:r>
              <a:rPr lang="en-US" altLang="zh-CN" dirty="0">
                <a:solidFill>
                  <a:schemeClr val="tx1">
                    <a:lumMod val="60000"/>
                    <a:lumOff val="40000"/>
                  </a:schemeClr>
                </a:solidFill>
              </a:rPr>
              <a:t>word MID=[</a:t>
            </a:r>
          </a:p>
          <a:p>
            <a:r>
              <a:rPr lang="en-US" altLang="zh-CN" dirty="0">
                <a:solidFill>
                  <a:schemeClr val="tx1">
                    <a:lumMod val="60000"/>
                    <a:lumOff val="40000"/>
                  </a:schemeClr>
                </a:solidFill>
              </a:rPr>
              <a:t>   A&lt;=B &amp;&amp; B&lt;=C:   B;</a:t>
            </a:r>
          </a:p>
          <a:p>
            <a:r>
              <a:rPr lang="en-US" altLang="zh-CN" dirty="0">
                <a:solidFill>
                  <a:schemeClr val="tx1">
                    <a:lumMod val="60000"/>
                    <a:lumOff val="40000"/>
                  </a:schemeClr>
                </a:solidFill>
              </a:rPr>
              <a:t>   A&gt;=B &amp;&amp; B&gt;=C:   B;</a:t>
            </a:r>
          </a:p>
          <a:p>
            <a:r>
              <a:rPr lang="en-US" altLang="zh-CN" dirty="0">
                <a:solidFill>
                  <a:schemeClr val="tx1">
                    <a:lumMod val="60000"/>
                    <a:lumOff val="40000"/>
                  </a:schemeClr>
                </a:solidFill>
              </a:rPr>
              <a:t>   B&lt;=A &amp;&amp; A&lt;=C:   A;</a:t>
            </a:r>
          </a:p>
          <a:p>
            <a:r>
              <a:rPr lang="zh-CN" altLang="en-US" dirty="0">
                <a:solidFill>
                  <a:schemeClr val="tx1">
                    <a:lumMod val="60000"/>
                    <a:lumOff val="40000"/>
                  </a:schemeClr>
                </a:solidFill>
              </a:rPr>
              <a:t>   </a:t>
            </a:r>
            <a:r>
              <a:rPr lang="en-US" altLang="zh-CN" dirty="0">
                <a:solidFill>
                  <a:schemeClr val="tx1">
                    <a:lumMod val="60000"/>
                    <a:lumOff val="40000"/>
                  </a:schemeClr>
                </a:solidFill>
              </a:rPr>
              <a:t>B&gt;=A &amp;&amp; A&gt;=C:   A;</a:t>
            </a:r>
          </a:p>
          <a:p>
            <a:r>
              <a:rPr lang="en-US" altLang="zh-CN" dirty="0">
                <a:solidFill>
                  <a:schemeClr val="tx1">
                    <a:lumMod val="60000"/>
                    <a:lumOff val="40000"/>
                  </a:schemeClr>
                </a:solidFill>
              </a:rPr>
              <a:t>   1:                            C;</a:t>
            </a:r>
          </a:p>
          <a:p>
            <a:r>
              <a:rPr lang="en-US" altLang="zh-CN" dirty="0">
                <a:solidFill>
                  <a:schemeClr val="tx1">
                    <a:lumMod val="60000"/>
                    <a:lumOff val="40000"/>
                  </a:schemeClr>
                </a:solidFill>
              </a:rPr>
              <a:t>]</a:t>
            </a:r>
            <a:endParaRPr lang="zh-CN" altLang="en-US" dirty="0">
              <a:solidFill>
                <a:schemeClr val="tx1">
                  <a:lumMod val="60000"/>
                  <a:lumOff val="40000"/>
                </a:schemeClr>
              </a:solidFill>
            </a:endParaRPr>
          </a:p>
        </p:txBody>
      </p:sp>
    </p:spTree>
    <p:extLst>
      <p:ext uri="{BB962C8B-B14F-4D97-AF65-F5344CB8AC3E}">
        <p14:creationId xmlns:p14="http://schemas.microsoft.com/office/powerpoint/2010/main" val="2294575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A94AA-3F40-482C-88A2-B3D16D68DC3D}"/>
              </a:ext>
            </a:extLst>
          </p:cNvPr>
          <p:cNvSpPr>
            <a:spLocks noGrp="1"/>
          </p:cNvSpPr>
          <p:nvPr>
            <p:ph type="title"/>
          </p:nvPr>
        </p:nvSpPr>
        <p:spPr>
          <a:xfrm>
            <a:off x="404813" y="198437"/>
            <a:ext cx="4313237" cy="779463"/>
          </a:xfrm>
        </p:spPr>
        <p:txBody>
          <a:bodyPr/>
          <a:lstStyle/>
          <a:p>
            <a:r>
              <a:rPr lang="zh-CN" altLang="en-US" dirty="0"/>
              <a:t>示例：集合关系的应用</a:t>
            </a:r>
          </a:p>
        </p:txBody>
      </p:sp>
      <p:sp>
        <p:nvSpPr>
          <p:cNvPr id="3" name="内容占位符 2">
            <a:extLst>
              <a:ext uri="{FF2B5EF4-FFF2-40B4-BE49-F238E27FC236}">
                <a16:creationId xmlns:a16="http://schemas.microsoft.com/office/drawing/2014/main" id="{01DD1AFB-4CE5-48AC-8340-CEC187F544AB}"/>
              </a:ext>
            </a:extLst>
          </p:cNvPr>
          <p:cNvSpPr>
            <a:spLocks noGrp="1"/>
          </p:cNvSpPr>
          <p:nvPr>
            <p:ph idx="1"/>
          </p:nvPr>
        </p:nvSpPr>
        <p:spPr>
          <a:xfrm>
            <a:off x="353363" y="898407"/>
            <a:ext cx="8283285" cy="1675164"/>
          </a:xfrm>
        </p:spPr>
        <p:txBody>
          <a:bodyPr/>
          <a:lstStyle/>
          <a:p>
            <a:r>
              <a:rPr lang="zh-CN" altLang="en-US" sz="2200" dirty="0"/>
              <a:t>    在处理器设计中，经常要将一个信号与多个可能匹配的信号比较，以检测某个指令代码是否属于某类指令代码。例如，从一个</a:t>
            </a:r>
            <a:r>
              <a:rPr lang="en-US" altLang="zh-CN" sz="2200" dirty="0"/>
              <a:t>2</a:t>
            </a:r>
            <a:r>
              <a:rPr lang="zh-CN" altLang="en-US" sz="2200" dirty="0"/>
              <a:t>位</a:t>
            </a:r>
            <a:r>
              <a:rPr lang="en-US" altLang="zh-CN" sz="2200" dirty="0"/>
              <a:t>code</a:t>
            </a:r>
            <a:r>
              <a:rPr lang="zh-CN" altLang="en-US" sz="2200" dirty="0"/>
              <a:t>信号中产生</a:t>
            </a:r>
            <a:r>
              <a:rPr lang="en-US" altLang="zh-CN" sz="2200" dirty="0"/>
              <a:t>s1</a:t>
            </a:r>
            <a:r>
              <a:rPr lang="zh-CN" altLang="en-US" sz="2200" dirty="0"/>
              <a:t>、</a:t>
            </a:r>
            <a:r>
              <a:rPr lang="en-US" altLang="zh-CN" sz="2200" dirty="0"/>
              <a:t>s0</a:t>
            </a:r>
            <a:r>
              <a:rPr lang="zh-CN" altLang="en-US" sz="2200" dirty="0"/>
              <a:t>，控制四选一多路选择器。</a:t>
            </a:r>
            <a:br>
              <a:rPr lang="en-US" altLang="zh-CN" sz="2200" dirty="0"/>
            </a:br>
            <a:endParaRPr lang="zh-CN" altLang="en-US" sz="2200" dirty="0"/>
          </a:p>
        </p:txBody>
      </p:sp>
      <p:grpSp>
        <p:nvGrpSpPr>
          <p:cNvPr id="23" name="组合 22">
            <a:extLst>
              <a:ext uri="{FF2B5EF4-FFF2-40B4-BE49-F238E27FC236}">
                <a16:creationId xmlns:a16="http://schemas.microsoft.com/office/drawing/2014/main" id="{133BCFB2-1D58-4D0A-95DE-1A5D0AC86BD1}"/>
              </a:ext>
            </a:extLst>
          </p:cNvPr>
          <p:cNvGrpSpPr/>
          <p:nvPr/>
        </p:nvGrpSpPr>
        <p:grpSpPr>
          <a:xfrm>
            <a:off x="1670050" y="2660650"/>
            <a:ext cx="4494212" cy="1860550"/>
            <a:chOff x="468313" y="3194050"/>
            <a:chExt cx="4494212" cy="1860550"/>
          </a:xfrm>
        </p:grpSpPr>
        <p:sp>
          <p:nvSpPr>
            <p:cNvPr id="5" name="Line 16">
              <a:extLst>
                <a:ext uri="{FF2B5EF4-FFF2-40B4-BE49-F238E27FC236}">
                  <a16:creationId xmlns:a16="http://schemas.microsoft.com/office/drawing/2014/main" id="{5193DDF3-84DE-40A8-B507-F7C298335413}"/>
                </a:ext>
              </a:extLst>
            </p:cNvPr>
            <p:cNvSpPr>
              <a:spLocks noChangeShapeType="1"/>
            </p:cNvSpPr>
            <p:nvPr/>
          </p:nvSpPr>
          <p:spPr bwMode="auto">
            <a:xfrm>
              <a:off x="2965450" y="4140200"/>
              <a:ext cx="381000" cy="0"/>
            </a:xfrm>
            <a:prstGeom prst="line">
              <a:avLst/>
            </a:prstGeom>
            <a:noFill/>
            <a:ln w="28575">
              <a:solidFill>
                <a:srgbClr val="000000"/>
              </a:solidFill>
              <a:round/>
              <a:headEnd/>
              <a:tailEnd/>
            </a:ln>
          </p:spPr>
          <p:txBody>
            <a:bodyPr/>
            <a:lstStyle/>
            <a:p>
              <a:endParaRPr lang="en-US"/>
            </a:p>
          </p:txBody>
        </p:sp>
        <p:sp>
          <p:nvSpPr>
            <p:cNvPr id="6" name="Line 17">
              <a:extLst>
                <a:ext uri="{FF2B5EF4-FFF2-40B4-BE49-F238E27FC236}">
                  <a16:creationId xmlns:a16="http://schemas.microsoft.com/office/drawing/2014/main" id="{D2B01893-FD39-432E-8331-34B4C33D7D5D}"/>
                </a:ext>
              </a:extLst>
            </p:cNvPr>
            <p:cNvSpPr>
              <a:spLocks noChangeShapeType="1"/>
            </p:cNvSpPr>
            <p:nvPr/>
          </p:nvSpPr>
          <p:spPr bwMode="auto">
            <a:xfrm>
              <a:off x="2965450" y="4826000"/>
              <a:ext cx="381000" cy="0"/>
            </a:xfrm>
            <a:prstGeom prst="line">
              <a:avLst/>
            </a:prstGeom>
            <a:noFill/>
            <a:ln w="28575">
              <a:solidFill>
                <a:srgbClr val="000000"/>
              </a:solidFill>
              <a:round/>
              <a:headEnd/>
              <a:tailEnd/>
            </a:ln>
          </p:spPr>
          <p:txBody>
            <a:bodyPr/>
            <a:lstStyle/>
            <a:p>
              <a:endParaRPr lang="en-US"/>
            </a:p>
          </p:txBody>
        </p:sp>
        <p:sp>
          <p:nvSpPr>
            <p:cNvPr id="7" name="Rectangle 18">
              <a:extLst>
                <a:ext uri="{FF2B5EF4-FFF2-40B4-BE49-F238E27FC236}">
                  <a16:creationId xmlns:a16="http://schemas.microsoft.com/office/drawing/2014/main" id="{1984A272-E03E-41C0-8BC3-BAD1CDF1F9C0}"/>
                </a:ext>
              </a:extLst>
            </p:cNvPr>
            <p:cNvSpPr>
              <a:spLocks noChangeArrowheads="1"/>
            </p:cNvSpPr>
            <p:nvPr/>
          </p:nvSpPr>
          <p:spPr bwMode="auto">
            <a:xfrm>
              <a:off x="2584450" y="3956050"/>
              <a:ext cx="442913"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D0</a:t>
              </a:r>
            </a:p>
          </p:txBody>
        </p:sp>
        <p:sp>
          <p:nvSpPr>
            <p:cNvPr id="8" name="Rectangle 19">
              <a:extLst>
                <a:ext uri="{FF2B5EF4-FFF2-40B4-BE49-F238E27FC236}">
                  <a16:creationId xmlns:a16="http://schemas.microsoft.com/office/drawing/2014/main" id="{2C9557E3-1DB6-40A1-BCDB-256BF2771D6D}"/>
                </a:ext>
              </a:extLst>
            </p:cNvPr>
            <p:cNvSpPr>
              <a:spLocks noChangeArrowheads="1"/>
            </p:cNvSpPr>
            <p:nvPr/>
          </p:nvSpPr>
          <p:spPr bwMode="auto">
            <a:xfrm>
              <a:off x="2584450" y="4673600"/>
              <a:ext cx="442913"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D3</a:t>
              </a:r>
            </a:p>
          </p:txBody>
        </p:sp>
        <p:sp>
          <p:nvSpPr>
            <p:cNvPr id="9" name="Line 20">
              <a:extLst>
                <a:ext uri="{FF2B5EF4-FFF2-40B4-BE49-F238E27FC236}">
                  <a16:creationId xmlns:a16="http://schemas.microsoft.com/office/drawing/2014/main" id="{5AB05A12-6066-4FE9-A723-BE52FA33CA09}"/>
                </a:ext>
              </a:extLst>
            </p:cNvPr>
            <p:cNvSpPr>
              <a:spLocks noChangeShapeType="1"/>
            </p:cNvSpPr>
            <p:nvPr/>
          </p:nvSpPr>
          <p:spPr bwMode="auto">
            <a:xfrm>
              <a:off x="3956050" y="4445000"/>
              <a:ext cx="381000" cy="0"/>
            </a:xfrm>
            <a:prstGeom prst="line">
              <a:avLst/>
            </a:prstGeom>
            <a:noFill/>
            <a:ln w="28575">
              <a:solidFill>
                <a:srgbClr val="000000"/>
              </a:solidFill>
              <a:round/>
              <a:headEnd/>
              <a:tailEnd/>
            </a:ln>
          </p:spPr>
          <p:txBody>
            <a:bodyPr/>
            <a:lstStyle/>
            <a:p>
              <a:endParaRPr lang="en-US"/>
            </a:p>
          </p:txBody>
        </p:sp>
        <p:sp>
          <p:nvSpPr>
            <p:cNvPr id="10" name="Rectangle 21">
              <a:extLst>
                <a:ext uri="{FF2B5EF4-FFF2-40B4-BE49-F238E27FC236}">
                  <a16:creationId xmlns:a16="http://schemas.microsoft.com/office/drawing/2014/main" id="{D21E5126-4DE0-4B4F-A4EE-9610CA37807F}"/>
                </a:ext>
              </a:extLst>
            </p:cNvPr>
            <p:cNvSpPr>
              <a:spLocks noChangeArrowheads="1"/>
            </p:cNvSpPr>
            <p:nvPr/>
          </p:nvSpPr>
          <p:spPr bwMode="auto">
            <a:xfrm>
              <a:off x="4337050" y="4276725"/>
              <a:ext cx="625475"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Out4</a:t>
              </a:r>
            </a:p>
          </p:txBody>
        </p:sp>
        <p:sp>
          <p:nvSpPr>
            <p:cNvPr id="11" name="Rectangle 22">
              <a:extLst>
                <a:ext uri="{FF2B5EF4-FFF2-40B4-BE49-F238E27FC236}">
                  <a16:creationId xmlns:a16="http://schemas.microsoft.com/office/drawing/2014/main" id="{6AE15AD5-CE4E-489A-9CE7-08168953D1D0}"/>
                </a:ext>
              </a:extLst>
            </p:cNvPr>
            <p:cNvSpPr>
              <a:spLocks noChangeArrowheads="1"/>
            </p:cNvSpPr>
            <p:nvPr/>
          </p:nvSpPr>
          <p:spPr bwMode="auto">
            <a:xfrm>
              <a:off x="2584450" y="3454400"/>
              <a:ext cx="398463"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s0</a:t>
              </a:r>
            </a:p>
          </p:txBody>
        </p:sp>
        <p:sp>
          <p:nvSpPr>
            <p:cNvPr id="12" name="Freeform 23">
              <a:extLst>
                <a:ext uri="{FF2B5EF4-FFF2-40B4-BE49-F238E27FC236}">
                  <a16:creationId xmlns:a16="http://schemas.microsoft.com/office/drawing/2014/main" id="{3BA565F3-D0FD-476A-848E-C7B9BA02BAEE}"/>
                </a:ext>
              </a:extLst>
            </p:cNvPr>
            <p:cNvSpPr>
              <a:spLocks/>
            </p:cNvSpPr>
            <p:nvPr/>
          </p:nvSpPr>
          <p:spPr bwMode="auto">
            <a:xfrm>
              <a:off x="2965450" y="3683000"/>
              <a:ext cx="685800" cy="228600"/>
            </a:xfrm>
            <a:custGeom>
              <a:avLst/>
              <a:gdLst/>
              <a:ahLst/>
              <a:cxnLst>
                <a:cxn ang="0">
                  <a:pos x="432" y="144"/>
                </a:cxn>
                <a:cxn ang="0">
                  <a:pos x="432" y="0"/>
                </a:cxn>
                <a:cxn ang="0">
                  <a:pos x="0" y="0"/>
                </a:cxn>
              </a:cxnLst>
              <a:rect l="0" t="0" r="r" b="b"/>
              <a:pathLst>
                <a:path w="432" h="144">
                  <a:moveTo>
                    <a:pt x="432" y="144"/>
                  </a:moveTo>
                  <a:lnTo>
                    <a:pt x="432" y="0"/>
                  </a:lnTo>
                  <a:lnTo>
                    <a:pt x="0" y="0"/>
                  </a:lnTo>
                </a:path>
              </a:pathLst>
            </a:custGeom>
            <a:noFill/>
            <a:ln w="19050" cap="flat" cmpd="sng">
              <a:solidFill>
                <a:schemeClr val="tx1"/>
              </a:solidFill>
              <a:prstDash val="sysDot"/>
              <a:round/>
              <a:headEnd/>
              <a:tailEnd/>
            </a:ln>
            <a:effectLst/>
          </p:spPr>
          <p:txBody>
            <a:bodyPr/>
            <a:lstStyle/>
            <a:p>
              <a:endParaRPr lang="en-US"/>
            </a:p>
          </p:txBody>
        </p:sp>
        <p:sp>
          <p:nvSpPr>
            <p:cNvPr id="13" name="Rectangle 24">
              <a:extLst>
                <a:ext uri="{FF2B5EF4-FFF2-40B4-BE49-F238E27FC236}">
                  <a16:creationId xmlns:a16="http://schemas.microsoft.com/office/drawing/2014/main" id="{68F5DE9A-A8FB-4DF9-A744-1F6B74F5ABD7}"/>
                </a:ext>
              </a:extLst>
            </p:cNvPr>
            <p:cNvSpPr>
              <a:spLocks noChangeArrowheads="1"/>
            </p:cNvSpPr>
            <p:nvPr/>
          </p:nvSpPr>
          <p:spPr bwMode="auto">
            <a:xfrm>
              <a:off x="2584450" y="3194050"/>
              <a:ext cx="398463"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s1</a:t>
              </a:r>
            </a:p>
          </p:txBody>
        </p:sp>
        <p:sp>
          <p:nvSpPr>
            <p:cNvPr id="14" name="Freeform 25">
              <a:extLst>
                <a:ext uri="{FF2B5EF4-FFF2-40B4-BE49-F238E27FC236}">
                  <a16:creationId xmlns:a16="http://schemas.microsoft.com/office/drawing/2014/main" id="{E23271AC-CCE9-4E3E-A6A4-EA280C1FA403}"/>
                </a:ext>
              </a:extLst>
            </p:cNvPr>
            <p:cNvSpPr>
              <a:spLocks/>
            </p:cNvSpPr>
            <p:nvPr/>
          </p:nvSpPr>
          <p:spPr bwMode="auto">
            <a:xfrm>
              <a:off x="2965450" y="3378200"/>
              <a:ext cx="838200" cy="533400"/>
            </a:xfrm>
            <a:custGeom>
              <a:avLst/>
              <a:gdLst/>
              <a:ahLst/>
              <a:cxnLst>
                <a:cxn ang="0">
                  <a:pos x="432" y="144"/>
                </a:cxn>
                <a:cxn ang="0">
                  <a:pos x="432" y="0"/>
                </a:cxn>
                <a:cxn ang="0">
                  <a:pos x="0" y="0"/>
                </a:cxn>
              </a:cxnLst>
              <a:rect l="0" t="0" r="r" b="b"/>
              <a:pathLst>
                <a:path w="432" h="144">
                  <a:moveTo>
                    <a:pt x="432" y="144"/>
                  </a:moveTo>
                  <a:lnTo>
                    <a:pt x="432" y="0"/>
                  </a:lnTo>
                  <a:lnTo>
                    <a:pt x="0" y="0"/>
                  </a:lnTo>
                </a:path>
              </a:pathLst>
            </a:custGeom>
            <a:noFill/>
            <a:ln w="19050" cap="flat" cmpd="sng">
              <a:solidFill>
                <a:schemeClr val="tx1"/>
              </a:solidFill>
              <a:prstDash val="sysDot"/>
              <a:round/>
              <a:headEnd/>
              <a:tailEnd/>
            </a:ln>
            <a:effectLst/>
          </p:spPr>
          <p:txBody>
            <a:bodyPr/>
            <a:lstStyle/>
            <a:p>
              <a:endParaRPr lang="en-US"/>
            </a:p>
          </p:txBody>
        </p:sp>
        <p:sp>
          <p:nvSpPr>
            <p:cNvPr id="15" name="AutoShape 26">
              <a:extLst>
                <a:ext uri="{FF2B5EF4-FFF2-40B4-BE49-F238E27FC236}">
                  <a16:creationId xmlns:a16="http://schemas.microsoft.com/office/drawing/2014/main" id="{30A9D245-7C3F-48E3-8334-4D4BB9840EA2}"/>
                </a:ext>
              </a:extLst>
            </p:cNvPr>
            <p:cNvSpPr>
              <a:spLocks noChangeArrowheads="1"/>
            </p:cNvSpPr>
            <p:nvPr/>
          </p:nvSpPr>
          <p:spPr bwMode="auto">
            <a:xfrm>
              <a:off x="3346450" y="3873500"/>
              <a:ext cx="671513" cy="1181100"/>
            </a:xfrm>
            <a:prstGeom prst="roundRect">
              <a:avLst>
                <a:gd name="adj" fmla="val 16667"/>
              </a:avLst>
            </a:prstGeom>
            <a:solidFill>
              <a:srgbClr val="CCFF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sz="1200" b="0" dirty="0"/>
                <a:t>MUX4</a:t>
              </a:r>
            </a:p>
          </p:txBody>
        </p:sp>
        <p:sp>
          <p:nvSpPr>
            <p:cNvPr id="16" name="Line 27">
              <a:extLst>
                <a:ext uri="{FF2B5EF4-FFF2-40B4-BE49-F238E27FC236}">
                  <a16:creationId xmlns:a16="http://schemas.microsoft.com/office/drawing/2014/main" id="{1872ECA7-BA10-4323-A22B-91CB1310F816}"/>
                </a:ext>
              </a:extLst>
            </p:cNvPr>
            <p:cNvSpPr>
              <a:spLocks noChangeShapeType="1"/>
            </p:cNvSpPr>
            <p:nvPr/>
          </p:nvSpPr>
          <p:spPr bwMode="auto">
            <a:xfrm>
              <a:off x="2965450" y="4597400"/>
              <a:ext cx="381000" cy="0"/>
            </a:xfrm>
            <a:prstGeom prst="line">
              <a:avLst/>
            </a:prstGeom>
            <a:noFill/>
            <a:ln w="28575">
              <a:solidFill>
                <a:srgbClr val="000000"/>
              </a:solidFill>
              <a:round/>
              <a:headEnd/>
              <a:tailEnd/>
            </a:ln>
          </p:spPr>
          <p:txBody>
            <a:bodyPr/>
            <a:lstStyle/>
            <a:p>
              <a:endParaRPr lang="en-US"/>
            </a:p>
          </p:txBody>
        </p:sp>
        <p:sp>
          <p:nvSpPr>
            <p:cNvPr id="17" name="Rectangle 28">
              <a:extLst>
                <a:ext uri="{FF2B5EF4-FFF2-40B4-BE49-F238E27FC236}">
                  <a16:creationId xmlns:a16="http://schemas.microsoft.com/office/drawing/2014/main" id="{8472EDE2-653B-4CEC-A81A-E7A4759FD901}"/>
                </a:ext>
              </a:extLst>
            </p:cNvPr>
            <p:cNvSpPr>
              <a:spLocks noChangeArrowheads="1"/>
            </p:cNvSpPr>
            <p:nvPr/>
          </p:nvSpPr>
          <p:spPr bwMode="auto">
            <a:xfrm>
              <a:off x="2584450" y="4445000"/>
              <a:ext cx="442913"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D2</a:t>
              </a:r>
            </a:p>
          </p:txBody>
        </p:sp>
        <p:sp>
          <p:nvSpPr>
            <p:cNvPr id="18" name="Line 29">
              <a:extLst>
                <a:ext uri="{FF2B5EF4-FFF2-40B4-BE49-F238E27FC236}">
                  <a16:creationId xmlns:a16="http://schemas.microsoft.com/office/drawing/2014/main" id="{FBA4634D-8A67-48F6-B2EC-A3AA1A348B84}"/>
                </a:ext>
              </a:extLst>
            </p:cNvPr>
            <p:cNvSpPr>
              <a:spLocks noChangeShapeType="1"/>
            </p:cNvSpPr>
            <p:nvPr/>
          </p:nvSpPr>
          <p:spPr bwMode="auto">
            <a:xfrm>
              <a:off x="2965450" y="4368800"/>
              <a:ext cx="381000" cy="0"/>
            </a:xfrm>
            <a:prstGeom prst="line">
              <a:avLst/>
            </a:prstGeom>
            <a:noFill/>
            <a:ln w="28575">
              <a:solidFill>
                <a:srgbClr val="000000"/>
              </a:solidFill>
              <a:round/>
              <a:headEnd/>
              <a:tailEnd/>
            </a:ln>
          </p:spPr>
          <p:txBody>
            <a:bodyPr/>
            <a:lstStyle/>
            <a:p>
              <a:endParaRPr lang="en-US"/>
            </a:p>
          </p:txBody>
        </p:sp>
        <p:sp>
          <p:nvSpPr>
            <p:cNvPr id="19" name="Rectangle 30">
              <a:extLst>
                <a:ext uri="{FF2B5EF4-FFF2-40B4-BE49-F238E27FC236}">
                  <a16:creationId xmlns:a16="http://schemas.microsoft.com/office/drawing/2014/main" id="{4298ED5E-D3B9-4E62-9CFD-34E620B4C104}"/>
                </a:ext>
              </a:extLst>
            </p:cNvPr>
            <p:cNvSpPr>
              <a:spLocks noChangeArrowheads="1"/>
            </p:cNvSpPr>
            <p:nvPr/>
          </p:nvSpPr>
          <p:spPr bwMode="auto">
            <a:xfrm>
              <a:off x="2584450" y="4216400"/>
              <a:ext cx="442913" cy="336550"/>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D1</a:t>
              </a:r>
            </a:p>
          </p:txBody>
        </p:sp>
        <p:sp>
          <p:nvSpPr>
            <p:cNvPr id="20" name="AutoShape 26">
              <a:extLst>
                <a:ext uri="{FF2B5EF4-FFF2-40B4-BE49-F238E27FC236}">
                  <a16:creationId xmlns:a16="http://schemas.microsoft.com/office/drawing/2014/main" id="{1BE86211-DC3D-441B-8F26-78FA30D53715}"/>
                </a:ext>
              </a:extLst>
            </p:cNvPr>
            <p:cNvSpPr>
              <a:spLocks noChangeArrowheads="1"/>
            </p:cNvSpPr>
            <p:nvPr/>
          </p:nvSpPr>
          <p:spPr bwMode="auto">
            <a:xfrm>
              <a:off x="1517649" y="3194050"/>
              <a:ext cx="1143001" cy="615950"/>
            </a:xfrm>
            <a:prstGeom prst="roundRect">
              <a:avLst>
                <a:gd name="adj" fmla="val 16667"/>
              </a:avLst>
            </a:prstGeom>
            <a:solidFill>
              <a:srgbClr val="CCFF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altLang="zh-CN" sz="1200" b="0" dirty="0"/>
                <a:t>Control</a:t>
              </a:r>
              <a:endParaRPr lang="en-US" sz="1200" b="0" dirty="0"/>
            </a:p>
          </p:txBody>
        </p:sp>
        <p:sp>
          <p:nvSpPr>
            <p:cNvPr id="21" name="Line 16">
              <a:extLst>
                <a:ext uri="{FF2B5EF4-FFF2-40B4-BE49-F238E27FC236}">
                  <a16:creationId xmlns:a16="http://schemas.microsoft.com/office/drawing/2014/main" id="{09EB9236-A12C-40BC-BC5A-46CF7E37C94E}"/>
                </a:ext>
              </a:extLst>
            </p:cNvPr>
            <p:cNvSpPr>
              <a:spLocks noChangeShapeType="1"/>
            </p:cNvSpPr>
            <p:nvPr/>
          </p:nvSpPr>
          <p:spPr bwMode="auto">
            <a:xfrm>
              <a:off x="1136650" y="3454400"/>
              <a:ext cx="381000" cy="0"/>
            </a:xfrm>
            <a:prstGeom prst="line">
              <a:avLst/>
            </a:prstGeom>
            <a:noFill/>
            <a:ln w="28575">
              <a:solidFill>
                <a:srgbClr val="000000"/>
              </a:solidFill>
              <a:round/>
              <a:headEnd/>
              <a:tailEnd/>
            </a:ln>
          </p:spPr>
          <p:txBody>
            <a:bodyPr/>
            <a:lstStyle/>
            <a:p>
              <a:endParaRPr lang="en-US"/>
            </a:p>
          </p:txBody>
        </p:sp>
        <p:sp>
          <p:nvSpPr>
            <p:cNvPr id="22" name="Rectangle 18">
              <a:extLst>
                <a:ext uri="{FF2B5EF4-FFF2-40B4-BE49-F238E27FC236}">
                  <a16:creationId xmlns:a16="http://schemas.microsoft.com/office/drawing/2014/main" id="{DFBBE026-8E69-4432-B156-02251387D529}"/>
                </a:ext>
              </a:extLst>
            </p:cNvPr>
            <p:cNvSpPr>
              <a:spLocks noChangeArrowheads="1"/>
            </p:cNvSpPr>
            <p:nvPr/>
          </p:nvSpPr>
          <p:spPr bwMode="auto">
            <a:xfrm>
              <a:off x="468313" y="3270250"/>
              <a:ext cx="839835" cy="369332"/>
            </a:xfrm>
            <a:prstGeom prst="rect">
              <a:avLst/>
            </a:prstGeom>
            <a:noFill/>
            <a:ln w="9525">
              <a:noFill/>
              <a:miter lim="800000"/>
              <a:headEnd/>
              <a:tailEnd/>
            </a:ln>
            <a:effectLst/>
          </p:spPr>
          <p:txBody>
            <a:bodyPr wrap="square">
              <a:spAutoFit/>
            </a:bodyPr>
            <a:lstStyle/>
            <a:p>
              <a:pPr algn="l" eaLnBrk="1" hangingPunct="1">
                <a:lnSpc>
                  <a:spcPct val="100000"/>
                </a:lnSpc>
              </a:pPr>
              <a:r>
                <a:rPr lang="en-US" b="0" dirty="0"/>
                <a:t>code</a:t>
              </a:r>
            </a:p>
          </p:txBody>
        </p:sp>
      </p:grpSp>
      <p:sp>
        <p:nvSpPr>
          <p:cNvPr id="24" name="内容占位符 2">
            <a:extLst>
              <a:ext uri="{FF2B5EF4-FFF2-40B4-BE49-F238E27FC236}">
                <a16:creationId xmlns:a16="http://schemas.microsoft.com/office/drawing/2014/main" id="{7975E10C-4C9D-4423-8794-E77E7CADF6C4}"/>
              </a:ext>
            </a:extLst>
          </p:cNvPr>
          <p:cNvSpPr txBox="1">
            <a:spLocks/>
          </p:cNvSpPr>
          <p:nvPr/>
        </p:nvSpPr>
        <p:spPr bwMode="auto">
          <a:xfrm>
            <a:off x="216044" y="4749147"/>
            <a:ext cx="4332143" cy="1675164"/>
          </a:xfrm>
          <a:prstGeom prst="rect">
            <a:avLst/>
          </a:prstGeom>
          <a:noFill/>
          <a:ln w="9525">
            <a:solidFill>
              <a:schemeClr val="tx1">
                <a:lumMod val="60000"/>
                <a:lumOff val="40000"/>
              </a:schemeClr>
            </a:solidFill>
            <a:miter lim="800000"/>
            <a:headEnd/>
            <a:tailEnd/>
          </a:ln>
          <a:effectLst/>
        </p:spPr>
        <p:txBody>
          <a:bodyPr vert="horz" wrap="square" lIns="90343" tIns="44379" rIns="90343" bIns="44379" numCol="1" anchor="t" anchorCtr="0" compatLnSpc="1">
            <a:prstTxWarp prst="textNoShape">
              <a:avLst/>
            </a:prstTxWarp>
          </a:bodyPr>
          <a:lstStyle>
            <a:lvl1pPr marL="0" indent="0" algn="l" defTabSz="912813" rtl="0" fontAlgn="base">
              <a:lnSpc>
                <a:spcPct val="130000"/>
              </a:lnSpc>
              <a:spcBef>
                <a:spcPts val="300"/>
              </a:spcBef>
              <a:spcAft>
                <a:spcPct val="0"/>
              </a:spcAft>
              <a:buClr>
                <a:schemeClr val="hlink"/>
              </a:buClr>
              <a:buFont typeface="Wingdings" pitchFamily="2" charset="2"/>
              <a:defRPr sz="2400" b="0">
                <a:solidFill>
                  <a:srgbClr val="000000"/>
                </a:solidFill>
                <a:effectLst/>
                <a:latin typeface="微软雅黑" panose="020B0503020204020204" pitchFamily="34" charset="-122"/>
                <a:ea typeface="微软雅黑" panose="020B0503020204020204" pitchFamily="34" charset="-122"/>
                <a:cs typeface="+mn-cs"/>
              </a:defRPr>
            </a:lvl1pPr>
            <a:lvl2pPr marL="498475" indent="0" algn="l" defTabSz="912813" rtl="0" fontAlgn="base">
              <a:lnSpc>
                <a:spcPct val="130000"/>
              </a:lnSpc>
              <a:spcBef>
                <a:spcPts val="300"/>
              </a:spcBef>
              <a:spcAft>
                <a:spcPct val="0"/>
              </a:spcAft>
              <a:buClr>
                <a:schemeClr val="hlink"/>
              </a:buClr>
              <a:buSzPct val="75000"/>
              <a:buFontTx/>
              <a:buNone/>
              <a:defRPr sz="2200" b="0">
                <a:solidFill>
                  <a:srgbClr val="000000"/>
                </a:solidFill>
                <a:effectLst/>
                <a:latin typeface="微软雅黑" panose="020B0503020204020204" pitchFamily="34" charset="-122"/>
                <a:ea typeface="微软雅黑" panose="020B0503020204020204" pitchFamily="34" charset="-122"/>
              </a:defRPr>
            </a:lvl2pPr>
            <a:lvl3pPr marL="1144588" indent="-238125" algn="l" defTabSz="912813" rtl="0" fontAlgn="base">
              <a:lnSpc>
                <a:spcPct val="107000"/>
              </a:lnSpc>
              <a:spcBef>
                <a:spcPct val="10000"/>
              </a:spcBef>
              <a:spcAft>
                <a:spcPct val="0"/>
              </a:spcAft>
              <a:buClr>
                <a:srgbClr val="005400"/>
              </a:buClr>
              <a:buSzPct val="90000"/>
              <a:buFont typeface="Wingdings" pitchFamily="2" charset="2"/>
              <a:buChar char="l"/>
              <a:defRPr b="0">
                <a:solidFill>
                  <a:schemeClr val="folHlink"/>
                </a:solidFill>
                <a:latin typeface="微软雅黑" panose="020B0503020204020204" pitchFamily="34" charset="-122"/>
                <a:ea typeface="微软雅黑" panose="020B0503020204020204" pitchFamily="34" charset="-122"/>
              </a:defRPr>
            </a:lvl3pPr>
            <a:lvl4pPr marL="1597025" indent="-227013" algn="l" defTabSz="912813" rtl="0" fontAlgn="base">
              <a:spcBef>
                <a:spcPct val="20000"/>
              </a:spcBef>
              <a:spcAft>
                <a:spcPct val="0"/>
              </a:spcAft>
              <a:buChar char="»"/>
              <a:defRPr b="0">
                <a:solidFill>
                  <a:schemeClr val="tx1"/>
                </a:solidFill>
                <a:latin typeface="微软雅黑" panose="020B0503020204020204" pitchFamily="34" charset="-122"/>
                <a:ea typeface="微软雅黑" panose="020B0503020204020204" pitchFamily="34" charset="-122"/>
              </a:defRPr>
            </a:lvl4pPr>
            <a:lvl5pPr marL="2447925" indent="-228600" algn="l" defTabSz="912813" rtl="0" fontAlgn="base">
              <a:spcBef>
                <a:spcPct val="20000"/>
              </a:spcBef>
              <a:spcAft>
                <a:spcPct val="0"/>
              </a:spcAft>
              <a:buChar char="•"/>
              <a:defRPr sz="2000">
                <a:solidFill>
                  <a:schemeClr val="tx1"/>
                </a:solidFill>
                <a:latin typeface="Times New Roman" pitchFamily="18" charset="0"/>
              </a:defRPr>
            </a:lvl5pPr>
            <a:lvl6pPr marL="2905125" indent="-228600" algn="l" defTabSz="912813" rtl="0" fontAlgn="base">
              <a:spcBef>
                <a:spcPct val="20000"/>
              </a:spcBef>
              <a:spcAft>
                <a:spcPct val="0"/>
              </a:spcAft>
              <a:buChar char="•"/>
              <a:defRPr sz="2000">
                <a:solidFill>
                  <a:schemeClr val="tx1"/>
                </a:solidFill>
                <a:latin typeface="Times New Roman" pitchFamily="18" charset="0"/>
              </a:defRPr>
            </a:lvl6pPr>
            <a:lvl7pPr marL="3362325" indent="-228600" algn="l" defTabSz="912813" rtl="0" fontAlgn="base">
              <a:spcBef>
                <a:spcPct val="20000"/>
              </a:spcBef>
              <a:spcAft>
                <a:spcPct val="0"/>
              </a:spcAft>
              <a:buChar char="•"/>
              <a:defRPr sz="2000">
                <a:solidFill>
                  <a:schemeClr val="tx1"/>
                </a:solidFill>
                <a:latin typeface="Times New Roman" pitchFamily="18" charset="0"/>
              </a:defRPr>
            </a:lvl7pPr>
            <a:lvl8pPr marL="3819525" indent="-228600" algn="l" defTabSz="912813" rtl="0" fontAlgn="base">
              <a:spcBef>
                <a:spcPct val="20000"/>
              </a:spcBef>
              <a:spcAft>
                <a:spcPct val="0"/>
              </a:spcAft>
              <a:buChar char="•"/>
              <a:defRPr sz="2000">
                <a:solidFill>
                  <a:schemeClr val="tx1"/>
                </a:solidFill>
                <a:latin typeface="Times New Roman" pitchFamily="18" charset="0"/>
              </a:defRPr>
            </a:lvl8pPr>
            <a:lvl9pPr marL="4276725" indent="-228600" algn="l" defTabSz="912813" rtl="0" fontAlgn="base">
              <a:spcBef>
                <a:spcPct val="20000"/>
              </a:spcBef>
              <a:spcAft>
                <a:spcPct val="0"/>
              </a:spcAft>
              <a:buChar char="•"/>
              <a:defRPr sz="2000">
                <a:solidFill>
                  <a:schemeClr val="tx1"/>
                </a:solidFill>
                <a:latin typeface="Times New Roman" pitchFamily="18" charset="0"/>
              </a:defRPr>
            </a:lvl9pPr>
          </a:lstStyle>
          <a:p>
            <a:pPr eaLnBrk="1" hangingPunct="1"/>
            <a:r>
              <a:rPr lang="zh-CN" altLang="en-US" sz="2200" kern="0" dirty="0">
                <a:solidFill>
                  <a:schemeClr val="tx1">
                    <a:lumMod val="60000"/>
                    <a:lumOff val="40000"/>
                  </a:schemeClr>
                </a:solidFill>
              </a:rPr>
              <a:t>方法</a:t>
            </a:r>
            <a:r>
              <a:rPr lang="en-US" altLang="zh-CN" sz="2200" kern="0" dirty="0">
                <a:solidFill>
                  <a:schemeClr val="tx1">
                    <a:lumMod val="60000"/>
                    <a:lumOff val="40000"/>
                  </a:schemeClr>
                </a:solidFill>
              </a:rPr>
              <a:t>1</a:t>
            </a:r>
            <a:r>
              <a:rPr lang="zh-CN" altLang="en-US" sz="2200" kern="0" dirty="0">
                <a:solidFill>
                  <a:schemeClr val="tx1">
                    <a:lumMod val="60000"/>
                    <a:lumOff val="40000"/>
                  </a:schemeClr>
                </a:solidFill>
              </a:rPr>
              <a:t>：用相等测试信号</a:t>
            </a:r>
            <a:endParaRPr lang="en-US" altLang="zh-CN" sz="2200" kern="0" dirty="0">
              <a:solidFill>
                <a:schemeClr val="tx1">
                  <a:lumMod val="60000"/>
                  <a:lumOff val="40000"/>
                </a:schemeClr>
              </a:solidFill>
            </a:endParaRPr>
          </a:p>
          <a:p>
            <a:pPr eaLnBrk="1" hangingPunct="1"/>
            <a:r>
              <a:rPr lang="en-US" altLang="zh-CN" sz="2200" kern="0" dirty="0">
                <a:solidFill>
                  <a:schemeClr val="tx1">
                    <a:lumMod val="60000"/>
                    <a:lumOff val="40000"/>
                  </a:schemeClr>
                </a:solidFill>
              </a:rPr>
              <a:t>bool s1= code==2 || code==3;</a:t>
            </a:r>
          </a:p>
          <a:p>
            <a:pPr eaLnBrk="1" hangingPunct="1"/>
            <a:r>
              <a:rPr lang="en-US" altLang="zh-CN" sz="2200" kern="0" dirty="0">
                <a:solidFill>
                  <a:schemeClr val="tx1">
                    <a:lumMod val="60000"/>
                    <a:lumOff val="40000"/>
                  </a:schemeClr>
                </a:solidFill>
              </a:rPr>
              <a:t>bool s0= code==1 || code==3;</a:t>
            </a:r>
          </a:p>
          <a:p>
            <a:pPr eaLnBrk="1" hangingPunct="1"/>
            <a:br>
              <a:rPr lang="en-US" altLang="zh-CN" sz="2200" kern="0" dirty="0">
                <a:solidFill>
                  <a:schemeClr val="tx1">
                    <a:lumMod val="60000"/>
                    <a:lumOff val="40000"/>
                  </a:schemeClr>
                </a:solidFill>
              </a:rPr>
            </a:br>
            <a:endParaRPr lang="zh-CN" altLang="en-US" sz="2200" kern="0" dirty="0">
              <a:solidFill>
                <a:schemeClr val="tx1">
                  <a:lumMod val="60000"/>
                  <a:lumOff val="40000"/>
                </a:schemeClr>
              </a:solidFill>
            </a:endParaRPr>
          </a:p>
        </p:txBody>
      </p:sp>
      <p:sp>
        <p:nvSpPr>
          <p:cNvPr id="25" name="内容占位符 2">
            <a:extLst>
              <a:ext uri="{FF2B5EF4-FFF2-40B4-BE49-F238E27FC236}">
                <a16:creationId xmlns:a16="http://schemas.microsoft.com/office/drawing/2014/main" id="{5BE3778E-327C-45A4-8460-42B905249D02}"/>
              </a:ext>
            </a:extLst>
          </p:cNvPr>
          <p:cNvSpPr txBox="1">
            <a:spLocks/>
          </p:cNvSpPr>
          <p:nvPr/>
        </p:nvSpPr>
        <p:spPr bwMode="auto">
          <a:xfrm>
            <a:off x="4718050" y="4749147"/>
            <a:ext cx="4332143" cy="1675164"/>
          </a:xfrm>
          <a:prstGeom prst="rect">
            <a:avLst/>
          </a:prstGeom>
          <a:noFill/>
          <a:ln w="9525">
            <a:solidFill>
              <a:srgbClr val="FF0000"/>
            </a:solidFill>
            <a:miter lim="800000"/>
            <a:headEnd/>
            <a:tailEnd/>
          </a:ln>
          <a:effectLst/>
        </p:spPr>
        <p:txBody>
          <a:bodyPr vert="horz" wrap="square" lIns="90343" tIns="44379" rIns="90343" bIns="44379" numCol="1" anchor="t" anchorCtr="0" compatLnSpc="1">
            <a:prstTxWarp prst="textNoShape">
              <a:avLst/>
            </a:prstTxWarp>
          </a:bodyPr>
          <a:lstStyle>
            <a:lvl1pPr marL="0" indent="0" algn="l" defTabSz="912813" rtl="0" fontAlgn="base">
              <a:lnSpc>
                <a:spcPct val="130000"/>
              </a:lnSpc>
              <a:spcBef>
                <a:spcPts val="300"/>
              </a:spcBef>
              <a:spcAft>
                <a:spcPct val="0"/>
              </a:spcAft>
              <a:buClr>
                <a:schemeClr val="hlink"/>
              </a:buClr>
              <a:buFont typeface="Wingdings" pitchFamily="2" charset="2"/>
              <a:defRPr sz="2400" b="0">
                <a:solidFill>
                  <a:srgbClr val="000000"/>
                </a:solidFill>
                <a:effectLst/>
                <a:latin typeface="微软雅黑" panose="020B0503020204020204" pitchFamily="34" charset="-122"/>
                <a:ea typeface="微软雅黑" panose="020B0503020204020204" pitchFamily="34" charset="-122"/>
                <a:cs typeface="+mn-cs"/>
              </a:defRPr>
            </a:lvl1pPr>
            <a:lvl2pPr marL="498475" indent="0" algn="l" defTabSz="912813" rtl="0" fontAlgn="base">
              <a:lnSpc>
                <a:spcPct val="130000"/>
              </a:lnSpc>
              <a:spcBef>
                <a:spcPts val="300"/>
              </a:spcBef>
              <a:spcAft>
                <a:spcPct val="0"/>
              </a:spcAft>
              <a:buClr>
                <a:schemeClr val="hlink"/>
              </a:buClr>
              <a:buSzPct val="75000"/>
              <a:buFontTx/>
              <a:buNone/>
              <a:defRPr sz="2200" b="0">
                <a:solidFill>
                  <a:srgbClr val="000000"/>
                </a:solidFill>
                <a:effectLst/>
                <a:latin typeface="微软雅黑" panose="020B0503020204020204" pitchFamily="34" charset="-122"/>
                <a:ea typeface="微软雅黑" panose="020B0503020204020204" pitchFamily="34" charset="-122"/>
              </a:defRPr>
            </a:lvl2pPr>
            <a:lvl3pPr marL="1144588" indent="-238125" algn="l" defTabSz="912813" rtl="0" fontAlgn="base">
              <a:lnSpc>
                <a:spcPct val="107000"/>
              </a:lnSpc>
              <a:spcBef>
                <a:spcPct val="10000"/>
              </a:spcBef>
              <a:spcAft>
                <a:spcPct val="0"/>
              </a:spcAft>
              <a:buClr>
                <a:srgbClr val="005400"/>
              </a:buClr>
              <a:buSzPct val="90000"/>
              <a:buFont typeface="Wingdings" pitchFamily="2" charset="2"/>
              <a:buChar char="l"/>
              <a:defRPr b="0">
                <a:solidFill>
                  <a:schemeClr val="folHlink"/>
                </a:solidFill>
                <a:latin typeface="微软雅黑" panose="020B0503020204020204" pitchFamily="34" charset="-122"/>
                <a:ea typeface="微软雅黑" panose="020B0503020204020204" pitchFamily="34" charset="-122"/>
              </a:defRPr>
            </a:lvl3pPr>
            <a:lvl4pPr marL="1597025" indent="-227013" algn="l" defTabSz="912813" rtl="0" fontAlgn="base">
              <a:spcBef>
                <a:spcPct val="20000"/>
              </a:spcBef>
              <a:spcAft>
                <a:spcPct val="0"/>
              </a:spcAft>
              <a:buChar char="»"/>
              <a:defRPr b="0">
                <a:solidFill>
                  <a:schemeClr val="tx1"/>
                </a:solidFill>
                <a:latin typeface="微软雅黑" panose="020B0503020204020204" pitchFamily="34" charset="-122"/>
                <a:ea typeface="微软雅黑" panose="020B0503020204020204" pitchFamily="34" charset="-122"/>
              </a:defRPr>
            </a:lvl4pPr>
            <a:lvl5pPr marL="2447925" indent="-228600" algn="l" defTabSz="912813" rtl="0" fontAlgn="base">
              <a:spcBef>
                <a:spcPct val="20000"/>
              </a:spcBef>
              <a:spcAft>
                <a:spcPct val="0"/>
              </a:spcAft>
              <a:buChar char="•"/>
              <a:defRPr sz="2000">
                <a:solidFill>
                  <a:schemeClr val="tx1"/>
                </a:solidFill>
                <a:latin typeface="Times New Roman" pitchFamily="18" charset="0"/>
              </a:defRPr>
            </a:lvl5pPr>
            <a:lvl6pPr marL="2905125" indent="-228600" algn="l" defTabSz="912813" rtl="0" fontAlgn="base">
              <a:spcBef>
                <a:spcPct val="20000"/>
              </a:spcBef>
              <a:spcAft>
                <a:spcPct val="0"/>
              </a:spcAft>
              <a:buChar char="•"/>
              <a:defRPr sz="2000">
                <a:solidFill>
                  <a:schemeClr val="tx1"/>
                </a:solidFill>
                <a:latin typeface="Times New Roman" pitchFamily="18" charset="0"/>
              </a:defRPr>
            </a:lvl6pPr>
            <a:lvl7pPr marL="3362325" indent="-228600" algn="l" defTabSz="912813" rtl="0" fontAlgn="base">
              <a:spcBef>
                <a:spcPct val="20000"/>
              </a:spcBef>
              <a:spcAft>
                <a:spcPct val="0"/>
              </a:spcAft>
              <a:buChar char="•"/>
              <a:defRPr sz="2000">
                <a:solidFill>
                  <a:schemeClr val="tx1"/>
                </a:solidFill>
                <a:latin typeface="Times New Roman" pitchFamily="18" charset="0"/>
              </a:defRPr>
            </a:lvl7pPr>
            <a:lvl8pPr marL="3819525" indent="-228600" algn="l" defTabSz="912813" rtl="0" fontAlgn="base">
              <a:spcBef>
                <a:spcPct val="20000"/>
              </a:spcBef>
              <a:spcAft>
                <a:spcPct val="0"/>
              </a:spcAft>
              <a:buChar char="•"/>
              <a:defRPr sz="2000">
                <a:solidFill>
                  <a:schemeClr val="tx1"/>
                </a:solidFill>
                <a:latin typeface="Times New Roman" pitchFamily="18" charset="0"/>
              </a:defRPr>
            </a:lvl8pPr>
            <a:lvl9pPr marL="4276725" indent="-228600" algn="l" defTabSz="912813" rtl="0" fontAlgn="base">
              <a:spcBef>
                <a:spcPct val="20000"/>
              </a:spcBef>
              <a:spcAft>
                <a:spcPct val="0"/>
              </a:spcAft>
              <a:buChar char="•"/>
              <a:defRPr sz="2000">
                <a:solidFill>
                  <a:schemeClr val="tx1"/>
                </a:solidFill>
                <a:latin typeface="Times New Roman" pitchFamily="18" charset="0"/>
              </a:defRPr>
            </a:lvl9pPr>
          </a:lstStyle>
          <a:p>
            <a:pPr eaLnBrk="1" hangingPunct="1"/>
            <a:r>
              <a:rPr lang="zh-CN" altLang="en-US" sz="2200" kern="0" dirty="0">
                <a:solidFill>
                  <a:srgbClr val="FF0000"/>
                </a:solidFill>
              </a:rPr>
              <a:t>方法</a:t>
            </a:r>
            <a:r>
              <a:rPr lang="en-US" altLang="zh-CN" sz="2200" kern="0" dirty="0">
                <a:solidFill>
                  <a:srgbClr val="FF0000"/>
                </a:solidFill>
              </a:rPr>
              <a:t>2</a:t>
            </a:r>
            <a:r>
              <a:rPr lang="zh-CN" altLang="en-US" sz="2200" kern="0" dirty="0">
                <a:solidFill>
                  <a:srgbClr val="FF0000"/>
                </a:solidFill>
              </a:rPr>
              <a:t>：用集合</a:t>
            </a:r>
            <a:endParaRPr lang="en-US" altLang="zh-CN" sz="2200" kern="0" dirty="0">
              <a:solidFill>
                <a:srgbClr val="FF0000"/>
              </a:solidFill>
            </a:endParaRPr>
          </a:p>
          <a:p>
            <a:pPr eaLnBrk="1" hangingPunct="1"/>
            <a:r>
              <a:rPr lang="en-US" altLang="zh-CN" sz="2200" kern="0" dirty="0">
                <a:solidFill>
                  <a:srgbClr val="FF0000"/>
                </a:solidFill>
              </a:rPr>
              <a:t>bool s1= code in {2 , 3};</a:t>
            </a:r>
          </a:p>
          <a:p>
            <a:pPr eaLnBrk="1" hangingPunct="1"/>
            <a:r>
              <a:rPr lang="en-US" altLang="zh-CN" sz="2200" kern="0" dirty="0">
                <a:solidFill>
                  <a:srgbClr val="FF0000"/>
                </a:solidFill>
              </a:rPr>
              <a:t>bool s0= code in {1 , 3};</a:t>
            </a:r>
            <a:br>
              <a:rPr lang="en-US" altLang="zh-CN" sz="2200" kern="0" dirty="0">
                <a:solidFill>
                  <a:srgbClr val="FF0000"/>
                </a:solidFill>
              </a:rPr>
            </a:br>
            <a:endParaRPr lang="zh-CN" altLang="en-US" sz="2200" kern="0" dirty="0">
              <a:solidFill>
                <a:srgbClr val="FF0000"/>
              </a:solidFill>
            </a:endParaRPr>
          </a:p>
        </p:txBody>
      </p:sp>
      <p:sp>
        <p:nvSpPr>
          <p:cNvPr id="4" name="文本框 3">
            <a:extLst>
              <a:ext uri="{FF2B5EF4-FFF2-40B4-BE49-F238E27FC236}">
                <a16:creationId xmlns:a16="http://schemas.microsoft.com/office/drawing/2014/main" id="{E63448EA-6423-40DE-99F0-BC6BA125C6D3}"/>
              </a:ext>
            </a:extLst>
          </p:cNvPr>
          <p:cNvSpPr txBox="1"/>
          <p:nvPr/>
        </p:nvSpPr>
        <p:spPr>
          <a:xfrm>
            <a:off x="6083155" y="227118"/>
            <a:ext cx="2967038" cy="590931"/>
          </a:xfrm>
          <a:prstGeom prst="rect">
            <a:avLst/>
          </a:prstGeom>
          <a:noFill/>
        </p:spPr>
        <p:txBody>
          <a:bodyPr wrap="square" rtlCol="0">
            <a:spAutoFit/>
          </a:bodyPr>
          <a:lstStyle/>
          <a:p>
            <a:r>
              <a:rPr lang="zh-CN" altLang="en-US" dirty="0">
                <a:hlinkClick r:id="rId2" action="ppaction://hlinkfile"/>
              </a:rPr>
              <a:t>完整示例程序 </a:t>
            </a:r>
            <a:r>
              <a:rPr lang="en-US" altLang="zh-CN" dirty="0">
                <a:hlinkClick r:id="rId2" action="ppaction://hlinkfile"/>
              </a:rPr>
              <a:t>mux4.hcl</a:t>
            </a:r>
            <a:endParaRPr lang="en-US" altLang="zh-CN" dirty="0"/>
          </a:p>
          <a:p>
            <a:r>
              <a:rPr lang="en-US" altLang="zh-CN" dirty="0">
                <a:hlinkClick r:id="rId3" action="ppaction://hlinkfile"/>
              </a:rPr>
              <a:t>hcltc</a:t>
            </a:r>
            <a:r>
              <a:rPr lang="zh-CN" altLang="en-US" dirty="0">
                <a:hlinkClick r:id="rId3" action="ppaction://hlinkfile"/>
              </a:rPr>
              <a:t>生成的</a:t>
            </a:r>
            <a:r>
              <a:rPr lang="en-US" altLang="zh-CN" dirty="0">
                <a:hlinkClick r:id="rId3" action="ppaction://hlinkfile"/>
              </a:rPr>
              <a:t>mux4</a:t>
            </a:r>
            <a:r>
              <a:rPr lang="en-US" altLang="zh-CN" dirty="0"/>
              <a:t>.c</a:t>
            </a:r>
            <a:endParaRPr lang="zh-CN" altLang="en-US" dirty="0"/>
          </a:p>
        </p:txBody>
      </p:sp>
    </p:spTree>
    <p:extLst>
      <p:ext uri="{BB962C8B-B14F-4D97-AF65-F5344CB8AC3E}">
        <p14:creationId xmlns:p14="http://schemas.microsoft.com/office/powerpoint/2010/main" val="808804999"/>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179" name="Group 75"/>
          <p:cNvGrpSpPr>
            <a:grpSpLocks/>
          </p:cNvGrpSpPr>
          <p:nvPr/>
        </p:nvGrpSpPr>
        <p:grpSpPr bwMode="auto">
          <a:xfrm>
            <a:off x="3319463" y="2895600"/>
            <a:ext cx="719137" cy="635000"/>
            <a:chOff x="768" y="1824"/>
            <a:chExt cx="453" cy="400"/>
          </a:xfrm>
        </p:grpSpPr>
        <p:sp>
          <p:nvSpPr>
            <p:cNvPr id="303180" name="Freeform 76"/>
            <p:cNvSpPr>
              <a:spLocks/>
            </p:cNvSpPr>
            <p:nvPr/>
          </p:nvSpPr>
          <p:spPr bwMode="auto">
            <a:xfrm>
              <a:off x="864" y="1824"/>
              <a:ext cx="144" cy="96"/>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wrap="none" lIns="45720" rIns="45720" anchor="ctr">
              <a:spAutoFit/>
            </a:bodyPr>
            <a:lstStyle/>
            <a:p>
              <a:endParaRPr lang="en-US"/>
            </a:p>
          </p:txBody>
        </p:sp>
        <p:sp>
          <p:nvSpPr>
            <p:cNvPr id="303181" name="Freeform 77"/>
            <p:cNvSpPr>
              <a:spLocks/>
            </p:cNvSpPr>
            <p:nvPr/>
          </p:nvSpPr>
          <p:spPr bwMode="auto">
            <a:xfrm>
              <a:off x="816" y="1872"/>
              <a:ext cx="192" cy="144"/>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82" name="Freeform 78"/>
            <p:cNvSpPr>
              <a:spLocks/>
            </p:cNvSpPr>
            <p:nvPr/>
          </p:nvSpPr>
          <p:spPr bwMode="auto">
            <a:xfrm>
              <a:off x="768" y="1920"/>
              <a:ext cx="240" cy="192"/>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83" name="Text Box 79"/>
            <p:cNvSpPr txBox="1">
              <a:spLocks noChangeArrowheads="1"/>
            </p:cNvSpPr>
            <p:nvPr/>
          </p:nvSpPr>
          <p:spPr bwMode="auto">
            <a:xfrm>
              <a:off x="1008" y="1825"/>
              <a:ext cx="213" cy="179"/>
            </a:xfrm>
            <a:prstGeom prst="rect">
              <a:avLst/>
            </a:prstGeom>
            <a:noFill/>
            <a:ln w="19050">
              <a:noFill/>
              <a:miter lim="800000"/>
              <a:headEnd/>
              <a:tailEnd type="none" w="sm" len="sm"/>
            </a:ln>
            <a:effectLst/>
          </p:spPr>
          <p:txBody>
            <a:bodyPr wrap="none" lIns="45720" rIns="45720">
              <a:spAutoFit/>
            </a:bodyPr>
            <a:lstStyle/>
            <a:p>
              <a:pPr algn="l"/>
              <a:r>
                <a:rPr lang="en-US" sz="1400"/>
                <a:t>OF</a:t>
              </a:r>
            </a:p>
          </p:txBody>
        </p:sp>
        <p:sp>
          <p:nvSpPr>
            <p:cNvPr id="303184" name="Text Box 80"/>
            <p:cNvSpPr txBox="1">
              <a:spLocks noChangeArrowheads="1"/>
            </p:cNvSpPr>
            <p:nvPr/>
          </p:nvSpPr>
          <p:spPr bwMode="auto">
            <a:xfrm>
              <a:off x="1008" y="1935"/>
              <a:ext cx="194" cy="179"/>
            </a:xfrm>
            <a:prstGeom prst="rect">
              <a:avLst/>
            </a:prstGeom>
            <a:noFill/>
            <a:ln w="19050">
              <a:noFill/>
              <a:miter lim="800000"/>
              <a:headEnd/>
              <a:tailEnd type="none" w="sm" len="sm"/>
            </a:ln>
            <a:effectLst/>
          </p:spPr>
          <p:txBody>
            <a:bodyPr wrap="none" lIns="45720" rIns="45720">
              <a:spAutoFit/>
            </a:bodyPr>
            <a:lstStyle/>
            <a:p>
              <a:pPr algn="l"/>
              <a:r>
                <a:rPr lang="en-US" sz="1400"/>
                <a:t>ZF</a:t>
              </a:r>
            </a:p>
          </p:txBody>
        </p:sp>
        <p:sp>
          <p:nvSpPr>
            <p:cNvPr id="303185" name="Text Box 81"/>
            <p:cNvSpPr txBox="1">
              <a:spLocks noChangeArrowheads="1"/>
            </p:cNvSpPr>
            <p:nvPr/>
          </p:nvSpPr>
          <p:spPr bwMode="auto">
            <a:xfrm>
              <a:off x="1008" y="2045"/>
              <a:ext cx="207" cy="179"/>
            </a:xfrm>
            <a:prstGeom prst="rect">
              <a:avLst/>
            </a:prstGeom>
            <a:noFill/>
            <a:ln w="19050">
              <a:noFill/>
              <a:miter lim="800000"/>
              <a:headEnd/>
              <a:tailEnd type="none" w="sm" len="sm"/>
            </a:ln>
            <a:effectLst/>
          </p:spPr>
          <p:txBody>
            <a:bodyPr wrap="none" lIns="45720" rIns="45720">
              <a:spAutoFit/>
            </a:bodyPr>
            <a:lstStyle/>
            <a:p>
              <a:pPr algn="l"/>
              <a:r>
                <a:rPr lang="en-US" sz="1400"/>
                <a:t>CF</a:t>
              </a:r>
            </a:p>
          </p:txBody>
        </p:sp>
      </p:grpSp>
      <p:grpSp>
        <p:nvGrpSpPr>
          <p:cNvPr id="303186" name="Group 82"/>
          <p:cNvGrpSpPr>
            <a:grpSpLocks/>
          </p:cNvGrpSpPr>
          <p:nvPr/>
        </p:nvGrpSpPr>
        <p:grpSpPr bwMode="auto">
          <a:xfrm>
            <a:off x="5419725" y="2895600"/>
            <a:ext cx="719138" cy="635000"/>
            <a:chOff x="768" y="1824"/>
            <a:chExt cx="453" cy="400"/>
          </a:xfrm>
        </p:grpSpPr>
        <p:sp>
          <p:nvSpPr>
            <p:cNvPr id="303187" name="Freeform 83"/>
            <p:cNvSpPr>
              <a:spLocks/>
            </p:cNvSpPr>
            <p:nvPr/>
          </p:nvSpPr>
          <p:spPr bwMode="auto">
            <a:xfrm>
              <a:off x="864" y="1824"/>
              <a:ext cx="144" cy="96"/>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wrap="none" lIns="45720" rIns="45720" anchor="ctr">
              <a:spAutoFit/>
            </a:bodyPr>
            <a:lstStyle/>
            <a:p>
              <a:endParaRPr lang="en-US"/>
            </a:p>
          </p:txBody>
        </p:sp>
        <p:sp>
          <p:nvSpPr>
            <p:cNvPr id="303188" name="Freeform 84"/>
            <p:cNvSpPr>
              <a:spLocks/>
            </p:cNvSpPr>
            <p:nvPr/>
          </p:nvSpPr>
          <p:spPr bwMode="auto">
            <a:xfrm>
              <a:off x="816" y="1872"/>
              <a:ext cx="192" cy="144"/>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89" name="Freeform 85"/>
            <p:cNvSpPr>
              <a:spLocks/>
            </p:cNvSpPr>
            <p:nvPr/>
          </p:nvSpPr>
          <p:spPr bwMode="auto">
            <a:xfrm>
              <a:off x="768" y="1920"/>
              <a:ext cx="240" cy="192"/>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90" name="Text Box 86"/>
            <p:cNvSpPr txBox="1">
              <a:spLocks noChangeArrowheads="1"/>
            </p:cNvSpPr>
            <p:nvPr/>
          </p:nvSpPr>
          <p:spPr bwMode="auto">
            <a:xfrm>
              <a:off x="1008" y="1825"/>
              <a:ext cx="213" cy="179"/>
            </a:xfrm>
            <a:prstGeom prst="rect">
              <a:avLst/>
            </a:prstGeom>
            <a:noFill/>
            <a:ln w="19050">
              <a:noFill/>
              <a:miter lim="800000"/>
              <a:headEnd/>
              <a:tailEnd type="none" w="sm" len="sm"/>
            </a:ln>
            <a:effectLst/>
          </p:spPr>
          <p:txBody>
            <a:bodyPr wrap="none" lIns="45720" rIns="45720">
              <a:spAutoFit/>
            </a:bodyPr>
            <a:lstStyle/>
            <a:p>
              <a:pPr algn="l"/>
              <a:r>
                <a:rPr lang="en-US" sz="1400"/>
                <a:t>OF</a:t>
              </a:r>
            </a:p>
          </p:txBody>
        </p:sp>
        <p:sp>
          <p:nvSpPr>
            <p:cNvPr id="303191" name="Text Box 87"/>
            <p:cNvSpPr txBox="1">
              <a:spLocks noChangeArrowheads="1"/>
            </p:cNvSpPr>
            <p:nvPr/>
          </p:nvSpPr>
          <p:spPr bwMode="auto">
            <a:xfrm>
              <a:off x="1008" y="1935"/>
              <a:ext cx="194" cy="179"/>
            </a:xfrm>
            <a:prstGeom prst="rect">
              <a:avLst/>
            </a:prstGeom>
            <a:noFill/>
            <a:ln w="19050">
              <a:noFill/>
              <a:miter lim="800000"/>
              <a:headEnd/>
              <a:tailEnd type="none" w="sm" len="sm"/>
            </a:ln>
            <a:effectLst/>
          </p:spPr>
          <p:txBody>
            <a:bodyPr wrap="none" lIns="45720" rIns="45720">
              <a:spAutoFit/>
            </a:bodyPr>
            <a:lstStyle/>
            <a:p>
              <a:pPr algn="l"/>
              <a:r>
                <a:rPr lang="en-US" sz="1400"/>
                <a:t>ZF</a:t>
              </a:r>
            </a:p>
          </p:txBody>
        </p:sp>
        <p:sp>
          <p:nvSpPr>
            <p:cNvPr id="303192" name="Text Box 88"/>
            <p:cNvSpPr txBox="1">
              <a:spLocks noChangeArrowheads="1"/>
            </p:cNvSpPr>
            <p:nvPr/>
          </p:nvSpPr>
          <p:spPr bwMode="auto">
            <a:xfrm>
              <a:off x="1008" y="2045"/>
              <a:ext cx="207" cy="179"/>
            </a:xfrm>
            <a:prstGeom prst="rect">
              <a:avLst/>
            </a:prstGeom>
            <a:noFill/>
            <a:ln w="19050">
              <a:noFill/>
              <a:miter lim="800000"/>
              <a:headEnd/>
              <a:tailEnd type="none" w="sm" len="sm"/>
            </a:ln>
            <a:effectLst/>
          </p:spPr>
          <p:txBody>
            <a:bodyPr wrap="none" lIns="45720" rIns="45720">
              <a:spAutoFit/>
            </a:bodyPr>
            <a:lstStyle/>
            <a:p>
              <a:pPr algn="l"/>
              <a:r>
                <a:rPr lang="en-US" sz="1400"/>
                <a:t>CF</a:t>
              </a:r>
            </a:p>
          </p:txBody>
        </p:sp>
      </p:grpSp>
      <p:grpSp>
        <p:nvGrpSpPr>
          <p:cNvPr id="303193" name="Group 89"/>
          <p:cNvGrpSpPr>
            <a:grpSpLocks/>
          </p:cNvGrpSpPr>
          <p:nvPr/>
        </p:nvGrpSpPr>
        <p:grpSpPr bwMode="auto">
          <a:xfrm>
            <a:off x="7519988" y="2895600"/>
            <a:ext cx="719137" cy="635000"/>
            <a:chOff x="768" y="1824"/>
            <a:chExt cx="453" cy="400"/>
          </a:xfrm>
        </p:grpSpPr>
        <p:sp>
          <p:nvSpPr>
            <p:cNvPr id="303194" name="Freeform 90"/>
            <p:cNvSpPr>
              <a:spLocks/>
            </p:cNvSpPr>
            <p:nvPr/>
          </p:nvSpPr>
          <p:spPr bwMode="auto">
            <a:xfrm>
              <a:off x="864" y="1824"/>
              <a:ext cx="144" cy="96"/>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wrap="none" lIns="45720" rIns="45720" anchor="ctr">
              <a:spAutoFit/>
            </a:bodyPr>
            <a:lstStyle/>
            <a:p>
              <a:endParaRPr lang="en-US"/>
            </a:p>
          </p:txBody>
        </p:sp>
        <p:sp>
          <p:nvSpPr>
            <p:cNvPr id="303195" name="Freeform 91"/>
            <p:cNvSpPr>
              <a:spLocks/>
            </p:cNvSpPr>
            <p:nvPr/>
          </p:nvSpPr>
          <p:spPr bwMode="auto">
            <a:xfrm>
              <a:off x="816" y="1872"/>
              <a:ext cx="192" cy="144"/>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96" name="Freeform 92"/>
            <p:cNvSpPr>
              <a:spLocks/>
            </p:cNvSpPr>
            <p:nvPr/>
          </p:nvSpPr>
          <p:spPr bwMode="auto">
            <a:xfrm>
              <a:off x="768" y="1920"/>
              <a:ext cx="240" cy="192"/>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97" name="Text Box 93"/>
            <p:cNvSpPr txBox="1">
              <a:spLocks noChangeArrowheads="1"/>
            </p:cNvSpPr>
            <p:nvPr/>
          </p:nvSpPr>
          <p:spPr bwMode="auto">
            <a:xfrm>
              <a:off x="1008" y="1825"/>
              <a:ext cx="213" cy="179"/>
            </a:xfrm>
            <a:prstGeom prst="rect">
              <a:avLst/>
            </a:prstGeom>
            <a:noFill/>
            <a:ln w="19050">
              <a:noFill/>
              <a:miter lim="800000"/>
              <a:headEnd/>
              <a:tailEnd type="none" w="sm" len="sm"/>
            </a:ln>
            <a:effectLst/>
          </p:spPr>
          <p:txBody>
            <a:bodyPr wrap="none" lIns="45720" rIns="45720">
              <a:spAutoFit/>
            </a:bodyPr>
            <a:lstStyle/>
            <a:p>
              <a:pPr algn="l"/>
              <a:r>
                <a:rPr lang="en-US" sz="1400"/>
                <a:t>OF</a:t>
              </a:r>
            </a:p>
          </p:txBody>
        </p:sp>
        <p:sp>
          <p:nvSpPr>
            <p:cNvPr id="303198" name="Text Box 94"/>
            <p:cNvSpPr txBox="1">
              <a:spLocks noChangeArrowheads="1"/>
            </p:cNvSpPr>
            <p:nvPr/>
          </p:nvSpPr>
          <p:spPr bwMode="auto">
            <a:xfrm>
              <a:off x="1008" y="1935"/>
              <a:ext cx="194" cy="179"/>
            </a:xfrm>
            <a:prstGeom prst="rect">
              <a:avLst/>
            </a:prstGeom>
            <a:noFill/>
            <a:ln w="19050">
              <a:noFill/>
              <a:miter lim="800000"/>
              <a:headEnd/>
              <a:tailEnd type="none" w="sm" len="sm"/>
            </a:ln>
            <a:effectLst/>
          </p:spPr>
          <p:txBody>
            <a:bodyPr wrap="none" lIns="45720" rIns="45720">
              <a:spAutoFit/>
            </a:bodyPr>
            <a:lstStyle/>
            <a:p>
              <a:pPr algn="l"/>
              <a:r>
                <a:rPr lang="en-US" sz="1400"/>
                <a:t>ZF</a:t>
              </a:r>
            </a:p>
          </p:txBody>
        </p:sp>
        <p:sp>
          <p:nvSpPr>
            <p:cNvPr id="303199" name="Text Box 95"/>
            <p:cNvSpPr txBox="1">
              <a:spLocks noChangeArrowheads="1"/>
            </p:cNvSpPr>
            <p:nvPr/>
          </p:nvSpPr>
          <p:spPr bwMode="auto">
            <a:xfrm>
              <a:off x="1008" y="2045"/>
              <a:ext cx="207" cy="179"/>
            </a:xfrm>
            <a:prstGeom prst="rect">
              <a:avLst/>
            </a:prstGeom>
            <a:noFill/>
            <a:ln w="19050">
              <a:noFill/>
              <a:miter lim="800000"/>
              <a:headEnd/>
              <a:tailEnd type="none" w="sm" len="sm"/>
            </a:ln>
            <a:effectLst/>
          </p:spPr>
          <p:txBody>
            <a:bodyPr wrap="none" lIns="45720" rIns="45720">
              <a:spAutoFit/>
            </a:bodyPr>
            <a:lstStyle/>
            <a:p>
              <a:pPr algn="l"/>
              <a:r>
                <a:rPr lang="en-US" sz="1400"/>
                <a:t>CF</a:t>
              </a:r>
            </a:p>
          </p:txBody>
        </p:sp>
      </p:grpSp>
      <p:grpSp>
        <p:nvGrpSpPr>
          <p:cNvPr id="303178" name="Group 74"/>
          <p:cNvGrpSpPr>
            <a:grpSpLocks/>
          </p:cNvGrpSpPr>
          <p:nvPr/>
        </p:nvGrpSpPr>
        <p:grpSpPr bwMode="auto">
          <a:xfrm>
            <a:off x="1219200" y="2895600"/>
            <a:ext cx="719138" cy="635000"/>
            <a:chOff x="768" y="1824"/>
            <a:chExt cx="453" cy="400"/>
          </a:xfrm>
        </p:grpSpPr>
        <p:sp>
          <p:nvSpPr>
            <p:cNvPr id="303172" name="Freeform 68"/>
            <p:cNvSpPr>
              <a:spLocks/>
            </p:cNvSpPr>
            <p:nvPr/>
          </p:nvSpPr>
          <p:spPr bwMode="auto">
            <a:xfrm>
              <a:off x="864" y="1824"/>
              <a:ext cx="144" cy="96"/>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wrap="none" lIns="45720" rIns="45720" anchor="ctr">
              <a:spAutoFit/>
            </a:bodyPr>
            <a:lstStyle/>
            <a:p>
              <a:endParaRPr lang="en-US"/>
            </a:p>
          </p:txBody>
        </p:sp>
        <p:sp>
          <p:nvSpPr>
            <p:cNvPr id="303173" name="Freeform 69"/>
            <p:cNvSpPr>
              <a:spLocks/>
            </p:cNvSpPr>
            <p:nvPr/>
          </p:nvSpPr>
          <p:spPr bwMode="auto">
            <a:xfrm>
              <a:off x="816" y="1872"/>
              <a:ext cx="192" cy="144"/>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74" name="Freeform 70"/>
            <p:cNvSpPr>
              <a:spLocks/>
            </p:cNvSpPr>
            <p:nvPr/>
          </p:nvSpPr>
          <p:spPr bwMode="auto">
            <a:xfrm>
              <a:off x="768" y="1920"/>
              <a:ext cx="240" cy="192"/>
            </a:xfrm>
            <a:custGeom>
              <a:avLst/>
              <a:gdLst/>
              <a:ahLst/>
              <a:cxnLst>
                <a:cxn ang="0">
                  <a:pos x="0" y="0"/>
                </a:cxn>
                <a:cxn ang="0">
                  <a:pos x="0" y="96"/>
                </a:cxn>
                <a:cxn ang="0">
                  <a:pos x="144" y="96"/>
                </a:cxn>
              </a:cxnLst>
              <a:rect l="0" t="0" r="r" b="b"/>
              <a:pathLst>
                <a:path w="144" h="96">
                  <a:moveTo>
                    <a:pt x="0" y="0"/>
                  </a:moveTo>
                  <a:lnTo>
                    <a:pt x="0" y="96"/>
                  </a:lnTo>
                  <a:lnTo>
                    <a:pt x="144" y="96"/>
                  </a:lnTo>
                </a:path>
              </a:pathLst>
            </a:custGeom>
            <a:noFill/>
            <a:ln w="19050" cap="flat" cmpd="sng">
              <a:solidFill>
                <a:schemeClr val="tx2"/>
              </a:solidFill>
              <a:prstDash val="sysDot"/>
              <a:round/>
              <a:headEnd type="none" w="med" len="med"/>
              <a:tailEnd type="none" w="sm" len="sm"/>
            </a:ln>
            <a:effectLst/>
          </p:spPr>
          <p:txBody>
            <a:bodyPr lIns="45720" rIns="45720" anchor="ctr">
              <a:spAutoFit/>
            </a:bodyPr>
            <a:lstStyle/>
            <a:p>
              <a:endParaRPr lang="en-US"/>
            </a:p>
          </p:txBody>
        </p:sp>
        <p:sp>
          <p:nvSpPr>
            <p:cNvPr id="303175" name="Text Box 71"/>
            <p:cNvSpPr txBox="1">
              <a:spLocks noChangeArrowheads="1"/>
            </p:cNvSpPr>
            <p:nvPr/>
          </p:nvSpPr>
          <p:spPr bwMode="auto">
            <a:xfrm>
              <a:off x="1008" y="1825"/>
              <a:ext cx="213" cy="179"/>
            </a:xfrm>
            <a:prstGeom prst="rect">
              <a:avLst/>
            </a:prstGeom>
            <a:noFill/>
            <a:ln w="19050">
              <a:noFill/>
              <a:miter lim="800000"/>
              <a:headEnd/>
              <a:tailEnd type="none" w="sm" len="sm"/>
            </a:ln>
            <a:effectLst/>
          </p:spPr>
          <p:txBody>
            <a:bodyPr wrap="none" lIns="45720" rIns="45720">
              <a:spAutoFit/>
            </a:bodyPr>
            <a:lstStyle/>
            <a:p>
              <a:pPr algn="l"/>
              <a:r>
                <a:rPr lang="en-US" sz="1400"/>
                <a:t>OF</a:t>
              </a:r>
            </a:p>
          </p:txBody>
        </p:sp>
        <p:sp>
          <p:nvSpPr>
            <p:cNvPr id="303176" name="Text Box 72"/>
            <p:cNvSpPr txBox="1">
              <a:spLocks noChangeArrowheads="1"/>
            </p:cNvSpPr>
            <p:nvPr/>
          </p:nvSpPr>
          <p:spPr bwMode="auto">
            <a:xfrm>
              <a:off x="1008" y="1935"/>
              <a:ext cx="194" cy="179"/>
            </a:xfrm>
            <a:prstGeom prst="rect">
              <a:avLst/>
            </a:prstGeom>
            <a:noFill/>
            <a:ln w="19050">
              <a:noFill/>
              <a:miter lim="800000"/>
              <a:headEnd/>
              <a:tailEnd type="none" w="sm" len="sm"/>
            </a:ln>
            <a:effectLst/>
          </p:spPr>
          <p:txBody>
            <a:bodyPr wrap="none" lIns="45720" rIns="45720">
              <a:spAutoFit/>
            </a:bodyPr>
            <a:lstStyle/>
            <a:p>
              <a:pPr algn="l"/>
              <a:r>
                <a:rPr lang="en-US" sz="1400"/>
                <a:t>ZF</a:t>
              </a:r>
            </a:p>
          </p:txBody>
        </p:sp>
        <p:sp>
          <p:nvSpPr>
            <p:cNvPr id="303177" name="Text Box 73"/>
            <p:cNvSpPr txBox="1">
              <a:spLocks noChangeArrowheads="1"/>
            </p:cNvSpPr>
            <p:nvPr/>
          </p:nvSpPr>
          <p:spPr bwMode="auto">
            <a:xfrm>
              <a:off x="1008" y="2045"/>
              <a:ext cx="207" cy="179"/>
            </a:xfrm>
            <a:prstGeom prst="rect">
              <a:avLst/>
            </a:prstGeom>
            <a:noFill/>
            <a:ln w="19050">
              <a:noFill/>
              <a:miter lim="800000"/>
              <a:headEnd/>
              <a:tailEnd type="none" w="sm" len="sm"/>
            </a:ln>
            <a:effectLst/>
          </p:spPr>
          <p:txBody>
            <a:bodyPr wrap="none" lIns="45720" rIns="45720">
              <a:spAutoFit/>
            </a:bodyPr>
            <a:lstStyle/>
            <a:p>
              <a:pPr algn="l"/>
              <a:r>
                <a:rPr lang="en-US" sz="1400"/>
                <a:t>CF</a:t>
              </a:r>
            </a:p>
          </p:txBody>
        </p:sp>
      </p:grpSp>
      <p:sp>
        <p:nvSpPr>
          <p:cNvPr id="303106" name="Rectangle 2"/>
          <p:cNvSpPr>
            <a:spLocks noGrp="1" noChangeArrowheads="1"/>
          </p:cNvSpPr>
          <p:nvPr>
            <p:ph type="title"/>
          </p:nvPr>
        </p:nvSpPr>
        <p:spPr/>
        <p:txBody>
          <a:bodyPr/>
          <a:lstStyle/>
          <a:p>
            <a:r>
              <a:rPr lang="zh-CN" altLang="en-US" dirty="0"/>
              <a:t>算逻运算单元</a:t>
            </a:r>
            <a:r>
              <a:rPr lang="en-US" altLang="zh-CN" dirty="0"/>
              <a:t>ALU(</a:t>
            </a:r>
            <a:r>
              <a:rPr lang="en-US" dirty="0"/>
              <a:t>Arithmetic Logic Unit)</a:t>
            </a:r>
          </a:p>
        </p:txBody>
      </p:sp>
      <p:sp>
        <p:nvSpPr>
          <p:cNvPr id="303107" name="Rectangle 3"/>
          <p:cNvSpPr>
            <a:spLocks noGrp="1" noChangeArrowheads="1"/>
          </p:cNvSpPr>
          <p:nvPr>
            <p:ph type="body" idx="1"/>
          </p:nvPr>
        </p:nvSpPr>
        <p:spPr>
          <a:xfrm>
            <a:off x="290513" y="3962400"/>
            <a:ext cx="8294687" cy="2470150"/>
          </a:xfrm>
        </p:spPr>
        <p:txBody>
          <a:bodyPr/>
          <a:lstStyle/>
          <a:p>
            <a:pPr lvl="1">
              <a:lnSpc>
                <a:spcPct val="130000"/>
              </a:lnSpc>
            </a:pPr>
            <a:r>
              <a:rPr lang="zh-CN" altLang="en-US" dirty="0"/>
              <a:t>组合逻辑</a:t>
            </a:r>
            <a:endParaRPr lang="en-US" dirty="0"/>
          </a:p>
          <a:p>
            <a:pPr lvl="2">
              <a:lnSpc>
                <a:spcPct val="130000"/>
              </a:lnSpc>
            </a:pPr>
            <a:r>
              <a:rPr lang="zh-CN" altLang="en-US" dirty="0"/>
              <a:t>持续响应输入</a:t>
            </a:r>
            <a:endParaRPr lang="en-US" dirty="0"/>
          </a:p>
          <a:p>
            <a:pPr lvl="1">
              <a:lnSpc>
                <a:spcPct val="130000"/>
              </a:lnSpc>
            </a:pPr>
            <a:r>
              <a:rPr lang="zh-CN" altLang="en-US" dirty="0"/>
              <a:t>控制信号选择计算的功能</a:t>
            </a:r>
            <a:endParaRPr lang="en-US" dirty="0"/>
          </a:p>
          <a:p>
            <a:pPr lvl="2">
              <a:lnSpc>
                <a:spcPct val="130000"/>
              </a:lnSpc>
            </a:pPr>
            <a:r>
              <a:rPr lang="zh-CN" altLang="en-US" dirty="0"/>
              <a:t>对应于 </a:t>
            </a:r>
            <a:r>
              <a:rPr lang="en-US" altLang="zh-CN" dirty="0"/>
              <a:t>Y86-64 </a:t>
            </a:r>
            <a:r>
              <a:rPr lang="zh-CN" altLang="en-US" dirty="0"/>
              <a:t>中的 </a:t>
            </a:r>
            <a:r>
              <a:rPr lang="en-US" altLang="zh-CN" dirty="0"/>
              <a:t>4 </a:t>
            </a:r>
            <a:r>
              <a:rPr lang="zh-CN" altLang="en-US" dirty="0"/>
              <a:t>个算术</a:t>
            </a:r>
            <a:r>
              <a:rPr lang="en-US" altLang="zh-CN" dirty="0"/>
              <a:t>/</a:t>
            </a:r>
            <a:r>
              <a:rPr lang="zh-CN" altLang="en-US" dirty="0"/>
              <a:t>逻辑运算</a:t>
            </a:r>
            <a:endParaRPr lang="en-US" dirty="0"/>
          </a:p>
          <a:p>
            <a:pPr lvl="1">
              <a:lnSpc>
                <a:spcPct val="130000"/>
              </a:lnSpc>
            </a:pPr>
            <a:r>
              <a:rPr lang="zh-CN" altLang="en-US" dirty="0"/>
              <a:t>也计算条件代码的值</a:t>
            </a:r>
            <a:endParaRPr lang="en-US" dirty="0"/>
          </a:p>
        </p:txBody>
      </p:sp>
      <p:grpSp>
        <p:nvGrpSpPr>
          <p:cNvPr id="303108" name="Group 4"/>
          <p:cNvGrpSpPr>
            <a:grpSpLocks/>
          </p:cNvGrpSpPr>
          <p:nvPr/>
        </p:nvGrpSpPr>
        <p:grpSpPr bwMode="auto">
          <a:xfrm>
            <a:off x="381000" y="1447800"/>
            <a:ext cx="2060575" cy="1752600"/>
            <a:chOff x="336" y="576"/>
            <a:chExt cx="1298" cy="1104"/>
          </a:xfrm>
        </p:grpSpPr>
        <p:grpSp>
          <p:nvGrpSpPr>
            <p:cNvPr id="303109" name="Group 5"/>
            <p:cNvGrpSpPr>
              <a:grpSpLocks/>
            </p:cNvGrpSpPr>
            <p:nvPr/>
          </p:nvGrpSpPr>
          <p:grpSpPr bwMode="auto">
            <a:xfrm>
              <a:off x="528" y="768"/>
              <a:ext cx="672" cy="912"/>
              <a:chOff x="3792" y="2736"/>
              <a:chExt cx="672" cy="912"/>
            </a:xfrm>
          </p:grpSpPr>
          <p:sp>
            <p:nvSpPr>
              <p:cNvPr id="303110" name="Line 6"/>
              <p:cNvSpPr>
                <a:spLocks noChangeShapeType="1"/>
              </p:cNvSpPr>
              <p:nvPr/>
            </p:nvSpPr>
            <p:spPr bwMode="auto">
              <a:xfrm rot="5400000" flipV="1">
                <a:off x="3888" y="2880"/>
                <a:ext cx="0" cy="192"/>
              </a:xfrm>
              <a:prstGeom prst="line">
                <a:avLst/>
              </a:prstGeom>
              <a:noFill/>
              <a:ln w="28575">
                <a:solidFill>
                  <a:schemeClr val="tx1"/>
                </a:solidFill>
                <a:round/>
                <a:headEnd/>
                <a:tailEnd type="triangle" w="sm" len="sm"/>
              </a:ln>
              <a:effectLst/>
            </p:spPr>
            <p:txBody>
              <a:bodyPr/>
              <a:lstStyle/>
              <a:p>
                <a:endParaRPr lang="en-US"/>
              </a:p>
            </p:txBody>
          </p:sp>
          <p:sp>
            <p:nvSpPr>
              <p:cNvPr id="303111" name="Line 7"/>
              <p:cNvSpPr>
                <a:spLocks noChangeShapeType="1"/>
              </p:cNvSpPr>
              <p:nvPr/>
            </p:nvSpPr>
            <p:spPr bwMode="auto">
              <a:xfrm rot="5400000">
                <a:off x="4032" y="2832"/>
                <a:ext cx="192" cy="0"/>
              </a:xfrm>
              <a:prstGeom prst="line">
                <a:avLst/>
              </a:prstGeom>
              <a:noFill/>
              <a:ln w="9525">
                <a:solidFill>
                  <a:schemeClr val="tx1"/>
                </a:solidFill>
                <a:round/>
                <a:headEnd/>
                <a:tailEnd type="triangle" w="sm" len="sm"/>
              </a:ln>
              <a:effectLst/>
            </p:spPr>
            <p:txBody>
              <a:bodyPr/>
              <a:lstStyle/>
              <a:p>
                <a:endParaRPr lang="en-US"/>
              </a:p>
            </p:txBody>
          </p:sp>
          <p:grpSp>
            <p:nvGrpSpPr>
              <p:cNvPr id="303112" name="Group 8"/>
              <p:cNvGrpSpPr>
                <a:grpSpLocks/>
              </p:cNvGrpSpPr>
              <p:nvPr/>
            </p:nvGrpSpPr>
            <p:grpSpPr bwMode="auto">
              <a:xfrm>
                <a:off x="3984" y="2832"/>
                <a:ext cx="288" cy="816"/>
                <a:chOff x="3984" y="2832"/>
                <a:chExt cx="288" cy="816"/>
              </a:xfrm>
            </p:grpSpPr>
            <p:sp>
              <p:nvSpPr>
                <p:cNvPr id="303113" name="Freeform 9"/>
                <p:cNvSpPr>
                  <a:spLocks/>
                </p:cNvSpPr>
                <p:nvPr/>
              </p:nvSpPr>
              <p:spPr bwMode="auto">
                <a:xfrm>
                  <a:off x="3984" y="2832"/>
                  <a:ext cx="288" cy="816"/>
                </a:xfrm>
                <a:custGeom>
                  <a:avLst/>
                  <a:gdLst/>
                  <a:ahLst/>
                  <a:cxnLst>
                    <a:cxn ang="0">
                      <a:pos x="0" y="0"/>
                    </a:cxn>
                    <a:cxn ang="0">
                      <a:pos x="288" y="192"/>
                    </a:cxn>
                    <a:cxn ang="0">
                      <a:pos x="288" y="624"/>
                    </a:cxn>
                    <a:cxn ang="0">
                      <a:pos x="0" y="816"/>
                    </a:cxn>
                    <a:cxn ang="0">
                      <a:pos x="0" y="0"/>
                    </a:cxn>
                  </a:cxnLst>
                  <a:rect l="0" t="0" r="r" b="b"/>
                  <a:pathLst>
                    <a:path w="288" h="816">
                      <a:moveTo>
                        <a:pt x="0" y="0"/>
                      </a:moveTo>
                      <a:lnTo>
                        <a:pt x="288" y="192"/>
                      </a:lnTo>
                      <a:lnTo>
                        <a:pt x="288" y="624"/>
                      </a:lnTo>
                      <a:lnTo>
                        <a:pt x="0" y="816"/>
                      </a:lnTo>
                      <a:lnTo>
                        <a:pt x="0" y="0"/>
                      </a:lnTo>
                      <a:close/>
                    </a:path>
                  </a:pathLst>
                </a:custGeom>
                <a:solidFill>
                  <a:srgbClr val="99FFCC"/>
                </a:solidFill>
                <a:ln w="9525">
                  <a:solidFill>
                    <a:schemeClr val="tx1"/>
                  </a:solidFill>
                  <a:round/>
                  <a:headEnd/>
                  <a:tailEnd/>
                </a:ln>
                <a:effectLst/>
              </p:spPr>
              <p:txBody>
                <a:bodyPr/>
                <a:lstStyle/>
                <a:p>
                  <a:endParaRPr lang="en-US"/>
                </a:p>
              </p:txBody>
            </p:sp>
            <p:sp>
              <p:nvSpPr>
                <p:cNvPr id="303114" name="Text Box 10"/>
                <p:cNvSpPr txBox="1">
                  <a:spLocks noChangeArrowheads="1"/>
                </p:cNvSpPr>
                <p:nvPr/>
              </p:nvSpPr>
              <p:spPr bwMode="auto">
                <a:xfrm>
                  <a:off x="4032" y="2976"/>
                  <a:ext cx="240" cy="520"/>
                </a:xfrm>
                <a:prstGeom prst="rect">
                  <a:avLst/>
                </a:prstGeom>
                <a:noFill/>
                <a:ln w="9525">
                  <a:noFill/>
                  <a:miter lim="800000"/>
                  <a:headEnd/>
                  <a:tailEnd/>
                </a:ln>
                <a:effectLst/>
              </p:spPr>
              <p:txBody>
                <a:bodyPr>
                  <a:spAutoFit/>
                </a:bodyPr>
                <a:lstStyle/>
                <a:p>
                  <a:pPr algn="l" eaLnBrk="1" hangingPunct="1">
                    <a:lnSpc>
                      <a:spcPct val="100000"/>
                    </a:lnSpc>
                  </a:pPr>
                  <a:r>
                    <a:rPr lang="en-US" sz="1600" b="0"/>
                    <a:t>A</a:t>
                  </a:r>
                </a:p>
                <a:p>
                  <a:pPr algn="l" eaLnBrk="1" hangingPunct="1">
                    <a:lnSpc>
                      <a:spcPct val="100000"/>
                    </a:lnSpc>
                  </a:pPr>
                  <a:r>
                    <a:rPr lang="en-US" sz="1600" b="0"/>
                    <a:t>L</a:t>
                  </a:r>
                </a:p>
                <a:p>
                  <a:pPr algn="l" eaLnBrk="1" hangingPunct="1">
                    <a:lnSpc>
                      <a:spcPct val="100000"/>
                    </a:lnSpc>
                  </a:pPr>
                  <a:r>
                    <a:rPr lang="en-US" sz="1600" b="0"/>
                    <a:t>U</a:t>
                  </a:r>
                </a:p>
              </p:txBody>
            </p:sp>
          </p:grpSp>
          <p:sp>
            <p:nvSpPr>
              <p:cNvPr id="303115" name="Line 11"/>
              <p:cNvSpPr>
                <a:spLocks noChangeShapeType="1"/>
              </p:cNvSpPr>
              <p:nvPr/>
            </p:nvSpPr>
            <p:spPr bwMode="auto">
              <a:xfrm rot="5400000" flipV="1">
                <a:off x="3888" y="3408"/>
                <a:ext cx="0" cy="192"/>
              </a:xfrm>
              <a:prstGeom prst="line">
                <a:avLst/>
              </a:prstGeom>
              <a:noFill/>
              <a:ln w="28575">
                <a:solidFill>
                  <a:schemeClr val="tx1"/>
                </a:solidFill>
                <a:round/>
                <a:headEnd/>
                <a:tailEnd type="triangle" w="sm" len="sm"/>
              </a:ln>
              <a:effectLst/>
            </p:spPr>
            <p:txBody>
              <a:bodyPr/>
              <a:lstStyle/>
              <a:p>
                <a:endParaRPr lang="en-US"/>
              </a:p>
            </p:txBody>
          </p:sp>
          <p:sp>
            <p:nvSpPr>
              <p:cNvPr id="303116" name="Line 12"/>
              <p:cNvSpPr>
                <a:spLocks noChangeShapeType="1"/>
              </p:cNvSpPr>
              <p:nvPr/>
            </p:nvSpPr>
            <p:spPr bwMode="auto">
              <a:xfrm rot="5400000" flipV="1">
                <a:off x="4368" y="3120"/>
                <a:ext cx="0" cy="192"/>
              </a:xfrm>
              <a:prstGeom prst="line">
                <a:avLst/>
              </a:prstGeom>
              <a:noFill/>
              <a:ln w="28575">
                <a:solidFill>
                  <a:schemeClr val="tx1"/>
                </a:solidFill>
                <a:round/>
                <a:headEnd/>
                <a:tailEnd type="triangle" w="sm" len="sm"/>
              </a:ln>
              <a:effectLst/>
            </p:spPr>
            <p:txBody>
              <a:bodyPr/>
              <a:lstStyle/>
              <a:p>
                <a:endParaRPr lang="en-US"/>
              </a:p>
            </p:txBody>
          </p:sp>
        </p:grpSp>
        <p:sp>
          <p:nvSpPr>
            <p:cNvPr id="303117" name="Rectangle 13"/>
            <p:cNvSpPr>
              <a:spLocks noChangeArrowheads="1"/>
            </p:cNvSpPr>
            <p:nvPr/>
          </p:nvSpPr>
          <p:spPr bwMode="auto">
            <a:xfrm>
              <a:off x="336" y="892"/>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Y</a:t>
              </a:r>
            </a:p>
          </p:txBody>
        </p:sp>
        <p:sp>
          <p:nvSpPr>
            <p:cNvPr id="303118" name="Rectangle 14"/>
            <p:cNvSpPr>
              <a:spLocks noChangeArrowheads="1"/>
            </p:cNvSpPr>
            <p:nvPr/>
          </p:nvSpPr>
          <p:spPr bwMode="auto">
            <a:xfrm>
              <a:off x="336" y="144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a:t>
              </a:r>
            </a:p>
          </p:txBody>
        </p:sp>
        <p:sp>
          <p:nvSpPr>
            <p:cNvPr id="303119" name="Rectangle 15"/>
            <p:cNvSpPr>
              <a:spLocks noChangeArrowheads="1"/>
            </p:cNvSpPr>
            <p:nvPr/>
          </p:nvSpPr>
          <p:spPr bwMode="auto">
            <a:xfrm>
              <a:off x="1200" y="1160"/>
              <a:ext cx="434"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 </a:t>
              </a:r>
              <a:r>
                <a:rPr lang="en-US" sz="1600" b="0">
                  <a:latin typeface="Courier New" pitchFamily="49" charset="0"/>
                </a:rPr>
                <a:t>+</a:t>
              </a:r>
              <a:r>
                <a:rPr lang="en-US" sz="1600" b="0"/>
                <a:t> Y</a:t>
              </a:r>
            </a:p>
          </p:txBody>
        </p:sp>
        <p:sp>
          <p:nvSpPr>
            <p:cNvPr id="303120" name="Rectangle 16"/>
            <p:cNvSpPr>
              <a:spLocks noChangeArrowheads="1"/>
            </p:cNvSpPr>
            <p:nvPr/>
          </p:nvSpPr>
          <p:spPr bwMode="auto">
            <a:xfrm>
              <a:off x="768" y="576"/>
              <a:ext cx="187"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0</a:t>
              </a:r>
            </a:p>
          </p:txBody>
        </p:sp>
      </p:grpSp>
      <p:grpSp>
        <p:nvGrpSpPr>
          <p:cNvPr id="303121" name="Group 17"/>
          <p:cNvGrpSpPr>
            <a:grpSpLocks/>
          </p:cNvGrpSpPr>
          <p:nvPr/>
        </p:nvGrpSpPr>
        <p:grpSpPr bwMode="auto">
          <a:xfrm>
            <a:off x="2511425" y="1447800"/>
            <a:ext cx="2060575" cy="1752600"/>
            <a:chOff x="336" y="576"/>
            <a:chExt cx="1298" cy="1104"/>
          </a:xfrm>
        </p:grpSpPr>
        <p:grpSp>
          <p:nvGrpSpPr>
            <p:cNvPr id="303122" name="Group 18"/>
            <p:cNvGrpSpPr>
              <a:grpSpLocks/>
            </p:cNvGrpSpPr>
            <p:nvPr/>
          </p:nvGrpSpPr>
          <p:grpSpPr bwMode="auto">
            <a:xfrm>
              <a:off x="528" y="768"/>
              <a:ext cx="672" cy="912"/>
              <a:chOff x="3792" y="2736"/>
              <a:chExt cx="672" cy="912"/>
            </a:xfrm>
          </p:grpSpPr>
          <p:sp>
            <p:nvSpPr>
              <p:cNvPr id="303123" name="Line 19"/>
              <p:cNvSpPr>
                <a:spLocks noChangeShapeType="1"/>
              </p:cNvSpPr>
              <p:nvPr/>
            </p:nvSpPr>
            <p:spPr bwMode="auto">
              <a:xfrm rot="5400000" flipV="1">
                <a:off x="3888" y="2880"/>
                <a:ext cx="0" cy="192"/>
              </a:xfrm>
              <a:prstGeom prst="line">
                <a:avLst/>
              </a:prstGeom>
              <a:noFill/>
              <a:ln w="28575">
                <a:solidFill>
                  <a:schemeClr val="tx1"/>
                </a:solidFill>
                <a:round/>
                <a:headEnd/>
                <a:tailEnd type="triangle" w="sm" len="sm"/>
              </a:ln>
              <a:effectLst/>
            </p:spPr>
            <p:txBody>
              <a:bodyPr/>
              <a:lstStyle/>
              <a:p>
                <a:endParaRPr lang="en-US"/>
              </a:p>
            </p:txBody>
          </p:sp>
          <p:sp>
            <p:nvSpPr>
              <p:cNvPr id="303124" name="Line 20"/>
              <p:cNvSpPr>
                <a:spLocks noChangeShapeType="1"/>
              </p:cNvSpPr>
              <p:nvPr/>
            </p:nvSpPr>
            <p:spPr bwMode="auto">
              <a:xfrm rot="5400000">
                <a:off x="4032" y="2832"/>
                <a:ext cx="192" cy="0"/>
              </a:xfrm>
              <a:prstGeom prst="line">
                <a:avLst/>
              </a:prstGeom>
              <a:noFill/>
              <a:ln w="9525">
                <a:solidFill>
                  <a:schemeClr val="tx1"/>
                </a:solidFill>
                <a:round/>
                <a:headEnd/>
                <a:tailEnd type="triangle" w="sm" len="sm"/>
              </a:ln>
              <a:effectLst/>
            </p:spPr>
            <p:txBody>
              <a:bodyPr/>
              <a:lstStyle/>
              <a:p>
                <a:endParaRPr lang="en-US"/>
              </a:p>
            </p:txBody>
          </p:sp>
          <p:grpSp>
            <p:nvGrpSpPr>
              <p:cNvPr id="303125" name="Group 21"/>
              <p:cNvGrpSpPr>
                <a:grpSpLocks/>
              </p:cNvGrpSpPr>
              <p:nvPr/>
            </p:nvGrpSpPr>
            <p:grpSpPr bwMode="auto">
              <a:xfrm>
                <a:off x="3984" y="2832"/>
                <a:ext cx="288" cy="816"/>
                <a:chOff x="3984" y="2832"/>
                <a:chExt cx="288" cy="816"/>
              </a:xfrm>
            </p:grpSpPr>
            <p:sp>
              <p:nvSpPr>
                <p:cNvPr id="303126" name="Freeform 22"/>
                <p:cNvSpPr>
                  <a:spLocks/>
                </p:cNvSpPr>
                <p:nvPr/>
              </p:nvSpPr>
              <p:spPr bwMode="auto">
                <a:xfrm>
                  <a:off x="3984" y="2832"/>
                  <a:ext cx="288" cy="816"/>
                </a:xfrm>
                <a:custGeom>
                  <a:avLst/>
                  <a:gdLst/>
                  <a:ahLst/>
                  <a:cxnLst>
                    <a:cxn ang="0">
                      <a:pos x="0" y="0"/>
                    </a:cxn>
                    <a:cxn ang="0">
                      <a:pos x="288" y="192"/>
                    </a:cxn>
                    <a:cxn ang="0">
                      <a:pos x="288" y="624"/>
                    </a:cxn>
                    <a:cxn ang="0">
                      <a:pos x="0" y="816"/>
                    </a:cxn>
                    <a:cxn ang="0">
                      <a:pos x="0" y="0"/>
                    </a:cxn>
                  </a:cxnLst>
                  <a:rect l="0" t="0" r="r" b="b"/>
                  <a:pathLst>
                    <a:path w="288" h="816">
                      <a:moveTo>
                        <a:pt x="0" y="0"/>
                      </a:moveTo>
                      <a:lnTo>
                        <a:pt x="288" y="192"/>
                      </a:lnTo>
                      <a:lnTo>
                        <a:pt x="288" y="624"/>
                      </a:lnTo>
                      <a:lnTo>
                        <a:pt x="0" y="816"/>
                      </a:lnTo>
                      <a:lnTo>
                        <a:pt x="0" y="0"/>
                      </a:lnTo>
                      <a:close/>
                    </a:path>
                  </a:pathLst>
                </a:custGeom>
                <a:solidFill>
                  <a:srgbClr val="99FFCC"/>
                </a:solidFill>
                <a:ln w="9525">
                  <a:solidFill>
                    <a:schemeClr val="tx1"/>
                  </a:solidFill>
                  <a:round/>
                  <a:headEnd/>
                  <a:tailEnd/>
                </a:ln>
                <a:effectLst/>
              </p:spPr>
              <p:txBody>
                <a:bodyPr/>
                <a:lstStyle/>
                <a:p>
                  <a:endParaRPr lang="en-US"/>
                </a:p>
              </p:txBody>
            </p:sp>
            <p:sp>
              <p:nvSpPr>
                <p:cNvPr id="303127" name="Text Box 23"/>
                <p:cNvSpPr txBox="1">
                  <a:spLocks noChangeArrowheads="1"/>
                </p:cNvSpPr>
                <p:nvPr/>
              </p:nvSpPr>
              <p:spPr bwMode="auto">
                <a:xfrm>
                  <a:off x="4032" y="2976"/>
                  <a:ext cx="240" cy="520"/>
                </a:xfrm>
                <a:prstGeom prst="rect">
                  <a:avLst/>
                </a:prstGeom>
                <a:noFill/>
                <a:ln w="9525">
                  <a:noFill/>
                  <a:miter lim="800000"/>
                  <a:headEnd/>
                  <a:tailEnd/>
                </a:ln>
                <a:effectLst/>
              </p:spPr>
              <p:txBody>
                <a:bodyPr>
                  <a:spAutoFit/>
                </a:bodyPr>
                <a:lstStyle/>
                <a:p>
                  <a:pPr algn="l" eaLnBrk="1" hangingPunct="1">
                    <a:lnSpc>
                      <a:spcPct val="100000"/>
                    </a:lnSpc>
                  </a:pPr>
                  <a:r>
                    <a:rPr lang="en-US" sz="1600" b="0"/>
                    <a:t>A</a:t>
                  </a:r>
                </a:p>
                <a:p>
                  <a:pPr algn="l" eaLnBrk="1" hangingPunct="1">
                    <a:lnSpc>
                      <a:spcPct val="100000"/>
                    </a:lnSpc>
                  </a:pPr>
                  <a:r>
                    <a:rPr lang="en-US" sz="1600" b="0"/>
                    <a:t>L</a:t>
                  </a:r>
                </a:p>
                <a:p>
                  <a:pPr algn="l" eaLnBrk="1" hangingPunct="1">
                    <a:lnSpc>
                      <a:spcPct val="100000"/>
                    </a:lnSpc>
                  </a:pPr>
                  <a:r>
                    <a:rPr lang="en-US" sz="1600" b="0"/>
                    <a:t>U</a:t>
                  </a:r>
                </a:p>
              </p:txBody>
            </p:sp>
          </p:grpSp>
          <p:sp>
            <p:nvSpPr>
              <p:cNvPr id="303128" name="Line 24"/>
              <p:cNvSpPr>
                <a:spLocks noChangeShapeType="1"/>
              </p:cNvSpPr>
              <p:nvPr/>
            </p:nvSpPr>
            <p:spPr bwMode="auto">
              <a:xfrm rot="5400000" flipV="1">
                <a:off x="3888" y="3408"/>
                <a:ext cx="0" cy="192"/>
              </a:xfrm>
              <a:prstGeom prst="line">
                <a:avLst/>
              </a:prstGeom>
              <a:noFill/>
              <a:ln w="28575">
                <a:solidFill>
                  <a:schemeClr val="tx1"/>
                </a:solidFill>
                <a:round/>
                <a:headEnd/>
                <a:tailEnd type="triangle" w="sm" len="sm"/>
              </a:ln>
              <a:effectLst/>
            </p:spPr>
            <p:txBody>
              <a:bodyPr/>
              <a:lstStyle/>
              <a:p>
                <a:endParaRPr lang="en-US"/>
              </a:p>
            </p:txBody>
          </p:sp>
          <p:sp>
            <p:nvSpPr>
              <p:cNvPr id="303129" name="Line 25"/>
              <p:cNvSpPr>
                <a:spLocks noChangeShapeType="1"/>
              </p:cNvSpPr>
              <p:nvPr/>
            </p:nvSpPr>
            <p:spPr bwMode="auto">
              <a:xfrm rot="5400000" flipV="1">
                <a:off x="4368" y="3120"/>
                <a:ext cx="0" cy="192"/>
              </a:xfrm>
              <a:prstGeom prst="line">
                <a:avLst/>
              </a:prstGeom>
              <a:noFill/>
              <a:ln w="28575">
                <a:solidFill>
                  <a:schemeClr val="tx1"/>
                </a:solidFill>
                <a:round/>
                <a:headEnd/>
                <a:tailEnd type="triangle" w="sm" len="sm"/>
              </a:ln>
              <a:effectLst/>
            </p:spPr>
            <p:txBody>
              <a:bodyPr/>
              <a:lstStyle/>
              <a:p>
                <a:endParaRPr lang="en-US"/>
              </a:p>
            </p:txBody>
          </p:sp>
        </p:grpSp>
        <p:sp>
          <p:nvSpPr>
            <p:cNvPr id="303130" name="Rectangle 26"/>
            <p:cNvSpPr>
              <a:spLocks noChangeArrowheads="1"/>
            </p:cNvSpPr>
            <p:nvPr/>
          </p:nvSpPr>
          <p:spPr bwMode="auto">
            <a:xfrm>
              <a:off x="336" y="892"/>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Y</a:t>
              </a:r>
            </a:p>
          </p:txBody>
        </p:sp>
        <p:sp>
          <p:nvSpPr>
            <p:cNvPr id="303131" name="Rectangle 27"/>
            <p:cNvSpPr>
              <a:spLocks noChangeArrowheads="1"/>
            </p:cNvSpPr>
            <p:nvPr/>
          </p:nvSpPr>
          <p:spPr bwMode="auto">
            <a:xfrm>
              <a:off x="336" y="144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a:t>
              </a:r>
            </a:p>
          </p:txBody>
        </p:sp>
        <p:sp>
          <p:nvSpPr>
            <p:cNvPr id="303132" name="Rectangle 28"/>
            <p:cNvSpPr>
              <a:spLocks noChangeArrowheads="1"/>
            </p:cNvSpPr>
            <p:nvPr/>
          </p:nvSpPr>
          <p:spPr bwMode="auto">
            <a:xfrm>
              <a:off x="1200" y="1160"/>
              <a:ext cx="434"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 </a:t>
              </a:r>
              <a:r>
                <a:rPr lang="en-US" sz="1600" b="0">
                  <a:latin typeface="Courier New" pitchFamily="49" charset="0"/>
                </a:rPr>
                <a:t>-</a:t>
              </a:r>
              <a:r>
                <a:rPr lang="en-US" sz="1600" b="0"/>
                <a:t> Y</a:t>
              </a:r>
            </a:p>
          </p:txBody>
        </p:sp>
        <p:sp>
          <p:nvSpPr>
            <p:cNvPr id="303133" name="Rectangle 29"/>
            <p:cNvSpPr>
              <a:spLocks noChangeArrowheads="1"/>
            </p:cNvSpPr>
            <p:nvPr/>
          </p:nvSpPr>
          <p:spPr bwMode="auto">
            <a:xfrm>
              <a:off x="768" y="576"/>
              <a:ext cx="187"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1</a:t>
              </a:r>
            </a:p>
          </p:txBody>
        </p:sp>
      </p:grpSp>
      <p:grpSp>
        <p:nvGrpSpPr>
          <p:cNvPr id="303134" name="Group 30"/>
          <p:cNvGrpSpPr>
            <a:grpSpLocks/>
          </p:cNvGrpSpPr>
          <p:nvPr/>
        </p:nvGrpSpPr>
        <p:grpSpPr bwMode="auto">
          <a:xfrm>
            <a:off x="4641850" y="1447800"/>
            <a:ext cx="2060575" cy="1752600"/>
            <a:chOff x="336" y="576"/>
            <a:chExt cx="1298" cy="1104"/>
          </a:xfrm>
        </p:grpSpPr>
        <p:grpSp>
          <p:nvGrpSpPr>
            <p:cNvPr id="303135" name="Group 31"/>
            <p:cNvGrpSpPr>
              <a:grpSpLocks/>
            </p:cNvGrpSpPr>
            <p:nvPr/>
          </p:nvGrpSpPr>
          <p:grpSpPr bwMode="auto">
            <a:xfrm>
              <a:off x="528" y="768"/>
              <a:ext cx="672" cy="912"/>
              <a:chOff x="3792" y="2736"/>
              <a:chExt cx="672" cy="912"/>
            </a:xfrm>
          </p:grpSpPr>
          <p:sp>
            <p:nvSpPr>
              <p:cNvPr id="303136" name="Line 32"/>
              <p:cNvSpPr>
                <a:spLocks noChangeShapeType="1"/>
              </p:cNvSpPr>
              <p:nvPr/>
            </p:nvSpPr>
            <p:spPr bwMode="auto">
              <a:xfrm rot="5400000" flipV="1">
                <a:off x="3888" y="2880"/>
                <a:ext cx="0" cy="192"/>
              </a:xfrm>
              <a:prstGeom prst="line">
                <a:avLst/>
              </a:prstGeom>
              <a:noFill/>
              <a:ln w="28575">
                <a:solidFill>
                  <a:schemeClr val="tx1"/>
                </a:solidFill>
                <a:round/>
                <a:headEnd/>
                <a:tailEnd type="triangle" w="sm" len="sm"/>
              </a:ln>
              <a:effectLst/>
            </p:spPr>
            <p:txBody>
              <a:bodyPr/>
              <a:lstStyle/>
              <a:p>
                <a:endParaRPr lang="en-US"/>
              </a:p>
            </p:txBody>
          </p:sp>
          <p:sp>
            <p:nvSpPr>
              <p:cNvPr id="303137" name="Line 33"/>
              <p:cNvSpPr>
                <a:spLocks noChangeShapeType="1"/>
              </p:cNvSpPr>
              <p:nvPr/>
            </p:nvSpPr>
            <p:spPr bwMode="auto">
              <a:xfrm rot="5400000">
                <a:off x="4032" y="2832"/>
                <a:ext cx="192" cy="0"/>
              </a:xfrm>
              <a:prstGeom prst="line">
                <a:avLst/>
              </a:prstGeom>
              <a:noFill/>
              <a:ln w="9525">
                <a:solidFill>
                  <a:schemeClr val="tx1"/>
                </a:solidFill>
                <a:round/>
                <a:headEnd/>
                <a:tailEnd type="triangle" w="sm" len="sm"/>
              </a:ln>
              <a:effectLst/>
            </p:spPr>
            <p:txBody>
              <a:bodyPr/>
              <a:lstStyle/>
              <a:p>
                <a:endParaRPr lang="en-US"/>
              </a:p>
            </p:txBody>
          </p:sp>
          <p:grpSp>
            <p:nvGrpSpPr>
              <p:cNvPr id="303138" name="Group 34"/>
              <p:cNvGrpSpPr>
                <a:grpSpLocks/>
              </p:cNvGrpSpPr>
              <p:nvPr/>
            </p:nvGrpSpPr>
            <p:grpSpPr bwMode="auto">
              <a:xfrm>
                <a:off x="3984" y="2832"/>
                <a:ext cx="288" cy="816"/>
                <a:chOff x="3984" y="2832"/>
                <a:chExt cx="288" cy="816"/>
              </a:xfrm>
            </p:grpSpPr>
            <p:sp>
              <p:nvSpPr>
                <p:cNvPr id="303139" name="Freeform 35"/>
                <p:cNvSpPr>
                  <a:spLocks/>
                </p:cNvSpPr>
                <p:nvPr/>
              </p:nvSpPr>
              <p:spPr bwMode="auto">
                <a:xfrm>
                  <a:off x="3984" y="2832"/>
                  <a:ext cx="288" cy="816"/>
                </a:xfrm>
                <a:custGeom>
                  <a:avLst/>
                  <a:gdLst/>
                  <a:ahLst/>
                  <a:cxnLst>
                    <a:cxn ang="0">
                      <a:pos x="0" y="0"/>
                    </a:cxn>
                    <a:cxn ang="0">
                      <a:pos x="288" y="192"/>
                    </a:cxn>
                    <a:cxn ang="0">
                      <a:pos x="288" y="624"/>
                    </a:cxn>
                    <a:cxn ang="0">
                      <a:pos x="0" y="816"/>
                    </a:cxn>
                    <a:cxn ang="0">
                      <a:pos x="0" y="0"/>
                    </a:cxn>
                  </a:cxnLst>
                  <a:rect l="0" t="0" r="r" b="b"/>
                  <a:pathLst>
                    <a:path w="288" h="816">
                      <a:moveTo>
                        <a:pt x="0" y="0"/>
                      </a:moveTo>
                      <a:lnTo>
                        <a:pt x="288" y="192"/>
                      </a:lnTo>
                      <a:lnTo>
                        <a:pt x="288" y="624"/>
                      </a:lnTo>
                      <a:lnTo>
                        <a:pt x="0" y="816"/>
                      </a:lnTo>
                      <a:lnTo>
                        <a:pt x="0" y="0"/>
                      </a:lnTo>
                      <a:close/>
                    </a:path>
                  </a:pathLst>
                </a:custGeom>
                <a:solidFill>
                  <a:srgbClr val="99FFCC"/>
                </a:solidFill>
                <a:ln w="9525">
                  <a:solidFill>
                    <a:schemeClr val="tx1"/>
                  </a:solidFill>
                  <a:round/>
                  <a:headEnd/>
                  <a:tailEnd/>
                </a:ln>
                <a:effectLst/>
              </p:spPr>
              <p:txBody>
                <a:bodyPr/>
                <a:lstStyle/>
                <a:p>
                  <a:endParaRPr lang="en-US"/>
                </a:p>
              </p:txBody>
            </p:sp>
            <p:sp>
              <p:nvSpPr>
                <p:cNvPr id="303140" name="Text Box 36"/>
                <p:cNvSpPr txBox="1">
                  <a:spLocks noChangeArrowheads="1"/>
                </p:cNvSpPr>
                <p:nvPr/>
              </p:nvSpPr>
              <p:spPr bwMode="auto">
                <a:xfrm>
                  <a:off x="4032" y="2976"/>
                  <a:ext cx="240" cy="520"/>
                </a:xfrm>
                <a:prstGeom prst="rect">
                  <a:avLst/>
                </a:prstGeom>
                <a:noFill/>
                <a:ln w="9525">
                  <a:noFill/>
                  <a:miter lim="800000"/>
                  <a:headEnd/>
                  <a:tailEnd/>
                </a:ln>
                <a:effectLst/>
              </p:spPr>
              <p:txBody>
                <a:bodyPr>
                  <a:spAutoFit/>
                </a:bodyPr>
                <a:lstStyle/>
                <a:p>
                  <a:pPr algn="l" eaLnBrk="1" hangingPunct="1">
                    <a:lnSpc>
                      <a:spcPct val="100000"/>
                    </a:lnSpc>
                  </a:pPr>
                  <a:r>
                    <a:rPr lang="en-US" sz="1600" b="0"/>
                    <a:t>A</a:t>
                  </a:r>
                </a:p>
                <a:p>
                  <a:pPr algn="l" eaLnBrk="1" hangingPunct="1">
                    <a:lnSpc>
                      <a:spcPct val="100000"/>
                    </a:lnSpc>
                  </a:pPr>
                  <a:r>
                    <a:rPr lang="en-US" sz="1600" b="0"/>
                    <a:t>L</a:t>
                  </a:r>
                </a:p>
                <a:p>
                  <a:pPr algn="l" eaLnBrk="1" hangingPunct="1">
                    <a:lnSpc>
                      <a:spcPct val="100000"/>
                    </a:lnSpc>
                  </a:pPr>
                  <a:r>
                    <a:rPr lang="en-US" sz="1600" b="0"/>
                    <a:t>U</a:t>
                  </a:r>
                </a:p>
              </p:txBody>
            </p:sp>
          </p:grpSp>
          <p:sp>
            <p:nvSpPr>
              <p:cNvPr id="303141" name="Line 37"/>
              <p:cNvSpPr>
                <a:spLocks noChangeShapeType="1"/>
              </p:cNvSpPr>
              <p:nvPr/>
            </p:nvSpPr>
            <p:spPr bwMode="auto">
              <a:xfrm rot="5400000" flipV="1">
                <a:off x="3888" y="3408"/>
                <a:ext cx="0" cy="192"/>
              </a:xfrm>
              <a:prstGeom prst="line">
                <a:avLst/>
              </a:prstGeom>
              <a:noFill/>
              <a:ln w="28575">
                <a:solidFill>
                  <a:schemeClr val="tx1"/>
                </a:solidFill>
                <a:round/>
                <a:headEnd/>
                <a:tailEnd type="triangle" w="sm" len="sm"/>
              </a:ln>
              <a:effectLst/>
            </p:spPr>
            <p:txBody>
              <a:bodyPr/>
              <a:lstStyle/>
              <a:p>
                <a:endParaRPr lang="en-US"/>
              </a:p>
            </p:txBody>
          </p:sp>
          <p:sp>
            <p:nvSpPr>
              <p:cNvPr id="303142" name="Line 38"/>
              <p:cNvSpPr>
                <a:spLocks noChangeShapeType="1"/>
              </p:cNvSpPr>
              <p:nvPr/>
            </p:nvSpPr>
            <p:spPr bwMode="auto">
              <a:xfrm rot="5400000" flipV="1">
                <a:off x="4368" y="3120"/>
                <a:ext cx="0" cy="192"/>
              </a:xfrm>
              <a:prstGeom prst="line">
                <a:avLst/>
              </a:prstGeom>
              <a:noFill/>
              <a:ln w="28575">
                <a:solidFill>
                  <a:schemeClr val="tx1"/>
                </a:solidFill>
                <a:round/>
                <a:headEnd/>
                <a:tailEnd type="triangle" w="sm" len="sm"/>
              </a:ln>
              <a:effectLst/>
            </p:spPr>
            <p:txBody>
              <a:bodyPr/>
              <a:lstStyle/>
              <a:p>
                <a:endParaRPr lang="en-US"/>
              </a:p>
            </p:txBody>
          </p:sp>
        </p:grpSp>
        <p:sp>
          <p:nvSpPr>
            <p:cNvPr id="303143" name="Rectangle 39"/>
            <p:cNvSpPr>
              <a:spLocks noChangeArrowheads="1"/>
            </p:cNvSpPr>
            <p:nvPr/>
          </p:nvSpPr>
          <p:spPr bwMode="auto">
            <a:xfrm>
              <a:off x="336" y="892"/>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Y</a:t>
              </a:r>
            </a:p>
          </p:txBody>
        </p:sp>
        <p:sp>
          <p:nvSpPr>
            <p:cNvPr id="303144" name="Rectangle 40"/>
            <p:cNvSpPr>
              <a:spLocks noChangeArrowheads="1"/>
            </p:cNvSpPr>
            <p:nvPr/>
          </p:nvSpPr>
          <p:spPr bwMode="auto">
            <a:xfrm>
              <a:off x="336" y="144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a:t>
              </a:r>
            </a:p>
          </p:txBody>
        </p:sp>
        <p:sp>
          <p:nvSpPr>
            <p:cNvPr id="303145" name="Rectangle 41"/>
            <p:cNvSpPr>
              <a:spLocks noChangeArrowheads="1"/>
            </p:cNvSpPr>
            <p:nvPr/>
          </p:nvSpPr>
          <p:spPr bwMode="auto">
            <a:xfrm>
              <a:off x="1200" y="1160"/>
              <a:ext cx="434"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 </a:t>
              </a:r>
              <a:r>
                <a:rPr lang="en-US" sz="1600" b="0">
                  <a:latin typeface="Courier New" pitchFamily="49" charset="0"/>
                </a:rPr>
                <a:t>&amp;</a:t>
              </a:r>
              <a:r>
                <a:rPr lang="en-US" sz="1600" b="0"/>
                <a:t> Y</a:t>
              </a:r>
            </a:p>
          </p:txBody>
        </p:sp>
        <p:sp>
          <p:nvSpPr>
            <p:cNvPr id="303146" name="Rectangle 42"/>
            <p:cNvSpPr>
              <a:spLocks noChangeArrowheads="1"/>
            </p:cNvSpPr>
            <p:nvPr/>
          </p:nvSpPr>
          <p:spPr bwMode="auto">
            <a:xfrm>
              <a:off x="768" y="576"/>
              <a:ext cx="187"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2</a:t>
              </a:r>
            </a:p>
          </p:txBody>
        </p:sp>
      </p:grpSp>
      <p:grpSp>
        <p:nvGrpSpPr>
          <p:cNvPr id="303147" name="Group 43"/>
          <p:cNvGrpSpPr>
            <a:grpSpLocks/>
          </p:cNvGrpSpPr>
          <p:nvPr/>
        </p:nvGrpSpPr>
        <p:grpSpPr bwMode="auto">
          <a:xfrm>
            <a:off x="6772275" y="1447800"/>
            <a:ext cx="2060575" cy="1752600"/>
            <a:chOff x="336" y="576"/>
            <a:chExt cx="1298" cy="1104"/>
          </a:xfrm>
        </p:grpSpPr>
        <p:grpSp>
          <p:nvGrpSpPr>
            <p:cNvPr id="303148" name="Group 44"/>
            <p:cNvGrpSpPr>
              <a:grpSpLocks/>
            </p:cNvGrpSpPr>
            <p:nvPr/>
          </p:nvGrpSpPr>
          <p:grpSpPr bwMode="auto">
            <a:xfrm>
              <a:off x="528" y="768"/>
              <a:ext cx="672" cy="912"/>
              <a:chOff x="3792" y="2736"/>
              <a:chExt cx="672" cy="912"/>
            </a:xfrm>
          </p:grpSpPr>
          <p:sp>
            <p:nvSpPr>
              <p:cNvPr id="303149" name="Line 45"/>
              <p:cNvSpPr>
                <a:spLocks noChangeShapeType="1"/>
              </p:cNvSpPr>
              <p:nvPr/>
            </p:nvSpPr>
            <p:spPr bwMode="auto">
              <a:xfrm rot="5400000" flipV="1">
                <a:off x="3888" y="2880"/>
                <a:ext cx="0" cy="192"/>
              </a:xfrm>
              <a:prstGeom prst="line">
                <a:avLst/>
              </a:prstGeom>
              <a:noFill/>
              <a:ln w="28575">
                <a:solidFill>
                  <a:schemeClr val="tx1"/>
                </a:solidFill>
                <a:round/>
                <a:headEnd/>
                <a:tailEnd type="triangle" w="sm" len="sm"/>
              </a:ln>
              <a:effectLst/>
            </p:spPr>
            <p:txBody>
              <a:bodyPr/>
              <a:lstStyle/>
              <a:p>
                <a:endParaRPr lang="en-US"/>
              </a:p>
            </p:txBody>
          </p:sp>
          <p:sp>
            <p:nvSpPr>
              <p:cNvPr id="303150" name="Line 46"/>
              <p:cNvSpPr>
                <a:spLocks noChangeShapeType="1"/>
              </p:cNvSpPr>
              <p:nvPr/>
            </p:nvSpPr>
            <p:spPr bwMode="auto">
              <a:xfrm rot="5400000">
                <a:off x="4032" y="2832"/>
                <a:ext cx="192" cy="0"/>
              </a:xfrm>
              <a:prstGeom prst="line">
                <a:avLst/>
              </a:prstGeom>
              <a:noFill/>
              <a:ln w="9525">
                <a:solidFill>
                  <a:schemeClr val="tx1"/>
                </a:solidFill>
                <a:round/>
                <a:headEnd/>
                <a:tailEnd type="triangle" w="sm" len="sm"/>
              </a:ln>
              <a:effectLst/>
            </p:spPr>
            <p:txBody>
              <a:bodyPr/>
              <a:lstStyle/>
              <a:p>
                <a:endParaRPr lang="en-US"/>
              </a:p>
            </p:txBody>
          </p:sp>
          <p:grpSp>
            <p:nvGrpSpPr>
              <p:cNvPr id="303151" name="Group 47"/>
              <p:cNvGrpSpPr>
                <a:grpSpLocks/>
              </p:cNvGrpSpPr>
              <p:nvPr/>
            </p:nvGrpSpPr>
            <p:grpSpPr bwMode="auto">
              <a:xfrm>
                <a:off x="3984" y="2832"/>
                <a:ext cx="288" cy="816"/>
                <a:chOff x="3984" y="2832"/>
                <a:chExt cx="288" cy="816"/>
              </a:xfrm>
            </p:grpSpPr>
            <p:sp>
              <p:nvSpPr>
                <p:cNvPr id="303152" name="Freeform 48"/>
                <p:cNvSpPr>
                  <a:spLocks/>
                </p:cNvSpPr>
                <p:nvPr/>
              </p:nvSpPr>
              <p:spPr bwMode="auto">
                <a:xfrm>
                  <a:off x="3984" y="2832"/>
                  <a:ext cx="288" cy="816"/>
                </a:xfrm>
                <a:custGeom>
                  <a:avLst/>
                  <a:gdLst/>
                  <a:ahLst/>
                  <a:cxnLst>
                    <a:cxn ang="0">
                      <a:pos x="0" y="0"/>
                    </a:cxn>
                    <a:cxn ang="0">
                      <a:pos x="288" y="192"/>
                    </a:cxn>
                    <a:cxn ang="0">
                      <a:pos x="288" y="624"/>
                    </a:cxn>
                    <a:cxn ang="0">
                      <a:pos x="0" y="816"/>
                    </a:cxn>
                    <a:cxn ang="0">
                      <a:pos x="0" y="0"/>
                    </a:cxn>
                  </a:cxnLst>
                  <a:rect l="0" t="0" r="r" b="b"/>
                  <a:pathLst>
                    <a:path w="288" h="816">
                      <a:moveTo>
                        <a:pt x="0" y="0"/>
                      </a:moveTo>
                      <a:lnTo>
                        <a:pt x="288" y="192"/>
                      </a:lnTo>
                      <a:lnTo>
                        <a:pt x="288" y="624"/>
                      </a:lnTo>
                      <a:lnTo>
                        <a:pt x="0" y="816"/>
                      </a:lnTo>
                      <a:lnTo>
                        <a:pt x="0" y="0"/>
                      </a:lnTo>
                      <a:close/>
                    </a:path>
                  </a:pathLst>
                </a:custGeom>
                <a:solidFill>
                  <a:srgbClr val="99FFCC"/>
                </a:solidFill>
                <a:ln w="9525">
                  <a:solidFill>
                    <a:schemeClr val="tx1"/>
                  </a:solidFill>
                  <a:round/>
                  <a:headEnd/>
                  <a:tailEnd/>
                </a:ln>
                <a:effectLst/>
              </p:spPr>
              <p:txBody>
                <a:bodyPr/>
                <a:lstStyle/>
                <a:p>
                  <a:endParaRPr lang="en-US"/>
                </a:p>
              </p:txBody>
            </p:sp>
            <p:sp>
              <p:nvSpPr>
                <p:cNvPr id="303153" name="Text Box 49"/>
                <p:cNvSpPr txBox="1">
                  <a:spLocks noChangeArrowheads="1"/>
                </p:cNvSpPr>
                <p:nvPr/>
              </p:nvSpPr>
              <p:spPr bwMode="auto">
                <a:xfrm>
                  <a:off x="4032" y="2976"/>
                  <a:ext cx="240" cy="520"/>
                </a:xfrm>
                <a:prstGeom prst="rect">
                  <a:avLst/>
                </a:prstGeom>
                <a:noFill/>
                <a:ln w="9525">
                  <a:noFill/>
                  <a:miter lim="800000"/>
                  <a:headEnd/>
                  <a:tailEnd/>
                </a:ln>
                <a:effectLst/>
              </p:spPr>
              <p:txBody>
                <a:bodyPr>
                  <a:spAutoFit/>
                </a:bodyPr>
                <a:lstStyle/>
                <a:p>
                  <a:pPr algn="l" eaLnBrk="1" hangingPunct="1">
                    <a:lnSpc>
                      <a:spcPct val="100000"/>
                    </a:lnSpc>
                  </a:pPr>
                  <a:r>
                    <a:rPr lang="en-US" sz="1600" b="0"/>
                    <a:t>A</a:t>
                  </a:r>
                </a:p>
                <a:p>
                  <a:pPr algn="l" eaLnBrk="1" hangingPunct="1">
                    <a:lnSpc>
                      <a:spcPct val="100000"/>
                    </a:lnSpc>
                  </a:pPr>
                  <a:r>
                    <a:rPr lang="en-US" sz="1600" b="0"/>
                    <a:t>L</a:t>
                  </a:r>
                </a:p>
                <a:p>
                  <a:pPr algn="l" eaLnBrk="1" hangingPunct="1">
                    <a:lnSpc>
                      <a:spcPct val="100000"/>
                    </a:lnSpc>
                  </a:pPr>
                  <a:r>
                    <a:rPr lang="en-US" sz="1600" b="0"/>
                    <a:t>U</a:t>
                  </a:r>
                </a:p>
              </p:txBody>
            </p:sp>
          </p:grpSp>
          <p:sp>
            <p:nvSpPr>
              <p:cNvPr id="303154" name="Line 50"/>
              <p:cNvSpPr>
                <a:spLocks noChangeShapeType="1"/>
              </p:cNvSpPr>
              <p:nvPr/>
            </p:nvSpPr>
            <p:spPr bwMode="auto">
              <a:xfrm rot="5400000" flipV="1">
                <a:off x="3888" y="3408"/>
                <a:ext cx="0" cy="192"/>
              </a:xfrm>
              <a:prstGeom prst="line">
                <a:avLst/>
              </a:prstGeom>
              <a:noFill/>
              <a:ln w="28575">
                <a:solidFill>
                  <a:schemeClr val="tx1"/>
                </a:solidFill>
                <a:round/>
                <a:headEnd/>
                <a:tailEnd type="triangle" w="sm" len="sm"/>
              </a:ln>
              <a:effectLst/>
            </p:spPr>
            <p:txBody>
              <a:bodyPr/>
              <a:lstStyle/>
              <a:p>
                <a:endParaRPr lang="en-US"/>
              </a:p>
            </p:txBody>
          </p:sp>
          <p:sp>
            <p:nvSpPr>
              <p:cNvPr id="303155" name="Line 51"/>
              <p:cNvSpPr>
                <a:spLocks noChangeShapeType="1"/>
              </p:cNvSpPr>
              <p:nvPr/>
            </p:nvSpPr>
            <p:spPr bwMode="auto">
              <a:xfrm rot="5400000" flipV="1">
                <a:off x="4368" y="3120"/>
                <a:ext cx="0" cy="192"/>
              </a:xfrm>
              <a:prstGeom prst="line">
                <a:avLst/>
              </a:prstGeom>
              <a:noFill/>
              <a:ln w="28575">
                <a:solidFill>
                  <a:schemeClr val="tx1"/>
                </a:solidFill>
                <a:round/>
                <a:headEnd/>
                <a:tailEnd type="triangle" w="sm" len="sm"/>
              </a:ln>
              <a:effectLst/>
            </p:spPr>
            <p:txBody>
              <a:bodyPr/>
              <a:lstStyle/>
              <a:p>
                <a:endParaRPr lang="en-US"/>
              </a:p>
            </p:txBody>
          </p:sp>
        </p:grpSp>
        <p:sp>
          <p:nvSpPr>
            <p:cNvPr id="303156" name="Rectangle 52"/>
            <p:cNvSpPr>
              <a:spLocks noChangeArrowheads="1"/>
            </p:cNvSpPr>
            <p:nvPr/>
          </p:nvSpPr>
          <p:spPr bwMode="auto">
            <a:xfrm>
              <a:off x="336" y="892"/>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Y</a:t>
              </a:r>
            </a:p>
          </p:txBody>
        </p:sp>
        <p:sp>
          <p:nvSpPr>
            <p:cNvPr id="303157" name="Rectangle 53"/>
            <p:cNvSpPr>
              <a:spLocks noChangeArrowheads="1"/>
            </p:cNvSpPr>
            <p:nvPr/>
          </p:nvSpPr>
          <p:spPr bwMode="auto">
            <a:xfrm>
              <a:off x="336" y="1440"/>
              <a:ext cx="201"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a:t>
              </a:r>
            </a:p>
          </p:txBody>
        </p:sp>
        <p:sp>
          <p:nvSpPr>
            <p:cNvPr id="303158" name="Rectangle 54"/>
            <p:cNvSpPr>
              <a:spLocks noChangeArrowheads="1"/>
            </p:cNvSpPr>
            <p:nvPr/>
          </p:nvSpPr>
          <p:spPr bwMode="auto">
            <a:xfrm>
              <a:off x="1200" y="1160"/>
              <a:ext cx="434"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X </a:t>
              </a:r>
              <a:r>
                <a:rPr lang="en-US" sz="1600" b="0">
                  <a:latin typeface="Courier New" pitchFamily="49" charset="0"/>
                </a:rPr>
                <a:t>^</a:t>
              </a:r>
              <a:r>
                <a:rPr lang="en-US" sz="1600" b="0"/>
                <a:t> Y</a:t>
              </a:r>
            </a:p>
          </p:txBody>
        </p:sp>
        <p:sp>
          <p:nvSpPr>
            <p:cNvPr id="303159" name="Rectangle 55"/>
            <p:cNvSpPr>
              <a:spLocks noChangeArrowheads="1"/>
            </p:cNvSpPr>
            <p:nvPr/>
          </p:nvSpPr>
          <p:spPr bwMode="auto">
            <a:xfrm>
              <a:off x="768" y="576"/>
              <a:ext cx="187" cy="212"/>
            </a:xfrm>
            <a:prstGeom prst="rect">
              <a:avLst/>
            </a:prstGeom>
            <a:noFill/>
            <a:ln w="9525">
              <a:noFill/>
              <a:miter lim="800000"/>
              <a:headEnd/>
              <a:tailEnd/>
            </a:ln>
            <a:effectLst/>
          </p:spPr>
          <p:txBody>
            <a:bodyPr wrap="none">
              <a:spAutoFit/>
            </a:bodyPr>
            <a:lstStyle/>
            <a:p>
              <a:pPr algn="l" eaLnBrk="1" hangingPunct="1">
                <a:lnSpc>
                  <a:spcPct val="100000"/>
                </a:lnSpc>
              </a:pPr>
              <a:r>
                <a:rPr lang="en-US" sz="1600" b="0"/>
                <a:t>3</a:t>
              </a:r>
            </a:p>
          </p:txBody>
        </p:sp>
      </p:grpSp>
      <p:grpSp>
        <p:nvGrpSpPr>
          <p:cNvPr id="303160" name="Group 56"/>
          <p:cNvGrpSpPr>
            <a:grpSpLocks/>
          </p:cNvGrpSpPr>
          <p:nvPr/>
        </p:nvGrpSpPr>
        <p:grpSpPr bwMode="auto">
          <a:xfrm>
            <a:off x="952500" y="2057400"/>
            <a:ext cx="266700" cy="1066800"/>
            <a:chOff x="504" y="960"/>
            <a:chExt cx="168" cy="672"/>
          </a:xfrm>
        </p:grpSpPr>
        <p:sp>
          <p:nvSpPr>
            <p:cNvPr id="303161" name="Rectangle 57"/>
            <p:cNvSpPr>
              <a:spLocks noChangeArrowheads="1"/>
            </p:cNvSpPr>
            <p:nvPr/>
          </p:nvSpPr>
          <p:spPr bwMode="auto">
            <a:xfrm>
              <a:off x="504" y="960"/>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A</a:t>
              </a:r>
            </a:p>
          </p:txBody>
        </p:sp>
        <p:sp>
          <p:nvSpPr>
            <p:cNvPr id="303162" name="Rectangle 58"/>
            <p:cNvSpPr>
              <a:spLocks noChangeArrowheads="1"/>
            </p:cNvSpPr>
            <p:nvPr/>
          </p:nvSpPr>
          <p:spPr bwMode="auto">
            <a:xfrm>
              <a:off x="504" y="1478"/>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B</a:t>
              </a:r>
            </a:p>
          </p:txBody>
        </p:sp>
      </p:grpSp>
      <p:grpSp>
        <p:nvGrpSpPr>
          <p:cNvPr id="303163" name="Group 59"/>
          <p:cNvGrpSpPr>
            <a:grpSpLocks/>
          </p:cNvGrpSpPr>
          <p:nvPr/>
        </p:nvGrpSpPr>
        <p:grpSpPr bwMode="auto">
          <a:xfrm>
            <a:off x="3086100" y="2057400"/>
            <a:ext cx="266700" cy="1066800"/>
            <a:chOff x="504" y="960"/>
            <a:chExt cx="168" cy="672"/>
          </a:xfrm>
        </p:grpSpPr>
        <p:sp>
          <p:nvSpPr>
            <p:cNvPr id="303164" name="Rectangle 60"/>
            <p:cNvSpPr>
              <a:spLocks noChangeArrowheads="1"/>
            </p:cNvSpPr>
            <p:nvPr/>
          </p:nvSpPr>
          <p:spPr bwMode="auto">
            <a:xfrm>
              <a:off x="504" y="960"/>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A</a:t>
              </a:r>
            </a:p>
          </p:txBody>
        </p:sp>
        <p:sp>
          <p:nvSpPr>
            <p:cNvPr id="303165" name="Rectangle 61"/>
            <p:cNvSpPr>
              <a:spLocks noChangeArrowheads="1"/>
            </p:cNvSpPr>
            <p:nvPr/>
          </p:nvSpPr>
          <p:spPr bwMode="auto">
            <a:xfrm>
              <a:off x="504" y="1478"/>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B</a:t>
              </a:r>
            </a:p>
          </p:txBody>
        </p:sp>
      </p:grpSp>
      <p:grpSp>
        <p:nvGrpSpPr>
          <p:cNvPr id="303166" name="Group 62"/>
          <p:cNvGrpSpPr>
            <a:grpSpLocks/>
          </p:cNvGrpSpPr>
          <p:nvPr/>
        </p:nvGrpSpPr>
        <p:grpSpPr bwMode="auto">
          <a:xfrm>
            <a:off x="5219700" y="2057400"/>
            <a:ext cx="266700" cy="1066800"/>
            <a:chOff x="504" y="960"/>
            <a:chExt cx="168" cy="672"/>
          </a:xfrm>
        </p:grpSpPr>
        <p:sp>
          <p:nvSpPr>
            <p:cNvPr id="303167" name="Rectangle 63"/>
            <p:cNvSpPr>
              <a:spLocks noChangeArrowheads="1"/>
            </p:cNvSpPr>
            <p:nvPr/>
          </p:nvSpPr>
          <p:spPr bwMode="auto">
            <a:xfrm>
              <a:off x="504" y="960"/>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A</a:t>
              </a:r>
            </a:p>
          </p:txBody>
        </p:sp>
        <p:sp>
          <p:nvSpPr>
            <p:cNvPr id="303168" name="Rectangle 64"/>
            <p:cNvSpPr>
              <a:spLocks noChangeArrowheads="1"/>
            </p:cNvSpPr>
            <p:nvPr/>
          </p:nvSpPr>
          <p:spPr bwMode="auto">
            <a:xfrm>
              <a:off x="504" y="1478"/>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B</a:t>
              </a:r>
            </a:p>
          </p:txBody>
        </p:sp>
      </p:grpSp>
      <p:grpSp>
        <p:nvGrpSpPr>
          <p:cNvPr id="303169" name="Group 65"/>
          <p:cNvGrpSpPr>
            <a:grpSpLocks/>
          </p:cNvGrpSpPr>
          <p:nvPr/>
        </p:nvGrpSpPr>
        <p:grpSpPr bwMode="auto">
          <a:xfrm>
            <a:off x="7353300" y="2057400"/>
            <a:ext cx="266700" cy="1066800"/>
            <a:chOff x="504" y="960"/>
            <a:chExt cx="168" cy="672"/>
          </a:xfrm>
        </p:grpSpPr>
        <p:sp>
          <p:nvSpPr>
            <p:cNvPr id="303170" name="Rectangle 66"/>
            <p:cNvSpPr>
              <a:spLocks noChangeArrowheads="1"/>
            </p:cNvSpPr>
            <p:nvPr/>
          </p:nvSpPr>
          <p:spPr bwMode="auto">
            <a:xfrm>
              <a:off x="504" y="960"/>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A</a:t>
              </a:r>
            </a:p>
          </p:txBody>
        </p:sp>
        <p:sp>
          <p:nvSpPr>
            <p:cNvPr id="303171" name="Rectangle 67"/>
            <p:cNvSpPr>
              <a:spLocks noChangeArrowheads="1"/>
            </p:cNvSpPr>
            <p:nvPr/>
          </p:nvSpPr>
          <p:spPr bwMode="auto">
            <a:xfrm>
              <a:off x="504" y="1478"/>
              <a:ext cx="168" cy="154"/>
            </a:xfrm>
            <a:prstGeom prst="rect">
              <a:avLst/>
            </a:prstGeom>
            <a:noFill/>
            <a:ln w="9525">
              <a:noFill/>
              <a:miter lim="800000"/>
              <a:headEnd/>
              <a:tailEnd/>
            </a:ln>
            <a:effectLst/>
          </p:spPr>
          <p:txBody>
            <a:bodyPr wrap="none">
              <a:spAutoFit/>
            </a:bodyPr>
            <a:lstStyle/>
            <a:p>
              <a:pPr algn="l" eaLnBrk="1" hangingPunct="1">
                <a:lnSpc>
                  <a:spcPct val="100000"/>
                </a:lnSpc>
              </a:pPr>
              <a:r>
                <a:rPr lang="en-US" sz="1000" b="0"/>
                <a:t>B</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Y86-64 </a:t>
            </a:r>
            <a:r>
              <a:rPr lang="en-US" altLang="zh-CN" dirty="0"/>
              <a:t>Instruction Set #1</a:t>
            </a:r>
            <a:endParaRPr lang="en-US" dirty="0"/>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4605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jXX</a:t>
            </a:r>
            <a:r>
              <a:rPr lang="en-US" sz="1400" b="0" dirty="0">
                <a:latin typeface="Courier New" pitchFamily="49" charset="0"/>
              </a:rPr>
              <a:t> </a:t>
            </a:r>
            <a:r>
              <a:rPr lang="en-US" sz="1400" b="0" dirty="0" err="1"/>
              <a:t>Dest</a:t>
            </a:r>
            <a:r>
              <a:rPr lang="en-US" sz="1400" b="0" dirty="0"/>
              <a:t> </a:t>
            </a:r>
            <a:r>
              <a:rPr lang="en-US" altLang="zh-CN" sz="1400" b="0" dirty="0"/>
              <a:t>(7</a:t>
            </a:r>
            <a:r>
              <a:rPr lang="zh-CN" altLang="en-US" sz="1400" b="0" dirty="0"/>
              <a:t>条</a:t>
            </a:r>
            <a:r>
              <a:rPr lang="en-US" altLang="zh-CN" sz="1400" b="0" dirty="0"/>
              <a:t>)</a:t>
            </a:r>
            <a:endParaRPr lang="en-US" sz="1400" b="0" dirty="0"/>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(7</a:t>
              </a:r>
              <a:r>
                <a:rPr lang="zh-CN" altLang="en-US" sz="1400" b="0" dirty="0"/>
                <a:t>条</a:t>
              </a:r>
              <a:r>
                <a:rPr lang="en-US" altLang="zh-CN" sz="1400" b="0" dirty="0"/>
                <a:t>)</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a:t>
              </a:r>
              <a:r>
                <a:rPr lang="en-US" altLang="zh-CN" sz="1400" b="0" dirty="0"/>
                <a:t>(4</a:t>
              </a:r>
              <a:r>
                <a:rPr lang="zh-CN" altLang="en-US" sz="1400" b="0" dirty="0"/>
                <a:t>条</a:t>
              </a:r>
              <a:r>
                <a:rPr lang="en-US" altLang="zh-CN" sz="1400" b="0" dirty="0"/>
                <a:t>)</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2" name="Rectangle 1"/>
          <p:cNvSpPr/>
          <p:nvPr/>
        </p:nvSpPr>
        <p:spPr bwMode="auto">
          <a:xfrm>
            <a:off x="6318250" y="527050"/>
            <a:ext cx="2743200" cy="5105400"/>
          </a:xfrm>
          <a:prstGeom prst="rect">
            <a:avLst/>
          </a:prstGeom>
          <a:solidFill>
            <a:srgbClr val="FFFFFF"/>
          </a:solidFill>
          <a:ln w="19050" cap="flat" cmpd="sng" algn="ctr">
            <a:noFill/>
            <a:prstDash val="solid"/>
            <a:round/>
            <a:headEnd type="none" w="med" len="med"/>
            <a:tailEnd type="triangle" w="sm" len="sm"/>
          </a:ln>
          <a:effec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pitchFamily="34" charset="0"/>
            </a:endParaRPr>
          </a:p>
        </p:txBody>
      </p:sp>
      <p:sp>
        <p:nvSpPr>
          <p:cNvPr id="322562" name="Rectangle 2"/>
          <p:cNvSpPr>
            <a:spLocks noGrp="1" noChangeArrowheads="1"/>
          </p:cNvSpPr>
          <p:nvPr>
            <p:ph type="title"/>
          </p:nvPr>
        </p:nvSpPr>
        <p:spPr/>
        <p:txBody>
          <a:bodyPr/>
          <a:lstStyle/>
          <a:p>
            <a:r>
              <a:rPr lang="en-US" dirty="0"/>
              <a:t>Y86-64 Instruction Set #2</a:t>
            </a:r>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3970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jXX</a:t>
            </a:r>
            <a:r>
              <a:rPr lang="en-US" sz="1400" b="0" dirty="0">
                <a:latin typeface="Courier New" pitchFamily="49" charset="0"/>
              </a:rPr>
              <a:t> </a:t>
            </a:r>
            <a:r>
              <a:rPr lang="en-US" sz="1400" b="0" dirty="0" err="1"/>
              <a:t>Dest</a:t>
            </a:r>
            <a:r>
              <a:rPr lang="en-US" sz="1400" b="0" dirty="0"/>
              <a:t> </a:t>
            </a:r>
            <a:r>
              <a:rPr lang="en-US" altLang="zh-CN" sz="1400" b="0" dirty="0"/>
              <a:t>(7</a:t>
            </a:r>
            <a:r>
              <a:rPr lang="zh-CN" altLang="en-US" sz="1400" b="0" dirty="0"/>
              <a:t>条</a:t>
            </a:r>
            <a:r>
              <a:rPr lang="en-US" altLang="zh-CN" sz="1400" b="0" dirty="0"/>
              <a:t>)</a:t>
            </a:r>
            <a:endParaRPr lang="en-US" sz="1400" b="0" dirty="0"/>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a:t>
              </a:r>
              <a:r>
                <a:rPr lang="en-US" altLang="zh-CN" sz="1400" b="0" dirty="0"/>
                <a:t>(7</a:t>
              </a:r>
              <a:r>
                <a:rPr lang="zh-CN" altLang="en-US" sz="1400" b="0" dirty="0"/>
                <a:t>条</a:t>
              </a:r>
              <a:r>
                <a:rPr lang="en-US" altLang="zh-CN" sz="1400" b="0" dirty="0"/>
                <a:t>)</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a:t>
              </a:r>
              <a:r>
                <a:rPr lang="en-US" altLang="zh-CN" sz="1400" b="0" dirty="0"/>
                <a:t>(4</a:t>
              </a:r>
              <a:r>
                <a:rPr lang="zh-CN" altLang="en-US" sz="1400" b="0" dirty="0"/>
                <a:t>条</a:t>
              </a:r>
              <a:r>
                <a:rPr lang="en-US" altLang="zh-CN" sz="1400" b="0" dirty="0"/>
                <a:t>)</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115" name="Line 223"/>
          <p:cNvSpPr>
            <a:spLocks noChangeShapeType="1"/>
          </p:cNvSpPr>
          <p:nvPr/>
        </p:nvSpPr>
        <p:spPr bwMode="auto">
          <a:xfrm flipV="1">
            <a:off x="3346450" y="2203450"/>
            <a:ext cx="3048000" cy="76200"/>
          </a:xfrm>
          <a:prstGeom prst="line">
            <a:avLst/>
          </a:prstGeom>
          <a:noFill/>
          <a:ln w="57150">
            <a:solidFill>
              <a:schemeClr val="accent1">
                <a:lumMod val="60000"/>
                <a:lumOff val="40000"/>
              </a:schemeClr>
            </a:solidFill>
            <a:round/>
            <a:headEnd/>
            <a:tailEnd type="triangle" w="sm" len="sm"/>
          </a:ln>
          <a:effectLst/>
        </p:spPr>
        <p:txBody>
          <a:bodyPr wrap="square" lIns="45720" rIns="45720" anchor="ctr">
            <a:spAutoFit/>
          </a:bodyPr>
          <a:lstStyle/>
          <a:p>
            <a:endParaRPr lang="en-US"/>
          </a:p>
        </p:txBody>
      </p:sp>
      <p:sp>
        <p:nvSpPr>
          <p:cNvPr id="116" name="Rectangle 138"/>
          <p:cNvSpPr>
            <a:spLocks noChangeArrowheads="1"/>
          </p:cNvSpPr>
          <p:nvPr/>
        </p:nvSpPr>
        <p:spPr bwMode="auto">
          <a:xfrm>
            <a:off x="6699250" y="6032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rrmovq</a:t>
            </a:r>
            <a:endParaRPr lang="en-US" sz="1400" b="0" dirty="0">
              <a:latin typeface="Courier New" pitchFamily="49" charset="0"/>
            </a:endParaRPr>
          </a:p>
        </p:txBody>
      </p:sp>
      <p:grpSp>
        <p:nvGrpSpPr>
          <p:cNvPr id="117" name="Group 179"/>
          <p:cNvGrpSpPr>
            <a:grpSpLocks/>
          </p:cNvGrpSpPr>
          <p:nvPr/>
        </p:nvGrpSpPr>
        <p:grpSpPr bwMode="auto">
          <a:xfrm>
            <a:off x="7613650" y="603250"/>
            <a:ext cx="609600" cy="304800"/>
            <a:chOff x="4560" y="2160"/>
            <a:chExt cx="384" cy="192"/>
          </a:xfrm>
        </p:grpSpPr>
        <p:sp>
          <p:nvSpPr>
            <p:cNvPr id="118" name="Rectangle 140"/>
            <p:cNvSpPr>
              <a:spLocks noChangeArrowheads="1"/>
            </p:cNvSpPr>
            <p:nvPr/>
          </p:nvSpPr>
          <p:spPr bwMode="auto">
            <a:xfrm>
              <a:off x="4560"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2</a:t>
              </a:r>
            </a:p>
          </p:txBody>
        </p:sp>
        <p:sp>
          <p:nvSpPr>
            <p:cNvPr id="123" name="Rectangle 141"/>
            <p:cNvSpPr>
              <a:spLocks noChangeArrowheads="1"/>
            </p:cNvSpPr>
            <p:nvPr/>
          </p:nvSpPr>
          <p:spPr bwMode="auto">
            <a:xfrm>
              <a:off x="4752"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124" name="Rectangle 142"/>
            <p:cNvSpPr>
              <a:spLocks noChangeArrowheads="1"/>
            </p:cNvSpPr>
            <p:nvPr/>
          </p:nvSpPr>
          <p:spPr bwMode="auto">
            <a:xfrm>
              <a:off x="4560" y="21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5" name="Rectangle 143"/>
          <p:cNvSpPr>
            <a:spLocks noChangeArrowheads="1"/>
          </p:cNvSpPr>
          <p:nvPr/>
        </p:nvSpPr>
        <p:spPr bwMode="auto">
          <a:xfrm>
            <a:off x="6699250" y="10604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cmovle</a:t>
            </a:r>
            <a:endParaRPr lang="en-US" sz="1400" b="0" dirty="0">
              <a:latin typeface="Courier New" pitchFamily="49" charset="0"/>
            </a:endParaRPr>
          </a:p>
        </p:txBody>
      </p:sp>
      <p:grpSp>
        <p:nvGrpSpPr>
          <p:cNvPr id="126" name="Group 178"/>
          <p:cNvGrpSpPr>
            <a:grpSpLocks/>
          </p:cNvGrpSpPr>
          <p:nvPr/>
        </p:nvGrpSpPr>
        <p:grpSpPr bwMode="auto">
          <a:xfrm>
            <a:off x="7613650" y="1060450"/>
            <a:ext cx="609600" cy="304800"/>
            <a:chOff x="4560" y="2448"/>
            <a:chExt cx="384" cy="192"/>
          </a:xfrm>
        </p:grpSpPr>
        <p:sp>
          <p:nvSpPr>
            <p:cNvPr id="127" name="Rectangle 145"/>
            <p:cNvSpPr>
              <a:spLocks noChangeArrowheads="1"/>
            </p:cNvSpPr>
            <p:nvPr/>
          </p:nvSpPr>
          <p:spPr bwMode="auto">
            <a:xfrm>
              <a:off x="4560"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2</a:t>
              </a:r>
            </a:p>
          </p:txBody>
        </p:sp>
        <p:sp>
          <p:nvSpPr>
            <p:cNvPr id="128" name="Rectangle 146"/>
            <p:cNvSpPr>
              <a:spLocks noChangeArrowheads="1"/>
            </p:cNvSpPr>
            <p:nvPr/>
          </p:nvSpPr>
          <p:spPr bwMode="auto">
            <a:xfrm>
              <a:off x="4752"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1</a:t>
              </a:r>
            </a:p>
          </p:txBody>
        </p:sp>
        <p:sp>
          <p:nvSpPr>
            <p:cNvPr id="129" name="Rectangle 147"/>
            <p:cNvSpPr>
              <a:spLocks noChangeArrowheads="1"/>
            </p:cNvSpPr>
            <p:nvPr/>
          </p:nvSpPr>
          <p:spPr bwMode="auto">
            <a:xfrm>
              <a:off x="4560" y="24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0" name="Rectangle 148"/>
          <p:cNvSpPr>
            <a:spLocks noChangeArrowheads="1"/>
          </p:cNvSpPr>
          <p:nvPr/>
        </p:nvSpPr>
        <p:spPr bwMode="auto">
          <a:xfrm>
            <a:off x="6699250" y="15176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cmovl</a:t>
            </a:r>
            <a:endParaRPr lang="en-US" sz="1400" b="0" dirty="0">
              <a:latin typeface="Courier New" pitchFamily="49" charset="0"/>
            </a:endParaRPr>
          </a:p>
        </p:txBody>
      </p:sp>
      <p:grpSp>
        <p:nvGrpSpPr>
          <p:cNvPr id="131" name="Group 177"/>
          <p:cNvGrpSpPr>
            <a:grpSpLocks/>
          </p:cNvGrpSpPr>
          <p:nvPr/>
        </p:nvGrpSpPr>
        <p:grpSpPr bwMode="auto">
          <a:xfrm>
            <a:off x="7613650" y="1517650"/>
            <a:ext cx="609600" cy="304800"/>
            <a:chOff x="4560" y="2736"/>
            <a:chExt cx="384" cy="192"/>
          </a:xfrm>
        </p:grpSpPr>
        <p:sp>
          <p:nvSpPr>
            <p:cNvPr id="132" name="Rectangle 150"/>
            <p:cNvSpPr>
              <a:spLocks noChangeArrowheads="1"/>
            </p:cNvSpPr>
            <p:nvPr/>
          </p:nvSpPr>
          <p:spPr bwMode="auto">
            <a:xfrm>
              <a:off x="4560"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2</a:t>
              </a:r>
            </a:p>
          </p:txBody>
        </p:sp>
        <p:sp>
          <p:nvSpPr>
            <p:cNvPr id="133" name="Rectangle 151"/>
            <p:cNvSpPr>
              <a:spLocks noChangeArrowheads="1"/>
            </p:cNvSpPr>
            <p:nvPr/>
          </p:nvSpPr>
          <p:spPr bwMode="auto">
            <a:xfrm>
              <a:off x="4752"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134" name="Rectangle 152"/>
            <p:cNvSpPr>
              <a:spLocks noChangeArrowheads="1"/>
            </p:cNvSpPr>
            <p:nvPr/>
          </p:nvSpPr>
          <p:spPr bwMode="auto">
            <a:xfrm>
              <a:off x="4560" y="27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5" name="Rectangle 153"/>
          <p:cNvSpPr>
            <a:spLocks noChangeArrowheads="1"/>
          </p:cNvSpPr>
          <p:nvPr/>
        </p:nvSpPr>
        <p:spPr bwMode="auto">
          <a:xfrm>
            <a:off x="6699250" y="19748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cmove</a:t>
            </a:r>
            <a:endParaRPr lang="en-US" sz="1400" b="0" dirty="0">
              <a:latin typeface="Courier New" pitchFamily="49" charset="0"/>
            </a:endParaRPr>
          </a:p>
        </p:txBody>
      </p:sp>
      <p:grpSp>
        <p:nvGrpSpPr>
          <p:cNvPr id="136" name="Group 176"/>
          <p:cNvGrpSpPr>
            <a:grpSpLocks/>
          </p:cNvGrpSpPr>
          <p:nvPr/>
        </p:nvGrpSpPr>
        <p:grpSpPr bwMode="auto">
          <a:xfrm>
            <a:off x="7613650" y="1974850"/>
            <a:ext cx="609600" cy="304800"/>
            <a:chOff x="4560" y="3024"/>
            <a:chExt cx="384" cy="192"/>
          </a:xfrm>
        </p:grpSpPr>
        <p:sp>
          <p:nvSpPr>
            <p:cNvPr id="137" name="Rectangle 155"/>
            <p:cNvSpPr>
              <a:spLocks noChangeArrowheads="1"/>
            </p:cNvSpPr>
            <p:nvPr/>
          </p:nvSpPr>
          <p:spPr bwMode="auto">
            <a:xfrm>
              <a:off x="4560"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2</a:t>
              </a:r>
            </a:p>
          </p:txBody>
        </p:sp>
        <p:sp>
          <p:nvSpPr>
            <p:cNvPr id="138" name="Rectangle 156"/>
            <p:cNvSpPr>
              <a:spLocks noChangeArrowheads="1"/>
            </p:cNvSpPr>
            <p:nvPr/>
          </p:nvSpPr>
          <p:spPr bwMode="auto">
            <a:xfrm>
              <a:off x="4752"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139" name="Rectangle 157"/>
            <p:cNvSpPr>
              <a:spLocks noChangeArrowheads="1"/>
            </p:cNvSpPr>
            <p:nvPr/>
          </p:nvSpPr>
          <p:spPr bwMode="auto">
            <a:xfrm>
              <a:off x="4560" y="302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40" name="Rectangle 158"/>
          <p:cNvSpPr>
            <a:spLocks noChangeArrowheads="1"/>
          </p:cNvSpPr>
          <p:nvPr/>
        </p:nvSpPr>
        <p:spPr bwMode="auto">
          <a:xfrm>
            <a:off x="6699250" y="24320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cmovne</a:t>
            </a:r>
            <a:endParaRPr lang="en-US" sz="1400" b="0" dirty="0">
              <a:latin typeface="Courier New" pitchFamily="49" charset="0"/>
            </a:endParaRPr>
          </a:p>
        </p:txBody>
      </p:sp>
      <p:grpSp>
        <p:nvGrpSpPr>
          <p:cNvPr id="141" name="Group 173"/>
          <p:cNvGrpSpPr>
            <a:grpSpLocks/>
          </p:cNvGrpSpPr>
          <p:nvPr/>
        </p:nvGrpSpPr>
        <p:grpSpPr bwMode="auto">
          <a:xfrm>
            <a:off x="7613650" y="2432050"/>
            <a:ext cx="609600" cy="304800"/>
            <a:chOff x="4560" y="3312"/>
            <a:chExt cx="384" cy="192"/>
          </a:xfrm>
        </p:grpSpPr>
        <p:sp>
          <p:nvSpPr>
            <p:cNvPr id="142" name="Rectangle 160"/>
            <p:cNvSpPr>
              <a:spLocks noChangeArrowheads="1"/>
            </p:cNvSpPr>
            <p:nvPr/>
          </p:nvSpPr>
          <p:spPr bwMode="auto">
            <a:xfrm>
              <a:off x="4560"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2</a:t>
              </a:r>
            </a:p>
          </p:txBody>
        </p:sp>
        <p:sp>
          <p:nvSpPr>
            <p:cNvPr id="143" name="Rectangle 161"/>
            <p:cNvSpPr>
              <a:spLocks noChangeArrowheads="1"/>
            </p:cNvSpPr>
            <p:nvPr/>
          </p:nvSpPr>
          <p:spPr bwMode="auto">
            <a:xfrm>
              <a:off x="4752"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144" name="Rectangle 162"/>
            <p:cNvSpPr>
              <a:spLocks noChangeArrowheads="1"/>
            </p:cNvSpPr>
            <p:nvPr/>
          </p:nvSpPr>
          <p:spPr bwMode="auto">
            <a:xfrm>
              <a:off x="4560" y="331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45" name="Rectangle 163"/>
          <p:cNvSpPr>
            <a:spLocks noChangeArrowheads="1"/>
          </p:cNvSpPr>
          <p:nvPr/>
        </p:nvSpPr>
        <p:spPr bwMode="auto">
          <a:xfrm>
            <a:off x="6699250" y="28892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cmovge</a:t>
            </a:r>
            <a:endParaRPr lang="en-US" sz="1400" b="0" dirty="0">
              <a:latin typeface="Courier New" pitchFamily="49" charset="0"/>
            </a:endParaRPr>
          </a:p>
        </p:txBody>
      </p:sp>
      <p:grpSp>
        <p:nvGrpSpPr>
          <p:cNvPr id="146" name="Group 175"/>
          <p:cNvGrpSpPr>
            <a:grpSpLocks/>
          </p:cNvGrpSpPr>
          <p:nvPr/>
        </p:nvGrpSpPr>
        <p:grpSpPr bwMode="auto">
          <a:xfrm>
            <a:off x="7613650" y="2889250"/>
            <a:ext cx="609600" cy="304800"/>
            <a:chOff x="4560" y="3600"/>
            <a:chExt cx="384" cy="192"/>
          </a:xfrm>
        </p:grpSpPr>
        <p:sp>
          <p:nvSpPr>
            <p:cNvPr id="147" name="Rectangle 165"/>
            <p:cNvSpPr>
              <a:spLocks noChangeArrowheads="1"/>
            </p:cNvSpPr>
            <p:nvPr/>
          </p:nvSpPr>
          <p:spPr bwMode="auto">
            <a:xfrm>
              <a:off x="4560"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2</a:t>
              </a:r>
            </a:p>
          </p:txBody>
        </p:sp>
        <p:sp>
          <p:nvSpPr>
            <p:cNvPr id="148" name="Rectangle 166"/>
            <p:cNvSpPr>
              <a:spLocks noChangeArrowheads="1"/>
            </p:cNvSpPr>
            <p:nvPr/>
          </p:nvSpPr>
          <p:spPr bwMode="auto">
            <a:xfrm>
              <a:off x="4752"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149" name="Rectangle 167"/>
            <p:cNvSpPr>
              <a:spLocks noChangeArrowheads="1"/>
            </p:cNvSpPr>
            <p:nvPr/>
          </p:nvSpPr>
          <p:spPr bwMode="auto">
            <a:xfrm>
              <a:off x="4560" y="360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50" name="Rectangle 168"/>
          <p:cNvSpPr>
            <a:spLocks noChangeArrowheads="1"/>
          </p:cNvSpPr>
          <p:nvPr/>
        </p:nvSpPr>
        <p:spPr bwMode="auto">
          <a:xfrm>
            <a:off x="6699250" y="33464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cmovg</a:t>
            </a:r>
            <a:endParaRPr lang="en-US" sz="1400" b="0" dirty="0">
              <a:latin typeface="Courier New" pitchFamily="49" charset="0"/>
            </a:endParaRPr>
          </a:p>
        </p:txBody>
      </p:sp>
      <p:grpSp>
        <p:nvGrpSpPr>
          <p:cNvPr id="151" name="Group 174"/>
          <p:cNvGrpSpPr>
            <a:grpSpLocks/>
          </p:cNvGrpSpPr>
          <p:nvPr/>
        </p:nvGrpSpPr>
        <p:grpSpPr bwMode="auto">
          <a:xfrm>
            <a:off x="7613650" y="3346450"/>
            <a:ext cx="609600" cy="304800"/>
            <a:chOff x="4560" y="3888"/>
            <a:chExt cx="384" cy="192"/>
          </a:xfrm>
        </p:grpSpPr>
        <p:sp>
          <p:nvSpPr>
            <p:cNvPr id="152" name="Rectangle 170"/>
            <p:cNvSpPr>
              <a:spLocks noChangeArrowheads="1"/>
            </p:cNvSpPr>
            <p:nvPr/>
          </p:nvSpPr>
          <p:spPr bwMode="auto">
            <a:xfrm>
              <a:off x="4560"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endParaRPr lang="en-US" sz="1400" b="0" dirty="0">
                <a:latin typeface="Courier New" pitchFamily="49" charset="0"/>
              </a:endParaRPr>
            </a:p>
          </p:txBody>
        </p:sp>
        <p:sp>
          <p:nvSpPr>
            <p:cNvPr id="153" name="Rectangle 171"/>
            <p:cNvSpPr>
              <a:spLocks noChangeArrowheads="1"/>
            </p:cNvSpPr>
            <p:nvPr/>
          </p:nvSpPr>
          <p:spPr bwMode="auto">
            <a:xfrm>
              <a:off x="4752"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54" name="Rectangle 172"/>
            <p:cNvSpPr>
              <a:spLocks noChangeArrowheads="1"/>
            </p:cNvSpPr>
            <p:nvPr/>
          </p:nvSpPr>
          <p:spPr bwMode="auto">
            <a:xfrm>
              <a:off x="4560" y="388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55" name="AutoShape 218"/>
          <p:cNvSpPr>
            <a:spLocks/>
          </p:cNvSpPr>
          <p:nvPr/>
        </p:nvSpPr>
        <p:spPr bwMode="auto">
          <a:xfrm>
            <a:off x="6470650" y="679450"/>
            <a:ext cx="228600" cy="2971800"/>
          </a:xfrm>
          <a:prstGeom prst="leftBrace">
            <a:avLst>
              <a:gd name="adj1" fmla="val 108333"/>
              <a:gd name="adj2" fmla="val 50000"/>
            </a:avLst>
          </a:prstGeom>
          <a:noFill/>
          <a:ln w="19050">
            <a:solidFill>
              <a:schemeClr val="tx2"/>
            </a:solidFill>
            <a:round/>
            <a:headEnd/>
            <a:tailEnd type="none" w="sm" len="sm"/>
          </a:ln>
          <a:effectLst/>
        </p:spPr>
        <p:txBody>
          <a:bodyPr lIns="45720" rIns="45720" anchor="ctr">
            <a:spAutoFit/>
          </a:bodyPr>
          <a:lstStyle/>
          <a:p>
            <a:endParaRPr lang="en-US"/>
          </a:p>
        </p:txBody>
      </p:sp>
    </p:spTree>
    <p:extLst>
      <p:ext uri="{BB962C8B-B14F-4D97-AF65-F5344CB8AC3E}">
        <p14:creationId xmlns:p14="http://schemas.microsoft.com/office/powerpoint/2010/main" val="30666100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Y86-64 Instruction Set #3</a:t>
            </a:r>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4605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jXX</a:t>
            </a:r>
            <a:r>
              <a:rPr lang="en-US" sz="1400" b="0" dirty="0">
                <a:latin typeface="Courier New" pitchFamily="49" charset="0"/>
              </a:rPr>
              <a:t> </a:t>
            </a:r>
            <a:r>
              <a:rPr lang="en-US" sz="1400" b="0" dirty="0" err="1"/>
              <a:t>Dest</a:t>
            </a:r>
            <a:r>
              <a:rPr lang="en-US" sz="1400" b="0" dirty="0"/>
              <a:t> </a:t>
            </a:r>
            <a:r>
              <a:rPr lang="en-US" altLang="zh-CN" sz="1400" b="0" dirty="0"/>
              <a:t>(7</a:t>
            </a:r>
            <a:r>
              <a:rPr lang="zh-CN" altLang="en-US" sz="1400" b="0" dirty="0"/>
              <a:t>条</a:t>
            </a:r>
            <a:r>
              <a:rPr lang="en-US" altLang="zh-CN" sz="1400" b="0" dirty="0"/>
              <a:t>)</a:t>
            </a:r>
            <a:endParaRPr lang="en-US" sz="1400" b="0" dirty="0"/>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a:t>
              </a:r>
              <a:r>
                <a:rPr lang="en-US" altLang="zh-CN" sz="1400" b="0" dirty="0"/>
                <a:t>(7</a:t>
              </a:r>
              <a:r>
                <a:rPr lang="zh-CN" altLang="en-US" sz="1400" b="0" dirty="0"/>
                <a:t>条</a:t>
              </a:r>
              <a:r>
                <a:rPr lang="en-US" altLang="zh-CN" sz="1400" b="0" dirty="0"/>
                <a:t>)</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r>
                <a:rPr lang="en-US" sz="1400" b="0" dirty="0"/>
                <a:t> </a:t>
              </a:r>
              <a:r>
                <a:rPr lang="en-US" altLang="zh-CN" sz="1400" b="0" dirty="0"/>
                <a:t>(4</a:t>
              </a:r>
              <a:r>
                <a:rPr lang="zh-CN" altLang="en-US" sz="1400" b="0" dirty="0"/>
                <a:t>条</a:t>
              </a:r>
              <a:r>
                <a:rPr lang="en-US" altLang="zh-CN" sz="1400" b="0" dirty="0"/>
                <a:t>)</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grpSp>
        <p:nvGrpSpPr>
          <p:cNvPr id="3" name="Group 2"/>
          <p:cNvGrpSpPr/>
          <p:nvPr/>
        </p:nvGrpSpPr>
        <p:grpSpPr>
          <a:xfrm>
            <a:off x="6318250" y="3041650"/>
            <a:ext cx="2362200" cy="2057400"/>
            <a:chOff x="8680450" y="3727450"/>
            <a:chExt cx="2362200" cy="2057400"/>
          </a:xfrm>
        </p:grpSpPr>
        <p:sp>
          <p:nvSpPr>
            <p:cNvPr id="2" name="Rectangle 1"/>
            <p:cNvSpPr/>
            <p:nvPr/>
          </p:nvSpPr>
          <p:spPr bwMode="auto">
            <a:xfrm>
              <a:off x="8680450" y="3727450"/>
              <a:ext cx="2362200" cy="2057400"/>
            </a:xfrm>
            <a:prstGeom prst="rect">
              <a:avLst/>
            </a:prstGeom>
            <a:solidFill>
              <a:srgbClr val="FFFFFF"/>
            </a:solidFill>
            <a:ln w="19050" cap="flat" cmpd="sng" algn="ctr">
              <a:noFill/>
              <a:prstDash val="solid"/>
              <a:round/>
              <a:headEnd type="none" w="med" len="med"/>
              <a:tailEnd type="triangl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pitchFamily="34" charset="0"/>
              </a:endParaRPr>
            </a:p>
          </p:txBody>
        </p:sp>
        <p:grpSp>
          <p:nvGrpSpPr>
            <p:cNvPr id="115" name="Group 220"/>
            <p:cNvGrpSpPr>
              <a:grpSpLocks/>
            </p:cNvGrpSpPr>
            <p:nvPr/>
          </p:nvGrpSpPr>
          <p:grpSpPr bwMode="auto">
            <a:xfrm>
              <a:off x="8756650" y="3879850"/>
              <a:ext cx="2133600" cy="1752600"/>
              <a:chOff x="4368" y="816"/>
              <a:chExt cx="1344" cy="1104"/>
            </a:xfrm>
          </p:grpSpPr>
          <p:sp>
            <p:nvSpPr>
              <p:cNvPr id="116" name="Rectangle 118"/>
              <p:cNvSpPr>
                <a:spLocks noChangeArrowheads="1"/>
              </p:cNvSpPr>
              <p:nvPr/>
            </p:nvSpPr>
            <p:spPr bwMode="auto">
              <a:xfrm>
                <a:off x="4512" y="86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addq</a:t>
                </a:r>
                <a:endParaRPr lang="en-US" sz="1400" b="0" dirty="0">
                  <a:latin typeface="Courier New" pitchFamily="49" charset="0"/>
                </a:endParaRPr>
              </a:p>
            </p:txBody>
          </p:sp>
          <p:grpSp>
            <p:nvGrpSpPr>
              <p:cNvPr id="117" name="Group 183"/>
              <p:cNvGrpSpPr>
                <a:grpSpLocks/>
              </p:cNvGrpSpPr>
              <p:nvPr/>
            </p:nvGrpSpPr>
            <p:grpSpPr bwMode="auto">
              <a:xfrm>
                <a:off x="4944" y="864"/>
                <a:ext cx="384" cy="192"/>
                <a:chOff x="4560" y="864"/>
                <a:chExt cx="384" cy="192"/>
              </a:xfrm>
            </p:grpSpPr>
            <p:sp>
              <p:nvSpPr>
                <p:cNvPr id="138" name="Rectangle 120"/>
                <p:cNvSpPr>
                  <a:spLocks noChangeArrowheads="1"/>
                </p:cNvSpPr>
                <p:nvPr/>
              </p:nvSpPr>
              <p:spPr bwMode="auto">
                <a:xfrm>
                  <a:off x="4560" y="86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6</a:t>
                  </a:r>
                </a:p>
              </p:txBody>
            </p:sp>
            <p:sp>
              <p:nvSpPr>
                <p:cNvPr id="139" name="Rectangle 121"/>
                <p:cNvSpPr>
                  <a:spLocks noChangeArrowheads="1"/>
                </p:cNvSpPr>
                <p:nvPr/>
              </p:nvSpPr>
              <p:spPr bwMode="auto">
                <a:xfrm>
                  <a:off x="4752" y="86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140" name="Rectangle 122"/>
                <p:cNvSpPr>
                  <a:spLocks noChangeArrowheads="1"/>
                </p:cNvSpPr>
                <p:nvPr/>
              </p:nvSpPr>
              <p:spPr bwMode="auto">
                <a:xfrm>
                  <a:off x="4560" y="86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18" name="Rectangle 123"/>
              <p:cNvSpPr>
                <a:spLocks noChangeArrowheads="1"/>
              </p:cNvSpPr>
              <p:nvPr/>
            </p:nvSpPr>
            <p:spPr bwMode="auto">
              <a:xfrm>
                <a:off x="4512" y="1152"/>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subq</a:t>
                </a:r>
                <a:endParaRPr lang="en-US" sz="1400" b="0" dirty="0">
                  <a:latin typeface="Courier New" pitchFamily="49" charset="0"/>
                </a:endParaRPr>
              </a:p>
            </p:txBody>
          </p:sp>
          <p:grpSp>
            <p:nvGrpSpPr>
              <p:cNvPr id="123" name="Group 182"/>
              <p:cNvGrpSpPr>
                <a:grpSpLocks/>
              </p:cNvGrpSpPr>
              <p:nvPr/>
            </p:nvGrpSpPr>
            <p:grpSpPr bwMode="auto">
              <a:xfrm>
                <a:off x="4944" y="1152"/>
                <a:ext cx="384" cy="192"/>
                <a:chOff x="4560" y="1152"/>
                <a:chExt cx="384" cy="192"/>
              </a:xfrm>
            </p:grpSpPr>
            <p:sp>
              <p:nvSpPr>
                <p:cNvPr id="135" name="Rectangle 125"/>
                <p:cNvSpPr>
                  <a:spLocks noChangeArrowheads="1"/>
                </p:cNvSpPr>
                <p:nvPr/>
              </p:nvSpPr>
              <p:spPr bwMode="auto">
                <a:xfrm>
                  <a:off x="4560" y="115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6" name="Rectangle 126"/>
                <p:cNvSpPr>
                  <a:spLocks noChangeArrowheads="1"/>
                </p:cNvSpPr>
                <p:nvPr/>
              </p:nvSpPr>
              <p:spPr bwMode="auto">
                <a:xfrm>
                  <a:off x="4752" y="115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1</a:t>
                  </a:r>
                </a:p>
              </p:txBody>
            </p:sp>
            <p:sp>
              <p:nvSpPr>
                <p:cNvPr id="137" name="Rectangle 127"/>
                <p:cNvSpPr>
                  <a:spLocks noChangeArrowheads="1"/>
                </p:cNvSpPr>
                <p:nvPr/>
              </p:nvSpPr>
              <p:spPr bwMode="auto">
                <a:xfrm>
                  <a:off x="4560" y="115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4" name="Rectangle 128"/>
              <p:cNvSpPr>
                <a:spLocks noChangeArrowheads="1"/>
              </p:cNvSpPr>
              <p:nvPr/>
            </p:nvSpPr>
            <p:spPr bwMode="auto">
              <a:xfrm>
                <a:off x="4512" y="144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andq</a:t>
                </a:r>
                <a:endParaRPr lang="en-US" sz="1400" b="0" dirty="0">
                  <a:latin typeface="Courier New" pitchFamily="49" charset="0"/>
                </a:endParaRPr>
              </a:p>
            </p:txBody>
          </p:sp>
          <p:grpSp>
            <p:nvGrpSpPr>
              <p:cNvPr id="125" name="Group 181"/>
              <p:cNvGrpSpPr>
                <a:grpSpLocks/>
              </p:cNvGrpSpPr>
              <p:nvPr/>
            </p:nvGrpSpPr>
            <p:grpSpPr bwMode="auto">
              <a:xfrm>
                <a:off x="4944" y="1440"/>
                <a:ext cx="384" cy="192"/>
                <a:chOff x="4560" y="1440"/>
                <a:chExt cx="384" cy="192"/>
              </a:xfrm>
            </p:grpSpPr>
            <p:sp>
              <p:nvSpPr>
                <p:cNvPr id="132" name="Rectangle 130"/>
                <p:cNvSpPr>
                  <a:spLocks noChangeArrowheads="1"/>
                </p:cNvSpPr>
                <p:nvPr/>
              </p:nvSpPr>
              <p:spPr bwMode="auto">
                <a:xfrm>
                  <a:off x="4560" y="144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3" name="Rectangle 131"/>
                <p:cNvSpPr>
                  <a:spLocks noChangeArrowheads="1"/>
                </p:cNvSpPr>
                <p:nvPr/>
              </p:nvSpPr>
              <p:spPr bwMode="auto">
                <a:xfrm>
                  <a:off x="4752" y="144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134" name="Rectangle 132"/>
                <p:cNvSpPr>
                  <a:spLocks noChangeArrowheads="1"/>
                </p:cNvSpPr>
                <p:nvPr/>
              </p:nvSpPr>
              <p:spPr bwMode="auto">
                <a:xfrm>
                  <a:off x="4560" y="144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6" name="Rectangle 133"/>
              <p:cNvSpPr>
                <a:spLocks noChangeArrowheads="1"/>
              </p:cNvSpPr>
              <p:nvPr/>
            </p:nvSpPr>
            <p:spPr bwMode="auto">
              <a:xfrm>
                <a:off x="4512" y="172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xorq</a:t>
                </a:r>
                <a:endParaRPr lang="en-US" sz="1400" b="0" dirty="0">
                  <a:latin typeface="Courier New" pitchFamily="49" charset="0"/>
                </a:endParaRPr>
              </a:p>
            </p:txBody>
          </p:sp>
          <p:grpSp>
            <p:nvGrpSpPr>
              <p:cNvPr id="127" name="Group 180"/>
              <p:cNvGrpSpPr>
                <a:grpSpLocks/>
              </p:cNvGrpSpPr>
              <p:nvPr/>
            </p:nvGrpSpPr>
            <p:grpSpPr bwMode="auto">
              <a:xfrm>
                <a:off x="4944" y="1728"/>
                <a:ext cx="384" cy="192"/>
                <a:chOff x="4560" y="1728"/>
                <a:chExt cx="384" cy="192"/>
              </a:xfrm>
            </p:grpSpPr>
            <p:sp>
              <p:nvSpPr>
                <p:cNvPr id="129" name="Rectangle 135"/>
                <p:cNvSpPr>
                  <a:spLocks noChangeArrowheads="1"/>
                </p:cNvSpPr>
                <p:nvPr/>
              </p:nvSpPr>
              <p:spPr bwMode="auto">
                <a:xfrm>
                  <a:off x="4560" y="172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0" name="Rectangle 136"/>
                <p:cNvSpPr>
                  <a:spLocks noChangeArrowheads="1"/>
                </p:cNvSpPr>
                <p:nvPr/>
              </p:nvSpPr>
              <p:spPr bwMode="auto">
                <a:xfrm>
                  <a:off x="4752" y="172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131" name="Rectangle 137"/>
                <p:cNvSpPr>
                  <a:spLocks noChangeArrowheads="1"/>
                </p:cNvSpPr>
                <p:nvPr/>
              </p:nvSpPr>
              <p:spPr bwMode="auto">
                <a:xfrm>
                  <a:off x="4560" y="172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8" name="AutoShape 217"/>
              <p:cNvSpPr>
                <a:spLocks/>
              </p:cNvSpPr>
              <p:nvPr/>
            </p:nvSpPr>
            <p:spPr bwMode="auto">
              <a:xfrm>
                <a:off x="4368" y="816"/>
                <a:ext cx="144" cy="1104"/>
              </a:xfrm>
              <a:prstGeom prst="leftBrace">
                <a:avLst>
                  <a:gd name="adj1" fmla="val 63889"/>
                  <a:gd name="adj2" fmla="val 50000"/>
                </a:avLst>
              </a:prstGeom>
              <a:noFill/>
              <a:ln w="19050">
                <a:solidFill>
                  <a:schemeClr val="tx2"/>
                </a:solidFill>
                <a:round/>
                <a:headEnd/>
                <a:tailEnd type="none" w="sm" len="sm"/>
              </a:ln>
              <a:effectLst/>
            </p:spPr>
            <p:txBody>
              <a:bodyPr wrap="none" lIns="45720" rIns="45720" anchor="ctr">
                <a:spAutoFit/>
              </a:bodyPr>
              <a:lstStyle/>
              <a:p>
                <a:endParaRPr lang="en-US"/>
              </a:p>
            </p:txBody>
          </p:sp>
        </p:grpSp>
      </p:grpSp>
      <p:cxnSp>
        <p:nvCxnSpPr>
          <p:cNvPr id="12" name="Straight Connector 11"/>
          <p:cNvCxnSpPr>
            <a:stCxn id="2" idx="1"/>
            <a:endCxn id="322659" idx="3"/>
          </p:cNvCxnSpPr>
          <p:nvPr/>
        </p:nvCxnSpPr>
        <p:spPr bwMode="auto">
          <a:xfrm flipH="1">
            <a:off x="3270250" y="4070350"/>
            <a:ext cx="3048000" cy="44450"/>
          </a:xfrm>
          <a:prstGeom prst="line">
            <a:avLst/>
          </a:prstGeom>
          <a:noFill/>
          <a:ln w="57150" cap="flat" cmpd="sng" algn="ctr">
            <a:solidFill>
              <a:srgbClr val="FF3300"/>
            </a:solidFill>
            <a:prstDash val="solid"/>
            <a:round/>
            <a:headEnd type="triangle" w="med" len="med"/>
            <a:tailEnd type="none" w="sm" len="sm"/>
          </a:ln>
          <a:effectLst/>
        </p:spPr>
      </p:cxnSp>
    </p:spTree>
    <p:extLst>
      <p:ext uri="{BB962C8B-B14F-4D97-AF65-F5344CB8AC3E}">
        <p14:creationId xmlns:p14="http://schemas.microsoft.com/office/powerpoint/2010/main" val="3066610046"/>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30f10102000000000000&quot;],&quot;CaseSensitive&quot;:false,&quot;FuzzyMatch&quot;:false},{&quot;Num&quot;:2,&quot;Score&quot;:1.0,&quot;Answers&quot;:[&quot;710c01000000000000&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fujitsu-99-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fujitsu-99-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fujitsu-99-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ujitsu-99-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ujitsu-99-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ujitsu-99-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ujitsu-99-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ujitsu-99-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ujitsu-99-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ujitsu-99-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HD:Shared Files:Presentations:1999 Presentations:fujitsu-99-02.ppt</Template>
  <TotalTime>22922</TotalTime>
  <Pages>8</Pages>
  <Words>5317</Words>
  <Application>Microsoft Office PowerPoint</Application>
  <PresentationFormat>自定义</PresentationFormat>
  <Paragraphs>1430</Paragraphs>
  <Slides>69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69</vt:i4>
      </vt:variant>
    </vt:vector>
  </HeadingPairs>
  <TitlesOfParts>
    <vt:vector size="83" baseType="lpstr">
      <vt:lpstr>等线</vt:lpstr>
      <vt:lpstr>楷体</vt:lpstr>
      <vt:lpstr>宋体</vt:lpstr>
      <vt:lpstr>微软雅黑</vt:lpstr>
      <vt:lpstr>微软雅黑</vt:lpstr>
      <vt:lpstr>Arial</vt:lpstr>
      <vt:lpstr>Arial Black</vt:lpstr>
      <vt:lpstr>Calibri</vt:lpstr>
      <vt:lpstr>Courier New</vt:lpstr>
      <vt:lpstr>Helvetica</vt:lpstr>
      <vt:lpstr>Times New Roman</vt:lpstr>
      <vt:lpstr>Wingdings</vt:lpstr>
      <vt:lpstr>Wingdings 3</vt:lpstr>
      <vt:lpstr>fujitsu-99-02</vt:lpstr>
      <vt:lpstr>第4章 处理器体系结构</vt:lpstr>
      <vt:lpstr>为什么学习处理器设计？</vt:lpstr>
      <vt:lpstr>基本学习思路</vt:lpstr>
      <vt:lpstr>4.1 ISA 指令集体系结构</vt:lpstr>
      <vt:lpstr>4.1.1 Y86-64 处理器状态</vt:lpstr>
      <vt:lpstr>4.1.2 Y86-64 指令</vt:lpstr>
      <vt:lpstr>Y86-64 Instruction Set #1</vt:lpstr>
      <vt:lpstr>Y86-64 Instruction Set #2</vt:lpstr>
      <vt:lpstr>Y86-64 Instruction Set #3</vt:lpstr>
      <vt:lpstr>Y86-64 Instruction Set #4</vt:lpstr>
      <vt:lpstr>4.1.3 指令编码</vt:lpstr>
      <vt:lpstr>寄存器编码</vt:lpstr>
      <vt:lpstr>寄存器指示符字节</vt:lpstr>
      <vt:lpstr>常数字(constant word)</vt:lpstr>
      <vt:lpstr>指令举例</vt:lpstr>
      <vt:lpstr>算术和逻辑指令</vt:lpstr>
      <vt:lpstr>Move 类指令</vt:lpstr>
      <vt:lpstr>Move 指令对比示例</vt:lpstr>
      <vt:lpstr>条件Move指令</vt:lpstr>
      <vt:lpstr>跳转指令</vt:lpstr>
      <vt:lpstr>跳转指令</vt:lpstr>
      <vt:lpstr>Y86-64 程序栈</vt:lpstr>
      <vt:lpstr>堆栈操作</vt:lpstr>
      <vt:lpstr>子程序的调用和返回</vt:lpstr>
      <vt:lpstr>其他指令</vt:lpstr>
      <vt:lpstr>练习</vt:lpstr>
      <vt:lpstr>PowerPoint 演示文稿</vt:lpstr>
      <vt:lpstr>PowerPoint 演示文稿</vt:lpstr>
      <vt:lpstr>4.1.4 状态条件码</vt:lpstr>
      <vt:lpstr>4.1.5 编写Y86-64 代码</vt:lpstr>
      <vt:lpstr>PowerPoint 演示文稿</vt:lpstr>
      <vt:lpstr>Y86-64 代码产生示例</vt:lpstr>
      <vt:lpstr>Y86-64代码产生示例#2</vt:lpstr>
      <vt:lpstr>Y86-64代码产生示例#3</vt:lpstr>
      <vt:lpstr>Y86-64 代码和X 86-64 代码的比较</vt:lpstr>
      <vt:lpstr>完整Y86-64汇编源程序示例</vt:lpstr>
      <vt:lpstr>PowerPoint 演示文稿</vt:lpstr>
      <vt:lpstr>Y86-64 程序的汇编</vt:lpstr>
      <vt:lpstr>模拟 Y86-64 程序</vt:lpstr>
      <vt:lpstr>PowerPoint 演示文稿</vt:lpstr>
      <vt:lpstr>4.2 逻辑设计和硬件控制语言HCL</vt:lpstr>
      <vt:lpstr>回顾数字电路基础</vt:lpstr>
      <vt:lpstr>寄存器Registers</vt:lpstr>
      <vt:lpstr>寄存器的操作</vt:lpstr>
      <vt:lpstr>状态机示例</vt:lpstr>
      <vt:lpstr>两类存储设备</vt:lpstr>
      <vt:lpstr>本章中概念的不同含义</vt:lpstr>
      <vt:lpstr>寄存器文件</vt:lpstr>
      <vt:lpstr>寄存器文件的时序</vt:lpstr>
      <vt:lpstr>硬件控制语言 HCL</vt:lpstr>
      <vt:lpstr>PowerPoint 演示文稿</vt:lpstr>
      <vt:lpstr>HCL的实现</vt:lpstr>
      <vt:lpstr>PowerPoint 演示文稿</vt:lpstr>
      <vt:lpstr>信号声明</vt:lpstr>
      <vt:lpstr>引用文本</vt:lpstr>
      <vt:lpstr>表达式</vt:lpstr>
      <vt:lpstr>PowerPoint 演示文稿</vt:lpstr>
      <vt:lpstr>PowerPoint 演示文稿</vt:lpstr>
      <vt:lpstr>PowerPoint 演示文稿</vt:lpstr>
      <vt:lpstr>块（block）</vt:lpstr>
      <vt:lpstr>示例：判位的相等</vt:lpstr>
      <vt:lpstr>PowerPoint 演示文稿</vt:lpstr>
      <vt:lpstr>示例：判字的相等</vt:lpstr>
      <vt:lpstr>示例：位级多路选择器</vt:lpstr>
      <vt:lpstr>示例：字级多路选择器</vt:lpstr>
      <vt:lpstr>示例：计算三个字中的最小值</vt:lpstr>
      <vt:lpstr>PowerPoint 演示文稿</vt:lpstr>
      <vt:lpstr>示例：集合关系的应用</vt:lpstr>
      <vt:lpstr>算逻运算单元ALU(Arithmetic Logic 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Processor Verification</dc:title>
  <dc:subject>SRC Review Slides</dc:subject>
  <dc:creator>Randal E. Bryant</dc:creator>
  <cp:lastModifiedBy>zhang zhang</cp:lastModifiedBy>
  <cp:revision>181</cp:revision>
  <cp:lastPrinted>1999-02-26T14:55:35Z</cp:lastPrinted>
  <dcterms:created xsi:type="dcterms:W3CDTF">1998-03-03T17:17:57Z</dcterms:created>
  <dcterms:modified xsi:type="dcterms:W3CDTF">2022-03-29T08:05:50Z</dcterms:modified>
</cp:coreProperties>
</file>