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5"/>
  </p:notesMasterIdLst>
  <p:handoutMasterIdLst>
    <p:handoutMasterId r:id="rId66"/>
  </p:handoutMasterIdLst>
  <p:sldIdLst>
    <p:sldId id="256" r:id="rId2"/>
    <p:sldId id="315" r:id="rId3"/>
    <p:sldId id="317" r:id="rId4"/>
    <p:sldId id="318" r:id="rId5"/>
    <p:sldId id="319" r:id="rId6"/>
    <p:sldId id="258" r:id="rId7"/>
    <p:sldId id="322" r:id="rId8"/>
    <p:sldId id="323" r:id="rId9"/>
    <p:sldId id="261" r:id="rId10"/>
    <p:sldId id="262" r:id="rId11"/>
    <p:sldId id="325" r:id="rId12"/>
    <p:sldId id="326" r:id="rId13"/>
    <p:sldId id="264" r:id="rId14"/>
    <p:sldId id="270" r:id="rId15"/>
    <p:sldId id="263" r:id="rId16"/>
    <p:sldId id="271" r:id="rId17"/>
    <p:sldId id="265" r:id="rId18"/>
    <p:sldId id="331" r:id="rId19"/>
    <p:sldId id="272" r:id="rId20"/>
    <p:sldId id="266" r:id="rId21"/>
    <p:sldId id="332" r:id="rId22"/>
    <p:sldId id="320" r:id="rId23"/>
    <p:sldId id="321" r:id="rId24"/>
    <p:sldId id="273" r:id="rId25"/>
    <p:sldId id="267" r:id="rId26"/>
    <p:sldId id="274" r:id="rId27"/>
    <p:sldId id="268" r:id="rId28"/>
    <p:sldId id="275" r:id="rId29"/>
    <p:sldId id="269" r:id="rId30"/>
    <p:sldId id="276" r:id="rId31"/>
    <p:sldId id="277" r:id="rId32"/>
    <p:sldId id="278" r:id="rId33"/>
    <p:sldId id="279" r:id="rId34"/>
    <p:sldId id="328" r:id="rId35"/>
    <p:sldId id="289" r:id="rId36"/>
    <p:sldId id="290" r:id="rId37"/>
    <p:sldId id="291" r:id="rId38"/>
    <p:sldId id="292" r:id="rId39"/>
    <p:sldId id="293" r:id="rId40"/>
    <p:sldId id="329" r:id="rId41"/>
    <p:sldId id="280" r:id="rId42"/>
    <p:sldId id="281" r:id="rId43"/>
    <p:sldId id="295" r:id="rId44"/>
    <p:sldId id="312" r:id="rId45"/>
    <p:sldId id="333" r:id="rId46"/>
    <p:sldId id="282" r:id="rId47"/>
    <p:sldId id="302" r:id="rId48"/>
    <p:sldId id="304" r:id="rId49"/>
    <p:sldId id="334" r:id="rId50"/>
    <p:sldId id="284" r:id="rId51"/>
    <p:sldId id="305" r:id="rId52"/>
    <p:sldId id="307" r:id="rId53"/>
    <p:sldId id="335" r:id="rId54"/>
    <p:sldId id="336" r:id="rId55"/>
    <p:sldId id="286" r:id="rId56"/>
    <p:sldId id="314" r:id="rId57"/>
    <p:sldId id="308" r:id="rId58"/>
    <p:sldId id="309" r:id="rId59"/>
    <p:sldId id="337" r:id="rId60"/>
    <p:sldId id="288" r:id="rId61"/>
    <p:sldId id="306" r:id="rId62"/>
    <p:sldId id="294" r:id="rId63"/>
    <p:sldId id="327" r:id="rId64"/>
  </p:sldIdLst>
  <p:sldSz cx="9131300" cy="68453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ctr"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ctr"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ctr"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ctr"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680">
          <p15:clr>
            <a:srgbClr val="A4A3A4"/>
          </p15:clr>
        </p15:guide>
        <p15:guide id="2" pos="31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FF99"/>
    <a:srgbClr val="545454"/>
    <a:srgbClr val="000000"/>
    <a:srgbClr val="99FFCC"/>
    <a:srgbClr val="FF3300"/>
    <a:srgbClr val="FFCCFF"/>
    <a:srgbClr val="FFCCCC"/>
    <a:srgbClr val="00CC66"/>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87" autoAdjust="0"/>
    <p:restoredTop sz="96700" autoAdjust="0"/>
  </p:normalViewPr>
  <p:slideViewPr>
    <p:cSldViewPr showGuides="1">
      <p:cViewPr varScale="1">
        <p:scale>
          <a:sx n="79" d="100"/>
          <a:sy n="79" d="100"/>
        </p:scale>
        <p:origin x="1229" y="77"/>
      </p:cViewPr>
      <p:guideLst>
        <p:guide orient="horz" pos="168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276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3342129" y="320041"/>
            <a:ext cx="642982" cy="227496"/>
          </a:xfrm>
          <a:prstGeom prst="rect">
            <a:avLst/>
          </a:prstGeom>
          <a:noFill/>
          <a:ln w="38100" cmpd="dbl">
            <a:noFill/>
            <a:miter lim="800000"/>
            <a:headEnd/>
            <a:tailEnd/>
          </a:ln>
          <a:effectLst/>
        </p:spPr>
        <p:txBody>
          <a:bodyPr wrap="none" lIns="60413" tIns="23494" rIns="60413" bIns="23494">
            <a:spAutoFit/>
          </a:bodyPr>
          <a:lstStyle/>
          <a:p>
            <a:pPr defTabSz="860890"/>
            <a:r>
              <a:rPr lang="en-US" sz="1300" dirty="0"/>
              <a:t>15-349</a:t>
            </a:r>
          </a:p>
        </p:txBody>
      </p:sp>
    </p:spTree>
    <p:extLst>
      <p:ext uri="{BB962C8B-B14F-4D97-AF65-F5344CB8AC3E}">
        <p14:creationId xmlns:p14="http://schemas.microsoft.com/office/powerpoint/2010/main" val="609211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285875" y="723900"/>
            <a:ext cx="4757738" cy="3567113"/>
          </a:xfrm>
          <a:prstGeom prst="rect">
            <a:avLst/>
          </a:prstGeom>
          <a:noFill/>
          <a:ln w="12700">
            <a:noFill/>
            <a:miter lim="800000"/>
            <a:headEnd/>
            <a:tailEnd/>
          </a:ln>
          <a:effectLst/>
        </p:spPr>
      </p:sp>
      <p:sp>
        <p:nvSpPr>
          <p:cNvPr id="2051" name="Rectangle 3"/>
          <p:cNvSpPr>
            <a:spLocks noChangeArrowheads="1"/>
          </p:cNvSpPr>
          <p:nvPr/>
        </p:nvSpPr>
        <p:spPr bwMode="auto">
          <a:xfrm>
            <a:off x="3259668" y="9229487"/>
            <a:ext cx="772826" cy="227496"/>
          </a:xfrm>
          <a:prstGeom prst="rect">
            <a:avLst/>
          </a:prstGeom>
          <a:noFill/>
          <a:ln w="12700">
            <a:noFill/>
            <a:miter lim="800000"/>
            <a:headEnd/>
            <a:tailEnd/>
          </a:ln>
          <a:effectLst/>
        </p:spPr>
        <p:txBody>
          <a:bodyPr wrap="none" lIns="60413" tIns="23494" rIns="60413" bIns="23494">
            <a:spAutoFit/>
          </a:bodyPr>
          <a:lstStyle/>
          <a:p>
            <a:pPr defTabSz="860890"/>
            <a:r>
              <a:rPr lang="en-US" sz="1300" dirty="0"/>
              <a:t>Page </a:t>
            </a:r>
            <a:fld id="{E58C011B-412C-41B4-A393-308DD6F72051}" type="slidenum">
              <a:rPr lang="en-US" sz="1300"/>
              <a:pPr defTabSz="860890"/>
              <a:t>‹#›</a:t>
            </a:fld>
            <a:endParaRPr lang="en-US" sz="1300" dirty="0"/>
          </a:p>
        </p:txBody>
      </p:sp>
    </p:spTree>
    <p:extLst>
      <p:ext uri="{BB962C8B-B14F-4D97-AF65-F5344CB8AC3E}">
        <p14:creationId xmlns:p14="http://schemas.microsoft.com/office/powerpoint/2010/main" val="304414479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6" name="Rectangle 4"/>
          <p:cNvSpPr>
            <a:spLocks noGrp="1" noChangeArrowheads="1"/>
          </p:cNvSpPr>
          <p:nvPr>
            <p:ph type="subTitle" sz="quarter" idx="1"/>
          </p:nvPr>
        </p:nvSpPr>
        <p:spPr>
          <a:xfrm>
            <a:off x="1370013" y="2497138"/>
            <a:ext cx="6391275" cy="1749425"/>
          </a:xfrm>
        </p:spPr>
        <p:txBody>
          <a:bodyPr/>
          <a:lstStyle>
            <a:lvl1pPr marL="0" indent="0" algn="ctr">
              <a:defRPr/>
            </a:lvl1pPr>
          </a:lstStyle>
          <a:p>
            <a:r>
              <a:rPr lang="en-US"/>
              <a:t>Click to edit Master subtitle style</a:t>
            </a:r>
          </a:p>
        </p:txBody>
      </p:sp>
      <p:sp>
        <p:nvSpPr>
          <p:cNvPr id="13319" name="Rectangle 7"/>
          <p:cNvSpPr>
            <a:spLocks noGrp="1" noChangeArrowheads="1"/>
          </p:cNvSpPr>
          <p:nvPr>
            <p:ph type="ctrTitle" sz="quarter"/>
          </p:nvPr>
        </p:nvSpPr>
        <p:spPr>
          <a:xfrm>
            <a:off x="684213" y="365125"/>
            <a:ext cx="7762875" cy="1139825"/>
          </a:xfrm>
          <a:effectLst>
            <a:outerShdw dist="71842" dir="2700000" algn="ctr" rotWithShape="0">
              <a:schemeClr val="bg2"/>
            </a:outerShdw>
          </a:effectLst>
        </p:spPr>
        <p:txBody>
          <a:bodyPr lIns="91928" tIns="45964" rIns="91928" bIns="45964"/>
          <a:lstStyle>
            <a:lvl1pPr>
              <a:defRPr/>
            </a:lvl1pPr>
          </a:lstStyle>
          <a:p>
            <a:r>
              <a:rPr lang="en-US"/>
              <a:t>Click to edit Master title style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247650"/>
            <a:ext cx="2203450"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0513" y="247650"/>
            <a:ext cx="6462712"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725" y="4398963"/>
            <a:ext cx="7762875" cy="13589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0725" y="2901950"/>
            <a:ext cx="7762875" cy="14970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0513" y="1219200"/>
            <a:ext cx="4070350"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3263" y="1219200"/>
            <a:ext cx="4071937"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6900" cy="113982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1938"/>
            <a:ext cx="4033838"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0113"/>
            <a:ext cx="4033838" cy="39449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38675" y="1531938"/>
            <a:ext cx="4035425"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8675" y="2170113"/>
            <a:ext cx="4035425" cy="39449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3550" cy="11588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0288" y="273050"/>
            <a:ext cx="5103812" cy="584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1925"/>
            <a:ext cx="3003550" cy="4683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9113" y="4791075"/>
            <a:ext cx="548005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89113" y="611188"/>
            <a:ext cx="5480050" cy="41068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89113" y="5357813"/>
            <a:ext cx="5480050" cy="803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bwMode="auto">
          <a:xfrm>
            <a:off x="290513" y="1219200"/>
            <a:ext cx="8459787" cy="5213350"/>
          </a:xfrm>
          <a:prstGeom prst="rect">
            <a:avLst/>
          </a:prstGeom>
          <a:noFill/>
          <a:ln w="9525">
            <a:noFill/>
            <a:miter lim="800000"/>
            <a:headEnd/>
            <a:tailEnd/>
          </a:ln>
          <a:effectLst/>
        </p:spPr>
        <p:txBody>
          <a:bodyPr vert="horz" wrap="square" lIns="90343" tIns="44379" rIns="90343" bIns="44379" numCol="1" anchor="t" anchorCtr="0" compatLnSpc="1">
            <a:prstTxWarp prst="textNoShape">
              <a:avLst/>
            </a:prstTxWarp>
          </a:bodyPr>
          <a:lstStyle/>
          <a:p>
            <a:pPr lvl="0"/>
            <a:r>
              <a:rPr lang="en-US" dirty="0"/>
              <a:t>Click to edit Master text styles</a:t>
            </a:r>
          </a:p>
          <a:p>
            <a:pPr lvl="1"/>
            <a:r>
              <a:rPr lang="en-US" dirty="0"/>
              <a:t>Second Level</a:t>
            </a:r>
          </a:p>
        </p:txBody>
      </p:sp>
      <p:sp>
        <p:nvSpPr>
          <p:cNvPr id="12291" name="Rectangle 3"/>
          <p:cNvSpPr>
            <a:spLocks noGrp="1" noChangeArrowheads="1"/>
          </p:cNvSpPr>
          <p:nvPr>
            <p:ph type="title"/>
          </p:nvPr>
        </p:nvSpPr>
        <p:spPr bwMode="auto">
          <a:xfrm>
            <a:off x="404813" y="247650"/>
            <a:ext cx="8345487" cy="779463"/>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2292" name="Text Box 4"/>
          <p:cNvSpPr txBox="1">
            <a:spLocks noChangeArrowheads="1"/>
          </p:cNvSpPr>
          <p:nvPr/>
        </p:nvSpPr>
        <p:spPr bwMode="auto">
          <a:xfrm>
            <a:off x="8147050" y="6432550"/>
            <a:ext cx="603250" cy="284162"/>
          </a:xfrm>
          <a:prstGeom prst="rect">
            <a:avLst/>
          </a:prstGeom>
          <a:noFill/>
          <a:ln w="19050">
            <a:noFill/>
            <a:miter lim="800000"/>
            <a:headEnd/>
            <a:tailEnd type="none" w="sm" len="sm"/>
          </a:ln>
          <a:effectLst/>
        </p:spPr>
        <p:txBody>
          <a:bodyPr wrap="none" lIns="45647" tIns="45647" rIns="45647" bIns="45647" anchor="ctr">
            <a:spAutoFit/>
          </a:bodyPr>
          <a:lstStyle/>
          <a:p>
            <a:pPr defTabSz="912813"/>
            <a:r>
              <a:rPr lang="en-US" sz="1400" b="0">
                <a:solidFill>
                  <a:schemeClr val="hlink"/>
                </a:solidFill>
              </a:rPr>
              <a:t>– </a:t>
            </a:r>
            <a:fld id="{C43303E6-FF98-4FC2-AF70-F276853EB0A5}" type="slidenum">
              <a:rPr lang="en-US" sz="1400" b="0">
                <a:solidFill>
                  <a:schemeClr val="hlink"/>
                </a:solidFill>
              </a:rPr>
              <a:pPr defTabSz="912813"/>
              <a:t>‹#›</a:t>
            </a:fld>
            <a:r>
              <a:rPr lang="en-US" sz="1400" b="0">
                <a:solidFill>
                  <a:schemeClr val="hlink"/>
                </a:solidFill>
              </a:rPr>
              <a:t> –</a:t>
            </a:r>
            <a:endParaRPr lang="en-US" sz="1400" b="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algn="l" defTabSz="912813" rtl="0" fontAlgn="base">
        <a:lnSpc>
          <a:spcPct val="100000"/>
        </a:lnSpc>
        <a:spcBef>
          <a:spcPct val="0"/>
        </a:spcBef>
        <a:spcAft>
          <a:spcPct val="0"/>
        </a:spcAft>
        <a:defRPr sz="3200" b="1">
          <a:solidFill>
            <a:schemeClr val="hlink"/>
          </a:solidFill>
          <a:latin typeface="微软雅黑" panose="020B0503020204020204" pitchFamily="34" charset="-122"/>
          <a:ea typeface="微软雅黑" panose="020B0503020204020204" pitchFamily="34" charset="-122"/>
          <a:cs typeface="+mj-cs"/>
        </a:defRPr>
      </a:lvl1pPr>
      <a:lvl2pPr algn="l" defTabSz="912813" rtl="0" fontAlgn="base">
        <a:lnSpc>
          <a:spcPct val="87000"/>
        </a:lnSpc>
        <a:spcBef>
          <a:spcPct val="0"/>
        </a:spcBef>
        <a:spcAft>
          <a:spcPct val="0"/>
        </a:spcAft>
        <a:defRPr sz="3800" b="1">
          <a:solidFill>
            <a:schemeClr val="hlink"/>
          </a:solidFill>
          <a:latin typeface="Helvetica" pitchFamily="34" charset="0"/>
        </a:defRPr>
      </a:lvl2pPr>
      <a:lvl3pPr algn="l" defTabSz="912813" rtl="0" fontAlgn="base">
        <a:lnSpc>
          <a:spcPct val="87000"/>
        </a:lnSpc>
        <a:spcBef>
          <a:spcPct val="0"/>
        </a:spcBef>
        <a:spcAft>
          <a:spcPct val="0"/>
        </a:spcAft>
        <a:defRPr sz="3800" b="1">
          <a:solidFill>
            <a:schemeClr val="hlink"/>
          </a:solidFill>
          <a:latin typeface="Helvetica" pitchFamily="34" charset="0"/>
        </a:defRPr>
      </a:lvl3pPr>
      <a:lvl4pPr algn="l" defTabSz="912813" rtl="0" fontAlgn="base">
        <a:lnSpc>
          <a:spcPct val="87000"/>
        </a:lnSpc>
        <a:spcBef>
          <a:spcPct val="0"/>
        </a:spcBef>
        <a:spcAft>
          <a:spcPct val="0"/>
        </a:spcAft>
        <a:defRPr sz="3800" b="1">
          <a:solidFill>
            <a:schemeClr val="hlink"/>
          </a:solidFill>
          <a:latin typeface="Helvetica" pitchFamily="34" charset="0"/>
        </a:defRPr>
      </a:lvl4pPr>
      <a:lvl5pPr algn="l" defTabSz="912813" rtl="0" fontAlgn="base">
        <a:lnSpc>
          <a:spcPct val="87000"/>
        </a:lnSpc>
        <a:spcBef>
          <a:spcPct val="0"/>
        </a:spcBef>
        <a:spcAft>
          <a:spcPct val="0"/>
        </a:spcAft>
        <a:defRPr sz="3800" b="1">
          <a:solidFill>
            <a:schemeClr val="hlink"/>
          </a:solidFill>
          <a:latin typeface="Helvetica" pitchFamily="34" charset="0"/>
        </a:defRPr>
      </a:lvl5pPr>
      <a:lvl6pPr marL="457200" algn="l" defTabSz="912813" rtl="0" fontAlgn="base">
        <a:lnSpc>
          <a:spcPct val="87000"/>
        </a:lnSpc>
        <a:spcBef>
          <a:spcPct val="0"/>
        </a:spcBef>
        <a:spcAft>
          <a:spcPct val="0"/>
        </a:spcAft>
        <a:defRPr sz="3800" b="1">
          <a:solidFill>
            <a:schemeClr val="hlink"/>
          </a:solidFill>
          <a:latin typeface="Helvetica" pitchFamily="34" charset="0"/>
        </a:defRPr>
      </a:lvl6pPr>
      <a:lvl7pPr marL="914400" algn="l" defTabSz="912813" rtl="0" fontAlgn="base">
        <a:lnSpc>
          <a:spcPct val="87000"/>
        </a:lnSpc>
        <a:spcBef>
          <a:spcPct val="0"/>
        </a:spcBef>
        <a:spcAft>
          <a:spcPct val="0"/>
        </a:spcAft>
        <a:defRPr sz="3800" b="1">
          <a:solidFill>
            <a:schemeClr val="hlink"/>
          </a:solidFill>
          <a:latin typeface="Helvetica" pitchFamily="34" charset="0"/>
        </a:defRPr>
      </a:lvl7pPr>
      <a:lvl8pPr marL="1371600" algn="l" defTabSz="912813" rtl="0" fontAlgn="base">
        <a:lnSpc>
          <a:spcPct val="87000"/>
        </a:lnSpc>
        <a:spcBef>
          <a:spcPct val="0"/>
        </a:spcBef>
        <a:spcAft>
          <a:spcPct val="0"/>
        </a:spcAft>
        <a:defRPr sz="3800" b="1">
          <a:solidFill>
            <a:schemeClr val="hlink"/>
          </a:solidFill>
          <a:latin typeface="Helvetica" pitchFamily="34" charset="0"/>
        </a:defRPr>
      </a:lvl8pPr>
      <a:lvl9pPr marL="1828800" algn="l" defTabSz="912813" rtl="0" fontAlgn="base">
        <a:lnSpc>
          <a:spcPct val="87000"/>
        </a:lnSpc>
        <a:spcBef>
          <a:spcPct val="0"/>
        </a:spcBef>
        <a:spcAft>
          <a:spcPct val="0"/>
        </a:spcAft>
        <a:defRPr sz="3800" b="1">
          <a:solidFill>
            <a:schemeClr val="hlink"/>
          </a:solidFill>
          <a:latin typeface="Helvetica" pitchFamily="34" charset="0"/>
        </a:defRPr>
      </a:lvl9pPr>
    </p:titleStyle>
    <p:bodyStyle>
      <a:lvl1pPr marL="0" indent="0" algn="l" defTabSz="912813" rtl="0" fontAlgn="base">
        <a:lnSpc>
          <a:spcPct val="120000"/>
        </a:lnSpc>
        <a:spcBef>
          <a:spcPts val="300"/>
        </a:spcBef>
        <a:spcAft>
          <a:spcPct val="0"/>
        </a:spcAft>
        <a:buClr>
          <a:schemeClr val="hlink"/>
        </a:buClr>
        <a:buFont typeface="Wingdings" pitchFamily="2" charset="2"/>
        <a:defRPr sz="2400" b="0">
          <a:solidFill>
            <a:srgbClr val="000000"/>
          </a:solidFill>
          <a:effectLst/>
          <a:latin typeface="微软雅黑" panose="020B0503020204020204" pitchFamily="34" charset="-122"/>
          <a:ea typeface="微软雅黑" panose="020B0503020204020204" pitchFamily="34" charset="-122"/>
          <a:cs typeface="+mn-cs"/>
        </a:defRPr>
      </a:lvl1pPr>
      <a:lvl2pPr marL="498475" indent="0" algn="l" defTabSz="912813" rtl="0" fontAlgn="base">
        <a:lnSpc>
          <a:spcPct val="120000"/>
        </a:lnSpc>
        <a:spcBef>
          <a:spcPts val="300"/>
        </a:spcBef>
        <a:spcAft>
          <a:spcPct val="0"/>
        </a:spcAft>
        <a:buClr>
          <a:schemeClr val="hlink"/>
        </a:buClr>
        <a:buSzPct val="75000"/>
        <a:buFont typeface="Wingdings" pitchFamily="2" charset="2"/>
        <a:buNone/>
        <a:defRPr sz="2200" b="0">
          <a:solidFill>
            <a:srgbClr val="000000"/>
          </a:solidFill>
          <a:effectLst/>
          <a:latin typeface="微软雅黑" panose="020B0503020204020204" pitchFamily="34" charset="-122"/>
          <a:ea typeface="微软雅黑" panose="020B0503020204020204" pitchFamily="34" charset="-122"/>
        </a:defRPr>
      </a:lvl2pPr>
      <a:lvl3pPr marL="1144588" indent="-238125" algn="l" defTabSz="912813" rtl="0" fontAlgn="base">
        <a:lnSpc>
          <a:spcPct val="120000"/>
        </a:lnSpc>
        <a:spcBef>
          <a:spcPts val="300"/>
        </a:spcBef>
        <a:spcAft>
          <a:spcPct val="0"/>
        </a:spcAft>
        <a:buClr>
          <a:srgbClr val="005400"/>
        </a:buClr>
        <a:buSzPct val="90000"/>
        <a:buFont typeface="Wingdings" pitchFamily="2" charset="2"/>
        <a:buChar char="l"/>
        <a:defRPr b="0">
          <a:solidFill>
            <a:srgbClr val="000000"/>
          </a:solidFill>
          <a:effectLst/>
          <a:latin typeface="微软雅黑" panose="020B0503020204020204" pitchFamily="34" charset="-122"/>
          <a:ea typeface="微软雅黑" panose="020B0503020204020204" pitchFamily="34" charset="-122"/>
        </a:defRPr>
      </a:lvl3pPr>
      <a:lvl4pPr marL="1597025" indent="-227013" algn="l" defTabSz="912813" rtl="0" fontAlgn="base">
        <a:lnSpc>
          <a:spcPct val="120000"/>
        </a:lnSpc>
        <a:spcBef>
          <a:spcPts val="300"/>
        </a:spcBef>
        <a:spcAft>
          <a:spcPct val="0"/>
        </a:spcAft>
        <a:buChar char="»"/>
        <a:defRPr b="0">
          <a:solidFill>
            <a:srgbClr val="000000"/>
          </a:solidFill>
          <a:effectLst/>
          <a:latin typeface="微软雅黑" panose="020B0503020204020204" pitchFamily="34" charset="-122"/>
          <a:ea typeface="微软雅黑" panose="020B0503020204020204" pitchFamily="34" charset="-122"/>
        </a:defRPr>
      </a:lvl4pPr>
      <a:lvl5pPr marL="2447925" indent="-228600" algn="l" defTabSz="912813" rtl="0" fontAlgn="base">
        <a:spcBef>
          <a:spcPct val="20000"/>
        </a:spcBef>
        <a:spcAft>
          <a:spcPct val="0"/>
        </a:spcAft>
        <a:buChar char="•"/>
        <a:defRPr sz="2000">
          <a:solidFill>
            <a:schemeClr val="tx1"/>
          </a:solidFill>
          <a:latin typeface="Times New Roman" pitchFamily="18" charset="0"/>
        </a:defRPr>
      </a:lvl5pPr>
      <a:lvl6pPr marL="2905125" indent="-228600" algn="l" defTabSz="912813" rtl="0" fontAlgn="base">
        <a:spcBef>
          <a:spcPct val="20000"/>
        </a:spcBef>
        <a:spcAft>
          <a:spcPct val="0"/>
        </a:spcAft>
        <a:buChar char="•"/>
        <a:defRPr sz="2000">
          <a:solidFill>
            <a:schemeClr val="tx1"/>
          </a:solidFill>
          <a:latin typeface="Times New Roman" pitchFamily="18" charset="0"/>
        </a:defRPr>
      </a:lvl6pPr>
      <a:lvl7pPr marL="3362325" indent="-228600" algn="l" defTabSz="912813" rtl="0" fontAlgn="base">
        <a:spcBef>
          <a:spcPct val="20000"/>
        </a:spcBef>
        <a:spcAft>
          <a:spcPct val="0"/>
        </a:spcAft>
        <a:buChar char="•"/>
        <a:defRPr sz="2000">
          <a:solidFill>
            <a:schemeClr val="tx1"/>
          </a:solidFill>
          <a:latin typeface="Times New Roman" pitchFamily="18" charset="0"/>
        </a:defRPr>
      </a:lvl7pPr>
      <a:lvl8pPr marL="3819525" indent="-228600" algn="l" defTabSz="912813" rtl="0" fontAlgn="base">
        <a:spcBef>
          <a:spcPct val="20000"/>
        </a:spcBef>
        <a:spcAft>
          <a:spcPct val="0"/>
        </a:spcAft>
        <a:buChar char="•"/>
        <a:defRPr sz="2000">
          <a:solidFill>
            <a:schemeClr val="tx1"/>
          </a:solidFill>
          <a:latin typeface="Times New Roman" pitchFamily="18" charset="0"/>
        </a:defRPr>
      </a:lvl8pPr>
      <a:lvl9pPr marL="4276725" indent="-228600" algn="l" defTabSz="912813"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1" name="Rectangle 5"/>
          <p:cNvSpPr>
            <a:spLocks noChangeArrowheads="1"/>
          </p:cNvSpPr>
          <p:nvPr/>
        </p:nvSpPr>
        <p:spPr bwMode="auto">
          <a:xfrm>
            <a:off x="4552950" y="1022350"/>
            <a:ext cx="25400" cy="609600"/>
          </a:xfrm>
          <a:prstGeom prst="rect">
            <a:avLst/>
          </a:prstGeom>
          <a:noFill/>
          <a:ln w="12700">
            <a:noFill/>
            <a:miter lim="800000"/>
            <a:headEnd/>
            <a:tailEnd/>
          </a:ln>
          <a:effectLst/>
        </p:spPr>
        <p:txBody>
          <a:bodyPr wrap="none" anchor="ctr"/>
          <a:lstStyle/>
          <a:p>
            <a:endParaRPr lang="en-US"/>
          </a:p>
        </p:txBody>
      </p:sp>
      <p:sp>
        <p:nvSpPr>
          <p:cNvPr id="4102" name="Rectangle 6"/>
          <p:cNvSpPr>
            <a:spLocks noChangeArrowheads="1"/>
          </p:cNvSpPr>
          <p:nvPr/>
        </p:nvSpPr>
        <p:spPr bwMode="auto">
          <a:xfrm>
            <a:off x="1395940" y="755650"/>
            <a:ext cx="6456896" cy="2944396"/>
          </a:xfrm>
          <a:prstGeom prst="rect">
            <a:avLst/>
          </a:prstGeom>
          <a:noFill/>
          <a:ln w="12700">
            <a:noFill/>
            <a:miter lim="800000"/>
            <a:headEnd/>
            <a:tailEnd/>
          </a:ln>
          <a:effectLst>
            <a:outerShdw dist="45791" dir="2021404" algn="ctr" rotWithShape="0">
              <a:srgbClr val="005400"/>
            </a:outerShdw>
          </a:effectLst>
        </p:spPr>
        <p:txBody>
          <a:bodyPr wrap="none" lIns="63500" tIns="25400" rIns="63500" bIns="25400">
            <a:spAutoFit/>
          </a:bodyPr>
          <a:lstStyle/>
          <a:p>
            <a:pPr>
              <a:lnSpc>
                <a:spcPct val="94000"/>
              </a:lnSpc>
            </a:pPr>
            <a:r>
              <a:rPr lang="en-US" sz="4000" dirty="0">
                <a:solidFill>
                  <a:schemeClr val="accent1"/>
                </a:solidFill>
                <a:effectLst>
                  <a:outerShdw blurRad="38100" dist="38100" dir="2700000" algn="tl">
                    <a:srgbClr val="C0C0C0"/>
                  </a:outerShdw>
                </a:effectLst>
              </a:rPr>
              <a:t>CS:APP Chapter 4</a:t>
            </a:r>
          </a:p>
          <a:p>
            <a:pPr>
              <a:lnSpc>
                <a:spcPct val="94000"/>
              </a:lnSpc>
            </a:pPr>
            <a:r>
              <a:rPr lang="en-US" sz="4000" dirty="0">
                <a:solidFill>
                  <a:schemeClr val="accent1"/>
                </a:solidFill>
                <a:effectLst>
                  <a:outerShdw blurRad="38100" dist="38100" dir="2700000" algn="tl">
                    <a:srgbClr val="C0C0C0"/>
                  </a:outerShdw>
                </a:effectLst>
              </a:rPr>
              <a:t>Computer Architecture</a:t>
            </a:r>
          </a:p>
          <a:p>
            <a:pPr>
              <a:lnSpc>
                <a:spcPct val="94000"/>
              </a:lnSpc>
            </a:pPr>
            <a:endParaRPr lang="en-US" altLang="zh-CN" sz="6000" dirty="0">
              <a:solidFill>
                <a:schemeClr val="tx2"/>
              </a:solidFill>
              <a:effectLst>
                <a:outerShdw blurRad="38100" dist="38100" dir="2700000" algn="tl">
                  <a:srgbClr val="C0C0C0"/>
                </a:outerShdw>
              </a:effectLst>
            </a:endParaRPr>
          </a:p>
          <a:p>
            <a:pPr>
              <a:lnSpc>
                <a:spcPct val="94000"/>
              </a:lnSpc>
            </a:pPr>
            <a:r>
              <a:rPr lang="en-US" altLang="zh-CN" sz="6000" dirty="0">
                <a:solidFill>
                  <a:schemeClr val="tx2"/>
                </a:solidFill>
                <a:effectLst>
                  <a:outerShdw blurRad="38100" dist="38100" dir="2700000" algn="tl">
                    <a:srgbClr val="C0C0C0"/>
                  </a:outerShdw>
                </a:effectLst>
              </a:rPr>
              <a:t>Y86-64</a:t>
            </a:r>
            <a:r>
              <a:rPr lang="zh-CN" altLang="en-US" sz="6000" dirty="0">
                <a:solidFill>
                  <a:schemeClr val="tx2"/>
                </a:solidFill>
                <a:effectLst>
                  <a:outerShdw blurRad="38100" dist="38100" dir="2700000" algn="tl">
                    <a:srgbClr val="C0C0C0"/>
                  </a:outerShdw>
                </a:effectLst>
              </a:rPr>
              <a:t>的顺序实现</a:t>
            </a:r>
            <a:endParaRPr lang="en-US" sz="6000" dirty="0">
              <a:solidFill>
                <a:schemeClr val="tx2"/>
              </a:solidFill>
              <a:effectLst>
                <a:outerShdw blurRad="38100" dist="38100" dir="2700000" algn="tl">
                  <a:srgbClr val="C0C0C0"/>
                </a:outerShdw>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title"/>
          </p:nvPr>
        </p:nvSpPr>
        <p:spPr>
          <a:xfrm>
            <a:off x="404813" y="247650"/>
            <a:ext cx="5614987" cy="779463"/>
          </a:xfrm>
        </p:spPr>
        <p:txBody>
          <a:bodyPr/>
          <a:lstStyle/>
          <a:p>
            <a:r>
              <a:rPr lang="en-US" dirty="0"/>
              <a:t>SEQ </a:t>
            </a:r>
            <a:r>
              <a:rPr lang="zh-CN" altLang="en-US" dirty="0"/>
              <a:t>阶段</a:t>
            </a:r>
            <a:endParaRPr lang="en-US" dirty="0"/>
          </a:p>
        </p:txBody>
      </p:sp>
      <p:sp>
        <p:nvSpPr>
          <p:cNvPr id="330756" name="Rectangle 4"/>
          <p:cNvSpPr>
            <a:spLocks noGrp="1" noChangeArrowheads="1"/>
          </p:cNvSpPr>
          <p:nvPr>
            <p:ph type="body" idx="1"/>
          </p:nvPr>
        </p:nvSpPr>
        <p:spPr>
          <a:xfrm>
            <a:off x="290513" y="1219200"/>
            <a:ext cx="8542337" cy="5213350"/>
          </a:xfrm>
        </p:spPr>
        <p:txBody>
          <a:bodyPr/>
          <a:lstStyle/>
          <a:p>
            <a:r>
              <a:rPr lang="en-US" altLang="zh-CN" sz="2000" dirty="0"/>
              <a:t>SEQ</a:t>
            </a:r>
            <a:r>
              <a:rPr lang="zh-CN" altLang="en-US" sz="2000" dirty="0"/>
              <a:t>处理一条指令共分为六个阶段：</a:t>
            </a:r>
            <a:endParaRPr lang="en-US" altLang="zh-CN" sz="2000" dirty="0"/>
          </a:p>
          <a:p>
            <a:r>
              <a:rPr lang="en-US" altLang="zh-CN" sz="2000" dirty="0">
                <a:solidFill>
                  <a:srgbClr val="FF0000"/>
                </a:solidFill>
              </a:rPr>
              <a:t>1</a:t>
            </a:r>
            <a:r>
              <a:rPr lang="zh-CN" altLang="en-US" sz="2000" dirty="0">
                <a:solidFill>
                  <a:srgbClr val="FF0000"/>
                </a:solidFill>
              </a:rPr>
              <a:t>、取指</a:t>
            </a:r>
            <a:r>
              <a:rPr lang="en-US" sz="2000" dirty="0">
                <a:solidFill>
                  <a:srgbClr val="FF0000"/>
                </a:solidFill>
              </a:rPr>
              <a:t>Fetch</a:t>
            </a:r>
          </a:p>
          <a:p>
            <a:pPr lvl="1"/>
            <a:r>
              <a:rPr lang="zh-CN" altLang="en-US" sz="1800" dirty="0"/>
              <a:t>从内存读指令，地址为</a:t>
            </a:r>
            <a:r>
              <a:rPr lang="en-US" altLang="zh-CN" sz="1800" dirty="0"/>
              <a:t>PC</a:t>
            </a:r>
            <a:r>
              <a:rPr lang="zh-CN" altLang="en-US" sz="1800" dirty="0"/>
              <a:t>。取出内容有：</a:t>
            </a:r>
            <a:endParaRPr lang="en-US" altLang="zh-CN" sz="1800" dirty="0"/>
          </a:p>
          <a:p>
            <a:pPr lvl="2"/>
            <a:r>
              <a:rPr lang="zh-CN" altLang="en-US" dirty="0"/>
              <a:t>第一个指令指示符字节的两个四位部分</a:t>
            </a:r>
            <a:r>
              <a:rPr lang="en-US" altLang="zh-CN" dirty="0" err="1"/>
              <a:t>icode</a:t>
            </a:r>
            <a:r>
              <a:rPr lang="zh-CN" altLang="en-US" dirty="0"/>
              <a:t>和</a:t>
            </a:r>
            <a:r>
              <a:rPr lang="en-US" altLang="zh-CN" dirty="0" err="1"/>
              <a:t>ifun</a:t>
            </a:r>
            <a:r>
              <a:rPr lang="zh-CN" altLang="en-US" dirty="0"/>
              <a:t>；</a:t>
            </a:r>
            <a:endParaRPr lang="en-US" altLang="zh-CN" dirty="0"/>
          </a:p>
          <a:p>
            <a:pPr lvl="2"/>
            <a:r>
              <a:rPr lang="zh-CN" altLang="en-US" dirty="0"/>
              <a:t>第二个寄存器指示符字节</a:t>
            </a:r>
            <a:r>
              <a:rPr lang="en-US" altLang="zh-CN" dirty="0" err="1"/>
              <a:t>rA</a:t>
            </a:r>
            <a:r>
              <a:rPr lang="zh-CN" altLang="en-US" dirty="0"/>
              <a:t>和</a:t>
            </a:r>
            <a:r>
              <a:rPr lang="en-US" altLang="zh-CN" dirty="0" err="1"/>
              <a:t>rB</a:t>
            </a:r>
            <a:r>
              <a:rPr lang="zh-CN" altLang="en-US" dirty="0"/>
              <a:t>；（如果有）</a:t>
            </a:r>
            <a:endParaRPr lang="en-US" altLang="zh-CN" dirty="0"/>
          </a:p>
          <a:p>
            <a:pPr lvl="2"/>
            <a:r>
              <a:rPr lang="zh-CN" altLang="en-US" dirty="0"/>
              <a:t>常数字</a:t>
            </a:r>
            <a:r>
              <a:rPr lang="en-US" altLang="zh-CN" dirty="0" err="1"/>
              <a:t>valC</a:t>
            </a:r>
            <a:r>
              <a:rPr lang="zh-CN" altLang="en-US" dirty="0"/>
              <a:t>；（如果有）</a:t>
            </a:r>
            <a:endParaRPr lang="en-US" altLang="zh-CN" dirty="0"/>
          </a:p>
          <a:p>
            <a:pPr lvl="1"/>
            <a:r>
              <a:rPr lang="zh-CN" altLang="en-US" sz="1800" dirty="0"/>
              <a:t>计算下一条指令地址</a:t>
            </a:r>
            <a:r>
              <a:rPr lang="en-US" altLang="zh-CN" sz="1800" dirty="0" err="1"/>
              <a:t>valP</a:t>
            </a:r>
            <a:r>
              <a:rPr lang="zh-CN" altLang="en-US" sz="1800" dirty="0"/>
              <a:t>，即</a:t>
            </a:r>
            <a:r>
              <a:rPr lang="en-US" altLang="zh-CN" sz="1800" dirty="0"/>
              <a:t>PC</a:t>
            </a:r>
            <a:r>
              <a:rPr lang="zh-CN" altLang="en-US" sz="1800" dirty="0"/>
              <a:t>加已取指令的长度</a:t>
            </a:r>
            <a:endParaRPr lang="en-US" sz="1800" dirty="0"/>
          </a:p>
          <a:p>
            <a:pPr>
              <a:spcBef>
                <a:spcPts val="1200"/>
              </a:spcBef>
            </a:pPr>
            <a:r>
              <a:rPr lang="en-US" altLang="zh-CN" sz="2000" dirty="0">
                <a:solidFill>
                  <a:srgbClr val="FF0000"/>
                </a:solidFill>
              </a:rPr>
              <a:t>2</a:t>
            </a:r>
            <a:r>
              <a:rPr lang="zh-CN" altLang="en-US" sz="2000" dirty="0">
                <a:solidFill>
                  <a:srgbClr val="FF0000"/>
                </a:solidFill>
              </a:rPr>
              <a:t>、译码</a:t>
            </a:r>
            <a:r>
              <a:rPr lang="en-US" sz="2000" dirty="0">
                <a:solidFill>
                  <a:srgbClr val="FF0000"/>
                </a:solidFill>
              </a:rPr>
              <a:t>Decode</a:t>
            </a:r>
          </a:p>
          <a:p>
            <a:pPr lvl="1"/>
            <a:r>
              <a:rPr lang="zh-CN" altLang="en-US" sz="1800" dirty="0"/>
              <a:t>从寄存器读入最多两个操作数，得到值</a:t>
            </a:r>
            <a:r>
              <a:rPr lang="en-US" altLang="zh-CN" sz="1800" dirty="0" err="1"/>
              <a:t>valA</a:t>
            </a:r>
            <a:r>
              <a:rPr lang="zh-CN" altLang="en-US" sz="1800" dirty="0"/>
              <a:t>，</a:t>
            </a:r>
            <a:r>
              <a:rPr lang="en-US" altLang="zh-CN" sz="1800" dirty="0" err="1"/>
              <a:t>valB</a:t>
            </a:r>
            <a:r>
              <a:rPr lang="zh-CN" altLang="en-US" sz="1800" dirty="0"/>
              <a:t>（和</a:t>
            </a:r>
            <a:r>
              <a:rPr lang="en-US" altLang="zh-CN" sz="1800" dirty="0"/>
              <a:t>/</a:t>
            </a:r>
            <a:r>
              <a:rPr lang="zh-CN" altLang="en-US" sz="1800" dirty="0"/>
              <a:t>或</a:t>
            </a:r>
            <a:r>
              <a:rPr lang="en-US" altLang="zh-CN" sz="1800" dirty="0"/>
              <a:t>)</a:t>
            </a:r>
            <a:r>
              <a:rPr lang="zh-CN" altLang="en-US" sz="1800" dirty="0"/>
              <a:t>。通常是指令</a:t>
            </a:r>
            <a:r>
              <a:rPr lang="en-US" altLang="zh-CN" sz="1800" dirty="0" err="1"/>
              <a:t>rA</a:t>
            </a:r>
            <a:r>
              <a:rPr lang="zh-CN" altLang="en-US" sz="1800" dirty="0"/>
              <a:t>和</a:t>
            </a:r>
            <a:r>
              <a:rPr lang="en-US" altLang="zh-CN" sz="1800" dirty="0" err="1"/>
              <a:t>rB</a:t>
            </a:r>
            <a:r>
              <a:rPr lang="zh-CN" altLang="en-US" sz="1800" dirty="0"/>
              <a:t>字段指明的寄存器，有些指令读寄存器</a:t>
            </a:r>
            <a:r>
              <a:rPr lang="en-US" altLang="zh-CN" sz="1800" dirty="0"/>
              <a:t>%</a:t>
            </a:r>
            <a:r>
              <a:rPr lang="en-US" altLang="zh-CN" sz="1800" dirty="0" err="1"/>
              <a:t>rsp</a:t>
            </a:r>
            <a:r>
              <a:rPr lang="zh-CN" altLang="en-US" sz="1800" dirty="0"/>
              <a:t>。</a:t>
            </a:r>
            <a:endParaRPr lang="en-US" altLang="zh-CN" sz="180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title"/>
          </p:nvPr>
        </p:nvSpPr>
        <p:spPr>
          <a:xfrm>
            <a:off x="404813" y="247650"/>
            <a:ext cx="5614987" cy="779463"/>
          </a:xfrm>
        </p:spPr>
        <p:txBody>
          <a:bodyPr/>
          <a:lstStyle/>
          <a:p>
            <a:r>
              <a:rPr lang="en-US" dirty="0"/>
              <a:t>SEQ </a:t>
            </a:r>
            <a:r>
              <a:rPr lang="zh-CN" altLang="en-US" dirty="0"/>
              <a:t>阶段</a:t>
            </a:r>
            <a:endParaRPr lang="en-US" dirty="0"/>
          </a:p>
        </p:txBody>
      </p:sp>
      <p:sp>
        <p:nvSpPr>
          <p:cNvPr id="330756" name="Rectangle 4"/>
          <p:cNvSpPr>
            <a:spLocks noGrp="1" noChangeArrowheads="1"/>
          </p:cNvSpPr>
          <p:nvPr>
            <p:ph type="body" idx="1"/>
          </p:nvPr>
        </p:nvSpPr>
        <p:spPr>
          <a:xfrm>
            <a:off x="290513" y="1219200"/>
            <a:ext cx="8542337" cy="5213350"/>
          </a:xfrm>
        </p:spPr>
        <p:txBody>
          <a:bodyPr/>
          <a:lstStyle/>
          <a:p>
            <a:r>
              <a:rPr lang="en-US" altLang="zh-CN" sz="2000" dirty="0">
                <a:solidFill>
                  <a:srgbClr val="FF0000"/>
                </a:solidFill>
              </a:rPr>
              <a:t>3</a:t>
            </a:r>
            <a:r>
              <a:rPr lang="zh-CN" altLang="en-US" sz="2000" dirty="0">
                <a:solidFill>
                  <a:srgbClr val="FF0000"/>
                </a:solidFill>
              </a:rPr>
              <a:t>、执行</a:t>
            </a:r>
            <a:r>
              <a:rPr lang="en-US" sz="2000" dirty="0">
                <a:solidFill>
                  <a:srgbClr val="FF0000"/>
                </a:solidFill>
              </a:rPr>
              <a:t>Execute</a:t>
            </a:r>
          </a:p>
          <a:p>
            <a:pPr lvl="1"/>
            <a:r>
              <a:rPr lang="en-US" altLang="zh-CN" sz="1800" dirty="0"/>
              <a:t>ALU</a:t>
            </a:r>
            <a:r>
              <a:rPr lang="zh-CN" altLang="en-US" sz="1800" dirty="0"/>
              <a:t>在执行阶段的计算有三种：</a:t>
            </a:r>
            <a:endParaRPr lang="en-US" altLang="zh-CN" sz="1800" dirty="0"/>
          </a:p>
          <a:p>
            <a:pPr lvl="2"/>
            <a:r>
              <a:rPr lang="zh-CN" altLang="en-US" dirty="0"/>
              <a:t>指令</a:t>
            </a:r>
            <a:r>
              <a:rPr lang="en-US" altLang="zh-CN" dirty="0" err="1"/>
              <a:t>ifun</a:t>
            </a:r>
            <a:r>
              <a:rPr lang="zh-CN" altLang="en-US" dirty="0"/>
              <a:t>字段指明的操作</a:t>
            </a:r>
            <a:endParaRPr lang="en-US" altLang="zh-CN" dirty="0"/>
          </a:p>
          <a:p>
            <a:pPr lvl="2"/>
            <a:r>
              <a:rPr lang="zh-CN" altLang="en-US" dirty="0"/>
              <a:t>计算内存引用的有效地址</a:t>
            </a:r>
            <a:endParaRPr lang="en-US" altLang="zh-CN" dirty="0"/>
          </a:p>
          <a:p>
            <a:pPr lvl="2"/>
            <a:r>
              <a:rPr lang="zh-CN" altLang="en-US" dirty="0"/>
              <a:t>增加或减少指针</a:t>
            </a:r>
            <a:endParaRPr lang="en-US" altLang="zh-CN" dirty="0"/>
          </a:p>
          <a:p>
            <a:pPr lvl="1"/>
            <a:r>
              <a:rPr lang="zh-CN" altLang="en-US" sz="1800" dirty="0"/>
              <a:t>计算结果为</a:t>
            </a:r>
            <a:r>
              <a:rPr lang="en-US" altLang="zh-CN" sz="1800" dirty="0" err="1"/>
              <a:t>valE</a:t>
            </a:r>
            <a:endParaRPr lang="en-US" altLang="zh-CN" sz="1800" dirty="0"/>
          </a:p>
          <a:p>
            <a:pPr lvl="1"/>
            <a:r>
              <a:rPr lang="zh-CN" altLang="en-US" sz="1800" dirty="0"/>
              <a:t>此阶段可能设置条件码</a:t>
            </a:r>
            <a:endParaRPr lang="en-US" altLang="zh-CN" sz="1800" dirty="0"/>
          </a:p>
          <a:p>
            <a:pPr lvl="1"/>
            <a:r>
              <a:rPr lang="zh-CN" altLang="en-US" sz="1800" dirty="0"/>
              <a:t>对于条件传送指令：</a:t>
            </a:r>
            <a:endParaRPr lang="en-US" altLang="zh-CN" sz="1800" dirty="0"/>
          </a:p>
          <a:p>
            <a:pPr lvl="2"/>
            <a:r>
              <a:rPr lang="zh-CN" altLang="en-US" dirty="0"/>
              <a:t>这个阶段会检验条件码和传送条件（</a:t>
            </a:r>
            <a:r>
              <a:rPr lang="en-US" altLang="zh-CN" dirty="0" err="1"/>
              <a:t>ifun</a:t>
            </a:r>
            <a:r>
              <a:rPr lang="en-US" altLang="zh-CN" dirty="0"/>
              <a:t>)</a:t>
            </a:r>
            <a:r>
              <a:rPr lang="zh-CN" altLang="en-US" dirty="0"/>
              <a:t>，如果条件成立则更新目标寄存器</a:t>
            </a:r>
            <a:endParaRPr lang="en-US" altLang="zh-CN" dirty="0"/>
          </a:p>
          <a:p>
            <a:pPr lvl="1"/>
            <a:r>
              <a:rPr lang="zh-CN" altLang="en-US" sz="1800" dirty="0"/>
              <a:t>对于跳转指令：</a:t>
            </a:r>
            <a:endParaRPr lang="en-US" altLang="zh-CN" sz="1800" dirty="0"/>
          </a:p>
          <a:p>
            <a:pPr lvl="2"/>
            <a:r>
              <a:rPr lang="zh-CN" altLang="en-US" dirty="0"/>
              <a:t>这个阶段会决定是不是应该选择分支</a:t>
            </a:r>
            <a:endParaRPr lang="en-US" altLang="zh-CN" dirty="0"/>
          </a:p>
          <a:p>
            <a:endParaRPr lang="en-US" sz="1800" dirty="0"/>
          </a:p>
        </p:txBody>
      </p:sp>
    </p:spTree>
    <p:extLst>
      <p:ext uri="{BB962C8B-B14F-4D97-AF65-F5344CB8AC3E}">
        <p14:creationId xmlns:p14="http://schemas.microsoft.com/office/powerpoint/2010/main" val="285788467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title"/>
          </p:nvPr>
        </p:nvSpPr>
        <p:spPr>
          <a:xfrm>
            <a:off x="404813" y="247650"/>
            <a:ext cx="5614987" cy="779463"/>
          </a:xfrm>
        </p:spPr>
        <p:txBody>
          <a:bodyPr/>
          <a:lstStyle/>
          <a:p>
            <a:r>
              <a:rPr lang="en-US" dirty="0"/>
              <a:t>SEQ </a:t>
            </a:r>
            <a:r>
              <a:rPr lang="zh-CN" altLang="en-US" dirty="0"/>
              <a:t>阶段</a:t>
            </a:r>
            <a:endParaRPr lang="en-US" dirty="0"/>
          </a:p>
        </p:txBody>
      </p:sp>
      <p:sp>
        <p:nvSpPr>
          <p:cNvPr id="330756" name="Rectangle 4"/>
          <p:cNvSpPr>
            <a:spLocks noGrp="1" noChangeArrowheads="1"/>
          </p:cNvSpPr>
          <p:nvPr>
            <p:ph type="body" idx="1"/>
          </p:nvPr>
        </p:nvSpPr>
        <p:spPr>
          <a:xfrm>
            <a:off x="290513" y="1219200"/>
            <a:ext cx="8542337" cy="5213350"/>
          </a:xfrm>
        </p:spPr>
        <p:txBody>
          <a:bodyPr/>
          <a:lstStyle/>
          <a:p>
            <a:r>
              <a:rPr lang="en-US" altLang="zh-CN" sz="2000" dirty="0">
                <a:solidFill>
                  <a:srgbClr val="FF0000"/>
                </a:solidFill>
              </a:rPr>
              <a:t>4</a:t>
            </a:r>
            <a:r>
              <a:rPr lang="zh-CN" altLang="en-US" sz="2000" dirty="0">
                <a:solidFill>
                  <a:srgbClr val="FF0000"/>
                </a:solidFill>
              </a:rPr>
              <a:t>、访存</a:t>
            </a:r>
            <a:r>
              <a:rPr lang="en-US" sz="2000" dirty="0">
                <a:solidFill>
                  <a:srgbClr val="FF0000"/>
                </a:solidFill>
              </a:rPr>
              <a:t>Memory</a:t>
            </a:r>
          </a:p>
          <a:p>
            <a:pPr lvl="1"/>
            <a:r>
              <a:rPr lang="zh-CN" altLang="en-US" sz="1800" dirty="0"/>
              <a:t>读写内存数据，读出的值为</a:t>
            </a:r>
            <a:r>
              <a:rPr lang="en-US" altLang="zh-CN" sz="1800" dirty="0" err="1"/>
              <a:t>valM</a:t>
            </a:r>
            <a:endParaRPr lang="en-US" sz="1800" dirty="0"/>
          </a:p>
          <a:p>
            <a:pPr>
              <a:spcBef>
                <a:spcPts val="1200"/>
              </a:spcBef>
            </a:pPr>
            <a:r>
              <a:rPr lang="en-US" altLang="zh-CN" sz="2000" dirty="0">
                <a:solidFill>
                  <a:srgbClr val="FF0000"/>
                </a:solidFill>
              </a:rPr>
              <a:t>5</a:t>
            </a:r>
            <a:r>
              <a:rPr lang="zh-CN" altLang="en-US" sz="2000" dirty="0">
                <a:solidFill>
                  <a:srgbClr val="FF0000"/>
                </a:solidFill>
              </a:rPr>
              <a:t>、写回</a:t>
            </a:r>
            <a:r>
              <a:rPr lang="en-US" sz="2000" dirty="0">
                <a:solidFill>
                  <a:srgbClr val="FF0000"/>
                </a:solidFill>
              </a:rPr>
              <a:t>Write Back</a:t>
            </a:r>
          </a:p>
          <a:p>
            <a:pPr lvl="1"/>
            <a:r>
              <a:rPr lang="zh-CN" altLang="en-US" sz="1800" dirty="0"/>
              <a:t>最多写两个结果到寄存器文件</a:t>
            </a:r>
            <a:endParaRPr lang="en-US" sz="1800" dirty="0"/>
          </a:p>
          <a:p>
            <a:pPr>
              <a:spcBef>
                <a:spcPts val="1200"/>
              </a:spcBef>
            </a:pPr>
            <a:r>
              <a:rPr lang="en-US" altLang="zh-CN" sz="2000" dirty="0">
                <a:solidFill>
                  <a:srgbClr val="FF0000"/>
                </a:solidFill>
              </a:rPr>
              <a:t>6</a:t>
            </a:r>
            <a:r>
              <a:rPr lang="zh-CN" altLang="en-US" sz="2000" dirty="0">
                <a:solidFill>
                  <a:srgbClr val="FF0000"/>
                </a:solidFill>
              </a:rPr>
              <a:t>、更新</a:t>
            </a:r>
            <a:r>
              <a:rPr lang="en-US" sz="2000" dirty="0">
                <a:solidFill>
                  <a:srgbClr val="FF0000"/>
                </a:solidFill>
              </a:rPr>
              <a:t>PC</a:t>
            </a:r>
          </a:p>
          <a:p>
            <a:pPr lvl="1"/>
            <a:r>
              <a:rPr lang="zh-CN" altLang="en-US" sz="1800" dirty="0"/>
              <a:t>将</a:t>
            </a:r>
            <a:r>
              <a:rPr lang="en-US" altLang="zh-CN" sz="1800" dirty="0"/>
              <a:t>PC</a:t>
            </a:r>
            <a:r>
              <a:rPr lang="zh-CN" altLang="en-US" sz="1800" dirty="0"/>
              <a:t>设置为下一条指令的地址</a:t>
            </a:r>
            <a:endParaRPr lang="en-US" altLang="zh-CN" sz="1800" dirty="0"/>
          </a:p>
          <a:p>
            <a:pPr lvl="1"/>
            <a:endParaRPr lang="en-US" sz="1800" dirty="0"/>
          </a:p>
          <a:p>
            <a:r>
              <a:rPr lang="zh-CN" altLang="en-US" sz="2000" dirty="0"/>
              <a:t>处理器无限循环执行上述六个阶段。</a:t>
            </a:r>
            <a:endParaRPr lang="en-US" altLang="zh-CN" sz="2000" dirty="0"/>
          </a:p>
          <a:p>
            <a:r>
              <a:rPr lang="zh-CN" altLang="en-US" sz="2000" dirty="0"/>
              <a:t>在简化系统中，如果发生异常，处理器停止。停止的情况包括：执行</a:t>
            </a:r>
            <a:r>
              <a:rPr lang="en-US" altLang="zh-CN" sz="2000" dirty="0"/>
              <a:t>halt</a:t>
            </a:r>
            <a:r>
              <a:rPr lang="zh-CN" altLang="en-US" sz="2000" dirty="0"/>
              <a:t>指令、遇到非法指令、读写非法地址。</a:t>
            </a:r>
            <a:endParaRPr lang="en-US" altLang="zh-CN" sz="2000" dirty="0"/>
          </a:p>
          <a:p>
            <a:r>
              <a:rPr lang="zh-CN" altLang="en-US" sz="2000" dirty="0"/>
              <a:t>在复杂的完整设计中，如果发生异常，进入异常处理模式，执行由异常的类型决定的特殊代码。</a:t>
            </a:r>
            <a:endParaRPr lang="en-US" sz="2000" dirty="0"/>
          </a:p>
        </p:txBody>
      </p:sp>
    </p:spTree>
    <p:extLst>
      <p:ext uri="{BB962C8B-B14F-4D97-AF65-F5344CB8AC3E}">
        <p14:creationId xmlns:p14="http://schemas.microsoft.com/office/powerpoint/2010/main" val="95604524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zh-CN" altLang="en-US" dirty="0"/>
              <a:t>指令译码</a:t>
            </a:r>
            <a:endParaRPr lang="en-US" dirty="0"/>
          </a:p>
        </p:txBody>
      </p:sp>
      <p:sp>
        <p:nvSpPr>
          <p:cNvPr id="334021" name="Rectangle 197"/>
          <p:cNvSpPr>
            <a:spLocks noGrp="1" noChangeArrowheads="1"/>
          </p:cNvSpPr>
          <p:nvPr>
            <p:ph type="body" idx="1"/>
          </p:nvPr>
        </p:nvSpPr>
        <p:spPr>
          <a:xfrm>
            <a:off x="290513" y="4572000"/>
            <a:ext cx="8294687" cy="1860550"/>
          </a:xfrm>
        </p:spPr>
        <p:txBody>
          <a:bodyPr/>
          <a:lstStyle/>
          <a:p>
            <a:pPr>
              <a:tabLst>
                <a:tab pos="3829050" algn="l"/>
              </a:tabLst>
            </a:pPr>
            <a:r>
              <a:rPr lang="zh-CN" altLang="en-US" dirty="0"/>
              <a:t>指令格式</a:t>
            </a:r>
            <a:endParaRPr lang="en-US" dirty="0"/>
          </a:p>
          <a:p>
            <a:pPr lvl="1">
              <a:tabLst>
                <a:tab pos="3829050" algn="l"/>
              </a:tabLst>
            </a:pPr>
            <a:r>
              <a:rPr lang="zh-CN" altLang="en-US" dirty="0"/>
              <a:t>指令码字节</a:t>
            </a:r>
            <a:r>
              <a:rPr lang="en-US" dirty="0"/>
              <a:t>	</a:t>
            </a:r>
            <a:r>
              <a:rPr lang="en-US" dirty="0" err="1"/>
              <a:t>icode:ifun</a:t>
            </a:r>
            <a:endParaRPr lang="en-US" dirty="0"/>
          </a:p>
          <a:p>
            <a:pPr lvl="1">
              <a:tabLst>
                <a:tab pos="3829050" algn="l"/>
              </a:tabLst>
            </a:pPr>
            <a:r>
              <a:rPr lang="zh-CN" altLang="en-US" dirty="0"/>
              <a:t>寄存器字节（可选）</a:t>
            </a:r>
            <a:r>
              <a:rPr lang="en-US" dirty="0"/>
              <a:t>	</a:t>
            </a:r>
            <a:r>
              <a:rPr lang="en-US" dirty="0" err="1"/>
              <a:t>rA:rB</a:t>
            </a:r>
            <a:endParaRPr lang="en-US" dirty="0"/>
          </a:p>
          <a:p>
            <a:pPr lvl="1">
              <a:tabLst>
                <a:tab pos="3829050" algn="l"/>
              </a:tabLst>
            </a:pPr>
            <a:r>
              <a:rPr lang="zh-CN" altLang="en-US" dirty="0"/>
              <a:t>常数字（可选）</a:t>
            </a:r>
            <a:r>
              <a:rPr lang="en-US" dirty="0"/>
              <a:t>	</a:t>
            </a:r>
            <a:r>
              <a:rPr lang="en-US" dirty="0" err="1"/>
              <a:t>valC</a:t>
            </a:r>
            <a:endParaRPr lang="en-US" dirty="0"/>
          </a:p>
        </p:txBody>
      </p:sp>
      <p:grpSp>
        <p:nvGrpSpPr>
          <p:cNvPr id="333904" name="Group 80"/>
          <p:cNvGrpSpPr>
            <a:grpSpLocks/>
          </p:cNvGrpSpPr>
          <p:nvPr/>
        </p:nvGrpSpPr>
        <p:grpSpPr bwMode="auto">
          <a:xfrm>
            <a:off x="2508250" y="1998663"/>
            <a:ext cx="609600" cy="280987"/>
            <a:chOff x="1536" y="2208"/>
            <a:chExt cx="384" cy="192"/>
          </a:xfrm>
        </p:grpSpPr>
        <p:sp>
          <p:nvSpPr>
            <p:cNvPr id="333905" name="Rectangle 81"/>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333906" name="Rectangle 82"/>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33907" name="Rectangle 83"/>
            <p:cNvSpPr>
              <a:spLocks noChangeArrowheads="1"/>
            </p:cNvSpPr>
            <p:nvPr/>
          </p:nvSpPr>
          <p:spPr bwMode="auto">
            <a:xfrm>
              <a:off x="1536"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333908" name="Group 84"/>
          <p:cNvGrpSpPr>
            <a:grpSpLocks/>
          </p:cNvGrpSpPr>
          <p:nvPr/>
        </p:nvGrpSpPr>
        <p:grpSpPr bwMode="auto">
          <a:xfrm>
            <a:off x="3117850" y="1998663"/>
            <a:ext cx="609600" cy="280987"/>
            <a:chOff x="1920" y="2208"/>
            <a:chExt cx="384" cy="192"/>
          </a:xfrm>
        </p:grpSpPr>
        <p:sp>
          <p:nvSpPr>
            <p:cNvPr id="333909" name="Rectangle 85"/>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33910" name="Rectangle 86"/>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33911" name="Rectangle 87"/>
            <p:cNvSpPr>
              <a:spLocks noChangeArrowheads="1"/>
            </p:cNvSpPr>
            <p:nvPr/>
          </p:nvSpPr>
          <p:spPr bwMode="auto">
            <a:xfrm>
              <a:off x="1920"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33912" name="Rectangle 88"/>
          <p:cNvSpPr>
            <a:spLocks noChangeArrowheads="1"/>
          </p:cNvSpPr>
          <p:nvPr/>
        </p:nvSpPr>
        <p:spPr bwMode="auto">
          <a:xfrm>
            <a:off x="3727450" y="1998663"/>
            <a:ext cx="4864100" cy="280987"/>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334004" name="Text Box 180"/>
          <p:cNvSpPr txBox="1">
            <a:spLocks noChangeArrowheads="1"/>
          </p:cNvSpPr>
          <p:nvPr/>
        </p:nvSpPr>
        <p:spPr bwMode="auto">
          <a:xfrm>
            <a:off x="984250" y="2836863"/>
            <a:ext cx="954088" cy="339725"/>
          </a:xfrm>
          <a:prstGeom prst="rect">
            <a:avLst/>
          </a:prstGeom>
          <a:noFill/>
          <a:ln w="19050">
            <a:noFill/>
            <a:miter lim="800000"/>
            <a:headEnd/>
            <a:tailEnd type="none" w="sm" len="sm"/>
          </a:ln>
          <a:effectLst/>
        </p:spPr>
        <p:txBody>
          <a:bodyPr lIns="45720" rIns="45720">
            <a:spAutoFit/>
          </a:bodyPr>
          <a:lstStyle/>
          <a:p>
            <a:pPr algn="r"/>
            <a:r>
              <a:rPr lang="en-US"/>
              <a:t>icode</a:t>
            </a:r>
          </a:p>
        </p:txBody>
      </p:sp>
      <p:sp>
        <p:nvSpPr>
          <p:cNvPr id="334006" name="Text Box 182"/>
          <p:cNvSpPr txBox="1">
            <a:spLocks noChangeArrowheads="1"/>
          </p:cNvSpPr>
          <p:nvPr/>
        </p:nvSpPr>
        <p:spPr bwMode="auto">
          <a:xfrm>
            <a:off x="984250" y="3141663"/>
            <a:ext cx="954088" cy="339725"/>
          </a:xfrm>
          <a:prstGeom prst="rect">
            <a:avLst/>
          </a:prstGeom>
          <a:noFill/>
          <a:ln w="19050">
            <a:noFill/>
            <a:miter lim="800000"/>
            <a:headEnd/>
            <a:tailEnd type="none" w="sm" len="sm"/>
          </a:ln>
          <a:effectLst/>
        </p:spPr>
        <p:txBody>
          <a:bodyPr lIns="45720" rIns="45720">
            <a:spAutoFit/>
          </a:bodyPr>
          <a:lstStyle/>
          <a:p>
            <a:pPr algn="r"/>
            <a:r>
              <a:rPr lang="en-US"/>
              <a:t>ifun</a:t>
            </a:r>
          </a:p>
        </p:txBody>
      </p:sp>
      <p:sp>
        <p:nvSpPr>
          <p:cNvPr id="334007" name="Text Box 183"/>
          <p:cNvSpPr txBox="1">
            <a:spLocks noChangeArrowheads="1"/>
          </p:cNvSpPr>
          <p:nvPr/>
        </p:nvSpPr>
        <p:spPr bwMode="auto">
          <a:xfrm>
            <a:off x="984250" y="3446463"/>
            <a:ext cx="954088" cy="339725"/>
          </a:xfrm>
          <a:prstGeom prst="rect">
            <a:avLst/>
          </a:prstGeom>
          <a:noFill/>
          <a:ln w="19050">
            <a:noFill/>
            <a:miter lim="800000"/>
            <a:headEnd/>
            <a:tailEnd type="none" w="sm" len="sm"/>
          </a:ln>
          <a:effectLst/>
        </p:spPr>
        <p:txBody>
          <a:bodyPr lIns="45720" rIns="45720">
            <a:spAutoFit/>
          </a:bodyPr>
          <a:lstStyle/>
          <a:p>
            <a:pPr algn="r"/>
            <a:r>
              <a:rPr lang="en-US"/>
              <a:t>rA</a:t>
            </a:r>
          </a:p>
        </p:txBody>
      </p:sp>
      <p:sp>
        <p:nvSpPr>
          <p:cNvPr id="334008" name="Text Box 184"/>
          <p:cNvSpPr txBox="1">
            <a:spLocks noChangeArrowheads="1"/>
          </p:cNvSpPr>
          <p:nvPr/>
        </p:nvSpPr>
        <p:spPr bwMode="auto">
          <a:xfrm>
            <a:off x="984250" y="3751263"/>
            <a:ext cx="954088" cy="339725"/>
          </a:xfrm>
          <a:prstGeom prst="rect">
            <a:avLst/>
          </a:prstGeom>
          <a:noFill/>
          <a:ln w="19050">
            <a:noFill/>
            <a:miter lim="800000"/>
            <a:headEnd/>
            <a:tailEnd type="none" w="sm" len="sm"/>
          </a:ln>
          <a:effectLst/>
        </p:spPr>
        <p:txBody>
          <a:bodyPr lIns="45720" rIns="45720">
            <a:spAutoFit/>
          </a:bodyPr>
          <a:lstStyle/>
          <a:p>
            <a:pPr algn="r"/>
            <a:r>
              <a:rPr lang="en-US"/>
              <a:t>rB</a:t>
            </a:r>
          </a:p>
        </p:txBody>
      </p:sp>
      <p:sp>
        <p:nvSpPr>
          <p:cNvPr id="334009" name="Text Box 185"/>
          <p:cNvSpPr txBox="1">
            <a:spLocks noChangeArrowheads="1"/>
          </p:cNvSpPr>
          <p:nvPr/>
        </p:nvSpPr>
        <p:spPr bwMode="auto">
          <a:xfrm>
            <a:off x="984250" y="4056063"/>
            <a:ext cx="954088" cy="339725"/>
          </a:xfrm>
          <a:prstGeom prst="rect">
            <a:avLst/>
          </a:prstGeom>
          <a:noFill/>
          <a:ln w="19050">
            <a:noFill/>
            <a:miter lim="800000"/>
            <a:headEnd/>
            <a:tailEnd type="none" w="sm" len="sm"/>
          </a:ln>
          <a:effectLst/>
        </p:spPr>
        <p:txBody>
          <a:bodyPr lIns="45720" rIns="45720">
            <a:spAutoFit/>
          </a:bodyPr>
          <a:lstStyle/>
          <a:p>
            <a:pPr algn="r"/>
            <a:r>
              <a:rPr lang="en-US"/>
              <a:t>valC</a:t>
            </a:r>
          </a:p>
        </p:txBody>
      </p:sp>
      <p:sp>
        <p:nvSpPr>
          <p:cNvPr id="334010" name="Freeform 186"/>
          <p:cNvSpPr>
            <a:spLocks/>
          </p:cNvSpPr>
          <p:nvPr/>
        </p:nvSpPr>
        <p:spPr bwMode="auto">
          <a:xfrm>
            <a:off x="1974850" y="2303463"/>
            <a:ext cx="685800" cy="685800"/>
          </a:xfrm>
          <a:custGeom>
            <a:avLst/>
            <a:gdLst/>
            <a:ahLst/>
            <a:cxnLst>
              <a:cxn ang="0">
                <a:pos x="0" y="432"/>
              </a:cxn>
              <a:cxn ang="0">
                <a:pos x="144" y="432"/>
              </a:cxn>
              <a:cxn ang="0">
                <a:pos x="432" y="0"/>
              </a:cxn>
            </a:cxnLst>
            <a:rect l="0" t="0" r="r" b="b"/>
            <a:pathLst>
              <a:path w="432" h="432">
                <a:moveTo>
                  <a:pt x="0" y="432"/>
                </a:moveTo>
                <a:lnTo>
                  <a:pt x="144" y="432"/>
                </a:lnTo>
                <a:lnTo>
                  <a:pt x="432" y="0"/>
                </a:lnTo>
              </a:path>
            </a:pathLst>
          </a:custGeom>
          <a:noFill/>
          <a:ln w="19050" cap="flat" cmpd="sng">
            <a:solidFill>
              <a:schemeClr val="tx2"/>
            </a:solidFill>
            <a:prstDash val="solid"/>
            <a:round/>
            <a:headEnd type="none" w="med" len="med"/>
            <a:tailEnd type="triangle" w="sm" len="sm"/>
          </a:ln>
          <a:effectLst/>
        </p:spPr>
        <p:txBody>
          <a:bodyPr wrap="none" lIns="45720" rIns="45720" anchor="ctr">
            <a:spAutoFit/>
          </a:bodyPr>
          <a:lstStyle/>
          <a:p>
            <a:endParaRPr lang="en-US"/>
          </a:p>
        </p:txBody>
      </p:sp>
      <p:sp>
        <p:nvSpPr>
          <p:cNvPr id="334011" name="Freeform 187"/>
          <p:cNvSpPr>
            <a:spLocks/>
          </p:cNvSpPr>
          <p:nvPr/>
        </p:nvSpPr>
        <p:spPr bwMode="auto">
          <a:xfrm>
            <a:off x="1974850" y="2303463"/>
            <a:ext cx="990600" cy="990600"/>
          </a:xfrm>
          <a:custGeom>
            <a:avLst/>
            <a:gdLst/>
            <a:ahLst/>
            <a:cxnLst>
              <a:cxn ang="0">
                <a:pos x="0" y="624"/>
              </a:cxn>
              <a:cxn ang="0">
                <a:pos x="192" y="624"/>
              </a:cxn>
              <a:cxn ang="0">
                <a:pos x="624" y="0"/>
              </a:cxn>
            </a:cxnLst>
            <a:rect l="0" t="0" r="r" b="b"/>
            <a:pathLst>
              <a:path w="624" h="624">
                <a:moveTo>
                  <a:pt x="0" y="624"/>
                </a:moveTo>
                <a:lnTo>
                  <a:pt x="192" y="624"/>
                </a:lnTo>
                <a:lnTo>
                  <a:pt x="624" y="0"/>
                </a:lnTo>
              </a:path>
            </a:pathLst>
          </a:custGeom>
          <a:noFill/>
          <a:ln w="19050" cap="flat" cmpd="sng">
            <a:solidFill>
              <a:schemeClr val="tx2"/>
            </a:solidFill>
            <a:prstDash val="solid"/>
            <a:round/>
            <a:headEnd type="none" w="med" len="med"/>
            <a:tailEnd type="triangle" w="sm" len="sm"/>
          </a:ln>
          <a:effectLst/>
        </p:spPr>
        <p:txBody>
          <a:bodyPr wrap="none" lIns="45720" rIns="45720" anchor="ctr">
            <a:spAutoFit/>
          </a:bodyPr>
          <a:lstStyle/>
          <a:p>
            <a:endParaRPr lang="en-US"/>
          </a:p>
        </p:txBody>
      </p:sp>
      <p:sp>
        <p:nvSpPr>
          <p:cNvPr id="334012" name="Freeform 188"/>
          <p:cNvSpPr>
            <a:spLocks/>
          </p:cNvSpPr>
          <p:nvPr/>
        </p:nvSpPr>
        <p:spPr bwMode="auto">
          <a:xfrm>
            <a:off x="1974850" y="2303463"/>
            <a:ext cx="1295400" cy="1295400"/>
          </a:xfrm>
          <a:custGeom>
            <a:avLst/>
            <a:gdLst/>
            <a:ahLst/>
            <a:cxnLst>
              <a:cxn ang="0">
                <a:pos x="0" y="816"/>
              </a:cxn>
              <a:cxn ang="0">
                <a:pos x="240" y="816"/>
              </a:cxn>
              <a:cxn ang="0">
                <a:pos x="816" y="0"/>
              </a:cxn>
            </a:cxnLst>
            <a:rect l="0" t="0" r="r" b="b"/>
            <a:pathLst>
              <a:path w="816" h="816">
                <a:moveTo>
                  <a:pt x="0" y="816"/>
                </a:moveTo>
                <a:lnTo>
                  <a:pt x="240" y="816"/>
                </a:lnTo>
                <a:lnTo>
                  <a:pt x="816" y="0"/>
                </a:lnTo>
              </a:path>
            </a:pathLst>
          </a:custGeom>
          <a:noFill/>
          <a:ln w="19050" cap="flat" cmpd="sng">
            <a:solidFill>
              <a:schemeClr val="tx2"/>
            </a:solidFill>
            <a:prstDash val="solid"/>
            <a:round/>
            <a:headEnd type="none" w="med" len="med"/>
            <a:tailEnd type="triangle" w="sm" len="sm"/>
          </a:ln>
          <a:effectLst/>
        </p:spPr>
        <p:txBody>
          <a:bodyPr wrap="none" lIns="45720" rIns="45720" anchor="ctr">
            <a:spAutoFit/>
          </a:bodyPr>
          <a:lstStyle/>
          <a:p>
            <a:endParaRPr lang="en-US"/>
          </a:p>
        </p:txBody>
      </p:sp>
      <p:sp>
        <p:nvSpPr>
          <p:cNvPr id="334013" name="Freeform 189"/>
          <p:cNvSpPr>
            <a:spLocks/>
          </p:cNvSpPr>
          <p:nvPr/>
        </p:nvSpPr>
        <p:spPr bwMode="auto">
          <a:xfrm>
            <a:off x="1974850" y="2303463"/>
            <a:ext cx="1600200" cy="1600200"/>
          </a:xfrm>
          <a:custGeom>
            <a:avLst/>
            <a:gdLst/>
            <a:ahLst/>
            <a:cxnLst>
              <a:cxn ang="0">
                <a:pos x="0" y="1008"/>
              </a:cxn>
              <a:cxn ang="0">
                <a:pos x="336" y="1008"/>
              </a:cxn>
              <a:cxn ang="0">
                <a:pos x="1008" y="0"/>
              </a:cxn>
            </a:cxnLst>
            <a:rect l="0" t="0" r="r" b="b"/>
            <a:pathLst>
              <a:path w="1008" h="1008">
                <a:moveTo>
                  <a:pt x="0" y="1008"/>
                </a:moveTo>
                <a:lnTo>
                  <a:pt x="336" y="1008"/>
                </a:lnTo>
                <a:lnTo>
                  <a:pt x="1008" y="0"/>
                </a:lnTo>
              </a:path>
            </a:pathLst>
          </a:custGeom>
          <a:noFill/>
          <a:ln w="19050" cap="flat" cmpd="sng">
            <a:solidFill>
              <a:schemeClr val="tx2"/>
            </a:solidFill>
            <a:prstDash val="solid"/>
            <a:round/>
            <a:headEnd type="none" w="med" len="med"/>
            <a:tailEnd type="triangle" w="sm" len="sm"/>
          </a:ln>
          <a:effectLst/>
        </p:spPr>
        <p:txBody>
          <a:bodyPr wrap="none" lIns="45720" rIns="45720" anchor="ctr">
            <a:spAutoFit/>
          </a:bodyPr>
          <a:lstStyle/>
          <a:p>
            <a:endParaRPr lang="en-US"/>
          </a:p>
        </p:txBody>
      </p:sp>
      <p:sp>
        <p:nvSpPr>
          <p:cNvPr id="334014" name="Freeform 190"/>
          <p:cNvSpPr>
            <a:spLocks/>
          </p:cNvSpPr>
          <p:nvPr/>
        </p:nvSpPr>
        <p:spPr bwMode="auto">
          <a:xfrm>
            <a:off x="1974850" y="2303463"/>
            <a:ext cx="4108450" cy="1905000"/>
          </a:xfrm>
          <a:custGeom>
            <a:avLst/>
            <a:gdLst/>
            <a:ahLst/>
            <a:cxnLst>
              <a:cxn ang="0">
                <a:pos x="0" y="1200"/>
              </a:cxn>
              <a:cxn ang="0">
                <a:pos x="816" y="1200"/>
              </a:cxn>
              <a:cxn ang="0">
                <a:pos x="1632" y="0"/>
              </a:cxn>
            </a:cxnLst>
            <a:rect l="0" t="0" r="r" b="b"/>
            <a:pathLst>
              <a:path w="1632" h="1200">
                <a:moveTo>
                  <a:pt x="0" y="1200"/>
                </a:moveTo>
                <a:lnTo>
                  <a:pt x="816" y="1200"/>
                </a:lnTo>
                <a:lnTo>
                  <a:pt x="1632" y="0"/>
                </a:lnTo>
              </a:path>
            </a:pathLst>
          </a:custGeom>
          <a:noFill/>
          <a:ln w="19050" cap="flat" cmpd="sng">
            <a:solidFill>
              <a:schemeClr val="tx2"/>
            </a:solidFill>
            <a:prstDash val="solid"/>
            <a:round/>
            <a:headEnd type="none" w="med" len="med"/>
            <a:tailEnd type="triangle" w="sm" len="sm"/>
          </a:ln>
          <a:effectLst/>
        </p:spPr>
        <p:txBody>
          <a:bodyPr wrap="square" lIns="45720" rIns="45720" anchor="ctr">
            <a:spAutoFit/>
          </a:bodyPr>
          <a:lstStyle/>
          <a:p>
            <a:endParaRPr lang="en-US"/>
          </a:p>
        </p:txBody>
      </p:sp>
      <p:sp>
        <p:nvSpPr>
          <p:cNvPr id="334016" name="AutoShape 192"/>
          <p:cNvSpPr>
            <a:spLocks/>
          </p:cNvSpPr>
          <p:nvPr/>
        </p:nvSpPr>
        <p:spPr bwMode="auto">
          <a:xfrm rot="5400000">
            <a:off x="3308350" y="1503363"/>
            <a:ext cx="228600" cy="609600"/>
          </a:xfrm>
          <a:prstGeom prst="leftBrace">
            <a:avLst>
              <a:gd name="adj1" fmla="val 22222"/>
              <a:gd name="adj2" fmla="val 48694"/>
            </a:avLst>
          </a:prstGeom>
          <a:noFill/>
          <a:ln w="19050">
            <a:solidFill>
              <a:schemeClr val="tx2"/>
            </a:solidFill>
            <a:round/>
            <a:headEnd/>
            <a:tailEnd type="none" w="sm" len="sm"/>
          </a:ln>
          <a:effectLst/>
        </p:spPr>
        <p:txBody>
          <a:bodyPr lIns="45720" rIns="45720" anchor="ctr">
            <a:spAutoFit/>
          </a:bodyPr>
          <a:lstStyle/>
          <a:p>
            <a:endParaRPr lang="en-US"/>
          </a:p>
        </p:txBody>
      </p:sp>
      <p:sp>
        <p:nvSpPr>
          <p:cNvPr id="334017" name="AutoShape 193"/>
          <p:cNvSpPr>
            <a:spLocks/>
          </p:cNvSpPr>
          <p:nvPr/>
        </p:nvSpPr>
        <p:spPr bwMode="auto">
          <a:xfrm rot="5400000">
            <a:off x="6019006" y="-597694"/>
            <a:ext cx="280987" cy="4864100"/>
          </a:xfrm>
          <a:prstGeom prst="leftBrace">
            <a:avLst>
              <a:gd name="adj1" fmla="val 88889"/>
              <a:gd name="adj2" fmla="val 49866"/>
            </a:avLst>
          </a:prstGeom>
          <a:noFill/>
          <a:ln w="19050">
            <a:solidFill>
              <a:schemeClr val="tx2"/>
            </a:solidFill>
            <a:round/>
            <a:headEnd/>
            <a:tailEnd type="none" w="sm" len="sm"/>
          </a:ln>
          <a:effectLst/>
        </p:spPr>
        <p:txBody>
          <a:bodyPr wrap="square" lIns="45720" rIns="45720" anchor="ctr">
            <a:spAutoFit/>
          </a:bodyPr>
          <a:lstStyle/>
          <a:p>
            <a:endParaRPr lang="en-US"/>
          </a:p>
        </p:txBody>
      </p:sp>
      <p:sp>
        <p:nvSpPr>
          <p:cNvPr id="334018" name="Text Box 194"/>
          <p:cNvSpPr txBox="1">
            <a:spLocks noChangeArrowheads="1"/>
          </p:cNvSpPr>
          <p:nvPr/>
        </p:nvSpPr>
        <p:spPr bwMode="auto">
          <a:xfrm>
            <a:off x="2913063" y="1219200"/>
            <a:ext cx="1019175" cy="339725"/>
          </a:xfrm>
          <a:prstGeom prst="rect">
            <a:avLst/>
          </a:prstGeom>
          <a:noFill/>
          <a:ln w="19050">
            <a:noFill/>
            <a:miter lim="800000"/>
            <a:headEnd/>
            <a:tailEnd type="none" w="sm" len="sm"/>
          </a:ln>
          <a:effectLst/>
        </p:spPr>
        <p:txBody>
          <a:bodyPr wrap="none" lIns="45720" rIns="45720">
            <a:spAutoFit/>
          </a:bodyPr>
          <a:lstStyle/>
          <a:p>
            <a:r>
              <a:rPr lang="en-US"/>
              <a:t>Optional</a:t>
            </a:r>
          </a:p>
        </p:txBody>
      </p:sp>
      <p:sp>
        <p:nvSpPr>
          <p:cNvPr id="334019" name="Text Box 195"/>
          <p:cNvSpPr txBox="1">
            <a:spLocks noChangeArrowheads="1"/>
          </p:cNvSpPr>
          <p:nvPr/>
        </p:nvSpPr>
        <p:spPr bwMode="auto">
          <a:xfrm>
            <a:off x="5626100" y="1236663"/>
            <a:ext cx="1019175" cy="339725"/>
          </a:xfrm>
          <a:prstGeom prst="rect">
            <a:avLst/>
          </a:prstGeom>
          <a:noFill/>
          <a:ln w="19050">
            <a:noFill/>
            <a:miter lim="800000"/>
            <a:headEnd/>
            <a:tailEnd type="none" w="sm" len="sm"/>
          </a:ln>
          <a:effectLst/>
        </p:spPr>
        <p:txBody>
          <a:bodyPr wrap="none" lIns="45720" rIns="45720">
            <a:spAutoFit/>
          </a:bodyPr>
          <a:lstStyle/>
          <a:p>
            <a:r>
              <a:rPr lang="en-US" dirty="0"/>
              <a:t>Optional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zh-CN" altLang="en-US" dirty="0"/>
              <a:t>执行算术</a:t>
            </a:r>
            <a:r>
              <a:rPr lang="en-US" altLang="zh-CN" dirty="0"/>
              <a:t>/</a:t>
            </a:r>
            <a:r>
              <a:rPr lang="zh-CN" altLang="en-US" dirty="0"/>
              <a:t>逻辑运算  </a:t>
            </a:r>
            <a:r>
              <a:rPr lang="en-US" altLang="zh-CN" dirty="0"/>
              <a:t>6</a:t>
            </a:r>
            <a:endParaRPr lang="en-US" dirty="0"/>
          </a:p>
        </p:txBody>
      </p:sp>
      <p:sp>
        <p:nvSpPr>
          <p:cNvPr id="346115" name="Rectangle 3"/>
          <p:cNvSpPr>
            <a:spLocks noGrp="1" noChangeArrowheads="1"/>
          </p:cNvSpPr>
          <p:nvPr>
            <p:ph type="body" sz="half" idx="1"/>
          </p:nvPr>
        </p:nvSpPr>
        <p:spPr>
          <a:xfrm>
            <a:off x="290513" y="1828800"/>
            <a:ext cx="4070350" cy="4603750"/>
          </a:xfrm>
        </p:spPr>
        <p:txBody>
          <a:bodyPr/>
          <a:lstStyle/>
          <a:p>
            <a:pPr marL="457200" indent="-457200">
              <a:buFont typeface="Wingdings" panose="05000000000000000000" pitchFamily="2" charset="2"/>
              <a:buChar char="Ø"/>
            </a:pPr>
            <a:r>
              <a:rPr lang="en-US" sz="2000" dirty="0">
                <a:solidFill>
                  <a:schemeClr val="accent4">
                    <a:lumMod val="75000"/>
                    <a:lumOff val="25000"/>
                  </a:schemeClr>
                </a:solidFill>
              </a:rPr>
              <a:t>Fetch</a:t>
            </a:r>
          </a:p>
          <a:p>
            <a:pPr lvl="1"/>
            <a:r>
              <a:rPr lang="zh-CN" altLang="en-US" sz="1800" dirty="0"/>
              <a:t>读</a:t>
            </a:r>
            <a:r>
              <a:rPr lang="en-US" altLang="zh-CN" sz="1800" dirty="0"/>
              <a:t>2</a:t>
            </a:r>
            <a:r>
              <a:rPr lang="zh-CN" altLang="en-US" sz="1800" dirty="0"/>
              <a:t>个字节</a:t>
            </a:r>
            <a:endParaRPr lang="en-US" sz="1800" dirty="0"/>
          </a:p>
          <a:p>
            <a:pPr marL="457200" indent="-457200">
              <a:buFont typeface="Wingdings" panose="05000000000000000000" pitchFamily="2" charset="2"/>
              <a:buChar char="Ø"/>
            </a:pPr>
            <a:r>
              <a:rPr lang="en-US" sz="2000" dirty="0">
                <a:solidFill>
                  <a:schemeClr val="accent4">
                    <a:lumMod val="75000"/>
                    <a:lumOff val="25000"/>
                  </a:schemeClr>
                </a:solidFill>
              </a:rPr>
              <a:t>Decode</a:t>
            </a:r>
          </a:p>
          <a:p>
            <a:pPr lvl="1"/>
            <a:r>
              <a:rPr lang="zh-CN" altLang="en-US" sz="1800" dirty="0"/>
              <a:t>读操作数寄存器</a:t>
            </a:r>
            <a:endParaRPr lang="en-US" sz="1800" dirty="0"/>
          </a:p>
          <a:p>
            <a:pPr marL="457200" indent="-457200">
              <a:buFont typeface="Wingdings" panose="05000000000000000000" pitchFamily="2" charset="2"/>
              <a:buChar char="Ø"/>
            </a:pPr>
            <a:r>
              <a:rPr lang="en-US" sz="2000" dirty="0">
                <a:solidFill>
                  <a:schemeClr val="accent4">
                    <a:lumMod val="75000"/>
                    <a:lumOff val="25000"/>
                  </a:schemeClr>
                </a:solidFill>
              </a:rPr>
              <a:t>Execute</a:t>
            </a:r>
          </a:p>
          <a:p>
            <a:pPr lvl="1"/>
            <a:r>
              <a:rPr lang="zh-CN" altLang="en-US" sz="1800" dirty="0"/>
              <a:t>执行运算操作</a:t>
            </a:r>
            <a:endParaRPr lang="en-US" sz="1800" dirty="0"/>
          </a:p>
          <a:p>
            <a:pPr lvl="1"/>
            <a:r>
              <a:rPr lang="zh-CN" altLang="en-US" sz="1800" dirty="0"/>
              <a:t>设置条件码</a:t>
            </a:r>
            <a:endParaRPr lang="en-US" sz="1800" dirty="0"/>
          </a:p>
        </p:txBody>
      </p:sp>
      <p:sp>
        <p:nvSpPr>
          <p:cNvPr id="346127" name="Rectangle 15"/>
          <p:cNvSpPr>
            <a:spLocks noGrp="1" noChangeArrowheads="1"/>
          </p:cNvSpPr>
          <p:nvPr>
            <p:ph type="body" sz="half" idx="2"/>
          </p:nvPr>
        </p:nvSpPr>
        <p:spPr>
          <a:xfrm>
            <a:off x="4513263" y="1828800"/>
            <a:ext cx="4071937" cy="4603750"/>
          </a:xfrm>
        </p:spPr>
        <p:txBody>
          <a:bodyPr/>
          <a:lstStyle/>
          <a:p>
            <a:pPr marL="457200" indent="-457200">
              <a:buFont typeface="Wingdings" panose="05000000000000000000" pitchFamily="2" charset="2"/>
              <a:buChar char="Ø"/>
            </a:pPr>
            <a:r>
              <a:rPr lang="en-US" sz="2000" dirty="0">
                <a:solidFill>
                  <a:schemeClr val="accent4">
                    <a:lumMod val="75000"/>
                    <a:lumOff val="25000"/>
                  </a:schemeClr>
                </a:solidFill>
              </a:rPr>
              <a:t>Memory</a:t>
            </a:r>
          </a:p>
          <a:p>
            <a:pPr lvl="1"/>
            <a:r>
              <a:rPr lang="zh-CN" altLang="en-US" sz="1800" dirty="0"/>
              <a:t>什么都不做</a:t>
            </a:r>
            <a:endParaRPr lang="en-US" sz="1800" dirty="0"/>
          </a:p>
          <a:p>
            <a:pPr marL="457200" indent="-457200">
              <a:buFont typeface="Wingdings" panose="05000000000000000000" pitchFamily="2" charset="2"/>
              <a:buChar char="Ø"/>
            </a:pPr>
            <a:r>
              <a:rPr lang="en-US" sz="2000" dirty="0">
                <a:solidFill>
                  <a:schemeClr val="accent4">
                    <a:lumMod val="75000"/>
                    <a:lumOff val="25000"/>
                  </a:schemeClr>
                </a:solidFill>
              </a:rPr>
              <a:t>Write back</a:t>
            </a:r>
          </a:p>
          <a:p>
            <a:pPr lvl="1"/>
            <a:r>
              <a:rPr lang="zh-CN" altLang="en-US" sz="1800" dirty="0"/>
              <a:t>更新寄存器</a:t>
            </a:r>
            <a:endParaRPr lang="en-US" sz="1800" dirty="0"/>
          </a:p>
          <a:p>
            <a:pPr marL="457200" indent="-457200">
              <a:buFont typeface="Wingdings" panose="05000000000000000000" pitchFamily="2" charset="2"/>
              <a:buChar char="Ø"/>
            </a:pPr>
            <a:r>
              <a:rPr lang="en-US" sz="2000" dirty="0">
                <a:solidFill>
                  <a:schemeClr val="accent4">
                    <a:lumMod val="75000"/>
                    <a:lumOff val="25000"/>
                  </a:schemeClr>
                </a:solidFill>
              </a:rPr>
              <a:t>PC Update</a:t>
            </a:r>
          </a:p>
          <a:p>
            <a:pPr lvl="1"/>
            <a:r>
              <a:rPr lang="en-US" sz="1800" dirty="0"/>
              <a:t>PC</a:t>
            </a:r>
            <a:r>
              <a:rPr lang="zh-CN" altLang="en-US" sz="1800" dirty="0"/>
              <a:t>加</a:t>
            </a:r>
            <a:r>
              <a:rPr lang="en-US" altLang="zh-CN" sz="1800" dirty="0"/>
              <a:t>2</a:t>
            </a:r>
            <a:endParaRPr lang="en-US" sz="1800" dirty="0"/>
          </a:p>
        </p:txBody>
      </p:sp>
      <p:grpSp>
        <p:nvGrpSpPr>
          <p:cNvPr id="346128" name="Group 16"/>
          <p:cNvGrpSpPr>
            <a:grpSpLocks/>
          </p:cNvGrpSpPr>
          <p:nvPr/>
        </p:nvGrpSpPr>
        <p:grpSpPr bwMode="auto">
          <a:xfrm>
            <a:off x="2438400" y="1066800"/>
            <a:ext cx="3657600" cy="609600"/>
            <a:chOff x="1968" y="672"/>
            <a:chExt cx="2304" cy="384"/>
          </a:xfrm>
        </p:grpSpPr>
        <p:sp>
          <p:nvSpPr>
            <p:cNvPr id="346116" name="Rectangle 4"/>
            <p:cNvSpPr>
              <a:spLocks noChangeArrowheads="1"/>
            </p:cNvSpPr>
            <p:nvPr/>
          </p:nvSpPr>
          <p:spPr bwMode="auto">
            <a:xfrm>
              <a:off x="1968" y="672"/>
              <a:ext cx="2304" cy="384"/>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none" lIns="45720" rIns="45720" anchor="ctr">
              <a:spAutoFit/>
            </a:bodyPr>
            <a:lstStyle/>
            <a:p>
              <a:endParaRPr lang="en-US"/>
            </a:p>
          </p:txBody>
        </p:sp>
        <p:grpSp>
          <p:nvGrpSpPr>
            <p:cNvPr id="346117" name="Group 5"/>
            <p:cNvGrpSpPr>
              <a:grpSpLocks/>
            </p:cNvGrpSpPr>
            <p:nvPr/>
          </p:nvGrpSpPr>
          <p:grpSpPr bwMode="auto">
            <a:xfrm>
              <a:off x="2112" y="768"/>
              <a:ext cx="1968" cy="192"/>
              <a:chOff x="528" y="1680"/>
              <a:chExt cx="1968" cy="192"/>
            </a:xfrm>
          </p:grpSpPr>
          <p:sp>
            <p:nvSpPr>
              <p:cNvPr id="346118" name="Rectangle 6"/>
              <p:cNvSpPr>
                <a:spLocks noChangeArrowheads="1"/>
              </p:cNvSpPr>
              <p:nvPr/>
            </p:nvSpPr>
            <p:spPr bwMode="auto">
              <a:xfrm>
                <a:off x="528" y="1680"/>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OPq</a:t>
                </a:r>
                <a:r>
                  <a:rPr lang="en-US" sz="1600" dirty="0">
                    <a:solidFill>
                      <a:schemeClr val="folHlink"/>
                    </a:solidFill>
                    <a:latin typeface="Courier New" pitchFamily="49" charset="0"/>
                  </a:rPr>
                  <a:t> </a:t>
                </a:r>
                <a:r>
                  <a:rPr lang="en-US" sz="1600" dirty="0" err="1">
                    <a:solidFill>
                      <a:schemeClr val="folHlink"/>
                    </a:solidFill>
                  </a:rPr>
                  <a:t>rA</a:t>
                </a:r>
                <a:r>
                  <a:rPr lang="en-US" sz="1600" dirty="0">
                    <a:solidFill>
                      <a:schemeClr val="folHlink"/>
                    </a:solidFill>
                    <a:latin typeface="Courier New" pitchFamily="49" charset="0"/>
                  </a:rPr>
                  <a:t>, </a:t>
                </a:r>
                <a:r>
                  <a:rPr lang="en-US" sz="1600" dirty="0" err="1">
                    <a:solidFill>
                      <a:schemeClr val="folHlink"/>
                    </a:solidFill>
                  </a:rPr>
                  <a:t>rB</a:t>
                </a:r>
                <a:endParaRPr lang="en-US" sz="1600" dirty="0">
                  <a:solidFill>
                    <a:schemeClr val="folHlink"/>
                  </a:solidFill>
                </a:endParaRPr>
              </a:p>
            </p:txBody>
          </p:sp>
          <p:grpSp>
            <p:nvGrpSpPr>
              <p:cNvPr id="346119" name="Group 7"/>
              <p:cNvGrpSpPr>
                <a:grpSpLocks/>
              </p:cNvGrpSpPr>
              <p:nvPr/>
            </p:nvGrpSpPr>
            <p:grpSpPr bwMode="auto">
              <a:xfrm>
                <a:off x="1728" y="1680"/>
                <a:ext cx="384" cy="192"/>
                <a:chOff x="1296" y="2544"/>
                <a:chExt cx="384" cy="192"/>
              </a:xfrm>
            </p:grpSpPr>
            <p:sp>
              <p:nvSpPr>
                <p:cNvPr id="346120"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6</a:t>
                  </a:r>
                </a:p>
              </p:txBody>
            </p:sp>
            <p:sp>
              <p:nvSpPr>
                <p:cNvPr id="346121"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400" b="0"/>
                    <a:t>fn</a:t>
                  </a:r>
                </a:p>
              </p:txBody>
            </p:sp>
            <p:sp>
              <p:nvSpPr>
                <p:cNvPr id="346122"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346123" name="Group 11"/>
              <p:cNvGrpSpPr>
                <a:grpSpLocks/>
              </p:cNvGrpSpPr>
              <p:nvPr/>
            </p:nvGrpSpPr>
            <p:grpSpPr bwMode="auto">
              <a:xfrm>
                <a:off x="2112" y="1680"/>
                <a:ext cx="384" cy="192"/>
                <a:chOff x="1680" y="2544"/>
                <a:chExt cx="384" cy="192"/>
              </a:xfrm>
            </p:grpSpPr>
            <p:sp>
              <p:nvSpPr>
                <p:cNvPr id="346124" name="Rectangle 12"/>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346125" name="Rectangle 13"/>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346126" name="Rectangle 14"/>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zh-CN" altLang="en-US" dirty="0"/>
              <a:t>算术</a:t>
            </a:r>
            <a:r>
              <a:rPr lang="en-US" altLang="zh-CN" dirty="0"/>
              <a:t>/</a:t>
            </a:r>
            <a:r>
              <a:rPr lang="zh-CN" altLang="en-US" dirty="0"/>
              <a:t>逻辑运算中的各阶段计算</a:t>
            </a:r>
            <a:endParaRPr lang="en-US" dirty="0"/>
          </a:p>
        </p:txBody>
      </p:sp>
      <p:sp>
        <p:nvSpPr>
          <p:cNvPr id="331816" name="Rectangle 40"/>
          <p:cNvSpPr>
            <a:spLocks noGrp="1" noChangeArrowheads="1"/>
          </p:cNvSpPr>
          <p:nvPr>
            <p:ph type="body" idx="1"/>
          </p:nvPr>
        </p:nvSpPr>
        <p:spPr>
          <a:xfrm>
            <a:off x="290513" y="5257800"/>
            <a:ext cx="8294687" cy="1174750"/>
          </a:xfrm>
        </p:spPr>
        <p:txBody>
          <a:bodyPr/>
          <a:lstStyle/>
          <a:p>
            <a:pPr lvl="1"/>
            <a:r>
              <a:rPr lang="zh-CN" altLang="en-US" dirty="0"/>
              <a:t>指令的执行制定为按顺序的简单步骤</a:t>
            </a:r>
            <a:endParaRPr lang="en-US" dirty="0"/>
          </a:p>
          <a:p>
            <a:pPr lvl="1"/>
            <a:r>
              <a:rPr lang="zh-CN" altLang="en-US" dirty="0"/>
              <a:t>对所有的指令使用相同的表格形式</a:t>
            </a:r>
            <a:endParaRPr lang="en-US" dirty="0"/>
          </a:p>
        </p:txBody>
      </p:sp>
      <p:sp>
        <p:nvSpPr>
          <p:cNvPr id="331780" name="Text Box 4"/>
          <p:cNvSpPr txBox="1">
            <a:spLocks noChangeArrowheads="1"/>
          </p:cNvSpPr>
          <p:nvPr/>
        </p:nvSpPr>
        <p:spPr bwMode="auto">
          <a:xfrm>
            <a:off x="2133600" y="99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OPq</a:t>
            </a:r>
            <a:r>
              <a:rPr lang="en-US" sz="1600" dirty="0"/>
              <a:t> </a:t>
            </a:r>
            <a:r>
              <a:rPr lang="en-US" sz="1600" dirty="0" err="1"/>
              <a:t>rA</a:t>
            </a:r>
            <a:r>
              <a:rPr lang="en-US" sz="1600" dirty="0"/>
              <a:t>, </a:t>
            </a:r>
            <a:r>
              <a:rPr lang="en-US" sz="1600" dirty="0" err="1"/>
              <a:t>rB</a:t>
            </a:r>
            <a:endParaRPr lang="en-US" sz="1600" dirty="0"/>
          </a:p>
        </p:txBody>
      </p:sp>
      <p:grpSp>
        <p:nvGrpSpPr>
          <p:cNvPr id="331824" name="Group 48"/>
          <p:cNvGrpSpPr>
            <a:grpSpLocks/>
          </p:cNvGrpSpPr>
          <p:nvPr/>
        </p:nvGrpSpPr>
        <p:grpSpPr bwMode="auto">
          <a:xfrm>
            <a:off x="914400" y="1295400"/>
            <a:ext cx="7010400" cy="1219200"/>
            <a:chOff x="576" y="816"/>
            <a:chExt cx="4416" cy="768"/>
          </a:xfrm>
        </p:grpSpPr>
        <p:sp>
          <p:nvSpPr>
            <p:cNvPr id="331781" name="Text Box 5"/>
            <p:cNvSpPr txBox="1">
              <a:spLocks noChangeArrowheads="1"/>
            </p:cNvSpPr>
            <p:nvPr/>
          </p:nvSpPr>
          <p:spPr bwMode="auto">
            <a:xfrm>
              <a:off x="1344" y="816"/>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icode:ifun </a:t>
              </a:r>
              <a:r>
                <a:rPr lang="en-US" sz="1600">
                  <a:sym typeface="Symbol" pitchFamily="18" charset="2"/>
                </a:rPr>
                <a:t></a:t>
              </a:r>
              <a:r>
                <a:rPr lang="en-US" sz="1600"/>
                <a:t> M</a:t>
              </a:r>
              <a:r>
                <a:rPr lang="en-US" sz="1600" baseline="-25000"/>
                <a:t>1</a:t>
              </a:r>
              <a:r>
                <a:rPr lang="en-US" sz="1600"/>
                <a:t>[PC]</a:t>
              </a:r>
            </a:p>
          </p:txBody>
        </p:sp>
        <p:sp>
          <p:nvSpPr>
            <p:cNvPr id="331782" name="Text Box 6"/>
            <p:cNvSpPr txBox="1">
              <a:spLocks noChangeArrowheads="1"/>
            </p:cNvSpPr>
            <p:nvPr/>
          </p:nvSpPr>
          <p:spPr bwMode="auto">
            <a:xfrm>
              <a:off x="1344" y="1008"/>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rA:rB </a:t>
              </a:r>
              <a:r>
                <a:rPr lang="en-US" sz="1600">
                  <a:sym typeface="Symbol" pitchFamily="18" charset="2"/>
                </a:rPr>
                <a:t></a:t>
              </a:r>
              <a:r>
                <a:rPr lang="en-US" sz="1600"/>
                <a:t> M</a:t>
              </a:r>
              <a:r>
                <a:rPr lang="en-US" sz="1600" baseline="-25000"/>
                <a:t>1</a:t>
              </a:r>
              <a:r>
                <a:rPr lang="en-US" sz="1600"/>
                <a:t>[PC+1]</a:t>
              </a:r>
            </a:p>
          </p:txBody>
        </p:sp>
        <p:sp>
          <p:nvSpPr>
            <p:cNvPr id="331783" name="Text Box 7"/>
            <p:cNvSpPr txBox="1">
              <a:spLocks noChangeArrowheads="1"/>
            </p:cNvSpPr>
            <p:nvPr/>
          </p:nvSpPr>
          <p:spPr bwMode="auto">
            <a:xfrm>
              <a:off x="1344" y="1200"/>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 </a:t>
              </a:r>
            </a:p>
          </p:txBody>
        </p:sp>
        <p:sp>
          <p:nvSpPr>
            <p:cNvPr id="331784" name="Text Box 8"/>
            <p:cNvSpPr txBox="1">
              <a:spLocks noChangeArrowheads="1"/>
            </p:cNvSpPr>
            <p:nvPr/>
          </p:nvSpPr>
          <p:spPr bwMode="auto">
            <a:xfrm>
              <a:off x="1344" y="1392"/>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valP </a:t>
              </a:r>
              <a:r>
                <a:rPr lang="en-US" sz="1600">
                  <a:sym typeface="Symbol" pitchFamily="18" charset="2"/>
                </a:rPr>
                <a:t> PC+2</a:t>
              </a:r>
            </a:p>
          </p:txBody>
        </p:sp>
        <p:sp>
          <p:nvSpPr>
            <p:cNvPr id="331796" name="Text Box 20"/>
            <p:cNvSpPr txBox="1">
              <a:spLocks noChangeArrowheads="1"/>
            </p:cNvSpPr>
            <p:nvPr/>
          </p:nvSpPr>
          <p:spPr bwMode="auto">
            <a:xfrm>
              <a:off x="1344" y="816"/>
              <a:ext cx="1776" cy="768"/>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1797" name="Text Box 21"/>
            <p:cNvSpPr txBox="1">
              <a:spLocks noChangeArrowheads="1"/>
            </p:cNvSpPr>
            <p:nvPr/>
          </p:nvSpPr>
          <p:spPr bwMode="auto">
            <a:xfrm>
              <a:off x="576" y="816"/>
              <a:ext cx="768" cy="768"/>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Fetch</a:t>
              </a:r>
            </a:p>
          </p:txBody>
        </p:sp>
        <p:sp>
          <p:nvSpPr>
            <p:cNvPr id="331803" name="Text Box 27"/>
            <p:cNvSpPr txBox="1">
              <a:spLocks noChangeArrowheads="1"/>
            </p:cNvSpPr>
            <p:nvPr/>
          </p:nvSpPr>
          <p:spPr bwMode="auto">
            <a:xfrm>
              <a:off x="3216" y="81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instruction byte</a:t>
              </a:r>
            </a:p>
          </p:txBody>
        </p:sp>
        <p:sp>
          <p:nvSpPr>
            <p:cNvPr id="331804" name="Text Box 28"/>
            <p:cNvSpPr txBox="1">
              <a:spLocks noChangeArrowheads="1"/>
            </p:cNvSpPr>
            <p:nvPr/>
          </p:nvSpPr>
          <p:spPr bwMode="auto">
            <a:xfrm>
              <a:off x="3216" y="100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register byte</a:t>
              </a:r>
            </a:p>
          </p:txBody>
        </p:sp>
        <p:sp>
          <p:nvSpPr>
            <p:cNvPr id="331805" name="Text Box 29"/>
            <p:cNvSpPr txBox="1">
              <a:spLocks noChangeArrowheads="1"/>
            </p:cNvSpPr>
            <p:nvPr/>
          </p:nvSpPr>
          <p:spPr bwMode="auto">
            <a:xfrm>
              <a:off x="3216" y="1200"/>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sp>
          <p:nvSpPr>
            <p:cNvPr id="331806" name="Text Box 30"/>
            <p:cNvSpPr txBox="1">
              <a:spLocks noChangeArrowheads="1"/>
            </p:cNvSpPr>
            <p:nvPr/>
          </p:nvSpPr>
          <p:spPr bwMode="auto">
            <a:xfrm>
              <a:off x="3216" y="139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Compute next PC</a:t>
              </a:r>
            </a:p>
          </p:txBody>
        </p:sp>
      </p:grpSp>
      <p:grpSp>
        <p:nvGrpSpPr>
          <p:cNvPr id="331823" name="Group 47"/>
          <p:cNvGrpSpPr>
            <a:grpSpLocks/>
          </p:cNvGrpSpPr>
          <p:nvPr/>
        </p:nvGrpSpPr>
        <p:grpSpPr bwMode="auto">
          <a:xfrm>
            <a:off x="914400" y="2514600"/>
            <a:ext cx="7010400" cy="609600"/>
            <a:chOff x="576" y="1584"/>
            <a:chExt cx="4416" cy="384"/>
          </a:xfrm>
        </p:grpSpPr>
        <p:sp>
          <p:nvSpPr>
            <p:cNvPr id="331785" name="Text Box 9"/>
            <p:cNvSpPr txBox="1">
              <a:spLocks noChangeArrowheads="1"/>
            </p:cNvSpPr>
            <p:nvPr/>
          </p:nvSpPr>
          <p:spPr bwMode="auto">
            <a:xfrm>
              <a:off x="1344" y="1584"/>
              <a:ext cx="1776" cy="192"/>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a:t>valA </a:t>
              </a:r>
              <a:r>
                <a:rPr lang="en-US" sz="1600">
                  <a:sym typeface="Symbol" pitchFamily="18" charset="2"/>
                </a:rPr>
                <a:t> R[rA]</a:t>
              </a:r>
            </a:p>
          </p:txBody>
        </p:sp>
        <p:sp>
          <p:nvSpPr>
            <p:cNvPr id="331786" name="Text Box 10"/>
            <p:cNvSpPr txBox="1">
              <a:spLocks noChangeArrowheads="1"/>
            </p:cNvSpPr>
            <p:nvPr/>
          </p:nvSpPr>
          <p:spPr bwMode="auto">
            <a:xfrm>
              <a:off x="1344" y="1776"/>
              <a:ext cx="1776" cy="192"/>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a:t>valB </a:t>
              </a:r>
              <a:r>
                <a:rPr lang="en-US" sz="1600">
                  <a:sym typeface="Symbol" pitchFamily="18" charset="2"/>
                </a:rPr>
                <a:t> R[rB]</a:t>
              </a:r>
            </a:p>
          </p:txBody>
        </p:sp>
        <p:sp>
          <p:nvSpPr>
            <p:cNvPr id="331795" name="Text Box 19"/>
            <p:cNvSpPr txBox="1">
              <a:spLocks noChangeArrowheads="1"/>
            </p:cNvSpPr>
            <p:nvPr/>
          </p:nvSpPr>
          <p:spPr bwMode="auto">
            <a:xfrm>
              <a:off x="1344" y="158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1798" name="Text Box 22"/>
            <p:cNvSpPr txBox="1">
              <a:spLocks noChangeArrowheads="1"/>
            </p:cNvSpPr>
            <p:nvPr/>
          </p:nvSpPr>
          <p:spPr bwMode="auto">
            <a:xfrm>
              <a:off x="576" y="158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31807" name="Text Box 31"/>
            <p:cNvSpPr txBox="1">
              <a:spLocks noChangeArrowheads="1"/>
            </p:cNvSpPr>
            <p:nvPr/>
          </p:nvSpPr>
          <p:spPr bwMode="auto">
            <a:xfrm>
              <a:off x="3216" y="1584"/>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operand A</a:t>
              </a:r>
            </a:p>
          </p:txBody>
        </p:sp>
        <p:sp>
          <p:nvSpPr>
            <p:cNvPr id="331808" name="Text Box 32"/>
            <p:cNvSpPr txBox="1">
              <a:spLocks noChangeArrowheads="1"/>
            </p:cNvSpPr>
            <p:nvPr/>
          </p:nvSpPr>
          <p:spPr bwMode="auto">
            <a:xfrm>
              <a:off x="3216" y="177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operand B</a:t>
              </a:r>
            </a:p>
          </p:txBody>
        </p:sp>
      </p:grpSp>
      <p:grpSp>
        <p:nvGrpSpPr>
          <p:cNvPr id="331819" name="Group 43"/>
          <p:cNvGrpSpPr>
            <a:grpSpLocks/>
          </p:cNvGrpSpPr>
          <p:nvPr/>
        </p:nvGrpSpPr>
        <p:grpSpPr bwMode="auto">
          <a:xfrm>
            <a:off x="914400" y="3124200"/>
            <a:ext cx="7010400" cy="609600"/>
            <a:chOff x="576" y="1968"/>
            <a:chExt cx="4416" cy="384"/>
          </a:xfrm>
        </p:grpSpPr>
        <p:sp>
          <p:nvSpPr>
            <p:cNvPr id="331787" name="Text Box 11"/>
            <p:cNvSpPr txBox="1">
              <a:spLocks noChangeArrowheads="1"/>
            </p:cNvSpPr>
            <p:nvPr/>
          </p:nvSpPr>
          <p:spPr bwMode="auto">
            <a:xfrm>
              <a:off x="1344" y="1968"/>
              <a:ext cx="1776" cy="192"/>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a:t>valE </a:t>
              </a:r>
              <a:r>
                <a:rPr lang="en-US" sz="1600">
                  <a:sym typeface="Symbol" pitchFamily="18" charset="2"/>
                </a:rPr>
                <a:t> valB OP valA</a:t>
              </a:r>
            </a:p>
          </p:txBody>
        </p:sp>
        <p:sp>
          <p:nvSpPr>
            <p:cNvPr id="331788" name="Text Box 12"/>
            <p:cNvSpPr txBox="1">
              <a:spLocks noChangeArrowheads="1"/>
            </p:cNvSpPr>
            <p:nvPr/>
          </p:nvSpPr>
          <p:spPr bwMode="auto">
            <a:xfrm>
              <a:off x="1344" y="2160"/>
              <a:ext cx="1776" cy="192"/>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a:t>Set CC</a:t>
              </a:r>
            </a:p>
          </p:txBody>
        </p:sp>
        <p:sp>
          <p:nvSpPr>
            <p:cNvPr id="331794" name="Text Box 18"/>
            <p:cNvSpPr txBox="1">
              <a:spLocks noChangeArrowheads="1"/>
            </p:cNvSpPr>
            <p:nvPr/>
          </p:nvSpPr>
          <p:spPr bwMode="auto">
            <a:xfrm>
              <a:off x="1344" y="1968"/>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1799" name="Text Box 23"/>
            <p:cNvSpPr txBox="1">
              <a:spLocks noChangeArrowheads="1"/>
            </p:cNvSpPr>
            <p:nvPr/>
          </p:nvSpPr>
          <p:spPr bwMode="auto">
            <a:xfrm>
              <a:off x="576" y="1968"/>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31809" name="Text Box 33"/>
            <p:cNvSpPr txBox="1">
              <a:spLocks noChangeArrowheads="1"/>
            </p:cNvSpPr>
            <p:nvPr/>
          </p:nvSpPr>
          <p:spPr bwMode="auto">
            <a:xfrm>
              <a:off x="3216" y="196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Perform ALU operation</a:t>
              </a:r>
            </a:p>
          </p:txBody>
        </p:sp>
        <p:sp>
          <p:nvSpPr>
            <p:cNvPr id="331810" name="Text Box 34"/>
            <p:cNvSpPr txBox="1">
              <a:spLocks noChangeArrowheads="1"/>
            </p:cNvSpPr>
            <p:nvPr/>
          </p:nvSpPr>
          <p:spPr bwMode="auto">
            <a:xfrm>
              <a:off x="3216" y="2160"/>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Set condition code register</a:t>
              </a:r>
            </a:p>
          </p:txBody>
        </p:sp>
      </p:grpSp>
      <p:grpSp>
        <p:nvGrpSpPr>
          <p:cNvPr id="331826" name="Group 50"/>
          <p:cNvGrpSpPr>
            <a:grpSpLocks/>
          </p:cNvGrpSpPr>
          <p:nvPr/>
        </p:nvGrpSpPr>
        <p:grpSpPr bwMode="auto">
          <a:xfrm>
            <a:off x="914400" y="3733800"/>
            <a:ext cx="7010400" cy="304800"/>
            <a:chOff x="576" y="2352"/>
            <a:chExt cx="4416" cy="192"/>
          </a:xfrm>
        </p:grpSpPr>
        <p:sp>
          <p:nvSpPr>
            <p:cNvPr id="331789" name="Text Box 13"/>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a:t>  </a:t>
              </a:r>
            </a:p>
          </p:txBody>
        </p:sp>
        <p:sp>
          <p:nvSpPr>
            <p:cNvPr id="331800" name="Text Box 24"/>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31811" name="Text Box 35"/>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grpSp>
      <p:grpSp>
        <p:nvGrpSpPr>
          <p:cNvPr id="331827" name="Group 51"/>
          <p:cNvGrpSpPr>
            <a:grpSpLocks/>
          </p:cNvGrpSpPr>
          <p:nvPr/>
        </p:nvGrpSpPr>
        <p:grpSpPr bwMode="auto">
          <a:xfrm>
            <a:off x="914400" y="4038600"/>
            <a:ext cx="7010400" cy="609600"/>
            <a:chOff x="576" y="2544"/>
            <a:chExt cx="4416" cy="384"/>
          </a:xfrm>
        </p:grpSpPr>
        <p:sp>
          <p:nvSpPr>
            <p:cNvPr id="331790" name="Text Box 14"/>
            <p:cNvSpPr txBox="1">
              <a:spLocks noChangeArrowheads="1"/>
            </p:cNvSpPr>
            <p:nvPr/>
          </p:nvSpPr>
          <p:spPr bwMode="auto">
            <a:xfrm>
              <a:off x="1344" y="2544"/>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R[rB] </a:t>
              </a:r>
              <a:r>
                <a:rPr lang="en-US" sz="1600">
                  <a:sym typeface="Symbol" pitchFamily="18" charset="2"/>
                </a:rPr>
                <a:t> valE</a:t>
              </a:r>
            </a:p>
          </p:txBody>
        </p:sp>
        <p:sp>
          <p:nvSpPr>
            <p:cNvPr id="331791" name="Text Box 15"/>
            <p:cNvSpPr txBox="1">
              <a:spLocks noChangeArrowheads="1"/>
            </p:cNvSpPr>
            <p:nvPr/>
          </p:nvSpPr>
          <p:spPr bwMode="auto">
            <a:xfrm>
              <a:off x="1344" y="2736"/>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 </a:t>
              </a:r>
            </a:p>
          </p:txBody>
        </p:sp>
        <p:sp>
          <p:nvSpPr>
            <p:cNvPr id="331793" name="Text Box 17"/>
            <p:cNvSpPr txBox="1">
              <a:spLocks noChangeArrowheads="1"/>
            </p:cNvSpPr>
            <p:nvPr/>
          </p:nvSpPr>
          <p:spPr bwMode="auto">
            <a:xfrm>
              <a:off x="1344" y="254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1801" name="Text Box 25"/>
            <p:cNvSpPr txBox="1">
              <a:spLocks noChangeArrowheads="1"/>
            </p:cNvSpPr>
            <p:nvPr/>
          </p:nvSpPr>
          <p:spPr bwMode="auto">
            <a:xfrm>
              <a:off x="576" y="254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a:t>
              </a:r>
            </a:p>
            <a:p>
              <a:pPr algn="l">
                <a:spcBef>
                  <a:spcPct val="50000"/>
                </a:spcBef>
              </a:pPr>
              <a:r>
                <a:rPr lang="en-US" sz="1600"/>
                <a:t>back</a:t>
              </a:r>
            </a:p>
          </p:txBody>
        </p:sp>
        <p:sp>
          <p:nvSpPr>
            <p:cNvPr id="331812" name="Text Box 36"/>
            <p:cNvSpPr txBox="1">
              <a:spLocks noChangeArrowheads="1"/>
            </p:cNvSpPr>
            <p:nvPr/>
          </p:nvSpPr>
          <p:spPr bwMode="auto">
            <a:xfrm>
              <a:off x="3216" y="2544"/>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Write back result</a:t>
              </a:r>
            </a:p>
          </p:txBody>
        </p:sp>
        <p:sp>
          <p:nvSpPr>
            <p:cNvPr id="331813" name="Text Box 37"/>
            <p:cNvSpPr txBox="1">
              <a:spLocks noChangeArrowheads="1"/>
            </p:cNvSpPr>
            <p:nvPr/>
          </p:nvSpPr>
          <p:spPr bwMode="auto">
            <a:xfrm>
              <a:off x="3216" y="273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grpSp>
      <p:grpSp>
        <p:nvGrpSpPr>
          <p:cNvPr id="331822" name="Group 46"/>
          <p:cNvGrpSpPr>
            <a:grpSpLocks/>
          </p:cNvGrpSpPr>
          <p:nvPr/>
        </p:nvGrpSpPr>
        <p:grpSpPr bwMode="auto">
          <a:xfrm>
            <a:off x="914400" y="4648200"/>
            <a:ext cx="7010400" cy="304800"/>
            <a:chOff x="576" y="2928"/>
            <a:chExt cx="4416" cy="192"/>
          </a:xfrm>
        </p:grpSpPr>
        <p:sp>
          <p:nvSpPr>
            <p:cNvPr id="331792" name="Text Box 16"/>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valP</a:t>
              </a:r>
            </a:p>
          </p:txBody>
        </p:sp>
        <p:sp>
          <p:nvSpPr>
            <p:cNvPr id="331802" name="Text Box 26"/>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31814" name="Text Box 38"/>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PC</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18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18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318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318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318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31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dirty="0" err="1">
                <a:latin typeface="Courier New" pitchFamily="49" charset="0"/>
              </a:rPr>
              <a:t>rmmovq</a:t>
            </a:r>
            <a:r>
              <a:rPr lang="zh-CN" altLang="en-US" dirty="0">
                <a:latin typeface="Courier New" pitchFamily="49" charset="0"/>
              </a:rPr>
              <a:t>指令的执行步骤  </a:t>
            </a:r>
            <a:r>
              <a:rPr lang="en-US" altLang="zh-CN" dirty="0">
                <a:latin typeface="Courier New" pitchFamily="49" charset="0"/>
              </a:rPr>
              <a:t>4</a:t>
            </a:r>
            <a:endParaRPr lang="en-US" dirty="0">
              <a:latin typeface="Courier New" pitchFamily="49" charset="0"/>
            </a:endParaRPr>
          </a:p>
        </p:txBody>
      </p:sp>
      <p:sp>
        <p:nvSpPr>
          <p:cNvPr id="348163" name="Rectangle 3"/>
          <p:cNvSpPr>
            <a:spLocks noGrp="1" noChangeArrowheads="1"/>
          </p:cNvSpPr>
          <p:nvPr>
            <p:ph type="body" sz="half" idx="1"/>
          </p:nvPr>
        </p:nvSpPr>
        <p:spPr>
          <a:xfrm>
            <a:off x="222250" y="2244725"/>
            <a:ext cx="4070350" cy="2355850"/>
          </a:xfrm>
        </p:spPr>
        <p:txBody>
          <a:bodyPr/>
          <a:lstStyle/>
          <a:p>
            <a:pPr marL="342900" indent="-342900">
              <a:buFont typeface="Wingdings" panose="05000000000000000000" pitchFamily="2" charset="2"/>
              <a:buChar char="Ø"/>
            </a:pPr>
            <a:r>
              <a:rPr lang="en-US" sz="2000" dirty="0">
                <a:solidFill>
                  <a:schemeClr val="accent4">
                    <a:lumMod val="75000"/>
                    <a:lumOff val="25000"/>
                  </a:schemeClr>
                </a:solidFill>
              </a:rPr>
              <a:t>Fetch</a:t>
            </a:r>
          </a:p>
          <a:p>
            <a:pPr lvl="1"/>
            <a:r>
              <a:rPr lang="zh-CN" altLang="en-US" sz="1800" dirty="0"/>
              <a:t>读</a:t>
            </a:r>
            <a:r>
              <a:rPr lang="en-US" altLang="zh-CN" sz="1800" dirty="0"/>
              <a:t>10</a:t>
            </a:r>
            <a:r>
              <a:rPr lang="zh-CN" altLang="en-US" sz="1800" dirty="0"/>
              <a:t>个字节</a:t>
            </a:r>
            <a:endParaRPr lang="en-US" altLang="zh-CN" sz="1800" dirty="0"/>
          </a:p>
          <a:p>
            <a:pPr marL="342900" indent="-342900">
              <a:buFont typeface="Wingdings" panose="05000000000000000000" pitchFamily="2" charset="2"/>
              <a:buChar char="Ø"/>
            </a:pPr>
            <a:r>
              <a:rPr lang="en-US" sz="2000" dirty="0">
                <a:solidFill>
                  <a:schemeClr val="accent4">
                    <a:lumMod val="75000"/>
                    <a:lumOff val="25000"/>
                  </a:schemeClr>
                </a:solidFill>
              </a:rPr>
              <a:t>Decode</a:t>
            </a:r>
          </a:p>
          <a:p>
            <a:pPr lvl="1"/>
            <a:r>
              <a:rPr lang="zh-CN" altLang="en-US" sz="1800" dirty="0"/>
              <a:t>读操作数寄存器</a:t>
            </a:r>
            <a:endParaRPr lang="en-US" sz="1800" dirty="0"/>
          </a:p>
          <a:p>
            <a:pPr marL="342900" indent="-342900">
              <a:buFont typeface="Wingdings" panose="05000000000000000000" pitchFamily="2" charset="2"/>
              <a:buChar char="Ø"/>
            </a:pPr>
            <a:r>
              <a:rPr lang="en-US" sz="2000" dirty="0">
                <a:solidFill>
                  <a:schemeClr val="accent4">
                    <a:lumMod val="75000"/>
                    <a:lumOff val="25000"/>
                  </a:schemeClr>
                </a:solidFill>
              </a:rPr>
              <a:t>Execute</a:t>
            </a:r>
          </a:p>
          <a:p>
            <a:pPr lvl="1"/>
            <a:r>
              <a:rPr lang="zh-CN" altLang="en-US" sz="1800" dirty="0"/>
              <a:t>计算有效地址</a:t>
            </a:r>
            <a:endParaRPr lang="en-US" sz="1800" dirty="0"/>
          </a:p>
        </p:txBody>
      </p:sp>
      <p:sp>
        <p:nvSpPr>
          <p:cNvPr id="348164" name="Rectangle 4"/>
          <p:cNvSpPr>
            <a:spLocks noGrp="1" noChangeArrowheads="1"/>
          </p:cNvSpPr>
          <p:nvPr>
            <p:ph type="body" sz="half" idx="2"/>
          </p:nvPr>
        </p:nvSpPr>
        <p:spPr>
          <a:xfrm>
            <a:off x="4530725" y="2244725"/>
            <a:ext cx="4071937" cy="2584450"/>
          </a:xfrm>
        </p:spPr>
        <p:txBody>
          <a:bodyPr/>
          <a:lstStyle/>
          <a:p>
            <a:pPr marL="342900" indent="-342900">
              <a:buFont typeface="Wingdings" panose="05000000000000000000" pitchFamily="2" charset="2"/>
              <a:buChar char="Ø"/>
            </a:pPr>
            <a:r>
              <a:rPr lang="en-US" sz="2000" dirty="0">
                <a:solidFill>
                  <a:schemeClr val="accent4">
                    <a:lumMod val="75000"/>
                    <a:lumOff val="25000"/>
                  </a:schemeClr>
                </a:solidFill>
              </a:rPr>
              <a:t>Memory</a:t>
            </a:r>
          </a:p>
          <a:p>
            <a:pPr lvl="1"/>
            <a:r>
              <a:rPr lang="zh-CN" altLang="en-US" sz="1800" dirty="0"/>
              <a:t>写入存储器</a:t>
            </a:r>
            <a:endParaRPr lang="en-US" sz="1800" dirty="0"/>
          </a:p>
          <a:p>
            <a:pPr marL="342900" indent="-342900">
              <a:buFont typeface="Wingdings" panose="05000000000000000000" pitchFamily="2" charset="2"/>
              <a:buChar char="Ø"/>
            </a:pPr>
            <a:r>
              <a:rPr lang="en-US" sz="2000" dirty="0">
                <a:solidFill>
                  <a:schemeClr val="accent4">
                    <a:lumMod val="75000"/>
                    <a:lumOff val="25000"/>
                  </a:schemeClr>
                </a:solidFill>
              </a:rPr>
              <a:t>Write back</a:t>
            </a:r>
          </a:p>
          <a:p>
            <a:pPr lvl="1"/>
            <a:r>
              <a:rPr lang="zh-CN" altLang="en-US" sz="1800" dirty="0"/>
              <a:t>什么都不做</a:t>
            </a:r>
            <a:endParaRPr lang="en-US" sz="1800" dirty="0"/>
          </a:p>
          <a:p>
            <a:pPr marL="342900" indent="-342900">
              <a:buFont typeface="Wingdings" panose="05000000000000000000" pitchFamily="2" charset="2"/>
              <a:buChar char="Ø"/>
            </a:pPr>
            <a:r>
              <a:rPr lang="en-US" sz="2000" dirty="0">
                <a:solidFill>
                  <a:schemeClr val="accent4">
                    <a:lumMod val="75000"/>
                    <a:lumOff val="25000"/>
                  </a:schemeClr>
                </a:solidFill>
              </a:rPr>
              <a:t>PC Update</a:t>
            </a:r>
          </a:p>
          <a:p>
            <a:pPr lvl="1"/>
            <a:r>
              <a:rPr lang="en-US" sz="1800" dirty="0"/>
              <a:t> PC</a:t>
            </a:r>
            <a:r>
              <a:rPr lang="zh-CN" altLang="en-US" sz="1800" dirty="0"/>
              <a:t>加</a:t>
            </a:r>
            <a:r>
              <a:rPr lang="en-US" sz="1800" dirty="0"/>
              <a:t>10</a:t>
            </a:r>
          </a:p>
        </p:txBody>
      </p:sp>
      <p:grpSp>
        <p:nvGrpSpPr>
          <p:cNvPr id="2" name="Group 1"/>
          <p:cNvGrpSpPr/>
          <p:nvPr/>
        </p:nvGrpSpPr>
        <p:grpSpPr>
          <a:xfrm>
            <a:off x="381000" y="1060450"/>
            <a:ext cx="8299450" cy="609600"/>
            <a:chOff x="1524000" y="1143000"/>
            <a:chExt cx="8299450" cy="609600"/>
          </a:xfrm>
        </p:grpSpPr>
        <p:sp>
          <p:nvSpPr>
            <p:cNvPr id="348177" name="Rectangle 17"/>
            <p:cNvSpPr>
              <a:spLocks noChangeArrowheads="1"/>
            </p:cNvSpPr>
            <p:nvPr/>
          </p:nvSpPr>
          <p:spPr bwMode="auto">
            <a:xfrm>
              <a:off x="1524000" y="1143000"/>
              <a:ext cx="8299450" cy="609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grpSp>
          <p:nvGrpSpPr>
            <p:cNvPr id="348178" name="Group 18"/>
            <p:cNvGrpSpPr>
              <a:grpSpLocks/>
            </p:cNvGrpSpPr>
            <p:nvPr/>
          </p:nvGrpSpPr>
          <p:grpSpPr bwMode="auto">
            <a:xfrm>
              <a:off x="1676400" y="1289050"/>
              <a:ext cx="7994650" cy="311150"/>
              <a:chOff x="480" y="2588"/>
              <a:chExt cx="5036" cy="196"/>
            </a:xfrm>
          </p:grpSpPr>
          <p:sp>
            <p:nvSpPr>
              <p:cNvPr id="348179" name="Rectangle 19"/>
              <p:cNvSpPr>
                <a:spLocks noChangeArrowheads="1"/>
              </p:cNvSpPr>
              <p:nvPr/>
            </p:nvSpPr>
            <p:spPr bwMode="auto">
              <a:xfrm>
                <a:off x="480" y="2592"/>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rmmovq</a:t>
                </a:r>
                <a:r>
                  <a:rPr lang="en-US" sz="1600" dirty="0">
                    <a:solidFill>
                      <a:schemeClr val="folHlink"/>
                    </a:solidFill>
                  </a:rPr>
                  <a:t> </a:t>
                </a:r>
                <a:r>
                  <a:rPr lang="en-US" sz="1600" dirty="0" err="1">
                    <a:solidFill>
                      <a:schemeClr val="folHlink"/>
                    </a:solidFill>
                  </a:rPr>
                  <a:t>rA</a:t>
                </a:r>
                <a:r>
                  <a:rPr lang="en-US" sz="1600" dirty="0">
                    <a:solidFill>
                      <a:schemeClr val="folHlink"/>
                    </a:solidFill>
                    <a:latin typeface="Courier New" pitchFamily="49" charset="0"/>
                  </a:rPr>
                  <a:t>,</a:t>
                </a:r>
                <a:r>
                  <a:rPr lang="en-US" sz="1600" dirty="0">
                    <a:solidFill>
                      <a:schemeClr val="folHlink"/>
                    </a:solidFill>
                  </a:rPr>
                  <a:t> D</a:t>
                </a:r>
                <a:r>
                  <a:rPr lang="en-US" sz="1600" dirty="0">
                    <a:solidFill>
                      <a:schemeClr val="folHlink"/>
                    </a:solidFill>
                    <a:latin typeface="Courier New" pitchFamily="49" charset="0"/>
                  </a:rPr>
                  <a:t>(</a:t>
                </a:r>
                <a:r>
                  <a:rPr lang="en-US" sz="1600" dirty="0" err="1">
                    <a:solidFill>
                      <a:schemeClr val="folHlink"/>
                    </a:solidFill>
                  </a:rPr>
                  <a:t>rB</a:t>
                </a:r>
                <a:r>
                  <a:rPr lang="en-US" sz="1600" dirty="0">
                    <a:solidFill>
                      <a:schemeClr val="folHlink"/>
                    </a:solidFill>
                  </a:rPr>
                  <a:t>)</a:t>
                </a:r>
              </a:p>
            </p:txBody>
          </p:sp>
          <p:grpSp>
            <p:nvGrpSpPr>
              <p:cNvPr id="348180" name="Group 20"/>
              <p:cNvGrpSpPr>
                <a:grpSpLocks/>
              </p:cNvGrpSpPr>
              <p:nvPr/>
            </p:nvGrpSpPr>
            <p:grpSpPr bwMode="auto">
              <a:xfrm>
                <a:off x="1680" y="2588"/>
                <a:ext cx="3836" cy="196"/>
                <a:chOff x="3168" y="3356"/>
                <a:chExt cx="3836" cy="196"/>
              </a:xfrm>
            </p:grpSpPr>
            <p:grpSp>
              <p:nvGrpSpPr>
                <p:cNvPr id="348181" name="Group 21"/>
                <p:cNvGrpSpPr>
                  <a:grpSpLocks/>
                </p:cNvGrpSpPr>
                <p:nvPr/>
              </p:nvGrpSpPr>
              <p:grpSpPr bwMode="auto">
                <a:xfrm>
                  <a:off x="3168" y="3360"/>
                  <a:ext cx="384" cy="192"/>
                  <a:chOff x="1296" y="2544"/>
                  <a:chExt cx="384" cy="192"/>
                </a:xfrm>
              </p:grpSpPr>
              <p:sp>
                <p:nvSpPr>
                  <p:cNvPr id="348182" name="Rectangle 22"/>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dirty="0">
                        <a:latin typeface="Courier New" pitchFamily="49" charset="0"/>
                      </a:rPr>
                      <a:t>4</a:t>
                    </a:r>
                  </a:p>
                </p:txBody>
              </p:sp>
              <p:sp>
                <p:nvSpPr>
                  <p:cNvPr id="348183" name="Rectangle 23"/>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a:latin typeface="Courier New" pitchFamily="49" charset="0"/>
                      </a:rPr>
                      <a:t>0</a:t>
                    </a:r>
                  </a:p>
                </p:txBody>
              </p:sp>
              <p:sp>
                <p:nvSpPr>
                  <p:cNvPr id="348184" name="Rectangle 24"/>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a:latin typeface="Courier New" pitchFamily="49" charset="0"/>
                    </a:endParaRPr>
                  </a:p>
                </p:txBody>
              </p:sp>
            </p:grpSp>
            <p:grpSp>
              <p:nvGrpSpPr>
                <p:cNvPr id="348185" name="Group 25"/>
                <p:cNvGrpSpPr>
                  <a:grpSpLocks/>
                </p:cNvGrpSpPr>
                <p:nvPr/>
              </p:nvGrpSpPr>
              <p:grpSpPr bwMode="auto">
                <a:xfrm>
                  <a:off x="3552" y="3360"/>
                  <a:ext cx="384" cy="192"/>
                  <a:chOff x="2688" y="1632"/>
                  <a:chExt cx="384" cy="192"/>
                </a:xfrm>
              </p:grpSpPr>
              <p:sp>
                <p:nvSpPr>
                  <p:cNvPr id="348186" name="Rectangle 26"/>
                  <p:cNvSpPr>
                    <a:spLocks noChangeArrowheads="1"/>
                  </p:cNvSpPr>
                  <p:nvPr/>
                </p:nvSpPr>
                <p:spPr bwMode="auto">
                  <a:xfrm>
                    <a:off x="2688" y="1632"/>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348187" name="Rectangle 27"/>
                  <p:cNvSpPr>
                    <a:spLocks noChangeArrowheads="1"/>
                  </p:cNvSpPr>
                  <p:nvPr/>
                </p:nvSpPr>
                <p:spPr bwMode="auto">
                  <a:xfrm>
                    <a:off x="2880" y="1632"/>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a:t>rB</a:t>
                    </a:r>
                  </a:p>
                </p:txBody>
              </p:sp>
              <p:sp>
                <p:nvSpPr>
                  <p:cNvPr id="348188" name="Rectangle 28"/>
                  <p:cNvSpPr>
                    <a:spLocks noChangeArrowheads="1"/>
                  </p:cNvSpPr>
                  <p:nvPr/>
                </p:nvSpPr>
                <p:spPr bwMode="auto">
                  <a:xfrm>
                    <a:off x="2688"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a:latin typeface="Courier New" pitchFamily="49" charset="0"/>
                    </a:endParaRPr>
                  </a:p>
                </p:txBody>
              </p:sp>
            </p:grpSp>
            <p:sp>
              <p:nvSpPr>
                <p:cNvPr id="348189" name="Rectangle 29"/>
                <p:cNvSpPr>
                  <a:spLocks noChangeArrowheads="1"/>
                </p:cNvSpPr>
                <p:nvPr/>
              </p:nvSpPr>
              <p:spPr bwMode="auto">
                <a:xfrm>
                  <a:off x="3936" y="3356"/>
                  <a:ext cx="3068" cy="196"/>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a:t>D</a:t>
                  </a:r>
                </a:p>
              </p:txBody>
            </p:sp>
          </p:grpSp>
        </p:gr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8" name="Text Box 10"/>
          <p:cNvSpPr txBox="1">
            <a:spLocks noChangeArrowheads="1"/>
          </p:cNvSpPr>
          <p:nvPr/>
        </p:nvSpPr>
        <p:spPr bwMode="auto">
          <a:xfrm>
            <a:off x="2133600" y="1295400"/>
            <a:ext cx="2819400" cy="12192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9970" name="Rectangle 2"/>
          <p:cNvSpPr>
            <a:spLocks noGrp="1" noChangeArrowheads="1"/>
          </p:cNvSpPr>
          <p:nvPr>
            <p:ph type="title"/>
          </p:nvPr>
        </p:nvSpPr>
        <p:spPr/>
        <p:txBody>
          <a:bodyPr/>
          <a:lstStyle/>
          <a:p>
            <a:r>
              <a:rPr lang="en-US" dirty="0" err="1">
                <a:latin typeface="Courier New" pitchFamily="49" charset="0"/>
              </a:rPr>
              <a:t>rmmovq</a:t>
            </a:r>
            <a:r>
              <a:rPr lang="zh-CN" altLang="en-US" dirty="0"/>
              <a:t>的各阶段计算</a:t>
            </a:r>
            <a:endParaRPr lang="en-US" dirty="0">
              <a:latin typeface="Courier New" pitchFamily="49" charset="0"/>
            </a:endParaRPr>
          </a:p>
        </p:txBody>
      </p:sp>
      <p:sp>
        <p:nvSpPr>
          <p:cNvPr id="339971" name="Rectangle 3"/>
          <p:cNvSpPr>
            <a:spLocks noGrp="1" noChangeArrowheads="1"/>
          </p:cNvSpPr>
          <p:nvPr>
            <p:ph type="body" idx="1"/>
          </p:nvPr>
        </p:nvSpPr>
        <p:spPr>
          <a:xfrm>
            <a:off x="290513" y="5257800"/>
            <a:ext cx="8294687" cy="1174750"/>
          </a:xfrm>
        </p:spPr>
        <p:txBody>
          <a:bodyPr/>
          <a:lstStyle/>
          <a:p>
            <a:pPr lvl="1"/>
            <a:r>
              <a:rPr lang="zh-CN" altLang="en-US" dirty="0"/>
              <a:t>用</a:t>
            </a:r>
            <a:r>
              <a:rPr lang="en-US" dirty="0"/>
              <a:t>ALU </a:t>
            </a:r>
            <a:r>
              <a:rPr lang="zh-CN" altLang="en-US" dirty="0"/>
              <a:t>计算地址</a:t>
            </a:r>
            <a:endParaRPr lang="en-US" dirty="0"/>
          </a:p>
        </p:txBody>
      </p:sp>
      <p:sp>
        <p:nvSpPr>
          <p:cNvPr id="339972" name="Text Box 4"/>
          <p:cNvSpPr txBox="1">
            <a:spLocks noChangeArrowheads="1"/>
          </p:cNvSpPr>
          <p:nvPr/>
        </p:nvSpPr>
        <p:spPr bwMode="auto">
          <a:xfrm>
            <a:off x="2133600" y="99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rmmovq</a:t>
            </a:r>
            <a:r>
              <a:rPr lang="en-US" sz="1600" dirty="0"/>
              <a:t> </a:t>
            </a:r>
            <a:r>
              <a:rPr lang="en-US" sz="1600" dirty="0" err="1"/>
              <a:t>rA</a:t>
            </a:r>
            <a:r>
              <a:rPr lang="en-US" sz="1600" dirty="0"/>
              <a:t>, D(</a:t>
            </a:r>
            <a:r>
              <a:rPr lang="en-US" sz="1600" dirty="0" err="1"/>
              <a:t>rB</a:t>
            </a:r>
            <a:r>
              <a:rPr lang="en-US" sz="1600" dirty="0"/>
              <a:t>)</a:t>
            </a:r>
          </a:p>
        </p:txBody>
      </p:sp>
      <p:sp>
        <p:nvSpPr>
          <p:cNvPr id="339974" name="Text Box 6"/>
          <p:cNvSpPr txBox="1">
            <a:spLocks noChangeArrowheads="1"/>
          </p:cNvSpPr>
          <p:nvPr/>
        </p:nvSpPr>
        <p:spPr bwMode="auto">
          <a:xfrm>
            <a:off x="2133600" y="12954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icode:ifun</a:t>
            </a:r>
            <a:r>
              <a:rPr lang="en-US" sz="1600" dirty="0"/>
              <a:t> </a:t>
            </a:r>
            <a:r>
              <a:rPr lang="en-US" sz="1600" dirty="0">
                <a:sym typeface="Symbol" pitchFamily="18" charset="2"/>
              </a:rPr>
              <a:t></a:t>
            </a:r>
            <a:r>
              <a:rPr lang="en-US" sz="1600" dirty="0"/>
              <a:t> M</a:t>
            </a:r>
            <a:r>
              <a:rPr lang="en-US" sz="1600" baseline="-25000" dirty="0"/>
              <a:t>1</a:t>
            </a:r>
            <a:r>
              <a:rPr lang="en-US" sz="1600" dirty="0"/>
              <a:t>[PC]</a:t>
            </a:r>
          </a:p>
        </p:txBody>
      </p:sp>
      <p:sp>
        <p:nvSpPr>
          <p:cNvPr id="339975" name="Text Box 7"/>
          <p:cNvSpPr txBox="1">
            <a:spLocks noChangeArrowheads="1"/>
          </p:cNvSpPr>
          <p:nvPr/>
        </p:nvSpPr>
        <p:spPr bwMode="auto">
          <a:xfrm>
            <a:off x="2133600" y="16002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rA:rB </a:t>
            </a:r>
            <a:r>
              <a:rPr lang="en-US" sz="1600">
                <a:sym typeface="Symbol" pitchFamily="18" charset="2"/>
              </a:rPr>
              <a:t></a:t>
            </a:r>
            <a:r>
              <a:rPr lang="en-US" sz="1600"/>
              <a:t> M</a:t>
            </a:r>
            <a:r>
              <a:rPr lang="en-US" sz="1600" baseline="-25000"/>
              <a:t>1</a:t>
            </a:r>
            <a:r>
              <a:rPr lang="en-US" sz="1600"/>
              <a:t>[PC+1]</a:t>
            </a:r>
          </a:p>
        </p:txBody>
      </p:sp>
      <p:sp>
        <p:nvSpPr>
          <p:cNvPr id="339976" name="Text Box 8"/>
          <p:cNvSpPr txBox="1">
            <a:spLocks noChangeArrowheads="1"/>
          </p:cNvSpPr>
          <p:nvPr/>
        </p:nvSpPr>
        <p:spPr bwMode="auto">
          <a:xfrm>
            <a:off x="2133600" y="19050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valC</a:t>
            </a:r>
            <a:r>
              <a:rPr lang="en-US" sz="1600" dirty="0"/>
              <a:t> </a:t>
            </a:r>
            <a:r>
              <a:rPr lang="en-US" sz="1600" dirty="0">
                <a:sym typeface="Symbol" pitchFamily="18" charset="2"/>
              </a:rPr>
              <a:t></a:t>
            </a:r>
            <a:r>
              <a:rPr lang="en-US" sz="1600" dirty="0"/>
              <a:t> M</a:t>
            </a:r>
            <a:r>
              <a:rPr lang="en-US" sz="1600" baseline="-25000" dirty="0"/>
              <a:t>8</a:t>
            </a:r>
            <a:r>
              <a:rPr lang="en-US" sz="1600" dirty="0"/>
              <a:t>[PC+2]</a:t>
            </a:r>
          </a:p>
        </p:txBody>
      </p:sp>
      <p:sp>
        <p:nvSpPr>
          <p:cNvPr id="339977" name="Text Box 9"/>
          <p:cNvSpPr txBox="1">
            <a:spLocks noChangeArrowheads="1"/>
          </p:cNvSpPr>
          <p:nvPr/>
        </p:nvSpPr>
        <p:spPr bwMode="auto">
          <a:xfrm>
            <a:off x="2133600" y="22098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valP</a:t>
            </a:r>
            <a:r>
              <a:rPr lang="en-US" sz="1600" dirty="0"/>
              <a:t> </a:t>
            </a:r>
            <a:r>
              <a:rPr lang="en-US" sz="1600" dirty="0">
                <a:sym typeface="Symbol" pitchFamily="18" charset="2"/>
              </a:rPr>
              <a:t> PC+10</a:t>
            </a:r>
          </a:p>
        </p:txBody>
      </p:sp>
      <p:sp>
        <p:nvSpPr>
          <p:cNvPr id="339979" name="Text Box 11"/>
          <p:cNvSpPr txBox="1">
            <a:spLocks noChangeArrowheads="1"/>
          </p:cNvSpPr>
          <p:nvPr/>
        </p:nvSpPr>
        <p:spPr bwMode="auto">
          <a:xfrm>
            <a:off x="914400" y="1295400"/>
            <a:ext cx="1219200" cy="12192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Fetch</a:t>
            </a:r>
          </a:p>
        </p:txBody>
      </p:sp>
      <p:sp>
        <p:nvSpPr>
          <p:cNvPr id="339980" name="Text Box 12"/>
          <p:cNvSpPr txBox="1">
            <a:spLocks noChangeArrowheads="1"/>
          </p:cNvSpPr>
          <p:nvPr/>
        </p:nvSpPr>
        <p:spPr bwMode="auto">
          <a:xfrm>
            <a:off x="5105400" y="12954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instruction byte</a:t>
            </a:r>
          </a:p>
        </p:txBody>
      </p:sp>
      <p:sp>
        <p:nvSpPr>
          <p:cNvPr id="339981" name="Text Box 13"/>
          <p:cNvSpPr txBox="1">
            <a:spLocks noChangeArrowheads="1"/>
          </p:cNvSpPr>
          <p:nvPr/>
        </p:nvSpPr>
        <p:spPr bwMode="auto">
          <a:xfrm>
            <a:off x="5105400" y="1600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Read register byte</a:t>
            </a:r>
          </a:p>
        </p:txBody>
      </p:sp>
      <p:sp>
        <p:nvSpPr>
          <p:cNvPr id="339982" name="Text Box 14"/>
          <p:cNvSpPr txBox="1">
            <a:spLocks noChangeArrowheads="1"/>
          </p:cNvSpPr>
          <p:nvPr/>
        </p:nvSpPr>
        <p:spPr bwMode="auto">
          <a:xfrm>
            <a:off x="5105400" y="19050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Read displacement D</a:t>
            </a:r>
          </a:p>
        </p:txBody>
      </p:sp>
      <p:sp>
        <p:nvSpPr>
          <p:cNvPr id="339983" name="Text Box 15"/>
          <p:cNvSpPr txBox="1">
            <a:spLocks noChangeArrowheads="1"/>
          </p:cNvSpPr>
          <p:nvPr/>
        </p:nvSpPr>
        <p:spPr bwMode="auto">
          <a:xfrm>
            <a:off x="5105400" y="22098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Compute next PC</a:t>
            </a:r>
          </a:p>
        </p:txBody>
      </p:sp>
      <p:grpSp>
        <p:nvGrpSpPr>
          <p:cNvPr id="339984" name="Group 16"/>
          <p:cNvGrpSpPr>
            <a:grpSpLocks/>
          </p:cNvGrpSpPr>
          <p:nvPr/>
        </p:nvGrpSpPr>
        <p:grpSpPr bwMode="auto">
          <a:xfrm>
            <a:off x="914400" y="2514600"/>
            <a:ext cx="7010400" cy="609600"/>
            <a:chOff x="576" y="1584"/>
            <a:chExt cx="4416" cy="384"/>
          </a:xfrm>
        </p:grpSpPr>
        <p:sp>
          <p:nvSpPr>
            <p:cNvPr id="339985" name="Text Box 17"/>
            <p:cNvSpPr txBox="1">
              <a:spLocks noChangeArrowheads="1"/>
            </p:cNvSpPr>
            <p:nvPr/>
          </p:nvSpPr>
          <p:spPr bwMode="auto">
            <a:xfrm>
              <a:off x="1344" y="1584"/>
              <a:ext cx="1776" cy="192"/>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a:t>valA </a:t>
              </a:r>
              <a:r>
                <a:rPr lang="en-US" sz="1600">
                  <a:sym typeface="Symbol" pitchFamily="18" charset="2"/>
                </a:rPr>
                <a:t> R[rA]</a:t>
              </a:r>
            </a:p>
          </p:txBody>
        </p:sp>
        <p:sp>
          <p:nvSpPr>
            <p:cNvPr id="339986" name="Text Box 18"/>
            <p:cNvSpPr txBox="1">
              <a:spLocks noChangeArrowheads="1"/>
            </p:cNvSpPr>
            <p:nvPr/>
          </p:nvSpPr>
          <p:spPr bwMode="auto">
            <a:xfrm>
              <a:off x="1344" y="1776"/>
              <a:ext cx="1776" cy="192"/>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a:t>valB </a:t>
              </a:r>
              <a:r>
                <a:rPr lang="en-US" sz="1600">
                  <a:sym typeface="Symbol" pitchFamily="18" charset="2"/>
                </a:rPr>
                <a:t> R[rB]</a:t>
              </a:r>
            </a:p>
          </p:txBody>
        </p:sp>
        <p:sp>
          <p:nvSpPr>
            <p:cNvPr id="339987" name="Text Box 19"/>
            <p:cNvSpPr txBox="1">
              <a:spLocks noChangeArrowheads="1"/>
            </p:cNvSpPr>
            <p:nvPr/>
          </p:nvSpPr>
          <p:spPr bwMode="auto">
            <a:xfrm>
              <a:off x="1344" y="158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9988" name="Text Box 20"/>
            <p:cNvSpPr txBox="1">
              <a:spLocks noChangeArrowheads="1"/>
            </p:cNvSpPr>
            <p:nvPr/>
          </p:nvSpPr>
          <p:spPr bwMode="auto">
            <a:xfrm>
              <a:off x="576" y="158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39989" name="Text Box 21"/>
            <p:cNvSpPr txBox="1">
              <a:spLocks noChangeArrowheads="1"/>
            </p:cNvSpPr>
            <p:nvPr/>
          </p:nvSpPr>
          <p:spPr bwMode="auto">
            <a:xfrm>
              <a:off x="3216" y="1584"/>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operand A</a:t>
              </a:r>
            </a:p>
          </p:txBody>
        </p:sp>
        <p:sp>
          <p:nvSpPr>
            <p:cNvPr id="339990" name="Text Box 22"/>
            <p:cNvSpPr txBox="1">
              <a:spLocks noChangeArrowheads="1"/>
            </p:cNvSpPr>
            <p:nvPr/>
          </p:nvSpPr>
          <p:spPr bwMode="auto">
            <a:xfrm>
              <a:off x="3216" y="177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operand B</a:t>
              </a:r>
            </a:p>
          </p:txBody>
        </p:sp>
      </p:grpSp>
      <p:grpSp>
        <p:nvGrpSpPr>
          <p:cNvPr id="339991" name="Group 23"/>
          <p:cNvGrpSpPr>
            <a:grpSpLocks/>
          </p:cNvGrpSpPr>
          <p:nvPr/>
        </p:nvGrpSpPr>
        <p:grpSpPr bwMode="auto">
          <a:xfrm>
            <a:off x="914400" y="3124200"/>
            <a:ext cx="7010400" cy="609600"/>
            <a:chOff x="576" y="1968"/>
            <a:chExt cx="4416" cy="384"/>
          </a:xfrm>
        </p:grpSpPr>
        <p:sp>
          <p:nvSpPr>
            <p:cNvPr id="339992" name="Text Box 24"/>
            <p:cNvSpPr txBox="1">
              <a:spLocks noChangeArrowheads="1"/>
            </p:cNvSpPr>
            <p:nvPr/>
          </p:nvSpPr>
          <p:spPr bwMode="auto">
            <a:xfrm>
              <a:off x="1344" y="1968"/>
              <a:ext cx="1776" cy="192"/>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a:t>valE </a:t>
              </a:r>
              <a:r>
                <a:rPr lang="en-US" sz="1600">
                  <a:sym typeface="Symbol" pitchFamily="18" charset="2"/>
                </a:rPr>
                <a:t> valB + valC</a:t>
              </a:r>
            </a:p>
          </p:txBody>
        </p:sp>
        <p:sp>
          <p:nvSpPr>
            <p:cNvPr id="339993" name="Text Box 25"/>
            <p:cNvSpPr txBox="1">
              <a:spLocks noChangeArrowheads="1"/>
            </p:cNvSpPr>
            <p:nvPr/>
          </p:nvSpPr>
          <p:spPr bwMode="auto">
            <a:xfrm>
              <a:off x="1344" y="2160"/>
              <a:ext cx="1776" cy="192"/>
            </a:xfrm>
            <a:prstGeom prst="rect">
              <a:avLst/>
            </a:prstGeom>
            <a:solidFill>
              <a:srgbClr val="99FFCC"/>
            </a:solidFill>
            <a:ln w="19050">
              <a:noFill/>
              <a:miter lim="800000"/>
              <a:headEnd/>
              <a:tailEnd type="none" w="sm" len="sm"/>
            </a:ln>
            <a:effectLst/>
          </p:spPr>
          <p:txBody>
            <a:bodyPr lIns="45720" rIns="45720"/>
            <a:lstStyle/>
            <a:p>
              <a:pPr algn="l">
                <a:spcBef>
                  <a:spcPct val="50000"/>
                </a:spcBef>
              </a:pPr>
              <a:endParaRPr lang="en-US" sz="1600"/>
            </a:p>
          </p:txBody>
        </p:sp>
        <p:sp>
          <p:nvSpPr>
            <p:cNvPr id="339994" name="Text Box 26"/>
            <p:cNvSpPr txBox="1">
              <a:spLocks noChangeArrowheads="1"/>
            </p:cNvSpPr>
            <p:nvPr/>
          </p:nvSpPr>
          <p:spPr bwMode="auto">
            <a:xfrm>
              <a:off x="1344" y="1968"/>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9995" name="Text Box 27"/>
            <p:cNvSpPr txBox="1">
              <a:spLocks noChangeArrowheads="1"/>
            </p:cNvSpPr>
            <p:nvPr/>
          </p:nvSpPr>
          <p:spPr bwMode="auto">
            <a:xfrm>
              <a:off x="576" y="1968"/>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39996" name="Text Box 28"/>
            <p:cNvSpPr txBox="1">
              <a:spLocks noChangeArrowheads="1"/>
            </p:cNvSpPr>
            <p:nvPr/>
          </p:nvSpPr>
          <p:spPr bwMode="auto">
            <a:xfrm>
              <a:off x="3216" y="196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Compute effective address</a:t>
              </a:r>
            </a:p>
          </p:txBody>
        </p:sp>
        <p:sp>
          <p:nvSpPr>
            <p:cNvPr id="339997" name="Text Box 29"/>
            <p:cNvSpPr txBox="1">
              <a:spLocks noChangeArrowheads="1"/>
            </p:cNvSpPr>
            <p:nvPr/>
          </p:nvSpPr>
          <p:spPr bwMode="auto">
            <a:xfrm>
              <a:off x="3216" y="2160"/>
              <a:ext cx="1776" cy="192"/>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grpSp>
      <p:grpSp>
        <p:nvGrpSpPr>
          <p:cNvPr id="339998" name="Group 30"/>
          <p:cNvGrpSpPr>
            <a:grpSpLocks/>
          </p:cNvGrpSpPr>
          <p:nvPr/>
        </p:nvGrpSpPr>
        <p:grpSpPr bwMode="auto">
          <a:xfrm>
            <a:off x="914400" y="3733800"/>
            <a:ext cx="7010400" cy="304800"/>
            <a:chOff x="576" y="2352"/>
            <a:chExt cx="4416" cy="192"/>
          </a:xfrm>
        </p:grpSpPr>
        <p:sp>
          <p:nvSpPr>
            <p:cNvPr id="339999" name="Text Box 31"/>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a:t> M</a:t>
              </a:r>
              <a:r>
                <a:rPr lang="en-US" sz="1600" baseline="-25000" dirty="0"/>
                <a:t>8</a:t>
              </a:r>
              <a:r>
                <a:rPr lang="en-US" sz="1600" dirty="0"/>
                <a:t>[</a:t>
              </a:r>
              <a:r>
                <a:rPr lang="en-US" sz="1600" dirty="0" err="1"/>
                <a:t>valE</a:t>
              </a:r>
              <a:r>
                <a:rPr lang="en-US" sz="1600" dirty="0"/>
                <a:t>] </a:t>
              </a:r>
              <a:r>
                <a:rPr lang="en-US" sz="1600" dirty="0">
                  <a:sym typeface="Symbol" pitchFamily="18" charset="2"/>
                </a:rPr>
                <a:t></a:t>
              </a:r>
              <a:r>
                <a:rPr lang="en-US" sz="1600" dirty="0"/>
                <a:t> </a:t>
              </a:r>
              <a:r>
                <a:rPr lang="en-US" sz="1600" dirty="0" err="1"/>
                <a:t>valA</a:t>
              </a:r>
              <a:endParaRPr lang="en-US" sz="1600" dirty="0"/>
            </a:p>
          </p:txBody>
        </p:sp>
        <p:sp>
          <p:nvSpPr>
            <p:cNvPr id="340000" name="Text Box 32"/>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40001" name="Text Box 33"/>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Write value to memory  </a:t>
              </a:r>
            </a:p>
          </p:txBody>
        </p:sp>
      </p:grpSp>
      <p:grpSp>
        <p:nvGrpSpPr>
          <p:cNvPr id="340002" name="Group 34"/>
          <p:cNvGrpSpPr>
            <a:grpSpLocks/>
          </p:cNvGrpSpPr>
          <p:nvPr/>
        </p:nvGrpSpPr>
        <p:grpSpPr bwMode="auto">
          <a:xfrm>
            <a:off x="914400" y="4038600"/>
            <a:ext cx="7010400" cy="609600"/>
            <a:chOff x="576" y="2544"/>
            <a:chExt cx="4416" cy="384"/>
          </a:xfrm>
        </p:grpSpPr>
        <p:sp>
          <p:nvSpPr>
            <p:cNvPr id="340003" name="Text Box 35"/>
            <p:cNvSpPr txBox="1">
              <a:spLocks noChangeArrowheads="1"/>
            </p:cNvSpPr>
            <p:nvPr/>
          </p:nvSpPr>
          <p:spPr bwMode="auto">
            <a:xfrm>
              <a:off x="1344" y="2544"/>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40004" name="Text Box 36"/>
            <p:cNvSpPr txBox="1">
              <a:spLocks noChangeArrowheads="1"/>
            </p:cNvSpPr>
            <p:nvPr/>
          </p:nvSpPr>
          <p:spPr bwMode="auto">
            <a:xfrm>
              <a:off x="1344" y="2736"/>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 </a:t>
              </a:r>
            </a:p>
          </p:txBody>
        </p:sp>
        <p:sp>
          <p:nvSpPr>
            <p:cNvPr id="340005" name="Text Box 37"/>
            <p:cNvSpPr txBox="1">
              <a:spLocks noChangeArrowheads="1"/>
            </p:cNvSpPr>
            <p:nvPr/>
          </p:nvSpPr>
          <p:spPr bwMode="auto">
            <a:xfrm>
              <a:off x="1344" y="254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0006" name="Text Box 38"/>
            <p:cNvSpPr txBox="1">
              <a:spLocks noChangeArrowheads="1"/>
            </p:cNvSpPr>
            <p:nvPr/>
          </p:nvSpPr>
          <p:spPr bwMode="auto">
            <a:xfrm>
              <a:off x="576" y="254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a:t>
              </a:r>
            </a:p>
            <a:p>
              <a:pPr algn="l">
                <a:spcBef>
                  <a:spcPct val="50000"/>
                </a:spcBef>
              </a:pPr>
              <a:r>
                <a:rPr lang="en-US" sz="1600"/>
                <a:t>back</a:t>
              </a:r>
            </a:p>
          </p:txBody>
        </p:sp>
        <p:sp>
          <p:nvSpPr>
            <p:cNvPr id="340007" name="Text Box 39"/>
            <p:cNvSpPr txBox="1">
              <a:spLocks noChangeArrowheads="1"/>
            </p:cNvSpPr>
            <p:nvPr/>
          </p:nvSpPr>
          <p:spPr bwMode="auto">
            <a:xfrm>
              <a:off x="3216" y="2544"/>
              <a:ext cx="1776" cy="192"/>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sp>
          <p:nvSpPr>
            <p:cNvPr id="340008" name="Text Box 40"/>
            <p:cNvSpPr txBox="1">
              <a:spLocks noChangeArrowheads="1"/>
            </p:cNvSpPr>
            <p:nvPr/>
          </p:nvSpPr>
          <p:spPr bwMode="auto">
            <a:xfrm>
              <a:off x="3216" y="273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grpSp>
      <p:grpSp>
        <p:nvGrpSpPr>
          <p:cNvPr id="340009" name="Group 41"/>
          <p:cNvGrpSpPr>
            <a:grpSpLocks/>
          </p:cNvGrpSpPr>
          <p:nvPr/>
        </p:nvGrpSpPr>
        <p:grpSpPr bwMode="auto">
          <a:xfrm>
            <a:off x="914400" y="4648200"/>
            <a:ext cx="7010400" cy="304800"/>
            <a:chOff x="576" y="2928"/>
            <a:chExt cx="4416" cy="192"/>
          </a:xfrm>
        </p:grpSpPr>
        <p:sp>
          <p:nvSpPr>
            <p:cNvPr id="340010" name="Text Box 42"/>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valP</a:t>
              </a:r>
            </a:p>
          </p:txBody>
        </p:sp>
        <p:sp>
          <p:nvSpPr>
            <p:cNvPr id="340011" name="Text Box 43"/>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40012" name="Text Box 44"/>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PC</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99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99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399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400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40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392906" y="155897"/>
            <a:ext cx="8345487" cy="565472"/>
          </a:xfrm>
        </p:spPr>
        <p:txBody>
          <a:bodyPr/>
          <a:lstStyle/>
          <a:p>
            <a:r>
              <a:rPr lang="zh-CN" altLang="en-US" sz="2800" dirty="0"/>
              <a:t>跟踪第</a:t>
            </a:r>
            <a:r>
              <a:rPr lang="en-US" altLang="zh-CN" sz="2800" dirty="0"/>
              <a:t>5</a:t>
            </a:r>
            <a:r>
              <a:rPr lang="zh-CN" altLang="en-US" sz="2800" dirty="0"/>
              <a:t>行程序语句（</a:t>
            </a:r>
            <a:r>
              <a:rPr lang="en-US" altLang="zh-CN" sz="2800" dirty="0" err="1"/>
              <a:t>rmmovq</a:t>
            </a:r>
            <a:r>
              <a:rPr lang="zh-CN" altLang="en-US" sz="2800" dirty="0"/>
              <a:t>）的执行</a:t>
            </a:r>
            <a:endParaRPr lang="en-US" sz="2800" dirty="0">
              <a:latin typeface="Courier New" pitchFamily="49" charset="0"/>
            </a:endParaRPr>
          </a:p>
        </p:txBody>
      </p:sp>
      <p:pic>
        <p:nvPicPr>
          <p:cNvPr id="44" name="图片 43">
            <a:extLst>
              <a:ext uri="{FF2B5EF4-FFF2-40B4-BE49-F238E27FC236}">
                <a16:creationId xmlns:a16="http://schemas.microsoft.com/office/drawing/2014/main" id="{35767A5D-A193-4541-A1CA-6EF2B8F4A73B}"/>
              </a:ext>
            </a:extLst>
          </p:cNvPr>
          <p:cNvPicPr/>
          <p:nvPr/>
        </p:nvPicPr>
        <p:blipFill>
          <a:blip r:embed="rId2">
            <a:extLst>
              <a:ext uri="{BEBA8EAE-BF5A-486C-A8C5-ECC9F3942E4B}">
                <a14:imgProps xmlns:a14="http://schemas.microsoft.com/office/drawing/2010/main">
                  <a14:imgLayer r:embed="rId3">
                    <a14:imgEffect>
                      <a14:sharpenSoften amount="100000"/>
                    </a14:imgEffect>
                  </a14:imgLayer>
                </a14:imgProps>
              </a:ext>
            </a:extLst>
          </a:blip>
          <a:stretch>
            <a:fillRect/>
          </a:stretch>
        </p:blipFill>
        <p:spPr>
          <a:xfrm>
            <a:off x="313376" y="679450"/>
            <a:ext cx="4785674" cy="2002159"/>
          </a:xfrm>
          <a:prstGeom prst="rect">
            <a:avLst/>
          </a:prstGeom>
          <a:effectLst>
            <a:outerShdw blurRad="50800" dist="50800" dir="1800000" algn="ctr" rotWithShape="0">
              <a:srgbClr val="000000">
                <a:alpha val="43137"/>
              </a:srgbClr>
            </a:outerShdw>
          </a:effectLst>
        </p:spPr>
      </p:pic>
      <p:sp>
        <p:nvSpPr>
          <p:cNvPr id="339978" name="Text Box 10"/>
          <p:cNvSpPr txBox="1">
            <a:spLocks noChangeArrowheads="1"/>
          </p:cNvSpPr>
          <p:nvPr/>
        </p:nvSpPr>
        <p:spPr bwMode="auto">
          <a:xfrm>
            <a:off x="1361937" y="3031803"/>
            <a:ext cx="2635526" cy="12192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9972" name="Text Box 4"/>
          <p:cNvSpPr txBox="1">
            <a:spLocks noChangeArrowheads="1"/>
          </p:cNvSpPr>
          <p:nvPr/>
        </p:nvSpPr>
        <p:spPr bwMode="auto">
          <a:xfrm>
            <a:off x="1361937" y="2727003"/>
            <a:ext cx="2635526"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rmmovq</a:t>
            </a:r>
            <a:r>
              <a:rPr lang="en-US" sz="1600" dirty="0"/>
              <a:t> </a:t>
            </a:r>
            <a:r>
              <a:rPr lang="en-US" sz="1600" dirty="0" err="1"/>
              <a:t>rA</a:t>
            </a:r>
            <a:r>
              <a:rPr lang="en-US" sz="1600" dirty="0"/>
              <a:t>, D(</a:t>
            </a:r>
            <a:r>
              <a:rPr lang="en-US" sz="1600" dirty="0" err="1"/>
              <a:t>rB</a:t>
            </a:r>
            <a:r>
              <a:rPr lang="en-US" sz="1600" dirty="0"/>
              <a:t>)</a:t>
            </a:r>
          </a:p>
        </p:txBody>
      </p:sp>
      <p:sp>
        <p:nvSpPr>
          <p:cNvPr id="339974" name="Text Box 6"/>
          <p:cNvSpPr txBox="1">
            <a:spLocks noChangeArrowheads="1"/>
          </p:cNvSpPr>
          <p:nvPr/>
        </p:nvSpPr>
        <p:spPr bwMode="auto">
          <a:xfrm>
            <a:off x="1361937" y="3031803"/>
            <a:ext cx="2635526"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icode:ifun</a:t>
            </a:r>
            <a:r>
              <a:rPr lang="en-US" sz="1600" dirty="0"/>
              <a:t> </a:t>
            </a:r>
            <a:r>
              <a:rPr lang="en-US" sz="1600" dirty="0">
                <a:sym typeface="Symbol" pitchFamily="18" charset="2"/>
              </a:rPr>
              <a:t></a:t>
            </a:r>
            <a:r>
              <a:rPr lang="en-US" sz="1600" dirty="0"/>
              <a:t> M</a:t>
            </a:r>
            <a:r>
              <a:rPr lang="en-US" sz="1600" baseline="-25000" dirty="0"/>
              <a:t>1</a:t>
            </a:r>
            <a:r>
              <a:rPr lang="en-US" sz="1600" dirty="0"/>
              <a:t>[PC]</a:t>
            </a:r>
          </a:p>
        </p:txBody>
      </p:sp>
      <p:sp>
        <p:nvSpPr>
          <p:cNvPr id="339975" name="Text Box 7"/>
          <p:cNvSpPr txBox="1">
            <a:spLocks noChangeArrowheads="1"/>
          </p:cNvSpPr>
          <p:nvPr/>
        </p:nvSpPr>
        <p:spPr bwMode="auto">
          <a:xfrm>
            <a:off x="1361937" y="3336603"/>
            <a:ext cx="2635526"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rA:rB </a:t>
            </a:r>
            <a:r>
              <a:rPr lang="en-US" sz="1600">
                <a:sym typeface="Symbol" pitchFamily="18" charset="2"/>
              </a:rPr>
              <a:t></a:t>
            </a:r>
            <a:r>
              <a:rPr lang="en-US" sz="1600"/>
              <a:t> M</a:t>
            </a:r>
            <a:r>
              <a:rPr lang="en-US" sz="1600" baseline="-25000"/>
              <a:t>1</a:t>
            </a:r>
            <a:r>
              <a:rPr lang="en-US" sz="1600"/>
              <a:t>[PC+1]</a:t>
            </a:r>
          </a:p>
        </p:txBody>
      </p:sp>
      <p:sp>
        <p:nvSpPr>
          <p:cNvPr id="339976" name="Text Box 8"/>
          <p:cNvSpPr txBox="1">
            <a:spLocks noChangeArrowheads="1"/>
          </p:cNvSpPr>
          <p:nvPr/>
        </p:nvSpPr>
        <p:spPr bwMode="auto">
          <a:xfrm>
            <a:off x="1361937" y="3641403"/>
            <a:ext cx="2635526"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valC</a:t>
            </a:r>
            <a:r>
              <a:rPr lang="en-US" sz="1600" dirty="0"/>
              <a:t> </a:t>
            </a:r>
            <a:r>
              <a:rPr lang="en-US" sz="1600" dirty="0">
                <a:sym typeface="Symbol" pitchFamily="18" charset="2"/>
              </a:rPr>
              <a:t></a:t>
            </a:r>
            <a:r>
              <a:rPr lang="en-US" sz="1600" dirty="0"/>
              <a:t> M</a:t>
            </a:r>
            <a:r>
              <a:rPr lang="en-US" sz="1600" baseline="-25000" dirty="0"/>
              <a:t>8</a:t>
            </a:r>
            <a:r>
              <a:rPr lang="en-US" sz="1600" dirty="0"/>
              <a:t>[PC+2]</a:t>
            </a:r>
          </a:p>
        </p:txBody>
      </p:sp>
      <p:sp>
        <p:nvSpPr>
          <p:cNvPr id="339977" name="Text Box 9"/>
          <p:cNvSpPr txBox="1">
            <a:spLocks noChangeArrowheads="1"/>
          </p:cNvSpPr>
          <p:nvPr/>
        </p:nvSpPr>
        <p:spPr bwMode="auto">
          <a:xfrm>
            <a:off x="1361937" y="3946203"/>
            <a:ext cx="2635526"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valP</a:t>
            </a:r>
            <a:r>
              <a:rPr lang="en-US" sz="1600" dirty="0"/>
              <a:t> </a:t>
            </a:r>
            <a:r>
              <a:rPr lang="en-US" sz="1600" dirty="0">
                <a:sym typeface="Symbol" pitchFamily="18" charset="2"/>
              </a:rPr>
              <a:t> PC+10</a:t>
            </a:r>
          </a:p>
        </p:txBody>
      </p:sp>
      <p:sp>
        <p:nvSpPr>
          <p:cNvPr id="339979" name="Text Box 11"/>
          <p:cNvSpPr txBox="1">
            <a:spLocks noChangeArrowheads="1"/>
          </p:cNvSpPr>
          <p:nvPr/>
        </p:nvSpPr>
        <p:spPr bwMode="auto">
          <a:xfrm>
            <a:off x="222250" y="3031803"/>
            <a:ext cx="1139687" cy="12192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Fetch</a:t>
            </a:r>
          </a:p>
        </p:txBody>
      </p:sp>
      <p:sp>
        <p:nvSpPr>
          <p:cNvPr id="339985" name="Text Box 17"/>
          <p:cNvSpPr txBox="1">
            <a:spLocks noChangeArrowheads="1"/>
          </p:cNvSpPr>
          <p:nvPr/>
        </p:nvSpPr>
        <p:spPr bwMode="auto">
          <a:xfrm>
            <a:off x="1361937" y="4251005"/>
            <a:ext cx="2635526"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valA</a:t>
            </a:r>
            <a:r>
              <a:rPr lang="en-US" sz="1600" dirty="0"/>
              <a:t> </a:t>
            </a:r>
            <a:r>
              <a:rPr lang="en-US" sz="1600" dirty="0">
                <a:sym typeface="Symbol" pitchFamily="18" charset="2"/>
              </a:rPr>
              <a:t> R[</a:t>
            </a:r>
            <a:r>
              <a:rPr lang="en-US" sz="1600" dirty="0" err="1">
                <a:sym typeface="Symbol" pitchFamily="18" charset="2"/>
              </a:rPr>
              <a:t>rA</a:t>
            </a:r>
            <a:r>
              <a:rPr lang="en-US" sz="1600" dirty="0">
                <a:sym typeface="Symbol" pitchFamily="18" charset="2"/>
              </a:rPr>
              <a:t>]</a:t>
            </a:r>
          </a:p>
        </p:txBody>
      </p:sp>
      <p:sp>
        <p:nvSpPr>
          <p:cNvPr id="339986" name="Text Box 18"/>
          <p:cNvSpPr txBox="1">
            <a:spLocks noChangeArrowheads="1"/>
          </p:cNvSpPr>
          <p:nvPr/>
        </p:nvSpPr>
        <p:spPr bwMode="auto">
          <a:xfrm>
            <a:off x="1361937" y="4555805"/>
            <a:ext cx="2635526"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a:t>valB </a:t>
            </a:r>
            <a:r>
              <a:rPr lang="en-US" sz="1600">
                <a:sym typeface="Symbol" pitchFamily="18" charset="2"/>
              </a:rPr>
              <a:t> R[rB]</a:t>
            </a:r>
          </a:p>
        </p:txBody>
      </p:sp>
      <p:sp>
        <p:nvSpPr>
          <p:cNvPr id="339988" name="Text Box 20"/>
          <p:cNvSpPr txBox="1">
            <a:spLocks noChangeArrowheads="1"/>
          </p:cNvSpPr>
          <p:nvPr/>
        </p:nvSpPr>
        <p:spPr bwMode="auto">
          <a:xfrm>
            <a:off x="222250" y="4251005"/>
            <a:ext cx="1139687"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grpSp>
        <p:nvGrpSpPr>
          <p:cNvPr id="339991" name="Group 23"/>
          <p:cNvGrpSpPr>
            <a:grpSpLocks/>
          </p:cNvGrpSpPr>
          <p:nvPr/>
        </p:nvGrpSpPr>
        <p:grpSpPr bwMode="auto">
          <a:xfrm>
            <a:off x="222250" y="4860603"/>
            <a:ext cx="6553200" cy="609600"/>
            <a:chOff x="576" y="1968"/>
            <a:chExt cx="4416" cy="384"/>
          </a:xfrm>
        </p:grpSpPr>
        <p:sp>
          <p:nvSpPr>
            <p:cNvPr id="339992" name="Text Box 24"/>
            <p:cNvSpPr txBox="1">
              <a:spLocks noChangeArrowheads="1"/>
            </p:cNvSpPr>
            <p:nvPr/>
          </p:nvSpPr>
          <p:spPr bwMode="auto">
            <a:xfrm>
              <a:off x="1344" y="1968"/>
              <a:ext cx="1776" cy="192"/>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a:t>valE </a:t>
              </a:r>
              <a:r>
                <a:rPr lang="en-US" sz="1600">
                  <a:sym typeface="Symbol" pitchFamily="18" charset="2"/>
                </a:rPr>
                <a:t> valB + valC</a:t>
              </a:r>
            </a:p>
          </p:txBody>
        </p:sp>
        <p:sp>
          <p:nvSpPr>
            <p:cNvPr id="339993" name="Text Box 25"/>
            <p:cNvSpPr txBox="1">
              <a:spLocks noChangeArrowheads="1"/>
            </p:cNvSpPr>
            <p:nvPr/>
          </p:nvSpPr>
          <p:spPr bwMode="auto">
            <a:xfrm>
              <a:off x="1344" y="2160"/>
              <a:ext cx="1776" cy="192"/>
            </a:xfrm>
            <a:prstGeom prst="rect">
              <a:avLst/>
            </a:prstGeom>
            <a:solidFill>
              <a:srgbClr val="99FFCC"/>
            </a:solidFill>
            <a:ln w="19050">
              <a:noFill/>
              <a:miter lim="800000"/>
              <a:headEnd/>
              <a:tailEnd type="none" w="sm" len="sm"/>
            </a:ln>
            <a:effectLst/>
          </p:spPr>
          <p:txBody>
            <a:bodyPr lIns="45720" rIns="45720"/>
            <a:lstStyle/>
            <a:p>
              <a:pPr algn="l">
                <a:spcBef>
                  <a:spcPct val="50000"/>
                </a:spcBef>
              </a:pPr>
              <a:endParaRPr lang="en-US" sz="1600"/>
            </a:p>
          </p:txBody>
        </p:sp>
        <p:sp>
          <p:nvSpPr>
            <p:cNvPr id="339994" name="Text Box 26"/>
            <p:cNvSpPr txBox="1">
              <a:spLocks noChangeArrowheads="1"/>
            </p:cNvSpPr>
            <p:nvPr/>
          </p:nvSpPr>
          <p:spPr bwMode="auto">
            <a:xfrm>
              <a:off x="1344" y="1968"/>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9995" name="Text Box 27"/>
            <p:cNvSpPr txBox="1">
              <a:spLocks noChangeArrowheads="1"/>
            </p:cNvSpPr>
            <p:nvPr/>
          </p:nvSpPr>
          <p:spPr bwMode="auto">
            <a:xfrm>
              <a:off x="576" y="1968"/>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39997" name="Text Box 29"/>
            <p:cNvSpPr txBox="1">
              <a:spLocks noChangeArrowheads="1"/>
            </p:cNvSpPr>
            <p:nvPr/>
          </p:nvSpPr>
          <p:spPr bwMode="auto">
            <a:xfrm>
              <a:off x="3216" y="2160"/>
              <a:ext cx="1776" cy="192"/>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grpSp>
      <p:grpSp>
        <p:nvGrpSpPr>
          <p:cNvPr id="339998" name="Group 30"/>
          <p:cNvGrpSpPr>
            <a:grpSpLocks/>
          </p:cNvGrpSpPr>
          <p:nvPr/>
        </p:nvGrpSpPr>
        <p:grpSpPr bwMode="auto">
          <a:xfrm>
            <a:off x="222250" y="5470203"/>
            <a:ext cx="3775213" cy="304800"/>
            <a:chOff x="576" y="2352"/>
            <a:chExt cx="2544" cy="192"/>
          </a:xfrm>
        </p:grpSpPr>
        <p:sp>
          <p:nvSpPr>
            <p:cNvPr id="339999" name="Text Box 31"/>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a:t> M</a:t>
              </a:r>
              <a:r>
                <a:rPr lang="en-US" sz="1600" baseline="-25000" dirty="0"/>
                <a:t>8</a:t>
              </a:r>
              <a:r>
                <a:rPr lang="en-US" sz="1600" dirty="0"/>
                <a:t>[</a:t>
              </a:r>
              <a:r>
                <a:rPr lang="en-US" sz="1600" dirty="0" err="1"/>
                <a:t>valE</a:t>
              </a:r>
              <a:r>
                <a:rPr lang="en-US" sz="1600" dirty="0"/>
                <a:t>] </a:t>
              </a:r>
              <a:r>
                <a:rPr lang="en-US" sz="1600" dirty="0">
                  <a:sym typeface="Symbol" pitchFamily="18" charset="2"/>
                </a:rPr>
                <a:t></a:t>
              </a:r>
              <a:r>
                <a:rPr lang="en-US" sz="1600" dirty="0"/>
                <a:t> </a:t>
              </a:r>
              <a:r>
                <a:rPr lang="en-US" sz="1600" dirty="0" err="1"/>
                <a:t>valA</a:t>
              </a:r>
              <a:endParaRPr lang="en-US" sz="1600" dirty="0"/>
            </a:p>
          </p:txBody>
        </p:sp>
        <p:sp>
          <p:nvSpPr>
            <p:cNvPr id="340000" name="Text Box 32"/>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grpSp>
      <p:grpSp>
        <p:nvGrpSpPr>
          <p:cNvPr id="340002" name="Group 34"/>
          <p:cNvGrpSpPr>
            <a:grpSpLocks/>
          </p:cNvGrpSpPr>
          <p:nvPr/>
        </p:nvGrpSpPr>
        <p:grpSpPr bwMode="auto">
          <a:xfrm>
            <a:off x="222250" y="5775003"/>
            <a:ext cx="6553200" cy="609600"/>
            <a:chOff x="576" y="2544"/>
            <a:chExt cx="4416" cy="384"/>
          </a:xfrm>
        </p:grpSpPr>
        <p:sp>
          <p:nvSpPr>
            <p:cNvPr id="340003" name="Text Box 35"/>
            <p:cNvSpPr txBox="1">
              <a:spLocks noChangeArrowheads="1"/>
            </p:cNvSpPr>
            <p:nvPr/>
          </p:nvSpPr>
          <p:spPr bwMode="auto">
            <a:xfrm>
              <a:off x="1344" y="2544"/>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40004" name="Text Box 36"/>
            <p:cNvSpPr txBox="1">
              <a:spLocks noChangeArrowheads="1"/>
            </p:cNvSpPr>
            <p:nvPr/>
          </p:nvSpPr>
          <p:spPr bwMode="auto">
            <a:xfrm>
              <a:off x="1344" y="2736"/>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 </a:t>
              </a:r>
            </a:p>
          </p:txBody>
        </p:sp>
        <p:sp>
          <p:nvSpPr>
            <p:cNvPr id="340005" name="Text Box 37"/>
            <p:cNvSpPr txBox="1">
              <a:spLocks noChangeArrowheads="1"/>
            </p:cNvSpPr>
            <p:nvPr/>
          </p:nvSpPr>
          <p:spPr bwMode="auto">
            <a:xfrm>
              <a:off x="1344" y="254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0006" name="Text Box 38"/>
            <p:cNvSpPr txBox="1">
              <a:spLocks noChangeArrowheads="1"/>
            </p:cNvSpPr>
            <p:nvPr/>
          </p:nvSpPr>
          <p:spPr bwMode="auto">
            <a:xfrm>
              <a:off x="576" y="254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dirty="0"/>
                <a:t>Write back</a:t>
              </a:r>
            </a:p>
          </p:txBody>
        </p:sp>
        <p:sp>
          <p:nvSpPr>
            <p:cNvPr id="340007" name="Text Box 39"/>
            <p:cNvSpPr txBox="1">
              <a:spLocks noChangeArrowheads="1"/>
            </p:cNvSpPr>
            <p:nvPr/>
          </p:nvSpPr>
          <p:spPr bwMode="auto">
            <a:xfrm>
              <a:off x="3216" y="2544"/>
              <a:ext cx="1776" cy="192"/>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sp>
          <p:nvSpPr>
            <p:cNvPr id="340008" name="Text Box 40"/>
            <p:cNvSpPr txBox="1">
              <a:spLocks noChangeArrowheads="1"/>
            </p:cNvSpPr>
            <p:nvPr/>
          </p:nvSpPr>
          <p:spPr bwMode="auto">
            <a:xfrm>
              <a:off x="3216" y="273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grpSp>
      <p:grpSp>
        <p:nvGrpSpPr>
          <p:cNvPr id="340009" name="Group 41"/>
          <p:cNvGrpSpPr>
            <a:grpSpLocks/>
          </p:cNvGrpSpPr>
          <p:nvPr/>
        </p:nvGrpSpPr>
        <p:grpSpPr bwMode="auto">
          <a:xfrm>
            <a:off x="222250" y="6384603"/>
            <a:ext cx="3775213" cy="304800"/>
            <a:chOff x="576" y="2928"/>
            <a:chExt cx="2544" cy="192"/>
          </a:xfrm>
        </p:grpSpPr>
        <p:sp>
          <p:nvSpPr>
            <p:cNvPr id="340010" name="Text Box 42"/>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valP</a:t>
              </a:r>
            </a:p>
          </p:txBody>
        </p:sp>
        <p:sp>
          <p:nvSpPr>
            <p:cNvPr id="340011" name="Text Box 43"/>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grpSp>
      <p:sp>
        <p:nvSpPr>
          <p:cNvPr id="52" name="Text Box 4">
            <a:extLst>
              <a:ext uri="{FF2B5EF4-FFF2-40B4-BE49-F238E27FC236}">
                <a16:creationId xmlns:a16="http://schemas.microsoft.com/office/drawing/2014/main" id="{B9507B3D-EACE-4C88-9EEC-0A0494906BDE}"/>
              </a:ext>
            </a:extLst>
          </p:cNvPr>
          <p:cNvSpPr txBox="1">
            <a:spLocks noChangeArrowheads="1"/>
          </p:cNvSpPr>
          <p:nvPr/>
        </p:nvSpPr>
        <p:spPr bwMode="auto">
          <a:xfrm>
            <a:off x="4124187" y="2727003"/>
            <a:ext cx="2635526"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rmmovq</a:t>
            </a:r>
            <a:r>
              <a:rPr lang="en-US" sz="1600" dirty="0"/>
              <a:t> %</a:t>
            </a:r>
            <a:r>
              <a:rPr lang="en-US" altLang="zh-CN" sz="1600" dirty="0" err="1"/>
              <a:t>rsp</a:t>
            </a:r>
            <a:r>
              <a:rPr lang="en-US" sz="1600" dirty="0"/>
              <a:t>, 100(%</a:t>
            </a:r>
            <a:r>
              <a:rPr lang="en-US" sz="1600" dirty="0" err="1"/>
              <a:t>rbx</a:t>
            </a:r>
            <a:r>
              <a:rPr lang="en-US" sz="1600" dirty="0"/>
              <a:t>)</a:t>
            </a:r>
          </a:p>
        </p:txBody>
      </p:sp>
      <p:sp>
        <p:nvSpPr>
          <p:cNvPr id="48" name="Text Box 6">
            <a:extLst>
              <a:ext uri="{FF2B5EF4-FFF2-40B4-BE49-F238E27FC236}">
                <a16:creationId xmlns:a16="http://schemas.microsoft.com/office/drawing/2014/main" id="{BD683793-1894-4790-83FA-B4BAE94B7FF0}"/>
              </a:ext>
            </a:extLst>
          </p:cNvPr>
          <p:cNvSpPr txBox="1">
            <a:spLocks noChangeArrowheads="1"/>
          </p:cNvSpPr>
          <p:nvPr/>
        </p:nvSpPr>
        <p:spPr bwMode="auto">
          <a:xfrm>
            <a:off x="4032250" y="3044968"/>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icode:ifun</a:t>
            </a:r>
            <a:r>
              <a:rPr lang="en-US" sz="1600" dirty="0"/>
              <a:t> </a:t>
            </a:r>
            <a:r>
              <a:rPr lang="en-US" sz="1600" dirty="0">
                <a:sym typeface="Symbol" pitchFamily="18" charset="2"/>
              </a:rPr>
              <a:t></a:t>
            </a:r>
            <a:r>
              <a:rPr lang="en-US" sz="1600" dirty="0"/>
              <a:t> M</a:t>
            </a:r>
            <a:r>
              <a:rPr lang="en-US" sz="1600" baseline="-25000" dirty="0"/>
              <a:t>1</a:t>
            </a:r>
            <a:r>
              <a:rPr lang="en-US" sz="1600" dirty="0"/>
              <a:t>[0x20]=4:0</a:t>
            </a:r>
          </a:p>
        </p:txBody>
      </p:sp>
      <p:sp>
        <p:nvSpPr>
          <p:cNvPr id="49" name="Text Box 7">
            <a:extLst>
              <a:ext uri="{FF2B5EF4-FFF2-40B4-BE49-F238E27FC236}">
                <a16:creationId xmlns:a16="http://schemas.microsoft.com/office/drawing/2014/main" id="{7E7F196A-8987-42B7-89EF-8444F974877C}"/>
              </a:ext>
            </a:extLst>
          </p:cNvPr>
          <p:cNvSpPr txBox="1">
            <a:spLocks noChangeArrowheads="1"/>
          </p:cNvSpPr>
          <p:nvPr/>
        </p:nvSpPr>
        <p:spPr bwMode="auto">
          <a:xfrm>
            <a:off x="4032250" y="3349768"/>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rA:rB</a:t>
            </a:r>
            <a:r>
              <a:rPr lang="en-US" sz="1600" dirty="0"/>
              <a:t> </a:t>
            </a:r>
            <a:r>
              <a:rPr lang="en-US" sz="1600" dirty="0">
                <a:sym typeface="Symbol" pitchFamily="18" charset="2"/>
              </a:rPr>
              <a:t></a:t>
            </a:r>
            <a:r>
              <a:rPr lang="en-US" sz="1600" dirty="0"/>
              <a:t> M</a:t>
            </a:r>
            <a:r>
              <a:rPr lang="en-US" sz="1600" baseline="-25000" dirty="0"/>
              <a:t>1</a:t>
            </a:r>
            <a:r>
              <a:rPr lang="en-US" sz="1600" dirty="0"/>
              <a:t>[0x21]=4:3</a:t>
            </a:r>
          </a:p>
        </p:txBody>
      </p:sp>
      <p:sp>
        <p:nvSpPr>
          <p:cNvPr id="50" name="Text Box 8">
            <a:extLst>
              <a:ext uri="{FF2B5EF4-FFF2-40B4-BE49-F238E27FC236}">
                <a16:creationId xmlns:a16="http://schemas.microsoft.com/office/drawing/2014/main" id="{1B4D21C3-B84A-49D6-B958-0C22F468247A}"/>
              </a:ext>
            </a:extLst>
          </p:cNvPr>
          <p:cNvSpPr txBox="1">
            <a:spLocks noChangeArrowheads="1"/>
          </p:cNvSpPr>
          <p:nvPr/>
        </p:nvSpPr>
        <p:spPr bwMode="auto">
          <a:xfrm>
            <a:off x="4032250" y="3654568"/>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valC</a:t>
            </a:r>
            <a:r>
              <a:rPr lang="en-US" sz="1600" dirty="0"/>
              <a:t> </a:t>
            </a:r>
            <a:r>
              <a:rPr lang="en-US" sz="1600" dirty="0">
                <a:sym typeface="Symbol" pitchFamily="18" charset="2"/>
              </a:rPr>
              <a:t></a:t>
            </a:r>
            <a:r>
              <a:rPr lang="en-US" sz="1600" dirty="0"/>
              <a:t> M</a:t>
            </a:r>
            <a:r>
              <a:rPr lang="en-US" sz="1600" baseline="-25000" dirty="0"/>
              <a:t>8</a:t>
            </a:r>
            <a:r>
              <a:rPr lang="en-US" sz="1600" dirty="0"/>
              <a:t>[0x22]=100</a:t>
            </a:r>
          </a:p>
        </p:txBody>
      </p:sp>
      <p:sp>
        <p:nvSpPr>
          <p:cNvPr id="51" name="Text Box 9">
            <a:extLst>
              <a:ext uri="{FF2B5EF4-FFF2-40B4-BE49-F238E27FC236}">
                <a16:creationId xmlns:a16="http://schemas.microsoft.com/office/drawing/2014/main" id="{E11DB5C1-6BA5-4C31-80AE-7C5BEDD1FCDC}"/>
              </a:ext>
            </a:extLst>
          </p:cNvPr>
          <p:cNvSpPr txBox="1">
            <a:spLocks noChangeArrowheads="1"/>
          </p:cNvSpPr>
          <p:nvPr/>
        </p:nvSpPr>
        <p:spPr bwMode="auto">
          <a:xfrm>
            <a:off x="4032250" y="3959368"/>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valP</a:t>
            </a:r>
            <a:r>
              <a:rPr lang="en-US" sz="1600" dirty="0"/>
              <a:t> </a:t>
            </a:r>
            <a:r>
              <a:rPr lang="en-US" sz="1600" dirty="0">
                <a:sym typeface="Symbol" pitchFamily="18" charset="2"/>
              </a:rPr>
              <a:t>0x20+10=0x2a</a:t>
            </a:r>
          </a:p>
        </p:txBody>
      </p:sp>
      <p:sp>
        <p:nvSpPr>
          <p:cNvPr id="42" name="Text Box 9">
            <a:extLst>
              <a:ext uri="{FF2B5EF4-FFF2-40B4-BE49-F238E27FC236}">
                <a16:creationId xmlns:a16="http://schemas.microsoft.com/office/drawing/2014/main" id="{77E7DBD4-0571-4B40-8639-2ECE28568AC0}"/>
              </a:ext>
            </a:extLst>
          </p:cNvPr>
          <p:cNvSpPr txBox="1">
            <a:spLocks noChangeArrowheads="1"/>
          </p:cNvSpPr>
          <p:nvPr/>
        </p:nvSpPr>
        <p:spPr bwMode="auto">
          <a:xfrm>
            <a:off x="4032250" y="4260734"/>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a:t>
            </a:r>
            <a:r>
              <a:rPr lang="en-US" altLang="zh-CN" sz="1600" dirty="0" err="1"/>
              <a:t>A</a:t>
            </a:r>
            <a:r>
              <a:rPr lang="en-US" sz="1600" dirty="0"/>
              <a:t> </a:t>
            </a:r>
            <a:r>
              <a:rPr lang="en-US" sz="1600" dirty="0">
                <a:sym typeface="Symbol" pitchFamily="18" charset="2"/>
              </a:rPr>
              <a:t>128</a:t>
            </a:r>
          </a:p>
        </p:txBody>
      </p:sp>
      <p:sp>
        <p:nvSpPr>
          <p:cNvPr id="43" name="Text Box 9">
            <a:extLst>
              <a:ext uri="{FF2B5EF4-FFF2-40B4-BE49-F238E27FC236}">
                <a16:creationId xmlns:a16="http://schemas.microsoft.com/office/drawing/2014/main" id="{ACED9D63-9F83-459B-97F0-0F75DF5DCA19}"/>
              </a:ext>
            </a:extLst>
          </p:cNvPr>
          <p:cNvSpPr txBox="1">
            <a:spLocks noChangeArrowheads="1"/>
          </p:cNvSpPr>
          <p:nvPr/>
        </p:nvSpPr>
        <p:spPr bwMode="auto">
          <a:xfrm>
            <a:off x="4032250" y="4567936"/>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a:t>
            </a:r>
            <a:r>
              <a:rPr lang="en-US" altLang="zh-CN" sz="1600" dirty="0" err="1"/>
              <a:t>B</a:t>
            </a:r>
            <a:r>
              <a:rPr lang="en-US" sz="1600" dirty="0"/>
              <a:t> </a:t>
            </a:r>
            <a:r>
              <a:rPr lang="en-US" sz="1600" dirty="0">
                <a:sym typeface="Symbol" pitchFamily="18" charset="2"/>
              </a:rPr>
              <a:t>12</a:t>
            </a:r>
          </a:p>
        </p:txBody>
      </p:sp>
      <p:sp>
        <p:nvSpPr>
          <p:cNvPr id="45" name="Text Box 9">
            <a:extLst>
              <a:ext uri="{FF2B5EF4-FFF2-40B4-BE49-F238E27FC236}">
                <a16:creationId xmlns:a16="http://schemas.microsoft.com/office/drawing/2014/main" id="{F40C35AF-5198-44D1-9D66-CDEAE515FF96}"/>
              </a:ext>
            </a:extLst>
          </p:cNvPr>
          <p:cNvSpPr txBox="1">
            <a:spLocks noChangeArrowheads="1"/>
          </p:cNvSpPr>
          <p:nvPr/>
        </p:nvSpPr>
        <p:spPr bwMode="auto">
          <a:xfrm>
            <a:off x="4012274" y="4876951"/>
            <a:ext cx="2819400" cy="304800"/>
          </a:xfrm>
          <a:prstGeom prst="rect">
            <a:avLst/>
          </a:prstGeom>
          <a:solidFill>
            <a:schemeClr val="bg2">
              <a:lumMod val="60000"/>
              <a:lumOff val="40000"/>
            </a:schemeClr>
          </a:solidFill>
          <a:ln w="19050">
            <a:noFill/>
            <a:miter lim="800000"/>
            <a:headEnd/>
            <a:tailEnd type="none" w="sm" len="sm"/>
          </a:ln>
          <a:effectLst/>
        </p:spPr>
        <p:txBody>
          <a:bodyPr lIns="45720" rIns="45720"/>
          <a:lstStyle/>
          <a:p>
            <a:pPr algn="l">
              <a:spcBef>
                <a:spcPct val="50000"/>
              </a:spcBef>
            </a:pPr>
            <a:r>
              <a:rPr lang="en-US" sz="1600" dirty="0" err="1"/>
              <a:t>val</a:t>
            </a:r>
            <a:r>
              <a:rPr lang="en-US" altLang="zh-CN" sz="1600" dirty="0" err="1"/>
              <a:t>E</a:t>
            </a:r>
            <a:r>
              <a:rPr lang="en-US" sz="1600" dirty="0"/>
              <a:t> </a:t>
            </a:r>
            <a:r>
              <a:rPr lang="en-US" sz="1600" dirty="0">
                <a:sym typeface="Symbol" pitchFamily="18" charset="2"/>
              </a:rPr>
              <a:t>12+100=112</a:t>
            </a:r>
          </a:p>
        </p:txBody>
      </p:sp>
      <p:sp>
        <p:nvSpPr>
          <p:cNvPr id="46" name="Text Box 9">
            <a:extLst>
              <a:ext uri="{FF2B5EF4-FFF2-40B4-BE49-F238E27FC236}">
                <a16:creationId xmlns:a16="http://schemas.microsoft.com/office/drawing/2014/main" id="{067970E9-7507-41EE-97E9-3C66F1F44204}"/>
              </a:ext>
            </a:extLst>
          </p:cNvPr>
          <p:cNvSpPr txBox="1">
            <a:spLocks noChangeArrowheads="1"/>
          </p:cNvSpPr>
          <p:nvPr/>
        </p:nvSpPr>
        <p:spPr bwMode="auto">
          <a:xfrm>
            <a:off x="3997818" y="5459883"/>
            <a:ext cx="2819400" cy="304800"/>
          </a:xfrm>
          <a:prstGeom prst="rect">
            <a:avLst/>
          </a:prstGeom>
          <a:solidFill>
            <a:srgbClr val="CCFF99"/>
          </a:solidFill>
          <a:ln w="19050">
            <a:noFill/>
            <a:miter lim="800000"/>
            <a:headEnd/>
            <a:tailEnd type="none" w="sm" len="sm"/>
          </a:ln>
          <a:effectLst/>
        </p:spPr>
        <p:txBody>
          <a:bodyPr lIns="45720" rIns="45720"/>
          <a:lstStyle/>
          <a:p>
            <a:pPr algn="l">
              <a:spcBef>
                <a:spcPct val="50000"/>
              </a:spcBef>
            </a:pPr>
            <a:r>
              <a:rPr lang="en-US" sz="1600" dirty="0"/>
              <a:t>M[112] </a:t>
            </a:r>
            <a:r>
              <a:rPr lang="en-US" sz="1600" dirty="0">
                <a:sym typeface="Symbol" pitchFamily="18" charset="2"/>
              </a:rPr>
              <a:t>128</a:t>
            </a:r>
          </a:p>
        </p:txBody>
      </p:sp>
      <p:sp>
        <p:nvSpPr>
          <p:cNvPr id="47" name="Text Box 9">
            <a:extLst>
              <a:ext uri="{FF2B5EF4-FFF2-40B4-BE49-F238E27FC236}">
                <a16:creationId xmlns:a16="http://schemas.microsoft.com/office/drawing/2014/main" id="{DC98D82D-96B4-4DF1-B85C-4D38E0509D39}"/>
              </a:ext>
            </a:extLst>
          </p:cNvPr>
          <p:cNvSpPr txBox="1">
            <a:spLocks noChangeArrowheads="1"/>
          </p:cNvSpPr>
          <p:nvPr/>
        </p:nvSpPr>
        <p:spPr bwMode="auto">
          <a:xfrm>
            <a:off x="4005924" y="6374283"/>
            <a:ext cx="2819400" cy="304800"/>
          </a:xfrm>
          <a:prstGeom prst="rect">
            <a:avLst/>
          </a:prstGeom>
          <a:solidFill>
            <a:srgbClr val="CCFF99"/>
          </a:solidFill>
          <a:ln w="19050">
            <a:noFill/>
            <a:miter lim="800000"/>
            <a:headEnd/>
            <a:tailEnd type="none" w="sm" len="sm"/>
          </a:ln>
          <a:effectLst/>
        </p:spPr>
        <p:txBody>
          <a:bodyPr lIns="45720" rIns="45720"/>
          <a:lstStyle/>
          <a:p>
            <a:pPr algn="l">
              <a:spcBef>
                <a:spcPct val="50000"/>
              </a:spcBef>
            </a:pPr>
            <a:r>
              <a:rPr lang="en-US" sz="1600" dirty="0"/>
              <a:t>PC</a:t>
            </a:r>
            <a:r>
              <a:rPr lang="en-US" sz="1600" dirty="0">
                <a:sym typeface="Symbol" pitchFamily="18" charset="2"/>
              </a:rPr>
              <a:t>0x2a</a:t>
            </a:r>
          </a:p>
        </p:txBody>
      </p:sp>
      <p:sp>
        <p:nvSpPr>
          <p:cNvPr id="4" name="文本框 3">
            <a:extLst>
              <a:ext uri="{FF2B5EF4-FFF2-40B4-BE49-F238E27FC236}">
                <a16:creationId xmlns:a16="http://schemas.microsoft.com/office/drawing/2014/main" id="{EA014367-E80C-4BE1-9927-35B8DF040CD2}"/>
              </a:ext>
            </a:extLst>
          </p:cNvPr>
          <p:cNvSpPr txBox="1"/>
          <p:nvPr/>
        </p:nvSpPr>
        <p:spPr>
          <a:xfrm>
            <a:off x="6242050" y="1053054"/>
            <a:ext cx="1828800" cy="923330"/>
          </a:xfrm>
          <a:prstGeom prst="rect">
            <a:avLst/>
          </a:prstGeom>
          <a:solidFill>
            <a:schemeClr val="bg2">
              <a:lumMod val="20000"/>
              <a:lumOff val="80000"/>
            </a:schemeClr>
          </a:solidFill>
        </p:spPr>
        <p:txBody>
          <a:bodyPr wrap="square" rtlCol="0">
            <a:spAutoFit/>
          </a:bodyPr>
          <a:lstStyle/>
          <a:p>
            <a:pPr algn="l"/>
            <a:r>
              <a:rPr lang="zh-CN" altLang="en-US" sz="2000" dirty="0"/>
              <a:t>最终结果：</a:t>
            </a:r>
            <a:endParaRPr lang="en-US" altLang="zh-CN" sz="2000" dirty="0"/>
          </a:p>
          <a:p>
            <a:pPr algn="l"/>
            <a:r>
              <a:rPr lang="en-US" altLang="zh-CN" sz="2000" dirty="0"/>
              <a:t>M[112] </a:t>
            </a:r>
            <a:r>
              <a:rPr lang="en-US" altLang="zh-CN" sz="2000" dirty="0">
                <a:sym typeface="Symbol" pitchFamily="18" charset="2"/>
              </a:rPr>
              <a:t>128</a:t>
            </a:r>
          </a:p>
          <a:p>
            <a:pPr algn="l"/>
            <a:r>
              <a:rPr lang="en-US" altLang="zh-CN" sz="2000" dirty="0"/>
              <a:t>PC</a:t>
            </a:r>
            <a:r>
              <a:rPr lang="en-US" altLang="zh-CN" sz="2000" dirty="0">
                <a:sym typeface="Symbol" pitchFamily="18" charset="2"/>
              </a:rPr>
              <a:t>0x2a</a:t>
            </a:r>
          </a:p>
        </p:txBody>
      </p:sp>
    </p:spTree>
    <p:extLst>
      <p:ext uri="{BB962C8B-B14F-4D97-AF65-F5344CB8AC3E}">
        <p14:creationId xmlns:p14="http://schemas.microsoft.com/office/powerpoint/2010/main" val="4899870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48" grpId="0" animBg="1"/>
      <p:bldP spid="49" grpId="0" animBg="1"/>
      <p:bldP spid="50" grpId="0" animBg="1"/>
      <p:bldP spid="51" grpId="0" animBg="1"/>
      <p:bldP spid="42" grpId="0" animBg="1"/>
      <p:bldP spid="43" grpId="0" animBg="1"/>
      <p:bldP spid="45" grpId="0" animBg="1"/>
      <p:bldP spid="46" grpId="0" animBg="1"/>
      <p:bldP spid="47"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dirty="0" err="1">
                <a:latin typeface="Courier New" pitchFamily="49" charset="0"/>
              </a:rPr>
              <a:t>popq</a:t>
            </a:r>
            <a:r>
              <a:rPr lang="zh-CN" altLang="en-US" dirty="0">
                <a:latin typeface="Courier New" pitchFamily="49" charset="0"/>
              </a:rPr>
              <a:t>指令的执行步骤</a:t>
            </a:r>
            <a:endParaRPr lang="en-US" dirty="0">
              <a:latin typeface="Courier New" pitchFamily="49" charset="0"/>
            </a:endParaRPr>
          </a:p>
        </p:txBody>
      </p:sp>
      <p:sp>
        <p:nvSpPr>
          <p:cNvPr id="349187" name="Rectangle 3"/>
          <p:cNvSpPr>
            <a:spLocks noGrp="1" noChangeArrowheads="1"/>
          </p:cNvSpPr>
          <p:nvPr>
            <p:ph type="body" sz="half" idx="1"/>
          </p:nvPr>
        </p:nvSpPr>
        <p:spPr>
          <a:xfrm>
            <a:off x="290513" y="1828800"/>
            <a:ext cx="4070350" cy="4603750"/>
          </a:xfrm>
        </p:spPr>
        <p:txBody>
          <a:bodyPr/>
          <a:lstStyle/>
          <a:p>
            <a:pPr marL="342900" indent="-342900">
              <a:buFont typeface="Wingdings" panose="05000000000000000000" pitchFamily="2" charset="2"/>
              <a:buChar char="Ø"/>
            </a:pPr>
            <a:r>
              <a:rPr lang="en-US" sz="2200" dirty="0">
                <a:solidFill>
                  <a:schemeClr val="accent4">
                    <a:lumMod val="75000"/>
                    <a:lumOff val="25000"/>
                  </a:schemeClr>
                </a:solidFill>
              </a:rPr>
              <a:t>Fetch</a:t>
            </a:r>
          </a:p>
          <a:p>
            <a:pPr lvl="1"/>
            <a:r>
              <a:rPr lang="zh-CN" altLang="en-US" sz="2200" dirty="0"/>
              <a:t>读</a:t>
            </a:r>
            <a:r>
              <a:rPr lang="en-US" altLang="zh-CN" sz="2200" dirty="0"/>
              <a:t>2</a:t>
            </a:r>
            <a:r>
              <a:rPr lang="zh-CN" altLang="en-US" sz="2200" dirty="0"/>
              <a:t>个字节</a:t>
            </a:r>
            <a:endParaRPr lang="en-US" sz="2200" dirty="0"/>
          </a:p>
          <a:p>
            <a:pPr marL="342900" indent="-342900">
              <a:buFont typeface="Wingdings" panose="05000000000000000000" pitchFamily="2" charset="2"/>
              <a:buChar char="Ø"/>
            </a:pPr>
            <a:r>
              <a:rPr lang="en-US" sz="2200" dirty="0">
                <a:solidFill>
                  <a:schemeClr val="accent4">
                    <a:lumMod val="75000"/>
                    <a:lumOff val="25000"/>
                  </a:schemeClr>
                </a:solidFill>
              </a:rPr>
              <a:t>Decode</a:t>
            </a:r>
          </a:p>
          <a:p>
            <a:pPr lvl="1"/>
            <a:r>
              <a:rPr lang="zh-CN" altLang="en-US" sz="2200" dirty="0"/>
              <a:t>读堆栈指针</a:t>
            </a:r>
            <a:endParaRPr lang="en-US" sz="2200" dirty="0"/>
          </a:p>
          <a:p>
            <a:pPr marL="342900" indent="-342900">
              <a:buFont typeface="Wingdings" panose="05000000000000000000" pitchFamily="2" charset="2"/>
              <a:buChar char="Ø"/>
            </a:pPr>
            <a:r>
              <a:rPr lang="en-US" sz="2200" dirty="0">
                <a:solidFill>
                  <a:schemeClr val="accent4">
                    <a:lumMod val="75000"/>
                    <a:lumOff val="25000"/>
                  </a:schemeClr>
                </a:solidFill>
              </a:rPr>
              <a:t>Execute</a:t>
            </a:r>
          </a:p>
          <a:p>
            <a:pPr lvl="1"/>
            <a:r>
              <a:rPr lang="zh-CN" altLang="en-US" sz="2200" dirty="0"/>
              <a:t>堆栈指针加</a:t>
            </a:r>
            <a:r>
              <a:rPr lang="en-US" altLang="zh-CN" sz="2200" dirty="0"/>
              <a:t>8</a:t>
            </a:r>
            <a:endParaRPr lang="en-US" sz="2200" dirty="0"/>
          </a:p>
        </p:txBody>
      </p:sp>
      <p:sp>
        <p:nvSpPr>
          <p:cNvPr id="349188" name="Rectangle 4"/>
          <p:cNvSpPr>
            <a:spLocks noGrp="1" noChangeArrowheads="1"/>
          </p:cNvSpPr>
          <p:nvPr>
            <p:ph type="body" sz="half" idx="2"/>
          </p:nvPr>
        </p:nvSpPr>
        <p:spPr>
          <a:xfrm>
            <a:off x="4513263" y="1828800"/>
            <a:ext cx="4071937" cy="4603750"/>
          </a:xfrm>
        </p:spPr>
        <p:txBody>
          <a:bodyPr/>
          <a:lstStyle/>
          <a:p>
            <a:pPr marL="342900" indent="-342900">
              <a:buFont typeface="Wingdings" panose="05000000000000000000" pitchFamily="2" charset="2"/>
              <a:buChar char="Ø"/>
            </a:pPr>
            <a:r>
              <a:rPr lang="en-US" sz="2200" dirty="0">
                <a:solidFill>
                  <a:schemeClr val="accent4">
                    <a:lumMod val="75000"/>
                    <a:lumOff val="25000"/>
                  </a:schemeClr>
                </a:solidFill>
              </a:rPr>
              <a:t>Memory</a:t>
            </a:r>
          </a:p>
          <a:p>
            <a:pPr lvl="1"/>
            <a:r>
              <a:rPr lang="zh-CN" altLang="en-US" sz="2200" dirty="0"/>
              <a:t>从旧的堆栈指针中读取数据</a:t>
            </a:r>
            <a:endParaRPr lang="en-US" sz="2200" dirty="0"/>
          </a:p>
          <a:p>
            <a:pPr marL="342900" indent="-342900">
              <a:buFont typeface="Wingdings" panose="05000000000000000000" pitchFamily="2" charset="2"/>
              <a:buChar char="Ø"/>
            </a:pPr>
            <a:r>
              <a:rPr lang="en-US" sz="2200" dirty="0">
                <a:solidFill>
                  <a:schemeClr val="accent4">
                    <a:lumMod val="75000"/>
                    <a:lumOff val="25000"/>
                  </a:schemeClr>
                </a:solidFill>
              </a:rPr>
              <a:t>Write back</a:t>
            </a:r>
          </a:p>
          <a:p>
            <a:pPr lvl="1"/>
            <a:r>
              <a:rPr lang="zh-CN" altLang="en-US" sz="2200" dirty="0"/>
              <a:t>更新堆栈指针</a:t>
            </a:r>
            <a:endParaRPr lang="en-US" sz="2200" dirty="0"/>
          </a:p>
          <a:p>
            <a:pPr lvl="1"/>
            <a:r>
              <a:rPr lang="zh-CN" altLang="en-US" sz="2200" dirty="0"/>
              <a:t>向寄存器写入结果</a:t>
            </a:r>
            <a:endParaRPr lang="en-US" sz="2200" dirty="0"/>
          </a:p>
          <a:p>
            <a:pPr marL="342900" indent="-342900">
              <a:buFont typeface="Wingdings" panose="05000000000000000000" pitchFamily="2" charset="2"/>
              <a:buChar char="Ø"/>
            </a:pPr>
            <a:r>
              <a:rPr lang="en-US" sz="2200" dirty="0">
                <a:solidFill>
                  <a:schemeClr val="accent4">
                    <a:lumMod val="75000"/>
                    <a:lumOff val="25000"/>
                  </a:schemeClr>
                </a:solidFill>
              </a:rPr>
              <a:t>PC Update</a:t>
            </a:r>
          </a:p>
          <a:p>
            <a:pPr lvl="1"/>
            <a:r>
              <a:rPr lang="en-US" sz="2200" dirty="0"/>
              <a:t>PC+2</a:t>
            </a:r>
          </a:p>
        </p:txBody>
      </p:sp>
      <p:grpSp>
        <p:nvGrpSpPr>
          <p:cNvPr id="349201" name="Group 17"/>
          <p:cNvGrpSpPr>
            <a:grpSpLocks/>
          </p:cNvGrpSpPr>
          <p:nvPr/>
        </p:nvGrpSpPr>
        <p:grpSpPr bwMode="auto">
          <a:xfrm>
            <a:off x="2514600" y="1066800"/>
            <a:ext cx="3322638" cy="609600"/>
            <a:chOff x="403" y="816"/>
            <a:chExt cx="2093" cy="384"/>
          </a:xfrm>
        </p:grpSpPr>
        <p:sp>
          <p:nvSpPr>
            <p:cNvPr id="349202" name="Rectangle 18"/>
            <p:cNvSpPr>
              <a:spLocks noChangeArrowheads="1"/>
            </p:cNvSpPr>
            <p:nvPr/>
          </p:nvSpPr>
          <p:spPr bwMode="auto">
            <a:xfrm>
              <a:off x="403" y="816"/>
              <a:ext cx="2093" cy="384"/>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349203" name="Rectangle 19"/>
            <p:cNvSpPr>
              <a:spLocks noChangeArrowheads="1"/>
            </p:cNvSpPr>
            <p:nvPr/>
          </p:nvSpPr>
          <p:spPr bwMode="auto">
            <a:xfrm>
              <a:off x="547" y="912"/>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popq</a:t>
              </a:r>
              <a:r>
                <a:rPr lang="en-US" sz="1600" dirty="0">
                  <a:solidFill>
                    <a:schemeClr val="folHlink"/>
                  </a:solidFill>
                </a:rPr>
                <a:t> </a:t>
              </a:r>
              <a:r>
                <a:rPr lang="en-US" sz="1600" dirty="0" err="1">
                  <a:solidFill>
                    <a:schemeClr val="folHlink"/>
                  </a:solidFill>
                </a:rPr>
                <a:t>rA</a:t>
              </a:r>
              <a:endParaRPr lang="en-US" sz="1600" dirty="0">
                <a:solidFill>
                  <a:schemeClr val="folHlink"/>
                </a:solidFill>
              </a:endParaRPr>
            </a:p>
          </p:txBody>
        </p:sp>
        <p:grpSp>
          <p:nvGrpSpPr>
            <p:cNvPr id="349204" name="Group 20"/>
            <p:cNvGrpSpPr>
              <a:grpSpLocks/>
            </p:cNvGrpSpPr>
            <p:nvPr/>
          </p:nvGrpSpPr>
          <p:grpSpPr bwMode="auto">
            <a:xfrm>
              <a:off x="1536" y="912"/>
              <a:ext cx="384" cy="192"/>
              <a:chOff x="1296" y="2544"/>
              <a:chExt cx="384" cy="192"/>
            </a:xfrm>
          </p:grpSpPr>
          <p:sp>
            <p:nvSpPr>
              <p:cNvPr id="349205" name="Rectangle 21"/>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b</a:t>
                </a:r>
              </a:p>
            </p:txBody>
          </p:sp>
          <p:sp>
            <p:nvSpPr>
              <p:cNvPr id="349206" name="Rectangle 22"/>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349207" name="Rectangle 23"/>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349208" name="Group 24"/>
            <p:cNvGrpSpPr>
              <a:grpSpLocks/>
            </p:cNvGrpSpPr>
            <p:nvPr/>
          </p:nvGrpSpPr>
          <p:grpSpPr bwMode="auto">
            <a:xfrm>
              <a:off x="1920" y="912"/>
              <a:ext cx="384" cy="192"/>
              <a:chOff x="1296" y="2544"/>
              <a:chExt cx="384" cy="192"/>
            </a:xfrm>
          </p:grpSpPr>
          <p:sp>
            <p:nvSpPr>
              <p:cNvPr id="349209" name="Rectangle 25"/>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349210" name="Rectangle 26"/>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altLang="zh-CN" sz="1600" dirty="0">
                    <a:solidFill>
                      <a:schemeClr val="folHlink"/>
                    </a:solidFill>
                    <a:latin typeface="Courier New" pitchFamily="49" charset="0"/>
                  </a:rPr>
                  <a:t>F</a:t>
                </a:r>
                <a:endParaRPr lang="en-US" sz="1600" dirty="0">
                  <a:solidFill>
                    <a:schemeClr val="folHlink"/>
                  </a:solidFill>
                  <a:latin typeface="Courier New" pitchFamily="49" charset="0"/>
                </a:endParaRPr>
              </a:p>
            </p:txBody>
          </p:sp>
          <p:sp>
            <p:nvSpPr>
              <p:cNvPr id="349211" name="Rectangle 27"/>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dirty="0"/>
              <a:t>Y86-64 </a:t>
            </a:r>
            <a:r>
              <a:rPr lang="zh-CN" altLang="en-US" dirty="0"/>
              <a:t>指令集</a:t>
            </a:r>
            <a:r>
              <a:rPr lang="en-US" dirty="0"/>
              <a:t>#1</a:t>
            </a:r>
          </a:p>
        </p:txBody>
      </p:sp>
      <p:sp>
        <p:nvSpPr>
          <p:cNvPr id="322565" name="Rectangle 5"/>
          <p:cNvSpPr>
            <a:spLocks noChangeArrowheads="1"/>
          </p:cNvSpPr>
          <p:nvPr/>
        </p:nvSpPr>
        <p:spPr bwMode="auto">
          <a:xfrm>
            <a:off x="146050" y="838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600"/>
              <a:t>Byte</a:t>
            </a:r>
          </a:p>
        </p:txBody>
      </p:sp>
      <p:grpSp>
        <p:nvGrpSpPr>
          <p:cNvPr id="4" name="Group 214"/>
          <p:cNvGrpSpPr>
            <a:grpSpLocks/>
          </p:cNvGrpSpPr>
          <p:nvPr/>
        </p:nvGrpSpPr>
        <p:grpSpPr bwMode="auto">
          <a:xfrm>
            <a:off x="146050" y="5791200"/>
            <a:ext cx="3124200" cy="304800"/>
            <a:chOff x="336" y="3648"/>
            <a:chExt cx="1968" cy="192"/>
          </a:xfrm>
        </p:grpSpPr>
        <p:sp>
          <p:nvSpPr>
            <p:cNvPr id="322574" name="Rectangle 14"/>
            <p:cNvSpPr>
              <a:spLocks noChangeArrowheads="1"/>
            </p:cNvSpPr>
            <p:nvPr/>
          </p:nvSpPr>
          <p:spPr bwMode="auto">
            <a:xfrm>
              <a:off x="336" y="364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pushq</a:t>
              </a:r>
              <a:r>
                <a:rPr lang="en-US" sz="1400" b="0" dirty="0">
                  <a:latin typeface="Courier New" pitchFamily="49" charset="0"/>
                </a:rPr>
                <a:t> </a:t>
              </a:r>
              <a:r>
                <a:rPr lang="en-US" sz="1400" b="0" dirty="0" err="1"/>
                <a:t>rA</a:t>
              </a:r>
              <a:endParaRPr lang="en-US" sz="1400" b="0" dirty="0"/>
            </a:p>
          </p:txBody>
        </p:sp>
        <p:grpSp>
          <p:nvGrpSpPr>
            <p:cNvPr id="5" name="Group 213"/>
            <p:cNvGrpSpPr>
              <a:grpSpLocks/>
            </p:cNvGrpSpPr>
            <p:nvPr/>
          </p:nvGrpSpPr>
          <p:grpSpPr bwMode="auto">
            <a:xfrm>
              <a:off x="1536" y="3648"/>
              <a:ext cx="384" cy="192"/>
              <a:chOff x="1536" y="3648"/>
              <a:chExt cx="384" cy="192"/>
            </a:xfrm>
          </p:grpSpPr>
          <p:sp>
            <p:nvSpPr>
              <p:cNvPr id="322576" name="Rectangle 16"/>
              <p:cNvSpPr>
                <a:spLocks noChangeArrowheads="1"/>
              </p:cNvSpPr>
              <p:nvPr/>
            </p:nvSpPr>
            <p:spPr bwMode="auto">
              <a:xfrm>
                <a:off x="1536"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A</a:t>
                </a:r>
              </a:p>
            </p:txBody>
          </p:sp>
          <p:sp>
            <p:nvSpPr>
              <p:cNvPr id="322577" name="Rectangle 17"/>
              <p:cNvSpPr>
                <a:spLocks noChangeArrowheads="1"/>
              </p:cNvSpPr>
              <p:nvPr/>
            </p:nvSpPr>
            <p:spPr bwMode="auto">
              <a:xfrm>
                <a:off x="1728"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78" name="Rectangle 18"/>
              <p:cNvSpPr>
                <a:spLocks noChangeArrowheads="1"/>
              </p:cNvSpPr>
              <p:nvPr/>
            </p:nvSpPr>
            <p:spPr bwMode="auto">
              <a:xfrm>
                <a:off x="1536"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6" name="Group 212"/>
            <p:cNvGrpSpPr>
              <a:grpSpLocks/>
            </p:cNvGrpSpPr>
            <p:nvPr/>
          </p:nvGrpSpPr>
          <p:grpSpPr bwMode="auto">
            <a:xfrm>
              <a:off x="1920" y="3648"/>
              <a:ext cx="384" cy="192"/>
              <a:chOff x="1920" y="3648"/>
              <a:chExt cx="384" cy="192"/>
            </a:xfrm>
          </p:grpSpPr>
          <p:sp>
            <p:nvSpPr>
              <p:cNvPr id="322580" name="Rectangle 20"/>
              <p:cNvSpPr>
                <a:spLocks noChangeArrowheads="1"/>
              </p:cNvSpPr>
              <p:nvPr/>
            </p:nvSpPr>
            <p:spPr bwMode="auto">
              <a:xfrm>
                <a:off x="1920"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81" name="Rectangle 21"/>
              <p:cNvSpPr>
                <a:spLocks noChangeArrowheads="1"/>
              </p:cNvSpPr>
              <p:nvPr/>
            </p:nvSpPr>
            <p:spPr bwMode="auto">
              <a:xfrm>
                <a:off x="2112"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82" name="Rectangle 22"/>
              <p:cNvSpPr>
                <a:spLocks noChangeArrowheads="1"/>
              </p:cNvSpPr>
              <p:nvPr/>
            </p:nvSpPr>
            <p:spPr bwMode="auto">
              <a:xfrm>
                <a:off x="1920"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584" name="Rectangle 24"/>
          <p:cNvSpPr>
            <a:spLocks noChangeArrowheads="1"/>
          </p:cNvSpPr>
          <p:nvPr/>
        </p:nvSpPr>
        <p:spPr bwMode="auto">
          <a:xfrm>
            <a:off x="146050" y="44196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jXX </a:t>
            </a:r>
            <a:r>
              <a:rPr lang="en-US" sz="1400" b="0"/>
              <a:t>Dest</a:t>
            </a:r>
          </a:p>
        </p:txBody>
      </p:sp>
      <p:grpSp>
        <p:nvGrpSpPr>
          <p:cNvPr id="8" name="Group 210"/>
          <p:cNvGrpSpPr>
            <a:grpSpLocks/>
          </p:cNvGrpSpPr>
          <p:nvPr/>
        </p:nvGrpSpPr>
        <p:grpSpPr bwMode="auto">
          <a:xfrm>
            <a:off x="2051050" y="4419600"/>
            <a:ext cx="609600" cy="304800"/>
            <a:chOff x="1536" y="2784"/>
            <a:chExt cx="384" cy="192"/>
          </a:xfrm>
        </p:grpSpPr>
        <p:sp>
          <p:nvSpPr>
            <p:cNvPr id="322586" name="Rectangle 26"/>
            <p:cNvSpPr>
              <a:spLocks noChangeArrowheads="1"/>
            </p:cNvSpPr>
            <p:nvPr/>
          </p:nvSpPr>
          <p:spPr bwMode="auto">
            <a:xfrm>
              <a:off x="1536"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322587" name="Rectangle 27"/>
            <p:cNvSpPr>
              <a:spLocks noChangeArrowheads="1"/>
            </p:cNvSpPr>
            <p:nvPr/>
          </p:nvSpPr>
          <p:spPr bwMode="auto">
            <a:xfrm>
              <a:off x="1728"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588" name="Rectangle 28"/>
            <p:cNvSpPr>
              <a:spLocks noChangeArrowheads="1"/>
            </p:cNvSpPr>
            <p:nvPr/>
          </p:nvSpPr>
          <p:spPr bwMode="auto">
            <a:xfrm>
              <a:off x="1536" y="278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589" name="Rectangle 29"/>
          <p:cNvSpPr>
            <a:spLocks noChangeArrowheads="1"/>
          </p:cNvSpPr>
          <p:nvPr/>
        </p:nvSpPr>
        <p:spPr bwMode="auto">
          <a:xfrm>
            <a:off x="2660650" y="441325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grpSp>
        <p:nvGrpSpPr>
          <p:cNvPr id="9" name="Group 209"/>
          <p:cNvGrpSpPr>
            <a:grpSpLocks/>
          </p:cNvGrpSpPr>
          <p:nvPr/>
        </p:nvGrpSpPr>
        <p:grpSpPr bwMode="auto">
          <a:xfrm>
            <a:off x="146050" y="6248400"/>
            <a:ext cx="3124200" cy="304800"/>
            <a:chOff x="336" y="3936"/>
            <a:chExt cx="1968" cy="192"/>
          </a:xfrm>
        </p:grpSpPr>
        <p:sp>
          <p:nvSpPr>
            <p:cNvPr id="322591" name="Rectangle 31"/>
            <p:cNvSpPr>
              <a:spLocks noChangeArrowheads="1"/>
            </p:cNvSpPr>
            <p:nvPr/>
          </p:nvSpPr>
          <p:spPr bwMode="auto">
            <a:xfrm>
              <a:off x="336" y="393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popq</a:t>
              </a:r>
              <a:r>
                <a:rPr lang="en-US" sz="1400" b="0" dirty="0">
                  <a:latin typeface="Courier New" pitchFamily="49" charset="0"/>
                </a:rPr>
                <a:t> </a:t>
              </a:r>
              <a:r>
                <a:rPr lang="en-US" sz="1400" b="0" dirty="0" err="1"/>
                <a:t>rA</a:t>
              </a:r>
              <a:endParaRPr lang="en-US" sz="1400" b="0" dirty="0"/>
            </a:p>
          </p:txBody>
        </p:sp>
        <p:grpSp>
          <p:nvGrpSpPr>
            <p:cNvPr id="10" name="Group 208"/>
            <p:cNvGrpSpPr>
              <a:grpSpLocks/>
            </p:cNvGrpSpPr>
            <p:nvPr/>
          </p:nvGrpSpPr>
          <p:grpSpPr bwMode="auto">
            <a:xfrm>
              <a:off x="1536" y="3936"/>
              <a:ext cx="384" cy="192"/>
              <a:chOff x="1536" y="3936"/>
              <a:chExt cx="384" cy="192"/>
            </a:xfrm>
          </p:grpSpPr>
          <p:sp>
            <p:nvSpPr>
              <p:cNvPr id="322593" name="Rectangle 33"/>
              <p:cNvSpPr>
                <a:spLocks noChangeArrowheads="1"/>
              </p:cNvSpPr>
              <p:nvPr/>
            </p:nvSpPr>
            <p:spPr bwMode="auto">
              <a:xfrm>
                <a:off x="1536"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B</a:t>
                </a:r>
              </a:p>
            </p:txBody>
          </p:sp>
          <p:sp>
            <p:nvSpPr>
              <p:cNvPr id="322594" name="Rectangle 34"/>
              <p:cNvSpPr>
                <a:spLocks noChangeArrowheads="1"/>
              </p:cNvSpPr>
              <p:nvPr/>
            </p:nvSpPr>
            <p:spPr bwMode="auto">
              <a:xfrm>
                <a:off x="1728"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95" name="Rectangle 35"/>
              <p:cNvSpPr>
                <a:spLocks noChangeArrowheads="1"/>
              </p:cNvSpPr>
              <p:nvPr/>
            </p:nvSpPr>
            <p:spPr bwMode="auto">
              <a:xfrm>
                <a:off x="1536"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1" name="Group 207"/>
            <p:cNvGrpSpPr>
              <a:grpSpLocks/>
            </p:cNvGrpSpPr>
            <p:nvPr/>
          </p:nvGrpSpPr>
          <p:grpSpPr bwMode="auto">
            <a:xfrm>
              <a:off x="1920" y="3936"/>
              <a:ext cx="384" cy="192"/>
              <a:chOff x="1920" y="3936"/>
              <a:chExt cx="384" cy="192"/>
            </a:xfrm>
          </p:grpSpPr>
          <p:sp>
            <p:nvSpPr>
              <p:cNvPr id="322597" name="Rectangle 37"/>
              <p:cNvSpPr>
                <a:spLocks noChangeArrowheads="1"/>
              </p:cNvSpPr>
              <p:nvPr/>
            </p:nvSpPr>
            <p:spPr bwMode="auto">
              <a:xfrm>
                <a:off x="1920"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98" name="Rectangle 38"/>
              <p:cNvSpPr>
                <a:spLocks noChangeArrowheads="1"/>
              </p:cNvSpPr>
              <p:nvPr/>
            </p:nvSpPr>
            <p:spPr bwMode="auto">
              <a:xfrm>
                <a:off x="2112"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99" name="Rectangle 39"/>
              <p:cNvSpPr>
                <a:spLocks noChangeArrowheads="1"/>
              </p:cNvSpPr>
              <p:nvPr/>
            </p:nvSpPr>
            <p:spPr bwMode="auto">
              <a:xfrm>
                <a:off x="1920"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01" name="Rectangle 41"/>
          <p:cNvSpPr>
            <a:spLocks noChangeArrowheads="1"/>
          </p:cNvSpPr>
          <p:nvPr/>
        </p:nvSpPr>
        <p:spPr bwMode="auto">
          <a:xfrm>
            <a:off x="146050" y="4876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call </a:t>
            </a:r>
            <a:r>
              <a:rPr lang="en-US" sz="1400" b="0"/>
              <a:t>Dest</a:t>
            </a:r>
          </a:p>
        </p:txBody>
      </p:sp>
      <p:grpSp>
        <p:nvGrpSpPr>
          <p:cNvPr id="13" name="Group 205"/>
          <p:cNvGrpSpPr>
            <a:grpSpLocks/>
          </p:cNvGrpSpPr>
          <p:nvPr/>
        </p:nvGrpSpPr>
        <p:grpSpPr bwMode="auto">
          <a:xfrm>
            <a:off x="2051050" y="4876800"/>
            <a:ext cx="609600" cy="304800"/>
            <a:chOff x="1536" y="3072"/>
            <a:chExt cx="384" cy="192"/>
          </a:xfrm>
        </p:grpSpPr>
        <p:sp>
          <p:nvSpPr>
            <p:cNvPr id="322603" name="Rectangle 43"/>
            <p:cNvSpPr>
              <a:spLocks noChangeArrowheads="1"/>
            </p:cNvSpPr>
            <p:nvPr/>
          </p:nvSpPr>
          <p:spPr bwMode="auto">
            <a:xfrm>
              <a:off x="1536"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8</a:t>
              </a:r>
            </a:p>
          </p:txBody>
        </p:sp>
        <p:sp>
          <p:nvSpPr>
            <p:cNvPr id="322604" name="Rectangle 44"/>
            <p:cNvSpPr>
              <a:spLocks noChangeArrowheads="1"/>
            </p:cNvSpPr>
            <p:nvPr/>
          </p:nvSpPr>
          <p:spPr bwMode="auto">
            <a:xfrm>
              <a:off x="1728"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05" name="Rectangle 45"/>
            <p:cNvSpPr>
              <a:spLocks noChangeArrowheads="1"/>
            </p:cNvSpPr>
            <p:nvPr/>
          </p:nvSpPr>
          <p:spPr bwMode="auto">
            <a:xfrm>
              <a:off x="1536" y="307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06" name="Rectangle 46"/>
          <p:cNvSpPr>
            <a:spLocks noChangeArrowheads="1"/>
          </p:cNvSpPr>
          <p:nvPr/>
        </p:nvSpPr>
        <p:spPr bwMode="auto">
          <a:xfrm>
            <a:off x="2660650" y="4876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dirty="0" err="1"/>
              <a:t>Dest</a:t>
            </a:r>
            <a:endParaRPr lang="en-US" sz="1400" b="0" dirty="0"/>
          </a:p>
        </p:txBody>
      </p:sp>
      <p:grpSp>
        <p:nvGrpSpPr>
          <p:cNvPr id="14" name="Group 204"/>
          <p:cNvGrpSpPr>
            <a:grpSpLocks/>
          </p:cNvGrpSpPr>
          <p:nvPr/>
        </p:nvGrpSpPr>
        <p:grpSpPr bwMode="auto">
          <a:xfrm>
            <a:off x="146050" y="2133600"/>
            <a:ext cx="3124200" cy="304800"/>
            <a:chOff x="336" y="1344"/>
            <a:chExt cx="1968" cy="192"/>
          </a:xfrm>
        </p:grpSpPr>
        <p:sp>
          <p:nvSpPr>
            <p:cNvPr id="322608" name="Rectangle 48"/>
            <p:cNvSpPr>
              <a:spLocks noChangeArrowheads="1"/>
            </p:cNvSpPr>
            <p:nvPr/>
          </p:nvSpPr>
          <p:spPr bwMode="auto">
            <a:xfrm>
              <a:off x="336" y="134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cmovXX</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endParaRPr lang="en-US" sz="1400" b="0" dirty="0"/>
            </a:p>
          </p:txBody>
        </p:sp>
        <p:grpSp>
          <p:nvGrpSpPr>
            <p:cNvPr id="15" name="Group 203"/>
            <p:cNvGrpSpPr>
              <a:grpSpLocks/>
            </p:cNvGrpSpPr>
            <p:nvPr/>
          </p:nvGrpSpPr>
          <p:grpSpPr bwMode="auto">
            <a:xfrm>
              <a:off x="1536" y="1344"/>
              <a:ext cx="384" cy="192"/>
              <a:chOff x="1536" y="1344"/>
              <a:chExt cx="384" cy="192"/>
            </a:xfrm>
          </p:grpSpPr>
          <p:sp>
            <p:nvSpPr>
              <p:cNvPr id="322610" name="Rectangle 50"/>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322611" name="Rectangle 51"/>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612" name="Rectangle 52"/>
              <p:cNvSpPr>
                <a:spLocks noChangeArrowheads="1"/>
              </p:cNvSpPr>
              <p:nvPr/>
            </p:nvSpPr>
            <p:spPr bwMode="auto">
              <a:xfrm>
                <a:off x="1536"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6" name="Group 202"/>
            <p:cNvGrpSpPr>
              <a:grpSpLocks/>
            </p:cNvGrpSpPr>
            <p:nvPr/>
          </p:nvGrpSpPr>
          <p:grpSpPr bwMode="auto">
            <a:xfrm>
              <a:off x="1920" y="1344"/>
              <a:ext cx="384" cy="192"/>
              <a:chOff x="1920" y="1344"/>
              <a:chExt cx="384" cy="192"/>
            </a:xfrm>
          </p:grpSpPr>
          <p:sp>
            <p:nvSpPr>
              <p:cNvPr id="322614" name="Rectangle 54"/>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15" name="Rectangle 55"/>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16" name="Rectangle 56"/>
              <p:cNvSpPr>
                <a:spLocks noChangeArrowheads="1"/>
              </p:cNvSpPr>
              <p:nvPr/>
            </p:nvSpPr>
            <p:spPr bwMode="auto">
              <a:xfrm>
                <a:off x="1920"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18" name="Rectangle 58"/>
          <p:cNvSpPr>
            <a:spLocks noChangeArrowheads="1"/>
          </p:cNvSpPr>
          <p:nvPr/>
        </p:nvSpPr>
        <p:spPr bwMode="auto">
          <a:xfrm>
            <a:off x="146050" y="2590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irmovq</a:t>
            </a:r>
            <a:r>
              <a:rPr lang="en-US" sz="1400" b="0" dirty="0">
                <a:latin typeface="Courier New" pitchFamily="49" charset="0"/>
              </a:rPr>
              <a:t> </a:t>
            </a:r>
            <a:r>
              <a:rPr lang="en-US" sz="1400" b="0" dirty="0"/>
              <a:t>V</a:t>
            </a:r>
            <a:r>
              <a:rPr lang="en-US" sz="1400" b="0" dirty="0">
                <a:latin typeface="Courier New" pitchFamily="49" charset="0"/>
              </a:rPr>
              <a:t>, </a:t>
            </a:r>
            <a:r>
              <a:rPr lang="en-US" sz="1400" b="0" dirty="0" err="1"/>
              <a:t>rB</a:t>
            </a:r>
            <a:endParaRPr lang="en-US" sz="1400" b="0" dirty="0"/>
          </a:p>
        </p:txBody>
      </p:sp>
      <p:grpSp>
        <p:nvGrpSpPr>
          <p:cNvPr id="18" name="Group 200"/>
          <p:cNvGrpSpPr>
            <a:grpSpLocks/>
          </p:cNvGrpSpPr>
          <p:nvPr/>
        </p:nvGrpSpPr>
        <p:grpSpPr bwMode="auto">
          <a:xfrm>
            <a:off x="2051050" y="2590800"/>
            <a:ext cx="609600" cy="304800"/>
            <a:chOff x="1536" y="1632"/>
            <a:chExt cx="384" cy="192"/>
          </a:xfrm>
        </p:grpSpPr>
        <p:sp>
          <p:nvSpPr>
            <p:cNvPr id="322620" name="Rectangle 60"/>
            <p:cNvSpPr>
              <a:spLocks noChangeArrowheads="1"/>
            </p:cNvSpPr>
            <p:nvPr/>
          </p:nvSpPr>
          <p:spPr bwMode="auto">
            <a:xfrm>
              <a:off x="1536"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322621" name="Rectangle 61"/>
            <p:cNvSpPr>
              <a:spLocks noChangeArrowheads="1"/>
            </p:cNvSpPr>
            <p:nvPr/>
          </p:nvSpPr>
          <p:spPr bwMode="auto">
            <a:xfrm>
              <a:off x="1728"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22" name="Rectangle 62"/>
            <p:cNvSpPr>
              <a:spLocks noChangeArrowheads="1"/>
            </p:cNvSpPr>
            <p:nvPr/>
          </p:nvSpPr>
          <p:spPr bwMode="auto">
            <a:xfrm>
              <a:off x="1536"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9" name="Group 199"/>
          <p:cNvGrpSpPr>
            <a:grpSpLocks/>
          </p:cNvGrpSpPr>
          <p:nvPr/>
        </p:nvGrpSpPr>
        <p:grpSpPr bwMode="auto">
          <a:xfrm>
            <a:off x="2660650" y="2590800"/>
            <a:ext cx="609600" cy="304800"/>
            <a:chOff x="1920" y="1632"/>
            <a:chExt cx="384" cy="192"/>
          </a:xfrm>
        </p:grpSpPr>
        <p:sp>
          <p:nvSpPr>
            <p:cNvPr id="322624" name="Rectangle 64"/>
            <p:cNvSpPr>
              <a:spLocks noChangeArrowheads="1"/>
            </p:cNvSpPr>
            <p:nvPr/>
          </p:nvSpPr>
          <p:spPr bwMode="auto">
            <a:xfrm>
              <a:off x="1920"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625" name="Rectangle 65"/>
            <p:cNvSpPr>
              <a:spLocks noChangeArrowheads="1"/>
            </p:cNvSpPr>
            <p:nvPr/>
          </p:nvSpPr>
          <p:spPr bwMode="auto">
            <a:xfrm>
              <a:off x="2112"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26" name="Rectangle 66"/>
            <p:cNvSpPr>
              <a:spLocks noChangeArrowheads="1"/>
            </p:cNvSpPr>
            <p:nvPr/>
          </p:nvSpPr>
          <p:spPr bwMode="auto">
            <a:xfrm>
              <a:off x="1920"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27" name="Rectangle 67"/>
          <p:cNvSpPr>
            <a:spLocks noChangeArrowheads="1"/>
          </p:cNvSpPr>
          <p:nvPr/>
        </p:nvSpPr>
        <p:spPr bwMode="auto">
          <a:xfrm>
            <a:off x="3270250" y="2590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V</a:t>
            </a:r>
          </a:p>
        </p:txBody>
      </p:sp>
      <p:sp>
        <p:nvSpPr>
          <p:cNvPr id="322629" name="Rectangle 69"/>
          <p:cNvSpPr>
            <a:spLocks noChangeArrowheads="1"/>
          </p:cNvSpPr>
          <p:nvPr/>
        </p:nvSpPr>
        <p:spPr bwMode="auto">
          <a:xfrm>
            <a:off x="146050" y="30480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rmmovq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a:t>
            </a:r>
          </a:p>
        </p:txBody>
      </p:sp>
      <p:grpSp>
        <p:nvGrpSpPr>
          <p:cNvPr id="21" name="Group 197"/>
          <p:cNvGrpSpPr>
            <a:grpSpLocks/>
          </p:cNvGrpSpPr>
          <p:nvPr/>
        </p:nvGrpSpPr>
        <p:grpSpPr bwMode="auto">
          <a:xfrm>
            <a:off x="2051050" y="3048000"/>
            <a:ext cx="609600" cy="304800"/>
            <a:chOff x="1536" y="1920"/>
            <a:chExt cx="384" cy="192"/>
          </a:xfrm>
        </p:grpSpPr>
        <p:sp>
          <p:nvSpPr>
            <p:cNvPr id="322631" name="Rectangle 71"/>
            <p:cNvSpPr>
              <a:spLocks noChangeArrowheads="1"/>
            </p:cNvSpPr>
            <p:nvPr/>
          </p:nvSpPr>
          <p:spPr bwMode="auto">
            <a:xfrm>
              <a:off x="1536"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322632" name="Rectangle 72"/>
            <p:cNvSpPr>
              <a:spLocks noChangeArrowheads="1"/>
            </p:cNvSpPr>
            <p:nvPr/>
          </p:nvSpPr>
          <p:spPr bwMode="auto">
            <a:xfrm>
              <a:off x="1728"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33" name="Rectangle 73"/>
            <p:cNvSpPr>
              <a:spLocks noChangeArrowheads="1"/>
            </p:cNvSpPr>
            <p:nvPr/>
          </p:nvSpPr>
          <p:spPr bwMode="auto">
            <a:xfrm>
              <a:off x="1536"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2" name="Group 196"/>
          <p:cNvGrpSpPr>
            <a:grpSpLocks/>
          </p:cNvGrpSpPr>
          <p:nvPr/>
        </p:nvGrpSpPr>
        <p:grpSpPr bwMode="auto">
          <a:xfrm>
            <a:off x="2660650" y="3048000"/>
            <a:ext cx="609600" cy="304800"/>
            <a:chOff x="1920" y="1920"/>
            <a:chExt cx="384" cy="192"/>
          </a:xfrm>
        </p:grpSpPr>
        <p:sp>
          <p:nvSpPr>
            <p:cNvPr id="322635" name="Rectangle 75"/>
            <p:cNvSpPr>
              <a:spLocks noChangeArrowheads="1"/>
            </p:cNvSpPr>
            <p:nvPr/>
          </p:nvSpPr>
          <p:spPr bwMode="auto">
            <a:xfrm>
              <a:off x="1920"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36" name="Rectangle 76"/>
            <p:cNvSpPr>
              <a:spLocks noChangeArrowheads="1"/>
            </p:cNvSpPr>
            <p:nvPr/>
          </p:nvSpPr>
          <p:spPr bwMode="auto">
            <a:xfrm>
              <a:off x="2112"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37" name="Rectangle 77"/>
            <p:cNvSpPr>
              <a:spLocks noChangeArrowheads="1"/>
            </p:cNvSpPr>
            <p:nvPr/>
          </p:nvSpPr>
          <p:spPr bwMode="auto">
            <a:xfrm>
              <a:off x="1920"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38" name="Rectangle 78"/>
          <p:cNvSpPr>
            <a:spLocks noChangeArrowheads="1"/>
          </p:cNvSpPr>
          <p:nvPr/>
        </p:nvSpPr>
        <p:spPr bwMode="auto">
          <a:xfrm>
            <a:off x="3270250" y="30480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322640" name="Rectangle 80"/>
          <p:cNvSpPr>
            <a:spLocks noChangeArrowheads="1"/>
          </p:cNvSpPr>
          <p:nvPr/>
        </p:nvSpPr>
        <p:spPr bwMode="auto">
          <a:xfrm>
            <a:off x="146050" y="3505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mrmovq</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 </a:t>
            </a:r>
            <a:r>
              <a:rPr lang="en-US" sz="1400" b="0" dirty="0" err="1"/>
              <a:t>rA</a:t>
            </a:r>
            <a:endParaRPr lang="en-US" sz="1400" b="0" dirty="0"/>
          </a:p>
        </p:txBody>
      </p:sp>
      <p:grpSp>
        <p:nvGrpSpPr>
          <p:cNvPr id="24" name="Group 194"/>
          <p:cNvGrpSpPr>
            <a:grpSpLocks/>
          </p:cNvGrpSpPr>
          <p:nvPr/>
        </p:nvGrpSpPr>
        <p:grpSpPr bwMode="auto">
          <a:xfrm>
            <a:off x="2051050" y="3505200"/>
            <a:ext cx="609600" cy="304800"/>
            <a:chOff x="1536" y="2208"/>
            <a:chExt cx="384" cy="192"/>
          </a:xfrm>
        </p:grpSpPr>
        <p:sp>
          <p:nvSpPr>
            <p:cNvPr id="322642" name="Rectangle 82"/>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322643" name="Rectangle 83"/>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44" name="Rectangle 84"/>
            <p:cNvSpPr>
              <a:spLocks noChangeArrowheads="1"/>
            </p:cNvSpPr>
            <p:nvPr/>
          </p:nvSpPr>
          <p:spPr bwMode="auto">
            <a:xfrm>
              <a:off x="1536"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5" name="Group 193"/>
          <p:cNvGrpSpPr>
            <a:grpSpLocks/>
          </p:cNvGrpSpPr>
          <p:nvPr/>
        </p:nvGrpSpPr>
        <p:grpSpPr bwMode="auto">
          <a:xfrm>
            <a:off x="2660650" y="3505200"/>
            <a:ext cx="609600" cy="304800"/>
            <a:chOff x="1920" y="2208"/>
            <a:chExt cx="384" cy="192"/>
          </a:xfrm>
        </p:grpSpPr>
        <p:sp>
          <p:nvSpPr>
            <p:cNvPr id="322646" name="Rectangle 86"/>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47" name="Rectangle 87"/>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48" name="Rectangle 88"/>
            <p:cNvSpPr>
              <a:spLocks noChangeArrowheads="1"/>
            </p:cNvSpPr>
            <p:nvPr/>
          </p:nvSpPr>
          <p:spPr bwMode="auto">
            <a:xfrm>
              <a:off x="1920"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49" name="Rectangle 89"/>
          <p:cNvSpPr>
            <a:spLocks noChangeArrowheads="1"/>
          </p:cNvSpPr>
          <p:nvPr/>
        </p:nvSpPr>
        <p:spPr bwMode="auto">
          <a:xfrm>
            <a:off x="3270250" y="35052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grpSp>
        <p:nvGrpSpPr>
          <p:cNvPr id="26" name="Group 192"/>
          <p:cNvGrpSpPr>
            <a:grpSpLocks/>
          </p:cNvGrpSpPr>
          <p:nvPr/>
        </p:nvGrpSpPr>
        <p:grpSpPr bwMode="auto">
          <a:xfrm>
            <a:off x="146050" y="3962400"/>
            <a:ext cx="3124200" cy="304800"/>
            <a:chOff x="336" y="2496"/>
            <a:chExt cx="1968" cy="192"/>
          </a:xfrm>
        </p:grpSpPr>
        <p:sp>
          <p:nvSpPr>
            <p:cNvPr id="322651" name="Rectangle 91"/>
            <p:cNvSpPr>
              <a:spLocks noChangeArrowheads="1"/>
            </p:cNvSpPr>
            <p:nvPr/>
          </p:nvSpPr>
          <p:spPr bwMode="auto">
            <a:xfrm>
              <a:off x="336" y="249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OPq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endParaRPr lang="en-US" sz="1400" b="0" dirty="0"/>
            </a:p>
          </p:txBody>
        </p:sp>
        <p:grpSp>
          <p:nvGrpSpPr>
            <p:cNvPr id="27" name="Group 191"/>
            <p:cNvGrpSpPr>
              <a:grpSpLocks/>
            </p:cNvGrpSpPr>
            <p:nvPr/>
          </p:nvGrpSpPr>
          <p:grpSpPr bwMode="auto">
            <a:xfrm>
              <a:off x="1536" y="2496"/>
              <a:ext cx="384" cy="192"/>
              <a:chOff x="1536" y="2496"/>
              <a:chExt cx="384" cy="192"/>
            </a:xfrm>
          </p:grpSpPr>
          <p:sp>
            <p:nvSpPr>
              <p:cNvPr id="322653" name="Rectangle 93"/>
              <p:cNvSpPr>
                <a:spLocks noChangeArrowheads="1"/>
              </p:cNvSpPr>
              <p:nvPr/>
            </p:nvSpPr>
            <p:spPr bwMode="auto">
              <a:xfrm>
                <a:off x="1536"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322654" name="Rectangle 94"/>
              <p:cNvSpPr>
                <a:spLocks noChangeArrowheads="1"/>
              </p:cNvSpPr>
              <p:nvPr/>
            </p:nvSpPr>
            <p:spPr bwMode="auto">
              <a:xfrm>
                <a:off x="1728"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t>fn</a:t>
                </a:r>
              </a:p>
            </p:txBody>
          </p:sp>
          <p:sp>
            <p:nvSpPr>
              <p:cNvPr id="322655" name="Rectangle 95"/>
              <p:cNvSpPr>
                <a:spLocks noChangeArrowheads="1"/>
              </p:cNvSpPr>
              <p:nvPr/>
            </p:nvSpPr>
            <p:spPr bwMode="auto">
              <a:xfrm>
                <a:off x="1536"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8" name="Group 190"/>
            <p:cNvGrpSpPr>
              <a:grpSpLocks/>
            </p:cNvGrpSpPr>
            <p:nvPr/>
          </p:nvGrpSpPr>
          <p:grpSpPr bwMode="auto">
            <a:xfrm>
              <a:off x="1920" y="2496"/>
              <a:ext cx="384" cy="192"/>
              <a:chOff x="1920" y="2496"/>
              <a:chExt cx="384" cy="192"/>
            </a:xfrm>
          </p:grpSpPr>
          <p:sp>
            <p:nvSpPr>
              <p:cNvPr id="322657" name="Rectangle 97"/>
              <p:cNvSpPr>
                <a:spLocks noChangeArrowheads="1"/>
              </p:cNvSpPr>
              <p:nvPr/>
            </p:nvSpPr>
            <p:spPr bwMode="auto">
              <a:xfrm>
                <a:off x="1920"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58" name="Rectangle 98"/>
              <p:cNvSpPr>
                <a:spLocks noChangeArrowheads="1"/>
              </p:cNvSpPr>
              <p:nvPr/>
            </p:nvSpPr>
            <p:spPr bwMode="auto">
              <a:xfrm>
                <a:off x="2112"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59" name="Rectangle 99"/>
              <p:cNvSpPr>
                <a:spLocks noChangeArrowheads="1"/>
              </p:cNvSpPr>
              <p:nvPr/>
            </p:nvSpPr>
            <p:spPr bwMode="auto">
              <a:xfrm>
                <a:off x="1920"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29" name="Group 189"/>
          <p:cNvGrpSpPr>
            <a:grpSpLocks/>
          </p:cNvGrpSpPr>
          <p:nvPr/>
        </p:nvGrpSpPr>
        <p:grpSpPr bwMode="auto">
          <a:xfrm>
            <a:off x="146050" y="5334000"/>
            <a:ext cx="2514600" cy="304800"/>
            <a:chOff x="336" y="3360"/>
            <a:chExt cx="1584" cy="192"/>
          </a:xfrm>
        </p:grpSpPr>
        <p:sp>
          <p:nvSpPr>
            <p:cNvPr id="322661" name="Rectangle 101"/>
            <p:cNvSpPr>
              <a:spLocks noChangeArrowheads="1"/>
            </p:cNvSpPr>
            <p:nvPr/>
          </p:nvSpPr>
          <p:spPr bwMode="auto">
            <a:xfrm>
              <a:off x="336" y="336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ret</a:t>
              </a:r>
            </a:p>
          </p:txBody>
        </p:sp>
        <p:grpSp>
          <p:nvGrpSpPr>
            <p:cNvPr id="30" name="Group 188"/>
            <p:cNvGrpSpPr>
              <a:grpSpLocks/>
            </p:cNvGrpSpPr>
            <p:nvPr/>
          </p:nvGrpSpPr>
          <p:grpSpPr bwMode="auto">
            <a:xfrm>
              <a:off x="1536" y="3360"/>
              <a:ext cx="384" cy="192"/>
              <a:chOff x="1536" y="3360"/>
              <a:chExt cx="384" cy="192"/>
            </a:xfrm>
          </p:grpSpPr>
          <p:sp>
            <p:nvSpPr>
              <p:cNvPr id="322663" name="Rectangle 103"/>
              <p:cNvSpPr>
                <a:spLocks noChangeArrowheads="1"/>
              </p:cNvSpPr>
              <p:nvPr/>
            </p:nvSpPr>
            <p:spPr bwMode="auto">
              <a:xfrm>
                <a:off x="1536"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9</a:t>
                </a:r>
              </a:p>
            </p:txBody>
          </p:sp>
          <p:sp>
            <p:nvSpPr>
              <p:cNvPr id="322664" name="Rectangle 104"/>
              <p:cNvSpPr>
                <a:spLocks noChangeArrowheads="1"/>
              </p:cNvSpPr>
              <p:nvPr/>
            </p:nvSpPr>
            <p:spPr bwMode="auto">
              <a:xfrm>
                <a:off x="1728"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65" name="Rectangle 105"/>
              <p:cNvSpPr>
                <a:spLocks noChangeArrowheads="1"/>
              </p:cNvSpPr>
              <p:nvPr/>
            </p:nvSpPr>
            <p:spPr bwMode="auto">
              <a:xfrm>
                <a:off x="1536" y="33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1" name="Group 187"/>
          <p:cNvGrpSpPr>
            <a:grpSpLocks/>
          </p:cNvGrpSpPr>
          <p:nvPr/>
        </p:nvGrpSpPr>
        <p:grpSpPr bwMode="auto">
          <a:xfrm>
            <a:off x="146050" y="1670050"/>
            <a:ext cx="2514600" cy="304800"/>
            <a:chOff x="336" y="768"/>
            <a:chExt cx="1584" cy="192"/>
          </a:xfrm>
        </p:grpSpPr>
        <p:sp>
          <p:nvSpPr>
            <p:cNvPr id="322667" name="Rectangle 107"/>
            <p:cNvSpPr>
              <a:spLocks noChangeArrowheads="1"/>
            </p:cNvSpPr>
            <p:nvPr/>
          </p:nvSpPr>
          <p:spPr bwMode="auto">
            <a:xfrm>
              <a:off x="336" y="76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nop</a:t>
              </a:r>
            </a:p>
          </p:txBody>
        </p:sp>
        <p:grpSp>
          <p:nvGrpSpPr>
            <p:cNvPr id="322560" name="Group 186"/>
            <p:cNvGrpSpPr>
              <a:grpSpLocks/>
            </p:cNvGrpSpPr>
            <p:nvPr/>
          </p:nvGrpSpPr>
          <p:grpSpPr bwMode="auto">
            <a:xfrm>
              <a:off x="1536" y="768"/>
              <a:ext cx="384" cy="192"/>
              <a:chOff x="1536" y="768"/>
              <a:chExt cx="384" cy="192"/>
            </a:xfrm>
          </p:grpSpPr>
          <p:sp>
            <p:nvSpPr>
              <p:cNvPr id="322669" name="Rectangle 109"/>
              <p:cNvSpPr>
                <a:spLocks noChangeArrowheads="1"/>
              </p:cNvSpPr>
              <p:nvPr/>
            </p:nvSpPr>
            <p:spPr bwMode="auto">
              <a:xfrm>
                <a:off x="1536"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1</a:t>
                </a:r>
              </a:p>
            </p:txBody>
          </p:sp>
          <p:sp>
            <p:nvSpPr>
              <p:cNvPr id="322670" name="Rectangle 110"/>
              <p:cNvSpPr>
                <a:spLocks noChangeArrowheads="1"/>
              </p:cNvSpPr>
              <p:nvPr/>
            </p:nvSpPr>
            <p:spPr bwMode="auto">
              <a:xfrm>
                <a:off x="1728"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1" name="Rectangle 111"/>
              <p:cNvSpPr>
                <a:spLocks noChangeArrowheads="1"/>
              </p:cNvSpPr>
              <p:nvPr/>
            </p:nvSpPr>
            <p:spPr bwMode="auto">
              <a:xfrm>
                <a:off x="1536" y="76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1" name="Group 185"/>
          <p:cNvGrpSpPr>
            <a:grpSpLocks/>
          </p:cNvGrpSpPr>
          <p:nvPr/>
        </p:nvGrpSpPr>
        <p:grpSpPr bwMode="auto">
          <a:xfrm>
            <a:off x="139700" y="1212850"/>
            <a:ext cx="2514600" cy="304800"/>
            <a:chOff x="336" y="1056"/>
            <a:chExt cx="1584" cy="192"/>
          </a:xfrm>
        </p:grpSpPr>
        <p:sp>
          <p:nvSpPr>
            <p:cNvPr id="322673" name="Rectangle 113"/>
            <p:cNvSpPr>
              <a:spLocks noChangeArrowheads="1"/>
            </p:cNvSpPr>
            <p:nvPr/>
          </p:nvSpPr>
          <p:spPr bwMode="auto">
            <a:xfrm>
              <a:off x="336" y="105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halt</a:t>
              </a:r>
            </a:p>
          </p:txBody>
        </p:sp>
        <p:grpSp>
          <p:nvGrpSpPr>
            <p:cNvPr id="322563" name="Group 184"/>
            <p:cNvGrpSpPr>
              <a:grpSpLocks/>
            </p:cNvGrpSpPr>
            <p:nvPr/>
          </p:nvGrpSpPr>
          <p:grpSpPr bwMode="auto">
            <a:xfrm>
              <a:off x="1536" y="1056"/>
              <a:ext cx="384" cy="192"/>
              <a:chOff x="1536" y="1056"/>
              <a:chExt cx="384" cy="192"/>
            </a:xfrm>
          </p:grpSpPr>
          <p:sp>
            <p:nvSpPr>
              <p:cNvPr id="322675" name="Rectangle 115"/>
              <p:cNvSpPr>
                <a:spLocks noChangeArrowheads="1"/>
              </p:cNvSpPr>
              <p:nvPr/>
            </p:nvSpPr>
            <p:spPr bwMode="auto">
              <a:xfrm>
                <a:off x="1536"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0</a:t>
                </a:r>
              </a:p>
            </p:txBody>
          </p:sp>
          <p:sp>
            <p:nvSpPr>
              <p:cNvPr id="322676" name="Rectangle 116"/>
              <p:cNvSpPr>
                <a:spLocks noChangeArrowheads="1"/>
              </p:cNvSpPr>
              <p:nvPr/>
            </p:nvSpPr>
            <p:spPr bwMode="auto">
              <a:xfrm>
                <a:off x="1728"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7" name="Rectangle 117"/>
              <p:cNvSpPr>
                <a:spLocks noChangeArrowheads="1"/>
              </p:cNvSpPr>
              <p:nvPr/>
            </p:nvSpPr>
            <p:spPr bwMode="auto">
              <a:xfrm>
                <a:off x="1536" y="105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4" name="Group 322563"/>
          <p:cNvGrpSpPr/>
          <p:nvPr/>
        </p:nvGrpSpPr>
        <p:grpSpPr>
          <a:xfrm>
            <a:off x="2051050" y="831850"/>
            <a:ext cx="6096000" cy="311150"/>
            <a:chOff x="2051050" y="831850"/>
            <a:chExt cx="6096000" cy="311150"/>
          </a:xfrm>
        </p:grpSpPr>
        <p:sp>
          <p:nvSpPr>
            <p:cNvPr id="322567" name="Rectangle 7"/>
            <p:cNvSpPr>
              <a:spLocks noChangeArrowheads="1"/>
            </p:cNvSpPr>
            <p:nvPr/>
          </p:nvSpPr>
          <p:spPr bwMode="auto">
            <a:xfrm>
              <a:off x="2051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0</a:t>
              </a:r>
            </a:p>
          </p:txBody>
        </p:sp>
        <p:sp>
          <p:nvSpPr>
            <p:cNvPr id="322568" name="Rectangle 8"/>
            <p:cNvSpPr>
              <a:spLocks noChangeArrowheads="1"/>
            </p:cNvSpPr>
            <p:nvPr/>
          </p:nvSpPr>
          <p:spPr bwMode="auto">
            <a:xfrm>
              <a:off x="26606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1</a:t>
              </a:r>
            </a:p>
          </p:txBody>
        </p:sp>
        <p:sp>
          <p:nvSpPr>
            <p:cNvPr id="322569" name="Rectangle 9"/>
            <p:cNvSpPr>
              <a:spLocks noChangeArrowheads="1"/>
            </p:cNvSpPr>
            <p:nvPr/>
          </p:nvSpPr>
          <p:spPr bwMode="auto">
            <a:xfrm>
              <a:off x="32702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2</a:t>
              </a:r>
            </a:p>
          </p:txBody>
        </p:sp>
        <p:sp>
          <p:nvSpPr>
            <p:cNvPr id="322570" name="Rectangle 10"/>
            <p:cNvSpPr>
              <a:spLocks noChangeArrowheads="1"/>
            </p:cNvSpPr>
            <p:nvPr/>
          </p:nvSpPr>
          <p:spPr bwMode="auto">
            <a:xfrm>
              <a:off x="38798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3</a:t>
              </a:r>
            </a:p>
          </p:txBody>
        </p:sp>
        <p:sp>
          <p:nvSpPr>
            <p:cNvPr id="322571" name="Rectangle 11"/>
            <p:cNvSpPr>
              <a:spLocks noChangeArrowheads="1"/>
            </p:cNvSpPr>
            <p:nvPr/>
          </p:nvSpPr>
          <p:spPr bwMode="auto">
            <a:xfrm>
              <a:off x="44894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4</a:t>
              </a:r>
            </a:p>
          </p:txBody>
        </p:sp>
        <p:sp>
          <p:nvSpPr>
            <p:cNvPr id="322572" name="Rectangle 12"/>
            <p:cNvSpPr>
              <a:spLocks noChangeArrowheads="1"/>
            </p:cNvSpPr>
            <p:nvPr/>
          </p:nvSpPr>
          <p:spPr bwMode="auto">
            <a:xfrm>
              <a:off x="5099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5</a:t>
              </a:r>
            </a:p>
          </p:txBody>
        </p:sp>
        <p:sp>
          <p:nvSpPr>
            <p:cNvPr id="119" name="Rectangle 8"/>
            <p:cNvSpPr>
              <a:spLocks noChangeArrowheads="1"/>
            </p:cNvSpPr>
            <p:nvPr/>
          </p:nvSpPr>
          <p:spPr bwMode="auto">
            <a:xfrm>
              <a:off x="57086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6</a:t>
              </a:r>
            </a:p>
          </p:txBody>
        </p:sp>
        <p:sp>
          <p:nvSpPr>
            <p:cNvPr id="120" name="Rectangle 9"/>
            <p:cNvSpPr>
              <a:spLocks noChangeArrowheads="1"/>
            </p:cNvSpPr>
            <p:nvPr/>
          </p:nvSpPr>
          <p:spPr bwMode="auto">
            <a:xfrm>
              <a:off x="63182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7</a:t>
              </a:r>
            </a:p>
          </p:txBody>
        </p:sp>
        <p:sp>
          <p:nvSpPr>
            <p:cNvPr id="121" name="Rectangle 10"/>
            <p:cNvSpPr>
              <a:spLocks noChangeArrowheads="1"/>
            </p:cNvSpPr>
            <p:nvPr/>
          </p:nvSpPr>
          <p:spPr bwMode="auto">
            <a:xfrm>
              <a:off x="69278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8</a:t>
              </a:r>
            </a:p>
          </p:txBody>
        </p:sp>
        <p:sp>
          <p:nvSpPr>
            <p:cNvPr id="122" name="Rectangle 11"/>
            <p:cNvSpPr>
              <a:spLocks noChangeArrowheads="1"/>
            </p:cNvSpPr>
            <p:nvPr/>
          </p:nvSpPr>
          <p:spPr bwMode="auto">
            <a:xfrm>
              <a:off x="75374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9</a:t>
              </a:r>
            </a:p>
          </p:txBody>
        </p:sp>
      </p:grpSp>
    </p:spTree>
    <p:extLst>
      <p:ext uri="{BB962C8B-B14F-4D97-AF65-F5344CB8AC3E}">
        <p14:creationId xmlns:p14="http://schemas.microsoft.com/office/powerpoint/2010/main" val="393879251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dirty="0" err="1">
                <a:latin typeface="Courier New" pitchFamily="49" charset="0"/>
              </a:rPr>
              <a:t>popq</a:t>
            </a:r>
            <a:r>
              <a:rPr lang="zh-CN" altLang="en-US" dirty="0"/>
              <a:t>的各阶段计算</a:t>
            </a:r>
            <a:endParaRPr lang="en-US" dirty="0">
              <a:latin typeface="Courier New" pitchFamily="49" charset="0"/>
            </a:endParaRPr>
          </a:p>
        </p:txBody>
      </p:sp>
      <p:sp>
        <p:nvSpPr>
          <p:cNvPr id="340995" name="Rectangle 3"/>
          <p:cNvSpPr>
            <a:spLocks noGrp="1" noChangeArrowheads="1"/>
          </p:cNvSpPr>
          <p:nvPr>
            <p:ph type="body" idx="1"/>
          </p:nvPr>
        </p:nvSpPr>
        <p:spPr>
          <a:xfrm>
            <a:off x="290513" y="5099050"/>
            <a:ext cx="8294687" cy="1174750"/>
          </a:xfrm>
        </p:spPr>
        <p:txBody>
          <a:bodyPr/>
          <a:lstStyle/>
          <a:p>
            <a:pPr lvl="1"/>
            <a:r>
              <a:rPr lang="zh-CN" altLang="en-US" dirty="0"/>
              <a:t>使用</a:t>
            </a:r>
            <a:r>
              <a:rPr lang="en-US" dirty="0"/>
              <a:t>ALU</a:t>
            </a:r>
            <a:r>
              <a:rPr lang="zh-CN" altLang="en-US" dirty="0"/>
              <a:t>实现堆栈指针加</a:t>
            </a:r>
            <a:r>
              <a:rPr lang="en-US" altLang="zh-CN" dirty="0"/>
              <a:t>8</a:t>
            </a:r>
            <a:endParaRPr lang="en-US" dirty="0"/>
          </a:p>
          <a:p>
            <a:pPr lvl="1"/>
            <a:r>
              <a:rPr lang="zh-CN" altLang="en-US" dirty="0"/>
              <a:t>必须更新两个寄存器</a:t>
            </a:r>
            <a:endParaRPr lang="en-US" dirty="0"/>
          </a:p>
          <a:p>
            <a:pPr lvl="2"/>
            <a:r>
              <a:rPr lang="zh-CN" altLang="en-US" dirty="0"/>
              <a:t>一个用于弹出栈顶数据</a:t>
            </a:r>
            <a:endParaRPr lang="en-US" dirty="0"/>
          </a:p>
          <a:p>
            <a:pPr lvl="2"/>
            <a:r>
              <a:rPr lang="zh-CN" altLang="en-US" dirty="0"/>
              <a:t>一个用于更新堆栈指针</a:t>
            </a:r>
            <a:endParaRPr lang="en-US" dirty="0"/>
          </a:p>
        </p:txBody>
      </p:sp>
      <p:sp>
        <p:nvSpPr>
          <p:cNvPr id="340996" name="Text Box 4"/>
          <p:cNvSpPr txBox="1">
            <a:spLocks noChangeArrowheads="1"/>
          </p:cNvSpPr>
          <p:nvPr/>
        </p:nvSpPr>
        <p:spPr bwMode="auto">
          <a:xfrm>
            <a:off x="2133600" y="99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popq</a:t>
            </a:r>
            <a:r>
              <a:rPr lang="en-US" sz="1600" dirty="0"/>
              <a:t> </a:t>
            </a:r>
            <a:r>
              <a:rPr lang="en-US" sz="1600" dirty="0" err="1"/>
              <a:t>rA</a:t>
            </a:r>
            <a:endParaRPr lang="en-US" sz="1600" dirty="0"/>
          </a:p>
        </p:txBody>
      </p:sp>
      <p:grpSp>
        <p:nvGrpSpPr>
          <p:cNvPr id="340997" name="Group 5"/>
          <p:cNvGrpSpPr>
            <a:grpSpLocks/>
          </p:cNvGrpSpPr>
          <p:nvPr/>
        </p:nvGrpSpPr>
        <p:grpSpPr bwMode="auto">
          <a:xfrm>
            <a:off x="914400" y="1295400"/>
            <a:ext cx="7010400" cy="1219200"/>
            <a:chOff x="576" y="816"/>
            <a:chExt cx="4416" cy="768"/>
          </a:xfrm>
        </p:grpSpPr>
        <p:sp>
          <p:nvSpPr>
            <p:cNvPr id="340998" name="Text Box 6"/>
            <p:cNvSpPr txBox="1">
              <a:spLocks noChangeArrowheads="1"/>
            </p:cNvSpPr>
            <p:nvPr/>
          </p:nvSpPr>
          <p:spPr bwMode="auto">
            <a:xfrm>
              <a:off x="1344" y="816"/>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icode:ifun </a:t>
              </a:r>
              <a:r>
                <a:rPr lang="en-US" sz="1600">
                  <a:sym typeface="Symbol" pitchFamily="18" charset="2"/>
                </a:rPr>
                <a:t></a:t>
              </a:r>
              <a:r>
                <a:rPr lang="en-US" sz="1600"/>
                <a:t> M</a:t>
              </a:r>
              <a:r>
                <a:rPr lang="en-US" sz="1600" baseline="-25000"/>
                <a:t>1</a:t>
              </a:r>
              <a:r>
                <a:rPr lang="en-US" sz="1600"/>
                <a:t>[PC]</a:t>
              </a:r>
            </a:p>
          </p:txBody>
        </p:sp>
        <p:sp>
          <p:nvSpPr>
            <p:cNvPr id="340999" name="Text Box 7"/>
            <p:cNvSpPr txBox="1">
              <a:spLocks noChangeArrowheads="1"/>
            </p:cNvSpPr>
            <p:nvPr/>
          </p:nvSpPr>
          <p:spPr bwMode="auto">
            <a:xfrm>
              <a:off x="1344" y="1008"/>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rA:rB </a:t>
              </a:r>
              <a:r>
                <a:rPr lang="en-US" sz="1600">
                  <a:sym typeface="Symbol" pitchFamily="18" charset="2"/>
                </a:rPr>
                <a:t></a:t>
              </a:r>
              <a:r>
                <a:rPr lang="en-US" sz="1600"/>
                <a:t> M</a:t>
              </a:r>
              <a:r>
                <a:rPr lang="en-US" sz="1600" baseline="-25000"/>
                <a:t>1</a:t>
              </a:r>
              <a:r>
                <a:rPr lang="en-US" sz="1600"/>
                <a:t>[PC+1]</a:t>
              </a:r>
            </a:p>
          </p:txBody>
        </p:sp>
        <p:sp>
          <p:nvSpPr>
            <p:cNvPr id="341000" name="Text Box 8"/>
            <p:cNvSpPr txBox="1">
              <a:spLocks noChangeArrowheads="1"/>
            </p:cNvSpPr>
            <p:nvPr/>
          </p:nvSpPr>
          <p:spPr bwMode="auto">
            <a:xfrm>
              <a:off x="1344" y="1200"/>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 </a:t>
              </a:r>
            </a:p>
          </p:txBody>
        </p:sp>
        <p:sp>
          <p:nvSpPr>
            <p:cNvPr id="341001" name="Text Box 9"/>
            <p:cNvSpPr txBox="1">
              <a:spLocks noChangeArrowheads="1"/>
            </p:cNvSpPr>
            <p:nvPr/>
          </p:nvSpPr>
          <p:spPr bwMode="auto">
            <a:xfrm>
              <a:off x="1344" y="1392"/>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valP </a:t>
              </a:r>
              <a:r>
                <a:rPr lang="en-US" sz="1600">
                  <a:sym typeface="Symbol" pitchFamily="18" charset="2"/>
                </a:rPr>
                <a:t> PC+2</a:t>
              </a:r>
            </a:p>
          </p:txBody>
        </p:sp>
        <p:sp>
          <p:nvSpPr>
            <p:cNvPr id="341002" name="Text Box 10"/>
            <p:cNvSpPr txBox="1">
              <a:spLocks noChangeArrowheads="1"/>
            </p:cNvSpPr>
            <p:nvPr/>
          </p:nvSpPr>
          <p:spPr bwMode="auto">
            <a:xfrm>
              <a:off x="1344" y="816"/>
              <a:ext cx="1776" cy="768"/>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1003" name="Text Box 11"/>
            <p:cNvSpPr txBox="1">
              <a:spLocks noChangeArrowheads="1"/>
            </p:cNvSpPr>
            <p:nvPr/>
          </p:nvSpPr>
          <p:spPr bwMode="auto">
            <a:xfrm>
              <a:off x="576" y="816"/>
              <a:ext cx="768" cy="768"/>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Fetch</a:t>
              </a:r>
            </a:p>
          </p:txBody>
        </p:sp>
        <p:sp>
          <p:nvSpPr>
            <p:cNvPr id="341004" name="Text Box 12"/>
            <p:cNvSpPr txBox="1">
              <a:spLocks noChangeArrowheads="1"/>
            </p:cNvSpPr>
            <p:nvPr/>
          </p:nvSpPr>
          <p:spPr bwMode="auto">
            <a:xfrm>
              <a:off x="3216" y="81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instruction byte</a:t>
              </a:r>
            </a:p>
          </p:txBody>
        </p:sp>
        <p:sp>
          <p:nvSpPr>
            <p:cNvPr id="341005" name="Text Box 13"/>
            <p:cNvSpPr txBox="1">
              <a:spLocks noChangeArrowheads="1"/>
            </p:cNvSpPr>
            <p:nvPr/>
          </p:nvSpPr>
          <p:spPr bwMode="auto">
            <a:xfrm>
              <a:off x="3216" y="100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register byte</a:t>
              </a:r>
            </a:p>
          </p:txBody>
        </p:sp>
        <p:sp>
          <p:nvSpPr>
            <p:cNvPr id="341006" name="Text Box 14"/>
            <p:cNvSpPr txBox="1">
              <a:spLocks noChangeArrowheads="1"/>
            </p:cNvSpPr>
            <p:nvPr/>
          </p:nvSpPr>
          <p:spPr bwMode="auto">
            <a:xfrm>
              <a:off x="3216" y="1200"/>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sp>
          <p:nvSpPr>
            <p:cNvPr id="341007" name="Text Box 15"/>
            <p:cNvSpPr txBox="1">
              <a:spLocks noChangeArrowheads="1"/>
            </p:cNvSpPr>
            <p:nvPr/>
          </p:nvSpPr>
          <p:spPr bwMode="auto">
            <a:xfrm>
              <a:off x="3216" y="139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Compute next PC</a:t>
              </a:r>
            </a:p>
          </p:txBody>
        </p:sp>
      </p:grpSp>
      <p:grpSp>
        <p:nvGrpSpPr>
          <p:cNvPr id="2" name="Group 1"/>
          <p:cNvGrpSpPr/>
          <p:nvPr/>
        </p:nvGrpSpPr>
        <p:grpSpPr>
          <a:xfrm>
            <a:off x="914400" y="2514600"/>
            <a:ext cx="7010400" cy="609600"/>
            <a:chOff x="914400" y="2514600"/>
            <a:chExt cx="7010400" cy="609600"/>
          </a:xfrm>
        </p:grpSpPr>
        <p:sp>
          <p:nvSpPr>
            <p:cNvPr id="341009" name="Text Box 17"/>
            <p:cNvSpPr txBox="1">
              <a:spLocks noChangeArrowheads="1"/>
            </p:cNvSpPr>
            <p:nvPr/>
          </p:nvSpPr>
          <p:spPr bwMode="auto">
            <a:xfrm>
              <a:off x="2133600" y="25146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valA</a:t>
              </a:r>
              <a:r>
                <a:rPr lang="en-US" sz="1600" dirty="0"/>
                <a:t> </a:t>
              </a:r>
              <a:r>
                <a:rPr lang="en-US" sz="1600" dirty="0">
                  <a:sym typeface="Symbol" pitchFamily="18" charset="2"/>
                </a:rPr>
                <a:t> R[</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sym typeface="Symbol" pitchFamily="18" charset="2"/>
                </a:rPr>
                <a:t>]</a:t>
              </a:r>
            </a:p>
          </p:txBody>
        </p:sp>
        <p:sp>
          <p:nvSpPr>
            <p:cNvPr id="341010" name="Text Box 18"/>
            <p:cNvSpPr txBox="1">
              <a:spLocks noChangeArrowheads="1"/>
            </p:cNvSpPr>
            <p:nvPr/>
          </p:nvSpPr>
          <p:spPr bwMode="auto">
            <a:xfrm>
              <a:off x="2133600" y="28194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valB</a:t>
              </a:r>
              <a:r>
                <a:rPr lang="en-US" sz="1600" dirty="0"/>
                <a:t> </a:t>
              </a:r>
              <a:r>
                <a:rPr lang="en-US" sz="1600" dirty="0">
                  <a:sym typeface="Symbol" pitchFamily="18" charset="2"/>
                </a:rPr>
                <a:t> R[</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sym typeface="Symbol" pitchFamily="18" charset="2"/>
                </a:rPr>
                <a:t>]</a:t>
              </a:r>
            </a:p>
          </p:txBody>
        </p:sp>
        <p:sp>
          <p:nvSpPr>
            <p:cNvPr id="341011" name="Text Box 19"/>
            <p:cNvSpPr txBox="1">
              <a:spLocks noChangeArrowheads="1"/>
            </p:cNvSpPr>
            <p:nvPr/>
          </p:nvSpPr>
          <p:spPr bwMode="auto">
            <a:xfrm>
              <a:off x="2133600" y="251460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1012" name="Text Box 20"/>
            <p:cNvSpPr txBox="1">
              <a:spLocks noChangeArrowheads="1"/>
            </p:cNvSpPr>
            <p:nvPr/>
          </p:nvSpPr>
          <p:spPr bwMode="auto">
            <a:xfrm>
              <a:off x="914400" y="25146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41013" name="Text Box 21"/>
            <p:cNvSpPr txBox="1">
              <a:spLocks noChangeArrowheads="1"/>
            </p:cNvSpPr>
            <p:nvPr/>
          </p:nvSpPr>
          <p:spPr bwMode="auto">
            <a:xfrm>
              <a:off x="5105400" y="2514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stack pointer</a:t>
              </a:r>
            </a:p>
          </p:txBody>
        </p:sp>
        <p:sp>
          <p:nvSpPr>
            <p:cNvPr id="341014" name="Text Box 22"/>
            <p:cNvSpPr txBox="1">
              <a:spLocks noChangeArrowheads="1"/>
            </p:cNvSpPr>
            <p:nvPr/>
          </p:nvSpPr>
          <p:spPr bwMode="auto">
            <a:xfrm>
              <a:off x="5105400" y="28194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stack pointer</a:t>
              </a:r>
            </a:p>
          </p:txBody>
        </p:sp>
      </p:grpSp>
      <p:grpSp>
        <p:nvGrpSpPr>
          <p:cNvPr id="3" name="Group 2"/>
          <p:cNvGrpSpPr/>
          <p:nvPr/>
        </p:nvGrpSpPr>
        <p:grpSpPr>
          <a:xfrm>
            <a:off x="914400" y="3124200"/>
            <a:ext cx="7010400" cy="609600"/>
            <a:chOff x="914400" y="3124200"/>
            <a:chExt cx="7010400" cy="609600"/>
          </a:xfrm>
        </p:grpSpPr>
        <p:sp>
          <p:nvSpPr>
            <p:cNvPr id="341016" name="Text Box 24"/>
            <p:cNvSpPr txBox="1">
              <a:spLocks noChangeArrowheads="1"/>
            </p:cNvSpPr>
            <p:nvPr/>
          </p:nvSpPr>
          <p:spPr bwMode="auto">
            <a:xfrm>
              <a:off x="2133600" y="3124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dirty="0" err="1"/>
                <a:t>valE</a:t>
              </a:r>
              <a:r>
                <a:rPr lang="en-US" sz="1600" dirty="0"/>
                <a:t> </a:t>
              </a:r>
              <a:r>
                <a:rPr lang="en-US" sz="1600" dirty="0">
                  <a:sym typeface="Symbol" pitchFamily="18" charset="2"/>
                </a:rPr>
                <a:t> </a:t>
              </a:r>
              <a:r>
                <a:rPr lang="en-US" sz="1600" dirty="0" err="1">
                  <a:sym typeface="Symbol" pitchFamily="18" charset="2"/>
                </a:rPr>
                <a:t>valB</a:t>
              </a:r>
              <a:r>
                <a:rPr lang="en-US" sz="1600" dirty="0">
                  <a:sym typeface="Symbol" pitchFamily="18" charset="2"/>
                </a:rPr>
                <a:t> + 8</a:t>
              </a:r>
            </a:p>
          </p:txBody>
        </p:sp>
        <p:sp>
          <p:nvSpPr>
            <p:cNvPr id="341017" name="Text Box 25"/>
            <p:cNvSpPr txBox="1">
              <a:spLocks noChangeArrowheads="1"/>
            </p:cNvSpPr>
            <p:nvPr/>
          </p:nvSpPr>
          <p:spPr bwMode="auto">
            <a:xfrm>
              <a:off x="2133600" y="34290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endParaRPr lang="en-US" sz="1600"/>
            </a:p>
          </p:txBody>
        </p:sp>
        <p:sp>
          <p:nvSpPr>
            <p:cNvPr id="341018" name="Text Box 26"/>
            <p:cNvSpPr txBox="1">
              <a:spLocks noChangeArrowheads="1"/>
            </p:cNvSpPr>
            <p:nvPr/>
          </p:nvSpPr>
          <p:spPr bwMode="auto">
            <a:xfrm>
              <a:off x="2133600" y="312420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1019" name="Text Box 27"/>
            <p:cNvSpPr txBox="1">
              <a:spLocks noChangeArrowheads="1"/>
            </p:cNvSpPr>
            <p:nvPr/>
          </p:nvSpPr>
          <p:spPr bwMode="auto">
            <a:xfrm>
              <a:off x="914400" y="31242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41020" name="Text Box 28"/>
            <p:cNvSpPr txBox="1">
              <a:spLocks noChangeArrowheads="1"/>
            </p:cNvSpPr>
            <p:nvPr/>
          </p:nvSpPr>
          <p:spPr bwMode="auto">
            <a:xfrm>
              <a:off x="5105400" y="3124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Increment stack pointer</a:t>
              </a:r>
            </a:p>
          </p:txBody>
        </p:sp>
        <p:sp>
          <p:nvSpPr>
            <p:cNvPr id="341021" name="Text Box 29"/>
            <p:cNvSpPr txBox="1">
              <a:spLocks noChangeArrowheads="1"/>
            </p:cNvSpPr>
            <p:nvPr/>
          </p:nvSpPr>
          <p:spPr bwMode="auto">
            <a:xfrm>
              <a:off x="5105400" y="3429000"/>
              <a:ext cx="2819400" cy="304800"/>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grpSp>
      <p:grpSp>
        <p:nvGrpSpPr>
          <p:cNvPr id="341022" name="Group 30"/>
          <p:cNvGrpSpPr>
            <a:grpSpLocks/>
          </p:cNvGrpSpPr>
          <p:nvPr/>
        </p:nvGrpSpPr>
        <p:grpSpPr bwMode="auto">
          <a:xfrm>
            <a:off x="914400" y="3733800"/>
            <a:ext cx="7010400" cy="304800"/>
            <a:chOff x="576" y="2352"/>
            <a:chExt cx="4416" cy="192"/>
          </a:xfrm>
        </p:grpSpPr>
        <p:sp>
          <p:nvSpPr>
            <p:cNvPr id="341023" name="Text Box 31"/>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err="1"/>
                <a:t>valM</a:t>
              </a:r>
              <a:r>
                <a:rPr lang="en-US" sz="1600" dirty="0"/>
                <a:t> </a:t>
              </a:r>
              <a:r>
                <a:rPr lang="en-US" sz="1600" dirty="0">
                  <a:sym typeface="Symbol" pitchFamily="18" charset="2"/>
                </a:rPr>
                <a:t></a:t>
              </a:r>
              <a:r>
                <a:rPr lang="en-US" sz="1600" dirty="0"/>
                <a:t> M</a:t>
              </a:r>
              <a:r>
                <a:rPr lang="en-US" sz="1600" baseline="-25000" dirty="0"/>
                <a:t>8</a:t>
              </a:r>
              <a:r>
                <a:rPr lang="en-US" sz="1600" dirty="0"/>
                <a:t>[</a:t>
              </a:r>
              <a:r>
                <a:rPr lang="en-US" sz="1600" dirty="0" err="1"/>
                <a:t>valA</a:t>
              </a:r>
              <a:r>
                <a:rPr lang="en-US" sz="1600" dirty="0"/>
                <a:t>]</a:t>
              </a:r>
            </a:p>
          </p:txBody>
        </p:sp>
        <p:sp>
          <p:nvSpPr>
            <p:cNvPr id="341024" name="Text Box 32"/>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41025" name="Text Box 33"/>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from stack </a:t>
              </a:r>
            </a:p>
          </p:txBody>
        </p:sp>
      </p:grpSp>
      <p:grpSp>
        <p:nvGrpSpPr>
          <p:cNvPr id="341026" name="Group 34"/>
          <p:cNvGrpSpPr>
            <a:grpSpLocks/>
          </p:cNvGrpSpPr>
          <p:nvPr/>
        </p:nvGrpSpPr>
        <p:grpSpPr bwMode="auto">
          <a:xfrm>
            <a:off x="914400" y="4038600"/>
            <a:ext cx="7010400" cy="609600"/>
            <a:chOff x="576" y="2544"/>
            <a:chExt cx="4416" cy="384"/>
          </a:xfrm>
        </p:grpSpPr>
        <p:sp>
          <p:nvSpPr>
            <p:cNvPr id="341027" name="Text Box 35"/>
            <p:cNvSpPr txBox="1">
              <a:spLocks noChangeArrowheads="1"/>
            </p:cNvSpPr>
            <p:nvPr/>
          </p:nvSpPr>
          <p:spPr bwMode="auto">
            <a:xfrm>
              <a:off x="1344" y="2544"/>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dirty="0"/>
                <a:t>R</a:t>
              </a:r>
              <a:r>
                <a:rPr lang="en-US" sz="1600" dirty="0">
                  <a:sym typeface="Symbol" pitchFamily="18" charset="2"/>
                </a:rPr>
                <a:t>[</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t>] </a:t>
              </a:r>
              <a:r>
                <a:rPr lang="en-US" sz="1600" dirty="0">
                  <a:sym typeface="Symbol" pitchFamily="18" charset="2"/>
                </a:rPr>
                <a:t> </a:t>
              </a:r>
              <a:r>
                <a:rPr lang="en-US" sz="1600" dirty="0" err="1">
                  <a:sym typeface="Symbol" pitchFamily="18" charset="2"/>
                </a:rPr>
                <a:t>valE</a:t>
              </a:r>
              <a:endParaRPr lang="en-US" sz="1600" dirty="0">
                <a:sym typeface="Symbol" pitchFamily="18" charset="2"/>
              </a:endParaRPr>
            </a:p>
          </p:txBody>
        </p:sp>
        <p:sp>
          <p:nvSpPr>
            <p:cNvPr id="341028" name="Text Box 36"/>
            <p:cNvSpPr txBox="1">
              <a:spLocks noChangeArrowheads="1"/>
            </p:cNvSpPr>
            <p:nvPr/>
          </p:nvSpPr>
          <p:spPr bwMode="auto">
            <a:xfrm>
              <a:off x="1344" y="2736"/>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R[rA] </a:t>
              </a:r>
              <a:r>
                <a:rPr lang="en-US" sz="1600">
                  <a:sym typeface="Symbol" pitchFamily="18" charset="2"/>
                </a:rPr>
                <a:t></a:t>
              </a:r>
              <a:r>
                <a:rPr lang="en-US" sz="1600"/>
                <a:t> valM</a:t>
              </a:r>
            </a:p>
          </p:txBody>
        </p:sp>
        <p:sp>
          <p:nvSpPr>
            <p:cNvPr id="341029" name="Text Box 37"/>
            <p:cNvSpPr txBox="1">
              <a:spLocks noChangeArrowheads="1"/>
            </p:cNvSpPr>
            <p:nvPr/>
          </p:nvSpPr>
          <p:spPr bwMode="auto">
            <a:xfrm>
              <a:off x="1344" y="254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1030" name="Text Box 38"/>
            <p:cNvSpPr txBox="1">
              <a:spLocks noChangeArrowheads="1"/>
            </p:cNvSpPr>
            <p:nvPr/>
          </p:nvSpPr>
          <p:spPr bwMode="auto">
            <a:xfrm>
              <a:off x="576" y="254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a:t>
              </a:r>
            </a:p>
            <a:p>
              <a:pPr algn="l">
                <a:spcBef>
                  <a:spcPct val="50000"/>
                </a:spcBef>
              </a:pPr>
              <a:r>
                <a:rPr lang="en-US" sz="1600"/>
                <a:t>back</a:t>
              </a:r>
            </a:p>
          </p:txBody>
        </p:sp>
        <p:sp>
          <p:nvSpPr>
            <p:cNvPr id="341031" name="Text Box 39"/>
            <p:cNvSpPr txBox="1">
              <a:spLocks noChangeArrowheads="1"/>
            </p:cNvSpPr>
            <p:nvPr/>
          </p:nvSpPr>
          <p:spPr bwMode="auto">
            <a:xfrm>
              <a:off x="3216" y="2544"/>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stack pointer</a:t>
              </a:r>
            </a:p>
          </p:txBody>
        </p:sp>
        <p:sp>
          <p:nvSpPr>
            <p:cNvPr id="341032" name="Text Box 40"/>
            <p:cNvSpPr txBox="1">
              <a:spLocks noChangeArrowheads="1"/>
            </p:cNvSpPr>
            <p:nvPr/>
          </p:nvSpPr>
          <p:spPr bwMode="auto">
            <a:xfrm>
              <a:off x="3216" y="273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Write back result</a:t>
              </a:r>
            </a:p>
          </p:txBody>
        </p:sp>
      </p:grpSp>
      <p:grpSp>
        <p:nvGrpSpPr>
          <p:cNvPr id="341033" name="Group 41"/>
          <p:cNvGrpSpPr>
            <a:grpSpLocks/>
          </p:cNvGrpSpPr>
          <p:nvPr/>
        </p:nvGrpSpPr>
        <p:grpSpPr bwMode="auto">
          <a:xfrm>
            <a:off x="914400" y="4648200"/>
            <a:ext cx="7010400" cy="304800"/>
            <a:chOff x="576" y="2928"/>
            <a:chExt cx="4416" cy="192"/>
          </a:xfrm>
        </p:grpSpPr>
        <p:sp>
          <p:nvSpPr>
            <p:cNvPr id="341034" name="Text Box 42"/>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valP</a:t>
              </a:r>
            </a:p>
          </p:txBody>
        </p:sp>
        <p:sp>
          <p:nvSpPr>
            <p:cNvPr id="341035" name="Text Box 43"/>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41036" name="Text Box 44"/>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PC</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409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410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4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4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F9CBD-4514-4EA6-B301-7878BCD999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751974C-2D26-4B85-BEDB-BCF1EE62FEC3}"/>
              </a:ext>
            </a:extLst>
          </p:cNvPr>
          <p:cNvSpPr>
            <a:spLocks noGrp="1"/>
          </p:cNvSpPr>
          <p:nvPr>
            <p:ph idx="1"/>
          </p:nvPr>
        </p:nvSpPr>
        <p:spPr/>
        <p:txBody>
          <a:bodyPr/>
          <a:lstStyle/>
          <a:p>
            <a:r>
              <a:rPr lang="zh-CN" altLang="en-US" dirty="0"/>
              <a:t>完成练习</a:t>
            </a:r>
            <a:r>
              <a:rPr lang="en-US" altLang="zh-CN" dirty="0"/>
              <a:t>4.14</a:t>
            </a:r>
            <a:endParaRPr lang="zh-CN" altLang="en-US" dirty="0"/>
          </a:p>
        </p:txBody>
      </p:sp>
    </p:spTree>
    <p:extLst>
      <p:ext uri="{BB962C8B-B14F-4D97-AF65-F5344CB8AC3E}">
        <p14:creationId xmlns:p14="http://schemas.microsoft.com/office/powerpoint/2010/main" val="63828633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zh-CN" altLang="en-US" dirty="0"/>
              <a:t>条件传送</a:t>
            </a:r>
            <a:r>
              <a:rPr lang="zh-CN" altLang="en-US" dirty="0">
                <a:latin typeface="Courier New" pitchFamily="49" charset="0"/>
              </a:rPr>
              <a:t>指令的执行步骤</a:t>
            </a:r>
            <a:endParaRPr lang="en-US" dirty="0"/>
          </a:p>
        </p:txBody>
      </p:sp>
      <p:sp>
        <p:nvSpPr>
          <p:cNvPr id="346115" name="Rectangle 3"/>
          <p:cNvSpPr>
            <a:spLocks noGrp="1" noChangeArrowheads="1"/>
          </p:cNvSpPr>
          <p:nvPr>
            <p:ph type="body" sz="half" idx="1"/>
          </p:nvPr>
        </p:nvSpPr>
        <p:spPr>
          <a:xfrm>
            <a:off x="290513" y="2133600"/>
            <a:ext cx="4070350" cy="2965450"/>
          </a:xfrm>
        </p:spPr>
        <p:txBody>
          <a:bodyPr/>
          <a:lstStyle/>
          <a:p>
            <a:pPr marL="342900" indent="-342900">
              <a:buFont typeface="Wingdings" panose="05000000000000000000" pitchFamily="2" charset="2"/>
              <a:buChar char="Ø"/>
            </a:pPr>
            <a:r>
              <a:rPr lang="en-US" sz="2200" dirty="0">
                <a:solidFill>
                  <a:schemeClr val="accent4">
                    <a:lumMod val="75000"/>
                    <a:lumOff val="25000"/>
                  </a:schemeClr>
                </a:solidFill>
              </a:rPr>
              <a:t>Fetch</a:t>
            </a:r>
          </a:p>
          <a:p>
            <a:pPr lvl="1"/>
            <a:r>
              <a:rPr lang="zh-CN" altLang="en-US" sz="2200" dirty="0"/>
              <a:t>读</a:t>
            </a:r>
            <a:r>
              <a:rPr lang="en-US" altLang="zh-CN" sz="2200" dirty="0"/>
              <a:t>2</a:t>
            </a:r>
            <a:r>
              <a:rPr lang="zh-CN" altLang="en-US" sz="2200" dirty="0"/>
              <a:t>个字节</a:t>
            </a:r>
            <a:endParaRPr lang="en-US" sz="2200" dirty="0"/>
          </a:p>
          <a:p>
            <a:pPr marL="457200" indent="-457200">
              <a:buFont typeface="Wingdings" panose="05000000000000000000" pitchFamily="2" charset="2"/>
              <a:buChar char="Ø"/>
            </a:pPr>
            <a:r>
              <a:rPr lang="en-US" sz="2200" dirty="0">
                <a:solidFill>
                  <a:schemeClr val="accent4">
                    <a:lumMod val="75000"/>
                    <a:lumOff val="25000"/>
                  </a:schemeClr>
                </a:solidFill>
              </a:rPr>
              <a:t>Decode</a:t>
            </a:r>
          </a:p>
          <a:p>
            <a:pPr lvl="1"/>
            <a:r>
              <a:rPr lang="zh-CN" altLang="en-US" sz="2200" dirty="0"/>
              <a:t>读操作数寄存器</a:t>
            </a:r>
            <a:endParaRPr lang="en-US" sz="2200" dirty="0"/>
          </a:p>
          <a:p>
            <a:pPr marL="342900" indent="-342900">
              <a:buFont typeface="Wingdings" panose="05000000000000000000" pitchFamily="2" charset="2"/>
              <a:buChar char="Ø"/>
            </a:pPr>
            <a:r>
              <a:rPr lang="en-US" sz="2200" dirty="0">
                <a:solidFill>
                  <a:schemeClr val="accent4">
                    <a:lumMod val="75000"/>
                    <a:lumOff val="25000"/>
                  </a:schemeClr>
                </a:solidFill>
              </a:rPr>
              <a:t>Execute</a:t>
            </a:r>
          </a:p>
          <a:p>
            <a:pPr lvl="1"/>
            <a:r>
              <a:rPr lang="zh-CN" altLang="en-US" sz="2200" dirty="0"/>
              <a:t>如果</a:t>
            </a:r>
            <a:r>
              <a:rPr lang="en-US" sz="2200" dirty="0"/>
              <a:t> !</a:t>
            </a:r>
            <a:r>
              <a:rPr lang="en-US" sz="2200" dirty="0" err="1"/>
              <a:t>cnd</a:t>
            </a:r>
            <a:r>
              <a:rPr lang="en-US" sz="2200" dirty="0"/>
              <a:t>, </a:t>
            </a:r>
            <a:r>
              <a:rPr lang="zh-CN" altLang="en-US" sz="2200" dirty="0"/>
              <a:t>设置目的寄存器为</a:t>
            </a:r>
            <a:r>
              <a:rPr lang="en-US" sz="2200" dirty="0"/>
              <a:t>0xF</a:t>
            </a:r>
          </a:p>
        </p:txBody>
      </p:sp>
      <p:sp>
        <p:nvSpPr>
          <p:cNvPr id="346127" name="Rectangle 15"/>
          <p:cNvSpPr>
            <a:spLocks noGrp="1" noChangeArrowheads="1"/>
          </p:cNvSpPr>
          <p:nvPr>
            <p:ph type="body" sz="half" idx="2"/>
          </p:nvPr>
        </p:nvSpPr>
        <p:spPr>
          <a:xfrm>
            <a:off x="4513263" y="2133600"/>
            <a:ext cx="4071937" cy="2965450"/>
          </a:xfrm>
        </p:spPr>
        <p:txBody>
          <a:bodyPr/>
          <a:lstStyle/>
          <a:p>
            <a:pPr marL="342900" indent="-342900">
              <a:buFont typeface="Wingdings" panose="05000000000000000000" pitchFamily="2" charset="2"/>
              <a:buChar char="Ø"/>
            </a:pPr>
            <a:r>
              <a:rPr lang="en-US" sz="2200" dirty="0">
                <a:solidFill>
                  <a:schemeClr val="accent4">
                    <a:lumMod val="75000"/>
                    <a:lumOff val="25000"/>
                  </a:schemeClr>
                </a:solidFill>
              </a:rPr>
              <a:t>Memory</a:t>
            </a:r>
          </a:p>
          <a:p>
            <a:pPr lvl="1"/>
            <a:r>
              <a:rPr lang="zh-CN" altLang="en-US" sz="2200" dirty="0"/>
              <a:t>什么都不做</a:t>
            </a:r>
            <a:endParaRPr lang="en-US" sz="2200" dirty="0"/>
          </a:p>
          <a:p>
            <a:pPr marL="342900" indent="-342900">
              <a:buFont typeface="Wingdings" panose="05000000000000000000" pitchFamily="2" charset="2"/>
              <a:buChar char="Ø"/>
            </a:pPr>
            <a:r>
              <a:rPr lang="en-US" sz="2200" dirty="0">
                <a:solidFill>
                  <a:schemeClr val="accent4">
                    <a:lumMod val="75000"/>
                    <a:lumOff val="25000"/>
                  </a:schemeClr>
                </a:solidFill>
              </a:rPr>
              <a:t>Write back</a:t>
            </a:r>
          </a:p>
          <a:p>
            <a:pPr lvl="1"/>
            <a:r>
              <a:rPr lang="zh-CN" altLang="en-US" sz="2200" dirty="0"/>
              <a:t>更新寄存器（或不更新）</a:t>
            </a:r>
            <a:endParaRPr lang="en-US" sz="2200" dirty="0"/>
          </a:p>
          <a:p>
            <a:pPr marL="342900" indent="-342900">
              <a:buFont typeface="Wingdings" panose="05000000000000000000" pitchFamily="2" charset="2"/>
              <a:buChar char="Ø"/>
            </a:pPr>
            <a:r>
              <a:rPr lang="en-US" sz="2200" dirty="0">
                <a:solidFill>
                  <a:schemeClr val="accent4">
                    <a:lumMod val="75000"/>
                    <a:lumOff val="25000"/>
                  </a:schemeClr>
                </a:solidFill>
              </a:rPr>
              <a:t>PC Update</a:t>
            </a:r>
          </a:p>
          <a:p>
            <a:pPr lvl="1"/>
            <a:r>
              <a:rPr lang="en-US" sz="2200" dirty="0"/>
              <a:t>PC+2</a:t>
            </a:r>
          </a:p>
        </p:txBody>
      </p:sp>
      <p:grpSp>
        <p:nvGrpSpPr>
          <p:cNvPr id="346128" name="Group 16"/>
          <p:cNvGrpSpPr>
            <a:grpSpLocks/>
          </p:cNvGrpSpPr>
          <p:nvPr/>
        </p:nvGrpSpPr>
        <p:grpSpPr bwMode="auto">
          <a:xfrm>
            <a:off x="2438400" y="1066800"/>
            <a:ext cx="3657600" cy="609600"/>
            <a:chOff x="1968" y="672"/>
            <a:chExt cx="2304" cy="384"/>
          </a:xfrm>
        </p:grpSpPr>
        <p:sp>
          <p:nvSpPr>
            <p:cNvPr id="346116" name="Rectangle 4"/>
            <p:cNvSpPr>
              <a:spLocks noChangeArrowheads="1"/>
            </p:cNvSpPr>
            <p:nvPr/>
          </p:nvSpPr>
          <p:spPr bwMode="auto">
            <a:xfrm>
              <a:off x="1968" y="672"/>
              <a:ext cx="2304" cy="384"/>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none" lIns="45720" rIns="45720" anchor="ctr">
              <a:spAutoFit/>
            </a:bodyPr>
            <a:lstStyle/>
            <a:p>
              <a:endParaRPr lang="en-US"/>
            </a:p>
          </p:txBody>
        </p:sp>
        <p:grpSp>
          <p:nvGrpSpPr>
            <p:cNvPr id="346117" name="Group 5"/>
            <p:cNvGrpSpPr>
              <a:grpSpLocks/>
            </p:cNvGrpSpPr>
            <p:nvPr/>
          </p:nvGrpSpPr>
          <p:grpSpPr bwMode="auto">
            <a:xfrm>
              <a:off x="2112" y="768"/>
              <a:ext cx="1968" cy="192"/>
              <a:chOff x="528" y="1680"/>
              <a:chExt cx="1968" cy="192"/>
            </a:xfrm>
          </p:grpSpPr>
          <p:sp>
            <p:nvSpPr>
              <p:cNvPr id="346118" name="Rectangle 6"/>
              <p:cNvSpPr>
                <a:spLocks noChangeArrowheads="1"/>
              </p:cNvSpPr>
              <p:nvPr/>
            </p:nvSpPr>
            <p:spPr bwMode="auto">
              <a:xfrm>
                <a:off x="528" y="1680"/>
                <a:ext cx="1200" cy="192"/>
              </a:xfrm>
              <a:prstGeom prst="rect">
                <a:avLst/>
              </a:prstGeom>
              <a:noFill/>
              <a:ln w="28575">
                <a:noFill/>
                <a:miter lim="800000"/>
                <a:headEnd/>
                <a:tailEnd/>
              </a:ln>
              <a:effectLst/>
            </p:spPr>
            <p:txBody>
              <a:bodyPr wrap="none" anchor="ctr"/>
              <a:lstStyle/>
              <a:p>
                <a:pPr algn="l" eaLnBrk="1" hangingPunct="1">
                  <a:lnSpc>
                    <a:spcPct val="100000"/>
                  </a:lnSpc>
                </a:pPr>
                <a:r>
                  <a:rPr lang="en-US" sz="1600" dirty="0" err="1">
                    <a:solidFill>
                      <a:schemeClr val="folHlink"/>
                    </a:solidFill>
                    <a:latin typeface="Courier New" pitchFamily="49" charset="0"/>
                  </a:rPr>
                  <a:t>cmovXX</a:t>
                </a:r>
                <a:r>
                  <a:rPr lang="en-US" sz="1600" dirty="0">
                    <a:solidFill>
                      <a:schemeClr val="folHlink"/>
                    </a:solidFill>
                    <a:latin typeface="Courier New" pitchFamily="49" charset="0"/>
                  </a:rPr>
                  <a:t> </a:t>
                </a:r>
                <a:r>
                  <a:rPr lang="en-US" sz="1600" dirty="0" err="1">
                    <a:solidFill>
                      <a:schemeClr val="folHlink"/>
                    </a:solidFill>
                  </a:rPr>
                  <a:t>rA</a:t>
                </a:r>
                <a:r>
                  <a:rPr lang="en-US" sz="1600" dirty="0">
                    <a:solidFill>
                      <a:schemeClr val="folHlink"/>
                    </a:solidFill>
                    <a:latin typeface="Courier New" pitchFamily="49" charset="0"/>
                  </a:rPr>
                  <a:t>, </a:t>
                </a:r>
                <a:r>
                  <a:rPr lang="en-US" sz="1600" dirty="0" err="1">
                    <a:solidFill>
                      <a:schemeClr val="folHlink"/>
                    </a:solidFill>
                  </a:rPr>
                  <a:t>rB</a:t>
                </a:r>
                <a:endParaRPr lang="en-US" sz="1600" dirty="0">
                  <a:solidFill>
                    <a:schemeClr val="folHlink"/>
                  </a:solidFill>
                </a:endParaRPr>
              </a:p>
            </p:txBody>
          </p:sp>
          <p:grpSp>
            <p:nvGrpSpPr>
              <p:cNvPr id="346119" name="Group 7"/>
              <p:cNvGrpSpPr>
                <a:grpSpLocks/>
              </p:cNvGrpSpPr>
              <p:nvPr/>
            </p:nvGrpSpPr>
            <p:grpSpPr bwMode="auto">
              <a:xfrm>
                <a:off x="1728" y="1680"/>
                <a:ext cx="384" cy="192"/>
                <a:chOff x="1296" y="2544"/>
                <a:chExt cx="384" cy="192"/>
              </a:xfrm>
            </p:grpSpPr>
            <p:sp>
              <p:nvSpPr>
                <p:cNvPr id="346120" name="Rectangle 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dirty="0">
                      <a:solidFill>
                        <a:schemeClr val="folHlink"/>
                      </a:solidFill>
                      <a:latin typeface="Courier New" pitchFamily="49" charset="0"/>
                    </a:rPr>
                    <a:t>2</a:t>
                  </a:r>
                </a:p>
              </p:txBody>
            </p:sp>
            <p:sp>
              <p:nvSpPr>
                <p:cNvPr id="346121" name="Rectangle 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400" b="0"/>
                    <a:t>fn</a:t>
                  </a:r>
                </a:p>
              </p:txBody>
            </p:sp>
            <p:sp>
              <p:nvSpPr>
                <p:cNvPr id="346122" name="Rectangle 1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346123" name="Group 11"/>
              <p:cNvGrpSpPr>
                <a:grpSpLocks/>
              </p:cNvGrpSpPr>
              <p:nvPr/>
            </p:nvGrpSpPr>
            <p:grpSpPr bwMode="auto">
              <a:xfrm>
                <a:off x="2112" y="1680"/>
                <a:ext cx="384" cy="192"/>
                <a:chOff x="1680" y="2544"/>
                <a:chExt cx="384" cy="192"/>
              </a:xfrm>
            </p:grpSpPr>
            <p:sp>
              <p:nvSpPr>
                <p:cNvPr id="346124" name="Rectangle 12"/>
                <p:cNvSpPr>
                  <a:spLocks noChangeArrowheads="1"/>
                </p:cNvSpPr>
                <p:nvPr/>
              </p:nvSpPr>
              <p:spPr bwMode="auto">
                <a:xfrm>
                  <a:off x="1680"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rA</a:t>
                  </a:r>
                </a:p>
              </p:txBody>
            </p:sp>
            <p:sp>
              <p:nvSpPr>
                <p:cNvPr id="346125" name="Rectangle 13"/>
                <p:cNvSpPr>
                  <a:spLocks noChangeArrowheads="1"/>
                </p:cNvSpPr>
                <p:nvPr/>
              </p:nvSpPr>
              <p:spPr bwMode="auto">
                <a:xfrm>
                  <a:off x="1872"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rPr>
                    <a:t>rB</a:t>
                  </a:r>
                </a:p>
              </p:txBody>
            </p:sp>
            <p:sp>
              <p:nvSpPr>
                <p:cNvPr id="346126" name="Rectangle 14"/>
                <p:cNvSpPr>
                  <a:spLocks noChangeArrowheads="1"/>
                </p:cNvSpPr>
                <p:nvPr/>
              </p:nvSpPr>
              <p:spPr bwMode="auto">
                <a:xfrm>
                  <a:off x="1680"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grpSp>
    </p:spTree>
    <p:extLst>
      <p:ext uri="{BB962C8B-B14F-4D97-AF65-F5344CB8AC3E}">
        <p14:creationId xmlns:p14="http://schemas.microsoft.com/office/powerpoint/2010/main" val="375279763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zh-CN" altLang="en-US" dirty="0"/>
              <a:t>条件传送</a:t>
            </a:r>
            <a:r>
              <a:rPr lang="zh-CN" altLang="en-US" dirty="0">
                <a:latin typeface="Courier New" pitchFamily="49" charset="0"/>
              </a:rPr>
              <a:t>指令</a:t>
            </a:r>
            <a:r>
              <a:rPr lang="zh-CN" altLang="en-US" dirty="0"/>
              <a:t>的各阶段计算</a:t>
            </a:r>
            <a:endParaRPr lang="en-US" dirty="0"/>
          </a:p>
        </p:txBody>
      </p:sp>
      <p:sp>
        <p:nvSpPr>
          <p:cNvPr id="331816" name="Rectangle 40"/>
          <p:cNvSpPr>
            <a:spLocks noGrp="1" noChangeArrowheads="1"/>
          </p:cNvSpPr>
          <p:nvPr>
            <p:ph type="body" idx="1"/>
          </p:nvPr>
        </p:nvSpPr>
        <p:spPr>
          <a:xfrm>
            <a:off x="290513" y="5257800"/>
            <a:ext cx="8294687" cy="1174750"/>
          </a:xfrm>
        </p:spPr>
        <p:txBody>
          <a:bodyPr/>
          <a:lstStyle/>
          <a:p>
            <a:pPr lvl="1"/>
            <a:r>
              <a:rPr lang="zh-CN" altLang="en-US" dirty="0"/>
              <a:t>寄存器</a:t>
            </a:r>
            <a:r>
              <a:rPr lang="en-US" dirty="0" err="1"/>
              <a:t>rA</a:t>
            </a:r>
            <a:r>
              <a:rPr lang="zh-CN" altLang="en-US" dirty="0"/>
              <a:t>的值通过</a:t>
            </a:r>
            <a:r>
              <a:rPr lang="en-US" dirty="0"/>
              <a:t>ALU</a:t>
            </a:r>
            <a:r>
              <a:rPr lang="zh-CN" altLang="en-US" dirty="0"/>
              <a:t>直送</a:t>
            </a:r>
            <a:endParaRPr lang="en-US" dirty="0"/>
          </a:p>
          <a:p>
            <a:pPr lvl="1"/>
            <a:r>
              <a:rPr lang="zh-CN" altLang="en-US" dirty="0"/>
              <a:t>将目的寄存器置为</a:t>
            </a:r>
            <a:r>
              <a:rPr lang="en-US" dirty="0"/>
              <a:t>0xF</a:t>
            </a:r>
            <a:r>
              <a:rPr lang="zh-CN" altLang="en-US" dirty="0"/>
              <a:t>可取消传送</a:t>
            </a:r>
            <a:endParaRPr lang="en-US" dirty="0"/>
          </a:p>
          <a:p>
            <a:pPr lvl="2"/>
            <a:r>
              <a:rPr lang="zh-CN" altLang="en-US" dirty="0"/>
              <a:t>如果条件代码和传送条件指示不传送</a:t>
            </a:r>
            <a:endParaRPr lang="en-US" dirty="0"/>
          </a:p>
        </p:txBody>
      </p:sp>
      <p:sp>
        <p:nvSpPr>
          <p:cNvPr id="331780" name="Text Box 4"/>
          <p:cNvSpPr txBox="1">
            <a:spLocks noChangeArrowheads="1"/>
          </p:cNvSpPr>
          <p:nvPr/>
        </p:nvSpPr>
        <p:spPr bwMode="auto">
          <a:xfrm>
            <a:off x="2133600" y="99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cmovXX</a:t>
            </a:r>
            <a:r>
              <a:rPr lang="en-US" sz="1600" dirty="0"/>
              <a:t> </a:t>
            </a:r>
            <a:r>
              <a:rPr lang="en-US" sz="1600" dirty="0" err="1"/>
              <a:t>rA</a:t>
            </a:r>
            <a:r>
              <a:rPr lang="en-US" sz="1600" dirty="0"/>
              <a:t>, </a:t>
            </a:r>
            <a:r>
              <a:rPr lang="en-US" sz="1600" dirty="0" err="1"/>
              <a:t>rB</a:t>
            </a:r>
            <a:endParaRPr lang="en-US" sz="1600" dirty="0"/>
          </a:p>
        </p:txBody>
      </p:sp>
      <p:grpSp>
        <p:nvGrpSpPr>
          <p:cNvPr id="331824" name="Group 48"/>
          <p:cNvGrpSpPr>
            <a:grpSpLocks/>
          </p:cNvGrpSpPr>
          <p:nvPr/>
        </p:nvGrpSpPr>
        <p:grpSpPr bwMode="auto">
          <a:xfrm>
            <a:off x="914400" y="1295400"/>
            <a:ext cx="7010400" cy="1219200"/>
            <a:chOff x="576" y="816"/>
            <a:chExt cx="4416" cy="768"/>
          </a:xfrm>
        </p:grpSpPr>
        <p:sp>
          <p:nvSpPr>
            <p:cNvPr id="331781" name="Text Box 5"/>
            <p:cNvSpPr txBox="1">
              <a:spLocks noChangeArrowheads="1"/>
            </p:cNvSpPr>
            <p:nvPr/>
          </p:nvSpPr>
          <p:spPr bwMode="auto">
            <a:xfrm>
              <a:off x="1344" y="816"/>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icode:ifun </a:t>
              </a:r>
              <a:r>
                <a:rPr lang="en-US" sz="1600">
                  <a:sym typeface="Symbol" pitchFamily="18" charset="2"/>
                </a:rPr>
                <a:t></a:t>
              </a:r>
              <a:r>
                <a:rPr lang="en-US" sz="1600"/>
                <a:t> M</a:t>
              </a:r>
              <a:r>
                <a:rPr lang="en-US" sz="1600" baseline="-25000"/>
                <a:t>1</a:t>
              </a:r>
              <a:r>
                <a:rPr lang="en-US" sz="1600"/>
                <a:t>[PC]</a:t>
              </a:r>
            </a:p>
          </p:txBody>
        </p:sp>
        <p:sp>
          <p:nvSpPr>
            <p:cNvPr id="331782" name="Text Box 6"/>
            <p:cNvSpPr txBox="1">
              <a:spLocks noChangeArrowheads="1"/>
            </p:cNvSpPr>
            <p:nvPr/>
          </p:nvSpPr>
          <p:spPr bwMode="auto">
            <a:xfrm>
              <a:off x="1344" y="1008"/>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rA:rB </a:t>
              </a:r>
              <a:r>
                <a:rPr lang="en-US" sz="1600">
                  <a:sym typeface="Symbol" pitchFamily="18" charset="2"/>
                </a:rPr>
                <a:t></a:t>
              </a:r>
              <a:r>
                <a:rPr lang="en-US" sz="1600"/>
                <a:t> M</a:t>
              </a:r>
              <a:r>
                <a:rPr lang="en-US" sz="1600" baseline="-25000"/>
                <a:t>1</a:t>
              </a:r>
              <a:r>
                <a:rPr lang="en-US" sz="1600"/>
                <a:t>[PC+1]</a:t>
              </a:r>
            </a:p>
          </p:txBody>
        </p:sp>
        <p:sp>
          <p:nvSpPr>
            <p:cNvPr id="331783" name="Text Box 7"/>
            <p:cNvSpPr txBox="1">
              <a:spLocks noChangeArrowheads="1"/>
            </p:cNvSpPr>
            <p:nvPr/>
          </p:nvSpPr>
          <p:spPr bwMode="auto">
            <a:xfrm>
              <a:off x="1344" y="1200"/>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 </a:t>
              </a:r>
            </a:p>
          </p:txBody>
        </p:sp>
        <p:sp>
          <p:nvSpPr>
            <p:cNvPr id="331784" name="Text Box 8"/>
            <p:cNvSpPr txBox="1">
              <a:spLocks noChangeArrowheads="1"/>
            </p:cNvSpPr>
            <p:nvPr/>
          </p:nvSpPr>
          <p:spPr bwMode="auto">
            <a:xfrm>
              <a:off x="1344" y="1392"/>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valP </a:t>
              </a:r>
              <a:r>
                <a:rPr lang="en-US" sz="1600">
                  <a:sym typeface="Symbol" pitchFamily="18" charset="2"/>
                </a:rPr>
                <a:t> PC+2</a:t>
              </a:r>
            </a:p>
          </p:txBody>
        </p:sp>
        <p:sp>
          <p:nvSpPr>
            <p:cNvPr id="331796" name="Text Box 20"/>
            <p:cNvSpPr txBox="1">
              <a:spLocks noChangeArrowheads="1"/>
            </p:cNvSpPr>
            <p:nvPr/>
          </p:nvSpPr>
          <p:spPr bwMode="auto">
            <a:xfrm>
              <a:off x="1344" y="816"/>
              <a:ext cx="1776" cy="768"/>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1797" name="Text Box 21"/>
            <p:cNvSpPr txBox="1">
              <a:spLocks noChangeArrowheads="1"/>
            </p:cNvSpPr>
            <p:nvPr/>
          </p:nvSpPr>
          <p:spPr bwMode="auto">
            <a:xfrm>
              <a:off x="576" y="816"/>
              <a:ext cx="768" cy="768"/>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Fetch</a:t>
              </a:r>
            </a:p>
          </p:txBody>
        </p:sp>
        <p:sp>
          <p:nvSpPr>
            <p:cNvPr id="331803" name="Text Box 27"/>
            <p:cNvSpPr txBox="1">
              <a:spLocks noChangeArrowheads="1"/>
            </p:cNvSpPr>
            <p:nvPr/>
          </p:nvSpPr>
          <p:spPr bwMode="auto">
            <a:xfrm>
              <a:off x="3216" y="81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instruction byte</a:t>
              </a:r>
            </a:p>
          </p:txBody>
        </p:sp>
        <p:sp>
          <p:nvSpPr>
            <p:cNvPr id="331804" name="Text Box 28"/>
            <p:cNvSpPr txBox="1">
              <a:spLocks noChangeArrowheads="1"/>
            </p:cNvSpPr>
            <p:nvPr/>
          </p:nvSpPr>
          <p:spPr bwMode="auto">
            <a:xfrm>
              <a:off x="3216" y="100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register byte</a:t>
              </a:r>
            </a:p>
          </p:txBody>
        </p:sp>
        <p:sp>
          <p:nvSpPr>
            <p:cNvPr id="331805" name="Text Box 29"/>
            <p:cNvSpPr txBox="1">
              <a:spLocks noChangeArrowheads="1"/>
            </p:cNvSpPr>
            <p:nvPr/>
          </p:nvSpPr>
          <p:spPr bwMode="auto">
            <a:xfrm>
              <a:off x="3216" y="1200"/>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sp>
          <p:nvSpPr>
            <p:cNvPr id="331806" name="Text Box 30"/>
            <p:cNvSpPr txBox="1">
              <a:spLocks noChangeArrowheads="1"/>
            </p:cNvSpPr>
            <p:nvPr/>
          </p:nvSpPr>
          <p:spPr bwMode="auto">
            <a:xfrm>
              <a:off x="3216" y="139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Compute next PC</a:t>
              </a:r>
            </a:p>
          </p:txBody>
        </p:sp>
      </p:grpSp>
      <p:grpSp>
        <p:nvGrpSpPr>
          <p:cNvPr id="2" name="Group 1"/>
          <p:cNvGrpSpPr/>
          <p:nvPr/>
        </p:nvGrpSpPr>
        <p:grpSpPr>
          <a:xfrm>
            <a:off x="914400" y="2508250"/>
            <a:ext cx="7010400" cy="615950"/>
            <a:chOff x="914400" y="2508250"/>
            <a:chExt cx="7010400" cy="615950"/>
          </a:xfrm>
        </p:grpSpPr>
        <p:sp>
          <p:nvSpPr>
            <p:cNvPr id="331785" name="Text Box 9"/>
            <p:cNvSpPr txBox="1">
              <a:spLocks noChangeArrowheads="1"/>
            </p:cNvSpPr>
            <p:nvPr/>
          </p:nvSpPr>
          <p:spPr bwMode="auto">
            <a:xfrm>
              <a:off x="2133600" y="25146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a:t>valA </a:t>
              </a:r>
              <a:r>
                <a:rPr lang="en-US" sz="1600">
                  <a:sym typeface="Symbol" pitchFamily="18" charset="2"/>
                </a:rPr>
                <a:t> R[rA]</a:t>
              </a:r>
            </a:p>
          </p:txBody>
        </p:sp>
        <p:sp>
          <p:nvSpPr>
            <p:cNvPr id="331786" name="Text Box 10"/>
            <p:cNvSpPr txBox="1">
              <a:spLocks noChangeArrowheads="1"/>
            </p:cNvSpPr>
            <p:nvPr/>
          </p:nvSpPr>
          <p:spPr bwMode="auto">
            <a:xfrm>
              <a:off x="2133600" y="28194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valB</a:t>
              </a:r>
              <a:r>
                <a:rPr lang="en-US" sz="1600" dirty="0"/>
                <a:t> </a:t>
              </a:r>
              <a:r>
                <a:rPr lang="en-US" sz="1600" dirty="0">
                  <a:sym typeface="Symbol" pitchFamily="18" charset="2"/>
                </a:rPr>
                <a:t> 0</a:t>
              </a:r>
            </a:p>
          </p:txBody>
        </p:sp>
        <p:sp>
          <p:nvSpPr>
            <p:cNvPr id="331795" name="Text Box 19"/>
            <p:cNvSpPr txBox="1">
              <a:spLocks noChangeArrowheads="1"/>
            </p:cNvSpPr>
            <p:nvPr/>
          </p:nvSpPr>
          <p:spPr bwMode="auto">
            <a:xfrm>
              <a:off x="2127250" y="250825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1798" name="Text Box 22"/>
            <p:cNvSpPr txBox="1">
              <a:spLocks noChangeArrowheads="1"/>
            </p:cNvSpPr>
            <p:nvPr/>
          </p:nvSpPr>
          <p:spPr bwMode="auto">
            <a:xfrm>
              <a:off x="914400" y="25146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31807" name="Text Box 31"/>
            <p:cNvSpPr txBox="1">
              <a:spLocks noChangeArrowheads="1"/>
            </p:cNvSpPr>
            <p:nvPr/>
          </p:nvSpPr>
          <p:spPr bwMode="auto">
            <a:xfrm>
              <a:off x="5105400" y="2514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operand A</a:t>
              </a:r>
            </a:p>
          </p:txBody>
        </p:sp>
        <p:sp>
          <p:nvSpPr>
            <p:cNvPr id="331808" name="Text Box 32"/>
            <p:cNvSpPr txBox="1">
              <a:spLocks noChangeArrowheads="1"/>
            </p:cNvSpPr>
            <p:nvPr/>
          </p:nvSpPr>
          <p:spPr bwMode="auto">
            <a:xfrm>
              <a:off x="5105400" y="2819400"/>
              <a:ext cx="2819400" cy="304800"/>
            </a:xfrm>
            <a:prstGeom prst="rect">
              <a:avLst/>
            </a:prstGeom>
            <a:noFill/>
            <a:ln w="19050">
              <a:noFill/>
              <a:miter lim="800000"/>
              <a:headEnd/>
              <a:tailEnd type="none" w="sm" len="sm"/>
            </a:ln>
            <a:effectLst/>
          </p:spPr>
          <p:txBody>
            <a:bodyPr lIns="45720" rIns="45720"/>
            <a:lstStyle/>
            <a:p>
              <a:pPr algn="l">
                <a:spcBef>
                  <a:spcPct val="50000"/>
                </a:spcBef>
              </a:pPr>
              <a:endParaRPr lang="en-US" sz="1600" dirty="0"/>
            </a:p>
          </p:txBody>
        </p:sp>
      </p:grpSp>
      <p:grpSp>
        <p:nvGrpSpPr>
          <p:cNvPr id="4" name="Group 3"/>
          <p:cNvGrpSpPr/>
          <p:nvPr/>
        </p:nvGrpSpPr>
        <p:grpSpPr>
          <a:xfrm>
            <a:off x="914400" y="3117850"/>
            <a:ext cx="7010400" cy="615950"/>
            <a:chOff x="914400" y="3117850"/>
            <a:chExt cx="7010400" cy="615950"/>
          </a:xfrm>
        </p:grpSpPr>
        <p:sp>
          <p:nvSpPr>
            <p:cNvPr id="331787" name="Text Box 11"/>
            <p:cNvSpPr txBox="1">
              <a:spLocks noChangeArrowheads="1"/>
            </p:cNvSpPr>
            <p:nvPr/>
          </p:nvSpPr>
          <p:spPr bwMode="auto">
            <a:xfrm>
              <a:off x="2133600" y="3124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dirty="0" err="1"/>
                <a:t>valE</a:t>
              </a:r>
              <a:r>
                <a:rPr lang="en-US" sz="1600" dirty="0"/>
                <a:t> </a:t>
              </a:r>
              <a:r>
                <a:rPr lang="en-US" sz="1600" dirty="0">
                  <a:sym typeface="Symbol" pitchFamily="18" charset="2"/>
                </a:rPr>
                <a:t> </a:t>
              </a:r>
              <a:r>
                <a:rPr lang="en-US" sz="1600" dirty="0" err="1">
                  <a:sym typeface="Symbol" pitchFamily="18" charset="2"/>
                </a:rPr>
                <a:t>valB</a:t>
              </a:r>
              <a:r>
                <a:rPr lang="en-US" sz="1600" dirty="0">
                  <a:sym typeface="Symbol" pitchFamily="18" charset="2"/>
                </a:rPr>
                <a:t> + </a:t>
              </a:r>
              <a:r>
                <a:rPr lang="en-US" sz="1600" dirty="0" err="1">
                  <a:sym typeface="Symbol" pitchFamily="18" charset="2"/>
                </a:rPr>
                <a:t>valA</a:t>
              </a:r>
              <a:endParaRPr lang="en-US" sz="1600" dirty="0">
                <a:sym typeface="Symbol" pitchFamily="18" charset="2"/>
              </a:endParaRPr>
            </a:p>
          </p:txBody>
        </p:sp>
        <p:sp>
          <p:nvSpPr>
            <p:cNvPr id="331788" name="Text Box 12"/>
            <p:cNvSpPr txBox="1">
              <a:spLocks noChangeArrowheads="1"/>
            </p:cNvSpPr>
            <p:nvPr/>
          </p:nvSpPr>
          <p:spPr bwMode="auto">
            <a:xfrm>
              <a:off x="2133600" y="34290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dirty="0"/>
                <a:t>If ! Cond(</a:t>
              </a:r>
              <a:r>
                <a:rPr lang="en-US" sz="1600" dirty="0" err="1"/>
                <a:t>CC,ifun</a:t>
              </a:r>
              <a:r>
                <a:rPr lang="en-US" sz="1600" dirty="0"/>
                <a:t>) </a:t>
              </a:r>
              <a:r>
                <a:rPr lang="en-US" sz="1600" dirty="0" err="1"/>
                <a:t>rB</a:t>
              </a:r>
              <a:r>
                <a:rPr lang="en-US" sz="1600" dirty="0"/>
                <a:t> </a:t>
              </a:r>
              <a:r>
                <a:rPr lang="en-US" sz="1600" dirty="0">
                  <a:sym typeface="Symbol" pitchFamily="18" charset="2"/>
                </a:rPr>
                <a:t> 0xF</a:t>
              </a:r>
              <a:r>
                <a:rPr lang="en-US" sz="1600" dirty="0"/>
                <a:t> </a:t>
              </a:r>
            </a:p>
          </p:txBody>
        </p:sp>
        <p:sp>
          <p:nvSpPr>
            <p:cNvPr id="331794" name="Text Box 18"/>
            <p:cNvSpPr txBox="1">
              <a:spLocks noChangeArrowheads="1"/>
            </p:cNvSpPr>
            <p:nvPr/>
          </p:nvSpPr>
          <p:spPr bwMode="auto">
            <a:xfrm>
              <a:off x="2127250" y="311785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1799" name="Text Box 23"/>
            <p:cNvSpPr txBox="1">
              <a:spLocks noChangeArrowheads="1"/>
            </p:cNvSpPr>
            <p:nvPr/>
          </p:nvSpPr>
          <p:spPr bwMode="auto">
            <a:xfrm>
              <a:off x="914400" y="31242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31809" name="Text Box 33"/>
            <p:cNvSpPr txBox="1">
              <a:spLocks noChangeArrowheads="1"/>
            </p:cNvSpPr>
            <p:nvPr/>
          </p:nvSpPr>
          <p:spPr bwMode="auto">
            <a:xfrm>
              <a:off x="5105400" y="3124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Pass </a:t>
              </a:r>
              <a:r>
                <a:rPr lang="en-US" sz="1600" dirty="0" err="1"/>
                <a:t>valA</a:t>
              </a:r>
              <a:r>
                <a:rPr lang="en-US" sz="1600" dirty="0"/>
                <a:t> through ALU</a:t>
              </a:r>
            </a:p>
          </p:txBody>
        </p:sp>
        <p:sp>
          <p:nvSpPr>
            <p:cNvPr id="331810" name="Text Box 34"/>
            <p:cNvSpPr txBox="1">
              <a:spLocks noChangeArrowheads="1"/>
            </p:cNvSpPr>
            <p:nvPr/>
          </p:nvSpPr>
          <p:spPr bwMode="auto">
            <a:xfrm>
              <a:off x="5105400" y="34290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(Disable register update)</a:t>
              </a:r>
            </a:p>
          </p:txBody>
        </p:sp>
      </p:grpSp>
      <p:grpSp>
        <p:nvGrpSpPr>
          <p:cNvPr id="331826" name="Group 50"/>
          <p:cNvGrpSpPr>
            <a:grpSpLocks/>
          </p:cNvGrpSpPr>
          <p:nvPr/>
        </p:nvGrpSpPr>
        <p:grpSpPr bwMode="auto">
          <a:xfrm>
            <a:off x="914400" y="3733800"/>
            <a:ext cx="7010400" cy="304800"/>
            <a:chOff x="576" y="2352"/>
            <a:chExt cx="4416" cy="192"/>
          </a:xfrm>
        </p:grpSpPr>
        <p:sp>
          <p:nvSpPr>
            <p:cNvPr id="331789" name="Text Box 13"/>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a:t>  </a:t>
              </a:r>
            </a:p>
          </p:txBody>
        </p:sp>
        <p:sp>
          <p:nvSpPr>
            <p:cNvPr id="331800" name="Text Box 24"/>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31811" name="Text Box 35"/>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grpSp>
      <p:grpSp>
        <p:nvGrpSpPr>
          <p:cNvPr id="331827" name="Group 51"/>
          <p:cNvGrpSpPr>
            <a:grpSpLocks/>
          </p:cNvGrpSpPr>
          <p:nvPr/>
        </p:nvGrpSpPr>
        <p:grpSpPr bwMode="auto">
          <a:xfrm>
            <a:off x="914400" y="4038600"/>
            <a:ext cx="7010400" cy="609600"/>
            <a:chOff x="576" y="2544"/>
            <a:chExt cx="4416" cy="384"/>
          </a:xfrm>
        </p:grpSpPr>
        <p:sp>
          <p:nvSpPr>
            <p:cNvPr id="331790" name="Text Box 14"/>
            <p:cNvSpPr txBox="1">
              <a:spLocks noChangeArrowheads="1"/>
            </p:cNvSpPr>
            <p:nvPr/>
          </p:nvSpPr>
          <p:spPr bwMode="auto">
            <a:xfrm>
              <a:off x="1344" y="2544"/>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R[rB] </a:t>
              </a:r>
              <a:r>
                <a:rPr lang="en-US" sz="1600">
                  <a:sym typeface="Symbol" pitchFamily="18" charset="2"/>
                </a:rPr>
                <a:t> valE</a:t>
              </a:r>
            </a:p>
          </p:txBody>
        </p:sp>
        <p:sp>
          <p:nvSpPr>
            <p:cNvPr id="331791" name="Text Box 15"/>
            <p:cNvSpPr txBox="1">
              <a:spLocks noChangeArrowheads="1"/>
            </p:cNvSpPr>
            <p:nvPr/>
          </p:nvSpPr>
          <p:spPr bwMode="auto">
            <a:xfrm>
              <a:off x="1344" y="2736"/>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 </a:t>
              </a:r>
            </a:p>
          </p:txBody>
        </p:sp>
        <p:sp>
          <p:nvSpPr>
            <p:cNvPr id="331793" name="Text Box 17"/>
            <p:cNvSpPr txBox="1">
              <a:spLocks noChangeArrowheads="1"/>
            </p:cNvSpPr>
            <p:nvPr/>
          </p:nvSpPr>
          <p:spPr bwMode="auto">
            <a:xfrm>
              <a:off x="1344" y="254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31801" name="Text Box 25"/>
            <p:cNvSpPr txBox="1">
              <a:spLocks noChangeArrowheads="1"/>
            </p:cNvSpPr>
            <p:nvPr/>
          </p:nvSpPr>
          <p:spPr bwMode="auto">
            <a:xfrm>
              <a:off x="576" y="254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a:t>
              </a:r>
            </a:p>
            <a:p>
              <a:pPr algn="l">
                <a:spcBef>
                  <a:spcPct val="50000"/>
                </a:spcBef>
              </a:pPr>
              <a:r>
                <a:rPr lang="en-US" sz="1600"/>
                <a:t>back</a:t>
              </a:r>
            </a:p>
          </p:txBody>
        </p:sp>
        <p:sp>
          <p:nvSpPr>
            <p:cNvPr id="331812" name="Text Box 36"/>
            <p:cNvSpPr txBox="1">
              <a:spLocks noChangeArrowheads="1"/>
            </p:cNvSpPr>
            <p:nvPr/>
          </p:nvSpPr>
          <p:spPr bwMode="auto">
            <a:xfrm>
              <a:off x="3216" y="2544"/>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dirty="0"/>
                <a:t>Write back result</a:t>
              </a:r>
            </a:p>
          </p:txBody>
        </p:sp>
        <p:sp>
          <p:nvSpPr>
            <p:cNvPr id="331813" name="Text Box 37"/>
            <p:cNvSpPr txBox="1">
              <a:spLocks noChangeArrowheads="1"/>
            </p:cNvSpPr>
            <p:nvPr/>
          </p:nvSpPr>
          <p:spPr bwMode="auto">
            <a:xfrm>
              <a:off x="3216" y="273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grpSp>
      <p:grpSp>
        <p:nvGrpSpPr>
          <p:cNvPr id="331822" name="Group 46"/>
          <p:cNvGrpSpPr>
            <a:grpSpLocks/>
          </p:cNvGrpSpPr>
          <p:nvPr/>
        </p:nvGrpSpPr>
        <p:grpSpPr bwMode="auto">
          <a:xfrm>
            <a:off x="914400" y="4648200"/>
            <a:ext cx="7010400" cy="304800"/>
            <a:chOff x="576" y="2928"/>
            <a:chExt cx="4416" cy="192"/>
          </a:xfrm>
        </p:grpSpPr>
        <p:sp>
          <p:nvSpPr>
            <p:cNvPr id="331792" name="Text Box 16"/>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valP</a:t>
              </a:r>
            </a:p>
          </p:txBody>
        </p:sp>
        <p:sp>
          <p:nvSpPr>
            <p:cNvPr id="331802" name="Text Box 26"/>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31814" name="Text Box 38"/>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PC</a:t>
              </a:r>
            </a:p>
          </p:txBody>
        </p:sp>
      </p:grpSp>
    </p:spTree>
    <p:extLst>
      <p:ext uri="{BB962C8B-B14F-4D97-AF65-F5344CB8AC3E}">
        <p14:creationId xmlns:p14="http://schemas.microsoft.com/office/powerpoint/2010/main" val="17445540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18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318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318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31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zh-CN" altLang="en-US" dirty="0"/>
              <a:t>跳转</a:t>
            </a:r>
            <a:r>
              <a:rPr lang="zh-CN" altLang="en-US" dirty="0">
                <a:latin typeface="Courier New" pitchFamily="49" charset="0"/>
              </a:rPr>
              <a:t>指令的执行步骤</a:t>
            </a:r>
            <a:endParaRPr lang="en-US" dirty="0"/>
          </a:p>
        </p:txBody>
      </p:sp>
      <p:sp>
        <p:nvSpPr>
          <p:cNvPr id="350211" name="Rectangle 3"/>
          <p:cNvSpPr>
            <a:spLocks noGrp="1" noChangeArrowheads="1"/>
          </p:cNvSpPr>
          <p:nvPr>
            <p:ph type="body" sz="half" idx="1"/>
          </p:nvPr>
        </p:nvSpPr>
        <p:spPr>
          <a:xfrm>
            <a:off x="290513" y="3048000"/>
            <a:ext cx="4070350" cy="3384550"/>
          </a:xfrm>
        </p:spPr>
        <p:txBody>
          <a:bodyPr/>
          <a:lstStyle/>
          <a:p>
            <a:pPr marL="342900" indent="-342900">
              <a:buFont typeface="Wingdings" panose="05000000000000000000" pitchFamily="2" charset="2"/>
              <a:buChar char="Ø"/>
            </a:pPr>
            <a:r>
              <a:rPr lang="en-US" sz="2200" dirty="0">
                <a:solidFill>
                  <a:schemeClr val="accent4">
                    <a:lumMod val="75000"/>
                    <a:lumOff val="25000"/>
                  </a:schemeClr>
                </a:solidFill>
              </a:rPr>
              <a:t>Fetch</a:t>
            </a:r>
          </a:p>
          <a:p>
            <a:pPr lvl="1"/>
            <a:r>
              <a:rPr lang="zh-CN" altLang="en-US" sz="1800" dirty="0"/>
              <a:t>读</a:t>
            </a:r>
            <a:r>
              <a:rPr lang="en-US" sz="1800" dirty="0"/>
              <a:t>9</a:t>
            </a:r>
            <a:r>
              <a:rPr lang="zh-CN" altLang="en-US" sz="1800" dirty="0"/>
              <a:t>个字节</a:t>
            </a:r>
            <a:endParaRPr lang="en-US" sz="1800" dirty="0"/>
          </a:p>
          <a:p>
            <a:pPr lvl="1"/>
            <a:r>
              <a:rPr lang="en-US" sz="1800" dirty="0"/>
              <a:t>PC + 9</a:t>
            </a:r>
          </a:p>
          <a:p>
            <a:pPr marL="342900" indent="-342900">
              <a:buFont typeface="Wingdings" panose="05000000000000000000" pitchFamily="2" charset="2"/>
              <a:buChar char="Ø"/>
            </a:pPr>
            <a:r>
              <a:rPr lang="en-US" sz="2200" dirty="0">
                <a:solidFill>
                  <a:schemeClr val="accent4">
                    <a:lumMod val="75000"/>
                    <a:lumOff val="25000"/>
                  </a:schemeClr>
                </a:solidFill>
              </a:rPr>
              <a:t>Decode</a:t>
            </a:r>
          </a:p>
          <a:p>
            <a:pPr lvl="1"/>
            <a:r>
              <a:rPr lang="zh-CN" altLang="en-US" sz="1800" dirty="0"/>
              <a:t>什么也不做</a:t>
            </a:r>
            <a:endParaRPr lang="en-US" sz="1800" dirty="0"/>
          </a:p>
          <a:p>
            <a:pPr marL="342900" indent="-342900">
              <a:buFont typeface="Wingdings" panose="05000000000000000000" pitchFamily="2" charset="2"/>
              <a:buChar char="Ø"/>
            </a:pPr>
            <a:r>
              <a:rPr lang="en-US" sz="2200" dirty="0">
                <a:solidFill>
                  <a:schemeClr val="accent4">
                    <a:lumMod val="75000"/>
                    <a:lumOff val="25000"/>
                  </a:schemeClr>
                </a:solidFill>
              </a:rPr>
              <a:t>Execute</a:t>
            </a:r>
          </a:p>
          <a:p>
            <a:pPr lvl="1"/>
            <a:r>
              <a:rPr lang="zh-CN" altLang="en-US" sz="1800" dirty="0"/>
              <a:t>根据跳转的条件码决定是否执行分支</a:t>
            </a:r>
            <a:endParaRPr lang="en-US" sz="1800" dirty="0"/>
          </a:p>
        </p:txBody>
      </p:sp>
      <p:sp>
        <p:nvSpPr>
          <p:cNvPr id="350212" name="Rectangle 4"/>
          <p:cNvSpPr>
            <a:spLocks noGrp="1" noChangeArrowheads="1"/>
          </p:cNvSpPr>
          <p:nvPr>
            <p:ph type="body" sz="half" idx="2"/>
          </p:nvPr>
        </p:nvSpPr>
        <p:spPr>
          <a:xfrm>
            <a:off x="4513263" y="3048000"/>
            <a:ext cx="4071937" cy="3384550"/>
          </a:xfrm>
        </p:spPr>
        <p:txBody>
          <a:bodyPr/>
          <a:lstStyle/>
          <a:p>
            <a:pPr marL="342900" indent="-342900">
              <a:buFont typeface="Wingdings" panose="05000000000000000000" pitchFamily="2" charset="2"/>
              <a:buChar char="Ø"/>
            </a:pPr>
            <a:r>
              <a:rPr lang="en-US" sz="2200" dirty="0">
                <a:solidFill>
                  <a:schemeClr val="accent4">
                    <a:lumMod val="75000"/>
                    <a:lumOff val="25000"/>
                  </a:schemeClr>
                </a:solidFill>
              </a:rPr>
              <a:t>Memory</a:t>
            </a:r>
          </a:p>
          <a:p>
            <a:pPr lvl="1"/>
            <a:r>
              <a:rPr lang="zh-CN" altLang="en-US" sz="1800" dirty="0"/>
              <a:t>什么也不做</a:t>
            </a:r>
            <a:endParaRPr lang="en-US" sz="1800" dirty="0"/>
          </a:p>
          <a:p>
            <a:pPr marL="342900" indent="-342900">
              <a:buFont typeface="Wingdings" panose="05000000000000000000" pitchFamily="2" charset="2"/>
              <a:buChar char="Ø"/>
            </a:pPr>
            <a:r>
              <a:rPr lang="en-US" sz="2200" dirty="0">
                <a:solidFill>
                  <a:schemeClr val="accent4">
                    <a:lumMod val="75000"/>
                    <a:lumOff val="25000"/>
                  </a:schemeClr>
                </a:solidFill>
              </a:rPr>
              <a:t>Write back</a:t>
            </a:r>
          </a:p>
          <a:p>
            <a:pPr lvl="1"/>
            <a:r>
              <a:rPr lang="zh-CN" altLang="en-US" sz="1800" dirty="0"/>
              <a:t>什么也不做</a:t>
            </a:r>
            <a:endParaRPr lang="en-US" altLang="zh-CN" sz="1800" dirty="0"/>
          </a:p>
          <a:p>
            <a:pPr marL="342900" indent="-342900">
              <a:buFont typeface="Wingdings" panose="05000000000000000000" pitchFamily="2" charset="2"/>
              <a:buChar char="Ø"/>
            </a:pPr>
            <a:r>
              <a:rPr lang="en-US" sz="2200" dirty="0">
                <a:solidFill>
                  <a:schemeClr val="accent4">
                    <a:lumMod val="75000"/>
                    <a:lumOff val="25000"/>
                  </a:schemeClr>
                </a:solidFill>
              </a:rPr>
              <a:t>PC Update</a:t>
            </a:r>
          </a:p>
          <a:p>
            <a:pPr lvl="1"/>
            <a:r>
              <a:rPr lang="zh-CN" altLang="en-US" sz="1800" dirty="0"/>
              <a:t>如果跳转到分支，</a:t>
            </a:r>
            <a:r>
              <a:rPr lang="en-US" altLang="zh-CN" sz="1800" dirty="0"/>
              <a:t>PC</a:t>
            </a:r>
            <a:r>
              <a:rPr lang="zh-CN" altLang="en-US" sz="1800" dirty="0"/>
              <a:t>置为</a:t>
            </a:r>
            <a:r>
              <a:rPr lang="en-US" altLang="zh-CN" sz="1800" dirty="0" err="1"/>
              <a:t>Dest</a:t>
            </a:r>
            <a:r>
              <a:rPr lang="zh-CN" altLang="en-US" sz="1800" dirty="0"/>
              <a:t>，否则</a:t>
            </a:r>
            <a:r>
              <a:rPr lang="en-US" altLang="zh-CN" sz="1800" dirty="0"/>
              <a:t>PC</a:t>
            </a:r>
            <a:r>
              <a:rPr lang="zh-CN" altLang="en-US" sz="1800" dirty="0"/>
              <a:t>加</a:t>
            </a:r>
            <a:r>
              <a:rPr lang="en-US" altLang="zh-CN" sz="1800" dirty="0"/>
              <a:t>1</a:t>
            </a:r>
            <a:endParaRPr lang="en-US" sz="1800" dirty="0"/>
          </a:p>
        </p:txBody>
      </p:sp>
      <p:sp>
        <p:nvSpPr>
          <p:cNvPr id="350226" name="Rectangle 18"/>
          <p:cNvSpPr>
            <a:spLocks noChangeArrowheads="1"/>
          </p:cNvSpPr>
          <p:nvPr/>
        </p:nvSpPr>
        <p:spPr bwMode="auto">
          <a:xfrm>
            <a:off x="298450" y="1136650"/>
            <a:ext cx="7010400" cy="17526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350227" name="Rectangle 19"/>
          <p:cNvSpPr>
            <a:spLocks noChangeArrowheads="1"/>
          </p:cNvSpPr>
          <p:nvPr/>
        </p:nvSpPr>
        <p:spPr bwMode="auto">
          <a:xfrm>
            <a:off x="527050" y="121285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jXX</a:t>
            </a:r>
            <a:r>
              <a:rPr lang="en-US" sz="1600">
                <a:solidFill>
                  <a:schemeClr val="folHlink"/>
                </a:solidFill>
              </a:rPr>
              <a:t> Dest</a:t>
            </a:r>
          </a:p>
        </p:txBody>
      </p:sp>
      <p:grpSp>
        <p:nvGrpSpPr>
          <p:cNvPr id="350228" name="Group 20"/>
          <p:cNvGrpSpPr>
            <a:grpSpLocks/>
          </p:cNvGrpSpPr>
          <p:nvPr/>
        </p:nvGrpSpPr>
        <p:grpSpPr bwMode="auto">
          <a:xfrm>
            <a:off x="1670050" y="1212850"/>
            <a:ext cx="609600" cy="304800"/>
            <a:chOff x="1296" y="2544"/>
            <a:chExt cx="384" cy="192"/>
          </a:xfrm>
        </p:grpSpPr>
        <p:sp>
          <p:nvSpPr>
            <p:cNvPr id="350229" name="Rectangle 21"/>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7</a:t>
              </a:r>
            </a:p>
          </p:txBody>
        </p:sp>
        <p:sp>
          <p:nvSpPr>
            <p:cNvPr id="350230" name="Rectangle 22"/>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400" b="0"/>
                <a:t>fn</a:t>
              </a:r>
            </a:p>
          </p:txBody>
        </p:sp>
        <p:sp>
          <p:nvSpPr>
            <p:cNvPr id="350231" name="Rectangle 23"/>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350233" name="Rectangle 25"/>
          <p:cNvSpPr>
            <a:spLocks noChangeArrowheads="1"/>
          </p:cNvSpPr>
          <p:nvPr/>
        </p:nvSpPr>
        <p:spPr bwMode="auto">
          <a:xfrm>
            <a:off x="2279650" y="1212850"/>
            <a:ext cx="4876800"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grpSp>
        <p:nvGrpSpPr>
          <p:cNvPr id="350235" name="Group 27"/>
          <p:cNvGrpSpPr>
            <a:grpSpLocks/>
          </p:cNvGrpSpPr>
          <p:nvPr/>
        </p:nvGrpSpPr>
        <p:grpSpPr bwMode="auto">
          <a:xfrm>
            <a:off x="1670050" y="1593850"/>
            <a:ext cx="609600" cy="304800"/>
            <a:chOff x="1296" y="2544"/>
            <a:chExt cx="384" cy="192"/>
          </a:xfrm>
        </p:grpSpPr>
        <p:sp>
          <p:nvSpPr>
            <p:cNvPr id="350236" name="Rectangle 2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XX</a:t>
              </a:r>
            </a:p>
          </p:txBody>
        </p:sp>
        <p:sp>
          <p:nvSpPr>
            <p:cNvPr id="350237" name="Rectangle 2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XX</a:t>
              </a:r>
            </a:p>
          </p:txBody>
        </p:sp>
        <p:sp>
          <p:nvSpPr>
            <p:cNvPr id="350238" name="Rectangle 3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350239" name="Rectangle 31"/>
          <p:cNvSpPr>
            <a:spLocks noChangeArrowheads="1"/>
          </p:cNvSpPr>
          <p:nvPr/>
        </p:nvSpPr>
        <p:spPr bwMode="auto">
          <a:xfrm>
            <a:off x="527050" y="159385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rPr>
              <a:t>fall thru:</a:t>
            </a:r>
          </a:p>
        </p:txBody>
      </p:sp>
      <p:grpSp>
        <p:nvGrpSpPr>
          <p:cNvPr id="350241" name="Group 33"/>
          <p:cNvGrpSpPr>
            <a:grpSpLocks/>
          </p:cNvGrpSpPr>
          <p:nvPr/>
        </p:nvGrpSpPr>
        <p:grpSpPr bwMode="auto">
          <a:xfrm>
            <a:off x="1670050" y="2355850"/>
            <a:ext cx="609600" cy="304800"/>
            <a:chOff x="1296" y="2544"/>
            <a:chExt cx="384" cy="192"/>
          </a:xfrm>
        </p:grpSpPr>
        <p:sp>
          <p:nvSpPr>
            <p:cNvPr id="350242" name="Rectangle 34"/>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XX</a:t>
              </a:r>
            </a:p>
          </p:txBody>
        </p:sp>
        <p:sp>
          <p:nvSpPr>
            <p:cNvPr id="350243" name="Rectangle 35"/>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XX</a:t>
              </a:r>
            </a:p>
          </p:txBody>
        </p:sp>
        <p:sp>
          <p:nvSpPr>
            <p:cNvPr id="350244" name="Rectangle 36"/>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350245" name="Rectangle 37"/>
          <p:cNvSpPr>
            <a:spLocks noChangeArrowheads="1"/>
          </p:cNvSpPr>
          <p:nvPr/>
        </p:nvSpPr>
        <p:spPr bwMode="auto">
          <a:xfrm>
            <a:off x="527050" y="235585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rPr>
              <a:t>target:</a:t>
            </a:r>
          </a:p>
        </p:txBody>
      </p:sp>
      <p:sp>
        <p:nvSpPr>
          <p:cNvPr id="350246" name="Line 38"/>
          <p:cNvSpPr>
            <a:spLocks noChangeShapeType="1"/>
          </p:cNvSpPr>
          <p:nvPr/>
        </p:nvSpPr>
        <p:spPr bwMode="auto">
          <a:xfrm flipH="1">
            <a:off x="2279650" y="1746250"/>
            <a:ext cx="5257800" cy="0"/>
          </a:xfrm>
          <a:prstGeom prst="line">
            <a:avLst/>
          </a:prstGeom>
          <a:noFill/>
          <a:ln w="19050">
            <a:solidFill>
              <a:schemeClr val="tx2"/>
            </a:solidFill>
            <a:round/>
            <a:headEnd/>
            <a:tailEnd type="triangle" w="sm" len="sm"/>
          </a:ln>
          <a:effectLst/>
        </p:spPr>
        <p:txBody>
          <a:bodyPr wrap="square" lIns="45720" rIns="45720" anchor="ctr">
            <a:spAutoFit/>
          </a:bodyPr>
          <a:lstStyle/>
          <a:p>
            <a:endParaRPr lang="en-US"/>
          </a:p>
        </p:txBody>
      </p:sp>
      <p:sp>
        <p:nvSpPr>
          <p:cNvPr id="350247" name="Line 39"/>
          <p:cNvSpPr>
            <a:spLocks noChangeShapeType="1"/>
          </p:cNvSpPr>
          <p:nvPr/>
        </p:nvSpPr>
        <p:spPr bwMode="auto">
          <a:xfrm flipH="1">
            <a:off x="2279650" y="2508250"/>
            <a:ext cx="5257800" cy="0"/>
          </a:xfrm>
          <a:prstGeom prst="line">
            <a:avLst/>
          </a:prstGeom>
          <a:noFill/>
          <a:ln w="19050">
            <a:solidFill>
              <a:schemeClr val="tx2"/>
            </a:solidFill>
            <a:round/>
            <a:headEnd/>
            <a:tailEnd type="triangle" w="sm" len="sm"/>
          </a:ln>
          <a:effectLst/>
        </p:spPr>
        <p:txBody>
          <a:bodyPr wrap="square" lIns="45720" rIns="45720" anchor="ctr">
            <a:spAutoFit/>
          </a:bodyPr>
          <a:lstStyle/>
          <a:p>
            <a:endParaRPr lang="en-US"/>
          </a:p>
        </p:txBody>
      </p:sp>
      <p:sp>
        <p:nvSpPr>
          <p:cNvPr id="350248" name="Text Box 40"/>
          <p:cNvSpPr txBox="1">
            <a:spLocks noChangeArrowheads="1"/>
          </p:cNvSpPr>
          <p:nvPr/>
        </p:nvSpPr>
        <p:spPr bwMode="auto">
          <a:xfrm>
            <a:off x="7699375" y="1535113"/>
            <a:ext cx="1133475" cy="339725"/>
          </a:xfrm>
          <a:prstGeom prst="rect">
            <a:avLst/>
          </a:prstGeom>
          <a:noFill/>
          <a:ln w="19050">
            <a:noFill/>
            <a:miter lim="800000"/>
            <a:headEnd/>
            <a:tailEnd type="none" w="sm" len="sm"/>
          </a:ln>
          <a:effectLst/>
        </p:spPr>
        <p:txBody>
          <a:bodyPr wrap="none" lIns="45720" rIns="45720">
            <a:spAutoFit/>
          </a:bodyPr>
          <a:lstStyle/>
          <a:p>
            <a:pPr algn="l"/>
            <a:r>
              <a:rPr lang="en-US" dirty="0"/>
              <a:t>Not taken</a:t>
            </a:r>
          </a:p>
        </p:txBody>
      </p:sp>
      <p:sp>
        <p:nvSpPr>
          <p:cNvPr id="350249" name="Text Box 41"/>
          <p:cNvSpPr txBox="1">
            <a:spLocks noChangeArrowheads="1"/>
          </p:cNvSpPr>
          <p:nvPr/>
        </p:nvSpPr>
        <p:spPr bwMode="auto">
          <a:xfrm>
            <a:off x="7699375" y="2355850"/>
            <a:ext cx="752475" cy="339725"/>
          </a:xfrm>
          <a:prstGeom prst="rect">
            <a:avLst/>
          </a:prstGeom>
          <a:noFill/>
          <a:ln w="19050">
            <a:noFill/>
            <a:miter lim="800000"/>
            <a:headEnd/>
            <a:tailEnd type="none" w="sm" len="sm"/>
          </a:ln>
          <a:effectLst/>
        </p:spPr>
        <p:txBody>
          <a:bodyPr wrap="none" lIns="45720" rIns="45720">
            <a:spAutoFit/>
          </a:bodyPr>
          <a:lstStyle/>
          <a:p>
            <a:pPr algn="l"/>
            <a:r>
              <a:rPr lang="en-US"/>
              <a:t>Taken</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zh-CN" altLang="en-US" dirty="0">
                <a:latin typeface="Courier New" pitchFamily="49" charset="0"/>
              </a:rPr>
              <a:t>跳转指令</a:t>
            </a:r>
            <a:r>
              <a:rPr lang="zh-CN" altLang="en-US" dirty="0"/>
              <a:t>的各阶段计算</a:t>
            </a:r>
            <a:endParaRPr lang="en-US" dirty="0"/>
          </a:p>
        </p:txBody>
      </p:sp>
      <p:sp>
        <p:nvSpPr>
          <p:cNvPr id="342019" name="Rectangle 3"/>
          <p:cNvSpPr>
            <a:spLocks noGrp="1" noChangeArrowheads="1"/>
          </p:cNvSpPr>
          <p:nvPr>
            <p:ph type="body" idx="1"/>
          </p:nvPr>
        </p:nvSpPr>
        <p:spPr>
          <a:xfrm>
            <a:off x="290513" y="5257800"/>
            <a:ext cx="8294687" cy="1174750"/>
          </a:xfrm>
        </p:spPr>
        <p:txBody>
          <a:bodyPr/>
          <a:lstStyle/>
          <a:p>
            <a:pPr lvl="1"/>
            <a:r>
              <a:rPr lang="zh-CN" altLang="en-US" dirty="0"/>
              <a:t>计算两个地址，然后根据分支条件选择</a:t>
            </a:r>
            <a:endParaRPr lang="en-US" dirty="0"/>
          </a:p>
        </p:txBody>
      </p:sp>
      <p:sp>
        <p:nvSpPr>
          <p:cNvPr id="342020" name="Text Box 4"/>
          <p:cNvSpPr txBox="1">
            <a:spLocks noChangeArrowheads="1"/>
          </p:cNvSpPr>
          <p:nvPr/>
        </p:nvSpPr>
        <p:spPr bwMode="auto">
          <a:xfrm>
            <a:off x="2133600" y="99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jXX Dest</a:t>
            </a:r>
          </a:p>
        </p:txBody>
      </p:sp>
      <p:grpSp>
        <p:nvGrpSpPr>
          <p:cNvPr id="2" name="Group 1"/>
          <p:cNvGrpSpPr/>
          <p:nvPr/>
        </p:nvGrpSpPr>
        <p:grpSpPr>
          <a:xfrm>
            <a:off x="914400" y="1295400"/>
            <a:ext cx="7010400" cy="1219200"/>
            <a:chOff x="914400" y="1295400"/>
            <a:chExt cx="7010400" cy="1219200"/>
          </a:xfrm>
        </p:grpSpPr>
        <p:sp>
          <p:nvSpPr>
            <p:cNvPr id="342022" name="Text Box 6"/>
            <p:cNvSpPr txBox="1">
              <a:spLocks noChangeArrowheads="1"/>
            </p:cNvSpPr>
            <p:nvPr/>
          </p:nvSpPr>
          <p:spPr bwMode="auto">
            <a:xfrm>
              <a:off x="2133600" y="12954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icode:ifun </a:t>
              </a:r>
              <a:r>
                <a:rPr lang="en-US" sz="1600">
                  <a:sym typeface="Symbol" pitchFamily="18" charset="2"/>
                </a:rPr>
                <a:t></a:t>
              </a:r>
              <a:r>
                <a:rPr lang="en-US" sz="1600"/>
                <a:t> M</a:t>
              </a:r>
              <a:r>
                <a:rPr lang="en-US" sz="1600" baseline="-25000"/>
                <a:t>1</a:t>
              </a:r>
              <a:r>
                <a:rPr lang="en-US" sz="1600"/>
                <a:t>[PC]</a:t>
              </a:r>
            </a:p>
          </p:txBody>
        </p:sp>
        <p:sp>
          <p:nvSpPr>
            <p:cNvPr id="342023" name="Text Box 7"/>
            <p:cNvSpPr txBox="1">
              <a:spLocks noChangeArrowheads="1"/>
            </p:cNvSpPr>
            <p:nvPr/>
          </p:nvSpPr>
          <p:spPr bwMode="auto">
            <a:xfrm>
              <a:off x="2133600" y="16002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endParaRPr lang="en-US" sz="1600"/>
            </a:p>
          </p:txBody>
        </p:sp>
        <p:sp>
          <p:nvSpPr>
            <p:cNvPr id="342024" name="Text Box 8"/>
            <p:cNvSpPr txBox="1">
              <a:spLocks noChangeArrowheads="1"/>
            </p:cNvSpPr>
            <p:nvPr/>
          </p:nvSpPr>
          <p:spPr bwMode="auto">
            <a:xfrm>
              <a:off x="2133600" y="19050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valC</a:t>
              </a:r>
              <a:r>
                <a:rPr lang="en-US" sz="1600" dirty="0"/>
                <a:t> </a:t>
              </a:r>
              <a:r>
                <a:rPr lang="en-US" sz="1600" dirty="0">
                  <a:sym typeface="Symbol" pitchFamily="18" charset="2"/>
                </a:rPr>
                <a:t></a:t>
              </a:r>
              <a:r>
                <a:rPr lang="en-US" sz="1600" dirty="0"/>
                <a:t> M</a:t>
              </a:r>
              <a:r>
                <a:rPr lang="en-US" sz="1600" baseline="-25000" dirty="0"/>
                <a:t>8</a:t>
              </a:r>
              <a:r>
                <a:rPr lang="en-US" sz="1600" dirty="0"/>
                <a:t>[PC+1]</a:t>
              </a:r>
            </a:p>
          </p:txBody>
        </p:sp>
        <p:sp>
          <p:nvSpPr>
            <p:cNvPr id="342025" name="Text Box 9"/>
            <p:cNvSpPr txBox="1">
              <a:spLocks noChangeArrowheads="1"/>
            </p:cNvSpPr>
            <p:nvPr/>
          </p:nvSpPr>
          <p:spPr bwMode="auto">
            <a:xfrm>
              <a:off x="2133600" y="22098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valP</a:t>
              </a:r>
              <a:r>
                <a:rPr lang="en-US" sz="1600" dirty="0"/>
                <a:t> </a:t>
              </a:r>
              <a:r>
                <a:rPr lang="en-US" sz="1600" dirty="0">
                  <a:sym typeface="Symbol" pitchFamily="18" charset="2"/>
                </a:rPr>
                <a:t> PC+9</a:t>
              </a:r>
            </a:p>
          </p:txBody>
        </p:sp>
        <p:sp>
          <p:nvSpPr>
            <p:cNvPr id="342026" name="Text Box 10"/>
            <p:cNvSpPr txBox="1">
              <a:spLocks noChangeArrowheads="1"/>
            </p:cNvSpPr>
            <p:nvPr/>
          </p:nvSpPr>
          <p:spPr bwMode="auto">
            <a:xfrm>
              <a:off x="2133600" y="1295400"/>
              <a:ext cx="2819400" cy="12192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2027" name="Text Box 11"/>
            <p:cNvSpPr txBox="1">
              <a:spLocks noChangeArrowheads="1"/>
            </p:cNvSpPr>
            <p:nvPr/>
          </p:nvSpPr>
          <p:spPr bwMode="auto">
            <a:xfrm>
              <a:off x="914400" y="1295400"/>
              <a:ext cx="1219200" cy="12192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Fetch</a:t>
              </a:r>
            </a:p>
          </p:txBody>
        </p:sp>
        <p:sp>
          <p:nvSpPr>
            <p:cNvPr id="342028" name="Text Box 12"/>
            <p:cNvSpPr txBox="1">
              <a:spLocks noChangeArrowheads="1"/>
            </p:cNvSpPr>
            <p:nvPr/>
          </p:nvSpPr>
          <p:spPr bwMode="auto">
            <a:xfrm>
              <a:off x="5105400" y="12954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instruction byte</a:t>
              </a:r>
            </a:p>
          </p:txBody>
        </p:sp>
        <p:sp>
          <p:nvSpPr>
            <p:cNvPr id="342029" name="Text Box 13"/>
            <p:cNvSpPr txBox="1">
              <a:spLocks noChangeArrowheads="1"/>
            </p:cNvSpPr>
            <p:nvPr/>
          </p:nvSpPr>
          <p:spPr bwMode="auto">
            <a:xfrm>
              <a:off x="5105400" y="1600200"/>
              <a:ext cx="2819400" cy="304800"/>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sp>
          <p:nvSpPr>
            <p:cNvPr id="342030" name="Text Box 14"/>
            <p:cNvSpPr txBox="1">
              <a:spLocks noChangeArrowheads="1"/>
            </p:cNvSpPr>
            <p:nvPr/>
          </p:nvSpPr>
          <p:spPr bwMode="auto">
            <a:xfrm>
              <a:off x="5105400" y="19050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Read destination address</a:t>
              </a:r>
            </a:p>
          </p:txBody>
        </p:sp>
        <p:sp>
          <p:nvSpPr>
            <p:cNvPr id="342031" name="Text Box 15"/>
            <p:cNvSpPr txBox="1">
              <a:spLocks noChangeArrowheads="1"/>
            </p:cNvSpPr>
            <p:nvPr/>
          </p:nvSpPr>
          <p:spPr bwMode="auto">
            <a:xfrm>
              <a:off x="5105400" y="22098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Fall through address</a:t>
              </a:r>
            </a:p>
          </p:txBody>
        </p:sp>
      </p:grpSp>
      <p:grpSp>
        <p:nvGrpSpPr>
          <p:cNvPr id="342032" name="Group 16"/>
          <p:cNvGrpSpPr>
            <a:grpSpLocks/>
          </p:cNvGrpSpPr>
          <p:nvPr/>
        </p:nvGrpSpPr>
        <p:grpSpPr bwMode="auto">
          <a:xfrm>
            <a:off x="914400" y="2514600"/>
            <a:ext cx="7010400" cy="609600"/>
            <a:chOff x="576" y="1584"/>
            <a:chExt cx="4416" cy="384"/>
          </a:xfrm>
        </p:grpSpPr>
        <p:sp>
          <p:nvSpPr>
            <p:cNvPr id="342033" name="Text Box 17"/>
            <p:cNvSpPr txBox="1">
              <a:spLocks noChangeArrowheads="1"/>
            </p:cNvSpPr>
            <p:nvPr/>
          </p:nvSpPr>
          <p:spPr bwMode="auto">
            <a:xfrm>
              <a:off x="1344" y="1584"/>
              <a:ext cx="1776" cy="192"/>
            </a:xfrm>
            <a:prstGeom prst="rect">
              <a:avLst/>
            </a:prstGeom>
            <a:solidFill>
              <a:srgbClr val="FFFF99"/>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42034" name="Text Box 18"/>
            <p:cNvSpPr txBox="1">
              <a:spLocks noChangeArrowheads="1"/>
            </p:cNvSpPr>
            <p:nvPr/>
          </p:nvSpPr>
          <p:spPr bwMode="auto">
            <a:xfrm>
              <a:off x="1344" y="1776"/>
              <a:ext cx="1776" cy="192"/>
            </a:xfrm>
            <a:prstGeom prst="rect">
              <a:avLst/>
            </a:prstGeom>
            <a:solidFill>
              <a:srgbClr val="FFFF99"/>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42035" name="Text Box 19"/>
            <p:cNvSpPr txBox="1">
              <a:spLocks noChangeArrowheads="1"/>
            </p:cNvSpPr>
            <p:nvPr/>
          </p:nvSpPr>
          <p:spPr bwMode="auto">
            <a:xfrm>
              <a:off x="1344" y="158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2036" name="Text Box 20"/>
            <p:cNvSpPr txBox="1">
              <a:spLocks noChangeArrowheads="1"/>
            </p:cNvSpPr>
            <p:nvPr/>
          </p:nvSpPr>
          <p:spPr bwMode="auto">
            <a:xfrm>
              <a:off x="576" y="158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42037" name="Text Box 21"/>
            <p:cNvSpPr txBox="1">
              <a:spLocks noChangeArrowheads="1"/>
            </p:cNvSpPr>
            <p:nvPr/>
          </p:nvSpPr>
          <p:spPr bwMode="auto">
            <a:xfrm>
              <a:off x="3216" y="1584"/>
              <a:ext cx="1776" cy="192"/>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sp>
          <p:nvSpPr>
            <p:cNvPr id="342038" name="Text Box 22"/>
            <p:cNvSpPr txBox="1">
              <a:spLocks noChangeArrowheads="1"/>
            </p:cNvSpPr>
            <p:nvPr/>
          </p:nvSpPr>
          <p:spPr bwMode="auto">
            <a:xfrm>
              <a:off x="3216" y="1776"/>
              <a:ext cx="1776" cy="192"/>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grpSp>
      <p:grpSp>
        <p:nvGrpSpPr>
          <p:cNvPr id="3" name="Group 2"/>
          <p:cNvGrpSpPr/>
          <p:nvPr/>
        </p:nvGrpSpPr>
        <p:grpSpPr>
          <a:xfrm>
            <a:off x="914400" y="3117850"/>
            <a:ext cx="7010400" cy="615950"/>
            <a:chOff x="914400" y="3117850"/>
            <a:chExt cx="7010400" cy="615950"/>
          </a:xfrm>
        </p:grpSpPr>
        <p:sp>
          <p:nvSpPr>
            <p:cNvPr id="342040" name="Text Box 24"/>
            <p:cNvSpPr txBox="1">
              <a:spLocks noChangeArrowheads="1"/>
            </p:cNvSpPr>
            <p:nvPr/>
          </p:nvSpPr>
          <p:spPr bwMode="auto">
            <a:xfrm>
              <a:off x="2133600" y="3124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42041" name="Text Box 25"/>
            <p:cNvSpPr txBox="1">
              <a:spLocks noChangeArrowheads="1"/>
            </p:cNvSpPr>
            <p:nvPr/>
          </p:nvSpPr>
          <p:spPr bwMode="auto">
            <a:xfrm>
              <a:off x="2133600" y="34290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dirty="0" err="1"/>
                <a:t>Cnd</a:t>
              </a:r>
              <a:r>
                <a:rPr lang="en-US" sz="1600" dirty="0"/>
                <a:t> </a:t>
              </a:r>
              <a:r>
                <a:rPr lang="en-US" sz="1600" dirty="0">
                  <a:sym typeface="Symbol" pitchFamily="18" charset="2"/>
                </a:rPr>
                <a:t></a:t>
              </a:r>
              <a:r>
                <a:rPr lang="en-US" sz="1600" dirty="0"/>
                <a:t> </a:t>
              </a:r>
              <a:r>
                <a:rPr lang="en-US" sz="1600" dirty="0" err="1"/>
                <a:t>Cond</a:t>
              </a:r>
              <a:r>
                <a:rPr lang="en-US" sz="1600" dirty="0"/>
                <a:t>(</a:t>
              </a:r>
              <a:r>
                <a:rPr lang="en-US" sz="1600" dirty="0" err="1"/>
                <a:t>CC,ifun</a:t>
              </a:r>
              <a:r>
                <a:rPr lang="en-US" sz="1600" dirty="0"/>
                <a:t>)</a:t>
              </a:r>
            </a:p>
          </p:txBody>
        </p:sp>
        <p:sp>
          <p:nvSpPr>
            <p:cNvPr id="342042" name="Text Box 26"/>
            <p:cNvSpPr txBox="1">
              <a:spLocks noChangeArrowheads="1"/>
            </p:cNvSpPr>
            <p:nvPr/>
          </p:nvSpPr>
          <p:spPr bwMode="auto">
            <a:xfrm>
              <a:off x="2127250" y="311785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2043" name="Text Box 27"/>
            <p:cNvSpPr txBox="1">
              <a:spLocks noChangeArrowheads="1"/>
            </p:cNvSpPr>
            <p:nvPr/>
          </p:nvSpPr>
          <p:spPr bwMode="auto">
            <a:xfrm>
              <a:off x="914400" y="31242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42044" name="Text Box 28"/>
            <p:cNvSpPr txBox="1">
              <a:spLocks noChangeArrowheads="1"/>
            </p:cNvSpPr>
            <p:nvPr/>
          </p:nvSpPr>
          <p:spPr bwMode="auto">
            <a:xfrm>
              <a:off x="5105400" y="3124200"/>
              <a:ext cx="2819400" cy="304800"/>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sp>
          <p:nvSpPr>
            <p:cNvPr id="342045" name="Text Box 29"/>
            <p:cNvSpPr txBox="1">
              <a:spLocks noChangeArrowheads="1"/>
            </p:cNvSpPr>
            <p:nvPr/>
          </p:nvSpPr>
          <p:spPr bwMode="auto">
            <a:xfrm>
              <a:off x="5105400" y="34290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Take branch?</a:t>
              </a:r>
            </a:p>
          </p:txBody>
        </p:sp>
      </p:grpSp>
      <p:grpSp>
        <p:nvGrpSpPr>
          <p:cNvPr id="342046" name="Group 30"/>
          <p:cNvGrpSpPr>
            <a:grpSpLocks/>
          </p:cNvGrpSpPr>
          <p:nvPr/>
        </p:nvGrpSpPr>
        <p:grpSpPr bwMode="auto">
          <a:xfrm>
            <a:off x="914400" y="3733800"/>
            <a:ext cx="7010400" cy="304800"/>
            <a:chOff x="576" y="2352"/>
            <a:chExt cx="4416" cy="192"/>
          </a:xfrm>
        </p:grpSpPr>
        <p:sp>
          <p:nvSpPr>
            <p:cNvPr id="342047" name="Text Box 31"/>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a:t>  </a:t>
              </a:r>
            </a:p>
          </p:txBody>
        </p:sp>
        <p:sp>
          <p:nvSpPr>
            <p:cNvPr id="342048" name="Text Box 32"/>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42049" name="Text Box 33"/>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grpSp>
      <p:grpSp>
        <p:nvGrpSpPr>
          <p:cNvPr id="342050" name="Group 34"/>
          <p:cNvGrpSpPr>
            <a:grpSpLocks/>
          </p:cNvGrpSpPr>
          <p:nvPr/>
        </p:nvGrpSpPr>
        <p:grpSpPr bwMode="auto">
          <a:xfrm>
            <a:off x="914400" y="4038600"/>
            <a:ext cx="7010400" cy="609600"/>
            <a:chOff x="576" y="2544"/>
            <a:chExt cx="4416" cy="384"/>
          </a:xfrm>
        </p:grpSpPr>
        <p:sp>
          <p:nvSpPr>
            <p:cNvPr id="342051" name="Text Box 35"/>
            <p:cNvSpPr txBox="1">
              <a:spLocks noChangeArrowheads="1"/>
            </p:cNvSpPr>
            <p:nvPr/>
          </p:nvSpPr>
          <p:spPr bwMode="auto">
            <a:xfrm>
              <a:off x="1344" y="2544"/>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42052" name="Text Box 36"/>
            <p:cNvSpPr txBox="1">
              <a:spLocks noChangeArrowheads="1"/>
            </p:cNvSpPr>
            <p:nvPr/>
          </p:nvSpPr>
          <p:spPr bwMode="auto">
            <a:xfrm>
              <a:off x="1344" y="2736"/>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 </a:t>
              </a:r>
            </a:p>
          </p:txBody>
        </p:sp>
        <p:sp>
          <p:nvSpPr>
            <p:cNvPr id="342053" name="Text Box 37"/>
            <p:cNvSpPr txBox="1">
              <a:spLocks noChangeArrowheads="1"/>
            </p:cNvSpPr>
            <p:nvPr/>
          </p:nvSpPr>
          <p:spPr bwMode="auto">
            <a:xfrm>
              <a:off x="1344" y="254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2054" name="Text Box 38"/>
            <p:cNvSpPr txBox="1">
              <a:spLocks noChangeArrowheads="1"/>
            </p:cNvSpPr>
            <p:nvPr/>
          </p:nvSpPr>
          <p:spPr bwMode="auto">
            <a:xfrm>
              <a:off x="576" y="254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a:t>
              </a:r>
            </a:p>
            <a:p>
              <a:pPr algn="l">
                <a:spcBef>
                  <a:spcPct val="50000"/>
                </a:spcBef>
              </a:pPr>
              <a:r>
                <a:rPr lang="en-US" sz="1600"/>
                <a:t>back</a:t>
              </a:r>
            </a:p>
          </p:txBody>
        </p:sp>
        <p:sp>
          <p:nvSpPr>
            <p:cNvPr id="342055" name="Text Box 39"/>
            <p:cNvSpPr txBox="1">
              <a:spLocks noChangeArrowheads="1"/>
            </p:cNvSpPr>
            <p:nvPr/>
          </p:nvSpPr>
          <p:spPr bwMode="auto">
            <a:xfrm>
              <a:off x="3216" y="2544"/>
              <a:ext cx="1776" cy="192"/>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sp>
          <p:nvSpPr>
            <p:cNvPr id="342056" name="Text Box 40"/>
            <p:cNvSpPr txBox="1">
              <a:spLocks noChangeArrowheads="1"/>
            </p:cNvSpPr>
            <p:nvPr/>
          </p:nvSpPr>
          <p:spPr bwMode="auto">
            <a:xfrm>
              <a:off x="3216" y="273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grpSp>
      <p:grpSp>
        <p:nvGrpSpPr>
          <p:cNvPr id="342057" name="Group 41"/>
          <p:cNvGrpSpPr>
            <a:grpSpLocks/>
          </p:cNvGrpSpPr>
          <p:nvPr/>
        </p:nvGrpSpPr>
        <p:grpSpPr bwMode="auto">
          <a:xfrm>
            <a:off x="914400" y="4648200"/>
            <a:ext cx="7010400" cy="304800"/>
            <a:chOff x="576" y="2928"/>
            <a:chExt cx="4416" cy="192"/>
          </a:xfrm>
        </p:grpSpPr>
        <p:sp>
          <p:nvSpPr>
            <p:cNvPr id="342058" name="Text Box 42"/>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dirty="0"/>
                <a:t>PC </a:t>
              </a:r>
              <a:r>
                <a:rPr lang="en-US" sz="1600" dirty="0">
                  <a:sym typeface="Symbol" pitchFamily="18" charset="2"/>
                </a:rPr>
                <a:t> </a:t>
              </a:r>
              <a:r>
                <a:rPr lang="en-US" sz="1600" dirty="0" err="1">
                  <a:sym typeface="Symbol" pitchFamily="18" charset="2"/>
                </a:rPr>
                <a:t>Cnd</a:t>
              </a:r>
              <a:r>
                <a:rPr lang="en-US" sz="1600" dirty="0">
                  <a:sym typeface="Symbol" pitchFamily="18" charset="2"/>
                </a:rPr>
                <a:t> ? </a:t>
              </a:r>
              <a:r>
                <a:rPr lang="en-US" sz="1600" dirty="0" err="1">
                  <a:sym typeface="Symbol" pitchFamily="18" charset="2"/>
                </a:rPr>
                <a:t>valC</a:t>
              </a:r>
              <a:r>
                <a:rPr lang="en-US" sz="1600" dirty="0">
                  <a:sym typeface="Symbol" pitchFamily="18" charset="2"/>
                </a:rPr>
                <a:t> : </a:t>
              </a:r>
              <a:r>
                <a:rPr lang="en-US" sz="1600" dirty="0" err="1">
                  <a:sym typeface="Symbol" pitchFamily="18" charset="2"/>
                </a:rPr>
                <a:t>valP</a:t>
              </a:r>
              <a:endParaRPr lang="en-US" sz="1600" dirty="0">
                <a:sym typeface="Symbol" pitchFamily="18" charset="2"/>
              </a:endParaRPr>
            </a:p>
          </p:txBody>
        </p:sp>
        <p:sp>
          <p:nvSpPr>
            <p:cNvPr id="342059" name="Text Box 43"/>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42060" name="Text Box 44"/>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PC</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42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420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420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42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dirty="0">
                <a:latin typeface="Courier New" pitchFamily="49" charset="0"/>
              </a:rPr>
              <a:t>call</a:t>
            </a:r>
            <a:r>
              <a:rPr lang="zh-CN" altLang="en-US" dirty="0">
                <a:latin typeface="Courier New" pitchFamily="49" charset="0"/>
              </a:rPr>
              <a:t>指令的执行步骤</a:t>
            </a:r>
            <a:endParaRPr lang="en-US" dirty="0">
              <a:latin typeface="Courier New" pitchFamily="49" charset="0"/>
            </a:endParaRPr>
          </a:p>
        </p:txBody>
      </p:sp>
      <p:sp>
        <p:nvSpPr>
          <p:cNvPr id="351235" name="Rectangle 3"/>
          <p:cNvSpPr>
            <a:spLocks noGrp="1" noChangeArrowheads="1"/>
          </p:cNvSpPr>
          <p:nvPr>
            <p:ph type="body" sz="half" idx="1"/>
          </p:nvPr>
        </p:nvSpPr>
        <p:spPr>
          <a:xfrm>
            <a:off x="290512" y="3429000"/>
            <a:ext cx="4198937" cy="3003550"/>
          </a:xfrm>
        </p:spPr>
        <p:txBody>
          <a:bodyPr/>
          <a:lstStyle/>
          <a:p>
            <a:pPr marL="342900" indent="-342900">
              <a:buFont typeface="Wingdings" panose="05000000000000000000" pitchFamily="2" charset="2"/>
              <a:buChar char="Ø"/>
            </a:pPr>
            <a:r>
              <a:rPr lang="en-US" sz="2200" b="1" dirty="0">
                <a:solidFill>
                  <a:schemeClr val="tx1">
                    <a:lumMod val="60000"/>
                    <a:lumOff val="40000"/>
                  </a:schemeClr>
                </a:solidFill>
              </a:rPr>
              <a:t>Fetch</a:t>
            </a:r>
          </a:p>
          <a:p>
            <a:pPr lvl="1"/>
            <a:r>
              <a:rPr lang="zh-CN" altLang="en-US" sz="2200" dirty="0"/>
              <a:t>读</a:t>
            </a:r>
            <a:r>
              <a:rPr lang="en-US" altLang="zh-CN" sz="2200" dirty="0"/>
              <a:t>9</a:t>
            </a:r>
            <a:r>
              <a:rPr lang="zh-CN" altLang="en-US" sz="2200" dirty="0"/>
              <a:t>个字节</a:t>
            </a:r>
            <a:endParaRPr lang="en-US" altLang="zh-CN" sz="2200" dirty="0"/>
          </a:p>
          <a:p>
            <a:pPr lvl="1"/>
            <a:r>
              <a:rPr lang="en-US" altLang="zh-CN" sz="2200" dirty="0"/>
              <a:t>PC + 9</a:t>
            </a:r>
          </a:p>
          <a:p>
            <a:pPr marL="342900" indent="-342900">
              <a:buFont typeface="Wingdings" panose="05000000000000000000" pitchFamily="2" charset="2"/>
              <a:buChar char="Ø"/>
            </a:pPr>
            <a:r>
              <a:rPr lang="en-US" sz="2200" b="1" dirty="0">
                <a:solidFill>
                  <a:schemeClr val="tx1">
                    <a:lumMod val="60000"/>
                    <a:lumOff val="40000"/>
                  </a:schemeClr>
                </a:solidFill>
              </a:rPr>
              <a:t>Decode</a:t>
            </a:r>
          </a:p>
          <a:p>
            <a:pPr lvl="1"/>
            <a:r>
              <a:rPr lang="zh-CN" altLang="en-US" sz="2200" dirty="0"/>
              <a:t>读栈指针</a:t>
            </a:r>
            <a:endParaRPr lang="en-US" sz="2200" dirty="0"/>
          </a:p>
          <a:p>
            <a:pPr marL="342900" indent="-342900">
              <a:buFont typeface="Wingdings" panose="05000000000000000000" pitchFamily="2" charset="2"/>
              <a:buChar char="Ø"/>
            </a:pPr>
            <a:r>
              <a:rPr lang="en-US" sz="2200" b="1" dirty="0">
                <a:solidFill>
                  <a:schemeClr val="tx1">
                    <a:lumMod val="60000"/>
                    <a:lumOff val="40000"/>
                  </a:schemeClr>
                </a:solidFill>
              </a:rPr>
              <a:t>Execute</a:t>
            </a:r>
          </a:p>
          <a:p>
            <a:pPr lvl="1"/>
            <a:r>
              <a:rPr lang="zh-CN" altLang="en-US" sz="2200" dirty="0"/>
              <a:t>栈指针减</a:t>
            </a:r>
            <a:r>
              <a:rPr lang="en-US" sz="2200" dirty="0"/>
              <a:t>8</a:t>
            </a:r>
          </a:p>
        </p:txBody>
      </p:sp>
      <p:sp>
        <p:nvSpPr>
          <p:cNvPr id="351236" name="Rectangle 4"/>
          <p:cNvSpPr>
            <a:spLocks noGrp="1" noChangeArrowheads="1"/>
          </p:cNvSpPr>
          <p:nvPr>
            <p:ph type="body" sz="half" idx="2"/>
          </p:nvPr>
        </p:nvSpPr>
        <p:spPr>
          <a:xfrm>
            <a:off x="4513263" y="3429000"/>
            <a:ext cx="4071937" cy="3003550"/>
          </a:xfrm>
        </p:spPr>
        <p:txBody>
          <a:bodyPr/>
          <a:lstStyle/>
          <a:p>
            <a:pPr marL="342900" indent="-342900">
              <a:buFont typeface="Wingdings" panose="05000000000000000000" pitchFamily="2" charset="2"/>
              <a:buChar char="Ø"/>
            </a:pPr>
            <a:r>
              <a:rPr lang="en-US" sz="2200" b="1" dirty="0">
                <a:solidFill>
                  <a:schemeClr val="tx1">
                    <a:lumMod val="60000"/>
                    <a:lumOff val="40000"/>
                  </a:schemeClr>
                </a:solidFill>
              </a:rPr>
              <a:t>Memory</a:t>
            </a:r>
          </a:p>
          <a:p>
            <a:pPr lvl="1"/>
            <a:r>
              <a:rPr lang="zh-CN" altLang="en-US" sz="2200" dirty="0"/>
              <a:t>将增加后的</a:t>
            </a:r>
            <a:r>
              <a:rPr lang="en-US" altLang="zh-CN" sz="2200" dirty="0"/>
              <a:t>PC</a:t>
            </a:r>
            <a:r>
              <a:rPr lang="zh-CN" altLang="en-US" sz="2200" dirty="0"/>
              <a:t>值写入新的栈指针值所指的栈单元</a:t>
            </a:r>
            <a:endParaRPr lang="en-US" sz="2200" dirty="0"/>
          </a:p>
          <a:p>
            <a:pPr marL="342900" indent="-342900">
              <a:buFont typeface="Wingdings" panose="05000000000000000000" pitchFamily="2" charset="2"/>
              <a:buChar char="Ø"/>
            </a:pPr>
            <a:r>
              <a:rPr lang="en-US" sz="2200" b="1" dirty="0">
                <a:solidFill>
                  <a:schemeClr val="tx1">
                    <a:lumMod val="60000"/>
                    <a:lumOff val="40000"/>
                  </a:schemeClr>
                </a:solidFill>
              </a:rPr>
              <a:t>Write back</a:t>
            </a:r>
          </a:p>
          <a:p>
            <a:pPr lvl="1"/>
            <a:r>
              <a:rPr lang="zh-CN" altLang="en-US" sz="2200" dirty="0"/>
              <a:t>更新栈指针</a:t>
            </a:r>
            <a:endParaRPr lang="en-US" sz="2200" dirty="0"/>
          </a:p>
          <a:p>
            <a:pPr marL="342900" indent="-342900">
              <a:buFont typeface="Wingdings" panose="05000000000000000000" pitchFamily="2" charset="2"/>
              <a:buChar char="Ø"/>
            </a:pPr>
            <a:r>
              <a:rPr lang="en-US" sz="2200" b="1" dirty="0">
                <a:solidFill>
                  <a:schemeClr val="tx1">
                    <a:lumMod val="60000"/>
                    <a:lumOff val="40000"/>
                  </a:schemeClr>
                </a:solidFill>
              </a:rPr>
              <a:t>PC Update</a:t>
            </a:r>
          </a:p>
          <a:p>
            <a:pPr lvl="1"/>
            <a:r>
              <a:rPr lang="en-US" altLang="zh-CN" sz="2200" dirty="0"/>
              <a:t>PC</a:t>
            </a:r>
            <a:r>
              <a:rPr lang="zh-CN" altLang="en-US" sz="2200" dirty="0"/>
              <a:t>置为</a:t>
            </a:r>
            <a:r>
              <a:rPr lang="en-US" altLang="zh-CN" sz="2200" dirty="0" err="1"/>
              <a:t>Dest</a:t>
            </a:r>
            <a:endParaRPr lang="en-US" sz="2200" dirty="0"/>
          </a:p>
        </p:txBody>
      </p:sp>
      <p:grpSp>
        <p:nvGrpSpPr>
          <p:cNvPr id="2" name="Group 1"/>
          <p:cNvGrpSpPr/>
          <p:nvPr/>
        </p:nvGrpSpPr>
        <p:grpSpPr>
          <a:xfrm>
            <a:off x="527050" y="1066800"/>
            <a:ext cx="7659687" cy="1676400"/>
            <a:chOff x="527050" y="1066800"/>
            <a:chExt cx="7659687" cy="1676400"/>
          </a:xfrm>
        </p:grpSpPr>
        <p:sp>
          <p:nvSpPr>
            <p:cNvPr id="351250" name="Rectangle 18"/>
            <p:cNvSpPr>
              <a:spLocks noChangeArrowheads="1"/>
            </p:cNvSpPr>
            <p:nvPr/>
          </p:nvSpPr>
          <p:spPr bwMode="auto">
            <a:xfrm>
              <a:off x="527050" y="1066800"/>
              <a:ext cx="7659687" cy="16764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wrap="square" lIns="45720" rIns="45720" anchor="ctr">
              <a:spAutoFit/>
            </a:bodyPr>
            <a:lstStyle/>
            <a:p>
              <a:endParaRPr lang="en-US"/>
            </a:p>
          </p:txBody>
        </p:sp>
        <p:sp>
          <p:nvSpPr>
            <p:cNvPr id="351251" name="Rectangle 19"/>
            <p:cNvSpPr>
              <a:spLocks noChangeArrowheads="1"/>
            </p:cNvSpPr>
            <p:nvPr/>
          </p:nvSpPr>
          <p:spPr bwMode="auto">
            <a:xfrm>
              <a:off x="755650" y="1219200"/>
              <a:ext cx="19050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call</a:t>
              </a:r>
              <a:r>
                <a:rPr lang="en-US" sz="1600">
                  <a:solidFill>
                    <a:schemeClr val="folHlink"/>
                  </a:solidFill>
                </a:rPr>
                <a:t> Dest</a:t>
              </a:r>
            </a:p>
          </p:txBody>
        </p:sp>
        <p:grpSp>
          <p:nvGrpSpPr>
            <p:cNvPr id="351252" name="Group 20"/>
            <p:cNvGrpSpPr>
              <a:grpSpLocks/>
            </p:cNvGrpSpPr>
            <p:nvPr/>
          </p:nvGrpSpPr>
          <p:grpSpPr bwMode="auto">
            <a:xfrm>
              <a:off x="2660650" y="1219200"/>
              <a:ext cx="609600" cy="304800"/>
              <a:chOff x="1296" y="2544"/>
              <a:chExt cx="384" cy="192"/>
            </a:xfrm>
          </p:grpSpPr>
          <p:sp>
            <p:nvSpPr>
              <p:cNvPr id="351253" name="Rectangle 21"/>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8</a:t>
                </a:r>
              </a:p>
            </p:txBody>
          </p:sp>
          <p:sp>
            <p:nvSpPr>
              <p:cNvPr id="351254" name="Rectangle 22"/>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351255" name="Rectangle 23"/>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351256" name="Rectangle 24"/>
            <p:cNvSpPr>
              <a:spLocks noChangeArrowheads="1"/>
            </p:cNvSpPr>
            <p:nvPr/>
          </p:nvSpPr>
          <p:spPr bwMode="auto">
            <a:xfrm>
              <a:off x="3240087" y="1219200"/>
              <a:ext cx="4870450" cy="304800"/>
            </a:xfrm>
            <a:prstGeom prst="rect">
              <a:avLst/>
            </a:prstGeom>
            <a:solidFill>
              <a:schemeClr val="bg1"/>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grpSp>
          <p:nvGrpSpPr>
            <p:cNvPr id="351257" name="Group 25"/>
            <p:cNvGrpSpPr>
              <a:grpSpLocks/>
            </p:cNvGrpSpPr>
            <p:nvPr/>
          </p:nvGrpSpPr>
          <p:grpSpPr bwMode="auto">
            <a:xfrm>
              <a:off x="2630487" y="1617663"/>
              <a:ext cx="609600" cy="304800"/>
              <a:chOff x="1296" y="2544"/>
              <a:chExt cx="384" cy="192"/>
            </a:xfrm>
          </p:grpSpPr>
          <p:sp>
            <p:nvSpPr>
              <p:cNvPr id="351258" name="Rectangle 26"/>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XX</a:t>
                </a:r>
              </a:p>
            </p:txBody>
          </p:sp>
          <p:sp>
            <p:nvSpPr>
              <p:cNvPr id="351259" name="Rectangle 27"/>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XX</a:t>
                </a:r>
              </a:p>
            </p:txBody>
          </p:sp>
          <p:sp>
            <p:nvSpPr>
              <p:cNvPr id="351260" name="Rectangle 28"/>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351261" name="Rectangle 29"/>
            <p:cNvSpPr>
              <a:spLocks noChangeArrowheads="1"/>
            </p:cNvSpPr>
            <p:nvPr/>
          </p:nvSpPr>
          <p:spPr bwMode="auto">
            <a:xfrm>
              <a:off x="1487487" y="1617663"/>
              <a:ext cx="1112837"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rPr>
                <a:t>return:</a:t>
              </a:r>
            </a:p>
          </p:txBody>
        </p:sp>
        <p:grpSp>
          <p:nvGrpSpPr>
            <p:cNvPr id="351262" name="Group 30"/>
            <p:cNvGrpSpPr>
              <a:grpSpLocks/>
            </p:cNvGrpSpPr>
            <p:nvPr/>
          </p:nvGrpSpPr>
          <p:grpSpPr bwMode="auto">
            <a:xfrm>
              <a:off x="2630487" y="2379663"/>
              <a:ext cx="609600" cy="304800"/>
              <a:chOff x="1296" y="2544"/>
              <a:chExt cx="384" cy="192"/>
            </a:xfrm>
          </p:grpSpPr>
          <p:sp>
            <p:nvSpPr>
              <p:cNvPr id="351263" name="Rectangle 31"/>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XX</a:t>
                </a:r>
              </a:p>
            </p:txBody>
          </p:sp>
          <p:sp>
            <p:nvSpPr>
              <p:cNvPr id="351264" name="Rectangle 32"/>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XX</a:t>
                </a:r>
              </a:p>
            </p:txBody>
          </p:sp>
          <p:sp>
            <p:nvSpPr>
              <p:cNvPr id="351265" name="Rectangle 33"/>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351266" name="Rectangle 34"/>
            <p:cNvSpPr>
              <a:spLocks noChangeArrowheads="1"/>
            </p:cNvSpPr>
            <p:nvPr/>
          </p:nvSpPr>
          <p:spPr bwMode="auto">
            <a:xfrm>
              <a:off x="1487487" y="2379663"/>
              <a:ext cx="1112837"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rPr>
                <a:t>target:</a:t>
              </a:r>
            </a:p>
          </p:txBody>
        </p:sp>
      </p:gr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dirty="0">
                <a:latin typeface="Courier New" pitchFamily="49" charset="0"/>
              </a:rPr>
              <a:t>call</a:t>
            </a:r>
            <a:r>
              <a:rPr lang="zh-CN" altLang="en-US" dirty="0">
                <a:latin typeface="Courier New" pitchFamily="49" charset="0"/>
              </a:rPr>
              <a:t>指令</a:t>
            </a:r>
            <a:r>
              <a:rPr lang="zh-CN" altLang="en-US" dirty="0"/>
              <a:t>的各阶段计算</a:t>
            </a:r>
            <a:endParaRPr lang="en-US" dirty="0">
              <a:latin typeface="Courier New" pitchFamily="49" charset="0"/>
            </a:endParaRPr>
          </a:p>
        </p:txBody>
      </p:sp>
      <p:sp>
        <p:nvSpPr>
          <p:cNvPr id="343043" name="Rectangle 3"/>
          <p:cNvSpPr>
            <a:spLocks noGrp="1" noChangeArrowheads="1"/>
          </p:cNvSpPr>
          <p:nvPr>
            <p:ph type="body" idx="1"/>
          </p:nvPr>
        </p:nvSpPr>
        <p:spPr>
          <a:xfrm>
            <a:off x="290513" y="5257800"/>
            <a:ext cx="8294687" cy="1174750"/>
          </a:xfrm>
        </p:spPr>
        <p:txBody>
          <a:bodyPr/>
          <a:lstStyle/>
          <a:p>
            <a:pPr lvl="1"/>
            <a:r>
              <a:rPr lang="zh-CN" altLang="en-US" dirty="0"/>
              <a:t>用</a:t>
            </a:r>
            <a:r>
              <a:rPr lang="en-US" dirty="0"/>
              <a:t> ALU</a:t>
            </a:r>
            <a:r>
              <a:rPr lang="zh-CN" altLang="en-US" dirty="0"/>
              <a:t>完成栈指针的减</a:t>
            </a:r>
            <a:r>
              <a:rPr lang="en-US" altLang="zh-CN" dirty="0"/>
              <a:t>8</a:t>
            </a:r>
            <a:endParaRPr lang="en-US" dirty="0"/>
          </a:p>
          <a:p>
            <a:pPr lvl="1"/>
            <a:r>
              <a:rPr lang="zh-CN" altLang="en-US" dirty="0"/>
              <a:t>存储增加后的</a:t>
            </a:r>
            <a:r>
              <a:rPr lang="en-US" dirty="0"/>
              <a:t>PC</a:t>
            </a:r>
          </a:p>
        </p:txBody>
      </p:sp>
      <p:sp>
        <p:nvSpPr>
          <p:cNvPr id="343044" name="Text Box 4"/>
          <p:cNvSpPr txBox="1">
            <a:spLocks noChangeArrowheads="1"/>
          </p:cNvSpPr>
          <p:nvPr/>
        </p:nvSpPr>
        <p:spPr bwMode="auto">
          <a:xfrm>
            <a:off x="2133600" y="99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call</a:t>
            </a:r>
            <a:r>
              <a:rPr lang="en-US" sz="1600"/>
              <a:t> Dest</a:t>
            </a:r>
          </a:p>
        </p:txBody>
      </p:sp>
      <p:grpSp>
        <p:nvGrpSpPr>
          <p:cNvPr id="2" name="Group 1"/>
          <p:cNvGrpSpPr/>
          <p:nvPr/>
        </p:nvGrpSpPr>
        <p:grpSpPr>
          <a:xfrm>
            <a:off x="914400" y="1295400"/>
            <a:ext cx="7010400" cy="1219200"/>
            <a:chOff x="914400" y="1295400"/>
            <a:chExt cx="7010400" cy="1219200"/>
          </a:xfrm>
        </p:grpSpPr>
        <p:sp>
          <p:nvSpPr>
            <p:cNvPr id="343046" name="Text Box 6"/>
            <p:cNvSpPr txBox="1">
              <a:spLocks noChangeArrowheads="1"/>
            </p:cNvSpPr>
            <p:nvPr/>
          </p:nvSpPr>
          <p:spPr bwMode="auto">
            <a:xfrm>
              <a:off x="2133600" y="12954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icode:ifun </a:t>
              </a:r>
              <a:r>
                <a:rPr lang="en-US" sz="1600">
                  <a:sym typeface="Symbol" pitchFamily="18" charset="2"/>
                </a:rPr>
                <a:t></a:t>
              </a:r>
              <a:r>
                <a:rPr lang="en-US" sz="1600"/>
                <a:t> M</a:t>
              </a:r>
              <a:r>
                <a:rPr lang="en-US" sz="1600" baseline="-25000"/>
                <a:t>1</a:t>
              </a:r>
              <a:r>
                <a:rPr lang="en-US" sz="1600"/>
                <a:t>[PC]</a:t>
              </a:r>
            </a:p>
          </p:txBody>
        </p:sp>
        <p:sp>
          <p:nvSpPr>
            <p:cNvPr id="343047" name="Text Box 7"/>
            <p:cNvSpPr txBox="1">
              <a:spLocks noChangeArrowheads="1"/>
            </p:cNvSpPr>
            <p:nvPr/>
          </p:nvSpPr>
          <p:spPr bwMode="auto">
            <a:xfrm>
              <a:off x="2133600" y="16002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endParaRPr lang="en-US" sz="1600"/>
            </a:p>
          </p:txBody>
        </p:sp>
        <p:sp>
          <p:nvSpPr>
            <p:cNvPr id="343048" name="Text Box 8"/>
            <p:cNvSpPr txBox="1">
              <a:spLocks noChangeArrowheads="1"/>
            </p:cNvSpPr>
            <p:nvPr/>
          </p:nvSpPr>
          <p:spPr bwMode="auto">
            <a:xfrm>
              <a:off x="2133600" y="19050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a:t> </a:t>
              </a:r>
              <a:r>
                <a:rPr lang="en-US" sz="1600" dirty="0" err="1"/>
                <a:t>valC</a:t>
              </a:r>
              <a:r>
                <a:rPr lang="en-US" sz="1600" dirty="0"/>
                <a:t> </a:t>
              </a:r>
              <a:r>
                <a:rPr lang="en-US" sz="1600" dirty="0">
                  <a:sym typeface="Symbol" pitchFamily="18" charset="2"/>
                </a:rPr>
                <a:t></a:t>
              </a:r>
              <a:r>
                <a:rPr lang="en-US" sz="1600" dirty="0"/>
                <a:t> M</a:t>
              </a:r>
              <a:r>
                <a:rPr lang="en-US" sz="1600" baseline="-25000" dirty="0"/>
                <a:t>8</a:t>
              </a:r>
              <a:r>
                <a:rPr lang="en-US" sz="1600" dirty="0"/>
                <a:t>[PC+1]</a:t>
              </a:r>
            </a:p>
          </p:txBody>
        </p:sp>
        <p:sp>
          <p:nvSpPr>
            <p:cNvPr id="343049" name="Text Box 9"/>
            <p:cNvSpPr txBox="1">
              <a:spLocks noChangeArrowheads="1"/>
            </p:cNvSpPr>
            <p:nvPr/>
          </p:nvSpPr>
          <p:spPr bwMode="auto">
            <a:xfrm>
              <a:off x="2133600" y="22098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valP</a:t>
              </a:r>
              <a:r>
                <a:rPr lang="en-US" sz="1600" dirty="0"/>
                <a:t> </a:t>
              </a:r>
              <a:r>
                <a:rPr lang="en-US" sz="1600" dirty="0">
                  <a:sym typeface="Symbol" pitchFamily="18" charset="2"/>
                </a:rPr>
                <a:t> PC+9</a:t>
              </a:r>
            </a:p>
          </p:txBody>
        </p:sp>
        <p:sp>
          <p:nvSpPr>
            <p:cNvPr id="343050" name="Text Box 10"/>
            <p:cNvSpPr txBox="1">
              <a:spLocks noChangeArrowheads="1"/>
            </p:cNvSpPr>
            <p:nvPr/>
          </p:nvSpPr>
          <p:spPr bwMode="auto">
            <a:xfrm>
              <a:off x="2133600" y="1295400"/>
              <a:ext cx="2819400" cy="12192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3051" name="Text Box 11"/>
            <p:cNvSpPr txBox="1">
              <a:spLocks noChangeArrowheads="1"/>
            </p:cNvSpPr>
            <p:nvPr/>
          </p:nvSpPr>
          <p:spPr bwMode="auto">
            <a:xfrm>
              <a:off x="914400" y="1295400"/>
              <a:ext cx="1219200" cy="12192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Fetch</a:t>
              </a:r>
            </a:p>
          </p:txBody>
        </p:sp>
        <p:sp>
          <p:nvSpPr>
            <p:cNvPr id="343052" name="Text Box 12"/>
            <p:cNvSpPr txBox="1">
              <a:spLocks noChangeArrowheads="1"/>
            </p:cNvSpPr>
            <p:nvPr/>
          </p:nvSpPr>
          <p:spPr bwMode="auto">
            <a:xfrm>
              <a:off x="5105400" y="12954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instruction byte</a:t>
              </a:r>
            </a:p>
          </p:txBody>
        </p:sp>
        <p:sp>
          <p:nvSpPr>
            <p:cNvPr id="343053" name="Text Box 13"/>
            <p:cNvSpPr txBox="1">
              <a:spLocks noChangeArrowheads="1"/>
            </p:cNvSpPr>
            <p:nvPr/>
          </p:nvSpPr>
          <p:spPr bwMode="auto">
            <a:xfrm>
              <a:off x="5105400" y="1600200"/>
              <a:ext cx="2819400" cy="304800"/>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sp>
          <p:nvSpPr>
            <p:cNvPr id="343054" name="Text Box 14"/>
            <p:cNvSpPr txBox="1">
              <a:spLocks noChangeArrowheads="1"/>
            </p:cNvSpPr>
            <p:nvPr/>
          </p:nvSpPr>
          <p:spPr bwMode="auto">
            <a:xfrm>
              <a:off x="5105400" y="19050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destination address </a:t>
              </a:r>
            </a:p>
          </p:txBody>
        </p:sp>
        <p:sp>
          <p:nvSpPr>
            <p:cNvPr id="343055" name="Text Box 15"/>
            <p:cNvSpPr txBox="1">
              <a:spLocks noChangeArrowheads="1"/>
            </p:cNvSpPr>
            <p:nvPr/>
          </p:nvSpPr>
          <p:spPr bwMode="auto">
            <a:xfrm>
              <a:off x="5105400" y="22098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Compute return point</a:t>
              </a:r>
            </a:p>
          </p:txBody>
        </p:sp>
      </p:grpSp>
      <p:grpSp>
        <p:nvGrpSpPr>
          <p:cNvPr id="343056" name="Group 16"/>
          <p:cNvGrpSpPr>
            <a:grpSpLocks/>
          </p:cNvGrpSpPr>
          <p:nvPr/>
        </p:nvGrpSpPr>
        <p:grpSpPr bwMode="auto">
          <a:xfrm>
            <a:off x="914400" y="2514600"/>
            <a:ext cx="7010400" cy="609600"/>
            <a:chOff x="576" y="1584"/>
            <a:chExt cx="4416" cy="384"/>
          </a:xfrm>
        </p:grpSpPr>
        <p:sp>
          <p:nvSpPr>
            <p:cNvPr id="343057" name="Text Box 17"/>
            <p:cNvSpPr txBox="1">
              <a:spLocks noChangeArrowheads="1"/>
            </p:cNvSpPr>
            <p:nvPr/>
          </p:nvSpPr>
          <p:spPr bwMode="auto">
            <a:xfrm>
              <a:off x="1344" y="1584"/>
              <a:ext cx="1776" cy="192"/>
            </a:xfrm>
            <a:prstGeom prst="rect">
              <a:avLst/>
            </a:prstGeom>
            <a:solidFill>
              <a:srgbClr val="FFFF99"/>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43058" name="Text Box 18"/>
            <p:cNvSpPr txBox="1">
              <a:spLocks noChangeArrowheads="1"/>
            </p:cNvSpPr>
            <p:nvPr/>
          </p:nvSpPr>
          <p:spPr bwMode="auto">
            <a:xfrm>
              <a:off x="1344" y="1776"/>
              <a:ext cx="1776" cy="192"/>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valB</a:t>
              </a:r>
              <a:r>
                <a:rPr lang="en-US" sz="1600" dirty="0"/>
                <a:t> </a:t>
              </a:r>
              <a:r>
                <a:rPr lang="en-US" sz="1600" dirty="0">
                  <a:sym typeface="Symbol" pitchFamily="18" charset="2"/>
                </a:rPr>
                <a:t> R[</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sym typeface="Symbol" pitchFamily="18" charset="2"/>
                </a:rPr>
                <a:t>]</a:t>
              </a:r>
            </a:p>
          </p:txBody>
        </p:sp>
        <p:sp>
          <p:nvSpPr>
            <p:cNvPr id="343059" name="Text Box 19"/>
            <p:cNvSpPr txBox="1">
              <a:spLocks noChangeArrowheads="1"/>
            </p:cNvSpPr>
            <p:nvPr/>
          </p:nvSpPr>
          <p:spPr bwMode="auto">
            <a:xfrm>
              <a:off x="1344" y="158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3060" name="Text Box 20"/>
            <p:cNvSpPr txBox="1">
              <a:spLocks noChangeArrowheads="1"/>
            </p:cNvSpPr>
            <p:nvPr/>
          </p:nvSpPr>
          <p:spPr bwMode="auto">
            <a:xfrm>
              <a:off x="576" y="158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43061" name="Text Box 21"/>
            <p:cNvSpPr txBox="1">
              <a:spLocks noChangeArrowheads="1"/>
            </p:cNvSpPr>
            <p:nvPr/>
          </p:nvSpPr>
          <p:spPr bwMode="auto">
            <a:xfrm>
              <a:off x="3216" y="1584"/>
              <a:ext cx="1776" cy="192"/>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sp>
          <p:nvSpPr>
            <p:cNvPr id="343062" name="Text Box 22"/>
            <p:cNvSpPr txBox="1">
              <a:spLocks noChangeArrowheads="1"/>
            </p:cNvSpPr>
            <p:nvPr/>
          </p:nvSpPr>
          <p:spPr bwMode="auto">
            <a:xfrm>
              <a:off x="3216" y="177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stack pointer</a:t>
              </a:r>
            </a:p>
          </p:txBody>
        </p:sp>
      </p:grpSp>
      <p:grpSp>
        <p:nvGrpSpPr>
          <p:cNvPr id="3" name="Group 2"/>
          <p:cNvGrpSpPr/>
          <p:nvPr/>
        </p:nvGrpSpPr>
        <p:grpSpPr>
          <a:xfrm>
            <a:off x="914400" y="3124200"/>
            <a:ext cx="7010400" cy="609600"/>
            <a:chOff x="914400" y="3124200"/>
            <a:chExt cx="7010400" cy="609600"/>
          </a:xfrm>
        </p:grpSpPr>
        <p:sp>
          <p:nvSpPr>
            <p:cNvPr id="343064" name="Text Box 24"/>
            <p:cNvSpPr txBox="1">
              <a:spLocks noChangeArrowheads="1"/>
            </p:cNvSpPr>
            <p:nvPr/>
          </p:nvSpPr>
          <p:spPr bwMode="auto">
            <a:xfrm>
              <a:off x="2133600" y="3124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dirty="0" err="1"/>
                <a:t>valE</a:t>
              </a:r>
              <a:r>
                <a:rPr lang="en-US" sz="1600" dirty="0"/>
                <a:t> </a:t>
              </a:r>
              <a:r>
                <a:rPr lang="en-US" sz="1600" dirty="0">
                  <a:sym typeface="Symbol" pitchFamily="18" charset="2"/>
                </a:rPr>
                <a:t> </a:t>
              </a:r>
              <a:r>
                <a:rPr lang="en-US" sz="1600" dirty="0" err="1">
                  <a:sym typeface="Symbol" pitchFamily="18" charset="2"/>
                </a:rPr>
                <a:t>valB</a:t>
              </a:r>
              <a:r>
                <a:rPr lang="en-US" sz="1600" dirty="0">
                  <a:sym typeface="Symbol" pitchFamily="18" charset="2"/>
                </a:rPr>
                <a:t> + –8</a:t>
              </a:r>
            </a:p>
          </p:txBody>
        </p:sp>
        <p:sp>
          <p:nvSpPr>
            <p:cNvPr id="343065" name="Text Box 25"/>
            <p:cNvSpPr txBox="1">
              <a:spLocks noChangeArrowheads="1"/>
            </p:cNvSpPr>
            <p:nvPr/>
          </p:nvSpPr>
          <p:spPr bwMode="auto">
            <a:xfrm>
              <a:off x="2133600" y="34290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endParaRPr lang="en-US" sz="1600"/>
            </a:p>
          </p:txBody>
        </p:sp>
        <p:sp>
          <p:nvSpPr>
            <p:cNvPr id="343066" name="Text Box 26"/>
            <p:cNvSpPr txBox="1">
              <a:spLocks noChangeArrowheads="1"/>
            </p:cNvSpPr>
            <p:nvPr/>
          </p:nvSpPr>
          <p:spPr bwMode="auto">
            <a:xfrm>
              <a:off x="2133600" y="312420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3067" name="Text Box 27"/>
            <p:cNvSpPr txBox="1">
              <a:spLocks noChangeArrowheads="1"/>
            </p:cNvSpPr>
            <p:nvPr/>
          </p:nvSpPr>
          <p:spPr bwMode="auto">
            <a:xfrm>
              <a:off x="914400" y="31242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43068" name="Text Box 28"/>
            <p:cNvSpPr txBox="1">
              <a:spLocks noChangeArrowheads="1"/>
            </p:cNvSpPr>
            <p:nvPr/>
          </p:nvSpPr>
          <p:spPr bwMode="auto">
            <a:xfrm>
              <a:off x="5105400" y="3124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Decrement stack pointer</a:t>
              </a:r>
            </a:p>
          </p:txBody>
        </p:sp>
        <p:sp>
          <p:nvSpPr>
            <p:cNvPr id="343069" name="Text Box 29"/>
            <p:cNvSpPr txBox="1">
              <a:spLocks noChangeArrowheads="1"/>
            </p:cNvSpPr>
            <p:nvPr/>
          </p:nvSpPr>
          <p:spPr bwMode="auto">
            <a:xfrm>
              <a:off x="5105400" y="3429000"/>
              <a:ext cx="2819400" cy="304800"/>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grpSp>
      <p:grpSp>
        <p:nvGrpSpPr>
          <p:cNvPr id="343070" name="Group 30"/>
          <p:cNvGrpSpPr>
            <a:grpSpLocks/>
          </p:cNvGrpSpPr>
          <p:nvPr/>
        </p:nvGrpSpPr>
        <p:grpSpPr bwMode="auto">
          <a:xfrm>
            <a:off x="914400" y="3733800"/>
            <a:ext cx="7010400" cy="304800"/>
            <a:chOff x="576" y="2352"/>
            <a:chExt cx="4416" cy="192"/>
          </a:xfrm>
        </p:grpSpPr>
        <p:sp>
          <p:nvSpPr>
            <p:cNvPr id="343071" name="Text Box 31"/>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a:t>M</a:t>
              </a:r>
              <a:r>
                <a:rPr lang="en-US" sz="1600" baseline="-25000" dirty="0"/>
                <a:t>8</a:t>
              </a:r>
              <a:r>
                <a:rPr lang="en-US" sz="1600" dirty="0"/>
                <a:t>[</a:t>
              </a:r>
              <a:r>
                <a:rPr lang="en-US" sz="1600" dirty="0" err="1"/>
                <a:t>valE</a:t>
              </a:r>
              <a:r>
                <a:rPr lang="en-US" sz="1600" dirty="0"/>
                <a:t>] </a:t>
              </a:r>
              <a:r>
                <a:rPr lang="en-US" sz="1600" dirty="0">
                  <a:sym typeface="Symbol" pitchFamily="18" charset="2"/>
                </a:rPr>
                <a:t></a:t>
              </a:r>
              <a:r>
                <a:rPr lang="en-US" sz="1600" dirty="0"/>
                <a:t> </a:t>
              </a:r>
              <a:r>
                <a:rPr lang="en-US" sz="1600" dirty="0" err="1"/>
                <a:t>valP</a:t>
              </a:r>
              <a:r>
                <a:rPr lang="en-US" sz="1600" dirty="0"/>
                <a:t> </a:t>
              </a:r>
            </a:p>
          </p:txBody>
        </p:sp>
        <p:sp>
          <p:nvSpPr>
            <p:cNvPr id="343072" name="Text Box 32"/>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43073" name="Text Box 33"/>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Write return value on stack </a:t>
              </a:r>
            </a:p>
          </p:txBody>
        </p:sp>
      </p:grpSp>
      <p:grpSp>
        <p:nvGrpSpPr>
          <p:cNvPr id="343074" name="Group 34"/>
          <p:cNvGrpSpPr>
            <a:grpSpLocks/>
          </p:cNvGrpSpPr>
          <p:nvPr/>
        </p:nvGrpSpPr>
        <p:grpSpPr bwMode="auto">
          <a:xfrm>
            <a:off x="914400" y="4038600"/>
            <a:ext cx="7010400" cy="609600"/>
            <a:chOff x="576" y="2544"/>
            <a:chExt cx="4416" cy="384"/>
          </a:xfrm>
        </p:grpSpPr>
        <p:sp>
          <p:nvSpPr>
            <p:cNvPr id="343075" name="Text Box 35"/>
            <p:cNvSpPr txBox="1">
              <a:spLocks noChangeArrowheads="1"/>
            </p:cNvSpPr>
            <p:nvPr/>
          </p:nvSpPr>
          <p:spPr bwMode="auto">
            <a:xfrm>
              <a:off x="1344" y="2544"/>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dirty="0"/>
                <a:t>R[</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t>] </a:t>
              </a:r>
              <a:r>
                <a:rPr lang="en-US" sz="1600" dirty="0">
                  <a:sym typeface="Symbol" pitchFamily="18" charset="2"/>
                </a:rPr>
                <a:t> </a:t>
              </a:r>
              <a:r>
                <a:rPr lang="en-US" sz="1600" dirty="0" err="1">
                  <a:sym typeface="Symbol" pitchFamily="18" charset="2"/>
                </a:rPr>
                <a:t>valE</a:t>
              </a:r>
              <a:endParaRPr lang="en-US" sz="1600" dirty="0">
                <a:sym typeface="Symbol" pitchFamily="18" charset="2"/>
              </a:endParaRPr>
            </a:p>
          </p:txBody>
        </p:sp>
        <p:sp>
          <p:nvSpPr>
            <p:cNvPr id="343076" name="Text Box 36"/>
            <p:cNvSpPr txBox="1">
              <a:spLocks noChangeArrowheads="1"/>
            </p:cNvSpPr>
            <p:nvPr/>
          </p:nvSpPr>
          <p:spPr bwMode="auto">
            <a:xfrm>
              <a:off x="1344" y="2736"/>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 </a:t>
              </a:r>
            </a:p>
          </p:txBody>
        </p:sp>
        <p:sp>
          <p:nvSpPr>
            <p:cNvPr id="343077" name="Text Box 37"/>
            <p:cNvSpPr txBox="1">
              <a:spLocks noChangeArrowheads="1"/>
            </p:cNvSpPr>
            <p:nvPr/>
          </p:nvSpPr>
          <p:spPr bwMode="auto">
            <a:xfrm>
              <a:off x="1344" y="254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3078" name="Text Box 38"/>
            <p:cNvSpPr txBox="1">
              <a:spLocks noChangeArrowheads="1"/>
            </p:cNvSpPr>
            <p:nvPr/>
          </p:nvSpPr>
          <p:spPr bwMode="auto">
            <a:xfrm>
              <a:off x="576" y="254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a:t>
              </a:r>
            </a:p>
            <a:p>
              <a:pPr algn="l">
                <a:spcBef>
                  <a:spcPct val="50000"/>
                </a:spcBef>
              </a:pPr>
              <a:r>
                <a:rPr lang="en-US" sz="1600"/>
                <a:t>back</a:t>
              </a:r>
            </a:p>
          </p:txBody>
        </p:sp>
        <p:sp>
          <p:nvSpPr>
            <p:cNvPr id="343079" name="Text Box 39"/>
            <p:cNvSpPr txBox="1">
              <a:spLocks noChangeArrowheads="1"/>
            </p:cNvSpPr>
            <p:nvPr/>
          </p:nvSpPr>
          <p:spPr bwMode="auto">
            <a:xfrm>
              <a:off x="3216" y="2544"/>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stack pointer</a:t>
              </a:r>
            </a:p>
          </p:txBody>
        </p:sp>
        <p:sp>
          <p:nvSpPr>
            <p:cNvPr id="343080" name="Text Box 40"/>
            <p:cNvSpPr txBox="1">
              <a:spLocks noChangeArrowheads="1"/>
            </p:cNvSpPr>
            <p:nvPr/>
          </p:nvSpPr>
          <p:spPr bwMode="auto">
            <a:xfrm>
              <a:off x="3216" y="273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grpSp>
      <p:grpSp>
        <p:nvGrpSpPr>
          <p:cNvPr id="343081" name="Group 41"/>
          <p:cNvGrpSpPr>
            <a:grpSpLocks/>
          </p:cNvGrpSpPr>
          <p:nvPr/>
        </p:nvGrpSpPr>
        <p:grpSpPr bwMode="auto">
          <a:xfrm>
            <a:off x="914400" y="4648200"/>
            <a:ext cx="7010400" cy="304800"/>
            <a:chOff x="576" y="2928"/>
            <a:chExt cx="4416" cy="192"/>
          </a:xfrm>
        </p:grpSpPr>
        <p:sp>
          <p:nvSpPr>
            <p:cNvPr id="343082" name="Text Box 42"/>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valC</a:t>
              </a:r>
            </a:p>
          </p:txBody>
        </p:sp>
        <p:sp>
          <p:nvSpPr>
            <p:cNvPr id="343083" name="Text Box 43"/>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43084" name="Text Box 44"/>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Set PC to destination</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430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430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430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43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dirty="0">
                <a:latin typeface="Courier New" pitchFamily="49" charset="0"/>
              </a:rPr>
              <a:t>ret</a:t>
            </a:r>
            <a:r>
              <a:rPr lang="zh-CN" altLang="en-US" dirty="0">
                <a:latin typeface="Courier New" pitchFamily="49" charset="0"/>
              </a:rPr>
              <a:t>指令的执行步骤</a:t>
            </a:r>
            <a:endParaRPr lang="en-US" dirty="0">
              <a:latin typeface="Courier New" pitchFamily="49" charset="0"/>
            </a:endParaRPr>
          </a:p>
        </p:txBody>
      </p:sp>
      <p:sp>
        <p:nvSpPr>
          <p:cNvPr id="352259" name="Rectangle 3"/>
          <p:cNvSpPr>
            <a:spLocks noGrp="1" noChangeArrowheads="1"/>
          </p:cNvSpPr>
          <p:nvPr>
            <p:ph type="body" sz="half" idx="1"/>
          </p:nvPr>
        </p:nvSpPr>
        <p:spPr>
          <a:xfrm>
            <a:off x="290513" y="2819400"/>
            <a:ext cx="4070350" cy="3613150"/>
          </a:xfrm>
        </p:spPr>
        <p:txBody>
          <a:bodyPr/>
          <a:lstStyle/>
          <a:p>
            <a:pPr marL="342900" indent="-342900">
              <a:buFont typeface="Wingdings" panose="05000000000000000000" pitchFamily="2" charset="2"/>
              <a:buChar char="Ø"/>
            </a:pPr>
            <a:r>
              <a:rPr lang="en-US" sz="2200" b="1" dirty="0">
                <a:solidFill>
                  <a:schemeClr val="tx1">
                    <a:lumMod val="60000"/>
                    <a:lumOff val="40000"/>
                  </a:schemeClr>
                </a:solidFill>
              </a:rPr>
              <a:t>Fetch</a:t>
            </a:r>
          </a:p>
          <a:p>
            <a:pPr lvl="1"/>
            <a:r>
              <a:rPr lang="zh-CN" altLang="en-US" sz="2200" dirty="0"/>
              <a:t>读</a:t>
            </a:r>
            <a:r>
              <a:rPr lang="en-US" altLang="zh-CN" sz="2200" dirty="0"/>
              <a:t>1</a:t>
            </a:r>
            <a:r>
              <a:rPr lang="zh-CN" altLang="en-US" sz="2200" dirty="0"/>
              <a:t>个字节</a:t>
            </a:r>
            <a:endParaRPr lang="en-US" altLang="zh-CN" sz="2200" dirty="0"/>
          </a:p>
          <a:p>
            <a:pPr marL="342900" indent="-342900">
              <a:buFont typeface="Wingdings" panose="05000000000000000000" pitchFamily="2" charset="2"/>
              <a:buChar char="Ø"/>
            </a:pPr>
            <a:r>
              <a:rPr lang="en-US" sz="2200" b="1" dirty="0">
                <a:solidFill>
                  <a:schemeClr val="tx1">
                    <a:lumMod val="60000"/>
                    <a:lumOff val="40000"/>
                  </a:schemeClr>
                </a:solidFill>
              </a:rPr>
              <a:t>Decode</a:t>
            </a:r>
          </a:p>
          <a:p>
            <a:pPr lvl="1"/>
            <a:r>
              <a:rPr lang="zh-CN" altLang="en-US" sz="2200" dirty="0"/>
              <a:t>读栈指针</a:t>
            </a:r>
            <a:endParaRPr lang="en-US" altLang="zh-CN" sz="2200" dirty="0"/>
          </a:p>
          <a:p>
            <a:pPr marL="342900" indent="-342900">
              <a:buFont typeface="Wingdings" panose="05000000000000000000" pitchFamily="2" charset="2"/>
              <a:buChar char="Ø"/>
            </a:pPr>
            <a:r>
              <a:rPr lang="en-US" sz="2200" b="1" dirty="0">
                <a:solidFill>
                  <a:schemeClr val="tx1">
                    <a:lumMod val="60000"/>
                    <a:lumOff val="40000"/>
                  </a:schemeClr>
                </a:solidFill>
              </a:rPr>
              <a:t>Execute</a:t>
            </a:r>
          </a:p>
          <a:p>
            <a:pPr lvl="1"/>
            <a:r>
              <a:rPr lang="zh-CN" altLang="en-US" sz="2200" dirty="0"/>
              <a:t>栈指针加</a:t>
            </a:r>
            <a:r>
              <a:rPr lang="en-US" altLang="zh-CN" sz="2200" dirty="0"/>
              <a:t>8</a:t>
            </a:r>
          </a:p>
        </p:txBody>
      </p:sp>
      <p:sp>
        <p:nvSpPr>
          <p:cNvPr id="352260" name="Rectangle 4"/>
          <p:cNvSpPr>
            <a:spLocks noGrp="1" noChangeArrowheads="1"/>
          </p:cNvSpPr>
          <p:nvPr>
            <p:ph type="body" sz="half" idx="2"/>
          </p:nvPr>
        </p:nvSpPr>
        <p:spPr>
          <a:xfrm>
            <a:off x="4513263" y="2819400"/>
            <a:ext cx="4071937" cy="3613150"/>
          </a:xfrm>
        </p:spPr>
        <p:txBody>
          <a:bodyPr/>
          <a:lstStyle/>
          <a:p>
            <a:pPr marL="342900" indent="-342900">
              <a:buFont typeface="Wingdings" panose="05000000000000000000" pitchFamily="2" charset="2"/>
              <a:buChar char="Ø"/>
            </a:pPr>
            <a:r>
              <a:rPr lang="en-US" sz="2200" b="1" dirty="0">
                <a:solidFill>
                  <a:schemeClr val="tx1">
                    <a:lumMod val="60000"/>
                    <a:lumOff val="40000"/>
                  </a:schemeClr>
                </a:solidFill>
              </a:rPr>
              <a:t>Memory</a:t>
            </a:r>
          </a:p>
          <a:p>
            <a:pPr lvl="1"/>
            <a:r>
              <a:rPr lang="zh-CN" altLang="en-US" sz="2200" dirty="0"/>
              <a:t>从旧的栈指针中读出返回地址</a:t>
            </a:r>
            <a:endParaRPr lang="en-US" sz="2200" dirty="0"/>
          </a:p>
          <a:p>
            <a:pPr marL="342900" indent="-342900">
              <a:buFont typeface="Wingdings" panose="05000000000000000000" pitchFamily="2" charset="2"/>
              <a:buChar char="Ø"/>
            </a:pPr>
            <a:r>
              <a:rPr lang="en-US" sz="2200" b="1" dirty="0">
                <a:solidFill>
                  <a:schemeClr val="tx1">
                    <a:lumMod val="60000"/>
                    <a:lumOff val="40000"/>
                  </a:schemeClr>
                </a:solidFill>
              </a:rPr>
              <a:t>Write back</a:t>
            </a:r>
          </a:p>
          <a:p>
            <a:pPr lvl="1"/>
            <a:r>
              <a:rPr lang="zh-CN" altLang="en-US" sz="2200" dirty="0"/>
              <a:t>更新栈指针</a:t>
            </a:r>
            <a:endParaRPr lang="en-US" sz="2200" dirty="0"/>
          </a:p>
          <a:p>
            <a:pPr marL="342900" indent="-342900">
              <a:buFont typeface="Wingdings" panose="05000000000000000000" pitchFamily="2" charset="2"/>
              <a:buChar char="Ø"/>
            </a:pPr>
            <a:r>
              <a:rPr lang="en-US" sz="2200" b="1" dirty="0">
                <a:solidFill>
                  <a:schemeClr val="tx1">
                    <a:lumMod val="60000"/>
                    <a:lumOff val="40000"/>
                  </a:schemeClr>
                </a:solidFill>
              </a:rPr>
              <a:t>PC Update</a:t>
            </a:r>
          </a:p>
          <a:p>
            <a:pPr lvl="1"/>
            <a:r>
              <a:rPr lang="en-US" sz="2200" dirty="0"/>
              <a:t>PC </a:t>
            </a:r>
            <a:r>
              <a:rPr lang="zh-CN" altLang="en-US" sz="2200" dirty="0"/>
              <a:t>设置为返回值</a:t>
            </a:r>
            <a:endParaRPr lang="en-US" sz="2200" dirty="0"/>
          </a:p>
        </p:txBody>
      </p:sp>
      <p:sp>
        <p:nvSpPr>
          <p:cNvPr id="352274" name="Rectangle 18"/>
          <p:cNvSpPr>
            <a:spLocks noChangeArrowheads="1"/>
          </p:cNvSpPr>
          <p:nvPr/>
        </p:nvSpPr>
        <p:spPr bwMode="auto">
          <a:xfrm>
            <a:off x="1752600" y="1066800"/>
            <a:ext cx="5380038" cy="1600200"/>
          </a:xfrm>
          <a:prstGeom prst="rect">
            <a:avLst/>
          </a:prstGeom>
          <a:solidFill>
            <a:srgbClr val="FFFF66"/>
          </a:solidFill>
          <a:ln w="19050">
            <a:solidFill>
              <a:schemeClr val="tx2"/>
            </a:solidFill>
            <a:miter lim="800000"/>
            <a:headEnd/>
            <a:tailEnd type="none" w="sm" len="sm"/>
          </a:ln>
          <a:effectLst>
            <a:outerShdw dist="35921" dir="2700000" algn="ctr" rotWithShape="0">
              <a:schemeClr val="tx2"/>
            </a:outerShdw>
          </a:effectLst>
        </p:spPr>
        <p:txBody>
          <a:bodyPr lIns="45720" rIns="45720" anchor="ctr">
            <a:spAutoFit/>
          </a:bodyPr>
          <a:lstStyle/>
          <a:p>
            <a:endParaRPr lang="en-US"/>
          </a:p>
        </p:txBody>
      </p:sp>
      <p:sp>
        <p:nvSpPr>
          <p:cNvPr id="352275" name="Rectangle 19"/>
          <p:cNvSpPr>
            <a:spLocks noChangeArrowheads="1"/>
          </p:cNvSpPr>
          <p:nvPr/>
        </p:nvSpPr>
        <p:spPr bwMode="auto">
          <a:xfrm>
            <a:off x="1981200" y="1219200"/>
            <a:ext cx="1905000"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latin typeface="Courier New" pitchFamily="49" charset="0"/>
              </a:rPr>
              <a:t>ret</a:t>
            </a:r>
            <a:endParaRPr lang="en-US" sz="1600">
              <a:solidFill>
                <a:schemeClr val="folHlink"/>
              </a:solidFill>
            </a:endParaRPr>
          </a:p>
        </p:txBody>
      </p:sp>
      <p:grpSp>
        <p:nvGrpSpPr>
          <p:cNvPr id="352276" name="Group 20"/>
          <p:cNvGrpSpPr>
            <a:grpSpLocks/>
          </p:cNvGrpSpPr>
          <p:nvPr/>
        </p:nvGrpSpPr>
        <p:grpSpPr bwMode="auto">
          <a:xfrm>
            <a:off x="3886200" y="1219200"/>
            <a:ext cx="609600" cy="304800"/>
            <a:chOff x="1296" y="2544"/>
            <a:chExt cx="384" cy="192"/>
          </a:xfrm>
        </p:grpSpPr>
        <p:sp>
          <p:nvSpPr>
            <p:cNvPr id="352277" name="Rectangle 21"/>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9</a:t>
              </a:r>
            </a:p>
          </p:txBody>
        </p:sp>
        <p:sp>
          <p:nvSpPr>
            <p:cNvPr id="352278" name="Rectangle 22"/>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0</a:t>
              </a:r>
            </a:p>
          </p:txBody>
        </p:sp>
        <p:sp>
          <p:nvSpPr>
            <p:cNvPr id="352279" name="Rectangle 23"/>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grpSp>
        <p:nvGrpSpPr>
          <p:cNvPr id="352293" name="Group 37"/>
          <p:cNvGrpSpPr>
            <a:grpSpLocks/>
          </p:cNvGrpSpPr>
          <p:nvPr/>
        </p:nvGrpSpPr>
        <p:grpSpPr bwMode="auto">
          <a:xfrm>
            <a:off x="3886200" y="2286000"/>
            <a:ext cx="609600" cy="304800"/>
            <a:chOff x="1296" y="2544"/>
            <a:chExt cx="384" cy="192"/>
          </a:xfrm>
        </p:grpSpPr>
        <p:sp>
          <p:nvSpPr>
            <p:cNvPr id="352294" name="Rectangle 38"/>
            <p:cNvSpPr>
              <a:spLocks noChangeArrowheads="1"/>
            </p:cNvSpPr>
            <p:nvPr/>
          </p:nvSpPr>
          <p:spPr bwMode="auto">
            <a:xfrm>
              <a:off x="1296"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XX</a:t>
              </a:r>
            </a:p>
          </p:txBody>
        </p:sp>
        <p:sp>
          <p:nvSpPr>
            <p:cNvPr id="352295" name="Rectangle 39"/>
            <p:cNvSpPr>
              <a:spLocks noChangeArrowheads="1"/>
            </p:cNvSpPr>
            <p:nvPr/>
          </p:nvSpPr>
          <p:spPr bwMode="auto">
            <a:xfrm>
              <a:off x="1488" y="2544"/>
              <a:ext cx="192" cy="192"/>
            </a:xfrm>
            <a:prstGeom prst="rect">
              <a:avLst/>
            </a:prstGeom>
            <a:solidFill>
              <a:schemeClr val="bg1"/>
            </a:solidFill>
            <a:ln w="6350">
              <a:solidFill>
                <a:schemeClr val="tx1"/>
              </a:solidFill>
              <a:miter lim="800000"/>
              <a:headEnd/>
              <a:tailEnd/>
            </a:ln>
            <a:effectLst/>
          </p:spPr>
          <p:txBody>
            <a:bodyPr wrap="none" anchor="ctr"/>
            <a:lstStyle/>
            <a:p>
              <a:pPr eaLnBrk="1" hangingPunct="1">
                <a:lnSpc>
                  <a:spcPct val="100000"/>
                </a:lnSpc>
              </a:pPr>
              <a:r>
                <a:rPr lang="en-US" sz="1600">
                  <a:solidFill>
                    <a:schemeClr val="folHlink"/>
                  </a:solidFill>
                  <a:latin typeface="Courier New" pitchFamily="49" charset="0"/>
                </a:rPr>
                <a:t>XX</a:t>
              </a:r>
            </a:p>
          </p:txBody>
        </p:sp>
        <p:sp>
          <p:nvSpPr>
            <p:cNvPr id="352296" name="Rectangle 40"/>
            <p:cNvSpPr>
              <a:spLocks noChangeArrowheads="1"/>
            </p:cNvSpPr>
            <p:nvPr/>
          </p:nvSpPr>
          <p:spPr bwMode="auto">
            <a:xfrm>
              <a:off x="1296" y="25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600">
                <a:solidFill>
                  <a:schemeClr val="folHlink"/>
                </a:solidFill>
                <a:latin typeface="Courier New" pitchFamily="49" charset="0"/>
              </a:endParaRPr>
            </a:p>
          </p:txBody>
        </p:sp>
      </p:grpSp>
      <p:sp>
        <p:nvSpPr>
          <p:cNvPr id="352297" name="Rectangle 41"/>
          <p:cNvSpPr>
            <a:spLocks noChangeArrowheads="1"/>
          </p:cNvSpPr>
          <p:nvPr/>
        </p:nvSpPr>
        <p:spPr bwMode="auto">
          <a:xfrm>
            <a:off x="2743200" y="2286000"/>
            <a:ext cx="1112838" cy="304800"/>
          </a:xfrm>
          <a:prstGeom prst="rect">
            <a:avLst/>
          </a:prstGeom>
          <a:noFill/>
          <a:ln w="28575">
            <a:noFill/>
            <a:miter lim="800000"/>
            <a:headEnd/>
            <a:tailEnd/>
          </a:ln>
          <a:effectLst/>
        </p:spPr>
        <p:txBody>
          <a:bodyPr wrap="none" anchor="ctr"/>
          <a:lstStyle/>
          <a:p>
            <a:pPr algn="l" eaLnBrk="1" hangingPunct="1">
              <a:lnSpc>
                <a:spcPct val="100000"/>
              </a:lnSpc>
            </a:pPr>
            <a:r>
              <a:rPr lang="en-US" sz="1600">
                <a:solidFill>
                  <a:schemeClr val="folHlink"/>
                </a:solidFill>
              </a:rPr>
              <a:t>return:</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dirty="0">
                <a:latin typeface="Courier New" pitchFamily="49" charset="0"/>
              </a:rPr>
              <a:t>ret</a:t>
            </a:r>
            <a:r>
              <a:rPr lang="zh-CN" altLang="en-US" dirty="0">
                <a:latin typeface="Courier New" pitchFamily="49" charset="0"/>
              </a:rPr>
              <a:t>指令</a:t>
            </a:r>
            <a:r>
              <a:rPr lang="zh-CN" altLang="en-US" dirty="0"/>
              <a:t>的各阶段计算</a:t>
            </a:r>
            <a:endParaRPr lang="en-US" dirty="0">
              <a:latin typeface="Courier New" pitchFamily="49" charset="0"/>
            </a:endParaRPr>
          </a:p>
        </p:txBody>
      </p:sp>
      <p:sp>
        <p:nvSpPr>
          <p:cNvPr id="344067" name="Rectangle 3"/>
          <p:cNvSpPr>
            <a:spLocks noGrp="1" noChangeArrowheads="1"/>
          </p:cNvSpPr>
          <p:nvPr>
            <p:ph type="body" idx="1"/>
          </p:nvPr>
        </p:nvSpPr>
        <p:spPr>
          <a:xfrm>
            <a:off x="290513" y="5257800"/>
            <a:ext cx="8294687" cy="1174750"/>
          </a:xfrm>
        </p:spPr>
        <p:txBody>
          <a:bodyPr/>
          <a:lstStyle/>
          <a:p>
            <a:pPr lvl="1"/>
            <a:r>
              <a:rPr lang="zh-CN" altLang="en-US" dirty="0"/>
              <a:t>用</a:t>
            </a:r>
            <a:r>
              <a:rPr lang="en-US" altLang="zh-CN" dirty="0"/>
              <a:t> ALU</a:t>
            </a:r>
            <a:r>
              <a:rPr lang="zh-CN" altLang="en-US" dirty="0"/>
              <a:t>完成栈指针的加</a:t>
            </a:r>
            <a:r>
              <a:rPr lang="en-US" altLang="zh-CN" dirty="0"/>
              <a:t>8 </a:t>
            </a:r>
          </a:p>
          <a:p>
            <a:pPr lvl="1"/>
            <a:r>
              <a:rPr lang="zh-CN" altLang="en-US" dirty="0"/>
              <a:t>从内存中读出返回值</a:t>
            </a:r>
            <a:endParaRPr lang="en-US" dirty="0"/>
          </a:p>
        </p:txBody>
      </p:sp>
      <p:sp>
        <p:nvSpPr>
          <p:cNvPr id="344068" name="Text Box 4"/>
          <p:cNvSpPr txBox="1">
            <a:spLocks noChangeArrowheads="1"/>
          </p:cNvSpPr>
          <p:nvPr/>
        </p:nvSpPr>
        <p:spPr bwMode="auto">
          <a:xfrm>
            <a:off x="2133600" y="99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ret</a:t>
            </a:r>
          </a:p>
        </p:txBody>
      </p:sp>
      <p:grpSp>
        <p:nvGrpSpPr>
          <p:cNvPr id="344069" name="Group 5"/>
          <p:cNvGrpSpPr>
            <a:grpSpLocks/>
          </p:cNvGrpSpPr>
          <p:nvPr/>
        </p:nvGrpSpPr>
        <p:grpSpPr bwMode="auto">
          <a:xfrm>
            <a:off x="914400" y="1295400"/>
            <a:ext cx="7010400" cy="1219200"/>
            <a:chOff x="576" y="816"/>
            <a:chExt cx="4416" cy="768"/>
          </a:xfrm>
        </p:grpSpPr>
        <p:sp>
          <p:nvSpPr>
            <p:cNvPr id="344070" name="Text Box 6"/>
            <p:cNvSpPr txBox="1">
              <a:spLocks noChangeArrowheads="1"/>
            </p:cNvSpPr>
            <p:nvPr/>
          </p:nvSpPr>
          <p:spPr bwMode="auto">
            <a:xfrm>
              <a:off x="1344" y="816"/>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icode:ifun </a:t>
              </a:r>
              <a:r>
                <a:rPr lang="en-US" sz="1600">
                  <a:sym typeface="Symbol" pitchFamily="18" charset="2"/>
                </a:rPr>
                <a:t></a:t>
              </a:r>
              <a:r>
                <a:rPr lang="en-US" sz="1600"/>
                <a:t> M</a:t>
              </a:r>
              <a:r>
                <a:rPr lang="en-US" sz="1600" baseline="-25000"/>
                <a:t>1</a:t>
              </a:r>
              <a:r>
                <a:rPr lang="en-US" sz="1600"/>
                <a:t>[PC]</a:t>
              </a:r>
            </a:p>
          </p:txBody>
        </p:sp>
        <p:sp>
          <p:nvSpPr>
            <p:cNvPr id="344071" name="Text Box 7"/>
            <p:cNvSpPr txBox="1">
              <a:spLocks noChangeArrowheads="1"/>
            </p:cNvSpPr>
            <p:nvPr/>
          </p:nvSpPr>
          <p:spPr bwMode="auto">
            <a:xfrm>
              <a:off x="1344" y="1008"/>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endParaRPr lang="en-US" sz="1600"/>
            </a:p>
          </p:txBody>
        </p:sp>
        <p:sp>
          <p:nvSpPr>
            <p:cNvPr id="344072" name="Text Box 8"/>
            <p:cNvSpPr txBox="1">
              <a:spLocks noChangeArrowheads="1"/>
            </p:cNvSpPr>
            <p:nvPr/>
          </p:nvSpPr>
          <p:spPr bwMode="auto">
            <a:xfrm>
              <a:off x="1344" y="1200"/>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 </a:t>
              </a:r>
            </a:p>
          </p:txBody>
        </p:sp>
        <p:sp>
          <p:nvSpPr>
            <p:cNvPr id="344073" name="Text Box 9"/>
            <p:cNvSpPr txBox="1">
              <a:spLocks noChangeArrowheads="1"/>
            </p:cNvSpPr>
            <p:nvPr/>
          </p:nvSpPr>
          <p:spPr bwMode="auto">
            <a:xfrm>
              <a:off x="1344" y="1392"/>
              <a:ext cx="1776" cy="192"/>
            </a:xfrm>
            <a:prstGeom prst="rect">
              <a:avLst/>
            </a:prstGeom>
            <a:solidFill>
              <a:srgbClr val="FFCCCC"/>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44074" name="Text Box 10"/>
            <p:cNvSpPr txBox="1">
              <a:spLocks noChangeArrowheads="1"/>
            </p:cNvSpPr>
            <p:nvPr/>
          </p:nvSpPr>
          <p:spPr bwMode="auto">
            <a:xfrm>
              <a:off x="1344" y="816"/>
              <a:ext cx="1776" cy="768"/>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4075" name="Text Box 11"/>
            <p:cNvSpPr txBox="1">
              <a:spLocks noChangeArrowheads="1"/>
            </p:cNvSpPr>
            <p:nvPr/>
          </p:nvSpPr>
          <p:spPr bwMode="auto">
            <a:xfrm>
              <a:off x="576" y="816"/>
              <a:ext cx="768" cy="768"/>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Fetch</a:t>
              </a:r>
            </a:p>
          </p:txBody>
        </p:sp>
        <p:sp>
          <p:nvSpPr>
            <p:cNvPr id="344076" name="Text Box 12"/>
            <p:cNvSpPr txBox="1">
              <a:spLocks noChangeArrowheads="1"/>
            </p:cNvSpPr>
            <p:nvPr/>
          </p:nvSpPr>
          <p:spPr bwMode="auto">
            <a:xfrm>
              <a:off x="3216" y="81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instruction byte</a:t>
              </a:r>
            </a:p>
          </p:txBody>
        </p:sp>
        <p:sp>
          <p:nvSpPr>
            <p:cNvPr id="344077" name="Text Box 13"/>
            <p:cNvSpPr txBox="1">
              <a:spLocks noChangeArrowheads="1"/>
            </p:cNvSpPr>
            <p:nvPr/>
          </p:nvSpPr>
          <p:spPr bwMode="auto">
            <a:xfrm>
              <a:off x="3216" y="1008"/>
              <a:ext cx="1776" cy="192"/>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sp>
          <p:nvSpPr>
            <p:cNvPr id="344078" name="Text Box 14"/>
            <p:cNvSpPr txBox="1">
              <a:spLocks noChangeArrowheads="1"/>
            </p:cNvSpPr>
            <p:nvPr/>
          </p:nvSpPr>
          <p:spPr bwMode="auto">
            <a:xfrm>
              <a:off x="3216" y="1200"/>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sp>
          <p:nvSpPr>
            <p:cNvPr id="344079" name="Text Box 15"/>
            <p:cNvSpPr txBox="1">
              <a:spLocks noChangeArrowheads="1"/>
            </p:cNvSpPr>
            <p:nvPr/>
          </p:nvSpPr>
          <p:spPr bwMode="auto">
            <a:xfrm>
              <a:off x="3216" y="1392"/>
              <a:ext cx="1776" cy="192"/>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grpSp>
      <p:grpSp>
        <p:nvGrpSpPr>
          <p:cNvPr id="344080" name="Group 16"/>
          <p:cNvGrpSpPr>
            <a:grpSpLocks/>
          </p:cNvGrpSpPr>
          <p:nvPr/>
        </p:nvGrpSpPr>
        <p:grpSpPr bwMode="auto">
          <a:xfrm>
            <a:off x="914400" y="2514600"/>
            <a:ext cx="7010400" cy="609600"/>
            <a:chOff x="576" y="1584"/>
            <a:chExt cx="4416" cy="384"/>
          </a:xfrm>
        </p:grpSpPr>
        <p:sp>
          <p:nvSpPr>
            <p:cNvPr id="344081" name="Text Box 17"/>
            <p:cNvSpPr txBox="1">
              <a:spLocks noChangeArrowheads="1"/>
            </p:cNvSpPr>
            <p:nvPr/>
          </p:nvSpPr>
          <p:spPr bwMode="auto">
            <a:xfrm>
              <a:off x="1344" y="1584"/>
              <a:ext cx="1776" cy="192"/>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valA</a:t>
              </a:r>
              <a:r>
                <a:rPr lang="en-US" sz="1600" dirty="0"/>
                <a:t> </a:t>
              </a:r>
              <a:r>
                <a:rPr lang="en-US" sz="1600" dirty="0">
                  <a:sym typeface="Symbol" pitchFamily="18" charset="2"/>
                </a:rPr>
                <a:t> R[</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sym typeface="Symbol" pitchFamily="18" charset="2"/>
                </a:rPr>
                <a:t>]</a:t>
              </a:r>
            </a:p>
          </p:txBody>
        </p:sp>
        <p:sp>
          <p:nvSpPr>
            <p:cNvPr id="344082" name="Text Box 18"/>
            <p:cNvSpPr txBox="1">
              <a:spLocks noChangeArrowheads="1"/>
            </p:cNvSpPr>
            <p:nvPr/>
          </p:nvSpPr>
          <p:spPr bwMode="auto">
            <a:xfrm>
              <a:off x="1344" y="1776"/>
              <a:ext cx="1776" cy="192"/>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valB</a:t>
              </a:r>
              <a:r>
                <a:rPr lang="en-US" sz="1600" dirty="0"/>
                <a:t> </a:t>
              </a:r>
              <a:r>
                <a:rPr lang="en-US" sz="1600" dirty="0">
                  <a:sym typeface="Symbol" pitchFamily="18" charset="2"/>
                </a:rPr>
                <a:t> R[</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sym typeface="Symbol" pitchFamily="18" charset="2"/>
                </a:rPr>
                <a:t>]</a:t>
              </a:r>
            </a:p>
          </p:txBody>
        </p:sp>
        <p:sp>
          <p:nvSpPr>
            <p:cNvPr id="344083" name="Text Box 19"/>
            <p:cNvSpPr txBox="1">
              <a:spLocks noChangeArrowheads="1"/>
            </p:cNvSpPr>
            <p:nvPr/>
          </p:nvSpPr>
          <p:spPr bwMode="auto">
            <a:xfrm>
              <a:off x="1344" y="158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4084" name="Text Box 20"/>
            <p:cNvSpPr txBox="1">
              <a:spLocks noChangeArrowheads="1"/>
            </p:cNvSpPr>
            <p:nvPr/>
          </p:nvSpPr>
          <p:spPr bwMode="auto">
            <a:xfrm>
              <a:off x="576" y="158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44085" name="Text Box 21"/>
            <p:cNvSpPr txBox="1">
              <a:spLocks noChangeArrowheads="1"/>
            </p:cNvSpPr>
            <p:nvPr/>
          </p:nvSpPr>
          <p:spPr bwMode="auto">
            <a:xfrm>
              <a:off x="3216" y="1584"/>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operand stack pointer</a:t>
              </a:r>
            </a:p>
          </p:txBody>
        </p:sp>
        <p:sp>
          <p:nvSpPr>
            <p:cNvPr id="344086" name="Text Box 22"/>
            <p:cNvSpPr txBox="1">
              <a:spLocks noChangeArrowheads="1"/>
            </p:cNvSpPr>
            <p:nvPr/>
          </p:nvSpPr>
          <p:spPr bwMode="auto">
            <a:xfrm>
              <a:off x="3216" y="177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operand stack pointer</a:t>
              </a:r>
            </a:p>
          </p:txBody>
        </p:sp>
      </p:grpSp>
      <p:grpSp>
        <p:nvGrpSpPr>
          <p:cNvPr id="2" name="Group 1"/>
          <p:cNvGrpSpPr/>
          <p:nvPr/>
        </p:nvGrpSpPr>
        <p:grpSpPr>
          <a:xfrm>
            <a:off x="914400" y="3124200"/>
            <a:ext cx="7010400" cy="609600"/>
            <a:chOff x="914400" y="3124200"/>
            <a:chExt cx="7010400" cy="609600"/>
          </a:xfrm>
        </p:grpSpPr>
        <p:sp>
          <p:nvSpPr>
            <p:cNvPr id="344088" name="Text Box 24"/>
            <p:cNvSpPr txBox="1">
              <a:spLocks noChangeArrowheads="1"/>
            </p:cNvSpPr>
            <p:nvPr/>
          </p:nvSpPr>
          <p:spPr bwMode="auto">
            <a:xfrm>
              <a:off x="2133600" y="3124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dirty="0" err="1"/>
                <a:t>valE</a:t>
              </a:r>
              <a:r>
                <a:rPr lang="en-US" sz="1600" dirty="0"/>
                <a:t> </a:t>
              </a:r>
              <a:r>
                <a:rPr lang="en-US" sz="1600" dirty="0">
                  <a:sym typeface="Symbol" pitchFamily="18" charset="2"/>
                </a:rPr>
                <a:t> </a:t>
              </a:r>
              <a:r>
                <a:rPr lang="en-US" sz="1600" dirty="0" err="1">
                  <a:sym typeface="Symbol" pitchFamily="18" charset="2"/>
                </a:rPr>
                <a:t>valB</a:t>
              </a:r>
              <a:r>
                <a:rPr lang="en-US" sz="1600" dirty="0">
                  <a:sym typeface="Symbol" pitchFamily="18" charset="2"/>
                </a:rPr>
                <a:t> + 8</a:t>
              </a:r>
            </a:p>
          </p:txBody>
        </p:sp>
        <p:sp>
          <p:nvSpPr>
            <p:cNvPr id="344089" name="Text Box 25"/>
            <p:cNvSpPr txBox="1">
              <a:spLocks noChangeArrowheads="1"/>
            </p:cNvSpPr>
            <p:nvPr/>
          </p:nvSpPr>
          <p:spPr bwMode="auto">
            <a:xfrm>
              <a:off x="2133600" y="34290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endParaRPr lang="en-US" sz="1600"/>
            </a:p>
          </p:txBody>
        </p:sp>
        <p:sp>
          <p:nvSpPr>
            <p:cNvPr id="344090" name="Text Box 26"/>
            <p:cNvSpPr txBox="1">
              <a:spLocks noChangeArrowheads="1"/>
            </p:cNvSpPr>
            <p:nvPr/>
          </p:nvSpPr>
          <p:spPr bwMode="auto">
            <a:xfrm>
              <a:off x="2133600" y="312420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4091" name="Text Box 27"/>
            <p:cNvSpPr txBox="1">
              <a:spLocks noChangeArrowheads="1"/>
            </p:cNvSpPr>
            <p:nvPr/>
          </p:nvSpPr>
          <p:spPr bwMode="auto">
            <a:xfrm>
              <a:off x="914400" y="31242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44092" name="Text Box 28"/>
            <p:cNvSpPr txBox="1">
              <a:spLocks noChangeArrowheads="1"/>
            </p:cNvSpPr>
            <p:nvPr/>
          </p:nvSpPr>
          <p:spPr bwMode="auto">
            <a:xfrm>
              <a:off x="5105400" y="3124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Increment stack pointer</a:t>
              </a:r>
            </a:p>
          </p:txBody>
        </p:sp>
        <p:sp>
          <p:nvSpPr>
            <p:cNvPr id="344093" name="Text Box 29"/>
            <p:cNvSpPr txBox="1">
              <a:spLocks noChangeArrowheads="1"/>
            </p:cNvSpPr>
            <p:nvPr/>
          </p:nvSpPr>
          <p:spPr bwMode="auto">
            <a:xfrm>
              <a:off x="5105400" y="3429000"/>
              <a:ext cx="2819400" cy="304800"/>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grpSp>
      <p:grpSp>
        <p:nvGrpSpPr>
          <p:cNvPr id="344094" name="Group 30"/>
          <p:cNvGrpSpPr>
            <a:grpSpLocks/>
          </p:cNvGrpSpPr>
          <p:nvPr/>
        </p:nvGrpSpPr>
        <p:grpSpPr bwMode="auto">
          <a:xfrm>
            <a:off x="914400" y="3733800"/>
            <a:ext cx="7010400" cy="304800"/>
            <a:chOff x="576" y="2352"/>
            <a:chExt cx="4416" cy="192"/>
          </a:xfrm>
        </p:grpSpPr>
        <p:sp>
          <p:nvSpPr>
            <p:cNvPr id="344095" name="Text Box 31"/>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err="1"/>
                <a:t>valM</a:t>
              </a:r>
              <a:r>
                <a:rPr lang="en-US" sz="1600" dirty="0"/>
                <a:t> </a:t>
              </a:r>
              <a:r>
                <a:rPr lang="en-US" sz="1600" dirty="0">
                  <a:sym typeface="Symbol" pitchFamily="18" charset="2"/>
                </a:rPr>
                <a:t></a:t>
              </a:r>
              <a:r>
                <a:rPr lang="en-US" sz="1600" dirty="0"/>
                <a:t> M</a:t>
              </a:r>
              <a:r>
                <a:rPr lang="en-US" sz="1600" baseline="-25000" dirty="0"/>
                <a:t>8</a:t>
              </a:r>
              <a:r>
                <a:rPr lang="en-US" sz="1600" dirty="0"/>
                <a:t>[</a:t>
              </a:r>
              <a:r>
                <a:rPr lang="en-US" sz="1600" dirty="0" err="1"/>
                <a:t>valA</a:t>
              </a:r>
              <a:r>
                <a:rPr lang="en-US" sz="1600" dirty="0"/>
                <a:t>]  </a:t>
              </a:r>
            </a:p>
          </p:txBody>
        </p:sp>
        <p:sp>
          <p:nvSpPr>
            <p:cNvPr id="344096" name="Text Box 32"/>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44097" name="Text Box 33"/>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return address</a:t>
              </a:r>
            </a:p>
          </p:txBody>
        </p:sp>
      </p:grpSp>
      <p:grpSp>
        <p:nvGrpSpPr>
          <p:cNvPr id="344098" name="Group 34"/>
          <p:cNvGrpSpPr>
            <a:grpSpLocks/>
          </p:cNvGrpSpPr>
          <p:nvPr/>
        </p:nvGrpSpPr>
        <p:grpSpPr bwMode="auto">
          <a:xfrm>
            <a:off x="914400" y="4038600"/>
            <a:ext cx="7010400" cy="609600"/>
            <a:chOff x="576" y="2544"/>
            <a:chExt cx="4416" cy="384"/>
          </a:xfrm>
        </p:grpSpPr>
        <p:sp>
          <p:nvSpPr>
            <p:cNvPr id="344099" name="Text Box 35"/>
            <p:cNvSpPr txBox="1">
              <a:spLocks noChangeArrowheads="1"/>
            </p:cNvSpPr>
            <p:nvPr/>
          </p:nvSpPr>
          <p:spPr bwMode="auto">
            <a:xfrm>
              <a:off x="1344" y="2544"/>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dirty="0"/>
                <a:t>R</a:t>
              </a:r>
              <a:r>
                <a:rPr lang="en-US" sz="1600" dirty="0">
                  <a:sym typeface="Symbol" pitchFamily="18" charset="2"/>
                </a:rPr>
                <a:t>[</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t>] </a:t>
              </a:r>
              <a:r>
                <a:rPr lang="en-US" sz="1600" dirty="0">
                  <a:sym typeface="Symbol" pitchFamily="18" charset="2"/>
                </a:rPr>
                <a:t> </a:t>
              </a:r>
              <a:r>
                <a:rPr lang="en-US" sz="1600" dirty="0" err="1">
                  <a:sym typeface="Symbol" pitchFamily="18" charset="2"/>
                </a:rPr>
                <a:t>valE</a:t>
              </a:r>
              <a:endParaRPr lang="en-US" sz="1600" dirty="0">
                <a:sym typeface="Symbol" pitchFamily="18" charset="2"/>
              </a:endParaRPr>
            </a:p>
          </p:txBody>
        </p:sp>
        <p:sp>
          <p:nvSpPr>
            <p:cNvPr id="344100" name="Text Box 36"/>
            <p:cNvSpPr txBox="1">
              <a:spLocks noChangeArrowheads="1"/>
            </p:cNvSpPr>
            <p:nvPr/>
          </p:nvSpPr>
          <p:spPr bwMode="auto">
            <a:xfrm>
              <a:off x="1344" y="2736"/>
              <a:ext cx="1776" cy="192"/>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 </a:t>
              </a:r>
            </a:p>
          </p:txBody>
        </p:sp>
        <p:sp>
          <p:nvSpPr>
            <p:cNvPr id="344101" name="Text Box 37"/>
            <p:cNvSpPr txBox="1">
              <a:spLocks noChangeArrowheads="1"/>
            </p:cNvSpPr>
            <p:nvPr/>
          </p:nvSpPr>
          <p:spPr bwMode="auto">
            <a:xfrm>
              <a:off x="1344" y="2544"/>
              <a:ext cx="1776" cy="384"/>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44102" name="Text Box 38"/>
            <p:cNvSpPr txBox="1">
              <a:spLocks noChangeArrowheads="1"/>
            </p:cNvSpPr>
            <p:nvPr/>
          </p:nvSpPr>
          <p:spPr bwMode="auto">
            <a:xfrm>
              <a:off x="576" y="2544"/>
              <a:ext cx="768" cy="384"/>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a:t>
              </a:r>
            </a:p>
            <a:p>
              <a:pPr algn="l">
                <a:spcBef>
                  <a:spcPct val="50000"/>
                </a:spcBef>
              </a:pPr>
              <a:r>
                <a:rPr lang="en-US" sz="1600"/>
                <a:t>back</a:t>
              </a:r>
            </a:p>
          </p:txBody>
        </p:sp>
        <p:sp>
          <p:nvSpPr>
            <p:cNvPr id="344103" name="Text Box 39"/>
            <p:cNvSpPr txBox="1">
              <a:spLocks noChangeArrowheads="1"/>
            </p:cNvSpPr>
            <p:nvPr/>
          </p:nvSpPr>
          <p:spPr bwMode="auto">
            <a:xfrm>
              <a:off x="3216" y="2544"/>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stack pointer</a:t>
              </a:r>
            </a:p>
          </p:txBody>
        </p:sp>
        <p:sp>
          <p:nvSpPr>
            <p:cNvPr id="344104" name="Text Box 40"/>
            <p:cNvSpPr txBox="1">
              <a:spLocks noChangeArrowheads="1"/>
            </p:cNvSpPr>
            <p:nvPr/>
          </p:nvSpPr>
          <p:spPr bwMode="auto">
            <a:xfrm>
              <a:off x="3216" y="273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 </a:t>
              </a:r>
            </a:p>
          </p:txBody>
        </p:sp>
      </p:grpSp>
      <p:grpSp>
        <p:nvGrpSpPr>
          <p:cNvPr id="344105" name="Group 41"/>
          <p:cNvGrpSpPr>
            <a:grpSpLocks/>
          </p:cNvGrpSpPr>
          <p:nvPr/>
        </p:nvGrpSpPr>
        <p:grpSpPr bwMode="auto">
          <a:xfrm>
            <a:off x="914400" y="4648200"/>
            <a:ext cx="7010400" cy="304800"/>
            <a:chOff x="576" y="2928"/>
            <a:chExt cx="4416" cy="192"/>
          </a:xfrm>
        </p:grpSpPr>
        <p:sp>
          <p:nvSpPr>
            <p:cNvPr id="344106" name="Text Box 42"/>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valM</a:t>
              </a:r>
            </a:p>
          </p:txBody>
        </p:sp>
        <p:sp>
          <p:nvSpPr>
            <p:cNvPr id="344107" name="Text Box 43"/>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44108" name="Text Box 44"/>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Set PC to return address</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440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440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440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440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44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2564" name="Group 322563"/>
          <p:cNvGrpSpPr/>
          <p:nvPr/>
        </p:nvGrpSpPr>
        <p:grpSpPr>
          <a:xfrm>
            <a:off x="2051050" y="831850"/>
            <a:ext cx="6096000" cy="311150"/>
            <a:chOff x="2051050" y="831850"/>
            <a:chExt cx="6096000" cy="311150"/>
          </a:xfrm>
        </p:grpSpPr>
        <p:sp>
          <p:nvSpPr>
            <p:cNvPr id="322567" name="Rectangle 7"/>
            <p:cNvSpPr>
              <a:spLocks noChangeArrowheads="1"/>
            </p:cNvSpPr>
            <p:nvPr/>
          </p:nvSpPr>
          <p:spPr bwMode="auto">
            <a:xfrm>
              <a:off x="2051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0</a:t>
              </a:r>
            </a:p>
          </p:txBody>
        </p:sp>
        <p:sp>
          <p:nvSpPr>
            <p:cNvPr id="322568" name="Rectangle 8"/>
            <p:cNvSpPr>
              <a:spLocks noChangeArrowheads="1"/>
            </p:cNvSpPr>
            <p:nvPr/>
          </p:nvSpPr>
          <p:spPr bwMode="auto">
            <a:xfrm>
              <a:off x="26606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1</a:t>
              </a:r>
            </a:p>
          </p:txBody>
        </p:sp>
        <p:sp>
          <p:nvSpPr>
            <p:cNvPr id="322569" name="Rectangle 9"/>
            <p:cNvSpPr>
              <a:spLocks noChangeArrowheads="1"/>
            </p:cNvSpPr>
            <p:nvPr/>
          </p:nvSpPr>
          <p:spPr bwMode="auto">
            <a:xfrm>
              <a:off x="32702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2</a:t>
              </a:r>
            </a:p>
          </p:txBody>
        </p:sp>
        <p:sp>
          <p:nvSpPr>
            <p:cNvPr id="322570" name="Rectangle 10"/>
            <p:cNvSpPr>
              <a:spLocks noChangeArrowheads="1"/>
            </p:cNvSpPr>
            <p:nvPr/>
          </p:nvSpPr>
          <p:spPr bwMode="auto">
            <a:xfrm>
              <a:off x="38798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3</a:t>
              </a:r>
            </a:p>
          </p:txBody>
        </p:sp>
        <p:sp>
          <p:nvSpPr>
            <p:cNvPr id="322571" name="Rectangle 11"/>
            <p:cNvSpPr>
              <a:spLocks noChangeArrowheads="1"/>
            </p:cNvSpPr>
            <p:nvPr/>
          </p:nvSpPr>
          <p:spPr bwMode="auto">
            <a:xfrm>
              <a:off x="44894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4</a:t>
              </a:r>
            </a:p>
          </p:txBody>
        </p:sp>
        <p:sp>
          <p:nvSpPr>
            <p:cNvPr id="322572" name="Rectangle 12"/>
            <p:cNvSpPr>
              <a:spLocks noChangeArrowheads="1"/>
            </p:cNvSpPr>
            <p:nvPr/>
          </p:nvSpPr>
          <p:spPr bwMode="auto">
            <a:xfrm>
              <a:off x="5099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5</a:t>
              </a:r>
            </a:p>
          </p:txBody>
        </p:sp>
        <p:sp>
          <p:nvSpPr>
            <p:cNvPr id="119" name="Rectangle 8"/>
            <p:cNvSpPr>
              <a:spLocks noChangeArrowheads="1"/>
            </p:cNvSpPr>
            <p:nvPr/>
          </p:nvSpPr>
          <p:spPr bwMode="auto">
            <a:xfrm>
              <a:off x="57086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6</a:t>
              </a:r>
            </a:p>
          </p:txBody>
        </p:sp>
        <p:sp>
          <p:nvSpPr>
            <p:cNvPr id="120" name="Rectangle 9"/>
            <p:cNvSpPr>
              <a:spLocks noChangeArrowheads="1"/>
            </p:cNvSpPr>
            <p:nvPr/>
          </p:nvSpPr>
          <p:spPr bwMode="auto">
            <a:xfrm>
              <a:off x="63182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7</a:t>
              </a:r>
            </a:p>
          </p:txBody>
        </p:sp>
        <p:sp>
          <p:nvSpPr>
            <p:cNvPr id="121" name="Rectangle 10"/>
            <p:cNvSpPr>
              <a:spLocks noChangeArrowheads="1"/>
            </p:cNvSpPr>
            <p:nvPr/>
          </p:nvSpPr>
          <p:spPr bwMode="auto">
            <a:xfrm>
              <a:off x="69278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8</a:t>
              </a:r>
            </a:p>
          </p:txBody>
        </p:sp>
        <p:sp>
          <p:nvSpPr>
            <p:cNvPr id="122" name="Rectangle 11"/>
            <p:cNvSpPr>
              <a:spLocks noChangeArrowheads="1"/>
            </p:cNvSpPr>
            <p:nvPr/>
          </p:nvSpPr>
          <p:spPr bwMode="auto">
            <a:xfrm>
              <a:off x="75374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9</a:t>
              </a:r>
            </a:p>
          </p:txBody>
        </p:sp>
      </p:grpSp>
      <p:sp>
        <p:nvSpPr>
          <p:cNvPr id="322627" name="Rectangle 67"/>
          <p:cNvSpPr>
            <a:spLocks noChangeArrowheads="1"/>
          </p:cNvSpPr>
          <p:nvPr/>
        </p:nvSpPr>
        <p:spPr bwMode="auto">
          <a:xfrm>
            <a:off x="3270250" y="2590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V</a:t>
            </a:r>
          </a:p>
        </p:txBody>
      </p:sp>
      <p:sp>
        <p:nvSpPr>
          <p:cNvPr id="322638" name="Rectangle 78"/>
          <p:cNvSpPr>
            <a:spLocks noChangeArrowheads="1"/>
          </p:cNvSpPr>
          <p:nvPr/>
        </p:nvSpPr>
        <p:spPr bwMode="auto">
          <a:xfrm>
            <a:off x="3270250" y="30480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322649" name="Rectangle 89"/>
          <p:cNvSpPr>
            <a:spLocks noChangeArrowheads="1"/>
          </p:cNvSpPr>
          <p:nvPr/>
        </p:nvSpPr>
        <p:spPr bwMode="auto">
          <a:xfrm>
            <a:off x="3270250" y="35052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2" name="Rectangle 1"/>
          <p:cNvSpPr/>
          <p:nvPr/>
        </p:nvSpPr>
        <p:spPr bwMode="auto">
          <a:xfrm>
            <a:off x="6318250" y="527050"/>
            <a:ext cx="2743200" cy="5105400"/>
          </a:xfrm>
          <a:prstGeom prst="rect">
            <a:avLst/>
          </a:prstGeom>
          <a:solidFill>
            <a:srgbClr val="FFFFFF"/>
          </a:solidFill>
          <a:ln w="19050" cap="flat" cmpd="sng" algn="ctr">
            <a:noFill/>
            <a:prstDash val="solid"/>
            <a:round/>
            <a:headEnd type="none" w="med" len="med"/>
            <a:tailEnd type="triangle" w="sm" len="sm"/>
          </a:ln>
          <a:effec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Helvetica" pitchFamily="34" charset="0"/>
            </a:endParaRPr>
          </a:p>
        </p:txBody>
      </p:sp>
      <p:sp>
        <p:nvSpPr>
          <p:cNvPr id="322562" name="Rectangle 2"/>
          <p:cNvSpPr>
            <a:spLocks noGrp="1" noChangeArrowheads="1"/>
          </p:cNvSpPr>
          <p:nvPr>
            <p:ph type="title"/>
          </p:nvPr>
        </p:nvSpPr>
        <p:spPr/>
        <p:txBody>
          <a:bodyPr/>
          <a:lstStyle/>
          <a:p>
            <a:r>
              <a:rPr lang="en-US" dirty="0"/>
              <a:t>Y86-64 </a:t>
            </a:r>
            <a:r>
              <a:rPr lang="zh-CN" altLang="en-US" dirty="0"/>
              <a:t>指令集</a:t>
            </a:r>
            <a:r>
              <a:rPr lang="en-US" dirty="0"/>
              <a:t>#2</a:t>
            </a:r>
          </a:p>
        </p:txBody>
      </p:sp>
      <p:sp>
        <p:nvSpPr>
          <p:cNvPr id="322565" name="Rectangle 5"/>
          <p:cNvSpPr>
            <a:spLocks noChangeArrowheads="1"/>
          </p:cNvSpPr>
          <p:nvPr/>
        </p:nvSpPr>
        <p:spPr bwMode="auto">
          <a:xfrm>
            <a:off x="146050" y="838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600"/>
              <a:t>Byte</a:t>
            </a:r>
          </a:p>
        </p:txBody>
      </p:sp>
      <p:grpSp>
        <p:nvGrpSpPr>
          <p:cNvPr id="4" name="Group 214"/>
          <p:cNvGrpSpPr>
            <a:grpSpLocks/>
          </p:cNvGrpSpPr>
          <p:nvPr/>
        </p:nvGrpSpPr>
        <p:grpSpPr bwMode="auto">
          <a:xfrm>
            <a:off x="146050" y="5791200"/>
            <a:ext cx="3124200" cy="304800"/>
            <a:chOff x="336" y="3648"/>
            <a:chExt cx="1968" cy="192"/>
          </a:xfrm>
        </p:grpSpPr>
        <p:sp>
          <p:nvSpPr>
            <p:cNvPr id="322574" name="Rectangle 14"/>
            <p:cNvSpPr>
              <a:spLocks noChangeArrowheads="1"/>
            </p:cNvSpPr>
            <p:nvPr/>
          </p:nvSpPr>
          <p:spPr bwMode="auto">
            <a:xfrm>
              <a:off x="336" y="364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pushq</a:t>
              </a:r>
              <a:r>
                <a:rPr lang="en-US" sz="1400" b="0" dirty="0">
                  <a:latin typeface="Courier New" pitchFamily="49" charset="0"/>
                </a:rPr>
                <a:t> </a:t>
              </a:r>
              <a:r>
                <a:rPr lang="en-US" sz="1400" b="0" dirty="0" err="1"/>
                <a:t>rA</a:t>
              </a:r>
              <a:endParaRPr lang="en-US" sz="1400" b="0" dirty="0"/>
            </a:p>
          </p:txBody>
        </p:sp>
        <p:grpSp>
          <p:nvGrpSpPr>
            <p:cNvPr id="5" name="Group 213"/>
            <p:cNvGrpSpPr>
              <a:grpSpLocks/>
            </p:cNvGrpSpPr>
            <p:nvPr/>
          </p:nvGrpSpPr>
          <p:grpSpPr bwMode="auto">
            <a:xfrm>
              <a:off x="1536" y="3648"/>
              <a:ext cx="384" cy="192"/>
              <a:chOff x="1536" y="3648"/>
              <a:chExt cx="384" cy="192"/>
            </a:xfrm>
          </p:grpSpPr>
          <p:sp>
            <p:nvSpPr>
              <p:cNvPr id="322576" name="Rectangle 16"/>
              <p:cNvSpPr>
                <a:spLocks noChangeArrowheads="1"/>
              </p:cNvSpPr>
              <p:nvPr/>
            </p:nvSpPr>
            <p:spPr bwMode="auto">
              <a:xfrm>
                <a:off x="1536"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A</a:t>
                </a:r>
              </a:p>
            </p:txBody>
          </p:sp>
          <p:sp>
            <p:nvSpPr>
              <p:cNvPr id="322577" name="Rectangle 17"/>
              <p:cNvSpPr>
                <a:spLocks noChangeArrowheads="1"/>
              </p:cNvSpPr>
              <p:nvPr/>
            </p:nvSpPr>
            <p:spPr bwMode="auto">
              <a:xfrm>
                <a:off x="1728"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78" name="Rectangle 18"/>
              <p:cNvSpPr>
                <a:spLocks noChangeArrowheads="1"/>
              </p:cNvSpPr>
              <p:nvPr/>
            </p:nvSpPr>
            <p:spPr bwMode="auto">
              <a:xfrm>
                <a:off x="1536"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6" name="Group 212"/>
            <p:cNvGrpSpPr>
              <a:grpSpLocks/>
            </p:cNvGrpSpPr>
            <p:nvPr/>
          </p:nvGrpSpPr>
          <p:grpSpPr bwMode="auto">
            <a:xfrm>
              <a:off x="1920" y="3648"/>
              <a:ext cx="384" cy="192"/>
              <a:chOff x="1920" y="3648"/>
              <a:chExt cx="384" cy="192"/>
            </a:xfrm>
          </p:grpSpPr>
          <p:sp>
            <p:nvSpPr>
              <p:cNvPr id="322580" name="Rectangle 20"/>
              <p:cNvSpPr>
                <a:spLocks noChangeArrowheads="1"/>
              </p:cNvSpPr>
              <p:nvPr/>
            </p:nvSpPr>
            <p:spPr bwMode="auto">
              <a:xfrm>
                <a:off x="1920"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81" name="Rectangle 21"/>
              <p:cNvSpPr>
                <a:spLocks noChangeArrowheads="1"/>
              </p:cNvSpPr>
              <p:nvPr/>
            </p:nvSpPr>
            <p:spPr bwMode="auto">
              <a:xfrm>
                <a:off x="2112"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82" name="Rectangle 22"/>
              <p:cNvSpPr>
                <a:spLocks noChangeArrowheads="1"/>
              </p:cNvSpPr>
              <p:nvPr/>
            </p:nvSpPr>
            <p:spPr bwMode="auto">
              <a:xfrm>
                <a:off x="1920"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584" name="Rectangle 24"/>
          <p:cNvSpPr>
            <a:spLocks noChangeArrowheads="1"/>
          </p:cNvSpPr>
          <p:nvPr/>
        </p:nvSpPr>
        <p:spPr bwMode="auto">
          <a:xfrm>
            <a:off x="146050" y="44196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jXX </a:t>
            </a:r>
            <a:r>
              <a:rPr lang="en-US" sz="1400" b="0"/>
              <a:t>Dest</a:t>
            </a:r>
          </a:p>
        </p:txBody>
      </p:sp>
      <p:grpSp>
        <p:nvGrpSpPr>
          <p:cNvPr id="8" name="Group 210"/>
          <p:cNvGrpSpPr>
            <a:grpSpLocks/>
          </p:cNvGrpSpPr>
          <p:nvPr/>
        </p:nvGrpSpPr>
        <p:grpSpPr bwMode="auto">
          <a:xfrm>
            <a:off x="2051050" y="4419600"/>
            <a:ext cx="609600" cy="304800"/>
            <a:chOff x="1536" y="2784"/>
            <a:chExt cx="384" cy="192"/>
          </a:xfrm>
        </p:grpSpPr>
        <p:sp>
          <p:nvSpPr>
            <p:cNvPr id="322586" name="Rectangle 26"/>
            <p:cNvSpPr>
              <a:spLocks noChangeArrowheads="1"/>
            </p:cNvSpPr>
            <p:nvPr/>
          </p:nvSpPr>
          <p:spPr bwMode="auto">
            <a:xfrm>
              <a:off x="1536"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322587" name="Rectangle 27"/>
            <p:cNvSpPr>
              <a:spLocks noChangeArrowheads="1"/>
            </p:cNvSpPr>
            <p:nvPr/>
          </p:nvSpPr>
          <p:spPr bwMode="auto">
            <a:xfrm>
              <a:off x="1728"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588" name="Rectangle 28"/>
            <p:cNvSpPr>
              <a:spLocks noChangeArrowheads="1"/>
            </p:cNvSpPr>
            <p:nvPr/>
          </p:nvSpPr>
          <p:spPr bwMode="auto">
            <a:xfrm>
              <a:off x="1536" y="278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589" name="Rectangle 29"/>
          <p:cNvSpPr>
            <a:spLocks noChangeArrowheads="1"/>
          </p:cNvSpPr>
          <p:nvPr/>
        </p:nvSpPr>
        <p:spPr bwMode="auto">
          <a:xfrm>
            <a:off x="2660650" y="441325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grpSp>
        <p:nvGrpSpPr>
          <p:cNvPr id="9" name="Group 209"/>
          <p:cNvGrpSpPr>
            <a:grpSpLocks/>
          </p:cNvGrpSpPr>
          <p:nvPr/>
        </p:nvGrpSpPr>
        <p:grpSpPr bwMode="auto">
          <a:xfrm>
            <a:off x="146050" y="6248400"/>
            <a:ext cx="3124200" cy="304800"/>
            <a:chOff x="336" y="3936"/>
            <a:chExt cx="1968" cy="192"/>
          </a:xfrm>
        </p:grpSpPr>
        <p:sp>
          <p:nvSpPr>
            <p:cNvPr id="322591" name="Rectangle 31"/>
            <p:cNvSpPr>
              <a:spLocks noChangeArrowheads="1"/>
            </p:cNvSpPr>
            <p:nvPr/>
          </p:nvSpPr>
          <p:spPr bwMode="auto">
            <a:xfrm>
              <a:off x="336" y="393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popq</a:t>
              </a:r>
              <a:r>
                <a:rPr lang="en-US" sz="1400" b="0" dirty="0">
                  <a:latin typeface="Courier New" pitchFamily="49" charset="0"/>
                </a:rPr>
                <a:t> </a:t>
              </a:r>
              <a:r>
                <a:rPr lang="en-US" sz="1400" b="0" dirty="0" err="1"/>
                <a:t>rA</a:t>
              </a:r>
              <a:endParaRPr lang="en-US" sz="1400" b="0" dirty="0"/>
            </a:p>
          </p:txBody>
        </p:sp>
        <p:grpSp>
          <p:nvGrpSpPr>
            <p:cNvPr id="10" name="Group 208"/>
            <p:cNvGrpSpPr>
              <a:grpSpLocks/>
            </p:cNvGrpSpPr>
            <p:nvPr/>
          </p:nvGrpSpPr>
          <p:grpSpPr bwMode="auto">
            <a:xfrm>
              <a:off x="1536" y="3936"/>
              <a:ext cx="384" cy="192"/>
              <a:chOff x="1536" y="3936"/>
              <a:chExt cx="384" cy="192"/>
            </a:xfrm>
          </p:grpSpPr>
          <p:sp>
            <p:nvSpPr>
              <p:cNvPr id="322593" name="Rectangle 33"/>
              <p:cNvSpPr>
                <a:spLocks noChangeArrowheads="1"/>
              </p:cNvSpPr>
              <p:nvPr/>
            </p:nvSpPr>
            <p:spPr bwMode="auto">
              <a:xfrm>
                <a:off x="1536"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B</a:t>
                </a:r>
              </a:p>
            </p:txBody>
          </p:sp>
          <p:sp>
            <p:nvSpPr>
              <p:cNvPr id="322594" name="Rectangle 34"/>
              <p:cNvSpPr>
                <a:spLocks noChangeArrowheads="1"/>
              </p:cNvSpPr>
              <p:nvPr/>
            </p:nvSpPr>
            <p:spPr bwMode="auto">
              <a:xfrm>
                <a:off x="1728"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95" name="Rectangle 35"/>
              <p:cNvSpPr>
                <a:spLocks noChangeArrowheads="1"/>
              </p:cNvSpPr>
              <p:nvPr/>
            </p:nvSpPr>
            <p:spPr bwMode="auto">
              <a:xfrm>
                <a:off x="1536"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1" name="Group 207"/>
            <p:cNvGrpSpPr>
              <a:grpSpLocks/>
            </p:cNvGrpSpPr>
            <p:nvPr/>
          </p:nvGrpSpPr>
          <p:grpSpPr bwMode="auto">
            <a:xfrm>
              <a:off x="1920" y="3936"/>
              <a:ext cx="384" cy="192"/>
              <a:chOff x="1920" y="3936"/>
              <a:chExt cx="384" cy="192"/>
            </a:xfrm>
          </p:grpSpPr>
          <p:sp>
            <p:nvSpPr>
              <p:cNvPr id="322597" name="Rectangle 37"/>
              <p:cNvSpPr>
                <a:spLocks noChangeArrowheads="1"/>
              </p:cNvSpPr>
              <p:nvPr/>
            </p:nvSpPr>
            <p:spPr bwMode="auto">
              <a:xfrm>
                <a:off x="1920"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98" name="Rectangle 38"/>
              <p:cNvSpPr>
                <a:spLocks noChangeArrowheads="1"/>
              </p:cNvSpPr>
              <p:nvPr/>
            </p:nvSpPr>
            <p:spPr bwMode="auto">
              <a:xfrm>
                <a:off x="2112"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99" name="Rectangle 39"/>
              <p:cNvSpPr>
                <a:spLocks noChangeArrowheads="1"/>
              </p:cNvSpPr>
              <p:nvPr/>
            </p:nvSpPr>
            <p:spPr bwMode="auto">
              <a:xfrm>
                <a:off x="1920"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01" name="Rectangle 41"/>
          <p:cNvSpPr>
            <a:spLocks noChangeArrowheads="1"/>
          </p:cNvSpPr>
          <p:nvPr/>
        </p:nvSpPr>
        <p:spPr bwMode="auto">
          <a:xfrm>
            <a:off x="146050" y="4876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call </a:t>
            </a:r>
            <a:r>
              <a:rPr lang="en-US" sz="1400" b="0"/>
              <a:t>Dest</a:t>
            </a:r>
          </a:p>
        </p:txBody>
      </p:sp>
      <p:grpSp>
        <p:nvGrpSpPr>
          <p:cNvPr id="13" name="Group 205"/>
          <p:cNvGrpSpPr>
            <a:grpSpLocks/>
          </p:cNvGrpSpPr>
          <p:nvPr/>
        </p:nvGrpSpPr>
        <p:grpSpPr bwMode="auto">
          <a:xfrm>
            <a:off x="2051050" y="4876800"/>
            <a:ext cx="609600" cy="304800"/>
            <a:chOff x="1536" y="3072"/>
            <a:chExt cx="384" cy="192"/>
          </a:xfrm>
        </p:grpSpPr>
        <p:sp>
          <p:nvSpPr>
            <p:cNvPr id="322603" name="Rectangle 43"/>
            <p:cNvSpPr>
              <a:spLocks noChangeArrowheads="1"/>
            </p:cNvSpPr>
            <p:nvPr/>
          </p:nvSpPr>
          <p:spPr bwMode="auto">
            <a:xfrm>
              <a:off x="1536"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8</a:t>
              </a:r>
            </a:p>
          </p:txBody>
        </p:sp>
        <p:sp>
          <p:nvSpPr>
            <p:cNvPr id="322604" name="Rectangle 44"/>
            <p:cNvSpPr>
              <a:spLocks noChangeArrowheads="1"/>
            </p:cNvSpPr>
            <p:nvPr/>
          </p:nvSpPr>
          <p:spPr bwMode="auto">
            <a:xfrm>
              <a:off x="1728"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05" name="Rectangle 45"/>
            <p:cNvSpPr>
              <a:spLocks noChangeArrowheads="1"/>
            </p:cNvSpPr>
            <p:nvPr/>
          </p:nvSpPr>
          <p:spPr bwMode="auto">
            <a:xfrm>
              <a:off x="1536" y="307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06" name="Rectangle 46"/>
          <p:cNvSpPr>
            <a:spLocks noChangeArrowheads="1"/>
          </p:cNvSpPr>
          <p:nvPr/>
        </p:nvSpPr>
        <p:spPr bwMode="auto">
          <a:xfrm>
            <a:off x="2660650" y="4876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dirty="0" err="1"/>
              <a:t>Dest</a:t>
            </a:r>
            <a:endParaRPr lang="en-US" sz="1400" b="0" dirty="0"/>
          </a:p>
        </p:txBody>
      </p:sp>
      <p:grpSp>
        <p:nvGrpSpPr>
          <p:cNvPr id="14" name="Group 204"/>
          <p:cNvGrpSpPr>
            <a:grpSpLocks/>
          </p:cNvGrpSpPr>
          <p:nvPr/>
        </p:nvGrpSpPr>
        <p:grpSpPr bwMode="auto">
          <a:xfrm>
            <a:off x="146050" y="2133600"/>
            <a:ext cx="3124200" cy="304800"/>
            <a:chOff x="336" y="1344"/>
            <a:chExt cx="1968" cy="192"/>
          </a:xfrm>
        </p:grpSpPr>
        <p:sp>
          <p:nvSpPr>
            <p:cNvPr id="322608" name="Rectangle 48"/>
            <p:cNvSpPr>
              <a:spLocks noChangeArrowheads="1"/>
            </p:cNvSpPr>
            <p:nvPr/>
          </p:nvSpPr>
          <p:spPr bwMode="auto">
            <a:xfrm>
              <a:off x="336" y="134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cmovXX</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endParaRPr lang="en-US" sz="1400" b="0" dirty="0"/>
            </a:p>
          </p:txBody>
        </p:sp>
        <p:grpSp>
          <p:nvGrpSpPr>
            <p:cNvPr id="15" name="Group 203"/>
            <p:cNvGrpSpPr>
              <a:grpSpLocks/>
            </p:cNvGrpSpPr>
            <p:nvPr/>
          </p:nvGrpSpPr>
          <p:grpSpPr bwMode="auto">
            <a:xfrm>
              <a:off x="1536" y="1344"/>
              <a:ext cx="384" cy="192"/>
              <a:chOff x="1536" y="1344"/>
              <a:chExt cx="384" cy="192"/>
            </a:xfrm>
          </p:grpSpPr>
          <p:sp>
            <p:nvSpPr>
              <p:cNvPr id="322610" name="Rectangle 50"/>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322611" name="Rectangle 51"/>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612" name="Rectangle 52"/>
              <p:cNvSpPr>
                <a:spLocks noChangeArrowheads="1"/>
              </p:cNvSpPr>
              <p:nvPr/>
            </p:nvSpPr>
            <p:spPr bwMode="auto">
              <a:xfrm>
                <a:off x="1536"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6" name="Group 202"/>
            <p:cNvGrpSpPr>
              <a:grpSpLocks/>
            </p:cNvGrpSpPr>
            <p:nvPr/>
          </p:nvGrpSpPr>
          <p:grpSpPr bwMode="auto">
            <a:xfrm>
              <a:off x="1920" y="1344"/>
              <a:ext cx="384" cy="192"/>
              <a:chOff x="1920" y="1344"/>
              <a:chExt cx="384" cy="192"/>
            </a:xfrm>
          </p:grpSpPr>
          <p:sp>
            <p:nvSpPr>
              <p:cNvPr id="322614" name="Rectangle 54"/>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15" name="Rectangle 55"/>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16" name="Rectangle 56"/>
              <p:cNvSpPr>
                <a:spLocks noChangeArrowheads="1"/>
              </p:cNvSpPr>
              <p:nvPr/>
            </p:nvSpPr>
            <p:spPr bwMode="auto">
              <a:xfrm>
                <a:off x="1920"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18" name="Rectangle 58"/>
          <p:cNvSpPr>
            <a:spLocks noChangeArrowheads="1"/>
          </p:cNvSpPr>
          <p:nvPr/>
        </p:nvSpPr>
        <p:spPr bwMode="auto">
          <a:xfrm>
            <a:off x="146050" y="2590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irmovq</a:t>
            </a:r>
            <a:r>
              <a:rPr lang="en-US" sz="1400" b="0" dirty="0">
                <a:latin typeface="Courier New" pitchFamily="49" charset="0"/>
              </a:rPr>
              <a:t> </a:t>
            </a:r>
            <a:r>
              <a:rPr lang="en-US" sz="1400" b="0" dirty="0"/>
              <a:t>V</a:t>
            </a:r>
            <a:r>
              <a:rPr lang="en-US" sz="1400" b="0" dirty="0">
                <a:latin typeface="Courier New" pitchFamily="49" charset="0"/>
              </a:rPr>
              <a:t>, </a:t>
            </a:r>
            <a:r>
              <a:rPr lang="en-US" sz="1400" b="0" dirty="0" err="1"/>
              <a:t>rB</a:t>
            </a:r>
            <a:endParaRPr lang="en-US" sz="1400" b="0" dirty="0"/>
          </a:p>
        </p:txBody>
      </p:sp>
      <p:grpSp>
        <p:nvGrpSpPr>
          <p:cNvPr id="18" name="Group 200"/>
          <p:cNvGrpSpPr>
            <a:grpSpLocks/>
          </p:cNvGrpSpPr>
          <p:nvPr/>
        </p:nvGrpSpPr>
        <p:grpSpPr bwMode="auto">
          <a:xfrm>
            <a:off x="2051050" y="2590800"/>
            <a:ext cx="609600" cy="304800"/>
            <a:chOff x="1536" y="1632"/>
            <a:chExt cx="384" cy="192"/>
          </a:xfrm>
        </p:grpSpPr>
        <p:sp>
          <p:nvSpPr>
            <p:cNvPr id="322620" name="Rectangle 60"/>
            <p:cNvSpPr>
              <a:spLocks noChangeArrowheads="1"/>
            </p:cNvSpPr>
            <p:nvPr/>
          </p:nvSpPr>
          <p:spPr bwMode="auto">
            <a:xfrm>
              <a:off x="1536"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322621" name="Rectangle 61"/>
            <p:cNvSpPr>
              <a:spLocks noChangeArrowheads="1"/>
            </p:cNvSpPr>
            <p:nvPr/>
          </p:nvSpPr>
          <p:spPr bwMode="auto">
            <a:xfrm>
              <a:off x="1728"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22" name="Rectangle 62"/>
            <p:cNvSpPr>
              <a:spLocks noChangeArrowheads="1"/>
            </p:cNvSpPr>
            <p:nvPr/>
          </p:nvSpPr>
          <p:spPr bwMode="auto">
            <a:xfrm>
              <a:off x="1536"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9" name="Group 199"/>
          <p:cNvGrpSpPr>
            <a:grpSpLocks/>
          </p:cNvGrpSpPr>
          <p:nvPr/>
        </p:nvGrpSpPr>
        <p:grpSpPr bwMode="auto">
          <a:xfrm>
            <a:off x="2660650" y="2590800"/>
            <a:ext cx="609600" cy="304800"/>
            <a:chOff x="1920" y="1632"/>
            <a:chExt cx="384" cy="192"/>
          </a:xfrm>
        </p:grpSpPr>
        <p:sp>
          <p:nvSpPr>
            <p:cNvPr id="322624" name="Rectangle 64"/>
            <p:cNvSpPr>
              <a:spLocks noChangeArrowheads="1"/>
            </p:cNvSpPr>
            <p:nvPr/>
          </p:nvSpPr>
          <p:spPr bwMode="auto">
            <a:xfrm>
              <a:off x="1920"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625" name="Rectangle 65"/>
            <p:cNvSpPr>
              <a:spLocks noChangeArrowheads="1"/>
            </p:cNvSpPr>
            <p:nvPr/>
          </p:nvSpPr>
          <p:spPr bwMode="auto">
            <a:xfrm>
              <a:off x="2112"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26" name="Rectangle 66"/>
            <p:cNvSpPr>
              <a:spLocks noChangeArrowheads="1"/>
            </p:cNvSpPr>
            <p:nvPr/>
          </p:nvSpPr>
          <p:spPr bwMode="auto">
            <a:xfrm>
              <a:off x="1920"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29" name="Rectangle 69"/>
          <p:cNvSpPr>
            <a:spLocks noChangeArrowheads="1"/>
          </p:cNvSpPr>
          <p:nvPr/>
        </p:nvSpPr>
        <p:spPr bwMode="auto">
          <a:xfrm>
            <a:off x="146050" y="30480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rmmovq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a:t>
            </a:r>
          </a:p>
        </p:txBody>
      </p:sp>
      <p:grpSp>
        <p:nvGrpSpPr>
          <p:cNvPr id="21" name="Group 197"/>
          <p:cNvGrpSpPr>
            <a:grpSpLocks/>
          </p:cNvGrpSpPr>
          <p:nvPr/>
        </p:nvGrpSpPr>
        <p:grpSpPr bwMode="auto">
          <a:xfrm>
            <a:off x="2051050" y="3048000"/>
            <a:ext cx="609600" cy="304800"/>
            <a:chOff x="1536" y="1920"/>
            <a:chExt cx="384" cy="192"/>
          </a:xfrm>
        </p:grpSpPr>
        <p:sp>
          <p:nvSpPr>
            <p:cNvPr id="322631" name="Rectangle 71"/>
            <p:cNvSpPr>
              <a:spLocks noChangeArrowheads="1"/>
            </p:cNvSpPr>
            <p:nvPr/>
          </p:nvSpPr>
          <p:spPr bwMode="auto">
            <a:xfrm>
              <a:off x="1536"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322632" name="Rectangle 72"/>
            <p:cNvSpPr>
              <a:spLocks noChangeArrowheads="1"/>
            </p:cNvSpPr>
            <p:nvPr/>
          </p:nvSpPr>
          <p:spPr bwMode="auto">
            <a:xfrm>
              <a:off x="1728"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33" name="Rectangle 73"/>
            <p:cNvSpPr>
              <a:spLocks noChangeArrowheads="1"/>
            </p:cNvSpPr>
            <p:nvPr/>
          </p:nvSpPr>
          <p:spPr bwMode="auto">
            <a:xfrm>
              <a:off x="1536"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2" name="Group 196"/>
          <p:cNvGrpSpPr>
            <a:grpSpLocks/>
          </p:cNvGrpSpPr>
          <p:nvPr/>
        </p:nvGrpSpPr>
        <p:grpSpPr bwMode="auto">
          <a:xfrm>
            <a:off x="2660650" y="3048000"/>
            <a:ext cx="609600" cy="304800"/>
            <a:chOff x="1920" y="1920"/>
            <a:chExt cx="384" cy="192"/>
          </a:xfrm>
        </p:grpSpPr>
        <p:sp>
          <p:nvSpPr>
            <p:cNvPr id="322635" name="Rectangle 75"/>
            <p:cNvSpPr>
              <a:spLocks noChangeArrowheads="1"/>
            </p:cNvSpPr>
            <p:nvPr/>
          </p:nvSpPr>
          <p:spPr bwMode="auto">
            <a:xfrm>
              <a:off x="1920"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36" name="Rectangle 76"/>
            <p:cNvSpPr>
              <a:spLocks noChangeArrowheads="1"/>
            </p:cNvSpPr>
            <p:nvPr/>
          </p:nvSpPr>
          <p:spPr bwMode="auto">
            <a:xfrm>
              <a:off x="2112"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37" name="Rectangle 77"/>
            <p:cNvSpPr>
              <a:spLocks noChangeArrowheads="1"/>
            </p:cNvSpPr>
            <p:nvPr/>
          </p:nvSpPr>
          <p:spPr bwMode="auto">
            <a:xfrm>
              <a:off x="1920"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40" name="Rectangle 80"/>
          <p:cNvSpPr>
            <a:spLocks noChangeArrowheads="1"/>
          </p:cNvSpPr>
          <p:nvPr/>
        </p:nvSpPr>
        <p:spPr bwMode="auto">
          <a:xfrm>
            <a:off x="146050" y="3505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mrmovq</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 </a:t>
            </a:r>
            <a:r>
              <a:rPr lang="en-US" sz="1400" b="0" dirty="0" err="1"/>
              <a:t>rA</a:t>
            </a:r>
            <a:endParaRPr lang="en-US" sz="1400" b="0" dirty="0"/>
          </a:p>
        </p:txBody>
      </p:sp>
      <p:grpSp>
        <p:nvGrpSpPr>
          <p:cNvPr id="24" name="Group 194"/>
          <p:cNvGrpSpPr>
            <a:grpSpLocks/>
          </p:cNvGrpSpPr>
          <p:nvPr/>
        </p:nvGrpSpPr>
        <p:grpSpPr bwMode="auto">
          <a:xfrm>
            <a:off x="2051050" y="3505200"/>
            <a:ext cx="609600" cy="304800"/>
            <a:chOff x="1536" y="2208"/>
            <a:chExt cx="384" cy="192"/>
          </a:xfrm>
        </p:grpSpPr>
        <p:sp>
          <p:nvSpPr>
            <p:cNvPr id="322642" name="Rectangle 82"/>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322643" name="Rectangle 83"/>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44" name="Rectangle 84"/>
            <p:cNvSpPr>
              <a:spLocks noChangeArrowheads="1"/>
            </p:cNvSpPr>
            <p:nvPr/>
          </p:nvSpPr>
          <p:spPr bwMode="auto">
            <a:xfrm>
              <a:off x="1536"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5" name="Group 193"/>
          <p:cNvGrpSpPr>
            <a:grpSpLocks/>
          </p:cNvGrpSpPr>
          <p:nvPr/>
        </p:nvGrpSpPr>
        <p:grpSpPr bwMode="auto">
          <a:xfrm>
            <a:off x="2660650" y="3505200"/>
            <a:ext cx="609600" cy="304800"/>
            <a:chOff x="1920" y="2208"/>
            <a:chExt cx="384" cy="192"/>
          </a:xfrm>
        </p:grpSpPr>
        <p:sp>
          <p:nvSpPr>
            <p:cNvPr id="322646" name="Rectangle 86"/>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47" name="Rectangle 87"/>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48" name="Rectangle 88"/>
            <p:cNvSpPr>
              <a:spLocks noChangeArrowheads="1"/>
            </p:cNvSpPr>
            <p:nvPr/>
          </p:nvSpPr>
          <p:spPr bwMode="auto">
            <a:xfrm>
              <a:off x="1920"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6" name="Group 192"/>
          <p:cNvGrpSpPr>
            <a:grpSpLocks/>
          </p:cNvGrpSpPr>
          <p:nvPr/>
        </p:nvGrpSpPr>
        <p:grpSpPr bwMode="auto">
          <a:xfrm>
            <a:off x="146050" y="3962400"/>
            <a:ext cx="3124200" cy="304800"/>
            <a:chOff x="336" y="2496"/>
            <a:chExt cx="1968" cy="192"/>
          </a:xfrm>
        </p:grpSpPr>
        <p:sp>
          <p:nvSpPr>
            <p:cNvPr id="322651" name="Rectangle 91"/>
            <p:cNvSpPr>
              <a:spLocks noChangeArrowheads="1"/>
            </p:cNvSpPr>
            <p:nvPr/>
          </p:nvSpPr>
          <p:spPr bwMode="auto">
            <a:xfrm>
              <a:off x="336" y="249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OPq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endParaRPr lang="en-US" sz="1400" b="0" dirty="0"/>
            </a:p>
          </p:txBody>
        </p:sp>
        <p:grpSp>
          <p:nvGrpSpPr>
            <p:cNvPr id="27" name="Group 191"/>
            <p:cNvGrpSpPr>
              <a:grpSpLocks/>
            </p:cNvGrpSpPr>
            <p:nvPr/>
          </p:nvGrpSpPr>
          <p:grpSpPr bwMode="auto">
            <a:xfrm>
              <a:off x="1536" y="2496"/>
              <a:ext cx="384" cy="192"/>
              <a:chOff x="1536" y="2496"/>
              <a:chExt cx="384" cy="192"/>
            </a:xfrm>
          </p:grpSpPr>
          <p:sp>
            <p:nvSpPr>
              <p:cNvPr id="322653" name="Rectangle 93"/>
              <p:cNvSpPr>
                <a:spLocks noChangeArrowheads="1"/>
              </p:cNvSpPr>
              <p:nvPr/>
            </p:nvSpPr>
            <p:spPr bwMode="auto">
              <a:xfrm>
                <a:off x="1536"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322654" name="Rectangle 94"/>
              <p:cNvSpPr>
                <a:spLocks noChangeArrowheads="1"/>
              </p:cNvSpPr>
              <p:nvPr/>
            </p:nvSpPr>
            <p:spPr bwMode="auto">
              <a:xfrm>
                <a:off x="1728"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t>fn</a:t>
                </a:r>
              </a:p>
            </p:txBody>
          </p:sp>
          <p:sp>
            <p:nvSpPr>
              <p:cNvPr id="322655" name="Rectangle 95"/>
              <p:cNvSpPr>
                <a:spLocks noChangeArrowheads="1"/>
              </p:cNvSpPr>
              <p:nvPr/>
            </p:nvSpPr>
            <p:spPr bwMode="auto">
              <a:xfrm>
                <a:off x="1536"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8" name="Group 190"/>
            <p:cNvGrpSpPr>
              <a:grpSpLocks/>
            </p:cNvGrpSpPr>
            <p:nvPr/>
          </p:nvGrpSpPr>
          <p:grpSpPr bwMode="auto">
            <a:xfrm>
              <a:off x="1920" y="2496"/>
              <a:ext cx="384" cy="192"/>
              <a:chOff x="1920" y="2496"/>
              <a:chExt cx="384" cy="192"/>
            </a:xfrm>
          </p:grpSpPr>
          <p:sp>
            <p:nvSpPr>
              <p:cNvPr id="322657" name="Rectangle 97"/>
              <p:cNvSpPr>
                <a:spLocks noChangeArrowheads="1"/>
              </p:cNvSpPr>
              <p:nvPr/>
            </p:nvSpPr>
            <p:spPr bwMode="auto">
              <a:xfrm>
                <a:off x="1920"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58" name="Rectangle 98"/>
              <p:cNvSpPr>
                <a:spLocks noChangeArrowheads="1"/>
              </p:cNvSpPr>
              <p:nvPr/>
            </p:nvSpPr>
            <p:spPr bwMode="auto">
              <a:xfrm>
                <a:off x="2112"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59" name="Rectangle 99"/>
              <p:cNvSpPr>
                <a:spLocks noChangeArrowheads="1"/>
              </p:cNvSpPr>
              <p:nvPr/>
            </p:nvSpPr>
            <p:spPr bwMode="auto">
              <a:xfrm>
                <a:off x="1920"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29" name="Group 189"/>
          <p:cNvGrpSpPr>
            <a:grpSpLocks/>
          </p:cNvGrpSpPr>
          <p:nvPr/>
        </p:nvGrpSpPr>
        <p:grpSpPr bwMode="auto">
          <a:xfrm>
            <a:off x="146050" y="5334000"/>
            <a:ext cx="2514600" cy="304800"/>
            <a:chOff x="336" y="3360"/>
            <a:chExt cx="1584" cy="192"/>
          </a:xfrm>
        </p:grpSpPr>
        <p:sp>
          <p:nvSpPr>
            <p:cNvPr id="322661" name="Rectangle 101"/>
            <p:cNvSpPr>
              <a:spLocks noChangeArrowheads="1"/>
            </p:cNvSpPr>
            <p:nvPr/>
          </p:nvSpPr>
          <p:spPr bwMode="auto">
            <a:xfrm>
              <a:off x="336" y="336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ret</a:t>
              </a:r>
            </a:p>
          </p:txBody>
        </p:sp>
        <p:grpSp>
          <p:nvGrpSpPr>
            <p:cNvPr id="30" name="Group 188"/>
            <p:cNvGrpSpPr>
              <a:grpSpLocks/>
            </p:cNvGrpSpPr>
            <p:nvPr/>
          </p:nvGrpSpPr>
          <p:grpSpPr bwMode="auto">
            <a:xfrm>
              <a:off x="1536" y="3360"/>
              <a:ext cx="384" cy="192"/>
              <a:chOff x="1536" y="3360"/>
              <a:chExt cx="384" cy="192"/>
            </a:xfrm>
          </p:grpSpPr>
          <p:sp>
            <p:nvSpPr>
              <p:cNvPr id="322663" name="Rectangle 103"/>
              <p:cNvSpPr>
                <a:spLocks noChangeArrowheads="1"/>
              </p:cNvSpPr>
              <p:nvPr/>
            </p:nvSpPr>
            <p:spPr bwMode="auto">
              <a:xfrm>
                <a:off x="1536"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9</a:t>
                </a:r>
              </a:p>
            </p:txBody>
          </p:sp>
          <p:sp>
            <p:nvSpPr>
              <p:cNvPr id="322664" name="Rectangle 104"/>
              <p:cNvSpPr>
                <a:spLocks noChangeArrowheads="1"/>
              </p:cNvSpPr>
              <p:nvPr/>
            </p:nvSpPr>
            <p:spPr bwMode="auto">
              <a:xfrm>
                <a:off x="1728"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65" name="Rectangle 105"/>
              <p:cNvSpPr>
                <a:spLocks noChangeArrowheads="1"/>
              </p:cNvSpPr>
              <p:nvPr/>
            </p:nvSpPr>
            <p:spPr bwMode="auto">
              <a:xfrm>
                <a:off x="1536" y="33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1" name="Group 187"/>
          <p:cNvGrpSpPr>
            <a:grpSpLocks/>
          </p:cNvGrpSpPr>
          <p:nvPr/>
        </p:nvGrpSpPr>
        <p:grpSpPr bwMode="auto">
          <a:xfrm>
            <a:off x="146050" y="1670050"/>
            <a:ext cx="2514600" cy="304800"/>
            <a:chOff x="336" y="768"/>
            <a:chExt cx="1584" cy="192"/>
          </a:xfrm>
        </p:grpSpPr>
        <p:sp>
          <p:nvSpPr>
            <p:cNvPr id="322667" name="Rectangle 107"/>
            <p:cNvSpPr>
              <a:spLocks noChangeArrowheads="1"/>
            </p:cNvSpPr>
            <p:nvPr/>
          </p:nvSpPr>
          <p:spPr bwMode="auto">
            <a:xfrm>
              <a:off x="336" y="76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nop</a:t>
              </a:r>
            </a:p>
          </p:txBody>
        </p:sp>
        <p:grpSp>
          <p:nvGrpSpPr>
            <p:cNvPr id="322560" name="Group 186"/>
            <p:cNvGrpSpPr>
              <a:grpSpLocks/>
            </p:cNvGrpSpPr>
            <p:nvPr/>
          </p:nvGrpSpPr>
          <p:grpSpPr bwMode="auto">
            <a:xfrm>
              <a:off x="1536" y="768"/>
              <a:ext cx="384" cy="192"/>
              <a:chOff x="1536" y="768"/>
              <a:chExt cx="384" cy="192"/>
            </a:xfrm>
          </p:grpSpPr>
          <p:sp>
            <p:nvSpPr>
              <p:cNvPr id="322669" name="Rectangle 109"/>
              <p:cNvSpPr>
                <a:spLocks noChangeArrowheads="1"/>
              </p:cNvSpPr>
              <p:nvPr/>
            </p:nvSpPr>
            <p:spPr bwMode="auto">
              <a:xfrm>
                <a:off x="1536"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1</a:t>
                </a:r>
              </a:p>
            </p:txBody>
          </p:sp>
          <p:sp>
            <p:nvSpPr>
              <p:cNvPr id="322670" name="Rectangle 110"/>
              <p:cNvSpPr>
                <a:spLocks noChangeArrowheads="1"/>
              </p:cNvSpPr>
              <p:nvPr/>
            </p:nvSpPr>
            <p:spPr bwMode="auto">
              <a:xfrm>
                <a:off x="1728"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1" name="Rectangle 111"/>
              <p:cNvSpPr>
                <a:spLocks noChangeArrowheads="1"/>
              </p:cNvSpPr>
              <p:nvPr/>
            </p:nvSpPr>
            <p:spPr bwMode="auto">
              <a:xfrm>
                <a:off x="1536" y="76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1" name="Group 185"/>
          <p:cNvGrpSpPr>
            <a:grpSpLocks/>
          </p:cNvGrpSpPr>
          <p:nvPr/>
        </p:nvGrpSpPr>
        <p:grpSpPr bwMode="auto">
          <a:xfrm>
            <a:off x="139700" y="1212850"/>
            <a:ext cx="2514600" cy="304800"/>
            <a:chOff x="336" y="1056"/>
            <a:chExt cx="1584" cy="192"/>
          </a:xfrm>
        </p:grpSpPr>
        <p:sp>
          <p:nvSpPr>
            <p:cNvPr id="322673" name="Rectangle 113"/>
            <p:cNvSpPr>
              <a:spLocks noChangeArrowheads="1"/>
            </p:cNvSpPr>
            <p:nvPr/>
          </p:nvSpPr>
          <p:spPr bwMode="auto">
            <a:xfrm>
              <a:off x="336" y="105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halt</a:t>
              </a:r>
            </a:p>
          </p:txBody>
        </p:sp>
        <p:grpSp>
          <p:nvGrpSpPr>
            <p:cNvPr id="322563" name="Group 184"/>
            <p:cNvGrpSpPr>
              <a:grpSpLocks/>
            </p:cNvGrpSpPr>
            <p:nvPr/>
          </p:nvGrpSpPr>
          <p:grpSpPr bwMode="auto">
            <a:xfrm>
              <a:off x="1536" y="1056"/>
              <a:ext cx="384" cy="192"/>
              <a:chOff x="1536" y="1056"/>
              <a:chExt cx="384" cy="192"/>
            </a:xfrm>
          </p:grpSpPr>
          <p:sp>
            <p:nvSpPr>
              <p:cNvPr id="322675" name="Rectangle 115"/>
              <p:cNvSpPr>
                <a:spLocks noChangeArrowheads="1"/>
              </p:cNvSpPr>
              <p:nvPr/>
            </p:nvSpPr>
            <p:spPr bwMode="auto">
              <a:xfrm>
                <a:off x="1536"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0</a:t>
                </a:r>
              </a:p>
            </p:txBody>
          </p:sp>
          <p:sp>
            <p:nvSpPr>
              <p:cNvPr id="322676" name="Rectangle 116"/>
              <p:cNvSpPr>
                <a:spLocks noChangeArrowheads="1"/>
              </p:cNvSpPr>
              <p:nvPr/>
            </p:nvSpPr>
            <p:spPr bwMode="auto">
              <a:xfrm>
                <a:off x="1728"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7" name="Rectangle 117"/>
              <p:cNvSpPr>
                <a:spLocks noChangeArrowheads="1"/>
              </p:cNvSpPr>
              <p:nvPr/>
            </p:nvSpPr>
            <p:spPr bwMode="auto">
              <a:xfrm>
                <a:off x="1536" y="105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115" name="Line 223"/>
          <p:cNvSpPr>
            <a:spLocks noChangeShapeType="1"/>
          </p:cNvSpPr>
          <p:nvPr/>
        </p:nvSpPr>
        <p:spPr bwMode="auto">
          <a:xfrm flipV="1">
            <a:off x="3346450" y="2203450"/>
            <a:ext cx="3048000" cy="76200"/>
          </a:xfrm>
          <a:prstGeom prst="line">
            <a:avLst/>
          </a:prstGeom>
          <a:noFill/>
          <a:ln w="19050">
            <a:solidFill>
              <a:schemeClr val="tx2"/>
            </a:solidFill>
            <a:round/>
            <a:headEnd/>
            <a:tailEnd type="triangle" w="sm" len="sm"/>
          </a:ln>
          <a:effectLst/>
        </p:spPr>
        <p:txBody>
          <a:bodyPr wrap="square" lIns="45720" rIns="45720" anchor="ctr">
            <a:spAutoFit/>
          </a:bodyPr>
          <a:lstStyle/>
          <a:p>
            <a:endParaRPr lang="en-US"/>
          </a:p>
        </p:txBody>
      </p:sp>
      <p:sp>
        <p:nvSpPr>
          <p:cNvPr id="116" name="Rectangle 138"/>
          <p:cNvSpPr>
            <a:spLocks noChangeArrowheads="1"/>
          </p:cNvSpPr>
          <p:nvPr/>
        </p:nvSpPr>
        <p:spPr bwMode="auto">
          <a:xfrm>
            <a:off x="6699250" y="6032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rrmovq</a:t>
            </a:r>
            <a:endParaRPr lang="en-US" sz="1400" b="0" dirty="0">
              <a:latin typeface="Courier New" pitchFamily="49" charset="0"/>
            </a:endParaRPr>
          </a:p>
        </p:txBody>
      </p:sp>
      <p:grpSp>
        <p:nvGrpSpPr>
          <p:cNvPr id="117" name="Group 179"/>
          <p:cNvGrpSpPr>
            <a:grpSpLocks/>
          </p:cNvGrpSpPr>
          <p:nvPr/>
        </p:nvGrpSpPr>
        <p:grpSpPr bwMode="auto">
          <a:xfrm>
            <a:off x="7613650" y="603250"/>
            <a:ext cx="609600" cy="304800"/>
            <a:chOff x="4560" y="2160"/>
            <a:chExt cx="384" cy="192"/>
          </a:xfrm>
        </p:grpSpPr>
        <p:sp>
          <p:nvSpPr>
            <p:cNvPr id="118" name="Rectangle 140"/>
            <p:cNvSpPr>
              <a:spLocks noChangeArrowheads="1"/>
            </p:cNvSpPr>
            <p:nvPr/>
          </p:nvSpPr>
          <p:spPr bwMode="auto">
            <a:xfrm>
              <a:off x="4560" y="21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23" name="Rectangle 141"/>
            <p:cNvSpPr>
              <a:spLocks noChangeArrowheads="1"/>
            </p:cNvSpPr>
            <p:nvPr/>
          </p:nvSpPr>
          <p:spPr bwMode="auto">
            <a:xfrm>
              <a:off x="4752" y="21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124" name="Rectangle 142"/>
            <p:cNvSpPr>
              <a:spLocks noChangeArrowheads="1"/>
            </p:cNvSpPr>
            <p:nvPr/>
          </p:nvSpPr>
          <p:spPr bwMode="auto">
            <a:xfrm>
              <a:off x="4560" y="21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5" name="Rectangle 143"/>
          <p:cNvSpPr>
            <a:spLocks noChangeArrowheads="1"/>
          </p:cNvSpPr>
          <p:nvPr/>
        </p:nvSpPr>
        <p:spPr bwMode="auto">
          <a:xfrm>
            <a:off x="6699250" y="10604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cmovle</a:t>
            </a:r>
            <a:endParaRPr lang="en-US" sz="1400" b="0" dirty="0">
              <a:latin typeface="Courier New" pitchFamily="49" charset="0"/>
            </a:endParaRPr>
          </a:p>
        </p:txBody>
      </p:sp>
      <p:grpSp>
        <p:nvGrpSpPr>
          <p:cNvPr id="126" name="Group 178"/>
          <p:cNvGrpSpPr>
            <a:grpSpLocks/>
          </p:cNvGrpSpPr>
          <p:nvPr/>
        </p:nvGrpSpPr>
        <p:grpSpPr bwMode="auto">
          <a:xfrm>
            <a:off x="7613650" y="1060450"/>
            <a:ext cx="609600" cy="304800"/>
            <a:chOff x="4560" y="2448"/>
            <a:chExt cx="384" cy="192"/>
          </a:xfrm>
        </p:grpSpPr>
        <p:sp>
          <p:nvSpPr>
            <p:cNvPr id="127" name="Rectangle 145"/>
            <p:cNvSpPr>
              <a:spLocks noChangeArrowheads="1"/>
            </p:cNvSpPr>
            <p:nvPr/>
          </p:nvSpPr>
          <p:spPr bwMode="auto">
            <a:xfrm>
              <a:off x="4560" y="24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28" name="Rectangle 146"/>
            <p:cNvSpPr>
              <a:spLocks noChangeArrowheads="1"/>
            </p:cNvSpPr>
            <p:nvPr/>
          </p:nvSpPr>
          <p:spPr bwMode="auto">
            <a:xfrm>
              <a:off x="4752" y="24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1</a:t>
              </a:r>
            </a:p>
          </p:txBody>
        </p:sp>
        <p:sp>
          <p:nvSpPr>
            <p:cNvPr id="129" name="Rectangle 147"/>
            <p:cNvSpPr>
              <a:spLocks noChangeArrowheads="1"/>
            </p:cNvSpPr>
            <p:nvPr/>
          </p:nvSpPr>
          <p:spPr bwMode="auto">
            <a:xfrm>
              <a:off x="4560" y="24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0" name="Rectangle 148"/>
          <p:cNvSpPr>
            <a:spLocks noChangeArrowheads="1"/>
          </p:cNvSpPr>
          <p:nvPr/>
        </p:nvSpPr>
        <p:spPr bwMode="auto">
          <a:xfrm>
            <a:off x="6699250" y="15176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cmovl</a:t>
            </a:r>
            <a:endParaRPr lang="en-US" sz="1400" b="0" dirty="0">
              <a:latin typeface="Courier New" pitchFamily="49" charset="0"/>
            </a:endParaRPr>
          </a:p>
        </p:txBody>
      </p:sp>
      <p:grpSp>
        <p:nvGrpSpPr>
          <p:cNvPr id="131" name="Group 177"/>
          <p:cNvGrpSpPr>
            <a:grpSpLocks/>
          </p:cNvGrpSpPr>
          <p:nvPr/>
        </p:nvGrpSpPr>
        <p:grpSpPr bwMode="auto">
          <a:xfrm>
            <a:off x="7613650" y="1517650"/>
            <a:ext cx="609600" cy="304800"/>
            <a:chOff x="4560" y="2736"/>
            <a:chExt cx="384" cy="192"/>
          </a:xfrm>
        </p:grpSpPr>
        <p:sp>
          <p:nvSpPr>
            <p:cNvPr id="132" name="Rectangle 150"/>
            <p:cNvSpPr>
              <a:spLocks noChangeArrowheads="1"/>
            </p:cNvSpPr>
            <p:nvPr/>
          </p:nvSpPr>
          <p:spPr bwMode="auto">
            <a:xfrm>
              <a:off x="4560" y="27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33" name="Rectangle 151"/>
            <p:cNvSpPr>
              <a:spLocks noChangeArrowheads="1"/>
            </p:cNvSpPr>
            <p:nvPr/>
          </p:nvSpPr>
          <p:spPr bwMode="auto">
            <a:xfrm>
              <a:off x="4752" y="27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134" name="Rectangle 152"/>
            <p:cNvSpPr>
              <a:spLocks noChangeArrowheads="1"/>
            </p:cNvSpPr>
            <p:nvPr/>
          </p:nvSpPr>
          <p:spPr bwMode="auto">
            <a:xfrm>
              <a:off x="4560" y="27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5" name="Rectangle 153"/>
          <p:cNvSpPr>
            <a:spLocks noChangeArrowheads="1"/>
          </p:cNvSpPr>
          <p:nvPr/>
        </p:nvSpPr>
        <p:spPr bwMode="auto">
          <a:xfrm>
            <a:off x="6699250" y="19748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cmove</a:t>
            </a:r>
            <a:endParaRPr lang="en-US" sz="1400" b="0" dirty="0">
              <a:latin typeface="Courier New" pitchFamily="49" charset="0"/>
            </a:endParaRPr>
          </a:p>
        </p:txBody>
      </p:sp>
      <p:grpSp>
        <p:nvGrpSpPr>
          <p:cNvPr id="136" name="Group 176"/>
          <p:cNvGrpSpPr>
            <a:grpSpLocks/>
          </p:cNvGrpSpPr>
          <p:nvPr/>
        </p:nvGrpSpPr>
        <p:grpSpPr bwMode="auto">
          <a:xfrm>
            <a:off x="7613650" y="1974850"/>
            <a:ext cx="609600" cy="304800"/>
            <a:chOff x="4560" y="3024"/>
            <a:chExt cx="384" cy="192"/>
          </a:xfrm>
        </p:grpSpPr>
        <p:sp>
          <p:nvSpPr>
            <p:cNvPr id="137" name="Rectangle 155"/>
            <p:cNvSpPr>
              <a:spLocks noChangeArrowheads="1"/>
            </p:cNvSpPr>
            <p:nvPr/>
          </p:nvSpPr>
          <p:spPr bwMode="auto">
            <a:xfrm>
              <a:off x="4560" y="302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38" name="Rectangle 156"/>
            <p:cNvSpPr>
              <a:spLocks noChangeArrowheads="1"/>
            </p:cNvSpPr>
            <p:nvPr/>
          </p:nvSpPr>
          <p:spPr bwMode="auto">
            <a:xfrm>
              <a:off x="4752" y="302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139" name="Rectangle 157"/>
            <p:cNvSpPr>
              <a:spLocks noChangeArrowheads="1"/>
            </p:cNvSpPr>
            <p:nvPr/>
          </p:nvSpPr>
          <p:spPr bwMode="auto">
            <a:xfrm>
              <a:off x="4560" y="302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40" name="Rectangle 158"/>
          <p:cNvSpPr>
            <a:spLocks noChangeArrowheads="1"/>
          </p:cNvSpPr>
          <p:nvPr/>
        </p:nvSpPr>
        <p:spPr bwMode="auto">
          <a:xfrm>
            <a:off x="6699250" y="24320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cmovne</a:t>
            </a:r>
            <a:endParaRPr lang="en-US" sz="1400" b="0" dirty="0">
              <a:latin typeface="Courier New" pitchFamily="49" charset="0"/>
            </a:endParaRPr>
          </a:p>
        </p:txBody>
      </p:sp>
      <p:grpSp>
        <p:nvGrpSpPr>
          <p:cNvPr id="141" name="Group 173"/>
          <p:cNvGrpSpPr>
            <a:grpSpLocks/>
          </p:cNvGrpSpPr>
          <p:nvPr/>
        </p:nvGrpSpPr>
        <p:grpSpPr bwMode="auto">
          <a:xfrm>
            <a:off x="7613650" y="2432050"/>
            <a:ext cx="609600" cy="304800"/>
            <a:chOff x="4560" y="3312"/>
            <a:chExt cx="384" cy="192"/>
          </a:xfrm>
        </p:grpSpPr>
        <p:sp>
          <p:nvSpPr>
            <p:cNvPr id="142" name="Rectangle 160"/>
            <p:cNvSpPr>
              <a:spLocks noChangeArrowheads="1"/>
            </p:cNvSpPr>
            <p:nvPr/>
          </p:nvSpPr>
          <p:spPr bwMode="auto">
            <a:xfrm>
              <a:off x="4560" y="331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43" name="Rectangle 161"/>
            <p:cNvSpPr>
              <a:spLocks noChangeArrowheads="1"/>
            </p:cNvSpPr>
            <p:nvPr/>
          </p:nvSpPr>
          <p:spPr bwMode="auto">
            <a:xfrm>
              <a:off x="4752" y="331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144" name="Rectangle 162"/>
            <p:cNvSpPr>
              <a:spLocks noChangeArrowheads="1"/>
            </p:cNvSpPr>
            <p:nvPr/>
          </p:nvSpPr>
          <p:spPr bwMode="auto">
            <a:xfrm>
              <a:off x="4560" y="331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45" name="Rectangle 163"/>
          <p:cNvSpPr>
            <a:spLocks noChangeArrowheads="1"/>
          </p:cNvSpPr>
          <p:nvPr/>
        </p:nvSpPr>
        <p:spPr bwMode="auto">
          <a:xfrm>
            <a:off x="6699250" y="28892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cmovge</a:t>
            </a:r>
            <a:endParaRPr lang="en-US" sz="1400" b="0" dirty="0">
              <a:latin typeface="Courier New" pitchFamily="49" charset="0"/>
            </a:endParaRPr>
          </a:p>
        </p:txBody>
      </p:sp>
      <p:grpSp>
        <p:nvGrpSpPr>
          <p:cNvPr id="146" name="Group 175"/>
          <p:cNvGrpSpPr>
            <a:grpSpLocks/>
          </p:cNvGrpSpPr>
          <p:nvPr/>
        </p:nvGrpSpPr>
        <p:grpSpPr bwMode="auto">
          <a:xfrm>
            <a:off x="7613650" y="2889250"/>
            <a:ext cx="609600" cy="304800"/>
            <a:chOff x="4560" y="3600"/>
            <a:chExt cx="384" cy="192"/>
          </a:xfrm>
        </p:grpSpPr>
        <p:sp>
          <p:nvSpPr>
            <p:cNvPr id="147" name="Rectangle 165"/>
            <p:cNvSpPr>
              <a:spLocks noChangeArrowheads="1"/>
            </p:cNvSpPr>
            <p:nvPr/>
          </p:nvSpPr>
          <p:spPr bwMode="auto">
            <a:xfrm>
              <a:off x="4560" y="360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48" name="Rectangle 166"/>
            <p:cNvSpPr>
              <a:spLocks noChangeArrowheads="1"/>
            </p:cNvSpPr>
            <p:nvPr/>
          </p:nvSpPr>
          <p:spPr bwMode="auto">
            <a:xfrm>
              <a:off x="4752" y="360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149" name="Rectangle 167"/>
            <p:cNvSpPr>
              <a:spLocks noChangeArrowheads="1"/>
            </p:cNvSpPr>
            <p:nvPr/>
          </p:nvSpPr>
          <p:spPr bwMode="auto">
            <a:xfrm>
              <a:off x="4560" y="360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50" name="Rectangle 168"/>
          <p:cNvSpPr>
            <a:spLocks noChangeArrowheads="1"/>
          </p:cNvSpPr>
          <p:nvPr/>
        </p:nvSpPr>
        <p:spPr bwMode="auto">
          <a:xfrm>
            <a:off x="6699250" y="334645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cmovg</a:t>
            </a:r>
            <a:endParaRPr lang="en-US" sz="1400" b="0" dirty="0">
              <a:latin typeface="Courier New" pitchFamily="49" charset="0"/>
            </a:endParaRPr>
          </a:p>
        </p:txBody>
      </p:sp>
      <p:grpSp>
        <p:nvGrpSpPr>
          <p:cNvPr id="151" name="Group 174"/>
          <p:cNvGrpSpPr>
            <a:grpSpLocks/>
          </p:cNvGrpSpPr>
          <p:nvPr/>
        </p:nvGrpSpPr>
        <p:grpSpPr bwMode="auto">
          <a:xfrm>
            <a:off x="7613650" y="3346450"/>
            <a:ext cx="609600" cy="304800"/>
            <a:chOff x="4560" y="3888"/>
            <a:chExt cx="384" cy="192"/>
          </a:xfrm>
        </p:grpSpPr>
        <p:sp>
          <p:nvSpPr>
            <p:cNvPr id="152" name="Rectangle 170"/>
            <p:cNvSpPr>
              <a:spLocks noChangeArrowheads="1"/>
            </p:cNvSpPr>
            <p:nvPr/>
          </p:nvSpPr>
          <p:spPr bwMode="auto">
            <a:xfrm>
              <a:off x="4560" y="388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53" name="Rectangle 171"/>
            <p:cNvSpPr>
              <a:spLocks noChangeArrowheads="1"/>
            </p:cNvSpPr>
            <p:nvPr/>
          </p:nvSpPr>
          <p:spPr bwMode="auto">
            <a:xfrm>
              <a:off x="4752" y="388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154" name="Rectangle 172"/>
            <p:cNvSpPr>
              <a:spLocks noChangeArrowheads="1"/>
            </p:cNvSpPr>
            <p:nvPr/>
          </p:nvSpPr>
          <p:spPr bwMode="auto">
            <a:xfrm>
              <a:off x="4560" y="388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55" name="AutoShape 218"/>
          <p:cNvSpPr>
            <a:spLocks/>
          </p:cNvSpPr>
          <p:nvPr/>
        </p:nvSpPr>
        <p:spPr bwMode="auto">
          <a:xfrm>
            <a:off x="6470650" y="679450"/>
            <a:ext cx="228600" cy="2971800"/>
          </a:xfrm>
          <a:prstGeom prst="leftBrace">
            <a:avLst>
              <a:gd name="adj1" fmla="val 108333"/>
              <a:gd name="adj2" fmla="val 50000"/>
            </a:avLst>
          </a:prstGeom>
          <a:noFill/>
          <a:ln w="19050">
            <a:solidFill>
              <a:schemeClr val="tx2"/>
            </a:solidFill>
            <a:round/>
            <a:headEnd/>
            <a:tailEnd type="none" w="sm" len="sm"/>
          </a:ln>
          <a:effectLst/>
        </p:spPr>
        <p:txBody>
          <a:bodyPr lIns="45720" rIns="45720" anchor="ctr">
            <a:spAutoFit/>
          </a:bodyPr>
          <a:lstStyle/>
          <a:p>
            <a:endParaRPr lang="en-US"/>
          </a:p>
        </p:txBody>
      </p:sp>
    </p:spTree>
    <p:extLst>
      <p:ext uri="{BB962C8B-B14F-4D97-AF65-F5344CB8AC3E}">
        <p14:creationId xmlns:p14="http://schemas.microsoft.com/office/powerpoint/2010/main" val="273072130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dirty="0"/>
              <a:t>计算的步骤</a:t>
            </a:r>
            <a:endParaRPr lang="en-US" dirty="0"/>
          </a:p>
        </p:txBody>
      </p:sp>
      <p:sp>
        <p:nvSpPr>
          <p:cNvPr id="354307" name="Rectangle 3"/>
          <p:cNvSpPr>
            <a:spLocks noGrp="1" noChangeArrowheads="1"/>
          </p:cNvSpPr>
          <p:nvPr>
            <p:ph type="body" idx="1"/>
          </p:nvPr>
        </p:nvSpPr>
        <p:spPr>
          <a:xfrm>
            <a:off x="290513" y="5257800"/>
            <a:ext cx="8294687" cy="609600"/>
          </a:xfrm>
        </p:spPr>
        <p:txBody>
          <a:bodyPr/>
          <a:lstStyle/>
          <a:p>
            <a:pPr marL="273050" lvl="1"/>
            <a:r>
              <a:rPr lang="zh-CN" altLang="en-US" dirty="0"/>
              <a:t>所有指令都遵循相同的一般模式，只是每个步骤的计算内容不同。</a:t>
            </a:r>
            <a:endParaRPr lang="en-US" dirty="0"/>
          </a:p>
        </p:txBody>
      </p:sp>
      <p:sp>
        <p:nvSpPr>
          <p:cNvPr id="354308" name="Text Box 4"/>
          <p:cNvSpPr txBox="1">
            <a:spLocks noChangeArrowheads="1"/>
          </p:cNvSpPr>
          <p:nvPr/>
        </p:nvSpPr>
        <p:spPr bwMode="auto">
          <a:xfrm>
            <a:off x="3352800" y="99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OPq</a:t>
            </a:r>
            <a:r>
              <a:rPr lang="en-US" sz="1600" dirty="0"/>
              <a:t> </a:t>
            </a:r>
            <a:r>
              <a:rPr lang="en-US" sz="1600" dirty="0" err="1"/>
              <a:t>rA</a:t>
            </a:r>
            <a:r>
              <a:rPr lang="en-US" sz="1600" dirty="0"/>
              <a:t>, </a:t>
            </a:r>
            <a:r>
              <a:rPr lang="en-US" sz="1600" dirty="0" err="1"/>
              <a:t>rB</a:t>
            </a:r>
            <a:endParaRPr lang="en-US" sz="1600" dirty="0"/>
          </a:p>
        </p:txBody>
      </p:sp>
      <p:sp>
        <p:nvSpPr>
          <p:cNvPr id="354310" name="Text Box 6"/>
          <p:cNvSpPr txBox="1">
            <a:spLocks noChangeArrowheads="1"/>
          </p:cNvSpPr>
          <p:nvPr/>
        </p:nvSpPr>
        <p:spPr bwMode="auto">
          <a:xfrm>
            <a:off x="3352800" y="12954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icode:ifun </a:t>
            </a:r>
            <a:r>
              <a:rPr lang="en-US" sz="1600">
                <a:sym typeface="Symbol" pitchFamily="18" charset="2"/>
              </a:rPr>
              <a:t></a:t>
            </a:r>
            <a:r>
              <a:rPr lang="en-US" sz="1600"/>
              <a:t> M</a:t>
            </a:r>
            <a:r>
              <a:rPr lang="en-US" sz="1600" baseline="-25000"/>
              <a:t>1</a:t>
            </a:r>
            <a:r>
              <a:rPr lang="en-US" sz="1600"/>
              <a:t>[PC]</a:t>
            </a:r>
          </a:p>
        </p:txBody>
      </p:sp>
      <p:sp>
        <p:nvSpPr>
          <p:cNvPr id="354311" name="Text Box 7"/>
          <p:cNvSpPr txBox="1">
            <a:spLocks noChangeArrowheads="1"/>
          </p:cNvSpPr>
          <p:nvPr/>
        </p:nvSpPr>
        <p:spPr bwMode="auto">
          <a:xfrm>
            <a:off x="3352800" y="16002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rA:rB </a:t>
            </a:r>
            <a:r>
              <a:rPr lang="en-US" sz="1600">
                <a:sym typeface="Symbol" pitchFamily="18" charset="2"/>
              </a:rPr>
              <a:t></a:t>
            </a:r>
            <a:r>
              <a:rPr lang="en-US" sz="1600"/>
              <a:t> M</a:t>
            </a:r>
            <a:r>
              <a:rPr lang="en-US" sz="1600" baseline="-25000"/>
              <a:t>1</a:t>
            </a:r>
            <a:r>
              <a:rPr lang="en-US" sz="1600"/>
              <a:t>[PC+1]</a:t>
            </a:r>
          </a:p>
        </p:txBody>
      </p:sp>
      <p:sp>
        <p:nvSpPr>
          <p:cNvPr id="354312" name="Text Box 8"/>
          <p:cNvSpPr txBox="1">
            <a:spLocks noChangeArrowheads="1"/>
          </p:cNvSpPr>
          <p:nvPr/>
        </p:nvSpPr>
        <p:spPr bwMode="auto">
          <a:xfrm>
            <a:off x="3352800" y="19050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 </a:t>
            </a:r>
          </a:p>
        </p:txBody>
      </p:sp>
      <p:sp>
        <p:nvSpPr>
          <p:cNvPr id="354313" name="Text Box 9"/>
          <p:cNvSpPr txBox="1">
            <a:spLocks noChangeArrowheads="1"/>
          </p:cNvSpPr>
          <p:nvPr/>
        </p:nvSpPr>
        <p:spPr bwMode="auto">
          <a:xfrm>
            <a:off x="3352800" y="22098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valP </a:t>
            </a:r>
            <a:r>
              <a:rPr lang="en-US" sz="1600">
                <a:sym typeface="Symbol" pitchFamily="18" charset="2"/>
              </a:rPr>
              <a:t> PC+2</a:t>
            </a:r>
          </a:p>
        </p:txBody>
      </p:sp>
      <p:sp>
        <p:nvSpPr>
          <p:cNvPr id="354314" name="Text Box 10"/>
          <p:cNvSpPr txBox="1">
            <a:spLocks noChangeArrowheads="1"/>
          </p:cNvSpPr>
          <p:nvPr/>
        </p:nvSpPr>
        <p:spPr bwMode="auto">
          <a:xfrm>
            <a:off x="3352800" y="1295400"/>
            <a:ext cx="2819400" cy="12192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54315" name="Text Box 11"/>
          <p:cNvSpPr txBox="1">
            <a:spLocks noChangeArrowheads="1"/>
          </p:cNvSpPr>
          <p:nvPr/>
        </p:nvSpPr>
        <p:spPr bwMode="auto">
          <a:xfrm>
            <a:off x="914400" y="1295400"/>
            <a:ext cx="1219200" cy="12192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Fetch</a:t>
            </a:r>
          </a:p>
        </p:txBody>
      </p:sp>
      <p:sp>
        <p:nvSpPr>
          <p:cNvPr id="354316" name="Text Box 12"/>
          <p:cNvSpPr txBox="1">
            <a:spLocks noChangeArrowheads="1"/>
          </p:cNvSpPr>
          <p:nvPr/>
        </p:nvSpPr>
        <p:spPr bwMode="auto">
          <a:xfrm>
            <a:off x="6324600" y="12954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instruction byte</a:t>
            </a:r>
          </a:p>
        </p:txBody>
      </p:sp>
      <p:sp>
        <p:nvSpPr>
          <p:cNvPr id="354317" name="Text Box 13"/>
          <p:cNvSpPr txBox="1">
            <a:spLocks noChangeArrowheads="1"/>
          </p:cNvSpPr>
          <p:nvPr/>
        </p:nvSpPr>
        <p:spPr bwMode="auto">
          <a:xfrm>
            <a:off x="6324600" y="1600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register byte</a:t>
            </a:r>
          </a:p>
        </p:txBody>
      </p:sp>
      <p:sp>
        <p:nvSpPr>
          <p:cNvPr id="354318" name="Text Box 14"/>
          <p:cNvSpPr txBox="1">
            <a:spLocks noChangeArrowheads="1"/>
          </p:cNvSpPr>
          <p:nvPr/>
        </p:nvSpPr>
        <p:spPr bwMode="auto">
          <a:xfrm>
            <a:off x="6324600" y="19050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constant word]</a:t>
            </a:r>
          </a:p>
        </p:txBody>
      </p:sp>
      <p:sp>
        <p:nvSpPr>
          <p:cNvPr id="354319" name="Text Box 15"/>
          <p:cNvSpPr txBox="1">
            <a:spLocks noChangeArrowheads="1"/>
          </p:cNvSpPr>
          <p:nvPr/>
        </p:nvSpPr>
        <p:spPr bwMode="auto">
          <a:xfrm>
            <a:off x="6324600" y="22098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Compute next PC</a:t>
            </a:r>
          </a:p>
        </p:txBody>
      </p:sp>
      <p:sp>
        <p:nvSpPr>
          <p:cNvPr id="354321" name="Text Box 17"/>
          <p:cNvSpPr txBox="1">
            <a:spLocks noChangeArrowheads="1"/>
          </p:cNvSpPr>
          <p:nvPr/>
        </p:nvSpPr>
        <p:spPr bwMode="auto">
          <a:xfrm>
            <a:off x="3352800" y="25146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a:t>valA </a:t>
            </a:r>
            <a:r>
              <a:rPr lang="en-US" sz="1600">
                <a:sym typeface="Symbol" pitchFamily="18" charset="2"/>
              </a:rPr>
              <a:t> R[rA]</a:t>
            </a:r>
          </a:p>
        </p:txBody>
      </p:sp>
      <p:sp>
        <p:nvSpPr>
          <p:cNvPr id="354322" name="Text Box 18"/>
          <p:cNvSpPr txBox="1">
            <a:spLocks noChangeArrowheads="1"/>
          </p:cNvSpPr>
          <p:nvPr/>
        </p:nvSpPr>
        <p:spPr bwMode="auto">
          <a:xfrm>
            <a:off x="3352800" y="28194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a:t>valB </a:t>
            </a:r>
            <a:r>
              <a:rPr lang="en-US" sz="1600">
                <a:sym typeface="Symbol" pitchFamily="18" charset="2"/>
              </a:rPr>
              <a:t> R[rB]</a:t>
            </a:r>
          </a:p>
        </p:txBody>
      </p:sp>
      <p:sp>
        <p:nvSpPr>
          <p:cNvPr id="354323" name="Text Box 19"/>
          <p:cNvSpPr txBox="1">
            <a:spLocks noChangeArrowheads="1"/>
          </p:cNvSpPr>
          <p:nvPr/>
        </p:nvSpPr>
        <p:spPr bwMode="auto">
          <a:xfrm>
            <a:off x="3352800" y="251460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54324" name="Text Box 20"/>
          <p:cNvSpPr txBox="1">
            <a:spLocks noChangeArrowheads="1"/>
          </p:cNvSpPr>
          <p:nvPr/>
        </p:nvSpPr>
        <p:spPr bwMode="auto">
          <a:xfrm>
            <a:off x="914400" y="25146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54325" name="Text Box 21"/>
          <p:cNvSpPr txBox="1">
            <a:spLocks noChangeArrowheads="1"/>
          </p:cNvSpPr>
          <p:nvPr/>
        </p:nvSpPr>
        <p:spPr bwMode="auto">
          <a:xfrm>
            <a:off x="6324600" y="2514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operand A</a:t>
            </a:r>
          </a:p>
        </p:txBody>
      </p:sp>
      <p:sp>
        <p:nvSpPr>
          <p:cNvPr id="354326" name="Text Box 22"/>
          <p:cNvSpPr txBox="1">
            <a:spLocks noChangeArrowheads="1"/>
          </p:cNvSpPr>
          <p:nvPr/>
        </p:nvSpPr>
        <p:spPr bwMode="auto">
          <a:xfrm>
            <a:off x="6324600" y="28194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operand B</a:t>
            </a:r>
          </a:p>
        </p:txBody>
      </p:sp>
      <p:sp>
        <p:nvSpPr>
          <p:cNvPr id="354328" name="Text Box 24"/>
          <p:cNvSpPr txBox="1">
            <a:spLocks noChangeArrowheads="1"/>
          </p:cNvSpPr>
          <p:nvPr/>
        </p:nvSpPr>
        <p:spPr bwMode="auto">
          <a:xfrm>
            <a:off x="3352800" y="3124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a:t>valE </a:t>
            </a:r>
            <a:r>
              <a:rPr lang="en-US" sz="1600">
                <a:sym typeface="Symbol" pitchFamily="18" charset="2"/>
              </a:rPr>
              <a:t> valB OP valA</a:t>
            </a:r>
          </a:p>
        </p:txBody>
      </p:sp>
      <p:sp>
        <p:nvSpPr>
          <p:cNvPr id="354329" name="Text Box 25"/>
          <p:cNvSpPr txBox="1">
            <a:spLocks noChangeArrowheads="1"/>
          </p:cNvSpPr>
          <p:nvPr/>
        </p:nvSpPr>
        <p:spPr bwMode="auto">
          <a:xfrm>
            <a:off x="3352800" y="34290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a:t>Set CC</a:t>
            </a:r>
          </a:p>
        </p:txBody>
      </p:sp>
      <p:sp>
        <p:nvSpPr>
          <p:cNvPr id="354330" name="Text Box 26"/>
          <p:cNvSpPr txBox="1">
            <a:spLocks noChangeArrowheads="1"/>
          </p:cNvSpPr>
          <p:nvPr/>
        </p:nvSpPr>
        <p:spPr bwMode="auto">
          <a:xfrm>
            <a:off x="3352800" y="312420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54331" name="Text Box 27"/>
          <p:cNvSpPr txBox="1">
            <a:spLocks noChangeArrowheads="1"/>
          </p:cNvSpPr>
          <p:nvPr/>
        </p:nvSpPr>
        <p:spPr bwMode="auto">
          <a:xfrm>
            <a:off x="914400" y="31242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54332" name="Text Box 28"/>
          <p:cNvSpPr txBox="1">
            <a:spLocks noChangeArrowheads="1"/>
          </p:cNvSpPr>
          <p:nvPr/>
        </p:nvSpPr>
        <p:spPr bwMode="auto">
          <a:xfrm>
            <a:off x="6324600" y="3124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Perform ALU operation</a:t>
            </a:r>
          </a:p>
        </p:txBody>
      </p:sp>
      <p:sp>
        <p:nvSpPr>
          <p:cNvPr id="354333" name="Text Box 29"/>
          <p:cNvSpPr txBox="1">
            <a:spLocks noChangeArrowheads="1"/>
          </p:cNvSpPr>
          <p:nvPr/>
        </p:nvSpPr>
        <p:spPr bwMode="auto">
          <a:xfrm>
            <a:off x="6324600" y="34290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Set/use cond. code </a:t>
            </a:r>
            <a:r>
              <a:rPr lang="en-US" sz="1600" dirty="0" err="1"/>
              <a:t>reg</a:t>
            </a:r>
            <a:endParaRPr lang="en-US" sz="1600" dirty="0"/>
          </a:p>
        </p:txBody>
      </p:sp>
      <p:sp>
        <p:nvSpPr>
          <p:cNvPr id="354335" name="Text Box 31"/>
          <p:cNvSpPr txBox="1">
            <a:spLocks noChangeArrowheads="1"/>
          </p:cNvSpPr>
          <p:nvPr/>
        </p:nvSpPr>
        <p:spPr bwMode="auto">
          <a:xfrm>
            <a:off x="3352800" y="3733800"/>
            <a:ext cx="2819400" cy="304800"/>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a:t>  </a:t>
            </a:r>
          </a:p>
        </p:txBody>
      </p:sp>
      <p:sp>
        <p:nvSpPr>
          <p:cNvPr id="354336" name="Text Box 32"/>
          <p:cNvSpPr txBox="1">
            <a:spLocks noChangeArrowheads="1"/>
          </p:cNvSpPr>
          <p:nvPr/>
        </p:nvSpPr>
        <p:spPr bwMode="auto">
          <a:xfrm>
            <a:off x="914400" y="37338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54337" name="Text Box 33"/>
          <p:cNvSpPr txBox="1">
            <a:spLocks noChangeArrowheads="1"/>
          </p:cNvSpPr>
          <p:nvPr/>
        </p:nvSpPr>
        <p:spPr bwMode="auto">
          <a:xfrm>
            <a:off x="6324600" y="37338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[Memory read/write]  </a:t>
            </a:r>
          </a:p>
        </p:txBody>
      </p:sp>
      <p:sp>
        <p:nvSpPr>
          <p:cNvPr id="354339" name="Text Box 35"/>
          <p:cNvSpPr txBox="1">
            <a:spLocks noChangeArrowheads="1"/>
          </p:cNvSpPr>
          <p:nvPr/>
        </p:nvSpPr>
        <p:spPr bwMode="auto">
          <a:xfrm>
            <a:off x="3352800" y="4038600"/>
            <a:ext cx="2819400" cy="304800"/>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R[rB] </a:t>
            </a:r>
            <a:r>
              <a:rPr lang="en-US" sz="1600">
                <a:sym typeface="Symbol" pitchFamily="18" charset="2"/>
              </a:rPr>
              <a:t> valE</a:t>
            </a:r>
          </a:p>
        </p:txBody>
      </p:sp>
      <p:sp>
        <p:nvSpPr>
          <p:cNvPr id="354340" name="Text Box 36"/>
          <p:cNvSpPr txBox="1">
            <a:spLocks noChangeArrowheads="1"/>
          </p:cNvSpPr>
          <p:nvPr/>
        </p:nvSpPr>
        <p:spPr bwMode="auto">
          <a:xfrm>
            <a:off x="3352800" y="4343400"/>
            <a:ext cx="2819400" cy="304800"/>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 </a:t>
            </a:r>
          </a:p>
        </p:txBody>
      </p:sp>
      <p:sp>
        <p:nvSpPr>
          <p:cNvPr id="354341" name="Text Box 37"/>
          <p:cNvSpPr txBox="1">
            <a:spLocks noChangeArrowheads="1"/>
          </p:cNvSpPr>
          <p:nvPr/>
        </p:nvSpPr>
        <p:spPr bwMode="auto">
          <a:xfrm>
            <a:off x="3352800" y="403860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54342" name="Text Box 38"/>
          <p:cNvSpPr txBox="1">
            <a:spLocks noChangeArrowheads="1"/>
          </p:cNvSpPr>
          <p:nvPr/>
        </p:nvSpPr>
        <p:spPr bwMode="auto">
          <a:xfrm>
            <a:off x="914400" y="40386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a:t>
            </a:r>
          </a:p>
          <a:p>
            <a:pPr algn="l">
              <a:spcBef>
                <a:spcPct val="50000"/>
              </a:spcBef>
            </a:pPr>
            <a:r>
              <a:rPr lang="en-US" sz="1600"/>
              <a:t>back</a:t>
            </a:r>
          </a:p>
        </p:txBody>
      </p:sp>
      <p:sp>
        <p:nvSpPr>
          <p:cNvPr id="354343" name="Text Box 39"/>
          <p:cNvSpPr txBox="1">
            <a:spLocks noChangeArrowheads="1"/>
          </p:cNvSpPr>
          <p:nvPr/>
        </p:nvSpPr>
        <p:spPr bwMode="auto">
          <a:xfrm>
            <a:off x="6324600" y="4038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Write back ALU result</a:t>
            </a:r>
          </a:p>
        </p:txBody>
      </p:sp>
      <p:sp>
        <p:nvSpPr>
          <p:cNvPr id="354344" name="Text Box 40"/>
          <p:cNvSpPr txBox="1">
            <a:spLocks noChangeArrowheads="1"/>
          </p:cNvSpPr>
          <p:nvPr/>
        </p:nvSpPr>
        <p:spPr bwMode="auto">
          <a:xfrm>
            <a:off x="6324600" y="43434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[Write back memory result] </a:t>
            </a:r>
          </a:p>
        </p:txBody>
      </p:sp>
      <p:sp>
        <p:nvSpPr>
          <p:cNvPr id="354346" name="Text Box 42"/>
          <p:cNvSpPr txBox="1">
            <a:spLocks noChangeArrowheads="1"/>
          </p:cNvSpPr>
          <p:nvPr/>
        </p:nvSpPr>
        <p:spPr bwMode="auto">
          <a:xfrm>
            <a:off x="3352800" y="4648200"/>
            <a:ext cx="2819400" cy="304800"/>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valP</a:t>
            </a:r>
          </a:p>
        </p:txBody>
      </p:sp>
      <p:sp>
        <p:nvSpPr>
          <p:cNvPr id="354347" name="Text Box 43"/>
          <p:cNvSpPr txBox="1">
            <a:spLocks noChangeArrowheads="1"/>
          </p:cNvSpPr>
          <p:nvPr/>
        </p:nvSpPr>
        <p:spPr bwMode="auto">
          <a:xfrm>
            <a:off x="914400" y="4648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54348" name="Text Box 44"/>
          <p:cNvSpPr txBox="1">
            <a:spLocks noChangeArrowheads="1"/>
          </p:cNvSpPr>
          <p:nvPr/>
        </p:nvSpPr>
        <p:spPr bwMode="auto">
          <a:xfrm>
            <a:off x="6324600" y="4648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Update PC</a:t>
            </a:r>
          </a:p>
        </p:txBody>
      </p:sp>
      <p:sp>
        <p:nvSpPr>
          <p:cNvPr id="354349" name="Text Box 45"/>
          <p:cNvSpPr txBox="1">
            <a:spLocks noChangeArrowheads="1"/>
          </p:cNvSpPr>
          <p:nvPr/>
        </p:nvSpPr>
        <p:spPr bwMode="auto">
          <a:xfrm>
            <a:off x="2133600" y="12954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icode,ifun</a:t>
            </a:r>
          </a:p>
        </p:txBody>
      </p:sp>
      <p:sp>
        <p:nvSpPr>
          <p:cNvPr id="354350" name="Text Box 46"/>
          <p:cNvSpPr txBox="1">
            <a:spLocks noChangeArrowheads="1"/>
          </p:cNvSpPr>
          <p:nvPr/>
        </p:nvSpPr>
        <p:spPr bwMode="auto">
          <a:xfrm>
            <a:off x="2133600" y="16002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rA,rB</a:t>
            </a:r>
          </a:p>
        </p:txBody>
      </p:sp>
      <p:sp>
        <p:nvSpPr>
          <p:cNvPr id="354351" name="Text Box 47"/>
          <p:cNvSpPr txBox="1">
            <a:spLocks noChangeArrowheads="1"/>
          </p:cNvSpPr>
          <p:nvPr/>
        </p:nvSpPr>
        <p:spPr bwMode="auto">
          <a:xfrm>
            <a:off x="2133600" y="19050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valC</a:t>
            </a:r>
          </a:p>
        </p:txBody>
      </p:sp>
      <p:sp>
        <p:nvSpPr>
          <p:cNvPr id="354352" name="Text Box 48"/>
          <p:cNvSpPr txBox="1">
            <a:spLocks noChangeArrowheads="1"/>
          </p:cNvSpPr>
          <p:nvPr/>
        </p:nvSpPr>
        <p:spPr bwMode="auto">
          <a:xfrm>
            <a:off x="2133600" y="22098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valP</a:t>
            </a:r>
          </a:p>
        </p:txBody>
      </p:sp>
      <p:sp>
        <p:nvSpPr>
          <p:cNvPr id="354353" name="Text Box 49"/>
          <p:cNvSpPr txBox="1">
            <a:spLocks noChangeArrowheads="1"/>
          </p:cNvSpPr>
          <p:nvPr/>
        </p:nvSpPr>
        <p:spPr bwMode="auto">
          <a:xfrm>
            <a:off x="2133600" y="25146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valA, srcA</a:t>
            </a:r>
          </a:p>
        </p:txBody>
      </p:sp>
      <p:sp>
        <p:nvSpPr>
          <p:cNvPr id="354354" name="Text Box 50"/>
          <p:cNvSpPr txBox="1">
            <a:spLocks noChangeArrowheads="1"/>
          </p:cNvSpPr>
          <p:nvPr/>
        </p:nvSpPr>
        <p:spPr bwMode="auto">
          <a:xfrm>
            <a:off x="2133600" y="28194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valB, srcB</a:t>
            </a:r>
          </a:p>
        </p:txBody>
      </p:sp>
      <p:sp>
        <p:nvSpPr>
          <p:cNvPr id="354355" name="Text Box 51"/>
          <p:cNvSpPr txBox="1">
            <a:spLocks noChangeArrowheads="1"/>
          </p:cNvSpPr>
          <p:nvPr/>
        </p:nvSpPr>
        <p:spPr bwMode="auto">
          <a:xfrm>
            <a:off x="2133600" y="31242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valE</a:t>
            </a:r>
          </a:p>
        </p:txBody>
      </p:sp>
      <p:sp>
        <p:nvSpPr>
          <p:cNvPr id="354356" name="Text Box 52"/>
          <p:cNvSpPr txBox="1">
            <a:spLocks noChangeArrowheads="1"/>
          </p:cNvSpPr>
          <p:nvPr/>
        </p:nvSpPr>
        <p:spPr bwMode="auto">
          <a:xfrm>
            <a:off x="2133600" y="34290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Cond code</a:t>
            </a:r>
          </a:p>
        </p:txBody>
      </p:sp>
      <p:sp>
        <p:nvSpPr>
          <p:cNvPr id="354357" name="Text Box 53"/>
          <p:cNvSpPr txBox="1">
            <a:spLocks noChangeArrowheads="1"/>
          </p:cNvSpPr>
          <p:nvPr/>
        </p:nvSpPr>
        <p:spPr bwMode="auto">
          <a:xfrm>
            <a:off x="2133600" y="37338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valM</a:t>
            </a:r>
          </a:p>
        </p:txBody>
      </p:sp>
      <p:sp>
        <p:nvSpPr>
          <p:cNvPr id="354358" name="Text Box 54"/>
          <p:cNvSpPr txBox="1">
            <a:spLocks noChangeArrowheads="1"/>
          </p:cNvSpPr>
          <p:nvPr/>
        </p:nvSpPr>
        <p:spPr bwMode="auto">
          <a:xfrm>
            <a:off x="2133600" y="40386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dstE</a:t>
            </a:r>
          </a:p>
        </p:txBody>
      </p:sp>
      <p:sp>
        <p:nvSpPr>
          <p:cNvPr id="354359" name="Text Box 55"/>
          <p:cNvSpPr txBox="1">
            <a:spLocks noChangeArrowheads="1"/>
          </p:cNvSpPr>
          <p:nvPr/>
        </p:nvSpPr>
        <p:spPr bwMode="auto">
          <a:xfrm>
            <a:off x="2133600" y="43434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dstM</a:t>
            </a:r>
          </a:p>
        </p:txBody>
      </p:sp>
      <p:sp>
        <p:nvSpPr>
          <p:cNvPr id="354360" name="Text Box 56"/>
          <p:cNvSpPr txBox="1">
            <a:spLocks noChangeArrowheads="1"/>
          </p:cNvSpPr>
          <p:nvPr/>
        </p:nvSpPr>
        <p:spPr bwMode="auto">
          <a:xfrm>
            <a:off x="2133600" y="46482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PC</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zh-CN" altLang="en-US" dirty="0"/>
              <a:t>计算的步骤</a:t>
            </a:r>
            <a:endParaRPr lang="en-US" dirty="0"/>
          </a:p>
        </p:txBody>
      </p:sp>
      <p:sp>
        <p:nvSpPr>
          <p:cNvPr id="355331" name="Rectangle 3"/>
          <p:cNvSpPr>
            <a:spLocks noGrp="1" noChangeArrowheads="1"/>
          </p:cNvSpPr>
          <p:nvPr>
            <p:ph type="body" idx="1"/>
          </p:nvPr>
        </p:nvSpPr>
        <p:spPr>
          <a:xfrm>
            <a:off x="290513" y="5257800"/>
            <a:ext cx="8294687" cy="908050"/>
          </a:xfrm>
        </p:spPr>
        <p:txBody>
          <a:bodyPr/>
          <a:lstStyle/>
          <a:p>
            <a:pPr marL="273050" lvl="1"/>
            <a:r>
              <a:rPr lang="zh-CN" altLang="en-US" dirty="0"/>
              <a:t>所有指令都遵循相同的一般模式，只是每个步骤的计算内容不同。</a:t>
            </a:r>
            <a:endParaRPr lang="en-US" altLang="zh-CN" dirty="0"/>
          </a:p>
        </p:txBody>
      </p:sp>
      <p:sp>
        <p:nvSpPr>
          <p:cNvPr id="355332" name="Text Box 4"/>
          <p:cNvSpPr txBox="1">
            <a:spLocks noChangeArrowheads="1"/>
          </p:cNvSpPr>
          <p:nvPr/>
        </p:nvSpPr>
        <p:spPr bwMode="auto">
          <a:xfrm>
            <a:off x="3352800" y="99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call</a:t>
            </a:r>
            <a:r>
              <a:rPr lang="en-US" sz="1600"/>
              <a:t> Dest</a:t>
            </a:r>
          </a:p>
        </p:txBody>
      </p:sp>
      <p:sp>
        <p:nvSpPr>
          <p:cNvPr id="355338" name="Text Box 10"/>
          <p:cNvSpPr txBox="1">
            <a:spLocks noChangeArrowheads="1"/>
          </p:cNvSpPr>
          <p:nvPr/>
        </p:nvSpPr>
        <p:spPr bwMode="auto">
          <a:xfrm>
            <a:off x="914400" y="1295400"/>
            <a:ext cx="1219200" cy="12192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Fetch</a:t>
            </a:r>
          </a:p>
        </p:txBody>
      </p:sp>
      <p:sp>
        <p:nvSpPr>
          <p:cNvPr id="355346" name="Text Box 18"/>
          <p:cNvSpPr txBox="1">
            <a:spLocks noChangeArrowheads="1"/>
          </p:cNvSpPr>
          <p:nvPr/>
        </p:nvSpPr>
        <p:spPr bwMode="auto">
          <a:xfrm>
            <a:off x="914400" y="25146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55352" name="Text Box 24"/>
          <p:cNvSpPr txBox="1">
            <a:spLocks noChangeArrowheads="1"/>
          </p:cNvSpPr>
          <p:nvPr/>
        </p:nvSpPr>
        <p:spPr bwMode="auto">
          <a:xfrm>
            <a:off x="914400" y="31242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55356" name="Text Box 28"/>
          <p:cNvSpPr txBox="1">
            <a:spLocks noChangeArrowheads="1"/>
          </p:cNvSpPr>
          <p:nvPr/>
        </p:nvSpPr>
        <p:spPr bwMode="auto">
          <a:xfrm>
            <a:off x="914400" y="37338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55361" name="Text Box 33"/>
          <p:cNvSpPr txBox="1">
            <a:spLocks noChangeArrowheads="1"/>
          </p:cNvSpPr>
          <p:nvPr/>
        </p:nvSpPr>
        <p:spPr bwMode="auto">
          <a:xfrm>
            <a:off x="914400" y="4038600"/>
            <a:ext cx="1219200" cy="6096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a:t>
            </a:r>
          </a:p>
          <a:p>
            <a:pPr algn="l">
              <a:spcBef>
                <a:spcPct val="50000"/>
              </a:spcBef>
            </a:pPr>
            <a:r>
              <a:rPr lang="en-US" sz="1600"/>
              <a:t>back</a:t>
            </a:r>
          </a:p>
        </p:txBody>
      </p:sp>
      <p:sp>
        <p:nvSpPr>
          <p:cNvPr id="355365" name="Text Box 37"/>
          <p:cNvSpPr txBox="1">
            <a:spLocks noChangeArrowheads="1"/>
          </p:cNvSpPr>
          <p:nvPr/>
        </p:nvSpPr>
        <p:spPr bwMode="auto">
          <a:xfrm>
            <a:off x="914400" y="4648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55367" name="Text Box 39"/>
          <p:cNvSpPr txBox="1">
            <a:spLocks noChangeArrowheads="1"/>
          </p:cNvSpPr>
          <p:nvPr/>
        </p:nvSpPr>
        <p:spPr bwMode="auto">
          <a:xfrm>
            <a:off x="2133600" y="12954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icode,ifun</a:t>
            </a:r>
          </a:p>
        </p:txBody>
      </p:sp>
      <p:sp>
        <p:nvSpPr>
          <p:cNvPr id="355368" name="Text Box 40"/>
          <p:cNvSpPr txBox="1">
            <a:spLocks noChangeArrowheads="1"/>
          </p:cNvSpPr>
          <p:nvPr/>
        </p:nvSpPr>
        <p:spPr bwMode="auto">
          <a:xfrm>
            <a:off x="2133600" y="16002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rA,rB</a:t>
            </a:r>
          </a:p>
        </p:txBody>
      </p:sp>
      <p:sp>
        <p:nvSpPr>
          <p:cNvPr id="355369" name="Text Box 41"/>
          <p:cNvSpPr txBox="1">
            <a:spLocks noChangeArrowheads="1"/>
          </p:cNvSpPr>
          <p:nvPr/>
        </p:nvSpPr>
        <p:spPr bwMode="auto">
          <a:xfrm>
            <a:off x="2133600" y="19050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valC</a:t>
            </a:r>
          </a:p>
        </p:txBody>
      </p:sp>
      <p:sp>
        <p:nvSpPr>
          <p:cNvPr id="355370" name="Text Box 42"/>
          <p:cNvSpPr txBox="1">
            <a:spLocks noChangeArrowheads="1"/>
          </p:cNvSpPr>
          <p:nvPr/>
        </p:nvSpPr>
        <p:spPr bwMode="auto">
          <a:xfrm>
            <a:off x="2133600" y="22098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valP</a:t>
            </a:r>
          </a:p>
        </p:txBody>
      </p:sp>
      <p:sp>
        <p:nvSpPr>
          <p:cNvPr id="355371" name="Text Box 43"/>
          <p:cNvSpPr txBox="1">
            <a:spLocks noChangeArrowheads="1"/>
          </p:cNvSpPr>
          <p:nvPr/>
        </p:nvSpPr>
        <p:spPr bwMode="auto">
          <a:xfrm>
            <a:off x="2133600" y="25146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valA, srcA</a:t>
            </a:r>
          </a:p>
        </p:txBody>
      </p:sp>
      <p:sp>
        <p:nvSpPr>
          <p:cNvPr id="355372" name="Text Box 44"/>
          <p:cNvSpPr txBox="1">
            <a:spLocks noChangeArrowheads="1"/>
          </p:cNvSpPr>
          <p:nvPr/>
        </p:nvSpPr>
        <p:spPr bwMode="auto">
          <a:xfrm>
            <a:off x="2133600" y="28194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valB, srcB</a:t>
            </a:r>
          </a:p>
        </p:txBody>
      </p:sp>
      <p:sp>
        <p:nvSpPr>
          <p:cNvPr id="355373" name="Text Box 45"/>
          <p:cNvSpPr txBox="1">
            <a:spLocks noChangeArrowheads="1"/>
          </p:cNvSpPr>
          <p:nvPr/>
        </p:nvSpPr>
        <p:spPr bwMode="auto">
          <a:xfrm>
            <a:off x="2133600" y="31242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valE</a:t>
            </a:r>
          </a:p>
        </p:txBody>
      </p:sp>
      <p:sp>
        <p:nvSpPr>
          <p:cNvPr id="355374" name="Text Box 46"/>
          <p:cNvSpPr txBox="1">
            <a:spLocks noChangeArrowheads="1"/>
          </p:cNvSpPr>
          <p:nvPr/>
        </p:nvSpPr>
        <p:spPr bwMode="auto">
          <a:xfrm>
            <a:off x="2133600" y="34290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Cond code</a:t>
            </a:r>
          </a:p>
        </p:txBody>
      </p:sp>
      <p:sp>
        <p:nvSpPr>
          <p:cNvPr id="355375" name="Text Box 47"/>
          <p:cNvSpPr txBox="1">
            <a:spLocks noChangeArrowheads="1"/>
          </p:cNvSpPr>
          <p:nvPr/>
        </p:nvSpPr>
        <p:spPr bwMode="auto">
          <a:xfrm>
            <a:off x="2133600" y="37338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valM</a:t>
            </a:r>
          </a:p>
        </p:txBody>
      </p:sp>
      <p:sp>
        <p:nvSpPr>
          <p:cNvPr id="355376" name="Text Box 48"/>
          <p:cNvSpPr txBox="1">
            <a:spLocks noChangeArrowheads="1"/>
          </p:cNvSpPr>
          <p:nvPr/>
        </p:nvSpPr>
        <p:spPr bwMode="auto">
          <a:xfrm>
            <a:off x="2133600" y="40386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dstE</a:t>
            </a:r>
          </a:p>
        </p:txBody>
      </p:sp>
      <p:sp>
        <p:nvSpPr>
          <p:cNvPr id="355377" name="Text Box 49"/>
          <p:cNvSpPr txBox="1">
            <a:spLocks noChangeArrowheads="1"/>
          </p:cNvSpPr>
          <p:nvPr/>
        </p:nvSpPr>
        <p:spPr bwMode="auto">
          <a:xfrm>
            <a:off x="2133600" y="43434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dstM</a:t>
            </a:r>
          </a:p>
        </p:txBody>
      </p:sp>
      <p:sp>
        <p:nvSpPr>
          <p:cNvPr id="355378" name="Text Box 50"/>
          <p:cNvSpPr txBox="1">
            <a:spLocks noChangeArrowheads="1"/>
          </p:cNvSpPr>
          <p:nvPr/>
        </p:nvSpPr>
        <p:spPr bwMode="auto">
          <a:xfrm>
            <a:off x="2133600" y="4648200"/>
            <a:ext cx="12192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PC</a:t>
            </a:r>
          </a:p>
        </p:txBody>
      </p:sp>
      <p:sp>
        <p:nvSpPr>
          <p:cNvPr id="355379" name="Text Box 51"/>
          <p:cNvSpPr txBox="1">
            <a:spLocks noChangeArrowheads="1"/>
          </p:cNvSpPr>
          <p:nvPr/>
        </p:nvSpPr>
        <p:spPr bwMode="auto">
          <a:xfrm>
            <a:off x="3352800" y="12954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a:t>icode:ifun </a:t>
            </a:r>
            <a:r>
              <a:rPr lang="en-US" sz="1600">
                <a:sym typeface="Symbol" pitchFamily="18" charset="2"/>
              </a:rPr>
              <a:t></a:t>
            </a:r>
            <a:r>
              <a:rPr lang="en-US" sz="1600"/>
              <a:t> M</a:t>
            </a:r>
            <a:r>
              <a:rPr lang="en-US" sz="1600" baseline="-25000"/>
              <a:t>1</a:t>
            </a:r>
            <a:r>
              <a:rPr lang="en-US" sz="1600"/>
              <a:t>[PC]</a:t>
            </a:r>
          </a:p>
        </p:txBody>
      </p:sp>
      <p:sp>
        <p:nvSpPr>
          <p:cNvPr id="355380" name="Text Box 52"/>
          <p:cNvSpPr txBox="1">
            <a:spLocks noChangeArrowheads="1"/>
          </p:cNvSpPr>
          <p:nvPr/>
        </p:nvSpPr>
        <p:spPr bwMode="auto">
          <a:xfrm>
            <a:off x="3352800" y="16002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endParaRPr lang="en-US" sz="1600"/>
          </a:p>
        </p:txBody>
      </p:sp>
      <p:sp>
        <p:nvSpPr>
          <p:cNvPr id="355381" name="Text Box 53"/>
          <p:cNvSpPr txBox="1">
            <a:spLocks noChangeArrowheads="1"/>
          </p:cNvSpPr>
          <p:nvPr/>
        </p:nvSpPr>
        <p:spPr bwMode="auto">
          <a:xfrm>
            <a:off x="3352800" y="19050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valC</a:t>
            </a:r>
            <a:r>
              <a:rPr lang="en-US" sz="1600" dirty="0"/>
              <a:t> </a:t>
            </a:r>
            <a:r>
              <a:rPr lang="en-US" sz="1600" dirty="0">
                <a:sym typeface="Symbol" pitchFamily="18" charset="2"/>
              </a:rPr>
              <a:t></a:t>
            </a:r>
            <a:r>
              <a:rPr lang="en-US" sz="1600" dirty="0"/>
              <a:t> M</a:t>
            </a:r>
            <a:r>
              <a:rPr lang="en-US" sz="1600" baseline="-25000" dirty="0"/>
              <a:t>8</a:t>
            </a:r>
            <a:r>
              <a:rPr lang="en-US" sz="1600" dirty="0"/>
              <a:t>[PC+1]</a:t>
            </a:r>
          </a:p>
        </p:txBody>
      </p:sp>
      <p:sp>
        <p:nvSpPr>
          <p:cNvPr id="355382" name="Text Box 54"/>
          <p:cNvSpPr txBox="1">
            <a:spLocks noChangeArrowheads="1"/>
          </p:cNvSpPr>
          <p:nvPr/>
        </p:nvSpPr>
        <p:spPr bwMode="auto">
          <a:xfrm>
            <a:off x="3352800" y="2209800"/>
            <a:ext cx="2819400" cy="304800"/>
          </a:xfrm>
          <a:prstGeom prst="rect">
            <a:avLst/>
          </a:prstGeom>
          <a:solidFill>
            <a:srgbClr val="FFCCCC"/>
          </a:solidFill>
          <a:ln w="19050">
            <a:noFill/>
            <a:miter lim="800000"/>
            <a:headEnd/>
            <a:tailEnd type="none" w="sm" len="sm"/>
          </a:ln>
          <a:effectLst/>
        </p:spPr>
        <p:txBody>
          <a:bodyPr lIns="45720" rIns="45720"/>
          <a:lstStyle/>
          <a:p>
            <a:pPr algn="l">
              <a:spcBef>
                <a:spcPct val="50000"/>
              </a:spcBef>
            </a:pPr>
            <a:r>
              <a:rPr lang="en-US" sz="1600" dirty="0" err="1"/>
              <a:t>valP</a:t>
            </a:r>
            <a:r>
              <a:rPr lang="en-US" sz="1600" dirty="0"/>
              <a:t> </a:t>
            </a:r>
            <a:r>
              <a:rPr lang="en-US" sz="1600" dirty="0">
                <a:sym typeface="Symbol" pitchFamily="18" charset="2"/>
              </a:rPr>
              <a:t> PC+9</a:t>
            </a:r>
          </a:p>
        </p:txBody>
      </p:sp>
      <p:sp>
        <p:nvSpPr>
          <p:cNvPr id="355383" name="Text Box 55"/>
          <p:cNvSpPr txBox="1">
            <a:spLocks noChangeArrowheads="1"/>
          </p:cNvSpPr>
          <p:nvPr/>
        </p:nvSpPr>
        <p:spPr bwMode="auto">
          <a:xfrm>
            <a:off x="3352800" y="1295400"/>
            <a:ext cx="2819400" cy="12192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55384" name="Text Box 56"/>
          <p:cNvSpPr txBox="1">
            <a:spLocks noChangeArrowheads="1"/>
          </p:cNvSpPr>
          <p:nvPr/>
        </p:nvSpPr>
        <p:spPr bwMode="auto">
          <a:xfrm>
            <a:off x="3352800" y="25146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55385" name="Text Box 57"/>
          <p:cNvSpPr txBox="1">
            <a:spLocks noChangeArrowheads="1"/>
          </p:cNvSpPr>
          <p:nvPr/>
        </p:nvSpPr>
        <p:spPr bwMode="auto">
          <a:xfrm>
            <a:off x="3352800" y="28194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valB</a:t>
            </a:r>
            <a:r>
              <a:rPr lang="en-US" sz="1600" dirty="0"/>
              <a:t> </a:t>
            </a:r>
            <a:r>
              <a:rPr lang="en-US" sz="1600" dirty="0">
                <a:sym typeface="Symbol" pitchFamily="18" charset="2"/>
              </a:rPr>
              <a:t> R[</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sym typeface="Symbol" pitchFamily="18" charset="2"/>
              </a:rPr>
              <a:t>]</a:t>
            </a:r>
          </a:p>
        </p:txBody>
      </p:sp>
      <p:sp>
        <p:nvSpPr>
          <p:cNvPr id="355386" name="Text Box 58"/>
          <p:cNvSpPr txBox="1">
            <a:spLocks noChangeArrowheads="1"/>
          </p:cNvSpPr>
          <p:nvPr/>
        </p:nvSpPr>
        <p:spPr bwMode="auto">
          <a:xfrm>
            <a:off x="3352800" y="251460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55387" name="Text Box 59"/>
          <p:cNvSpPr txBox="1">
            <a:spLocks noChangeArrowheads="1"/>
          </p:cNvSpPr>
          <p:nvPr/>
        </p:nvSpPr>
        <p:spPr bwMode="auto">
          <a:xfrm>
            <a:off x="3352800" y="3124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dirty="0" err="1"/>
              <a:t>valE</a:t>
            </a:r>
            <a:r>
              <a:rPr lang="en-US" sz="1600" dirty="0"/>
              <a:t> </a:t>
            </a:r>
            <a:r>
              <a:rPr lang="en-US" sz="1600" dirty="0">
                <a:sym typeface="Symbol" pitchFamily="18" charset="2"/>
              </a:rPr>
              <a:t> </a:t>
            </a:r>
            <a:r>
              <a:rPr lang="en-US" sz="1600" dirty="0" err="1">
                <a:sym typeface="Symbol" pitchFamily="18" charset="2"/>
              </a:rPr>
              <a:t>valB</a:t>
            </a:r>
            <a:r>
              <a:rPr lang="en-US" sz="1600" dirty="0">
                <a:sym typeface="Symbol" pitchFamily="18" charset="2"/>
              </a:rPr>
              <a:t> + –8</a:t>
            </a:r>
          </a:p>
        </p:txBody>
      </p:sp>
      <p:sp>
        <p:nvSpPr>
          <p:cNvPr id="355388" name="Text Box 60"/>
          <p:cNvSpPr txBox="1">
            <a:spLocks noChangeArrowheads="1"/>
          </p:cNvSpPr>
          <p:nvPr/>
        </p:nvSpPr>
        <p:spPr bwMode="auto">
          <a:xfrm>
            <a:off x="3352800" y="34290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endParaRPr lang="en-US" sz="1600"/>
          </a:p>
        </p:txBody>
      </p:sp>
      <p:sp>
        <p:nvSpPr>
          <p:cNvPr id="355389" name="Text Box 61"/>
          <p:cNvSpPr txBox="1">
            <a:spLocks noChangeArrowheads="1"/>
          </p:cNvSpPr>
          <p:nvPr/>
        </p:nvSpPr>
        <p:spPr bwMode="auto">
          <a:xfrm>
            <a:off x="3352800" y="312420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55390" name="Text Box 62"/>
          <p:cNvSpPr txBox="1">
            <a:spLocks noChangeArrowheads="1"/>
          </p:cNvSpPr>
          <p:nvPr/>
        </p:nvSpPr>
        <p:spPr bwMode="auto">
          <a:xfrm>
            <a:off x="3352800" y="3733800"/>
            <a:ext cx="2819400" cy="304800"/>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a:t>M</a:t>
            </a:r>
            <a:r>
              <a:rPr lang="en-US" sz="1600" baseline="-25000" dirty="0"/>
              <a:t>8</a:t>
            </a:r>
            <a:r>
              <a:rPr lang="en-US" sz="1600" dirty="0"/>
              <a:t>[</a:t>
            </a:r>
            <a:r>
              <a:rPr lang="en-US" sz="1600" dirty="0" err="1"/>
              <a:t>valE</a:t>
            </a:r>
            <a:r>
              <a:rPr lang="en-US" sz="1600" dirty="0"/>
              <a:t>] </a:t>
            </a:r>
            <a:r>
              <a:rPr lang="en-US" sz="1600" dirty="0">
                <a:sym typeface="Symbol" pitchFamily="18" charset="2"/>
              </a:rPr>
              <a:t></a:t>
            </a:r>
            <a:r>
              <a:rPr lang="en-US" sz="1600" dirty="0"/>
              <a:t> </a:t>
            </a:r>
            <a:r>
              <a:rPr lang="en-US" sz="1600" dirty="0" err="1"/>
              <a:t>valP</a:t>
            </a:r>
            <a:r>
              <a:rPr lang="en-US" sz="1600" dirty="0"/>
              <a:t> </a:t>
            </a:r>
          </a:p>
        </p:txBody>
      </p:sp>
      <p:sp>
        <p:nvSpPr>
          <p:cNvPr id="355391" name="Text Box 63"/>
          <p:cNvSpPr txBox="1">
            <a:spLocks noChangeArrowheads="1"/>
          </p:cNvSpPr>
          <p:nvPr/>
        </p:nvSpPr>
        <p:spPr bwMode="auto">
          <a:xfrm>
            <a:off x="3352800" y="4038600"/>
            <a:ext cx="2819400" cy="304800"/>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dirty="0"/>
              <a:t>R[</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t>] </a:t>
            </a:r>
            <a:r>
              <a:rPr lang="en-US" sz="1600" dirty="0">
                <a:sym typeface="Symbol" pitchFamily="18" charset="2"/>
              </a:rPr>
              <a:t> </a:t>
            </a:r>
            <a:r>
              <a:rPr lang="en-US" sz="1600" dirty="0" err="1">
                <a:sym typeface="Symbol" pitchFamily="18" charset="2"/>
              </a:rPr>
              <a:t>valE</a:t>
            </a:r>
            <a:endParaRPr lang="en-US" sz="1600" dirty="0">
              <a:sym typeface="Symbol" pitchFamily="18" charset="2"/>
            </a:endParaRPr>
          </a:p>
        </p:txBody>
      </p:sp>
      <p:sp>
        <p:nvSpPr>
          <p:cNvPr id="355392" name="Text Box 64"/>
          <p:cNvSpPr txBox="1">
            <a:spLocks noChangeArrowheads="1"/>
          </p:cNvSpPr>
          <p:nvPr/>
        </p:nvSpPr>
        <p:spPr bwMode="auto">
          <a:xfrm>
            <a:off x="3352800" y="4343400"/>
            <a:ext cx="2819400" cy="304800"/>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 </a:t>
            </a:r>
          </a:p>
        </p:txBody>
      </p:sp>
      <p:sp>
        <p:nvSpPr>
          <p:cNvPr id="355393" name="Text Box 65"/>
          <p:cNvSpPr txBox="1">
            <a:spLocks noChangeArrowheads="1"/>
          </p:cNvSpPr>
          <p:nvPr/>
        </p:nvSpPr>
        <p:spPr bwMode="auto">
          <a:xfrm>
            <a:off x="3352800" y="4038600"/>
            <a:ext cx="2819400" cy="6096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55394" name="Text Box 66"/>
          <p:cNvSpPr txBox="1">
            <a:spLocks noChangeArrowheads="1"/>
          </p:cNvSpPr>
          <p:nvPr/>
        </p:nvSpPr>
        <p:spPr bwMode="auto">
          <a:xfrm>
            <a:off x="3352800" y="4648200"/>
            <a:ext cx="2819400" cy="304800"/>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valC</a:t>
            </a:r>
          </a:p>
        </p:txBody>
      </p:sp>
      <p:sp>
        <p:nvSpPr>
          <p:cNvPr id="355407" name="Text Box 79"/>
          <p:cNvSpPr txBox="1">
            <a:spLocks noChangeArrowheads="1"/>
          </p:cNvSpPr>
          <p:nvPr/>
        </p:nvSpPr>
        <p:spPr bwMode="auto">
          <a:xfrm>
            <a:off x="6315075" y="12954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instruction byte</a:t>
            </a:r>
          </a:p>
        </p:txBody>
      </p:sp>
      <p:sp>
        <p:nvSpPr>
          <p:cNvPr id="355408" name="Text Box 80"/>
          <p:cNvSpPr txBox="1">
            <a:spLocks noChangeArrowheads="1"/>
          </p:cNvSpPr>
          <p:nvPr/>
        </p:nvSpPr>
        <p:spPr bwMode="auto">
          <a:xfrm>
            <a:off x="6315075" y="1600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register byte]</a:t>
            </a:r>
          </a:p>
        </p:txBody>
      </p:sp>
      <p:sp>
        <p:nvSpPr>
          <p:cNvPr id="355409" name="Text Box 81"/>
          <p:cNvSpPr txBox="1">
            <a:spLocks noChangeArrowheads="1"/>
          </p:cNvSpPr>
          <p:nvPr/>
        </p:nvSpPr>
        <p:spPr bwMode="auto">
          <a:xfrm>
            <a:off x="6315075" y="19050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constant word</a:t>
            </a:r>
          </a:p>
        </p:txBody>
      </p:sp>
      <p:sp>
        <p:nvSpPr>
          <p:cNvPr id="355410" name="Text Box 82"/>
          <p:cNvSpPr txBox="1">
            <a:spLocks noChangeArrowheads="1"/>
          </p:cNvSpPr>
          <p:nvPr/>
        </p:nvSpPr>
        <p:spPr bwMode="auto">
          <a:xfrm>
            <a:off x="6315075" y="22098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Compute next PC</a:t>
            </a:r>
          </a:p>
        </p:txBody>
      </p:sp>
      <p:sp>
        <p:nvSpPr>
          <p:cNvPr id="355411" name="Text Box 83"/>
          <p:cNvSpPr txBox="1">
            <a:spLocks noChangeArrowheads="1"/>
          </p:cNvSpPr>
          <p:nvPr/>
        </p:nvSpPr>
        <p:spPr bwMode="auto">
          <a:xfrm>
            <a:off x="6315075" y="2514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operand A]</a:t>
            </a:r>
          </a:p>
        </p:txBody>
      </p:sp>
      <p:sp>
        <p:nvSpPr>
          <p:cNvPr id="355412" name="Text Box 84"/>
          <p:cNvSpPr txBox="1">
            <a:spLocks noChangeArrowheads="1"/>
          </p:cNvSpPr>
          <p:nvPr/>
        </p:nvSpPr>
        <p:spPr bwMode="auto">
          <a:xfrm>
            <a:off x="6315075" y="28194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operand B</a:t>
            </a:r>
          </a:p>
        </p:txBody>
      </p:sp>
      <p:sp>
        <p:nvSpPr>
          <p:cNvPr id="355413" name="Text Box 85"/>
          <p:cNvSpPr txBox="1">
            <a:spLocks noChangeArrowheads="1"/>
          </p:cNvSpPr>
          <p:nvPr/>
        </p:nvSpPr>
        <p:spPr bwMode="auto">
          <a:xfrm>
            <a:off x="6315075" y="3124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Perform ALU operation</a:t>
            </a:r>
          </a:p>
        </p:txBody>
      </p:sp>
      <p:sp>
        <p:nvSpPr>
          <p:cNvPr id="355414" name="Text Box 86"/>
          <p:cNvSpPr txBox="1">
            <a:spLocks noChangeArrowheads="1"/>
          </p:cNvSpPr>
          <p:nvPr/>
        </p:nvSpPr>
        <p:spPr bwMode="auto">
          <a:xfrm>
            <a:off x="6315075" y="34290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[Set /use cond. code </a:t>
            </a:r>
            <a:r>
              <a:rPr lang="en-US" sz="1600" dirty="0" err="1"/>
              <a:t>reg</a:t>
            </a:r>
            <a:r>
              <a:rPr lang="en-US" sz="1600" dirty="0"/>
              <a:t>]</a:t>
            </a:r>
          </a:p>
        </p:txBody>
      </p:sp>
      <p:sp>
        <p:nvSpPr>
          <p:cNvPr id="355415" name="Text Box 87"/>
          <p:cNvSpPr txBox="1">
            <a:spLocks noChangeArrowheads="1"/>
          </p:cNvSpPr>
          <p:nvPr/>
        </p:nvSpPr>
        <p:spPr bwMode="auto">
          <a:xfrm>
            <a:off x="6315075" y="37338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Memory read/write  </a:t>
            </a:r>
          </a:p>
        </p:txBody>
      </p:sp>
      <p:sp>
        <p:nvSpPr>
          <p:cNvPr id="355416" name="Text Box 88"/>
          <p:cNvSpPr txBox="1">
            <a:spLocks noChangeArrowheads="1"/>
          </p:cNvSpPr>
          <p:nvPr/>
        </p:nvSpPr>
        <p:spPr bwMode="auto">
          <a:xfrm>
            <a:off x="6315075" y="4038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Write back ALU result</a:t>
            </a:r>
          </a:p>
        </p:txBody>
      </p:sp>
      <p:sp>
        <p:nvSpPr>
          <p:cNvPr id="355417" name="Text Box 89"/>
          <p:cNvSpPr txBox="1">
            <a:spLocks noChangeArrowheads="1"/>
          </p:cNvSpPr>
          <p:nvPr/>
        </p:nvSpPr>
        <p:spPr bwMode="auto">
          <a:xfrm>
            <a:off x="6315075" y="43434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[Write back memory result]</a:t>
            </a:r>
          </a:p>
        </p:txBody>
      </p:sp>
      <p:sp>
        <p:nvSpPr>
          <p:cNvPr id="355418" name="Text Box 90"/>
          <p:cNvSpPr txBox="1">
            <a:spLocks noChangeArrowheads="1"/>
          </p:cNvSpPr>
          <p:nvPr/>
        </p:nvSpPr>
        <p:spPr bwMode="auto">
          <a:xfrm>
            <a:off x="6315075" y="4648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Update PC</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1026"/>
          <p:cNvSpPr>
            <a:spLocks noGrp="1" noChangeArrowheads="1"/>
          </p:cNvSpPr>
          <p:nvPr>
            <p:ph type="title"/>
          </p:nvPr>
        </p:nvSpPr>
        <p:spPr/>
        <p:txBody>
          <a:bodyPr/>
          <a:lstStyle/>
          <a:p>
            <a:r>
              <a:rPr lang="zh-CN" altLang="en-US" dirty="0"/>
              <a:t>计算值</a:t>
            </a:r>
            <a:endParaRPr lang="en-US" dirty="0"/>
          </a:p>
        </p:txBody>
      </p:sp>
      <p:sp>
        <p:nvSpPr>
          <p:cNvPr id="357379" name="Rectangle 1027"/>
          <p:cNvSpPr>
            <a:spLocks noGrp="1" noChangeArrowheads="1"/>
          </p:cNvSpPr>
          <p:nvPr>
            <p:ph type="body" sz="half" idx="1"/>
          </p:nvPr>
        </p:nvSpPr>
        <p:spPr>
          <a:xfrm>
            <a:off x="290513" y="1219200"/>
            <a:ext cx="4281487" cy="5213350"/>
          </a:xfrm>
        </p:spPr>
        <p:txBody>
          <a:bodyPr/>
          <a:lstStyle/>
          <a:p>
            <a:pPr marL="342900" indent="-342900">
              <a:buFont typeface="Wingdings" panose="05000000000000000000" pitchFamily="2" charset="2"/>
              <a:buChar char="Ø"/>
              <a:tabLst>
                <a:tab pos="1485900" algn="l"/>
              </a:tabLst>
            </a:pPr>
            <a:r>
              <a:rPr lang="en-US" sz="2000" b="1" dirty="0">
                <a:solidFill>
                  <a:schemeClr val="tx1">
                    <a:lumMod val="60000"/>
                    <a:lumOff val="40000"/>
                  </a:schemeClr>
                </a:solidFill>
              </a:rPr>
              <a:t>Fetch</a:t>
            </a:r>
          </a:p>
          <a:p>
            <a:pPr lvl="1">
              <a:buFont typeface="Wingdings" pitchFamily="2" charset="2"/>
              <a:buNone/>
              <a:tabLst>
                <a:tab pos="1485900" algn="l"/>
              </a:tabLst>
            </a:pPr>
            <a:r>
              <a:rPr lang="en-US" sz="1800" dirty="0" err="1"/>
              <a:t>icode</a:t>
            </a:r>
            <a:r>
              <a:rPr lang="en-US" sz="1800" dirty="0"/>
              <a:t>	Instruction code</a:t>
            </a:r>
          </a:p>
          <a:p>
            <a:pPr lvl="1">
              <a:buFont typeface="Wingdings" pitchFamily="2" charset="2"/>
              <a:buNone/>
              <a:tabLst>
                <a:tab pos="1485900" algn="l"/>
              </a:tabLst>
            </a:pPr>
            <a:r>
              <a:rPr lang="en-US" sz="1800" dirty="0" err="1"/>
              <a:t>ifun</a:t>
            </a:r>
            <a:r>
              <a:rPr lang="en-US" sz="1800" dirty="0"/>
              <a:t>	Instruction function</a:t>
            </a:r>
          </a:p>
          <a:p>
            <a:pPr lvl="1">
              <a:buFont typeface="Wingdings" pitchFamily="2" charset="2"/>
              <a:buNone/>
              <a:tabLst>
                <a:tab pos="1485900" algn="l"/>
              </a:tabLst>
            </a:pPr>
            <a:r>
              <a:rPr lang="en-US" sz="1800" dirty="0" err="1"/>
              <a:t>rA</a:t>
            </a:r>
            <a:r>
              <a:rPr lang="en-US" sz="1800" dirty="0"/>
              <a:t>	Instr. Register A</a:t>
            </a:r>
          </a:p>
          <a:p>
            <a:pPr lvl="1">
              <a:buFont typeface="Wingdings" pitchFamily="2" charset="2"/>
              <a:buNone/>
              <a:tabLst>
                <a:tab pos="1485900" algn="l"/>
              </a:tabLst>
            </a:pPr>
            <a:r>
              <a:rPr lang="en-US" sz="1800" dirty="0" err="1"/>
              <a:t>rB</a:t>
            </a:r>
            <a:r>
              <a:rPr lang="en-US" sz="1800" dirty="0"/>
              <a:t>	Instr. Register B</a:t>
            </a:r>
          </a:p>
          <a:p>
            <a:pPr lvl="1">
              <a:buFont typeface="Wingdings" pitchFamily="2" charset="2"/>
              <a:buNone/>
              <a:tabLst>
                <a:tab pos="1485900" algn="l"/>
              </a:tabLst>
            </a:pPr>
            <a:r>
              <a:rPr lang="en-US" sz="1800" dirty="0" err="1"/>
              <a:t>valC</a:t>
            </a:r>
            <a:r>
              <a:rPr lang="en-US" sz="1800" dirty="0"/>
              <a:t>	Instruction constant</a:t>
            </a:r>
          </a:p>
          <a:p>
            <a:pPr lvl="1">
              <a:buFont typeface="Wingdings" pitchFamily="2" charset="2"/>
              <a:buNone/>
              <a:tabLst>
                <a:tab pos="1485900" algn="l"/>
              </a:tabLst>
            </a:pPr>
            <a:r>
              <a:rPr lang="en-US" sz="1800" dirty="0" err="1"/>
              <a:t>valP</a:t>
            </a:r>
            <a:r>
              <a:rPr lang="en-US" sz="1800" dirty="0"/>
              <a:t>	Incremented PC</a:t>
            </a:r>
          </a:p>
          <a:p>
            <a:pPr marL="342900" indent="-342900">
              <a:buFont typeface="Wingdings" panose="05000000000000000000" pitchFamily="2" charset="2"/>
              <a:buChar char="Ø"/>
              <a:tabLst>
                <a:tab pos="1485900" algn="l"/>
              </a:tabLst>
            </a:pPr>
            <a:r>
              <a:rPr lang="en-US" sz="2000" b="1" dirty="0">
                <a:solidFill>
                  <a:schemeClr val="tx1">
                    <a:lumMod val="60000"/>
                    <a:lumOff val="40000"/>
                  </a:schemeClr>
                </a:solidFill>
              </a:rPr>
              <a:t>Decode</a:t>
            </a:r>
          </a:p>
          <a:p>
            <a:pPr lvl="1">
              <a:buFont typeface="Wingdings" pitchFamily="2" charset="2"/>
              <a:buNone/>
              <a:tabLst>
                <a:tab pos="1485900" algn="l"/>
              </a:tabLst>
            </a:pPr>
            <a:r>
              <a:rPr lang="en-US" sz="1800" dirty="0" err="1"/>
              <a:t>srcA</a:t>
            </a:r>
            <a:r>
              <a:rPr lang="en-US" sz="1800" dirty="0"/>
              <a:t>	Register ID A</a:t>
            </a:r>
          </a:p>
          <a:p>
            <a:pPr lvl="1">
              <a:buFont typeface="Wingdings" pitchFamily="2" charset="2"/>
              <a:buNone/>
              <a:tabLst>
                <a:tab pos="1485900" algn="l"/>
              </a:tabLst>
            </a:pPr>
            <a:r>
              <a:rPr lang="en-US" sz="1800" dirty="0" err="1"/>
              <a:t>srcB</a:t>
            </a:r>
            <a:r>
              <a:rPr lang="en-US" sz="1800" dirty="0"/>
              <a:t>	Register ID B</a:t>
            </a:r>
          </a:p>
          <a:p>
            <a:pPr lvl="1">
              <a:buFont typeface="Wingdings" pitchFamily="2" charset="2"/>
              <a:buNone/>
              <a:tabLst>
                <a:tab pos="1485900" algn="l"/>
              </a:tabLst>
            </a:pPr>
            <a:r>
              <a:rPr lang="en-US" sz="1800" dirty="0" err="1"/>
              <a:t>dstE</a:t>
            </a:r>
            <a:r>
              <a:rPr lang="en-US" sz="1800" dirty="0"/>
              <a:t>	Destination Register E</a:t>
            </a:r>
          </a:p>
          <a:p>
            <a:pPr lvl="1">
              <a:buFont typeface="Wingdings" pitchFamily="2" charset="2"/>
              <a:buNone/>
              <a:tabLst>
                <a:tab pos="1485900" algn="l"/>
              </a:tabLst>
            </a:pPr>
            <a:r>
              <a:rPr lang="en-US" sz="1800" dirty="0" err="1"/>
              <a:t>dstM</a:t>
            </a:r>
            <a:r>
              <a:rPr lang="en-US" sz="1800" dirty="0"/>
              <a:t>	Destination Register M</a:t>
            </a:r>
          </a:p>
          <a:p>
            <a:pPr lvl="1">
              <a:buFont typeface="Wingdings" pitchFamily="2" charset="2"/>
              <a:buNone/>
              <a:tabLst>
                <a:tab pos="1485900" algn="l"/>
              </a:tabLst>
            </a:pPr>
            <a:r>
              <a:rPr lang="en-US" sz="1800" dirty="0" err="1"/>
              <a:t>valA</a:t>
            </a:r>
            <a:r>
              <a:rPr lang="en-US" sz="1800" dirty="0"/>
              <a:t>	Register value A</a:t>
            </a:r>
          </a:p>
          <a:p>
            <a:pPr lvl="1">
              <a:buFont typeface="Wingdings" pitchFamily="2" charset="2"/>
              <a:buNone/>
              <a:tabLst>
                <a:tab pos="1485900" algn="l"/>
              </a:tabLst>
            </a:pPr>
            <a:r>
              <a:rPr lang="en-US" sz="1800" dirty="0" err="1"/>
              <a:t>valB</a:t>
            </a:r>
            <a:r>
              <a:rPr lang="en-US" sz="1800" dirty="0"/>
              <a:t>	Register value B</a:t>
            </a:r>
          </a:p>
          <a:p>
            <a:pPr lvl="1">
              <a:buFont typeface="Wingdings" pitchFamily="2" charset="2"/>
              <a:buNone/>
              <a:tabLst>
                <a:tab pos="1485900" algn="l"/>
              </a:tabLst>
            </a:pPr>
            <a:endParaRPr lang="en-US" sz="1800" dirty="0"/>
          </a:p>
        </p:txBody>
      </p:sp>
      <p:sp>
        <p:nvSpPr>
          <p:cNvPr id="357380" name="Rectangle 1028"/>
          <p:cNvSpPr>
            <a:spLocks noGrp="1" noChangeArrowheads="1"/>
          </p:cNvSpPr>
          <p:nvPr>
            <p:ph type="body" sz="half" idx="2"/>
          </p:nvPr>
        </p:nvSpPr>
        <p:spPr>
          <a:xfrm>
            <a:off x="4800600" y="1219200"/>
            <a:ext cx="3949700" cy="5213350"/>
          </a:xfrm>
        </p:spPr>
        <p:txBody>
          <a:bodyPr/>
          <a:lstStyle/>
          <a:p>
            <a:pPr marL="342900" indent="-342900">
              <a:buFont typeface="Wingdings" panose="05000000000000000000" pitchFamily="2" charset="2"/>
              <a:buChar char="Ø"/>
              <a:tabLst>
                <a:tab pos="1485900" algn="l"/>
              </a:tabLst>
            </a:pPr>
            <a:r>
              <a:rPr lang="en-US" sz="2000" b="1" dirty="0">
                <a:solidFill>
                  <a:schemeClr val="tx1">
                    <a:lumMod val="60000"/>
                    <a:lumOff val="40000"/>
                  </a:schemeClr>
                </a:solidFill>
              </a:rPr>
              <a:t>Execute</a:t>
            </a:r>
          </a:p>
          <a:p>
            <a:pPr lvl="1">
              <a:tabLst>
                <a:tab pos="1485900" algn="l"/>
              </a:tabLst>
            </a:pPr>
            <a:r>
              <a:rPr lang="en-US" sz="1800" dirty="0" err="1"/>
              <a:t>valE</a:t>
            </a:r>
            <a:r>
              <a:rPr lang="en-US" sz="1800" dirty="0"/>
              <a:t>	ALU result</a:t>
            </a:r>
          </a:p>
          <a:p>
            <a:pPr lvl="1">
              <a:tabLst>
                <a:tab pos="1485900" algn="l"/>
              </a:tabLst>
            </a:pPr>
            <a:r>
              <a:rPr lang="en-US" sz="1800" dirty="0" err="1"/>
              <a:t>Cnd</a:t>
            </a:r>
            <a:r>
              <a:rPr lang="en-US" sz="1800" dirty="0"/>
              <a:t>	Branch/move flag</a:t>
            </a:r>
          </a:p>
          <a:p>
            <a:pPr marL="342900" indent="-342900">
              <a:buFont typeface="Wingdings" panose="05000000000000000000" pitchFamily="2" charset="2"/>
              <a:buChar char="Ø"/>
              <a:tabLst>
                <a:tab pos="1485900" algn="l"/>
              </a:tabLst>
            </a:pPr>
            <a:r>
              <a:rPr lang="en-US" sz="2000" b="1" dirty="0">
                <a:solidFill>
                  <a:schemeClr val="tx1">
                    <a:lumMod val="60000"/>
                    <a:lumOff val="40000"/>
                  </a:schemeClr>
                </a:solidFill>
              </a:rPr>
              <a:t>Memory	</a:t>
            </a:r>
          </a:p>
          <a:p>
            <a:pPr lvl="1">
              <a:tabLst>
                <a:tab pos="1485900" algn="l"/>
              </a:tabLst>
            </a:pPr>
            <a:r>
              <a:rPr lang="en-US" sz="1800" dirty="0" err="1"/>
              <a:t>valM</a:t>
            </a:r>
            <a:r>
              <a:rPr lang="en-US" sz="1800" dirty="0"/>
              <a:t>	Value from memory</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dirty="0"/>
              <a:t>SEQ</a:t>
            </a:r>
            <a:r>
              <a:rPr lang="zh-CN" altLang="en-US" dirty="0"/>
              <a:t>硬件</a:t>
            </a:r>
            <a:endParaRPr lang="en-US" dirty="0"/>
          </a:p>
        </p:txBody>
      </p:sp>
      <p:sp>
        <p:nvSpPr>
          <p:cNvPr id="359428" name="Rectangle 4"/>
          <p:cNvSpPr>
            <a:spLocks noGrp="1" noChangeArrowheads="1"/>
          </p:cNvSpPr>
          <p:nvPr>
            <p:ph type="body" idx="1"/>
          </p:nvPr>
        </p:nvSpPr>
        <p:spPr>
          <a:xfrm>
            <a:off x="290513" y="1219200"/>
            <a:ext cx="4122737" cy="5213350"/>
          </a:xfrm>
        </p:spPr>
        <p:txBody>
          <a:bodyPr/>
          <a:lstStyle/>
          <a:p>
            <a:pPr>
              <a:spcBef>
                <a:spcPts val="600"/>
              </a:spcBef>
            </a:pPr>
            <a:r>
              <a:rPr lang="zh-CN" altLang="en-US" sz="2200" dirty="0"/>
              <a:t>画图惯例（图</a:t>
            </a:r>
            <a:r>
              <a:rPr lang="en-US" altLang="zh-CN" sz="2200" dirty="0"/>
              <a:t>4-23</a:t>
            </a:r>
            <a:r>
              <a:rPr lang="zh-CN" altLang="en-US" sz="2200" dirty="0"/>
              <a:t>）：</a:t>
            </a:r>
            <a:endParaRPr lang="en-US" altLang="zh-CN" sz="2200" dirty="0"/>
          </a:p>
          <a:p>
            <a:pPr>
              <a:spcBef>
                <a:spcPts val="600"/>
              </a:spcBef>
            </a:pPr>
            <a:r>
              <a:rPr lang="zh-CN" altLang="en-US" sz="2200" dirty="0">
                <a:solidFill>
                  <a:schemeClr val="accent2"/>
                </a:solidFill>
              </a:rPr>
              <a:t>蓝框</a:t>
            </a:r>
            <a:r>
              <a:rPr lang="en-US" sz="2200" dirty="0"/>
              <a:t>:  </a:t>
            </a:r>
            <a:r>
              <a:rPr lang="zh-CN" altLang="en-US" sz="2200" dirty="0"/>
              <a:t>预设计好的硬件模块</a:t>
            </a:r>
            <a:endParaRPr lang="en-US" sz="2200" dirty="0"/>
          </a:p>
          <a:p>
            <a:pPr lvl="2">
              <a:spcBef>
                <a:spcPts val="600"/>
              </a:spcBef>
            </a:pPr>
            <a:r>
              <a:rPr lang="zh-CN" altLang="en-US" sz="2200" dirty="0"/>
              <a:t>如内存</a:t>
            </a:r>
            <a:r>
              <a:rPr lang="en-US" sz="2200" dirty="0"/>
              <a:t>, ALU</a:t>
            </a:r>
          </a:p>
          <a:p>
            <a:pPr marL="808038" lvl="1" indent="-808038">
              <a:spcBef>
                <a:spcPts val="600"/>
              </a:spcBef>
            </a:pPr>
            <a:r>
              <a:rPr lang="zh-CN" altLang="en-US" dirty="0">
                <a:solidFill>
                  <a:srgbClr val="545454"/>
                </a:solidFill>
              </a:rPr>
              <a:t>灰框</a:t>
            </a:r>
            <a:r>
              <a:rPr lang="en-US" dirty="0"/>
              <a:t>:   </a:t>
            </a:r>
            <a:r>
              <a:rPr lang="zh-CN" altLang="en-US" dirty="0"/>
              <a:t>控制逻辑，从一组信号源中选择或计算布尔函数</a:t>
            </a:r>
            <a:endParaRPr lang="en-US" dirty="0"/>
          </a:p>
          <a:p>
            <a:pPr lvl="2">
              <a:spcBef>
                <a:spcPts val="600"/>
              </a:spcBef>
            </a:pPr>
            <a:r>
              <a:rPr lang="zh-CN" altLang="en-US" sz="2200" dirty="0"/>
              <a:t>用</a:t>
            </a:r>
            <a:r>
              <a:rPr lang="en-US" sz="2200" dirty="0"/>
              <a:t>HCL</a:t>
            </a:r>
            <a:r>
              <a:rPr lang="zh-CN" altLang="en-US" sz="2200" dirty="0"/>
              <a:t>描述</a:t>
            </a:r>
            <a:endParaRPr lang="en-US" sz="2200" dirty="0"/>
          </a:p>
          <a:p>
            <a:pPr marL="0" lvl="1">
              <a:spcBef>
                <a:spcPts val="600"/>
              </a:spcBef>
            </a:pPr>
            <a:r>
              <a:rPr lang="zh-CN" altLang="en-US" dirty="0"/>
              <a:t>白色椭圆框</a:t>
            </a:r>
            <a:r>
              <a:rPr lang="en-US" dirty="0"/>
              <a:t>:  </a:t>
            </a:r>
            <a:r>
              <a:rPr lang="zh-CN" altLang="en-US" dirty="0"/>
              <a:t>线路标识（非部件）</a:t>
            </a:r>
            <a:endParaRPr lang="en-US" dirty="0"/>
          </a:p>
          <a:p>
            <a:pPr marL="0" lvl="1">
              <a:spcBef>
                <a:spcPts val="600"/>
              </a:spcBef>
            </a:pPr>
            <a:r>
              <a:rPr lang="zh-CN" altLang="en-US" dirty="0"/>
              <a:t>粗线</a:t>
            </a:r>
            <a:r>
              <a:rPr lang="en-US" dirty="0"/>
              <a:t>:   64-bit</a:t>
            </a:r>
            <a:r>
              <a:rPr lang="zh-CN" altLang="en-US" dirty="0"/>
              <a:t>字值</a:t>
            </a:r>
            <a:endParaRPr lang="en-US" dirty="0"/>
          </a:p>
          <a:p>
            <a:pPr marL="0" lvl="1">
              <a:spcBef>
                <a:spcPts val="600"/>
              </a:spcBef>
            </a:pPr>
            <a:r>
              <a:rPr lang="zh-CN" altLang="en-US" dirty="0"/>
              <a:t>细线</a:t>
            </a:r>
            <a:r>
              <a:rPr lang="en-US" dirty="0"/>
              <a:t>:   4-8 bit </a:t>
            </a:r>
            <a:r>
              <a:rPr lang="zh-CN" altLang="en-US" dirty="0"/>
              <a:t>值</a:t>
            </a:r>
            <a:endParaRPr lang="en-US" dirty="0"/>
          </a:p>
          <a:p>
            <a:pPr marL="0" lvl="1">
              <a:spcBef>
                <a:spcPts val="600"/>
              </a:spcBef>
            </a:pPr>
            <a:r>
              <a:rPr lang="zh-CN" altLang="en-US" dirty="0"/>
              <a:t>虚线</a:t>
            </a:r>
            <a:r>
              <a:rPr lang="en-US" dirty="0"/>
              <a:t>:   1</a:t>
            </a:r>
            <a:r>
              <a:rPr lang="zh-CN" altLang="en-US" dirty="0"/>
              <a:t>位值</a:t>
            </a:r>
            <a:endParaRPr lang="en-US" dirty="0"/>
          </a:p>
          <a:p>
            <a:pPr lvl="1">
              <a:spcBef>
                <a:spcPts val="600"/>
              </a:spcBef>
            </a:pPr>
            <a:endParaRPr lang="en-US" dirty="0"/>
          </a:p>
        </p:txBody>
      </p:sp>
      <p:pic>
        <p:nvPicPr>
          <p:cNvPr id="359431" name="Picture 7"/>
          <p:cNvPicPr>
            <a:picLocks noChangeAspect="1" noChangeArrowheads="1"/>
          </p:cNvPicPr>
          <p:nvPr/>
        </p:nvPicPr>
        <p:blipFill>
          <a:blip r:embed="rId2"/>
          <a:srcRect/>
          <a:stretch>
            <a:fillRect/>
          </a:stretch>
        </p:blipFill>
        <p:spPr bwMode="auto">
          <a:xfrm>
            <a:off x="4565650" y="98424"/>
            <a:ext cx="4364444" cy="6499226"/>
          </a:xfrm>
          <a:prstGeom prst="rect">
            <a:avLst/>
          </a:prstGeom>
          <a:noFill/>
          <a:ln w="19050" cap="flat" cmpd="sng">
            <a:noFill/>
            <a:prstDash val="solid"/>
            <a:miter lim="800000"/>
            <a:headEnd type="none" w="med" len="med"/>
            <a:tailEnd type="none" w="sm" len="sm"/>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6E47A-ECB5-4B4F-9A60-F966CA9A6C0C}"/>
              </a:ext>
            </a:extLst>
          </p:cNvPr>
          <p:cNvSpPr>
            <a:spLocks noGrp="1"/>
          </p:cNvSpPr>
          <p:nvPr>
            <p:ph type="title"/>
          </p:nvPr>
        </p:nvSpPr>
        <p:spPr/>
        <p:txBody>
          <a:bodyPr/>
          <a:lstStyle/>
          <a:p>
            <a:r>
              <a:rPr lang="en-US" altLang="zh-CN" dirty="0"/>
              <a:t>SEQ</a:t>
            </a:r>
            <a:r>
              <a:rPr lang="zh-CN" altLang="en-US" dirty="0"/>
              <a:t>的时序</a:t>
            </a:r>
          </a:p>
        </p:txBody>
      </p:sp>
      <p:sp>
        <p:nvSpPr>
          <p:cNvPr id="3" name="内容占位符 2">
            <a:extLst>
              <a:ext uri="{FF2B5EF4-FFF2-40B4-BE49-F238E27FC236}">
                <a16:creationId xmlns:a16="http://schemas.microsoft.com/office/drawing/2014/main" id="{936E90EC-FDA6-429A-AEE9-A357E9184826}"/>
              </a:ext>
            </a:extLst>
          </p:cNvPr>
          <p:cNvSpPr>
            <a:spLocks noGrp="1"/>
          </p:cNvSpPr>
          <p:nvPr>
            <p:ph idx="1"/>
          </p:nvPr>
        </p:nvSpPr>
        <p:spPr/>
        <p:txBody>
          <a:bodyPr/>
          <a:lstStyle/>
          <a:p>
            <a:r>
              <a:rPr lang="zh-CN" altLang="en-US" dirty="0"/>
              <a:t>原则：从不回读</a:t>
            </a:r>
            <a:endParaRPr lang="en-US" altLang="zh-CN" dirty="0"/>
          </a:p>
          <a:p>
            <a:r>
              <a:rPr lang="zh-CN" altLang="en-US" dirty="0"/>
              <a:t>处理器从来不需要为了完成一条指令的执行而去读由该指令更新了的状态。</a:t>
            </a:r>
          </a:p>
        </p:txBody>
      </p:sp>
    </p:spTree>
    <p:extLst>
      <p:ext uri="{BB962C8B-B14F-4D97-AF65-F5344CB8AC3E}">
        <p14:creationId xmlns:p14="http://schemas.microsoft.com/office/powerpoint/2010/main" val="340976149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dirty="0"/>
              <a:t>SEQ </a:t>
            </a:r>
            <a:r>
              <a:rPr lang="zh-CN" altLang="en-US" dirty="0"/>
              <a:t>操作</a:t>
            </a:r>
            <a:endParaRPr lang="en-US" dirty="0"/>
          </a:p>
        </p:txBody>
      </p:sp>
      <p:sp>
        <p:nvSpPr>
          <p:cNvPr id="370691" name="Rectangle 3"/>
          <p:cNvSpPr>
            <a:spLocks noGrp="1" noChangeArrowheads="1"/>
          </p:cNvSpPr>
          <p:nvPr>
            <p:ph type="body" idx="1"/>
          </p:nvPr>
        </p:nvSpPr>
        <p:spPr>
          <a:xfrm>
            <a:off x="4686150" y="511175"/>
            <a:ext cx="3860800" cy="5213350"/>
          </a:xfrm>
        </p:spPr>
        <p:txBody>
          <a:bodyPr/>
          <a:lstStyle/>
          <a:p>
            <a:r>
              <a:rPr lang="zh-CN" altLang="en-US" dirty="0">
                <a:solidFill>
                  <a:srgbClr val="FF0000"/>
                </a:solidFill>
                <a:latin typeface="华文楷体" panose="02010600040101010101" pitchFamily="2" charset="-122"/>
                <a:ea typeface="华文楷体" panose="02010600040101010101" pitchFamily="2" charset="-122"/>
              </a:rPr>
              <a:t>状态逻辑</a:t>
            </a:r>
            <a:endParaRPr lang="en-US" dirty="0">
              <a:solidFill>
                <a:srgbClr val="FF0000"/>
              </a:solidFill>
              <a:latin typeface="华文楷体" panose="02010600040101010101" pitchFamily="2" charset="-122"/>
              <a:ea typeface="华文楷体" panose="02010600040101010101" pitchFamily="2" charset="-122"/>
            </a:endParaRPr>
          </a:p>
          <a:p>
            <a:pPr marL="841375" lvl="1" indent="-342900">
              <a:buFont typeface="Wingdings" panose="05000000000000000000" pitchFamily="2" charset="2"/>
              <a:buChar char="Ø"/>
            </a:pPr>
            <a:r>
              <a:rPr lang="en-US" dirty="0"/>
              <a:t>PC </a:t>
            </a:r>
            <a:r>
              <a:rPr lang="zh-CN" altLang="en-US" dirty="0"/>
              <a:t>寄存器</a:t>
            </a:r>
            <a:endParaRPr lang="en-US" dirty="0"/>
          </a:p>
          <a:p>
            <a:pPr marL="841375" lvl="1" indent="-342900">
              <a:buFont typeface="Wingdings" panose="05000000000000000000" pitchFamily="2" charset="2"/>
              <a:buChar char="Ø"/>
            </a:pPr>
            <a:r>
              <a:rPr lang="en-US" dirty="0"/>
              <a:t>Cond. Code</a:t>
            </a:r>
            <a:r>
              <a:rPr lang="zh-CN" altLang="en-US" dirty="0"/>
              <a:t>寄存器</a:t>
            </a:r>
            <a:endParaRPr lang="en-US" dirty="0"/>
          </a:p>
          <a:p>
            <a:pPr marL="841375" lvl="1" indent="-342900">
              <a:buFont typeface="Wingdings" panose="05000000000000000000" pitchFamily="2" charset="2"/>
              <a:buChar char="Ø"/>
            </a:pPr>
            <a:r>
              <a:rPr lang="en-US" dirty="0"/>
              <a:t>Data </a:t>
            </a:r>
            <a:r>
              <a:rPr lang="zh-CN" altLang="en-US" dirty="0"/>
              <a:t>存储器</a:t>
            </a:r>
            <a:endParaRPr lang="en-US" dirty="0"/>
          </a:p>
          <a:p>
            <a:pPr marL="841375" lvl="1" indent="-342900">
              <a:buFont typeface="Wingdings" panose="05000000000000000000" pitchFamily="2" charset="2"/>
              <a:buChar char="Ø"/>
            </a:pPr>
            <a:r>
              <a:rPr lang="zh-CN" altLang="en-US" dirty="0"/>
              <a:t>寄存器文件</a:t>
            </a:r>
            <a:endParaRPr lang="en-US" dirty="0"/>
          </a:p>
          <a:p>
            <a:pPr lvl="1">
              <a:buFont typeface="Wingdings" pitchFamily="2" charset="2"/>
              <a:buNone/>
            </a:pPr>
            <a:r>
              <a:rPr lang="zh-CN" altLang="en-US" i="1" dirty="0"/>
              <a:t>均在时钟上升沿更新</a:t>
            </a:r>
            <a:endParaRPr lang="en-US" i="1" dirty="0"/>
          </a:p>
          <a:p>
            <a:r>
              <a:rPr lang="zh-CN" altLang="en-US" dirty="0">
                <a:solidFill>
                  <a:srgbClr val="FF0000"/>
                </a:solidFill>
                <a:latin typeface="华文楷体" panose="02010600040101010101" pitchFamily="2" charset="-122"/>
                <a:ea typeface="华文楷体" panose="02010600040101010101" pitchFamily="2" charset="-122"/>
              </a:rPr>
              <a:t>组合逻辑</a:t>
            </a:r>
            <a:endParaRPr lang="en-US" dirty="0">
              <a:solidFill>
                <a:srgbClr val="FF0000"/>
              </a:solidFill>
              <a:latin typeface="华文楷体" panose="02010600040101010101" pitchFamily="2" charset="-122"/>
              <a:ea typeface="华文楷体" panose="02010600040101010101" pitchFamily="2" charset="-122"/>
            </a:endParaRPr>
          </a:p>
          <a:p>
            <a:pPr lvl="1"/>
            <a:r>
              <a:rPr lang="en-US" dirty="0"/>
              <a:t>ALU</a:t>
            </a:r>
          </a:p>
          <a:p>
            <a:pPr lvl="1"/>
            <a:r>
              <a:rPr lang="zh-CN" altLang="en-US" dirty="0"/>
              <a:t>控制逻辑
存储器读</a:t>
            </a:r>
            <a:endParaRPr lang="en-US" dirty="0"/>
          </a:p>
          <a:p>
            <a:pPr lvl="2"/>
            <a:r>
              <a:rPr lang="zh-CN" altLang="en-US" dirty="0"/>
              <a:t>指令存储器</a:t>
            </a:r>
            <a:endParaRPr lang="en-US" altLang="zh-CN" dirty="0"/>
          </a:p>
          <a:p>
            <a:pPr lvl="2"/>
            <a:r>
              <a:rPr lang="zh-CN" altLang="en-US" dirty="0"/>
              <a:t>寄存器文件</a:t>
            </a:r>
            <a:endParaRPr lang="en-US" dirty="0"/>
          </a:p>
          <a:p>
            <a:pPr lvl="2"/>
            <a:r>
              <a:rPr lang="zh-CN" altLang="en-US" dirty="0"/>
              <a:t>数据存储器</a:t>
            </a:r>
            <a:endParaRPr lang="en-US" dirty="0"/>
          </a:p>
        </p:txBody>
      </p:sp>
      <p:grpSp>
        <p:nvGrpSpPr>
          <p:cNvPr id="26" name="Group 25"/>
          <p:cNvGrpSpPr/>
          <p:nvPr/>
        </p:nvGrpSpPr>
        <p:grpSpPr>
          <a:xfrm>
            <a:off x="831850" y="1746250"/>
            <a:ext cx="3429000" cy="3733800"/>
            <a:chOff x="609600" y="4343400"/>
            <a:chExt cx="3429000" cy="3733800"/>
          </a:xfrm>
        </p:grpSpPr>
        <p:sp>
          <p:nvSpPr>
            <p:cNvPr id="27" name="AutoShape 296"/>
            <p:cNvSpPr>
              <a:spLocks noChangeArrowheads="1"/>
            </p:cNvSpPr>
            <p:nvPr/>
          </p:nvSpPr>
          <p:spPr bwMode="auto">
            <a:xfrm>
              <a:off x="609600" y="4343400"/>
              <a:ext cx="1600200" cy="3048000"/>
            </a:xfrm>
            <a:prstGeom prst="roundRect">
              <a:avLst>
                <a:gd name="adj" fmla="val 16667"/>
              </a:avLst>
            </a:prstGeom>
            <a:solidFill>
              <a:srgbClr val="FFFFFF"/>
            </a:solidFill>
            <a:ln w="19050">
              <a:solidFill>
                <a:srgbClr val="000000"/>
              </a:solidFill>
              <a:round/>
              <a:headEnd type="none" w="sm" len="sm"/>
              <a:tailEnd type="none" w="sm" len="sm"/>
            </a:ln>
            <a:effectLst>
              <a:outerShdw dist="50800" dir="2700000" algn="tl" rotWithShape="0">
                <a:srgbClr val="000000">
                  <a:alpha val="40000"/>
                </a:srgbClr>
              </a:outerShdw>
            </a:effectLst>
          </p:spPr>
          <p:txBody>
            <a:bodyPr wrap="none" tIns="457200"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Combinational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logic</a:t>
              </a:r>
            </a:p>
          </p:txBody>
        </p:sp>
        <p:sp>
          <p:nvSpPr>
            <p:cNvPr id="28" name="AutoShape 297"/>
            <p:cNvSpPr>
              <a:spLocks noChangeArrowheads="1"/>
            </p:cNvSpPr>
            <p:nvPr/>
          </p:nvSpPr>
          <p:spPr bwMode="auto">
            <a:xfrm>
              <a:off x="914400" y="5410200"/>
              <a:ext cx="990600" cy="990600"/>
            </a:xfrm>
            <a:prstGeom prst="roundRect">
              <a:avLst>
                <a:gd name="adj" fmla="val 16667"/>
              </a:avLst>
            </a:prstGeom>
            <a:solidFill>
              <a:srgbClr val="FFFFFF"/>
            </a:solidFill>
            <a:ln w="19050">
              <a:solidFill>
                <a:srgbClr val="000000"/>
              </a:solidFill>
              <a:round/>
              <a:headEnd type="none" w="sm" len="sm"/>
              <a:tailEnd type="none" w="sm" len="sm"/>
            </a:ln>
            <a:effectLst>
              <a:innerShdw dist="63500" dir="13500000">
                <a:prstClr val="black">
                  <a:alpha val="50000"/>
                </a:prstClr>
              </a:inn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Helvetica" pitchFamily="34" charset="0"/>
                <a:ea typeface="+mn-ea"/>
              </a:endParaRPr>
            </a:p>
          </p:txBody>
        </p:sp>
        <p:sp>
          <p:nvSpPr>
            <p:cNvPr id="29" name="Rectangle 334"/>
            <p:cNvSpPr>
              <a:spLocks noChangeArrowheads="1"/>
            </p:cNvSpPr>
            <p:nvPr/>
          </p:nvSpPr>
          <p:spPr bwMode="auto">
            <a:xfrm rot="5400000" flipV="1">
              <a:off x="3656013" y="63230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30" name="AutoShape 360"/>
            <p:cNvSpPr>
              <a:spLocks noChangeArrowheads="1"/>
            </p:cNvSpPr>
            <p:nvPr/>
          </p:nvSpPr>
          <p:spPr bwMode="auto">
            <a:xfrm>
              <a:off x="2209800" y="67818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31" name="AutoShape 361"/>
            <p:cNvSpPr>
              <a:spLocks noChangeArrowheads="1"/>
            </p:cNvSpPr>
            <p:nvPr/>
          </p:nvSpPr>
          <p:spPr bwMode="auto">
            <a:xfrm flipH="1">
              <a:off x="2209800" y="64008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32" name="AutoShape 362"/>
            <p:cNvSpPr>
              <a:spLocks noChangeArrowheads="1"/>
            </p:cNvSpPr>
            <p:nvPr/>
          </p:nvSpPr>
          <p:spPr bwMode="auto">
            <a:xfrm>
              <a:off x="2209800" y="53340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33" name="AutoShape 363"/>
            <p:cNvSpPr>
              <a:spLocks noChangeArrowheads="1"/>
            </p:cNvSpPr>
            <p:nvPr/>
          </p:nvSpPr>
          <p:spPr bwMode="auto">
            <a:xfrm flipH="1">
              <a:off x="2209800" y="49530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34" name="AutoShape 364"/>
            <p:cNvSpPr>
              <a:spLocks noChangeArrowheads="1"/>
            </p:cNvSpPr>
            <p:nvPr/>
          </p:nvSpPr>
          <p:spPr bwMode="auto">
            <a:xfrm rot="5400000" flipH="1">
              <a:off x="1219200" y="60960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35" name="AutoShape 365"/>
            <p:cNvSpPr>
              <a:spLocks noChangeArrowheads="1"/>
            </p:cNvSpPr>
            <p:nvPr/>
          </p:nvSpPr>
          <p:spPr bwMode="auto">
            <a:xfrm rot="5400000" flipH="1">
              <a:off x="1219200" y="54102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36" name="AutoShape 366"/>
            <p:cNvSpPr>
              <a:spLocks noChangeArrowheads="1"/>
            </p:cNvSpPr>
            <p:nvPr/>
          </p:nvSpPr>
          <p:spPr bwMode="auto">
            <a:xfrm rot="5400000" flipH="1">
              <a:off x="1295400" y="73914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37" name="Freeform 367"/>
            <p:cNvSpPr>
              <a:spLocks/>
            </p:cNvSpPr>
            <p:nvPr/>
          </p:nvSpPr>
          <p:spPr bwMode="auto">
            <a:xfrm>
              <a:off x="1828800" y="45720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rgbClr val="FFFFFF"/>
            </a:solidFill>
            <a:ln w="19050">
              <a:solidFill>
                <a:srgbClr val="00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38" name="Rectangle 78"/>
            <p:cNvSpPr>
              <a:spLocks noChangeArrowheads="1"/>
            </p:cNvSpPr>
            <p:nvPr/>
          </p:nvSpPr>
          <p:spPr bwMode="auto">
            <a:xfrm>
              <a:off x="2514600" y="4953000"/>
              <a:ext cx="1066800" cy="685800"/>
            </a:xfrm>
            <a:prstGeom prst="rect">
              <a:avLst/>
            </a:prstGeom>
            <a:solidFill>
              <a:srgbClr val="DDDDDD"/>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Helvetica" pitchFamily="34" charset="0"/>
                  <a:ea typeface="+mn-ea"/>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Helvetica" pitchFamily="34" charset="0"/>
                  <a:ea typeface="+mn-ea"/>
                </a:rPr>
                <a:t>memory</a:t>
              </a:r>
            </a:p>
          </p:txBody>
        </p:sp>
        <p:sp>
          <p:nvSpPr>
            <p:cNvPr id="39" name="Rectangle 23"/>
            <p:cNvSpPr>
              <a:spLocks noChangeArrowheads="1"/>
            </p:cNvSpPr>
            <p:nvPr/>
          </p:nvSpPr>
          <p:spPr bwMode="auto">
            <a:xfrm>
              <a:off x="2514600" y="6416675"/>
              <a:ext cx="990600" cy="685800"/>
            </a:xfrm>
            <a:prstGeom prst="rect">
              <a:avLst/>
            </a:prstGeom>
            <a:solidFill>
              <a:srgbClr val="DDDDDD"/>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Register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file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ourier New" pitchFamily="49" charset="0"/>
                  <a:ea typeface="+mn-ea"/>
                </a:rPr>
                <a:t>%</a:t>
              </a:r>
              <a:r>
                <a:rPr kumimoji="0" lang="en-US" sz="800" b="0" i="0" u="none" strike="noStrike" kern="0" cap="none" spc="0" normalizeH="0" baseline="0" noProof="0" dirty="0" err="1">
                  <a:ln>
                    <a:noFill/>
                  </a:ln>
                  <a:solidFill>
                    <a:sysClr val="windowText" lastClr="000000"/>
                  </a:solidFill>
                  <a:effectLst/>
                  <a:uLnTx/>
                  <a:uFillTx/>
                  <a:latin typeface="Courier New" pitchFamily="49" charset="0"/>
                  <a:ea typeface="+mn-ea"/>
                </a:rPr>
                <a:t>rbx</a:t>
              </a:r>
              <a:r>
                <a:rPr kumimoji="0" lang="en-US" sz="800" b="0" i="0" u="none" strike="noStrike" kern="0" cap="none" spc="0" normalizeH="0" baseline="0" noProof="0" dirty="0">
                  <a:ln>
                    <a:noFill/>
                  </a:ln>
                  <a:solidFill>
                    <a:sysClr val="windowText" lastClr="000000"/>
                  </a:solidFill>
                  <a:effectLst/>
                  <a:uLnTx/>
                  <a:uFillTx/>
                  <a:latin typeface="Courier New" pitchFamily="49" charset="0"/>
                  <a:ea typeface="+mn-ea"/>
                </a:rPr>
                <a:t> = 0x100</a:t>
              </a:r>
              <a:endPar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endParaRPr>
            </a:p>
          </p:txBody>
        </p:sp>
        <p:sp>
          <p:nvSpPr>
            <p:cNvPr id="40" name="Rectangle 231"/>
            <p:cNvSpPr>
              <a:spLocks noChangeArrowheads="1"/>
            </p:cNvSpPr>
            <p:nvPr/>
          </p:nvSpPr>
          <p:spPr bwMode="auto">
            <a:xfrm>
              <a:off x="1066800" y="7696200"/>
              <a:ext cx="762000" cy="381000"/>
            </a:xfrm>
            <a:prstGeom prst="rect">
              <a:avLst/>
            </a:prstGeom>
            <a:solidFill>
              <a:srgbClr val="DDDDDD"/>
            </a:solidFill>
            <a:ln w="9525">
              <a:solidFill>
                <a:srgbClr val="000000"/>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ea typeface="+mn-ea"/>
                </a:rPr>
                <a:t>PC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urier New" pitchFamily="49" charset="0"/>
                  <a:ea typeface="+mn-ea"/>
                </a:rPr>
                <a:t>0x014</a:t>
              </a:r>
            </a:p>
          </p:txBody>
        </p:sp>
        <p:sp>
          <p:nvSpPr>
            <p:cNvPr id="41" name="Rectangle 294"/>
            <p:cNvSpPr>
              <a:spLocks noChangeArrowheads="1"/>
            </p:cNvSpPr>
            <p:nvPr/>
          </p:nvSpPr>
          <p:spPr bwMode="auto">
            <a:xfrm>
              <a:off x="1066800" y="5715000"/>
              <a:ext cx="609600" cy="381000"/>
            </a:xfrm>
            <a:prstGeom prst="rect">
              <a:avLst/>
            </a:prstGeom>
            <a:solidFill>
              <a:srgbClr val="DDDDDD"/>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ea typeface="+mn-ea"/>
                </a:rPr>
                <a:t>CC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Courier New" pitchFamily="49" charset="0"/>
                  <a:ea typeface="+mn-ea"/>
                </a:rPr>
                <a:t>100</a:t>
              </a:r>
            </a:p>
          </p:txBody>
        </p:sp>
        <p:sp>
          <p:nvSpPr>
            <p:cNvPr id="42" name="Text Box 368"/>
            <p:cNvSpPr txBox="1">
              <a:spLocks noChangeArrowheads="1"/>
            </p:cNvSpPr>
            <p:nvPr/>
          </p:nvSpPr>
          <p:spPr bwMode="auto">
            <a:xfrm>
              <a:off x="2237725" y="6019800"/>
              <a:ext cx="42992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ports</a:t>
              </a:r>
            </a:p>
          </p:txBody>
        </p:sp>
        <p:sp>
          <p:nvSpPr>
            <p:cNvPr id="43" name="Text Box 369"/>
            <p:cNvSpPr txBox="1">
              <a:spLocks noChangeArrowheads="1"/>
            </p:cNvSpPr>
            <p:nvPr/>
          </p:nvSpPr>
          <p:spPr bwMode="auto">
            <a:xfrm>
              <a:off x="3457726" y="6019800"/>
              <a:ext cx="42832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Write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ports</a:t>
              </a:r>
            </a:p>
          </p:txBody>
        </p:sp>
        <p:grpSp>
          <p:nvGrpSpPr>
            <p:cNvPr id="44" name="Group 453"/>
            <p:cNvGrpSpPr>
              <a:grpSpLocks/>
            </p:cNvGrpSpPr>
            <p:nvPr/>
          </p:nvGrpSpPr>
          <p:grpSpPr bwMode="auto">
            <a:xfrm>
              <a:off x="2238375" y="4724400"/>
              <a:ext cx="1644650" cy="215900"/>
              <a:chOff x="4050" y="2976"/>
              <a:chExt cx="1036" cy="136"/>
            </a:xfrm>
          </p:grpSpPr>
          <p:sp>
            <p:nvSpPr>
              <p:cNvPr id="45" name="Text Box 454"/>
              <p:cNvSpPr txBox="1">
                <a:spLocks noChangeArrowheads="1"/>
              </p:cNvSpPr>
              <p:nvPr/>
            </p:nvSpPr>
            <p:spPr bwMode="auto">
              <a:xfrm>
                <a:off x="4050" y="2976"/>
                <a:ext cx="271"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Helvetica" charset="0"/>
                    <a:ea typeface="ＭＳ Ｐゴシック" charset="0"/>
                  </a:rPr>
                  <a:t>Read</a:t>
                </a:r>
              </a:p>
            </p:txBody>
          </p:sp>
          <p:sp>
            <p:nvSpPr>
              <p:cNvPr id="46" name="Text Box 455"/>
              <p:cNvSpPr txBox="1">
                <a:spLocks noChangeArrowheads="1"/>
              </p:cNvSpPr>
              <p:nvPr/>
            </p:nvSpPr>
            <p:spPr bwMode="auto">
              <a:xfrm>
                <a:off x="4819" y="2976"/>
                <a:ext cx="267"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Helvetica" charset="0"/>
                    <a:ea typeface="ＭＳ Ｐゴシック" charset="0"/>
                  </a:rPr>
                  <a:t>Write</a:t>
                </a:r>
              </a:p>
            </p:txBody>
          </p:sp>
        </p:grpSp>
      </p:grpSp>
    </p:spTree>
    <p:extLst>
      <p:ext uri="{BB962C8B-B14F-4D97-AF65-F5344CB8AC3E}">
        <p14:creationId xmlns:p14="http://schemas.microsoft.com/office/powerpoint/2010/main" val="18359612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45" name="Rectangle 33"/>
          <p:cNvSpPr>
            <a:spLocks noGrp="1" noChangeArrowheads="1"/>
          </p:cNvSpPr>
          <p:nvPr>
            <p:ph type="title"/>
          </p:nvPr>
        </p:nvSpPr>
        <p:spPr>
          <a:xfrm>
            <a:off x="267510" y="267750"/>
            <a:ext cx="2508251" cy="923676"/>
          </a:xfrm>
        </p:spPr>
        <p:txBody>
          <a:bodyPr/>
          <a:lstStyle/>
          <a:p>
            <a:r>
              <a:rPr lang="en-US" dirty="0"/>
              <a:t>SEQ </a:t>
            </a:r>
            <a:r>
              <a:rPr lang="zh-CN" altLang="en-US" dirty="0"/>
              <a:t>操作</a:t>
            </a:r>
            <a:r>
              <a:rPr lang="en-US" dirty="0"/>
              <a:t> #2</a:t>
            </a:r>
          </a:p>
        </p:txBody>
      </p:sp>
      <p:sp>
        <p:nvSpPr>
          <p:cNvPr id="371746" name="Rectangle 34"/>
          <p:cNvSpPr>
            <a:spLocks noGrp="1" noChangeArrowheads="1"/>
          </p:cNvSpPr>
          <p:nvPr>
            <p:ph type="body" idx="1"/>
          </p:nvPr>
        </p:nvSpPr>
        <p:spPr>
          <a:xfrm>
            <a:off x="4953000" y="3124200"/>
            <a:ext cx="3632200" cy="3308350"/>
          </a:xfrm>
        </p:spPr>
        <p:txBody>
          <a:bodyPr/>
          <a:lstStyle/>
          <a:p>
            <a:pPr lvl="1"/>
            <a:r>
              <a:rPr lang="zh-CN" altLang="en-US" dirty="0"/>
              <a:t>状态为第</a:t>
            </a:r>
            <a:r>
              <a:rPr lang="en-US" altLang="zh-CN" dirty="0"/>
              <a:t>2</a:t>
            </a:r>
            <a:r>
              <a:rPr lang="zh-CN" altLang="en-US" dirty="0"/>
              <a:t>条</a:t>
            </a:r>
            <a:r>
              <a:rPr lang="en-US" dirty="0" err="1">
                <a:latin typeface="Courier New" pitchFamily="49" charset="0"/>
              </a:rPr>
              <a:t>irmovq</a:t>
            </a:r>
            <a:r>
              <a:rPr lang="zh-CN" altLang="en-US" dirty="0">
                <a:latin typeface="Courier New" pitchFamily="49" charset="0"/>
              </a:rPr>
              <a:t>指令的状态</a:t>
            </a:r>
            <a:endParaRPr lang="en-US" dirty="0"/>
          </a:p>
          <a:p>
            <a:pPr lvl="1"/>
            <a:r>
              <a:rPr lang="zh-CN" altLang="en-US" dirty="0"/>
              <a:t>组合逻辑开始对状态变化做出反应</a:t>
            </a:r>
            <a:endParaRPr lang="en-US" dirty="0"/>
          </a:p>
        </p:txBody>
      </p:sp>
      <p:grpSp>
        <p:nvGrpSpPr>
          <p:cNvPr id="45" name="Group 44"/>
          <p:cNvGrpSpPr/>
          <p:nvPr/>
        </p:nvGrpSpPr>
        <p:grpSpPr>
          <a:xfrm>
            <a:off x="2813050" y="222250"/>
            <a:ext cx="5943600" cy="2133600"/>
            <a:chOff x="762000" y="928688"/>
            <a:chExt cx="7162800" cy="2881312"/>
          </a:xfrm>
        </p:grpSpPr>
        <p:sp>
          <p:nvSpPr>
            <p:cNvPr id="46" name="Rectangle 429"/>
            <p:cNvSpPr>
              <a:spLocks noChangeArrowheads="1"/>
            </p:cNvSpPr>
            <p:nvPr/>
          </p:nvSpPr>
          <p:spPr bwMode="auto">
            <a:xfrm>
              <a:off x="1676400" y="2667000"/>
              <a:ext cx="6248400" cy="381000"/>
            </a:xfrm>
            <a:prstGeom prst="rect">
              <a:avLst/>
            </a:prstGeom>
            <a:solidFill>
              <a:srgbClr val="99FFCC"/>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0x014:   </a:t>
              </a:r>
              <a:r>
                <a:rPr kumimoji="0" lang="en-US" sz="1100" b="0" i="0" u="none" strike="noStrike" kern="0" cap="none" spc="0" normalizeH="0" baseline="0" noProof="0" dirty="0" err="1">
                  <a:ln>
                    <a:noFill/>
                  </a:ln>
                  <a:solidFill>
                    <a:sysClr val="windowText" lastClr="000000"/>
                  </a:solidFill>
                  <a:effectLst/>
                  <a:uLnTx/>
                  <a:uFillTx/>
                  <a:latin typeface="Courier New" charset="0"/>
                </a:rPr>
                <a:t>addq</a:t>
              </a:r>
              <a:r>
                <a:rPr kumimoji="0" lang="en-US" sz="1100" b="0" i="0" u="none" strike="noStrike" kern="0" cap="none" spc="0" normalizeH="0" baseline="0" noProof="0" dirty="0">
                  <a:ln>
                    <a:noFill/>
                  </a:ln>
                  <a:solidFill>
                    <a:sysClr val="windowText" lastClr="000000"/>
                  </a:solidFill>
                  <a:effectLst/>
                  <a:uLnTx/>
                  <a:uFillTx/>
                  <a:latin typeface="Courier New" charset="0"/>
                </a:rPr>
                <a:t> %</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 %</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&lt;-- 0x300 CC &lt;-- 000</a:t>
              </a:r>
            </a:p>
          </p:txBody>
        </p:sp>
        <p:sp>
          <p:nvSpPr>
            <p:cNvPr id="47" name="Rectangle 430"/>
            <p:cNvSpPr>
              <a:spLocks noChangeArrowheads="1"/>
            </p:cNvSpPr>
            <p:nvPr/>
          </p:nvSpPr>
          <p:spPr bwMode="auto">
            <a:xfrm>
              <a:off x="1676400" y="3048000"/>
              <a:ext cx="6248400" cy="381000"/>
            </a:xfrm>
            <a:prstGeom prst="rect">
              <a:avLst/>
            </a:prstGeom>
            <a:solidFill>
              <a:srgbClr val="808080"/>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0x016:   je </a:t>
              </a:r>
              <a:r>
                <a:rPr kumimoji="0" lang="en-US" sz="1100" b="0" i="0" u="none" strike="noStrike" kern="0" cap="none" spc="0" normalizeH="0" baseline="0" noProof="0" dirty="0" err="1">
                  <a:ln>
                    <a:noFill/>
                  </a:ln>
                  <a:solidFill>
                    <a:sysClr val="windowText" lastClr="000000"/>
                  </a:solidFill>
                  <a:effectLst/>
                  <a:uLnTx/>
                  <a:uFillTx/>
                  <a:latin typeface="Courier New" charset="0"/>
                </a:rPr>
                <a:t>dest</a:t>
              </a:r>
              <a:r>
                <a:rPr kumimoji="0" lang="en-US" sz="1100" b="0" i="0" u="none" strike="noStrike" kern="0" cap="none" spc="0" normalizeH="0" baseline="0" noProof="0" dirty="0">
                  <a:ln>
                    <a:noFill/>
                  </a:ln>
                  <a:solidFill>
                    <a:sysClr val="windowText" lastClr="000000"/>
                  </a:solidFill>
                  <a:effectLst/>
                  <a:uLnTx/>
                  <a:uFillTx/>
                  <a:latin typeface="Courier New" charset="0"/>
                </a:rPr>
                <a:t>             # Not taken</a:t>
              </a:r>
            </a:p>
          </p:txBody>
        </p:sp>
        <p:sp>
          <p:nvSpPr>
            <p:cNvPr id="48" name="Rectangle 431"/>
            <p:cNvSpPr>
              <a:spLocks noChangeArrowheads="1"/>
            </p:cNvSpPr>
            <p:nvPr/>
          </p:nvSpPr>
          <p:spPr bwMode="auto">
            <a:xfrm>
              <a:off x="1676400" y="3429000"/>
              <a:ext cx="6248400" cy="381000"/>
            </a:xfrm>
            <a:prstGeom prst="rect">
              <a:avLst/>
            </a:prstGeom>
            <a:solidFill>
              <a:srgbClr val="FFFFFF"/>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0x01f:   </a:t>
              </a:r>
              <a:r>
                <a:rPr kumimoji="0" lang="en-US" sz="1100" b="0" i="0" u="none" strike="noStrike" kern="0" cap="none" spc="0" normalizeH="0" baseline="0" noProof="0" dirty="0" err="1">
                  <a:ln>
                    <a:noFill/>
                  </a:ln>
                  <a:solidFill>
                    <a:sysClr val="windowText" lastClr="000000"/>
                  </a:solidFill>
                  <a:effectLst/>
                  <a:uLnTx/>
                  <a:uFillTx/>
                  <a:latin typeface="Courier New" charset="0"/>
                </a:rPr>
                <a:t>rmmovq</a:t>
              </a:r>
              <a:r>
                <a:rPr kumimoji="0" lang="en-US" sz="1100" b="0" i="0" u="none" strike="noStrike" kern="0" cap="none" spc="0" normalizeH="0" baseline="0" noProof="0" dirty="0">
                  <a:ln>
                    <a:noFill/>
                  </a:ln>
                  <a:solidFill>
                    <a:sysClr val="windowText" lastClr="000000"/>
                  </a:solidFill>
                  <a:effectLst/>
                  <a:uLnTx/>
                  <a:uFillTx/>
                  <a:latin typeface="Courier New" charset="0"/>
                </a:rPr>
                <a:t> %rbx,0(%</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 # M[0x200] &lt;-- 0x300</a:t>
              </a:r>
            </a:p>
          </p:txBody>
        </p:sp>
        <p:sp>
          <p:nvSpPr>
            <p:cNvPr id="49" name="Text Box 432"/>
            <p:cNvSpPr txBox="1">
              <a:spLocks noChangeArrowheads="1"/>
            </p:cNvSpPr>
            <p:nvPr/>
          </p:nvSpPr>
          <p:spPr bwMode="auto">
            <a:xfrm>
              <a:off x="878124" y="2666999"/>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3:</a:t>
              </a:r>
            </a:p>
          </p:txBody>
        </p:sp>
        <p:sp>
          <p:nvSpPr>
            <p:cNvPr id="50" name="Text Box 433"/>
            <p:cNvSpPr txBox="1">
              <a:spLocks noChangeArrowheads="1"/>
            </p:cNvSpPr>
            <p:nvPr/>
          </p:nvSpPr>
          <p:spPr bwMode="auto">
            <a:xfrm>
              <a:off x="878124" y="3047999"/>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4:</a:t>
              </a:r>
            </a:p>
          </p:txBody>
        </p:sp>
        <p:sp>
          <p:nvSpPr>
            <p:cNvPr id="51" name="Text Box 434"/>
            <p:cNvSpPr txBox="1">
              <a:spLocks noChangeArrowheads="1"/>
            </p:cNvSpPr>
            <p:nvPr/>
          </p:nvSpPr>
          <p:spPr bwMode="auto">
            <a:xfrm>
              <a:off x="878124" y="3429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5:</a:t>
              </a:r>
            </a:p>
          </p:txBody>
        </p:sp>
        <p:sp>
          <p:nvSpPr>
            <p:cNvPr id="52" name="Rectangle 440"/>
            <p:cNvSpPr>
              <a:spLocks noChangeArrowheads="1"/>
            </p:cNvSpPr>
            <p:nvPr/>
          </p:nvSpPr>
          <p:spPr bwMode="auto">
            <a:xfrm>
              <a:off x="1676400" y="2286000"/>
              <a:ext cx="6248400" cy="381000"/>
            </a:xfrm>
            <a:prstGeom prst="rect">
              <a:avLst/>
            </a:prstGeom>
            <a:solidFill>
              <a:srgbClr val="DDDDDD"/>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0x00a:   </a:t>
              </a:r>
              <a:r>
                <a:rPr kumimoji="0" lang="en-US" sz="1100" b="0" i="0" u="none" strike="noStrike" kern="0" cap="none" spc="0" normalizeH="0" baseline="0" noProof="0" dirty="0" err="1">
                  <a:ln>
                    <a:noFill/>
                  </a:ln>
                  <a:solidFill>
                    <a:sysClr val="windowText" lastClr="000000"/>
                  </a:solidFill>
                  <a:effectLst/>
                  <a:uLnTx/>
                  <a:uFillTx/>
                  <a:latin typeface="Courier New" charset="0"/>
                </a:rPr>
                <a:t>irmovq</a:t>
              </a:r>
              <a:r>
                <a:rPr kumimoji="0" lang="en-US" sz="1100" b="0" i="0" u="none" strike="noStrike" kern="0" cap="none" spc="0" normalizeH="0" baseline="0" noProof="0" dirty="0">
                  <a:ln>
                    <a:noFill/>
                  </a:ln>
                  <a:solidFill>
                    <a:sysClr val="windowText" lastClr="000000"/>
                  </a:solidFill>
                  <a:effectLst/>
                  <a:uLnTx/>
                  <a:uFillTx/>
                  <a:latin typeface="Courier New" charset="0"/>
                </a:rPr>
                <a:t> $0x200,%rdx  # %</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 &lt;-- 0x200</a:t>
              </a:r>
            </a:p>
          </p:txBody>
        </p:sp>
        <p:sp>
          <p:nvSpPr>
            <p:cNvPr id="53" name="Text Box 441"/>
            <p:cNvSpPr txBox="1">
              <a:spLocks noChangeArrowheads="1"/>
            </p:cNvSpPr>
            <p:nvPr/>
          </p:nvSpPr>
          <p:spPr bwMode="auto">
            <a:xfrm>
              <a:off x="878124" y="2286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2:</a:t>
              </a:r>
            </a:p>
          </p:txBody>
        </p:sp>
        <p:sp>
          <p:nvSpPr>
            <p:cNvPr id="54" name="Rectangle 443"/>
            <p:cNvSpPr>
              <a:spLocks noChangeArrowheads="1"/>
            </p:cNvSpPr>
            <p:nvPr/>
          </p:nvSpPr>
          <p:spPr bwMode="auto">
            <a:xfrm>
              <a:off x="1676400" y="1905000"/>
              <a:ext cx="6248400" cy="381000"/>
            </a:xfrm>
            <a:prstGeom prst="rect">
              <a:avLst/>
            </a:prstGeom>
            <a:solidFill>
              <a:srgbClr val="FFFFFF"/>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0x000:   </a:t>
              </a:r>
              <a:r>
                <a:rPr kumimoji="0" lang="en-US" sz="1100" b="0" i="0" u="none" strike="noStrike" kern="0" cap="none" spc="0" normalizeH="0" baseline="0" noProof="0" dirty="0" err="1">
                  <a:ln>
                    <a:noFill/>
                  </a:ln>
                  <a:solidFill>
                    <a:sysClr val="windowText" lastClr="000000"/>
                  </a:solidFill>
                  <a:effectLst/>
                  <a:uLnTx/>
                  <a:uFillTx/>
                  <a:latin typeface="Courier New" charset="0"/>
                </a:rPr>
                <a:t>irmovq</a:t>
              </a:r>
              <a:r>
                <a:rPr kumimoji="0" lang="en-US" sz="1100" b="0" i="0" u="none" strike="noStrike" kern="0" cap="none" spc="0" normalizeH="0" baseline="0" noProof="0" dirty="0">
                  <a:ln>
                    <a:noFill/>
                  </a:ln>
                  <a:solidFill>
                    <a:sysClr val="windowText" lastClr="000000"/>
                  </a:solidFill>
                  <a:effectLst/>
                  <a:uLnTx/>
                  <a:uFillTx/>
                  <a:latin typeface="Courier New" charset="0"/>
                </a:rPr>
                <a:t> $0x100,%rbx  # %</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&lt;-- 0x100</a:t>
              </a:r>
            </a:p>
          </p:txBody>
        </p:sp>
        <p:sp>
          <p:nvSpPr>
            <p:cNvPr id="55" name="Text Box 444"/>
            <p:cNvSpPr txBox="1">
              <a:spLocks noChangeArrowheads="1"/>
            </p:cNvSpPr>
            <p:nvPr/>
          </p:nvSpPr>
          <p:spPr bwMode="auto">
            <a:xfrm>
              <a:off x="878124" y="1905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Helvetica" charset="0"/>
                  <a:ea typeface="ＭＳ Ｐゴシック" charset="0"/>
                </a:rPr>
                <a:t>Cycle 1:</a:t>
              </a:r>
            </a:p>
          </p:txBody>
        </p:sp>
        <p:sp>
          <p:nvSpPr>
            <p:cNvPr id="56" name="Rectangle 464"/>
            <p:cNvSpPr>
              <a:spLocks noChangeArrowheads="1"/>
            </p:cNvSpPr>
            <p:nvPr/>
          </p:nvSpPr>
          <p:spPr bwMode="auto">
            <a:xfrm>
              <a:off x="762000" y="1157288"/>
              <a:ext cx="838200" cy="3048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Clock</a:t>
              </a:r>
            </a:p>
          </p:txBody>
        </p:sp>
        <p:sp>
          <p:nvSpPr>
            <p:cNvPr id="57" name="Line 473"/>
            <p:cNvSpPr>
              <a:spLocks noChangeShapeType="1"/>
            </p:cNvSpPr>
            <p:nvPr/>
          </p:nvSpPr>
          <p:spPr bwMode="auto">
            <a:xfrm>
              <a:off x="19812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58" name="Text Box 474"/>
            <p:cNvSpPr txBox="1">
              <a:spLocks noChangeArrowheads="1"/>
            </p:cNvSpPr>
            <p:nvPr/>
          </p:nvSpPr>
          <p:spPr bwMode="auto">
            <a:xfrm>
              <a:off x="2209801"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1</a:t>
              </a:r>
            </a:p>
          </p:txBody>
        </p:sp>
        <p:sp>
          <p:nvSpPr>
            <p:cNvPr id="59" name="Line 477"/>
            <p:cNvSpPr>
              <a:spLocks noChangeShapeType="1"/>
            </p:cNvSpPr>
            <p:nvPr/>
          </p:nvSpPr>
          <p:spPr bwMode="auto">
            <a:xfrm>
              <a:off x="32004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0" name="Line 480"/>
            <p:cNvSpPr>
              <a:spLocks noChangeShapeType="1"/>
            </p:cNvSpPr>
            <p:nvPr/>
          </p:nvSpPr>
          <p:spPr bwMode="auto">
            <a:xfrm>
              <a:off x="44196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1" name="Line 483"/>
            <p:cNvSpPr>
              <a:spLocks noChangeShapeType="1"/>
            </p:cNvSpPr>
            <p:nvPr/>
          </p:nvSpPr>
          <p:spPr bwMode="auto">
            <a:xfrm>
              <a:off x="56388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2" name="Line 487"/>
            <p:cNvSpPr>
              <a:spLocks noChangeShapeType="1"/>
            </p:cNvSpPr>
            <p:nvPr/>
          </p:nvSpPr>
          <p:spPr bwMode="auto">
            <a:xfrm flipH="1" flipV="1">
              <a:off x="448945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3" name="Text Box 488"/>
            <p:cNvSpPr txBox="1">
              <a:spLocks noChangeArrowheads="1"/>
            </p:cNvSpPr>
            <p:nvPr/>
          </p:nvSpPr>
          <p:spPr bwMode="auto">
            <a:xfrm>
              <a:off x="4426218"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j</a:t>
              </a:r>
            </a:p>
          </p:txBody>
        </p:sp>
        <p:sp>
          <p:nvSpPr>
            <p:cNvPr id="64" name="Line 489"/>
            <p:cNvSpPr>
              <a:spLocks noChangeShapeType="1"/>
            </p:cNvSpPr>
            <p:nvPr/>
          </p:nvSpPr>
          <p:spPr bwMode="auto">
            <a:xfrm flipH="1" flipV="1">
              <a:off x="57023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5" name="Text Box 490"/>
            <p:cNvSpPr txBox="1">
              <a:spLocks noChangeArrowheads="1"/>
            </p:cNvSpPr>
            <p:nvPr/>
          </p:nvSpPr>
          <p:spPr bwMode="auto">
            <a:xfrm>
              <a:off x="5639067"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Wingdings 2" charset="0"/>
                  <a:ea typeface="ＭＳ Ｐゴシック" charset="0"/>
                </a:rPr>
                <a:t>l</a:t>
              </a:r>
            </a:p>
          </p:txBody>
        </p:sp>
        <p:sp>
          <p:nvSpPr>
            <p:cNvPr id="66" name="Line 491"/>
            <p:cNvSpPr>
              <a:spLocks noChangeShapeType="1"/>
            </p:cNvSpPr>
            <p:nvPr/>
          </p:nvSpPr>
          <p:spPr bwMode="auto">
            <a:xfrm flipV="1">
              <a:off x="67056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7" name="Text Box 492"/>
            <p:cNvSpPr txBox="1">
              <a:spLocks noChangeArrowheads="1"/>
            </p:cNvSpPr>
            <p:nvPr/>
          </p:nvSpPr>
          <p:spPr bwMode="auto">
            <a:xfrm>
              <a:off x="6483616"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m</a:t>
              </a:r>
            </a:p>
          </p:txBody>
        </p:sp>
        <p:sp>
          <p:nvSpPr>
            <p:cNvPr id="68" name="Line 493"/>
            <p:cNvSpPr>
              <a:spLocks noChangeShapeType="1"/>
            </p:cNvSpPr>
            <p:nvPr/>
          </p:nvSpPr>
          <p:spPr bwMode="auto">
            <a:xfrm flipV="1">
              <a:off x="54864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9" name="Text Box 494"/>
            <p:cNvSpPr txBox="1">
              <a:spLocks noChangeArrowheads="1"/>
            </p:cNvSpPr>
            <p:nvPr/>
          </p:nvSpPr>
          <p:spPr bwMode="auto">
            <a:xfrm>
              <a:off x="5264417"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k</a:t>
              </a:r>
            </a:p>
          </p:txBody>
        </p:sp>
        <p:sp>
          <p:nvSpPr>
            <p:cNvPr id="70" name="Text Box 496"/>
            <p:cNvSpPr txBox="1">
              <a:spLocks noChangeArrowheads="1"/>
            </p:cNvSpPr>
            <p:nvPr/>
          </p:nvSpPr>
          <p:spPr bwMode="auto">
            <a:xfrm>
              <a:off x="3429001"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2</a:t>
              </a:r>
            </a:p>
          </p:txBody>
        </p:sp>
        <p:sp>
          <p:nvSpPr>
            <p:cNvPr id="71" name="Text Box 497"/>
            <p:cNvSpPr txBox="1">
              <a:spLocks noChangeArrowheads="1"/>
            </p:cNvSpPr>
            <p:nvPr/>
          </p:nvSpPr>
          <p:spPr bwMode="auto">
            <a:xfrm>
              <a:off x="4648200"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3</a:t>
              </a:r>
            </a:p>
          </p:txBody>
        </p:sp>
        <p:sp>
          <p:nvSpPr>
            <p:cNvPr id="72" name="Text Box 498"/>
            <p:cNvSpPr txBox="1">
              <a:spLocks noChangeArrowheads="1"/>
            </p:cNvSpPr>
            <p:nvPr/>
          </p:nvSpPr>
          <p:spPr bwMode="auto">
            <a:xfrm>
              <a:off x="5867402"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4</a:t>
              </a:r>
            </a:p>
          </p:txBody>
        </p:sp>
        <p:grpSp>
          <p:nvGrpSpPr>
            <p:cNvPr id="73" name="Group 503"/>
            <p:cNvGrpSpPr>
              <a:grpSpLocks/>
            </p:cNvGrpSpPr>
            <p:nvPr/>
          </p:nvGrpSpPr>
          <p:grpSpPr bwMode="auto">
            <a:xfrm>
              <a:off x="1981200" y="1004888"/>
              <a:ext cx="4876800" cy="595312"/>
              <a:chOff x="1248" y="633"/>
              <a:chExt cx="3072" cy="375"/>
            </a:xfrm>
          </p:grpSpPr>
          <p:sp>
            <p:nvSpPr>
              <p:cNvPr id="78" name="Line 468"/>
              <p:cNvSpPr>
                <a:spLocks noChangeShapeType="1"/>
              </p:cNvSpPr>
              <p:nvPr/>
            </p:nvSpPr>
            <p:spPr bwMode="auto">
              <a:xfrm flipV="1">
                <a:off x="1248"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9" name="Line 499"/>
              <p:cNvSpPr>
                <a:spLocks noChangeShapeType="1"/>
              </p:cNvSpPr>
              <p:nvPr/>
            </p:nvSpPr>
            <p:spPr bwMode="auto">
              <a:xfrm flipV="1">
                <a:off x="2016"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0" name="Line 500"/>
              <p:cNvSpPr>
                <a:spLocks noChangeShapeType="1"/>
              </p:cNvSpPr>
              <p:nvPr/>
            </p:nvSpPr>
            <p:spPr bwMode="auto">
              <a:xfrm flipV="1">
                <a:off x="2784"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1" name="Line 501"/>
              <p:cNvSpPr>
                <a:spLocks noChangeShapeType="1"/>
              </p:cNvSpPr>
              <p:nvPr/>
            </p:nvSpPr>
            <p:spPr bwMode="auto">
              <a:xfrm flipV="1">
                <a:off x="3552"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2" name="Line 502"/>
              <p:cNvSpPr>
                <a:spLocks noChangeShapeType="1"/>
              </p:cNvSpPr>
              <p:nvPr/>
            </p:nvSpPr>
            <p:spPr bwMode="auto">
              <a:xfrm flipV="1">
                <a:off x="4320"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grpSp>
        <p:sp>
          <p:nvSpPr>
            <p:cNvPr id="74" name="Freeform 463"/>
            <p:cNvSpPr>
              <a:spLocks/>
            </p:cNvSpPr>
            <p:nvPr/>
          </p:nvSpPr>
          <p:spPr bwMode="auto">
            <a:xfrm>
              <a:off x="16764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5" name="Freeform 465"/>
            <p:cNvSpPr>
              <a:spLocks/>
            </p:cNvSpPr>
            <p:nvPr/>
          </p:nvSpPr>
          <p:spPr bwMode="auto">
            <a:xfrm>
              <a:off x="28956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6" name="Freeform 466"/>
            <p:cNvSpPr>
              <a:spLocks/>
            </p:cNvSpPr>
            <p:nvPr/>
          </p:nvSpPr>
          <p:spPr bwMode="auto">
            <a:xfrm>
              <a:off x="41148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7" name="Freeform 467"/>
            <p:cNvSpPr>
              <a:spLocks/>
            </p:cNvSpPr>
            <p:nvPr/>
          </p:nvSpPr>
          <p:spPr bwMode="auto">
            <a:xfrm>
              <a:off x="53340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grpSp>
      <p:sp>
        <p:nvSpPr>
          <p:cNvPr id="371743" name="Line 31"/>
          <p:cNvSpPr>
            <a:spLocks noChangeShapeType="1"/>
          </p:cNvSpPr>
          <p:nvPr/>
        </p:nvSpPr>
        <p:spPr bwMode="auto">
          <a:xfrm>
            <a:off x="5937250" y="146050"/>
            <a:ext cx="0" cy="838200"/>
          </a:xfrm>
          <a:prstGeom prst="line">
            <a:avLst/>
          </a:prstGeom>
          <a:noFill/>
          <a:ln w="38100">
            <a:solidFill>
              <a:srgbClr val="FF3300"/>
            </a:solidFill>
            <a:round/>
            <a:headEnd/>
            <a:tailEnd type="none" w="sm" len="sm"/>
          </a:ln>
          <a:effectLst/>
        </p:spPr>
        <p:txBody>
          <a:bodyPr lIns="45720" rIns="45720" anchor="ctr">
            <a:spAutoFit/>
          </a:bodyPr>
          <a:lstStyle/>
          <a:p>
            <a:endParaRPr lang="en-US"/>
          </a:p>
        </p:txBody>
      </p:sp>
      <p:grpSp>
        <p:nvGrpSpPr>
          <p:cNvPr id="84" name="Group 83"/>
          <p:cNvGrpSpPr/>
          <p:nvPr/>
        </p:nvGrpSpPr>
        <p:grpSpPr>
          <a:xfrm>
            <a:off x="1060450" y="2508250"/>
            <a:ext cx="3429000" cy="3733800"/>
            <a:chOff x="609600" y="4343400"/>
            <a:chExt cx="3429000" cy="3733800"/>
          </a:xfrm>
        </p:grpSpPr>
        <p:sp>
          <p:nvSpPr>
            <p:cNvPr id="85" name="AutoShape 296"/>
            <p:cNvSpPr>
              <a:spLocks noChangeArrowheads="1"/>
            </p:cNvSpPr>
            <p:nvPr/>
          </p:nvSpPr>
          <p:spPr bwMode="auto">
            <a:xfrm>
              <a:off x="609600" y="4343400"/>
              <a:ext cx="1600200" cy="3048000"/>
            </a:xfrm>
            <a:prstGeom prst="roundRect">
              <a:avLst>
                <a:gd name="adj" fmla="val 16667"/>
              </a:avLst>
            </a:prstGeom>
            <a:solidFill>
              <a:srgbClr val="FFFFFF"/>
            </a:solidFill>
            <a:ln w="19050">
              <a:solidFill>
                <a:srgbClr val="000000"/>
              </a:solidFill>
              <a:round/>
              <a:headEnd type="none" w="sm" len="sm"/>
              <a:tailEnd type="none" w="sm" len="sm"/>
            </a:ln>
            <a:effectLst>
              <a:outerShdw dist="50800" dir="2700000" algn="tl" rotWithShape="0">
                <a:srgbClr val="000000">
                  <a:alpha val="40000"/>
                </a:srgbClr>
              </a:outerShdw>
            </a:effectLst>
          </p:spPr>
          <p:txBody>
            <a:bodyPr wrap="none" tIns="457200"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Combinational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logic</a:t>
              </a:r>
            </a:p>
          </p:txBody>
        </p:sp>
        <p:sp>
          <p:nvSpPr>
            <p:cNvPr id="86" name="AutoShape 297"/>
            <p:cNvSpPr>
              <a:spLocks noChangeArrowheads="1"/>
            </p:cNvSpPr>
            <p:nvPr/>
          </p:nvSpPr>
          <p:spPr bwMode="auto">
            <a:xfrm>
              <a:off x="914400" y="5410200"/>
              <a:ext cx="990600" cy="990600"/>
            </a:xfrm>
            <a:prstGeom prst="roundRect">
              <a:avLst>
                <a:gd name="adj" fmla="val 16667"/>
              </a:avLst>
            </a:prstGeom>
            <a:solidFill>
              <a:srgbClr val="FFFFFF"/>
            </a:solidFill>
            <a:ln w="19050">
              <a:solidFill>
                <a:srgbClr val="000000"/>
              </a:solidFill>
              <a:round/>
              <a:headEnd type="none" w="sm" len="sm"/>
              <a:tailEnd type="none" w="sm" len="sm"/>
            </a:ln>
            <a:effectLst>
              <a:innerShdw dist="63500" dir="13500000">
                <a:prstClr val="black">
                  <a:alpha val="50000"/>
                </a:prstClr>
              </a:inn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Helvetica" pitchFamily="34" charset="0"/>
                <a:ea typeface="+mn-ea"/>
              </a:endParaRPr>
            </a:p>
          </p:txBody>
        </p:sp>
        <p:sp>
          <p:nvSpPr>
            <p:cNvPr id="87" name="Rectangle 334"/>
            <p:cNvSpPr>
              <a:spLocks noChangeArrowheads="1"/>
            </p:cNvSpPr>
            <p:nvPr/>
          </p:nvSpPr>
          <p:spPr bwMode="auto">
            <a:xfrm rot="5400000" flipV="1">
              <a:off x="3656013" y="63230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88" name="AutoShape 360"/>
            <p:cNvSpPr>
              <a:spLocks noChangeArrowheads="1"/>
            </p:cNvSpPr>
            <p:nvPr/>
          </p:nvSpPr>
          <p:spPr bwMode="auto">
            <a:xfrm>
              <a:off x="2209800" y="67818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89" name="AutoShape 361"/>
            <p:cNvSpPr>
              <a:spLocks noChangeArrowheads="1"/>
            </p:cNvSpPr>
            <p:nvPr/>
          </p:nvSpPr>
          <p:spPr bwMode="auto">
            <a:xfrm flipH="1">
              <a:off x="2209800" y="64008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90" name="AutoShape 362"/>
            <p:cNvSpPr>
              <a:spLocks noChangeArrowheads="1"/>
            </p:cNvSpPr>
            <p:nvPr/>
          </p:nvSpPr>
          <p:spPr bwMode="auto">
            <a:xfrm>
              <a:off x="2209800" y="53340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91" name="AutoShape 363"/>
            <p:cNvSpPr>
              <a:spLocks noChangeArrowheads="1"/>
            </p:cNvSpPr>
            <p:nvPr/>
          </p:nvSpPr>
          <p:spPr bwMode="auto">
            <a:xfrm flipH="1">
              <a:off x="2209800" y="49530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92" name="AutoShape 364"/>
            <p:cNvSpPr>
              <a:spLocks noChangeArrowheads="1"/>
            </p:cNvSpPr>
            <p:nvPr/>
          </p:nvSpPr>
          <p:spPr bwMode="auto">
            <a:xfrm rot="5400000" flipH="1">
              <a:off x="1219200" y="60960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93" name="AutoShape 365"/>
            <p:cNvSpPr>
              <a:spLocks noChangeArrowheads="1"/>
            </p:cNvSpPr>
            <p:nvPr/>
          </p:nvSpPr>
          <p:spPr bwMode="auto">
            <a:xfrm rot="5400000" flipH="1">
              <a:off x="1219200" y="54102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94" name="AutoShape 366"/>
            <p:cNvSpPr>
              <a:spLocks noChangeArrowheads="1"/>
            </p:cNvSpPr>
            <p:nvPr/>
          </p:nvSpPr>
          <p:spPr bwMode="auto">
            <a:xfrm rot="5400000" flipH="1">
              <a:off x="1295400" y="73914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95" name="Freeform 367"/>
            <p:cNvSpPr>
              <a:spLocks/>
            </p:cNvSpPr>
            <p:nvPr/>
          </p:nvSpPr>
          <p:spPr bwMode="auto">
            <a:xfrm>
              <a:off x="1828800" y="45720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rgbClr val="FFFFFF"/>
            </a:solidFill>
            <a:ln w="19050">
              <a:solidFill>
                <a:srgbClr val="00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96" name="Rectangle 78"/>
            <p:cNvSpPr>
              <a:spLocks noChangeArrowheads="1"/>
            </p:cNvSpPr>
            <p:nvPr/>
          </p:nvSpPr>
          <p:spPr bwMode="auto">
            <a:xfrm>
              <a:off x="2514600" y="4953000"/>
              <a:ext cx="1066800" cy="685800"/>
            </a:xfrm>
            <a:prstGeom prst="rect">
              <a:avLst/>
            </a:prstGeom>
            <a:solidFill>
              <a:srgbClr val="DDDDDD"/>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Helvetica" pitchFamily="34" charset="0"/>
                  <a:ea typeface="+mn-ea"/>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Helvetica" pitchFamily="34" charset="0"/>
                  <a:ea typeface="+mn-ea"/>
                </a:rPr>
                <a:t>memory</a:t>
              </a:r>
            </a:p>
          </p:txBody>
        </p:sp>
        <p:sp>
          <p:nvSpPr>
            <p:cNvPr id="97" name="Rectangle 23"/>
            <p:cNvSpPr>
              <a:spLocks noChangeArrowheads="1"/>
            </p:cNvSpPr>
            <p:nvPr/>
          </p:nvSpPr>
          <p:spPr bwMode="auto">
            <a:xfrm>
              <a:off x="2514600" y="6416675"/>
              <a:ext cx="990600" cy="685800"/>
            </a:xfrm>
            <a:prstGeom prst="rect">
              <a:avLst/>
            </a:prstGeom>
            <a:solidFill>
              <a:srgbClr val="DDDDDD"/>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Register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file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ourier New" pitchFamily="49" charset="0"/>
                  <a:ea typeface="+mn-ea"/>
                </a:rPr>
                <a:t>%</a:t>
              </a:r>
              <a:r>
                <a:rPr kumimoji="0" lang="en-US" sz="800" b="0" i="0" u="none" strike="noStrike" kern="0" cap="none" spc="0" normalizeH="0" baseline="0" noProof="0" dirty="0" err="1">
                  <a:ln>
                    <a:noFill/>
                  </a:ln>
                  <a:solidFill>
                    <a:sysClr val="windowText" lastClr="000000"/>
                  </a:solidFill>
                  <a:effectLst/>
                  <a:uLnTx/>
                  <a:uFillTx/>
                  <a:latin typeface="Courier New" pitchFamily="49" charset="0"/>
                  <a:ea typeface="+mn-ea"/>
                </a:rPr>
                <a:t>rbx</a:t>
              </a:r>
              <a:r>
                <a:rPr kumimoji="0" lang="en-US" sz="800" b="0" i="0" u="none" strike="noStrike" kern="0" cap="none" spc="0" normalizeH="0" baseline="0" noProof="0" dirty="0">
                  <a:ln>
                    <a:noFill/>
                  </a:ln>
                  <a:solidFill>
                    <a:sysClr val="windowText" lastClr="000000"/>
                  </a:solidFill>
                  <a:effectLst/>
                  <a:uLnTx/>
                  <a:uFillTx/>
                  <a:latin typeface="Courier New" pitchFamily="49" charset="0"/>
                  <a:ea typeface="+mn-ea"/>
                </a:rPr>
                <a:t> = 0x100</a:t>
              </a:r>
              <a:endPar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endParaRPr>
            </a:p>
          </p:txBody>
        </p:sp>
        <p:sp>
          <p:nvSpPr>
            <p:cNvPr id="98" name="Rectangle 231"/>
            <p:cNvSpPr>
              <a:spLocks noChangeArrowheads="1"/>
            </p:cNvSpPr>
            <p:nvPr/>
          </p:nvSpPr>
          <p:spPr bwMode="auto">
            <a:xfrm>
              <a:off x="1066800" y="7696200"/>
              <a:ext cx="762000" cy="381000"/>
            </a:xfrm>
            <a:prstGeom prst="rect">
              <a:avLst/>
            </a:prstGeom>
            <a:solidFill>
              <a:srgbClr val="DDDDDD"/>
            </a:solidFill>
            <a:ln w="9525">
              <a:solidFill>
                <a:srgbClr val="000000"/>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ea typeface="+mn-ea"/>
                </a:rPr>
                <a:t>PC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urier New" pitchFamily="49" charset="0"/>
                  <a:ea typeface="+mn-ea"/>
                </a:rPr>
                <a:t>0x014</a:t>
              </a:r>
            </a:p>
          </p:txBody>
        </p:sp>
        <p:sp>
          <p:nvSpPr>
            <p:cNvPr id="99" name="Rectangle 294"/>
            <p:cNvSpPr>
              <a:spLocks noChangeArrowheads="1"/>
            </p:cNvSpPr>
            <p:nvPr/>
          </p:nvSpPr>
          <p:spPr bwMode="auto">
            <a:xfrm>
              <a:off x="1066800" y="5715000"/>
              <a:ext cx="609600" cy="381000"/>
            </a:xfrm>
            <a:prstGeom prst="rect">
              <a:avLst/>
            </a:prstGeom>
            <a:solidFill>
              <a:srgbClr val="DDDDDD"/>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ea typeface="+mn-ea"/>
                </a:rPr>
                <a:t>CC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Courier New" pitchFamily="49" charset="0"/>
                  <a:ea typeface="+mn-ea"/>
                </a:rPr>
                <a:t>100</a:t>
              </a:r>
            </a:p>
          </p:txBody>
        </p:sp>
        <p:sp>
          <p:nvSpPr>
            <p:cNvPr id="100" name="Text Box 368"/>
            <p:cNvSpPr txBox="1">
              <a:spLocks noChangeArrowheads="1"/>
            </p:cNvSpPr>
            <p:nvPr/>
          </p:nvSpPr>
          <p:spPr bwMode="auto">
            <a:xfrm>
              <a:off x="2237725" y="6019800"/>
              <a:ext cx="42992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ports</a:t>
              </a:r>
            </a:p>
          </p:txBody>
        </p:sp>
        <p:sp>
          <p:nvSpPr>
            <p:cNvPr id="101" name="Text Box 369"/>
            <p:cNvSpPr txBox="1">
              <a:spLocks noChangeArrowheads="1"/>
            </p:cNvSpPr>
            <p:nvPr/>
          </p:nvSpPr>
          <p:spPr bwMode="auto">
            <a:xfrm>
              <a:off x="3457726" y="6019800"/>
              <a:ext cx="42832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Write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ports</a:t>
              </a:r>
            </a:p>
          </p:txBody>
        </p:sp>
        <p:grpSp>
          <p:nvGrpSpPr>
            <p:cNvPr id="102" name="Group 453"/>
            <p:cNvGrpSpPr>
              <a:grpSpLocks/>
            </p:cNvGrpSpPr>
            <p:nvPr/>
          </p:nvGrpSpPr>
          <p:grpSpPr bwMode="auto">
            <a:xfrm>
              <a:off x="2238375" y="4724400"/>
              <a:ext cx="1644650" cy="215900"/>
              <a:chOff x="4050" y="2976"/>
              <a:chExt cx="1036" cy="136"/>
            </a:xfrm>
          </p:grpSpPr>
          <p:sp>
            <p:nvSpPr>
              <p:cNvPr id="103" name="Text Box 454"/>
              <p:cNvSpPr txBox="1">
                <a:spLocks noChangeArrowheads="1"/>
              </p:cNvSpPr>
              <p:nvPr/>
            </p:nvSpPr>
            <p:spPr bwMode="auto">
              <a:xfrm>
                <a:off x="4050" y="2976"/>
                <a:ext cx="271"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Helvetica" charset="0"/>
                    <a:ea typeface="ＭＳ Ｐゴシック" charset="0"/>
                  </a:rPr>
                  <a:t>Read</a:t>
                </a:r>
              </a:p>
            </p:txBody>
          </p:sp>
          <p:sp>
            <p:nvSpPr>
              <p:cNvPr id="104" name="Text Box 455"/>
              <p:cNvSpPr txBox="1">
                <a:spLocks noChangeArrowheads="1"/>
              </p:cNvSpPr>
              <p:nvPr/>
            </p:nvSpPr>
            <p:spPr bwMode="auto">
              <a:xfrm>
                <a:off x="4819" y="2976"/>
                <a:ext cx="267"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Helvetica" charset="0"/>
                    <a:ea typeface="ＭＳ Ｐゴシック" charset="0"/>
                  </a:rPr>
                  <a:t>Write</a:t>
                </a:r>
              </a:p>
            </p:txBody>
          </p:sp>
        </p:grpSp>
      </p:grpSp>
    </p:spTree>
    <p:extLst>
      <p:ext uri="{BB962C8B-B14F-4D97-AF65-F5344CB8AC3E}">
        <p14:creationId xmlns:p14="http://schemas.microsoft.com/office/powerpoint/2010/main" val="91894808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6" name="Line 4"/>
          <p:cNvSpPr>
            <a:spLocks noChangeShapeType="1"/>
          </p:cNvSpPr>
          <p:nvPr/>
        </p:nvSpPr>
        <p:spPr bwMode="auto">
          <a:xfrm>
            <a:off x="6775450" y="69850"/>
            <a:ext cx="0" cy="838200"/>
          </a:xfrm>
          <a:prstGeom prst="line">
            <a:avLst/>
          </a:prstGeom>
          <a:noFill/>
          <a:ln w="38100">
            <a:solidFill>
              <a:srgbClr val="FF3300"/>
            </a:solidFill>
            <a:round/>
            <a:headEnd/>
            <a:tailEnd type="none" w="sm" len="sm"/>
          </a:ln>
          <a:effectLst/>
        </p:spPr>
        <p:txBody>
          <a:bodyPr lIns="45720" rIns="45720" anchor="ctr">
            <a:spAutoFit/>
          </a:bodyPr>
          <a:lstStyle/>
          <a:p>
            <a:endParaRPr lang="en-US"/>
          </a:p>
        </p:txBody>
      </p:sp>
      <p:sp>
        <p:nvSpPr>
          <p:cNvPr id="376837" name="Rectangle 5"/>
          <p:cNvSpPr>
            <a:spLocks noGrp="1" noChangeArrowheads="1"/>
          </p:cNvSpPr>
          <p:nvPr>
            <p:ph type="title"/>
          </p:nvPr>
        </p:nvSpPr>
        <p:spPr>
          <a:xfrm>
            <a:off x="609600" y="533400"/>
            <a:ext cx="2643188" cy="1770063"/>
          </a:xfrm>
        </p:spPr>
        <p:txBody>
          <a:bodyPr/>
          <a:lstStyle/>
          <a:p>
            <a:r>
              <a:rPr lang="en-US"/>
              <a:t>SEQ Operation #3</a:t>
            </a:r>
          </a:p>
        </p:txBody>
      </p:sp>
      <p:sp>
        <p:nvSpPr>
          <p:cNvPr id="376838" name="Rectangle 6"/>
          <p:cNvSpPr>
            <a:spLocks noGrp="1" noChangeArrowheads="1"/>
          </p:cNvSpPr>
          <p:nvPr>
            <p:ph type="body" idx="1"/>
          </p:nvPr>
        </p:nvSpPr>
        <p:spPr>
          <a:xfrm>
            <a:off x="4648200" y="3124200"/>
            <a:ext cx="3937000" cy="3308350"/>
          </a:xfrm>
        </p:spPr>
        <p:txBody>
          <a:bodyPr/>
          <a:lstStyle/>
          <a:p>
            <a:pPr lvl="1"/>
            <a:r>
              <a:rPr lang="zh-CN" altLang="en-US" dirty="0"/>
              <a:t>状态为第</a:t>
            </a:r>
            <a:r>
              <a:rPr lang="en-US" altLang="zh-CN" dirty="0"/>
              <a:t>2</a:t>
            </a:r>
            <a:r>
              <a:rPr lang="zh-CN" altLang="en-US" dirty="0"/>
              <a:t>条</a:t>
            </a:r>
            <a:r>
              <a:rPr lang="en-US" altLang="zh-CN" dirty="0" err="1">
                <a:latin typeface="Courier New" pitchFamily="49" charset="0"/>
              </a:rPr>
              <a:t>irmovq</a:t>
            </a:r>
            <a:r>
              <a:rPr lang="zh-CN" altLang="en-US" dirty="0">
                <a:latin typeface="Courier New" pitchFamily="49" charset="0"/>
              </a:rPr>
              <a:t>指令的状态</a:t>
            </a:r>
            <a:endParaRPr lang="en-US" altLang="zh-CN" dirty="0"/>
          </a:p>
          <a:p>
            <a:pPr lvl="1"/>
            <a:r>
              <a:rPr lang="zh-CN" altLang="en-US" dirty="0"/>
              <a:t>组合逻辑产生</a:t>
            </a:r>
            <a:r>
              <a:rPr lang="en-US" dirty="0" err="1">
                <a:latin typeface="Courier New" pitchFamily="49" charset="0"/>
              </a:rPr>
              <a:t>addq</a:t>
            </a:r>
            <a:r>
              <a:rPr lang="zh-CN" altLang="en-US" dirty="0">
                <a:latin typeface="Courier New" pitchFamily="49" charset="0"/>
              </a:rPr>
              <a:t>指令的结果</a:t>
            </a:r>
            <a:endParaRPr lang="en-US" dirty="0"/>
          </a:p>
        </p:txBody>
      </p:sp>
      <p:grpSp>
        <p:nvGrpSpPr>
          <p:cNvPr id="7" name="Group 6"/>
          <p:cNvGrpSpPr/>
          <p:nvPr/>
        </p:nvGrpSpPr>
        <p:grpSpPr>
          <a:xfrm>
            <a:off x="1060450" y="2508250"/>
            <a:ext cx="4007507" cy="3733800"/>
            <a:chOff x="4800600" y="4343400"/>
            <a:chExt cx="4007507" cy="3733800"/>
          </a:xfrm>
        </p:grpSpPr>
        <p:sp>
          <p:nvSpPr>
            <p:cNvPr id="8" name="AutoShape 372"/>
            <p:cNvSpPr>
              <a:spLocks noChangeArrowheads="1"/>
            </p:cNvSpPr>
            <p:nvPr/>
          </p:nvSpPr>
          <p:spPr bwMode="auto">
            <a:xfrm>
              <a:off x="4800600" y="4343400"/>
              <a:ext cx="1600200" cy="3048000"/>
            </a:xfrm>
            <a:prstGeom prst="roundRect">
              <a:avLst>
                <a:gd name="adj" fmla="val 16667"/>
              </a:avLst>
            </a:prstGeom>
            <a:solidFill>
              <a:srgbClr val="99FFCC"/>
            </a:solidFill>
            <a:ln w="19050">
              <a:solidFill>
                <a:srgbClr val="000000"/>
              </a:solidFill>
              <a:round/>
              <a:headEnd type="none" w="sm" len="sm"/>
              <a:tailEnd type="none" w="sm" len="sm"/>
            </a:ln>
            <a:effectLst>
              <a:outerShdw dist="50800" dir="2700000" algn="tl" rotWithShape="0">
                <a:srgbClr val="000000">
                  <a:alpha val="40000"/>
                </a:srgbClr>
              </a:outerShdw>
            </a:effectLst>
          </p:spPr>
          <p:txBody>
            <a:bodyPr wrap="none" tIns="457200"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Combinational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logic</a:t>
              </a:r>
            </a:p>
          </p:txBody>
        </p:sp>
        <p:sp>
          <p:nvSpPr>
            <p:cNvPr id="9" name="AutoShape 373"/>
            <p:cNvSpPr>
              <a:spLocks noChangeArrowheads="1"/>
            </p:cNvSpPr>
            <p:nvPr/>
          </p:nvSpPr>
          <p:spPr bwMode="auto">
            <a:xfrm>
              <a:off x="5105400" y="5410200"/>
              <a:ext cx="990600" cy="990600"/>
            </a:xfrm>
            <a:prstGeom prst="roundRect">
              <a:avLst>
                <a:gd name="adj" fmla="val 16667"/>
              </a:avLst>
            </a:prstGeom>
            <a:solidFill>
              <a:srgbClr val="FFFFFF"/>
            </a:solidFill>
            <a:ln w="19050">
              <a:solidFill>
                <a:srgbClr val="000000"/>
              </a:solidFill>
              <a:round/>
              <a:headEnd type="none" w="sm" len="sm"/>
              <a:tailEnd type="none" w="sm" len="sm"/>
            </a:ln>
            <a:effectLst>
              <a:innerShdw dist="63500" dir="13500000">
                <a:prstClr val="black">
                  <a:alpha val="50000"/>
                </a:prstClr>
              </a:inn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Helvetica" pitchFamily="34" charset="0"/>
                <a:ea typeface="+mn-ea"/>
              </a:endParaRPr>
            </a:p>
          </p:txBody>
        </p:sp>
        <p:sp>
          <p:nvSpPr>
            <p:cNvPr id="10" name="Rectangle 374"/>
            <p:cNvSpPr>
              <a:spLocks noChangeArrowheads="1"/>
            </p:cNvSpPr>
            <p:nvPr/>
          </p:nvSpPr>
          <p:spPr bwMode="auto">
            <a:xfrm rot="5400000" flipV="1">
              <a:off x="7847013" y="63230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1" name="AutoShape 375"/>
            <p:cNvSpPr>
              <a:spLocks noChangeArrowheads="1"/>
            </p:cNvSpPr>
            <p:nvPr/>
          </p:nvSpPr>
          <p:spPr bwMode="auto">
            <a:xfrm>
              <a:off x="6400800" y="6781800"/>
              <a:ext cx="304800" cy="304800"/>
            </a:xfrm>
            <a:prstGeom prst="rightArrow">
              <a:avLst>
                <a:gd name="adj1" fmla="val 37500"/>
                <a:gd name="adj2" fmla="val 58333"/>
              </a:avLst>
            </a:prstGeom>
            <a:solidFill>
              <a:srgbClr val="99FFCC"/>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2" name="AutoShape 376"/>
            <p:cNvSpPr>
              <a:spLocks noChangeArrowheads="1"/>
            </p:cNvSpPr>
            <p:nvPr/>
          </p:nvSpPr>
          <p:spPr bwMode="auto">
            <a:xfrm flipH="1">
              <a:off x="6400800" y="6400800"/>
              <a:ext cx="304800" cy="304800"/>
            </a:xfrm>
            <a:prstGeom prst="rightArrow">
              <a:avLst>
                <a:gd name="adj1" fmla="val 37500"/>
                <a:gd name="adj2" fmla="val 58333"/>
              </a:avLst>
            </a:prstGeom>
            <a:solidFill>
              <a:srgbClr val="99FFCC"/>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3" name="AutoShape 377"/>
            <p:cNvSpPr>
              <a:spLocks noChangeArrowheads="1"/>
            </p:cNvSpPr>
            <p:nvPr/>
          </p:nvSpPr>
          <p:spPr bwMode="auto">
            <a:xfrm>
              <a:off x="6400800" y="5334000"/>
              <a:ext cx="304800" cy="304800"/>
            </a:xfrm>
            <a:prstGeom prst="rightArrow">
              <a:avLst>
                <a:gd name="adj1" fmla="val 37500"/>
                <a:gd name="adj2" fmla="val 58333"/>
              </a:avLst>
            </a:prstGeom>
            <a:solidFill>
              <a:srgbClr val="99FFCC"/>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4" name="AutoShape 378"/>
            <p:cNvSpPr>
              <a:spLocks noChangeArrowheads="1"/>
            </p:cNvSpPr>
            <p:nvPr/>
          </p:nvSpPr>
          <p:spPr bwMode="auto">
            <a:xfrm flipH="1">
              <a:off x="6400800" y="4953000"/>
              <a:ext cx="304800" cy="304800"/>
            </a:xfrm>
            <a:prstGeom prst="rightArrow">
              <a:avLst>
                <a:gd name="adj1" fmla="val 37500"/>
                <a:gd name="adj2" fmla="val 58333"/>
              </a:avLst>
            </a:prstGeom>
            <a:solidFill>
              <a:srgbClr val="99FFCC"/>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5" name="AutoShape 379"/>
            <p:cNvSpPr>
              <a:spLocks noChangeArrowheads="1"/>
            </p:cNvSpPr>
            <p:nvPr/>
          </p:nvSpPr>
          <p:spPr bwMode="auto">
            <a:xfrm rot="5400000" flipH="1">
              <a:off x="5410200" y="6096000"/>
              <a:ext cx="304800" cy="304800"/>
            </a:xfrm>
            <a:prstGeom prst="rightArrow">
              <a:avLst>
                <a:gd name="adj1" fmla="val 37500"/>
                <a:gd name="adj2" fmla="val 58333"/>
              </a:avLst>
            </a:prstGeom>
            <a:solidFill>
              <a:srgbClr val="99FFCC"/>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6" name="AutoShape 380"/>
            <p:cNvSpPr>
              <a:spLocks noChangeArrowheads="1"/>
            </p:cNvSpPr>
            <p:nvPr/>
          </p:nvSpPr>
          <p:spPr bwMode="auto">
            <a:xfrm rot="5400000" flipH="1">
              <a:off x="5410200" y="5410200"/>
              <a:ext cx="304800" cy="304800"/>
            </a:xfrm>
            <a:prstGeom prst="rightArrow">
              <a:avLst>
                <a:gd name="adj1" fmla="val 37500"/>
                <a:gd name="adj2" fmla="val 58333"/>
              </a:avLst>
            </a:prstGeom>
            <a:solidFill>
              <a:srgbClr val="99FFCC"/>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7" name="AutoShape 381"/>
            <p:cNvSpPr>
              <a:spLocks noChangeArrowheads="1"/>
            </p:cNvSpPr>
            <p:nvPr/>
          </p:nvSpPr>
          <p:spPr bwMode="auto">
            <a:xfrm rot="5400000" flipH="1">
              <a:off x="5486400" y="7391400"/>
              <a:ext cx="304800" cy="304800"/>
            </a:xfrm>
            <a:prstGeom prst="rightArrow">
              <a:avLst>
                <a:gd name="adj1" fmla="val 37500"/>
                <a:gd name="adj2" fmla="val 58333"/>
              </a:avLst>
            </a:prstGeom>
            <a:solidFill>
              <a:srgbClr val="99FFCC"/>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8" name="Freeform 382"/>
            <p:cNvSpPr>
              <a:spLocks/>
            </p:cNvSpPr>
            <p:nvPr/>
          </p:nvSpPr>
          <p:spPr bwMode="auto">
            <a:xfrm>
              <a:off x="6019800" y="45720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rgbClr val="99FFCC"/>
            </a:solidFill>
            <a:ln w="19050">
              <a:solidFill>
                <a:srgbClr val="00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9" name="Rectangle 383"/>
            <p:cNvSpPr>
              <a:spLocks noChangeArrowheads="1"/>
            </p:cNvSpPr>
            <p:nvPr/>
          </p:nvSpPr>
          <p:spPr bwMode="auto">
            <a:xfrm>
              <a:off x="6705600" y="4953000"/>
              <a:ext cx="1066800" cy="685800"/>
            </a:xfrm>
            <a:prstGeom prst="rect">
              <a:avLst/>
            </a:prstGeom>
            <a:solidFill>
              <a:srgbClr val="DDDDDD"/>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Helvetica" pitchFamily="34" charset="0"/>
                  <a:ea typeface="+mn-ea"/>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Helvetica" pitchFamily="34" charset="0"/>
                  <a:ea typeface="+mn-ea"/>
                </a:rPr>
                <a:t>memory</a:t>
              </a:r>
            </a:p>
          </p:txBody>
        </p:sp>
        <p:sp>
          <p:nvSpPr>
            <p:cNvPr id="20" name="Rectangle 384"/>
            <p:cNvSpPr>
              <a:spLocks noChangeArrowheads="1"/>
            </p:cNvSpPr>
            <p:nvPr/>
          </p:nvSpPr>
          <p:spPr bwMode="auto">
            <a:xfrm>
              <a:off x="6705600" y="6416675"/>
              <a:ext cx="990600" cy="685800"/>
            </a:xfrm>
            <a:prstGeom prst="rect">
              <a:avLst/>
            </a:prstGeom>
            <a:solidFill>
              <a:srgbClr val="DDDDDD"/>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Register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file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ourier New" pitchFamily="49" charset="0"/>
                  <a:ea typeface="+mn-ea"/>
                </a:rPr>
                <a:t>%</a:t>
              </a:r>
              <a:r>
                <a:rPr kumimoji="0" lang="en-US" sz="800" b="0" i="0" u="none" strike="noStrike" kern="0" cap="none" spc="0" normalizeH="0" baseline="0" noProof="0" dirty="0" err="1">
                  <a:ln>
                    <a:noFill/>
                  </a:ln>
                  <a:solidFill>
                    <a:sysClr val="windowText" lastClr="000000"/>
                  </a:solidFill>
                  <a:effectLst/>
                  <a:uLnTx/>
                  <a:uFillTx/>
                  <a:latin typeface="Courier New" pitchFamily="49" charset="0"/>
                  <a:ea typeface="+mn-ea"/>
                </a:rPr>
                <a:t>rbx</a:t>
              </a:r>
              <a:r>
                <a:rPr kumimoji="0" lang="en-US" sz="800" b="0" i="0" u="none" strike="noStrike" kern="0" cap="none" spc="0" normalizeH="0" baseline="0" noProof="0" dirty="0">
                  <a:ln>
                    <a:noFill/>
                  </a:ln>
                  <a:solidFill>
                    <a:sysClr val="windowText" lastClr="000000"/>
                  </a:solidFill>
                  <a:effectLst/>
                  <a:uLnTx/>
                  <a:uFillTx/>
                  <a:latin typeface="Courier New" pitchFamily="49" charset="0"/>
                  <a:ea typeface="+mn-ea"/>
                </a:rPr>
                <a:t> = 0x100</a:t>
              </a:r>
            </a:p>
          </p:txBody>
        </p:sp>
        <p:sp>
          <p:nvSpPr>
            <p:cNvPr id="21" name="Rectangle 385"/>
            <p:cNvSpPr>
              <a:spLocks noChangeArrowheads="1"/>
            </p:cNvSpPr>
            <p:nvPr/>
          </p:nvSpPr>
          <p:spPr bwMode="auto">
            <a:xfrm>
              <a:off x="5257800" y="7696200"/>
              <a:ext cx="762000" cy="381000"/>
            </a:xfrm>
            <a:prstGeom prst="rect">
              <a:avLst/>
            </a:prstGeom>
            <a:solidFill>
              <a:srgbClr val="DDDDDD"/>
            </a:solidFill>
            <a:ln w="9525">
              <a:solidFill>
                <a:srgbClr val="000000"/>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ea typeface="+mn-ea"/>
                </a:rPr>
                <a:t>PC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urier New" pitchFamily="49" charset="0"/>
                  <a:ea typeface="+mn-ea"/>
                </a:rPr>
                <a:t>0x014</a:t>
              </a:r>
              <a:endParaRPr kumimoji="0" lang="en-US" sz="1050" b="0" i="0" u="none" strike="noStrike" kern="0" cap="none" spc="0" normalizeH="0" baseline="0" noProof="0" dirty="0">
                <a:ln>
                  <a:noFill/>
                </a:ln>
                <a:solidFill>
                  <a:sysClr val="windowText" lastClr="000000"/>
                </a:solidFill>
                <a:effectLst/>
                <a:uLnTx/>
                <a:uFillTx/>
                <a:ea typeface="+mn-ea"/>
              </a:endParaRPr>
            </a:p>
          </p:txBody>
        </p:sp>
        <p:sp>
          <p:nvSpPr>
            <p:cNvPr id="22" name="Rectangle 386"/>
            <p:cNvSpPr>
              <a:spLocks noChangeArrowheads="1"/>
            </p:cNvSpPr>
            <p:nvPr/>
          </p:nvSpPr>
          <p:spPr bwMode="auto">
            <a:xfrm>
              <a:off x="5257800" y="5715000"/>
              <a:ext cx="609600" cy="381000"/>
            </a:xfrm>
            <a:prstGeom prst="rect">
              <a:avLst/>
            </a:prstGeom>
            <a:solidFill>
              <a:srgbClr val="DDDDDD"/>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ea typeface="+mn-ea"/>
                </a:rPr>
                <a:t>CC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Courier New" pitchFamily="49" charset="0"/>
                  <a:ea typeface="+mn-ea"/>
                </a:rPr>
                <a:t>100</a:t>
              </a:r>
              <a:endParaRPr kumimoji="0" lang="en-US" sz="1400" b="0" i="0" u="none" strike="noStrike" kern="0" cap="none" spc="0" normalizeH="0" baseline="0" noProof="0">
                <a:ln>
                  <a:noFill/>
                </a:ln>
                <a:solidFill>
                  <a:sysClr val="windowText" lastClr="000000"/>
                </a:solidFill>
                <a:effectLst/>
                <a:uLnTx/>
                <a:uFillTx/>
                <a:ea typeface="+mn-ea"/>
              </a:endParaRPr>
            </a:p>
          </p:txBody>
        </p:sp>
        <p:sp>
          <p:nvSpPr>
            <p:cNvPr id="23" name="Text Box 387"/>
            <p:cNvSpPr txBox="1">
              <a:spLocks noChangeArrowheads="1"/>
            </p:cNvSpPr>
            <p:nvPr/>
          </p:nvSpPr>
          <p:spPr bwMode="auto">
            <a:xfrm>
              <a:off x="6428725" y="6019800"/>
              <a:ext cx="42992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ports</a:t>
              </a:r>
            </a:p>
          </p:txBody>
        </p:sp>
        <p:sp>
          <p:nvSpPr>
            <p:cNvPr id="24" name="Text Box 388"/>
            <p:cNvSpPr txBox="1">
              <a:spLocks noChangeArrowheads="1"/>
            </p:cNvSpPr>
            <p:nvPr/>
          </p:nvSpPr>
          <p:spPr bwMode="auto">
            <a:xfrm>
              <a:off x="7648726" y="6019800"/>
              <a:ext cx="42832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Write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ports</a:t>
              </a:r>
            </a:p>
          </p:txBody>
        </p:sp>
        <p:sp>
          <p:nvSpPr>
            <p:cNvPr id="25" name="Rectangle 437"/>
            <p:cNvSpPr>
              <a:spLocks noChangeArrowheads="1"/>
            </p:cNvSpPr>
            <p:nvPr/>
          </p:nvSpPr>
          <p:spPr bwMode="auto">
            <a:xfrm>
              <a:off x="6038098" y="7497763"/>
              <a:ext cx="607928"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urier New" charset="0"/>
                </a:rPr>
                <a:t>0x016</a:t>
              </a:r>
            </a:p>
          </p:txBody>
        </p:sp>
        <p:sp>
          <p:nvSpPr>
            <p:cNvPr id="26" name="Rectangle 439"/>
            <p:cNvSpPr>
              <a:spLocks noChangeArrowheads="1"/>
            </p:cNvSpPr>
            <p:nvPr/>
          </p:nvSpPr>
          <p:spPr bwMode="auto">
            <a:xfrm>
              <a:off x="5666640" y="6096000"/>
              <a:ext cx="50788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Courier New" charset="0"/>
                </a:rPr>
                <a:t>000</a:t>
              </a:r>
            </a:p>
          </p:txBody>
        </p:sp>
        <p:sp>
          <p:nvSpPr>
            <p:cNvPr id="27" name="Rectangle 442"/>
            <p:cNvSpPr>
              <a:spLocks noChangeArrowheads="1"/>
            </p:cNvSpPr>
            <p:nvPr/>
          </p:nvSpPr>
          <p:spPr bwMode="auto">
            <a:xfrm>
              <a:off x="8219419" y="6446838"/>
              <a:ext cx="588688"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urier New" charset="0"/>
                </a:rPr>
                <a:t>%</a:t>
              </a:r>
              <a:r>
                <a:rPr kumimoji="0" lang="en-US" sz="1050" b="0" i="0" u="none" strike="noStrike" kern="0" cap="none" spc="0" normalizeH="0" baseline="0" noProof="0" dirty="0" err="1">
                  <a:ln>
                    <a:noFill/>
                  </a:ln>
                  <a:solidFill>
                    <a:sysClr val="windowText" lastClr="000000"/>
                  </a:solidFill>
                  <a:effectLst/>
                  <a:uLnTx/>
                  <a:uFillTx/>
                  <a:latin typeface="Courier New" charset="0"/>
                </a:rPr>
                <a:t>rbx</a:t>
              </a:r>
              <a:endParaRPr kumimoji="0" lang="en-US" sz="1050" b="0" i="0" u="none" strike="noStrike" kern="0" cap="none" spc="0" normalizeH="0" baseline="0" noProof="0" dirty="0">
                <a:ln>
                  <a:noFill/>
                </a:ln>
                <a:solidFill>
                  <a:sysClr val="windowText" lastClr="000000"/>
                </a:solidFill>
                <a:effectLst/>
                <a:uLnTx/>
                <a:uFillTx/>
                <a:latin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urier New" charset="0"/>
                </a:rPr>
                <a:t>&lt;--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urier New" charset="0"/>
                </a:rPr>
                <a:t>0x300</a:t>
              </a:r>
            </a:p>
          </p:txBody>
        </p:sp>
        <p:grpSp>
          <p:nvGrpSpPr>
            <p:cNvPr id="28" name="Group 452"/>
            <p:cNvGrpSpPr>
              <a:grpSpLocks/>
            </p:cNvGrpSpPr>
            <p:nvPr/>
          </p:nvGrpSpPr>
          <p:grpSpPr bwMode="auto">
            <a:xfrm>
              <a:off x="6429375" y="4724400"/>
              <a:ext cx="1644650" cy="215900"/>
              <a:chOff x="4050" y="2976"/>
              <a:chExt cx="1036" cy="136"/>
            </a:xfrm>
          </p:grpSpPr>
          <p:sp>
            <p:nvSpPr>
              <p:cNvPr id="29" name="Text Box 450"/>
              <p:cNvSpPr txBox="1">
                <a:spLocks noChangeArrowheads="1"/>
              </p:cNvSpPr>
              <p:nvPr/>
            </p:nvSpPr>
            <p:spPr bwMode="auto">
              <a:xfrm>
                <a:off x="4050" y="2976"/>
                <a:ext cx="271"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Helvetica" charset="0"/>
                    <a:ea typeface="ＭＳ Ｐゴシック" charset="0"/>
                  </a:rPr>
                  <a:t>Read</a:t>
                </a:r>
              </a:p>
            </p:txBody>
          </p:sp>
          <p:sp>
            <p:nvSpPr>
              <p:cNvPr id="30" name="Text Box 451"/>
              <p:cNvSpPr txBox="1">
                <a:spLocks noChangeArrowheads="1"/>
              </p:cNvSpPr>
              <p:nvPr/>
            </p:nvSpPr>
            <p:spPr bwMode="auto">
              <a:xfrm>
                <a:off x="4819" y="2976"/>
                <a:ext cx="267"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Helvetica" charset="0"/>
                    <a:ea typeface="ＭＳ Ｐゴシック" charset="0"/>
                  </a:rPr>
                  <a:t>Write</a:t>
                </a:r>
              </a:p>
            </p:txBody>
          </p:sp>
        </p:grpSp>
      </p:grpSp>
      <p:grpSp>
        <p:nvGrpSpPr>
          <p:cNvPr id="55" name="Group 54"/>
          <p:cNvGrpSpPr/>
          <p:nvPr/>
        </p:nvGrpSpPr>
        <p:grpSpPr>
          <a:xfrm>
            <a:off x="2813050" y="222250"/>
            <a:ext cx="5943600" cy="2133600"/>
            <a:chOff x="762000" y="928688"/>
            <a:chExt cx="7162800" cy="2881312"/>
          </a:xfrm>
        </p:grpSpPr>
        <p:sp>
          <p:nvSpPr>
            <p:cNvPr id="56" name="Rectangle 429"/>
            <p:cNvSpPr>
              <a:spLocks noChangeArrowheads="1"/>
            </p:cNvSpPr>
            <p:nvPr/>
          </p:nvSpPr>
          <p:spPr bwMode="auto">
            <a:xfrm>
              <a:off x="1676400" y="2667000"/>
              <a:ext cx="6248400" cy="381000"/>
            </a:xfrm>
            <a:prstGeom prst="rect">
              <a:avLst/>
            </a:prstGeom>
            <a:solidFill>
              <a:srgbClr val="99FFCC"/>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0x014:   </a:t>
              </a:r>
              <a:r>
                <a:rPr kumimoji="0" lang="en-US" sz="1100" b="0" i="0" u="none" strike="noStrike" kern="0" cap="none" spc="0" normalizeH="0" baseline="0" noProof="0" dirty="0" err="1">
                  <a:ln>
                    <a:noFill/>
                  </a:ln>
                  <a:solidFill>
                    <a:sysClr val="windowText" lastClr="000000"/>
                  </a:solidFill>
                  <a:effectLst/>
                  <a:uLnTx/>
                  <a:uFillTx/>
                  <a:latin typeface="Courier New" charset="0"/>
                </a:rPr>
                <a:t>addq</a:t>
              </a:r>
              <a:r>
                <a:rPr kumimoji="0" lang="en-US" sz="1100" b="0" i="0" u="none" strike="noStrike" kern="0" cap="none" spc="0" normalizeH="0" baseline="0" noProof="0" dirty="0">
                  <a:ln>
                    <a:noFill/>
                  </a:ln>
                  <a:solidFill>
                    <a:sysClr val="windowText" lastClr="000000"/>
                  </a:solidFill>
                  <a:effectLst/>
                  <a:uLnTx/>
                  <a:uFillTx/>
                  <a:latin typeface="Courier New" charset="0"/>
                </a:rPr>
                <a:t> %</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 %</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&lt;-- 0x300 CC &lt;-- 000</a:t>
              </a:r>
            </a:p>
          </p:txBody>
        </p:sp>
        <p:sp>
          <p:nvSpPr>
            <p:cNvPr id="57" name="Rectangle 430"/>
            <p:cNvSpPr>
              <a:spLocks noChangeArrowheads="1"/>
            </p:cNvSpPr>
            <p:nvPr/>
          </p:nvSpPr>
          <p:spPr bwMode="auto">
            <a:xfrm>
              <a:off x="1676400" y="3048000"/>
              <a:ext cx="6248400" cy="381000"/>
            </a:xfrm>
            <a:prstGeom prst="rect">
              <a:avLst/>
            </a:prstGeom>
            <a:solidFill>
              <a:srgbClr val="808080"/>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0x016:   je </a:t>
              </a:r>
              <a:r>
                <a:rPr kumimoji="0" lang="en-US" sz="1100" b="0" i="0" u="none" strike="noStrike" kern="0" cap="none" spc="0" normalizeH="0" baseline="0" noProof="0" dirty="0" err="1">
                  <a:ln>
                    <a:noFill/>
                  </a:ln>
                  <a:solidFill>
                    <a:sysClr val="windowText" lastClr="000000"/>
                  </a:solidFill>
                  <a:effectLst/>
                  <a:uLnTx/>
                  <a:uFillTx/>
                  <a:latin typeface="Courier New" charset="0"/>
                </a:rPr>
                <a:t>dest</a:t>
              </a:r>
              <a:r>
                <a:rPr kumimoji="0" lang="en-US" sz="1100" b="0" i="0" u="none" strike="noStrike" kern="0" cap="none" spc="0" normalizeH="0" baseline="0" noProof="0" dirty="0">
                  <a:ln>
                    <a:noFill/>
                  </a:ln>
                  <a:solidFill>
                    <a:sysClr val="windowText" lastClr="000000"/>
                  </a:solidFill>
                  <a:effectLst/>
                  <a:uLnTx/>
                  <a:uFillTx/>
                  <a:latin typeface="Courier New" charset="0"/>
                </a:rPr>
                <a:t>             # Not taken</a:t>
              </a:r>
            </a:p>
          </p:txBody>
        </p:sp>
        <p:sp>
          <p:nvSpPr>
            <p:cNvPr id="58" name="Rectangle 431"/>
            <p:cNvSpPr>
              <a:spLocks noChangeArrowheads="1"/>
            </p:cNvSpPr>
            <p:nvPr/>
          </p:nvSpPr>
          <p:spPr bwMode="auto">
            <a:xfrm>
              <a:off x="1676400" y="3429000"/>
              <a:ext cx="6248400" cy="381000"/>
            </a:xfrm>
            <a:prstGeom prst="rect">
              <a:avLst/>
            </a:prstGeom>
            <a:solidFill>
              <a:srgbClr val="FFFFFF"/>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0x01f:   </a:t>
              </a:r>
              <a:r>
                <a:rPr kumimoji="0" lang="en-US" sz="1100" b="0" i="0" u="none" strike="noStrike" kern="0" cap="none" spc="0" normalizeH="0" baseline="0" noProof="0" dirty="0" err="1">
                  <a:ln>
                    <a:noFill/>
                  </a:ln>
                  <a:solidFill>
                    <a:sysClr val="windowText" lastClr="000000"/>
                  </a:solidFill>
                  <a:effectLst/>
                  <a:uLnTx/>
                  <a:uFillTx/>
                  <a:latin typeface="Courier New" charset="0"/>
                </a:rPr>
                <a:t>rmmovq</a:t>
              </a:r>
              <a:r>
                <a:rPr kumimoji="0" lang="en-US" sz="1100" b="0" i="0" u="none" strike="noStrike" kern="0" cap="none" spc="0" normalizeH="0" baseline="0" noProof="0" dirty="0">
                  <a:ln>
                    <a:noFill/>
                  </a:ln>
                  <a:solidFill>
                    <a:sysClr val="windowText" lastClr="000000"/>
                  </a:solidFill>
                  <a:effectLst/>
                  <a:uLnTx/>
                  <a:uFillTx/>
                  <a:latin typeface="Courier New" charset="0"/>
                </a:rPr>
                <a:t> %rbx,0(%</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 # M[0x200] &lt;-- 0x300</a:t>
              </a:r>
            </a:p>
          </p:txBody>
        </p:sp>
        <p:sp>
          <p:nvSpPr>
            <p:cNvPr id="59" name="Text Box 432"/>
            <p:cNvSpPr txBox="1">
              <a:spLocks noChangeArrowheads="1"/>
            </p:cNvSpPr>
            <p:nvPr/>
          </p:nvSpPr>
          <p:spPr bwMode="auto">
            <a:xfrm>
              <a:off x="878124" y="2666999"/>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3:</a:t>
              </a:r>
            </a:p>
          </p:txBody>
        </p:sp>
        <p:sp>
          <p:nvSpPr>
            <p:cNvPr id="60" name="Text Box 433"/>
            <p:cNvSpPr txBox="1">
              <a:spLocks noChangeArrowheads="1"/>
            </p:cNvSpPr>
            <p:nvPr/>
          </p:nvSpPr>
          <p:spPr bwMode="auto">
            <a:xfrm>
              <a:off x="878124" y="3047999"/>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4:</a:t>
              </a:r>
            </a:p>
          </p:txBody>
        </p:sp>
        <p:sp>
          <p:nvSpPr>
            <p:cNvPr id="61" name="Text Box 434"/>
            <p:cNvSpPr txBox="1">
              <a:spLocks noChangeArrowheads="1"/>
            </p:cNvSpPr>
            <p:nvPr/>
          </p:nvSpPr>
          <p:spPr bwMode="auto">
            <a:xfrm>
              <a:off x="878124" y="3429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5:</a:t>
              </a:r>
            </a:p>
          </p:txBody>
        </p:sp>
        <p:sp>
          <p:nvSpPr>
            <p:cNvPr id="62" name="Rectangle 440"/>
            <p:cNvSpPr>
              <a:spLocks noChangeArrowheads="1"/>
            </p:cNvSpPr>
            <p:nvPr/>
          </p:nvSpPr>
          <p:spPr bwMode="auto">
            <a:xfrm>
              <a:off x="1676400" y="2286000"/>
              <a:ext cx="6248400" cy="381000"/>
            </a:xfrm>
            <a:prstGeom prst="rect">
              <a:avLst/>
            </a:prstGeom>
            <a:solidFill>
              <a:srgbClr val="DDDDDD"/>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0x00a:   </a:t>
              </a:r>
              <a:r>
                <a:rPr kumimoji="0" lang="en-US" sz="1100" b="0" i="0" u="none" strike="noStrike" kern="0" cap="none" spc="0" normalizeH="0" baseline="0" noProof="0" dirty="0" err="1">
                  <a:ln>
                    <a:noFill/>
                  </a:ln>
                  <a:solidFill>
                    <a:sysClr val="windowText" lastClr="000000"/>
                  </a:solidFill>
                  <a:effectLst/>
                  <a:uLnTx/>
                  <a:uFillTx/>
                  <a:latin typeface="Courier New" charset="0"/>
                </a:rPr>
                <a:t>irmovq</a:t>
              </a:r>
              <a:r>
                <a:rPr kumimoji="0" lang="en-US" sz="1100" b="0" i="0" u="none" strike="noStrike" kern="0" cap="none" spc="0" normalizeH="0" baseline="0" noProof="0" dirty="0">
                  <a:ln>
                    <a:noFill/>
                  </a:ln>
                  <a:solidFill>
                    <a:sysClr val="windowText" lastClr="000000"/>
                  </a:solidFill>
                  <a:effectLst/>
                  <a:uLnTx/>
                  <a:uFillTx/>
                  <a:latin typeface="Courier New" charset="0"/>
                </a:rPr>
                <a:t> $0x200,%rdx  # %</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 &lt;-- 0x200</a:t>
              </a:r>
            </a:p>
          </p:txBody>
        </p:sp>
        <p:sp>
          <p:nvSpPr>
            <p:cNvPr id="63" name="Text Box 441"/>
            <p:cNvSpPr txBox="1">
              <a:spLocks noChangeArrowheads="1"/>
            </p:cNvSpPr>
            <p:nvPr/>
          </p:nvSpPr>
          <p:spPr bwMode="auto">
            <a:xfrm>
              <a:off x="878124" y="2286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2:</a:t>
              </a:r>
            </a:p>
          </p:txBody>
        </p:sp>
        <p:sp>
          <p:nvSpPr>
            <p:cNvPr id="64" name="Rectangle 443"/>
            <p:cNvSpPr>
              <a:spLocks noChangeArrowheads="1"/>
            </p:cNvSpPr>
            <p:nvPr/>
          </p:nvSpPr>
          <p:spPr bwMode="auto">
            <a:xfrm>
              <a:off x="1676400" y="1905000"/>
              <a:ext cx="6248400" cy="381000"/>
            </a:xfrm>
            <a:prstGeom prst="rect">
              <a:avLst/>
            </a:prstGeom>
            <a:solidFill>
              <a:srgbClr val="FFFFFF"/>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0x000:   </a:t>
              </a:r>
              <a:r>
                <a:rPr kumimoji="0" lang="en-US" sz="1100" b="0" i="0" u="none" strike="noStrike" kern="0" cap="none" spc="0" normalizeH="0" baseline="0" noProof="0" dirty="0" err="1">
                  <a:ln>
                    <a:noFill/>
                  </a:ln>
                  <a:solidFill>
                    <a:sysClr val="windowText" lastClr="000000"/>
                  </a:solidFill>
                  <a:effectLst/>
                  <a:uLnTx/>
                  <a:uFillTx/>
                  <a:latin typeface="Courier New" charset="0"/>
                </a:rPr>
                <a:t>irmovq</a:t>
              </a:r>
              <a:r>
                <a:rPr kumimoji="0" lang="en-US" sz="1100" b="0" i="0" u="none" strike="noStrike" kern="0" cap="none" spc="0" normalizeH="0" baseline="0" noProof="0" dirty="0">
                  <a:ln>
                    <a:noFill/>
                  </a:ln>
                  <a:solidFill>
                    <a:sysClr val="windowText" lastClr="000000"/>
                  </a:solidFill>
                  <a:effectLst/>
                  <a:uLnTx/>
                  <a:uFillTx/>
                  <a:latin typeface="Courier New" charset="0"/>
                </a:rPr>
                <a:t> $0x100,%rbx  # %</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&lt;-- 0x100</a:t>
              </a:r>
            </a:p>
          </p:txBody>
        </p:sp>
        <p:sp>
          <p:nvSpPr>
            <p:cNvPr id="65" name="Text Box 444"/>
            <p:cNvSpPr txBox="1">
              <a:spLocks noChangeArrowheads="1"/>
            </p:cNvSpPr>
            <p:nvPr/>
          </p:nvSpPr>
          <p:spPr bwMode="auto">
            <a:xfrm>
              <a:off x="878124" y="1905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Helvetica" charset="0"/>
                  <a:ea typeface="ＭＳ Ｐゴシック" charset="0"/>
                </a:rPr>
                <a:t>Cycle 1:</a:t>
              </a:r>
            </a:p>
          </p:txBody>
        </p:sp>
        <p:sp>
          <p:nvSpPr>
            <p:cNvPr id="66" name="Rectangle 464"/>
            <p:cNvSpPr>
              <a:spLocks noChangeArrowheads="1"/>
            </p:cNvSpPr>
            <p:nvPr/>
          </p:nvSpPr>
          <p:spPr bwMode="auto">
            <a:xfrm>
              <a:off x="762000" y="1157288"/>
              <a:ext cx="838200" cy="3048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Clock</a:t>
              </a:r>
            </a:p>
          </p:txBody>
        </p:sp>
        <p:sp>
          <p:nvSpPr>
            <p:cNvPr id="67" name="Line 473"/>
            <p:cNvSpPr>
              <a:spLocks noChangeShapeType="1"/>
            </p:cNvSpPr>
            <p:nvPr/>
          </p:nvSpPr>
          <p:spPr bwMode="auto">
            <a:xfrm>
              <a:off x="19812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8" name="Text Box 474"/>
            <p:cNvSpPr txBox="1">
              <a:spLocks noChangeArrowheads="1"/>
            </p:cNvSpPr>
            <p:nvPr/>
          </p:nvSpPr>
          <p:spPr bwMode="auto">
            <a:xfrm>
              <a:off x="2209801"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1</a:t>
              </a:r>
            </a:p>
          </p:txBody>
        </p:sp>
        <p:sp>
          <p:nvSpPr>
            <p:cNvPr id="69" name="Line 477"/>
            <p:cNvSpPr>
              <a:spLocks noChangeShapeType="1"/>
            </p:cNvSpPr>
            <p:nvPr/>
          </p:nvSpPr>
          <p:spPr bwMode="auto">
            <a:xfrm>
              <a:off x="32004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0" name="Line 480"/>
            <p:cNvSpPr>
              <a:spLocks noChangeShapeType="1"/>
            </p:cNvSpPr>
            <p:nvPr/>
          </p:nvSpPr>
          <p:spPr bwMode="auto">
            <a:xfrm>
              <a:off x="44196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1" name="Line 483"/>
            <p:cNvSpPr>
              <a:spLocks noChangeShapeType="1"/>
            </p:cNvSpPr>
            <p:nvPr/>
          </p:nvSpPr>
          <p:spPr bwMode="auto">
            <a:xfrm>
              <a:off x="56388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2" name="Line 487"/>
            <p:cNvSpPr>
              <a:spLocks noChangeShapeType="1"/>
            </p:cNvSpPr>
            <p:nvPr/>
          </p:nvSpPr>
          <p:spPr bwMode="auto">
            <a:xfrm flipH="1" flipV="1">
              <a:off x="448945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3" name="Text Box 488"/>
            <p:cNvSpPr txBox="1">
              <a:spLocks noChangeArrowheads="1"/>
            </p:cNvSpPr>
            <p:nvPr/>
          </p:nvSpPr>
          <p:spPr bwMode="auto">
            <a:xfrm>
              <a:off x="4426218"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j</a:t>
              </a:r>
            </a:p>
          </p:txBody>
        </p:sp>
        <p:sp>
          <p:nvSpPr>
            <p:cNvPr id="74" name="Line 489"/>
            <p:cNvSpPr>
              <a:spLocks noChangeShapeType="1"/>
            </p:cNvSpPr>
            <p:nvPr/>
          </p:nvSpPr>
          <p:spPr bwMode="auto">
            <a:xfrm flipH="1" flipV="1">
              <a:off x="57023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5" name="Text Box 490"/>
            <p:cNvSpPr txBox="1">
              <a:spLocks noChangeArrowheads="1"/>
            </p:cNvSpPr>
            <p:nvPr/>
          </p:nvSpPr>
          <p:spPr bwMode="auto">
            <a:xfrm>
              <a:off x="5639067"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Wingdings 2" charset="0"/>
                  <a:ea typeface="ＭＳ Ｐゴシック" charset="0"/>
                </a:rPr>
                <a:t>l</a:t>
              </a:r>
            </a:p>
          </p:txBody>
        </p:sp>
        <p:sp>
          <p:nvSpPr>
            <p:cNvPr id="76" name="Line 491"/>
            <p:cNvSpPr>
              <a:spLocks noChangeShapeType="1"/>
            </p:cNvSpPr>
            <p:nvPr/>
          </p:nvSpPr>
          <p:spPr bwMode="auto">
            <a:xfrm flipV="1">
              <a:off x="67056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7" name="Text Box 492"/>
            <p:cNvSpPr txBox="1">
              <a:spLocks noChangeArrowheads="1"/>
            </p:cNvSpPr>
            <p:nvPr/>
          </p:nvSpPr>
          <p:spPr bwMode="auto">
            <a:xfrm>
              <a:off x="6483616"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m</a:t>
              </a:r>
            </a:p>
          </p:txBody>
        </p:sp>
        <p:sp>
          <p:nvSpPr>
            <p:cNvPr id="78" name="Line 493"/>
            <p:cNvSpPr>
              <a:spLocks noChangeShapeType="1"/>
            </p:cNvSpPr>
            <p:nvPr/>
          </p:nvSpPr>
          <p:spPr bwMode="auto">
            <a:xfrm flipV="1">
              <a:off x="54864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9" name="Text Box 494"/>
            <p:cNvSpPr txBox="1">
              <a:spLocks noChangeArrowheads="1"/>
            </p:cNvSpPr>
            <p:nvPr/>
          </p:nvSpPr>
          <p:spPr bwMode="auto">
            <a:xfrm>
              <a:off x="5264417"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k</a:t>
              </a:r>
            </a:p>
          </p:txBody>
        </p:sp>
        <p:sp>
          <p:nvSpPr>
            <p:cNvPr id="80" name="Text Box 496"/>
            <p:cNvSpPr txBox="1">
              <a:spLocks noChangeArrowheads="1"/>
            </p:cNvSpPr>
            <p:nvPr/>
          </p:nvSpPr>
          <p:spPr bwMode="auto">
            <a:xfrm>
              <a:off x="3429001"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2</a:t>
              </a:r>
            </a:p>
          </p:txBody>
        </p:sp>
        <p:sp>
          <p:nvSpPr>
            <p:cNvPr id="81" name="Text Box 497"/>
            <p:cNvSpPr txBox="1">
              <a:spLocks noChangeArrowheads="1"/>
            </p:cNvSpPr>
            <p:nvPr/>
          </p:nvSpPr>
          <p:spPr bwMode="auto">
            <a:xfrm>
              <a:off x="4648200"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3</a:t>
              </a:r>
            </a:p>
          </p:txBody>
        </p:sp>
        <p:sp>
          <p:nvSpPr>
            <p:cNvPr id="82" name="Text Box 498"/>
            <p:cNvSpPr txBox="1">
              <a:spLocks noChangeArrowheads="1"/>
            </p:cNvSpPr>
            <p:nvPr/>
          </p:nvSpPr>
          <p:spPr bwMode="auto">
            <a:xfrm>
              <a:off x="5867402"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4</a:t>
              </a:r>
            </a:p>
          </p:txBody>
        </p:sp>
        <p:grpSp>
          <p:nvGrpSpPr>
            <p:cNvPr id="83" name="Group 503"/>
            <p:cNvGrpSpPr>
              <a:grpSpLocks/>
            </p:cNvGrpSpPr>
            <p:nvPr/>
          </p:nvGrpSpPr>
          <p:grpSpPr bwMode="auto">
            <a:xfrm>
              <a:off x="1981200" y="1004888"/>
              <a:ext cx="4876800" cy="595312"/>
              <a:chOff x="1248" y="633"/>
              <a:chExt cx="3072" cy="375"/>
            </a:xfrm>
          </p:grpSpPr>
          <p:sp>
            <p:nvSpPr>
              <p:cNvPr id="88" name="Line 468"/>
              <p:cNvSpPr>
                <a:spLocks noChangeShapeType="1"/>
              </p:cNvSpPr>
              <p:nvPr/>
            </p:nvSpPr>
            <p:spPr bwMode="auto">
              <a:xfrm flipV="1">
                <a:off x="1248"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9" name="Line 499"/>
              <p:cNvSpPr>
                <a:spLocks noChangeShapeType="1"/>
              </p:cNvSpPr>
              <p:nvPr/>
            </p:nvSpPr>
            <p:spPr bwMode="auto">
              <a:xfrm flipV="1">
                <a:off x="2016"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90" name="Line 500"/>
              <p:cNvSpPr>
                <a:spLocks noChangeShapeType="1"/>
              </p:cNvSpPr>
              <p:nvPr/>
            </p:nvSpPr>
            <p:spPr bwMode="auto">
              <a:xfrm flipV="1">
                <a:off x="2784"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91" name="Line 501"/>
              <p:cNvSpPr>
                <a:spLocks noChangeShapeType="1"/>
              </p:cNvSpPr>
              <p:nvPr/>
            </p:nvSpPr>
            <p:spPr bwMode="auto">
              <a:xfrm flipV="1">
                <a:off x="3552"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92" name="Line 502"/>
              <p:cNvSpPr>
                <a:spLocks noChangeShapeType="1"/>
              </p:cNvSpPr>
              <p:nvPr/>
            </p:nvSpPr>
            <p:spPr bwMode="auto">
              <a:xfrm flipV="1">
                <a:off x="4320"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grpSp>
        <p:sp>
          <p:nvSpPr>
            <p:cNvPr id="84" name="Freeform 463"/>
            <p:cNvSpPr>
              <a:spLocks/>
            </p:cNvSpPr>
            <p:nvPr/>
          </p:nvSpPr>
          <p:spPr bwMode="auto">
            <a:xfrm>
              <a:off x="16764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5" name="Freeform 465"/>
            <p:cNvSpPr>
              <a:spLocks/>
            </p:cNvSpPr>
            <p:nvPr/>
          </p:nvSpPr>
          <p:spPr bwMode="auto">
            <a:xfrm>
              <a:off x="28956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6" name="Freeform 466"/>
            <p:cNvSpPr>
              <a:spLocks/>
            </p:cNvSpPr>
            <p:nvPr/>
          </p:nvSpPr>
          <p:spPr bwMode="auto">
            <a:xfrm>
              <a:off x="41148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7" name="Freeform 467"/>
            <p:cNvSpPr>
              <a:spLocks/>
            </p:cNvSpPr>
            <p:nvPr/>
          </p:nvSpPr>
          <p:spPr bwMode="auto">
            <a:xfrm>
              <a:off x="53340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grpSp>
      <p:grpSp>
        <p:nvGrpSpPr>
          <p:cNvPr id="93" name="Group 92"/>
          <p:cNvGrpSpPr/>
          <p:nvPr/>
        </p:nvGrpSpPr>
        <p:grpSpPr>
          <a:xfrm>
            <a:off x="609600" y="8763000"/>
            <a:ext cx="3429000" cy="3733800"/>
            <a:chOff x="609600" y="8763000"/>
            <a:chExt cx="3429000" cy="3733800"/>
          </a:xfrm>
        </p:grpSpPr>
        <p:sp>
          <p:nvSpPr>
            <p:cNvPr id="94"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95"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96"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97"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98"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99"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00"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01"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02"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03"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04"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105"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106"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107"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108"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109"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110"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111" name="Group 459"/>
            <p:cNvGrpSpPr>
              <a:grpSpLocks/>
            </p:cNvGrpSpPr>
            <p:nvPr/>
          </p:nvGrpSpPr>
          <p:grpSpPr bwMode="auto">
            <a:xfrm>
              <a:off x="2209800" y="9128125"/>
              <a:ext cx="1704975" cy="244475"/>
              <a:chOff x="4032" y="2976"/>
              <a:chExt cx="1074" cy="154"/>
            </a:xfrm>
          </p:grpSpPr>
          <p:sp>
            <p:nvSpPr>
              <p:cNvPr id="112"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13"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114" name="Group 113"/>
          <p:cNvGrpSpPr/>
          <p:nvPr/>
        </p:nvGrpSpPr>
        <p:grpSpPr>
          <a:xfrm>
            <a:off x="762000" y="8915400"/>
            <a:ext cx="3429000" cy="3733800"/>
            <a:chOff x="609600" y="8763000"/>
            <a:chExt cx="3429000" cy="3733800"/>
          </a:xfrm>
        </p:grpSpPr>
        <p:sp>
          <p:nvSpPr>
            <p:cNvPr id="115"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116"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117"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118"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19"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20"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21"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22"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23"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24"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25"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126"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127"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128"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129"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130"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131"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132" name="Group 459"/>
            <p:cNvGrpSpPr>
              <a:grpSpLocks/>
            </p:cNvGrpSpPr>
            <p:nvPr/>
          </p:nvGrpSpPr>
          <p:grpSpPr bwMode="auto">
            <a:xfrm>
              <a:off x="2209800" y="9128125"/>
              <a:ext cx="1704975" cy="244475"/>
              <a:chOff x="4032" y="2976"/>
              <a:chExt cx="1074" cy="154"/>
            </a:xfrm>
          </p:grpSpPr>
          <p:sp>
            <p:nvSpPr>
              <p:cNvPr id="133"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34"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135" name="Group 134"/>
          <p:cNvGrpSpPr/>
          <p:nvPr/>
        </p:nvGrpSpPr>
        <p:grpSpPr>
          <a:xfrm>
            <a:off x="914400" y="9067800"/>
            <a:ext cx="3429000" cy="3733800"/>
            <a:chOff x="609600" y="8763000"/>
            <a:chExt cx="3429000" cy="3733800"/>
          </a:xfrm>
        </p:grpSpPr>
        <p:sp>
          <p:nvSpPr>
            <p:cNvPr id="136"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137"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138"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139"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40"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41"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42"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43"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44"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45"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46"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147"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148"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149"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150"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151"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152"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153" name="Group 459"/>
            <p:cNvGrpSpPr>
              <a:grpSpLocks/>
            </p:cNvGrpSpPr>
            <p:nvPr/>
          </p:nvGrpSpPr>
          <p:grpSpPr bwMode="auto">
            <a:xfrm>
              <a:off x="2209800" y="9128125"/>
              <a:ext cx="1704975" cy="244475"/>
              <a:chOff x="4032" y="2976"/>
              <a:chExt cx="1074" cy="154"/>
            </a:xfrm>
          </p:grpSpPr>
          <p:sp>
            <p:nvSpPr>
              <p:cNvPr id="154"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55"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156" name="Group 155"/>
          <p:cNvGrpSpPr/>
          <p:nvPr/>
        </p:nvGrpSpPr>
        <p:grpSpPr>
          <a:xfrm>
            <a:off x="1066800" y="9220200"/>
            <a:ext cx="3429000" cy="3733800"/>
            <a:chOff x="609600" y="8763000"/>
            <a:chExt cx="3429000" cy="3733800"/>
          </a:xfrm>
        </p:grpSpPr>
        <p:sp>
          <p:nvSpPr>
            <p:cNvPr id="157"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158"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159"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160"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61"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62"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63"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64"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65"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66"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67"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168"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169"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170"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171"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172"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173"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174" name="Group 459"/>
            <p:cNvGrpSpPr>
              <a:grpSpLocks/>
            </p:cNvGrpSpPr>
            <p:nvPr/>
          </p:nvGrpSpPr>
          <p:grpSpPr bwMode="auto">
            <a:xfrm>
              <a:off x="2209800" y="9128125"/>
              <a:ext cx="1704975" cy="244475"/>
              <a:chOff x="4032" y="2976"/>
              <a:chExt cx="1074" cy="154"/>
            </a:xfrm>
          </p:grpSpPr>
          <p:sp>
            <p:nvSpPr>
              <p:cNvPr id="175"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76"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177" name="Group 176"/>
          <p:cNvGrpSpPr/>
          <p:nvPr/>
        </p:nvGrpSpPr>
        <p:grpSpPr>
          <a:xfrm>
            <a:off x="1219200" y="9372600"/>
            <a:ext cx="3429000" cy="3733800"/>
            <a:chOff x="609600" y="8763000"/>
            <a:chExt cx="3429000" cy="3733800"/>
          </a:xfrm>
        </p:grpSpPr>
        <p:sp>
          <p:nvSpPr>
            <p:cNvPr id="178"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179"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180"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181"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82"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83"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84"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85"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86"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87"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88"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189"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190"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191"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192"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193"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194"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195" name="Group 459"/>
            <p:cNvGrpSpPr>
              <a:grpSpLocks/>
            </p:cNvGrpSpPr>
            <p:nvPr/>
          </p:nvGrpSpPr>
          <p:grpSpPr bwMode="auto">
            <a:xfrm>
              <a:off x="2209800" y="9128125"/>
              <a:ext cx="1704975" cy="244475"/>
              <a:chOff x="4032" y="2976"/>
              <a:chExt cx="1074" cy="154"/>
            </a:xfrm>
          </p:grpSpPr>
          <p:sp>
            <p:nvSpPr>
              <p:cNvPr id="196"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97"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198" name="Group 197"/>
          <p:cNvGrpSpPr/>
          <p:nvPr/>
        </p:nvGrpSpPr>
        <p:grpSpPr>
          <a:xfrm>
            <a:off x="1371600" y="9525000"/>
            <a:ext cx="3429000" cy="3733800"/>
            <a:chOff x="609600" y="8763000"/>
            <a:chExt cx="3429000" cy="3733800"/>
          </a:xfrm>
        </p:grpSpPr>
        <p:sp>
          <p:nvSpPr>
            <p:cNvPr id="199"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200"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201"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202"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03"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04"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05"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06"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07"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08"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09"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210"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211"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212"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213"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214"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215"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216" name="Group 459"/>
            <p:cNvGrpSpPr>
              <a:grpSpLocks/>
            </p:cNvGrpSpPr>
            <p:nvPr/>
          </p:nvGrpSpPr>
          <p:grpSpPr bwMode="auto">
            <a:xfrm>
              <a:off x="2209800" y="9128125"/>
              <a:ext cx="1704975" cy="244475"/>
              <a:chOff x="4032" y="2976"/>
              <a:chExt cx="1074" cy="154"/>
            </a:xfrm>
          </p:grpSpPr>
          <p:sp>
            <p:nvSpPr>
              <p:cNvPr id="217"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218"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240" name="Group 239"/>
          <p:cNvGrpSpPr/>
          <p:nvPr/>
        </p:nvGrpSpPr>
        <p:grpSpPr>
          <a:xfrm>
            <a:off x="1524000" y="9677400"/>
            <a:ext cx="3429000" cy="3733800"/>
            <a:chOff x="609600" y="8763000"/>
            <a:chExt cx="3429000" cy="3733800"/>
          </a:xfrm>
        </p:grpSpPr>
        <p:sp>
          <p:nvSpPr>
            <p:cNvPr id="241"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242"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243"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244"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45"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46"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47"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48"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49"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50"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51"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252"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253"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254"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255"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256"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257"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258" name="Group 459"/>
            <p:cNvGrpSpPr>
              <a:grpSpLocks/>
            </p:cNvGrpSpPr>
            <p:nvPr/>
          </p:nvGrpSpPr>
          <p:grpSpPr bwMode="auto">
            <a:xfrm>
              <a:off x="2209800" y="9128125"/>
              <a:ext cx="1704975" cy="244475"/>
              <a:chOff x="4032" y="2976"/>
              <a:chExt cx="1074" cy="154"/>
            </a:xfrm>
          </p:grpSpPr>
          <p:sp>
            <p:nvSpPr>
              <p:cNvPr id="259"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260"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261" name="Group 260"/>
          <p:cNvGrpSpPr/>
          <p:nvPr/>
        </p:nvGrpSpPr>
        <p:grpSpPr>
          <a:xfrm>
            <a:off x="1676400" y="9829800"/>
            <a:ext cx="3429000" cy="3733800"/>
            <a:chOff x="609600" y="8763000"/>
            <a:chExt cx="3429000" cy="3733800"/>
          </a:xfrm>
        </p:grpSpPr>
        <p:sp>
          <p:nvSpPr>
            <p:cNvPr id="262"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263"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264"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265"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66"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67"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68"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69"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70"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71"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72"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273"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274"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275"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276"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277"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278"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279" name="Group 459"/>
            <p:cNvGrpSpPr>
              <a:grpSpLocks/>
            </p:cNvGrpSpPr>
            <p:nvPr/>
          </p:nvGrpSpPr>
          <p:grpSpPr bwMode="auto">
            <a:xfrm>
              <a:off x="2209800" y="9128125"/>
              <a:ext cx="1704975" cy="244475"/>
              <a:chOff x="4032" y="2976"/>
              <a:chExt cx="1074" cy="154"/>
            </a:xfrm>
          </p:grpSpPr>
          <p:sp>
            <p:nvSpPr>
              <p:cNvPr id="280"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281"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282" name="Group 281"/>
          <p:cNvGrpSpPr/>
          <p:nvPr/>
        </p:nvGrpSpPr>
        <p:grpSpPr>
          <a:xfrm>
            <a:off x="1828800" y="9982200"/>
            <a:ext cx="3429000" cy="3733800"/>
            <a:chOff x="609600" y="8763000"/>
            <a:chExt cx="3429000" cy="3733800"/>
          </a:xfrm>
        </p:grpSpPr>
        <p:sp>
          <p:nvSpPr>
            <p:cNvPr id="283"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284"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285"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286"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87"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88"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89"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90"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91"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92"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293"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294"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295"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296"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297"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298"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299"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300" name="Group 459"/>
            <p:cNvGrpSpPr>
              <a:grpSpLocks/>
            </p:cNvGrpSpPr>
            <p:nvPr/>
          </p:nvGrpSpPr>
          <p:grpSpPr bwMode="auto">
            <a:xfrm>
              <a:off x="2209800" y="9128125"/>
              <a:ext cx="1704975" cy="244475"/>
              <a:chOff x="4032" y="2976"/>
              <a:chExt cx="1074" cy="154"/>
            </a:xfrm>
          </p:grpSpPr>
          <p:sp>
            <p:nvSpPr>
              <p:cNvPr id="301"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302"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spTree>
    <p:extLst>
      <p:ext uri="{BB962C8B-B14F-4D97-AF65-F5344CB8AC3E}">
        <p14:creationId xmlns:p14="http://schemas.microsoft.com/office/powerpoint/2010/main" val="39565272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Line 4"/>
          <p:cNvSpPr>
            <a:spLocks noChangeShapeType="1"/>
          </p:cNvSpPr>
          <p:nvPr/>
        </p:nvSpPr>
        <p:spPr bwMode="auto">
          <a:xfrm>
            <a:off x="6927850" y="69850"/>
            <a:ext cx="0" cy="838200"/>
          </a:xfrm>
          <a:prstGeom prst="line">
            <a:avLst/>
          </a:prstGeom>
          <a:noFill/>
          <a:ln w="38100">
            <a:solidFill>
              <a:srgbClr val="FF3300"/>
            </a:solidFill>
            <a:round/>
            <a:headEnd/>
            <a:tailEnd type="none" w="sm" len="sm"/>
          </a:ln>
          <a:effectLst/>
        </p:spPr>
        <p:txBody>
          <a:bodyPr lIns="45720" rIns="45720" anchor="ctr">
            <a:spAutoFit/>
          </a:bodyPr>
          <a:lstStyle/>
          <a:p>
            <a:endParaRPr lang="en-US"/>
          </a:p>
        </p:txBody>
      </p:sp>
      <p:sp>
        <p:nvSpPr>
          <p:cNvPr id="377861" name="Rectangle 5"/>
          <p:cNvSpPr>
            <a:spLocks noGrp="1" noChangeArrowheads="1"/>
          </p:cNvSpPr>
          <p:nvPr>
            <p:ph type="title"/>
          </p:nvPr>
        </p:nvSpPr>
        <p:spPr>
          <a:xfrm>
            <a:off x="609600" y="533400"/>
            <a:ext cx="2643188" cy="1770063"/>
          </a:xfrm>
        </p:spPr>
        <p:txBody>
          <a:bodyPr/>
          <a:lstStyle/>
          <a:p>
            <a:r>
              <a:rPr lang="en-US" dirty="0"/>
              <a:t>SEQ Operation #4</a:t>
            </a:r>
          </a:p>
        </p:txBody>
      </p:sp>
      <p:sp>
        <p:nvSpPr>
          <p:cNvPr id="377862" name="Rectangle 6"/>
          <p:cNvSpPr>
            <a:spLocks noGrp="1" noChangeArrowheads="1"/>
          </p:cNvSpPr>
          <p:nvPr>
            <p:ph type="body" idx="1"/>
          </p:nvPr>
        </p:nvSpPr>
        <p:spPr>
          <a:xfrm>
            <a:off x="5410200" y="3124200"/>
            <a:ext cx="3175000" cy="3308350"/>
          </a:xfrm>
        </p:spPr>
        <p:txBody>
          <a:bodyPr/>
          <a:lstStyle/>
          <a:p>
            <a:pPr lvl="1"/>
            <a:r>
              <a:rPr lang="zh-CN" altLang="en-US" dirty="0"/>
              <a:t>状态为</a:t>
            </a:r>
            <a:r>
              <a:rPr lang="en-US" altLang="zh-CN" dirty="0" err="1">
                <a:latin typeface="Courier New" pitchFamily="49" charset="0"/>
              </a:rPr>
              <a:t>addq</a:t>
            </a:r>
            <a:r>
              <a:rPr lang="zh-CN" altLang="en-US" dirty="0">
                <a:latin typeface="Courier New" pitchFamily="49" charset="0"/>
              </a:rPr>
              <a:t>指令的状态</a:t>
            </a:r>
            <a:endParaRPr lang="en-US" altLang="zh-CN" dirty="0"/>
          </a:p>
          <a:p>
            <a:pPr lvl="1"/>
            <a:r>
              <a:rPr lang="zh-CN" altLang="en-US" dirty="0"/>
              <a:t>组合逻辑开始对状态变化做出反应</a:t>
            </a:r>
            <a:endParaRPr lang="en-US" altLang="zh-CN" dirty="0"/>
          </a:p>
          <a:p>
            <a:pPr lvl="1"/>
            <a:endParaRPr lang="en-US" dirty="0"/>
          </a:p>
        </p:txBody>
      </p:sp>
      <p:grpSp>
        <p:nvGrpSpPr>
          <p:cNvPr id="45" name="Group 44"/>
          <p:cNvGrpSpPr/>
          <p:nvPr/>
        </p:nvGrpSpPr>
        <p:grpSpPr>
          <a:xfrm>
            <a:off x="2813050" y="222250"/>
            <a:ext cx="5943600" cy="2133600"/>
            <a:chOff x="762000" y="928688"/>
            <a:chExt cx="7162800" cy="2881312"/>
          </a:xfrm>
        </p:grpSpPr>
        <p:sp>
          <p:nvSpPr>
            <p:cNvPr id="46" name="Rectangle 429"/>
            <p:cNvSpPr>
              <a:spLocks noChangeArrowheads="1"/>
            </p:cNvSpPr>
            <p:nvPr/>
          </p:nvSpPr>
          <p:spPr bwMode="auto">
            <a:xfrm>
              <a:off x="1676400" y="2667000"/>
              <a:ext cx="6248400" cy="381000"/>
            </a:xfrm>
            <a:prstGeom prst="rect">
              <a:avLst/>
            </a:prstGeom>
            <a:solidFill>
              <a:srgbClr val="99FFCC"/>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0x014:   </a:t>
              </a:r>
              <a:r>
                <a:rPr kumimoji="0" lang="en-US" sz="1100" b="0" i="0" u="none" strike="noStrike" kern="0" cap="none" spc="0" normalizeH="0" baseline="0" noProof="0" dirty="0" err="1">
                  <a:ln>
                    <a:noFill/>
                  </a:ln>
                  <a:solidFill>
                    <a:sysClr val="windowText" lastClr="000000"/>
                  </a:solidFill>
                  <a:effectLst/>
                  <a:uLnTx/>
                  <a:uFillTx/>
                  <a:latin typeface="Courier New" charset="0"/>
                </a:rPr>
                <a:t>addq</a:t>
              </a:r>
              <a:r>
                <a:rPr kumimoji="0" lang="en-US" sz="1100" b="0" i="0" u="none" strike="noStrike" kern="0" cap="none" spc="0" normalizeH="0" baseline="0" noProof="0" dirty="0">
                  <a:ln>
                    <a:noFill/>
                  </a:ln>
                  <a:solidFill>
                    <a:sysClr val="windowText" lastClr="000000"/>
                  </a:solidFill>
                  <a:effectLst/>
                  <a:uLnTx/>
                  <a:uFillTx/>
                  <a:latin typeface="Courier New" charset="0"/>
                </a:rPr>
                <a:t> %</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 %</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&lt;-- 0x300 CC &lt;-- 000</a:t>
              </a:r>
            </a:p>
          </p:txBody>
        </p:sp>
        <p:sp>
          <p:nvSpPr>
            <p:cNvPr id="47" name="Rectangle 430"/>
            <p:cNvSpPr>
              <a:spLocks noChangeArrowheads="1"/>
            </p:cNvSpPr>
            <p:nvPr/>
          </p:nvSpPr>
          <p:spPr bwMode="auto">
            <a:xfrm>
              <a:off x="1676400" y="3048000"/>
              <a:ext cx="6248400" cy="381000"/>
            </a:xfrm>
            <a:prstGeom prst="rect">
              <a:avLst/>
            </a:prstGeom>
            <a:solidFill>
              <a:srgbClr val="808080"/>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0x016:   je </a:t>
              </a:r>
              <a:r>
                <a:rPr kumimoji="0" lang="en-US" sz="1100" b="0" i="0" u="none" strike="noStrike" kern="0" cap="none" spc="0" normalizeH="0" baseline="0" noProof="0" dirty="0" err="1">
                  <a:ln>
                    <a:noFill/>
                  </a:ln>
                  <a:solidFill>
                    <a:sysClr val="windowText" lastClr="000000"/>
                  </a:solidFill>
                  <a:effectLst/>
                  <a:uLnTx/>
                  <a:uFillTx/>
                  <a:latin typeface="Courier New" charset="0"/>
                </a:rPr>
                <a:t>dest</a:t>
              </a:r>
              <a:r>
                <a:rPr kumimoji="0" lang="en-US" sz="1100" b="0" i="0" u="none" strike="noStrike" kern="0" cap="none" spc="0" normalizeH="0" baseline="0" noProof="0" dirty="0">
                  <a:ln>
                    <a:noFill/>
                  </a:ln>
                  <a:solidFill>
                    <a:sysClr val="windowText" lastClr="000000"/>
                  </a:solidFill>
                  <a:effectLst/>
                  <a:uLnTx/>
                  <a:uFillTx/>
                  <a:latin typeface="Courier New" charset="0"/>
                </a:rPr>
                <a:t>             # Not taken</a:t>
              </a:r>
            </a:p>
          </p:txBody>
        </p:sp>
        <p:sp>
          <p:nvSpPr>
            <p:cNvPr id="48" name="Rectangle 431"/>
            <p:cNvSpPr>
              <a:spLocks noChangeArrowheads="1"/>
            </p:cNvSpPr>
            <p:nvPr/>
          </p:nvSpPr>
          <p:spPr bwMode="auto">
            <a:xfrm>
              <a:off x="1676400" y="3429000"/>
              <a:ext cx="6248400" cy="381000"/>
            </a:xfrm>
            <a:prstGeom prst="rect">
              <a:avLst/>
            </a:prstGeom>
            <a:solidFill>
              <a:srgbClr val="FFFFFF"/>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0x01f:   </a:t>
              </a:r>
              <a:r>
                <a:rPr kumimoji="0" lang="en-US" sz="1100" b="0" i="0" u="none" strike="noStrike" kern="0" cap="none" spc="0" normalizeH="0" baseline="0" noProof="0" dirty="0" err="1">
                  <a:ln>
                    <a:noFill/>
                  </a:ln>
                  <a:solidFill>
                    <a:sysClr val="windowText" lastClr="000000"/>
                  </a:solidFill>
                  <a:effectLst/>
                  <a:uLnTx/>
                  <a:uFillTx/>
                  <a:latin typeface="Courier New" charset="0"/>
                </a:rPr>
                <a:t>rmmovq</a:t>
              </a:r>
              <a:r>
                <a:rPr kumimoji="0" lang="en-US" sz="1100" b="0" i="0" u="none" strike="noStrike" kern="0" cap="none" spc="0" normalizeH="0" baseline="0" noProof="0" dirty="0">
                  <a:ln>
                    <a:noFill/>
                  </a:ln>
                  <a:solidFill>
                    <a:sysClr val="windowText" lastClr="000000"/>
                  </a:solidFill>
                  <a:effectLst/>
                  <a:uLnTx/>
                  <a:uFillTx/>
                  <a:latin typeface="Courier New" charset="0"/>
                </a:rPr>
                <a:t> %rbx,0(%</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 # M[0x200] &lt;-- 0x300</a:t>
              </a:r>
            </a:p>
          </p:txBody>
        </p:sp>
        <p:sp>
          <p:nvSpPr>
            <p:cNvPr id="49" name="Text Box 432"/>
            <p:cNvSpPr txBox="1">
              <a:spLocks noChangeArrowheads="1"/>
            </p:cNvSpPr>
            <p:nvPr/>
          </p:nvSpPr>
          <p:spPr bwMode="auto">
            <a:xfrm>
              <a:off x="878124" y="2666999"/>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3:</a:t>
              </a:r>
            </a:p>
          </p:txBody>
        </p:sp>
        <p:sp>
          <p:nvSpPr>
            <p:cNvPr id="50" name="Text Box 433"/>
            <p:cNvSpPr txBox="1">
              <a:spLocks noChangeArrowheads="1"/>
            </p:cNvSpPr>
            <p:nvPr/>
          </p:nvSpPr>
          <p:spPr bwMode="auto">
            <a:xfrm>
              <a:off x="878124" y="3047999"/>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4:</a:t>
              </a:r>
            </a:p>
          </p:txBody>
        </p:sp>
        <p:sp>
          <p:nvSpPr>
            <p:cNvPr id="51" name="Text Box 434"/>
            <p:cNvSpPr txBox="1">
              <a:spLocks noChangeArrowheads="1"/>
            </p:cNvSpPr>
            <p:nvPr/>
          </p:nvSpPr>
          <p:spPr bwMode="auto">
            <a:xfrm>
              <a:off x="878124" y="3429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5:</a:t>
              </a:r>
            </a:p>
          </p:txBody>
        </p:sp>
        <p:sp>
          <p:nvSpPr>
            <p:cNvPr id="52" name="Rectangle 440"/>
            <p:cNvSpPr>
              <a:spLocks noChangeArrowheads="1"/>
            </p:cNvSpPr>
            <p:nvPr/>
          </p:nvSpPr>
          <p:spPr bwMode="auto">
            <a:xfrm>
              <a:off x="1676400" y="2286000"/>
              <a:ext cx="6248400" cy="381000"/>
            </a:xfrm>
            <a:prstGeom prst="rect">
              <a:avLst/>
            </a:prstGeom>
            <a:solidFill>
              <a:srgbClr val="DDDDDD"/>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0x00a:   </a:t>
              </a:r>
              <a:r>
                <a:rPr kumimoji="0" lang="en-US" sz="1100" b="0" i="0" u="none" strike="noStrike" kern="0" cap="none" spc="0" normalizeH="0" baseline="0" noProof="0" dirty="0" err="1">
                  <a:ln>
                    <a:noFill/>
                  </a:ln>
                  <a:solidFill>
                    <a:sysClr val="windowText" lastClr="000000"/>
                  </a:solidFill>
                  <a:effectLst/>
                  <a:uLnTx/>
                  <a:uFillTx/>
                  <a:latin typeface="Courier New" charset="0"/>
                </a:rPr>
                <a:t>irmovq</a:t>
              </a:r>
              <a:r>
                <a:rPr kumimoji="0" lang="en-US" sz="1100" b="0" i="0" u="none" strike="noStrike" kern="0" cap="none" spc="0" normalizeH="0" baseline="0" noProof="0" dirty="0">
                  <a:ln>
                    <a:noFill/>
                  </a:ln>
                  <a:solidFill>
                    <a:sysClr val="windowText" lastClr="000000"/>
                  </a:solidFill>
                  <a:effectLst/>
                  <a:uLnTx/>
                  <a:uFillTx/>
                  <a:latin typeface="Courier New" charset="0"/>
                </a:rPr>
                <a:t> $0x200,%rdx  # %</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 &lt;-- 0x200</a:t>
              </a:r>
            </a:p>
          </p:txBody>
        </p:sp>
        <p:sp>
          <p:nvSpPr>
            <p:cNvPr id="53" name="Text Box 441"/>
            <p:cNvSpPr txBox="1">
              <a:spLocks noChangeArrowheads="1"/>
            </p:cNvSpPr>
            <p:nvPr/>
          </p:nvSpPr>
          <p:spPr bwMode="auto">
            <a:xfrm>
              <a:off x="878124" y="2286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2:</a:t>
              </a:r>
            </a:p>
          </p:txBody>
        </p:sp>
        <p:sp>
          <p:nvSpPr>
            <p:cNvPr id="54" name="Rectangle 443"/>
            <p:cNvSpPr>
              <a:spLocks noChangeArrowheads="1"/>
            </p:cNvSpPr>
            <p:nvPr/>
          </p:nvSpPr>
          <p:spPr bwMode="auto">
            <a:xfrm>
              <a:off x="1676400" y="1905000"/>
              <a:ext cx="6248400" cy="381000"/>
            </a:xfrm>
            <a:prstGeom prst="rect">
              <a:avLst/>
            </a:prstGeom>
            <a:solidFill>
              <a:srgbClr val="FFFFFF"/>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0x000:   </a:t>
              </a:r>
              <a:r>
                <a:rPr kumimoji="0" lang="en-US" sz="1100" b="0" i="0" u="none" strike="noStrike" kern="0" cap="none" spc="0" normalizeH="0" baseline="0" noProof="0" dirty="0" err="1">
                  <a:ln>
                    <a:noFill/>
                  </a:ln>
                  <a:solidFill>
                    <a:sysClr val="windowText" lastClr="000000"/>
                  </a:solidFill>
                  <a:effectLst/>
                  <a:uLnTx/>
                  <a:uFillTx/>
                  <a:latin typeface="Courier New" charset="0"/>
                </a:rPr>
                <a:t>irmovq</a:t>
              </a:r>
              <a:r>
                <a:rPr kumimoji="0" lang="en-US" sz="1100" b="0" i="0" u="none" strike="noStrike" kern="0" cap="none" spc="0" normalizeH="0" baseline="0" noProof="0" dirty="0">
                  <a:ln>
                    <a:noFill/>
                  </a:ln>
                  <a:solidFill>
                    <a:sysClr val="windowText" lastClr="000000"/>
                  </a:solidFill>
                  <a:effectLst/>
                  <a:uLnTx/>
                  <a:uFillTx/>
                  <a:latin typeface="Courier New" charset="0"/>
                </a:rPr>
                <a:t> $0x100,%rbx  # %</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&lt;-- 0x100</a:t>
              </a:r>
            </a:p>
          </p:txBody>
        </p:sp>
        <p:sp>
          <p:nvSpPr>
            <p:cNvPr id="55" name="Text Box 444"/>
            <p:cNvSpPr txBox="1">
              <a:spLocks noChangeArrowheads="1"/>
            </p:cNvSpPr>
            <p:nvPr/>
          </p:nvSpPr>
          <p:spPr bwMode="auto">
            <a:xfrm>
              <a:off x="878124" y="1905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Helvetica" charset="0"/>
                  <a:ea typeface="ＭＳ Ｐゴシック" charset="0"/>
                </a:rPr>
                <a:t>Cycle 1:</a:t>
              </a:r>
            </a:p>
          </p:txBody>
        </p:sp>
        <p:sp>
          <p:nvSpPr>
            <p:cNvPr id="56" name="Rectangle 464"/>
            <p:cNvSpPr>
              <a:spLocks noChangeArrowheads="1"/>
            </p:cNvSpPr>
            <p:nvPr/>
          </p:nvSpPr>
          <p:spPr bwMode="auto">
            <a:xfrm>
              <a:off x="762000" y="1157288"/>
              <a:ext cx="838200" cy="3048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Clock</a:t>
              </a:r>
            </a:p>
          </p:txBody>
        </p:sp>
        <p:sp>
          <p:nvSpPr>
            <p:cNvPr id="57" name="Line 473"/>
            <p:cNvSpPr>
              <a:spLocks noChangeShapeType="1"/>
            </p:cNvSpPr>
            <p:nvPr/>
          </p:nvSpPr>
          <p:spPr bwMode="auto">
            <a:xfrm>
              <a:off x="19812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58" name="Text Box 474"/>
            <p:cNvSpPr txBox="1">
              <a:spLocks noChangeArrowheads="1"/>
            </p:cNvSpPr>
            <p:nvPr/>
          </p:nvSpPr>
          <p:spPr bwMode="auto">
            <a:xfrm>
              <a:off x="2209801"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1</a:t>
              </a:r>
            </a:p>
          </p:txBody>
        </p:sp>
        <p:sp>
          <p:nvSpPr>
            <p:cNvPr id="59" name="Line 477"/>
            <p:cNvSpPr>
              <a:spLocks noChangeShapeType="1"/>
            </p:cNvSpPr>
            <p:nvPr/>
          </p:nvSpPr>
          <p:spPr bwMode="auto">
            <a:xfrm>
              <a:off x="32004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0" name="Line 480"/>
            <p:cNvSpPr>
              <a:spLocks noChangeShapeType="1"/>
            </p:cNvSpPr>
            <p:nvPr/>
          </p:nvSpPr>
          <p:spPr bwMode="auto">
            <a:xfrm>
              <a:off x="44196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1" name="Line 483"/>
            <p:cNvSpPr>
              <a:spLocks noChangeShapeType="1"/>
            </p:cNvSpPr>
            <p:nvPr/>
          </p:nvSpPr>
          <p:spPr bwMode="auto">
            <a:xfrm>
              <a:off x="56388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2" name="Line 487"/>
            <p:cNvSpPr>
              <a:spLocks noChangeShapeType="1"/>
            </p:cNvSpPr>
            <p:nvPr/>
          </p:nvSpPr>
          <p:spPr bwMode="auto">
            <a:xfrm flipH="1" flipV="1">
              <a:off x="448945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3" name="Text Box 488"/>
            <p:cNvSpPr txBox="1">
              <a:spLocks noChangeArrowheads="1"/>
            </p:cNvSpPr>
            <p:nvPr/>
          </p:nvSpPr>
          <p:spPr bwMode="auto">
            <a:xfrm>
              <a:off x="4426218"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j</a:t>
              </a:r>
            </a:p>
          </p:txBody>
        </p:sp>
        <p:sp>
          <p:nvSpPr>
            <p:cNvPr id="64" name="Line 489"/>
            <p:cNvSpPr>
              <a:spLocks noChangeShapeType="1"/>
            </p:cNvSpPr>
            <p:nvPr/>
          </p:nvSpPr>
          <p:spPr bwMode="auto">
            <a:xfrm flipH="1" flipV="1">
              <a:off x="57023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5" name="Text Box 490"/>
            <p:cNvSpPr txBox="1">
              <a:spLocks noChangeArrowheads="1"/>
            </p:cNvSpPr>
            <p:nvPr/>
          </p:nvSpPr>
          <p:spPr bwMode="auto">
            <a:xfrm>
              <a:off x="5639067"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Wingdings 2" charset="0"/>
                  <a:ea typeface="ＭＳ Ｐゴシック" charset="0"/>
                </a:rPr>
                <a:t>l</a:t>
              </a:r>
            </a:p>
          </p:txBody>
        </p:sp>
        <p:sp>
          <p:nvSpPr>
            <p:cNvPr id="66" name="Line 491"/>
            <p:cNvSpPr>
              <a:spLocks noChangeShapeType="1"/>
            </p:cNvSpPr>
            <p:nvPr/>
          </p:nvSpPr>
          <p:spPr bwMode="auto">
            <a:xfrm flipV="1">
              <a:off x="67056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7" name="Text Box 492"/>
            <p:cNvSpPr txBox="1">
              <a:spLocks noChangeArrowheads="1"/>
            </p:cNvSpPr>
            <p:nvPr/>
          </p:nvSpPr>
          <p:spPr bwMode="auto">
            <a:xfrm>
              <a:off x="6483616"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m</a:t>
              </a:r>
            </a:p>
          </p:txBody>
        </p:sp>
        <p:sp>
          <p:nvSpPr>
            <p:cNvPr id="68" name="Line 493"/>
            <p:cNvSpPr>
              <a:spLocks noChangeShapeType="1"/>
            </p:cNvSpPr>
            <p:nvPr/>
          </p:nvSpPr>
          <p:spPr bwMode="auto">
            <a:xfrm flipV="1">
              <a:off x="54864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9" name="Text Box 494"/>
            <p:cNvSpPr txBox="1">
              <a:spLocks noChangeArrowheads="1"/>
            </p:cNvSpPr>
            <p:nvPr/>
          </p:nvSpPr>
          <p:spPr bwMode="auto">
            <a:xfrm>
              <a:off x="5264417"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k</a:t>
              </a:r>
            </a:p>
          </p:txBody>
        </p:sp>
        <p:sp>
          <p:nvSpPr>
            <p:cNvPr id="70" name="Text Box 496"/>
            <p:cNvSpPr txBox="1">
              <a:spLocks noChangeArrowheads="1"/>
            </p:cNvSpPr>
            <p:nvPr/>
          </p:nvSpPr>
          <p:spPr bwMode="auto">
            <a:xfrm>
              <a:off x="3429001"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2</a:t>
              </a:r>
            </a:p>
          </p:txBody>
        </p:sp>
        <p:sp>
          <p:nvSpPr>
            <p:cNvPr id="71" name="Text Box 497"/>
            <p:cNvSpPr txBox="1">
              <a:spLocks noChangeArrowheads="1"/>
            </p:cNvSpPr>
            <p:nvPr/>
          </p:nvSpPr>
          <p:spPr bwMode="auto">
            <a:xfrm>
              <a:off x="4648200"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3</a:t>
              </a:r>
            </a:p>
          </p:txBody>
        </p:sp>
        <p:sp>
          <p:nvSpPr>
            <p:cNvPr id="72" name="Text Box 498"/>
            <p:cNvSpPr txBox="1">
              <a:spLocks noChangeArrowheads="1"/>
            </p:cNvSpPr>
            <p:nvPr/>
          </p:nvSpPr>
          <p:spPr bwMode="auto">
            <a:xfrm>
              <a:off x="5867402"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4</a:t>
              </a:r>
            </a:p>
          </p:txBody>
        </p:sp>
        <p:grpSp>
          <p:nvGrpSpPr>
            <p:cNvPr id="73" name="Group 503"/>
            <p:cNvGrpSpPr>
              <a:grpSpLocks/>
            </p:cNvGrpSpPr>
            <p:nvPr/>
          </p:nvGrpSpPr>
          <p:grpSpPr bwMode="auto">
            <a:xfrm>
              <a:off x="1981200" y="1004888"/>
              <a:ext cx="4876800" cy="595312"/>
              <a:chOff x="1248" y="633"/>
              <a:chExt cx="3072" cy="375"/>
            </a:xfrm>
          </p:grpSpPr>
          <p:sp>
            <p:nvSpPr>
              <p:cNvPr id="78" name="Line 468"/>
              <p:cNvSpPr>
                <a:spLocks noChangeShapeType="1"/>
              </p:cNvSpPr>
              <p:nvPr/>
            </p:nvSpPr>
            <p:spPr bwMode="auto">
              <a:xfrm flipV="1">
                <a:off x="1248"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9" name="Line 499"/>
              <p:cNvSpPr>
                <a:spLocks noChangeShapeType="1"/>
              </p:cNvSpPr>
              <p:nvPr/>
            </p:nvSpPr>
            <p:spPr bwMode="auto">
              <a:xfrm flipV="1">
                <a:off x="2016"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0" name="Line 500"/>
              <p:cNvSpPr>
                <a:spLocks noChangeShapeType="1"/>
              </p:cNvSpPr>
              <p:nvPr/>
            </p:nvSpPr>
            <p:spPr bwMode="auto">
              <a:xfrm flipV="1">
                <a:off x="2784"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1" name="Line 501"/>
              <p:cNvSpPr>
                <a:spLocks noChangeShapeType="1"/>
              </p:cNvSpPr>
              <p:nvPr/>
            </p:nvSpPr>
            <p:spPr bwMode="auto">
              <a:xfrm flipV="1">
                <a:off x="3552"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2" name="Line 502"/>
              <p:cNvSpPr>
                <a:spLocks noChangeShapeType="1"/>
              </p:cNvSpPr>
              <p:nvPr/>
            </p:nvSpPr>
            <p:spPr bwMode="auto">
              <a:xfrm flipV="1">
                <a:off x="4320"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grpSp>
        <p:sp>
          <p:nvSpPr>
            <p:cNvPr id="74" name="Freeform 463"/>
            <p:cNvSpPr>
              <a:spLocks/>
            </p:cNvSpPr>
            <p:nvPr/>
          </p:nvSpPr>
          <p:spPr bwMode="auto">
            <a:xfrm>
              <a:off x="16764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5" name="Freeform 465"/>
            <p:cNvSpPr>
              <a:spLocks/>
            </p:cNvSpPr>
            <p:nvPr/>
          </p:nvSpPr>
          <p:spPr bwMode="auto">
            <a:xfrm>
              <a:off x="28956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6" name="Freeform 466"/>
            <p:cNvSpPr>
              <a:spLocks/>
            </p:cNvSpPr>
            <p:nvPr/>
          </p:nvSpPr>
          <p:spPr bwMode="auto">
            <a:xfrm>
              <a:off x="41148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7" name="Freeform 467"/>
            <p:cNvSpPr>
              <a:spLocks/>
            </p:cNvSpPr>
            <p:nvPr/>
          </p:nvSpPr>
          <p:spPr bwMode="auto">
            <a:xfrm>
              <a:off x="53340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grpSp>
      <p:grpSp>
        <p:nvGrpSpPr>
          <p:cNvPr id="43" name="Group 42"/>
          <p:cNvGrpSpPr/>
          <p:nvPr/>
        </p:nvGrpSpPr>
        <p:grpSpPr>
          <a:xfrm>
            <a:off x="609600" y="8763000"/>
            <a:ext cx="3429000" cy="3733800"/>
            <a:chOff x="609600" y="8763000"/>
            <a:chExt cx="3429000" cy="3733800"/>
          </a:xfrm>
        </p:grpSpPr>
        <p:sp>
          <p:nvSpPr>
            <p:cNvPr id="44"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83"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84"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85"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86"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87"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88"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89"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90"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91"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92"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93"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94"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95"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96"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97"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98"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99" name="Group 459"/>
            <p:cNvGrpSpPr>
              <a:grpSpLocks/>
            </p:cNvGrpSpPr>
            <p:nvPr/>
          </p:nvGrpSpPr>
          <p:grpSpPr bwMode="auto">
            <a:xfrm>
              <a:off x="2209800" y="9128125"/>
              <a:ext cx="1704975" cy="244475"/>
              <a:chOff x="4032" y="2976"/>
              <a:chExt cx="1074" cy="154"/>
            </a:xfrm>
          </p:grpSpPr>
          <p:sp>
            <p:nvSpPr>
              <p:cNvPr id="100"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01"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102" name="Group 101"/>
          <p:cNvGrpSpPr/>
          <p:nvPr/>
        </p:nvGrpSpPr>
        <p:grpSpPr>
          <a:xfrm>
            <a:off x="762000" y="8915400"/>
            <a:ext cx="3429000" cy="3733800"/>
            <a:chOff x="609600" y="8763000"/>
            <a:chExt cx="3429000" cy="3733800"/>
          </a:xfrm>
        </p:grpSpPr>
        <p:sp>
          <p:nvSpPr>
            <p:cNvPr id="103"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104"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105"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106"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07"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08"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09"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10"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11"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12"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13"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114"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115"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116"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117"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118"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119"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120" name="Group 459"/>
            <p:cNvGrpSpPr>
              <a:grpSpLocks/>
            </p:cNvGrpSpPr>
            <p:nvPr/>
          </p:nvGrpSpPr>
          <p:grpSpPr bwMode="auto">
            <a:xfrm>
              <a:off x="2209800" y="9128125"/>
              <a:ext cx="1704975" cy="244475"/>
              <a:chOff x="4032" y="2976"/>
              <a:chExt cx="1074" cy="154"/>
            </a:xfrm>
          </p:grpSpPr>
          <p:sp>
            <p:nvSpPr>
              <p:cNvPr id="121"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22"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123" name="Group 122"/>
          <p:cNvGrpSpPr/>
          <p:nvPr/>
        </p:nvGrpSpPr>
        <p:grpSpPr>
          <a:xfrm>
            <a:off x="914400" y="9067800"/>
            <a:ext cx="3429000" cy="3733800"/>
            <a:chOff x="609600" y="8763000"/>
            <a:chExt cx="3429000" cy="3733800"/>
          </a:xfrm>
        </p:grpSpPr>
        <p:sp>
          <p:nvSpPr>
            <p:cNvPr id="124"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125"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126"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127"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28"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29"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30"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31"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32"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33"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34"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135"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136"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137"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138"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139"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140"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141" name="Group 459"/>
            <p:cNvGrpSpPr>
              <a:grpSpLocks/>
            </p:cNvGrpSpPr>
            <p:nvPr/>
          </p:nvGrpSpPr>
          <p:grpSpPr bwMode="auto">
            <a:xfrm>
              <a:off x="2209800" y="9128125"/>
              <a:ext cx="1704975" cy="244475"/>
              <a:chOff x="4032" y="2976"/>
              <a:chExt cx="1074" cy="154"/>
            </a:xfrm>
          </p:grpSpPr>
          <p:sp>
            <p:nvSpPr>
              <p:cNvPr id="142"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43"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144" name="Group 143"/>
          <p:cNvGrpSpPr/>
          <p:nvPr/>
        </p:nvGrpSpPr>
        <p:grpSpPr>
          <a:xfrm>
            <a:off x="1066800" y="9220200"/>
            <a:ext cx="3429000" cy="3733800"/>
            <a:chOff x="609600" y="8763000"/>
            <a:chExt cx="3429000" cy="3733800"/>
          </a:xfrm>
        </p:grpSpPr>
        <p:sp>
          <p:nvSpPr>
            <p:cNvPr id="145" name="AutoShape 390"/>
            <p:cNvSpPr>
              <a:spLocks noChangeArrowheads="1"/>
            </p:cNvSpPr>
            <p:nvPr/>
          </p:nvSpPr>
          <p:spPr bwMode="auto">
            <a:xfrm>
              <a:off x="609600" y="8763000"/>
              <a:ext cx="1600200" cy="3048000"/>
            </a:xfrm>
            <a:prstGeom prst="roundRect">
              <a:avLst>
                <a:gd name="adj" fmla="val 16667"/>
              </a:avLst>
            </a:prstGeom>
            <a:solidFill>
              <a:schemeClr val="bg1"/>
            </a:solidFill>
            <a:ln w="19050">
              <a:solidFill>
                <a:schemeClr val="tx1"/>
              </a:solidFill>
              <a:round/>
              <a:headEnd type="none" w="sm" len="sm"/>
              <a:tailEnd type="none" w="sm" len="sm"/>
            </a:ln>
            <a:effectLst>
              <a:outerShdw dist="50800" dir="2700000" algn="tl" rotWithShape="0">
                <a:schemeClr val="tx1">
                  <a:alpha val="40000"/>
                </a:scheme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146" name="AutoShape 391"/>
            <p:cNvSpPr>
              <a:spLocks noChangeArrowheads="1"/>
            </p:cNvSpPr>
            <p:nvPr/>
          </p:nvSpPr>
          <p:spPr bwMode="auto">
            <a:xfrm>
              <a:off x="914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635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147"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148" name="AutoShape 393"/>
            <p:cNvSpPr>
              <a:spLocks noChangeArrowheads="1"/>
            </p:cNvSpPr>
            <p:nvPr/>
          </p:nvSpPr>
          <p:spPr bwMode="auto">
            <a:xfrm>
              <a:off x="2209800" y="11201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49" name="AutoShape 394"/>
            <p:cNvSpPr>
              <a:spLocks noChangeArrowheads="1"/>
            </p:cNvSpPr>
            <p:nvPr/>
          </p:nvSpPr>
          <p:spPr bwMode="auto">
            <a:xfrm flipH="1">
              <a:off x="2209800" y="108204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50" name="AutoShape 395"/>
            <p:cNvSpPr>
              <a:spLocks noChangeArrowheads="1"/>
            </p:cNvSpPr>
            <p:nvPr/>
          </p:nvSpPr>
          <p:spPr bwMode="auto">
            <a:xfrm>
              <a:off x="2209800" y="9753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51" name="AutoShape 396"/>
            <p:cNvSpPr>
              <a:spLocks noChangeArrowheads="1"/>
            </p:cNvSpPr>
            <p:nvPr/>
          </p:nvSpPr>
          <p:spPr bwMode="auto">
            <a:xfrm flipH="1">
              <a:off x="2209800" y="9372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52"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53"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54"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chemeClr val="bg1"/>
            </a:solidFill>
            <a:ln w="19050">
              <a:solidFill>
                <a:schemeClr val="tx1"/>
              </a:solidFill>
              <a:miter lim="800000"/>
              <a:headEnd type="none" w="sm" len="sm"/>
              <a:tailEnd type="none" w="sm" len="sm"/>
            </a:ln>
          </p:spPr>
          <p:txBody>
            <a:bodyPr wrap="none" anchor="ctr"/>
            <a:lstStyle/>
            <a:p>
              <a:endParaRPr lang="en-US"/>
            </a:p>
          </p:txBody>
        </p:sp>
        <p:sp>
          <p:nvSpPr>
            <p:cNvPr id="155"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chemeClr val="bg1"/>
            </a:solidFill>
            <a:ln w="19050">
              <a:solidFill>
                <a:schemeClr val="tx1"/>
              </a:solidFill>
              <a:round/>
              <a:headEnd type="none" w="sm" len="sm"/>
              <a:tailEnd type="none" w="sm" len="sm"/>
            </a:ln>
          </p:spPr>
          <p:txBody>
            <a:bodyPr/>
            <a:lstStyle/>
            <a:p>
              <a:endParaRPr lang="en-US"/>
            </a:p>
          </p:txBody>
        </p:sp>
        <p:sp>
          <p:nvSpPr>
            <p:cNvPr id="156" name="Rectangle 401"/>
            <p:cNvSpPr>
              <a:spLocks noChangeArrowheads="1"/>
            </p:cNvSpPr>
            <p:nvPr/>
          </p:nvSpPr>
          <p:spPr bwMode="auto">
            <a:xfrm>
              <a:off x="2514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157" name="Rectangle 402"/>
            <p:cNvSpPr>
              <a:spLocks noChangeArrowheads="1"/>
            </p:cNvSpPr>
            <p:nvPr/>
          </p:nvSpPr>
          <p:spPr bwMode="auto">
            <a:xfrm>
              <a:off x="2514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p>
          </p:txBody>
        </p:sp>
        <p:sp>
          <p:nvSpPr>
            <p:cNvPr id="158" name="Rectangle 403"/>
            <p:cNvSpPr>
              <a:spLocks noChangeArrowheads="1"/>
            </p:cNvSpPr>
            <p:nvPr/>
          </p:nvSpPr>
          <p:spPr bwMode="auto">
            <a:xfrm>
              <a:off x="1066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159" name="Rectangle 404"/>
            <p:cNvSpPr>
              <a:spLocks noChangeArrowheads="1"/>
            </p:cNvSpPr>
            <p:nvPr/>
          </p:nvSpPr>
          <p:spPr bwMode="auto">
            <a:xfrm>
              <a:off x="1066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p>
          </p:txBody>
        </p:sp>
        <p:sp>
          <p:nvSpPr>
            <p:cNvPr id="160" name="Text Box 405"/>
            <p:cNvSpPr txBox="1">
              <a:spLocks noChangeArrowheads="1"/>
            </p:cNvSpPr>
            <p:nvPr/>
          </p:nvSpPr>
          <p:spPr bwMode="auto">
            <a:xfrm>
              <a:off x="2207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161" name="Text Box 406"/>
            <p:cNvSpPr txBox="1">
              <a:spLocks noChangeArrowheads="1"/>
            </p:cNvSpPr>
            <p:nvPr/>
          </p:nvSpPr>
          <p:spPr bwMode="auto">
            <a:xfrm>
              <a:off x="3429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dirty="0"/>
                <a:t>ports</a:t>
              </a:r>
            </a:p>
          </p:txBody>
        </p:sp>
        <p:grpSp>
          <p:nvGrpSpPr>
            <p:cNvPr id="162" name="Group 459"/>
            <p:cNvGrpSpPr>
              <a:grpSpLocks/>
            </p:cNvGrpSpPr>
            <p:nvPr/>
          </p:nvGrpSpPr>
          <p:grpSpPr bwMode="auto">
            <a:xfrm>
              <a:off x="2209800" y="9128125"/>
              <a:ext cx="1704975" cy="244475"/>
              <a:chOff x="4032" y="2976"/>
              <a:chExt cx="1074" cy="154"/>
            </a:xfrm>
          </p:grpSpPr>
          <p:sp>
            <p:nvSpPr>
              <p:cNvPr id="163" name="Text Box 460"/>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64" name="Text Box 461"/>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228" name="Group 227"/>
          <p:cNvGrpSpPr/>
          <p:nvPr/>
        </p:nvGrpSpPr>
        <p:grpSpPr>
          <a:xfrm>
            <a:off x="1060450" y="2508250"/>
            <a:ext cx="3429000" cy="3733800"/>
            <a:chOff x="609600" y="8763000"/>
            <a:chExt cx="3429000" cy="3733800"/>
          </a:xfrm>
        </p:grpSpPr>
        <p:sp>
          <p:nvSpPr>
            <p:cNvPr id="229" name="AutoShape 390"/>
            <p:cNvSpPr>
              <a:spLocks noChangeArrowheads="1"/>
            </p:cNvSpPr>
            <p:nvPr/>
          </p:nvSpPr>
          <p:spPr bwMode="auto">
            <a:xfrm>
              <a:off x="609600" y="8763000"/>
              <a:ext cx="1600200" cy="3048000"/>
            </a:xfrm>
            <a:prstGeom prst="roundRect">
              <a:avLst>
                <a:gd name="adj" fmla="val 16667"/>
              </a:avLst>
            </a:prstGeom>
            <a:solidFill>
              <a:srgbClr val="FFFFFF"/>
            </a:solidFill>
            <a:ln w="19050">
              <a:solidFill>
                <a:srgbClr val="000000"/>
              </a:solidFill>
              <a:round/>
              <a:headEnd type="none" w="sm" len="sm"/>
              <a:tailEnd type="none" w="sm" len="sm"/>
            </a:ln>
            <a:effectLst>
              <a:outerShdw dist="50800" dir="2700000" algn="tl" rotWithShape="0">
                <a:srgbClr val="000000">
                  <a:alpha val="40000"/>
                </a:srgbClr>
              </a:outerShdw>
            </a:effectLst>
          </p:spPr>
          <p:txBody>
            <a:bodyPr wrap="none" tIns="457200"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Combinational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logic</a:t>
              </a:r>
            </a:p>
          </p:txBody>
        </p:sp>
        <p:sp>
          <p:nvSpPr>
            <p:cNvPr id="230" name="AutoShape 391"/>
            <p:cNvSpPr>
              <a:spLocks noChangeArrowheads="1"/>
            </p:cNvSpPr>
            <p:nvPr/>
          </p:nvSpPr>
          <p:spPr bwMode="auto">
            <a:xfrm>
              <a:off x="914400" y="9829800"/>
              <a:ext cx="990600" cy="990600"/>
            </a:xfrm>
            <a:prstGeom prst="roundRect">
              <a:avLst>
                <a:gd name="adj" fmla="val 16667"/>
              </a:avLst>
            </a:prstGeom>
            <a:solidFill>
              <a:srgbClr val="FFFFFF"/>
            </a:solidFill>
            <a:ln w="19050">
              <a:solidFill>
                <a:srgbClr val="000000"/>
              </a:solidFill>
              <a:round/>
              <a:headEnd type="none" w="sm" len="sm"/>
              <a:tailEnd type="none" w="sm" len="sm"/>
            </a:ln>
            <a:effectLst>
              <a:innerShdw dist="63500" dir="13500000">
                <a:prstClr val="black">
                  <a:alpha val="50000"/>
                </a:prstClr>
              </a:inn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Helvetica" pitchFamily="34" charset="0"/>
                <a:ea typeface="+mn-ea"/>
              </a:endParaRPr>
            </a:p>
          </p:txBody>
        </p:sp>
        <p:sp>
          <p:nvSpPr>
            <p:cNvPr id="231" name="Rectangle 392"/>
            <p:cNvSpPr>
              <a:spLocks noChangeArrowheads="1"/>
            </p:cNvSpPr>
            <p:nvPr/>
          </p:nvSpPr>
          <p:spPr bwMode="auto">
            <a:xfrm rot="5400000" flipV="1">
              <a:off x="3656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232" name="AutoShape 393"/>
            <p:cNvSpPr>
              <a:spLocks noChangeArrowheads="1"/>
            </p:cNvSpPr>
            <p:nvPr/>
          </p:nvSpPr>
          <p:spPr bwMode="auto">
            <a:xfrm>
              <a:off x="2209800" y="112014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233" name="AutoShape 394"/>
            <p:cNvSpPr>
              <a:spLocks noChangeArrowheads="1"/>
            </p:cNvSpPr>
            <p:nvPr/>
          </p:nvSpPr>
          <p:spPr bwMode="auto">
            <a:xfrm flipH="1">
              <a:off x="2209800" y="108204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234" name="AutoShape 395"/>
            <p:cNvSpPr>
              <a:spLocks noChangeArrowheads="1"/>
            </p:cNvSpPr>
            <p:nvPr/>
          </p:nvSpPr>
          <p:spPr bwMode="auto">
            <a:xfrm>
              <a:off x="2209800" y="97536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235" name="AutoShape 396"/>
            <p:cNvSpPr>
              <a:spLocks noChangeArrowheads="1"/>
            </p:cNvSpPr>
            <p:nvPr/>
          </p:nvSpPr>
          <p:spPr bwMode="auto">
            <a:xfrm flipH="1">
              <a:off x="2209800" y="93726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236" name="AutoShape 397"/>
            <p:cNvSpPr>
              <a:spLocks noChangeArrowheads="1"/>
            </p:cNvSpPr>
            <p:nvPr/>
          </p:nvSpPr>
          <p:spPr bwMode="auto">
            <a:xfrm rot="5400000" flipH="1">
              <a:off x="1219200" y="105156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237" name="AutoShape 398"/>
            <p:cNvSpPr>
              <a:spLocks noChangeArrowheads="1"/>
            </p:cNvSpPr>
            <p:nvPr/>
          </p:nvSpPr>
          <p:spPr bwMode="auto">
            <a:xfrm rot="5400000" flipH="1">
              <a:off x="1219200" y="98298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238" name="AutoShape 399"/>
            <p:cNvSpPr>
              <a:spLocks noChangeArrowheads="1"/>
            </p:cNvSpPr>
            <p:nvPr/>
          </p:nvSpPr>
          <p:spPr bwMode="auto">
            <a:xfrm rot="5400000" flipH="1">
              <a:off x="1295400" y="11811000"/>
              <a:ext cx="304800" cy="304800"/>
            </a:xfrm>
            <a:prstGeom prst="rightArrow">
              <a:avLst>
                <a:gd name="adj1" fmla="val 37500"/>
                <a:gd name="adj2" fmla="val 58333"/>
              </a:avLst>
            </a:prstGeom>
            <a:solidFill>
              <a:srgbClr val="FFFFFF"/>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239" name="Freeform 400"/>
            <p:cNvSpPr>
              <a:spLocks/>
            </p:cNvSpPr>
            <p:nvPr/>
          </p:nvSpPr>
          <p:spPr bwMode="auto">
            <a:xfrm>
              <a:off x="1828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rgbClr val="FFFFFF"/>
            </a:solidFill>
            <a:ln w="19050">
              <a:solidFill>
                <a:srgbClr val="00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240" name="Rectangle 401"/>
            <p:cNvSpPr>
              <a:spLocks noChangeArrowheads="1"/>
            </p:cNvSpPr>
            <p:nvPr/>
          </p:nvSpPr>
          <p:spPr bwMode="auto">
            <a:xfrm>
              <a:off x="2514600" y="9372600"/>
              <a:ext cx="1066800" cy="685800"/>
            </a:xfrm>
            <a:prstGeom prst="rect">
              <a:avLst/>
            </a:prstGeom>
            <a:solidFill>
              <a:srgbClr val="99FFCC"/>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Helvetica" pitchFamily="34" charset="0"/>
                  <a:ea typeface="+mn-ea"/>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Helvetica" pitchFamily="34" charset="0"/>
                  <a:ea typeface="+mn-ea"/>
                </a:rPr>
                <a:t>memory</a:t>
              </a:r>
            </a:p>
          </p:txBody>
        </p:sp>
        <p:sp>
          <p:nvSpPr>
            <p:cNvPr id="241" name="Rectangle 402"/>
            <p:cNvSpPr>
              <a:spLocks noChangeArrowheads="1"/>
            </p:cNvSpPr>
            <p:nvPr/>
          </p:nvSpPr>
          <p:spPr bwMode="auto">
            <a:xfrm>
              <a:off x="2514600" y="10836275"/>
              <a:ext cx="990600" cy="685800"/>
            </a:xfrm>
            <a:prstGeom prst="rect">
              <a:avLst/>
            </a:prstGeom>
            <a:solidFill>
              <a:srgbClr val="99FFCC"/>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Register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file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ourier New" pitchFamily="49" charset="0"/>
                  <a:ea typeface="+mn-ea"/>
                </a:rPr>
                <a:t>%</a:t>
              </a:r>
              <a:r>
                <a:rPr kumimoji="0" lang="en-US" sz="800" b="0" i="0" u="none" strike="noStrike" kern="0" cap="none" spc="0" normalizeH="0" baseline="0" noProof="0" dirty="0" err="1">
                  <a:ln>
                    <a:noFill/>
                  </a:ln>
                  <a:solidFill>
                    <a:sysClr val="windowText" lastClr="000000"/>
                  </a:solidFill>
                  <a:effectLst/>
                  <a:uLnTx/>
                  <a:uFillTx/>
                  <a:latin typeface="Courier New" pitchFamily="49" charset="0"/>
                  <a:ea typeface="+mn-ea"/>
                </a:rPr>
                <a:t>rbx</a:t>
              </a:r>
              <a:r>
                <a:rPr kumimoji="0" lang="en-US" sz="800" b="0" i="0" u="none" strike="noStrike" kern="0" cap="none" spc="0" normalizeH="0" baseline="0" noProof="0" dirty="0">
                  <a:ln>
                    <a:noFill/>
                  </a:ln>
                  <a:solidFill>
                    <a:sysClr val="windowText" lastClr="000000"/>
                  </a:solidFill>
                  <a:effectLst/>
                  <a:uLnTx/>
                  <a:uFillTx/>
                  <a:latin typeface="Courier New" pitchFamily="49" charset="0"/>
                  <a:ea typeface="+mn-ea"/>
                </a:rPr>
                <a:t> = 0x300</a:t>
              </a:r>
            </a:p>
          </p:txBody>
        </p:sp>
        <p:sp>
          <p:nvSpPr>
            <p:cNvPr id="242" name="Rectangle 403"/>
            <p:cNvSpPr>
              <a:spLocks noChangeArrowheads="1"/>
            </p:cNvSpPr>
            <p:nvPr/>
          </p:nvSpPr>
          <p:spPr bwMode="auto">
            <a:xfrm>
              <a:off x="1066800" y="12115800"/>
              <a:ext cx="762000" cy="381000"/>
            </a:xfrm>
            <a:prstGeom prst="rect">
              <a:avLst/>
            </a:prstGeom>
            <a:solidFill>
              <a:srgbClr val="99FFCC"/>
            </a:solidFill>
            <a:ln w="9525">
              <a:solidFill>
                <a:srgbClr val="000000"/>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ea typeface="+mn-ea"/>
                </a:rPr>
                <a:t>PC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urier New" pitchFamily="49" charset="0"/>
                  <a:ea typeface="+mn-ea"/>
                </a:rPr>
                <a:t>0x016</a:t>
              </a:r>
              <a:endParaRPr kumimoji="0" lang="en-US" sz="1050" b="0" i="0" u="none" strike="noStrike" kern="0" cap="none" spc="0" normalizeH="0" baseline="0" noProof="0" dirty="0">
                <a:ln>
                  <a:noFill/>
                </a:ln>
                <a:solidFill>
                  <a:sysClr val="windowText" lastClr="000000"/>
                </a:solidFill>
                <a:effectLst/>
                <a:uLnTx/>
                <a:uFillTx/>
                <a:ea typeface="+mn-ea"/>
              </a:endParaRPr>
            </a:p>
          </p:txBody>
        </p:sp>
        <p:sp>
          <p:nvSpPr>
            <p:cNvPr id="243" name="Rectangle 404"/>
            <p:cNvSpPr>
              <a:spLocks noChangeArrowheads="1"/>
            </p:cNvSpPr>
            <p:nvPr/>
          </p:nvSpPr>
          <p:spPr bwMode="auto">
            <a:xfrm>
              <a:off x="1066800" y="10134600"/>
              <a:ext cx="609600" cy="381000"/>
            </a:xfrm>
            <a:prstGeom prst="rect">
              <a:avLst/>
            </a:prstGeom>
            <a:solidFill>
              <a:srgbClr val="99FFCC"/>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ea typeface="+mn-ea"/>
                </a:rPr>
                <a:t>CC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Courier New" pitchFamily="49" charset="0"/>
                  <a:ea typeface="+mn-ea"/>
                </a:rPr>
                <a:t>000</a:t>
              </a:r>
            </a:p>
          </p:txBody>
        </p:sp>
        <p:sp>
          <p:nvSpPr>
            <p:cNvPr id="244" name="Text Box 405"/>
            <p:cNvSpPr txBox="1">
              <a:spLocks noChangeArrowheads="1"/>
            </p:cNvSpPr>
            <p:nvPr/>
          </p:nvSpPr>
          <p:spPr bwMode="auto">
            <a:xfrm>
              <a:off x="2237725" y="10439400"/>
              <a:ext cx="42992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ports</a:t>
              </a:r>
            </a:p>
          </p:txBody>
        </p:sp>
        <p:sp>
          <p:nvSpPr>
            <p:cNvPr id="245" name="Text Box 406"/>
            <p:cNvSpPr txBox="1">
              <a:spLocks noChangeArrowheads="1"/>
            </p:cNvSpPr>
            <p:nvPr/>
          </p:nvSpPr>
          <p:spPr bwMode="auto">
            <a:xfrm>
              <a:off x="3457726" y="10439400"/>
              <a:ext cx="42832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Write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ports</a:t>
              </a:r>
            </a:p>
          </p:txBody>
        </p:sp>
        <p:grpSp>
          <p:nvGrpSpPr>
            <p:cNvPr id="246" name="Group 459"/>
            <p:cNvGrpSpPr>
              <a:grpSpLocks/>
            </p:cNvGrpSpPr>
            <p:nvPr/>
          </p:nvGrpSpPr>
          <p:grpSpPr bwMode="auto">
            <a:xfrm>
              <a:off x="2238375" y="9128125"/>
              <a:ext cx="1644650" cy="215900"/>
              <a:chOff x="4050" y="2976"/>
              <a:chExt cx="1036" cy="136"/>
            </a:xfrm>
          </p:grpSpPr>
          <p:sp>
            <p:nvSpPr>
              <p:cNvPr id="247" name="Text Box 460"/>
              <p:cNvSpPr txBox="1">
                <a:spLocks noChangeArrowheads="1"/>
              </p:cNvSpPr>
              <p:nvPr/>
            </p:nvSpPr>
            <p:spPr bwMode="auto">
              <a:xfrm>
                <a:off x="4050" y="2976"/>
                <a:ext cx="271"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Helvetica" charset="0"/>
                    <a:ea typeface="ＭＳ Ｐゴシック" charset="0"/>
                  </a:rPr>
                  <a:t>Read</a:t>
                </a:r>
              </a:p>
            </p:txBody>
          </p:sp>
          <p:sp>
            <p:nvSpPr>
              <p:cNvPr id="248" name="Text Box 461"/>
              <p:cNvSpPr txBox="1">
                <a:spLocks noChangeArrowheads="1"/>
              </p:cNvSpPr>
              <p:nvPr/>
            </p:nvSpPr>
            <p:spPr bwMode="auto">
              <a:xfrm>
                <a:off x="4819" y="2976"/>
                <a:ext cx="267"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Helvetica" charset="0"/>
                    <a:ea typeface="ＭＳ Ｐゴシック" charset="0"/>
                  </a:rPr>
                  <a:t>Write</a:t>
                </a:r>
              </a:p>
            </p:txBody>
          </p:sp>
        </p:grpSp>
      </p:grpSp>
    </p:spTree>
    <p:extLst>
      <p:ext uri="{BB962C8B-B14F-4D97-AF65-F5344CB8AC3E}">
        <p14:creationId xmlns:p14="http://schemas.microsoft.com/office/powerpoint/2010/main" val="2471105842"/>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5" name="Rectangle 5"/>
          <p:cNvSpPr>
            <a:spLocks noGrp="1" noChangeArrowheads="1"/>
          </p:cNvSpPr>
          <p:nvPr>
            <p:ph type="title"/>
          </p:nvPr>
        </p:nvSpPr>
        <p:spPr>
          <a:xfrm>
            <a:off x="609600" y="533400"/>
            <a:ext cx="2643188" cy="1770063"/>
          </a:xfrm>
        </p:spPr>
        <p:txBody>
          <a:bodyPr/>
          <a:lstStyle/>
          <a:p>
            <a:r>
              <a:rPr lang="en-US" dirty="0"/>
              <a:t>SEQ Operation #5</a:t>
            </a:r>
          </a:p>
        </p:txBody>
      </p:sp>
      <p:sp>
        <p:nvSpPr>
          <p:cNvPr id="378886" name="Rectangle 6"/>
          <p:cNvSpPr>
            <a:spLocks noGrp="1" noChangeArrowheads="1"/>
          </p:cNvSpPr>
          <p:nvPr>
            <p:ph type="body" idx="1"/>
          </p:nvPr>
        </p:nvSpPr>
        <p:spPr>
          <a:xfrm>
            <a:off x="5410200" y="3124200"/>
            <a:ext cx="3175000" cy="3308350"/>
          </a:xfrm>
        </p:spPr>
        <p:txBody>
          <a:bodyPr/>
          <a:lstStyle/>
          <a:p>
            <a:pPr lvl="1"/>
            <a:r>
              <a:rPr lang="zh-CN" altLang="en-US" dirty="0"/>
              <a:t>状态为</a:t>
            </a:r>
            <a:r>
              <a:rPr lang="en-US" altLang="zh-CN" dirty="0" err="1">
                <a:latin typeface="Courier New" pitchFamily="49" charset="0"/>
              </a:rPr>
              <a:t>addq</a:t>
            </a:r>
            <a:r>
              <a:rPr lang="zh-CN" altLang="en-US" dirty="0">
                <a:latin typeface="Courier New" pitchFamily="49" charset="0"/>
              </a:rPr>
              <a:t>指令的状态</a:t>
            </a:r>
            <a:endParaRPr lang="en-US" altLang="zh-CN" dirty="0"/>
          </a:p>
          <a:p>
            <a:pPr lvl="1"/>
            <a:r>
              <a:rPr lang="zh-CN" altLang="en-US" dirty="0"/>
              <a:t>组合逻辑产生</a:t>
            </a:r>
            <a:r>
              <a:rPr lang="en-US" altLang="zh-CN" dirty="0">
                <a:latin typeface="Courier New" pitchFamily="49" charset="0"/>
              </a:rPr>
              <a:t>je</a:t>
            </a:r>
            <a:r>
              <a:rPr lang="zh-CN" altLang="en-US" dirty="0">
                <a:latin typeface="Courier New" pitchFamily="49" charset="0"/>
              </a:rPr>
              <a:t>指令的结果</a:t>
            </a:r>
            <a:endParaRPr lang="en-US" dirty="0"/>
          </a:p>
        </p:txBody>
      </p:sp>
      <p:grpSp>
        <p:nvGrpSpPr>
          <p:cNvPr id="45" name="Group 44"/>
          <p:cNvGrpSpPr/>
          <p:nvPr/>
        </p:nvGrpSpPr>
        <p:grpSpPr>
          <a:xfrm>
            <a:off x="2813050" y="222250"/>
            <a:ext cx="5943600" cy="2133600"/>
            <a:chOff x="762000" y="928688"/>
            <a:chExt cx="7162800" cy="2881312"/>
          </a:xfrm>
        </p:grpSpPr>
        <p:sp>
          <p:nvSpPr>
            <p:cNvPr id="46" name="Rectangle 429"/>
            <p:cNvSpPr>
              <a:spLocks noChangeArrowheads="1"/>
            </p:cNvSpPr>
            <p:nvPr/>
          </p:nvSpPr>
          <p:spPr bwMode="auto">
            <a:xfrm>
              <a:off x="1676400" y="2667000"/>
              <a:ext cx="6248400" cy="381000"/>
            </a:xfrm>
            <a:prstGeom prst="rect">
              <a:avLst/>
            </a:prstGeom>
            <a:solidFill>
              <a:srgbClr val="99FFCC"/>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0x014:   </a:t>
              </a:r>
              <a:r>
                <a:rPr kumimoji="0" lang="en-US" sz="1100" b="0" i="0" u="none" strike="noStrike" kern="0" cap="none" spc="0" normalizeH="0" baseline="0" noProof="0" dirty="0" err="1">
                  <a:ln>
                    <a:noFill/>
                  </a:ln>
                  <a:solidFill>
                    <a:sysClr val="windowText" lastClr="000000"/>
                  </a:solidFill>
                  <a:effectLst/>
                  <a:uLnTx/>
                  <a:uFillTx/>
                  <a:latin typeface="Courier New" charset="0"/>
                </a:rPr>
                <a:t>addq</a:t>
              </a:r>
              <a:r>
                <a:rPr kumimoji="0" lang="en-US" sz="1100" b="0" i="0" u="none" strike="noStrike" kern="0" cap="none" spc="0" normalizeH="0" baseline="0" noProof="0" dirty="0">
                  <a:ln>
                    <a:noFill/>
                  </a:ln>
                  <a:solidFill>
                    <a:sysClr val="windowText" lastClr="000000"/>
                  </a:solidFill>
                  <a:effectLst/>
                  <a:uLnTx/>
                  <a:uFillTx/>
                  <a:latin typeface="Courier New" charset="0"/>
                </a:rPr>
                <a:t> %</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 %</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&lt;-- 0x300 CC &lt;-- 000</a:t>
              </a:r>
            </a:p>
          </p:txBody>
        </p:sp>
        <p:sp>
          <p:nvSpPr>
            <p:cNvPr id="47" name="Rectangle 430"/>
            <p:cNvSpPr>
              <a:spLocks noChangeArrowheads="1"/>
            </p:cNvSpPr>
            <p:nvPr/>
          </p:nvSpPr>
          <p:spPr bwMode="auto">
            <a:xfrm>
              <a:off x="1676400" y="3048000"/>
              <a:ext cx="6248400" cy="381000"/>
            </a:xfrm>
            <a:prstGeom prst="rect">
              <a:avLst/>
            </a:prstGeom>
            <a:solidFill>
              <a:srgbClr val="808080"/>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0x016:   je </a:t>
              </a:r>
              <a:r>
                <a:rPr kumimoji="0" lang="en-US" sz="1100" b="0" i="0" u="none" strike="noStrike" kern="0" cap="none" spc="0" normalizeH="0" baseline="0" noProof="0" dirty="0" err="1">
                  <a:ln>
                    <a:noFill/>
                  </a:ln>
                  <a:solidFill>
                    <a:sysClr val="windowText" lastClr="000000"/>
                  </a:solidFill>
                  <a:effectLst/>
                  <a:uLnTx/>
                  <a:uFillTx/>
                  <a:latin typeface="Courier New" charset="0"/>
                </a:rPr>
                <a:t>dest</a:t>
              </a:r>
              <a:r>
                <a:rPr kumimoji="0" lang="en-US" sz="1100" b="0" i="0" u="none" strike="noStrike" kern="0" cap="none" spc="0" normalizeH="0" baseline="0" noProof="0" dirty="0">
                  <a:ln>
                    <a:noFill/>
                  </a:ln>
                  <a:solidFill>
                    <a:sysClr val="windowText" lastClr="000000"/>
                  </a:solidFill>
                  <a:effectLst/>
                  <a:uLnTx/>
                  <a:uFillTx/>
                  <a:latin typeface="Courier New" charset="0"/>
                </a:rPr>
                <a:t>             # Not taken</a:t>
              </a:r>
            </a:p>
          </p:txBody>
        </p:sp>
        <p:sp>
          <p:nvSpPr>
            <p:cNvPr id="48" name="Rectangle 431"/>
            <p:cNvSpPr>
              <a:spLocks noChangeArrowheads="1"/>
            </p:cNvSpPr>
            <p:nvPr/>
          </p:nvSpPr>
          <p:spPr bwMode="auto">
            <a:xfrm>
              <a:off x="1676400" y="3429000"/>
              <a:ext cx="6248400" cy="381000"/>
            </a:xfrm>
            <a:prstGeom prst="rect">
              <a:avLst/>
            </a:prstGeom>
            <a:solidFill>
              <a:srgbClr val="FFFFFF"/>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0x01f:   </a:t>
              </a:r>
              <a:r>
                <a:rPr kumimoji="0" lang="en-US" sz="1100" b="0" i="0" u="none" strike="noStrike" kern="0" cap="none" spc="0" normalizeH="0" baseline="0" noProof="0" dirty="0" err="1">
                  <a:ln>
                    <a:noFill/>
                  </a:ln>
                  <a:solidFill>
                    <a:sysClr val="windowText" lastClr="000000"/>
                  </a:solidFill>
                  <a:effectLst/>
                  <a:uLnTx/>
                  <a:uFillTx/>
                  <a:latin typeface="Courier New" charset="0"/>
                </a:rPr>
                <a:t>rmmovq</a:t>
              </a:r>
              <a:r>
                <a:rPr kumimoji="0" lang="en-US" sz="1100" b="0" i="0" u="none" strike="noStrike" kern="0" cap="none" spc="0" normalizeH="0" baseline="0" noProof="0" dirty="0">
                  <a:ln>
                    <a:noFill/>
                  </a:ln>
                  <a:solidFill>
                    <a:sysClr val="windowText" lastClr="000000"/>
                  </a:solidFill>
                  <a:effectLst/>
                  <a:uLnTx/>
                  <a:uFillTx/>
                  <a:latin typeface="Courier New" charset="0"/>
                </a:rPr>
                <a:t> %rbx,0(%</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 # M[0x200] &lt;-- 0x300</a:t>
              </a:r>
            </a:p>
          </p:txBody>
        </p:sp>
        <p:sp>
          <p:nvSpPr>
            <p:cNvPr id="49" name="Text Box 432"/>
            <p:cNvSpPr txBox="1">
              <a:spLocks noChangeArrowheads="1"/>
            </p:cNvSpPr>
            <p:nvPr/>
          </p:nvSpPr>
          <p:spPr bwMode="auto">
            <a:xfrm>
              <a:off x="878124" y="2666999"/>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3:</a:t>
              </a:r>
            </a:p>
          </p:txBody>
        </p:sp>
        <p:sp>
          <p:nvSpPr>
            <p:cNvPr id="50" name="Text Box 433"/>
            <p:cNvSpPr txBox="1">
              <a:spLocks noChangeArrowheads="1"/>
            </p:cNvSpPr>
            <p:nvPr/>
          </p:nvSpPr>
          <p:spPr bwMode="auto">
            <a:xfrm>
              <a:off x="878124" y="3047999"/>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4:</a:t>
              </a:r>
            </a:p>
          </p:txBody>
        </p:sp>
        <p:sp>
          <p:nvSpPr>
            <p:cNvPr id="51" name="Text Box 434"/>
            <p:cNvSpPr txBox="1">
              <a:spLocks noChangeArrowheads="1"/>
            </p:cNvSpPr>
            <p:nvPr/>
          </p:nvSpPr>
          <p:spPr bwMode="auto">
            <a:xfrm>
              <a:off x="878124" y="3429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5:</a:t>
              </a:r>
            </a:p>
          </p:txBody>
        </p:sp>
        <p:sp>
          <p:nvSpPr>
            <p:cNvPr id="52" name="Rectangle 440"/>
            <p:cNvSpPr>
              <a:spLocks noChangeArrowheads="1"/>
            </p:cNvSpPr>
            <p:nvPr/>
          </p:nvSpPr>
          <p:spPr bwMode="auto">
            <a:xfrm>
              <a:off x="1676400" y="2286000"/>
              <a:ext cx="6248400" cy="381000"/>
            </a:xfrm>
            <a:prstGeom prst="rect">
              <a:avLst/>
            </a:prstGeom>
            <a:solidFill>
              <a:srgbClr val="DDDDDD"/>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0x00a:   </a:t>
              </a:r>
              <a:r>
                <a:rPr kumimoji="0" lang="en-US" sz="1100" b="0" i="0" u="none" strike="noStrike" kern="0" cap="none" spc="0" normalizeH="0" baseline="0" noProof="0" dirty="0" err="1">
                  <a:ln>
                    <a:noFill/>
                  </a:ln>
                  <a:solidFill>
                    <a:sysClr val="windowText" lastClr="000000"/>
                  </a:solidFill>
                  <a:effectLst/>
                  <a:uLnTx/>
                  <a:uFillTx/>
                  <a:latin typeface="Courier New" charset="0"/>
                </a:rPr>
                <a:t>irmovq</a:t>
              </a:r>
              <a:r>
                <a:rPr kumimoji="0" lang="en-US" sz="1100" b="0" i="0" u="none" strike="noStrike" kern="0" cap="none" spc="0" normalizeH="0" baseline="0" noProof="0" dirty="0">
                  <a:ln>
                    <a:noFill/>
                  </a:ln>
                  <a:solidFill>
                    <a:sysClr val="windowText" lastClr="000000"/>
                  </a:solidFill>
                  <a:effectLst/>
                  <a:uLnTx/>
                  <a:uFillTx/>
                  <a:latin typeface="Courier New" charset="0"/>
                </a:rPr>
                <a:t> $0x200,%rdx  # %</a:t>
              </a:r>
              <a:r>
                <a:rPr kumimoji="0" lang="en-US" sz="1100" b="0" i="0" u="none" strike="noStrike" kern="0" cap="none" spc="0" normalizeH="0" baseline="0" noProof="0" dirty="0" err="1">
                  <a:ln>
                    <a:noFill/>
                  </a:ln>
                  <a:solidFill>
                    <a:sysClr val="windowText" lastClr="000000"/>
                  </a:solidFill>
                  <a:effectLst/>
                  <a:uLnTx/>
                  <a:uFillTx/>
                  <a:latin typeface="Courier New" charset="0"/>
                </a:rPr>
                <a:t>rdx</a:t>
              </a:r>
              <a:r>
                <a:rPr kumimoji="0" lang="en-US" sz="1100" b="0" i="0" u="none" strike="noStrike" kern="0" cap="none" spc="0" normalizeH="0" baseline="0" noProof="0" dirty="0">
                  <a:ln>
                    <a:noFill/>
                  </a:ln>
                  <a:solidFill>
                    <a:sysClr val="windowText" lastClr="000000"/>
                  </a:solidFill>
                  <a:effectLst/>
                  <a:uLnTx/>
                  <a:uFillTx/>
                  <a:latin typeface="Courier New" charset="0"/>
                </a:rPr>
                <a:t> &lt;-- 0x200</a:t>
              </a:r>
            </a:p>
          </p:txBody>
        </p:sp>
        <p:sp>
          <p:nvSpPr>
            <p:cNvPr id="53" name="Text Box 441"/>
            <p:cNvSpPr txBox="1">
              <a:spLocks noChangeArrowheads="1"/>
            </p:cNvSpPr>
            <p:nvPr/>
          </p:nvSpPr>
          <p:spPr bwMode="auto">
            <a:xfrm>
              <a:off x="878124" y="2286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Helvetica" charset="0"/>
                  <a:ea typeface="ＭＳ Ｐゴシック" charset="0"/>
                </a:rPr>
                <a:t>Cycle 2:</a:t>
              </a:r>
            </a:p>
          </p:txBody>
        </p:sp>
        <p:sp>
          <p:nvSpPr>
            <p:cNvPr id="54" name="Rectangle 443"/>
            <p:cNvSpPr>
              <a:spLocks noChangeArrowheads="1"/>
            </p:cNvSpPr>
            <p:nvPr/>
          </p:nvSpPr>
          <p:spPr bwMode="auto">
            <a:xfrm>
              <a:off x="1676400" y="1905000"/>
              <a:ext cx="6248400" cy="381000"/>
            </a:xfrm>
            <a:prstGeom prst="rect">
              <a:avLst/>
            </a:prstGeom>
            <a:solidFill>
              <a:srgbClr val="FFFFFF"/>
            </a:solidFill>
            <a:ln w="12700">
              <a:solidFill>
                <a:srgbClr val="000000"/>
              </a:solidFill>
              <a:miter lim="800000"/>
              <a:headEnd/>
              <a:tailEnd/>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ourier New" charset="0"/>
                </a:rPr>
                <a:t> 0x000:   </a:t>
              </a:r>
              <a:r>
                <a:rPr kumimoji="0" lang="en-US" sz="1100" b="0" i="0" u="none" strike="noStrike" kern="0" cap="none" spc="0" normalizeH="0" baseline="0" noProof="0" dirty="0" err="1">
                  <a:ln>
                    <a:noFill/>
                  </a:ln>
                  <a:solidFill>
                    <a:sysClr val="windowText" lastClr="000000"/>
                  </a:solidFill>
                  <a:effectLst/>
                  <a:uLnTx/>
                  <a:uFillTx/>
                  <a:latin typeface="Courier New" charset="0"/>
                </a:rPr>
                <a:t>irmovq</a:t>
              </a:r>
              <a:r>
                <a:rPr kumimoji="0" lang="en-US" sz="1100" b="0" i="0" u="none" strike="noStrike" kern="0" cap="none" spc="0" normalizeH="0" baseline="0" noProof="0" dirty="0">
                  <a:ln>
                    <a:noFill/>
                  </a:ln>
                  <a:solidFill>
                    <a:sysClr val="windowText" lastClr="000000"/>
                  </a:solidFill>
                  <a:effectLst/>
                  <a:uLnTx/>
                  <a:uFillTx/>
                  <a:latin typeface="Courier New" charset="0"/>
                </a:rPr>
                <a:t> $0x100,%rbx  # %</a:t>
              </a:r>
              <a:r>
                <a:rPr kumimoji="0" lang="en-US" sz="1100" b="0" i="0" u="none" strike="noStrike" kern="0" cap="none" spc="0" normalizeH="0" baseline="0" noProof="0" dirty="0" err="1">
                  <a:ln>
                    <a:noFill/>
                  </a:ln>
                  <a:solidFill>
                    <a:sysClr val="windowText" lastClr="000000"/>
                  </a:solidFill>
                  <a:effectLst/>
                  <a:uLnTx/>
                  <a:uFillTx/>
                  <a:latin typeface="Courier New" charset="0"/>
                </a:rPr>
                <a:t>rbx</a:t>
              </a:r>
              <a:r>
                <a:rPr kumimoji="0" lang="en-US" sz="1100" b="0" i="0" u="none" strike="noStrike" kern="0" cap="none" spc="0" normalizeH="0" baseline="0" noProof="0" dirty="0">
                  <a:ln>
                    <a:noFill/>
                  </a:ln>
                  <a:solidFill>
                    <a:sysClr val="windowText" lastClr="000000"/>
                  </a:solidFill>
                  <a:effectLst/>
                  <a:uLnTx/>
                  <a:uFillTx/>
                  <a:latin typeface="Courier New" charset="0"/>
                </a:rPr>
                <a:t> &lt;-- 0x100</a:t>
              </a:r>
            </a:p>
          </p:txBody>
        </p:sp>
        <p:sp>
          <p:nvSpPr>
            <p:cNvPr id="55" name="Text Box 444"/>
            <p:cNvSpPr txBox="1">
              <a:spLocks noChangeArrowheads="1"/>
            </p:cNvSpPr>
            <p:nvPr/>
          </p:nvSpPr>
          <p:spPr bwMode="auto">
            <a:xfrm>
              <a:off x="878124" y="1905000"/>
              <a:ext cx="780813" cy="332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Helvetica" charset="0"/>
                  <a:ea typeface="ＭＳ Ｐゴシック" charset="0"/>
                </a:rPr>
                <a:t>Cycle 1:</a:t>
              </a:r>
            </a:p>
          </p:txBody>
        </p:sp>
        <p:sp>
          <p:nvSpPr>
            <p:cNvPr id="56" name="Rectangle 464"/>
            <p:cNvSpPr>
              <a:spLocks noChangeArrowheads="1"/>
            </p:cNvSpPr>
            <p:nvPr/>
          </p:nvSpPr>
          <p:spPr bwMode="auto">
            <a:xfrm>
              <a:off x="762000" y="1157288"/>
              <a:ext cx="838200" cy="3048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Clock</a:t>
              </a:r>
            </a:p>
          </p:txBody>
        </p:sp>
        <p:sp>
          <p:nvSpPr>
            <p:cNvPr id="57" name="Line 473"/>
            <p:cNvSpPr>
              <a:spLocks noChangeShapeType="1"/>
            </p:cNvSpPr>
            <p:nvPr/>
          </p:nvSpPr>
          <p:spPr bwMode="auto">
            <a:xfrm>
              <a:off x="19812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58" name="Text Box 474"/>
            <p:cNvSpPr txBox="1">
              <a:spLocks noChangeArrowheads="1"/>
            </p:cNvSpPr>
            <p:nvPr/>
          </p:nvSpPr>
          <p:spPr bwMode="auto">
            <a:xfrm>
              <a:off x="2209801"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1</a:t>
              </a:r>
            </a:p>
          </p:txBody>
        </p:sp>
        <p:sp>
          <p:nvSpPr>
            <p:cNvPr id="59" name="Line 477"/>
            <p:cNvSpPr>
              <a:spLocks noChangeShapeType="1"/>
            </p:cNvSpPr>
            <p:nvPr/>
          </p:nvSpPr>
          <p:spPr bwMode="auto">
            <a:xfrm>
              <a:off x="32004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0" name="Line 480"/>
            <p:cNvSpPr>
              <a:spLocks noChangeShapeType="1"/>
            </p:cNvSpPr>
            <p:nvPr/>
          </p:nvSpPr>
          <p:spPr bwMode="auto">
            <a:xfrm>
              <a:off x="44196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1" name="Line 483"/>
            <p:cNvSpPr>
              <a:spLocks noChangeShapeType="1"/>
            </p:cNvSpPr>
            <p:nvPr/>
          </p:nvSpPr>
          <p:spPr bwMode="auto">
            <a:xfrm>
              <a:off x="5638800" y="1081088"/>
              <a:ext cx="1219200" cy="0"/>
            </a:xfrm>
            <a:prstGeom prst="line">
              <a:avLst/>
            </a:prstGeom>
            <a:noFill/>
            <a:ln w="12700">
              <a:solidFill>
                <a:srgbClr val="000000"/>
              </a:solidFill>
              <a:round/>
              <a:headEnd type="triangle" w="med" len="sm"/>
              <a:tailEnd type="triangle" w="med"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2" name="Line 487"/>
            <p:cNvSpPr>
              <a:spLocks noChangeShapeType="1"/>
            </p:cNvSpPr>
            <p:nvPr/>
          </p:nvSpPr>
          <p:spPr bwMode="auto">
            <a:xfrm flipH="1" flipV="1">
              <a:off x="448945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3" name="Text Box 488"/>
            <p:cNvSpPr txBox="1">
              <a:spLocks noChangeArrowheads="1"/>
            </p:cNvSpPr>
            <p:nvPr/>
          </p:nvSpPr>
          <p:spPr bwMode="auto">
            <a:xfrm>
              <a:off x="4426218"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j</a:t>
              </a:r>
            </a:p>
          </p:txBody>
        </p:sp>
        <p:sp>
          <p:nvSpPr>
            <p:cNvPr id="64" name="Line 489"/>
            <p:cNvSpPr>
              <a:spLocks noChangeShapeType="1"/>
            </p:cNvSpPr>
            <p:nvPr/>
          </p:nvSpPr>
          <p:spPr bwMode="auto">
            <a:xfrm flipH="1" flipV="1">
              <a:off x="57023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5" name="Text Box 490"/>
            <p:cNvSpPr txBox="1">
              <a:spLocks noChangeArrowheads="1"/>
            </p:cNvSpPr>
            <p:nvPr/>
          </p:nvSpPr>
          <p:spPr bwMode="auto">
            <a:xfrm>
              <a:off x="5639067"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Wingdings 2" charset="0"/>
                  <a:ea typeface="ＭＳ Ｐゴシック" charset="0"/>
                </a:rPr>
                <a:t>l</a:t>
              </a:r>
            </a:p>
          </p:txBody>
        </p:sp>
        <p:sp>
          <p:nvSpPr>
            <p:cNvPr id="66" name="Line 491"/>
            <p:cNvSpPr>
              <a:spLocks noChangeShapeType="1"/>
            </p:cNvSpPr>
            <p:nvPr/>
          </p:nvSpPr>
          <p:spPr bwMode="auto">
            <a:xfrm flipV="1">
              <a:off x="67056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7" name="Text Box 492"/>
            <p:cNvSpPr txBox="1">
              <a:spLocks noChangeArrowheads="1"/>
            </p:cNvSpPr>
            <p:nvPr/>
          </p:nvSpPr>
          <p:spPr bwMode="auto">
            <a:xfrm>
              <a:off x="6483616"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m</a:t>
              </a:r>
            </a:p>
          </p:txBody>
        </p:sp>
        <p:sp>
          <p:nvSpPr>
            <p:cNvPr id="68" name="Line 493"/>
            <p:cNvSpPr>
              <a:spLocks noChangeShapeType="1"/>
            </p:cNvSpPr>
            <p:nvPr/>
          </p:nvSpPr>
          <p:spPr bwMode="auto">
            <a:xfrm flipV="1">
              <a:off x="5486400" y="1462088"/>
              <a:ext cx="82550" cy="1524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69" name="Text Box 494"/>
            <p:cNvSpPr txBox="1">
              <a:spLocks noChangeArrowheads="1"/>
            </p:cNvSpPr>
            <p:nvPr/>
          </p:nvSpPr>
          <p:spPr bwMode="auto">
            <a:xfrm>
              <a:off x="5264417" y="1538288"/>
              <a:ext cx="374119" cy="353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Wingdings 2" charset="0"/>
                  <a:ea typeface="ＭＳ Ｐゴシック" charset="0"/>
                </a:rPr>
                <a:t>k</a:t>
              </a:r>
            </a:p>
          </p:txBody>
        </p:sp>
        <p:sp>
          <p:nvSpPr>
            <p:cNvPr id="70" name="Text Box 496"/>
            <p:cNvSpPr txBox="1">
              <a:spLocks noChangeArrowheads="1"/>
            </p:cNvSpPr>
            <p:nvPr/>
          </p:nvSpPr>
          <p:spPr bwMode="auto">
            <a:xfrm>
              <a:off x="3429001"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2</a:t>
              </a:r>
            </a:p>
          </p:txBody>
        </p:sp>
        <p:sp>
          <p:nvSpPr>
            <p:cNvPr id="71" name="Text Box 497"/>
            <p:cNvSpPr txBox="1">
              <a:spLocks noChangeArrowheads="1"/>
            </p:cNvSpPr>
            <p:nvPr/>
          </p:nvSpPr>
          <p:spPr bwMode="auto">
            <a:xfrm>
              <a:off x="4648200"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3</a:t>
              </a:r>
            </a:p>
          </p:txBody>
        </p:sp>
        <p:sp>
          <p:nvSpPr>
            <p:cNvPr id="72" name="Text Box 498"/>
            <p:cNvSpPr txBox="1">
              <a:spLocks noChangeArrowheads="1"/>
            </p:cNvSpPr>
            <p:nvPr/>
          </p:nvSpPr>
          <p:spPr bwMode="auto">
            <a:xfrm>
              <a:off x="5867402" y="928688"/>
              <a:ext cx="761999" cy="311726"/>
            </a:xfrm>
            <a:prstGeom prst="rect">
              <a:avLst/>
            </a:prstGeom>
            <a:solidFill>
              <a:srgbClr val="FFFFFF"/>
            </a:solidFill>
            <a:ln>
              <a:noFill/>
            </a:ln>
            <a:extLs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Helvetica" charset="0"/>
                  <a:ea typeface="ＭＳ Ｐゴシック" charset="0"/>
                </a:rPr>
                <a:t>Cycle 4</a:t>
              </a:r>
            </a:p>
          </p:txBody>
        </p:sp>
        <p:grpSp>
          <p:nvGrpSpPr>
            <p:cNvPr id="73" name="Group 503"/>
            <p:cNvGrpSpPr>
              <a:grpSpLocks/>
            </p:cNvGrpSpPr>
            <p:nvPr/>
          </p:nvGrpSpPr>
          <p:grpSpPr bwMode="auto">
            <a:xfrm>
              <a:off x="1981200" y="1004888"/>
              <a:ext cx="4876800" cy="595312"/>
              <a:chOff x="1248" y="633"/>
              <a:chExt cx="3072" cy="375"/>
            </a:xfrm>
          </p:grpSpPr>
          <p:sp>
            <p:nvSpPr>
              <p:cNvPr id="78" name="Line 468"/>
              <p:cNvSpPr>
                <a:spLocks noChangeShapeType="1"/>
              </p:cNvSpPr>
              <p:nvPr/>
            </p:nvSpPr>
            <p:spPr bwMode="auto">
              <a:xfrm flipV="1">
                <a:off x="1248"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9" name="Line 499"/>
              <p:cNvSpPr>
                <a:spLocks noChangeShapeType="1"/>
              </p:cNvSpPr>
              <p:nvPr/>
            </p:nvSpPr>
            <p:spPr bwMode="auto">
              <a:xfrm flipV="1">
                <a:off x="2016"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0" name="Line 500"/>
              <p:cNvSpPr>
                <a:spLocks noChangeShapeType="1"/>
              </p:cNvSpPr>
              <p:nvPr/>
            </p:nvSpPr>
            <p:spPr bwMode="auto">
              <a:xfrm flipV="1">
                <a:off x="2784"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1" name="Line 501"/>
              <p:cNvSpPr>
                <a:spLocks noChangeShapeType="1"/>
              </p:cNvSpPr>
              <p:nvPr/>
            </p:nvSpPr>
            <p:spPr bwMode="auto">
              <a:xfrm flipV="1">
                <a:off x="3552"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82" name="Line 502"/>
              <p:cNvSpPr>
                <a:spLocks noChangeShapeType="1"/>
              </p:cNvSpPr>
              <p:nvPr/>
            </p:nvSpPr>
            <p:spPr bwMode="auto">
              <a:xfrm flipV="1">
                <a:off x="4320" y="633"/>
                <a:ext cx="0" cy="375"/>
              </a:xfrm>
              <a:prstGeom prst="line">
                <a:avLst/>
              </a:prstGeom>
              <a:noFill/>
              <a:ln w="6350">
                <a:solidFill>
                  <a:srgbClr val="000000"/>
                </a:solidFill>
                <a:round/>
                <a:headEnd type="none" w="sm" len="sm"/>
                <a:tailEnd type="none" w="sm" len="sm"/>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grpSp>
        <p:sp>
          <p:nvSpPr>
            <p:cNvPr id="74" name="Freeform 463"/>
            <p:cNvSpPr>
              <a:spLocks/>
            </p:cNvSpPr>
            <p:nvPr/>
          </p:nvSpPr>
          <p:spPr bwMode="auto">
            <a:xfrm>
              <a:off x="16764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5" name="Freeform 465"/>
            <p:cNvSpPr>
              <a:spLocks/>
            </p:cNvSpPr>
            <p:nvPr/>
          </p:nvSpPr>
          <p:spPr bwMode="auto">
            <a:xfrm>
              <a:off x="28956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6" name="Freeform 466"/>
            <p:cNvSpPr>
              <a:spLocks/>
            </p:cNvSpPr>
            <p:nvPr/>
          </p:nvSpPr>
          <p:spPr bwMode="auto">
            <a:xfrm>
              <a:off x="41148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sp>
          <p:nvSpPr>
            <p:cNvPr id="77" name="Freeform 467"/>
            <p:cNvSpPr>
              <a:spLocks/>
            </p:cNvSpPr>
            <p:nvPr/>
          </p:nvSpPr>
          <p:spPr bwMode="auto">
            <a:xfrm>
              <a:off x="5334000" y="1233488"/>
              <a:ext cx="1828800" cy="228600"/>
            </a:xfrm>
            <a:custGeom>
              <a:avLst/>
              <a:gdLst>
                <a:gd name="T0" fmla="*/ 0 w 576"/>
                <a:gd name="T1" fmla="*/ 144 h 144"/>
                <a:gd name="T2" fmla="*/ 96 w 576"/>
                <a:gd name="T3" fmla="*/ 144 h 144"/>
                <a:gd name="T4" fmla="*/ 96 w 576"/>
                <a:gd name="T5" fmla="*/ 0 h 144"/>
                <a:gd name="T6" fmla="*/ 288 w 576"/>
                <a:gd name="T7" fmla="*/ 0 h 144"/>
                <a:gd name="T8" fmla="*/ 288 w 576"/>
                <a:gd name="T9" fmla="*/ 144 h 144"/>
                <a:gd name="T10" fmla="*/ 480 w 576"/>
                <a:gd name="T11" fmla="*/ 144 h 144"/>
                <a:gd name="T12" fmla="*/ 480 w 576"/>
                <a:gd name="T13" fmla="*/ 0 h 144"/>
                <a:gd name="T14" fmla="*/ 576 w 576"/>
                <a:gd name="T15" fmla="*/ 0 h 144"/>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144"/>
                <a:gd name="T26" fmla="*/ 576 w 576"/>
                <a:gd name="T27" fmla="*/ 144 h 1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144">
                  <a:moveTo>
                    <a:pt x="0" y="144"/>
                  </a:moveTo>
                  <a:lnTo>
                    <a:pt x="96" y="144"/>
                  </a:lnTo>
                  <a:lnTo>
                    <a:pt x="96" y="0"/>
                  </a:lnTo>
                  <a:lnTo>
                    <a:pt x="288" y="0"/>
                  </a:lnTo>
                  <a:lnTo>
                    <a:pt x="288" y="144"/>
                  </a:lnTo>
                  <a:lnTo>
                    <a:pt x="480" y="144"/>
                  </a:lnTo>
                  <a:lnTo>
                    <a:pt x="480" y="0"/>
                  </a:lnTo>
                  <a:lnTo>
                    <a:pt x="576" y="0"/>
                  </a:lnTo>
                </a:path>
              </a:pathLst>
            </a:cu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ysClr val="windowText" lastClr="000000"/>
                </a:solidFill>
                <a:effectLst/>
                <a:uLnTx/>
                <a:uFillTx/>
              </a:endParaRPr>
            </a:p>
          </p:txBody>
        </p:sp>
      </p:grpSp>
      <p:sp>
        <p:nvSpPr>
          <p:cNvPr id="378884" name="Line 4"/>
          <p:cNvSpPr>
            <a:spLocks noChangeShapeType="1"/>
          </p:cNvSpPr>
          <p:nvPr/>
        </p:nvSpPr>
        <p:spPr bwMode="auto">
          <a:xfrm>
            <a:off x="7766050" y="0"/>
            <a:ext cx="0" cy="838200"/>
          </a:xfrm>
          <a:prstGeom prst="line">
            <a:avLst/>
          </a:prstGeom>
          <a:noFill/>
          <a:ln w="38100">
            <a:solidFill>
              <a:srgbClr val="FF3300"/>
            </a:solidFill>
            <a:round/>
            <a:headEnd/>
            <a:tailEnd type="none" w="sm" len="sm"/>
          </a:ln>
          <a:effectLst/>
        </p:spPr>
        <p:txBody>
          <a:bodyPr lIns="45720" rIns="45720" anchor="ctr">
            <a:spAutoFit/>
          </a:bodyPr>
          <a:lstStyle/>
          <a:p>
            <a:endParaRPr lang="en-US"/>
          </a:p>
        </p:txBody>
      </p:sp>
      <p:grpSp>
        <p:nvGrpSpPr>
          <p:cNvPr id="83" name="Group 82"/>
          <p:cNvGrpSpPr/>
          <p:nvPr/>
        </p:nvGrpSpPr>
        <p:grpSpPr>
          <a:xfrm>
            <a:off x="4800600" y="8763000"/>
            <a:ext cx="3429000" cy="3733800"/>
            <a:chOff x="4800600" y="8763000"/>
            <a:chExt cx="3429000" cy="3733800"/>
          </a:xfrm>
        </p:grpSpPr>
        <p:sp>
          <p:nvSpPr>
            <p:cNvPr id="84" name="AutoShape 408"/>
            <p:cNvSpPr>
              <a:spLocks noChangeArrowheads="1"/>
            </p:cNvSpPr>
            <p:nvPr/>
          </p:nvSpPr>
          <p:spPr bwMode="auto">
            <a:xfrm>
              <a:off x="4800600" y="8763000"/>
              <a:ext cx="1600200" cy="3048000"/>
            </a:xfrm>
            <a:prstGeom prst="roundRect">
              <a:avLst>
                <a:gd name="adj" fmla="val 16667"/>
              </a:avLst>
            </a:prstGeom>
            <a:solidFill>
              <a:schemeClr val="bg2"/>
            </a:solidFill>
            <a:ln w="19050">
              <a:solidFill>
                <a:schemeClr val="tx1"/>
              </a:solidFill>
              <a:round/>
              <a:headEnd type="none" w="sm" len="sm"/>
              <a:tailEnd type="none" w="sm" len="sm"/>
            </a:ln>
            <a:effectLst>
              <a:outerShdw blurRad="63500" dist="50800" dir="2700000" algn="tl" rotWithShape="0">
                <a:srgbClr val="000000">
                  <a:alpha val="39999"/>
                </a:srgb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85" name="AutoShape 409"/>
            <p:cNvSpPr>
              <a:spLocks noChangeArrowheads="1"/>
            </p:cNvSpPr>
            <p:nvPr/>
          </p:nvSpPr>
          <p:spPr bwMode="auto">
            <a:xfrm>
              <a:off x="5105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508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86" name="Rectangle 410"/>
            <p:cNvSpPr>
              <a:spLocks noChangeArrowheads="1"/>
            </p:cNvSpPr>
            <p:nvPr/>
          </p:nvSpPr>
          <p:spPr bwMode="auto">
            <a:xfrm rot="5400000" flipV="1">
              <a:off x="7847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87" name="AutoShape 411"/>
            <p:cNvSpPr>
              <a:spLocks noChangeArrowheads="1"/>
            </p:cNvSpPr>
            <p:nvPr/>
          </p:nvSpPr>
          <p:spPr bwMode="auto">
            <a:xfrm>
              <a:off x="6400800" y="112014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88" name="AutoShape 412"/>
            <p:cNvSpPr>
              <a:spLocks noChangeArrowheads="1"/>
            </p:cNvSpPr>
            <p:nvPr/>
          </p:nvSpPr>
          <p:spPr bwMode="auto">
            <a:xfrm flipH="1">
              <a:off x="6400800" y="108204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89" name="AutoShape 413"/>
            <p:cNvSpPr>
              <a:spLocks noChangeArrowheads="1"/>
            </p:cNvSpPr>
            <p:nvPr/>
          </p:nvSpPr>
          <p:spPr bwMode="auto">
            <a:xfrm>
              <a:off x="6400800" y="97536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90" name="AutoShape 414"/>
            <p:cNvSpPr>
              <a:spLocks noChangeArrowheads="1"/>
            </p:cNvSpPr>
            <p:nvPr/>
          </p:nvSpPr>
          <p:spPr bwMode="auto">
            <a:xfrm flipH="1">
              <a:off x="6400800" y="93726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91" name="AutoShape 415"/>
            <p:cNvSpPr>
              <a:spLocks noChangeArrowheads="1"/>
            </p:cNvSpPr>
            <p:nvPr/>
          </p:nvSpPr>
          <p:spPr bwMode="auto">
            <a:xfrm rot="5400000" flipH="1">
              <a:off x="5410200" y="105156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92" name="AutoShape 416"/>
            <p:cNvSpPr>
              <a:spLocks noChangeArrowheads="1"/>
            </p:cNvSpPr>
            <p:nvPr/>
          </p:nvSpPr>
          <p:spPr bwMode="auto">
            <a:xfrm rot="5400000" flipH="1">
              <a:off x="5410200" y="98298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93" name="AutoShape 417"/>
            <p:cNvSpPr>
              <a:spLocks noChangeArrowheads="1"/>
            </p:cNvSpPr>
            <p:nvPr/>
          </p:nvSpPr>
          <p:spPr bwMode="auto">
            <a:xfrm rot="5400000" flipH="1">
              <a:off x="5486400" y="118110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94" name="Freeform 418"/>
            <p:cNvSpPr>
              <a:spLocks/>
            </p:cNvSpPr>
            <p:nvPr/>
          </p:nvSpPr>
          <p:spPr bwMode="auto">
            <a:xfrm>
              <a:off x="6019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rgbClr val="777777"/>
            </a:solidFill>
            <a:ln w="19050">
              <a:solidFill>
                <a:schemeClr val="tx1"/>
              </a:solidFill>
              <a:round/>
              <a:headEnd type="none" w="sm" len="sm"/>
              <a:tailEnd type="none" w="sm" len="sm"/>
            </a:ln>
          </p:spPr>
          <p:txBody>
            <a:bodyPr/>
            <a:lstStyle/>
            <a:p>
              <a:endParaRPr lang="en-US"/>
            </a:p>
          </p:txBody>
        </p:sp>
        <p:sp>
          <p:nvSpPr>
            <p:cNvPr id="95" name="Rectangle 419"/>
            <p:cNvSpPr>
              <a:spLocks noChangeArrowheads="1"/>
            </p:cNvSpPr>
            <p:nvPr/>
          </p:nvSpPr>
          <p:spPr bwMode="auto">
            <a:xfrm>
              <a:off x="6705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96" name="Rectangle 420"/>
            <p:cNvSpPr>
              <a:spLocks noChangeArrowheads="1"/>
            </p:cNvSpPr>
            <p:nvPr/>
          </p:nvSpPr>
          <p:spPr bwMode="auto">
            <a:xfrm>
              <a:off x="6705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endParaRPr lang="en-US" dirty="0">
                <a:latin typeface="Helvetica" pitchFamily="34" charset="0"/>
                <a:ea typeface="+mn-ea"/>
              </a:endParaRPr>
            </a:p>
          </p:txBody>
        </p:sp>
        <p:sp>
          <p:nvSpPr>
            <p:cNvPr id="97" name="Rectangle 421"/>
            <p:cNvSpPr>
              <a:spLocks noChangeArrowheads="1"/>
            </p:cNvSpPr>
            <p:nvPr/>
          </p:nvSpPr>
          <p:spPr bwMode="auto">
            <a:xfrm>
              <a:off x="5257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98" name="Rectangle 422"/>
            <p:cNvSpPr>
              <a:spLocks noChangeArrowheads="1"/>
            </p:cNvSpPr>
            <p:nvPr/>
          </p:nvSpPr>
          <p:spPr bwMode="auto">
            <a:xfrm>
              <a:off x="5257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endParaRPr lang="en-US">
                <a:latin typeface="Helvetica" pitchFamily="34" charset="0"/>
                <a:ea typeface="+mn-ea"/>
              </a:endParaRPr>
            </a:p>
          </p:txBody>
        </p:sp>
        <p:sp>
          <p:nvSpPr>
            <p:cNvPr id="99" name="Text Box 423"/>
            <p:cNvSpPr txBox="1">
              <a:spLocks noChangeArrowheads="1"/>
            </p:cNvSpPr>
            <p:nvPr/>
          </p:nvSpPr>
          <p:spPr bwMode="auto">
            <a:xfrm>
              <a:off x="6398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100" name="Text Box 424"/>
            <p:cNvSpPr txBox="1">
              <a:spLocks noChangeArrowheads="1"/>
            </p:cNvSpPr>
            <p:nvPr/>
          </p:nvSpPr>
          <p:spPr bwMode="auto">
            <a:xfrm>
              <a:off x="7620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a:t>ports</a:t>
              </a:r>
            </a:p>
          </p:txBody>
        </p:sp>
        <p:sp>
          <p:nvSpPr>
            <p:cNvPr id="101" name="Rectangle 438"/>
            <p:cNvSpPr>
              <a:spLocks noChangeArrowheads="1"/>
            </p:cNvSpPr>
            <p:nvPr/>
          </p:nvSpPr>
          <p:spPr bwMode="auto">
            <a:xfrm>
              <a:off x="6018859" y="11917363"/>
              <a:ext cx="64640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p>
              <a:r>
                <a:rPr lang="en-US" sz="1200" dirty="0">
                  <a:latin typeface="Courier New" charset="0"/>
                </a:rPr>
                <a:t>0x01f</a:t>
              </a:r>
            </a:p>
          </p:txBody>
        </p:sp>
        <p:grpSp>
          <p:nvGrpSpPr>
            <p:cNvPr id="102" name="Group 456"/>
            <p:cNvGrpSpPr>
              <a:grpSpLocks/>
            </p:cNvGrpSpPr>
            <p:nvPr/>
          </p:nvGrpSpPr>
          <p:grpSpPr bwMode="auto">
            <a:xfrm>
              <a:off x="6400800" y="9128125"/>
              <a:ext cx="1704975" cy="244475"/>
              <a:chOff x="4032" y="2976"/>
              <a:chExt cx="1074" cy="154"/>
            </a:xfrm>
          </p:grpSpPr>
          <p:sp>
            <p:nvSpPr>
              <p:cNvPr id="103" name="Text Box 457"/>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04" name="Text Box 458"/>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105" name="Group 104"/>
          <p:cNvGrpSpPr/>
          <p:nvPr/>
        </p:nvGrpSpPr>
        <p:grpSpPr>
          <a:xfrm>
            <a:off x="4953000" y="8915400"/>
            <a:ext cx="3429000" cy="3733800"/>
            <a:chOff x="4800600" y="8763000"/>
            <a:chExt cx="3429000" cy="3733800"/>
          </a:xfrm>
        </p:grpSpPr>
        <p:sp>
          <p:nvSpPr>
            <p:cNvPr id="106" name="AutoShape 408"/>
            <p:cNvSpPr>
              <a:spLocks noChangeArrowheads="1"/>
            </p:cNvSpPr>
            <p:nvPr/>
          </p:nvSpPr>
          <p:spPr bwMode="auto">
            <a:xfrm>
              <a:off x="4800600" y="8763000"/>
              <a:ext cx="1600200" cy="3048000"/>
            </a:xfrm>
            <a:prstGeom prst="roundRect">
              <a:avLst>
                <a:gd name="adj" fmla="val 16667"/>
              </a:avLst>
            </a:prstGeom>
            <a:solidFill>
              <a:schemeClr val="bg2"/>
            </a:solidFill>
            <a:ln w="19050">
              <a:solidFill>
                <a:schemeClr val="tx1"/>
              </a:solidFill>
              <a:round/>
              <a:headEnd type="none" w="sm" len="sm"/>
              <a:tailEnd type="none" w="sm" len="sm"/>
            </a:ln>
            <a:effectLst>
              <a:outerShdw blurRad="63500" dist="50800" dir="2700000" algn="tl" rotWithShape="0">
                <a:srgbClr val="000000">
                  <a:alpha val="39999"/>
                </a:srgb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107" name="AutoShape 409"/>
            <p:cNvSpPr>
              <a:spLocks noChangeArrowheads="1"/>
            </p:cNvSpPr>
            <p:nvPr/>
          </p:nvSpPr>
          <p:spPr bwMode="auto">
            <a:xfrm>
              <a:off x="5105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508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108" name="Rectangle 410"/>
            <p:cNvSpPr>
              <a:spLocks noChangeArrowheads="1"/>
            </p:cNvSpPr>
            <p:nvPr/>
          </p:nvSpPr>
          <p:spPr bwMode="auto">
            <a:xfrm rot="5400000" flipV="1">
              <a:off x="7847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109" name="AutoShape 411"/>
            <p:cNvSpPr>
              <a:spLocks noChangeArrowheads="1"/>
            </p:cNvSpPr>
            <p:nvPr/>
          </p:nvSpPr>
          <p:spPr bwMode="auto">
            <a:xfrm>
              <a:off x="6400800" y="112014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10" name="AutoShape 412"/>
            <p:cNvSpPr>
              <a:spLocks noChangeArrowheads="1"/>
            </p:cNvSpPr>
            <p:nvPr/>
          </p:nvSpPr>
          <p:spPr bwMode="auto">
            <a:xfrm flipH="1">
              <a:off x="6400800" y="108204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11" name="AutoShape 413"/>
            <p:cNvSpPr>
              <a:spLocks noChangeArrowheads="1"/>
            </p:cNvSpPr>
            <p:nvPr/>
          </p:nvSpPr>
          <p:spPr bwMode="auto">
            <a:xfrm>
              <a:off x="6400800" y="97536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12" name="AutoShape 414"/>
            <p:cNvSpPr>
              <a:spLocks noChangeArrowheads="1"/>
            </p:cNvSpPr>
            <p:nvPr/>
          </p:nvSpPr>
          <p:spPr bwMode="auto">
            <a:xfrm flipH="1">
              <a:off x="6400800" y="93726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13" name="AutoShape 415"/>
            <p:cNvSpPr>
              <a:spLocks noChangeArrowheads="1"/>
            </p:cNvSpPr>
            <p:nvPr/>
          </p:nvSpPr>
          <p:spPr bwMode="auto">
            <a:xfrm rot="5400000" flipH="1">
              <a:off x="5410200" y="105156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14" name="AutoShape 416"/>
            <p:cNvSpPr>
              <a:spLocks noChangeArrowheads="1"/>
            </p:cNvSpPr>
            <p:nvPr/>
          </p:nvSpPr>
          <p:spPr bwMode="auto">
            <a:xfrm rot="5400000" flipH="1">
              <a:off x="5410200" y="98298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15" name="AutoShape 417"/>
            <p:cNvSpPr>
              <a:spLocks noChangeArrowheads="1"/>
            </p:cNvSpPr>
            <p:nvPr/>
          </p:nvSpPr>
          <p:spPr bwMode="auto">
            <a:xfrm rot="5400000" flipH="1">
              <a:off x="5486400" y="118110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16" name="Freeform 418"/>
            <p:cNvSpPr>
              <a:spLocks/>
            </p:cNvSpPr>
            <p:nvPr/>
          </p:nvSpPr>
          <p:spPr bwMode="auto">
            <a:xfrm>
              <a:off x="6019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rgbClr val="777777"/>
            </a:solidFill>
            <a:ln w="19050">
              <a:solidFill>
                <a:schemeClr val="tx1"/>
              </a:solidFill>
              <a:round/>
              <a:headEnd type="none" w="sm" len="sm"/>
              <a:tailEnd type="none" w="sm" len="sm"/>
            </a:ln>
          </p:spPr>
          <p:txBody>
            <a:bodyPr/>
            <a:lstStyle/>
            <a:p>
              <a:endParaRPr lang="en-US"/>
            </a:p>
          </p:txBody>
        </p:sp>
        <p:sp>
          <p:nvSpPr>
            <p:cNvPr id="117" name="Rectangle 419"/>
            <p:cNvSpPr>
              <a:spLocks noChangeArrowheads="1"/>
            </p:cNvSpPr>
            <p:nvPr/>
          </p:nvSpPr>
          <p:spPr bwMode="auto">
            <a:xfrm>
              <a:off x="6705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118" name="Rectangle 420"/>
            <p:cNvSpPr>
              <a:spLocks noChangeArrowheads="1"/>
            </p:cNvSpPr>
            <p:nvPr/>
          </p:nvSpPr>
          <p:spPr bwMode="auto">
            <a:xfrm>
              <a:off x="6705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endParaRPr lang="en-US" dirty="0">
                <a:latin typeface="Helvetica" pitchFamily="34" charset="0"/>
                <a:ea typeface="+mn-ea"/>
              </a:endParaRPr>
            </a:p>
          </p:txBody>
        </p:sp>
        <p:sp>
          <p:nvSpPr>
            <p:cNvPr id="119" name="Rectangle 421"/>
            <p:cNvSpPr>
              <a:spLocks noChangeArrowheads="1"/>
            </p:cNvSpPr>
            <p:nvPr/>
          </p:nvSpPr>
          <p:spPr bwMode="auto">
            <a:xfrm>
              <a:off x="5257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120" name="Rectangle 422"/>
            <p:cNvSpPr>
              <a:spLocks noChangeArrowheads="1"/>
            </p:cNvSpPr>
            <p:nvPr/>
          </p:nvSpPr>
          <p:spPr bwMode="auto">
            <a:xfrm>
              <a:off x="5257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endParaRPr lang="en-US">
                <a:latin typeface="Helvetica" pitchFamily="34" charset="0"/>
                <a:ea typeface="+mn-ea"/>
              </a:endParaRPr>
            </a:p>
          </p:txBody>
        </p:sp>
        <p:sp>
          <p:nvSpPr>
            <p:cNvPr id="121" name="Text Box 423"/>
            <p:cNvSpPr txBox="1">
              <a:spLocks noChangeArrowheads="1"/>
            </p:cNvSpPr>
            <p:nvPr/>
          </p:nvSpPr>
          <p:spPr bwMode="auto">
            <a:xfrm>
              <a:off x="6398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122" name="Text Box 424"/>
            <p:cNvSpPr txBox="1">
              <a:spLocks noChangeArrowheads="1"/>
            </p:cNvSpPr>
            <p:nvPr/>
          </p:nvSpPr>
          <p:spPr bwMode="auto">
            <a:xfrm>
              <a:off x="7620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a:t>ports</a:t>
              </a:r>
            </a:p>
          </p:txBody>
        </p:sp>
        <p:sp>
          <p:nvSpPr>
            <p:cNvPr id="123" name="Rectangle 438"/>
            <p:cNvSpPr>
              <a:spLocks noChangeArrowheads="1"/>
            </p:cNvSpPr>
            <p:nvPr/>
          </p:nvSpPr>
          <p:spPr bwMode="auto">
            <a:xfrm>
              <a:off x="6018859" y="11917363"/>
              <a:ext cx="64640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p>
              <a:r>
                <a:rPr lang="en-US" sz="1200" dirty="0">
                  <a:latin typeface="Courier New" charset="0"/>
                </a:rPr>
                <a:t>0x01f</a:t>
              </a:r>
            </a:p>
          </p:txBody>
        </p:sp>
        <p:grpSp>
          <p:nvGrpSpPr>
            <p:cNvPr id="124" name="Group 456"/>
            <p:cNvGrpSpPr>
              <a:grpSpLocks/>
            </p:cNvGrpSpPr>
            <p:nvPr/>
          </p:nvGrpSpPr>
          <p:grpSpPr bwMode="auto">
            <a:xfrm>
              <a:off x="6400800" y="9128125"/>
              <a:ext cx="1704975" cy="244475"/>
              <a:chOff x="4032" y="2976"/>
              <a:chExt cx="1074" cy="154"/>
            </a:xfrm>
          </p:grpSpPr>
          <p:sp>
            <p:nvSpPr>
              <p:cNvPr id="125" name="Text Box 457"/>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26" name="Text Box 458"/>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127" name="Group 126"/>
          <p:cNvGrpSpPr/>
          <p:nvPr/>
        </p:nvGrpSpPr>
        <p:grpSpPr>
          <a:xfrm>
            <a:off x="5105400" y="9067800"/>
            <a:ext cx="3429000" cy="3733800"/>
            <a:chOff x="4800600" y="8763000"/>
            <a:chExt cx="3429000" cy="3733800"/>
          </a:xfrm>
        </p:grpSpPr>
        <p:sp>
          <p:nvSpPr>
            <p:cNvPr id="128" name="AutoShape 408"/>
            <p:cNvSpPr>
              <a:spLocks noChangeArrowheads="1"/>
            </p:cNvSpPr>
            <p:nvPr/>
          </p:nvSpPr>
          <p:spPr bwMode="auto">
            <a:xfrm>
              <a:off x="4800600" y="8763000"/>
              <a:ext cx="1600200" cy="3048000"/>
            </a:xfrm>
            <a:prstGeom prst="roundRect">
              <a:avLst>
                <a:gd name="adj" fmla="val 16667"/>
              </a:avLst>
            </a:prstGeom>
            <a:solidFill>
              <a:schemeClr val="bg2"/>
            </a:solidFill>
            <a:ln w="19050">
              <a:solidFill>
                <a:schemeClr val="tx1"/>
              </a:solidFill>
              <a:round/>
              <a:headEnd type="none" w="sm" len="sm"/>
              <a:tailEnd type="none" w="sm" len="sm"/>
            </a:ln>
            <a:effectLst>
              <a:outerShdw blurRad="63500" dist="50800" dir="2700000" algn="tl" rotWithShape="0">
                <a:srgbClr val="000000">
                  <a:alpha val="39999"/>
                </a:srgbClr>
              </a:outerShdw>
            </a:effectLst>
          </p:spPr>
          <p:txBody>
            <a:bodyPr wrap="none" tIns="457200" anchorCtr="1"/>
            <a:lstStyle/>
            <a:p>
              <a:pPr>
                <a:defRPr/>
              </a:pPr>
              <a:r>
                <a:rPr lang="en-US" dirty="0">
                  <a:latin typeface="Helvetica" pitchFamily="34" charset="0"/>
                  <a:ea typeface="+mn-ea"/>
                </a:rPr>
                <a:t>Combinational</a:t>
              </a:r>
            </a:p>
            <a:p>
              <a:pPr>
                <a:defRPr/>
              </a:pPr>
              <a:r>
                <a:rPr lang="en-US" dirty="0">
                  <a:latin typeface="Helvetica" pitchFamily="34" charset="0"/>
                  <a:ea typeface="+mn-ea"/>
                </a:rPr>
                <a:t>logic</a:t>
              </a:r>
            </a:p>
          </p:txBody>
        </p:sp>
        <p:sp>
          <p:nvSpPr>
            <p:cNvPr id="129" name="AutoShape 409"/>
            <p:cNvSpPr>
              <a:spLocks noChangeArrowheads="1"/>
            </p:cNvSpPr>
            <p:nvPr/>
          </p:nvSpPr>
          <p:spPr bwMode="auto">
            <a:xfrm>
              <a:off x="5105400" y="9829800"/>
              <a:ext cx="990600" cy="990600"/>
            </a:xfrm>
            <a:prstGeom prst="roundRect">
              <a:avLst>
                <a:gd name="adj" fmla="val 16667"/>
              </a:avLst>
            </a:prstGeom>
            <a:solidFill>
              <a:schemeClr val="bg1"/>
            </a:solidFill>
            <a:ln w="19050">
              <a:solidFill>
                <a:schemeClr val="tx1"/>
              </a:solidFill>
              <a:round/>
              <a:headEnd type="none" w="sm" len="sm"/>
              <a:tailEnd type="none" w="sm" len="sm"/>
            </a:ln>
            <a:effectLst>
              <a:innerShdw dist="50800" dir="13500000">
                <a:prstClr val="black">
                  <a:alpha val="50000"/>
                </a:prstClr>
              </a:innerShdw>
            </a:effectLst>
          </p:spPr>
          <p:txBody>
            <a:bodyPr wrap="none" anchor="ctr"/>
            <a:lstStyle/>
            <a:p>
              <a:pPr>
                <a:defRPr/>
              </a:pPr>
              <a:endParaRPr lang="en-US">
                <a:latin typeface="Helvetica" pitchFamily="34" charset="0"/>
                <a:ea typeface="+mn-ea"/>
              </a:endParaRPr>
            </a:p>
          </p:txBody>
        </p:sp>
        <p:sp>
          <p:nvSpPr>
            <p:cNvPr id="130" name="Rectangle 410"/>
            <p:cNvSpPr>
              <a:spLocks noChangeArrowheads="1"/>
            </p:cNvSpPr>
            <p:nvPr/>
          </p:nvSpPr>
          <p:spPr bwMode="auto">
            <a:xfrm rot="5400000" flipV="1">
              <a:off x="7847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endParaRPr lang="en-US"/>
            </a:p>
          </p:txBody>
        </p:sp>
        <p:sp>
          <p:nvSpPr>
            <p:cNvPr id="131" name="AutoShape 411"/>
            <p:cNvSpPr>
              <a:spLocks noChangeArrowheads="1"/>
            </p:cNvSpPr>
            <p:nvPr/>
          </p:nvSpPr>
          <p:spPr bwMode="auto">
            <a:xfrm>
              <a:off x="6400800" y="112014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32" name="AutoShape 412"/>
            <p:cNvSpPr>
              <a:spLocks noChangeArrowheads="1"/>
            </p:cNvSpPr>
            <p:nvPr/>
          </p:nvSpPr>
          <p:spPr bwMode="auto">
            <a:xfrm flipH="1">
              <a:off x="6400800" y="108204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33" name="AutoShape 413"/>
            <p:cNvSpPr>
              <a:spLocks noChangeArrowheads="1"/>
            </p:cNvSpPr>
            <p:nvPr/>
          </p:nvSpPr>
          <p:spPr bwMode="auto">
            <a:xfrm>
              <a:off x="6400800" y="97536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34" name="AutoShape 414"/>
            <p:cNvSpPr>
              <a:spLocks noChangeArrowheads="1"/>
            </p:cNvSpPr>
            <p:nvPr/>
          </p:nvSpPr>
          <p:spPr bwMode="auto">
            <a:xfrm flipH="1">
              <a:off x="6400800" y="93726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35" name="AutoShape 415"/>
            <p:cNvSpPr>
              <a:spLocks noChangeArrowheads="1"/>
            </p:cNvSpPr>
            <p:nvPr/>
          </p:nvSpPr>
          <p:spPr bwMode="auto">
            <a:xfrm rot="5400000" flipH="1">
              <a:off x="5410200" y="105156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36" name="AutoShape 416"/>
            <p:cNvSpPr>
              <a:spLocks noChangeArrowheads="1"/>
            </p:cNvSpPr>
            <p:nvPr/>
          </p:nvSpPr>
          <p:spPr bwMode="auto">
            <a:xfrm rot="5400000" flipH="1">
              <a:off x="5410200" y="98298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37" name="AutoShape 417"/>
            <p:cNvSpPr>
              <a:spLocks noChangeArrowheads="1"/>
            </p:cNvSpPr>
            <p:nvPr/>
          </p:nvSpPr>
          <p:spPr bwMode="auto">
            <a:xfrm rot="5400000" flipH="1">
              <a:off x="5486400" y="11811000"/>
              <a:ext cx="304800" cy="304800"/>
            </a:xfrm>
            <a:prstGeom prst="rightArrow">
              <a:avLst>
                <a:gd name="adj1" fmla="val 37500"/>
                <a:gd name="adj2" fmla="val 58333"/>
              </a:avLst>
            </a:prstGeom>
            <a:solidFill>
              <a:srgbClr val="777777"/>
            </a:solidFill>
            <a:ln w="19050">
              <a:solidFill>
                <a:schemeClr val="tx1"/>
              </a:solidFill>
              <a:miter lim="800000"/>
              <a:headEnd type="none" w="sm" len="sm"/>
              <a:tailEnd type="none" w="sm" len="sm"/>
            </a:ln>
          </p:spPr>
          <p:txBody>
            <a:bodyPr wrap="none" anchor="ctr"/>
            <a:lstStyle/>
            <a:p>
              <a:endParaRPr lang="en-US"/>
            </a:p>
          </p:txBody>
        </p:sp>
        <p:sp>
          <p:nvSpPr>
            <p:cNvPr id="138" name="Freeform 418"/>
            <p:cNvSpPr>
              <a:spLocks/>
            </p:cNvSpPr>
            <p:nvPr/>
          </p:nvSpPr>
          <p:spPr bwMode="auto">
            <a:xfrm>
              <a:off x="6019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rgbClr val="777777"/>
            </a:solidFill>
            <a:ln w="19050">
              <a:solidFill>
                <a:schemeClr val="tx1"/>
              </a:solidFill>
              <a:round/>
              <a:headEnd type="none" w="sm" len="sm"/>
              <a:tailEnd type="none" w="sm" len="sm"/>
            </a:ln>
          </p:spPr>
          <p:txBody>
            <a:bodyPr/>
            <a:lstStyle/>
            <a:p>
              <a:endParaRPr lang="en-US"/>
            </a:p>
          </p:txBody>
        </p:sp>
        <p:sp>
          <p:nvSpPr>
            <p:cNvPr id="139" name="Rectangle 419"/>
            <p:cNvSpPr>
              <a:spLocks noChangeArrowheads="1"/>
            </p:cNvSpPr>
            <p:nvPr/>
          </p:nvSpPr>
          <p:spPr bwMode="auto">
            <a:xfrm>
              <a:off x="6705600" y="9372600"/>
              <a:ext cx="10668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Data</a:t>
              </a:r>
            </a:p>
            <a:p>
              <a:pPr>
                <a:defRPr/>
              </a:pPr>
              <a:r>
                <a:rPr lang="en-US">
                  <a:latin typeface="Helvetica" pitchFamily="34" charset="0"/>
                  <a:ea typeface="+mn-ea"/>
                </a:rPr>
                <a:t>memory</a:t>
              </a:r>
            </a:p>
          </p:txBody>
        </p:sp>
        <p:sp>
          <p:nvSpPr>
            <p:cNvPr id="140" name="Rectangle 420"/>
            <p:cNvSpPr>
              <a:spLocks noChangeArrowheads="1"/>
            </p:cNvSpPr>
            <p:nvPr/>
          </p:nvSpPr>
          <p:spPr bwMode="auto">
            <a:xfrm>
              <a:off x="6705600" y="10836275"/>
              <a:ext cx="990600" cy="6858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dirty="0">
                  <a:latin typeface="Helvetica" pitchFamily="34" charset="0"/>
                  <a:ea typeface="+mn-ea"/>
                </a:rPr>
                <a:t>Register</a:t>
              </a:r>
            </a:p>
            <a:p>
              <a:pPr>
                <a:defRPr/>
              </a:pPr>
              <a:r>
                <a:rPr lang="en-US" dirty="0">
                  <a:latin typeface="Helvetica" pitchFamily="34" charset="0"/>
                  <a:ea typeface="+mn-ea"/>
                </a:rPr>
                <a:t>file</a:t>
              </a:r>
            </a:p>
            <a:p>
              <a:pPr>
                <a:defRPr/>
              </a:pPr>
              <a:r>
                <a:rPr lang="en-US" sz="1000" dirty="0">
                  <a:latin typeface="Courier New" pitchFamily="49" charset="0"/>
                  <a:ea typeface="+mn-ea"/>
                </a:rPr>
                <a:t>%</a:t>
              </a:r>
              <a:r>
                <a:rPr lang="en-US" sz="1000" dirty="0" err="1">
                  <a:latin typeface="Courier New" pitchFamily="49" charset="0"/>
                  <a:ea typeface="+mn-ea"/>
                </a:rPr>
                <a:t>rbx</a:t>
              </a:r>
              <a:r>
                <a:rPr lang="en-US" sz="1000" dirty="0">
                  <a:latin typeface="Courier New" pitchFamily="49" charset="0"/>
                  <a:ea typeface="+mn-ea"/>
                </a:rPr>
                <a:t> = 0x300</a:t>
              </a:r>
              <a:endParaRPr lang="en-US" dirty="0">
                <a:latin typeface="Helvetica" pitchFamily="34" charset="0"/>
                <a:ea typeface="+mn-ea"/>
              </a:endParaRPr>
            </a:p>
          </p:txBody>
        </p:sp>
        <p:sp>
          <p:nvSpPr>
            <p:cNvPr id="141" name="Rectangle 421"/>
            <p:cNvSpPr>
              <a:spLocks noChangeArrowheads="1"/>
            </p:cNvSpPr>
            <p:nvPr/>
          </p:nvSpPr>
          <p:spPr bwMode="auto">
            <a:xfrm>
              <a:off x="5257800" y="12115800"/>
              <a:ext cx="762000" cy="381000"/>
            </a:xfrm>
            <a:prstGeom prst="rect">
              <a:avLst/>
            </a:prstGeom>
            <a:solidFill>
              <a:srgbClr val="99FFCC"/>
            </a:solidFill>
            <a:ln w="9525">
              <a:solidFill>
                <a:schemeClr val="tx1"/>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a:defRPr/>
              </a:pPr>
              <a:r>
                <a:rPr lang="en-US" sz="1200" dirty="0">
                  <a:latin typeface="Helvetica" pitchFamily="34" charset="0"/>
                  <a:ea typeface="+mn-ea"/>
                </a:rPr>
                <a:t>PC</a:t>
              </a:r>
            </a:p>
            <a:p>
              <a:pPr>
                <a:defRPr/>
              </a:pPr>
              <a:r>
                <a:rPr lang="en-US" sz="1200" dirty="0">
                  <a:latin typeface="Courier New" pitchFamily="49" charset="0"/>
                  <a:ea typeface="+mn-ea"/>
                </a:rPr>
                <a:t>0x016</a:t>
              </a:r>
              <a:endParaRPr lang="en-US" sz="1200" dirty="0">
                <a:latin typeface="Helvetica" pitchFamily="34" charset="0"/>
                <a:ea typeface="+mn-ea"/>
              </a:endParaRPr>
            </a:p>
          </p:txBody>
        </p:sp>
        <p:sp>
          <p:nvSpPr>
            <p:cNvPr id="142" name="Rectangle 422"/>
            <p:cNvSpPr>
              <a:spLocks noChangeArrowheads="1"/>
            </p:cNvSpPr>
            <p:nvPr/>
          </p:nvSpPr>
          <p:spPr bwMode="auto">
            <a:xfrm>
              <a:off x="5257800" y="10134600"/>
              <a:ext cx="609600" cy="381000"/>
            </a:xfrm>
            <a:prstGeom prst="rect">
              <a:avLst/>
            </a:prstGeom>
            <a:solidFill>
              <a:srgbClr val="99FFCC"/>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latin typeface="Helvetica" pitchFamily="34" charset="0"/>
                  <a:ea typeface="+mn-ea"/>
                </a:rPr>
                <a:t>CC</a:t>
              </a:r>
            </a:p>
            <a:p>
              <a:pPr>
                <a:defRPr/>
              </a:pPr>
              <a:r>
                <a:rPr lang="en-US">
                  <a:latin typeface="Courier New" pitchFamily="49" charset="0"/>
                  <a:ea typeface="+mn-ea"/>
                </a:rPr>
                <a:t>000</a:t>
              </a:r>
              <a:endParaRPr lang="en-US">
                <a:latin typeface="Helvetica" pitchFamily="34" charset="0"/>
                <a:ea typeface="+mn-ea"/>
              </a:endParaRPr>
            </a:p>
          </p:txBody>
        </p:sp>
        <p:sp>
          <p:nvSpPr>
            <p:cNvPr id="143" name="Text Box 423"/>
            <p:cNvSpPr txBox="1">
              <a:spLocks noChangeArrowheads="1"/>
            </p:cNvSpPr>
            <p:nvPr/>
          </p:nvSpPr>
          <p:spPr bwMode="auto">
            <a:xfrm>
              <a:off x="6398068" y="10439400"/>
              <a:ext cx="4912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Read</a:t>
              </a:r>
            </a:p>
            <a:p>
              <a:pPr eaLnBrk="1" hangingPunct="1"/>
              <a:r>
                <a:rPr lang="en-US" sz="1000" dirty="0"/>
                <a:t>ports</a:t>
              </a:r>
            </a:p>
          </p:txBody>
        </p:sp>
        <p:sp>
          <p:nvSpPr>
            <p:cNvPr id="144" name="Text Box 424"/>
            <p:cNvSpPr txBox="1">
              <a:spLocks noChangeArrowheads="1"/>
            </p:cNvSpPr>
            <p:nvPr/>
          </p:nvSpPr>
          <p:spPr bwMode="auto">
            <a:xfrm>
              <a:off x="7620000" y="10439400"/>
              <a:ext cx="48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dirty="0"/>
                <a:t>Write</a:t>
              </a:r>
            </a:p>
            <a:p>
              <a:pPr eaLnBrk="1" hangingPunct="1"/>
              <a:r>
                <a:rPr lang="en-US" sz="1000"/>
                <a:t>ports</a:t>
              </a:r>
            </a:p>
          </p:txBody>
        </p:sp>
        <p:sp>
          <p:nvSpPr>
            <p:cNvPr id="145" name="Rectangle 438"/>
            <p:cNvSpPr>
              <a:spLocks noChangeArrowheads="1"/>
            </p:cNvSpPr>
            <p:nvPr/>
          </p:nvSpPr>
          <p:spPr bwMode="auto">
            <a:xfrm>
              <a:off x="6018859" y="11917363"/>
              <a:ext cx="64640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p>
              <a:r>
                <a:rPr lang="en-US" sz="1200" dirty="0">
                  <a:latin typeface="Courier New" charset="0"/>
                </a:rPr>
                <a:t>0x01f</a:t>
              </a:r>
            </a:p>
          </p:txBody>
        </p:sp>
        <p:grpSp>
          <p:nvGrpSpPr>
            <p:cNvPr id="146" name="Group 456"/>
            <p:cNvGrpSpPr>
              <a:grpSpLocks/>
            </p:cNvGrpSpPr>
            <p:nvPr/>
          </p:nvGrpSpPr>
          <p:grpSpPr bwMode="auto">
            <a:xfrm>
              <a:off x="6400800" y="9128125"/>
              <a:ext cx="1704975" cy="244475"/>
              <a:chOff x="4032" y="2976"/>
              <a:chExt cx="1074" cy="154"/>
            </a:xfrm>
          </p:grpSpPr>
          <p:sp>
            <p:nvSpPr>
              <p:cNvPr id="147" name="Text Box 457"/>
              <p:cNvSpPr txBox="1">
                <a:spLocks noChangeArrowheads="1"/>
              </p:cNvSpPr>
              <p:nvPr/>
            </p:nvSpPr>
            <p:spPr bwMode="auto">
              <a:xfrm>
                <a:off x="4032"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Read</a:t>
                </a:r>
              </a:p>
            </p:txBody>
          </p:sp>
          <p:sp>
            <p:nvSpPr>
              <p:cNvPr id="148" name="Text Box 458"/>
              <p:cNvSpPr txBox="1">
                <a:spLocks noChangeArrowheads="1"/>
              </p:cNvSpPr>
              <p:nvPr/>
            </p:nvSpPr>
            <p:spPr bwMode="auto">
              <a:xfrm>
                <a:off x="4800" y="2976"/>
                <a:ext cx="30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eaLnBrk="1" hangingPunct="1"/>
                <a:r>
                  <a:rPr lang="en-US" sz="1000"/>
                  <a:t>Write</a:t>
                </a:r>
              </a:p>
            </p:txBody>
          </p:sp>
        </p:grpSp>
      </p:grpSp>
      <p:grpSp>
        <p:nvGrpSpPr>
          <p:cNvPr id="149" name="Group 148"/>
          <p:cNvGrpSpPr/>
          <p:nvPr/>
        </p:nvGrpSpPr>
        <p:grpSpPr>
          <a:xfrm>
            <a:off x="1060450" y="2508250"/>
            <a:ext cx="3429000" cy="3733800"/>
            <a:chOff x="4800600" y="8763000"/>
            <a:chExt cx="3429000" cy="3733800"/>
          </a:xfrm>
        </p:grpSpPr>
        <p:sp>
          <p:nvSpPr>
            <p:cNvPr id="150" name="AutoShape 408"/>
            <p:cNvSpPr>
              <a:spLocks noChangeArrowheads="1"/>
            </p:cNvSpPr>
            <p:nvPr/>
          </p:nvSpPr>
          <p:spPr bwMode="auto">
            <a:xfrm>
              <a:off x="4800600" y="8763000"/>
              <a:ext cx="1600200" cy="3048000"/>
            </a:xfrm>
            <a:prstGeom prst="roundRect">
              <a:avLst>
                <a:gd name="adj" fmla="val 16667"/>
              </a:avLst>
            </a:prstGeom>
            <a:solidFill>
              <a:srgbClr val="808080"/>
            </a:solidFill>
            <a:ln w="19050">
              <a:solidFill>
                <a:srgbClr val="000000"/>
              </a:solidFill>
              <a:round/>
              <a:headEnd type="none" w="sm" len="sm"/>
              <a:tailEnd type="none" w="sm" len="sm"/>
            </a:ln>
            <a:effectLst>
              <a:outerShdw blurRad="63500" dist="50800" dir="2700000" algn="tl" rotWithShape="0">
                <a:srgbClr val="000000">
                  <a:alpha val="39999"/>
                </a:srgbClr>
              </a:outerShdw>
            </a:effectLst>
          </p:spPr>
          <p:txBody>
            <a:bodyPr wrap="none" tIns="457200"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Combinational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logic</a:t>
              </a:r>
            </a:p>
          </p:txBody>
        </p:sp>
        <p:sp>
          <p:nvSpPr>
            <p:cNvPr id="151" name="AutoShape 409"/>
            <p:cNvSpPr>
              <a:spLocks noChangeArrowheads="1"/>
            </p:cNvSpPr>
            <p:nvPr/>
          </p:nvSpPr>
          <p:spPr bwMode="auto">
            <a:xfrm>
              <a:off x="5105400" y="9829800"/>
              <a:ext cx="990600" cy="990600"/>
            </a:xfrm>
            <a:prstGeom prst="roundRect">
              <a:avLst>
                <a:gd name="adj" fmla="val 16667"/>
              </a:avLst>
            </a:prstGeom>
            <a:solidFill>
              <a:srgbClr val="FFFFFF"/>
            </a:solidFill>
            <a:ln w="19050">
              <a:solidFill>
                <a:srgbClr val="000000"/>
              </a:solidFill>
              <a:round/>
              <a:headEnd type="none" w="sm" len="sm"/>
              <a:tailEnd type="none" w="sm" len="sm"/>
            </a:ln>
            <a:effectLst>
              <a:innerShdw dist="50800" dir="13500000">
                <a:prstClr val="black">
                  <a:alpha val="50000"/>
                </a:prstClr>
              </a:inn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Helvetica" pitchFamily="34" charset="0"/>
                <a:ea typeface="+mn-ea"/>
              </a:endParaRPr>
            </a:p>
          </p:txBody>
        </p:sp>
        <p:sp>
          <p:nvSpPr>
            <p:cNvPr id="152" name="Rectangle 410"/>
            <p:cNvSpPr>
              <a:spLocks noChangeArrowheads="1"/>
            </p:cNvSpPr>
            <p:nvPr/>
          </p:nvSpPr>
          <p:spPr bwMode="auto">
            <a:xfrm rot="5400000" flipV="1">
              <a:off x="7847013" y="10742613"/>
              <a:ext cx="6096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53" name="AutoShape 411"/>
            <p:cNvSpPr>
              <a:spLocks noChangeArrowheads="1"/>
            </p:cNvSpPr>
            <p:nvPr/>
          </p:nvSpPr>
          <p:spPr bwMode="auto">
            <a:xfrm>
              <a:off x="6400800" y="11201400"/>
              <a:ext cx="304800" cy="304800"/>
            </a:xfrm>
            <a:prstGeom prst="rightArrow">
              <a:avLst>
                <a:gd name="adj1" fmla="val 37500"/>
                <a:gd name="adj2" fmla="val 58333"/>
              </a:avLst>
            </a:prstGeom>
            <a:solidFill>
              <a:srgbClr val="777777"/>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54" name="AutoShape 412"/>
            <p:cNvSpPr>
              <a:spLocks noChangeArrowheads="1"/>
            </p:cNvSpPr>
            <p:nvPr/>
          </p:nvSpPr>
          <p:spPr bwMode="auto">
            <a:xfrm flipH="1">
              <a:off x="6400800" y="10820400"/>
              <a:ext cx="304800" cy="304800"/>
            </a:xfrm>
            <a:prstGeom prst="rightArrow">
              <a:avLst>
                <a:gd name="adj1" fmla="val 37500"/>
                <a:gd name="adj2" fmla="val 58333"/>
              </a:avLst>
            </a:prstGeom>
            <a:solidFill>
              <a:srgbClr val="777777"/>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55" name="AutoShape 413"/>
            <p:cNvSpPr>
              <a:spLocks noChangeArrowheads="1"/>
            </p:cNvSpPr>
            <p:nvPr/>
          </p:nvSpPr>
          <p:spPr bwMode="auto">
            <a:xfrm>
              <a:off x="6400800" y="9753600"/>
              <a:ext cx="304800" cy="304800"/>
            </a:xfrm>
            <a:prstGeom prst="rightArrow">
              <a:avLst>
                <a:gd name="adj1" fmla="val 37500"/>
                <a:gd name="adj2" fmla="val 58333"/>
              </a:avLst>
            </a:prstGeom>
            <a:solidFill>
              <a:srgbClr val="777777"/>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56" name="AutoShape 414"/>
            <p:cNvSpPr>
              <a:spLocks noChangeArrowheads="1"/>
            </p:cNvSpPr>
            <p:nvPr/>
          </p:nvSpPr>
          <p:spPr bwMode="auto">
            <a:xfrm flipH="1">
              <a:off x="6400800" y="9372600"/>
              <a:ext cx="304800" cy="304800"/>
            </a:xfrm>
            <a:prstGeom prst="rightArrow">
              <a:avLst>
                <a:gd name="adj1" fmla="val 37500"/>
                <a:gd name="adj2" fmla="val 58333"/>
              </a:avLst>
            </a:prstGeom>
            <a:solidFill>
              <a:srgbClr val="777777"/>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57" name="AutoShape 415"/>
            <p:cNvSpPr>
              <a:spLocks noChangeArrowheads="1"/>
            </p:cNvSpPr>
            <p:nvPr/>
          </p:nvSpPr>
          <p:spPr bwMode="auto">
            <a:xfrm rot="5400000" flipH="1">
              <a:off x="5410200" y="10515600"/>
              <a:ext cx="304800" cy="304800"/>
            </a:xfrm>
            <a:prstGeom prst="rightArrow">
              <a:avLst>
                <a:gd name="adj1" fmla="val 37500"/>
                <a:gd name="adj2" fmla="val 58333"/>
              </a:avLst>
            </a:prstGeom>
            <a:solidFill>
              <a:srgbClr val="777777"/>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58" name="AutoShape 416"/>
            <p:cNvSpPr>
              <a:spLocks noChangeArrowheads="1"/>
            </p:cNvSpPr>
            <p:nvPr/>
          </p:nvSpPr>
          <p:spPr bwMode="auto">
            <a:xfrm rot="5400000" flipH="1">
              <a:off x="5410200" y="9829800"/>
              <a:ext cx="304800" cy="304800"/>
            </a:xfrm>
            <a:prstGeom prst="rightArrow">
              <a:avLst>
                <a:gd name="adj1" fmla="val 37500"/>
                <a:gd name="adj2" fmla="val 58333"/>
              </a:avLst>
            </a:prstGeom>
            <a:solidFill>
              <a:srgbClr val="777777"/>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59" name="AutoShape 417"/>
            <p:cNvSpPr>
              <a:spLocks noChangeArrowheads="1"/>
            </p:cNvSpPr>
            <p:nvPr/>
          </p:nvSpPr>
          <p:spPr bwMode="auto">
            <a:xfrm rot="5400000" flipH="1">
              <a:off x="5486400" y="11811000"/>
              <a:ext cx="304800" cy="304800"/>
            </a:xfrm>
            <a:prstGeom prst="rightArrow">
              <a:avLst>
                <a:gd name="adj1" fmla="val 37500"/>
                <a:gd name="adj2" fmla="val 58333"/>
              </a:avLst>
            </a:prstGeom>
            <a:solidFill>
              <a:srgbClr val="777777"/>
            </a:solidFill>
            <a:ln w="19050">
              <a:solidFill>
                <a:srgbClr val="000000"/>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60" name="Freeform 418"/>
            <p:cNvSpPr>
              <a:spLocks/>
            </p:cNvSpPr>
            <p:nvPr/>
          </p:nvSpPr>
          <p:spPr bwMode="auto">
            <a:xfrm>
              <a:off x="6019800" y="8991600"/>
              <a:ext cx="2209800" cy="3505200"/>
            </a:xfrm>
            <a:custGeom>
              <a:avLst/>
              <a:gdLst>
                <a:gd name="T0" fmla="*/ 240 w 1392"/>
                <a:gd name="T1" fmla="*/ 0 h 2208"/>
                <a:gd name="T2" fmla="*/ 1392 w 1392"/>
                <a:gd name="T3" fmla="*/ 0 h 2208"/>
                <a:gd name="T4" fmla="*/ 1392 w 1392"/>
                <a:gd name="T5" fmla="*/ 2160 h 2208"/>
                <a:gd name="T6" fmla="*/ 144 w 1392"/>
                <a:gd name="T7" fmla="*/ 2160 h 2208"/>
                <a:gd name="T8" fmla="*/ 144 w 1392"/>
                <a:gd name="T9" fmla="*/ 2208 h 2208"/>
                <a:gd name="T10" fmla="*/ 0 w 1392"/>
                <a:gd name="T11" fmla="*/ 2112 h 2208"/>
                <a:gd name="T12" fmla="*/ 144 w 1392"/>
                <a:gd name="T13" fmla="*/ 2016 h 2208"/>
                <a:gd name="T14" fmla="*/ 144 w 1392"/>
                <a:gd name="T15" fmla="*/ 2064 h 2208"/>
                <a:gd name="T16" fmla="*/ 1296 w 1392"/>
                <a:gd name="T17" fmla="*/ 2064 h 2208"/>
                <a:gd name="T18" fmla="*/ 1296 w 1392"/>
                <a:gd name="T19" fmla="*/ 1440 h 2208"/>
                <a:gd name="T20" fmla="*/ 1200 w 1392"/>
                <a:gd name="T21" fmla="*/ 1440 h 2208"/>
                <a:gd name="T22" fmla="*/ 1200 w 1392"/>
                <a:gd name="T23" fmla="*/ 1488 h 2208"/>
                <a:gd name="T24" fmla="*/ 1056 w 1392"/>
                <a:gd name="T25" fmla="*/ 1392 h 2208"/>
                <a:gd name="T26" fmla="*/ 1200 w 1392"/>
                <a:gd name="T27" fmla="*/ 1296 h 2208"/>
                <a:gd name="T28" fmla="*/ 1200 w 1392"/>
                <a:gd name="T29" fmla="*/ 1344 h 2208"/>
                <a:gd name="T30" fmla="*/ 1296 w 1392"/>
                <a:gd name="T31" fmla="*/ 1344 h 2208"/>
                <a:gd name="T32" fmla="*/ 1296 w 1392"/>
                <a:gd name="T33" fmla="*/ 480 h 2208"/>
                <a:gd name="T34" fmla="*/ 1248 w 1392"/>
                <a:gd name="T35" fmla="*/ 480 h 2208"/>
                <a:gd name="T36" fmla="*/ 1248 w 1392"/>
                <a:gd name="T37" fmla="*/ 528 h 2208"/>
                <a:gd name="T38" fmla="*/ 1104 w 1392"/>
                <a:gd name="T39" fmla="*/ 432 h 2208"/>
                <a:gd name="T40" fmla="*/ 1248 w 1392"/>
                <a:gd name="T41" fmla="*/ 336 h 2208"/>
                <a:gd name="T42" fmla="*/ 1248 w 1392"/>
                <a:gd name="T43" fmla="*/ 384 h 2208"/>
                <a:gd name="T44" fmla="*/ 1296 w 1392"/>
                <a:gd name="T45" fmla="*/ 384 h 2208"/>
                <a:gd name="T46" fmla="*/ 1296 w 1392"/>
                <a:gd name="T47" fmla="*/ 96 h 2208"/>
                <a:gd name="T48" fmla="*/ 240 w 1392"/>
                <a:gd name="T49" fmla="*/ 96 h 2208"/>
                <a:gd name="T50" fmla="*/ 240 w 1392"/>
                <a:gd name="T51" fmla="*/ 0 h 2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92"/>
                <a:gd name="T79" fmla="*/ 0 h 2208"/>
                <a:gd name="T80" fmla="*/ 1392 w 1392"/>
                <a:gd name="T81" fmla="*/ 2208 h 2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92" h="2208">
                  <a:moveTo>
                    <a:pt x="240" y="0"/>
                  </a:moveTo>
                  <a:lnTo>
                    <a:pt x="1392" y="0"/>
                  </a:lnTo>
                  <a:lnTo>
                    <a:pt x="1392" y="2160"/>
                  </a:lnTo>
                  <a:lnTo>
                    <a:pt x="144" y="2160"/>
                  </a:lnTo>
                  <a:lnTo>
                    <a:pt x="144" y="2208"/>
                  </a:lnTo>
                  <a:lnTo>
                    <a:pt x="0" y="2112"/>
                  </a:lnTo>
                  <a:lnTo>
                    <a:pt x="144" y="2016"/>
                  </a:lnTo>
                  <a:lnTo>
                    <a:pt x="144" y="2064"/>
                  </a:lnTo>
                  <a:lnTo>
                    <a:pt x="1296" y="2064"/>
                  </a:lnTo>
                  <a:lnTo>
                    <a:pt x="1296" y="1440"/>
                  </a:lnTo>
                  <a:lnTo>
                    <a:pt x="1200" y="1440"/>
                  </a:lnTo>
                  <a:lnTo>
                    <a:pt x="1200" y="1488"/>
                  </a:lnTo>
                  <a:lnTo>
                    <a:pt x="1056" y="1392"/>
                  </a:lnTo>
                  <a:lnTo>
                    <a:pt x="1200" y="1296"/>
                  </a:lnTo>
                  <a:lnTo>
                    <a:pt x="1200" y="1344"/>
                  </a:lnTo>
                  <a:lnTo>
                    <a:pt x="1296" y="1344"/>
                  </a:lnTo>
                  <a:lnTo>
                    <a:pt x="1296" y="480"/>
                  </a:lnTo>
                  <a:lnTo>
                    <a:pt x="1248" y="480"/>
                  </a:lnTo>
                  <a:lnTo>
                    <a:pt x="1248" y="528"/>
                  </a:lnTo>
                  <a:lnTo>
                    <a:pt x="1104" y="432"/>
                  </a:lnTo>
                  <a:lnTo>
                    <a:pt x="1248" y="336"/>
                  </a:lnTo>
                  <a:lnTo>
                    <a:pt x="1248" y="384"/>
                  </a:lnTo>
                  <a:lnTo>
                    <a:pt x="1296" y="384"/>
                  </a:lnTo>
                  <a:lnTo>
                    <a:pt x="1296" y="96"/>
                  </a:lnTo>
                  <a:lnTo>
                    <a:pt x="240" y="96"/>
                  </a:lnTo>
                  <a:lnTo>
                    <a:pt x="240" y="0"/>
                  </a:lnTo>
                  <a:close/>
                </a:path>
              </a:pathLst>
            </a:custGeom>
            <a:solidFill>
              <a:srgbClr val="777777"/>
            </a:solidFill>
            <a:ln w="19050">
              <a:solidFill>
                <a:srgbClr val="00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161" name="Rectangle 419"/>
            <p:cNvSpPr>
              <a:spLocks noChangeArrowheads="1"/>
            </p:cNvSpPr>
            <p:nvPr/>
          </p:nvSpPr>
          <p:spPr bwMode="auto">
            <a:xfrm>
              <a:off x="6705600" y="9372600"/>
              <a:ext cx="1066800" cy="685800"/>
            </a:xfrm>
            <a:prstGeom prst="rect">
              <a:avLst/>
            </a:prstGeom>
            <a:solidFill>
              <a:srgbClr val="99FFCC"/>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Helvetica" pitchFamily="34" charset="0"/>
                  <a:ea typeface="+mn-ea"/>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Helvetica" pitchFamily="34" charset="0"/>
                  <a:ea typeface="+mn-ea"/>
                </a:rPr>
                <a:t>memory</a:t>
              </a:r>
            </a:p>
          </p:txBody>
        </p:sp>
        <p:sp>
          <p:nvSpPr>
            <p:cNvPr id="162" name="Rectangle 420"/>
            <p:cNvSpPr>
              <a:spLocks noChangeArrowheads="1"/>
            </p:cNvSpPr>
            <p:nvPr/>
          </p:nvSpPr>
          <p:spPr bwMode="auto">
            <a:xfrm>
              <a:off x="6705600" y="10836275"/>
              <a:ext cx="990600" cy="685800"/>
            </a:xfrm>
            <a:prstGeom prst="rect">
              <a:avLst/>
            </a:prstGeom>
            <a:solidFill>
              <a:srgbClr val="99FFCC"/>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Register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rPr>
                <a:t>file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ourier New" pitchFamily="49" charset="0"/>
                  <a:ea typeface="+mn-ea"/>
                </a:rPr>
                <a:t>%</a:t>
              </a:r>
              <a:r>
                <a:rPr kumimoji="0" lang="en-US" sz="800" b="0" i="0" u="none" strike="noStrike" kern="0" cap="none" spc="0" normalizeH="0" baseline="0" noProof="0" dirty="0" err="1">
                  <a:ln>
                    <a:noFill/>
                  </a:ln>
                  <a:solidFill>
                    <a:sysClr val="windowText" lastClr="000000"/>
                  </a:solidFill>
                  <a:effectLst/>
                  <a:uLnTx/>
                  <a:uFillTx/>
                  <a:latin typeface="Courier New" pitchFamily="49" charset="0"/>
                  <a:ea typeface="+mn-ea"/>
                </a:rPr>
                <a:t>rbx</a:t>
              </a:r>
              <a:r>
                <a:rPr kumimoji="0" lang="en-US" sz="800" b="0" i="0" u="none" strike="noStrike" kern="0" cap="none" spc="0" normalizeH="0" baseline="0" noProof="0" dirty="0">
                  <a:ln>
                    <a:noFill/>
                  </a:ln>
                  <a:solidFill>
                    <a:sysClr val="windowText" lastClr="000000"/>
                  </a:solidFill>
                  <a:effectLst/>
                  <a:uLnTx/>
                  <a:uFillTx/>
                  <a:latin typeface="Courier New" pitchFamily="49" charset="0"/>
                  <a:ea typeface="+mn-ea"/>
                </a:rPr>
                <a:t> = 0x300</a:t>
              </a:r>
              <a:endParaRPr kumimoji="0" lang="en-US" sz="1400" b="0" i="0" u="none" strike="noStrike" kern="0" cap="none" spc="0" normalizeH="0" baseline="0" noProof="0" dirty="0">
                <a:ln>
                  <a:noFill/>
                </a:ln>
                <a:solidFill>
                  <a:sysClr val="windowText" lastClr="000000"/>
                </a:solidFill>
                <a:effectLst/>
                <a:uLnTx/>
                <a:uFillTx/>
                <a:latin typeface="Helvetica" pitchFamily="34" charset="0"/>
                <a:ea typeface="+mn-ea"/>
              </a:endParaRPr>
            </a:p>
          </p:txBody>
        </p:sp>
        <p:sp>
          <p:nvSpPr>
            <p:cNvPr id="163" name="Rectangle 421"/>
            <p:cNvSpPr>
              <a:spLocks noChangeArrowheads="1"/>
            </p:cNvSpPr>
            <p:nvPr/>
          </p:nvSpPr>
          <p:spPr bwMode="auto">
            <a:xfrm>
              <a:off x="5257800" y="12115800"/>
              <a:ext cx="762000" cy="381000"/>
            </a:xfrm>
            <a:prstGeom prst="rect">
              <a:avLst/>
            </a:prstGeom>
            <a:solidFill>
              <a:srgbClr val="99FFCC"/>
            </a:solidFill>
            <a:ln w="9525">
              <a:solidFill>
                <a:srgbClr val="000000"/>
              </a:solidFill>
              <a:miter lim="800000"/>
              <a:headEnd/>
              <a:tailEnd/>
            </a:ln>
            <a:effectLst>
              <a:outerShdw blurRad="63500" dist="25401" dir="2700000" algn="tl" rotWithShape="0">
                <a:srgbClr val="000000">
                  <a:alpha val="39999"/>
                </a:srgbClr>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ea typeface="+mn-ea"/>
                </a:rPr>
                <a:t>PC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urier New" pitchFamily="49" charset="0"/>
                  <a:ea typeface="+mn-ea"/>
                </a:rPr>
                <a:t>0x016</a:t>
              </a:r>
              <a:endParaRPr kumimoji="0" lang="en-US" sz="1050" b="0" i="0" u="none" strike="noStrike" kern="0" cap="none" spc="0" normalizeH="0" baseline="0" noProof="0" dirty="0">
                <a:ln>
                  <a:noFill/>
                </a:ln>
                <a:solidFill>
                  <a:sysClr val="windowText" lastClr="000000"/>
                </a:solidFill>
                <a:effectLst/>
                <a:uLnTx/>
                <a:uFillTx/>
                <a:ea typeface="+mn-ea"/>
              </a:endParaRPr>
            </a:p>
          </p:txBody>
        </p:sp>
        <p:sp>
          <p:nvSpPr>
            <p:cNvPr id="164" name="Rectangle 422"/>
            <p:cNvSpPr>
              <a:spLocks noChangeArrowheads="1"/>
            </p:cNvSpPr>
            <p:nvPr/>
          </p:nvSpPr>
          <p:spPr bwMode="auto">
            <a:xfrm>
              <a:off x="5257800" y="10134600"/>
              <a:ext cx="609600" cy="381000"/>
            </a:xfrm>
            <a:prstGeom prst="rect">
              <a:avLst/>
            </a:prstGeom>
            <a:solidFill>
              <a:srgbClr val="99FFCC"/>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ea typeface="+mn-ea"/>
                </a:rPr>
                <a:t>CC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Courier New" pitchFamily="49" charset="0"/>
                  <a:ea typeface="+mn-ea"/>
                </a:rPr>
                <a:t>000</a:t>
              </a:r>
              <a:endParaRPr kumimoji="0" lang="en-US" sz="1400" b="0" i="0" u="none" strike="noStrike" kern="0" cap="none" spc="0" normalizeH="0" baseline="0" noProof="0">
                <a:ln>
                  <a:noFill/>
                </a:ln>
                <a:solidFill>
                  <a:sysClr val="windowText" lastClr="000000"/>
                </a:solidFill>
                <a:effectLst/>
                <a:uLnTx/>
                <a:uFillTx/>
                <a:ea typeface="+mn-ea"/>
              </a:endParaRPr>
            </a:p>
          </p:txBody>
        </p:sp>
        <p:sp>
          <p:nvSpPr>
            <p:cNvPr id="165" name="Text Box 423"/>
            <p:cNvSpPr txBox="1">
              <a:spLocks noChangeArrowheads="1"/>
            </p:cNvSpPr>
            <p:nvPr/>
          </p:nvSpPr>
          <p:spPr bwMode="auto">
            <a:xfrm>
              <a:off x="6428725" y="10439400"/>
              <a:ext cx="42992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ports</a:t>
              </a:r>
            </a:p>
          </p:txBody>
        </p:sp>
        <p:sp>
          <p:nvSpPr>
            <p:cNvPr id="166" name="Text Box 424"/>
            <p:cNvSpPr txBox="1">
              <a:spLocks noChangeArrowheads="1"/>
            </p:cNvSpPr>
            <p:nvPr/>
          </p:nvSpPr>
          <p:spPr bwMode="auto">
            <a:xfrm>
              <a:off x="7648726" y="10439400"/>
              <a:ext cx="42832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Helvetica" charset="0"/>
                  <a:ea typeface="ＭＳ Ｐゴシック" charset="0"/>
                </a:rPr>
                <a:t>Write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Helvetica" charset="0"/>
                  <a:ea typeface="ＭＳ Ｐゴシック" charset="0"/>
                </a:rPr>
                <a:t>ports</a:t>
              </a:r>
            </a:p>
          </p:txBody>
        </p:sp>
        <p:sp>
          <p:nvSpPr>
            <p:cNvPr id="167" name="Rectangle 438"/>
            <p:cNvSpPr>
              <a:spLocks noChangeArrowheads="1"/>
            </p:cNvSpPr>
            <p:nvPr/>
          </p:nvSpPr>
          <p:spPr bwMode="auto">
            <a:xfrm>
              <a:off x="6038098" y="11917363"/>
              <a:ext cx="607928"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Courier New" charset="0"/>
                </a:rPr>
                <a:t>0x01f</a:t>
              </a:r>
            </a:p>
          </p:txBody>
        </p:sp>
        <p:grpSp>
          <p:nvGrpSpPr>
            <p:cNvPr id="168" name="Group 456"/>
            <p:cNvGrpSpPr>
              <a:grpSpLocks/>
            </p:cNvGrpSpPr>
            <p:nvPr/>
          </p:nvGrpSpPr>
          <p:grpSpPr bwMode="auto">
            <a:xfrm>
              <a:off x="6429375" y="9128125"/>
              <a:ext cx="1644650" cy="215900"/>
              <a:chOff x="4050" y="2976"/>
              <a:chExt cx="1036" cy="136"/>
            </a:xfrm>
          </p:grpSpPr>
          <p:sp>
            <p:nvSpPr>
              <p:cNvPr id="169" name="Text Box 457"/>
              <p:cNvSpPr txBox="1">
                <a:spLocks noChangeArrowheads="1"/>
              </p:cNvSpPr>
              <p:nvPr/>
            </p:nvSpPr>
            <p:spPr bwMode="auto">
              <a:xfrm>
                <a:off x="4050" y="2976"/>
                <a:ext cx="271"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Helvetica" charset="0"/>
                    <a:ea typeface="ＭＳ Ｐゴシック" charset="0"/>
                  </a:rPr>
                  <a:t>Read</a:t>
                </a:r>
              </a:p>
            </p:txBody>
          </p:sp>
          <p:sp>
            <p:nvSpPr>
              <p:cNvPr id="170" name="Text Box 458"/>
              <p:cNvSpPr txBox="1">
                <a:spLocks noChangeArrowheads="1"/>
              </p:cNvSpPr>
              <p:nvPr/>
            </p:nvSpPr>
            <p:spPr bwMode="auto">
              <a:xfrm>
                <a:off x="4819" y="2976"/>
                <a:ext cx="267"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none">
                <a:spAutoFit/>
              </a:bodyPr>
              <a:lstStyle>
                <a:lvl1pPr eaLnBrk="0" hangingPunct="0">
                  <a:defRPr sz="1400">
                    <a:solidFill>
                      <a:schemeClr val="tx1"/>
                    </a:solidFill>
                    <a:latin typeface="Helvetica" charset="0"/>
                    <a:ea typeface="ＭＳ Ｐゴシック" charset="0"/>
                  </a:defRPr>
                </a:lvl1pPr>
                <a:lvl2pPr marL="742950" indent="-285750" eaLnBrk="0" hangingPunct="0">
                  <a:defRPr sz="1400">
                    <a:solidFill>
                      <a:schemeClr val="tx1"/>
                    </a:solidFill>
                    <a:latin typeface="Helvetica" charset="0"/>
                    <a:ea typeface="ＭＳ Ｐゴシック" charset="0"/>
                  </a:defRPr>
                </a:lvl2pPr>
                <a:lvl3pPr marL="1143000" indent="-228600" eaLnBrk="0" hangingPunct="0">
                  <a:defRPr sz="1400">
                    <a:solidFill>
                      <a:schemeClr val="tx1"/>
                    </a:solidFill>
                    <a:latin typeface="Helvetica" charset="0"/>
                    <a:ea typeface="ＭＳ Ｐゴシック" charset="0"/>
                  </a:defRPr>
                </a:lvl3pPr>
                <a:lvl4pPr marL="1600200" indent="-228600" eaLnBrk="0" hangingPunct="0">
                  <a:defRPr sz="1400">
                    <a:solidFill>
                      <a:schemeClr val="tx1"/>
                    </a:solidFill>
                    <a:latin typeface="Helvetica" charset="0"/>
                    <a:ea typeface="ＭＳ Ｐゴシック" charset="0"/>
                  </a:defRPr>
                </a:lvl4pPr>
                <a:lvl5pPr marL="2057400" indent="-228600" eaLnBrk="0" hangingPunct="0">
                  <a:defRPr sz="1400">
                    <a:solidFill>
                      <a:schemeClr val="tx1"/>
                    </a:solidFill>
                    <a:latin typeface="Helvetica" charset="0"/>
                    <a:ea typeface="ＭＳ Ｐゴシック" charset="0"/>
                  </a:defRPr>
                </a:lvl5pPr>
                <a:lvl6pPr marL="2514600" indent="-228600" algn="ctr" eaLnBrk="0" fontAlgn="base" hangingPunct="0">
                  <a:spcBef>
                    <a:spcPct val="0"/>
                  </a:spcBef>
                  <a:spcAft>
                    <a:spcPct val="0"/>
                  </a:spcAft>
                  <a:defRPr sz="1400">
                    <a:solidFill>
                      <a:schemeClr val="tx1"/>
                    </a:solidFill>
                    <a:latin typeface="Helvetica" charset="0"/>
                    <a:ea typeface="ＭＳ Ｐゴシック" charset="0"/>
                  </a:defRPr>
                </a:lvl6pPr>
                <a:lvl7pPr marL="2971800" indent="-228600" algn="ctr" eaLnBrk="0" fontAlgn="base" hangingPunct="0">
                  <a:spcBef>
                    <a:spcPct val="0"/>
                  </a:spcBef>
                  <a:spcAft>
                    <a:spcPct val="0"/>
                  </a:spcAft>
                  <a:defRPr sz="1400">
                    <a:solidFill>
                      <a:schemeClr val="tx1"/>
                    </a:solidFill>
                    <a:latin typeface="Helvetica" charset="0"/>
                    <a:ea typeface="ＭＳ Ｐゴシック" charset="0"/>
                  </a:defRPr>
                </a:lvl7pPr>
                <a:lvl8pPr marL="3429000" indent="-228600" algn="ctr" eaLnBrk="0" fontAlgn="base" hangingPunct="0">
                  <a:spcBef>
                    <a:spcPct val="0"/>
                  </a:spcBef>
                  <a:spcAft>
                    <a:spcPct val="0"/>
                  </a:spcAft>
                  <a:defRPr sz="1400">
                    <a:solidFill>
                      <a:schemeClr val="tx1"/>
                    </a:solidFill>
                    <a:latin typeface="Helvetica" charset="0"/>
                    <a:ea typeface="ＭＳ Ｐゴシック" charset="0"/>
                  </a:defRPr>
                </a:lvl8pPr>
                <a:lvl9pPr marL="3886200" indent="-228600" algn="ctr" eaLnBrk="0" fontAlgn="base" hangingPunct="0">
                  <a:spcBef>
                    <a:spcPct val="0"/>
                  </a:spcBef>
                  <a:spcAft>
                    <a:spcPct val="0"/>
                  </a:spcAft>
                  <a:defRPr sz="1400">
                    <a:solidFill>
                      <a:schemeClr val="tx1"/>
                    </a:solidFill>
                    <a:latin typeface="Helvetica"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Helvetica" charset="0"/>
                    <a:ea typeface="ＭＳ Ｐゴシック" charset="0"/>
                  </a:rPr>
                  <a:t>Write</a:t>
                </a:r>
              </a:p>
            </p:txBody>
          </p:sp>
        </p:grpSp>
      </p:grpSp>
    </p:spTree>
    <p:extLst>
      <p:ext uri="{BB962C8B-B14F-4D97-AF65-F5344CB8AC3E}">
        <p14:creationId xmlns:p14="http://schemas.microsoft.com/office/powerpoint/2010/main" val="4622464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dirty="0"/>
              <a:t>Y86-64 </a:t>
            </a:r>
            <a:r>
              <a:rPr lang="zh-CN" altLang="en-US" dirty="0"/>
              <a:t>指令集</a:t>
            </a:r>
            <a:r>
              <a:rPr lang="en-US" dirty="0"/>
              <a:t>#3</a:t>
            </a:r>
          </a:p>
        </p:txBody>
      </p:sp>
      <p:sp>
        <p:nvSpPr>
          <p:cNvPr id="322565" name="Rectangle 5"/>
          <p:cNvSpPr>
            <a:spLocks noChangeArrowheads="1"/>
          </p:cNvSpPr>
          <p:nvPr/>
        </p:nvSpPr>
        <p:spPr bwMode="auto">
          <a:xfrm>
            <a:off x="146050" y="838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600"/>
              <a:t>Byte</a:t>
            </a:r>
          </a:p>
        </p:txBody>
      </p:sp>
      <p:grpSp>
        <p:nvGrpSpPr>
          <p:cNvPr id="4" name="Group 214"/>
          <p:cNvGrpSpPr>
            <a:grpSpLocks/>
          </p:cNvGrpSpPr>
          <p:nvPr/>
        </p:nvGrpSpPr>
        <p:grpSpPr bwMode="auto">
          <a:xfrm>
            <a:off x="146050" y="5791200"/>
            <a:ext cx="3124200" cy="304800"/>
            <a:chOff x="336" y="3648"/>
            <a:chExt cx="1968" cy="192"/>
          </a:xfrm>
        </p:grpSpPr>
        <p:sp>
          <p:nvSpPr>
            <p:cNvPr id="322574" name="Rectangle 14"/>
            <p:cNvSpPr>
              <a:spLocks noChangeArrowheads="1"/>
            </p:cNvSpPr>
            <p:nvPr/>
          </p:nvSpPr>
          <p:spPr bwMode="auto">
            <a:xfrm>
              <a:off x="336" y="364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pushq</a:t>
              </a:r>
              <a:r>
                <a:rPr lang="en-US" sz="1400" b="0" dirty="0">
                  <a:latin typeface="Courier New" pitchFamily="49" charset="0"/>
                </a:rPr>
                <a:t> </a:t>
              </a:r>
              <a:r>
                <a:rPr lang="en-US" sz="1400" b="0" dirty="0" err="1"/>
                <a:t>rA</a:t>
              </a:r>
              <a:endParaRPr lang="en-US" sz="1400" b="0" dirty="0"/>
            </a:p>
          </p:txBody>
        </p:sp>
        <p:grpSp>
          <p:nvGrpSpPr>
            <p:cNvPr id="5" name="Group 213"/>
            <p:cNvGrpSpPr>
              <a:grpSpLocks/>
            </p:cNvGrpSpPr>
            <p:nvPr/>
          </p:nvGrpSpPr>
          <p:grpSpPr bwMode="auto">
            <a:xfrm>
              <a:off x="1536" y="3648"/>
              <a:ext cx="384" cy="192"/>
              <a:chOff x="1536" y="3648"/>
              <a:chExt cx="384" cy="192"/>
            </a:xfrm>
          </p:grpSpPr>
          <p:sp>
            <p:nvSpPr>
              <p:cNvPr id="322576" name="Rectangle 16"/>
              <p:cNvSpPr>
                <a:spLocks noChangeArrowheads="1"/>
              </p:cNvSpPr>
              <p:nvPr/>
            </p:nvSpPr>
            <p:spPr bwMode="auto">
              <a:xfrm>
                <a:off x="1536"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A</a:t>
                </a:r>
              </a:p>
            </p:txBody>
          </p:sp>
          <p:sp>
            <p:nvSpPr>
              <p:cNvPr id="322577" name="Rectangle 17"/>
              <p:cNvSpPr>
                <a:spLocks noChangeArrowheads="1"/>
              </p:cNvSpPr>
              <p:nvPr/>
            </p:nvSpPr>
            <p:spPr bwMode="auto">
              <a:xfrm>
                <a:off x="1728"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78" name="Rectangle 18"/>
              <p:cNvSpPr>
                <a:spLocks noChangeArrowheads="1"/>
              </p:cNvSpPr>
              <p:nvPr/>
            </p:nvSpPr>
            <p:spPr bwMode="auto">
              <a:xfrm>
                <a:off x="1536"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6" name="Group 212"/>
            <p:cNvGrpSpPr>
              <a:grpSpLocks/>
            </p:cNvGrpSpPr>
            <p:nvPr/>
          </p:nvGrpSpPr>
          <p:grpSpPr bwMode="auto">
            <a:xfrm>
              <a:off x="1920" y="3648"/>
              <a:ext cx="384" cy="192"/>
              <a:chOff x="1920" y="3648"/>
              <a:chExt cx="384" cy="192"/>
            </a:xfrm>
          </p:grpSpPr>
          <p:sp>
            <p:nvSpPr>
              <p:cNvPr id="322580" name="Rectangle 20"/>
              <p:cNvSpPr>
                <a:spLocks noChangeArrowheads="1"/>
              </p:cNvSpPr>
              <p:nvPr/>
            </p:nvSpPr>
            <p:spPr bwMode="auto">
              <a:xfrm>
                <a:off x="1920"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81" name="Rectangle 21"/>
              <p:cNvSpPr>
                <a:spLocks noChangeArrowheads="1"/>
              </p:cNvSpPr>
              <p:nvPr/>
            </p:nvSpPr>
            <p:spPr bwMode="auto">
              <a:xfrm>
                <a:off x="2112"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82" name="Rectangle 22"/>
              <p:cNvSpPr>
                <a:spLocks noChangeArrowheads="1"/>
              </p:cNvSpPr>
              <p:nvPr/>
            </p:nvSpPr>
            <p:spPr bwMode="auto">
              <a:xfrm>
                <a:off x="1920"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584" name="Rectangle 24"/>
          <p:cNvSpPr>
            <a:spLocks noChangeArrowheads="1"/>
          </p:cNvSpPr>
          <p:nvPr/>
        </p:nvSpPr>
        <p:spPr bwMode="auto">
          <a:xfrm>
            <a:off x="146050" y="44196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jXX </a:t>
            </a:r>
            <a:r>
              <a:rPr lang="en-US" sz="1400" b="0"/>
              <a:t>Dest</a:t>
            </a:r>
          </a:p>
        </p:txBody>
      </p:sp>
      <p:grpSp>
        <p:nvGrpSpPr>
          <p:cNvPr id="8" name="Group 210"/>
          <p:cNvGrpSpPr>
            <a:grpSpLocks/>
          </p:cNvGrpSpPr>
          <p:nvPr/>
        </p:nvGrpSpPr>
        <p:grpSpPr bwMode="auto">
          <a:xfrm>
            <a:off x="2051050" y="4419600"/>
            <a:ext cx="609600" cy="304800"/>
            <a:chOff x="1536" y="2784"/>
            <a:chExt cx="384" cy="192"/>
          </a:xfrm>
        </p:grpSpPr>
        <p:sp>
          <p:nvSpPr>
            <p:cNvPr id="322586" name="Rectangle 26"/>
            <p:cNvSpPr>
              <a:spLocks noChangeArrowheads="1"/>
            </p:cNvSpPr>
            <p:nvPr/>
          </p:nvSpPr>
          <p:spPr bwMode="auto">
            <a:xfrm>
              <a:off x="1536"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322587" name="Rectangle 27"/>
            <p:cNvSpPr>
              <a:spLocks noChangeArrowheads="1"/>
            </p:cNvSpPr>
            <p:nvPr/>
          </p:nvSpPr>
          <p:spPr bwMode="auto">
            <a:xfrm>
              <a:off x="1728"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588" name="Rectangle 28"/>
            <p:cNvSpPr>
              <a:spLocks noChangeArrowheads="1"/>
            </p:cNvSpPr>
            <p:nvPr/>
          </p:nvSpPr>
          <p:spPr bwMode="auto">
            <a:xfrm>
              <a:off x="1536" y="278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589" name="Rectangle 29"/>
          <p:cNvSpPr>
            <a:spLocks noChangeArrowheads="1"/>
          </p:cNvSpPr>
          <p:nvPr/>
        </p:nvSpPr>
        <p:spPr bwMode="auto">
          <a:xfrm>
            <a:off x="2660650" y="441325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grpSp>
        <p:nvGrpSpPr>
          <p:cNvPr id="9" name="Group 209"/>
          <p:cNvGrpSpPr>
            <a:grpSpLocks/>
          </p:cNvGrpSpPr>
          <p:nvPr/>
        </p:nvGrpSpPr>
        <p:grpSpPr bwMode="auto">
          <a:xfrm>
            <a:off x="146050" y="6248400"/>
            <a:ext cx="3124200" cy="304800"/>
            <a:chOff x="336" y="3936"/>
            <a:chExt cx="1968" cy="192"/>
          </a:xfrm>
        </p:grpSpPr>
        <p:sp>
          <p:nvSpPr>
            <p:cNvPr id="322591" name="Rectangle 31"/>
            <p:cNvSpPr>
              <a:spLocks noChangeArrowheads="1"/>
            </p:cNvSpPr>
            <p:nvPr/>
          </p:nvSpPr>
          <p:spPr bwMode="auto">
            <a:xfrm>
              <a:off x="336" y="393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popq</a:t>
              </a:r>
              <a:r>
                <a:rPr lang="en-US" sz="1400" b="0" dirty="0">
                  <a:latin typeface="Courier New" pitchFamily="49" charset="0"/>
                </a:rPr>
                <a:t> </a:t>
              </a:r>
              <a:r>
                <a:rPr lang="en-US" sz="1400" b="0" dirty="0" err="1"/>
                <a:t>rA</a:t>
              </a:r>
              <a:endParaRPr lang="en-US" sz="1400" b="0" dirty="0"/>
            </a:p>
          </p:txBody>
        </p:sp>
        <p:grpSp>
          <p:nvGrpSpPr>
            <p:cNvPr id="10" name="Group 208"/>
            <p:cNvGrpSpPr>
              <a:grpSpLocks/>
            </p:cNvGrpSpPr>
            <p:nvPr/>
          </p:nvGrpSpPr>
          <p:grpSpPr bwMode="auto">
            <a:xfrm>
              <a:off x="1536" y="3936"/>
              <a:ext cx="384" cy="192"/>
              <a:chOff x="1536" y="3936"/>
              <a:chExt cx="384" cy="192"/>
            </a:xfrm>
          </p:grpSpPr>
          <p:sp>
            <p:nvSpPr>
              <p:cNvPr id="322593" name="Rectangle 33"/>
              <p:cNvSpPr>
                <a:spLocks noChangeArrowheads="1"/>
              </p:cNvSpPr>
              <p:nvPr/>
            </p:nvSpPr>
            <p:spPr bwMode="auto">
              <a:xfrm>
                <a:off x="1536"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B</a:t>
                </a:r>
              </a:p>
            </p:txBody>
          </p:sp>
          <p:sp>
            <p:nvSpPr>
              <p:cNvPr id="322594" name="Rectangle 34"/>
              <p:cNvSpPr>
                <a:spLocks noChangeArrowheads="1"/>
              </p:cNvSpPr>
              <p:nvPr/>
            </p:nvSpPr>
            <p:spPr bwMode="auto">
              <a:xfrm>
                <a:off x="1728"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95" name="Rectangle 35"/>
              <p:cNvSpPr>
                <a:spLocks noChangeArrowheads="1"/>
              </p:cNvSpPr>
              <p:nvPr/>
            </p:nvSpPr>
            <p:spPr bwMode="auto">
              <a:xfrm>
                <a:off x="1536"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1" name="Group 207"/>
            <p:cNvGrpSpPr>
              <a:grpSpLocks/>
            </p:cNvGrpSpPr>
            <p:nvPr/>
          </p:nvGrpSpPr>
          <p:grpSpPr bwMode="auto">
            <a:xfrm>
              <a:off x="1920" y="3936"/>
              <a:ext cx="384" cy="192"/>
              <a:chOff x="1920" y="3936"/>
              <a:chExt cx="384" cy="192"/>
            </a:xfrm>
          </p:grpSpPr>
          <p:sp>
            <p:nvSpPr>
              <p:cNvPr id="322597" name="Rectangle 37"/>
              <p:cNvSpPr>
                <a:spLocks noChangeArrowheads="1"/>
              </p:cNvSpPr>
              <p:nvPr/>
            </p:nvSpPr>
            <p:spPr bwMode="auto">
              <a:xfrm>
                <a:off x="1920"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98" name="Rectangle 38"/>
              <p:cNvSpPr>
                <a:spLocks noChangeArrowheads="1"/>
              </p:cNvSpPr>
              <p:nvPr/>
            </p:nvSpPr>
            <p:spPr bwMode="auto">
              <a:xfrm>
                <a:off x="2112"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99" name="Rectangle 39"/>
              <p:cNvSpPr>
                <a:spLocks noChangeArrowheads="1"/>
              </p:cNvSpPr>
              <p:nvPr/>
            </p:nvSpPr>
            <p:spPr bwMode="auto">
              <a:xfrm>
                <a:off x="1920"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01" name="Rectangle 41"/>
          <p:cNvSpPr>
            <a:spLocks noChangeArrowheads="1"/>
          </p:cNvSpPr>
          <p:nvPr/>
        </p:nvSpPr>
        <p:spPr bwMode="auto">
          <a:xfrm>
            <a:off x="146050" y="4876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call </a:t>
            </a:r>
            <a:r>
              <a:rPr lang="en-US" sz="1400" b="0"/>
              <a:t>Dest</a:t>
            </a:r>
          </a:p>
        </p:txBody>
      </p:sp>
      <p:grpSp>
        <p:nvGrpSpPr>
          <p:cNvPr id="13" name="Group 205"/>
          <p:cNvGrpSpPr>
            <a:grpSpLocks/>
          </p:cNvGrpSpPr>
          <p:nvPr/>
        </p:nvGrpSpPr>
        <p:grpSpPr bwMode="auto">
          <a:xfrm>
            <a:off x="2051050" y="4876800"/>
            <a:ext cx="609600" cy="304800"/>
            <a:chOff x="1536" y="3072"/>
            <a:chExt cx="384" cy="192"/>
          </a:xfrm>
        </p:grpSpPr>
        <p:sp>
          <p:nvSpPr>
            <p:cNvPr id="322603" name="Rectangle 43"/>
            <p:cNvSpPr>
              <a:spLocks noChangeArrowheads="1"/>
            </p:cNvSpPr>
            <p:nvPr/>
          </p:nvSpPr>
          <p:spPr bwMode="auto">
            <a:xfrm>
              <a:off x="1536"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8</a:t>
              </a:r>
            </a:p>
          </p:txBody>
        </p:sp>
        <p:sp>
          <p:nvSpPr>
            <p:cNvPr id="322604" name="Rectangle 44"/>
            <p:cNvSpPr>
              <a:spLocks noChangeArrowheads="1"/>
            </p:cNvSpPr>
            <p:nvPr/>
          </p:nvSpPr>
          <p:spPr bwMode="auto">
            <a:xfrm>
              <a:off x="1728"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05" name="Rectangle 45"/>
            <p:cNvSpPr>
              <a:spLocks noChangeArrowheads="1"/>
            </p:cNvSpPr>
            <p:nvPr/>
          </p:nvSpPr>
          <p:spPr bwMode="auto">
            <a:xfrm>
              <a:off x="1536" y="307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06" name="Rectangle 46"/>
          <p:cNvSpPr>
            <a:spLocks noChangeArrowheads="1"/>
          </p:cNvSpPr>
          <p:nvPr/>
        </p:nvSpPr>
        <p:spPr bwMode="auto">
          <a:xfrm>
            <a:off x="2660650" y="4876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dirty="0" err="1"/>
              <a:t>Dest</a:t>
            </a:r>
            <a:endParaRPr lang="en-US" sz="1400" b="0" dirty="0"/>
          </a:p>
        </p:txBody>
      </p:sp>
      <p:grpSp>
        <p:nvGrpSpPr>
          <p:cNvPr id="14" name="Group 204"/>
          <p:cNvGrpSpPr>
            <a:grpSpLocks/>
          </p:cNvGrpSpPr>
          <p:nvPr/>
        </p:nvGrpSpPr>
        <p:grpSpPr bwMode="auto">
          <a:xfrm>
            <a:off x="146050" y="2133600"/>
            <a:ext cx="3124200" cy="304800"/>
            <a:chOff x="336" y="1344"/>
            <a:chExt cx="1968" cy="192"/>
          </a:xfrm>
        </p:grpSpPr>
        <p:sp>
          <p:nvSpPr>
            <p:cNvPr id="322608" name="Rectangle 48"/>
            <p:cNvSpPr>
              <a:spLocks noChangeArrowheads="1"/>
            </p:cNvSpPr>
            <p:nvPr/>
          </p:nvSpPr>
          <p:spPr bwMode="auto">
            <a:xfrm>
              <a:off x="336" y="134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cmovXX</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endParaRPr lang="en-US" sz="1400" b="0" dirty="0"/>
            </a:p>
          </p:txBody>
        </p:sp>
        <p:grpSp>
          <p:nvGrpSpPr>
            <p:cNvPr id="15" name="Group 203"/>
            <p:cNvGrpSpPr>
              <a:grpSpLocks/>
            </p:cNvGrpSpPr>
            <p:nvPr/>
          </p:nvGrpSpPr>
          <p:grpSpPr bwMode="auto">
            <a:xfrm>
              <a:off x="1536" y="1344"/>
              <a:ext cx="384" cy="192"/>
              <a:chOff x="1536" y="1344"/>
              <a:chExt cx="384" cy="192"/>
            </a:xfrm>
          </p:grpSpPr>
          <p:sp>
            <p:nvSpPr>
              <p:cNvPr id="322610" name="Rectangle 50"/>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322611" name="Rectangle 51"/>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612" name="Rectangle 52"/>
              <p:cNvSpPr>
                <a:spLocks noChangeArrowheads="1"/>
              </p:cNvSpPr>
              <p:nvPr/>
            </p:nvSpPr>
            <p:spPr bwMode="auto">
              <a:xfrm>
                <a:off x="1536"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6" name="Group 202"/>
            <p:cNvGrpSpPr>
              <a:grpSpLocks/>
            </p:cNvGrpSpPr>
            <p:nvPr/>
          </p:nvGrpSpPr>
          <p:grpSpPr bwMode="auto">
            <a:xfrm>
              <a:off x="1920" y="1344"/>
              <a:ext cx="384" cy="192"/>
              <a:chOff x="1920" y="1344"/>
              <a:chExt cx="384" cy="192"/>
            </a:xfrm>
          </p:grpSpPr>
          <p:sp>
            <p:nvSpPr>
              <p:cNvPr id="322614" name="Rectangle 54"/>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15" name="Rectangle 55"/>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16" name="Rectangle 56"/>
              <p:cNvSpPr>
                <a:spLocks noChangeArrowheads="1"/>
              </p:cNvSpPr>
              <p:nvPr/>
            </p:nvSpPr>
            <p:spPr bwMode="auto">
              <a:xfrm>
                <a:off x="1920"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18" name="Rectangle 58"/>
          <p:cNvSpPr>
            <a:spLocks noChangeArrowheads="1"/>
          </p:cNvSpPr>
          <p:nvPr/>
        </p:nvSpPr>
        <p:spPr bwMode="auto">
          <a:xfrm>
            <a:off x="146050" y="2590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irmovq</a:t>
            </a:r>
            <a:r>
              <a:rPr lang="en-US" sz="1400" b="0" dirty="0">
                <a:latin typeface="Courier New" pitchFamily="49" charset="0"/>
              </a:rPr>
              <a:t> </a:t>
            </a:r>
            <a:r>
              <a:rPr lang="en-US" sz="1400" b="0" dirty="0"/>
              <a:t>V</a:t>
            </a:r>
            <a:r>
              <a:rPr lang="en-US" sz="1400" b="0" dirty="0">
                <a:latin typeface="Courier New" pitchFamily="49" charset="0"/>
              </a:rPr>
              <a:t>, </a:t>
            </a:r>
            <a:r>
              <a:rPr lang="en-US" sz="1400" b="0" dirty="0" err="1"/>
              <a:t>rB</a:t>
            </a:r>
            <a:endParaRPr lang="en-US" sz="1400" b="0" dirty="0"/>
          </a:p>
        </p:txBody>
      </p:sp>
      <p:grpSp>
        <p:nvGrpSpPr>
          <p:cNvPr id="18" name="Group 200"/>
          <p:cNvGrpSpPr>
            <a:grpSpLocks/>
          </p:cNvGrpSpPr>
          <p:nvPr/>
        </p:nvGrpSpPr>
        <p:grpSpPr bwMode="auto">
          <a:xfrm>
            <a:off x="2051050" y="2590800"/>
            <a:ext cx="609600" cy="304800"/>
            <a:chOff x="1536" y="1632"/>
            <a:chExt cx="384" cy="192"/>
          </a:xfrm>
        </p:grpSpPr>
        <p:sp>
          <p:nvSpPr>
            <p:cNvPr id="322620" name="Rectangle 60"/>
            <p:cNvSpPr>
              <a:spLocks noChangeArrowheads="1"/>
            </p:cNvSpPr>
            <p:nvPr/>
          </p:nvSpPr>
          <p:spPr bwMode="auto">
            <a:xfrm>
              <a:off x="1536"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322621" name="Rectangle 61"/>
            <p:cNvSpPr>
              <a:spLocks noChangeArrowheads="1"/>
            </p:cNvSpPr>
            <p:nvPr/>
          </p:nvSpPr>
          <p:spPr bwMode="auto">
            <a:xfrm>
              <a:off x="1728"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22" name="Rectangle 62"/>
            <p:cNvSpPr>
              <a:spLocks noChangeArrowheads="1"/>
            </p:cNvSpPr>
            <p:nvPr/>
          </p:nvSpPr>
          <p:spPr bwMode="auto">
            <a:xfrm>
              <a:off x="1536"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9" name="Group 199"/>
          <p:cNvGrpSpPr>
            <a:grpSpLocks/>
          </p:cNvGrpSpPr>
          <p:nvPr/>
        </p:nvGrpSpPr>
        <p:grpSpPr bwMode="auto">
          <a:xfrm>
            <a:off x="2660650" y="2590800"/>
            <a:ext cx="609600" cy="304800"/>
            <a:chOff x="1920" y="1632"/>
            <a:chExt cx="384" cy="192"/>
          </a:xfrm>
        </p:grpSpPr>
        <p:sp>
          <p:nvSpPr>
            <p:cNvPr id="322624" name="Rectangle 64"/>
            <p:cNvSpPr>
              <a:spLocks noChangeArrowheads="1"/>
            </p:cNvSpPr>
            <p:nvPr/>
          </p:nvSpPr>
          <p:spPr bwMode="auto">
            <a:xfrm>
              <a:off x="1920"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625" name="Rectangle 65"/>
            <p:cNvSpPr>
              <a:spLocks noChangeArrowheads="1"/>
            </p:cNvSpPr>
            <p:nvPr/>
          </p:nvSpPr>
          <p:spPr bwMode="auto">
            <a:xfrm>
              <a:off x="2112"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26" name="Rectangle 66"/>
            <p:cNvSpPr>
              <a:spLocks noChangeArrowheads="1"/>
            </p:cNvSpPr>
            <p:nvPr/>
          </p:nvSpPr>
          <p:spPr bwMode="auto">
            <a:xfrm>
              <a:off x="1920"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27" name="Rectangle 67"/>
          <p:cNvSpPr>
            <a:spLocks noChangeArrowheads="1"/>
          </p:cNvSpPr>
          <p:nvPr/>
        </p:nvSpPr>
        <p:spPr bwMode="auto">
          <a:xfrm>
            <a:off x="3270250" y="2590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V</a:t>
            </a:r>
          </a:p>
        </p:txBody>
      </p:sp>
      <p:sp>
        <p:nvSpPr>
          <p:cNvPr id="322629" name="Rectangle 69"/>
          <p:cNvSpPr>
            <a:spLocks noChangeArrowheads="1"/>
          </p:cNvSpPr>
          <p:nvPr/>
        </p:nvSpPr>
        <p:spPr bwMode="auto">
          <a:xfrm>
            <a:off x="146050" y="30480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rmmovq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a:t>
            </a:r>
          </a:p>
        </p:txBody>
      </p:sp>
      <p:grpSp>
        <p:nvGrpSpPr>
          <p:cNvPr id="21" name="Group 197"/>
          <p:cNvGrpSpPr>
            <a:grpSpLocks/>
          </p:cNvGrpSpPr>
          <p:nvPr/>
        </p:nvGrpSpPr>
        <p:grpSpPr bwMode="auto">
          <a:xfrm>
            <a:off x="2051050" y="3048000"/>
            <a:ext cx="609600" cy="304800"/>
            <a:chOff x="1536" y="1920"/>
            <a:chExt cx="384" cy="192"/>
          </a:xfrm>
        </p:grpSpPr>
        <p:sp>
          <p:nvSpPr>
            <p:cNvPr id="322631" name="Rectangle 71"/>
            <p:cNvSpPr>
              <a:spLocks noChangeArrowheads="1"/>
            </p:cNvSpPr>
            <p:nvPr/>
          </p:nvSpPr>
          <p:spPr bwMode="auto">
            <a:xfrm>
              <a:off x="1536"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322632" name="Rectangle 72"/>
            <p:cNvSpPr>
              <a:spLocks noChangeArrowheads="1"/>
            </p:cNvSpPr>
            <p:nvPr/>
          </p:nvSpPr>
          <p:spPr bwMode="auto">
            <a:xfrm>
              <a:off x="1728"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33" name="Rectangle 73"/>
            <p:cNvSpPr>
              <a:spLocks noChangeArrowheads="1"/>
            </p:cNvSpPr>
            <p:nvPr/>
          </p:nvSpPr>
          <p:spPr bwMode="auto">
            <a:xfrm>
              <a:off x="1536"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2" name="Group 196"/>
          <p:cNvGrpSpPr>
            <a:grpSpLocks/>
          </p:cNvGrpSpPr>
          <p:nvPr/>
        </p:nvGrpSpPr>
        <p:grpSpPr bwMode="auto">
          <a:xfrm>
            <a:off x="2660650" y="3048000"/>
            <a:ext cx="609600" cy="304800"/>
            <a:chOff x="1920" y="1920"/>
            <a:chExt cx="384" cy="192"/>
          </a:xfrm>
        </p:grpSpPr>
        <p:sp>
          <p:nvSpPr>
            <p:cNvPr id="322635" name="Rectangle 75"/>
            <p:cNvSpPr>
              <a:spLocks noChangeArrowheads="1"/>
            </p:cNvSpPr>
            <p:nvPr/>
          </p:nvSpPr>
          <p:spPr bwMode="auto">
            <a:xfrm>
              <a:off x="1920"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36" name="Rectangle 76"/>
            <p:cNvSpPr>
              <a:spLocks noChangeArrowheads="1"/>
            </p:cNvSpPr>
            <p:nvPr/>
          </p:nvSpPr>
          <p:spPr bwMode="auto">
            <a:xfrm>
              <a:off x="2112"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37" name="Rectangle 77"/>
            <p:cNvSpPr>
              <a:spLocks noChangeArrowheads="1"/>
            </p:cNvSpPr>
            <p:nvPr/>
          </p:nvSpPr>
          <p:spPr bwMode="auto">
            <a:xfrm>
              <a:off x="1920"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38" name="Rectangle 78"/>
          <p:cNvSpPr>
            <a:spLocks noChangeArrowheads="1"/>
          </p:cNvSpPr>
          <p:nvPr/>
        </p:nvSpPr>
        <p:spPr bwMode="auto">
          <a:xfrm>
            <a:off x="3270250" y="30480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322640" name="Rectangle 80"/>
          <p:cNvSpPr>
            <a:spLocks noChangeArrowheads="1"/>
          </p:cNvSpPr>
          <p:nvPr/>
        </p:nvSpPr>
        <p:spPr bwMode="auto">
          <a:xfrm>
            <a:off x="146050" y="3505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mrmovq</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 </a:t>
            </a:r>
            <a:r>
              <a:rPr lang="en-US" sz="1400" b="0" dirty="0" err="1"/>
              <a:t>rA</a:t>
            </a:r>
            <a:endParaRPr lang="en-US" sz="1400" b="0" dirty="0"/>
          </a:p>
        </p:txBody>
      </p:sp>
      <p:grpSp>
        <p:nvGrpSpPr>
          <p:cNvPr id="24" name="Group 194"/>
          <p:cNvGrpSpPr>
            <a:grpSpLocks/>
          </p:cNvGrpSpPr>
          <p:nvPr/>
        </p:nvGrpSpPr>
        <p:grpSpPr bwMode="auto">
          <a:xfrm>
            <a:off x="2051050" y="3505200"/>
            <a:ext cx="609600" cy="304800"/>
            <a:chOff x="1536" y="2208"/>
            <a:chExt cx="384" cy="192"/>
          </a:xfrm>
        </p:grpSpPr>
        <p:sp>
          <p:nvSpPr>
            <p:cNvPr id="322642" name="Rectangle 82"/>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322643" name="Rectangle 83"/>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44" name="Rectangle 84"/>
            <p:cNvSpPr>
              <a:spLocks noChangeArrowheads="1"/>
            </p:cNvSpPr>
            <p:nvPr/>
          </p:nvSpPr>
          <p:spPr bwMode="auto">
            <a:xfrm>
              <a:off x="1536"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5" name="Group 193"/>
          <p:cNvGrpSpPr>
            <a:grpSpLocks/>
          </p:cNvGrpSpPr>
          <p:nvPr/>
        </p:nvGrpSpPr>
        <p:grpSpPr bwMode="auto">
          <a:xfrm>
            <a:off x="2660650" y="3505200"/>
            <a:ext cx="609600" cy="304800"/>
            <a:chOff x="1920" y="2208"/>
            <a:chExt cx="384" cy="192"/>
          </a:xfrm>
        </p:grpSpPr>
        <p:sp>
          <p:nvSpPr>
            <p:cNvPr id="322646" name="Rectangle 86"/>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47" name="Rectangle 87"/>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48" name="Rectangle 88"/>
            <p:cNvSpPr>
              <a:spLocks noChangeArrowheads="1"/>
            </p:cNvSpPr>
            <p:nvPr/>
          </p:nvSpPr>
          <p:spPr bwMode="auto">
            <a:xfrm>
              <a:off x="1920"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49" name="Rectangle 89"/>
          <p:cNvSpPr>
            <a:spLocks noChangeArrowheads="1"/>
          </p:cNvSpPr>
          <p:nvPr/>
        </p:nvSpPr>
        <p:spPr bwMode="auto">
          <a:xfrm>
            <a:off x="3270250" y="35052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grpSp>
        <p:nvGrpSpPr>
          <p:cNvPr id="26" name="Group 192"/>
          <p:cNvGrpSpPr>
            <a:grpSpLocks/>
          </p:cNvGrpSpPr>
          <p:nvPr/>
        </p:nvGrpSpPr>
        <p:grpSpPr bwMode="auto">
          <a:xfrm>
            <a:off x="146050" y="3962400"/>
            <a:ext cx="3124200" cy="304800"/>
            <a:chOff x="336" y="2496"/>
            <a:chExt cx="1968" cy="192"/>
          </a:xfrm>
        </p:grpSpPr>
        <p:sp>
          <p:nvSpPr>
            <p:cNvPr id="322651" name="Rectangle 91"/>
            <p:cNvSpPr>
              <a:spLocks noChangeArrowheads="1"/>
            </p:cNvSpPr>
            <p:nvPr/>
          </p:nvSpPr>
          <p:spPr bwMode="auto">
            <a:xfrm>
              <a:off x="336" y="249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OPq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endParaRPr lang="en-US" sz="1400" b="0" dirty="0"/>
            </a:p>
          </p:txBody>
        </p:sp>
        <p:grpSp>
          <p:nvGrpSpPr>
            <p:cNvPr id="27" name="Group 191"/>
            <p:cNvGrpSpPr>
              <a:grpSpLocks/>
            </p:cNvGrpSpPr>
            <p:nvPr/>
          </p:nvGrpSpPr>
          <p:grpSpPr bwMode="auto">
            <a:xfrm>
              <a:off x="1536" y="2496"/>
              <a:ext cx="384" cy="192"/>
              <a:chOff x="1536" y="2496"/>
              <a:chExt cx="384" cy="192"/>
            </a:xfrm>
          </p:grpSpPr>
          <p:sp>
            <p:nvSpPr>
              <p:cNvPr id="322653" name="Rectangle 93"/>
              <p:cNvSpPr>
                <a:spLocks noChangeArrowheads="1"/>
              </p:cNvSpPr>
              <p:nvPr/>
            </p:nvSpPr>
            <p:spPr bwMode="auto">
              <a:xfrm>
                <a:off x="1536"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322654" name="Rectangle 94"/>
              <p:cNvSpPr>
                <a:spLocks noChangeArrowheads="1"/>
              </p:cNvSpPr>
              <p:nvPr/>
            </p:nvSpPr>
            <p:spPr bwMode="auto">
              <a:xfrm>
                <a:off x="1728"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t>fn</a:t>
                </a:r>
              </a:p>
            </p:txBody>
          </p:sp>
          <p:sp>
            <p:nvSpPr>
              <p:cNvPr id="322655" name="Rectangle 95"/>
              <p:cNvSpPr>
                <a:spLocks noChangeArrowheads="1"/>
              </p:cNvSpPr>
              <p:nvPr/>
            </p:nvSpPr>
            <p:spPr bwMode="auto">
              <a:xfrm>
                <a:off x="1536"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8" name="Group 190"/>
            <p:cNvGrpSpPr>
              <a:grpSpLocks/>
            </p:cNvGrpSpPr>
            <p:nvPr/>
          </p:nvGrpSpPr>
          <p:grpSpPr bwMode="auto">
            <a:xfrm>
              <a:off x="1920" y="2496"/>
              <a:ext cx="384" cy="192"/>
              <a:chOff x="1920" y="2496"/>
              <a:chExt cx="384" cy="192"/>
            </a:xfrm>
          </p:grpSpPr>
          <p:sp>
            <p:nvSpPr>
              <p:cNvPr id="322657" name="Rectangle 97"/>
              <p:cNvSpPr>
                <a:spLocks noChangeArrowheads="1"/>
              </p:cNvSpPr>
              <p:nvPr/>
            </p:nvSpPr>
            <p:spPr bwMode="auto">
              <a:xfrm>
                <a:off x="1920"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58" name="Rectangle 98"/>
              <p:cNvSpPr>
                <a:spLocks noChangeArrowheads="1"/>
              </p:cNvSpPr>
              <p:nvPr/>
            </p:nvSpPr>
            <p:spPr bwMode="auto">
              <a:xfrm>
                <a:off x="2112"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59" name="Rectangle 99"/>
              <p:cNvSpPr>
                <a:spLocks noChangeArrowheads="1"/>
              </p:cNvSpPr>
              <p:nvPr/>
            </p:nvSpPr>
            <p:spPr bwMode="auto">
              <a:xfrm>
                <a:off x="1920"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29" name="Group 189"/>
          <p:cNvGrpSpPr>
            <a:grpSpLocks/>
          </p:cNvGrpSpPr>
          <p:nvPr/>
        </p:nvGrpSpPr>
        <p:grpSpPr bwMode="auto">
          <a:xfrm>
            <a:off x="146050" y="5334000"/>
            <a:ext cx="2514600" cy="304800"/>
            <a:chOff x="336" y="3360"/>
            <a:chExt cx="1584" cy="192"/>
          </a:xfrm>
        </p:grpSpPr>
        <p:sp>
          <p:nvSpPr>
            <p:cNvPr id="322661" name="Rectangle 101"/>
            <p:cNvSpPr>
              <a:spLocks noChangeArrowheads="1"/>
            </p:cNvSpPr>
            <p:nvPr/>
          </p:nvSpPr>
          <p:spPr bwMode="auto">
            <a:xfrm>
              <a:off x="336" y="336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ret</a:t>
              </a:r>
            </a:p>
          </p:txBody>
        </p:sp>
        <p:grpSp>
          <p:nvGrpSpPr>
            <p:cNvPr id="30" name="Group 188"/>
            <p:cNvGrpSpPr>
              <a:grpSpLocks/>
            </p:cNvGrpSpPr>
            <p:nvPr/>
          </p:nvGrpSpPr>
          <p:grpSpPr bwMode="auto">
            <a:xfrm>
              <a:off x="1536" y="3360"/>
              <a:ext cx="384" cy="192"/>
              <a:chOff x="1536" y="3360"/>
              <a:chExt cx="384" cy="192"/>
            </a:xfrm>
          </p:grpSpPr>
          <p:sp>
            <p:nvSpPr>
              <p:cNvPr id="322663" name="Rectangle 103"/>
              <p:cNvSpPr>
                <a:spLocks noChangeArrowheads="1"/>
              </p:cNvSpPr>
              <p:nvPr/>
            </p:nvSpPr>
            <p:spPr bwMode="auto">
              <a:xfrm>
                <a:off x="1536"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9</a:t>
                </a:r>
              </a:p>
            </p:txBody>
          </p:sp>
          <p:sp>
            <p:nvSpPr>
              <p:cNvPr id="322664" name="Rectangle 104"/>
              <p:cNvSpPr>
                <a:spLocks noChangeArrowheads="1"/>
              </p:cNvSpPr>
              <p:nvPr/>
            </p:nvSpPr>
            <p:spPr bwMode="auto">
              <a:xfrm>
                <a:off x="1728"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65" name="Rectangle 105"/>
              <p:cNvSpPr>
                <a:spLocks noChangeArrowheads="1"/>
              </p:cNvSpPr>
              <p:nvPr/>
            </p:nvSpPr>
            <p:spPr bwMode="auto">
              <a:xfrm>
                <a:off x="1536" y="33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1" name="Group 187"/>
          <p:cNvGrpSpPr>
            <a:grpSpLocks/>
          </p:cNvGrpSpPr>
          <p:nvPr/>
        </p:nvGrpSpPr>
        <p:grpSpPr bwMode="auto">
          <a:xfrm>
            <a:off x="146050" y="1670050"/>
            <a:ext cx="2514600" cy="304800"/>
            <a:chOff x="336" y="768"/>
            <a:chExt cx="1584" cy="192"/>
          </a:xfrm>
        </p:grpSpPr>
        <p:sp>
          <p:nvSpPr>
            <p:cNvPr id="322667" name="Rectangle 107"/>
            <p:cNvSpPr>
              <a:spLocks noChangeArrowheads="1"/>
            </p:cNvSpPr>
            <p:nvPr/>
          </p:nvSpPr>
          <p:spPr bwMode="auto">
            <a:xfrm>
              <a:off x="336" y="76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nop</a:t>
              </a:r>
            </a:p>
          </p:txBody>
        </p:sp>
        <p:grpSp>
          <p:nvGrpSpPr>
            <p:cNvPr id="322560" name="Group 186"/>
            <p:cNvGrpSpPr>
              <a:grpSpLocks/>
            </p:cNvGrpSpPr>
            <p:nvPr/>
          </p:nvGrpSpPr>
          <p:grpSpPr bwMode="auto">
            <a:xfrm>
              <a:off x="1536" y="768"/>
              <a:ext cx="384" cy="192"/>
              <a:chOff x="1536" y="768"/>
              <a:chExt cx="384" cy="192"/>
            </a:xfrm>
          </p:grpSpPr>
          <p:sp>
            <p:nvSpPr>
              <p:cNvPr id="322669" name="Rectangle 109"/>
              <p:cNvSpPr>
                <a:spLocks noChangeArrowheads="1"/>
              </p:cNvSpPr>
              <p:nvPr/>
            </p:nvSpPr>
            <p:spPr bwMode="auto">
              <a:xfrm>
                <a:off x="1536"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1</a:t>
                </a:r>
              </a:p>
            </p:txBody>
          </p:sp>
          <p:sp>
            <p:nvSpPr>
              <p:cNvPr id="322670" name="Rectangle 110"/>
              <p:cNvSpPr>
                <a:spLocks noChangeArrowheads="1"/>
              </p:cNvSpPr>
              <p:nvPr/>
            </p:nvSpPr>
            <p:spPr bwMode="auto">
              <a:xfrm>
                <a:off x="1728"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1" name="Rectangle 111"/>
              <p:cNvSpPr>
                <a:spLocks noChangeArrowheads="1"/>
              </p:cNvSpPr>
              <p:nvPr/>
            </p:nvSpPr>
            <p:spPr bwMode="auto">
              <a:xfrm>
                <a:off x="1536" y="76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1" name="Group 185"/>
          <p:cNvGrpSpPr>
            <a:grpSpLocks/>
          </p:cNvGrpSpPr>
          <p:nvPr/>
        </p:nvGrpSpPr>
        <p:grpSpPr bwMode="auto">
          <a:xfrm>
            <a:off x="139700" y="1212850"/>
            <a:ext cx="2514600" cy="304800"/>
            <a:chOff x="336" y="1056"/>
            <a:chExt cx="1584" cy="192"/>
          </a:xfrm>
        </p:grpSpPr>
        <p:sp>
          <p:nvSpPr>
            <p:cNvPr id="322673" name="Rectangle 113"/>
            <p:cNvSpPr>
              <a:spLocks noChangeArrowheads="1"/>
            </p:cNvSpPr>
            <p:nvPr/>
          </p:nvSpPr>
          <p:spPr bwMode="auto">
            <a:xfrm>
              <a:off x="336" y="105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halt</a:t>
              </a:r>
            </a:p>
          </p:txBody>
        </p:sp>
        <p:grpSp>
          <p:nvGrpSpPr>
            <p:cNvPr id="322563" name="Group 184"/>
            <p:cNvGrpSpPr>
              <a:grpSpLocks/>
            </p:cNvGrpSpPr>
            <p:nvPr/>
          </p:nvGrpSpPr>
          <p:grpSpPr bwMode="auto">
            <a:xfrm>
              <a:off x="1536" y="1056"/>
              <a:ext cx="384" cy="192"/>
              <a:chOff x="1536" y="1056"/>
              <a:chExt cx="384" cy="192"/>
            </a:xfrm>
          </p:grpSpPr>
          <p:sp>
            <p:nvSpPr>
              <p:cNvPr id="322675" name="Rectangle 115"/>
              <p:cNvSpPr>
                <a:spLocks noChangeArrowheads="1"/>
              </p:cNvSpPr>
              <p:nvPr/>
            </p:nvSpPr>
            <p:spPr bwMode="auto">
              <a:xfrm>
                <a:off x="1536"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0</a:t>
                </a:r>
              </a:p>
            </p:txBody>
          </p:sp>
          <p:sp>
            <p:nvSpPr>
              <p:cNvPr id="322676" name="Rectangle 116"/>
              <p:cNvSpPr>
                <a:spLocks noChangeArrowheads="1"/>
              </p:cNvSpPr>
              <p:nvPr/>
            </p:nvSpPr>
            <p:spPr bwMode="auto">
              <a:xfrm>
                <a:off x="1728"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7" name="Rectangle 117"/>
              <p:cNvSpPr>
                <a:spLocks noChangeArrowheads="1"/>
              </p:cNvSpPr>
              <p:nvPr/>
            </p:nvSpPr>
            <p:spPr bwMode="auto">
              <a:xfrm>
                <a:off x="1536" y="105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4" name="Group 322563"/>
          <p:cNvGrpSpPr/>
          <p:nvPr/>
        </p:nvGrpSpPr>
        <p:grpSpPr>
          <a:xfrm>
            <a:off x="2051050" y="831850"/>
            <a:ext cx="6096000" cy="311150"/>
            <a:chOff x="2051050" y="831850"/>
            <a:chExt cx="6096000" cy="311150"/>
          </a:xfrm>
        </p:grpSpPr>
        <p:sp>
          <p:nvSpPr>
            <p:cNvPr id="322567" name="Rectangle 7"/>
            <p:cNvSpPr>
              <a:spLocks noChangeArrowheads="1"/>
            </p:cNvSpPr>
            <p:nvPr/>
          </p:nvSpPr>
          <p:spPr bwMode="auto">
            <a:xfrm>
              <a:off x="2051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0</a:t>
              </a:r>
            </a:p>
          </p:txBody>
        </p:sp>
        <p:sp>
          <p:nvSpPr>
            <p:cNvPr id="322568" name="Rectangle 8"/>
            <p:cNvSpPr>
              <a:spLocks noChangeArrowheads="1"/>
            </p:cNvSpPr>
            <p:nvPr/>
          </p:nvSpPr>
          <p:spPr bwMode="auto">
            <a:xfrm>
              <a:off x="26606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1</a:t>
              </a:r>
            </a:p>
          </p:txBody>
        </p:sp>
        <p:sp>
          <p:nvSpPr>
            <p:cNvPr id="322569" name="Rectangle 9"/>
            <p:cNvSpPr>
              <a:spLocks noChangeArrowheads="1"/>
            </p:cNvSpPr>
            <p:nvPr/>
          </p:nvSpPr>
          <p:spPr bwMode="auto">
            <a:xfrm>
              <a:off x="32702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2</a:t>
              </a:r>
            </a:p>
          </p:txBody>
        </p:sp>
        <p:sp>
          <p:nvSpPr>
            <p:cNvPr id="322570" name="Rectangle 10"/>
            <p:cNvSpPr>
              <a:spLocks noChangeArrowheads="1"/>
            </p:cNvSpPr>
            <p:nvPr/>
          </p:nvSpPr>
          <p:spPr bwMode="auto">
            <a:xfrm>
              <a:off x="38798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3</a:t>
              </a:r>
            </a:p>
          </p:txBody>
        </p:sp>
        <p:sp>
          <p:nvSpPr>
            <p:cNvPr id="322571" name="Rectangle 11"/>
            <p:cNvSpPr>
              <a:spLocks noChangeArrowheads="1"/>
            </p:cNvSpPr>
            <p:nvPr/>
          </p:nvSpPr>
          <p:spPr bwMode="auto">
            <a:xfrm>
              <a:off x="44894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4</a:t>
              </a:r>
            </a:p>
          </p:txBody>
        </p:sp>
        <p:sp>
          <p:nvSpPr>
            <p:cNvPr id="322572" name="Rectangle 12"/>
            <p:cNvSpPr>
              <a:spLocks noChangeArrowheads="1"/>
            </p:cNvSpPr>
            <p:nvPr/>
          </p:nvSpPr>
          <p:spPr bwMode="auto">
            <a:xfrm>
              <a:off x="5099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5</a:t>
              </a:r>
            </a:p>
          </p:txBody>
        </p:sp>
        <p:sp>
          <p:nvSpPr>
            <p:cNvPr id="119" name="Rectangle 8"/>
            <p:cNvSpPr>
              <a:spLocks noChangeArrowheads="1"/>
            </p:cNvSpPr>
            <p:nvPr/>
          </p:nvSpPr>
          <p:spPr bwMode="auto">
            <a:xfrm>
              <a:off x="57086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6</a:t>
              </a:r>
            </a:p>
          </p:txBody>
        </p:sp>
        <p:sp>
          <p:nvSpPr>
            <p:cNvPr id="120" name="Rectangle 9"/>
            <p:cNvSpPr>
              <a:spLocks noChangeArrowheads="1"/>
            </p:cNvSpPr>
            <p:nvPr/>
          </p:nvSpPr>
          <p:spPr bwMode="auto">
            <a:xfrm>
              <a:off x="63182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7</a:t>
              </a:r>
            </a:p>
          </p:txBody>
        </p:sp>
        <p:sp>
          <p:nvSpPr>
            <p:cNvPr id="121" name="Rectangle 10"/>
            <p:cNvSpPr>
              <a:spLocks noChangeArrowheads="1"/>
            </p:cNvSpPr>
            <p:nvPr/>
          </p:nvSpPr>
          <p:spPr bwMode="auto">
            <a:xfrm>
              <a:off x="69278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8</a:t>
              </a:r>
            </a:p>
          </p:txBody>
        </p:sp>
        <p:sp>
          <p:nvSpPr>
            <p:cNvPr id="122" name="Rectangle 11"/>
            <p:cNvSpPr>
              <a:spLocks noChangeArrowheads="1"/>
            </p:cNvSpPr>
            <p:nvPr/>
          </p:nvSpPr>
          <p:spPr bwMode="auto">
            <a:xfrm>
              <a:off x="75374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9</a:t>
              </a:r>
            </a:p>
          </p:txBody>
        </p:sp>
      </p:grpSp>
      <p:grpSp>
        <p:nvGrpSpPr>
          <p:cNvPr id="3" name="Group 2"/>
          <p:cNvGrpSpPr/>
          <p:nvPr/>
        </p:nvGrpSpPr>
        <p:grpSpPr>
          <a:xfrm>
            <a:off x="6318250" y="3041650"/>
            <a:ext cx="2362200" cy="2057400"/>
            <a:chOff x="8680450" y="3727450"/>
            <a:chExt cx="2362200" cy="2057400"/>
          </a:xfrm>
        </p:grpSpPr>
        <p:sp>
          <p:nvSpPr>
            <p:cNvPr id="2" name="Rectangle 1"/>
            <p:cNvSpPr/>
            <p:nvPr/>
          </p:nvSpPr>
          <p:spPr bwMode="auto">
            <a:xfrm>
              <a:off x="8680450" y="3727450"/>
              <a:ext cx="2362200" cy="2057400"/>
            </a:xfrm>
            <a:prstGeom prst="rect">
              <a:avLst/>
            </a:prstGeom>
            <a:solidFill>
              <a:srgbClr val="FFFFFF"/>
            </a:solidFill>
            <a:ln w="19050" cap="flat" cmpd="sng" algn="ctr">
              <a:noFill/>
              <a:prstDash val="solid"/>
              <a:round/>
              <a:headEnd type="none" w="med" len="med"/>
              <a:tailEnd type="triangle" w="sm" len="sm"/>
            </a:ln>
            <a:effec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Helvetica" pitchFamily="34" charset="0"/>
              </a:endParaRPr>
            </a:p>
          </p:txBody>
        </p:sp>
        <p:grpSp>
          <p:nvGrpSpPr>
            <p:cNvPr id="115" name="Group 220"/>
            <p:cNvGrpSpPr>
              <a:grpSpLocks/>
            </p:cNvGrpSpPr>
            <p:nvPr/>
          </p:nvGrpSpPr>
          <p:grpSpPr bwMode="auto">
            <a:xfrm>
              <a:off x="8756650" y="3879850"/>
              <a:ext cx="2133600" cy="1752600"/>
              <a:chOff x="4368" y="816"/>
              <a:chExt cx="1344" cy="1104"/>
            </a:xfrm>
          </p:grpSpPr>
          <p:sp>
            <p:nvSpPr>
              <p:cNvPr id="116" name="Rectangle 118"/>
              <p:cNvSpPr>
                <a:spLocks noChangeArrowheads="1"/>
              </p:cNvSpPr>
              <p:nvPr/>
            </p:nvSpPr>
            <p:spPr bwMode="auto">
              <a:xfrm>
                <a:off x="4512" y="86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addq</a:t>
                </a:r>
                <a:endParaRPr lang="en-US" sz="1400" b="0" dirty="0">
                  <a:latin typeface="Courier New" pitchFamily="49" charset="0"/>
                </a:endParaRPr>
              </a:p>
            </p:txBody>
          </p:sp>
          <p:grpSp>
            <p:nvGrpSpPr>
              <p:cNvPr id="117" name="Group 183"/>
              <p:cNvGrpSpPr>
                <a:grpSpLocks/>
              </p:cNvGrpSpPr>
              <p:nvPr/>
            </p:nvGrpSpPr>
            <p:grpSpPr bwMode="auto">
              <a:xfrm>
                <a:off x="4944" y="864"/>
                <a:ext cx="384" cy="192"/>
                <a:chOff x="4560" y="864"/>
                <a:chExt cx="384" cy="192"/>
              </a:xfrm>
            </p:grpSpPr>
            <p:sp>
              <p:nvSpPr>
                <p:cNvPr id="138" name="Rectangle 120"/>
                <p:cNvSpPr>
                  <a:spLocks noChangeArrowheads="1"/>
                </p:cNvSpPr>
                <p:nvPr/>
              </p:nvSpPr>
              <p:spPr bwMode="auto">
                <a:xfrm>
                  <a:off x="4560" y="86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6</a:t>
                  </a:r>
                </a:p>
              </p:txBody>
            </p:sp>
            <p:sp>
              <p:nvSpPr>
                <p:cNvPr id="139" name="Rectangle 121"/>
                <p:cNvSpPr>
                  <a:spLocks noChangeArrowheads="1"/>
                </p:cNvSpPr>
                <p:nvPr/>
              </p:nvSpPr>
              <p:spPr bwMode="auto">
                <a:xfrm>
                  <a:off x="4752" y="86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0</a:t>
                  </a:r>
                </a:p>
              </p:txBody>
            </p:sp>
            <p:sp>
              <p:nvSpPr>
                <p:cNvPr id="140" name="Rectangle 122"/>
                <p:cNvSpPr>
                  <a:spLocks noChangeArrowheads="1"/>
                </p:cNvSpPr>
                <p:nvPr/>
              </p:nvSpPr>
              <p:spPr bwMode="auto">
                <a:xfrm>
                  <a:off x="4560" y="86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18" name="Rectangle 123"/>
              <p:cNvSpPr>
                <a:spLocks noChangeArrowheads="1"/>
              </p:cNvSpPr>
              <p:nvPr/>
            </p:nvSpPr>
            <p:spPr bwMode="auto">
              <a:xfrm>
                <a:off x="4512" y="1152"/>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subq</a:t>
                </a:r>
                <a:endParaRPr lang="en-US" sz="1400" b="0" dirty="0">
                  <a:latin typeface="Courier New" pitchFamily="49" charset="0"/>
                </a:endParaRPr>
              </a:p>
            </p:txBody>
          </p:sp>
          <p:grpSp>
            <p:nvGrpSpPr>
              <p:cNvPr id="123" name="Group 182"/>
              <p:cNvGrpSpPr>
                <a:grpSpLocks/>
              </p:cNvGrpSpPr>
              <p:nvPr/>
            </p:nvGrpSpPr>
            <p:grpSpPr bwMode="auto">
              <a:xfrm>
                <a:off x="4944" y="1152"/>
                <a:ext cx="384" cy="192"/>
                <a:chOff x="4560" y="1152"/>
                <a:chExt cx="384" cy="192"/>
              </a:xfrm>
            </p:grpSpPr>
            <p:sp>
              <p:nvSpPr>
                <p:cNvPr id="135" name="Rectangle 125"/>
                <p:cNvSpPr>
                  <a:spLocks noChangeArrowheads="1"/>
                </p:cNvSpPr>
                <p:nvPr/>
              </p:nvSpPr>
              <p:spPr bwMode="auto">
                <a:xfrm>
                  <a:off x="4560" y="115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136" name="Rectangle 126"/>
                <p:cNvSpPr>
                  <a:spLocks noChangeArrowheads="1"/>
                </p:cNvSpPr>
                <p:nvPr/>
              </p:nvSpPr>
              <p:spPr bwMode="auto">
                <a:xfrm>
                  <a:off x="4752" y="115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1</a:t>
                  </a:r>
                </a:p>
              </p:txBody>
            </p:sp>
            <p:sp>
              <p:nvSpPr>
                <p:cNvPr id="137" name="Rectangle 127"/>
                <p:cNvSpPr>
                  <a:spLocks noChangeArrowheads="1"/>
                </p:cNvSpPr>
                <p:nvPr/>
              </p:nvSpPr>
              <p:spPr bwMode="auto">
                <a:xfrm>
                  <a:off x="4560" y="115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4" name="Rectangle 128"/>
              <p:cNvSpPr>
                <a:spLocks noChangeArrowheads="1"/>
              </p:cNvSpPr>
              <p:nvPr/>
            </p:nvSpPr>
            <p:spPr bwMode="auto">
              <a:xfrm>
                <a:off x="4512" y="144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andq</a:t>
                </a:r>
                <a:endParaRPr lang="en-US" sz="1400" b="0" dirty="0">
                  <a:latin typeface="Courier New" pitchFamily="49" charset="0"/>
                </a:endParaRPr>
              </a:p>
            </p:txBody>
          </p:sp>
          <p:grpSp>
            <p:nvGrpSpPr>
              <p:cNvPr id="125" name="Group 181"/>
              <p:cNvGrpSpPr>
                <a:grpSpLocks/>
              </p:cNvGrpSpPr>
              <p:nvPr/>
            </p:nvGrpSpPr>
            <p:grpSpPr bwMode="auto">
              <a:xfrm>
                <a:off x="4944" y="1440"/>
                <a:ext cx="384" cy="192"/>
                <a:chOff x="4560" y="1440"/>
                <a:chExt cx="384" cy="192"/>
              </a:xfrm>
            </p:grpSpPr>
            <p:sp>
              <p:nvSpPr>
                <p:cNvPr id="132" name="Rectangle 130"/>
                <p:cNvSpPr>
                  <a:spLocks noChangeArrowheads="1"/>
                </p:cNvSpPr>
                <p:nvPr/>
              </p:nvSpPr>
              <p:spPr bwMode="auto">
                <a:xfrm>
                  <a:off x="4560" y="144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133" name="Rectangle 131"/>
                <p:cNvSpPr>
                  <a:spLocks noChangeArrowheads="1"/>
                </p:cNvSpPr>
                <p:nvPr/>
              </p:nvSpPr>
              <p:spPr bwMode="auto">
                <a:xfrm>
                  <a:off x="4752" y="144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134" name="Rectangle 132"/>
                <p:cNvSpPr>
                  <a:spLocks noChangeArrowheads="1"/>
                </p:cNvSpPr>
                <p:nvPr/>
              </p:nvSpPr>
              <p:spPr bwMode="auto">
                <a:xfrm>
                  <a:off x="4560" y="144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6" name="Rectangle 133"/>
              <p:cNvSpPr>
                <a:spLocks noChangeArrowheads="1"/>
              </p:cNvSpPr>
              <p:nvPr/>
            </p:nvSpPr>
            <p:spPr bwMode="auto">
              <a:xfrm>
                <a:off x="4512" y="172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xorq</a:t>
                </a:r>
                <a:endParaRPr lang="en-US" sz="1400" b="0" dirty="0">
                  <a:latin typeface="Courier New" pitchFamily="49" charset="0"/>
                </a:endParaRPr>
              </a:p>
            </p:txBody>
          </p:sp>
          <p:grpSp>
            <p:nvGrpSpPr>
              <p:cNvPr id="127" name="Group 180"/>
              <p:cNvGrpSpPr>
                <a:grpSpLocks/>
              </p:cNvGrpSpPr>
              <p:nvPr/>
            </p:nvGrpSpPr>
            <p:grpSpPr bwMode="auto">
              <a:xfrm>
                <a:off x="4944" y="1728"/>
                <a:ext cx="384" cy="192"/>
                <a:chOff x="4560" y="1728"/>
                <a:chExt cx="384" cy="192"/>
              </a:xfrm>
            </p:grpSpPr>
            <p:sp>
              <p:nvSpPr>
                <p:cNvPr id="129" name="Rectangle 135"/>
                <p:cNvSpPr>
                  <a:spLocks noChangeArrowheads="1"/>
                </p:cNvSpPr>
                <p:nvPr/>
              </p:nvSpPr>
              <p:spPr bwMode="auto">
                <a:xfrm>
                  <a:off x="4560" y="172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130" name="Rectangle 136"/>
                <p:cNvSpPr>
                  <a:spLocks noChangeArrowheads="1"/>
                </p:cNvSpPr>
                <p:nvPr/>
              </p:nvSpPr>
              <p:spPr bwMode="auto">
                <a:xfrm>
                  <a:off x="4752" y="172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131" name="Rectangle 137"/>
                <p:cNvSpPr>
                  <a:spLocks noChangeArrowheads="1"/>
                </p:cNvSpPr>
                <p:nvPr/>
              </p:nvSpPr>
              <p:spPr bwMode="auto">
                <a:xfrm>
                  <a:off x="4560" y="172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8" name="AutoShape 217"/>
              <p:cNvSpPr>
                <a:spLocks/>
              </p:cNvSpPr>
              <p:nvPr/>
            </p:nvSpPr>
            <p:spPr bwMode="auto">
              <a:xfrm>
                <a:off x="4368" y="816"/>
                <a:ext cx="144" cy="1104"/>
              </a:xfrm>
              <a:prstGeom prst="leftBrace">
                <a:avLst>
                  <a:gd name="adj1" fmla="val 63889"/>
                  <a:gd name="adj2" fmla="val 50000"/>
                </a:avLst>
              </a:prstGeom>
              <a:noFill/>
              <a:ln w="19050">
                <a:solidFill>
                  <a:schemeClr val="tx2"/>
                </a:solidFill>
                <a:round/>
                <a:headEnd/>
                <a:tailEnd type="none" w="sm" len="sm"/>
              </a:ln>
              <a:effectLst/>
            </p:spPr>
            <p:txBody>
              <a:bodyPr wrap="none" lIns="45720" rIns="45720" anchor="ctr">
                <a:spAutoFit/>
              </a:bodyPr>
              <a:lstStyle/>
              <a:p>
                <a:endParaRPr lang="en-US"/>
              </a:p>
            </p:txBody>
          </p:sp>
        </p:grpSp>
      </p:grpSp>
      <p:cxnSp>
        <p:nvCxnSpPr>
          <p:cNvPr id="12" name="Straight Connector 11"/>
          <p:cNvCxnSpPr>
            <a:stCxn id="2" idx="1"/>
            <a:endCxn id="322659" idx="3"/>
          </p:cNvCxnSpPr>
          <p:nvPr/>
        </p:nvCxnSpPr>
        <p:spPr bwMode="auto">
          <a:xfrm flipH="1">
            <a:off x="3270250" y="4070350"/>
            <a:ext cx="3048000" cy="44450"/>
          </a:xfrm>
          <a:prstGeom prst="line">
            <a:avLst/>
          </a:prstGeom>
          <a:noFill/>
          <a:ln w="19050" cap="flat" cmpd="sng" algn="ctr">
            <a:solidFill>
              <a:schemeClr val="tx2"/>
            </a:solidFill>
            <a:prstDash val="solid"/>
            <a:round/>
            <a:headEnd type="triangle" w="med" len="med"/>
            <a:tailEnd type="none" w="sm" len="sm"/>
          </a:ln>
          <a:effectLst/>
        </p:spPr>
      </p:cxnSp>
    </p:spTree>
    <p:extLst>
      <p:ext uri="{BB962C8B-B14F-4D97-AF65-F5344CB8AC3E}">
        <p14:creationId xmlns:p14="http://schemas.microsoft.com/office/powerpoint/2010/main" val="92581873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D0311-6F73-4509-B396-C2EFFC6E4370}"/>
              </a:ext>
            </a:extLst>
          </p:cNvPr>
          <p:cNvSpPr>
            <a:spLocks noGrp="1"/>
          </p:cNvSpPr>
          <p:nvPr>
            <p:ph type="title"/>
          </p:nvPr>
        </p:nvSpPr>
        <p:spPr/>
        <p:txBody>
          <a:bodyPr/>
          <a:lstStyle/>
          <a:p>
            <a:r>
              <a:rPr lang="en-US" altLang="zh-CN" dirty="0"/>
              <a:t>SEQ</a:t>
            </a:r>
            <a:r>
              <a:rPr lang="zh-CN" altLang="en-US" dirty="0"/>
              <a:t>各阶段的实现</a:t>
            </a:r>
          </a:p>
        </p:txBody>
      </p:sp>
      <p:sp>
        <p:nvSpPr>
          <p:cNvPr id="3" name="内容占位符 2">
            <a:extLst>
              <a:ext uri="{FF2B5EF4-FFF2-40B4-BE49-F238E27FC236}">
                <a16:creationId xmlns:a16="http://schemas.microsoft.com/office/drawing/2014/main" id="{287F43E7-5070-4BAB-A7CD-AF6E67DD32B9}"/>
              </a:ext>
            </a:extLst>
          </p:cNvPr>
          <p:cNvSpPr>
            <a:spLocks noGrp="1"/>
          </p:cNvSpPr>
          <p:nvPr>
            <p:ph idx="1"/>
          </p:nvPr>
        </p:nvSpPr>
        <p:spPr/>
        <p:txBody>
          <a:bodyPr/>
          <a:lstStyle/>
          <a:p>
            <a:r>
              <a:rPr lang="en-US" altLang="zh-CN" dirty="0"/>
              <a:t>HCL</a:t>
            </a:r>
            <a:r>
              <a:rPr lang="zh-CN" altLang="en-US" dirty="0"/>
              <a:t>描述中使用的常数值</a:t>
            </a:r>
          </a:p>
        </p:txBody>
      </p:sp>
      <p:pic>
        <p:nvPicPr>
          <p:cNvPr id="5" name="图片 4">
            <a:extLst>
              <a:ext uri="{FF2B5EF4-FFF2-40B4-BE49-F238E27FC236}">
                <a16:creationId xmlns:a16="http://schemas.microsoft.com/office/drawing/2014/main" id="{903984D0-2080-483F-91AF-65CFA37763B4}"/>
              </a:ext>
            </a:extLst>
          </p:cNvPr>
          <p:cNvPicPr/>
          <p:nvPr/>
        </p:nvPicPr>
        <p:blipFill>
          <a:blip r:embed="rId2">
            <a:extLst>
              <a:ext uri="{BEBA8EAE-BF5A-486C-A8C5-ECC9F3942E4B}">
                <a14:imgProps xmlns:a14="http://schemas.microsoft.com/office/drawing/2010/main">
                  <a14:imgLayer r:embed="rId3">
                    <a14:imgEffect>
                      <a14:sharpenSoften amount="100000"/>
                    </a14:imgEffect>
                    <a14:imgEffect>
                      <a14:saturation sat="400000"/>
                    </a14:imgEffect>
                  </a14:imgLayer>
                </a14:imgProps>
              </a:ext>
            </a:extLst>
          </a:blip>
          <a:stretch>
            <a:fillRect/>
          </a:stretch>
        </p:blipFill>
        <p:spPr>
          <a:xfrm>
            <a:off x="1822450" y="1696084"/>
            <a:ext cx="5655846" cy="5149215"/>
          </a:xfrm>
          <a:prstGeom prst="rect">
            <a:avLst/>
          </a:prstGeom>
          <a:effectLst/>
        </p:spPr>
      </p:pic>
    </p:spTree>
    <p:extLst>
      <p:ext uri="{BB962C8B-B14F-4D97-AF65-F5344CB8AC3E}">
        <p14:creationId xmlns:p14="http://schemas.microsoft.com/office/powerpoint/2010/main" val="71621097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dirty="0"/>
              <a:t>1</a:t>
            </a:r>
            <a:r>
              <a:rPr lang="zh-CN" altLang="en-US" dirty="0"/>
              <a:t>、</a:t>
            </a:r>
            <a:r>
              <a:rPr lang="en-US" dirty="0"/>
              <a:t>Fetch</a:t>
            </a:r>
            <a:r>
              <a:rPr lang="zh-CN" altLang="en-US" dirty="0"/>
              <a:t>取指阶段</a:t>
            </a:r>
            <a:endParaRPr lang="en-US" dirty="0"/>
          </a:p>
        </p:txBody>
      </p:sp>
      <p:sp>
        <p:nvSpPr>
          <p:cNvPr id="361475" name="Rectangle 3"/>
          <p:cNvSpPr>
            <a:spLocks noGrp="1" noChangeArrowheads="1"/>
          </p:cNvSpPr>
          <p:nvPr>
            <p:ph type="body" idx="1"/>
          </p:nvPr>
        </p:nvSpPr>
        <p:spPr>
          <a:xfrm>
            <a:off x="290513" y="4032250"/>
            <a:ext cx="8294687" cy="2241550"/>
          </a:xfrm>
        </p:spPr>
        <p:txBody>
          <a:bodyPr/>
          <a:lstStyle/>
          <a:p>
            <a:r>
              <a:rPr lang="zh-CN" altLang="en-US" b="1" dirty="0">
                <a:solidFill>
                  <a:schemeClr val="tx1"/>
                </a:solidFill>
              </a:rPr>
              <a:t>预定义的模块</a:t>
            </a:r>
            <a:endParaRPr lang="en-US" b="1" dirty="0">
              <a:solidFill>
                <a:schemeClr val="tx1"/>
              </a:solidFill>
            </a:endParaRPr>
          </a:p>
          <a:p>
            <a:pPr lvl="1"/>
            <a:r>
              <a:rPr lang="en-US" dirty="0"/>
              <a:t>PC:  </a:t>
            </a:r>
            <a:r>
              <a:rPr lang="zh-CN" altLang="en-US" dirty="0"/>
              <a:t>装有</a:t>
            </a:r>
            <a:r>
              <a:rPr lang="en-US" altLang="zh-CN" dirty="0"/>
              <a:t>PC</a:t>
            </a:r>
            <a:r>
              <a:rPr lang="zh-CN" altLang="en-US" dirty="0"/>
              <a:t>的寄存器</a:t>
            </a:r>
            <a:endParaRPr lang="en-US" dirty="0"/>
          </a:p>
          <a:p>
            <a:pPr lvl="1"/>
            <a:r>
              <a:rPr lang="en-US" dirty="0"/>
              <a:t>Instruction memory: </a:t>
            </a:r>
            <a:r>
              <a:rPr lang="zh-CN" altLang="en-US" dirty="0"/>
              <a:t>读</a:t>
            </a:r>
            <a:r>
              <a:rPr lang="en-US" altLang="zh-CN" dirty="0"/>
              <a:t>10</a:t>
            </a:r>
            <a:r>
              <a:rPr lang="zh-CN" altLang="en-US" dirty="0"/>
              <a:t>个字节</a:t>
            </a:r>
            <a:r>
              <a:rPr lang="en-US" dirty="0"/>
              <a:t> (PC to PC+9)</a:t>
            </a:r>
          </a:p>
          <a:p>
            <a:pPr lvl="2"/>
            <a:r>
              <a:rPr lang="en-US" dirty="0"/>
              <a:t>Signal invalid address</a:t>
            </a:r>
          </a:p>
          <a:p>
            <a:pPr lvl="1"/>
            <a:r>
              <a:rPr lang="en-US" dirty="0"/>
              <a:t>Split: </a:t>
            </a:r>
            <a:r>
              <a:rPr lang="zh-CN" altLang="en-US" dirty="0"/>
              <a:t>把指令字节分到</a:t>
            </a:r>
            <a:r>
              <a:rPr lang="en-US" dirty="0" err="1"/>
              <a:t>icode</a:t>
            </a:r>
            <a:r>
              <a:rPr lang="en-US" dirty="0"/>
              <a:t> </a:t>
            </a:r>
            <a:r>
              <a:rPr lang="zh-CN" altLang="en-US" dirty="0"/>
              <a:t>和</a:t>
            </a:r>
            <a:r>
              <a:rPr lang="en-US" dirty="0"/>
              <a:t> </a:t>
            </a:r>
            <a:r>
              <a:rPr lang="en-US" dirty="0" err="1"/>
              <a:t>ifun</a:t>
            </a:r>
            <a:endParaRPr lang="en-US" dirty="0"/>
          </a:p>
          <a:p>
            <a:pPr lvl="1"/>
            <a:r>
              <a:rPr lang="en-US" dirty="0"/>
              <a:t>Align: </a:t>
            </a:r>
            <a:r>
              <a:rPr lang="zh-CN" altLang="en-US" dirty="0"/>
              <a:t>取字段放入</a:t>
            </a:r>
            <a:r>
              <a:rPr lang="en-US" dirty="0" err="1"/>
              <a:t>rA</a:t>
            </a:r>
            <a:r>
              <a:rPr lang="en-US" dirty="0"/>
              <a:t>, </a:t>
            </a:r>
            <a:r>
              <a:rPr lang="en-US" dirty="0" err="1"/>
              <a:t>rB</a:t>
            </a:r>
            <a:r>
              <a:rPr lang="en-US" dirty="0"/>
              <a:t>, </a:t>
            </a:r>
            <a:r>
              <a:rPr lang="zh-CN" altLang="en-US" dirty="0"/>
              <a:t>和</a:t>
            </a:r>
            <a:r>
              <a:rPr lang="en-US" dirty="0"/>
              <a:t> </a:t>
            </a:r>
            <a:r>
              <a:rPr lang="en-US" dirty="0" err="1"/>
              <a:t>valC</a:t>
            </a:r>
            <a:endParaRPr lang="en-US" dirty="0"/>
          </a:p>
        </p:txBody>
      </p:sp>
      <p:grpSp>
        <p:nvGrpSpPr>
          <p:cNvPr id="63" name="Group 62"/>
          <p:cNvGrpSpPr/>
          <p:nvPr/>
        </p:nvGrpSpPr>
        <p:grpSpPr>
          <a:xfrm>
            <a:off x="2965450" y="222250"/>
            <a:ext cx="5334000" cy="4495800"/>
            <a:chOff x="457200" y="11658600"/>
            <a:chExt cx="5334000" cy="4495800"/>
          </a:xfrm>
        </p:grpSpPr>
        <p:sp>
          <p:nvSpPr>
            <p:cNvPr id="64" name="Rectangle 8"/>
            <p:cNvSpPr>
              <a:spLocks noChangeArrowheads="1"/>
            </p:cNvSpPr>
            <p:nvPr/>
          </p:nvSpPr>
          <p:spPr bwMode="auto">
            <a:xfrm>
              <a:off x="1676400" y="14554200"/>
              <a:ext cx="2057400" cy="6096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Instruction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memory</a:t>
              </a:r>
            </a:p>
          </p:txBody>
        </p:sp>
        <p:sp>
          <p:nvSpPr>
            <p:cNvPr id="65" name="Rectangle 17"/>
            <p:cNvSpPr>
              <a:spLocks noChangeArrowheads="1"/>
            </p:cNvSpPr>
            <p:nvPr/>
          </p:nvSpPr>
          <p:spPr bwMode="auto">
            <a:xfrm>
              <a:off x="4876800" y="12420600"/>
              <a:ext cx="914400" cy="9144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PC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increment</a:t>
              </a:r>
            </a:p>
          </p:txBody>
        </p:sp>
        <p:sp>
          <p:nvSpPr>
            <p:cNvPr id="66" name="Line 19"/>
            <p:cNvSpPr>
              <a:spLocks noChangeShapeType="1"/>
            </p:cNvSpPr>
            <p:nvPr/>
          </p:nvSpPr>
          <p:spPr bwMode="auto">
            <a:xfrm flipV="1">
              <a:off x="5410200" y="12039600"/>
              <a:ext cx="0" cy="3810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67" name="Oval 31"/>
            <p:cNvSpPr>
              <a:spLocks noChangeArrowheads="1"/>
            </p:cNvSpPr>
            <p:nvPr/>
          </p:nvSpPr>
          <p:spPr bwMode="auto">
            <a:xfrm>
              <a:off x="29718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rB</a:t>
              </a:r>
            </a:p>
          </p:txBody>
        </p:sp>
        <p:sp>
          <p:nvSpPr>
            <p:cNvPr id="68" name="Oval 6"/>
            <p:cNvSpPr>
              <a:spLocks noChangeArrowheads="1"/>
            </p:cNvSpPr>
            <p:nvPr/>
          </p:nvSpPr>
          <p:spPr bwMode="auto">
            <a:xfrm>
              <a:off x="16002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icode</a:t>
              </a:r>
            </a:p>
          </p:txBody>
        </p:sp>
        <p:sp>
          <p:nvSpPr>
            <p:cNvPr id="69" name="Oval 7"/>
            <p:cNvSpPr>
              <a:spLocks noChangeArrowheads="1"/>
            </p:cNvSpPr>
            <p:nvPr/>
          </p:nvSpPr>
          <p:spPr bwMode="auto">
            <a:xfrm>
              <a:off x="20574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ifun</a:t>
              </a:r>
            </a:p>
          </p:txBody>
        </p:sp>
        <p:sp>
          <p:nvSpPr>
            <p:cNvPr id="70" name="Oval 30"/>
            <p:cNvSpPr>
              <a:spLocks noChangeArrowheads="1"/>
            </p:cNvSpPr>
            <p:nvPr/>
          </p:nvSpPr>
          <p:spPr bwMode="auto">
            <a:xfrm>
              <a:off x="25146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rA</a:t>
              </a:r>
            </a:p>
          </p:txBody>
        </p:sp>
        <p:sp>
          <p:nvSpPr>
            <p:cNvPr id="71" name="Line 221"/>
            <p:cNvSpPr>
              <a:spLocks noChangeShapeType="1"/>
            </p:cNvSpPr>
            <p:nvPr/>
          </p:nvSpPr>
          <p:spPr bwMode="auto">
            <a:xfrm flipV="1">
              <a:off x="2743200" y="15163800"/>
              <a:ext cx="0" cy="6096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72" name="Freeform 222"/>
            <p:cNvSpPr>
              <a:spLocks/>
            </p:cNvSpPr>
            <p:nvPr/>
          </p:nvSpPr>
          <p:spPr bwMode="auto">
            <a:xfrm>
              <a:off x="2743200" y="13335000"/>
              <a:ext cx="2667000" cy="2133600"/>
            </a:xfrm>
            <a:custGeom>
              <a:avLst/>
              <a:gdLst>
                <a:gd name="T0" fmla="*/ 0 w 1200"/>
                <a:gd name="T1" fmla="*/ 2133600 h 96"/>
                <a:gd name="T2" fmla="*/ 2667000 w 1200"/>
                <a:gd name="T3" fmla="*/ 2133600 h 96"/>
                <a:gd name="T4" fmla="*/ 2667000 w 1200"/>
                <a:gd name="T5" fmla="*/ 0 h 96"/>
                <a:gd name="T6" fmla="*/ 0 60000 65536"/>
                <a:gd name="T7" fmla="*/ 0 60000 65536"/>
                <a:gd name="T8" fmla="*/ 0 60000 65536"/>
                <a:gd name="T9" fmla="*/ 0 w 1200"/>
                <a:gd name="T10" fmla="*/ 0 h 96"/>
                <a:gd name="T11" fmla="*/ 1200 w 1200"/>
                <a:gd name="T12" fmla="*/ 96 h 96"/>
              </a:gdLst>
              <a:ahLst/>
              <a:cxnLst>
                <a:cxn ang="T6">
                  <a:pos x="T0" y="T1"/>
                </a:cxn>
                <a:cxn ang="T7">
                  <a:pos x="T2" y="T3"/>
                </a:cxn>
                <a:cxn ang="T8">
                  <a:pos x="T4" y="T5"/>
                </a:cxn>
              </a:cxnLst>
              <a:rect l="T9" t="T10" r="T11" b="T12"/>
              <a:pathLst>
                <a:path w="1200" h="96">
                  <a:moveTo>
                    <a:pt x="0" y="96"/>
                  </a:moveTo>
                  <a:lnTo>
                    <a:pt x="1200" y="96"/>
                  </a:lnTo>
                  <a:lnTo>
                    <a:pt x="1200" y="0"/>
                  </a:lnTo>
                </a:path>
              </a:pathLst>
            </a:cu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73" name="Group 223"/>
            <p:cNvGrpSpPr>
              <a:grpSpLocks/>
            </p:cNvGrpSpPr>
            <p:nvPr/>
          </p:nvGrpSpPr>
          <p:grpSpPr bwMode="auto">
            <a:xfrm>
              <a:off x="1752600" y="13106400"/>
              <a:ext cx="152400" cy="152400"/>
              <a:chOff x="240" y="4176"/>
              <a:chExt cx="192" cy="192"/>
            </a:xfrm>
          </p:grpSpPr>
          <p:sp>
            <p:nvSpPr>
              <p:cNvPr id="119" name="Oval 224"/>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20" name="Rectangle 225"/>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74" name="Rectangle 231"/>
            <p:cNvSpPr>
              <a:spLocks noChangeArrowheads="1"/>
            </p:cNvSpPr>
            <p:nvPr/>
          </p:nvSpPr>
          <p:spPr bwMode="auto">
            <a:xfrm>
              <a:off x="2362200" y="15773400"/>
              <a:ext cx="762000" cy="381000"/>
            </a:xfrm>
            <a:prstGeom prst="rect">
              <a:avLst/>
            </a:prstGeom>
            <a:solidFill>
              <a:srgbClr val="FFFFFF"/>
            </a:solidFill>
            <a:ln w="12700">
              <a:solidFill>
                <a:srgbClr val="000000"/>
              </a:solidFill>
              <a:miter lim="800000"/>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PC</a:t>
              </a:r>
            </a:p>
          </p:txBody>
        </p:sp>
        <p:sp>
          <p:nvSpPr>
            <p:cNvPr id="75" name="Oval 232"/>
            <p:cNvSpPr>
              <a:spLocks noChangeArrowheads="1"/>
            </p:cNvSpPr>
            <p:nvPr/>
          </p:nvSpPr>
          <p:spPr bwMode="auto">
            <a:xfrm>
              <a:off x="34290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valC</a:t>
              </a:r>
            </a:p>
          </p:txBody>
        </p:sp>
        <p:sp>
          <p:nvSpPr>
            <p:cNvPr id="76" name="Oval 233"/>
            <p:cNvSpPr>
              <a:spLocks noChangeArrowheads="1"/>
            </p:cNvSpPr>
            <p:nvPr/>
          </p:nvSpPr>
          <p:spPr bwMode="auto">
            <a:xfrm>
              <a:off x="51816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valP</a:t>
              </a:r>
            </a:p>
          </p:txBody>
        </p:sp>
        <p:sp>
          <p:nvSpPr>
            <p:cNvPr id="77" name="Line 293"/>
            <p:cNvSpPr>
              <a:spLocks noChangeShapeType="1"/>
            </p:cNvSpPr>
            <p:nvPr/>
          </p:nvSpPr>
          <p:spPr bwMode="auto">
            <a:xfrm flipH="1" flipV="1">
              <a:off x="3657600" y="12039600"/>
              <a:ext cx="0" cy="1828800"/>
            </a:xfrm>
            <a:prstGeom prst="line">
              <a:avLst/>
            </a:prstGeom>
            <a:noFill/>
            <a:ln w="381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78" name="Line 298"/>
            <p:cNvSpPr>
              <a:spLocks noChangeShapeType="1"/>
            </p:cNvSpPr>
            <p:nvPr/>
          </p:nvSpPr>
          <p:spPr bwMode="auto">
            <a:xfrm flipH="1" flipV="1">
              <a:off x="18288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79" name="AutoShape 300"/>
            <p:cNvSpPr>
              <a:spLocks noChangeArrowheads="1"/>
            </p:cNvSpPr>
            <p:nvPr/>
          </p:nvSpPr>
          <p:spPr bwMode="auto">
            <a:xfrm>
              <a:off x="3886200" y="12877800"/>
              <a:ext cx="6858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Need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regids</a:t>
              </a:r>
            </a:p>
          </p:txBody>
        </p:sp>
        <p:sp>
          <p:nvSpPr>
            <p:cNvPr id="80" name="AutoShape 301"/>
            <p:cNvSpPr>
              <a:spLocks noChangeArrowheads="1"/>
            </p:cNvSpPr>
            <p:nvPr/>
          </p:nvSpPr>
          <p:spPr bwMode="auto">
            <a:xfrm>
              <a:off x="3886200" y="12268200"/>
              <a:ext cx="6858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Need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valC</a:t>
              </a:r>
            </a:p>
          </p:txBody>
        </p:sp>
        <p:sp>
          <p:nvSpPr>
            <p:cNvPr id="81" name="Line 302"/>
            <p:cNvSpPr>
              <a:spLocks noChangeShapeType="1"/>
            </p:cNvSpPr>
            <p:nvPr/>
          </p:nvSpPr>
          <p:spPr bwMode="auto">
            <a:xfrm rot="5400000" flipV="1">
              <a:off x="2857500" y="12153900"/>
              <a:ext cx="0" cy="20574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82" name="Group 303"/>
            <p:cNvGrpSpPr>
              <a:grpSpLocks/>
            </p:cNvGrpSpPr>
            <p:nvPr/>
          </p:nvGrpSpPr>
          <p:grpSpPr bwMode="auto">
            <a:xfrm>
              <a:off x="1752600" y="12496800"/>
              <a:ext cx="152400" cy="152400"/>
              <a:chOff x="240" y="4176"/>
              <a:chExt cx="192" cy="192"/>
            </a:xfrm>
          </p:grpSpPr>
          <p:sp>
            <p:nvSpPr>
              <p:cNvPr id="117" name="Oval 304"/>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8" name="Rectangle 305"/>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83" name="Line 306"/>
            <p:cNvSpPr>
              <a:spLocks noChangeShapeType="1"/>
            </p:cNvSpPr>
            <p:nvPr/>
          </p:nvSpPr>
          <p:spPr bwMode="auto">
            <a:xfrm rot="5400000" flipV="1">
              <a:off x="2857500" y="11544300"/>
              <a:ext cx="0" cy="20574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84" name="Line 307"/>
            <p:cNvSpPr>
              <a:spLocks noChangeShapeType="1"/>
            </p:cNvSpPr>
            <p:nvPr/>
          </p:nvSpPr>
          <p:spPr bwMode="auto">
            <a:xfrm rot="5400000" flipV="1">
              <a:off x="4724400" y="12420600"/>
              <a:ext cx="0" cy="304800"/>
            </a:xfrm>
            <a:prstGeom prst="line">
              <a:avLst/>
            </a:pr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85" name="Line 308"/>
            <p:cNvSpPr>
              <a:spLocks noChangeShapeType="1"/>
            </p:cNvSpPr>
            <p:nvPr/>
          </p:nvSpPr>
          <p:spPr bwMode="auto">
            <a:xfrm rot="5400000" flipV="1">
              <a:off x="4724400" y="13030200"/>
              <a:ext cx="0" cy="304800"/>
            </a:xfrm>
            <a:prstGeom prst="line">
              <a:avLst/>
            </a:pr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86" name="Group 310"/>
            <p:cNvGrpSpPr>
              <a:grpSpLocks/>
            </p:cNvGrpSpPr>
            <p:nvPr/>
          </p:nvGrpSpPr>
          <p:grpSpPr bwMode="auto">
            <a:xfrm>
              <a:off x="2667000" y="15392400"/>
              <a:ext cx="152400" cy="152400"/>
              <a:chOff x="240" y="4176"/>
              <a:chExt cx="192" cy="192"/>
            </a:xfrm>
          </p:grpSpPr>
          <p:sp>
            <p:nvSpPr>
              <p:cNvPr id="115" name="Oval 311"/>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6" name="Rectangle 312"/>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87" name="AutoShape 313"/>
            <p:cNvSpPr>
              <a:spLocks noChangeArrowheads="1"/>
            </p:cNvSpPr>
            <p:nvPr/>
          </p:nvSpPr>
          <p:spPr bwMode="auto">
            <a:xfrm>
              <a:off x="762000" y="12573000"/>
              <a:ext cx="6858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Instr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valid</a:t>
              </a:r>
            </a:p>
          </p:txBody>
        </p:sp>
        <p:sp>
          <p:nvSpPr>
            <p:cNvPr id="88" name="Line 314"/>
            <p:cNvSpPr>
              <a:spLocks noChangeShapeType="1"/>
            </p:cNvSpPr>
            <p:nvPr/>
          </p:nvSpPr>
          <p:spPr bwMode="auto">
            <a:xfrm rot="16200000" flipH="1" flipV="1">
              <a:off x="1638300" y="12687300"/>
              <a:ext cx="0" cy="3810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89" name="Group 316"/>
            <p:cNvGrpSpPr>
              <a:grpSpLocks/>
            </p:cNvGrpSpPr>
            <p:nvPr/>
          </p:nvGrpSpPr>
          <p:grpSpPr bwMode="auto">
            <a:xfrm>
              <a:off x="1752600" y="12801600"/>
              <a:ext cx="152400" cy="152400"/>
              <a:chOff x="240" y="4176"/>
              <a:chExt cx="192" cy="192"/>
            </a:xfrm>
          </p:grpSpPr>
          <p:sp>
            <p:nvSpPr>
              <p:cNvPr id="113" name="Oval 317"/>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4" name="Rectangle 318"/>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90" name="Line 319"/>
            <p:cNvSpPr>
              <a:spLocks noChangeShapeType="1"/>
            </p:cNvSpPr>
            <p:nvPr/>
          </p:nvSpPr>
          <p:spPr bwMode="auto">
            <a:xfrm rot="16200000" flipH="1" flipV="1">
              <a:off x="609600" y="12725400"/>
              <a:ext cx="0" cy="304800"/>
            </a:xfrm>
            <a:prstGeom prst="line">
              <a:avLst/>
            </a:pr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91" name="Rectangle 320"/>
            <p:cNvSpPr>
              <a:spLocks noChangeArrowheads="1"/>
            </p:cNvSpPr>
            <p:nvPr/>
          </p:nvSpPr>
          <p:spPr bwMode="auto">
            <a:xfrm>
              <a:off x="2667000" y="13868400"/>
              <a:ext cx="1066800" cy="3810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Align</a:t>
              </a:r>
            </a:p>
          </p:txBody>
        </p:sp>
        <p:sp>
          <p:nvSpPr>
            <p:cNvPr id="92" name="Freeform 321"/>
            <p:cNvSpPr>
              <a:spLocks/>
            </p:cNvSpPr>
            <p:nvPr/>
          </p:nvSpPr>
          <p:spPr bwMode="auto">
            <a:xfrm>
              <a:off x="3733800" y="13182600"/>
              <a:ext cx="990600" cy="914400"/>
            </a:xfrm>
            <a:custGeom>
              <a:avLst/>
              <a:gdLst>
                <a:gd name="T0" fmla="*/ 990600 w 720"/>
                <a:gd name="T1" fmla="*/ 0 h 240"/>
                <a:gd name="T2" fmla="*/ 990600 w 720"/>
                <a:gd name="T3" fmla="*/ 914400 h 240"/>
                <a:gd name="T4" fmla="*/ 0 w 720"/>
                <a:gd name="T5" fmla="*/ 91440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720" y="0"/>
                  </a:moveTo>
                  <a:lnTo>
                    <a:pt x="720" y="240"/>
                  </a:lnTo>
                  <a:lnTo>
                    <a:pt x="0" y="240"/>
                  </a:lnTo>
                </a:path>
              </a:pathLst>
            </a:cu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93" name="Group 322"/>
            <p:cNvGrpSpPr>
              <a:grpSpLocks/>
            </p:cNvGrpSpPr>
            <p:nvPr/>
          </p:nvGrpSpPr>
          <p:grpSpPr bwMode="auto">
            <a:xfrm>
              <a:off x="4648200" y="13106400"/>
              <a:ext cx="152400" cy="152400"/>
              <a:chOff x="240" y="4176"/>
              <a:chExt cx="192" cy="192"/>
            </a:xfrm>
          </p:grpSpPr>
          <p:sp>
            <p:nvSpPr>
              <p:cNvPr id="111" name="Oval 323"/>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2" name="Rectangle 324"/>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94" name="Line 326"/>
            <p:cNvSpPr>
              <a:spLocks noChangeShapeType="1"/>
            </p:cNvSpPr>
            <p:nvPr/>
          </p:nvSpPr>
          <p:spPr bwMode="auto">
            <a:xfrm flipV="1">
              <a:off x="3200400" y="142494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95" name="Rectangle 327"/>
            <p:cNvSpPr>
              <a:spLocks noChangeArrowheads="1"/>
            </p:cNvSpPr>
            <p:nvPr/>
          </p:nvSpPr>
          <p:spPr bwMode="auto">
            <a:xfrm>
              <a:off x="1752600" y="13868400"/>
              <a:ext cx="609600" cy="3810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Split</a:t>
              </a:r>
            </a:p>
          </p:txBody>
        </p:sp>
        <p:sp>
          <p:nvSpPr>
            <p:cNvPr id="96" name="Line 328"/>
            <p:cNvSpPr>
              <a:spLocks noChangeShapeType="1"/>
            </p:cNvSpPr>
            <p:nvPr/>
          </p:nvSpPr>
          <p:spPr bwMode="auto">
            <a:xfrm flipV="1">
              <a:off x="2057400" y="14249400"/>
              <a:ext cx="0" cy="3048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97" name="Rectangle 329"/>
            <p:cNvSpPr>
              <a:spLocks noChangeArrowheads="1"/>
            </p:cNvSpPr>
            <p:nvPr/>
          </p:nvSpPr>
          <p:spPr bwMode="auto">
            <a:xfrm>
              <a:off x="3200400" y="14279563"/>
              <a:ext cx="671979" cy="230832"/>
            </a:xfrm>
            <a:prstGeom prst="rect">
              <a:avLst/>
            </a:prstGeom>
            <a:noFill/>
            <a:ln w="28575">
              <a:noFill/>
              <a:miter lim="800000"/>
              <a:headEnd type="none" w="sm" len="sm"/>
              <a:tailEnd type="none" w="sm" len="sm"/>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Bytes 1-9</a:t>
              </a:r>
            </a:p>
          </p:txBody>
        </p:sp>
        <p:sp>
          <p:nvSpPr>
            <p:cNvPr id="98" name="Rectangle 330"/>
            <p:cNvSpPr>
              <a:spLocks noChangeArrowheads="1"/>
            </p:cNvSpPr>
            <p:nvPr/>
          </p:nvSpPr>
          <p:spPr bwMode="auto">
            <a:xfrm>
              <a:off x="2070100" y="14279563"/>
              <a:ext cx="511679" cy="230832"/>
            </a:xfrm>
            <a:prstGeom prst="rect">
              <a:avLst/>
            </a:prstGeom>
            <a:noFill/>
            <a:ln w="28575">
              <a:noFill/>
              <a:miter lim="800000"/>
              <a:headEnd type="none" w="sm" len="sm"/>
              <a:tailEnd type="none" w="sm" len="sm"/>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rPr>
                <a:t>Byte 0</a:t>
              </a:r>
            </a:p>
          </p:txBody>
        </p:sp>
        <p:cxnSp>
          <p:nvCxnSpPr>
            <p:cNvPr id="99" name="Straight Arrow Connector 53"/>
            <p:cNvCxnSpPr>
              <a:cxnSpLocks noChangeShapeType="1"/>
              <a:stCxn id="64" idx="1"/>
            </p:cNvCxnSpPr>
            <p:nvPr/>
          </p:nvCxnSpPr>
          <p:spPr bwMode="auto">
            <a:xfrm rot="10800000">
              <a:off x="838200" y="14859000"/>
              <a:ext cx="838200" cy="1588"/>
            </a:xfrm>
            <a:prstGeom prst="straightConnector1">
              <a:avLst/>
            </a:prstGeom>
            <a:noFill/>
            <a:ln w="19050" algn="ctr">
              <a:solidFill>
                <a:srgbClr val="000000"/>
              </a:solidFill>
              <a:prstDash val="sysDot"/>
              <a:round/>
              <a:headEnd type="none" w="sm" len="sm"/>
              <a:tailEnd type="triangle" w="med" len="med"/>
            </a:ln>
          </p:spPr>
        </p:cxnSp>
        <p:sp>
          <p:nvSpPr>
            <p:cNvPr id="100" name="Oval 6"/>
            <p:cNvSpPr>
              <a:spLocks noChangeArrowheads="1"/>
            </p:cNvSpPr>
            <p:nvPr/>
          </p:nvSpPr>
          <p:spPr bwMode="auto">
            <a:xfrm>
              <a:off x="685800" y="14859000"/>
              <a:ext cx="9144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rPr>
                <a:t>imem_error</a:t>
              </a:r>
            </a:p>
          </p:txBody>
        </p:sp>
        <p:sp>
          <p:nvSpPr>
            <p:cNvPr id="101" name="AutoShape 301"/>
            <p:cNvSpPr>
              <a:spLocks noChangeArrowheads="1"/>
            </p:cNvSpPr>
            <p:nvPr/>
          </p:nvSpPr>
          <p:spPr bwMode="auto">
            <a:xfrm>
              <a:off x="1600200" y="13411200"/>
              <a:ext cx="457200" cy="3048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icode</a:t>
              </a:r>
            </a:p>
          </p:txBody>
        </p:sp>
        <p:cxnSp>
          <p:nvCxnSpPr>
            <p:cNvPr id="102" name="Straight Arrow Connector 53"/>
            <p:cNvCxnSpPr>
              <a:cxnSpLocks noChangeShapeType="1"/>
            </p:cNvCxnSpPr>
            <p:nvPr/>
          </p:nvCxnSpPr>
          <p:spPr bwMode="auto">
            <a:xfrm rot="5400000" flipH="1" flipV="1">
              <a:off x="723107" y="14212094"/>
              <a:ext cx="1296987" cy="3175"/>
            </a:xfrm>
            <a:prstGeom prst="straightConnector1">
              <a:avLst/>
            </a:prstGeom>
            <a:noFill/>
            <a:ln w="19050" algn="ctr">
              <a:solidFill>
                <a:srgbClr val="000000"/>
              </a:solidFill>
              <a:prstDash val="sysDot"/>
              <a:round/>
              <a:headEnd type="none" w="sm" len="sm"/>
              <a:tailEnd/>
            </a:ln>
          </p:spPr>
        </p:cxnSp>
        <p:cxnSp>
          <p:nvCxnSpPr>
            <p:cNvPr id="103" name="Straight Arrow Connector 56"/>
            <p:cNvCxnSpPr>
              <a:cxnSpLocks noChangeShapeType="1"/>
              <a:endCxn id="101" idx="1"/>
            </p:cNvCxnSpPr>
            <p:nvPr/>
          </p:nvCxnSpPr>
          <p:spPr bwMode="auto">
            <a:xfrm>
              <a:off x="1371600" y="13563600"/>
              <a:ext cx="228600" cy="1588"/>
            </a:xfrm>
            <a:prstGeom prst="straightConnector1">
              <a:avLst/>
            </a:prstGeom>
            <a:noFill/>
            <a:ln w="19050" algn="ctr">
              <a:solidFill>
                <a:srgbClr val="000000"/>
              </a:solidFill>
              <a:prstDash val="sysDot"/>
              <a:round/>
              <a:headEnd type="none" w="sm" len="sm"/>
              <a:tailEnd type="triangle" w="med" len="med"/>
            </a:ln>
          </p:spPr>
        </p:cxnSp>
        <p:grpSp>
          <p:nvGrpSpPr>
            <p:cNvPr id="104" name="Group 316"/>
            <p:cNvGrpSpPr>
              <a:grpSpLocks/>
            </p:cNvGrpSpPr>
            <p:nvPr/>
          </p:nvGrpSpPr>
          <p:grpSpPr bwMode="auto">
            <a:xfrm>
              <a:off x="1295400" y="14782800"/>
              <a:ext cx="152400" cy="152400"/>
              <a:chOff x="240" y="4176"/>
              <a:chExt cx="192" cy="192"/>
            </a:xfrm>
          </p:grpSpPr>
          <p:sp>
            <p:nvSpPr>
              <p:cNvPr id="109" name="Oval 317"/>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0" name="Rectangle 318"/>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105" name="Line 298"/>
            <p:cNvSpPr>
              <a:spLocks noChangeShapeType="1"/>
            </p:cNvSpPr>
            <p:nvPr/>
          </p:nvSpPr>
          <p:spPr bwMode="auto">
            <a:xfrm flipH="1" flipV="1">
              <a:off x="22860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06" name="Line 298"/>
            <p:cNvSpPr>
              <a:spLocks noChangeShapeType="1"/>
            </p:cNvSpPr>
            <p:nvPr/>
          </p:nvSpPr>
          <p:spPr bwMode="auto">
            <a:xfrm flipH="1" flipV="1">
              <a:off x="27432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07" name="Line 298"/>
            <p:cNvSpPr>
              <a:spLocks noChangeShapeType="1"/>
            </p:cNvSpPr>
            <p:nvPr/>
          </p:nvSpPr>
          <p:spPr bwMode="auto">
            <a:xfrm flipH="1" flipV="1">
              <a:off x="32004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08" name="AutoShape 301"/>
            <p:cNvSpPr>
              <a:spLocks noChangeArrowheads="1"/>
            </p:cNvSpPr>
            <p:nvPr/>
          </p:nvSpPr>
          <p:spPr bwMode="auto">
            <a:xfrm>
              <a:off x="2057400" y="13411200"/>
              <a:ext cx="457200" cy="3048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ifun</a:t>
              </a:r>
            </a:p>
          </p:txBody>
        </p:sp>
      </p:gr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dirty="0"/>
              <a:t>Fetch </a:t>
            </a:r>
            <a:r>
              <a:rPr lang="zh-CN" altLang="en-US" dirty="0"/>
              <a:t>的逻辑</a:t>
            </a:r>
            <a:endParaRPr lang="en-US" dirty="0"/>
          </a:p>
        </p:txBody>
      </p:sp>
      <p:sp>
        <p:nvSpPr>
          <p:cNvPr id="362499" name="Rectangle 3"/>
          <p:cNvSpPr>
            <a:spLocks noGrp="1" noChangeArrowheads="1"/>
          </p:cNvSpPr>
          <p:nvPr>
            <p:ph type="body" idx="1"/>
          </p:nvPr>
        </p:nvSpPr>
        <p:spPr>
          <a:xfrm>
            <a:off x="533400" y="4413250"/>
            <a:ext cx="7772400" cy="1682750"/>
          </a:xfrm>
        </p:spPr>
        <p:txBody>
          <a:bodyPr/>
          <a:lstStyle/>
          <a:p>
            <a:r>
              <a:rPr lang="zh-CN" altLang="en-US" sz="2000" dirty="0"/>
              <a:t>控制逻辑</a:t>
            </a:r>
            <a:endParaRPr lang="en-US" altLang="zh-CN" sz="2000" dirty="0"/>
          </a:p>
          <a:p>
            <a:r>
              <a:rPr lang="en-US" sz="2000" dirty="0"/>
              <a:t>       </a:t>
            </a:r>
            <a:r>
              <a:rPr lang="en-US" sz="2000" dirty="0" err="1"/>
              <a:t>Instr_Valid</a:t>
            </a:r>
            <a:r>
              <a:rPr lang="en-US" sz="2000" dirty="0"/>
              <a:t>: </a:t>
            </a:r>
            <a:r>
              <a:rPr lang="zh-CN" altLang="en-US" sz="2000" dirty="0"/>
              <a:t>指令合法吗</a:t>
            </a:r>
            <a:r>
              <a:rPr lang="en-US" sz="2000" dirty="0"/>
              <a:t>?</a:t>
            </a:r>
          </a:p>
          <a:p>
            <a:pPr lvl="1"/>
            <a:r>
              <a:rPr lang="en-US" sz="2000" dirty="0" err="1"/>
              <a:t>icode</a:t>
            </a:r>
            <a:r>
              <a:rPr lang="en-US" sz="2000" dirty="0"/>
              <a:t>, </a:t>
            </a:r>
            <a:r>
              <a:rPr lang="en-US" sz="2000" dirty="0" err="1"/>
              <a:t>ifun</a:t>
            </a:r>
            <a:r>
              <a:rPr lang="en-US" sz="2000" dirty="0"/>
              <a:t>: </a:t>
            </a:r>
            <a:r>
              <a:rPr lang="zh-CN" altLang="en-US" sz="2000" dirty="0"/>
              <a:t>如果指令地址不合法则产生</a:t>
            </a:r>
            <a:r>
              <a:rPr lang="en-US" altLang="zh-CN" sz="2000" dirty="0" err="1"/>
              <a:t>nop</a:t>
            </a:r>
            <a:r>
              <a:rPr lang="zh-CN" altLang="en-US" sz="2000" dirty="0"/>
              <a:t>指令</a:t>
            </a:r>
            <a:endParaRPr lang="en-US" sz="2000" dirty="0"/>
          </a:p>
          <a:p>
            <a:pPr lvl="1"/>
            <a:r>
              <a:rPr lang="en-US" sz="2000" dirty="0" err="1"/>
              <a:t>Need_regids</a:t>
            </a:r>
            <a:r>
              <a:rPr lang="en-US" sz="2000" dirty="0"/>
              <a:t>: </a:t>
            </a:r>
            <a:r>
              <a:rPr lang="zh-CN" altLang="en-US" sz="2000" dirty="0"/>
              <a:t>这个指令包括一个寄存器指示符字节吗</a:t>
            </a:r>
            <a:r>
              <a:rPr lang="en-US" sz="2000" dirty="0"/>
              <a:t>?</a:t>
            </a:r>
          </a:p>
          <a:p>
            <a:pPr lvl="1"/>
            <a:r>
              <a:rPr lang="en-US" sz="2000" dirty="0" err="1"/>
              <a:t>Need_valC</a:t>
            </a:r>
            <a:r>
              <a:rPr lang="zh-CN" altLang="en-US" sz="2000" dirty="0"/>
              <a:t>：这个指令包括一个常数字吗</a:t>
            </a:r>
            <a:r>
              <a:rPr lang="en-US" altLang="zh-CN" sz="2000" dirty="0"/>
              <a:t>?</a:t>
            </a:r>
          </a:p>
        </p:txBody>
      </p:sp>
      <p:grpSp>
        <p:nvGrpSpPr>
          <p:cNvPr id="5" name="Group 4"/>
          <p:cNvGrpSpPr/>
          <p:nvPr/>
        </p:nvGrpSpPr>
        <p:grpSpPr>
          <a:xfrm>
            <a:off x="2965450" y="222250"/>
            <a:ext cx="5334000" cy="4495800"/>
            <a:chOff x="457200" y="11658600"/>
            <a:chExt cx="5334000" cy="4495800"/>
          </a:xfrm>
        </p:grpSpPr>
        <p:sp>
          <p:nvSpPr>
            <p:cNvPr id="6" name="Rectangle 8"/>
            <p:cNvSpPr>
              <a:spLocks noChangeArrowheads="1"/>
            </p:cNvSpPr>
            <p:nvPr/>
          </p:nvSpPr>
          <p:spPr bwMode="auto">
            <a:xfrm>
              <a:off x="1676400" y="14554200"/>
              <a:ext cx="2057400" cy="6096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Instruction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memory</a:t>
              </a:r>
            </a:p>
          </p:txBody>
        </p:sp>
        <p:sp>
          <p:nvSpPr>
            <p:cNvPr id="7" name="Rectangle 17"/>
            <p:cNvSpPr>
              <a:spLocks noChangeArrowheads="1"/>
            </p:cNvSpPr>
            <p:nvPr/>
          </p:nvSpPr>
          <p:spPr bwMode="auto">
            <a:xfrm>
              <a:off x="4876800" y="12420600"/>
              <a:ext cx="914400" cy="9144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PC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increment</a:t>
              </a:r>
            </a:p>
          </p:txBody>
        </p:sp>
        <p:sp>
          <p:nvSpPr>
            <p:cNvPr id="8" name="Line 19"/>
            <p:cNvSpPr>
              <a:spLocks noChangeShapeType="1"/>
            </p:cNvSpPr>
            <p:nvPr/>
          </p:nvSpPr>
          <p:spPr bwMode="auto">
            <a:xfrm flipV="1">
              <a:off x="5410200" y="12039600"/>
              <a:ext cx="0" cy="3810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9" name="Oval 31"/>
            <p:cNvSpPr>
              <a:spLocks noChangeArrowheads="1"/>
            </p:cNvSpPr>
            <p:nvPr/>
          </p:nvSpPr>
          <p:spPr bwMode="auto">
            <a:xfrm>
              <a:off x="29718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rB</a:t>
              </a:r>
            </a:p>
          </p:txBody>
        </p:sp>
        <p:sp>
          <p:nvSpPr>
            <p:cNvPr id="10" name="Oval 6"/>
            <p:cNvSpPr>
              <a:spLocks noChangeArrowheads="1"/>
            </p:cNvSpPr>
            <p:nvPr/>
          </p:nvSpPr>
          <p:spPr bwMode="auto">
            <a:xfrm>
              <a:off x="16002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icode</a:t>
              </a:r>
            </a:p>
          </p:txBody>
        </p:sp>
        <p:sp>
          <p:nvSpPr>
            <p:cNvPr id="11" name="Oval 7"/>
            <p:cNvSpPr>
              <a:spLocks noChangeArrowheads="1"/>
            </p:cNvSpPr>
            <p:nvPr/>
          </p:nvSpPr>
          <p:spPr bwMode="auto">
            <a:xfrm>
              <a:off x="20574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ifun</a:t>
              </a:r>
            </a:p>
          </p:txBody>
        </p:sp>
        <p:sp>
          <p:nvSpPr>
            <p:cNvPr id="12" name="Oval 30"/>
            <p:cNvSpPr>
              <a:spLocks noChangeArrowheads="1"/>
            </p:cNvSpPr>
            <p:nvPr/>
          </p:nvSpPr>
          <p:spPr bwMode="auto">
            <a:xfrm>
              <a:off x="25146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rA</a:t>
              </a:r>
            </a:p>
          </p:txBody>
        </p:sp>
        <p:sp>
          <p:nvSpPr>
            <p:cNvPr id="13" name="Line 221"/>
            <p:cNvSpPr>
              <a:spLocks noChangeShapeType="1"/>
            </p:cNvSpPr>
            <p:nvPr/>
          </p:nvSpPr>
          <p:spPr bwMode="auto">
            <a:xfrm flipV="1">
              <a:off x="2743200" y="15163800"/>
              <a:ext cx="0" cy="6096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4" name="Freeform 222"/>
            <p:cNvSpPr>
              <a:spLocks/>
            </p:cNvSpPr>
            <p:nvPr/>
          </p:nvSpPr>
          <p:spPr bwMode="auto">
            <a:xfrm>
              <a:off x="2743200" y="13335000"/>
              <a:ext cx="2667000" cy="2133600"/>
            </a:xfrm>
            <a:custGeom>
              <a:avLst/>
              <a:gdLst>
                <a:gd name="T0" fmla="*/ 0 w 1200"/>
                <a:gd name="T1" fmla="*/ 2133600 h 96"/>
                <a:gd name="T2" fmla="*/ 2667000 w 1200"/>
                <a:gd name="T3" fmla="*/ 2133600 h 96"/>
                <a:gd name="T4" fmla="*/ 2667000 w 1200"/>
                <a:gd name="T5" fmla="*/ 0 h 96"/>
                <a:gd name="T6" fmla="*/ 0 60000 65536"/>
                <a:gd name="T7" fmla="*/ 0 60000 65536"/>
                <a:gd name="T8" fmla="*/ 0 60000 65536"/>
                <a:gd name="T9" fmla="*/ 0 w 1200"/>
                <a:gd name="T10" fmla="*/ 0 h 96"/>
                <a:gd name="T11" fmla="*/ 1200 w 1200"/>
                <a:gd name="T12" fmla="*/ 96 h 96"/>
              </a:gdLst>
              <a:ahLst/>
              <a:cxnLst>
                <a:cxn ang="T6">
                  <a:pos x="T0" y="T1"/>
                </a:cxn>
                <a:cxn ang="T7">
                  <a:pos x="T2" y="T3"/>
                </a:cxn>
                <a:cxn ang="T8">
                  <a:pos x="T4" y="T5"/>
                </a:cxn>
              </a:cxnLst>
              <a:rect l="T9" t="T10" r="T11" b="T12"/>
              <a:pathLst>
                <a:path w="1200" h="96">
                  <a:moveTo>
                    <a:pt x="0" y="96"/>
                  </a:moveTo>
                  <a:lnTo>
                    <a:pt x="1200" y="96"/>
                  </a:lnTo>
                  <a:lnTo>
                    <a:pt x="1200" y="0"/>
                  </a:lnTo>
                </a:path>
              </a:pathLst>
            </a:cu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15" name="Group 223"/>
            <p:cNvGrpSpPr>
              <a:grpSpLocks/>
            </p:cNvGrpSpPr>
            <p:nvPr/>
          </p:nvGrpSpPr>
          <p:grpSpPr bwMode="auto">
            <a:xfrm>
              <a:off x="1752600" y="13106400"/>
              <a:ext cx="152400" cy="152400"/>
              <a:chOff x="240" y="4176"/>
              <a:chExt cx="192" cy="192"/>
            </a:xfrm>
          </p:grpSpPr>
          <p:sp>
            <p:nvSpPr>
              <p:cNvPr id="61" name="Oval 224"/>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62" name="Rectangle 225"/>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16" name="Rectangle 231"/>
            <p:cNvSpPr>
              <a:spLocks noChangeArrowheads="1"/>
            </p:cNvSpPr>
            <p:nvPr/>
          </p:nvSpPr>
          <p:spPr bwMode="auto">
            <a:xfrm>
              <a:off x="2362200" y="15773400"/>
              <a:ext cx="762000" cy="381000"/>
            </a:xfrm>
            <a:prstGeom prst="rect">
              <a:avLst/>
            </a:prstGeom>
            <a:solidFill>
              <a:srgbClr val="FFFFFF"/>
            </a:solidFill>
            <a:ln w="12700">
              <a:solidFill>
                <a:srgbClr val="000000"/>
              </a:solidFill>
              <a:miter lim="800000"/>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PC</a:t>
              </a:r>
            </a:p>
          </p:txBody>
        </p:sp>
        <p:sp>
          <p:nvSpPr>
            <p:cNvPr id="17" name="Oval 232"/>
            <p:cNvSpPr>
              <a:spLocks noChangeArrowheads="1"/>
            </p:cNvSpPr>
            <p:nvPr/>
          </p:nvSpPr>
          <p:spPr bwMode="auto">
            <a:xfrm>
              <a:off x="34290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valC</a:t>
              </a:r>
            </a:p>
          </p:txBody>
        </p:sp>
        <p:sp>
          <p:nvSpPr>
            <p:cNvPr id="18" name="Oval 233"/>
            <p:cNvSpPr>
              <a:spLocks noChangeArrowheads="1"/>
            </p:cNvSpPr>
            <p:nvPr/>
          </p:nvSpPr>
          <p:spPr bwMode="auto">
            <a:xfrm>
              <a:off x="51816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valP</a:t>
              </a:r>
            </a:p>
          </p:txBody>
        </p:sp>
        <p:sp>
          <p:nvSpPr>
            <p:cNvPr id="19" name="Line 293"/>
            <p:cNvSpPr>
              <a:spLocks noChangeShapeType="1"/>
            </p:cNvSpPr>
            <p:nvPr/>
          </p:nvSpPr>
          <p:spPr bwMode="auto">
            <a:xfrm flipH="1" flipV="1">
              <a:off x="3657600" y="12039600"/>
              <a:ext cx="0" cy="1828800"/>
            </a:xfrm>
            <a:prstGeom prst="line">
              <a:avLst/>
            </a:prstGeom>
            <a:noFill/>
            <a:ln w="381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0" name="Line 298"/>
            <p:cNvSpPr>
              <a:spLocks noChangeShapeType="1"/>
            </p:cNvSpPr>
            <p:nvPr/>
          </p:nvSpPr>
          <p:spPr bwMode="auto">
            <a:xfrm flipH="1" flipV="1">
              <a:off x="18288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1" name="AutoShape 300"/>
            <p:cNvSpPr>
              <a:spLocks noChangeArrowheads="1"/>
            </p:cNvSpPr>
            <p:nvPr/>
          </p:nvSpPr>
          <p:spPr bwMode="auto">
            <a:xfrm>
              <a:off x="3886200" y="12877800"/>
              <a:ext cx="6858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Need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a:ln>
                    <a:noFill/>
                  </a:ln>
                  <a:solidFill>
                    <a:sysClr val="windowText" lastClr="000000"/>
                  </a:solidFill>
                  <a:effectLst/>
                  <a:uLnTx/>
                  <a:uFillTx/>
                </a:rPr>
                <a:t>regids</a:t>
              </a:r>
              <a:endParaRPr kumimoji="0" lang="en-US" sz="1100" b="0" i="0" u="none" strike="noStrike" kern="0" cap="none" spc="0" normalizeH="0" baseline="0" noProof="0" dirty="0">
                <a:ln>
                  <a:noFill/>
                </a:ln>
                <a:solidFill>
                  <a:sysClr val="windowText" lastClr="000000"/>
                </a:solidFill>
                <a:effectLst/>
                <a:uLnTx/>
                <a:uFillTx/>
              </a:endParaRPr>
            </a:p>
          </p:txBody>
        </p:sp>
        <p:sp>
          <p:nvSpPr>
            <p:cNvPr id="22" name="AutoShape 301"/>
            <p:cNvSpPr>
              <a:spLocks noChangeArrowheads="1"/>
            </p:cNvSpPr>
            <p:nvPr/>
          </p:nvSpPr>
          <p:spPr bwMode="auto">
            <a:xfrm>
              <a:off x="3886200" y="12268200"/>
              <a:ext cx="6858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Need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a:ln>
                    <a:noFill/>
                  </a:ln>
                  <a:solidFill>
                    <a:sysClr val="windowText" lastClr="000000"/>
                  </a:solidFill>
                  <a:effectLst/>
                  <a:uLnTx/>
                  <a:uFillTx/>
                </a:rPr>
                <a:t>valC</a:t>
              </a:r>
              <a:endParaRPr kumimoji="0" lang="en-US" sz="1100" b="0" i="0" u="none" strike="noStrike" kern="0" cap="none" spc="0" normalizeH="0" baseline="0" noProof="0" dirty="0">
                <a:ln>
                  <a:noFill/>
                </a:ln>
                <a:solidFill>
                  <a:sysClr val="windowText" lastClr="000000"/>
                </a:solidFill>
                <a:effectLst/>
                <a:uLnTx/>
                <a:uFillTx/>
              </a:endParaRPr>
            </a:p>
          </p:txBody>
        </p:sp>
        <p:sp>
          <p:nvSpPr>
            <p:cNvPr id="23" name="Line 302"/>
            <p:cNvSpPr>
              <a:spLocks noChangeShapeType="1"/>
            </p:cNvSpPr>
            <p:nvPr/>
          </p:nvSpPr>
          <p:spPr bwMode="auto">
            <a:xfrm rot="5400000" flipV="1">
              <a:off x="2857500" y="12153900"/>
              <a:ext cx="0" cy="20574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24" name="Group 303"/>
            <p:cNvGrpSpPr>
              <a:grpSpLocks/>
            </p:cNvGrpSpPr>
            <p:nvPr/>
          </p:nvGrpSpPr>
          <p:grpSpPr bwMode="auto">
            <a:xfrm>
              <a:off x="1752600" y="12496800"/>
              <a:ext cx="152400" cy="152400"/>
              <a:chOff x="240" y="4176"/>
              <a:chExt cx="192" cy="192"/>
            </a:xfrm>
          </p:grpSpPr>
          <p:sp>
            <p:nvSpPr>
              <p:cNvPr id="59" name="Oval 304"/>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60" name="Rectangle 305"/>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25" name="Line 306"/>
            <p:cNvSpPr>
              <a:spLocks noChangeShapeType="1"/>
            </p:cNvSpPr>
            <p:nvPr/>
          </p:nvSpPr>
          <p:spPr bwMode="auto">
            <a:xfrm rot="5400000" flipV="1">
              <a:off x="2857500" y="11544300"/>
              <a:ext cx="0" cy="20574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6" name="Line 307"/>
            <p:cNvSpPr>
              <a:spLocks noChangeShapeType="1"/>
            </p:cNvSpPr>
            <p:nvPr/>
          </p:nvSpPr>
          <p:spPr bwMode="auto">
            <a:xfrm rot="5400000" flipV="1">
              <a:off x="4724400" y="12420600"/>
              <a:ext cx="0" cy="304800"/>
            </a:xfrm>
            <a:prstGeom prst="line">
              <a:avLst/>
            </a:pr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7" name="Line 308"/>
            <p:cNvSpPr>
              <a:spLocks noChangeShapeType="1"/>
            </p:cNvSpPr>
            <p:nvPr/>
          </p:nvSpPr>
          <p:spPr bwMode="auto">
            <a:xfrm rot="5400000" flipV="1">
              <a:off x="4724400" y="13030200"/>
              <a:ext cx="0" cy="304800"/>
            </a:xfrm>
            <a:prstGeom prst="line">
              <a:avLst/>
            </a:pr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28" name="Group 310"/>
            <p:cNvGrpSpPr>
              <a:grpSpLocks/>
            </p:cNvGrpSpPr>
            <p:nvPr/>
          </p:nvGrpSpPr>
          <p:grpSpPr bwMode="auto">
            <a:xfrm>
              <a:off x="2667000" y="15392400"/>
              <a:ext cx="152400" cy="152400"/>
              <a:chOff x="240" y="4176"/>
              <a:chExt cx="192" cy="192"/>
            </a:xfrm>
          </p:grpSpPr>
          <p:sp>
            <p:nvSpPr>
              <p:cNvPr id="57" name="Oval 311"/>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8" name="Rectangle 312"/>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29" name="AutoShape 313"/>
            <p:cNvSpPr>
              <a:spLocks noChangeArrowheads="1"/>
            </p:cNvSpPr>
            <p:nvPr/>
          </p:nvSpPr>
          <p:spPr bwMode="auto">
            <a:xfrm>
              <a:off x="762000" y="12573000"/>
              <a:ext cx="6858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a:ln>
                    <a:noFill/>
                  </a:ln>
                  <a:solidFill>
                    <a:sysClr val="windowText" lastClr="000000"/>
                  </a:solidFill>
                  <a:effectLst/>
                  <a:uLnTx/>
                  <a:uFillTx/>
                </a:rPr>
                <a:t>Instr</a:t>
              </a:r>
              <a:endParaRPr kumimoji="0" lang="en-US" sz="1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valid</a:t>
              </a:r>
            </a:p>
          </p:txBody>
        </p:sp>
        <p:sp>
          <p:nvSpPr>
            <p:cNvPr id="30" name="Line 314"/>
            <p:cNvSpPr>
              <a:spLocks noChangeShapeType="1"/>
            </p:cNvSpPr>
            <p:nvPr/>
          </p:nvSpPr>
          <p:spPr bwMode="auto">
            <a:xfrm rot="16200000" flipH="1" flipV="1">
              <a:off x="1638300" y="12687300"/>
              <a:ext cx="0" cy="3810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31" name="Group 316"/>
            <p:cNvGrpSpPr>
              <a:grpSpLocks/>
            </p:cNvGrpSpPr>
            <p:nvPr/>
          </p:nvGrpSpPr>
          <p:grpSpPr bwMode="auto">
            <a:xfrm>
              <a:off x="1752600" y="12801600"/>
              <a:ext cx="152400" cy="152400"/>
              <a:chOff x="240" y="4176"/>
              <a:chExt cx="192" cy="192"/>
            </a:xfrm>
          </p:grpSpPr>
          <p:sp>
            <p:nvSpPr>
              <p:cNvPr id="55" name="Oval 317"/>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6" name="Rectangle 318"/>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32" name="Line 319"/>
            <p:cNvSpPr>
              <a:spLocks noChangeShapeType="1"/>
            </p:cNvSpPr>
            <p:nvPr/>
          </p:nvSpPr>
          <p:spPr bwMode="auto">
            <a:xfrm rot="16200000" flipH="1" flipV="1">
              <a:off x="609600" y="12725400"/>
              <a:ext cx="0" cy="304800"/>
            </a:xfrm>
            <a:prstGeom prst="line">
              <a:avLst/>
            </a:pr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3" name="Rectangle 320"/>
            <p:cNvSpPr>
              <a:spLocks noChangeArrowheads="1"/>
            </p:cNvSpPr>
            <p:nvPr/>
          </p:nvSpPr>
          <p:spPr bwMode="auto">
            <a:xfrm>
              <a:off x="2667000" y="13868400"/>
              <a:ext cx="1066800" cy="3810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Align</a:t>
              </a:r>
            </a:p>
          </p:txBody>
        </p:sp>
        <p:sp>
          <p:nvSpPr>
            <p:cNvPr id="34" name="Freeform 321"/>
            <p:cNvSpPr>
              <a:spLocks/>
            </p:cNvSpPr>
            <p:nvPr/>
          </p:nvSpPr>
          <p:spPr bwMode="auto">
            <a:xfrm>
              <a:off x="3733800" y="13182600"/>
              <a:ext cx="990600" cy="914400"/>
            </a:xfrm>
            <a:custGeom>
              <a:avLst/>
              <a:gdLst>
                <a:gd name="T0" fmla="*/ 990600 w 720"/>
                <a:gd name="T1" fmla="*/ 0 h 240"/>
                <a:gd name="T2" fmla="*/ 990600 w 720"/>
                <a:gd name="T3" fmla="*/ 914400 h 240"/>
                <a:gd name="T4" fmla="*/ 0 w 720"/>
                <a:gd name="T5" fmla="*/ 91440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720" y="0"/>
                  </a:moveTo>
                  <a:lnTo>
                    <a:pt x="720" y="240"/>
                  </a:lnTo>
                  <a:lnTo>
                    <a:pt x="0" y="240"/>
                  </a:lnTo>
                </a:path>
              </a:pathLst>
            </a:cu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35" name="Group 322"/>
            <p:cNvGrpSpPr>
              <a:grpSpLocks/>
            </p:cNvGrpSpPr>
            <p:nvPr/>
          </p:nvGrpSpPr>
          <p:grpSpPr bwMode="auto">
            <a:xfrm>
              <a:off x="4648200" y="13106400"/>
              <a:ext cx="152400" cy="152400"/>
              <a:chOff x="240" y="4176"/>
              <a:chExt cx="192" cy="192"/>
            </a:xfrm>
          </p:grpSpPr>
          <p:sp>
            <p:nvSpPr>
              <p:cNvPr id="53" name="Oval 323"/>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4" name="Rectangle 324"/>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36" name="Line 326"/>
            <p:cNvSpPr>
              <a:spLocks noChangeShapeType="1"/>
            </p:cNvSpPr>
            <p:nvPr/>
          </p:nvSpPr>
          <p:spPr bwMode="auto">
            <a:xfrm flipV="1">
              <a:off x="3200400" y="142494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7" name="Rectangle 327"/>
            <p:cNvSpPr>
              <a:spLocks noChangeArrowheads="1"/>
            </p:cNvSpPr>
            <p:nvPr/>
          </p:nvSpPr>
          <p:spPr bwMode="auto">
            <a:xfrm>
              <a:off x="1752600" y="13868400"/>
              <a:ext cx="609600" cy="3810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Split</a:t>
              </a:r>
            </a:p>
          </p:txBody>
        </p:sp>
        <p:sp>
          <p:nvSpPr>
            <p:cNvPr id="38" name="Line 328"/>
            <p:cNvSpPr>
              <a:spLocks noChangeShapeType="1"/>
            </p:cNvSpPr>
            <p:nvPr/>
          </p:nvSpPr>
          <p:spPr bwMode="auto">
            <a:xfrm flipV="1">
              <a:off x="2057400" y="14249400"/>
              <a:ext cx="0" cy="3048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9" name="Rectangle 329"/>
            <p:cNvSpPr>
              <a:spLocks noChangeArrowheads="1"/>
            </p:cNvSpPr>
            <p:nvPr/>
          </p:nvSpPr>
          <p:spPr bwMode="auto">
            <a:xfrm>
              <a:off x="3200400" y="14279563"/>
              <a:ext cx="671979" cy="230832"/>
            </a:xfrm>
            <a:prstGeom prst="rect">
              <a:avLst/>
            </a:prstGeom>
            <a:noFill/>
            <a:ln w="28575">
              <a:noFill/>
              <a:miter lim="800000"/>
              <a:headEnd type="none" w="sm" len="sm"/>
              <a:tailEnd type="none" w="sm" len="sm"/>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Bytes 1-9</a:t>
              </a:r>
            </a:p>
          </p:txBody>
        </p:sp>
        <p:sp>
          <p:nvSpPr>
            <p:cNvPr id="40" name="Rectangle 330"/>
            <p:cNvSpPr>
              <a:spLocks noChangeArrowheads="1"/>
            </p:cNvSpPr>
            <p:nvPr/>
          </p:nvSpPr>
          <p:spPr bwMode="auto">
            <a:xfrm>
              <a:off x="2070100" y="14279563"/>
              <a:ext cx="511679" cy="230832"/>
            </a:xfrm>
            <a:prstGeom prst="rect">
              <a:avLst/>
            </a:prstGeom>
            <a:noFill/>
            <a:ln w="28575">
              <a:noFill/>
              <a:miter lim="800000"/>
              <a:headEnd type="none" w="sm" len="sm"/>
              <a:tailEnd type="none" w="sm" len="sm"/>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rPr>
                <a:t>Byte 0</a:t>
              </a:r>
            </a:p>
          </p:txBody>
        </p:sp>
        <p:cxnSp>
          <p:nvCxnSpPr>
            <p:cNvPr id="41" name="Straight Arrow Connector 53"/>
            <p:cNvCxnSpPr>
              <a:cxnSpLocks noChangeShapeType="1"/>
              <a:stCxn id="6" idx="1"/>
            </p:cNvCxnSpPr>
            <p:nvPr/>
          </p:nvCxnSpPr>
          <p:spPr bwMode="auto">
            <a:xfrm rot="10800000">
              <a:off x="838200" y="14859000"/>
              <a:ext cx="838200" cy="1588"/>
            </a:xfrm>
            <a:prstGeom prst="straightConnector1">
              <a:avLst/>
            </a:prstGeom>
            <a:noFill/>
            <a:ln w="19050" algn="ctr">
              <a:solidFill>
                <a:srgbClr val="000000"/>
              </a:solidFill>
              <a:prstDash val="sysDot"/>
              <a:round/>
              <a:headEnd type="none" w="sm" len="sm"/>
              <a:tailEnd type="triangle" w="med" len="med"/>
            </a:ln>
          </p:spPr>
        </p:cxnSp>
        <p:sp>
          <p:nvSpPr>
            <p:cNvPr id="42" name="Oval 6"/>
            <p:cNvSpPr>
              <a:spLocks noChangeArrowheads="1"/>
            </p:cNvSpPr>
            <p:nvPr/>
          </p:nvSpPr>
          <p:spPr bwMode="auto">
            <a:xfrm>
              <a:off x="685800" y="14859000"/>
              <a:ext cx="9144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rPr>
                <a:t>imem_error</a:t>
              </a:r>
            </a:p>
          </p:txBody>
        </p:sp>
        <p:sp>
          <p:nvSpPr>
            <p:cNvPr id="43" name="AutoShape 301"/>
            <p:cNvSpPr>
              <a:spLocks noChangeArrowheads="1"/>
            </p:cNvSpPr>
            <p:nvPr/>
          </p:nvSpPr>
          <p:spPr bwMode="auto">
            <a:xfrm>
              <a:off x="1600200" y="13411200"/>
              <a:ext cx="457200" cy="3048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icode</a:t>
              </a:r>
            </a:p>
          </p:txBody>
        </p:sp>
        <p:cxnSp>
          <p:nvCxnSpPr>
            <p:cNvPr id="44" name="Straight Arrow Connector 53"/>
            <p:cNvCxnSpPr>
              <a:cxnSpLocks noChangeShapeType="1"/>
            </p:cNvCxnSpPr>
            <p:nvPr/>
          </p:nvCxnSpPr>
          <p:spPr bwMode="auto">
            <a:xfrm rot="5400000" flipH="1" flipV="1">
              <a:off x="723107" y="14212094"/>
              <a:ext cx="1296987" cy="3175"/>
            </a:xfrm>
            <a:prstGeom prst="straightConnector1">
              <a:avLst/>
            </a:prstGeom>
            <a:noFill/>
            <a:ln w="19050" algn="ctr">
              <a:solidFill>
                <a:srgbClr val="000000"/>
              </a:solidFill>
              <a:prstDash val="sysDot"/>
              <a:round/>
              <a:headEnd type="none" w="sm" len="sm"/>
              <a:tailEnd/>
            </a:ln>
          </p:spPr>
        </p:cxnSp>
        <p:cxnSp>
          <p:nvCxnSpPr>
            <p:cNvPr id="45" name="Straight Arrow Connector 56"/>
            <p:cNvCxnSpPr>
              <a:cxnSpLocks noChangeShapeType="1"/>
              <a:endCxn id="43" idx="1"/>
            </p:cNvCxnSpPr>
            <p:nvPr/>
          </p:nvCxnSpPr>
          <p:spPr bwMode="auto">
            <a:xfrm>
              <a:off x="1371600" y="13563600"/>
              <a:ext cx="228600" cy="1588"/>
            </a:xfrm>
            <a:prstGeom prst="straightConnector1">
              <a:avLst/>
            </a:prstGeom>
            <a:noFill/>
            <a:ln w="19050" algn="ctr">
              <a:solidFill>
                <a:srgbClr val="000000"/>
              </a:solidFill>
              <a:prstDash val="sysDot"/>
              <a:round/>
              <a:headEnd type="none" w="sm" len="sm"/>
              <a:tailEnd type="triangle" w="med" len="med"/>
            </a:ln>
          </p:spPr>
        </p:cxnSp>
        <p:grpSp>
          <p:nvGrpSpPr>
            <p:cNvPr id="46" name="Group 316"/>
            <p:cNvGrpSpPr>
              <a:grpSpLocks/>
            </p:cNvGrpSpPr>
            <p:nvPr/>
          </p:nvGrpSpPr>
          <p:grpSpPr bwMode="auto">
            <a:xfrm>
              <a:off x="1295400" y="14782800"/>
              <a:ext cx="152400" cy="152400"/>
              <a:chOff x="240" y="4176"/>
              <a:chExt cx="192" cy="192"/>
            </a:xfrm>
          </p:grpSpPr>
          <p:sp>
            <p:nvSpPr>
              <p:cNvPr id="51" name="Oval 317"/>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2" name="Rectangle 318"/>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47" name="Line 298"/>
            <p:cNvSpPr>
              <a:spLocks noChangeShapeType="1"/>
            </p:cNvSpPr>
            <p:nvPr/>
          </p:nvSpPr>
          <p:spPr bwMode="auto">
            <a:xfrm flipH="1" flipV="1">
              <a:off x="22860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48" name="Line 298"/>
            <p:cNvSpPr>
              <a:spLocks noChangeShapeType="1"/>
            </p:cNvSpPr>
            <p:nvPr/>
          </p:nvSpPr>
          <p:spPr bwMode="auto">
            <a:xfrm flipH="1" flipV="1">
              <a:off x="27432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49" name="Line 298"/>
            <p:cNvSpPr>
              <a:spLocks noChangeShapeType="1"/>
            </p:cNvSpPr>
            <p:nvPr/>
          </p:nvSpPr>
          <p:spPr bwMode="auto">
            <a:xfrm flipH="1" flipV="1">
              <a:off x="32004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0" name="AutoShape 301"/>
            <p:cNvSpPr>
              <a:spLocks noChangeArrowheads="1"/>
            </p:cNvSpPr>
            <p:nvPr/>
          </p:nvSpPr>
          <p:spPr bwMode="auto">
            <a:xfrm>
              <a:off x="2057400" y="13411200"/>
              <a:ext cx="457200" cy="3048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ifun</a:t>
              </a:r>
            </a:p>
          </p:txBody>
        </p:sp>
      </p:gr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404813" y="247650"/>
            <a:ext cx="5227637" cy="1200150"/>
          </a:xfrm>
        </p:spPr>
        <p:txBody>
          <a:bodyPr/>
          <a:lstStyle/>
          <a:p>
            <a:r>
              <a:rPr lang="en-US" dirty="0"/>
              <a:t>HCL</a:t>
            </a:r>
            <a:r>
              <a:rPr lang="zh-CN" altLang="en-US" dirty="0"/>
              <a:t>表达的</a:t>
            </a:r>
            <a:r>
              <a:rPr lang="en-US" altLang="zh-CN" dirty="0"/>
              <a:t>Fetch</a:t>
            </a:r>
            <a:r>
              <a:rPr lang="zh-CN" altLang="en-US" dirty="0"/>
              <a:t>控制逻辑</a:t>
            </a:r>
            <a:endParaRPr lang="en-US" dirty="0"/>
          </a:p>
        </p:txBody>
      </p:sp>
      <p:sp>
        <p:nvSpPr>
          <p:cNvPr id="381110" name="Text Box 182"/>
          <p:cNvSpPr txBox="1">
            <a:spLocks noChangeArrowheads="1"/>
          </p:cNvSpPr>
          <p:nvPr/>
        </p:nvSpPr>
        <p:spPr bwMode="auto">
          <a:xfrm>
            <a:off x="603250" y="3346450"/>
            <a:ext cx="5103811" cy="3477875"/>
          </a:xfrm>
          <a:prstGeom prst="rect">
            <a:avLst/>
          </a:prstGeom>
          <a:noFill/>
          <a:ln w="19050">
            <a:noFill/>
            <a:miter lim="800000"/>
            <a:headEnd/>
            <a:tailEnd type="none" w="sm" len="sm"/>
          </a:ln>
          <a:effectLst/>
        </p:spPr>
        <p:txBody>
          <a:bodyPr wrap="square" lIns="45720" rIns="45720">
            <a:spAutoFit/>
          </a:bodyPr>
          <a:lstStyle/>
          <a:p>
            <a:pPr algn="l">
              <a:lnSpc>
                <a:spcPct val="100000"/>
              </a:lnSpc>
            </a:pPr>
            <a:r>
              <a:rPr lang="en-US" sz="2000" dirty="0">
                <a:latin typeface="Courier New" pitchFamily="49" charset="0"/>
              </a:rPr>
              <a:t># Determine instruction code</a:t>
            </a:r>
          </a:p>
          <a:p>
            <a:pPr algn="l">
              <a:lnSpc>
                <a:spcPct val="100000"/>
              </a:lnSpc>
            </a:pP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icode</a:t>
            </a:r>
            <a:r>
              <a:rPr lang="en-US" sz="2000" dirty="0">
                <a:latin typeface="Courier New" pitchFamily="49" charset="0"/>
              </a:rPr>
              <a:t> = [</a:t>
            </a:r>
          </a:p>
          <a:p>
            <a:pPr algn="l">
              <a:lnSpc>
                <a:spcPct val="100000"/>
              </a:lnSpc>
            </a:pPr>
            <a:r>
              <a:rPr lang="en-US" sz="2000" dirty="0">
                <a:latin typeface="Courier New" pitchFamily="49" charset="0"/>
              </a:rPr>
              <a:t>	</a:t>
            </a:r>
            <a:r>
              <a:rPr lang="en-US" sz="2000" dirty="0" err="1">
                <a:latin typeface="Courier New" pitchFamily="49" charset="0"/>
              </a:rPr>
              <a:t>imem_error</a:t>
            </a:r>
            <a:r>
              <a:rPr lang="en-US" sz="2000" dirty="0">
                <a:latin typeface="Courier New" pitchFamily="49" charset="0"/>
              </a:rPr>
              <a:t>: INOP;</a:t>
            </a:r>
          </a:p>
          <a:p>
            <a:pPr algn="l">
              <a:lnSpc>
                <a:spcPct val="100000"/>
              </a:lnSpc>
            </a:pPr>
            <a:r>
              <a:rPr lang="en-US" sz="2000" dirty="0">
                <a:latin typeface="Courier New" pitchFamily="49" charset="0"/>
              </a:rPr>
              <a:t>	1: </a:t>
            </a:r>
            <a:r>
              <a:rPr lang="en-US" sz="2000" dirty="0" err="1">
                <a:latin typeface="Courier New" pitchFamily="49" charset="0"/>
              </a:rPr>
              <a:t>imem_icode</a:t>
            </a:r>
            <a:r>
              <a:rPr lang="en-US" sz="2000" dirty="0">
                <a:latin typeface="Courier New" pitchFamily="49" charset="0"/>
              </a:rPr>
              <a:t>;</a:t>
            </a:r>
          </a:p>
          <a:p>
            <a:pPr algn="l">
              <a:lnSpc>
                <a:spcPct val="100000"/>
              </a:lnSpc>
            </a:pPr>
            <a:r>
              <a:rPr lang="en-US" sz="2000" dirty="0">
                <a:latin typeface="Courier New" pitchFamily="49" charset="0"/>
              </a:rPr>
              <a:t>];</a:t>
            </a:r>
          </a:p>
          <a:p>
            <a:pPr algn="l">
              <a:lnSpc>
                <a:spcPct val="100000"/>
              </a:lnSpc>
            </a:pPr>
            <a:endParaRPr lang="en-US" sz="2000" dirty="0">
              <a:latin typeface="Courier New" pitchFamily="49" charset="0"/>
            </a:endParaRPr>
          </a:p>
          <a:p>
            <a:pPr algn="l">
              <a:lnSpc>
                <a:spcPct val="100000"/>
              </a:lnSpc>
            </a:pPr>
            <a:r>
              <a:rPr lang="en-US" sz="2000" dirty="0">
                <a:latin typeface="Courier New" pitchFamily="49" charset="0"/>
              </a:rPr>
              <a:t># Determine instruction function</a:t>
            </a:r>
          </a:p>
          <a:p>
            <a:pPr algn="l">
              <a:lnSpc>
                <a:spcPct val="100000"/>
              </a:lnSpc>
            </a:pP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ifun</a:t>
            </a:r>
            <a:r>
              <a:rPr lang="en-US" sz="2000" dirty="0">
                <a:latin typeface="Courier New" pitchFamily="49" charset="0"/>
              </a:rPr>
              <a:t> = [</a:t>
            </a:r>
          </a:p>
          <a:p>
            <a:pPr algn="l">
              <a:lnSpc>
                <a:spcPct val="100000"/>
              </a:lnSpc>
            </a:pPr>
            <a:r>
              <a:rPr lang="en-US" sz="2000" dirty="0">
                <a:latin typeface="Courier New" pitchFamily="49" charset="0"/>
              </a:rPr>
              <a:t>	</a:t>
            </a:r>
            <a:r>
              <a:rPr lang="en-US" sz="2000" dirty="0" err="1">
                <a:latin typeface="Courier New" pitchFamily="49" charset="0"/>
              </a:rPr>
              <a:t>imem_error</a:t>
            </a:r>
            <a:r>
              <a:rPr lang="en-US" sz="2000" dirty="0">
                <a:latin typeface="Courier New" pitchFamily="49" charset="0"/>
              </a:rPr>
              <a:t>: FNONE;</a:t>
            </a:r>
          </a:p>
          <a:p>
            <a:pPr algn="l">
              <a:lnSpc>
                <a:spcPct val="100000"/>
              </a:lnSpc>
            </a:pPr>
            <a:r>
              <a:rPr lang="en-US" sz="2000" dirty="0">
                <a:latin typeface="Courier New" pitchFamily="49" charset="0"/>
              </a:rPr>
              <a:t>	1: </a:t>
            </a:r>
            <a:r>
              <a:rPr lang="en-US" sz="2000" dirty="0" err="1">
                <a:latin typeface="Courier New" pitchFamily="49" charset="0"/>
              </a:rPr>
              <a:t>imem_ifun</a:t>
            </a:r>
            <a:r>
              <a:rPr lang="en-US" sz="2000" dirty="0">
                <a:latin typeface="Courier New" pitchFamily="49" charset="0"/>
              </a:rPr>
              <a:t>;</a:t>
            </a:r>
          </a:p>
          <a:p>
            <a:pPr algn="l">
              <a:lnSpc>
                <a:spcPct val="100000"/>
              </a:lnSpc>
            </a:pPr>
            <a:r>
              <a:rPr lang="en-US" sz="2000" dirty="0">
                <a:latin typeface="Courier New" pitchFamily="49" charset="0"/>
              </a:rPr>
              <a:t>];</a:t>
            </a:r>
          </a:p>
        </p:txBody>
      </p:sp>
      <p:grpSp>
        <p:nvGrpSpPr>
          <p:cNvPr id="75" name="Group 74"/>
          <p:cNvGrpSpPr/>
          <p:nvPr/>
        </p:nvGrpSpPr>
        <p:grpSpPr>
          <a:xfrm>
            <a:off x="5099050" y="603250"/>
            <a:ext cx="3048000" cy="4114800"/>
            <a:chOff x="4337050" y="146050"/>
            <a:chExt cx="3048000" cy="4114800"/>
          </a:xfrm>
        </p:grpSpPr>
        <p:sp>
          <p:nvSpPr>
            <p:cNvPr id="18" name="Rectangle 8"/>
            <p:cNvSpPr>
              <a:spLocks noChangeArrowheads="1"/>
            </p:cNvSpPr>
            <p:nvPr/>
          </p:nvSpPr>
          <p:spPr bwMode="auto">
            <a:xfrm>
              <a:off x="5327650" y="2660650"/>
              <a:ext cx="2057400" cy="6096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Instruction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memory</a:t>
              </a:r>
            </a:p>
          </p:txBody>
        </p:sp>
        <p:sp>
          <p:nvSpPr>
            <p:cNvPr id="25" name="Line 221"/>
            <p:cNvSpPr>
              <a:spLocks noChangeShapeType="1"/>
            </p:cNvSpPr>
            <p:nvPr/>
          </p:nvSpPr>
          <p:spPr bwMode="auto">
            <a:xfrm flipV="1">
              <a:off x="6394450" y="3270250"/>
              <a:ext cx="0" cy="6096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8" name="Rectangle 231"/>
            <p:cNvSpPr>
              <a:spLocks noChangeArrowheads="1"/>
            </p:cNvSpPr>
            <p:nvPr/>
          </p:nvSpPr>
          <p:spPr bwMode="auto">
            <a:xfrm>
              <a:off x="6013450" y="3879850"/>
              <a:ext cx="762000" cy="381000"/>
            </a:xfrm>
            <a:prstGeom prst="rect">
              <a:avLst/>
            </a:prstGeom>
            <a:solidFill>
              <a:srgbClr val="FFFFFF"/>
            </a:solidFill>
            <a:ln w="12700">
              <a:solidFill>
                <a:srgbClr val="000000"/>
              </a:solidFill>
              <a:miter lim="800000"/>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PC</a:t>
              </a:r>
            </a:p>
          </p:txBody>
        </p:sp>
        <p:sp>
          <p:nvSpPr>
            <p:cNvPr id="32" name="Line 298"/>
            <p:cNvSpPr>
              <a:spLocks noChangeShapeType="1"/>
            </p:cNvSpPr>
            <p:nvPr/>
          </p:nvSpPr>
          <p:spPr bwMode="auto">
            <a:xfrm flipH="1" flipV="1">
              <a:off x="5480050" y="14605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49" name="Rectangle 327"/>
            <p:cNvSpPr>
              <a:spLocks noChangeArrowheads="1"/>
            </p:cNvSpPr>
            <p:nvPr/>
          </p:nvSpPr>
          <p:spPr bwMode="auto">
            <a:xfrm>
              <a:off x="5403850" y="1974850"/>
              <a:ext cx="609600" cy="3810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Split</a:t>
              </a:r>
            </a:p>
          </p:txBody>
        </p:sp>
        <p:sp>
          <p:nvSpPr>
            <p:cNvPr id="50" name="Line 328"/>
            <p:cNvSpPr>
              <a:spLocks noChangeShapeType="1"/>
            </p:cNvSpPr>
            <p:nvPr/>
          </p:nvSpPr>
          <p:spPr bwMode="auto">
            <a:xfrm flipV="1">
              <a:off x="5708650" y="2355850"/>
              <a:ext cx="0" cy="3048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2" name="Rectangle 330"/>
            <p:cNvSpPr>
              <a:spLocks noChangeArrowheads="1"/>
            </p:cNvSpPr>
            <p:nvPr/>
          </p:nvSpPr>
          <p:spPr bwMode="auto">
            <a:xfrm>
              <a:off x="5721350" y="2386013"/>
              <a:ext cx="511679" cy="230832"/>
            </a:xfrm>
            <a:prstGeom prst="rect">
              <a:avLst/>
            </a:prstGeom>
            <a:noFill/>
            <a:ln w="28575">
              <a:noFill/>
              <a:miter lim="800000"/>
              <a:headEnd type="none" w="sm" len="sm"/>
              <a:tailEnd type="none" w="sm" len="sm"/>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rPr>
                <a:t>Byte 0</a:t>
              </a:r>
            </a:p>
          </p:txBody>
        </p:sp>
        <p:cxnSp>
          <p:nvCxnSpPr>
            <p:cNvPr id="53" name="Straight Arrow Connector 53"/>
            <p:cNvCxnSpPr>
              <a:cxnSpLocks noChangeShapeType="1"/>
              <a:stCxn id="18" idx="1"/>
            </p:cNvCxnSpPr>
            <p:nvPr/>
          </p:nvCxnSpPr>
          <p:spPr bwMode="auto">
            <a:xfrm rot="10800000">
              <a:off x="4489450" y="2965450"/>
              <a:ext cx="838200" cy="1588"/>
            </a:xfrm>
            <a:prstGeom prst="straightConnector1">
              <a:avLst/>
            </a:prstGeom>
            <a:noFill/>
            <a:ln w="19050" algn="ctr">
              <a:solidFill>
                <a:srgbClr val="000000"/>
              </a:solidFill>
              <a:prstDash val="sysDot"/>
              <a:round/>
              <a:headEnd type="none" w="sm" len="sm"/>
              <a:tailEnd type="triangle" w="med" len="med"/>
            </a:ln>
          </p:spPr>
        </p:cxnSp>
        <p:sp>
          <p:nvSpPr>
            <p:cNvPr id="54" name="Oval 6"/>
            <p:cNvSpPr>
              <a:spLocks noChangeArrowheads="1"/>
            </p:cNvSpPr>
            <p:nvPr/>
          </p:nvSpPr>
          <p:spPr bwMode="auto">
            <a:xfrm>
              <a:off x="4337050" y="2965450"/>
              <a:ext cx="9144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rPr>
                <a:t>imem_error</a:t>
              </a:r>
            </a:p>
          </p:txBody>
        </p:sp>
        <p:sp>
          <p:nvSpPr>
            <p:cNvPr id="55" name="AutoShape 301"/>
            <p:cNvSpPr>
              <a:spLocks noChangeArrowheads="1"/>
            </p:cNvSpPr>
            <p:nvPr/>
          </p:nvSpPr>
          <p:spPr bwMode="auto">
            <a:xfrm>
              <a:off x="5251450" y="1517650"/>
              <a:ext cx="457200" cy="3048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icode</a:t>
              </a:r>
            </a:p>
          </p:txBody>
        </p:sp>
        <p:cxnSp>
          <p:nvCxnSpPr>
            <p:cNvPr id="56" name="Straight Arrow Connector 53"/>
            <p:cNvCxnSpPr>
              <a:cxnSpLocks noChangeShapeType="1"/>
            </p:cNvCxnSpPr>
            <p:nvPr/>
          </p:nvCxnSpPr>
          <p:spPr bwMode="auto">
            <a:xfrm rot="5400000" flipH="1" flipV="1">
              <a:off x="4374357" y="2318544"/>
              <a:ext cx="1296987" cy="3175"/>
            </a:xfrm>
            <a:prstGeom prst="straightConnector1">
              <a:avLst/>
            </a:prstGeom>
            <a:noFill/>
            <a:ln w="19050" algn="ctr">
              <a:solidFill>
                <a:srgbClr val="000000"/>
              </a:solidFill>
              <a:prstDash val="sysDot"/>
              <a:round/>
              <a:headEnd type="none" w="sm" len="sm"/>
              <a:tailEnd/>
            </a:ln>
          </p:spPr>
        </p:cxnSp>
        <p:cxnSp>
          <p:nvCxnSpPr>
            <p:cNvPr id="57" name="Straight Arrow Connector 56"/>
            <p:cNvCxnSpPr>
              <a:cxnSpLocks noChangeShapeType="1"/>
              <a:endCxn id="55" idx="1"/>
            </p:cNvCxnSpPr>
            <p:nvPr/>
          </p:nvCxnSpPr>
          <p:spPr bwMode="auto">
            <a:xfrm>
              <a:off x="5022850" y="1670050"/>
              <a:ext cx="228600" cy="1588"/>
            </a:xfrm>
            <a:prstGeom prst="straightConnector1">
              <a:avLst/>
            </a:prstGeom>
            <a:noFill/>
            <a:ln w="19050" algn="ctr">
              <a:solidFill>
                <a:srgbClr val="000000"/>
              </a:solidFill>
              <a:prstDash val="sysDot"/>
              <a:round/>
              <a:headEnd type="none" w="sm" len="sm"/>
              <a:tailEnd type="triangle" w="med" len="med"/>
            </a:ln>
          </p:spPr>
        </p:cxnSp>
        <p:grpSp>
          <p:nvGrpSpPr>
            <p:cNvPr id="58" name="Group 316"/>
            <p:cNvGrpSpPr>
              <a:grpSpLocks/>
            </p:cNvGrpSpPr>
            <p:nvPr/>
          </p:nvGrpSpPr>
          <p:grpSpPr bwMode="auto">
            <a:xfrm>
              <a:off x="4946650" y="2889250"/>
              <a:ext cx="152400" cy="152400"/>
              <a:chOff x="240" y="4176"/>
              <a:chExt cx="192" cy="192"/>
            </a:xfrm>
          </p:grpSpPr>
          <p:sp>
            <p:nvSpPr>
              <p:cNvPr id="63" name="Oval 317"/>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64" name="Rectangle 318"/>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59" name="Line 298"/>
            <p:cNvSpPr>
              <a:spLocks noChangeShapeType="1"/>
            </p:cNvSpPr>
            <p:nvPr/>
          </p:nvSpPr>
          <p:spPr bwMode="auto">
            <a:xfrm flipH="1" flipV="1">
              <a:off x="5937250" y="14605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62" name="AutoShape 301"/>
            <p:cNvSpPr>
              <a:spLocks noChangeArrowheads="1"/>
            </p:cNvSpPr>
            <p:nvPr/>
          </p:nvSpPr>
          <p:spPr bwMode="auto">
            <a:xfrm>
              <a:off x="5708650" y="1517650"/>
              <a:ext cx="457200" cy="3048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ifun</a:t>
              </a:r>
            </a:p>
          </p:txBody>
        </p:sp>
      </p:gr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0" y="0"/>
            <a:ext cx="5298775" cy="669688"/>
          </a:xfrm>
        </p:spPr>
        <p:txBody>
          <a:bodyPr/>
          <a:lstStyle/>
          <a:p>
            <a:r>
              <a:rPr lang="en-US" altLang="zh-CN" dirty="0"/>
              <a:t>HCL</a:t>
            </a:r>
            <a:r>
              <a:rPr lang="zh-CN" altLang="en-US" dirty="0"/>
              <a:t>表达的</a:t>
            </a:r>
            <a:r>
              <a:rPr lang="en-US" altLang="zh-CN" dirty="0"/>
              <a:t>Fetch</a:t>
            </a:r>
            <a:r>
              <a:rPr lang="zh-CN" altLang="en-US" dirty="0"/>
              <a:t>控制逻辑</a:t>
            </a:r>
            <a:endParaRPr lang="en-US" dirty="0"/>
          </a:p>
        </p:txBody>
      </p:sp>
      <p:sp>
        <p:nvSpPr>
          <p:cNvPr id="381110" name="Text Box 182"/>
          <p:cNvSpPr txBox="1">
            <a:spLocks noChangeArrowheads="1"/>
          </p:cNvSpPr>
          <p:nvPr/>
        </p:nvSpPr>
        <p:spPr bwMode="auto">
          <a:xfrm>
            <a:off x="533400" y="5048250"/>
            <a:ext cx="8001000" cy="1569660"/>
          </a:xfrm>
          <a:prstGeom prst="rect">
            <a:avLst/>
          </a:prstGeom>
          <a:noFill/>
          <a:ln w="19050">
            <a:noFill/>
            <a:miter lim="800000"/>
            <a:headEnd/>
            <a:tailEnd type="none" w="sm" len="sm"/>
          </a:ln>
          <a:effectLst/>
        </p:spPr>
        <p:txBody>
          <a:bodyPr lIns="45720" rIns="45720">
            <a:spAutoFit/>
          </a:bodyPr>
          <a:lstStyle/>
          <a:p>
            <a:pPr algn="l">
              <a:lnSpc>
                <a:spcPct val="100000"/>
              </a:lnSpc>
            </a:pPr>
            <a:r>
              <a:rPr lang="en-US" sz="1600" dirty="0" err="1">
                <a:latin typeface="Courier New" pitchFamily="49" charset="0"/>
              </a:rPr>
              <a:t>bool</a:t>
            </a:r>
            <a:r>
              <a:rPr lang="en-US" sz="1600" dirty="0">
                <a:latin typeface="Courier New" pitchFamily="49" charset="0"/>
              </a:rPr>
              <a:t> </a:t>
            </a:r>
            <a:r>
              <a:rPr lang="en-US" sz="1600" dirty="0" err="1">
                <a:latin typeface="Courier New" pitchFamily="49" charset="0"/>
              </a:rPr>
              <a:t>need_regids</a:t>
            </a:r>
            <a:r>
              <a:rPr lang="en-US" sz="1600" dirty="0">
                <a:latin typeface="Courier New" pitchFamily="49" charset="0"/>
              </a:rPr>
              <a:t> =</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IRRMOVQ, IOPQ, IPUSHQ, IPOPQ, </a:t>
            </a:r>
          </a:p>
          <a:p>
            <a:pPr algn="l">
              <a:lnSpc>
                <a:spcPct val="100000"/>
              </a:lnSpc>
            </a:pPr>
            <a:r>
              <a:rPr lang="en-US" sz="1600" dirty="0">
                <a:latin typeface="Courier New" pitchFamily="49" charset="0"/>
              </a:rPr>
              <a:t>		     IIRMOVQ, IRMMOVQ, IMRMOVQ };</a:t>
            </a:r>
          </a:p>
          <a:p>
            <a:pPr algn="l">
              <a:lnSpc>
                <a:spcPct val="100000"/>
              </a:lnSpc>
            </a:pPr>
            <a:r>
              <a:rPr lang="en-US" sz="1600" dirty="0">
                <a:latin typeface="Courier New" pitchFamily="49" charset="0"/>
              </a:rPr>
              <a:t>bool </a:t>
            </a:r>
            <a:r>
              <a:rPr lang="en-US" sz="1600" dirty="0" err="1">
                <a:latin typeface="Courier New" pitchFamily="49" charset="0"/>
              </a:rPr>
              <a:t>instr_valid</a:t>
            </a:r>
            <a:r>
              <a:rPr lang="en-US" sz="1600" dirty="0">
                <a:latin typeface="Courier New" pitchFamily="49" charset="0"/>
              </a:rPr>
              <a:t> = </a:t>
            </a:r>
            <a:r>
              <a:rPr lang="en-US" sz="1600" dirty="0" err="1">
                <a:latin typeface="Courier New" pitchFamily="49" charset="0"/>
              </a:rPr>
              <a:t>icode</a:t>
            </a:r>
            <a:r>
              <a:rPr lang="en-US" sz="1600" dirty="0">
                <a:latin typeface="Courier New" pitchFamily="49" charset="0"/>
              </a:rPr>
              <a:t> in </a:t>
            </a:r>
          </a:p>
          <a:p>
            <a:pPr algn="l">
              <a:lnSpc>
                <a:spcPct val="100000"/>
              </a:lnSpc>
            </a:pPr>
            <a:r>
              <a:rPr lang="en-US" sz="1600" dirty="0">
                <a:latin typeface="Courier New" pitchFamily="49" charset="0"/>
              </a:rPr>
              <a:t>	{ INOP, IHALT, IRRMOVQ, IIRMOVQ, IRMMOVQ, IMRMOVQ,</a:t>
            </a:r>
          </a:p>
          <a:p>
            <a:pPr algn="l">
              <a:lnSpc>
                <a:spcPct val="100000"/>
              </a:lnSpc>
            </a:pPr>
            <a:r>
              <a:rPr lang="en-US" sz="1600" dirty="0">
                <a:latin typeface="Courier New" pitchFamily="49" charset="0"/>
              </a:rPr>
              <a:t>	       IOPQ, IJXX, ICALL, IRET, IPUSHQ, IPOPQ };</a:t>
            </a:r>
          </a:p>
        </p:txBody>
      </p:sp>
      <p:sp>
        <p:nvSpPr>
          <p:cNvPr id="381111" name="Line 183"/>
          <p:cNvSpPr>
            <a:spLocks noChangeShapeType="1"/>
          </p:cNvSpPr>
          <p:nvPr/>
        </p:nvSpPr>
        <p:spPr bwMode="auto">
          <a:xfrm>
            <a:off x="1879600" y="1536700"/>
            <a:ext cx="838200" cy="0"/>
          </a:xfrm>
          <a:prstGeom prst="line">
            <a:avLst/>
          </a:prstGeom>
          <a:noFill/>
          <a:ln w="19050">
            <a:solidFill>
              <a:schemeClr val="tx2"/>
            </a:solidFill>
            <a:round/>
            <a:headEnd/>
            <a:tailEnd type="triangle" w="sm" len="sm"/>
          </a:ln>
          <a:effectLst/>
        </p:spPr>
        <p:txBody>
          <a:bodyPr wrap="none" lIns="45720" rIns="45720" anchor="ctr">
            <a:spAutoFit/>
          </a:bodyPr>
          <a:lstStyle/>
          <a:p>
            <a:endParaRPr lang="en-US"/>
          </a:p>
        </p:txBody>
      </p:sp>
      <p:sp>
        <p:nvSpPr>
          <p:cNvPr id="381112" name="Line 184"/>
          <p:cNvSpPr>
            <a:spLocks noChangeShapeType="1"/>
          </p:cNvSpPr>
          <p:nvPr/>
        </p:nvSpPr>
        <p:spPr bwMode="auto">
          <a:xfrm>
            <a:off x="1879600" y="1841500"/>
            <a:ext cx="838200" cy="0"/>
          </a:xfrm>
          <a:prstGeom prst="line">
            <a:avLst/>
          </a:prstGeom>
          <a:noFill/>
          <a:ln w="19050">
            <a:solidFill>
              <a:schemeClr val="tx2"/>
            </a:solidFill>
            <a:round/>
            <a:headEnd/>
            <a:tailEnd type="triangle" w="sm" len="sm"/>
          </a:ln>
          <a:effectLst/>
        </p:spPr>
        <p:txBody>
          <a:bodyPr wrap="none" lIns="45720" rIns="45720" anchor="ctr">
            <a:spAutoFit/>
          </a:bodyPr>
          <a:lstStyle/>
          <a:p>
            <a:endParaRPr lang="en-US"/>
          </a:p>
        </p:txBody>
      </p:sp>
      <p:sp>
        <p:nvSpPr>
          <p:cNvPr id="381113" name="Line 185"/>
          <p:cNvSpPr>
            <a:spLocks noChangeShapeType="1"/>
          </p:cNvSpPr>
          <p:nvPr/>
        </p:nvSpPr>
        <p:spPr bwMode="auto">
          <a:xfrm>
            <a:off x="1879600" y="2222500"/>
            <a:ext cx="838200" cy="0"/>
          </a:xfrm>
          <a:prstGeom prst="line">
            <a:avLst/>
          </a:prstGeom>
          <a:noFill/>
          <a:ln w="19050">
            <a:solidFill>
              <a:schemeClr val="tx2"/>
            </a:solidFill>
            <a:round/>
            <a:headEnd/>
            <a:tailEnd type="triangle" w="sm" len="sm"/>
          </a:ln>
          <a:effectLst/>
        </p:spPr>
        <p:txBody>
          <a:bodyPr wrap="none" lIns="45720" rIns="45720" anchor="ctr">
            <a:spAutoFit/>
          </a:bodyPr>
          <a:lstStyle/>
          <a:p>
            <a:endParaRPr lang="en-US"/>
          </a:p>
        </p:txBody>
      </p:sp>
      <p:sp>
        <p:nvSpPr>
          <p:cNvPr id="381114" name="Line 186"/>
          <p:cNvSpPr>
            <a:spLocks noChangeShapeType="1"/>
          </p:cNvSpPr>
          <p:nvPr/>
        </p:nvSpPr>
        <p:spPr bwMode="auto">
          <a:xfrm>
            <a:off x="1879600" y="2527300"/>
            <a:ext cx="838200" cy="0"/>
          </a:xfrm>
          <a:prstGeom prst="line">
            <a:avLst/>
          </a:prstGeom>
          <a:noFill/>
          <a:ln w="19050">
            <a:solidFill>
              <a:schemeClr val="tx2"/>
            </a:solidFill>
            <a:round/>
            <a:headEnd/>
            <a:tailEnd type="triangle" w="sm" len="sm"/>
          </a:ln>
          <a:effectLst/>
        </p:spPr>
        <p:txBody>
          <a:bodyPr wrap="none" lIns="45720" rIns="45720" anchor="ctr">
            <a:spAutoFit/>
          </a:bodyPr>
          <a:lstStyle/>
          <a:p>
            <a:endParaRPr lang="en-US"/>
          </a:p>
        </p:txBody>
      </p:sp>
      <p:sp>
        <p:nvSpPr>
          <p:cNvPr id="381115" name="Line 187"/>
          <p:cNvSpPr>
            <a:spLocks noChangeShapeType="1"/>
          </p:cNvSpPr>
          <p:nvPr/>
        </p:nvSpPr>
        <p:spPr bwMode="auto">
          <a:xfrm>
            <a:off x="1879600" y="2908300"/>
            <a:ext cx="838200" cy="0"/>
          </a:xfrm>
          <a:prstGeom prst="line">
            <a:avLst/>
          </a:prstGeom>
          <a:noFill/>
          <a:ln w="19050">
            <a:solidFill>
              <a:schemeClr val="tx2"/>
            </a:solidFill>
            <a:round/>
            <a:headEnd/>
            <a:tailEnd type="triangle" w="sm" len="sm"/>
          </a:ln>
          <a:effectLst/>
        </p:spPr>
        <p:txBody>
          <a:bodyPr wrap="none" lIns="45720" rIns="45720" anchor="ctr">
            <a:spAutoFit/>
          </a:bodyPr>
          <a:lstStyle/>
          <a:p>
            <a:endParaRPr lang="en-US"/>
          </a:p>
        </p:txBody>
      </p:sp>
      <p:sp>
        <p:nvSpPr>
          <p:cNvPr id="381116" name="Line 188"/>
          <p:cNvSpPr>
            <a:spLocks noChangeShapeType="1"/>
          </p:cNvSpPr>
          <p:nvPr/>
        </p:nvSpPr>
        <p:spPr bwMode="auto">
          <a:xfrm>
            <a:off x="1879600" y="4279900"/>
            <a:ext cx="838200" cy="0"/>
          </a:xfrm>
          <a:prstGeom prst="line">
            <a:avLst/>
          </a:prstGeom>
          <a:noFill/>
          <a:ln w="19050">
            <a:solidFill>
              <a:schemeClr val="tx2"/>
            </a:solidFill>
            <a:round/>
            <a:headEnd/>
            <a:tailEnd type="triangle" w="sm" len="sm"/>
          </a:ln>
          <a:effectLst/>
        </p:spPr>
        <p:txBody>
          <a:bodyPr wrap="none" lIns="45720" rIns="45720" anchor="ctr">
            <a:spAutoFit/>
          </a:bodyPr>
          <a:lstStyle/>
          <a:p>
            <a:endParaRPr lang="en-US"/>
          </a:p>
        </p:txBody>
      </p:sp>
      <p:sp>
        <p:nvSpPr>
          <p:cNvPr id="381117" name="Line 189"/>
          <p:cNvSpPr>
            <a:spLocks noChangeShapeType="1"/>
          </p:cNvSpPr>
          <p:nvPr/>
        </p:nvSpPr>
        <p:spPr bwMode="auto">
          <a:xfrm>
            <a:off x="1879600" y="4584700"/>
            <a:ext cx="838200" cy="0"/>
          </a:xfrm>
          <a:prstGeom prst="line">
            <a:avLst/>
          </a:prstGeom>
          <a:noFill/>
          <a:ln w="19050">
            <a:solidFill>
              <a:schemeClr val="tx2"/>
            </a:solidFill>
            <a:round/>
            <a:headEnd/>
            <a:tailEnd type="triangle" w="sm" len="sm"/>
          </a:ln>
          <a:effectLst/>
        </p:spPr>
        <p:txBody>
          <a:bodyPr wrap="none" lIns="45720" rIns="45720" anchor="ctr">
            <a:spAutoFit/>
          </a:bodyPr>
          <a:lstStyle/>
          <a:p>
            <a:endParaRPr lang="en-US"/>
          </a:p>
        </p:txBody>
      </p:sp>
      <p:sp>
        <p:nvSpPr>
          <p:cNvPr id="381118" name="Freeform 190"/>
          <p:cNvSpPr>
            <a:spLocks/>
          </p:cNvSpPr>
          <p:nvPr/>
        </p:nvSpPr>
        <p:spPr bwMode="auto">
          <a:xfrm>
            <a:off x="1746250" y="1536700"/>
            <a:ext cx="133350" cy="3505200"/>
          </a:xfrm>
          <a:custGeom>
            <a:avLst/>
            <a:gdLst/>
            <a:ahLst/>
            <a:cxnLst>
              <a:cxn ang="0">
                <a:pos x="0" y="2208"/>
              </a:cxn>
              <a:cxn ang="0">
                <a:pos x="420" y="2112"/>
              </a:cxn>
              <a:cxn ang="0">
                <a:pos x="564" y="2016"/>
              </a:cxn>
              <a:cxn ang="0">
                <a:pos x="564" y="1920"/>
              </a:cxn>
              <a:cxn ang="0">
                <a:pos x="564" y="0"/>
              </a:cxn>
            </a:cxnLst>
            <a:rect l="0" t="0" r="r" b="b"/>
            <a:pathLst>
              <a:path w="564" h="2208">
                <a:moveTo>
                  <a:pt x="0" y="2208"/>
                </a:moveTo>
                <a:lnTo>
                  <a:pt x="420" y="2112"/>
                </a:lnTo>
                <a:lnTo>
                  <a:pt x="564" y="2016"/>
                </a:lnTo>
                <a:lnTo>
                  <a:pt x="564" y="1920"/>
                </a:lnTo>
                <a:lnTo>
                  <a:pt x="564" y="0"/>
                </a:lnTo>
              </a:path>
            </a:pathLst>
          </a:custGeom>
          <a:noFill/>
          <a:ln w="19050" cap="flat" cmpd="sng">
            <a:solidFill>
              <a:schemeClr val="tx2"/>
            </a:solidFill>
            <a:prstDash val="solid"/>
            <a:round/>
            <a:headEnd type="none" w="med" len="med"/>
            <a:tailEnd type="none" w="sm" len="sm"/>
          </a:ln>
          <a:effectLst/>
        </p:spPr>
        <p:txBody>
          <a:bodyPr wrap="square" lIns="45720" rIns="45720" anchor="ctr">
            <a:spAutoFit/>
          </a:bodyPr>
          <a:lstStyle/>
          <a:p>
            <a:endParaRPr lang="en-US"/>
          </a:p>
        </p:txBody>
      </p:sp>
      <p:grpSp>
        <p:nvGrpSpPr>
          <p:cNvPr id="31" name="Group 30"/>
          <p:cNvGrpSpPr/>
          <p:nvPr/>
        </p:nvGrpSpPr>
        <p:grpSpPr>
          <a:xfrm>
            <a:off x="2946400" y="698500"/>
            <a:ext cx="6038850" cy="4113765"/>
            <a:chOff x="3479800" y="222250"/>
            <a:chExt cx="6038850" cy="4113765"/>
          </a:xfrm>
        </p:grpSpPr>
        <p:sp>
          <p:nvSpPr>
            <p:cNvPr id="15" name="Rectangle 14"/>
            <p:cNvSpPr>
              <a:spLocks noChangeArrowheads="1"/>
            </p:cNvSpPr>
            <p:nvPr/>
          </p:nvSpPr>
          <p:spPr bwMode="auto">
            <a:xfrm>
              <a:off x="3484572" y="3749033"/>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dirty="0">
                  <a:latin typeface="Courier New" pitchFamily="49" charset="0"/>
                </a:rPr>
                <a:t>p</a:t>
              </a:r>
              <a:r>
                <a:rPr lang="en-US" altLang="zh-CN" sz="1000" b="0" dirty="0">
                  <a:latin typeface="Courier New" pitchFamily="49" charset="0"/>
                </a:rPr>
                <a:t>ush</a:t>
              </a:r>
              <a:r>
                <a:rPr lang="en-US" sz="1000" b="0" dirty="0">
                  <a:latin typeface="Courier New" pitchFamily="49" charset="0"/>
                </a:rPr>
                <a:t> </a:t>
              </a:r>
              <a:r>
                <a:rPr lang="en-US" sz="1000" b="0" dirty="0" err="1"/>
                <a:t>rA</a:t>
              </a:r>
              <a:endParaRPr lang="en-US" sz="1000" b="0" dirty="0"/>
            </a:p>
          </p:txBody>
        </p:sp>
        <p:grpSp>
          <p:nvGrpSpPr>
            <p:cNvPr id="4" name="Group 213"/>
            <p:cNvGrpSpPr>
              <a:grpSpLocks/>
            </p:cNvGrpSpPr>
            <p:nvPr/>
          </p:nvGrpSpPr>
          <p:grpSpPr bwMode="auto">
            <a:xfrm>
              <a:off x="4916037" y="3749033"/>
              <a:ext cx="458069" cy="234793"/>
              <a:chOff x="1536" y="3648"/>
              <a:chExt cx="384" cy="192"/>
            </a:xfrm>
          </p:grpSpPr>
          <p:sp>
            <p:nvSpPr>
              <p:cNvPr id="105" name="Rectangle 16"/>
              <p:cNvSpPr>
                <a:spLocks noChangeArrowheads="1"/>
              </p:cNvSpPr>
              <p:nvPr/>
            </p:nvSpPr>
            <p:spPr bwMode="auto">
              <a:xfrm>
                <a:off x="1536"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A</a:t>
                </a:r>
              </a:p>
            </p:txBody>
          </p:sp>
          <p:sp>
            <p:nvSpPr>
              <p:cNvPr id="106" name="Rectangle 17"/>
              <p:cNvSpPr>
                <a:spLocks noChangeArrowheads="1"/>
              </p:cNvSpPr>
              <p:nvPr/>
            </p:nvSpPr>
            <p:spPr bwMode="auto">
              <a:xfrm>
                <a:off x="1728"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0</a:t>
                </a:r>
              </a:p>
            </p:txBody>
          </p:sp>
          <p:sp>
            <p:nvSpPr>
              <p:cNvPr id="107" name="Rectangle 18"/>
              <p:cNvSpPr>
                <a:spLocks noChangeArrowheads="1"/>
              </p:cNvSpPr>
              <p:nvPr/>
            </p:nvSpPr>
            <p:spPr bwMode="auto">
              <a:xfrm>
                <a:off x="1536"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grpSp>
          <p:nvGrpSpPr>
            <p:cNvPr id="5" name="Group 212"/>
            <p:cNvGrpSpPr>
              <a:grpSpLocks/>
            </p:cNvGrpSpPr>
            <p:nvPr/>
          </p:nvGrpSpPr>
          <p:grpSpPr bwMode="auto">
            <a:xfrm>
              <a:off x="5374106" y="3749033"/>
              <a:ext cx="458069" cy="234793"/>
              <a:chOff x="1920" y="3648"/>
              <a:chExt cx="384" cy="192"/>
            </a:xfrm>
          </p:grpSpPr>
          <p:sp>
            <p:nvSpPr>
              <p:cNvPr id="102" name="Rectangle 20"/>
              <p:cNvSpPr>
                <a:spLocks noChangeArrowheads="1"/>
              </p:cNvSpPr>
              <p:nvPr/>
            </p:nvSpPr>
            <p:spPr bwMode="auto">
              <a:xfrm>
                <a:off x="1920"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t>rA</a:t>
                </a:r>
              </a:p>
            </p:txBody>
          </p:sp>
          <p:sp>
            <p:nvSpPr>
              <p:cNvPr id="103" name="Rectangle 21"/>
              <p:cNvSpPr>
                <a:spLocks noChangeArrowheads="1"/>
              </p:cNvSpPr>
              <p:nvPr/>
            </p:nvSpPr>
            <p:spPr bwMode="auto">
              <a:xfrm>
                <a:off x="2112"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dirty="0">
                    <a:latin typeface="Courier New" pitchFamily="49" charset="0"/>
                  </a:rPr>
                  <a:t>F</a:t>
                </a:r>
              </a:p>
            </p:txBody>
          </p:sp>
          <p:sp>
            <p:nvSpPr>
              <p:cNvPr id="104" name="Rectangle 22"/>
              <p:cNvSpPr>
                <a:spLocks noChangeArrowheads="1"/>
              </p:cNvSpPr>
              <p:nvPr/>
            </p:nvSpPr>
            <p:spPr bwMode="auto">
              <a:xfrm>
                <a:off x="1920"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sp>
          <p:nvSpPr>
            <p:cNvPr id="18" name="Rectangle 24"/>
            <p:cNvSpPr>
              <a:spLocks noChangeArrowheads="1"/>
            </p:cNvSpPr>
            <p:nvPr/>
          </p:nvSpPr>
          <p:spPr bwMode="auto">
            <a:xfrm>
              <a:off x="3484572" y="2692466"/>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a:latin typeface="Courier New" pitchFamily="49" charset="0"/>
                </a:rPr>
                <a:t>jXX </a:t>
              </a:r>
              <a:r>
                <a:rPr lang="en-US" sz="1000" b="0"/>
                <a:t>Dest</a:t>
              </a:r>
            </a:p>
          </p:txBody>
        </p:sp>
        <p:grpSp>
          <p:nvGrpSpPr>
            <p:cNvPr id="6" name="Group 210"/>
            <p:cNvGrpSpPr>
              <a:grpSpLocks/>
            </p:cNvGrpSpPr>
            <p:nvPr/>
          </p:nvGrpSpPr>
          <p:grpSpPr bwMode="auto">
            <a:xfrm>
              <a:off x="4916037" y="2692466"/>
              <a:ext cx="458069" cy="234793"/>
              <a:chOff x="1536" y="2784"/>
              <a:chExt cx="384" cy="192"/>
            </a:xfrm>
          </p:grpSpPr>
          <p:sp>
            <p:nvSpPr>
              <p:cNvPr id="99" name="Rectangle 26"/>
              <p:cNvSpPr>
                <a:spLocks noChangeArrowheads="1"/>
              </p:cNvSpPr>
              <p:nvPr/>
            </p:nvSpPr>
            <p:spPr bwMode="auto">
              <a:xfrm>
                <a:off x="1536"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7</a:t>
                </a:r>
              </a:p>
            </p:txBody>
          </p:sp>
          <p:sp>
            <p:nvSpPr>
              <p:cNvPr id="100" name="Rectangle 27"/>
              <p:cNvSpPr>
                <a:spLocks noChangeArrowheads="1"/>
              </p:cNvSpPr>
              <p:nvPr/>
            </p:nvSpPr>
            <p:spPr bwMode="auto">
              <a:xfrm>
                <a:off x="1728"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dirty="0"/>
                  <a:t>fn</a:t>
                </a:r>
              </a:p>
            </p:txBody>
          </p:sp>
          <p:sp>
            <p:nvSpPr>
              <p:cNvPr id="101" name="Rectangle 28"/>
              <p:cNvSpPr>
                <a:spLocks noChangeArrowheads="1"/>
              </p:cNvSpPr>
              <p:nvPr/>
            </p:nvSpPr>
            <p:spPr bwMode="auto">
              <a:xfrm>
                <a:off x="1536" y="278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sp>
          <p:nvSpPr>
            <p:cNvPr id="20" name="Rectangle 29"/>
            <p:cNvSpPr>
              <a:spLocks noChangeArrowheads="1"/>
            </p:cNvSpPr>
            <p:nvPr/>
          </p:nvSpPr>
          <p:spPr bwMode="auto">
            <a:xfrm>
              <a:off x="5374106" y="2692466"/>
              <a:ext cx="3687344" cy="234793"/>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000" b="0"/>
                <a:t>Dest</a:t>
              </a:r>
            </a:p>
          </p:txBody>
        </p:sp>
        <p:sp>
          <p:nvSpPr>
            <p:cNvPr id="21" name="Rectangle 31"/>
            <p:cNvSpPr>
              <a:spLocks noChangeArrowheads="1"/>
            </p:cNvSpPr>
            <p:nvPr/>
          </p:nvSpPr>
          <p:spPr bwMode="auto">
            <a:xfrm>
              <a:off x="3484572" y="4101222"/>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dirty="0" err="1">
                  <a:latin typeface="Courier New" pitchFamily="49" charset="0"/>
                </a:rPr>
                <a:t>popq</a:t>
              </a:r>
              <a:r>
                <a:rPr lang="en-US" sz="1000" b="0" dirty="0">
                  <a:latin typeface="Courier New" pitchFamily="49" charset="0"/>
                </a:rPr>
                <a:t> </a:t>
              </a:r>
              <a:r>
                <a:rPr lang="en-US" sz="1000" b="0" dirty="0" err="1"/>
                <a:t>rA</a:t>
              </a:r>
              <a:endParaRPr lang="en-US" sz="1000" b="0" dirty="0"/>
            </a:p>
          </p:txBody>
        </p:sp>
        <p:grpSp>
          <p:nvGrpSpPr>
            <p:cNvPr id="7" name="Group 208"/>
            <p:cNvGrpSpPr>
              <a:grpSpLocks/>
            </p:cNvGrpSpPr>
            <p:nvPr/>
          </p:nvGrpSpPr>
          <p:grpSpPr bwMode="auto">
            <a:xfrm>
              <a:off x="4916037" y="4101222"/>
              <a:ext cx="458069" cy="234793"/>
              <a:chOff x="1536" y="3936"/>
              <a:chExt cx="384" cy="192"/>
            </a:xfrm>
          </p:grpSpPr>
          <p:sp>
            <p:nvSpPr>
              <p:cNvPr id="96" name="Rectangle 33"/>
              <p:cNvSpPr>
                <a:spLocks noChangeArrowheads="1"/>
              </p:cNvSpPr>
              <p:nvPr/>
            </p:nvSpPr>
            <p:spPr bwMode="auto">
              <a:xfrm>
                <a:off x="1536"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B</a:t>
                </a:r>
              </a:p>
            </p:txBody>
          </p:sp>
          <p:sp>
            <p:nvSpPr>
              <p:cNvPr id="97" name="Rectangle 34"/>
              <p:cNvSpPr>
                <a:spLocks noChangeArrowheads="1"/>
              </p:cNvSpPr>
              <p:nvPr/>
            </p:nvSpPr>
            <p:spPr bwMode="auto">
              <a:xfrm>
                <a:off x="1728"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0</a:t>
                </a:r>
              </a:p>
            </p:txBody>
          </p:sp>
          <p:sp>
            <p:nvSpPr>
              <p:cNvPr id="98" name="Rectangle 35"/>
              <p:cNvSpPr>
                <a:spLocks noChangeArrowheads="1"/>
              </p:cNvSpPr>
              <p:nvPr/>
            </p:nvSpPr>
            <p:spPr bwMode="auto">
              <a:xfrm>
                <a:off x="1536"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grpSp>
          <p:nvGrpSpPr>
            <p:cNvPr id="8" name="Group 207"/>
            <p:cNvGrpSpPr>
              <a:grpSpLocks/>
            </p:cNvGrpSpPr>
            <p:nvPr/>
          </p:nvGrpSpPr>
          <p:grpSpPr bwMode="auto">
            <a:xfrm>
              <a:off x="5374106" y="4101222"/>
              <a:ext cx="458069" cy="234793"/>
              <a:chOff x="1920" y="3936"/>
              <a:chExt cx="384" cy="192"/>
            </a:xfrm>
          </p:grpSpPr>
          <p:sp>
            <p:nvSpPr>
              <p:cNvPr id="93" name="Rectangle 37"/>
              <p:cNvSpPr>
                <a:spLocks noChangeArrowheads="1"/>
              </p:cNvSpPr>
              <p:nvPr/>
            </p:nvSpPr>
            <p:spPr bwMode="auto">
              <a:xfrm>
                <a:off x="1920"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t>rA</a:t>
                </a:r>
              </a:p>
            </p:txBody>
          </p:sp>
          <p:sp>
            <p:nvSpPr>
              <p:cNvPr id="94" name="Rectangle 38"/>
              <p:cNvSpPr>
                <a:spLocks noChangeArrowheads="1"/>
              </p:cNvSpPr>
              <p:nvPr/>
            </p:nvSpPr>
            <p:spPr bwMode="auto">
              <a:xfrm>
                <a:off x="2112"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dirty="0">
                    <a:latin typeface="Courier New" pitchFamily="49" charset="0"/>
                  </a:rPr>
                  <a:t>F</a:t>
                </a:r>
              </a:p>
            </p:txBody>
          </p:sp>
          <p:sp>
            <p:nvSpPr>
              <p:cNvPr id="95" name="Rectangle 39"/>
              <p:cNvSpPr>
                <a:spLocks noChangeArrowheads="1"/>
              </p:cNvSpPr>
              <p:nvPr/>
            </p:nvSpPr>
            <p:spPr bwMode="auto">
              <a:xfrm>
                <a:off x="1920"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sp>
          <p:nvSpPr>
            <p:cNvPr id="24" name="Rectangle 41"/>
            <p:cNvSpPr>
              <a:spLocks noChangeArrowheads="1"/>
            </p:cNvSpPr>
            <p:nvPr/>
          </p:nvSpPr>
          <p:spPr bwMode="auto">
            <a:xfrm>
              <a:off x="3484572" y="3044655"/>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a:latin typeface="Courier New" pitchFamily="49" charset="0"/>
                </a:rPr>
                <a:t>call </a:t>
              </a:r>
              <a:r>
                <a:rPr lang="en-US" sz="1000" b="0"/>
                <a:t>Dest</a:t>
              </a:r>
            </a:p>
          </p:txBody>
        </p:sp>
        <p:grpSp>
          <p:nvGrpSpPr>
            <p:cNvPr id="9" name="Group 205"/>
            <p:cNvGrpSpPr>
              <a:grpSpLocks/>
            </p:cNvGrpSpPr>
            <p:nvPr/>
          </p:nvGrpSpPr>
          <p:grpSpPr bwMode="auto">
            <a:xfrm>
              <a:off x="4916037" y="3044655"/>
              <a:ext cx="458069" cy="234793"/>
              <a:chOff x="1536" y="3072"/>
              <a:chExt cx="384" cy="192"/>
            </a:xfrm>
          </p:grpSpPr>
          <p:sp>
            <p:nvSpPr>
              <p:cNvPr id="90" name="Rectangle 43"/>
              <p:cNvSpPr>
                <a:spLocks noChangeArrowheads="1"/>
              </p:cNvSpPr>
              <p:nvPr/>
            </p:nvSpPr>
            <p:spPr bwMode="auto">
              <a:xfrm>
                <a:off x="1536"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8</a:t>
                </a:r>
              </a:p>
            </p:txBody>
          </p:sp>
          <p:sp>
            <p:nvSpPr>
              <p:cNvPr id="91" name="Rectangle 44"/>
              <p:cNvSpPr>
                <a:spLocks noChangeArrowheads="1"/>
              </p:cNvSpPr>
              <p:nvPr/>
            </p:nvSpPr>
            <p:spPr bwMode="auto">
              <a:xfrm>
                <a:off x="1728"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0</a:t>
                </a:r>
              </a:p>
            </p:txBody>
          </p:sp>
          <p:sp>
            <p:nvSpPr>
              <p:cNvPr id="92" name="Rectangle 45"/>
              <p:cNvSpPr>
                <a:spLocks noChangeArrowheads="1"/>
              </p:cNvSpPr>
              <p:nvPr/>
            </p:nvSpPr>
            <p:spPr bwMode="auto">
              <a:xfrm>
                <a:off x="1536" y="307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sp>
          <p:nvSpPr>
            <p:cNvPr id="26" name="Rectangle 46"/>
            <p:cNvSpPr>
              <a:spLocks noChangeArrowheads="1"/>
            </p:cNvSpPr>
            <p:nvPr/>
          </p:nvSpPr>
          <p:spPr bwMode="auto">
            <a:xfrm>
              <a:off x="5374106" y="3044655"/>
              <a:ext cx="3687344" cy="234793"/>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000" b="0" dirty="0" err="1"/>
                <a:t>Dest</a:t>
              </a:r>
              <a:endParaRPr lang="en-US" sz="1000" b="0" dirty="0"/>
            </a:p>
          </p:txBody>
        </p:sp>
        <p:sp>
          <p:nvSpPr>
            <p:cNvPr id="27" name="Rectangle 48"/>
            <p:cNvSpPr>
              <a:spLocks noChangeArrowheads="1"/>
            </p:cNvSpPr>
            <p:nvPr/>
          </p:nvSpPr>
          <p:spPr bwMode="auto">
            <a:xfrm>
              <a:off x="3484572" y="931520"/>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dirty="0" err="1">
                  <a:latin typeface="Courier New" pitchFamily="49" charset="0"/>
                </a:rPr>
                <a:t>cmovXX</a:t>
              </a:r>
              <a:r>
                <a:rPr lang="en-US" sz="1000" b="0" dirty="0">
                  <a:latin typeface="Courier New" pitchFamily="49" charset="0"/>
                </a:rPr>
                <a:t> </a:t>
              </a:r>
              <a:r>
                <a:rPr lang="en-US" sz="1000" b="0" dirty="0" err="1"/>
                <a:t>rA</a:t>
              </a:r>
              <a:r>
                <a:rPr lang="en-US" sz="1000" b="0" dirty="0">
                  <a:latin typeface="Courier New" pitchFamily="49" charset="0"/>
                </a:rPr>
                <a:t>, </a:t>
              </a:r>
              <a:r>
                <a:rPr lang="en-US" sz="1000" b="0" dirty="0" err="1"/>
                <a:t>rB</a:t>
              </a:r>
              <a:endParaRPr lang="en-US" sz="1000" b="0" dirty="0"/>
            </a:p>
          </p:txBody>
        </p:sp>
        <p:grpSp>
          <p:nvGrpSpPr>
            <p:cNvPr id="10" name="Group 203"/>
            <p:cNvGrpSpPr>
              <a:grpSpLocks/>
            </p:cNvGrpSpPr>
            <p:nvPr/>
          </p:nvGrpSpPr>
          <p:grpSpPr bwMode="auto">
            <a:xfrm>
              <a:off x="4916037" y="931520"/>
              <a:ext cx="458069" cy="234793"/>
              <a:chOff x="1536" y="1344"/>
              <a:chExt cx="384" cy="192"/>
            </a:xfrm>
          </p:grpSpPr>
          <p:sp>
            <p:nvSpPr>
              <p:cNvPr id="87" name="Rectangle 50"/>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2</a:t>
                </a:r>
              </a:p>
            </p:txBody>
          </p:sp>
          <p:sp>
            <p:nvSpPr>
              <p:cNvPr id="88" name="Rectangle 51"/>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dirty="0"/>
                  <a:t>fn</a:t>
                </a:r>
              </a:p>
            </p:txBody>
          </p:sp>
          <p:sp>
            <p:nvSpPr>
              <p:cNvPr id="89" name="Rectangle 52"/>
              <p:cNvSpPr>
                <a:spLocks noChangeArrowheads="1"/>
              </p:cNvSpPr>
              <p:nvPr/>
            </p:nvSpPr>
            <p:spPr bwMode="auto">
              <a:xfrm>
                <a:off x="1536"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grpSp>
          <p:nvGrpSpPr>
            <p:cNvPr id="11" name="Group 202"/>
            <p:cNvGrpSpPr>
              <a:grpSpLocks/>
            </p:cNvGrpSpPr>
            <p:nvPr/>
          </p:nvGrpSpPr>
          <p:grpSpPr bwMode="auto">
            <a:xfrm>
              <a:off x="5374106" y="931520"/>
              <a:ext cx="458069" cy="234793"/>
              <a:chOff x="1920" y="1344"/>
              <a:chExt cx="384" cy="192"/>
            </a:xfrm>
          </p:grpSpPr>
          <p:sp>
            <p:nvSpPr>
              <p:cNvPr id="84" name="Rectangle 54"/>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t>rA</a:t>
                </a:r>
              </a:p>
            </p:txBody>
          </p:sp>
          <p:sp>
            <p:nvSpPr>
              <p:cNvPr id="85" name="Rectangle 55"/>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t>rB</a:t>
                </a:r>
              </a:p>
            </p:txBody>
          </p:sp>
          <p:sp>
            <p:nvSpPr>
              <p:cNvPr id="86" name="Rectangle 56"/>
              <p:cNvSpPr>
                <a:spLocks noChangeArrowheads="1"/>
              </p:cNvSpPr>
              <p:nvPr/>
            </p:nvSpPr>
            <p:spPr bwMode="auto">
              <a:xfrm>
                <a:off x="1920"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sp>
          <p:nvSpPr>
            <p:cNvPr id="30" name="Rectangle 58"/>
            <p:cNvSpPr>
              <a:spLocks noChangeArrowheads="1"/>
            </p:cNvSpPr>
            <p:nvPr/>
          </p:nvSpPr>
          <p:spPr bwMode="auto">
            <a:xfrm>
              <a:off x="3484572" y="1283709"/>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dirty="0" err="1">
                  <a:latin typeface="Courier New" pitchFamily="49" charset="0"/>
                </a:rPr>
                <a:t>irmovq</a:t>
              </a:r>
              <a:r>
                <a:rPr lang="en-US" sz="1000" b="0" dirty="0">
                  <a:latin typeface="Courier New" pitchFamily="49" charset="0"/>
                </a:rPr>
                <a:t> </a:t>
              </a:r>
              <a:r>
                <a:rPr lang="en-US" sz="1000" b="0" dirty="0"/>
                <a:t>V</a:t>
              </a:r>
              <a:r>
                <a:rPr lang="en-US" sz="1000" b="0" dirty="0">
                  <a:latin typeface="Courier New" pitchFamily="49" charset="0"/>
                </a:rPr>
                <a:t>, </a:t>
              </a:r>
              <a:r>
                <a:rPr lang="en-US" sz="1000" b="0" dirty="0" err="1"/>
                <a:t>rB</a:t>
              </a:r>
              <a:endParaRPr lang="en-US" sz="1000" b="0" dirty="0"/>
            </a:p>
          </p:txBody>
        </p:sp>
        <p:grpSp>
          <p:nvGrpSpPr>
            <p:cNvPr id="12" name="Group 200"/>
            <p:cNvGrpSpPr>
              <a:grpSpLocks/>
            </p:cNvGrpSpPr>
            <p:nvPr/>
          </p:nvGrpSpPr>
          <p:grpSpPr bwMode="auto">
            <a:xfrm>
              <a:off x="4916037" y="1283709"/>
              <a:ext cx="458069" cy="234793"/>
              <a:chOff x="1536" y="1632"/>
              <a:chExt cx="384" cy="192"/>
            </a:xfrm>
          </p:grpSpPr>
          <p:sp>
            <p:nvSpPr>
              <p:cNvPr id="81" name="Rectangle 60"/>
              <p:cNvSpPr>
                <a:spLocks noChangeArrowheads="1"/>
              </p:cNvSpPr>
              <p:nvPr/>
            </p:nvSpPr>
            <p:spPr bwMode="auto">
              <a:xfrm>
                <a:off x="1536"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3</a:t>
                </a:r>
              </a:p>
            </p:txBody>
          </p:sp>
          <p:sp>
            <p:nvSpPr>
              <p:cNvPr id="82" name="Rectangle 61"/>
              <p:cNvSpPr>
                <a:spLocks noChangeArrowheads="1"/>
              </p:cNvSpPr>
              <p:nvPr/>
            </p:nvSpPr>
            <p:spPr bwMode="auto">
              <a:xfrm>
                <a:off x="1728"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0</a:t>
                </a:r>
              </a:p>
            </p:txBody>
          </p:sp>
          <p:sp>
            <p:nvSpPr>
              <p:cNvPr id="83" name="Rectangle 62"/>
              <p:cNvSpPr>
                <a:spLocks noChangeArrowheads="1"/>
              </p:cNvSpPr>
              <p:nvPr/>
            </p:nvSpPr>
            <p:spPr bwMode="auto">
              <a:xfrm>
                <a:off x="1536"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grpSp>
          <p:nvGrpSpPr>
            <p:cNvPr id="13" name="Group 199"/>
            <p:cNvGrpSpPr>
              <a:grpSpLocks/>
            </p:cNvGrpSpPr>
            <p:nvPr/>
          </p:nvGrpSpPr>
          <p:grpSpPr bwMode="auto">
            <a:xfrm>
              <a:off x="5374106" y="1283709"/>
              <a:ext cx="458069" cy="234793"/>
              <a:chOff x="1920" y="1632"/>
              <a:chExt cx="384" cy="192"/>
            </a:xfrm>
          </p:grpSpPr>
          <p:sp>
            <p:nvSpPr>
              <p:cNvPr id="78" name="Rectangle 64"/>
              <p:cNvSpPr>
                <a:spLocks noChangeArrowheads="1"/>
              </p:cNvSpPr>
              <p:nvPr/>
            </p:nvSpPr>
            <p:spPr bwMode="auto">
              <a:xfrm>
                <a:off x="1920"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8</a:t>
                </a:r>
              </a:p>
            </p:txBody>
          </p:sp>
          <p:sp>
            <p:nvSpPr>
              <p:cNvPr id="79" name="Rectangle 65"/>
              <p:cNvSpPr>
                <a:spLocks noChangeArrowheads="1"/>
              </p:cNvSpPr>
              <p:nvPr/>
            </p:nvSpPr>
            <p:spPr bwMode="auto">
              <a:xfrm>
                <a:off x="2112"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t>rB</a:t>
                </a:r>
              </a:p>
            </p:txBody>
          </p:sp>
          <p:sp>
            <p:nvSpPr>
              <p:cNvPr id="80" name="Rectangle 66"/>
              <p:cNvSpPr>
                <a:spLocks noChangeArrowheads="1"/>
              </p:cNvSpPr>
              <p:nvPr/>
            </p:nvSpPr>
            <p:spPr bwMode="auto">
              <a:xfrm>
                <a:off x="1920"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sp>
          <p:nvSpPr>
            <p:cNvPr id="33" name="Rectangle 67"/>
            <p:cNvSpPr>
              <a:spLocks noChangeArrowheads="1"/>
            </p:cNvSpPr>
            <p:nvPr/>
          </p:nvSpPr>
          <p:spPr bwMode="auto">
            <a:xfrm>
              <a:off x="5832175" y="1283709"/>
              <a:ext cx="3686475" cy="234793"/>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000" b="0"/>
                <a:t>V</a:t>
              </a:r>
            </a:p>
          </p:txBody>
        </p:sp>
        <p:sp>
          <p:nvSpPr>
            <p:cNvPr id="34" name="Rectangle 69"/>
            <p:cNvSpPr>
              <a:spLocks noChangeArrowheads="1"/>
            </p:cNvSpPr>
            <p:nvPr/>
          </p:nvSpPr>
          <p:spPr bwMode="auto">
            <a:xfrm>
              <a:off x="3484572" y="1635898"/>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dirty="0" err="1">
                  <a:latin typeface="Courier New" pitchFamily="49" charset="0"/>
                </a:rPr>
                <a:t>rmmovq</a:t>
              </a:r>
              <a:r>
                <a:rPr lang="en-US" sz="1000" b="0" dirty="0">
                  <a:latin typeface="Courier New" pitchFamily="49" charset="0"/>
                </a:rPr>
                <a:t> </a:t>
              </a:r>
              <a:r>
                <a:rPr lang="en-US" sz="1000" b="0" dirty="0" err="1"/>
                <a:t>rA</a:t>
              </a:r>
              <a:r>
                <a:rPr lang="en-US" sz="1000" b="0" dirty="0">
                  <a:latin typeface="Courier New" pitchFamily="49" charset="0"/>
                </a:rPr>
                <a:t>, </a:t>
              </a:r>
              <a:r>
                <a:rPr lang="en-US" sz="1000" b="0" dirty="0"/>
                <a:t>D</a:t>
              </a:r>
              <a:r>
                <a:rPr lang="en-US" sz="1000" b="0" dirty="0">
                  <a:latin typeface="Courier New" pitchFamily="49" charset="0"/>
                </a:rPr>
                <a:t>(</a:t>
              </a:r>
              <a:r>
                <a:rPr lang="en-US" sz="1000" b="0" dirty="0" err="1"/>
                <a:t>rB</a:t>
              </a:r>
              <a:r>
                <a:rPr lang="en-US" sz="1000" b="0" dirty="0">
                  <a:latin typeface="Courier New" pitchFamily="49" charset="0"/>
                </a:rPr>
                <a:t>)</a:t>
              </a:r>
            </a:p>
          </p:txBody>
        </p:sp>
        <p:grpSp>
          <p:nvGrpSpPr>
            <p:cNvPr id="14" name="Group 197"/>
            <p:cNvGrpSpPr>
              <a:grpSpLocks/>
            </p:cNvGrpSpPr>
            <p:nvPr/>
          </p:nvGrpSpPr>
          <p:grpSpPr bwMode="auto">
            <a:xfrm>
              <a:off x="4916037" y="1635898"/>
              <a:ext cx="458069" cy="234793"/>
              <a:chOff x="1536" y="1920"/>
              <a:chExt cx="384" cy="192"/>
            </a:xfrm>
          </p:grpSpPr>
          <p:sp>
            <p:nvSpPr>
              <p:cNvPr id="75" name="Rectangle 71"/>
              <p:cNvSpPr>
                <a:spLocks noChangeArrowheads="1"/>
              </p:cNvSpPr>
              <p:nvPr/>
            </p:nvSpPr>
            <p:spPr bwMode="auto">
              <a:xfrm>
                <a:off x="1536"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dirty="0">
                    <a:latin typeface="Courier New" pitchFamily="49" charset="0"/>
                  </a:rPr>
                  <a:t>4</a:t>
                </a:r>
              </a:p>
            </p:txBody>
          </p:sp>
          <p:sp>
            <p:nvSpPr>
              <p:cNvPr id="76" name="Rectangle 72"/>
              <p:cNvSpPr>
                <a:spLocks noChangeArrowheads="1"/>
              </p:cNvSpPr>
              <p:nvPr/>
            </p:nvSpPr>
            <p:spPr bwMode="auto">
              <a:xfrm>
                <a:off x="1728"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0</a:t>
                </a:r>
              </a:p>
            </p:txBody>
          </p:sp>
          <p:sp>
            <p:nvSpPr>
              <p:cNvPr id="77" name="Rectangle 73"/>
              <p:cNvSpPr>
                <a:spLocks noChangeArrowheads="1"/>
              </p:cNvSpPr>
              <p:nvPr/>
            </p:nvSpPr>
            <p:spPr bwMode="auto">
              <a:xfrm>
                <a:off x="1536"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grpSp>
          <p:nvGrpSpPr>
            <p:cNvPr id="16" name="Group 196"/>
            <p:cNvGrpSpPr>
              <a:grpSpLocks/>
            </p:cNvGrpSpPr>
            <p:nvPr/>
          </p:nvGrpSpPr>
          <p:grpSpPr bwMode="auto">
            <a:xfrm>
              <a:off x="5374106" y="1635898"/>
              <a:ext cx="458069" cy="234793"/>
              <a:chOff x="1920" y="1920"/>
              <a:chExt cx="384" cy="192"/>
            </a:xfrm>
          </p:grpSpPr>
          <p:sp>
            <p:nvSpPr>
              <p:cNvPr id="72" name="Rectangle 75"/>
              <p:cNvSpPr>
                <a:spLocks noChangeArrowheads="1"/>
              </p:cNvSpPr>
              <p:nvPr/>
            </p:nvSpPr>
            <p:spPr bwMode="auto">
              <a:xfrm>
                <a:off x="1920"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t>rA</a:t>
                </a:r>
              </a:p>
            </p:txBody>
          </p:sp>
          <p:sp>
            <p:nvSpPr>
              <p:cNvPr id="73" name="Rectangle 76"/>
              <p:cNvSpPr>
                <a:spLocks noChangeArrowheads="1"/>
              </p:cNvSpPr>
              <p:nvPr/>
            </p:nvSpPr>
            <p:spPr bwMode="auto">
              <a:xfrm>
                <a:off x="2112"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t>rB</a:t>
                </a:r>
              </a:p>
            </p:txBody>
          </p:sp>
          <p:sp>
            <p:nvSpPr>
              <p:cNvPr id="74" name="Rectangle 77"/>
              <p:cNvSpPr>
                <a:spLocks noChangeArrowheads="1"/>
              </p:cNvSpPr>
              <p:nvPr/>
            </p:nvSpPr>
            <p:spPr bwMode="auto">
              <a:xfrm>
                <a:off x="1920"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sp>
          <p:nvSpPr>
            <p:cNvPr id="37" name="Rectangle 78"/>
            <p:cNvSpPr>
              <a:spLocks noChangeArrowheads="1"/>
            </p:cNvSpPr>
            <p:nvPr/>
          </p:nvSpPr>
          <p:spPr bwMode="auto">
            <a:xfrm>
              <a:off x="5832175" y="1635898"/>
              <a:ext cx="3686475" cy="234793"/>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000" b="0"/>
                <a:t>D</a:t>
              </a:r>
            </a:p>
          </p:txBody>
        </p:sp>
        <p:sp>
          <p:nvSpPr>
            <p:cNvPr id="38" name="Rectangle 80"/>
            <p:cNvSpPr>
              <a:spLocks noChangeArrowheads="1"/>
            </p:cNvSpPr>
            <p:nvPr/>
          </p:nvSpPr>
          <p:spPr bwMode="auto">
            <a:xfrm>
              <a:off x="3484572" y="1988087"/>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dirty="0" err="1">
                  <a:latin typeface="Courier New" pitchFamily="49" charset="0"/>
                </a:rPr>
                <a:t>mrmovq</a:t>
              </a:r>
              <a:r>
                <a:rPr lang="en-US" sz="1000" b="0" dirty="0">
                  <a:latin typeface="Courier New" pitchFamily="49" charset="0"/>
                </a:rPr>
                <a:t> </a:t>
              </a:r>
              <a:r>
                <a:rPr lang="en-US" sz="1000" b="0" dirty="0"/>
                <a:t>D</a:t>
              </a:r>
              <a:r>
                <a:rPr lang="en-US" sz="1000" b="0" dirty="0">
                  <a:latin typeface="Courier New" pitchFamily="49" charset="0"/>
                </a:rPr>
                <a:t>(</a:t>
              </a:r>
              <a:r>
                <a:rPr lang="en-US" sz="1000" b="0" dirty="0" err="1"/>
                <a:t>rB</a:t>
              </a:r>
              <a:r>
                <a:rPr lang="en-US" sz="1000" b="0" dirty="0">
                  <a:latin typeface="Courier New" pitchFamily="49" charset="0"/>
                </a:rPr>
                <a:t>), </a:t>
              </a:r>
              <a:r>
                <a:rPr lang="en-US" sz="1000" b="0" dirty="0" err="1"/>
                <a:t>rA</a:t>
              </a:r>
              <a:endParaRPr lang="en-US" sz="1000" b="0" dirty="0"/>
            </a:p>
          </p:txBody>
        </p:sp>
        <p:grpSp>
          <p:nvGrpSpPr>
            <p:cNvPr id="17" name="Group 194"/>
            <p:cNvGrpSpPr>
              <a:grpSpLocks/>
            </p:cNvGrpSpPr>
            <p:nvPr/>
          </p:nvGrpSpPr>
          <p:grpSpPr bwMode="auto">
            <a:xfrm>
              <a:off x="4916037" y="1988087"/>
              <a:ext cx="458069" cy="234793"/>
              <a:chOff x="1536" y="2208"/>
              <a:chExt cx="384" cy="192"/>
            </a:xfrm>
          </p:grpSpPr>
          <p:sp>
            <p:nvSpPr>
              <p:cNvPr id="69" name="Rectangle 82"/>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dirty="0">
                    <a:latin typeface="Courier New" pitchFamily="49" charset="0"/>
                  </a:rPr>
                  <a:t>5</a:t>
                </a:r>
              </a:p>
            </p:txBody>
          </p:sp>
          <p:sp>
            <p:nvSpPr>
              <p:cNvPr id="70" name="Rectangle 83"/>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0</a:t>
                </a:r>
              </a:p>
            </p:txBody>
          </p:sp>
          <p:sp>
            <p:nvSpPr>
              <p:cNvPr id="71" name="Rectangle 84"/>
              <p:cNvSpPr>
                <a:spLocks noChangeArrowheads="1"/>
              </p:cNvSpPr>
              <p:nvPr/>
            </p:nvSpPr>
            <p:spPr bwMode="auto">
              <a:xfrm>
                <a:off x="1536"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grpSp>
          <p:nvGrpSpPr>
            <p:cNvPr id="19" name="Group 193"/>
            <p:cNvGrpSpPr>
              <a:grpSpLocks/>
            </p:cNvGrpSpPr>
            <p:nvPr/>
          </p:nvGrpSpPr>
          <p:grpSpPr bwMode="auto">
            <a:xfrm>
              <a:off x="5374106" y="1988087"/>
              <a:ext cx="458069" cy="234793"/>
              <a:chOff x="1920" y="2208"/>
              <a:chExt cx="384" cy="192"/>
            </a:xfrm>
          </p:grpSpPr>
          <p:sp>
            <p:nvSpPr>
              <p:cNvPr id="66" name="Rectangle 86"/>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t>rA</a:t>
                </a:r>
              </a:p>
            </p:txBody>
          </p:sp>
          <p:sp>
            <p:nvSpPr>
              <p:cNvPr id="67" name="Rectangle 87"/>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t>rB</a:t>
                </a:r>
              </a:p>
            </p:txBody>
          </p:sp>
          <p:sp>
            <p:nvSpPr>
              <p:cNvPr id="68" name="Rectangle 88"/>
              <p:cNvSpPr>
                <a:spLocks noChangeArrowheads="1"/>
              </p:cNvSpPr>
              <p:nvPr/>
            </p:nvSpPr>
            <p:spPr bwMode="auto">
              <a:xfrm>
                <a:off x="1920"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sp>
          <p:nvSpPr>
            <p:cNvPr id="41" name="Rectangle 89"/>
            <p:cNvSpPr>
              <a:spLocks noChangeArrowheads="1"/>
            </p:cNvSpPr>
            <p:nvPr/>
          </p:nvSpPr>
          <p:spPr bwMode="auto">
            <a:xfrm>
              <a:off x="5832175" y="1988087"/>
              <a:ext cx="3686475" cy="234793"/>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000" b="0"/>
                <a:t>D</a:t>
              </a:r>
            </a:p>
          </p:txBody>
        </p:sp>
        <p:sp>
          <p:nvSpPr>
            <p:cNvPr id="42" name="Rectangle 91"/>
            <p:cNvSpPr>
              <a:spLocks noChangeArrowheads="1"/>
            </p:cNvSpPr>
            <p:nvPr/>
          </p:nvSpPr>
          <p:spPr bwMode="auto">
            <a:xfrm>
              <a:off x="3484572" y="2340276"/>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dirty="0" err="1">
                  <a:latin typeface="Courier New" pitchFamily="49" charset="0"/>
                </a:rPr>
                <a:t>OPq</a:t>
              </a:r>
              <a:r>
                <a:rPr lang="en-US" sz="1000" b="0" dirty="0">
                  <a:latin typeface="Courier New" pitchFamily="49" charset="0"/>
                </a:rPr>
                <a:t> </a:t>
              </a:r>
              <a:r>
                <a:rPr lang="en-US" sz="1000" b="0" dirty="0" err="1"/>
                <a:t>rA</a:t>
              </a:r>
              <a:r>
                <a:rPr lang="en-US" sz="1000" b="0" dirty="0">
                  <a:latin typeface="Courier New" pitchFamily="49" charset="0"/>
                </a:rPr>
                <a:t>, </a:t>
              </a:r>
              <a:r>
                <a:rPr lang="en-US" sz="1000" b="0" dirty="0" err="1"/>
                <a:t>rB</a:t>
              </a:r>
              <a:endParaRPr lang="en-US" sz="1000" b="0" dirty="0"/>
            </a:p>
          </p:txBody>
        </p:sp>
        <p:grpSp>
          <p:nvGrpSpPr>
            <p:cNvPr id="22" name="Group 191"/>
            <p:cNvGrpSpPr>
              <a:grpSpLocks/>
            </p:cNvGrpSpPr>
            <p:nvPr/>
          </p:nvGrpSpPr>
          <p:grpSpPr bwMode="auto">
            <a:xfrm>
              <a:off x="4916037" y="2340276"/>
              <a:ext cx="458069" cy="234793"/>
              <a:chOff x="1536" y="2496"/>
              <a:chExt cx="384" cy="192"/>
            </a:xfrm>
          </p:grpSpPr>
          <p:sp>
            <p:nvSpPr>
              <p:cNvPr id="63" name="Rectangle 93"/>
              <p:cNvSpPr>
                <a:spLocks noChangeArrowheads="1"/>
              </p:cNvSpPr>
              <p:nvPr/>
            </p:nvSpPr>
            <p:spPr bwMode="auto">
              <a:xfrm>
                <a:off x="1536"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6</a:t>
                </a:r>
              </a:p>
            </p:txBody>
          </p:sp>
          <p:sp>
            <p:nvSpPr>
              <p:cNvPr id="64" name="Rectangle 94"/>
              <p:cNvSpPr>
                <a:spLocks noChangeArrowheads="1"/>
              </p:cNvSpPr>
              <p:nvPr/>
            </p:nvSpPr>
            <p:spPr bwMode="auto">
              <a:xfrm>
                <a:off x="1728"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t>fn</a:t>
                </a:r>
              </a:p>
            </p:txBody>
          </p:sp>
          <p:sp>
            <p:nvSpPr>
              <p:cNvPr id="65" name="Rectangle 95"/>
              <p:cNvSpPr>
                <a:spLocks noChangeArrowheads="1"/>
              </p:cNvSpPr>
              <p:nvPr/>
            </p:nvSpPr>
            <p:spPr bwMode="auto">
              <a:xfrm>
                <a:off x="1536"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grpSp>
          <p:nvGrpSpPr>
            <p:cNvPr id="23" name="Group 190"/>
            <p:cNvGrpSpPr>
              <a:grpSpLocks/>
            </p:cNvGrpSpPr>
            <p:nvPr/>
          </p:nvGrpSpPr>
          <p:grpSpPr bwMode="auto">
            <a:xfrm>
              <a:off x="5374106" y="2340276"/>
              <a:ext cx="458069" cy="234793"/>
              <a:chOff x="1920" y="2496"/>
              <a:chExt cx="384" cy="192"/>
            </a:xfrm>
          </p:grpSpPr>
          <p:sp>
            <p:nvSpPr>
              <p:cNvPr id="60" name="Rectangle 97"/>
              <p:cNvSpPr>
                <a:spLocks noChangeArrowheads="1"/>
              </p:cNvSpPr>
              <p:nvPr/>
            </p:nvSpPr>
            <p:spPr bwMode="auto">
              <a:xfrm>
                <a:off x="1920"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t>rA</a:t>
                </a:r>
              </a:p>
            </p:txBody>
          </p:sp>
          <p:sp>
            <p:nvSpPr>
              <p:cNvPr id="61" name="Rectangle 98"/>
              <p:cNvSpPr>
                <a:spLocks noChangeArrowheads="1"/>
              </p:cNvSpPr>
              <p:nvPr/>
            </p:nvSpPr>
            <p:spPr bwMode="auto">
              <a:xfrm>
                <a:off x="2112"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000" b="0"/>
                  <a:t>rB</a:t>
                </a:r>
              </a:p>
            </p:txBody>
          </p:sp>
          <p:sp>
            <p:nvSpPr>
              <p:cNvPr id="62" name="Rectangle 99"/>
              <p:cNvSpPr>
                <a:spLocks noChangeArrowheads="1"/>
              </p:cNvSpPr>
              <p:nvPr/>
            </p:nvSpPr>
            <p:spPr bwMode="auto">
              <a:xfrm>
                <a:off x="1920"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sp>
          <p:nvSpPr>
            <p:cNvPr id="45" name="Rectangle 101"/>
            <p:cNvSpPr>
              <a:spLocks noChangeArrowheads="1"/>
            </p:cNvSpPr>
            <p:nvPr/>
          </p:nvSpPr>
          <p:spPr bwMode="auto">
            <a:xfrm>
              <a:off x="3484572" y="3396844"/>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a:latin typeface="Courier New" pitchFamily="49" charset="0"/>
                </a:rPr>
                <a:t>ret</a:t>
              </a:r>
            </a:p>
          </p:txBody>
        </p:sp>
        <p:grpSp>
          <p:nvGrpSpPr>
            <p:cNvPr id="25" name="Group 188"/>
            <p:cNvGrpSpPr>
              <a:grpSpLocks/>
            </p:cNvGrpSpPr>
            <p:nvPr/>
          </p:nvGrpSpPr>
          <p:grpSpPr bwMode="auto">
            <a:xfrm>
              <a:off x="4916037" y="3396844"/>
              <a:ext cx="458069" cy="234793"/>
              <a:chOff x="1536" y="3360"/>
              <a:chExt cx="384" cy="192"/>
            </a:xfrm>
          </p:grpSpPr>
          <p:sp>
            <p:nvSpPr>
              <p:cNvPr id="57" name="Rectangle 103"/>
              <p:cNvSpPr>
                <a:spLocks noChangeArrowheads="1"/>
              </p:cNvSpPr>
              <p:nvPr/>
            </p:nvSpPr>
            <p:spPr bwMode="auto">
              <a:xfrm>
                <a:off x="1536"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9</a:t>
                </a:r>
              </a:p>
            </p:txBody>
          </p:sp>
          <p:sp>
            <p:nvSpPr>
              <p:cNvPr id="58" name="Rectangle 104"/>
              <p:cNvSpPr>
                <a:spLocks noChangeArrowheads="1"/>
              </p:cNvSpPr>
              <p:nvPr/>
            </p:nvSpPr>
            <p:spPr bwMode="auto">
              <a:xfrm>
                <a:off x="1728"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0</a:t>
                </a:r>
              </a:p>
            </p:txBody>
          </p:sp>
          <p:sp>
            <p:nvSpPr>
              <p:cNvPr id="59" name="Rectangle 105"/>
              <p:cNvSpPr>
                <a:spLocks noChangeArrowheads="1"/>
              </p:cNvSpPr>
              <p:nvPr/>
            </p:nvSpPr>
            <p:spPr bwMode="auto">
              <a:xfrm>
                <a:off x="1536" y="33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sp>
          <p:nvSpPr>
            <p:cNvPr id="47" name="Rectangle 107"/>
            <p:cNvSpPr>
              <a:spLocks noChangeArrowheads="1"/>
            </p:cNvSpPr>
            <p:nvPr/>
          </p:nvSpPr>
          <p:spPr bwMode="auto">
            <a:xfrm>
              <a:off x="3484572" y="574439"/>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a:latin typeface="Courier New" pitchFamily="49" charset="0"/>
                </a:rPr>
                <a:t>nop</a:t>
              </a:r>
            </a:p>
          </p:txBody>
        </p:sp>
        <p:grpSp>
          <p:nvGrpSpPr>
            <p:cNvPr id="28" name="Group 186"/>
            <p:cNvGrpSpPr>
              <a:grpSpLocks/>
            </p:cNvGrpSpPr>
            <p:nvPr/>
          </p:nvGrpSpPr>
          <p:grpSpPr bwMode="auto">
            <a:xfrm>
              <a:off x="4916037" y="574439"/>
              <a:ext cx="458069" cy="234793"/>
              <a:chOff x="1536" y="768"/>
              <a:chExt cx="384" cy="192"/>
            </a:xfrm>
          </p:grpSpPr>
          <p:sp>
            <p:nvSpPr>
              <p:cNvPr id="54" name="Rectangle 109"/>
              <p:cNvSpPr>
                <a:spLocks noChangeArrowheads="1"/>
              </p:cNvSpPr>
              <p:nvPr/>
            </p:nvSpPr>
            <p:spPr bwMode="auto">
              <a:xfrm>
                <a:off x="1536"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dirty="0">
                    <a:latin typeface="Courier New" pitchFamily="49" charset="0"/>
                  </a:rPr>
                  <a:t>1</a:t>
                </a:r>
              </a:p>
            </p:txBody>
          </p:sp>
          <p:sp>
            <p:nvSpPr>
              <p:cNvPr id="55" name="Rectangle 110"/>
              <p:cNvSpPr>
                <a:spLocks noChangeArrowheads="1"/>
              </p:cNvSpPr>
              <p:nvPr/>
            </p:nvSpPr>
            <p:spPr bwMode="auto">
              <a:xfrm>
                <a:off x="1728"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0</a:t>
                </a:r>
              </a:p>
            </p:txBody>
          </p:sp>
          <p:sp>
            <p:nvSpPr>
              <p:cNvPr id="56" name="Rectangle 111"/>
              <p:cNvSpPr>
                <a:spLocks noChangeArrowheads="1"/>
              </p:cNvSpPr>
              <p:nvPr/>
            </p:nvSpPr>
            <p:spPr bwMode="auto">
              <a:xfrm>
                <a:off x="1536" y="76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sp>
          <p:nvSpPr>
            <p:cNvPr id="49" name="Rectangle 113"/>
            <p:cNvSpPr>
              <a:spLocks noChangeArrowheads="1"/>
            </p:cNvSpPr>
            <p:nvPr/>
          </p:nvSpPr>
          <p:spPr bwMode="auto">
            <a:xfrm>
              <a:off x="3479800" y="222250"/>
              <a:ext cx="1431465" cy="234793"/>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000" b="0" dirty="0">
                  <a:latin typeface="Courier New" pitchFamily="49" charset="0"/>
                </a:rPr>
                <a:t>halt</a:t>
              </a:r>
            </a:p>
          </p:txBody>
        </p:sp>
        <p:grpSp>
          <p:nvGrpSpPr>
            <p:cNvPr id="29" name="Group 184"/>
            <p:cNvGrpSpPr>
              <a:grpSpLocks/>
            </p:cNvGrpSpPr>
            <p:nvPr/>
          </p:nvGrpSpPr>
          <p:grpSpPr bwMode="auto">
            <a:xfrm>
              <a:off x="4911265" y="222250"/>
              <a:ext cx="458069" cy="234793"/>
              <a:chOff x="1536" y="1056"/>
              <a:chExt cx="384" cy="192"/>
            </a:xfrm>
          </p:grpSpPr>
          <p:sp>
            <p:nvSpPr>
              <p:cNvPr id="51" name="Rectangle 115"/>
              <p:cNvSpPr>
                <a:spLocks noChangeArrowheads="1"/>
              </p:cNvSpPr>
              <p:nvPr/>
            </p:nvSpPr>
            <p:spPr bwMode="auto">
              <a:xfrm>
                <a:off x="1536"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dirty="0">
                    <a:latin typeface="Courier New" pitchFamily="49" charset="0"/>
                  </a:rPr>
                  <a:t>0</a:t>
                </a:r>
              </a:p>
            </p:txBody>
          </p:sp>
          <p:sp>
            <p:nvSpPr>
              <p:cNvPr id="52" name="Rectangle 116"/>
              <p:cNvSpPr>
                <a:spLocks noChangeArrowheads="1"/>
              </p:cNvSpPr>
              <p:nvPr/>
            </p:nvSpPr>
            <p:spPr bwMode="auto">
              <a:xfrm>
                <a:off x="1728"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000" b="0">
                    <a:latin typeface="Courier New" pitchFamily="49" charset="0"/>
                  </a:rPr>
                  <a:t>0</a:t>
                </a:r>
              </a:p>
            </p:txBody>
          </p:sp>
          <p:sp>
            <p:nvSpPr>
              <p:cNvPr id="53" name="Rectangle 117"/>
              <p:cNvSpPr>
                <a:spLocks noChangeArrowheads="1"/>
              </p:cNvSpPr>
              <p:nvPr/>
            </p:nvSpPr>
            <p:spPr bwMode="auto">
              <a:xfrm>
                <a:off x="1536" y="105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000" b="0">
                  <a:latin typeface="Courier New" pitchFamily="49" charset="0"/>
                </a:endParaRPr>
              </a:p>
            </p:txBody>
          </p:sp>
        </p:grpSp>
      </p:grpSp>
      <p:sp>
        <p:nvSpPr>
          <p:cNvPr id="166" name="AutoShape 313">
            <a:extLst>
              <a:ext uri="{FF2B5EF4-FFF2-40B4-BE49-F238E27FC236}">
                <a16:creationId xmlns:a16="http://schemas.microsoft.com/office/drawing/2014/main" id="{A41FE218-1118-4B4E-AE23-2C54048C74C2}"/>
              </a:ext>
            </a:extLst>
          </p:cNvPr>
          <p:cNvSpPr>
            <a:spLocks noChangeArrowheads="1"/>
          </p:cNvSpPr>
          <p:nvPr/>
        </p:nvSpPr>
        <p:spPr bwMode="auto">
          <a:xfrm>
            <a:off x="6790105" y="379743"/>
            <a:ext cx="6858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a:ln>
                  <a:noFill/>
                </a:ln>
                <a:solidFill>
                  <a:sysClr val="windowText" lastClr="000000"/>
                </a:solidFill>
                <a:effectLst/>
                <a:uLnTx/>
                <a:uFillTx/>
              </a:rPr>
              <a:t>Instr</a:t>
            </a:r>
            <a:endParaRPr kumimoji="0" lang="en-US" sz="1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valid</a:t>
            </a:r>
          </a:p>
        </p:txBody>
      </p:sp>
      <p:sp>
        <p:nvSpPr>
          <p:cNvPr id="167" name="AutoShape 300">
            <a:extLst>
              <a:ext uri="{FF2B5EF4-FFF2-40B4-BE49-F238E27FC236}">
                <a16:creationId xmlns:a16="http://schemas.microsoft.com/office/drawing/2014/main" id="{F604F896-0552-49B5-A41D-FB50763170C1}"/>
              </a:ext>
            </a:extLst>
          </p:cNvPr>
          <p:cNvSpPr>
            <a:spLocks noChangeArrowheads="1"/>
          </p:cNvSpPr>
          <p:nvPr/>
        </p:nvSpPr>
        <p:spPr bwMode="auto">
          <a:xfrm>
            <a:off x="5701540" y="382920"/>
            <a:ext cx="6858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Need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a:ln>
                  <a:noFill/>
                </a:ln>
                <a:solidFill>
                  <a:sysClr val="windowText" lastClr="000000"/>
                </a:solidFill>
                <a:effectLst/>
                <a:uLnTx/>
                <a:uFillTx/>
              </a:rPr>
              <a:t>regids</a:t>
            </a:r>
            <a:endParaRPr kumimoji="0" lang="en-US" sz="1100" b="0" i="0" u="none" strike="noStrike" kern="0" cap="none" spc="0" normalizeH="0" baseline="0" noProof="0" dirty="0">
              <a:ln>
                <a:noFill/>
              </a:ln>
              <a:solidFill>
                <a:sysClr val="windowText" lastClr="000000"/>
              </a:solidFill>
              <a:effectLst/>
              <a:uLnTx/>
              <a:uFillTx/>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080427E-2761-4DB6-B01D-E76FB8F393A5}"/>
              </a:ext>
            </a:extLst>
          </p:cNvPr>
          <p:cNvSpPr>
            <a:spLocks noGrp="1"/>
          </p:cNvSpPr>
          <p:nvPr>
            <p:ph idx="1"/>
          </p:nvPr>
        </p:nvSpPr>
        <p:spPr>
          <a:xfrm>
            <a:off x="290513" y="247650"/>
            <a:ext cx="8459787" cy="6184900"/>
          </a:xfrm>
        </p:spPr>
        <p:txBody>
          <a:bodyPr/>
          <a:lstStyle/>
          <a:p>
            <a:r>
              <a:rPr lang="zh-CN" altLang="en-US" dirty="0"/>
              <a:t>练习</a:t>
            </a:r>
            <a:r>
              <a:rPr lang="en-US" altLang="zh-CN" dirty="0"/>
              <a:t>4.19</a:t>
            </a:r>
            <a:r>
              <a:rPr lang="zh-CN" altLang="en-US" dirty="0"/>
              <a:t>：写出</a:t>
            </a:r>
            <a:r>
              <a:rPr lang="en-US" altLang="zh-CN" dirty="0" err="1"/>
              <a:t>need_valC</a:t>
            </a:r>
            <a:r>
              <a:rPr lang="zh-CN" altLang="en-US" dirty="0"/>
              <a:t>的</a:t>
            </a:r>
            <a:r>
              <a:rPr lang="en-US" altLang="zh-CN" dirty="0"/>
              <a:t>HCL</a:t>
            </a:r>
            <a:r>
              <a:rPr lang="zh-CN" altLang="en-US" dirty="0"/>
              <a:t>代码。</a:t>
            </a:r>
          </a:p>
        </p:txBody>
      </p:sp>
      <p:sp>
        <p:nvSpPr>
          <p:cNvPr id="7" name="文本框 6">
            <a:extLst>
              <a:ext uri="{FF2B5EF4-FFF2-40B4-BE49-F238E27FC236}">
                <a16:creationId xmlns:a16="http://schemas.microsoft.com/office/drawing/2014/main" id="{7345A243-99CF-4645-A352-4CA38CE2B7F6}"/>
              </a:ext>
            </a:extLst>
          </p:cNvPr>
          <p:cNvSpPr txBox="1"/>
          <p:nvPr/>
        </p:nvSpPr>
        <p:spPr>
          <a:xfrm>
            <a:off x="848198" y="5774883"/>
            <a:ext cx="6248400" cy="840230"/>
          </a:xfrm>
          <a:prstGeom prst="rect">
            <a:avLst/>
          </a:prstGeom>
          <a:noFill/>
        </p:spPr>
        <p:txBody>
          <a:bodyPr wrap="square">
            <a:spAutoFit/>
          </a:bodyPr>
          <a:lstStyle/>
          <a:p>
            <a:pPr algn="l"/>
            <a:r>
              <a:rPr lang="en-US" altLang="zh-CN" dirty="0"/>
              <a:t>bool </a:t>
            </a:r>
            <a:r>
              <a:rPr lang="en-US" altLang="zh-CN" dirty="0" err="1"/>
              <a:t>need_valC</a:t>
            </a:r>
            <a:r>
              <a:rPr lang="en-US" altLang="zh-CN" dirty="0"/>
              <a:t> =</a:t>
            </a:r>
          </a:p>
          <a:p>
            <a:r>
              <a:rPr lang="en-US" altLang="zh-CN" dirty="0"/>
              <a:t>	</a:t>
            </a:r>
            <a:r>
              <a:rPr lang="en-US" altLang="zh-CN" dirty="0" err="1"/>
              <a:t>icode</a:t>
            </a:r>
            <a:r>
              <a:rPr lang="en-US" altLang="zh-CN" dirty="0"/>
              <a:t> in { IIRMOVQ, IRMMOVQ, IMRMOVQ, IJXX, ICALL };</a:t>
            </a:r>
            <a:endParaRPr lang="zh-CN" altLang="en-US" dirty="0"/>
          </a:p>
        </p:txBody>
      </p:sp>
      <p:grpSp>
        <p:nvGrpSpPr>
          <p:cNvPr id="8" name="Group 4">
            <a:extLst>
              <a:ext uri="{FF2B5EF4-FFF2-40B4-BE49-F238E27FC236}">
                <a16:creationId xmlns:a16="http://schemas.microsoft.com/office/drawing/2014/main" id="{ED43558F-9251-49D1-873E-44D1A0AEA2A4}"/>
              </a:ext>
            </a:extLst>
          </p:cNvPr>
          <p:cNvGrpSpPr/>
          <p:nvPr/>
        </p:nvGrpSpPr>
        <p:grpSpPr>
          <a:xfrm>
            <a:off x="2203450" y="1082064"/>
            <a:ext cx="5334000" cy="4495800"/>
            <a:chOff x="457200" y="11658600"/>
            <a:chExt cx="5334000" cy="4495800"/>
          </a:xfrm>
        </p:grpSpPr>
        <p:sp>
          <p:nvSpPr>
            <p:cNvPr id="9" name="Rectangle 8">
              <a:extLst>
                <a:ext uri="{FF2B5EF4-FFF2-40B4-BE49-F238E27FC236}">
                  <a16:creationId xmlns:a16="http://schemas.microsoft.com/office/drawing/2014/main" id="{93DDE29E-C956-47A5-A9A6-387F8AB907CD}"/>
                </a:ext>
              </a:extLst>
            </p:cNvPr>
            <p:cNvSpPr>
              <a:spLocks noChangeArrowheads="1"/>
            </p:cNvSpPr>
            <p:nvPr/>
          </p:nvSpPr>
          <p:spPr bwMode="auto">
            <a:xfrm>
              <a:off x="1676400" y="14554200"/>
              <a:ext cx="2057400" cy="6096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Instruction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memory</a:t>
              </a:r>
            </a:p>
          </p:txBody>
        </p:sp>
        <p:sp>
          <p:nvSpPr>
            <p:cNvPr id="10" name="Rectangle 17">
              <a:extLst>
                <a:ext uri="{FF2B5EF4-FFF2-40B4-BE49-F238E27FC236}">
                  <a16:creationId xmlns:a16="http://schemas.microsoft.com/office/drawing/2014/main" id="{79B884F0-9403-46BC-88E5-1F4803184A0A}"/>
                </a:ext>
              </a:extLst>
            </p:cNvPr>
            <p:cNvSpPr>
              <a:spLocks noChangeArrowheads="1"/>
            </p:cNvSpPr>
            <p:nvPr/>
          </p:nvSpPr>
          <p:spPr bwMode="auto">
            <a:xfrm>
              <a:off x="4876800" y="12420600"/>
              <a:ext cx="914400" cy="9144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PC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increment</a:t>
              </a:r>
            </a:p>
          </p:txBody>
        </p:sp>
        <p:sp>
          <p:nvSpPr>
            <p:cNvPr id="11" name="Line 19">
              <a:extLst>
                <a:ext uri="{FF2B5EF4-FFF2-40B4-BE49-F238E27FC236}">
                  <a16:creationId xmlns:a16="http://schemas.microsoft.com/office/drawing/2014/main" id="{44DB1FEC-7D20-4C7E-9E08-2F581CBB3733}"/>
                </a:ext>
              </a:extLst>
            </p:cNvPr>
            <p:cNvSpPr>
              <a:spLocks noChangeShapeType="1"/>
            </p:cNvSpPr>
            <p:nvPr/>
          </p:nvSpPr>
          <p:spPr bwMode="auto">
            <a:xfrm flipV="1">
              <a:off x="5410200" y="12039600"/>
              <a:ext cx="0" cy="3810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2" name="Oval 31">
              <a:extLst>
                <a:ext uri="{FF2B5EF4-FFF2-40B4-BE49-F238E27FC236}">
                  <a16:creationId xmlns:a16="http://schemas.microsoft.com/office/drawing/2014/main" id="{608E4795-2D2E-4482-82D9-0779DD7B415E}"/>
                </a:ext>
              </a:extLst>
            </p:cNvPr>
            <p:cNvSpPr>
              <a:spLocks noChangeArrowheads="1"/>
            </p:cNvSpPr>
            <p:nvPr/>
          </p:nvSpPr>
          <p:spPr bwMode="auto">
            <a:xfrm>
              <a:off x="29718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rB</a:t>
              </a:r>
            </a:p>
          </p:txBody>
        </p:sp>
        <p:sp>
          <p:nvSpPr>
            <p:cNvPr id="13" name="Oval 6">
              <a:extLst>
                <a:ext uri="{FF2B5EF4-FFF2-40B4-BE49-F238E27FC236}">
                  <a16:creationId xmlns:a16="http://schemas.microsoft.com/office/drawing/2014/main" id="{C0CEFDF8-7397-46AD-B08F-1D86B5FB8CA9}"/>
                </a:ext>
              </a:extLst>
            </p:cNvPr>
            <p:cNvSpPr>
              <a:spLocks noChangeArrowheads="1"/>
            </p:cNvSpPr>
            <p:nvPr/>
          </p:nvSpPr>
          <p:spPr bwMode="auto">
            <a:xfrm>
              <a:off x="16002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icode</a:t>
              </a:r>
            </a:p>
          </p:txBody>
        </p:sp>
        <p:sp>
          <p:nvSpPr>
            <p:cNvPr id="14" name="Oval 7">
              <a:extLst>
                <a:ext uri="{FF2B5EF4-FFF2-40B4-BE49-F238E27FC236}">
                  <a16:creationId xmlns:a16="http://schemas.microsoft.com/office/drawing/2014/main" id="{E729ABC7-4C1B-4268-88F6-B157E079198E}"/>
                </a:ext>
              </a:extLst>
            </p:cNvPr>
            <p:cNvSpPr>
              <a:spLocks noChangeArrowheads="1"/>
            </p:cNvSpPr>
            <p:nvPr/>
          </p:nvSpPr>
          <p:spPr bwMode="auto">
            <a:xfrm>
              <a:off x="20574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ifun</a:t>
              </a:r>
            </a:p>
          </p:txBody>
        </p:sp>
        <p:sp>
          <p:nvSpPr>
            <p:cNvPr id="15" name="Oval 30">
              <a:extLst>
                <a:ext uri="{FF2B5EF4-FFF2-40B4-BE49-F238E27FC236}">
                  <a16:creationId xmlns:a16="http://schemas.microsoft.com/office/drawing/2014/main" id="{F584DE95-B249-489B-B4DB-3A0129C03B93}"/>
                </a:ext>
              </a:extLst>
            </p:cNvPr>
            <p:cNvSpPr>
              <a:spLocks noChangeArrowheads="1"/>
            </p:cNvSpPr>
            <p:nvPr/>
          </p:nvSpPr>
          <p:spPr bwMode="auto">
            <a:xfrm>
              <a:off x="25146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rA</a:t>
              </a:r>
            </a:p>
          </p:txBody>
        </p:sp>
        <p:sp>
          <p:nvSpPr>
            <p:cNvPr id="16" name="Line 221">
              <a:extLst>
                <a:ext uri="{FF2B5EF4-FFF2-40B4-BE49-F238E27FC236}">
                  <a16:creationId xmlns:a16="http://schemas.microsoft.com/office/drawing/2014/main" id="{C1E7DF75-EB4F-48E8-9210-852347C4871E}"/>
                </a:ext>
              </a:extLst>
            </p:cNvPr>
            <p:cNvSpPr>
              <a:spLocks noChangeShapeType="1"/>
            </p:cNvSpPr>
            <p:nvPr/>
          </p:nvSpPr>
          <p:spPr bwMode="auto">
            <a:xfrm flipV="1">
              <a:off x="2743200" y="15163800"/>
              <a:ext cx="0" cy="6096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7" name="Freeform 222">
              <a:extLst>
                <a:ext uri="{FF2B5EF4-FFF2-40B4-BE49-F238E27FC236}">
                  <a16:creationId xmlns:a16="http://schemas.microsoft.com/office/drawing/2014/main" id="{8C46F893-54C7-4AAB-8AA4-5124840BD83C}"/>
                </a:ext>
              </a:extLst>
            </p:cNvPr>
            <p:cNvSpPr>
              <a:spLocks/>
            </p:cNvSpPr>
            <p:nvPr/>
          </p:nvSpPr>
          <p:spPr bwMode="auto">
            <a:xfrm>
              <a:off x="2743200" y="13335000"/>
              <a:ext cx="2667000" cy="2133600"/>
            </a:xfrm>
            <a:custGeom>
              <a:avLst/>
              <a:gdLst>
                <a:gd name="T0" fmla="*/ 0 w 1200"/>
                <a:gd name="T1" fmla="*/ 2133600 h 96"/>
                <a:gd name="T2" fmla="*/ 2667000 w 1200"/>
                <a:gd name="T3" fmla="*/ 2133600 h 96"/>
                <a:gd name="T4" fmla="*/ 2667000 w 1200"/>
                <a:gd name="T5" fmla="*/ 0 h 96"/>
                <a:gd name="T6" fmla="*/ 0 60000 65536"/>
                <a:gd name="T7" fmla="*/ 0 60000 65536"/>
                <a:gd name="T8" fmla="*/ 0 60000 65536"/>
                <a:gd name="T9" fmla="*/ 0 w 1200"/>
                <a:gd name="T10" fmla="*/ 0 h 96"/>
                <a:gd name="T11" fmla="*/ 1200 w 1200"/>
                <a:gd name="T12" fmla="*/ 96 h 96"/>
              </a:gdLst>
              <a:ahLst/>
              <a:cxnLst>
                <a:cxn ang="T6">
                  <a:pos x="T0" y="T1"/>
                </a:cxn>
                <a:cxn ang="T7">
                  <a:pos x="T2" y="T3"/>
                </a:cxn>
                <a:cxn ang="T8">
                  <a:pos x="T4" y="T5"/>
                </a:cxn>
              </a:cxnLst>
              <a:rect l="T9" t="T10" r="T11" b="T12"/>
              <a:pathLst>
                <a:path w="1200" h="96">
                  <a:moveTo>
                    <a:pt x="0" y="96"/>
                  </a:moveTo>
                  <a:lnTo>
                    <a:pt x="1200" y="96"/>
                  </a:lnTo>
                  <a:lnTo>
                    <a:pt x="1200" y="0"/>
                  </a:lnTo>
                </a:path>
              </a:pathLst>
            </a:cu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18" name="Group 223">
              <a:extLst>
                <a:ext uri="{FF2B5EF4-FFF2-40B4-BE49-F238E27FC236}">
                  <a16:creationId xmlns:a16="http://schemas.microsoft.com/office/drawing/2014/main" id="{E009ED6E-01E4-472F-86D3-7BEBE0177D75}"/>
                </a:ext>
              </a:extLst>
            </p:cNvPr>
            <p:cNvGrpSpPr>
              <a:grpSpLocks/>
            </p:cNvGrpSpPr>
            <p:nvPr/>
          </p:nvGrpSpPr>
          <p:grpSpPr bwMode="auto">
            <a:xfrm>
              <a:off x="1752600" y="13106400"/>
              <a:ext cx="152400" cy="152400"/>
              <a:chOff x="240" y="4176"/>
              <a:chExt cx="192" cy="192"/>
            </a:xfrm>
          </p:grpSpPr>
          <p:sp>
            <p:nvSpPr>
              <p:cNvPr id="64" name="Oval 224">
                <a:extLst>
                  <a:ext uri="{FF2B5EF4-FFF2-40B4-BE49-F238E27FC236}">
                    <a16:creationId xmlns:a16="http://schemas.microsoft.com/office/drawing/2014/main" id="{00D47FCB-5D9F-4800-8BDA-FBAF51C1335F}"/>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65" name="Rectangle 225">
                <a:extLst>
                  <a:ext uri="{FF2B5EF4-FFF2-40B4-BE49-F238E27FC236}">
                    <a16:creationId xmlns:a16="http://schemas.microsoft.com/office/drawing/2014/main" id="{4BD8FAF7-3D9B-40AE-8917-E6F30E9ADA75}"/>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19" name="Rectangle 231">
              <a:extLst>
                <a:ext uri="{FF2B5EF4-FFF2-40B4-BE49-F238E27FC236}">
                  <a16:creationId xmlns:a16="http://schemas.microsoft.com/office/drawing/2014/main" id="{DEBE6188-A2F4-4A17-A334-170E25DD288C}"/>
                </a:ext>
              </a:extLst>
            </p:cNvPr>
            <p:cNvSpPr>
              <a:spLocks noChangeArrowheads="1"/>
            </p:cNvSpPr>
            <p:nvPr/>
          </p:nvSpPr>
          <p:spPr bwMode="auto">
            <a:xfrm>
              <a:off x="2362200" y="15773400"/>
              <a:ext cx="762000" cy="381000"/>
            </a:xfrm>
            <a:prstGeom prst="rect">
              <a:avLst/>
            </a:prstGeom>
            <a:solidFill>
              <a:srgbClr val="FFFFFF"/>
            </a:solidFill>
            <a:ln w="12700">
              <a:solidFill>
                <a:srgbClr val="000000"/>
              </a:solidFill>
              <a:miter lim="800000"/>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PC</a:t>
              </a:r>
            </a:p>
          </p:txBody>
        </p:sp>
        <p:sp>
          <p:nvSpPr>
            <p:cNvPr id="20" name="Oval 232">
              <a:extLst>
                <a:ext uri="{FF2B5EF4-FFF2-40B4-BE49-F238E27FC236}">
                  <a16:creationId xmlns:a16="http://schemas.microsoft.com/office/drawing/2014/main" id="{AF896E78-5151-4BF5-A9E5-A6070BCEB1F0}"/>
                </a:ext>
              </a:extLst>
            </p:cNvPr>
            <p:cNvSpPr>
              <a:spLocks noChangeArrowheads="1"/>
            </p:cNvSpPr>
            <p:nvPr/>
          </p:nvSpPr>
          <p:spPr bwMode="auto">
            <a:xfrm>
              <a:off x="34290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valC</a:t>
              </a:r>
            </a:p>
          </p:txBody>
        </p:sp>
        <p:sp>
          <p:nvSpPr>
            <p:cNvPr id="21" name="Oval 233">
              <a:extLst>
                <a:ext uri="{FF2B5EF4-FFF2-40B4-BE49-F238E27FC236}">
                  <a16:creationId xmlns:a16="http://schemas.microsoft.com/office/drawing/2014/main" id="{0766F712-CD62-44B1-97E8-1C0667251CAE}"/>
                </a:ext>
              </a:extLst>
            </p:cNvPr>
            <p:cNvSpPr>
              <a:spLocks noChangeArrowheads="1"/>
            </p:cNvSpPr>
            <p:nvPr/>
          </p:nvSpPr>
          <p:spPr bwMode="auto">
            <a:xfrm>
              <a:off x="5181600" y="11658600"/>
              <a:ext cx="457200" cy="381000"/>
            </a:xfrm>
            <a:prstGeom prst="ellipse">
              <a:avLst/>
            </a:prstGeom>
            <a:solidFill>
              <a:srgbClr val="FFFFFF"/>
            </a:solid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valP</a:t>
              </a:r>
            </a:p>
          </p:txBody>
        </p:sp>
        <p:sp>
          <p:nvSpPr>
            <p:cNvPr id="22" name="Line 293">
              <a:extLst>
                <a:ext uri="{FF2B5EF4-FFF2-40B4-BE49-F238E27FC236}">
                  <a16:creationId xmlns:a16="http://schemas.microsoft.com/office/drawing/2014/main" id="{7CA59640-3148-4655-A82E-E906F7F95732}"/>
                </a:ext>
              </a:extLst>
            </p:cNvPr>
            <p:cNvSpPr>
              <a:spLocks noChangeShapeType="1"/>
            </p:cNvSpPr>
            <p:nvPr/>
          </p:nvSpPr>
          <p:spPr bwMode="auto">
            <a:xfrm flipH="1" flipV="1">
              <a:off x="3657600" y="12039600"/>
              <a:ext cx="0" cy="1828800"/>
            </a:xfrm>
            <a:prstGeom prst="line">
              <a:avLst/>
            </a:prstGeom>
            <a:noFill/>
            <a:ln w="381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3" name="Line 298">
              <a:extLst>
                <a:ext uri="{FF2B5EF4-FFF2-40B4-BE49-F238E27FC236}">
                  <a16:creationId xmlns:a16="http://schemas.microsoft.com/office/drawing/2014/main" id="{4DD381C4-F872-47AF-BE39-4BD672332925}"/>
                </a:ext>
              </a:extLst>
            </p:cNvPr>
            <p:cNvSpPr>
              <a:spLocks noChangeShapeType="1"/>
            </p:cNvSpPr>
            <p:nvPr/>
          </p:nvSpPr>
          <p:spPr bwMode="auto">
            <a:xfrm flipH="1" flipV="1">
              <a:off x="18288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4" name="AutoShape 300">
              <a:extLst>
                <a:ext uri="{FF2B5EF4-FFF2-40B4-BE49-F238E27FC236}">
                  <a16:creationId xmlns:a16="http://schemas.microsoft.com/office/drawing/2014/main" id="{95FEF9F0-A8ED-481A-86B3-AF0220177FBE}"/>
                </a:ext>
              </a:extLst>
            </p:cNvPr>
            <p:cNvSpPr>
              <a:spLocks noChangeArrowheads="1"/>
            </p:cNvSpPr>
            <p:nvPr/>
          </p:nvSpPr>
          <p:spPr bwMode="auto">
            <a:xfrm>
              <a:off x="3886200" y="12877800"/>
              <a:ext cx="6858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Need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a:ln>
                    <a:noFill/>
                  </a:ln>
                  <a:solidFill>
                    <a:sysClr val="windowText" lastClr="000000"/>
                  </a:solidFill>
                  <a:effectLst/>
                  <a:uLnTx/>
                  <a:uFillTx/>
                </a:rPr>
                <a:t>regids</a:t>
              </a:r>
              <a:endParaRPr kumimoji="0" lang="en-US" sz="1100" b="0" i="0" u="none" strike="noStrike" kern="0" cap="none" spc="0" normalizeH="0" baseline="0" noProof="0" dirty="0">
                <a:ln>
                  <a:noFill/>
                </a:ln>
                <a:solidFill>
                  <a:sysClr val="windowText" lastClr="000000"/>
                </a:solidFill>
                <a:effectLst/>
                <a:uLnTx/>
                <a:uFillTx/>
              </a:endParaRPr>
            </a:p>
          </p:txBody>
        </p:sp>
        <p:sp>
          <p:nvSpPr>
            <p:cNvPr id="25" name="AutoShape 301">
              <a:extLst>
                <a:ext uri="{FF2B5EF4-FFF2-40B4-BE49-F238E27FC236}">
                  <a16:creationId xmlns:a16="http://schemas.microsoft.com/office/drawing/2014/main" id="{B2AF9092-2235-452B-B569-D4613E098A28}"/>
                </a:ext>
              </a:extLst>
            </p:cNvPr>
            <p:cNvSpPr>
              <a:spLocks noChangeArrowheads="1"/>
            </p:cNvSpPr>
            <p:nvPr/>
          </p:nvSpPr>
          <p:spPr bwMode="auto">
            <a:xfrm>
              <a:off x="3886200" y="12268200"/>
              <a:ext cx="6858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Need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a:ln>
                    <a:noFill/>
                  </a:ln>
                  <a:solidFill>
                    <a:sysClr val="windowText" lastClr="000000"/>
                  </a:solidFill>
                  <a:effectLst/>
                  <a:uLnTx/>
                  <a:uFillTx/>
                </a:rPr>
                <a:t>valC</a:t>
              </a:r>
              <a:endParaRPr kumimoji="0" lang="en-US" sz="1100" b="0" i="0" u="none" strike="noStrike" kern="0" cap="none" spc="0" normalizeH="0" baseline="0" noProof="0" dirty="0">
                <a:ln>
                  <a:noFill/>
                </a:ln>
                <a:solidFill>
                  <a:sysClr val="windowText" lastClr="000000"/>
                </a:solidFill>
                <a:effectLst/>
                <a:uLnTx/>
                <a:uFillTx/>
              </a:endParaRPr>
            </a:p>
          </p:txBody>
        </p:sp>
        <p:sp>
          <p:nvSpPr>
            <p:cNvPr id="26" name="Line 302">
              <a:extLst>
                <a:ext uri="{FF2B5EF4-FFF2-40B4-BE49-F238E27FC236}">
                  <a16:creationId xmlns:a16="http://schemas.microsoft.com/office/drawing/2014/main" id="{C14D8E49-0AA4-4F5F-93BC-0EF42946EB76}"/>
                </a:ext>
              </a:extLst>
            </p:cNvPr>
            <p:cNvSpPr>
              <a:spLocks noChangeShapeType="1"/>
            </p:cNvSpPr>
            <p:nvPr/>
          </p:nvSpPr>
          <p:spPr bwMode="auto">
            <a:xfrm rot="5400000" flipV="1">
              <a:off x="2857500" y="12153900"/>
              <a:ext cx="0" cy="20574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27" name="Group 303">
              <a:extLst>
                <a:ext uri="{FF2B5EF4-FFF2-40B4-BE49-F238E27FC236}">
                  <a16:creationId xmlns:a16="http://schemas.microsoft.com/office/drawing/2014/main" id="{16C1AB26-745B-463E-9792-5413D5B7C2BE}"/>
                </a:ext>
              </a:extLst>
            </p:cNvPr>
            <p:cNvGrpSpPr>
              <a:grpSpLocks/>
            </p:cNvGrpSpPr>
            <p:nvPr/>
          </p:nvGrpSpPr>
          <p:grpSpPr bwMode="auto">
            <a:xfrm>
              <a:off x="1752600" y="12496800"/>
              <a:ext cx="152400" cy="152400"/>
              <a:chOff x="240" y="4176"/>
              <a:chExt cx="192" cy="192"/>
            </a:xfrm>
          </p:grpSpPr>
          <p:sp>
            <p:nvSpPr>
              <p:cNvPr id="62" name="Oval 304">
                <a:extLst>
                  <a:ext uri="{FF2B5EF4-FFF2-40B4-BE49-F238E27FC236}">
                    <a16:creationId xmlns:a16="http://schemas.microsoft.com/office/drawing/2014/main" id="{66F6EA6D-6CBE-44E5-85A2-6F98C08B8177}"/>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63" name="Rectangle 305">
                <a:extLst>
                  <a:ext uri="{FF2B5EF4-FFF2-40B4-BE49-F238E27FC236}">
                    <a16:creationId xmlns:a16="http://schemas.microsoft.com/office/drawing/2014/main" id="{CD3887F8-85C6-4B62-B48B-22546F067FAA}"/>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28" name="Line 306">
              <a:extLst>
                <a:ext uri="{FF2B5EF4-FFF2-40B4-BE49-F238E27FC236}">
                  <a16:creationId xmlns:a16="http://schemas.microsoft.com/office/drawing/2014/main" id="{9676CE7C-2C53-4FA4-B73C-FB8011D19F19}"/>
                </a:ext>
              </a:extLst>
            </p:cNvPr>
            <p:cNvSpPr>
              <a:spLocks noChangeShapeType="1"/>
            </p:cNvSpPr>
            <p:nvPr/>
          </p:nvSpPr>
          <p:spPr bwMode="auto">
            <a:xfrm rot="5400000" flipV="1">
              <a:off x="2857500" y="11544300"/>
              <a:ext cx="0" cy="20574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29" name="Line 307">
              <a:extLst>
                <a:ext uri="{FF2B5EF4-FFF2-40B4-BE49-F238E27FC236}">
                  <a16:creationId xmlns:a16="http://schemas.microsoft.com/office/drawing/2014/main" id="{A41879AC-9BDA-4265-BF28-2511E3615776}"/>
                </a:ext>
              </a:extLst>
            </p:cNvPr>
            <p:cNvSpPr>
              <a:spLocks noChangeShapeType="1"/>
            </p:cNvSpPr>
            <p:nvPr/>
          </p:nvSpPr>
          <p:spPr bwMode="auto">
            <a:xfrm rot="5400000" flipV="1">
              <a:off x="4724400" y="12420600"/>
              <a:ext cx="0" cy="304800"/>
            </a:xfrm>
            <a:prstGeom prst="line">
              <a:avLst/>
            </a:pr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0" name="Line 308">
              <a:extLst>
                <a:ext uri="{FF2B5EF4-FFF2-40B4-BE49-F238E27FC236}">
                  <a16:creationId xmlns:a16="http://schemas.microsoft.com/office/drawing/2014/main" id="{0D8AEE60-30D5-411B-A955-242321F55F93}"/>
                </a:ext>
              </a:extLst>
            </p:cNvPr>
            <p:cNvSpPr>
              <a:spLocks noChangeShapeType="1"/>
            </p:cNvSpPr>
            <p:nvPr/>
          </p:nvSpPr>
          <p:spPr bwMode="auto">
            <a:xfrm rot="5400000" flipV="1">
              <a:off x="4724400" y="13030200"/>
              <a:ext cx="0" cy="304800"/>
            </a:xfrm>
            <a:prstGeom prst="line">
              <a:avLst/>
            </a:pr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31" name="Group 310">
              <a:extLst>
                <a:ext uri="{FF2B5EF4-FFF2-40B4-BE49-F238E27FC236}">
                  <a16:creationId xmlns:a16="http://schemas.microsoft.com/office/drawing/2014/main" id="{DEB705BB-90BA-4303-8FD9-93EE56EF89E3}"/>
                </a:ext>
              </a:extLst>
            </p:cNvPr>
            <p:cNvGrpSpPr>
              <a:grpSpLocks/>
            </p:cNvGrpSpPr>
            <p:nvPr/>
          </p:nvGrpSpPr>
          <p:grpSpPr bwMode="auto">
            <a:xfrm>
              <a:off x="2667000" y="15392400"/>
              <a:ext cx="152400" cy="152400"/>
              <a:chOff x="240" y="4176"/>
              <a:chExt cx="192" cy="192"/>
            </a:xfrm>
          </p:grpSpPr>
          <p:sp>
            <p:nvSpPr>
              <p:cNvPr id="60" name="Oval 311">
                <a:extLst>
                  <a:ext uri="{FF2B5EF4-FFF2-40B4-BE49-F238E27FC236}">
                    <a16:creationId xmlns:a16="http://schemas.microsoft.com/office/drawing/2014/main" id="{78EB1D8F-159B-4FF2-99C6-CDD6EFBAB5A3}"/>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61" name="Rectangle 312">
                <a:extLst>
                  <a:ext uri="{FF2B5EF4-FFF2-40B4-BE49-F238E27FC236}">
                    <a16:creationId xmlns:a16="http://schemas.microsoft.com/office/drawing/2014/main" id="{EDDD37C0-C315-4DF3-B457-5F995DF9E32F}"/>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32" name="AutoShape 313">
              <a:extLst>
                <a:ext uri="{FF2B5EF4-FFF2-40B4-BE49-F238E27FC236}">
                  <a16:creationId xmlns:a16="http://schemas.microsoft.com/office/drawing/2014/main" id="{4304B489-34DA-4AF5-8289-A7FB1AF8F3C6}"/>
                </a:ext>
              </a:extLst>
            </p:cNvPr>
            <p:cNvSpPr>
              <a:spLocks noChangeArrowheads="1"/>
            </p:cNvSpPr>
            <p:nvPr/>
          </p:nvSpPr>
          <p:spPr bwMode="auto">
            <a:xfrm>
              <a:off x="762000" y="12573000"/>
              <a:ext cx="6858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a:ln>
                    <a:noFill/>
                  </a:ln>
                  <a:solidFill>
                    <a:sysClr val="windowText" lastClr="000000"/>
                  </a:solidFill>
                  <a:effectLst/>
                  <a:uLnTx/>
                  <a:uFillTx/>
                </a:rPr>
                <a:t>Instr</a:t>
              </a:r>
              <a:endParaRPr kumimoji="0" lang="en-US" sz="1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rPr>
                <a:t>valid</a:t>
              </a:r>
            </a:p>
          </p:txBody>
        </p:sp>
        <p:sp>
          <p:nvSpPr>
            <p:cNvPr id="33" name="Line 314">
              <a:extLst>
                <a:ext uri="{FF2B5EF4-FFF2-40B4-BE49-F238E27FC236}">
                  <a16:creationId xmlns:a16="http://schemas.microsoft.com/office/drawing/2014/main" id="{C8B07924-DDBF-4A8C-ABBF-7C606AB53792}"/>
                </a:ext>
              </a:extLst>
            </p:cNvPr>
            <p:cNvSpPr>
              <a:spLocks noChangeShapeType="1"/>
            </p:cNvSpPr>
            <p:nvPr/>
          </p:nvSpPr>
          <p:spPr bwMode="auto">
            <a:xfrm rot="16200000" flipH="1" flipV="1">
              <a:off x="1638300" y="12687300"/>
              <a:ext cx="0" cy="3810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34" name="Group 316">
              <a:extLst>
                <a:ext uri="{FF2B5EF4-FFF2-40B4-BE49-F238E27FC236}">
                  <a16:creationId xmlns:a16="http://schemas.microsoft.com/office/drawing/2014/main" id="{F997F91D-B7DE-4FE8-AEC8-F6ED0B3EAA2F}"/>
                </a:ext>
              </a:extLst>
            </p:cNvPr>
            <p:cNvGrpSpPr>
              <a:grpSpLocks/>
            </p:cNvGrpSpPr>
            <p:nvPr/>
          </p:nvGrpSpPr>
          <p:grpSpPr bwMode="auto">
            <a:xfrm>
              <a:off x="1752600" y="12801600"/>
              <a:ext cx="152400" cy="152400"/>
              <a:chOff x="240" y="4176"/>
              <a:chExt cx="192" cy="192"/>
            </a:xfrm>
          </p:grpSpPr>
          <p:sp>
            <p:nvSpPr>
              <p:cNvPr id="58" name="Oval 317">
                <a:extLst>
                  <a:ext uri="{FF2B5EF4-FFF2-40B4-BE49-F238E27FC236}">
                    <a16:creationId xmlns:a16="http://schemas.microsoft.com/office/drawing/2014/main" id="{06A071BE-FB0F-4DD3-B194-9DFC0E032FCE}"/>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9" name="Rectangle 318">
                <a:extLst>
                  <a:ext uri="{FF2B5EF4-FFF2-40B4-BE49-F238E27FC236}">
                    <a16:creationId xmlns:a16="http://schemas.microsoft.com/office/drawing/2014/main" id="{8C992254-24D0-4DC2-BA71-ADE0B88EA8EF}"/>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35" name="Line 319">
              <a:extLst>
                <a:ext uri="{FF2B5EF4-FFF2-40B4-BE49-F238E27FC236}">
                  <a16:creationId xmlns:a16="http://schemas.microsoft.com/office/drawing/2014/main" id="{C7ED3217-BB91-433F-AE42-18B0B7173A94}"/>
                </a:ext>
              </a:extLst>
            </p:cNvPr>
            <p:cNvSpPr>
              <a:spLocks noChangeShapeType="1"/>
            </p:cNvSpPr>
            <p:nvPr/>
          </p:nvSpPr>
          <p:spPr bwMode="auto">
            <a:xfrm rot="16200000" flipH="1" flipV="1">
              <a:off x="609600" y="12725400"/>
              <a:ext cx="0" cy="304800"/>
            </a:xfrm>
            <a:prstGeom prst="line">
              <a:avLst/>
            </a:pr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36" name="Rectangle 320">
              <a:extLst>
                <a:ext uri="{FF2B5EF4-FFF2-40B4-BE49-F238E27FC236}">
                  <a16:creationId xmlns:a16="http://schemas.microsoft.com/office/drawing/2014/main" id="{EB0C2C66-522E-4AD3-8130-2F795859C3A3}"/>
                </a:ext>
              </a:extLst>
            </p:cNvPr>
            <p:cNvSpPr>
              <a:spLocks noChangeArrowheads="1"/>
            </p:cNvSpPr>
            <p:nvPr/>
          </p:nvSpPr>
          <p:spPr bwMode="auto">
            <a:xfrm>
              <a:off x="2667000" y="13868400"/>
              <a:ext cx="1066800" cy="3810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Align</a:t>
              </a:r>
            </a:p>
          </p:txBody>
        </p:sp>
        <p:sp>
          <p:nvSpPr>
            <p:cNvPr id="37" name="Freeform 321">
              <a:extLst>
                <a:ext uri="{FF2B5EF4-FFF2-40B4-BE49-F238E27FC236}">
                  <a16:creationId xmlns:a16="http://schemas.microsoft.com/office/drawing/2014/main" id="{F85800A4-FF38-4E18-9A6F-A94AE6C63204}"/>
                </a:ext>
              </a:extLst>
            </p:cNvPr>
            <p:cNvSpPr>
              <a:spLocks/>
            </p:cNvSpPr>
            <p:nvPr/>
          </p:nvSpPr>
          <p:spPr bwMode="auto">
            <a:xfrm>
              <a:off x="3733800" y="13182600"/>
              <a:ext cx="990600" cy="914400"/>
            </a:xfrm>
            <a:custGeom>
              <a:avLst/>
              <a:gdLst>
                <a:gd name="T0" fmla="*/ 990600 w 720"/>
                <a:gd name="T1" fmla="*/ 0 h 240"/>
                <a:gd name="T2" fmla="*/ 990600 w 720"/>
                <a:gd name="T3" fmla="*/ 914400 h 240"/>
                <a:gd name="T4" fmla="*/ 0 w 720"/>
                <a:gd name="T5" fmla="*/ 914400 h 240"/>
                <a:gd name="T6" fmla="*/ 0 60000 65536"/>
                <a:gd name="T7" fmla="*/ 0 60000 65536"/>
                <a:gd name="T8" fmla="*/ 0 60000 65536"/>
                <a:gd name="T9" fmla="*/ 0 w 720"/>
                <a:gd name="T10" fmla="*/ 0 h 240"/>
                <a:gd name="T11" fmla="*/ 720 w 720"/>
                <a:gd name="T12" fmla="*/ 240 h 240"/>
              </a:gdLst>
              <a:ahLst/>
              <a:cxnLst>
                <a:cxn ang="T6">
                  <a:pos x="T0" y="T1"/>
                </a:cxn>
                <a:cxn ang="T7">
                  <a:pos x="T2" y="T3"/>
                </a:cxn>
                <a:cxn ang="T8">
                  <a:pos x="T4" y="T5"/>
                </a:cxn>
              </a:cxnLst>
              <a:rect l="T9" t="T10" r="T11" b="T12"/>
              <a:pathLst>
                <a:path w="720" h="240">
                  <a:moveTo>
                    <a:pt x="720" y="0"/>
                  </a:moveTo>
                  <a:lnTo>
                    <a:pt x="720" y="240"/>
                  </a:lnTo>
                  <a:lnTo>
                    <a:pt x="0" y="240"/>
                  </a:lnTo>
                </a:path>
              </a:pathLst>
            </a:custGeom>
            <a:noFill/>
            <a:ln w="19050">
              <a:solidFill>
                <a:srgbClr val="000000"/>
              </a:solidFill>
              <a:prstDash val="sysDot"/>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38" name="Group 322">
              <a:extLst>
                <a:ext uri="{FF2B5EF4-FFF2-40B4-BE49-F238E27FC236}">
                  <a16:creationId xmlns:a16="http://schemas.microsoft.com/office/drawing/2014/main" id="{A8F8BAD5-99DA-4979-8F19-805ABA5F1EC0}"/>
                </a:ext>
              </a:extLst>
            </p:cNvPr>
            <p:cNvGrpSpPr>
              <a:grpSpLocks/>
            </p:cNvGrpSpPr>
            <p:nvPr/>
          </p:nvGrpSpPr>
          <p:grpSpPr bwMode="auto">
            <a:xfrm>
              <a:off x="4648200" y="13106400"/>
              <a:ext cx="152400" cy="152400"/>
              <a:chOff x="240" y="4176"/>
              <a:chExt cx="192" cy="192"/>
            </a:xfrm>
          </p:grpSpPr>
          <p:sp>
            <p:nvSpPr>
              <p:cNvPr id="56" name="Oval 323">
                <a:extLst>
                  <a:ext uri="{FF2B5EF4-FFF2-40B4-BE49-F238E27FC236}">
                    <a16:creationId xmlns:a16="http://schemas.microsoft.com/office/drawing/2014/main" id="{D8EA0E6A-D2B0-48FA-964D-8C44296E6387}"/>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7" name="Rectangle 324">
                <a:extLst>
                  <a:ext uri="{FF2B5EF4-FFF2-40B4-BE49-F238E27FC236}">
                    <a16:creationId xmlns:a16="http://schemas.microsoft.com/office/drawing/2014/main" id="{B0C15F92-5DD9-480F-BA04-EE837DEAD36D}"/>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39" name="Line 326">
              <a:extLst>
                <a:ext uri="{FF2B5EF4-FFF2-40B4-BE49-F238E27FC236}">
                  <a16:creationId xmlns:a16="http://schemas.microsoft.com/office/drawing/2014/main" id="{C390F630-6357-414D-98C0-1F48EE73B115}"/>
                </a:ext>
              </a:extLst>
            </p:cNvPr>
            <p:cNvSpPr>
              <a:spLocks noChangeShapeType="1"/>
            </p:cNvSpPr>
            <p:nvPr/>
          </p:nvSpPr>
          <p:spPr bwMode="auto">
            <a:xfrm flipV="1">
              <a:off x="3200400" y="142494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40" name="Rectangle 327">
              <a:extLst>
                <a:ext uri="{FF2B5EF4-FFF2-40B4-BE49-F238E27FC236}">
                  <a16:creationId xmlns:a16="http://schemas.microsoft.com/office/drawing/2014/main" id="{59CF5DB0-B0D4-4D19-8742-5C5B6B380D01}"/>
                </a:ext>
              </a:extLst>
            </p:cNvPr>
            <p:cNvSpPr>
              <a:spLocks noChangeArrowheads="1"/>
            </p:cNvSpPr>
            <p:nvPr/>
          </p:nvSpPr>
          <p:spPr bwMode="auto">
            <a:xfrm>
              <a:off x="1752600" y="13868400"/>
              <a:ext cx="609600" cy="3810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rPr>
                <a:t>Split</a:t>
              </a:r>
            </a:p>
          </p:txBody>
        </p:sp>
        <p:sp>
          <p:nvSpPr>
            <p:cNvPr id="41" name="Line 328">
              <a:extLst>
                <a:ext uri="{FF2B5EF4-FFF2-40B4-BE49-F238E27FC236}">
                  <a16:creationId xmlns:a16="http://schemas.microsoft.com/office/drawing/2014/main" id="{33A34B17-2D37-4A9F-B516-5A8E6FC2213F}"/>
                </a:ext>
              </a:extLst>
            </p:cNvPr>
            <p:cNvSpPr>
              <a:spLocks noChangeShapeType="1"/>
            </p:cNvSpPr>
            <p:nvPr/>
          </p:nvSpPr>
          <p:spPr bwMode="auto">
            <a:xfrm flipV="1">
              <a:off x="2057400" y="14249400"/>
              <a:ext cx="0" cy="3048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42" name="Rectangle 329">
              <a:extLst>
                <a:ext uri="{FF2B5EF4-FFF2-40B4-BE49-F238E27FC236}">
                  <a16:creationId xmlns:a16="http://schemas.microsoft.com/office/drawing/2014/main" id="{B0DDE563-61E2-47BB-BD78-25A686D041BE}"/>
                </a:ext>
              </a:extLst>
            </p:cNvPr>
            <p:cNvSpPr>
              <a:spLocks noChangeArrowheads="1"/>
            </p:cNvSpPr>
            <p:nvPr/>
          </p:nvSpPr>
          <p:spPr bwMode="auto">
            <a:xfrm>
              <a:off x="3200400" y="14279563"/>
              <a:ext cx="671979" cy="230832"/>
            </a:xfrm>
            <a:prstGeom prst="rect">
              <a:avLst/>
            </a:prstGeom>
            <a:noFill/>
            <a:ln w="28575">
              <a:noFill/>
              <a:miter lim="800000"/>
              <a:headEnd type="none" w="sm" len="sm"/>
              <a:tailEnd type="none" w="sm" len="sm"/>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Bytes 1-9</a:t>
              </a:r>
            </a:p>
          </p:txBody>
        </p:sp>
        <p:sp>
          <p:nvSpPr>
            <p:cNvPr id="43" name="Rectangle 330">
              <a:extLst>
                <a:ext uri="{FF2B5EF4-FFF2-40B4-BE49-F238E27FC236}">
                  <a16:creationId xmlns:a16="http://schemas.microsoft.com/office/drawing/2014/main" id="{1AF5757B-F973-44D2-A60A-62AEBECB9047}"/>
                </a:ext>
              </a:extLst>
            </p:cNvPr>
            <p:cNvSpPr>
              <a:spLocks noChangeArrowheads="1"/>
            </p:cNvSpPr>
            <p:nvPr/>
          </p:nvSpPr>
          <p:spPr bwMode="auto">
            <a:xfrm>
              <a:off x="2070100" y="14279563"/>
              <a:ext cx="511679" cy="230832"/>
            </a:xfrm>
            <a:prstGeom prst="rect">
              <a:avLst/>
            </a:prstGeom>
            <a:noFill/>
            <a:ln w="28575">
              <a:noFill/>
              <a:miter lim="800000"/>
              <a:headEnd type="none" w="sm" len="sm"/>
              <a:tailEnd type="none" w="sm" len="sm"/>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rPr>
                <a:t>Byte 0</a:t>
              </a:r>
            </a:p>
          </p:txBody>
        </p:sp>
        <p:cxnSp>
          <p:nvCxnSpPr>
            <p:cNvPr id="44" name="Straight Arrow Connector 53">
              <a:extLst>
                <a:ext uri="{FF2B5EF4-FFF2-40B4-BE49-F238E27FC236}">
                  <a16:creationId xmlns:a16="http://schemas.microsoft.com/office/drawing/2014/main" id="{85FA763E-281F-47BC-9A9C-1FD4C3D8B63D}"/>
                </a:ext>
              </a:extLst>
            </p:cNvPr>
            <p:cNvCxnSpPr>
              <a:cxnSpLocks noChangeShapeType="1"/>
              <a:stCxn id="9" idx="1"/>
            </p:cNvCxnSpPr>
            <p:nvPr/>
          </p:nvCxnSpPr>
          <p:spPr bwMode="auto">
            <a:xfrm rot="10800000">
              <a:off x="838200" y="14859000"/>
              <a:ext cx="838200" cy="1588"/>
            </a:xfrm>
            <a:prstGeom prst="straightConnector1">
              <a:avLst/>
            </a:prstGeom>
            <a:noFill/>
            <a:ln w="19050" algn="ctr">
              <a:solidFill>
                <a:srgbClr val="000000"/>
              </a:solidFill>
              <a:prstDash val="sysDot"/>
              <a:round/>
              <a:headEnd type="none" w="sm" len="sm"/>
              <a:tailEnd type="triangle" w="med" len="med"/>
            </a:ln>
          </p:spPr>
        </p:cxnSp>
        <p:sp>
          <p:nvSpPr>
            <p:cNvPr id="45" name="Oval 6">
              <a:extLst>
                <a:ext uri="{FF2B5EF4-FFF2-40B4-BE49-F238E27FC236}">
                  <a16:creationId xmlns:a16="http://schemas.microsoft.com/office/drawing/2014/main" id="{EA1F43EC-25AF-473B-8A91-159E28DD2C30}"/>
                </a:ext>
              </a:extLst>
            </p:cNvPr>
            <p:cNvSpPr>
              <a:spLocks noChangeArrowheads="1"/>
            </p:cNvSpPr>
            <p:nvPr/>
          </p:nvSpPr>
          <p:spPr bwMode="auto">
            <a:xfrm>
              <a:off x="685800" y="14859000"/>
              <a:ext cx="9144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rPr>
                <a:t>imem_error</a:t>
              </a:r>
            </a:p>
          </p:txBody>
        </p:sp>
        <p:sp>
          <p:nvSpPr>
            <p:cNvPr id="46" name="AutoShape 301">
              <a:extLst>
                <a:ext uri="{FF2B5EF4-FFF2-40B4-BE49-F238E27FC236}">
                  <a16:creationId xmlns:a16="http://schemas.microsoft.com/office/drawing/2014/main" id="{B45BC103-40FB-420C-B77F-C088D6B7E4FA}"/>
                </a:ext>
              </a:extLst>
            </p:cNvPr>
            <p:cNvSpPr>
              <a:spLocks noChangeArrowheads="1"/>
            </p:cNvSpPr>
            <p:nvPr/>
          </p:nvSpPr>
          <p:spPr bwMode="auto">
            <a:xfrm>
              <a:off x="1600200" y="13411200"/>
              <a:ext cx="457200" cy="3048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icode</a:t>
              </a:r>
            </a:p>
          </p:txBody>
        </p:sp>
        <p:cxnSp>
          <p:nvCxnSpPr>
            <p:cNvPr id="47" name="Straight Arrow Connector 53">
              <a:extLst>
                <a:ext uri="{FF2B5EF4-FFF2-40B4-BE49-F238E27FC236}">
                  <a16:creationId xmlns:a16="http://schemas.microsoft.com/office/drawing/2014/main" id="{45A7DD92-CDB2-45E0-9391-8CA38598B33B}"/>
                </a:ext>
              </a:extLst>
            </p:cNvPr>
            <p:cNvCxnSpPr>
              <a:cxnSpLocks noChangeShapeType="1"/>
            </p:cNvCxnSpPr>
            <p:nvPr/>
          </p:nvCxnSpPr>
          <p:spPr bwMode="auto">
            <a:xfrm rot="5400000" flipH="1" flipV="1">
              <a:off x="723107" y="14212094"/>
              <a:ext cx="1296987" cy="3175"/>
            </a:xfrm>
            <a:prstGeom prst="straightConnector1">
              <a:avLst/>
            </a:prstGeom>
            <a:noFill/>
            <a:ln w="19050" algn="ctr">
              <a:solidFill>
                <a:srgbClr val="000000"/>
              </a:solidFill>
              <a:prstDash val="sysDot"/>
              <a:round/>
              <a:headEnd type="none" w="sm" len="sm"/>
              <a:tailEnd/>
            </a:ln>
          </p:spPr>
        </p:cxnSp>
        <p:cxnSp>
          <p:nvCxnSpPr>
            <p:cNvPr id="48" name="Straight Arrow Connector 56">
              <a:extLst>
                <a:ext uri="{FF2B5EF4-FFF2-40B4-BE49-F238E27FC236}">
                  <a16:creationId xmlns:a16="http://schemas.microsoft.com/office/drawing/2014/main" id="{6BDE9898-71C4-4A87-9C08-1ED5B9D26762}"/>
                </a:ext>
              </a:extLst>
            </p:cNvPr>
            <p:cNvCxnSpPr>
              <a:cxnSpLocks noChangeShapeType="1"/>
              <a:endCxn id="46" idx="1"/>
            </p:cNvCxnSpPr>
            <p:nvPr/>
          </p:nvCxnSpPr>
          <p:spPr bwMode="auto">
            <a:xfrm>
              <a:off x="1371600" y="13563600"/>
              <a:ext cx="228600" cy="1588"/>
            </a:xfrm>
            <a:prstGeom prst="straightConnector1">
              <a:avLst/>
            </a:prstGeom>
            <a:noFill/>
            <a:ln w="19050" algn="ctr">
              <a:solidFill>
                <a:srgbClr val="000000"/>
              </a:solidFill>
              <a:prstDash val="sysDot"/>
              <a:round/>
              <a:headEnd type="none" w="sm" len="sm"/>
              <a:tailEnd type="triangle" w="med" len="med"/>
            </a:ln>
          </p:spPr>
        </p:cxnSp>
        <p:grpSp>
          <p:nvGrpSpPr>
            <p:cNvPr id="49" name="Group 316">
              <a:extLst>
                <a:ext uri="{FF2B5EF4-FFF2-40B4-BE49-F238E27FC236}">
                  <a16:creationId xmlns:a16="http://schemas.microsoft.com/office/drawing/2014/main" id="{FF0AF35F-691E-4271-838A-AC5A0E07D5C8}"/>
                </a:ext>
              </a:extLst>
            </p:cNvPr>
            <p:cNvGrpSpPr>
              <a:grpSpLocks/>
            </p:cNvGrpSpPr>
            <p:nvPr/>
          </p:nvGrpSpPr>
          <p:grpSpPr bwMode="auto">
            <a:xfrm>
              <a:off x="1295400" y="14782800"/>
              <a:ext cx="152400" cy="152400"/>
              <a:chOff x="240" y="4176"/>
              <a:chExt cx="192" cy="192"/>
            </a:xfrm>
          </p:grpSpPr>
          <p:sp>
            <p:nvSpPr>
              <p:cNvPr id="54" name="Oval 317">
                <a:extLst>
                  <a:ext uri="{FF2B5EF4-FFF2-40B4-BE49-F238E27FC236}">
                    <a16:creationId xmlns:a16="http://schemas.microsoft.com/office/drawing/2014/main" id="{390423AF-2477-48E6-960D-149E6E08B2A8}"/>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5" name="Rectangle 318">
                <a:extLst>
                  <a:ext uri="{FF2B5EF4-FFF2-40B4-BE49-F238E27FC236}">
                    <a16:creationId xmlns:a16="http://schemas.microsoft.com/office/drawing/2014/main" id="{58B35F42-9288-4204-9C02-09744AD99473}"/>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50" name="Line 298">
              <a:extLst>
                <a:ext uri="{FF2B5EF4-FFF2-40B4-BE49-F238E27FC236}">
                  <a16:creationId xmlns:a16="http://schemas.microsoft.com/office/drawing/2014/main" id="{B1034D68-7DA6-4BF0-B821-5EC4550BF158}"/>
                </a:ext>
              </a:extLst>
            </p:cNvPr>
            <p:cNvSpPr>
              <a:spLocks noChangeShapeType="1"/>
            </p:cNvSpPr>
            <p:nvPr/>
          </p:nvSpPr>
          <p:spPr bwMode="auto">
            <a:xfrm flipH="1" flipV="1">
              <a:off x="22860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1" name="Line 298">
              <a:extLst>
                <a:ext uri="{FF2B5EF4-FFF2-40B4-BE49-F238E27FC236}">
                  <a16:creationId xmlns:a16="http://schemas.microsoft.com/office/drawing/2014/main" id="{EA0BD80A-73CC-4B67-AA18-1FD83198AA72}"/>
                </a:ext>
              </a:extLst>
            </p:cNvPr>
            <p:cNvSpPr>
              <a:spLocks noChangeShapeType="1"/>
            </p:cNvSpPr>
            <p:nvPr/>
          </p:nvSpPr>
          <p:spPr bwMode="auto">
            <a:xfrm flipH="1" flipV="1">
              <a:off x="27432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2" name="Line 298">
              <a:extLst>
                <a:ext uri="{FF2B5EF4-FFF2-40B4-BE49-F238E27FC236}">
                  <a16:creationId xmlns:a16="http://schemas.microsoft.com/office/drawing/2014/main" id="{05BC68F9-7B37-40F8-BB72-98442E517D86}"/>
                </a:ext>
              </a:extLst>
            </p:cNvPr>
            <p:cNvSpPr>
              <a:spLocks noChangeShapeType="1"/>
            </p:cNvSpPr>
            <p:nvPr/>
          </p:nvSpPr>
          <p:spPr bwMode="auto">
            <a:xfrm flipH="1" flipV="1">
              <a:off x="3200400" y="12039600"/>
              <a:ext cx="0" cy="18288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3" name="AutoShape 301">
              <a:extLst>
                <a:ext uri="{FF2B5EF4-FFF2-40B4-BE49-F238E27FC236}">
                  <a16:creationId xmlns:a16="http://schemas.microsoft.com/office/drawing/2014/main" id="{A7A52F16-2035-4EA8-AB47-1A3139890E9C}"/>
                </a:ext>
              </a:extLst>
            </p:cNvPr>
            <p:cNvSpPr>
              <a:spLocks noChangeArrowheads="1"/>
            </p:cNvSpPr>
            <p:nvPr/>
          </p:nvSpPr>
          <p:spPr bwMode="auto">
            <a:xfrm>
              <a:off x="2057400" y="13411200"/>
              <a:ext cx="457200" cy="3048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rPr>
                <a:t>ifun</a:t>
              </a:r>
            </a:p>
          </p:txBody>
        </p:sp>
      </p:grpSp>
    </p:spTree>
    <p:extLst>
      <p:ext uri="{BB962C8B-B14F-4D97-AF65-F5344CB8AC3E}">
        <p14:creationId xmlns:p14="http://schemas.microsoft.com/office/powerpoint/2010/main" val="24806426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404813" y="247651"/>
            <a:ext cx="8345487" cy="584200"/>
          </a:xfrm>
        </p:spPr>
        <p:txBody>
          <a:bodyPr/>
          <a:lstStyle/>
          <a:p>
            <a:r>
              <a:rPr lang="en-US" altLang="zh-CN" dirty="0"/>
              <a:t>2</a:t>
            </a:r>
            <a:r>
              <a:rPr lang="zh-CN" altLang="en-US" dirty="0"/>
              <a:t>、译码</a:t>
            </a:r>
            <a:r>
              <a:rPr lang="en-US" altLang="zh-CN" dirty="0"/>
              <a:t>(decode)</a:t>
            </a:r>
            <a:r>
              <a:rPr lang="zh-CN" altLang="en-US" dirty="0"/>
              <a:t>和写回</a:t>
            </a:r>
            <a:r>
              <a:rPr lang="en-US" altLang="zh-CN" dirty="0"/>
              <a:t>(write back)</a:t>
            </a:r>
            <a:r>
              <a:rPr lang="zh-CN" altLang="en-US" dirty="0"/>
              <a:t>阶段</a:t>
            </a:r>
            <a:endParaRPr lang="en-US" dirty="0"/>
          </a:p>
        </p:txBody>
      </p:sp>
      <p:sp>
        <p:nvSpPr>
          <p:cNvPr id="363523" name="Rectangle 3"/>
          <p:cNvSpPr>
            <a:spLocks noGrp="1" noChangeArrowheads="1"/>
          </p:cNvSpPr>
          <p:nvPr>
            <p:ph type="body" idx="1"/>
          </p:nvPr>
        </p:nvSpPr>
        <p:spPr>
          <a:xfrm>
            <a:off x="222262" y="1022350"/>
            <a:ext cx="4722802" cy="2089150"/>
          </a:xfrm>
        </p:spPr>
        <p:txBody>
          <a:bodyPr/>
          <a:lstStyle/>
          <a:p>
            <a:r>
              <a:rPr lang="en-US" sz="2000" dirty="0"/>
              <a:t>Register File</a:t>
            </a:r>
          </a:p>
          <a:p>
            <a:pPr lvl="1"/>
            <a:r>
              <a:rPr lang="zh-CN" altLang="en-US" sz="2000" dirty="0"/>
              <a:t>读端口 </a:t>
            </a:r>
            <a:r>
              <a:rPr lang="en-US" sz="2000" dirty="0"/>
              <a:t>A, B</a:t>
            </a:r>
          </a:p>
          <a:p>
            <a:pPr lvl="1"/>
            <a:r>
              <a:rPr lang="zh-CN" altLang="en-US" sz="2000" dirty="0"/>
              <a:t>写端口 </a:t>
            </a:r>
            <a:r>
              <a:rPr lang="en-US" sz="2000" dirty="0"/>
              <a:t>E, M</a:t>
            </a:r>
          </a:p>
          <a:p>
            <a:pPr lvl="1"/>
            <a:r>
              <a:rPr lang="zh-CN" altLang="en-US" sz="2000" dirty="0"/>
              <a:t>地址是寄存器</a:t>
            </a:r>
            <a:r>
              <a:rPr lang="en-US" sz="2000" dirty="0"/>
              <a:t>IDs </a:t>
            </a:r>
            <a:r>
              <a:rPr lang="zh-CN" altLang="en-US" sz="2000" dirty="0"/>
              <a:t>或</a:t>
            </a:r>
            <a:r>
              <a:rPr lang="en-US" sz="2000" dirty="0"/>
              <a:t> 15 (0xF) (</a:t>
            </a:r>
            <a:r>
              <a:rPr lang="zh-CN" altLang="en-US" sz="2000" dirty="0"/>
              <a:t>不可达</a:t>
            </a:r>
            <a:r>
              <a:rPr lang="en-US" sz="2000" dirty="0"/>
              <a:t>)</a:t>
            </a:r>
          </a:p>
        </p:txBody>
      </p:sp>
      <p:sp>
        <p:nvSpPr>
          <p:cNvPr id="363525" name="Rectangle 5"/>
          <p:cNvSpPr>
            <a:spLocks noChangeArrowheads="1"/>
          </p:cNvSpPr>
          <p:nvPr/>
        </p:nvSpPr>
        <p:spPr bwMode="auto">
          <a:xfrm>
            <a:off x="290513" y="3117850"/>
            <a:ext cx="4662487" cy="1409696"/>
          </a:xfrm>
          <a:prstGeom prst="rect">
            <a:avLst/>
          </a:prstGeom>
          <a:noFill/>
          <a:ln w="9525">
            <a:noFill/>
            <a:miter lim="800000"/>
            <a:headEnd/>
            <a:tailEnd/>
          </a:ln>
          <a:effectLst/>
        </p:spPr>
        <p:txBody>
          <a:bodyPr lIns="90343" tIns="44379" rIns="90343" bIns="44379"/>
          <a:lstStyle/>
          <a:p>
            <a:pPr marL="385763" indent="-385763" algn="l" defTabSz="912813" eaLnBrk="1" hangingPunct="1">
              <a:lnSpc>
                <a:spcPct val="95000"/>
              </a:lnSpc>
              <a:spcBef>
                <a:spcPct val="50000"/>
              </a:spcBef>
              <a:buClr>
                <a:schemeClr val="hlink"/>
              </a:buClr>
              <a:buFont typeface="Wingdings" pitchFamily="2" charset="2"/>
              <a:buNone/>
            </a:pPr>
            <a:r>
              <a:rPr lang="zh-CN" altLang="en-US" sz="2400" dirty="0">
                <a:solidFill>
                  <a:schemeClr val="tx2"/>
                </a:solidFill>
                <a:effectLst>
                  <a:outerShdw blurRad="38100" dist="38100" dir="2700000" algn="tl">
                    <a:srgbClr val="C0C0C0"/>
                  </a:outerShdw>
                </a:effectLst>
              </a:rPr>
              <a:t>控制逻辑</a:t>
            </a:r>
            <a:endParaRPr lang="en-US" sz="2400" dirty="0">
              <a:solidFill>
                <a:schemeClr val="tx2"/>
              </a:solidFill>
              <a:effectLst>
                <a:outerShdw blurRad="38100" dist="38100" dir="2700000" algn="tl">
                  <a:srgbClr val="C0C0C0"/>
                </a:outerShdw>
              </a:effectLst>
            </a:endParaRPr>
          </a:p>
          <a:p>
            <a:pPr marL="742950" lvl="1" indent="-244475" algn="l" defTabSz="912813" eaLnBrk="1" hangingPunct="1">
              <a:lnSpc>
                <a:spcPct val="100000"/>
              </a:lnSpc>
              <a:spcBef>
                <a:spcPct val="25000"/>
              </a:spcBef>
              <a:buClr>
                <a:schemeClr val="hlink"/>
              </a:buClr>
              <a:buSzPct val="75000"/>
              <a:buFont typeface="Wingdings" pitchFamily="2" charset="2"/>
              <a:buChar char="n"/>
            </a:pPr>
            <a:r>
              <a:rPr lang="en-US" sz="2000" dirty="0" err="1"/>
              <a:t>srcA</a:t>
            </a:r>
            <a:r>
              <a:rPr lang="en-US" sz="2000" dirty="0"/>
              <a:t>, </a:t>
            </a:r>
            <a:r>
              <a:rPr lang="en-US" sz="2000" dirty="0" err="1"/>
              <a:t>srcB</a:t>
            </a:r>
            <a:r>
              <a:rPr lang="en-US" sz="2000" dirty="0"/>
              <a:t>:</a:t>
            </a:r>
            <a:r>
              <a:rPr lang="zh-CN" altLang="en-US" sz="2000" dirty="0"/>
              <a:t>读取端口地址</a:t>
            </a:r>
            <a:endParaRPr lang="en-US" sz="2000" dirty="0"/>
          </a:p>
          <a:p>
            <a:pPr marL="742950" lvl="1" indent="-244475" algn="l" defTabSz="912813" eaLnBrk="1" hangingPunct="1">
              <a:lnSpc>
                <a:spcPct val="100000"/>
              </a:lnSpc>
              <a:spcBef>
                <a:spcPct val="25000"/>
              </a:spcBef>
              <a:buClr>
                <a:schemeClr val="hlink"/>
              </a:buClr>
              <a:buSzPct val="75000"/>
              <a:buFont typeface="Wingdings" pitchFamily="2" charset="2"/>
              <a:buChar char="n"/>
            </a:pPr>
            <a:r>
              <a:rPr lang="en-US" sz="2000" dirty="0" err="1"/>
              <a:t>dstE</a:t>
            </a:r>
            <a:r>
              <a:rPr lang="en-US" sz="2000" dirty="0"/>
              <a:t>, </a:t>
            </a:r>
            <a:r>
              <a:rPr lang="en-US" sz="2000" dirty="0" err="1"/>
              <a:t>dstM</a:t>
            </a:r>
            <a:r>
              <a:rPr lang="en-US" sz="2000" dirty="0"/>
              <a:t>:</a:t>
            </a:r>
            <a:r>
              <a:rPr lang="zh-CN" altLang="en-US" sz="2000" dirty="0"/>
              <a:t>写入端口地址</a:t>
            </a:r>
            <a:endParaRPr lang="en-US" sz="2000" dirty="0"/>
          </a:p>
        </p:txBody>
      </p:sp>
      <p:grpSp>
        <p:nvGrpSpPr>
          <p:cNvPr id="61" name="Group 60"/>
          <p:cNvGrpSpPr/>
          <p:nvPr/>
        </p:nvGrpSpPr>
        <p:grpSpPr>
          <a:xfrm>
            <a:off x="4794250" y="1517650"/>
            <a:ext cx="3962400" cy="3429000"/>
            <a:chOff x="4794250" y="1517650"/>
            <a:chExt cx="3962400" cy="3429000"/>
          </a:xfrm>
        </p:grpSpPr>
        <p:sp>
          <p:nvSpPr>
            <p:cNvPr id="6" name="Oval 31"/>
            <p:cNvSpPr>
              <a:spLocks noChangeArrowheads="1"/>
            </p:cNvSpPr>
            <p:nvPr/>
          </p:nvSpPr>
          <p:spPr bwMode="auto">
            <a:xfrm>
              <a:off x="6927850" y="4565650"/>
              <a:ext cx="457200" cy="381000"/>
            </a:xfrm>
            <a:prstGeom prst="ellipse">
              <a:avLst/>
            </a:prstGeom>
            <a:solidFill>
              <a:schemeClr val="bg1"/>
            </a:solidFill>
            <a:ln w="9525">
              <a:noFill/>
              <a:round/>
              <a:headEnd/>
              <a:tailEnd/>
            </a:ln>
          </p:spPr>
          <p:txBody>
            <a:bodyPr wrap="none" lIns="91430" tIns="45715" rIns="91430" bIns="45715" anchor="ctr"/>
            <a:lstStyle/>
            <a:p>
              <a:r>
                <a:rPr lang="en-US" sz="1200"/>
                <a:t>rB</a:t>
              </a:r>
            </a:p>
          </p:txBody>
        </p:sp>
        <p:sp>
          <p:nvSpPr>
            <p:cNvPr id="7" name="Line 39"/>
            <p:cNvSpPr>
              <a:spLocks noChangeShapeType="1"/>
            </p:cNvSpPr>
            <p:nvPr/>
          </p:nvSpPr>
          <p:spPr bwMode="auto">
            <a:xfrm flipV="1">
              <a:off x="5784850" y="3113088"/>
              <a:ext cx="0" cy="530225"/>
            </a:xfrm>
            <a:prstGeom prst="line">
              <a:avLst/>
            </a:prstGeom>
            <a:noFill/>
            <a:ln w="12700">
              <a:solidFill>
                <a:schemeClr val="tx1"/>
              </a:solidFill>
              <a:round/>
              <a:headEnd/>
              <a:tailEnd type="triangle" w="sm" len="sm"/>
            </a:ln>
          </p:spPr>
          <p:txBody>
            <a:bodyPr/>
            <a:lstStyle/>
            <a:p>
              <a:endParaRPr lang="en-US"/>
            </a:p>
          </p:txBody>
        </p:sp>
        <p:sp>
          <p:nvSpPr>
            <p:cNvPr id="8" name="AutoShape 44"/>
            <p:cNvSpPr>
              <a:spLocks noChangeArrowheads="1"/>
            </p:cNvSpPr>
            <p:nvPr/>
          </p:nvSpPr>
          <p:spPr bwMode="auto">
            <a:xfrm>
              <a:off x="5556250" y="3651250"/>
              <a:ext cx="457200" cy="304800"/>
            </a:xfrm>
            <a:prstGeom prst="roundRect">
              <a:avLst>
                <a:gd name="adj" fmla="val 16667"/>
              </a:avLst>
            </a:prstGeom>
            <a:solidFill>
              <a:schemeClr val="bg1">
                <a:lumMod val="75000"/>
              </a:schemeClr>
            </a:solidFill>
            <a:ln w="9525">
              <a:solidFill>
                <a:schemeClr val="tx1"/>
              </a:solidFill>
              <a:round/>
              <a:headEnd/>
              <a:tailEnd/>
            </a:ln>
          </p:spPr>
          <p:txBody>
            <a:bodyPr wrap="none" lIns="91430" tIns="45715" rIns="91430" bIns="45715" anchor="ctr"/>
            <a:lstStyle/>
            <a:p>
              <a:r>
                <a:rPr lang="en-US" sz="1200" dirty="0" err="1"/>
                <a:t>dstE</a:t>
              </a:r>
              <a:endParaRPr lang="en-US" sz="1200" dirty="0"/>
            </a:p>
          </p:txBody>
        </p:sp>
        <p:sp>
          <p:nvSpPr>
            <p:cNvPr id="9" name="AutoShape 45"/>
            <p:cNvSpPr>
              <a:spLocks noChangeArrowheads="1"/>
            </p:cNvSpPr>
            <p:nvPr/>
          </p:nvSpPr>
          <p:spPr bwMode="auto">
            <a:xfrm>
              <a:off x="6013450" y="3651250"/>
              <a:ext cx="457200" cy="304800"/>
            </a:xfrm>
            <a:prstGeom prst="roundRect">
              <a:avLst>
                <a:gd name="adj" fmla="val 16667"/>
              </a:avLst>
            </a:prstGeom>
            <a:solidFill>
              <a:schemeClr val="bg1">
                <a:lumMod val="75000"/>
              </a:schemeClr>
            </a:solidFill>
            <a:ln w="9525">
              <a:solidFill>
                <a:schemeClr val="tx1"/>
              </a:solidFill>
              <a:round/>
              <a:headEnd/>
              <a:tailEnd/>
            </a:ln>
          </p:spPr>
          <p:txBody>
            <a:bodyPr wrap="none" lIns="91430" tIns="45715" rIns="91430" bIns="45715" anchor="ctr"/>
            <a:lstStyle/>
            <a:p>
              <a:r>
                <a:rPr lang="en-US" sz="1200"/>
                <a:t>dstM</a:t>
              </a:r>
            </a:p>
          </p:txBody>
        </p:sp>
        <p:sp>
          <p:nvSpPr>
            <p:cNvPr id="10" name="Line 47"/>
            <p:cNvSpPr>
              <a:spLocks noChangeShapeType="1"/>
            </p:cNvSpPr>
            <p:nvPr/>
          </p:nvSpPr>
          <p:spPr bwMode="auto">
            <a:xfrm flipV="1">
              <a:off x="7080250" y="1898650"/>
              <a:ext cx="0" cy="381000"/>
            </a:xfrm>
            <a:prstGeom prst="line">
              <a:avLst/>
            </a:prstGeom>
            <a:noFill/>
            <a:ln w="38100">
              <a:solidFill>
                <a:schemeClr val="tx1"/>
              </a:solidFill>
              <a:round/>
              <a:headEnd/>
              <a:tailEnd type="triangle" w="sm" len="sm"/>
            </a:ln>
          </p:spPr>
          <p:txBody>
            <a:bodyPr/>
            <a:lstStyle/>
            <a:p>
              <a:endParaRPr lang="en-US"/>
            </a:p>
          </p:txBody>
        </p:sp>
        <p:sp>
          <p:nvSpPr>
            <p:cNvPr id="11" name="AutoShape 42"/>
            <p:cNvSpPr>
              <a:spLocks noChangeArrowheads="1"/>
            </p:cNvSpPr>
            <p:nvPr/>
          </p:nvSpPr>
          <p:spPr bwMode="auto">
            <a:xfrm>
              <a:off x="6470650" y="3651250"/>
              <a:ext cx="457200" cy="304800"/>
            </a:xfrm>
            <a:prstGeom prst="roundRect">
              <a:avLst>
                <a:gd name="adj" fmla="val 16667"/>
              </a:avLst>
            </a:prstGeom>
            <a:solidFill>
              <a:schemeClr val="bg1">
                <a:lumMod val="75000"/>
              </a:schemeClr>
            </a:solidFill>
            <a:ln w="9525">
              <a:solidFill>
                <a:schemeClr val="tx1"/>
              </a:solidFill>
              <a:round/>
              <a:headEnd/>
              <a:tailEnd/>
            </a:ln>
          </p:spPr>
          <p:txBody>
            <a:bodyPr wrap="none" lIns="91430" tIns="45715" rIns="91430" bIns="45715" anchor="ctr"/>
            <a:lstStyle/>
            <a:p>
              <a:r>
                <a:rPr lang="en-US" sz="1200" dirty="0" err="1"/>
                <a:t>srcA</a:t>
              </a:r>
              <a:endParaRPr lang="en-US" sz="1200" dirty="0"/>
            </a:p>
          </p:txBody>
        </p:sp>
        <p:sp>
          <p:nvSpPr>
            <p:cNvPr id="12" name="AutoShape 43"/>
            <p:cNvSpPr>
              <a:spLocks noChangeArrowheads="1"/>
            </p:cNvSpPr>
            <p:nvPr/>
          </p:nvSpPr>
          <p:spPr bwMode="auto">
            <a:xfrm>
              <a:off x="6927850" y="3651250"/>
              <a:ext cx="457200" cy="304800"/>
            </a:xfrm>
            <a:prstGeom prst="roundRect">
              <a:avLst>
                <a:gd name="adj" fmla="val 16667"/>
              </a:avLst>
            </a:prstGeom>
            <a:solidFill>
              <a:schemeClr val="bg1">
                <a:lumMod val="75000"/>
              </a:schemeClr>
            </a:solidFill>
            <a:ln w="9525">
              <a:solidFill>
                <a:schemeClr val="tx1"/>
              </a:solidFill>
              <a:round/>
              <a:headEnd/>
              <a:tailEnd/>
            </a:ln>
          </p:spPr>
          <p:txBody>
            <a:bodyPr wrap="none" lIns="91430" tIns="45715" rIns="91430" bIns="45715" anchor="ctr"/>
            <a:lstStyle/>
            <a:p>
              <a:r>
                <a:rPr lang="en-US" sz="1200"/>
                <a:t>srcB</a:t>
              </a:r>
            </a:p>
          </p:txBody>
        </p:sp>
        <p:sp>
          <p:nvSpPr>
            <p:cNvPr id="13" name="Rectangle 23"/>
            <p:cNvSpPr>
              <a:spLocks noChangeArrowheads="1"/>
            </p:cNvSpPr>
            <p:nvPr/>
          </p:nvSpPr>
          <p:spPr bwMode="auto">
            <a:xfrm>
              <a:off x="5556250" y="2279650"/>
              <a:ext cx="1828800" cy="838200"/>
            </a:xfrm>
            <a:prstGeom prst="rect">
              <a:avLst/>
            </a:prstGeom>
            <a:solidFill>
              <a:srgbClr val="CCFFFF"/>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t>Register</a:t>
              </a:r>
            </a:p>
            <a:p>
              <a:pPr>
                <a:defRPr/>
              </a:pPr>
              <a:r>
                <a:rPr lang="en-US"/>
                <a:t>file</a:t>
              </a:r>
            </a:p>
          </p:txBody>
        </p:sp>
        <p:sp>
          <p:nvSpPr>
            <p:cNvPr id="14" name="Text Box 181"/>
            <p:cNvSpPr txBox="1">
              <a:spLocks noChangeArrowheads="1"/>
            </p:cNvSpPr>
            <p:nvPr/>
          </p:nvSpPr>
          <p:spPr bwMode="auto">
            <a:xfrm>
              <a:off x="5708650" y="2263775"/>
              <a:ext cx="304800" cy="244475"/>
            </a:xfrm>
            <a:prstGeom prst="rect">
              <a:avLst/>
            </a:prstGeom>
            <a:noFill/>
            <a:ln w="9525">
              <a:noFill/>
              <a:miter lim="800000"/>
              <a:headEnd/>
              <a:tailEnd/>
            </a:ln>
          </p:spPr>
          <p:txBody>
            <a:bodyPr>
              <a:spAutoFit/>
            </a:bodyPr>
            <a:lstStyle/>
            <a:p>
              <a:r>
                <a:rPr lang="en-US" sz="1000"/>
                <a:t>A</a:t>
              </a:r>
            </a:p>
          </p:txBody>
        </p:sp>
        <p:sp>
          <p:nvSpPr>
            <p:cNvPr id="15" name="Text Box 182"/>
            <p:cNvSpPr txBox="1">
              <a:spLocks noChangeArrowheads="1"/>
            </p:cNvSpPr>
            <p:nvPr/>
          </p:nvSpPr>
          <p:spPr bwMode="auto">
            <a:xfrm>
              <a:off x="6927850" y="2263775"/>
              <a:ext cx="304800" cy="244475"/>
            </a:xfrm>
            <a:prstGeom prst="rect">
              <a:avLst/>
            </a:prstGeom>
            <a:noFill/>
            <a:ln w="9525">
              <a:noFill/>
              <a:miter lim="800000"/>
              <a:headEnd/>
              <a:tailEnd/>
            </a:ln>
          </p:spPr>
          <p:txBody>
            <a:bodyPr>
              <a:spAutoFit/>
            </a:bodyPr>
            <a:lstStyle/>
            <a:p>
              <a:r>
                <a:rPr lang="en-US" sz="1000"/>
                <a:t>B</a:t>
              </a:r>
            </a:p>
          </p:txBody>
        </p:sp>
        <p:sp>
          <p:nvSpPr>
            <p:cNvPr id="16" name="Text Box 183"/>
            <p:cNvSpPr txBox="1">
              <a:spLocks noChangeArrowheads="1"/>
            </p:cNvSpPr>
            <p:nvPr/>
          </p:nvSpPr>
          <p:spPr bwMode="auto">
            <a:xfrm>
              <a:off x="7156450" y="2355850"/>
              <a:ext cx="304800" cy="244475"/>
            </a:xfrm>
            <a:prstGeom prst="rect">
              <a:avLst/>
            </a:prstGeom>
            <a:noFill/>
            <a:ln w="9525">
              <a:noFill/>
              <a:miter lim="800000"/>
              <a:headEnd/>
              <a:tailEnd/>
            </a:ln>
          </p:spPr>
          <p:txBody>
            <a:bodyPr>
              <a:spAutoFit/>
            </a:bodyPr>
            <a:lstStyle/>
            <a:p>
              <a:r>
                <a:rPr lang="en-US" sz="1000"/>
                <a:t>M</a:t>
              </a:r>
            </a:p>
          </p:txBody>
        </p:sp>
        <p:sp>
          <p:nvSpPr>
            <p:cNvPr id="17" name="Text Box 184"/>
            <p:cNvSpPr txBox="1">
              <a:spLocks noChangeArrowheads="1"/>
            </p:cNvSpPr>
            <p:nvPr/>
          </p:nvSpPr>
          <p:spPr bwMode="auto">
            <a:xfrm>
              <a:off x="7156450" y="2736850"/>
              <a:ext cx="304800" cy="244475"/>
            </a:xfrm>
            <a:prstGeom prst="rect">
              <a:avLst/>
            </a:prstGeom>
            <a:noFill/>
            <a:ln w="9525">
              <a:noFill/>
              <a:miter lim="800000"/>
              <a:headEnd/>
              <a:tailEnd/>
            </a:ln>
          </p:spPr>
          <p:txBody>
            <a:bodyPr>
              <a:spAutoFit/>
            </a:bodyPr>
            <a:lstStyle/>
            <a:p>
              <a:r>
                <a:rPr lang="en-US" sz="1000"/>
                <a:t>E</a:t>
              </a:r>
            </a:p>
          </p:txBody>
        </p:sp>
        <p:sp>
          <p:nvSpPr>
            <p:cNvPr id="18" name="Oval 36"/>
            <p:cNvSpPr>
              <a:spLocks noChangeArrowheads="1"/>
            </p:cNvSpPr>
            <p:nvPr/>
          </p:nvSpPr>
          <p:spPr bwMode="auto">
            <a:xfrm>
              <a:off x="5556250" y="2813050"/>
              <a:ext cx="457200" cy="381000"/>
            </a:xfrm>
            <a:prstGeom prst="ellipse">
              <a:avLst/>
            </a:prstGeom>
            <a:noFill/>
            <a:ln w="9525">
              <a:noFill/>
              <a:round/>
              <a:headEnd/>
              <a:tailEnd/>
            </a:ln>
          </p:spPr>
          <p:txBody>
            <a:bodyPr wrap="none" lIns="91430" tIns="45715" rIns="91430" bIns="45715" anchor="ctr"/>
            <a:lstStyle/>
            <a:p>
              <a:pPr algn="r"/>
              <a:r>
                <a:rPr lang="en-US" sz="900"/>
                <a:t>dstE</a:t>
              </a:r>
            </a:p>
          </p:txBody>
        </p:sp>
        <p:sp>
          <p:nvSpPr>
            <p:cNvPr id="19" name="Oval 37"/>
            <p:cNvSpPr>
              <a:spLocks noChangeArrowheads="1"/>
            </p:cNvSpPr>
            <p:nvPr/>
          </p:nvSpPr>
          <p:spPr bwMode="auto">
            <a:xfrm>
              <a:off x="6013450" y="2813050"/>
              <a:ext cx="457200" cy="381000"/>
            </a:xfrm>
            <a:prstGeom prst="ellipse">
              <a:avLst/>
            </a:prstGeom>
            <a:noFill/>
            <a:ln w="9525">
              <a:noFill/>
              <a:round/>
              <a:headEnd/>
              <a:tailEnd/>
            </a:ln>
          </p:spPr>
          <p:txBody>
            <a:bodyPr wrap="none" lIns="91430" tIns="45715" rIns="91430" bIns="45715" anchor="ctr"/>
            <a:lstStyle/>
            <a:p>
              <a:pPr algn="r"/>
              <a:r>
                <a:rPr lang="en-US" sz="900" dirty="0" err="1"/>
                <a:t>dstM</a:t>
              </a:r>
              <a:endParaRPr lang="en-US" sz="900" dirty="0"/>
            </a:p>
          </p:txBody>
        </p:sp>
        <p:sp>
          <p:nvSpPr>
            <p:cNvPr id="20" name="Oval 34"/>
            <p:cNvSpPr>
              <a:spLocks noChangeArrowheads="1"/>
            </p:cNvSpPr>
            <p:nvPr/>
          </p:nvSpPr>
          <p:spPr bwMode="auto">
            <a:xfrm>
              <a:off x="6470650" y="2813050"/>
              <a:ext cx="457200" cy="381000"/>
            </a:xfrm>
            <a:prstGeom prst="ellipse">
              <a:avLst/>
            </a:prstGeom>
            <a:noFill/>
            <a:ln w="9525">
              <a:noFill/>
              <a:round/>
              <a:headEnd/>
              <a:tailEnd/>
            </a:ln>
          </p:spPr>
          <p:txBody>
            <a:bodyPr wrap="none" lIns="91430" tIns="45715" rIns="91430" bIns="45715" anchor="ctr"/>
            <a:lstStyle/>
            <a:p>
              <a:pPr algn="r"/>
              <a:r>
                <a:rPr lang="en-US" sz="900" dirty="0" err="1"/>
                <a:t>srcA</a:t>
              </a:r>
              <a:endParaRPr lang="en-US" sz="900" dirty="0"/>
            </a:p>
          </p:txBody>
        </p:sp>
        <p:sp>
          <p:nvSpPr>
            <p:cNvPr id="21" name="Oval 35"/>
            <p:cNvSpPr>
              <a:spLocks noChangeArrowheads="1"/>
            </p:cNvSpPr>
            <p:nvPr/>
          </p:nvSpPr>
          <p:spPr bwMode="auto">
            <a:xfrm>
              <a:off x="6927850" y="2813050"/>
              <a:ext cx="457200" cy="381000"/>
            </a:xfrm>
            <a:prstGeom prst="ellipse">
              <a:avLst/>
            </a:prstGeom>
            <a:noFill/>
            <a:ln w="9525">
              <a:noFill/>
              <a:round/>
              <a:headEnd/>
              <a:tailEnd/>
            </a:ln>
          </p:spPr>
          <p:txBody>
            <a:bodyPr wrap="none" lIns="91430" tIns="45715" rIns="91430" bIns="45715" anchor="ctr"/>
            <a:lstStyle/>
            <a:p>
              <a:pPr algn="r"/>
              <a:r>
                <a:rPr lang="en-US" sz="900"/>
                <a:t>srcB</a:t>
              </a:r>
            </a:p>
          </p:txBody>
        </p:sp>
        <p:sp>
          <p:nvSpPr>
            <p:cNvPr id="22" name="Oval 6"/>
            <p:cNvSpPr>
              <a:spLocks noChangeArrowheads="1"/>
            </p:cNvSpPr>
            <p:nvPr/>
          </p:nvSpPr>
          <p:spPr bwMode="auto">
            <a:xfrm>
              <a:off x="4870450" y="4565650"/>
              <a:ext cx="457200" cy="381000"/>
            </a:xfrm>
            <a:prstGeom prst="ellipse">
              <a:avLst/>
            </a:prstGeom>
            <a:solidFill>
              <a:schemeClr val="bg1"/>
            </a:solidFill>
            <a:ln w="9525">
              <a:noFill/>
              <a:round/>
              <a:headEnd/>
              <a:tailEnd/>
            </a:ln>
          </p:spPr>
          <p:txBody>
            <a:bodyPr wrap="none" lIns="91430" tIns="45715" rIns="91430" bIns="45715" anchor="ctr"/>
            <a:lstStyle/>
            <a:p>
              <a:r>
                <a:rPr lang="en-US" sz="1200"/>
                <a:t>icode</a:t>
              </a:r>
            </a:p>
          </p:txBody>
        </p:sp>
        <p:sp>
          <p:nvSpPr>
            <p:cNvPr id="23" name="Oval 30"/>
            <p:cNvSpPr>
              <a:spLocks noChangeArrowheads="1"/>
            </p:cNvSpPr>
            <p:nvPr/>
          </p:nvSpPr>
          <p:spPr bwMode="auto">
            <a:xfrm>
              <a:off x="6470650" y="4565650"/>
              <a:ext cx="457200" cy="381000"/>
            </a:xfrm>
            <a:prstGeom prst="ellipse">
              <a:avLst/>
            </a:prstGeom>
            <a:noFill/>
            <a:ln w="9525">
              <a:noFill/>
              <a:round/>
              <a:headEnd/>
              <a:tailEnd/>
            </a:ln>
          </p:spPr>
          <p:txBody>
            <a:bodyPr wrap="none" lIns="91430" tIns="45715" rIns="91430" bIns="45715" anchor="ctr"/>
            <a:lstStyle/>
            <a:p>
              <a:r>
                <a:rPr lang="en-US" sz="1200"/>
                <a:t>rA</a:t>
              </a:r>
            </a:p>
          </p:txBody>
        </p:sp>
        <p:sp>
          <p:nvSpPr>
            <p:cNvPr id="24" name="Oval 235"/>
            <p:cNvSpPr>
              <a:spLocks noChangeArrowheads="1"/>
            </p:cNvSpPr>
            <p:nvPr/>
          </p:nvSpPr>
          <p:spPr bwMode="auto">
            <a:xfrm>
              <a:off x="6851650" y="1517650"/>
              <a:ext cx="457200" cy="381000"/>
            </a:xfrm>
            <a:prstGeom prst="ellipse">
              <a:avLst/>
            </a:prstGeom>
            <a:noFill/>
            <a:ln w="9525">
              <a:noFill/>
              <a:round/>
              <a:headEnd/>
              <a:tailEnd/>
            </a:ln>
          </p:spPr>
          <p:txBody>
            <a:bodyPr wrap="none" lIns="91430" tIns="45715" rIns="91430" bIns="45715" anchor="ctr"/>
            <a:lstStyle/>
            <a:p>
              <a:r>
                <a:rPr lang="en-US" sz="1200"/>
                <a:t>valB</a:t>
              </a:r>
            </a:p>
          </p:txBody>
        </p:sp>
        <p:sp>
          <p:nvSpPr>
            <p:cNvPr id="25" name="Line 236"/>
            <p:cNvSpPr>
              <a:spLocks noChangeShapeType="1"/>
            </p:cNvSpPr>
            <p:nvPr/>
          </p:nvSpPr>
          <p:spPr bwMode="auto">
            <a:xfrm flipV="1">
              <a:off x="5861050" y="1898650"/>
              <a:ext cx="0" cy="381000"/>
            </a:xfrm>
            <a:prstGeom prst="line">
              <a:avLst/>
            </a:prstGeom>
            <a:noFill/>
            <a:ln w="38100">
              <a:solidFill>
                <a:schemeClr val="tx1"/>
              </a:solidFill>
              <a:round/>
              <a:headEnd/>
              <a:tailEnd type="triangle" w="sm" len="sm"/>
            </a:ln>
          </p:spPr>
          <p:txBody>
            <a:bodyPr/>
            <a:lstStyle/>
            <a:p>
              <a:endParaRPr lang="en-US"/>
            </a:p>
          </p:txBody>
        </p:sp>
        <p:sp>
          <p:nvSpPr>
            <p:cNvPr id="26" name="Oval 238"/>
            <p:cNvSpPr>
              <a:spLocks noChangeArrowheads="1"/>
            </p:cNvSpPr>
            <p:nvPr/>
          </p:nvSpPr>
          <p:spPr bwMode="auto">
            <a:xfrm>
              <a:off x="5632450" y="1517650"/>
              <a:ext cx="457200" cy="381000"/>
            </a:xfrm>
            <a:prstGeom prst="ellipse">
              <a:avLst/>
            </a:prstGeom>
            <a:noFill/>
            <a:ln w="9525">
              <a:noFill/>
              <a:round/>
              <a:headEnd/>
              <a:tailEnd/>
            </a:ln>
          </p:spPr>
          <p:txBody>
            <a:bodyPr wrap="none" lIns="91430" tIns="45715" rIns="91430" bIns="45715" anchor="ctr"/>
            <a:lstStyle/>
            <a:p>
              <a:r>
                <a:rPr lang="en-US" sz="1200"/>
                <a:t>valA</a:t>
              </a:r>
            </a:p>
          </p:txBody>
        </p:sp>
        <p:sp>
          <p:nvSpPr>
            <p:cNvPr id="27" name="Freeform 247"/>
            <p:cNvSpPr>
              <a:spLocks/>
            </p:cNvSpPr>
            <p:nvPr/>
          </p:nvSpPr>
          <p:spPr bwMode="auto">
            <a:xfrm>
              <a:off x="7385050" y="1898650"/>
              <a:ext cx="1143000" cy="914400"/>
            </a:xfrm>
            <a:custGeom>
              <a:avLst/>
              <a:gdLst>
                <a:gd name="T0" fmla="*/ 1143000 w 1152"/>
                <a:gd name="T1" fmla="*/ 0 h 2736"/>
                <a:gd name="T2" fmla="*/ 1143000 w 1152"/>
                <a:gd name="T3" fmla="*/ 914400 h 2736"/>
                <a:gd name="T4" fmla="*/ 0 w 1152"/>
                <a:gd name="T5" fmla="*/ 914400 h 2736"/>
                <a:gd name="T6" fmla="*/ 0 60000 65536"/>
                <a:gd name="T7" fmla="*/ 0 60000 65536"/>
                <a:gd name="T8" fmla="*/ 0 60000 65536"/>
                <a:gd name="T9" fmla="*/ 0 w 1152"/>
                <a:gd name="T10" fmla="*/ 0 h 2736"/>
                <a:gd name="T11" fmla="*/ 1152 w 1152"/>
                <a:gd name="T12" fmla="*/ 2736 h 2736"/>
              </a:gdLst>
              <a:ahLst/>
              <a:cxnLst>
                <a:cxn ang="T6">
                  <a:pos x="T0" y="T1"/>
                </a:cxn>
                <a:cxn ang="T7">
                  <a:pos x="T2" y="T3"/>
                </a:cxn>
                <a:cxn ang="T8">
                  <a:pos x="T4" y="T5"/>
                </a:cxn>
              </a:cxnLst>
              <a:rect l="T9" t="T10" r="T11" b="T12"/>
              <a:pathLst>
                <a:path w="1152" h="2736">
                  <a:moveTo>
                    <a:pt x="1152" y="0"/>
                  </a:moveTo>
                  <a:lnTo>
                    <a:pt x="1152" y="2736"/>
                  </a:lnTo>
                  <a:lnTo>
                    <a:pt x="0" y="2736"/>
                  </a:lnTo>
                </a:path>
              </a:pathLst>
            </a:custGeom>
            <a:noFill/>
            <a:ln w="38100">
              <a:solidFill>
                <a:schemeClr val="tx1"/>
              </a:solidFill>
              <a:round/>
              <a:headEnd/>
              <a:tailEnd type="triangle" w="sm" len="sm"/>
            </a:ln>
          </p:spPr>
          <p:txBody>
            <a:bodyPr/>
            <a:lstStyle/>
            <a:p>
              <a:endParaRPr lang="en-US"/>
            </a:p>
          </p:txBody>
        </p:sp>
        <p:sp>
          <p:nvSpPr>
            <p:cNvPr id="28" name="Freeform 270"/>
            <p:cNvSpPr>
              <a:spLocks/>
            </p:cNvSpPr>
            <p:nvPr/>
          </p:nvSpPr>
          <p:spPr bwMode="auto">
            <a:xfrm>
              <a:off x="7385050" y="1898650"/>
              <a:ext cx="685800" cy="533400"/>
            </a:xfrm>
            <a:custGeom>
              <a:avLst/>
              <a:gdLst>
                <a:gd name="T0" fmla="*/ 685800 w 1248"/>
                <a:gd name="T1" fmla="*/ 0 h 3936"/>
                <a:gd name="T2" fmla="*/ 685800 w 1248"/>
                <a:gd name="T3" fmla="*/ 533400 h 3936"/>
                <a:gd name="T4" fmla="*/ 0 w 1248"/>
                <a:gd name="T5" fmla="*/ 533400 h 3936"/>
                <a:gd name="T6" fmla="*/ 0 60000 65536"/>
                <a:gd name="T7" fmla="*/ 0 60000 65536"/>
                <a:gd name="T8" fmla="*/ 0 60000 65536"/>
                <a:gd name="T9" fmla="*/ 0 w 1248"/>
                <a:gd name="T10" fmla="*/ 0 h 3936"/>
                <a:gd name="T11" fmla="*/ 1248 w 1248"/>
                <a:gd name="T12" fmla="*/ 3936 h 3936"/>
              </a:gdLst>
              <a:ahLst/>
              <a:cxnLst>
                <a:cxn ang="T6">
                  <a:pos x="T0" y="T1"/>
                </a:cxn>
                <a:cxn ang="T7">
                  <a:pos x="T2" y="T3"/>
                </a:cxn>
                <a:cxn ang="T8">
                  <a:pos x="T4" y="T5"/>
                </a:cxn>
              </a:cxnLst>
              <a:rect l="T9" t="T10" r="T11" b="T12"/>
              <a:pathLst>
                <a:path w="1248" h="3936">
                  <a:moveTo>
                    <a:pt x="1248" y="0"/>
                  </a:moveTo>
                  <a:lnTo>
                    <a:pt x="1248" y="3936"/>
                  </a:lnTo>
                  <a:lnTo>
                    <a:pt x="0" y="3936"/>
                  </a:lnTo>
                </a:path>
              </a:pathLst>
            </a:custGeom>
            <a:noFill/>
            <a:ln w="38100">
              <a:solidFill>
                <a:schemeClr val="tx1"/>
              </a:solidFill>
              <a:round/>
              <a:headEnd type="none" w="sm" len="sm"/>
              <a:tailEnd type="triangle" w="sm" len="sm"/>
            </a:ln>
          </p:spPr>
          <p:txBody>
            <a:bodyPr/>
            <a:lstStyle/>
            <a:p>
              <a:endParaRPr lang="en-US"/>
            </a:p>
          </p:txBody>
        </p:sp>
        <p:sp>
          <p:nvSpPr>
            <p:cNvPr id="29" name="Line 293"/>
            <p:cNvSpPr>
              <a:spLocks noChangeShapeType="1"/>
            </p:cNvSpPr>
            <p:nvPr/>
          </p:nvSpPr>
          <p:spPr bwMode="auto">
            <a:xfrm flipV="1">
              <a:off x="6242050" y="3113088"/>
              <a:ext cx="0" cy="530225"/>
            </a:xfrm>
            <a:prstGeom prst="line">
              <a:avLst/>
            </a:prstGeom>
            <a:noFill/>
            <a:ln w="12700">
              <a:solidFill>
                <a:schemeClr val="tx1"/>
              </a:solidFill>
              <a:round/>
              <a:headEnd/>
              <a:tailEnd type="triangle" w="sm" len="sm"/>
            </a:ln>
          </p:spPr>
          <p:txBody>
            <a:bodyPr/>
            <a:lstStyle/>
            <a:p>
              <a:endParaRPr lang="en-US"/>
            </a:p>
          </p:txBody>
        </p:sp>
        <p:sp>
          <p:nvSpPr>
            <p:cNvPr id="30" name="Line 294"/>
            <p:cNvSpPr>
              <a:spLocks noChangeShapeType="1"/>
            </p:cNvSpPr>
            <p:nvPr/>
          </p:nvSpPr>
          <p:spPr bwMode="auto">
            <a:xfrm flipV="1">
              <a:off x="6699250" y="3113088"/>
              <a:ext cx="0" cy="530225"/>
            </a:xfrm>
            <a:prstGeom prst="line">
              <a:avLst/>
            </a:prstGeom>
            <a:noFill/>
            <a:ln w="12700">
              <a:solidFill>
                <a:schemeClr val="tx1"/>
              </a:solidFill>
              <a:round/>
              <a:headEnd/>
              <a:tailEnd type="triangle" w="sm" len="sm"/>
            </a:ln>
          </p:spPr>
          <p:txBody>
            <a:bodyPr/>
            <a:lstStyle/>
            <a:p>
              <a:endParaRPr lang="en-US"/>
            </a:p>
          </p:txBody>
        </p:sp>
        <p:sp>
          <p:nvSpPr>
            <p:cNvPr id="31" name="Line 295"/>
            <p:cNvSpPr>
              <a:spLocks noChangeShapeType="1"/>
            </p:cNvSpPr>
            <p:nvPr/>
          </p:nvSpPr>
          <p:spPr bwMode="auto">
            <a:xfrm flipV="1">
              <a:off x="7156450" y="3113088"/>
              <a:ext cx="0" cy="530225"/>
            </a:xfrm>
            <a:prstGeom prst="line">
              <a:avLst/>
            </a:prstGeom>
            <a:noFill/>
            <a:ln w="12700">
              <a:solidFill>
                <a:schemeClr val="tx1"/>
              </a:solidFill>
              <a:round/>
              <a:headEnd/>
              <a:tailEnd type="triangle" w="sm" len="sm"/>
            </a:ln>
          </p:spPr>
          <p:txBody>
            <a:bodyPr/>
            <a:lstStyle/>
            <a:p>
              <a:endParaRPr lang="en-US"/>
            </a:p>
          </p:txBody>
        </p:sp>
        <p:sp>
          <p:nvSpPr>
            <p:cNvPr id="32" name="Line 300"/>
            <p:cNvSpPr>
              <a:spLocks noChangeShapeType="1"/>
            </p:cNvSpPr>
            <p:nvPr/>
          </p:nvSpPr>
          <p:spPr bwMode="auto">
            <a:xfrm flipV="1">
              <a:off x="6699250" y="3956050"/>
              <a:ext cx="0" cy="685800"/>
            </a:xfrm>
            <a:prstGeom prst="line">
              <a:avLst/>
            </a:prstGeom>
            <a:noFill/>
            <a:ln w="12700">
              <a:solidFill>
                <a:schemeClr val="tx1"/>
              </a:solidFill>
              <a:round/>
              <a:headEnd/>
              <a:tailEnd type="triangle" w="sm" len="sm"/>
            </a:ln>
          </p:spPr>
          <p:txBody>
            <a:bodyPr/>
            <a:lstStyle/>
            <a:p>
              <a:endParaRPr lang="en-US"/>
            </a:p>
          </p:txBody>
        </p:sp>
        <p:sp>
          <p:nvSpPr>
            <p:cNvPr id="33" name="Line 301"/>
            <p:cNvSpPr>
              <a:spLocks noChangeShapeType="1"/>
            </p:cNvSpPr>
            <p:nvPr/>
          </p:nvSpPr>
          <p:spPr bwMode="auto">
            <a:xfrm flipV="1">
              <a:off x="7156450" y="3956050"/>
              <a:ext cx="0" cy="685800"/>
            </a:xfrm>
            <a:prstGeom prst="line">
              <a:avLst/>
            </a:prstGeom>
            <a:noFill/>
            <a:ln w="12700">
              <a:solidFill>
                <a:schemeClr val="tx1"/>
              </a:solidFill>
              <a:round/>
              <a:headEnd/>
              <a:tailEnd type="triangle" w="sm" len="sm"/>
            </a:ln>
          </p:spPr>
          <p:txBody>
            <a:bodyPr/>
            <a:lstStyle/>
            <a:p>
              <a:endParaRPr lang="en-US"/>
            </a:p>
          </p:txBody>
        </p:sp>
        <p:sp>
          <p:nvSpPr>
            <p:cNvPr id="34" name="Freeform 303"/>
            <p:cNvSpPr>
              <a:spLocks/>
            </p:cNvSpPr>
            <p:nvPr/>
          </p:nvSpPr>
          <p:spPr bwMode="auto">
            <a:xfrm>
              <a:off x="6242050" y="3956050"/>
              <a:ext cx="457200" cy="381000"/>
            </a:xfrm>
            <a:custGeom>
              <a:avLst/>
              <a:gdLst>
                <a:gd name="T0" fmla="*/ 457200 w 288"/>
                <a:gd name="T1" fmla="*/ 381000 h 240"/>
                <a:gd name="T2" fmla="*/ 0 w 288"/>
                <a:gd name="T3" fmla="*/ 381000 h 240"/>
                <a:gd name="T4" fmla="*/ 0 w 288"/>
                <a:gd name="T5" fmla="*/ 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288" y="240"/>
                  </a:moveTo>
                  <a:lnTo>
                    <a:pt x="0" y="240"/>
                  </a:lnTo>
                  <a:lnTo>
                    <a:pt x="0" y="0"/>
                  </a:lnTo>
                </a:path>
              </a:pathLst>
            </a:custGeom>
            <a:noFill/>
            <a:ln w="12700">
              <a:solidFill>
                <a:schemeClr val="tx1"/>
              </a:solidFill>
              <a:round/>
              <a:headEnd/>
              <a:tailEnd type="triangle" w="sm" len="sm"/>
            </a:ln>
          </p:spPr>
          <p:txBody>
            <a:bodyPr/>
            <a:lstStyle/>
            <a:p>
              <a:endParaRPr lang="en-US"/>
            </a:p>
          </p:txBody>
        </p:sp>
        <p:sp>
          <p:nvSpPr>
            <p:cNvPr id="35" name="Freeform 305"/>
            <p:cNvSpPr>
              <a:spLocks/>
            </p:cNvSpPr>
            <p:nvPr/>
          </p:nvSpPr>
          <p:spPr bwMode="auto">
            <a:xfrm>
              <a:off x="5784850" y="3956050"/>
              <a:ext cx="1371600" cy="533400"/>
            </a:xfrm>
            <a:custGeom>
              <a:avLst/>
              <a:gdLst>
                <a:gd name="T0" fmla="*/ 1371600 w 864"/>
                <a:gd name="T1" fmla="*/ 533400 h 192"/>
                <a:gd name="T2" fmla="*/ 0 w 864"/>
                <a:gd name="T3" fmla="*/ 533400 h 192"/>
                <a:gd name="T4" fmla="*/ 0 w 864"/>
                <a:gd name="T5" fmla="*/ 0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864" y="192"/>
                  </a:moveTo>
                  <a:lnTo>
                    <a:pt x="0" y="192"/>
                  </a:lnTo>
                  <a:lnTo>
                    <a:pt x="0" y="0"/>
                  </a:lnTo>
                </a:path>
              </a:pathLst>
            </a:custGeom>
            <a:noFill/>
            <a:ln w="12700">
              <a:solidFill>
                <a:schemeClr val="tx1"/>
              </a:solidFill>
              <a:round/>
              <a:headEnd/>
              <a:tailEnd type="triangle" w="sm" len="sm"/>
            </a:ln>
          </p:spPr>
          <p:txBody>
            <a:bodyPr/>
            <a:lstStyle/>
            <a:p>
              <a:endParaRPr lang="en-US"/>
            </a:p>
          </p:txBody>
        </p:sp>
        <p:grpSp>
          <p:nvGrpSpPr>
            <p:cNvPr id="36" name="Group 306"/>
            <p:cNvGrpSpPr>
              <a:grpSpLocks/>
            </p:cNvGrpSpPr>
            <p:nvPr/>
          </p:nvGrpSpPr>
          <p:grpSpPr bwMode="auto">
            <a:xfrm>
              <a:off x="6623050" y="4260850"/>
              <a:ext cx="152400" cy="152400"/>
              <a:chOff x="240" y="4176"/>
              <a:chExt cx="192" cy="192"/>
            </a:xfrm>
          </p:grpSpPr>
          <p:sp>
            <p:nvSpPr>
              <p:cNvPr id="37" name="Oval 307"/>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p:spPr>
            <p:txBody>
              <a:bodyPr wrap="none" anchor="ctr"/>
              <a:lstStyle/>
              <a:p>
                <a:endParaRPr lang="en-US"/>
              </a:p>
            </p:txBody>
          </p:sp>
          <p:sp>
            <p:nvSpPr>
              <p:cNvPr id="38" name="Rectangle 308"/>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endParaRPr lang="en-US"/>
              </a:p>
            </p:txBody>
          </p:sp>
        </p:grpSp>
        <p:grpSp>
          <p:nvGrpSpPr>
            <p:cNvPr id="39" name="Group 309"/>
            <p:cNvGrpSpPr>
              <a:grpSpLocks/>
            </p:cNvGrpSpPr>
            <p:nvPr/>
          </p:nvGrpSpPr>
          <p:grpSpPr bwMode="auto">
            <a:xfrm>
              <a:off x="7080250" y="4413250"/>
              <a:ext cx="152400" cy="152400"/>
              <a:chOff x="240" y="4176"/>
              <a:chExt cx="192" cy="192"/>
            </a:xfrm>
          </p:grpSpPr>
          <p:sp>
            <p:nvSpPr>
              <p:cNvPr id="40" name="Oval 310"/>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p:spPr>
            <p:txBody>
              <a:bodyPr wrap="none" anchor="ctr"/>
              <a:lstStyle/>
              <a:p>
                <a:endParaRPr lang="en-US"/>
              </a:p>
            </p:txBody>
          </p:sp>
          <p:sp>
            <p:nvSpPr>
              <p:cNvPr id="41" name="Rectangle 311"/>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endParaRPr lang="en-US"/>
              </a:p>
            </p:txBody>
          </p:sp>
        </p:grpSp>
        <p:sp>
          <p:nvSpPr>
            <p:cNvPr id="42" name="Freeform 312"/>
            <p:cNvSpPr>
              <a:spLocks/>
            </p:cNvSpPr>
            <p:nvPr/>
          </p:nvSpPr>
          <p:spPr bwMode="auto">
            <a:xfrm>
              <a:off x="5099050" y="3956050"/>
              <a:ext cx="1905000" cy="685800"/>
            </a:xfrm>
            <a:custGeom>
              <a:avLst/>
              <a:gdLst>
                <a:gd name="T0" fmla="*/ 0 w 1200"/>
                <a:gd name="T1" fmla="*/ 685800 h 432"/>
                <a:gd name="T2" fmla="*/ 0 w 1200"/>
                <a:gd name="T3" fmla="*/ 228600 h 432"/>
                <a:gd name="T4" fmla="*/ 1905000 w 1200"/>
                <a:gd name="T5" fmla="*/ 228600 h 432"/>
                <a:gd name="T6" fmla="*/ 1905000 w 1200"/>
                <a:gd name="T7" fmla="*/ 0 h 432"/>
                <a:gd name="T8" fmla="*/ 0 60000 65536"/>
                <a:gd name="T9" fmla="*/ 0 60000 65536"/>
                <a:gd name="T10" fmla="*/ 0 60000 65536"/>
                <a:gd name="T11" fmla="*/ 0 60000 65536"/>
                <a:gd name="T12" fmla="*/ 0 w 1200"/>
                <a:gd name="T13" fmla="*/ 0 h 432"/>
                <a:gd name="T14" fmla="*/ 1200 w 1200"/>
                <a:gd name="T15" fmla="*/ 432 h 432"/>
              </a:gdLst>
              <a:ahLst/>
              <a:cxnLst>
                <a:cxn ang="T8">
                  <a:pos x="T0" y="T1"/>
                </a:cxn>
                <a:cxn ang="T9">
                  <a:pos x="T2" y="T3"/>
                </a:cxn>
                <a:cxn ang="T10">
                  <a:pos x="T4" y="T5"/>
                </a:cxn>
                <a:cxn ang="T11">
                  <a:pos x="T6" y="T7"/>
                </a:cxn>
              </a:cxnLst>
              <a:rect l="T12" t="T13" r="T14" b="T15"/>
              <a:pathLst>
                <a:path w="1200" h="432">
                  <a:moveTo>
                    <a:pt x="0" y="432"/>
                  </a:moveTo>
                  <a:lnTo>
                    <a:pt x="0" y="144"/>
                  </a:lnTo>
                  <a:lnTo>
                    <a:pt x="1200" y="144"/>
                  </a:lnTo>
                  <a:lnTo>
                    <a:pt x="1200" y="0"/>
                  </a:lnTo>
                </a:path>
              </a:pathLst>
            </a:custGeom>
            <a:noFill/>
            <a:ln w="12700">
              <a:solidFill>
                <a:schemeClr val="tx1"/>
              </a:solidFill>
              <a:round/>
              <a:headEnd/>
              <a:tailEnd type="triangle" w="sm" len="sm"/>
            </a:ln>
          </p:spPr>
          <p:txBody>
            <a:bodyPr/>
            <a:lstStyle/>
            <a:p>
              <a:endParaRPr lang="en-US"/>
            </a:p>
          </p:txBody>
        </p:sp>
        <p:sp>
          <p:nvSpPr>
            <p:cNvPr id="43" name="Line 314"/>
            <p:cNvSpPr>
              <a:spLocks noChangeShapeType="1"/>
            </p:cNvSpPr>
            <p:nvPr/>
          </p:nvSpPr>
          <p:spPr bwMode="auto">
            <a:xfrm flipV="1">
              <a:off x="6546850" y="3956050"/>
              <a:ext cx="0" cy="228600"/>
            </a:xfrm>
            <a:prstGeom prst="line">
              <a:avLst/>
            </a:prstGeom>
            <a:noFill/>
            <a:ln w="12700">
              <a:solidFill>
                <a:schemeClr val="tx1"/>
              </a:solidFill>
              <a:round/>
              <a:headEnd/>
              <a:tailEnd type="triangle" w="sm" len="sm"/>
            </a:ln>
          </p:spPr>
          <p:txBody>
            <a:bodyPr/>
            <a:lstStyle/>
            <a:p>
              <a:endParaRPr lang="en-US"/>
            </a:p>
          </p:txBody>
        </p:sp>
        <p:grpSp>
          <p:nvGrpSpPr>
            <p:cNvPr id="44" name="Group 315"/>
            <p:cNvGrpSpPr>
              <a:grpSpLocks/>
            </p:cNvGrpSpPr>
            <p:nvPr/>
          </p:nvGrpSpPr>
          <p:grpSpPr bwMode="auto">
            <a:xfrm>
              <a:off x="6470650" y="4108450"/>
              <a:ext cx="152400" cy="152400"/>
              <a:chOff x="240" y="4176"/>
              <a:chExt cx="192" cy="192"/>
            </a:xfrm>
          </p:grpSpPr>
          <p:sp>
            <p:nvSpPr>
              <p:cNvPr id="45" name="Oval 316"/>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p:spPr>
            <p:txBody>
              <a:bodyPr wrap="none" anchor="ctr"/>
              <a:lstStyle/>
              <a:p>
                <a:endParaRPr lang="en-US"/>
              </a:p>
            </p:txBody>
          </p:sp>
          <p:sp>
            <p:nvSpPr>
              <p:cNvPr id="46" name="Rectangle 317"/>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endParaRPr lang="en-US"/>
              </a:p>
            </p:txBody>
          </p:sp>
        </p:grpSp>
        <p:sp>
          <p:nvSpPr>
            <p:cNvPr id="47" name="Line 318"/>
            <p:cNvSpPr>
              <a:spLocks noChangeShapeType="1"/>
            </p:cNvSpPr>
            <p:nvPr/>
          </p:nvSpPr>
          <p:spPr bwMode="auto">
            <a:xfrm flipV="1">
              <a:off x="6089650" y="3956050"/>
              <a:ext cx="0" cy="228600"/>
            </a:xfrm>
            <a:prstGeom prst="line">
              <a:avLst/>
            </a:prstGeom>
            <a:noFill/>
            <a:ln w="12700">
              <a:solidFill>
                <a:schemeClr val="tx1"/>
              </a:solidFill>
              <a:round/>
              <a:headEnd/>
              <a:tailEnd type="triangle" w="sm" len="sm"/>
            </a:ln>
          </p:spPr>
          <p:txBody>
            <a:bodyPr/>
            <a:lstStyle/>
            <a:p>
              <a:endParaRPr lang="en-US"/>
            </a:p>
          </p:txBody>
        </p:sp>
        <p:grpSp>
          <p:nvGrpSpPr>
            <p:cNvPr id="48" name="Group 319"/>
            <p:cNvGrpSpPr>
              <a:grpSpLocks/>
            </p:cNvGrpSpPr>
            <p:nvPr/>
          </p:nvGrpSpPr>
          <p:grpSpPr bwMode="auto">
            <a:xfrm>
              <a:off x="6013450" y="4108450"/>
              <a:ext cx="152400" cy="152400"/>
              <a:chOff x="240" y="4176"/>
              <a:chExt cx="192" cy="192"/>
            </a:xfrm>
          </p:grpSpPr>
          <p:sp>
            <p:nvSpPr>
              <p:cNvPr id="49" name="Oval 320"/>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p:spPr>
            <p:txBody>
              <a:bodyPr wrap="none" anchor="ctr"/>
              <a:lstStyle/>
              <a:p>
                <a:endParaRPr lang="en-US"/>
              </a:p>
            </p:txBody>
          </p:sp>
          <p:sp>
            <p:nvSpPr>
              <p:cNvPr id="50" name="Rectangle 321"/>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endParaRPr lang="en-US"/>
              </a:p>
            </p:txBody>
          </p:sp>
        </p:grpSp>
        <p:sp>
          <p:nvSpPr>
            <p:cNvPr id="51" name="Line 322"/>
            <p:cNvSpPr>
              <a:spLocks noChangeShapeType="1"/>
            </p:cNvSpPr>
            <p:nvPr/>
          </p:nvSpPr>
          <p:spPr bwMode="auto">
            <a:xfrm flipV="1">
              <a:off x="5632450" y="3956050"/>
              <a:ext cx="0" cy="228600"/>
            </a:xfrm>
            <a:prstGeom prst="line">
              <a:avLst/>
            </a:prstGeom>
            <a:noFill/>
            <a:ln w="12700">
              <a:solidFill>
                <a:schemeClr val="tx1"/>
              </a:solidFill>
              <a:round/>
              <a:headEnd/>
              <a:tailEnd type="triangle" w="sm" len="sm"/>
            </a:ln>
          </p:spPr>
          <p:txBody>
            <a:bodyPr/>
            <a:lstStyle/>
            <a:p>
              <a:endParaRPr lang="en-US"/>
            </a:p>
          </p:txBody>
        </p:sp>
        <p:grpSp>
          <p:nvGrpSpPr>
            <p:cNvPr id="52" name="Group 323"/>
            <p:cNvGrpSpPr>
              <a:grpSpLocks/>
            </p:cNvGrpSpPr>
            <p:nvPr/>
          </p:nvGrpSpPr>
          <p:grpSpPr bwMode="auto">
            <a:xfrm>
              <a:off x="5556250" y="4108450"/>
              <a:ext cx="152400" cy="152400"/>
              <a:chOff x="240" y="4176"/>
              <a:chExt cx="192" cy="192"/>
            </a:xfrm>
          </p:grpSpPr>
          <p:sp>
            <p:nvSpPr>
              <p:cNvPr id="53" name="Oval 324"/>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p:spPr>
            <p:txBody>
              <a:bodyPr wrap="none" anchor="ctr"/>
              <a:lstStyle/>
              <a:p>
                <a:endParaRPr lang="en-US"/>
              </a:p>
            </p:txBody>
          </p:sp>
          <p:sp>
            <p:nvSpPr>
              <p:cNvPr id="54" name="Rectangle 325"/>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endParaRPr lang="en-US"/>
              </a:p>
            </p:txBody>
          </p:sp>
        </p:grpSp>
        <p:sp>
          <p:nvSpPr>
            <p:cNvPr id="55" name="Oval 326"/>
            <p:cNvSpPr>
              <a:spLocks noChangeArrowheads="1"/>
            </p:cNvSpPr>
            <p:nvPr/>
          </p:nvSpPr>
          <p:spPr bwMode="auto">
            <a:xfrm>
              <a:off x="8299450" y="1517650"/>
              <a:ext cx="457200" cy="381000"/>
            </a:xfrm>
            <a:prstGeom prst="ellipse">
              <a:avLst/>
            </a:prstGeom>
            <a:noFill/>
            <a:ln w="9525">
              <a:noFill/>
              <a:round/>
              <a:headEnd/>
              <a:tailEnd/>
            </a:ln>
          </p:spPr>
          <p:txBody>
            <a:bodyPr wrap="none" lIns="91430" tIns="45715" rIns="91430" bIns="45715" anchor="ctr"/>
            <a:lstStyle/>
            <a:p>
              <a:r>
                <a:rPr lang="en-US" sz="1200"/>
                <a:t>valE</a:t>
              </a:r>
            </a:p>
          </p:txBody>
        </p:sp>
        <p:sp>
          <p:nvSpPr>
            <p:cNvPr id="56" name="Oval 327"/>
            <p:cNvSpPr>
              <a:spLocks noChangeArrowheads="1"/>
            </p:cNvSpPr>
            <p:nvPr/>
          </p:nvSpPr>
          <p:spPr bwMode="auto">
            <a:xfrm>
              <a:off x="7842250" y="1517650"/>
              <a:ext cx="457200" cy="381000"/>
            </a:xfrm>
            <a:prstGeom prst="ellipse">
              <a:avLst/>
            </a:prstGeom>
            <a:noFill/>
            <a:ln w="9525">
              <a:noFill/>
              <a:round/>
              <a:headEnd/>
              <a:tailEnd/>
            </a:ln>
          </p:spPr>
          <p:txBody>
            <a:bodyPr wrap="none" lIns="91430" tIns="45715" rIns="91430" bIns="45715" anchor="ctr"/>
            <a:lstStyle/>
            <a:p>
              <a:r>
                <a:rPr lang="en-US" sz="1200"/>
                <a:t>valM</a:t>
              </a:r>
            </a:p>
          </p:txBody>
        </p:sp>
        <p:cxnSp>
          <p:nvCxnSpPr>
            <p:cNvPr id="57" name="Straight Arrow Connector 121"/>
            <p:cNvCxnSpPr>
              <a:cxnSpLocks noChangeShapeType="1"/>
            </p:cNvCxnSpPr>
            <p:nvPr/>
          </p:nvCxnSpPr>
          <p:spPr bwMode="auto">
            <a:xfrm>
              <a:off x="5022850" y="3803650"/>
              <a:ext cx="533400" cy="0"/>
            </a:xfrm>
            <a:prstGeom prst="straightConnector1">
              <a:avLst/>
            </a:prstGeom>
            <a:noFill/>
            <a:ln w="19050" algn="ctr">
              <a:solidFill>
                <a:schemeClr val="tx1"/>
              </a:solidFill>
              <a:prstDash val="sysDot"/>
              <a:round/>
              <a:headEnd type="none" w="sm" len="sm"/>
              <a:tailEnd type="triangle" w="med" len="sm"/>
            </a:ln>
          </p:spPr>
        </p:cxnSp>
        <p:cxnSp>
          <p:nvCxnSpPr>
            <p:cNvPr id="58" name="Straight Arrow Connector 121"/>
            <p:cNvCxnSpPr>
              <a:cxnSpLocks noChangeShapeType="1"/>
            </p:cNvCxnSpPr>
            <p:nvPr/>
          </p:nvCxnSpPr>
          <p:spPr bwMode="auto">
            <a:xfrm rot="5400000" flipH="1" flipV="1">
              <a:off x="4070351" y="2851150"/>
              <a:ext cx="1905000" cy="3175"/>
            </a:xfrm>
            <a:prstGeom prst="straightConnector1">
              <a:avLst/>
            </a:prstGeom>
            <a:noFill/>
            <a:ln w="19050" algn="ctr">
              <a:solidFill>
                <a:schemeClr val="tx1"/>
              </a:solidFill>
              <a:prstDash val="sysDot"/>
              <a:round/>
              <a:headEnd type="none" w="sm" len="sm"/>
              <a:tailEnd type="none" w="med" len="sm"/>
            </a:ln>
          </p:spPr>
        </p:cxnSp>
        <p:sp>
          <p:nvSpPr>
            <p:cNvPr id="59" name="Oval 238"/>
            <p:cNvSpPr>
              <a:spLocks noChangeArrowheads="1"/>
            </p:cNvSpPr>
            <p:nvPr/>
          </p:nvSpPr>
          <p:spPr bwMode="auto">
            <a:xfrm>
              <a:off x="4794250" y="1517650"/>
              <a:ext cx="457200" cy="381000"/>
            </a:xfrm>
            <a:prstGeom prst="ellipse">
              <a:avLst/>
            </a:prstGeom>
            <a:noFill/>
            <a:ln w="9525">
              <a:noFill/>
              <a:round/>
              <a:headEnd/>
              <a:tailEnd/>
            </a:ln>
          </p:spPr>
          <p:txBody>
            <a:bodyPr wrap="none" lIns="91430" tIns="45715" rIns="91430" bIns="45715" anchor="ctr"/>
            <a:lstStyle/>
            <a:p>
              <a:r>
                <a:rPr lang="en-US" sz="1200"/>
                <a:t>Cnd</a:t>
              </a:r>
            </a:p>
          </p:txBody>
        </p:sp>
      </p:grpSp>
      <p:sp>
        <p:nvSpPr>
          <p:cNvPr id="62" name="Rectangle 5"/>
          <p:cNvSpPr>
            <a:spLocks noChangeArrowheads="1"/>
          </p:cNvSpPr>
          <p:nvPr/>
        </p:nvSpPr>
        <p:spPr bwMode="auto">
          <a:xfrm>
            <a:off x="404813" y="4679946"/>
            <a:ext cx="4389437" cy="1333504"/>
          </a:xfrm>
          <a:prstGeom prst="rect">
            <a:avLst/>
          </a:prstGeom>
          <a:noFill/>
          <a:ln w="9525">
            <a:noFill/>
            <a:miter lim="800000"/>
            <a:headEnd/>
            <a:tailEnd/>
          </a:ln>
          <a:effectLst/>
        </p:spPr>
        <p:txBody>
          <a:bodyPr lIns="90343" tIns="44379" rIns="90343" bIns="44379"/>
          <a:lstStyle/>
          <a:p>
            <a:pPr marL="385763" indent="-385763" algn="l" defTabSz="912813" eaLnBrk="1" hangingPunct="1">
              <a:lnSpc>
                <a:spcPct val="95000"/>
              </a:lnSpc>
              <a:spcBef>
                <a:spcPct val="50000"/>
              </a:spcBef>
              <a:buClr>
                <a:schemeClr val="hlink"/>
              </a:buClr>
              <a:buFont typeface="Wingdings" pitchFamily="2" charset="2"/>
              <a:buNone/>
            </a:pPr>
            <a:r>
              <a:rPr lang="zh-CN" altLang="en-US" sz="2400" dirty="0">
                <a:solidFill>
                  <a:schemeClr val="tx2"/>
                </a:solidFill>
                <a:effectLst>
                  <a:outerShdw blurRad="38100" dist="38100" dir="2700000" algn="tl">
                    <a:srgbClr val="C0C0C0"/>
                  </a:outerShdw>
                </a:effectLst>
              </a:rPr>
              <a:t>信号</a:t>
            </a:r>
            <a:endParaRPr lang="en-US" sz="2400" dirty="0">
              <a:solidFill>
                <a:schemeClr val="tx2"/>
              </a:solidFill>
              <a:effectLst>
                <a:outerShdw blurRad="38100" dist="38100" dir="2700000" algn="tl">
                  <a:srgbClr val="C0C0C0"/>
                </a:outerShdw>
              </a:effectLst>
            </a:endParaRPr>
          </a:p>
          <a:p>
            <a:pPr marL="742950" lvl="1" indent="-244475" algn="l" defTabSz="912813" eaLnBrk="1" hangingPunct="1">
              <a:lnSpc>
                <a:spcPct val="100000"/>
              </a:lnSpc>
              <a:spcBef>
                <a:spcPct val="25000"/>
              </a:spcBef>
              <a:buClr>
                <a:schemeClr val="hlink"/>
              </a:buClr>
              <a:buSzPct val="75000"/>
              <a:buFont typeface="Wingdings" pitchFamily="2" charset="2"/>
              <a:buChar char="n"/>
            </a:pPr>
            <a:r>
              <a:rPr lang="en-US" sz="2000" dirty="0" err="1"/>
              <a:t>Cnd</a:t>
            </a:r>
            <a:r>
              <a:rPr lang="en-US" sz="2000" dirty="0"/>
              <a:t>:</a:t>
            </a:r>
            <a:r>
              <a:rPr lang="zh-CN" altLang="en-US" sz="2000" dirty="0"/>
              <a:t>指示是否执行有条件</a:t>
            </a:r>
            <a:r>
              <a:rPr lang="en-US" altLang="zh-CN" sz="2000" dirty="0"/>
              <a:t>mov</a:t>
            </a:r>
            <a:endParaRPr lang="en-US" sz="2000" dirty="0"/>
          </a:p>
          <a:p>
            <a:pPr marL="1200150" lvl="2" indent="-244475" algn="l" defTabSz="912813" eaLnBrk="1" hangingPunct="1">
              <a:lnSpc>
                <a:spcPct val="100000"/>
              </a:lnSpc>
              <a:spcBef>
                <a:spcPct val="25000"/>
              </a:spcBef>
              <a:buClr>
                <a:schemeClr val="hlink"/>
              </a:buClr>
              <a:buSzPct val="75000"/>
              <a:buFont typeface="Wingdings" pitchFamily="2" charset="2"/>
              <a:buChar char="n"/>
            </a:pPr>
            <a:r>
              <a:rPr lang="zh-CN" altLang="en-US" sz="2000" dirty="0"/>
              <a:t>在执行阶段计算</a:t>
            </a:r>
            <a:endParaRPr lang="en-US" sz="2000"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zh-CN" dirty="0" err="1"/>
              <a:t>src</a:t>
            </a:r>
            <a:r>
              <a:rPr lang="en-US" dirty="0" err="1"/>
              <a:t>A</a:t>
            </a:r>
            <a:endParaRPr lang="en-US" dirty="0"/>
          </a:p>
        </p:txBody>
      </p:sp>
      <p:sp>
        <p:nvSpPr>
          <p:cNvPr id="389200" name="Text Box 80"/>
          <p:cNvSpPr txBox="1">
            <a:spLocks noChangeArrowheads="1"/>
          </p:cNvSpPr>
          <p:nvPr/>
        </p:nvSpPr>
        <p:spPr bwMode="auto">
          <a:xfrm>
            <a:off x="627569" y="5219572"/>
            <a:ext cx="8001000" cy="1314450"/>
          </a:xfrm>
          <a:prstGeom prst="rect">
            <a:avLst/>
          </a:prstGeom>
          <a:noFill/>
          <a:ln w="19050">
            <a:noFill/>
            <a:miter lim="800000"/>
            <a:headEnd/>
            <a:tailEnd type="none" w="sm" len="sm"/>
          </a:ln>
          <a:effectLst/>
        </p:spPr>
        <p:txBody>
          <a:bodyPr lIns="45720" rIns="45720">
            <a:spAutoFit/>
          </a:bodyPr>
          <a:lstStyle/>
          <a:p>
            <a:pPr algn="l">
              <a:lnSpc>
                <a:spcPct val="100000"/>
              </a:lnSpc>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srcA</a:t>
            </a:r>
            <a:r>
              <a:rPr lang="en-US" sz="1600" dirty="0">
                <a:latin typeface="Courier New" pitchFamily="49" charset="0"/>
              </a:rPr>
              <a:t> = [</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IRRMOVQ, IRMMOVQ, IOPQ, IPUSHQ  } : </a:t>
            </a:r>
            <a:r>
              <a:rPr lang="en-US" sz="1600" dirty="0" err="1">
                <a:latin typeface="Courier New" pitchFamily="49" charset="0"/>
              </a:rPr>
              <a:t>rA</a:t>
            </a:r>
            <a:r>
              <a:rPr lang="en-US" sz="1600" dirty="0">
                <a:latin typeface="Courier New" pitchFamily="49" charset="0"/>
              </a:rPr>
              <a:t>;</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IPOPQ, IRET } : RRSP;</a:t>
            </a:r>
          </a:p>
          <a:p>
            <a:pPr algn="l">
              <a:lnSpc>
                <a:spcPct val="100000"/>
              </a:lnSpc>
            </a:pPr>
            <a:r>
              <a:rPr lang="en-US" sz="1600" dirty="0">
                <a:latin typeface="Courier New" pitchFamily="49" charset="0"/>
              </a:rPr>
              <a:t>	1 : RNONE; # Don't need register</a:t>
            </a:r>
          </a:p>
          <a:p>
            <a:pPr algn="l">
              <a:lnSpc>
                <a:spcPct val="100000"/>
              </a:lnSpc>
            </a:pPr>
            <a:r>
              <a:rPr lang="en-US" sz="1600" dirty="0">
                <a:latin typeface="Courier New" pitchFamily="49" charset="0"/>
              </a:rPr>
              <a:t>];</a:t>
            </a:r>
          </a:p>
        </p:txBody>
      </p:sp>
      <p:grpSp>
        <p:nvGrpSpPr>
          <p:cNvPr id="40" name="Group 39"/>
          <p:cNvGrpSpPr/>
          <p:nvPr/>
        </p:nvGrpSpPr>
        <p:grpSpPr>
          <a:xfrm>
            <a:off x="2654300" y="146050"/>
            <a:ext cx="7016750" cy="4648200"/>
            <a:chOff x="2279650" y="-82550"/>
            <a:chExt cx="7016750" cy="5187950"/>
          </a:xfrm>
        </p:grpSpPr>
        <p:sp>
          <p:nvSpPr>
            <p:cNvPr id="389124" name="Text Box 4"/>
            <p:cNvSpPr txBox="1">
              <a:spLocks noChangeArrowheads="1"/>
            </p:cNvSpPr>
            <p:nvPr/>
          </p:nvSpPr>
          <p:spPr bwMode="auto">
            <a:xfrm>
              <a:off x="3505200" y="6858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cmovXX</a:t>
              </a:r>
              <a:r>
                <a:rPr lang="en-US" sz="1600" dirty="0"/>
                <a:t> </a:t>
              </a:r>
              <a:r>
                <a:rPr lang="en-US" sz="1600" dirty="0" err="1"/>
                <a:t>rA</a:t>
              </a:r>
              <a:r>
                <a:rPr lang="en-US" sz="1600" dirty="0"/>
                <a:t>, </a:t>
              </a:r>
              <a:r>
                <a:rPr lang="en-US" sz="1600" dirty="0" err="1"/>
                <a:t>rB</a:t>
              </a:r>
              <a:endParaRPr lang="en-US" sz="1600" dirty="0"/>
            </a:p>
          </p:txBody>
        </p:sp>
        <p:sp>
          <p:nvSpPr>
            <p:cNvPr id="389137" name="Text Box 17"/>
            <p:cNvSpPr txBox="1">
              <a:spLocks noChangeArrowheads="1"/>
            </p:cNvSpPr>
            <p:nvPr/>
          </p:nvSpPr>
          <p:spPr bwMode="auto">
            <a:xfrm>
              <a:off x="3505200" y="9906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a:t>valA </a:t>
              </a:r>
              <a:r>
                <a:rPr lang="en-US" sz="1600">
                  <a:sym typeface="Symbol" pitchFamily="18" charset="2"/>
                </a:rPr>
                <a:t> R[rA]</a:t>
              </a:r>
            </a:p>
          </p:txBody>
        </p:sp>
        <p:sp>
          <p:nvSpPr>
            <p:cNvPr id="389139" name="Text Box 19"/>
            <p:cNvSpPr txBox="1">
              <a:spLocks noChangeArrowheads="1"/>
            </p:cNvSpPr>
            <p:nvPr/>
          </p:nvSpPr>
          <p:spPr bwMode="auto">
            <a:xfrm>
              <a:off x="3505200" y="99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89140" name="Text Box 20"/>
            <p:cNvSpPr txBox="1">
              <a:spLocks noChangeArrowheads="1"/>
            </p:cNvSpPr>
            <p:nvPr/>
          </p:nvSpPr>
          <p:spPr bwMode="auto">
            <a:xfrm>
              <a:off x="2286000" y="9906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89141" name="Text Box 21"/>
            <p:cNvSpPr txBox="1">
              <a:spLocks noChangeArrowheads="1"/>
            </p:cNvSpPr>
            <p:nvPr/>
          </p:nvSpPr>
          <p:spPr bwMode="auto">
            <a:xfrm>
              <a:off x="6477000" y="990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Read operand A</a:t>
              </a:r>
            </a:p>
          </p:txBody>
        </p:sp>
        <p:sp>
          <p:nvSpPr>
            <p:cNvPr id="389165" name="Text Box 45"/>
            <p:cNvSpPr txBox="1">
              <a:spLocks noChangeArrowheads="1"/>
            </p:cNvSpPr>
            <p:nvPr/>
          </p:nvSpPr>
          <p:spPr bwMode="auto">
            <a:xfrm>
              <a:off x="3505200" y="14478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rmmovq</a:t>
              </a:r>
              <a:r>
                <a:rPr lang="en-US" sz="1600" dirty="0"/>
                <a:t> </a:t>
              </a:r>
              <a:r>
                <a:rPr lang="en-US" sz="1600" dirty="0" err="1"/>
                <a:t>rA</a:t>
              </a:r>
              <a:r>
                <a:rPr lang="en-US" sz="1600" dirty="0"/>
                <a:t>, D(</a:t>
              </a:r>
              <a:r>
                <a:rPr lang="en-US" sz="1600" dirty="0" err="1"/>
                <a:t>rB</a:t>
              </a:r>
              <a:r>
                <a:rPr lang="en-US" sz="1600" dirty="0"/>
                <a:t>)</a:t>
              </a:r>
            </a:p>
          </p:txBody>
        </p:sp>
        <p:sp>
          <p:nvSpPr>
            <p:cNvPr id="389167" name="Text Box 47"/>
            <p:cNvSpPr txBox="1">
              <a:spLocks noChangeArrowheads="1"/>
            </p:cNvSpPr>
            <p:nvPr/>
          </p:nvSpPr>
          <p:spPr bwMode="auto">
            <a:xfrm>
              <a:off x="3505200" y="17526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a:t>valA </a:t>
              </a:r>
              <a:r>
                <a:rPr lang="en-US" sz="1600">
                  <a:sym typeface="Symbol" pitchFamily="18" charset="2"/>
                </a:rPr>
                <a:t> R[rA]</a:t>
              </a:r>
            </a:p>
          </p:txBody>
        </p:sp>
        <p:sp>
          <p:nvSpPr>
            <p:cNvPr id="389169" name="Text Box 49"/>
            <p:cNvSpPr txBox="1">
              <a:spLocks noChangeArrowheads="1"/>
            </p:cNvSpPr>
            <p:nvPr/>
          </p:nvSpPr>
          <p:spPr bwMode="auto">
            <a:xfrm>
              <a:off x="3505200" y="1752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89170" name="Text Box 50"/>
            <p:cNvSpPr txBox="1">
              <a:spLocks noChangeArrowheads="1"/>
            </p:cNvSpPr>
            <p:nvPr/>
          </p:nvSpPr>
          <p:spPr bwMode="auto">
            <a:xfrm>
              <a:off x="2286000" y="17526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89171" name="Text Box 51"/>
            <p:cNvSpPr txBox="1">
              <a:spLocks noChangeArrowheads="1"/>
            </p:cNvSpPr>
            <p:nvPr/>
          </p:nvSpPr>
          <p:spPr bwMode="auto">
            <a:xfrm>
              <a:off x="6477000" y="1752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Read operand A</a:t>
              </a:r>
            </a:p>
          </p:txBody>
        </p:sp>
        <p:sp>
          <p:nvSpPr>
            <p:cNvPr id="389173" name="Text Box 53"/>
            <p:cNvSpPr txBox="1">
              <a:spLocks noChangeArrowheads="1"/>
            </p:cNvSpPr>
            <p:nvPr/>
          </p:nvSpPr>
          <p:spPr bwMode="auto">
            <a:xfrm>
              <a:off x="3505200" y="22098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popq</a:t>
              </a:r>
              <a:r>
                <a:rPr lang="en-US" sz="1600" dirty="0"/>
                <a:t> </a:t>
              </a:r>
              <a:r>
                <a:rPr lang="en-US" sz="1600" dirty="0" err="1"/>
                <a:t>rA</a:t>
              </a:r>
              <a:endParaRPr lang="en-US" sz="1600" dirty="0"/>
            </a:p>
          </p:txBody>
        </p:sp>
        <p:sp>
          <p:nvSpPr>
            <p:cNvPr id="389175" name="Text Box 55"/>
            <p:cNvSpPr txBox="1">
              <a:spLocks noChangeArrowheads="1"/>
            </p:cNvSpPr>
            <p:nvPr/>
          </p:nvSpPr>
          <p:spPr bwMode="auto">
            <a:xfrm>
              <a:off x="3505200" y="25146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valA</a:t>
              </a:r>
              <a:r>
                <a:rPr lang="en-US" sz="1600" dirty="0"/>
                <a:t> </a:t>
              </a:r>
              <a:r>
                <a:rPr lang="en-US" sz="1600" dirty="0">
                  <a:sym typeface="Symbol" pitchFamily="18" charset="2"/>
                </a:rPr>
                <a:t> R[</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sym typeface="Symbol" pitchFamily="18" charset="2"/>
                </a:rPr>
                <a:t>]</a:t>
              </a:r>
            </a:p>
          </p:txBody>
        </p:sp>
        <p:sp>
          <p:nvSpPr>
            <p:cNvPr id="389177" name="Text Box 57"/>
            <p:cNvSpPr txBox="1">
              <a:spLocks noChangeArrowheads="1"/>
            </p:cNvSpPr>
            <p:nvPr/>
          </p:nvSpPr>
          <p:spPr bwMode="auto">
            <a:xfrm>
              <a:off x="3505200" y="2514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89178" name="Text Box 58"/>
            <p:cNvSpPr txBox="1">
              <a:spLocks noChangeArrowheads="1"/>
            </p:cNvSpPr>
            <p:nvPr/>
          </p:nvSpPr>
          <p:spPr bwMode="auto">
            <a:xfrm>
              <a:off x="2286000" y="25146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89179" name="Text Box 59"/>
            <p:cNvSpPr txBox="1">
              <a:spLocks noChangeArrowheads="1"/>
            </p:cNvSpPr>
            <p:nvPr/>
          </p:nvSpPr>
          <p:spPr bwMode="auto">
            <a:xfrm>
              <a:off x="6477000" y="2514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Read stack pointer</a:t>
              </a:r>
            </a:p>
          </p:txBody>
        </p:sp>
        <p:sp>
          <p:nvSpPr>
            <p:cNvPr id="389181" name="Text Box 61"/>
            <p:cNvSpPr txBox="1">
              <a:spLocks noChangeArrowheads="1"/>
            </p:cNvSpPr>
            <p:nvPr/>
          </p:nvSpPr>
          <p:spPr bwMode="auto">
            <a:xfrm>
              <a:off x="3505200" y="2958059"/>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altLang="zh-CN" sz="1600" dirty="0" err="1"/>
                <a:t>pushq</a:t>
              </a:r>
              <a:r>
                <a:rPr lang="en-US" sz="1600" dirty="0"/>
                <a:t> </a:t>
              </a:r>
              <a:r>
                <a:rPr lang="en-US" sz="1600" dirty="0" err="1"/>
                <a:t>rA</a:t>
              </a:r>
              <a:endParaRPr lang="en-US" sz="1600" dirty="0"/>
            </a:p>
          </p:txBody>
        </p:sp>
        <p:sp>
          <p:nvSpPr>
            <p:cNvPr id="389182" name="Text Box 62"/>
            <p:cNvSpPr txBox="1">
              <a:spLocks noChangeArrowheads="1"/>
            </p:cNvSpPr>
            <p:nvPr/>
          </p:nvSpPr>
          <p:spPr bwMode="auto">
            <a:xfrm>
              <a:off x="3505200" y="32766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89183" name="Text Box 63"/>
            <p:cNvSpPr txBox="1">
              <a:spLocks noChangeArrowheads="1"/>
            </p:cNvSpPr>
            <p:nvPr/>
          </p:nvSpPr>
          <p:spPr bwMode="auto">
            <a:xfrm>
              <a:off x="3505200" y="326286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89184" name="Text Box 64"/>
            <p:cNvSpPr txBox="1">
              <a:spLocks noChangeArrowheads="1"/>
            </p:cNvSpPr>
            <p:nvPr/>
          </p:nvSpPr>
          <p:spPr bwMode="auto">
            <a:xfrm>
              <a:off x="2286000" y="326286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89185" name="Text Box 65"/>
            <p:cNvSpPr txBox="1">
              <a:spLocks noChangeArrowheads="1"/>
            </p:cNvSpPr>
            <p:nvPr/>
          </p:nvSpPr>
          <p:spPr bwMode="auto">
            <a:xfrm>
              <a:off x="6477000" y="326286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altLang="zh-CN" sz="1600" dirty="0"/>
                <a:t>Read operand A</a:t>
              </a:r>
            </a:p>
          </p:txBody>
        </p:sp>
        <p:sp>
          <p:nvSpPr>
            <p:cNvPr id="389186" name="Text Box 66"/>
            <p:cNvSpPr txBox="1">
              <a:spLocks noChangeArrowheads="1"/>
            </p:cNvSpPr>
            <p:nvPr/>
          </p:nvSpPr>
          <p:spPr bwMode="auto">
            <a:xfrm>
              <a:off x="3505200" y="3720059"/>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call</a:t>
              </a:r>
              <a:r>
                <a:rPr lang="en-US" sz="1600"/>
                <a:t> Dest</a:t>
              </a:r>
            </a:p>
          </p:txBody>
        </p:sp>
        <p:sp>
          <p:nvSpPr>
            <p:cNvPr id="389190" name="Text Box 70"/>
            <p:cNvSpPr txBox="1">
              <a:spLocks noChangeArrowheads="1"/>
            </p:cNvSpPr>
            <p:nvPr/>
          </p:nvSpPr>
          <p:spPr bwMode="auto">
            <a:xfrm>
              <a:off x="3505200" y="480060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dirty="0" err="1"/>
                <a:t>valA</a:t>
              </a:r>
              <a:r>
                <a:rPr lang="en-US" sz="1600" dirty="0"/>
                <a:t> </a:t>
              </a:r>
              <a:r>
                <a:rPr lang="en-US" sz="1600" dirty="0">
                  <a:sym typeface="Symbol" pitchFamily="18" charset="2"/>
                </a:rPr>
                <a:t> R[</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sym typeface="Symbol" pitchFamily="18" charset="2"/>
                </a:rPr>
                <a:t>]</a:t>
              </a:r>
            </a:p>
          </p:txBody>
        </p:sp>
        <p:sp>
          <p:nvSpPr>
            <p:cNvPr id="389191" name="Text Box 71"/>
            <p:cNvSpPr txBox="1">
              <a:spLocks noChangeArrowheads="1"/>
            </p:cNvSpPr>
            <p:nvPr/>
          </p:nvSpPr>
          <p:spPr bwMode="auto">
            <a:xfrm>
              <a:off x="3505200" y="4786858"/>
              <a:ext cx="2819400" cy="304801"/>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89192" name="Text Box 72"/>
            <p:cNvSpPr txBox="1">
              <a:spLocks noChangeArrowheads="1"/>
            </p:cNvSpPr>
            <p:nvPr/>
          </p:nvSpPr>
          <p:spPr bwMode="auto">
            <a:xfrm>
              <a:off x="2286000" y="4786859"/>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89193" name="Text Box 73"/>
            <p:cNvSpPr txBox="1">
              <a:spLocks noChangeArrowheads="1"/>
            </p:cNvSpPr>
            <p:nvPr/>
          </p:nvSpPr>
          <p:spPr bwMode="auto">
            <a:xfrm>
              <a:off x="6477000" y="4800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Read stack pointer</a:t>
              </a:r>
            </a:p>
          </p:txBody>
        </p:sp>
        <p:sp>
          <p:nvSpPr>
            <p:cNvPr id="389194" name="Text Box 74"/>
            <p:cNvSpPr txBox="1">
              <a:spLocks noChangeArrowheads="1"/>
            </p:cNvSpPr>
            <p:nvPr/>
          </p:nvSpPr>
          <p:spPr bwMode="auto">
            <a:xfrm>
              <a:off x="3505200" y="4482059"/>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ret</a:t>
              </a:r>
            </a:p>
          </p:txBody>
        </p:sp>
        <p:sp>
          <p:nvSpPr>
            <p:cNvPr id="389195" name="Text Box 75"/>
            <p:cNvSpPr txBox="1">
              <a:spLocks noChangeArrowheads="1"/>
            </p:cNvSpPr>
            <p:nvPr/>
          </p:nvSpPr>
          <p:spPr bwMode="auto">
            <a:xfrm>
              <a:off x="3505200" y="4038599"/>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89196" name="Text Box 76"/>
            <p:cNvSpPr txBox="1">
              <a:spLocks noChangeArrowheads="1"/>
            </p:cNvSpPr>
            <p:nvPr/>
          </p:nvSpPr>
          <p:spPr bwMode="auto">
            <a:xfrm>
              <a:off x="3505200" y="4024859"/>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dirty="0"/>
            </a:p>
          </p:txBody>
        </p:sp>
        <p:sp>
          <p:nvSpPr>
            <p:cNvPr id="389197" name="Text Box 77"/>
            <p:cNvSpPr txBox="1">
              <a:spLocks noChangeArrowheads="1"/>
            </p:cNvSpPr>
            <p:nvPr/>
          </p:nvSpPr>
          <p:spPr bwMode="auto">
            <a:xfrm>
              <a:off x="2286000" y="4024859"/>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89198" name="Text Box 78"/>
            <p:cNvSpPr txBox="1">
              <a:spLocks noChangeArrowheads="1"/>
            </p:cNvSpPr>
            <p:nvPr/>
          </p:nvSpPr>
          <p:spPr bwMode="auto">
            <a:xfrm>
              <a:off x="6477000" y="4024859"/>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No operand</a:t>
              </a:r>
            </a:p>
          </p:txBody>
        </p:sp>
        <p:sp>
          <p:nvSpPr>
            <p:cNvPr id="35" name="Text Box 4"/>
            <p:cNvSpPr txBox="1">
              <a:spLocks noChangeArrowheads="1"/>
            </p:cNvSpPr>
            <p:nvPr/>
          </p:nvSpPr>
          <p:spPr bwMode="auto">
            <a:xfrm>
              <a:off x="3498850" y="-8255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OPq</a:t>
              </a:r>
              <a:r>
                <a:rPr lang="en-US" sz="1600" dirty="0"/>
                <a:t> </a:t>
              </a:r>
              <a:r>
                <a:rPr lang="en-US" sz="1600" dirty="0" err="1"/>
                <a:t>rA</a:t>
              </a:r>
              <a:r>
                <a:rPr lang="en-US" sz="1600" dirty="0"/>
                <a:t>, </a:t>
              </a:r>
              <a:r>
                <a:rPr lang="en-US" sz="1600" dirty="0" err="1"/>
                <a:t>rB</a:t>
              </a:r>
              <a:endParaRPr lang="en-US" sz="1600" dirty="0"/>
            </a:p>
          </p:txBody>
        </p:sp>
        <p:sp>
          <p:nvSpPr>
            <p:cNvPr id="36" name="Text Box 17"/>
            <p:cNvSpPr txBox="1">
              <a:spLocks noChangeArrowheads="1"/>
            </p:cNvSpPr>
            <p:nvPr/>
          </p:nvSpPr>
          <p:spPr bwMode="auto">
            <a:xfrm>
              <a:off x="3498850" y="222250"/>
              <a:ext cx="2819400" cy="304800"/>
            </a:xfrm>
            <a:prstGeom prst="rect">
              <a:avLst/>
            </a:prstGeom>
            <a:solidFill>
              <a:srgbClr val="FFFF99"/>
            </a:solidFill>
            <a:ln w="19050">
              <a:noFill/>
              <a:miter lim="800000"/>
              <a:headEnd/>
              <a:tailEnd type="none" w="sm" len="sm"/>
            </a:ln>
            <a:effectLst/>
          </p:spPr>
          <p:txBody>
            <a:bodyPr lIns="45720" rIns="45720"/>
            <a:lstStyle/>
            <a:p>
              <a:pPr algn="l">
                <a:spcBef>
                  <a:spcPct val="50000"/>
                </a:spcBef>
              </a:pPr>
              <a:r>
                <a:rPr lang="en-US" sz="1600"/>
                <a:t>valA </a:t>
              </a:r>
              <a:r>
                <a:rPr lang="en-US" sz="1600">
                  <a:sym typeface="Symbol" pitchFamily="18" charset="2"/>
                </a:rPr>
                <a:t> R[rA]</a:t>
              </a:r>
            </a:p>
          </p:txBody>
        </p:sp>
        <p:sp>
          <p:nvSpPr>
            <p:cNvPr id="37" name="Text Box 19"/>
            <p:cNvSpPr txBox="1">
              <a:spLocks noChangeArrowheads="1"/>
            </p:cNvSpPr>
            <p:nvPr/>
          </p:nvSpPr>
          <p:spPr bwMode="auto">
            <a:xfrm>
              <a:off x="3498850" y="22225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8" name="Text Box 20"/>
            <p:cNvSpPr txBox="1">
              <a:spLocks noChangeArrowheads="1"/>
            </p:cNvSpPr>
            <p:nvPr/>
          </p:nvSpPr>
          <p:spPr bwMode="auto">
            <a:xfrm>
              <a:off x="2279650" y="22225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Decode</a:t>
              </a:r>
            </a:p>
          </p:txBody>
        </p:sp>
        <p:sp>
          <p:nvSpPr>
            <p:cNvPr id="39" name="Text Box 21"/>
            <p:cNvSpPr txBox="1">
              <a:spLocks noChangeArrowheads="1"/>
            </p:cNvSpPr>
            <p:nvPr/>
          </p:nvSpPr>
          <p:spPr bwMode="auto">
            <a:xfrm>
              <a:off x="6470650" y="22225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Read operand A</a:t>
              </a:r>
            </a:p>
          </p:txBody>
        </p:sp>
      </p:grpSp>
      <p:sp>
        <p:nvSpPr>
          <p:cNvPr id="41" name="AutoShape 42">
            <a:extLst>
              <a:ext uri="{FF2B5EF4-FFF2-40B4-BE49-F238E27FC236}">
                <a16:creationId xmlns:a16="http://schemas.microsoft.com/office/drawing/2014/main" id="{8D3B9E89-1A9D-45C5-8507-027E629F91B7}"/>
              </a:ext>
            </a:extLst>
          </p:cNvPr>
          <p:cNvSpPr>
            <a:spLocks noChangeArrowheads="1"/>
          </p:cNvSpPr>
          <p:nvPr/>
        </p:nvSpPr>
        <p:spPr bwMode="auto">
          <a:xfrm>
            <a:off x="627569" y="1199356"/>
            <a:ext cx="457200" cy="304800"/>
          </a:xfrm>
          <a:prstGeom prst="roundRect">
            <a:avLst>
              <a:gd name="adj" fmla="val 16667"/>
            </a:avLst>
          </a:prstGeom>
          <a:solidFill>
            <a:schemeClr val="bg1">
              <a:lumMod val="75000"/>
            </a:schemeClr>
          </a:solidFill>
          <a:ln w="9525">
            <a:solidFill>
              <a:schemeClr val="tx1"/>
            </a:solidFill>
            <a:round/>
            <a:headEnd/>
            <a:tailEnd/>
          </a:ln>
        </p:spPr>
        <p:txBody>
          <a:bodyPr wrap="none" lIns="91430" tIns="45715" rIns="91430" bIns="45715" anchor="ctr"/>
          <a:lstStyle/>
          <a:p>
            <a:r>
              <a:rPr lang="en-US" sz="1200" dirty="0" err="1"/>
              <a:t>srcA</a:t>
            </a:r>
            <a:endParaRPr lang="en-US" sz="1200" dirty="0"/>
          </a:p>
        </p:txBody>
      </p:sp>
      <p:sp>
        <p:nvSpPr>
          <p:cNvPr id="2" name="文本框 1">
            <a:extLst>
              <a:ext uri="{FF2B5EF4-FFF2-40B4-BE49-F238E27FC236}">
                <a16:creationId xmlns:a16="http://schemas.microsoft.com/office/drawing/2014/main" id="{B7BB1641-8EB3-4C64-AB30-52D338845213}"/>
              </a:ext>
            </a:extLst>
          </p:cNvPr>
          <p:cNvSpPr txBox="1"/>
          <p:nvPr/>
        </p:nvSpPr>
        <p:spPr>
          <a:xfrm>
            <a:off x="222250" y="2870317"/>
            <a:ext cx="2057400" cy="590931"/>
          </a:xfrm>
          <a:prstGeom prst="rect">
            <a:avLst/>
          </a:prstGeom>
          <a:noFill/>
        </p:spPr>
        <p:txBody>
          <a:bodyPr wrap="square" rtlCol="0">
            <a:spAutoFit/>
          </a:bodyPr>
          <a:lstStyle/>
          <a:p>
            <a:r>
              <a:rPr lang="zh-CN" altLang="en-US" dirty="0"/>
              <a:t>注：有部分指令图中未画出</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146051" y="247650"/>
            <a:ext cx="2209800" cy="779463"/>
          </a:xfrm>
        </p:spPr>
        <p:txBody>
          <a:bodyPr/>
          <a:lstStyle/>
          <a:p>
            <a:r>
              <a:rPr lang="en-US" sz="2400" dirty="0" err="1"/>
              <a:t>dstE</a:t>
            </a:r>
            <a:endParaRPr lang="en-US" sz="2400" dirty="0"/>
          </a:p>
        </p:txBody>
      </p:sp>
      <p:sp>
        <p:nvSpPr>
          <p:cNvPr id="392269" name="Text Box 77"/>
          <p:cNvSpPr txBox="1">
            <a:spLocks noChangeArrowheads="1"/>
          </p:cNvSpPr>
          <p:nvPr/>
        </p:nvSpPr>
        <p:spPr bwMode="auto">
          <a:xfrm>
            <a:off x="533400" y="5205790"/>
            <a:ext cx="8001000" cy="1569660"/>
          </a:xfrm>
          <a:prstGeom prst="rect">
            <a:avLst/>
          </a:prstGeom>
          <a:noFill/>
          <a:ln w="19050">
            <a:noFill/>
            <a:miter lim="800000"/>
            <a:headEnd/>
            <a:tailEnd type="none" w="sm" len="sm"/>
          </a:ln>
          <a:effectLst/>
        </p:spPr>
        <p:txBody>
          <a:bodyPr lIns="45720" rIns="45720">
            <a:spAutoFit/>
          </a:bodyPr>
          <a:lstStyle/>
          <a:p>
            <a:pPr algn="l">
              <a:lnSpc>
                <a:spcPct val="100000"/>
              </a:lnSpc>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dstE</a:t>
            </a:r>
            <a:r>
              <a:rPr lang="en-US" sz="1600" dirty="0">
                <a:latin typeface="Courier New" pitchFamily="49" charset="0"/>
              </a:rPr>
              <a:t> = [</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IRRMOVQ } &amp;&amp; </a:t>
            </a:r>
            <a:r>
              <a:rPr lang="en-US" sz="1600" dirty="0" err="1">
                <a:latin typeface="Courier New" pitchFamily="49" charset="0"/>
              </a:rPr>
              <a:t>Cnd</a:t>
            </a:r>
            <a:r>
              <a:rPr lang="en-US" sz="1600" dirty="0">
                <a:latin typeface="Courier New" pitchFamily="49" charset="0"/>
              </a:rPr>
              <a:t> : </a:t>
            </a:r>
            <a:r>
              <a:rPr lang="en-US" sz="1600" dirty="0" err="1">
                <a:latin typeface="Courier New" pitchFamily="49" charset="0"/>
              </a:rPr>
              <a:t>rB</a:t>
            </a:r>
            <a:r>
              <a:rPr lang="en-US" sz="1600" dirty="0">
                <a:latin typeface="Courier New" pitchFamily="49" charset="0"/>
              </a:rPr>
              <a:t>;</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IIRMOVQ, IOPQ} : </a:t>
            </a:r>
            <a:r>
              <a:rPr lang="en-US" sz="1600" dirty="0" err="1">
                <a:latin typeface="Courier New" pitchFamily="49" charset="0"/>
              </a:rPr>
              <a:t>rB</a:t>
            </a:r>
            <a:r>
              <a:rPr lang="en-US" sz="1600" dirty="0">
                <a:latin typeface="Courier New" pitchFamily="49" charset="0"/>
              </a:rPr>
              <a:t>;</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IPUSHQ, IPOPQ, ICALL, IRET } : RRSP;</a:t>
            </a:r>
          </a:p>
          <a:p>
            <a:pPr algn="l">
              <a:lnSpc>
                <a:spcPct val="100000"/>
              </a:lnSpc>
            </a:pPr>
            <a:r>
              <a:rPr lang="en-US" sz="1600" dirty="0">
                <a:latin typeface="Courier New" pitchFamily="49" charset="0"/>
              </a:rPr>
              <a:t>	1 : RNONE;  # Don't write any register</a:t>
            </a:r>
          </a:p>
          <a:p>
            <a:pPr algn="l">
              <a:lnSpc>
                <a:spcPct val="100000"/>
              </a:lnSpc>
            </a:pPr>
            <a:r>
              <a:rPr lang="en-US" sz="1600" dirty="0">
                <a:latin typeface="Courier New" pitchFamily="49" charset="0"/>
              </a:rPr>
              <a:t>];</a:t>
            </a:r>
          </a:p>
        </p:txBody>
      </p:sp>
      <p:grpSp>
        <p:nvGrpSpPr>
          <p:cNvPr id="40" name="Group 39"/>
          <p:cNvGrpSpPr/>
          <p:nvPr/>
        </p:nvGrpSpPr>
        <p:grpSpPr>
          <a:xfrm>
            <a:off x="2432050" y="298450"/>
            <a:ext cx="7016750" cy="4907340"/>
            <a:chOff x="2508250" y="-82550"/>
            <a:chExt cx="7016750" cy="5848598"/>
          </a:xfrm>
        </p:grpSpPr>
        <p:sp>
          <p:nvSpPr>
            <p:cNvPr id="392254" name="Text Box 62"/>
            <p:cNvSpPr txBox="1">
              <a:spLocks noChangeArrowheads="1"/>
            </p:cNvSpPr>
            <p:nvPr/>
          </p:nvSpPr>
          <p:spPr bwMode="auto">
            <a:xfrm>
              <a:off x="3733800" y="3276600"/>
              <a:ext cx="2819400" cy="304800"/>
            </a:xfrm>
            <a:prstGeom prst="rect">
              <a:avLst/>
            </a:prstGeom>
            <a:solidFill>
              <a:srgbClr val="CCFFCC"/>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92255" name="Text Box 63"/>
            <p:cNvSpPr txBox="1">
              <a:spLocks noChangeArrowheads="1"/>
            </p:cNvSpPr>
            <p:nvPr/>
          </p:nvSpPr>
          <p:spPr bwMode="auto">
            <a:xfrm>
              <a:off x="6705600" y="3276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None</a:t>
              </a:r>
            </a:p>
          </p:txBody>
        </p:sp>
        <p:sp>
          <p:nvSpPr>
            <p:cNvPr id="392248" name="Text Box 56"/>
            <p:cNvSpPr txBox="1">
              <a:spLocks noChangeArrowheads="1"/>
            </p:cNvSpPr>
            <p:nvPr/>
          </p:nvSpPr>
          <p:spPr bwMode="auto">
            <a:xfrm>
              <a:off x="3733800" y="2514600"/>
              <a:ext cx="2819400" cy="304800"/>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dirty="0"/>
                <a:t>R</a:t>
              </a:r>
              <a:r>
                <a:rPr lang="en-US" sz="1600" dirty="0">
                  <a:sym typeface="Symbol" pitchFamily="18" charset="2"/>
                </a:rPr>
                <a:t>[</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t>] </a:t>
              </a:r>
              <a:r>
                <a:rPr lang="en-US" sz="1600" dirty="0">
                  <a:sym typeface="Symbol" pitchFamily="18" charset="2"/>
                </a:rPr>
                <a:t> </a:t>
              </a:r>
              <a:r>
                <a:rPr lang="en-US" sz="1600" dirty="0" err="1">
                  <a:sym typeface="Symbol" pitchFamily="18" charset="2"/>
                </a:rPr>
                <a:t>valE</a:t>
              </a:r>
              <a:endParaRPr lang="en-US" sz="1600" dirty="0">
                <a:sym typeface="Symbol" pitchFamily="18" charset="2"/>
              </a:endParaRPr>
            </a:p>
          </p:txBody>
        </p:sp>
        <p:sp>
          <p:nvSpPr>
            <p:cNvPr id="392252" name="Text Box 60"/>
            <p:cNvSpPr txBox="1">
              <a:spLocks noChangeArrowheads="1"/>
            </p:cNvSpPr>
            <p:nvPr/>
          </p:nvSpPr>
          <p:spPr bwMode="auto">
            <a:xfrm>
              <a:off x="6705600" y="2514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Update stack pointer</a:t>
              </a:r>
            </a:p>
          </p:txBody>
        </p:sp>
        <p:sp>
          <p:nvSpPr>
            <p:cNvPr id="392245" name="Text Box 53"/>
            <p:cNvSpPr txBox="1">
              <a:spLocks noChangeArrowheads="1"/>
            </p:cNvSpPr>
            <p:nvPr/>
          </p:nvSpPr>
          <p:spPr bwMode="auto">
            <a:xfrm>
              <a:off x="3733800" y="1752600"/>
              <a:ext cx="2819400" cy="304800"/>
            </a:xfrm>
            <a:prstGeom prst="rect">
              <a:avLst/>
            </a:prstGeom>
            <a:solidFill>
              <a:srgbClr val="CCFFCC"/>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92246" name="Text Box 54"/>
            <p:cNvSpPr txBox="1">
              <a:spLocks noChangeArrowheads="1"/>
            </p:cNvSpPr>
            <p:nvPr/>
          </p:nvSpPr>
          <p:spPr bwMode="auto">
            <a:xfrm>
              <a:off x="6705600" y="1752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None</a:t>
              </a:r>
            </a:p>
          </p:txBody>
        </p:sp>
        <p:sp>
          <p:nvSpPr>
            <p:cNvPr id="392238" name="Text Box 46"/>
            <p:cNvSpPr txBox="1">
              <a:spLocks noChangeArrowheads="1"/>
            </p:cNvSpPr>
            <p:nvPr/>
          </p:nvSpPr>
          <p:spPr bwMode="auto">
            <a:xfrm>
              <a:off x="3733800" y="990600"/>
              <a:ext cx="2819400" cy="304800"/>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R[rB] </a:t>
              </a:r>
              <a:r>
                <a:rPr lang="en-US" sz="1600">
                  <a:sym typeface="Symbol" pitchFamily="18" charset="2"/>
                </a:rPr>
                <a:t> valE</a:t>
              </a:r>
            </a:p>
          </p:txBody>
        </p:sp>
        <p:sp>
          <p:nvSpPr>
            <p:cNvPr id="392196" name="Text Box 4"/>
            <p:cNvSpPr txBox="1">
              <a:spLocks noChangeArrowheads="1"/>
            </p:cNvSpPr>
            <p:nvPr/>
          </p:nvSpPr>
          <p:spPr bwMode="auto">
            <a:xfrm>
              <a:off x="3733800" y="6858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cmovXX</a:t>
              </a:r>
              <a:r>
                <a:rPr lang="en-US" sz="1600" dirty="0"/>
                <a:t> </a:t>
              </a:r>
              <a:r>
                <a:rPr lang="en-US" sz="1600" dirty="0" err="1"/>
                <a:t>rA</a:t>
              </a:r>
              <a:r>
                <a:rPr lang="en-US" sz="1600" dirty="0"/>
                <a:t>, </a:t>
              </a:r>
              <a:r>
                <a:rPr lang="en-US" sz="1600" dirty="0" err="1"/>
                <a:t>rB</a:t>
              </a:r>
              <a:endParaRPr lang="en-US" sz="1600" dirty="0"/>
            </a:p>
          </p:txBody>
        </p:sp>
        <p:sp>
          <p:nvSpPr>
            <p:cNvPr id="392199" name="Text Box 7"/>
            <p:cNvSpPr txBox="1">
              <a:spLocks noChangeArrowheads="1"/>
            </p:cNvSpPr>
            <p:nvPr/>
          </p:nvSpPr>
          <p:spPr bwMode="auto">
            <a:xfrm>
              <a:off x="2514600" y="9906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Write-back</a:t>
              </a:r>
            </a:p>
          </p:txBody>
        </p:sp>
        <p:sp>
          <p:nvSpPr>
            <p:cNvPr id="392201" name="Text Box 9"/>
            <p:cNvSpPr txBox="1">
              <a:spLocks noChangeArrowheads="1"/>
            </p:cNvSpPr>
            <p:nvPr/>
          </p:nvSpPr>
          <p:spPr bwMode="auto">
            <a:xfrm>
              <a:off x="3733800" y="14478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rmmovq</a:t>
              </a:r>
              <a:r>
                <a:rPr lang="en-US" sz="1600" dirty="0"/>
                <a:t> </a:t>
              </a:r>
              <a:r>
                <a:rPr lang="en-US" sz="1600" dirty="0" err="1"/>
                <a:t>rA</a:t>
              </a:r>
              <a:r>
                <a:rPr lang="en-US" sz="1600" dirty="0"/>
                <a:t>, D(</a:t>
              </a:r>
              <a:r>
                <a:rPr lang="en-US" sz="1600" dirty="0" err="1"/>
                <a:t>rB</a:t>
              </a:r>
              <a:r>
                <a:rPr lang="en-US" sz="1600" dirty="0"/>
                <a:t>)</a:t>
              </a:r>
            </a:p>
          </p:txBody>
        </p:sp>
        <p:sp>
          <p:nvSpPr>
            <p:cNvPr id="392203" name="Text Box 11"/>
            <p:cNvSpPr txBox="1">
              <a:spLocks noChangeArrowheads="1"/>
            </p:cNvSpPr>
            <p:nvPr/>
          </p:nvSpPr>
          <p:spPr bwMode="auto">
            <a:xfrm>
              <a:off x="3733800" y="1752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92206" name="Text Box 14"/>
            <p:cNvSpPr txBox="1">
              <a:spLocks noChangeArrowheads="1"/>
            </p:cNvSpPr>
            <p:nvPr/>
          </p:nvSpPr>
          <p:spPr bwMode="auto">
            <a:xfrm>
              <a:off x="3733800" y="22098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popq</a:t>
              </a:r>
              <a:r>
                <a:rPr lang="en-US" sz="1600" dirty="0"/>
                <a:t> </a:t>
              </a:r>
              <a:r>
                <a:rPr lang="en-US" sz="1600" dirty="0" err="1"/>
                <a:t>rA</a:t>
              </a:r>
              <a:endParaRPr lang="en-US" sz="1600" dirty="0"/>
            </a:p>
          </p:txBody>
        </p:sp>
        <p:sp>
          <p:nvSpPr>
            <p:cNvPr id="392208" name="Text Box 16"/>
            <p:cNvSpPr txBox="1">
              <a:spLocks noChangeArrowheads="1"/>
            </p:cNvSpPr>
            <p:nvPr/>
          </p:nvSpPr>
          <p:spPr bwMode="auto">
            <a:xfrm>
              <a:off x="3733800" y="2514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92211" name="Text Box 19"/>
            <p:cNvSpPr txBox="1">
              <a:spLocks noChangeArrowheads="1"/>
            </p:cNvSpPr>
            <p:nvPr/>
          </p:nvSpPr>
          <p:spPr bwMode="auto">
            <a:xfrm>
              <a:off x="3733800" y="29718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jXX Dest</a:t>
              </a:r>
            </a:p>
          </p:txBody>
        </p:sp>
        <p:sp>
          <p:nvSpPr>
            <p:cNvPr id="392213" name="Text Box 21"/>
            <p:cNvSpPr txBox="1">
              <a:spLocks noChangeArrowheads="1"/>
            </p:cNvSpPr>
            <p:nvPr/>
          </p:nvSpPr>
          <p:spPr bwMode="auto">
            <a:xfrm>
              <a:off x="3733800" y="3276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92216" name="Text Box 24"/>
            <p:cNvSpPr txBox="1">
              <a:spLocks noChangeArrowheads="1"/>
            </p:cNvSpPr>
            <p:nvPr/>
          </p:nvSpPr>
          <p:spPr bwMode="auto">
            <a:xfrm>
              <a:off x="3733800" y="37338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call</a:t>
              </a:r>
              <a:r>
                <a:rPr lang="en-US" sz="1600"/>
                <a:t> Dest</a:t>
              </a:r>
            </a:p>
          </p:txBody>
        </p:sp>
        <p:sp>
          <p:nvSpPr>
            <p:cNvPr id="392221" name="Text Box 29"/>
            <p:cNvSpPr txBox="1">
              <a:spLocks noChangeArrowheads="1"/>
            </p:cNvSpPr>
            <p:nvPr/>
          </p:nvSpPr>
          <p:spPr bwMode="auto">
            <a:xfrm>
              <a:off x="3733800" y="44958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ret</a:t>
              </a:r>
            </a:p>
          </p:txBody>
        </p:sp>
        <p:sp>
          <p:nvSpPr>
            <p:cNvPr id="392232" name="Text Box 40"/>
            <p:cNvSpPr txBox="1">
              <a:spLocks noChangeArrowheads="1"/>
            </p:cNvSpPr>
            <p:nvPr/>
          </p:nvSpPr>
          <p:spPr bwMode="auto">
            <a:xfrm>
              <a:off x="2514600" y="17526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Write-back</a:t>
              </a:r>
            </a:p>
          </p:txBody>
        </p:sp>
        <p:sp>
          <p:nvSpPr>
            <p:cNvPr id="392233" name="Text Box 41"/>
            <p:cNvSpPr txBox="1">
              <a:spLocks noChangeArrowheads="1"/>
            </p:cNvSpPr>
            <p:nvPr/>
          </p:nvSpPr>
          <p:spPr bwMode="auto">
            <a:xfrm>
              <a:off x="2514600" y="25146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Write-back</a:t>
              </a:r>
            </a:p>
          </p:txBody>
        </p:sp>
        <p:sp>
          <p:nvSpPr>
            <p:cNvPr id="392234" name="Text Box 42"/>
            <p:cNvSpPr txBox="1">
              <a:spLocks noChangeArrowheads="1"/>
            </p:cNvSpPr>
            <p:nvPr/>
          </p:nvSpPr>
          <p:spPr bwMode="auto">
            <a:xfrm>
              <a:off x="2514600" y="32766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Write-back</a:t>
              </a:r>
            </a:p>
          </p:txBody>
        </p:sp>
        <p:sp>
          <p:nvSpPr>
            <p:cNvPr id="392235" name="Text Box 43"/>
            <p:cNvSpPr txBox="1">
              <a:spLocks noChangeArrowheads="1"/>
            </p:cNvSpPr>
            <p:nvPr/>
          </p:nvSpPr>
          <p:spPr bwMode="auto">
            <a:xfrm>
              <a:off x="2514600" y="40386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Write-back</a:t>
              </a:r>
            </a:p>
          </p:txBody>
        </p:sp>
        <p:sp>
          <p:nvSpPr>
            <p:cNvPr id="392236" name="Text Box 44"/>
            <p:cNvSpPr txBox="1">
              <a:spLocks noChangeArrowheads="1"/>
            </p:cNvSpPr>
            <p:nvPr/>
          </p:nvSpPr>
          <p:spPr bwMode="auto">
            <a:xfrm>
              <a:off x="2514600" y="48006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Write-back</a:t>
              </a:r>
            </a:p>
          </p:txBody>
        </p:sp>
        <p:sp>
          <p:nvSpPr>
            <p:cNvPr id="392242" name="Text Box 50"/>
            <p:cNvSpPr txBox="1">
              <a:spLocks noChangeArrowheads="1"/>
            </p:cNvSpPr>
            <p:nvPr/>
          </p:nvSpPr>
          <p:spPr bwMode="auto">
            <a:xfrm>
              <a:off x="6705600" y="755650"/>
              <a:ext cx="2279650" cy="603250"/>
            </a:xfrm>
            <a:prstGeom prst="rect">
              <a:avLst/>
            </a:prstGeom>
            <a:noFill/>
            <a:ln w="19050">
              <a:noFill/>
              <a:miter lim="800000"/>
              <a:headEnd/>
              <a:tailEnd type="none" w="sm" len="sm"/>
            </a:ln>
            <a:effectLst/>
          </p:spPr>
          <p:txBody>
            <a:bodyPr lIns="45720" rIns="45720"/>
            <a:lstStyle/>
            <a:p>
              <a:pPr algn="l">
                <a:spcBef>
                  <a:spcPct val="50000"/>
                </a:spcBef>
              </a:pPr>
              <a:r>
                <a:rPr lang="en-US" sz="1600" dirty="0"/>
                <a:t>Conditionally write back result</a:t>
              </a:r>
            </a:p>
          </p:txBody>
        </p:sp>
        <p:sp>
          <p:nvSpPr>
            <p:cNvPr id="392244" name="Text Box 52"/>
            <p:cNvSpPr txBox="1">
              <a:spLocks noChangeArrowheads="1"/>
            </p:cNvSpPr>
            <p:nvPr/>
          </p:nvSpPr>
          <p:spPr bwMode="auto">
            <a:xfrm>
              <a:off x="3733800" y="99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92262" name="Text Box 70"/>
            <p:cNvSpPr txBox="1">
              <a:spLocks noChangeArrowheads="1"/>
            </p:cNvSpPr>
            <p:nvPr/>
          </p:nvSpPr>
          <p:spPr bwMode="auto">
            <a:xfrm>
              <a:off x="3733800" y="4038600"/>
              <a:ext cx="2819400" cy="304800"/>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dirty="0"/>
                <a:t>R</a:t>
              </a:r>
              <a:r>
                <a:rPr lang="en-US" sz="1600" dirty="0">
                  <a:sym typeface="Symbol" pitchFamily="18" charset="2"/>
                </a:rPr>
                <a:t>[</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t>] </a:t>
              </a:r>
              <a:r>
                <a:rPr lang="en-US" sz="1600" dirty="0">
                  <a:sym typeface="Symbol" pitchFamily="18" charset="2"/>
                </a:rPr>
                <a:t> </a:t>
              </a:r>
              <a:r>
                <a:rPr lang="en-US" sz="1600" dirty="0" err="1">
                  <a:sym typeface="Symbol" pitchFamily="18" charset="2"/>
                </a:rPr>
                <a:t>valE</a:t>
              </a:r>
              <a:endParaRPr lang="en-US" sz="1600" dirty="0">
                <a:sym typeface="Symbol" pitchFamily="18" charset="2"/>
              </a:endParaRPr>
            </a:p>
          </p:txBody>
        </p:sp>
        <p:sp>
          <p:nvSpPr>
            <p:cNvPr id="392263" name="Text Box 71"/>
            <p:cNvSpPr txBox="1">
              <a:spLocks noChangeArrowheads="1"/>
            </p:cNvSpPr>
            <p:nvPr/>
          </p:nvSpPr>
          <p:spPr bwMode="auto">
            <a:xfrm>
              <a:off x="3733800" y="4038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dirty="0"/>
            </a:p>
          </p:txBody>
        </p:sp>
        <p:sp>
          <p:nvSpPr>
            <p:cNvPr id="392264" name="Text Box 72"/>
            <p:cNvSpPr txBox="1">
              <a:spLocks noChangeArrowheads="1"/>
            </p:cNvSpPr>
            <p:nvPr/>
          </p:nvSpPr>
          <p:spPr bwMode="auto">
            <a:xfrm>
              <a:off x="6705600" y="4038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Update stack pointer</a:t>
              </a:r>
            </a:p>
          </p:txBody>
        </p:sp>
        <p:sp>
          <p:nvSpPr>
            <p:cNvPr id="392265" name="Text Box 73"/>
            <p:cNvSpPr txBox="1">
              <a:spLocks noChangeArrowheads="1"/>
            </p:cNvSpPr>
            <p:nvPr/>
          </p:nvSpPr>
          <p:spPr bwMode="auto">
            <a:xfrm>
              <a:off x="3733800" y="4800600"/>
              <a:ext cx="2819400" cy="304800"/>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dirty="0"/>
                <a:t>R</a:t>
              </a:r>
              <a:r>
                <a:rPr lang="en-US" sz="1600" dirty="0">
                  <a:sym typeface="Symbol" pitchFamily="18" charset="2"/>
                </a:rPr>
                <a:t>[</a:t>
              </a:r>
              <a:r>
                <a:rPr lang="en-US" sz="1600" dirty="0">
                  <a:latin typeface="Courier New" pitchFamily="49" charset="0"/>
                  <a:sym typeface="Symbol" pitchFamily="18" charset="2"/>
                </a:rPr>
                <a:t>%</a:t>
              </a:r>
              <a:r>
                <a:rPr lang="en-US" sz="1600" dirty="0" err="1">
                  <a:latin typeface="Courier New" pitchFamily="49" charset="0"/>
                  <a:sym typeface="Symbol" pitchFamily="18" charset="2"/>
                </a:rPr>
                <a:t>rsp</a:t>
              </a:r>
              <a:r>
                <a:rPr lang="en-US" sz="1600" dirty="0"/>
                <a:t>] </a:t>
              </a:r>
              <a:r>
                <a:rPr lang="en-US" sz="1600" dirty="0">
                  <a:sym typeface="Symbol" pitchFamily="18" charset="2"/>
                </a:rPr>
                <a:t> </a:t>
              </a:r>
              <a:r>
                <a:rPr lang="en-US" sz="1600" dirty="0" err="1">
                  <a:sym typeface="Symbol" pitchFamily="18" charset="2"/>
                </a:rPr>
                <a:t>valE</a:t>
              </a:r>
              <a:endParaRPr lang="en-US" sz="1600" dirty="0">
                <a:sym typeface="Symbol" pitchFamily="18" charset="2"/>
              </a:endParaRPr>
            </a:p>
          </p:txBody>
        </p:sp>
        <p:sp>
          <p:nvSpPr>
            <p:cNvPr id="392266" name="Text Box 74"/>
            <p:cNvSpPr txBox="1">
              <a:spLocks noChangeArrowheads="1"/>
            </p:cNvSpPr>
            <p:nvPr/>
          </p:nvSpPr>
          <p:spPr bwMode="auto">
            <a:xfrm>
              <a:off x="3733800" y="48006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92267" name="Text Box 75"/>
            <p:cNvSpPr txBox="1">
              <a:spLocks noChangeArrowheads="1"/>
            </p:cNvSpPr>
            <p:nvPr/>
          </p:nvSpPr>
          <p:spPr bwMode="auto">
            <a:xfrm>
              <a:off x="6705600" y="48006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Update stack pointer</a:t>
              </a:r>
            </a:p>
          </p:txBody>
        </p:sp>
        <p:sp>
          <p:nvSpPr>
            <p:cNvPr id="35" name="Text Box 46"/>
            <p:cNvSpPr txBox="1">
              <a:spLocks noChangeArrowheads="1"/>
            </p:cNvSpPr>
            <p:nvPr/>
          </p:nvSpPr>
          <p:spPr bwMode="auto">
            <a:xfrm>
              <a:off x="3727450" y="222250"/>
              <a:ext cx="2819400" cy="304800"/>
            </a:xfrm>
            <a:prstGeom prst="rect">
              <a:avLst/>
            </a:prstGeom>
            <a:solidFill>
              <a:srgbClr val="CCFFCC"/>
            </a:solidFill>
            <a:ln w="19050">
              <a:noFill/>
              <a:miter lim="800000"/>
              <a:headEnd/>
              <a:tailEnd type="none" w="sm" len="sm"/>
            </a:ln>
            <a:effectLst/>
          </p:spPr>
          <p:txBody>
            <a:bodyPr lIns="45720" rIns="45720"/>
            <a:lstStyle/>
            <a:p>
              <a:pPr algn="l">
                <a:spcBef>
                  <a:spcPct val="50000"/>
                </a:spcBef>
              </a:pPr>
              <a:r>
                <a:rPr lang="en-US" sz="1600"/>
                <a:t>R[rB] </a:t>
              </a:r>
              <a:r>
                <a:rPr lang="en-US" sz="1600">
                  <a:sym typeface="Symbol" pitchFamily="18" charset="2"/>
                </a:rPr>
                <a:t> valE</a:t>
              </a:r>
            </a:p>
          </p:txBody>
        </p:sp>
        <p:sp>
          <p:nvSpPr>
            <p:cNvPr id="36" name="Text Box 4"/>
            <p:cNvSpPr txBox="1">
              <a:spLocks noChangeArrowheads="1"/>
            </p:cNvSpPr>
            <p:nvPr/>
          </p:nvSpPr>
          <p:spPr bwMode="auto">
            <a:xfrm>
              <a:off x="3727450" y="-8255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OPq</a:t>
              </a:r>
              <a:r>
                <a:rPr lang="en-US" sz="1600" dirty="0"/>
                <a:t> </a:t>
              </a:r>
              <a:r>
                <a:rPr lang="en-US" sz="1600" dirty="0" err="1"/>
                <a:t>rA</a:t>
              </a:r>
              <a:r>
                <a:rPr lang="en-US" sz="1600" dirty="0"/>
                <a:t>, </a:t>
              </a:r>
              <a:r>
                <a:rPr lang="en-US" sz="1600" dirty="0" err="1"/>
                <a:t>rB</a:t>
              </a:r>
              <a:endParaRPr lang="en-US" sz="1600" dirty="0"/>
            </a:p>
          </p:txBody>
        </p:sp>
        <p:sp>
          <p:nvSpPr>
            <p:cNvPr id="37" name="Text Box 7"/>
            <p:cNvSpPr txBox="1">
              <a:spLocks noChangeArrowheads="1"/>
            </p:cNvSpPr>
            <p:nvPr/>
          </p:nvSpPr>
          <p:spPr bwMode="auto">
            <a:xfrm>
              <a:off x="2508250" y="22225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Write-back</a:t>
              </a:r>
            </a:p>
          </p:txBody>
        </p:sp>
        <p:sp>
          <p:nvSpPr>
            <p:cNvPr id="38" name="Text Box 50"/>
            <p:cNvSpPr txBox="1">
              <a:spLocks noChangeArrowheads="1"/>
            </p:cNvSpPr>
            <p:nvPr/>
          </p:nvSpPr>
          <p:spPr bwMode="auto">
            <a:xfrm>
              <a:off x="6699250" y="22225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Write back result</a:t>
              </a:r>
            </a:p>
          </p:txBody>
        </p:sp>
        <p:sp>
          <p:nvSpPr>
            <p:cNvPr id="39" name="Text Box 52"/>
            <p:cNvSpPr txBox="1">
              <a:spLocks noChangeArrowheads="1"/>
            </p:cNvSpPr>
            <p:nvPr/>
          </p:nvSpPr>
          <p:spPr bwMode="auto">
            <a:xfrm>
              <a:off x="3727450" y="22225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42" name="Text Box 60">
              <a:extLst>
                <a:ext uri="{FF2B5EF4-FFF2-40B4-BE49-F238E27FC236}">
                  <a16:creationId xmlns:a16="http://schemas.microsoft.com/office/drawing/2014/main" id="{B87E73D4-AA39-48AB-A273-1DCCE9E14365}"/>
                </a:ext>
              </a:extLst>
            </p:cNvPr>
            <p:cNvSpPr txBox="1">
              <a:spLocks noChangeArrowheads="1"/>
            </p:cNvSpPr>
            <p:nvPr/>
          </p:nvSpPr>
          <p:spPr bwMode="auto">
            <a:xfrm>
              <a:off x="6705600" y="5461248"/>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Update stack pointer</a:t>
              </a:r>
            </a:p>
          </p:txBody>
        </p:sp>
        <p:sp>
          <p:nvSpPr>
            <p:cNvPr id="43" name="Text Box 14">
              <a:extLst>
                <a:ext uri="{FF2B5EF4-FFF2-40B4-BE49-F238E27FC236}">
                  <a16:creationId xmlns:a16="http://schemas.microsoft.com/office/drawing/2014/main" id="{ACAB042C-631C-4260-AC72-C5CB0D25620B}"/>
                </a:ext>
              </a:extLst>
            </p:cNvPr>
            <p:cNvSpPr txBox="1">
              <a:spLocks noChangeArrowheads="1"/>
            </p:cNvSpPr>
            <p:nvPr/>
          </p:nvSpPr>
          <p:spPr bwMode="auto">
            <a:xfrm>
              <a:off x="3733800" y="5156448"/>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altLang="zh-CN" sz="1600" dirty="0" err="1">
                  <a:latin typeface="Courier New" pitchFamily="49" charset="0"/>
                </a:rPr>
                <a:t>push</a:t>
              </a:r>
              <a:r>
                <a:rPr lang="en-US" sz="1600" dirty="0" err="1">
                  <a:latin typeface="Courier New" pitchFamily="49" charset="0"/>
                </a:rPr>
                <a:t>q</a:t>
              </a:r>
              <a:r>
                <a:rPr lang="en-US" sz="1600" dirty="0"/>
                <a:t> </a:t>
              </a:r>
              <a:r>
                <a:rPr lang="en-US" sz="1600" dirty="0" err="1"/>
                <a:t>rA</a:t>
              </a:r>
              <a:endParaRPr lang="en-US" sz="1600" dirty="0"/>
            </a:p>
          </p:txBody>
        </p:sp>
        <p:sp>
          <p:nvSpPr>
            <p:cNvPr id="44" name="Text Box 16">
              <a:extLst>
                <a:ext uri="{FF2B5EF4-FFF2-40B4-BE49-F238E27FC236}">
                  <a16:creationId xmlns:a16="http://schemas.microsoft.com/office/drawing/2014/main" id="{093D7B1A-CD1C-4805-8B75-696A4BA50582}"/>
                </a:ext>
              </a:extLst>
            </p:cNvPr>
            <p:cNvSpPr txBox="1">
              <a:spLocks noChangeArrowheads="1"/>
            </p:cNvSpPr>
            <p:nvPr/>
          </p:nvSpPr>
          <p:spPr bwMode="auto">
            <a:xfrm>
              <a:off x="3733800" y="5461248"/>
              <a:ext cx="2819400" cy="304800"/>
            </a:xfrm>
            <a:prstGeom prst="rect">
              <a:avLst/>
            </a:prstGeom>
            <a:solidFill>
              <a:schemeClr val="tx2">
                <a:lumMod val="10000"/>
                <a:lumOff val="90000"/>
              </a:schemeClr>
            </a:solidFill>
            <a:ln w="19050">
              <a:solidFill>
                <a:schemeClr val="folHlink"/>
              </a:solidFill>
              <a:miter lim="800000"/>
              <a:headEnd/>
              <a:tailEnd type="none" w="sm" len="sm"/>
            </a:ln>
            <a:effectLst/>
          </p:spPr>
          <p:txBody>
            <a:bodyPr lIns="45720" rIns="45720"/>
            <a:lstStyle/>
            <a:p>
              <a:pPr algn="l">
                <a:spcBef>
                  <a:spcPct val="50000"/>
                </a:spcBef>
              </a:pPr>
              <a:r>
                <a:rPr lang="en-US" sz="1600" dirty="0"/>
                <a:t>R[%</a:t>
              </a:r>
              <a:r>
                <a:rPr lang="en-US" sz="1600" dirty="0" err="1"/>
                <a:t>rsp</a:t>
              </a:r>
              <a:r>
                <a:rPr lang="en-US" sz="1600" dirty="0"/>
                <a:t>]←</a:t>
              </a:r>
              <a:r>
                <a:rPr lang="en-US" sz="1600" dirty="0" err="1"/>
                <a:t>valE</a:t>
              </a:r>
              <a:endParaRPr lang="en-US" sz="1600" dirty="0"/>
            </a:p>
          </p:txBody>
        </p:sp>
        <p:sp>
          <p:nvSpPr>
            <p:cNvPr id="45" name="Text Box 41">
              <a:extLst>
                <a:ext uri="{FF2B5EF4-FFF2-40B4-BE49-F238E27FC236}">
                  <a16:creationId xmlns:a16="http://schemas.microsoft.com/office/drawing/2014/main" id="{D95C67CC-714A-4084-BBE7-2FE0D63E6F0B}"/>
                </a:ext>
              </a:extLst>
            </p:cNvPr>
            <p:cNvSpPr txBox="1">
              <a:spLocks noChangeArrowheads="1"/>
            </p:cNvSpPr>
            <p:nvPr/>
          </p:nvSpPr>
          <p:spPr bwMode="auto">
            <a:xfrm>
              <a:off x="2514600" y="5461248"/>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Write-back</a:t>
              </a:r>
            </a:p>
          </p:txBody>
        </p:sp>
      </p:grpSp>
      <p:sp>
        <p:nvSpPr>
          <p:cNvPr id="41" name="AutoShape 44">
            <a:extLst>
              <a:ext uri="{FF2B5EF4-FFF2-40B4-BE49-F238E27FC236}">
                <a16:creationId xmlns:a16="http://schemas.microsoft.com/office/drawing/2014/main" id="{5746CC30-0B8C-4EBD-A6A2-C8E7207436C4}"/>
              </a:ext>
            </a:extLst>
          </p:cNvPr>
          <p:cNvSpPr>
            <a:spLocks noChangeArrowheads="1"/>
          </p:cNvSpPr>
          <p:nvPr/>
        </p:nvSpPr>
        <p:spPr bwMode="auto">
          <a:xfrm>
            <a:off x="533400" y="1286253"/>
            <a:ext cx="457200" cy="304800"/>
          </a:xfrm>
          <a:prstGeom prst="roundRect">
            <a:avLst>
              <a:gd name="adj" fmla="val 16667"/>
            </a:avLst>
          </a:prstGeom>
          <a:solidFill>
            <a:schemeClr val="bg1">
              <a:lumMod val="75000"/>
            </a:schemeClr>
          </a:solidFill>
          <a:ln w="9525">
            <a:solidFill>
              <a:schemeClr val="tx1"/>
            </a:solidFill>
            <a:round/>
            <a:headEnd/>
            <a:tailEnd/>
          </a:ln>
        </p:spPr>
        <p:txBody>
          <a:bodyPr wrap="none" lIns="91430" tIns="45715" rIns="91430" bIns="45715" anchor="ctr"/>
          <a:lstStyle/>
          <a:p>
            <a:r>
              <a:rPr lang="en-US" sz="1200" dirty="0" err="1"/>
              <a:t>dstE</a:t>
            </a:r>
            <a:endParaRPr lang="en-US" sz="1200" dirty="0"/>
          </a:p>
        </p:txBody>
      </p:sp>
      <p:sp>
        <p:nvSpPr>
          <p:cNvPr id="46" name="文本框 45">
            <a:extLst>
              <a:ext uri="{FF2B5EF4-FFF2-40B4-BE49-F238E27FC236}">
                <a16:creationId xmlns:a16="http://schemas.microsoft.com/office/drawing/2014/main" id="{2543C308-0A2F-4CC8-8E18-27686C42357C}"/>
              </a:ext>
            </a:extLst>
          </p:cNvPr>
          <p:cNvSpPr txBox="1"/>
          <p:nvPr/>
        </p:nvSpPr>
        <p:spPr>
          <a:xfrm>
            <a:off x="146051" y="2876206"/>
            <a:ext cx="2057400" cy="840230"/>
          </a:xfrm>
          <a:prstGeom prst="rect">
            <a:avLst/>
          </a:prstGeom>
          <a:noFill/>
        </p:spPr>
        <p:txBody>
          <a:bodyPr wrap="square" rtlCol="0">
            <a:spAutoFit/>
          </a:bodyPr>
          <a:lstStyle/>
          <a:p>
            <a:pPr algn="l"/>
            <a:r>
              <a:rPr lang="zh-CN" altLang="en-US" dirty="0"/>
              <a:t>注：有部分指令图中未画出，如</a:t>
            </a:r>
            <a:r>
              <a:rPr lang="en-US" altLang="zh-CN" dirty="0" err="1"/>
              <a:t>irmovq</a:t>
            </a:r>
            <a:endParaRPr lang="zh-CN" altLang="en-US"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080427E-2761-4DB6-B01D-E76FB8F393A5}"/>
              </a:ext>
            </a:extLst>
          </p:cNvPr>
          <p:cNvSpPr>
            <a:spLocks noGrp="1"/>
          </p:cNvSpPr>
          <p:nvPr>
            <p:ph idx="1"/>
          </p:nvPr>
        </p:nvSpPr>
        <p:spPr>
          <a:xfrm>
            <a:off x="290513" y="247650"/>
            <a:ext cx="8459787" cy="6184900"/>
          </a:xfrm>
        </p:spPr>
        <p:txBody>
          <a:bodyPr/>
          <a:lstStyle/>
          <a:p>
            <a:r>
              <a:rPr lang="zh-CN" altLang="en-US" dirty="0"/>
              <a:t>练习：写出</a:t>
            </a:r>
            <a:r>
              <a:rPr lang="en-US" altLang="zh-CN" dirty="0" err="1"/>
              <a:t>srcB</a:t>
            </a:r>
            <a:r>
              <a:rPr lang="zh-CN" altLang="en-US" dirty="0"/>
              <a:t>和</a:t>
            </a:r>
            <a:r>
              <a:rPr lang="en-US" altLang="zh-CN" dirty="0" err="1"/>
              <a:t>desM</a:t>
            </a:r>
            <a:r>
              <a:rPr lang="zh-CN" altLang="en-US" dirty="0"/>
              <a:t>的</a:t>
            </a:r>
            <a:r>
              <a:rPr lang="en-US" altLang="zh-CN" dirty="0"/>
              <a:t>HCL</a:t>
            </a:r>
            <a:r>
              <a:rPr lang="zh-CN" altLang="en-US" dirty="0"/>
              <a:t>代码。</a:t>
            </a:r>
          </a:p>
        </p:txBody>
      </p:sp>
      <p:grpSp>
        <p:nvGrpSpPr>
          <p:cNvPr id="66" name="Group 60">
            <a:extLst>
              <a:ext uri="{FF2B5EF4-FFF2-40B4-BE49-F238E27FC236}">
                <a16:creationId xmlns:a16="http://schemas.microsoft.com/office/drawing/2014/main" id="{7CF09309-A0BA-44CE-8F38-26A98AC7BAC6}"/>
              </a:ext>
            </a:extLst>
          </p:cNvPr>
          <p:cNvGrpSpPr/>
          <p:nvPr/>
        </p:nvGrpSpPr>
        <p:grpSpPr>
          <a:xfrm>
            <a:off x="3879850" y="754289"/>
            <a:ext cx="3962400" cy="3429000"/>
            <a:chOff x="4794250" y="1517650"/>
            <a:chExt cx="3962400" cy="3429000"/>
          </a:xfrm>
        </p:grpSpPr>
        <p:sp>
          <p:nvSpPr>
            <p:cNvPr id="67" name="Oval 31">
              <a:extLst>
                <a:ext uri="{FF2B5EF4-FFF2-40B4-BE49-F238E27FC236}">
                  <a16:creationId xmlns:a16="http://schemas.microsoft.com/office/drawing/2014/main" id="{FB658B37-29E6-468F-9985-C251A901A990}"/>
                </a:ext>
              </a:extLst>
            </p:cNvPr>
            <p:cNvSpPr>
              <a:spLocks noChangeArrowheads="1"/>
            </p:cNvSpPr>
            <p:nvPr/>
          </p:nvSpPr>
          <p:spPr bwMode="auto">
            <a:xfrm>
              <a:off x="6927850" y="4565650"/>
              <a:ext cx="457200" cy="381000"/>
            </a:xfrm>
            <a:prstGeom prst="ellipse">
              <a:avLst/>
            </a:prstGeom>
            <a:solidFill>
              <a:schemeClr val="bg1"/>
            </a:solidFill>
            <a:ln w="9525">
              <a:noFill/>
              <a:round/>
              <a:headEnd/>
              <a:tailEnd/>
            </a:ln>
          </p:spPr>
          <p:txBody>
            <a:bodyPr wrap="none" lIns="91430" tIns="45715" rIns="91430" bIns="45715" anchor="ctr"/>
            <a:lstStyle/>
            <a:p>
              <a:r>
                <a:rPr lang="en-US" sz="1200"/>
                <a:t>rB</a:t>
              </a:r>
            </a:p>
          </p:txBody>
        </p:sp>
        <p:sp>
          <p:nvSpPr>
            <p:cNvPr id="68" name="Line 39">
              <a:extLst>
                <a:ext uri="{FF2B5EF4-FFF2-40B4-BE49-F238E27FC236}">
                  <a16:creationId xmlns:a16="http://schemas.microsoft.com/office/drawing/2014/main" id="{2A4D777C-BB6A-4A92-87B9-5706D9597FBF}"/>
                </a:ext>
              </a:extLst>
            </p:cNvPr>
            <p:cNvSpPr>
              <a:spLocks noChangeShapeType="1"/>
            </p:cNvSpPr>
            <p:nvPr/>
          </p:nvSpPr>
          <p:spPr bwMode="auto">
            <a:xfrm flipV="1">
              <a:off x="5784850" y="3113088"/>
              <a:ext cx="0" cy="530225"/>
            </a:xfrm>
            <a:prstGeom prst="line">
              <a:avLst/>
            </a:prstGeom>
            <a:noFill/>
            <a:ln w="12700">
              <a:solidFill>
                <a:schemeClr val="tx1"/>
              </a:solidFill>
              <a:round/>
              <a:headEnd/>
              <a:tailEnd type="triangle" w="sm" len="sm"/>
            </a:ln>
          </p:spPr>
          <p:txBody>
            <a:bodyPr/>
            <a:lstStyle/>
            <a:p>
              <a:endParaRPr lang="en-US"/>
            </a:p>
          </p:txBody>
        </p:sp>
        <p:sp>
          <p:nvSpPr>
            <p:cNvPr id="69" name="AutoShape 44">
              <a:extLst>
                <a:ext uri="{FF2B5EF4-FFF2-40B4-BE49-F238E27FC236}">
                  <a16:creationId xmlns:a16="http://schemas.microsoft.com/office/drawing/2014/main" id="{73E78A95-5740-4BF8-8256-60F89896C369}"/>
                </a:ext>
              </a:extLst>
            </p:cNvPr>
            <p:cNvSpPr>
              <a:spLocks noChangeArrowheads="1"/>
            </p:cNvSpPr>
            <p:nvPr/>
          </p:nvSpPr>
          <p:spPr bwMode="auto">
            <a:xfrm>
              <a:off x="5556250" y="3651250"/>
              <a:ext cx="457200" cy="304800"/>
            </a:xfrm>
            <a:prstGeom prst="roundRect">
              <a:avLst>
                <a:gd name="adj" fmla="val 16667"/>
              </a:avLst>
            </a:prstGeom>
            <a:solidFill>
              <a:schemeClr val="bg1">
                <a:lumMod val="75000"/>
              </a:schemeClr>
            </a:solidFill>
            <a:ln w="9525">
              <a:solidFill>
                <a:schemeClr val="tx1"/>
              </a:solidFill>
              <a:round/>
              <a:headEnd/>
              <a:tailEnd/>
            </a:ln>
          </p:spPr>
          <p:txBody>
            <a:bodyPr wrap="none" lIns="91430" tIns="45715" rIns="91430" bIns="45715" anchor="ctr"/>
            <a:lstStyle/>
            <a:p>
              <a:r>
                <a:rPr lang="en-US" sz="1200" dirty="0" err="1"/>
                <a:t>dstE</a:t>
              </a:r>
              <a:endParaRPr lang="en-US" sz="1200" dirty="0"/>
            </a:p>
          </p:txBody>
        </p:sp>
        <p:sp>
          <p:nvSpPr>
            <p:cNvPr id="70" name="AutoShape 45">
              <a:extLst>
                <a:ext uri="{FF2B5EF4-FFF2-40B4-BE49-F238E27FC236}">
                  <a16:creationId xmlns:a16="http://schemas.microsoft.com/office/drawing/2014/main" id="{6D624517-D171-4FDE-BEE9-798DDBEA5B90}"/>
                </a:ext>
              </a:extLst>
            </p:cNvPr>
            <p:cNvSpPr>
              <a:spLocks noChangeArrowheads="1"/>
            </p:cNvSpPr>
            <p:nvPr/>
          </p:nvSpPr>
          <p:spPr bwMode="auto">
            <a:xfrm>
              <a:off x="6013450" y="3651250"/>
              <a:ext cx="457200" cy="304800"/>
            </a:xfrm>
            <a:prstGeom prst="roundRect">
              <a:avLst>
                <a:gd name="adj" fmla="val 16667"/>
              </a:avLst>
            </a:prstGeom>
            <a:solidFill>
              <a:schemeClr val="bg1">
                <a:lumMod val="75000"/>
              </a:schemeClr>
            </a:solidFill>
            <a:ln w="9525">
              <a:solidFill>
                <a:schemeClr val="tx1"/>
              </a:solidFill>
              <a:round/>
              <a:headEnd/>
              <a:tailEnd/>
            </a:ln>
          </p:spPr>
          <p:txBody>
            <a:bodyPr wrap="none" lIns="91430" tIns="45715" rIns="91430" bIns="45715" anchor="ctr"/>
            <a:lstStyle/>
            <a:p>
              <a:r>
                <a:rPr lang="en-US" sz="1200"/>
                <a:t>dstM</a:t>
              </a:r>
            </a:p>
          </p:txBody>
        </p:sp>
        <p:sp>
          <p:nvSpPr>
            <p:cNvPr id="71" name="Line 47">
              <a:extLst>
                <a:ext uri="{FF2B5EF4-FFF2-40B4-BE49-F238E27FC236}">
                  <a16:creationId xmlns:a16="http://schemas.microsoft.com/office/drawing/2014/main" id="{6C8F0BB9-9D2D-464B-8819-037F759A0707}"/>
                </a:ext>
              </a:extLst>
            </p:cNvPr>
            <p:cNvSpPr>
              <a:spLocks noChangeShapeType="1"/>
            </p:cNvSpPr>
            <p:nvPr/>
          </p:nvSpPr>
          <p:spPr bwMode="auto">
            <a:xfrm flipV="1">
              <a:off x="7080250" y="1898650"/>
              <a:ext cx="0" cy="381000"/>
            </a:xfrm>
            <a:prstGeom prst="line">
              <a:avLst/>
            </a:prstGeom>
            <a:noFill/>
            <a:ln w="38100">
              <a:solidFill>
                <a:schemeClr val="tx1"/>
              </a:solidFill>
              <a:round/>
              <a:headEnd/>
              <a:tailEnd type="triangle" w="sm" len="sm"/>
            </a:ln>
          </p:spPr>
          <p:txBody>
            <a:bodyPr/>
            <a:lstStyle/>
            <a:p>
              <a:endParaRPr lang="en-US"/>
            </a:p>
          </p:txBody>
        </p:sp>
        <p:sp>
          <p:nvSpPr>
            <p:cNvPr id="72" name="AutoShape 42">
              <a:extLst>
                <a:ext uri="{FF2B5EF4-FFF2-40B4-BE49-F238E27FC236}">
                  <a16:creationId xmlns:a16="http://schemas.microsoft.com/office/drawing/2014/main" id="{DDE57DE8-ADCC-4773-965F-D6549A59B2D4}"/>
                </a:ext>
              </a:extLst>
            </p:cNvPr>
            <p:cNvSpPr>
              <a:spLocks noChangeArrowheads="1"/>
            </p:cNvSpPr>
            <p:nvPr/>
          </p:nvSpPr>
          <p:spPr bwMode="auto">
            <a:xfrm>
              <a:off x="6470650" y="3651250"/>
              <a:ext cx="457200" cy="304800"/>
            </a:xfrm>
            <a:prstGeom prst="roundRect">
              <a:avLst>
                <a:gd name="adj" fmla="val 16667"/>
              </a:avLst>
            </a:prstGeom>
            <a:solidFill>
              <a:schemeClr val="bg1">
                <a:lumMod val="75000"/>
              </a:schemeClr>
            </a:solidFill>
            <a:ln w="9525">
              <a:solidFill>
                <a:schemeClr val="tx1"/>
              </a:solidFill>
              <a:round/>
              <a:headEnd/>
              <a:tailEnd/>
            </a:ln>
          </p:spPr>
          <p:txBody>
            <a:bodyPr wrap="none" lIns="91430" tIns="45715" rIns="91430" bIns="45715" anchor="ctr"/>
            <a:lstStyle/>
            <a:p>
              <a:r>
                <a:rPr lang="en-US" sz="1200" dirty="0" err="1"/>
                <a:t>srcA</a:t>
              </a:r>
              <a:endParaRPr lang="en-US" sz="1200" dirty="0"/>
            </a:p>
          </p:txBody>
        </p:sp>
        <p:sp>
          <p:nvSpPr>
            <p:cNvPr id="73" name="AutoShape 43">
              <a:extLst>
                <a:ext uri="{FF2B5EF4-FFF2-40B4-BE49-F238E27FC236}">
                  <a16:creationId xmlns:a16="http://schemas.microsoft.com/office/drawing/2014/main" id="{B625210C-82F9-4AA7-87AF-71F92BC30626}"/>
                </a:ext>
              </a:extLst>
            </p:cNvPr>
            <p:cNvSpPr>
              <a:spLocks noChangeArrowheads="1"/>
            </p:cNvSpPr>
            <p:nvPr/>
          </p:nvSpPr>
          <p:spPr bwMode="auto">
            <a:xfrm>
              <a:off x="6927850" y="3651250"/>
              <a:ext cx="457200" cy="304800"/>
            </a:xfrm>
            <a:prstGeom prst="roundRect">
              <a:avLst>
                <a:gd name="adj" fmla="val 16667"/>
              </a:avLst>
            </a:prstGeom>
            <a:solidFill>
              <a:schemeClr val="bg1">
                <a:lumMod val="75000"/>
              </a:schemeClr>
            </a:solidFill>
            <a:ln w="9525">
              <a:solidFill>
                <a:schemeClr val="tx1"/>
              </a:solidFill>
              <a:round/>
              <a:headEnd/>
              <a:tailEnd/>
            </a:ln>
          </p:spPr>
          <p:txBody>
            <a:bodyPr wrap="none" lIns="91430" tIns="45715" rIns="91430" bIns="45715" anchor="ctr"/>
            <a:lstStyle/>
            <a:p>
              <a:r>
                <a:rPr lang="en-US" sz="1200"/>
                <a:t>srcB</a:t>
              </a:r>
            </a:p>
          </p:txBody>
        </p:sp>
        <p:sp>
          <p:nvSpPr>
            <p:cNvPr id="74" name="Rectangle 23">
              <a:extLst>
                <a:ext uri="{FF2B5EF4-FFF2-40B4-BE49-F238E27FC236}">
                  <a16:creationId xmlns:a16="http://schemas.microsoft.com/office/drawing/2014/main" id="{4F39D909-47EC-4835-B491-360A4F320D13}"/>
                </a:ext>
              </a:extLst>
            </p:cNvPr>
            <p:cNvSpPr>
              <a:spLocks noChangeArrowheads="1"/>
            </p:cNvSpPr>
            <p:nvPr/>
          </p:nvSpPr>
          <p:spPr bwMode="auto">
            <a:xfrm>
              <a:off x="5556250" y="2279650"/>
              <a:ext cx="1828800" cy="838200"/>
            </a:xfrm>
            <a:prstGeom prst="rect">
              <a:avLst/>
            </a:prstGeom>
            <a:solidFill>
              <a:srgbClr val="CCFFFF"/>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a:defRPr/>
              </a:pPr>
              <a:r>
                <a:rPr lang="en-US"/>
                <a:t>Register</a:t>
              </a:r>
            </a:p>
            <a:p>
              <a:pPr>
                <a:defRPr/>
              </a:pPr>
              <a:r>
                <a:rPr lang="en-US"/>
                <a:t>file</a:t>
              </a:r>
            </a:p>
          </p:txBody>
        </p:sp>
        <p:sp>
          <p:nvSpPr>
            <p:cNvPr id="75" name="Text Box 181">
              <a:extLst>
                <a:ext uri="{FF2B5EF4-FFF2-40B4-BE49-F238E27FC236}">
                  <a16:creationId xmlns:a16="http://schemas.microsoft.com/office/drawing/2014/main" id="{B97994A4-FAE6-46B6-91B5-B7511749F1D9}"/>
                </a:ext>
              </a:extLst>
            </p:cNvPr>
            <p:cNvSpPr txBox="1">
              <a:spLocks noChangeArrowheads="1"/>
            </p:cNvSpPr>
            <p:nvPr/>
          </p:nvSpPr>
          <p:spPr bwMode="auto">
            <a:xfrm>
              <a:off x="5708650" y="2263775"/>
              <a:ext cx="304800" cy="244475"/>
            </a:xfrm>
            <a:prstGeom prst="rect">
              <a:avLst/>
            </a:prstGeom>
            <a:noFill/>
            <a:ln w="9525">
              <a:noFill/>
              <a:miter lim="800000"/>
              <a:headEnd/>
              <a:tailEnd/>
            </a:ln>
          </p:spPr>
          <p:txBody>
            <a:bodyPr>
              <a:spAutoFit/>
            </a:bodyPr>
            <a:lstStyle/>
            <a:p>
              <a:r>
                <a:rPr lang="en-US" sz="1000"/>
                <a:t>A</a:t>
              </a:r>
            </a:p>
          </p:txBody>
        </p:sp>
        <p:sp>
          <p:nvSpPr>
            <p:cNvPr id="76" name="Text Box 182">
              <a:extLst>
                <a:ext uri="{FF2B5EF4-FFF2-40B4-BE49-F238E27FC236}">
                  <a16:creationId xmlns:a16="http://schemas.microsoft.com/office/drawing/2014/main" id="{EFC7B091-A8C5-462E-8588-906E154932AF}"/>
                </a:ext>
              </a:extLst>
            </p:cNvPr>
            <p:cNvSpPr txBox="1">
              <a:spLocks noChangeArrowheads="1"/>
            </p:cNvSpPr>
            <p:nvPr/>
          </p:nvSpPr>
          <p:spPr bwMode="auto">
            <a:xfrm>
              <a:off x="6927850" y="2263775"/>
              <a:ext cx="304800" cy="244475"/>
            </a:xfrm>
            <a:prstGeom prst="rect">
              <a:avLst/>
            </a:prstGeom>
            <a:noFill/>
            <a:ln w="9525">
              <a:noFill/>
              <a:miter lim="800000"/>
              <a:headEnd/>
              <a:tailEnd/>
            </a:ln>
          </p:spPr>
          <p:txBody>
            <a:bodyPr>
              <a:spAutoFit/>
            </a:bodyPr>
            <a:lstStyle/>
            <a:p>
              <a:r>
                <a:rPr lang="en-US" sz="1000"/>
                <a:t>B</a:t>
              </a:r>
            </a:p>
          </p:txBody>
        </p:sp>
        <p:sp>
          <p:nvSpPr>
            <p:cNvPr id="77" name="Text Box 183">
              <a:extLst>
                <a:ext uri="{FF2B5EF4-FFF2-40B4-BE49-F238E27FC236}">
                  <a16:creationId xmlns:a16="http://schemas.microsoft.com/office/drawing/2014/main" id="{8F6B859D-7EC7-4780-9F06-BFBEC7A131C4}"/>
                </a:ext>
              </a:extLst>
            </p:cNvPr>
            <p:cNvSpPr txBox="1">
              <a:spLocks noChangeArrowheads="1"/>
            </p:cNvSpPr>
            <p:nvPr/>
          </p:nvSpPr>
          <p:spPr bwMode="auto">
            <a:xfrm>
              <a:off x="7156450" y="2355850"/>
              <a:ext cx="304800" cy="244475"/>
            </a:xfrm>
            <a:prstGeom prst="rect">
              <a:avLst/>
            </a:prstGeom>
            <a:noFill/>
            <a:ln w="9525">
              <a:noFill/>
              <a:miter lim="800000"/>
              <a:headEnd/>
              <a:tailEnd/>
            </a:ln>
          </p:spPr>
          <p:txBody>
            <a:bodyPr>
              <a:spAutoFit/>
            </a:bodyPr>
            <a:lstStyle/>
            <a:p>
              <a:r>
                <a:rPr lang="en-US" sz="1000"/>
                <a:t>M</a:t>
              </a:r>
            </a:p>
          </p:txBody>
        </p:sp>
        <p:sp>
          <p:nvSpPr>
            <p:cNvPr id="78" name="Text Box 184">
              <a:extLst>
                <a:ext uri="{FF2B5EF4-FFF2-40B4-BE49-F238E27FC236}">
                  <a16:creationId xmlns:a16="http://schemas.microsoft.com/office/drawing/2014/main" id="{24B555F8-F544-4A5C-9D1B-DC8D6378EAF8}"/>
                </a:ext>
              </a:extLst>
            </p:cNvPr>
            <p:cNvSpPr txBox="1">
              <a:spLocks noChangeArrowheads="1"/>
            </p:cNvSpPr>
            <p:nvPr/>
          </p:nvSpPr>
          <p:spPr bwMode="auto">
            <a:xfrm>
              <a:off x="7156450" y="2736850"/>
              <a:ext cx="304800" cy="244475"/>
            </a:xfrm>
            <a:prstGeom prst="rect">
              <a:avLst/>
            </a:prstGeom>
            <a:noFill/>
            <a:ln w="9525">
              <a:noFill/>
              <a:miter lim="800000"/>
              <a:headEnd/>
              <a:tailEnd/>
            </a:ln>
          </p:spPr>
          <p:txBody>
            <a:bodyPr>
              <a:spAutoFit/>
            </a:bodyPr>
            <a:lstStyle/>
            <a:p>
              <a:r>
                <a:rPr lang="en-US" sz="1000"/>
                <a:t>E</a:t>
              </a:r>
            </a:p>
          </p:txBody>
        </p:sp>
        <p:sp>
          <p:nvSpPr>
            <p:cNvPr id="79" name="Oval 36">
              <a:extLst>
                <a:ext uri="{FF2B5EF4-FFF2-40B4-BE49-F238E27FC236}">
                  <a16:creationId xmlns:a16="http://schemas.microsoft.com/office/drawing/2014/main" id="{9E25F7F0-05DB-4B45-95C1-D9140FDAF44F}"/>
                </a:ext>
              </a:extLst>
            </p:cNvPr>
            <p:cNvSpPr>
              <a:spLocks noChangeArrowheads="1"/>
            </p:cNvSpPr>
            <p:nvPr/>
          </p:nvSpPr>
          <p:spPr bwMode="auto">
            <a:xfrm>
              <a:off x="5556250" y="2813050"/>
              <a:ext cx="457200" cy="381000"/>
            </a:xfrm>
            <a:prstGeom prst="ellipse">
              <a:avLst/>
            </a:prstGeom>
            <a:noFill/>
            <a:ln w="9525">
              <a:noFill/>
              <a:round/>
              <a:headEnd/>
              <a:tailEnd/>
            </a:ln>
          </p:spPr>
          <p:txBody>
            <a:bodyPr wrap="none" lIns="91430" tIns="45715" rIns="91430" bIns="45715" anchor="ctr"/>
            <a:lstStyle/>
            <a:p>
              <a:pPr algn="r"/>
              <a:r>
                <a:rPr lang="en-US" sz="900"/>
                <a:t>dstE</a:t>
              </a:r>
            </a:p>
          </p:txBody>
        </p:sp>
        <p:sp>
          <p:nvSpPr>
            <p:cNvPr id="80" name="Oval 37">
              <a:extLst>
                <a:ext uri="{FF2B5EF4-FFF2-40B4-BE49-F238E27FC236}">
                  <a16:creationId xmlns:a16="http://schemas.microsoft.com/office/drawing/2014/main" id="{48347671-9581-471C-A9B0-1F5A50C22467}"/>
                </a:ext>
              </a:extLst>
            </p:cNvPr>
            <p:cNvSpPr>
              <a:spLocks noChangeArrowheads="1"/>
            </p:cNvSpPr>
            <p:nvPr/>
          </p:nvSpPr>
          <p:spPr bwMode="auto">
            <a:xfrm>
              <a:off x="6013450" y="2813050"/>
              <a:ext cx="457200" cy="381000"/>
            </a:xfrm>
            <a:prstGeom prst="ellipse">
              <a:avLst/>
            </a:prstGeom>
            <a:noFill/>
            <a:ln w="9525">
              <a:noFill/>
              <a:round/>
              <a:headEnd/>
              <a:tailEnd/>
            </a:ln>
          </p:spPr>
          <p:txBody>
            <a:bodyPr wrap="none" lIns="91430" tIns="45715" rIns="91430" bIns="45715" anchor="ctr"/>
            <a:lstStyle/>
            <a:p>
              <a:pPr algn="r"/>
              <a:r>
                <a:rPr lang="en-US" sz="900" dirty="0" err="1"/>
                <a:t>dstM</a:t>
              </a:r>
              <a:endParaRPr lang="en-US" sz="900" dirty="0"/>
            </a:p>
          </p:txBody>
        </p:sp>
        <p:sp>
          <p:nvSpPr>
            <p:cNvPr id="81" name="Oval 34">
              <a:extLst>
                <a:ext uri="{FF2B5EF4-FFF2-40B4-BE49-F238E27FC236}">
                  <a16:creationId xmlns:a16="http://schemas.microsoft.com/office/drawing/2014/main" id="{16D0EF6A-55D9-4DBC-AC90-166937C0E851}"/>
                </a:ext>
              </a:extLst>
            </p:cNvPr>
            <p:cNvSpPr>
              <a:spLocks noChangeArrowheads="1"/>
            </p:cNvSpPr>
            <p:nvPr/>
          </p:nvSpPr>
          <p:spPr bwMode="auto">
            <a:xfrm>
              <a:off x="6470650" y="2813050"/>
              <a:ext cx="457200" cy="381000"/>
            </a:xfrm>
            <a:prstGeom prst="ellipse">
              <a:avLst/>
            </a:prstGeom>
            <a:noFill/>
            <a:ln w="9525">
              <a:noFill/>
              <a:round/>
              <a:headEnd/>
              <a:tailEnd/>
            </a:ln>
          </p:spPr>
          <p:txBody>
            <a:bodyPr wrap="none" lIns="91430" tIns="45715" rIns="91430" bIns="45715" anchor="ctr"/>
            <a:lstStyle/>
            <a:p>
              <a:pPr algn="r"/>
              <a:r>
                <a:rPr lang="en-US" sz="900" dirty="0" err="1"/>
                <a:t>srcA</a:t>
              </a:r>
              <a:endParaRPr lang="en-US" sz="900" dirty="0"/>
            </a:p>
          </p:txBody>
        </p:sp>
        <p:sp>
          <p:nvSpPr>
            <p:cNvPr id="82" name="Oval 35">
              <a:extLst>
                <a:ext uri="{FF2B5EF4-FFF2-40B4-BE49-F238E27FC236}">
                  <a16:creationId xmlns:a16="http://schemas.microsoft.com/office/drawing/2014/main" id="{B76A9E9A-3C5B-4D7B-A901-4F70F7F13D84}"/>
                </a:ext>
              </a:extLst>
            </p:cNvPr>
            <p:cNvSpPr>
              <a:spLocks noChangeArrowheads="1"/>
            </p:cNvSpPr>
            <p:nvPr/>
          </p:nvSpPr>
          <p:spPr bwMode="auto">
            <a:xfrm>
              <a:off x="6927850" y="2813050"/>
              <a:ext cx="457200" cy="381000"/>
            </a:xfrm>
            <a:prstGeom prst="ellipse">
              <a:avLst/>
            </a:prstGeom>
            <a:noFill/>
            <a:ln w="9525">
              <a:noFill/>
              <a:round/>
              <a:headEnd/>
              <a:tailEnd/>
            </a:ln>
          </p:spPr>
          <p:txBody>
            <a:bodyPr wrap="none" lIns="91430" tIns="45715" rIns="91430" bIns="45715" anchor="ctr"/>
            <a:lstStyle/>
            <a:p>
              <a:pPr algn="r"/>
              <a:r>
                <a:rPr lang="en-US" sz="900"/>
                <a:t>srcB</a:t>
              </a:r>
            </a:p>
          </p:txBody>
        </p:sp>
        <p:sp>
          <p:nvSpPr>
            <p:cNvPr id="83" name="Oval 6">
              <a:extLst>
                <a:ext uri="{FF2B5EF4-FFF2-40B4-BE49-F238E27FC236}">
                  <a16:creationId xmlns:a16="http://schemas.microsoft.com/office/drawing/2014/main" id="{8F268EF9-294D-4603-8DD6-564F644FB208}"/>
                </a:ext>
              </a:extLst>
            </p:cNvPr>
            <p:cNvSpPr>
              <a:spLocks noChangeArrowheads="1"/>
            </p:cNvSpPr>
            <p:nvPr/>
          </p:nvSpPr>
          <p:spPr bwMode="auto">
            <a:xfrm>
              <a:off x="4870450" y="4565650"/>
              <a:ext cx="457200" cy="381000"/>
            </a:xfrm>
            <a:prstGeom prst="ellipse">
              <a:avLst/>
            </a:prstGeom>
            <a:solidFill>
              <a:schemeClr val="bg1"/>
            </a:solidFill>
            <a:ln w="9525">
              <a:noFill/>
              <a:round/>
              <a:headEnd/>
              <a:tailEnd/>
            </a:ln>
          </p:spPr>
          <p:txBody>
            <a:bodyPr wrap="none" lIns="91430" tIns="45715" rIns="91430" bIns="45715" anchor="ctr"/>
            <a:lstStyle/>
            <a:p>
              <a:r>
                <a:rPr lang="en-US" sz="1200"/>
                <a:t>icode</a:t>
              </a:r>
            </a:p>
          </p:txBody>
        </p:sp>
        <p:sp>
          <p:nvSpPr>
            <p:cNvPr id="84" name="Oval 30">
              <a:extLst>
                <a:ext uri="{FF2B5EF4-FFF2-40B4-BE49-F238E27FC236}">
                  <a16:creationId xmlns:a16="http://schemas.microsoft.com/office/drawing/2014/main" id="{EDA86EAE-EE69-48C0-B266-C0B1C1AEAB7F}"/>
                </a:ext>
              </a:extLst>
            </p:cNvPr>
            <p:cNvSpPr>
              <a:spLocks noChangeArrowheads="1"/>
            </p:cNvSpPr>
            <p:nvPr/>
          </p:nvSpPr>
          <p:spPr bwMode="auto">
            <a:xfrm>
              <a:off x="6470650" y="4565650"/>
              <a:ext cx="457200" cy="381000"/>
            </a:xfrm>
            <a:prstGeom prst="ellipse">
              <a:avLst/>
            </a:prstGeom>
            <a:noFill/>
            <a:ln w="9525">
              <a:noFill/>
              <a:round/>
              <a:headEnd/>
              <a:tailEnd/>
            </a:ln>
          </p:spPr>
          <p:txBody>
            <a:bodyPr wrap="none" lIns="91430" tIns="45715" rIns="91430" bIns="45715" anchor="ctr"/>
            <a:lstStyle/>
            <a:p>
              <a:r>
                <a:rPr lang="en-US" sz="1200"/>
                <a:t>rA</a:t>
              </a:r>
            </a:p>
          </p:txBody>
        </p:sp>
        <p:sp>
          <p:nvSpPr>
            <p:cNvPr id="85" name="Oval 235">
              <a:extLst>
                <a:ext uri="{FF2B5EF4-FFF2-40B4-BE49-F238E27FC236}">
                  <a16:creationId xmlns:a16="http://schemas.microsoft.com/office/drawing/2014/main" id="{DCB39CD7-5C36-45F1-AE56-E4DCACFE8A7D}"/>
                </a:ext>
              </a:extLst>
            </p:cNvPr>
            <p:cNvSpPr>
              <a:spLocks noChangeArrowheads="1"/>
            </p:cNvSpPr>
            <p:nvPr/>
          </p:nvSpPr>
          <p:spPr bwMode="auto">
            <a:xfrm>
              <a:off x="6851650" y="1517650"/>
              <a:ext cx="457200" cy="381000"/>
            </a:xfrm>
            <a:prstGeom prst="ellipse">
              <a:avLst/>
            </a:prstGeom>
            <a:noFill/>
            <a:ln w="9525">
              <a:noFill/>
              <a:round/>
              <a:headEnd/>
              <a:tailEnd/>
            </a:ln>
          </p:spPr>
          <p:txBody>
            <a:bodyPr wrap="none" lIns="91430" tIns="45715" rIns="91430" bIns="45715" anchor="ctr"/>
            <a:lstStyle/>
            <a:p>
              <a:r>
                <a:rPr lang="en-US" sz="1200"/>
                <a:t>valB</a:t>
              </a:r>
            </a:p>
          </p:txBody>
        </p:sp>
        <p:sp>
          <p:nvSpPr>
            <p:cNvPr id="86" name="Line 236">
              <a:extLst>
                <a:ext uri="{FF2B5EF4-FFF2-40B4-BE49-F238E27FC236}">
                  <a16:creationId xmlns:a16="http://schemas.microsoft.com/office/drawing/2014/main" id="{6E889818-CF98-44FE-809B-27F0ADA7CF6F}"/>
                </a:ext>
              </a:extLst>
            </p:cNvPr>
            <p:cNvSpPr>
              <a:spLocks noChangeShapeType="1"/>
            </p:cNvSpPr>
            <p:nvPr/>
          </p:nvSpPr>
          <p:spPr bwMode="auto">
            <a:xfrm flipV="1">
              <a:off x="5861050" y="1898650"/>
              <a:ext cx="0" cy="381000"/>
            </a:xfrm>
            <a:prstGeom prst="line">
              <a:avLst/>
            </a:prstGeom>
            <a:noFill/>
            <a:ln w="38100">
              <a:solidFill>
                <a:schemeClr val="tx1"/>
              </a:solidFill>
              <a:round/>
              <a:headEnd/>
              <a:tailEnd type="triangle" w="sm" len="sm"/>
            </a:ln>
          </p:spPr>
          <p:txBody>
            <a:bodyPr/>
            <a:lstStyle/>
            <a:p>
              <a:endParaRPr lang="en-US"/>
            </a:p>
          </p:txBody>
        </p:sp>
        <p:sp>
          <p:nvSpPr>
            <p:cNvPr id="87" name="Oval 238">
              <a:extLst>
                <a:ext uri="{FF2B5EF4-FFF2-40B4-BE49-F238E27FC236}">
                  <a16:creationId xmlns:a16="http://schemas.microsoft.com/office/drawing/2014/main" id="{01F43DC8-0A59-4298-835E-6082E2D2C92D}"/>
                </a:ext>
              </a:extLst>
            </p:cNvPr>
            <p:cNvSpPr>
              <a:spLocks noChangeArrowheads="1"/>
            </p:cNvSpPr>
            <p:nvPr/>
          </p:nvSpPr>
          <p:spPr bwMode="auto">
            <a:xfrm>
              <a:off x="5632450" y="1517650"/>
              <a:ext cx="457200" cy="381000"/>
            </a:xfrm>
            <a:prstGeom prst="ellipse">
              <a:avLst/>
            </a:prstGeom>
            <a:noFill/>
            <a:ln w="9525">
              <a:noFill/>
              <a:round/>
              <a:headEnd/>
              <a:tailEnd/>
            </a:ln>
          </p:spPr>
          <p:txBody>
            <a:bodyPr wrap="none" lIns="91430" tIns="45715" rIns="91430" bIns="45715" anchor="ctr"/>
            <a:lstStyle/>
            <a:p>
              <a:r>
                <a:rPr lang="en-US" sz="1200"/>
                <a:t>valA</a:t>
              </a:r>
            </a:p>
          </p:txBody>
        </p:sp>
        <p:sp>
          <p:nvSpPr>
            <p:cNvPr id="88" name="Freeform 247">
              <a:extLst>
                <a:ext uri="{FF2B5EF4-FFF2-40B4-BE49-F238E27FC236}">
                  <a16:creationId xmlns:a16="http://schemas.microsoft.com/office/drawing/2014/main" id="{07B5F7FF-D4E5-4CA1-ABA8-856FB44D03A5}"/>
                </a:ext>
              </a:extLst>
            </p:cNvPr>
            <p:cNvSpPr>
              <a:spLocks/>
            </p:cNvSpPr>
            <p:nvPr/>
          </p:nvSpPr>
          <p:spPr bwMode="auto">
            <a:xfrm>
              <a:off x="7385050" y="1898650"/>
              <a:ext cx="1143000" cy="914400"/>
            </a:xfrm>
            <a:custGeom>
              <a:avLst/>
              <a:gdLst>
                <a:gd name="T0" fmla="*/ 1143000 w 1152"/>
                <a:gd name="T1" fmla="*/ 0 h 2736"/>
                <a:gd name="T2" fmla="*/ 1143000 w 1152"/>
                <a:gd name="T3" fmla="*/ 914400 h 2736"/>
                <a:gd name="T4" fmla="*/ 0 w 1152"/>
                <a:gd name="T5" fmla="*/ 914400 h 2736"/>
                <a:gd name="T6" fmla="*/ 0 60000 65536"/>
                <a:gd name="T7" fmla="*/ 0 60000 65536"/>
                <a:gd name="T8" fmla="*/ 0 60000 65536"/>
                <a:gd name="T9" fmla="*/ 0 w 1152"/>
                <a:gd name="T10" fmla="*/ 0 h 2736"/>
                <a:gd name="T11" fmla="*/ 1152 w 1152"/>
                <a:gd name="T12" fmla="*/ 2736 h 2736"/>
              </a:gdLst>
              <a:ahLst/>
              <a:cxnLst>
                <a:cxn ang="T6">
                  <a:pos x="T0" y="T1"/>
                </a:cxn>
                <a:cxn ang="T7">
                  <a:pos x="T2" y="T3"/>
                </a:cxn>
                <a:cxn ang="T8">
                  <a:pos x="T4" y="T5"/>
                </a:cxn>
              </a:cxnLst>
              <a:rect l="T9" t="T10" r="T11" b="T12"/>
              <a:pathLst>
                <a:path w="1152" h="2736">
                  <a:moveTo>
                    <a:pt x="1152" y="0"/>
                  </a:moveTo>
                  <a:lnTo>
                    <a:pt x="1152" y="2736"/>
                  </a:lnTo>
                  <a:lnTo>
                    <a:pt x="0" y="2736"/>
                  </a:lnTo>
                </a:path>
              </a:pathLst>
            </a:custGeom>
            <a:noFill/>
            <a:ln w="38100">
              <a:solidFill>
                <a:schemeClr val="tx1"/>
              </a:solidFill>
              <a:round/>
              <a:headEnd/>
              <a:tailEnd type="triangle" w="sm" len="sm"/>
            </a:ln>
          </p:spPr>
          <p:txBody>
            <a:bodyPr/>
            <a:lstStyle/>
            <a:p>
              <a:endParaRPr lang="en-US"/>
            </a:p>
          </p:txBody>
        </p:sp>
        <p:sp>
          <p:nvSpPr>
            <p:cNvPr id="89" name="Freeform 270">
              <a:extLst>
                <a:ext uri="{FF2B5EF4-FFF2-40B4-BE49-F238E27FC236}">
                  <a16:creationId xmlns:a16="http://schemas.microsoft.com/office/drawing/2014/main" id="{46C6DA3A-18E0-4799-A9F3-9630492F9C9D}"/>
                </a:ext>
              </a:extLst>
            </p:cNvPr>
            <p:cNvSpPr>
              <a:spLocks/>
            </p:cNvSpPr>
            <p:nvPr/>
          </p:nvSpPr>
          <p:spPr bwMode="auto">
            <a:xfrm>
              <a:off x="7385050" y="1898650"/>
              <a:ext cx="685800" cy="533400"/>
            </a:xfrm>
            <a:custGeom>
              <a:avLst/>
              <a:gdLst>
                <a:gd name="T0" fmla="*/ 685800 w 1248"/>
                <a:gd name="T1" fmla="*/ 0 h 3936"/>
                <a:gd name="T2" fmla="*/ 685800 w 1248"/>
                <a:gd name="T3" fmla="*/ 533400 h 3936"/>
                <a:gd name="T4" fmla="*/ 0 w 1248"/>
                <a:gd name="T5" fmla="*/ 533400 h 3936"/>
                <a:gd name="T6" fmla="*/ 0 60000 65536"/>
                <a:gd name="T7" fmla="*/ 0 60000 65536"/>
                <a:gd name="T8" fmla="*/ 0 60000 65536"/>
                <a:gd name="T9" fmla="*/ 0 w 1248"/>
                <a:gd name="T10" fmla="*/ 0 h 3936"/>
                <a:gd name="T11" fmla="*/ 1248 w 1248"/>
                <a:gd name="T12" fmla="*/ 3936 h 3936"/>
              </a:gdLst>
              <a:ahLst/>
              <a:cxnLst>
                <a:cxn ang="T6">
                  <a:pos x="T0" y="T1"/>
                </a:cxn>
                <a:cxn ang="T7">
                  <a:pos x="T2" y="T3"/>
                </a:cxn>
                <a:cxn ang="T8">
                  <a:pos x="T4" y="T5"/>
                </a:cxn>
              </a:cxnLst>
              <a:rect l="T9" t="T10" r="T11" b="T12"/>
              <a:pathLst>
                <a:path w="1248" h="3936">
                  <a:moveTo>
                    <a:pt x="1248" y="0"/>
                  </a:moveTo>
                  <a:lnTo>
                    <a:pt x="1248" y="3936"/>
                  </a:lnTo>
                  <a:lnTo>
                    <a:pt x="0" y="3936"/>
                  </a:lnTo>
                </a:path>
              </a:pathLst>
            </a:custGeom>
            <a:noFill/>
            <a:ln w="38100">
              <a:solidFill>
                <a:schemeClr val="tx1"/>
              </a:solidFill>
              <a:round/>
              <a:headEnd type="none" w="sm" len="sm"/>
              <a:tailEnd type="triangle" w="sm" len="sm"/>
            </a:ln>
          </p:spPr>
          <p:txBody>
            <a:bodyPr/>
            <a:lstStyle/>
            <a:p>
              <a:endParaRPr lang="en-US"/>
            </a:p>
          </p:txBody>
        </p:sp>
        <p:sp>
          <p:nvSpPr>
            <p:cNvPr id="90" name="Line 293">
              <a:extLst>
                <a:ext uri="{FF2B5EF4-FFF2-40B4-BE49-F238E27FC236}">
                  <a16:creationId xmlns:a16="http://schemas.microsoft.com/office/drawing/2014/main" id="{CB23AF52-E655-4570-9217-D7F97F947856}"/>
                </a:ext>
              </a:extLst>
            </p:cNvPr>
            <p:cNvSpPr>
              <a:spLocks noChangeShapeType="1"/>
            </p:cNvSpPr>
            <p:nvPr/>
          </p:nvSpPr>
          <p:spPr bwMode="auto">
            <a:xfrm flipV="1">
              <a:off x="6242050" y="3113088"/>
              <a:ext cx="0" cy="530225"/>
            </a:xfrm>
            <a:prstGeom prst="line">
              <a:avLst/>
            </a:prstGeom>
            <a:noFill/>
            <a:ln w="12700">
              <a:solidFill>
                <a:schemeClr val="tx1"/>
              </a:solidFill>
              <a:round/>
              <a:headEnd/>
              <a:tailEnd type="triangle" w="sm" len="sm"/>
            </a:ln>
          </p:spPr>
          <p:txBody>
            <a:bodyPr/>
            <a:lstStyle/>
            <a:p>
              <a:endParaRPr lang="en-US"/>
            </a:p>
          </p:txBody>
        </p:sp>
        <p:sp>
          <p:nvSpPr>
            <p:cNvPr id="91" name="Line 294">
              <a:extLst>
                <a:ext uri="{FF2B5EF4-FFF2-40B4-BE49-F238E27FC236}">
                  <a16:creationId xmlns:a16="http://schemas.microsoft.com/office/drawing/2014/main" id="{7206109B-BCA3-42CF-93E3-DC440F6D6079}"/>
                </a:ext>
              </a:extLst>
            </p:cNvPr>
            <p:cNvSpPr>
              <a:spLocks noChangeShapeType="1"/>
            </p:cNvSpPr>
            <p:nvPr/>
          </p:nvSpPr>
          <p:spPr bwMode="auto">
            <a:xfrm flipV="1">
              <a:off x="6699250" y="3113088"/>
              <a:ext cx="0" cy="530225"/>
            </a:xfrm>
            <a:prstGeom prst="line">
              <a:avLst/>
            </a:prstGeom>
            <a:noFill/>
            <a:ln w="12700">
              <a:solidFill>
                <a:schemeClr val="tx1"/>
              </a:solidFill>
              <a:round/>
              <a:headEnd/>
              <a:tailEnd type="triangle" w="sm" len="sm"/>
            </a:ln>
          </p:spPr>
          <p:txBody>
            <a:bodyPr/>
            <a:lstStyle/>
            <a:p>
              <a:endParaRPr lang="en-US"/>
            </a:p>
          </p:txBody>
        </p:sp>
        <p:sp>
          <p:nvSpPr>
            <p:cNvPr id="92" name="Line 295">
              <a:extLst>
                <a:ext uri="{FF2B5EF4-FFF2-40B4-BE49-F238E27FC236}">
                  <a16:creationId xmlns:a16="http://schemas.microsoft.com/office/drawing/2014/main" id="{1013032E-491A-42D6-98C0-FCA78165EFB3}"/>
                </a:ext>
              </a:extLst>
            </p:cNvPr>
            <p:cNvSpPr>
              <a:spLocks noChangeShapeType="1"/>
            </p:cNvSpPr>
            <p:nvPr/>
          </p:nvSpPr>
          <p:spPr bwMode="auto">
            <a:xfrm flipV="1">
              <a:off x="7156450" y="3113088"/>
              <a:ext cx="0" cy="530225"/>
            </a:xfrm>
            <a:prstGeom prst="line">
              <a:avLst/>
            </a:prstGeom>
            <a:noFill/>
            <a:ln w="12700">
              <a:solidFill>
                <a:schemeClr val="tx1"/>
              </a:solidFill>
              <a:round/>
              <a:headEnd/>
              <a:tailEnd type="triangle" w="sm" len="sm"/>
            </a:ln>
          </p:spPr>
          <p:txBody>
            <a:bodyPr/>
            <a:lstStyle/>
            <a:p>
              <a:endParaRPr lang="en-US"/>
            </a:p>
          </p:txBody>
        </p:sp>
        <p:sp>
          <p:nvSpPr>
            <p:cNvPr id="93" name="Line 300">
              <a:extLst>
                <a:ext uri="{FF2B5EF4-FFF2-40B4-BE49-F238E27FC236}">
                  <a16:creationId xmlns:a16="http://schemas.microsoft.com/office/drawing/2014/main" id="{9EE4347B-6ECB-42D5-909A-D51D6976FB00}"/>
                </a:ext>
              </a:extLst>
            </p:cNvPr>
            <p:cNvSpPr>
              <a:spLocks noChangeShapeType="1"/>
            </p:cNvSpPr>
            <p:nvPr/>
          </p:nvSpPr>
          <p:spPr bwMode="auto">
            <a:xfrm flipV="1">
              <a:off x="6699250" y="3956050"/>
              <a:ext cx="0" cy="685800"/>
            </a:xfrm>
            <a:prstGeom prst="line">
              <a:avLst/>
            </a:prstGeom>
            <a:noFill/>
            <a:ln w="12700">
              <a:solidFill>
                <a:schemeClr val="tx1"/>
              </a:solidFill>
              <a:round/>
              <a:headEnd/>
              <a:tailEnd type="triangle" w="sm" len="sm"/>
            </a:ln>
          </p:spPr>
          <p:txBody>
            <a:bodyPr/>
            <a:lstStyle/>
            <a:p>
              <a:endParaRPr lang="en-US"/>
            </a:p>
          </p:txBody>
        </p:sp>
        <p:sp>
          <p:nvSpPr>
            <p:cNvPr id="94" name="Line 301">
              <a:extLst>
                <a:ext uri="{FF2B5EF4-FFF2-40B4-BE49-F238E27FC236}">
                  <a16:creationId xmlns:a16="http://schemas.microsoft.com/office/drawing/2014/main" id="{BA458322-FD7E-40E7-96EB-BF3DC1A575EA}"/>
                </a:ext>
              </a:extLst>
            </p:cNvPr>
            <p:cNvSpPr>
              <a:spLocks noChangeShapeType="1"/>
            </p:cNvSpPr>
            <p:nvPr/>
          </p:nvSpPr>
          <p:spPr bwMode="auto">
            <a:xfrm flipV="1">
              <a:off x="7156450" y="3956050"/>
              <a:ext cx="0" cy="685800"/>
            </a:xfrm>
            <a:prstGeom prst="line">
              <a:avLst/>
            </a:prstGeom>
            <a:noFill/>
            <a:ln w="12700">
              <a:solidFill>
                <a:schemeClr val="tx1"/>
              </a:solidFill>
              <a:round/>
              <a:headEnd/>
              <a:tailEnd type="triangle" w="sm" len="sm"/>
            </a:ln>
          </p:spPr>
          <p:txBody>
            <a:bodyPr/>
            <a:lstStyle/>
            <a:p>
              <a:endParaRPr lang="en-US"/>
            </a:p>
          </p:txBody>
        </p:sp>
        <p:sp>
          <p:nvSpPr>
            <p:cNvPr id="95" name="Freeform 303">
              <a:extLst>
                <a:ext uri="{FF2B5EF4-FFF2-40B4-BE49-F238E27FC236}">
                  <a16:creationId xmlns:a16="http://schemas.microsoft.com/office/drawing/2014/main" id="{990AE5D9-4756-4E2F-973B-05989A9CF113}"/>
                </a:ext>
              </a:extLst>
            </p:cNvPr>
            <p:cNvSpPr>
              <a:spLocks/>
            </p:cNvSpPr>
            <p:nvPr/>
          </p:nvSpPr>
          <p:spPr bwMode="auto">
            <a:xfrm>
              <a:off x="6242050" y="3956050"/>
              <a:ext cx="457200" cy="381000"/>
            </a:xfrm>
            <a:custGeom>
              <a:avLst/>
              <a:gdLst>
                <a:gd name="T0" fmla="*/ 457200 w 288"/>
                <a:gd name="T1" fmla="*/ 381000 h 240"/>
                <a:gd name="T2" fmla="*/ 0 w 288"/>
                <a:gd name="T3" fmla="*/ 381000 h 240"/>
                <a:gd name="T4" fmla="*/ 0 w 288"/>
                <a:gd name="T5" fmla="*/ 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288" y="240"/>
                  </a:moveTo>
                  <a:lnTo>
                    <a:pt x="0" y="240"/>
                  </a:lnTo>
                  <a:lnTo>
                    <a:pt x="0" y="0"/>
                  </a:lnTo>
                </a:path>
              </a:pathLst>
            </a:custGeom>
            <a:noFill/>
            <a:ln w="12700">
              <a:solidFill>
                <a:schemeClr val="tx1"/>
              </a:solidFill>
              <a:round/>
              <a:headEnd/>
              <a:tailEnd type="triangle" w="sm" len="sm"/>
            </a:ln>
          </p:spPr>
          <p:txBody>
            <a:bodyPr/>
            <a:lstStyle/>
            <a:p>
              <a:endParaRPr lang="en-US"/>
            </a:p>
          </p:txBody>
        </p:sp>
        <p:sp>
          <p:nvSpPr>
            <p:cNvPr id="96" name="Freeform 305">
              <a:extLst>
                <a:ext uri="{FF2B5EF4-FFF2-40B4-BE49-F238E27FC236}">
                  <a16:creationId xmlns:a16="http://schemas.microsoft.com/office/drawing/2014/main" id="{62147EA8-F24E-4569-A3A7-4A59173F6E09}"/>
                </a:ext>
              </a:extLst>
            </p:cNvPr>
            <p:cNvSpPr>
              <a:spLocks/>
            </p:cNvSpPr>
            <p:nvPr/>
          </p:nvSpPr>
          <p:spPr bwMode="auto">
            <a:xfrm>
              <a:off x="5784850" y="3956050"/>
              <a:ext cx="1371600" cy="533400"/>
            </a:xfrm>
            <a:custGeom>
              <a:avLst/>
              <a:gdLst>
                <a:gd name="T0" fmla="*/ 1371600 w 864"/>
                <a:gd name="T1" fmla="*/ 533400 h 192"/>
                <a:gd name="T2" fmla="*/ 0 w 864"/>
                <a:gd name="T3" fmla="*/ 533400 h 192"/>
                <a:gd name="T4" fmla="*/ 0 w 864"/>
                <a:gd name="T5" fmla="*/ 0 h 192"/>
                <a:gd name="T6" fmla="*/ 0 60000 65536"/>
                <a:gd name="T7" fmla="*/ 0 60000 65536"/>
                <a:gd name="T8" fmla="*/ 0 60000 65536"/>
                <a:gd name="T9" fmla="*/ 0 w 864"/>
                <a:gd name="T10" fmla="*/ 0 h 192"/>
                <a:gd name="T11" fmla="*/ 864 w 864"/>
                <a:gd name="T12" fmla="*/ 192 h 192"/>
              </a:gdLst>
              <a:ahLst/>
              <a:cxnLst>
                <a:cxn ang="T6">
                  <a:pos x="T0" y="T1"/>
                </a:cxn>
                <a:cxn ang="T7">
                  <a:pos x="T2" y="T3"/>
                </a:cxn>
                <a:cxn ang="T8">
                  <a:pos x="T4" y="T5"/>
                </a:cxn>
              </a:cxnLst>
              <a:rect l="T9" t="T10" r="T11" b="T12"/>
              <a:pathLst>
                <a:path w="864" h="192">
                  <a:moveTo>
                    <a:pt x="864" y="192"/>
                  </a:moveTo>
                  <a:lnTo>
                    <a:pt x="0" y="192"/>
                  </a:lnTo>
                  <a:lnTo>
                    <a:pt x="0" y="0"/>
                  </a:lnTo>
                </a:path>
              </a:pathLst>
            </a:custGeom>
            <a:noFill/>
            <a:ln w="12700">
              <a:solidFill>
                <a:schemeClr val="tx1"/>
              </a:solidFill>
              <a:round/>
              <a:headEnd/>
              <a:tailEnd type="triangle" w="sm" len="sm"/>
            </a:ln>
          </p:spPr>
          <p:txBody>
            <a:bodyPr/>
            <a:lstStyle/>
            <a:p>
              <a:endParaRPr lang="en-US"/>
            </a:p>
          </p:txBody>
        </p:sp>
        <p:grpSp>
          <p:nvGrpSpPr>
            <p:cNvPr id="97" name="Group 306">
              <a:extLst>
                <a:ext uri="{FF2B5EF4-FFF2-40B4-BE49-F238E27FC236}">
                  <a16:creationId xmlns:a16="http://schemas.microsoft.com/office/drawing/2014/main" id="{0BD3BF51-1D55-40CD-B3F1-3BF2B09A06B1}"/>
                </a:ext>
              </a:extLst>
            </p:cNvPr>
            <p:cNvGrpSpPr>
              <a:grpSpLocks/>
            </p:cNvGrpSpPr>
            <p:nvPr/>
          </p:nvGrpSpPr>
          <p:grpSpPr bwMode="auto">
            <a:xfrm>
              <a:off x="6623050" y="4260850"/>
              <a:ext cx="152400" cy="152400"/>
              <a:chOff x="240" y="4176"/>
              <a:chExt cx="192" cy="192"/>
            </a:xfrm>
          </p:grpSpPr>
          <p:sp>
            <p:nvSpPr>
              <p:cNvPr id="119" name="Oval 307">
                <a:extLst>
                  <a:ext uri="{FF2B5EF4-FFF2-40B4-BE49-F238E27FC236}">
                    <a16:creationId xmlns:a16="http://schemas.microsoft.com/office/drawing/2014/main" id="{B3E668EC-BEC7-4711-9920-5D475816816E}"/>
                  </a:ext>
                </a:extLst>
              </p:cNvPr>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p:spPr>
            <p:txBody>
              <a:bodyPr wrap="none" anchor="ctr"/>
              <a:lstStyle/>
              <a:p>
                <a:endParaRPr lang="en-US"/>
              </a:p>
            </p:txBody>
          </p:sp>
          <p:sp>
            <p:nvSpPr>
              <p:cNvPr id="120" name="Rectangle 308">
                <a:extLst>
                  <a:ext uri="{FF2B5EF4-FFF2-40B4-BE49-F238E27FC236}">
                    <a16:creationId xmlns:a16="http://schemas.microsoft.com/office/drawing/2014/main" id="{908696BA-E511-44AD-B41F-453593D31953}"/>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endParaRPr lang="en-US"/>
              </a:p>
            </p:txBody>
          </p:sp>
        </p:grpSp>
        <p:grpSp>
          <p:nvGrpSpPr>
            <p:cNvPr id="98" name="Group 309">
              <a:extLst>
                <a:ext uri="{FF2B5EF4-FFF2-40B4-BE49-F238E27FC236}">
                  <a16:creationId xmlns:a16="http://schemas.microsoft.com/office/drawing/2014/main" id="{574E8B33-E51A-4D2F-AC3F-AA7987B087E2}"/>
                </a:ext>
              </a:extLst>
            </p:cNvPr>
            <p:cNvGrpSpPr>
              <a:grpSpLocks/>
            </p:cNvGrpSpPr>
            <p:nvPr/>
          </p:nvGrpSpPr>
          <p:grpSpPr bwMode="auto">
            <a:xfrm>
              <a:off x="7080250" y="4413250"/>
              <a:ext cx="152400" cy="152400"/>
              <a:chOff x="240" y="4176"/>
              <a:chExt cx="192" cy="192"/>
            </a:xfrm>
          </p:grpSpPr>
          <p:sp>
            <p:nvSpPr>
              <p:cNvPr id="117" name="Oval 310">
                <a:extLst>
                  <a:ext uri="{FF2B5EF4-FFF2-40B4-BE49-F238E27FC236}">
                    <a16:creationId xmlns:a16="http://schemas.microsoft.com/office/drawing/2014/main" id="{96F93E46-51C2-44E0-85C1-E69968C459F5}"/>
                  </a:ext>
                </a:extLst>
              </p:cNvPr>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p:spPr>
            <p:txBody>
              <a:bodyPr wrap="none" anchor="ctr"/>
              <a:lstStyle/>
              <a:p>
                <a:endParaRPr lang="en-US"/>
              </a:p>
            </p:txBody>
          </p:sp>
          <p:sp>
            <p:nvSpPr>
              <p:cNvPr id="118" name="Rectangle 311">
                <a:extLst>
                  <a:ext uri="{FF2B5EF4-FFF2-40B4-BE49-F238E27FC236}">
                    <a16:creationId xmlns:a16="http://schemas.microsoft.com/office/drawing/2014/main" id="{297CE5A5-4A0F-40AB-A427-0CBC57E6EC46}"/>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endParaRPr lang="en-US"/>
              </a:p>
            </p:txBody>
          </p:sp>
        </p:grpSp>
        <p:sp>
          <p:nvSpPr>
            <p:cNvPr id="99" name="Freeform 312">
              <a:extLst>
                <a:ext uri="{FF2B5EF4-FFF2-40B4-BE49-F238E27FC236}">
                  <a16:creationId xmlns:a16="http://schemas.microsoft.com/office/drawing/2014/main" id="{E3E78B63-83D7-4BB3-BC9C-D48F7770AD2F}"/>
                </a:ext>
              </a:extLst>
            </p:cNvPr>
            <p:cNvSpPr>
              <a:spLocks/>
            </p:cNvSpPr>
            <p:nvPr/>
          </p:nvSpPr>
          <p:spPr bwMode="auto">
            <a:xfrm>
              <a:off x="5099050" y="3956050"/>
              <a:ext cx="1905000" cy="685800"/>
            </a:xfrm>
            <a:custGeom>
              <a:avLst/>
              <a:gdLst>
                <a:gd name="T0" fmla="*/ 0 w 1200"/>
                <a:gd name="T1" fmla="*/ 685800 h 432"/>
                <a:gd name="T2" fmla="*/ 0 w 1200"/>
                <a:gd name="T3" fmla="*/ 228600 h 432"/>
                <a:gd name="T4" fmla="*/ 1905000 w 1200"/>
                <a:gd name="T5" fmla="*/ 228600 h 432"/>
                <a:gd name="T6" fmla="*/ 1905000 w 1200"/>
                <a:gd name="T7" fmla="*/ 0 h 432"/>
                <a:gd name="T8" fmla="*/ 0 60000 65536"/>
                <a:gd name="T9" fmla="*/ 0 60000 65536"/>
                <a:gd name="T10" fmla="*/ 0 60000 65536"/>
                <a:gd name="T11" fmla="*/ 0 60000 65536"/>
                <a:gd name="T12" fmla="*/ 0 w 1200"/>
                <a:gd name="T13" fmla="*/ 0 h 432"/>
                <a:gd name="T14" fmla="*/ 1200 w 1200"/>
                <a:gd name="T15" fmla="*/ 432 h 432"/>
              </a:gdLst>
              <a:ahLst/>
              <a:cxnLst>
                <a:cxn ang="T8">
                  <a:pos x="T0" y="T1"/>
                </a:cxn>
                <a:cxn ang="T9">
                  <a:pos x="T2" y="T3"/>
                </a:cxn>
                <a:cxn ang="T10">
                  <a:pos x="T4" y="T5"/>
                </a:cxn>
                <a:cxn ang="T11">
                  <a:pos x="T6" y="T7"/>
                </a:cxn>
              </a:cxnLst>
              <a:rect l="T12" t="T13" r="T14" b="T15"/>
              <a:pathLst>
                <a:path w="1200" h="432">
                  <a:moveTo>
                    <a:pt x="0" y="432"/>
                  </a:moveTo>
                  <a:lnTo>
                    <a:pt x="0" y="144"/>
                  </a:lnTo>
                  <a:lnTo>
                    <a:pt x="1200" y="144"/>
                  </a:lnTo>
                  <a:lnTo>
                    <a:pt x="1200" y="0"/>
                  </a:lnTo>
                </a:path>
              </a:pathLst>
            </a:custGeom>
            <a:noFill/>
            <a:ln w="12700">
              <a:solidFill>
                <a:schemeClr val="tx1"/>
              </a:solidFill>
              <a:round/>
              <a:headEnd/>
              <a:tailEnd type="triangle" w="sm" len="sm"/>
            </a:ln>
          </p:spPr>
          <p:txBody>
            <a:bodyPr/>
            <a:lstStyle/>
            <a:p>
              <a:endParaRPr lang="en-US"/>
            </a:p>
          </p:txBody>
        </p:sp>
        <p:sp>
          <p:nvSpPr>
            <p:cNvPr id="100" name="Line 314">
              <a:extLst>
                <a:ext uri="{FF2B5EF4-FFF2-40B4-BE49-F238E27FC236}">
                  <a16:creationId xmlns:a16="http://schemas.microsoft.com/office/drawing/2014/main" id="{D2124378-BC6C-4BF1-A046-FB56B86B6FB7}"/>
                </a:ext>
              </a:extLst>
            </p:cNvPr>
            <p:cNvSpPr>
              <a:spLocks noChangeShapeType="1"/>
            </p:cNvSpPr>
            <p:nvPr/>
          </p:nvSpPr>
          <p:spPr bwMode="auto">
            <a:xfrm flipV="1">
              <a:off x="6546850" y="3956050"/>
              <a:ext cx="0" cy="228600"/>
            </a:xfrm>
            <a:prstGeom prst="line">
              <a:avLst/>
            </a:prstGeom>
            <a:noFill/>
            <a:ln w="12700">
              <a:solidFill>
                <a:schemeClr val="tx1"/>
              </a:solidFill>
              <a:round/>
              <a:headEnd/>
              <a:tailEnd type="triangle" w="sm" len="sm"/>
            </a:ln>
          </p:spPr>
          <p:txBody>
            <a:bodyPr/>
            <a:lstStyle/>
            <a:p>
              <a:endParaRPr lang="en-US"/>
            </a:p>
          </p:txBody>
        </p:sp>
        <p:grpSp>
          <p:nvGrpSpPr>
            <p:cNvPr id="101" name="Group 315">
              <a:extLst>
                <a:ext uri="{FF2B5EF4-FFF2-40B4-BE49-F238E27FC236}">
                  <a16:creationId xmlns:a16="http://schemas.microsoft.com/office/drawing/2014/main" id="{09B8B7FC-63C1-4983-BFCF-D9DA0C87F087}"/>
                </a:ext>
              </a:extLst>
            </p:cNvPr>
            <p:cNvGrpSpPr>
              <a:grpSpLocks/>
            </p:cNvGrpSpPr>
            <p:nvPr/>
          </p:nvGrpSpPr>
          <p:grpSpPr bwMode="auto">
            <a:xfrm>
              <a:off x="6470650" y="4108450"/>
              <a:ext cx="152400" cy="152400"/>
              <a:chOff x="240" y="4176"/>
              <a:chExt cx="192" cy="192"/>
            </a:xfrm>
          </p:grpSpPr>
          <p:sp>
            <p:nvSpPr>
              <p:cNvPr id="115" name="Oval 316">
                <a:extLst>
                  <a:ext uri="{FF2B5EF4-FFF2-40B4-BE49-F238E27FC236}">
                    <a16:creationId xmlns:a16="http://schemas.microsoft.com/office/drawing/2014/main" id="{23B1D2E7-EE06-4A36-8E15-E1D044643EF3}"/>
                  </a:ext>
                </a:extLst>
              </p:cNvPr>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p:spPr>
            <p:txBody>
              <a:bodyPr wrap="none" anchor="ctr"/>
              <a:lstStyle/>
              <a:p>
                <a:endParaRPr lang="en-US"/>
              </a:p>
            </p:txBody>
          </p:sp>
          <p:sp>
            <p:nvSpPr>
              <p:cNvPr id="116" name="Rectangle 317">
                <a:extLst>
                  <a:ext uri="{FF2B5EF4-FFF2-40B4-BE49-F238E27FC236}">
                    <a16:creationId xmlns:a16="http://schemas.microsoft.com/office/drawing/2014/main" id="{A1A7FD21-045B-4104-9B18-CF66B0871E77}"/>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endParaRPr lang="en-US"/>
              </a:p>
            </p:txBody>
          </p:sp>
        </p:grpSp>
        <p:sp>
          <p:nvSpPr>
            <p:cNvPr id="102" name="Line 318">
              <a:extLst>
                <a:ext uri="{FF2B5EF4-FFF2-40B4-BE49-F238E27FC236}">
                  <a16:creationId xmlns:a16="http://schemas.microsoft.com/office/drawing/2014/main" id="{3B6DDCA6-ED46-4866-815A-CD297388E991}"/>
                </a:ext>
              </a:extLst>
            </p:cNvPr>
            <p:cNvSpPr>
              <a:spLocks noChangeShapeType="1"/>
            </p:cNvSpPr>
            <p:nvPr/>
          </p:nvSpPr>
          <p:spPr bwMode="auto">
            <a:xfrm flipV="1">
              <a:off x="6089650" y="3956050"/>
              <a:ext cx="0" cy="228600"/>
            </a:xfrm>
            <a:prstGeom prst="line">
              <a:avLst/>
            </a:prstGeom>
            <a:noFill/>
            <a:ln w="12700">
              <a:solidFill>
                <a:schemeClr val="tx1"/>
              </a:solidFill>
              <a:round/>
              <a:headEnd/>
              <a:tailEnd type="triangle" w="sm" len="sm"/>
            </a:ln>
          </p:spPr>
          <p:txBody>
            <a:bodyPr/>
            <a:lstStyle/>
            <a:p>
              <a:endParaRPr lang="en-US"/>
            </a:p>
          </p:txBody>
        </p:sp>
        <p:grpSp>
          <p:nvGrpSpPr>
            <p:cNvPr id="103" name="Group 319">
              <a:extLst>
                <a:ext uri="{FF2B5EF4-FFF2-40B4-BE49-F238E27FC236}">
                  <a16:creationId xmlns:a16="http://schemas.microsoft.com/office/drawing/2014/main" id="{05BCA769-B6E8-433A-AD82-73A4348FC710}"/>
                </a:ext>
              </a:extLst>
            </p:cNvPr>
            <p:cNvGrpSpPr>
              <a:grpSpLocks/>
            </p:cNvGrpSpPr>
            <p:nvPr/>
          </p:nvGrpSpPr>
          <p:grpSpPr bwMode="auto">
            <a:xfrm>
              <a:off x="6013450" y="4108450"/>
              <a:ext cx="152400" cy="152400"/>
              <a:chOff x="240" y="4176"/>
              <a:chExt cx="192" cy="192"/>
            </a:xfrm>
          </p:grpSpPr>
          <p:sp>
            <p:nvSpPr>
              <p:cNvPr id="113" name="Oval 320">
                <a:extLst>
                  <a:ext uri="{FF2B5EF4-FFF2-40B4-BE49-F238E27FC236}">
                    <a16:creationId xmlns:a16="http://schemas.microsoft.com/office/drawing/2014/main" id="{DD6851AF-7AEF-4043-9E99-B3942BA09D3F}"/>
                  </a:ext>
                </a:extLst>
              </p:cNvPr>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p:spPr>
            <p:txBody>
              <a:bodyPr wrap="none" anchor="ctr"/>
              <a:lstStyle/>
              <a:p>
                <a:endParaRPr lang="en-US"/>
              </a:p>
            </p:txBody>
          </p:sp>
          <p:sp>
            <p:nvSpPr>
              <p:cNvPr id="114" name="Rectangle 321">
                <a:extLst>
                  <a:ext uri="{FF2B5EF4-FFF2-40B4-BE49-F238E27FC236}">
                    <a16:creationId xmlns:a16="http://schemas.microsoft.com/office/drawing/2014/main" id="{ABCB620C-A2AC-4C9A-A9A6-579DAE2ED655}"/>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endParaRPr lang="en-US"/>
              </a:p>
            </p:txBody>
          </p:sp>
        </p:grpSp>
        <p:sp>
          <p:nvSpPr>
            <p:cNvPr id="104" name="Line 322">
              <a:extLst>
                <a:ext uri="{FF2B5EF4-FFF2-40B4-BE49-F238E27FC236}">
                  <a16:creationId xmlns:a16="http://schemas.microsoft.com/office/drawing/2014/main" id="{62696D15-666D-4213-8D97-0F86BC019A26}"/>
                </a:ext>
              </a:extLst>
            </p:cNvPr>
            <p:cNvSpPr>
              <a:spLocks noChangeShapeType="1"/>
            </p:cNvSpPr>
            <p:nvPr/>
          </p:nvSpPr>
          <p:spPr bwMode="auto">
            <a:xfrm flipV="1">
              <a:off x="5632450" y="3956050"/>
              <a:ext cx="0" cy="228600"/>
            </a:xfrm>
            <a:prstGeom prst="line">
              <a:avLst/>
            </a:prstGeom>
            <a:noFill/>
            <a:ln w="12700">
              <a:solidFill>
                <a:schemeClr val="tx1"/>
              </a:solidFill>
              <a:round/>
              <a:headEnd/>
              <a:tailEnd type="triangle" w="sm" len="sm"/>
            </a:ln>
          </p:spPr>
          <p:txBody>
            <a:bodyPr/>
            <a:lstStyle/>
            <a:p>
              <a:endParaRPr lang="en-US"/>
            </a:p>
          </p:txBody>
        </p:sp>
        <p:grpSp>
          <p:nvGrpSpPr>
            <p:cNvPr id="105" name="Group 323">
              <a:extLst>
                <a:ext uri="{FF2B5EF4-FFF2-40B4-BE49-F238E27FC236}">
                  <a16:creationId xmlns:a16="http://schemas.microsoft.com/office/drawing/2014/main" id="{4FD5BD9F-44AD-49E1-A74B-0E80C04D18AD}"/>
                </a:ext>
              </a:extLst>
            </p:cNvPr>
            <p:cNvGrpSpPr>
              <a:grpSpLocks/>
            </p:cNvGrpSpPr>
            <p:nvPr/>
          </p:nvGrpSpPr>
          <p:grpSpPr bwMode="auto">
            <a:xfrm>
              <a:off x="5556250" y="4108450"/>
              <a:ext cx="152400" cy="152400"/>
              <a:chOff x="240" y="4176"/>
              <a:chExt cx="192" cy="192"/>
            </a:xfrm>
          </p:grpSpPr>
          <p:sp>
            <p:nvSpPr>
              <p:cNvPr id="111" name="Oval 324">
                <a:extLst>
                  <a:ext uri="{FF2B5EF4-FFF2-40B4-BE49-F238E27FC236}">
                    <a16:creationId xmlns:a16="http://schemas.microsoft.com/office/drawing/2014/main" id="{D1B93DA7-406D-4284-B1B5-04321271549B}"/>
                  </a:ext>
                </a:extLst>
              </p:cNvPr>
              <p:cNvSpPr>
                <a:spLocks noChangeArrowheads="1"/>
              </p:cNvSpPr>
              <p:nvPr/>
            </p:nvSpPr>
            <p:spPr bwMode="auto">
              <a:xfrm>
                <a:off x="288" y="4224"/>
                <a:ext cx="96" cy="96"/>
              </a:xfrm>
              <a:prstGeom prst="ellipse">
                <a:avLst/>
              </a:prstGeom>
              <a:solidFill>
                <a:schemeClr val="tx1"/>
              </a:solidFill>
              <a:ln w="9525">
                <a:solidFill>
                  <a:schemeClr val="tx1"/>
                </a:solidFill>
                <a:round/>
                <a:headEnd/>
                <a:tailEnd/>
              </a:ln>
            </p:spPr>
            <p:txBody>
              <a:bodyPr wrap="none" anchor="ctr"/>
              <a:lstStyle/>
              <a:p>
                <a:endParaRPr lang="en-US"/>
              </a:p>
            </p:txBody>
          </p:sp>
          <p:sp>
            <p:nvSpPr>
              <p:cNvPr id="112" name="Rectangle 325">
                <a:extLst>
                  <a:ext uri="{FF2B5EF4-FFF2-40B4-BE49-F238E27FC236}">
                    <a16:creationId xmlns:a16="http://schemas.microsoft.com/office/drawing/2014/main" id="{EF6087C3-6261-4714-9E9A-F3E4FE839FF9}"/>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endParaRPr lang="en-US"/>
              </a:p>
            </p:txBody>
          </p:sp>
        </p:grpSp>
        <p:sp>
          <p:nvSpPr>
            <p:cNvPr id="106" name="Oval 326">
              <a:extLst>
                <a:ext uri="{FF2B5EF4-FFF2-40B4-BE49-F238E27FC236}">
                  <a16:creationId xmlns:a16="http://schemas.microsoft.com/office/drawing/2014/main" id="{FBCA0D63-8FC9-4B2E-B8E1-2F3CEBBAC9A4}"/>
                </a:ext>
              </a:extLst>
            </p:cNvPr>
            <p:cNvSpPr>
              <a:spLocks noChangeArrowheads="1"/>
            </p:cNvSpPr>
            <p:nvPr/>
          </p:nvSpPr>
          <p:spPr bwMode="auto">
            <a:xfrm>
              <a:off x="8299450" y="1517650"/>
              <a:ext cx="457200" cy="381000"/>
            </a:xfrm>
            <a:prstGeom prst="ellipse">
              <a:avLst/>
            </a:prstGeom>
            <a:noFill/>
            <a:ln w="9525">
              <a:noFill/>
              <a:round/>
              <a:headEnd/>
              <a:tailEnd/>
            </a:ln>
          </p:spPr>
          <p:txBody>
            <a:bodyPr wrap="none" lIns="91430" tIns="45715" rIns="91430" bIns="45715" anchor="ctr"/>
            <a:lstStyle/>
            <a:p>
              <a:r>
                <a:rPr lang="en-US" sz="1200"/>
                <a:t>valE</a:t>
              </a:r>
            </a:p>
          </p:txBody>
        </p:sp>
        <p:sp>
          <p:nvSpPr>
            <p:cNvPr id="107" name="Oval 327">
              <a:extLst>
                <a:ext uri="{FF2B5EF4-FFF2-40B4-BE49-F238E27FC236}">
                  <a16:creationId xmlns:a16="http://schemas.microsoft.com/office/drawing/2014/main" id="{5280BA34-CF41-4D4A-BD9C-0D38C0C3D66B}"/>
                </a:ext>
              </a:extLst>
            </p:cNvPr>
            <p:cNvSpPr>
              <a:spLocks noChangeArrowheads="1"/>
            </p:cNvSpPr>
            <p:nvPr/>
          </p:nvSpPr>
          <p:spPr bwMode="auto">
            <a:xfrm>
              <a:off x="7842250" y="1517650"/>
              <a:ext cx="457200" cy="381000"/>
            </a:xfrm>
            <a:prstGeom prst="ellipse">
              <a:avLst/>
            </a:prstGeom>
            <a:noFill/>
            <a:ln w="9525">
              <a:noFill/>
              <a:round/>
              <a:headEnd/>
              <a:tailEnd/>
            </a:ln>
          </p:spPr>
          <p:txBody>
            <a:bodyPr wrap="none" lIns="91430" tIns="45715" rIns="91430" bIns="45715" anchor="ctr"/>
            <a:lstStyle/>
            <a:p>
              <a:r>
                <a:rPr lang="en-US" sz="1200"/>
                <a:t>valM</a:t>
              </a:r>
            </a:p>
          </p:txBody>
        </p:sp>
        <p:cxnSp>
          <p:nvCxnSpPr>
            <p:cNvPr id="108" name="Straight Arrow Connector 121">
              <a:extLst>
                <a:ext uri="{FF2B5EF4-FFF2-40B4-BE49-F238E27FC236}">
                  <a16:creationId xmlns:a16="http://schemas.microsoft.com/office/drawing/2014/main" id="{E84DE6FF-D8F3-4955-8290-7963F7CF876A}"/>
                </a:ext>
              </a:extLst>
            </p:cNvPr>
            <p:cNvCxnSpPr>
              <a:cxnSpLocks noChangeShapeType="1"/>
            </p:cNvCxnSpPr>
            <p:nvPr/>
          </p:nvCxnSpPr>
          <p:spPr bwMode="auto">
            <a:xfrm>
              <a:off x="5022850" y="3803650"/>
              <a:ext cx="533400" cy="0"/>
            </a:xfrm>
            <a:prstGeom prst="straightConnector1">
              <a:avLst/>
            </a:prstGeom>
            <a:noFill/>
            <a:ln w="19050" algn="ctr">
              <a:solidFill>
                <a:schemeClr val="tx1"/>
              </a:solidFill>
              <a:prstDash val="sysDot"/>
              <a:round/>
              <a:headEnd type="none" w="sm" len="sm"/>
              <a:tailEnd type="triangle" w="med" len="sm"/>
            </a:ln>
          </p:spPr>
        </p:cxnSp>
        <p:cxnSp>
          <p:nvCxnSpPr>
            <p:cNvPr id="109" name="Straight Arrow Connector 121">
              <a:extLst>
                <a:ext uri="{FF2B5EF4-FFF2-40B4-BE49-F238E27FC236}">
                  <a16:creationId xmlns:a16="http://schemas.microsoft.com/office/drawing/2014/main" id="{21E44901-289C-47FB-A5DE-4337E204C4DC}"/>
                </a:ext>
              </a:extLst>
            </p:cNvPr>
            <p:cNvCxnSpPr>
              <a:cxnSpLocks noChangeShapeType="1"/>
            </p:cNvCxnSpPr>
            <p:nvPr/>
          </p:nvCxnSpPr>
          <p:spPr bwMode="auto">
            <a:xfrm rot="5400000" flipH="1" flipV="1">
              <a:off x="4070351" y="2851150"/>
              <a:ext cx="1905000" cy="3175"/>
            </a:xfrm>
            <a:prstGeom prst="straightConnector1">
              <a:avLst/>
            </a:prstGeom>
            <a:noFill/>
            <a:ln w="19050" algn="ctr">
              <a:solidFill>
                <a:schemeClr val="tx1"/>
              </a:solidFill>
              <a:prstDash val="sysDot"/>
              <a:round/>
              <a:headEnd type="none" w="sm" len="sm"/>
              <a:tailEnd type="none" w="med" len="sm"/>
            </a:ln>
          </p:spPr>
        </p:cxnSp>
        <p:sp>
          <p:nvSpPr>
            <p:cNvPr id="110" name="Oval 238">
              <a:extLst>
                <a:ext uri="{FF2B5EF4-FFF2-40B4-BE49-F238E27FC236}">
                  <a16:creationId xmlns:a16="http://schemas.microsoft.com/office/drawing/2014/main" id="{F6C0C585-FC9C-4CF4-BC95-8E6599E558E1}"/>
                </a:ext>
              </a:extLst>
            </p:cNvPr>
            <p:cNvSpPr>
              <a:spLocks noChangeArrowheads="1"/>
            </p:cNvSpPr>
            <p:nvPr/>
          </p:nvSpPr>
          <p:spPr bwMode="auto">
            <a:xfrm>
              <a:off x="4794250" y="1517650"/>
              <a:ext cx="457200" cy="381000"/>
            </a:xfrm>
            <a:prstGeom prst="ellipse">
              <a:avLst/>
            </a:prstGeom>
            <a:noFill/>
            <a:ln w="9525">
              <a:noFill/>
              <a:round/>
              <a:headEnd/>
              <a:tailEnd/>
            </a:ln>
          </p:spPr>
          <p:txBody>
            <a:bodyPr wrap="none" lIns="91430" tIns="45715" rIns="91430" bIns="45715" anchor="ctr"/>
            <a:lstStyle/>
            <a:p>
              <a:r>
                <a:rPr lang="en-US" sz="1200"/>
                <a:t>Cnd</a:t>
              </a:r>
            </a:p>
          </p:txBody>
        </p:sp>
      </p:grpSp>
      <p:sp>
        <p:nvSpPr>
          <p:cNvPr id="121" name="文本框 120">
            <a:extLst>
              <a:ext uri="{FF2B5EF4-FFF2-40B4-BE49-F238E27FC236}">
                <a16:creationId xmlns:a16="http://schemas.microsoft.com/office/drawing/2014/main" id="{614B2B56-32CD-437C-A7CF-35F2A9130EAC}"/>
              </a:ext>
            </a:extLst>
          </p:cNvPr>
          <p:cNvSpPr txBox="1"/>
          <p:nvPr/>
        </p:nvSpPr>
        <p:spPr>
          <a:xfrm>
            <a:off x="755650" y="4141222"/>
            <a:ext cx="7381872" cy="1338828"/>
          </a:xfrm>
          <a:prstGeom prst="rect">
            <a:avLst/>
          </a:prstGeom>
          <a:noFill/>
        </p:spPr>
        <p:txBody>
          <a:bodyPr wrap="square">
            <a:spAutoFit/>
          </a:bodyPr>
          <a:lstStyle/>
          <a:p>
            <a:pPr algn="l"/>
            <a:r>
              <a:rPr lang="zh-CN" altLang="en-US" dirty="0"/>
              <a:t>word srcB = [</a:t>
            </a:r>
          </a:p>
          <a:p>
            <a:pPr algn="l"/>
            <a:r>
              <a:rPr lang="zh-CN" altLang="en-US" dirty="0"/>
              <a:t>	icode in { IOPQ, IRMMOVQ, IMRMOVQ  } : rB;</a:t>
            </a:r>
          </a:p>
          <a:p>
            <a:pPr algn="l"/>
            <a:r>
              <a:rPr lang="zh-CN" altLang="en-US" dirty="0"/>
              <a:t>	icode in { IPUSHQ, IPOPQ, ICALL, IRET } : RRSP;</a:t>
            </a:r>
          </a:p>
          <a:p>
            <a:pPr algn="l"/>
            <a:r>
              <a:rPr lang="zh-CN" altLang="en-US" dirty="0"/>
              <a:t>	1 : RNONE;  # Don't need register</a:t>
            </a:r>
          </a:p>
          <a:p>
            <a:pPr algn="l"/>
            <a:r>
              <a:rPr lang="zh-CN" altLang="en-US" dirty="0"/>
              <a:t>];</a:t>
            </a:r>
          </a:p>
        </p:txBody>
      </p:sp>
      <p:sp>
        <p:nvSpPr>
          <p:cNvPr id="122" name="文本框 121">
            <a:extLst>
              <a:ext uri="{FF2B5EF4-FFF2-40B4-BE49-F238E27FC236}">
                <a16:creationId xmlns:a16="http://schemas.microsoft.com/office/drawing/2014/main" id="{CBDF6E9E-2E96-4879-81FF-4C50954ECF36}"/>
              </a:ext>
            </a:extLst>
          </p:cNvPr>
          <p:cNvSpPr txBox="1"/>
          <p:nvPr/>
        </p:nvSpPr>
        <p:spPr>
          <a:xfrm>
            <a:off x="719982" y="5533521"/>
            <a:ext cx="6741268" cy="1089529"/>
          </a:xfrm>
          <a:prstGeom prst="rect">
            <a:avLst/>
          </a:prstGeom>
          <a:noFill/>
        </p:spPr>
        <p:txBody>
          <a:bodyPr wrap="square">
            <a:spAutoFit/>
          </a:bodyPr>
          <a:lstStyle/>
          <a:p>
            <a:pPr algn="l"/>
            <a:r>
              <a:rPr lang="en-US" altLang="zh-CN" dirty="0"/>
              <a:t>word </a:t>
            </a:r>
            <a:r>
              <a:rPr lang="en-US" altLang="zh-CN" dirty="0" err="1"/>
              <a:t>dstM</a:t>
            </a:r>
            <a:r>
              <a:rPr lang="en-US" altLang="zh-CN" dirty="0"/>
              <a:t> = [</a:t>
            </a:r>
          </a:p>
          <a:p>
            <a:pPr algn="l"/>
            <a:r>
              <a:rPr lang="en-US" altLang="zh-CN" dirty="0"/>
              <a:t>	</a:t>
            </a:r>
            <a:r>
              <a:rPr lang="en-US" altLang="zh-CN" dirty="0" err="1"/>
              <a:t>icode</a:t>
            </a:r>
            <a:r>
              <a:rPr lang="en-US" altLang="zh-CN" dirty="0"/>
              <a:t> in { IMRMOVQ, IPOPQ } : </a:t>
            </a:r>
            <a:r>
              <a:rPr lang="en-US" altLang="zh-CN" dirty="0" err="1"/>
              <a:t>rA</a:t>
            </a:r>
            <a:r>
              <a:rPr lang="en-US" altLang="zh-CN" dirty="0"/>
              <a:t>;</a:t>
            </a:r>
          </a:p>
          <a:p>
            <a:pPr algn="l"/>
            <a:r>
              <a:rPr lang="en-US" altLang="zh-CN" dirty="0"/>
              <a:t>	1 : RNONE;  # Don't write any register</a:t>
            </a:r>
          </a:p>
          <a:p>
            <a:pPr algn="l"/>
            <a:r>
              <a:rPr lang="en-US" altLang="zh-CN" dirty="0"/>
              <a:t>];</a:t>
            </a:r>
            <a:endParaRPr lang="zh-CN" altLang="en-US" dirty="0"/>
          </a:p>
        </p:txBody>
      </p:sp>
    </p:spTree>
    <p:extLst>
      <p:ext uri="{BB962C8B-B14F-4D97-AF65-F5344CB8AC3E}">
        <p14:creationId xmlns:p14="http://schemas.microsoft.com/office/powerpoint/2010/main" val="20237106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dirty="0"/>
              <a:t>Y86-64</a:t>
            </a:r>
            <a:r>
              <a:rPr lang="zh-CN" altLang="en-US" dirty="0"/>
              <a:t>指令集</a:t>
            </a:r>
            <a:r>
              <a:rPr lang="en-US" dirty="0"/>
              <a:t>#4</a:t>
            </a:r>
          </a:p>
        </p:txBody>
      </p:sp>
      <p:sp>
        <p:nvSpPr>
          <p:cNvPr id="322565" name="Rectangle 5"/>
          <p:cNvSpPr>
            <a:spLocks noChangeArrowheads="1"/>
          </p:cNvSpPr>
          <p:nvPr/>
        </p:nvSpPr>
        <p:spPr bwMode="auto">
          <a:xfrm>
            <a:off x="146050" y="838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600"/>
              <a:t>Byte</a:t>
            </a:r>
          </a:p>
        </p:txBody>
      </p:sp>
      <p:grpSp>
        <p:nvGrpSpPr>
          <p:cNvPr id="4" name="Group 214"/>
          <p:cNvGrpSpPr>
            <a:grpSpLocks/>
          </p:cNvGrpSpPr>
          <p:nvPr/>
        </p:nvGrpSpPr>
        <p:grpSpPr bwMode="auto">
          <a:xfrm>
            <a:off x="146050" y="5791200"/>
            <a:ext cx="3124200" cy="304800"/>
            <a:chOff x="336" y="3648"/>
            <a:chExt cx="1968" cy="192"/>
          </a:xfrm>
        </p:grpSpPr>
        <p:sp>
          <p:nvSpPr>
            <p:cNvPr id="322574" name="Rectangle 14"/>
            <p:cNvSpPr>
              <a:spLocks noChangeArrowheads="1"/>
            </p:cNvSpPr>
            <p:nvPr/>
          </p:nvSpPr>
          <p:spPr bwMode="auto">
            <a:xfrm>
              <a:off x="336" y="364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pushq</a:t>
              </a:r>
              <a:r>
                <a:rPr lang="en-US" sz="1400" b="0" dirty="0">
                  <a:latin typeface="Courier New" pitchFamily="49" charset="0"/>
                </a:rPr>
                <a:t> </a:t>
              </a:r>
              <a:r>
                <a:rPr lang="en-US" sz="1400" b="0" dirty="0" err="1"/>
                <a:t>rA</a:t>
              </a:r>
              <a:endParaRPr lang="en-US" sz="1400" b="0" dirty="0"/>
            </a:p>
          </p:txBody>
        </p:sp>
        <p:grpSp>
          <p:nvGrpSpPr>
            <p:cNvPr id="5" name="Group 213"/>
            <p:cNvGrpSpPr>
              <a:grpSpLocks/>
            </p:cNvGrpSpPr>
            <p:nvPr/>
          </p:nvGrpSpPr>
          <p:grpSpPr bwMode="auto">
            <a:xfrm>
              <a:off x="1536" y="3648"/>
              <a:ext cx="384" cy="192"/>
              <a:chOff x="1536" y="3648"/>
              <a:chExt cx="384" cy="192"/>
            </a:xfrm>
          </p:grpSpPr>
          <p:sp>
            <p:nvSpPr>
              <p:cNvPr id="322576" name="Rectangle 16"/>
              <p:cNvSpPr>
                <a:spLocks noChangeArrowheads="1"/>
              </p:cNvSpPr>
              <p:nvPr/>
            </p:nvSpPr>
            <p:spPr bwMode="auto">
              <a:xfrm>
                <a:off x="1536"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A</a:t>
                </a:r>
              </a:p>
            </p:txBody>
          </p:sp>
          <p:sp>
            <p:nvSpPr>
              <p:cNvPr id="322577" name="Rectangle 17"/>
              <p:cNvSpPr>
                <a:spLocks noChangeArrowheads="1"/>
              </p:cNvSpPr>
              <p:nvPr/>
            </p:nvSpPr>
            <p:spPr bwMode="auto">
              <a:xfrm>
                <a:off x="1728" y="36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78" name="Rectangle 18"/>
              <p:cNvSpPr>
                <a:spLocks noChangeArrowheads="1"/>
              </p:cNvSpPr>
              <p:nvPr/>
            </p:nvSpPr>
            <p:spPr bwMode="auto">
              <a:xfrm>
                <a:off x="1536"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6" name="Group 212"/>
            <p:cNvGrpSpPr>
              <a:grpSpLocks/>
            </p:cNvGrpSpPr>
            <p:nvPr/>
          </p:nvGrpSpPr>
          <p:grpSpPr bwMode="auto">
            <a:xfrm>
              <a:off x="1920" y="3648"/>
              <a:ext cx="384" cy="192"/>
              <a:chOff x="1920" y="3648"/>
              <a:chExt cx="384" cy="192"/>
            </a:xfrm>
          </p:grpSpPr>
          <p:sp>
            <p:nvSpPr>
              <p:cNvPr id="322580" name="Rectangle 20"/>
              <p:cNvSpPr>
                <a:spLocks noChangeArrowheads="1"/>
              </p:cNvSpPr>
              <p:nvPr/>
            </p:nvSpPr>
            <p:spPr bwMode="auto">
              <a:xfrm>
                <a:off x="1920"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81" name="Rectangle 21"/>
              <p:cNvSpPr>
                <a:spLocks noChangeArrowheads="1"/>
              </p:cNvSpPr>
              <p:nvPr/>
            </p:nvSpPr>
            <p:spPr bwMode="auto">
              <a:xfrm>
                <a:off x="2112" y="364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82" name="Rectangle 22"/>
              <p:cNvSpPr>
                <a:spLocks noChangeArrowheads="1"/>
              </p:cNvSpPr>
              <p:nvPr/>
            </p:nvSpPr>
            <p:spPr bwMode="auto">
              <a:xfrm>
                <a:off x="1920" y="36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584" name="Rectangle 24"/>
          <p:cNvSpPr>
            <a:spLocks noChangeArrowheads="1"/>
          </p:cNvSpPr>
          <p:nvPr/>
        </p:nvSpPr>
        <p:spPr bwMode="auto">
          <a:xfrm>
            <a:off x="146050" y="44196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jXX </a:t>
            </a:r>
            <a:r>
              <a:rPr lang="en-US" sz="1400" b="0"/>
              <a:t>Dest</a:t>
            </a:r>
          </a:p>
        </p:txBody>
      </p:sp>
      <p:grpSp>
        <p:nvGrpSpPr>
          <p:cNvPr id="8" name="Group 210"/>
          <p:cNvGrpSpPr>
            <a:grpSpLocks/>
          </p:cNvGrpSpPr>
          <p:nvPr/>
        </p:nvGrpSpPr>
        <p:grpSpPr bwMode="auto">
          <a:xfrm>
            <a:off x="2051050" y="4419600"/>
            <a:ext cx="609600" cy="304800"/>
            <a:chOff x="1536" y="2784"/>
            <a:chExt cx="384" cy="192"/>
          </a:xfrm>
        </p:grpSpPr>
        <p:sp>
          <p:nvSpPr>
            <p:cNvPr id="322586" name="Rectangle 26"/>
            <p:cNvSpPr>
              <a:spLocks noChangeArrowheads="1"/>
            </p:cNvSpPr>
            <p:nvPr/>
          </p:nvSpPr>
          <p:spPr bwMode="auto">
            <a:xfrm>
              <a:off x="1536"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322587" name="Rectangle 27"/>
            <p:cNvSpPr>
              <a:spLocks noChangeArrowheads="1"/>
            </p:cNvSpPr>
            <p:nvPr/>
          </p:nvSpPr>
          <p:spPr bwMode="auto">
            <a:xfrm>
              <a:off x="1728" y="278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588" name="Rectangle 28"/>
            <p:cNvSpPr>
              <a:spLocks noChangeArrowheads="1"/>
            </p:cNvSpPr>
            <p:nvPr/>
          </p:nvSpPr>
          <p:spPr bwMode="auto">
            <a:xfrm>
              <a:off x="1536" y="278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589" name="Rectangle 29"/>
          <p:cNvSpPr>
            <a:spLocks noChangeArrowheads="1"/>
          </p:cNvSpPr>
          <p:nvPr/>
        </p:nvSpPr>
        <p:spPr bwMode="auto">
          <a:xfrm>
            <a:off x="2660650" y="441325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Dest</a:t>
            </a:r>
          </a:p>
        </p:txBody>
      </p:sp>
      <p:grpSp>
        <p:nvGrpSpPr>
          <p:cNvPr id="9" name="Group 209"/>
          <p:cNvGrpSpPr>
            <a:grpSpLocks/>
          </p:cNvGrpSpPr>
          <p:nvPr/>
        </p:nvGrpSpPr>
        <p:grpSpPr bwMode="auto">
          <a:xfrm>
            <a:off x="146050" y="6248400"/>
            <a:ext cx="3124200" cy="304800"/>
            <a:chOff x="336" y="3936"/>
            <a:chExt cx="1968" cy="192"/>
          </a:xfrm>
        </p:grpSpPr>
        <p:sp>
          <p:nvSpPr>
            <p:cNvPr id="322591" name="Rectangle 31"/>
            <p:cNvSpPr>
              <a:spLocks noChangeArrowheads="1"/>
            </p:cNvSpPr>
            <p:nvPr/>
          </p:nvSpPr>
          <p:spPr bwMode="auto">
            <a:xfrm>
              <a:off x="336" y="393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popq</a:t>
              </a:r>
              <a:r>
                <a:rPr lang="en-US" sz="1400" b="0" dirty="0">
                  <a:latin typeface="Courier New" pitchFamily="49" charset="0"/>
                </a:rPr>
                <a:t> </a:t>
              </a:r>
              <a:r>
                <a:rPr lang="en-US" sz="1400" b="0" dirty="0" err="1"/>
                <a:t>rA</a:t>
              </a:r>
              <a:endParaRPr lang="en-US" sz="1400" b="0" dirty="0"/>
            </a:p>
          </p:txBody>
        </p:sp>
        <p:grpSp>
          <p:nvGrpSpPr>
            <p:cNvPr id="10" name="Group 208"/>
            <p:cNvGrpSpPr>
              <a:grpSpLocks/>
            </p:cNvGrpSpPr>
            <p:nvPr/>
          </p:nvGrpSpPr>
          <p:grpSpPr bwMode="auto">
            <a:xfrm>
              <a:off x="1536" y="3936"/>
              <a:ext cx="384" cy="192"/>
              <a:chOff x="1536" y="3936"/>
              <a:chExt cx="384" cy="192"/>
            </a:xfrm>
          </p:grpSpPr>
          <p:sp>
            <p:nvSpPr>
              <p:cNvPr id="322593" name="Rectangle 33"/>
              <p:cNvSpPr>
                <a:spLocks noChangeArrowheads="1"/>
              </p:cNvSpPr>
              <p:nvPr/>
            </p:nvSpPr>
            <p:spPr bwMode="auto">
              <a:xfrm>
                <a:off x="1536"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B</a:t>
                </a:r>
              </a:p>
            </p:txBody>
          </p:sp>
          <p:sp>
            <p:nvSpPr>
              <p:cNvPr id="322594" name="Rectangle 34"/>
              <p:cNvSpPr>
                <a:spLocks noChangeArrowheads="1"/>
              </p:cNvSpPr>
              <p:nvPr/>
            </p:nvSpPr>
            <p:spPr bwMode="auto">
              <a:xfrm>
                <a:off x="1728" y="39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595" name="Rectangle 35"/>
              <p:cNvSpPr>
                <a:spLocks noChangeArrowheads="1"/>
              </p:cNvSpPr>
              <p:nvPr/>
            </p:nvSpPr>
            <p:spPr bwMode="auto">
              <a:xfrm>
                <a:off x="1536"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1" name="Group 207"/>
            <p:cNvGrpSpPr>
              <a:grpSpLocks/>
            </p:cNvGrpSpPr>
            <p:nvPr/>
          </p:nvGrpSpPr>
          <p:grpSpPr bwMode="auto">
            <a:xfrm>
              <a:off x="1920" y="3936"/>
              <a:ext cx="384" cy="192"/>
              <a:chOff x="1920" y="3936"/>
              <a:chExt cx="384" cy="192"/>
            </a:xfrm>
          </p:grpSpPr>
          <p:sp>
            <p:nvSpPr>
              <p:cNvPr id="322597" name="Rectangle 37"/>
              <p:cNvSpPr>
                <a:spLocks noChangeArrowheads="1"/>
              </p:cNvSpPr>
              <p:nvPr/>
            </p:nvSpPr>
            <p:spPr bwMode="auto">
              <a:xfrm>
                <a:off x="1920"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598" name="Rectangle 38"/>
              <p:cNvSpPr>
                <a:spLocks noChangeArrowheads="1"/>
              </p:cNvSpPr>
              <p:nvPr/>
            </p:nvSpPr>
            <p:spPr bwMode="auto">
              <a:xfrm>
                <a:off x="2112" y="393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599" name="Rectangle 39"/>
              <p:cNvSpPr>
                <a:spLocks noChangeArrowheads="1"/>
              </p:cNvSpPr>
              <p:nvPr/>
            </p:nvSpPr>
            <p:spPr bwMode="auto">
              <a:xfrm>
                <a:off x="1920" y="39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01" name="Rectangle 41"/>
          <p:cNvSpPr>
            <a:spLocks noChangeArrowheads="1"/>
          </p:cNvSpPr>
          <p:nvPr/>
        </p:nvSpPr>
        <p:spPr bwMode="auto">
          <a:xfrm>
            <a:off x="146050" y="4876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call </a:t>
            </a:r>
            <a:r>
              <a:rPr lang="en-US" sz="1400" b="0"/>
              <a:t>Dest</a:t>
            </a:r>
          </a:p>
        </p:txBody>
      </p:sp>
      <p:grpSp>
        <p:nvGrpSpPr>
          <p:cNvPr id="13" name="Group 205"/>
          <p:cNvGrpSpPr>
            <a:grpSpLocks/>
          </p:cNvGrpSpPr>
          <p:nvPr/>
        </p:nvGrpSpPr>
        <p:grpSpPr bwMode="auto">
          <a:xfrm>
            <a:off x="2051050" y="4876800"/>
            <a:ext cx="609600" cy="304800"/>
            <a:chOff x="1536" y="3072"/>
            <a:chExt cx="384" cy="192"/>
          </a:xfrm>
        </p:grpSpPr>
        <p:sp>
          <p:nvSpPr>
            <p:cNvPr id="322603" name="Rectangle 43"/>
            <p:cNvSpPr>
              <a:spLocks noChangeArrowheads="1"/>
            </p:cNvSpPr>
            <p:nvPr/>
          </p:nvSpPr>
          <p:spPr bwMode="auto">
            <a:xfrm>
              <a:off x="1536"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8</a:t>
              </a:r>
            </a:p>
          </p:txBody>
        </p:sp>
        <p:sp>
          <p:nvSpPr>
            <p:cNvPr id="322604" name="Rectangle 44"/>
            <p:cNvSpPr>
              <a:spLocks noChangeArrowheads="1"/>
            </p:cNvSpPr>
            <p:nvPr/>
          </p:nvSpPr>
          <p:spPr bwMode="auto">
            <a:xfrm>
              <a:off x="1728" y="307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05" name="Rectangle 45"/>
            <p:cNvSpPr>
              <a:spLocks noChangeArrowheads="1"/>
            </p:cNvSpPr>
            <p:nvPr/>
          </p:nvSpPr>
          <p:spPr bwMode="auto">
            <a:xfrm>
              <a:off x="1536" y="307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06" name="Rectangle 46"/>
          <p:cNvSpPr>
            <a:spLocks noChangeArrowheads="1"/>
          </p:cNvSpPr>
          <p:nvPr/>
        </p:nvSpPr>
        <p:spPr bwMode="auto">
          <a:xfrm>
            <a:off x="2660650" y="4876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dirty="0" err="1"/>
              <a:t>Dest</a:t>
            </a:r>
            <a:endParaRPr lang="en-US" sz="1400" b="0" dirty="0"/>
          </a:p>
        </p:txBody>
      </p:sp>
      <p:grpSp>
        <p:nvGrpSpPr>
          <p:cNvPr id="14" name="Group 204"/>
          <p:cNvGrpSpPr>
            <a:grpSpLocks/>
          </p:cNvGrpSpPr>
          <p:nvPr/>
        </p:nvGrpSpPr>
        <p:grpSpPr bwMode="auto">
          <a:xfrm>
            <a:off x="146050" y="2133600"/>
            <a:ext cx="3124200" cy="304800"/>
            <a:chOff x="336" y="1344"/>
            <a:chExt cx="1968" cy="192"/>
          </a:xfrm>
        </p:grpSpPr>
        <p:sp>
          <p:nvSpPr>
            <p:cNvPr id="322608" name="Rectangle 48"/>
            <p:cNvSpPr>
              <a:spLocks noChangeArrowheads="1"/>
            </p:cNvSpPr>
            <p:nvPr/>
          </p:nvSpPr>
          <p:spPr bwMode="auto">
            <a:xfrm>
              <a:off x="336" y="134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cmovXX</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endParaRPr lang="en-US" sz="1400" b="0" dirty="0"/>
            </a:p>
          </p:txBody>
        </p:sp>
        <p:grpSp>
          <p:nvGrpSpPr>
            <p:cNvPr id="15" name="Group 203"/>
            <p:cNvGrpSpPr>
              <a:grpSpLocks/>
            </p:cNvGrpSpPr>
            <p:nvPr/>
          </p:nvGrpSpPr>
          <p:grpSpPr bwMode="auto">
            <a:xfrm>
              <a:off x="1536" y="1344"/>
              <a:ext cx="384" cy="192"/>
              <a:chOff x="1536" y="1344"/>
              <a:chExt cx="384" cy="192"/>
            </a:xfrm>
          </p:grpSpPr>
          <p:sp>
            <p:nvSpPr>
              <p:cNvPr id="322610" name="Rectangle 50"/>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322611" name="Rectangle 51"/>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t>fn</a:t>
                </a:r>
              </a:p>
            </p:txBody>
          </p:sp>
          <p:sp>
            <p:nvSpPr>
              <p:cNvPr id="322612" name="Rectangle 52"/>
              <p:cNvSpPr>
                <a:spLocks noChangeArrowheads="1"/>
              </p:cNvSpPr>
              <p:nvPr/>
            </p:nvSpPr>
            <p:spPr bwMode="auto">
              <a:xfrm>
                <a:off x="1536"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6" name="Group 202"/>
            <p:cNvGrpSpPr>
              <a:grpSpLocks/>
            </p:cNvGrpSpPr>
            <p:nvPr/>
          </p:nvGrpSpPr>
          <p:grpSpPr bwMode="auto">
            <a:xfrm>
              <a:off x="1920" y="1344"/>
              <a:ext cx="384" cy="192"/>
              <a:chOff x="1920" y="1344"/>
              <a:chExt cx="384" cy="192"/>
            </a:xfrm>
          </p:grpSpPr>
          <p:sp>
            <p:nvSpPr>
              <p:cNvPr id="322614" name="Rectangle 54"/>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15" name="Rectangle 55"/>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16" name="Rectangle 56"/>
              <p:cNvSpPr>
                <a:spLocks noChangeArrowheads="1"/>
              </p:cNvSpPr>
              <p:nvPr/>
            </p:nvSpPr>
            <p:spPr bwMode="auto">
              <a:xfrm>
                <a:off x="1920"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322618" name="Rectangle 58"/>
          <p:cNvSpPr>
            <a:spLocks noChangeArrowheads="1"/>
          </p:cNvSpPr>
          <p:nvPr/>
        </p:nvSpPr>
        <p:spPr bwMode="auto">
          <a:xfrm>
            <a:off x="146050" y="25908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irmovq</a:t>
            </a:r>
            <a:r>
              <a:rPr lang="en-US" sz="1400" b="0" dirty="0">
                <a:latin typeface="Courier New" pitchFamily="49" charset="0"/>
              </a:rPr>
              <a:t> </a:t>
            </a:r>
            <a:r>
              <a:rPr lang="en-US" sz="1400" b="0" dirty="0"/>
              <a:t>V</a:t>
            </a:r>
            <a:r>
              <a:rPr lang="en-US" sz="1400" b="0" dirty="0">
                <a:latin typeface="Courier New" pitchFamily="49" charset="0"/>
              </a:rPr>
              <a:t>, </a:t>
            </a:r>
            <a:r>
              <a:rPr lang="en-US" sz="1400" b="0" dirty="0" err="1"/>
              <a:t>rB</a:t>
            </a:r>
            <a:endParaRPr lang="en-US" sz="1400" b="0" dirty="0"/>
          </a:p>
        </p:txBody>
      </p:sp>
      <p:grpSp>
        <p:nvGrpSpPr>
          <p:cNvPr id="18" name="Group 200"/>
          <p:cNvGrpSpPr>
            <a:grpSpLocks/>
          </p:cNvGrpSpPr>
          <p:nvPr/>
        </p:nvGrpSpPr>
        <p:grpSpPr bwMode="auto">
          <a:xfrm>
            <a:off x="2051050" y="2590800"/>
            <a:ext cx="609600" cy="304800"/>
            <a:chOff x="1536" y="1632"/>
            <a:chExt cx="384" cy="192"/>
          </a:xfrm>
        </p:grpSpPr>
        <p:sp>
          <p:nvSpPr>
            <p:cNvPr id="322620" name="Rectangle 60"/>
            <p:cNvSpPr>
              <a:spLocks noChangeArrowheads="1"/>
            </p:cNvSpPr>
            <p:nvPr/>
          </p:nvSpPr>
          <p:spPr bwMode="auto">
            <a:xfrm>
              <a:off x="1536"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322621" name="Rectangle 61"/>
            <p:cNvSpPr>
              <a:spLocks noChangeArrowheads="1"/>
            </p:cNvSpPr>
            <p:nvPr/>
          </p:nvSpPr>
          <p:spPr bwMode="auto">
            <a:xfrm>
              <a:off x="1728"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22" name="Rectangle 62"/>
            <p:cNvSpPr>
              <a:spLocks noChangeArrowheads="1"/>
            </p:cNvSpPr>
            <p:nvPr/>
          </p:nvSpPr>
          <p:spPr bwMode="auto">
            <a:xfrm>
              <a:off x="1536"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19" name="Group 199"/>
          <p:cNvGrpSpPr>
            <a:grpSpLocks/>
          </p:cNvGrpSpPr>
          <p:nvPr/>
        </p:nvGrpSpPr>
        <p:grpSpPr bwMode="auto">
          <a:xfrm>
            <a:off x="2660650" y="2590800"/>
            <a:ext cx="609600" cy="304800"/>
            <a:chOff x="1920" y="1632"/>
            <a:chExt cx="384" cy="192"/>
          </a:xfrm>
        </p:grpSpPr>
        <p:sp>
          <p:nvSpPr>
            <p:cNvPr id="322624" name="Rectangle 64"/>
            <p:cNvSpPr>
              <a:spLocks noChangeArrowheads="1"/>
            </p:cNvSpPr>
            <p:nvPr/>
          </p:nvSpPr>
          <p:spPr bwMode="auto">
            <a:xfrm>
              <a:off x="1920"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322625" name="Rectangle 65"/>
            <p:cNvSpPr>
              <a:spLocks noChangeArrowheads="1"/>
            </p:cNvSpPr>
            <p:nvPr/>
          </p:nvSpPr>
          <p:spPr bwMode="auto">
            <a:xfrm>
              <a:off x="2112"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26" name="Rectangle 66"/>
            <p:cNvSpPr>
              <a:spLocks noChangeArrowheads="1"/>
            </p:cNvSpPr>
            <p:nvPr/>
          </p:nvSpPr>
          <p:spPr bwMode="auto">
            <a:xfrm>
              <a:off x="1920"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27" name="Rectangle 67"/>
          <p:cNvSpPr>
            <a:spLocks noChangeArrowheads="1"/>
          </p:cNvSpPr>
          <p:nvPr/>
        </p:nvSpPr>
        <p:spPr bwMode="auto">
          <a:xfrm>
            <a:off x="3270250" y="25908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V</a:t>
            </a:r>
          </a:p>
        </p:txBody>
      </p:sp>
      <p:sp>
        <p:nvSpPr>
          <p:cNvPr id="322629" name="Rectangle 69"/>
          <p:cNvSpPr>
            <a:spLocks noChangeArrowheads="1"/>
          </p:cNvSpPr>
          <p:nvPr/>
        </p:nvSpPr>
        <p:spPr bwMode="auto">
          <a:xfrm>
            <a:off x="146050" y="30480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rmmovq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a:t>
            </a:r>
          </a:p>
        </p:txBody>
      </p:sp>
      <p:grpSp>
        <p:nvGrpSpPr>
          <p:cNvPr id="21" name="Group 197"/>
          <p:cNvGrpSpPr>
            <a:grpSpLocks/>
          </p:cNvGrpSpPr>
          <p:nvPr/>
        </p:nvGrpSpPr>
        <p:grpSpPr bwMode="auto">
          <a:xfrm>
            <a:off x="2051050" y="3048000"/>
            <a:ext cx="609600" cy="304800"/>
            <a:chOff x="1536" y="1920"/>
            <a:chExt cx="384" cy="192"/>
          </a:xfrm>
        </p:grpSpPr>
        <p:sp>
          <p:nvSpPr>
            <p:cNvPr id="322631" name="Rectangle 71"/>
            <p:cNvSpPr>
              <a:spLocks noChangeArrowheads="1"/>
            </p:cNvSpPr>
            <p:nvPr/>
          </p:nvSpPr>
          <p:spPr bwMode="auto">
            <a:xfrm>
              <a:off x="1536"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322632" name="Rectangle 72"/>
            <p:cNvSpPr>
              <a:spLocks noChangeArrowheads="1"/>
            </p:cNvSpPr>
            <p:nvPr/>
          </p:nvSpPr>
          <p:spPr bwMode="auto">
            <a:xfrm>
              <a:off x="1728"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33" name="Rectangle 73"/>
            <p:cNvSpPr>
              <a:spLocks noChangeArrowheads="1"/>
            </p:cNvSpPr>
            <p:nvPr/>
          </p:nvSpPr>
          <p:spPr bwMode="auto">
            <a:xfrm>
              <a:off x="1536"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2" name="Group 196"/>
          <p:cNvGrpSpPr>
            <a:grpSpLocks/>
          </p:cNvGrpSpPr>
          <p:nvPr/>
        </p:nvGrpSpPr>
        <p:grpSpPr bwMode="auto">
          <a:xfrm>
            <a:off x="2660650" y="3048000"/>
            <a:ext cx="609600" cy="304800"/>
            <a:chOff x="1920" y="1920"/>
            <a:chExt cx="384" cy="192"/>
          </a:xfrm>
        </p:grpSpPr>
        <p:sp>
          <p:nvSpPr>
            <p:cNvPr id="322635" name="Rectangle 75"/>
            <p:cNvSpPr>
              <a:spLocks noChangeArrowheads="1"/>
            </p:cNvSpPr>
            <p:nvPr/>
          </p:nvSpPr>
          <p:spPr bwMode="auto">
            <a:xfrm>
              <a:off x="1920"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36" name="Rectangle 76"/>
            <p:cNvSpPr>
              <a:spLocks noChangeArrowheads="1"/>
            </p:cNvSpPr>
            <p:nvPr/>
          </p:nvSpPr>
          <p:spPr bwMode="auto">
            <a:xfrm>
              <a:off x="2112"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37" name="Rectangle 77"/>
            <p:cNvSpPr>
              <a:spLocks noChangeArrowheads="1"/>
            </p:cNvSpPr>
            <p:nvPr/>
          </p:nvSpPr>
          <p:spPr bwMode="auto">
            <a:xfrm>
              <a:off x="1920"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38" name="Rectangle 78"/>
          <p:cNvSpPr>
            <a:spLocks noChangeArrowheads="1"/>
          </p:cNvSpPr>
          <p:nvPr/>
        </p:nvSpPr>
        <p:spPr bwMode="auto">
          <a:xfrm>
            <a:off x="3270250" y="30480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322640" name="Rectangle 80"/>
          <p:cNvSpPr>
            <a:spLocks noChangeArrowheads="1"/>
          </p:cNvSpPr>
          <p:nvPr/>
        </p:nvSpPr>
        <p:spPr bwMode="auto">
          <a:xfrm>
            <a:off x="146050" y="3505200"/>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mrmovq</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 </a:t>
            </a:r>
            <a:r>
              <a:rPr lang="en-US" sz="1400" b="0" dirty="0" err="1"/>
              <a:t>rA</a:t>
            </a:r>
            <a:endParaRPr lang="en-US" sz="1400" b="0" dirty="0"/>
          </a:p>
        </p:txBody>
      </p:sp>
      <p:grpSp>
        <p:nvGrpSpPr>
          <p:cNvPr id="24" name="Group 194"/>
          <p:cNvGrpSpPr>
            <a:grpSpLocks/>
          </p:cNvGrpSpPr>
          <p:nvPr/>
        </p:nvGrpSpPr>
        <p:grpSpPr bwMode="auto">
          <a:xfrm>
            <a:off x="2051050" y="3505200"/>
            <a:ext cx="609600" cy="304800"/>
            <a:chOff x="1536" y="2208"/>
            <a:chExt cx="384" cy="192"/>
          </a:xfrm>
        </p:grpSpPr>
        <p:sp>
          <p:nvSpPr>
            <p:cNvPr id="322642" name="Rectangle 82"/>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322643" name="Rectangle 83"/>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44" name="Rectangle 84"/>
            <p:cNvSpPr>
              <a:spLocks noChangeArrowheads="1"/>
            </p:cNvSpPr>
            <p:nvPr/>
          </p:nvSpPr>
          <p:spPr bwMode="auto">
            <a:xfrm>
              <a:off x="1536"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5" name="Group 193"/>
          <p:cNvGrpSpPr>
            <a:grpSpLocks/>
          </p:cNvGrpSpPr>
          <p:nvPr/>
        </p:nvGrpSpPr>
        <p:grpSpPr bwMode="auto">
          <a:xfrm>
            <a:off x="2660650" y="3505200"/>
            <a:ext cx="609600" cy="304800"/>
            <a:chOff x="1920" y="2208"/>
            <a:chExt cx="384" cy="192"/>
          </a:xfrm>
        </p:grpSpPr>
        <p:sp>
          <p:nvSpPr>
            <p:cNvPr id="322646" name="Rectangle 86"/>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47" name="Rectangle 87"/>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48" name="Rectangle 88"/>
            <p:cNvSpPr>
              <a:spLocks noChangeArrowheads="1"/>
            </p:cNvSpPr>
            <p:nvPr/>
          </p:nvSpPr>
          <p:spPr bwMode="auto">
            <a:xfrm>
              <a:off x="1920"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322649" name="Rectangle 89"/>
          <p:cNvSpPr>
            <a:spLocks noChangeArrowheads="1"/>
          </p:cNvSpPr>
          <p:nvPr/>
        </p:nvSpPr>
        <p:spPr bwMode="auto">
          <a:xfrm>
            <a:off x="3270250" y="3505200"/>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grpSp>
        <p:nvGrpSpPr>
          <p:cNvPr id="26" name="Group 192"/>
          <p:cNvGrpSpPr>
            <a:grpSpLocks/>
          </p:cNvGrpSpPr>
          <p:nvPr/>
        </p:nvGrpSpPr>
        <p:grpSpPr bwMode="auto">
          <a:xfrm>
            <a:off x="146050" y="3962400"/>
            <a:ext cx="3124200" cy="304800"/>
            <a:chOff x="336" y="2496"/>
            <a:chExt cx="1968" cy="192"/>
          </a:xfrm>
        </p:grpSpPr>
        <p:sp>
          <p:nvSpPr>
            <p:cNvPr id="322651" name="Rectangle 91"/>
            <p:cNvSpPr>
              <a:spLocks noChangeArrowheads="1"/>
            </p:cNvSpPr>
            <p:nvPr/>
          </p:nvSpPr>
          <p:spPr bwMode="auto">
            <a:xfrm>
              <a:off x="336" y="249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OPq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endParaRPr lang="en-US" sz="1400" b="0" dirty="0"/>
            </a:p>
          </p:txBody>
        </p:sp>
        <p:grpSp>
          <p:nvGrpSpPr>
            <p:cNvPr id="27" name="Group 191"/>
            <p:cNvGrpSpPr>
              <a:grpSpLocks/>
            </p:cNvGrpSpPr>
            <p:nvPr/>
          </p:nvGrpSpPr>
          <p:grpSpPr bwMode="auto">
            <a:xfrm>
              <a:off x="1536" y="2496"/>
              <a:ext cx="384" cy="192"/>
              <a:chOff x="1536" y="2496"/>
              <a:chExt cx="384" cy="192"/>
            </a:xfrm>
          </p:grpSpPr>
          <p:sp>
            <p:nvSpPr>
              <p:cNvPr id="322653" name="Rectangle 93"/>
              <p:cNvSpPr>
                <a:spLocks noChangeArrowheads="1"/>
              </p:cNvSpPr>
              <p:nvPr/>
            </p:nvSpPr>
            <p:spPr bwMode="auto">
              <a:xfrm>
                <a:off x="1536"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322654" name="Rectangle 94"/>
              <p:cNvSpPr>
                <a:spLocks noChangeArrowheads="1"/>
              </p:cNvSpPr>
              <p:nvPr/>
            </p:nvSpPr>
            <p:spPr bwMode="auto">
              <a:xfrm>
                <a:off x="1728" y="249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t>fn</a:t>
                </a:r>
              </a:p>
            </p:txBody>
          </p:sp>
          <p:sp>
            <p:nvSpPr>
              <p:cNvPr id="322655" name="Rectangle 95"/>
              <p:cNvSpPr>
                <a:spLocks noChangeArrowheads="1"/>
              </p:cNvSpPr>
              <p:nvPr/>
            </p:nvSpPr>
            <p:spPr bwMode="auto">
              <a:xfrm>
                <a:off x="1536"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28" name="Group 190"/>
            <p:cNvGrpSpPr>
              <a:grpSpLocks/>
            </p:cNvGrpSpPr>
            <p:nvPr/>
          </p:nvGrpSpPr>
          <p:grpSpPr bwMode="auto">
            <a:xfrm>
              <a:off x="1920" y="2496"/>
              <a:ext cx="384" cy="192"/>
              <a:chOff x="1920" y="2496"/>
              <a:chExt cx="384" cy="192"/>
            </a:xfrm>
          </p:grpSpPr>
          <p:sp>
            <p:nvSpPr>
              <p:cNvPr id="322657" name="Rectangle 97"/>
              <p:cNvSpPr>
                <a:spLocks noChangeArrowheads="1"/>
              </p:cNvSpPr>
              <p:nvPr/>
            </p:nvSpPr>
            <p:spPr bwMode="auto">
              <a:xfrm>
                <a:off x="1920"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322658" name="Rectangle 98"/>
              <p:cNvSpPr>
                <a:spLocks noChangeArrowheads="1"/>
              </p:cNvSpPr>
              <p:nvPr/>
            </p:nvSpPr>
            <p:spPr bwMode="auto">
              <a:xfrm>
                <a:off x="2112" y="2496"/>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322659" name="Rectangle 99"/>
              <p:cNvSpPr>
                <a:spLocks noChangeArrowheads="1"/>
              </p:cNvSpPr>
              <p:nvPr/>
            </p:nvSpPr>
            <p:spPr bwMode="auto">
              <a:xfrm>
                <a:off x="1920" y="249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29" name="Group 189"/>
          <p:cNvGrpSpPr>
            <a:grpSpLocks/>
          </p:cNvGrpSpPr>
          <p:nvPr/>
        </p:nvGrpSpPr>
        <p:grpSpPr bwMode="auto">
          <a:xfrm>
            <a:off x="146050" y="5334000"/>
            <a:ext cx="2514600" cy="304800"/>
            <a:chOff x="336" y="3360"/>
            <a:chExt cx="1584" cy="192"/>
          </a:xfrm>
        </p:grpSpPr>
        <p:sp>
          <p:nvSpPr>
            <p:cNvPr id="322661" name="Rectangle 101"/>
            <p:cNvSpPr>
              <a:spLocks noChangeArrowheads="1"/>
            </p:cNvSpPr>
            <p:nvPr/>
          </p:nvSpPr>
          <p:spPr bwMode="auto">
            <a:xfrm>
              <a:off x="336" y="336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ret</a:t>
              </a:r>
            </a:p>
          </p:txBody>
        </p:sp>
        <p:grpSp>
          <p:nvGrpSpPr>
            <p:cNvPr id="30" name="Group 188"/>
            <p:cNvGrpSpPr>
              <a:grpSpLocks/>
            </p:cNvGrpSpPr>
            <p:nvPr/>
          </p:nvGrpSpPr>
          <p:grpSpPr bwMode="auto">
            <a:xfrm>
              <a:off x="1536" y="3360"/>
              <a:ext cx="384" cy="192"/>
              <a:chOff x="1536" y="3360"/>
              <a:chExt cx="384" cy="192"/>
            </a:xfrm>
          </p:grpSpPr>
          <p:sp>
            <p:nvSpPr>
              <p:cNvPr id="322663" name="Rectangle 103"/>
              <p:cNvSpPr>
                <a:spLocks noChangeArrowheads="1"/>
              </p:cNvSpPr>
              <p:nvPr/>
            </p:nvSpPr>
            <p:spPr bwMode="auto">
              <a:xfrm>
                <a:off x="1536"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9</a:t>
                </a:r>
              </a:p>
            </p:txBody>
          </p:sp>
          <p:sp>
            <p:nvSpPr>
              <p:cNvPr id="322664" name="Rectangle 104"/>
              <p:cNvSpPr>
                <a:spLocks noChangeArrowheads="1"/>
              </p:cNvSpPr>
              <p:nvPr/>
            </p:nvSpPr>
            <p:spPr bwMode="auto">
              <a:xfrm>
                <a:off x="1728" y="33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65" name="Rectangle 105"/>
              <p:cNvSpPr>
                <a:spLocks noChangeArrowheads="1"/>
              </p:cNvSpPr>
              <p:nvPr/>
            </p:nvSpPr>
            <p:spPr bwMode="auto">
              <a:xfrm>
                <a:off x="1536" y="33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1" name="Group 187"/>
          <p:cNvGrpSpPr>
            <a:grpSpLocks/>
          </p:cNvGrpSpPr>
          <p:nvPr/>
        </p:nvGrpSpPr>
        <p:grpSpPr bwMode="auto">
          <a:xfrm>
            <a:off x="146050" y="1670050"/>
            <a:ext cx="2514600" cy="304800"/>
            <a:chOff x="336" y="768"/>
            <a:chExt cx="1584" cy="192"/>
          </a:xfrm>
        </p:grpSpPr>
        <p:sp>
          <p:nvSpPr>
            <p:cNvPr id="322667" name="Rectangle 107"/>
            <p:cNvSpPr>
              <a:spLocks noChangeArrowheads="1"/>
            </p:cNvSpPr>
            <p:nvPr/>
          </p:nvSpPr>
          <p:spPr bwMode="auto">
            <a:xfrm>
              <a:off x="336" y="76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nop</a:t>
              </a:r>
            </a:p>
          </p:txBody>
        </p:sp>
        <p:grpSp>
          <p:nvGrpSpPr>
            <p:cNvPr id="322560" name="Group 186"/>
            <p:cNvGrpSpPr>
              <a:grpSpLocks/>
            </p:cNvGrpSpPr>
            <p:nvPr/>
          </p:nvGrpSpPr>
          <p:grpSpPr bwMode="auto">
            <a:xfrm>
              <a:off x="1536" y="768"/>
              <a:ext cx="384" cy="192"/>
              <a:chOff x="1536" y="768"/>
              <a:chExt cx="384" cy="192"/>
            </a:xfrm>
          </p:grpSpPr>
          <p:sp>
            <p:nvSpPr>
              <p:cNvPr id="322669" name="Rectangle 109"/>
              <p:cNvSpPr>
                <a:spLocks noChangeArrowheads="1"/>
              </p:cNvSpPr>
              <p:nvPr/>
            </p:nvSpPr>
            <p:spPr bwMode="auto">
              <a:xfrm>
                <a:off x="1536"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1</a:t>
                </a:r>
              </a:p>
            </p:txBody>
          </p:sp>
          <p:sp>
            <p:nvSpPr>
              <p:cNvPr id="322670" name="Rectangle 110"/>
              <p:cNvSpPr>
                <a:spLocks noChangeArrowheads="1"/>
              </p:cNvSpPr>
              <p:nvPr/>
            </p:nvSpPr>
            <p:spPr bwMode="auto">
              <a:xfrm>
                <a:off x="1728" y="76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1" name="Rectangle 111"/>
              <p:cNvSpPr>
                <a:spLocks noChangeArrowheads="1"/>
              </p:cNvSpPr>
              <p:nvPr/>
            </p:nvSpPr>
            <p:spPr bwMode="auto">
              <a:xfrm>
                <a:off x="1536" y="76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1" name="Group 185"/>
          <p:cNvGrpSpPr>
            <a:grpSpLocks/>
          </p:cNvGrpSpPr>
          <p:nvPr/>
        </p:nvGrpSpPr>
        <p:grpSpPr bwMode="auto">
          <a:xfrm>
            <a:off x="139700" y="1212850"/>
            <a:ext cx="2514600" cy="304800"/>
            <a:chOff x="336" y="1056"/>
            <a:chExt cx="1584" cy="192"/>
          </a:xfrm>
        </p:grpSpPr>
        <p:sp>
          <p:nvSpPr>
            <p:cNvPr id="322673" name="Rectangle 113"/>
            <p:cNvSpPr>
              <a:spLocks noChangeArrowheads="1"/>
            </p:cNvSpPr>
            <p:nvPr/>
          </p:nvSpPr>
          <p:spPr bwMode="auto">
            <a:xfrm>
              <a:off x="336" y="105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halt</a:t>
              </a:r>
            </a:p>
          </p:txBody>
        </p:sp>
        <p:grpSp>
          <p:nvGrpSpPr>
            <p:cNvPr id="322563" name="Group 184"/>
            <p:cNvGrpSpPr>
              <a:grpSpLocks/>
            </p:cNvGrpSpPr>
            <p:nvPr/>
          </p:nvGrpSpPr>
          <p:grpSpPr bwMode="auto">
            <a:xfrm>
              <a:off x="1536" y="1056"/>
              <a:ext cx="384" cy="192"/>
              <a:chOff x="1536" y="1056"/>
              <a:chExt cx="384" cy="192"/>
            </a:xfrm>
          </p:grpSpPr>
          <p:sp>
            <p:nvSpPr>
              <p:cNvPr id="322675" name="Rectangle 115"/>
              <p:cNvSpPr>
                <a:spLocks noChangeArrowheads="1"/>
              </p:cNvSpPr>
              <p:nvPr/>
            </p:nvSpPr>
            <p:spPr bwMode="auto">
              <a:xfrm>
                <a:off x="1536"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0</a:t>
                </a:r>
              </a:p>
            </p:txBody>
          </p:sp>
          <p:sp>
            <p:nvSpPr>
              <p:cNvPr id="322676" name="Rectangle 116"/>
              <p:cNvSpPr>
                <a:spLocks noChangeArrowheads="1"/>
              </p:cNvSpPr>
              <p:nvPr/>
            </p:nvSpPr>
            <p:spPr bwMode="auto">
              <a:xfrm>
                <a:off x="1728" y="105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322677" name="Rectangle 117"/>
              <p:cNvSpPr>
                <a:spLocks noChangeArrowheads="1"/>
              </p:cNvSpPr>
              <p:nvPr/>
            </p:nvSpPr>
            <p:spPr bwMode="auto">
              <a:xfrm>
                <a:off x="1536" y="105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grpSp>
        <p:nvGrpSpPr>
          <p:cNvPr id="322564" name="Group 322563"/>
          <p:cNvGrpSpPr/>
          <p:nvPr/>
        </p:nvGrpSpPr>
        <p:grpSpPr>
          <a:xfrm>
            <a:off x="2051050" y="831850"/>
            <a:ext cx="6096000" cy="311150"/>
            <a:chOff x="2051050" y="831850"/>
            <a:chExt cx="6096000" cy="311150"/>
          </a:xfrm>
        </p:grpSpPr>
        <p:sp>
          <p:nvSpPr>
            <p:cNvPr id="322567" name="Rectangle 7"/>
            <p:cNvSpPr>
              <a:spLocks noChangeArrowheads="1"/>
            </p:cNvSpPr>
            <p:nvPr/>
          </p:nvSpPr>
          <p:spPr bwMode="auto">
            <a:xfrm>
              <a:off x="2051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0</a:t>
              </a:r>
            </a:p>
          </p:txBody>
        </p:sp>
        <p:sp>
          <p:nvSpPr>
            <p:cNvPr id="322568" name="Rectangle 8"/>
            <p:cNvSpPr>
              <a:spLocks noChangeArrowheads="1"/>
            </p:cNvSpPr>
            <p:nvPr/>
          </p:nvSpPr>
          <p:spPr bwMode="auto">
            <a:xfrm>
              <a:off x="26606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1</a:t>
              </a:r>
            </a:p>
          </p:txBody>
        </p:sp>
        <p:sp>
          <p:nvSpPr>
            <p:cNvPr id="322569" name="Rectangle 9"/>
            <p:cNvSpPr>
              <a:spLocks noChangeArrowheads="1"/>
            </p:cNvSpPr>
            <p:nvPr/>
          </p:nvSpPr>
          <p:spPr bwMode="auto">
            <a:xfrm>
              <a:off x="32702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2</a:t>
              </a:r>
            </a:p>
          </p:txBody>
        </p:sp>
        <p:sp>
          <p:nvSpPr>
            <p:cNvPr id="322570" name="Rectangle 10"/>
            <p:cNvSpPr>
              <a:spLocks noChangeArrowheads="1"/>
            </p:cNvSpPr>
            <p:nvPr/>
          </p:nvSpPr>
          <p:spPr bwMode="auto">
            <a:xfrm>
              <a:off x="38798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3</a:t>
              </a:r>
            </a:p>
          </p:txBody>
        </p:sp>
        <p:sp>
          <p:nvSpPr>
            <p:cNvPr id="322571" name="Rectangle 11"/>
            <p:cNvSpPr>
              <a:spLocks noChangeArrowheads="1"/>
            </p:cNvSpPr>
            <p:nvPr/>
          </p:nvSpPr>
          <p:spPr bwMode="auto">
            <a:xfrm>
              <a:off x="44894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4</a:t>
              </a:r>
            </a:p>
          </p:txBody>
        </p:sp>
        <p:sp>
          <p:nvSpPr>
            <p:cNvPr id="322572" name="Rectangle 12"/>
            <p:cNvSpPr>
              <a:spLocks noChangeArrowheads="1"/>
            </p:cNvSpPr>
            <p:nvPr/>
          </p:nvSpPr>
          <p:spPr bwMode="auto">
            <a:xfrm>
              <a:off x="5099050" y="83820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5</a:t>
              </a:r>
            </a:p>
          </p:txBody>
        </p:sp>
        <p:sp>
          <p:nvSpPr>
            <p:cNvPr id="119" name="Rectangle 8"/>
            <p:cNvSpPr>
              <a:spLocks noChangeArrowheads="1"/>
            </p:cNvSpPr>
            <p:nvPr/>
          </p:nvSpPr>
          <p:spPr bwMode="auto">
            <a:xfrm>
              <a:off x="57086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6</a:t>
              </a:r>
            </a:p>
          </p:txBody>
        </p:sp>
        <p:sp>
          <p:nvSpPr>
            <p:cNvPr id="120" name="Rectangle 9"/>
            <p:cNvSpPr>
              <a:spLocks noChangeArrowheads="1"/>
            </p:cNvSpPr>
            <p:nvPr/>
          </p:nvSpPr>
          <p:spPr bwMode="auto">
            <a:xfrm>
              <a:off x="63182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7</a:t>
              </a:r>
            </a:p>
          </p:txBody>
        </p:sp>
        <p:sp>
          <p:nvSpPr>
            <p:cNvPr id="121" name="Rectangle 10"/>
            <p:cNvSpPr>
              <a:spLocks noChangeArrowheads="1"/>
            </p:cNvSpPr>
            <p:nvPr/>
          </p:nvSpPr>
          <p:spPr bwMode="auto">
            <a:xfrm>
              <a:off x="69278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8</a:t>
              </a:r>
            </a:p>
          </p:txBody>
        </p:sp>
        <p:sp>
          <p:nvSpPr>
            <p:cNvPr id="122" name="Rectangle 11"/>
            <p:cNvSpPr>
              <a:spLocks noChangeArrowheads="1"/>
            </p:cNvSpPr>
            <p:nvPr/>
          </p:nvSpPr>
          <p:spPr bwMode="auto">
            <a:xfrm>
              <a:off x="7537450" y="831850"/>
              <a:ext cx="609600" cy="304800"/>
            </a:xfrm>
            <a:prstGeom prst="rect">
              <a:avLst/>
            </a:prstGeom>
            <a:noFill/>
            <a:ln w="28575">
              <a:noFill/>
              <a:miter lim="800000"/>
              <a:headEnd/>
              <a:tailEnd/>
            </a:ln>
            <a:effectLst/>
          </p:spPr>
          <p:txBody>
            <a:bodyPr wrap="none" anchor="ctr"/>
            <a:lstStyle/>
            <a:p>
              <a:pPr algn="l" eaLnBrk="1" hangingPunct="1">
                <a:lnSpc>
                  <a:spcPct val="100000"/>
                </a:lnSpc>
              </a:pPr>
              <a:r>
                <a:rPr lang="en-US" sz="1400" b="0" dirty="0">
                  <a:latin typeface="Courier New" pitchFamily="49" charset="0"/>
                </a:rPr>
                <a:t>9</a:t>
              </a:r>
            </a:p>
          </p:txBody>
        </p:sp>
      </p:grpSp>
      <p:grpSp>
        <p:nvGrpSpPr>
          <p:cNvPr id="115" name="Group 114"/>
          <p:cNvGrpSpPr/>
          <p:nvPr/>
        </p:nvGrpSpPr>
        <p:grpSpPr>
          <a:xfrm>
            <a:off x="6623050" y="755650"/>
            <a:ext cx="2209800" cy="3200400"/>
            <a:chOff x="6546850" y="3194050"/>
            <a:chExt cx="2209800" cy="3200400"/>
          </a:xfrm>
        </p:grpSpPr>
        <p:sp>
          <p:nvSpPr>
            <p:cNvPr id="116" name="Rectangle 115"/>
            <p:cNvSpPr/>
            <p:nvPr/>
          </p:nvSpPr>
          <p:spPr bwMode="auto">
            <a:xfrm>
              <a:off x="6546850" y="3194050"/>
              <a:ext cx="1676400" cy="3200400"/>
            </a:xfrm>
            <a:prstGeom prst="rect">
              <a:avLst/>
            </a:prstGeom>
            <a:solidFill>
              <a:srgbClr val="FFFFFF"/>
            </a:solidFill>
            <a:ln w="19050" cap="flat" cmpd="sng" algn="ctr">
              <a:solidFill>
                <a:srgbClr val="FFFFFF"/>
              </a:solidFill>
              <a:prstDash val="solid"/>
              <a:round/>
              <a:headEnd type="none" w="med" len="med"/>
              <a:tailEnd type="triangle" w="sm" len="sm"/>
            </a:ln>
            <a:effec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Helvetica" pitchFamily="34" charset="0"/>
              </a:endParaRPr>
            </a:p>
          </p:txBody>
        </p:sp>
        <p:grpSp>
          <p:nvGrpSpPr>
            <p:cNvPr id="117" name="Group 219"/>
            <p:cNvGrpSpPr>
              <a:grpSpLocks/>
            </p:cNvGrpSpPr>
            <p:nvPr/>
          </p:nvGrpSpPr>
          <p:grpSpPr bwMode="auto">
            <a:xfrm>
              <a:off x="6623050" y="3270250"/>
              <a:ext cx="2133600" cy="3048000"/>
              <a:chOff x="3984" y="2160"/>
              <a:chExt cx="1344" cy="1920"/>
            </a:xfrm>
          </p:grpSpPr>
          <p:sp>
            <p:nvSpPr>
              <p:cNvPr id="118" name="Rectangle 138"/>
              <p:cNvSpPr>
                <a:spLocks noChangeArrowheads="1"/>
              </p:cNvSpPr>
              <p:nvPr/>
            </p:nvSpPr>
            <p:spPr bwMode="auto">
              <a:xfrm>
                <a:off x="4128" y="216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jmp</a:t>
                </a:r>
              </a:p>
            </p:txBody>
          </p:sp>
          <p:grpSp>
            <p:nvGrpSpPr>
              <p:cNvPr id="123" name="Group 179"/>
              <p:cNvGrpSpPr>
                <a:grpSpLocks/>
              </p:cNvGrpSpPr>
              <p:nvPr/>
            </p:nvGrpSpPr>
            <p:grpSpPr bwMode="auto">
              <a:xfrm>
                <a:off x="4560" y="2160"/>
                <a:ext cx="384" cy="192"/>
                <a:chOff x="4560" y="2160"/>
                <a:chExt cx="384" cy="192"/>
              </a:xfrm>
            </p:grpSpPr>
            <p:sp>
              <p:nvSpPr>
                <p:cNvPr id="155" name="Rectangle 140"/>
                <p:cNvSpPr>
                  <a:spLocks noChangeArrowheads="1"/>
                </p:cNvSpPr>
                <p:nvPr/>
              </p:nvSpPr>
              <p:spPr bwMode="auto">
                <a:xfrm>
                  <a:off x="4560" y="21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56" name="Rectangle 141"/>
                <p:cNvSpPr>
                  <a:spLocks noChangeArrowheads="1"/>
                </p:cNvSpPr>
                <p:nvPr/>
              </p:nvSpPr>
              <p:spPr bwMode="auto">
                <a:xfrm>
                  <a:off x="4752" y="216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157" name="Rectangle 142"/>
                <p:cNvSpPr>
                  <a:spLocks noChangeArrowheads="1"/>
                </p:cNvSpPr>
                <p:nvPr/>
              </p:nvSpPr>
              <p:spPr bwMode="auto">
                <a:xfrm>
                  <a:off x="4560" y="216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4" name="Rectangle 143"/>
              <p:cNvSpPr>
                <a:spLocks noChangeArrowheads="1"/>
              </p:cNvSpPr>
              <p:nvPr/>
            </p:nvSpPr>
            <p:spPr bwMode="auto">
              <a:xfrm>
                <a:off x="4128" y="244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jle</a:t>
                </a:r>
              </a:p>
            </p:txBody>
          </p:sp>
          <p:grpSp>
            <p:nvGrpSpPr>
              <p:cNvPr id="125" name="Group 178"/>
              <p:cNvGrpSpPr>
                <a:grpSpLocks/>
              </p:cNvGrpSpPr>
              <p:nvPr/>
            </p:nvGrpSpPr>
            <p:grpSpPr bwMode="auto">
              <a:xfrm>
                <a:off x="4560" y="2448"/>
                <a:ext cx="384" cy="192"/>
                <a:chOff x="4560" y="2448"/>
                <a:chExt cx="384" cy="192"/>
              </a:xfrm>
            </p:grpSpPr>
            <p:sp>
              <p:nvSpPr>
                <p:cNvPr id="152" name="Rectangle 145"/>
                <p:cNvSpPr>
                  <a:spLocks noChangeArrowheads="1"/>
                </p:cNvSpPr>
                <p:nvPr/>
              </p:nvSpPr>
              <p:spPr bwMode="auto">
                <a:xfrm>
                  <a:off x="4560" y="24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53" name="Rectangle 146"/>
                <p:cNvSpPr>
                  <a:spLocks noChangeArrowheads="1"/>
                </p:cNvSpPr>
                <p:nvPr/>
              </p:nvSpPr>
              <p:spPr bwMode="auto">
                <a:xfrm>
                  <a:off x="4752" y="244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1</a:t>
                  </a:r>
                </a:p>
              </p:txBody>
            </p:sp>
            <p:sp>
              <p:nvSpPr>
                <p:cNvPr id="154" name="Rectangle 147"/>
                <p:cNvSpPr>
                  <a:spLocks noChangeArrowheads="1"/>
                </p:cNvSpPr>
                <p:nvPr/>
              </p:nvSpPr>
              <p:spPr bwMode="auto">
                <a:xfrm>
                  <a:off x="4560" y="244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6" name="Rectangle 148"/>
              <p:cNvSpPr>
                <a:spLocks noChangeArrowheads="1"/>
              </p:cNvSpPr>
              <p:nvPr/>
            </p:nvSpPr>
            <p:spPr bwMode="auto">
              <a:xfrm>
                <a:off x="4128" y="2736"/>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jl</a:t>
                </a:r>
              </a:p>
            </p:txBody>
          </p:sp>
          <p:grpSp>
            <p:nvGrpSpPr>
              <p:cNvPr id="127" name="Group 177"/>
              <p:cNvGrpSpPr>
                <a:grpSpLocks/>
              </p:cNvGrpSpPr>
              <p:nvPr/>
            </p:nvGrpSpPr>
            <p:grpSpPr bwMode="auto">
              <a:xfrm>
                <a:off x="4560" y="2736"/>
                <a:ext cx="384" cy="192"/>
                <a:chOff x="4560" y="2736"/>
                <a:chExt cx="384" cy="192"/>
              </a:xfrm>
            </p:grpSpPr>
            <p:sp>
              <p:nvSpPr>
                <p:cNvPr id="149" name="Rectangle 150"/>
                <p:cNvSpPr>
                  <a:spLocks noChangeArrowheads="1"/>
                </p:cNvSpPr>
                <p:nvPr/>
              </p:nvSpPr>
              <p:spPr bwMode="auto">
                <a:xfrm>
                  <a:off x="4560" y="27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50" name="Rectangle 151"/>
                <p:cNvSpPr>
                  <a:spLocks noChangeArrowheads="1"/>
                </p:cNvSpPr>
                <p:nvPr/>
              </p:nvSpPr>
              <p:spPr bwMode="auto">
                <a:xfrm>
                  <a:off x="4752" y="2736"/>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151" name="Rectangle 152"/>
                <p:cNvSpPr>
                  <a:spLocks noChangeArrowheads="1"/>
                </p:cNvSpPr>
                <p:nvPr/>
              </p:nvSpPr>
              <p:spPr bwMode="auto">
                <a:xfrm>
                  <a:off x="4560" y="2736"/>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28" name="Rectangle 153"/>
              <p:cNvSpPr>
                <a:spLocks noChangeArrowheads="1"/>
              </p:cNvSpPr>
              <p:nvPr/>
            </p:nvSpPr>
            <p:spPr bwMode="auto">
              <a:xfrm>
                <a:off x="4128" y="302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je</a:t>
                </a:r>
              </a:p>
            </p:txBody>
          </p:sp>
          <p:grpSp>
            <p:nvGrpSpPr>
              <p:cNvPr id="129" name="Group 176"/>
              <p:cNvGrpSpPr>
                <a:grpSpLocks/>
              </p:cNvGrpSpPr>
              <p:nvPr/>
            </p:nvGrpSpPr>
            <p:grpSpPr bwMode="auto">
              <a:xfrm>
                <a:off x="4560" y="3024"/>
                <a:ext cx="384" cy="192"/>
                <a:chOff x="4560" y="3024"/>
                <a:chExt cx="384" cy="192"/>
              </a:xfrm>
            </p:grpSpPr>
            <p:sp>
              <p:nvSpPr>
                <p:cNvPr id="146" name="Rectangle 155"/>
                <p:cNvSpPr>
                  <a:spLocks noChangeArrowheads="1"/>
                </p:cNvSpPr>
                <p:nvPr/>
              </p:nvSpPr>
              <p:spPr bwMode="auto">
                <a:xfrm>
                  <a:off x="4560" y="302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47" name="Rectangle 156"/>
                <p:cNvSpPr>
                  <a:spLocks noChangeArrowheads="1"/>
                </p:cNvSpPr>
                <p:nvPr/>
              </p:nvSpPr>
              <p:spPr bwMode="auto">
                <a:xfrm>
                  <a:off x="4752" y="302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148" name="Rectangle 157"/>
                <p:cNvSpPr>
                  <a:spLocks noChangeArrowheads="1"/>
                </p:cNvSpPr>
                <p:nvPr/>
              </p:nvSpPr>
              <p:spPr bwMode="auto">
                <a:xfrm>
                  <a:off x="4560" y="302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0" name="Rectangle 158"/>
              <p:cNvSpPr>
                <a:spLocks noChangeArrowheads="1"/>
              </p:cNvSpPr>
              <p:nvPr/>
            </p:nvSpPr>
            <p:spPr bwMode="auto">
              <a:xfrm>
                <a:off x="4128" y="3312"/>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jne</a:t>
                </a:r>
              </a:p>
            </p:txBody>
          </p:sp>
          <p:grpSp>
            <p:nvGrpSpPr>
              <p:cNvPr id="131" name="Group 173"/>
              <p:cNvGrpSpPr>
                <a:grpSpLocks/>
              </p:cNvGrpSpPr>
              <p:nvPr/>
            </p:nvGrpSpPr>
            <p:grpSpPr bwMode="auto">
              <a:xfrm>
                <a:off x="4560" y="3312"/>
                <a:ext cx="384" cy="192"/>
                <a:chOff x="4560" y="3312"/>
                <a:chExt cx="384" cy="192"/>
              </a:xfrm>
            </p:grpSpPr>
            <p:sp>
              <p:nvSpPr>
                <p:cNvPr id="143" name="Rectangle 160"/>
                <p:cNvSpPr>
                  <a:spLocks noChangeArrowheads="1"/>
                </p:cNvSpPr>
                <p:nvPr/>
              </p:nvSpPr>
              <p:spPr bwMode="auto">
                <a:xfrm>
                  <a:off x="4560" y="331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44" name="Rectangle 161"/>
                <p:cNvSpPr>
                  <a:spLocks noChangeArrowheads="1"/>
                </p:cNvSpPr>
                <p:nvPr/>
              </p:nvSpPr>
              <p:spPr bwMode="auto">
                <a:xfrm>
                  <a:off x="4752" y="331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145" name="Rectangle 162"/>
                <p:cNvSpPr>
                  <a:spLocks noChangeArrowheads="1"/>
                </p:cNvSpPr>
                <p:nvPr/>
              </p:nvSpPr>
              <p:spPr bwMode="auto">
                <a:xfrm>
                  <a:off x="4560" y="331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2" name="Rectangle 163"/>
              <p:cNvSpPr>
                <a:spLocks noChangeArrowheads="1"/>
              </p:cNvSpPr>
              <p:nvPr/>
            </p:nvSpPr>
            <p:spPr bwMode="auto">
              <a:xfrm>
                <a:off x="4128" y="3600"/>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jge</a:t>
                </a:r>
              </a:p>
            </p:txBody>
          </p:sp>
          <p:grpSp>
            <p:nvGrpSpPr>
              <p:cNvPr id="133" name="Group 175"/>
              <p:cNvGrpSpPr>
                <a:grpSpLocks/>
              </p:cNvGrpSpPr>
              <p:nvPr/>
            </p:nvGrpSpPr>
            <p:grpSpPr bwMode="auto">
              <a:xfrm>
                <a:off x="4560" y="3600"/>
                <a:ext cx="384" cy="192"/>
                <a:chOff x="4560" y="3600"/>
                <a:chExt cx="384" cy="192"/>
              </a:xfrm>
            </p:grpSpPr>
            <p:sp>
              <p:nvSpPr>
                <p:cNvPr id="140" name="Rectangle 165"/>
                <p:cNvSpPr>
                  <a:spLocks noChangeArrowheads="1"/>
                </p:cNvSpPr>
                <p:nvPr/>
              </p:nvSpPr>
              <p:spPr bwMode="auto">
                <a:xfrm>
                  <a:off x="4560" y="360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41" name="Rectangle 166"/>
                <p:cNvSpPr>
                  <a:spLocks noChangeArrowheads="1"/>
                </p:cNvSpPr>
                <p:nvPr/>
              </p:nvSpPr>
              <p:spPr bwMode="auto">
                <a:xfrm>
                  <a:off x="4752" y="360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142" name="Rectangle 167"/>
                <p:cNvSpPr>
                  <a:spLocks noChangeArrowheads="1"/>
                </p:cNvSpPr>
                <p:nvPr/>
              </p:nvSpPr>
              <p:spPr bwMode="auto">
                <a:xfrm>
                  <a:off x="4560" y="360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4" name="Rectangle 168"/>
              <p:cNvSpPr>
                <a:spLocks noChangeArrowheads="1"/>
              </p:cNvSpPr>
              <p:nvPr/>
            </p:nvSpPr>
            <p:spPr bwMode="auto">
              <a:xfrm>
                <a:off x="4128" y="3888"/>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a:latin typeface="Courier New" pitchFamily="49" charset="0"/>
                  </a:rPr>
                  <a:t>jg</a:t>
                </a:r>
              </a:p>
            </p:txBody>
          </p:sp>
          <p:grpSp>
            <p:nvGrpSpPr>
              <p:cNvPr id="135" name="Group 174"/>
              <p:cNvGrpSpPr>
                <a:grpSpLocks/>
              </p:cNvGrpSpPr>
              <p:nvPr/>
            </p:nvGrpSpPr>
            <p:grpSpPr bwMode="auto">
              <a:xfrm>
                <a:off x="4560" y="3888"/>
                <a:ext cx="384" cy="192"/>
                <a:chOff x="4560" y="3888"/>
                <a:chExt cx="384" cy="192"/>
              </a:xfrm>
            </p:grpSpPr>
            <p:sp>
              <p:nvSpPr>
                <p:cNvPr id="137" name="Rectangle 170"/>
                <p:cNvSpPr>
                  <a:spLocks noChangeArrowheads="1"/>
                </p:cNvSpPr>
                <p:nvPr/>
              </p:nvSpPr>
              <p:spPr bwMode="auto">
                <a:xfrm>
                  <a:off x="4560" y="388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7</a:t>
                  </a:r>
                </a:p>
              </p:txBody>
            </p:sp>
            <p:sp>
              <p:nvSpPr>
                <p:cNvPr id="138" name="Rectangle 171"/>
                <p:cNvSpPr>
                  <a:spLocks noChangeArrowheads="1"/>
                </p:cNvSpPr>
                <p:nvPr/>
              </p:nvSpPr>
              <p:spPr bwMode="auto">
                <a:xfrm>
                  <a:off x="4752" y="388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6</a:t>
                  </a:r>
                </a:p>
              </p:txBody>
            </p:sp>
            <p:sp>
              <p:nvSpPr>
                <p:cNvPr id="139" name="Rectangle 172"/>
                <p:cNvSpPr>
                  <a:spLocks noChangeArrowheads="1"/>
                </p:cNvSpPr>
                <p:nvPr/>
              </p:nvSpPr>
              <p:spPr bwMode="auto">
                <a:xfrm>
                  <a:off x="4560" y="388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136" name="AutoShape 218"/>
              <p:cNvSpPr>
                <a:spLocks/>
              </p:cNvSpPr>
              <p:nvPr/>
            </p:nvSpPr>
            <p:spPr bwMode="auto">
              <a:xfrm>
                <a:off x="3984" y="2208"/>
                <a:ext cx="144" cy="1872"/>
              </a:xfrm>
              <a:prstGeom prst="leftBrace">
                <a:avLst>
                  <a:gd name="adj1" fmla="val 108333"/>
                  <a:gd name="adj2" fmla="val 50000"/>
                </a:avLst>
              </a:prstGeom>
              <a:noFill/>
              <a:ln w="19050">
                <a:solidFill>
                  <a:schemeClr val="tx2"/>
                </a:solidFill>
                <a:round/>
                <a:headEnd/>
                <a:tailEnd type="none" w="sm" len="sm"/>
              </a:ln>
              <a:effectLst/>
            </p:spPr>
            <p:txBody>
              <a:bodyPr lIns="45720" rIns="45720" anchor="ctr">
                <a:spAutoFit/>
              </a:bodyPr>
              <a:lstStyle/>
              <a:p>
                <a:endParaRPr lang="en-US"/>
              </a:p>
            </p:txBody>
          </p:sp>
        </p:grpSp>
      </p:grpSp>
      <p:sp>
        <p:nvSpPr>
          <p:cNvPr id="158" name="Line 223"/>
          <p:cNvSpPr>
            <a:spLocks noChangeShapeType="1"/>
          </p:cNvSpPr>
          <p:nvPr/>
        </p:nvSpPr>
        <p:spPr bwMode="auto">
          <a:xfrm flipV="1">
            <a:off x="5861050" y="2432050"/>
            <a:ext cx="762000" cy="1905000"/>
          </a:xfrm>
          <a:prstGeom prst="line">
            <a:avLst/>
          </a:prstGeom>
          <a:noFill/>
          <a:ln w="19050">
            <a:solidFill>
              <a:schemeClr val="tx2"/>
            </a:solidFill>
            <a:round/>
            <a:headEnd/>
            <a:tailEnd type="triangle" w="sm" len="sm"/>
          </a:ln>
          <a:effectLst/>
        </p:spPr>
        <p:txBody>
          <a:bodyPr wrap="square" lIns="45720" rIns="45720" anchor="ctr">
            <a:spAutoFit/>
          </a:bodyPr>
          <a:lstStyle/>
          <a:p>
            <a:endParaRPr lang="en-US"/>
          </a:p>
        </p:txBody>
      </p:sp>
    </p:spTree>
    <p:extLst>
      <p:ext uri="{BB962C8B-B14F-4D97-AF65-F5344CB8AC3E}">
        <p14:creationId xmlns:p14="http://schemas.microsoft.com/office/powerpoint/2010/main" val="19751256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383736" y="134937"/>
            <a:ext cx="8345487" cy="779463"/>
          </a:xfrm>
        </p:spPr>
        <p:txBody>
          <a:bodyPr/>
          <a:lstStyle/>
          <a:p>
            <a:r>
              <a:rPr lang="en-US" altLang="zh-CN" dirty="0"/>
              <a:t>Execute</a:t>
            </a:r>
            <a:r>
              <a:rPr lang="zh-CN" altLang="en-US" dirty="0"/>
              <a:t>执行阶段</a:t>
            </a:r>
            <a:endParaRPr lang="en-US" dirty="0"/>
          </a:p>
        </p:txBody>
      </p:sp>
      <p:sp>
        <p:nvSpPr>
          <p:cNvPr id="365571" name="Rectangle 3"/>
          <p:cNvSpPr>
            <a:spLocks noGrp="1" noChangeArrowheads="1"/>
          </p:cNvSpPr>
          <p:nvPr>
            <p:ph type="body" idx="1"/>
          </p:nvPr>
        </p:nvSpPr>
        <p:spPr>
          <a:xfrm>
            <a:off x="271463" y="968375"/>
            <a:ext cx="4586287" cy="5213350"/>
          </a:xfrm>
        </p:spPr>
        <p:txBody>
          <a:bodyPr/>
          <a:lstStyle/>
          <a:p>
            <a:r>
              <a:rPr lang="zh-CN" altLang="en-US" sz="2000" dirty="0"/>
              <a:t>单元</a:t>
            </a:r>
            <a:endParaRPr lang="en-US" sz="2000" dirty="0"/>
          </a:p>
          <a:p>
            <a:pPr lvl="1"/>
            <a:r>
              <a:rPr lang="en-US" sz="1800" dirty="0"/>
              <a:t>ALU</a:t>
            </a:r>
          </a:p>
          <a:p>
            <a:pPr lvl="2"/>
            <a:r>
              <a:rPr lang="zh-CN" altLang="en-US" sz="1600" dirty="0"/>
              <a:t>实现 </a:t>
            </a:r>
            <a:r>
              <a:rPr lang="en-US" altLang="zh-CN" sz="1600" dirty="0"/>
              <a:t>4 </a:t>
            </a:r>
            <a:r>
              <a:rPr lang="zh-CN" altLang="en-US" sz="1600" dirty="0"/>
              <a:t>项功能
生成条件代码值</a:t>
            </a:r>
            <a:r>
              <a:rPr lang="en-US" altLang="zh-CN" sz="1600" dirty="0"/>
              <a:t>cc
</a:t>
            </a:r>
            <a:r>
              <a:rPr lang="zh-CN" altLang="en-US" sz="1600" dirty="0"/>
              <a:t>有</a:t>
            </a:r>
            <a:r>
              <a:rPr lang="en-US" altLang="zh-CN" sz="1600" dirty="0"/>
              <a:t>3</a:t>
            </a:r>
            <a:r>
              <a:rPr lang="zh-CN" altLang="en-US" sz="1600" dirty="0"/>
              <a:t>位的条件码寄存器</a:t>
            </a:r>
            <a:endParaRPr lang="en-US" sz="1600" dirty="0"/>
          </a:p>
          <a:p>
            <a:pPr lvl="1"/>
            <a:r>
              <a:rPr lang="en-US" sz="1800" dirty="0" err="1"/>
              <a:t>cond</a:t>
            </a:r>
            <a:endParaRPr lang="en-US" sz="1800" dirty="0"/>
          </a:p>
          <a:p>
            <a:pPr lvl="2"/>
            <a:r>
              <a:rPr lang="zh-CN" altLang="en-US" sz="1600" dirty="0"/>
              <a:t>计算条件转移</a:t>
            </a:r>
            <a:r>
              <a:rPr lang="en-US" altLang="zh-CN" sz="1600" dirty="0"/>
              <a:t>/</a:t>
            </a:r>
            <a:r>
              <a:rPr lang="zh-CN" altLang="en-US" sz="1600" dirty="0"/>
              <a:t>传送标志</a:t>
            </a:r>
            <a:endParaRPr lang="en-US" sz="1600" dirty="0"/>
          </a:p>
          <a:p>
            <a:r>
              <a:rPr lang="zh-CN" altLang="en-US" sz="2000" dirty="0"/>
              <a:t>控制逻辑</a:t>
            </a:r>
            <a:endParaRPr lang="en-US" sz="2000" dirty="0"/>
          </a:p>
          <a:p>
            <a:pPr lvl="1"/>
            <a:r>
              <a:rPr lang="en-US" sz="1800" dirty="0"/>
              <a:t>Set CC: </a:t>
            </a:r>
            <a:r>
              <a:rPr lang="zh-CN" altLang="en-US" sz="1800" dirty="0"/>
              <a:t>是否加载条件码寄存器？</a:t>
            </a:r>
            <a:endParaRPr lang="en-US" sz="1800" dirty="0"/>
          </a:p>
          <a:p>
            <a:pPr lvl="1"/>
            <a:r>
              <a:rPr lang="en-US" sz="1800" dirty="0"/>
              <a:t>ALU A: </a:t>
            </a:r>
            <a:r>
              <a:rPr lang="zh-CN" altLang="en-US" sz="1800" dirty="0"/>
              <a:t>输入</a:t>
            </a:r>
            <a:r>
              <a:rPr lang="en-US" sz="1800" dirty="0"/>
              <a:t> A </a:t>
            </a:r>
            <a:r>
              <a:rPr lang="zh-CN" altLang="en-US" sz="1800" dirty="0"/>
              <a:t>到</a:t>
            </a:r>
            <a:r>
              <a:rPr lang="en-US" sz="1800" dirty="0"/>
              <a:t> ALU</a:t>
            </a:r>
          </a:p>
          <a:p>
            <a:pPr lvl="1"/>
            <a:r>
              <a:rPr lang="en-US" sz="1800" dirty="0"/>
              <a:t>ALU B: </a:t>
            </a:r>
            <a:r>
              <a:rPr lang="zh-CN" altLang="en-US" sz="1800" dirty="0"/>
              <a:t>输入</a:t>
            </a:r>
            <a:r>
              <a:rPr lang="en-US" sz="1800" dirty="0"/>
              <a:t> B </a:t>
            </a:r>
            <a:r>
              <a:rPr lang="zh-CN" altLang="en-US" sz="1800" dirty="0"/>
              <a:t>到</a:t>
            </a:r>
            <a:r>
              <a:rPr lang="en-US" sz="1800" dirty="0"/>
              <a:t> ALU</a:t>
            </a:r>
          </a:p>
          <a:p>
            <a:pPr lvl="1"/>
            <a:r>
              <a:rPr lang="en-US" sz="1800" dirty="0"/>
              <a:t>ALU fun: ALU </a:t>
            </a:r>
            <a:r>
              <a:rPr lang="zh-CN" altLang="en-US" sz="1800" dirty="0"/>
              <a:t>执行什么计算功能</a:t>
            </a:r>
            <a:r>
              <a:rPr lang="en-US" sz="1800" dirty="0"/>
              <a:t>?</a:t>
            </a:r>
          </a:p>
        </p:txBody>
      </p:sp>
      <p:grpSp>
        <p:nvGrpSpPr>
          <p:cNvPr id="138" name="Group 137"/>
          <p:cNvGrpSpPr/>
          <p:nvPr/>
        </p:nvGrpSpPr>
        <p:grpSpPr>
          <a:xfrm>
            <a:off x="4718050" y="2051050"/>
            <a:ext cx="4038600" cy="3124200"/>
            <a:chOff x="1143000" y="7924800"/>
            <a:chExt cx="4038600" cy="3124200"/>
          </a:xfrm>
        </p:grpSpPr>
        <p:sp>
          <p:nvSpPr>
            <p:cNvPr id="139" name="Line 2"/>
            <p:cNvSpPr>
              <a:spLocks noChangeShapeType="1"/>
            </p:cNvSpPr>
            <p:nvPr/>
          </p:nvSpPr>
          <p:spPr bwMode="auto">
            <a:xfrm rot="16200000" flipV="1">
              <a:off x="2794000" y="8966200"/>
              <a:ext cx="0" cy="508000"/>
            </a:xfrm>
            <a:prstGeom prst="line">
              <a:avLst/>
            </a:prstGeom>
            <a:noFill/>
            <a:ln w="9525">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Rectangle 67"/>
            <p:cNvSpPr>
              <a:spLocks noChangeArrowheads="1"/>
            </p:cNvSpPr>
            <p:nvPr/>
          </p:nvSpPr>
          <p:spPr bwMode="auto">
            <a:xfrm>
              <a:off x="2057400" y="9067800"/>
              <a:ext cx="482600" cy="3810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CC</a:t>
              </a:r>
            </a:p>
          </p:txBody>
        </p:sp>
        <p:sp>
          <p:nvSpPr>
            <p:cNvPr id="141" name="AutoShape 56"/>
            <p:cNvSpPr>
              <a:spLocks noChangeArrowheads="1"/>
            </p:cNvSpPr>
            <p:nvPr/>
          </p:nvSpPr>
          <p:spPr bwMode="auto">
            <a:xfrm flipV="1">
              <a:off x="2819400" y="8991600"/>
              <a:ext cx="129540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FFFF"/>
            </a:solidFill>
            <a:ln w="9525">
              <a:solidFill>
                <a:srgbClr val="000000"/>
              </a:solidFill>
              <a:miter lim="800000"/>
              <a:headEnd/>
              <a:tailEnd/>
            </a:ln>
            <a:effectLst>
              <a:outerShdw dist="35921" dir="2700000" algn="ctr" rotWithShape="0">
                <a:srgbClr val="000000"/>
              </a:outerShdw>
            </a:effectLst>
          </p:spPr>
          <p:txBody>
            <a:bodyPr rot="10800000"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ALU</a:t>
              </a:r>
            </a:p>
          </p:txBody>
        </p:sp>
        <p:sp>
          <p:nvSpPr>
            <p:cNvPr id="142" name="AutoShape 54"/>
            <p:cNvSpPr>
              <a:spLocks noChangeArrowheads="1"/>
            </p:cNvSpPr>
            <p:nvPr/>
          </p:nvSpPr>
          <p:spPr bwMode="auto">
            <a:xfrm>
              <a:off x="2667000" y="9753600"/>
              <a:ext cx="6858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ALU</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a:t>
              </a:r>
            </a:p>
          </p:txBody>
        </p:sp>
        <p:sp>
          <p:nvSpPr>
            <p:cNvPr id="143" name="AutoShape 55"/>
            <p:cNvSpPr>
              <a:spLocks noChangeArrowheads="1"/>
            </p:cNvSpPr>
            <p:nvPr/>
          </p:nvSpPr>
          <p:spPr bwMode="auto">
            <a:xfrm>
              <a:off x="3581400" y="9753600"/>
              <a:ext cx="6858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ALU</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B</a:t>
              </a:r>
            </a:p>
          </p:txBody>
        </p:sp>
        <p:sp>
          <p:nvSpPr>
            <p:cNvPr id="144" name="Line 62"/>
            <p:cNvSpPr>
              <a:spLocks noChangeShapeType="1"/>
            </p:cNvSpPr>
            <p:nvPr/>
          </p:nvSpPr>
          <p:spPr bwMode="auto">
            <a:xfrm flipV="1">
              <a:off x="3429000" y="8305800"/>
              <a:ext cx="0" cy="685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5" name="Line 63"/>
            <p:cNvSpPr>
              <a:spLocks noChangeShapeType="1"/>
            </p:cNvSpPr>
            <p:nvPr/>
          </p:nvSpPr>
          <p:spPr bwMode="auto">
            <a:xfrm flipV="1">
              <a:off x="2971800" y="94488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6" name="Line 77"/>
            <p:cNvSpPr>
              <a:spLocks noChangeShapeType="1"/>
            </p:cNvSpPr>
            <p:nvPr/>
          </p:nvSpPr>
          <p:spPr bwMode="auto">
            <a:xfrm flipH="1" flipV="1">
              <a:off x="1600200" y="8305800"/>
              <a:ext cx="0" cy="304800"/>
            </a:xfrm>
            <a:prstGeom prst="line">
              <a:avLst/>
            </a:prstGeom>
            <a:noFill/>
            <a:ln w="19050" cap="rnd">
              <a:solidFill>
                <a:srgbClr val="000000"/>
              </a:solidFill>
              <a:prstDash val="sysDot"/>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47" name="Group 123"/>
            <p:cNvGrpSpPr>
              <a:grpSpLocks/>
            </p:cNvGrpSpPr>
            <p:nvPr/>
          </p:nvGrpSpPr>
          <p:grpSpPr bwMode="auto">
            <a:xfrm>
              <a:off x="2743200" y="10363200"/>
              <a:ext cx="152400" cy="152400"/>
              <a:chOff x="240" y="4176"/>
              <a:chExt cx="192" cy="192"/>
            </a:xfrm>
          </p:grpSpPr>
          <p:sp>
            <p:nvSpPr>
              <p:cNvPr id="181" name="Oval 124"/>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Rectangle 125"/>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48" name="AutoShape 155"/>
            <p:cNvSpPr>
              <a:spLocks noChangeArrowheads="1"/>
            </p:cNvSpPr>
            <p:nvPr/>
          </p:nvSpPr>
          <p:spPr bwMode="auto">
            <a:xfrm>
              <a:off x="4419600" y="8915400"/>
              <a:ext cx="7620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ALU</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fun.</a:t>
              </a:r>
            </a:p>
          </p:txBody>
        </p:sp>
        <p:sp>
          <p:nvSpPr>
            <p:cNvPr id="149" name="Line 156"/>
            <p:cNvSpPr>
              <a:spLocks noChangeShapeType="1"/>
            </p:cNvSpPr>
            <p:nvPr/>
          </p:nvSpPr>
          <p:spPr bwMode="auto">
            <a:xfrm rot="16200000" flipV="1">
              <a:off x="4152900" y="8877300"/>
              <a:ext cx="0" cy="533400"/>
            </a:xfrm>
            <a:prstGeom prst="line">
              <a:avLst/>
            </a:prstGeom>
            <a:noFill/>
            <a:ln w="9525">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0" name="Oval 71"/>
            <p:cNvSpPr>
              <a:spLocks noChangeArrowheads="1"/>
            </p:cNvSpPr>
            <p:nvPr/>
          </p:nvSpPr>
          <p:spPr bwMode="auto">
            <a:xfrm>
              <a:off x="1371600" y="7924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Cnd</a:t>
              </a:r>
            </a:p>
          </p:txBody>
        </p:sp>
        <p:sp>
          <p:nvSpPr>
            <p:cNvPr id="151" name="Oval 6"/>
            <p:cNvSpPr>
              <a:spLocks noChangeArrowheads="1"/>
            </p:cNvSpPr>
            <p:nvPr/>
          </p:nvSpPr>
          <p:spPr bwMode="auto">
            <a:xfrm>
              <a:off x="1143000" y="106680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icode</a:t>
              </a:r>
            </a:p>
          </p:txBody>
        </p:sp>
        <p:sp>
          <p:nvSpPr>
            <p:cNvPr id="152" name="Oval 7"/>
            <p:cNvSpPr>
              <a:spLocks noChangeArrowheads="1"/>
            </p:cNvSpPr>
            <p:nvPr/>
          </p:nvSpPr>
          <p:spPr bwMode="auto">
            <a:xfrm>
              <a:off x="1524000" y="106680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ifun</a:t>
              </a:r>
            </a:p>
          </p:txBody>
        </p:sp>
        <p:sp>
          <p:nvSpPr>
            <p:cNvPr id="153" name="Oval 232"/>
            <p:cNvSpPr>
              <a:spLocks noChangeArrowheads="1"/>
            </p:cNvSpPr>
            <p:nvPr/>
          </p:nvSpPr>
          <p:spPr bwMode="auto">
            <a:xfrm>
              <a:off x="2667000" y="106680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valC</a:t>
              </a:r>
            </a:p>
          </p:txBody>
        </p:sp>
        <p:sp>
          <p:nvSpPr>
            <p:cNvPr id="154" name="Oval 235"/>
            <p:cNvSpPr>
              <a:spLocks noChangeArrowheads="1"/>
            </p:cNvSpPr>
            <p:nvPr/>
          </p:nvSpPr>
          <p:spPr bwMode="auto">
            <a:xfrm>
              <a:off x="3733800" y="106680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valB</a:t>
              </a:r>
            </a:p>
          </p:txBody>
        </p:sp>
        <p:sp>
          <p:nvSpPr>
            <p:cNvPr id="155" name="Oval 238"/>
            <p:cNvSpPr>
              <a:spLocks noChangeArrowheads="1"/>
            </p:cNvSpPr>
            <p:nvPr/>
          </p:nvSpPr>
          <p:spPr bwMode="auto">
            <a:xfrm>
              <a:off x="3124200" y="106680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valA</a:t>
              </a:r>
            </a:p>
          </p:txBody>
        </p:sp>
        <p:sp>
          <p:nvSpPr>
            <p:cNvPr id="156" name="Oval 246"/>
            <p:cNvSpPr>
              <a:spLocks noChangeArrowheads="1"/>
            </p:cNvSpPr>
            <p:nvPr/>
          </p:nvSpPr>
          <p:spPr bwMode="auto">
            <a:xfrm>
              <a:off x="3200400" y="7924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valE</a:t>
              </a:r>
            </a:p>
          </p:txBody>
        </p:sp>
        <p:grpSp>
          <p:nvGrpSpPr>
            <p:cNvPr id="157" name="Group 275"/>
            <p:cNvGrpSpPr>
              <a:grpSpLocks/>
            </p:cNvGrpSpPr>
            <p:nvPr/>
          </p:nvGrpSpPr>
          <p:grpSpPr bwMode="auto">
            <a:xfrm>
              <a:off x="3657600" y="10363200"/>
              <a:ext cx="152400" cy="152400"/>
              <a:chOff x="240" y="4176"/>
              <a:chExt cx="192" cy="192"/>
            </a:xfrm>
          </p:grpSpPr>
          <p:sp>
            <p:nvSpPr>
              <p:cNvPr id="179" name="Oval 276"/>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0" name="Rectangle 277"/>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58" name="Line 240"/>
            <p:cNvSpPr>
              <a:spLocks noChangeShapeType="1"/>
            </p:cNvSpPr>
            <p:nvPr/>
          </p:nvSpPr>
          <p:spPr bwMode="auto">
            <a:xfrm flipV="1">
              <a:off x="3276600" y="102108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9" name="Line 278"/>
            <p:cNvSpPr>
              <a:spLocks noChangeShapeType="1"/>
            </p:cNvSpPr>
            <p:nvPr/>
          </p:nvSpPr>
          <p:spPr bwMode="auto">
            <a:xfrm flipV="1">
              <a:off x="2971800" y="102108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0" name="Line 294"/>
            <p:cNvSpPr>
              <a:spLocks noChangeShapeType="1"/>
            </p:cNvSpPr>
            <p:nvPr/>
          </p:nvSpPr>
          <p:spPr bwMode="auto">
            <a:xfrm flipV="1">
              <a:off x="3962400" y="102108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1" name="Line 295"/>
            <p:cNvSpPr>
              <a:spLocks noChangeShapeType="1"/>
            </p:cNvSpPr>
            <p:nvPr/>
          </p:nvSpPr>
          <p:spPr bwMode="auto">
            <a:xfrm flipV="1">
              <a:off x="3962400" y="94488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2" name="Line 296"/>
            <p:cNvSpPr>
              <a:spLocks noChangeShapeType="1"/>
            </p:cNvSpPr>
            <p:nvPr/>
          </p:nvSpPr>
          <p:spPr bwMode="auto">
            <a:xfrm flipV="1">
              <a:off x="1371600" y="10439400"/>
              <a:ext cx="0" cy="304800"/>
            </a:xfrm>
            <a:prstGeom prst="line">
              <a:avLst/>
            </a:prstGeom>
            <a:noFill/>
            <a:ln w="12700">
              <a:solidFill>
                <a:srgbClr val="000000"/>
              </a:solidFill>
              <a:round/>
              <a:headEnd/>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3" name="Line 297"/>
            <p:cNvSpPr>
              <a:spLocks noChangeShapeType="1"/>
            </p:cNvSpPr>
            <p:nvPr/>
          </p:nvSpPr>
          <p:spPr bwMode="auto">
            <a:xfrm flipV="1">
              <a:off x="1752600" y="8991600"/>
              <a:ext cx="0" cy="17526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4" name="Line 298"/>
            <p:cNvSpPr>
              <a:spLocks noChangeShapeType="1"/>
            </p:cNvSpPr>
            <p:nvPr/>
          </p:nvSpPr>
          <p:spPr bwMode="auto">
            <a:xfrm flipV="1">
              <a:off x="3733800" y="10210800"/>
              <a:ext cx="0" cy="2286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5" name="Freeform 303"/>
            <p:cNvSpPr>
              <a:spLocks/>
            </p:cNvSpPr>
            <p:nvPr/>
          </p:nvSpPr>
          <p:spPr bwMode="auto">
            <a:xfrm flipH="1">
              <a:off x="1371600" y="9448800"/>
              <a:ext cx="3276600" cy="990600"/>
            </a:xfrm>
            <a:custGeom>
              <a:avLst/>
              <a:gdLst>
                <a:gd name="T0" fmla="*/ 2147483647 w 1584"/>
                <a:gd name="T1" fmla="*/ 2147483647 h 144"/>
                <a:gd name="T2" fmla="*/ 0 w 1584"/>
                <a:gd name="T3" fmla="*/ 2147483647 h 144"/>
                <a:gd name="T4" fmla="*/ 0 w 1584"/>
                <a:gd name="T5" fmla="*/ 0 h 144"/>
                <a:gd name="T6" fmla="*/ 0 60000 65536"/>
                <a:gd name="T7" fmla="*/ 0 60000 65536"/>
                <a:gd name="T8" fmla="*/ 0 60000 65536"/>
                <a:gd name="T9" fmla="*/ 0 w 1584"/>
                <a:gd name="T10" fmla="*/ 0 h 144"/>
                <a:gd name="T11" fmla="*/ 1584 w 1584"/>
                <a:gd name="T12" fmla="*/ 144 h 144"/>
              </a:gdLst>
              <a:ahLst/>
              <a:cxnLst>
                <a:cxn ang="T6">
                  <a:pos x="T0" y="T1"/>
                </a:cxn>
                <a:cxn ang="T7">
                  <a:pos x="T2" y="T3"/>
                </a:cxn>
                <a:cxn ang="T8">
                  <a:pos x="T4" y="T5"/>
                </a:cxn>
              </a:cxnLst>
              <a:rect l="T9" t="T10" r="T11" b="T12"/>
              <a:pathLst>
                <a:path w="1584" h="144">
                  <a:moveTo>
                    <a:pt x="1584" y="144"/>
                  </a:moveTo>
                  <a:lnTo>
                    <a:pt x="0" y="144"/>
                  </a:lnTo>
                  <a:lnTo>
                    <a:pt x="0" y="0"/>
                  </a:lnTo>
                </a:path>
              </a:pathLst>
            </a:cu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66" name="Group 304"/>
            <p:cNvGrpSpPr>
              <a:grpSpLocks/>
            </p:cNvGrpSpPr>
            <p:nvPr/>
          </p:nvGrpSpPr>
          <p:grpSpPr bwMode="auto">
            <a:xfrm>
              <a:off x="2209800" y="10363200"/>
              <a:ext cx="152400" cy="152400"/>
              <a:chOff x="240" y="4176"/>
              <a:chExt cx="192" cy="192"/>
            </a:xfrm>
          </p:grpSpPr>
          <p:sp>
            <p:nvSpPr>
              <p:cNvPr id="177" name="Oval 305"/>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8" name="Rectangle 306"/>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67" name="AutoShape 307"/>
            <p:cNvSpPr>
              <a:spLocks noChangeArrowheads="1"/>
            </p:cNvSpPr>
            <p:nvPr/>
          </p:nvSpPr>
          <p:spPr bwMode="auto">
            <a:xfrm>
              <a:off x="2057400" y="9753600"/>
              <a:ext cx="4572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Set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CC</a:t>
              </a:r>
            </a:p>
          </p:txBody>
        </p:sp>
        <p:sp>
          <p:nvSpPr>
            <p:cNvPr id="168" name="Line 308"/>
            <p:cNvSpPr>
              <a:spLocks noChangeShapeType="1"/>
            </p:cNvSpPr>
            <p:nvPr/>
          </p:nvSpPr>
          <p:spPr bwMode="auto">
            <a:xfrm flipH="1" flipV="1">
              <a:off x="2286000" y="9448800"/>
              <a:ext cx="0" cy="304800"/>
            </a:xfrm>
            <a:prstGeom prst="line">
              <a:avLst/>
            </a:prstGeom>
            <a:noFill/>
            <a:ln w="19050" cap="rnd">
              <a:solidFill>
                <a:srgbClr val="000000"/>
              </a:solidFill>
              <a:prstDash val="sysDot"/>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9" name="Rectangle 309"/>
            <p:cNvSpPr>
              <a:spLocks noChangeArrowheads="1"/>
            </p:cNvSpPr>
            <p:nvPr/>
          </p:nvSpPr>
          <p:spPr bwMode="auto">
            <a:xfrm>
              <a:off x="1219200" y="8610600"/>
              <a:ext cx="609600" cy="3810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rPr>
                <a:t>cond</a:t>
              </a: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70" name="Group 311"/>
            <p:cNvGrpSpPr>
              <a:grpSpLocks/>
            </p:cNvGrpSpPr>
            <p:nvPr/>
          </p:nvGrpSpPr>
          <p:grpSpPr bwMode="auto">
            <a:xfrm>
              <a:off x="1676403" y="10526735"/>
              <a:ext cx="149226" cy="141288"/>
              <a:chOff x="240" y="4176"/>
              <a:chExt cx="192" cy="192"/>
            </a:xfrm>
          </p:grpSpPr>
          <p:sp>
            <p:nvSpPr>
              <p:cNvPr id="175" name="Oval 312"/>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Rectangle 313"/>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71" name="Freeform 314"/>
            <p:cNvSpPr>
              <a:spLocks/>
            </p:cNvSpPr>
            <p:nvPr/>
          </p:nvSpPr>
          <p:spPr bwMode="auto">
            <a:xfrm flipH="1">
              <a:off x="1752600" y="9448800"/>
              <a:ext cx="3200400" cy="1143000"/>
            </a:xfrm>
            <a:custGeom>
              <a:avLst/>
              <a:gdLst>
                <a:gd name="T0" fmla="*/ 2147483647 w 1584"/>
                <a:gd name="T1" fmla="*/ 2147483647 h 144"/>
                <a:gd name="T2" fmla="*/ 0 w 1584"/>
                <a:gd name="T3" fmla="*/ 2147483647 h 144"/>
                <a:gd name="T4" fmla="*/ 0 w 1584"/>
                <a:gd name="T5" fmla="*/ 0 h 144"/>
                <a:gd name="T6" fmla="*/ 0 60000 65536"/>
                <a:gd name="T7" fmla="*/ 0 60000 65536"/>
                <a:gd name="T8" fmla="*/ 0 60000 65536"/>
                <a:gd name="T9" fmla="*/ 0 w 1584"/>
                <a:gd name="T10" fmla="*/ 0 h 144"/>
                <a:gd name="T11" fmla="*/ 1584 w 1584"/>
                <a:gd name="T12" fmla="*/ 144 h 144"/>
              </a:gdLst>
              <a:ahLst/>
              <a:cxnLst>
                <a:cxn ang="T6">
                  <a:pos x="T0" y="T1"/>
                </a:cxn>
                <a:cxn ang="T7">
                  <a:pos x="T2" y="T3"/>
                </a:cxn>
                <a:cxn ang="T8">
                  <a:pos x="T4" y="T5"/>
                </a:cxn>
              </a:cxnLst>
              <a:rect l="T9" t="T10" r="T11" b="T12"/>
              <a:pathLst>
                <a:path w="1584" h="144">
                  <a:moveTo>
                    <a:pt x="1584" y="144"/>
                  </a:moveTo>
                  <a:lnTo>
                    <a:pt x="0" y="144"/>
                  </a:lnTo>
                  <a:lnTo>
                    <a:pt x="0" y="0"/>
                  </a:lnTo>
                </a:path>
              </a:pathLst>
            </a:cu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2" name="Line 317"/>
            <p:cNvSpPr>
              <a:spLocks noChangeShapeType="1"/>
            </p:cNvSpPr>
            <p:nvPr/>
          </p:nvSpPr>
          <p:spPr bwMode="auto">
            <a:xfrm flipV="1">
              <a:off x="2819400" y="10210800"/>
              <a:ext cx="0" cy="2286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3" name="Line 318"/>
            <p:cNvSpPr>
              <a:spLocks noChangeShapeType="1"/>
            </p:cNvSpPr>
            <p:nvPr/>
          </p:nvSpPr>
          <p:spPr bwMode="auto">
            <a:xfrm flipV="1">
              <a:off x="2286000" y="10210800"/>
              <a:ext cx="0" cy="2286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4" name="Freeform 321"/>
            <p:cNvSpPr>
              <a:spLocks/>
            </p:cNvSpPr>
            <p:nvPr/>
          </p:nvSpPr>
          <p:spPr bwMode="auto">
            <a:xfrm>
              <a:off x="1828800" y="8839200"/>
              <a:ext cx="457200" cy="228600"/>
            </a:xfrm>
            <a:custGeom>
              <a:avLst/>
              <a:gdLst>
                <a:gd name="T0" fmla="*/ 725804891 w 288"/>
                <a:gd name="T1" fmla="*/ 362902445 h 144"/>
                <a:gd name="T2" fmla="*/ 725804891 w 288"/>
                <a:gd name="T3" fmla="*/ 0 h 144"/>
                <a:gd name="T4" fmla="*/ 0 w 288"/>
                <a:gd name="T5" fmla="*/ 0 h 144"/>
                <a:gd name="T6" fmla="*/ 0 60000 65536"/>
                <a:gd name="T7" fmla="*/ 0 60000 65536"/>
                <a:gd name="T8" fmla="*/ 0 60000 65536"/>
                <a:gd name="T9" fmla="*/ 0 w 288"/>
                <a:gd name="T10" fmla="*/ 0 h 144"/>
                <a:gd name="T11" fmla="*/ 288 w 288"/>
                <a:gd name="T12" fmla="*/ 144 h 144"/>
              </a:gdLst>
              <a:ahLst/>
              <a:cxnLst>
                <a:cxn ang="T6">
                  <a:pos x="T0" y="T1"/>
                </a:cxn>
                <a:cxn ang="T7">
                  <a:pos x="T2" y="T3"/>
                </a:cxn>
                <a:cxn ang="T8">
                  <a:pos x="T4" y="T5"/>
                </a:cxn>
              </a:cxnLst>
              <a:rect l="T9" t="T10" r="T11" b="T12"/>
              <a:pathLst>
                <a:path w="288" h="144">
                  <a:moveTo>
                    <a:pt x="288" y="144"/>
                  </a:moveTo>
                  <a:lnTo>
                    <a:pt x="288" y="0"/>
                  </a:lnTo>
                  <a:lnTo>
                    <a:pt x="0" y="0"/>
                  </a:lnTo>
                </a:path>
              </a:pathLst>
            </a:cu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404813" y="280987"/>
            <a:ext cx="2199634" cy="779463"/>
          </a:xfrm>
        </p:spPr>
        <p:txBody>
          <a:bodyPr/>
          <a:lstStyle/>
          <a:p>
            <a:r>
              <a:rPr lang="en-US" sz="2800" dirty="0"/>
              <a:t>ALU A </a:t>
            </a:r>
            <a:r>
              <a:rPr lang="zh-CN" altLang="en-US" sz="2800" dirty="0"/>
              <a:t>输入</a:t>
            </a:r>
            <a:endParaRPr lang="en-US" sz="2800" dirty="0"/>
          </a:p>
        </p:txBody>
      </p:sp>
      <p:sp>
        <p:nvSpPr>
          <p:cNvPr id="393289" name="Text Box 73"/>
          <p:cNvSpPr txBox="1">
            <a:spLocks noChangeArrowheads="1"/>
          </p:cNvSpPr>
          <p:nvPr/>
        </p:nvSpPr>
        <p:spPr bwMode="auto">
          <a:xfrm>
            <a:off x="4876800" y="5715000"/>
            <a:ext cx="2819400" cy="304800"/>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sp>
        <p:nvSpPr>
          <p:cNvPr id="393294" name="Text Box 78"/>
          <p:cNvSpPr txBox="1">
            <a:spLocks noChangeArrowheads="1"/>
          </p:cNvSpPr>
          <p:nvPr/>
        </p:nvSpPr>
        <p:spPr bwMode="auto">
          <a:xfrm>
            <a:off x="838200" y="5054600"/>
            <a:ext cx="8001000" cy="1803400"/>
          </a:xfrm>
          <a:prstGeom prst="rect">
            <a:avLst/>
          </a:prstGeom>
          <a:noFill/>
          <a:ln w="19050">
            <a:noFill/>
            <a:miter lim="800000"/>
            <a:headEnd/>
            <a:tailEnd type="none" w="sm" len="sm"/>
          </a:ln>
          <a:effectLst/>
        </p:spPr>
        <p:txBody>
          <a:bodyPr lIns="45720" rIns="45720">
            <a:spAutoFit/>
          </a:bodyPr>
          <a:lstStyle/>
          <a:p>
            <a:pPr algn="l">
              <a:lnSpc>
                <a:spcPct val="100000"/>
              </a:lnSpc>
            </a:pPr>
            <a:r>
              <a:rPr lang="en-US" altLang="zh-CN" sz="1600" dirty="0">
                <a:latin typeface="Courier New" pitchFamily="49" charset="0"/>
              </a:rPr>
              <a:t>word</a:t>
            </a:r>
            <a:r>
              <a:rPr lang="en-US" sz="1600" dirty="0">
                <a:latin typeface="Courier New" pitchFamily="49" charset="0"/>
              </a:rPr>
              <a:t> </a:t>
            </a:r>
            <a:r>
              <a:rPr lang="en-US" sz="1600" dirty="0" err="1">
                <a:latin typeface="Courier New" pitchFamily="49" charset="0"/>
              </a:rPr>
              <a:t>aluA</a:t>
            </a:r>
            <a:r>
              <a:rPr lang="en-US" sz="1600" dirty="0">
                <a:latin typeface="Courier New" pitchFamily="49" charset="0"/>
              </a:rPr>
              <a:t> = [</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IRRMOVQ, IOPQ } : </a:t>
            </a:r>
            <a:r>
              <a:rPr lang="en-US" sz="1600" dirty="0" err="1">
                <a:latin typeface="Courier New" pitchFamily="49" charset="0"/>
              </a:rPr>
              <a:t>valA</a:t>
            </a:r>
            <a:r>
              <a:rPr lang="en-US" sz="1600" dirty="0">
                <a:latin typeface="Courier New" pitchFamily="49" charset="0"/>
              </a:rPr>
              <a:t>;</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IIRMOVQ, IRMMOVQ, IMRMOVQ } : </a:t>
            </a:r>
            <a:r>
              <a:rPr lang="en-US" sz="1600" dirty="0" err="1">
                <a:latin typeface="Courier New" pitchFamily="49" charset="0"/>
              </a:rPr>
              <a:t>valC</a:t>
            </a:r>
            <a:r>
              <a:rPr lang="en-US" sz="1600" dirty="0">
                <a:latin typeface="Courier New" pitchFamily="49" charset="0"/>
              </a:rPr>
              <a:t>;</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ICALL, IPUSHQ } : -8;</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IRET, IPOPQ } : 8;</a:t>
            </a:r>
          </a:p>
          <a:p>
            <a:pPr algn="l">
              <a:lnSpc>
                <a:spcPct val="100000"/>
              </a:lnSpc>
            </a:pPr>
            <a:r>
              <a:rPr lang="en-US" sz="1600" dirty="0">
                <a:latin typeface="Courier New" pitchFamily="49" charset="0"/>
              </a:rPr>
              <a:t>	# Other instructions don't need ALU</a:t>
            </a:r>
          </a:p>
          <a:p>
            <a:pPr algn="l">
              <a:lnSpc>
                <a:spcPct val="100000"/>
              </a:lnSpc>
            </a:pPr>
            <a:r>
              <a:rPr lang="en-US" sz="1600" dirty="0">
                <a:latin typeface="Courier New" pitchFamily="49" charset="0"/>
              </a:rPr>
              <a:t>];</a:t>
            </a:r>
          </a:p>
        </p:txBody>
      </p:sp>
      <p:grpSp>
        <p:nvGrpSpPr>
          <p:cNvPr id="41" name="Group 40"/>
          <p:cNvGrpSpPr/>
          <p:nvPr/>
        </p:nvGrpSpPr>
        <p:grpSpPr>
          <a:xfrm>
            <a:off x="2736850" y="413411"/>
            <a:ext cx="6096000" cy="4507178"/>
            <a:chOff x="2127250" y="-234950"/>
            <a:chExt cx="7016750" cy="5187950"/>
          </a:xfrm>
        </p:grpSpPr>
        <p:sp>
          <p:nvSpPr>
            <p:cNvPr id="393284" name="Text Box 68"/>
            <p:cNvSpPr txBox="1">
              <a:spLocks noChangeArrowheads="1"/>
            </p:cNvSpPr>
            <p:nvPr/>
          </p:nvSpPr>
          <p:spPr bwMode="auto">
            <a:xfrm>
              <a:off x="3352800" y="3886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400" dirty="0" err="1"/>
                <a:t>valE</a:t>
              </a:r>
              <a:r>
                <a:rPr lang="en-US" sz="1400" dirty="0"/>
                <a:t> </a:t>
              </a:r>
              <a:r>
                <a:rPr lang="en-US" sz="1400" dirty="0">
                  <a:sym typeface="Symbol" pitchFamily="18" charset="2"/>
                </a:rPr>
                <a:t> </a:t>
              </a:r>
              <a:r>
                <a:rPr lang="en-US" sz="1400" dirty="0" err="1">
                  <a:sym typeface="Symbol" pitchFamily="18" charset="2"/>
                </a:rPr>
                <a:t>valB</a:t>
              </a:r>
              <a:r>
                <a:rPr lang="en-US" sz="1400" dirty="0">
                  <a:sym typeface="Symbol" pitchFamily="18" charset="2"/>
                </a:rPr>
                <a:t> + </a:t>
              </a:r>
              <a:r>
                <a:rPr lang="en-US" sz="1400" dirty="0">
                  <a:solidFill>
                    <a:srgbClr val="FF3300"/>
                  </a:solidFill>
                  <a:sym typeface="Symbol" pitchFamily="18" charset="2"/>
                </a:rPr>
                <a:t>–8</a:t>
              </a:r>
            </a:p>
          </p:txBody>
        </p:sp>
        <p:sp>
          <p:nvSpPr>
            <p:cNvPr id="393288" name="Text Box 72"/>
            <p:cNvSpPr txBox="1">
              <a:spLocks noChangeArrowheads="1"/>
            </p:cNvSpPr>
            <p:nvPr/>
          </p:nvSpPr>
          <p:spPr bwMode="auto">
            <a:xfrm>
              <a:off x="6324600" y="3886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400"/>
                <a:t>Decrement stack pointer</a:t>
              </a:r>
            </a:p>
          </p:txBody>
        </p:sp>
        <p:sp>
          <p:nvSpPr>
            <p:cNvPr id="393277" name="Text Box 61"/>
            <p:cNvSpPr txBox="1">
              <a:spLocks noChangeArrowheads="1"/>
            </p:cNvSpPr>
            <p:nvPr/>
          </p:nvSpPr>
          <p:spPr bwMode="auto">
            <a:xfrm>
              <a:off x="3352800" y="3124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endParaRPr lang="en-US" sz="1400">
                <a:sym typeface="Symbol" pitchFamily="18" charset="2"/>
              </a:endParaRPr>
            </a:p>
          </p:txBody>
        </p:sp>
        <p:sp>
          <p:nvSpPr>
            <p:cNvPr id="393281" name="Text Box 65"/>
            <p:cNvSpPr txBox="1">
              <a:spLocks noChangeArrowheads="1"/>
            </p:cNvSpPr>
            <p:nvPr/>
          </p:nvSpPr>
          <p:spPr bwMode="auto">
            <a:xfrm>
              <a:off x="6324600" y="3124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400"/>
                <a:t>No operation</a:t>
              </a:r>
            </a:p>
          </p:txBody>
        </p:sp>
        <p:sp>
          <p:nvSpPr>
            <p:cNvPr id="393270" name="Text Box 54"/>
            <p:cNvSpPr txBox="1">
              <a:spLocks noChangeArrowheads="1"/>
            </p:cNvSpPr>
            <p:nvPr/>
          </p:nvSpPr>
          <p:spPr bwMode="auto">
            <a:xfrm>
              <a:off x="3352800" y="2362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400" dirty="0" err="1"/>
                <a:t>valE</a:t>
              </a:r>
              <a:r>
                <a:rPr lang="en-US" sz="1400" dirty="0"/>
                <a:t> </a:t>
              </a:r>
              <a:r>
                <a:rPr lang="en-US" sz="1400" dirty="0">
                  <a:sym typeface="Symbol" pitchFamily="18" charset="2"/>
                </a:rPr>
                <a:t> </a:t>
              </a:r>
              <a:r>
                <a:rPr lang="en-US" sz="1400" dirty="0" err="1">
                  <a:sym typeface="Symbol" pitchFamily="18" charset="2"/>
                </a:rPr>
                <a:t>valB</a:t>
              </a:r>
              <a:r>
                <a:rPr lang="en-US" sz="1400" dirty="0">
                  <a:sym typeface="Symbol" pitchFamily="18" charset="2"/>
                </a:rPr>
                <a:t> + </a:t>
              </a:r>
              <a:r>
                <a:rPr lang="en-US" sz="1400" dirty="0">
                  <a:solidFill>
                    <a:srgbClr val="FF3300"/>
                  </a:solidFill>
                  <a:sym typeface="Symbol" pitchFamily="18" charset="2"/>
                </a:rPr>
                <a:t>8</a:t>
              </a:r>
            </a:p>
          </p:txBody>
        </p:sp>
        <p:sp>
          <p:nvSpPr>
            <p:cNvPr id="393274" name="Text Box 58"/>
            <p:cNvSpPr txBox="1">
              <a:spLocks noChangeArrowheads="1"/>
            </p:cNvSpPr>
            <p:nvPr/>
          </p:nvSpPr>
          <p:spPr bwMode="auto">
            <a:xfrm>
              <a:off x="6324600" y="2362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400"/>
                <a:t>Increment stack pointer</a:t>
              </a:r>
            </a:p>
          </p:txBody>
        </p:sp>
        <p:sp>
          <p:nvSpPr>
            <p:cNvPr id="393263" name="Text Box 47"/>
            <p:cNvSpPr txBox="1">
              <a:spLocks noChangeArrowheads="1"/>
            </p:cNvSpPr>
            <p:nvPr/>
          </p:nvSpPr>
          <p:spPr bwMode="auto">
            <a:xfrm>
              <a:off x="3352800" y="1600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400"/>
                <a:t>valE </a:t>
              </a:r>
              <a:r>
                <a:rPr lang="en-US" sz="1400">
                  <a:sym typeface="Symbol" pitchFamily="18" charset="2"/>
                </a:rPr>
                <a:t> valB + </a:t>
              </a:r>
              <a:r>
                <a:rPr lang="en-US" sz="1400">
                  <a:solidFill>
                    <a:srgbClr val="FF3300"/>
                  </a:solidFill>
                  <a:sym typeface="Symbol" pitchFamily="18" charset="2"/>
                </a:rPr>
                <a:t>valC</a:t>
              </a:r>
            </a:p>
          </p:txBody>
        </p:sp>
        <p:sp>
          <p:nvSpPr>
            <p:cNvPr id="393267" name="Text Box 51"/>
            <p:cNvSpPr txBox="1">
              <a:spLocks noChangeArrowheads="1"/>
            </p:cNvSpPr>
            <p:nvPr/>
          </p:nvSpPr>
          <p:spPr bwMode="auto">
            <a:xfrm>
              <a:off x="6324600" y="1600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400"/>
                <a:t>Compute effective address</a:t>
              </a:r>
            </a:p>
          </p:txBody>
        </p:sp>
        <p:sp>
          <p:nvSpPr>
            <p:cNvPr id="393256" name="Text Box 40"/>
            <p:cNvSpPr txBox="1">
              <a:spLocks noChangeArrowheads="1"/>
            </p:cNvSpPr>
            <p:nvPr/>
          </p:nvSpPr>
          <p:spPr bwMode="auto">
            <a:xfrm>
              <a:off x="3352800" y="838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400" dirty="0" err="1"/>
                <a:t>valE</a:t>
              </a:r>
              <a:r>
                <a:rPr lang="en-US" sz="1400" dirty="0"/>
                <a:t> </a:t>
              </a:r>
              <a:r>
                <a:rPr lang="en-US" sz="1400" dirty="0">
                  <a:sym typeface="Symbol" pitchFamily="18" charset="2"/>
                </a:rPr>
                <a:t> 0 + </a:t>
              </a:r>
              <a:r>
                <a:rPr lang="en-US" sz="1400" dirty="0" err="1">
                  <a:solidFill>
                    <a:srgbClr val="FF3300"/>
                  </a:solidFill>
                  <a:sym typeface="Symbol" pitchFamily="18" charset="2"/>
                </a:rPr>
                <a:t>valA</a:t>
              </a:r>
              <a:endParaRPr lang="en-US" sz="1400" dirty="0">
                <a:solidFill>
                  <a:srgbClr val="FF3300"/>
                </a:solidFill>
                <a:sym typeface="Symbol" pitchFamily="18" charset="2"/>
              </a:endParaRPr>
            </a:p>
          </p:txBody>
        </p:sp>
        <p:sp>
          <p:nvSpPr>
            <p:cNvPr id="393260" name="Text Box 44"/>
            <p:cNvSpPr txBox="1">
              <a:spLocks noChangeArrowheads="1"/>
            </p:cNvSpPr>
            <p:nvPr/>
          </p:nvSpPr>
          <p:spPr bwMode="auto">
            <a:xfrm>
              <a:off x="6324600" y="838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400" dirty="0"/>
                <a:t>Pass </a:t>
              </a:r>
              <a:r>
                <a:rPr lang="en-US" sz="1400" dirty="0" err="1"/>
                <a:t>valA</a:t>
              </a:r>
              <a:r>
                <a:rPr lang="en-US" sz="1400" dirty="0"/>
                <a:t> through ALU</a:t>
              </a:r>
            </a:p>
          </p:txBody>
        </p:sp>
        <p:sp>
          <p:nvSpPr>
            <p:cNvPr id="393227" name="Text Box 11"/>
            <p:cNvSpPr txBox="1">
              <a:spLocks noChangeArrowheads="1"/>
            </p:cNvSpPr>
            <p:nvPr/>
          </p:nvSpPr>
          <p:spPr bwMode="auto">
            <a:xfrm>
              <a:off x="3352800" y="533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400" dirty="0" err="1"/>
                <a:t>cmovXX</a:t>
              </a:r>
              <a:r>
                <a:rPr lang="en-US" sz="1400" dirty="0"/>
                <a:t> </a:t>
              </a:r>
              <a:r>
                <a:rPr lang="en-US" sz="1400" dirty="0" err="1"/>
                <a:t>rA</a:t>
              </a:r>
              <a:r>
                <a:rPr lang="en-US" sz="1400" dirty="0"/>
                <a:t>, </a:t>
              </a:r>
              <a:r>
                <a:rPr lang="en-US" sz="1400" dirty="0" err="1"/>
                <a:t>rB</a:t>
              </a:r>
              <a:endParaRPr lang="en-US" sz="1400" dirty="0"/>
            </a:p>
          </p:txBody>
        </p:sp>
        <p:sp>
          <p:nvSpPr>
            <p:cNvPr id="393228" name="Text Box 12"/>
            <p:cNvSpPr txBox="1">
              <a:spLocks noChangeArrowheads="1"/>
            </p:cNvSpPr>
            <p:nvPr/>
          </p:nvSpPr>
          <p:spPr bwMode="auto">
            <a:xfrm>
              <a:off x="2133600" y="838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400"/>
                <a:t>Execute</a:t>
              </a:r>
            </a:p>
          </p:txBody>
        </p:sp>
        <p:sp>
          <p:nvSpPr>
            <p:cNvPr id="393229" name="Text Box 13"/>
            <p:cNvSpPr txBox="1">
              <a:spLocks noChangeArrowheads="1"/>
            </p:cNvSpPr>
            <p:nvPr/>
          </p:nvSpPr>
          <p:spPr bwMode="auto">
            <a:xfrm>
              <a:off x="3352800" y="1295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400" dirty="0" err="1">
                  <a:latin typeface="Courier New" pitchFamily="49" charset="0"/>
                </a:rPr>
                <a:t>rmmovq</a:t>
              </a:r>
              <a:r>
                <a:rPr lang="en-US" sz="1400" dirty="0"/>
                <a:t> </a:t>
              </a:r>
              <a:r>
                <a:rPr lang="en-US" sz="1400" dirty="0" err="1"/>
                <a:t>rA</a:t>
              </a:r>
              <a:r>
                <a:rPr lang="en-US" sz="1400" dirty="0"/>
                <a:t>, D(</a:t>
              </a:r>
              <a:r>
                <a:rPr lang="en-US" sz="1400" dirty="0" err="1"/>
                <a:t>rB</a:t>
              </a:r>
              <a:r>
                <a:rPr lang="en-US" sz="1400" dirty="0"/>
                <a:t>)</a:t>
              </a:r>
            </a:p>
          </p:txBody>
        </p:sp>
        <p:sp>
          <p:nvSpPr>
            <p:cNvPr id="393230" name="Text Box 14"/>
            <p:cNvSpPr txBox="1">
              <a:spLocks noChangeArrowheads="1"/>
            </p:cNvSpPr>
            <p:nvPr/>
          </p:nvSpPr>
          <p:spPr bwMode="auto">
            <a:xfrm>
              <a:off x="3352800" y="1600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400"/>
            </a:p>
          </p:txBody>
        </p:sp>
        <p:sp>
          <p:nvSpPr>
            <p:cNvPr id="393231" name="Text Box 15"/>
            <p:cNvSpPr txBox="1">
              <a:spLocks noChangeArrowheads="1"/>
            </p:cNvSpPr>
            <p:nvPr/>
          </p:nvSpPr>
          <p:spPr bwMode="auto">
            <a:xfrm>
              <a:off x="3352800" y="2057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400" dirty="0" err="1">
                  <a:latin typeface="Courier New" pitchFamily="49" charset="0"/>
                </a:rPr>
                <a:t>popq</a:t>
              </a:r>
              <a:r>
                <a:rPr lang="en-US" sz="1400" dirty="0"/>
                <a:t> </a:t>
              </a:r>
              <a:r>
                <a:rPr lang="en-US" sz="1400" dirty="0" err="1"/>
                <a:t>rA</a:t>
              </a:r>
              <a:endParaRPr lang="en-US" sz="1400" dirty="0"/>
            </a:p>
          </p:txBody>
        </p:sp>
        <p:sp>
          <p:nvSpPr>
            <p:cNvPr id="393232" name="Text Box 16"/>
            <p:cNvSpPr txBox="1">
              <a:spLocks noChangeArrowheads="1"/>
            </p:cNvSpPr>
            <p:nvPr/>
          </p:nvSpPr>
          <p:spPr bwMode="auto">
            <a:xfrm>
              <a:off x="3352800" y="2362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400"/>
            </a:p>
          </p:txBody>
        </p:sp>
        <p:sp>
          <p:nvSpPr>
            <p:cNvPr id="393233" name="Text Box 17"/>
            <p:cNvSpPr txBox="1">
              <a:spLocks noChangeArrowheads="1"/>
            </p:cNvSpPr>
            <p:nvPr/>
          </p:nvSpPr>
          <p:spPr bwMode="auto">
            <a:xfrm>
              <a:off x="3352800" y="2819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400"/>
                <a:t>jXX Dest</a:t>
              </a:r>
            </a:p>
          </p:txBody>
        </p:sp>
        <p:sp>
          <p:nvSpPr>
            <p:cNvPr id="393234" name="Text Box 18"/>
            <p:cNvSpPr txBox="1">
              <a:spLocks noChangeArrowheads="1"/>
            </p:cNvSpPr>
            <p:nvPr/>
          </p:nvSpPr>
          <p:spPr bwMode="auto">
            <a:xfrm>
              <a:off x="3352800" y="3124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400"/>
            </a:p>
          </p:txBody>
        </p:sp>
        <p:sp>
          <p:nvSpPr>
            <p:cNvPr id="393235" name="Text Box 19"/>
            <p:cNvSpPr txBox="1">
              <a:spLocks noChangeArrowheads="1"/>
            </p:cNvSpPr>
            <p:nvPr/>
          </p:nvSpPr>
          <p:spPr bwMode="auto">
            <a:xfrm>
              <a:off x="3352800" y="3581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400">
                  <a:latin typeface="Courier New" pitchFamily="49" charset="0"/>
                </a:rPr>
                <a:t>call</a:t>
              </a:r>
              <a:r>
                <a:rPr lang="en-US" sz="1400"/>
                <a:t> Dest</a:t>
              </a:r>
            </a:p>
          </p:txBody>
        </p:sp>
        <p:sp>
          <p:nvSpPr>
            <p:cNvPr id="393236" name="Text Box 20"/>
            <p:cNvSpPr txBox="1">
              <a:spLocks noChangeArrowheads="1"/>
            </p:cNvSpPr>
            <p:nvPr/>
          </p:nvSpPr>
          <p:spPr bwMode="auto">
            <a:xfrm>
              <a:off x="3352800" y="4343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400">
                  <a:latin typeface="Courier New" pitchFamily="49" charset="0"/>
                </a:rPr>
                <a:t>ret</a:t>
              </a:r>
            </a:p>
          </p:txBody>
        </p:sp>
        <p:sp>
          <p:nvSpPr>
            <p:cNvPr id="393243" name="Text Box 27"/>
            <p:cNvSpPr txBox="1">
              <a:spLocks noChangeArrowheads="1"/>
            </p:cNvSpPr>
            <p:nvPr/>
          </p:nvSpPr>
          <p:spPr bwMode="auto">
            <a:xfrm>
              <a:off x="3352800" y="838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400"/>
            </a:p>
          </p:txBody>
        </p:sp>
        <p:sp>
          <p:nvSpPr>
            <p:cNvPr id="393245" name="Text Box 29"/>
            <p:cNvSpPr txBox="1">
              <a:spLocks noChangeArrowheads="1"/>
            </p:cNvSpPr>
            <p:nvPr/>
          </p:nvSpPr>
          <p:spPr bwMode="auto">
            <a:xfrm>
              <a:off x="3352800" y="3886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400"/>
            </a:p>
          </p:txBody>
        </p:sp>
        <p:sp>
          <p:nvSpPr>
            <p:cNvPr id="393250" name="Text Box 34"/>
            <p:cNvSpPr txBox="1">
              <a:spLocks noChangeArrowheads="1"/>
            </p:cNvSpPr>
            <p:nvPr/>
          </p:nvSpPr>
          <p:spPr bwMode="auto">
            <a:xfrm>
              <a:off x="2133600" y="1600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400"/>
                <a:t>Execute</a:t>
              </a:r>
            </a:p>
          </p:txBody>
        </p:sp>
        <p:sp>
          <p:nvSpPr>
            <p:cNvPr id="393251" name="Text Box 35"/>
            <p:cNvSpPr txBox="1">
              <a:spLocks noChangeArrowheads="1"/>
            </p:cNvSpPr>
            <p:nvPr/>
          </p:nvSpPr>
          <p:spPr bwMode="auto">
            <a:xfrm>
              <a:off x="2133600" y="2362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400"/>
                <a:t>Execute</a:t>
              </a:r>
            </a:p>
          </p:txBody>
        </p:sp>
        <p:sp>
          <p:nvSpPr>
            <p:cNvPr id="393252" name="Text Box 36"/>
            <p:cNvSpPr txBox="1">
              <a:spLocks noChangeArrowheads="1"/>
            </p:cNvSpPr>
            <p:nvPr/>
          </p:nvSpPr>
          <p:spPr bwMode="auto">
            <a:xfrm>
              <a:off x="2133600" y="3124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400"/>
                <a:t>Execute</a:t>
              </a:r>
            </a:p>
          </p:txBody>
        </p:sp>
        <p:sp>
          <p:nvSpPr>
            <p:cNvPr id="393253" name="Text Box 37"/>
            <p:cNvSpPr txBox="1">
              <a:spLocks noChangeArrowheads="1"/>
            </p:cNvSpPr>
            <p:nvPr/>
          </p:nvSpPr>
          <p:spPr bwMode="auto">
            <a:xfrm>
              <a:off x="2133600" y="3886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400"/>
                <a:t>Execute</a:t>
              </a:r>
            </a:p>
          </p:txBody>
        </p:sp>
        <p:sp>
          <p:nvSpPr>
            <p:cNvPr id="393254" name="Text Box 38"/>
            <p:cNvSpPr txBox="1">
              <a:spLocks noChangeArrowheads="1"/>
            </p:cNvSpPr>
            <p:nvPr/>
          </p:nvSpPr>
          <p:spPr bwMode="auto">
            <a:xfrm>
              <a:off x="2133600" y="4648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400"/>
                <a:t>Execute</a:t>
              </a:r>
            </a:p>
          </p:txBody>
        </p:sp>
        <p:sp>
          <p:nvSpPr>
            <p:cNvPr id="393290" name="Text Box 74"/>
            <p:cNvSpPr txBox="1">
              <a:spLocks noChangeArrowheads="1"/>
            </p:cNvSpPr>
            <p:nvPr/>
          </p:nvSpPr>
          <p:spPr bwMode="auto">
            <a:xfrm>
              <a:off x="3352800" y="4648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400" dirty="0" err="1"/>
                <a:t>valE</a:t>
              </a:r>
              <a:r>
                <a:rPr lang="en-US" sz="1400" dirty="0"/>
                <a:t> </a:t>
              </a:r>
              <a:r>
                <a:rPr lang="en-US" sz="1400" dirty="0">
                  <a:sym typeface="Symbol" pitchFamily="18" charset="2"/>
                </a:rPr>
                <a:t> </a:t>
              </a:r>
              <a:r>
                <a:rPr lang="en-US" sz="1400" dirty="0" err="1">
                  <a:sym typeface="Symbol" pitchFamily="18" charset="2"/>
                </a:rPr>
                <a:t>valB</a:t>
              </a:r>
              <a:r>
                <a:rPr lang="en-US" sz="1400" dirty="0">
                  <a:sym typeface="Symbol" pitchFamily="18" charset="2"/>
                </a:rPr>
                <a:t> + </a:t>
              </a:r>
              <a:r>
                <a:rPr lang="en-US" sz="1400" dirty="0">
                  <a:solidFill>
                    <a:srgbClr val="FF3300"/>
                  </a:solidFill>
                  <a:sym typeface="Symbol" pitchFamily="18" charset="2"/>
                </a:rPr>
                <a:t>8</a:t>
              </a:r>
            </a:p>
          </p:txBody>
        </p:sp>
        <p:sp>
          <p:nvSpPr>
            <p:cNvPr id="393291" name="Text Box 75"/>
            <p:cNvSpPr txBox="1">
              <a:spLocks noChangeArrowheads="1"/>
            </p:cNvSpPr>
            <p:nvPr/>
          </p:nvSpPr>
          <p:spPr bwMode="auto">
            <a:xfrm>
              <a:off x="6324600" y="4648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400"/>
                <a:t>Increment stack pointer</a:t>
              </a:r>
            </a:p>
          </p:txBody>
        </p:sp>
        <p:sp>
          <p:nvSpPr>
            <p:cNvPr id="393292" name="Text Box 76"/>
            <p:cNvSpPr txBox="1">
              <a:spLocks noChangeArrowheads="1"/>
            </p:cNvSpPr>
            <p:nvPr/>
          </p:nvSpPr>
          <p:spPr bwMode="auto">
            <a:xfrm>
              <a:off x="3352800" y="4648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400"/>
            </a:p>
          </p:txBody>
        </p:sp>
        <p:sp>
          <p:nvSpPr>
            <p:cNvPr id="36" name="Text Box 40"/>
            <p:cNvSpPr txBox="1">
              <a:spLocks noChangeArrowheads="1"/>
            </p:cNvSpPr>
            <p:nvPr/>
          </p:nvSpPr>
          <p:spPr bwMode="auto">
            <a:xfrm>
              <a:off x="3346450" y="6985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400"/>
                <a:t>valE </a:t>
              </a:r>
              <a:r>
                <a:rPr lang="en-US" sz="1400">
                  <a:sym typeface="Symbol" pitchFamily="18" charset="2"/>
                </a:rPr>
                <a:t> valB OP </a:t>
              </a:r>
              <a:r>
                <a:rPr lang="en-US" sz="1400">
                  <a:solidFill>
                    <a:srgbClr val="FF3300"/>
                  </a:solidFill>
                  <a:sym typeface="Symbol" pitchFamily="18" charset="2"/>
                </a:rPr>
                <a:t>valA</a:t>
              </a:r>
            </a:p>
          </p:txBody>
        </p:sp>
        <p:sp>
          <p:nvSpPr>
            <p:cNvPr id="37" name="Text Box 44"/>
            <p:cNvSpPr txBox="1">
              <a:spLocks noChangeArrowheads="1"/>
            </p:cNvSpPr>
            <p:nvPr/>
          </p:nvSpPr>
          <p:spPr bwMode="auto">
            <a:xfrm>
              <a:off x="6318250" y="6985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400" dirty="0"/>
                <a:t>Perform ALU operation</a:t>
              </a:r>
            </a:p>
          </p:txBody>
        </p:sp>
        <p:sp>
          <p:nvSpPr>
            <p:cNvPr id="38" name="Text Box 11"/>
            <p:cNvSpPr txBox="1">
              <a:spLocks noChangeArrowheads="1"/>
            </p:cNvSpPr>
            <p:nvPr/>
          </p:nvSpPr>
          <p:spPr bwMode="auto">
            <a:xfrm>
              <a:off x="3346450" y="-23495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400" dirty="0" err="1"/>
                <a:t>OPq</a:t>
              </a:r>
              <a:r>
                <a:rPr lang="en-US" sz="1400" dirty="0"/>
                <a:t> </a:t>
              </a:r>
              <a:r>
                <a:rPr lang="en-US" sz="1400" dirty="0" err="1"/>
                <a:t>rA</a:t>
              </a:r>
              <a:r>
                <a:rPr lang="en-US" sz="1400" dirty="0"/>
                <a:t>, </a:t>
              </a:r>
              <a:r>
                <a:rPr lang="en-US" sz="1400" dirty="0" err="1"/>
                <a:t>rB</a:t>
              </a:r>
              <a:endParaRPr lang="en-US" sz="1400" dirty="0"/>
            </a:p>
          </p:txBody>
        </p:sp>
        <p:sp>
          <p:nvSpPr>
            <p:cNvPr id="39" name="Text Box 12"/>
            <p:cNvSpPr txBox="1">
              <a:spLocks noChangeArrowheads="1"/>
            </p:cNvSpPr>
            <p:nvPr/>
          </p:nvSpPr>
          <p:spPr bwMode="auto">
            <a:xfrm>
              <a:off x="2127250" y="6985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400"/>
                <a:t>Execute</a:t>
              </a:r>
            </a:p>
          </p:txBody>
        </p:sp>
        <p:sp>
          <p:nvSpPr>
            <p:cNvPr id="40" name="Text Box 27"/>
            <p:cNvSpPr txBox="1">
              <a:spLocks noChangeArrowheads="1"/>
            </p:cNvSpPr>
            <p:nvPr/>
          </p:nvSpPr>
          <p:spPr bwMode="auto">
            <a:xfrm>
              <a:off x="3346450" y="6985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400"/>
            </a:p>
          </p:txBody>
        </p:sp>
      </p:grpSp>
      <p:sp>
        <p:nvSpPr>
          <p:cNvPr id="42" name="AutoShape 54">
            <a:extLst>
              <a:ext uri="{FF2B5EF4-FFF2-40B4-BE49-F238E27FC236}">
                <a16:creationId xmlns:a16="http://schemas.microsoft.com/office/drawing/2014/main" id="{8E6773EC-BF07-4D4B-96FD-4A0712A65B9E}"/>
              </a:ext>
            </a:extLst>
          </p:cNvPr>
          <p:cNvSpPr>
            <a:spLocks noChangeArrowheads="1"/>
          </p:cNvSpPr>
          <p:nvPr/>
        </p:nvSpPr>
        <p:spPr bwMode="auto">
          <a:xfrm>
            <a:off x="984250" y="1381944"/>
            <a:ext cx="6858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ALU</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a:t>
            </a:r>
          </a:p>
        </p:txBody>
      </p:sp>
      <p:sp>
        <p:nvSpPr>
          <p:cNvPr id="43" name="文本框 42">
            <a:extLst>
              <a:ext uri="{FF2B5EF4-FFF2-40B4-BE49-F238E27FC236}">
                <a16:creationId xmlns:a16="http://schemas.microsoft.com/office/drawing/2014/main" id="{E437C31E-A72E-4887-8A6E-9059EC2DEC2C}"/>
              </a:ext>
            </a:extLst>
          </p:cNvPr>
          <p:cNvSpPr txBox="1"/>
          <p:nvPr/>
        </p:nvSpPr>
        <p:spPr>
          <a:xfrm>
            <a:off x="146051" y="2876206"/>
            <a:ext cx="2057400" cy="1089529"/>
          </a:xfrm>
          <a:prstGeom prst="rect">
            <a:avLst/>
          </a:prstGeom>
          <a:noFill/>
        </p:spPr>
        <p:txBody>
          <a:bodyPr wrap="square" rtlCol="0">
            <a:spAutoFit/>
          </a:bodyPr>
          <a:lstStyle/>
          <a:p>
            <a:pPr algn="l"/>
            <a:r>
              <a:rPr lang="zh-CN" altLang="en-US" dirty="0"/>
              <a:t>注：有部分指令图中未画出，如</a:t>
            </a:r>
            <a:r>
              <a:rPr lang="en-US" altLang="zh-CN" dirty="0" err="1"/>
              <a:t>irmovq,mrmovq,pushq</a:t>
            </a:r>
            <a:endParaRPr lang="zh-CN" altLang="en-US"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222250" y="527050"/>
            <a:ext cx="8704262" cy="779463"/>
          </a:xfrm>
        </p:spPr>
        <p:txBody>
          <a:bodyPr/>
          <a:lstStyle/>
          <a:p>
            <a:r>
              <a:rPr lang="en-US" dirty="0"/>
              <a:t>ALU </a:t>
            </a:r>
            <a:br>
              <a:rPr lang="en-US" dirty="0"/>
            </a:br>
            <a:r>
              <a:rPr lang="zh-CN" altLang="en-US" dirty="0"/>
              <a:t>运算</a:t>
            </a:r>
            <a:endParaRPr lang="en-US" dirty="0"/>
          </a:p>
        </p:txBody>
      </p:sp>
      <p:sp>
        <p:nvSpPr>
          <p:cNvPr id="395267" name="Text Box 3"/>
          <p:cNvSpPr txBox="1">
            <a:spLocks noChangeArrowheads="1"/>
          </p:cNvSpPr>
          <p:nvPr/>
        </p:nvSpPr>
        <p:spPr bwMode="auto">
          <a:xfrm>
            <a:off x="4876800" y="5715000"/>
            <a:ext cx="2819400" cy="304800"/>
          </a:xfrm>
          <a:prstGeom prst="rect">
            <a:avLst/>
          </a:prstGeom>
          <a:noFill/>
          <a:ln w="19050">
            <a:noFill/>
            <a:miter lim="800000"/>
            <a:headEnd/>
            <a:tailEnd type="none" w="sm" len="sm"/>
          </a:ln>
          <a:effectLst/>
        </p:spPr>
        <p:txBody>
          <a:bodyPr lIns="45720" rIns="45720"/>
          <a:lstStyle/>
          <a:p>
            <a:pPr algn="l">
              <a:spcBef>
                <a:spcPct val="50000"/>
              </a:spcBef>
            </a:pPr>
            <a:endParaRPr lang="en-US" sz="1600"/>
          </a:p>
        </p:txBody>
      </p:sp>
      <p:sp>
        <p:nvSpPr>
          <p:cNvPr id="395299" name="Text Box 35"/>
          <p:cNvSpPr txBox="1">
            <a:spLocks noChangeArrowheads="1"/>
          </p:cNvSpPr>
          <p:nvPr/>
        </p:nvSpPr>
        <p:spPr bwMode="auto">
          <a:xfrm>
            <a:off x="1752600" y="5486400"/>
            <a:ext cx="5715000" cy="1069975"/>
          </a:xfrm>
          <a:prstGeom prst="rect">
            <a:avLst/>
          </a:prstGeom>
          <a:noFill/>
          <a:ln w="19050">
            <a:noFill/>
            <a:miter lim="800000"/>
            <a:headEnd/>
            <a:tailEnd type="none" w="sm" len="sm"/>
          </a:ln>
          <a:effectLst/>
        </p:spPr>
        <p:txBody>
          <a:bodyPr lIns="45720" rIns="45720">
            <a:spAutoFit/>
          </a:bodyPr>
          <a:lstStyle/>
          <a:p>
            <a:pPr algn="l">
              <a:lnSpc>
                <a:spcPct val="100000"/>
              </a:lnSpc>
            </a:pPr>
            <a:r>
              <a:rPr lang="en-US" sz="1600" dirty="0">
                <a:latin typeface="Courier New" pitchFamily="49" charset="0"/>
              </a:rPr>
              <a:t>word </a:t>
            </a:r>
            <a:r>
              <a:rPr lang="en-US" sz="1600" dirty="0" err="1">
                <a:latin typeface="Courier New" pitchFamily="49" charset="0"/>
              </a:rPr>
              <a:t>alufun</a:t>
            </a:r>
            <a:r>
              <a:rPr lang="en-US" sz="1600" dirty="0">
                <a:latin typeface="Courier New" pitchFamily="49" charset="0"/>
              </a:rPr>
              <a:t> = [</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 IOPQ : </a:t>
            </a:r>
            <a:r>
              <a:rPr lang="en-US" sz="1600" dirty="0" err="1">
                <a:latin typeface="Courier New" pitchFamily="49" charset="0"/>
              </a:rPr>
              <a:t>ifun</a:t>
            </a:r>
            <a:r>
              <a:rPr lang="en-US" sz="1600" dirty="0">
                <a:latin typeface="Courier New" pitchFamily="49" charset="0"/>
              </a:rPr>
              <a:t>;</a:t>
            </a:r>
          </a:p>
          <a:p>
            <a:pPr algn="l">
              <a:lnSpc>
                <a:spcPct val="100000"/>
              </a:lnSpc>
            </a:pPr>
            <a:r>
              <a:rPr lang="en-US" sz="1600" dirty="0">
                <a:latin typeface="Courier New" pitchFamily="49" charset="0"/>
              </a:rPr>
              <a:t>	1 : ALUADD;</a:t>
            </a:r>
          </a:p>
          <a:p>
            <a:pPr algn="l">
              <a:lnSpc>
                <a:spcPct val="100000"/>
              </a:lnSpc>
            </a:pPr>
            <a:r>
              <a:rPr lang="en-US" sz="1600" dirty="0">
                <a:latin typeface="Courier New" pitchFamily="49" charset="0"/>
              </a:rPr>
              <a:t>];</a:t>
            </a:r>
          </a:p>
        </p:txBody>
      </p:sp>
      <p:grpSp>
        <p:nvGrpSpPr>
          <p:cNvPr id="41" name="Group 40"/>
          <p:cNvGrpSpPr/>
          <p:nvPr/>
        </p:nvGrpSpPr>
        <p:grpSpPr>
          <a:xfrm>
            <a:off x="1892300" y="146050"/>
            <a:ext cx="7016750" cy="5187950"/>
            <a:chOff x="1517650" y="146050"/>
            <a:chExt cx="7016750" cy="5187950"/>
          </a:xfrm>
        </p:grpSpPr>
        <p:sp>
          <p:nvSpPr>
            <p:cNvPr id="395269" name="Text Box 5"/>
            <p:cNvSpPr txBox="1">
              <a:spLocks noChangeArrowheads="1"/>
            </p:cNvSpPr>
            <p:nvPr/>
          </p:nvSpPr>
          <p:spPr bwMode="auto">
            <a:xfrm>
              <a:off x="2743200" y="4267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dirty="0" err="1"/>
                <a:t>valE</a:t>
              </a:r>
              <a:r>
                <a:rPr lang="en-US" sz="1600" dirty="0"/>
                <a:t> </a:t>
              </a:r>
              <a:r>
                <a:rPr lang="en-US" sz="1600" dirty="0">
                  <a:sym typeface="Symbol" pitchFamily="18" charset="2"/>
                </a:rPr>
                <a:t> </a:t>
              </a:r>
              <a:r>
                <a:rPr lang="en-US" sz="1600" dirty="0" err="1">
                  <a:sym typeface="Symbol" pitchFamily="18" charset="2"/>
                </a:rPr>
                <a:t>valB</a:t>
              </a:r>
              <a:r>
                <a:rPr lang="en-US" sz="1600" dirty="0">
                  <a:sym typeface="Symbol" pitchFamily="18" charset="2"/>
                </a:rPr>
                <a:t> </a:t>
              </a:r>
              <a:r>
                <a:rPr lang="en-US" sz="1600" dirty="0">
                  <a:solidFill>
                    <a:srgbClr val="FF3300"/>
                  </a:solidFill>
                  <a:sym typeface="Symbol" pitchFamily="18" charset="2"/>
                </a:rPr>
                <a:t>+</a:t>
              </a:r>
              <a:r>
                <a:rPr lang="en-US" sz="1600" dirty="0">
                  <a:sym typeface="Symbol" pitchFamily="18" charset="2"/>
                </a:rPr>
                <a:t> –8</a:t>
              </a:r>
            </a:p>
          </p:txBody>
        </p:sp>
        <p:sp>
          <p:nvSpPr>
            <p:cNvPr id="395270" name="Text Box 6"/>
            <p:cNvSpPr txBox="1">
              <a:spLocks noChangeArrowheads="1"/>
            </p:cNvSpPr>
            <p:nvPr/>
          </p:nvSpPr>
          <p:spPr bwMode="auto">
            <a:xfrm>
              <a:off x="5715000" y="4267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Decrement stack pointer</a:t>
              </a:r>
            </a:p>
          </p:txBody>
        </p:sp>
        <p:sp>
          <p:nvSpPr>
            <p:cNvPr id="395271" name="Text Box 7"/>
            <p:cNvSpPr txBox="1">
              <a:spLocks noChangeArrowheads="1"/>
            </p:cNvSpPr>
            <p:nvPr/>
          </p:nvSpPr>
          <p:spPr bwMode="auto">
            <a:xfrm>
              <a:off x="2743200" y="3505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endParaRPr lang="en-US" sz="1600">
                <a:sym typeface="Symbol" pitchFamily="18" charset="2"/>
              </a:endParaRPr>
            </a:p>
          </p:txBody>
        </p:sp>
        <p:sp>
          <p:nvSpPr>
            <p:cNvPr id="395272" name="Text Box 8"/>
            <p:cNvSpPr txBox="1">
              <a:spLocks noChangeArrowheads="1"/>
            </p:cNvSpPr>
            <p:nvPr/>
          </p:nvSpPr>
          <p:spPr bwMode="auto">
            <a:xfrm>
              <a:off x="5715000" y="3505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No operation</a:t>
              </a:r>
            </a:p>
          </p:txBody>
        </p:sp>
        <p:sp>
          <p:nvSpPr>
            <p:cNvPr id="395273" name="Text Box 9"/>
            <p:cNvSpPr txBox="1">
              <a:spLocks noChangeArrowheads="1"/>
            </p:cNvSpPr>
            <p:nvPr/>
          </p:nvSpPr>
          <p:spPr bwMode="auto">
            <a:xfrm>
              <a:off x="2743200" y="2743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dirty="0" err="1"/>
                <a:t>valE</a:t>
              </a:r>
              <a:r>
                <a:rPr lang="en-US" sz="1600" dirty="0"/>
                <a:t> </a:t>
              </a:r>
              <a:r>
                <a:rPr lang="en-US" sz="1600" dirty="0">
                  <a:sym typeface="Symbol" pitchFamily="18" charset="2"/>
                </a:rPr>
                <a:t> </a:t>
              </a:r>
              <a:r>
                <a:rPr lang="en-US" sz="1600" dirty="0" err="1">
                  <a:sym typeface="Symbol" pitchFamily="18" charset="2"/>
                </a:rPr>
                <a:t>valB</a:t>
              </a:r>
              <a:r>
                <a:rPr lang="en-US" sz="1600" dirty="0">
                  <a:sym typeface="Symbol" pitchFamily="18" charset="2"/>
                </a:rPr>
                <a:t> </a:t>
              </a:r>
              <a:r>
                <a:rPr lang="en-US" sz="1600" dirty="0">
                  <a:solidFill>
                    <a:srgbClr val="FF3300"/>
                  </a:solidFill>
                  <a:sym typeface="Symbol" pitchFamily="18" charset="2"/>
                </a:rPr>
                <a:t>+</a:t>
              </a:r>
              <a:r>
                <a:rPr lang="en-US" sz="1600" dirty="0">
                  <a:sym typeface="Symbol" pitchFamily="18" charset="2"/>
                </a:rPr>
                <a:t> 8</a:t>
              </a:r>
            </a:p>
          </p:txBody>
        </p:sp>
        <p:sp>
          <p:nvSpPr>
            <p:cNvPr id="395274" name="Text Box 10"/>
            <p:cNvSpPr txBox="1">
              <a:spLocks noChangeArrowheads="1"/>
            </p:cNvSpPr>
            <p:nvPr/>
          </p:nvSpPr>
          <p:spPr bwMode="auto">
            <a:xfrm>
              <a:off x="5715000" y="2743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Increment stack pointer</a:t>
              </a:r>
            </a:p>
          </p:txBody>
        </p:sp>
        <p:sp>
          <p:nvSpPr>
            <p:cNvPr id="395275" name="Text Box 11"/>
            <p:cNvSpPr txBox="1">
              <a:spLocks noChangeArrowheads="1"/>
            </p:cNvSpPr>
            <p:nvPr/>
          </p:nvSpPr>
          <p:spPr bwMode="auto">
            <a:xfrm>
              <a:off x="2743200" y="1981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a:t>valE </a:t>
              </a:r>
              <a:r>
                <a:rPr lang="en-US" sz="1600">
                  <a:sym typeface="Symbol" pitchFamily="18" charset="2"/>
                </a:rPr>
                <a:t> valB </a:t>
              </a:r>
              <a:r>
                <a:rPr lang="en-US" sz="1600">
                  <a:solidFill>
                    <a:srgbClr val="FF3300"/>
                  </a:solidFill>
                  <a:sym typeface="Symbol" pitchFamily="18" charset="2"/>
                </a:rPr>
                <a:t>+</a:t>
              </a:r>
              <a:r>
                <a:rPr lang="en-US" sz="1600">
                  <a:sym typeface="Symbol" pitchFamily="18" charset="2"/>
                </a:rPr>
                <a:t> valC</a:t>
              </a:r>
            </a:p>
          </p:txBody>
        </p:sp>
        <p:sp>
          <p:nvSpPr>
            <p:cNvPr id="395276" name="Text Box 12"/>
            <p:cNvSpPr txBox="1">
              <a:spLocks noChangeArrowheads="1"/>
            </p:cNvSpPr>
            <p:nvPr/>
          </p:nvSpPr>
          <p:spPr bwMode="auto">
            <a:xfrm>
              <a:off x="5715000" y="1981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Compute effective address</a:t>
              </a:r>
            </a:p>
          </p:txBody>
        </p:sp>
        <p:sp>
          <p:nvSpPr>
            <p:cNvPr id="395277" name="Text Box 13"/>
            <p:cNvSpPr txBox="1">
              <a:spLocks noChangeArrowheads="1"/>
            </p:cNvSpPr>
            <p:nvPr/>
          </p:nvSpPr>
          <p:spPr bwMode="auto">
            <a:xfrm>
              <a:off x="2743200" y="1219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dirty="0" err="1"/>
                <a:t>valE</a:t>
              </a:r>
              <a:r>
                <a:rPr lang="en-US" sz="1600" dirty="0"/>
                <a:t> </a:t>
              </a:r>
              <a:r>
                <a:rPr lang="en-US" sz="1600" dirty="0">
                  <a:sym typeface="Symbol" pitchFamily="18" charset="2"/>
                </a:rPr>
                <a:t> 0 </a:t>
              </a:r>
              <a:r>
                <a:rPr lang="en-US" sz="1600" dirty="0">
                  <a:solidFill>
                    <a:srgbClr val="FF3300"/>
                  </a:solidFill>
                  <a:sym typeface="Symbol" pitchFamily="18" charset="2"/>
                </a:rPr>
                <a:t>+</a:t>
              </a:r>
              <a:r>
                <a:rPr lang="en-US" sz="1600" dirty="0">
                  <a:sym typeface="Symbol" pitchFamily="18" charset="2"/>
                </a:rPr>
                <a:t> </a:t>
              </a:r>
              <a:r>
                <a:rPr lang="en-US" sz="1600" dirty="0" err="1">
                  <a:sym typeface="Symbol" pitchFamily="18" charset="2"/>
                </a:rPr>
                <a:t>valA</a:t>
              </a:r>
              <a:endParaRPr lang="en-US" sz="1600" dirty="0">
                <a:sym typeface="Symbol" pitchFamily="18" charset="2"/>
              </a:endParaRPr>
            </a:p>
          </p:txBody>
        </p:sp>
        <p:sp>
          <p:nvSpPr>
            <p:cNvPr id="395278" name="Text Box 14"/>
            <p:cNvSpPr txBox="1">
              <a:spLocks noChangeArrowheads="1"/>
            </p:cNvSpPr>
            <p:nvPr/>
          </p:nvSpPr>
          <p:spPr bwMode="auto">
            <a:xfrm>
              <a:off x="5715000" y="1219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Pass </a:t>
              </a:r>
              <a:r>
                <a:rPr lang="en-US" sz="1600" dirty="0" err="1"/>
                <a:t>valA</a:t>
              </a:r>
              <a:r>
                <a:rPr lang="en-US" sz="1600" dirty="0"/>
                <a:t> through ALU</a:t>
              </a:r>
            </a:p>
          </p:txBody>
        </p:sp>
        <p:sp>
          <p:nvSpPr>
            <p:cNvPr id="395279" name="Text Box 15"/>
            <p:cNvSpPr txBox="1">
              <a:spLocks noChangeArrowheads="1"/>
            </p:cNvSpPr>
            <p:nvPr/>
          </p:nvSpPr>
          <p:spPr bwMode="auto">
            <a:xfrm>
              <a:off x="2743200" y="914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cmovXX</a:t>
              </a:r>
              <a:r>
                <a:rPr lang="en-US" sz="1600" dirty="0"/>
                <a:t> </a:t>
              </a:r>
              <a:r>
                <a:rPr lang="en-US" sz="1600" dirty="0" err="1"/>
                <a:t>rA</a:t>
              </a:r>
              <a:r>
                <a:rPr lang="en-US" sz="1600" dirty="0"/>
                <a:t>, </a:t>
              </a:r>
              <a:r>
                <a:rPr lang="en-US" sz="1600" dirty="0" err="1"/>
                <a:t>rB</a:t>
              </a:r>
              <a:endParaRPr lang="en-US" sz="1600" dirty="0"/>
            </a:p>
          </p:txBody>
        </p:sp>
        <p:sp>
          <p:nvSpPr>
            <p:cNvPr id="395280" name="Text Box 16"/>
            <p:cNvSpPr txBox="1">
              <a:spLocks noChangeArrowheads="1"/>
            </p:cNvSpPr>
            <p:nvPr/>
          </p:nvSpPr>
          <p:spPr bwMode="auto">
            <a:xfrm>
              <a:off x="1524000" y="1219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95281" name="Text Box 17"/>
            <p:cNvSpPr txBox="1">
              <a:spLocks noChangeArrowheads="1"/>
            </p:cNvSpPr>
            <p:nvPr/>
          </p:nvSpPr>
          <p:spPr bwMode="auto">
            <a:xfrm>
              <a:off x="2743200" y="1676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rmmovl</a:t>
              </a:r>
              <a:r>
                <a:rPr lang="en-US" sz="1600"/>
                <a:t> rA, D(rB)</a:t>
              </a:r>
            </a:p>
          </p:txBody>
        </p:sp>
        <p:sp>
          <p:nvSpPr>
            <p:cNvPr id="395282" name="Text Box 18"/>
            <p:cNvSpPr txBox="1">
              <a:spLocks noChangeArrowheads="1"/>
            </p:cNvSpPr>
            <p:nvPr/>
          </p:nvSpPr>
          <p:spPr bwMode="auto">
            <a:xfrm>
              <a:off x="2743200" y="1981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95283" name="Text Box 19"/>
            <p:cNvSpPr txBox="1">
              <a:spLocks noChangeArrowheads="1"/>
            </p:cNvSpPr>
            <p:nvPr/>
          </p:nvSpPr>
          <p:spPr bwMode="auto">
            <a:xfrm>
              <a:off x="2743200" y="2438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popq</a:t>
              </a:r>
              <a:r>
                <a:rPr lang="en-US" sz="1600" dirty="0"/>
                <a:t> </a:t>
              </a:r>
              <a:r>
                <a:rPr lang="en-US" sz="1600" dirty="0" err="1"/>
                <a:t>rA</a:t>
              </a:r>
              <a:endParaRPr lang="en-US" sz="1600" dirty="0"/>
            </a:p>
          </p:txBody>
        </p:sp>
        <p:sp>
          <p:nvSpPr>
            <p:cNvPr id="395284" name="Text Box 20"/>
            <p:cNvSpPr txBox="1">
              <a:spLocks noChangeArrowheads="1"/>
            </p:cNvSpPr>
            <p:nvPr/>
          </p:nvSpPr>
          <p:spPr bwMode="auto">
            <a:xfrm>
              <a:off x="2743200" y="2743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95285" name="Text Box 21"/>
            <p:cNvSpPr txBox="1">
              <a:spLocks noChangeArrowheads="1"/>
            </p:cNvSpPr>
            <p:nvPr/>
          </p:nvSpPr>
          <p:spPr bwMode="auto">
            <a:xfrm>
              <a:off x="2743200" y="3200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jXX Dest</a:t>
              </a:r>
            </a:p>
          </p:txBody>
        </p:sp>
        <p:sp>
          <p:nvSpPr>
            <p:cNvPr id="395286" name="Text Box 22"/>
            <p:cNvSpPr txBox="1">
              <a:spLocks noChangeArrowheads="1"/>
            </p:cNvSpPr>
            <p:nvPr/>
          </p:nvSpPr>
          <p:spPr bwMode="auto">
            <a:xfrm>
              <a:off x="2743200" y="3505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95287" name="Text Box 23"/>
            <p:cNvSpPr txBox="1">
              <a:spLocks noChangeArrowheads="1"/>
            </p:cNvSpPr>
            <p:nvPr/>
          </p:nvSpPr>
          <p:spPr bwMode="auto">
            <a:xfrm>
              <a:off x="2743200" y="3962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call</a:t>
              </a:r>
              <a:r>
                <a:rPr lang="en-US" sz="1600"/>
                <a:t> Dest</a:t>
              </a:r>
            </a:p>
          </p:txBody>
        </p:sp>
        <p:sp>
          <p:nvSpPr>
            <p:cNvPr id="395288" name="Text Box 24"/>
            <p:cNvSpPr txBox="1">
              <a:spLocks noChangeArrowheads="1"/>
            </p:cNvSpPr>
            <p:nvPr/>
          </p:nvSpPr>
          <p:spPr bwMode="auto">
            <a:xfrm>
              <a:off x="2743200" y="47244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ret</a:t>
              </a:r>
            </a:p>
          </p:txBody>
        </p:sp>
        <p:sp>
          <p:nvSpPr>
            <p:cNvPr id="395289" name="Text Box 25"/>
            <p:cNvSpPr txBox="1">
              <a:spLocks noChangeArrowheads="1"/>
            </p:cNvSpPr>
            <p:nvPr/>
          </p:nvSpPr>
          <p:spPr bwMode="auto">
            <a:xfrm>
              <a:off x="2743200" y="1219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95290" name="Text Box 26"/>
            <p:cNvSpPr txBox="1">
              <a:spLocks noChangeArrowheads="1"/>
            </p:cNvSpPr>
            <p:nvPr/>
          </p:nvSpPr>
          <p:spPr bwMode="auto">
            <a:xfrm>
              <a:off x="2743200" y="4267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95291" name="Text Box 27"/>
            <p:cNvSpPr txBox="1">
              <a:spLocks noChangeArrowheads="1"/>
            </p:cNvSpPr>
            <p:nvPr/>
          </p:nvSpPr>
          <p:spPr bwMode="auto">
            <a:xfrm>
              <a:off x="1524000" y="1981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95292" name="Text Box 28"/>
            <p:cNvSpPr txBox="1">
              <a:spLocks noChangeArrowheads="1"/>
            </p:cNvSpPr>
            <p:nvPr/>
          </p:nvSpPr>
          <p:spPr bwMode="auto">
            <a:xfrm>
              <a:off x="1524000" y="2743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95293" name="Text Box 29"/>
            <p:cNvSpPr txBox="1">
              <a:spLocks noChangeArrowheads="1"/>
            </p:cNvSpPr>
            <p:nvPr/>
          </p:nvSpPr>
          <p:spPr bwMode="auto">
            <a:xfrm>
              <a:off x="1524000" y="3505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95294" name="Text Box 30"/>
            <p:cNvSpPr txBox="1">
              <a:spLocks noChangeArrowheads="1"/>
            </p:cNvSpPr>
            <p:nvPr/>
          </p:nvSpPr>
          <p:spPr bwMode="auto">
            <a:xfrm>
              <a:off x="1524000" y="4267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95295" name="Text Box 31"/>
            <p:cNvSpPr txBox="1">
              <a:spLocks noChangeArrowheads="1"/>
            </p:cNvSpPr>
            <p:nvPr/>
          </p:nvSpPr>
          <p:spPr bwMode="auto">
            <a:xfrm>
              <a:off x="1524000" y="502920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395296" name="Text Box 32"/>
            <p:cNvSpPr txBox="1">
              <a:spLocks noChangeArrowheads="1"/>
            </p:cNvSpPr>
            <p:nvPr/>
          </p:nvSpPr>
          <p:spPr bwMode="auto">
            <a:xfrm>
              <a:off x="2743200" y="502920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dirty="0" err="1"/>
                <a:t>valE</a:t>
              </a:r>
              <a:r>
                <a:rPr lang="en-US" sz="1600" dirty="0"/>
                <a:t> </a:t>
              </a:r>
              <a:r>
                <a:rPr lang="en-US" sz="1600" dirty="0">
                  <a:sym typeface="Symbol" pitchFamily="18" charset="2"/>
                </a:rPr>
                <a:t> </a:t>
              </a:r>
              <a:r>
                <a:rPr lang="en-US" sz="1600" dirty="0" err="1">
                  <a:sym typeface="Symbol" pitchFamily="18" charset="2"/>
                </a:rPr>
                <a:t>valB</a:t>
              </a:r>
              <a:r>
                <a:rPr lang="en-US" sz="1600" dirty="0">
                  <a:sym typeface="Symbol" pitchFamily="18" charset="2"/>
                </a:rPr>
                <a:t> </a:t>
              </a:r>
              <a:r>
                <a:rPr lang="en-US" sz="1600" dirty="0">
                  <a:solidFill>
                    <a:srgbClr val="FF3300"/>
                  </a:solidFill>
                  <a:sym typeface="Symbol" pitchFamily="18" charset="2"/>
                </a:rPr>
                <a:t>+</a:t>
              </a:r>
              <a:r>
                <a:rPr lang="en-US" sz="1600" dirty="0">
                  <a:sym typeface="Symbol" pitchFamily="18" charset="2"/>
                </a:rPr>
                <a:t> 8</a:t>
              </a:r>
            </a:p>
          </p:txBody>
        </p:sp>
        <p:sp>
          <p:nvSpPr>
            <p:cNvPr id="395297" name="Text Box 33"/>
            <p:cNvSpPr txBox="1">
              <a:spLocks noChangeArrowheads="1"/>
            </p:cNvSpPr>
            <p:nvPr/>
          </p:nvSpPr>
          <p:spPr bwMode="auto">
            <a:xfrm>
              <a:off x="5715000" y="502920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a:t>Increment stack pointer</a:t>
              </a:r>
            </a:p>
          </p:txBody>
        </p:sp>
        <p:sp>
          <p:nvSpPr>
            <p:cNvPr id="395298" name="Text Box 34"/>
            <p:cNvSpPr txBox="1">
              <a:spLocks noChangeArrowheads="1"/>
            </p:cNvSpPr>
            <p:nvPr/>
          </p:nvSpPr>
          <p:spPr bwMode="auto">
            <a:xfrm>
              <a:off x="2743200" y="502920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sp>
          <p:nvSpPr>
            <p:cNvPr id="36" name="Text Box 13"/>
            <p:cNvSpPr txBox="1">
              <a:spLocks noChangeArrowheads="1"/>
            </p:cNvSpPr>
            <p:nvPr/>
          </p:nvSpPr>
          <p:spPr bwMode="auto">
            <a:xfrm>
              <a:off x="2736850" y="450850"/>
              <a:ext cx="2819400" cy="304800"/>
            </a:xfrm>
            <a:prstGeom prst="rect">
              <a:avLst/>
            </a:prstGeom>
            <a:solidFill>
              <a:srgbClr val="99FFCC"/>
            </a:solidFill>
            <a:ln w="19050">
              <a:noFill/>
              <a:miter lim="800000"/>
              <a:headEnd/>
              <a:tailEnd type="none" w="sm" len="sm"/>
            </a:ln>
            <a:effectLst/>
          </p:spPr>
          <p:txBody>
            <a:bodyPr lIns="45720" rIns="45720"/>
            <a:lstStyle/>
            <a:p>
              <a:pPr algn="l">
                <a:spcBef>
                  <a:spcPct val="50000"/>
                </a:spcBef>
              </a:pPr>
              <a:r>
                <a:rPr lang="en-US" sz="1600"/>
                <a:t>valE </a:t>
              </a:r>
              <a:r>
                <a:rPr lang="en-US" sz="1600">
                  <a:sym typeface="Symbol" pitchFamily="18" charset="2"/>
                </a:rPr>
                <a:t> valB </a:t>
              </a:r>
              <a:r>
                <a:rPr lang="en-US" sz="1600">
                  <a:solidFill>
                    <a:srgbClr val="FF3300"/>
                  </a:solidFill>
                  <a:sym typeface="Symbol" pitchFamily="18" charset="2"/>
                </a:rPr>
                <a:t>OP</a:t>
              </a:r>
              <a:r>
                <a:rPr lang="en-US" sz="1600">
                  <a:sym typeface="Symbol" pitchFamily="18" charset="2"/>
                </a:rPr>
                <a:t> valA</a:t>
              </a:r>
            </a:p>
          </p:txBody>
        </p:sp>
        <p:sp>
          <p:nvSpPr>
            <p:cNvPr id="37" name="Text Box 14"/>
            <p:cNvSpPr txBox="1">
              <a:spLocks noChangeArrowheads="1"/>
            </p:cNvSpPr>
            <p:nvPr/>
          </p:nvSpPr>
          <p:spPr bwMode="auto">
            <a:xfrm>
              <a:off x="5708650" y="450850"/>
              <a:ext cx="2819400" cy="304800"/>
            </a:xfrm>
            <a:prstGeom prst="rect">
              <a:avLst/>
            </a:prstGeom>
            <a:noFill/>
            <a:ln w="19050">
              <a:noFill/>
              <a:miter lim="800000"/>
              <a:headEnd/>
              <a:tailEnd type="none" w="sm" len="sm"/>
            </a:ln>
            <a:effectLst/>
          </p:spPr>
          <p:txBody>
            <a:bodyPr lIns="45720" rIns="45720"/>
            <a:lstStyle/>
            <a:p>
              <a:pPr algn="l">
                <a:spcBef>
                  <a:spcPct val="50000"/>
                </a:spcBef>
              </a:pPr>
              <a:r>
                <a:rPr lang="en-US" sz="1600" dirty="0"/>
                <a:t>Perform ALU operation</a:t>
              </a:r>
            </a:p>
          </p:txBody>
        </p:sp>
        <p:sp>
          <p:nvSpPr>
            <p:cNvPr id="38" name="Text Box 15"/>
            <p:cNvSpPr txBox="1">
              <a:spLocks noChangeArrowheads="1"/>
            </p:cNvSpPr>
            <p:nvPr/>
          </p:nvSpPr>
          <p:spPr bwMode="auto">
            <a:xfrm>
              <a:off x="2736850" y="14605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OPq</a:t>
              </a:r>
              <a:r>
                <a:rPr lang="en-US" sz="1600"/>
                <a:t> rA</a:t>
              </a:r>
              <a:r>
                <a:rPr lang="en-US" sz="1600" dirty="0"/>
                <a:t>, </a:t>
              </a:r>
              <a:r>
                <a:rPr lang="en-US" sz="1600" dirty="0" err="1"/>
                <a:t>rB</a:t>
              </a:r>
              <a:endParaRPr lang="en-US" sz="1600" dirty="0"/>
            </a:p>
          </p:txBody>
        </p:sp>
        <p:sp>
          <p:nvSpPr>
            <p:cNvPr id="39" name="Text Box 16"/>
            <p:cNvSpPr txBox="1">
              <a:spLocks noChangeArrowheads="1"/>
            </p:cNvSpPr>
            <p:nvPr/>
          </p:nvSpPr>
          <p:spPr bwMode="auto">
            <a:xfrm>
              <a:off x="1517650" y="450850"/>
              <a:ext cx="1219200" cy="304800"/>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Execute</a:t>
              </a:r>
            </a:p>
          </p:txBody>
        </p:sp>
        <p:sp>
          <p:nvSpPr>
            <p:cNvPr id="40" name="Text Box 25"/>
            <p:cNvSpPr txBox="1">
              <a:spLocks noChangeArrowheads="1"/>
            </p:cNvSpPr>
            <p:nvPr/>
          </p:nvSpPr>
          <p:spPr bwMode="auto">
            <a:xfrm>
              <a:off x="2736850" y="450850"/>
              <a:ext cx="2819400" cy="304800"/>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endParaRPr lang="en-US" sz="1600"/>
            </a:p>
          </p:txBody>
        </p:sp>
      </p:grpSp>
      <p:sp>
        <p:nvSpPr>
          <p:cNvPr id="42" name="AutoShape 155">
            <a:extLst>
              <a:ext uri="{FF2B5EF4-FFF2-40B4-BE49-F238E27FC236}">
                <a16:creationId xmlns:a16="http://schemas.microsoft.com/office/drawing/2014/main" id="{B9D08138-7597-49DC-84A3-248CF6461EEC}"/>
              </a:ext>
            </a:extLst>
          </p:cNvPr>
          <p:cNvSpPr>
            <a:spLocks noChangeArrowheads="1"/>
          </p:cNvSpPr>
          <p:nvPr/>
        </p:nvSpPr>
        <p:spPr bwMode="auto">
          <a:xfrm>
            <a:off x="298450" y="1866900"/>
            <a:ext cx="7620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ALU</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fun.</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5E1327F-7111-412D-9B4C-E0ABEBBF92E8}"/>
              </a:ext>
            </a:extLst>
          </p:cNvPr>
          <p:cNvSpPr>
            <a:spLocks noGrp="1"/>
          </p:cNvSpPr>
          <p:nvPr>
            <p:ph type="title"/>
          </p:nvPr>
        </p:nvSpPr>
        <p:spPr/>
        <p:txBody>
          <a:bodyPr/>
          <a:lstStyle/>
          <a:p>
            <a:r>
              <a:rPr lang="en-US" altLang="zh-CN" dirty="0" err="1"/>
              <a:t>set_CC</a:t>
            </a:r>
            <a:endParaRPr lang="zh-CN" altLang="en-US" dirty="0"/>
          </a:p>
        </p:txBody>
      </p:sp>
      <p:sp>
        <p:nvSpPr>
          <p:cNvPr id="4" name="内容占位符 3">
            <a:extLst>
              <a:ext uri="{FF2B5EF4-FFF2-40B4-BE49-F238E27FC236}">
                <a16:creationId xmlns:a16="http://schemas.microsoft.com/office/drawing/2014/main" id="{EE4B4007-1965-4302-B5AC-CE1BB4ACD4CC}"/>
              </a:ext>
            </a:extLst>
          </p:cNvPr>
          <p:cNvSpPr>
            <a:spLocks noGrp="1"/>
          </p:cNvSpPr>
          <p:nvPr>
            <p:ph idx="1"/>
          </p:nvPr>
        </p:nvSpPr>
        <p:spPr/>
        <p:txBody>
          <a:bodyPr/>
          <a:lstStyle/>
          <a:p>
            <a:r>
              <a:rPr lang="zh-CN" altLang="en-US" dirty="0"/>
              <a:t>所有指令中，只有</a:t>
            </a:r>
            <a:r>
              <a:rPr lang="en-US" altLang="zh-CN" dirty="0" err="1"/>
              <a:t>OPq</a:t>
            </a:r>
            <a:r>
              <a:rPr lang="zh-CN" altLang="en-US" dirty="0"/>
              <a:t>指令时才设置条件码。</a:t>
            </a:r>
            <a:endParaRPr lang="en-US" altLang="zh-CN" dirty="0"/>
          </a:p>
          <a:p>
            <a:r>
              <a:rPr lang="en-US" altLang="zh-CN" dirty="0" err="1"/>
              <a:t>set_cc</a:t>
            </a:r>
            <a:r>
              <a:rPr lang="zh-CN" altLang="en-US" dirty="0"/>
              <a:t>是用于控制是否应该更新条件码寄存器。</a:t>
            </a:r>
          </a:p>
        </p:txBody>
      </p:sp>
      <p:sp>
        <p:nvSpPr>
          <p:cNvPr id="6" name="文本框 5">
            <a:extLst>
              <a:ext uri="{FF2B5EF4-FFF2-40B4-BE49-F238E27FC236}">
                <a16:creationId xmlns:a16="http://schemas.microsoft.com/office/drawing/2014/main" id="{5D9E3EF5-28C7-4B93-87CE-8E0C38A67074}"/>
              </a:ext>
            </a:extLst>
          </p:cNvPr>
          <p:cNvSpPr txBox="1"/>
          <p:nvPr/>
        </p:nvSpPr>
        <p:spPr>
          <a:xfrm>
            <a:off x="603250" y="2660650"/>
            <a:ext cx="4572000" cy="341632"/>
          </a:xfrm>
          <a:prstGeom prst="rect">
            <a:avLst/>
          </a:prstGeom>
          <a:noFill/>
        </p:spPr>
        <p:txBody>
          <a:bodyPr wrap="square">
            <a:spAutoFit/>
          </a:bodyPr>
          <a:lstStyle/>
          <a:p>
            <a:r>
              <a:rPr lang="en-US" altLang="zh-CN" dirty="0"/>
              <a:t>bool </a:t>
            </a:r>
            <a:r>
              <a:rPr lang="en-US" altLang="zh-CN" dirty="0" err="1"/>
              <a:t>set_cc</a:t>
            </a:r>
            <a:r>
              <a:rPr lang="en-US" altLang="zh-CN" dirty="0"/>
              <a:t> = </a:t>
            </a:r>
            <a:r>
              <a:rPr lang="en-US" altLang="zh-CN" dirty="0" err="1"/>
              <a:t>icode</a:t>
            </a:r>
            <a:r>
              <a:rPr lang="en-US" altLang="zh-CN" dirty="0"/>
              <a:t> in { IOPQ };</a:t>
            </a:r>
            <a:endParaRPr lang="zh-CN" altLang="en-US" dirty="0"/>
          </a:p>
        </p:txBody>
      </p:sp>
    </p:spTree>
    <p:extLst>
      <p:ext uri="{BB962C8B-B14F-4D97-AF65-F5344CB8AC3E}">
        <p14:creationId xmlns:p14="http://schemas.microsoft.com/office/powerpoint/2010/main" val="408788887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11660D-8BC1-41D3-89D3-0F552A1D6BCB}"/>
              </a:ext>
            </a:extLst>
          </p:cNvPr>
          <p:cNvSpPr>
            <a:spLocks noGrp="1"/>
          </p:cNvSpPr>
          <p:nvPr>
            <p:ph idx="1"/>
          </p:nvPr>
        </p:nvSpPr>
        <p:spPr>
          <a:xfrm>
            <a:off x="335756" y="511175"/>
            <a:ext cx="8459787" cy="5213350"/>
          </a:xfrm>
        </p:spPr>
        <p:txBody>
          <a:bodyPr/>
          <a:lstStyle/>
          <a:p>
            <a:r>
              <a:rPr lang="zh-CN" altLang="en-US" dirty="0"/>
              <a:t>练习</a:t>
            </a:r>
            <a:r>
              <a:rPr lang="en-US" altLang="zh-CN" dirty="0"/>
              <a:t>4.23  </a:t>
            </a:r>
            <a:r>
              <a:rPr lang="zh-CN" altLang="en-US" dirty="0"/>
              <a:t>写出信号</a:t>
            </a:r>
            <a:r>
              <a:rPr lang="en-US" altLang="zh-CN" dirty="0" err="1"/>
              <a:t>aluB</a:t>
            </a:r>
            <a:r>
              <a:rPr lang="zh-CN" altLang="en-US" dirty="0"/>
              <a:t>的</a:t>
            </a:r>
            <a:r>
              <a:rPr lang="en-US" altLang="zh-CN" dirty="0"/>
              <a:t>HCL</a:t>
            </a:r>
            <a:r>
              <a:rPr lang="zh-CN" altLang="en-US" dirty="0"/>
              <a:t>描述。</a:t>
            </a:r>
          </a:p>
        </p:txBody>
      </p:sp>
      <p:grpSp>
        <p:nvGrpSpPr>
          <p:cNvPr id="4" name="Group 137">
            <a:extLst>
              <a:ext uri="{FF2B5EF4-FFF2-40B4-BE49-F238E27FC236}">
                <a16:creationId xmlns:a16="http://schemas.microsoft.com/office/drawing/2014/main" id="{B081FEF6-1C68-4E58-8ADD-4FF2811E02A2}"/>
              </a:ext>
            </a:extLst>
          </p:cNvPr>
          <p:cNvGrpSpPr/>
          <p:nvPr/>
        </p:nvGrpSpPr>
        <p:grpSpPr>
          <a:xfrm>
            <a:off x="2736850" y="1289050"/>
            <a:ext cx="4038600" cy="3124200"/>
            <a:chOff x="1143000" y="7924800"/>
            <a:chExt cx="4038600" cy="3124200"/>
          </a:xfrm>
        </p:grpSpPr>
        <p:sp>
          <p:nvSpPr>
            <p:cNvPr id="5" name="Line 2">
              <a:extLst>
                <a:ext uri="{FF2B5EF4-FFF2-40B4-BE49-F238E27FC236}">
                  <a16:creationId xmlns:a16="http://schemas.microsoft.com/office/drawing/2014/main" id="{BC2609EA-B0C6-4F40-92A2-C83FA052F555}"/>
                </a:ext>
              </a:extLst>
            </p:cNvPr>
            <p:cNvSpPr>
              <a:spLocks noChangeShapeType="1"/>
            </p:cNvSpPr>
            <p:nvPr/>
          </p:nvSpPr>
          <p:spPr bwMode="auto">
            <a:xfrm rot="16200000" flipV="1">
              <a:off x="2794000" y="8966200"/>
              <a:ext cx="0" cy="508000"/>
            </a:xfrm>
            <a:prstGeom prst="line">
              <a:avLst/>
            </a:prstGeom>
            <a:noFill/>
            <a:ln w="9525">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Rectangle 67">
              <a:extLst>
                <a:ext uri="{FF2B5EF4-FFF2-40B4-BE49-F238E27FC236}">
                  <a16:creationId xmlns:a16="http://schemas.microsoft.com/office/drawing/2014/main" id="{1783A0DF-41D6-4293-BF39-023255E9880F}"/>
                </a:ext>
              </a:extLst>
            </p:cNvPr>
            <p:cNvSpPr>
              <a:spLocks noChangeArrowheads="1"/>
            </p:cNvSpPr>
            <p:nvPr/>
          </p:nvSpPr>
          <p:spPr bwMode="auto">
            <a:xfrm>
              <a:off x="2057400" y="9067800"/>
              <a:ext cx="482600" cy="3810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CC</a:t>
              </a:r>
            </a:p>
          </p:txBody>
        </p:sp>
        <p:sp>
          <p:nvSpPr>
            <p:cNvPr id="7" name="AutoShape 56">
              <a:extLst>
                <a:ext uri="{FF2B5EF4-FFF2-40B4-BE49-F238E27FC236}">
                  <a16:creationId xmlns:a16="http://schemas.microsoft.com/office/drawing/2014/main" id="{7E06DFFC-1DAC-408E-A23F-D0FF7DBB3B28}"/>
                </a:ext>
              </a:extLst>
            </p:cNvPr>
            <p:cNvSpPr>
              <a:spLocks noChangeArrowheads="1"/>
            </p:cNvSpPr>
            <p:nvPr/>
          </p:nvSpPr>
          <p:spPr bwMode="auto">
            <a:xfrm flipV="1">
              <a:off x="2819400" y="8991600"/>
              <a:ext cx="129540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FFFF"/>
            </a:solidFill>
            <a:ln w="9525">
              <a:solidFill>
                <a:srgbClr val="000000"/>
              </a:solidFill>
              <a:miter lim="800000"/>
              <a:headEnd/>
              <a:tailEnd/>
            </a:ln>
            <a:effectLst>
              <a:outerShdw dist="35921" dir="2700000" algn="ctr" rotWithShape="0">
                <a:srgbClr val="000000"/>
              </a:outerShdw>
            </a:effectLst>
          </p:spPr>
          <p:txBody>
            <a:bodyPr rot="10800000"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ALU</a:t>
              </a:r>
            </a:p>
          </p:txBody>
        </p:sp>
        <p:sp>
          <p:nvSpPr>
            <p:cNvPr id="8" name="AutoShape 54">
              <a:extLst>
                <a:ext uri="{FF2B5EF4-FFF2-40B4-BE49-F238E27FC236}">
                  <a16:creationId xmlns:a16="http://schemas.microsoft.com/office/drawing/2014/main" id="{AAA1051B-8AE7-45EA-82BA-EEF456274CAC}"/>
                </a:ext>
              </a:extLst>
            </p:cNvPr>
            <p:cNvSpPr>
              <a:spLocks noChangeArrowheads="1"/>
            </p:cNvSpPr>
            <p:nvPr/>
          </p:nvSpPr>
          <p:spPr bwMode="auto">
            <a:xfrm>
              <a:off x="2667000" y="9753600"/>
              <a:ext cx="6858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ALU</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a:t>
              </a:r>
            </a:p>
          </p:txBody>
        </p:sp>
        <p:sp>
          <p:nvSpPr>
            <p:cNvPr id="9" name="AutoShape 55">
              <a:extLst>
                <a:ext uri="{FF2B5EF4-FFF2-40B4-BE49-F238E27FC236}">
                  <a16:creationId xmlns:a16="http://schemas.microsoft.com/office/drawing/2014/main" id="{C371D2A2-0A28-4903-934E-45D852A1A237}"/>
                </a:ext>
              </a:extLst>
            </p:cNvPr>
            <p:cNvSpPr>
              <a:spLocks noChangeArrowheads="1"/>
            </p:cNvSpPr>
            <p:nvPr/>
          </p:nvSpPr>
          <p:spPr bwMode="auto">
            <a:xfrm>
              <a:off x="3581400" y="9753600"/>
              <a:ext cx="6858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ALU</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B</a:t>
              </a:r>
            </a:p>
          </p:txBody>
        </p:sp>
        <p:sp>
          <p:nvSpPr>
            <p:cNvPr id="10" name="Line 62">
              <a:extLst>
                <a:ext uri="{FF2B5EF4-FFF2-40B4-BE49-F238E27FC236}">
                  <a16:creationId xmlns:a16="http://schemas.microsoft.com/office/drawing/2014/main" id="{145060C8-1CCA-48DA-AC31-25C8231D759D}"/>
                </a:ext>
              </a:extLst>
            </p:cNvPr>
            <p:cNvSpPr>
              <a:spLocks noChangeShapeType="1"/>
            </p:cNvSpPr>
            <p:nvPr/>
          </p:nvSpPr>
          <p:spPr bwMode="auto">
            <a:xfrm flipV="1">
              <a:off x="3429000" y="8305800"/>
              <a:ext cx="0" cy="685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Line 63">
              <a:extLst>
                <a:ext uri="{FF2B5EF4-FFF2-40B4-BE49-F238E27FC236}">
                  <a16:creationId xmlns:a16="http://schemas.microsoft.com/office/drawing/2014/main" id="{CF54B439-8C9C-476D-8433-22838972A555}"/>
                </a:ext>
              </a:extLst>
            </p:cNvPr>
            <p:cNvSpPr>
              <a:spLocks noChangeShapeType="1"/>
            </p:cNvSpPr>
            <p:nvPr/>
          </p:nvSpPr>
          <p:spPr bwMode="auto">
            <a:xfrm flipV="1">
              <a:off x="2971800" y="94488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Line 77">
              <a:extLst>
                <a:ext uri="{FF2B5EF4-FFF2-40B4-BE49-F238E27FC236}">
                  <a16:creationId xmlns:a16="http://schemas.microsoft.com/office/drawing/2014/main" id="{AF589F44-E801-40D6-93E4-22FF595BEB5A}"/>
                </a:ext>
              </a:extLst>
            </p:cNvPr>
            <p:cNvSpPr>
              <a:spLocks noChangeShapeType="1"/>
            </p:cNvSpPr>
            <p:nvPr/>
          </p:nvSpPr>
          <p:spPr bwMode="auto">
            <a:xfrm flipH="1" flipV="1">
              <a:off x="1600200" y="8305800"/>
              <a:ext cx="0" cy="304800"/>
            </a:xfrm>
            <a:prstGeom prst="line">
              <a:avLst/>
            </a:prstGeom>
            <a:noFill/>
            <a:ln w="19050" cap="rnd">
              <a:solidFill>
                <a:srgbClr val="000000"/>
              </a:solidFill>
              <a:prstDash val="sysDot"/>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3" name="Group 123">
              <a:extLst>
                <a:ext uri="{FF2B5EF4-FFF2-40B4-BE49-F238E27FC236}">
                  <a16:creationId xmlns:a16="http://schemas.microsoft.com/office/drawing/2014/main" id="{244A9B9C-0A66-4C2E-8AA3-9DE17801FE0A}"/>
                </a:ext>
              </a:extLst>
            </p:cNvPr>
            <p:cNvGrpSpPr>
              <a:grpSpLocks/>
            </p:cNvGrpSpPr>
            <p:nvPr/>
          </p:nvGrpSpPr>
          <p:grpSpPr bwMode="auto">
            <a:xfrm>
              <a:off x="2743200" y="10363200"/>
              <a:ext cx="152400" cy="152400"/>
              <a:chOff x="240" y="4176"/>
              <a:chExt cx="192" cy="192"/>
            </a:xfrm>
          </p:grpSpPr>
          <p:sp>
            <p:nvSpPr>
              <p:cNvPr id="47" name="Oval 124">
                <a:extLst>
                  <a:ext uri="{FF2B5EF4-FFF2-40B4-BE49-F238E27FC236}">
                    <a16:creationId xmlns:a16="http://schemas.microsoft.com/office/drawing/2014/main" id="{EBAD4257-C4AD-4F85-B6F9-F345CC712DD2}"/>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Rectangle 125">
                <a:extLst>
                  <a:ext uri="{FF2B5EF4-FFF2-40B4-BE49-F238E27FC236}">
                    <a16:creationId xmlns:a16="http://schemas.microsoft.com/office/drawing/2014/main" id="{B1BC7FBF-7AB6-4C3D-B3DC-5C25443F0D5D}"/>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4" name="AutoShape 155">
              <a:extLst>
                <a:ext uri="{FF2B5EF4-FFF2-40B4-BE49-F238E27FC236}">
                  <a16:creationId xmlns:a16="http://schemas.microsoft.com/office/drawing/2014/main" id="{E502391A-9AB2-434D-8B48-8FAEC3F2D7E5}"/>
                </a:ext>
              </a:extLst>
            </p:cNvPr>
            <p:cNvSpPr>
              <a:spLocks noChangeArrowheads="1"/>
            </p:cNvSpPr>
            <p:nvPr/>
          </p:nvSpPr>
          <p:spPr bwMode="auto">
            <a:xfrm>
              <a:off x="4419600" y="8915400"/>
              <a:ext cx="7620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ALU</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fun.</a:t>
              </a:r>
            </a:p>
          </p:txBody>
        </p:sp>
        <p:sp>
          <p:nvSpPr>
            <p:cNvPr id="15" name="Line 156">
              <a:extLst>
                <a:ext uri="{FF2B5EF4-FFF2-40B4-BE49-F238E27FC236}">
                  <a16:creationId xmlns:a16="http://schemas.microsoft.com/office/drawing/2014/main" id="{25D83855-F12D-4909-9902-002C7768A594}"/>
                </a:ext>
              </a:extLst>
            </p:cNvPr>
            <p:cNvSpPr>
              <a:spLocks noChangeShapeType="1"/>
            </p:cNvSpPr>
            <p:nvPr/>
          </p:nvSpPr>
          <p:spPr bwMode="auto">
            <a:xfrm rot="16200000" flipV="1">
              <a:off x="4152900" y="8877300"/>
              <a:ext cx="0" cy="533400"/>
            </a:xfrm>
            <a:prstGeom prst="line">
              <a:avLst/>
            </a:prstGeom>
            <a:noFill/>
            <a:ln w="9525">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Oval 71">
              <a:extLst>
                <a:ext uri="{FF2B5EF4-FFF2-40B4-BE49-F238E27FC236}">
                  <a16:creationId xmlns:a16="http://schemas.microsoft.com/office/drawing/2014/main" id="{27DC3937-250C-44C3-B4B5-B83B3CAE18C3}"/>
                </a:ext>
              </a:extLst>
            </p:cNvPr>
            <p:cNvSpPr>
              <a:spLocks noChangeArrowheads="1"/>
            </p:cNvSpPr>
            <p:nvPr/>
          </p:nvSpPr>
          <p:spPr bwMode="auto">
            <a:xfrm>
              <a:off x="1371600" y="7924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Cnd</a:t>
              </a:r>
            </a:p>
          </p:txBody>
        </p:sp>
        <p:sp>
          <p:nvSpPr>
            <p:cNvPr id="17" name="Oval 6">
              <a:extLst>
                <a:ext uri="{FF2B5EF4-FFF2-40B4-BE49-F238E27FC236}">
                  <a16:creationId xmlns:a16="http://schemas.microsoft.com/office/drawing/2014/main" id="{75285B09-1886-4CC7-89A7-541DADF857FE}"/>
                </a:ext>
              </a:extLst>
            </p:cNvPr>
            <p:cNvSpPr>
              <a:spLocks noChangeArrowheads="1"/>
            </p:cNvSpPr>
            <p:nvPr/>
          </p:nvSpPr>
          <p:spPr bwMode="auto">
            <a:xfrm>
              <a:off x="1143000" y="106680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icode</a:t>
              </a:r>
            </a:p>
          </p:txBody>
        </p:sp>
        <p:sp>
          <p:nvSpPr>
            <p:cNvPr id="18" name="Oval 7">
              <a:extLst>
                <a:ext uri="{FF2B5EF4-FFF2-40B4-BE49-F238E27FC236}">
                  <a16:creationId xmlns:a16="http://schemas.microsoft.com/office/drawing/2014/main" id="{A4788C2F-A712-4F2B-B62A-087CE929697E}"/>
                </a:ext>
              </a:extLst>
            </p:cNvPr>
            <p:cNvSpPr>
              <a:spLocks noChangeArrowheads="1"/>
            </p:cNvSpPr>
            <p:nvPr/>
          </p:nvSpPr>
          <p:spPr bwMode="auto">
            <a:xfrm>
              <a:off x="1524000" y="106680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ifun</a:t>
              </a:r>
            </a:p>
          </p:txBody>
        </p:sp>
        <p:sp>
          <p:nvSpPr>
            <p:cNvPr id="19" name="Oval 232">
              <a:extLst>
                <a:ext uri="{FF2B5EF4-FFF2-40B4-BE49-F238E27FC236}">
                  <a16:creationId xmlns:a16="http://schemas.microsoft.com/office/drawing/2014/main" id="{2708A54A-7CFB-40E3-A0DA-2E9C90202738}"/>
                </a:ext>
              </a:extLst>
            </p:cNvPr>
            <p:cNvSpPr>
              <a:spLocks noChangeArrowheads="1"/>
            </p:cNvSpPr>
            <p:nvPr/>
          </p:nvSpPr>
          <p:spPr bwMode="auto">
            <a:xfrm>
              <a:off x="2667000" y="106680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valC</a:t>
              </a:r>
            </a:p>
          </p:txBody>
        </p:sp>
        <p:sp>
          <p:nvSpPr>
            <p:cNvPr id="20" name="Oval 235">
              <a:extLst>
                <a:ext uri="{FF2B5EF4-FFF2-40B4-BE49-F238E27FC236}">
                  <a16:creationId xmlns:a16="http://schemas.microsoft.com/office/drawing/2014/main" id="{52F62D74-7E88-40C1-87A1-D9772F5D05CF}"/>
                </a:ext>
              </a:extLst>
            </p:cNvPr>
            <p:cNvSpPr>
              <a:spLocks noChangeArrowheads="1"/>
            </p:cNvSpPr>
            <p:nvPr/>
          </p:nvSpPr>
          <p:spPr bwMode="auto">
            <a:xfrm>
              <a:off x="3733800" y="106680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valB</a:t>
              </a:r>
            </a:p>
          </p:txBody>
        </p:sp>
        <p:sp>
          <p:nvSpPr>
            <p:cNvPr id="21" name="Oval 238">
              <a:extLst>
                <a:ext uri="{FF2B5EF4-FFF2-40B4-BE49-F238E27FC236}">
                  <a16:creationId xmlns:a16="http://schemas.microsoft.com/office/drawing/2014/main" id="{D0EE6E6E-B9E1-45AA-8691-150F2F535E93}"/>
                </a:ext>
              </a:extLst>
            </p:cNvPr>
            <p:cNvSpPr>
              <a:spLocks noChangeArrowheads="1"/>
            </p:cNvSpPr>
            <p:nvPr/>
          </p:nvSpPr>
          <p:spPr bwMode="auto">
            <a:xfrm>
              <a:off x="3124200" y="106680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valA</a:t>
              </a:r>
            </a:p>
          </p:txBody>
        </p:sp>
        <p:sp>
          <p:nvSpPr>
            <p:cNvPr id="22" name="Oval 246">
              <a:extLst>
                <a:ext uri="{FF2B5EF4-FFF2-40B4-BE49-F238E27FC236}">
                  <a16:creationId xmlns:a16="http://schemas.microsoft.com/office/drawing/2014/main" id="{86140CD0-E7FC-4022-BF36-DC62576CCF2B}"/>
                </a:ext>
              </a:extLst>
            </p:cNvPr>
            <p:cNvSpPr>
              <a:spLocks noChangeArrowheads="1"/>
            </p:cNvSpPr>
            <p:nvPr/>
          </p:nvSpPr>
          <p:spPr bwMode="auto">
            <a:xfrm>
              <a:off x="3200400" y="7924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valE</a:t>
              </a:r>
            </a:p>
          </p:txBody>
        </p:sp>
        <p:grpSp>
          <p:nvGrpSpPr>
            <p:cNvPr id="23" name="Group 275">
              <a:extLst>
                <a:ext uri="{FF2B5EF4-FFF2-40B4-BE49-F238E27FC236}">
                  <a16:creationId xmlns:a16="http://schemas.microsoft.com/office/drawing/2014/main" id="{6EE38C4A-BC28-4AAB-9D28-E335739659A2}"/>
                </a:ext>
              </a:extLst>
            </p:cNvPr>
            <p:cNvGrpSpPr>
              <a:grpSpLocks/>
            </p:cNvGrpSpPr>
            <p:nvPr/>
          </p:nvGrpSpPr>
          <p:grpSpPr bwMode="auto">
            <a:xfrm>
              <a:off x="3657600" y="10363200"/>
              <a:ext cx="152400" cy="152400"/>
              <a:chOff x="240" y="4176"/>
              <a:chExt cx="192" cy="192"/>
            </a:xfrm>
          </p:grpSpPr>
          <p:sp>
            <p:nvSpPr>
              <p:cNvPr id="45" name="Oval 276">
                <a:extLst>
                  <a:ext uri="{FF2B5EF4-FFF2-40B4-BE49-F238E27FC236}">
                    <a16:creationId xmlns:a16="http://schemas.microsoft.com/office/drawing/2014/main" id="{A8FE09BB-3812-4BC2-8AF2-3C990FFA2DA5}"/>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Rectangle 277">
                <a:extLst>
                  <a:ext uri="{FF2B5EF4-FFF2-40B4-BE49-F238E27FC236}">
                    <a16:creationId xmlns:a16="http://schemas.microsoft.com/office/drawing/2014/main" id="{E76533BF-8E4A-45F8-9398-C008D19BDD7D}"/>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4" name="Line 240">
              <a:extLst>
                <a:ext uri="{FF2B5EF4-FFF2-40B4-BE49-F238E27FC236}">
                  <a16:creationId xmlns:a16="http://schemas.microsoft.com/office/drawing/2014/main" id="{547D4274-D549-4183-83A6-10AB716889F5}"/>
                </a:ext>
              </a:extLst>
            </p:cNvPr>
            <p:cNvSpPr>
              <a:spLocks noChangeShapeType="1"/>
            </p:cNvSpPr>
            <p:nvPr/>
          </p:nvSpPr>
          <p:spPr bwMode="auto">
            <a:xfrm flipV="1">
              <a:off x="3276600" y="102108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Line 278">
              <a:extLst>
                <a:ext uri="{FF2B5EF4-FFF2-40B4-BE49-F238E27FC236}">
                  <a16:creationId xmlns:a16="http://schemas.microsoft.com/office/drawing/2014/main" id="{26B44CE3-FEAE-4497-BBE5-6C5F4EA56F68}"/>
                </a:ext>
              </a:extLst>
            </p:cNvPr>
            <p:cNvSpPr>
              <a:spLocks noChangeShapeType="1"/>
            </p:cNvSpPr>
            <p:nvPr/>
          </p:nvSpPr>
          <p:spPr bwMode="auto">
            <a:xfrm flipV="1">
              <a:off x="2971800" y="102108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Line 294">
              <a:extLst>
                <a:ext uri="{FF2B5EF4-FFF2-40B4-BE49-F238E27FC236}">
                  <a16:creationId xmlns:a16="http://schemas.microsoft.com/office/drawing/2014/main" id="{E24AE7EC-CC56-4781-A56E-D96174A66A81}"/>
                </a:ext>
              </a:extLst>
            </p:cNvPr>
            <p:cNvSpPr>
              <a:spLocks noChangeShapeType="1"/>
            </p:cNvSpPr>
            <p:nvPr/>
          </p:nvSpPr>
          <p:spPr bwMode="auto">
            <a:xfrm flipV="1">
              <a:off x="3962400" y="102108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Line 295">
              <a:extLst>
                <a:ext uri="{FF2B5EF4-FFF2-40B4-BE49-F238E27FC236}">
                  <a16:creationId xmlns:a16="http://schemas.microsoft.com/office/drawing/2014/main" id="{AF13BD07-1F75-48D7-95D1-B2C475552968}"/>
                </a:ext>
              </a:extLst>
            </p:cNvPr>
            <p:cNvSpPr>
              <a:spLocks noChangeShapeType="1"/>
            </p:cNvSpPr>
            <p:nvPr/>
          </p:nvSpPr>
          <p:spPr bwMode="auto">
            <a:xfrm flipV="1">
              <a:off x="3962400" y="94488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Line 296">
              <a:extLst>
                <a:ext uri="{FF2B5EF4-FFF2-40B4-BE49-F238E27FC236}">
                  <a16:creationId xmlns:a16="http://schemas.microsoft.com/office/drawing/2014/main" id="{36780F00-19C1-44E8-A2EC-038BF2A16308}"/>
                </a:ext>
              </a:extLst>
            </p:cNvPr>
            <p:cNvSpPr>
              <a:spLocks noChangeShapeType="1"/>
            </p:cNvSpPr>
            <p:nvPr/>
          </p:nvSpPr>
          <p:spPr bwMode="auto">
            <a:xfrm flipV="1">
              <a:off x="1371600" y="10439400"/>
              <a:ext cx="0" cy="304800"/>
            </a:xfrm>
            <a:prstGeom prst="line">
              <a:avLst/>
            </a:prstGeom>
            <a:noFill/>
            <a:ln w="12700">
              <a:solidFill>
                <a:srgbClr val="000000"/>
              </a:solidFill>
              <a:round/>
              <a:headEnd/>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Line 297">
              <a:extLst>
                <a:ext uri="{FF2B5EF4-FFF2-40B4-BE49-F238E27FC236}">
                  <a16:creationId xmlns:a16="http://schemas.microsoft.com/office/drawing/2014/main" id="{FA210048-4BB5-4636-9BBA-B03427D2E86E}"/>
                </a:ext>
              </a:extLst>
            </p:cNvPr>
            <p:cNvSpPr>
              <a:spLocks noChangeShapeType="1"/>
            </p:cNvSpPr>
            <p:nvPr/>
          </p:nvSpPr>
          <p:spPr bwMode="auto">
            <a:xfrm flipV="1">
              <a:off x="1752600" y="8991600"/>
              <a:ext cx="0" cy="17526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Line 298">
              <a:extLst>
                <a:ext uri="{FF2B5EF4-FFF2-40B4-BE49-F238E27FC236}">
                  <a16:creationId xmlns:a16="http://schemas.microsoft.com/office/drawing/2014/main" id="{DC5667F9-31D4-411C-A409-5F5DC2D1E0BC}"/>
                </a:ext>
              </a:extLst>
            </p:cNvPr>
            <p:cNvSpPr>
              <a:spLocks noChangeShapeType="1"/>
            </p:cNvSpPr>
            <p:nvPr/>
          </p:nvSpPr>
          <p:spPr bwMode="auto">
            <a:xfrm flipV="1">
              <a:off x="3733800" y="10210800"/>
              <a:ext cx="0" cy="2286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Freeform 303">
              <a:extLst>
                <a:ext uri="{FF2B5EF4-FFF2-40B4-BE49-F238E27FC236}">
                  <a16:creationId xmlns:a16="http://schemas.microsoft.com/office/drawing/2014/main" id="{1D2E370F-AC30-4A1A-AE27-76ECCBB6C684}"/>
                </a:ext>
              </a:extLst>
            </p:cNvPr>
            <p:cNvSpPr>
              <a:spLocks/>
            </p:cNvSpPr>
            <p:nvPr/>
          </p:nvSpPr>
          <p:spPr bwMode="auto">
            <a:xfrm flipH="1">
              <a:off x="1371600" y="9448800"/>
              <a:ext cx="3276600" cy="990600"/>
            </a:xfrm>
            <a:custGeom>
              <a:avLst/>
              <a:gdLst>
                <a:gd name="T0" fmla="*/ 2147483647 w 1584"/>
                <a:gd name="T1" fmla="*/ 2147483647 h 144"/>
                <a:gd name="T2" fmla="*/ 0 w 1584"/>
                <a:gd name="T3" fmla="*/ 2147483647 h 144"/>
                <a:gd name="T4" fmla="*/ 0 w 1584"/>
                <a:gd name="T5" fmla="*/ 0 h 144"/>
                <a:gd name="T6" fmla="*/ 0 60000 65536"/>
                <a:gd name="T7" fmla="*/ 0 60000 65536"/>
                <a:gd name="T8" fmla="*/ 0 60000 65536"/>
                <a:gd name="T9" fmla="*/ 0 w 1584"/>
                <a:gd name="T10" fmla="*/ 0 h 144"/>
                <a:gd name="T11" fmla="*/ 1584 w 1584"/>
                <a:gd name="T12" fmla="*/ 144 h 144"/>
              </a:gdLst>
              <a:ahLst/>
              <a:cxnLst>
                <a:cxn ang="T6">
                  <a:pos x="T0" y="T1"/>
                </a:cxn>
                <a:cxn ang="T7">
                  <a:pos x="T2" y="T3"/>
                </a:cxn>
                <a:cxn ang="T8">
                  <a:pos x="T4" y="T5"/>
                </a:cxn>
              </a:cxnLst>
              <a:rect l="T9" t="T10" r="T11" b="T12"/>
              <a:pathLst>
                <a:path w="1584" h="144">
                  <a:moveTo>
                    <a:pt x="1584" y="144"/>
                  </a:moveTo>
                  <a:lnTo>
                    <a:pt x="0" y="144"/>
                  </a:lnTo>
                  <a:lnTo>
                    <a:pt x="0" y="0"/>
                  </a:lnTo>
                </a:path>
              </a:pathLst>
            </a:cu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32" name="Group 304">
              <a:extLst>
                <a:ext uri="{FF2B5EF4-FFF2-40B4-BE49-F238E27FC236}">
                  <a16:creationId xmlns:a16="http://schemas.microsoft.com/office/drawing/2014/main" id="{72289EFA-938B-4CE7-BF4B-A398C4A2A749}"/>
                </a:ext>
              </a:extLst>
            </p:cNvPr>
            <p:cNvGrpSpPr>
              <a:grpSpLocks/>
            </p:cNvGrpSpPr>
            <p:nvPr/>
          </p:nvGrpSpPr>
          <p:grpSpPr bwMode="auto">
            <a:xfrm>
              <a:off x="2209800" y="10363200"/>
              <a:ext cx="152400" cy="152400"/>
              <a:chOff x="240" y="4176"/>
              <a:chExt cx="192" cy="192"/>
            </a:xfrm>
          </p:grpSpPr>
          <p:sp>
            <p:nvSpPr>
              <p:cNvPr id="43" name="Oval 305">
                <a:extLst>
                  <a:ext uri="{FF2B5EF4-FFF2-40B4-BE49-F238E27FC236}">
                    <a16:creationId xmlns:a16="http://schemas.microsoft.com/office/drawing/2014/main" id="{F103BB6C-3FCB-49C9-8739-32FA42F93516}"/>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Rectangle 306">
                <a:extLst>
                  <a:ext uri="{FF2B5EF4-FFF2-40B4-BE49-F238E27FC236}">
                    <a16:creationId xmlns:a16="http://schemas.microsoft.com/office/drawing/2014/main" id="{2E4D3224-B8FF-4216-8E2D-25653A8DF7F6}"/>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33" name="AutoShape 307">
              <a:extLst>
                <a:ext uri="{FF2B5EF4-FFF2-40B4-BE49-F238E27FC236}">
                  <a16:creationId xmlns:a16="http://schemas.microsoft.com/office/drawing/2014/main" id="{D76A4BD6-2CBC-427A-9654-6D1F0C5EA0D8}"/>
                </a:ext>
              </a:extLst>
            </p:cNvPr>
            <p:cNvSpPr>
              <a:spLocks noChangeArrowheads="1"/>
            </p:cNvSpPr>
            <p:nvPr/>
          </p:nvSpPr>
          <p:spPr bwMode="auto">
            <a:xfrm>
              <a:off x="2057400" y="9753600"/>
              <a:ext cx="4572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Set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CC</a:t>
              </a:r>
            </a:p>
          </p:txBody>
        </p:sp>
        <p:sp>
          <p:nvSpPr>
            <p:cNvPr id="34" name="Line 308">
              <a:extLst>
                <a:ext uri="{FF2B5EF4-FFF2-40B4-BE49-F238E27FC236}">
                  <a16:creationId xmlns:a16="http://schemas.microsoft.com/office/drawing/2014/main" id="{76A9F6BE-FC06-447E-9A9B-CC7E8E0A6C88}"/>
                </a:ext>
              </a:extLst>
            </p:cNvPr>
            <p:cNvSpPr>
              <a:spLocks noChangeShapeType="1"/>
            </p:cNvSpPr>
            <p:nvPr/>
          </p:nvSpPr>
          <p:spPr bwMode="auto">
            <a:xfrm flipH="1" flipV="1">
              <a:off x="2286000" y="9448800"/>
              <a:ext cx="0" cy="304800"/>
            </a:xfrm>
            <a:prstGeom prst="line">
              <a:avLst/>
            </a:prstGeom>
            <a:noFill/>
            <a:ln w="19050" cap="rnd">
              <a:solidFill>
                <a:srgbClr val="000000"/>
              </a:solidFill>
              <a:prstDash val="sysDot"/>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Rectangle 309">
              <a:extLst>
                <a:ext uri="{FF2B5EF4-FFF2-40B4-BE49-F238E27FC236}">
                  <a16:creationId xmlns:a16="http://schemas.microsoft.com/office/drawing/2014/main" id="{EEFB813D-10AC-4EB9-A26B-D08B79517D73}"/>
                </a:ext>
              </a:extLst>
            </p:cNvPr>
            <p:cNvSpPr>
              <a:spLocks noChangeArrowheads="1"/>
            </p:cNvSpPr>
            <p:nvPr/>
          </p:nvSpPr>
          <p:spPr bwMode="auto">
            <a:xfrm>
              <a:off x="1219200" y="8610600"/>
              <a:ext cx="609600" cy="3810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rPr>
                <a:t>cond</a:t>
              </a:r>
              <a:endParaRPr kumimoji="0" lang="en-US" sz="1800" b="0" i="0" u="none" strike="noStrike" kern="0" cap="none" spc="0" normalizeH="0" baseline="0" noProof="0" dirty="0">
                <a:ln>
                  <a:noFill/>
                </a:ln>
                <a:solidFill>
                  <a:sysClr val="windowText" lastClr="000000"/>
                </a:solidFill>
                <a:effectLst/>
                <a:uLnTx/>
                <a:uFillTx/>
              </a:endParaRPr>
            </a:p>
          </p:txBody>
        </p:sp>
        <p:grpSp>
          <p:nvGrpSpPr>
            <p:cNvPr id="36" name="Group 311">
              <a:extLst>
                <a:ext uri="{FF2B5EF4-FFF2-40B4-BE49-F238E27FC236}">
                  <a16:creationId xmlns:a16="http://schemas.microsoft.com/office/drawing/2014/main" id="{4E3A46B1-E2B1-4D0E-A2E2-1AC7D23D9AB2}"/>
                </a:ext>
              </a:extLst>
            </p:cNvPr>
            <p:cNvGrpSpPr>
              <a:grpSpLocks/>
            </p:cNvGrpSpPr>
            <p:nvPr/>
          </p:nvGrpSpPr>
          <p:grpSpPr bwMode="auto">
            <a:xfrm>
              <a:off x="1676403" y="10526735"/>
              <a:ext cx="149226" cy="141288"/>
              <a:chOff x="240" y="4176"/>
              <a:chExt cx="192" cy="192"/>
            </a:xfrm>
          </p:grpSpPr>
          <p:sp>
            <p:nvSpPr>
              <p:cNvPr id="41" name="Oval 312">
                <a:extLst>
                  <a:ext uri="{FF2B5EF4-FFF2-40B4-BE49-F238E27FC236}">
                    <a16:creationId xmlns:a16="http://schemas.microsoft.com/office/drawing/2014/main" id="{5DF5EA5F-BA9C-4F6B-978A-6E179AB25802}"/>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 name="Rectangle 313">
                <a:extLst>
                  <a:ext uri="{FF2B5EF4-FFF2-40B4-BE49-F238E27FC236}">
                    <a16:creationId xmlns:a16="http://schemas.microsoft.com/office/drawing/2014/main" id="{189F75BE-0F1D-4D68-9958-2CC6BD1AC52E}"/>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37" name="Freeform 314">
              <a:extLst>
                <a:ext uri="{FF2B5EF4-FFF2-40B4-BE49-F238E27FC236}">
                  <a16:creationId xmlns:a16="http://schemas.microsoft.com/office/drawing/2014/main" id="{904C9C4A-88A7-4B8D-956E-72DC71EB625E}"/>
                </a:ext>
              </a:extLst>
            </p:cNvPr>
            <p:cNvSpPr>
              <a:spLocks/>
            </p:cNvSpPr>
            <p:nvPr/>
          </p:nvSpPr>
          <p:spPr bwMode="auto">
            <a:xfrm flipH="1">
              <a:off x="1752600" y="9448800"/>
              <a:ext cx="3200400" cy="1143000"/>
            </a:xfrm>
            <a:custGeom>
              <a:avLst/>
              <a:gdLst>
                <a:gd name="T0" fmla="*/ 2147483647 w 1584"/>
                <a:gd name="T1" fmla="*/ 2147483647 h 144"/>
                <a:gd name="T2" fmla="*/ 0 w 1584"/>
                <a:gd name="T3" fmla="*/ 2147483647 h 144"/>
                <a:gd name="T4" fmla="*/ 0 w 1584"/>
                <a:gd name="T5" fmla="*/ 0 h 144"/>
                <a:gd name="T6" fmla="*/ 0 60000 65536"/>
                <a:gd name="T7" fmla="*/ 0 60000 65536"/>
                <a:gd name="T8" fmla="*/ 0 60000 65536"/>
                <a:gd name="T9" fmla="*/ 0 w 1584"/>
                <a:gd name="T10" fmla="*/ 0 h 144"/>
                <a:gd name="T11" fmla="*/ 1584 w 1584"/>
                <a:gd name="T12" fmla="*/ 144 h 144"/>
              </a:gdLst>
              <a:ahLst/>
              <a:cxnLst>
                <a:cxn ang="T6">
                  <a:pos x="T0" y="T1"/>
                </a:cxn>
                <a:cxn ang="T7">
                  <a:pos x="T2" y="T3"/>
                </a:cxn>
                <a:cxn ang="T8">
                  <a:pos x="T4" y="T5"/>
                </a:cxn>
              </a:cxnLst>
              <a:rect l="T9" t="T10" r="T11" b="T12"/>
              <a:pathLst>
                <a:path w="1584" h="144">
                  <a:moveTo>
                    <a:pt x="1584" y="144"/>
                  </a:moveTo>
                  <a:lnTo>
                    <a:pt x="0" y="144"/>
                  </a:lnTo>
                  <a:lnTo>
                    <a:pt x="0" y="0"/>
                  </a:lnTo>
                </a:path>
              </a:pathLst>
            </a:cu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Line 317">
              <a:extLst>
                <a:ext uri="{FF2B5EF4-FFF2-40B4-BE49-F238E27FC236}">
                  <a16:creationId xmlns:a16="http://schemas.microsoft.com/office/drawing/2014/main" id="{37232F43-185E-4D56-B066-3EC0A4EE8A94}"/>
                </a:ext>
              </a:extLst>
            </p:cNvPr>
            <p:cNvSpPr>
              <a:spLocks noChangeShapeType="1"/>
            </p:cNvSpPr>
            <p:nvPr/>
          </p:nvSpPr>
          <p:spPr bwMode="auto">
            <a:xfrm flipV="1">
              <a:off x="2819400" y="10210800"/>
              <a:ext cx="0" cy="2286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Line 318">
              <a:extLst>
                <a:ext uri="{FF2B5EF4-FFF2-40B4-BE49-F238E27FC236}">
                  <a16:creationId xmlns:a16="http://schemas.microsoft.com/office/drawing/2014/main" id="{651C9518-9ABB-4C05-AA12-A183F098DE18}"/>
                </a:ext>
              </a:extLst>
            </p:cNvPr>
            <p:cNvSpPr>
              <a:spLocks noChangeShapeType="1"/>
            </p:cNvSpPr>
            <p:nvPr/>
          </p:nvSpPr>
          <p:spPr bwMode="auto">
            <a:xfrm flipV="1">
              <a:off x="2286000" y="10210800"/>
              <a:ext cx="0" cy="2286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Freeform 321">
              <a:extLst>
                <a:ext uri="{FF2B5EF4-FFF2-40B4-BE49-F238E27FC236}">
                  <a16:creationId xmlns:a16="http://schemas.microsoft.com/office/drawing/2014/main" id="{5BCD9708-FE0A-4794-A32A-908DF5E3600B}"/>
                </a:ext>
              </a:extLst>
            </p:cNvPr>
            <p:cNvSpPr>
              <a:spLocks/>
            </p:cNvSpPr>
            <p:nvPr/>
          </p:nvSpPr>
          <p:spPr bwMode="auto">
            <a:xfrm>
              <a:off x="1828800" y="8839200"/>
              <a:ext cx="457200" cy="228600"/>
            </a:xfrm>
            <a:custGeom>
              <a:avLst/>
              <a:gdLst>
                <a:gd name="T0" fmla="*/ 725804891 w 288"/>
                <a:gd name="T1" fmla="*/ 362902445 h 144"/>
                <a:gd name="T2" fmla="*/ 725804891 w 288"/>
                <a:gd name="T3" fmla="*/ 0 h 144"/>
                <a:gd name="T4" fmla="*/ 0 w 288"/>
                <a:gd name="T5" fmla="*/ 0 h 144"/>
                <a:gd name="T6" fmla="*/ 0 60000 65536"/>
                <a:gd name="T7" fmla="*/ 0 60000 65536"/>
                <a:gd name="T8" fmla="*/ 0 60000 65536"/>
                <a:gd name="T9" fmla="*/ 0 w 288"/>
                <a:gd name="T10" fmla="*/ 0 h 144"/>
                <a:gd name="T11" fmla="*/ 288 w 288"/>
                <a:gd name="T12" fmla="*/ 144 h 144"/>
              </a:gdLst>
              <a:ahLst/>
              <a:cxnLst>
                <a:cxn ang="T6">
                  <a:pos x="T0" y="T1"/>
                </a:cxn>
                <a:cxn ang="T7">
                  <a:pos x="T2" y="T3"/>
                </a:cxn>
                <a:cxn ang="T8">
                  <a:pos x="T4" y="T5"/>
                </a:cxn>
              </a:cxnLst>
              <a:rect l="T9" t="T10" r="T11" b="T12"/>
              <a:pathLst>
                <a:path w="288" h="144">
                  <a:moveTo>
                    <a:pt x="288" y="144"/>
                  </a:moveTo>
                  <a:lnTo>
                    <a:pt x="288" y="0"/>
                  </a:lnTo>
                  <a:lnTo>
                    <a:pt x="0" y="0"/>
                  </a:lnTo>
                </a:path>
              </a:pathLst>
            </a:cu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0" name="文本框 49">
            <a:extLst>
              <a:ext uri="{FF2B5EF4-FFF2-40B4-BE49-F238E27FC236}">
                <a16:creationId xmlns:a16="http://schemas.microsoft.com/office/drawing/2014/main" id="{2E55AA6D-06E6-4BE1-8B63-63DFC52C18C3}"/>
              </a:ext>
            </a:extLst>
          </p:cNvPr>
          <p:cNvSpPr txBox="1"/>
          <p:nvPr/>
        </p:nvSpPr>
        <p:spPr>
          <a:xfrm>
            <a:off x="1248384" y="4806323"/>
            <a:ext cx="6939331" cy="1588127"/>
          </a:xfrm>
          <a:prstGeom prst="rect">
            <a:avLst/>
          </a:prstGeom>
          <a:noFill/>
        </p:spPr>
        <p:txBody>
          <a:bodyPr wrap="square">
            <a:spAutoFit/>
          </a:bodyPr>
          <a:lstStyle/>
          <a:p>
            <a:pPr algn="l"/>
            <a:r>
              <a:rPr lang="en-US" altLang="zh-CN" dirty="0"/>
              <a:t>word </a:t>
            </a:r>
            <a:r>
              <a:rPr lang="en-US" altLang="zh-CN" dirty="0" err="1"/>
              <a:t>aluB</a:t>
            </a:r>
            <a:r>
              <a:rPr lang="en-US" altLang="zh-CN" dirty="0"/>
              <a:t> = [</a:t>
            </a:r>
          </a:p>
          <a:p>
            <a:pPr algn="l"/>
            <a:r>
              <a:rPr lang="en-US" altLang="zh-CN" dirty="0"/>
              <a:t>	</a:t>
            </a:r>
            <a:r>
              <a:rPr lang="en-US" altLang="zh-CN" dirty="0" err="1"/>
              <a:t>icode</a:t>
            </a:r>
            <a:r>
              <a:rPr lang="en-US" altLang="zh-CN" dirty="0"/>
              <a:t> in { IRMMOVQ, IMRMOVQ, IOPQ, ICALL, </a:t>
            </a:r>
          </a:p>
          <a:p>
            <a:pPr algn="l"/>
            <a:r>
              <a:rPr lang="en-US" altLang="zh-CN" dirty="0"/>
              <a:t>		      IPUSHQ, IRET, IPOPQ } : </a:t>
            </a:r>
            <a:r>
              <a:rPr lang="en-US" altLang="zh-CN" dirty="0" err="1"/>
              <a:t>valB</a:t>
            </a:r>
            <a:r>
              <a:rPr lang="en-US" altLang="zh-CN" dirty="0"/>
              <a:t>;</a:t>
            </a:r>
          </a:p>
          <a:p>
            <a:pPr algn="l"/>
            <a:r>
              <a:rPr lang="en-US" altLang="zh-CN" dirty="0"/>
              <a:t>	</a:t>
            </a:r>
            <a:r>
              <a:rPr lang="en-US" altLang="zh-CN" dirty="0" err="1"/>
              <a:t>icode</a:t>
            </a:r>
            <a:r>
              <a:rPr lang="en-US" altLang="zh-CN" dirty="0"/>
              <a:t> in { IRRMOVQ, IIRMOVQ } : 0;</a:t>
            </a:r>
          </a:p>
          <a:p>
            <a:pPr algn="l"/>
            <a:r>
              <a:rPr lang="en-US" altLang="zh-CN" dirty="0"/>
              <a:t>	# Other instructions don't need ALU</a:t>
            </a:r>
          </a:p>
          <a:p>
            <a:pPr algn="l"/>
            <a:r>
              <a:rPr lang="en-US" altLang="zh-CN" dirty="0"/>
              <a:t>];</a:t>
            </a:r>
            <a:endParaRPr lang="zh-CN" altLang="en-US" dirty="0"/>
          </a:p>
        </p:txBody>
      </p:sp>
    </p:spTree>
    <p:extLst>
      <p:ext uri="{BB962C8B-B14F-4D97-AF65-F5344CB8AC3E}">
        <p14:creationId xmlns:p14="http://schemas.microsoft.com/office/powerpoint/2010/main" val="6166077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ltLang="zh-CN" dirty="0"/>
              <a:t>Memory</a:t>
            </a:r>
            <a:r>
              <a:rPr lang="zh-CN" altLang="en-US" dirty="0"/>
              <a:t>访存阶段</a:t>
            </a:r>
            <a:endParaRPr lang="en-US" dirty="0"/>
          </a:p>
        </p:txBody>
      </p:sp>
      <p:sp>
        <p:nvSpPr>
          <p:cNvPr id="367619" name="Rectangle 3"/>
          <p:cNvSpPr>
            <a:spLocks noGrp="1" noChangeArrowheads="1"/>
          </p:cNvSpPr>
          <p:nvPr>
            <p:ph type="body" idx="1"/>
          </p:nvPr>
        </p:nvSpPr>
        <p:spPr>
          <a:xfrm>
            <a:off x="304800" y="1295400"/>
            <a:ext cx="4281488" cy="4413250"/>
          </a:xfrm>
        </p:spPr>
        <p:txBody>
          <a:bodyPr/>
          <a:lstStyle/>
          <a:p>
            <a:r>
              <a:rPr lang="zh-CN" altLang="en-US" dirty="0">
                <a:highlight>
                  <a:srgbClr val="00FFFF"/>
                </a:highlight>
              </a:rPr>
              <a:t>存储器</a:t>
            </a:r>
            <a:endParaRPr lang="en-US" dirty="0">
              <a:highlight>
                <a:srgbClr val="00FFFF"/>
              </a:highlight>
            </a:endParaRPr>
          </a:p>
          <a:p>
            <a:pPr lvl="1"/>
            <a:r>
              <a:rPr lang="zh-CN" altLang="en-US" dirty="0"/>
              <a:t>读写内存字</a:t>
            </a:r>
            <a:endParaRPr lang="en-US" altLang="zh-CN" dirty="0"/>
          </a:p>
          <a:p>
            <a:pPr lvl="1"/>
            <a:endParaRPr lang="en-US" dirty="0"/>
          </a:p>
          <a:p>
            <a:r>
              <a:rPr lang="zh-CN" altLang="en-US" dirty="0">
                <a:highlight>
                  <a:srgbClr val="808080"/>
                </a:highlight>
              </a:rPr>
              <a:t>控制逻辑</a:t>
            </a:r>
            <a:endParaRPr lang="en-US" dirty="0">
              <a:highlight>
                <a:srgbClr val="808080"/>
              </a:highlight>
            </a:endParaRPr>
          </a:p>
          <a:p>
            <a:pPr lvl="1"/>
            <a:r>
              <a:rPr lang="en-US" dirty="0"/>
              <a:t>stat:     </a:t>
            </a:r>
            <a:r>
              <a:rPr lang="zh-CN" altLang="en-US" dirty="0"/>
              <a:t>指令状态是什么</a:t>
            </a:r>
            <a:r>
              <a:rPr lang="en-US" dirty="0"/>
              <a:t>?</a:t>
            </a:r>
          </a:p>
          <a:p>
            <a:pPr lvl="1"/>
            <a:r>
              <a:rPr lang="en-US" dirty="0" err="1"/>
              <a:t>Mem_</a:t>
            </a:r>
            <a:r>
              <a:rPr lang="en-US" altLang="zh-CN" dirty="0" err="1"/>
              <a:t>r</a:t>
            </a:r>
            <a:r>
              <a:rPr lang="en-US" dirty="0" err="1"/>
              <a:t>ead</a:t>
            </a:r>
            <a:r>
              <a:rPr lang="en-US" dirty="0"/>
              <a:t>:     </a:t>
            </a:r>
            <a:r>
              <a:rPr lang="zh-CN" altLang="en-US" dirty="0"/>
              <a:t>字是否可读</a:t>
            </a:r>
            <a:r>
              <a:rPr lang="en-US" dirty="0"/>
              <a:t>?</a:t>
            </a:r>
          </a:p>
          <a:p>
            <a:pPr lvl="1"/>
            <a:r>
              <a:rPr lang="en-US" dirty="0" err="1"/>
              <a:t>Mem_write</a:t>
            </a:r>
            <a:r>
              <a:rPr lang="en-US" dirty="0"/>
              <a:t>:    </a:t>
            </a:r>
            <a:r>
              <a:rPr lang="zh-CN" altLang="en-US" dirty="0"/>
              <a:t>字是否可写</a:t>
            </a:r>
            <a:r>
              <a:rPr lang="en-US" dirty="0"/>
              <a:t>?</a:t>
            </a:r>
          </a:p>
          <a:p>
            <a:pPr lvl="1"/>
            <a:r>
              <a:rPr lang="en-US" dirty="0" err="1"/>
              <a:t>Mem_addr</a:t>
            </a:r>
            <a:r>
              <a:rPr lang="en-US" dirty="0"/>
              <a:t>:    </a:t>
            </a:r>
            <a:r>
              <a:rPr lang="zh-CN" altLang="en-US" dirty="0"/>
              <a:t>选择地址</a:t>
            </a:r>
            <a:endParaRPr lang="en-US" dirty="0"/>
          </a:p>
          <a:p>
            <a:pPr lvl="1"/>
            <a:r>
              <a:rPr lang="en-US" dirty="0" err="1"/>
              <a:t>Mem_data</a:t>
            </a:r>
            <a:r>
              <a:rPr lang="en-US" dirty="0"/>
              <a:t>:    </a:t>
            </a:r>
            <a:r>
              <a:rPr lang="zh-CN" altLang="en-US" dirty="0"/>
              <a:t>选择数据</a:t>
            </a:r>
            <a:endParaRPr lang="en-US" dirty="0"/>
          </a:p>
        </p:txBody>
      </p:sp>
      <p:grpSp>
        <p:nvGrpSpPr>
          <p:cNvPr id="60" name="Group 59"/>
          <p:cNvGrpSpPr/>
          <p:nvPr/>
        </p:nvGrpSpPr>
        <p:grpSpPr>
          <a:xfrm>
            <a:off x="4641850" y="876300"/>
            <a:ext cx="4038600" cy="3581400"/>
            <a:chOff x="1295400" y="5486400"/>
            <a:chExt cx="4038600" cy="3581400"/>
          </a:xfrm>
        </p:grpSpPr>
        <p:sp>
          <p:nvSpPr>
            <p:cNvPr id="61" name="Line 80"/>
            <p:cNvSpPr>
              <a:spLocks noChangeShapeType="1"/>
            </p:cNvSpPr>
            <p:nvPr/>
          </p:nvSpPr>
          <p:spPr bwMode="auto">
            <a:xfrm flipH="1" flipV="1">
              <a:off x="4495800" y="82296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Rectangle 78"/>
            <p:cNvSpPr>
              <a:spLocks noChangeArrowheads="1"/>
            </p:cNvSpPr>
            <p:nvPr/>
          </p:nvSpPr>
          <p:spPr bwMode="auto">
            <a:xfrm>
              <a:off x="3657600" y="6629400"/>
              <a:ext cx="1066800" cy="8382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memory</a:t>
              </a:r>
            </a:p>
          </p:txBody>
        </p:sp>
        <p:sp>
          <p:nvSpPr>
            <p:cNvPr id="63" name="Line 62"/>
            <p:cNvSpPr>
              <a:spLocks noChangeShapeType="1"/>
            </p:cNvSpPr>
            <p:nvPr/>
          </p:nvSpPr>
          <p:spPr bwMode="auto">
            <a:xfrm flipV="1">
              <a:off x="3810000" y="82296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Line 82"/>
            <p:cNvSpPr>
              <a:spLocks noChangeShapeType="1"/>
            </p:cNvSpPr>
            <p:nvPr/>
          </p:nvSpPr>
          <p:spPr bwMode="auto">
            <a:xfrm flipH="1" flipV="1">
              <a:off x="3886200" y="74676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Freeform 83"/>
            <p:cNvSpPr>
              <a:spLocks/>
            </p:cNvSpPr>
            <p:nvPr/>
          </p:nvSpPr>
          <p:spPr bwMode="auto">
            <a:xfrm>
              <a:off x="4038600" y="8229600"/>
              <a:ext cx="457200" cy="381000"/>
            </a:xfrm>
            <a:custGeom>
              <a:avLst/>
              <a:gdLst>
                <a:gd name="T0" fmla="*/ 2147483647 w 384"/>
                <a:gd name="T1" fmla="*/ 2147483647 h 48"/>
                <a:gd name="T2" fmla="*/ 0 w 384"/>
                <a:gd name="T3" fmla="*/ 2147483647 h 48"/>
                <a:gd name="T4" fmla="*/ 0 w 384"/>
                <a:gd name="T5" fmla="*/ 0 h 48"/>
                <a:gd name="T6" fmla="*/ 0 60000 65536"/>
                <a:gd name="T7" fmla="*/ 0 60000 65536"/>
                <a:gd name="T8" fmla="*/ 0 60000 65536"/>
                <a:gd name="T9" fmla="*/ 0 w 384"/>
                <a:gd name="T10" fmla="*/ 0 h 48"/>
                <a:gd name="T11" fmla="*/ 384 w 384"/>
                <a:gd name="T12" fmla="*/ 48 h 48"/>
              </a:gdLst>
              <a:ahLst/>
              <a:cxnLst>
                <a:cxn ang="T6">
                  <a:pos x="T0" y="T1"/>
                </a:cxn>
                <a:cxn ang="T7">
                  <a:pos x="T2" y="T3"/>
                </a:cxn>
                <a:cxn ang="T8">
                  <a:pos x="T4" y="T5"/>
                </a:cxn>
              </a:cxnLst>
              <a:rect l="T9" t="T10" r="T11" b="T12"/>
              <a:pathLst>
                <a:path w="384" h="48">
                  <a:moveTo>
                    <a:pt x="384" y="48"/>
                  </a:moveTo>
                  <a:lnTo>
                    <a:pt x="0" y="48"/>
                  </a:lnTo>
                  <a:lnTo>
                    <a:pt x="0" y="0"/>
                  </a:lnTo>
                </a:path>
              </a:pathLst>
            </a:cu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AutoShape 84"/>
            <p:cNvSpPr>
              <a:spLocks noChangeArrowheads="1"/>
            </p:cNvSpPr>
            <p:nvPr/>
          </p:nvSpPr>
          <p:spPr bwMode="auto">
            <a:xfrm>
              <a:off x="2514600" y="6553200"/>
              <a:ext cx="6858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read</a:t>
              </a:r>
            </a:p>
          </p:txBody>
        </p:sp>
        <p:sp>
          <p:nvSpPr>
            <p:cNvPr id="67" name="Line 86"/>
            <p:cNvSpPr>
              <a:spLocks noChangeShapeType="1"/>
            </p:cNvSpPr>
            <p:nvPr/>
          </p:nvSpPr>
          <p:spPr bwMode="auto">
            <a:xfrm flipV="1">
              <a:off x="4191000" y="6248400"/>
              <a:ext cx="0" cy="3810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Freeform 89"/>
            <p:cNvSpPr>
              <a:spLocks/>
            </p:cNvSpPr>
            <p:nvPr/>
          </p:nvSpPr>
          <p:spPr bwMode="auto">
            <a:xfrm flipH="1">
              <a:off x="2209800" y="8229600"/>
              <a:ext cx="2133600" cy="228600"/>
            </a:xfrm>
            <a:custGeom>
              <a:avLst/>
              <a:gdLst>
                <a:gd name="T0" fmla="*/ 2147483647 w 384"/>
                <a:gd name="T1" fmla="*/ 2147483647 h 48"/>
                <a:gd name="T2" fmla="*/ 0 w 384"/>
                <a:gd name="T3" fmla="*/ 2147483647 h 48"/>
                <a:gd name="T4" fmla="*/ 0 w 384"/>
                <a:gd name="T5" fmla="*/ 0 h 48"/>
                <a:gd name="T6" fmla="*/ 0 60000 65536"/>
                <a:gd name="T7" fmla="*/ 0 60000 65536"/>
                <a:gd name="T8" fmla="*/ 0 60000 65536"/>
                <a:gd name="T9" fmla="*/ 0 w 384"/>
                <a:gd name="T10" fmla="*/ 0 h 48"/>
                <a:gd name="T11" fmla="*/ 384 w 384"/>
                <a:gd name="T12" fmla="*/ 48 h 48"/>
              </a:gdLst>
              <a:ahLst/>
              <a:cxnLst>
                <a:cxn ang="T6">
                  <a:pos x="T0" y="T1"/>
                </a:cxn>
                <a:cxn ang="T7">
                  <a:pos x="T2" y="T3"/>
                </a:cxn>
                <a:cxn ang="T8">
                  <a:pos x="T4" y="T5"/>
                </a:cxn>
              </a:cxnLst>
              <a:rect l="T9" t="T10" r="T11" b="T12"/>
              <a:pathLst>
                <a:path w="384" h="48">
                  <a:moveTo>
                    <a:pt x="384" y="48"/>
                  </a:moveTo>
                  <a:lnTo>
                    <a:pt x="0" y="48"/>
                  </a:lnTo>
                  <a:lnTo>
                    <a:pt x="0" y="0"/>
                  </a:lnTo>
                </a:path>
              </a:pathLst>
            </a:cu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Line 94"/>
            <p:cNvSpPr>
              <a:spLocks noChangeShapeType="1"/>
            </p:cNvSpPr>
            <p:nvPr/>
          </p:nvSpPr>
          <p:spPr bwMode="auto">
            <a:xfrm rot="16200000" flipH="1" flipV="1">
              <a:off x="3429000" y="6553200"/>
              <a:ext cx="0" cy="457200"/>
            </a:xfrm>
            <a:prstGeom prst="line">
              <a:avLst/>
            </a:prstGeom>
            <a:noFill/>
            <a:ln w="19050">
              <a:solidFill>
                <a:srgbClr val="000000"/>
              </a:solidFill>
              <a:prstDash val="sysDot"/>
              <a:round/>
              <a:headEnd type="triangle" w="sm" len="sm"/>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Line 95"/>
            <p:cNvSpPr>
              <a:spLocks noChangeShapeType="1"/>
            </p:cNvSpPr>
            <p:nvPr/>
          </p:nvSpPr>
          <p:spPr bwMode="auto">
            <a:xfrm rot="16200000" flipH="1" flipV="1">
              <a:off x="3429000" y="7086600"/>
              <a:ext cx="0" cy="457200"/>
            </a:xfrm>
            <a:prstGeom prst="line">
              <a:avLst/>
            </a:prstGeom>
            <a:noFill/>
            <a:ln w="19050">
              <a:solidFill>
                <a:srgbClr val="000000"/>
              </a:solidFill>
              <a:prstDash val="sysDot"/>
              <a:round/>
              <a:headEnd type="triangle" w="sm" len="sm"/>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AutoShape 79"/>
            <p:cNvSpPr>
              <a:spLocks noChangeArrowheads="1"/>
            </p:cNvSpPr>
            <p:nvPr/>
          </p:nvSpPr>
          <p:spPr bwMode="auto">
            <a:xfrm>
              <a:off x="3581400" y="7772400"/>
              <a:ext cx="6096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addr</a:t>
              </a:r>
            </a:p>
          </p:txBody>
        </p:sp>
        <p:sp>
          <p:nvSpPr>
            <p:cNvPr id="72" name="Text Box 153"/>
            <p:cNvSpPr txBox="1">
              <a:spLocks noChangeArrowheads="1"/>
            </p:cNvSpPr>
            <p:nvPr/>
          </p:nvSpPr>
          <p:spPr bwMode="auto">
            <a:xfrm>
              <a:off x="3200400" y="6553200"/>
              <a:ext cx="6096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read</a:t>
              </a:r>
            </a:p>
          </p:txBody>
        </p:sp>
        <p:sp>
          <p:nvSpPr>
            <p:cNvPr id="73" name="Text Box 154"/>
            <p:cNvSpPr txBox="1">
              <a:spLocks noChangeArrowheads="1"/>
            </p:cNvSpPr>
            <p:nvPr/>
          </p:nvSpPr>
          <p:spPr bwMode="auto">
            <a:xfrm>
              <a:off x="3200400" y="7299325"/>
              <a:ext cx="5334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write</a:t>
              </a:r>
            </a:p>
          </p:txBody>
        </p:sp>
        <p:sp>
          <p:nvSpPr>
            <p:cNvPr id="74" name="Text Box 179"/>
            <p:cNvSpPr txBox="1">
              <a:spLocks noChangeArrowheads="1"/>
            </p:cNvSpPr>
            <p:nvPr/>
          </p:nvSpPr>
          <p:spPr bwMode="auto">
            <a:xfrm>
              <a:off x="4191000" y="6384925"/>
              <a:ext cx="7620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data out</a:t>
              </a:r>
            </a:p>
          </p:txBody>
        </p:sp>
        <p:grpSp>
          <p:nvGrpSpPr>
            <p:cNvPr id="75" name="Group 210"/>
            <p:cNvGrpSpPr>
              <a:grpSpLocks/>
            </p:cNvGrpSpPr>
            <p:nvPr/>
          </p:nvGrpSpPr>
          <p:grpSpPr bwMode="auto">
            <a:xfrm>
              <a:off x="4419600" y="8534400"/>
              <a:ext cx="152400" cy="152400"/>
              <a:chOff x="240" y="4176"/>
              <a:chExt cx="192" cy="192"/>
            </a:xfrm>
          </p:grpSpPr>
          <p:sp>
            <p:nvSpPr>
              <p:cNvPr id="113" name="Oval 211"/>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4" name="Rectangle 212"/>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76" name="AutoShape 239"/>
            <p:cNvSpPr>
              <a:spLocks noChangeArrowheads="1"/>
            </p:cNvSpPr>
            <p:nvPr/>
          </p:nvSpPr>
          <p:spPr bwMode="auto">
            <a:xfrm>
              <a:off x="4267200" y="7772400"/>
              <a:ext cx="6096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data</a:t>
              </a:r>
            </a:p>
          </p:txBody>
        </p:sp>
        <p:sp>
          <p:nvSpPr>
            <p:cNvPr id="77" name="Oval 246"/>
            <p:cNvSpPr>
              <a:spLocks noChangeArrowheads="1"/>
            </p:cNvSpPr>
            <p:nvPr/>
          </p:nvSpPr>
          <p:spPr bwMode="auto">
            <a:xfrm>
              <a:off x="35814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valE</a:t>
              </a:r>
            </a:p>
          </p:txBody>
        </p:sp>
        <p:sp>
          <p:nvSpPr>
            <p:cNvPr id="78" name="Oval 250"/>
            <p:cNvSpPr>
              <a:spLocks noChangeArrowheads="1"/>
            </p:cNvSpPr>
            <p:nvPr/>
          </p:nvSpPr>
          <p:spPr bwMode="auto">
            <a:xfrm>
              <a:off x="3962400" y="59436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valM</a:t>
              </a:r>
            </a:p>
          </p:txBody>
        </p:sp>
        <p:sp>
          <p:nvSpPr>
            <p:cNvPr id="79" name="Oval 294"/>
            <p:cNvSpPr>
              <a:spLocks noChangeArrowheads="1"/>
            </p:cNvSpPr>
            <p:nvPr/>
          </p:nvSpPr>
          <p:spPr bwMode="auto">
            <a:xfrm>
              <a:off x="41910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valA</a:t>
              </a:r>
            </a:p>
          </p:txBody>
        </p:sp>
        <p:sp>
          <p:nvSpPr>
            <p:cNvPr id="80" name="Oval 295"/>
            <p:cNvSpPr>
              <a:spLocks noChangeArrowheads="1"/>
            </p:cNvSpPr>
            <p:nvPr/>
          </p:nvSpPr>
          <p:spPr bwMode="auto">
            <a:xfrm>
              <a:off x="45720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valP</a:t>
              </a:r>
            </a:p>
          </p:txBody>
        </p:sp>
        <p:sp>
          <p:nvSpPr>
            <p:cNvPr id="81" name="Line 296"/>
            <p:cNvSpPr>
              <a:spLocks noChangeShapeType="1"/>
            </p:cNvSpPr>
            <p:nvPr/>
          </p:nvSpPr>
          <p:spPr bwMode="auto">
            <a:xfrm flipH="1" flipV="1">
              <a:off x="4572000" y="74676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AutoShape 297"/>
            <p:cNvSpPr>
              <a:spLocks noChangeArrowheads="1"/>
            </p:cNvSpPr>
            <p:nvPr/>
          </p:nvSpPr>
          <p:spPr bwMode="auto">
            <a:xfrm>
              <a:off x="2514600" y="7086600"/>
              <a:ext cx="6858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write</a:t>
              </a:r>
            </a:p>
          </p:txBody>
        </p:sp>
        <p:sp>
          <p:nvSpPr>
            <p:cNvPr id="83" name="Text Box 298"/>
            <p:cNvSpPr txBox="1">
              <a:spLocks noChangeArrowheads="1"/>
            </p:cNvSpPr>
            <p:nvPr/>
          </p:nvSpPr>
          <p:spPr bwMode="auto">
            <a:xfrm>
              <a:off x="4572000" y="7467600"/>
              <a:ext cx="7620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data in</a:t>
              </a:r>
            </a:p>
          </p:txBody>
        </p:sp>
        <p:sp>
          <p:nvSpPr>
            <p:cNvPr id="84" name="Oval 299"/>
            <p:cNvSpPr>
              <a:spLocks noChangeArrowheads="1"/>
            </p:cNvSpPr>
            <p:nvPr/>
          </p:nvSpPr>
          <p:spPr bwMode="auto">
            <a:xfrm>
              <a:off x="19812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icode</a:t>
              </a:r>
            </a:p>
          </p:txBody>
        </p:sp>
        <p:sp>
          <p:nvSpPr>
            <p:cNvPr id="85" name="Freeform 301"/>
            <p:cNvSpPr>
              <a:spLocks/>
            </p:cNvSpPr>
            <p:nvPr/>
          </p:nvSpPr>
          <p:spPr bwMode="auto">
            <a:xfrm>
              <a:off x="2209800" y="6781800"/>
              <a:ext cx="304800" cy="1981200"/>
            </a:xfrm>
            <a:custGeom>
              <a:avLst/>
              <a:gdLst>
                <a:gd name="T0" fmla="*/ 0 w 192"/>
                <a:gd name="T1" fmla="*/ 2147483647 h 1248"/>
                <a:gd name="T2" fmla="*/ 0 w 192"/>
                <a:gd name="T3" fmla="*/ 0 h 1248"/>
                <a:gd name="T4" fmla="*/ 2147483647 w 192"/>
                <a:gd name="T5" fmla="*/ 0 h 1248"/>
                <a:gd name="T6" fmla="*/ 0 60000 65536"/>
                <a:gd name="T7" fmla="*/ 0 60000 65536"/>
                <a:gd name="T8" fmla="*/ 0 60000 65536"/>
                <a:gd name="T9" fmla="*/ 0 w 192"/>
                <a:gd name="T10" fmla="*/ 0 h 1248"/>
                <a:gd name="T11" fmla="*/ 192 w 192"/>
                <a:gd name="T12" fmla="*/ 1248 h 1248"/>
              </a:gdLst>
              <a:ahLst/>
              <a:cxnLst>
                <a:cxn ang="T6">
                  <a:pos x="T0" y="T1"/>
                </a:cxn>
                <a:cxn ang="T7">
                  <a:pos x="T2" y="T3"/>
                </a:cxn>
                <a:cxn ang="T8">
                  <a:pos x="T4" y="T5"/>
                </a:cxn>
              </a:cxnLst>
              <a:rect l="T9" t="T10" r="T11" b="T12"/>
              <a:pathLst>
                <a:path w="192" h="1248">
                  <a:moveTo>
                    <a:pt x="0" y="1248"/>
                  </a:moveTo>
                  <a:lnTo>
                    <a:pt x="0" y="0"/>
                  </a:lnTo>
                  <a:lnTo>
                    <a:pt x="192" y="0"/>
                  </a:lnTo>
                </a:path>
              </a:pathLst>
            </a:cu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6" name="Line 302"/>
            <p:cNvSpPr>
              <a:spLocks noChangeShapeType="1"/>
            </p:cNvSpPr>
            <p:nvPr/>
          </p:nvSpPr>
          <p:spPr bwMode="auto">
            <a:xfrm>
              <a:off x="2209800" y="7315200"/>
              <a:ext cx="304800" cy="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 name="Line 303"/>
            <p:cNvSpPr>
              <a:spLocks noChangeShapeType="1"/>
            </p:cNvSpPr>
            <p:nvPr/>
          </p:nvSpPr>
          <p:spPr bwMode="auto">
            <a:xfrm rot="16200000">
              <a:off x="3543300" y="8343900"/>
              <a:ext cx="228600" cy="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Line 304"/>
            <p:cNvSpPr>
              <a:spLocks noChangeShapeType="1"/>
            </p:cNvSpPr>
            <p:nvPr/>
          </p:nvSpPr>
          <p:spPr bwMode="auto">
            <a:xfrm flipV="1">
              <a:off x="4724400" y="82296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89" name="Group 305"/>
            <p:cNvGrpSpPr>
              <a:grpSpLocks/>
            </p:cNvGrpSpPr>
            <p:nvPr/>
          </p:nvGrpSpPr>
          <p:grpSpPr bwMode="auto">
            <a:xfrm>
              <a:off x="3581400" y="8382000"/>
              <a:ext cx="152400" cy="152400"/>
              <a:chOff x="240" y="4176"/>
              <a:chExt cx="192" cy="192"/>
            </a:xfrm>
          </p:grpSpPr>
          <p:sp>
            <p:nvSpPr>
              <p:cNvPr id="111" name="Oval 306"/>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307"/>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90" name="Group 308"/>
            <p:cNvGrpSpPr>
              <a:grpSpLocks/>
            </p:cNvGrpSpPr>
            <p:nvPr/>
          </p:nvGrpSpPr>
          <p:grpSpPr bwMode="auto">
            <a:xfrm>
              <a:off x="2133600" y="7239000"/>
              <a:ext cx="152400" cy="152400"/>
              <a:chOff x="240" y="4176"/>
              <a:chExt cx="192" cy="192"/>
            </a:xfrm>
          </p:grpSpPr>
          <p:sp>
            <p:nvSpPr>
              <p:cNvPr id="109" name="Oval 309"/>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310"/>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91" name="Group 311"/>
            <p:cNvGrpSpPr>
              <a:grpSpLocks/>
            </p:cNvGrpSpPr>
            <p:nvPr/>
          </p:nvGrpSpPr>
          <p:grpSpPr bwMode="auto">
            <a:xfrm>
              <a:off x="2133600" y="8382000"/>
              <a:ext cx="152400" cy="152400"/>
              <a:chOff x="240" y="4176"/>
              <a:chExt cx="192" cy="192"/>
            </a:xfrm>
          </p:grpSpPr>
          <p:sp>
            <p:nvSpPr>
              <p:cNvPr id="107" name="Oval 312"/>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313"/>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2" name="Oval 71"/>
            <p:cNvSpPr>
              <a:spLocks noChangeArrowheads="1"/>
            </p:cNvSpPr>
            <p:nvPr/>
          </p:nvSpPr>
          <p:spPr bwMode="auto">
            <a:xfrm>
              <a:off x="1905000" y="5486400"/>
              <a:ext cx="457200" cy="381000"/>
            </a:xfrm>
            <a:prstGeom prst="ellipse">
              <a:avLst/>
            </a:prstGeom>
            <a:solidFill>
              <a:srgbClr val="FFFFFF"/>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Stat</a:t>
              </a:r>
            </a:p>
          </p:txBody>
        </p:sp>
        <p:cxnSp>
          <p:nvCxnSpPr>
            <p:cNvPr id="93" name="Straight Connector 119"/>
            <p:cNvCxnSpPr>
              <a:cxnSpLocks noChangeShapeType="1"/>
            </p:cNvCxnSpPr>
            <p:nvPr/>
          </p:nvCxnSpPr>
          <p:spPr bwMode="auto">
            <a:xfrm>
              <a:off x="2362200" y="6477000"/>
              <a:ext cx="1447800" cy="1588"/>
            </a:xfrm>
            <a:prstGeom prst="line">
              <a:avLst/>
            </a:prstGeom>
            <a:noFill/>
            <a:ln w="19050" algn="ctr">
              <a:solidFill>
                <a:srgbClr val="000000"/>
              </a:solidFill>
              <a:prstDash val="sysDot"/>
              <a:round/>
              <a:headEnd type="none" w="sm" len="sm"/>
              <a:tailEnd type="none" w="sm" len="sm"/>
            </a:ln>
          </p:spPr>
        </p:cxnSp>
        <p:cxnSp>
          <p:nvCxnSpPr>
            <p:cNvPr id="94" name="Straight Connector 125"/>
            <p:cNvCxnSpPr>
              <a:cxnSpLocks noChangeShapeType="1"/>
            </p:cNvCxnSpPr>
            <p:nvPr/>
          </p:nvCxnSpPr>
          <p:spPr bwMode="auto">
            <a:xfrm rot="5400000">
              <a:off x="3732213" y="6553200"/>
              <a:ext cx="153988" cy="1587"/>
            </a:xfrm>
            <a:prstGeom prst="line">
              <a:avLst/>
            </a:prstGeom>
            <a:noFill/>
            <a:ln w="19050" algn="ctr">
              <a:solidFill>
                <a:srgbClr val="000000"/>
              </a:solidFill>
              <a:prstDash val="sysDot"/>
              <a:round/>
              <a:headEnd type="none" w="sm" len="sm"/>
              <a:tailEnd type="none" w="sm" len="sm"/>
            </a:ln>
          </p:spPr>
        </p:cxnSp>
        <p:sp>
          <p:nvSpPr>
            <p:cNvPr id="95" name="Text Box 153"/>
            <p:cNvSpPr txBox="1">
              <a:spLocks noChangeArrowheads="1"/>
            </p:cNvSpPr>
            <p:nvPr/>
          </p:nvSpPr>
          <p:spPr bwMode="auto">
            <a:xfrm>
              <a:off x="2438400" y="6248400"/>
              <a:ext cx="1219200" cy="246063"/>
            </a:xfrm>
            <a:prstGeom prst="rect">
              <a:avLst/>
            </a:prstGeom>
            <a:noFill/>
            <a:ln w="9525">
              <a:noFill/>
              <a:miter lim="800000"/>
              <a:headEnd/>
              <a:tailEnd/>
            </a:ln>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dmem_error</a:t>
              </a:r>
            </a:p>
          </p:txBody>
        </p:sp>
        <p:cxnSp>
          <p:nvCxnSpPr>
            <p:cNvPr id="96" name="Straight Connector 120"/>
            <p:cNvCxnSpPr>
              <a:cxnSpLocks noChangeShapeType="1"/>
            </p:cNvCxnSpPr>
            <p:nvPr/>
          </p:nvCxnSpPr>
          <p:spPr bwMode="auto">
            <a:xfrm rot="5400000">
              <a:off x="1754188" y="6627812"/>
              <a:ext cx="609600" cy="3175"/>
            </a:xfrm>
            <a:prstGeom prst="line">
              <a:avLst/>
            </a:prstGeom>
            <a:noFill/>
            <a:ln w="19050" algn="ctr">
              <a:solidFill>
                <a:srgbClr val="000000"/>
              </a:solidFill>
              <a:prstDash val="sysDot"/>
              <a:round/>
              <a:headEnd type="triangle" w="sm" len="sm"/>
              <a:tailEnd type="none" w="sm" len="sm"/>
            </a:ln>
          </p:spPr>
        </p:cxnSp>
        <p:cxnSp>
          <p:nvCxnSpPr>
            <p:cNvPr id="97" name="Straight Connector 120"/>
            <p:cNvCxnSpPr>
              <a:cxnSpLocks noChangeShapeType="1"/>
            </p:cNvCxnSpPr>
            <p:nvPr/>
          </p:nvCxnSpPr>
          <p:spPr bwMode="auto">
            <a:xfrm rot="5400000">
              <a:off x="2297906" y="6390482"/>
              <a:ext cx="130175" cy="1588"/>
            </a:xfrm>
            <a:prstGeom prst="line">
              <a:avLst/>
            </a:prstGeom>
            <a:noFill/>
            <a:ln w="19050" algn="ctr">
              <a:solidFill>
                <a:srgbClr val="000000"/>
              </a:solidFill>
              <a:prstDash val="sysDot"/>
              <a:round/>
              <a:headEnd type="triangle" w="sm" len="sm"/>
              <a:tailEnd type="none" w="sm" len="sm"/>
            </a:ln>
          </p:spPr>
        </p:cxnSp>
        <p:cxnSp>
          <p:nvCxnSpPr>
            <p:cNvPr id="98" name="Straight Connector 119"/>
            <p:cNvCxnSpPr>
              <a:cxnSpLocks noChangeShapeType="1"/>
            </p:cNvCxnSpPr>
            <p:nvPr/>
          </p:nvCxnSpPr>
          <p:spPr bwMode="auto">
            <a:xfrm rot="5400000">
              <a:off x="1754188" y="6475412"/>
              <a:ext cx="304800" cy="3175"/>
            </a:xfrm>
            <a:prstGeom prst="line">
              <a:avLst/>
            </a:prstGeom>
            <a:noFill/>
            <a:ln w="19050" algn="ctr">
              <a:solidFill>
                <a:srgbClr val="000000"/>
              </a:solidFill>
              <a:prstDash val="sysDot"/>
              <a:round/>
              <a:headEnd type="triangle" w="sm" len="sm"/>
              <a:tailEnd type="none" w="sm" len="sm"/>
            </a:ln>
          </p:spPr>
        </p:cxnSp>
        <p:sp>
          <p:nvSpPr>
            <p:cNvPr id="99" name="Text Box 153"/>
            <p:cNvSpPr txBox="1">
              <a:spLocks noChangeArrowheads="1"/>
            </p:cNvSpPr>
            <p:nvPr/>
          </p:nvSpPr>
          <p:spPr bwMode="auto">
            <a:xfrm>
              <a:off x="1295400" y="6629400"/>
              <a:ext cx="762000" cy="246063"/>
            </a:xfrm>
            <a:prstGeom prst="rect">
              <a:avLst/>
            </a:prstGeom>
            <a:noFill/>
            <a:ln w="9525">
              <a:noFill/>
              <a:miter lim="800000"/>
              <a:headEnd/>
              <a:tailEnd/>
            </a:ln>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instr_valid</a:t>
              </a:r>
            </a:p>
          </p:txBody>
        </p:sp>
        <p:sp>
          <p:nvSpPr>
            <p:cNvPr id="100" name="Text Box 153"/>
            <p:cNvSpPr txBox="1">
              <a:spLocks noChangeArrowheads="1"/>
            </p:cNvSpPr>
            <p:nvPr/>
          </p:nvSpPr>
          <p:spPr bwMode="auto">
            <a:xfrm>
              <a:off x="1371600" y="6934200"/>
              <a:ext cx="838200" cy="246063"/>
            </a:xfrm>
            <a:prstGeom prst="rect">
              <a:avLst/>
            </a:prstGeom>
            <a:noFill/>
            <a:ln w="9525">
              <a:noFill/>
              <a:miter lim="800000"/>
              <a:headEnd/>
              <a:tailEnd/>
            </a:ln>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imem_error</a:t>
              </a:r>
            </a:p>
          </p:txBody>
        </p:sp>
        <p:sp>
          <p:nvSpPr>
            <p:cNvPr id="101" name="Line 302"/>
            <p:cNvSpPr>
              <a:spLocks noChangeShapeType="1"/>
            </p:cNvSpPr>
            <p:nvPr/>
          </p:nvSpPr>
          <p:spPr bwMode="auto">
            <a:xfrm flipV="1">
              <a:off x="2209800" y="6324600"/>
              <a:ext cx="0" cy="4572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02" name="Group 308"/>
            <p:cNvGrpSpPr>
              <a:grpSpLocks/>
            </p:cNvGrpSpPr>
            <p:nvPr/>
          </p:nvGrpSpPr>
          <p:grpSpPr bwMode="auto">
            <a:xfrm>
              <a:off x="2133600" y="6705600"/>
              <a:ext cx="152400" cy="152400"/>
              <a:chOff x="240" y="4176"/>
              <a:chExt cx="192" cy="192"/>
            </a:xfrm>
          </p:grpSpPr>
          <p:sp>
            <p:nvSpPr>
              <p:cNvPr id="105" name="Oval 309"/>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310"/>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03" name="AutoShape 44"/>
            <p:cNvSpPr>
              <a:spLocks noChangeArrowheads="1"/>
            </p:cNvSpPr>
            <p:nvPr/>
          </p:nvSpPr>
          <p:spPr bwMode="auto">
            <a:xfrm>
              <a:off x="1828800" y="6019800"/>
              <a:ext cx="609600" cy="3048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stat</a:t>
              </a:r>
            </a:p>
          </p:txBody>
        </p:sp>
        <p:sp>
          <p:nvSpPr>
            <p:cNvPr id="104" name="Line 303"/>
            <p:cNvSpPr>
              <a:spLocks noChangeShapeType="1"/>
            </p:cNvSpPr>
            <p:nvPr/>
          </p:nvSpPr>
          <p:spPr bwMode="auto">
            <a:xfrm rot="16200000">
              <a:off x="2057400" y="5943600"/>
              <a:ext cx="152400" cy="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ltLang="zh-CN" dirty="0"/>
              <a:t>stat</a:t>
            </a:r>
            <a:r>
              <a:rPr lang="zh-CN" altLang="en-US" dirty="0"/>
              <a:t>指令状态</a:t>
            </a:r>
            <a:endParaRPr lang="en-US" dirty="0"/>
          </a:p>
        </p:txBody>
      </p:sp>
      <p:sp>
        <p:nvSpPr>
          <p:cNvPr id="367619" name="Rectangle 3"/>
          <p:cNvSpPr>
            <a:spLocks noGrp="1" noChangeArrowheads="1"/>
          </p:cNvSpPr>
          <p:nvPr>
            <p:ph type="body" idx="1"/>
          </p:nvPr>
        </p:nvSpPr>
        <p:spPr>
          <a:xfrm>
            <a:off x="304800" y="1295400"/>
            <a:ext cx="4281488" cy="1119188"/>
          </a:xfrm>
        </p:spPr>
        <p:txBody>
          <a:bodyPr/>
          <a:lstStyle/>
          <a:p>
            <a:r>
              <a:rPr lang="zh-CN" altLang="en-US" dirty="0"/>
              <a:t>控制逻辑</a:t>
            </a:r>
            <a:endParaRPr lang="en-US" dirty="0"/>
          </a:p>
          <a:p>
            <a:pPr lvl="1"/>
            <a:r>
              <a:rPr lang="en-US" dirty="0"/>
              <a:t>stat: </a:t>
            </a:r>
            <a:r>
              <a:rPr lang="zh-CN" altLang="en-US" dirty="0"/>
              <a:t>指令状态是什么</a:t>
            </a:r>
            <a:r>
              <a:rPr lang="en-US" dirty="0"/>
              <a:t>?</a:t>
            </a:r>
          </a:p>
        </p:txBody>
      </p:sp>
      <p:grpSp>
        <p:nvGrpSpPr>
          <p:cNvPr id="2" name="Group 59"/>
          <p:cNvGrpSpPr/>
          <p:nvPr/>
        </p:nvGrpSpPr>
        <p:grpSpPr>
          <a:xfrm>
            <a:off x="4641850" y="876300"/>
            <a:ext cx="4038600" cy="3581400"/>
            <a:chOff x="1295400" y="5486400"/>
            <a:chExt cx="4038600" cy="3581400"/>
          </a:xfrm>
        </p:grpSpPr>
        <p:sp>
          <p:nvSpPr>
            <p:cNvPr id="61" name="Line 80"/>
            <p:cNvSpPr>
              <a:spLocks noChangeShapeType="1"/>
            </p:cNvSpPr>
            <p:nvPr/>
          </p:nvSpPr>
          <p:spPr bwMode="auto">
            <a:xfrm flipH="1" flipV="1">
              <a:off x="4495800" y="82296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Rectangle 78"/>
            <p:cNvSpPr>
              <a:spLocks noChangeArrowheads="1"/>
            </p:cNvSpPr>
            <p:nvPr/>
          </p:nvSpPr>
          <p:spPr bwMode="auto">
            <a:xfrm>
              <a:off x="3657600" y="6629400"/>
              <a:ext cx="1066800" cy="8382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memory</a:t>
              </a:r>
            </a:p>
          </p:txBody>
        </p:sp>
        <p:sp>
          <p:nvSpPr>
            <p:cNvPr id="63" name="Line 62"/>
            <p:cNvSpPr>
              <a:spLocks noChangeShapeType="1"/>
            </p:cNvSpPr>
            <p:nvPr/>
          </p:nvSpPr>
          <p:spPr bwMode="auto">
            <a:xfrm flipV="1">
              <a:off x="3810000" y="82296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Line 82"/>
            <p:cNvSpPr>
              <a:spLocks noChangeShapeType="1"/>
            </p:cNvSpPr>
            <p:nvPr/>
          </p:nvSpPr>
          <p:spPr bwMode="auto">
            <a:xfrm flipH="1" flipV="1">
              <a:off x="3886200" y="74676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Freeform 83"/>
            <p:cNvSpPr>
              <a:spLocks/>
            </p:cNvSpPr>
            <p:nvPr/>
          </p:nvSpPr>
          <p:spPr bwMode="auto">
            <a:xfrm>
              <a:off x="4038600" y="8229600"/>
              <a:ext cx="457200" cy="381000"/>
            </a:xfrm>
            <a:custGeom>
              <a:avLst/>
              <a:gdLst>
                <a:gd name="T0" fmla="*/ 2147483647 w 384"/>
                <a:gd name="T1" fmla="*/ 2147483647 h 48"/>
                <a:gd name="T2" fmla="*/ 0 w 384"/>
                <a:gd name="T3" fmla="*/ 2147483647 h 48"/>
                <a:gd name="T4" fmla="*/ 0 w 384"/>
                <a:gd name="T5" fmla="*/ 0 h 48"/>
                <a:gd name="T6" fmla="*/ 0 60000 65536"/>
                <a:gd name="T7" fmla="*/ 0 60000 65536"/>
                <a:gd name="T8" fmla="*/ 0 60000 65536"/>
                <a:gd name="T9" fmla="*/ 0 w 384"/>
                <a:gd name="T10" fmla="*/ 0 h 48"/>
                <a:gd name="T11" fmla="*/ 384 w 384"/>
                <a:gd name="T12" fmla="*/ 48 h 48"/>
              </a:gdLst>
              <a:ahLst/>
              <a:cxnLst>
                <a:cxn ang="T6">
                  <a:pos x="T0" y="T1"/>
                </a:cxn>
                <a:cxn ang="T7">
                  <a:pos x="T2" y="T3"/>
                </a:cxn>
                <a:cxn ang="T8">
                  <a:pos x="T4" y="T5"/>
                </a:cxn>
              </a:cxnLst>
              <a:rect l="T9" t="T10" r="T11" b="T12"/>
              <a:pathLst>
                <a:path w="384" h="48">
                  <a:moveTo>
                    <a:pt x="384" y="48"/>
                  </a:moveTo>
                  <a:lnTo>
                    <a:pt x="0" y="48"/>
                  </a:lnTo>
                  <a:lnTo>
                    <a:pt x="0" y="0"/>
                  </a:lnTo>
                </a:path>
              </a:pathLst>
            </a:cu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AutoShape 84"/>
            <p:cNvSpPr>
              <a:spLocks noChangeArrowheads="1"/>
            </p:cNvSpPr>
            <p:nvPr/>
          </p:nvSpPr>
          <p:spPr bwMode="auto">
            <a:xfrm>
              <a:off x="2514600" y="6553200"/>
              <a:ext cx="6858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read</a:t>
              </a:r>
            </a:p>
          </p:txBody>
        </p:sp>
        <p:sp>
          <p:nvSpPr>
            <p:cNvPr id="67" name="Line 86"/>
            <p:cNvSpPr>
              <a:spLocks noChangeShapeType="1"/>
            </p:cNvSpPr>
            <p:nvPr/>
          </p:nvSpPr>
          <p:spPr bwMode="auto">
            <a:xfrm flipV="1">
              <a:off x="4191000" y="6248400"/>
              <a:ext cx="0" cy="3810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Freeform 89"/>
            <p:cNvSpPr>
              <a:spLocks/>
            </p:cNvSpPr>
            <p:nvPr/>
          </p:nvSpPr>
          <p:spPr bwMode="auto">
            <a:xfrm flipH="1">
              <a:off x="2209800" y="8229600"/>
              <a:ext cx="2133600" cy="228600"/>
            </a:xfrm>
            <a:custGeom>
              <a:avLst/>
              <a:gdLst>
                <a:gd name="T0" fmla="*/ 2147483647 w 384"/>
                <a:gd name="T1" fmla="*/ 2147483647 h 48"/>
                <a:gd name="T2" fmla="*/ 0 w 384"/>
                <a:gd name="T3" fmla="*/ 2147483647 h 48"/>
                <a:gd name="T4" fmla="*/ 0 w 384"/>
                <a:gd name="T5" fmla="*/ 0 h 48"/>
                <a:gd name="T6" fmla="*/ 0 60000 65536"/>
                <a:gd name="T7" fmla="*/ 0 60000 65536"/>
                <a:gd name="T8" fmla="*/ 0 60000 65536"/>
                <a:gd name="T9" fmla="*/ 0 w 384"/>
                <a:gd name="T10" fmla="*/ 0 h 48"/>
                <a:gd name="T11" fmla="*/ 384 w 384"/>
                <a:gd name="T12" fmla="*/ 48 h 48"/>
              </a:gdLst>
              <a:ahLst/>
              <a:cxnLst>
                <a:cxn ang="T6">
                  <a:pos x="T0" y="T1"/>
                </a:cxn>
                <a:cxn ang="T7">
                  <a:pos x="T2" y="T3"/>
                </a:cxn>
                <a:cxn ang="T8">
                  <a:pos x="T4" y="T5"/>
                </a:cxn>
              </a:cxnLst>
              <a:rect l="T9" t="T10" r="T11" b="T12"/>
              <a:pathLst>
                <a:path w="384" h="48">
                  <a:moveTo>
                    <a:pt x="384" y="48"/>
                  </a:moveTo>
                  <a:lnTo>
                    <a:pt x="0" y="48"/>
                  </a:lnTo>
                  <a:lnTo>
                    <a:pt x="0" y="0"/>
                  </a:lnTo>
                </a:path>
              </a:pathLst>
            </a:cu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Line 94"/>
            <p:cNvSpPr>
              <a:spLocks noChangeShapeType="1"/>
            </p:cNvSpPr>
            <p:nvPr/>
          </p:nvSpPr>
          <p:spPr bwMode="auto">
            <a:xfrm rot="16200000" flipH="1" flipV="1">
              <a:off x="3429000" y="6553200"/>
              <a:ext cx="0" cy="457200"/>
            </a:xfrm>
            <a:prstGeom prst="line">
              <a:avLst/>
            </a:prstGeom>
            <a:noFill/>
            <a:ln w="19050">
              <a:solidFill>
                <a:srgbClr val="000000"/>
              </a:solidFill>
              <a:prstDash val="sysDot"/>
              <a:round/>
              <a:headEnd type="triangle" w="sm" len="sm"/>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Line 95"/>
            <p:cNvSpPr>
              <a:spLocks noChangeShapeType="1"/>
            </p:cNvSpPr>
            <p:nvPr/>
          </p:nvSpPr>
          <p:spPr bwMode="auto">
            <a:xfrm rot="16200000" flipH="1" flipV="1">
              <a:off x="3429000" y="7086600"/>
              <a:ext cx="0" cy="457200"/>
            </a:xfrm>
            <a:prstGeom prst="line">
              <a:avLst/>
            </a:prstGeom>
            <a:noFill/>
            <a:ln w="19050">
              <a:solidFill>
                <a:srgbClr val="000000"/>
              </a:solidFill>
              <a:prstDash val="sysDot"/>
              <a:round/>
              <a:headEnd type="triangle" w="sm" len="sm"/>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AutoShape 79"/>
            <p:cNvSpPr>
              <a:spLocks noChangeArrowheads="1"/>
            </p:cNvSpPr>
            <p:nvPr/>
          </p:nvSpPr>
          <p:spPr bwMode="auto">
            <a:xfrm>
              <a:off x="3581400" y="7772400"/>
              <a:ext cx="6096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addr</a:t>
              </a:r>
            </a:p>
          </p:txBody>
        </p:sp>
        <p:sp>
          <p:nvSpPr>
            <p:cNvPr id="72" name="Text Box 153"/>
            <p:cNvSpPr txBox="1">
              <a:spLocks noChangeArrowheads="1"/>
            </p:cNvSpPr>
            <p:nvPr/>
          </p:nvSpPr>
          <p:spPr bwMode="auto">
            <a:xfrm>
              <a:off x="3200400" y="6553200"/>
              <a:ext cx="6096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read</a:t>
              </a:r>
            </a:p>
          </p:txBody>
        </p:sp>
        <p:sp>
          <p:nvSpPr>
            <p:cNvPr id="73" name="Text Box 154"/>
            <p:cNvSpPr txBox="1">
              <a:spLocks noChangeArrowheads="1"/>
            </p:cNvSpPr>
            <p:nvPr/>
          </p:nvSpPr>
          <p:spPr bwMode="auto">
            <a:xfrm>
              <a:off x="3200400" y="7299325"/>
              <a:ext cx="5334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write</a:t>
              </a:r>
            </a:p>
          </p:txBody>
        </p:sp>
        <p:sp>
          <p:nvSpPr>
            <p:cNvPr id="74" name="Text Box 179"/>
            <p:cNvSpPr txBox="1">
              <a:spLocks noChangeArrowheads="1"/>
            </p:cNvSpPr>
            <p:nvPr/>
          </p:nvSpPr>
          <p:spPr bwMode="auto">
            <a:xfrm>
              <a:off x="4191000" y="6384925"/>
              <a:ext cx="7620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data out</a:t>
              </a:r>
            </a:p>
          </p:txBody>
        </p:sp>
        <p:grpSp>
          <p:nvGrpSpPr>
            <p:cNvPr id="3" name="Group 210"/>
            <p:cNvGrpSpPr>
              <a:grpSpLocks/>
            </p:cNvGrpSpPr>
            <p:nvPr/>
          </p:nvGrpSpPr>
          <p:grpSpPr bwMode="auto">
            <a:xfrm>
              <a:off x="4419600" y="8534400"/>
              <a:ext cx="152400" cy="152400"/>
              <a:chOff x="240" y="4176"/>
              <a:chExt cx="192" cy="192"/>
            </a:xfrm>
          </p:grpSpPr>
          <p:sp>
            <p:nvSpPr>
              <p:cNvPr id="113" name="Oval 211"/>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4" name="Rectangle 212"/>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76" name="AutoShape 239"/>
            <p:cNvSpPr>
              <a:spLocks noChangeArrowheads="1"/>
            </p:cNvSpPr>
            <p:nvPr/>
          </p:nvSpPr>
          <p:spPr bwMode="auto">
            <a:xfrm>
              <a:off x="4267200" y="7772400"/>
              <a:ext cx="6096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data</a:t>
              </a:r>
            </a:p>
          </p:txBody>
        </p:sp>
        <p:sp>
          <p:nvSpPr>
            <p:cNvPr id="77" name="Oval 246"/>
            <p:cNvSpPr>
              <a:spLocks noChangeArrowheads="1"/>
            </p:cNvSpPr>
            <p:nvPr/>
          </p:nvSpPr>
          <p:spPr bwMode="auto">
            <a:xfrm>
              <a:off x="35814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valE</a:t>
              </a:r>
            </a:p>
          </p:txBody>
        </p:sp>
        <p:sp>
          <p:nvSpPr>
            <p:cNvPr id="78" name="Oval 250"/>
            <p:cNvSpPr>
              <a:spLocks noChangeArrowheads="1"/>
            </p:cNvSpPr>
            <p:nvPr/>
          </p:nvSpPr>
          <p:spPr bwMode="auto">
            <a:xfrm>
              <a:off x="3962400" y="59436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valM</a:t>
              </a:r>
            </a:p>
          </p:txBody>
        </p:sp>
        <p:sp>
          <p:nvSpPr>
            <p:cNvPr id="79" name="Oval 294"/>
            <p:cNvSpPr>
              <a:spLocks noChangeArrowheads="1"/>
            </p:cNvSpPr>
            <p:nvPr/>
          </p:nvSpPr>
          <p:spPr bwMode="auto">
            <a:xfrm>
              <a:off x="41910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valA</a:t>
              </a:r>
            </a:p>
          </p:txBody>
        </p:sp>
        <p:sp>
          <p:nvSpPr>
            <p:cNvPr id="80" name="Oval 295"/>
            <p:cNvSpPr>
              <a:spLocks noChangeArrowheads="1"/>
            </p:cNvSpPr>
            <p:nvPr/>
          </p:nvSpPr>
          <p:spPr bwMode="auto">
            <a:xfrm>
              <a:off x="45720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valP</a:t>
              </a:r>
            </a:p>
          </p:txBody>
        </p:sp>
        <p:sp>
          <p:nvSpPr>
            <p:cNvPr id="81" name="Line 296"/>
            <p:cNvSpPr>
              <a:spLocks noChangeShapeType="1"/>
            </p:cNvSpPr>
            <p:nvPr/>
          </p:nvSpPr>
          <p:spPr bwMode="auto">
            <a:xfrm flipH="1" flipV="1">
              <a:off x="4572000" y="74676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AutoShape 297"/>
            <p:cNvSpPr>
              <a:spLocks noChangeArrowheads="1"/>
            </p:cNvSpPr>
            <p:nvPr/>
          </p:nvSpPr>
          <p:spPr bwMode="auto">
            <a:xfrm>
              <a:off x="2514600" y="7086600"/>
              <a:ext cx="6858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write</a:t>
              </a:r>
            </a:p>
          </p:txBody>
        </p:sp>
        <p:sp>
          <p:nvSpPr>
            <p:cNvPr id="83" name="Text Box 298"/>
            <p:cNvSpPr txBox="1">
              <a:spLocks noChangeArrowheads="1"/>
            </p:cNvSpPr>
            <p:nvPr/>
          </p:nvSpPr>
          <p:spPr bwMode="auto">
            <a:xfrm>
              <a:off x="4572000" y="7467600"/>
              <a:ext cx="7620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data in</a:t>
              </a:r>
            </a:p>
          </p:txBody>
        </p:sp>
        <p:sp>
          <p:nvSpPr>
            <p:cNvPr id="84" name="Oval 299"/>
            <p:cNvSpPr>
              <a:spLocks noChangeArrowheads="1"/>
            </p:cNvSpPr>
            <p:nvPr/>
          </p:nvSpPr>
          <p:spPr bwMode="auto">
            <a:xfrm>
              <a:off x="19812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icode</a:t>
              </a:r>
            </a:p>
          </p:txBody>
        </p:sp>
        <p:sp>
          <p:nvSpPr>
            <p:cNvPr id="85" name="Freeform 301"/>
            <p:cNvSpPr>
              <a:spLocks/>
            </p:cNvSpPr>
            <p:nvPr/>
          </p:nvSpPr>
          <p:spPr bwMode="auto">
            <a:xfrm>
              <a:off x="2209800" y="6781800"/>
              <a:ext cx="304800" cy="1981200"/>
            </a:xfrm>
            <a:custGeom>
              <a:avLst/>
              <a:gdLst>
                <a:gd name="T0" fmla="*/ 0 w 192"/>
                <a:gd name="T1" fmla="*/ 2147483647 h 1248"/>
                <a:gd name="T2" fmla="*/ 0 w 192"/>
                <a:gd name="T3" fmla="*/ 0 h 1248"/>
                <a:gd name="T4" fmla="*/ 2147483647 w 192"/>
                <a:gd name="T5" fmla="*/ 0 h 1248"/>
                <a:gd name="T6" fmla="*/ 0 60000 65536"/>
                <a:gd name="T7" fmla="*/ 0 60000 65536"/>
                <a:gd name="T8" fmla="*/ 0 60000 65536"/>
                <a:gd name="T9" fmla="*/ 0 w 192"/>
                <a:gd name="T10" fmla="*/ 0 h 1248"/>
                <a:gd name="T11" fmla="*/ 192 w 192"/>
                <a:gd name="T12" fmla="*/ 1248 h 1248"/>
              </a:gdLst>
              <a:ahLst/>
              <a:cxnLst>
                <a:cxn ang="T6">
                  <a:pos x="T0" y="T1"/>
                </a:cxn>
                <a:cxn ang="T7">
                  <a:pos x="T2" y="T3"/>
                </a:cxn>
                <a:cxn ang="T8">
                  <a:pos x="T4" y="T5"/>
                </a:cxn>
              </a:cxnLst>
              <a:rect l="T9" t="T10" r="T11" b="T12"/>
              <a:pathLst>
                <a:path w="192" h="1248">
                  <a:moveTo>
                    <a:pt x="0" y="1248"/>
                  </a:moveTo>
                  <a:lnTo>
                    <a:pt x="0" y="0"/>
                  </a:lnTo>
                  <a:lnTo>
                    <a:pt x="192" y="0"/>
                  </a:lnTo>
                </a:path>
              </a:pathLst>
            </a:cu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6" name="Line 302"/>
            <p:cNvSpPr>
              <a:spLocks noChangeShapeType="1"/>
            </p:cNvSpPr>
            <p:nvPr/>
          </p:nvSpPr>
          <p:spPr bwMode="auto">
            <a:xfrm>
              <a:off x="2209800" y="7315200"/>
              <a:ext cx="304800" cy="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 name="Line 303"/>
            <p:cNvSpPr>
              <a:spLocks noChangeShapeType="1"/>
            </p:cNvSpPr>
            <p:nvPr/>
          </p:nvSpPr>
          <p:spPr bwMode="auto">
            <a:xfrm rot="16200000">
              <a:off x="3543300" y="8343900"/>
              <a:ext cx="228600" cy="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Line 304"/>
            <p:cNvSpPr>
              <a:spLocks noChangeShapeType="1"/>
            </p:cNvSpPr>
            <p:nvPr/>
          </p:nvSpPr>
          <p:spPr bwMode="auto">
            <a:xfrm flipV="1">
              <a:off x="4724400" y="82296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4" name="Group 305"/>
            <p:cNvGrpSpPr>
              <a:grpSpLocks/>
            </p:cNvGrpSpPr>
            <p:nvPr/>
          </p:nvGrpSpPr>
          <p:grpSpPr bwMode="auto">
            <a:xfrm>
              <a:off x="3581400" y="8382000"/>
              <a:ext cx="152400" cy="152400"/>
              <a:chOff x="240" y="4176"/>
              <a:chExt cx="192" cy="192"/>
            </a:xfrm>
          </p:grpSpPr>
          <p:sp>
            <p:nvSpPr>
              <p:cNvPr id="111" name="Oval 306"/>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307"/>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 name="Group 308"/>
            <p:cNvGrpSpPr>
              <a:grpSpLocks/>
            </p:cNvGrpSpPr>
            <p:nvPr/>
          </p:nvGrpSpPr>
          <p:grpSpPr bwMode="auto">
            <a:xfrm>
              <a:off x="2133600" y="7239000"/>
              <a:ext cx="152400" cy="152400"/>
              <a:chOff x="240" y="4176"/>
              <a:chExt cx="192" cy="192"/>
            </a:xfrm>
          </p:grpSpPr>
          <p:sp>
            <p:nvSpPr>
              <p:cNvPr id="109" name="Oval 309"/>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310"/>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 name="Group 311"/>
            <p:cNvGrpSpPr>
              <a:grpSpLocks/>
            </p:cNvGrpSpPr>
            <p:nvPr/>
          </p:nvGrpSpPr>
          <p:grpSpPr bwMode="auto">
            <a:xfrm>
              <a:off x="2133600" y="8382000"/>
              <a:ext cx="152400" cy="152400"/>
              <a:chOff x="240" y="4176"/>
              <a:chExt cx="192" cy="192"/>
            </a:xfrm>
          </p:grpSpPr>
          <p:sp>
            <p:nvSpPr>
              <p:cNvPr id="107" name="Oval 312"/>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313"/>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2" name="Oval 71"/>
            <p:cNvSpPr>
              <a:spLocks noChangeArrowheads="1"/>
            </p:cNvSpPr>
            <p:nvPr/>
          </p:nvSpPr>
          <p:spPr bwMode="auto">
            <a:xfrm>
              <a:off x="1905000" y="5486400"/>
              <a:ext cx="457200" cy="381000"/>
            </a:xfrm>
            <a:prstGeom prst="ellipse">
              <a:avLst/>
            </a:prstGeom>
            <a:solidFill>
              <a:srgbClr val="FFFFFF"/>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Stat</a:t>
              </a:r>
            </a:p>
          </p:txBody>
        </p:sp>
        <p:cxnSp>
          <p:nvCxnSpPr>
            <p:cNvPr id="93" name="Straight Connector 119"/>
            <p:cNvCxnSpPr>
              <a:cxnSpLocks noChangeShapeType="1"/>
            </p:cNvCxnSpPr>
            <p:nvPr/>
          </p:nvCxnSpPr>
          <p:spPr bwMode="auto">
            <a:xfrm>
              <a:off x="2362200" y="6477000"/>
              <a:ext cx="1447800" cy="1588"/>
            </a:xfrm>
            <a:prstGeom prst="line">
              <a:avLst/>
            </a:prstGeom>
            <a:noFill/>
            <a:ln w="19050" algn="ctr">
              <a:solidFill>
                <a:srgbClr val="000000"/>
              </a:solidFill>
              <a:prstDash val="sysDot"/>
              <a:round/>
              <a:headEnd type="none" w="sm" len="sm"/>
              <a:tailEnd type="none" w="sm" len="sm"/>
            </a:ln>
          </p:spPr>
        </p:cxnSp>
        <p:cxnSp>
          <p:nvCxnSpPr>
            <p:cNvPr id="94" name="Straight Connector 125"/>
            <p:cNvCxnSpPr>
              <a:cxnSpLocks noChangeShapeType="1"/>
            </p:cNvCxnSpPr>
            <p:nvPr/>
          </p:nvCxnSpPr>
          <p:spPr bwMode="auto">
            <a:xfrm rot="5400000">
              <a:off x="3732213" y="6553200"/>
              <a:ext cx="153988" cy="1587"/>
            </a:xfrm>
            <a:prstGeom prst="line">
              <a:avLst/>
            </a:prstGeom>
            <a:noFill/>
            <a:ln w="19050" algn="ctr">
              <a:solidFill>
                <a:srgbClr val="000000"/>
              </a:solidFill>
              <a:prstDash val="sysDot"/>
              <a:round/>
              <a:headEnd type="none" w="sm" len="sm"/>
              <a:tailEnd type="none" w="sm" len="sm"/>
            </a:ln>
          </p:spPr>
        </p:cxnSp>
        <p:sp>
          <p:nvSpPr>
            <p:cNvPr id="95" name="Text Box 153"/>
            <p:cNvSpPr txBox="1">
              <a:spLocks noChangeArrowheads="1"/>
            </p:cNvSpPr>
            <p:nvPr/>
          </p:nvSpPr>
          <p:spPr bwMode="auto">
            <a:xfrm>
              <a:off x="2438400" y="6248400"/>
              <a:ext cx="1219200" cy="246063"/>
            </a:xfrm>
            <a:prstGeom prst="rect">
              <a:avLst/>
            </a:prstGeom>
            <a:noFill/>
            <a:ln w="9525">
              <a:noFill/>
              <a:miter lim="800000"/>
              <a:headEnd/>
              <a:tailEnd/>
            </a:ln>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dmem_error</a:t>
              </a:r>
            </a:p>
          </p:txBody>
        </p:sp>
        <p:cxnSp>
          <p:nvCxnSpPr>
            <p:cNvPr id="96" name="Straight Connector 120"/>
            <p:cNvCxnSpPr>
              <a:cxnSpLocks noChangeShapeType="1"/>
            </p:cNvCxnSpPr>
            <p:nvPr/>
          </p:nvCxnSpPr>
          <p:spPr bwMode="auto">
            <a:xfrm rot="5400000">
              <a:off x="1754188" y="6627812"/>
              <a:ext cx="609600" cy="3175"/>
            </a:xfrm>
            <a:prstGeom prst="line">
              <a:avLst/>
            </a:prstGeom>
            <a:noFill/>
            <a:ln w="19050" algn="ctr">
              <a:solidFill>
                <a:srgbClr val="000000"/>
              </a:solidFill>
              <a:prstDash val="sysDot"/>
              <a:round/>
              <a:headEnd type="triangle" w="sm" len="sm"/>
              <a:tailEnd type="none" w="sm" len="sm"/>
            </a:ln>
          </p:spPr>
        </p:cxnSp>
        <p:cxnSp>
          <p:nvCxnSpPr>
            <p:cNvPr id="97" name="Straight Connector 120"/>
            <p:cNvCxnSpPr>
              <a:cxnSpLocks noChangeShapeType="1"/>
            </p:cNvCxnSpPr>
            <p:nvPr/>
          </p:nvCxnSpPr>
          <p:spPr bwMode="auto">
            <a:xfrm rot="5400000">
              <a:off x="2297906" y="6390482"/>
              <a:ext cx="130175" cy="1588"/>
            </a:xfrm>
            <a:prstGeom prst="line">
              <a:avLst/>
            </a:prstGeom>
            <a:noFill/>
            <a:ln w="19050" algn="ctr">
              <a:solidFill>
                <a:srgbClr val="000000"/>
              </a:solidFill>
              <a:prstDash val="sysDot"/>
              <a:round/>
              <a:headEnd type="triangle" w="sm" len="sm"/>
              <a:tailEnd type="none" w="sm" len="sm"/>
            </a:ln>
          </p:spPr>
        </p:cxnSp>
        <p:cxnSp>
          <p:nvCxnSpPr>
            <p:cNvPr id="98" name="Straight Connector 119"/>
            <p:cNvCxnSpPr>
              <a:cxnSpLocks noChangeShapeType="1"/>
            </p:cNvCxnSpPr>
            <p:nvPr/>
          </p:nvCxnSpPr>
          <p:spPr bwMode="auto">
            <a:xfrm rot="5400000">
              <a:off x="1754188" y="6475412"/>
              <a:ext cx="304800" cy="3175"/>
            </a:xfrm>
            <a:prstGeom prst="line">
              <a:avLst/>
            </a:prstGeom>
            <a:noFill/>
            <a:ln w="19050" algn="ctr">
              <a:solidFill>
                <a:srgbClr val="000000"/>
              </a:solidFill>
              <a:prstDash val="sysDot"/>
              <a:round/>
              <a:headEnd type="triangle" w="sm" len="sm"/>
              <a:tailEnd type="none" w="sm" len="sm"/>
            </a:ln>
          </p:spPr>
        </p:cxnSp>
        <p:sp>
          <p:nvSpPr>
            <p:cNvPr id="99" name="Text Box 153"/>
            <p:cNvSpPr txBox="1">
              <a:spLocks noChangeArrowheads="1"/>
            </p:cNvSpPr>
            <p:nvPr/>
          </p:nvSpPr>
          <p:spPr bwMode="auto">
            <a:xfrm>
              <a:off x="1295400" y="6629400"/>
              <a:ext cx="762000" cy="246063"/>
            </a:xfrm>
            <a:prstGeom prst="rect">
              <a:avLst/>
            </a:prstGeom>
            <a:noFill/>
            <a:ln w="9525">
              <a:noFill/>
              <a:miter lim="800000"/>
              <a:headEnd/>
              <a:tailEnd/>
            </a:ln>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instr_valid</a:t>
              </a:r>
            </a:p>
          </p:txBody>
        </p:sp>
        <p:sp>
          <p:nvSpPr>
            <p:cNvPr id="100" name="Text Box 153"/>
            <p:cNvSpPr txBox="1">
              <a:spLocks noChangeArrowheads="1"/>
            </p:cNvSpPr>
            <p:nvPr/>
          </p:nvSpPr>
          <p:spPr bwMode="auto">
            <a:xfrm>
              <a:off x="1371600" y="6934200"/>
              <a:ext cx="838200" cy="246063"/>
            </a:xfrm>
            <a:prstGeom prst="rect">
              <a:avLst/>
            </a:prstGeom>
            <a:noFill/>
            <a:ln w="9525">
              <a:noFill/>
              <a:miter lim="800000"/>
              <a:headEnd/>
              <a:tailEnd/>
            </a:ln>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imem_error</a:t>
              </a:r>
            </a:p>
          </p:txBody>
        </p:sp>
        <p:sp>
          <p:nvSpPr>
            <p:cNvPr id="101" name="Line 302"/>
            <p:cNvSpPr>
              <a:spLocks noChangeShapeType="1"/>
            </p:cNvSpPr>
            <p:nvPr/>
          </p:nvSpPr>
          <p:spPr bwMode="auto">
            <a:xfrm flipV="1">
              <a:off x="2209800" y="6324600"/>
              <a:ext cx="0" cy="4572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7" name="Group 308"/>
            <p:cNvGrpSpPr>
              <a:grpSpLocks/>
            </p:cNvGrpSpPr>
            <p:nvPr/>
          </p:nvGrpSpPr>
          <p:grpSpPr bwMode="auto">
            <a:xfrm>
              <a:off x="2133600" y="6705600"/>
              <a:ext cx="152400" cy="152400"/>
              <a:chOff x="240" y="4176"/>
              <a:chExt cx="192" cy="192"/>
            </a:xfrm>
          </p:grpSpPr>
          <p:sp>
            <p:nvSpPr>
              <p:cNvPr id="105" name="Oval 309"/>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310"/>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03" name="AutoShape 44"/>
            <p:cNvSpPr>
              <a:spLocks noChangeArrowheads="1"/>
            </p:cNvSpPr>
            <p:nvPr/>
          </p:nvSpPr>
          <p:spPr bwMode="auto">
            <a:xfrm>
              <a:off x="1828800" y="6019800"/>
              <a:ext cx="609600" cy="3048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stat</a:t>
              </a:r>
            </a:p>
          </p:txBody>
        </p:sp>
        <p:sp>
          <p:nvSpPr>
            <p:cNvPr id="104" name="Line 303"/>
            <p:cNvSpPr>
              <a:spLocks noChangeShapeType="1"/>
            </p:cNvSpPr>
            <p:nvPr/>
          </p:nvSpPr>
          <p:spPr bwMode="auto">
            <a:xfrm rot="16200000">
              <a:off x="2057400" y="5943600"/>
              <a:ext cx="152400" cy="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9" name="Text Box 32"/>
          <p:cNvSpPr txBox="1">
            <a:spLocks noChangeArrowheads="1"/>
          </p:cNvSpPr>
          <p:nvPr/>
        </p:nvSpPr>
        <p:spPr bwMode="auto">
          <a:xfrm>
            <a:off x="755650" y="4489450"/>
            <a:ext cx="8001000" cy="2246769"/>
          </a:xfrm>
          <a:prstGeom prst="rect">
            <a:avLst/>
          </a:prstGeom>
          <a:noFill/>
          <a:ln w="19050">
            <a:noFill/>
            <a:miter lim="800000"/>
            <a:headEnd/>
            <a:tailEnd type="none" w="sm" len="sm"/>
          </a:ln>
          <a:effectLst/>
        </p:spPr>
        <p:txBody>
          <a:bodyPr lIns="45720" rIns="45720">
            <a:spAutoFit/>
          </a:bodyPr>
          <a:lstStyle/>
          <a:p>
            <a:pPr algn="l">
              <a:lnSpc>
                <a:spcPct val="100000"/>
              </a:lnSpc>
            </a:pPr>
            <a:r>
              <a:rPr lang="en-US" sz="2000" dirty="0">
                <a:latin typeface="Courier New" pitchFamily="49" charset="0"/>
              </a:rPr>
              <a:t>## Determine instruction status</a:t>
            </a:r>
          </a:p>
          <a:p>
            <a:pPr algn="l">
              <a:lnSpc>
                <a:spcPct val="100000"/>
              </a:lnSpc>
            </a:pPr>
            <a:r>
              <a:rPr lang="en-US" sz="2000" dirty="0" err="1">
                <a:latin typeface="Courier New" pitchFamily="49" charset="0"/>
              </a:rPr>
              <a:t>int</a:t>
            </a:r>
            <a:r>
              <a:rPr lang="en-US" sz="2000" dirty="0">
                <a:latin typeface="Courier New" pitchFamily="49" charset="0"/>
              </a:rPr>
              <a:t> Stat = [</a:t>
            </a:r>
          </a:p>
          <a:p>
            <a:pPr algn="l">
              <a:lnSpc>
                <a:spcPct val="100000"/>
              </a:lnSpc>
            </a:pPr>
            <a:r>
              <a:rPr lang="en-US" sz="2000" dirty="0">
                <a:latin typeface="Courier New" pitchFamily="49" charset="0"/>
              </a:rPr>
              <a:t>	</a:t>
            </a:r>
            <a:r>
              <a:rPr lang="en-US" sz="2000" dirty="0" err="1">
                <a:latin typeface="Courier New" pitchFamily="49" charset="0"/>
              </a:rPr>
              <a:t>imem_error</a:t>
            </a:r>
            <a:r>
              <a:rPr lang="en-US" sz="2000" dirty="0">
                <a:latin typeface="Courier New" pitchFamily="49" charset="0"/>
              </a:rPr>
              <a:t> || </a:t>
            </a:r>
            <a:r>
              <a:rPr lang="en-US" sz="2000" dirty="0" err="1">
                <a:latin typeface="Courier New" pitchFamily="49" charset="0"/>
              </a:rPr>
              <a:t>dmem_error</a:t>
            </a:r>
            <a:r>
              <a:rPr lang="en-US" sz="2000" dirty="0">
                <a:latin typeface="Courier New" pitchFamily="49" charset="0"/>
              </a:rPr>
              <a:t> : SADR;</a:t>
            </a:r>
          </a:p>
          <a:p>
            <a:pPr algn="l">
              <a:lnSpc>
                <a:spcPct val="100000"/>
              </a:lnSpc>
            </a:pPr>
            <a:r>
              <a:rPr lang="en-US" sz="2000" dirty="0">
                <a:latin typeface="Courier New" pitchFamily="49" charset="0"/>
              </a:rPr>
              <a:t>	!</a:t>
            </a:r>
            <a:r>
              <a:rPr lang="en-US" sz="2000" dirty="0" err="1">
                <a:latin typeface="Courier New" pitchFamily="49" charset="0"/>
              </a:rPr>
              <a:t>instr_valid</a:t>
            </a:r>
            <a:r>
              <a:rPr lang="en-US" sz="2000" dirty="0">
                <a:latin typeface="Courier New" pitchFamily="49" charset="0"/>
              </a:rPr>
              <a:t>: SINS;</a:t>
            </a:r>
          </a:p>
          <a:p>
            <a:pPr algn="l">
              <a:lnSpc>
                <a:spcPct val="100000"/>
              </a:lnSpc>
            </a:pPr>
            <a:r>
              <a:rPr lang="en-US" sz="2000" dirty="0">
                <a:latin typeface="Courier New" pitchFamily="49" charset="0"/>
              </a:rPr>
              <a:t>	</a:t>
            </a:r>
            <a:r>
              <a:rPr lang="en-US" sz="2000" dirty="0" err="1">
                <a:latin typeface="Courier New" pitchFamily="49" charset="0"/>
              </a:rPr>
              <a:t>icode</a:t>
            </a:r>
            <a:r>
              <a:rPr lang="en-US" sz="2000" dirty="0">
                <a:latin typeface="Courier New" pitchFamily="49" charset="0"/>
              </a:rPr>
              <a:t> == IHALT : SHLT;</a:t>
            </a:r>
          </a:p>
          <a:p>
            <a:pPr algn="l">
              <a:lnSpc>
                <a:spcPct val="100000"/>
              </a:lnSpc>
            </a:pPr>
            <a:r>
              <a:rPr lang="en-US" sz="2000" dirty="0">
                <a:latin typeface="Courier New" pitchFamily="49" charset="0"/>
              </a:rPr>
              <a:t>	1 : SAOK;</a:t>
            </a:r>
          </a:p>
          <a:p>
            <a:pPr algn="l">
              <a:lnSpc>
                <a:spcPct val="100000"/>
              </a:lnSpc>
            </a:pPr>
            <a:r>
              <a:rPr lang="en-US" sz="2000" dirty="0">
                <a:latin typeface="Courier New" pitchFamily="49" charset="0"/>
              </a:rPr>
              <a:t>];</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392906" y="144175"/>
            <a:ext cx="8345487" cy="779463"/>
          </a:xfrm>
        </p:spPr>
        <p:txBody>
          <a:bodyPr/>
          <a:lstStyle/>
          <a:p>
            <a:r>
              <a:rPr lang="en-US" altLang="zh-CN" dirty="0" err="1"/>
              <a:t>Mem_addr</a:t>
            </a:r>
            <a:r>
              <a:rPr lang="zh-CN" altLang="en-US" dirty="0"/>
              <a:t>存储器地址</a:t>
            </a:r>
            <a:endParaRPr lang="en-US" dirty="0"/>
          </a:p>
        </p:txBody>
      </p:sp>
      <p:grpSp>
        <p:nvGrpSpPr>
          <p:cNvPr id="396291" name="Group 3"/>
          <p:cNvGrpSpPr>
            <a:grpSpLocks/>
          </p:cNvGrpSpPr>
          <p:nvPr/>
        </p:nvGrpSpPr>
        <p:grpSpPr bwMode="auto">
          <a:xfrm>
            <a:off x="1974850" y="914400"/>
            <a:ext cx="7010400" cy="4419600"/>
            <a:chOff x="1008" y="864"/>
            <a:chExt cx="4416" cy="2784"/>
          </a:xfrm>
        </p:grpSpPr>
        <p:sp>
          <p:nvSpPr>
            <p:cNvPr id="396292" name="Text Box 4"/>
            <p:cNvSpPr txBox="1">
              <a:spLocks noChangeArrowheads="1"/>
            </p:cNvSpPr>
            <p:nvPr/>
          </p:nvSpPr>
          <p:spPr bwMode="auto">
            <a:xfrm>
              <a:off x="1776" y="86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OPq</a:t>
              </a:r>
              <a:r>
                <a:rPr lang="en-US" sz="1600" dirty="0"/>
                <a:t> </a:t>
              </a:r>
              <a:r>
                <a:rPr lang="en-US" sz="1600" dirty="0" err="1"/>
                <a:t>rA</a:t>
              </a:r>
              <a:r>
                <a:rPr lang="en-US" sz="1600" dirty="0"/>
                <a:t>, </a:t>
              </a:r>
              <a:r>
                <a:rPr lang="en-US" sz="1600" dirty="0" err="1"/>
                <a:t>rB</a:t>
              </a:r>
              <a:endParaRPr lang="en-US" sz="1600" dirty="0"/>
            </a:p>
          </p:txBody>
        </p:sp>
        <p:sp>
          <p:nvSpPr>
            <p:cNvPr id="396293" name="Text Box 5"/>
            <p:cNvSpPr txBox="1">
              <a:spLocks noChangeArrowheads="1"/>
            </p:cNvSpPr>
            <p:nvPr/>
          </p:nvSpPr>
          <p:spPr bwMode="auto">
            <a:xfrm>
              <a:off x="1008" y="1056"/>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6294" name="Text Box 6"/>
            <p:cNvSpPr txBox="1">
              <a:spLocks noChangeArrowheads="1"/>
            </p:cNvSpPr>
            <p:nvPr/>
          </p:nvSpPr>
          <p:spPr bwMode="auto">
            <a:xfrm>
              <a:off x="1776" y="134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rmmovq</a:t>
              </a:r>
              <a:r>
                <a:rPr lang="en-US" sz="1600" dirty="0"/>
                <a:t> </a:t>
              </a:r>
              <a:r>
                <a:rPr lang="en-US" sz="1600" dirty="0" err="1"/>
                <a:t>rA</a:t>
              </a:r>
              <a:r>
                <a:rPr lang="en-US" sz="1600" dirty="0"/>
                <a:t>, D(</a:t>
              </a:r>
              <a:r>
                <a:rPr lang="en-US" sz="1600" dirty="0" err="1"/>
                <a:t>rB</a:t>
              </a:r>
              <a:r>
                <a:rPr lang="en-US" sz="1600" dirty="0"/>
                <a:t>)</a:t>
              </a:r>
            </a:p>
          </p:txBody>
        </p:sp>
        <p:sp>
          <p:nvSpPr>
            <p:cNvPr id="396295" name="Text Box 7"/>
            <p:cNvSpPr txBox="1">
              <a:spLocks noChangeArrowheads="1"/>
            </p:cNvSpPr>
            <p:nvPr/>
          </p:nvSpPr>
          <p:spPr bwMode="auto">
            <a:xfrm>
              <a:off x="1776" y="182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popq</a:t>
              </a:r>
              <a:r>
                <a:rPr lang="en-US" sz="1600" dirty="0"/>
                <a:t> </a:t>
              </a:r>
              <a:r>
                <a:rPr lang="en-US" sz="1600" dirty="0" err="1"/>
                <a:t>rA</a:t>
              </a:r>
              <a:endParaRPr lang="en-US" sz="1600" dirty="0"/>
            </a:p>
          </p:txBody>
        </p:sp>
        <p:sp>
          <p:nvSpPr>
            <p:cNvPr id="396296" name="Text Box 8"/>
            <p:cNvSpPr txBox="1">
              <a:spLocks noChangeArrowheads="1"/>
            </p:cNvSpPr>
            <p:nvPr/>
          </p:nvSpPr>
          <p:spPr bwMode="auto">
            <a:xfrm>
              <a:off x="1776" y="230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jXX Dest</a:t>
              </a:r>
            </a:p>
          </p:txBody>
        </p:sp>
        <p:sp>
          <p:nvSpPr>
            <p:cNvPr id="396297" name="Text Box 9"/>
            <p:cNvSpPr txBox="1">
              <a:spLocks noChangeArrowheads="1"/>
            </p:cNvSpPr>
            <p:nvPr/>
          </p:nvSpPr>
          <p:spPr bwMode="auto">
            <a:xfrm>
              <a:off x="1776" y="278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call</a:t>
              </a:r>
              <a:r>
                <a:rPr lang="en-US" sz="1600"/>
                <a:t> Dest</a:t>
              </a:r>
            </a:p>
          </p:txBody>
        </p:sp>
        <p:sp>
          <p:nvSpPr>
            <p:cNvPr id="396298" name="Text Box 10"/>
            <p:cNvSpPr txBox="1">
              <a:spLocks noChangeArrowheads="1"/>
            </p:cNvSpPr>
            <p:nvPr/>
          </p:nvSpPr>
          <p:spPr bwMode="auto">
            <a:xfrm>
              <a:off x="1776" y="326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ret</a:t>
              </a:r>
            </a:p>
          </p:txBody>
        </p:sp>
        <p:sp>
          <p:nvSpPr>
            <p:cNvPr id="396299" name="Text Box 11"/>
            <p:cNvSpPr txBox="1">
              <a:spLocks noChangeArrowheads="1"/>
            </p:cNvSpPr>
            <p:nvPr/>
          </p:nvSpPr>
          <p:spPr bwMode="auto">
            <a:xfrm>
              <a:off x="1776" y="1056"/>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a:t>  </a:t>
              </a:r>
            </a:p>
          </p:txBody>
        </p:sp>
        <p:sp>
          <p:nvSpPr>
            <p:cNvPr id="396300" name="Text Box 12"/>
            <p:cNvSpPr txBox="1">
              <a:spLocks noChangeArrowheads="1"/>
            </p:cNvSpPr>
            <p:nvPr/>
          </p:nvSpPr>
          <p:spPr bwMode="auto">
            <a:xfrm>
              <a:off x="3648" y="105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No operation </a:t>
              </a:r>
            </a:p>
          </p:txBody>
        </p:sp>
        <p:grpSp>
          <p:nvGrpSpPr>
            <p:cNvPr id="396301" name="Group 13"/>
            <p:cNvGrpSpPr>
              <a:grpSpLocks/>
            </p:cNvGrpSpPr>
            <p:nvPr/>
          </p:nvGrpSpPr>
          <p:grpSpPr bwMode="auto">
            <a:xfrm>
              <a:off x="1008" y="1536"/>
              <a:ext cx="4416" cy="192"/>
              <a:chOff x="576" y="2352"/>
              <a:chExt cx="4416" cy="192"/>
            </a:xfrm>
          </p:grpSpPr>
          <p:sp>
            <p:nvSpPr>
              <p:cNvPr id="396302" name="Text Box 14"/>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a:t> M</a:t>
                </a:r>
                <a:r>
                  <a:rPr lang="en-US" sz="1600" baseline="-25000" dirty="0"/>
                  <a:t>8</a:t>
                </a:r>
                <a:r>
                  <a:rPr lang="en-US" sz="1600" dirty="0"/>
                  <a:t>[</a:t>
                </a:r>
                <a:r>
                  <a:rPr lang="en-US" sz="1600" dirty="0" err="1">
                    <a:solidFill>
                      <a:srgbClr val="FF3300"/>
                    </a:solidFill>
                  </a:rPr>
                  <a:t>valE</a:t>
                </a:r>
                <a:r>
                  <a:rPr lang="en-US" sz="1600" dirty="0"/>
                  <a:t>] </a:t>
                </a:r>
                <a:r>
                  <a:rPr lang="en-US" sz="1600" dirty="0">
                    <a:sym typeface="Symbol" pitchFamily="18" charset="2"/>
                  </a:rPr>
                  <a:t></a:t>
                </a:r>
                <a:r>
                  <a:rPr lang="en-US" sz="1600" dirty="0"/>
                  <a:t> </a:t>
                </a:r>
                <a:r>
                  <a:rPr lang="en-US" sz="1600" dirty="0" err="1"/>
                  <a:t>valA</a:t>
                </a:r>
                <a:endParaRPr lang="en-US" sz="1600" dirty="0"/>
              </a:p>
            </p:txBody>
          </p:sp>
          <p:sp>
            <p:nvSpPr>
              <p:cNvPr id="396303" name="Text Box 15"/>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6304" name="Text Box 16"/>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dirty="0"/>
                  <a:t>Write value to memory  </a:t>
                </a:r>
              </a:p>
            </p:txBody>
          </p:sp>
        </p:grpSp>
        <p:grpSp>
          <p:nvGrpSpPr>
            <p:cNvPr id="396305" name="Group 17"/>
            <p:cNvGrpSpPr>
              <a:grpSpLocks/>
            </p:cNvGrpSpPr>
            <p:nvPr/>
          </p:nvGrpSpPr>
          <p:grpSpPr bwMode="auto">
            <a:xfrm>
              <a:off x="1008" y="2016"/>
              <a:ext cx="4416" cy="192"/>
              <a:chOff x="576" y="2352"/>
              <a:chExt cx="4416" cy="192"/>
            </a:xfrm>
          </p:grpSpPr>
          <p:sp>
            <p:nvSpPr>
              <p:cNvPr id="396306" name="Text Box 18"/>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err="1"/>
                  <a:t>valM</a:t>
                </a:r>
                <a:r>
                  <a:rPr lang="en-US" sz="1600" dirty="0"/>
                  <a:t> </a:t>
                </a:r>
                <a:r>
                  <a:rPr lang="en-US" sz="1600" dirty="0">
                    <a:sym typeface="Symbol" pitchFamily="18" charset="2"/>
                  </a:rPr>
                  <a:t></a:t>
                </a:r>
                <a:r>
                  <a:rPr lang="en-US" sz="1600" dirty="0"/>
                  <a:t> M</a:t>
                </a:r>
                <a:r>
                  <a:rPr lang="en-US" sz="1600" baseline="-25000" dirty="0"/>
                  <a:t>8</a:t>
                </a:r>
                <a:r>
                  <a:rPr lang="en-US" sz="1600" dirty="0"/>
                  <a:t>[</a:t>
                </a:r>
                <a:r>
                  <a:rPr lang="en-US" sz="1600" dirty="0" err="1">
                    <a:solidFill>
                      <a:srgbClr val="FF3300"/>
                    </a:solidFill>
                  </a:rPr>
                  <a:t>valA</a:t>
                </a:r>
                <a:r>
                  <a:rPr lang="en-US" sz="1600" dirty="0"/>
                  <a:t>]</a:t>
                </a:r>
              </a:p>
            </p:txBody>
          </p:sp>
          <p:sp>
            <p:nvSpPr>
              <p:cNvPr id="396307" name="Text Box 19"/>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6308" name="Text Box 20"/>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from stack </a:t>
                </a:r>
              </a:p>
            </p:txBody>
          </p:sp>
        </p:grpSp>
        <p:grpSp>
          <p:nvGrpSpPr>
            <p:cNvPr id="396309" name="Group 21"/>
            <p:cNvGrpSpPr>
              <a:grpSpLocks/>
            </p:cNvGrpSpPr>
            <p:nvPr/>
          </p:nvGrpSpPr>
          <p:grpSpPr bwMode="auto">
            <a:xfrm>
              <a:off x="1008" y="2976"/>
              <a:ext cx="4416" cy="192"/>
              <a:chOff x="576" y="2352"/>
              <a:chExt cx="4416" cy="192"/>
            </a:xfrm>
          </p:grpSpPr>
          <p:sp>
            <p:nvSpPr>
              <p:cNvPr id="396310" name="Text Box 22"/>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a:t>M</a:t>
                </a:r>
                <a:r>
                  <a:rPr lang="en-US" sz="1600" baseline="-25000" dirty="0"/>
                  <a:t>8</a:t>
                </a:r>
                <a:r>
                  <a:rPr lang="en-US" sz="1600" dirty="0"/>
                  <a:t>[</a:t>
                </a:r>
                <a:r>
                  <a:rPr lang="en-US" sz="1600" dirty="0" err="1">
                    <a:solidFill>
                      <a:srgbClr val="FF3300"/>
                    </a:solidFill>
                  </a:rPr>
                  <a:t>valE</a:t>
                </a:r>
                <a:r>
                  <a:rPr lang="en-US" sz="1600" dirty="0"/>
                  <a:t>] </a:t>
                </a:r>
                <a:r>
                  <a:rPr lang="en-US" sz="1600" dirty="0">
                    <a:sym typeface="Symbol" pitchFamily="18" charset="2"/>
                  </a:rPr>
                  <a:t></a:t>
                </a:r>
                <a:r>
                  <a:rPr lang="en-US" sz="1600" dirty="0"/>
                  <a:t> </a:t>
                </a:r>
                <a:r>
                  <a:rPr lang="en-US" sz="1600" dirty="0" err="1"/>
                  <a:t>valP</a:t>
                </a:r>
                <a:r>
                  <a:rPr lang="en-US" sz="1600" dirty="0"/>
                  <a:t> </a:t>
                </a:r>
              </a:p>
            </p:txBody>
          </p:sp>
          <p:sp>
            <p:nvSpPr>
              <p:cNvPr id="396311" name="Text Box 23"/>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6312" name="Text Box 24"/>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Write return value on stack </a:t>
                </a:r>
              </a:p>
            </p:txBody>
          </p:sp>
        </p:grpSp>
        <p:grpSp>
          <p:nvGrpSpPr>
            <p:cNvPr id="396313" name="Group 25"/>
            <p:cNvGrpSpPr>
              <a:grpSpLocks/>
            </p:cNvGrpSpPr>
            <p:nvPr/>
          </p:nvGrpSpPr>
          <p:grpSpPr bwMode="auto">
            <a:xfrm>
              <a:off x="1008" y="3456"/>
              <a:ext cx="4416" cy="192"/>
              <a:chOff x="576" y="2352"/>
              <a:chExt cx="4416" cy="192"/>
            </a:xfrm>
          </p:grpSpPr>
          <p:sp>
            <p:nvSpPr>
              <p:cNvPr id="396314" name="Text Box 26"/>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err="1"/>
                  <a:t>valM</a:t>
                </a:r>
                <a:r>
                  <a:rPr lang="en-US" sz="1600" dirty="0"/>
                  <a:t> </a:t>
                </a:r>
                <a:r>
                  <a:rPr lang="en-US" sz="1600" dirty="0">
                    <a:sym typeface="Symbol" pitchFamily="18" charset="2"/>
                  </a:rPr>
                  <a:t></a:t>
                </a:r>
                <a:r>
                  <a:rPr lang="en-US" sz="1600" dirty="0"/>
                  <a:t> M</a:t>
                </a:r>
                <a:r>
                  <a:rPr lang="en-US" sz="1600" baseline="-25000" dirty="0"/>
                  <a:t>8</a:t>
                </a:r>
                <a:r>
                  <a:rPr lang="en-US" sz="1600" dirty="0"/>
                  <a:t>[</a:t>
                </a:r>
                <a:r>
                  <a:rPr lang="en-US" sz="1600" dirty="0" err="1">
                    <a:solidFill>
                      <a:srgbClr val="FF3300"/>
                    </a:solidFill>
                  </a:rPr>
                  <a:t>valA</a:t>
                </a:r>
                <a:r>
                  <a:rPr lang="en-US" sz="1600" dirty="0"/>
                  <a:t>]  </a:t>
                </a:r>
              </a:p>
            </p:txBody>
          </p:sp>
          <p:sp>
            <p:nvSpPr>
              <p:cNvPr id="396315" name="Text Box 27"/>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6316" name="Text Box 28"/>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return address</a:t>
                </a:r>
              </a:p>
            </p:txBody>
          </p:sp>
        </p:grpSp>
        <p:sp>
          <p:nvSpPr>
            <p:cNvPr id="396317" name="Text Box 29"/>
            <p:cNvSpPr txBox="1">
              <a:spLocks noChangeArrowheads="1"/>
            </p:cNvSpPr>
            <p:nvPr/>
          </p:nvSpPr>
          <p:spPr bwMode="auto">
            <a:xfrm>
              <a:off x="1008" y="2496"/>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6318" name="Text Box 30"/>
            <p:cNvSpPr txBox="1">
              <a:spLocks noChangeArrowheads="1"/>
            </p:cNvSpPr>
            <p:nvPr/>
          </p:nvSpPr>
          <p:spPr bwMode="auto">
            <a:xfrm>
              <a:off x="1776" y="2496"/>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a:t>  </a:t>
              </a:r>
            </a:p>
          </p:txBody>
        </p:sp>
        <p:sp>
          <p:nvSpPr>
            <p:cNvPr id="396319" name="Text Box 31"/>
            <p:cNvSpPr txBox="1">
              <a:spLocks noChangeArrowheads="1"/>
            </p:cNvSpPr>
            <p:nvPr/>
          </p:nvSpPr>
          <p:spPr bwMode="auto">
            <a:xfrm>
              <a:off x="3648" y="249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No operation </a:t>
              </a:r>
            </a:p>
          </p:txBody>
        </p:sp>
      </p:grpSp>
      <p:sp>
        <p:nvSpPr>
          <p:cNvPr id="396320" name="Text Box 32"/>
          <p:cNvSpPr txBox="1">
            <a:spLocks noChangeArrowheads="1"/>
          </p:cNvSpPr>
          <p:nvPr/>
        </p:nvSpPr>
        <p:spPr bwMode="auto">
          <a:xfrm>
            <a:off x="914400" y="5467350"/>
            <a:ext cx="8001000" cy="1314450"/>
          </a:xfrm>
          <a:prstGeom prst="rect">
            <a:avLst/>
          </a:prstGeom>
          <a:noFill/>
          <a:ln w="19050">
            <a:noFill/>
            <a:miter lim="800000"/>
            <a:headEnd/>
            <a:tailEnd type="none" w="sm" len="sm"/>
          </a:ln>
          <a:effectLst/>
        </p:spPr>
        <p:txBody>
          <a:bodyPr lIns="45720" rIns="45720">
            <a:spAutoFit/>
          </a:bodyPr>
          <a:lstStyle/>
          <a:p>
            <a:pPr algn="l">
              <a:lnSpc>
                <a:spcPct val="100000"/>
              </a:lnSpc>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mem_addr</a:t>
            </a:r>
            <a:r>
              <a:rPr lang="en-US" sz="1600" dirty="0">
                <a:latin typeface="Courier New" pitchFamily="49" charset="0"/>
              </a:rPr>
              <a:t> = [</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IRMMOVQ, IPUSHQ, ICALL, IMRMOVQ } : </a:t>
            </a:r>
            <a:r>
              <a:rPr lang="en-US" sz="1600" dirty="0" err="1">
                <a:latin typeface="Courier New" pitchFamily="49" charset="0"/>
              </a:rPr>
              <a:t>valE</a:t>
            </a:r>
            <a:r>
              <a:rPr lang="en-US" sz="1600" dirty="0">
                <a:latin typeface="Courier New" pitchFamily="49" charset="0"/>
              </a:rPr>
              <a:t>;</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in { IPOPQ, IRET } : </a:t>
            </a:r>
            <a:r>
              <a:rPr lang="en-US" sz="1600" dirty="0" err="1">
                <a:latin typeface="Courier New" pitchFamily="49" charset="0"/>
              </a:rPr>
              <a:t>valA</a:t>
            </a:r>
            <a:r>
              <a:rPr lang="en-US" sz="1600" dirty="0">
                <a:latin typeface="Courier New" pitchFamily="49" charset="0"/>
              </a:rPr>
              <a:t>;</a:t>
            </a:r>
          </a:p>
          <a:p>
            <a:pPr algn="l">
              <a:lnSpc>
                <a:spcPct val="100000"/>
              </a:lnSpc>
            </a:pPr>
            <a:r>
              <a:rPr lang="en-US" sz="1600" dirty="0">
                <a:latin typeface="Courier New" pitchFamily="49" charset="0"/>
              </a:rPr>
              <a:t>	# Other instructions don't need address</a:t>
            </a:r>
          </a:p>
          <a:p>
            <a:pPr algn="l">
              <a:lnSpc>
                <a:spcPct val="100000"/>
              </a:lnSpc>
            </a:pPr>
            <a:r>
              <a:rPr lang="en-US" sz="1600" dirty="0">
                <a:latin typeface="Courier New" pitchFamily="49" charset="0"/>
              </a:rPr>
              <a:t>];</a:t>
            </a:r>
          </a:p>
        </p:txBody>
      </p:sp>
      <p:sp>
        <p:nvSpPr>
          <p:cNvPr id="33" name="文本框 32">
            <a:extLst>
              <a:ext uri="{FF2B5EF4-FFF2-40B4-BE49-F238E27FC236}">
                <a16:creationId xmlns:a16="http://schemas.microsoft.com/office/drawing/2014/main" id="{8C98022C-508B-40A5-9543-BC67D77BAF6E}"/>
              </a:ext>
            </a:extLst>
          </p:cNvPr>
          <p:cNvSpPr txBox="1"/>
          <p:nvPr/>
        </p:nvSpPr>
        <p:spPr>
          <a:xfrm>
            <a:off x="146051" y="2876206"/>
            <a:ext cx="1523999" cy="1338828"/>
          </a:xfrm>
          <a:prstGeom prst="rect">
            <a:avLst/>
          </a:prstGeom>
          <a:noFill/>
        </p:spPr>
        <p:txBody>
          <a:bodyPr wrap="square" rtlCol="0">
            <a:spAutoFit/>
          </a:bodyPr>
          <a:lstStyle/>
          <a:p>
            <a:pPr algn="l"/>
            <a:r>
              <a:rPr lang="zh-CN" altLang="en-US" dirty="0"/>
              <a:t>注：有部分指令图中未画出，如</a:t>
            </a:r>
            <a:r>
              <a:rPr lang="en-US" altLang="zh-CN" dirty="0" err="1"/>
              <a:t>irmovq,mrmovq,pushq</a:t>
            </a:r>
            <a:endParaRPr lang="zh-CN" altLang="en-US" dirty="0"/>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zh-CN" dirty="0" err="1"/>
              <a:t>Mem_read</a:t>
            </a:r>
            <a:r>
              <a:rPr lang="zh-CN" altLang="en-US" dirty="0"/>
              <a:t>存储器读取</a:t>
            </a:r>
            <a:endParaRPr lang="en-US" dirty="0"/>
          </a:p>
        </p:txBody>
      </p:sp>
      <p:grpSp>
        <p:nvGrpSpPr>
          <p:cNvPr id="397315" name="Group 3"/>
          <p:cNvGrpSpPr>
            <a:grpSpLocks/>
          </p:cNvGrpSpPr>
          <p:nvPr/>
        </p:nvGrpSpPr>
        <p:grpSpPr bwMode="auto">
          <a:xfrm>
            <a:off x="1974850" y="1258668"/>
            <a:ext cx="7010400" cy="4419600"/>
            <a:chOff x="1008" y="864"/>
            <a:chExt cx="4416" cy="2784"/>
          </a:xfrm>
        </p:grpSpPr>
        <p:sp>
          <p:nvSpPr>
            <p:cNvPr id="397316" name="Text Box 4"/>
            <p:cNvSpPr txBox="1">
              <a:spLocks noChangeArrowheads="1"/>
            </p:cNvSpPr>
            <p:nvPr/>
          </p:nvSpPr>
          <p:spPr bwMode="auto">
            <a:xfrm>
              <a:off x="1776" y="86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OPq</a:t>
              </a:r>
              <a:r>
                <a:rPr lang="en-US" sz="1600" dirty="0"/>
                <a:t> </a:t>
              </a:r>
              <a:r>
                <a:rPr lang="en-US" sz="1600" dirty="0" err="1"/>
                <a:t>rA</a:t>
              </a:r>
              <a:r>
                <a:rPr lang="en-US" sz="1600" dirty="0"/>
                <a:t>, </a:t>
              </a:r>
              <a:r>
                <a:rPr lang="en-US" sz="1600" dirty="0" err="1"/>
                <a:t>rB</a:t>
              </a:r>
              <a:endParaRPr lang="en-US" sz="1600" dirty="0"/>
            </a:p>
          </p:txBody>
        </p:sp>
        <p:sp>
          <p:nvSpPr>
            <p:cNvPr id="397317" name="Text Box 5"/>
            <p:cNvSpPr txBox="1">
              <a:spLocks noChangeArrowheads="1"/>
            </p:cNvSpPr>
            <p:nvPr/>
          </p:nvSpPr>
          <p:spPr bwMode="auto">
            <a:xfrm>
              <a:off x="1008" y="1056"/>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7318" name="Text Box 6"/>
            <p:cNvSpPr txBox="1">
              <a:spLocks noChangeArrowheads="1"/>
            </p:cNvSpPr>
            <p:nvPr/>
          </p:nvSpPr>
          <p:spPr bwMode="auto">
            <a:xfrm>
              <a:off x="1776" y="134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rmmovq</a:t>
              </a:r>
              <a:r>
                <a:rPr lang="en-US" sz="1600" dirty="0"/>
                <a:t> </a:t>
              </a:r>
              <a:r>
                <a:rPr lang="en-US" sz="1600" dirty="0" err="1"/>
                <a:t>rA</a:t>
              </a:r>
              <a:r>
                <a:rPr lang="en-US" sz="1600" dirty="0"/>
                <a:t>, D(</a:t>
              </a:r>
              <a:r>
                <a:rPr lang="en-US" sz="1600" dirty="0" err="1"/>
                <a:t>rB</a:t>
              </a:r>
              <a:r>
                <a:rPr lang="en-US" sz="1600" dirty="0"/>
                <a:t>)</a:t>
              </a:r>
            </a:p>
          </p:txBody>
        </p:sp>
        <p:sp>
          <p:nvSpPr>
            <p:cNvPr id="397319" name="Text Box 7"/>
            <p:cNvSpPr txBox="1">
              <a:spLocks noChangeArrowheads="1"/>
            </p:cNvSpPr>
            <p:nvPr/>
          </p:nvSpPr>
          <p:spPr bwMode="auto">
            <a:xfrm>
              <a:off x="1776" y="182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popq</a:t>
              </a:r>
              <a:r>
                <a:rPr lang="en-US" sz="1600" dirty="0"/>
                <a:t> </a:t>
              </a:r>
              <a:r>
                <a:rPr lang="en-US" sz="1600" dirty="0" err="1"/>
                <a:t>rA</a:t>
              </a:r>
              <a:endParaRPr lang="en-US" sz="1600" dirty="0"/>
            </a:p>
          </p:txBody>
        </p:sp>
        <p:sp>
          <p:nvSpPr>
            <p:cNvPr id="397320" name="Text Box 8"/>
            <p:cNvSpPr txBox="1">
              <a:spLocks noChangeArrowheads="1"/>
            </p:cNvSpPr>
            <p:nvPr/>
          </p:nvSpPr>
          <p:spPr bwMode="auto">
            <a:xfrm>
              <a:off x="1776" y="230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jXX Dest</a:t>
              </a:r>
            </a:p>
          </p:txBody>
        </p:sp>
        <p:sp>
          <p:nvSpPr>
            <p:cNvPr id="397321" name="Text Box 9"/>
            <p:cNvSpPr txBox="1">
              <a:spLocks noChangeArrowheads="1"/>
            </p:cNvSpPr>
            <p:nvPr/>
          </p:nvSpPr>
          <p:spPr bwMode="auto">
            <a:xfrm>
              <a:off x="1776" y="278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call</a:t>
              </a:r>
              <a:r>
                <a:rPr lang="en-US" sz="1600"/>
                <a:t> Dest</a:t>
              </a:r>
            </a:p>
          </p:txBody>
        </p:sp>
        <p:sp>
          <p:nvSpPr>
            <p:cNvPr id="397322" name="Text Box 10"/>
            <p:cNvSpPr txBox="1">
              <a:spLocks noChangeArrowheads="1"/>
            </p:cNvSpPr>
            <p:nvPr/>
          </p:nvSpPr>
          <p:spPr bwMode="auto">
            <a:xfrm>
              <a:off x="1776" y="3264"/>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ret</a:t>
              </a:r>
            </a:p>
          </p:txBody>
        </p:sp>
        <p:sp>
          <p:nvSpPr>
            <p:cNvPr id="397323" name="Text Box 11"/>
            <p:cNvSpPr txBox="1">
              <a:spLocks noChangeArrowheads="1"/>
            </p:cNvSpPr>
            <p:nvPr/>
          </p:nvSpPr>
          <p:spPr bwMode="auto">
            <a:xfrm>
              <a:off x="1776" y="1056"/>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a:t>  </a:t>
              </a:r>
            </a:p>
          </p:txBody>
        </p:sp>
        <p:sp>
          <p:nvSpPr>
            <p:cNvPr id="397324" name="Text Box 12"/>
            <p:cNvSpPr txBox="1">
              <a:spLocks noChangeArrowheads="1"/>
            </p:cNvSpPr>
            <p:nvPr/>
          </p:nvSpPr>
          <p:spPr bwMode="auto">
            <a:xfrm>
              <a:off x="3648" y="105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No operation </a:t>
              </a:r>
            </a:p>
          </p:txBody>
        </p:sp>
        <p:grpSp>
          <p:nvGrpSpPr>
            <p:cNvPr id="397325" name="Group 13"/>
            <p:cNvGrpSpPr>
              <a:grpSpLocks/>
            </p:cNvGrpSpPr>
            <p:nvPr/>
          </p:nvGrpSpPr>
          <p:grpSpPr bwMode="auto">
            <a:xfrm>
              <a:off x="1008" y="1536"/>
              <a:ext cx="4416" cy="192"/>
              <a:chOff x="576" y="2352"/>
              <a:chExt cx="4416" cy="192"/>
            </a:xfrm>
          </p:grpSpPr>
          <p:sp>
            <p:nvSpPr>
              <p:cNvPr id="397326" name="Text Box 14"/>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a:t> M</a:t>
                </a:r>
                <a:r>
                  <a:rPr lang="en-US" sz="1600" baseline="-25000" dirty="0"/>
                  <a:t>8</a:t>
                </a:r>
                <a:r>
                  <a:rPr lang="en-US" sz="1600" dirty="0"/>
                  <a:t>[</a:t>
                </a:r>
                <a:r>
                  <a:rPr lang="en-US" sz="1600" dirty="0" err="1"/>
                  <a:t>valE</a:t>
                </a:r>
                <a:r>
                  <a:rPr lang="en-US" sz="1600" dirty="0"/>
                  <a:t>] </a:t>
                </a:r>
                <a:r>
                  <a:rPr lang="en-US" sz="1600" dirty="0">
                    <a:sym typeface="Symbol" pitchFamily="18" charset="2"/>
                  </a:rPr>
                  <a:t></a:t>
                </a:r>
                <a:r>
                  <a:rPr lang="en-US" sz="1600" dirty="0"/>
                  <a:t> </a:t>
                </a:r>
                <a:r>
                  <a:rPr lang="en-US" sz="1600" dirty="0" err="1"/>
                  <a:t>valA</a:t>
                </a:r>
                <a:endParaRPr lang="en-US" sz="1600" dirty="0"/>
              </a:p>
            </p:txBody>
          </p:sp>
          <p:sp>
            <p:nvSpPr>
              <p:cNvPr id="397327" name="Text Box 15"/>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7328" name="Text Box 16"/>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Write value to memory  </a:t>
                </a:r>
              </a:p>
            </p:txBody>
          </p:sp>
        </p:grpSp>
        <p:grpSp>
          <p:nvGrpSpPr>
            <p:cNvPr id="397329" name="Group 17"/>
            <p:cNvGrpSpPr>
              <a:grpSpLocks/>
            </p:cNvGrpSpPr>
            <p:nvPr/>
          </p:nvGrpSpPr>
          <p:grpSpPr bwMode="auto">
            <a:xfrm>
              <a:off x="1008" y="2016"/>
              <a:ext cx="4416" cy="192"/>
              <a:chOff x="576" y="2352"/>
              <a:chExt cx="4416" cy="192"/>
            </a:xfrm>
          </p:grpSpPr>
          <p:sp>
            <p:nvSpPr>
              <p:cNvPr id="397330" name="Text Box 18"/>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err="1"/>
                  <a:t>valM</a:t>
                </a:r>
                <a:r>
                  <a:rPr lang="en-US" sz="1600" dirty="0"/>
                  <a:t> </a:t>
                </a:r>
                <a:r>
                  <a:rPr lang="en-US" sz="1600" dirty="0">
                    <a:solidFill>
                      <a:srgbClr val="FF3300"/>
                    </a:solidFill>
                    <a:sym typeface="Symbol" pitchFamily="18" charset="2"/>
                  </a:rPr>
                  <a:t></a:t>
                </a:r>
                <a:r>
                  <a:rPr lang="en-US" sz="1600" dirty="0">
                    <a:solidFill>
                      <a:srgbClr val="FF3300"/>
                    </a:solidFill>
                  </a:rPr>
                  <a:t> M</a:t>
                </a:r>
                <a:r>
                  <a:rPr lang="en-US" sz="1600" baseline="-25000" dirty="0">
                    <a:solidFill>
                      <a:srgbClr val="FF3300"/>
                    </a:solidFill>
                  </a:rPr>
                  <a:t>8</a:t>
                </a:r>
                <a:r>
                  <a:rPr lang="en-US" sz="1600" dirty="0"/>
                  <a:t>[</a:t>
                </a:r>
                <a:r>
                  <a:rPr lang="en-US" sz="1600" dirty="0" err="1"/>
                  <a:t>valA</a:t>
                </a:r>
                <a:r>
                  <a:rPr lang="en-US" sz="1600" dirty="0"/>
                  <a:t>]</a:t>
                </a:r>
              </a:p>
            </p:txBody>
          </p:sp>
          <p:sp>
            <p:nvSpPr>
              <p:cNvPr id="397331" name="Text Box 19"/>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7332" name="Text Box 20"/>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from stack </a:t>
                </a:r>
              </a:p>
            </p:txBody>
          </p:sp>
        </p:grpSp>
        <p:grpSp>
          <p:nvGrpSpPr>
            <p:cNvPr id="397333" name="Group 21"/>
            <p:cNvGrpSpPr>
              <a:grpSpLocks/>
            </p:cNvGrpSpPr>
            <p:nvPr/>
          </p:nvGrpSpPr>
          <p:grpSpPr bwMode="auto">
            <a:xfrm>
              <a:off x="1008" y="2976"/>
              <a:ext cx="4416" cy="192"/>
              <a:chOff x="576" y="2352"/>
              <a:chExt cx="4416" cy="192"/>
            </a:xfrm>
          </p:grpSpPr>
          <p:sp>
            <p:nvSpPr>
              <p:cNvPr id="397334" name="Text Box 22"/>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a:t>M</a:t>
                </a:r>
                <a:r>
                  <a:rPr lang="en-US" sz="1600" baseline="-25000" dirty="0"/>
                  <a:t>8</a:t>
                </a:r>
                <a:r>
                  <a:rPr lang="en-US" sz="1600" dirty="0"/>
                  <a:t>[</a:t>
                </a:r>
                <a:r>
                  <a:rPr lang="en-US" sz="1600" dirty="0" err="1"/>
                  <a:t>valE</a:t>
                </a:r>
                <a:r>
                  <a:rPr lang="en-US" sz="1600" dirty="0"/>
                  <a:t>] </a:t>
                </a:r>
                <a:r>
                  <a:rPr lang="en-US" sz="1600" dirty="0">
                    <a:sym typeface="Symbol" pitchFamily="18" charset="2"/>
                  </a:rPr>
                  <a:t></a:t>
                </a:r>
                <a:r>
                  <a:rPr lang="en-US" sz="1600" dirty="0"/>
                  <a:t> </a:t>
                </a:r>
                <a:r>
                  <a:rPr lang="en-US" sz="1600" dirty="0" err="1"/>
                  <a:t>valP</a:t>
                </a:r>
                <a:r>
                  <a:rPr lang="en-US" sz="1600" dirty="0"/>
                  <a:t> </a:t>
                </a:r>
              </a:p>
            </p:txBody>
          </p:sp>
          <p:sp>
            <p:nvSpPr>
              <p:cNvPr id="397335" name="Text Box 23"/>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7336" name="Text Box 24"/>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Write return value on stack </a:t>
                </a:r>
              </a:p>
            </p:txBody>
          </p:sp>
        </p:grpSp>
        <p:grpSp>
          <p:nvGrpSpPr>
            <p:cNvPr id="397337" name="Group 25"/>
            <p:cNvGrpSpPr>
              <a:grpSpLocks/>
            </p:cNvGrpSpPr>
            <p:nvPr/>
          </p:nvGrpSpPr>
          <p:grpSpPr bwMode="auto">
            <a:xfrm>
              <a:off x="1008" y="3456"/>
              <a:ext cx="4416" cy="192"/>
              <a:chOff x="576" y="2352"/>
              <a:chExt cx="4416" cy="192"/>
            </a:xfrm>
          </p:grpSpPr>
          <p:sp>
            <p:nvSpPr>
              <p:cNvPr id="397338" name="Text Box 26"/>
              <p:cNvSpPr txBox="1">
                <a:spLocks noChangeArrowheads="1"/>
              </p:cNvSpPr>
              <p:nvPr/>
            </p:nvSpPr>
            <p:spPr bwMode="auto">
              <a:xfrm>
                <a:off x="1344" y="2352"/>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dirty="0" err="1"/>
                  <a:t>valM</a:t>
                </a:r>
                <a:r>
                  <a:rPr lang="en-US" sz="1600" dirty="0"/>
                  <a:t> </a:t>
                </a:r>
                <a:r>
                  <a:rPr lang="en-US" sz="1600" dirty="0">
                    <a:solidFill>
                      <a:srgbClr val="FF3300"/>
                    </a:solidFill>
                    <a:sym typeface="Symbol" pitchFamily="18" charset="2"/>
                  </a:rPr>
                  <a:t></a:t>
                </a:r>
                <a:r>
                  <a:rPr lang="en-US" sz="1600" dirty="0">
                    <a:solidFill>
                      <a:srgbClr val="FF3300"/>
                    </a:solidFill>
                  </a:rPr>
                  <a:t> M</a:t>
                </a:r>
                <a:r>
                  <a:rPr lang="en-US" sz="1600" baseline="-25000" dirty="0">
                    <a:solidFill>
                      <a:srgbClr val="FF3300"/>
                    </a:solidFill>
                  </a:rPr>
                  <a:t>8</a:t>
                </a:r>
                <a:r>
                  <a:rPr lang="en-US" sz="1600" dirty="0"/>
                  <a:t>[</a:t>
                </a:r>
                <a:r>
                  <a:rPr lang="en-US" sz="1600" dirty="0" err="1"/>
                  <a:t>valA</a:t>
                </a:r>
                <a:r>
                  <a:rPr lang="en-US" sz="1600" dirty="0"/>
                  <a:t>]  </a:t>
                </a:r>
              </a:p>
            </p:txBody>
          </p:sp>
          <p:sp>
            <p:nvSpPr>
              <p:cNvPr id="397339" name="Text Box 27"/>
              <p:cNvSpPr txBox="1">
                <a:spLocks noChangeArrowheads="1"/>
              </p:cNvSpPr>
              <p:nvPr/>
            </p:nvSpPr>
            <p:spPr bwMode="auto">
              <a:xfrm>
                <a:off x="576" y="2352"/>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7340" name="Text Box 28"/>
              <p:cNvSpPr txBox="1">
                <a:spLocks noChangeArrowheads="1"/>
              </p:cNvSpPr>
              <p:nvPr/>
            </p:nvSpPr>
            <p:spPr bwMode="auto">
              <a:xfrm>
                <a:off x="3216" y="2352"/>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Read return address</a:t>
                </a:r>
              </a:p>
            </p:txBody>
          </p:sp>
        </p:grpSp>
        <p:sp>
          <p:nvSpPr>
            <p:cNvPr id="397341" name="Text Box 29"/>
            <p:cNvSpPr txBox="1">
              <a:spLocks noChangeArrowheads="1"/>
            </p:cNvSpPr>
            <p:nvPr/>
          </p:nvSpPr>
          <p:spPr bwMode="auto">
            <a:xfrm>
              <a:off x="1008" y="2496"/>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Memory</a:t>
              </a:r>
            </a:p>
          </p:txBody>
        </p:sp>
        <p:sp>
          <p:nvSpPr>
            <p:cNvPr id="397342" name="Text Box 30"/>
            <p:cNvSpPr txBox="1">
              <a:spLocks noChangeArrowheads="1"/>
            </p:cNvSpPr>
            <p:nvPr/>
          </p:nvSpPr>
          <p:spPr bwMode="auto">
            <a:xfrm>
              <a:off x="1776" y="2496"/>
              <a:ext cx="1776" cy="192"/>
            </a:xfrm>
            <a:prstGeom prst="rect">
              <a:avLst/>
            </a:prstGeom>
            <a:solidFill>
              <a:srgbClr val="CCFF99"/>
            </a:solidFill>
            <a:ln w="19050">
              <a:solidFill>
                <a:schemeClr val="tx1"/>
              </a:solidFill>
              <a:miter lim="800000"/>
              <a:headEnd/>
              <a:tailEnd type="none" w="sm" len="sm"/>
            </a:ln>
            <a:effectLst/>
          </p:spPr>
          <p:txBody>
            <a:bodyPr lIns="45720" rIns="45720"/>
            <a:lstStyle/>
            <a:p>
              <a:pPr algn="l">
                <a:spcBef>
                  <a:spcPct val="50000"/>
                </a:spcBef>
              </a:pPr>
              <a:r>
                <a:rPr lang="en-US" sz="1600"/>
                <a:t>  </a:t>
              </a:r>
            </a:p>
          </p:txBody>
        </p:sp>
        <p:sp>
          <p:nvSpPr>
            <p:cNvPr id="397343" name="Text Box 31"/>
            <p:cNvSpPr txBox="1">
              <a:spLocks noChangeArrowheads="1"/>
            </p:cNvSpPr>
            <p:nvPr/>
          </p:nvSpPr>
          <p:spPr bwMode="auto">
            <a:xfrm>
              <a:off x="3648" y="2496"/>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No operation </a:t>
              </a:r>
            </a:p>
          </p:txBody>
        </p:sp>
      </p:grpSp>
      <p:sp>
        <p:nvSpPr>
          <p:cNvPr id="397344" name="Text Box 32"/>
          <p:cNvSpPr txBox="1">
            <a:spLocks noChangeArrowheads="1"/>
          </p:cNvSpPr>
          <p:nvPr/>
        </p:nvSpPr>
        <p:spPr bwMode="auto">
          <a:xfrm>
            <a:off x="685800" y="5867400"/>
            <a:ext cx="8001000" cy="336550"/>
          </a:xfrm>
          <a:prstGeom prst="rect">
            <a:avLst/>
          </a:prstGeom>
          <a:noFill/>
          <a:ln w="19050">
            <a:noFill/>
            <a:miter lim="800000"/>
            <a:headEnd/>
            <a:tailEnd type="none" w="sm" len="sm"/>
          </a:ln>
          <a:effectLst/>
        </p:spPr>
        <p:txBody>
          <a:bodyPr lIns="45720" rIns="45720">
            <a:spAutoFit/>
          </a:bodyPr>
          <a:lstStyle/>
          <a:p>
            <a:pPr algn="l">
              <a:lnSpc>
                <a:spcPct val="100000"/>
              </a:lnSpc>
            </a:pPr>
            <a:r>
              <a:rPr lang="en-US" sz="1600" dirty="0" err="1">
                <a:latin typeface="Courier New" pitchFamily="49" charset="0"/>
              </a:rPr>
              <a:t>bool</a:t>
            </a:r>
            <a:r>
              <a:rPr lang="en-US" sz="1600" dirty="0">
                <a:latin typeface="Courier New" pitchFamily="49" charset="0"/>
              </a:rPr>
              <a:t> </a:t>
            </a:r>
            <a:r>
              <a:rPr lang="en-US" sz="1600" dirty="0" err="1">
                <a:latin typeface="Courier New" pitchFamily="49" charset="0"/>
              </a:rPr>
              <a:t>mem_read</a:t>
            </a:r>
            <a:r>
              <a:rPr lang="en-US" sz="1600" dirty="0">
                <a:latin typeface="Courier New" pitchFamily="49" charset="0"/>
              </a:rPr>
              <a:t> = </a:t>
            </a:r>
            <a:r>
              <a:rPr lang="en-US" sz="1600" dirty="0" err="1">
                <a:latin typeface="Courier New" pitchFamily="49" charset="0"/>
              </a:rPr>
              <a:t>icode</a:t>
            </a:r>
            <a:r>
              <a:rPr lang="en-US" sz="1600" dirty="0">
                <a:latin typeface="Courier New" pitchFamily="49" charset="0"/>
              </a:rPr>
              <a:t> in { IMRMOVQ, IPOPQ, IRET };</a:t>
            </a:r>
          </a:p>
        </p:txBody>
      </p:sp>
      <p:sp>
        <p:nvSpPr>
          <p:cNvPr id="33" name="文本框 32">
            <a:extLst>
              <a:ext uri="{FF2B5EF4-FFF2-40B4-BE49-F238E27FC236}">
                <a16:creationId xmlns:a16="http://schemas.microsoft.com/office/drawing/2014/main" id="{201D69AE-9BAB-4F28-975A-8EE20CF192C9}"/>
              </a:ext>
            </a:extLst>
          </p:cNvPr>
          <p:cNvSpPr txBox="1"/>
          <p:nvPr/>
        </p:nvSpPr>
        <p:spPr>
          <a:xfrm>
            <a:off x="146051" y="2876206"/>
            <a:ext cx="1523999" cy="1089529"/>
          </a:xfrm>
          <a:prstGeom prst="rect">
            <a:avLst/>
          </a:prstGeom>
          <a:noFill/>
        </p:spPr>
        <p:txBody>
          <a:bodyPr wrap="square" rtlCol="0">
            <a:spAutoFit/>
          </a:bodyPr>
          <a:lstStyle/>
          <a:p>
            <a:pPr algn="l"/>
            <a:r>
              <a:rPr lang="zh-CN" altLang="en-US" dirty="0"/>
              <a:t>注：有部分指令图中未画出，如</a:t>
            </a:r>
            <a:r>
              <a:rPr lang="en-US" altLang="zh-CN" dirty="0" err="1"/>
              <a:t>mrmovq</a:t>
            </a:r>
            <a:endParaRPr lang="zh-CN" altLang="en-US" dirty="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11660D-8BC1-41D3-89D3-0F552A1D6BCB}"/>
              </a:ext>
            </a:extLst>
          </p:cNvPr>
          <p:cNvSpPr>
            <a:spLocks noGrp="1"/>
          </p:cNvSpPr>
          <p:nvPr>
            <p:ph idx="1"/>
          </p:nvPr>
        </p:nvSpPr>
        <p:spPr>
          <a:xfrm>
            <a:off x="335756" y="511175"/>
            <a:ext cx="8459787" cy="5213350"/>
          </a:xfrm>
        </p:spPr>
        <p:txBody>
          <a:bodyPr/>
          <a:lstStyle/>
          <a:p>
            <a:r>
              <a:rPr lang="zh-CN" altLang="en-US" dirty="0"/>
              <a:t>练习</a:t>
            </a:r>
            <a:r>
              <a:rPr lang="en-US" altLang="zh-CN" dirty="0"/>
              <a:t>4.23  </a:t>
            </a:r>
            <a:r>
              <a:rPr lang="zh-CN" altLang="en-US" dirty="0"/>
              <a:t>写出信号</a:t>
            </a:r>
            <a:r>
              <a:rPr lang="en-US" altLang="zh-CN" dirty="0" err="1"/>
              <a:t>mem_data</a:t>
            </a:r>
            <a:r>
              <a:rPr lang="zh-CN" altLang="en-US" dirty="0"/>
              <a:t>和</a:t>
            </a:r>
            <a:r>
              <a:rPr lang="en-US" altLang="zh-CN" dirty="0" err="1"/>
              <a:t>mem_write</a:t>
            </a:r>
            <a:r>
              <a:rPr lang="zh-CN" altLang="en-US" dirty="0"/>
              <a:t>的</a:t>
            </a:r>
            <a:r>
              <a:rPr lang="en-US" altLang="zh-CN" dirty="0"/>
              <a:t>HCL</a:t>
            </a:r>
            <a:r>
              <a:rPr lang="zh-CN" altLang="en-US" dirty="0"/>
              <a:t>描述。</a:t>
            </a:r>
          </a:p>
        </p:txBody>
      </p:sp>
      <p:grpSp>
        <p:nvGrpSpPr>
          <p:cNvPr id="49" name="Group 59">
            <a:extLst>
              <a:ext uri="{FF2B5EF4-FFF2-40B4-BE49-F238E27FC236}">
                <a16:creationId xmlns:a16="http://schemas.microsoft.com/office/drawing/2014/main" id="{954614B2-9175-436B-97C8-3C668D864909}"/>
              </a:ext>
            </a:extLst>
          </p:cNvPr>
          <p:cNvGrpSpPr/>
          <p:nvPr/>
        </p:nvGrpSpPr>
        <p:grpSpPr>
          <a:xfrm>
            <a:off x="4756943" y="1133880"/>
            <a:ext cx="4038600" cy="3581400"/>
            <a:chOff x="1295400" y="5486400"/>
            <a:chExt cx="4038600" cy="3581400"/>
          </a:xfrm>
        </p:grpSpPr>
        <p:sp>
          <p:nvSpPr>
            <p:cNvPr id="51" name="Line 80">
              <a:extLst>
                <a:ext uri="{FF2B5EF4-FFF2-40B4-BE49-F238E27FC236}">
                  <a16:creationId xmlns:a16="http://schemas.microsoft.com/office/drawing/2014/main" id="{6B54334E-052C-47A1-994F-D006FF685B44}"/>
                </a:ext>
              </a:extLst>
            </p:cNvPr>
            <p:cNvSpPr>
              <a:spLocks noChangeShapeType="1"/>
            </p:cNvSpPr>
            <p:nvPr/>
          </p:nvSpPr>
          <p:spPr bwMode="auto">
            <a:xfrm flipH="1" flipV="1">
              <a:off x="4495800" y="82296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 name="Rectangle 78">
              <a:extLst>
                <a:ext uri="{FF2B5EF4-FFF2-40B4-BE49-F238E27FC236}">
                  <a16:creationId xmlns:a16="http://schemas.microsoft.com/office/drawing/2014/main" id="{27BF2E4C-C954-400A-8E09-7FB4CBD06152}"/>
                </a:ext>
              </a:extLst>
            </p:cNvPr>
            <p:cNvSpPr>
              <a:spLocks noChangeArrowheads="1"/>
            </p:cNvSpPr>
            <p:nvPr/>
          </p:nvSpPr>
          <p:spPr bwMode="auto">
            <a:xfrm>
              <a:off x="3657600" y="6629400"/>
              <a:ext cx="1066800" cy="838200"/>
            </a:xfrm>
            <a:prstGeom prst="rect">
              <a:avLst/>
            </a:prstGeom>
            <a:solidFill>
              <a:srgbClr val="CCFFFF"/>
            </a:solidFill>
            <a:ln w="9525">
              <a:solidFill>
                <a:srgbClr val="000000"/>
              </a:solidFill>
              <a:miter lim="800000"/>
              <a:headEnd/>
              <a:tailEnd/>
            </a:ln>
            <a:effectLst>
              <a:outerShdw dist="35921" dir="2700000" algn="ctr" rotWithShape="0">
                <a:srgbClr val="000000"/>
              </a:outerShdw>
            </a:effectLst>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memory</a:t>
              </a:r>
            </a:p>
          </p:txBody>
        </p:sp>
        <p:sp>
          <p:nvSpPr>
            <p:cNvPr id="53" name="Line 62">
              <a:extLst>
                <a:ext uri="{FF2B5EF4-FFF2-40B4-BE49-F238E27FC236}">
                  <a16:creationId xmlns:a16="http://schemas.microsoft.com/office/drawing/2014/main" id="{D84D546B-8C27-4CDC-B582-224BF0136EF9}"/>
                </a:ext>
              </a:extLst>
            </p:cNvPr>
            <p:cNvSpPr>
              <a:spLocks noChangeShapeType="1"/>
            </p:cNvSpPr>
            <p:nvPr/>
          </p:nvSpPr>
          <p:spPr bwMode="auto">
            <a:xfrm flipV="1">
              <a:off x="3810000" y="82296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Line 82">
              <a:extLst>
                <a:ext uri="{FF2B5EF4-FFF2-40B4-BE49-F238E27FC236}">
                  <a16:creationId xmlns:a16="http://schemas.microsoft.com/office/drawing/2014/main" id="{5AFC2E52-8716-49C3-AB85-F6956993DE99}"/>
                </a:ext>
              </a:extLst>
            </p:cNvPr>
            <p:cNvSpPr>
              <a:spLocks noChangeShapeType="1"/>
            </p:cNvSpPr>
            <p:nvPr/>
          </p:nvSpPr>
          <p:spPr bwMode="auto">
            <a:xfrm flipH="1" flipV="1">
              <a:off x="3886200" y="74676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Freeform 83">
              <a:extLst>
                <a:ext uri="{FF2B5EF4-FFF2-40B4-BE49-F238E27FC236}">
                  <a16:creationId xmlns:a16="http://schemas.microsoft.com/office/drawing/2014/main" id="{7D88F2AA-DAC2-4E64-84DE-29CD7AB771FC}"/>
                </a:ext>
              </a:extLst>
            </p:cNvPr>
            <p:cNvSpPr>
              <a:spLocks/>
            </p:cNvSpPr>
            <p:nvPr/>
          </p:nvSpPr>
          <p:spPr bwMode="auto">
            <a:xfrm>
              <a:off x="4038600" y="8229600"/>
              <a:ext cx="457200" cy="381000"/>
            </a:xfrm>
            <a:custGeom>
              <a:avLst/>
              <a:gdLst>
                <a:gd name="T0" fmla="*/ 2147483647 w 384"/>
                <a:gd name="T1" fmla="*/ 2147483647 h 48"/>
                <a:gd name="T2" fmla="*/ 0 w 384"/>
                <a:gd name="T3" fmla="*/ 2147483647 h 48"/>
                <a:gd name="T4" fmla="*/ 0 w 384"/>
                <a:gd name="T5" fmla="*/ 0 h 48"/>
                <a:gd name="T6" fmla="*/ 0 60000 65536"/>
                <a:gd name="T7" fmla="*/ 0 60000 65536"/>
                <a:gd name="T8" fmla="*/ 0 60000 65536"/>
                <a:gd name="T9" fmla="*/ 0 w 384"/>
                <a:gd name="T10" fmla="*/ 0 h 48"/>
                <a:gd name="T11" fmla="*/ 384 w 384"/>
                <a:gd name="T12" fmla="*/ 48 h 48"/>
              </a:gdLst>
              <a:ahLst/>
              <a:cxnLst>
                <a:cxn ang="T6">
                  <a:pos x="T0" y="T1"/>
                </a:cxn>
                <a:cxn ang="T7">
                  <a:pos x="T2" y="T3"/>
                </a:cxn>
                <a:cxn ang="T8">
                  <a:pos x="T4" y="T5"/>
                </a:cxn>
              </a:cxnLst>
              <a:rect l="T9" t="T10" r="T11" b="T12"/>
              <a:pathLst>
                <a:path w="384" h="48">
                  <a:moveTo>
                    <a:pt x="384" y="48"/>
                  </a:moveTo>
                  <a:lnTo>
                    <a:pt x="0" y="48"/>
                  </a:lnTo>
                  <a:lnTo>
                    <a:pt x="0" y="0"/>
                  </a:lnTo>
                </a:path>
              </a:pathLst>
            </a:cu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AutoShape 84">
              <a:extLst>
                <a:ext uri="{FF2B5EF4-FFF2-40B4-BE49-F238E27FC236}">
                  <a16:creationId xmlns:a16="http://schemas.microsoft.com/office/drawing/2014/main" id="{354E942E-6489-4489-BFE8-9F5F373B5193}"/>
                </a:ext>
              </a:extLst>
            </p:cNvPr>
            <p:cNvSpPr>
              <a:spLocks noChangeArrowheads="1"/>
            </p:cNvSpPr>
            <p:nvPr/>
          </p:nvSpPr>
          <p:spPr bwMode="auto">
            <a:xfrm>
              <a:off x="2514600" y="6553200"/>
              <a:ext cx="6858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read</a:t>
              </a:r>
            </a:p>
          </p:txBody>
        </p:sp>
        <p:sp>
          <p:nvSpPr>
            <p:cNvPr id="57" name="Line 86">
              <a:extLst>
                <a:ext uri="{FF2B5EF4-FFF2-40B4-BE49-F238E27FC236}">
                  <a16:creationId xmlns:a16="http://schemas.microsoft.com/office/drawing/2014/main" id="{6B733EC4-57E8-4A76-BE93-8609ADE9E417}"/>
                </a:ext>
              </a:extLst>
            </p:cNvPr>
            <p:cNvSpPr>
              <a:spLocks noChangeShapeType="1"/>
            </p:cNvSpPr>
            <p:nvPr/>
          </p:nvSpPr>
          <p:spPr bwMode="auto">
            <a:xfrm flipV="1">
              <a:off x="4191000" y="6248400"/>
              <a:ext cx="0" cy="3810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Freeform 89">
              <a:extLst>
                <a:ext uri="{FF2B5EF4-FFF2-40B4-BE49-F238E27FC236}">
                  <a16:creationId xmlns:a16="http://schemas.microsoft.com/office/drawing/2014/main" id="{52697D75-61D6-4AD9-A3B1-7AB1B4206F02}"/>
                </a:ext>
              </a:extLst>
            </p:cNvPr>
            <p:cNvSpPr>
              <a:spLocks/>
            </p:cNvSpPr>
            <p:nvPr/>
          </p:nvSpPr>
          <p:spPr bwMode="auto">
            <a:xfrm flipH="1">
              <a:off x="2209800" y="8229600"/>
              <a:ext cx="2133600" cy="228600"/>
            </a:xfrm>
            <a:custGeom>
              <a:avLst/>
              <a:gdLst>
                <a:gd name="T0" fmla="*/ 2147483647 w 384"/>
                <a:gd name="T1" fmla="*/ 2147483647 h 48"/>
                <a:gd name="T2" fmla="*/ 0 w 384"/>
                <a:gd name="T3" fmla="*/ 2147483647 h 48"/>
                <a:gd name="T4" fmla="*/ 0 w 384"/>
                <a:gd name="T5" fmla="*/ 0 h 48"/>
                <a:gd name="T6" fmla="*/ 0 60000 65536"/>
                <a:gd name="T7" fmla="*/ 0 60000 65536"/>
                <a:gd name="T8" fmla="*/ 0 60000 65536"/>
                <a:gd name="T9" fmla="*/ 0 w 384"/>
                <a:gd name="T10" fmla="*/ 0 h 48"/>
                <a:gd name="T11" fmla="*/ 384 w 384"/>
                <a:gd name="T12" fmla="*/ 48 h 48"/>
              </a:gdLst>
              <a:ahLst/>
              <a:cxnLst>
                <a:cxn ang="T6">
                  <a:pos x="T0" y="T1"/>
                </a:cxn>
                <a:cxn ang="T7">
                  <a:pos x="T2" y="T3"/>
                </a:cxn>
                <a:cxn ang="T8">
                  <a:pos x="T4" y="T5"/>
                </a:cxn>
              </a:cxnLst>
              <a:rect l="T9" t="T10" r="T11" b="T12"/>
              <a:pathLst>
                <a:path w="384" h="48">
                  <a:moveTo>
                    <a:pt x="384" y="48"/>
                  </a:moveTo>
                  <a:lnTo>
                    <a:pt x="0" y="48"/>
                  </a:lnTo>
                  <a:lnTo>
                    <a:pt x="0" y="0"/>
                  </a:lnTo>
                </a:path>
              </a:pathLst>
            </a:cu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Line 94">
              <a:extLst>
                <a:ext uri="{FF2B5EF4-FFF2-40B4-BE49-F238E27FC236}">
                  <a16:creationId xmlns:a16="http://schemas.microsoft.com/office/drawing/2014/main" id="{373DD036-1E6C-4F68-9ACC-012A308AFC29}"/>
                </a:ext>
              </a:extLst>
            </p:cNvPr>
            <p:cNvSpPr>
              <a:spLocks noChangeShapeType="1"/>
            </p:cNvSpPr>
            <p:nvPr/>
          </p:nvSpPr>
          <p:spPr bwMode="auto">
            <a:xfrm rot="16200000" flipH="1" flipV="1">
              <a:off x="3429000" y="6553200"/>
              <a:ext cx="0" cy="457200"/>
            </a:xfrm>
            <a:prstGeom prst="line">
              <a:avLst/>
            </a:prstGeom>
            <a:noFill/>
            <a:ln w="19050">
              <a:solidFill>
                <a:srgbClr val="000000"/>
              </a:solidFill>
              <a:prstDash val="sysDot"/>
              <a:round/>
              <a:headEnd type="triangle" w="sm" len="sm"/>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Line 95">
              <a:extLst>
                <a:ext uri="{FF2B5EF4-FFF2-40B4-BE49-F238E27FC236}">
                  <a16:creationId xmlns:a16="http://schemas.microsoft.com/office/drawing/2014/main" id="{4B9582F8-50FD-477D-9094-8080A34FC9BF}"/>
                </a:ext>
              </a:extLst>
            </p:cNvPr>
            <p:cNvSpPr>
              <a:spLocks noChangeShapeType="1"/>
            </p:cNvSpPr>
            <p:nvPr/>
          </p:nvSpPr>
          <p:spPr bwMode="auto">
            <a:xfrm rot="16200000" flipH="1" flipV="1">
              <a:off x="3429000" y="7086600"/>
              <a:ext cx="0" cy="457200"/>
            </a:xfrm>
            <a:prstGeom prst="line">
              <a:avLst/>
            </a:prstGeom>
            <a:noFill/>
            <a:ln w="19050">
              <a:solidFill>
                <a:srgbClr val="000000"/>
              </a:solidFill>
              <a:prstDash val="sysDot"/>
              <a:round/>
              <a:headEnd type="triangle" w="sm" len="sm"/>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 name="AutoShape 79">
              <a:extLst>
                <a:ext uri="{FF2B5EF4-FFF2-40B4-BE49-F238E27FC236}">
                  <a16:creationId xmlns:a16="http://schemas.microsoft.com/office/drawing/2014/main" id="{86330F66-6E25-4EEB-B09C-9B5418283A37}"/>
                </a:ext>
              </a:extLst>
            </p:cNvPr>
            <p:cNvSpPr>
              <a:spLocks noChangeArrowheads="1"/>
            </p:cNvSpPr>
            <p:nvPr/>
          </p:nvSpPr>
          <p:spPr bwMode="auto">
            <a:xfrm>
              <a:off x="3581400" y="7772400"/>
              <a:ext cx="6096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addr</a:t>
              </a:r>
            </a:p>
          </p:txBody>
        </p:sp>
        <p:sp>
          <p:nvSpPr>
            <p:cNvPr id="62" name="Text Box 153">
              <a:extLst>
                <a:ext uri="{FF2B5EF4-FFF2-40B4-BE49-F238E27FC236}">
                  <a16:creationId xmlns:a16="http://schemas.microsoft.com/office/drawing/2014/main" id="{291B2A0E-9983-440A-AEF1-69239AF8F7F8}"/>
                </a:ext>
              </a:extLst>
            </p:cNvPr>
            <p:cNvSpPr txBox="1">
              <a:spLocks noChangeArrowheads="1"/>
            </p:cNvSpPr>
            <p:nvPr/>
          </p:nvSpPr>
          <p:spPr bwMode="auto">
            <a:xfrm>
              <a:off x="3200400" y="6553200"/>
              <a:ext cx="6096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read</a:t>
              </a:r>
            </a:p>
          </p:txBody>
        </p:sp>
        <p:sp>
          <p:nvSpPr>
            <p:cNvPr id="63" name="Text Box 154">
              <a:extLst>
                <a:ext uri="{FF2B5EF4-FFF2-40B4-BE49-F238E27FC236}">
                  <a16:creationId xmlns:a16="http://schemas.microsoft.com/office/drawing/2014/main" id="{E1D702F6-9534-4E3C-BD73-05C8CE11D618}"/>
                </a:ext>
              </a:extLst>
            </p:cNvPr>
            <p:cNvSpPr txBox="1">
              <a:spLocks noChangeArrowheads="1"/>
            </p:cNvSpPr>
            <p:nvPr/>
          </p:nvSpPr>
          <p:spPr bwMode="auto">
            <a:xfrm>
              <a:off x="3200400" y="7299325"/>
              <a:ext cx="5334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write</a:t>
              </a:r>
            </a:p>
          </p:txBody>
        </p:sp>
        <p:sp>
          <p:nvSpPr>
            <p:cNvPr id="64" name="Text Box 179">
              <a:extLst>
                <a:ext uri="{FF2B5EF4-FFF2-40B4-BE49-F238E27FC236}">
                  <a16:creationId xmlns:a16="http://schemas.microsoft.com/office/drawing/2014/main" id="{5F0A14DD-89F1-4706-B24D-306FC6BAB01F}"/>
                </a:ext>
              </a:extLst>
            </p:cNvPr>
            <p:cNvSpPr txBox="1">
              <a:spLocks noChangeArrowheads="1"/>
            </p:cNvSpPr>
            <p:nvPr/>
          </p:nvSpPr>
          <p:spPr bwMode="auto">
            <a:xfrm>
              <a:off x="4191000" y="6384925"/>
              <a:ext cx="7620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data out</a:t>
              </a:r>
            </a:p>
          </p:txBody>
        </p:sp>
        <p:grpSp>
          <p:nvGrpSpPr>
            <p:cNvPr id="65" name="Group 210">
              <a:extLst>
                <a:ext uri="{FF2B5EF4-FFF2-40B4-BE49-F238E27FC236}">
                  <a16:creationId xmlns:a16="http://schemas.microsoft.com/office/drawing/2014/main" id="{6E3F7E49-CE74-42B8-9ADC-BB60CA2E42C6}"/>
                </a:ext>
              </a:extLst>
            </p:cNvPr>
            <p:cNvGrpSpPr>
              <a:grpSpLocks/>
            </p:cNvGrpSpPr>
            <p:nvPr/>
          </p:nvGrpSpPr>
          <p:grpSpPr bwMode="auto">
            <a:xfrm>
              <a:off x="4419600" y="8534400"/>
              <a:ext cx="152400" cy="152400"/>
              <a:chOff x="240" y="4176"/>
              <a:chExt cx="192" cy="192"/>
            </a:xfrm>
          </p:grpSpPr>
          <p:sp>
            <p:nvSpPr>
              <p:cNvPr id="103" name="Oval 211">
                <a:extLst>
                  <a:ext uri="{FF2B5EF4-FFF2-40B4-BE49-F238E27FC236}">
                    <a16:creationId xmlns:a16="http://schemas.microsoft.com/office/drawing/2014/main" id="{E4E39D7C-9241-4648-8A24-F57124AEE912}"/>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Rectangle 212">
                <a:extLst>
                  <a:ext uri="{FF2B5EF4-FFF2-40B4-BE49-F238E27FC236}">
                    <a16:creationId xmlns:a16="http://schemas.microsoft.com/office/drawing/2014/main" id="{E80B392B-B3DE-43F6-81D3-E8ADF29F9088}"/>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66" name="AutoShape 239">
              <a:extLst>
                <a:ext uri="{FF2B5EF4-FFF2-40B4-BE49-F238E27FC236}">
                  <a16:creationId xmlns:a16="http://schemas.microsoft.com/office/drawing/2014/main" id="{EF2D9CBC-1BFE-4EE5-AED7-3F680F8D4627}"/>
                </a:ext>
              </a:extLst>
            </p:cNvPr>
            <p:cNvSpPr>
              <a:spLocks noChangeArrowheads="1"/>
            </p:cNvSpPr>
            <p:nvPr/>
          </p:nvSpPr>
          <p:spPr bwMode="auto">
            <a:xfrm>
              <a:off x="4267200" y="7772400"/>
              <a:ext cx="6096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data</a:t>
              </a:r>
            </a:p>
          </p:txBody>
        </p:sp>
        <p:sp>
          <p:nvSpPr>
            <p:cNvPr id="67" name="Oval 246">
              <a:extLst>
                <a:ext uri="{FF2B5EF4-FFF2-40B4-BE49-F238E27FC236}">
                  <a16:creationId xmlns:a16="http://schemas.microsoft.com/office/drawing/2014/main" id="{BD4097F6-3C88-4E77-8201-2981DAEEB4B0}"/>
                </a:ext>
              </a:extLst>
            </p:cNvPr>
            <p:cNvSpPr>
              <a:spLocks noChangeArrowheads="1"/>
            </p:cNvSpPr>
            <p:nvPr/>
          </p:nvSpPr>
          <p:spPr bwMode="auto">
            <a:xfrm>
              <a:off x="35814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valE</a:t>
              </a:r>
            </a:p>
          </p:txBody>
        </p:sp>
        <p:sp>
          <p:nvSpPr>
            <p:cNvPr id="68" name="Oval 250">
              <a:extLst>
                <a:ext uri="{FF2B5EF4-FFF2-40B4-BE49-F238E27FC236}">
                  <a16:creationId xmlns:a16="http://schemas.microsoft.com/office/drawing/2014/main" id="{9415F3CE-E0D6-4B13-9F53-1870C95B4C1C}"/>
                </a:ext>
              </a:extLst>
            </p:cNvPr>
            <p:cNvSpPr>
              <a:spLocks noChangeArrowheads="1"/>
            </p:cNvSpPr>
            <p:nvPr/>
          </p:nvSpPr>
          <p:spPr bwMode="auto">
            <a:xfrm>
              <a:off x="3962400" y="59436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valM</a:t>
              </a:r>
            </a:p>
          </p:txBody>
        </p:sp>
        <p:sp>
          <p:nvSpPr>
            <p:cNvPr id="69" name="Oval 294">
              <a:extLst>
                <a:ext uri="{FF2B5EF4-FFF2-40B4-BE49-F238E27FC236}">
                  <a16:creationId xmlns:a16="http://schemas.microsoft.com/office/drawing/2014/main" id="{22C31341-13E5-43EE-AE54-8B98E530D89F}"/>
                </a:ext>
              </a:extLst>
            </p:cNvPr>
            <p:cNvSpPr>
              <a:spLocks noChangeArrowheads="1"/>
            </p:cNvSpPr>
            <p:nvPr/>
          </p:nvSpPr>
          <p:spPr bwMode="auto">
            <a:xfrm>
              <a:off x="41910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valA</a:t>
              </a:r>
            </a:p>
          </p:txBody>
        </p:sp>
        <p:sp>
          <p:nvSpPr>
            <p:cNvPr id="70" name="Oval 295">
              <a:extLst>
                <a:ext uri="{FF2B5EF4-FFF2-40B4-BE49-F238E27FC236}">
                  <a16:creationId xmlns:a16="http://schemas.microsoft.com/office/drawing/2014/main" id="{A83DD72E-DE25-45CA-A767-D47042A1E4A8}"/>
                </a:ext>
              </a:extLst>
            </p:cNvPr>
            <p:cNvSpPr>
              <a:spLocks noChangeArrowheads="1"/>
            </p:cNvSpPr>
            <p:nvPr/>
          </p:nvSpPr>
          <p:spPr bwMode="auto">
            <a:xfrm>
              <a:off x="45720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valP</a:t>
              </a:r>
            </a:p>
          </p:txBody>
        </p:sp>
        <p:sp>
          <p:nvSpPr>
            <p:cNvPr id="71" name="Line 296">
              <a:extLst>
                <a:ext uri="{FF2B5EF4-FFF2-40B4-BE49-F238E27FC236}">
                  <a16:creationId xmlns:a16="http://schemas.microsoft.com/office/drawing/2014/main" id="{F87C16BF-59A3-4C6F-95EF-8BB6E0784C20}"/>
                </a:ext>
              </a:extLst>
            </p:cNvPr>
            <p:cNvSpPr>
              <a:spLocks noChangeShapeType="1"/>
            </p:cNvSpPr>
            <p:nvPr/>
          </p:nvSpPr>
          <p:spPr bwMode="auto">
            <a:xfrm flipH="1" flipV="1">
              <a:off x="4572000" y="74676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 name="AutoShape 297">
              <a:extLst>
                <a:ext uri="{FF2B5EF4-FFF2-40B4-BE49-F238E27FC236}">
                  <a16:creationId xmlns:a16="http://schemas.microsoft.com/office/drawing/2014/main" id="{4C9A1BB8-F715-4D7B-B1B4-66D49DF1240B}"/>
                </a:ext>
              </a:extLst>
            </p:cNvPr>
            <p:cNvSpPr>
              <a:spLocks noChangeArrowheads="1"/>
            </p:cNvSpPr>
            <p:nvPr/>
          </p:nvSpPr>
          <p:spPr bwMode="auto">
            <a:xfrm>
              <a:off x="2514600" y="7086600"/>
              <a:ext cx="685800" cy="4572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Mem.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write</a:t>
              </a:r>
            </a:p>
          </p:txBody>
        </p:sp>
        <p:sp>
          <p:nvSpPr>
            <p:cNvPr id="73" name="Text Box 298">
              <a:extLst>
                <a:ext uri="{FF2B5EF4-FFF2-40B4-BE49-F238E27FC236}">
                  <a16:creationId xmlns:a16="http://schemas.microsoft.com/office/drawing/2014/main" id="{AD93CF7E-0564-47BD-BEA6-C23992641525}"/>
                </a:ext>
              </a:extLst>
            </p:cNvPr>
            <p:cNvSpPr txBox="1">
              <a:spLocks noChangeArrowheads="1"/>
            </p:cNvSpPr>
            <p:nvPr/>
          </p:nvSpPr>
          <p:spPr bwMode="auto">
            <a:xfrm>
              <a:off x="4572000" y="7467600"/>
              <a:ext cx="762000" cy="244475"/>
            </a:xfrm>
            <a:prstGeom prst="rect">
              <a:avLst/>
            </a:prstGeom>
            <a:noFill/>
            <a:ln w="9525">
              <a:noFill/>
              <a:miter lim="800000"/>
              <a:headEnd/>
              <a:tailEnd/>
            </a:ln>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data in</a:t>
              </a:r>
            </a:p>
          </p:txBody>
        </p:sp>
        <p:sp>
          <p:nvSpPr>
            <p:cNvPr id="74" name="Oval 299">
              <a:extLst>
                <a:ext uri="{FF2B5EF4-FFF2-40B4-BE49-F238E27FC236}">
                  <a16:creationId xmlns:a16="http://schemas.microsoft.com/office/drawing/2014/main" id="{F80B1857-D6FC-4F3D-9E3F-D305438B1D77}"/>
                </a:ext>
              </a:extLst>
            </p:cNvPr>
            <p:cNvSpPr>
              <a:spLocks noChangeArrowheads="1"/>
            </p:cNvSpPr>
            <p:nvPr/>
          </p:nvSpPr>
          <p:spPr bwMode="auto">
            <a:xfrm>
              <a:off x="1981200" y="86868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icode</a:t>
              </a:r>
            </a:p>
          </p:txBody>
        </p:sp>
        <p:sp>
          <p:nvSpPr>
            <p:cNvPr id="75" name="Freeform 301">
              <a:extLst>
                <a:ext uri="{FF2B5EF4-FFF2-40B4-BE49-F238E27FC236}">
                  <a16:creationId xmlns:a16="http://schemas.microsoft.com/office/drawing/2014/main" id="{900BF796-BEE1-47DE-AF0C-65B3439BBF6A}"/>
                </a:ext>
              </a:extLst>
            </p:cNvPr>
            <p:cNvSpPr>
              <a:spLocks/>
            </p:cNvSpPr>
            <p:nvPr/>
          </p:nvSpPr>
          <p:spPr bwMode="auto">
            <a:xfrm>
              <a:off x="2209800" y="6781800"/>
              <a:ext cx="304800" cy="1981200"/>
            </a:xfrm>
            <a:custGeom>
              <a:avLst/>
              <a:gdLst>
                <a:gd name="T0" fmla="*/ 0 w 192"/>
                <a:gd name="T1" fmla="*/ 2147483647 h 1248"/>
                <a:gd name="T2" fmla="*/ 0 w 192"/>
                <a:gd name="T3" fmla="*/ 0 h 1248"/>
                <a:gd name="T4" fmla="*/ 2147483647 w 192"/>
                <a:gd name="T5" fmla="*/ 0 h 1248"/>
                <a:gd name="T6" fmla="*/ 0 60000 65536"/>
                <a:gd name="T7" fmla="*/ 0 60000 65536"/>
                <a:gd name="T8" fmla="*/ 0 60000 65536"/>
                <a:gd name="T9" fmla="*/ 0 w 192"/>
                <a:gd name="T10" fmla="*/ 0 h 1248"/>
                <a:gd name="T11" fmla="*/ 192 w 192"/>
                <a:gd name="T12" fmla="*/ 1248 h 1248"/>
              </a:gdLst>
              <a:ahLst/>
              <a:cxnLst>
                <a:cxn ang="T6">
                  <a:pos x="T0" y="T1"/>
                </a:cxn>
                <a:cxn ang="T7">
                  <a:pos x="T2" y="T3"/>
                </a:cxn>
                <a:cxn ang="T8">
                  <a:pos x="T4" y="T5"/>
                </a:cxn>
              </a:cxnLst>
              <a:rect l="T9" t="T10" r="T11" b="T12"/>
              <a:pathLst>
                <a:path w="192" h="1248">
                  <a:moveTo>
                    <a:pt x="0" y="1248"/>
                  </a:moveTo>
                  <a:lnTo>
                    <a:pt x="0" y="0"/>
                  </a:lnTo>
                  <a:lnTo>
                    <a:pt x="192" y="0"/>
                  </a:lnTo>
                </a:path>
              </a:pathLst>
            </a:cu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Line 302">
              <a:extLst>
                <a:ext uri="{FF2B5EF4-FFF2-40B4-BE49-F238E27FC236}">
                  <a16:creationId xmlns:a16="http://schemas.microsoft.com/office/drawing/2014/main" id="{0ABF82A0-7B16-4537-A577-0F542B8BE6EF}"/>
                </a:ext>
              </a:extLst>
            </p:cNvPr>
            <p:cNvSpPr>
              <a:spLocks noChangeShapeType="1"/>
            </p:cNvSpPr>
            <p:nvPr/>
          </p:nvSpPr>
          <p:spPr bwMode="auto">
            <a:xfrm>
              <a:off x="2209800" y="7315200"/>
              <a:ext cx="304800" cy="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 name="Line 303">
              <a:extLst>
                <a:ext uri="{FF2B5EF4-FFF2-40B4-BE49-F238E27FC236}">
                  <a16:creationId xmlns:a16="http://schemas.microsoft.com/office/drawing/2014/main" id="{B57EB40E-5C00-44A7-A6E1-7B49C72AFAD0}"/>
                </a:ext>
              </a:extLst>
            </p:cNvPr>
            <p:cNvSpPr>
              <a:spLocks noChangeShapeType="1"/>
            </p:cNvSpPr>
            <p:nvPr/>
          </p:nvSpPr>
          <p:spPr bwMode="auto">
            <a:xfrm rot="16200000">
              <a:off x="3543300" y="8343900"/>
              <a:ext cx="228600" cy="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 name="Line 304">
              <a:extLst>
                <a:ext uri="{FF2B5EF4-FFF2-40B4-BE49-F238E27FC236}">
                  <a16:creationId xmlns:a16="http://schemas.microsoft.com/office/drawing/2014/main" id="{86C87861-C5A3-4768-9E21-FF2B6A8A9A26}"/>
                </a:ext>
              </a:extLst>
            </p:cNvPr>
            <p:cNvSpPr>
              <a:spLocks noChangeShapeType="1"/>
            </p:cNvSpPr>
            <p:nvPr/>
          </p:nvSpPr>
          <p:spPr bwMode="auto">
            <a:xfrm flipV="1">
              <a:off x="4724400" y="8229600"/>
              <a:ext cx="0" cy="5334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79" name="Group 305">
              <a:extLst>
                <a:ext uri="{FF2B5EF4-FFF2-40B4-BE49-F238E27FC236}">
                  <a16:creationId xmlns:a16="http://schemas.microsoft.com/office/drawing/2014/main" id="{4A4EC13E-4D2A-4C87-88A9-9F74306EAA0F}"/>
                </a:ext>
              </a:extLst>
            </p:cNvPr>
            <p:cNvGrpSpPr>
              <a:grpSpLocks/>
            </p:cNvGrpSpPr>
            <p:nvPr/>
          </p:nvGrpSpPr>
          <p:grpSpPr bwMode="auto">
            <a:xfrm>
              <a:off x="3581400" y="8382000"/>
              <a:ext cx="152400" cy="152400"/>
              <a:chOff x="240" y="4176"/>
              <a:chExt cx="192" cy="192"/>
            </a:xfrm>
          </p:grpSpPr>
          <p:sp>
            <p:nvSpPr>
              <p:cNvPr id="101" name="Oval 306">
                <a:extLst>
                  <a:ext uri="{FF2B5EF4-FFF2-40B4-BE49-F238E27FC236}">
                    <a16:creationId xmlns:a16="http://schemas.microsoft.com/office/drawing/2014/main" id="{FB33D440-3C0C-488D-993D-02957238B23B}"/>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Rectangle 307">
                <a:extLst>
                  <a:ext uri="{FF2B5EF4-FFF2-40B4-BE49-F238E27FC236}">
                    <a16:creationId xmlns:a16="http://schemas.microsoft.com/office/drawing/2014/main" id="{EEDAF8DA-78F9-48F3-9B69-D41BE9523965}"/>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0" name="Group 308">
              <a:extLst>
                <a:ext uri="{FF2B5EF4-FFF2-40B4-BE49-F238E27FC236}">
                  <a16:creationId xmlns:a16="http://schemas.microsoft.com/office/drawing/2014/main" id="{0F282A9A-3877-4468-B65D-08E38BD1313A}"/>
                </a:ext>
              </a:extLst>
            </p:cNvPr>
            <p:cNvGrpSpPr>
              <a:grpSpLocks/>
            </p:cNvGrpSpPr>
            <p:nvPr/>
          </p:nvGrpSpPr>
          <p:grpSpPr bwMode="auto">
            <a:xfrm>
              <a:off x="2133600" y="7239000"/>
              <a:ext cx="152400" cy="152400"/>
              <a:chOff x="240" y="4176"/>
              <a:chExt cx="192" cy="192"/>
            </a:xfrm>
          </p:grpSpPr>
          <p:sp>
            <p:nvSpPr>
              <p:cNvPr id="99" name="Oval 309">
                <a:extLst>
                  <a:ext uri="{FF2B5EF4-FFF2-40B4-BE49-F238E27FC236}">
                    <a16:creationId xmlns:a16="http://schemas.microsoft.com/office/drawing/2014/main" id="{423CEBF7-1B07-4DB7-94B8-70B9CB6AB2AB}"/>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310">
                <a:extLst>
                  <a:ext uri="{FF2B5EF4-FFF2-40B4-BE49-F238E27FC236}">
                    <a16:creationId xmlns:a16="http://schemas.microsoft.com/office/drawing/2014/main" id="{0609B604-8F0A-4329-B5EE-AED7102DF160}"/>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1" name="Group 311">
              <a:extLst>
                <a:ext uri="{FF2B5EF4-FFF2-40B4-BE49-F238E27FC236}">
                  <a16:creationId xmlns:a16="http://schemas.microsoft.com/office/drawing/2014/main" id="{2CBE3318-1C99-4FDF-8EB0-1703DA5CD626}"/>
                </a:ext>
              </a:extLst>
            </p:cNvPr>
            <p:cNvGrpSpPr>
              <a:grpSpLocks/>
            </p:cNvGrpSpPr>
            <p:nvPr/>
          </p:nvGrpSpPr>
          <p:grpSpPr bwMode="auto">
            <a:xfrm>
              <a:off x="2133600" y="8382000"/>
              <a:ext cx="152400" cy="152400"/>
              <a:chOff x="240" y="4176"/>
              <a:chExt cx="192" cy="192"/>
            </a:xfrm>
          </p:grpSpPr>
          <p:sp>
            <p:nvSpPr>
              <p:cNvPr id="97" name="Oval 312">
                <a:extLst>
                  <a:ext uri="{FF2B5EF4-FFF2-40B4-BE49-F238E27FC236}">
                    <a16:creationId xmlns:a16="http://schemas.microsoft.com/office/drawing/2014/main" id="{DC5B61FE-D101-4BFC-ABC3-D28BD1E4B1AF}"/>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Rectangle 313">
                <a:extLst>
                  <a:ext uri="{FF2B5EF4-FFF2-40B4-BE49-F238E27FC236}">
                    <a16:creationId xmlns:a16="http://schemas.microsoft.com/office/drawing/2014/main" id="{CBDDAE90-CEF8-4130-8EC4-01B72A2418CD}"/>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82" name="Oval 71">
              <a:extLst>
                <a:ext uri="{FF2B5EF4-FFF2-40B4-BE49-F238E27FC236}">
                  <a16:creationId xmlns:a16="http://schemas.microsoft.com/office/drawing/2014/main" id="{B4A1A7E6-C9E5-45A6-9B87-FC4E59AB1609}"/>
                </a:ext>
              </a:extLst>
            </p:cNvPr>
            <p:cNvSpPr>
              <a:spLocks noChangeArrowheads="1"/>
            </p:cNvSpPr>
            <p:nvPr/>
          </p:nvSpPr>
          <p:spPr bwMode="auto">
            <a:xfrm>
              <a:off x="1905000" y="5486400"/>
              <a:ext cx="457200" cy="381000"/>
            </a:xfrm>
            <a:prstGeom prst="ellipse">
              <a:avLst/>
            </a:prstGeom>
            <a:solidFill>
              <a:srgbClr val="FFFFFF"/>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Stat</a:t>
              </a:r>
            </a:p>
          </p:txBody>
        </p:sp>
        <p:cxnSp>
          <p:nvCxnSpPr>
            <p:cNvPr id="83" name="Straight Connector 119">
              <a:extLst>
                <a:ext uri="{FF2B5EF4-FFF2-40B4-BE49-F238E27FC236}">
                  <a16:creationId xmlns:a16="http://schemas.microsoft.com/office/drawing/2014/main" id="{A74A9B72-956D-4BF4-9C32-03862061B243}"/>
                </a:ext>
              </a:extLst>
            </p:cNvPr>
            <p:cNvCxnSpPr>
              <a:cxnSpLocks noChangeShapeType="1"/>
            </p:cNvCxnSpPr>
            <p:nvPr/>
          </p:nvCxnSpPr>
          <p:spPr bwMode="auto">
            <a:xfrm>
              <a:off x="2362200" y="6477000"/>
              <a:ext cx="1447800" cy="1588"/>
            </a:xfrm>
            <a:prstGeom prst="line">
              <a:avLst/>
            </a:prstGeom>
            <a:noFill/>
            <a:ln w="19050" algn="ctr">
              <a:solidFill>
                <a:srgbClr val="000000"/>
              </a:solidFill>
              <a:prstDash val="sysDot"/>
              <a:round/>
              <a:headEnd type="none" w="sm" len="sm"/>
              <a:tailEnd type="none" w="sm" len="sm"/>
            </a:ln>
          </p:spPr>
        </p:cxnSp>
        <p:cxnSp>
          <p:nvCxnSpPr>
            <p:cNvPr id="84" name="Straight Connector 125">
              <a:extLst>
                <a:ext uri="{FF2B5EF4-FFF2-40B4-BE49-F238E27FC236}">
                  <a16:creationId xmlns:a16="http://schemas.microsoft.com/office/drawing/2014/main" id="{4B867D86-148A-4089-93C5-79A8CB00767B}"/>
                </a:ext>
              </a:extLst>
            </p:cNvPr>
            <p:cNvCxnSpPr>
              <a:cxnSpLocks noChangeShapeType="1"/>
            </p:cNvCxnSpPr>
            <p:nvPr/>
          </p:nvCxnSpPr>
          <p:spPr bwMode="auto">
            <a:xfrm rot="5400000">
              <a:off x="3732213" y="6553200"/>
              <a:ext cx="153988" cy="1587"/>
            </a:xfrm>
            <a:prstGeom prst="line">
              <a:avLst/>
            </a:prstGeom>
            <a:noFill/>
            <a:ln w="19050" algn="ctr">
              <a:solidFill>
                <a:srgbClr val="000000"/>
              </a:solidFill>
              <a:prstDash val="sysDot"/>
              <a:round/>
              <a:headEnd type="none" w="sm" len="sm"/>
              <a:tailEnd type="none" w="sm" len="sm"/>
            </a:ln>
          </p:spPr>
        </p:cxnSp>
        <p:sp>
          <p:nvSpPr>
            <p:cNvPr id="85" name="Text Box 153">
              <a:extLst>
                <a:ext uri="{FF2B5EF4-FFF2-40B4-BE49-F238E27FC236}">
                  <a16:creationId xmlns:a16="http://schemas.microsoft.com/office/drawing/2014/main" id="{AC7D22F5-30EA-4FCC-937E-8A9F6983A51B}"/>
                </a:ext>
              </a:extLst>
            </p:cNvPr>
            <p:cNvSpPr txBox="1">
              <a:spLocks noChangeArrowheads="1"/>
            </p:cNvSpPr>
            <p:nvPr/>
          </p:nvSpPr>
          <p:spPr bwMode="auto">
            <a:xfrm>
              <a:off x="2438400" y="6248400"/>
              <a:ext cx="1219200" cy="246063"/>
            </a:xfrm>
            <a:prstGeom prst="rect">
              <a:avLst/>
            </a:prstGeom>
            <a:noFill/>
            <a:ln w="9525">
              <a:noFill/>
              <a:miter lim="800000"/>
              <a:headEnd/>
              <a:tailEnd/>
            </a:ln>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dmem_error</a:t>
              </a:r>
            </a:p>
          </p:txBody>
        </p:sp>
        <p:cxnSp>
          <p:nvCxnSpPr>
            <p:cNvPr id="86" name="Straight Connector 120">
              <a:extLst>
                <a:ext uri="{FF2B5EF4-FFF2-40B4-BE49-F238E27FC236}">
                  <a16:creationId xmlns:a16="http://schemas.microsoft.com/office/drawing/2014/main" id="{9A74700C-4C8D-4CF8-943D-3B0F91E86AB7}"/>
                </a:ext>
              </a:extLst>
            </p:cNvPr>
            <p:cNvCxnSpPr>
              <a:cxnSpLocks noChangeShapeType="1"/>
            </p:cNvCxnSpPr>
            <p:nvPr/>
          </p:nvCxnSpPr>
          <p:spPr bwMode="auto">
            <a:xfrm rot="5400000">
              <a:off x="1754188" y="6627812"/>
              <a:ext cx="609600" cy="3175"/>
            </a:xfrm>
            <a:prstGeom prst="line">
              <a:avLst/>
            </a:prstGeom>
            <a:noFill/>
            <a:ln w="19050" algn="ctr">
              <a:solidFill>
                <a:srgbClr val="000000"/>
              </a:solidFill>
              <a:prstDash val="sysDot"/>
              <a:round/>
              <a:headEnd type="triangle" w="sm" len="sm"/>
              <a:tailEnd type="none" w="sm" len="sm"/>
            </a:ln>
          </p:spPr>
        </p:cxnSp>
        <p:cxnSp>
          <p:nvCxnSpPr>
            <p:cNvPr id="87" name="Straight Connector 120">
              <a:extLst>
                <a:ext uri="{FF2B5EF4-FFF2-40B4-BE49-F238E27FC236}">
                  <a16:creationId xmlns:a16="http://schemas.microsoft.com/office/drawing/2014/main" id="{072E9288-2BE3-4E9E-B79F-CB63D5E1DDBC}"/>
                </a:ext>
              </a:extLst>
            </p:cNvPr>
            <p:cNvCxnSpPr>
              <a:cxnSpLocks noChangeShapeType="1"/>
            </p:cNvCxnSpPr>
            <p:nvPr/>
          </p:nvCxnSpPr>
          <p:spPr bwMode="auto">
            <a:xfrm rot="5400000">
              <a:off x="2297906" y="6390482"/>
              <a:ext cx="130175" cy="1588"/>
            </a:xfrm>
            <a:prstGeom prst="line">
              <a:avLst/>
            </a:prstGeom>
            <a:noFill/>
            <a:ln w="19050" algn="ctr">
              <a:solidFill>
                <a:srgbClr val="000000"/>
              </a:solidFill>
              <a:prstDash val="sysDot"/>
              <a:round/>
              <a:headEnd type="triangle" w="sm" len="sm"/>
              <a:tailEnd type="none" w="sm" len="sm"/>
            </a:ln>
          </p:spPr>
        </p:cxnSp>
        <p:cxnSp>
          <p:nvCxnSpPr>
            <p:cNvPr id="88" name="Straight Connector 119">
              <a:extLst>
                <a:ext uri="{FF2B5EF4-FFF2-40B4-BE49-F238E27FC236}">
                  <a16:creationId xmlns:a16="http://schemas.microsoft.com/office/drawing/2014/main" id="{995540B3-EE5C-4B1C-B775-95B2E5EACA11}"/>
                </a:ext>
              </a:extLst>
            </p:cNvPr>
            <p:cNvCxnSpPr>
              <a:cxnSpLocks noChangeShapeType="1"/>
            </p:cNvCxnSpPr>
            <p:nvPr/>
          </p:nvCxnSpPr>
          <p:spPr bwMode="auto">
            <a:xfrm rot="5400000">
              <a:off x="1754188" y="6475412"/>
              <a:ext cx="304800" cy="3175"/>
            </a:xfrm>
            <a:prstGeom prst="line">
              <a:avLst/>
            </a:prstGeom>
            <a:noFill/>
            <a:ln w="19050" algn="ctr">
              <a:solidFill>
                <a:srgbClr val="000000"/>
              </a:solidFill>
              <a:prstDash val="sysDot"/>
              <a:round/>
              <a:headEnd type="triangle" w="sm" len="sm"/>
              <a:tailEnd type="none" w="sm" len="sm"/>
            </a:ln>
          </p:spPr>
        </p:cxnSp>
        <p:sp>
          <p:nvSpPr>
            <p:cNvPr id="89" name="Text Box 153">
              <a:extLst>
                <a:ext uri="{FF2B5EF4-FFF2-40B4-BE49-F238E27FC236}">
                  <a16:creationId xmlns:a16="http://schemas.microsoft.com/office/drawing/2014/main" id="{BD041A25-E04F-46CD-912C-46F3ABD6A121}"/>
                </a:ext>
              </a:extLst>
            </p:cNvPr>
            <p:cNvSpPr txBox="1">
              <a:spLocks noChangeArrowheads="1"/>
            </p:cNvSpPr>
            <p:nvPr/>
          </p:nvSpPr>
          <p:spPr bwMode="auto">
            <a:xfrm>
              <a:off x="1295400" y="6629400"/>
              <a:ext cx="762000" cy="246063"/>
            </a:xfrm>
            <a:prstGeom prst="rect">
              <a:avLst/>
            </a:prstGeom>
            <a:noFill/>
            <a:ln w="9525">
              <a:noFill/>
              <a:miter lim="800000"/>
              <a:headEnd/>
              <a:tailEnd/>
            </a:ln>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instr_valid</a:t>
              </a:r>
            </a:p>
          </p:txBody>
        </p:sp>
        <p:sp>
          <p:nvSpPr>
            <p:cNvPr id="90" name="Text Box 153">
              <a:extLst>
                <a:ext uri="{FF2B5EF4-FFF2-40B4-BE49-F238E27FC236}">
                  <a16:creationId xmlns:a16="http://schemas.microsoft.com/office/drawing/2014/main" id="{2AEE4168-891E-4E5A-BD09-80C6180FC704}"/>
                </a:ext>
              </a:extLst>
            </p:cNvPr>
            <p:cNvSpPr txBox="1">
              <a:spLocks noChangeArrowheads="1"/>
            </p:cNvSpPr>
            <p:nvPr/>
          </p:nvSpPr>
          <p:spPr bwMode="auto">
            <a:xfrm>
              <a:off x="1371600" y="6934200"/>
              <a:ext cx="838200" cy="246063"/>
            </a:xfrm>
            <a:prstGeom prst="rect">
              <a:avLst/>
            </a:prstGeom>
            <a:noFill/>
            <a:ln w="9525">
              <a:noFill/>
              <a:miter lim="800000"/>
              <a:headEnd/>
              <a:tailEnd/>
            </a:ln>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imem_error</a:t>
              </a:r>
            </a:p>
          </p:txBody>
        </p:sp>
        <p:sp>
          <p:nvSpPr>
            <p:cNvPr id="91" name="Line 302">
              <a:extLst>
                <a:ext uri="{FF2B5EF4-FFF2-40B4-BE49-F238E27FC236}">
                  <a16:creationId xmlns:a16="http://schemas.microsoft.com/office/drawing/2014/main" id="{3F9E32CB-A9B0-42D6-A4EE-9D297CCCCEB2}"/>
                </a:ext>
              </a:extLst>
            </p:cNvPr>
            <p:cNvSpPr>
              <a:spLocks noChangeShapeType="1"/>
            </p:cNvSpPr>
            <p:nvPr/>
          </p:nvSpPr>
          <p:spPr bwMode="auto">
            <a:xfrm flipV="1">
              <a:off x="2209800" y="6324600"/>
              <a:ext cx="0" cy="45720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2" name="Group 308">
              <a:extLst>
                <a:ext uri="{FF2B5EF4-FFF2-40B4-BE49-F238E27FC236}">
                  <a16:creationId xmlns:a16="http://schemas.microsoft.com/office/drawing/2014/main" id="{9FA28889-1C19-4792-84A0-CDB1C980AF19}"/>
                </a:ext>
              </a:extLst>
            </p:cNvPr>
            <p:cNvGrpSpPr>
              <a:grpSpLocks/>
            </p:cNvGrpSpPr>
            <p:nvPr/>
          </p:nvGrpSpPr>
          <p:grpSpPr bwMode="auto">
            <a:xfrm>
              <a:off x="2133600" y="6705600"/>
              <a:ext cx="152400" cy="152400"/>
              <a:chOff x="240" y="4176"/>
              <a:chExt cx="192" cy="192"/>
            </a:xfrm>
          </p:grpSpPr>
          <p:sp>
            <p:nvSpPr>
              <p:cNvPr id="95" name="Oval 309">
                <a:extLst>
                  <a:ext uri="{FF2B5EF4-FFF2-40B4-BE49-F238E27FC236}">
                    <a16:creationId xmlns:a16="http://schemas.microsoft.com/office/drawing/2014/main" id="{76D6DDA7-3B2D-4723-BF89-0214367B5CB8}"/>
                  </a:ext>
                </a:extLst>
              </p:cNvPr>
              <p:cNvSpPr>
                <a:spLocks noChangeArrowheads="1"/>
              </p:cNvSpPr>
              <p:nvPr/>
            </p:nvSpPr>
            <p:spPr bwMode="auto">
              <a:xfrm>
                <a:off x="288" y="4224"/>
                <a:ext cx="96" cy="96"/>
              </a:xfrm>
              <a:prstGeom prst="ellipse">
                <a:avLst/>
              </a:prstGeom>
              <a:solidFill>
                <a:srgbClr val="000000"/>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Rectangle 310">
                <a:extLst>
                  <a:ext uri="{FF2B5EF4-FFF2-40B4-BE49-F238E27FC236}">
                    <a16:creationId xmlns:a16="http://schemas.microsoft.com/office/drawing/2014/main" id="{65DBDDCF-10BE-42FB-A20E-B9D67862BA77}"/>
                  </a:ext>
                </a:extLst>
              </p:cNvPr>
              <p:cNvSpPr>
                <a:spLocks noChangeArrowheads="1"/>
              </p:cNvSpPr>
              <p:nvPr/>
            </p:nvSpPr>
            <p:spPr bwMode="auto">
              <a:xfrm>
                <a:off x="240" y="4176"/>
                <a:ext cx="192" cy="192"/>
              </a:xfrm>
              <a:prstGeom prst="rect">
                <a:avLst/>
              </a:prstGeom>
              <a:no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3" name="AutoShape 44">
              <a:extLst>
                <a:ext uri="{FF2B5EF4-FFF2-40B4-BE49-F238E27FC236}">
                  <a16:creationId xmlns:a16="http://schemas.microsoft.com/office/drawing/2014/main" id="{40E82E8A-D79A-416F-B861-2C0ABB913EBD}"/>
                </a:ext>
              </a:extLst>
            </p:cNvPr>
            <p:cNvSpPr>
              <a:spLocks noChangeArrowheads="1"/>
            </p:cNvSpPr>
            <p:nvPr/>
          </p:nvSpPr>
          <p:spPr bwMode="auto">
            <a:xfrm>
              <a:off x="1828800" y="6019800"/>
              <a:ext cx="609600" cy="3048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stat</a:t>
              </a:r>
            </a:p>
          </p:txBody>
        </p:sp>
        <p:sp>
          <p:nvSpPr>
            <p:cNvPr id="94" name="Line 303">
              <a:extLst>
                <a:ext uri="{FF2B5EF4-FFF2-40B4-BE49-F238E27FC236}">
                  <a16:creationId xmlns:a16="http://schemas.microsoft.com/office/drawing/2014/main" id="{1CDCD4B0-520F-42AC-A824-05533656BC8E}"/>
                </a:ext>
              </a:extLst>
            </p:cNvPr>
            <p:cNvSpPr>
              <a:spLocks noChangeShapeType="1"/>
            </p:cNvSpPr>
            <p:nvPr/>
          </p:nvSpPr>
          <p:spPr bwMode="auto">
            <a:xfrm rot="16200000">
              <a:off x="2057400" y="5943600"/>
              <a:ext cx="152400" cy="0"/>
            </a:xfrm>
            <a:prstGeom prst="line">
              <a:avLst/>
            </a:prstGeom>
            <a:noFill/>
            <a:ln w="12700">
              <a:solidFill>
                <a:srgbClr val="000000"/>
              </a:solidFill>
              <a:round/>
              <a:headEnd type="none" w="sm" len="sm"/>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05" name="文本框 104">
            <a:extLst>
              <a:ext uri="{FF2B5EF4-FFF2-40B4-BE49-F238E27FC236}">
                <a16:creationId xmlns:a16="http://schemas.microsoft.com/office/drawing/2014/main" id="{A3719EE0-5780-4275-ACC5-CAC3E3EF3714}"/>
              </a:ext>
            </a:extLst>
          </p:cNvPr>
          <p:cNvSpPr txBox="1"/>
          <p:nvPr/>
        </p:nvSpPr>
        <p:spPr>
          <a:xfrm>
            <a:off x="176582" y="3081133"/>
            <a:ext cx="5399511" cy="1338828"/>
          </a:xfrm>
          <a:prstGeom prst="rect">
            <a:avLst/>
          </a:prstGeom>
          <a:noFill/>
        </p:spPr>
        <p:txBody>
          <a:bodyPr wrap="square">
            <a:spAutoFit/>
          </a:bodyPr>
          <a:lstStyle/>
          <a:p>
            <a:pPr algn="l"/>
            <a:r>
              <a:rPr lang="en-US" altLang="zh-CN" dirty="0"/>
              <a:t>word </a:t>
            </a:r>
            <a:r>
              <a:rPr lang="en-US" altLang="zh-CN" dirty="0" err="1"/>
              <a:t>mem_data</a:t>
            </a:r>
            <a:r>
              <a:rPr lang="en-US" altLang="zh-CN" dirty="0"/>
              <a:t> = [</a:t>
            </a:r>
          </a:p>
          <a:p>
            <a:pPr algn="l"/>
            <a:r>
              <a:rPr lang="en-US" altLang="zh-CN" dirty="0"/>
              <a:t>	</a:t>
            </a:r>
            <a:r>
              <a:rPr lang="en-US" altLang="zh-CN" dirty="0" err="1"/>
              <a:t>icode</a:t>
            </a:r>
            <a:r>
              <a:rPr lang="en-US" altLang="zh-CN" dirty="0"/>
              <a:t> in { IRMMOVQ, IPUSHQ } : </a:t>
            </a:r>
            <a:r>
              <a:rPr lang="en-US" altLang="zh-CN" dirty="0" err="1"/>
              <a:t>valA</a:t>
            </a:r>
            <a:r>
              <a:rPr lang="en-US" altLang="zh-CN" dirty="0"/>
              <a:t>;</a:t>
            </a:r>
          </a:p>
          <a:p>
            <a:pPr algn="l"/>
            <a:r>
              <a:rPr lang="en-US" altLang="zh-CN" dirty="0"/>
              <a:t>	</a:t>
            </a:r>
            <a:r>
              <a:rPr lang="en-US" altLang="zh-CN" dirty="0" err="1"/>
              <a:t>icode</a:t>
            </a:r>
            <a:r>
              <a:rPr lang="en-US" altLang="zh-CN" dirty="0"/>
              <a:t> == ICALL : </a:t>
            </a:r>
            <a:r>
              <a:rPr lang="en-US" altLang="zh-CN" dirty="0" err="1"/>
              <a:t>valP</a:t>
            </a:r>
            <a:r>
              <a:rPr lang="en-US" altLang="zh-CN" dirty="0"/>
              <a:t>;</a:t>
            </a:r>
          </a:p>
          <a:p>
            <a:pPr algn="l"/>
            <a:r>
              <a:rPr lang="en-US" altLang="zh-CN" dirty="0"/>
              <a:t>	# Default: Don't write anything</a:t>
            </a:r>
          </a:p>
          <a:p>
            <a:pPr algn="l"/>
            <a:r>
              <a:rPr lang="en-US" altLang="zh-CN" dirty="0"/>
              <a:t>];</a:t>
            </a:r>
            <a:endParaRPr lang="zh-CN" altLang="en-US" dirty="0"/>
          </a:p>
        </p:txBody>
      </p:sp>
      <p:sp>
        <p:nvSpPr>
          <p:cNvPr id="107" name="文本框 106">
            <a:extLst>
              <a:ext uri="{FF2B5EF4-FFF2-40B4-BE49-F238E27FC236}">
                <a16:creationId xmlns:a16="http://schemas.microsoft.com/office/drawing/2014/main" id="{1796CF47-7C01-4E66-BEA7-859836216BD5}"/>
              </a:ext>
            </a:extLst>
          </p:cNvPr>
          <p:cNvSpPr txBox="1"/>
          <p:nvPr/>
        </p:nvSpPr>
        <p:spPr>
          <a:xfrm>
            <a:off x="35803" y="5414640"/>
            <a:ext cx="7234153" cy="341632"/>
          </a:xfrm>
          <a:prstGeom prst="rect">
            <a:avLst/>
          </a:prstGeom>
          <a:noFill/>
        </p:spPr>
        <p:txBody>
          <a:bodyPr wrap="square">
            <a:spAutoFit/>
          </a:bodyPr>
          <a:lstStyle/>
          <a:p>
            <a:r>
              <a:rPr lang="en-US" altLang="zh-CN" dirty="0"/>
              <a:t>bool </a:t>
            </a:r>
            <a:r>
              <a:rPr lang="en-US" altLang="zh-CN" dirty="0" err="1"/>
              <a:t>mem_write</a:t>
            </a:r>
            <a:r>
              <a:rPr lang="en-US" altLang="zh-CN" dirty="0"/>
              <a:t> = </a:t>
            </a:r>
            <a:r>
              <a:rPr lang="en-US" altLang="zh-CN" dirty="0" err="1"/>
              <a:t>icode</a:t>
            </a:r>
            <a:r>
              <a:rPr lang="en-US" altLang="zh-CN" dirty="0"/>
              <a:t> in { IRMMOVQ, IPUSHQ, ICALL };</a:t>
            </a:r>
            <a:endParaRPr lang="zh-CN" altLang="en-US" dirty="0"/>
          </a:p>
        </p:txBody>
      </p:sp>
    </p:spTree>
    <p:extLst>
      <p:ext uri="{BB962C8B-B14F-4D97-AF65-F5344CB8AC3E}">
        <p14:creationId xmlns:p14="http://schemas.microsoft.com/office/powerpoint/2010/main" val="21976605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zh-CN" altLang="en-US" dirty="0"/>
              <a:t>构建的模块</a:t>
            </a:r>
            <a:r>
              <a:rPr lang="en-US" dirty="0"/>
              <a:t>Building Blocks</a:t>
            </a:r>
          </a:p>
        </p:txBody>
      </p:sp>
      <p:sp>
        <p:nvSpPr>
          <p:cNvPr id="324677" name="Rectangle 69"/>
          <p:cNvSpPr>
            <a:spLocks noGrp="1" noChangeArrowheads="1"/>
          </p:cNvSpPr>
          <p:nvPr>
            <p:ph type="body" idx="1"/>
          </p:nvPr>
        </p:nvSpPr>
        <p:spPr>
          <a:xfrm>
            <a:off x="290513" y="1219200"/>
            <a:ext cx="4967287" cy="5213350"/>
          </a:xfrm>
        </p:spPr>
        <p:txBody>
          <a:bodyPr/>
          <a:lstStyle/>
          <a:p>
            <a:r>
              <a:rPr lang="zh-CN" altLang="en-US" dirty="0"/>
              <a:t>组合逻辑</a:t>
            </a:r>
            <a:endParaRPr lang="en-US" dirty="0"/>
          </a:p>
          <a:p>
            <a:pPr lvl="1"/>
            <a:r>
              <a:rPr lang="zh-CN" altLang="en-US" dirty="0"/>
              <a:t>输入值的布尔功能计算</a:t>
            </a:r>
            <a:endParaRPr lang="en-US" altLang="zh-CN" dirty="0"/>
          </a:p>
          <a:p>
            <a:pPr lvl="1"/>
            <a:r>
              <a:rPr lang="zh-CN" altLang="en-US" dirty="0"/>
              <a:t>对输入变化连续响应</a:t>
            </a:r>
            <a:endParaRPr lang="en-US" dirty="0"/>
          </a:p>
          <a:p>
            <a:pPr lvl="1"/>
            <a:r>
              <a:rPr lang="zh-CN" altLang="en-US" dirty="0"/>
              <a:t>操作数据并实现控制</a:t>
            </a:r>
            <a:endParaRPr lang="en-US" dirty="0"/>
          </a:p>
          <a:p>
            <a:endParaRPr lang="en-US" dirty="0"/>
          </a:p>
          <a:p>
            <a:r>
              <a:rPr lang="zh-CN" altLang="en-US" dirty="0"/>
              <a:t>存储部件</a:t>
            </a:r>
            <a:endParaRPr lang="en-US" dirty="0"/>
          </a:p>
          <a:p>
            <a:pPr lvl="1"/>
            <a:r>
              <a:rPr lang="zh-CN" altLang="en-US" dirty="0"/>
              <a:t>存储位</a:t>
            </a:r>
            <a:endParaRPr lang="en-US" altLang="zh-CN" dirty="0"/>
          </a:p>
          <a:p>
            <a:pPr lvl="1"/>
            <a:r>
              <a:rPr lang="zh-CN" altLang="en-US" dirty="0"/>
              <a:t>有地址的存储器</a:t>
            </a:r>
            <a:endParaRPr lang="en-US" dirty="0"/>
          </a:p>
          <a:p>
            <a:pPr lvl="1"/>
            <a:r>
              <a:rPr lang="zh-CN" altLang="en-US" dirty="0"/>
              <a:t>无地址的寄存器</a:t>
            </a:r>
            <a:endParaRPr lang="en-US" dirty="0"/>
          </a:p>
          <a:p>
            <a:pPr lvl="1"/>
            <a:r>
              <a:rPr lang="zh-CN" altLang="en-US" dirty="0"/>
              <a:t>只在时钟上升沿装载数据</a:t>
            </a:r>
            <a:endParaRPr lang="en-US" dirty="0"/>
          </a:p>
        </p:txBody>
      </p:sp>
      <p:grpSp>
        <p:nvGrpSpPr>
          <p:cNvPr id="324633" name="Group 25"/>
          <p:cNvGrpSpPr>
            <a:grpSpLocks/>
          </p:cNvGrpSpPr>
          <p:nvPr/>
        </p:nvGrpSpPr>
        <p:grpSpPr bwMode="auto">
          <a:xfrm>
            <a:off x="4648200" y="4343400"/>
            <a:ext cx="2817813" cy="1600200"/>
            <a:chOff x="2163" y="624"/>
            <a:chExt cx="1775" cy="1008"/>
          </a:xfrm>
        </p:grpSpPr>
        <p:sp>
          <p:nvSpPr>
            <p:cNvPr id="324613" name="Rectangle 5"/>
            <p:cNvSpPr>
              <a:spLocks noChangeArrowheads="1"/>
            </p:cNvSpPr>
            <p:nvPr/>
          </p:nvSpPr>
          <p:spPr bwMode="auto">
            <a:xfrm>
              <a:off x="2451" y="672"/>
              <a:ext cx="960" cy="960"/>
            </a:xfrm>
            <a:prstGeom prst="rect">
              <a:avLst/>
            </a:prstGeom>
            <a:solidFill>
              <a:srgbClr val="CCFFFF"/>
            </a:solidFill>
            <a:ln w="9525">
              <a:solidFill>
                <a:schemeClr val="tx1"/>
              </a:solidFill>
              <a:miter lim="800000"/>
              <a:headEnd/>
              <a:tailEnd/>
            </a:ln>
            <a:effectLst>
              <a:outerShdw dist="35921" dir="2700000" algn="ctr" rotWithShape="0">
                <a:schemeClr val="tx1"/>
              </a:outerShdw>
            </a:effectLst>
          </p:spPr>
          <p:txBody>
            <a:bodyPr wrap="none" lIns="91430" tIns="45715" rIns="91430" bIns="45715" anchor="ctr"/>
            <a:lstStyle/>
            <a:p>
              <a:pPr eaLnBrk="1" hangingPunct="1">
                <a:lnSpc>
                  <a:spcPct val="100000"/>
                </a:lnSpc>
              </a:pPr>
              <a:r>
                <a:rPr lang="en-US" sz="1400" b="0"/>
                <a:t>Register</a:t>
              </a:r>
            </a:p>
            <a:p>
              <a:pPr eaLnBrk="1" hangingPunct="1">
                <a:lnSpc>
                  <a:spcPct val="100000"/>
                </a:lnSpc>
              </a:pPr>
              <a:r>
                <a:rPr lang="en-US" sz="1400" b="0"/>
                <a:t>file</a:t>
              </a:r>
            </a:p>
          </p:txBody>
        </p:sp>
        <p:sp>
          <p:nvSpPr>
            <p:cNvPr id="324614" name="Text Box 6"/>
            <p:cNvSpPr txBox="1">
              <a:spLocks noChangeArrowheads="1"/>
            </p:cNvSpPr>
            <p:nvPr/>
          </p:nvSpPr>
          <p:spPr bwMode="auto">
            <a:xfrm>
              <a:off x="2451" y="816"/>
              <a:ext cx="192" cy="154"/>
            </a:xfrm>
            <a:prstGeom prst="rect">
              <a:avLst/>
            </a:prstGeom>
            <a:noFill/>
            <a:ln w="9525">
              <a:noFill/>
              <a:miter lim="800000"/>
              <a:headEnd/>
              <a:tailEnd/>
            </a:ln>
            <a:effectLst/>
          </p:spPr>
          <p:txBody>
            <a:bodyPr>
              <a:spAutoFit/>
            </a:bodyPr>
            <a:lstStyle/>
            <a:p>
              <a:pPr eaLnBrk="1" hangingPunct="1">
                <a:lnSpc>
                  <a:spcPct val="100000"/>
                </a:lnSpc>
              </a:pPr>
              <a:r>
                <a:rPr lang="en-US" sz="1000" b="0"/>
                <a:t>A</a:t>
              </a:r>
            </a:p>
          </p:txBody>
        </p:sp>
        <p:sp>
          <p:nvSpPr>
            <p:cNvPr id="324615" name="Text Box 7"/>
            <p:cNvSpPr txBox="1">
              <a:spLocks noChangeArrowheads="1"/>
            </p:cNvSpPr>
            <p:nvPr/>
          </p:nvSpPr>
          <p:spPr bwMode="auto">
            <a:xfrm>
              <a:off x="2451" y="1344"/>
              <a:ext cx="192" cy="154"/>
            </a:xfrm>
            <a:prstGeom prst="rect">
              <a:avLst/>
            </a:prstGeom>
            <a:noFill/>
            <a:ln w="9525">
              <a:noFill/>
              <a:miter lim="800000"/>
              <a:headEnd/>
              <a:tailEnd/>
            </a:ln>
            <a:effectLst/>
          </p:spPr>
          <p:txBody>
            <a:bodyPr>
              <a:spAutoFit/>
            </a:bodyPr>
            <a:lstStyle/>
            <a:p>
              <a:pPr eaLnBrk="1" hangingPunct="1">
                <a:lnSpc>
                  <a:spcPct val="100000"/>
                </a:lnSpc>
              </a:pPr>
              <a:r>
                <a:rPr lang="en-US" sz="1000" b="0"/>
                <a:t>B</a:t>
              </a:r>
            </a:p>
          </p:txBody>
        </p:sp>
        <p:sp>
          <p:nvSpPr>
            <p:cNvPr id="324616" name="Text Box 8"/>
            <p:cNvSpPr txBox="1">
              <a:spLocks noChangeArrowheads="1"/>
            </p:cNvSpPr>
            <p:nvPr/>
          </p:nvSpPr>
          <p:spPr bwMode="auto">
            <a:xfrm>
              <a:off x="3219" y="1056"/>
              <a:ext cx="192" cy="154"/>
            </a:xfrm>
            <a:prstGeom prst="rect">
              <a:avLst/>
            </a:prstGeom>
            <a:noFill/>
            <a:ln w="9525">
              <a:noFill/>
              <a:miter lim="800000"/>
              <a:headEnd/>
              <a:tailEnd/>
            </a:ln>
            <a:effectLst/>
          </p:spPr>
          <p:txBody>
            <a:bodyPr>
              <a:spAutoFit/>
            </a:bodyPr>
            <a:lstStyle/>
            <a:p>
              <a:pPr eaLnBrk="1" hangingPunct="1">
                <a:lnSpc>
                  <a:spcPct val="100000"/>
                </a:lnSpc>
              </a:pPr>
              <a:r>
                <a:rPr lang="en-US" sz="1000" b="0"/>
                <a:t>W</a:t>
              </a:r>
            </a:p>
          </p:txBody>
        </p:sp>
        <p:sp>
          <p:nvSpPr>
            <p:cNvPr id="324617" name="Oval 9"/>
            <p:cNvSpPr>
              <a:spLocks noChangeArrowheads="1"/>
            </p:cNvSpPr>
            <p:nvPr/>
          </p:nvSpPr>
          <p:spPr bwMode="auto">
            <a:xfrm>
              <a:off x="3411" y="1056"/>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dstW</a:t>
              </a:r>
            </a:p>
          </p:txBody>
        </p:sp>
        <p:sp>
          <p:nvSpPr>
            <p:cNvPr id="324618" name="Oval 10"/>
            <p:cNvSpPr>
              <a:spLocks noChangeArrowheads="1"/>
            </p:cNvSpPr>
            <p:nvPr/>
          </p:nvSpPr>
          <p:spPr bwMode="auto">
            <a:xfrm>
              <a:off x="2163" y="816"/>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srcA</a:t>
              </a:r>
            </a:p>
          </p:txBody>
        </p:sp>
        <p:sp>
          <p:nvSpPr>
            <p:cNvPr id="324619" name="Line 11"/>
            <p:cNvSpPr>
              <a:spLocks noChangeShapeType="1"/>
            </p:cNvSpPr>
            <p:nvPr/>
          </p:nvSpPr>
          <p:spPr bwMode="auto">
            <a:xfrm rot="16200000" flipV="1">
              <a:off x="2307" y="672"/>
              <a:ext cx="0" cy="288"/>
            </a:xfrm>
            <a:prstGeom prst="line">
              <a:avLst/>
            </a:prstGeom>
            <a:noFill/>
            <a:ln w="28575">
              <a:solidFill>
                <a:schemeClr val="tx1"/>
              </a:solidFill>
              <a:round/>
              <a:headEnd/>
              <a:tailEnd type="triangle" w="sm" len="sm"/>
            </a:ln>
            <a:effectLst/>
          </p:spPr>
          <p:txBody>
            <a:bodyPr/>
            <a:lstStyle/>
            <a:p>
              <a:endParaRPr lang="en-US"/>
            </a:p>
          </p:txBody>
        </p:sp>
        <p:sp>
          <p:nvSpPr>
            <p:cNvPr id="324620" name="Line 12"/>
            <p:cNvSpPr>
              <a:spLocks noChangeShapeType="1"/>
            </p:cNvSpPr>
            <p:nvPr/>
          </p:nvSpPr>
          <p:spPr bwMode="auto">
            <a:xfrm rot="5400000" flipH="1" flipV="1">
              <a:off x="2306" y="865"/>
              <a:ext cx="0" cy="286"/>
            </a:xfrm>
            <a:prstGeom prst="line">
              <a:avLst/>
            </a:prstGeom>
            <a:noFill/>
            <a:ln w="12700">
              <a:solidFill>
                <a:schemeClr val="tx1"/>
              </a:solidFill>
              <a:round/>
              <a:headEnd/>
              <a:tailEnd type="triangle" w="sm" len="sm"/>
            </a:ln>
            <a:effectLst/>
          </p:spPr>
          <p:txBody>
            <a:bodyPr/>
            <a:lstStyle/>
            <a:p>
              <a:endParaRPr lang="en-US"/>
            </a:p>
          </p:txBody>
        </p:sp>
        <p:sp>
          <p:nvSpPr>
            <p:cNvPr id="324621" name="Line 13"/>
            <p:cNvSpPr>
              <a:spLocks noChangeShapeType="1"/>
            </p:cNvSpPr>
            <p:nvPr/>
          </p:nvSpPr>
          <p:spPr bwMode="auto">
            <a:xfrm rot="16200000" flipV="1">
              <a:off x="2307" y="1200"/>
              <a:ext cx="0" cy="288"/>
            </a:xfrm>
            <a:prstGeom prst="line">
              <a:avLst/>
            </a:prstGeom>
            <a:noFill/>
            <a:ln w="28575">
              <a:solidFill>
                <a:schemeClr val="tx1"/>
              </a:solidFill>
              <a:round/>
              <a:headEnd/>
              <a:tailEnd type="triangle" w="sm" len="sm"/>
            </a:ln>
            <a:effectLst/>
          </p:spPr>
          <p:txBody>
            <a:bodyPr/>
            <a:lstStyle/>
            <a:p>
              <a:endParaRPr lang="en-US"/>
            </a:p>
          </p:txBody>
        </p:sp>
        <p:sp>
          <p:nvSpPr>
            <p:cNvPr id="324622" name="Line 14"/>
            <p:cNvSpPr>
              <a:spLocks noChangeShapeType="1"/>
            </p:cNvSpPr>
            <p:nvPr/>
          </p:nvSpPr>
          <p:spPr bwMode="auto">
            <a:xfrm rot="5400000" flipH="1" flipV="1">
              <a:off x="2306" y="1393"/>
              <a:ext cx="0" cy="286"/>
            </a:xfrm>
            <a:prstGeom prst="line">
              <a:avLst/>
            </a:prstGeom>
            <a:noFill/>
            <a:ln w="12700">
              <a:solidFill>
                <a:schemeClr val="tx1"/>
              </a:solidFill>
              <a:round/>
              <a:headEnd/>
              <a:tailEnd type="triangle" w="sm" len="sm"/>
            </a:ln>
            <a:effectLst/>
          </p:spPr>
          <p:txBody>
            <a:bodyPr/>
            <a:lstStyle/>
            <a:p>
              <a:endParaRPr lang="en-US"/>
            </a:p>
          </p:txBody>
        </p:sp>
        <p:sp>
          <p:nvSpPr>
            <p:cNvPr id="324623" name="Line 15"/>
            <p:cNvSpPr>
              <a:spLocks noChangeShapeType="1"/>
            </p:cNvSpPr>
            <p:nvPr/>
          </p:nvSpPr>
          <p:spPr bwMode="auto">
            <a:xfrm rot="16200000" flipV="1">
              <a:off x="3555" y="912"/>
              <a:ext cx="0" cy="288"/>
            </a:xfrm>
            <a:prstGeom prst="line">
              <a:avLst/>
            </a:prstGeom>
            <a:noFill/>
            <a:ln w="28575">
              <a:solidFill>
                <a:schemeClr val="tx1"/>
              </a:solidFill>
              <a:round/>
              <a:headEnd/>
              <a:tailEnd type="triangle" w="sm" len="sm"/>
            </a:ln>
            <a:effectLst/>
          </p:spPr>
          <p:txBody>
            <a:bodyPr/>
            <a:lstStyle/>
            <a:p>
              <a:endParaRPr lang="en-US"/>
            </a:p>
          </p:txBody>
        </p:sp>
        <p:sp>
          <p:nvSpPr>
            <p:cNvPr id="324624" name="Line 16"/>
            <p:cNvSpPr>
              <a:spLocks noChangeShapeType="1"/>
            </p:cNvSpPr>
            <p:nvPr/>
          </p:nvSpPr>
          <p:spPr bwMode="auto">
            <a:xfrm rot="16200000" flipV="1">
              <a:off x="3554" y="1105"/>
              <a:ext cx="0" cy="286"/>
            </a:xfrm>
            <a:prstGeom prst="line">
              <a:avLst/>
            </a:prstGeom>
            <a:noFill/>
            <a:ln w="12700">
              <a:solidFill>
                <a:schemeClr val="tx1"/>
              </a:solidFill>
              <a:round/>
              <a:headEnd/>
              <a:tailEnd type="triangle" w="sm" len="sm"/>
            </a:ln>
            <a:effectLst/>
          </p:spPr>
          <p:txBody>
            <a:bodyPr/>
            <a:lstStyle/>
            <a:p>
              <a:endParaRPr lang="en-US"/>
            </a:p>
          </p:txBody>
        </p:sp>
        <p:sp>
          <p:nvSpPr>
            <p:cNvPr id="324625" name="Oval 17"/>
            <p:cNvSpPr>
              <a:spLocks noChangeArrowheads="1"/>
            </p:cNvSpPr>
            <p:nvPr/>
          </p:nvSpPr>
          <p:spPr bwMode="auto">
            <a:xfrm>
              <a:off x="2163" y="624"/>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valA</a:t>
              </a:r>
            </a:p>
          </p:txBody>
        </p:sp>
        <p:sp>
          <p:nvSpPr>
            <p:cNvPr id="324626" name="Oval 18"/>
            <p:cNvSpPr>
              <a:spLocks noChangeArrowheads="1"/>
            </p:cNvSpPr>
            <p:nvPr/>
          </p:nvSpPr>
          <p:spPr bwMode="auto">
            <a:xfrm>
              <a:off x="2163" y="1344"/>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srcB</a:t>
              </a:r>
            </a:p>
          </p:txBody>
        </p:sp>
        <p:sp>
          <p:nvSpPr>
            <p:cNvPr id="324627" name="Oval 19"/>
            <p:cNvSpPr>
              <a:spLocks noChangeArrowheads="1"/>
            </p:cNvSpPr>
            <p:nvPr/>
          </p:nvSpPr>
          <p:spPr bwMode="auto">
            <a:xfrm>
              <a:off x="2163" y="1152"/>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valB</a:t>
              </a:r>
            </a:p>
          </p:txBody>
        </p:sp>
        <p:sp>
          <p:nvSpPr>
            <p:cNvPr id="324628" name="Oval 20"/>
            <p:cNvSpPr>
              <a:spLocks noChangeArrowheads="1"/>
            </p:cNvSpPr>
            <p:nvPr/>
          </p:nvSpPr>
          <p:spPr bwMode="auto">
            <a:xfrm>
              <a:off x="3411" y="864"/>
              <a:ext cx="288" cy="240"/>
            </a:xfrm>
            <a:prstGeom prst="ellipse">
              <a:avLst/>
            </a:prstGeom>
            <a:noFill/>
            <a:ln w="9525">
              <a:noFill/>
              <a:round/>
              <a:headEnd/>
              <a:tailEnd/>
            </a:ln>
            <a:effectLst/>
          </p:spPr>
          <p:txBody>
            <a:bodyPr wrap="none" lIns="91430" tIns="45715" rIns="91430" bIns="45715" anchor="ctr"/>
            <a:lstStyle/>
            <a:p>
              <a:pPr algn="r" eaLnBrk="1" hangingPunct="1">
                <a:lnSpc>
                  <a:spcPct val="100000"/>
                </a:lnSpc>
              </a:pPr>
              <a:r>
                <a:rPr lang="en-US" sz="900" b="0"/>
                <a:t>valW</a:t>
              </a:r>
            </a:p>
          </p:txBody>
        </p:sp>
        <p:sp>
          <p:nvSpPr>
            <p:cNvPr id="324631" name="Line 23"/>
            <p:cNvSpPr>
              <a:spLocks noChangeShapeType="1"/>
            </p:cNvSpPr>
            <p:nvPr/>
          </p:nvSpPr>
          <p:spPr bwMode="auto">
            <a:xfrm rot="-5400000" flipH="1" flipV="1">
              <a:off x="3504" y="1392"/>
              <a:ext cx="0" cy="192"/>
            </a:xfrm>
            <a:prstGeom prst="line">
              <a:avLst/>
            </a:prstGeom>
            <a:noFill/>
            <a:ln w="12700">
              <a:solidFill>
                <a:schemeClr val="tx1"/>
              </a:solidFill>
              <a:round/>
              <a:headEnd/>
              <a:tailEnd type="triangle" w="sm" len="sm"/>
            </a:ln>
            <a:effectLst/>
          </p:spPr>
          <p:txBody>
            <a:bodyPr/>
            <a:lstStyle/>
            <a:p>
              <a:endParaRPr lang="en-US"/>
            </a:p>
          </p:txBody>
        </p:sp>
        <p:sp>
          <p:nvSpPr>
            <p:cNvPr id="324632" name="Rectangle 24"/>
            <p:cNvSpPr>
              <a:spLocks noChangeArrowheads="1"/>
            </p:cNvSpPr>
            <p:nvPr/>
          </p:nvSpPr>
          <p:spPr bwMode="auto">
            <a:xfrm>
              <a:off x="3600" y="1392"/>
              <a:ext cx="338" cy="179"/>
            </a:xfrm>
            <a:prstGeom prst="rect">
              <a:avLst/>
            </a:prstGeom>
            <a:noFill/>
            <a:ln w="19050">
              <a:noFill/>
              <a:miter lim="800000"/>
              <a:headEnd/>
              <a:tailEnd type="none" w="sm" len="sm"/>
            </a:ln>
            <a:effectLst/>
          </p:spPr>
          <p:txBody>
            <a:bodyPr wrap="none" lIns="45720" rIns="45720">
              <a:spAutoFit/>
            </a:bodyPr>
            <a:lstStyle/>
            <a:p>
              <a:pPr algn="l"/>
              <a:r>
                <a:rPr lang="en-US" sz="1400" b="0"/>
                <a:t>Clock</a:t>
              </a:r>
            </a:p>
          </p:txBody>
        </p:sp>
      </p:grpSp>
      <p:grpSp>
        <p:nvGrpSpPr>
          <p:cNvPr id="324663" name="Group 55"/>
          <p:cNvGrpSpPr>
            <a:grpSpLocks/>
          </p:cNvGrpSpPr>
          <p:nvPr/>
        </p:nvGrpSpPr>
        <p:grpSpPr bwMode="auto">
          <a:xfrm>
            <a:off x="4572000" y="762000"/>
            <a:ext cx="1685925" cy="1752600"/>
            <a:chOff x="1434" y="2352"/>
            <a:chExt cx="1062" cy="1104"/>
          </a:xfrm>
        </p:grpSpPr>
        <p:sp>
          <p:nvSpPr>
            <p:cNvPr id="324637" name="Line 29"/>
            <p:cNvSpPr>
              <a:spLocks noChangeShapeType="1"/>
            </p:cNvSpPr>
            <p:nvPr/>
          </p:nvSpPr>
          <p:spPr bwMode="auto">
            <a:xfrm rot="5400000">
              <a:off x="2064" y="2640"/>
              <a:ext cx="192" cy="0"/>
            </a:xfrm>
            <a:prstGeom prst="line">
              <a:avLst/>
            </a:prstGeom>
            <a:noFill/>
            <a:ln w="9525">
              <a:solidFill>
                <a:schemeClr val="tx1"/>
              </a:solidFill>
              <a:round/>
              <a:headEnd/>
              <a:tailEnd type="triangle" w="sm" len="sm"/>
            </a:ln>
            <a:effectLst/>
          </p:spPr>
          <p:txBody>
            <a:bodyPr/>
            <a:lstStyle/>
            <a:p>
              <a:endParaRPr lang="en-US"/>
            </a:p>
          </p:txBody>
        </p:sp>
        <p:grpSp>
          <p:nvGrpSpPr>
            <p:cNvPr id="324638" name="Group 30"/>
            <p:cNvGrpSpPr>
              <a:grpSpLocks/>
            </p:cNvGrpSpPr>
            <p:nvPr/>
          </p:nvGrpSpPr>
          <p:grpSpPr bwMode="auto">
            <a:xfrm>
              <a:off x="2016" y="2640"/>
              <a:ext cx="288" cy="816"/>
              <a:chOff x="3984" y="2832"/>
              <a:chExt cx="288" cy="816"/>
            </a:xfrm>
          </p:grpSpPr>
          <p:sp>
            <p:nvSpPr>
              <p:cNvPr id="324639" name="Freeform 31"/>
              <p:cNvSpPr>
                <a:spLocks/>
              </p:cNvSpPr>
              <p:nvPr/>
            </p:nvSpPr>
            <p:spPr bwMode="auto">
              <a:xfrm>
                <a:off x="3984" y="2832"/>
                <a:ext cx="288" cy="816"/>
              </a:xfrm>
              <a:custGeom>
                <a:avLst/>
                <a:gdLst/>
                <a:ahLst/>
                <a:cxnLst>
                  <a:cxn ang="0">
                    <a:pos x="0" y="0"/>
                  </a:cxn>
                  <a:cxn ang="0">
                    <a:pos x="288" y="192"/>
                  </a:cxn>
                  <a:cxn ang="0">
                    <a:pos x="288" y="624"/>
                  </a:cxn>
                  <a:cxn ang="0">
                    <a:pos x="0" y="816"/>
                  </a:cxn>
                  <a:cxn ang="0">
                    <a:pos x="0" y="0"/>
                  </a:cxn>
                </a:cxnLst>
                <a:rect l="0" t="0" r="r" b="b"/>
                <a:pathLst>
                  <a:path w="288" h="816">
                    <a:moveTo>
                      <a:pt x="0" y="0"/>
                    </a:moveTo>
                    <a:lnTo>
                      <a:pt x="288" y="192"/>
                    </a:lnTo>
                    <a:lnTo>
                      <a:pt x="288" y="624"/>
                    </a:lnTo>
                    <a:lnTo>
                      <a:pt x="0" y="816"/>
                    </a:lnTo>
                    <a:lnTo>
                      <a:pt x="0" y="0"/>
                    </a:lnTo>
                    <a:close/>
                  </a:path>
                </a:pathLst>
              </a:custGeom>
              <a:solidFill>
                <a:srgbClr val="99FFCC"/>
              </a:solidFill>
              <a:ln w="9525">
                <a:solidFill>
                  <a:schemeClr val="tx1"/>
                </a:solidFill>
                <a:round/>
                <a:headEnd/>
                <a:tailEnd/>
              </a:ln>
              <a:effectLst/>
            </p:spPr>
            <p:txBody>
              <a:bodyPr/>
              <a:lstStyle/>
              <a:p>
                <a:endParaRPr lang="en-US"/>
              </a:p>
            </p:txBody>
          </p:sp>
          <p:sp>
            <p:nvSpPr>
              <p:cNvPr id="324640" name="Text Box 32"/>
              <p:cNvSpPr txBox="1">
                <a:spLocks noChangeArrowheads="1"/>
              </p:cNvSpPr>
              <p:nvPr/>
            </p:nvSpPr>
            <p:spPr bwMode="auto">
              <a:xfrm>
                <a:off x="4032" y="2976"/>
                <a:ext cx="240" cy="520"/>
              </a:xfrm>
              <a:prstGeom prst="rect">
                <a:avLst/>
              </a:prstGeom>
              <a:noFill/>
              <a:ln w="9525">
                <a:noFill/>
                <a:miter lim="800000"/>
                <a:headEnd/>
                <a:tailEnd/>
              </a:ln>
              <a:effectLst/>
            </p:spPr>
            <p:txBody>
              <a:bodyPr>
                <a:spAutoFit/>
              </a:bodyPr>
              <a:lstStyle/>
              <a:p>
                <a:pPr algn="l" eaLnBrk="1" hangingPunct="1">
                  <a:lnSpc>
                    <a:spcPct val="100000"/>
                  </a:lnSpc>
                </a:pPr>
                <a:r>
                  <a:rPr lang="en-US" sz="1600" b="0"/>
                  <a:t>A</a:t>
                </a:r>
              </a:p>
              <a:p>
                <a:pPr algn="l" eaLnBrk="1" hangingPunct="1">
                  <a:lnSpc>
                    <a:spcPct val="100000"/>
                  </a:lnSpc>
                </a:pPr>
                <a:r>
                  <a:rPr lang="en-US" sz="1600" b="0"/>
                  <a:t>L</a:t>
                </a:r>
              </a:p>
              <a:p>
                <a:pPr algn="l" eaLnBrk="1" hangingPunct="1">
                  <a:lnSpc>
                    <a:spcPct val="100000"/>
                  </a:lnSpc>
                </a:pPr>
                <a:r>
                  <a:rPr lang="en-US" sz="1600" b="0"/>
                  <a:t>U</a:t>
                </a:r>
              </a:p>
            </p:txBody>
          </p:sp>
        </p:grpSp>
        <p:sp>
          <p:nvSpPr>
            <p:cNvPr id="324642" name="Line 34"/>
            <p:cNvSpPr>
              <a:spLocks noChangeShapeType="1"/>
            </p:cNvSpPr>
            <p:nvPr/>
          </p:nvSpPr>
          <p:spPr bwMode="auto">
            <a:xfrm rot="5400000" flipV="1">
              <a:off x="2400" y="2928"/>
              <a:ext cx="0" cy="192"/>
            </a:xfrm>
            <a:prstGeom prst="line">
              <a:avLst/>
            </a:prstGeom>
            <a:noFill/>
            <a:ln w="28575">
              <a:solidFill>
                <a:schemeClr val="tx1"/>
              </a:solidFill>
              <a:round/>
              <a:headEnd/>
              <a:tailEnd type="triangle" w="sm" len="sm"/>
            </a:ln>
            <a:effectLst/>
          </p:spPr>
          <p:txBody>
            <a:bodyPr/>
            <a:lstStyle/>
            <a:p>
              <a:endParaRPr lang="en-US"/>
            </a:p>
          </p:txBody>
        </p:sp>
        <p:sp>
          <p:nvSpPr>
            <p:cNvPr id="324643" name="Rectangle 35"/>
            <p:cNvSpPr>
              <a:spLocks noChangeArrowheads="1"/>
            </p:cNvSpPr>
            <p:nvPr/>
          </p:nvSpPr>
          <p:spPr bwMode="auto">
            <a:xfrm>
              <a:off x="1968" y="2352"/>
              <a:ext cx="390" cy="212"/>
            </a:xfrm>
            <a:prstGeom prst="rect">
              <a:avLst/>
            </a:prstGeom>
            <a:noFill/>
            <a:ln w="9525">
              <a:noFill/>
              <a:miter lim="800000"/>
              <a:headEnd/>
              <a:tailEnd/>
            </a:ln>
            <a:effectLst/>
          </p:spPr>
          <p:txBody>
            <a:bodyPr>
              <a:spAutoFit/>
            </a:bodyPr>
            <a:lstStyle/>
            <a:p>
              <a:pPr eaLnBrk="1" hangingPunct="1">
                <a:lnSpc>
                  <a:spcPct val="100000"/>
                </a:lnSpc>
              </a:pPr>
              <a:r>
                <a:rPr lang="en-US" sz="1600" b="0"/>
                <a:t>fun</a:t>
              </a:r>
            </a:p>
          </p:txBody>
        </p:sp>
        <p:sp>
          <p:nvSpPr>
            <p:cNvPr id="324657" name="Line 49"/>
            <p:cNvSpPr>
              <a:spLocks noChangeShapeType="1"/>
            </p:cNvSpPr>
            <p:nvPr/>
          </p:nvSpPr>
          <p:spPr bwMode="auto">
            <a:xfrm>
              <a:off x="1824" y="2784"/>
              <a:ext cx="192" cy="0"/>
            </a:xfrm>
            <a:prstGeom prst="line">
              <a:avLst/>
            </a:prstGeom>
            <a:noFill/>
            <a:ln w="19050">
              <a:solidFill>
                <a:schemeClr val="folHlink"/>
              </a:solidFill>
              <a:round/>
              <a:headEnd/>
              <a:tailEnd type="triangle" w="sm" len="sm"/>
            </a:ln>
            <a:effectLst/>
          </p:spPr>
          <p:txBody>
            <a:bodyPr wrap="none" lIns="45720" rIns="45720" anchor="ctr">
              <a:spAutoFit/>
            </a:bodyPr>
            <a:lstStyle/>
            <a:p>
              <a:endParaRPr lang="en-US"/>
            </a:p>
          </p:txBody>
        </p:sp>
        <p:sp>
          <p:nvSpPr>
            <p:cNvPr id="324658" name="Line 50"/>
            <p:cNvSpPr>
              <a:spLocks noChangeShapeType="1"/>
            </p:cNvSpPr>
            <p:nvPr/>
          </p:nvSpPr>
          <p:spPr bwMode="auto">
            <a:xfrm>
              <a:off x="1824" y="3312"/>
              <a:ext cx="192" cy="0"/>
            </a:xfrm>
            <a:prstGeom prst="line">
              <a:avLst/>
            </a:prstGeom>
            <a:noFill/>
            <a:ln w="19050">
              <a:solidFill>
                <a:schemeClr val="folHlink"/>
              </a:solidFill>
              <a:round/>
              <a:headEnd/>
              <a:tailEnd type="triangle" w="sm" len="sm"/>
            </a:ln>
            <a:effectLst/>
          </p:spPr>
          <p:txBody>
            <a:bodyPr wrap="none" lIns="45720" rIns="45720" anchor="ctr">
              <a:spAutoFit/>
            </a:bodyPr>
            <a:lstStyle/>
            <a:p>
              <a:endParaRPr lang="en-US"/>
            </a:p>
          </p:txBody>
        </p:sp>
        <p:sp>
          <p:nvSpPr>
            <p:cNvPr id="324659" name="Rectangle 51"/>
            <p:cNvSpPr>
              <a:spLocks noChangeArrowheads="1"/>
            </p:cNvSpPr>
            <p:nvPr/>
          </p:nvSpPr>
          <p:spPr bwMode="auto">
            <a:xfrm>
              <a:off x="1440" y="2688"/>
              <a:ext cx="390" cy="212"/>
            </a:xfrm>
            <a:prstGeom prst="rect">
              <a:avLst/>
            </a:prstGeom>
            <a:noFill/>
            <a:ln w="9525">
              <a:noFill/>
              <a:miter lim="800000"/>
              <a:headEnd/>
              <a:tailEnd/>
            </a:ln>
            <a:effectLst/>
          </p:spPr>
          <p:txBody>
            <a:bodyPr>
              <a:spAutoFit/>
            </a:bodyPr>
            <a:lstStyle/>
            <a:p>
              <a:pPr algn="r" eaLnBrk="1" hangingPunct="1">
                <a:lnSpc>
                  <a:spcPct val="100000"/>
                </a:lnSpc>
              </a:pPr>
              <a:r>
                <a:rPr lang="en-US" sz="1600" b="0"/>
                <a:t>A</a:t>
              </a:r>
            </a:p>
          </p:txBody>
        </p:sp>
        <p:sp>
          <p:nvSpPr>
            <p:cNvPr id="324660" name="Rectangle 52"/>
            <p:cNvSpPr>
              <a:spLocks noChangeArrowheads="1"/>
            </p:cNvSpPr>
            <p:nvPr/>
          </p:nvSpPr>
          <p:spPr bwMode="auto">
            <a:xfrm>
              <a:off x="1434" y="3196"/>
              <a:ext cx="390" cy="212"/>
            </a:xfrm>
            <a:prstGeom prst="rect">
              <a:avLst/>
            </a:prstGeom>
            <a:noFill/>
            <a:ln w="9525">
              <a:noFill/>
              <a:miter lim="800000"/>
              <a:headEnd/>
              <a:tailEnd/>
            </a:ln>
            <a:effectLst/>
          </p:spPr>
          <p:txBody>
            <a:bodyPr>
              <a:spAutoFit/>
            </a:bodyPr>
            <a:lstStyle/>
            <a:p>
              <a:pPr algn="r" eaLnBrk="1" hangingPunct="1">
                <a:lnSpc>
                  <a:spcPct val="100000"/>
                </a:lnSpc>
              </a:pPr>
              <a:r>
                <a:rPr lang="en-US" sz="1600" b="0"/>
                <a:t>B</a:t>
              </a:r>
            </a:p>
          </p:txBody>
        </p:sp>
      </p:grpSp>
      <p:grpSp>
        <p:nvGrpSpPr>
          <p:cNvPr id="324665" name="Group 57"/>
          <p:cNvGrpSpPr>
            <a:grpSpLocks/>
          </p:cNvGrpSpPr>
          <p:nvPr/>
        </p:nvGrpSpPr>
        <p:grpSpPr bwMode="auto">
          <a:xfrm>
            <a:off x="6096000" y="2209800"/>
            <a:ext cx="1371600" cy="1128713"/>
            <a:chOff x="2304" y="2928"/>
            <a:chExt cx="864" cy="711"/>
          </a:xfrm>
        </p:grpSpPr>
        <p:sp>
          <p:nvSpPr>
            <p:cNvPr id="324644" name="Line 36"/>
            <p:cNvSpPr>
              <a:spLocks noChangeShapeType="1"/>
            </p:cNvSpPr>
            <p:nvPr/>
          </p:nvSpPr>
          <p:spPr bwMode="auto">
            <a:xfrm>
              <a:off x="2880" y="3216"/>
              <a:ext cx="288" cy="0"/>
            </a:xfrm>
            <a:prstGeom prst="line">
              <a:avLst/>
            </a:prstGeom>
            <a:noFill/>
            <a:ln w="28575">
              <a:solidFill>
                <a:srgbClr val="000000"/>
              </a:solidFill>
              <a:round/>
              <a:headEnd/>
              <a:tailEnd type="triangle" w="sm" len="sm"/>
            </a:ln>
          </p:spPr>
          <p:txBody>
            <a:bodyPr/>
            <a:lstStyle/>
            <a:p>
              <a:endParaRPr lang="en-US"/>
            </a:p>
          </p:txBody>
        </p:sp>
        <p:sp>
          <p:nvSpPr>
            <p:cNvPr id="324647" name="AutoShape 39"/>
            <p:cNvSpPr>
              <a:spLocks noChangeArrowheads="1"/>
            </p:cNvSpPr>
            <p:nvPr/>
          </p:nvSpPr>
          <p:spPr bwMode="auto">
            <a:xfrm>
              <a:off x="2496" y="2928"/>
              <a:ext cx="423" cy="672"/>
            </a:xfrm>
            <a:prstGeom prst="roundRect">
              <a:avLst>
                <a:gd name="adj" fmla="val 16667"/>
              </a:avLst>
            </a:prstGeom>
            <a:solidFill>
              <a:srgbClr val="CCECFF"/>
            </a:solidFill>
            <a:ln w="9525">
              <a:solidFill>
                <a:schemeClr val="tx1"/>
              </a:solidFill>
              <a:round/>
              <a:headEnd/>
              <a:tailEnd/>
            </a:ln>
            <a:effectLst/>
          </p:spPr>
          <p:txBody>
            <a:bodyPr wrap="none" lIns="91430" tIns="45715" rIns="91430" bIns="45715" anchor="ctr"/>
            <a:lstStyle/>
            <a:p>
              <a:pPr eaLnBrk="1" hangingPunct="1">
                <a:lnSpc>
                  <a:spcPct val="100000"/>
                </a:lnSpc>
              </a:pPr>
              <a:r>
                <a:rPr lang="en-US" b="0"/>
                <a:t>MUX</a:t>
              </a:r>
            </a:p>
          </p:txBody>
        </p:sp>
        <p:sp>
          <p:nvSpPr>
            <p:cNvPr id="324649" name="Rectangle 41"/>
            <p:cNvSpPr>
              <a:spLocks noChangeArrowheads="1"/>
            </p:cNvSpPr>
            <p:nvPr/>
          </p:nvSpPr>
          <p:spPr bwMode="auto">
            <a:xfrm>
              <a:off x="2496" y="2928"/>
              <a:ext cx="288" cy="231"/>
            </a:xfrm>
            <a:prstGeom prst="rect">
              <a:avLst/>
            </a:prstGeom>
            <a:noFill/>
            <a:ln w="9525">
              <a:noFill/>
              <a:miter lim="800000"/>
              <a:headEnd/>
              <a:tailEnd/>
            </a:ln>
            <a:effectLst/>
          </p:spPr>
          <p:txBody>
            <a:bodyPr>
              <a:spAutoFit/>
            </a:bodyPr>
            <a:lstStyle/>
            <a:p>
              <a:pPr algn="l" eaLnBrk="1" hangingPunct="1">
                <a:lnSpc>
                  <a:spcPct val="100000"/>
                </a:lnSpc>
              </a:pPr>
              <a:r>
                <a:rPr lang="en-US" b="0"/>
                <a:t>0</a:t>
              </a:r>
            </a:p>
          </p:txBody>
        </p:sp>
        <p:sp>
          <p:nvSpPr>
            <p:cNvPr id="324650" name="Rectangle 42"/>
            <p:cNvSpPr>
              <a:spLocks noChangeArrowheads="1"/>
            </p:cNvSpPr>
            <p:nvPr/>
          </p:nvSpPr>
          <p:spPr bwMode="auto">
            <a:xfrm>
              <a:off x="2496" y="3408"/>
              <a:ext cx="288" cy="231"/>
            </a:xfrm>
            <a:prstGeom prst="rect">
              <a:avLst/>
            </a:prstGeom>
            <a:noFill/>
            <a:ln w="9525">
              <a:noFill/>
              <a:miter lim="800000"/>
              <a:headEnd/>
              <a:tailEnd/>
            </a:ln>
            <a:effectLst/>
          </p:spPr>
          <p:txBody>
            <a:bodyPr>
              <a:spAutoFit/>
            </a:bodyPr>
            <a:lstStyle/>
            <a:p>
              <a:pPr algn="l" eaLnBrk="1" hangingPunct="1">
                <a:lnSpc>
                  <a:spcPct val="100000"/>
                </a:lnSpc>
              </a:pPr>
              <a:r>
                <a:rPr lang="en-US" b="0"/>
                <a:t>1</a:t>
              </a:r>
            </a:p>
          </p:txBody>
        </p:sp>
        <p:sp>
          <p:nvSpPr>
            <p:cNvPr id="324661" name="Line 53"/>
            <p:cNvSpPr>
              <a:spLocks noChangeShapeType="1"/>
            </p:cNvSpPr>
            <p:nvPr/>
          </p:nvSpPr>
          <p:spPr bwMode="auto">
            <a:xfrm>
              <a:off x="2304" y="3072"/>
              <a:ext cx="192" cy="0"/>
            </a:xfrm>
            <a:prstGeom prst="line">
              <a:avLst/>
            </a:prstGeom>
            <a:noFill/>
            <a:ln w="19050">
              <a:solidFill>
                <a:schemeClr val="folHlink"/>
              </a:solidFill>
              <a:round/>
              <a:headEnd/>
              <a:tailEnd type="triangle" w="sm" len="sm"/>
            </a:ln>
            <a:effectLst/>
          </p:spPr>
          <p:txBody>
            <a:bodyPr wrap="none" lIns="45720" rIns="45720" anchor="ctr">
              <a:spAutoFit/>
            </a:bodyPr>
            <a:lstStyle/>
            <a:p>
              <a:endParaRPr lang="en-US"/>
            </a:p>
          </p:txBody>
        </p:sp>
        <p:sp>
          <p:nvSpPr>
            <p:cNvPr id="324664" name="Line 56"/>
            <p:cNvSpPr>
              <a:spLocks noChangeShapeType="1"/>
            </p:cNvSpPr>
            <p:nvPr/>
          </p:nvSpPr>
          <p:spPr bwMode="auto">
            <a:xfrm>
              <a:off x="2304" y="3504"/>
              <a:ext cx="192" cy="0"/>
            </a:xfrm>
            <a:prstGeom prst="line">
              <a:avLst/>
            </a:prstGeom>
            <a:noFill/>
            <a:ln w="19050">
              <a:solidFill>
                <a:schemeClr val="folHlink"/>
              </a:solidFill>
              <a:round/>
              <a:headEnd/>
              <a:tailEnd type="triangle" w="sm" len="sm"/>
            </a:ln>
            <a:effectLst/>
          </p:spPr>
          <p:txBody>
            <a:bodyPr wrap="none" lIns="45720" rIns="45720" anchor="ctr">
              <a:spAutoFit/>
            </a:bodyPr>
            <a:lstStyle/>
            <a:p>
              <a:endParaRPr lang="en-US"/>
            </a:p>
          </p:txBody>
        </p:sp>
      </p:grpSp>
      <p:grpSp>
        <p:nvGrpSpPr>
          <p:cNvPr id="324674" name="Group 66"/>
          <p:cNvGrpSpPr>
            <a:grpSpLocks/>
          </p:cNvGrpSpPr>
          <p:nvPr/>
        </p:nvGrpSpPr>
        <p:grpSpPr bwMode="auto">
          <a:xfrm>
            <a:off x="7162800" y="990600"/>
            <a:ext cx="1371600" cy="1066800"/>
            <a:chOff x="1920" y="3168"/>
            <a:chExt cx="864" cy="672"/>
          </a:xfrm>
        </p:grpSpPr>
        <p:sp>
          <p:nvSpPr>
            <p:cNvPr id="324667" name="Line 59"/>
            <p:cNvSpPr>
              <a:spLocks noChangeShapeType="1"/>
            </p:cNvSpPr>
            <p:nvPr/>
          </p:nvSpPr>
          <p:spPr bwMode="auto">
            <a:xfrm>
              <a:off x="2496" y="3456"/>
              <a:ext cx="288" cy="0"/>
            </a:xfrm>
            <a:prstGeom prst="line">
              <a:avLst/>
            </a:prstGeom>
            <a:noFill/>
            <a:ln w="19050">
              <a:solidFill>
                <a:srgbClr val="000000"/>
              </a:solidFill>
              <a:prstDash val="sysDot"/>
              <a:round/>
              <a:headEnd/>
              <a:tailEnd type="triangle" w="sm" len="sm"/>
            </a:ln>
          </p:spPr>
          <p:txBody>
            <a:bodyPr/>
            <a:lstStyle/>
            <a:p>
              <a:endParaRPr lang="en-US"/>
            </a:p>
          </p:txBody>
        </p:sp>
        <p:sp>
          <p:nvSpPr>
            <p:cNvPr id="324668" name="AutoShape 60"/>
            <p:cNvSpPr>
              <a:spLocks noChangeArrowheads="1"/>
            </p:cNvSpPr>
            <p:nvPr/>
          </p:nvSpPr>
          <p:spPr bwMode="auto">
            <a:xfrm>
              <a:off x="2112" y="3168"/>
              <a:ext cx="423" cy="672"/>
            </a:xfrm>
            <a:prstGeom prst="roundRect">
              <a:avLst>
                <a:gd name="adj" fmla="val 16667"/>
              </a:avLst>
            </a:prstGeom>
            <a:solidFill>
              <a:srgbClr val="CCECFF"/>
            </a:solidFill>
            <a:ln w="9525">
              <a:solidFill>
                <a:schemeClr val="tx1"/>
              </a:solidFill>
              <a:round/>
              <a:headEnd/>
              <a:tailEnd/>
            </a:ln>
            <a:effectLst/>
          </p:spPr>
          <p:txBody>
            <a:bodyPr wrap="none" lIns="91430" tIns="45715" rIns="91430" bIns="45715" anchor="ctr"/>
            <a:lstStyle/>
            <a:p>
              <a:pPr eaLnBrk="1" hangingPunct="1">
                <a:lnSpc>
                  <a:spcPct val="100000"/>
                </a:lnSpc>
              </a:pPr>
              <a:r>
                <a:rPr lang="en-US" sz="2000" b="0"/>
                <a:t>=</a:t>
              </a:r>
            </a:p>
          </p:txBody>
        </p:sp>
        <p:sp>
          <p:nvSpPr>
            <p:cNvPr id="324671" name="Line 63"/>
            <p:cNvSpPr>
              <a:spLocks noChangeShapeType="1"/>
            </p:cNvSpPr>
            <p:nvPr/>
          </p:nvSpPr>
          <p:spPr bwMode="auto">
            <a:xfrm>
              <a:off x="1920" y="3312"/>
              <a:ext cx="192" cy="0"/>
            </a:xfrm>
            <a:prstGeom prst="line">
              <a:avLst/>
            </a:prstGeom>
            <a:noFill/>
            <a:ln w="19050">
              <a:solidFill>
                <a:schemeClr val="folHlink"/>
              </a:solidFill>
              <a:round/>
              <a:headEnd/>
              <a:tailEnd type="triangle" w="sm" len="sm"/>
            </a:ln>
            <a:effectLst/>
          </p:spPr>
          <p:txBody>
            <a:bodyPr wrap="none" lIns="45720" rIns="45720" anchor="ctr">
              <a:spAutoFit/>
            </a:bodyPr>
            <a:lstStyle/>
            <a:p>
              <a:endParaRPr lang="en-US"/>
            </a:p>
          </p:txBody>
        </p:sp>
        <p:sp>
          <p:nvSpPr>
            <p:cNvPr id="324672" name="Line 64"/>
            <p:cNvSpPr>
              <a:spLocks noChangeShapeType="1"/>
            </p:cNvSpPr>
            <p:nvPr/>
          </p:nvSpPr>
          <p:spPr bwMode="auto">
            <a:xfrm>
              <a:off x="1920" y="3744"/>
              <a:ext cx="192" cy="0"/>
            </a:xfrm>
            <a:prstGeom prst="line">
              <a:avLst/>
            </a:prstGeom>
            <a:noFill/>
            <a:ln w="19050">
              <a:solidFill>
                <a:schemeClr val="folHlink"/>
              </a:solidFill>
              <a:round/>
              <a:headEnd/>
              <a:tailEnd type="triangle" w="sm" len="sm"/>
            </a:ln>
            <a:effectLst/>
          </p:spPr>
          <p:txBody>
            <a:bodyPr wrap="none" lIns="45720" rIns="45720" anchor="ctr">
              <a:spAutoFit/>
            </a:bodyPr>
            <a:lstStyle/>
            <a:p>
              <a:endParaRPr lang="en-US"/>
            </a:p>
          </p:txBody>
        </p:sp>
      </p:grpSp>
      <p:grpSp>
        <p:nvGrpSpPr>
          <p:cNvPr id="324676" name="Group 68"/>
          <p:cNvGrpSpPr>
            <a:grpSpLocks/>
          </p:cNvGrpSpPr>
          <p:nvPr/>
        </p:nvGrpSpPr>
        <p:grpSpPr bwMode="auto">
          <a:xfrm>
            <a:off x="7620000" y="4419600"/>
            <a:ext cx="990600" cy="1846263"/>
            <a:chOff x="2928" y="2784"/>
            <a:chExt cx="624" cy="1163"/>
          </a:xfrm>
        </p:grpSpPr>
        <p:sp>
          <p:nvSpPr>
            <p:cNvPr id="324636" name="Line 28"/>
            <p:cNvSpPr>
              <a:spLocks noChangeShapeType="1"/>
            </p:cNvSpPr>
            <p:nvPr/>
          </p:nvSpPr>
          <p:spPr bwMode="auto">
            <a:xfrm rot="5400000" flipV="1">
              <a:off x="3432" y="3096"/>
              <a:ext cx="0" cy="240"/>
            </a:xfrm>
            <a:prstGeom prst="line">
              <a:avLst/>
            </a:prstGeom>
            <a:noFill/>
            <a:ln w="28575">
              <a:solidFill>
                <a:schemeClr val="tx1"/>
              </a:solidFill>
              <a:round/>
              <a:headEnd/>
              <a:tailEnd type="triangle" w="sm" len="sm"/>
            </a:ln>
            <a:effectLst/>
          </p:spPr>
          <p:txBody>
            <a:bodyPr/>
            <a:lstStyle/>
            <a:p>
              <a:endParaRPr lang="en-US"/>
            </a:p>
          </p:txBody>
        </p:sp>
        <p:sp>
          <p:nvSpPr>
            <p:cNvPr id="324651" name="Rectangle 43"/>
            <p:cNvSpPr>
              <a:spLocks noChangeArrowheads="1"/>
            </p:cNvSpPr>
            <p:nvPr/>
          </p:nvSpPr>
          <p:spPr bwMode="auto">
            <a:xfrm>
              <a:off x="3168" y="2784"/>
              <a:ext cx="144" cy="816"/>
            </a:xfrm>
            <a:prstGeom prst="rect">
              <a:avLst/>
            </a:prstGeom>
            <a:solidFill>
              <a:srgbClr val="FFCCCC"/>
            </a:solidFill>
            <a:ln w="9525">
              <a:solidFill>
                <a:schemeClr val="tx1"/>
              </a:solidFill>
              <a:miter lim="800000"/>
              <a:headEnd/>
              <a:tailEnd/>
            </a:ln>
            <a:effectLst/>
          </p:spPr>
          <p:txBody>
            <a:bodyPr wrap="none" anchor="ctr"/>
            <a:lstStyle/>
            <a:p>
              <a:pPr eaLnBrk="1" hangingPunct="1">
                <a:lnSpc>
                  <a:spcPct val="100000"/>
                </a:lnSpc>
              </a:pPr>
              <a:endParaRPr lang="en-US" sz="2000" b="0"/>
            </a:p>
          </p:txBody>
        </p:sp>
        <p:sp>
          <p:nvSpPr>
            <p:cNvPr id="324652" name="Line 44"/>
            <p:cNvSpPr>
              <a:spLocks noChangeShapeType="1"/>
            </p:cNvSpPr>
            <p:nvPr/>
          </p:nvSpPr>
          <p:spPr bwMode="auto">
            <a:xfrm>
              <a:off x="3216" y="3600"/>
              <a:ext cx="0" cy="144"/>
            </a:xfrm>
            <a:prstGeom prst="line">
              <a:avLst/>
            </a:prstGeom>
            <a:noFill/>
            <a:ln w="19050">
              <a:solidFill>
                <a:schemeClr val="tx2"/>
              </a:solidFill>
              <a:round/>
              <a:headEnd/>
              <a:tailEnd type="none" w="sm" len="sm"/>
            </a:ln>
            <a:effectLst/>
          </p:spPr>
          <p:txBody>
            <a:bodyPr wrap="none" lIns="45720" rIns="45720" anchor="ctr">
              <a:spAutoFit/>
            </a:bodyPr>
            <a:lstStyle/>
            <a:p>
              <a:endParaRPr lang="en-US"/>
            </a:p>
          </p:txBody>
        </p:sp>
        <p:sp>
          <p:nvSpPr>
            <p:cNvPr id="324653" name="Text Box 45"/>
            <p:cNvSpPr txBox="1">
              <a:spLocks noChangeArrowheads="1"/>
            </p:cNvSpPr>
            <p:nvPr/>
          </p:nvSpPr>
          <p:spPr bwMode="auto">
            <a:xfrm>
              <a:off x="2976" y="3733"/>
              <a:ext cx="450" cy="214"/>
            </a:xfrm>
            <a:prstGeom prst="rect">
              <a:avLst/>
            </a:prstGeom>
            <a:noFill/>
            <a:ln w="19050">
              <a:noFill/>
              <a:miter lim="800000"/>
              <a:headEnd/>
              <a:tailEnd type="none" w="sm" len="sm"/>
            </a:ln>
            <a:effectLst/>
          </p:spPr>
          <p:txBody>
            <a:bodyPr wrap="none" lIns="45720" rIns="45720">
              <a:spAutoFit/>
            </a:bodyPr>
            <a:lstStyle/>
            <a:p>
              <a:r>
                <a:rPr lang="en-US"/>
                <a:t>Clock</a:t>
              </a:r>
            </a:p>
          </p:txBody>
        </p:sp>
        <p:sp>
          <p:nvSpPr>
            <p:cNvPr id="324675" name="Line 67"/>
            <p:cNvSpPr>
              <a:spLocks noChangeShapeType="1"/>
            </p:cNvSpPr>
            <p:nvPr/>
          </p:nvSpPr>
          <p:spPr bwMode="auto">
            <a:xfrm rot="5400000" flipV="1">
              <a:off x="3048" y="3096"/>
              <a:ext cx="0" cy="240"/>
            </a:xfrm>
            <a:prstGeom prst="line">
              <a:avLst/>
            </a:prstGeom>
            <a:noFill/>
            <a:ln w="28575">
              <a:solidFill>
                <a:schemeClr val="tx1"/>
              </a:solidFill>
              <a:round/>
              <a:headEnd/>
              <a:tailEnd type="triangle" w="sm" len="sm"/>
            </a:ln>
            <a:effectLst/>
          </p:spPr>
          <p:txBody>
            <a:bodyPr/>
            <a:lstStyle/>
            <a:p>
              <a:endParaRPr lang="en-US"/>
            </a:p>
          </p:txBody>
        </p:sp>
      </p:gr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dirty="0"/>
              <a:t>PC</a:t>
            </a:r>
            <a:r>
              <a:rPr lang="zh-CN" altLang="en-US" dirty="0"/>
              <a:t>更新阶段</a:t>
            </a:r>
            <a:endParaRPr lang="en-US" dirty="0"/>
          </a:p>
        </p:txBody>
      </p:sp>
      <p:sp>
        <p:nvSpPr>
          <p:cNvPr id="369667" name="Rectangle 3"/>
          <p:cNvSpPr>
            <a:spLocks noGrp="1" noChangeArrowheads="1"/>
          </p:cNvSpPr>
          <p:nvPr>
            <p:ph type="body" idx="1"/>
          </p:nvPr>
        </p:nvSpPr>
        <p:spPr>
          <a:xfrm>
            <a:off x="533400" y="2514600"/>
            <a:ext cx="4413251" cy="1289050"/>
          </a:xfrm>
        </p:spPr>
        <p:txBody>
          <a:bodyPr/>
          <a:lstStyle/>
          <a:p>
            <a:r>
              <a:rPr lang="en-US" dirty="0"/>
              <a:t>New PC</a:t>
            </a:r>
          </a:p>
          <a:p>
            <a:pPr lvl="1"/>
            <a:r>
              <a:rPr lang="zh-CN" altLang="en-US" dirty="0"/>
              <a:t>选择 </a:t>
            </a:r>
            <a:r>
              <a:rPr lang="en-US" altLang="zh-CN" dirty="0"/>
              <a:t>PC </a:t>
            </a:r>
            <a:r>
              <a:rPr lang="zh-CN" altLang="en-US" dirty="0"/>
              <a:t>的下一个值</a:t>
            </a:r>
            <a:endParaRPr lang="en-US" dirty="0"/>
          </a:p>
        </p:txBody>
      </p:sp>
      <p:grpSp>
        <p:nvGrpSpPr>
          <p:cNvPr id="19" name="Group 18"/>
          <p:cNvGrpSpPr/>
          <p:nvPr/>
        </p:nvGrpSpPr>
        <p:grpSpPr>
          <a:xfrm>
            <a:off x="5327650" y="1714500"/>
            <a:ext cx="2895600" cy="1905000"/>
            <a:chOff x="1600200" y="4267200"/>
            <a:chExt cx="2895600" cy="1905000"/>
          </a:xfrm>
        </p:grpSpPr>
        <p:sp>
          <p:nvSpPr>
            <p:cNvPr id="20" name="AutoShape 9"/>
            <p:cNvSpPr>
              <a:spLocks noChangeArrowheads="1"/>
            </p:cNvSpPr>
            <p:nvPr/>
          </p:nvSpPr>
          <p:spPr bwMode="auto">
            <a:xfrm>
              <a:off x="1600200" y="4953000"/>
              <a:ext cx="2819400" cy="533400"/>
            </a:xfrm>
            <a:prstGeom prst="roundRect">
              <a:avLst>
                <a:gd name="adj" fmla="val 16667"/>
              </a:avLst>
            </a:prstGeom>
            <a:solidFill>
              <a:srgbClr val="808080"/>
            </a:solidFill>
            <a:ln w="9525">
              <a:solidFill>
                <a:srgbClr val="000000"/>
              </a:solid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New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PC</a:t>
              </a:r>
            </a:p>
          </p:txBody>
        </p:sp>
        <p:sp>
          <p:nvSpPr>
            <p:cNvPr id="21" name="Oval 71"/>
            <p:cNvSpPr>
              <a:spLocks noChangeArrowheads="1"/>
            </p:cNvSpPr>
            <p:nvPr/>
          </p:nvSpPr>
          <p:spPr bwMode="auto">
            <a:xfrm>
              <a:off x="2209800" y="57912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Cnd</a:t>
              </a:r>
            </a:p>
          </p:txBody>
        </p:sp>
        <p:sp>
          <p:nvSpPr>
            <p:cNvPr id="22" name="Oval 6"/>
            <p:cNvSpPr>
              <a:spLocks noChangeArrowheads="1"/>
            </p:cNvSpPr>
            <p:nvPr/>
          </p:nvSpPr>
          <p:spPr bwMode="auto">
            <a:xfrm>
              <a:off x="1600200" y="57912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icode</a:t>
              </a:r>
            </a:p>
          </p:txBody>
        </p:sp>
        <p:sp>
          <p:nvSpPr>
            <p:cNvPr id="23" name="Line 226"/>
            <p:cNvSpPr>
              <a:spLocks noChangeShapeType="1"/>
            </p:cNvSpPr>
            <p:nvPr/>
          </p:nvSpPr>
          <p:spPr bwMode="auto">
            <a:xfrm flipV="1">
              <a:off x="4267200" y="54864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Oval 232"/>
            <p:cNvSpPr>
              <a:spLocks noChangeArrowheads="1"/>
            </p:cNvSpPr>
            <p:nvPr/>
          </p:nvSpPr>
          <p:spPr bwMode="auto">
            <a:xfrm>
              <a:off x="2819400" y="57912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valC</a:t>
              </a:r>
            </a:p>
          </p:txBody>
        </p:sp>
        <p:sp>
          <p:nvSpPr>
            <p:cNvPr id="25" name="Oval 233"/>
            <p:cNvSpPr>
              <a:spLocks noChangeArrowheads="1"/>
            </p:cNvSpPr>
            <p:nvPr/>
          </p:nvSpPr>
          <p:spPr bwMode="auto">
            <a:xfrm>
              <a:off x="4038600" y="57912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valP</a:t>
              </a:r>
            </a:p>
          </p:txBody>
        </p:sp>
        <p:sp>
          <p:nvSpPr>
            <p:cNvPr id="26" name="Oval 250"/>
            <p:cNvSpPr>
              <a:spLocks noChangeArrowheads="1"/>
            </p:cNvSpPr>
            <p:nvPr/>
          </p:nvSpPr>
          <p:spPr bwMode="auto">
            <a:xfrm>
              <a:off x="3429000" y="5791200"/>
              <a:ext cx="457200" cy="381000"/>
            </a:xfrm>
            <a:prstGeom prst="ellipse">
              <a:avLst/>
            </a:prstGeom>
            <a:noFill/>
            <a:ln w="9525">
              <a:noFill/>
              <a:round/>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valM</a:t>
              </a:r>
            </a:p>
          </p:txBody>
        </p:sp>
        <p:sp>
          <p:nvSpPr>
            <p:cNvPr id="27" name="Line 271"/>
            <p:cNvSpPr>
              <a:spLocks noChangeShapeType="1"/>
            </p:cNvSpPr>
            <p:nvPr/>
          </p:nvSpPr>
          <p:spPr bwMode="auto">
            <a:xfrm flipH="1" flipV="1">
              <a:off x="2438400" y="5486400"/>
              <a:ext cx="0" cy="304800"/>
            </a:xfrm>
            <a:prstGeom prst="line">
              <a:avLst/>
            </a:prstGeom>
            <a:noFill/>
            <a:ln w="19050" cap="rnd">
              <a:solidFill>
                <a:srgbClr val="000000"/>
              </a:solidFill>
              <a:prstDash val="sysDot"/>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Line 292"/>
            <p:cNvSpPr>
              <a:spLocks noChangeShapeType="1"/>
            </p:cNvSpPr>
            <p:nvPr/>
          </p:nvSpPr>
          <p:spPr bwMode="auto">
            <a:xfrm flipV="1">
              <a:off x="3124200" y="46482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Line 294"/>
            <p:cNvSpPr>
              <a:spLocks noChangeShapeType="1"/>
            </p:cNvSpPr>
            <p:nvPr/>
          </p:nvSpPr>
          <p:spPr bwMode="auto">
            <a:xfrm flipV="1">
              <a:off x="3657600" y="54864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Line 295"/>
            <p:cNvSpPr>
              <a:spLocks noChangeShapeType="1"/>
            </p:cNvSpPr>
            <p:nvPr/>
          </p:nvSpPr>
          <p:spPr bwMode="auto">
            <a:xfrm flipV="1">
              <a:off x="3048000" y="5486400"/>
              <a:ext cx="0" cy="304800"/>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Line 297"/>
            <p:cNvSpPr>
              <a:spLocks noChangeShapeType="1"/>
            </p:cNvSpPr>
            <p:nvPr/>
          </p:nvSpPr>
          <p:spPr bwMode="auto">
            <a:xfrm flipV="1">
              <a:off x="1828800" y="5486400"/>
              <a:ext cx="0" cy="304800"/>
            </a:xfrm>
            <a:prstGeom prst="line">
              <a:avLst/>
            </a:prstGeom>
            <a:noFill/>
            <a:ln w="127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Rectangle 300"/>
            <p:cNvSpPr>
              <a:spLocks noChangeArrowheads="1"/>
            </p:cNvSpPr>
            <p:nvPr/>
          </p:nvSpPr>
          <p:spPr bwMode="auto">
            <a:xfrm>
              <a:off x="2895600" y="4267200"/>
              <a:ext cx="457200" cy="381000"/>
            </a:xfrm>
            <a:prstGeom prst="rect">
              <a:avLst/>
            </a:prstGeom>
            <a:solidFill>
              <a:srgbClr val="FFFFFF"/>
            </a:solidFill>
            <a:ln w="9525">
              <a:solidFill>
                <a:srgbClr val="000000"/>
              </a:solidFill>
              <a:miter lim="800000"/>
              <a:headEnd/>
              <a:tailEnd/>
            </a:ln>
          </p:spPr>
          <p:txBody>
            <a:bodyPr wrap="none" lIns="91430" tIns="45715" rIns="91430" bIns="45715"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PC</a:t>
              </a:r>
            </a:p>
          </p:txBody>
        </p:sp>
      </p:gr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dirty="0"/>
              <a:t>PC</a:t>
            </a:r>
            <a:r>
              <a:rPr lang="zh-CN" altLang="en-US" dirty="0"/>
              <a:t>更新</a:t>
            </a:r>
            <a:endParaRPr lang="en-US" dirty="0"/>
          </a:p>
        </p:txBody>
      </p:sp>
      <p:grpSp>
        <p:nvGrpSpPr>
          <p:cNvPr id="394328" name="Group 88"/>
          <p:cNvGrpSpPr>
            <a:grpSpLocks/>
          </p:cNvGrpSpPr>
          <p:nvPr/>
        </p:nvGrpSpPr>
        <p:grpSpPr bwMode="auto">
          <a:xfrm>
            <a:off x="2209800" y="381000"/>
            <a:ext cx="7010400" cy="4419600"/>
            <a:chOff x="912" y="576"/>
            <a:chExt cx="4416" cy="2784"/>
          </a:xfrm>
        </p:grpSpPr>
        <p:sp>
          <p:nvSpPr>
            <p:cNvPr id="394255" name="Text Box 15"/>
            <p:cNvSpPr txBox="1">
              <a:spLocks noChangeArrowheads="1"/>
            </p:cNvSpPr>
            <p:nvPr/>
          </p:nvSpPr>
          <p:spPr bwMode="auto">
            <a:xfrm>
              <a:off x="1680" y="576"/>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t>OPq</a:t>
              </a:r>
              <a:r>
                <a:rPr lang="en-US" sz="1600" dirty="0"/>
                <a:t> </a:t>
              </a:r>
              <a:r>
                <a:rPr lang="en-US" sz="1600" dirty="0" err="1"/>
                <a:t>rA</a:t>
              </a:r>
              <a:r>
                <a:rPr lang="en-US" sz="1600" dirty="0"/>
                <a:t>, </a:t>
              </a:r>
              <a:r>
                <a:rPr lang="en-US" sz="1600" dirty="0" err="1"/>
                <a:t>rB</a:t>
              </a:r>
              <a:endParaRPr lang="en-US" sz="1600" dirty="0"/>
            </a:p>
          </p:txBody>
        </p:sp>
        <p:sp>
          <p:nvSpPr>
            <p:cNvPr id="394257" name="Text Box 17"/>
            <p:cNvSpPr txBox="1">
              <a:spLocks noChangeArrowheads="1"/>
            </p:cNvSpPr>
            <p:nvPr/>
          </p:nvSpPr>
          <p:spPr bwMode="auto">
            <a:xfrm>
              <a:off x="1680" y="1056"/>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rmmovq</a:t>
              </a:r>
              <a:r>
                <a:rPr lang="en-US" sz="1600" dirty="0"/>
                <a:t> </a:t>
              </a:r>
              <a:r>
                <a:rPr lang="en-US" sz="1600" dirty="0" err="1"/>
                <a:t>rA</a:t>
              </a:r>
              <a:r>
                <a:rPr lang="en-US" sz="1600" dirty="0"/>
                <a:t>, D(</a:t>
              </a:r>
              <a:r>
                <a:rPr lang="en-US" sz="1600" dirty="0" err="1"/>
                <a:t>rB</a:t>
              </a:r>
              <a:r>
                <a:rPr lang="en-US" sz="1600" dirty="0"/>
                <a:t>)</a:t>
              </a:r>
            </a:p>
          </p:txBody>
        </p:sp>
        <p:sp>
          <p:nvSpPr>
            <p:cNvPr id="394259" name="Text Box 19"/>
            <p:cNvSpPr txBox="1">
              <a:spLocks noChangeArrowheads="1"/>
            </p:cNvSpPr>
            <p:nvPr/>
          </p:nvSpPr>
          <p:spPr bwMode="auto">
            <a:xfrm>
              <a:off x="1680" y="1536"/>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dirty="0" err="1">
                  <a:latin typeface="Courier New" pitchFamily="49" charset="0"/>
                </a:rPr>
                <a:t>popq</a:t>
              </a:r>
              <a:r>
                <a:rPr lang="en-US" sz="1600" dirty="0"/>
                <a:t> </a:t>
              </a:r>
              <a:r>
                <a:rPr lang="en-US" sz="1600" dirty="0" err="1"/>
                <a:t>rA</a:t>
              </a:r>
              <a:endParaRPr lang="en-US" sz="1600" dirty="0"/>
            </a:p>
          </p:txBody>
        </p:sp>
        <p:sp>
          <p:nvSpPr>
            <p:cNvPr id="394261" name="Text Box 21"/>
            <p:cNvSpPr txBox="1">
              <a:spLocks noChangeArrowheads="1"/>
            </p:cNvSpPr>
            <p:nvPr/>
          </p:nvSpPr>
          <p:spPr bwMode="auto">
            <a:xfrm>
              <a:off x="1680" y="2016"/>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t>jXX Dest</a:t>
              </a:r>
            </a:p>
          </p:txBody>
        </p:sp>
        <p:sp>
          <p:nvSpPr>
            <p:cNvPr id="394263" name="Text Box 23"/>
            <p:cNvSpPr txBox="1">
              <a:spLocks noChangeArrowheads="1"/>
            </p:cNvSpPr>
            <p:nvPr/>
          </p:nvSpPr>
          <p:spPr bwMode="auto">
            <a:xfrm>
              <a:off x="1680" y="2496"/>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call</a:t>
              </a:r>
              <a:r>
                <a:rPr lang="en-US" sz="1600"/>
                <a:t> Dest</a:t>
              </a:r>
            </a:p>
          </p:txBody>
        </p:sp>
        <p:sp>
          <p:nvSpPr>
            <p:cNvPr id="394264" name="Text Box 24"/>
            <p:cNvSpPr txBox="1">
              <a:spLocks noChangeArrowheads="1"/>
            </p:cNvSpPr>
            <p:nvPr/>
          </p:nvSpPr>
          <p:spPr bwMode="auto">
            <a:xfrm>
              <a:off x="1680" y="2976"/>
              <a:ext cx="1776" cy="192"/>
            </a:xfrm>
            <a:prstGeom prst="rect">
              <a:avLst/>
            </a:prstGeom>
            <a:noFill/>
            <a:ln w="19050">
              <a:solidFill>
                <a:schemeClr val="folHlink"/>
              </a:solidFill>
              <a:miter lim="800000"/>
              <a:headEnd/>
              <a:tailEnd type="none" w="sm" len="sm"/>
            </a:ln>
            <a:effectLst/>
          </p:spPr>
          <p:txBody>
            <a:bodyPr lIns="45720" rIns="45720"/>
            <a:lstStyle/>
            <a:p>
              <a:pPr algn="l">
                <a:spcBef>
                  <a:spcPct val="50000"/>
                </a:spcBef>
              </a:pPr>
              <a:r>
                <a:rPr lang="en-US" sz="1600">
                  <a:latin typeface="Courier New" pitchFamily="49" charset="0"/>
                </a:rPr>
                <a:t>ret</a:t>
              </a:r>
            </a:p>
          </p:txBody>
        </p:sp>
        <p:grpSp>
          <p:nvGrpSpPr>
            <p:cNvPr id="394304" name="Group 64"/>
            <p:cNvGrpSpPr>
              <a:grpSpLocks/>
            </p:cNvGrpSpPr>
            <p:nvPr/>
          </p:nvGrpSpPr>
          <p:grpSpPr bwMode="auto">
            <a:xfrm>
              <a:off x="912" y="768"/>
              <a:ext cx="4416" cy="192"/>
              <a:chOff x="576" y="2928"/>
              <a:chExt cx="4416" cy="192"/>
            </a:xfrm>
          </p:grpSpPr>
          <p:sp>
            <p:nvSpPr>
              <p:cNvPr id="394305" name="Text Box 65"/>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valP</a:t>
                </a:r>
              </a:p>
            </p:txBody>
          </p:sp>
          <p:sp>
            <p:nvSpPr>
              <p:cNvPr id="394306" name="Text Box 66"/>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94307" name="Text Box 67"/>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PC</a:t>
                </a:r>
              </a:p>
            </p:txBody>
          </p:sp>
        </p:grpSp>
        <p:grpSp>
          <p:nvGrpSpPr>
            <p:cNvPr id="394308" name="Group 68"/>
            <p:cNvGrpSpPr>
              <a:grpSpLocks/>
            </p:cNvGrpSpPr>
            <p:nvPr/>
          </p:nvGrpSpPr>
          <p:grpSpPr bwMode="auto">
            <a:xfrm>
              <a:off x="912" y="1248"/>
              <a:ext cx="4416" cy="192"/>
              <a:chOff x="576" y="2928"/>
              <a:chExt cx="4416" cy="192"/>
            </a:xfrm>
          </p:grpSpPr>
          <p:sp>
            <p:nvSpPr>
              <p:cNvPr id="394309" name="Text Box 69"/>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valP</a:t>
                </a:r>
              </a:p>
            </p:txBody>
          </p:sp>
          <p:sp>
            <p:nvSpPr>
              <p:cNvPr id="394310" name="Text Box 70"/>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94311" name="Text Box 71"/>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PC</a:t>
                </a:r>
              </a:p>
            </p:txBody>
          </p:sp>
        </p:grpSp>
        <p:grpSp>
          <p:nvGrpSpPr>
            <p:cNvPr id="394312" name="Group 72"/>
            <p:cNvGrpSpPr>
              <a:grpSpLocks/>
            </p:cNvGrpSpPr>
            <p:nvPr/>
          </p:nvGrpSpPr>
          <p:grpSpPr bwMode="auto">
            <a:xfrm>
              <a:off x="912" y="1728"/>
              <a:ext cx="4416" cy="192"/>
              <a:chOff x="576" y="2928"/>
              <a:chExt cx="4416" cy="192"/>
            </a:xfrm>
          </p:grpSpPr>
          <p:sp>
            <p:nvSpPr>
              <p:cNvPr id="394313" name="Text Box 73"/>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valP</a:t>
                </a:r>
              </a:p>
            </p:txBody>
          </p:sp>
          <p:sp>
            <p:nvSpPr>
              <p:cNvPr id="394314" name="Text Box 74"/>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94315" name="Text Box 75"/>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PC</a:t>
                </a:r>
              </a:p>
            </p:txBody>
          </p:sp>
        </p:grpSp>
        <p:grpSp>
          <p:nvGrpSpPr>
            <p:cNvPr id="394316" name="Group 76"/>
            <p:cNvGrpSpPr>
              <a:grpSpLocks/>
            </p:cNvGrpSpPr>
            <p:nvPr/>
          </p:nvGrpSpPr>
          <p:grpSpPr bwMode="auto">
            <a:xfrm>
              <a:off x="912" y="2208"/>
              <a:ext cx="4416" cy="192"/>
              <a:chOff x="576" y="2928"/>
              <a:chExt cx="4416" cy="192"/>
            </a:xfrm>
          </p:grpSpPr>
          <p:sp>
            <p:nvSpPr>
              <p:cNvPr id="394317" name="Text Box 77"/>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dirty="0"/>
                  <a:t>PC </a:t>
                </a:r>
                <a:r>
                  <a:rPr lang="en-US" sz="1600" dirty="0">
                    <a:sym typeface="Symbol" pitchFamily="18" charset="2"/>
                  </a:rPr>
                  <a:t> </a:t>
                </a:r>
                <a:r>
                  <a:rPr lang="en-US" sz="1600" dirty="0" err="1">
                    <a:sym typeface="Symbol" pitchFamily="18" charset="2"/>
                  </a:rPr>
                  <a:t>Cnd</a:t>
                </a:r>
                <a:r>
                  <a:rPr lang="en-US" sz="1600" dirty="0">
                    <a:sym typeface="Symbol" pitchFamily="18" charset="2"/>
                  </a:rPr>
                  <a:t> ? </a:t>
                </a:r>
                <a:r>
                  <a:rPr lang="en-US" sz="1600" dirty="0" err="1">
                    <a:sym typeface="Symbol" pitchFamily="18" charset="2"/>
                  </a:rPr>
                  <a:t>valC</a:t>
                </a:r>
                <a:r>
                  <a:rPr lang="en-US" sz="1600" dirty="0">
                    <a:sym typeface="Symbol" pitchFamily="18" charset="2"/>
                  </a:rPr>
                  <a:t> : </a:t>
                </a:r>
                <a:r>
                  <a:rPr lang="en-US" sz="1600" dirty="0" err="1">
                    <a:sym typeface="Symbol" pitchFamily="18" charset="2"/>
                  </a:rPr>
                  <a:t>valP</a:t>
                </a:r>
                <a:endParaRPr lang="en-US" sz="1600" dirty="0">
                  <a:sym typeface="Symbol" pitchFamily="18" charset="2"/>
                </a:endParaRPr>
              </a:p>
            </p:txBody>
          </p:sp>
          <p:sp>
            <p:nvSpPr>
              <p:cNvPr id="394318" name="Text Box 78"/>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94319" name="Text Box 79"/>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Update PC</a:t>
                </a:r>
              </a:p>
            </p:txBody>
          </p:sp>
        </p:grpSp>
        <p:grpSp>
          <p:nvGrpSpPr>
            <p:cNvPr id="394320" name="Group 80"/>
            <p:cNvGrpSpPr>
              <a:grpSpLocks/>
            </p:cNvGrpSpPr>
            <p:nvPr/>
          </p:nvGrpSpPr>
          <p:grpSpPr bwMode="auto">
            <a:xfrm>
              <a:off x="912" y="2688"/>
              <a:ext cx="4416" cy="192"/>
              <a:chOff x="576" y="2928"/>
              <a:chExt cx="4416" cy="192"/>
            </a:xfrm>
          </p:grpSpPr>
          <p:sp>
            <p:nvSpPr>
              <p:cNvPr id="394321" name="Text Box 81"/>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valC</a:t>
                </a:r>
              </a:p>
            </p:txBody>
          </p:sp>
          <p:sp>
            <p:nvSpPr>
              <p:cNvPr id="394322" name="Text Box 82"/>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94323" name="Text Box 83"/>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Set PC to destination</a:t>
                </a:r>
              </a:p>
            </p:txBody>
          </p:sp>
        </p:grpSp>
        <p:grpSp>
          <p:nvGrpSpPr>
            <p:cNvPr id="394324" name="Group 84"/>
            <p:cNvGrpSpPr>
              <a:grpSpLocks/>
            </p:cNvGrpSpPr>
            <p:nvPr/>
          </p:nvGrpSpPr>
          <p:grpSpPr bwMode="auto">
            <a:xfrm>
              <a:off x="912" y="3168"/>
              <a:ext cx="4416" cy="192"/>
              <a:chOff x="576" y="2928"/>
              <a:chExt cx="4416" cy="192"/>
            </a:xfrm>
          </p:grpSpPr>
          <p:sp>
            <p:nvSpPr>
              <p:cNvPr id="394325" name="Text Box 85"/>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headEnd/>
                <a:tailEnd type="none" w="sm" len="sm"/>
              </a:ln>
              <a:effectLst/>
            </p:spPr>
            <p:txBody>
              <a:bodyPr lIns="45720" rIns="45720"/>
              <a:lstStyle/>
              <a:p>
                <a:pPr algn="l">
                  <a:spcBef>
                    <a:spcPct val="50000"/>
                  </a:spcBef>
                </a:pPr>
                <a:r>
                  <a:rPr lang="en-US" sz="1600"/>
                  <a:t>PC </a:t>
                </a:r>
                <a:r>
                  <a:rPr lang="en-US" sz="1600">
                    <a:sym typeface="Symbol" pitchFamily="18" charset="2"/>
                  </a:rPr>
                  <a:t> valM</a:t>
                </a:r>
              </a:p>
            </p:txBody>
          </p:sp>
          <p:sp>
            <p:nvSpPr>
              <p:cNvPr id="394326" name="Text Box 86"/>
              <p:cNvSpPr txBox="1">
                <a:spLocks noChangeArrowheads="1"/>
              </p:cNvSpPr>
              <p:nvPr/>
            </p:nvSpPr>
            <p:spPr bwMode="auto">
              <a:xfrm>
                <a:off x="576" y="2928"/>
                <a:ext cx="768" cy="192"/>
              </a:xfrm>
              <a:prstGeom prst="rect">
                <a:avLst/>
              </a:prstGeom>
              <a:noFill/>
              <a:ln w="19050">
                <a:solidFill>
                  <a:schemeClr val="folHlink"/>
                </a:solidFill>
                <a:miter lim="800000"/>
                <a:headEnd/>
                <a:tailEnd type="none" w="sm" len="sm"/>
              </a:ln>
              <a:effectLst/>
            </p:spPr>
            <p:txBody>
              <a:bodyPr lIns="45720" rIns="45720" anchor="ctr"/>
              <a:lstStyle/>
              <a:p>
                <a:pPr algn="l">
                  <a:spcBef>
                    <a:spcPct val="50000"/>
                  </a:spcBef>
                </a:pPr>
                <a:r>
                  <a:rPr lang="en-US" sz="1600"/>
                  <a:t>PC update</a:t>
                </a:r>
              </a:p>
            </p:txBody>
          </p:sp>
          <p:sp>
            <p:nvSpPr>
              <p:cNvPr id="394327" name="Text Box 87"/>
              <p:cNvSpPr txBox="1">
                <a:spLocks noChangeArrowheads="1"/>
              </p:cNvSpPr>
              <p:nvPr/>
            </p:nvSpPr>
            <p:spPr bwMode="auto">
              <a:xfrm>
                <a:off x="3216" y="2928"/>
                <a:ext cx="1776" cy="192"/>
              </a:xfrm>
              <a:prstGeom prst="rect">
                <a:avLst/>
              </a:prstGeom>
              <a:noFill/>
              <a:ln w="19050">
                <a:noFill/>
                <a:miter lim="800000"/>
                <a:headEnd/>
                <a:tailEnd type="none" w="sm" len="sm"/>
              </a:ln>
              <a:effectLst/>
            </p:spPr>
            <p:txBody>
              <a:bodyPr lIns="45720" rIns="45720"/>
              <a:lstStyle/>
              <a:p>
                <a:pPr algn="l">
                  <a:spcBef>
                    <a:spcPct val="50000"/>
                  </a:spcBef>
                </a:pPr>
                <a:r>
                  <a:rPr lang="en-US" sz="1600"/>
                  <a:t>Set PC to return address</a:t>
                </a:r>
              </a:p>
            </p:txBody>
          </p:sp>
        </p:grpSp>
      </p:grpSp>
      <p:sp>
        <p:nvSpPr>
          <p:cNvPr id="394329" name="Text Box 89"/>
          <p:cNvSpPr txBox="1">
            <a:spLocks noChangeArrowheads="1"/>
          </p:cNvSpPr>
          <p:nvPr/>
        </p:nvSpPr>
        <p:spPr bwMode="auto">
          <a:xfrm>
            <a:off x="2209800" y="4953000"/>
            <a:ext cx="5334000" cy="1558925"/>
          </a:xfrm>
          <a:prstGeom prst="rect">
            <a:avLst/>
          </a:prstGeom>
          <a:noFill/>
          <a:ln w="19050">
            <a:noFill/>
            <a:miter lim="800000"/>
            <a:headEnd/>
            <a:tailEnd type="none" w="sm" len="sm"/>
          </a:ln>
          <a:effectLst/>
        </p:spPr>
        <p:txBody>
          <a:bodyPr lIns="45720" rIns="45720">
            <a:spAutoFit/>
          </a:bodyPr>
          <a:lstStyle/>
          <a:p>
            <a:pPr algn="l">
              <a:lnSpc>
                <a:spcPct val="100000"/>
              </a:lnSpc>
            </a:pP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new_pc</a:t>
            </a:r>
            <a:r>
              <a:rPr lang="en-US" sz="1600" dirty="0">
                <a:latin typeface="Courier New" pitchFamily="49" charset="0"/>
              </a:rPr>
              <a:t> = [</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 ICALL : </a:t>
            </a:r>
            <a:r>
              <a:rPr lang="en-US" sz="1600" dirty="0" err="1">
                <a:latin typeface="Courier New" pitchFamily="49" charset="0"/>
              </a:rPr>
              <a:t>valC</a:t>
            </a:r>
            <a:r>
              <a:rPr lang="en-US" sz="1600" dirty="0">
                <a:latin typeface="Courier New" pitchFamily="49" charset="0"/>
              </a:rPr>
              <a:t>;</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 IJXX &amp;&amp; </a:t>
            </a:r>
            <a:r>
              <a:rPr lang="en-US" sz="1600" dirty="0" err="1">
                <a:latin typeface="Courier New" pitchFamily="49" charset="0"/>
              </a:rPr>
              <a:t>Cnd</a:t>
            </a:r>
            <a:r>
              <a:rPr lang="en-US" sz="1600" dirty="0">
                <a:latin typeface="Courier New" pitchFamily="49" charset="0"/>
              </a:rPr>
              <a:t> : </a:t>
            </a:r>
            <a:r>
              <a:rPr lang="en-US" sz="1600" dirty="0" err="1">
                <a:latin typeface="Courier New" pitchFamily="49" charset="0"/>
              </a:rPr>
              <a:t>valC</a:t>
            </a:r>
            <a:r>
              <a:rPr lang="en-US" sz="1600" dirty="0">
                <a:latin typeface="Courier New" pitchFamily="49" charset="0"/>
              </a:rPr>
              <a:t>;</a:t>
            </a:r>
          </a:p>
          <a:p>
            <a:pPr algn="l">
              <a:lnSpc>
                <a:spcPct val="100000"/>
              </a:lnSpc>
            </a:pPr>
            <a:r>
              <a:rPr lang="en-US" sz="1600" dirty="0">
                <a:latin typeface="Courier New" pitchFamily="49" charset="0"/>
              </a:rPr>
              <a:t>	</a:t>
            </a:r>
            <a:r>
              <a:rPr lang="en-US" sz="1600" dirty="0" err="1">
                <a:latin typeface="Courier New" pitchFamily="49" charset="0"/>
              </a:rPr>
              <a:t>icode</a:t>
            </a:r>
            <a:r>
              <a:rPr lang="en-US" sz="1600" dirty="0">
                <a:latin typeface="Courier New" pitchFamily="49" charset="0"/>
              </a:rPr>
              <a:t> == IRET : </a:t>
            </a:r>
            <a:r>
              <a:rPr lang="en-US" sz="1600" dirty="0" err="1">
                <a:latin typeface="Courier New" pitchFamily="49" charset="0"/>
              </a:rPr>
              <a:t>valM</a:t>
            </a:r>
            <a:r>
              <a:rPr lang="en-US" sz="1600" dirty="0">
                <a:latin typeface="Courier New" pitchFamily="49" charset="0"/>
              </a:rPr>
              <a:t>;</a:t>
            </a:r>
          </a:p>
          <a:p>
            <a:pPr algn="l">
              <a:lnSpc>
                <a:spcPct val="100000"/>
              </a:lnSpc>
            </a:pPr>
            <a:r>
              <a:rPr lang="en-US" sz="1600" dirty="0">
                <a:latin typeface="Courier New" pitchFamily="49" charset="0"/>
              </a:rPr>
              <a:t>	1 : </a:t>
            </a:r>
            <a:r>
              <a:rPr lang="en-US" sz="1600" dirty="0" err="1">
                <a:latin typeface="Courier New" pitchFamily="49" charset="0"/>
              </a:rPr>
              <a:t>valP</a:t>
            </a:r>
            <a:r>
              <a:rPr lang="en-US" sz="1600" dirty="0">
                <a:latin typeface="Courier New" pitchFamily="49" charset="0"/>
              </a:rPr>
              <a:t>;</a:t>
            </a:r>
          </a:p>
          <a:p>
            <a:pPr algn="l">
              <a:lnSpc>
                <a:spcPct val="100000"/>
              </a:lnSpc>
            </a:pPr>
            <a:r>
              <a:rPr lang="en-US" sz="1600" dirty="0">
                <a:latin typeface="Courier New" pitchFamily="49" charset="0"/>
              </a:rPr>
              <a:t>];</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dirty="0"/>
              <a:t>SEQ</a:t>
            </a:r>
            <a:r>
              <a:rPr lang="zh-CN" altLang="en-US" dirty="0"/>
              <a:t>总结</a:t>
            </a:r>
            <a:endParaRPr lang="en-US" dirty="0"/>
          </a:p>
        </p:txBody>
      </p:sp>
      <p:sp>
        <p:nvSpPr>
          <p:cNvPr id="379907" name="Rectangle 3"/>
          <p:cNvSpPr>
            <a:spLocks noGrp="1" noChangeArrowheads="1"/>
          </p:cNvSpPr>
          <p:nvPr>
            <p:ph type="body" idx="1"/>
          </p:nvPr>
        </p:nvSpPr>
        <p:spPr/>
        <p:txBody>
          <a:bodyPr/>
          <a:lstStyle/>
          <a:p>
            <a:r>
              <a:rPr lang="zh-CN" altLang="en-US" dirty="0"/>
              <a:t>实现</a:t>
            </a:r>
            <a:endParaRPr lang="en-US" dirty="0"/>
          </a:p>
          <a:p>
            <a:pPr lvl="1"/>
            <a:r>
              <a:rPr lang="zh-CN" altLang="en-US" dirty="0"/>
              <a:t>将每个指令作为一系列简单的步骤表达
每个指令类型遵循相同的一般流程</a:t>
            </a:r>
            <a:endParaRPr lang="en-US" dirty="0"/>
          </a:p>
          <a:p>
            <a:pPr lvl="1"/>
            <a:r>
              <a:rPr lang="zh-CN" altLang="en-US" dirty="0"/>
              <a:t>将寄存器、存储器、预设计的组合部件汇集在一起</a:t>
            </a:r>
            <a:endParaRPr lang="en-US" dirty="0"/>
          </a:p>
          <a:p>
            <a:pPr lvl="1"/>
            <a:r>
              <a:rPr lang="zh-CN" altLang="en-US" dirty="0"/>
              <a:t>用组合逻辑连接</a:t>
            </a:r>
            <a:endParaRPr lang="en-US" dirty="0"/>
          </a:p>
          <a:p>
            <a:r>
              <a:rPr lang="zh-CN" altLang="en-US" dirty="0"/>
              <a:t>局限性</a:t>
            </a:r>
            <a:endParaRPr lang="en-US" dirty="0"/>
          </a:p>
          <a:p>
            <a:pPr lvl="1"/>
            <a:r>
              <a:rPr lang="zh-CN" altLang="en-US" dirty="0"/>
              <a:t>太慢了，不实用
在一个时钟周期中，必须通过指令存储器、注册文件、</a:t>
            </a:r>
            <a:r>
              <a:rPr lang="en-US" altLang="zh-CN" dirty="0"/>
              <a:t>ALU </a:t>
            </a:r>
            <a:r>
              <a:rPr lang="zh-CN" altLang="en-US" dirty="0"/>
              <a:t>和数据存储器传播
需要运行时钟非常缓慢</a:t>
            </a:r>
            <a:endParaRPr lang="en-US" dirty="0"/>
          </a:p>
          <a:p>
            <a:pPr lvl="1"/>
            <a:r>
              <a:rPr lang="zh-CN" altLang="en-US" dirty="0"/>
              <a:t>硬件单元仅在时钟周期的一小部分处于活动状态
</a:t>
            </a:r>
            <a:endParaRPr lang="en-US" dirty="0"/>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3C22C-90AD-42AD-B9CB-E588290F413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273F647-A73E-4E6C-91D0-2148D86CEC0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A9262B01-6BBA-4F31-9E28-F626FB16ABDE}"/>
              </a:ext>
            </a:extLst>
          </p:cNvPr>
          <p:cNvPicPr>
            <a:picLocks noChangeAspect="1"/>
          </p:cNvPicPr>
          <p:nvPr/>
        </p:nvPicPr>
        <p:blipFill>
          <a:blip r:embed="rId2"/>
          <a:stretch>
            <a:fillRect/>
          </a:stretch>
        </p:blipFill>
        <p:spPr>
          <a:xfrm>
            <a:off x="122805" y="641109"/>
            <a:ext cx="8885690" cy="5563082"/>
          </a:xfrm>
          <a:prstGeom prst="rect">
            <a:avLst/>
          </a:prstGeom>
        </p:spPr>
      </p:pic>
    </p:spTree>
    <p:extLst>
      <p:ext uri="{BB962C8B-B14F-4D97-AF65-F5344CB8AC3E}">
        <p14:creationId xmlns:p14="http://schemas.microsoft.com/office/powerpoint/2010/main" val="39606869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zh-CN" dirty="0"/>
              <a:t>HCL</a:t>
            </a:r>
            <a:r>
              <a:rPr lang="zh-CN" altLang="en-US" dirty="0"/>
              <a:t>硬件控制语言</a:t>
            </a:r>
            <a:endParaRPr lang="en-US" altLang="zh-CN" dirty="0"/>
          </a:p>
        </p:txBody>
      </p:sp>
      <p:sp>
        <p:nvSpPr>
          <p:cNvPr id="323587" name="Rectangle 3"/>
          <p:cNvSpPr>
            <a:spLocks noGrp="1" noChangeArrowheads="1"/>
          </p:cNvSpPr>
          <p:nvPr>
            <p:ph type="body" idx="1"/>
          </p:nvPr>
        </p:nvSpPr>
        <p:spPr/>
        <p:txBody>
          <a:bodyPr/>
          <a:lstStyle/>
          <a:p>
            <a:pPr lvl="1"/>
            <a:r>
              <a:rPr lang="zh-CN" altLang="en-US" dirty="0"/>
              <a:t>非常简单的硬件描述语言</a:t>
            </a:r>
            <a:endParaRPr lang="en-US" dirty="0"/>
          </a:p>
          <a:p>
            <a:pPr lvl="2"/>
            <a:r>
              <a:rPr lang="zh-CN" altLang="en-US" dirty="0"/>
              <a:t>我们要研究和修改的部分</a:t>
            </a:r>
            <a:endParaRPr lang="en-US" dirty="0"/>
          </a:p>
          <a:p>
            <a:r>
              <a:rPr lang="zh-CN" altLang="en-US" dirty="0"/>
              <a:t>数据类型</a:t>
            </a:r>
            <a:r>
              <a:rPr lang="en-US" dirty="0"/>
              <a:t>Data Types</a:t>
            </a:r>
          </a:p>
          <a:p>
            <a:pPr lvl="1"/>
            <a:r>
              <a:rPr lang="en-US" dirty="0"/>
              <a:t> </a:t>
            </a:r>
            <a:r>
              <a:rPr lang="en-US" dirty="0" err="1">
                <a:latin typeface="Courier New" pitchFamily="49" charset="0"/>
              </a:rPr>
              <a:t>bool</a:t>
            </a:r>
            <a:r>
              <a:rPr lang="en-US" dirty="0"/>
              <a:t>: Boolean</a:t>
            </a:r>
          </a:p>
          <a:p>
            <a:pPr lvl="2"/>
            <a:r>
              <a:rPr lang="en-US" dirty="0">
                <a:latin typeface="Courier New" pitchFamily="49" charset="0"/>
              </a:rPr>
              <a:t>a</a:t>
            </a:r>
            <a:r>
              <a:rPr lang="en-US" dirty="0"/>
              <a:t>, </a:t>
            </a:r>
            <a:r>
              <a:rPr lang="en-US" dirty="0">
                <a:latin typeface="Courier New" pitchFamily="49" charset="0"/>
              </a:rPr>
              <a:t>b</a:t>
            </a:r>
            <a:r>
              <a:rPr lang="en-US" dirty="0"/>
              <a:t>, </a:t>
            </a:r>
            <a:r>
              <a:rPr lang="en-US" dirty="0">
                <a:latin typeface="Courier New" pitchFamily="49" charset="0"/>
              </a:rPr>
              <a:t>c</a:t>
            </a:r>
            <a:r>
              <a:rPr lang="en-US" dirty="0"/>
              <a:t>, …</a:t>
            </a:r>
          </a:p>
          <a:p>
            <a:pPr lvl="1"/>
            <a:r>
              <a:rPr lang="en-US" dirty="0"/>
              <a:t> </a:t>
            </a:r>
            <a:r>
              <a:rPr lang="en-US" dirty="0" err="1">
                <a:latin typeface="Courier New" pitchFamily="49" charset="0"/>
              </a:rPr>
              <a:t>int</a:t>
            </a:r>
            <a:r>
              <a:rPr lang="en-US" dirty="0"/>
              <a:t>: words</a:t>
            </a:r>
          </a:p>
          <a:p>
            <a:pPr lvl="2"/>
            <a:r>
              <a:rPr lang="en-US" dirty="0">
                <a:latin typeface="Courier New" pitchFamily="49" charset="0"/>
              </a:rPr>
              <a:t>A</a:t>
            </a:r>
            <a:r>
              <a:rPr lang="en-US" dirty="0"/>
              <a:t>, </a:t>
            </a:r>
            <a:r>
              <a:rPr lang="en-US" dirty="0">
                <a:latin typeface="Courier New" pitchFamily="49" charset="0"/>
              </a:rPr>
              <a:t>B</a:t>
            </a:r>
            <a:r>
              <a:rPr lang="en-US" dirty="0"/>
              <a:t>, </a:t>
            </a:r>
            <a:r>
              <a:rPr lang="en-US" dirty="0">
                <a:latin typeface="Courier New" pitchFamily="49" charset="0"/>
              </a:rPr>
              <a:t>C</a:t>
            </a:r>
            <a:r>
              <a:rPr lang="en-US" dirty="0"/>
              <a:t>, …</a:t>
            </a:r>
          </a:p>
          <a:p>
            <a:pPr lvl="2"/>
            <a:r>
              <a:rPr lang="zh-CN" altLang="en-US" dirty="0"/>
              <a:t>不指定字的大小</a:t>
            </a:r>
            <a:r>
              <a:rPr lang="en-US" altLang="zh-CN" dirty="0"/>
              <a:t>---</a:t>
            </a:r>
            <a:r>
              <a:rPr lang="zh-CN" altLang="en-US" dirty="0"/>
              <a:t>如是字节，</a:t>
            </a:r>
            <a:r>
              <a:rPr lang="en-US" altLang="zh-CN" dirty="0"/>
              <a:t>64 </a:t>
            </a:r>
            <a:r>
              <a:rPr lang="zh-CN" altLang="en-US" dirty="0"/>
              <a:t>位字等</a:t>
            </a:r>
            <a:r>
              <a:rPr lang="en-US" dirty="0"/>
              <a:t>, …</a:t>
            </a:r>
          </a:p>
          <a:p>
            <a:r>
              <a:rPr lang="zh-CN" altLang="en-US" dirty="0"/>
              <a:t>声明</a:t>
            </a:r>
            <a:endParaRPr lang="en-US" dirty="0"/>
          </a:p>
          <a:p>
            <a:pPr lvl="1"/>
            <a:r>
              <a:rPr lang="en-US" dirty="0"/>
              <a:t> </a:t>
            </a:r>
            <a:r>
              <a:rPr lang="en-US" sz="1800" dirty="0" err="1">
                <a:solidFill>
                  <a:schemeClr val="folHlink"/>
                </a:solidFill>
                <a:latin typeface="Courier New" pitchFamily="49" charset="0"/>
              </a:rPr>
              <a:t>bool</a:t>
            </a:r>
            <a:r>
              <a:rPr lang="en-US" sz="1800" dirty="0">
                <a:solidFill>
                  <a:schemeClr val="folHlink"/>
                </a:solidFill>
                <a:latin typeface="Courier New" pitchFamily="49" charset="0"/>
              </a:rPr>
              <a:t> a = </a:t>
            </a:r>
            <a:r>
              <a:rPr lang="en-US" sz="1800" i="1" dirty="0" err="1">
                <a:solidFill>
                  <a:schemeClr val="folHlink"/>
                </a:solidFill>
                <a:latin typeface="Courier New" pitchFamily="49" charset="0"/>
              </a:rPr>
              <a:t>bool-expr</a:t>
            </a:r>
            <a:r>
              <a:rPr lang="en-US" sz="1800" i="1" dirty="0">
                <a:solidFill>
                  <a:schemeClr val="folHlink"/>
                </a:solidFill>
                <a:latin typeface="Courier New" pitchFamily="49" charset="0"/>
              </a:rPr>
              <a:t> </a:t>
            </a:r>
            <a:r>
              <a:rPr lang="en-US" sz="1800" dirty="0">
                <a:solidFill>
                  <a:schemeClr val="folHlink"/>
                </a:solidFill>
                <a:latin typeface="Courier New" pitchFamily="49" charset="0"/>
              </a:rPr>
              <a:t>;</a:t>
            </a:r>
          </a:p>
          <a:p>
            <a:pPr lvl="1"/>
            <a:r>
              <a:rPr lang="en-US" dirty="0"/>
              <a:t> </a:t>
            </a:r>
            <a:r>
              <a:rPr lang="en-US" altLang="zh-CN" sz="1800" dirty="0">
                <a:solidFill>
                  <a:schemeClr val="folHlink"/>
                </a:solidFill>
                <a:latin typeface="Courier New" pitchFamily="49" charset="0"/>
              </a:rPr>
              <a:t>word</a:t>
            </a:r>
            <a:r>
              <a:rPr lang="en-US" sz="1800" dirty="0">
                <a:solidFill>
                  <a:schemeClr val="folHlink"/>
                </a:solidFill>
                <a:latin typeface="Courier New" pitchFamily="49" charset="0"/>
              </a:rPr>
              <a:t> A = </a:t>
            </a:r>
            <a:r>
              <a:rPr lang="en-US" sz="1800" i="1" dirty="0">
                <a:solidFill>
                  <a:schemeClr val="folHlink"/>
                </a:solidFill>
                <a:latin typeface="Courier New" pitchFamily="49" charset="0"/>
              </a:rPr>
              <a:t>int-expr </a:t>
            </a:r>
            <a:r>
              <a:rPr lang="en-US" sz="1800" dirty="0">
                <a:solidFill>
                  <a:schemeClr val="folHlink"/>
                </a:solidFill>
                <a:latin typeface="Courier New" pitchFamily="49" charset="0"/>
              </a:rP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dirty="0"/>
              <a:t>HCL </a:t>
            </a:r>
            <a:r>
              <a:rPr lang="zh-CN" altLang="en-US" dirty="0"/>
              <a:t>操作</a:t>
            </a:r>
            <a:endParaRPr lang="en-US" dirty="0"/>
          </a:p>
        </p:txBody>
      </p:sp>
      <p:sp>
        <p:nvSpPr>
          <p:cNvPr id="324611" name="Rectangle 3"/>
          <p:cNvSpPr>
            <a:spLocks noGrp="1" noChangeArrowheads="1"/>
          </p:cNvSpPr>
          <p:nvPr>
            <p:ph type="body" idx="1"/>
          </p:nvPr>
        </p:nvSpPr>
        <p:spPr>
          <a:xfrm>
            <a:off x="404813" y="984250"/>
            <a:ext cx="8283285" cy="5508977"/>
          </a:xfrm>
        </p:spPr>
        <p:txBody>
          <a:bodyPr/>
          <a:lstStyle/>
          <a:p>
            <a:pPr lvl="1"/>
            <a:r>
              <a:rPr lang="zh-CN" altLang="en-US" dirty="0"/>
              <a:t>按返回值的类型分类</a:t>
            </a:r>
            <a:endParaRPr lang="en-US" dirty="0"/>
          </a:p>
          <a:p>
            <a:r>
              <a:rPr lang="zh-CN" altLang="en-US" dirty="0"/>
              <a:t>布尔表达式</a:t>
            </a:r>
            <a:endParaRPr lang="en-US" dirty="0"/>
          </a:p>
          <a:p>
            <a:pPr lvl="1"/>
            <a:r>
              <a:rPr lang="zh-CN" altLang="en-US" dirty="0"/>
              <a:t>逻辑操作</a:t>
            </a:r>
            <a:endParaRPr lang="en-US" dirty="0"/>
          </a:p>
          <a:p>
            <a:pPr lvl="2"/>
            <a:r>
              <a:rPr lang="en-US" dirty="0"/>
              <a:t> </a:t>
            </a:r>
            <a:r>
              <a:rPr lang="en-US" dirty="0">
                <a:latin typeface="Courier New" pitchFamily="49" charset="0"/>
              </a:rPr>
              <a:t>a &amp;&amp; b</a:t>
            </a:r>
            <a:r>
              <a:rPr lang="en-US" dirty="0"/>
              <a:t>, </a:t>
            </a:r>
            <a:r>
              <a:rPr lang="en-US" dirty="0">
                <a:latin typeface="Courier New" pitchFamily="49" charset="0"/>
              </a:rPr>
              <a:t>a || b</a:t>
            </a:r>
            <a:r>
              <a:rPr lang="en-US" dirty="0"/>
              <a:t>, </a:t>
            </a:r>
            <a:r>
              <a:rPr lang="en-US" dirty="0">
                <a:latin typeface="Courier New" pitchFamily="49" charset="0"/>
              </a:rPr>
              <a:t>!a</a:t>
            </a:r>
          </a:p>
          <a:p>
            <a:pPr lvl="1"/>
            <a:r>
              <a:rPr lang="zh-CN" altLang="en-US" dirty="0"/>
              <a:t>字比较</a:t>
            </a:r>
            <a:endParaRPr lang="en-US" dirty="0"/>
          </a:p>
          <a:p>
            <a:pPr lvl="2"/>
            <a:r>
              <a:rPr lang="en-US" dirty="0">
                <a:latin typeface="Courier New" pitchFamily="49" charset="0"/>
              </a:rPr>
              <a:t>A == B</a:t>
            </a:r>
            <a:r>
              <a:rPr lang="en-US" dirty="0"/>
              <a:t>, </a:t>
            </a:r>
            <a:r>
              <a:rPr lang="en-US" dirty="0">
                <a:latin typeface="Courier New" pitchFamily="49" charset="0"/>
              </a:rPr>
              <a:t>A != B</a:t>
            </a:r>
            <a:r>
              <a:rPr lang="en-US" dirty="0"/>
              <a:t>, </a:t>
            </a:r>
            <a:r>
              <a:rPr lang="en-US" dirty="0">
                <a:latin typeface="Courier New" pitchFamily="49" charset="0"/>
              </a:rPr>
              <a:t>A &lt; B</a:t>
            </a:r>
            <a:r>
              <a:rPr lang="en-US" dirty="0"/>
              <a:t>, </a:t>
            </a:r>
            <a:r>
              <a:rPr lang="en-US" dirty="0">
                <a:latin typeface="Courier New" pitchFamily="49" charset="0"/>
              </a:rPr>
              <a:t>A &lt;= B</a:t>
            </a:r>
            <a:r>
              <a:rPr lang="en-US" dirty="0"/>
              <a:t>, </a:t>
            </a:r>
            <a:r>
              <a:rPr lang="en-US" dirty="0">
                <a:latin typeface="Courier New" pitchFamily="49" charset="0"/>
              </a:rPr>
              <a:t>A &gt;= B</a:t>
            </a:r>
            <a:r>
              <a:rPr lang="en-US" dirty="0"/>
              <a:t>, </a:t>
            </a:r>
            <a:r>
              <a:rPr lang="en-US" dirty="0">
                <a:latin typeface="Courier New" pitchFamily="49" charset="0"/>
              </a:rPr>
              <a:t>A &gt; B</a:t>
            </a:r>
          </a:p>
          <a:p>
            <a:pPr lvl="1"/>
            <a:r>
              <a:rPr lang="zh-CN" altLang="en-US" dirty="0"/>
              <a:t>集合成员</a:t>
            </a:r>
            <a:endParaRPr lang="en-US" dirty="0"/>
          </a:p>
          <a:p>
            <a:pPr lvl="2"/>
            <a:r>
              <a:rPr lang="en-US" dirty="0"/>
              <a:t> </a:t>
            </a:r>
            <a:r>
              <a:rPr lang="en-US" dirty="0">
                <a:latin typeface="Courier New" pitchFamily="49" charset="0"/>
              </a:rPr>
              <a:t>A in { B, C, D }</a:t>
            </a:r>
          </a:p>
          <a:p>
            <a:pPr lvl="3"/>
            <a:r>
              <a:rPr lang="zh-CN" altLang="en-US" dirty="0"/>
              <a:t>等同于：</a:t>
            </a:r>
            <a:r>
              <a:rPr lang="en-US" dirty="0">
                <a:latin typeface="Courier New" pitchFamily="49" charset="0"/>
              </a:rPr>
              <a:t>A == B || A == C || A == D</a:t>
            </a:r>
          </a:p>
          <a:p>
            <a:r>
              <a:rPr lang="zh-CN" altLang="en-US" dirty="0"/>
              <a:t>字表达式</a:t>
            </a:r>
            <a:endParaRPr lang="en-US" dirty="0"/>
          </a:p>
          <a:p>
            <a:pPr lvl="1"/>
            <a:r>
              <a:rPr lang="en-US" dirty="0"/>
              <a:t>Case </a:t>
            </a:r>
            <a:r>
              <a:rPr lang="zh-CN" altLang="en-US" dirty="0"/>
              <a:t>表达式</a:t>
            </a:r>
            <a:endParaRPr lang="en-US" dirty="0"/>
          </a:p>
          <a:p>
            <a:pPr lvl="2"/>
            <a:r>
              <a:rPr lang="en-US" dirty="0"/>
              <a:t> </a:t>
            </a:r>
            <a:r>
              <a:rPr lang="en-US" dirty="0">
                <a:latin typeface="Courier New" pitchFamily="49" charset="0"/>
              </a:rPr>
              <a:t>[ a : A; b : B; c : C ]</a:t>
            </a:r>
          </a:p>
          <a:p>
            <a:pPr lvl="2"/>
            <a:r>
              <a:rPr lang="zh-CN" altLang="en-US" dirty="0"/>
              <a:t>按顺序依次测试表达式 </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a:t>
            </a:r>
            <a:r>
              <a:rPr lang="zh-CN" altLang="en-US" dirty="0"/>
              <a:t> </a:t>
            </a:r>
            <a:endParaRPr lang="en-US" dirty="0"/>
          </a:p>
          <a:p>
            <a:pPr lvl="2"/>
            <a:r>
              <a:rPr lang="zh-CN" altLang="en-US" dirty="0"/>
              <a:t>返回首次测试成功的值</a:t>
            </a:r>
            <a:r>
              <a:rPr lang="en-US" dirty="0"/>
              <a:t> </a:t>
            </a:r>
            <a:r>
              <a:rPr lang="en-US" dirty="0">
                <a:latin typeface="Courier New" pitchFamily="49" charset="0"/>
              </a:rPr>
              <a:t>A</a:t>
            </a:r>
            <a:r>
              <a:rPr lang="en-US" dirty="0"/>
              <a:t>, </a:t>
            </a:r>
            <a:r>
              <a:rPr lang="en-US" dirty="0">
                <a:latin typeface="Courier New" pitchFamily="49" charset="0"/>
              </a:rPr>
              <a:t>B</a:t>
            </a:r>
            <a:r>
              <a:rPr lang="en-US" dirty="0"/>
              <a:t>, </a:t>
            </a:r>
            <a:r>
              <a:rPr lang="en-US" dirty="0">
                <a:latin typeface="Courier New" pitchFamily="49" charset="0"/>
              </a:rPr>
              <a:t>C</a:t>
            </a:r>
            <a:r>
              <a:rPr lang="en-US" dirty="0"/>
              <a:t>, …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807" name="Rectangle 79"/>
          <p:cNvSpPr>
            <a:spLocks noChangeArrowheads="1"/>
          </p:cNvSpPr>
          <p:nvPr/>
        </p:nvSpPr>
        <p:spPr bwMode="auto">
          <a:xfrm>
            <a:off x="7239000" y="6172200"/>
            <a:ext cx="1676400" cy="673100"/>
          </a:xfrm>
          <a:prstGeom prst="rect">
            <a:avLst/>
          </a:prstGeom>
          <a:solidFill>
            <a:schemeClr val="bg1"/>
          </a:solidFill>
          <a:ln w="19050">
            <a:noFill/>
            <a:miter lim="800000"/>
            <a:headEnd/>
            <a:tailEnd type="none" w="sm" len="sm"/>
          </a:ln>
          <a:effectLst/>
        </p:spPr>
        <p:txBody>
          <a:bodyPr wrap="none" lIns="45720" rIns="45720" anchor="ctr">
            <a:spAutoFit/>
          </a:bodyPr>
          <a:lstStyle/>
          <a:p>
            <a:endParaRPr lang="en-US"/>
          </a:p>
        </p:txBody>
      </p:sp>
      <p:sp>
        <p:nvSpPr>
          <p:cNvPr id="329808" name="Rectangle 80"/>
          <p:cNvSpPr>
            <a:spLocks noGrp="1" noChangeArrowheads="1"/>
          </p:cNvSpPr>
          <p:nvPr>
            <p:ph type="title"/>
          </p:nvPr>
        </p:nvSpPr>
        <p:spPr>
          <a:xfrm>
            <a:off x="404813" y="247650"/>
            <a:ext cx="5614987" cy="779463"/>
          </a:xfrm>
        </p:spPr>
        <p:txBody>
          <a:bodyPr/>
          <a:lstStyle/>
          <a:p>
            <a:r>
              <a:rPr lang="en-US" dirty="0"/>
              <a:t>SEQ</a:t>
            </a:r>
            <a:r>
              <a:rPr lang="zh-CN" altLang="en-US" dirty="0"/>
              <a:t>硬件结构</a:t>
            </a:r>
            <a:endParaRPr lang="en-US" dirty="0"/>
          </a:p>
        </p:txBody>
      </p:sp>
      <p:sp>
        <p:nvSpPr>
          <p:cNvPr id="329809" name="Rectangle 81"/>
          <p:cNvSpPr>
            <a:spLocks noGrp="1" noChangeArrowheads="1"/>
          </p:cNvSpPr>
          <p:nvPr>
            <p:ph type="body" idx="1"/>
          </p:nvPr>
        </p:nvSpPr>
        <p:spPr>
          <a:xfrm>
            <a:off x="290513" y="1057275"/>
            <a:ext cx="4662487" cy="5375275"/>
          </a:xfrm>
        </p:spPr>
        <p:txBody>
          <a:bodyPr/>
          <a:lstStyle/>
          <a:p>
            <a:r>
              <a:rPr lang="en-US" altLang="zh-CN" sz="2000" dirty="0"/>
              <a:t>SEQ(sequential)</a:t>
            </a:r>
            <a:r>
              <a:rPr lang="zh-CN" altLang="en-US" sz="2000" dirty="0"/>
              <a:t>处理器是</a:t>
            </a:r>
            <a:r>
              <a:rPr lang="en-US" altLang="zh-CN" sz="2000" dirty="0"/>
              <a:t>Y86-64</a:t>
            </a:r>
            <a:r>
              <a:rPr lang="zh-CN" altLang="en-US" sz="2000" dirty="0"/>
              <a:t>的顺序实现</a:t>
            </a:r>
            <a:endParaRPr lang="en-US" altLang="zh-CN" sz="2000" dirty="0"/>
          </a:p>
          <a:p>
            <a:r>
              <a:rPr lang="zh-CN" altLang="en-US" sz="2000" dirty="0"/>
              <a:t>状态</a:t>
            </a:r>
            <a:endParaRPr lang="en-US" sz="2000" dirty="0"/>
          </a:p>
          <a:p>
            <a:pPr lvl="1"/>
            <a:r>
              <a:rPr lang="zh-CN" altLang="en-US" sz="1800" dirty="0"/>
              <a:t>程序计数器</a:t>
            </a:r>
            <a:r>
              <a:rPr lang="en-US" sz="1800" dirty="0"/>
              <a:t>(PC)</a:t>
            </a:r>
          </a:p>
          <a:p>
            <a:pPr lvl="1"/>
            <a:r>
              <a:rPr lang="zh-CN" altLang="en-US" sz="1800" dirty="0"/>
              <a:t>条件码寄存器</a:t>
            </a:r>
            <a:r>
              <a:rPr lang="en-US" sz="1800" dirty="0"/>
              <a:t>(CC)</a:t>
            </a:r>
          </a:p>
          <a:p>
            <a:pPr lvl="1"/>
            <a:r>
              <a:rPr lang="zh-CN" altLang="en-US" sz="1800" dirty="0"/>
              <a:t>寄存器文件</a:t>
            </a:r>
            <a:endParaRPr lang="en-US" sz="1800" dirty="0"/>
          </a:p>
          <a:p>
            <a:pPr lvl="1"/>
            <a:r>
              <a:rPr lang="zh-CN" altLang="en-US" sz="1800" dirty="0"/>
              <a:t>内存</a:t>
            </a:r>
            <a:endParaRPr lang="en-US" sz="1800" dirty="0"/>
          </a:p>
          <a:p>
            <a:pPr lvl="2"/>
            <a:r>
              <a:rPr lang="zh-CN" altLang="en-US" sz="1600" dirty="0"/>
              <a:t>访问相同的内存空间</a:t>
            </a:r>
            <a:endParaRPr lang="en-US" sz="1600" dirty="0"/>
          </a:p>
          <a:p>
            <a:pPr lvl="2"/>
            <a:r>
              <a:rPr lang="zh-CN" altLang="en-US" sz="1600" dirty="0"/>
              <a:t>数据：用于读写程序数据</a:t>
            </a:r>
            <a:endParaRPr lang="en-US" sz="1600" dirty="0"/>
          </a:p>
          <a:p>
            <a:pPr lvl="2"/>
            <a:r>
              <a:rPr lang="zh-CN" altLang="en-US" sz="1600" dirty="0"/>
              <a:t>指令：读指令</a:t>
            </a:r>
            <a:endParaRPr lang="en-US" sz="1600" dirty="0"/>
          </a:p>
          <a:p>
            <a:r>
              <a:rPr lang="zh-CN" altLang="en-US" sz="2000" dirty="0"/>
              <a:t>指令流</a:t>
            </a:r>
            <a:endParaRPr lang="en-US" sz="2000" dirty="0"/>
          </a:p>
          <a:p>
            <a:pPr lvl="1"/>
            <a:r>
              <a:rPr lang="zh-CN" altLang="en-US" sz="1800" dirty="0"/>
              <a:t>按</a:t>
            </a:r>
            <a:r>
              <a:rPr lang="en-US" altLang="zh-CN" sz="1800" dirty="0"/>
              <a:t>PC</a:t>
            </a:r>
            <a:r>
              <a:rPr lang="zh-CN" altLang="en-US" sz="1800" dirty="0"/>
              <a:t>指示的地址读指令</a:t>
            </a:r>
            <a:endParaRPr lang="en-US" sz="1800" dirty="0"/>
          </a:p>
          <a:p>
            <a:pPr lvl="1"/>
            <a:r>
              <a:rPr lang="zh-CN" altLang="en-US" sz="1800" dirty="0"/>
              <a:t>按每个阶段执行</a:t>
            </a:r>
            <a:endParaRPr lang="en-US" sz="1800" dirty="0"/>
          </a:p>
          <a:p>
            <a:pPr lvl="1"/>
            <a:r>
              <a:rPr lang="zh-CN" altLang="en-US" sz="1800" dirty="0"/>
              <a:t>更新</a:t>
            </a:r>
            <a:r>
              <a:rPr lang="en-US" altLang="zh-CN" sz="1800" dirty="0"/>
              <a:t>PC</a:t>
            </a:r>
            <a:endParaRPr lang="en-US" sz="1800" dirty="0"/>
          </a:p>
        </p:txBody>
      </p:sp>
      <p:sp>
        <p:nvSpPr>
          <p:cNvPr id="329810" name="Freeform 82"/>
          <p:cNvSpPr>
            <a:spLocks/>
          </p:cNvSpPr>
          <p:nvPr/>
        </p:nvSpPr>
        <p:spPr bwMode="auto">
          <a:xfrm>
            <a:off x="6091238" y="5713413"/>
            <a:ext cx="254000" cy="169862"/>
          </a:xfrm>
          <a:custGeom>
            <a:avLst/>
            <a:gdLst/>
            <a:ahLst/>
            <a:cxnLst>
              <a:cxn ang="0">
                <a:pos x="0" y="214"/>
              </a:cxn>
              <a:cxn ang="0">
                <a:pos x="161" y="0"/>
              </a:cxn>
              <a:cxn ang="0">
                <a:pos x="321" y="214"/>
              </a:cxn>
              <a:cxn ang="0">
                <a:pos x="0" y="214"/>
              </a:cxn>
            </a:cxnLst>
            <a:rect l="0" t="0" r="r" b="b"/>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en-US"/>
          </a:p>
        </p:txBody>
      </p:sp>
      <p:sp>
        <p:nvSpPr>
          <p:cNvPr id="329811" name="Freeform 83"/>
          <p:cNvSpPr>
            <a:spLocks/>
          </p:cNvSpPr>
          <p:nvPr/>
        </p:nvSpPr>
        <p:spPr bwMode="auto">
          <a:xfrm>
            <a:off x="6981825" y="5713413"/>
            <a:ext cx="255588" cy="169862"/>
          </a:xfrm>
          <a:custGeom>
            <a:avLst/>
            <a:gdLst/>
            <a:ahLst/>
            <a:cxnLst>
              <a:cxn ang="0">
                <a:pos x="0" y="214"/>
              </a:cxn>
              <a:cxn ang="0">
                <a:pos x="160" y="0"/>
              </a:cxn>
              <a:cxn ang="0">
                <a:pos x="321" y="214"/>
              </a:cxn>
              <a:cxn ang="0">
                <a:pos x="0" y="214"/>
              </a:cxn>
            </a:cxnLst>
            <a:rect l="0" t="0" r="r" b="b"/>
            <a:pathLst>
              <a:path w="321" h="214">
                <a:moveTo>
                  <a:pt x="0" y="214"/>
                </a:moveTo>
                <a:lnTo>
                  <a:pt x="160"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en-US"/>
          </a:p>
        </p:txBody>
      </p:sp>
      <p:sp>
        <p:nvSpPr>
          <p:cNvPr id="329812" name="Rectangle 84"/>
          <p:cNvSpPr>
            <a:spLocks noChangeArrowheads="1"/>
          </p:cNvSpPr>
          <p:nvPr/>
        </p:nvSpPr>
        <p:spPr bwMode="auto">
          <a:xfrm>
            <a:off x="6132513" y="322263"/>
            <a:ext cx="171450" cy="5053012"/>
          </a:xfrm>
          <a:prstGeom prst="rect">
            <a:avLst/>
          </a:prstGeom>
          <a:solidFill>
            <a:srgbClr val="000000"/>
          </a:solidFill>
          <a:ln w="15875">
            <a:solidFill>
              <a:srgbClr val="000000"/>
            </a:solidFill>
            <a:miter lim="800000"/>
            <a:headEnd/>
            <a:tailEnd/>
          </a:ln>
        </p:spPr>
        <p:txBody>
          <a:bodyPr/>
          <a:lstStyle/>
          <a:p>
            <a:endParaRPr lang="en-US"/>
          </a:p>
        </p:txBody>
      </p:sp>
      <p:sp>
        <p:nvSpPr>
          <p:cNvPr id="329813" name="Rectangle 85"/>
          <p:cNvSpPr>
            <a:spLocks noChangeArrowheads="1"/>
          </p:cNvSpPr>
          <p:nvPr/>
        </p:nvSpPr>
        <p:spPr bwMode="auto">
          <a:xfrm>
            <a:off x="5983288" y="5445125"/>
            <a:ext cx="515937" cy="134938"/>
          </a:xfrm>
          <a:prstGeom prst="rect">
            <a:avLst/>
          </a:prstGeom>
          <a:noFill/>
          <a:ln w="9525">
            <a:noFill/>
            <a:miter lim="800000"/>
            <a:headEnd/>
            <a:tailEnd/>
          </a:ln>
        </p:spPr>
        <p:txBody>
          <a:bodyPr wrap="none" lIns="0" tIns="0" rIns="0" bIns="0">
            <a:spAutoFit/>
          </a:bodyPr>
          <a:lstStyle/>
          <a:p>
            <a:r>
              <a:rPr lang="en-US" sz="800" b="0">
                <a:solidFill>
                  <a:srgbClr val="000000"/>
                </a:solidFill>
              </a:rPr>
              <a:t>Instruction</a:t>
            </a:r>
            <a:endParaRPr lang="en-US"/>
          </a:p>
        </p:txBody>
      </p:sp>
      <p:sp>
        <p:nvSpPr>
          <p:cNvPr id="329814" name="Rectangle 86"/>
          <p:cNvSpPr>
            <a:spLocks noChangeArrowheads="1"/>
          </p:cNvSpPr>
          <p:nvPr/>
        </p:nvSpPr>
        <p:spPr bwMode="auto">
          <a:xfrm>
            <a:off x="6032500" y="5564188"/>
            <a:ext cx="411163" cy="134937"/>
          </a:xfrm>
          <a:prstGeom prst="rect">
            <a:avLst/>
          </a:prstGeom>
          <a:noFill/>
          <a:ln w="9525">
            <a:noFill/>
            <a:miter lim="800000"/>
            <a:headEnd/>
            <a:tailEnd/>
          </a:ln>
        </p:spPr>
        <p:txBody>
          <a:bodyPr wrap="none" lIns="0" tIns="0" rIns="0" bIns="0">
            <a:spAutoFit/>
          </a:bodyPr>
          <a:lstStyle/>
          <a:p>
            <a:r>
              <a:rPr lang="en-US" sz="800" b="0">
                <a:solidFill>
                  <a:srgbClr val="000000"/>
                </a:solidFill>
              </a:rPr>
              <a:t>memory</a:t>
            </a:r>
            <a:endParaRPr lang="en-US"/>
          </a:p>
        </p:txBody>
      </p:sp>
      <p:sp>
        <p:nvSpPr>
          <p:cNvPr id="329815" name="Rectangle 87"/>
          <p:cNvSpPr>
            <a:spLocks noChangeArrowheads="1"/>
          </p:cNvSpPr>
          <p:nvPr/>
        </p:nvSpPr>
        <p:spPr bwMode="auto">
          <a:xfrm>
            <a:off x="5635625" y="5386388"/>
            <a:ext cx="1150938" cy="344487"/>
          </a:xfrm>
          <a:prstGeom prst="rect">
            <a:avLst/>
          </a:prstGeom>
          <a:solidFill>
            <a:srgbClr val="000000"/>
          </a:solidFill>
          <a:ln w="9525">
            <a:noFill/>
            <a:miter lim="800000"/>
            <a:headEnd/>
            <a:tailEnd/>
          </a:ln>
        </p:spPr>
        <p:txBody>
          <a:bodyPr/>
          <a:lstStyle/>
          <a:p>
            <a:endParaRPr lang="en-US"/>
          </a:p>
        </p:txBody>
      </p:sp>
      <p:sp>
        <p:nvSpPr>
          <p:cNvPr id="329816" name="Rectangle 88"/>
          <p:cNvSpPr>
            <a:spLocks noChangeArrowheads="1"/>
          </p:cNvSpPr>
          <p:nvPr/>
        </p:nvSpPr>
        <p:spPr bwMode="auto">
          <a:xfrm>
            <a:off x="5622925" y="5373688"/>
            <a:ext cx="1147763" cy="341312"/>
          </a:xfrm>
          <a:prstGeom prst="rect">
            <a:avLst/>
          </a:prstGeom>
          <a:solidFill>
            <a:srgbClr val="CCFFFF"/>
          </a:solidFill>
          <a:ln w="4763">
            <a:solidFill>
              <a:srgbClr val="000000"/>
            </a:solidFill>
            <a:miter lim="800000"/>
            <a:headEnd/>
            <a:tailEnd/>
          </a:ln>
        </p:spPr>
        <p:txBody>
          <a:bodyPr/>
          <a:lstStyle/>
          <a:p>
            <a:endParaRPr lang="en-US"/>
          </a:p>
        </p:txBody>
      </p:sp>
      <p:sp>
        <p:nvSpPr>
          <p:cNvPr id="329817" name="Rectangle 89"/>
          <p:cNvSpPr>
            <a:spLocks noChangeArrowheads="1"/>
          </p:cNvSpPr>
          <p:nvPr/>
        </p:nvSpPr>
        <p:spPr bwMode="auto">
          <a:xfrm>
            <a:off x="5969000" y="5430838"/>
            <a:ext cx="515938" cy="134937"/>
          </a:xfrm>
          <a:prstGeom prst="rect">
            <a:avLst/>
          </a:prstGeom>
          <a:noFill/>
          <a:ln w="9525">
            <a:noFill/>
            <a:miter lim="800000"/>
            <a:headEnd/>
            <a:tailEnd/>
          </a:ln>
        </p:spPr>
        <p:txBody>
          <a:bodyPr wrap="none" lIns="0" tIns="0" rIns="0" bIns="0">
            <a:spAutoFit/>
          </a:bodyPr>
          <a:lstStyle/>
          <a:p>
            <a:r>
              <a:rPr lang="en-US" sz="800" b="0">
                <a:solidFill>
                  <a:srgbClr val="000000"/>
                </a:solidFill>
              </a:rPr>
              <a:t>Instruction</a:t>
            </a:r>
            <a:endParaRPr lang="en-US"/>
          </a:p>
        </p:txBody>
      </p:sp>
      <p:sp>
        <p:nvSpPr>
          <p:cNvPr id="329818" name="Rectangle 90"/>
          <p:cNvSpPr>
            <a:spLocks noChangeArrowheads="1"/>
          </p:cNvSpPr>
          <p:nvPr/>
        </p:nvSpPr>
        <p:spPr bwMode="auto">
          <a:xfrm>
            <a:off x="6018213" y="5549900"/>
            <a:ext cx="411162" cy="134938"/>
          </a:xfrm>
          <a:prstGeom prst="rect">
            <a:avLst/>
          </a:prstGeom>
          <a:noFill/>
          <a:ln w="9525">
            <a:noFill/>
            <a:miter lim="800000"/>
            <a:headEnd/>
            <a:tailEnd/>
          </a:ln>
        </p:spPr>
        <p:txBody>
          <a:bodyPr wrap="none" lIns="0" tIns="0" rIns="0" bIns="0">
            <a:spAutoFit/>
          </a:bodyPr>
          <a:lstStyle/>
          <a:p>
            <a:r>
              <a:rPr lang="en-US" sz="800" b="0">
                <a:solidFill>
                  <a:srgbClr val="000000"/>
                </a:solidFill>
              </a:rPr>
              <a:t>memory</a:t>
            </a:r>
            <a:endParaRPr lang="en-US"/>
          </a:p>
        </p:txBody>
      </p:sp>
      <p:sp>
        <p:nvSpPr>
          <p:cNvPr id="329819" name="Rectangle 91"/>
          <p:cNvSpPr>
            <a:spLocks noChangeArrowheads="1"/>
          </p:cNvSpPr>
          <p:nvPr/>
        </p:nvSpPr>
        <p:spPr bwMode="auto">
          <a:xfrm>
            <a:off x="7054850" y="5445125"/>
            <a:ext cx="187325" cy="134938"/>
          </a:xfrm>
          <a:prstGeom prst="rect">
            <a:avLst/>
          </a:prstGeom>
          <a:noFill/>
          <a:ln w="9525">
            <a:noFill/>
            <a:miter lim="800000"/>
            <a:headEnd/>
            <a:tailEnd/>
          </a:ln>
        </p:spPr>
        <p:txBody>
          <a:bodyPr wrap="none" lIns="0" tIns="0" rIns="0" bIns="0">
            <a:spAutoFit/>
          </a:bodyPr>
          <a:lstStyle/>
          <a:p>
            <a:r>
              <a:rPr lang="en-US" sz="800" b="0">
                <a:solidFill>
                  <a:srgbClr val="000000"/>
                </a:solidFill>
              </a:rPr>
              <a:t>PC</a:t>
            </a:r>
            <a:endParaRPr lang="en-US"/>
          </a:p>
        </p:txBody>
      </p:sp>
      <p:sp>
        <p:nvSpPr>
          <p:cNvPr id="329820" name="Rectangle 92"/>
          <p:cNvSpPr>
            <a:spLocks noChangeArrowheads="1"/>
          </p:cNvSpPr>
          <p:nvPr/>
        </p:nvSpPr>
        <p:spPr bwMode="auto">
          <a:xfrm>
            <a:off x="6905625" y="5564188"/>
            <a:ext cx="492125" cy="134937"/>
          </a:xfrm>
          <a:prstGeom prst="rect">
            <a:avLst/>
          </a:prstGeom>
          <a:noFill/>
          <a:ln w="9525">
            <a:noFill/>
            <a:miter lim="800000"/>
            <a:headEnd/>
            <a:tailEnd/>
          </a:ln>
        </p:spPr>
        <p:txBody>
          <a:bodyPr wrap="none" lIns="0" tIns="0" rIns="0" bIns="0">
            <a:spAutoFit/>
          </a:bodyPr>
          <a:lstStyle/>
          <a:p>
            <a:r>
              <a:rPr lang="en-US" sz="800" b="0">
                <a:solidFill>
                  <a:srgbClr val="000000"/>
                </a:solidFill>
              </a:rPr>
              <a:t>increment</a:t>
            </a:r>
            <a:endParaRPr lang="en-US"/>
          </a:p>
        </p:txBody>
      </p:sp>
      <p:sp>
        <p:nvSpPr>
          <p:cNvPr id="329821" name="Rectangle 93"/>
          <p:cNvSpPr>
            <a:spLocks noChangeArrowheads="1"/>
          </p:cNvSpPr>
          <p:nvPr/>
        </p:nvSpPr>
        <p:spPr bwMode="auto">
          <a:xfrm>
            <a:off x="6865938" y="5386388"/>
            <a:ext cx="515937" cy="344487"/>
          </a:xfrm>
          <a:prstGeom prst="rect">
            <a:avLst/>
          </a:prstGeom>
          <a:solidFill>
            <a:srgbClr val="000000"/>
          </a:solidFill>
          <a:ln w="9525">
            <a:noFill/>
            <a:miter lim="800000"/>
            <a:headEnd/>
            <a:tailEnd/>
          </a:ln>
        </p:spPr>
        <p:txBody>
          <a:bodyPr/>
          <a:lstStyle/>
          <a:p>
            <a:endParaRPr lang="en-US"/>
          </a:p>
        </p:txBody>
      </p:sp>
      <p:sp>
        <p:nvSpPr>
          <p:cNvPr id="329822" name="Rectangle 94"/>
          <p:cNvSpPr>
            <a:spLocks noChangeArrowheads="1"/>
          </p:cNvSpPr>
          <p:nvPr/>
        </p:nvSpPr>
        <p:spPr bwMode="auto">
          <a:xfrm>
            <a:off x="6854825" y="5373688"/>
            <a:ext cx="511175" cy="341312"/>
          </a:xfrm>
          <a:prstGeom prst="rect">
            <a:avLst/>
          </a:prstGeom>
          <a:solidFill>
            <a:srgbClr val="CCFFFF"/>
          </a:solidFill>
          <a:ln w="4763">
            <a:solidFill>
              <a:srgbClr val="000000"/>
            </a:solidFill>
            <a:miter lim="800000"/>
            <a:headEnd/>
            <a:tailEnd/>
          </a:ln>
        </p:spPr>
        <p:txBody>
          <a:bodyPr/>
          <a:lstStyle/>
          <a:p>
            <a:endParaRPr lang="en-US"/>
          </a:p>
        </p:txBody>
      </p:sp>
      <p:sp>
        <p:nvSpPr>
          <p:cNvPr id="329823" name="Rectangle 95"/>
          <p:cNvSpPr>
            <a:spLocks noChangeArrowheads="1"/>
          </p:cNvSpPr>
          <p:nvPr/>
        </p:nvSpPr>
        <p:spPr bwMode="auto">
          <a:xfrm>
            <a:off x="7040563" y="5430838"/>
            <a:ext cx="187325" cy="134937"/>
          </a:xfrm>
          <a:prstGeom prst="rect">
            <a:avLst/>
          </a:prstGeom>
          <a:noFill/>
          <a:ln w="9525">
            <a:noFill/>
            <a:miter lim="800000"/>
            <a:headEnd/>
            <a:tailEnd/>
          </a:ln>
        </p:spPr>
        <p:txBody>
          <a:bodyPr wrap="none" lIns="0" tIns="0" rIns="0" bIns="0">
            <a:spAutoFit/>
          </a:bodyPr>
          <a:lstStyle/>
          <a:p>
            <a:r>
              <a:rPr lang="en-US" sz="800" b="0">
                <a:solidFill>
                  <a:srgbClr val="000000"/>
                </a:solidFill>
              </a:rPr>
              <a:t>PC</a:t>
            </a:r>
            <a:endParaRPr lang="en-US"/>
          </a:p>
        </p:txBody>
      </p:sp>
      <p:sp>
        <p:nvSpPr>
          <p:cNvPr id="329824" name="Rectangle 96"/>
          <p:cNvSpPr>
            <a:spLocks noChangeArrowheads="1"/>
          </p:cNvSpPr>
          <p:nvPr/>
        </p:nvSpPr>
        <p:spPr bwMode="auto">
          <a:xfrm>
            <a:off x="6891338" y="5549900"/>
            <a:ext cx="492125" cy="134938"/>
          </a:xfrm>
          <a:prstGeom prst="rect">
            <a:avLst/>
          </a:prstGeom>
          <a:noFill/>
          <a:ln w="9525">
            <a:noFill/>
            <a:miter lim="800000"/>
            <a:headEnd/>
            <a:tailEnd/>
          </a:ln>
        </p:spPr>
        <p:txBody>
          <a:bodyPr wrap="none" lIns="0" tIns="0" rIns="0" bIns="0">
            <a:spAutoFit/>
          </a:bodyPr>
          <a:lstStyle/>
          <a:p>
            <a:r>
              <a:rPr lang="en-US" sz="800" b="0">
                <a:solidFill>
                  <a:srgbClr val="000000"/>
                </a:solidFill>
              </a:rPr>
              <a:t>increment</a:t>
            </a:r>
            <a:endParaRPr lang="en-US"/>
          </a:p>
        </p:txBody>
      </p:sp>
      <p:sp>
        <p:nvSpPr>
          <p:cNvPr id="329825" name="Rectangle 97"/>
          <p:cNvSpPr>
            <a:spLocks noChangeArrowheads="1"/>
          </p:cNvSpPr>
          <p:nvPr/>
        </p:nvSpPr>
        <p:spPr bwMode="auto">
          <a:xfrm>
            <a:off x="6734175" y="2894013"/>
            <a:ext cx="192088" cy="134937"/>
          </a:xfrm>
          <a:prstGeom prst="rect">
            <a:avLst/>
          </a:prstGeom>
          <a:noFill/>
          <a:ln w="9525">
            <a:noFill/>
            <a:miter lim="800000"/>
            <a:headEnd/>
            <a:tailEnd/>
          </a:ln>
        </p:spPr>
        <p:txBody>
          <a:bodyPr wrap="none" lIns="0" tIns="0" rIns="0" bIns="0">
            <a:spAutoFit/>
          </a:bodyPr>
          <a:lstStyle/>
          <a:p>
            <a:r>
              <a:rPr lang="en-US" sz="800" b="0">
                <a:solidFill>
                  <a:srgbClr val="000000"/>
                </a:solidFill>
              </a:rPr>
              <a:t>CC</a:t>
            </a:r>
            <a:endParaRPr lang="en-US"/>
          </a:p>
        </p:txBody>
      </p:sp>
      <p:sp>
        <p:nvSpPr>
          <p:cNvPr id="329826" name="Rectangle 98"/>
          <p:cNvSpPr>
            <a:spLocks noChangeArrowheads="1"/>
          </p:cNvSpPr>
          <p:nvPr/>
        </p:nvSpPr>
        <p:spPr bwMode="auto">
          <a:xfrm>
            <a:off x="6654800" y="2838450"/>
            <a:ext cx="301625" cy="217488"/>
          </a:xfrm>
          <a:prstGeom prst="rect">
            <a:avLst/>
          </a:prstGeom>
          <a:solidFill>
            <a:srgbClr val="000000"/>
          </a:solidFill>
          <a:ln w="9525">
            <a:noFill/>
            <a:miter lim="800000"/>
            <a:headEnd/>
            <a:tailEnd/>
          </a:ln>
        </p:spPr>
        <p:txBody>
          <a:bodyPr/>
          <a:lstStyle/>
          <a:p>
            <a:endParaRPr lang="en-US"/>
          </a:p>
        </p:txBody>
      </p:sp>
      <p:sp>
        <p:nvSpPr>
          <p:cNvPr id="329827" name="Rectangle 99"/>
          <p:cNvSpPr>
            <a:spLocks noChangeArrowheads="1"/>
          </p:cNvSpPr>
          <p:nvPr/>
        </p:nvSpPr>
        <p:spPr bwMode="auto">
          <a:xfrm>
            <a:off x="6642100" y="2827338"/>
            <a:ext cx="298450" cy="212725"/>
          </a:xfrm>
          <a:prstGeom prst="rect">
            <a:avLst/>
          </a:prstGeom>
          <a:solidFill>
            <a:srgbClr val="CCFFFF"/>
          </a:solidFill>
          <a:ln w="4763">
            <a:solidFill>
              <a:srgbClr val="000000"/>
            </a:solidFill>
            <a:miter lim="800000"/>
            <a:headEnd/>
            <a:tailEnd/>
          </a:ln>
        </p:spPr>
        <p:txBody>
          <a:bodyPr/>
          <a:lstStyle/>
          <a:p>
            <a:endParaRPr lang="en-US"/>
          </a:p>
        </p:txBody>
      </p:sp>
      <p:sp>
        <p:nvSpPr>
          <p:cNvPr id="329828" name="Rectangle 100"/>
          <p:cNvSpPr>
            <a:spLocks noChangeArrowheads="1"/>
          </p:cNvSpPr>
          <p:nvPr/>
        </p:nvSpPr>
        <p:spPr bwMode="auto">
          <a:xfrm>
            <a:off x="6719888" y="2879725"/>
            <a:ext cx="192087" cy="134938"/>
          </a:xfrm>
          <a:prstGeom prst="rect">
            <a:avLst/>
          </a:prstGeom>
          <a:noFill/>
          <a:ln w="9525">
            <a:noFill/>
            <a:miter lim="800000"/>
            <a:headEnd/>
            <a:tailEnd/>
          </a:ln>
        </p:spPr>
        <p:txBody>
          <a:bodyPr wrap="none" lIns="0" tIns="0" rIns="0" bIns="0">
            <a:spAutoFit/>
          </a:bodyPr>
          <a:lstStyle/>
          <a:p>
            <a:r>
              <a:rPr lang="en-US" sz="800" b="0">
                <a:solidFill>
                  <a:srgbClr val="000000"/>
                </a:solidFill>
              </a:rPr>
              <a:t>CC</a:t>
            </a:r>
            <a:endParaRPr lang="en-US"/>
          </a:p>
        </p:txBody>
      </p:sp>
      <p:sp>
        <p:nvSpPr>
          <p:cNvPr id="329829" name="Rectangle 101"/>
          <p:cNvSpPr>
            <a:spLocks noChangeArrowheads="1"/>
          </p:cNvSpPr>
          <p:nvPr/>
        </p:nvSpPr>
        <p:spPr bwMode="auto">
          <a:xfrm>
            <a:off x="7261225" y="2957513"/>
            <a:ext cx="242888" cy="134937"/>
          </a:xfrm>
          <a:prstGeom prst="rect">
            <a:avLst/>
          </a:prstGeom>
          <a:noFill/>
          <a:ln w="9525">
            <a:noFill/>
            <a:miter lim="800000"/>
            <a:headEnd/>
            <a:tailEnd/>
          </a:ln>
        </p:spPr>
        <p:txBody>
          <a:bodyPr wrap="none" lIns="0" tIns="0" rIns="0" bIns="0">
            <a:spAutoFit/>
          </a:bodyPr>
          <a:lstStyle/>
          <a:p>
            <a:r>
              <a:rPr lang="en-US" sz="800" b="0">
                <a:solidFill>
                  <a:srgbClr val="000000"/>
                </a:solidFill>
              </a:rPr>
              <a:t>ALU</a:t>
            </a:r>
            <a:endParaRPr lang="en-US"/>
          </a:p>
        </p:txBody>
      </p:sp>
      <p:grpSp>
        <p:nvGrpSpPr>
          <p:cNvPr id="329832" name="Group 104"/>
          <p:cNvGrpSpPr>
            <a:grpSpLocks/>
          </p:cNvGrpSpPr>
          <p:nvPr/>
        </p:nvGrpSpPr>
        <p:grpSpPr bwMode="auto">
          <a:xfrm>
            <a:off x="6981825" y="2870200"/>
            <a:ext cx="736600" cy="268288"/>
            <a:chOff x="4398" y="1808"/>
            <a:chExt cx="464" cy="169"/>
          </a:xfrm>
        </p:grpSpPr>
        <p:sp>
          <p:nvSpPr>
            <p:cNvPr id="329830" name="Freeform 102"/>
            <p:cNvSpPr>
              <a:spLocks/>
            </p:cNvSpPr>
            <p:nvPr/>
          </p:nvSpPr>
          <p:spPr bwMode="auto">
            <a:xfrm>
              <a:off x="4407" y="1817"/>
              <a:ext cx="455" cy="160"/>
            </a:xfrm>
            <a:custGeom>
              <a:avLst/>
              <a:gdLst/>
              <a:ahLst/>
              <a:cxnLst>
                <a:cxn ang="0">
                  <a:pos x="0" y="321"/>
                </a:cxn>
                <a:cxn ang="0">
                  <a:pos x="228" y="0"/>
                </a:cxn>
                <a:cxn ang="0">
                  <a:pos x="683" y="0"/>
                </a:cxn>
                <a:cxn ang="0">
                  <a:pos x="910" y="321"/>
                </a:cxn>
                <a:cxn ang="0">
                  <a:pos x="0" y="321"/>
                </a:cxn>
              </a:cxnLst>
              <a:rect l="0" t="0" r="r" b="b"/>
              <a:pathLst>
                <a:path w="910" h="321">
                  <a:moveTo>
                    <a:pt x="0" y="321"/>
                  </a:moveTo>
                  <a:lnTo>
                    <a:pt x="228" y="0"/>
                  </a:lnTo>
                  <a:lnTo>
                    <a:pt x="683" y="0"/>
                  </a:lnTo>
                  <a:lnTo>
                    <a:pt x="910" y="321"/>
                  </a:lnTo>
                  <a:lnTo>
                    <a:pt x="0" y="321"/>
                  </a:lnTo>
                  <a:close/>
                </a:path>
              </a:pathLst>
            </a:custGeom>
            <a:solidFill>
              <a:srgbClr val="000000"/>
            </a:solidFill>
            <a:ln w="9525">
              <a:noFill/>
              <a:round/>
              <a:headEnd/>
              <a:tailEnd/>
            </a:ln>
          </p:spPr>
          <p:txBody>
            <a:bodyPr/>
            <a:lstStyle/>
            <a:p>
              <a:endParaRPr lang="en-US"/>
            </a:p>
          </p:txBody>
        </p:sp>
        <p:sp>
          <p:nvSpPr>
            <p:cNvPr id="329831" name="Freeform 103"/>
            <p:cNvSpPr>
              <a:spLocks/>
            </p:cNvSpPr>
            <p:nvPr/>
          </p:nvSpPr>
          <p:spPr bwMode="auto">
            <a:xfrm>
              <a:off x="4398" y="1808"/>
              <a:ext cx="455" cy="160"/>
            </a:xfrm>
            <a:custGeom>
              <a:avLst/>
              <a:gdLst/>
              <a:ahLst/>
              <a:cxnLst>
                <a:cxn ang="0">
                  <a:pos x="0" y="321"/>
                </a:cxn>
                <a:cxn ang="0">
                  <a:pos x="227" y="0"/>
                </a:cxn>
                <a:cxn ang="0">
                  <a:pos x="682" y="0"/>
                </a:cxn>
                <a:cxn ang="0">
                  <a:pos x="909" y="321"/>
                </a:cxn>
                <a:cxn ang="0">
                  <a:pos x="0" y="321"/>
                </a:cxn>
              </a:cxnLst>
              <a:rect l="0" t="0" r="r" b="b"/>
              <a:pathLst>
                <a:path w="909" h="321">
                  <a:moveTo>
                    <a:pt x="0" y="321"/>
                  </a:moveTo>
                  <a:lnTo>
                    <a:pt x="227" y="0"/>
                  </a:lnTo>
                  <a:lnTo>
                    <a:pt x="682" y="0"/>
                  </a:lnTo>
                  <a:lnTo>
                    <a:pt x="909" y="321"/>
                  </a:lnTo>
                  <a:lnTo>
                    <a:pt x="0" y="321"/>
                  </a:lnTo>
                  <a:close/>
                </a:path>
              </a:pathLst>
            </a:custGeom>
            <a:solidFill>
              <a:srgbClr val="CCFFFF"/>
            </a:solidFill>
            <a:ln w="4763">
              <a:solidFill>
                <a:srgbClr val="000000"/>
              </a:solidFill>
              <a:prstDash val="solid"/>
              <a:round/>
              <a:headEnd/>
              <a:tailEnd/>
            </a:ln>
          </p:spPr>
          <p:txBody>
            <a:bodyPr/>
            <a:lstStyle/>
            <a:p>
              <a:endParaRPr lang="en-US"/>
            </a:p>
          </p:txBody>
        </p:sp>
      </p:grpSp>
      <p:sp>
        <p:nvSpPr>
          <p:cNvPr id="329833" name="Rectangle 105"/>
          <p:cNvSpPr>
            <a:spLocks noChangeArrowheads="1"/>
          </p:cNvSpPr>
          <p:nvPr/>
        </p:nvSpPr>
        <p:spPr bwMode="auto">
          <a:xfrm>
            <a:off x="7246938" y="2943225"/>
            <a:ext cx="242887" cy="134938"/>
          </a:xfrm>
          <a:prstGeom prst="rect">
            <a:avLst/>
          </a:prstGeom>
          <a:noFill/>
          <a:ln w="9525">
            <a:noFill/>
            <a:miter lim="800000"/>
            <a:headEnd/>
            <a:tailEnd/>
          </a:ln>
        </p:spPr>
        <p:txBody>
          <a:bodyPr wrap="none" lIns="0" tIns="0" rIns="0" bIns="0">
            <a:spAutoFit/>
          </a:bodyPr>
          <a:lstStyle/>
          <a:p>
            <a:r>
              <a:rPr lang="en-US" sz="800" b="0">
                <a:solidFill>
                  <a:srgbClr val="000000"/>
                </a:solidFill>
              </a:rPr>
              <a:t>ALU</a:t>
            </a:r>
            <a:endParaRPr lang="en-US"/>
          </a:p>
        </p:txBody>
      </p:sp>
      <p:sp>
        <p:nvSpPr>
          <p:cNvPr id="329834" name="Rectangle 106"/>
          <p:cNvSpPr>
            <a:spLocks noChangeArrowheads="1"/>
          </p:cNvSpPr>
          <p:nvPr/>
        </p:nvSpPr>
        <p:spPr bwMode="auto">
          <a:xfrm>
            <a:off x="6934200" y="1519238"/>
            <a:ext cx="260350" cy="134937"/>
          </a:xfrm>
          <a:prstGeom prst="rect">
            <a:avLst/>
          </a:prstGeom>
          <a:noFill/>
          <a:ln w="9525">
            <a:noFill/>
            <a:miter lim="800000"/>
            <a:headEnd/>
            <a:tailEnd/>
          </a:ln>
        </p:spPr>
        <p:txBody>
          <a:bodyPr wrap="none" lIns="0" tIns="0" rIns="0" bIns="0">
            <a:spAutoFit/>
          </a:bodyPr>
          <a:lstStyle/>
          <a:p>
            <a:r>
              <a:rPr lang="en-US" sz="800" b="0">
                <a:solidFill>
                  <a:srgbClr val="000000"/>
                </a:solidFill>
              </a:rPr>
              <a:t>Data</a:t>
            </a:r>
            <a:endParaRPr lang="en-US"/>
          </a:p>
        </p:txBody>
      </p:sp>
      <p:sp>
        <p:nvSpPr>
          <p:cNvPr id="329835" name="Rectangle 107"/>
          <p:cNvSpPr>
            <a:spLocks noChangeArrowheads="1"/>
          </p:cNvSpPr>
          <p:nvPr/>
        </p:nvSpPr>
        <p:spPr bwMode="auto">
          <a:xfrm>
            <a:off x="6859588" y="1636713"/>
            <a:ext cx="411162" cy="134937"/>
          </a:xfrm>
          <a:prstGeom prst="rect">
            <a:avLst/>
          </a:prstGeom>
          <a:noFill/>
          <a:ln w="9525">
            <a:noFill/>
            <a:miter lim="800000"/>
            <a:headEnd/>
            <a:tailEnd/>
          </a:ln>
        </p:spPr>
        <p:txBody>
          <a:bodyPr wrap="none" lIns="0" tIns="0" rIns="0" bIns="0">
            <a:spAutoFit/>
          </a:bodyPr>
          <a:lstStyle/>
          <a:p>
            <a:r>
              <a:rPr lang="en-US" sz="800" b="0">
                <a:solidFill>
                  <a:srgbClr val="000000"/>
                </a:solidFill>
              </a:rPr>
              <a:t>memory</a:t>
            </a:r>
            <a:endParaRPr lang="en-US"/>
          </a:p>
        </p:txBody>
      </p:sp>
      <p:sp>
        <p:nvSpPr>
          <p:cNvPr id="329836" name="Rectangle 108"/>
          <p:cNvSpPr>
            <a:spLocks noChangeArrowheads="1"/>
          </p:cNvSpPr>
          <p:nvPr/>
        </p:nvSpPr>
        <p:spPr bwMode="auto">
          <a:xfrm>
            <a:off x="6738938" y="1438275"/>
            <a:ext cx="600075" cy="387350"/>
          </a:xfrm>
          <a:prstGeom prst="rect">
            <a:avLst/>
          </a:prstGeom>
          <a:solidFill>
            <a:srgbClr val="000000"/>
          </a:solidFill>
          <a:ln w="9525">
            <a:noFill/>
            <a:miter lim="800000"/>
            <a:headEnd/>
            <a:tailEnd/>
          </a:ln>
        </p:spPr>
        <p:txBody>
          <a:bodyPr/>
          <a:lstStyle/>
          <a:p>
            <a:endParaRPr lang="en-US"/>
          </a:p>
        </p:txBody>
      </p:sp>
      <p:sp>
        <p:nvSpPr>
          <p:cNvPr id="329837" name="Rectangle 109"/>
          <p:cNvSpPr>
            <a:spLocks noChangeArrowheads="1"/>
          </p:cNvSpPr>
          <p:nvPr/>
        </p:nvSpPr>
        <p:spPr bwMode="auto">
          <a:xfrm>
            <a:off x="6727825" y="1425575"/>
            <a:ext cx="595313" cy="384175"/>
          </a:xfrm>
          <a:prstGeom prst="rect">
            <a:avLst/>
          </a:prstGeom>
          <a:solidFill>
            <a:srgbClr val="CCFFFF"/>
          </a:solidFill>
          <a:ln w="4763">
            <a:solidFill>
              <a:srgbClr val="000000"/>
            </a:solidFill>
            <a:miter lim="800000"/>
            <a:headEnd/>
            <a:tailEnd/>
          </a:ln>
        </p:spPr>
        <p:txBody>
          <a:bodyPr/>
          <a:lstStyle/>
          <a:p>
            <a:endParaRPr lang="en-US"/>
          </a:p>
        </p:txBody>
      </p:sp>
      <p:sp>
        <p:nvSpPr>
          <p:cNvPr id="329838" name="Rectangle 110"/>
          <p:cNvSpPr>
            <a:spLocks noChangeArrowheads="1"/>
          </p:cNvSpPr>
          <p:nvPr/>
        </p:nvSpPr>
        <p:spPr bwMode="auto">
          <a:xfrm>
            <a:off x="6919913" y="1504950"/>
            <a:ext cx="260350" cy="134938"/>
          </a:xfrm>
          <a:prstGeom prst="rect">
            <a:avLst/>
          </a:prstGeom>
          <a:noFill/>
          <a:ln w="9525">
            <a:noFill/>
            <a:miter lim="800000"/>
            <a:headEnd/>
            <a:tailEnd/>
          </a:ln>
        </p:spPr>
        <p:txBody>
          <a:bodyPr wrap="none" lIns="0" tIns="0" rIns="0" bIns="0">
            <a:spAutoFit/>
          </a:bodyPr>
          <a:lstStyle/>
          <a:p>
            <a:r>
              <a:rPr lang="en-US" sz="800" b="0">
                <a:solidFill>
                  <a:srgbClr val="000000"/>
                </a:solidFill>
              </a:rPr>
              <a:t>Data</a:t>
            </a:r>
            <a:endParaRPr lang="en-US"/>
          </a:p>
        </p:txBody>
      </p:sp>
      <p:sp>
        <p:nvSpPr>
          <p:cNvPr id="329839" name="Rectangle 111"/>
          <p:cNvSpPr>
            <a:spLocks noChangeArrowheads="1"/>
          </p:cNvSpPr>
          <p:nvPr/>
        </p:nvSpPr>
        <p:spPr bwMode="auto">
          <a:xfrm>
            <a:off x="6846888" y="1622425"/>
            <a:ext cx="411162" cy="134938"/>
          </a:xfrm>
          <a:prstGeom prst="rect">
            <a:avLst/>
          </a:prstGeom>
          <a:noFill/>
          <a:ln w="9525">
            <a:noFill/>
            <a:miter lim="800000"/>
            <a:headEnd/>
            <a:tailEnd/>
          </a:ln>
        </p:spPr>
        <p:txBody>
          <a:bodyPr wrap="none" lIns="0" tIns="0" rIns="0" bIns="0">
            <a:spAutoFit/>
          </a:bodyPr>
          <a:lstStyle/>
          <a:p>
            <a:r>
              <a:rPr lang="en-US" sz="800" b="0">
                <a:solidFill>
                  <a:srgbClr val="000000"/>
                </a:solidFill>
              </a:rPr>
              <a:t>memory</a:t>
            </a:r>
            <a:endParaRPr lang="en-US"/>
          </a:p>
        </p:txBody>
      </p:sp>
      <p:grpSp>
        <p:nvGrpSpPr>
          <p:cNvPr id="329842" name="Group 114"/>
          <p:cNvGrpSpPr>
            <a:grpSpLocks/>
          </p:cNvGrpSpPr>
          <p:nvPr/>
        </p:nvGrpSpPr>
        <p:grpSpPr bwMode="auto">
          <a:xfrm>
            <a:off x="6940550" y="2884488"/>
            <a:ext cx="196850" cy="55562"/>
            <a:chOff x="4372" y="1817"/>
            <a:chExt cx="124" cy="35"/>
          </a:xfrm>
        </p:grpSpPr>
        <p:sp>
          <p:nvSpPr>
            <p:cNvPr id="329840" name="Line 112"/>
            <p:cNvSpPr>
              <a:spLocks noChangeShapeType="1"/>
            </p:cNvSpPr>
            <p:nvPr/>
          </p:nvSpPr>
          <p:spPr bwMode="auto">
            <a:xfrm flipH="1">
              <a:off x="4405" y="1834"/>
              <a:ext cx="91" cy="1"/>
            </a:xfrm>
            <a:prstGeom prst="line">
              <a:avLst/>
            </a:prstGeom>
            <a:noFill/>
            <a:ln w="4763">
              <a:solidFill>
                <a:srgbClr val="000000"/>
              </a:solidFill>
              <a:round/>
              <a:headEnd/>
              <a:tailEnd/>
            </a:ln>
          </p:spPr>
          <p:txBody>
            <a:bodyPr/>
            <a:lstStyle/>
            <a:p>
              <a:endParaRPr lang="en-US"/>
            </a:p>
          </p:txBody>
        </p:sp>
        <p:sp>
          <p:nvSpPr>
            <p:cNvPr id="329841" name="Freeform 113"/>
            <p:cNvSpPr>
              <a:spLocks/>
            </p:cNvSpPr>
            <p:nvPr/>
          </p:nvSpPr>
          <p:spPr bwMode="auto">
            <a:xfrm>
              <a:off x="4372" y="1817"/>
              <a:ext cx="35" cy="35"/>
            </a:xfrm>
            <a:custGeom>
              <a:avLst/>
              <a:gdLst/>
              <a:ahLst/>
              <a:cxnLst>
                <a:cxn ang="0">
                  <a:pos x="70" y="0"/>
                </a:cxn>
                <a:cxn ang="0">
                  <a:pos x="0" y="35"/>
                </a:cxn>
                <a:cxn ang="0">
                  <a:pos x="70" y="70"/>
                </a:cxn>
                <a:cxn ang="0">
                  <a:pos x="70" y="0"/>
                </a:cxn>
              </a:cxnLst>
              <a:rect l="0" t="0" r="r" b="b"/>
              <a:pathLst>
                <a:path w="70" h="70">
                  <a:moveTo>
                    <a:pt x="70" y="0"/>
                  </a:moveTo>
                  <a:lnTo>
                    <a:pt x="0" y="35"/>
                  </a:lnTo>
                  <a:lnTo>
                    <a:pt x="70" y="70"/>
                  </a:lnTo>
                  <a:lnTo>
                    <a:pt x="70" y="0"/>
                  </a:lnTo>
                  <a:close/>
                </a:path>
              </a:pathLst>
            </a:custGeom>
            <a:solidFill>
              <a:srgbClr val="000000"/>
            </a:solidFill>
            <a:ln w="9525">
              <a:noFill/>
              <a:round/>
              <a:headEnd/>
              <a:tailEnd/>
            </a:ln>
          </p:spPr>
          <p:txBody>
            <a:bodyPr/>
            <a:lstStyle/>
            <a:p>
              <a:endParaRPr lang="en-US"/>
            </a:p>
          </p:txBody>
        </p:sp>
      </p:grpSp>
      <p:sp>
        <p:nvSpPr>
          <p:cNvPr id="329843" name="Rectangle 115"/>
          <p:cNvSpPr>
            <a:spLocks noChangeArrowheads="1"/>
          </p:cNvSpPr>
          <p:nvPr/>
        </p:nvSpPr>
        <p:spPr bwMode="auto">
          <a:xfrm>
            <a:off x="5029200" y="5502275"/>
            <a:ext cx="404813" cy="187325"/>
          </a:xfrm>
          <a:prstGeom prst="rect">
            <a:avLst/>
          </a:prstGeom>
          <a:noFill/>
          <a:ln w="9525">
            <a:noFill/>
            <a:miter lim="800000"/>
            <a:headEnd/>
            <a:tailEnd/>
          </a:ln>
        </p:spPr>
        <p:txBody>
          <a:bodyPr/>
          <a:lstStyle/>
          <a:p>
            <a:endParaRPr lang="en-US"/>
          </a:p>
        </p:txBody>
      </p:sp>
      <p:sp>
        <p:nvSpPr>
          <p:cNvPr id="329844" name="Rectangle 116"/>
          <p:cNvSpPr>
            <a:spLocks noChangeArrowheads="1"/>
          </p:cNvSpPr>
          <p:nvPr/>
        </p:nvSpPr>
        <p:spPr bwMode="auto">
          <a:xfrm>
            <a:off x="4953000" y="5562600"/>
            <a:ext cx="541338" cy="220663"/>
          </a:xfrm>
          <a:prstGeom prst="rect">
            <a:avLst/>
          </a:prstGeom>
          <a:noFill/>
          <a:ln w="9525">
            <a:noFill/>
            <a:miter lim="800000"/>
            <a:headEnd/>
            <a:tailEnd/>
          </a:ln>
        </p:spPr>
        <p:txBody>
          <a:bodyPr wrap="none" lIns="0" tIns="0" rIns="0" bIns="0">
            <a:spAutoFit/>
          </a:bodyPr>
          <a:lstStyle/>
          <a:p>
            <a:pPr algn="l"/>
            <a:r>
              <a:rPr lang="en-US" sz="1600">
                <a:solidFill>
                  <a:srgbClr val="000000"/>
                </a:solidFill>
              </a:rPr>
              <a:t>Fetch</a:t>
            </a:r>
            <a:endParaRPr lang="en-US" sz="1600"/>
          </a:p>
        </p:txBody>
      </p:sp>
      <p:sp>
        <p:nvSpPr>
          <p:cNvPr id="329845" name="Rectangle 117"/>
          <p:cNvSpPr>
            <a:spLocks noChangeArrowheads="1"/>
          </p:cNvSpPr>
          <p:nvPr/>
        </p:nvSpPr>
        <p:spPr bwMode="auto">
          <a:xfrm>
            <a:off x="5029200" y="4356100"/>
            <a:ext cx="511175" cy="187325"/>
          </a:xfrm>
          <a:prstGeom prst="rect">
            <a:avLst/>
          </a:prstGeom>
          <a:noFill/>
          <a:ln w="9525">
            <a:noFill/>
            <a:miter lim="800000"/>
            <a:headEnd/>
            <a:tailEnd/>
          </a:ln>
        </p:spPr>
        <p:txBody>
          <a:bodyPr/>
          <a:lstStyle/>
          <a:p>
            <a:endParaRPr lang="en-US"/>
          </a:p>
        </p:txBody>
      </p:sp>
      <p:sp>
        <p:nvSpPr>
          <p:cNvPr id="329846" name="Rectangle 118"/>
          <p:cNvSpPr>
            <a:spLocks noChangeArrowheads="1"/>
          </p:cNvSpPr>
          <p:nvPr/>
        </p:nvSpPr>
        <p:spPr bwMode="auto">
          <a:xfrm>
            <a:off x="4953000" y="4343400"/>
            <a:ext cx="731838" cy="220663"/>
          </a:xfrm>
          <a:prstGeom prst="rect">
            <a:avLst/>
          </a:prstGeom>
          <a:noFill/>
          <a:ln w="9525">
            <a:noFill/>
            <a:miter lim="800000"/>
            <a:headEnd/>
            <a:tailEnd/>
          </a:ln>
        </p:spPr>
        <p:txBody>
          <a:bodyPr wrap="none" lIns="0" tIns="0" rIns="0" bIns="0">
            <a:spAutoFit/>
          </a:bodyPr>
          <a:lstStyle/>
          <a:p>
            <a:pPr algn="l"/>
            <a:r>
              <a:rPr lang="en-US" sz="1600">
                <a:solidFill>
                  <a:srgbClr val="000000"/>
                </a:solidFill>
              </a:rPr>
              <a:t>Decode</a:t>
            </a:r>
            <a:endParaRPr lang="en-US" sz="1600"/>
          </a:p>
        </p:txBody>
      </p:sp>
      <p:sp>
        <p:nvSpPr>
          <p:cNvPr id="329847" name="Rectangle 119"/>
          <p:cNvSpPr>
            <a:spLocks noChangeArrowheads="1"/>
          </p:cNvSpPr>
          <p:nvPr/>
        </p:nvSpPr>
        <p:spPr bwMode="auto">
          <a:xfrm>
            <a:off x="5029200" y="2911475"/>
            <a:ext cx="536575" cy="188913"/>
          </a:xfrm>
          <a:prstGeom prst="rect">
            <a:avLst/>
          </a:prstGeom>
          <a:noFill/>
          <a:ln w="9525">
            <a:noFill/>
            <a:miter lim="800000"/>
            <a:headEnd/>
            <a:tailEnd/>
          </a:ln>
        </p:spPr>
        <p:txBody>
          <a:bodyPr/>
          <a:lstStyle/>
          <a:p>
            <a:endParaRPr lang="en-US"/>
          </a:p>
        </p:txBody>
      </p:sp>
      <p:sp>
        <p:nvSpPr>
          <p:cNvPr id="329848" name="Rectangle 120"/>
          <p:cNvSpPr>
            <a:spLocks noChangeArrowheads="1"/>
          </p:cNvSpPr>
          <p:nvPr/>
        </p:nvSpPr>
        <p:spPr bwMode="auto">
          <a:xfrm>
            <a:off x="4953000" y="2971800"/>
            <a:ext cx="777875" cy="220663"/>
          </a:xfrm>
          <a:prstGeom prst="rect">
            <a:avLst/>
          </a:prstGeom>
          <a:noFill/>
          <a:ln w="9525">
            <a:noFill/>
            <a:miter lim="800000"/>
            <a:headEnd/>
            <a:tailEnd/>
          </a:ln>
        </p:spPr>
        <p:txBody>
          <a:bodyPr wrap="none" lIns="0" tIns="0" rIns="0" bIns="0">
            <a:spAutoFit/>
          </a:bodyPr>
          <a:lstStyle/>
          <a:p>
            <a:pPr algn="l"/>
            <a:r>
              <a:rPr lang="en-US" sz="1600">
                <a:solidFill>
                  <a:srgbClr val="000000"/>
                </a:solidFill>
              </a:rPr>
              <a:t>Execute</a:t>
            </a:r>
            <a:endParaRPr lang="en-US" sz="1600"/>
          </a:p>
        </p:txBody>
      </p:sp>
      <p:sp>
        <p:nvSpPr>
          <p:cNvPr id="329849" name="Rectangle 121"/>
          <p:cNvSpPr>
            <a:spLocks noChangeArrowheads="1"/>
          </p:cNvSpPr>
          <p:nvPr/>
        </p:nvSpPr>
        <p:spPr bwMode="auto">
          <a:xfrm>
            <a:off x="5029200" y="1554163"/>
            <a:ext cx="536575" cy="187325"/>
          </a:xfrm>
          <a:prstGeom prst="rect">
            <a:avLst/>
          </a:prstGeom>
          <a:noFill/>
          <a:ln w="9525">
            <a:noFill/>
            <a:miter lim="800000"/>
            <a:headEnd/>
            <a:tailEnd/>
          </a:ln>
        </p:spPr>
        <p:txBody>
          <a:bodyPr/>
          <a:lstStyle/>
          <a:p>
            <a:endParaRPr lang="en-US"/>
          </a:p>
        </p:txBody>
      </p:sp>
      <p:sp>
        <p:nvSpPr>
          <p:cNvPr id="329850" name="Rectangle 122"/>
          <p:cNvSpPr>
            <a:spLocks noChangeArrowheads="1"/>
          </p:cNvSpPr>
          <p:nvPr/>
        </p:nvSpPr>
        <p:spPr bwMode="auto">
          <a:xfrm>
            <a:off x="4953000" y="1600200"/>
            <a:ext cx="776288" cy="220663"/>
          </a:xfrm>
          <a:prstGeom prst="rect">
            <a:avLst/>
          </a:prstGeom>
          <a:noFill/>
          <a:ln w="9525">
            <a:noFill/>
            <a:miter lim="800000"/>
            <a:headEnd/>
            <a:tailEnd/>
          </a:ln>
        </p:spPr>
        <p:txBody>
          <a:bodyPr wrap="none" lIns="0" tIns="0" rIns="0" bIns="0">
            <a:spAutoFit/>
          </a:bodyPr>
          <a:lstStyle/>
          <a:p>
            <a:pPr algn="l"/>
            <a:r>
              <a:rPr lang="en-US" sz="1600">
                <a:solidFill>
                  <a:srgbClr val="000000"/>
                </a:solidFill>
              </a:rPr>
              <a:t>Memory</a:t>
            </a:r>
            <a:endParaRPr lang="en-US" sz="1600"/>
          </a:p>
        </p:txBody>
      </p:sp>
      <p:sp>
        <p:nvSpPr>
          <p:cNvPr id="329851" name="Rectangle 123"/>
          <p:cNvSpPr>
            <a:spLocks noChangeArrowheads="1"/>
          </p:cNvSpPr>
          <p:nvPr/>
        </p:nvSpPr>
        <p:spPr bwMode="auto">
          <a:xfrm>
            <a:off x="5029200" y="746125"/>
            <a:ext cx="676275" cy="188913"/>
          </a:xfrm>
          <a:prstGeom prst="rect">
            <a:avLst/>
          </a:prstGeom>
          <a:noFill/>
          <a:ln w="9525">
            <a:noFill/>
            <a:miter lim="800000"/>
            <a:headEnd/>
            <a:tailEnd/>
          </a:ln>
        </p:spPr>
        <p:txBody>
          <a:bodyPr/>
          <a:lstStyle/>
          <a:p>
            <a:endParaRPr lang="en-US"/>
          </a:p>
        </p:txBody>
      </p:sp>
      <p:sp>
        <p:nvSpPr>
          <p:cNvPr id="329852" name="Rectangle 124"/>
          <p:cNvSpPr>
            <a:spLocks noChangeArrowheads="1"/>
          </p:cNvSpPr>
          <p:nvPr/>
        </p:nvSpPr>
        <p:spPr bwMode="auto">
          <a:xfrm>
            <a:off x="4953000" y="762000"/>
            <a:ext cx="1028700" cy="220663"/>
          </a:xfrm>
          <a:prstGeom prst="rect">
            <a:avLst/>
          </a:prstGeom>
          <a:noFill/>
          <a:ln w="9525">
            <a:noFill/>
            <a:miter lim="800000"/>
            <a:headEnd/>
            <a:tailEnd/>
          </a:ln>
        </p:spPr>
        <p:txBody>
          <a:bodyPr wrap="none" lIns="0" tIns="0" rIns="0" bIns="0">
            <a:spAutoFit/>
          </a:bodyPr>
          <a:lstStyle/>
          <a:p>
            <a:pPr algn="l"/>
            <a:r>
              <a:rPr lang="en-US" sz="1600">
                <a:solidFill>
                  <a:srgbClr val="000000"/>
                </a:solidFill>
              </a:rPr>
              <a:t>Write back</a:t>
            </a:r>
            <a:endParaRPr lang="en-US" sz="1600"/>
          </a:p>
        </p:txBody>
      </p:sp>
      <p:sp>
        <p:nvSpPr>
          <p:cNvPr id="329853" name="Rectangle 125"/>
          <p:cNvSpPr>
            <a:spLocks noChangeArrowheads="1"/>
          </p:cNvSpPr>
          <p:nvPr/>
        </p:nvSpPr>
        <p:spPr bwMode="auto">
          <a:xfrm>
            <a:off x="5495925" y="4906963"/>
            <a:ext cx="595313" cy="407987"/>
          </a:xfrm>
          <a:prstGeom prst="rect">
            <a:avLst/>
          </a:prstGeom>
          <a:noFill/>
          <a:ln w="9525">
            <a:noFill/>
            <a:miter lim="800000"/>
            <a:headEnd/>
            <a:tailEnd/>
          </a:ln>
        </p:spPr>
        <p:txBody>
          <a:bodyPr/>
          <a:lstStyle/>
          <a:p>
            <a:endParaRPr lang="en-US"/>
          </a:p>
        </p:txBody>
      </p:sp>
      <p:sp>
        <p:nvSpPr>
          <p:cNvPr id="329854" name="Rectangle 126"/>
          <p:cNvSpPr>
            <a:spLocks noChangeArrowheads="1"/>
          </p:cNvSpPr>
          <p:nvPr/>
        </p:nvSpPr>
        <p:spPr bwMode="auto">
          <a:xfrm>
            <a:off x="5622925" y="4938713"/>
            <a:ext cx="244475" cy="109537"/>
          </a:xfrm>
          <a:prstGeom prst="rect">
            <a:avLst/>
          </a:prstGeom>
          <a:noFill/>
          <a:ln w="9525">
            <a:noFill/>
            <a:miter lim="800000"/>
            <a:headEnd/>
            <a:tailEnd/>
          </a:ln>
        </p:spPr>
        <p:txBody>
          <a:bodyPr wrap="none" lIns="0" tIns="0" rIns="0" bIns="0">
            <a:spAutoFit/>
          </a:bodyPr>
          <a:lstStyle/>
          <a:p>
            <a:pPr algn="l"/>
            <a:r>
              <a:rPr lang="en-US" sz="800" b="0">
                <a:solidFill>
                  <a:srgbClr val="000000"/>
                </a:solidFill>
              </a:rPr>
              <a:t>icode</a:t>
            </a:r>
            <a:endParaRPr lang="en-US" sz="800"/>
          </a:p>
        </p:txBody>
      </p:sp>
      <p:sp>
        <p:nvSpPr>
          <p:cNvPr id="329855" name="Rectangle 127"/>
          <p:cNvSpPr>
            <a:spLocks noChangeArrowheads="1"/>
          </p:cNvSpPr>
          <p:nvPr/>
        </p:nvSpPr>
        <p:spPr bwMode="auto">
          <a:xfrm>
            <a:off x="5818188" y="4938713"/>
            <a:ext cx="114300" cy="220662"/>
          </a:xfrm>
          <a:prstGeom prst="rect">
            <a:avLst/>
          </a:prstGeom>
          <a:noFill/>
          <a:ln w="9525">
            <a:noFill/>
            <a:miter lim="800000"/>
            <a:headEnd/>
            <a:tailEnd/>
          </a:ln>
        </p:spPr>
        <p:txBody>
          <a:bodyPr wrap="none" lIns="0" tIns="0" rIns="0" bIns="0">
            <a:spAutoFit/>
          </a:bodyPr>
          <a:lstStyle/>
          <a:p>
            <a:pPr algn="l"/>
            <a:r>
              <a:rPr lang="en-US" sz="1600" b="0">
                <a:solidFill>
                  <a:srgbClr val="000000"/>
                </a:solidFill>
              </a:rPr>
              <a:t>, </a:t>
            </a:r>
            <a:endParaRPr lang="en-US" sz="1600"/>
          </a:p>
        </p:txBody>
      </p:sp>
      <p:sp>
        <p:nvSpPr>
          <p:cNvPr id="329856" name="Rectangle 128"/>
          <p:cNvSpPr>
            <a:spLocks noChangeArrowheads="1"/>
          </p:cNvSpPr>
          <p:nvPr/>
        </p:nvSpPr>
        <p:spPr bwMode="auto">
          <a:xfrm>
            <a:off x="5902325" y="4938713"/>
            <a:ext cx="165100" cy="109537"/>
          </a:xfrm>
          <a:prstGeom prst="rect">
            <a:avLst/>
          </a:prstGeom>
          <a:noFill/>
          <a:ln w="9525">
            <a:noFill/>
            <a:miter lim="800000"/>
            <a:headEnd/>
            <a:tailEnd/>
          </a:ln>
        </p:spPr>
        <p:txBody>
          <a:bodyPr wrap="none" lIns="0" tIns="0" rIns="0" bIns="0">
            <a:spAutoFit/>
          </a:bodyPr>
          <a:lstStyle/>
          <a:p>
            <a:r>
              <a:rPr lang="en-US" sz="800" b="0">
                <a:solidFill>
                  <a:srgbClr val="000000"/>
                </a:solidFill>
              </a:rPr>
              <a:t>ifun</a:t>
            </a:r>
            <a:endParaRPr lang="en-US"/>
          </a:p>
        </p:txBody>
      </p:sp>
      <p:sp>
        <p:nvSpPr>
          <p:cNvPr id="329857" name="Rectangle 129"/>
          <p:cNvSpPr>
            <a:spLocks noChangeArrowheads="1"/>
          </p:cNvSpPr>
          <p:nvPr/>
        </p:nvSpPr>
        <p:spPr bwMode="auto">
          <a:xfrm>
            <a:off x="5757863" y="5057775"/>
            <a:ext cx="101600" cy="109538"/>
          </a:xfrm>
          <a:prstGeom prst="rect">
            <a:avLst/>
          </a:prstGeom>
          <a:noFill/>
          <a:ln w="9525">
            <a:noFill/>
            <a:miter lim="800000"/>
            <a:headEnd/>
            <a:tailEnd/>
          </a:ln>
        </p:spPr>
        <p:txBody>
          <a:bodyPr wrap="none" lIns="0" tIns="0" rIns="0" bIns="0">
            <a:spAutoFit/>
          </a:bodyPr>
          <a:lstStyle/>
          <a:p>
            <a:pPr algn="l"/>
            <a:r>
              <a:rPr lang="en-US" sz="800" b="0">
                <a:solidFill>
                  <a:srgbClr val="000000"/>
                </a:solidFill>
              </a:rPr>
              <a:t>rA</a:t>
            </a:r>
            <a:endParaRPr lang="en-US" sz="800"/>
          </a:p>
        </p:txBody>
      </p:sp>
      <p:sp>
        <p:nvSpPr>
          <p:cNvPr id="329858" name="Rectangle 130"/>
          <p:cNvSpPr>
            <a:spLocks noChangeArrowheads="1"/>
          </p:cNvSpPr>
          <p:nvPr/>
        </p:nvSpPr>
        <p:spPr bwMode="auto">
          <a:xfrm>
            <a:off x="5884863" y="5057775"/>
            <a:ext cx="101600" cy="134938"/>
          </a:xfrm>
          <a:prstGeom prst="rect">
            <a:avLst/>
          </a:prstGeom>
          <a:noFill/>
          <a:ln w="9525">
            <a:noFill/>
            <a:miter lim="800000"/>
            <a:headEnd/>
            <a:tailEnd/>
          </a:ln>
        </p:spPr>
        <p:txBody>
          <a:bodyPr wrap="none" lIns="0" tIns="0" rIns="0" bIns="0">
            <a:spAutoFit/>
          </a:bodyPr>
          <a:lstStyle/>
          <a:p>
            <a:r>
              <a:rPr lang="en-US" sz="800" b="0">
                <a:solidFill>
                  <a:srgbClr val="000000"/>
                </a:solidFill>
              </a:rPr>
              <a:t>, </a:t>
            </a:r>
            <a:endParaRPr lang="en-US"/>
          </a:p>
        </p:txBody>
      </p:sp>
      <p:sp>
        <p:nvSpPr>
          <p:cNvPr id="329859" name="Rectangle 131"/>
          <p:cNvSpPr>
            <a:spLocks noChangeArrowheads="1"/>
          </p:cNvSpPr>
          <p:nvPr/>
        </p:nvSpPr>
        <p:spPr bwMode="auto">
          <a:xfrm>
            <a:off x="5962650" y="5057775"/>
            <a:ext cx="101600" cy="109538"/>
          </a:xfrm>
          <a:prstGeom prst="rect">
            <a:avLst/>
          </a:prstGeom>
          <a:noFill/>
          <a:ln w="9525">
            <a:noFill/>
            <a:miter lim="800000"/>
            <a:headEnd/>
            <a:tailEnd/>
          </a:ln>
        </p:spPr>
        <p:txBody>
          <a:bodyPr wrap="none" lIns="0" tIns="0" rIns="0" bIns="0">
            <a:spAutoFit/>
          </a:bodyPr>
          <a:lstStyle/>
          <a:p>
            <a:r>
              <a:rPr lang="en-US" sz="800" b="0">
                <a:solidFill>
                  <a:srgbClr val="000000"/>
                </a:solidFill>
              </a:rPr>
              <a:t>rB</a:t>
            </a:r>
            <a:endParaRPr lang="en-US"/>
          </a:p>
        </p:txBody>
      </p:sp>
      <p:sp>
        <p:nvSpPr>
          <p:cNvPr id="329860" name="Rectangle 132"/>
          <p:cNvSpPr>
            <a:spLocks noChangeArrowheads="1"/>
          </p:cNvSpPr>
          <p:nvPr/>
        </p:nvSpPr>
        <p:spPr bwMode="auto">
          <a:xfrm>
            <a:off x="5864225" y="5175250"/>
            <a:ext cx="204788" cy="109538"/>
          </a:xfrm>
          <a:prstGeom prst="rect">
            <a:avLst/>
          </a:prstGeom>
          <a:noFill/>
          <a:ln w="9525">
            <a:noFill/>
            <a:miter lim="800000"/>
            <a:headEnd/>
            <a:tailEnd/>
          </a:ln>
        </p:spPr>
        <p:txBody>
          <a:bodyPr wrap="none" lIns="0" tIns="0" rIns="0" bIns="0">
            <a:spAutoFit/>
          </a:bodyPr>
          <a:lstStyle/>
          <a:p>
            <a:r>
              <a:rPr lang="en-US" sz="800" b="0">
                <a:solidFill>
                  <a:srgbClr val="000000"/>
                </a:solidFill>
              </a:rPr>
              <a:t>valC</a:t>
            </a:r>
            <a:endParaRPr lang="en-US"/>
          </a:p>
        </p:txBody>
      </p:sp>
      <p:sp>
        <p:nvSpPr>
          <p:cNvPr id="329861" name="Rectangle 133"/>
          <p:cNvSpPr>
            <a:spLocks noChangeArrowheads="1"/>
          </p:cNvSpPr>
          <p:nvPr/>
        </p:nvSpPr>
        <p:spPr bwMode="auto">
          <a:xfrm>
            <a:off x="7300913" y="4491038"/>
            <a:ext cx="423862" cy="134937"/>
          </a:xfrm>
          <a:prstGeom prst="rect">
            <a:avLst/>
          </a:prstGeom>
          <a:noFill/>
          <a:ln w="9525">
            <a:noFill/>
            <a:miter lim="800000"/>
            <a:headEnd/>
            <a:tailEnd/>
          </a:ln>
        </p:spPr>
        <p:txBody>
          <a:bodyPr wrap="none" lIns="0" tIns="0" rIns="0" bIns="0">
            <a:spAutoFit/>
          </a:bodyPr>
          <a:lstStyle/>
          <a:p>
            <a:r>
              <a:rPr lang="en-US" sz="800" b="0">
                <a:solidFill>
                  <a:srgbClr val="000000"/>
                </a:solidFill>
              </a:rPr>
              <a:t>Register</a:t>
            </a:r>
            <a:endParaRPr lang="en-US"/>
          </a:p>
        </p:txBody>
      </p:sp>
      <p:sp>
        <p:nvSpPr>
          <p:cNvPr id="329862" name="Rectangle 134"/>
          <p:cNvSpPr>
            <a:spLocks noChangeArrowheads="1"/>
          </p:cNvSpPr>
          <p:nvPr/>
        </p:nvSpPr>
        <p:spPr bwMode="auto">
          <a:xfrm>
            <a:off x="7421563" y="4608513"/>
            <a:ext cx="176212" cy="134937"/>
          </a:xfrm>
          <a:prstGeom prst="rect">
            <a:avLst/>
          </a:prstGeom>
          <a:noFill/>
          <a:ln w="9525">
            <a:noFill/>
            <a:miter lim="800000"/>
            <a:headEnd/>
            <a:tailEnd/>
          </a:ln>
        </p:spPr>
        <p:txBody>
          <a:bodyPr wrap="none" lIns="0" tIns="0" rIns="0" bIns="0">
            <a:spAutoFit/>
          </a:bodyPr>
          <a:lstStyle/>
          <a:p>
            <a:r>
              <a:rPr lang="en-US" sz="800" b="0">
                <a:solidFill>
                  <a:srgbClr val="000000"/>
                </a:solidFill>
              </a:rPr>
              <a:t>file</a:t>
            </a:r>
            <a:endParaRPr lang="en-US"/>
          </a:p>
        </p:txBody>
      </p:sp>
      <p:sp>
        <p:nvSpPr>
          <p:cNvPr id="329863" name="Rectangle 135"/>
          <p:cNvSpPr>
            <a:spLocks noChangeArrowheads="1"/>
          </p:cNvSpPr>
          <p:nvPr/>
        </p:nvSpPr>
        <p:spPr bwMode="auto">
          <a:xfrm>
            <a:off x="7205663" y="4410075"/>
            <a:ext cx="557212" cy="387350"/>
          </a:xfrm>
          <a:prstGeom prst="rect">
            <a:avLst/>
          </a:prstGeom>
          <a:solidFill>
            <a:srgbClr val="000000"/>
          </a:solidFill>
          <a:ln w="9525">
            <a:noFill/>
            <a:miter lim="800000"/>
            <a:headEnd/>
            <a:tailEnd/>
          </a:ln>
        </p:spPr>
        <p:txBody>
          <a:bodyPr/>
          <a:lstStyle/>
          <a:p>
            <a:endParaRPr lang="en-US"/>
          </a:p>
        </p:txBody>
      </p:sp>
      <p:sp>
        <p:nvSpPr>
          <p:cNvPr id="329864" name="Rectangle 136"/>
          <p:cNvSpPr>
            <a:spLocks noChangeArrowheads="1"/>
          </p:cNvSpPr>
          <p:nvPr/>
        </p:nvSpPr>
        <p:spPr bwMode="auto">
          <a:xfrm>
            <a:off x="7194550" y="4397375"/>
            <a:ext cx="552450" cy="384175"/>
          </a:xfrm>
          <a:prstGeom prst="rect">
            <a:avLst/>
          </a:prstGeom>
          <a:solidFill>
            <a:srgbClr val="CCFFFF"/>
          </a:solidFill>
          <a:ln w="4763">
            <a:solidFill>
              <a:srgbClr val="000000"/>
            </a:solidFill>
            <a:miter lim="800000"/>
            <a:headEnd/>
            <a:tailEnd/>
          </a:ln>
        </p:spPr>
        <p:txBody>
          <a:bodyPr/>
          <a:lstStyle/>
          <a:p>
            <a:endParaRPr lang="en-US"/>
          </a:p>
        </p:txBody>
      </p:sp>
      <p:sp>
        <p:nvSpPr>
          <p:cNvPr id="329865" name="Rectangle 137"/>
          <p:cNvSpPr>
            <a:spLocks noChangeArrowheads="1"/>
          </p:cNvSpPr>
          <p:nvPr/>
        </p:nvSpPr>
        <p:spPr bwMode="auto">
          <a:xfrm>
            <a:off x="7286625" y="4476750"/>
            <a:ext cx="423863" cy="134938"/>
          </a:xfrm>
          <a:prstGeom prst="rect">
            <a:avLst/>
          </a:prstGeom>
          <a:noFill/>
          <a:ln w="9525">
            <a:noFill/>
            <a:miter lim="800000"/>
            <a:headEnd/>
            <a:tailEnd/>
          </a:ln>
        </p:spPr>
        <p:txBody>
          <a:bodyPr wrap="none" lIns="0" tIns="0" rIns="0" bIns="0">
            <a:spAutoFit/>
          </a:bodyPr>
          <a:lstStyle/>
          <a:p>
            <a:r>
              <a:rPr lang="en-US" sz="800" b="0">
                <a:solidFill>
                  <a:srgbClr val="000000"/>
                </a:solidFill>
              </a:rPr>
              <a:t>Register</a:t>
            </a:r>
            <a:endParaRPr lang="en-US"/>
          </a:p>
        </p:txBody>
      </p:sp>
      <p:sp>
        <p:nvSpPr>
          <p:cNvPr id="329866" name="Rectangle 138"/>
          <p:cNvSpPr>
            <a:spLocks noChangeArrowheads="1"/>
          </p:cNvSpPr>
          <p:nvPr/>
        </p:nvSpPr>
        <p:spPr bwMode="auto">
          <a:xfrm>
            <a:off x="7407275" y="4594225"/>
            <a:ext cx="176213" cy="134938"/>
          </a:xfrm>
          <a:prstGeom prst="rect">
            <a:avLst/>
          </a:prstGeom>
          <a:noFill/>
          <a:ln w="9525">
            <a:noFill/>
            <a:miter lim="800000"/>
            <a:headEnd/>
            <a:tailEnd/>
          </a:ln>
        </p:spPr>
        <p:txBody>
          <a:bodyPr wrap="none" lIns="0" tIns="0" rIns="0" bIns="0">
            <a:spAutoFit/>
          </a:bodyPr>
          <a:lstStyle/>
          <a:p>
            <a:r>
              <a:rPr lang="en-US" sz="800" b="0">
                <a:solidFill>
                  <a:srgbClr val="000000"/>
                </a:solidFill>
              </a:rPr>
              <a:t>file</a:t>
            </a:r>
            <a:endParaRPr lang="en-US"/>
          </a:p>
        </p:txBody>
      </p:sp>
      <p:sp>
        <p:nvSpPr>
          <p:cNvPr id="329867" name="Rectangle 139"/>
          <p:cNvSpPr>
            <a:spLocks noChangeArrowheads="1"/>
          </p:cNvSpPr>
          <p:nvPr/>
        </p:nvSpPr>
        <p:spPr bwMode="auto">
          <a:xfrm>
            <a:off x="7280275" y="4389438"/>
            <a:ext cx="169863" cy="136525"/>
          </a:xfrm>
          <a:prstGeom prst="rect">
            <a:avLst/>
          </a:prstGeom>
          <a:noFill/>
          <a:ln w="9525">
            <a:noFill/>
            <a:miter lim="800000"/>
            <a:headEnd/>
            <a:tailEnd/>
          </a:ln>
        </p:spPr>
        <p:txBody>
          <a:bodyPr/>
          <a:lstStyle/>
          <a:p>
            <a:endParaRPr lang="en-US"/>
          </a:p>
        </p:txBody>
      </p:sp>
      <p:sp>
        <p:nvSpPr>
          <p:cNvPr id="329868" name="Rectangle 140"/>
          <p:cNvSpPr>
            <a:spLocks noChangeArrowheads="1"/>
          </p:cNvSpPr>
          <p:nvPr/>
        </p:nvSpPr>
        <p:spPr bwMode="auto">
          <a:xfrm>
            <a:off x="7340600" y="4419600"/>
            <a:ext cx="84138" cy="101600"/>
          </a:xfrm>
          <a:prstGeom prst="rect">
            <a:avLst/>
          </a:prstGeom>
          <a:noFill/>
          <a:ln w="9525">
            <a:noFill/>
            <a:miter lim="800000"/>
            <a:headEnd/>
            <a:tailEnd/>
          </a:ln>
        </p:spPr>
        <p:txBody>
          <a:bodyPr wrap="none" lIns="0" tIns="0" rIns="0" bIns="0">
            <a:spAutoFit/>
          </a:bodyPr>
          <a:lstStyle/>
          <a:p>
            <a:r>
              <a:rPr lang="en-US" sz="600" b="0">
                <a:solidFill>
                  <a:srgbClr val="000000"/>
                </a:solidFill>
              </a:rPr>
              <a:t>A</a:t>
            </a:r>
            <a:endParaRPr lang="en-US"/>
          </a:p>
        </p:txBody>
      </p:sp>
      <p:sp>
        <p:nvSpPr>
          <p:cNvPr id="329869" name="Rectangle 141"/>
          <p:cNvSpPr>
            <a:spLocks noChangeArrowheads="1"/>
          </p:cNvSpPr>
          <p:nvPr/>
        </p:nvSpPr>
        <p:spPr bwMode="auto">
          <a:xfrm>
            <a:off x="7491413" y="4389438"/>
            <a:ext cx="171450" cy="136525"/>
          </a:xfrm>
          <a:prstGeom prst="rect">
            <a:avLst/>
          </a:prstGeom>
          <a:noFill/>
          <a:ln w="9525">
            <a:noFill/>
            <a:miter lim="800000"/>
            <a:headEnd/>
            <a:tailEnd/>
          </a:ln>
        </p:spPr>
        <p:txBody>
          <a:bodyPr/>
          <a:lstStyle/>
          <a:p>
            <a:endParaRPr lang="en-US"/>
          </a:p>
        </p:txBody>
      </p:sp>
      <p:sp>
        <p:nvSpPr>
          <p:cNvPr id="329870" name="Rectangle 142"/>
          <p:cNvSpPr>
            <a:spLocks noChangeArrowheads="1"/>
          </p:cNvSpPr>
          <p:nvPr/>
        </p:nvSpPr>
        <p:spPr bwMode="auto">
          <a:xfrm>
            <a:off x="7553325" y="4419600"/>
            <a:ext cx="84138" cy="101600"/>
          </a:xfrm>
          <a:prstGeom prst="rect">
            <a:avLst/>
          </a:prstGeom>
          <a:noFill/>
          <a:ln w="9525">
            <a:noFill/>
            <a:miter lim="800000"/>
            <a:headEnd/>
            <a:tailEnd/>
          </a:ln>
        </p:spPr>
        <p:txBody>
          <a:bodyPr wrap="none" lIns="0" tIns="0" rIns="0" bIns="0">
            <a:spAutoFit/>
          </a:bodyPr>
          <a:lstStyle/>
          <a:p>
            <a:r>
              <a:rPr lang="en-US" sz="600" b="0">
                <a:solidFill>
                  <a:srgbClr val="000000"/>
                </a:solidFill>
              </a:rPr>
              <a:t>B</a:t>
            </a:r>
            <a:endParaRPr lang="en-US"/>
          </a:p>
        </p:txBody>
      </p:sp>
      <p:sp>
        <p:nvSpPr>
          <p:cNvPr id="329871" name="Rectangle 143"/>
          <p:cNvSpPr>
            <a:spLocks noChangeArrowheads="1"/>
          </p:cNvSpPr>
          <p:nvPr/>
        </p:nvSpPr>
        <p:spPr bwMode="auto">
          <a:xfrm>
            <a:off x="7620000" y="4440238"/>
            <a:ext cx="169863" cy="136525"/>
          </a:xfrm>
          <a:prstGeom prst="rect">
            <a:avLst/>
          </a:prstGeom>
          <a:noFill/>
          <a:ln w="9525">
            <a:noFill/>
            <a:miter lim="800000"/>
            <a:headEnd/>
            <a:tailEnd/>
          </a:ln>
        </p:spPr>
        <p:txBody>
          <a:bodyPr/>
          <a:lstStyle/>
          <a:p>
            <a:endParaRPr lang="en-US"/>
          </a:p>
        </p:txBody>
      </p:sp>
      <p:sp>
        <p:nvSpPr>
          <p:cNvPr id="329872" name="Rectangle 144"/>
          <p:cNvSpPr>
            <a:spLocks noChangeArrowheads="1"/>
          </p:cNvSpPr>
          <p:nvPr/>
        </p:nvSpPr>
        <p:spPr bwMode="auto">
          <a:xfrm>
            <a:off x="7673975" y="4471988"/>
            <a:ext cx="96838" cy="101600"/>
          </a:xfrm>
          <a:prstGeom prst="rect">
            <a:avLst/>
          </a:prstGeom>
          <a:noFill/>
          <a:ln w="9525">
            <a:noFill/>
            <a:miter lim="800000"/>
            <a:headEnd/>
            <a:tailEnd/>
          </a:ln>
        </p:spPr>
        <p:txBody>
          <a:bodyPr wrap="none" lIns="0" tIns="0" rIns="0" bIns="0">
            <a:spAutoFit/>
          </a:bodyPr>
          <a:lstStyle/>
          <a:p>
            <a:r>
              <a:rPr lang="en-US" sz="600" b="0">
                <a:solidFill>
                  <a:srgbClr val="000000"/>
                </a:solidFill>
              </a:rPr>
              <a:t>M</a:t>
            </a:r>
            <a:endParaRPr lang="en-US"/>
          </a:p>
        </p:txBody>
      </p:sp>
      <p:sp>
        <p:nvSpPr>
          <p:cNvPr id="329873" name="Rectangle 145"/>
          <p:cNvSpPr>
            <a:spLocks noChangeArrowheads="1"/>
          </p:cNvSpPr>
          <p:nvPr/>
        </p:nvSpPr>
        <p:spPr bwMode="auto">
          <a:xfrm>
            <a:off x="7620000" y="4652963"/>
            <a:ext cx="169863" cy="136525"/>
          </a:xfrm>
          <a:prstGeom prst="rect">
            <a:avLst/>
          </a:prstGeom>
          <a:noFill/>
          <a:ln w="9525">
            <a:noFill/>
            <a:miter lim="800000"/>
            <a:headEnd/>
            <a:tailEnd/>
          </a:ln>
        </p:spPr>
        <p:txBody>
          <a:bodyPr/>
          <a:lstStyle/>
          <a:p>
            <a:endParaRPr lang="en-US"/>
          </a:p>
        </p:txBody>
      </p:sp>
      <p:sp>
        <p:nvSpPr>
          <p:cNvPr id="329874" name="Rectangle 146"/>
          <p:cNvSpPr>
            <a:spLocks noChangeArrowheads="1"/>
          </p:cNvSpPr>
          <p:nvPr/>
        </p:nvSpPr>
        <p:spPr bwMode="auto">
          <a:xfrm>
            <a:off x="7680325" y="4683125"/>
            <a:ext cx="84138" cy="101600"/>
          </a:xfrm>
          <a:prstGeom prst="rect">
            <a:avLst/>
          </a:prstGeom>
          <a:noFill/>
          <a:ln w="9525">
            <a:noFill/>
            <a:miter lim="800000"/>
            <a:headEnd/>
            <a:tailEnd/>
          </a:ln>
        </p:spPr>
        <p:txBody>
          <a:bodyPr wrap="none" lIns="0" tIns="0" rIns="0" bIns="0">
            <a:spAutoFit/>
          </a:bodyPr>
          <a:lstStyle/>
          <a:p>
            <a:r>
              <a:rPr lang="en-US" sz="600" b="0">
                <a:solidFill>
                  <a:srgbClr val="000000"/>
                </a:solidFill>
              </a:rPr>
              <a:t>E</a:t>
            </a:r>
            <a:endParaRPr lang="en-US"/>
          </a:p>
        </p:txBody>
      </p:sp>
      <p:sp>
        <p:nvSpPr>
          <p:cNvPr id="329875" name="Rectangle 147"/>
          <p:cNvSpPr>
            <a:spLocks noChangeArrowheads="1"/>
          </p:cNvSpPr>
          <p:nvPr/>
        </p:nvSpPr>
        <p:spPr bwMode="auto">
          <a:xfrm>
            <a:off x="7300913" y="4491038"/>
            <a:ext cx="423862" cy="134937"/>
          </a:xfrm>
          <a:prstGeom prst="rect">
            <a:avLst/>
          </a:prstGeom>
          <a:noFill/>
          <a:ln w="9525">
            <a:noFill/>
            <a:miter lim="800000"/>
            <a:headEnd/>
            <a:tailEnd/>
          </a:ln>
        </p:spPr>
        <p:txBody>
          <a:bodyPr wrap="none" lIns="0" tIns="0" rIns="0" bIns="0">
            <a:spAutoFit/>
          </a:bodyPr>
          <a:lstStyle/>
          <a:p>
            <a:r>
              <a:rPr lang="en-US" sz="800" b="0">
                <a:solidFill>
                  <a:srgbClr val="000000"/>
                </a:solidFill>
              </a:rPr>
              <a:t>Register</a:t>
            </a:r>
            <a:endParaRPr lang="en-US"/>
          </a:p>
        </p:txBody>
      </p:sp>
      <p:sp>
        <p:nvSpPr>
          <p:cNvPr id="329876" name="Rectangle 148"/>
          <p:cNvSpPr>
            <a:spLocks noChangeArrowheads="1"/>
          </p:cNvSpPr>
          <p:nvPr/>
        </p:nvSpPr>
        <p:spPr bwMode="auto">
          <a:xfrm>
            <a:off x="7421563" y="4608513"/>
            <a:ext cx="176212" cy="134937"/>
          </a:xfrm>
          <a:prstGeom prst="rect">
            <a:avLst/>
          </a:prstGeom>
          <a:noFill/>
          <a:ln w="9525">
            <a:noFill/>
            <a:miter lim="800000"/>
            <a:headEnd/>
            <a:tailEnd/>
          </a:ln>
        </p:spPr>
        <p:txBody>
          <a:bodyPr wrap="none" lIns="0" tIns="0" rIns="0" bIns="0">
            <a:spAutoFit/>
          </a:bodyPr>
          <a:lstStyle/>
          <a:p>
            <a:r>
              <a:rPr lang="en-US" sz="800" b="0">
                <a:solidFill>
                  <a:srgbClr val="000000"/>
                </a:solidFill>
              </a:rPr>
              <a:t>file</a:t>
            </a:r>
            <a:endParaRPr lang="en-US"/>
          </a:p>
        </p:txBody>
      </p:sp>
      <p:sp>
        <p:nvSpPr>
          <p:cNvPr id="329877" name="Rectangle 149"/>
          <p:cNvSpPr>
            <a:spLocks noChangeArrowheads="1"/>
          </p:cNvSpPr>
          <p:nvPr/>
        </p:nvSpPr>
        <p:spPr bwMode="auto">
          <a:xfrm>
            <a:off x="7205663" y="4410075"/>
            <a:ext cx="557212" cy="387350"/>
          </a:xfrm>
          <a:prstGeom prst="rect">
            <a:avLst/>
          </a:prstGeom>
          <a:solidFill>
            <a:srgbClr val="000000"/>
          </a:solidFill>
          <a:ln w="9525">
            <a:noFill/>
            <a:miter lim="800000"/>
            <a:headEnd/>
            <a:tailEnd/>
          </a:ln>
        </p:spPr>
        <p:txBody>
          <a:bodyPr/>
          <a:lstStyle/>
          <a:p>
            <a:endParaRPr lang="en-US"/>
          </a:p>
        </p:txBody>
      </p:sp>
      <p:sp>
        <p:nvSpPr>
          <p:cNvPr id="329878" name="Rectangle 150"/>
          <p:cNvSpPr>
            <a:spLocks noChangeArrowheads="1"/>
          </p:cNvSpPr>
          <p:nvPr/>
        </p:nvSpPr>
        <p:spPr bwMode="auto">
          <a:xfrm>
            <a:off x="7194550" y="4397375"/>
            <a:ext cx="552450" cy="384175"/>
          </a:xfrm>
          <a:prstGeom prst="rect">
            <a:avLst/>
          </a:prstGeom>
          <a:solidFill>
            <a:srgbClr val="CCFFFF"/>
          </a:solidFill>
          <a:ln w="4763">
            <a:solidFill>
              <a:srgbClr val="000000"/>
            </a:solidFill>
            <a:miter lim="800000"/>
            <a:headEnd/>
            <a:tailEnd/>
          </a:ln>
        </p:spPr>
        <p:txBody>
          <a:bodyPr/>
          <a:lstStyle/>
          <a:p>
            <a:endParaRPr lang="en-US"/>
          </a:p>
        </p:txBody>
      </p:sp>
      <p:sp>
        <p:nvSpPr>
          <p:cNvPr id="329879" name="Rectangle 151"/>
          <p:cNvSpPr>
            <a:spLocks noChangeArrowheads="1"/>
          </p:cNvSpPr>
          <p:nvPr/>
        </p:nvSpPr>
        <p:spPr bwMode="auto">
          <a:xfrm>
            <a:off x="7286625" y="4476750"/>
            <a:ext cx="423863" cy="134938"/>
          </a:xfrm>
          <a:prstGeom prst="rect">
            <a:avLst/>
          </a:prstGeom>
          <a:noFill/>
          <a:ln w="9525">
            <a:noFill/>
            <a:miter lim="800000"/>
            <a:headEnd/>
            <a:tailEnd/>
          </a:ln>
        </p:spPr>
        <p:txBody>
          <a:bodyPr wrap="none" lIns="0" tIns="0" rIns="0" bIns="0">
            <a:spAutoFit/>
          </a:bodyPr>
          <a:lstStyle/>
          <a:p>
            <a:r>
              <a:rPr lang="en-US" sz="800" b="0">
                <a:solidFill>
                  <a:srgbClr val="000000"/>
                </a:solidFill>
              </a:rPr>
              <a:t>Register</a:t>
            </a:r>
            <a:endParaRPr lang="en-US"/>
          </a:p>
        </p:txBody>
      </p:sp>
      <p:sp>
        <p:nvSpPr>
          <p:cNvPr id="329880" name="Rectangle 152"/>
          <p:cNvSpPr>
            <a:spLocks noChangeArrowheads="1"/>
          </p:cNvSpPr>
          <p:nvPr/>
        </p:nvSpPr>
        <p:spPr bwMode="auto">
          <a:xfrm>
            <a:off x="7407275" y="4594225"/>
            <a:ext cx="176213" cy="134938"/>
          </a:xfrm>
          <a:prstGeom prst="rect">
            <a:avLst/>
          </a:prstGeom>
          <a:noFill/>
          <a:ln w="9525">
            <a:noFill/>
            <a:miter lim="800000"/>
            <a:headEnd/>
            <a:tailEnd/>
          </a:ln>
        </p:spPr>
        <p:txBody>
          <a:bodyPr wrap="none" lIns="0" tIns="0" rIns="0" bIns="0">
            <a:spAutoFit/>
          </a:bodyPr>
          <a:lstStyle/>
          <a:p>
            <a:r>
              <a:rPr lang="en-US" sz="800" b="0">
                <a:solidFill>
                  <a:srgbClr val="000000"/>
                </a:solidFill>
              </a:rPr>
              <a:t>file</a:t>
            </a:r>
            <a:endParaRPr lang="en-US"/>
          </a:p>
        </p:txBody>
      </p:sp>
      <p:sp>
        <p:nvSpPr>
          <p:cNvPr id="329881" name="Rectangle 153"/>
          <p:cNvSpPr>
            <a:spLocks noChangeArrowheads="1"/>
          </p:cNvSpPr>
          <p:nvPr/>
        </p:nvSpPr>
        <p:spPr bwMode="auto">
          <a:xfrm>
            <a:off x="7280275" y="4389438"/>
            <a:ext cx="169863" cy="136525"/>
          </a:xfrm>
          <a:prstGeom prst="rect">
            <a:avLst/>
          </a:prstGeom>
          <a:noFill/>
          <a:ln w="9525">
            <a:noFill/>
            <a:miter lim="800000"/>
            <a:headEnd/>
            <a:tailEnd/>
          </a:ln>
        </p:spPr>
        <p:txBody>
          <a:bodyPr/>
          <a:lstStyle/>
          <a:p>
            <a:endParaRPr lang="en-US"/>
          </a:p>
        </p:txBody>
      </p:sp>
      <p:sp>
        <p:nvSpPr>
          <p:cNvPr id="329882" name="Rectangle 154"/>
          <p:cNvSpPr>
            <a:spLocks noChangeArrowheads="1"/>
          </p:cNvSpPr>
          <p:nvPr/>
        </p:nvSpPr>
        <p:spPr bwMode="auto">
          <a:xfrm>
            <a:off x="7340600" y="4419600"/>
            <a:ext cx="84138" cy="101600"/>
          </a:xfrm>
          <a:prstGeom prst="rect">
            <a:avLst/>
          </a:prstGeom>
          <a:noFill/>
          <a:ln w="9525">
            <a:noFill/>
            <a:miter lim="800000"/>
            <a:headEnd/>
            <a:tailEnd/>
          </a:ln>
        </p:spPr>
        <p:txBody>
          <a:bodyPr wrap="none" lIns="0" tIns="0" rIns="0" bIns="0">
            <a:spAutoFit/>
          </a:bodyPr>
          <a:lstStyle/>
          <a:p>
            <a:r>
              <a:rPr lang="en-US" sz="600" b="0">
                <a:solidFill>
                  <a:srgbClr val="000000"/>
                </a:solidFill>
              </a:rPr>
              <a:t>A</a:t>
            </a:r>
            <a:endParaRPr lang="en-US"/>
          </a:p>
        </p:txBody>
      </p:sp>
      <p:sp>
        <p:nvSpPr>
          <p:cNvPr id="329883" name="Rectangle 155"/>
          <p:cNvSpPr>
            <a:spLocks noChangeArrowheads="1"/>
          </p:cNvSpPr>
          <p:nvPr/>
        </p:nvSpPr>
        <p:spPr bwMode="auto">
          <a:xfrm>
            <a:off x="7491413" y="4389438"/>
            <a:ext cx="171450" cy="136525"/>
          </a:xfrm>
          <a:prstGeom prst="rect">
            <a:avLst/>
          </a:prstGeom>
          <a:noFill/>
          <a:ln w="9525">
            <a:noFill/>
            <a:miter lim="800000"/>
            <a:headEnd/>
            <a:tailEnd/>
          </a:ln>
        </p:spPr>
        <p:txBody>
          <a:bodyPr/>
          <a:lstStyle/>
          <a:p>
            <a:endParaRPr lang="en-US"/>
          </a:p>
        </p:txBody>
      </p:sp>
      <p:sp>
        <p:nvSpPr>
          <p:cNvPr id="329884" name="Rectangle 156"/>
          <p:cNvSpPr>
            <a:spLocks noChangeArrowheads="1"/>
          </p:cNvSpPr>
          <p:nvPr/>
        </p:nvSpPr>
        <p:spPr bwMode="auto">
          <a:xfrm>
            <a:off x="7553325" y="4419600"/>
            <a:ext cx="84138" cy="101600"/>
          </a:xfrm>
          <a:prstGeom prst="rect">
            <a:avLst/>
          </a:prstGeom>
          <a:noFill/>
          <a:ln w="9525">
            <a:noFill/>
            <a:miter lim="800000"/>
            <a:headEnd/>
            <a:tailEnd/>
          </a:ln>
        </p:spPr>
        <p:txBody>
          <a:bodyPr wrap="none" lIns="0" tIns="0" rIns="0" bIns="0">
            <a:spAutoFit/>
          </a:bodyPr>
          <a:lstStyle/>
          <a:p>
            <a:r>
              <a:rPr lang="en-US" sz="600" b="0">
                <a:solidFill>
                  <a:srgbClr val="000000"/>
                </a:solidFill>
              </a:rPr>
              <a:t>B</a:t>
            </a:r>
            <a:endParaRPr lang="en-US"/>
          </a:p>
        </p:txBody>
      </p:sp>
      <p:sp>
        <p:nvSpPr>
          <p:cNvPr id="329885" name="Rectangle 157"/>
          <p:cNvSpPr>
            <a:spLocks noChangeArrowheads="1"/>
          </p:cNvSpPr>
          <p:nvPr/>
        </p:nvSpPr>
        <p:spPr bwMode="auto">
          <a:xfrm>
            <a:off x="7620000" y="4440238"/>
            <a:ext cx="169863" cy="136525"/>
          </a:xfrm>
          <a:prstGeom prst="rect">
            <a:avLst/>
          </a:prstGeom>
          <a:noFill/>
          <a:ln w="9525">
            <a:noFill/>
            <a:miter lim="800000"/>
            <a:headEnd/>
            <a:tailEnd/>
          </a:ln>
        </p:spPr>
        <p:txBody>
          <a:bodyPr/>
          <a:lstStyle/>
          <a:p>
            <a:endParaRPr lang="en-US"/>
          </a:p>
        </p:txBody>
      </p:sp>
      <p:sp>
        <p:nvSpPr>
          <p:cNvPr id="329886" name="Rectangle 158"/>
          <p:cNvSpPr>
            <a:spLocks noChangeArrowheads="1"/>
          </p:cNvSpPr>
          <p:nvPr/>
        </p:nvSpPr>
        <p:spPr bwMode="auto">
          <a:xfrm>
            <a:off x="7673975" y="4471988"/>
            <a:ext cx="96838" cy="101600"/>
          </a:xfrm>
          <a:prstGeom prst="rect">
            <a:avLst/>
          </a:prstGeom>
          <a:noFill/>
          <a:ln w="9525">
            <a:noFill/>
            <a:miter lim="800000"/>
            <a:headEnd/>
            <a:tailEnd/>
          </a:ln>
        </p:spPr>
        <p:txBody>
          <a:bodyPr wrap="none" lIns="0" tIns="0" rIns="0" bIns="0">
            <a:spAutoFit/>
          </a:bodyPr>
          <a:lstStyle/>
          <a:p>
            <a:r>
              <a:rPr lang="en-US" sz="600" b="0">
                <a:solidFill>
                  <a:srgbClr val="000000"/>
                </a:solidFill>
              </a:rPr>
              <a:t>M</a:t>
            </a:r>
            <a:endParaRPr lang="en-US"/>
          </a:p>
        </p:txBody>
      </p:sp>
      <p:sp>
        <p:nvSpPr>
          <p:cNvPr id="329887" name="Rectangle 159"/>
          <p:cNvSpPr>
            <a:spLocks noChangeArrowheads="1"/>
          </p:cNvSpPr>
          <p:nvPr/>
        </p:nvSpPr>
        <p:spPr bwMode="auto">
          <a:xfrm>
            <a:off x="7620000" y="4652963"/>
            <a:ext cx="169863" cy="136525"/>
          </a:xfrm>
          <a:prstGeom prst="rect">
            <a:avLst/>
          </a:prstGeom>
          <a:noFill/>
          <a:ln w="9525">
            <a:noFill/>
            <a:miter lim="800000"/>
            <a:headEnd/>
            <a:tailEnd/>
          </a:ln>
        </p:spPr>
        <p:txBody>
          <a:bodyPr/>
          <a:lstStyle/>
          <a:p>
            <a:endParaRPr lang="en-US"/>
          </a:p>
        </p:txBody>
      </p:sp>
      <p:sp>
        <p:nvSpPr>
          <p:cNvPr id="329888" name="Rectangle 160"/>
          <p:cNvSpPr>
            <a:spLocks noChangeArrowheads="1"/>
          </p:cNvSpPr>
          <p:nvPr/>
        </p:nvSpPr>
        <p:spPr bwMode="auto">
          <a:xfrm>
            <a:off x="7680325" y="4683125"/>
            <a:ext cx="84138" cy="101600"/>
          </a:xfrm>
          <a:prstGeom prst="rect">
            <a:avLst/>
          </a:prstGeom>
          <a:noFill/>
          <a:ln w="9525">
            <a:noFill/>
            <a:miter lim="800000"/>
            <a:headEnd/>
            <a:tailEnd/>
          </a:ln>
        </p:spPr>
        <p:txBody>
          <a:bodyPr wrap="none" lIns="0" tIns="0" rIns="0" bIns="0">
            <a:spAutoFit/>
          </a:bodyPr>
          <a:lstStyle/>
          <a:p>
            <a:r>
              <a:rPr lang="en-US" sz="600" b="0">
                <a:solidFill>
                  <a:srgbClr val="000000"/>
                </a:solidFill>
              </a:rPr>
              <a:t>E</a:t>
            </a:r>
            <a:endParaRPr lang="en-US"/>
          </a:p>
        </p:txBody>
      </p:sp>
      <p:sp>
        <p:nvSpPr>
          <p:cNvPr id="329889" name="Rectangle 161"/>
          <p:cNvSpPr>
            <a:spLocks noChangeArrowheads="1"/>
          </p:cNvSpPr>
          <p:nvPr/>
        </p:nvSpPr>
        <p:spPr bwMode="auto">
          <a:xfrm>
            <a:off x="6005513" y="6138863"/>
            <a:ext cx="425450" cy="212725"/>
          </a:xfrm>
          <a:prstGeom prst="rect">
            <a:avLst/>
          </a:prstGeom>
          <a:solidFill>
            <a:srgbClr val="FFFFFF"/>
          </a:solidFill>
          <a:ln w="4763">
            <a:solidFill>
              <a:srgbClr val="000000"/>
            </a:solidFill>
            <a:miter lim="800000"/>
            <a:headEnd/>
            <a:tailEnd/>
          </a:ln>
        </p:spPr>
        <p:txBody>
          <a:bodyPr/>
          <a:lstStyle/>
          <a:p>
            <a:endParaRPr lang="en-US"/>
          </a:p>
        </p:txBody>
      </p:sp>
      <p:sp>
        <p:nvSpPr>
          <p:cNvPr id="329890" name="Rectangle 162"/>
          <p:cNvSpPr>
            <a:spLocks noChangeArrowheads="1"/>
          </p:cNvSpPr>
          <p:nvPr/>
        </p:nvSpPr>
        <p:spPr bwMode="auto">
          <a:xfrm>
            <a:off x="6159500" y="6199188"/>
            <a:ext cx="163513" cy="119062"/>
          </a:xfrm>
          <a:prstGeom prst="rect">
            <a:avLst/>
          </a:prstGeom>
          <a:noFill/>
          <a:ln w="9525">
            <a:noFill/>
            <a:miter lim="800000"/>
            <a:headEnd/>
            <a:tailEnd/>
          </a:ln>
        </p:spPr>
        <p:txBody>
          <a:bodyPr wrap="none" lIns="0" tIns="0" rIns="0" bIns="0">
            <a:spAutoFit/>
          </a:bodyPr>
          <a:lstStyle/>
          <a:p>
            <a:r>
              <a:rPr lang="en-US" sz="700" b="0">
                <a:solidFill>
                  <a:srgbClr val="000000"/>
                </a:solidFill>
              </a:rPr>
              <a:t>PC</a:t>
            </a:r>
            <a:endParaRPr lang="en-US"/>
          </a:p>
        </p:txBody>
      </p:sp>
      <p:grpSp>
        <p:nvGrpSpPr>
          <p:cNvPr id="329907" name="Group 179"/>
          <p:cNvGrpSpPr>
            <a:grpSpLocks/>
          </p:cNvGrpSpPr>
          <p:nvPr/>
        </p:nvGrpSpPr>
        <p:grpSpPr bwMode="auto">
          <a:xfrm>
            <a:off x="6302375" y="2890838"/>
            <a:ext cx="346075" cy="42862"/>
            <a:chOff x="3970" y="1821"/>
            <a:chExt cx="218" cy="27"/>
          </a:xfrm>
        </p:grpSpPr>
        <p:sp>
          <p:nvSpPr>
            <p:cNvPr id="329891" name="Freeform 163"/>
            <p:cNvSpPr>
              <a:spLocks/>
            </p:cNvSpPr>
            <p:nvPr/>
          </p:nvSpPr>
          <p:spPr bwMode="auto">
            <a:xfrm>
              <a:off x="4181" y="1831"/>
              <a:ext cx="7" cy="7"/>
            </a:xfrm>
            <a:custGeom>
              <a:avLst/>
              <a:gdLst/>
              <a:ahLst/>
              <a:cxnLst>
                <a:cxn ang="0">
                  <a:pos x="7" y="13"/>
                </a:cxn>
                <a:cxn ang="0">
                  <a:pos x="9" y="12"/>
                </a:cxn>
                <a:cxn ang="0">
                  <a:pos x="11" y="11"/>
                </a:cxn>
                <a:cxn ang="0">
                  <a:pos x="13" y="7"/>
                </a:cxn>
                <a:cxn ang="0">
                  <a:pos x="11" y="2"/>
                </a:cxn>
                <a:cxn ang="0">
                  <a:pos x="9" y="1"/>
                </a:cxn>
                <a:cxn ang="0">
                  <a:pos x="7" y="0"/>
                </a:cxn>
                <a:cxn ang="0">
                  <a:pos x="7" y="0"/>
                </a:cxn>
                <a:cxn ang="0">
                  <a:pos x="4" y="1"/>
                </a:cxn>
                <a:cxn ang="0">
                  <a:pos x="2" y="2"/>
                </a:cxn>
                <a:cxn ang="0">
                  <a:pos x="0" y="7"/>
                </a:cxn>
                <a:cxn ang="0">
                  <a:pos x="2" y="11"/>
                </a:cxn>
                <a:cxn ang="0">
                  <a:pos x="4" y="13"/>
                </a:cxn>
                <a:cxn ang="0">
                  <a:pos x="7" y="13"/>
                </a:cxn>
              </a:cxnLst>
              <a:rect l="0" t="0" r="r" b="b"/>
              <a:pathLst>
                <a:path w="13" h="13">
                  <a:moveTo>
                    <a:pt x="7" y="13"/>
                  </a:moveTo>
                  <a:lnTo>
                    <a:pt x="9" y="12"/>
                  </a:lnTo>
                  <a:lnTo>
                    <a:pt x="11" y="11"/>
                  </a:lnTo>
                  <a:lnTo>
                    <a:pt x="13" y="7"/>
                  </a:lnTo>
                  <a:lnTo>
                    <a:pt x="11" y="2"/>
                  </a:lnTo>
                  <a:lnTo>
                    <a:pt x="9" y="1"/>
                  </a:lnTo>
                  <a:lnTo>
                    <a:pt x="7" y="0"/>
                  </a:lnTo>
                  <a:lnTo>
                    <a:pt x="7" y="0"/>
                  </a:lnTo>
                  <a:lnTo>
                    <a:pt x="4" y="1"/>
                  </a:lnTo>
                  <a:lnTo>
                    <a:pt x="2" y="2"/>
                  </a:lnTo>
                  <a:lnTo>
                    <a:pt x="0" y="7"/>
                  </a:lnTo>
                  <a:lnTo>
                    <a:pt x="2" y="11"/>
                  </a:lnTo>
                  <a:lnTo>
                    <a:pt x="4" y="13"/>
                  </a:lnTo>
                  <a:lnTo>
                    <a:pt x="7" y="13"/>
                  </a:lnTo>
                  <a:close/>
                </a:path>
              </a:pathLst>
            </a:custGeom>
            <a:solidFill>
              <a:srgbClr val="000000"/>
            </a:solidFill>
            <a:ln w="9525">
              <a:noFill/>
              <a:round/>
              <a:headEnd/>
              <a:tailEnd/>
            </a:ln>
          </p:spPr>
          <p:txBody>
            <a:bodyPr/>
            <a:lstStyle/>
            <a:p>
              <a:endParaRPr lang="en-US"/>
            </a:p>
          </p:txBody>
        </p:sp>
        <p:sp>
          <p:nvSpPr>
            <p:cNvPr id="329892" name="Freeform 164"/>
            <p:cNvSpPr>
              <a:spLocks/>
            </p:cNvSpPr>
            <p:nvPr/>
          </p:nvSpPr>
          <p:spPr bwMode="auto">
            <a:xfrm>
              <a:off x="4168" y="1831"/>
              <a:ext cx="6" cy="7"/>
            </a:xfrm>
            <a:custGeom>
              <a:avLst/>
              <a:gdLst/>
              <a:ahLst/>
              <a:cxnLst>
                <a:cxn ang="0">
                  <a:pos x="7" y="13"/>
                </a:cxn>
                <a:cxn ang="0">
                  <a:pos x="9" y="12"/>
                </a:cxn>
                <a:cxn ang="0">
                  <a:pos x="11" y="11"/>
                </a:cxn>
                <a:cxn ang="0">
                  <a:pos x="14" y="7"/>
                </a:cxn>
                <a:cxn ang="0">
                  <a:pos x="11" y="2"/>
                </a:cxn>
                <a:cxn ang="0">
                  <a:pos x="9" y="1"/>
                </a:cxn>
                <a:cxn ang="0">
                  <a:pos x="7" y="0"/>
                </a:cxn>
                <a:cxn ang="0">
                  <a:pos x="7" y="0"/>
                </a:cxn>
                <a:cxn ang="0">
                  <a:pos x="5" y="1"/>
                </a:cxn>
                <a:cxn ang="0">
                  <a:pos x="3" y="2"/>
                </a:cxn>
                <a:cxn ang="0">
                  <a:pos x="0" y="7"/>
                </a:cxn>
                <a:cxn ang="0">
                  <a:pos x="3" y="11"/>
                </a:cxn>
                <a:cxn ang="0">
                  <a:pos x="5" y="13"/>
                </a:cxn>
                <a:cxn ang="0">
                  <a:pos x="7" y="13"/>
                </a:cxn>
              </a:cxnLst>
              <a:rect l="0" t="0" r="r" b="b"/>
              <a:pathLst>
                <a:path w="14" h="13">
                  <a:moveTo>
                    <a:pt x="7" y="13"/>
                  </a:moveTo>
                  <a:lnTo>
                    <a:pt x="9" y="12"/>
                  </a:lnTo>
                  <a:lnTo>
                    <a:pt x="11" y="11"/>
                  </a:lnTo>
                  <a:lnTo>
                    <a:pt x="14" y="7"/>
                  </a:lnTo>
                  <a:lnTo>
                    <a:pt x="11" y="2"/>
                  </a:lnTo>
                  <a:lnTo>
                    <a:pt x="9" y="1"/>
                  </a:lnTo>
                  <a:lnTo>
                    <a:pt x="7" y="0"/>
                  </a:lnTo>
                  <a:lnTo>
                    <a:pt x="7" y="0"/>
                  </a:lnTo>
                  <a:lnTo>
                    <a:pt x="5" y="1"/>
                  </a:lnTo>
                  <a:lnTo>
                    <a:pt x="3" y="2"/>
                  </a:lnTo>
                  <a:lnTo>
                    <a:pt x="0" y="7"/>
                  </a:lnTo>
                  <a:lnTo>
                    <a:pt x="3" y="11"/>
                  </a:lnTo>
                  <a:lnTo>
                    <a:pt x="5" y="13"/>
                  </a:lnTo>
                  <a:lnTo>
                    <a:pt x="7" y="13"/>
                  </a:lnTo>
                  <a:close/>
                </a:path>
              </a:pathLst>
            </a:custGeom>
            <a:solidFill>
              <a:srgbClr val="000000"/>
            </a:solidFill>
            <a:ln w="9525">
              <a:noFill/>
              <a:round/>
              <a:headEnd/>
              <a:tailEnd/>
            </a:ln>
          </p:spPr>
          <p:txBody>
            <a:bodyPr/>
            <a:lstStyle/>
            <a:p>
              <a:endParaRPr lang="en-US"/>
            </a:p>
          </p:txBody>
        </p:sp>
        <p:sp>
          <p:nvSpPr>
            <p:cNvPr id="329893" name="Freeform 165"/>
            <p:cNvSpPr>
              <a:spLocks/>
            </p:cNvSpPr>
            <p:nvPr/>
          </p:nvSpPr>
          <p:spPr bwMode="auto">
            <a:xfrm>
              <a:off x="4154" y="1831"/>
              <a:ext cx="7" cy="7"/>
            </a:xfrm>
            <a:custGeom>
              <a:avLst/>
              <a:gdLst/>
              <a:ahLst/>
              <a:cxnLst>
                <a:cxn ang="0">
                  <a:pos x="6" y="13"/>
                </a:cxn>
                <a:cxn ang="0">
                  <a:pos x="8" y="12"/>
                </a:cxn>
                <a:cxn ang="0">
                  <a:pos x="11" y="11"/>
                </a:cxn>
                <a:cxn ang="0">
                  <a:pos x="13" y="7"/>
                </a:cxn>
                <a:cxn ang="0">
                  <a:pos x="11" y="2"/>
                </a:cxn>
                <a:cxn ang="0">
                  <a:pos x="8" y="1"/>
                </a:cxn>
                <a:cxn ang="0">
                  <a:pos x="6" y="0"/>
                </a:cxn>
                <a:cxn ang="0">
                  <a:pos x="6" y="0"/>
                </a:cxn>
                <a:cxn ang="0">
                  <a:pos x="4" y="1"/>
                </a:cxn>
                <a:cxn ang="0">
                  <a:pos x="2" y="2"/>
                </a:cxn>
                <a:cxn ang="0">
                  <a:pos x="0" y="7"/>
                </a:cxn>
                <a:cxn ang="0">
                  <a:pos x="2" y="11"/>
                </a:cxn>
                <a:cxn ang="0">
                  <a:pos x="4" y="13"/>
                </a:cxn>
                <a:cxn ang="0">
                  <a:pos x="6" y="13"/>
                </a:cxn>
              </a:cxnLst>
              <a:rect l="0" t="0" r="r" b="b"/>
              <a:pathLst>
                <a:path w="13" h="13">
                  <a:moveTo>
                    <a:pt x="6" y="13"/>
                  </a:moveTo>
                  <a:lnTo>
                    <a:pt x="8" y="12"/>
                  </a:lnTo>
                  <a:lnTo>
                    <a:pt x="11" y="11"/>
                  </a:lnTo>
                  <a:lnTo>
                    <a:pt x="13" y="7"/>
                  </a:lnTo>
                  <a:lnTo>
                    <a:pt x="11" y="2"/>
                  </a:lnTo>
                  <a:lnTo>
                    <a:pt x="8" y="1"/>
                  </a:lnTo>
                  <a:lnTo>
                    <a:pt x="6" y="0"/>
                  </a:lnTo>
                  <a:lnTo>
                    <a:pt x="6" y="0"/>
                  </a:lnTo>
                  <a:lnTo>
                    <a:pt x="4" y="1"/>
                  </a:lnTo>
                  <a:lnTo>
                    <a:pt x="2" y="2"/>
                  </a:lnTo>
                  <a:lnTo>
                    <a:pt x="0" y="7"/>
                  </a:lnTo>
                  <a:lnTo>
                    <a:pt x="2" y="11"/>
                  </a:lnTo>
                  <a:lnTo>
                    <a:pt x="4" y="13"/>
                  </a:lnTo>
                  <a:lnTo>
                    <a:pt x="6" y="13"/>
                  </a:lnTo>
                  <a:close/>
                </a:path>
              </a:pathLst>
            </a:custGeom>
            <a:solidFill>
              <a:srgbClr val="000000"/>
            </a:solidFill>
            <a:ln w="9525">
              <a:noFill/>
              <a:round/>
              <a:headEnd/>
              <a:tailEnd/>
            </a:ln>
          </p:spPr>
          <p:txBody>
            <a:bodyPr/>
            <a:lstStyle/>
            <a:p>
              <a:endParaRPr lang="en-US"/>
            </a:p>
          </p:txBody>
        </p:sp>
        <p:sp>
          <p:nvSpPr>
            <p:cNvPr id="329894" name="Freeform 166"/>
            <p:cNvSpPr>
              <a:spLocks/>
            </p:cNvSpPr>
            <p:nvPr/>
          </p:nvSpPr>
          <p:spPr bwMode="auto">
            <a:xfrm>
              <a:off x="4141" y="1831"/>
              <a:ext cx="7" cy="7"/>
            </a:xfrm>
            <a:custGeom>
              <a:avLst/>
              <a:gdLst/>
              <a:ahLst/>
              <a:cxnLst>
                <a:cxn ang="0">
                  <a:pos x="6" y="13"/>
                </a:cxn>
                <a:cxn ang="0">
                  <a:pos x="9" y="12"/>
                </a:cxn>
                <a:cxn ang="0">
                  <a:pos x="11" y="11"/>
                </a:cxn>
                <a:cxn ang="0">
                  <a:pos x="13" y="7"/>
                </a:cxn>
                <a:cxn ang="0">
                  <a:pos x="11" y="2"/>
                </a:cxn>
                <a:cxn ang="0">
                  <a:pos x="9" y="1"/>
                </a:cxn>
                <a:cxn ang="0">
                  <a:pos x="6" y="0"/>
                </a:cxn>
                <a:cxn ang="0">
                  <a:pos x="6" y="0"/>
                </a:cxn>
                <a:cxn ang="0">
                  <a:pos x="4" y="1"/>
                </a:cxn>
                <a:cxn ang="0">
                  <a:pos x="2" y="2"/>
                </a:cxn>
                <a:cxn ang="0">
                  <a:pos x="0" y="7"/>
                </a:cxn>
                <a:cxn ang="0">
                  <a:pos x="2" y="11"/>
                </a:cxn>
                <a:cxn ang="0">
                  <a:pos x="4" y="13"/>
                </a:cxn>
                <a:cxn ang="0">
                  <a:pos x="6" y="13"/>
                </a:cxn>
              </a:cxnLst>
              <a:rect l="0" t="0" r="r" b="b"/>
              <a:pathLst>
                <a:path w="13" h="13">
                  <a:moveTo>
                    <a:pt x="6" y="13"/>
                  </a:moveTo>
                  <a:lnTo>
                    <a:pt x="9" y="12"/>
                  </a:lnTo>
                  <a:lnTo>
                    <a:pt x="11" y="11"/>
                  </a:lnTo>
                  <a:lnTo>
                    <a:pt x="13" y="7"/>
                  </a:lnTo>
                  <a:lnTo>
                    <a:pt x="11" y="2"/>
                  </a:lnTo>
                  <a:lnTo>
                    <a:pt x="9" y="1"/>
                  </a:lnTo>
                  <a:lnTo>
                    <a:pt x="6" y="0"/>
                  </a:lnTo>
                  <a:lnTo>
                    <a:pt x="6" y="0"/>
                  </a:lnTo>
                  <a:lnTo>
                    <a:pt x="4" y="1"/>
                  </a:lnTo>
                  <a:lnTo>
                    <a:pt x="2" y="2"/>
                  </a:lnTo>
                  <a:lnTo>
                    <a:pt x="0" y="7"/>
                  </a:lnTo>
                  <a:lnTo>
                    <a:pt x="2" y="11"/>
                  </a:lnTo>
                  <a:lnTo>
                    <a:pt x="4" y="13"/>
                  </a:lnTo>
                  <a:lnTo>
                    <a:pt x="6" y="13"/>
                  </a:lnTo>
                  <a:close/>
                </a:path>
              </a:pathLst>
            </a:custGeom>
            <a:solidFill>
              <a:srgbClr val="000000"/>
            </a:solidFill>
            <a:ln w="9525">
              <a:noFill/>
              <a:round/>
              <a:headEnd/>
              <a:tailEnd/>
            </a:ln>
          </p:spPr>
          <p:txBody>
            <a:bodyPr/>
            <a:lstStyle/>
            <a:p>
              <a:endParaRPr lang="en-US"/>
            </a:p>
          </p:txBody>
        </p:sp>
        <p:sp>
          <p:nvSpPr>
            <p:cNvPr id="329895" name="Freeform 167"/>
            <p:cNvSpPr>
              <a:spLocks/>
            </p:cNvSpPr>
            <p:nvPr/>
          </p:nvSpPr>
          <p:spPr bwMode="auto">
            <a:xfrm>
              <a:off x="4128" y="1831"/>
              <a:ext cx="6" cy="7"/>
            </a:xfrm>
            <a:custGeom>
              <a:avLst/>
              <a:gdLst/>
              <a:ahLst/>
              <a:cxnLst>
                <a:cxn ang="0">
                  <a:pos x="7" y="13"/>
                </a:cxn>
                <a:cxn ang="0">
                  <a:pos x="9" y="12"/>
                </a:cxn>
                <a:cxn ang="0">
                  <a:pos x="11" y="11"/>
                </a:cxn>
                <a:cxn ang="0">
                  <a:pos x="13" y="7"/>
                </a:cxn>
                <a:cxn ang="0">
                  <a:pos x="11" y="2"/>
                </a:cxn>
                <a:cxn ang="0">
                  <a:pos x="9" y="1"/>
                </a:cxn>
                <a:cxn ang="0">
                  <a:pos x="7" y="0"/>
                </a:cxn>
                <a:cxn ang="0">
                  <a:pos x="7" y="0"/>
                </a:cxn>
                <a:cxn ang="0">
                  <a:pos x="4" y="1"/>
                </a:cxn>
                <a:cxn ang="0">
                  <a:pos x="2" y="2"/>
                </a:cxn>
                <a:cxn ang="0">
                  <a:pos x="0" y="7"/>
                </a:cxn>
                <a:cxn ang="0">
                  <a:pos x="2" y="11"/>
                </a:cxn>
                <a:cxn ang="0">
                  <a:pos x="4" y="13"/>
                </a:cxn>
                <a:cxn ang="0">
                  <a:pos x="7" y="13"/>
                </a:cxn>
              </a:cxnLst>
              <a:rect l="0" t="0" r="r" b="b"/>
              <a:pathLst>
                <a:path w="13" h="13">
                  <a:moveTo>
                    <a:pt x="7" y="13"/>
                  </a:moveTo>
                  <a:lnTo>
                    <a:pt x="9" y="12"/>
                  </a:lnTo>
                  <a:lnTo>
                    <a:pt x="11" y="11"/>
                  </a:lnTo>
                  <a:lnTo>
                    <a:pt x="13" y="7"/>
                  </a:lnTo>
                  <a:lnTo>
                    <a:pt x="11" y="2"/>
                  </a:lnTo>
                  <a:lnTo>
                    <a:pt x="9" y="1"/>
                  </a:lnTo>
                  <a:lnTo>
                    <a:pt x="7" y="0"/>
                  </a:lnTo>
                  <a:lnTo>
                    <a:pt x="7" y="0"/>
                  </a:lnTo>
                  <a:lnTo>
                    <a:pt x="4" y="1"/>
                  </a:lnTo>
                  <a:lnTo>
                    <a:pt x="2" y="2"/>
                  </a:lnTo>
                  <a:lnTo>
                    <a:pt x="0" y="7"/>
                  </a:lnTo>
                  <a:lnTo>
                    <a:pt x="2" y="11"/>
                  </a:lnTo>
                  <a:lnTo>
                    <a:pt x="4" y="13"/>
                  </a:lnTo>
                  <a:lnTo>
                    <a:pt x="7" y="13"/>
                  </a:lnTo>
                  <a:close/>
                </a:path>
              </a:pathLst>
            </a:custGeom>
            <a:solidFill>
              <a:srgbClr val="000000"/>
            </a:solidFill>
            <a:ln w="9525">
              <a:noFill/>
              <a:round/>
              <a:headEnd/>
              <a:tailEnd/>
            </a:ln>
          </p:spPr>
          <p:txBody>
            <a:bodyPr/>
            <a:lstStyle/>
            <a:p>
              <a:endParaRPr lang="en-US"/>
            </a:p>
          </p:txBody>
        </p:sp>
        <p:sp>
          <p:nvSpPr>
            <p:cNvPr id="329896" name="Freeform 168"/>
            <p:cNvSpPr>
              <a:spLocks/>
            </p:cNvSpPr>
            <p:nvPr/>
          </p:nvSpPr>
          <p:spPr bwMode="auto">
            <a:xfrm>
              <a:off x="4114" y="1831"/>
              <a:ext cx="7" cy="7"/>
            </a:xfrm>
            <a:custGeom>
              <a:avLst/>
              <a:gdLst/>
              <a:ahLst/>
              <a:cxnLst>
                <a:cxn ang="0">
                  <a:pos x="7" y="13"/>
                </a:cxn>
                <a:cxn ang="0">
                  <a:pos x="9" y="12"/>
                </a:cxn>
                <a:cxn ang="0">
                  <a:pos x="11" y="11"/>
                </a:cxn>
                <a:cxn ang="0">
                  <a:pos x="14" y="7"/>
                </a:cxn>
                <a:cxn ang="0">
                  <a:pos x="11" y="2"/>
                </a:cxn>
                <a:cxn ang="0">
                  <a:pos x="9" y="1"/>
                </a:cxn>
                <a:cxn ang="0">
                  <a:pos x="7" y="0"/>
                </a:cxn>
                <a:cxn ang="0">
                  <a:pos x="7" y="0"/>
                </a:cxn>
                <a:cxn ang="0">
                  <a:pos x="5" y="1"/>
                </a:cxn>
                <a:cxn ang="0">
                  <a:pos x="3" y="2"/>
                </a:cxn>
                <a:cxn ang="0">
                  <a:pos x="0" y="7"/>
                </a:cxn>
                <a:cxn ang="0">
                  <a:pos x="3" y="11"/>
                </a:cxn>
                <a:cxn ang="0">
                  <a:pos x="5" y="13"/>
                </a:cxn>
                <a:cxn ang="0">
                  <a:pos x="7" y="13"/>
                </a:cxn>
              </a:cxnLst>
              <a:rect l="0" t="0" r="r" b="b"/>
              <a:pathLst>
                <a:path w="14" h="13">
                  <a:moveTo>
                    <a:pt x="7" y="13"/>
                  </a:moveTo>
                  <a:lnTo>
                    <a:pt x="9" y="12"/>
                  </a:lnTo>
                  <a:lnTo>
                    <a:pt x="11" y="11"/>
                  </a:lnTo>
                  <a:lnTo>
                    <a:pt x="14" y="7"/>
                  </a:lnTo>
                  <a:lnTo>
                    <a:pt x="11" y="2"/>
                  </a:lnTo>
                  <a:lnTo>
                    <a:pt x="9" y="1"/>
                  </a:lnTo>
                  <a:lnTo>
                    <a:pt x="7" y="0"/>
                  </a:lnTo>
                  <a:lnTo>
                    <a:pt x="7" y="0"/>
                  </a:lnTo>
                  <a:lnTo>
                    <a:pt x="5" y="1"/>
                  </a:lnTo>
                  <a:lnTo>
                    <a:pt x="3" y="2"/>
                  </a:lnTo>
                  <a:lnTo>
                    <a:pt x="0" y="7"/>
                  </a:lnTo>
                  <a:lnTo>
                    <a:pt x="3" y="11"/>
                  </a:lnTo>
                  <a:lnTo>
                    <a:pt x="5" y="13"/>
                  </a:lnTo>
                  <a:lnTo>
                    <a:pt x="7" y="13"/>
                  </a:lnTo>
                  <a:close/>
                </a:path>
              </a:pathLst>
            </a:custGeom>
            <a:solidFill>
              <a:srgbClr val="000000"/>
            </a:solidFill>
            <a:ln w="9525">
              <a:noFill/>
              <a:round/>
              <a:headEnd/>
              <a:tailEnd/>
            </a:ln>
          </p:spPr>
          <p:txBody>
            <a:bodyPr/>
            <a:lstStyle/>
            <a:p>
              <a:endParaRPr lang="en-US"/>
            </a:p>
          </p:txBody>
        </p:sp>
        <p:sp>
          <p:nvSpPr>
            <p:cNvPr id="329897" name="Freeform 169"/>
            <p:cNvSpPr>
              <a:spLocks/>
            </p:cNvSpPr>
            <p:nvPr/>
          </p:nvSpPr>
          <p:spPr bwMode="auto">
            <a:xfrm>
              <a:off x="4101" y="1831"/>
              <a:ext cx="6" cy="7"/>
            </a:xfrm>
            <a:custGeom>
              <a:avLst/>
              <a:gdLst/>
              <a:ahLst/>
              <a:cxnLst>
                <a:cxn ang="0">
                  <a:pos x="6" y="13"/>
                </a:cxn>
                <a:cxn ang="0">
                  <a:pos x="8" y="12"/>
                </a:cxn>
                <a:cxn ang="0">
                  <a:pos x="11" y="11"/>
                </a:cxn>
                <a:cxn ang="0">
                  <a:pos x="13" y="7"/>
                </a:cxn>
                <a:cxn ang="0">
                  <a:pos x="11" y="2"/>
                </a:cxn>
                <a:cxn ang="0">
                  <a:pos x="8" y="1"/>
                </a:cxn>
                <a:cxn ang="0">
                  <a:pos x="6" y="0"/>
                </a:cxn>
                <a:cxn ang="0">
                  <a:pos x="6" y="0"/>
                </a:cxn>
                <a:cxn ang="0">
                  <a:pos x="4" y="1"/>
                </a:cxn>
                <a:cxn ang="0">
                  <a:pos x="2" y="2"/>
                </a:cxn>
                <a:cxn ang="0">
                  <a:pos x="0" y="7"/>
                </a:cxn>
                <a:cxn ang="0">
                  <a:pos x="2" y="11"/>
                </a:cxn>
                <a:cxn ang="0">
                  <a:pos x="4" y="13"/>
                </a:cxn>
                <a:cxn ang="0">
                  <a:pos x="6" y="13"/>
                </a:cxn>
              </a:cxnLst>
              <a:rect l="0" t="0" r="r" b="b"/>
              <a:pathLst>
                <a:path w="13" h="13">
                  <a:moveTo>
                    <a:pt x="6" y="13"/>
                  </a:moveTo>
                  <a:lnTo>
                    <a:pt x="8" y="12"/>
                  </a:lnTo>
                  <a:lnTo>
                    <a:pt x="11" y="11"/>
                  </a:lnTo>
                  <a:lnTo>
                    <a:pt x="13" y="7"/>
                  </a:lnTo>
                  <a:lnTo>
                    <a:pt x="11" y="2"/>
                  </a:lnTo>
                  <a:lnTo>
                    <a:pt x="8" y="1"/>
                  </a:lnTo>
                  <a:lnTo>
                    <a:pt x="6" y="0"/>
                  </a:lnTo>
                  <a:lnTo>
                    <a:pt x="6" y="0"/>
                  </a:lnTo>
                  <a:lnTo>
                    <a:pt x="4" y="1"/>
                  </a:lnTo>
                  <a:lnTo>
                    <a:pt x="2" y="2"/>
                  </a:lnTo>
                  <a:lnTo>
                    <a:pt x="0" y="7"/>
                  </a:lnTo>
                  <a:lnTo>
                    <a:pt x="2" y="11"/>
                  </a:lnTo>
                  <a:lnTo>
                    <a:pt x="4" y="13"/>
                  </a:lnTo>
                  <a:lnTo>
                    <a:pt x="6" y="13"/>
                  </a:lnTo>
                  <a:close/>
                </a:path>
              </a:pathLst>
            </a:custGeom>
            <a:solidFill>
              <a:srgbClr val="000000"/>
            </a:solidFill>
            <a:ln w="9525">
              <a:noFill/>
              <a:round/>
              <a:headEnd/>
              <a:tailEnd/>
            </a:ln>
          </p:spPr>
          <p:txBody>
            <a:bodyPr/>
            <a:lstStyle/>
            <a:p>
              <a:endParaRPr lang="en-US"/>
            </a:p>
          </p:txBody>
        </p:sp>
        <p:sp>
          <p:nvSpPr>
            <p:cNvPr id="329898" name="Freeform 170"/>
            <p:cNvSpPr>
              <a:spLocks/>
            </p:cNvSpPr>
            <p:nvPr/>
          </p:nvSpPr>
          <p:spPr bwMode="auto">
            <a:xfrm>
              <a:off x="4087" y="1831"/>
              <a:ext cx="7" cy="7"/>
            </a:xfrm>
            <a:custGeom>
              <a:avLst/>
              <a:gdLst/>
              <a:ahLst/>
              <a:cxnLst>
                <a:cxn ang="0">
                  <a:pos x="6" y="13"/>
                </a:cxn>
                <a:cxn ang="0">
                  <a:pos x="9" y="12"/>
                </a:cxn>
                <a:cxn ang="0">
                  <a:pos x="11" y="11"/>
                </a:cxn>
                <a:cxn ang="0">
                  <a:pos x="13" y="7"/>
                </a:cxn>
                <a:cxn ang="0">
                  <a:pos x="11" y="2"/>
                </a:cxn>
                <a:cxn ang="0">
                  <a:pos x="9" y="1"/>
                </a:cxn>
                <a:cxn ang="0">
                  <a:pos x="6" y="0"/>
                </a:cxn>
                <a:cxn ang="0">
                  <a:pos x="6" y="0"/>
                </a:cxn>
                <a:cxn ang="0">
                  <a:pos x="4" y="1"/>
                </a:cxn>
                <a:cxn ang="0">
                  <a:pos x="2" y="2"/>
                </a:cxn>
                <a:cxn ang="0">
                  <a:pos x="0" y="7"/>
                </a:cxn>
                <a:cxn ang="0">
                  <a:pos x="2" y="11"/>
                </a:cxn>
                <a:cxn ang="0">
                  <a:pos x="4" y="13"/>
                </a:cxn>
                <a:cxn ang="0">
                  <a:pos x="6" y="13"/>
                </a:cxn>
              </a:cxnLst>
              <a:rect l="0" t="0" r="r" b="b"/>
              <a:pathLst>
                <a:path w="13" h="13">
                  <a:moveTo>
                    <a:pt x="6" y="13"/>
                  </a:moveTo>
                  <a:lnTo>
                    <a:pt x="9" y="12"/>
                  </a:lnTo>
                  <a:lnTo>
                    <a:pt x="11" y="11"/>
                  </a:lnTo>
                  <a:lnTo>
                    <a:pt x="13" y="7"/>
                  </a:lnTo>
                  <a:lnTo>
                    <a:pt x="11" y="2"/>
                  </a:lnTo>
                  <a:lnTo>
                    <a:pt x="9" y="1"/>
                  </a:lnTo>
                  <a:lnTo>
                    <a:pt x="6" y="0"/>
                  </a:lnTo>
                  <a:lnTo>
                    <a:pt x="6" y="0"/>
                  </a:lnTo>
                  <a:lnTo>
                    <a:pt x="4" y="1"/>
                  </a:lnTo>
                  <a:lnTo>
                    <a:pt x="2" y="2"/>
                  </a:lnTo>
                  <a:lnTo>
                    <a:pt x="0" y="7"/>
                  </a:lnTo>
                  <a:lnTo>
                    <a:pt x="2" y="11"/>
                  </a:lnTo>
                  <a:lnTo>
                    <a:pt x="4" y="13"/>
                  </a:lnTo>
                  <a:lnTo>
                    <a:pt x="6" y="13"/>
                  </a:lnTo>
                  <a:close/>
                </a:path>
              </a:pathLst>
            </a:custGeom>
            <a:solidFill>
              <a:srgbClr val="000000"/>
            </a:solidFill>
            <a:ln w="9525">
              <a:noFill/>
              <a:round/>
              <a:headEnd/>
              <a:tailEnd/>
            </a:ln>
          </p:spPr>
          <p:txBody>
            <a:bodyPr/>
            <a:lstStyle/>
            <a:p>
              <a:endParaRPr lang="en-US"/>
            </a:p>
          </p:txBody>
        </p:sp>
        <p:sp>
          <p:nvSpPr>
            <p:cNvPr id="329899" name="Freeform 171"/>
            <p:cNvSpPr>
              <a:spLocks/>
            </p:cNvSpPr>
            <p:nvPr/>
          </p:nvSpPr>
          <p:spPr bwMode="auto">
            <a:xfrm>
              <a:off x="4074" y="1831"/>
              <a:ext cx="7" cy="7"/>
            </a:xfrm>
            <a:custGeom>
              <a:avLst/>
              <a:gdLst/>
              <a:ahLst/>
              <a:cxnLst>
                <a:cxn ang="0">
                  <a:pos x="7" y="13"/>
                </a:cxn>
                <a:cxn ang="0">
                  <a:pos x="9" y="12"/>
                </a:cxn>
                <a:cxn ang="0">
                  <a:pos x="11" y="11"/>
                </a:cxn>
                <a:cxn ang="0">
                  <a:pos x="13" y="7"/>
                </a:cxn>
                <a:cxn ang="0">
                  <a:pos x="11" y="2"/>
                </a:cxn>
                <a:cxn ang="0">
                  <a:pos x="9" y="1"/>
                </a:cxn>
                <a:cxn ang="0">
                  <a:pos x="7" y="0"/>
                </a:cxn>
                <a:cxn ang="0">
                  <a:pos x="7" y="0"/>
                </a:cxn>
                <a:cxn ang="0">
                  <a:pos x="5" y="1"/>
                </a:cxn>
                <a:cxn ang="0">
                  <a:pos x="2" y="2"/>
                </a:cxn>
                <a:cxn ang="0">
                  <a:pos x="0" y="7"/>
                </a:cxn>
                <a:cxn ang="0">
                  <a:pos x="2" y="11"/>
                </a:cxn>
                <a:cxn ang="0">
                  <a:pos x="5" y="13"/>
                </a:cxn>
                <a:cxn ang="0">
                  <a:pos x="7" y="13"/>
                </a:cxn>
              </a:cxnLst>
              <a:rect l="0" t="0" r="r" b="b"/>
              <a:pathLst>
                <a:path w="13" h="13">
                  <a:moveTo>
                    <a:pt x="7" y="13"/>
                  </a:moveTo>
                  <a:lnTo>
                    <a:pt x="9" y="12"/>
                  </a:lnTo>
                  <a:lnTo>
                    <a:pt x="11" y="11"/>
                  </a:lnTo>
                  <a:lnTo>
                    <a:pt x="13" y="7"/>
                  </a:lnTo>
                  <a:lnTo>
                    <a:pt x="11" y="2"/>
                  </a:lnTo>
                  <a:lnTo>
                    <a:pt x="9" y="1"/>
                  </a:lnTo>
                  <a:lnTo>
                    <a:pt x="7" y="0"/>
                  </a:lnTo>
                  <a:lnTo>
                    <a:pt x="7" y="0"/>
                  </a:lnTo>
                  <a:lnTo>
                    <a:pt x="5" y="1"/>
                  </a:lnTo>
                  <a:lnTo>
                    <a:pt x="2" y="2"/>
                  </a:lnTo>
                  <a:lnTo>
                    <a:pt x="0" y="7"/>
                  </a:lnTo>
                  <a:lnTo>
                    <a:pt x="2" y="11"/>
                  </a:lnTo>
                  <a:lnTo>
                    <a:pt x="5" y="13"/>
                  </a:lnTo>
                  <a:lnTo>
                    <a:pt x="7" y="13"/>
                  </a:lnTo>
                  <a:close/>
                </a:path>
              </a:pathLst>
            </a:custGeom>
            <a:solidFill>
              <a:srgbClr val="000000"/>
            </a:solidFill>
            <a:ln w="9525">
              <a:noFill/>
              <a:round/>
              <a:headEnd/>
              <a:tailEnd/>
            </a:ln>
          </p:spPr>
          <p:txBody>
            <a:bodyPr/>
            <a:lstStyle/>
            <a:p>
              <a:endParaRPr lang="en-US"/>
            </a:p>
          </p:txBody>
        </p:sp>
        <p:sp>
          <p:nvSpPr>
            <p:cNvPr id="329900" name="Freeform 172"/>
            <p:cNvSpPr>
              <a:spLocks/>
            </p:cNvSpPr>
            <p:nvPr/>
          </p:nvSpPr>
          <p:spPr bwMode="auto">
            <a:xfrm>
              <a:off x="4061" y="1831"/>
              <a:ext cx="6" cy="7"/>
            </a:xfrm>
            <a:custGeom>
              <a:avLst/>
              <a:gdLst/>
              <a:ahLst/>
              <a:cxnLst>
                <a:cxn ang="0">
                  <a:pos x="7" y="13"/>
                </a:cxn>
                <a:cxn ang="0">
                  <a:pos x="9" y="12"/>
                </a:cxn>
                <a:cxn ang="0">
                  <a:pos x="11" y="11"/>
                </a:cxn>
                <a:cxn ang="0">
                  <a:pos x="14" y="7"/>
                </a:cxn>
                <a:cxn ang="0">
                  <a:pos x="11" y="2"/>
                </a:cxn>
                <a:cxn ang="0">
                  <a:pos x="9" y="1"/>
                </a:cxn>
                <a:cxn ang="0">
                  <a:pos x="7" y="0"/>
                </a:cxn>
                <a:cxn ang="0">
                  <a:pos x="7" y="0"/>
                </a:cxn>
                <a:cxn ang="0">
                  <a:pos x="5" y="1"/>
                </a:cxn>
                <a:cxn ang="0">
                  <a:pos x="3" y="2"/>
                </a:cxn>
                <a:cxn ang="0">
                  <a:pos x="0" y="7"/>
                </a:cxn>
                <a:cxn ang="0">
                  <a:pos x="3" y="11"/>
                </a:cxn>
                <a:cxn ang="0">
                  <a:pos x="5" y="13"/>
                </a:cxn>
                <a:cxn ang="0">
                  <a:pos x="7" y="13"/>
                </a:cxn>
              </a:cxnLst>
              <a:rect l="0" t="0" r="r" b="b"/>
              <a:pathLst>
                <a:path w="14" h="13">
                  <a:moveTo>
                    <a:pt x="7" y="13"/>
                  </a:moveTo>
                  <a:lnTo>
                    <a:pt x="9" y="12"/>
                  </a:lnTo>
                  <a:lnTo>
                    <a:pt x="11" y="11"/>
                  </a:lnTo>
                  <a:lnTo>
                    <a:pt x="14" y="7"/>
                  </a:lnTo>
                  <a:lnTo>
                    <a:pt x="11" y="2"/>
                  </a:lnTo>
                  <a:lnTo>
                    <a:pt x="9" y="1"/>
                  </a:lnTo>
                  <a:lnTo>
                    <a:pt x="7" y="0"/>
                  </a:lnTo>
                  <a:lnTo>
                    <a:pt x="7" y="0"/>
                  </a:lnTo>
                  <a:lnTo>
                    <a:pt x="5" y="1"/>
                  </a:lnTo>
                  <a:lnTo>
                    <a:pt x="3" y="2"/>
                  </a:lnTo>
                  <a:lnTo>
                    <a:pt x="0" y="7"/>
                  </a:lnTo>
                  <a:lnTo>
                    <a:pt x="3" y="11"/>
                  </a:lnTo>
                  <a:lnTo>
                    <a:pt x="5" y="13"/>
                  </a:lnTo>
                  <a:lnTo>
                    <a:pt x="7" y="13"/>
                  </a:lnTo>
                  <a:close/>
                </a:path>
              </a:pathLst>
            </a:custGeom>
            <a:solidFill>
              <a:srgbClr val="000000"/>
            </a:solidFill>
            <a:ln w="9525">
              <a:noFill/>
              <a:round/>
              <a:headEnd/>
              <a:tailEnd/>
            </a:ln>
          </p:spPr>
          <p:txBody>
            <a:bodyPr/>
            <a:lstStyle/>
            <a:p>
              <a:endParaRPr lang="en-US"/>
            </a:p>
          </p:txBody>
        </p:sp>
        <p:sp>
          <p:nvSpPr>
            <p:cNvPr id="329901" name="Freeform 173"/>
            <p:cNvSpPr>
              <a:spLocks/>
            </p:cNvSpPr>
            <p:nvPr/>
          </p:nvSpPr>
          <p:spPr bwMode="auto">
            <a:xfrm>
              <a:off x="4047" y="1831"/>
              <a:ext cx="7" cy="7"/>
            </a:xfrm>
            <a:custGeom>
              <a:avLst/>
              <a:gdLst/>
              <a:ahLst/>
              <a:cxnLst>
                <a:cxn ang="0">
                  <a:pos x="6" y="13"/>
                </a:cxn>
                <a:cxn ang="0">
                  <a:pos x="8" y="12"/>
                </a:cxn>
                <a:cxn ang="0">
                  <a:pos x="11" y="11"/>
                </a:cxn>
                <a:cxn ang="0">
                  <a:pos x="13" y="7"/>
                </a:cxn>
                <a:cxn ang="0">
                  <a:pos x="11" y="2"/>
                </a:cxn>
                <a:cxn ang="0">
                  <a:pos x="8" y="1"/>
                </a:cxn>
                <a:cxn ang="0">
                  <a:pos x="6" y="0"/>
                </a:cxn>
                <a:cxn ang="0">
                  <a:pos x="6" y="0"/>
                </a:cxn>
                <a:cxn ang="0">
                  <a:pos x="4" y="1"/>
                </a:cxn>
                <a:cxn ang="0">
                  <a:pos x="2" y="2"/>
                </a:cxn>
                <a:cxn ang="0">
                  <a:pos x="0" y="7"/>
                </a:cxn>
                <a:cxn ang="0">
                  <a:pos x="2" y="11"/>
                </a:cxn>
                <a:cxn ang="0">
                  <a:pos x="4" y="13"/>
                </a:cxn>
                <a:cxn ang="0">
                  <a:pos x="6" y="13"/>
                </a:cxn>
              </a:cxnLst>
              <a:rect l="0" t="0" r="r" b="b"/>
              <a:pathLst>
                <a:path w="13" h="13">
                  <a:moveTo>
                    <a:pt x="6" y="13"/>
                  </a:moveTo>
                  <a:lnTo>
                    <a:pt x="8" y="12"/>
                  </a:lnTo>
                  <a:lnTo>
                    <a:pt x="11" y="11"/>
                  </a:lnTo>
                  <a:lnTo>
                    <a:pt x="13" y="7"/>
                  </a:lnTo>
                  <a:lnTo>
                    <a:pt x="11" y="2"/>
                  </a:lnTo>
                  <a:lnTo>
                    <a:pt x="8" y="1"/>
                  </a:lnTo>
                  <a:lnTo>
                    <a:pt x="6" y="0"/>
                  </a:lnTo>
                  <a:lnTo>
                    <a:pt x="6" y="0"/>
                  </a:lnTo>
                  <a:lnTo>
                    <a:pt x="4" y="1"/>
                  </a:lnTo>
                  <a:lnTo>
                    <a:pt x="2" y="2"/>
                  </a:lnTo>
                  <a:lnTo>
                    <a:pt x="0" y="7"/>
                  </a:lnTo>
                  <a:lnTo>
                    <a:pt x="2" y="11"/>
                  </a:lnTo>
                  <a:lnTo>
                    <a:pt x="4" y="13"/>
                  </a:lnTo>
                  <a:lnTo>
                    <a:pt x="6" y="13"/>
                  </a:lnTo>
                  <a:close/>
                </a:path>
              </a:pathLst>
            </a:custGeom>
            <a:solidFill>
              <a:srgbClr val="000000"/>
            </a:solidFill>
            <a:ln w="9525">
              <a:noFill/>
              <a:round/>
              <a:headEnd/>
              <a:tailEnd/>
            </a:ln>
          </p:spPr>
          <p:txBody>
            <a:bodyPr/>
            <a:lstStyle/>
            <a:p>
              <a:endParaRPr lang="en-US"/>
            </a:p>
          </p:txBody>
        </p:sp>
        <p:sp>
          <p:nvSpPr>
            <p:cNvPr id="329902" name="Freeform 174"/>
            <p:cNvSpPr>
              <a:spLocks/>
            </p:cNvSpPr>
            <p:nvPr/>
          </p:nvSpPr>
          <p:spPr bwMode="auto">
            <a:xfrm>
              <a:off x="4034" y="1831"/>
              <a:ext cx="7" cy="7"/>
            </a:xfrm>
            <a:custGeom>
              <a:avLst/>
              <a:gdLst/>
              <a:ahLst/>
              <a:cxnLst>
                <a:cxn ang="0">
                  <a:pos x="7" y="13"/>
                </a:cxn>
                <a:cxn ang="0">
                  <a:pos x="9" y="12"/>
                </a:cxn>
                <a:cxn ang="0">
                  <a:pos x="11" y="11"/>
                </a:cxn>
                <a:cxn ang="0">
                  <a:pos x="13" y="7"/>
                </a:cxn>
                <a:cxn ang="0">
                  <a:pos x="11" y="2"/>
                </a:cxn>
                <a:cxn ang="0">
                  <a:pos x="9" y="1"/>
                </a:cxn>
                <a:cxn ang="0">
                  <a:pos x="7" y="0"/>
                </a:cxn>
                <a:cxn ang="0">
                  <a:pos x="7" y="0"/>
                </a:cxn>
                <a:cxn ang="0">
                  <a:pos x="4" y="1"/>
                </a:cxn>
                <a:cxn ang="0">
                  <a:pos x="2" y="2"/>
                </a:cxn>
                <a:cxn ang="0">
                  <a:pos x="0" y="7"/>
                </a:cxn>
                <a:cxn ang="0">
                  <a:pos x="2" y="11"/>
                </a:cxn>
                <a:cxn ang="0">
                  <a:pos x="4" y="13"/>
                </a:cxn>
                <a:cxn ang="0">
                  <a:pos x="7" y="13"/>
                </a:cxn>
              </a:cxnLst>
              <a:rect l="0" t="0" r="r" b="b"/>
              <a:pathLst>
                <a:path w="13" h="13">
                  <a:moveTo>
                    <a:pt x="7" y="13"/>
                  </a:moveTo>
                  <a:lnTo>
                    <a:pt x="9" y="12"/>
                  </a:lnTo>
                  <a:lnTo>
                    <a:pt x="11" y="11"/>
                  </a:lnTo>
                  <a:lnTo>
                    <a:pt x="13" y="7"/>
                  </a:lnTo>
                  <a:lnTo>
                    <a:pt x="11" y="2"/>
                  </a:lnTo>
                  <a:lnTo>
                    <a:pt x="9" y="1"/>
                  </a:lnTo>
                  <a:lnTo>
                    <a:pt x="7" y="0"/>
                  </a:lnTo>
                  <a:lnTo>
                    <a:pt x="7" y="0"/>
                  </a:lnTo>
                  <a:lnTo>
                    <a:pt x="4" y="1"/>
                  </a:lnTo>
                  <a:lnTo>
                    <a:pt x="2" y="2"/>
                  </a:lnTo>
                  <a:lnTo>
                    <a:pt x="0" y="7"/>
                  </a:lnTo>
                  <a:lnTo>
                    <a:pt x="2" y="11"/>
                  </a:lnTo>
                  <a:lnTo>
                    <a:pt x="4" y="13"/>
                  </a:lnTo>
                  <a:lnTo>
                    <a:pt x="7" y="13"/>
                  </a:lnTo>
                  <a:close/>
                </a:path>
              </a:pathLst>
            </a:custGeom>
            <a:solidFill>
              <a:srgbClr val="000000"/>
            </a:solidFill>
            <a:ln w="9525">
              <a:noFill/>
              <a:round/>
              <a:headEnd/>
              <a:tailEnd/>
            </a:ln>
          </p:spPr>
          <p:txBody>
            <a:bodyPr/>
            <a:lstStyle/>
            <a:p>
              <a:endParaRPr lang="en-US"/>
            </a:p>
          </p:txBody>
        </p:sp>
        <p:sp>
          <p:nvSpPr>
            <p:cNvPr id="329903" name="Freeform 175"/>
            <p:cNvSpPr>
              <a:spLocks/>
            </p:cNvSpPr>
            <p:nvPr/>
          </p:nvSpPr>
          <p:spPr bwMode="auto">
            <a:xfrm>
              <a:off x="4021" y="1831"/>
              <a:ext cx="6" cy="7"/>
            </a:xfrm>
            <a:custGeom>
              <a:avLst/>
              <a:gdLst/>
              <a:ahLst/>
              <a:cxnLst>
                <a:cxn ang="0">
                  <a:pos x="7" y="13"/>
                </a:cxn>
                <a:cxn ang="0">
                  <a:pos x="9" y="12"/>
                </a:cxn>
                <a:cxn ang="0">
                  <a:pos x="11" y="11"/>
                </a:cxn>
                <a:cxn ang="0">
                  <a:pos x="13" y="7"/>
                </a:cxn>
                <a:cxn ang="0">
                  <a:pos x="11" y="2"/>
                </a:cxn>
                <a:cxn ang="0">
                  <a:pos x="9" y="1"/>
                </a:cxn>
                <a:cxn ang="0">
                  <a:pos x="7" y="0"/>
                </a:cxn>
                <a:cxn ang="0">
                  <a:pos x="7" y="0"/>
                </a:cxn>
                <a:cxn ang="0">
                  <a:pos x="5" y="1"/>
                </a:cxn>
                <a:cxn ang="0">
                  <a:pos x="2" y="2"/>
                </a:cxn>
                <a:cxn ang="0">
                  <a:pos x="0" y="7"/>
                </a:cxn>
                <a:cxn ang="0">
                  <a:pos x="2" y="11"/>
                </a:cxn>
                <a:cxn ang="0">
                  <a:pos x="5" y="13"/>
                </a:cxn>
                <a:cxn ang="0">
                  <a:pos x="7" y="13"/>
                </a:cxn>
              </a:cxnLst>
              <a:rect l="0" t="0" r="r" b="b"/>
              <a:pathLst>
                <a:path w="13" h="13">
                  <a:moveTo>
                    <a:pt x="7" y="13"/>
                  </a:moveTo>
                  <a:lnTo>
                    <a:pt x="9" y="12"/>
                  </a:lnTo>
                  <a:lnTo>
                    <a:pt x="11" y="11"/>
                  </a:lnTo>
                  <a:lnTo>
                    <a:pt x="13" y="7"/>
                  </a:lnTo>
                  <a:lnTo>
                    <a:pt x="11" y="2"/>
                  </a:lnTo>
                  <a:lnTo>
                    <a:pt x="9" y="1"/>
                  </a:lnTo>
                  <a:lnTo>
                    <a:pt x="7" y="0"/>
                  </a:lnTo>
                  <a:lnTo>
                    <a:pt x="7" y="0"/>
                  </a:lnTo>
                  <a:lnTo>
                    <a:pt x="5" y="1"/>
                  </a:lnTo>
                  <a:lnTo>
                    <a:pt x="2" y="2"/>
                  </a:lnTo>
                  <a:lnTo>
                    <a:pt x="0" y="7"/>
                  </a:lnTo>
                  <a:lnTo>
                    <a:pt x="2" y="11"/>
                  </a:lnTo>
                  <a:lnTo>
                    <a:pt x="5" y="13"/>
                  </a:lnTo>
                  <a:lnTo>
                    <a:pt x="7" y="13"/>
                  </a:lnTo>
                  <a:close/>
                </a:path>
              </a:pathLst>
            </a:custGeom>
            <a:solidFill>
              <a:srgbClr val="000000"/>
            </a:solidFill>
            <a:ln w="9525">
              <a:noFill/>
              <a:round/>
              <a:headEnd/>
              <a:tailEnd/>
            </a:ln>
          </p:spPr>
          <p:txBody>
            <a:bodyPr/>
            <a:lstStyle/>
            <a:p>
              <a:endParaRPr lang="en-US"/>
            </a:p>
          </p:txBody>
        </p:sp>
        <p:sp>
          <p:nvSpPr>
            <p:cNvPr id="329904" name="Freeform 176"/>
            <p:cNvSpPr>
              <a:spLocks/>
            </p:cNvSpPr>
            <p:nvPr/>
          </p:nvSpPr>
          <p:spPr bwMode="auto">
            <a:xfrm>
              <a:off x="4007" y="1831"/>
              <a:ext cx="7" cy="7"/>
            </a:xfrm>
            <a:custGeom>
              <a:avLst/>
              <a:gdLst/>
              <a:ahLst/>
              <a:cxnLst>
                <a:cxn ang="0">
                  <a:pos x="7" y="13"/>
                </a:cxn>
                <a:cxn ang="0">
                  <a:pos x="9" y="12"/>
                </a:cxn>
                <a:cxn ang="0">
                  <a:pos x="11" y="11"/>
                </a:cxn>
                <a:cxn ang="0">
                  <a:pos x="14" y="7"/>
                </a:cxn>
                <a:cxn ang="0">
                  <a:pos x="11" y="2"/>
                </a:cxn>
                <a:cxn ang="0">
                  <a:pos x="9" y="1"/>
                </a:cxn>
                <a:cxn ang="0">
                  <a:pos x="7" y="0"/>
                </a:cxn>
                <a:cxn ang="0">
                  <a:pos x="7" y="0"/>
                </a:cxn>
                <a:cxn ang="0">
                  <a:pos x="5" y="1"/>
                </a:cxn>
                <a:cxn ang="0">
                  <a:pos x="3" y="2"/>
                </a:cxn>
                <a:cxn ang="0">
                  <a:pos x="0" y="7"/>
                </a:cxn>
                <a:cxn ang="0">
                  <a:pos x="3" y="11"/>
                </a:cxn>
                <a:cxn ang="0">
                  <a:pos x="5" y="13"/>
                </a:cxn>
                <a:cxn ang="0">
                  <a:pos x="7" y="13"/>
                </a:cxn>
              </a:cxnLst>
              <a:rect l="0" t="0" r="r" b="b"/>
              <a:pathLst>
                <a:path w="14" h="13">
                  <a:moveTo>
                    <a:pt x="7" y="13"/>
                  </a:moveTo>
                  <a:lnTo>
                    <a:pt x="9" y="12"/>
                  </a:lnTo>
                  <a:lnTo>
                    <a:pt x="11" y="11"/>
                  </a:lnTo>
                  <a:lnTo>
                    <a:pt x="14" y="7"/>
                  </a:lnTo>
                  <a:lnTo>
                    <a:pt x="11" y="2"/>
                  </a:lnTo>
                  <a:lnTo>
                    <a:pt x="9" y="1"/>
                  </a:lnTo>
                  <a:lnTo>
                    <a:pt x="7" y="0"/>
                  </a:lnTo>
                  <a:lnTo>
                    <a:pt x="7" y="0"/>
                  </a:lnTo>
                  <a:lnTo>
                    <a:pt x="5" y="1"/>
                  </a:lnTo>
                  <a:lnTo>
                    <a:pt x="3" y="2"/>
                  </a:lnTo>
                  <a:lnTo>
                    <a:pt x="0" y="7"/>
                  </a:lnTo>
                  <a:lnTo>
                    <a:pt x="3" y="11"/>
                  </a:lnTo>
                  <a:lnTo>
                    <a:pt x="5" y="13"/>
                  </a:lnTo>
                  <a:lnTo>
                    <a:pt x="7" y="13"/>
                  </a:lnTo>
                  <a:close/>
                </a:path>
              </a:pathLst>
            </a:custGeom>
            <a:solidFill>
              <a:srgbClr val="000000"/>
            </a:solidFill>
            <a:ln w="9525">
              <a:noFill/>
              <a:round/>
              <a:headEnd/>
              <a:tailEnd/>
            </a:ln>
          </p:spPr>
          <p:txBody>
            <a:bodyPr/>
            <a:lstStyle/>
            <a:p>
              <a:endParaRPr lang="en-US"/>
            </a:p>
          </p:txBody>
        </p:sp>
        <p:sp>
          <p:nvSpPr>
            <p:cNvPr id="329905" name="Freeform 177"/>
            <p:cNvSpPr>
              <a:spLocks/>
            </p:cNvSpPr>
            <p:nvPr/>
          </p:nvSpPr>
          <p:spPr bwMode="auto">
            <a:xfrm>
              <a:off x="3994" y="1831"/>
              <a:ext cx="6" cy="7"/>
            </a:xfrm>
            <a:custGeom>
              <a:avLst/>
              <a:gdLst/>
              <a:ahLst/>
              <a:cxnLst>
                <a:cxn ang="0">
                  <a:pos x="6" y="13"/>
                </a:cxn>
                <a:cxn ang="0">
                  <a:pos x="8" y="12"/>
                </a:cxn>
                <a:cxn ang="0">
                  <a:pos x="11" y="11"/>
                </a:cxn>
                <a:cxn ang="0">
                  <a:pos x="13" y="7"/>
                </a:cxn>
                <a:cxn ang="0">
                  <a:pos x="11" y="2"/>
                </a:cxn>
                <a:cxn ang="0">
                  <a:pos x="8" y="1"/>
                </a:cxn>
                <a:cxn ang="0">
                  <a:pos x="6" y="0"/>
                </a:cxn>
                <a:cxn ang="0">
                  <a:pos x="6" y="0"/>
                </a:cxn>
                <a:cxn ang="0">
                  <a:pos x="4" y="1"/>
                </a:cxn>
                <a:cxn ang="0">
                  <a:pos x="2" y="2"/>
                </a:cxn>
                <a:cxn ang="0">
                  <a:pos x="0" y="7"/>
                </a:cxn>
                <a:cxn ang="0">
                  <a:pos x="2" y="11"/>
                </a:cxn>
                <a:cxn ang="0">
                  <a:pos x="4" y="13"/>
                </a:cxn>
                <a:cxn ang="0">
                  <a:pos x="6" y="13"/>
                </a:cxn>
              </a:cxnLst>
              <a:rect l="0" t="0" r="r" b="b"/>
              <a:pathLst>
                <a:path w="13" h="13">
                  <a:moveTo>
                    <a:pt x="6" y="13"/>
                  </a:moveTo>
                  <a:lnTo>
                    <a:pt x="8" y="12"/>
                  </a:lnTo>
                  <a:lnTo>
                    <a:pt x="11" y="11"/>
                  </a:lnTo>
                  <a:lnTo>
                    <a:pt x="13" y="7"/>
                  </a:lnTo>
                  <a:lnTo>
                    <a:pt x="11" y="2"/>
                  </a:lnTo>
                  <a:lnTo>
                    <a:pt x="8" y="1"/>
                  </a:lnTo>
                  <a:lnTo>
                    <a:pt x="6" y="0"/>
                  </a:lnTo>
                  <a:lnTo>
                    <a:pt x="6" y="0"/>
                  </a:lnTo>
                  <a:lnTo>
                    <a:pt x="4" y="1"/>
                  </a:lnTo>
                  <a:lnTo>
                    <a:pt x="2" y="2"/>
                  </a:lnTo>
                  <a:lnTo>
                    <a:pt x="0" y="7"/>
                  </a:lnTo>
                  <a:lnTo>
                    <a:pt x="2" y="11"/>
                  </a:lnTo>
                  <a:lnTo>
                    <a:pt x="4" y="13"/>
                  </a:lnTo>
                  <a:lnTo>
                    <a:pt x="6" y="13"/>
                  </a:lnTo>
                  <a:close/>
                </a:path>
              </a:pathLst>
            </a:custGeom>
            <a:solidFill>
              <a:srgbClr val="000000"/>
            </a:solidFill>
            <a:ln w="9525">
              <a:noFill/>
              <a:round/>
              <a:headEnd/>
              <a:tailEnd/>
            </a:ln>
          </p:spPr>
          <p:txBody>
            <a:bodyPr/>
            <a:lstStyle/>
            <a:p>
              <a:endParaRPr lang="en-US"/>
            </a:p>
          </p:txBody>
        </p:sp>
        <p:sp>
          <p:nvSpPr>
            <p:cNvPr id="329906" name="Freeform 178"/>
            <p:cNvSpPr>
              <a:spLocks/>
            </p:cNvSpPr>
            <p:nvPr/>
          </p:nvSpPr>
          <p:spPr bwMode="auto">
            <a:xfrm>
              <a:off x="3970" y="1821"/>
              <a:ext cx="28" cy="27"/>
            </a:xfrm>
            <a:custGeom>
              <a:avLst/>
              <a:gdLst/>
              <a:ahLst/>
              <a:cxnLst>
                <a:cxn ang="0">
                  <a:pos x="55" y="0"/>
                </a:cxn>
                <a:cxn ang="0">
                  <a:pos x="0" y="27"/>
                </a:cxn>
                <a:cxn ang="0">
                  <a:pos x="55" y="55"/>
                </a:cxn>
                <a:cxn ang="0">
                  <a:pos x="55" y="0"/>
                </a:cxn>
              </a:cxnLst>
              <a:rect l="0" t="0" r="r" b="b"/>
              <a:pathLst>
                <a:path w="55" h="55">
                  <a:moveTo>
                    <a:pt x="55" y="0"/>
                  </a:moveTo>
                  <a:lnTo>
                    <a:pt x="0" y="27"/>
                  </a:lnTo>
                  <a:lnTo>
                    <a:pt x="55" y="55"/>
                  </a:lnTo>
                  <a:lnTo>
                    <a:pt x="55" y="0"/>
                  </a:lnTo>
                  <a:close/>
                </a:path>
              </a:pathLst>
            </a:custGeom>
            <a:solidFill>
              <a:srgbClr val="000000"/>
            </a:solidFill>
            <a:ln w="9525">
              <a:noFill/>
              <a:round/>
              <a:headEnd/>
              <a:tailEnd/>
            </a:ln>
          </p:spPr>
          <p:txBody>
            <a:bodyPr/>
            <a:lstStyle/>
            <a:p>
              <a:endParaRPr lang="en-US"/>
            </a:p>
          </p:txBody>
        </p:sp>
      </p:grpSp>
      <p:sp>
        <p:nvSpPr>
          <p:cNvPr id="329908" name="Rectangle 180"/>
          <p:cNvSpPr>
            <a:spLocks noChangeArrowheads="1"/>
          </p:cNvSpPr>
          <p:nvPr/>
        </p:nvSpPr>
        <p:spPr bwMode="auto">
          <a:xfrm>
            <a:off x="7067550" y="5076825"/>
            <a:ext cx="85725" cy="298450"/>
          </a:xfrm>
          <a:prstGeom prst="rect">
            <a:avLst/>
          </a:prstGeom>
          <a:solidFill>
            <a:srgbClr val="000000"/>
          </a:solidFill>
          <a:ln w="15875">
            <a:solidFill>
              <a:srgbClr val="000000"/>
            </a:solidFill>
            <a:miter lim="800000"/>
            <a:headEnd/>
            <a:tailEnd/>
          </a:ln>
        </p:spPr>
        <p:txBody>
          <a:bodyPr/>
          <a:lstStyle/>
          <a:p>
            <a:endParaRPr lang="en-US"/>
          </a:p>
        </p:txBody>
      </p:sp>
      <p:sp>
        <p:nvSpPr>
          <p:cNvPr id="329909" name="Rectangle 181"/>
          <p:cNvSpPr>
            <a:spLocks noChangeArrowheads="1"/>
          </p:cNvSpPr>
          <p:nvPr/>
        </p:nvSpPr>
        <p:spPr bwMode="auto">
          <a:xfrm>
            <a:off x="6388100" y="5076825"/>
            <a:ext cx="765175" cy="85725"/>
          </a:xfrm>
          <a:prstGeom prst="rect">
            <a:avLst/>
          </a:prstGeom>
          <a:solidFill>
            <a:srgbClr val="000000"/>
          </a:solidFill>
          <a:ln w="15875">
            <a:solidFill>
              <a:srgbClr val="000000"/>
            </a:solidFill>
            <a:miter lim="800000"/>
            <a:headEnd/>
            <a:tailEnd/>
          </a:ln>
        </p:spPr>
        <p:txBody>
          <a:bodyPr/>
          <a:lstStyle/>
          <a:p>
            <a:endParaRPr lang="en-US"/>
          </a:p>
        </p:txBody>
      </p:sp>
      <p:sp>
        <p:nvSpPr>
          <p:cNvPr id="329910" name="Freeform 182"/>
          <p:cNvSpPr>
            <a:spLocks/>
          </p:cNvSpPr>
          <p:nvPr/>
        </p:nvSpPr>
        <p:spPr bwMode="auto">
          <a:xfrm>
            <a:off x="6302375" y="4992688"/>
            <a:ext cx="169863" cy="254000"/>
          </a:xfrm>
          <a:custGeom>
            <a:avLst/>
            <a:gdLst/>
            <a:ahLst/>
            <a:cxnLst>
              <a:cxn ang="0">
                <a:pos x="214" y="320"/>
              </a:cxn>
              <a:cxn ang="0">
                <a:pos x="0" y="160"/>
              </a:cxn>
              <a:cxn ang="0">
                <a:pos x="214" y="0"/>
              </a:cxn>
              <a:cxn ang="0">
                <a:pos x="214" y="320"/>
              </a:cxn>
            </a:cxnLst>
            <a:rect l="0" t="0" r="r" b="b"/>
            <a:pathLst>
              <a:path w="214" h="320">
                <a:moveTo>
                  <a:pt x="214" y="320"/>
                </a:moveTo>
                <a:lnTo>
                  <a:pt x="0" y="160"/>
                </a:lnTo>
                <a:lnTo>
                  <a:pt x="214" y="0"/>
                </a:lnTo>
                <a:lnTo>
                  <a:pt x="214" y="320"/>
                </a:lnTo>
                <a:close/>
              </a:path>
            </a:pathLst>
          </a:custGeom>
          <a:solidFill>
            <a:srgbClr val="000000"/>
          </a:solidFill>
          <a:ln w="15875">
            <a:solidFill>
              <a:srgbClr val="000000"/>
            </a:solidFill>
            <a:prstDash val="solid"/>
            <a:round/>
            <a:headEnd/>
            <a:tailEnd/>
          </a:ln>
        </p:spPr>
        <p:txBody>
          <a:bodyPr/>
          <a:lstStyle/>
          <a:p>
            <a:endParaRPr lang="en-US"/>
          </a:p>
        </p:txBody>
      </p:sp>
      <p:sp>
        <p:nvSpPr>
          <p:cNvPr id="329911" name="Rectangle 183"/>
          <p:cNvSpPr>
            <a:spLocks noChangeArrowheads="1"/>
          </p:cNvSpPr>
          <p:nvPr/>
        </p:nvSpPr>
        <p:spPr bwMode="auto">
          <a:xfrm>
            <a:off x="6472238" y="4906963"/>
            <a:ext cx="638175" cy="171450"/>
          </a:xfrm>
          <a:prstGeom prst="rect">
            <a:avLst/>
          </a:prstGeom>
          <a:noFill/>
          <a:ln w="9525">
            <a:noFill/>
            <a:miter lim="800000"/>
            <a:headEnd/>
            <a:tailEnd/>
          </a:ln>
        </p:spPr>
        <p:txBody>
          <a:bodyPr/>
          <a:lstStyle/>
          <a:p>
            <a:endParaRPr lang="en-US"/>
          </a:p>
        </p:txBody>
      </p:sp>
      <p:sp>
        <p:nvSpPr>
          <p:cNvPr id="329912" name="Rectangle 184"/>
          <p:cNvSpPr>
            <a:spLocks noChangeArrowheads="1"/>
          </p:cNvSpPr>
          <p:nvPr/>
        </p:nvSpPr>
        <p:spPr bwMode="auto">
          <a:xfrm>
            <a:off x="6886575" y="4938713"/>
            <a:ext cx="200025" cy="109537"/>
          </a:xfrm>
          <a:prstGeom prst="rect">
            <a:avLst/>
          </a:prstGeom>
          <a:noFill/>
          <a:ln w="9525">
            <a:noFill/>
            <a:miter lim="800000"/>
            <a:headEnd/>
            <a:tailEnd/>
          </a:ln>
        </p:spPr>
        <p:txBody>
          <a:bodyPr wrap="none" lIns="0" tIns="0" rIns="0" bIns="0">
            <a:spAutoFit/>
          </a:bodyPr>
          <a:lstStyle/>
          <a:p>
            <a:r>
              <a:rPr lang="en-US" sz="800" b="0">
                <a:solidFill>
                  <a:srgbClr val="000000"/>
                </a:solidFill>
              </a:rPr>
              <a:t>valP</a:t>
            </a:r>
            <a:endParaRPr lang="en-US"/>
          </a:p>
        </p:txBody>
      </p:sp>
      <p:sp>
        <p:nvSpPr>
          <p:cNvPr id="329913" name="Rectangle 185"/>
          <p:cNvSpPr>
            <a:spLocks noChangeArrowheads="1"/>
          </p:cNvSpPr>
          <p:nvPr/>
        </p:nvSpPr>
        <p:spPr bwMode="auto">
          <a:xfrm>
            <a:off x="6302375" y="4567238"/>
            <a:ext cx="765175" cy="85725"/>
          </a:xfrm>
          <a:prstGeom prst="rect">
            <a:avLst/>
          </a:prstGeom>
          <a:solidFill>
            <a:srgbClr val="000000"/>
          </a:solidFill>
          <a:ln w="15875">
            <a:solidFill>
              <a:srgbClr val="000000"/>
            </a:solidFill>
            <a:miter lim="800000"/>
            <a:headEnd/>
            <a:tailEnd/>
          </a:ln>
        </p:spPr>
        <p:txBody>
          <a:bodyPr/>
          <a:lstStyle/>
          <a:p>
            <a:endParaRPr lang="en-US"/>
          </a:p>
        </p:txBody>
      </p:sp>
      <p:sp>
        <p:nvSpPr>
          <p:cNvPr id="329914" name="Freeform 186"/>
          <p:cNvSpPr>
            <a:spLocks/>
          </p:cNvSpPr>
          <p:nvPr/>
        </p:nvSpPr>
        <p:spPr bwMode="auto">
          <a:xfrm>
            <a:off x="7024688" y="4483100"/>
            <a:ext cx="169862" cy="254000"/>
          </a:xfrm>
          <a:custGeom>
            <a:avLst/>
            <a:gdLst/>
            <a:ahLst/>
            <a:cxnLst>
              <a:cxn ang="0">
                <a:pos x="0" y="321"/>
              </a:cxn>
              <a:cxn ang="0">
                <a:pos x="214" y="160"/>
              </a:cxn>
              <a:cxn ang="0">
                <a:pos x="0" y="0"/>
              </a:cxn>
              <a:cxn ang="0">
                <a:pos x="0" y="321"/>
              </a:cxn>
            </a:cxnLst>
            <a:rect l="0" t="0" r="r" b="b"/>
            <a:pathLst>
              <a:path w="214" h="321">
                <a:moveTo>
                  <a:pt x="0" y="321"/>
                </a:moveTo>
                <a:lnTo>
                  <a:pt x="214" y="160"/>
                </a:lnTo>
                <a:lnTo>
                  <a:pt x="0" y="0"/>
                </a:lnTo>
                <a:lnTo>
                  <a:pt x="0" y="321"/>
                </a:lnTo>
                <a:close/>
              </a:path>
            </a:pathLst>
          </a:custGeom>
          <a:solidFill>
            <a:srgbClr val="000000"/>
          </a:solidFill>
          <a:ln w="15875">
            <a:solidFill>
              <a:srgbClr val="000000"/>
            </a:solidFill>
            <a:prstDash val="solid"/>
            <a:round/>
            <a:headEnd/>
            <a:tailEnd/>
          </a:ln>
        </p:spPr>
        <p:txBody>
          <a:bodyPr/>
          <a:lstStyle/>
          <a:p>
            <a:endParaRPr lang="en-US"/>
          </a:p>
        </p:txBody>
      </p:sp>
      <p:sp>
        <p:nvSpPr>
          <p:cNvPr id="329915" name="Rectangle 187"/>
          <p:cNvSpPr>
            <a:spLocks noChangeArrowheads="1"/>
          </p:cNvSpPr>
          <p:nvPr/>
        </p:nvSpPr>
        <p:spPr bwMode="auto">
          <a:xfrm>
            <a:off x="6345238" y="4270375"/>
            <a:ext cx="595312" cy="288925"/>
          </a:xfrm>
          <a:prstGeom prst="rect">
            <a:avLst/>
          </a:prstGeom>
          <a:noFill/>
          <a:ln w="9525">
            <a:noFill/>
            <a:miter lim="800000"/>
            <a:headEnd/>
            <a:tailEnd/>
          </a:ln>
        </p:spPr>
        <p:txBody>
          <a:bodyPr/>
          <a:lstStyle/>
          <a:p>
            <a:endParaRPr lang="en-US"/>
          </a:p>
        </p:txBody>
      </p:sp>
      <p:sp>
        <p:nvSpPr>
          <p:cNvPr id="329916" name="Rectangle 188"/>
          <p:cNvSpPr>
            <a:spLocks noChangeArrowheads="1"/>
          </p:cNvSpPr>
          <p:nvPr/>
        </p:nvSpPr>
        <p:spPr bwMode="auto">
          <a:xfrm>
            <a:off x="6418263" y="4302125"/>
            <a:ext cx="203200" cy="109538"/>
          </a:xfrm>
          <a:prstGeom prst="rect">
            <a:avLst/>
          </a:prstGeom>
          <a:noFill/>
          <a:ln w="9525">
            <a:noFill/>
            <a:miter lim="800000"/>
            <a:headEnd/>
            <a:tailEnd/>
          </a:ln>
        </p:spPr>
        <p:txBody>
          <a:bodyPr wrap="none" lIns="0" tIns="0" rIns="0" bIns="0">
            <a:spAutoFit/>
          </a:bodyPr>
          <a:lstStyle/>
          <a:p>
            <a:r>
              <a:rPr lang="en-US" sz="800" b="0">
                <a:solidFill>
                  <a:srgbClr val="000000"/>
                </a:solidFill>
              </a:rPr>
              <a:t>srcA</a:t>
            </a:r>
            <a:endParaRPr lang="en-US"/>
          </a:p>
        </p:txBody>
      </p:sp>
      <p:sp>
        <p:nvSpPr>
          <p:cNvPr id="329917" name="Rectangle 189"/>
          <p:cNvSpPr>
            <a:spLocks noChangeArrowheads="1"/>
          </p:cNvSpPr>
          <p:nvPr/>
        </p:nvSpPr>
        <p:spPr bwMode="auto">
          <a:xfrm>
            <a:off x="6594475" y="4302125"/>
            <a:ext cx="101600" cy="134938"/>
          </a:xfrm>
          <a:prstGeom prst="rect">
            <a:avLst/>
          </a:prstGeom>
          <a:noFill/>
          <a:ln w="9525">
            <a:noFill/>
            <a:miter lim="800000"/>
            <a:headEnd/>
            <a:tailEnd/>
          </a:ln>
        </p:spPr>
        <p:txBody>
          <a:bodyPr wrap="none" lIns="0" tIns="0" rIns="0" bIns="0">
            <a:spAutoFit/>
          </a:bodyPr>
          <a:lstStyle/>
          <a:p>
            <a:r>
              <a:rPr lang="en-US" sz="800" b="0">
                <a:solidFill>
                  <a:srgbClr val="000000"/>
                </a:solidFill>
              </a:rPr>
              <a:t>, </a:t>
            </a:r>
            <a:endParaRPr lang="en-US"/>
          </a:p>
        </p:txBody>
      </p:sp>
      <p:sp>
        <p:nvSpPr>
          <p:cNvPr id="329918" name="Rectangle 190"/>
          <p:cNvSpPr>
            <a:spLocks noChangeArrowheads="1"/>
          </p:cNvSpPr>
          <p:nvPr/>
        </p:nvSpPr>
        <p:spPr bwMode="auto">
          <a:xfrm>
            <a:off x="6672263" y="4302125"/>
            <a:ext cx="203200" cy="109538"/>
          </a:xfrm>
          <a:prstGeom prst="rect">
            <a:avLst/>
          </a:prstGeom>
          <a:noFill/>
          <a:ln w="9525">
            <a:noFill/>
            <a:miter lim="800000"/>
            <a:headEnd/>
            <a:tailEnd/>
          </a:ln>
        </p:spPr>
        <p:txBody>
          <a:bodyPr wrap="none" lIns="0" tIns="0" rIns="0" bIns="0">
            <a:spAutoFit/>
          </a:bodyPr>
          <a:lstStyle/>
          <a:p>
            <a:r>
              <a:rPr lang="en-US" sz="800" b="0">
                <a:solidFill>
                  <a:srgbClr val="000000"/>
                </a:solidFill>
              </a:rPr>
              <a:t>srcB</a:t>
            </a:r>
            <a:endParaRPr lang="en-US"/>
          </a:p>
        </p:txBody>
      </p:sp>
      <p:sp>
        <p:nvSpPr>
          <p:cNvPr id="329919" name="Rectangle 191"/>
          <p:cNvSpPr>
            <a:spLocks noChangeArrowheads="1"/>
          </p:cNvSpPr>
          <p:nvPr/>
        </p:nvSpPr>
        <p:spPr bwMode="auto">
          <a:xfrm>
            <a:off x="6418263" y="4421188"/>
            <a:ext cx="204787" cy="109537"/>
          </a:xfrm>
          <a:prstGeom prst="rect">
            <a:avLst/>
          </a:prstGeom>
          <a:noFill/>
          <a:ln w="9525">
            <a:noFill/>
            <a:miter lim="800000"/>
            <a:headEnd/>
            <a:tailEnd/>
          </a:ln>
        </p:spPr>
        <p:txBody>
          <a:bodyPr wrap="none" lIns="0" tIns="0" rIns="0" bIns="0">
            <a:spAutoFit/>
          </a:bodyPr>
          <a:lstStyle/>
          <a:p>
            <a:r>
              <a:rPr lang="en-US" sz="800" b="0">
                <a:solidFill>
                  <a:srgbClr val="000000"/>
                </a:solidFill>
              </a:rPr>
              <a:t>dstA</a:t>
            </a:r>
            <a:endParaRPr lang="en-US"/>
          </a:p>
        </p:txBody>
      </p:sp>
      <p:sp>
        <p:nvSpPr>
          <p:cNvPr id="329920" name="Rectangle 192"/>
          <p:cNvSpPr>
            <a:spLocks noChangeArrowheads="1"/>
          </p:cNvSpPr>
          <p:nvPr/>
        </p:nvSpPr>
        <p:spPr bwMode="auto">
          <a:xfrm>
            <a:off x="6594475" y="4421188"/>
            <a:ext cx="101600" cy="134937"/>
          </a:xfrm>
          <a:prstGeom prst="rect">
            <a:avLst/>
          </a:prstGeom>
          <a:noFill/>
          <a:ln w="9525">
            <a:noFill/>
            <a:miter lim="800000"/>
            <a:headEnd/>
            <a:tailEnd/>
          </a:ln>
        </p:spPr>
        <p:txBody>
          <a:bodyPr wrap="none" lIns="0" tIns="0" rIns="0" bIns="0">
            <a:spAutoFit/>
          </a:bodyPr>
          <a:lstStyle/>
          <a:p>
            <a:r>
              <a:rPr lang="en-US" sz="800" b="0">
                <a:solidFill>
                  <a:srgbClr val="000000"/>
                </a:solidFill>
              </a:rPr>
              <a:t>, </a:t>
            </a:r>
            <a:endParaRPr lang="en-US"/>
          </a:p>
        </p:txBody>
      </p:sp>
      <p:sp>
        <p:nvSpPr>
          <p:cNvPr id="329921" name="Rectangle 193"/>
          <p:cNvSpPr>
            <a:spLocks noChangeArrowheads="1"/>
          </p:cNvSpPr>
          <p:nvPr/>
        </p:nvSpPr>
        <p:spPr bwMode="auto">
          <a:xfrm>
            <a:off x="6672263" y="4421188"/>
            <a:ext cx="204787" cy="109537"/>
          </a:xfrm>
          <a:prstGeom prst="rect">
            <a:avLst/>
          </a:prstGeom>
          <a:noFill/>
          <a:ln w="9525">
            <a:noFill/>
            <a:miter lim="800000"/>
            <a:headEnd/>
            <a:tailEnd/>
          </a:ln>
        </p:spPr>
        <p:txBody>
          <a:bodyPr wrap="none" lIns="0" tIns="0" rIns="0" bIns="0">
            <a:spAutoFit/>
          </a:bodyPr>
          <a:lstStyle/>
          <a:p>
            <a:r>
              <a:rPr lang="en-US" sz="800" b="0">
                <a:solidFill>
                  <a:srgbClr val="000000"/>
                </a:solidFill>
              </a:rPr>
              <a:t>dstB</a:t>
            </a:r>
            <a:endParaRPr lang="en-US"/>
          </a:p>
        </p:txBody>
      </p:sp>
      <p:sp>
        <p:nvSpPr>
          <p:cNvPr id="329922" name="Rectangle 194"/>
          <p:cNvSpPr>
            <a:spLocks noChangeArrowheads="1"/>
          </p:cNvSpPr>
          <p:nvPr/>
        </p:nvSpPr>
        <p:spPr bwMode="auto">
          <a:xfrm>
            <a:off x="7407275" y="4057650"/>
            <a:ext cx="85725" cy="341313"/>
          </a:xfrm>
          <a:prstGeom prst="rect">
            <a:avLst/>
          </a:prstGeom>
          <a:solidFill>
            <a:srgbClr val="000000"/>
          </a:solidFill>
          <a:ln w="15875">
            <a:solidFill>
              <a:srgbClr val="000000"/>
            </a:solidFill>
            <a:miter lim="800000"/>
            <a:headEnd/>
            <a:tailEnd/>
          </a:ln>
        </p:spPr>
        <p:txBody>
          <a:bodyPr/>
          <a:lstStyle/>
          <a:p>
            <a:endParaRPr lang="en-US"/>
          </a:p>
        </p:txBody>
      </p:sp>
      <p:sp>
        <p:nvSpPr>
          <p:cNvPr id="329923" name="Rectangle 195"/>
          <p:cNvSpPr>
            <a:spLocks noChangeArrowheads="1"/>
          </p:cNvSpPr>
          <p:nvPr/>
        </p:nvSpPr>
        <p:spPr bwMode="auto">
          <a:xfrm>
            <a:off x="6472238" y="4057650"/>
            <a:ext cx="1020762" cy="85725"/>
          </a:xfrm>
          <a:prstGeom prst="rect">
            <a:avLst/>
          </a:prstGeom>
          <a:solidFill>
            <a:srgbClr val="000000"/>
          </a:solidFill>
          <a:ln w="15875">
            <a:solidFill>
              <a:srgbClr val="000000"/>
            </a:solidFill>
            <a:miter lim="800000"/>
            <a:headEnd/>
            <a:tailEnd/>
          </a:ln>
        </p:spPr>
        <p:txBody>
          <a:bodyPr/>
          <a:lstStyle/>
          <a:p>
            <a:endParaRPr lang="en-US"/>
          </a:p>
        </p:txBody>
      </p:sp>
      <p:sp>
        <p:nvSpPr>
          <p:cNvPr id="329924" name="Freeform 196"/>
          <p:cNvSpPr>
            <a:spLocks/>
          </p:cNvSpPr>
          <p:nvPr/>
        </p:nvSpPr>
        <p:spPr bwMode="auto">
          <a:xfrm>
            <a:off x="6302375" y="3973513"/>
            <a:ext cx="169863" cy="254000"/>
          </a:xfrm>
          <a:custGeom>
            <a:avLst/>
            <a:gdLst/>
            <a:ahLst/>
            <a:cxnLst>
              <a:cxn ang="0">
                <a:pos x="214" y="321"/>
              </a:cxn>
              <a:cxn ang="0">
                <a:pos x="0" y="160"/>
              </a:cxn>
              <a:cxn ang="0">
                <a:pos x="214" y="0"/>
              </a:cxn>
              <a:cxn ang="0">
                <a:pos x="214" y="321"/>
              </a:cxn>
            </a:cxnLst>
            <a:rect l="0" t="0" r="r" b="b"/>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en-US"/>
          </a:p>
        </p:txBody>
      </p:sp>
      <p:sp>
        <p:nvSpPr>
          <p:cNvPr id="329925" name="Rectangle 197"/>
          <p:cNvSpPr>
            <a:spLocks noChangeArrowheads="1"/>
          </p:cNvSpPr>
          <p:nvPr/>
        </p:nvSpPr>
        <p:spPr bwMode="auto">
          <a:xfrm>
            <a:off x="6811963" y="3846513"/>
            <a:ext cx="638175" cy="169862"/>
          </a:xfrm>
          <a:prstGeom prst="rect">
            <a:avLst/>
          </a:prstGeom>
          <a:noFill/>
          <a:ln w="9525">
            <a:noFill/>
            <a:miter lim="800000"/>
            <a:headEnd/>
            <a:tailEnd/>
          </a:ln>
        </p:spPr>
        <p:txBody>
          <a:bodyPr/>
          <a:lstStyle/>
          <a:p>
            <a:endParaRPr lang="en-US"/>
          </a:p>
        </p:txBody>
      </p:sp>
      <p:sp>
        <p:nvSpPr>
          <p:cNvPr id="329926" name="Rectangle 198"/>
          <p:cNvSpPr>
            <a:spLocks noChangeArrowheads="1"/>
          </p:cNvSpPr>
          <p:nvPr/>
        </p:nvSpPr>
        <p:spPr bwMode="auto">
          <a:xfrm>
            <a:off x="6980238" y="3876675"/>
            <a:ext cx="200025" cy="109538"/>
          </a:xfrm>
          <a:prstGeom prst="rect">
            <a:avLst/>
          </a:prstGeom>
          <a:noFill/>
          <a:ln w="9525">
            <a:noFill/>
            <a:miter lim="800000"/>
            <a:headEnd/>
            <a:tailEnd/>
          </a:ln>
        </p:spPr>
        <p:txBody>
          <a:bodyPr wrap="none" lIns="0" tIns="0" rIns="0" bIns="0">
            <a:spAutoFit/>
          </a:bodyPr>
          <a:lstStyle/>
          <a:p>
            <a:r>
              <a:rPr lang="en-US" sz="800" b="0">
                <a:solidFill>
                  <a:srgbClr val="000000"/>
                </a:solidFill>
              </a:rPr>
              <a:t>valA</a:t>
            </a:r>
            <a:endParaRPr lang="en-US"/>
          </a:p>
        </p:txBody>
      </p:sp>
      <p:sp>
        <p:nvSpPr>
          <p:cNvPr id="329927" name="Rectangle 199"/>
          <p:cNvSpPr>
            <a:spLocks noChangeArrowheads="1"/>
          </p:cNvSpPr>
          <p:nvPr/>
        </p:nvSpPr>
        <p:spPr bwMode="auto">
          <a:xfrm>
            <a:off x="7151688" y="3876675"/>
            <a:ext cx="101600" cy="134938"/>
          </a:xfrm>
          <a:prstGeom prst="rect">
            <a:avLst/>
          </a:prstGeom>
          <a:noFill/>
          <a:ln w="9525">
            <a:noFill/>
            <a:miter lim="800000"/>
            <a:headEnd/>
            <a:tailEnd/>
          </a:ln>
        </p:spPr>
        <p:txBody>
          <a:bodyPr wrap="none" lIns="0" tIns="0" rIns="0" bIns="0">
            <a:spAutoFit/>
          </a:bodyPr>
          <a:lstStyle/>
          <a:p>
            <a:r>
              <a:rPr lang="en-US" sz="800" b="0">
                <a:solidFill>
                  <a:srgbClr val="000000"/>
                </a:solidFill>
              </a:rPr>
              <a:t>, </a:t>
            </a:r>
            <a:endParaRPr lang="en-US"/>
          </a:p>
        </p:txBody>
      </p:sp>
      <p:sp>
        <p:nvSpPr>
          <p:cNvPr id="329928" name="Rectangle 200"/>
          <p:cNvSpPr>
            <a:spLocks noChangeArrowheads="1"/>
          </p:cNvSpPr>
          <p:nvPr/>
        </p:nvSpPr>
        <p:spPr bwMode="auto">
          <a:xfrm>
            <a:off x="7226300" y="3876675"/>
            <a:ext cx="200025" cy="109538"/>
          </a:xfrm>
          <a:prstGeom prst="rect">
            <a:avLst/>
          </a:prstGeom>
          <a:noFill/>
          <a:ln w="9525">
            <a:noFill/>
            <a:miter lim="800000"/>
            <a:headEnd/>
            <a:tailEnd/>
          </a:ln>
        </p:spPr>
        <p:txBody>
          <a:bodyPr wrap="none" lIns="0" tIns="0" rIns="0" bIns="0">
            <a:spAutoFit/>
          </a:bodyPr>
          <a:lstStyle/>
          <a:p>
            <a:r>
              <a:rPr lang="en-US" sz="800" b="0">
                <a:solidFill>
                  <a:srgbClr val="000000"/>
                </a:solidFill>
              </a:rPr>
              <a:t>valB</a:t>
            </a:r>
            <a:endParaRPr lang="en-US"/>
          </a:p>
        </p:txBody>
      </p:sp>
      <p:sp>
        <p:nvSpPr>
          <p:cNvPr id="329929" name="Rectangle 201"/>
          <p:cNvSpPr>
            <a:spLocks noChangeArrowheads="1"/>
          </p:cNvSpPr>
          <p:nvPr/>
        </p:nvSpPr>
        <p:spPr bwMode="auto">
          <a:xfrm>
            <a:off x="6302375" y="3379788"/>
            <a:ext cx="1063625" cy="85725"/>
          </a:xfrm>
          <a:prstGeom prst="rect">
            <a:avLst/>
          </a:prstGeom>
          <a:solidFill>
            <a:srgbClr val="000000"/>
          </a:solidFill>
          <a:ln w="15875">
            <a:solidFill>
              <a:srgbClr val="000000"/>
            </a:solidFill>
            <a:miter lim="800000"/>
            <a:headEnd/>
            <a:tailEnd/>
          </a:ln>
        </p:spPr>
        <p:txBody>
          <a:bodyPr/>
          <a:lstStyle/>
          <a:p>
            <a:endParaRPr lang="en-US"/>
          </a:p>
        </p:txBody>
      </p:sp>
      <p:sp>
        <p:nvSpPr>
          <p:cNvPr id="329930" name="Rectangle 202"/>
          <p:cNvSpPr>
            <a:spLocks noChangeArrowheads="1"/>
          </p:cNvSpPr>
          <p:nvPr/>
        </p:nvSpPr>
        <p:spPr bwMode="auto">
          <a:xfrm>
            <a:off x="7280275" y="3294063"/>
            <a:ext cx="85725" cy="171450"/>
          </a:xfrm>
          <a:prstGeom prst="rect">
            <a:avLst/>
          </a:prstGeom>
          <a:solidFill>
            <a:srgbClr val="000000"/>
          </a:solidFill>
          <a:ln w="15875">
            <a:solidFill>
              <a:srgbClr val="000000"/>
            </a:solidFill>
            <a:miter lim="800000"/>
            <a:headEnd/>
            <a:tailEnd/>
          </a:ln>
        </p:spPr>
        <p:txBody>
          <a:bodyPr/>
          <a:lstStyle/>
          <a:p>
            <a:endParaRPr lang="en-US"/>
          </a:p>
        </p:txBody>
      </p:sp>
      <p:sp>
        <p:nvSpPr>
          <p:cNvPr id="329931" name="Freeform 203"/>
          <p:cNvSpPr>
            <a:spLocks/>
          </p:cNvSpPr>
          <p:nvPr/>
        </p:nvSpPr>
        <p:spPr bwMode="auto">
          <a:xfrm>
            <a:off x="7194550" y="3124200"/>
            <a:ext cx="255588" cy="169863"/>
          </a:xfrm>
          <a:custGeom>
            <a:avLst/>
            <a:gdLst/>
            <a:ahLst/>
            <a:cxnLst>
              <a:cxn ang="0">
                <a:pos x="0" y="214"/>
              </a:cxn>
              <a:cxn ang="0">
                <a:pos x="161" y="0"/>
              </a:cxn>
              <a:cxn ang="0">
                <a:pos x="321" y="214"/>
              </a:cxn>
              <a:cxn ang="0">
                <a:pos x="0" y="214"/>
              </a:cxn>
            </a:cxnLst>
            <a:rect l="0" t="0" r="r" b="b"/>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en-US"/>
          </a:p>
        </p:txBody>
      </p:sp>
      <p:sp>
        <p:nvSpPr>
          <p:cNvPr id="329932" name="Rectangle 204"/>
          <p:cNvSpPr>
            <a:spLocks noChangeArrowheads="1"/>
          </p:cNvSpPr>
          <p:nvPr/>
        </p:nvSpPr>
        <p:spPr bwMode="auto">
          <a:xfrm>
            <a:off x="6345238" y="3167063"/>
            <a:ext cx="638175" cy="169862"/>
          </a:xfrm>
          <a:prstGeom prst="rect">
            <a:avLst/>
          </a:prstGeom>
          <a:noFill/>
          <a:ln w="9525">
            <a:noFill/>
            <a:miter lim="800000"/>
            <a:headEnd/>
            <a:tailEnd/>
          </a:ln>
        </p:spPr>
        <p:txBody>
          <a:bodyPr/>
          <a:lstStyle/>
          <a:p>
            <a:endParaRPr lang="en-US"/>
          </a:p>
        </p:txBody>
      </p:sp>
      <p:sp>
        <p:nvSpPr>
          <p:cNvPr id="329933" name="Rectangle 205"/>
          <p:cNvSpPr>
            <a:spLocks noChangeArrowheads="1"/>
          </p:cNvSpPr>
          <p:nvPr/>
        </p:nvSpPr>
        <p:spPr bwMode="auto">
          <a:xfrm>
            <a:off x="6418263" y="3198813"/>
            <a:ext cx="204787" cy="109537"/>
          </a:xfrm>
          <a:prstGeom prst="rect">
            <a:avLst/>
          </a:prstGeom>
          <a:noFill/>
          <a:ln w="9525">
            <a:noFill/>
            <a:miter lim="800000"/>
            <a:headEnd/>
            <a:tailEnd/>
          </a:ln>
        </p:spPr>
        <p:txBody>
          <a:bodyPr wrap="none" lIns="0" tIns="0" rIns="0" bIns="0">
            <a:spAutoFit/>
          </a:bodyPr>
          <a:lstStyle/>
          <a:p>
            <a:r>
              <a:rPr lang="en-US" sz="800" b="0">
                <a:solidFill>
                  <a:srgbClr val="000000"/>
                </a:solidFill>
              </a:rPr>
              <a:t>aluA</a:t>
            </a:r>
            <a:endParaRPr lang="en-US"/>
          </a:p>
        </p:txBody>
      </p:sp>
      <p:sp>
        <p:nvSpPr>
          <p:cNvPr id="329934" name="Rectangle 206"/>
          <p:cNvSpPr>
            <a:spLocks noChangeArrowheads="1"/>
          </p:cNvSpPr>
          <p:nvPr/>
        </p:nvSpPr>
        <p:spPr bwMode="auto">
          <a:xfrm>
            <a:off x="6594475" y="3198813"/>
            <a:ext cx="101600" cy="134937"/>
          </a:xfrm>
          <a:prstGeom prst="rect">
            <a:avLst/>
          </a:prstGeom>
          <a:noFill/>
          <a:ln w="9525">
            <a:noFill/>
            <a:miter lim="800000"/>
            <a:headEnd/>
            <a:tailEnd/>
          </a:ln>
        </p:spPr>
        <p:txBody>
          <a:bodyPr wrap="none" lIns="0" tIns="0" rIns="0" bIns="0">
            <a:spAutoFit/>
          </a:bodyPr>
          <a:lstStyle/>
          <a:p>
            <a:r>
              <a:rPr lang="en-US" sz="800" b="0">
                <a:solidFill>
                  <a:srgbClr val="000000"/>
                </a:solidFill>
              </a:rPr>
              <a:t>, </a:t>
            </a:r>
            <a:endParaRPr lang="en-US"/>
          </a:p>
        </p:txBody>
      </p:sp>
      <p:sp>
        <p:nvSpPr>
          <p:cNvPr id="329935" name="Rectangle 207"/>
          <p:cNvSpPr>
            <a:spLocks noChangeArrowheads="1"/>
          </p:cNvSpPr>
          <p:nvPr/>
        </p:nvSpPr>
        <p:spPr bwMode="auto">
          <a:xfrm>
            <a:off x="6672263" y="3198813"/>
            <a:ext cx="204787" cy="109537"/>
          </a:xfrm>
          <a:prstGeom prst="rect">
            <a:avLst/>
          </a:prstGeom>
          <a:noFill/>
          <a:ln w="9525">
            <a:noFill/>
            <a:miter lim="800000"/>
            <a:headEnd/>
            <a:tailEnd/>
          </a:ln>
        </p:spPr>
        <p:txBody>
          <a:bodyPr wrap="none" lIns="0" tIns="0" rIns="0" bIns="0">
            <a:spAutoFit/>
          </a:bodyPr>
          <a:lstStyle/>
          <a:p>
            <a:r>
              <a:rPr lang="en-US" sz="800" b="0">
                <a:solidFill>
                  <a:srgbClr val="000000"/>
                </a:solidFill>
              </a:rPr>
              <a:t>aluB</a:t>
            </a:r>
            <a:endParaRPr lang="en-US"/>
          </a:p>
        </p:txBody>
      </p:sp>
      <p:sp>
        <p:nvSpPr>
          <p:cNvPr id="329936" name="Rectangle 208"/>
          <p:cNvSpPr>
            <a:spLocks noChangeArrowheads="1"/>
          </p:cNvSpPr>
          <p:nvPr/>
        </p:nvSpPr>
        <p:spPr bwMode="auto">
          <a:xfrm>
            <a:off x="6345238" y="2954338"/>
            <a:ext cx="638175" cy="171450"/>
          </a:xfrm>
          <a:prstGeom prst="rect">
            <a:avLst/>
          </a:prstGeom>
          <a:noFill/>
          <a:ln w="9525">
            <a:noFill/>
            <a:miter lim="800000"/>
            <a:headEnd/>
            <a:tailEnd/>
          </a:ln>
        </p:spPr>
        <p:txBody>
          <a:bodyPr/>
          <a:lstStyle/>
          <a:p>
            <a:endParaRPr lang="en-US"/>
          </a:p>
        </p:txBody>
      </p:sp>
      <p:sp>
        <p:nvSpPr>
          <p:cNvPr id="329937" name="Rectangle 209"/>
          <p:cNvSpPr>
            <a:spLocks noChangeArrowheads="1"/>
          </p:cNvSpPr>
          <p:nvPr/>
        </p:nvSpPr>
        <p:spPr bwMode="auto">
          <a:xfrm>
            <a:off x="6396038" y="2986088"/>
            <a:ext cx="189154" cy="110800"/>
          </a:xfrm>
          <a:prstGeom prst="rect">
            <a:avLst/>
          </a:prstGeom>
          <a:noFill/>
          <a:ln w="9525">
            <a:noFill/>
            <a:miter lim="800000"/>
            <a:headEnd/>
            <a:tailEnd/>
          </a:ln>
        </p:spPr>
        <p:txBody>
          <a:bodyPr wrap="none" lIns="0" tIns="0" rIns="0" bIns="0">
            <a:spAutoFit/>
          </a:bodyPr>
          <a:lstStyle/>
          <a:p>
            <a:r>
              <a:rPr lang="en-US" sz="800" b="0" dirty="0" err="1">
                <a:solidFill>
                  <a:srgbClr val="000000"/>
                </a:solidFill>
              </a:rPr>
              <a:t>Cnd</a:t>
            </a:r>
            <a:endParaRPr lang="en-US" dirty="0"/>
          </a:p>
        </p:txBody>
      </p:sp>
      <p:sp>
        <p:nvSpPr>
          <p:cNvPr id="329938" name="Rectangle 210"/>
          <p:cNvSpPr>
            <a:spLocks noChangeArrowheads="1"/>
          </p:cNvSpPr>
          <p:nvPr/>
        </p:nvSpPr>
        <p:spPr bwMode="auto">
          <a:xfrm>
            <a:off x="7280275" y="2571750"/>
            <a:ext cx="85725" cy="298450"/>
          </a:xfrm>
          <a:prstGeom prst="rect">
            <a:avLst/>
          </a:prstGeom>
          <a:solidFill>
            <a:srgbClr val="000000"/>
          </a:solidFill>
          <a:ln w="15875">
            <a:solidFill>
              <a:srgbClr val="000000"/>
            </a:solidFill>
            <a:miter lim="800000"/>
            <a:headEnd/>
            <a:tailEnd/>
          </a:ln>
        </p:spPr>
        <p:txBody>
          <a:bodyPr/>
          <a:lstStyle/>
          <a:p>
            <a:endParaRPr lang="en-US"/>
          </a:p>
        </p:txBody>
      </p:sp>
      <p:sp>
        <p:nvSpPr>
          <p:cNvPr id="329939" name="Rectangle 211"/>
          <p:cNvSpPr>
            <a:spLocks noChangeArrowheads="1"/>
          </p:cNvSpPr>
          <p:nvPr/>
        </p:nvSpPr>
        <p:spPr bwMode="auto">
          <a:xfrm>
            <a:off x="6430963" y="2571750"/>
            <a:ext cx="935037" cy="85725"/>
          </a:xfrm>
          <a:prstGeom prst="rect">
            <a:avLst/>
          </a:prstGeom>
          <a:solidFill>
            <a:srgbClr val="000000"/>
          </a:solidFill>
          <a:ln w="15875">
            <a:solidFill>
              <a:srgbClr val="000000"/>
            </a:solidFill>
            <a:miter lim="800000"/>
            <a:headEnd/>
            <a:tailEnd/>
          </a:ln>
        </p:spPr>
        <p:txBody>
          <a:bodyPr/>
          <a:lstStyle/>
          <a:p>
            <a:endParaRPr lang="en-US"/>
          </a:p>
        </p:txBody>
      </p:sp>
      <p:sp>
        <p:nvSpPr>
          <p:cNvPr id="329940" name="Freeform 212"/>
          <p:cNvSpPr>
            <a:spLocks/>
          </p:cNvSpPr>
          <p:nvPr/>
        </p:nvSpPr>
        <p:spPr bwMode="auto">
          <a:xfrm>
            <a:off x="6302375" y="2487613"/>
            <a:ext cx="169863" cy="254000"/>
          </a:xfrm>
          <a:custGeom>
            <a:avLst/>
            <a:gdLst/>
            <a:ahLst/>
            <a:cxnLst>
              <a:cxn ang="0">
                <a:pos x="214" y="321"/>
              </a:cxn>
              <a:cxn ang="0">
                <a:pos x="0" y="160"/>
              </a:cxn>
              <a:cxn ang="0">
                <a:pos x="214" y="0"/>
              </a:cxn>
              <a:cxn ang="0">
                <a:pos x="214" y="321"/>
              </a:cxn>
            </a:cxnLst>
            <a:rect l="0" t="0" r="r" b="b"/>
            <a:pathLst>
              <a:path w="214" h="321">
                <a:moveTo>
                  <a:pt x="214" y="321"/>
                </a:moveTo>
                <a:lnTo>
                  <a:pt x="0" y="160"/>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en-US"/>
          </a:p>
        </p:txBody>
      </p:sp>
      <p:sp>
        <p:nvSpPr>
          <p:cNvPr id="329941" name="Rectangle 213"/>
          <p:cNvSpPr>
            <a:spLocks noChangeArrowheads="1"/>
          </p:cNvSpPr>
          <p:nvPr/>
        </p:nvSpPr>
        <p:spPr bwMode="auto">
          <a:xfrm>
            <a:off x="6684963" y="2360613"/>
            <a:ext cx="638175" cy="169862"/>
          </a:xfrm>
          <a:prstGeom prst="rect">
            <a:avLst/>
          </a:prstGeom>
          <a:noFill/>
          <a:ln w="9525">
            <a:noFill/>
            <a:miter lim="800000"/>
            <a:headEnd/>
            <a:tailEnd/>
          </a:ln>
        </p:spPr>
        <p:txBody>
          <a:bodyPr/>
          <a:lstStyle/>
          <a:p>
            <a:endParaRPr lang="en-US"/>
          </a:p>
        </p:txBody>
      </p:sp>
      <p:sp>
        <p:nvSpPr>
          <p:cNvPr id="329942" name="Rectangle 214"/>
          <p:cNvSpPr>
            <a:spLocks noChangeArrowheads="1"/>
          </p:cNvSpPr>
          <p:nvPr/>
        </p:nvSpPr>
        <p:spPr bwMode="auto">
          <a:xfrm>
            <a:off x="7099300" y="2390775"/>
            <a:ext cx="200025" cy="109538"/>
          </a:xfrm>
          <a:prstGeom prst="rect">
            <a:avLst/>
          </a:prstGeom>
          <a:noFill/>
          <a:ln w="9525">
            <a:noFill/>
            <a:miter lim="800000"/>
            <a:headEnd/>
            <a:tailEnd/>
          </a:ln>
        </p:spPr>
        <p:txBody>
          <a:bodyPr wrap="none" lIns="0" tIns="0" rIns="0" bIns="0">
            <a:spAutoFit/>
          </a:bodyPr>
          <a:lstStyle/>
          <a:p>
            <a:r>
              <a:rPr lang="en-US" sz="800" b="0">
                <a:solidFill>
                  <a:srgbClr val="000000"/>
                </a:solidFill>
              </a:rPr>
              <a:t>valE</a:t>
            </a:r>
            <a:endParaRPr lang="en-US"/>
          </a:p>
        </p:txBody>
      </p:sp>
      <p:sp>
        <p:nvSpPr>
          <p:cNvPr id="329943" name="Rectangle 215"/>
          <p:cNvSpPr>
            <a:spLocks noChangeArrowheads="1"/>
          </p:cNvSpPr>
          <p:nvPr/>
        </p:nvSpPr>
        <p:spPr bwMode="auto">
          <a:xfrm>
            <a:off x="7916863" y="4567238"/>
            <a:ext cx="468312" cy="85725"/>
          </a:xfrm>
          <a:prstGeom prst="rect">
            <a:avLst/>
          </a:prstGeom>
          <a:solidFill>
            <a:srgbClr val="000000"/>
          </a:solidFill>
          <a:ln w="15875">
            <a:solidFill>
              <a:srgbClr val="000000"/>
            </a:solidFill>
            <a:miter lim="800000"/>
            <a:headEnd/>
            <a:tailEnd/>
          </a:ln>
        </p:spPr>
        <p:txBody>
          <a:bodyPr/>
          <a:lstStyle/>
          <a:p>
            <a:endParaRPr lang="en-US"/>
          </a:p>
        </p:txBody>
      </p:sp>
      <p:sp>
        <p:nvSpPr>
          <p:cNvPr id="329944" name="Freeform 216"/>
          <p:cNvSpPr>
            <a:spLocks/>
          </p:cNvSpPr>
          <p:nvPr/>
        </p:nvSpPr>
        <p:spPr bwMode="auto">
          <a:xfrm>
            <a:off x="7747000" y="4483100"/>
            <a:ext cx="169863" cy="254000"/>
          </a:xfrm>
          <a:custGeom>
            <a:avLst/>
            <a:gdLst/>
            <a:ahLst/>
            <a:cxnLst>
              <a:cxn ang="0">
                <a:pos x="213" y="321"/>
              </a:cxn>
              <a:cxn ang="0">
                <a:pos x="0" y="160"/>
              </a:cxn>
              <a:cxn ang="0">
                <a:pos x="213" y="0"/>
              </a:cxn>
              <a:cxn ang="0">
                <a:pos x="213" y="321"/>
              </a:cxn>
            </a:cxnLst>
            <a:rect l="0" t="0" r="r" b="b"/>
            <a:pathLst>
              <a:path w="213" h="321">
                <a:moveTo>
                  <a:pt x="213" y="321"/>
                </a:moveTo>
                <a:lnTo>
                  <a:pt x="0" y="160"/>
                </a:lnTo>
                <a:lnTo>
                  <a:pt x="213" y="0"/>
                </a:lnTo>
                <a:lnTo>
                  <a:pt x="213" y="321"/>
                </a:lnTo>
                <a:close/>
              </a:path>
            </a:pathLst>
          </a:custGeom>
          <a:solidFill>
            <a:srgbClr val="000000"/>
          </a:solidFill>
          <a:ln w="15875">
            <a:solidFill>
              <a:srgbClr val="000000"/>
            </a:solidFill>
            <a:prstDash val="solid"/>
            <a:round/>
            <a:headEnd/>
            <a:tailEnd/>
          </a:ln>
        </p:spPr>
        <p:txBody>
          <a:bodyPr/>
          <a:lstStyle/>
          <a:p>
            <a:endParaRPr lang="en-US"/>
          </a:p>
        </p:txBody>
      </p:sp>
      <p:sp>
        <p:nvSpPr>
          <p:cNvPr id="329945" name="Rectangle 217"/>
          <p:cNvSpPr>
            <a:spLocks noChangeArrowheads="1"/>
          </p:cNvSpPr>
          <p:nvPr/>
        </p:nvSpPr>
        <p:spPr bwMode="auto">
          <a:xfrm>
            <a:off x="8213725" y="874713"/>
            <a:ext cx="171450" cy="3778250"/>
          </a:xfrm>
          <a:prstGeom prst="rect">
            <a:avLst/>
          </a:prstGeom>
          <a:solidFill>
            <a:srgbClr val="000000"/>
          </a:solidFill>
          <a:ln w="15875">
            <a:solidFill>
              <a:srgbClr val="000000"/>
            </a:solidFill>
            <a:miter lim="800000"/>
            <a:headEnd/>
            <a:tailEnd/>
          </a:ln>
        </p:spPr>
        <p:txBody>
          <a:bodyPr/>
          <a:lstStyle/>
          <a:p>
            <a:endParaRPr lang="en-US"/>
          </a:p>
        </p:txBody>
      </p:sp>
      <p:sp>
        <p:nvSpPr>
          <p:cNvPr id="329946" name="Rectangle 218"/>
          <p:cNvSpPr>
            <a:spLocks noChangeArrowheads="1"/>
          </p:cNvSpPr>
          <p:nvPr/>
        </p:nvSpPr>
        <p:spPr bwMode="auto">
          <a:xfrm>
            <a:off x="6132513" y="746125"/>
            <a:ext cx="2252662" cy="171450"/>
          </a:xfrm>
          <a:prstGeom prst="rect">
            <a:avLst/>
          </a:prstGeom>
          <a:solidFill>
            <a:srgbClr val="000000"/>
          </a:solidFill>
          <a:ln w="15875">
            <a:solidFill>
              <a:srgbClr val="000000"/>
            </a:solidFill>
            <a:miter lim="800000"/>
            <a:headEnd/>
            <a:tailEnd/>
          </a:ln>
        </p:spPr>
        <p:txBody>
          <a:bodyPr/>
          <a:lstStyle/>
          <a:p>
            <a:endParaRPr lang="en-US"/>
          </a:p>
        </p:txBody>
      </p:sp>
      <p:sp>
        <p:nvSpPr>
          <p:cNvPr id="329947" name="Rectangle 219"/>
          <p:cNvSpPr>
            <a:spLocks noChangeArrowheads="1"/>
          </p:cNvSpPr>
          <p:nvPr/>
        </p:nvSpPr>
        <p:spPr bwMode="auto">
          <a:xfrm>
            <a:off x="6218238" y="6605588"/>
            <a:ext cx="2463800" cy="85725"/>
          </a:xfrm>
          <a:prstGeom prst="rect">
            <a:avLst/>
          </a:prstGeom>
          <a:solidFill>
            <a:srgbClr val="000000"/>
          </a:solidFill>
          <a:ln w="15875">
            <a:solidFill>
              <a:srgbClr val="000000"/>
            </a:solidFill>
            <a:miter lim="800000"/>
            <a:headEnd/>
            <a:tailEnd/>
          </a:ln>
        </p:spPr>
        <p:txBody>
          <a:bodyPr/>
          <a:lstStyle/>
          <a:p>
            <a:endParaRPr lang="en-US"/>
          </a:p>
        </p:txBody>
      </p:sp>
      <p:sp>
        <p:nvSpPr>
          <p:cNvPr id="329948" name="Rectangle 220"/>
          <p:cNvSpPr>
            <a:spLocks noChangeArrowheads="1"/>
          </p:cNvSpPr>
          <p:nvPr/>
        </p:nvSpPr>
        <p:spPr bwMode="auto">
          <a:xfrm>
            <a:off x="6175375" y="6521450"/>
            <a:ext cx="85725" cy="169863"/>
          </a:xfrm>
          <a:prstGeom prst="rect">
            <a:avLst/>
          </a:prstGeom>
          <a:solidFill>
            <a:srgbClr val="000000"/>
          </a:solidFill>
          <a:ln w="15875">
            <a:solidFill>
              <a:srgbClr val="000000"/>
            </a:solidFill>
            <a:miter lim="800000"/>
            <a:headEnd/>
            <a:tailEnd/>
          </a:ln>
        </p:spPr>
        <p:txBody>
          <a:bodyPr/>
          <a:lstStyle/>
          <a:p>
            <a:endParaRPr lang="en-US"/>
          </a:p>
        </p:txBody>
      </p:sp>
      <p:sp>
        <p:nvSpPr>
          <p:cNvPr id="329949" name="Freeform 221"/>
          <p:cNvSpPr>
            <a:spLocks/>
          </p:cNvSpPr>
          <p:nvPr/>
        </p:nvSpPr>
        <p:spPr bwMode="auto">
          <a:xfrm>
            <a:off x="6091238" y="6351588"/>
            <a:ext cx="254000" cy="169862"/>
          </a:xfrm>
          <a:custGeom>
            <a:avLst/>
            <a:gdLst/>
            <a:ahLst/>
            <a:cxnLst>
              <a:cxn ang="0">
                <a:pos x="0" y="214"/>
              </a:cxn>
              <a:cxn ang="0">
                <a:pos x="161" y="0"/>
              </a:cxn>
              <a:cxn ang="0">
                <a:pos x="321" y="214"/>
              </a:cxn>
              <a:cxn ang="0">
                <a:pos x="0" y="214"/>
              </a:cxn>
            </a:cxnLst>
            <a:rect l="0" t="0" r="r" b="b"/>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en-US"/>
          </a:p>
        </p:txBody>
      </p:sp>
      <p:sp>
        <p:nvSpPr>
          <p:cNvPr id="329950" name="Rectangle 222"/>
          <p:cNvSpPr>
            <a:spLocks noChangeArrowheads="1"/>
          </p:cNvSpPr>
          <p:nvPr/>
        </p:nvSpPr>
        <p:spPr bwMode="auto">
          <a:xfrm>
            <a:off x="6302375" y="2105025"/>
            <a:ext cx="808038" cy="85725"/>
          </a:xfrm>
          <a:prstGeom prst="rect">
            <a:avLst/>
          </a:prstGeom>
          <a:solidFill>
            <a:srgbClr val="000000"/>
          </a:solidFill>
          <a:ln w="15875">
            <a:solidFill>
              <a:srgbClr val="000000"/>
            </a:solidFill>
            <a:miter lim="800000"/>
            <a:headEnd/>
            <a:tailEnd/>
          </a:ln>
        </p:spPr>
        <p:txBody>
          <a:bodyPr/>
          <a:lstStyle/>
          <a:p>
            <a:endParaRPr lang="en-US"/>
          </a:p>
        </p:txBody>
      </p:sp>
      <p:sp>
        <p:nvSpPr>
          <p:cNvPr id="329951" name="Rectangle 223"/>
          <p:cNvSpPr>
            <a:spLocks noChangeArrowheads="1"/>
          </p:cNvSpPr>
          <p:nvPr/>
        </p:nvSpPr>
        <p:spPr bwMode="auto">
          <a:xfrm>
            <a:off x="7024688" y="1978025"/>
            <a:ext cx="85725" cy="171450"/>
          </a:xfrm>
          <a:prstGeom prst="rect">
            <a:avLst/>
          </a:prstGeom>
          <a:solidFill>
            <a:srgbClr val="000000"/>
          </a:solidFill>
          <a:ln w="15875">
            <a:solidFill>
              <a:srgbClr val="000000"/>
            </a:solidFill>
            <a:miter lim="800000"/>
            <a:headEnd/>
            <a:tailEnd/>
          </a:ln>
        </p:spPr>
        <p:txBody>
          <a:bodyPr/>
          <a:lstStyle/>
          <a:p>
            <a:endParaRPr lang="en-US"/>
          </a:p>
        </p:txBody>
      </p:sp>
      <p:sp>
        <p:nvSpPr>
          <p:cNvPr id="329952" name="Freeform 224"/>
          <p:cNvSpPr>
            <a:spLocks/>
          </p:cNvSpPr>
          <p:nvPr/>
        </p:nvSpPr>
        <p:spPr bwMode="auto">
          <a:xfrm>
            <a:off x="6940550" y="1808163"/>
            <a:ext cx="254000" cy="169862"/>
          </a:xfrm>
          <a:custGeom>
            <a:avLst/>
            <a:gdLst/>
            <a:ahLst/>
            <a:cxnLst>
              <a:cxn ang="0">
                <a:pos x="0" y="214"/>
              </a:cxn>
              <a:cxn ang="0">
                <a:pos x="161" y="0"/>
              </a:cxn>
              <a:cxn ang="0">
                <a:pos x="321" y="214"/>
              </a:cxn>
              <a:cxn ang="0">
                <a:pos x="0" y="214"/>
              </a:cxn>
            </a:cxnLst>
            <a:rect l="0" t="0" r="r" b="b"/>
            <a:pathLst>
              <a:path w="321" h="214">
                <a:moveTo>
                  <a:pt x="0" y="214"/>
                </a:moveTo>
                <a:lnTo>
                  <a:pt x="161" y="0"/>
                </a:lnTo>
                <a:lnTo>
                  <a:pt x="321" y="214"/>
                </a:lnTo>
                <a:lnTo>
                  <a:pt x="0" y="214"/>
                </a:lnTo>
                <a:close/>
              </a:path>
            </a:pathLst>
          </a:custGeom>
          <a:solidFill>
            <a:srgbClr val="000000"/>
          </a:solidFill>
          <a:ln w="15875">
            <a:solidFill>
              <a:srgbClr val="000000"/>
            </a:solidFill>
            <a:prstDash val="solid"/>
            <a:round/>
            <a:headEnd/>
            <a:tailEnd/>
          </a:ln>
        </p:spPr>
        <p:txBody>
          <a:bodyPr/>
          <a:lstStyle/>
          <a:p>
            <a:endParaRPr lang="en-US"/>
          </a:p>
        </p:txBody>
      </p:sp>
      <p:sp>
        <p:nvSpPr>
          <p:cNvPr id="329953" name="Rectangle 225"/>
          <p:cNvSpPr>
            <a:spLocks noChangeArrowheads="1"/>
          </p:cNvSpPr>
          <p:nvPr/>
        </p:nvSpPr>
        <p:spPr bwMode="auto">
          <a:xfrm>
            <a:off x="6302375" y="1892300"/>
            <a:ext cx="638175" cy="171450"/>
          </a:xfrm>
          <a:prstGeom prst="rect">
            <a:avLst/>
          </a:prstGeom>
          <a:noFill/>
          <a:ln w="9525">
            <a:noFill/>
            <a:miter lim="800000"/>
            <a:headEnd/>
            <a:tailEnd/>
          </a:ln>
        </p:spPr>
        <p:txBody>
          <a:bodyPr/>
          <a:lstStyle/>
          <a:p>
            <a:endParaRPr lang="en-US"/>
          </a:p>
        </p:txBody>
      </p:sp>
      <p:sp>
        <p:nvSpPr>
          <p:cNvPr id="329954" name="Rectangle 226"/>
          <p:cNvSpPr>
            <a:spLocks noChangeArrowheads="1"/>
          </p:cNvSpPr>
          <p:nvPr/>
        </p:nvSpPr>
        <p:spPr bwMode="auto">
          <a:xfrm>
            <a:off x="6376988" y="1924050"/>
            <a:ext cx="215900" cy="109538"/>
          </a:xfrm>
          <a:prstGeom prst="rect">
            <a:avLst/>
          </a:prstGeom>
          <a:noFill/>
          <a:ln w="9525">
            <a:noFill/>
            <a:miter lim="800000"/>
            <a:headEnd/>
            <a:tailEnd/>
          </a:ln>
        </p:spPr>
        <p:txBody>
          <a:bodyPr wrap="none" lIns="0" tIns="0" rIns="0" bIns="0">
            <a:spAutoFit/>
          </a:bodyPr>
          <a:lstStyle/>
          <a:p>
            <a:r>
              <a:rPr lang="en-US" sz="800" b="0">
                <a:solidFill>
                  <a:srgbClr val="000000"/>
                </a:solidFill>
              </a:rPr>
              <a:t>Addr</a:t>
            </a:r>
            <a:endParaRPr lang="en-US"/>
          </a:p>
        </p:txBody>
      </p:sp>
      <p:sp>
        <p:nvSpPr>
          <p:cNvPr id="329955" name="Rectangle 227"/>
          <p:cNvSpPr>
            <a:spLocks noChangeArrowheads="1"/>
          </p:cNvSpPr>
          <p:nvPr/>
        </p:nvSpPr>
        <p:spPr bwMode="auto">
          <a:xfrm>
            <a:off x="6562725" y="1924050"/>
            <a:ext cx="315913" cy="134938"/>
          </a:xfrm>
          <a:prstGeom prst="rect">
            <a:avLst/>
          </a:prstGeom>
          <a:noFill/>
          <a:ln w="9525">
            <a:noFill/>
            <a:miter lim="800000"/>
            <a:headEnd/>
            <a:tailEnd/>
          </a:ln>
        </p:spPr>
        <p:txBody>
          <a:bodyPr wrap="none" lIns="0" tIns="0" rIns="0" bIns="0">
            <a:spAutoFit/>
          </a:bodyPr>
          <a:lstStyle/>
          <a:p>
            <a:r>
              <a:rPr lang="en-US" sz="800" b="0">
                <a:solidFill>
                  <a:srgbClr val="000000"/>
                </a:solidFill>
              </a:rPr>
              <a:t>, Data</a:t>
            </a:r>
            <a:endParaRPr lang="en-US"/>
          </a:p>
        </p:txBody>
      </p:sp>
      <p:sp>
        <p:nvSpPr>
          <p:cNvPr id="329956" name="Rectangle 228"/>
          <p:cNvSpPr>
            <a:spLocks noChangeArrowheads="1"/>
          </p:cNvSpPr>
          <p:nvPr/>
        </p:nvSpPr>
        <p:spPr bwMode="auto">
          <a:xfrm>
            <a:off x="7024688" y="1128713"/>
            <a:ext cx="85725" cy="298450"/>
          </a:xfrm>
          <a:prstGeom prst="rect">
            <a:avLst/>
          </a:prstGeom>
          <a:solidFill>
            <a:srgbClr val="000000"/>
          </a:solidFill>
          <a:ln w="15875">
            <a:solidFill>
              <a:srgbClr val="000000"/>
            </a:solidFill>
            <a:miter lim="800000"/>
            <a:headEnd/>
            <a:tailEnd/>
          </a:ln>
        </p:spPr>
        <p:txBody>
          <a:bodyPr/>
          <a:lstStyle/>
          <a:p>
            <a:endParaRPr lang="en-US"/>
          </a:p>
        </p:txBody>
      </p:sp>
      <p:sp>
        <p:nvSpPr>
          <p:cNvPr id="329957" name="Rectangle 229"/>
          <p:cNvSpPr>
            <a:spLocks noChangeArrowheads="1"/>
          </p:cNvSpPr>
          <p:nvPr/>
        </p:nvSpPr>
        <p:spPr bwMode="auto">
          <a:xfrm>
            <a:off x="6472238" y="1128713"/>
            <a:ext cx="638175" cy="85725"/>
          </a:xfrm>
          <a:prstGeom prst="rect">
            <a:avLst/>
          </a:prstGeom>
          <a:solidFill>
            <a:srgbClr val="000000"/>
          </a:solidFill>
          <a:ln w="15875">
            <a:solidFill>
              <a:srgbClr val="000000"/>
            </a:solidFill>
            <a:miter lim="800000"/>
            <a:headEnd/>
            <a:tailEnd/>
          </a:ln>
        </p:spPr>
        <p:txBody>
          <a:bodyPr/>
          <a:lstStyle/>
          <a:p>
            <a:endParaRPr lang="en-US"/>
          </a:p>
        </p:txBody>
      </p:sp>
      <p:sp>
        <p:nvSpPr>
          <p:cNvPr id="329958" name="Freeform 230"/>
          <p:cNvSpPr>
            <a:spLocks/>
          </p:cNvSpPr>
          <p:nvPr/>
        </p:nvSpPr>
        <p:spPr bwMode="auto">
          <a:xfrm>
            <a:off x="6302375" y="1044575"/>
            <a:ext cx="169863" cy="254000"/>
          </a:xfrm>
          <a:custGeom>
            <a:avLst/>
            <a:gdLst/>
            <a:ahLst/>
            <a:cxnLst>
              <a:cxn ang="0">
                <a:pos x="214" y="321"/>
              </a:cxn>
              <a:cxn ang="0">
                <a:pos x="0" y="161"/>
              </a:cxn>
              <a:cxn ang="0">
                <a:pos x="214" y="0"/>
              </a:cxn>
              <a:cxn ang="0">
                <a:pos x="214" y="321"/>
              </a:cxn>
            </a:cxnLst>
            <a:rect l="0" t="0" r="r" b="b"/>
            <a:pathLst>
              <a:path w="214" h="321">
                <a:moveTo>
                  <a:pt x="214" y="321"/>
                </a:moveTo>
                <a:lnTo>
                  <a:pt x="0" y="161"/>
                </a:lnTo>
                <a:lnTo>
                  <a:pt x="214" y="0"/>
                </a:lnTo>
                <a:lnTo>
                  <a:pt x="214" y="321"/>
                </a:lnTo>
                <a:close/>
              </a:path>
            </a:pathLst>
          </a:custGeom>
          <a:solidFill>
            <a:srgbClr val="000000"/>
          </a:solidFill>
          <a:ln w="15875">
            <a:solidFill>
              <a:srgbClr val="000000"/>
            </a:solidFill>
            <a:prstDash val="solid"/>
            <a:round/>
            <a:headEnd/>
            <a:tailEnd/>
          </a:ln>
        </p:spPr>
        <p:txBody>
          <a:bodyPr/>
          <a:lstStyle/>
          <a:p>
            <a:endParaRPr lang="en-US"/>
          </a:p>
        </p:txBody>
      </p:sp>
      <p:sp>
        <p:nvSpPr>
          <p:cNvPr id="329959" name="Rectangle 231"/>
          <p:cNvSpPr>
            <a:spLocks noChangeArrowheads="1"/>
          </p:cNvSpPr>
          <p:nvPr/>
        </p:nvSpPr>
        <p:spPr bwMode="auto">
          <a:xfrm>
            <a:off x="6430963" y="915988"/>
            <a:ext cx="636587" cy="171450"/>
          </a:xfrm>
          <a:prstGeom prst="rect">
            <a:avLst/>
          </a:prstGeom>
          <a:noFill/>
          <a:ln w="9525">
            <a:noFill/>
            <a:miter lim="800000"/>
            <a:headEnd/>
            <a:tailEnd/>
          </a:ln>
        </p:spPr>
        <p:txBody>
          <a:bodyPr/>
          <a:lstStyle/>
          <a:p>
            <a:endParaRPr lang="en-US"/>
          </a:p>
        </p:txBody>
      </p:sp>
      <p:sp>
        <p:nvSpPr>
          <p:cNvPr id="329960" name="Rectangle 232"/>
          <p:cNvSpPr>
            <a:spLocks noChangeArrowheads="1"/>
          </p:cNvSpPr>
          <p:nvPr/>
        </p:nvSpPr>
        <p:spPr bwMode="auto">
          <a:xfrm>
            <a:off x="6829425" y="947738"/>
            <a:ext cx="215900" cy="109537"/>
          </a:xfrm>
          <a:prstGeom prst="rect">
            <a:avLst/>
          </a:prstGeom>
          <a:noFill/>
          <a:ln w="9525">
            <a:noFill/>
            <a:miter lim="800000"/>
            <a:headEnd/>
            <a:tailEnd/>
          </a:ln>
        </p:spPr>
        <p:txBody>
          <a:bodyPr wrap="none" lIns="0" tIns="0" rIns="0" bIns="0">
            <a:spAutoFit/>
          </a:bodyPr>
          <a:lstStyle/>
          <a:p>
            <a:r>
              <a:rPr lang="en-US" sz="800" b="0">
                <a:solidFill>
                  <a:srgbClr val="000000"/>
                </a:solidFill>
              </a:rPr>
              <a:t>valM</a:t>
            </a:r>
            <a:endParaRPr lang="en-US"/>
          </a:p>
        </p:txBody>
      </p:sp>
      <p:sp>
        <p:nvSpPr>
          <p:cNvPr id="329961" name="Rectangle 233"/>
          <p:cNvSpPr>
            <a:spLocks noChangeArrowheads="1"/>
          </p:cNvSpPr>
          <p:nvPr/>
        </p:nvSpPr>
        <p:spPr bwMode="auto">
          <a:xfrm>
            <a:off x="8596313" y="322263"/>
            <a:ext cx="85725" cy="6369050"/>
          </a:xfrm>
          <a:prstGeom prst="rect">
            <a:avLst/>
          </a:prstGeom>
          <a:solidFill>
            <a:srgbClr val="000000"/>
          </a:solidFill>
          <a:ln w="15875">
            <a:solidFill>
              <a:srgbClr val="000000"/>
            </a:solidFill>
            <a:miter lim="800000"/>
            <a:headEnd/>
            <a:tailEnd/>
          </a:ln>
        </p:spPr>
        <p:txBody>
          <a:bodyPr/>
          <a:lstStyle/>
          <a:p>
            <a:endParaRPr lang="en-US"/>
          </a:p>
        </p:txBody>
      </p:sp>
      <p:sp>
        <p:nvSpPr>
          <p:cNvPr id="329962" name="Freeform 234"/>
          <p:cNvSpPr>
            <a:spLocks/>
          </p:cNvSpPr>
          <p:nvPr/>
        </p:nvSpPr>
        <p:spPr bwMode="auto">
          <a:xfrm>
            <a:off x="5962650" y="1595438"/>
            <a:ext cx="339725" cy="169862"/>
          </a:xfrm>
          <a:custGeom>
            <a:avLst/>
            <a:gdLst/>
            <a:ahLst/>
            <a:cxnLst>
              <a:cxn ang="0">
                <a:pos x="0" y="214"/>
              </a:cxn>
              <a:cxn ang="0">
                <a:pos x="214" y="0"/>
              </a:cxn>
              <a:cxn ang="0">
                <a:pos x="428" y="214"/>
              </a:cxn>
              <a:cxn ang="0">
                <a:pos x="0" y="214"/>
              </a:cxn>
            </a:cxnLst>
            <a:rect l="0" t="0" r="r" b="b"/>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en-US"/>
          </a:p>
        </p:txBody>
      </p:sp>
      <p:sp>
        <p:nvSpPr>
          <p:cNvPr id="329963" name="Freeform 235"/>
          <p:cNvSpPr>
            <a:spLocks/>
          </p:cNvSpPr>
          <p:nvPr/>
        </p:nvSpPr>
        <p:spPr bwMode="auto">
          <a:xfrm>
            <a:off x="6132513" y="1595438"/>
            <a:ext cx="339725" cy="169862"/>
          </a:xfrm>
          <a:custGeom>
            <a:avLst/>
            <a:gdLst/>
            <a:ahLst/>
            <a:cxnLst>
              <a:cxn ang="0">
                <a:pos x="0" y="214"/>
              </a:cxn>
              <a:cxn ang="0">
                <a:pos x="214" y="0"/>
              </a:cxn>
              <a:cxn ang="0">
                <a:pos x="428" y="214"/>
              </a:cxn>
              <a:cxn ang="0">
                <a:pos x="0" y="214"/>
              </a:cxn>
            </a:cxnLst>
            <a:rect l="0" t="0" r="r" b="b"/>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en-US"/>
          </a:p>
        </p:txBody>
      </p:sp>
      <p:sp>
        <p:nvSpPr>
          <p:cNvPr id="329964" name="Freeform 236"/>
          <p:cNvSpPr>
            <a:spLocks/>
          </p:cNvSpPr>
          <p:nvPr/>
        </p:nvSpPr>
        <p:spPr bwMode="auto">
          <a:xfrm>
            <a:off x="5962650" y="1595438"/>
            <a:ext cx="339725" cy="169862"/>
          </a:xfrm>
          <a:custGeom>
            <a:avLst/>
            <a:gdLst/>
            <a:ahLst/>
            <a:cxnLst>
              <a:cxn ang="0">
                <a:pos x="0" y="214"/>
              </a:cxn>
              <a:cxn ang="0">
                <a:pos x="214" y="0"/>
              </a:cxn>
              <a:cxn ang="0">
                <a:pos x="428" y="214"/>
              </a:cxn>
              <a:cxn ang="0">
                <a:pos x="0" y="214"/>
              </a:cxn>
            </a:cxnLst>
            <a:rect l="0" t="0" r="r" b="b"/>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en-US"/>
          </a:p>
        </p:txBody>
      </p:sp>
      <p:sp>
        <p:nvSpPr>
          <p:cNvPr id="329965" name="Freeform 237"/>
          <p:cNvSpPr>
            <a:spLocks/>
          </p:cNvSpPr>
          <p:nvPr/>
        </p:nvSpPr>
        <p:spPr bwMode="auto">
          <a:xfrm>
            <a:off x="6132513" y="1595438"/>
            <a:ext cx="339725" cy="169862"/>
          </a:xfrm>
          <a:custGeom>
            <a:avLst/>
            <a:gdLst/>
            <a:ahLst/>
            <a:cxnLst>
              <a:cxn ang="0">
                <a:pos x="0" y="214"/>
              </a:cxn>
              <a:cxn ang="0">
                <a:pos x="214" y="0"/>
              </a:cxn>
              <a:cxn ang="0">
                <a:pos x="428" y="214"/>
              </a:cxn>
              <a:cxn ang="0">
                <a:pos x="0" y="214"/>
              </a:cxn>
            </a:cxnLst>
            <a:rect l="0" t="0" r="r" b="b"/>
            <a:pathLst>
              <a:path w="428" h="214">
                <a:moveTo>
                  <a:pt x="0" y="214"/>
                </a:moveTo>
                <a:lnTo>
                  <a:pt x="214" y="0"/>
                </a:lnTo>
                <a:lnTo>
                  <a:pt x="428" y="214"/>
                </a:lnTo>
                <a:lnTo>
                  <a:pt x="0" y="214"/>
                </a:lnTo>
                <a:close/>
              </a:path>
            </a:pathLst>
          </a:custGeom>
          <a:solidFill>
            <a:srgbClr val="000000"/>
          </a:solidFill>
          <a:ln w="15875">
            <a:solidFill>
              <a:srgbClr val="000000"/>
            </a:solidFill>
            <a:prstDash val="solid"/>
            <a:round/>
            <a:headEnd/>
            <a:tailEnd/>
          </a:ln>
        </p:spPr>
        <p:txBody>
          <a:bodyPr/>
          <a:lstStyle/>
          <a:p>
            <a:endParaRPr lang="en-US"/>
          </a:p>
        </p:txBody>
      </p:sp>
      <p:sp>
        <p:nvSpPr>
          <p:cNvPr id="329966" name="Freeform 238"/>
          <p:cNvSpPr>
            <a:spLocks/>
          </p:cNvSpPr>
          <p:nvPr/>
        </p:nvSpPr>
        <p:spPr bwMode="auto">
          <a:xfrm>
            <a:off x="8043863" y="2401888"/>
            <a:ext cx="339725" cy="169862"/>
          </a:xfrm>
          <a:custGeom>
            <a:avLst/>
            <a:gdLst/>
            <a:ahLst/>
            <a:cxnLst>
              <a:cxn ang="0">
                <a:pos x="0" y="0"/>
              </a:cxn>
              <a:cxn ang="0">
                <a:pos x="214" y="214"/>
              </a:cxn>
              <a:cxn ang="0">
                <a:pos x="428" y="0"/>
              </a:cxn>
              <a:cxn ang="0">
                <a:pos x="0" y="0"/>
              </a:cxn>
            </a:cxnLst>
            <a:rect l="0" t="0" r="r" b="b"/>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en-US"/>
          </a:p>
        </p:txBody>
      </p:sp>
      <p:sp>
        <p:nvSpPr>
          <p:cNvPr id="329967" name="Freeform 239"/>
          <p:cNvSpPr>
            <a:spLocks/>
          </p:cNvSpPr>
          <p:nvPr/>
        </p:nvSpPr>
        <p:spPr bwMode="auto">
          <a:xfrm>
            <a:off x="8213725" y="2401888"/>
            <a:ext cx="339725" cy="169862"/>
          </a:xfrm>
          <a:custGeom>
            <a:avLst/>
            <a:gdLst/>
            <a:ahLst/>
            <a:cxnLst>
              <a:cxn ang="0">
                <a:pos x="0" y="0"/>
              </a:cxn>
              <a:cxn ang="0">
                <a:pos x="214" y="214"/>
              </a:cxn>
              <a:cxn ang="0">
                <a:pos x="428" y="0"/>
              </a:cxn>
              <a:cxn ang="0">
                <a:pos x="0" y="0"/>
              </a:cxn>
            </a:cxnLst>
            <a:rect l="0" t="0" r="r" b="b"/>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en-US"/>
          </a:p>
        </p:txBody>
      </p:sp>
      <p:sp>
        <p:nvSpPr>
          <p:cNvPr id="329968" name="Freeform 240"/>
          <p:cNvSpPr>
            <a:spLocks/>
          </p:cNvSpPr>
          <p:nvPr/>
        </p:nvSpPr>
        <p:spPr bwMode="auto">
          <a:xfrm>
            <a:off x="8043863" y="2401888"/>
            <a:ext cx="339725" cy="169862"/>
          </a:xfrm>
          <a:custGeom>
            <a:avLst/>
            <a:gdLst/>
            <a:ahLst/>
            <a:cxnLst>
              <a:cxn ang="0">
                <a:pos x="0" y="0"/>
              </a:cxn>
              <a:cxn ang="0">
                <a:pos x="214" y="214"/>
              </a:cxn>
              <a:cxn ang="0">
                <a:pos x="428" y="0"/>
              </a:cxn>
              <a:cxn ang="0">
                <a:pos x="0" y="0"/>
              </a:cxn>
            </a:cxnLst>
            <a:rect l="0" t="0" r="r" b="b"/>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en-US"/>
          </a:p>
        </p:txBody>
      </p:sp>
      <p:sp>
        <p:nvSpPr>
          <p:cNvPr id="329969" name="Freeform 241"/>
          <p:cNvSpPr>
            <a:spLocks/>
          </p:cNvSpPr>
          <p:nvPr/>
        </p:nvSpPr>
        <p:spPr bwMode="auto">
          <a:xfrm>
            <a:off x="8213725" y="2401888"/>
            <a:ext cx="339725" cy="169862"/>
          </a:xfrm>
          <a:custGeom>
            <a:avLst/>
            <a:gdLst/>
            <a:ahLst/>
            <a:cxnLst>
              <a:cxn ang="0">
                <a:pos x="0" y="0"/>
              </a:cxn>
              <a:cxn ang="0">
                <a:pos x="214" y="214"/>
              </a:cxn>
              <a:cxn ang="0">
                <a:pos x="428" y="0"/>
              </a:cxn>
              <a:cxn ang="0">
                <a:pos x="0" y="0"/>
              </a:cxn>
            </a:cxnLst>
            <a:rect l="0" t="0" r="r" b="b"/>
            <a:pathLst>
              <a:path w="428" h="214">
                <a:moveTo>
                  <a:pt x="0" y="0"/>
                </a:moveTo>
                <a:lnTo>
                  <a:pt x="214" y="214"/>
                </a:lnTo>
                <a:lnTo>
                  <a:pt x="428" y="0"/>
                </a:lnTo>
                <a:lnTo>
                  <a:pt x="0" y="0"/>
                </a:lnTo>
                <a:close/>
              </a:path>
            </a:pathLst>
          </a:custGeom>
          <a:solidFill>
            <a:srgbClr val="000000"/>
          </a:solidFill>
          <a:ln w="15875">
            <a:solidFill>
              <a:srgbClr val="000000"/>
            </a:solidFill>
            <a:prstDash val="solid"/>
            <a:round/>
            <a:headEnd/>
            <a:tailEnd/>
          </a:ln>
        </p:spPr>
        <p:txBody>
          <a:bodyPr/>
          <a:lstStyle/>
          <a:p>
            <a:endParaRPr lang="en-US"/>
          </a:p>
        </p:txBody>
      </p:sp>
      <p:sp>
        <p:nvSpPr>
          <p:cNvPr id="329970" name="Rectangle 242"/>
          <p:cNvSpPr>
            <a:spLocks noChangeArrowheads="1"/>
          </p:cNvSpPr>
          <p:nvPr/>
        </p:nvSpPr>
        <p:spPr bwMode="auto">
          <a:xfrm>
            <a:off x="6175375" y="5883275"/>
            <a:ext cx="85725" cy="255588"/>
          </a:xfrm>
          <a:prstGeom prst="rect">
            <a:avLst/>
          </a:prstGeom>
          <a:solidFill>
            <a:srgbClr val="000000"/>
          </a:solidFill>
          <a:ln w="15875">
            <a:solidFill>
              <a:srgbClr val="000000"/>
            </a:solidFill>
            <a:miter lim="800000"/>
            <a:headEnd/>
            <a:tailEnd/>
          </a:ln>
        </p:spPr>
        <p:txBody>
          <a:bodyPr/>
          <a:lstStyle/>
          <a:p>
            <a:endParaRPr lang="en-US"/>
          </a:p>
        </p:txBody>
      </p:sp>
      <p:sp>
        <p:nvSpPr>
          <p:cNvPr id="329971" name="Rectangle 243"/>
          <p:cNvSpPr>
            <a:spLocks noChangeArrowheads="1"/>
          </p:cNvSpPr>
          <p:nvPr/>
        </p:nvSpPr>
        <p:spPr bwMode="auto">
          <a:xfrm>
            <a:off x="6261100" y="6011863"/>
            <a:ext cx="892175" cy="85725"/>
          </a:xfrm>
          <a:prstGeom prst="rect">
            <a:avLst/>
          </a:prstGeom>
          <a:solidFill>
            <a:srgbClr val="000000"/>
          </a:solidFill>
          <a:ln w="15875">
            <a:solidFill>
              <a:srgbClr val="000000"/>
            </a:solidFill>
            <a:miter lim="800000"/>
            <a:headEnd/>
            <a:tailEnd/>
          </a:ln>
        </p:spPr>
        <p:txBody>
          <a:bodyPr/>
          <a:lstStyle/>
          <a:p>
            <a:endParaRPr lang="en-US"/>
          </a:p>
        </p:txBody>
      </p:sp>
      <p:sp>
        <p:nvSpPr>
          <p:cNvPr id="329972" name="Rectangle 244"/>
          <p:cNvSpPr>
            <a:spLocks noChangeArrowheads="1"/>
          </p:cNvSpPr>
          <p:nvPr/>
        </p:nvSpPr>
        <p:spPr bwMode="auto">
          <a:xfrm>
            <a:off x="7067550" y="5883275"/>
            <a:ext cx="85725" cy="214313"/>
          </a:xfrm>
          <a:prstGeom prst="rect">
            <a:avLst/>
          </a:prstGeom>
          <a:solidFill>
            <a:srgbClr val="000000"/>
          </a:solidFill>
          <a:ln w="15875">
            <a:solidFill>
              <a:srgbClr val="000000"/>
            </a:solidFill>
            <a:miter lim="800000"/>
            <a:headEnd/>
            <a:tailEnd/>
          </a:ln>
        </p:spPr>
        <p:txBody>
          <a:bodyPr/>
          <a:lstStyle/>
          <a:p>
            <a:endParaRPr lang="en-US"/>
          </a:p>
        </p:txBody>
      </p:sp>
      <p:sp>
        <p:nvSpPr>
          <p:cNvPr id="329973" name="Rectangle 245"/>
          <p:cNvSpPr>
            <a:spLocks noChangeArrowheads="1"/>
          </p:cNvSpPr>
          <p:nvPr/>
        </p:nvSpPr>
        <p:spPr bwMode="auto">
          <a:xfrm>
            <a:off x="5029200" y="236538"/>
            <a:ext cx="260350" cy="188912"/>
          </a:xfrm>
          <a:prstGeom prst="rect">
            <a:avLst/>
          </a:prstGeom>
          <a:noFill/>
          <a:ln w="9525">
            <a:noFill/>
            <a:miter lim="800000"/>
            <a:headEnd/>
            <a:tailEnd/>
          </a:ln>
        </p:spPr>
        <p:txBody>
          <a:bodyPr/>
          <a:lstStyle/>
          <a:p>
            <a:endParaRPr lang="en-US"/>
          </a:p>
        </p:txBody>
      </p:sp>
      <p:sp>
        <p:nvSpPr>
          <p:cNvPr id="329974" name="Rectangle 246"/>
          <p:cNvSpPr>
            <a:spLocks noChangeArrowheads="1"/>
          </p:cNvSpPr>
          <p:nvPr/>
        </p:nvSpPr>
        <p:spPr bwMode="auto">
          <a:xfrm>
            <a:off x="4953000" y="312738"/>
            <a:ext cx="280988" cy="220662"/>
          </a:xfrm>
          <a:prstGeom prst="rect">
            <a:avLst/>
          </a:prstGeom>
          <a:noFill/>
          <a:ln w="9525">
            <a:noFill/>
            <a:miter lim="800000"/>
            <a:headEnd/>
            <a:tailEnd/>
          </a:ln>
        </p:spPr>
        <p:txBody>
          <a:bodyPr wrap="none" lIns="0" tIns="0" rIns="0" bIns="0">
            <a:spAutoFit/>
          </a:bodyPr>
          <a:lstStyle/>
          <a:p>
            <a:pPr algn="l"/>
            <a:r>
              <a:rPr lang="en-US" sz="1600">
                <a:solidFill>
                  <a:srgbClr val="000000"/>
                </a:solidFill>
              </a:rPr>
              <a:t>PC</a:t>
            </a:r>
            <a:endParaRPr lang="en-US" sz="1600"/>
          </a:p>
        </p:txBody>
      </p:sp>
      <p:sp>
        <p:nvSpPr>
          <p:cNvPr id="329975" name="Rectangle 247"/>
          <p:cNvSpPr>
            <a:spLocks noChangeArrowheads="1"/>
          </p:cNvSpPr>
          <p:nvPr/>
        </p:nvSpPr>
        <p:spPr bwMode="auto">
          <a:xfrm>
            <a:off x="6302375" y="576263"/>
            <a:ext cx="1487488" cy="171450"/>
          </a:xfrm>
          <a:prstGeom prst="rect">
            <a:avLst/>
          </a:prstGeom>
          <a:noFill/>
          <a:ln w="9525">
            <a:noFill/>
            <a:miter lim="800000"/>
            <a:headEnd/>
            <a:tailEnd/>
          </a:ln>
        </p:spPr>
        <p:txBody>
          <a:bodyPr/>
          <a:lstStyle/>
          <a:p>
            <a:endParaRPr lang="en-US"/>
          </a:p>
        </p:txBody>
      </p:sp>
      <p:sp>
        <p:nvSpPr>
          <p:cNvPr id="329976" name="Rectangle 248"/>
          <p:cNvSpPr>
            <a:spLocks noChangeArrowheads="1"/>
          </p:cNvSpPr>
          <p:nvPr/>
        </p:nvSpPr>
        <p:spPr bwMode="auto">
          <a:xfrm>
            <a:off x="6375400" y="608013"/>
            <a:ext cx="200025" cy="109537"/>
          </a:xfrm>
          <a:prstGeom prst="rect">
            <a:avLst/>
          </a:prstGeom>
          <a:noFill/>
          <a:ln w="9525">
            <a:noFill/>
            <a:miter lim="800000"/>
            <a:headEnd/>
            <a:tailEnd/>
          </a:ln>
        </p:spPr>
        <p:txBody>
          <a:bodyPr wrap="none" lIns="0" tIns="0" rIns="0" bIns="0">
            <a:spAutoFit/>
          </a:bodyPr>
          <a:lstStyle/>
          <a:p>
            <a:r>
              <a:rPr lang="en-US" sz="800" b="0">
                <a:solidFill>
                  <a:srgbClr val="000000"/>
                </a:solidFill>
              </a:rPr>
              <a:t>valE</a:t>
            </a:r>
            <a:endParaRPr lang="en-US"/>
          </a:p>
        </p:txBody>
      </p:sp>
      <p:sp>
        <p:nvSpPr>
          <p:cNvPr id="329977" name="Rectangle 249"/>
          <p:cNvSpPr>
            <a:spLocks noChangeArrowheads="1"/>
          </p:cNvSpPr>
          <p:nvPr/>
        </p:nvSpPr>
        <p:spPr bwMode="auto">
          <a:xfrm>
            <a:off x="6569075" y="608013"/>
            <a:ext cx="57150" cy="109537"/>
          </a:xfrm>
          <a:prstGeom prst="rect">
            <a:avLst/>
          </a:prstGeom>
          <a:noFill/>
          <a:ln w="9525">
            <a:noFill/>
            <a:miter lim="800000"/>
            <a:headEnd/>
            <a:tailEnd/>
          </a:ln>
        </p:spPr>
        <p:txBody>
          <a:bodyPr wrap="none" lIns="0" tIns="0" rIns="0" bIns="0">
            <a:spAutoFit/>
          </a:bodyPr>
          <a:lstStyle/>
          <a:p>
            <a:r>
              <a:rPr lang="en-US" sz="800" b="0">
                <a:solidFill>
                  <a:srgbClr val="000000"/>
                </a:solidFill>
              </a:rPr>
              <a:t>, </a:t>
            </a:r>
            <a:endParaRPr lang="en-US"/>
          </a:p>
        </p:txBody>
      </p:sp>
      <p:sp>
        <p:nvSpPr>
          <p:cNvPr id="329978" name="Rectangle 250"/>
          <p:cNvSpPr>
            <a:spLocks noChangeArrowheads="1"/>
          </p:cNvSpPr>
          <p:nvPr/>
        </p:nvSpPr>
        <p:spPr bwMode="auto">
          <a:xfrm>
            <a:off x="6621463" y="608013"/>
            <a:ext cx="215900" cy="109537"/>
          </a:xfrm>
          <a:prstGeom prst="rect">
            <a:avLst/>
          </a:prstGeom>
          <a:noFill/>
          <a:ln w="9525">
            <a:noFill/>
            <a:miter lim="800000"/>
            <a:headEnd/>
            <a:tailEnd/>
          </a:ln>
        </p:spPr>
        <p:txBody>
          <a:bodyPr wrap="none" lIns="0" tIns="0" rIns="0" bIns="0">
            <a:spAutoFit/>
          </a:bodyPr>
          <a:lstStyle/>
          <a:p>
            <a:r>
              <a:rPr lang="en-US" sz="800" b="0">
                <a:solidFill>
                  <a:srgbClr val="000000"/>
                </a:solidFill>
              </a:rPr>
              <a:t>valM</a:t>
            </a:r>
            <a:endParaRPr lang="en-US"/>
          </a:p>
        </p:txBody>
      </p:sp>
      <p:sp>
        <p:nvSpPr>
          <p:cNvPr id="329979" name="Rectangle 251"/>
          <p:cNvSpPr>
            <a:spLocks noChangeArrowheads="1"/>
          </p:cNvSpPr>
          <p:nvPr/>
        </p:nvSpPr>
        <p:spPr bwMode="auto">
          <a:xfrm>
            <a:off x="6132513" y="322263"/>
            <a:ext cx="2549525" cy="85725"/>
          </a:xfrm>
          <a:prstGeom prst="rect">
            <a:avLst/>
          </a:prstGeom>
          <a:solidFill>
            <a:srgbClr val="000000"/>
          </a:solidFill>
          <a:ln w="15875">
            <a:solidFill>
              <a:srgbClr val="000000"/>
            </a:solidFill>
            <a:miter lim="800000"/>
            <a:headEnd/>
            <a:tailEnd/>
          </a:ln>
        </p:spPr>
        <p:txBody>
          <a:bodyPr/>
          <a:lstStyle/>
          <a:p>
            <a:endParaRPr lang="en-US"/>
          </a:p>
        </p:txBody>
      </p:sp>
      <p:sp>
        <p:nvSpPr>
          <p:cNvPr id="329980" name="Freeform 252"/>
          <p:cNvSpPr>
            <a:spLocks/>
          </p:cNvSpPr>
          <p:nvPr/>
        </p:nvSpPr>
        <p:spPr bwMode="auto">
          <a:xfrm>
            <a:off x="8467725" y="3590925"/>
            <a:ext cx="255588" cy="169863"/>
          </a:xfrm>
          <a:custGeom>
            <a:avLst/>
            <a:gdLst/>
            <a:ahLst/>
            <a:cxnLst>
              <a:cxn ang="0">
                <a:pos x="321" y="0"/>
              </a:cxn>
              <a:cxn ang="0">
                <a:pos x="160" y="214"/>
              </a:cxn>
              <a:cxn ang="0">
                <a:pos x="0" y="0"/>
              </a:cxn>
              <a:cxn ang="0">
                <a:pos x="321" y="0"/>
              </a:cxn>
            </a:cxnLst>
            <a:rect l="0" t="0" r="r" b="b"/>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en-US"/>
          </a:p>
        </p:txBody>
      </p:sp>
      <p:sp>
        <p:nvSpPr>
          <p:cNvPr id="329981" name="Freeform 253"/>
          <p:cNvSpPr>
            <a:spLocks/>
          </p:cNvSpPr>
          <p:nvPr/>
        </p:nvSpPr>
        <p:spPr bwMode="auto">
          <a:xfrm>
            <a:off x="8553450" y="3590925"/>
            <a:ext cx="254000" cy="169863"/>
          </a:xfrm>
          <a:custGeom>
            <a:avLst/>
            <a:gdLst/>
            <a:ahLst/>
            <a:cxnLst>
              <a:cxn ang="0">
                <a:pos x="321" y="0"/>
              </a:cxn>
              <a:cxn ang="0">
                <a:pos x="160" y="214"/>
              </a:cxn>
              <a:cxn ang="0">
                <a:pos x="0" y="0"/>
              </a:cxn>
              <a:cxn ang="0">
                <a:pos x="321" y="0"/>
              </a:cxn>
            </a:cxnLst>
            <a:rect l="0" t="0" r="r" b="b"/>
            <a:pathLst>
              <a:path w="321" h="214">
                <a:moveTo>
                  <a:pt x="321" y="0"/>
                </a:moveTo>
                <a:lnTo>
                  <a:pt x="160" y="214"/>
                </a:lnTo>
                <a:lnTo>
                  <a:pt x="0" y="0"/>
                </a:lnTo>
                <a:lnTo>
                  <a:pt x="321" y="0"/>
                </a:lnTo>
                <a:close/>
              </a:path>
            </a:pathLst>
          </a:custGeom>
          <a:solidFill>
            <a:srgbClr val="000000"/>
          </a:solidFill>
          <a:ln w="15875">
            <a:solidFill>
              <a:srgbClr val="000000"/>
            </a:solidFill>
            <a:prstDash val="solid"/>
            <a:round/>
            <a:headEnd/>
            <a:tailEnd/>
          </a:ln>
        </p:spPr>
        <p:txBody>
          <a:bodyPr/>
          <a:lstStyle/>
          <a:p>
            <a:endParaRPr lang="en-US"/>
          </a:p>
        </p:txBody>
      </p:sp>
      <p:sp>
        <p:nvSpPr>
          <p:cNvPr id="329982" name="Rectangle 254"/>
          <p:cNvSpPr>
            <a:spLocks noChangeArrowheads="1"/>
          </p:cNvSpPr>
          <p:nvPr/>
        </p:nvSpPr>
        <p:spPr bwMode="auto">
          <a:xfrm>
            <a:off x="6302375" y="152400"/>
            <a:ext cx="1487488" cy="171450"/>
          </a:xfrm>
          <a:prstGeom prst="rect">
            <a:avLst/>
          </a:prstGeom>
          <a:noFill/>
          <a:ln w="9525">
            <a:noFill/>
            <a:miter lim="800000"/>
            <a:headEnd/>
            <a:tailEnd/>
          </a:ln>
        </p:spPr>
        <p:txBody>
          <a:bodyPr/>
          <a:lstStyle/>
          <a:p>
            <a:endParaRPr lang="en-US"/>
          </a:p>
        </p:txBody>
      </p:sp>
      <p:sp>
        <p:nvSpPr>
          <p:cNvPr id="329983" name="Rectangle 255"/>
          <p:cNvSpPr>
            <a:spLocks noChangeArrowheads="1"/>
          </p:cNvSpPr>
          <p:nvPr/>
        </p:nvSpPr>
        <p:spPr bwMode="auto">
          <a:xfrm>
            <a:off x="6375400" y="184150"/>
            <a:ext cx="330200" cy="109538"/>
          </a:xfrm>
          <a:prstGeom prst="rect">
            <a:avLst/>
          </a:prstGeom>
          <a:noFill/>
          <a:ln w="9525">
            <a:noFill/>
            <a:miter lim="800000"/>
            <a:headEnd/>
            <a:tailEnd/>
          </a:ln>
        </p:spPr>
        <p:txBody>
          <a:bodyPr wrap="none" lIns="0" tIns="0" rIns="0" bIns="0">
            <a:spAutoFit/>
          </a:bodyPr>
          <a:lstStyle/>
          <a:p>
            <a:r>
              <a:rPr lang="en-US" sz="800" b="0">
                <a:solidFill>
                  <a:srgbClr val="000000"/>
                </a:solidFill>
              </a:rPr>
              <a:t>newPC</a:t>
            </a:r>
            <a:endParaRPr lang="en-US"/>
          </a:p>
        </p:txBody>
      </p:sp>
      <p:sp>
        <p:nvSpPr>
          <p:cNvPr id="329986" name="Freeform 258"/>
          <p:cNvSpPr>
            <a:spLocks/>
          </p:cNvSpPr>
          <p:nvPr/>
        </p:nvSpPr>
        <p:spPr bwMode="auto">
          <a:xfrm>
            <a:off x="6130925" y="533400"/>
            <a:ext cx="2403475" cy="5902325"/>
          </a:xfrm>
          <a:custGeom>
            <a:avLst/>
            <a:gdLst/>
            <a:ahLst/>
            <a:cxnLst>
              <a:cxn ang="0">
                <a:pos x="26" y="3342"/>
              </a:cxn>
              <a:cxn ang="0">
                <a:pos x="62" y="306"/>
              </a:cxn>
              <a:cxn ang="0">
                <a:pos x="398" y="0"/>
              </a:cxn>
              <a:cxn ang="0">
                <a:pos x="1250" y="0"/>
              </a:cxn>
              <a:cxn ang="0">
                <a:pos x="1514" y="318"/>
              </a:cxn>
              <a:cxn ang="0">
                <a:pos x="1514" y="3102"/>
              </a:cxn>
              <a:cxn ang="0">
                <a:pos x="1226" y="3630"/>
              </a:cxn>
              <a:cxn ang="0">
                <a:pos x="410" y="3630"/>
              </a:cxn>
              <a:cxn ang="0">
                <a:pos x="266" y="3582"/>
              </a:cxn>
            </a:cxnLst>
            <a:rect l="0" t="0" r="r" b="b"/>
            <a:pathLst>
              <a:path w="1514" h="3718">
                <a:moveTo>
                  <a:pt x="26" y="3342"/>
                </a:moveTo>
                <a:cubicBezTo>
                  <a:pt x="32" y="2836"/>
                  <a:pt x="0" y="863"/>
                  <a:pt x="62" y="306"/>
                </a:cubicBezTo>
                <a:cubicBezTo>
                  <a:pt x="62" y="306"/>
                  <a:pt x="398" y="0"/>
                  <a:pt x="398" y="0"/>
                </a:cubicBezTo>
                <a:cubicBezTo>
                  <a:pt x="398" y="0"/>
                  <a:pt x="1250" y="0"/>
                  <a:pt x="1250" y="0"/>
                </a:cubicBezTo>
                <a:cubicBezTo>
                  <a:pt x="1250" y="0"/>
                  <a:pt x="1514" y="318"/>
                  <a:pt x="1514" y="318"/>
                </a:cubicBezTo>
                <a:cubicBezTo>
                  <a:pt x="1514" y="318"/>
                  <a:pt x="1514" y="3102"/>
                  <a:pt x="1514" y="3102"/>
                </a:cubicBezTo>
                <a:cubicBezTo>
                  <a:pt x="1514" y="3102"/>
                  <a:pt x="1410" y="3542"/>
                  <a:pt x="1226" y="3630"/>
                </a:cubicBezTo>
                <a:cubicBezTo>
                  <a:pt x="1042" y="3718"/>
                  <a:pt x="570" y="3638"/>
                  <a:pt x="410" y="3630"/>
                </a:cubicBezTo>
                <a:cubicBezTo>
                  <a:pt x="250" y="3622"/>
                  <a:pt x="296" y="3592"/>
                  <a:pt x="266" y="3582"/>
                </a:cubicBezTo>
              </a:path>
            </a:pathLst>
          </a:custGeom>
          <a:noFill/>
          <a:ln w="38100" cap="flat" cmpd="sng">
            <a:solidFill>
              <a:srgbClr val="FF3300"/>
            </a:solidFill>
            <a:prstDash val="solid"/>
            <a:round/>
            <a:headEnd type="none" w="med" len="med"/>
            <a:tailEnd type="triangle" w="sm" len="sm"/>
          </a:ln>
          <a:effectLst/>
        </p:spPr>
        <p:txBody>
          <a:bodyPr wrap="none" lIns="45720" rIns="45720" anchor="ctr">
            <a:spAutoFit/>
          </a:bodyPr>
          <a:lstStyle/>
          <a:p>
            <a:endParaRPr lang="en-US"/>
          </a:p>
        </p:txBody>
      </p:sp>
      <p:sp>
        <p:nvSpPr>
          <p:cNvPr id="329987" name="Freeform 259"/>
          <p:cNvSpPr>
            <a:spLocks/>
          </p:cNvSpPr>
          <p:nvPr/>
        </p:nvSpPr>
        <p:spPr bwMode="auto">
          <a:xfrm>
            <a:off x="6130925" y="533400"/>
            <a:ext cx="2403475" cy="5305425"/>
          </a:xfrm>
          <a:custGeom>
            <a:avLst/>
            <a:gdLst/>
            <a:ahLst/>
            <a:cxnLst>
              <a:cxn ang="0">
                <a:pos x="26" y="3342"/>
              </a:cxn>
              <a:cxn ang="0">
                <a:pos x="62" y="306"/>
              </a:cxn>
              <a:cxn ang="0">
                <a:pos x="398" y="0"/>
              </a:cxn>
              <a:cxn ang="0">
                <a:pos x="1250" y="0"/>
              </a:cxn>
              <a:cxn ang="0">
                <a:pos x="1514" y="318"/>
              </a:cxn>
              <a:cxn ang="0">
                <a:pos x="1514" y="3102"/>
              </a:cxn>
            </a:cxnLst>
            <a:rect l="0" t="0" r="r" b="b"/>
            <a:pathLst>
              <a:path w="1514" h="3342">
                <a:moveTo>
                  <a:pt x="26" y="3342"/>
                </a:moveTo>
                <a:cubicBezTo>
                  <a:pt x="32" y="2836"/>
                  <a:pt x="0" y="863"/>
                  <a:pt x="62" y="306"/>
                </a:cubicBezTo>
                <a:cubicBezTo>
                  <a:pt x="62" y="306"/>
                  <a:pt x="398" y="0"/>
                  <a:pt x="398" y="0"/>
                </a:cubicBezTo>
                <a:cubicBezTo>
                  <a:pt x="398" y="0"/>
                  <a:pt x="1250" y="0"/>
                  <a:pt x="1250" y="0"/>
                </a:cubicBezTo>
                <a:cubicBezTo>
                  <a:pt x="1250" y="0"/>
                  <a:pt x="1514" y="318"/>
                  <a:pt x="1514" y="318"/>
                </a:cubicBezTo>
                <a:cubicBezTo>
                  <a:pt x="1514" y="318"/>
                  <a:pt x="1514" y="2638"/>
                  <a:pt x="1514" y="3102"/>
                </a:cubicBezTo>
              </a:path>
            </a:pathLst>
          </a:custGeom>
          <a:noFill/>
          <a:ln w="38100" cap="flat" cmpd="sng">
            <a:solidFill>
              <a:srgbClr val="FF3300"/>
            </a:solidFill>
            <a:prstDash val="solid"/>
            <a:round/>
            <a:headEnd type="none" w="med" len="med"/>
            <a:tailEnd type="triangle" w="sm" len="sm"/>
          </a:ln>
          <a:effectLst/>
        </p:spPr>
        <p:txBody>
          <a:bodyPr wrap="none" lIns="45720" rIns="45720" anchor="ctr">
            <a:spAutoFit/>
          </a:bodyPr>
          <a:lstStyle/>
          <a:p>
            <a:endParaRPr lang="en-US"/>
          </a:p>
        </p:txBody>
      </p:sp>
      <p:sp>
        <p:nvSpPr>
          <p:cNvPr id="329988" name="Freeform 260"/>
          <p:cNvSpPr>
            <a:spLocks/>
          </p:cNvSpPr>
          <p:nvPr/>
        </p:nvSpPr>
        <p:spPr bwMode="auto">
          <a:xfrm>
            <a:off x="6172200" y="990600"/>
            <a:ext cx="57150" cy="4819650"/>
          </a:xfrm>
          <a:custGeom>
            <a:avLst/>
            <a:gdLst/>
            <a:ahLst/>
            <a:cxnLst>
              <a:cxn ang="0">
                <a:pos x="0" y="3036"/>
              </a:cxn>
              <a:cxn ang="0">
                <a:pos x="36" y="0"/>
              </a:cxn>
            </a:cxnLst>
            <a:rect l="0" t="0" r="r" b="b"/>
            <a:pathLst>
              <a:path w="36" h="3036">
                <a:moveTo>
                  <a:pt x="0" y="3036"/>
                </a:moveTo>
                <a:cubicBezTo>
                  <a:pt x="6" y="2530"/>
                  <a:pt x="30" y="506"/>
                  <a:pt x="36" y="0"/>
                </a:cubicBezTo>
              </a:path>
            </a:pathLst>
          </a:custGeom>
          <a:noFill/>
          <a:ln w="38100" cap="flat" cmpd="sng">
            <a:solidFill>
              <a:srgbClr val="FF3300"/>
            </a:solidFill>
            <a:prstDash val="solid"/>
            <a:round/>
            <a:headEnd type="none" w="med" len="med"/>
            <a:tailEnd type="triangle" w="sm" len="sm"/>
          </a:ln>
          <a:effectLst/>
        </p:spPr>
        <p:txBody>
          <a:bodyPr wrap="none" lIns="45720" rIns="45720" anchor="ctr">
            <a:spAutoFit/>
          </a:bodyPr>
          <a:lstStyle/>
          <a:p>
            <a:endParaRPr lang="en-US"/>
          </a:p>
        </p:txBody>
      </p:sp>
      <p:sp>
        <p:nvSpPr>
          <p:cNvPr id="329989" name="Freeform 261"/>
          <p:cNvSpPr>
            <a:spLocks/>
          </p:cNvSpPr>
          <p:nvPr/>
        </p:nvSpPr>
        <p:spPr bwMode="auto">
          <a:xfrm>
            <a:off x="6172200" y="4495800"/>
            <a:ext cx="19050" cy="1295400"/>
          </a:xfrm>
          <a:custGeom>
            <a:avLst/>
            <a:gdLst/>
            <a:ahLst/>
            <a:cxnLst>
              <a:cxn ang="0">
                <a:pos x="0" y="816"/>
              </a:cxn>
              <a:cxn ang="0">
                <a:pos x="12" y="0"/>
              </a:cxn>
            </a:cxnLst>
            <a:rect l="0" t="0" r="r" b="b"/>
            <a:pathLst>
              <a:path w="12" h="816">
                <a:moveTo>
                  <a:pt x="0" y="816"/>
                </a:moveTo>
                <a:cubicBezTo>
                  <a:pt x="2" y="680"/>
                  <a:pt x="10" y="136"/>
                  <a:pt x="12" y="0"/>
                </a:cubicBezTo>
              </a:path>
            </a:pathLst>
          </a:custGeom>
          <a:noFill/>
          <a:ln w="38100" cap="flat" cmpd="sng">
            <a:solidFill>
              <a:srgbClr val="FF3300"/>
            </a:solidFill>
            <a:prstDash val="solid"/>
            <a:round/>
            <a:headEnd type="none" w="med" len="med"/>
            <a:tailEnd type="triangle" w="sm" len="sm"/>
          </a:ln>
          <a:effectLst/>
        </p:spPr>
        <p:txBody>
          <a:bodyPr wrap="none" lIns="45720" rIns="45720" anchor="ctr">
            <a:spAutoFit/>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9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99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99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9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986" grpId="0" animBg="1"/>
      <p:bldP spid="329987" grpId="0" animBg="1"/>
      <p:bldP spid="329988" grpId="0" animBg="1"/>
      <p:bldP spid="329989" grpId="0" animBg="1"/>
    </p:bldLst>
  </p:timing>
</p:sld>
</file>

<file path=ppt/theme/theme1.xml><?xml version="1.0" encoding="utf-8"?>
<a:theme xmlns:a="http://schemas.openxmlformats.org/drawingml/2006/main" name="fujitsu-99-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fujitsu-99-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triangl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fujitsu-99-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ujitsu-99-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ujitsu-99-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ujitsu-99-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ujitsu-99-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ujitsu-99-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ujitsu-99-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ujitsu-99-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HD:Shared Files:Presentations:1999 Presentations:fujitsu-99-02.ppt</Template>
  <TotalTime>25010</TotalTime>
  <Pages>8</Pages>
  <Words>5951</Words>
  <Application>Microsoft Office PowerPoint</Application>
  <PresentationFormat>自定义</PresentationFormat>
  <Paragraphs>2153</Paragraphs>
  <Slides>63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63</vt:i4>
      </vt:variant>
    </vt:vector>
  </HeadingPairs>
  <TitlesOfParts>
    <vt:vector size="71" baseType="lpstr">
      <vt:lpstr>华文楷体</vt:lpstr>
      <vt:lpstr>微软雅黑</vt:lpstr>
      <vt:lpstr>Courier New</vt:lpstr>
      <vt:lpstr>Helvetica</vt:lpstr>
      <vt:lpstr>Times New Roman</vt:lpstr>
      <vt:lpstr>Wingdings</vt:lpstr>
      <vt:lpstr>Wingdings 2</vt:lpstr>
      <vt:lpstr>fujitsu-99-02</vt:lpstr>
      <vt:lpstr>PowerPoint 演示文稿</vt:lpstr>
      <vt:lpstr>Y86-64 指令集#1</vt:lpstr>
      <vt:lpstr>Y86-64 指令集#2</vt:lpstr>
      <vt:lpstr>Y86-64 指令集#3</vt:lpstr>
      <vt:lpstr>Y86-64指令集#4</vt:lpstr>
      <vt:lpstr>构建的模块Building Blocks</vt:lpstr>
      <vt:lpstr>HCL硬件控制语言</vt:lpstr>
      <vt:lpstr>HCL 操作</vt:lpstr>
      <vt:lpstr>SEQ硬件结构</vt:lpstr>
      <vt:lpstr>SEQ 阶段</vt:lpstr>
      <vt:lpstr>SEQ 阶段</vt:lpstr>
      <vt:lpstr>SEQ 阶段</vt:lpstr>
      <vt:lpstr>指令译码</vt:lpstr>
      <vt:lpstr>执行算术/逻辑运算  6</vt:lpstr>
      <vt:lpstr>算术/逻辑运算中的各阶段计算</vt:lpstr>
      <vt:lpstr>rmmovq指令的执行步骤  4</vt:lpstr>
      <vt:lpstr>rmmovq的各阶段计算</vt:lpstr>
      <vt:lpstr>跟踪第5行程序语句（rmmovq）的执行</vt:lpstr>
      <vt:lpstr>popq指令的执行步骤</vt:lpstr>
      <vt:lpstr>popq的各阶段计算</vt:lpstr>
      <vt:lpstr>PowerPoint 演示文稿</vt:lpstr>
      <vt:lpstr>条件传送指令的执行步骤</vt:lpstr>
      <vt:lpstr>条件传送指令的各阶段计算</vt:lpstr>
      <vt:lpstr>跳转指令的执行步骤</vt:lpstr>
      <vt:lpstr>跳转指令的各阶段计算</vt:lpstr>
      <vt:lpstr>call指令的执行步骤</vt:lpstr>
      <vt:lpstr>call指令的各阶段计算</vt:lpstr>
      <vt:lpstr>ret指令的执行步骤</vt:lpstr>
      <vt:lpstr>ret指令的各阶段计算</vt:lpstr>
      <vt:lpstr>计算的步骤</vt:lpstr>
      <vt:lpstr>计算的步骤</vt:lpstr>
      <vt:lpstr>计算值</vt:lpstr>
      <vt:lpstr>SEQ硬件</vt:lpstr>
      <vt:lpstr>SEQ的时序</vt:lpstr>
      <vt:lpstr>SEQ 操作</vt:lpstr>
      <vt:lpstr>SEQ 操作 #2</vt:lpstr>
      <vt:lpstr>SEQ Operation #3</vt:lpstr>
      <vt:lpstr>SEQ Operation #4</vt:lpstr>
      <vt:lpstr>SEQ Operation #5</vt:lpstr>
      <vt:lpstr>SEQ各阶段的实现</vt:lpstr>
      <vt:lpstr>1、Fetch取指阶段</vt:lpstr>
      <vt:lpstr>Fetch 的逻辑</vt:lpstr>
      <vt:lpstr>HCL表达的Fetch控制逻辑</vt:lpstr>
      <vt:lpstr>HCL表达的Fetch控制逻辑</vt:lpstr>
      <vt:lpstr>PowerPoint 演示文稿</vt:lpstr>
      <vt:lpstr>2、译码(decode)和写回(write back)阶段</vt:lpstr>
      <vt:lpstr>srcA</vt:lpstr>
      <vt:lpstr>dstE</vt:lpstr>
      <vt:lpstr>PowerPoint 演示文稿</vt:lpstr>
      <vt:lpstr>Execute执行阶段</vt:lpstr>
      <vt:lpstr>ALU A 输入</vt:lpstr>
      <vt:lpstr>ALU  运算</vt:lpstr>
      <vt:lpstr>set_CC</vt:lpstr>
      <vt:lpstr>PowerPoint 演示文稿</vt:lpstr>
      <vt:lpstr>Memory访存阶段</vt:lpstr>
      <vt:lpstr>stat指令状态</vt:lpstr>
      <vt:lpstr>Mem_addr存储器地址</vt:lpstr>
      <vt:lpstr>Mem_read存储器读取</vt:lpstr>
      <vt:lpstr>PowerPoint 演示文稿</vt:lpstr>
      <vt:lpstr>PC更新阶段</vt:lpstr>
      <vt:lpstr>PC更新</vt:lpstr>
      <vt:lpstr>SEQ总结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Processor Verification</dc:title>
  <dc:subject>SRC Review Slides</dc:subject>
  <dc:creator>Randal E. Bryant</dc:creator>
  <cp:lastModifiedBy>zhang zhang</cp:lastModifiedBy>
  <cp:revision>204</cp:revision>
  <cp:lastPrinted>1999-02-26T14:55:35Z</cp:lastPrinted>
  <dcterms:created xsi:type="dcterms:W3CDTF">1998-03-03T17:17:57Z</dcterms:created>
  <dcterms:modified xsi:type="dcterms:W3CDTF">2022-04-19T03:45:29Z</dcterms:modified>
</cp:coreProperties>
</file>