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256" r:id="rId2"/>
    <p:sldId id="296" r:id="rId3"/>
    <p:sldId id="325" r:id="rId4"/>
    <p:sldId id="326" r:id="rId5"/>
    <p:sldId id="327" r:id="rId6"/>
    <p:sldId id="297" r:id="rId7"/>
    <p:sldId id="298" r:id="rId8"/>
    <p:sldId id="299" r:id="rId9"/>
    <p:sldId id="323" r:id="rId10"/>
    <p:sldId id="300" r:id="rId11"/>
    <p:sldId id="465" r:id="rId12"/>
    <p:sldId id="302" r:id="rId13"/>
    <p:sldId id="487" r:id="rId14"/>
    <p:sldId id="469" r:id="rId15"/>
    <p:sldId id="303" r:id="rId16"/>
    <p:sldId id="305" r:id="rId17"/>
    <p:sldId id="488" r:id="rId18"/>
    <p:sldId id="304" r:id="rId19"/>
    <p:sldId id="466" r:id="rId20"/>
    <p:sldId id="496" r:id="rId21"/>
    <p:sldId id="467" r:id="rId22"/>
    <p:sldId id="279" r:id="rId23"/>
    <p:sldId id="468" r:id="rId24"/>
    <p:sldId id="307" r:id="rId25"/>
    <p:sldId id="308" r:id="rId26"/>
    <p:sldId id="489" r:id="rId27"/>
    <p:sldId id="324" r:id="rId28"/>
    <p:sldId id="470" r:id="rId29"/>
    <p:sldId id="310" r:id="rId30"/>
    <p:sldId id="311" r:id="rId31"/>
    <p:sldId id="313" r:id="rId32"/>
    <p:sldId id="312" r:id="rId33"/>
    <p:sldId id="501" r:id="rId34"/>
    <p:sldId id="490" r:id="rId35"/>
    <p:sldId id="314" r:id="rId36"/>
    <p:sldId id="315" r:id="rId37"/>
    <p:sldId id="316" r:id="rId38"/>
    <p:sldId id="317" r:id="rId39"/>
    <p:sldId id="318" r:id="rId40"/>
    <p:sldId id="491" r:id="rId41"/>
    <p:sldId id="485" r:id="rId42"/>
    <p:sldId id="475" r:id="rId43"/>
    <p:sldId id="492" r:id="rId44"/>
    <p:sldId id="476" r:id="rId45"/>
    <p:sldId id="477" r:id="rId46"/>
    <p:sldId id="478" r:id="rId47"/>
    <p:sldId id="479" r:id="rId48"/>
    <p:sldId id="328" r:id="rId49"/>
    <p:sldId id="329" r:id="rId50"/>
    <p:sldId id="502" r:id="rId51"/>
    <p:sldId id="503" r:id="rId52"/>
    <p:sldId id="493" r:id="rId53"/>
    <p:sldId id="486" r:id="rId54"/>
    <p:sldId id="331" r:id="rId55"/>
    <p:sldId id="494" r:id="rId56"/>
    <p:sldId id="333" r:id="rId57"/>
    <p:sldId id="332" r:id="rId58"/>
    <p:sldId id="353" r:id="rId59"/>
    <p:sldId id="336" r:id="rId60"/>
    <p:sldId id="344" r:id="rId61"/>
    <p:sldId id="334" r:id="rId62"/>
    <p:sldId id="335" r:id="rId63"/>
    <p:sldId id="338" r:id="rId64"/>
    <p:sldId id="341" r:id="rId65"/>
    <p:sldId id="497" r:id="rId66"/>
    <p:sldId id="504" r:id="rId67"/>
    <p:sldId id="481" r:id="rId68"/>
    <p:sldId id="339" r:id="rId69"/>
    <p:sldId id="342" r:id="rId70"/>
    <p:sldId id="482" r:id="rId71"/>
    <p:sldId id="483" r:id="rId72"/>
    <p:sldId id="340" r:id="rId73"/>
    <p:sldId id="343" r:id="rId74"/>
    <p:sldId id="337" r:id="rId75"/>
    <p:sldId id="346" r:id="rId76"/>
    <p:sldId id="345" r:id="rId77"/>
    <p:sldId id="347" r:id="rId78"/>
    <p:sldId id="348" r:id="rId79"/>
    <p:sldId id="505" r:id="rId80"/>
    <p:sldId id="349" r:id="rId81"/>
    <p:sldId id="506" r:id="rId82"/>
    <p:sldId id="350" r:id="rId83"/>
    <p:sldId id="351" r:id="rId84"/>
    <p:sldId id="484" r:id="rId85"/>
    <p:sldId id="507" r:id="rId86"/>
    <p:sldId id="498" r:id="rId87"/>
    <p:sldId id="499" r:id="rId88"/>
    <p:sldId id="500" r:id="rId89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3300"/>
    <a:srgbClr val="000099"/>
    <a:srgbClr val="CCFF99"/>
    <a:srgbClr val="FFFF99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0929"/>
  </p:normalViewPr>
  <p:slideViewPr>
    <p:cSldViewPr showGuides="1">
      <p:cViewPr varScale="1">
        <p:scale>
          <a:sx n="83" d="100"/>
          <a:sy n="83" d="100"/>
        </p:scale>
        <p:origin x="1272" y="82"/>
      </p:cViewPr>
      <p:guideLst>
        <p:guide orient="horz" pos="1728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40005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2333200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FC8B7337-3863-48B7-9E63-6D5DE589382A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92038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219200"/>
            <a:ext cx="842803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428037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153400" y="6432550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>
                <a:solidFill>
                  <a:schemeClr val="hlink"/>
                </a:solidFill>
              </a:rPr>
              <a:t>– </a:t>
            </a:r>
            <a:fld id="{AAFD604E-CE57-4B32-9670-DDF9619DC7C0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 dirty="0">
                <a:solidFill>
                  <a:schemeClr val="hlink"/>
                </a:solidFill>
              </a:rPr>
              <a:t> –</a:t>
            </a:r>
            <a:endParaRPr lang="en-US" sz="1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defTabSz="912813" rtl="0" fontAlgn="base">
        <a:lnSpc>
          <a:spcPct val="130000"/>
        </a:lnSpc>
        <a:spcBef>
          <a:spcPts val="600"/>
        </a:spcBef>
        <a:spcAft>
          <a:spcPct val="0"/>
        </a:spcAft>
        <a:buClr>
          <a:schemeClr val="hlink"/>
        </a:buClr>
        <a:buFont typeface="Wingdings" pitchFamily="2" charset="2"/>
        <a:defRPr sz="2400" b="0">
          <a:solidFill>
            <a:schemeClr val="accent4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98475" indent="0" algn="l" defTabSz="912813" rtl="0" fontAlgn="base">
        <a:lnSpc>
          <a:spcPct val="13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None/>
        <a:defRPr sz="2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6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slide" Target="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slide" Target="slide7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95263" y="1330960"/>
            <a:ext cx="7566174" cy="919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4.4 </a:t>
            </a:r>
            <a:r>
              <a:rPr lang="zh-CN" alt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流水线的通用原理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流水线局限性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zh-CN" altLang="en-US" dirty="0"/>
              <a:t>各阶段的延迟不一致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419" y="4597401"/>
            <a:ext cx="8530431" cy="1911351"/>
          </a:xfrm>
        </p:spPr>
        <p:txBody>
          <a:bodyPr/>
          <a:lstStyle/>
          <a:p>
            <a:pPr marL="182563" lvl="1">
              <a:lnSpc>
                <a:spcPct val="120000"/>
              </a:lnSpc>
            </a:pPr>
            <a:r>
              <a:rPr lang="zh-CN" altLang="en-US" dirty="0"/>
              <a:t>    </a:t>
            </a:r>
            <a:r>
              <a:rPr lang="zh-CN" altLang="en-US" b="1" dirty="0"/>
              <a:t>吞吐量由最慢的阶段的延迟决定的</a:t>
            </a:r>
            <a:r>
              <a:rPr lang="zh-CN" altLang="en-US" dirty="0"/>
              <a:t>，其他阶段在完成工作后会空闲。本例中，</a:t>
            </a:r>
            <a:r>
              <a:rPr lang="en-US" altLang="zh-CN" dirty="0"/>
              <a:t>300ps</a:t>
            </a:r>
            <a:r>
              <a:rPr lang="zh-CN" altLang="en-US" dirty="0"/>
              <a:t>的计算划分为</a:t>
            </a:r>
            <a:r>
              <a:rPr lang="en-US" altLang="zh-CN" dirty="0"/>
              <a:t>50ps</a:t>
            </a:r>
            <a:r>
              <a:rPr lang="zh-CN" altLang="en-US" dirty="0"/>
              <a:t>、</a:t>
            </a:r>
            <a:r>
              <a:rPr lang="en-US" altLang="zh-CN" dirty="0"/>
              <a:t>150ps</a:t>
            </a:r>
            <a:r>
              <a:rPr lang="zh-CN" altLang="en-US" dirty="0"/>
              <a:t>、</a:t>
            </a:r>
            <a:r>
              <a:rPr lang="en-US" altLang="zh-CN" dirty="0"/>
              <a:t>100ps</a:t>
            </a:r>
            <a:r>
              <a:rPr lang="zh-CN" altLang="en-US" dirty="0"/>
              <a:t>三个阶段。则时钟周期为</a:t>
            </a:r>
            <a:r>
              <a:rPr lang="en-US" altLang="zh-CN" dirty="0"/>
              <a:t>150ps</a:t>
            </a:r>
            <a:r>
              <a:rPr lang="zh-CN" altLang="en-US" dirty="0"/>
              <a:t>    </a:t>
            </a:r>
            <a:endParaRPr lang="en-US" altLang="zh-CN" dirty="0"/>
          </a:p>
          <a:p>
            <a:pPr marL="182563" lvl="1">
              <a:lnSpc>
                <a:spcPct val="120000"/>
              </a:lnSpc>
            </a:pPr>
            <a:r>
              <a:rPr lang="zh-CN" altLang="en-US" dirty="0"/>
              <a:t>    硬件设计者目标：各阶段平衡。即将系统计算设计划分成一组具有相同延迟的阶段。</a:t>
            </a:r>
            <a:endParaRPr lang="en-US" dirty="0"/>
          </a:p>
        </p:txBody>
      </p:sp>
      <p:grpSp>
        <p:nvGrpSpPr>
          <p:cNvPr id="405532" name="Group 28"/>
          <p:cNvGrpSpPr>
            <a:grpSpLocks/>
          </p:cNvGrpSpPr>
          <p:nvPr/>
        </p:nvGrpSpPr>
        <p:grpSpPr bwMode="auto">
          <a:xfrm>
            <a:off x="407988" y="908050"/>
            <a:ext cx="8726487" cy="2390775"/>
            <a:chOff x="257" y="720"/>
            <a:chExt cx="5497" cy="1506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g</a:t>
              </a: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510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5.88 GIPS</a:t>
              </a: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05556" name="Group 52"/>
          <p:cNvGrpSpPr>
            <a:grpSpLocks/>
          </p:cNvGrpSpPr>
          <p:nvPr/>
        </p:nvGrpSpPr>
        <p:grpSpPr bwMode="auto">
          <a:xfrm>
            <a:off x="1676400" y="3117850"/>
            <a:ext cx="5791200" cy="1254125"/>
            <a:chOff x="192" y="2396"/>
            <a:chExt cx="3648" cy="790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5538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44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50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B23A599-0612-429D-AFC8-0CA4E2357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736" y="228177"/>
            <a:ext cx="6850054" cy="37237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A513ADE6-5F54-4095-BB79-4B7479CA4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725" y="903199"/>
            <a:ext cx="8881459" cy="400735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zh-CN" altLang="en-US" sz="2795">
                <a:ea typeface="宋体" panose="02010600030101010101" pitchFamily="2" charset="-122"/>
              </a:rPr>
              <a:t>假定在一个五级流水线处理器中，各主要功能单元的操作时间为：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2795">
                <a:ea typeface="宋体" panose="02010600030101010101" pitchFamily="2" charset="-122"/>
              </a:rPr>
              <a:t>存储单元： </a:t>
            </a:r>
            <a:r>
              <a:rPr lang="en-US" altLang="zh-CN" sz="2795">
                <a:solidFill>
                  <a:srgbClr val="FF0000"/>
                </a:solidFill>
                <a:ea typeface="宋体" panose="02010600030101010101" pitchFamily="2" charset="-122"/>
              </a:rPr>
              <a:t>200ps</a:t>
            </a:r>
            <a:r>
              <a:rPr lang="zh-CN" altLang="en-US" sz="2795">
                <a:ea typeface="宋体" panose="02010600030101010101" pitchFamily="2" charset="-122"/>
              </a:rPr>
              <a:t>；</a:t>
            </a:r>
            <a:r>
              <a:rPr lang="en-US" altLang="zh-CN" sz="2795">
                <a:ea typeface="宋体" panose="02010600030101010101" pitchFamily="2" charset="-122"/>
              </a:rPr>
              <a:t>ALU </a:t>
            </a:r>
            <a:r>
              <a:rPr lang="zh-CN" altLang="en-US" sz="2795">
                <a:ea typeface="宋体" panose="02010600030101010101" pitchFamily="2" charset="-122"/>
              </a:rPr>
              <a:t>和加法器：</a:t>
            </a:r>
            <a:r>
              <a:rPr lang="en-US" altLang="zh-CN" sz="2795">
                <a:solidFill>
                  <a:srgbClr val="FF0000"/>
                </a:solidFill>
                <a:ea typeface="宋体" panose="02010600030101010101" pitchFamily="2" charset="-122"/>
              </a:rPr>
              <a:t>150ps</a:t>
            </a:r>
            <a:r>
              <a:rPr lang="zh-CN" altLang="en-US" sz="2795">
                <a:ea typeface="宋体" panose="02010600030101010101" pitchFamily="2" charset="-122"/>
              </a:rPr>
              <a:t>； 寄存器堆读口或写口： </a:t>
            </a:r>
            <a:r>
              <a:rPr lang="en-US" altLang="zh-CN" sz="2795">
                <a:solidFill>
                  <a:srgbClr val="FF0000"/>
                </a:solidFill>
                <a:ea typeface="宋体" panose="02010600030101010101" pitchFamily="2" charset="-122"/>
              </a:rPr>
              <a:t>50ps</a:t>
            </a:r>
            <a:r>
              <a:rPr lang="zh-CN" altLang="en-US" sz="2795">
                <a:ea typeface="宋体" panose="02010600030101010101" pitchFamily="2" charset="-122"/>
              </a:rPr>
              <a:t>。</a:t>
            </a:r>
            <a:endParaRPr lang="en-US" altLang="zh-CN" sz="2795">
              <a:ea typeface="宋体" panose="02010600030101010101" pitchFamily="2" charset="-12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2795">
                <a:ea typeface="宋体" panose="02010600030101010101" pitchFamily="2" charset="-122"/>
              </a:rPr>
              <a:t>若执行阶段</a:t>
            </a:r>
            <a:r>
              <a:rPr lang="en-US" altLang="zh-CN" sz="2795">
                <a:ea typeface="宋体" panose="02010600030101010101" pitchFamily="2" charset="-122"/>
              </a:rPr>
              <a:t>EX</a:t>
            </a:r>
            <a:r>
              <a:rPr lang="zh-CN" altLang="en-US" sz="2795">
                <a:ea typeface="宋体" panose="02010600030101010101" pitchFamily="2" charset="-122"/>
              </a:rPr>
              <a:t>所用的</a:t>
            </a:r>
            <a:r>
              <a:rPr lang="en-US" altLang="zh-CN" sz="2795">
                <a:ea typeface="宋体" panose="02010600030101010101" pitchFamily="2" charset="-122"/>
              </a:rPr>
              <a:t>ALU </a:t>
            </a:r>
            <a:r>
              <a:rPr lang="zh-CN" altLang="en-US" sz="2795">
                <a:ea typeface="宋体" panose="02010600030101010101" pitchFamily="2" charset="-122"/>
              </a:rPr>
              <a:t>操作时间缩短</a:t>
            </a:r>
            <a:r>
              <a:rPr lang="en-US" altLang="zh-CN" sz="2795">
                <a:ea typeface="宋体" panose="02010600030101010101" pitchFamily="2" charset="-122"/>
              </a:rPr>
              <a:t>20%</a:t>
            </a:r>
            <a:r>
              <a:rPr lang="zh-CN" altLang="en-US" sz="2795">
                <a:ea typeface="宋体" panose="02010600030101010101" pitchFamily="2" charset="-122"/>
              </a:rPr>
              <a:t>，则能否加快流水线执行速度？ </a:t>
            </a:r>
            <a:endParaRPr lang="en-US" altLang="zh-CN" sz="2795">
              <a:ea typeface="宋体" panose="02010600030101010101" pitchFamily="2" charset="-12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2795">
                <a:ea typeface="宋体" panose="02010600030101010101" pitchFamily="2" charset="-122"/>
              </a:rPr>
              <a:t>若</a:t>
            </a:r>
            <a:r>
              <a:rPr lang="en-US" altLang="zh-CN" sz="2795">
                <a:ea typeface="宋体" panose="02010600030101010101" pitchFamily="2" charset="-122"/>
              </a:rPr>
              <a:t>ALU </a:t>
            </a:r>
            <a:r>
              <a:rPr lang="zh-CN" altLang="en-US" sz="2795">
                <a:ea typeface="宋体" panose="02010600030101010101" pitchFamily="2" charset="-122"/>
              </a:rPr>
              <a:t>操作时间增加</a:t>
            </a:r>
            <a:r>
              <a:rPr lang="en-US" altLang="zh-CN" sz="2795">
                <a:ea typeface="宋体" panose="02010600030101010101" pitchFamily="2" charset="-122"/>
              </a:rPr>
              <a:t>20%</a:t>
            </a:r>
            <a:r>
              <a:rPr lang="zh-CN" altLang="en-US" sz="2795">
                <a:ea typeface="宋体" panose="02010600030101010101" pitchFamily="2" charset="-122"/>
              </a:rPr>
              <a:t>，对流水线的性能有何影响？ </a:t>
            </a:r>
            <a:endParaRPr lang="en-US" altLang="zh-CN" sz="2795">
              <a:ea typeface="宋体" panose="02010600030101010101" pitchFamily="2" charset="-12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zh-CN" altLang="en-US" sz="2795">
                <a:ea typeface="宋体" panose="02010600030101010101" pitchFamily="2" charset="-122"/>
              </a:rPr>
              <a:t>若</a:t>
            </a:r>
            <a:r>
              <a:rPr lang="en-US" altLang="zh-CN" sz="2795">
                <a:ea typeface="宋体" panose="02010600030101010101" pitchFamily="2" charset="-122"/>
              </a:rPr>
              <a:t>ALU</a:t>
            </a:r>
            <a:r>
              <a:rPr lang="zh-CN" altLang="en-US" sz="2795">
                <a:ea typeface="宋体" panose="02010600030101010101" pitchFamily="2" charset="-122"/>
              </a:rPr>
              <a:t>操作时间增加</a:t>
            </a:r>
            <a:r>
              <a:rPr lang="en-US" altLang="zh-CN" sz="2795">
                <a:ea typeface="宋体" panose="02010600030101010101" pitchFamily="2" charset="-122"/>
              </a:rPr>
              <a:t>40%</a:t>
            </a:r>
            <a:r>
              <a:rPr lang="zh-CN" altLang="en-US" sz="2795">
                <a:ea typeface="宋体" panose="02010600030101010101" pitchFamily="2" charset="-122"/>
              </a:rPr>
              <a:t>， 对流水线的性能有何影响？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58535"/>
            <a:ext cx="8839200" cy="1882991"/>
          </a:xfrm>
        </p:spPr>
        <p:txBody>
          <a:bodyPr/>
          <a:lstStyle/>
          <a:p>
            <a:pPr marL="434975" lvl="1" indent="-342900">
              <a:lnSpc>
                <a:spcPct val="110000"/>
              </a:lnSpc>
              <a:spcBef>
                <a:spcPts val="300"/>
              </a:spcBef>
              <a:buClr>
                <a:srgbClr val="FF0000"/>
              </a:buClr>
              <a:buSzPct val="120000"/>
              <a:buFont typeface="微软雅黑" panose="020B0503020204020204" pitchFamily="34" charset="-122"/>
              <a:buChar char="？"/>
              <a:tabLst>
                <a:tab pos="3486150" algn="dec"/>
              </a:tabLst>
            </a:pPr>
            <a:r>
              <a:rPr lang="zh-CN" altLang="en-US" dirty="0"/>
              <a:t>流水线越深（阶段数越多），是不是越好？不同深度的流水线性能有什么不同？</a:t>
            </a:r>
            <a:endParaRPr lang="en-US" altLang="zh-CN" dirty="0"/>
          </a:p>
          <a:p>
            <a:pPr marL="92075" lvl="1">
              <a:lnSpc>
                <a:spcPct val="110000"/>
              </a:lnSpc>
              <a:spcBef>
                <a:spcPts val="300"/>
              </a:spcBef>
              <a:buClr>
                <a:srgbClr val="FF0000"/>
              </a:buClr>
              <a:buSzPct val="120000"/>
              <a:tabLst>
                <a:tab pos="3486150" algn="dec"/>
              </a:tabLst>
            </a:pPr>
            <a:r>
              <a:rPr lang="en-US" altLang="zh-CN" dirty="0"/>
              <a:t>1</a:t>
            </a:r>
            <a:r>
              <a:rPr lang="zh-CN" altLang="en-US" dirty="0"/>
              <a:t>、流水线越深，吞吐量越大</a:t>
            </a:r>
            <a:endParaRPr lang="en-US" altLang="zh-CN" dirty="0"/>
          </a:p>
          <a:p>
            <a:pPr marL="92075" lvl="1">
              <a:lnSpc>
                <a:spcPct val="110000"/>
              </a:lnSpc>
              <a:spcBef>
                <a:spcPts val="300"/>
              </a:spcBef>
              <a:tabLst>
                <a:tab pos="3486150" algn="dec"/>
              </a:tabLst>
            </a:pPr>
            <a:r>
              <a:rPr lang="en-US" altLang="zh-CN" dirty="0"/>
              <a:t>2</a:t>
            </a:r>
            <a:r>
              <a:rPr lang="zh-CN" altLang="en-US" dirty="0"/>
              <a:t>、流水线越深，延迟越大</a:t>
            </a:r>
            <a:endParaRPr lang="en-US" altLang="zh-CN" dirty="0"/>
          </a:p>
          <a:p>
            <a:pPr marL="92075" lvl="1">
              <a:lnSpc>
                <a:spcPct val="110000"/>
              </a:lnSpc>
              <a:spcBef>
                <a:spcPts val="300"/>
              </a:spcBef>
              <a:tabLst>
                <a:tab pos="3486150" algn="dec"/>
              </a:tabLst>
            </a:pPr>
            <a:r>
              <a:rPr lang="en-US" altLang="zh-CN" dirty="0"/>
              <a:t>3</a:t>
            </a:r>
            <a:r>
              <a:rPr lang="zh-CN" altLang="en-US" dirty="0"/>
              <a:t>、流水线越深，寄存器延迟的所占比越高，导致吞吐量不会线性增加</a:t>
            </a:r>
            <a:endParaRPr lang="en-US" altLang="zh-CN" dirty="0"/>
          </a:p>
          <a:p>
            <a:pPr marL="92075" lvl="1">
              <a:lnSpc>
                <a:spcPct val="110000"/>
              </a:lnSpc>
              <a:spcBef>
                <a:spcPts val="300"/>
              </a:spcBef>
              <a:tabLst>
                <a:tab pos="3486150" algn="dec"/>
              </a:tabLst>
            </a:pP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407602" name="Group 50"/>
          <p:cNvGrpSpPr>
            <a:grpSpLocks/>
          </p:cNvGrpSpPr>
          <p:nvPr/>
        </p:nvGrpSpPr>
        <p:grpSpPr bwMode="auto">
          <a:xfrm>
            <a:off x="75910" y="2149475"/>
            <a:ext cx="8447088" cy="4618036"/>
            <a:chOff x="228" y="739"/>
            <a:chExt cx="5321" cy="2909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420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14.29 GIPS</a:t>
              </a:r>
            </a:p>
          </p:txBody>
        </p:sp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6DA64569-C97D-4C34-A75F-E2555FA9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3436"/>
              <a:ext cx="245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8.33 GIPS</a:t>
              </a:r>
            </a:p>
          </p:txBody>
        </p:sp>
      </p:grpSp>
      <p:grpSp>
        <p:nvGrpSpPr>
          <p:cNvPr id="51" name="Group 38">
            <a:extLst>
              <a:ext uri="{FF2B5EF4-FFF2-40B4-BE49-F238E27FC236}">
                <a16:creationId xmlns:a16="http://schemas.microsoft.com/office/drawing/2014/main" id="{E1354C65-0D43-4CDD-BBF2-0BB0CAB3DE60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4460875"/>
            <a:ext cx="6400800" cy="2390775"/>
            <a:chOff x="257" y="720"/>
            <a:chExt cx="4032" cy="1506"/>
          </a:xfrm>
        </p:grpSpPr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737C969-F812-4541-A39B-E86E203F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67A8E307-43A0-45ED-927B-6EEE2BC94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6E79D347-4235-4D59-95E3-3DE5006D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C8536192-27A1-4CB6-BA70-E347CAAAD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F9404C69-B093-49EB-9613-BBA3E487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57" name="Rectangle 19">
              <a:extLst>
                <a:ext uri="{FF2B5EF4-FFF2-40B4-BE49-F238E27FC236}">
                  <a16:creationId xmlns:a16="http://schemas.microsoft.com/office/drawing/2014/main" id="{978B9CB5-5891-4131-83A5-04127E0D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58" name="Rectangle 20">
              <a:extLst>
                <a:ext uri="{FF2B5EF4-FFF2-40B4-BE49-F238E27FC236}">
                  <a16:creationId xmlns:a16="http://schemas.microsoft.com/office/drawing/2014/main" id="{BEADD72C-BF18-429E-8878-6126089E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395F2753-701D-4B37-A7CD-951B0C3F7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7A456559-5F52-440F-AAE6-7393BF365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B4E3AE4D-CD91-4BE6-82D4-D40726FF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24">
              <a:extLst>
                <a:ext uri="{FF2B5EF4-FFF2-40B4-BE49-F238E27FC236}">
                  <a16:creationId xmlns:a16="http://schemas.microsoft.com/office/drawing/2014/main" id="{0148A849-D8EF-40CA-837A-689EC12A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B</a:t>
              </a: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F14BED3E-C60D-451E-9D11-DE61FA342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64" name="Line 26">
              <a:extLst>
                <a:ext uri="{FF2B5EF4-FFF2-40B4-BE49-F238E27FC236}">
                  <a16:creationId xmlns:a16="http://schemas.microsoft.com/office/drawing/2014/main" id="{DE0C05F0-6FBD-4943-A77C-48226E84F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7">
              <a:extLst>
                <a:ext uri="{FF2B5EF4-FFF2-40B4-BE49-F238E27FC236}">
                  <a16:creationId xmlns:a16="http://schemas.microsoft.com/office/drawing/2014/main" id="{F424255F-4520-4FC5-B1A9-E19101B1E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8">
              <a:extLst>
                <a:ext uri="{FF2B5EF4-FFF2-40B4-BE49-F238E27FC236}">
                  <a16:creationId xmlns:a16="http://schemas.microsoft.com/office/drawing/2014/main" id="{DD6B8B2E-20C5-4479-B726-B65897A7E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84FE351A-46EC-49FB-AE0E-5F0D0B32A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96B8CD56-1E47-4154-A16B-F7955B82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69" name="Rectangle 31">
              <a:extLst>
                <a:ext uri="{FF2B5EF4-FFF2-40B4-BE49-F238E27FC236}">
                  <a16:creationId xmlns:a16="http://schemas.microsoft.com/office/drawing/2014/main" id="{EA9150ED-1A09-4425-A182-5BEC688B4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70" name="Rectangle 32">
              <a:extLst>
                <a:ext uri="{FF2B5EF4-FFF2-40B4-BE49-F238E27FC236}">
                  <a16:creationId xmlns:a16="http://schemas.microsoft.com/office/drawing/2014/main" id="{ECE6402E-E5C6-41BD-9BA6-CD48E8684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71" name="Rectangle 33">
              <a:extLst>
                <a:ext uri="{FF2B5EF4-FFF2-40B4-BE49-F238E27FC236}">
                  <a16:creationId xmlns:a16="http://schemas.microsoft.com/office/drawing/2014/main" id="{D4D2451D-DACE-44EB-8C5F-C137A030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72" name="Rectangle 34">
              <a:extLst>
                <a:ext uri="{FF2B5EF4-FFF2-40B4-BE49-F238E27FC236}">
                  <a16:creationId xmlns:a16="http://schemas.microsoft.com/office/drawing/2014/main" id="{D47D36A8-499A-4E35-B498-BE7AFB01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73" name="Rectangle 35">
              <a:extLst>
                <a:ext uri="{FF2B5EF4-FFF2-40B4-BE49-F238E27FC236}">
                  <a16:creationId xmlns:a16="http://schemas.microsoft.com/office/drawing/2014/main" id="{3C3CFD76-1936-410E-AA5D-D2BDC257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74" name="Line 36">
              <a:extLst>
                <a:ext uri="{FF2B5EF4-FFF2-40B4-BE49-F238E27FC236}">
                  <a16:creationId xmlns:a16="http://schemas.microsoft.com/office/drawing/2014/main" id="{5D0A446A-712E-4047-B749-1FD88B11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流水线局限性</a:t>
            </a:r>
            <a:r>
              <a:rPr lang="en-US" altLang="zh-CN" dirty="0"/>
              <a:t>2:</a:t>
            </a:r>
            <a:r>
              <a:rPr lang="zh-CN" altLang="en-US" dirty="0"/>
              <a:t>寄存器开销大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8450" y="1027113"/>
                <a:ext cx="8153400" cy="5257800"/>
              </a:xfrm>
            </p:spPr>
            <p:txBody>
              <a:bodyPr/>
              <a:lstStyle/>
              <a:p>
                <a:pPr marL="92075" lvl="1">
                  <a:tabLst>
                    <a:tab pos="3486150" algn="dec"/>
                  </a:tabLst>
                </a:pPr>
                <a:r>
                  <a:rPr lang="zh-CN" altLang="en-US" dirty="0"/>
                  <a:t>    流水线越深，每段的寄存器越多，寄存器存入时间的开销就越多所占比例也越大。不同段数的寄存器加载所占时间比例如下：</a:t>
                </a:r>
                <a:r>
                  <a:rPr lang="en-US" dirty="0"/>
                  <a:t> </a:t>
                </a:r>
              </a:p>
              <a:p>
                <a:pPr lvl="2">
                  <a:tabLst>
                    <a:tab pos="3486150" algn="dec"/>
                  </a:tabLst>
                </a:pPr>
                <a:r>
                  <a:rPr lang="en-US" dirty="0"/>
                  <a:t>1-stage pipeline: 	</a:t>
                </a:r>
                <a:r>
                  <a:rPr lang="en-US" dirty="0">
                    <a:solidFill>
                      <a:srgbClr val="000099"/>
                    </a:solidFill>
                  </a:rPr>
                  <a:t>6.25</a:t>
                </a:r>
                <a:r>
                  <a:rPr lang="en-US" dirty="0"/>
                  <a:t>% </a:t>
                </a:r>
              </a:p>
              <a:p>
                <a:pPr lvl="2">
                  <a:tabLst>
                    <a:tab pos="3486150" algn="dec"/>
                  </a:tabLst>
                </a:pPr>
                <a:r>
                  <a:rPr lang="en-US" dirty="0"/>
                  <a:t>3-stage pipeline: 	16.67% </a:t>
                </a:r>
              </a:p>
              <a:p>
                <a:pPr lvl="2">
                  <a:tabLst>
                    <a:tab pos="3486150" algn="dec"/>
                  </a:tabLst>
                </a:pPr>
                <a:r>
                  <a:rPr lang="en-US" dirty="0"/>
                  <a:t>6-stage pipeline: 	28.57%</a:t>
                </a:r>
                <a:endParaRPr lang="en-US" altLang="zh-CN" dirty="0"/>
              </a:p>
              <a:p>
                <a:pPr marL="92075" lvl="1">
                  <a:tabLst>
                    <a:tab pos="3486150" algn="dec"/>
                  </a:tabLst>
                </a:pPr>
                <a:r>
                  <a:rPr lang="zh-CN" altLang="en-US" dirty="0"/>
                  <a:t>现代处理器设计时通过很深的流水线（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级以上）以获得很高的速度。</a:t>
                </a:r>
                <a:endParaRPr lang="en-US" altLang="zh-CN" dirty="0"/>
              </a:p>
              <a:p>
                <a:pPr marL="434975" lvl="1" indent="-342900">
                  <a:buClr>
                    <a:srgbClr val="FF0000"/>
                  </a:buClr>
                  <a:buSzPct val="120000"/>
                  <a:buFont typeface="微软雅黑" panose="020B0503020204020204" pitchFamily="34" charset="-122"/>
                  <a:buChar char="？"/>
                  <a:tabLst>
                    <a:tab pos="3486150" algn="dec"/>
                  </a:tabLst>
                </a:pPr>
                <a:r>
                  <a:rPr lang="zh-CN" altLang="en-US" dirty="0"/>
                  <a:t>假设流水线的段数为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，组合逻辑的总时间为</a:t>
                </a:r>
                <a:r>
                  <a:rPr lang="en-US" altLang="zh-CN" dirty="0"/>
                  <a:t>300ps</a:t>
                </a:r>
                <a:r>
                  <a:rPr lang="zh-CN" altLang="en-US" dirty="0"/>
                  <a:t>，每个寄存器的延迟为</a:t>
                </a:r>
                <a:r>
                  <a:rPr lang="en-US" altLang="zh-CN" dirty="0"/>
                  <a:t>20ps</a:t>
                </a:r>
                <a:r>
                  <a:rPr lang="zh-CN" altLang="en-US" dirty="0"/>
                  <a:t>，每条指令的延迟是多少？吞吐量是多少？</a:t>
                </a:r>
                <a:endParaRPr lang="en-US" altLang="zh-CN" dirty="0"/>
              </a:p>
              <a:p>
                <a:pPr marL="92075" lvl="1">
                  <a:tabLst>
                    <a:tab pos="3486150" algn="dec"/>
                  </a:tabLst>
                </a:pPr>
                <a:r>
                  <a:rPr lang="zh-CN" altLang="en-US" dirty="0">
                    <a:solidFill>
                      <a:srgbClr val="000099"/>
                    </a:solidFill>
                  </a:rPr>
                  <a:t>每条指令的延迟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99"/>
                    </a:solidFill>
                  </a:rPr>
                  <a:t> + 20 ) * k = 300+20*k</a:t>
                </a:r>
              </a:p>
              <a:p>
                <a:pPr marL="92075" lvl="1">
                  <a:tabLst>
                    <a:tab pos="3486150" algn="dec"/>
                  </a:tabLst>
                </a:pPr>
                <a:r>
                  <a:rPr lang="zh-CN" altLang="en-US" dirty="0">
                    <a:solidFill>
                      <a:srgbClr val="000099"/>
                    </a:solidFill>
                  </a:rPr>
                  <a:t>吞吐量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300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99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>
                          <m:fPr>
                            <m:ctrlP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</a:t>
                </a:r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407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450" y="1027113"/>
                <a:ext cx="8153400" cy="5257800"/>
              </a:xfrm>
              <a:blipFill>
                <a:blip r:embed="rId2"/>
                <a:stretch>
                  <a:fillRect l="-524" r="-2019" b="-1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407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椭圆 9">
            <a:extLst>
              <a:ext uri="{FF2B5EF4-FFF2-40B4-BE49-F238E27FC236}">
                <a16:creationId xmlns:a16="http://schemas.microsoft.com/office/drawing/2014/main" id="{566BDD76-7C8F-455F-ACAF-418068BC9BD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114478" y="2844286"/>
            <a:ext cx="513398" cy="513398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椭圆 10">
            <a:extLst>
              <a:ext uri="{FF2B5EF4-FFF2-40B4-BE49-F238E27FC236}">
                <a16:creationId xmlns:a16="http://schemas.microsoft.com/office/drawing/2014/main" id="{853B338C-6164-4180-BD91-4E87A1599A70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14478" y="3699948"/>
            <a:ext cx="513398" cy="513398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B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椭圆 11">
            <a:extLst>
              <a:ext uri="{FF2B5EF4-FFF2-40B4-BE49-F238E27FC236}">
                <a16:creationId xmlns:a16="http://schemas.microsoft.com/office/drawing/2014/main" id="{87B4807C-4EC9-4966-849C-21974C7F881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78" y="4555611"/>
            <a:ext cx="513398" cy="513398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653" name="椭圆 12">
            <a:extLst>
              <a:ext uri="{FF2B5EF4-FFF2-40B4-BE49-F238E27FC236}">
                <a16:creationId xmlns:a16="http://schemas.microsoft.com/office/drawing/2014/main" id="{E35E4FA5-0277-4EC5-A95A-17173ACCD26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78" y="5411273"/>
            <a:ext cx="513398" cy="513398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654" name="圆角矩形 13">
            <a:extLst>
              <a:ext uri="{FF2B5EF4-FFF2-40B4-BE49-F238E27FC236}">
                <a16:creationId xmlns:a16="http://schemas.microsoft.com/office/drawing/2014/main" id="{F10BDA81-EBF4-45EF-A892-D6490AE670D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62886" y="6203553"/>
            <a:ext cx="1540193" cy="410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597">
                <a:solidFill>
                  <a:srgbClr val="FFFFFF"/>
                </a:solidFill>
                <a:ea typeface="宋体" panose="02010600030101010101" pitchFamily="2" charset="-122"/>
              </a:rPr>
              <a:t>提交</a:t>
            </a:r>
          </a:p>
        </p:txBody>
      </p:sp>
      <p:pic>
        <p:nvPicPr>
          <p:cNvPr id="27655" name="Picture 2">
            <a:extLst>
              <a:ext uri="{FF2B5EF4-FFF2-40B4-BE49-F238E27FC236}">
                <a16:creationId xmlns:a16="http://schemas.microsoft.com/office/drawing/2014/main" id="{D44BC820-AD0B-4AC9-99F7-3DEBC6AF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0" y="711469"/>
            <a:ext cx="8138301" cy="195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14">
            <a:extLst>
              <a:ext uri="{FF2B5EF4-FFF2-40B4-BE49-F238E27FC236}">
                <a16:creationId xmlns:a16="http://schemas.microsoft.com/office/drawing/2014/main" id="{7FDA7B60-7DED-4F99-A6BA-8257649AA4F3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9127067" cy="633824"/>
            <a:chOff x="-2121" y="0"/>
            <a:chExt cx="9144000" cy="635000"/>
          </a:xfrm>
        </p:grpSpPr>
        <p:sp>
          <p:nvSpPr>
            <p:cNvPr id="27658" name="TitleBackground">
              <a:extLst>
                <a:ext uri="{FF2B5EF4-FFF2-40B4-BE49-F238E27FC236}">
                  <a16:creationId xmlns:a16="http://schemas.microsoft.com/office/drawing/2014/main" id="{B6055B14-38DD-44D9-909B-BCC80D900DF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-2121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27659" name="ColorBlock">
              <a:extLst>
                <a:ext uri="{FF2B5EF4-FFF2-40B4-BE49-F238E27FC236}">
                  <a16:creationId xmlns:a16="http://schemas.microsoft.com/office/drawing/2014/main" id="{68F82635-BCBB-4FC9-9A88-3D28685E2CB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-2121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27660" name="TypeText">
              <a:extLst>
                <a:ext uri="{FF2B5EF4-FFF2-40B4-BE49-F238E27FC236}">
                  <a16:creationId xmlns:a16="http://schemas.microsoft.com/office/drawing/2014/main" id="{60150F2F-DFC5-4F08-8B31-1DBBB154D0CF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235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595">
                  <a:solidFill>
                    <a:srgbClr val="000000"/>
                  </a:solidFill>
                  <a:ea typeface="宋体" panose="02010600030101010101" pitchFamily="2" charset="-122"/>
                </a:rPr>
                <a:t>单选题</a:t>
              </a:r>
            </a:p>
          </p:txBody>
        </p:sp>
        <p:sp>
          <p:nvSpPr>
            <p:cNvPr id="27661" name="TipText">
              <a:extLst>
                <a:ext uri="{FF2B5EF4-FFF2-40B4-BE49-F238E27FC236}">
                  <a16:creationId xmlns:a16="http://schemas.microsoft.com/office/drawing/2014/main" id="{F1ACF6FB-2084-4689-B8AF-3B4745D08E79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57882" y="109423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996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1996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7148E38-7236-459F-9C14-A7FAF6260841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带反馈的流水线系统</a:t>
            </a:r>
            <a:endParaRPr 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2850"/>
            <a:ext cx="8294687" cy="5219700"/>
          </a:xfrm>
        </p:spPr>
        <p:txBody>
          <a:bodyPr/>
          <a:lstStyle/>
          <a:p>
            <a:r>
              <a:rPr lang="zh-CN" altLang="en-US" dirty="0"/>
              <a:t>    相关（</a:t>
            </a:r>
            <a:r>
              <a:rPr lang="en-US" altLang="zh-CN" dirty="0"/>
              <a:t>Dependency</a:t>
            </a:r>
            <a:r>
              <a:rPr lang="zh-CN" altLang="en-US" dirty="0"/>
              <a:t>）是指相邻指令间的一种依赖关系。包含两种类型：</a:t>
            </a:r>
            <a:endParaRPr lang="en-US" altLang="zh-CN" dirty="0"/>
          </a:p>
          <a:p>
            <a:r>
              <a:rPr lang="zh-CN" altLang="en-US" b="1" dirty="0"/>
              <a:t>数据相关</a:t>
            </a:r>
            <a:r>
              <a:rPr lang="zh-CN" altLang="en-US" dirty="0"/>
              <a:t>（</a:t>
            </a:r>
            <a:r>
              <a:rPr lang="en-US" altLang="zh-CN" dirty="0"/>
              <a:t>Data Dependency</a:t>
            </a:r>
            <a:r>
              <a:rPr lang="zh-CN" altLang="en-US" dirty="0"/>
              <a:t>）：每个指令依赖于前一个指令的运行结果。</a:t>
            </a:r>
            <a:endParaRPr lang="en-US" altLang="zh-CN" dirty="0"/>
          </a:p>
          <a:p>
            <a:r>
              <a:rPr lang="zh-CN" altLang="en-US" b="1" dirty="0"/>
              <a:t>控制相关</a:t>
            </a:r>
            <a:r>
              <a:rPr lang="zh-CN" altLang="en-US" dirty="0"/>
              <a:t>（</a:t>
            </a:r>
            <a:r>
              <a:rPr lang="en-US" altLang="zh-CN" dirty="0"/>
              <a:t>Control Dependency)</a:t>
            </a:r>
            <a:r>
              <a:rPr lang="zh-CN" altLang="en-US" dirty="0"/>
              <a:t>：指令控制流造成的顺序相关。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数据相关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90" y="2702822"/>
            <a:ext cx="8294687" cy="1974850"/>
          </a:xfrm>
        </p:spPr>
        <p:txBody>
          <a:bodyPr/>
          <a:lstStyle/>
          <a:p>
            <a:pPr marL="182563" lvl="1"/>
            <a:r>
              <a:rPr lang="zh-CN" altLang="en-US" dirty="0"/>
              <a:t>    一条指令的运行结果是另一条指令的操作数，称为</a:t>
            </a:r>
            <a:r>
              <a:rPr lang="en-US" altLang="zh-CN" dirty="0"/>
              <a:t>RAW</a:t>
            </a:r>
            <a:r>
              <a:rPr lang="zh-CN" altLang="en-US" dirty="0"/>
              <a:t>相关（</a:t>
            </a:r>
            <a:r>
              <a:rPr lang="en-US" altLang="zh-CN" dirty="0"/>
              <a:t> Read-after-write 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82563" lvl="1"/>
            <a:r>
              <a:rPr lang="en-US" altLang="zh-CN" dirty="0"/>
              <a:t>    </a:t>
            </a:r>
            <a:r>
              <a:rPr lang="zh-CN" altLang="en-US" dirty="0"/>
              <a:t>这在程序中非常常见，在顺序执行的系统和流水线系统中截然不同。</a:t>
            </a:r>
            <a:endParaRPr lang="en-US" dirty="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1898650" y="1122044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irmovq</a:t>
            </a:r>
            <a:r>
              <a:rPr lang="en-US" sz="2000" dirty="0">
                <a:latin typeface="Courier New" pitchFamily="49" charset="0"/>
              </a:rPr>
              <a:t> $50, %</a:t>
            </a:r>
            <a:r>
              <a:rPr lang="en-US" sz="2000" dirty="0" err="1">
                <a:latin typeface="Courier New" pitchFamily="49" charset="0"/>
              </a:rPr>
              <a:t>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898650" y="1579244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addq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 ,  %</a:t>
            </a:r>
            <a:r>
              <a:rPr lang="en-US" sz="2000" dirty="0" err="1">
                <a:latin typeface="Courier New" pitchFamily="49" charset="0"/>
              </a:rPr>
              <a:t>rbx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898650" y="2036444"/>
            <a:ext cx="4953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mrmovq</a:t>
            </a:r>
            <a:r>
              <a:rPr lang="en-US" sz="2000" dirty="0">
                <a:latin typeface="Courier New" pitchFamily="49" charset="0"/>
              </a:rPr>
              <a:t> 100( %</a:t>
            </a:r>
            <a:r>
              <a:rPr lang="en-US" sz="2000" dirty="0" err="1">
                <a:latin typeface="Courier New" pitchFamily="49" charset="0"/>
              </a:rPr>
              <a:t>rbx</a:t>
            </a:r>
            <a:r>
              <a:rPr lang="en-US" sz="2000" dirty="0">
                <a:latin typeface="Courier New" pitchFamily="49" charset="0"/>
              </a:rPr>
              <a:t> ),  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492501" y="1109344"/>
            <a:ext cx="1762124" cy="844550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2" cy="1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559300" y="1496694"/>
            <a:ext cx="841375" cy="908050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顺序执行系统的数据相关</a:t>
            </a:r>
            <a:endParaRPr 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486400"/>
            <a:ext cx="8294687" cy="946150"/>
          </a:xfrm>
        </p:spPr>
        <p:txBody>
          <a:bodyPr/>
          <a:lstStyle/>
          <a:p>
            <a:r>
              <a:rPr lang="zh-CN" altLang="en-US" dirty="0"/>
              <a:t>在顺序执行的系统中，每条指令的结果都反馈给下一条指令，执行正确。</a:t>
            </a:r>
            <a:endParaRPr lang="en-US" dirty="0"/>
          </a:p>
        </p:txBody>
      </p:sp>
      <p:grpSp>
        <p:nvGrpSpPr>
          <p:cNvPr id="408600" name="Group 24"/>
          <p:cNvGrpSpPr>
            <a:grpSpLocks/>
          </p:cNvGrpSpPr>
          <p:nvPr/>
        </p:nvGrpSpPr>
        <p:grpSpPr bwMode="auto">
          <a:xfrm>
            <a:off x="1828800" y="1143000"/>
            <a:ext cx="4267200" cy="2514600"/>
            <a:chOff x="1152" y="720"/>
            <a:chExt cx="2688" cy="1584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55" y="20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599" name="Group 23"/>
          <p:cNvGrpSpPr>
            <a:grpSpLocks/>
          </p:cNvGrpSpPr>
          <p:nvPr/>
        </p:nvGrpSpPr>
        <p:grpSpPr bwMode="auto">
          <a:xfrm>
            <a:off x="762000" y="3733800"/>
            <a:ext cx="6400800" cy="1254125"/>
            <a:chOff x="912" y="2483"/>
            <a:chExt cx="4032" cy="790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059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流水线系统中的数据相关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122" y="5197475"/>
            <a:ext cx="8565356" cy="1339850"/>
          </a:xfrm>
        </p:spPr>
        <p:txBody>
          <a:bodyPr/>
          <a:lstStyle/>
          <a:p>
            <a:pPr marL="0" lvl="1" indent="457200"/>
            <a:r>
              <a:rPr lang="zh-CN" altLang="en-US" dirty="0"/>
              <a:t>流水线系统中，运算结果没有及时反馈给下一个指令，产生错误。</a:t>
            </a:r>
            <a:endParaRPr lang="en-US" dirty="0"/>
          </a:p>
          <a:p>
            <a:pPr marL="0" lvl="1" indent="457200"/>
            <a:r>
              <a:rPr lang="zh-CN" altLang="en-US" dirty="0"/>
              <a:t>主要原因是流水线改变了系统的运行方式。因此流水线必须要正确处理，以保证既获得正确结果，也要</a:t>
            </a:r>
            <a:r>
              <a:rPr lang="zh-CN" altLang="zh-CN" dirty="0">
                <a:effectLst/>
                <a:ea typeface="Segoe UI Web (West European)"/>
              </a:rPr>
              <a:t>最大限度地减少性能影响</a:t>
            </a:r>
            <a:r>
              <a:rPr lang="zh-CN" altLang="en-US" dirty="0">
                <a:effectLst/>
                <a:ea typeface="Segoe UI Web (West European)"/>
              </a:rPr>
              <a:t>。</a:t>
            </a:r>
            <a:endParaRPr lang="en-US" dirty="0"/>
          </a:p>
        </p:txBody>
      </p:sp>
      <p:grpSp>
        <p:nvGrpSpPr>
          <p:cNvPr id="409622" name="Group 22"/>
          <p:cNvGrpSpPr>
            <a:grpSpLocks/>
          </p:cNvGrpSpPr>
          <p:nvPr/>
        </p:nvGrpSpPr>
        <p:grpSpPr bwMode="auto">
          <a:xfrm>
            <a:off x="1143000" y="1060450"/>
            <a:ext cx="6629400" cy="2543175"/>
            <a:chOff x="288" y="2712"/>
            <a:chExt cx="4176" cy="1602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87" y="410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1905000" y="3422650"/>
            <a:ext cx="4572000" cy="1558925"/>
            <a:chOff x="144" y="3332"/>
            <a:chExt cx="2880" cy="982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9628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6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OP4</a:t>
              </a:r>
            </a:p>
          </p:txBody>
        </p:sp>
        <p:grpSp>
          <p:nvGrpSpPr>
            <p:cNvPr id="409641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6A5D-F8E4-4D24-923C-7C8A824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控制相关（</a:t>
            </a:r>
            <a:r>
              <a:rPr lang="en-US" altLang="zh-CN" dirty="0"/>
              <a:t>Control Dependency)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9ADC-AFD1-4037-8B33-786B3D48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" y="3766571"/>
            <a:ext cx="8428037" cy="224676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 err="1"/>
              <a:t>jne</a:t>
            </a:r>
            <a:r>
              <a:rPr lang="zh-CN" altLang="en-US" dirty="0"/>
              <a:t>指令中，条件测试的结果会决定要执行的新指令是第</a:t>
            </a:r>
            <a:r>
              <a:rPr lang="en-US" altLang="zh-CN" dirty="0"/>
              <a:t>3</a:t>
            </a:r>
            <a:r>
              <a:rPr lang="zh-CN" altLang="en-US" dirty="0"/>
              <a:t>行的</a:t>
            </a:r>
            <a:r>
              <a:rPr lang="en-US" altLang="zh-CN" dirty="0" err="1"/>
              <a:t>irmovq</a:t>
            </a:r>
            <a:r>
              <a:rPr lang="zh-CN" altLang="en-US" dirty="0"/>
              <a:t>还是第</a:t>
            </a:r>
            <a:r>
              <a:rPr lang="en-US" altLang="zh-CN" dirty="0"/>
              <a:t>5</a:t>
            </a:r>
            <a:r>
              <a:rPr lang="zh-CN" altLang="en-US" dirty="0"/>
              <a:t>行的</a:t>
            </a:r>
            <a:r>
              <a:rPr lang="en-US" altLang="zh-CN" dirty="0"/>
              <a:t>halt</a:t>
            </a:r>
            <a:r>
              <a:rPr lang="zh-CN" altLang="en-US" dirty="0"/>
              <a:t>。这产生了一个控制相关。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0B259D-CD10-4C22-B283-9AD85E349713}"/>
              </a:ext>
            </a:extLst>
          </p:cNvPr>
          <p:cNvSpPr txBox="1"/>
          <p:nvPr/>
        </p:nvSpPr>
        <p:spPr>
          <a:xfrm>
            <a:off x="2355850" y="1130300"/>
            <a:ext cx="3581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/>
              <a:t>loop: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</a:rPr>
              <a:t>1</a:t>
            </a:r>
            <a:r>
              <a:rPr lang="en-US" altLang="zh-CN" sz="2000" b="0" dirty="0"/>
              <a:t>       </a:t>
            </a:r>
            <a:r>
              <a:rPr lang="en-US" altLang="zh-CN" sz="2000" b="0" dirty="0" err="1"/>
              <a:t>subq</a:t>
            </a:r>
            <a:r>
              <a:rPr lang="en-US" altLang="zh-CN" sz="2000" b="0" dirty="0"/>
              <a:t>   %</a:t>
            </a:r>
            <a:r>
              <a:rPr lang="en-US" altLang="zh-CN" sz="2000" b="0" dirty="0" err="1"/>
              <a:t>rdx</a:t>
            </a:r>
            <a:r>
              <a:rPr lang="en-US" altLang="zh-CN" sz="2000" b="0" dirty="0"/>
              <a:t> , %</a:t>
            </a:r>
            <a:r>
              <a:rPr lang="en-US" altLang="zh-CN" sz="2000" b="0" dirty="0" err="1"/>
              <a:t>rbx</a:t>
            </a:r>
            <a:endParaRPr lang="en-US" altLang="zh-CN" sz="2000" b="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</a:rPr>
              <a:t>2</a:t>
            </a:r>
            <a:r>
              <a:rPr lang="en-US" altLang="zh-CN" sz="2000" b="0" dirty="0"/>
              <a:t>       </a:t>
            </a:r>
            <a:r>
              <a:rPr lang="en-US" altLang="zh-CN" sz="2000" b="0" dirty="0" err="1"/>
              <a:t>jne</a:t>
            </a:r>
            <a:r>
              <a:rPr lang="en-US" altLang="zh-CN" sz="2000" b="0" dirty="0"/>
              <a:t>    </a:t>
            </a:r>
            <a:r>
              <a:rPr lang="en-US" altLang="zh-CN" sz="2000" b="0" dirty="0" err="1"/>
              <a:t>targ</a:t>
            </a:r>
            <a:endParaRPr lang="en-US" altLang="zh-CN" sz="2000" b="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</a:rPr>
              <a:t>3</a:t>
            </a:r>
            <a:r>
              <a:rPr lang="en-US" altLang="zh-CN" sz="2000" b="0" dirty="0"/>
              <a:t>       </a:t>
            </a:r>
            <a:r>
              <a:rPr lang="en-US" altLang="zh-CN" sz="2000" b="0" dirty="0" err="1"/>
              <a:t>irmovq</a:t>
            </a:r>
            <a:r>
              <a:rPr lang="en-US" altLang="zh-CN" sz="2000" b="0" dirty="0"/>
              <a:t>   $10 , %</a:t>
            </a:r>
            <a:r>
              <a:rPr lang="en-US" altLang="zh-CN" sz="2000" b="0" dirty="0" err="1"/>
              <a:t>rdx</a:t>
            </a:r>
            <a:endParaRPr lang="en-US" altLang="zh-CN" sz="2000" b="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</a:rPr>
              <a:t>4</a:t>
            </a:r>
            <a:r>
              <a:rPr lang="en-US" altLang="zh-CN" sz="2000" b="0" dirty="0"/>
              <a:t>       </a:t>
            </a:r>
            <a:r>
              <a:rPr lang="en-US" altLang="zh-CN" sz="2000" b="0" dirty="0" err="1"/>
              <a:t>jmp</a:t>
            </a:r>
            <a:r>
              <a:rPr lang="en-US" altLang="zh-CN" sz="2000" b="0" dirty="0"/>
              <a:t>   loop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 err="1"/>
              <a:t>targ</a:t>
            </a:r>
            <a:r>
              <a:rPr lang="en-US" altLang="zh-CN" sz="2000" b="0" dirty="0"/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</a:rPr>
              <a:t>5</a:t>
            </a:r>
            <a:r>
              <a:rPr lang="en-US" altLang="zh-CN" sz="2000" b="0" dirty="0"/>
              <a:t>       halt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339773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日常生活中的例子</a:t>
            </a:r>
            <a:r>
              <a:rPr lang="en-US" altLang="zh-CN" dirty="0"/>
              <a:t>1</a:t>
            </a:r>
            <a:r>
              <a:rPr lang="zh-CN" altLang="en-US"/>
              <a:t>：洗车 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9850" y="4038600"/>
            <a:ext cx="5099050" cy="2068513"/>
          </a:xfrm>
        </p:spPr>
        <p:txBody>
          <a:bodyPr/>
          <a:lstStyle/>
          <a:p>
            <a:r>
              <a:rPr lang="zh-CN" altLang="en-US" dirty="0"/>
              <a:t>主要思想：把过程分解成几个独立的阶段，将对象按顺序通过这些阶段，任何时间里都有多个对象在处理。</a:t>
            </a:r>
            <a:endParaRPr lang="en-US" dirty="0"/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zh-CN" altLang="en-US" dirty="0"/>
                <a:t>顺序</a:t>
              </a:r>
              <a:endParaRPr lang="en-US" dirty="0"/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zh-CN" altLang="en-US" dirty="0"/>
                <a:t>并行</a:t>
              </a:r>
              <a:endParaRPr lang="en-US" dirty="0"/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zh-CN" altLang="en-US" dirty="0"/>
                <a:t>流水线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30937" y="1330960"/>
            <a:ext cx="8494826" cy="919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 Y86-64</a:t>
            </a:r>
            <a:r>
              <a:rPr lang="zh-CN" alt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的流水线实现</a:t>
            </a:r>
          </a:p>
        </p:txBody>
      </p:sp>
    </p:spTree>
    <p:extLst>
      <p:ext uri="{BB962C8B-B14F-4D97-AF65-F5344CB8AC3E}">
        <p14:creationId xmlns:p14="http://schemas.microsoft.com/office/powerpoint/2010/main" val="2013045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C229F-116D-47EA-AA8A-374C49B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Y86-64</a:t>
            </a:r>
            <a:r>
              <a:rPr lang="zh-CN" altLang="en-US" dirty="0"/>
              <a:t>的流水线实现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48E13-92CF-426D-81A2-60E5FC51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zh-CN" altLang="en-US" dirty="0"/>
              <a:t>要实现</a:t>
            </a:r>
            <a:r>
              <a:rPr lang="en-US" altLang="zh-CN" dirty="0"/>
              <a:t>Y86-64</a:t>
            </a:r>
            <a:r>
              <a:rPr lang="zh-CN" altLang="en-US" dirty="0"/>
              <a:t>处理器的流水线化，需要将其进行合理的阶段划分。</a:t>
            </a:r>
            <a:endParaRPr lang="en-US" altLang="zh-CN" dirty="0"/>
          </a:p>
          <a:p>
            <a:pPr indent="457200"/>
            <a:r>
              <a:rPr lang="zh-CN" altLang="en-US" dirty="0"/>
              <a:t>为此，在原</a:t>
            </a:r>
            <a:r>
              <a:rPr lang="en-US" altLang="zh-CN" dirty="0"/>
              <a:t>SEQ</a:t>
            </a:r>
            <a:r>
              <a:rPr lang="zh-CN" altLang="en-US" dirty="0"/>
              <a:t>的基础上，稍加改动，方便之后的流水线处理器的阶段划分，从而工作得更好。</a:t>
            </a:r>
            <a:endParaRPr lang="en-US" altLang="zh-CN" dirty="0"/>
          </a:p>
          <a:p>
            <a:pPr indent="457200"/>
            <a:r>
              <a:rPr lang="zh-CN" altLang="en-US" dirty="0"/>
              <a:t>改动内容：将更新</a:t>
            </a:r>
            <a:r>
              <a:rPr lang="en-US" altLang="zh-CN" dirty="0"/>
              <a:t>PC</a:t>
            </a:r>
            <a:r>
              <a:rPr lang="zh-CN" altLang="en-US" dirty="0"/>
              <a:t>的阶段放在第一个时钟周期开始时进行，而不是结束时才进行。改后称为</a:t>
            </a:r>
            <a:r>
              <a:rPr lang="en-US" altLang="zh-CN" b="1" dirty="0"/>
              <a:t>SEQ+</a:t>
            </a:r>
            <a:r>
              <a:rPr lang="zh-CN" altLang="en-US" dirty="0"/>
              <a:t>处理器。</a:t>
            </a:r>
            <a:endParaRPr lang="en-US" altLang="zh-CN" dirty="0"/>
          </a:p>
          <a:p>
            <a:pPr indent="457200"/>
            <a:r>
              <a:rPr lang="zh-CN" altLang="en-US" dirty="0"/>
              <a:t>硬件对比图如下：</a:t>
            </a:r>
          </a:p>
        </p:txBody>
      </p:sp>
    </p:spTree>
    <p:extLst>
      <p:ext uri="{BB962C8B-B14F-4D97-AF65-F5344CB8AC3E}">
        <p14:creationId xmlns:p14="http://schemas.microsoft.com/office/powerpoint/2010/main" val="11225584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89050" y="6449943"/>
            <a:ext cx="1372869" cy="307216"/>
          </a:xfrm>
        </p:spPr>
        <p:txBody>
          <a:bodyPr/>
          <a:lstStyle/>
          <a:p>
            <a:pPr lvl="1"/>
            <a:r>
              <a:rPr lang="en-US" altLang="zh-CN" sz="1800" dirty="0"/>
              <a:t>SEQ</a:t>
            </a:r>
            <a:endParaRPr lang="en-US" sz="18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5557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E434A1-6A08-408C-9E33-F75C3390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2324" y="35684"/>
            <a:ext cx="4248150" cy="653415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29BC68A2-43CA-4312-8B7B-500515A0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6458833"/>
            <a:ext cx="1372869" cy="30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0" indent="0" algn="l" defTabSz="912813" rtl="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98475" indent="0" algn="l" defTabSz="912813" rtl="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 eaLnBrk="1" hangingPunct="1"/>
            <a:r>
              <a:rPr lang="en-US" altLang="zh-CN" sz="1800" kern="0" dirty="0"/>
              <a:t>SEQ+</a:t>
            </a:r>
            <a:endParaRPr lang="en-US" sz="1800" kern="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958EF-2F6B-4009-A3E0-55E975A8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9270C-224C-425D-8A0B-F6F50C5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219200"/>
            <a:ext cx="8428037" cy="1746250"/>
          </a:xfrm>
        </p:spPr>
        <p:txBody>
          <a:bodyPr/>
          <a:lstStyle/>
          <a:p>
            <a:r>
              <a:rPr lang="en-US" altLang="zh-CN" dirty="0"/>
              <a:t>SEQ+</a:t>
            </a:r>
            <a:r>
              <a:rPr lang="zh-CN" altLang="en-US" dirty="0"/>
              <a:t>的特殊之处：没有硬件寄存器存放</a:t>
            </a:r>
            <a:r>
              <a:rPr lang="en-US" altLang="zh-CN" dirty="0"/>
              <a:t>PC</a:t>
            </a:r>
            <a:r>
              <a:rPr lang="zh-CN" altLang="en-US" dirty="0"/>
              <a:t>，而是创建了状态寄存器，放置前一条指令保存下来的部分状态信息，动态地计算</a:t>
            </a:r>
            <a:r>
              <a:rPr lang="en-US" altLang="zh-CN" dirty="0"/>
              <a:t>PC</a:t>
            </a:r>
            <a:r>
              <a:rPr lang="zh-CN" altLang="en-US" dirty="0"/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2E57A6-A0B9-4DA0-8329-05F3D4498CF3}"/>
              </a:ext>
            </a:extLst>
          </p:cNvPr>
          <p:cNvGrpSpPr/>
          <p:nvPr/>
        </p:nvGrpSpPr>
        <p:grpSpPr>
          <a:xfrm>
            <a:off x="527050" y="3263900"/>
            <a:ext cx="7848600" cy="2362200"/>
            <a:chOff x="685800" y="4267200"/>
            <a:chExt cx="7848600" cy="2362200"/>
          </a:xfrm>
        </p:grpSpPr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F0B958AD-721E-40EA-BAE4-49BA12C9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New</a:t>
              </a:r>
            </a:p>
            <a:p>
              <a:r>
                <a:rPr lang="en-US" sz="1200"/>
                <a:t>PC</a:t>
              </a:r>
            </a:p>
          </p:txBody>
        </p:sp>
        <p:sp>
          <p:nvSpPr>
            <p:cNvPr id="6" name="Oval 71">
              <a:extLst>
                <a:ext uri="{FF2B5EF4-FFF2-40B4-BE49-F238E27FC236}">
                  <a16:creationId xmlns:a16="http://schemas.microsoft.com/office/drawing/2014/main" id="{7406D249-0CC6-4B01-AF05-CD4DA6E9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91200"/>
              <a:ext cx="4572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14CF66-D927-486E-A698-B0BADF1B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91200"/>
              <a:ext cx="4572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8" name="Line 226">
              <a:extLst>
                <a:ext uri="{FF2B5EF4-FFF2-40B4-BE49-F238E27FC236}">
                  <a16:creationId xmlns:a16="http://schemas.microsoft.com/office/drawing/2014/main" id="{5E2030AD-6ACB-44D4-92C2-D3307179E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232">
              <a:extLst>
                <a:ext uri="{FF2B5EF4-FFF2-40B4-BE49-F238E27FC236}">
                  <a16:creationId xmlns:a16="http://schemas.microsoft.com/office/drawing/2014/main" id="{2BDA3EE9-DBFB-4BE1-8FDC-5EC16AD79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791200"/>
              <a:ext cx="4572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valC</a:t>
              </a:r>
            </a:p>
          </p:txBody>
        </p:sp>
        <p:sp>
          <p:nvSpPr>
            <p:cNvPr id="10" name="Oval 233">
              <a:extLst>
                <a:ext uri="{FF2B5EF4-FFF2-40B4-BE49-F238E27FC236}">
                  <a16:creationId xmlns:a16="http://schemas.microsoft.com/office/drawing/2014/main" id="{70E5BC1B-481A-48A9-B1CF-6B8E9F96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91200"/>
              <a:ext cx="4572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valP</a:t>
              </a:r>
            </a:p>
          </p:txBody>
        </p:sp>
        <p:sp>
          <p:nvSpPr>
            <p:cNvPr id="11" name="Oval 250">
              <a:extLst>
                <a:ext uri="{FF2B5EF4-FFF2-40B4-BE49-F238E27FC236}">
                  <a16:creationId xmlns:a16="http://schemas.microsoft.com/office/drawing/2014/main" id="{A2E9EF15-D517-4162-9550-CCFE4E417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791200"/>
              <a:ext cx="4572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sp>
          <p:nvSpPr>
            <p:cNvPr id="12" name="Line 271">
              <a:extLst>
                <a:ext uri="{FF2B5EF4-FFF2-40B4-BE49-F238E27FC236}">
                  <a16:creationId xmlns:a16="http://schemas.microsoft.com/office/drawing/2014/main" id="{2F61FC51-AD8E-4000-AA30-9730E278A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6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92">
              <a:extLst>
                <a:ext uri="{FF2B5EF4-FFF2-40B4-BE49-F238E27FC236}">
                  <a16:creationId xmlns:a16="http://schemas.microsoft.com/office/drawing/2014/main" id="{C7B1B96C-356C-4FE4-BEBC-0471E392C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200" y="4648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94">
              <a:extLst>
                <a:ext uri="{FF2B5EF4-FFF2-40B4-BE49-F238E27FC236}">
                  <a16:creationId xmlns:a16="http://schemas.microsoft.com/office/drawing/2014/main" id="{3BB60B12-77CD-4798-91E7-632FDEEEB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5486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5">
              <a:extLst>
                <a:ext uri="{FF2B5EF4-FFF2-40B4-BE49-F238E27FC236}">
                  <a16:creationId xmlns:a16="http://schemas.microsoft.com/office/drawing/2014/main" id="{660DBBF4-D514-46B6-BD86-620D06720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486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7">
              <a:extLst>
                <a:ext uri="{FF2B5EF4-FFF2-40B4-BE49-F238E27FC236}">
                  <a16:creationId xmlns:a16="http://schemas.microsoft.com/office/drawing/2014/main" id="{786BB108-5578-4F39-8A25-54780D0DB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800" y="5486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300">
              <a:extLst>
                <a:ext uri="{FF2B5EF4-FFF2-40B4-BE49-F238E27FC236}">
                  <a16:creationId xmlns:a16="http://schemas.microsoft.com/office/drawing/2014/main" id="{583AEBD4-03F4-40E4-B742-D197A13D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2672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PC</a:t>
              </a:r>
            </a:p>
          </p:txBody>
        </p:sp>
        <p:sp>
          <p:nvSpPr>
            <p:cNvPr id="18" name="AutoShape 301">
              <a:extLst>
                <a:ext uri="{FF2B5EF4-FFF2-40B4-BE49-F238E27FC236}">
                  <a16:creationId xmlns:a16="http://schemas.microsoft.com/office/drawing/2014/main" id="{75342D5A-CCE8-4A45-B7FA-CFF313E71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53000"/>
              <a:ext cx="3657600" cy="5334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PC</a:t>
              </a:r>
            </a:p>
          </p:txBody>
        </p:sp>
        <p:sp>
          <p:nvSpPr>
            <p:cNvPr id="19" name="Line 302">
              <a:extLst>
                <a:ext uri="{FF2B5EF4-FFF2-40B4-BE49-F238E27FC236}">
                  <a16:creationId xmlns:a16="http://schemas.microsoft.com/office/drawing/2014/main" id="{D33F49F6-D10B-4B42-A7A6-E3B7A550A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4648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03">
              <a:extLst>
                <a:ext uri="{FF2B5EF4-FFF2-40B4-BE49-F238E27FC236}">
                  <a16:creationId xmlns:a16="http://schemas.microsoft.com/office/drawing/2014/main" id="{1ED691D8-5512-4F65-8959-CAACA5F4E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8400" y="5486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04">
              <a:extLst>
                <a:ext uri="{FF2B5EF4-FFF2-40B4-BE49-F238E27FC236}">
                  <a16:creationId xmlns:a16="http://schemas.microsoft.com/office/drawing/2014/main" id="{928AD214-E375-4229-BB62-CAA8B674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715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pCnd</a:t>
              </a:r>
            </a:p>
          </p:txBody>
        </p:sp>
        <p:sp>
          <p:nvSpPr>
            <p:cNvPr id="22" name="Rectangle 305">
              <a:extLst>
                <a:ext uri="{FF2B5EF4-FFF2-40B4-BE49-F238E27FC236}">
                  <a16:creationId xmlns:a16="http://schemas.microsoft.com/office/drawing/2014/main" id="{A345B969-89B9-4581-8008-1BB7B16B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57150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pValM</a:t>
              </a:r>
            </a:p>
          </p:txBody>
        </p:sp>
        <p:sp>
          <p:nvSpPr>
            <p:cNvPr id="23" name="Rectangle 306">
              <a:extLst>
                <a:ext uri="{FF2B5EF4-FFF2-40B4-BE49-F238E27FC236}">
                  <a16:creationId xmlns:a16="http://schemas.microsoft.com/office/drawing/2014/main" id="{89943E8D-B10F-47AD-8160-61AF4F10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7150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pValC</a:t>
              </a:r>
            </a:p>
          </p:txBody>
        </p:sp>
        <p:sp>
          <p:nvSpPr>
            <p:cNvPr id="24" name="Rectangle 307">
              <a:extLst>
                <a:ext uri="{FF2B5EF4-FFF2-40B4-BE49-F238E27FC236}">
                  <a16:creationId xmlns:a16="http://schemas.microsoft.com/office/drawing/2014/main" id="{C6FE62F2-F841-43E4-B289-937DDE15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715000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pValP</a:t>
              </a:r>
            </a:p>
          </p:txBody>
        </p:sp>
        <p:sp>
          <p:nvSpPr>
            <p:cNvPr id="25" name="Rectangle 308">
              <a:extLst>
                <a:ext uri="{FF2B5EF4-FFF2-40B4-BE49-F238E27FC236}">
                  <a16:creationId xmlns:a16="http://schemas.microsoft.com/office/drawing/2014/main" id="{80B492D8-6AAE-4675-956C-62A260602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150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pIcode</a:t>
              </a:r>
            </a:p>
          </p:txBody>
        </p:sp>
        <p:sp>
          <p:nvSpPr>
            <p:cNvPr id="26" name="Line 309">
              <a:extLst>
                <a:ext uri="{FF2B5EF4-FFF2-40B4-BE49-F238E27FC236}">
                  <a16:creationId xmlns:a16="http://schemas.microsoft.com/office/drawing/2014/main" id="{CB1F63D9-09FB-4D8B-BD98-515C3A60F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600" y="5486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10">
              <a:extLst>
                <a:ext uri="{FF2B5EF4-FFF2-40B4-BE49-F238E27FC236}">
                  <a16:creationId xmlns:a16="http://schemas.microsoft.com/office/drawing/2014/main" id="{EC183268-F865-4955-B740-ECFD2647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5486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1">
              <a:extLst>
                <a:ext uri="{FF2B5EF4-FFF2-40B4-BE49-F238E27FC236}">
                  <a16:creationId xmlns:a16="http://schemas.microsoft.com/office/drawing/2014/main" id="{4A57A16E-9C03-482D-B3A6-7F812CD32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54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2">
              <a:extLst>
                <a:ext uri="{FF2B5EF4-FFF2-40B4-BE49-F238E27FC236}">
                  <a16:creationId xmlns:a16="http://schemas.microsoft.com/office/drawing/2014/main" id="{ACAF447E-5733-4E1D-A645-FAD7D9365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5486400"/>
              <a:ext cx="0" cy="2286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13">
              <a:extLst>
                <a:ext uri="{FF2B5EF4-FFF2-40B4-BE49-F238E27FC236}">
                  <a16:creationId xmlns:a16="http://schemas.microsoft.com/office/drawing/2014/main" id="{6C047389-696E-4CFE-8AE6-B2AEAB216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343400"/>
              <a:ext cx="457200" cy="3810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0" tIns="45715" rIns="91430" bIns="45715" anchor="ctr"/>
            <a:lstStyle/>
            <a:p>
              <a:r>
                <a:rPr lang="en-US" sz="1200"/>
                <a:t>PC</a:t>
              </a:r>
            </a:p>
          </p:txBody>
        </p:sp>
        <p:sp>
          <p:nvSpPr>
            <p:cNvPr id="31" name="Text Box 314">
              <a:extLst>
                <a:ext uri="{FF2B5EF4-FFF2-40B4-BE49-F238E27FC236}">
                  <a16:creationId xmlns:a16="http://schemas.microsoft.com/office/drawing/2014/main" id="{2C68192E-7838-4A50-8348-63B4E1E15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6321425"/>
              <a:ext cx="2584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/>
                <a:t>(a)  SEQ new PC computation</a:t>
              </a:r>
            </a:p>
          </p:txBody>
        </p:sp>
        <p:sp>
          <p:nvSpPr>
            <p:cNvPr id="32" name="Text Box 315">
              <a:extLst>
                <a:ext uri="{FF2B5EF4-FFF2-40B4-BE49-F238E27FC236}">
                  <a16:creationId xmlns:a16="http://schemas.microsoft.com/office/drawing/2014/main" id="{09B49A2D-164C-4534-94F2-193C796C5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6308725"/>
              <a:ext cx="20431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/>
                <a:t>(b)  SEQ+ PC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1722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04262" cy="779463"/>
          </a:xfrm>
        </p:spPr>
        <p:txBody>
          <a:bodyPr/>
          <a:lstStyle/>
          <a:p>
            <a:r>
              <a:rPr lang="zh-CN" altLang="en-US" dirty="0"/>
              <a:t>插入流水线寄存器，从而分隔出各段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0590" y="762000"/>
            <a:ext cx="3544709" cy="6013450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238" y="571341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825" y="5713413"/>
              <a:ext cx="255588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2513" y="322263"/>
              <a:ext cx="171450" cy="505301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83288" y="5445125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32500" y="5564188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625" y="5386388"/>
              <a:ext cx="1150938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2925" y="5373688"/>
              <a:ext cx="1147763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69000" y="5430838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18213" y="5549900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54850" y="5445125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05625" y="5564188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938" y="5386388"/>
              <a:ext cx="515937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4825" y="5373688"/>
              <a:ext cx="511175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40563" y="5430838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91337" y="5549900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34175" y="2894013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4800" y="2838450"/>
              <a:ext cx="301625" cy="2174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2100" y="2827338"/>
              <a:ext cx="298450" cy="21272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19888" y="2879725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61225" y="29575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46938" y="294322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34200" y="15192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59588" y="1636714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8938" y="1438275"/>
              <a:ext cx="600075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825" y="1425575"/>
              <a:ext cx="595313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919913" y="15049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6888" y="1622425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2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9200" y="5502275"/>
              <a:ext cx="404813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600"/>
              <a:ext cx="517694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Fetch</a:t>
              </a:r>
              <a:endParaRPr lang="en-US" sz="14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3400"/>
              <a:ext cx="70246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Decode</a:t>
              </a:r>
              <a:endParaRPr lang="en-US" sz="1400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9200" y="2911475"/>
              <a:ext cx="5365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800"/>
              <a:ext cx="746036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Execute</a:t>
              </a:r>
              <a:endParaRPr lang="en-US" sz="1400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9200" y="1554163"/>
              <a:ext cx="5365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600200"/>
              <a:ext cx="74778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Memory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9200" y="746125"/>
              <a:ext cx="6762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000"/>
              <a:ext cx="981282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Write back</a:t>
              </a:r>
              <a:endParaRPr lang="en-US" sz="1400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925" y="4906963"/>
              <a:ext cx="595313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23183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icode</a:t>
              </a:r>
              <a:endParaRPr lang="en-US" sz="7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8188" y="4938713"/>
              <a:ext cx="10807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</a:rPr>
                <a:t>, </a:t>
              </a:r>
              <a:endParaRPr lang="en-US" sz="14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902325" y="4938713"/>
              <a:ext cx="15687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ifun</a:t>
              </a:r>
              <a:endParaRPr lang="en-US" sz="16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rA</a:t>
              </a:r>
              <a:endParaRPr lang="en-US" sz="7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84863" y="50577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62650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rB</a:t>
              </a:r>
              <a:endParaRPr lang="en-US" sz="16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64225" y="5175250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valC</a:t>
              </a:r>
              <a:endParaRPr lang="en-US" sz="1600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513" y="6138863"/>
              <a:ext cx="425450" cy="21272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59499" y="6199188"/>
              <a:ext cx="116786" cy="90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550" y="5076825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100" y="5076825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375" y="4992688"/>
              <a:ext cx="169863" cy="254000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238" y="4906963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86575" y="49387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valP</a:t>
              </a:r>
              <a:endParaRPr lang="en-US" sz="1600"/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375" y="4567238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688" y="4483100"/>
              <a:ext cx="169862" cy="25400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38" y="4270375"/>
              <a:ext cx="5953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418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srcA</a:t>
              </a:r>
              <a:endParaRPr lang="en-US" sz="1600"/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94475" y="430212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72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srcB</a:t>
              </a:r>
              <a:endParaRPr lang="en-US" sz="1600"/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18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dstA</a:t>
              </a:r>
              <a:endParaRPr lang="en-US" sz="1600"/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94475" y="4421188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2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dstB</a:t>
              </a:r>
              <a:endParaRPr lang="en-US" sz="1600"/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7275" y="4057650"/>
              <a:ext cx="85725" cy="341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238" y="4057650"/>
              <a:ext cx="102076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375" y="39735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1963" y="38465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80239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valA</a:t>
              </a:r>
              <a:endParaRPr lang="en-US" sz="1600"/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51688" y="38766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226300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valB</a:t>
              </a:r>
              <a:endParaRPr lang="en-US" sz="1600"/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375" y="3379788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275" y="3294063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550" y="3124200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38" y="316706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418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aluA</a:t>
              </a:r>
              <a:endParaRPr lang="en-US" sz="1600"/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94475" y="31988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72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aluB</a:t>
              </a:r>
              <a:endParaRPr lang="en-US" sz="1600"/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38" y="2954338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96038" y="2986088"/>
              <a:ext cx="17779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 dirty="0" err="1">
                  <a:solidFill>
                    <a:srgbClr val="000000"/>
                  </a:solidFill>
                </a:rPr>
                <a:t>Cnd</a:t>
              </a:r>
              <a:endParaRPr lang="en-US" sz="1600" dirty="0"/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275" y="2571750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0963" y="2571750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375" y="24876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963" y="23606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99300" y="23907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863" y="4567238"/>
              <a:ext cx="46831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000" y="4483100"/>
              <a:ext cx="169863" cy="254000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725" y="874713"/>
              <a:ext cx="171450" cy="37782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2513" y="746125"/>
              <a:ext cx="2252662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8238" y="6605588"/>
              <a:ext cx="2463800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5375" y="6521450"/>
              <a:ext cx="85725" cy="16986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238" y="6351588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375" y="2105025"/>
              <a:ext cx="808038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688" y="1978025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0550" y="180816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375" y="1892300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76988" y="19240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Addr</a:t>
              </a:r>
              <a:endParaRPr lang="en-US" sz="1600"/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62725" y="1924050"/>
              <a:ext cx="26146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Data</a:t>
              </a:r>
              <a:endParaRPr lang="en-US" sz="1600"/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688" y="1128713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238" y="1128713"/>
              <a:ext cx="638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375" y="1044575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0963" y="915988"/>
              <a:ext cx="636587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829425" y="9477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6313" y="322263"/>
              <a:ext cx="85725" cy="63690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5375" y="5883275"/>
              <a:ext cx="85725" cy="2555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1100" y="6011863"/>
              <a:ext cx="892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550" y="5883275"/>
              <a:ext cx="85725" cy="214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9200" y="236538"/>
              <a:ext cx="2603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738"/>
              <a:ext cx="271919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PC</a:t>
              </a:r>
              <a:endParaRPr lang="en-US" sz="1400"/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375" y="576263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75400" y="6080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69075" y="6080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621463" y="608013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2513" y="322263"/>
              <a:ext cx="25495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7725" y="3590925"/>
              <a:ext cx="255588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3450" y="3590925"/>
              <a:ext cx="254000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375" y="152400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75400" y="184150"/>
              <a:ext cx="31201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newPC</a:t>
              </a:r>
              <a:endParaRPr lang="en-US" sz="1600"/>
            </a:p>
          </p:txBody>
        </p:sp>
      </p:grpSp>
      <p:pic>
        <p:nvPicPr>
          <p:cNvPr id="412760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174" y="73977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五段流水线</a:t>
            </a:r>
            <a:endParaRPr lang="en-US" dirty="0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8544" y="1027113"/>
            <a:ext cx="4191000" cy="52133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Fetch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选择当前</a:t>
            </a:r>
            <a:r>
              <a:rPr lang="en-US" dirty="0"/>
              <a:t>PC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读指令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计算新增后的</a:t>
            </a:r>
            <a:r>
              <a:rPr lang="en-US" altLang="zh-CN" dirty="0"/>
              <a:t>PC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Decode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读程序寄存器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Execute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ALU</a:t>
            </a:r>
            <a:r>
              <a:rPr lang="zh-CN" altLang="en-US" dirty="0"/>
              <a:t>运算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Memory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读写内存数据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Write Back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更新寄存器文件</a:t>
            </a:r>
            <a:endParaRPr lang="en-US" dirty="0"/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59372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55905"/>
            <a:ext cx="4495800" cy="779463"/>
          </a:xfrm>
        </p:spPr>
        <p:txBody>
          <a:bodyPr/>
          <a:lstStyle/>
          <a:p>
            <a:r>
              <a:rPr lang="en-US" sz="2800" dirty="0"/>
              <a:t>PIPE- </a:t>
            </a:r>
            <a:r>
              <a:rPr lang="zh-CN" altLang="en-US" sz="2800" dirty="0"/>
              <a:t>处理器的硬件设计</a:t>
            </a:r>
            <a:endParaRPr lang="en-US" sz="2800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07" y="843339"/>
            <a:ext cx="3900487" cy="5213350"/>
          </a:xfrm>
        </p:spPr>
        <p:txBody>
          <a:bodyPr/>
          <a:lstStyle/>
          <a:p>
            <a:pPr marL="0" lvl="1"/>
            <a:r>
              <a:rPr lang="zh-CN" altLang="en-US" dirty="0"/>
              <a:t>  流水线寄存器保存指令执行中间的结果。寄存器值从一个段传到下一个段，不能够跳回上一个段。共有</a:t>
            </a:r>
            <a:r>
              <a:rPr lang="en-US" altLang="zh-CN" dirty="0"/>
              <a:t>5</a:t>
            </a:r>
            <a:r>
              <a:rPr lang="zh-CN" altLang="en-US" dirty="0"/>
              <a:t>个寄存器。</a:t>
            </a:r>
            <a:endParaRPr lang="en-US" altLang="zh-CN" dirty="0"/>
          </a:p>
        </p:txBody>
      </p:sp>
      <p:pic>
        <p:nvPicPr>
          <p:cNvPr id="416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850" y="146050"/>
            <a:ext cx="4648200" cy="660792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6BB920B1-C050-4ED5-B2A6-2F006B9D9C0B}"/>
              </a:ext>
            </a:extLst>
          </p:cNvPr>
          <p:cNvSpPr/>
          <p:nvPr/>
        </p:nvSpPr>
        <p:spPr bwMode="auto">
          <a:xfrm>
            <a:off x="1365250" y="5312752"/>
            <a:ext cx="2386965" cy="929616"/>
          </a:xfrm>
          <a:prstGeom prst="wedgeRoundRectCallout">
            <a:avLst>
              <a:gd name="adj1" fmla="val 86368"/>
              <a:gd name="adj2" fmla="val 55559"/>
              <a:gd name="adj3" fmla="val 16667"/>
            </a:avLst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：保存</a:t>
            </a:r>
            <a:r>
              <a:rPr lang="en-US" altLang="zh-CN" dirty="0"/>
              <a:t>PC</a:t>
            </a:r>
            <a:r>
              <a:rPr lang="zh-CN" altLang="en-US" dirty="0"/>
              <a:t>的预测值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50C66DC-DC32-40A5-8A90-0C45B27C3C4D}"/>
              </a:ext>
            </a:extLst>
          </p:cNvPr>
          <p:cNvSpPr/>
          <p:nvPr/>
        </p:nvSpPr>
        <p:spPr bwMode="auto">
          <a:xfrm>
            <a:off x="1177651" y="4990210"/>
            <a:ext cx="2762161" cy="932029"/>
          </a:xfrm>
          <a:prstGeom prst="wedgeRoundRectCallout">
            <a:avLst>
              <a:gd name="adj1" fmla="val 71222"/>
              <a:gd name="adj2" fmla="val -32427"/>
              <a:gd name="adj3" fmla="val 16667"/>
            </a:avLst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6800" rIns="4572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</a:t>
            </a:r>
            <a:r>
              <a:rPr lang="zh-CN" altLang="en-US" dirty="0"/>
              <a:t>：位于取指和译码之间，保存最新取出的指令信息，供译码阶段使用。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5434F95-E380-4382-8C85-26C25E6C91C6}"/>
              </a:ext>
            </a:extLst>
          </p:cNvPr>
          <p:cNvSpPr/>
          <p:nvPr/>
        </p:nvSpPr>
        <p:spPr bwMode="auto">
          <a:xfrm>
            <a:off x="1171301" y="3967400"/>
            <a:ext cx="2762161" cy="1207850"/>
          </a:xfrm>
          <a:prstGeom prst="wedgeRoundRectCallout">
            <a:avLst>
              <a:gd name="adj1" fmla="val 70434"/>
              <a:gd name="adj2" fmla="val -59196"/>
              <a:gd name="adj3" fmla="val 16667"/>
            </a:avLst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6800" rIns="4572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altLang="zh-CN" dirty="0"/>
              <a:t>E</a:t>
            </a:r>
            <a:r>
              <a:rPr lang="zh-CN" altLang="en-US" dirty="0"/>
              <a:t>：位于译码和执行之间，保存最新译码的指令和从寄存器文件中读出的值，供执行阶段使用</a:t>
            </a:r>
            <a:endParaRPr lang="en-US" altLang="zh-CN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193C514-ABC1-4758-8A97-37F5DDB34165}"/>
              </a:ext>
            </a:extLst>
          </p:cNvPr>
          <p:cNvSpPr/>
          <p:nvPr/>
        </p:nvSpPr>
        <p:spPr bwMode="auto">
          <a:xfrm>
            <a:off x="1171301" y="3119984"/>
            <a:ext cx="2762161" cy="1483670"/>
          </a:xfrm>
          <a:prstGeom prst="wedgeRoundRectCallout">
            <a:avLst>
              <a:gd name="adj1" fmla="val 77921"/>
              <a:gd name="adj2" fmla="val -100561"/>
              <a:gd name="adj3" fmla="val 16667"/>
            </a:avLst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6800" rIns="4572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1" algn="l"/>
            <a:r>
              <a:rPr lang="en-US" altLang="zh-CN" dirty="0"/>
              <a:t>M</a:t>
            </a:r>
            <a:r>
              <a:rPr lang="zh-CN" altLang="en-US" dirty="0"/>
              <a:t>：位于执行和访存阶段之间，保存最新执行的指令结果，供访存阶段使用。另外还保存分支条件和分支目标的信息。</a:t>
            </a:r>
            <a:endParaRPr lang="en-US" altLang="zh-CN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F29A25F-975E-4011-99AE-2CCBFB1A7F6B}"/>
              </a:ext>
            </a:extLst>
          </p:cNvPr>
          <p:cNvSpPr/>
          <p:nvPr/>
        </p:nvSpPr>
        <p:spPr bwMode="auto">
          <a:xfrm>
            <a:off x="1171300" y="2653760"/>
            <a:ext cx="2762161" cy="1759490"/>
          </a:xfrm>
          <a:prstGeom prst="wedgeRoundRectCallout">
            <a:avLst>
              <a:gd name="adj1" fmla="val 76345"/>
              <a:gd name="adj2" fmla="val -139618"/>
              <a:gd name="adj3" fmla="val 16667"/>
            </a:avLst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6800" rIns="4572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lvl="1" algn="l"/>
            <a:r>
              <a:rPr lang="en-US" altLang="zh-CN" dirty="0"/>
              <a:t>W</a:t>
            </a:r>
            <a:r>
              <a:rPr lang="zh-CN" altLang="en-US" dirty="0"/>
              <a:t>：位于访存和反馈路径之间，反馈路径将计算出来的值提供给寄存器文件写，另外</a:t>
            </a:r>
            <a:r>
              <a:rPr lang="en-US" altLang="zh-CN" dirty="0"/>
              <a:t>ret</a:t>
            </a:r>
            <a:r>
              <a:rPr lang="zh-CN" altLang="en-US" dirty="0"/>
              <a:t>指令完成时还要向</a:t>
            </a:r>
            <a:r>
              <a:rPr lang="en-US" altLang="zh-CN" dirty="0"/>
              <a:t>PC</a:t>
            </a:r>
            <a:r>
              <a:rPr lang="zh-CN" altLang="en-US" dirty="0"/>
              <a:t>选择逻辑提供返回地址。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004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信号的命名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19200"/>
            <a:ext cx="5494337" cy="45656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大写</a:t>
            </a:r>
            <a:r>
              <a:rPr lang="zh-CN" altLang="en-US" dirty="0"/>
              <a:t>前缀</a:t>
            </a:r>
            <a:r>
              <a:rPr lang="en-US" altLang="zh-CN" dirty="0"/>
              <a:t>_</a:t>
            </a:r>
            <a:r>
              <a:rPr lang="zh-CN" altLang="en-US" dirty="0"/>
              <a:t>信号，如</a:t>
            </a:r>
            <a:r>
              <a:rPr lang="en-US" altLang="zh-CN" dirty="0" err="1"/>
              <a:t>M_stat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大写前缀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指的是流水线寄存器，如</a:t>
            </a:r>
            <a:r>
              <a:rPr lang="en-US" altLang="zh-CN" dirty="0"/>
              <a:t> </a:t>
            </a:r>
            <a:r>
              <a:rPr lang="en-US" altLang="zh-CN" dirty="0" err="1"/>
              <a:t>M_stat</a:t>
            </a:r>
            <a:r>
              <a:rPr lang="zh-CN" altLang="en-US" dirty="0"/>
              <a:t>表示流水线寄存器</a:t>
            </a:r>
            <a:r>
              <a:rPr lang="en-US" altLang="zh-CN" dirty="0"/>
              <a:t>M</a:t>
            </a:r>
            <a:r>
              <a:rPr lang="zh-CN" altLang="en-US" dirty="0"/>
              <a:t>的状态码字段。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小写</a:t>
            </a:r>
            <a:r>
              <a:rPr lang="zh-CN" altLang="en-US" dirty="0"/>
              <a:t>前缀</a:t>
            </a:r>
            <a:r>
              <a:rPr lang="en-US" altLang="zh-CN" dirty="0"/>
              <a:t>_</a:t>
            </a:r>
            <a:r>
              <a:rPr lang="zh-CN" altLang="en-US" dirty="0"/>
              <a:t>信号，如</a:t>
            </a:r>
            <a:r>
              <a:rPr lang="en-US" altLang="zh-CN" dirty="0" err="1"/>
              <a:t>m_stat</a:t>
            </a:r>
            <a:endParaRPr lang="en-US" altLang="zh-CN" dirty="0"/>
          </a:p>
          <a:p>
            <a:pPr marL="0" lvl="1"/>
            <a:r>
              <a:rPr lang="zh-CN" altLang="en-US" dirty="0"/>
              <a:t>小写前缀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指的是流水线阶段，</a:t>
            </a:r>
            <a:r>
              <a:rPr lang="en-US" altLang="zh-CN" dirty="0"/>
              <a:t> </a:t>
            </a:r>
            <a:r>
              <a:rPr lang="zh-CN" altLang="en-US" dirty="0"/>
              <a:t>如</a:t>
            </a:r>
            <a:r>
              <a:rPr lang="en-US" altLang="zh-CN" dirty="0" err="1"/>
              <a:t>m_stat</a:t>
            </a:r>
            <a:r>
              <a:rPr lang="zh-CN" altLang="en-US" dirty="0"/>
              <a:t>指的是在访存阶段中由控制逻辑块产生的状态信号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0" y="928687"/>
            <a:ext cx="2114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椭圆 7">
            <a:extLst>
              <a:ext uri="{FF2B5EF4-FFF2-40B4-BE49-F238E27FC236}">
                <a16:creationId xmlns:a16="http://schemas.microsoft.com/office/drawing/2014/main" id="{9B18A9FC-A23D-47A7-96AC-3F0B30E2EF6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114478" y="2844286"/>
            <a:ext cx="513398" cy="513398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A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椭圆 8">
            <a:extLst>
              <a:ext uri="{FF2B5EF4-FFF2-40B4-BE49-F238E27FC236}">
                <a16:creationId xmlns:a16="http://schemas.microsoft.com/office/drawing/2014/main" id="{5E201A36-106E-478C-A2BF-ABFA043C7519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14478" y="3699948"/>
            <a:ext cx="513398" cy="513398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B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676" name="椭圆 9">
            <a:extLst>
              <a:ext uri="{FF2B5EF4-FFF2-40B4-BE49-F238E27FC236}">
                <a16:creationId xmlns:a16="http://schemas.microsoft.com/office/drawing/2014/main" id="{CCE939FE-8F3D-4FF3-B152-71E478E3EE1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78" y="4555611"/>
            <a:ext cx="513398" cy="513398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C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677" name="椭圆 10">
            <a:extLst>
              <a:ext uri="{FF2B5EF4-FFF2-40B4-BE49-F238E27FC236}">
                <a16:creationId xmlns:a16="http://schemas.microsoft.com/office/drawing/2014/main" id="{8ABAA530-C6BC-4570-885E-0B4CD3475E4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78" y="5411273"/>
            <a:ext cx="513398" cy="513398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597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  <a:endParaRPr lang="zh-CN" altLang="en-US" sz="1597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678" name="圆角矩形 11">
            <a:extLst>
              <a:ext uri="{FF2B5EF4-FFF2-40B4-BE49-F238E27FC236}">
                <a16:creationId xmlns:a16="http://schemas.microsoft.com/office/drawing/2014/main" id="{CDD94B0D-EC72-4A92-AE18-E0FFC0FC60B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62886" y="6203553"/>
            <a:ext cx="1540193" cy="410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1597">
                <a:solidFill>
                  <a:srgbClr val="FFFFFF"/>
                </a:solidFill>
                <a:ea typeface="宋体" panose="02010600030101010101" pitchFamily="2" charset="-122"/>
              </a:rPr>
              <a:t>提交</a:t>
            </a:r>
          </a:p>
        </p:txBody>
      </p:sp>
      <p:sp>
        <p:nvSpPr>
          <p:cNvPr id="28681" name="Rectangle 12">
            <a:extLst>
              <a:ext uri="{FF2B5EF4-FFF2-40B4-BE49-F238E27FC236}">
                <a16:creationId xmlns:a16="http://schemas.microsoft.com/office/drawing/2014/main" id="{241D3A6E-53FD-4487-BDA0-20541BE3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74" y="862899"/>
            <a:ext cx="8055904" cy="17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以下有关流水段功能部件的描述中，错误的是（   </a:t>
            </a:r>
            <a:r>
              <a:rPr lang="en-US" altLang="zh-CN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algn="l"/>
            <a:r>
              <a:rPr lang="en-US" altLang="zh-CN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功能部件是用组合逻辑实现的          </a:t>
            </a:r>
          </a:p>
          <a:p>
            <a:pPr algn="l"/>
            <a:r>
              <a:rPr lang="en-US" altLang="zh-CN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同一功能部件可以在不同的流水段中被使用    </a:t>
            </a:r>
          </a:p>
          <a:p>
            <a:pPr algn="l"/>
            <a:r>
              <a:rPr lang="en-US" altLang="zh-CN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每个功能部件在每条指令中都只被使用一次     </a:t>
            </a:r>
          </a:p>
          <a:p>
            <a:pPr algn="l"/>
            <a:r>
              <a:rPr lang="en-US" altLang="zh-CN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395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寄存器写口只能在指令结束时的“写回”阶段被使用</a:t>
            </a:r>
          </a:p>
        </p:txBody>
      </p:sp>
      <p:grpSp>
        <p:nvGrpSpPr>
          <p:cNvPr id="28679" name="组合 15">
            <a:extLst>
              <a:ext uri="{FF2B5EF4-FFF2-40B4-BE49-F238E27FC236}">
                <a16:creationId xmlns:a16="http://schemas.microsoft.com/office/drawing/2014/main" id="{DA262746-2648-40CC-930F-944A3CC05728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9127067" cy="633824"/>
            <a:chOff x="-2121" y="0"/>
            <a:chExt cx="9144000" cy="635000"/>
          </a:xfrm>
        </p:grpSpPr>
        <p:sp>
          <p:nvSpPr>
            <p:cNvPr id="28682" name="TitleBackground">
              <a:extLst>
                <a:ext uri="{FF2B5EF4-FFF2-40B4-BE49-F238E27FC236}">
                  <a16:creationId xmlns:a16="http://schemas.microsoft.com/office/drawing/2014/main" id="{C0E37C92-E357-432E-A419-EBEEDE4D887F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-2121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28683" name="ColorBlock">
              <a:extLst>
                <a:ext uri="{FF2B5EF4-FFF2-40B4-BE49-F238E27FC236}">
                  <a16:creationId xmlns:a16="http://schemas.microsoft.com/office/drawing/2014/main" id="{ED480C04-0870-4159-A911-A9A6D8285AF1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-2121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28684" name="TypeText">
              <a:extLst>
                <a:ext uri="{FF2B5EF4-FFF2-40B4-BE49-F238E27FC236}">
                  <a16:creationId xmlns:a16="http://schemas.microsoft.com/office/drawing/2014/main" id="{301E2E21-1A5E-4343-8A37-7CAB013A3FE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235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2595">
                  <a:solidFill>
                    <a:srgbClr val="000000"/>
                  </a:solidFill>
                  <a:ea typeface="宋体" panose="02010600030101010101" pitchFamily="2" charset="-122"/>
                </a:rPr>
                <a:t>单选题</a:t>
              </a:r>
            </a:p>
          </p:txBody>
        </p:sp>
        <p:sp>
          <p:nvSpPr>
            <p:cNvPr id="28685" name="TipText">
              <a:extLst>
                <a:ext uri="{FF2B5EF4-FFF2-40B4-BE49-F238E27FC236}">
                  <a16:creationId xmlns:a16="http://schemas.microsoft.com/office/drawing/2014/main" id="{ABE2AD3E-63B1-4F1D-8F45-B3B0E5018F44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57882" y="109423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sz="1996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1996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789BD1-2946-4CFF-8338-150F98E8167C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071712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反馈路径</a:t>
            </a:r>
            <a:endParaRPr 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" y="1010603"/>
            <a:ext cx="4027805" cy="521335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/>
              <a:t>预测的</a:t>
            </a:r>
            <a:r>
              <a:rPr lang="en-US" dirty="0"/>
              <a:t>PC</a:t>
            </a:r>
          </a:p>
          <a:p>
            <a:pPr marL="841375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预测下一个</a:t>
            </a:r>
            <a:r>
              <a:rPr lang="en-US" altLang="zh-CN" dirty="0"/>
              <a:t>PC</a:t>
            </a:r>
            <a:r>
              <a:rPr lang="zh-CN" altLang="en-US" dirty="0"/>
              <a:t>的值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/>
              <a:t>分支信息</a:t>
            </a:r>
            <a:endParaRPr lang="en-US" dirty="0"/>
          </a:p>
          <a:p>
            <a:pPr marL="841375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跳转是否发生</a:t>
            </a:r>
            <a:endParaRPr lang="en-US" dirty="0"/>
          </a:p>
          <a:p>
            <a:pPr marL="841375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继续执行下一条指令还是跳到目标地址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/>
              <a:t>返回点</a:t>
            </a:r>
            <a:endParaRPr lang="en-US" dirty="0"/>
          </a:p>
          <a:p>
            <a:pPr marL="841375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从内存中读取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/>
              <a:t>寄存器更新</a:t>
            </a:r>
            <a:endParaRPr lang="en-US" dirty="0"/>
          </a:p>
          <a:p>
            <a:pPr marL="841375" lvl="1" indent="-342900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连接到寄存器文件的写口</a:t>
            </a:r>
            <a:endParaRPr lang="en-US" dirty="0"/>
          </a:p>
        </p:txBody>
      </p:sp>
      <p:pic>
        <p:nvPicPr>
          <p:cNvPr id="4178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8134" y="69850"/>
            <a:ext cx="4619625" cy="641032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9CBFC1F6-536D-48D6-8905-112A3E13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462" y="1156729"/>
            <a:ext cx="5419196" cy="3630228"/>
          </a:xfrm>
          <a:noFill/>
        </p:spPr>
        <p:txBody>
          <a:bodyPr vert="horz" wrap="square" lIns="90320" tIns="44368" rIns="90320" bIns="4436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Bef>
                <a:spcPct val="10000"/>
              </a:spcBef>
            </a:pPr>
            <a:r>
              <a:rPr lang="en-US" altLang="zh-CN" sz="2196" dirty="0" err="1">
                <a:ea typeface="宋体" panose="02010600030101010101" pitchFamily="2" charset="-122"/>
              </a:rPr>
              <a:t>洗衣店</a:t>
            </a:r>
            <a:endParaRPr lang="en-US" altLang="zh-CN" sz="2196" dirty="0"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  <a:spcBef>
                <a:spcPct val="10000"/>
              </a:spcBef>
            </a:pPr>
            <a:r>
              <a:rPr lang="en-US" altLang="zh-CN" sz="2196" dirty="0">
                <a:ea typeface="宋体" panose="02010600030101010101" pitchFamily="2" charset="-122"/>
              </a:rPr>
              <a:t>Ann, Brian, Cathy, Dave </a:t>
            </a:r>
            <a:br>
              <a:rPr lang="en-US" altLang="zh-CN" sz="2196" dirty="0">
                <a:ea typeface="宋体" panose="02010600030101010101" pitchFamily="2" charset="-122"/>
              </a:rPr>
            </a:br>
            <a:r>
              <a:rPr lang="en-US" altLang="zh-CN" sz="2196" dirty="0" err="1">
                <a:ea typeface="宋体" panose="02010600030101010101" pitchFamily="2" charset="-122"/>
              </a:rPr>
              <a:t>每人有一堆衣服要</a:t>
            </a:r>
            <a:r>
              <a:rPr lang="en-US" altLang="zh-CN" sz="2196" dirty="0" err="1">
                <a:solidFill>
                  <a:srgbClr val="FF0000"/>
                </a:solidFill>
                <a:ea typeface="宋体" panose="02010600030101010101" pitchFamily="2" charset="-122"/>
              </a:rPr>
              <a:t>洗涤</a:t>
            </a:r>
            <a:r>
              <a:rPr lang="en-US" altLang="zh-CN" sz="2196" dirty="0" err="1">
                <a:ea typeface="宋体" panose="02010600030101010101" pitchFamily="2" charset="-122"/>
              </a:rPr>
              <a:t>、</a:t>
            </a:r>
            <a:r>
              <a:rPr lang="en-US" altLang="zh-CN" sz="2196" dirty="0" err="1">
                <a:solidFill>
                  <a:srgbClr val="FF0000"/>
                </a:solidFill>
                <a:ea typeface="宋体" panose="02010600030101010101" pitchFamily="2" charset="-122"/>
              </a:rPr>
              <a:t>烘干</a:t>
            </a:r>
            <a:r>
              <a:rPr lang="en-US" altLang="zh-CN" sz="2196" dirty="0" err="1">
                <a:ea typeface="宋体" panose="02010600030101010101" pitchFamily="2" charset="-122"/>
              </a:rPr>
              <a:t>、</a:t>
            </a:r>
            <a:r>
              <a:rPr lang="en-US" altLang="zh-CN" sz="2196" dirty="0" err="1">
                <a:solidFill>
                  <a:srgbClr val="FF0000"/>
                </a:solidFill>
                <a:ea typeface="宋体" panose="02010600030101010101" pitchFamily="2" charset="-122"/>
              </a:rPr>
              <a:t>折叠</a:t>
            </a:r>
            <a:endParaRPr lang="en-US" altLang="zh-CN" sz="2196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196" dirty="0">
                <a:ea typeface="宋体" panose="02010600030101010101" pitchFamily="2" charset="-122"/>
              </a:rPr>
              <a:t>洗涤用时：</a:t>
            </a:r>
            <a:r>
              <a:rPr lang="en-US" altLang="zh-CN" sz="2196" dirty="0">
                <a:ea typeface="宋体" panose="02010600030101010101" pitchFamily="2" charset="-122"/>
              </a:rPr>
              <a:t>	30 minutes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</a:pPr>
            <a:endParaRPr lang="en-US" altLang="zh-CN" sz="1996" dirty="0"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  <a:spcBef>
                <a:spcPct val="10000"/>
              </a:spcBef>
            </a:pPr>
            <a:r>
              <a:rPr lang="en-US" altLang="zh-CN" sz="2196" dirty="0" err="1">
                <a:ea typeface="宋体" panose="02010600030101010101" pitchFamily="2" charset="-122"/>
              </a:rPr>
              <a:t>烘干</a:t>
            </a:r>
            <a:r>
              <a:rPr lang="zh-CN" altLang="en-US" sz="2196" dirty="0">
                <a:ea typeface="宋体" panose="02010600030101010101" pitchFamily="2" charset="-122"/>
              </a:rPr>
              <a:t>用时： </a:t>
            </a:r>
            <a:r>
              <a:rPr lang="en-US" altLang="zh-CN" sz="2196" dirty="0">
                <a:ea typeface="宋体" panose="02010600030101010101" pitchFamily="2" charset="-122"/>
              </a:rPr>
              <a:t>	</a:t>
            </a:r>
            <a:r>
              <a:rPr lang="en-US" altLang="zh-CN" sz="2196" dirty="0">
                <a:solidFill>
                  <a:srgbClr val="000099"/>
                </a:solidFill>
                <a:ea typeface="宋体" panose="02010600030101010101" pitchFamily="2" charset="-122"/>
              </a:rPr>
              <a:t>40</a:t>
            </a:r>
            <a:r>
              <a:rPr lang="en-US" altLang="zh-CN" sz="2196" dirty="0">
                <a:ea typeface="宋体" panose="02010600030101010101" pitchFamily="2" charset="-122"/>
              </a:rPr>
              <a:t> minutes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</a:pPr>
            <a:endParaRPr lang="en-US" altLang="zh-CN" sz="2196" dirty="0">
              <a:ea typeface="宋体" panose="02010600030101010101" pitchFamily="2" charset="-122"/>
            </a:endParaRPr>
          </a:p>
          <a:p>
            <a:pPr lvl="1">
              <a:lnSpc>
                <a:spcPct val="125000"/>
              </a:lnSpc>
              <a:spcBef>
                <a:spcPct val="10000"/>
              </a:spcBef>
            </a:pPr>
            <a:r>
              <a:rPr lang="en-US" altLang="zh-CN" sz="2196" dirty="0" err="1">
                <a:ea typeface="宋体" panose="02010600030101010101" pitchFamily="2" charset="-122"/>
              </a:rPr>
              <a:t>折叠</a:t>
            </a:r>
            <a:r>
              <a:rPr lang="zh-CN" altLang="en-US" sz="2196" dirty="0">
                <a:ea typeface="宋体" panose="02010600030101010101" pitchFamily="2" charset="-122"/>
              </a:rPr>
              <a:t>用时： </a:t>
            </a:r>
            <a:r>
              <a:rPr lang="en-US" altLang="zh-CN" sz="2196" dirty="0">
                <a:ea typeface="宋体" panose="02010600030101010101" pitchFamily="2" charset="-122"/>
              </a:rPr>
              <a:t>	</a:t>
            </a:r>
            <a:r>
              <a:rPr lang="en-US" altLang="zh-CN" sz="2196" dirty="0">
                <a:solidFill>
                  <a:srgbClr val="000099"/>
                </a:solidFill>
                <a:ea typeface="宋体" panose="02010600030101010101" pitchFamily="2" charset="-122"/>
              </a:rPr>
              <a:t>20</a:t>
            </a:r>
            <a:r>
              <a:rPr lang="en-US" altLang="zh-CN" sz="2196" dirty="0">
                <a:ea typeface="宋体" panose="02010600030101010101" pitchFamily="2" charset="-122"/>
              </a:rPr>
              <a:t> minutes</a:t>
            </a:r>
          </a:p>
        </p:txBody>
      </p:sp>
      <p:grpSp>
        <p:nvGrpSpPr>
          <p:cNvPr id="5123" name="Group 4">
            <a:extLst>
              <a:ext uri="{FF2B5EF4-FFF2-40B4-BE49-F238E27FC236}">
                <a16:creationId xmlns:a16="http://schemas.microsoft.com/office/drawing/2014/main" id="{BB756428-B3A5-4573-AD2B-408F33B2DA03}"/>
              </a:ext>
            </a:extLst>
          </p:cNvPr>
          <p:cNvGrpSpPr>
            <a:grpSpLocks/>
          </p:cNvGrpSpPr>
          <p:nvPr/>
        </p:nvGrpSpPr>
        <p:grpSpPr bwMode="auto">
          <a:xfrm>
            <a:off x="4603679" y="3297470"/>
            <a:ext cx="671854" cy="798618"/>
            <a:chOff x="4228" y="2820"/>
            <a:chExt cx="424" cy="504"/>
          </a:xfrm>
        </p:grpSpPr>
        <p:grpSp>
          <p:nvGrpSpPr>
            <p:cNvPr id="5157" name="Group 5">
              <a:extLst>
                <a:ext uri="{FF2B5EF4-FFF2-40B4-BE49-F238E27FC236}">
                  <a16:creationId xmlns:a16="http://schemas.microsoft.com/office/drawing/2014/main" id="{80193B95-1258-4240-858A-EF4AB4D97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5160" name="AutoShape 6">
                <a:extLst>
                  <a:ext uri="{FF2B5EF4-FFF2-40B4-BE49-F238E27FC236}">
                    <a16:creationId xmlns:a16="http://schemas.microsoft.com/office/drawing/2014/main" id="{12F80BC7-FFEF-4D7F-87BA-D0E2B9BC7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5161" name="AutoShape 7">
                <a:extLst>
                  <a:ext uri="{FF2B5EF4-FFF2-40B4-BE49-F238E27FC236}">
                    <a16:creationId xmlns:a16="http://schemas.microsoft.com/office/drawing/2014/main" id="{EB9F9D54-CB60-478A-AA5F-A39E6AB8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58" name="Oval 8">
              <a:extLst>
                <a:ext uri="{FF2B5EF4-FFF2-40B4-BE49-F238E27FC236}">
                  <a16:creationId xmlns:a16="http://schemas.microsoft.com/office/drawing/2014/main" id="{19312A8D-6769-4F44-BB37-9955AB7EF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5159" name="AutoShape 9">
              <a:extLst>
                <a:ext uri="{FF2B5EF4-FFF2-40B4-BE49-F238E27FC236}">
                  <a16:creationId xmlns:a16="http://schemas.microsoft.com/office/drawing/2014/main" id="{6234C379-BA91-4308-951E-2C73A89E8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</p:grpSp>
      <p:grpSp>
        <p:nvGrpSpPr>
          <p:cNvPr id="5124" name="Group 10">
            <a:extLst>
              <a:ext uri="{FF2B5EF4-FFF2-40B4-BE49-F238E27FC236}">
                <a16:creationId xmlns:a16="http://schemas.microsoft.com/office/drawing/2014/main" id="{D85D909B-AE85-4879-BB97-E0B8A587620B}"/>
              </a:ext>
            </a:extLst>
          </p:cNvPr>
          <p:cNvGrpSpPr>
            <a:grpSpLocks/>
          </p:cNvGrpSpPr>
          <p:nvPr/>
        </p:nvGrpSpPr>
        <p:grpSpPr bwMode="auto">
          <a:xfrm>
            <a:off x="4705091" y="4273560"/>
            <a:ext cx="660762" cy="648085"/>
            <a:chOff x="4319" y="3408"/>
            <a:chExt cx="417" cy="409"/>
          </a:xfrm>
        </p:grpSpPr>
        <p:grpSp>
          <p:nvGrpSpPr>
            <p:cNvPr id="5149" name="Group 11">
              <a:extLst>
                <a:ext uri="{FF2B5EF4-FFF2-40B4-BE49-F238E27FC236}">
                  <a16:creationId xmlns:a16="http://schemas.microsoft.com/office/drawing/2014/main" id="{C5231696-1DF6-40D6-9A58-5EE86A0F9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5153" name="Freeform 12">
                <a:extLst>
                  <a:ext uri="{FF2B5EF4-FFF2-40B4-BE49-F238E27FC236}">
                    <a16:creationId xmlns:a16="http://schemas.microsoft.com/office/drawing/2014/main" id="{1D930C71-0F57-4DA9-A3DA-60309F6D3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Rectangle 13">
                <a:extLst>
                  <a:ext uri="{FF2B5EF4-FFF2-40B4-BE49-F238E27FC236}">
                    <a16:creationId xmlns:a16="http://schemas.microsoft.com/office/drawing/2014/main" id="{B7B29843-CA6B-4345-A817-A4A84532C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5155" name="Rectangle 14">
                <a:extLst>
                  <a:ext uri="{FF2B5EF4-FFF2-40B4-BE49-F238E27FC236}">
                    <a16:creationId xmlns:a16="http://schemas.microsoft.com/office/drawing/2014/main" id="{E3CCD0A1-F10D-41C1-BA48-A6D70B490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5156" name="Rectangle 15">
                <a:extLst>
                  <a:ext uri="{FF2B5EF4-FFF2-40B4-BE49-F238E27FC236}">
                    <a16:creationId xmlns:a16="http://schemas.microsoft.com/office/drawing/2014/main" id="{FF4CEAD6-D48A-46EC-8CFC-9DB2BF3E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50" name="Group 16">
              <a:extLst>
                <a:ext uri="{FF2B5EF4-FFF2-40B4-BE49-F238E27FC236}">
                  <a16:creationId xmlns:a16="http://schemas.microsoft.com/office/drawing/2014/main" id="{7558F36A-1AE5-46AC-A87C-0686F90B6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5151" name="Oval 17">
                <a:extLst>
                  <a:ext uri="{FF2B5EF4-FFF2-40B4-BE49-F238E27FC236}">
                    <a16:creationId xmlns:a16="http://schemas.microsoft.com/office/drawing/2014/main" id="{6450F603-E193-4580-9ED4-E026743C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5152" name="Freeform 18">
                <a:extLst>
                  <a:ext uri="{FF2B5EF4-FFF2-40B4-BE49-F238E27FC236}">
                    <a16:creationId xmlns:a16="http://schemas.microsoft.com/office/drawing/2014/main" id="{00D5454A-F809-47ED-B599-DCBF1BEC9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25" name="Group 19">
            <a:extLst>
              <a:ext uri="{FF2B5EF4-FFF2-40B4-BE49-F238E27FC236}">
                <a16:creationId xmlns:a16="http://schemas.microsoft.com/office/drawing/2014/main" id="{BCD25F3A-B780-4ACC-9A22-4FB7BD1FE7A8}"/>
              </a:ext>
            </a:extLst>
          </p:cNvPr>
          <p:cNvGrpSpPr>
            <a:grpSpLocks/>
          </p:cNvGrpSpPr>
          <p:nvPr/>
        </p:nvGrpSpPr>
        <p:grpSpPr bwMode="auto">
          <a:xfrm>
            <a:off x="4694000" y="2444977"/>
            <a:ext cx="671854" cy="798618"/>
            <a:chOff x="4212" y="2144"/>
            <a:chExt cx="424" cy="504"/>
          </a:xfrm>
        </p:grpSpPr>
        <p:grpSp>
          <p:nvGrpSpPr>
            <p:cNvPr id="5143" name="Group 20">
              <a:extLst>
                <a:ext uri="{FF2B5EF4-FFF2-40B4-BE49-F238E27FC236}">
                  <a16:creationId xmlns:a16="http://schemas.microsoft.com/office/drawing/2014/main" id="{74C6A26A-84A2-4118-9626-C567E7912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5145" name="Group 21">
                <a:extLst>
                  <a:ext uri="{FF2B5EF4-FFF2-40B4-BE49-F238E27FC236}">
                    <a16:creationId xmlns:a16="http://schemas.microsoft.com/office/drawing/2014/main" id="{E7DFB3B0-0239-42A9-828E-37444BBD6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5147" name="AutoShape 22">
                  <a:extLst>
                    <a:ext uri="{FF2B5EF4-FFF2-40B4-BE49-F238E27FC236}">
                      <a16:creationId xmlns:a16="http://schemas.microsoft.com/office/drawing/2014/main" id="{21104B58-69B2-4E2F-A6A7-5F6F7BCCB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8" name="AutoShape 23">
                  <a:extLst>
                    <a:ext uri="{FF2B5EF4-FFF2-40B4-BE49-F238E27FC236}">
                      <a16:creationId xmlns:a16="http://schemas.microsoft.com/office/drawing/2014/main" id="{5D3A4F39-D38A-48A4-B48F-1DA22C0F6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46" name="AutoShape 24">
                <a:extLst>
                  <a:ext uri="{FF2B5EF4-FFF2-40B4-BE49-F238E27FC236}">
                    <a16:creationId xmlns:a16="http://schemas.microsoft.com/office/drawing/2014/main" id="{6F3AAA07-65D0-40BB-86A1-C54BA70B3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4" name="Oval 25">
              <a:extLst>
                <a:ext uri="{FF2B5EF4-FFF2-40B4-BE49-F238E27FC236}">
                  <a16:creationId xmlns:a16="http://schemas.microsoft.com/office/drawing/2014/main" id="{20574849-630A-4536-97FD-2ED1671B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</p:grpSp>
      <p:grpSp>
        <p:nvGrpSpPr>
          <p:cNvPr id="5126" name="Group 26">
            <a:extLst>
              <a:ext uri="{FF2B5EF4-FFF2-40B4-BE49-F238E27FC236}">
                <a16:creationId xmlns:a16="http://schemas.microsoft.com/office/drawing/2014/main" id="{57D92BA9-B7C8-4039-8F0D-60E8FABFEF5A}"/>
              </a:ext>
            </a:extLst>
          </p:cNvPr>
          <p:cNvGrpSpPr>
            <a:grpSpLocks/>
          </p:cNvGrpSpPr>
          <p:nvPr/>
        </p:nvGrpSpPr>
        <p:grpSpPr bwMode="auto">
          <a:xfrm>
            <a:off x="5681181" y="1594065"/>
            <a:ext cx="2219969" cy="500721"/>
            <a:chOff x="3692" y="1708"/>
            <a:chExt cx="1401" cy="316"/>
          </a:xfrm>
        </p:grpSpPr>
        <p:grpSp>
          <p:nvGrpSpPr>
            <p:cNvPr id="5131" name="Group 27">
              <a:extLst>
                <a:ext uri="{FF2B5EF4-FFF2-40B4-BE49-F238E27FC236}">
                  <a16:creationId xmlns:a16="http://schemas.microsoft.com/office/drawing/2014/main" id="{9FA0CFF4-0DF3-40C0-97E4-F56271DAF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2" y="1708"/>
              <a:ext cx="329" cy="316"/>
              <a:chOff x="3692" y="1708"/>
              <a:chExt cx="329" cy="316"/>
            </a:xfrm>
          </p:grpSpPr>
          <p:sp>
            <p:nvSpPr>
              <p:cNvPr id="5141" name="Freeform 28">
                <a:extLst>
                  <a:ext uri="{FF2B5EF4-FFF2-40B4-BE49-F238E27FC236}">
                    <a16:creationId xmlns:a16="http://schemas.microsoft.com/office/drawing/2014/main" id="{A7BDF150-B9BC-44EC-9DD7-61A6D2EA0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Rectangle 29">
                <a:extLst>
                  <a:ext uri="{FF2B5EF4-FFF2-40B4-BE49-F238E27FC236}">
                    <a16:creationId xmlns:a16="http://schemas.microsoft.com/office/drawing/2014/main" id="{6191205E-E6C1-4FBE-ACD9-7E0950B2C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1759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2395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5132" name="Group 30">
              <a:extLst>
                <a:ext uri="{FF2B5EF4-FFF2-40B4-BE49-F238E27FC236}">
                  <a16:creationId xmlns:a16="http://schemas.microsoft.com/office/drawing/2014/main" id="{092AAE12-4189-4EB4-9A95-A64D8B688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" y="1708"/>
              <a:ext cx="329" cy="316"/>
              <a:chOff x="4052" y="1708"/>
              <a:chExt cx="329" cy="316"/>
            </a:xfrm>
          </p:grpSpPr>
          <p:sp>
            <p:nvSpPr>
              <p:cNvPr id="5139" name="Freeform 31">
                <a:extLst>
                  <a:ext uri="{FF2B5EF4-FFF2-40B4-BE49-F238E27FC236}">
                    <a16:creationId xmlns:a16="http://schemas.microsoft.com/office/drawing/2014/main" id="{8F20D74A-F488-4D5A-B311-DE8779A9E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Rectangle 32">
                <a:extLst>
                  <a:ext uri="{FF2B5EF4-FFF2-40B4-BE49-F238E27FC236}">
                    <a16:creationId xmlns:a16="http://schemas.microsoft.com/office/drawing/2014/main" id="{887ECE39-E14A-47F1-BA1E-04888B483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1759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2395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5133" name="Group 33">
              <a:extLst>
                <a:ext uri="{FF2B5EF4-FFF2-40B4-BE49-F238E27FC236}">
                  <a16:creationId xmlns:a16="http://schemas.microsoft.com/office/drawing/2014/main" id="{ED498188-055C-4E53-992D-8343622A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" y="1708"/>
              <a:ext cx="329" cy="316"/>
              <a:chOff x="4412" y="1708"/>
              <a:chExt cx="329" cy="316"/>
            </a:xfrm>
          </p:grpSpPr>
          <p:sp>
            <p:nvSpPr>
              <p:cNvPr id="5137" name="Freeform 34">
                <a:extLst>
                  <a:ext uri="{FF2B5EF4-FFF2-40B4-BE49-F238E27FC236}">
                    <a16:creationId xmlns:a16="http://schemas.microsoft.com/office/drawing/2014/main" id="{412674A4-411E-4031-AA58-C38C78FA5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Rectangle 35">
                <a:extLst>
                  <a:ext uri="{FF2B5EF4-FFF2-40B4-BE49-F238E27FC236}">
                    <a16:creationId xmlns:a16="http://schemas.microsoft.com/office/drawing/2014/main" id="{780DB8A1-B0F5-440F-8997-0406999D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1759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2395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5134" name="Group 36">
              <a:extLst>
                <a:ext uri="{FF2B5EF4-FFF2-40B4-BE49-F238E27FC236}">
                  <a16:creationId xmlns:a16="http://schemas.microsoft.com/office/drawing/2014/main" id="{344BB6BC-4DB0-403B-9876-8E704FA1CC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" y="1708"/>
              <a:ext cx="329" cy="316"/>
              <a:chOff x="4764" y="1708"/>
              <a:chExt cx="329" cy="316"/>
            </a:xfrm>
          </p:grpSpPr>
          <p:sp>
            <p:nvSpPr>
              <p:cNvPr id="5135" name="Freeform 37">
                <a:extLst>
                  <a:ext uri="{FF2B5EF4-FFF2-40B4-BE49-F238E27FC236}">
                    <a16:creationId xmlns:a16="http://schemas.microsoft.com/office/drawing/2014/main" id="{454AAC21-285D-4320-A35D-FB0533B3B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Rectangle 38">
                <a:extLst>
                  <a:ext uri="{FF2B5EF4-FFF2-40B4-BE49-F238E27FC236}">
                    <a16:creationId xmlns:a16="http://schemas.microsoft.com/office/drawing/2014/main" id="{ECEBCFDD-4E11-44AD-BC31-4D198D452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4" y="1759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2395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sp>
        <p:nvSpPr>
          <p:cNvPr id="5127" name="Rectangle 39">
            <a:extLst>
              <a:ext uri="{FF2B5EF4-FFF2-40B4-BE49-F238E27FC236}">
                <a16:creationId xmlns:a16="http://schemas.microsoft.com/office/drawing/2014/main" id="{E13FD324-ADFD-44DC-9A33-CBDA10FA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47" y="109335"/>
            <a:ext cx="7758007" cy="7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zh-CN" sz="4392" b="0">
              <a:solidFill>
                <a:schemeClr val="accent2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464" name="Rectangle 40">
            <a:extLst>
              <a:ext uri="{FF2B5EF4-FFF2-40B4-BE49-F238E27FC236}">
                <a16:creationId xmlns:a16="http://schemas.microsoft.com/office/drawing/2014/main" id="{9D13D028-0CAB-406F-8502-F279D42B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19" y="5932594"/>
            <a:ext cx="4161562" cy="47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sz="2795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Pipelining: It’s Natural !</a:t>
            </a:r>
            <a:endParaRPr kumimoji="1" lang="zh-CN" altLang="en-US" sz="2795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9" name="Rectangle 44">
            <a:extLst>
              <a:ext uri="{FF2B5EF4-FFF2-40B4-BE49-F238E27FC236}">
                <a16:creationId xmlns:a16="http://schemas.microsoft.com/office/drawing/2014/main" id="{7E266227-2C58-4DEF-9AEB-EB2315083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607" y="339093"/>
            <a:ext cx="7303443" cy="576817"/>
          </a:xfrm>
          <a:noFill/>
        </p:spPr>
        <p:txBody>
          <a:bodyPr/>
          <a:lstStyle/>
          <a:p>
            <a:r>
              <a:rPr lang="zh-CN" altLang="en-US" dirty="0"/>
              <a:t>日常生活中的例子</a:t>
            </a:r>
            <a:r>
              <a:rPr lang="en-US" altLang="zh-CN" dirty="0"/>
              <a:t>2—</a:t>
            </a:r>
            <a:r>
              <a:rPr lang="zh-CN" altLang="en-US" dirty="0"/>
              <a:t>洗衣服</a:t>
            </a:r>
          </a:p>
        </p:txBody>
      </p:sp>
      <p:sp>
        <p:nvSpPr>
          <p:cNvPr id="103469" name="Text Box 45">
            <a:extLst>
              <a:ext uri="{FF2B5EF4-FFF2-40B4-BE49-F238E27FC236}">
                <a16:creationId xmlns:a16="http://schemas.microsoft.com/office/drawing/2014/main" id="{F6C611BE-784D-4CEC-85B6-78FE8ECD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32" y="5230634"/>
            <a:ext cx="5835936" cy="4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95">
                <a:solidFill>
                  <a:srgbClr val="990000"/>
                </a:solidFill>
                <a:ea typeface="黑体" panose="02010609060101010101" pitchFamily="49" charset="-122"/>
              </a:rPr>
              <a:t>如果让你来管理洗衣店，你会如何安排？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4" grpId="0"/>
      <p:bldP spid="1034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8987" cy="971550"/>
          </a:xfrm>
        </p:spPr>
        <p:txBody>
          <a:bodyPr/>
          <a:lstStyle/>
          <a:p>
            <a:r>
              <a:rPr lang="en-US" dirty="0"/>
              <a:t>PC</a:t>
            </a:r>
            <a:r>
              <a:rPr lang="zh-CN" altLang="en-US" dirty="0"/>
              <a:t>的预测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06" y="4919980"/>
            <a:ext cx="8624887" cy="1600200"/>
          </a:xfrm>
        </p:spPr>
        <p:txBody>
          <a:bodyPr/>
          <a:lstStyle/>
          <a:p>
            <a:pPr marL="92075" lvl="1"/>
            <a:r>
              <a:rPr lang="zh-CN" altLang="en-US" dirty="0"/>
              <a:t>    当前指令在完成取指的阶段后，就要开始取新的指令，因此没有足够的时间来可靠地确定下一个指令。</a:t>
            </a:r>
            <a:endParaRPr lang="en-US" dirty="0"/>
          </a:p>
          <a:p>
            <a:pPr marL="92075" lvl="1"/>
            <a:r>
              <a:rPr lang="zh-CN" altLang="en-US" dirty="0"/>
              <a:t>    需要预测下一条指令是什么，如果预测失败要有恢复机制。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98450"/>
            <a:ext cx="5248943" cy="434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PC</a:t>
            </a:r>
            <a:r>
              <a:rPr lang="zh-CN" altLang="en-US" dirty="0"/>
              <a:t>的策略</a:t>
            </a:r>
            <a:endParaRPr 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31" y="984250"/>
            <a:ext cx="8428037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对于非转移类指令</a:t>
            </a:r>
            <a:endParaRPr lang="en-US" dirty="0"/>
          </a:p>
          <a:p>
            <a:pPr marL="841375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预测下一个</a:t>
            </a:r>
            <a:r>
              <a:rPr lang="en-US" dirty="0"/>
              <a:t>PC</a:t>
            </a:r>
            <a:r>
              <a:rPr lang="zh-CN" altLang="en-US" dirty="0"/>
              <a:t>值为</a:t>
            </a:r>
            <a:r>
              <a:rPr lang="en-US" dirty="0"/>
              <a:t> </a:t>
            </a:r>
            <a:r>
              <a:rPr lang="en-US" dirty="0" err="1"/>
              <a:t>valP</a:t>
            </a:r>
            <a:r>
              <a:rPr lang="zh-CN" altLang="en-US" dirty="0"/>
              <a:t>，这个始终可靠。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dirty="0"/>
              <a:t>Call(</a:t>
            </a:r>
            <a:r>
              <a:rPr lang="zh-CN" altLang="en-US" dirty="0"/>
              <a:t>子程序调用）和</a:t>
            </a:r>
            <a:r>
              <a:rPr lang="en-US" altLang="zh-CN" dirty="0"/>
              <a:t>JMP</a:t>
            </a:r>
            <a:r>
              <a:rPr lang="zh-CN" altLang="en-US" dirty="0"/>
              <a:t>（非条件跳转）</a:t>
            </a:r>
            <a:endParaRPr lang="en-US" dirty="0"/>
          </a:p>
          <a:p>
            <a:pPr marL="841375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预测下一个</a:t>
            </a:r>
            <a:r>
              <a:rPr lang="en-US" altLang="zh-CN" dirty="0"/>
              <a:t>PC</a:t>
            </a:r>
            <a:r>
              <a:rPr lang="zh-CN" altLang="en-US" dirty="0"/>
              <a:t>值为</a:t>
            </a:r>
            <a:r>
              <a:rPr lang="en-US" altLang="zh-CN" dirty="0"/>
              <a:t> </a:t>
            </a:r>
            <a:r>
              <a:rPr lang="en-US" dirty="0" err="1"/>
              <a:t>valC</a:t>
            </a:r>
            <a:r>
              <a:rPr lang="en-US" dirty="0"/>
              <a:t> (</a:t>
            </a:r>
            <a:r>
              <a:rPr lang="zh-CN" altLang="en-US" dirty="0"/>
              <a:t>目的</a:t>
            </a:r>
            <a:r>
              <a:rPr lang="en-US" dirty="0"/>
              <a:t>)</a:t>
            </a:r>
            <a:r>
              <a:rPr lang="zh-CN" altLang="en-US" dirty="0"/>
              <a:t> ，这个始终可靠。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对于条件跳转</a:t>
            </a:r>
            <a:endParaRPr lang="en-US" dirty="0"/>
          </a:p>
          <a:p>
            <a:pPr marL="841375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预测下一个</a:t>
            </a:r>
            <a:r>
              <a:rPr lang="en-US" altLang="zh-CN" b="1" dirty="0"/>
              <a:t>PC</a:t>
            </a:r>
            <a:r>
              <a:rPr lang="zh-CN" altLang="en-US" b="1" dirty="0"/>
              <a:t>值为</a:t>
            </a:r>
            <a:r>
              <a:rPr lang="en-US" altLang="zh-CN" b="1" dirty="0"/>
              <a:t> </a:t>
            </a:r>
            <a:r>
              <a:rPr lang="en-US" altLang="zh-CN" b="1" dirty="0" err="1"/>
              <a:t>valC</a:t>
            </a:r>
            <a:r>
              <a:rPr lang="en-US" altLang="zh-CN" b="1" dirty="0"/>
              <a:t> (</a:t>
            </a:r>
            <a:r>
              <a:rPr lang="zh-CN" altLang="en-US" b="1" dirty="0"/>
              <a:t>目的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zh-CN" altLang="en-US" dirty="0"/>
              <a:t>，这个只有当跳转条件成立时才正确，通常是</a:t>
            </a:r>
            <a:r>
              <a:rPr lang="en-US" altLang="zh-CN" dirty="0"/>
              <a:t>60%</a:t>
            </a:r>
            <a:r>
              <a:rPr lang="zh-CN" altLang="en-US" dirty="0"/>
              <a:t>的正确率。</a:t>
            </a:r>
            <a:endParaRPr lang="en-US" altLang="zh-CN" dirty="0"/>
          </a:p>
          <a:p>
            <a:pPr marL="841375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猜测分支方向并根据猜测开始取指的技术称为“分支预测”，被泛研究，甚至花费大量硬件以提高预测率。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RET(</a:t>
            </a:r>
            <a:r>
              <a:rPr lang="zh-CN" altLang="en-US" dirty="0"/>
              <a:t>返回指令）</a:t>
            </a:r>
            <a:endParaRPr lang="en-US" dirty="0"/>
          </a:p>
          <a:p>
            <a:pPr marL="841375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不预测（为什么？）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328988" cy="971550"/>
          </a:xfrm>
        </p:spPr>
        <p:txBody>
          <a:bodyPr/>
          <a:lstStyle/>
          <a:p>
            <a:r>
              <a:rPr lang="en-US" dirty="0"/>
              <a:t>PC</a:t>
            </a:r>
            <a:r>
              <a:rPr lang="zh-CN" altLang="en-US" dirty="0"/>
              <a:t>预测失败后的恢复</a:t>
            </a: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4699000"/>
            <a:ext cx="8769350" cy="1676400"/>
          </a:xfrm>
        </p:spPr>
        <p:txBody>
          <a:bodyPr/>
          <a:lstStyle/>
          <a:p>
            <a:pPr lvl="1"/>
            <a:r>
              <a:rPr lang="zh-CN" altLang="en-US" dirty="0"/>
              <a:t>误判跳转</a:t>
            </a:r>
            <a:endParaRPr lang="en-US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段（</a:t>
            </a:r>
            <a:r>
              <a:rPr lang="en-US" altLang="zh-CN" dirty="0"/>
              <a:t>memory</a:t>
            </a:r>
            <a:r>
              <a:rPr lang="zh-CN" altLang="en-US" dirty="0"/>
              <a:t>段）时可以确定分支的条件值</a:t>
            </a:r>
            <a:endParaRPr lang="en-US" dirty="0"/>
          </a:p>
          <a:p>
            <a:pPr lvl="2"/>
            <a:r>
              <a:rPr lang="zh-CN" altLang="en-US" dirty="0"/>
              <a:t>可从</a:t>
            </a:r>
            <a:r>
              <a:rPr lang="en-US" altLang="zh-CN" dirty="0" err="1"/>
              <a:t>valA</a:t>
            </a:r>
            <a:r>
              <a:rPr lang="en-US" altLang="zh-CN" dirty="0"/>
              <a:t> ( </a:t>
            </a:r>
            <a:r>
              <a:rPr lang="en-US" altLang="zh-CN" dirty="0" err="1"/>
              <a:t>M_valA</a:t>
            </a:r>
            <a:r>
              <a:rPr lang="zh-CN" altLang="en-US" dirty="0"/>
              <a:t>的值）得到</a:t>
            </a:r>
            <a:r>
              <a:rPr lang="en-US" altLang="zh-CN" dirty="0"/>
              <a:t>PC</a:t>
            </a:r>
            <a:r>
              <a:rPr lang="zh-CN" altLang="en-US" dirty="0"/>
              <a:t>（顺序下一条）的值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zh-CN" altLang="en-US" dirty="0">
                <a:latin typeface="Courier New" pitchFamily="49" charset="0"/>
              </a:rPr>
              <a:t>指令到达</a:t>
            </a:r>
            <a:r>
              <a:rPr lang="en-US" dirty="0"/>
              <a:t> write-back</a:t>
            </a:r>
            <a:r>
              <a:rPr lang="zh-CN" altLang="en-US" dirty="0"/>
              <a:t>段</a:t>
            </a:r>
            <a:r>
              <a:rPr lang="en-US" dirty="0"/>
              <a:t> (</a:t>
            </a:r>
            <a:r>
              <a:rPr lang="en-US" dirty="0" err="1"/>
              <a:t>W_valM</a:t>
            </a:r>
            <a:r>
              <a:rPr lang="en-US" dirty="0"/>
              <a:t>)</a:t>
            </a:r>
            <a:r>
              <a:rPr lang="zh-CN" altLang="en-US" dirty="0"/>
              <a:t>，可得到返回的</a:t>
            </a:r>
            <a:r>
              <a:rPr lang="en-US" altLang="zh-CN" dirty="0"/>
              <a:t>PC</a:t>
            </a:r>
            <a:r>
              <a:rPr lang="zh-CN" altLang="en-US" dirty="0"/>
              <a:t>值。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46050"/>
            <a:ext cx="5248943" cy="43434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7842250" y="222250"/>
            <a:ext cx="685800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D1E0-CAAE-4149-9274-55148CF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54A14-8044-402A-BFA8-11D3D45B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将顺序处理器</a:t>
            </a:r>
            <a:r>
              <a:rPr lang="en-US" altLang="zh-CN" dirty="0"/>
              <a:t>SEQ</a:t>
            </a:r>
            <a:r>
              <a:rPr lang="zh-CN" altLang="en-US" dirty="0"/>
              <a:t>改造为流水线处理器</a:t>
            </a:r>
            <a:r>
              <a:rPr lang="en-US" altLang="zh-CN" dirty="0"/>
              <a:t>PIPE-</a:t>
            </a:r>
            <a:r>
              <a:rPr lang="zh-CN" altLang="en-US" dirty="0"/>
              <a:t>（不含</a:t>
            </a:r>
            <a:r>
              <a:rPr lang="en-US" altLang="zh-CN" dirty="0"/>
              <a:t>hazard</a:t>
            </a:r>
            <a:r>
              <a:rPr lang="zh-CN" altLang="en-US" dirty="0"/>
              <a:t>处理的功能）</a:t>
            </a:r>
            <a:endParaRPr lang="en-US" altLang="zh-CN" dirty="0"/>
          </a:p>
          <a:p>
            <a:r>
              <a:rPr lang="zh-CN" altLang="en-US" dirty="0"/>
              <a:t>注意各段中名字的大小写的不同含义。</a:t>
            </a:r>
          </a:p>
        </p:txBody>
      </p:sp>
    </p:spTree>
    <p:extLst>
      <p:ext uri="{BB962C8B-B14F-4D97-AF65-F5344CB8AC3E}">
        <p14:creationId xmlns:p14="http://schemas.microsoft.com/office/powerpoint/2010/main" val="20391919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86F8-C607-4F01-947C-AE7A8D1C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4.5.5 </a:t>
            </a:r>
            <a:r>
              <a:rPr lang="zh-CN" altLang="en-US" dirty="0"/>
              <a:t>流水线冒险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E6B5B-FAA7-4006-835A-C550220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数据相关和控制相关会导致流水线产生计算错误，称为</a:t>
            </a:r>
            <a:r>
              <a:rPr lang="zh-CN" altLang="en-US" b="1" dirty="0"/>
              <a:t>冒险</a:t>
            </a:r>
            <a:r>
              <a:rPr lang="zh-CN" altLang="en-US" dirty="0"/>
              <a:t>（</a:t>
            </a:r>
            <a:r>
              <a:rPr lang="en-US" altLang="zh-CN" dirty="0"/>
              <a:t>hazard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数据冒险</a:t>
            </a:r>
            <a:r>
              <a:rPr lang="zh-CN" altLang="en-US" dirty="0"/>
              <a:t>（</a:t>
            </a:r>
            <a:r>
              <a:rPr lang="en-US" altLang="zh-CN" dirty="0"/>
              <a:t>data hazard</a:t>
            </a:r>
            <a:r>
              <a:rPr lang="zh-CN" altLang="en-US" dirty="0"/>
              <a:t>）：数据相关产生的错误</a:t>
            </a:r>
            <a:endParaRPr lang="en-US" altLang="zh-CN" dirty="0"/>
          </a:p>
          <a:p>
            <a:r>
              <a:rPr lang="zh-CN" altLang="en-US" b="1" dirty="0"/>
              <a:t>控制冒险</a:t>
            </a:r>
            <a:r>
              <a:rPr lang="zh-CN" altLang="en-US" dirty="0"/>
              <a:t>（</a:t>
            </a:r>
            <a:r>
              <a:rPr lang="en-US" altLang="zh-CN" dirty="0"/>
              <a:t>control hazard</a:t>
            </a:r>
            <a:r>
              <a:rPr lang="zh-CN" altLang="en-US" dirty="0"/>
              <a:t>）：控制相关产生的错误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214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没有数据相关的流水线示例</a:t>
            </a:r>
            <a:endParaRPr lang="en-US" dirty="0"/>
          </a:p>
        </p:txBody>
      </p:sp>
      <p:grpSp>
        <p:nvGrpSpPr>
          <p:cNvPr id="421953" name="Group 65"/>
          <p:cNvGrpSpPr>
            <a:grpSpLocks/>
          </p:cNvGrpSpPr>
          <p:nvPr/>
        </p:nvGrpSpPr>
        <p:grpSpPr bwMode="auto">
          <a:xfrm>
            <a:off x="1143000" y="990600"/>
            <a:ext cx="7010400" cy="5486400"/>
            <a:chOff x="336" y="1056"/>
            <a:chExt cx="4416" cy="3456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336" y="1296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$1,%rax  #I1</a:t>
              </a: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216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44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3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302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3312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360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388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421901" name="Rectangle 13"/>
            <p:cNvSpPr>
              <a:spLocks noChangeArrowheads="1"/>
            </p:cNvSpPr>
            <p:nvPr/>
          </p:nvSpPr>
          <p:spPr bwMode="auto">
            <a:xfrm>
              <a:off x="417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446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21903" name="Rectangle 15"/>
            <p:cNvSpPr>
              <a:spLocks noChangeArrowheads="1"/>
            </p:cNvSpPr>
            <p:nvPr/>
          </p:nvSpPr>
          <p:spPr bwMode="auto">
            <a:xfrm>
              <a:off x="216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244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05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06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07" name="Rectangle 19"/>
            <p:cNvSpPr>
              <a:spLocks noChangeArrowheads="1"/>
            </p:cNvSpPr>
            <p:nvPr/>
          </p:nvSpPr>
          <p:spPr bwMode="auto">
            <a:xfrm>
              <a:off x="360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08" name="Rectangle 20"/>
            <p:cNvSpPr>
              <a:spLocks noChangeArrowheads="1"/>
            </p:cNvSpPr>
            <p:nvPr/>
          </p:nvSpPr>
          <p:spPr bwMode="auto">
            <a:xfrm>
              <a:off x="336" y="1488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$2,%rcx  #I2</a:t>
              </a:r>
            </a:p>
          </p:txBody>
        </p:sp>
        <p:sp>
          <p:nvSpPr>
            <p:cNvPr id="421909" name="Rectangle 21"/>
            <p:cNvSpPr>
              <a:spLocks noChangeArrowheads="1"/>
            </p:cNvSpPr>
            <p:nvPr/>
          </p:nvSpPr>
          <p:spPr bwMode="auto">
            <a:xfrm>
              <a:off x="244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10" name="Rectangle 22"/>
            <p:cNvSpPr>
              <a:spLocks noChangeArrowheads="1"/>
            </p:cNvSpPr>
            <p:nvPr/>
          </p:nvSpPr>
          <p:spPr bwMode="auto">
            <a:xfrm>
              <a:off x="273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302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3312" y="148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13" name="Rectangle 25"/>
            <p:cNvSpPr>
              <a:spLocks noChangeArrowheads="1"/>
            </p:cNvSpPr>
            <p:nvPr/>
          </p:nvSpPr>
          <p:spPr bwMode="auto">
            <a:xfrm>
              <a:off x="3312" y="129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14" name="Rectangle 26"/>
            <p:cNvSpPr>
              <a:spLocks noChangeArrowheads="1"/>
            </p:cNvSpPr>
            <p:nvPr/>
          </p:nvSpPr>
          <p:spPr bwMode="auto">
            <a:xfrm>
              <a:off x="336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$3,%rdx  #I3</a:t>
              </a:r>
            </a:p>
          </p:txBody>
        </p:sp>
        <p:grpSp>
          <p:nvGrpSpPr>
            <p:cNvPr id="421915" name="Group 27"/>
            <p:cNvGrpSpPr>
              <a:grpSpLocks/>
            </p:cNvGrpSpPr>
            <p:nvPr/>
          </p:nvGrpSpPr>
          <p:grpSpPr bwMode="auto">
            <a:xfrm>
              <a:off x="2736" y="1680"/>
              <a:ext cx="1440" cy="192"/>
              <a:chOff x="2784" y="1872"/>
              <a:chExt cx="1440" cy="192"/>
            </a:xfrm>
          </p:grpSpPr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17" name="Rectangle 29"/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18" name="Rectangle 30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19" name="Rectangle 31"/>
              <p:cNvSpPr>
                <a:spLocks noChangeArrowheads="1"/>
              </p:cNvSpPr>
              <p:nvPr/>
            </p:nvSpPr>
            <p:spPr bwMode="auto">
              <a:xfrm>
                <a:off x="3648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0" name="Rectangle 32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1" name="Rectangle 33"/>
            <p:cNvSpPr>
              <a:spLocks noChangeArrowheads="1"/>
            </p:cNvSpPr>
            <p:nvPr/>
          </p:nvSpPr>
          <p:spPr bwMode="auto">
            <a:xfrm>
              <a:off x="336" y="1872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$4,%rbx  #I4</a:t>
              </a:r>
            </a:p>
          </p:txBody>
        </p:sp>
        <p:grpSp>
          <p:nvGrpSpPr>
            <p:cNvPr id="421922" name="Group 34"/>
            <p:cNvGrpSpPr>
              <a:grpSpLocks/>
            </p:cNvGrpSpPr>
            <p:nvPr/>
          </p:nvGrpSpPr>
          <p:grpSpPr bwMode="auto">
            <a:xfrm>
              <a:off x="3024" y="1872"/>
              <a:ext cx="1440" cy="192"/>
              <a:chOff x="3072" y="2064"/>
              <a:chExt cx="1440" cy="192"/>
            </a:xfrm>
          </p:grpSpPr>
          <p:sp>
            <p:nvSpPr>
              <p:cNvPr id="421923" name="Rectangle 35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24" name="Rectangle 36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25" name="Rectangle 37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26" name="Rectangle 38"/>
              <p:cNvSpPr>
                <a:spLocks noChangeArrowheads="1"/>
              </p:cNvSpPr>
              <p:nvPr/>
            </p:nvSpPr>
            <p:spPr bwMode="auto">
              <a:xfrm>
                <a:off x="3936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7" name="Rectangle 39"/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8" name="Rectangle 40"/>
            <p:cNvSpPr>
              <a:spLocks noChangeArrowheads="1"/>
            </p:cNvSpPr>
            <p:nvPr/>
          </p:nvSpPr>
          <p:spPr bwMode="auto">
            <a:xfrm>
              <a:off x="336" y="2064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halt              #I5</a:t>
              </a:r>
            </a:p>
          </p:txBody>
        </p:sp>
        <p:grpSp>
          <p:nvGrpSpPr>
            <p:cNvPr id="421929" name="Group 41"/>
            <p:cNvGrpSpPr>
              <a:grpSpLocks/>
            </p:cNvGrpSpPr>
            <p:nvPr/>
          </p:nvGrpSpPr>
          <p:grpSpPr bwMode="auto">
            <a:xfrm>
              <a:off x="3312" y="2064"/>
              <a:ext cx="1440" cy="192"/>
              <a:chOff x="3360" y="2256"/>
              <a:chExt cx="1440" cy="192"/>
            </a:xfrm>
          </p:grpSpPr>
          <p:sp>
            <p:nvSpPr>
              <p:cNvPr id="421930" name="Rectangle 42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31" name="Rectangle 4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32" name="Rectangle 4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33" name="Rectangle 45"/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34" name="Rectangle 4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35" name="Line 47"/>
            <p:cNvSpPr>
              <a:spLocks noChangeShapeType="1"/>
            </p:cNvSpPr>
            <p:nvPr/>
          </p:nvSpPr>
          <p:spPr bwMode="auto">
            <a:xfrm flipH="1">
              <a:off x="3168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6" name="Line 48"/>
            <p:cNvSpPr>
              <a:spLocks noChangeShapeType="1"/>
            </p:cNvSpPr>
            <p:nvPr/>
          </p:nvSpPr>
          <p:spPr bwMode="auto">
            <a:xfrm>
              <a:off x="3600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7" name="Rectangle 49"/>
            <p:cNvSpPr>
              <a:spLocks noChangeArrowheads="1"/>
            </p:cNvSpPr>
            <p:nvPr/>
          </p:nvSpPr>
          <p:spPr bwMode="auto">
            <a:xfrm>
              <a:off x="3168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Cycle 5</a:t>
              </a:r>
            </a:p>
          </p:txBody>
        </p:sp>
        <p:grpSp>
          <p:nvGrpSpPr>
            <p:cNvPr id="421938" name="Group 50"/>
            <p:cNvGrpSpPr>
              <a:grpSpLocks/>
            </p:cNvGrpSpPr>
            <p:nvPr/>
          </p:nvGrpSpPr>
          <p:grpSpPr bwMode="auto">
            <a:xfrm>
              <a:off x="3168" y="2592"/>
              <a:ext cx="576" cy="384"/>
              <a:chOff x="3408" y="1632"/>
              <a:chExt cx="576" cy="384"/>
            </a:xfrm>
          </p:grpSpPr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I1</a:t>
                </a:r>
              </a:p>
            </p:txBody>
          </p:sp>
        </p:grp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3168" y="2976"/>
              <a:ext cx="576" cy="384"/>
              <a:chOff x="3408" y="1632"/>
              <a:chExt cx="576" cy="384"/>
            </a:xfrm>
          </p:grpSpPr>
          <p:sp>
            <p:nvSpPr>
              <p:cNvPr id="421942" name="Rectangle 54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43" name="Rectangle 55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I2</a:t>
                </a:r>
              </a:p>
            </p:txBody>
          </p:sp>
        </p:grpSp>
        <p:grpSp>
          <p:nvGrpSpPr>
            <p:cNvPr id="421944" name="Group 56"/>
            <p:cNvGrpSpPr>
              <a:grpSpLocks/>
            </p:cNvGrpSpPr>
            <p:nvPr/>
          </p:nvGrpSpPr>
          <p:grpSpPr bwMode="auto">
            <a:xfrm>
              <a:off x="3168" y="3360"/>
              <a:ext cx="576" cy="384"/>
              <a:chOff x="3408" y="1632"/>
              <a:chExt cx="576" cy="384"/>
            </a:xfrm>
          </p:grpSpPr>
          <p:sp>
            <p:nvSpPr>
              <p:cNvPr id="421945" name="Rectangle 5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46" name="Rectangle 58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I3</a:t>
                </a:r>
              </a:p>
            </p:txBody>
          </p:sp>
        </p:grpSp>
        <p:grpSp>
          <p:nvGrpSpPr>
            <p:cNvPr id="421947" name="Group 59"/>
            <p:cNvGrpSpPr>
              <a:grpSpLocks/>
            </p:cNvGrpSpPr>
            <p:nvPr/>
          </p:nvGrpSpPr>
          <p:grpSpPr bwMode="auto">
            <a:xfrm>
              <a:off x="3168" y="3744"/>
              <a:ext cx="576" cy="384"/>
              <a:chOff x="3408" y="1632"/>
              <a:chExt cx="576" cy="384"/>
            </a:xfrm>
          </p:grpSpPr>
          <p:sp>
            <p:nvSpPr>
              <p:cNvPr id="421948" name="Rectangle 60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49" name="Rectangle 61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I4</a:t>
                </a:r>
              </a:p>
            </p:txBody>
          </p:sp>
        </p:grpSp>
        <p:grpSp>
          <p:nvGrpSpPr>
            <p:cNvPr id="421950" name="Group 62"/>
            <p:cNvGrpSpPr>
              <a:grpSpLocks/>
            </p:cNvGrpSpPr>
            <p:nvPr/>
          </p:nvGrpSpPr>
          <p:grpSpPr bwMode="auto">
            <a:xfrm>
              <a:off x="3168" y="4128"/>
              <a:ext cx="576" cy="384"/>
              <a:chOff x="3408" y="1632"/>
              <a:chExt cx="576" cy="384"/>
            </a:xfrm>
          </p:grpSpPr>
          <p:sp>
            <p:nvSpPr>
              <p:cNvPr id="421951" name="Rectangle 63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52" name="Rectangle 64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" y="40798"/>
            <a:ext cx="8704263" cy="779463"/>
          </a:xfrm>
        </p:spPr>
        <p:txBody>
          <a:bodyPr/>
          <a:lstStyle/>
          <a:p>
            <a:r>
              <a:rPr lang="zh-CN" altLang="en-US" dirty="0"/>
              <a:t>数据相关时，如果隔有</a:t>
            </a:r>
            <a:r>
              <a:rPr lang="en-US" dirty="0"/>
              <a:t>3</a:t>
            </a:r>
            <a:r>
              <a:rPr lang="zh-CN" altLang="en-US" dirty="0"/>
              <a:t>条</a:t>
            </a:r>
            <a:r>
              <a:rPr lang="en-US" dirty="0" err="1"/>
              <a:t>Nop</a:t>
            </a:r>
            <a:r>
              <a:rPr lang="zh-CN" altLang="en-US" dirty="0"/>
              <a:t>指令</a:t>
            </a:r>
            <a:endParaRPr lang="en-US" dirty="0"/>
          </a:p>
        </p:txBody>
      </p:sp>
      <p:grpSp>
        <p:nvGrpSpPr>
          <p:cNvPr id="424330" name="Group 394"/>
          <p:cNvGrpSpPr>
            <a:grpSpLocks/>
          </p:cNvGrpSpPr>
          <p:nvPr/>
        </p:nvGrpSpPr>
        <p:grpSpPr bwMode="auto">
          <a:xfrm>
            <a:off x="990600" y="838200"/>
            <a:ext cx="7926388" cy="5868988"/>
            <a:chOff x="624" y="528"/>
            <a:chExt cx="4993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682" y="80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215" y="807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20" y="807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1987" y="80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6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5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4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2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17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0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17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29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8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6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746" y="999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215" y="999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7" y="999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dirty="0"/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1987" y="999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746" y="119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84" y="119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 dirty="0"/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746" y="1383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84" y="138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746" y="157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84" y="157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746" y="1767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endParaRPr lang="en-US" dirty="0"/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82" y="1767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486" y="1767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85" y="176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754" y="1767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20" y="176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1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49" y="287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49" y="287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828" y="388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828" y="403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28" y="388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28" y="403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687" y="610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/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64" y="2390"/>
              <a:ext cx="48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Cycle 6</a:t>
              </a:r>
              <a:endParaRPr lang="en-US"/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19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711" y="1959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0x019: halt</a:t>
              </a:r>
              <a:endParaRPr lang="en-US" dirty="0"/>
            </a:p>
          </p:txBody>
        </p:sp>
        <p:grpSp>
          <p:nvGrpSpPr>
            <p:cNvPr id="424329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01"/>
              <a:chOff x="4176" y="1920"/>
              <a:chExt cx="1441" cy="1701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12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40" y="3446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7</a:t>
                </a:r>
                <a:endParaRPr 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CFB2713-C8E6-47D7-B3FA-CA01A80F7214}"/>
              </a:ext>
            </a:extLst>
          </p:cNvPr>
          <p:cNvSpPr txBox="1"/>
          <p:nvPr/>
        </p:nvSpPr>
        <p:spPr>
          <a:xfrm>
            <a:off x="143668" y="3819624"/>
            <a:ext cx="4154488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/>
              <a:t>这种情况下有没有数据冒险？</a:t>
            </a:r>
            <a:endParaRPr lang="en-US" altLang="zh-CN" sz="2400" b="0" dirty="0"/>
          </a:p>
          <a:p>
            <a:pPr algn="l">
              <a:lnSpc>
                <a:spcPct val="150000"/>
              </a:lnSpc>
            </a:pPr>
            <a:r>
              <a:rPr lang="zh-CN" altLang="en-US" sz="2400" b="0" dirty="0"/>
              <a:t>没有造成数据冒险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66AB1D-67DC-4656-9A30-526C80C225EF}"/>
              </a:ext>
            </a:extLst>
          </p:cNvPr>
          <p:cNvSpPr/>
          <p:nvPr/>
        </p:nvSpPr>
        <p:spPr bwMode="auto">
          <a:xfrm>
            <a:off x="3041650" y="1514375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5FB195D5-D3FD-4000-BFEC-BCA499E76B8B}"/>
              </a:ext>
            </a:extLst>
          </p:cNvPr>
          <p:cNvSpPr/>
          <p:nvPr/>
        </p:nvSpPr>
        <p:spPr bwMode="auto">
          <a:xfrm>
            <a:off x="2930454" y="2715369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F18512EC-468C-46AE-BCD5-174D675A81E0}"/>
              </a:ext>
            </a:extLst>
          </p:cNvPr>
          <p:cNvSpPr/>
          <p:nvPr/>
        </p:nvSpPr>
        <p:spPr bwMode="auto">
          <a:xfrm>
            <a:off x="6155966" y="1477963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8C762889-8813-494D-8CBE-DE02F99F70EC}"/>
              </a:ext>
            </a:extLst>
          </p:cNvPr>
          <p:cNvSpPr/>
          <p:nvPr/>
        </p:nvSpPr>
        <p:spPr bwMode="auto">
          <a:xfrm>
            <a:off x="6627815" y="2706588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zh-CN" altLang="en-US" dirty="0"/>
              <a:t>数据相关时，如果隔有</a:t>
            </a:r>
            <a:r>
              <a:rPr lang="en-US" altLang="zh-CN" dirty="0"/>
              <a:t>2</a:t>
            </a:r>
            <a:r>
              <a:rPr lang="zh-CN" altLang="en-US" dirty="0"/>
              <a:t>条</a:t>
            </a:r>
            <a:r>
              <a:rPr lang="en-US" altLang="zh-CN" dirty="0" err="1"/>
              <a:t>Nop</a:t>
            </a:r>
            <a:r>
              <a:rPr lang="zh-CN" altLang="en-US" dirty="0"/>
              <a:t>指令</a:t>
            </a:r>
            <a:endParaRPr lang="en-US" dirty="0"/>
          </a:p>
        </p:txBody>
      </p:sp>
      <p:grpSp>
        <p:nvGrpSpPr>
          <p:cNvPr id="425492" name="Group 532"/>
          <p:cNvGrpSpPr>
            <a:grpSpLocks/>
          </p:cNvGrpSpPr>
          <p:nvPr/>
        </p:nvGrpSpPr>
        <p:grpSpPr bwMode="auto">
          <a:xfrm>
            <a:off x="762000" y="762000"/>
            <a:ext cx="7469188" cy="5564188"/>
            <a:chOff x="519" y="399"/>
            <a:chExt cx="4705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610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1110" y="67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548" y="67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82" y="67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641" y="87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1110" y="87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615" y="870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82" y="87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641" y="106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79" y="106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641" y="125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79" y="12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641" y="1446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77" y="1446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80" y="144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82" y="144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815" y="144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605" y="1638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0x018: halt</a:t>
              </a:r>
              <a:endParaRPr lang="en-US" dirty="0"/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47" y="443"/>
              <a:ext cx="10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demo-h2.ys</a:t>
              </a:r>
              <a:endParaRPr lang="en-US"/>
            </a:p>
          </p:txBody>
        </p:sp>
        <p:grpSp>
          <p:nvGrpSpPr>
            <p:cNvPr id="42539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68" y="2312"/>
                <a:ext cx="12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76" y="255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69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425419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76" y="2553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76" y="2553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425491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719" y="2069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grpSp>
            <p:nvGrpSpPr>
              <p:cNvPr id="42548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29" y="3555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</p:grpSp>
      </p:grp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1D64B92-6961-44A3-AE5E-232D1B720E01}"/>
              </a:ext>
            </a:extLst>
          </p:cNvPr>
          <p:cNvSpPr txBox="1"/>
          <p:nvPr/>
        </p:nvSpPr>
        <p:spPr>
          <a:xfrm>
            <a:off x="143668" y="3819624"/>
            <a:ext cx="4154488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/>
              <a:t>这种情况下有没有数据冒险？</a:t>
            </a:r>
            <a:endParaRPr lang="en-US" altLang="zh-CN" sz="2400" b="0" dirty="0"/>
          </a:p>
          <a:p>
            <a:pPr algn="l">
              <a:lnSpc>
                <a:spcPct val="150000"/>
              </a:lnSpc>
            </a:pPr>
            <a:r>
              <a:rPr lang="zh-CN" altLang="en-US" sz="2400" b="0" dirty="0"/>
              <a:t>有数据冒险，读</a:t>
            </a:r>
            <a:r>
              <a:rPr lang="en-US" altLang="zh-CN" sz="2400" b="0" dirty="0"/>
              <a:t>%</a:t>
            </a:r>
            <a:r>
              <a:rPr lang="en-US" altLang="zh-CN" sz="2400" b="0" dirty="0" err="1"/>
              <a:t>rax</a:t>
            </a:r>
            <a:r>
              <a:rPr lang="zh-CN" altLang="en-US" sz="2400" b="0" dirty="0"/>
              <a:t>的值错误，但读</a:t>
            </a:r>
            <a:r>
              <a:rPr lang="en-US" altLang="zh-CN" sz="2400" b="0" dirty="0"/>
              <a:t>%</a:t>
            </a:r>
            <a:r>
              <a:rPr lang="en-US" altLang="zh-CN" sz="2400" b="0" dirty="0" err="1"/>
              <a:t>rdx</a:t>
            </a:r>
            <a:r>
              <a:rPr lang="zh-CN" altLang="en-US" sz="2400" b="0" dirty="0"/>
              <a:t>的值正确。</a:t>
            </a:r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4D41BFB9-631E-42C8-99EC-5D50C9980E2E}"/>
              </a:ext>
            </a:extLst>
          </p:cNvPr>
          <p:cNvSpPr/>
          <p:nvPr/>
        </p:nvSpPr>
        <p:spPr bwMode="auto">
          <a:xfrm>
            <a:off x="2813847" y="1420713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7743A40B-E72A-4BD6-91C9-CC7B62656580}"/>
              </a:ext>
            </a:extLst>
          </p:cNvPr>
          <p:cNvSpPr/>
          <p:nvPr/>
        </p:nvSpPr>
        <p:spPr bwMode="auto">
          <a:xfrm>
            <a:off x="2711452" y="2336819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0B967DFB-2E6E-4D87-A514-50B3B79D8076}"/>
              </a:ext>
            </a:extLst>
          </p:cNvPr>
          <p:cNvSpPr/>
          <p:nvPr/>
        </p:nvSpPr>
        <p:spPr bwMode="auto">
          <a:xfrm>
            <a:off x="5957888" y="1392981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26C1CFBC-5EB0-40F1-8F3C-508F24D6BAA4}"/>
              </a:ext>
            </a:extLst>
          </p:cNvPr>
          <p:cNvSpPr/>
          <p:nvPr/>
        </p:nvSpPr>
        <p:spPr bwMode="auto">
          <a:xfrm>
            <a:off x="5947787" y="2325588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A1311DE-16B9-4497-B04E-1A60AF7A7830}"/>
              </a:ext>
            </a:extLst>
          </p:cNvPr>
          <p:cNvCxnSpPr/>
          <p:nvPr/>
        </p:nvCxnSpPr>
        <p:spPr bwMode="auto">
          <a:xfrm>
            <a:off x="2862263" y="1392981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66AC6E23-FFAA-47DD-9B20-6F2836ABEF0C}"/>
              </a:ext>
            </a:extLst>
          </p:cNvPr>
          <p:cNvCxnSpPr/>
          <p:nvPr/>
        </p:nvCxnSpPr>
        <p:spPr bwMode="auto">
          <a:xfrm>
            <a:off x="2260745" y="2616201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BDA07A01-CE89-4AC3-8887-3EF8E354F10B}"/>
              </a:ext>
            </a:extLst>
          </p:cNvPr>
          <p:cNvCxnSpPr/>
          <p:nvPr/>
        </p:nvCxnSpPr>
        <p:spPr bwMode="auto">
          <a:xfrm>
            <a:off x="5570538" y="1408113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69D9529C-F88B-44FA-935B-B07A08D41806}"/>
              </a:ext>
            </a:extLst>
          </p:cNvPr>
          <p:cNvCxnSpPr/>
          <p:nvPr/>
        </p:nvCxnSpPr>
        <p:spPr bwMode="auto">
          <a:xfrm>
            <a:off x="6044046" y="2627313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zh-CN" altLang="en-US" dirty="0"/>
              <a:t>数据相关时，如果隔有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 err="1"/>
              <a:t>Nop</a:t>
            </a:r>
            <a:r>
              <a:rPr lang="zh-CN" altLang="en-US" dirty="0"/>
              <a:t>指令</a:t>
            </a:r>
            <a:endParaRPr lang="en-US" dirty="0"/>
          </a:p>
        </p:txBody>
      </p:sp>
      <p:grpSp>
        <p:nvGrpSpPr>
          <p:cNvPr id="426659" name="Group 675"/>
          <p:cNvGrpSpPr>
            <a:grpSpLocks/>
          </p:cNvGrpSpPr>
          <p:nvPr/>
        </p:nvGrpSpPr>
        <p:grpSpPr bwMode="auto">
          <a:xfrm>
            <a:off x="1066800" y="685800"/>
            <a:ext cx="7011988" cy="6097588"/>
            <a:chOff x="663" y="231"/>
            <a:chExt cx="4417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754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254" y="51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692" y="510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26" y="51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1" y="49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92" y="49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36" y="69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785" y="70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254" y="70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759" y="702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26" y="70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89" y="69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80" y="69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48" y="49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785" y="89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223" y="89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785" y="1086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221" y="1086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624" y="108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26" y="108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59" y="108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51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749" y="1278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0x017: halt</a:t>
              </a:r>
              <a:endParaRPr lang="en-US" dirty="0"/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4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demo-h1.ys</a:t>
              </a:r>
              <a:endParaRPr lang="en-US"/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432" y="209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432" y="209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grpSp>
          <p:nvGrpSpPr>
            <p:cNvPr id="426658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75" y="1613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/>
              </a:p>
            </p:txBody>
          </p:sp>
          <p:grpSp>
            <p:nvGrpSpPr>
              <p:cNvPr id="42664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605" y="3627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45" y="2670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400" y="267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648" y="2670"/>
                <a:ext cx="15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45" y="2809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0" y="280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655" y="280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826" y="282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grpSp>
            <p:nvGrpSpPr>
              <p:cNvPr id="426657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4CF0BAAE-65B1-4FE3-B5BA-79DDA3D2B95C}"/>
              </a:ext>
            </a:extLst>
          </p:cNvPr>
          <p:cNvSpPr txBox="1"/>
          <p:nvPr/>
        </p:nvSpPr>
        <p:spPr>
          <a:xfrm>
            <a:off x="143668" y="3819624"/>
            <a:ext cx="4154488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/>
              <a:t>这种情况下有没有数据冒险？</a:t>
            </a:r>
            <a:endParaRPr lang="en-US" altLang="zh-CN" sz="2400" b="0" dirty="0"/>
          </a:p>
          <a:p>
            <a:pPr algn="l">
              <a:lnSpc>
                <a:spcPct val="150000"/>
              </a:lnSpc>
            </a:pPr>
            <a:r>
              <a:rPr lang="zh-CN" altLang="en-US" sz="2400" b="0" dirty="0"/>
              <a:t>有数据冒险，读</a:t>
            </a:r>
            <a:r>
              <a:rPr lang="en-US" altLang="zh-CN" sz="2400" b="0" dirty="0"/>
              <a:t>%</a:t>
            </a:r>
            <a:r>
              <a:rPr lang="en-US" altLang="zh-CN" sz="2400" b="0" dirty="0" err="1"/>
              <a:t>rax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%</a:t>
            </a:r>
            <a:r>
              <a:rPr lang="en-US" altLang="zh-CN" sz="2400" b="0" dirty="0" err="1"/>
              <a:t>rdx</a:t>
            </a:r>
            <a:r>
              <a:rPr lang="zh-CN" altLang="en-US" sz="2400" b="0" dirty="0"/>
              <a:t>的值均错误。</a:t>
            </a: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3BBCB7C1-E5AD-4DFD-A88C-1CEE89BB3FF8}"/>
              </a:ext>
            </a:extLst>
          </p:cNvPr>
          <p:cNvSpPr/>
          <p:nvPr/>
        </p:nvSpPr>
        <p:spPr bwMode="auto">
          <a:xfrm>
            <a:off x="3109050" y="1366838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FEA64952-8017-448F-8B66-1C650CDB4ED6}"/>
              </a:ext>
            </a:extLst>
          </p:cNvPr>
          <p:cNvSpPr/>
          <p:nvPr/>
        </p:nvSpPr>
        <p:spPr bwMode="auto">
          <a:xfrm>
            <a:off x="3005141" y="1909663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F3E09F8A-5D21-4ADA-81FB-B1F63F6B556B}"/>
              </a:ext>
            </a:extLst>
          </p:cNvPr>
          <p:cNvSpPr/>
          <p:nvPr/>
        </p:nvSpPr>
        <p:spPr bwMode="auto">
          <a:xfrm>
            <a:off x="6265862" y="1344463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2011497B-FCB9-44F3-A3BC-FC6053A572FB}"/>
              </a:ext>
            </a:extLst>
          </p:cNvPr>
          <p:cNvSpPr/>
          <p:nvPr/>
        </p:nvSpPr>
        <p:spPr bwMode="auto">
          <a:xfrm>
            <a:off x="5805638" y="1944588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E04FB7B0-B1BF-4587-8301-F8EB8CF29D91}"/>
              </a:ext>
            </a:extLst>
          </p:cNvPr>
          <p:cNvCxnSpPr/>
          <p:nvPr/>
        </p:nvCxnSpPr>
        <p:spPr bwMode="auto">
          <a:xfrm>
            <a:off x="3213823" y="1300618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4" name="直接连接符 423">
            <a:extLst>
              <a:ext uri="{FF2B5EF4-FFF2-40B4-BE49-F238E27FC236}">
                <a16:creationId xmlns:a16="http://schemas.microsoft.com/office/drawing/2014/main" id="{8E47A596-5951-41FD-A9A7-A24A3BAB5477}"/>
              </a:ext>
            </a:extLst>
          </p:cNvPr>
          <p:cNvCxnSpPr/>
          <p:nvPr/>
        </p:nvCxnSpPr>
        <p:spPr bwMode="auto">
          <a:xfrm>
            <a:off x="2525713" y="2215019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5" name="直接连接符 424">
            <a:extLst>
              <a:ext uri="{FF2B5EF4-FFF2-40B4-BE49-F238E27FC236}">
                <a16:creationId xmlns:a16="http://schemas.microsoft.com/office/drawing/2014/main" id="{7169E548-058B-4969-A528-29C1BDDB76E1}"/>
              </a:ext>
            </a:extLst>
          </p:cNvPr>
          <p:cNvCxnSpPr/>
          <p:nvPr/>
        </p:nvCxnSpPr>
        <p:spPr bwMode="auto">
          <a:xfrm>
            <a:off x="5848062" y="1339441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6" name="直接连接符 425">
            <a:extLst>
              <a:ext uri="{FF2B5EF4-FFF2-40B4-BE49-F238E27FC236}">
                <a16:creationId xmlns:a16="http://schemas.microsoft.com/office/drawing/2014/main" id="{01AD1229-9ECF-4646-81C1-683B10DE9C1F}"/>
              </a:ext>
            </a:extLst>
          </p:cNvPr>
          <p:cNvCxnSpPr/>
          <p:nvPr/>
        </p:nvCxnSpPr>
        <p:spPr bwMode="auto">
          <a:xfrm>
            <a:off x="5845320" y="2246313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7"/>
            <a:ext cx="8704263" cy="779463"/>
          </a:xfrm>
        </p:spPr>
        <p:txBody>
          <a:bodyPr/>
          <a:lstStyle/>
          <a:p>
            <a:r>
              <a:rPr lang="zh-CN" altLang="en-US" dirty="0"/>
              <a:t>数据相关时，如果没有</a:t>
            </a:r>
            <a:r>
              <a:rPr lang="en-US" altLang="zh-CN" dirty="0" err="1"/>
              <a:t>Nop</a:t>
            </a:r>
            <a:r>
              <a:rPr lang="zh-CN" altLang="en-US" dirty="0"/>
              <a:t>指令</a:t>
            </a:r>
            <a:endParaRPr lang="en-US" dirty="0"/>
          </a:p>
        </p:txBody>
      </p:sp>
      <p:grpSp>
        <p:nvGrpSpPr>
          <p:cNvPr id="427420" name="Group 412"/>
          <p:cNvGrpSpPr>
            <a:grpSpLocks/>
          </p:cNvGrpSpPr>
          <p:nvPr/>
        </p:nvGrpSpPr>
        <p:grpSpPr bwMode="auto">
          <a:xfrm>
            <a:off x="1281113" y="747713"/>
            <a:ext cx="6554787" cy="5335587"/>
            <a:chOff x="807" y="471"/>
            <a:chExt cx="4129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865" y="750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398" y="75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803" y="750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70" y="75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4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3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2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12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0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8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7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6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36" y="739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17" y="739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08" y="739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85" y="739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52" y="931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929" y="94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398" y="94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70" y="942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70" y="94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24" y="931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05" y="93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596" y="931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3" y="931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64" y="739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12" y="1123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593" y="1123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84" y="1123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1" y="1123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40" y="112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929" y="113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365" y="1134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69" y="113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768" y="113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37" y="1134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103" y="113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00" y="1315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881" y="1315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72" y="1315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49" y="1315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28" y="1315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894" y="1326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0x016: halt</a:t>
              </a:r>
              <a:endParaRPr lang="en-US" dirty="0"/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/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72" y="262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grpSp>
          <p:nvGrpSpPr>
            <p:cNvPr id="427419" name="Group 411"/>
            <p:cNvGrpSpPr>
              <a:grpSpLocks/>
            </p:cNvGrpSpPr>
            <p:nvPr/>
          </p:nvGrpSpPr>
          <p:grpSpPr bwMode="auto">
            <a:xfrm>
              <a:off x="3015" y="1719"/>
              <a:ext cx="1729" cy="2113"/>
              <a:chOff x="3015" y="1719"/>
              <a:chExt cx="1729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667" y="349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667" y="363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667" y="349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667" y="363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403" y="1757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4</a:t>
                </a:r>
                <a:endParaRPr lang="en-US"/>
              </a:p>
            </p:txBody>
          </p:sp>
          <p:grpSp>
            <p:nvGrpSpPr>
              <p:cNvPr id="427392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37" y="3387"/>
                <a:ext cx="297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1" y="2000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7" y="2190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56" y="219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80" y="2190"/>
                <a:ext cx="26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10</a:t>
                </a:r>
                <a:endParaRPr lang="en-US"/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7" y="2329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56" y="232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87" y="232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83" y="234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82" y="234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grpSp>
            <p:nvGrpSpPr>
              <p:cNvPr id="427408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77" y="2815"/>
                <a:ext cx="17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25" y="2815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49" y="2811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80" y="2815"/>
                <a:ext cx="52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 + 3 = 3 </a:t>
                </a:r>
                <a:endParaRPr lang="en-US"/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86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238" y="2953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69" y="2953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65" y="2965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664" y="2965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</p:grp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7EADA7E3-F0AA-4C97-AEB1-7A513AD87CAC}"/>
              </a:ext>
            </a:extLst>
          </p:cNvPr>
          <p:cNvSpPr txBox="1"/>
          <p:nvPr/>
        </p:nvSpPr>
        <p:spPr>
          <a:xfrm>
            <a:off x="143668" y="3819624"/>
            <a:ext cx="4154488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/>
              <a:t>这种情况下一定有数据冒险，读</a:t>
            </a:r>
            <a:r>
              <a:rPr lang="en-US" altLang="zh-CN" sz="2400" b="0" dirty="0"/>
              <a:t>%</a:t>
            </a:r>
            <a:r>
              <a:rPr lang="en-US" altLang="zh-CN" sz="2400" b="0" dirty="0" err="1"/>
              <a:t>rax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%</a:t>
            </a:r>
            <a:r>
              <a:rPr lang="en-US" altLang="zh-CN" sz="2400" b="0" dirty="0" err="1"/>
              <a:t>rdx</a:t>
            </a:r>
            <a:r>
              <a:rPr lang="zh-CN" altLang="en-US" sz="2400" b="0" dirty="0"/>
              <a:t>的值均错误。</a:t>
            </a: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CD71E295-8376-4838-A13B-B1D073B031E2}"/>
              </a:ext>
            </a:extLst>
          </p:cNvPr>
          <p:cNvSpPr/>
          <p:nvPr/>
        </p:nvSpPr>
        <p:spPr bwMode="auto">
          <a:xfrm>
            <a:off x="3338513" y="1411600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63B96D8-E93C-49F8-9B0C-C0FC68FD9141}"/>
              </a:ext>
            </a:extLst>
          </p:cNvPr>
          <p:cNvCxnSpPr/>
          <p:nvPr/>
        </p:nvCxnSpPr>
        <p:spPr bwMode="auto">
          <a:xfrm>
            <a:off x="3417022" y="1392225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A93BA568-0CCC-4BEA-93A6-AD34C35B62E0}"/>
              </a:ext>
            </a:extLst>
          </p:cNvPr>
          <p:cNvSpPr/>
          <p:nvPr/>
        </p:nvSpPr>
        <p:spPr bwMode="auto">
          <a:xfrm>
            <a:off x="3218658" y="1727357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9F2E3747-2411-4CEF-9F98-67C36E883248}"/>
              </a:ext>
            </a:extLst>
          </p:cNvPr>
          <p:cNvSpPr/>
          <p:nvPr/>
        </p:nvSpPr>
        <p:spPr bwMode="auto">
          <a:xfrm>
            <a:off x="6477794" y="1421642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B2796CC-7850-49FE-9586-63C56DA05A33}"/>
              </a:ext>
            </a:extLst>
          </p:cNvPr>
          <p:cNvSpPr/>
          <p:nvPr/>
        </p:nvSpPr>
        <p:spPr bwMode="auto">
          <a:xfrm>
            <a:off x="5554663" y="1727357"/>
            <a:ext cx="492123" cy="3763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4E039C6-02C4-415B-BAC6-33FAFC927858}"/>
              </a:ext>
            </a:extLst>
          </p:cNvPr>
          <p:cNvCxnSpPr/>
          <p:nvPr/>
        </p:nvCxnSpPr>
        <p:spPr bwMode="auto">
          <a:xfrm>
            <a:off x="2774950" y="1976136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58C8A27D-D41E-4915-AAAD-552E478F08DF}"/>
              </a:ext>
            </a:extLst>
          </p:cNvPr>
          <p:cNvCxnSpPr/>
          <p:nvPr/>
        </p:nvCxnSpPr>
        <p:spPr bwMode="auto">
          <a:xfrm>
            <a:off x="6072187" y="1387475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4D5C7110-9428-4256-85CA-8358C692F0C7}"/>
              </a:ext>
            </a:extLst>
          </p:cNvPr>
          <p:cNvCxnSpPr/>
          <p:nvPr/>
        </p:nvCxnSpPr>
        <p:spPr bwMode="auto">
          <a:xfrm>
            <a:off x="5608060" y="1996629"/>
            <a:ext cx="38735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F2B21F2-FA04-4904-90EA-D4273F3A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838" y="57045"/>
            <a:ext cx="7149536" cy="511813"/>
          </a:xfrm>
          <a:noFill/>
        </p:spPr>
        <p:txBody>
          <a:bodyPr vert="horz" wrap="square" lIns="90320" tIns="44368" rIns="90320" bIns="4436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Sequential Laundry（</a:t>
            </a:r>
            <a:r>
              <a:rPr lang="zh-CN" altLang="en-US">
                <a:ea typeface="宋体" panose="02010600030101010101" pitchFamily="2" charset="-122"/>
              </a:rPr>
              <a:t>串行方式）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F98A2DE-B4DF-4E08-87C8-72B840D3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7" y="5343137"/>
            <a:ext cx="8906813" cy="1191589"/>
          </a:xfrm>
          <a:noFill/>
        </p:spPr>
        <p:txBody>
          <a:bodyPr vert="horz" wrap="square" lIns="90320" tIns="44368" rIns="90320" bIns="44368" numCol="1" anchor="t" anchorCtr="0" compatLnSpc="1">
            <a:prstTxWarp prst="textNoShape">
              <a:avLst/>
            </a:prstTxWarp>
          </a:bodyPr>
          <a:lstStyle/>
          <a:p>
            <a:pPr marL="342248" indent="-342248">
              <a:spcBef>
                <a:spcPct val="20000"/>
              </a:spcBef>
            </a:pPr>
            <a:r>
              <a:rPr lang="zh-CN" altLang="en-US" sz="2196">
                <a:ea typeface="黑体" panose="02010609060101010101" pitchFamily="49" charset="-122"/>
              </a:rPr>
              <a:t>串行方式下，</a:t>
            </a:r>
            <a:r>
              <a:rPr lang="en-US" altLang="zh-CN" sz="2196">
                <a:ea typeface="黑体" panose="02010609060101010101" pitchFamily="49" charset="-122"/>
              </a:rPr>
              <a:t> 4 </a:t>
            </a:r>
            <a:r>
              <a:rPr lang="zh-CN" altLang="en-US" sz="2196">
                <a:ea typeface="黑体" panose="02010609060101010101" pitchFamily="49" charset="-122"/>
              </a:rPr>
              <a:t>批衣服需要花费 </a:t>
            </a:r>
            <a:r>
              <a:rPr lang="en-US" altLang="zh-CN" sz="2196">
                <a:ea typeface="黑体" panose="02010609060101010101" pitchFamily="49" charset="-122"/>
              </a:rPr>
              <a:t>6 </a:t>
            </a:r>
            <a:r>
              <a:rPr lang="zh-CN" altLang="en-US" sz="2196">
                <a:ea typeface="黑体" panose="02010609060101010101" pitchFamily="49" charset="-122"/>
              </a:rPr>
              <a:t>小时（</a:t>
            </a:r>
            <a:r>
              <a:rPr lang="en-US" altLang="zh-CN" sz="2196">
                <a:solidFill>
                  <a:schemeClr val="accent2"/>
                </a:solidFill>
                <a:ea typeface="黑体" panose="02010609060101010101" pitchFamily="49" charset="-122"/>
              </a:rPr>
              <a:t>4x(30+40+20)=360</a:t>
            </a:r>
            <a:r>
              <a:rPr lang="zh-CN" altLang="en-US" sz="2196">
                <a:solidFill>
                  <a:schemeClr val="accent2"/>
                </a:solidFill>
                <a:ea typeface="黑体" panose="02010609060101010101" pitchFamily="49" charset="-122"/>
              </a:rPr>
              <a:t>分钟</a:t>
            </a:r>
            <a:r>
              <a:rPr lang="zh-CN" altLang="en-US" sz="2196">
                <a:ea typeface="黑体" panose="02010609060101010101" pitchFamily="49" charset="-122"/>
              </a:rPr>
              <a:t>）</a:t>
            </a:r>
          </a:p>
          <a:p>
            <a:pPr marL="342248" indent="-342248">
              <a:spcBef>
                <a:spcPct val="20000"/>
              </a:spcBef>
            </a:pPr>
            <a:r>
              <a:rPr lang="en-US" altLang="zh-CN" sz="2196">
                <a:ea typeface="黑体" panose="02010609060101010101" pitchFamily="49" charset="-122"/>
              </a:rPr>
              <a:t>N</a:t>
            </a:r>
            <a:r>
              <a:rPr lang="zh-CN" altLang="en-US" sz="2196">
                <a:ea typeface="黑体" panose="02010609060101010101" pitchFamily="49" charset="-122"/>
              </a:rPr>
              <a:t>批衣服，需花费的时间为</a:t>
            </a:r>
            <a:r>
              <a:rPr lang="en-US" altLang="zh-CN" sz="2196">
                <a:ea typeface="黑体" panose="02010609060101010101" pitchFamily="49" charset="-122"/>
              </a:rPr>
              <a:t>Nx(30+40+20) = 90N</a:t>
            </a:r>
            <a:endParaRPr lang="zh-CN" altLang="en-US" sz="2196">
              <a:ea typeface="黑体" panose="02010609060101010101" pitchFamily="49" charset="-122"/>
            </a:endParaRPr>
          </a:p>
          <a:p>
            <a:pPr marL="342248" indent="-342248">
              <a:spcBef>
                <a:spcPct val="20000"/>
              </a:spcBef>
            </a:pPr>
            <a:r>
              <a:rPr lang="zh-CN" altLang="en-US" sz="2196">
                <a:solidFill>
                  <a:srgbClr val="FF0000"/>
                </a:solidFill>
                <a:ea typeface="黑体" panose="02010609060101010101" pitchFamily="49" charset="-122"/>
              </a:rPr>
              <a:t>如果用流水线方式洗衣服，则花多少时间呢</a:t>
            </a:r>
            <a:r>
              <a:rPr lang="en-US" altLang="zh-CN" sz="2196">
                <a:solidFill>
                  <a:srgbClr val="FF0000"/>
                </a:solidFill>
                <a:ea typeface="黑体" panose="02010609060101010101" pitchFamily="49" charset="-122"/>
              </a:rPr>
              <a:t>? 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958C1212-28DE-44CE-B26C-FE660C200D0A}"/>
              </a:ext>
            </a:extLst>
          </p:cNvPr>
          <p:cNvGrpSpPr>
            <a:grpSpLocks/>
          </p:cNvGrpSpPr>
          <p:nvPr/>
        </p:nvGrpSpPr>
        <p:grpSpPr bwMode="auto">
          <a:xfrm>
            <a:off x="845103" y="2381596"/>
            <a:ext cx="521321" cy="500721"/>
            <a:chOff x="532" y="1620"/>
            <a:chExt cx="329" cy="316"/>
          </a:xfrm>
        </p:grpSpPr>
        <p:sp>
          <p:nvSpPr>
            <p:cNvPr id="6286" name="Freeform 5">
              <a:extLst>
                <a:ext uri="{FF2B5EF4-FFF2-40B4-BE49-F238E27FC236}">
                  <a16:creationId xmlns:a16="http://schemas.microsoft.com/office/drawing/2014/main" id="{507A770C-3FDF-42A7-BDF0-599C2D642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Rectangle 6">
              <a:extLst>
                <a:ext uri="{FF2B5EF4-FFF2-40B4-BE49-F238E27FC236}">
                  <a16:creationId xmlns:a16="http://schemas.microsoft.com/office/drawing/2014/main" id="{E6EAC79D-87AF-4DAC-A781-F19E0BA9C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671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6149" name="Group 7">
            <a:extLst>
              <a:ext uri="{FF2B5EF4-FFF2-40B4-BE49-F238E27FC236}">
                <a16:creationId xmlns:a16="http://schemas.microsoft.com/office/drawing/2014/main" id="{1C9E0D11-ED80-4BEF-8E14-628138FAF1F2}"/>
              </a:ext>
            </a:extLst>
          </p:cNvPr>
          <p:cNvGrpSpPr>
            <a:grpSpLocks/>
          </p:cNvGrpSpPr>
          <p:nvPr/>
        </p:nvGrpSpPr>
        <p:grpSpPr bwMode="auto">
          <a:xfrm>
            <a:off x="832426" y="3205569"/>
            <a:ext cx="521321" cy="500721"/>
            <a:chOff x="524" y="2140"/>
            <a:chExt cx="329" cy="316"/>
          </a:xfrm>
        </p:grpSpPr>
        <p:sp>
          <p:nvSpPr>
            <p:cNvPr id="6284" name="Freeform 8">
              <a:extLst>
                <a:ext uri="{FF2B5EF4-FFF2-40B4-BE49-F238E27FC236}">
                  <a16:creationId xmlns:a16="http://schemas.microsoft.com/office/drawing/2014/main" id="{3B56B540-1060-4048-96F8-471718054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Rectangle 9">
              <a:extLst>
                <a:ext uri="{FF2B5EF4-FFF2-40B4-BE49-F238E27FC236}">
                  <a16:creationId xmlns:a16="http://schemas.microsoft.com/office/drawing/2014/main" id="{15A1C304-BD51-464E-8021-49952546F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2191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6150" name="Group 10">
            <a:extLst>
              <a:ext uri="{FF2B5EF4-FFF2-40B4-BE49-F238E27FC236}">
                <a16:creationId xmlns:a16="http://schemas.microsoft.com/office/drawing/2014/main" id="{EFB0EB6D-C640-4CC3-A914-BD84B0F97026}"/>
              </a:ext>
            </a:extLst>
          </p:cNvPr>
          <p:cNvGrpSpPr>
            <a:grpSpLocks/>
          </p:cNvGrpSpPr>
          <p:nvPr/>
        </p:nvGrpSpPr>
        <p:grpSpPr bwMode="auto">
          <a:xfrm>
            <a:off x="807073" y="3940806"/>
            <a:ext cx="521321" cy="500721"/>
            <a:chOff x="508" y="2604"/>
            <a:chExt cx="329" cy="316"/>
          </a:xfrm>
        </p:grpSpPr>
        <p:sp>
          <p:nvSpPr>
            <p:cNvPr id="6282" name="Freeform 11">
              <a:extLst>
                <a:ext uri="{FF2B5EF4-FFF2-40B4-BE49-F238E27FC236}">
                  <a16:creationId xmlns:a16="http://schemas.microsoft.com/office/drawing/2014/main" id="{22CB80C2-713D-40F1-9DCC-8C12D3B89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3" name="Rectangle 12">
              <a:extLst>
                <a:ext uri="{FF2B5EF4-FFF2-40B4-BE49-F238E27FC236}">
                  <a16:creationId xmlns:a16="http://schemas.microsoft.com/office/drawing/2014/main" id="{A136496F-1133-4B70-8F9E-621EF2492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655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6151" name="Group 13">
            <a:extLst>
              <a:ext uri="{FF2B5EF4-FFF2-40B4-BE49-F238E27FC236}">
                <a16:creationId xmlns:a16="http://schemas.microsoft.com/office/drawing/2014/main" id="{49C1C6E1-9580-467D-BEF4-1BA20E8BF808}"/>
              </a:ext>
            </a:extLst>
          </p:cNvPr>
          <p:cNvGrpSpPr>
            <a:grpSpLocks/>
          </p:cNvGrpSpPr>
          <p:nvPr/>
        </p:nvGrpSpPr>
        <p:grpSpPr bwMode="auto">
          <a:xfrm>
            <a:off x="794397" y="4688719"/>
            <a:ext cx="521321" cy="500721"/>
            <a:chOff x="500" y="3076"/>
            <a:chExt cx="329" cy="316"/>
          </a:xfrm>
        </p:grpSpPr>
        <p:sp>
          <p:nvSpPr>
            <p:cNvPr id="6280" name="Freeform 14">
              <a:extLst>
                <a:ext uri="{FF2B5EF4-FFF2-40B4-BE49-F238E27FC236}">
                  <a16:creationId xmlns:a16="http://schemas.microsoft.com/office/drawing/2014/main" id="{5DE8FD27-6F03-40A1-87BE-B84B74C74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1" name="Rectangle 15">
              <a:extLst>
                <a:ext uri="{FF2B5EF4-FFF2-40B4-BE49-F238E27FC236}">
                  <a16:creationId xmlns:a16="http://schemas.microsoft.com/office/drawing/2014/main" id="{B6373196-792F-45B2-B71D-7C29357E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3127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6152" name="Rectangle 16">
            <a:extLst>
              <a:ext uri="{FF2B5EF4-FFF2-40B4-BE49-F238E27FC236}">
                <a16:creationId xmlns:a16="http://schemas.microsoft.com/office/drawing/2014/main" id="{3FAA7204-AA25-4DC5-94DA-2B2C8A20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05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6153" name="Group 17">
            <a:extLst>
              <a:ext uri="{FF2B5EF4-FFF2-40B4-BE49-F238E27FC236}">
                <a16:creationId xmlns:a16="http://schemas.microsoft.com/office/drawing/2014/main" id="{C4D5764D-A5DE-462D-8060-62743C30E2AC}"/>
              </a:ext>
            </a:extLst>
          </p:cNvPr>
          <p:cNvGrpSpPr>
            <a:grpSpLocks/>
          </p:cNvGrpSpPr>
          <p:nvPr/>
        </p:nvGrpSpPr>
        <p:grpSpPr bwMode="auto">
          <a:xfrm>
            <a:off x="1510618" y="1880873"/>
            <a:ext cx="1495825" cy="0"/>
            <a:chOff x="952" y="1304"/>
            <a:chExt cx="944" cy="0"/>
          </a:xfrm>
        </p:grpSpPr>
        <p:sp>
          <p:nvSpPr>
            <p:cNvPr id="6277" name="Line 18">
              <a:extLst>
                <a:ext uri="{FF2B5EF4-FFF2-40B4-BE49-F238E27FC236}">
                  <a16:creationId xmlns:a16="http://schemas.microsoft.com/office/drawing/2014/main" id="{DC51DE1D-DE27-4BC6-B1C1-0924FE88A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8" name="Line 19">
              <a:extLst>
                <a:ext uri="{FF2B5EF4-FFF2-40B4-BE49-F238E27FC236}">
                  <a16:creationId xmlns:a16="http://schemas.microsoft.com/office/drawing/2014/main" id="{9D7210F2-498C-4C50-BE1E-27068EEE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9" name="Line 20">
              <a:extLst>
                <a:ext uri="{FF2B5EF4-FFF2-40B4-BE49-F238E27FC236}">
                  <a16:creationId xmlns:a16="http://schemas.microsoft.com/office/drawing/2014/main" id="{F0675EA4-24E3-45C2-A8BF-2BB2415F1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4" name="Rectangle 21">
            <a:extLst>
              <a:ext uri="{FF2B5EF4-FFF2-40B4-BE49-F238E27FC236}">
                <a16:creationId xmlns:a16="http://schemas.microsoft.com/office/drawing/2014/main" id="{62C9FA19-A219-4127-A4BB-B16E3401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923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6155" name="Rectangle 22">
            <a:extLst>
              <a:ext uri="{FF2B5EF4-FFF2-40B4-BE49-F238E27FC236}">
                <a16:creationId xmlns:a16="http://schemas.microsoft.com/office/drawing/2014/main" id="{5000A580-E5DF-46A9-BE6E-11BD9433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58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156" name="Line 23">
            <a:extLst>
              <a:ext uri="{FF2B5EF4-FFF2-40B4-BE49-F238E27FC236}">
                <a16:creationId xmlns:a16="http://schemas.microsoft.com/office/drawing/2014/main" id="{8B311F30-AE37-4F12-8EDA-111973963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001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24">
            <a:extLst>
              <a:ext uri="{FF2B5EF4-FFF2-40B4-BE49-F238E27FC236}">
                <a16:creationId xmlns:a16="http://schemas.microsoft.com/office/drawing/2014/main" id="{D824DA0D-B32B-4001-8F48-396C9F42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8825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25">
            <a:extLst>
              <a:ext uri="{FF2B5EF4-FFF2-40B4-BE49-F238E27FC236}">
                <a16:creationId xmlns:a16="http://schemas.microsoft.com/office/drawing/2014/main" id="{2F4400DF-4C9D-46B9-9AB8-AEF2017F3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472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Rectangle 26">
            <a:extLst>
              <a:ext uri="{FF2B5EF4-FFF2-40B4-BE49-F238E27FC236}">
                <a16:creationId xmlns:a16="http://schemas.microsoft.com/office/drawing/2014/main" id="{DC21BD79-4031-4FCF-BA15-DEF0B59C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688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6160" name="Group 27">
            <a:extLst>
              <a:ext uri="{FF2B5EF4-FFF2-40B4-BE49-F238E27FC236}">
                <a16:creationId xmlns:a16="http://schemas.microsoft.com/office/drawing/2014/main" id="{D453AA55-D15A-4C84-A83A-C08D75C2CBF4}"/>
              </a:ext>
            </a:extLst>
          </p:cNvPr>
          <p:cNvGrpSpPr>
            <a:grpSpLocks/>
          </p:cNvGrpSpPr>
          <p:nvPr/>
        </p:nvGrpSpPr>
        <p:grpSpPr bwMode="auto">
          <a:xfrm>
            <a:off x="3082502" y="1880873"/>
            <a:ext cx="1495825" cy="0"/>
            <a:chOff x="1944" y="1304"/>
            <a:chExt cx="944" cy="0"/>
          </a:xfrm>
        </p:grpSpPr>
        <p:sp>
          <p:nvSpPr>
            <p:cNvPr id="6274" name="Line 28">
              <a:extLst>
                <a:ext uri="{FF2B5EF4-FFF2-40B4-BE49-F238E27FC236}">
                  <a16:creationId xmlns:a16="http://schemas.microsoft.com/office/drawing/2014/main" id="{7002C9A1-76D5-44B5-9A43-CCC24C805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5" name="Line 29">
              <a:extLst>
                <a:ext uri="{FF2B5EF4-FFF2-40B4-BE49-F238E27FC236}">
                  <a16:creationId xmlns:a16="http://schemas.microsoft.com/office/drawing/2014/main" id="{D3FC02B9-A575-4531-92A0-10B9D24C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6" name="Line 30">
              <a:extLst>
                <a:ext uri="{FF2B5EF4-FFF2-40B4-BE49-F238E27FC236}">
                  <a16:creationId xmlns:a16="http://schemas.microsoft.com/office/drawing/2014/main" id="{993D1367-0529-4454-B039-0314B23E4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1" name="Rectangle 31">
            <a:extLst>
              <a:ext uri="{FF2B5EF4-FFF2-40B4-BE49-F238E27FC236}">
                <a16:creationId xmlns:a16="http://schemas.microsoft.com/office/drawing/2014/main" id="{BB0F89A0-23C7-45AB-8499-9D33966B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06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6162" name="Rectangle 32">
            <a:extLst>
              <a:ext uri="{FF2B5EF4-FFF2-40B4-BE49-F238E27FC236}">
                <a16:creationId xmlns:a16="http://schemas.microsoft.com/office/drawing/2014/main" id="{72902F9C-06EC-4316-AD62-68A7B623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542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163" name="Line 33">
            <a:extLst>
              <a:ext uri="{FF2B5EF4-FFF2-40B4-BE49-F238E27FC236}">
                <a16:creationId xmlns:a16="http://schemas.microsoft.com/office/drawing/2014/main" id="{EFA60AAE-1097-4023-8AC7-C66E2A6C9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884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" name="Line 34">
            <a:extLst>
              <a:ext uri="{FF2B5EF4-FFF2-40B4-BE49-F238E27FC236}">
                <a16:creationId xmlns:a16="http://schemas.microsoft.com/office/drawing/2014/main" id="{4D1FC88A-CB2D-4C18-BFEB-FFFE82191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709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35">
            <a:extLst>
              <a:ext uri="{FF2B5EF4-FFF2-40B4-BE49-F238E27FC236}">
                <a16:creationId xmlns:a16="http://schemas.microsoft.com/office/drawing/2014/main" id="{78D4466A-E31F-4CAF-8637-12625D7EB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6356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Rectangle 36">
            <a:extLst>
              <a:ext uri="{FF2B5EF4-FFF2-40B4-BE49-F238E27FC236}">
                <a16:creationId xmlns:a16="http://schemas.microsoft.com/office/drawing/2014/main" id="{9419AF5E-3299-4726-A4A4-0E39BB00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572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6167" name="Group 37">
            <a:extLst>
              <a:ext uri="{FF2B5EF4-FFF2-40B4-BE49-F238E27FC236}">
                <a16:creationId xmlns:a16="http://schemas.microsoft.com/office/drawing/2014/main" id="{79920A52-E68C-4CF3-AAF3-CEB226DC971E}"/>
              </a:ext>
            </a:extLst>
          </p:cNvPr>
          <p:cNvGrpSpPr>
            <a:grpSpLocks/>
          </p:cNvGrpSpPr>
          <p:nvPr/>
        </p:nvGrpSpPr>
        <p:grpSpPr bwMode="auto">
          <a:xfrm>
            <a:off x="4654385" y="1880873"/>
            <a:ext cx="1495825" cy="0"/>
            <a:chOff x="2936" y="1304"/>
            <a:chExt cx="944" cy="0"/>
          </a:xfrm>
        </p:grpSpPr>
        <p:sp>
          <p:nvSpPr>
            <p:cNvPr id="6271" name="Line 38">
              <a:extLst>
                <a:ext uri="{FF2B5EF4-FFF2-40B4-BE49-F238E27FC236}">
                  <a16:creationId xmlns:a16="http://schemas.microsoft.com/office/drawing/2014/main" id="{ABFA115A-99D7-4DCE-A1CA-7FC65866D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" name="Line 39">
              <a:extLst>
                <a:ext uri="{FF2B5EF4-FFF2-40B4-BE49-F238E27FC236}">
                  <a16:creationId xmlns:a16="http://schemas.microsoft.com/office/drawing/2014/main" id="{821A6BDF-DD71-46A1-9C4C-CDF4FB17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" name="Line 40">
              <a:extLst>
                <a:ext uri="{FF2B5EF4-FFF2-40B4-BE49-F238E27FC236}">
                  <a16:creationId xmlns:a16="http://schemas.microsoft.com/office/drawing/2014/main" id="{E21D3E94-88A2-4322-BA01-01FAF7253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8" name="Rectangle 41">
            <a:extLst>
              <a:ext uri="{FF2B5EF4-FFF2-40B4-BE49-F238E27FC236}">
                <a16:creationId xmlns:a16="http://schemas.microsoft.com/office/drawing/2014/main" id="{F0469AB7-02D1-4B16-B88D-C2B8433C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690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6169" name="Rectangle 42">
            <a:extLst>
              <a:ext uri="{FF2B5EF4-FFF2-40B4-BE49-F238E27FC236}">
                <a16:creationId xmlns:a16="http://schemas.microsoft.com/office/drawing/2014/main" id="{0242D7CD-5C8F-4BA6-975F-6DA18A22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426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170" name="Line 43">
            <a:extLst>
              <a:ext uri="{FF2B5EF4-FFF2-40B4-BE49-F238E27FC236}">
                <a16:creationId xmlns:a16="http://schemas.microsoft.com/office/drawing/2014/main" id="{DA277964-5FAD-4407-BD9E-D2BC9AF37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768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Line 44">
            <a:extLst>
              <a:ext uri="{FF2B5EF4-FFF2-40B4-BE49-F238E27FC236}">
                <a16:creationId xmlns:a16="http://schemas.microsoft.com/office/drawing/2014/main" id="{FFBCAFC9-5714-49CF-9322-CDF37B181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2592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2" name="Line 45">
            <a:extLst>
              <a:ext uri="{FF2B5EF4-FFF2-40B4-BE49-F238E27FC236}">
                <a16:creationId xmlns:a16="http://schemas.microsoft.com/office/drawing/2014/main" id="{8F5DE7D4-DF86-4763-8AC4-4A4D079D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240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3" name="Rectangle 46">
            <a:extLst>
              <a:ext uri="{FF2B5EF4-FFF2-40B4-BE49-F238E27FC236}">
                <a16:creationId xmlns:a16="http://schemas.microsoft.com/office/drawing/2014/main" id="{17B9A6D2-ABF3-4EEB-8E0B-58FEA13D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456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6174" name="Group 47">
            <a:extLst>
              <a:ext uri="{FF2B5EF4-FFF2-40B4-BE49-F238E27FC236}">
                <a16:creationId xmlns:a16="http://schemas.microsoft.com/office/drawing/2014/main" id="{70844BB9-9520-4E83-A77A-1C434E5DF600}"/>
              </a:ext>
            </a:extLst>
          </p:cNvPr>
          <p:cNvGrpSpPr>
            <a:grpSpLocks/>
          </p:cNvGrpSpPr>
          <p:nvPr/>
        </p:nvGrpSpPr>
        <p:grpSpPr bwMode="auto">
          <a:xfrm>
            <a:off x="6226269" y="1880873"/>
            <a:ext cx="1495825" cy="0"/>
            <a:chOff x="3928" y="1304"/>
            <a:chExt cx="944" cy="0"/>
          </a:xfrm>
        </p:grpSpPr>
        <p:sp>
          <p:nvSpPr>
            <p:cNvPr id="6268" name="Line 48">
              <a:extLst>
                <a:ext uri="{FF2B5EF4-FFF2-40B4-BE49-F238E27FC236}">
                  <a16:creationId xmlns:a16="http://schemas.microsoft.com/office/drawing/2014/main" id="{FC3E5451-5E71-4ECA-AC6A-53E9FF216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9" name="Line 49">
              <a:extLst>
                <a:ext uri="{FF2B5EF4-FFF2-40B4-BE49-F238E27FC236}">
                  <a16:creationId xmlns:a16="http://schemas.microsoft.com/office/drawing/2014/main" id="{568FE979-4391-46AC-BCC0-0F812609E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" name="Line 50">
              <a:extLst>
                <a:ext uri="{FF2B5EF4-FFF2-40B4-BE49-F238E27FC236}">
                  <a16:creationId xmlns:a16="http://schemas.microsoft.com/office/drawing/2014/main" id="{F589B290-E177-4EA3-9624-77E6EB62B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5" name="Rectangle 51">
            <a:extLst>
              <a:ext uri="{FF2B5EF4-FFF2-40B4-BE49-F238E27FC236}">
                <a16:creationId xmlns:a16="http://schemas.microsoft.com/office/drawing/2014/main" id="{1E87F2AD-6D32-4185-9184-D0A2A601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74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6176" name="Rectangle 52">
            <a:extLst>
              <a:ext uri="{FF2B5EF4-FFF2-40B4-BE49-F238E27FC236}">
                <a16:creationId xmlns:a16="http://schemas.microsoft.com/office/drawing/2014/main" id="{972422B8-E407-4B59-8AD5-E32E4F5B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310" y="1891965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177" name="Line 53">
            <a:extLst>
              <a:ext uri="{FF2B5EF4-FFF2-40B4-BE49-F238E27FC236}">
                <a16:creationId xmlns:a16="http://schemas.microsoft.com/office/drawing/2014/main" id="{E3B5169E-0664-4C4D-B329-73974A9F6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652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Line 54">
            <a:extLst>
              <a:ext uri="{FF2B5EF4-FFF2-40B4-BE49-F238E27FC236}">
                <a16:creationId xmlns:a16="http://schemas.microsoft.com/office/drawing/2014/main" id="{D3A0340A-5CF6-4E2D-B5C9-A32B7F96A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476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9" name="Line 55">
            <a:extLst>
              <a:ext uri="{FF2B5EF4-FFF2-40B4-BE49-F238E27FC236}">
                <a16:creationId xmlns:a16="http://schemas.microsoft.com/office/drawing/2014/main" id="{0A63906E-C53A-4BA8-8374-63D039D51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123" y="170974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80" name="Group 56">
            <a:extLst>
              <a:ext uri="{FF2B5EF4-FFF2-40B4-BE49-F238E27FC236}">
                <a16:creationId xmlns:a16="http://schemas.microsoft.com/office/drawing/2014/main" id="{6BC9E0DB-0C00-4D59-8AE6-FF95DBF5820C}"/>
              </a:ext>
            </a:extLst>
          </p:cNvPr>
          <p:cNvGrpSpPr>
            <a:grpSpLocks/>
          </p:cNvGrpSpPr>
          <p:nvPr/>
        </p:nvGrpSpPr>
        <p:grpSpPr bwMode="auto">
          <a:xfrm>
            <a:off x="1491604" y="2280183"/>
            <a:ext cx="1532270" cy="709883"/>
            <a:chOff x="940" y="1556"/>
            <a:chExt cx="967" cy="448"/>
          </a:xfrm>
        </p:grpSpPr>
        <p:grpSp>
          <p:nvGrpSpPr>
            <p:cNvPr id="6250" name="Group 57">
              <a:extLst>
                <a:ext uri="{FF2B5EF4-FFF2-40B4-BE49-F238E27FC236}">
                  <a16:creationId xmlns:a16="http://schemas.microsoft.com/office/drawing/2014/main" id="{9ECF6610-9766-4875-BA53-30E4F7C93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6264" name="Group 58">
                <a:extLst>
                  <a:ext uri="{FF2B5EF4-FFF2-40B4-BE49-F238E27FC236}">
                    <a16:creationId xmlns:a16="http://schemas.microsoft.com/office/drawing/2014/main" id="{72C754C5-047A-410B-BAF0-3245AEB5B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6266" name="AutoShape 59">
                  <a:extLst>
                    <a:ext uri="{FF2B5EF4-FFF2-40B4-BE49-F238E27FC236}">
                      <a16:creationId xmlns:a16="http://schemas.microsoft.com/office/drawing/2014/main" id="{722143E3-9791-46CE-B204-59BF474D2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67" name="AutoShape 60">
                  <a:extLst>
                    <a:ext uri="{FF2B5EF4-FFF2-40B4-BE49-F238E27FC236}">
                      <a16:creationId xmlns:a16="http://schemas.microsoft.com/office/drawing/2014/main" id="{D24689C9-718F-4FF8-BEB0-79DB117C3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65" name="AutoShape 61">
                <a:extLst>
                  <a:ext uri="{FF2B5EF4-FFF2-40B4-BE49-F238E27FC236}">
                    <a16:creationId xmlns:a16="http://schemas.microsoft.com/office/drawing/2014/main" id="{605316C6-6125-4B8F-96B1-51C3B92EC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51" name="Group 62">
              <a:extLst>
                <a:ext uri="{FF2B5EF4-FFF2-40B4-BE49-F238E27FC236}">
                  <a16:creationId xmlns:a16="http://schemas.microsoft.com/office/drawing/2014/main" id="{E3B122BB-B141-4510-9AFE-BC1E5DC4A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6259" name="Group 63">
                <a:extLst>
                  <a:ext uri="{FF2B5EF4-FFF2-40B4-BE49-F238E27FC236}">
                    <a16:creationId xmlns:a16="http://schemas.microsoft.com/office/drawing/2014/main" id="{B086FA40-2CF4-41CB-8F18-3E7E08B510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6262" name="AutoShape 64">
                  <a:extLst>
                    <a:ext uri="{FF2B5EF4-FFF2-40B4-BE49-F238E27FC236}">
                      <a16:creationId xmlns:a16="http://schemas.microsoft.com/office/drawing/2014/main" id="{9914EE42-83F6-4B3A-B4D7-45FAA0ED2F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63" name="AutoShape 65">
                  <a:extLst>
                    <a:ext uri="{FF2B5EF4-FFF2-40B4-BE49-F238E27FC236}">
                      <a16:creationId xmlns:a16="http://schemas.microsoft.com/office/drawing/2014/main" id="{F1BD456E-2893-45AD-A38B-A54913AFE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60" name="Oval 66">
                <a:extLst>
                  <a:ext uri="{FF2B5EF4-FFF2-40B4-BE49-F238E27FC236}">
                    <a16:creationId xmlns:a16="http://schemas.microsoft.com/office/drawing/2014/main" id="{B6132C66-AAB9-45E3-AE99-BB9CFCC97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61" name="AutoShape 67">
                <a:extLst>
                  <a:ext uri="{FF2B5EF4-FFF2-40B4-BE49-F238E27FC236}">
                    <a16:creationId xmlns:a16="http://schemas.microsoft.com/office/drawing/2014/main" id="{63DFCBEA-FB90-4C93-89AA-EBE8F1A91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52" name="Freeform 68">
              <a:extLst>
                <a:ext uri="{FF2B5EF4-FFF2-40B4-BE49-F238E27FC236}">
                  <a16:creationId xmlns:a16="http://schemas.microsoft.com/office/drawing/2014/main" id="{868F5685-20B1-4BB0-A6CE-74968049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Rectangle 69">
              <a:extLst>
                <a:ext uri="{FF2B5EF4-FFF2-40B4-BE49-F238E27FC236}">
                  <a16:creationId xmlns:a16="http://schemas.microsoft.com/office/drawing/2014/main" id="{6B16A2E8-3B87-48EC-8D53-9DF48132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54" name="Rectangle 70">
              <a:extLst>
                <a:ext uri="{FF2B5EF4-FFF2-40B4-BE49-F238E27FC236}">
                  <a16:creationId xmlns:a16="http://schemas.microsoft.com/office/drawing/2014/main" id="{40535261-17DF-4C18-8A32-D496B7DB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55" name="Rectangle 71">
              <a:extLst>
                <a:ext uri="{FF2B5EF4-FFF2-40B4-BE49-F238E27FC236}">
                  <a16:creationId xmlns:a16="http://schemas.microsoft.com/office/drawing/2014/main" id="{C32025CB-C415-41AA-91A8-6DD4F756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grpSp>
          <p:nvGrpSpPr>
            <p:cNvPr id="6256" name="Group 72">
              <a:extLst>
                <a:ext uri="{FF2B5EF4-FFF2-40B4-BE49-F238E27FC236}">
                  <a16:creationId xmlns:a16="http://schemas.microsoft.com/office/drawing/2014/main" id="{2151B4CF-7631-4C4D-B8DB-7D2A0C294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6257" name="Oval 73">
                <a:extLst>
                  <a:ext uri="{FF2B5EF4-FFF2-40B4-BE49-F238E27FC236}">
                    <a16:creationId xmlns:a16="http://schemas.microsoft.com/office/drawing/2014/main" id="{EE1B747E-44E6-40E8-A7D9-B3E8A1C04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58" name="Freeform 74">
                <a:extLst>
                  <a:ext uri="{FF2B5EF4-FFF2-40B4-BE49-F238E27FC236}">
                    <a16:creationId xmlns:a16="http://schemas.microsoft.com/office/drawing/2014/main" id="{65691EE4-B234-44D0-BEC4-27FB69C5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81" name="Rectangle 75">
            <a:extLst>
              <a:ext uri="{FF2B5EF4-FFF2-40B4-BE49-F238E27FC236}">
                <a16:creationId xmlns:a16="http://schemas.microsoft.com/office/drawing/2014/main" id="{BC5CCE9F-B568-46C1-A067-D40E4CEA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714" y="831894"/>
            <a:ext cx="899221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6 </a:t>
            </a:r>
            <a:r>
              <a:rPr lang="en-US" altLang="zh-CN" sz="2395">
                <a:latin typeface="Arial" panose="020B0604020202020204" pitchFamily="34" charset="0"/>
                <a:ea typeface="宋体" panose="02010600030101010101" pitchFamily="2" charset="-122"/>
              </a:rPr>
              <a:t>PM</a:t>
            </a:r>
          </a:p>
        </p:txBody>
      </p:sp>
      <p:sp>
        <p:nvSpPr>
          <p:cNvPr id="6182" name="Line 76">
            <a:extLst>
              <a:ext uri="{FF2B5EF4-FFF2-40B4-BE49-F238E27FC236}">
                <a16:creationId xmlns:a16="http://schemas.microsoft.com/office/drawing/2014/main" id="{39586D19-F911-4C16-9271-A03BDC61A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8927" y="1359553"/>
            <a:ext cx="6312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3" name="Line 77">
            <a:extLst>
              <a:ext uri="{FF2B5EF4-FFF2-40B4-BE49-F238E27FC236}">
                <a16:creationId xmlns:a16="http://schemas.microsoft.com/office/drawing/2014/main" id="{DA290B9D-9CAE-4007-972E-97A4512B4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589" y="1240711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4" name="Rectangle 78">
            <a:extLst>
              <a:ext uri="{FF2B5EF4-FFF2-40B4-BE49-F238E27FC236}">
                <a16:creationId xmlns:a16="http://schemas.microsoft.com/office/drawing/2014/main" id="{6C4B00A5-F7BC-4385-BB7C-9F79F99E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971" y="844571"/>
            <a:ext cx="353609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185" name="Rectangle 79">
            <a:extLst>
              <a:ext uri="{FF2B5EF4-FFF2-40B4-BE49-F238E27FC236}">
                <a16:creationId xmlns:a16="http://schemas.microsoft.com/office/drawing/2014/main" id="{74DAF1A2-1A2A-4123-AC1C-6F06FAF6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796" y="844571"/>
            <a:ext cx="353609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186" name="Rectangle 80">
            <a:extLst>
              <a:ext uri="{FF2B5EF4-FFF2-40B4-BE49-F238E27FC236}">
                <a16:creationId xmlns:a16="http://schemas.microsoft.com/office/drawing/2014/main" id="{3F25B355-43F3-4E6B-89D6-C027C1CCE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914" y="844571"/>
            <a:ext cx="353609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6187" name="Rectangle 81">
            <a:extLst>
              <a:ext uri="{FF2B5EF4-FFF2-40B4-BE49-F238E27FC236}">
                <a16:creationId xmlns:a16="http://schemas.microsoft.com/office/drawing/2014/main" id="{3E874D27-9DA7-46CA-97B4-18F999E7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146" y="857247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6188" name="Rectangle 82">
            <a:extLst>
              <a:ext uri="{FF2B5EF4-FFF2-40B4-BE49-F238E27FC236}">
                <a16:creationId xmlns:a16="http://schemas.microsoft.com/office/drawing/2014/main" id="{A3507C54-0D82-4807-A86D-C86C09FF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772" y="844571"/>
            <a:ext cx="507916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6189" name="Rectangle 83">
            <a:extLst>
              <a:ext uri="{FF2B5EF4-FFF2-40B4-BE49-F238E27FC236}">
                <a16:creationId xmlns:a16="http://schemas.microsoft.com/office/drawing/2014/main" id="{F983723E-BC61-403B-9184-76F68D04D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186" y="831894"/>
            <a:ext cx="796818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午夜</a:t>
            </a:r>
            <a:endParaRPr lang="en-US" altLang="zh-CN" sz="2395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90" name="Group 84">
            <a:extLst>
              <a:ext uri="{FF2B5EF4-FFF2-40B4-BE49-F238E27FC236}">
                <a16:creationId xmlns:a16="http://schemas.microsoft.com/office/drawing/2014/main" id="{F2DE16AB-39DB-41EE-85F0-9D5B5F147D8C}"/>
              </a:ext>
            </a:extLst>
          </p:cNvPr>
          <p:cNvGrpSpPr>
            <a:grpSpLocks/>
          </p:cNvGrpSpPr>
          <p:nvPr/>
        </p:nvGrpSpPr>
        <p:grpSpPr bwMode="auto">
          <a:xfrm>
            <a:off x="3012782" y="3015419"/>
            <a:ext cx="1532270" cy="709883"/>
            <a:chOff x="1900" y="2020"/>
            <a:chExt cx="967" cy="448"/>
          </a:xfrm>
        </p:grpSpPr>
        <p:grpSp>
          <p:nvGrpSpPr>
            <p:cNvPr id="6232" name="Group 85">
              <a:extLst>
                <a:ext uri="{FF2B5EF4-FFF2-40B4-BE49-F238E27FC236}">
                  <a16:creationId xmlns:a16="http://schemas.microsoft.com/office/drawing/2014/main" id="{7026FECC-A9C1-49FD-9ADF-7D23A5E0E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6246" name="Group 86">
                <a:extLst>
                  <a:ext uri="{FF2B5EF4-FFF2-40B4-BE49-F238E27FC236}">
                    <a16:creationId xmlns:a16="http://schemas.microsoft.com/office/drawing/2014/main" id="{ECCA6E04-C467-482A-B499-E95F51F772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6248" name="AutoShape 87">
                  <a:extLst>
                    <a:ext uri="{FF2B5EF4-FFF2-40B4-BE49-F238E27FC236}">
                      <a16:creationId xmlns:a16="http://schemas.microsoft.com/office/drawing/2014/main" id="{CBD994D3-D6E7-4EEF-8FF5-811AA8707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49" name="AutoShape 88">
                  <a:extLst>
                    <a:ext uri="{FF2B5EF4-FFF2-40B4-BE49-F238E27FC236}">
                      <a16:creationId xmlns:a16="http://schemas.microsoft.com/office/drawing/2014/main" id="{6550530F-2B91-4358-81EC-9F540E17B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47" name="AutoShape 89">
                <a:extLst>
                  <a:ext uri="{FF2B5EF4-FFF2-40B4-BE49-F238E27FC236}">
                    <a16:creationId xmlns:a16="http://schemas.microsoft.com/office/drawing/2014/main" id="{561365E9-1F1F-4CE4-9BF8-7CB891EBA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3" name="Group 90">
              <a:extLst>
                <a:ext uri="{FF2B5EF4-FFF2-40B4-BE49-F238E27FC236}">
                  <a16:creationId xmlns:a16="http://schemas.microsoft.com/office/drawing/2014/main" id="{10C61BDC-61E1-4C77-A9A9-720785EC0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6241" name="Group 91">
                <a:extLst>
                  <a:ext uri="{FF2B5EF4-FFF2-40B4-BE49-F238E27FC236}">
                    <a16:creationId xmlns:a16="http://schemas.microsoft.com/office/drawing/2014/main" id="{2C5C7523-EBBF-4B58-9BE1-B03EC90B00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6244" name="AutoShape 92">
                  <a:extLst>
                    <a:ext uri="{FF2B5EF4-FFF2-40B4-BE49-F238E27FC236}">
                      <a16:creationId xmlns:a16="http://schemas.microsoft.com/office/drawing/2014/main" id="{AC11CE99-3761-409B-86D5-E4196CA70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45" name="AutoShape 93">
                  <a:extLst>
                    <a:ext uri="{FF2B5EF4-FFF2-40B4-BE49-F238E27FC236}">
                      <a16:creationId xmlns:a16="http://schemas.microsoft.com/office/drawing/2014/main" id="{D8008176-C407-4829-97BC-B1FAB891C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42" name="Oval 94">
                <a:extLst>
                  <a:ext uri="{FF2B5EF4-FFF2-40B4-BE49-F238E27FC236}">
                    <a16:creationId xmlns:a16="http://schemas.microsoft.com/office/drawing/2014/main" id="{8650DC5F-AB99-4DF1-B860-9A65F202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43" name="AutoShape 95">
                <a:extLst>
                  <a:ext uri="{FF2B5EF4-FFF2-40B4-BE49-F238E27FC236}">
                    <a16:creationId xmlns:a16="http://schemas.microsoft.com/office/drawing/2014/main" id="{9AFC8350-1379-428A-88F0-554D2B6E1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34" name="Freeform 96">
              <a:extLst>
                <a:ext uri="{FF2B5EF4-FFF2-40B4-BE49-F238E27FC236}">
                  <a16:creationId xmlns:a16="http://schemas.microsoft.com/office/drawing/2014/main" id="{7D32A8AA-72A6-4EC4-9D07-BE6FD3155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5" name="Rectangle 97">
              <a:extLst>
                <a:ext uri="{FF2B5EF4-FFF2-40B4-BE49-F238E27FC236}">
                  <a16:creationId xmlns:a16="http://schemas.microsoft.com/office/drawing/2014/main" id="{7CC88D8F-C4C0-4004-9AC3-67C05218E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36" name="Rectangle 98">
              <a:extLst>
                <a:ext uri="{FF2B5EF4-FFF2-40B4-BE49-F238E27FC236}">
                  <a16:creationId xmlns:a16="http://schemas.microsoft.com/office/drawing/2014/main" id="{5134966F-DBE9-4D93-8C06-8703BFA6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37" name="Rectangle 99">
              <a:extLst>
                <a:ext uri="{FF2B5EF4-FFF2-40B4-BE49-F238E27FC236}">
                  <a16:creationId xmlns:a16="http://schemas.microsoft.com/office/drawing/2014/main" id="{D7F4DF3A-8580-4FC2-AFF4-17F8FBF3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grpSp>
          <p:nvGrpSpPr>
            <p:cNvPr id="6238" name="Group 100">
              <a:extLst>
                <a:ext uri="{FF2B5EF4-FFF2-40B4-BE49-F238E27FC236}">
                  <a16:creationId xmlns:a16="http://schemas.microsoft.com/office/drawing/2014/main" id="{77BD3129-EA36-4736-BB7B-BC9BA8921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6239" name="Oval 101">
                <a:extLst>
                  <a:ext uri="{FF2B5EF4-FFF2-40B4-BE49-F238E27FC236}">
                    <a16:creationId xmlns:a16="http://schemas.microsoft.com/office/drawing/2014/main" id="{384EB4B3-F391-4586-BA19-D486C7435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40" name="Freeform 102">
                <a:extLst>
                  <a:ext uri="{FF2B5EF4-FFF2-40B4-BE49-F238E27FC236}">
                    <a16:creationId xmlns:a16="http://schemas.microsoft.com/office/drawing/2014/main" id="{313A374D-4647-418A-ABED-84B034D4D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91" name="Group 103">
            <a:extLst>
              <a:ext uri="{FF2B5EF4-FFF2-40B4-BE49-F238E27FC236}">
                <a16:creationId xmlns:a16="http://schemas.microsoft.com/office/drawing/2014/main" id="{35FA4C79-6049-4BD1-8AF3-394E24B852AC}"/>
              </a:ext>
            </a:extLst>
          </p:cNvPr>
          <p:cNvGrpSpPr>
            <a:grpSpLocks/>
          </p:cNvGrpSpPr>
          <p:nvPr/>
        </p:nvGrpSpPr>
        <p:grpSpPr bwMode="auto">
          <a:xfrm>
            <a:off x="4457901" y="3725301"/>
            <a:ext cx="1532270" cy="709883"/>
            <a:chOff x="2812" y="2468"/>
            <a:chExt cx="967" cy="448"/>
          </a:xfrm>
        </p:grpSpPr>
        <p:grpSp>
          <p:nvGrpSpPr>
            <p:cNvPr id="6214" name="Group 104">
              <a:extLst>
                <a:ext uri="{FF2B5EF4-FFF2-40B4-BE49-F238E27FC236}">
                  <a16:creationId xmlns:a16="http://schemas.microsoft.com/office/drawing/2014/main" id="{94798819-A4B4-4B5F-8906-C37BC3746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6228" name="Group 105">
                <a:extLst>
                  <a:ext uri="{FF2B5EF4-FFF2-40B4-BE49-F238E27FC236}">
                    <a16:creationId xmlns:a16="http://schemas.microsoft.com/office/drawing/2014/main" id="{3B09DF11-9B6E-4546-BCE0-7199C55BC8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6230" name="AutoShape 106">
                  <a:extLst>
                    <a:ext uri="{FF2B5EF4-FFF2-40B4-BE49-F238E27FC236}">
                      <a16:creationId xmlns:a16="http://schemas.microsoft.com/office/drawing/2014/main" id="{386A4E69-A63C-4613-80C0-D4CE41C756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31" name="AutoShape 107">
                  <a:extLst>
                    <a:ext uri="{FF2B5EF4-FFF2-40B4-BE49-F238E27FC236}">
                      <a16:creationId xmlns:a16="http://schemas.microsoft.com/office/drawing/2014/main" id="{CB7315BF-1327-4314-9FDD-B2A5BC201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29" name="AutoShape 108">
                <a:extLst>
                  <a:ext uri="{FF2B5EF4-FFF2-40B4-BE49-F238E27FC236}">
                    <a16:creationId xmlns:a16="http://schemas.microsoft.com/office/drawing/2014/main" id="{1CE92C04-CC8F-400A-BAC5-36812680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15" name="Group 109">
              <a:extLst>
                <a:ext uri="{FF2B5EF4-FFF2-40B4-BE49-F238E27FC236}">
                  <a16:creationId xmlns:a16="http://schemas.microsoft.com/office/drawing/2014/main" id="{F96175DA-3630-4B6D-9CF0-ADEBB8222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6223" name="Group 110">
                <a:extLst>
                  <a:ext uri="{FF2B5EF4-FFF2-40B4-BE49-F238E27FC236}">
                    <a16:creationId xmlns:a16="http://schemas.microsoft.com/office/drawing/2014/main" id="{CE6FF406-28C8-40F5-A03E-48E03D3885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6226" name="AutoShape 111">
                  <a:extLst>
                    <a:ext uri="{FF2B5EF4-FFF2-40B4-BE49-F238E27FC236}">
                      <a16:creationId xmlns:a16="http://schemas.microsoft.com/office/drawing/2014/main" id="{A94DC626-6B82-4D66-B411-B3554B3A9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7" name="AutoShape 112">
                  <a:extLst>
                    <a:ext uri="{FF2B5EF4-FFF2-40B4-BE49-F238E27FC236}">
                      <a16:creationId xmlns:a16="http://schemas.microsoft.com/office/drawing/2014/main" id="{B271974F-1EB8-48A7-8D6A-B4CE4B424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24" name="Oval 113">
                <a:extLst>
                  <a:ext uri="{FF2B5EF4-FFF2-40B4-BE49-F238E27FC236}">
                    <a16:creationId xmlns:a16="http://schemas.microsoft.com/office/drawing/2014/main" id="{D5978FA0-966A-4290-82B5-C22A80401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25" name="AutoShape 114">
                <a:extLst>
                  <a:ext uri="{FF2B5EF4-FFF2-40B4-BE49-F238E27FC236}">
                    <a16:creationId xmlns:a16="http://schemas.microsoft.com/office/drawing/2014/main" id="{50D7968E-0B0C-486C-87A3-1498777D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16" name="Freeform 115">
              <a:extLst>
                <a:ext uri="{FF2B5EF4-FFF2-40B4-BE49-F238E27FC236}">
                  <a16:creationId xmlns:a16="http://schemas.microsoft.com/office/drawing/2014/main" id="{A3226BF3-2977-49CB-A401-B0CD8B97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Rectangle 116">
              <a:extLst>
                <a:ext uri="{FF2B5EF4-FFF2-40B4-BE49-F238E27FC236}">
                  <a16:creationId xmlns:a16="http://schemas.microsoft.com/office/drawing/2014/main" id="{60A97E4B-3B79-4CD7-8AF7-FAEF85CE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18" name="Rectangle 117">
              <a:extLst>
                <a:ext uri="{FF2B5EF4-FFF2-40B4-BE49-F238E27FC236}">
                  <a16:creationId xmlns:a16="http://schemas.microsoft.com/office/drawing/2014/main" id="{91EC3B46-0BD8-4511-8CDB-23D698BB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19" name="Rectangle 118">
              <a:extLst>
                <a:ext uri="{FF2B5EF4-FFF2-40B4-BE49-F238E27FC236}">
                  <a16:creationId xmlns:a16="http://schemas.microsoft.com/office/drawing/2014/main" id="{77FA2A45-E9C7-481B-8C68-76ED1890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grpSp>
          <p:nvGrpSpPr>
            <p:cNvPr id="6220" name="Group 119">
              <a:extLst>
                <a:ext uri="{FF2B5EF4-FFF2-40B4-BE49-F238E27FC236}">
                  <a16:creationId xmlns:a16="http://schemas.microsoft.com/office/drawing/2014/main" id="{49A9CAE5-DDE2-48B7-B448-25B680EB3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6221" name="Oval 120">
                <a:extLst>
                  <a:ext uri="{FF2B5EF4-FFF2-40B4-BE49-F238E27FC236}">
                    <a16:creationId xmlns:a16="http://schemas.microsoft.com/office/drawing/2014/main" id="{D6160E59-A63A-4D56-A74B-5C8E025FA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22" name="Freeform 121">
                <a:extLst>
                  <a:ext uri="{FF2B5EF4-FFF2-40B4-BE49-F238E27FC236}">
                    <a16:creationId xmlns:a16="http://schemas.microsoft.com/office/drawing/2014/main" id="{CDCCAE86-BE56-4A94-9A48-6A4B0C15D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92" name="Group 122">
            <a:extLst>
              <a:ext uri="{FF2B5EF4-FFF2-40B4-BE49-F238E27FC236}">
                <a16:creationId xmlns:a16="http://schemas.microsoft.com/office/drawing/2014/main" id="{49EC8CB4-654E-471A-BDD2-8B1B1F8A4147}"/>
              </a:ext>
            </a:extLst>
          </p:cNvPr>
          <p:cNvGrpSpPr>
            <a:grpSpLocks/>
          </p:cNvGrpSpPr>
          <p:nvPr/>
        </p:nvGrpSpPr>
        <p:grpSpPr bwMode="auto">
          <a:xfrm>
            <a:off x="6105843" y="4511243"/>
            <a:ext cx="1532270" cy="709883"/>
            <a:chOff x="3852" y="2964"/>
            <a:chExt cx="967" cy="448"/>
          </a:xfrm>
        </p:grpSpPr>
        <p:grpSp>
          <p:nvGrpSpPr>
            <p:cNvPr id="6196" name="Group 123">
              <a:extLst>
                <a:ext uri="{FF2B5EF4-FFF2-40B4-BE49-F238E27FC236}">
                  <a16:creationId xmlns:a16="http://schemas.microsoft.com/office/drawing/2014/main" id="{C8EC1221-051F-40A6-A232-555BD9685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6210" name="Group 124">
                <a:extLst>
                  <a:ext uri="{FF2B5EF4-FFF2-40B4-BE49-F238E27FC236}">
                    <a16:creationId xmlns:a16="http://schemas.microsoft.com/office/drawing/2014/main" id="{98DDDBC5-F4D5-4882-94FE-42B471E71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6212" name="AutoShape 125">
                  <a:extLst>
                    <a:ext uri="{FF2B5EF4-FFF2-40B4-BE49-F238E27FC236}">
                      <a16:creationId xmlns:a16="http://schemas.microsoft.com/office/drawing/2014/main" id="{B22D56E4-E718-4560-9FD2-59FE14CA9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3" name="AutoShape 126">
                  <a:extLst>
                    <a:ext uri="{FF2B5EF4-FFF2-40B4-BE49-F238E27FC236}">
                      <a16:creationId xmlns:a16="http://schemas.microsoft.com/office/drawing/2014/main" id="{D4000CF8-AAC2-4526-AB67-9F339394B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11" name="AutoShape 127">
                <a:extLst>
                  <a:ext uri="{FF2B5EF4-FFF2-40B4-BE49-F238E27FC236}">
                    <a16:creationId xmlns:a16="http://schemas.microsoft.com/office/drawing/2014/main" id="{7C41D36D-273A-4AC0-B237-05555F8CC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97" name="Group 128">
              <a:extLst>
                <a:ext uri="{FF2B5EF4-FFF2-40B4-BE49-F238E27FC236}">
                  <a16:creationId xmlns:a16="http://schemas.microsoft.com/office/drawing/2014/main" id="{CB3CC9E4-B9F8-4047-86A4-DFFFC1776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6205" name="Group 129">
                <a:extLst>
                  <a:ext uri="{FF2B5EF4-FFF2-40B4-BE49-F238E27FC236}">
                    <a16:creationId xmlns:a16="http://schemas.microsoft.com/office/drawing/2014/main" id="{C512A9FF-01CF-41F0-BCEF-FB7A8E4BC2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6208" name="AutoShape 130">
                  <a:extLst>
                    <a:ext uri="{FF2B5EF4-FFF2-40B4-BE49-F238E27FC236}">
                      <a16:creationId xmlns:a16="http://schemas.microsoft.com/office/drawing/2014/main" id="{D56498A0-8091-4CD0-8F16-FAF926DB9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09" name="AutoShape 131">
                  <a:extLst>
                    <a:ext uri="{FF2B5EF4-FFF2-40B4-BE49-F238E27FC236}">
                      <a16:creationId xmlns:a16="http://schemas.microsoft.com/office/drawing/2014/main" id="{E375B371-B202-44EC-A94E-9B61C7718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06" name="Oval 132">
                <a:extLst>
                  <a:ext uri="{FF2B5EF4-FFF2-40B4-BE49-F238E27FC236}">
                    <a16:creationId xmlns:a16="http://schemas.microsoft.com/office/drawing/2014/main" id="{11E9B666-3129-4160-95C6-604CAD34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07" name="AutoShape 133">
                <a:extLst>
                  <a:ext uri="{FF2B5EF4-FFF2-40B4-BE49-F238E27FC236}">
                    <a16:creationId xmlns:a16="http://schemas.microsoft.com/office/drawing/2014/main" id="{38EF11CB-4FD7-40D7-9EBB-3E9E9DAF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98" name="Freeform 134">
              <a:extLst>
                <a:ext uri="{FF2B5EF4-FFF2-40B4-BE49-F238E27FC236}">
                  <a16:creationId xmlns:a16="http://schemas.microsoft.com/office/drawing/2014/main" id="{A3C964F9-4D84-44CE-B41B-D69F39C1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Rectangle 135">
              <a:extLst>
                <a:ext uri="{FF2B5EF4-FFF2-40B4-BE49-F238E27FC236}">
                  <a16:creationId xmlns:a16="http://schemas.microsoft.com/office/drawing/2014/main" id="{E5EA50E3-75A1-46AF-A272-D7602EF1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00" name="Rectangle 136">
              <a:extLst>
                <a:ext uri="{FF2B5EF4-FFF2-40B4-BE49-F238E27FC236}">
                  <a16:creationId xmlns:a16="http://schemas.microsoft.com/office/drawing/2014/main" id="{EFBA5517-C66F-47E8-9634-3A24A35A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sp>
          <p:nvSpPr>
            <p:cNvPr id="6201" name="Rectangle 137">
              <a:extLst>
                <a:ext uri="{FF2B5EF4-FFF2-40B4-BE49-F238E27FC236}">
                  <a16:creationId xmlns:a16="http://schemas.microsoft.com/office/drawing/2014/main" id="{7CAA806D-F78D-4BEB-A84E-592AC341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1597">
                <a:ea typeface="宋体" panose="02010600030101010101" pitchFamily="2" charset="-122"/>
              </a:endParaRPr>
            </a:p>
          </p:txBody>
        </p:sp>
        <p:grpSp>
          <p:nvGrpSpPr>
            <p:cNvPr id="6202" name="Group 138">
              <a:extLst>
                <a:ext uri="{FF2B5EF4-FFF2-40B4-BE49-F238E27FC236}">
                  <a16:creationId xmlns:a16="http://schemas.microsoft.com/office/drawing/2014/main" id="{08EC1D28-01ED-44C9-B712-4E6C85710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6203" name="Oval 139">
                <a:extLst>
                  <a:ext uri="{FF2B5EF4-FFF2-40B4-BE49-F238E27FC236}">
                    <a16:creationId xmlns:a16="http://schemas.microsoft.com/office/drawing/2014/main" id="{26275666-2F6D-46EE-BC8C-BA69F046B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6204" name="Freeform 140">
                <a:extLst>
                  <a:ext uri="{FF2B5EF4-FFF2-40B4-BE49-F238E27FC236}">
                    <a16:creationId xmlns:a16="http://schemas.microsoft.com/office/drawing/2014/main" id="{CDF88B43-1FC1-46A7-A260-D82683B89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93" name="Rectangle 141">
            <a:extLst>
              <a:ext uri="{FF2B5EF4-FFF2-40B4-BE49-F238E27FC236}">
                <a16:creationId xmlns:a16="http://schemas.microsoft.com/office/drawing/2014/main" id="{D808E6FA-36A0-49AC-985B-0B6EC5D1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2" y="2264338"/>
            <a:ext cx="361609" cy="257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  <a:p>
            <a:pPr algn="ctr"/>
            <a:endParaRPr lang="en-US" altLang="zh-CN" sz="1797" b="0" i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94" name="Line 142">
            <a:extLst>
              <a:ext uri="{FF2B5EF4-FFF2-40B4-BE49-F238E27FC236}">
                <a16:creationId xmlns:a16="http://schemas.microsoft.com/office/drawing/2014/main" id="{327CB768-AD43-4759-9AAB-79EC3167B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41" y="2115388"/>
            <a:ext cx="0" cy="30296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" name="Rectangle 143">
            <a:extLst>
              <a:ext uri="{FF2B5EF4-FFF2-40B4-BE49-F238E27FC236}">
                <a16:creationId xmlns:a16="http://schemas.microsoft.com/office/drawing/2014/main" id="{7F341408-C334-4ED6-96CC-16977937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56" y="1338954"/>
            <a:ext cx="692367" cy="33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30AFB-D304-4AD9-9305-99573B80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数据冒险的解决方案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33E17-03DE-4C37-BD29-24551260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：用暂停（</a:t>
            </a:r>
            <a:r>
              <a:rPr lang="en-US" altLang="zh-CN" dirty="0"/>
              <a:t>Stalling</a:t>
            </a:r>
            <a:r>
              <a:rPr lang="zh-CN" altLang="en-US" dirty="0"/>
              <a:t>）来避免数据冒险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：用转发</a:t>
            </a:r>
            <a:r>
              <a:rPr lang="en-US" altLang="zh-CN" dirty="0"/>
              <a:t>( Forwarding)</a:t>
            </a:r>
            <a:r>
              <a:rPr lang="zh-CN" altLang="en-US" dirty="0"/>
              <a:t>来避免数据冒险</a:t>
            </a:r>
          </a:p>
        </p:txBody>
      </p:sp>
    </p:spTree>
    <p:extLst>
      <p:ext uri="{BB962C8B-B14F-4D97-AF65-F5344CB8AC3E}">
        <p14:creationId xmlns:p14="http://schemas.microsoft.com/office/powerpoint/2010/main" val="146722674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：用暂停（</a:t>
            </a:r>
            <a:r>
              <a:rPr lang="en-US" dirty="0"/>
              <a:t>Stalling</a:t>
            </a:r>
            <a:r>
              <a:rPr lang="zh-CN" altLang="en-US" dirty="0"/>
              <a:t>）来避免数据冒险</a:t>
            </a:r>
            <a:endParaRPr lang="en-US" dirty="0"/>
          </a:p>
        </p:txBody>
      </p:sp>
      <p:sp>
        <p:nvSpPr>
          <p:cNvPr id="436436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157163" y="1441450"/>
            <a:ext cx="8294687" cy="4800600"/>
          </a:xfrm>
        </p:spPr>
        <p:txBody>
          <a:bodyPr/>
          <a:lstStyle/>
          <a:p>
            <a:pPr marL="92075" lvl="1" indent="457200" algn="ctr"/>
            <a:r>
              <a:rPr lang="zh-CN" altLang="en-US" sz="2400" b="1" dirty="0"/>
              <a:t>暂停和气泡</a:t>
            </a:r>
            <a:endParaRPr lang="en-US" altLang="zh-CN" sz="2400" b="1" dirty="0"/>
          </a:p>
          <a:p>
            <a:pPr marL="92075" lvl="1" indent="457200"/>
            <a:r>
              <a:rPr lang="zh-CN" altLang="en-US" b="1" dirty="0"/>
              <a:t>暂停</a:t>
            </a:r>
            <a:r>
              <a:rPr lang="zh-CN" altLang="en-US" dirty="0"/>
              <a:t>（</a:t>
            </a:r>
            <a:r>
              <a:rPr lang="en-US" altLang="zh-CN" dirty="0"/>
              <a:t>Stalling</a:t>
            </a:r>
            <a:r>
              <a:rPr lang="zh-CN" altLang="en-US" dirty="0"/>
              <a:t>）是避免冒险的常用技术。暂停时，处理器会停止流水线中一条或多条指令，直到冒险条件不再满足。</a:t>
            </a:r>
            <a:endParaRPr lang="en-US" altLang="zh-CN" dirty="0"/>
          </a:p>
          <a:p>
            <a:pPr marL="92075" lvl="1" indent="457200"/>
            <a:r>
              <a:rPr lang="zh-CN" altLang="en-US" dirty="0"/>
              <a:t>让一条指令停顿在</a:t>
            </a:r>
            <a:r>
              <a:rPr lang="en-US" altLang="zh-CN" dirty="0"/>
              <a:t>D</a:t>
            </a:r>
            <a:r>
              <a:rPr lang="zh-CN" altLang="en-US" dirty="0"/>
              <a:t>译码阶段，直到产生它的源操作数的指令通过了</a:t>
            </a:r>
            <a:r>
              <a:rPr lang="en-US" altLang="zh-CN" dirty="0"/>
              <a:t>W</a:t>
            </a:r>
            <a:r>
              <a:rPr lang="zh-CN" altLang="en-US" dirty="0"/>
              <a:t>写回阶段，处理器就能避免数据冒险。</a:t>
            </a:r>
            <a:endParaRPr lang="en-US" altLang="zh-CN" dirty="0"/>
          </a:p>
          <a:p>
            <a:pPr marL="92075" lvl="1" indent="457200"/>
            <a:r>
              <a:rPr lang="zh-CN" altLang="en-US" b="1" dirty="0"/>
              <a:t>气泡</a:t>
            </a:r>
            <a:r>
              <a:rPr lang="zh-CN" altLang="en-US" dirty="0"/>
              <a:t>（</a:t>
            </a:r>
            <a:r>
              <a:rPr lang="en-US" altLang="zh-CN" dirty="0"/>
              <a:t>bubble</a:t>
            </a:r>
            <a:r>
              <a:rPr lang="zh-CN" altLang="en-US" dirty="0"/>
              <a:t>）像一个自动产生的</a:t>
            </a:r>
            <a:r>
              <a:rPr lang="en-US" altLang="zh-CN" dirty="0" err="1"/>
              <a:t>nop</a:t>
            </a:r>
            <a:r>
              <a:rPr lang="zh-CN" altLang="en-US" dirty="0"/>
              <a:t>指令，它不会改变寄存器、内存、条件码或程序状态。每次要把一条指令阻塞在</a:t>
            </a:r>
            <a:r>
              <a:rPr lang="en-US" altLang="zh-CN" dirty="0"/>
              <a:t>D</a:t>
            </a:r>
            <a:r>
              <a:rPr lang="zh-CN" altLang="en-US" dirty="0"/>
              <a:t>译码阶段时，就在</a:t>
            </a:r>
            <a:r>
              <a:rPr lang="en-US" altLang="zh-CN" dirty="0"/>
              <a:t>E</a:t>
            </a:r>
            <a:r>
              <a:rPr lang="zh-CN" altLang="en-US" dirty="0"/>
              <a:t>执行阶段插入一个气泡。</a:t>
            </a:r>
            <a:endParaRPr lang="en-US" altLang="zh-CN" dirty="0"/>
          </a:p>
          <a:p>
            <a:pPr marL="92075" lvl="1"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3795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：插入一个</a:t>
            </a:r>
            <a:r>
              <a:rPr lang="en-US" altLang="zh-CN" dirty="0"/>
              <a:t>bubble</a:t>
            </a:r>
            <a:endParaRPr lang="en-US" dirty="0"/>
          </a:p>
        </p:txBody>
      </p:sp>
      <p:sp>
        <p:nvSpPr>
          <p:cNvPr id="436436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315913" y="3727450"/>
            <a:ext cx="8294687" cy="2870200"/>
          </a:xfrm>
        </p:spPr>
        <p:txBody>
          <a:bodyPr/>
          <a:lstStyle/>
          <a:p>
            <a:pPr marL="92075" lvl="1" indent="457200"/>
            <a:r>
              <a:rPr lang="zh-CN" altLang="en-US" dirty="0"/>
              <a:t>当指令处理于</a:t>
            </a:r>
            <a:r>
              <a:rPr lang="en-US" altLang="zh-CN" dirty="0" err="1"/>
              <a:t>addq</a:t>
            </a:r>
            <a:r>
              <a:rPr lang="zh-CN" altLang="en-US" dirty="0"/>
              <a:t>阶段时，流水线控制逻辑发现在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或</a:t>
            </a:r>
            <a:r>
              <a:rPr lang="en-US" altLang="zh-CN" dirty="0"/>
              <a:t>W</a:t>
            </a:r>
            <a:r>
              <a:rPr lang="zh-CN" altLang="en-US" dirty="0"/>
              <a:t>阶段中至少有一条指令会更新寄存器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或</a:t>
            </a:r>
            <a:r>
              <a:rPr lang="en-US" altLang="zh-CN" dirty="0"/>
              <a:t>%</a:t>
            </a:r>
            <a:r>
              <a:rPr lang="en-US" altLang="zh-CN" dirty="0" err="1"/>
              <a:t>rdx</a:t>
            </a:r>
            <a:r>
              <a:rPr lang="zh-CN" altLang="en-US" dirty="0"/>
              <a:t>，则会暂停指令，将它阻塞在</a:t>
            </a:r>
            <a:r>
              <a:rPr lang="en-US" altLang="zh-CN" dirty="0"/>
              <a:t>D</a:t>
            </a:r>
            <a:r>
              <a:rPr lang="zh-CN" altLang="en-US" dirty="0"/>
              <a:t>阶段，时间为</a:t>
            </a:r>
            <a:r>
              <a:rPr lang="en-US" altLang="zh-CN" dirty="0"/>
              <a:t>1</a:t>
            </a:r>
            <a:r>
              <a:rPr lang="zh-CN" altLang="en-US" dirty="0"/>
              <a:t>个周期（本例中）至</a:t>
            </a:r>
            <a:r>
              <a:rPr lang="en-US" altLang="zh-CN" dirty="0"/>
              <a:t>3</a:t>
            </a:r>
            <a:r>
              <a:rPr lang="zh-CN" altLang="en-US" dirty="0"/>
              <a:t>个周期。直到在第</a:t>
            </a:r>
            <a:r>
              <a:rPr lang="en-US" altLang="zh-CN" dirty="0"/>
              <a:t>7</a:t>
            </a:r>
            <a:r>
              <a:rPr lang="zh-CN" altLang="en-US" dirty="0"/>
              <a:t>个周期中得到两个操作数的正确值，然后继续流水线。</a:t>
            </a:r>
            <a:endParaRPr lang="en-US" altLang="zh-CN" dirty="0"/>
          </a:p>
          <a:p>
            <a:pPr marL="92075" lvl="1" indent="457200"/>
            <a:r>
              <a:rPr lang="zh-CN" altLang="en-US" dirty="0"/>
              <a:t>接下来的</a:t>
            </a:r>
            <a:r>
              <a:rPr lang="en-US" altLang="zh-CN" dirty="0"/>
              <a:t>halt</a:t>
            </a:r>
            <a:r>
              <a:rPr lang="zh-CN" altLang="en-US" dirty="0"/>
              <a:t>指令应被阻塞在</a:t>
            </a:r>
            <a:r>
              <a:rPr lang="en-US" altLang="zh-CN" dirty="0"/>
              <a:t>F</a:t>
            </a:r>
            <a:r>
              <a:rPr lang="zh-CN" altLang="en-US" dirty="0"/>
              <a:t>取指阶段。通过将</a:t>
            </a:r>
            <a:r>
              <a:rPr lang="en-US" altLang="zh-CN" dirty="0"/>
              <a:t>PC</a:t>
            </a:r>
            <a:r>
              <a:rPr lang="zh-CN" altLang="en-US" dirty="0"/>
              <a:t>保持不变，即不断地取这条</a:t>
            </a:r>
            <a:r>
              <a:rPr lang="en-US" altLang="zh-CN" dirty="0"/>
              <a:t>halt</a:t>
            </a:r>
            <a:r>
              <a:rPr lang="zh-CN" altLang="en-US" dirty="0"/>
              <a:t>指令，直到</a:t>
            </a:r>
            <a:r>
              <a:rPr lang="en-US" altLang="zh-CN" dirty="0"/>
              <a:t>stall</a:t>
            </a:r>
            <a:r>
              <a:rPr lang="zh-CN" altLang="en-US" dirty="0"/>
              <a:t>结束。</a:t>
            </a:r>
            <a:endParaRPr lang="en-US" altLang="zh-CN" dirty="0"/>
          </a:p>
        </p:txBody>
      </p:sp>
      <p:sp>
        <p:nvSpPr>
          <p:cNvPr id="436379" name="Rectangle 155"/>
          <p:cNvSpPr>
            <a:spLocks noChangeArrowheads="1"/>
          </p:cNvSpPr>
          <p:nvPr/>
        </p:nvSpPr>
        <p:spPr bwMode="auto">
          <a:xfrm>
            <a:off x="685800" y="1371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0x000: </a:t>
            </a: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$10,%rdx</a:t>
            </a:r>
          </a:p>
        </p:txBody>
      </p:sp>
      <p:sp>
        <p:nvSpPr>
          <p:cNvPr id="436380" name="Rectangle 156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6381" name="Rectangle 157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36382" name="Rectangle 158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6383" name="Rectangle 159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6384" name="Rectangle 160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36385" name="Rectangle 161"/>
          <p:cNvSpPr>
            <a:spLocks noChangeArrowheads="1"/>
          </p:cNvSpPr>
          <p:nvPr/>
        </p:nvSpPr>
        <p:spPr bwMode="auto">
          <a:xfrm>
            <a:off x="5867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36386" name="Rectangle 162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36387" name="Rectangle 163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36388" name="Rectangle 164"/>
          <p:cNvSpPr>
            <a:spLocks noChangeArrowheads="1"/>
          </p:cNvSpPr>
          <p:nvPr/>
        </p:nvSpPr>
        <p:spPr bwMode="auto">
          <a:xfrm>
            <a:off x="7239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9</a:t>
            </a:r>
          </a:p>
        </p:txBody>
      </p:sp>
      <p:grpSp>
        <p:nvGrpSpPr>
          <p:cNvPr id="436389" name="Group 165"/>
          <p:cNvGrpSpPr>
            <a:grpSpLocks/>
          </p:cNvGrpSpPr>
          <p:nvPr/>
        </p:nvGrpSpPr>
        <p:grpSpPr bwMode="auto">
          <a:xfrm>
            <a:off x="3581400" y="1371600"/>
            <a:ext cx="2286000" cy="304800"/>
            <a:chOff x="1920" y="1296"/>
            <a:chExt cx="1440" cy="192"/>
          </a:xfrm>
        </p:grpSpPr>
        <p:sp>
          <p:nvSpPr>
            <p:cNvPr id="436390" name="Rectangle 166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6391" name="Rectangle 167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36392" name="Rectangle 168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6393" name="Rectangle 169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6394" name="Rectangle 170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6395" name="Rectangle 171"/>
          <p:cNvSpPr>
            <a:spLocks noChangeArrowheads="1"/>
          </p:cNvSpPr>
          <p:nvPr/>
        </p:nvSpPr>
        <p:spPr bwMode="auto">
          <a:xfrm>
            <a:off x="685800" y="1676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0x00a: </a:t>
            </a: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 $3,%rax</a:t>
            </a:r>
          </a:p>
        </p:txBody>
      </p:sp>
      <p:sp>
        <p:nvSpPr>
          <p:cNvPr id="436396" name="Rectangle 172"/>
          <p:cNvSpPr>
            <a:spLocks noChangeArrowheads="1"/>
          </p:cNvSpPr>
          <p:nvPr/>
        </p:nvSpPr>
        <p:spPr bwMode="auto">
          <a:xfrm>
            <a:off x="40386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397" name="Rectangle 173"/>
          <p:cNvSpPr>
            <a:spLocks noChangeArrowheads="1"/>
          </p:cNvSpPr>
          <p:nvPr/>
        </p:nvSpPr>
        <p:spPr bwMode="auto">
          <a:xfrm>
            <a:off x="44958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398" name="Rectangle 174"/>
          <p:cNvSpPr>
            <a:spLocks noChangeArrowheads="1"/>
          </p:cNvSpPr>
          <p:nvPr/>
        </p:nvSpPr>
        <p:spPr bwMode="auto">
          <a:xfrm>
            <a:off x="49530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399" name="Rectangle 175"/>
          <p:cNvSpPr>
            <a:spLocks noChangeArrowheads="1"/>
          </p:cNvSpPr>
          <p:nvPr/>
        </p:nvSpPr>
        <p:spPr bwMode="auto">
          <a:xfrm>
            <a:off x="54102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00" name="Rectangle 176"/>
          <p:cNvSpPr>
            <a:spLocks noChangeArrowheads="1"/>
          </p:cNvSpPr>
          <p:nvPr/>
        </p:nvSpPr>
        <p:spPr bwMode="auto">
          <a:xfrm>
            <a:off x="58674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01" name="Rectangle 177"/>
          <p:cNvSpPr>
            <a:spLocks noChangeArrowheads="1"/>
          </p:cNvSpPr>
          <p:nvPr/>
        </p:nvSpPr>
        <p:spPr bwMode="auto">
          <a:xfrm>
            <a:off x="685800" y="1981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0x014: </a:t>
            </a:r>
            <a:r>
              <a:rPr lang="en-US" sz="1400" b="0" dirty="0" err="1">
                <a:latin typeface="Courier New" pitchFamily="49" charset="0"/>
              </a:rPr>
              <a:t>nop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6402" name="Rectangle 178"/>
          <p:cNvSpPr>
            <a:spLocks noChangeArrowheads="1"/>
          </p:cNvSpPr>
          <p:nvPr/>
        </p:nvSpPr>
        <p:spPr bwMode="auto">
          <a:xfrm>
            <a:off x="44958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03" name="Rectangle 179"/>
          <p:cNvSpPr>
            <a:spLocks noChangeArrowheads="1"/>
          </p:cNvSpPr>
          <p:nvPr/>
        </p:nvSpPr>
        <p:spPr bwMode="auto">
          <a:xfrm>
            <a:off x="49530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04" name="Rectangle 180"/>
          <p:cNvSpPr>
            <a:spLocks noChangeArrowheads="1"/>
          </p:cNvSpPr>
          <p:nvPr/>
        </p:nvSpPr>
        <p:spPr bwMode="auto">
          <a:xfrm>
            <a:off x="54102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05" name="Rectangle 181"/>
          <p:cNvSpPr>
            <a:spLocks noChangeArrowheads="1"/>
          </p:cNvSpPr>
          <p:nvPr/>
        </p:nvSpPr>
        <p:spPr bwMode="auto">
          <a:xfrm>
            <a:off x="58674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06" name="Rectangle 182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07" name="Rectangle 183"/>
          <p:cNvSpPr>
            <a:spLocks noChangeArrowheads="1"/>
          </p:cNvSpPr>
          <p:nvPr/>
        </p:nvSpPr>
        <p:spPr bwMode="auto">
          <a:xfrm>
            <a:off x="685800" y="2590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grpSp>
        <p:nvGrpSpPr>
          <p:cNvPr id="436408" name="Group 184"/>
          <p:cNvGrpSpPr>
            <a:grpSpLocks/>
          </p:cNvGrpSpPr>
          <p:nvPr/>
        </p:nvGrpSpPr>
        <p:grpSpPr bwMode="auto">
          <a:xfrm>
            <a:off x="5410200" y="2590800"/>
            <a:ext cx="2286000" cy="609600"/>
            <a:chOff x="2976" y="1008"/>
            <a:chExt cx="1440" cy="384"/>
          </a:xfrm>
        </p:grpSpPr>
        <p:sp>
          <p:nvSpPr>
            <p:cNvPr id="436409" name="Rectangle 185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6410" name="Rectangle 186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6411" name="Rectangle 187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6412" name="Rectangle 188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6413" name="Rectangle 189"/>
          <p:cNvSpPr>
            <a:spLocks noChangeArrowheads="1"/>
          </p:cNvSpPr>
          <p:nvPr/>
        </p:nvSpPr>
        <p:spPr bwMode="auto">
          <a:xfrm>
            <a:off x="685800" y="2895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0x016: </a:t>
            </a:r>
            <a:r>
              <a:rPr lang="en-US" sz="1400" b="0" dirty="0" err="1">
                <a:latin typeface="Courier New" pitchFamily="49" charset="0"/>
              </a:rPr>
              <a:t>addq</a:t>
            </a:r>
            <a:r>
              <a:rPr lang="en-US" sz="1400" b="0" dirty="0">
                <a:latin typeface="Courier New" pitchFamily="49" charset="0"/>
              </a:rPr>
              <a:t> %</a:t>
            </a:r>
            <a:r>
              <a:rPr lang="en-US" sz="1400" b="0" dirty="0" err="1">
                <a:latin typeface="Courier New" pitchFamily="49" charset="0"/>
              </a:rPr>
              <a:t>rdx</a:t>
            </a:r>
            <a:r>
              <a:rPr lang="en-US" sz="1400" b="0" dirty="0">
                <a:latin typeface="Courier New" pitchFamily="49" charset="0"/>
              </a:rPr>
              <a:t>,%</a:t>
            </a:r>
            <a:r>
              <a:rPr lang="en-US" sz="1400" b="0" dirty="0" err="1">
                <a:latin typeface="Courier New" pitchFamily="49" charset="0"/>
              </a:rPr>
              <a:t>rax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6414" name="Rectangle 190"/>
          <p:cNvSpPr>
            <a:spLocks noChangeArrowheads="1"/>
          </p:cNvSpPr>
          <p:nvPr/>
        </p:nvSpPr>
        <p:spPr bwMode="auto">
          <a:xfrm>
            <a:off x="58674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15" name="Rectangle 191"/>
          <p:cNvSpPr>
            <a:spLocks noChangeArrowheads="1"/>
          </p:cNvSpPr>
          <p:nvPr/>
        </p:nvSpPr>
        <p:spPr bwMode="auto">
          <a:xfrm>
            <a:off x="63246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16" name="Rectangle 192"/>
          <p:cNvSpPr>
            <a:spLocks noChangeArrowheads="1"/>
          </p:cNvSpPr>
          <p:nvPr/>
        </p:nvSpPr>
        <p:spPr bwMode="auto">
          <a:xfrm>
            <a:off x="67818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17" name="Rectangle 193"/>
          <p:cNvSpPr>
            <a:spLocks noChangeArrowheads="1"/>
          </p:cNvSpPr>
          <p:nvPr/>
        </p:nvSpPr>
        <p:spPr bwMode="auto">
          <a:xfrm>
            <a:off x="72390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18" name="Rectangle 194"/>
          <p:cNvSpPr>
            <a:spLocks noChangeArrowheads="1"/>
          </p:cNvSpPr>
          <p:nvPr/>
        </p:nvSpPr>
        <p:spPr bwMode="auto">
          <a:xfrm>
            <a:off x="76962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19" name="Rectangle 195"/>
          <p:cNvSpPr>
            <a:spLocks noChangeArrowheads="1"/>
          </p:cNvSpPr>
          <p:nvPr/>
        </p:nvSpPr>
        <p:spPr bwMode="auto">
          <a:xfrm>
            <a:off x="685800" y="3200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0x018: halt</a:t>
            </a:r>
          </a:p>
        </p:txBody>
      </p:sp>
      <p:sp>
        <p:nvSpPr>
          <p:cNvPr id="436420" name="Rectangle 196"/>
          <p:cNvSpPr>
            <a:spLocks noChangeArrowheads="1"/>
          </p:cNvSpPr>
          <p:nvPr/>
        </p:nvSpPr>
        <p:spPr bwMode="auto">
          <a:xfrm>
            <a:off x="63246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21" name="Rectangle 197"/>
          <p:cNvSpPr>
            <a:spLocks noChangeArrowheads="1"/>
          </p:cNvSpPr>
          <p:nvPr/>
        </p:nvSpPr>
        <p:spPr bwMode="auto">
          <a:xfrm>
            <a:off x="67818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22" name="Rectangle 198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23" name="Rectangle 199"/>
          <p:cNvSpPr>
            <a:spLocks noChangeArrowheads="1"/>
          </p:cNvSpPr>
          <p:nvPr/>
        </p:nvSpPr>
        <p:spPr bwMode="auto">
          <a:xfrm>
            <a:off x="76962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24" name="Rectangle 200"/>
          <p:cNvSpPr>
            <a:spLocks noChangeArrowheads="1"/>
          </p:cNvSpPr>
          <p:nvPr/>
        </p:nvSpPr>
        <p:spPr bwMode="auto">
          <a:xfrm>
            <a:off x="8153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25" name="Rectangle 201"/>
          <p:cNvSpPr>
            <a:spLocks noChangeArrowheads="1"/>
          </p:cNvSpPr>
          <p:nvPr/>
        </p:nvSpPr>
        <p:spPr bwMode="auto">
          <a:xfrm>
            <a:off x="7696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36426" name="Rectangle 202"/>
          <p:cNvSpPr>
            <a:spLocks noChangeArrowheads="1"/>
          </p:cNvSpPr>
          <p:nvPr/>
        </p:nvSpPr>
        <p:spPr bwMode="auto">
          <a:xfrm>
            <a:off x="685800" y="1066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demo-h2.ys</a:t>
            </a:r>
          </a:p>
        </p:txBody>
      </p:sp>
      <p:sp>
        <p:nvSpPr>
          <p:cNvPr id="436427" name="Freeform 203"/>
          <p:cNvSpPr>
            <a:spLocks/>
          </p:cNvSpPr>
          <p:nvPr/>
        </p:nvSpPr>
        <p:spPr bwMode="auto">
          <a:xfrm>
            <a:off x="6172200" y="27432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428" name="Rectangle 204"/>
          <p:cNvSpPr>
            <a:spLocks noChangeArrowheads="1"/>
          </p:cNvSpPr>
          <p:nvPr/>
        </p:nvSpPr>
        <p:spPr bwMode="auto">
          <a:xfrm>
            <a:off x="5867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29" name="Rectangle 205"/>
          <p:cNvSpPr>
            <a:spLocks noChangeArrowheads="1"/>
          </p:cNvSpPr>
          <p:nvPr/>
        </p:nvSpPr>
        <p:spPr bwMode="auto">
          <a:xfrm>
            <a:off x="49530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6430" name="Rectangle 206"/>
          <p:cNvSpPr>
            <a:spLocks noChangeArrowheads="1"/>
          </p:cNvSpPr>
          <p:nvPr/>
        </p:nvSpPr>
        <p:spPr bwMode="auto">
          <a:xfrm>
            <a:off x="54102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6431" name="Rectangle 207"/>
          <p:cNvSpPr>
            <a:spLocks noChangeArrowheads="1"/>
          </p:cNvSpPr>
          <p:nvPr/>
        </p:nvSpPr>
        <p:spPr bwMode="auto">
          <a:xfrm>
            <a:off x="58674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6432" name="Rectangle 208"/>
          <p:cNvSpPr>
            <a:spLocks noChangeArrowheads="1"/>
          </p:cNvSpPr>
          <p:nvPr/>
        </p:nvSpPr>
        <p:spPr bwMode="auto">
          <a:xfrm>
            <a:off x="63246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6433" name="Rectangle 209"/>
          <p:cNvSpPr>
            <a:spLocks noChangeArrowheads="1"/>
          </p:cNvSpPr>
          <p:nvPr/>
        </p:nvSpPr>
        <p:spPr bwMode="auto">
          <a:xfrm>
            <a:off x="67818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6434" name="Rectangle 210"/>
          <p:cNvSpPr>
            <a:spLocks noChangeArrowheads="1"/>
          </p:cNvSpPr>
          <p:nvPr/>
        </p:nvSpPr>
        <p:spPr bwMode="auto">
          <a:xfrm>
            <a:off x="685800" y="2286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0x015: </a:t>
            </a:r>
            <a:r>
              <a:rPr lang="en-US" sz="1400" b="0" dirty="0" err="1">
                <a:latin typeface="Courier New" pitchFamily="49" charset="0"/>
              </a:rPr>
              <a:t>nop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6435" name="Rectangle 211"/>
          <p:cNvSpPr>
            <a:spLocks noChangeArrowheads="1"/>
          </p:cNvSpPr>
          <p:nvPr/>
        </p:nvSpPr>
        <p:spPr bwMode="auto">
          <a:xfrm>
            <a:off x="8153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11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556F7-E5CC-41A1-9131-74CD1534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C7FAC-3C70-4429-B6BB-245C7D44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/>
            <a:r>
              <a:rPr lang="zh-CN" altLang="en-US" dirty="0"/>
              <a:t>插入</a:t>
            </a:r>
            <a:r>
              <a:rPr lang="en-US" altLang="zh-CN" dirty="0"/>
              <a:t>bubble</a:t>
            </a:r>
            <a:r>
              <a:rPr lang="zh-CN" altLang="en-US" dirty="0"/>
              <a:t>和插入</a:t>
            </a:r>
            <a:r>
              <a:rPr lang="en-US" altLang="zh-CN" dirty="0" err="1"/>
              <a:t>nop</a:t>
            </a:r>
            <a:r>
              <a:rPr lang="zh-CN" altLang="en-US" dirty="0"/>
              <a:t>指令有什么区别？</a:t>
            </a:r>
            <a:endParaRPr lang="en-US" altLang="zh-CN" dirty="0"/>
          </a:p>
          <a:p>
            <a:pPr indent="457200"/>
            <a:r>
              <a:rPr lang="zh-CN" altLang="en-US" dirty="0"/>
              <a:t>插入</a:t>
            </a:r>
            <a:r>
              <a:rPr lang="en-US" altLang="zh-CN" dirty="0"/>
              <a:t>bubble</a:t>
            </a:r>
            <a:r>
              <a:rPr lang="zh-CN" altLang="en-US" dirty="0"/>
              <a:t>和插入</a:t>
            </a:r>
            <a:r>
              <a:rPr lang="en-US" altLang="zh-CN" dirty="0" err="1"/>
              <a:t>nop</a:t>
            </a:r>
            <a:r>
              <a:rPr lang="zh-CN" altLang="en-US" dirty="0"/>
              <a:t>指令效果相同。</a:t>
            </a:r>
            <a:endParaRPr lang="en-US" altLang="zh-CN" dirty="0"/>
          </a:p>
          <a:p>
            <a:pPr indent="457200"/>
            <a:r>
              <a:rPr lang="zh-CN" altLang="en-US" dirty="0"/>
              <a:t>但</a:t>
            </a:r>
            <a:r>
              <a:rPr lang="en-US" altLang="zh-CN" dirty="0" err="1"/>
              <a:t>nop</a:t>
            </a:r>
            <a:r>
              <a:rPr lang="zh-CN" altLang="en-US" dirty="0"/>
              <a:t>指令是在流水线系统在编译阶段由</a:t>
            </a:r>
            <a:r>
              <a:rPr lang="zh-CN" altLang="en-US" b="1" dirty="0"/>
              <a:t>编译软件</a:t>
            </a:r>
            <a:r>
              <a:rPr lang="zh-CN" altLang="en-US" dirty="0"/>
              <a:t>产生的，而</a:t>
            </a:r>
            <a:r>
              <a:rPr lang="en-US" altLang="zh-CN" dirty="0"/>
              <a:t>bubble</a:t>
            </a:r>
            <a:r>
              <a:rPr lang="zh-CN" altLang="en-US" dirty="0"/>
              <a:t>是</a:t>
            </a:r>
            <a:r>
              <a:rPr lang="zh-CN" altLang="en-US" b="1" dirty="0"/>
              <a:t>硬件</a:t>
            </a:r>
            <a:r>
              <a:rPr lang="zh-CN" altLang="en-US" dirty="0"/>
              <a:t>产生的，实际上相当于机器动态地插入一条</a:t>
            </a:r>
            <a:r>
              <a:rPr lang="en-US" altLang="zh-CN" dirty="0" err="1"/>
              <a:t>nop</a:t>
            </a:r>
            <a:r>
              <a:rPr lang="zh-CN" altLang="en-US" dirty="0"/>
              <a:t>指令 。</a:t>
            </a:r>
          </a:p>
        </p:txBody>
      </p:sp>
    </p:spTree>
    <p:extLst>
      <p:ext uri="{BB962C8B-B14F-4D97-AF65-F5344CB8AC3E}">
        <p14:creationId xmlns:p14="http://schemas.microsoft.com/office/powerpoint/2010/main" val="3924051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1" y="204787"/>
            <a:ext cx="3733800" cy="779463"/>
          </a:xfrm>
        </p:spPr>
        <p:txBody>
          <a:bodyPr/>
          <a:lstStyle/>
          <a:p>
            <a:r>
              <a:rPr lang="zh-CN" altLang="en-US" dirty="0"/>
              <a:t>判断是否要</a:t>
            </a:r>
            <a:r>
              <a:rPr lang="en-US" dirty="0"/>
              <a:t>Stall </a:t>
            </a:r>
            <a:r>
              <a:rPr lang="zh-CN" altLang="en-US" dirty="0"/>
              <a:t>的条件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205" y="1253226"/>
            <a:ext cx="3900487" cy="5213350"/>
          </a:xfrm>
        </p:spPr>
        <p:txBody>
          <a:bodyPr/>
          <a:lstStyle/>
          <a:p>
            <a:r>
              <a:rPr lang="zh-CN" altLang="en-US" dirty="0"/>
              <a:t>源寄存器</a:t>
            </a:r>
            <a:endParaRPr lang="en-US" dirty="0"/>
          </a:p>
          <a:p>
            <a:pPr lvl="1"/>
            <a:r>
              <a:rPr lang="zh-CN" altLang="en-US" dirty="0"/>
              <a:t>处于</a:t>
            </a:r>
            <a:r>
              <a:rPr lang="en-US" altLang="zh-CN" dirty="0"/>
              <a:t>D</a:t>
            </a:r>
            <a:r>
              <a:rPr lang="zh-CN" altLang="en-US" dirty="0"/>
              <a:t>阶段的当前指令的</a:t>
            </a:r>
            <a:r>
              <a:rPr lang="en-US" dirty="0" err="1"/>
              <a:t>srcA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/>
              <a:t>srcB</a:t>
            </a:r>
            <a:r>
              <a:rPr lang="en-US" dirty="0"/>
              <a:t> </a:t>
            </a:r>
          </a:p>
          <a:p>
            <a:r>
              <a:rPr lang="zh-CN" altLang="en-US" dirty="0"/>
              <a:t>目的寄存器</a:t>
            </a:r>
            <a:endParaRPr lang="en-US" dirty="0"/>
          </a:p>
          <a:p>
            <a:pPr lvl="1"/>
            <a:r>
              <a:rPr lang="zh-CN" altLang="en-US" dirty="0"/>
              <a:t>处于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阶段的</a:t>
            </a:r>
            <a:r>
              <a:rPr lang="en-US" dirty="0" err="1"/>
              <a:t>dstE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/>
              <a:t>dstM</a:t>
            </a:r>
            <a:r>
              <a:rPr lang="en-US" dirty="0"/>
              <a:t> </a:t>
            </a:r>
          </a:p>
          <a:p>
            <a:r>
              <a:rPr lang="zh-CN" altLang="en-US" dirty="0"/>
              <a:t>特例</a:t>
            </a:r>
            <a:endParaRPr lang="en-US" dirty="0"/>
          </a:p>
          <a:p>
            <a:pPr lvl="1"/>
            <a:r>
              <a:rPr lang="zh-CN" altLang="en-US" dirty="0"/>
              <a:t>不给寄存器</a:t>
            </a:r>
            <a:r>
              <a:rPr lang="en-US" dirty="0"/>
              <a:t>ID</a:t>
            </a:r>
            <a:r>
              <a:rPr lang="zh-CN" altLang="en-US" dirty="0"/>
              <a:t>为</a:t>
            </a:r>
            <a:r>
              <a:rPr lang="en-US" dirty="0"/>
              <a:t>15 (0xF)</a:t>
            </a:r>
            <a:r>
              <a:rPr lang="zh-CN" altLang="en-US" dirty="0"/>
              <a:t>的</a:t>
            </a:r>
            <a:r>
              <a:rPr lang="en-US" altLang="zh-CN" dirty="0"/>
              <a:t>stall</a:t>
            </a:r>
          </a:p>
          <a:p>
            <a:pPr lvl="1"/>
            <a:r>
              <a:rPr lang="zh-CN" altLang="en-US" sz="1800" dirty="0"/>
              <a:t>注：</a:t>
            </a:r>
            <a:r>
              <a:rPr lang="en-US" altLang="zh-CN" sz="1800" dirty="0"/>
              <a:t>15</a:t>
            </a:r>
            <a:r>
              <a:rPr lang="zh-CN" altLang="en-US" sz="1800" dirty="0"/>
              <a:t>表示没有寄存器或</a:t>
            </a:r>
            <a:r>
              <a:rPr lang="en-US" altLang="zh-CN" sz="1800" dirty="0" err="1"/>
              <a:t>cmov</a:t>
            </a:r>
            <a:r>
              <a:rPr lang="zh-CN" altLang="en-US" sz="1800" dirty="0"/>
              <a:t>中条件不成立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850" y="21537"/>
            <a:ext cx="4794250" cy="68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  <a:r>
              <a:rPr lang="zh-CN" altLang="en-US" dirty="0"/>
              <a:t>条件的检测</a:t>
            </a:r>
            <a:endParaRPr lang="en-US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685800" y="1371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0x000: </a:t>
            </a: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$10,%rdx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5867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7239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9</a:t>
            </a:r>
          </a:p>
        </p:txBody>
      </p:sp>
      <p:grpSp>
        <p:nvGrpSpPr>
          <p:cNvPr id="439310" name="Group 14"/>
          <p:cNvGrpSpPr>
            <a:grpSpLocks/>
          </p:cNvGrpSpPr>
          <p:nvPr/>
        </p:nvGrpSpPr>
        <p:grpSpPr bwMode="auto">
          <a:xfrm>
            <a:off x="3581400" y="1371600"/>
            <a:ext cx="2286000" cy="304800"/>
            <a:chOff x="1920" y="1296"/>
            <a:chExt cx="1440" cy="192"/>
          </a:xfrm>
        </p:grpSpPr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9315" name="Rectangle 19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685800" y="1676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0x00a: </a:t>
            </a: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 $3,%rax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40386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44958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49530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54102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58674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685800" y="1981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0x014: </a:t>
            </a:r>
            <a:r>
              <a:rPr lang="en-US" sz="1400" b="0" dirty="0" err="1">
                <a:latin typeface="Courier New" pitchFamily="49" charset="0"/>
              </a:rPr>
              <a:t>nop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4958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49530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54102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8674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685800" y="2590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grpSp>
        <p:nvGrpSpPr>
          <p:cNvPr id="439329" name="Group 33"/>
          <p:cNvGrpSpPr>
            <a:grpSpLocks/>
          </p:cNvGrpSpPr>
          <p:nvPr/>
        </p:nvGrpSpPr>
        <p:grpSpPr bwMode="auto">
          <a:xfrm>
            <a:off x="5410200" y="2590800"/>
            <a:ext cx="2286000" cy="609600"/>
            <a:chOff x="2976" y="1008"/>
            <a:chExt cx="1440" cy="384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39332" name="Rectangle 36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39333" name="Rectangle 37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</p:grpSp>
      <p:sp>
        <p:nvSpPr>
          <p:cNvPr id="439334" name="Rectangle 38"/>
          <p:cNvSpPr>
            <a:spLocks noChangeArrowheads="1"/>
          </p:cNvSpPr>
          <p:nvPr/>
        </p:nvSpPr>
        <p:spPr bwMode="auto">
          <a:xfrm>
            <a:off x="685800" y="2895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0x016: </a:t>
            </a:r>
            <a:r>
              <a:rPr lang="en-US" sz="1400" b="0" dirty="0" err="1">
                <a:latin typeface="Courier New" pitchFamily="49" charset="0"/>
              </a:rPr>
              <a:t>addq</a:t>
            </a:r>
            <a:r>
              <a:rPr lang="en-US" sz="1400" b="0" dirty="0">
                <a:latin typeface="Courier New" pitchFamily="49" charset="0"/>
              </a:rPr>
              <a:t> %</a:t>
            </a:r>
            <a:r>
              <a:rPr lang="en-US" sz="1400" b="0" dirty="0" err="1">
                <a:latin typeface="Courier New" pitchFamily="49" charset="0"/>
              </a:rPr>
              <a:t>rdx</a:t>
            </a:r>
            <a:r>
              <a:rPr lang="en-US" sz="1400" b="0" dirty="0">
                <a:latin typeface="Courier New" pitchFamily="49" charset="0"/>
              </a:rPr>
              <a:t>,%</a:t>
            </a:r>
            <a:r>
              <a:rPr lang="en-US" sz="1400" b="0" dirty="0" err="1">
                <a:latin typeface="Courier New" pitchFamily="49" charset="0"/>
              </a:rPr>
              <a:t>rax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9335" name="Rectangle 39"/>
          <p:cNvSpPr>
            <a:spLocks noChangeArrowheads="1"/>
          </p:cNvSpPr>
          <p:nvPr/>
        </p:nvSpPr>
        <p:spPr bwMode="auto">
          <a:xfrm>
            <a:off x="58674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36" name="Rectangle 40"/>
          <p:cNvSpPr>
            <a:spLocks noChangeArrowheads="1"/>
          </p:cNvSpPr>
          <p:nvPr/>
        </p:nvSpPr>
        <p:spPr bwMode="auto">
          <a:xfrm>
            <a:off x="63246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37" name="Rectangle 41"/>
          <p:cNvSpPr>
            <a:spLocks noChangeArrowheads="1"/>
          </p:cNvSpPr>
          <p:nvPr/>
        </p:nvSpPr>
        <p:spPr bwMode="auto">
          <a:xfrm>
            <a:off x="67818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38" name="Rectangle 42"/>
          <p:cNvSpPr>
            <a:spLocks noChangeArrowheads="1"/>
          </p:cNvSpPr>
          <p:nvPr/>
        </p:nvSpPr>
        <p:spPr bwMode="auto">
          <a:xfrm>
            <a:off x="72390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76962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685800" y="3200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0x018: halt</a:t>
            </a:r>
          </a:p>
        </p:txBody>
      </p:sp>
      <p:sp>
        <p:nvSpPr>
          <p:cNvPr id="439341" name="Rectangle 45"/>
          <p:cNvSpPr>
            <a:spLocks noChangeArrowheads="1"/>
          </p:cNvSpPr>
          <p:nvPr/>
        </p:nvSpPr>
        <p:spPr bwMode="auto">
          <a:xfrm>
            <a:off x="63246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42" name="Rectangle 46"/>
          <p:cNvSpPr>
            <a:spLocks noChangeArrowheads="1"/>
          </p:cNvSpPr>
          <p:nvPr/>
        </p:nvSpPr>
        <p:spPr bwMode="auto">
          <a:xfrm>
            <a:off x="67818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43" name="Rectangle 47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44" name="Rectangle 48"/>
          <p:cNvSpPr>
            <a:spLocks noChangeArrowheads="1"/>
          </p:cNvSpPr>
          <p:nvPr/>
        </p:nvSpPr>
        <p:spPr bwMode="auto">
          <a:xfrm>
            <a:off x="76962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45" name="Rectangle 49"/>
          <p:cNvSpPr>
            <a:spLocks noChangeArrowheads="1"/>
          </p:cNvSpPr>
          <p:nvPr/>
        </p:nvSpPr>
        <p:spPr bwMode="auto">
          <a:xfrm>
            <a:off x="8153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46" name="Rectangle 50"/>
          <p:cNvSpPr>
            <a:spLocks noChangeArrowheads="1"/>
          </p:cNvSpPr>
          <p:nvPr/>
        </p:nvSpPr>
        <p:spPr bwMode="auto">
          <a:xfrm>
            <a:off x="7696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39347" name="Rectangle 51"/>
          <p:cNvSpPr>
            <a:spLocks noChangeArrowheads="1"/>
          </p:cNvSpPr>
          <p:nvPr/>
        </p:nvSpPr>
        <p:spPr bwMode="auto">
          <a:xfrm>
            <a:off x="685800" y="1066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demo-h2.ys</a:t>
            </a:r>
          </a:p>
        </p:txBody>
      </p:sp>
      <p:sp>
        <p:nvSpPr>
          <p:cNvPr id="439348" name="Freeform 52"/>
          <p:cNvSpPr>
            <a:spLocks/>
          </p:cNvSpPr>
          <p:nvPr/>
        </p:nvSpPr>
        <p:spPr bwMode="auto">
          <a:xfrm>
            <a:off x="6172200" y="27432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49" name="Rectangle 53"/>
          <p:cNvSpPr>
            <a:spLocks noChangeArrowheads="1"/>
          </p:cNvSpPr>
          <p:nvPr/>
        </p:nvSpPr>
        <p:spPr bwMode="auto">
          <a:xfrm>
            <a:off x="5867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50" name="Rectangle 54"/>
          <p:cNvSpPr>
            <a:spLocks noChangeArrowheads="1"/>
          </p:cNvSpPr>
          <p:nvPr/>
        </p:nvSpPr>
        <p:spPr bwMode="auto">
          <a:xfrm>
            <a:off x="49530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39351" name="Rectangle 55"/>
          <p:cNvSpPr>
            <a:spLocks noChangeArrowheads="1"/>
          </p:cNvSpPr>
          <p:nvPr/>
        </p:nvSpPr>
        <p:spPr bwMode="auto">
          <a:xfrm>
            <a:off x="54102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39352" name="Rectangle 56"/>
          <p:cNvSpPr>
            <a:spLocks noChangeArrowheads="1"/>
          </p:cNvSpPr>
          <p:nvPr/>
        </p:nvSpPr>
        <p:spPr bwMode="auto">
          <a:xfrm>
            <a:off x="58674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63246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39354" name="Rectangle 58"/>
          <p:cNvSpPr>
            <a:spLocks noChangeArrowheads="1"/>
          </p:cNvSpPr>
          <p:nvPr/>
        </p:nvSpPr>
        <p:spPr bwMode="auto">
          <a:xfrm>
            <a:off x="67818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39355" name="Rectangle 59"/>
          <p:cNvSpPr>
            <a:spLocks noChangeArrowheads="1"/>
          </p:cNvSpPr>
          <p:nvPr/>
        </p:nvSpPr>
        <p:spPr bwMode="auto">
          <a:xfrm>
            <a:off x="685800" y="2286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0x015: </a:t>
            </a:r>
            <a:r>
              <a:rPr lang="en-US" sz="1400" b="0" dirty="0" err="1">
                <a:latin typeface="Courier New" pitchFamily="49" charset="0"/>
              </a:rPr>
              <a:t>nop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9356" name="Rectangle 60"/>
          <p:cNvSpPr>
            <a:spLocks noChangeArrowheads="1"/>
          </p:cNvSpPr>
          <p:nvPr/>
        </p:nvSpPr>
        <p:spPr bwMode="auto">
          <a:xfrm>
            <a:off x="8153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39357" name="Line 61"/>
          <p:cNvSpPr>
            <a:spLocks noChangeShapeType="1"/>
          </p:cNvSpPr>
          <p:nvPr/>
        </p:nvSpPr>
        <p:spPr bwMode="auto">
          <a:xfrm flipH="1">
            <a:off x="5181600" y="3492500"/>
            <a:ext cx="685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6324600" y="3492500"/>
            <a:ext cx="685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39368" name="Group 72"/>
          <p:cNvGrpSpPr>
            <a:grpSpLocks/>
          </p:cNvGrpSpPr>
          <p:nvPr/>
        </p:nvGrpSpPr>
        <p:grpSpPr bwMode="auto">
          <a:xfrm>
            <a:off x="5181600" y="3733800"/>
            <a:ext cx="1828800" cy="2971800"/>
            <a:chOff x="2880" y="2440"/>
            <a:chExt cx="1152" cy="1872"/>
          </a:xfrm>
        </p:grpSpPr>
        <p:sp>
          <p:nvSpPr>
            <p:cNvPr id="439359" name="Rectangle 63"/>
            <p:cNvSpPr>
              <a:spLocks noChangeArrowheads="1"/>
            </p:cNvSpPr>
            <p:nvPr/>
          </p:nvSpPr>
          <p:spPr bwMode="auto">
            <a:xfrm>
              <a:off x="2880" y="2440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Cycle 6</a:t>
              </a:r>
            </a:p>
          </p:txBody>
        </p:sp>
        <p:sp>
          <p:nvSpPr>
            <p:cNvPr id="439360" name="Rectangle 64"/>
            <p:cNvSpPr>
              <a:spLocks noChangeArrowheads="1"/>
            </p:cNvSpPr>
            <p:nvPr/>
          </p:nvSpPr>
          <p:spPr bwMode="auto">
            <a:xfrm>
              <a:off x="2880" y="2680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39362" name="Rectangle 66"/>
            <p:cNvSpPr>
              <a:spLocks noChangeArrowheads="1"/>
            </p:cNvSpPr>
            <p:nvPr/>
          </p:nvSpPr>
          <p:spPr bwMode="auto">
            <a:xfrm>
              <a:off x="2880" y="3688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39364" name="Rectangle 68"/>
            <p:cNvSpPr>
              <a:spLocks noChangeArrowheads="1"/>
            </p:cNvSpPr>
            <p:nvPr/>
          </p:nvSpPr>
          <p:spPr bwMode="auto">
            <a:xfrm>
              <a:off x="3343" y="3312"/>
              <a:ext cx="16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70000"/>
                </a:lnSpc>
              </a:pPr>
              <a:r>
                <a:rPr lang="en-US" sz="1600" b="0"/>
                <a:t>•</a:t>
              </a:r>
            </a:p>
            <a:p>
              <a:pPr algn="l" eaLnBrk="1" hangingPunct="1">
                <a:lnSpc>
                  <a:spcPct val="70000"/>
                </a:lnSpc>
              </a:pPr>
              <a:r>
                <a:rPr lang="en-US" sz="1600" b="0"/>
                <a:t>•</a:t>
              </a:r>
            </a:p>
            <a:p>
              <a:pPr algn="l" eaLnBrk="1" hangingPunct="1">
                <a:lnSpc>
                  <a:spcPct val="70000"/>
                </a:lnSpc>
              </a:pPr>
              <a:r>
                <a:rPr lang="en-US" sz="1600" b="0"/>
                <a:t>•</a:t>
              </a:r>
            </a:p>
          </p:txBody>
        </p:sp>
        <p:sp>
          <p:nvSpPr>
            <p:cNvPr id="439365" name="Rectangle 69"/>
            <p:cNvSpPr>
              <a:spLocks noChangeArrowheads="1"/>
            </p:cNvSpPr>
            <p:nvPr/>
          </p:nvSpPr>
          <p:spPr bwMode="auto">
            <a:xfrm>
              <a:off x="2880" y="2920"/>
              <a:ext cx="1152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W_dstE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FF33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FF33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FF3300"/>
                </a:solidFill>
                <a:latin typeface="Courier New" pitchFamily="49" charset="0"/>
              </a:endParaRP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W_valE</a:t>
              </a:r>
              <a:r>
                <a:rPr lang="en-US" sz="1400" b="0" dirty="0"/>
                <a:t> = 3</a:t>
              </a:r>
            </a:p>
          </p:txBody>
        </p:sp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2880" y="3928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srcA</a:t>
              </a:r>
              <a:r>
                <a:rPr lang="en-US" sz="1400" b="0" dirty="0"/>
                <a:t> = </a:t>
              </a:r>
              <a:r>
                <a:rPr lang="en-US" sz="1400" b="0" dirty="0">
                  <a:latin typeface="Courier New" pitchFamily="49" charset="0"/>
                </a:rPr>
                <a:t>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endParaRPr lang="en-US" sz="1400" b="0" dirty="0">
                <a:latin typeface="Courier New" pitchFamily="49" charset="0"/>
              </a:endParaRP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srcB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0080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0080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008000"/>
                </a:solidFill>
                <a:latin typeface="Courier New" pitchFamily="49" charset="0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45493753-5AC5-4515-B3BE-0C54F554F4A8}"/>
              </a:ext>
            </a:extLst>
          </p:cNvPr>
          <p:cNvSpPr txBox="1"/>
          <p:nvPr/>
        </p:nvSpPr>
        <p:spPr>
          <a:xfrm>
            <a:off x="222250" y="3956050"/>
            <a:ext cx="4419600" cy="221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30000"/>
              </a:lnSpc>
            </a:pPr>
            <a:r>
              <a:rPr lang="zh-CN" altLang="en-US" b="0" dirty="0"/>
              <a:t>在周期</a:t>
            </a:r>
            <a:r>
              <a:rPr lang="en-US" altLang="zh-CN" b="0" dirty="0"/>
              <a:t>6</a:t>
            </a:r>
            <a:r>
              <a:rPr lang="zh-CN" altLang="en-US" b="0" dirty="0"/>
              <a:t>对</a:t>
            </a:r>
            <a:r>
              <a:rPr lang="en-US" altLang="zh-CN" b="0" dirty="0" err="1"/>
              <a:t>addq</a:t>
            </a:r>
            <a:r>
              <a:rPr lang="zh-CN" altLang="en-US" b="0" dirty="0"/>
              <a:t>译码后，暂停控制逻辑发现了</a:t>
            </a:r>
            <a:r>
              <a:rPr lang="en-US" altLang="zh-CN" sz="1800" b="0" dirty="0" err="1"/>
              <a:t>W_dstE</a:t>
            </a:r>
            <a:r>
              <a:rPr lang="en-US" altLang="zh-CN" sz="1800" b="0" dirty="0"/>
              <a:t> </a:t>
            </a:r>
            <a:r>
              <a:rPr lang="zh-CN" altLang="en-US" sz="1800" b="0" dirty="0"/>
              <a:t>和</a:t>
            </a:r>
            <a:r>
              <a:rPr lang="en-US" altLang="zh-CN" sz="1800" b="0" dirty="0" err="1"/>
              <a:t>srcB</a:t>
            </a:r>
            <a:r>
              <a:rPr lang="en-US" altLang="zh-CN" sz="1800" b="0" dirty="0"/>
              <a:t> </a:t>
            </a:r>
            <a:r>
              <a:rPr lang="zh-CN" altLang="en-US" sz="1800" b="0" dirty="0"/>
              <a:t>均为</a:t>
            </a:r>
            <a:r>
              <a:rPr lang="en-US" altLang="zh-CN" b="0" dirty="0"/>
              <a:t>%</a:t>
            </a:r>
            <a:r>
              <a:rPr lang="en-US" altLang="zh-CN" b="0" dirty="0" err="1"/>
              <a:t>rax</a:t>
            </a:r>
            <a:r>
              <a:rPr lang="zh-CN" altLang="en-US" b="0" dirty="0"/>
              <a:t>，即判断为数据冒险。</a:t>
            </a:r>
            <a:endParaRPr lang="en-US" altLang="zh-CN" b="0" dirty="0"/>
          </a:p>
          <a:p>
            <a:pPr indent="457200" algn="l">
              <a:lnSpc>
                <a:spcPct val="130000"/>
              </a:lnSpc>
            </a:pPr>
            <a:r>
              <a:rPr lang="zh-CN" altLang="en-US" b="0" dirty="0"/>
              <a:t>在周期</a:t>
            </a:r>
            <a:r>
              <a:rPr lang="en-US" altLang="zh-CN" b="0" dirty="0"/>
              <a:t>7</a:t>
            </a:r>
            <a:r>
              <a:rPr lang="zh-CN" altLang="en-US" b="0" dirty="0"/>
              <a:t>中，在</a:t>
            </a:r>
            <a:r>
              <a:rPr lang="en-US" altLang="zh-CN" b="0" dirty="0"/>
              <a:t>E</a:t>
            </a:r>
            <a:r>
              <a:rPr lang="zh-CN" altLang="en-US" b="0" dirty="0"/>
              <a:t>阶段插入</a:t>
            </a:r>
            <a:r>
              <a:rPr lang="en-US" altLang="zh-CN" b="0" dirty="0"/>
              <a:t>bubble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indent="457200" algn="l">
              <a:lnSpc>
                <a:spcPct val="130000"/>
              </a:lnSpc>
            </a:pPr>
            <a:r>
              <a:rPr lang="zh-CN" altLang="en-US" b="0" dirty="0"/>
              <a:t>在周期</a:t>
            </a:r>
            <a:r>
              <a:rPr lang="en-US" altLang="zh-CN" b="0" dirty="0"/>
              <a:t>7</a:t>
            </a:r>
            <a:r>
              <a:rPr lang="zh-CN" altLang="en-US" b="0" dirty="0"/>
              <a:t>中，重复对指令</a:t>
            </a:r>
            <a:r>
              <a:rPr lang="en-US" altLang="zh-CN" b="0" dirty="0" err="1"/>
              <a:t>addq</a:t>
            </a:r>
            <a:r>
              <a:rPr lang="zh-CN" altLang="en-US" b="0" dirty="0"/>
              <a:t>译码；</a:t>
            </a:r>
            <a:endParaRPr lang="en-US" altLang="zh-CN" b="0" dirty="0"/>
          </a:p>
          <a:p>
            <a:pPr indent="457200" algn="l">
              <a:lnSpc>
                <a:spcPct val="130000"/>
              </a:lnSpc>
            </a:pPr>
            <a:r>
              <a:rPr lang="zh-CN" altLang="en-US" b="0" dirty="0"/>
              <a:t>在周期</a:t>
            </a:r>
            <a:r>
              <a:rPr lang="en-US" altLang="zh-CN" b="0" dirty="0"/>
              <a:t>7</a:t>
            </a:r>
            <a:r>
              <a:rPr lang="zh-CN" altLang="en-US" b="0" dirty="0"/>
              <a:t>中，重复对指令</a:t>
            </a:r>
            <a:r>
              <a:rPr lang="en-US" altLang="zh-CN" b="0" dirty="0"/>
              <a:t>halt</a:t>
            </a:r>
            <a:r>
              <a:rPr lang="zh-CN" altLang="en-US" b="0" dirty="0"/>
              <a:t>取指。</a:t>
            </a:r>
            <a:endParaRPr lang="en-US" altLang="zh-CN" b="0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52400"/>
            <a:ext cx="8704262" cy="779463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dirty="0"/>
              <a:t>Stalling X 3</a:t>
            </a:r>
          </a:p>
        </p:txBody>
      </p:sp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685800" y="1295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0x000: </a:t>
            </a: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$10,%rdx</a:t>
            </a:r>
          </a:p>
        </p:txBody>
      </p:sp>
      <p:sp>
        <p:nvSpPr>
          <p:cNvPr id="441406" name="Rectangle 62"/>
          <p:cNvSpPr>
            <a:spLocks noChangeArrowheads="1"/>
          </p:cNvSpPr>
          <p:nvPr/>
        </p:nvSpPr>
        <p:spPr bwMode="auto">
          <a:xfrm>
            <a:off x="3581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1407" name="Rectangle 63"/>
          <p:cNvSpPr>
            <a:spLocks noChangeArrowheads="1"/>
          </p:cNvSpPr>
          <p:nvPr/>
        </p:nvSpPr>
        <p:spPr bwMode="auto">
          <a:xfrm>
            <a:off x="40386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41408" name="Rectangle 64"/>
          <p:cNvSpPr>
            <a:spLocks noChangeArrowheads="1"/>
          </p:cNvSpPr>
          <p:nvPr/>
        </p:nvSpPr>
        <p:spPr bwMode="auto">
          <a:xfrm>
            <a:off x="44958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1409" name="Rectangle 65"/>
          <p:cNvSpPr>
            <a:spLocks noChangeArrowheads="1"/>
          </p:cNvSpPr>
          <p:nvPr/>
        </p:nvSpPr>
        <p:spPr bwMode="auto">
          <a:xfrm>
            <a:off x="49530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1410" name="Rectangle 66"/>
          <p:cNvSpPr>
            <a:spLocks noChangeArrowheads="1"/>
          </p:cNvSpPr>
          <p:nvPr/>
        </p:nvSpPr>
        <p:spPr bwMode="auto">
          <a:xfrm>
            <a:off x="54102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41411" name="Rectangle 67"/>
          <p:cNvSpPr>
            <a:spLocks noChangeArrowheads="1"/>
          </p:cNvSpPr>
          <p:nvPr/>
        </p:nvSpPr>
        <p:spPr bwMode="auto">
          <a:xfrm>
            <a:off x="5867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41412" name="Rectangle 68"/>
          <p:cNvSpPr>
            <a:spLocks noChangeArrowheads="1"/>
          </p:cNvSpPr>
          <p:nvPr/>
        </p:nvSpPr>
        <p:spPr bwMode="auto">
          <a:xfrm>
            <a:off x="63246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41413" name="Rectangle 69"/>
          <p:cNvSpPr>
            <a:spLocks noChangeArrowheads="1"/>
          </p:cNvSpPr>
          <p:nvPr/>
        </p:nvSpPr>
        <p:spPr bwMode="auto">
          <a:xfrm>
            <a:off x="67818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41414" name="Rectangle 70"/>
          <p:cNvSpPr>
            <a:spLocks noChangeArrowheads="1"/>
          </p:cNvSpPr>
          <p:nvPr/>
        </p:nvSpPr>
        <p:spPr bwMode="auto">
          <a:xfrm>
            <a:off x="72390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41415" name="Rectangle 71"/>
          <p:cNvSpPr>
            <a:spLocks noChangeArrowheads="1"/>
          </p:cNvSpPr>
          <p:nvPr/>
        </p:nvSpPr>
        <p:spPr bwMode="auto">
          <a:xfrm>
            <a:off x="35814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16" name="Rectangle 72"/>
          <p:cNvSpPr>
            <a:spLocks noChangeArrowheads="1"/>
          </p:cNvSpPr>
          <p:nvPr/>
        </p:nvSpPr>
        <p:spPr bwMode="auto">
          <a:xfrm>
            <a:off x="40386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17" name="Rectangle 73"/>
          <p:cNvSpPr>
            <a:spLocks noChangeArrowheads="1"/>
          </p:cNvSpPr>
          <p:nvPr/>
        </p:nvSpPr>
        <p:spPr bwMode="auto">
          <a:xfrm>
            <a:off x="44958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18" name="Rectangle 74"/>
          <p:cNvSpPr>
            <a:spLocks noChangeArrowheads="1"/>
          </p:cNvSpPr>
          <p:nvPr/>
        </p:nvSpPr>
        <p:spPr bwMode="auto">
          <a:xfrm>
            <a:off x="49530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19" name="Rectangle 75"/>
          <p:cNvSpPr>
            <a:spLocks noChangeArrowheads="1"/>
          </p:cNvSpPr>
          <p:nvPr/>
        </p:nvSpPr>
        <p:spPr bwMode="auto">
          <a:xfrm>
            <a:off x="5410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20" name="Rectangle 76"/>
          <p:cNvSpPr>
            <a:spLocks noChangeArrowheads="1"/>
          </p:cNvSpPr>
          <p:nvPr/>
        </p:nvSpPr>
        <p:spPr bwMode="auto">
          <a:xfrm>
            <a:off x="685800" y="1600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0x00a: </a:t>
            </a: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 $3,%rax</a:t>
            </a:r>
          </a:p>
        </p:txBody>
      </p:sp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40386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22" name="Rectangle 78"/>
          <p:cNvSpPr>
            <a:spLocks noChangeArrowheads="1"/>
          </p:cNvSpPr>
          <p:nvPr/>
        </p:nvSpPr>
        <p:spPr bwMode="auto">
          <a:xfrm>
            <a:off x="44958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23" name="Rectangle 79"/>
          <p:cNvSpPr>
            <a:spLocks noChangeArrowheads="1"/>
          </p:cNvSpPr>
          <p:nvPr/>
        </p:nvSpPr>
        <p:spPr bwMode="auto">
          <a:xfrm>
            <a:off x="49530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24" name="Rectangle 80"/>
          <p:cNvSpPr>
            <a:spLocks noChangeArrowheads="1"/>
          </p:cNvSpPr>
          <p:nvPr/>
        </p:nvSpPr>
        <p:spPr bwMode="auto">
          <a:xfrm>
            <a:off x="54102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25" name="Rectangle 81"/>
          <p:cNvSpPr>
            <a:spLocks noChangeArrowheads="1"/>
          </p:cNvSpPr>
          <p:nvPr/>
        </p:nvSpPr>
        <p:spPr bwMode="auto">
          <a:xfrm>
            <a:off x="58674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26" name="Rectangle 82"/>
          <p:cNvSpPr>
            <a:spLocks noChangeArrowheads="1"/>
          </p:cNvSpPr>
          <p:nvPr/>
        </p:nvSpPr>
        <p:spPr bwMode="auto">
          <a:xfrm>
            <a:off x="685800" y="1905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sp>
        <p:nvSpPr>
          <p:cNvPr id="441427" name="Rectangle 83"/>
          <p:cNvSpPr>
            <a:spLocks noChangeArrowheads="1"/>
          </p:cNvSpPr>
          <p:nvPr/>
        </p:nvSpPr>
        <p:spPr bwMode="auto">
          <a:xfrm>
            <a:off x="4495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28" name="Rectangle 84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29" name="Rectangle 85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30" name="Rectangle 86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685800" y="2209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sp>
        <p:nvSpPr>
          <p:cNvPr id="441432" name="Rectangle 88"/>
          <p:cNvSpPr>
            <a:spLocks noChangeArrowheads="1"/>
          </p:cNvSpPr>
          <p:nvPr/>
        </p:nvSpPr>
        <p:spPr bwMode="auto">
          <a:xfrm>
            <a:off x="4953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33" name="Rectangle 89"/>
          <p:cNvSpPr>
            <a:spLocks noChangeArrowheads="1"/>
          </p:cNvSpPr>
          <p:nvPr/>
        </p:nvSpPr>
        <p:spPr bwMode="auto">
          <a:xfrm>
            <a:off x="58674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34" name="Rectangle 90"/>
          <p:cNvSpPr>
            <a:spLocks noChangeArrowheads="1"/>
          </p:cNvSpPr>
          <p:nvPr/>
        </p:nvSpPr>
        <p:spPr bwMode="auto">
          <a:xfrm>
            <a:off x="63246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35" name="Rectangle 91"/>
          <p:cNvSpPr>
            <a:spLocks noChangeArrowheads="1"/>
          </p:cNvSpPr>
          <p:nvPr/>
        </p:nvSpPr>
        <p:spPr bwMode="auto">
          <a:xfrm>
            <a:off x="67818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36" name="Rectangle 92"/>
          <p:cNvSpPr>
            <a:spLocks noChangeArrowheads="1"/>
          </p:cNvSpPr>
          <p:nvPr/>
        </p:nvSpPr>
        <p:spPr bwMode="auto">
          <a:xfrm>
            <a:off x="685800" y="2819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0x014: </a:t>
            </a:r>
            <a:r>
              <a:rPr lang="en-US" sz="1400" b="0" dirty="0" err="1">
                <a:latin typeface="Courier New" pitchFamily="49" charset="0"/>
              </a:rPr>
              <a:t>addq</a:t>
            </a:r>
            <a:r>
              <a:rPr lang="en-US" sz="1400" b="0" dirty="0">
                <a:latin typeface="Courier New" pitchFamily="49" charset="0"/>
              </a:rPr>
              <a:t> %</a:t>
            </a:r>
            <a:r>
              <a:rPr lang="en-US" sz="1400" b="0" dirty="0" err="1">
                <a:latin typeface="Courier New" pitchFamily="49" charset="0"/>
              </a:rPr>
              <a:t>rdx</a:t>
            </a:r>
            <a:r>
              <a:rPr lang="en-US" sz="1400" b="0" dirty="0">
                <a:latin typeface="Courier New" pitchFamily="49" charset="0"/>
              </a:rPr>
              <a:t>,%</a:t>
            </a:r>
            <a:r>
              <a:rPr lang="en-US" sz="1400" b="0" dirty="0" err="1">
                <a:latin typeface="Courier New" pitchFamily="49" charset="0"/>
              </a:rPr>
              <a:t>rax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41437" name="Rectangle 93"/>
          <p:cNvSpPr>
            <a:spLocks noChangeArrowheads="1"/>
          </p:cNvSpPr>
          <p:nvPr/>
        </p:nvSpPr>
        <p:spPr bwMode="auto">
          <a:xfrm>
            <a:off x="5410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38" name="Rectangle 94"/>
          <p:cNvSpPr>
            <a:spLocks noChangeArrowheads="1"/>
          </p:cNvSpPr>
          <p:nvPr/>
        </p:nvSpPr>
        <p:spPr bwMode="auto">
          <a:xfrm>
            <a:off x="63246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39" name="Rectangle 95"/>
          <p:cNvSpPr>
            <a:spLocks noChangeArrowheads="1"/>
          </p:cNvSpPr>
          <p:nvPr/>
        </p:nvSpPr>
        <p:spPr bwMode="auto">
          <a:xfrm>
            <a:off x="6781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40" name="Rectangle 96"/>
          <p:cNvSpPr>
            <a:spLocks noChangeArrowheads="1"/>
          </p:cNvSpPr>
          <p:nvPr/>
        </p:nvSpPr>
        <p:spPr bwMode="auto">
          <a:xfrm>
            <a:off x="7239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41" name="Rectangle 97"/>
          <p:cNvSpPr>
            <a:spLocks noChangeArrowheads="1"/>
          </p:cNvSpPr>
          <p:nvPr/>
        </p:nvSpPr>
        <p:spPr bwMode="auto">
          <a:xfrm>
            <a:off x="7696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42" name="Rectangle 98"/>
          <p:cNvSpPr>
            <a:spLocks noChangeArrowheads="1"/>
          </p:cNvSpPr>
          <p:nvPr/>
        </p:nvSpPr>
        <p:spPr bwMode="auto">
          <a:xfrm>
            <a:off x="685800" y="3124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0x016: halt</a:t>
            </a:r>
          </a:p>
        </p:txBody>
      </p:sp>
      <p:sp>
        <p:nvSpPr>
          <p:cNvPr id="441443" name="Rectangle 99"/>
          <p:cNvSpPr>
            <a:spLocks noChangeArrowheads="1"/>
          </p:cNvSpPr>
          <p:nvPr/>
        </p:nvSpPr>
        <p:spPr bwMode="auto">
          <a:xfrm>
            <a:off x="63246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44" name="Rectangle 100"/>
          <p:cNvSpPr>
            <a:spLocks noChangeArrowheads="1"/>
          </p:cNvSpPr>
          <p:nvPr/>
        </p:nvSpPr>
        <p:spPr bwMode="auto">
          <a:xfrm>
            <a:off x="67818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45" name="Rectangle 101"/>
          <p:cNvSpPr>
            <a:spLocks noChangeArrowheads="1"/>
          </p:cNvSpPr>
          <p:nvPr/>
        </p:nvSpPr>
        <p:spPr bwMode="auto">
          <a:xfrm>
            <a:off x="7239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46" name="Rectangle 102"/>
          <p:cNvSpPr>
            <a:spLocks noChangeArrowheads="1"/>
          </p:cNvSpPr>
          <p:nvPr/>
        </p:nvSpPr>
        <p:spPr bwMode="auto">
          <a:xfrm>
            <a:off x="7696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47" name="Rectangle 103"/>
          <p:cNvSpPr>
            <a:spLocks noChangeArrowheads="1"/>
          </p:cNvSpPr>
          <p:nvPr/>
        </p:nvSpPr>
        <p:spPr bwMode="auto">
          <a:xfrm>
            <a:off x="8153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48" name="Rectangle 104"/>
          <p:cNvSpPr>
            <a:spLocks noChangeArrowheads="1"/>
          </p:cNvSpPr>
          <p:nvPr/>
        </p:nvSpPr>
        <p:spPr bwMode="auto">
          <a:xfrm>
            <a:off x="76962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41449" name="Rectangle 105"/>
          <p:cNvSpPr>
            <a:spLocks noChangeArrowheads="1"/>
          </p:cNvSpPr>
          <p:nvPr/>
        </p:nvSpPr>
        <p:spPr bwMode="auto">
          <a:xfrm>
            <a:off x="685800" y="990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demo-h0.ys</a:t>
            </a:r>
          </a:p>
        </p:txBody>
      </p:sp>
      <p:sp>
        <p:nvSpPr>
          <p:cNvPr id="441450" name="Freeform 106"/>
          <p:cNvSpPr>
            <a:spLocks/>
          </p:cNvSpPr>
          <p:nvPr/>
        </p:nvSpPr>
        <p:spPr bwMode="auto">
          <a:xfrm>
            <a:off x="5257800" y="2057400"/>
            <a:ext cx="152400" cy="762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51" name="Freeform 107"/>
          <p:cNvSpPr>
            <a:spLocks/>
          </p:cNvSpPr>
          <p:nvPr/>
        </p:nvSpPr>
        <p:spPr bwMode="auto">
          <a:xfrm>
            <a:off x="5715000" y="2362200"/>
            <a:ext cx="152400" cy="4572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52" name="Rectangle 108"/>
          <p:cNvSpPr>
            <a:spLocks noChangeArrowheads="1"/>
          </p:cNvSpPr>
          <p:nvPr/>
        </p:nvSpPr>
        <p:spPr bwMode="auto">
          <a:xfrm>
            <a:off x="4953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53" name="Rectangle 109"/>
          <p:cNvSpPr>
            <a:spLocks noChangeArrowheads="1"/>
          </p:cNvSpPr>
          <p:nvPr/>
        </p:nvSpPr>
        <p:spPr bwMode="auto">
          <a:xfrm>
            <a:off x="5410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F</a:t>
            </a:r>
          </a:p>
        </p:txBody>
      </p:sp>
      <p:sp>
        <p:nvSpPr>
          <p:cNvPr id="441454" name="Rectangle 110"/>
          <p:cNvSpPr>
            <a:spLocks noChangeArrowheads="1"/>
          </p:cNvSpPr>
          <p:nvPr/>
        </p:nvSpPr>
        <p:spPr bwMode="auto">
          <a:xfrm>
            <a:off x="58674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D</a:t>
            </a:r>
          </a:p>
        </p:txBody>
      </p:sp>
      <p:sp>
        <p:nvSpPr>
          <p:cNvPr id="441455" name="Rectangle 111"/>
          <p:cNvSpPr>
            <a:spLocks noChangeArrowheads="1"/>
          </p:cNvSpPr>
          <p:nvPr/>
        </p:nvSpPr>
        <p:spPr bwMode="auto">
          <a:xfrm>
            <a:off x="5867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 dirty="0"/>
              <a:t>F</a:t>
            </a:r>
          </a:p>
        </p:txBody>
      </p:sp>
      <p:sp>
        <p:nvSpPr>
          <p:cNvPr id="441456" name="Rectangle 112"/>
          <p:cNvSpPr>
            <a:spLocks noChangeArrowheads="1"/>
          </p:cNvSpPr>
          <p:nvPr/>
        </p:nvSpPr>
        <p:spPr bwMode="auto">
          <a:xfrm>
            <a:off x="63246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E</a:t>
            </a:r>
          </a:p>
        </p:txBody>
      </p:sp>
      <p:sp>
        <p:nvSpPr>
          <p:cNvPr id="441457" name="Rectangle 113"/>
          <p:cNvSpPr>
            <a:spLocks noChangeArrowheads="1"/>
          </p:cNvSpPr>
          <p:nvPr/>
        </p:nvSpPr>
        <p:spPr bwMode="auto">
          <a:xfrm>
            <a:off x="67818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M</a:t>
            </a:r>
          </a:p>
        </p:txBody>
      </p:sp>
      <p:sp>
        <p:nvSpPr>
          <p:cNvPr id="441458" name="Rectangle 114"/>
          <p:cNvSpPr>
            <a:spLocks noChangeArrowheads="1"/>
          </p:cNvSpPr>
          <p:nvPr/>
        </p:nvSpPr>
        <p:spPr bwMode="auto">
          <a:xfrm>
            <a:off x="72390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W</a:t>
            </a:r>
          </a:p>
        </p:txBody>
      </p:sp>
      <p:sp>
        <p:nvSpPr>
          <p:cNvPr id="441459" name="Freeform 115"/>
          <p:cNvSpPr>
            <a:spLocks/>
          </p:cNvSpPr>
          <p:nvPr/>
        </p:nvSpPr>
        <p:spPr bwMode="auto">
          <a:xfrm>
            <a:off x="6172200" y="26670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60" name="Rectangle 116"/>
          <p:cNvSpPr>
            <a:spLocks noChangeArrowheads="1"/>
          </p:cNvSpPr>
          <p:nvPr/>
        </p:nvSpPr>
        <p:spPr bwMode="auto">
          <a:xfrm>
            <a:off x="685800" y="2514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       </a:t>
            </a:r>
            <a:r>
              <a:rPr lang="en-US" sz="1400" i="1">
                <a:latin typeface="Courier New" pitchFamily="49" charset="0"/>
              </a:rPr>
              <a:t>bubble</a:t>
            </a:r>
          </a:p>
        </p:txBody>
      </p:sp>
      <p:sp>
        <p:nvSpPr>
          <p:cNvPr id="441461" name="Rectangle 117"/>
          <p:cNvSpPr>
            <a:spLocks noChangeArrowheads="1"/>
          </p:cNvSpPr>
          <p:nvPr/>
        </p:nvSpPr>
        <p:spPr bwMode="auto">
          <a:xfrm>
            <a:off x="8153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200" b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41462" name="Line 118"/>
          <p:cNvSpPr>
            <a:spLocks noChangeShapeType="1"/>
          </p:cNvSpPr>
          <p:nvPr/>
        </p:nvSpPr>
        <p:spPr bwMode="auto">
          <a:xfrm flipH="1">
            <a:off x="2971800" y="3429000"/>
            <a:ext cx="1981200" cy="191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63" name="Line 119"/>
          <p:cNvSpPr>
            <a:spLocks noChangeShapeType="1"/>
          </p:cNvSpPr>
          <p:nvPr/>
        </p:nvSpPr>
        <p:spPr bwMode="auto">
          <a:xfrm flipH="1">
            <a:off x="4419600" y="3429000"/>
            <a:ext cx="9906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65" name="Rectangle 121"/>
          <p:cNvSpPr>
            <a:spLocks noChangeArrowheads="1"/>
          </p:cNvSpPr>
          <p:nvPr/>
        </p:nvSpPr>
        <p:spPr bwMode="auto">
          <a:xfrm>
            <a:off x="2971800" y="49530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Cycle 4</a:t>
            </a:r>
          </a:p>
        </p:txBody>
      </p:sp>
      <p:sp>
        <p:nvSpPr>
          <p:cNvPr id="441468" name="Rectangle 124"/>
          <p:cNvSpPr>
            <a:spLocks noChangeArrowheads="1"/>
          </p:cNvSpPr>
          <p:nvPr/>
        </p:nvSpPr>
        <p:spPr bwMode="auto">
          <a:xfrm>
            <a:off x="6400800" y="5105400"/>
            <a:ext cx="2555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</p:txBody>
      </p:sp>
      <p:grpSp>
        <p:nvGrpSpPr>
          <p:cNvPr id="441490" name="Group 146"/>
          <p:cNvGrpSpPr>
            <a:grpSpLocks/>
          </p:cNvGrpSpPr>
          <p:nvPr/>
        </p:nvGrpSpPr>
        <p:grpSpPr bwMode="auto">
          <a:xfrm>
            <a:off x="5867400" y="4114800"/>
            <a:ext cx="1447800" cy="609600"/>
            <a:chOff x="1728" y="2736"/>
            <a:chExt cx="912" cy="384"/>
          </a:xfrm>
        </p:grpSpPr>
        <p:sp>
          <p:nvSpPr>
            <p:cNvPr id="441466" name="Rectangle 122"/>
            <p:cNvSpPr>
              <a:spLocks noChangeArrowheads="1"/>
            </p:cNvSpPr>
            <p:nvPr/>
          </p:nvSpPr>
          <p:spPr bwMode="auto">
            <a:xfrm>
              <a:off x="1728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41469" name="Rectangle 125"/>
            <p:cNvSpPr>
              <a:spLocks noChangeArrowheads="1"/>
            </p:cNvSpPr>
            <p:nvPr/>
          </p:nvSpPr>
          <p:spPr bwMode="auto">
            <a:xfrm>
              <a:off x="1728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W_dstE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FF33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FF33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FF33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41472" name="Group 128"/>
          <p:cNvGrpSpPr>
            <a:grpSpLocks/>
          </p:cNvGrpSpPr>
          <p:nvPr/>
        </p:nvGrpSpPr>
        <p:grpSpPr bwMode="auto">
          <a:xfrm>
            <a:off x="5867400" y="5943600"/>
            <a:ext cx="1447800" cy="838200"/>
            <a:chOff x="1728" y="3648"/>
            <a:chExt cx="912" cy="528"/>
          </a:xfrm>
        </p:grpSpPr>
        <p:sp>
          <p:nvSpPr>
            <p:cNvPr id="441467" name="Rectangle 123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srcA</a:t>
              </a:r>
              <a:r>
                <a:rPr lang="en-US" sz="1400" b="0" dirty="0"/>
                <a:t> = </a:t>
              </a:r>
              <a:r>
                <a:rPr lang="en-US" sz="1400" b="0" dirty="0">
                  <a:latin typeface="Courier New" pitchFamily="49" charset="0"/>
                </a:rPr>
                <a:t>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endParaRPr lang="en-US" sz="1400" b="0" dirty="0">
                <a:latin typeface="Courier New" pitchFamily="49" charset="0"/>
              </a:endParaRP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srcB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0080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0080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008000"/>
                </a:solidFill>
                <a:latin typeface="Courier New" pitchFamily="49" charset="0"/>
              </a:endParaRPr>
            </a:p>
          </p:txBody>
        </p:sp>
      </p:grpSp>
      <p:sp>
        <p:nvSpPr>
          <p:cNvPr id="441474" name="Rectangle 130"/>
          <p:cNvSpPr>
            <a:spLocks noChangeArrowheads="1"/>
          </p:cNvSpPr>
          <p:nvPr/>
        </p:nvSpPr>
        <p:spPr bwMode="auto">
          <a:xfrm>
            <a:off x="5002213" y="5410200"/>
            <a:ext cx="25558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  <a:p>
            <a:pPr algn="l" eaLnBrk="1" hangingPunct="1">
              <a:lnSpc>
                <a:spcPct val="70000"/>
              </a:lnSpc>
            </a:pPr>
            <a:r>
              <a:rPr lang="en-US" sz="1600" b="0"/>
              <a:t>•</a:t>
            </a:r>
          </a:p>
        </p:txBody>
      </p:sp>
      <p:grpSp>
        <p:nvGrpSpPr>
          <p:cNvPr id="441489" name="Group 145"/>
          <p:cNvGrpSpPr>
            <a:grpSpLocks/>
          </p:cNvGrpSpPr>
          <p:nvPr/>
        </p:nvGrpSpPr>
        <p:grpSpPr bwMode="auto">
          <a:xfrm>
            <a:off x="4419600" y="4724400"/>
            <a:ext cx="1447800" cy="609600"/>
            <a:chOff x="816" y="2736"/>
            <a:chExt cx="912" cy="384"/>
          </a:xfrm>
        </p:grpSpPr>
        <p:sp>
          <p:nvSpPr>
            <p:cNvPr id="441476" name="Rectangle 132"/>
            <p:cNvSpPr>
              <a:spLocks noChangeArrowheads="1"/>
            </p:cNvSpPr>
            <p:nvPr/>
          </p:nvSpPr>
          <p:spPr bwMode="auto">
            <a:xfrm>
              <a:off x="81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41477" name="Rectangle 133"/>
            <p:cNvSpPr>
              <a:spLocks noChangeArrowheads="1"/>
            </p:cNvSpPr>
            <p:nvPr/>
          </p:nvSpPr>
          <p:spPr bwMode="auto">
            <a:xfrm>
              <a:off x="81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M_dstE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FF33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FF33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FF33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41478" name="Group 134"/>
          <p:cNvGrpSpPr>
            <a:grpSpLocks/>
          </p:cNvGrpSpPr>
          <p:nvPr/>
        </p:nvGrpSpPr>
        <p:grpSpPr bwMode="auto">
          <a:xfrm>
            <a:off x="4419600" y="5943600"/>
            <a:ext cx="1447800" cy="838200"/>
            <a:chOff x="1728" y="3648"/>
            <a:chExt cx="912" cy="528"/>
          </a:xfrm>
        </p:grpSpPr>
        <p:sp>
          <p:nvSpPr>
            <p:cNvPr id="441479" name="Rectangle 135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41480" name="Rectangle 13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srcA</a:t>
              </a:r>
              <a:r>
                <a:rPr lang="en-US" sz="1400" b="0" dirty="0"/>
                <a:t> = </a:t>
              </a:r>
              <a:r>
                <a:rPr lang="en-US" sz="1400" b="0" dirty="0">
                  <a:latin typeface="Courier New" pitchFamily="49" charset="0"/>
                </a:rPr>
                <a:t>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endParaRPr lang="en-US" sz="1400" b="0" dirty="0">
                <a:latin typeface="Courier New" pitchFamily="49" charset="0"/>
              </a:endParaRP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srcB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0080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0080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008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41488" name="Group 144"/>
          <p:cNvGrpSpPr>
            <a:grpSpLocks/>
          </p:cNvGrpSpPr>
          <p:nvPr/>
        </p:nvGrpSpPr>
        <p:grpSpPr bwMode="auto">
          <a:xfrm>
            <a:off x="2971800" y="5334000"/>
            <a:ext cx="1447800" cy="609600"/>
            <a:chOff x="-96" y="2736"/>
            <a:chExt cx="912" cy="384"/>
          </a:xfrm>
        </p:grpSpPr>
        <p:sp>
          <p:nvSpPr>
            <p:cNvPr id="441483" name="Rectangle 139"/>
            <p:cNvSpPr>
              <a:spLocks noChangeArrowheads="1"/>
            </p:cNvSpPr>
            <p:nvPr/>
          </p:nvSpPr>
          <p:spPr bwMode="auto">
            <a:xfrm>
              <a:off x="-9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41484" name="Rectangle 140"/>
            <p:cNvSpPr>
              <a:spLocks noChangeArrowheads="1"/>
            </p:cNvSpPr>
            <p:nvPr/>
          </p:nvSpPr>
          <p:spPr bwMode="auto">
            <a:xfrm>
              <a:off x="-9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e_dstE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FF33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FF33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FF33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41485" name="Group 141"/>
          <p:cNvGrpSpPr>
            <a:grpSpLocks/>
          </p:cNvGrpSpPr>
          <p:nvPr/>
        </p:nvGrpSpPr>
        <p:grpSpPr bwMode="auto">
          <a:xfrm>
            <a:off x="2971800" y="5943600"/>
            <a:ext cx="1447800" cy="838200"/>
            <a:chOff x="1728" y="3648"/>
            <a:chExt cx="912" cy="528"/>
          </a:xfrm>
        </p:grpSpPr>
        <p:sp>
          <p:nvSpPr>
            <p:cNvPr id="441486" name="Rectangle 142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41487" name="Rectangle 143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srcA</a:t>
              </a:r>
              <a:r>
                <a:rPr lang="en-US" sz="1400" b="0" dirty="0"/>
                <a:t> = </a:t>
              </a:r>
              <a:r>
                <a:rPr lang="en-US" sz="1400" b="0" dirty="0">
                  <a:latin typeface="Courier New" pitchFamily="49" charset="0"/>
                </a:rPr>
                <a:t>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endParaRPr lang="en-US" sz="1400" b="0" dirty="0">
                <a:latin typeface="Courier New" pitchFamily="49" charset="0"/>
              </a:endParaRPr>
            </a:p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/>
                <a:t>srcB</a:t>
              </a:r>
              <a:r>
                <a:rPr lang="en-US" sz="1400" b="0" dirty="0"/>
                <a:t> = </a:t>
              </a:r>
              <a:r>
                <a:rPr lang="en-US" sz="1400" dirty="0">
                  <a:solidFill>
                    <a:srgbClr val="008000"/>
                  </a:solidFill>
                  <a:latin typeface="Courier New" pitchFamily="49" charset="0"/>
                </a:rPr>
                <a:t>%</a:t>
              </a:r>
              <a:r>
                <a:rPr lang="en-US" sz="1400" dirty="0" err="1">
                  <a:solidFill>
                    <a:srgbClr val="008000"/>
                  </a:solidFill>
                  <a:latin typeface="Courier New" pitchFamily="49" charset="0"/>
                </a:rPr>
                <a:t>rax</a:t>
              </a:r>
              <a:endParaRPr lang="en-US" sz="1400" dirty="0">
                <a:solidFill>
                  <a:srgbClr val="008000"/>
                </a:solidFill>
                <a:latin typeface="Courier New" pitchFamily="49" charset="0"/>
              </a:endParaRPr>
            </a:p>
          </p:txBody>
        </p:sp>
      </p:grpSp>
      <p:sp>
        <p:nvSpPr>
          <p:cNvPr id="441491" name="Rectangle 147"/>
          <p:cNvSpPr>
            <a:spLocks noChangeArrowheads="1"/>
          </p:cNvSpPr>
          <p:nvPr/>
        </p:nvSpPr>
        <p:spPr bwMode="auto">
          <a:xfrm>
            <a:off x="4419600" y="4343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Cycle 5</a:t>
            </a:r>
          </a:p>
        </p:txBody>
      </p:sp>
      <p:sp>
        <p:nvSpPr>
          <p:cNvPr id="441492" name="Rectangle 148"/>
          <p:cNvSpPr>
            <a:spLocks noChangeArrowheads="1"/>
          </p:cNvSpPr>
          <p:nvPr/>
        </p:nvSpPr>
        <p:spPr bwMode="auto">
          <a:xfrm>
            <a:off x="5867400" y="37338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/>
              <a:t>Cycle 6</a:t>
            </a:r>
          </a:p>
        </p:txBody>
      </p:sp>
      <p:sp>
        <p:nvSpPr>
          <p:cNvPr id="441493" name="Line 149"/>
          <p:cNvSpPr>
            <a:spLocks noChangeShapeType="1"/>
          </p:cNvSpPr>
          <p:nvPr/>
        </p:nvSpPr>
        <p:spPr bwMode="auto">
          <a:xfrm>
            <a:off x="5867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494" name="Line 150"/>
          <p:cNvSpPr>
            <a:spLocks noChangeShapeType="1"/>
          </p:cNvSpPr>
          <p:nvPr/>
        </p:nvSpPr>
        <p:spPr bwMode="auto">
          <a:xfrm>
            <a:off x="6324600" y="3429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94998B-8306-4251-894D-625BD9A22604}"/>
              </a:ext>
            </a:extLst>
          </p:cNvPr>
          <p:cNvSpPr txBox="1"/>
          <p:nvPr/>
        </p:nvSpPr>
        <p:spPr>
          <a:xfrm>
            <a:off x="148647" y="3484102"/>
            <a:ext cx="2750705" cy="329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0" dirty="0"/>
              <a:t>在周期</a:t>
            </a:r>
            <a:r>
              <a:rPr lang="en-US" altLang="zh-CN" b="0" dirty="0"/>
              <a:t>4</a:t>
            </a:r>
            <a:r>
              <a:rPr lang="zh-CN" altLang="en-US" b="0" dirty="0"/>
              <a:t>中，发现数据冒险，</a:t>
            </a:r>
            <a:r>
              <a:rPr lang="en-US" altLang="zh-CN" b="0" dirty="0"/>
              <a:t>stall</a:t>
            </a:r>
            <a:r>
              <a:rPr lang="zh-CN" altLang="en-US" b="0" dirty="0"/>
              <a:t>并插入一个</a:t>
            </a:r>
            <a:r>
              <a:rPr lang="en-US" altLang="zh-CN" b="0" dirty="0"/>
              <a:t>bubble</a:t>
            </a:r>
            <a:r>
              <a:rPr lang="zh-CN" altLang="en-US" b="0" dirty="0"/>
              <a:t>；周期</a:t>
            </a:r>
            <a:r>
              <a:rPr lang="en-US" altLang="zh-CN" b="0" dirty="0"/>
              <a:t>5</a:t>
            </a:r>
            <a:r>
              <a:rPr lang="zh-CN" altLang="en-US" b="0" dirty="0"/>
              <a:t>中，仍有数据冒险，</a:t>
            </a:r>
            <a:r>
              <a:rPr lang="en-US" altLang="zh-CN" b="0" dirty="0"/>
              <a:t>stall</a:t>
            </a:r>
            <a:r>
              <a:rPr lang="zh-CN" altLang="en-US" b="0" dirty="0"/>
              <a:t>并插入一个</a:t>
            </a:r>
            <a:r>
              <a:rPr lang="en-US" altLang="zh-CN" b="0" dirty="0"/>
              <a:t>bubble</a:t>
            </a:r>
            <a:r>
              <a:rPr lang="zh-CN" altLang="en-US" b="0" dirty="0"/>
              <a:t>；周期</a:t>
            </a:r>
            <a:r>
              <a:rPr lang="en-US" altLang="zh-CN" b="0" dirty="0"/>
              <a:t>6</a:t>
            </a:r>
            <a:r>
              <a:rPr lang="zh-CN" altLang="en-US" b="0" dirty="0"/>
              <a:t>中，仍有数据冒险，</a:t>
            </a:r>
            <a:r>
              <a:rPr lang="en-US" altLang="zh-CN" b="0" dirty="0"/>
              <a:t>stall</a:t>
            </a:r>
            <a:r>
              <a:rPr lang="zh-CN" altLang="en-US" b="0" dirty="0"/>
              <a:t>并插入一个</a:t>
            </a:r>
            <a:r>
              <a:rPr lang="en-US" altLang="zh-CN" b="0" dirty="0"/>
              <a:t>bubble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algn="l">
              <a:lnSpc>
                <a:spcPct val="130000"/>
              </a:lnSpc>
            </a:pPr>
            <a:r>
              <a:rPr lang="zh-CN" altLang="en-US" b="0" dirty="0"/>
              <a:t>共插入</a:t>
            </a:r>
            <a:r>
              <a:rPr lang="en-US" altLang="zh-CN" b="0" dirty="0"/>
              <a:t>3</a:t>
            </a:r>
            <a:r>
              <a:rPr lang="zh-CN" altLang="en-US" b="0" dirty="0"/>
              <a:t>个</a:t>
            </a:r>
            <a:r>
              <a:rPr lang="en-US" altLang="zh-CN" b="0" dirty="0"/>
              <a:t>bubble</a:t>
            </a:r>
            <a:r>
              <a:rPr lang="zh-CN" altLang="en-US" b="0" dirty="0"/>
              <a:t>，效果类似于插入</a:t>
            </a:r>
            <a:r>
              <a:rPr lang="en-US" altLang="zh-CN" b="0" dirty="0"/>
              <a:t>3</a:t>
            </a:r>
            <a:r>
              <a:rPr lang="zh-CN" altLang="en-US" b="0" dirty="0"/>
              <a:t>条</a:t>
            </a:r>
            <a:r>
              <a:rPr lang="en-US" altLang="zh-CN" b="0" dirty="0" err="1"/>
              <a:t>nop</a:t>
            </a:r>
            <a:r>
              <a:rPr lang="zh-CN" altLang="en-US" b="0" dirty="0"/>
              <a:t>指令。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Stalling</a:t>
            </a:r>
            <a:r>
              <a:rPr lang="zh-CN" altLang="en-US" dirty="0"/>
              <a:t>时会发生什么</a:t>
            </a:r>
            <a:r>
              <a:rPr lang="en-US" dirty="0"/>
              <a:t>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8294688" cy="2590800"/>
          </a:xfrm>
        </p:spPr>
        <p:txBody>
          <a:bodyPr/>
          <a:lstStyle/>
          <a:p>
            <a:pPr marL="0" lvl="1" indent="457200"/>
            <a:r>
              <a:rPr lang="zh-CN" altLang="en-US" dirty="0"/>
              <a:t>指令</a:t>
            </a:r>
            <a:r>
              <a:rPr lang="en-US" dirty="0"/>
              <a:t>Stalling</a:t>
            </a:r>
            <a:r>
              <a:rPr lang="zh-CN" altLang="en-US" dirty="0"/>
              <a:t>时会暂停在</a:t>
            </a:r>
            <a:r>
              <a:rPr lang="en-US" altLang="zh-CN" dirty="0"/>
              <a:t>D</a:t>
            </a:r>
            <a:r>
              <a:rPr lang="zh-CN" altLang="en-US" dirty="0"/>
              <a:t>阶段，它后续的指令会暂停在</a:t>
            </a:r>
            <a:r>
              <a:rPr lang="en-US" altLang="zh-CN" dirty="0"/>
              <a:t>F</a:t>
            </a:r>
            <a:r>
              <a:rPr lang="zh-CN" altLang="en-US" dirty="0"/>
              <a:t>取指阶段，气泡</a:t>
            </a:r>
            <a:r>
              <a:rPr lang="en-US" altLang="zh-CN" dirty="0"/>
              <a:t>Bubbles</a:t>
            </a:r>
            <a:r>
              <a:rPr lang="zh-CN" altLang="en-US" dirty="0"/>
              <a:t>被注入到</a:t>
            </a:r>
            <a:r>
              <a:rPr lang="en-US" altLang="zh-CN" dirty="0"/>
              <a:t>E</a:t>
            </a:r>
            <a:r>
              <a:rPr lang="zh-CN" altLang="en-US" dirty="0"/>
              <a:t>执行阶段，传递到后续的阶段。即：</a:t>
            </a:r>
            <a:endParaRPr lang="en-US" altLang="zh-CN" dirty="0"/>
          </a:p>
          <a:p>
            <a:pPr marL="0" lvl="1" indent="457200"/>
            <a:r>
              <a:rPr lang="en-US" altLang="zh-CN" dirty="0"/>
              <a:t>F</a:t>
            </a:r>
            <a:r>
              <a:rPr lang="zh-CN" altLang="en-US" dirty="0"/>
              <a:t>段：</a:t>
            </a:r>
            <a:r>
              <a:rPr lang="en-US" altLang="zh-CN" dirty="0"/>
              <a:t> Stall</a:t>
            </a:r>
          </a:p>
          <a:p>
            <a:pPr marL="0" lvl="1" indent="457200"/>
            <a:r>
              <a:rPr lang="en-US" altLang="zh-CN" dirty="0"/>
              <a:t>D</a:t>
            </a:r>
            <a:r>
              <a:rPr lang="zh-CN" altLang="en-US" dirty="0"/>
              <a:t>段：</a:t>
            </a:r>
            <a:r>
              <a:rPr lang="en-US" altLang="zh-CN" dirty="0"/>
              <a:t> Stall</a:t>
            </a:r>
          </a:p>
          <a:p>
            <a:pPr marL="0" lvl="1" indent="457200"/>
            <a:r>
              <a:rPr lang="en-US" altLang="zh-CN" dirty="0"/>
              <a:t>E</a:t>
            </a:r>
            <a:r>
              <a:rPr lang="zh-CN" altLang="en-US" dirty="0"/>
              <a:t>段：</a:t>
            </a:r>
            <a:r>
              <a:rPr lang="en-US" altLang="zh-CN" dirty="0"/>
              <a:t> Bubble</a:t>
            </a:r>
            <a:endParaRPr lang="en-US" dirty="0"/>
          </a:p>
        </p:txBody>
      </p:sp>
      <p:grpSp>
        <p:nvGrpSpPr>
          <p:cNvPr id="443482" name="Group 90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-1104" y="1680"/>
            <a:chExt cx="1632" cy="1152"/>
          </a:xfrm>
        </p:grpSpPr>
        <p:sp>
          <p:nvSpPr>
            <p:cNvPr id="443452" name="Rectangle 60"/>
            <p:cNvSpPr>
              <a:spLocks noChangeArrowheads="1"/>
            </p:cNvSpPr>
            <p:nvPr/>
          </p:nvSpPr>
          <p:spPr bwMode="auto">
            <a:xfrm>
              <a:off x="-110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0x000: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$10,%rdx</a:t>
              </a:r>
            </a:p>
          </p:txBody>
        </p:sp>
        <p:sp>
          <p:nvSpPr>
            <p:cNvPr id="443453" name="Rectangle 61"/>
            <p:cNvSpPr>
              <a:spLocks noChangeArrowheads="1"/>
            </p:cNvSpPr>
            <p:nvPr/>
          </p:nvSpPr>
          <p:spPr bwMode="auto">
            <a:xfrm>
              <a:off x="-110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0x00a: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$3,%rax</a:t>
              </a:r>
            </a:p>
          </p:txBody>
        </p:sp>
        <p:sp>
          <p:nvSpPr>
            <p:cNvPr id="443456" name="Rectangle 64"/>
            <p:cNvSpPr>
              <a:spLocks noChangeArrowheads="1"/>
            </p:cNvSpPr>
            <p:nvPr/>
          </p:nvSpPr>
          <p:spPr bwMode="auto">
            <a:xfrm>
              <a:off x="-110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0x014: </a:t>
              </a:r>
              <a:r>
                <a:rPr lang="en-US" sz="1400" b="0" dirty="0" err="1">
                  <a:latin typeface="Courier New" pitchFamily="49" charset="0"/>
                </a:rPr>
                <a:t>addq</a:t>
              </a:r>
              <a:r>
                <a:rPr lang="en-US" sz="1400" b="0" dirty="0">
                  <a:latin typeface="Courier New" pitchFamily="49" charset="0"/>
                </a:rPr>
                <a:t> 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r>
                <a:rPr lang="en-US" sz="1400" b="0" dirty="0">
                  <a:latin typeface="Courier New" pitchFamily="49" charset="0"/>
                </a:rPr>
                <a:t>,%</a:t>
              </a:r>
              <a:r>
                <a:rPr lang="en-US" sz="1400" b="0" dirty="0" err="1">
                  <a:latin typeface="Courier New" pitchFamily="49" charset="0"/>
                </a:rPr>
                <a:t>rax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443458" name="Rectangle 66"/>
            <p:cNvSpPr>
              <a:spLocks noChangeArrowheads="1"/>
            </p:cNvSpPr>
            <p:nvPr/>
          </p:nvSpPr>
          <p:spPr bwMode="auto">
            <a:xfrm>
              <a:off x="-1104" y="168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4</a:t>
              </a:r>
            </a:p>
          </p:txBody>
        </p:sp>
        <p:sp>
          <p:nvSpPr>
            <p:cNvPr id="443471" name="Rectangle 79"/>
            <p:cNvSpPr>
              <a:spLocks noChangeArrowheads="1"/>
            </p:cNvSpPr>
            <p:nvPr/>
          </p:nvSpPr>
          <p:spPr bwMode="auto">
            <a:xfrm>
              <a:off x="-1104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0x016: halt</a:t>
              </a:r>
            </a:p>
          </p:txBody>
        </p:sp>
      </p:grpSp>
      <p:grpSp>
        <p:nvGrpSpPr>
          <p:cNvPr id="443473" name="Group 81"/>
          <p:cNvGrpSpPr>
            <a:grpSpLocks/>
          </p:cNvGrpSpPr>
          <p:nvPr/>
        </p:nvGrpSpPr>
        <p:grpSpPr bwMode="auto">
          <a:xfrm>
            <a:off x="304800" y="1143000"/>
            <a:ext cx="2895600" cy="1600200"/>
            <a:chOff x="1968" y="816"/>
            <a:chExt cx="1824" cy="1008"/>
          </a:xfrm>
        </p:grpSpPr>
        <p:sp>
          <p:nvSpPr>
            <p:cNvPr id="443416" name="Rectangle 24"/>
            <p:cNvSpPr>
              <a:spLocks noChangeArrowheads="1"/>
            </p:cNvSpPr>
            <p:nvPr/>
          </p:nvSpPr>
          <p:spPr bwMode="auto">
            <a:xfrm>
              <a:off x="1968" y="816"/>
              <a:ext cx="1824" cy="100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43409" name="Rectangle 17"/>
            <p:cNvSpPr>
              <a:spLocks noChangeArrowheads="1"/>
            </p:cNvSpPr>
            <p:nvPr/>
          </p:nvSpPr>
          <p:spPr bwMode="auto">
            <a:xfrm>
              <a:off x="2112" y="1056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0x000: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$10,%rdx</a:t>
              </a:r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2112" y="1248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0x00a: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$3,%rax</a:t>
              </a:r>
            </a:p>
          </p:txBody>
        </p:sp>
        <p:sp>
          <p:nvSpPr>
            <p:cNvPr id="443413" name="Rectangle 21"/>
            <p:cNvSpPr>
              <a:spLocks noChangeArrowheads="1"/>
            </p:cNvSpPr>
            <p:nvPr/>
          </p:nvSpPr>
          <p:spPr bwMode="auto">
            <a:xfrm>
              <a:off x="2112" y="144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0x014: </a:t>
              </a:r>
              <a:r>
                <a:rPr lang="en-US" sz="1400" b="0" dirty="0" err="1">
                  <a:latin typeface="Courier New" pitchFamily="49" charset="0"/>
                </a:rPr>
                <a:t>addq</a:t>
              </a:r>
              <a:r>
                <a:rPr lang="en-US" sz="1400" b="0" dirty="0">
                  <a:latin typeface="Courier New" pitchFamily="49" charset="0"/>
                </a:rPr>
                <a:t> 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r>
                <a:rPr lang="en-US" sz="1400" b="0" dirty="0">
                  <a:latin typeface="Courier New" pitchFamily="49" charset="0"/>
                </a:rPr>
                <a:t>,%</a:t>
              </a:r>
              <a:r>
                <a:rPr lang="en-US" sz="1400" b="0" dirty="0" err="1">
                  <a:latin typeface="Courier New" pitchFamily="49" charset="0"/>
                </a:rPr>
                <a:t>rax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443415" name="Rectangle 23"/>
            <p:cNvSpPr>
              <a:spLocks noChangeArrowheads="1"/>
            </p:cNvSpPr>
            <p:nvPr/>
          </p:nvSpPr>
          <p:spPr bwMode="auto">
            <a:xfrm>
              <a:off x="2112" y="864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# demo-h0.ys</a:t>
              </a:r>
            </a:p>
          </p:txBody>
        </p:sp>
        <p:sp>
          <p:nvSpPr>
            <p:cNvPr id="443472" name="Rectangle 80"/>
            <p:cNvSpPr>
              <a:spLocks noChangeArrowheads="1"/>
            </p:cNvSpPr>
            <p:nvPr/>
          </p:nvSpPr>
          <p:spPr bwMode="auto">
            <a:xfrm>
              <a:off x="2112" y="1632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0x016: halt</a:t>
              </a:r>
            </a:p>
          </p:txBody>
        </p:sp>
      </p:grpSp>
      <p:grpSp>
        <p:nvGrpSpPr>
          <p:cNvPr id="443481" name="Group 89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528" y="1680"/>
            <a:chExt cx="1632" cy="1152"/>
          </a:xfrm>
        </p:grpSpPr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528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0x000: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$10,%rdx</a:t>
              </a:r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528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0x00a: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$3,%rax</a:t>
              </a:r>
            </a:p>
          </p:txBody>
        </p:sp>
        <p:sp>
          <p:nvSpPr>
            <p:cNvPr id="443446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48" name="Rectangle 56"/>
            <p:cNvSpPr>
              <a:spLocks noChangeArrowheads="1"/>
            </p:cNvSpPr>
            <p:nvPr/>
          </p:nvSpPr>
          <p:spPr bwMode="auto">
            <a:xfrm>
              <a:off x="528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0x014: </a:t>
              </a:r>
              <a:r>
                <a:rPr lang="en-US" sz="1400" b="0" dirty="0" err="1">
                  <a:latin typeface="Courier New" pitchFamily="49" charset="0"/>
                </a:rPr>
                <a:t>addq</a:t>
              </a:r>
              <a:r>
                <a:rPr lang="en-US" sz="1400" b="0" dirty="0">
                  <a:latin typeface="Courier New" pitchFamily="49" charset="0"/>
                </a:rPr>
                <a:t> 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r>
                <a:rPr lang="en-US" sz="1400" b="0" dirty="0">
                  <a:latin typeface="Courier New" pitchFamily="49" charset="0"/>
                </a:rPr>
                <a:t>,%</a:t>
              </a:r>
              <a:r>
                <a:rPr lang="en-US" sz="1400" b="0" dirty="0" err="1">
                  <a:latin typeface="Courier New" pitchFamily="49" charset="0"/>
                </a:rPr>
                <a:t>rax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443450" name="Rectangle 58"/>
            <p:cNvSpPr>
              <a:spLocks noChangeArrowheads="1"/>
            </p:cNvSpPr>
            <p:nvPr/>
          </p:nvSpPr>
          <p:spPr bwMode="auto">
            <a:xfrm>
              <a:off x="528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5</a:t>
              </a:r>
            </a:p>
          </p:txBody>
        </p:sp>
        <p:sp>
          <p:nvSpPr>
            <p:cNvPr id="443474" name="Rectangle 82"/>
            <p:cNvSpPr>
              <a:spLocks noChangeArrowheads="1"/>
            </p:cNvSpPr>
            <p:nvPr/>
          </p:nvSpPr>
          <p:spPr bwMode="auto">
            <a:xfrm>
              <a:off x="528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0x016: halt</a:t>
              </a:r>
            </a:p>
          </p:txBody>
        </p:sp>
      </p:grpSp>
      <p:grpSp>
        <p:nvGrpSpPr>
          <p:cNvPr id="443480" name="Group 88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2160" y="1680"/>
            <a:chExt cx="1632" cy="1152"/>
          </a:xfrm>
        </p:grpSpPr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2160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0x00a: </a:t>
              </a: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$3,%rax</a:t>
              </a:r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160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2160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0x014: </a:t>
              </a:r>
              <a:r>
                <a:rPr lang="en-US" sz="1400" b="0" dirty="0" err="1">
                  <a:latin typeface="Courier New" pitchFamily="49" charset="0"/>
                </a:rPr>
                <a:t>addq</a:t>
              </a:r>
              <a:r>
                <a:rPr lang="en-US" sz="1400" b="0" dirty="0">
                  <a:latin typeface="Courier New" pitchFamily="49" charset="0"/>
                </a:rPr>
                <a:t> 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r>
                <a:rPr lang="en-US" sz="1400" b="0" dirty="0">
                  <a:latin typeface="Courier New" pitchFamily="49" charset="0"/>
                </a:rPr>
                <a:t>,%</a:t>
              </a:r>
              <a:r>
                <a:rPr lang="en-US" sz="1400" b="0" dirty="0" err="1">
                  <a:latin typeface="Courier New" pitchFamily="49" charset="0"/>
                </a:rPr>
                <a:t>rax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2160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42" name="Rectangle 50"/>
            <p:cNvSpPr>
              <a:spLocks noChangeArrowheads="1"/>
            </p:cNvSpPr>
            <p:nvPr/>
          </p:nvSpPr>
          <p:spPr bwMode="auto">
            <a:xfrm>
              <a:off x="2160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6</a:t>
              </a:r>
            </a:p>
          </p:txBody>
        </p:sp>
        <p:sp>
          <p:nvSpPr>
            <p:cNvPr id="443475" name="Rectangle 83"/>
            <p:cNvSpPr>
              <a:spLocks noChangeArrowheads="1"/>
            </p:cNvSpPr>
            <p:nvPr/>
          </p:nvSpPr>
          <p:spPr bwMode="auto">
            <a:xfrm>
              <a:off x="2160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0x016: halt</a:t>
              </a:r>
            </a:p>
          </p:txBody>
        </p:sp>
      </p:grpSp>
      <p:grpSp>
        <p:nvGrpSpPr>
          <p:cNvPr id="443479" name="Group 87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3792" y="1680"/>
            <a:chExt cx="1632" cy="1152"/>
          </a:xfrm>
        </p:grpSpPr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3792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31" name="Rectangle 39"/>
            <p:cNvSpPr>
              <a:spLocks noChangeArrowheads="1"/>
            </p:cNvSpPr>
            <p:nvPr/>
          </p:nvSpPr>
          <p:spPr bwMode="auto">
            <a:xfrm>
              <a:off x="3792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3792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0x014: </a:t>
              </a:r>
              <a:r>
                <a:rPr lang="en-US" sz="1400" b="0" dirty="0" err="1">
                  <a:latin typeface="Courier New" pitchFamily="49" charset="0"/>
                </a:rPr>
                <a:t>addq</a:t>
              </a:r>
              <a:r>
                <a:rPr lang="en-US" sz="1400" b="0" dirty="0">
                  <a:latin typeface="Courier New" pitchFamily="49" charset="0"/>
                </a:rPr>
                <a:t> 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r>
                <a:rPr lang="en-US" sz="1400" b="0" dirty="0">
                  <a:latin typeface="Courier New" pitchFamily="49" charset="0"/>
                </a:rPr>
                <a:t>,%</a:t>
              </a:r>
              <a:r>
                <a:rPr lang="en-US" sz="1400" b="0" dirty="0" err="1">
                  <a:latin typeface="Courier New" pitchFamily="49" charset="0"/>
                </a:rPr>
                <a:t>rax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3792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       </a:t>
              </a:r>
              <a:r>
                <a:rPr lang="en-US" sz="1400" i="1" dirty="0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34" name="Rectangle 42"/>
            <p:cNvSpPr>
              <a:spLocks noChangeArrowheads="1"/>
            </p:cNvSpPr>
            <p:nvPr/>
          </p:nvSpPr>
          <p:spPr bwMode="auto">
            <a:xfrm>
              <a:off x="3792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7</a:t>
              </a:r>
            </a:p>
          </p:txBody>
        </p:sp>
        <p:sp>
          <p:nvSpPr>
            <p:cNvPr id="443476" name="Rectangle 84"/>
            <p:cNvSpPr>
              <a:spLocks noChangeArrowheads="1"/>
            </p:cNvSpPr>
            <p:nvPr/>
          </p:nvSpPr>
          <p:spPr bwMode="auto">
            <a:xfrm>
              <a:off x="3792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0x016: halt</a:t>
              </a:r>
            </a:p>
          </p:txBody>
        </p:sp>
      </p:grpSp>
      <p:grpSp>
        <p:nvGrpSpPr>
          <p:cNvPr id="443478" name="Group 86"/>
          <p:cNvGrpSpPr>
            <a:grpSpLocks/>
          </p:cNvGrpSpPr>
          <p:nvPr/>
        </p:nvGrpSpPr>
        <p:grpSpPr bwMode="auto">
          <a:xfrm>
            <a:off x="5327650" y="1289050"/>
            <a:ext cx="2667000" cy="1981200"/>
            <a:chOff x="5424" y="1680"/>
            <a:chExt cx="1680" cy="1248"/>
          </a:xfrm>
        </p:grpSpPr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5424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       </a:t>
              </a:r>
              <a:r>
                <a:rPr lang="en-US" sz="1400" i="1" dirty="0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542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       </a:t>
              </a:r>
              <a:r>
                <a:rPr lang="en-US" sz="1400" i="1">
                  <a:latin typeface="Courier New" pitchFamily="49" charset="0"/>
                </a:rPr>
                <a:t>bubble</a:t>
              </a:r>
            </a:p>
          </p:txBody>
        </p:sp>
        <p:sp>
          <p:nvSpPr>
            <p:cNvPr id="443425" name="Rectangle 33"/>
            <p:cNvSpPr>
              <a:spLocks noChangeArrowheads="1"/>
            </p:cNvSpPr>
            <p:nvPr/>
          </p:nvSpPr>
          <p:spPr bwMode="auto">
            <a:xfrm>
              <a:off x="5424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Cycle 8</a:t>
              </a:r>
            </a:p>
          </p:txBody>
        </p:sp>
        <p:sp>
          <p:nvSpPr>
            <p:cNvPr id="443468" name="Rectangle 76"/>
            <p:cNvSpPr>
              <a:spLocks noChangeArrowheads="1"/>
            </p:cNvSpPr>
            <p:nvPr/>
          </p:nvSpPr>
          <p:spPr bwMode="auto">
            <a:xfrm>
              <a:off x="5424" y="2640"/>
              <a:ext cx="16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542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0x014: </a:t>
              </a:r>
              <a:r>
                <a:rPr lang="en-US" sz="1400" b="0" dirty="0" err="1">
                  <a:latin typeface="Courier New" pitchFamily="49" charset="0"/>
                </a:rPr>
                <a:t>addq</a:t>
              </a:r>
              <a:r>
                <a:rPr lang="en-US" sz="1400" b="0" dirty="0">
                  <a:latin typeface="Courier New" pitchFamily="49" charset="0"/>
                </a:rPr>
                <a:t> %</a:t>
              </a:r>
              <a:r>
                <a:rPr lang="en-US" sz="1400" b="0" dirty="0" err="1">
                  <a:latin typeface="Courier New" pitchFamily="49" charset="0"/>
                </a:rPr>
                <a:t>rdx</a:t>
              </a:r>
              <a:r>
                <a:rPr lang="en-US" sz="1400" b="0" dirty="0">
                  <a:latin typeface="Courier New" pitchFamily="49" charset="0"/>
                </a:rPr>
                <a:t>,%</a:t>
              </a:r>
              <a:r>
                <a:rPr lang="en-US" sz="1400" b="0" dirty="0" err="1">
                  <a:latin typeface="Courier New" pitchFamily="49" charset="0"/>
                </a:rPr>
                <a:t>rax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443477" name="Rectangle 85"/>
            <p:cNvSpPr>
              <a:spLocks noChangeArrowheads="1"/>
            </p:cNvSpPr>
            <p:nvPr/>
          </p:nvSpPr>
          <p:spPr bwMode="auto">
            <a:xfrm>
              <a:off x="542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0x016: halt</a:t>
              </a:r>
            </a:p>
          </p:txBody>
        </p:sp>
      </p:grpSp>
      <p:grpSp>
        <p:nvGrpSpPr>
          <p:cNvPr id="443424" name="Group 32"/>
          <p:cNvGrpSpPr>
            <a:grpSpLocks/>
          </p:cNvGrpSpPr>
          <p:nvPr/>
        </p:nvGrpSpPr>
        <p:grpSpPr bwMode="auto">
          <a:xfrm>
            <a:off x="3810000" y="1600200"/>
            <a:ext cx="1524000" cy="1524000"/>
            <a:chOff x="-48" y="1344"/>
            <a:chExt cx="960" cy="960"/>
          </a:xfrm>
        </p:grpSpPr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>
              <a:off x="-48" y="1344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Write Back</a:t>
              </a:r>
            </a:p>
          </p:txBody>
        </p:sp>
        <p:sp>
          <p:nvSpPr>
            <p:cNvPr id="443404" name="Rectangle 12"/>
            <p:cNvSpPr>
              <a:spLocks noChangeArrowheads="1"/>
            </p:cNvSpPr>
            <p:nvPr/>
          </p:nvSpPr>
          <p:spPr bwMode="auto">
            <a:xfrm>
              <a:off x="-48" y="1536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Memory</a:t>
              </a:r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-48" y="1728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Execute</a:t>
              </a:r>
              <a:endParaRPr lang="en-US" i="1"/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-48" y="1920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Decode</a:t>
              </a:r>
              <a:endParaRPr lang="en-US" i="1"/>
            </a:p>
          </p:txBody>
        </p: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>
              <a:off x="-48" y="2112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b="0"/>
                <a:t>Fetch</a:t>
              </a:r>
              <a:endParaRPr lang="en-US" i="1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76200"/>
            <a:ext cx="8704262" cy="779463"/>
          </a:xfrm>
        </p:spPr>
        <p:txBody>
          <a:bodyPr/>
          <a:lstStyle/>
          <a:p>
            <a:r>
              <a:rPr lang="en-US" dirty="0"/>
              <a:t>Stalling</a:t>
            </a:r>
            <a:r>
              <a:rPr lang="zh-CN" altLang="en-US" dirty="0"/>
              <a:t>的实现</a:t>
            </a:r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238750"/>
            <a:ext cx="8294688" cy="1295400"/>
          </a:xfrm>
        </p:spPr>
        <p:txBody>
          <a:bodyPr/>
          <a:lstStyle/>
          <a:p>
            <a:r>
              <a:rPr lang="zh-CN" altLang="en-US" dirty="0"/>
              <a:t>流水线控制机制</a:t>
            </a:r>
            <a:endParaRPr lang="en-US" dirty="0"/>
          </a:p>
          <a:p>
            <a:pPr lvl="1"/>
            <a:r>
              <a:rPr lang="zh-CN" altLang="en-US" dirty="0"/>
              <a:t>组合逻辑检测到</a:t>
            </a:r>
            <a:r>
              <a:rPr lang="en-US" altLang="zh-CN" dirty="0"/>
              <a:t>stall</a:t>
            </a:r>
            <a:r>
              <a:rPr lang="zh-CN" altLang="en-US" dirty="0"/>
              <a:t>的条件已满足，就会设置控制流水线寄存器更新的信号模式。</a:t>
            </a:r>
            <a:endParaRPr lang="en-US" dirty="0"/>
          </a:p>
        </p:txBody>
      </p:sp>
      <p:sp>
        <p:nvSpPr>
          <p:cNvPr id="185" name="AutoShape 246"/>
          <p:cNvSpPr>
            <a:spLocks noChangeArrowheads="1"/>
          </p:cNvSpPr>
          <p:nvPr/>
        </p:nvSpPr>
        <p:spPr bwMode="auto">
          <a:xfrm>
            <a:off x="609600" y="7086600"/>
            <a:ext cx="671513" cy="5715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Pipeline</a:t>
            </a:r>
          </a:p>
          <a:p>
            <a:r>
              <a:rPr lang="en-US" sz="1200" dirty="0"/>
              <a:t>control</a:t>
            </a:r>
          </a:p>
          <a:p>
            <a:r>
              <a:rPr lang="en-US" sz="1200" dirty="0"/>
              <a:t>logic</a:t>
            </a:r>
          </a:p>
        </p:txBody>
      </p:sp>
      <p:sp>
        <p:nvSpPr>
          <p:cNvPr id="186" name="AutoShape 246"/>
          <p:cNvSpPr>
            <a:spLocks noChangeArrowheads="1"/>
          </p:cNvSpPr>
          <p:nvPr/>
        </p:nvSpPr>
        <p:spPr bwMode="auto">
          <a:xfrm>
            <a:off x="1193006" y="7308850"/>
            <a:ext cx="671513" cy="5715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Pipeline</a:t>
            </a:r>
          </a:p>
          <a:p>
            <a:r>
              <a:rPr lang="en-US" sz="1200" dirty="0"/>
              <a:t>control</a:t>
            </a:r>
          </a:p>
          <a:p>
            <a:r>
              <a:rPr lang="en-US" sz="1200" dirty="0"/>
              <a:t>logic</a:t>
            </a:r>
          </a:p>
        </p:txBody>
      </p:sp>
      <p:sp>
        <p:nvSpPr>
          <p:cNvPr id="187" name="AutoShape 246"/>
          <p:cNvSpPr>
            <a:spLocks noChangeArrowheads="1"/>
          </p:cNvSpPr>
          <p:nvPr/>
        </p:nvSpPr>
        <p:spPr bwMode="auto">
          <a:xfrm>
            <a:off x="1989137" y="7461250"/>
            <a:ext cx="671513" cy="5715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Pipeline</a:t>
            </a:r>
          </a:p>
          <a:p>
            <a:r>
              <a:rPr lang="en-US" sz="1200" dirty="0"/>
              <a:t>control</a:t>
            </a:r>
          </a:p>
          <a:p>
            <a:r>
              <a:rPr lang="en-US" sz="1200" dirty="0"/>
              <a:t>logic</a:t>
            </a:r>
          </a:p>
        </p:txBody>
      </p:sp>
      <p:sp>
        <p:nvSpPr>
          <p:cNvPr id="188" name="AutoShape 246"/>
          <p:cNvSpPr>
            <a:spLocks noChangeArrowheads="1"/>
          </p:cNvSpPr>
          <p:nvPr/>
        </p:nvSpPr>
        <p:spPr bwMode="auto">
          <a:xfrm>
            <a:off x="2660650" y="7613650"/>
            <a:ext cx="671513" cy="5715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Pipeline</a:t>
            </a:r>
          </a:p>
          <a:p>
            <a:r>
              <a:rPr lang="en-US" sz="1200" dirty="0"/>
              <a:t>control</a:t>
            </a:r>
          </a:p>
          <a:p>
            <a:r>
              <a:rPr lang="en-US" sz="1200" dirty="0"/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908050"/>
            <a:ext cx="6064250" cy="41784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流水线寄存器模式</a:t>
            </a:r>
            <a:endParaRPr lang="en-US" dirty="0"/>
          </a:p>
        </p:txBody>
      </p:sp>
      <p:grpSp>
        <p:nvGrpSpPr>
          <p:cNvPr id="445507" name="Group 67"/>
          <p:cNvGrpSpPr>
            <a:grpSpLocks/>
          </p:cNvGrpSpPr>
          <p:nvPr/>
        </p:nvGrpSpPr>
        <p:grpSpPr bwMode="auto">
          <a:xfrm>
            <a:off x="4927600" y="1217613"/>
            <a:ext cx="3559175" cy="1117600"/>
            <a:chOff x="3104" y="767"/>
            <a:chExt cx="2242" cy="704"/>
          </a:xfrm>
        </p:grpSpPr>
        <p:sp>
          <p:nvSpPr>
            <p:cNvPr id="445452" name="Freeform 12"/>
            <p:cNvSpPr>
              <a:spLocks/>
            </p:cNvSpPr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3" name="Rectangle 13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3532" y="797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3557" y="920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456" name="Freeform 16"/>
            <p:cNvSpPr>
              <a:spLocks/>
            </p:cNvSpPr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7" name="Rectangle 17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8" name="Rectangle 18"/>
            <p:cNvSpPr>
              <a:spLocks noChangeArrowheads="1"/>
            </p:cNvSpPr>
            <p:nvPr/>
          </p:nvSpPr>
          <p:spPr bwMode="auto">
            <a:xfrm>
              <a:off x="3532" y="797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459" name="Rectangle 19"/>
            <p:cNvSpPr>
              <a:spLocks noChangeArrowheads="1"/>
            </p:cNvSpPr>
            <p:nvPr/>
          </p:nvSpPr>
          <p:spPr bwMode="auto">
            <a:xfrm>
              <a:off x="3557" y="920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3104" y="902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4017" y="866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3" name="Rectangle 23"/>
            <p:cNvSpPr>
              <a:spLocks noChangeArrowheads="1"/>
            </p:cNvSpPr>
            <p:nvPr/>
          </p:nvSpPr>
          <p:spPr bwMode="auto">
            <a:xfrm>
              <a:off x="4063" y="902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4775" y="856"/>
              <a:ext cx="567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4821" y="886"/>
              <a:ext cx="52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y</a:t>
              </a:r>
              <a:endParaRPr lang="en-US"/>
            </a:p>
          </p:txBody>
        </p:sp>
        <p:grpSp>
          <p:nvGrpSpPr>
            <p:cNvPr id="445506" name="Group 66"/>
            <p:cNvGrpSpPr>
              <a:grpSpLocks/>
            </p:cNvGrpSpPr>
            <p:nvPr/>
          </p:nvGrpSpPr>
          <p:grpSpPr bwMode="auto">
            <a:xfrm>
              <a:off x="4375" y="817"/>
              <a:ext cx="575" cy="654"/>
              <a:chOff x="4375" y="817"/>
              <a:chExt cx="575" cy="654"/>
            </a:xfrm>
          </p:grpSpPr>
          <p:sp>
            <p:nvSpPr>
              <p:cNvPr id="445498" name="Rectangle 58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9" name="Rectangle 59"/>
              <p:cNvSpPr>
                <a:spLocks noChangeArrowheads="1"/>
              </p:cNvSpPr>
              <p:nvPr/>
            </p:nvSpPr>
            <p:spPr bwMode="auto">
              <a:xfrm>
                <a:off x="4631" y="1076"/>
                <a:ext cx="12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y</a:t>
                </a:r>
                <a:endParaRPr lang="en-US"/>
              </a:p>
            </p:txBody>
          </p:sp>
          <p:sp>
            <p:nvSpPr>
              <p:cNvPr id="445500" name="Freeform 60"/>
              <p:cNvSpPr>
                <a:spLocks/>
              </p:cNvSpPr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1" name="Freeform 61"/>
              <p:cNvSpPr>
                <a:spLocks/>
              </p:cNvSpPr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2" name="Rectangle 62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3" name="Rectangle 63"/>
              <p:cNvSpPr>
                <a:spLocks noChangeArrowheads="1"/>
              </p:cNvSpPr>
              <p:nvPr/>
            </p:nvSpPr>
            <p:spPr bwMode="auto">
              <a:xfrm>
                <a:off x="4631" y="1076"/>
                <a:ext cx="12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y</a:t>
                </a:r>
                <a:endParaRPr lang="en-US"/>
              </a:p>
            </p:txBody>
          </p:sp>
          <p:sp>
            <p:nvSpPr>
              <p:cNvPr id="445504" name="Freeform 64"/>
              <p:cNvSpPr>
                <a:spLocks/>
              </p:cNvSpPr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05" name="Freeform 65"/>
              <p:cNvSpPr>
                <a:spLocks/>
              </p:cNvSpPr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5565" name="Group 125"/>
          <p:cNvGrpSpPr>
            <a:grpSpLocks/>
          </p:cNvGrpSpPr>
          <p:nvPr/>
        </p:nvGrpSpPr>
        <p:grpSpPr bwMode="auto">
          <a:xfrm>
            <a:off x="4833938" y="3103563"/>
            <a:ext cx="3636962" cy="1136650"/>
            <a:chOff x="3045" y="1955"/>
            <a:chExt cx="2291" cy="716"/>
          </a:xfrm>
        </p:grpSpPr>
        <p:sp>
          <p:nvSpPr>
            <p:cNvPr id="445510" name="Freeform 70"/>
            <p:cNvSpPr>
              <a:spLocks/>
            </p:cNvSpPr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1" name="Rectangle 71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2" name="Rectangle 72"/>
            <p:cNvSpPr>
              <a:spLocks noChangeArrowheads="1"/>
            </p:cNvSpPr>
            <p:nvPr/>
          </p:nvSpPr>
          <p:spPr bwMode="auto">
            <a:xfrm>
              <a:off x="3520" y="1985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513" name="Rectangle 73"/>
            <p:cNvSpPr>
              <a:spLocks noChangeArrowheads="1"/>
            </p:cNvSpPr>
            <p:nvPr/>
          </p:nvSpPr>
          <p:spPr bwMode="auto">
            <a:xfrm>
              <a:off x="3545" y="2108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514" name="Freeform 74"/>
            <p:cNvSpPr>
              <a:spLocks/>
            </p:cNvSpPr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5" name="Rectangle 75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3520" y="1985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Rising</a:t>
              </a:r>
              <a:endParaRPr lang="en-US"/>
            </a:p>
          </p:txBody>
        </p:sp>
        <p:sp>
          <p:nvSpPr>
            <p:cNvPr id="445517" name="Rectangle 77"/>
            <p:cNvSpPr>
              <a:spLocks noChangeArrowheads="1"/>
            </p:cNvSpPr>
            <p:nvPr/>
          </p:nvSpPr>
          <p:spPr bwMode="auto">
            <a:xfrm>
              <a:off x="3545" y="2108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clock</a:t>
              </a:r>
              <a:endParaRPr lang="en-US"/>
            </a:p>
          </p:txBody>
        </p:sp>
        <p:sp>
          <p:nvSpPr>
            <p:cNvPr id="445518" name="Rectangle 78"/>
            <p:cNvSpPr>
              <a:spLocks noChangeArrowheads="1"/>
            </p:cNvSpPr>
            <p:nvPr/>
          </p:nvSpPr>
          <p:spPr bwMode="auto">
            <a:xfrm>
              <a:off x="304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19" name="Rectangle 79"/>
            <p:cNvSpPr>
              <a:spLocks noChangeArrowheads="1"/>
            </p:cNvSpPr>
            <p:nvPr/>
          </p:nvSpPr>
          <p:spPr bwMode="auto">
            <a:xfrm>
              <a:off x="3092" y="2090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520" name="Rectangle 80"/>
            <p:cNvSpPr>
              <a:spLocks noChangeArrowheads="1"/>
            </p:cNvSpPr>
            <p:nvPr/>
          </p:nvSpPr>
          <p:spPr bwMode="auto">
            <a:xfrm>
              <a:off x="400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1" name="Rectangle 81"/>
            <p:cNvSpPr>
              <a:spLocks noChangeArrowheads="1"/>
            </p:cNvSpPr>
            <p:nvPr/>
          </p:nvSpPr>
          <p:spPr bwMode="auto">
            <a:xfrm>
              <a:off x="4051" y="2090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0">
                  <a:solidFill>
                    <a:srgbClr val="000099"/>
                  </a:solidFill>
                  <a:latin typeface="Wingdings 3" pitchFamily="18" charset="2"/>
                </a:rPr>
                <a:t>_</a:t>
              </a:r>
              <a:endParaRPr lang="en-US"/>
            </a:p>
          </p:txBody>
        </p:sp>
        <p:sp>
          <p:nvSpPr>
            <p:cNvPr id="445528" name="Rectangle 88"/>
            <p:cNvSpPr>
              <a:spLocks noChangeArrowheads="1"/>
            </p:cNvSpPr>
            <p:nvPr/>
          </p:nvSpPr>
          <p:spPr bwMode="auto">
            <a:xfrm>
              <a:off x="4762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9" name="Rectangle 89"/>
            <p:cNvSpPr>
              <a:spLocks noChangeArrowheads="1"/>
            </p:cNvSpPr>
            <p:nvPr/>
          </p:nvSpPr>
          <p:spPr bwMode="auto">
            <a:xfrm>
              <a:off x="4809" y="2074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grpSp>
          <p:nvGrpSpPr>
            <p:cNvPr id="445564" name="Group 124"/>
            <p:cNvGrpSpPr>
              <a:grpSpLocks/>
            </p:cNvGrpSpPr>
            <p:nvPr/>
          </p:nvGrpSpPr>
          <p:grpSpPr bwMode="auto">
            <a:xfrm>
              <a:off x="4362" y="2017"/>
              <a:ext cx="576" cy="654"/>
              <a:chOff x="4362" y="2017"/>
              <a:chExt cx="576" cy="654"/>
            </a:xfrm>
          </p:grpSpPr>
          <p:sp>
            <p:nvSpPr>
              <p:cNvPr id="445556" name="Rectangle 116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7" name="Rectangle 117"/>
              <p:cNvSpPr>
                <a:spLocks noChangeArrowheads="1"/>
              </p:cNvSpPr>
              <p:nvPr/>
            </p:nvSpPr>
            <p:spPr bwMode="auto">
              <a:xfrm>
                <a:off x="461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x</a:t>
                </a:r>
                <a:endParaRPr lang="en-US"/>
              </a:p>
            </p:txBody>
          </p:sp>
          <p:sp>
            <p:nvSpPr>
              <p:cNvPr id="445558" name="Freeform 118"/>
              <p:cNvSpPr>
                <a:spLocks/>
              </p:cNvSpPr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9" name="Freeform 119"/>
              <p:cNvSpPr>
                <a:spLocks/>
              </p:cNvSpPr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0" name="Rectangle 120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1" name="Rectangle 121"/>
              <p:cNvSpPr>
                <a:spLocks noChangeArrowheads="1"/>
              </p:cNvSpPr>
              <p:nvPr/>
            </p:nvSpPr>
            <p:spPr bwMode="auto">
              <a:xfrm>
                <a:off x="461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x</a:t>
                </a:r>
                <a:endParaRPr lang="en-US"/>
              </a:p>
            </p:txBody>
          </p:sp>
          <p:sp>
            <p:nvSpPr>
              <p:cNvPr id="445562" name="Freeform 122"/>
              <p:cNvSpPr>
                <a:spLocks/>
              </p:cNvSpPr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3" name="Freeform 123"/>
              <p:cNvSpPr>
                <a:spLocks/>
              </p:cNvSpPr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5595" name="Rectangle 155"/>
          <p:cNvSpPr>
            <a:spLocks noChangeArrowheads="1"/>
          </p:cNvSpPr>
          <p:nvPr/>
        </p:nvSpPr>
        <p:spPr bwMode="auto">
          <a:xfrm>
            <a:off x="3513138" y="4992688"/>
            <a:ext cx="184150" cy="1038225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596" name="Rectangle 156"/>
          <p:cNvSpPr>
            <a:spLocks noChangeArrowheads="1"/>
          </p:cNvSpPr>
          <p:nvPr/>
        </p:nvSpPr>
        <p:spPr bwMode="auto">
          <a:xfrm>
            <a:off x="3598863" y="5403850"/>
            <a:ext cx="1016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x</a:t>
            </a:r>
            <a:endParaRPr lang="en-US"/>
          </a:p>
        </p:txBody>
      </p:sp>
      <p:grpSp>
        <p:nvGrpSpPr>
          <p:cNvPr id="445599" name="Group 159"/>
          <p:cNvGrpSpPr>
            <a:grpSpLocks/>
          </p:cNvGrpSpPr>
          <p:nvPr/>
        </p:nvGrpSpPr>
        <p:grpSpPr bwMode="auto">
          <a:xfrm>
            <a:off x="3330575" y="6029325"/>
            <a:ext cx="252413" cy="182563"/>
            <a:chOff x="2098" y="3798"/>
            <a:chExt cx="159" cy="115"/>
          </a:xfrm>
        </p:grpSpPr>
        <p:sp>
          <p:nvSpPr>
            <p:cNvPr id="445597" name="Freeform 157"/>
            <p:cNvSpPr>
              <a:spLocks/>
            </p:cNvSpPr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98" name="Freeform 158"/>
            <p:cNvSpPr>
              <a:spLocks/>
            </p:cNvSpPr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602" name="Group 162"/>
          <p:cNvGrpSpPr>
            <a:grpSpLocks/>
          </p:cNvGrpSpPr>
          <p:nvPr/>
        </p:nvGrpSpPr>
        <p:grpSpPr bwMode="auto">
          <a:xfrm>
            <a:off x="3627438" y="6029325"/>
            <a:ext cx="250825" cy="182563"/>
            <a:chOff x="2285" y="3798"/>
            <a:chExt cx="158" cy="115"/>
          </a:xfrm>
        </p:grpSpPr>
        <p:sp>
          <p:nvSpPr>
            <p:cNvPr id="445600" name="Freeform 160"/>
            <p:cNvSpPr>
              <a:spLocks/>
            </p:cNvSpPr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01" name="Freeform 161"/>
            <p:cNvSpPr>
              <a:spLocks/>
            </p:cNvSpPr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603" name="Freeform 163"/>
          <p:cNvSpPr>
            <a:spLocks/>
          </p:cNvSpPr>
          <p:nvPr/>
        </p:nvSpPr>
        <p:spPr bwMode="auto">
          <a:xfrm>
            <a:off x="3146425" y="5419725"/>
            <a:ext cx="366713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04" name="Freeform 164"/>
          <p:cNvSpPr>
            <a:spLocks/>
          </p:cNvSpPr>
          <p:nvPr/>
        </p:nvSpPr>
        <p:spPr bwMode="auto">
          <a:xfrm>
            <a:off x="3695700" y="5419725"/>
            <a:ext cx="365125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05" name="Rectangle 165"/>
          <p:cNvSpPr>
            <a:spLocks noChangeArrowheads="1"/>
          </p:cNvSpPr>
          <p:nvPr/>
        </p:nvSpPr>
        <p:spPr bwMode="auto">
          <a:xfrm>
            <a:off x="3513138" y="4992688"/>
            <a:ext cx="184150" cy="1038225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06" name="Rectangle 166"/>
          <p:cNvSpPr>
            <a:spLocks noChangeArrowheads="1"/>
          </p:cNvSpPr>
          <p:nvPr/>
        </p:nvSpPr>
        <p:spPr bwMode="auto">
          <a:xfrm>
            <a:off x="3598863" y="5403850"/>
            <a:ext cx="1016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x</a:t>
            </a:r>
            <a:endParaRPr lang="en-US"/>
          </a:p>
        </p:txBody>
      </p:sp>
      <p:grpSp>
        <p:nvGrpSpPr>
          <p:cNvPr id="445609" name="Group 169"/>
          <p:cNvGrpSpPr>
            <a:grpSpLocks/>
          </p:cNvGrpSpPr>
          <p:nvPr/>
        </p:nvGrpSpPr>
        <p:grpSpPr bwMode="auto">
          <a:xfrm>
            <a:off x="3330575" y="6029325"/>
            <a:ext cx="252413" cy="182563"/>
            <a:chOff x="2098" y="3798"/>
            <a:chExt cx="159" cy="115"/>
          </a:xfrm>
        </p:grpSpPr>
        <p:sp>
          <p:nvSpPr>
            <p:cNvPr id="445607" name="Freeform 167"/>
            <p:cNvSpPr>
              <a:spLocks/>
            </p:cNvSpPr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08" name="Freeform 168"/>
            <p:cNvSpPr>
              <a:spLocks/>
            </p:cNvSpPr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612" name="Group 172"/>
          <p:cNvGrpSpPr>
            <a:grpSpLocks/>
          </p:cNvGrpSpPr>
          <p:nvPr/>
        </p:nvGrpSpPr>
        <p:grpSpPr bwMode="auto">
          <a:xfrm>
            <a:off x="3627438" y="6029325"/>
            <a:ext cx="250825" cy="182563"/>
            <a:chOff x="2285" y="3798"/>
            <a:chExt cx="158" cy="115"/>
          </a:xfrm>
        </p:grpSpPr>
        <p:sp>
          <p:nvSpPr>
            <p:cNvPr id="445610" name="Freeform 170"/>
            <p:cNvSpPr>
              <a:spLocks/>
            </p:cNvSpPr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11" name="Freeform 171"/>
            <p:cNvSpPr>
              <a:spLocks/>
            </p:cNvSpPr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613" name="Freeform 173"/>
          <p:cNvSpPr>
            <a:spLocks/>
          </p:cNvSpPr>
          <p:nvPr/>
        </p:nvSpPr>
        <p:spPr bwMode="auto">
          <a:xfrm>
            <a:off x="3146425" y="5419725"/>
            <a:ext cx="366713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614" name="Freeform 174"/>
          <p:cNvSpPr>
            <a:spLocks/>
          </p:cNvSpPr>
          <p:nvPr/>
        </p:nvSpPr>
        <p:spPr bwMode="auto">
          <a:xfrm>
            <a:off x="3695700" y="5419725"/>
            <a:ext cx="365125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5624" name="Group 184"/>
          <p:cNvGrpSpPr>
            <a:grpSpLocks/>
          </p:cNvGrpSpPr>
          <p:nvPr/>
        </p:nvGrpSpPr>
        <p:grpSpPr bwMode="auto">
          <a:xfrm>
            <a:off x="4833938" y="4864100"/>
            <a:ext cx="3843337" cy="1155700"/>
            <a:chOff x="3045" y="3064"/>
            <a:chExt cx="2421" cy="728"/>
          </a:xfrm>
        </p:grpSpPr>
        <p:grpSp>
          <p:nvGrpSpPr>
            <p:cNvPr id="445623" name="Group 183"/>
            <p:cNvGrpSpPr>
              <a:grpSpLocks/>
            </p:cNvGrpSpPr>
            <p:nvPr/>
          </p:nvGrpSpPr>
          <p:grpSpPr bwMode="auto">
            <a:xfrm>
              <a:off x="3045" y="3064"/>
              <a:ext cx="2421" cy="728"/>
              <a:chOff x="3045" y="3071"/>
              <a:chExt cx="2421" cy="728"/>
            </a:xfrm>
          </p:grpSpPr>
          <p:sp>
            <p:nvSpPr>
              <p:cNvPr id="445578" name="Rectangle 138"/>
              <p:cNvSpPr>
                <a:spLocks noChangeArrowheads="1"/>
              </p:cNvSpPr>
              <p:nvPr/>
            </p:nvSpPr>
            <p:spPr bwMode="auto">
              <a:xfrm>
                <a:off x="3045" y="3170"/>
                <a:ext cx="311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6" name="Rectangle 126"/>
              <p:cNvSpPr>
                <a:spLocks noChangeArrowheads="1"/>
              </p:cNvSpPr>
              <p:nvPr/>
            </p:nvSpPr>
            <p:spPr bwMode="auto">
              <a:xfrm>
                <a:off x="4593" y="3145"/>
                <a:ext cx="116" cy="6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67" name="Rectangle 127"/>
              <p:cNvSpPr>
                <a:spLocks noChangeArrowheads="1"/>
              </p:cNvSpPr>
              <p:nvPr/>
            </p:nvSpPr>
            <p:spPr bwMode="auto">
              <a:xfrm>
                <a:off x="4638" y="327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n</a:t>
                </a:r>
                <a:endParaRPr lang="en-US"/>
              </a:p>
            </p:txBody>
          </p:sp>
          <p:sp>
            <p:nvSpPr>
              <p:cNvPr id="445568" name="Rectangle 128"/>
              <p:cNvSpPr>
                <a:spLocks noChangeArrowheads="1"/>
              </p:cNvSpPr>
              <p:nvPr/>
            </p:nvSpPr>
            <p:spPr bwMode="auto">
              <a:xfrm>
                <a:off x="4638" y="3412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o</a:t>
                </a:r>
                <a:endParaRPr lang="en-US"/>
              </a:p>
            </p:txBody>
          </p:sp>
          <p:sp>
            <p:nvSpPr>
              <p:cNvPr id="445569" name="Rectangle 129"/>
              <p:cNvSpPr>
                <a:spLocks noChangeArrowheads="1"/>
              </p:cNvSpPr>
              <p:nvPr/>
            </p:nvSpPr>
            <p:spPr bwMode="auto">
              <a:xfrm>
                <a:off x="4638" y="355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p</a:t>
                </a:r>
                <a:endParaRPr lang="en-US"/>
              </a:p>
            </p:txBody>
          </p:sp>
          <p:sp>
            <p:nvSpPr>
              <p:cNvPr id="445570" name="Freeform 130"/>
              <p:cNvSpPr>
                <a:spLocks/>
              </p:cNvSpPr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1" name="Rectangle 131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2" name="Rectangle 132"/>
              <p:cNvSpPr>
                <a:spLocks noChangeArrowheads="1"/>
              </p:cNvSpPr>
              <p:nvPr/>
            </p:nvSpPr>
            <p:spPr bwMode="auto">
              <a:xfrm>
                <a:off x="3542" y="3101"/>
                <a:ext cx="28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Rising</a:t>
                </a:r>
                <a:endParaRPr lang="en-US"/>
              </a:p>
            </p:txBody>
          </p:sp>
          <p:sp>
            <p:nvSpPr>
              <p:cNvPr id="445573" name="Rectangle 133"/>
              <p:cNvSpPr>
                <a:spLocks noChangeArrowheads="1"/>
              </p:cNvSpPr>
              <p:nvPr/>
            </p:nvSpPr>
            <p:spPr bwMode="auto">
              <a:xfrm>
                <a:off x="3567" y="3224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clock</a:t>
                </a:r>
                <a:endParaRPr lang="en-US"/>
              </a:p>
            </p:txBody>
          </p:sp>
          <p:sp>
            <p:nvSpPr>
              <p:cNvPr id="445574" name="Freeform 134"/>
              <p:cNvSpPr>
                <a:spLocks/>
              </p:cNvSpPr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5" name="Rectangle 135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76" name="Rectangle 136"/>
              <p:cNvSpPr>
                <a:spLocks noChangeArrowheads="1"/>
              </p:cNvSpPr>
              <p:nvPr/>
            </p:nvSpPr>
            <p:spPr bwMode="auto">
              <a:xfrm>
                <a:off x="3542" y="3101"/>
                <a:ext cx="28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Rising</a:t>
                </a:r>
                <a:endParaRPr lang="en-US"/>
              </a:p>
            </p:txBody>
          </p:sp>
          <p:sp>
            <p:nvSpPr>
              <p:cNvPr id="445577" name="Rectangle 137"/>
              <p:cNvSpPr>
                <a:spLocks noChangeArrowheads="1"/>
              </p:cNvSpPr>
              <p:nvPr/>
            </p:nvSpPr>
            <p:spPr bwMode="auto">
              <a:xfrm>
                <a:off x="3567" y="3224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clock</a:t>
                </a:r>
                <a:endParaRPr lang="en-US"/>
              </a:p>
            </p:txBody>
          </p:sp>
          <p:sp>
            <p:nvSpPr>
              <p:cNvPr id="445579" name="Rectangle 139"/>
              <p:cNvSpPr>
                <a:spLocks noChangeArrowheads="1"/>
              </p:cNvSpPr>
              <p:nvPr/>
            </p:nvSpPr>
            <p:spPr bwMode="auto">
              <a:xfrm>
                <a:off x="3181" y="3206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/>
              </a:p>
            </p:txBody>
          </p:sp>
          <p:sp>
            <p:nvSpPr>
              <p:cNvPr id="445580" name="Rectangle 140"/>
              <p:cNvSpPr>
                <a:spLocks noChangeArrowheads="1"/>
              </p:cNvSpPr>
              <p:nvPr/>
            </p:nvSpPr>
            <p:spPr bwMode="auto">
              <a:xfrm>
                <a:off x="4005" y="3170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81" name="Rectangle 141"/>
              <p:cNvSpPr>
                <a:spLocks noChangeArrowheads="1"/>
              </p:cNvSpPr>
              <p:nvPr/>
            </p:nvSpPr>
            <p:spPr bwMode="auto">
              <a:xfrm>
                <a:off x="4141" y="3206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0">
                    <a:solidFill>
                      <a:srgbClr val="000099"/>
                    </a:solidFill>
                    <a:latin typeface="Wingdings 3" pitchFamily="18" charset="2"/>
                  </a:rPr>
                  <a:t>_</a:t>
                </a:r>
                <a:endParaRPr lang="en-US"/>
              </a:p>
            </p:txBody>
          </p:sp>
          <p:sp>
            <p:nvSpPr>
              <p:cNvPr id="445586" name="Rectangle 146"/>
              <p:cNvSpPr>
                <a:spLocks noChangeArrowheads="1"/>
              </p:cNvSpPr>
              <p:nvPr/>
            </p:nvSpPr>
            <p:spPr bwMode="auto">
              <a:xfrm>
                <a:off x="4763" y="3166"/>
                <a:ext cx="703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87" name="Rectangle 147"/>
              <p:cNvSpPr>
                <a:spLocks noChangeArrowheads="1"/>
              </p:cNvSpPr>
              <p:nvPr/>
            </p:nvSpPr>
            <p:spPr bwMode="auto">
              <a:xfrm>
                <a:off x="4830" y="3190"/>
                <a:ext cx="43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Output = </a:t>
                </a:r>
                <a:endParaRPr lang="en-US"/>
              </a:p>
            </p:txBody>
          </p:sp>
          <p:sp>
            <p:nvSpPr>
              <p:cNvPr id="445588" name="Rectangle 148"/>
              <p:cNvSpPr>
                <a:spLocks noChangeArrowheads="1"/>
              </p:cNvSpPr>
              <p:nvPr/>
            </p:nvSpPr>
            <p:spPr bwMode="auto">
              <a:xfrm>
                <a:off x="5266" y="3200"/>
                <a:ext cx="18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  <a:latin typeface="Courier New" pitchFamily="49" charset="0"/>
                  </a:rPr>
                  <a:t>nop</a:t>
                </a:r>
                <a:endParaRPr lang="en-US"/>
              </a:p>
            </p:txBody>
          </p:sp>
        </p:grpSp>
        <p:sp>
          <p:nvSpPr>
            <p:cNvPr id="445615" name="Freeform 175"/>
            <p:cNvSpPr>
              <a:spLocks/>
            </p:cNvSpPr>
            <p:nvPr/>
          </p:nvSpPr>
          <p:spPr bwMode="auto">
            <a:xfrm>
              <a:off x="4363" y="3414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616" name="Freeform 176"/>
            <p:cNvSpPr>
              <a:spLocks/>
            </p:cNvSpPr>
            <p:nvPr/>
          </p:nvSpPr>
          <p:spPr bwMode="auto">
            <a:xfrm>
              <a:off x="4708" y="3414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619" name="Group 179"/>
          <p:cNvGrpSpPr>
            <a:grpSpLocks/>
          </p:cNvGrpSpPr>
          <p:nvPr/>
        </p:nvGrpSpPr>
        <p:grpSpPr bwMode="auto">
          <a:xfrm>
            <a:off x="609600" y="1296988"/>
            <a:ext cx="4737100" cy="1360487"/>
            <a:chOff x="384" y="817"/>
            <a:chExt cx="2984" cy="857"/>
          </a:xfrm>
        </p:grpSpPr>
        <p:sp>
          <p:nvSpPr>
            <p:cNvPr id="445460" name="Rectangle 20"/>
            <p:cNvSpPr>
              <a:spLocks noChangeArrowheads="1"/>
            </p:cNvSpPr>
            <p:nvPr/>
          </p:nvSpPr>
          <p:spPr bwMode="auto">
            <a:xfrm>
              <a:off x="3057" y="866"/>
              <a:ext cx="311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356" y="856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2402" y="886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sp>
          <p:nvSpPr>
            <p:cNvPr id="445466" name="Rectangle 26"/>
            <p:cNvSpPr>
              <a:spLocks noChangeArrowheads="1"/>
            </p:cNvSpPr>
            <p:nvPr/>
          </p:nvSpPr>
          <p:spPr bwMode="auto">
            <a:xfrm>
              <a:off x="1728" y="856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67" name="Rectangle 27"/>
            <p:cNvSpPr>
              <a:spLocks noChangeArrowheads="1"/>
            </p:cNvSpPr>
            <p:nvPr/>
          </p:nvSpPr>
          <p:spPr bwMode="auto">
            <a:xfrm>
              <a:off x="1774" y="886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Input = y</a:t>
              </a:r>
              <a:endParaRPr lang="en-US"/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1831" y="1381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878" y="1411"/>
              <a:ext cx="25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stall </a:t>
              </a:r>
              <a:endParaRPr lang="en-US"/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878" y="1534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330" y="1381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377" y="1411"/>
              <a:ext cx="35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bubble</a:t>
              </a:r>
              <a:endParaRPr lang="en-US"/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2561" y="1534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2251" y="10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482" name="Group 42"/>
            <p:cNvGrpSpPr>
              <a:grpSpLocks/>
            </p:cNvGrpSpPr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80" name="Freeform 40"/>
              <p:cNvSpPr>
                <a:spLocks/>
              </p:cNvSpPr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1" name="Freeform 41"/>
              <p:cNvSpPr>
                <a:spLocks/>
              </p:cNvSpPr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485" name="Group 45"/>
            <p:cNvGrpSpPr>
              <a:grpSpLocks/>
            </p:cNvGrpSpPr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83" name="Freeform 43"/>
              <p:cNvSpPr>
                <a:spLocks/>
              </p:cNvSpPr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4" name="Freeform 44"/>
              <p:cNvSpPr>
                <a:spLocks/>
              </p:cNvSpPr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486" name="Freeform 46"/>
            <p:cNvSpPr>
              <a:spLocks/>
            </p:cNvSpPr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87" name="Freeform 47"/>
            <p:cNvSpPr>
              <a:spLocks/>
            </p:cNvSpPr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88" name="Rectangle 4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89" name="Rectangle 49"/>
            <p:cNvSpPr>
              <a:spLocks noChangeArrowheads="1"/>
            </p:cNvSpPr>
            <p:nvPr/>
          </p:nvSpPr>
          <p:spPr bwMode="auto">
            <a:xfrm>
              <a:off x="2251" y="10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492" name="Group 52"/>
            <p:cNvGrpSpPr>
              <a:grpSpLocks/>
            </p:cNvGrpSpPr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90" name="Freeform 50"/>
              <p:cNvSpPr>
                <a:spLocks/>
              </p:cNvSpPr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1" name="Freeform 51"/>
              <p:cNvSpPr>
                <a:spLocks/>
              </p:cNvSpPr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495" name="Group 55"/>
            <p:cNvGrpSpPr>
              <a:grpSpLocks/>
            </p:cNvGrpSpPr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93" name="Freeform 53"/>
              <p:cNvSpPr>
                <a:spLocks/>
              </p:cNvSpPr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4" name="Freeform 54"/>
              <p:cNvSpPr>
                <a:spLocks/>
              </p:cNvSpPr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496" name="Freeform 56"/>
            <p:cNvSpPr>
              <a:spLocks/>
            </p:cNvSpPr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97" name="Freeform 57"/>
            <p:cNvSpPr>
              <a:spLocks/>
            </p:cNvSpPr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84" y="1046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Normal</a:t>
              </a:r>
            </a:p>
          </p:txBody>
        </p:sp>
      </p:grpSp>
      <p:grpSp>
        <p:nvGrpSpPr>
          <p:cNvPr id="445620" name="Group 180"/>
          <p:cNvGrpSpPr>
            <a:grpSpLocks/>
          </p:cNvGrpSpPr>
          <p:nvPr/>
        </p:nvGrpSpPr>
        <p:grpSpPr bwMode="auto">
          <a:xfrm>
            <a:off x="609600" y="3201988"/>
            <a:ext cx="4021138" cy="1341437"/>
            <a:chOff x="384" y="2017"/>
            <a:chExt cx="2533" cy="845"/>
          </a:xfrm>
        </p:grpSpPr>
        <p:sp>
          <p:nvSpPr>
            <p:cNvPr id="445522" name="Rectangle 82"/>
            <p:cNvSpPr>
              <a:spLocks noChangeArrowheads="1"/>
            </p:cNvSpPr>
            <p:nvPr/>
          </p:nvSpPr>
          <p:spPr bwMode="auto">
            <a:xfrm>
              <a:off x="2344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3" name="Rectangle 83"/>
            <p:cNvSpPr>
              <a:spLocks noChangeArrowheads="1"/>
            </p:cNvSpPr>
            <p:nvPr/>
          </p:nvSpPr>
          <p:spPr bwMode="auto">
            <a:xfrm>
              <a:off x="2390" y="2074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sp>
          <p:nvSpPr>
            <p:cNvPr id="445524" name="Rectangle 84"/>
            <p:cNvSpPr>
              <a:spLocks noChangeArrowheads="1"/>
            </p:cNvSpPr>
            <p:nvPr/>
          </p:nvSpPr>
          <p:spPr bwMode="auto">
            <a:xfrm>
              <a:off x="1716" y="2044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25" name="Rectangle 85"/>
            <p:cNvSpPr>
              <a:spLocks noChangeArrowheads="1"/>
            </p:cNvSpPr>
            <p:nvPr/>
          </p:nvSpPr>
          <p:spPr bwMode="auto">
            <a:xfrm>
              <a:off x="1762" y="2074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Input = y</a:t>
              </a:r>
              <a:endParaRPr lang="en-US"/>
            </a:p>
          </p:txBody>
        </p:sp>
        <p:sp>
          <p:nvSpPr>
            <p:cNvPr id="445530" name="Rectangle 90"/>
            <p:cNvSpPr>
              <a:spLocks noChangeArrowheads="1"/>
            </p:cNvSpPr>
            <p:nvPr/>
          </p:nvSpPr>
          <p:spPr bwMode="auto">
            <a:xfrm>
              <a:off x="1819" y="2569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31" name="Rectangle 91"/>
            <p:cNvSpPr>
              <a:spLocks noChangeArrowheads="1"/>
            </p:cNvSpPr>
            <p:nvPr/>
          </p:nvSpPr>
          <p:spPr bwMode="auto">
            <a:xfrm>
              <a:off x="1876" y="2599"/>
              <a:ext cx="23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stall </a:t>
              </a:r>
            </a:p>
          </p:txBody>
        </p: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1888" y="2722"/>
              <a:ext cx="1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= 1</a:t>
              </a: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318" y="2569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365" y="2599"/>
              <a:ext cx="35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bubble</a:t>
              </a:r>
              <a:endParaRPr lang="en-US"/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549" y="2722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536" name="Rectangle 9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37" name="Rectangle 97"/>
            <p:cNvSpPr>
              <a:spLocks noChangeArrowheads="1"/>
            </p:cNvSpPr>
            <p:nvPr/>
          </p:nvSpPr>
          <p:spPr bwMode="auto">
            <a:xfrm>
              <a:off x="2239" y="22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540" name="Group 100"/>
            <p:cNvGrpSpPr>
              <a:grpSpLocks/>
            </p:cNvGrpSpPr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38" name="Freeform 98"/>
              <p:cNvSpPr>
                <a:spLocks/>
              </p:cNvSpPr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39" name="Freeform 99"/>
              <p:cNvSpPr>
                <a:spLocks/>
              </p:cNvSpPr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543" name="Group 103"/>
            <p:cNvGrpSpPr>
              <a:grpSpLocks/>
            </p:cNvGrpSpPr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41" name="Freeform 101"/>
              <p:cNvSpPr>
                <a:spLocks/>
              </p:cNvSpPr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42" name="Freeform 102"/>
              <p:cNvSpPr>
                <a:spLocks/>
              </p:cNvSpPr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44" name="Freeform 104"/>
            <p:cNvSpPr>
              <a:spLocks/>
            </p:cNvSpPr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45" name="Freeform 105"/>
            <p:cNvSpPr>
              <a:spLocks/>
            </p:cNvSpPr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46" name="Rectangle 10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47" name="Rectangle 107"/>
            <p:cNvSpPr>
              <a:spLocks noChangeArrowheads="1"/>
            </p:cNvSpPr>
            <p:nvPr/>
          </p:nvSpPr>
          <p:spPr bwMode="auto">
            <a:xfrm>
              <a:off x="2239" y="22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grpSp>
          <p:nvGrpSpPr>
            <p:cNvPr id="445550" name="Group 110"/>
            <p:cNvGrpSpPr>
              <a:grpSpLocks/>
            </p:cNvGrpSpPr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48" name="Freeform 108"/>
              <p:cNvSpPr>
                <a:spLocks/>
              </p:cNvSpPr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49" name="Freeform 109"/>
              <p:cNvSpPr>
                <a:spLocks/>
              </p:cNvSpPr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553" name="Group 113"/>
            <p:cNvGrpSpPr>
              <a:grpSpLocks/>
            </p:cNvGrpSpPr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51" name="Freeform 111"/>
              <p:cNvSpPr>
                <a:spLocks/>
              </p:cNvSpPr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2" name="Freeform 112"/>
              <p:cNvSpPr>
                <a:spLocks/>
              </p:cNvSpPr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54" name="Freeform 114"/>
            <p:cNvSpPr>
              <a:spLocks/>
            </p:cNvSpPr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55" name="Freeform 115"/>
            <p:cNvSpPr>
              <a:spLocks/>
            </p:cNvSpPr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84" y="2234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Stall</a:t>
              </a:r>
            </a:p>
          </p:txBody>
        </p:sp>
      </p:grpSp>
      <p:grpSp>
        <p:nvGrpSpPr>
          <p:cNvPr id="445622" name="Group 182"/>
          <p:cNvGrpSpPr>
            <a:grpSpLocks/>
          </p:cNvGrpSpPr>
          <p:nvPr/>
        </p:nvGrpSpPr>
        <p:grpSpPr bwMode="auto">
          <a:xfrm>
            <a:off x="609600" y="5016500"/>
            <a:ext cx="4021138" cy="1298575"/>
            <a:chOff x="384" y="3160"/>
            <a:chExt cx="2533" cy="818"/>
          </a:xfrm>
        </p:grpSpPr>
        <p:sp>
          <p:nvSpPr>
            <p:cNvPr id="445582" name="Rectangle 142"/>
            <p:cNvSpPr>
              <a:spLocks noChangeArrowheads="1"/>
            </p:cNvSpPr>
            <p:nvPr/>
          </p:nvSpPr>
          <p:spPr bwMode="auto">
            <a:xfrm>
              <a:off x="2344" y="3160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83" name="Rectangle 143"/>
            <p:cNvSpPr>
              <a:spLocks noChangeArrowheads="1"/>
            </p:cNvSpPr>
            <p:nvPr/>
          </p:nvSpPr>
          <p:spPr bwMode="auto">
            <a:xfrm>
              <a:off x="2390" y="3190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Output = x</a:t>
              </a:r>
              <a:endParaRPr lang="en-US"/>
            </a:p>
          </p:txBody>
        </p:sp>
        <p:sp>
          <p:nvSpPr>
            <p:cNvPr id="445584" name="Rectangle 144"/>
            <p:cNvSpPr>
              <a:spLocks noChangeArrowheads="1"/>
            </p:cNvSpPr>
            <p:nvPr/>
          </p:nvSpPr>
          <p:spPr bwMode="auto">
            <a:xfrm>
              <a:off x="1716" y="3160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85" name="Rectangle 145"/>
            <p:cNvSpPr>
              <a:spLocks noChangeArrowheads="1"/>
            </p:cNvSpPr>
            <p:nvPr/>
          </p:nvSpPr>
          <p:spPr bwMode="auto">
            <a:xfrm>
              <a:off x="1762" y="3190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Input = y</a:t>
              </a:r>
              <a:endParaRPr lang="en-US"/>
            </a:p>
          </p:txBody>
        </p:sp>
        <p:sp>
          <p:nvSpPr>
            <p:cNvPr id="445589" name="Rectangle 149"/>
            <p:cNvSpPr>
              <a:spLocks noChangeArrowheads="1"/>
            </p:cNvSpPr>
            <p:nvPr/>
          </p:nvSpPr>
          <p:spPr bwMode="auto">
            <a:xfrm>
              <a:off x="1819" y="3685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90" name="Rectangle 150"/>
            <p:cNvSpPr>
              <a:spLocks noChangeArrowheads="1"/>
            </p:cNvSpPr>
            <p:nvPr/>
          </p:nvSpPr>
          <p:spPr bwMode="auto">
            <a:xfrm>
              <a:off x="1866" y="3715"/>
              <a:ext cx="25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stall </a:t>
              </a:r>
              <a:endParaRPr lang="en-US"/>
            </a:p>
          </p:txBody>
        </p:sp>
        <p:sp>
          <p:nvSpPr>
            <p:cNvPr id="445591" name="Rectangle 151"/>
            <p:cNvSpPr>
              <a:spLocks noChangeArrowheads="1"/>
            </p:cNvSpPr>
            <p:nvPr/>
          </p:nvSpPr>
          <p:spPr bwMode="auto">
            <a:xfrm>
              <a:off x="1866" y="3838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= 0</a:t>
              </a:r>
              <a:endParaRPr lang="en-US"/>
            </a:p>
          </p:txBody>
        </p:sp>
        <p:sp>
          <p:nvSpPr>
            <p:cNvPr id="445592" name="Rectangle 152"/>
            <p:cNvSpPr>
              <a:spLocks noChangeArrowheads="1"/>
            </p:cNvSpPr>
            <p:nvPr/>
          </p:nvSpPr>
          <p:spPr bwMode="auto">
            <a:xfrm>
              <a:off x="2318" y="3685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593" name="Rectangle 153"/>
            <p:cNvSpPr>
              <a:spLocks noChangeArrowheads="1"/>
            </p:cNvSpPr>
            <p:nvPr/>
          </p:nvSpPr>
          <p:spPr bwMode="auto">
            <a:xfrm>
              <a:off x="2372" y="3715"/>
              <a:ext cx="34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bubble</a:t>
              </a:r>
            </a:p>
          </p:txBody>
        </p:sp>
        <p:sp>
          <p:nvSpPr>
            <p:cNvPr id="445594" name="Rectangle 154"/>
            <p:cNvSpPr>
              <a:spLocks noChangeArrowheads="1"/>
            </p:cNvSpPr>
            <p:nvPr/>
          </p:nvSpPr>
          <p:spPr bwMode="auto">
            <a:xfrm>
              <a:off x="2571" y="3838"/>
              <a:ext cx="1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FF3300"/>
                  </a:solidFill>
                </a:rPr>
                <a:t>= 1</a:t>
              </a:r>
            </a:p>
          </p:txBody>
        </p:sp>
        <p:sp>
          <p:nvSpPr>
            <p:cNvPr id="445449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Bubble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656675A-870C-4389-B9AF-EE05A1B43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279" y="0"/>
            <a:ext cx="9000302" cy="633824"/>
          </a:xfrm>
          <a:noFill/>
        </p:spPr>
        <p:txBody>
          <a:bodyPr vert="horz" wrap="square" lIns="90320" tIns="44368" rIns="90320" bIns="4436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196">
                <a:ea typeface="宋体" panose="02010600030101010101" pitchFamily="2" charset="-122"/>
              </a:rPr>
              <a:t>Pipelined Laundry: (Start work ASAP)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68DBB96-8CED-4E13-A0D8-E2ADBC2EC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2416" y="2300782"/>
            <a:ext cx="3959816" cy="377125"/>
          </a:xfrm>
          <a:noFill/>
        </p:spPr>
        <p:txBody>
          <a:bodyPr vert="horz" wrap="square" lIns="90320" tIns="44368" rIns="90320" bIns="44368" numCol="1" anchor="t" anchorCtr="0" compatLnSpc="1">
            <a:prstTxWarp prst="textNoShape">
              <a:avLst/>
            </a:prstTxWarp>
          </a:bodyPr>
          <a:lstStyle/>
          <a:p>
            <a:pPr marL="342248" indent="-342248">
              <a:lnSpc>
                <a:spcPct val="120000"/>
              </a:lnSpc>
              <a:spcBef>
                <a:spcPct val="10000"/>
              </a:spcBef>
            </a:pPr>
            <a:r>
              <a:rPr lang="zh-CN" altLang="en-US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串行为</a:t>
            </a:r>
            <a:r>
              <a:rPr lang="en-US" altLang="zh-CN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90</a:t>
            </a:r>
            <a:r>
              <a:rPr lang="zh-CN" altLang="en-US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分钟</a:t>
            </a:r>
            <a:r>
              <a:rPr lang="en-US" altLang="zh-CN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x4=6</a:t>
            </a:r>
            <a:r>
              <a:rPr lang="zh-CN" altLang="en-US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小时</a:t>
            </a:r>
          </a:p>
          <a:p>
            <a:pPr marL="342248" indent="-342248">
              <a:lnSpc>
                <a:spcPct val="120000"/>
              </a:lnSpc>
              <a:spcBef>
                <a:spcPct val="10000"/>
              </a:spcBef>
            </a:pPr>
            <a:r>
              <a:rPr lang="en-US" altLang="zh-CN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批则为</a:t>
            </a:r>
            <a:r>
              <a:rPr lang="en-US" altLang="zh-CN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90xN</a:t>
            </a:r>
            <a:r>
              <a:rPr lang="zh-CN" altLang="en-US" sz="1996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分钟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023EC1C8-45D8-4720-BC8C-7302B0417E5B}"/>
              </a:ext>
            </a:extLst>
          </p:cNvPr>
          <p:cNvGrpSpPr>
            <a:grpSpLocks/>
          </p:cNvGrpSpPr>
          <p:nvPr/>
        </p:nvGrpSpPr>
        <p:grpSpPr bwMode="auto">
          <a:xfrm>
            <a:off x="1079617" y="2334061"/>
            <a:ext cx="521321" cy="500721"/>
            <a:chOff x="712" y="1908"/>
            <a:chExt cx="329" cy="316"/>
          </a:xfrm>
        </p:grpSpPr>
        <p:sp>
          <p:nvSpPr>
            <p:cNvPr id="7301" name="Freeform 5">
              <a:extLst>
                <a:ext uri="{FF2B5EF4-FFF2-40B4-BE49-F238E27FC236}">
                  <a16:creationId xmlns:a16="http://schemas.microsoft.com/office/drawing/2014/main" id="{1F314E53-B07E-4B07-843D-F30CC3DF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2" name="Rectangle 6">
              <a:extLst>
                <a:ext uri="{FF2B5EF4-FFF2-40B4-BE49-F238E27FC236}">
                  <a16:creationId xmlns:a16="http://schemas.microsoft.com/office/drawing/2014/main" id="{ED66CE6D-73E3-4658-8B0A-79E795CF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959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7173" name="Group 7">
            <a:extLst>
              <a:ext uri="{FF2B5EF4-FFF2-40B4-BE49-F238E27FC236}">
                <a16:creationId xmlns:a16="http://schemas.microsoft.com/office/drawing/2014/main" id="{6ED1221B-EF9C-413A-BB89-75A1BC1323CF}"/>
              </a:ext>
            </a:extLst>
          </p:cNvPr>
          <p:cNvGrpSpPr>
            <a:grpSpLocks/>
          </p:cNvGrpSpPr>
          <p:nvPr/>
        </p:nvGrpSpPr>
        <p:grpSpPr bwMode="auto">
          <a:xfrm>
            <a:off x="1066941" y="3183386"/>
            <a:ext cx="521321" cy="500721"/>
            <a:chOff x="704" y="2444"/>
            <a:chExt cx="329" cy="316"/>
          </a:xfrm>
        </p:grpSpPr>
        <p:sp>
          <p:nvSpPr>
            <p:cNvPr id="7299" name="Freeform 8">
              <a:extLst>
                <a:ext uri="{FF2B5EF4-FFF2-40B4-BE49-F238E27FC236}">
                  <a16:creationId xmlns:a16="http://schemas.microsoft.com/office/drawing/2014/main" id="{3A605EFA-1F17-44BC-A1BF-ED6390F9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0" name="Rectangle 9">
              <a:extLst>
                <a:ext uri="{FF2B5EF4-FFF2-40B4-BE49-F238E27FC236}">
                  <a16:creationId xmlns:a16="http://schemas.microsoft.com/office/drawing/2014/main" id="{3BC7CA35-5566-4B78-80E0-5FAD916F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2495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7174" name="Group 10">
            <a:extLst>
              <a:ext uri="{FF2B5EF4-FFF2-40B4-BE49-F238E27FC236}">
                <a16:creationId xmlns:a16="http://schemas.microsoft.com/office/drawing/2014/main" id="{1B3EEC6F-2C76-41A1-8FA9-455864100F89}"/>
              </a:ext>
            </a:extLst>
          </p:cNvPr>
          <p:cNvGrpSpPr>
            <a:grpSpLocks/>
          </p:cNvGrpSpPr>
          <p:nvPr/>
        </p:nvGrpSpPr>
        <p:grpSpPr bwMode="auto">
          <a:xfrm>
            <a:off x="1028912" y="3931298"/>
            <a:ext cx="521321" cy="500721"/>
            <a:chOff x="680" y="2916"/>
            <a:chExt cx="329" cy="316"/>
          </a:xfrm>
        </p:grpSpPr>
        <p:sp>
          <p:nvSpPr>
            <p:cNvPr id="7297" name="Freeform 11">
              <a:extLst>
                <a:ext uri="{FF2B5EF4-FFF2-40B4-BE49-F238E27FC236}">
                  <a16:creationId xmlns:a16="http://schemas.microsoft.com/office/drawing/2014/main" id="{E5316D59-E1DC-4390-8D85-AF76AFF52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8" name="Rectangle 12">
              <a:extLst>
                <a:ext uri="{FF2B5EF4-FFF2-40B4-BE49-F238E27FC236}">
                  <a16:creationId xmlns:a16="http://schemas.microsoft.com/office/drawing/2014/main" id="{0A58449E-A5FF-4DE0-B775-8481662F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2967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7175" name="Group 13">
            <a:extLst>
              <a:ext uri="{FF2B5EF4-FFF2-40B4-BE49-F238E27FC236}">
                <a16:creationId xmlns:a16="http://schemas.microsoft.com/office/drawing/2014/main" id="{4CFE6775-4178-45B6-8C78-F93881927C8F}"/>
              </a:ext>
            </a:extLst>
          </p:cNvPr>
          <p:cNvGrpSpPr>
            <a:grpSpLocks/>
          </p:cNvGrpSpPr>
          <p:nvPr/>
        </p:nvGrpSpPr>
        <p:grpSpPr bwMode="auto">
          <a:xfrm>
            <a:off x="1028912" y="4653859"/>
            <a:ext cx="521321" cy="500721"/>
            <a:chOff x="680" y="3372"/>
            <a:chExt cx="329" cy="316"/>
          </a:xfrm>
        </p:grpSpPr>
        <p:sp>
          <p:nvSpPr>
            <p:cNvPr id="7295" name="Freeform 14">
              <a:extLst>
                <a:ext uri="{FF2B5EF4-FFF2-40B4-BE49-F238E27FC236}">
                  <a16:creationId xmlns:a16="http://schemas.microsoft.com/office/drawing/2014/main" id="{7B610A4E-D6FF-4A6C-9314-08827372D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6" name="Rectangle 15">
              <a:extLst>
                <a:ext uri="{FF2B5EF4-FFF2-40B4-BE49-F238E27FC236}">
                  <a16:creationId xmlns:a16="http://schemas.microsoft.com/office/drawing/2014/main" id="{86857D88-7809-4545-959B-0E0A9965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423"/>
              <a:ext cx="25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395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7176" name="Rectangle 16">
            <a:extLst>
              <a:ext uri="{FF2B5EF4-FFF2-40B4-BE49-F238E27FC236}">
                <a16:creationId xmlns:a16="http://schemas.microsoft.com/office/drawing/2014/main" id="{B60FD340-59B3-46BB-BC0F-0846BD5C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29" y="741574"/>
            <a:ext cx="899221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6 </a:t>
            </a:r>
            <a:r>
              <a:rPr lang="en-US" altLang="zh-CN" sz="2395">
                <a:latin typeface="Arial" panose="020B0604020202020204" pitchFamily="34" charset="0"/>
                <a:ea typeface="宋体" panose="02010600030101010101" pitchFamily="2" charset="-122"/>
              </a:rPr>
              <a:t>PM</a:t>
            </a:r>
          </a:p>
        </p:txBody>
      </p:sp>
      <p:sp>
        <p:nvSpPr>
          <p:cNvPr id="7177" name="Line 17">
            <a:extLst>
              <a:ext uri="{FF2B5EF4-FFF2-40B4-BE49-F238E27FC236}">
                <a16:creationId xmlns:a16="http://schemas.microsoft.com/office/drawing/2014/main" id="{05041E50-2F27-48FD-927F-81579833A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3442" y="1326277"/>
            <a:ext cx="6312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Line 18">
            <a:extLst>
              <a:ext uri="{FF2B5EF4-FFF2-40B4-BE49-F238E27FC236}">
                <a16:creationId xmlns:a16="http://schemas.microsoft.com/office/drawing/2014/main" id="{50A2FE4E-30D6-4638-B21F-F3A82FACA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7103" y="1193174"/>
            <a:ext cx="0" cy="304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Rectangle 19">
            <a:extLst>
              <a:ext uri="{FF2B5EF4-FFF2-40B4-BE49-F238E27FC236}">
                <a16:creationId xmlns:a16="http://schemas.microsoft.com/office/drawing/2014/main" id="{D05BF6E2-CF5F-4C19-A660-6763366F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486" y="754250"/>
            <a:ext cx="353609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180" name="Rectangle 20">
            <a:extLst>
              <a:ext uri="{FF2B5EF4-FFF2-40B4-BE49-F238E27FC236}">
                <a16:creationId xmlns:a16="http://schemas.microsoft.com/office/drawing/2014/main" id="{B74EAF5B-54CA-498D-A61C-60259050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1" y="754250"/>
            <a:ext cx="353609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181" name="Rectangle 21">
            <a:extLst>
              <a:ext uri="{FF2B5EF4-FFF2-40B4-BE49-F238E27FC236}">
                <a16:creationId xmlns:a16="http://schemas.microsoft.com/office/drawing/2014/main" id="{5B64AAA5-AE37-4960-A428-5A555B6B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429" y="754250"/>
            <a:ext cx="353609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7182" name="Rectangle 22">
            <a:extLst>
              <a:ext uri="{FF2B5EF4-FFF2-40B4-BE49-F238E27FC236}">
                <a16:creationId xmlns:a16="http://schemas.microsoft.com/office/drawing/2014/main" id="{5E146788-EC40-480B-9A91-148C4A301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661" y="766927"/>
            <a:ext cx="524812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183" name="Rectangle 23">
            <a:extLst>
              <a:ext uri="{FF2B5EF4-FFF2-40B4-BE49-F238E27FC236}">
                <a16:creationId xmlns:a16="http://schemas.microsoft.com/office/drawing/2014/main" id="{C1BF6559-A5AE-4E01-89B6-F19FDC78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286" y="754250"/>
            <a:ext cx="507916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395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7184" name="Rectangle 24">
            <a:extLst>
              <a:ext uri="{FF2B5EF4-FFF2-40B4-BE49-F238E27FC236}">
                <a16:creationId xmlns:a16="http://schemas.microsoft.com/office/drawing/2014/main" id="{7E541154-C7CA-41DF-828B-9255FC5B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919" y="770096"/>
            <a:ext cx="796818" cy="42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395">
                <a:latin typeface="Arial" panose="020B0604020202020204" pitchFamily="34" charset="0"/>
                <a:ea typeface="宋体" panose="02010600030101010101" pitchFamily="2" charset="-122"/>
              </a:rPr>
              <a:t>午夜</a:t>
            </a:r>
          </a:p>
        </p:txBody>
      </p:sp>
      <p:grpSp>
        <p:nvGrpSpPr>
          <p:cNvPr id="7185" name="Group 25">
            <a:extLst>
              <a:ext uri="{FF2B5EF4-FFF2-40B4-BE49-F238E27FC236}">
                <a16:creationId xmlns:a16="http://schemas.microsoft.com/office/drawing/2014/main" id="{B03F4AAA-73F2-4043-82D2-80017A421074}"/>
              </a:ext>
            </a:extLst>
          </p:cNvPr>
          <p:cNvGrpSpPr>
            <a:grpSpLocks/>
          </p:cNvGrpSpPr>
          <p:nvPr/>
        </p:nvGrpSpPr>
        <p:grpSpPr bwMode="auto">
          <a:xfrm>
            <a:off x="1751472" y="2232646"/>
            <a:ext cx="3484448" cy="2928267"/>
            <a:chOff x="1136" y="1844"/>
            <a:chExt cx="2199" cy="1848"/>
          </a:xfrm>
        </p:grpSpPr>
        <p:grpSp>
          <p:nvGrpSpPr>
            <p:cNvPr id="7219" name="Group 26">
              <a:extLst>
                <a:ext uri="{FF2B5EF4-FFF2-40B4-BE49-F238E27FC236}">
                  <a16:creationId xmlns:a16="http://schemas.microsoft.com/office/drawing/2014/main" id="{FD9FCE38-A4A3-442D-ABDE-A3658D9A8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7277" name="Group 27">
                <a:extLst>
                  <a:ext uri="{FF2B5EF4-FFF2-40B4-BE49-F238E27FC236}">
                    <a16:creationId xmlns:a16="http://schemas.microsoft.com/office/drawing/2014/main" id="{D245F1EE-0507-4490-865B-3E3FFD93D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7291" name="Group 28">
                  <a:extLst>
                    <a:ext uri="{FF2B5EF4-FFF2-40B4-BE49-F238E27FC236}">
                      <a16:creationId xmlns:a16="http://schemas.microsoft.com/office/drawing/2014/main" id="{11E21F27-504E-454B-8C23-6EB42519B0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7293" name="AutoShape 29">
                    <a:extLst>
                      <a:ext uri="{FF2B5EF4-FFF2-40B4-BE49-F238E27FC236}">
                        <a16:creationId xmlns:a16="http://schemas.microsoft.com/office/drawing/2014/main" id="{AC22F436-E399-48EF-8B45-239AECBF90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94" name="AutoShape 30">
                    <a:extLst>
                      <a:ext uri="{FF2B5EF4-FFF2-40B4-BE49-F238E27FC236}">
                        <a16:creationId xmlns:a16="http://schemas.microsoft.com/office/drawing/2014/main" id="{B00917D0-51B1-45BD-A802-81353B7F49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92" name="AutoShape 31">
                  <a:extLst>
                    <a:ext uri="{FF2B5EF4-FFF2-40B4-BE49-F238E27FC236}">
                      <a16:creationId xmlns:a16="http://schemas.microsoft.com/office/drawing/2014/main" id="{DC0663C9-592C-460A-8269-102415927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278" name="Group 32">
                <a:extLst>
                  <a:ext uri="{FF2B5EF4-FFF2-40B4-BE49-F238E27FC236}">
                    <a16:creationId xmlns:a16="http://schemas.microsoft.com/office/drawing/2014/main" id="{1CEFF484-0003-4D47-A4C3-08F083383A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7286" name="Group 33">
                  <a:extLst>
                    <a:ext uri="{FF2B5EF4-FFF2-40B4-BE49-F238E27FC236}">
                      <a16:creationId xmlns:a16="http://schemas.microsoft.com/office/drawing/2014/main" id="{7B2A4CA6-4115-45C9-A350-EBDBF6EBEF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7289" name="AutoShape 34">
                    <a:extLst>
                      <a:ext uri="{FF2B5EF4-FFF2-40B4-BE49-F238E27FC236}">
                        <a16:creationId xmlns:a16="http://schemas.microsoft.com/office/drawing/2014/main" id="{4347EB94-AB85-4D71-A5F4-DE19556E83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90" name="AutoShape 35">
                    <a:extLst>
                      <a:ext uri="{FF2B5EF4-FFF2-40B4-BE49-F238E27FC236}">
                        <a16:creationId xmlns:a16="http://schemas.microsoft.com/office/drawing/2014/main" id="{133EFA1D-6FD4-41E0-86D2-F63A00051B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87" name="Oval 36">
                  <a:extLst>
                    <a:ext uri="{FF2B5EF4-FFF2-40B4-BE49-F238E27FC236}">
                      <a16:creationId xmlns:a16="http://schemas.microsoft.com/office/drawing/2014/main" id="{C8D4350E-26E7-49FA-A0F7-32728804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88" name="AutoShape 37">
                  <a:extLst>
                    <a:ext uri="{FF2B5EF4-FFF2-40B4-BE49-F238E27FC236}">
                      <a16:creationId xmlns:a16="http://schemas.microsoft.com/office/drawing/2014/main" id="{070AD7B3-BC0C-4E83-9DB6-D96358F4C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79" name="Freeform 38">
                <a:extLst>
                  <a:ext uri="{FF2B5EF4-FFF2-40B4-BE49-F238E27FC236}">
                    <a16:creationId xmlns:a16="http://schemas.microsoft.com/office/drawing/2014/main" id="{1288BB9A-BD82-41D7-AE36-BBEBCA850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" name="Rectangle 39">
                <a:extLst>
                  <a:ext uri="{FF2B5EF4-FFF2-40B4-BE49-F238E27FC236}">
                    <a16:creationId xmlns:a16="http://schemas.microsoft.com/office/drawing/2014/main" id="{FDFCA6F9-EF92-4370-8CF7-CD4869F47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81" name="Rectangle 40">
                <a:extLst>
                  <a:ext uri="{FF2B5EF4-FFF2-40B4-BE49-F238E27FC236}">
                    <a16:creationId xmlns:a16="http://schemas.microsoft.com/office/drawing/2014/main" id="{0C43952E-BA76-4FCE-AF46-4BD541764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82" name="Rectangle 41">
                <a:extLst>
                  <a:ext uri="{FF2B5EF4-FFF2-40B4-BE49-F238E27FC236}">
                    <a16:creationId xmlns:a16="http://schemas.microsoft.com/office/drawing/2014/main" id="{11F27D91-1960-4CDD-AD85-6D05231CE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grpSp>
            <p:nvGrpSpPr>
              <p:cNvPr id="7283" name="Group 42">
                <a:extLst>
                  <a:ext uri="{FF2B5EF4-FFF2-40B4-BE49-F238E27FC236}">
                    <a16:creationId xmlns:a16="http://schemas.microsoft.com/office/drawing/2014/main" id="{3D50D00E-8E40-431F-B09A-55520293D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7284" name="Oval 43">
                  <a:extLst>
                    <a:ext uri="{FF2B5EF4-FFF2-40B4-BE49-F238E27FC236}">
                      <a16:creationId xmlns:a16="http://schemas.microsoft.com/office/drawing/2014/main" id="{1B975F74-3C18-4FA2-A616-B2AD2A598B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85" name="Freeform 44">
                  <a:extLst>
                    <a:ext uri="{FF2B5EF4-FFF2-40B4-BE49-F238E27FC236}">
                      <a16:creationId xmlns:a16="http://schemas.microsoft.com/office/drawing/2014/main" id="{57C3A37E-B200-4B24-A12C-BA6144A51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20" name="Group 45">
              <a:extLst>
                <a:ext uri="{FF2B5EF4-FFF2-40B4-BE49-F238E27FC236}">
                  <a16:creationId xmlns:a16="http://schemas.microsoft.com/office/drawing/2014/main" id="{8F481220-CF2C-4ABB-A8A2-726BCF013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7259" name="Group 46">
                <a:extLst>
                  <a:ext uri="{FF2B5EF4-FFF2-40B4-BE49-F238E27FC236}">
                    <a16:creationId xmlns:a16="http://schemas.microsoft.com/office/drawing/2014/main" id="{2AF781AE-17A4-4873-91B0-7736B9225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7273" name="Group 47">
                  <a:extLst>
                    <a:ext uri="{FF2B5EF4-FFF2-40B4-BE49-F238E27FC236}">
                      <a16:creationId xmlns:a16="http://schemas.microsoft.com/office/drawing/2014/main" id="{25339B90-A715-4B99-A499-60B6A2065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7275" name="AutoShape 48">
                    <a:extLst>
                      <a:ext uri="{FF2B5EF4-FFF2-40B4-BE49-F238E27FC236}">
                        <a16:creationId xmlns:a16="http://schemas.microsoft.com/office/drawing/2014/main" id="{9151CB9A-FFF7-4A39-A80C-B33F34FA08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76" name="AutoShape 49">
                    <a:extLst>
                      <a:ext uri="{FF2B5EF4-FFF2-40B4-BE49-F238E27FC236}">
                        <a16:creationId xmlns:a16="http://schemas.microsoft.com/office/drawing/2014/main" id="{ABE787E8-0CFE-441E-94F3-6E4D7BC708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74" name="AutoShape 50">
                  <a:extLst>
                    <a:ext uri="{FF2B5EF4-FFF2-40B4-BE49-F238E27FC236}">
                      <a16:creationId xmlns:a16="http://schemas.microsoft.com/office/drawing/2014/main" id="{6FCD8DA2-6DE1-4882-B2D2-C1C4505C9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260" name="Group 51">
                <a:extLst>
                  <a:ext uri="{FF2B5EF4-FFF2-40B4-BE49-F238E27FC236}">
                    <a16:creationId xmlns:a16="http://schemas.microsoft.com/office/drawing/2014/main" id="{E55C62B3-635B-4228-BFC1-9ADB7C8D0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7268" name="Group 52">
                  <a:extLst>
                    <a:ext uri="{FF2B5EF4-FFF2-40B4-BE49-F238E27FC236}">
                      <a16:creationId xmlns:a16="http://schemas.microsoft.com/office/drawing/2014/main" id="{E310A0A2-FFC1-450C-8919-D8CDAE4A4F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7271" name="AutoShape 53">
                    <a:extLst>
                      <a:ext uri="{FF2B5EF4-FFF2-40B4-BE49-F238E27FC236}">
                        <a16:creationId xmlns:a16="http://schemas.microsoft.com/office/drawing/2014/main" id="{15FE74F0-69BF-4F54-9FFE-3B2CFDE164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72" name="AutoShape 54">
                    <a:extLst>
                      <a:ext uri="{FF2B5EF4-FFF2-40B4-BE49-F238E27FC236}">
                        <a16:creationId xmlns:a16="http://schemas.microsoft.com/office/drawing/2014/main" id="{A714DEDC-42F6-425B-A76E-BCEBD066E0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69" name="Oval 55">
                  <a:extLst>
                    <a:ext uri="{FF2B5EF4-FFF2-40B4-BE49-F238E27FC236}">
                      <a16:creationId xmlns:a16="http://schemas.microsoft.com/office/drawing/2014/main" id="{A8F49002-828A-45E6-ADE4-4BB8C4247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0" name="AutoShape 56">
                  <a:extLst>
                    <a:ext uri="{FF2B5EF4-FFF2-40B4-BE49-F238E27FC236}">
                      <a16:creationId xmlns:a16="http://schemas.microsoft.com/office/drawing/2014/main" id="{98A65F33-2696-480A-AD9C-C2A6CECBB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61" name="Freeform 57">
                <a:extLst>
                  <a:ext uri="{FF2B5EF4-FFF2-40B4-BE49-F238E27FC236}">
                    <a16:creationId xmlns:a16="http://schemas.microsoft.com/office/drawing/2014/main" id="{572DD892-337B-4F59-9B5E-8394ECB89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2" name="Rectangle 58">
                <a:extLst>
                  <a:ext uri="{FF2B5EF4-FFF2-40B4-BE49-F238E27FC236}">
                    <a16:creationId xmlns:a16="http://schemas.microsoft.com/office/drawing/2014/main" id="{450746EF-73FF-45EA-A1A7-94911C5B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63" name="Rectangle 59">
                <a:extLst>
                  <a:ext uri="{FF2B5EF4-FFF2-40B4-BE49-F238E27FC236}">
                    <a16:creationId xmlns:a16="http://schemas.microsoft.com/office/drawing/2014/main" id="{677DFEDD-3CD4-4C4F-85FB-050CFED00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64" name="Rectangle 60">
                <a:extLst>
                  <a:ext uri="{FF2B5EF4-FFF2-40B4-BE49-F238E27FC236}">
                    <a16:creationId xmlns:a16="http://schemas.microsoft.com/office/drawing/2014/main" id="{8B1A821B-1D9A-42A7-86CA-D540CD814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grpSp>
            <p:nvGrpSpPr>
              <p:cNvPr id="7265" name="Group 61">
                <a:extLst>
                  <a:ext uri="{FF2B5EF4-FFF2-40B4-BE49-F238E27FC236}">
                    <a16:creationId xmlns:a16="http://schemas.microsoft.com/office/drawing/2014/main" id="{C8EDA813-8560-4602-A364-126CBED233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7266" name="Oval 62">
                  <a:extLst>
                    <a:ext uri="{FF2B5EF4-FFF2-40B4-BE49-F238E27FC236}">
                      <a16:creationId xmlns:a16="http://schemas.microsoft.com/office/drawing/2014/main" id="{6C22AC6E-015E-4810-AA89-F636A7DEA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67" name="Freeform 63">
                  <a:extLst>
                    <a:ext uri="{FF2B5EF4-FFF2-40B4-BE49-F238E27FC236}">
                      <a16:creationId xmlns:a16="http://schemas.microsoft.com/office/drawing/2014/main" id="{8170826D-7994-4FC1-8691-47CA59F5D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21" name="Group 64">
              <a:extLst>
                <a:ext uri="{FF2B5EF4-FFF2-40B4-BE49-F238E27FC236}">
                  <a16:creationId xmlns:a16="http://schemas.microsoft.com/office/drawing/2014/main" id="{B6147303-0214-415F-9DC4-2186CA567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7241" name="Group 65">
                <a:extLst>
                  <a:ext uri="{FF2B5EF4-FFF2-40B4-BE49-F238E27FC236}">
                    <a16:creationId xmlns:a16="http://schemas.microsoft.com/office/drawing/2014/main" id="{F6046E17-1A23-4DD4-B3E7-062D8A4CA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7255" name="Group 66">
                  <a:extLst>
                    <a:ext uri="{FF2B5EF4-FFF2-40B4-BE49-F238E27FC236}">
                      <a16:creationId xmlns:a16="http://schemas.microsoft.com/office/drawing/2014/main" id="{45732B6F-3989-43AF-8A8C-955EE649BB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7257" name="AutoShape 67">
                    <a:extLst>
                      <a:ext uri="{FF2B5EF4-FFF2-40B4-BE49-F238E27FC236}">
                        <a16:creationId xmlns:a16="http://schemas.microsoft.com/office/drawing/2014/main" id="{01CE19E9-D7FF-461C-B078-B36EB90168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58" name="AutoShape 68">
                    <a:extLst>
                      <a:ext uri="{FF2B5EF4-FFF2-40B4-BE49-F238E27FC236}">
                        <a16:creationId xmlns:a16="http://schemas.microsoft.com/office/drawing/2014/main" id="{1289E952-9F5E-4A5F-89B1-7066AAC19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56" name="AutoShape 69">
                  <a:extLst>
                    <a:ext uri="{FF2B5EF4-FFF2-40B4-BE49-F238E27FC236}">
                      <a16:creationId xmlns:a16="http://schemas.microsoft.com/office/drawing/2014/main" id="{A56AC629-F2DA-4988-A039-2D40AE0B5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242" name="Group 70">
                <a:extLst>
                  <a:ext uri="{FF2B5EF4-FFF2-40B4-BE49-F238E27FC236}">
                    <a16:creationId xmlns:a16="http://schemas.microsoft.com/office/drawing/2014/main" id="{B04F6BEC-2782-43D1-BD2D-8097D709A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7250" name="Group 71">
                  <a:extLst>
                    <a:ext uri="{FF2B5EF4-FFF2-40B4-BE49-F238E27FC236}">
                      <a16:creationId xmlns:a16="http://schemas.microsoft.com/office/drawing/2014/main" id="{55A3B176-7466-4677-AE89-B6B6948ED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7253" name="AutoShape 72">
                    <a:extLst>
                      <a:ext uri="{FF2B5EF4-FFF2-40B4-BE49-F238E27FC236}">
                        <a16:creationId xmlns:a16="http://schemas.microsoft.com/office/drawing/2014/main" id="{0EAC8B05-12BE-4DF3-BCF7-F778C71B2A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54" name="AutoShape 73">
                    <a:extLst>
                      <a:ext uri="{FF2B5EF4-FFF2-40B4-BE49-F238E27FC236}">
                        <a16:creationId xmlns:a16="http://schemas.microsoft.com/office/drawing/2014/main" id="{59274BB9-4BB1-4118-8596-1790A5AF98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51" name="Oval 74">
                  <a:extLst>
                    <a:ext uri="{FF2B5EF4-FFF2-40B4-BE49-F238E27FC236}">
                      <a16:creationId xmlns:a16="http://schemas.microsoft.com/office/drawing/2014/main" id="{2B4D4611-EA0B-45C3-9A99-4DEE7C65D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52" name="AutoShape 75">
                  <a:extLst>
                    <a:ext uri="{FF2B5EF4-FFF2-40B4-BE49-F238E27FC236}">
                      <a16:creationId xmlns:a16="http://schemas.microsoft.com/office/drawing/2014/main" id="{FCAB9110-1A1C-4BAD-96FD-CEA560700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43" name="Freeform 76">
                <a:extLst>
                  <a:ext uri="{FF2B5EF4-FFF2-40B4-BE49-F238E27FC236}">
                    <a16:creationId xmlns:a16="http://schemas.microsoft.com/office/drawing/2014/main" id="{B8A6DD8F-AEF6-485D-984C-335AA3F0B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4" name="Rectangle 77">
                <a:extLst>
                  <a:ext uri="{FF2B5EF4-FFF2-40B4-BE49-F238E27FC236}">
                    <a16:creationId xmlns:a16="http://schemas.microsoft.com/office/drawing/2014/main" id="{703F0A50-1B2B-4E10-9245-9695C1BEE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45" name="Rectangle 78">
                <a:extLst>
                  <a:ext uri="{FF2B5EF4-FFF2-40B4-BE49-F238E27FC236}">
                    <a16:creationId xmlns:a16="http://schemas.microsoft.com/office/drawing/2014/main" id="{2BB39CBE-0FBD-4209-898C-C24C9AF21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46" name="Rectangle 79">
                <a:extLst>
                  <a:ext uri="{FF2B5EF4-FFF2-40B4-BE49-F238E27FC236}">
                    <a16:creationId xmlns:a16="http://schemas.microsoft.com/office/drawing/2014/main" id="{BDCAD34B-4C69-44AB-920C-E16B6420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grpSp>
            <p:nvGrpSpPr>
              <p:cNvPr id="7247" name="Group 80">
                <a:extLst>
                  <a:ext uri="{FF2B5EF4-FFF2-40B4-BE49-F238E27FC236}">
                    <a16:creationId xmlns:a16="http://schemas.microsoft.com/office/drawing/2014/main" id="{46ACB94E-8416-4D63-8775-042048A16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7248" name="Oval 81">
                  <a:extLst>
                    <a:ext uri="{FF2B5EF4-FFF2-40B4-BE49-F238E27FC236}">
                      <a16:creationId xmlns:a16="http://schemas.microsoft.com/office/drawing/2014/main" id="{02D68C15-B80A-4008-A470-735A10971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49" name="Freeform 82">
                  <a:extLst>
                    <a:ext uri="{FF2B5EF4-FFF2-40B4-BE49-F238E27FC236}">
                      <a16:creationId xmlns:a16="http://schemas.microsoft.com/office/drawing/2014/main" id="{36228C51-3310-4BE9-8C37-045E1A536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22" name="Group 83">
              <a:extLst>
                <a:ext uri="{FF2B5EF4-FFF2-40B4-BE49-F238E27FC236}">
                  <a16:creationId xmlns:a16="http://schemas.microsoft.com/office/drawing/2014/main" id="{8EE7494D-6173-4517-B61B-634FEF601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7223" name="Group 84">
                <a:extLst>
                  <a:ext uri="{FF2B5EF4-FFF2-40B4-BE49-F238E27FC236}">
                    <a16:creationId xmlns:a16="http://schemas.microsoft.com/office/drawing/2014/main" id="{AE98525B-FEA5-43AE-87F9-1A01AC9480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7237" name="Group 85">
                  <a:extLst>
                    <a:ext uri="{FF2B5EF4-FFF2-40B4-BE49-F238E27FC236}">
                      <a16:creationId xmlns:a16="http://schemas.microsoft.com/office/drawing/2014/main" id="{33E78027-14CE-420C-B5E6-0EAB6AFF62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7239" name="AutoShape 86">
                    <a:extLst>
                      <a:ext uri="{FF2B5EF4-FFF2-40B4-BE49-F238E27FC236}">
                        <a16:creationId xmlns:a16="http://schemas.microsoft.com/office/drawing/2014/main" id="{848F5C4E-A00A-47B1-A442-043FECFEF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40" name="AutoShape 87">
                    <a:extLst>
                      <a:ext uri="{FF2B5EF4-FFF2-40B4-BE49-F238E27FC236}">
                        <a16:creationId xmlns:a16="http://schemas.microsoft.com/office/drawing/2014/main" id="{313DB5A6-3BD7-4BFC-A816-843705219B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38" name="AutoShape 88">
                  <a:extLst>
                    <a:ext uri="{FF2B5EF4-FFF2-40B4-BE49-F238E27FC236}">
                      <a16:creationId xmlns:a16="http://schemas.microsoft.com/office/drawing/2014/main" id="{9AA9347E-E6CC-4FE8-8A18-FA0351F02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224" name="Group 89">
                <a:extLst>
                  <a:ext uri="{FF2B5EF4-FFF2-40B4-BE49-F238E27FC236}">
                    <a16:creationId xmlns:a16="http://schemas.microsoft.com/office/drawing/2014/main" id="{0FA9E7A5-A19E-44AD-8909-5485B962D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7232" name="Group 90">
                  <a:extLst>
                    <a:ext uri="{FF2B5EF4-FFF2-40B4-BE49-F238E27FC236}">
                      <a16:creationId xmlns:a16="http://schemas.microsoft.com/office/drawing/2014/main" id="{4EB9E769-9207-4A21-903D-C291B99F7F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7235" name="AutoShape 91">
                    <a:extLst>
                      <a:ext uri="{FF2B5EF4-FFF2-40B4-BE49-F238E27FC236}">
                        <a16:creationId xmlns:a16="http://schemas.microsoft.com/office/drawing/2014/main" id="{F09D8921-EBDB-4FCB-A38C-6FE9C1ED61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36" name="AutoShape 92">
                    <a:extLst>
                      <a:ext uri="{FF2B5EF4-FFF2-40B4-BE49-F238E27FC236}">
                        <a16:creationId xmlns:a16="http://schemas.microsoft.com/office/drawing/2014/main" id="{C6015803-5CAE-4C2C-8BE4-8B8B73F2D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zh-CN" altLang="en-US" sz="1597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233" name="Oval 93">
                  <a:extLst>
                    <a:ext uri="{FF2B5EF4-FFF2-40B4-BE49-F238E27FC236}">
                      <a16:creationId xmlns:a16="http://schemas.microsoft.com/office/drawing/2014/main" id="{FFC0000F-6081-4479-8A09-9F811A5FA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34" name="AutoShape 94">
                  <a:extLst>
                    <a:ext uri="{FF2B5EF4-FFF2-40B4-BE49-F238E27FC236}">
                      <a16:creationId xmlns:a16="http://schemas.microsoft.com/office/drawing/2014/main" id="{0809A585-A482-4239-A95A-60107156A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25" name="Freeform 95">
                <a:extLst>
                  <a:ext uri="{FF2B5EF4-FFF2-40B4-BE49-F238E27FC236}">
                    <a16:creationId xmlns:a16="http://schemas.microsoft.com/office/drawing/2014/main" id="{304B3722-CDAD-4273-B38C-2251A5295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6" name="Rectangle 96">
                <a:extLst>
                  <a:ext uri="{FF2B5EF4-FFF2-40B4-BE49-F238E27FC236}">
                    <a16:creationId xmlns:a16="http://schemas.microsoft.com/office/drawing/2014/main" id="{14AF632F-DF2E-4F92-81EC-9B055571D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27" name="Rectangle 97">
                <a:extLst>
                  <a:ext uri="{FF2B5EF4-FFF2-40B4-BE49-F238E27FC236}">
                    <a16:creationId xmlns:a16="http://schemas.microsoft.com/office/drawing/2014/main" id="{0DEABAA0-FA92-4430-A094-9347B529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sp>
            <p:nvSpPr>
              <p:cNvPr id="7228" name="Rectangle 98">
                <a:extLst>
                  <a:ext uri="{FF2B5EF4-FFF2-40B4-BE49-F238E27FC236}">
                    <a16:creationId xmlns:a16="http://schemas.microsoft.com/office/drawing/2014/main" id="{471F20E8-ECE8-4CA4-BF38-105A08BC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CN" altLang="en-US" sz="1597">
                  <a:ea typeface="宋体" panose="02010600030101010101" pitchFamily="2" charset="-122"/>
                </a:endParaRPr>
              </a:p>
            </p:txBody>
          </p:sp>
          <p:grpSp>
            <p:nvGrpSpPr>
              <p:cNvPr id="7229" name="Group 99">
                <a:extLst>
                  <a:ext uri="{FF2B5EF4-FFF2-40B4-BE49-F238E27FC236}">
                    <a16:creationId xmlns:a16="http://schemas.microsoft.com/office/drawing/2014/main" id="{FD19E85D-40A4-4357-86E5-7AEA5830D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7230" name="Oval 100">
                  <a:extLst>
                    <a:ext uri="{FF2B5EF4-FFF2-40B4-BE49-F238E27FC236}">
                      <a16:creationId xmlns:a16="http://schemas.microsoft.com/office/drawing/2014/main" id="{4F3FC78B-402F-4E05-A032-9D17CBB8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CN" altLang="en-US" sz="1597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31" name="Freeform 101">
                  <a:extLst>
                    <a:ext uri="{FF2B5EF4-FFF2-40B4-BE49-F238E27FC236}">
                      <a16:creationId xmlns:a16="http://schemas.microsoft.com/office/drawing/2014/main" id="{29906340-56E5-4207-8DC9-863FE9399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186" name="Rectangle 102">
            <a:extLst>
              <a:ext uri="{FF2B5EF4-FFF2-40B4-BE49-F238E27FC236}">
                <a16:creationId xmlns:a16="http://schemas.microsoft.com/office/drawing/2014/main" id="{5753403E-427B-4BE1-B3A1-98BEB453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7" y="2216801"/>
            <a:ext cx="361609" cy="257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  <a:p>
            <a:pPr algn="ctr"/>
            <a:endParaRPr lang="en-US" altLang="zh-CN" sz="1797" b="0" i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  <a:p>
            <a:pPr algn="ctr"/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187" name="Line 103">
            <a:extLst>
              <a:ext uri="{FF2B5EF4-FFF2-40B4-BE49-F238E27FC236}">
                <a16:creationId xmlns:a16="http://schemas.microsoft.com/office/drawing/2014/main" id="{CFDE197B-6277-4CAF-8C1E-872AEE9BC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456" y="2067852"/>
            <a:ext cx="0" cy="30296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Rectangle 104">
            <a:extLst>
              <a:ext uri="{FF2B5EF4-FFF2-40B4-BE49-F238E27FC236}">
                <a16:creationId xmlns:a16="http://schemas.microsoft.com/office/drawing/2014/main" id="{879A114D-4A97-42FA-A266-78543DBE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571" y="1291417"/>
            <a:ext cx="692367" cy="33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0" tIns="44368" rIns="90320" bIns="44368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797" b="0" i="1"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</a:p>
        </p:txBody>
      </p:sp>
      <p:grpSp>
        <p:nvGrpSpPr>
          <p:cNvPr id="7189" name="Group 105">
            <a:extLst>
              <a:ext uri="{FF2B5EF4-FFF2-40B4-BE49-F238E27FC236}">
                <a16:creationId xmlns:a16="http://schemas.microsoft.com/office/drawing/2014/main" id="{ABD03C9C-F1A9-4CA1-AD7E-AC21488E013D}"/>
              </a:ext>
            </a:extLst>
          </p:cNvPr>
          <p:cNvGrpSpPr>
            <a:grpSpLocks/>
          </p:cNvGrpSpPr>
          <p:nvPr/>
        </p:nvGrpSpPr>
        <p:grpSpPr bwMode="auto">
          <a:xfrm>
            <a:off x="1708689" y="1662206"/>
            <a:ext cx="3566845" cy="602133"/>
            <a:chOff x="1109" y="1484"/>
            <a:chExt cx="2251" cy="380"/>
          </a:xfrm>
        </p:grpSpPr>
        <p:sp>
          <p:nvSpPr>
            <p:cNvPr id="7192" name="Rectangle 106">
              <a:extLst>
                <a:ext uri="{FF2B5EF4-FFF2-40B4-BE49-F238E27FC236}">
                  <a16:creationId xmlns:a16="http://schemas.microsoft.com/office/drawing/2014/main" id="{1AF7925B-DAA1-4B32-8367-D29E272D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599"/>
              <a:ext cx="3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395"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7193" name="Line 107">
              <a:extLst>
                <a:ext uri="{FF2B5EF4-FFF2-40B4-BE49-F238E27FC236}">
                  <a16:creationId xmlns:a16="http://schemas.microsoft.com/office/drawing/2014/main" id="{DCEB2BEA-B03F-489C-B58A-2A8F91824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08">
              <a:extLst>
                <a:ext uri="{FF2B5EF4-FFF2-40B4-BE49-F238E27FC236}">
                  <a16:creationId xmlns:a16="http://schemas.microsoft.com/office/drawing/2014/main" id="{72414B4B-D01A-4628-87C8-B0FF74775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5" name="Group 109">
              <a:extLst>
                <a:ext uri="{FF2B5EF4-FFF2-40B4-BE49-F238E27FC236}">
                  <a16:creationId xmlns:a16="http://schemas.microsoft.com/office/drawing/2014/main" id="{6B31B301-9589-487D-8A28-82488559E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" y="1484"/>
              <a:ext cx="384" cy="380"/>
              <a:chOff x="1460" y="1484"/>
              <a:chExt cx="384" cy="380"/>
            </a:xfrm>
          </p:grpSpPr>
          <p:sp>
            <p:nvSpPr>
              <p:cNvPr id="7216" name="Line 110">
                <a:extLst>
                  <a:ext uri="{FF2B5EF4-FFF2-40B4-BE49-F238E27FC236}">
                    <a16:creationId xmlns:a16="http://schemas.microsoft.com/office/drawing/2014/main" id="{A20F48A3-76D5-4306-8EF4-21F968CB9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11">
                <a:extLst>
                  <a:ext uri="{FF2B5EF4-FFF2-40B4-BE49-F238E27FC236}">
                    <a16:creationId xmlns:a16="http://schemas.microsoft.com/office/drawing/2014/main" id="{D8D7BE0D-937E-4620-984E-ABA7E3A55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599"/>
                <a:ext cx="331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zh-CN" altLang="en-US" sz="2395">
                    <a:latin typeface="Arial" panose="020B0604020202020204" pitchFamily="34" charset="0"/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7218" name="Line 112">
                <a:extLst>
                  <a:ext uri="{FF2B5EF4-FFF2-40B4-BE49-F238E27FC236}">
                    <a16:creationId xmlns:a16="http://schemas.microsoft.com/office/drawing/2014/main" id="{687C8F48-3A84-405E-B657-78DEB30CF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96" name="Group 113">
              <a:extLst>
                <a:ext uri="{FF2B5EF4-FFF2-40B4-BE49-F238E27FC236}">
                  <a16:creationId xmlns:a16="http://schemas.microsoft.com/office/drawing/2014/main" id="{5107F444-0B24-4456-BC00-A5601AD39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" y="1484"/>
              <a:ext cx="384" cy="380"/>
              <a:chOff x="1868" y="1484"/>
              <a:chExt cx="384" cy="380"/>
            </a:xfrm>
          </p:grpSpPr>
          <p:sp>
            <p:nvSpPr>
              <p:cNvPr id="7213" name="Line 114">
                <a:extLst>
                  <a:ext uri="{FF2B5EF4-FFF2-40B4-BE49-F238E27FC236}">
                    <a16:creationId xmlns:a16="http://schemas.microsoft.com/office/drawing/2014/main" id="{CC468738-8545-468A-BF90-A85DCB0B7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15">
                <a:extLst>
                  <a:ext uri="{FF2B5EF4-FFF2-40B4-BE49-F238E27FC236}">
                    <a16:creationId xmlns:a16="http://schemas.microsoft.com/office/drawing/2014/main" id="{DEED9882-8F02-4D4C-9164-78769627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" y="1599"/>
                <a:ext cx="331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zh-CN" altLang="en-US" sz="2395">
                    <a:latin typeface="Arial" panose="020B0604020202020204" pitchFamily="34" charset="0"/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7215" name="Line 116">
                <a:extLst>
                  <a:ext uri="{FF2B5EF4-FFF2-40B4-BE49-F238E27FC236}">
                    <a16:creationId xmlns:a16="http://schemas.microsoft.com/office/drawing/2014/main" id="{7B4517E7-7B60-49FC-A7A6-7938A675E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97" name="Group 117">
              <a:extLst>
                <a:ext uri="{FF2B5EF4-FFF2-40B4-BE49-F238E27FC236}">
                  <a16:creationId xmlns:a16="http://schemas.microsoft.com/office/drawing/2014/main" id="{286301D9-CE7F-4C25-8E5C-3A31494B7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1484"/>
              <a:ext cx="384" cy="380"/>
              <a:chOff x="2276" y="1484"/>
              <a:chExt cx="384" cy="380"/>
            </a:xfrm>
          </p:grpSpPr>
          <p:sp>
            <p:nvSpPr>
              <p:cNvPr id="7210" name="Line 118">
                <a:extLst>
                  <a:ext uri="{FF2B5EF4-FFF2-40B4-BE49-F238E27FC236}">
                    <a16:creationId xmlns:a16="http://schemas.microsoft.com/office/drawing/2014/main" id="{AE43AC3E-84E6-4C70-8109-4B9806603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19">
                <a:extLst>
                  <a:ext uri="{FF2B5EF4-FFF2-40B4-BE49-F238E27FC236}">
                    <a16:creationId xmlns:a16="http://schemas.microsoft.com/office/drawing/2014/main" id="{54E02A0A-8C72-4BF5-9854-5BF9C234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1599"/>
                <a:ext cx="331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20" tIns="44368" rIns="90320" bIns="44368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zh-CN" altLang="en-US" sz="2395">
                    <a:latin typeface="Arial" panose="020B0604020202020204" pitchFamily="34" charset="0"/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7212" name="Line 120">
                <a:extLst>
                  <a:ext uri="{FF2B5EF4-FFF2-40B4-BE49-F238E27FC236}">
                    <a16:creationId xmlns:a16="http://schemas.microsoft.com/office/drawing/2014/main" id="{547AC228-DF27-49FF-A83C-48DCD2D92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8" name="Line 121">
              <a:extLst>
                <a:ext uri="{FF2B5EF4-FFF2-40B4-BE49-F238E27FC236}">
                  <a16:creationId xmlns:a16="http://schemas.microsoft.com/office/drawing/2014/main" id="{EE6DC34D-5EAD-46AF-8F0F-97262194F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122">
              <a:extLst>
                <a:ext uri="{FF2B5EF4-FFF2-40B4-BE49-F238E27FC236}">
                  <a16:creationId xmlns:a16="http://schemas.microsoft.com/office/drawing/2014/main" id="{17A6F2A2-89E0-4547-AE84-EAC6A40F7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Rectangle 123">
              <a:extLst>
                <a:ext uri="{FF2B5EF4-FFF2-40B4-BE49-F238E27FC236}">
                  <a16:creationId xmlns:a16="http://schemas.microsoft.com/office/drawing/2014/main" id="{B1C8ED39-8CE7-4404-9CEE-E5973E10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1599"/>
              <a:ext cx="3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395">
                  <a:latin typeface="Arial" panose="020B060402020202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7201" name="Rectangle 124">
              <a:extLst>
                <a:ext uri="{FF2B5EF4-FFF2-40B4-BE49-F238E27FC236}">
                  <a16:creationId xmlns:a16="http://schemas.microsoft.com/office/drawing/2014/main" id="{6B7645E5-2114-4F6E-BF60-3E46B2E69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1599"/>
              <a:ext cx="33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0" tIns="44368" rIns="90320" bIns="4436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395"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7202" name="Line 125">
              <a:extLst>
                <a:ext uri="{FF2B5EF4-FFF2-40B4-BE49-F238E27FC236}">
                  <a16:creationId xmlns:a16="http://schemas.microsoft.com/office/drawing/2014/main" id="{2EF380CE-F5D7-42D5-B585-055BC051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126">
              <a:extLst>
                <a:ext uri="{FF2B5EF4-FFF2-40B4-BE49-F238E27FC236}">
                  <a16:creationId xmlns:a16="http://schemas.microsoft.com/office/drawing/2014/main" id="{29B71C10-4595-4E99-B3AC-031B062F0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127">
              <a:extLst>
                <a:ext uri="{FF2B5EF4-FFF2-40B4-BE49-F238E27FC236}">
                  <a16:creationId xmlns:a16="http://schemas.microsoft.com/office/drawing/2014/main" id="{037C8A21-CD6C-41F3-A933-7820C91DF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128">
              <a:extLst>
                <a:ext uri="{FF2B5EF4-FFF2-40B4-BE49-F238E27FC236}">
                  <a16:creationId xmlns:a16="http://schemas.microsoft.com/office/drawing/2014/main" id="{F39EBD8E-CCC8-4423-AC3B-3E49EB567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129">
              <a:extLst>
                <a:ext uri="{FF2B5EF4-FFF2-40B4-BE49-F238E27FC236}">
                  <a16:creationId xmlns:a16="http://schemas.microsoft.com/office/drawing/2014/main" id="{5421DCB2-F236-414E-B94C-7F3EA3A71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130">
              <a:extLst>
                <a:ext uri="{FF2B5EF4-FFF2-40B4-BE49-F238E27FC236}">
                  <a16:creationId xmlns:a16="http://schemas.microsoft.com/office/drawing/2014/main" id="{9135FE33-7931-4F10-8994-E47DB3242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131">
              <a:extLst>
                <a:ext uri="{FF2B5EF4-FFF2-40B4-BE49-F238E27FC236}">
                  <a16:creationId xmlns:a16="http://schemas.microsoft.com/office/drawing/2014/main" id="{4942D099-D85C-43A5-905C-E7088F8A8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132">
              <a:extLst>
                <a:ext uri="{FF2B5EF4-FFF2-40B4-BE49-F238E27FC236}">
                  <a16:creationId xmlns:a16="http://schemas.microsoft.com/office/drawing/2014/main" id="{F44D1E07-F3B2-4FDD-9DB4-1069F835F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06" name="Text Box 134">
            <a:extLst>
              <a:ext uri="{FF2B5EF4-FFF2-40B4-BE49-F238E27FC236}">
                <a16:creationId xmlns:a16="http://schemas.microsoft.com/office/drawing/2014/main" id="{D118EA35-7040-4DB2-A5F1-A6BC5E85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214" y="3292716"/>
            <a:ext cx="3308562" cy="293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流水线方式下，需</a:t>
            </a:r>
            <a:r>
              <a:rPr lang="en-US" altLang="zh-CN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30+4x40+20</a:t>
            </a:r>
          </a:p>
          <a:p>
            <a:pPr>
              <a:spcBef>
                <a:spcPct val="20000"/>
              </a:spcBef>
            </a:pPr>
            <a:r>
              <a:rPr lang="en-US" altLang="zh-CN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=210</a:t>
            </a:r>
            <a:r>
              <a:rPr lang="zh-CN" altLang="en-US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(3.5</a:t>
            </a:r>
            <a:r>
              <a:rPr lang="zh-CN" altLang="en-US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小时</a:t>
            </a:r>
            <a:r>
              <a:rPr lang="en-US" altLang="zh-CN" sz="2196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zh-CN" altLang="en-US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如果有</a:t>
            </a:r>
            <a:r>
              <a:rPr lang="en-US" altLang="zh-CN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批衣服呢？</a:t>
            </a:r>
          </a:p>
          <a:p>
            <a:pPr>
              <a:spcBef>
                <a:spcPct val="20000"/>
              </a:spcBef>
            </a:pPr>
            <a:r>
              <a:rPr lang="en-US" altLang="zh-CN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30+Nx40+20</a:t>
            </a:r>
            <a:r>
              <a:rPr lang="zh-CN" altLang="en-US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分钟</a:t>
            </a:r>
          </a:p>
          <a:p>
            <a:pPr>
              <a:spcBef>
                <a:spcPct val="20000"/>
              </a:spcBef>
            </a:pPr>
            <a:r>
              <a:rPr lang="zh-CN" altLang="en-US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假定每一步时间均衡，则比串行方式提高约</a:t>
            </a:r>
            <a:r>
              <a:rPr lang="en-US" altLang="zh-CN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196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倍！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endParaRPr lang="en-US" altLang="zh-CN" sz="2196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607" name="Text Box 135">
            <a:extLst>
              <a:ext uri="{FF2B5EF4-FFF2-40B4-BE49-F238E27FC236}">
                <a16:creationId xmlns:a16="http://schemas.microsoft.com/office/drawing/2014/main" id="{07CB4F6A-32FE-4B52-AC90-525DD3366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89" y="5545960"/>
            <a:ext cx="3595368" cy="69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196">
                <a:ea typeface="宋体" panose="02010600030101010101" pitchFamily="2" charset="-122"/>
              </a:rPr>
              <a:t>流水方式下，所用时间主要与最长阶段的时间有关！</a:t>
            </a:r>
            <a:endParaRPr lang="en-US" altLang="zh-CN" sz="2196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14A7E-C544-4B84-8C73-4EFE92A9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stall</a:t>
            </a:r>
            <a:r>
              <a:rPr lang="zh-CN" altLang="en-US" dirty="0"/>
              <a:t>和</a:t>
            </a:r>
            <a:r>
              <a:rPr lang="en-US" altLang="zh-CN" dirty="0"/>
              <a:t>buffer</a:t>
            </a:r>
            <a:r>
              <a:rPr lang="zh-CN" altLang="en-US" dirty="0"/>
              <a:t>的部分语句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53AB9-7545-452D-ADC4-678C5302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注：以下语句只考虑数据冲突</a:t>
            </a:r>
            <a:endParaRPr lang="en-US" altLang="zh-CN" sz="1800" dirty="0"/>
          </a:p>
          <a:p>
            <a:r>
              <a:rPr lang="en-US" altLang="zh-CN" sz="1800" dirty="0"/>
              <a:t>bool </a:t>
            </a:r>
            <a:r>
              <a:rPr lang="en-US" altLang="zh-CN" sz="1800" dirty="0" err="1"/>
              <a:t>F_bubble</a:t>
            </a:r>
            <a:r>
              <a:rPr lang="en-US" altLang="zh-CN" sz="1800" dirty="0"/>
              <a:t> = 0;</a:t>
            </a:r>
          </a:p>
          <a:p>
            <a:r>
              <a:rPr lang="en-US" altLang="zh-CN" sz="1800" dirty="0"/>
              <a:t>bool </a:t>
            </a:r>
            <a:r>
              <a:rPr lang="en-US" altLang="zh-CN" sz="1800" dirty="0" err="1"/>
              <a:t>F_stall</a:t>
            </a:r>
            <a:r>
              <a:rPr lang="en-US" altLang="zh-CN" sz="1800" dirty="0"/>
              <a:t> =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d_srcA</a:t>
            </a:r>
            <a:r>
              <a:rPr lang="en-US" altLang="zh-CN" sz="1800" dirty="0"/>
              <a:t> != RNONE &amp;&amp; </a:t>
            </a:r>
            <a:r>
              <a:rPr lang="en-US" altLang="zh-CN" sz="1800" dirty="0" err="1"/>
              <a:t>d_srcA</a:t>
            </a:r>
            <a:r>
              <a:rPr lang="en-US" altLang="zh-CN" sz="1800" dirty="0"/>
              <a:t> in </a:t>
            </a:r>
          </a:p>
          <a:p>
            <a:r>
              <a:rPr lang="en-US" altLang="zh-CN" sz="1800" dirty="0"/>
              <a:t>	  { </a:t>
            </a:r>
            <a:r>
              <a:rPr lang="en-US" altLang="zh-CN" sz="1800" dirty="0" err="1"/>
              <a:t>E_dstM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W_dstE</a:t>
            </a:r>
            <a:r>
              <a:rPr lang="en-US" altLang="zh-CN" sz="1800" dirty="0"/>
              <a:t> } ||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d_srcB</a:t>
            </a:r>
            <a:r>
              <a:rPr lang="en-US" altLang="zh-CN" sz="1800" dirty="0"/>
              <a:t> != RNONE &amp;&amp; </a:t>
            </a:r>
            <a:r>
              <a:rPr lang="en-US" altLang="zh-CN" sz="1800" dirty="0" err="1"/>
              <a:t>d_srcB</a:t>
            </a:r>
            <a:r>
              <a:rPr lang="en-US" altLang="zh-CN" sz="1800" dirty="0"/>
              <a:t> in </a:t>
            </a:r>
          </a:p>
          <a:p>
            <a:r>
              <a:rPr lang="en-US" altLang="zh-CN" sz="1800" dirty="0"/>
              <a:t>	  { </a:t>
            </a:r>
            <a:r>
              <a:rPr lang="en-US" altLang="zh-CN" sz="1800" dirty="0" err="1"/>
              <a:t>E_dstM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W_dstE</a:t>
            </a:r>
            <a:r>
              <a:rPr lang="en-US" altLang="zh-CN" sz="1800" dirty="0"/>
              <a:t> };</a:t>
            </a:r>
          </a:p>
          <a:p>
            <a:r>
              <a:rPr lang="en-US" altLang="zh-CN" sz="1800" dirty="0"/>
              <a:t>bool </a:t>
            </a:r>
            <a:r>
              <a:rPr lang="en-US" altLang="zh-CN" sz="1800" dirty="0" err="1"/>
              <a:t>D_stall</a:t>
            </a:r>
            <a:r>
              <a:rPr lang="en-US" altLang="zh-CN" sz="1800" dirty="0"/>
              <a:t> = </a:t>
            </a:r>
          </a:p>
          <a:p>
            <a:r>
              <a:rPr lang="en-US" altLang="zh-CN" sz="1800" dirty="0"/>
              <a:t>	 </a:t>
            </a:r>
            <a:r>
              <a:rPr lang="en-US" altLang="zh-CN" sz="1800" dirty="0" err="1"/>
              <a:t>d_srcA</a:t>
            </a:r>
            <a:r>
              <a:rPr lang="en-US" altLang="zh-CN" sz="1800" dirty="0"/>
              <a:t> != RNONE &amp;&amp; </a:t>
            </a:r>
            <a:r>
              <a:rPr lang="en-US" altLang="zh-CN" sz="1800" dirty="0" err="1"/>
              <a:t>d_srcA</a:t>
            </a:r>
            <a:r>
              <a:rPr lang="en-US" altLang="zh-CN" sz="1800" dirty="0"/>
              <a:t> in </a:t>
            </a:r>
          </a:p>
          <a:p>
            <a:r>
              <a:rPr lang="en-US" altLang="zh-CN" sz="1800" dirty="0"/>
              <a:t>	    { </a:t>
            </a:r>
            <a:r>
              <a:rPr lang="en-US" altLang="zh-CN" sz="1800" dirty="0" err="1"/>
              <a:t>E_dstM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W_dstE</a:t>
            </a:r>
            <a:r>
              <a:rPr lang="en-US" altLang="zh-CN" sz="1800" dirty="0"/>
              <a:t> } ||</a:t>
            </a:r>
          </a:p>
          <a:p>
            <a:r>
              <a:rPr lang="en-US" altLang="zh-CN" sz="1800" dirty="0"/>
              <a:t>	  </a:t>
            </a:r>
            <a:r>
              <a:rPr lang="en-US" altLang="zh-CN" sz="1800" dirty="0" err="1"/>
              <a:t>d_srcB</a:t>
            </a:r>
            <a:r>
              <a:rPr lang="en-US" altLang="zh-CN" sz="1800" dirty="0"/>
              <a:t> != RNONE &amp;&amp; </a:t>
            </a:r>
            <a:r>
              <a:rPr lang="en-US" altLang="zh-CN" sz="1800" dirty="0" err="1"/>
              <a:t>d_srcB</a:t>
            </a:r>
            <a:r>
              <a:rPr lang="en-US" altLang="zh-CN" sz="1800" dirty="0"/>
              <a:t> in </a:t>
            </a:r>
          </a:p>
          <a:p>
            <a:r>
              <a:rPr lang="en-US" altLang="zh-CN" sz="1800" dirty="0"/>
              <a:t>	    { </a:t>
            </a:r>
            <a:r>
              <a:rPr lang="en-US" altLang="zh-CN" sz="1800" dirty="0" err="1"/>
              <a:t>E_dstM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W_dstE</a:t>
            </a:r>
            <a:r>
              <a:rPr lang="en-US" altLang="zh-CN" sz="1800" dirty="0"/>
              <a:t> 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956086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C1C9-19B9-441A-B786-DB17180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F8AA-A1DB-4387-AD52-ED34856E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bool </a:t>
            </a:r>
            <a:r>
              <a:rPr lang="en-US" altLang="zh-CN" sz="1800" dirty="0" err="1"/>
              <a:t>E_stall</a:t>
            </a:r>
            <a:r>
              <a:rPr lang="en-US" altLang="zh-CN" sz="1800" dirty="0"/>
              <a:t> = 0;</a:t>
            </a:r>
          </a:p>
          <a:p>
            <a:r>
              <a:rPr lang="en-US" altLang="zh-CN" sz="1800" dirty="0"/>
              <a:t>bool </a:t>
            </a:r>
            <a:r>
              <a:rPr lang="en-US" altLang="zh-CN" sz="1800" dirty="0" err="1"/>
              <a:t>E_bubble</a:t>
            </a:r>
            <a:r>
              <a:rPr lang="en-US" altLang="zh-CN" sz="1800" dirty="0"/>
              <a:t> =</a:t>
            </a:r>
          </a:p>
          <a:p>
            <a:r>
              <a:rPr lang="en-US" altLang="zh-CN" sz="1800" dirty="0"/>
              <a:t>	  </a:t>
            </a:r>
            <a:r>
              <a:rPr lang="en-US" altLang="zh-CN" sz="1800" dirty="0" err="1"/>
              <a:t>d_srcA</a:t>
            </a:r>
            <a:r>
              <a:rPr lang="en-US" altLang="zh-CN" sz="1800" dirty="0"/>
              <a:t> != RNONE &amp;&amp; </a:t>
            </a:r>
          </a:p>
          <a:p>
            <a:r>
              <a:rPr lang="en-US" altLang="zh-CN" sz="1800" dirty="0"/>
              <a:t>	    </a:t>
            </a:r>
            <a:r>
              <a:rPr lang="en-US" altLang="zh-CN" sz="1800" dirty="0" err="1"/>
              <a:t>d_srcA</a:t>
            </a:r>
            <a:r>
              <a:rPr lang="en-US" altLang="zh-CN" sz="1800" dirty="0"/>
              <a:t> in { </a:t>
            </a:r>
            <a:r>
              <a:rPr lang="en-US" altLang="zh-CN" sz="1800" dirty="0" err="1"/>
              <a:t>E_dstM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W_dstE</a:t>
            </a:r>
            <a:r>
              <a:rPr lang="en-US" altLang="zh-CN" sz="1800" dirty="0"/>
              <a:t> } ||</a:t>
            </a:r>
          </a:p>
          <a:p>
            <a:r>
              <a:rPr lang="en-US" altLang="zh-CN" sz="1800" dirty="0"/>
              <a:t>	  </a:t>
            </a:r>
            <a:r>
              <a:rPr lang="en-US" altLang="zh-CN" sz="1800" dirty="0" err="1"/>
              <a:t>d_srcB</a:t>
            </a:r>
            <a:r>
              <a:rPr lang="en-US" altLang="zh-CN" sz="1800" dirty="0"/>
              <a:t> != RNONE &amp;&amp; </a:t>
            </a:r>
          </a:p>
          <a:p>
            <a:r>
              <a:rPr lang="en-US" altLang="zh-CN" sz="1800" dirty="0"/>
              <a:t>	    </a:t>
            </a:r>
            <a:r>
              <a:rPr lang="en-US" altLang="zh-CN" sz="1800" dirty="0" err="1"/>
              <a:t>d_srcB</a:t>
            </a:r>
            <a:r>
              <a:rPr lang="en-US" altLang="zh-CN" sz="1800" dirty="0"/>
              <a:t> in { </a:t>
            </a:r>
            <a:r>
              <a:rPr lang="en-US" altLang="zh-CN" sz="1800" dirty="0" err="1"/>
              <a:t>E_dstM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M_dstE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W_dstE</a:t>
            </a:r>
            <a:r>
              <a:rPr lang="en-US" altLang="zh-CN" sz="1800" dirty="0"/>
              <a:t> 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870917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EBBF-61E3-4D46-AE16-D8C0BD5B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79174-F440-4C15-BD85-D9CC3986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stall</a:t>
            </a:r>
            <a:r>
              <a:rPr lang="zh-CN" altLang="en-US" dirty="0"/>
              <a:t>和</a:t>
            </a:r>
            <a:r>
              <a:rPr lang="en-US" altLang="zh-CN" dirty="0"/>
              <a:t>bubble</a:t>
            </a:r>
            <a:r>
              <a:rPr lang="zh-CN" altLang="en-US" dirty="0"/>
              <a:t>来避免数据冒险的效率怎样？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机制实现容易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但性能不好，流水线暂停达</a:t>
            </a:r>
            <a:r>
              <a:rPr lang="en-US" altLang="zh-CN" dirty="0"/>
              <a:t>3</a:t>
            </a:r>
            <a:r>
              <a:rPr lang="zh-CN" altLang="en-US" dirty="0"/>
              <a:t>个时钟周期，严重降低了整体吞吐量。</a:t>
            </a:r>
          </a:p>
        </p:txBody>
      </p:sp>
    </p:spTree>
    <p:extLst>
      <p:ext uri="{BB962C8B-B14F-4D97-AF65-F5344CB8AC3E}">
        <p14:creationId xmlns:p14="http://schemas.microsoft.com/office/powerpoint/2010/main" val="906432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：用转发</a:t>
            </a:r>
            <a:r>
              <a:rPr lang="en-US" altLang="zh-CN" dirty="0"/>
              <a:t>( Forwarding)</a:t>
            </a:r>
            <a:r>
              <a:rPr lang="zh-CN" altLang="en-US" dirty="0"/>
              <a:t>来避免数据冒险</a:t>
            </a:r>
            <a:endParaRPr lang="en-US" dirty="0"/>
          </a:p>
        </p:txBody>
      </p:sp>
      <p:sp>
        <p:nvSpPr>
          <p:cNvPr id="436436" name="Rectangle 212"/>
          <p:cNvSpPr>
            <a:spLocks noGrp="1" noChangeArrowheads="1"/>
          </p:cNvSpPr>
          <p:nvPr>
            <p:ph type="body" idx="1"/>
          </p:nvPr>
        </p:nvSpPr>
        <p:spPr>
          <a:xfrm>
            <a:off x="157163" y="1441450"/>
            <a:ext cx="8294687" cy="4800600"/>
          </a:xfrm>
        </p:spPr>
        <p:txBody>
          <a:bodyPr/>
          <a:lstStyle/>
          <a:p>
            <a:pPr marL="92075" lvl="1" indent="457200"/>
            <a:r>
              <a:rPr lang="en-US" altLang="zh-CN" dirty="0"/>
              <a:t>PIPE-</a:t>
            </a:r>
            <a:r>
              <a:rPr lang="zh-CN" altLang="en-US" dirty="0"/>
              <a:t>的设计是在</a:t>
            </a:r>
            <a:r>
              <a:rPr lang="en-US" altLang="zh-CN" dirty="0"/>
              <a:t>D</a:t>
            </a:r>
            <a:r>
              <a:rPr lang="zh-CN" altLang="en-US" dirty="0"/>
              <a:t>阶段从寄存器文件中读入源操作数，但是对源寄存器的写入要在</a:t>
            </a:r>
            <a:r>
              <a:rPr lang="en-US" altLang="zh-CN" dirty="0"/>
              <a:t>W</a:t>
            </a:r>
            <a:r>
              <a:rPr lang="zh-CN" altLang="en-US" dirty="0"/>
              <a:t>阶段才能进行。</a:t>
            </a:r>
            <a:endParaRPr lang="en-US" altLang="zh-CN" dirty="0"/>
          </a:p>
          <a:p>
            <a:pPr marL="92075" lvl="1" indent="457200"/>
            <a:r>
              <a:rPr lang="zh-CN" altLang="en-US" dirty="0"/>
              <a:t>改进思路：将要在</a:t>
            </a:r>
            <a:r>
              <a:rPr lang="en-US" altLang="zh-CN" dirty="0"/>
              <a:t>W</a:t>
            </a:r>
            <a:r>
              <a:rPr lang="zh-CN" altLang="en-US" dirty="0"/>
              <a:t>阶段写的值传到流水线寄存器</a:t>
            </a:r>
            <a:r>
              <a:rPr lang="en-US" altLang="zh-CN" dirty="0"/>
              <a:t>E</a:t>
            </a:r>
            <a:r>
              <a:rPr lang="zh-CN" altLang="en-US" dirty="0"/>
              <a:t>作为源操作数。在</a:t>
            </a:r>
            <a:r>
              <a:rPr lang="en-US" altLang="zh-CN" dirty="0"/>
              <a:t>D</a:t>
            </a:r>
            <a:r>
              <a:rPr lang="zh-CN" altLang="en-US" dirty="0"/>
              <a:t>阶段结束前，数据有效打入。</a:t>
            </a:r>
            <a:endParaRPr lang="en-US" altLang="zh-CN" dirty="0"/>
          </a:p>
          <a:p>
            <a:pPr marL="92075" lvl="1" indent="457200"/>
            <a:r>
              <a:rPr lang="zh-CN" altLang="en-US" dirty="0"/>
              <a:t>这种将结果值从一个流水线阶段传到较早阶段的技术称为数据转发</a:t>
            </a:r>
            <a:r>
              <a:rPr lang="en-US" altLang="zh-CN" dirty="0"/>
              <a:t>(data forwarding)</a:t>
            </a:r>
            <a:r>
              <a:rPr lang="zh-CN" altLang="en-US" dirty="0"/>
              <a:t>，或称为旁路</a:t>
            </a:r>
            <a:r>
              <a:rPr lang="en-US" altLang="zh-CN" dirty="0"/>
              <a:t>(bypassing)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2075" lvl="1"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996494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转发示例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407" y="3607955"/>
            <a:ext cx="4084637" cy="2255838"/>
          </a:xfrm>
        </p:spPr>
        <p:txBody>
          <a:bodyPr/>
          <a:lstStyle/>
          <a:p>
            <a:pPr marL="0"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/>
              <a:t> </a:t>
            </a:r>
            <a:r>
              <a:rPr lang="zh-CN" altLang="en-US" dirty="0"/>
              <a:t>指令在</a:t>
            </a:r>
            <a:r>
              <a:rPr lang="en-US" altLang="zh-CN" dirty="0"/>
              <a:t>W</a:t>
            </a:r>
            <a:r>
              <a:rPr lang="zh-CN" altLang="en-US" dirty="0"/>
              <a:t>阶段</a:t>
            </a:r>
            <a:endParaRPr lang="en-US" dirty="0"/>
          </a:p>
          <a:p>
            <a:pPr marL="0" lvl="1"/>
            <a:r>
              <a:rPr lang="zh-CN" altLang="en-US" dirty="0"/>
              <a:t>目的值在</a:t>
            </a:r>
            <a:r>
              <a:rPr lang="en-US" altLang="zh-CN" dirty="0"/>
              <a:t>W</a:t>
            </a:r>
            <a:r>
              <a:rPr lang="zh-CN" altLang="en-US" dirty="0"/>
              <a:t>阶段流水线寄存器</a:t>
            </a:r>
            <a:endParaRPr lang="en-US" dirty="0"/>
          </a:p>
          <a:p>
            <a:pPr marL="0" lvl="1"/>
            <a:r>
              <a:rPr lang="zh-CN" altLang="en-US" dirty="0"/>
              <a:t>向前传送到</a:t>
            </a:r>
            <a:r>
              <a:rPr lang="en-US" altLang="zh-CN" dirty="0"/>
              <a:t>D</a:t>
            </a:r>
            <a:r>
              <a:rPr lang="zh-CN" altLang="en-US" dirty="0"/>
              <a:t>阶段的</a:t>
            </a:r>
            <a:r>
              <a:rPr lang="en-US" dirty="0" err="1"/>
              <a:t>valB</a:t>
            </a:r>
            <a:r>
              <a:rPr lang="zh-CN" altLang="en-US" dirty="0"/>
              <a:t>中</a:t>
            </a:r>
            <a:endParaRPr lang="en-US" dirty="0"/>
          </a:p>
        </p:txBody>
      </p:sp>
      <p:grpSp>
        <p:nvGrpSpPr>
          <p:cNvPr id="448966" name="Group 454"/>
          <p:cNvGrpSpPr>
            <a:grpSpLocks/>
          </p:cNvGrpSpPr>
          <p:nvPr/>
        </p:nvGrpSpPr>
        <p:grpSpPr bwMode="auto">
          <a:xfrm>
            <a:off x="2514600" y="914400"/>
            <a:ext cx="5973763" cy="4449763"/>
            <a:chOff x="1584" y="576"/>
            <a:chExt cx="3763" cy="2803"/>
          </a:xfrm>
        </p:grpSpPr>
        <p:sp>
          <p:nvSpPr>
            <p:cNvPr id="448742" name="Rectangle 230"/>
            <p:cNvSpPr>
              <a:spLocks noChangeArrowheads="1"/>
            </p:cNvSpPr>
            <p:nvPr/>
          </p:nvSpPr>
          <p:spPr bwMode="auto">
            <a:xfrm>
              <a:off x="1584" y="768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43" name="Rectangle 231"/>
            <p:cNvSpPr>
              <a:spLocks noChangeArrowheads="1"/>
            </p:cNvSpPr>
            <p:nvPr/>
          </p:nvSpPr>
          <p:spPr bwMode="auto">
            <a:xfrm>
              <a:off x="1630" y="799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48744" name="Rectangle 232"/>
            <p:cNvSpPr>
              <a:spLocks noChangeArrowheads="1"/>
            </p:cNvSpPr>
            <p:nvPr/>
          </p:nvSpPr>
          <p:spPr bwMode="auto">
            <a:xfrm>
              <a:off x="2075" y="799"/>
              <a:ext cx="32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48745" name="Rectangle 233"/>
            <p:cNvSpPr>
              <a:spLocks noChangeArrowheads="1"/>
            </p:cNvSpPr>
            <p:nvPr/>
          </p:nvSpPr>
          <p:spPr bwMode="auto">
            <a:xfrm>
              <a:off x="2381" y="799"/>
              <a:ext cx="346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48746" name="Rectangle 234"/>
            <p:cNvSpPr>
              <a:spLocks noChangeArrowheads="1"/>
            </p:cNvSpPr>
            <p:nvPr/>
          </p:nvSpPr>
          <p:spPr bwMode="auto">
            <a:xfrm>
              <a:off x="2684" y="799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48747" name="Rectangle 235"/>
            <p:cNvSpPr>
              <a:spLocks noChangeArrowheads="1"/>
            </p:cNvSpPr>
            <p:nvPr/>
          </p:nvSpPr>
          <p:spPr bwMode="auto">
            <a:xfrm>
              <a:off x="3043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48" name="Rectangle 236"/>
            <p:cNvSpPr>
              <a:spLocks noChangeArrowheads="1"/>
            </p:cNvSpPr>
            <p:nvPr/>
          </p:nvSpPr>
          <p:spPr bwMode="auto">
            <a:xfrm>
              <a:off x="3136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48749" name="Rectangle 237"/>
            <p:cNvSpPr>
              <a:spLocks noChangeArrowheads="1"/>
            </p:cNvSpPr>
            <p:nvPr/>
          </p:nvSpPr>
          <p:spPr bwMode="auto">
            <a:xfrm>
              <a:off x="3273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0" name="Rectangle 238"/>
            <p:cNvSpPr>
              <a:spLocks noChangeArrowheads="1"/>
            </p:cNvSpPr>
            <p:nvPr/>
          </p:nvSpPr>
          <p:spPr bwMode="auto">
            <a:xfrm>
              <a:off x="336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48751" name="Rectangle 239"/>
            <p:cNvSpPr>
              <a:spLocks noChangeArrowheads="1"/>
            </p:cNvSpPr>
            <p:nvPr/>
          </p:nvSpPr>
          <p:spPr bwMode="auto">
            <a:xfrm>
              <a:off x="350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2" name="Rectangle 240"/>
            <p:cNvSpPr>
              <a:spLocks noChangeArrowheads="1"/>
            </p:cNvSpPr>
            <p:nvPr/>
          </p:nvSpPr>
          <p:spPr bwMode="auto">
            <a:xfrm>
              <a:off x="359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48753" name="Rectangle 241"/>
            <p:cNvSpPr>
              <a:spLocks noChangeArrowheads="1"/>
            </p:cNvSpPr>
            <p:nvPr/>
          </p:nvSpPr>
          <p:spPr bwMode="auto">
            <a:xfrm>
              <a:off x="373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382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48755" name="Rectangle 243"/>
            <p:cNvSpPr>
              <a:spLocks noChangeArrowheads="1"/>
            </p:cNvSpPr>
            <p:nvPr/>
          </p:nvSpPr>
          <p:spPr bwMode="auto">
            <a:xfrm>
              <a:off x="3964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6" name="Rectangle 244"/>
            <p:cNvSpPr>
              <a:spLocks noChangeArrowheads="1"/>
            </p:cNvSpPr>
            <p:nvPr/>
          </p:nvSpPr>
          <p:spPr bwMode="auto">
            <a:xfrm>
              <a:off x="405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48757" name="Rectangle 245"/>
            <p:cNvSpPr>
              <a:spLocks noChangeArrowheads="1"/>
            </p:cNvSpPr>
            <p:nvPr/>
          </p:nvSpPr>
          <p:spPr bwMode="auto">
            <a:xfrm>
              <a:off x="419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58" name="Rectangle 246"/>
            <p:cNvSpPr>
              <a:spLocks noChangeArrowheads="1"/>
            </p:cNvSpPr>
            <p:nvPr/>
          </p:nvSpPr>
          <p:spPr bwMode="auto">
            <a:xfrm>
              <a:off x="428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48759" name="Rectangle 247"/>
            <p:cNvSpPr>
              <a:spLocks noChangeArrowheads="1"/>
            </p:cNvSpPr>
            <p:nvPr/>
          </p:nvSpPr>
          <p:spPr bwMode="auto">
            <a:xfrm>
              <a:off x="442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0" name="Rectangle 248"/>
            <p:cNvSpPr>
              <a:spLocks noChangeArrowheads="1"/>
            </p:cNvSpPr>
            <p:nvPr/>
          </p:nvSpPr>
          <p:spPr bwMode="auto">
            <a:xfrm>
              <a:off x="451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48761" name="Rectangle 249"/>
            <p:cNvSpPr>
              <a:spLocks noChangeArrowheads="1"/>
            </p:cNvSpPr>
            <p:nvPr/>
          </p:nvSpPr>
          <p:spPr bwMode="auto">
            <a:xfrm>
              <a:off x="4655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2" name="Rectangle 250"/>
            <p:cNvSpPr>
              <a:spLocks noChangeArrowheads="1"/>
            </p:cNvSpPr>
            <p:nvPr/>
          </p:nvSpPr>
          <p:spPr bwMode="auto">
            <a:xfrm>
              <a:off x="474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48763" name="Rectangle 251"/>
            <p:cNvSpPr>
              <a:spLocks noChangeArrowheads="1"/>
            </p:cNvSpPr>
            <p:nvPr/>
          </p:nvSpPr>
          <p:spPr bwMode="auto">
            <a:xfrm>
              <a:off x="4886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4" name="Rectangle 252"/>
            <p:cNvSpPr>
              <a:spLocks noChangeArrowheads="1"/>
            </p:cNvSpPr>
            <p:nvPr/>
          </p:nvSpPr>
          <p:spPr bwMode="auto">
            <a:xfrm>
              <a:off x="497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48765" name="Rectangle 25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6" name="Rectangle 254"/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767" name="Rectangle 25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68" name="Rectangle 256"/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769" name="Rectangle 25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0" name="Rectangle 258"/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771" name="Rectangle 25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2" name="Rectangle 260"/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773" name="Rectangle 26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4" name="Rectangle 262"/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775" name="Rectangle 26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6" name="Rectangle 264"/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777" name="Rectangle 26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78" name="Rectangle 266"/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779" name="Rectangle 26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0" name="Rectangle 268"/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781" name="Rectangle 26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2" name="Rectangle 270"/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783" name="Rectangle 27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4" name="Rectangle 272"/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785" name="Rectangle 273"/>
            <p:cNvSpPr>
              <a:spLocks noChangeArrowheads="1"/>
            </p:cNvSpPr>
            <p:nvPr/>
          </p:nvSpPr>
          <p:spPr bwMode="auto">
            <a:xfrm>
              <a:off x="1584" y="921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86" name="Rectangle 274"/>
            <p:cNvSpPr>
              <a:spLocks noChangeArrowheads="1"/>
            </p:cNvSpPr>
            <p:nvPr/>
          </p:nvSpPr>
          <p:spPr bwMode="auto">
            <a:xfrm>
              <a:off x="1701" y="953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48787" name="Rectangle 275"/>
            <p:cNvSpPr>
              <a:spLocks noChangeArrowheads="1"/>
            </p:cNvSpPr>
            <p:nvPr/>
          </p:nvSpPr>
          <p:spPr bwMode="auto">
            <a:xfrm>
              <a:off x="2075" y="953"/>
              <a:ext cx="32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48788" name="Rectangle 276"/>
            <p:cNvSpPr>
              <a:spLocks noChangeArrowheads="1"/>
            </p:cNvSpPr>
            <p:nvPr/>
          </p:nvSpPr>
          <p:spPr bwMode="auto">
            <a:xfrm>
              <a:off x="2434" y="953"/>
              <a:ext cx="288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48789" name="Rectangle 277"/>
            <p:cNvSpPr>
              <a:spLocks noChangeArrowheads="1"/>
            </p:cNvSpPr>
            <p:nvPr/>
          </p:nvSpPr>
          <p:spPr bwMode="auto">
            <a:xfrm>
              <a:off x="2684" y="953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48790" name="Rectangle 27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1" name="Rectangle 279"/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792" name="Rectangle 28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3" name="Rectangle 281"/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794" name="Rectangle 28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5" name="Rectangle 283"/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796" name="Rectangle 28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7" name="Rectangle 285"/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798" name="Rectangle 28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799" name="Rectangle 287"/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00" name="Rectangle 28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1" name="Rectangle 289"/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02" name="Rectangle 29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3" name="Rectangle 291"/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04" name="Rectangle 29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5" name="Rectangle 293"/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06" name="Rectangle 29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7" name="Rectangle 295"/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08" name="Rectangle 29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09" name="Rectangle 297"/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10" name="Rectangle 298"/>
            <p:cNvSpPr>
              <a:spLocks noChangeArrowheads="1"/>
            </p:cNvSpPr>
            <p:nvPr/>
          </p:nvSpPr>
          <p:spPr bwMode="auto">
            <a:xfrm>
              <a:off x="1584" y="1075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1" name="Rectangle 299"/>
            <p:cNvSpPr>
              <a:spLocks noChangeArrowheads="1"/>
            </p:cNvSpPr>
            <p:nvPr/>
          </p:nvSpPr>
          <p:spPr bwMode="auto">
            <a:xfrm>
              <a:off x="1701" y="1107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48812" name="Rectangle 300"/>
            <p:cNvSpPr>
              <a:spLocks noChangeArrowheads="1"/>
            </p:cNvSpPr>
            <p:nvPr/>
          </p:nvSpPr>
          <p:spPr bwMode="auto">
            <a:xfrm>
              <a:off x="2041" y="1107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48813" name="Rectangle 30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4" name="Rectangle 302"/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15" name="Rectangle 30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6" name="Rectangle 304"/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17" name="Rectangle 30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18" name="Rectangle 306"/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19" name="Rectangle 30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0" name="Rectangle 308"/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21" name="Rectangle 30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2" name="Rectangle 310"/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23" name="Rectangle 31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4" name="Rectangle 312"/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25" name="Rectangle 31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6" name="Rectangle 314"/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27" name="Rectangle 31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28" name="Rectangle 316"/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29" name="Rectangle 31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0" name="Rectangle 318"/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31" name="Rectangle 31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2" name="Rectangle 320"/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33" name="Rectangle 321"/>
            <p:cNvSpPr>
              <a:spLocks noChangeArrowheads="1"/>
            </p:cNvSpPr>
            <p:nvPr/>
          </p:nvSpPr>
          <p:spPr bwMode="auto">
            <a:xfrm>
              <a:off x="1584" y="1229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4" name="Rectangle 322"/>
            <p:cNvSpPr>
              <a:spLocks noChangeArrowheads="1"/>
            </p:cNvSpPr>
            <p:nvPr/>
          </p:nvSpPr>
          <p:spPr bwMode="auto">
            <a:xfrm>
              <a:off x="1701" y="1260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48835" name="Rectangle 323"/>
            <p:cNvSpPr>
              <a:spLocks noChangeArrowheads="1"/>
            </p:cNvSpPr>
            <p:nvPr/>
          </p:nvSpPr>
          <p:spPr bwMode="auto">
            <a:xfrm>
              <a:off x="2041" y="1260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48836" name="Rectangle 32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7" name="Rectangle 325"/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38" name="Rectangle 32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39" name="Rectangle 327"/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40" name="Rectangle 32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1" name="Rectangle 329"/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42" name="Rectangle 33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3" name="Rectangle 331"/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44" name="Rectangle 33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5" name="Rectangle 333"/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46" name="Rectangle 33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7" name="Rectangle 335"/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48" name="Rectangle 33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49" name="Rectangle 337"/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50" name="Rectangle 33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1" name="Rectangle 339"/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52" name="Rectangle 34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3" name="Rectangle 341"/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54" name="Rectangle 34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5" name="Rectangle 343"/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56" name="Rectangle 344"/>
            <p:cNvSpPr>
              <a:spLocks noChangeArrowheads="1"/>
            </p:cNvSpPr>
            <p:nvPr/>
          </p:nvSpPr>
          <p:spPr bwMode="auto">
            <a:xfrm>
              <a:off x="1584" y="1382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57" name="Rectangle 345"/>
            <p:cNvSpPr>
              <a:spLocks noChangeArrowheads="1"/>
            </p:cNvSpPr>
            <p:nvPr/>
          </p:nvSpPr>
          <p:spPr bwMode="auto">
            <a:xfrm>
              <a:off x="1703" y="1414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48858" name="Rectangle 346"/>
            <p:cNvSpPr>
              <a:spLocks noChangeArrowheads="1"/>
            </p:cNvSpPr>
            <p:nvPr/>
          </p:nvSpPr>
          <p:spPr bwMode="auto">
            <a:xfrm>
              <a:off x="2041" y="1414"/>
              <a:ext cx="21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48859" name="Rectangle 347"/>
            <p:cNvSpPr>
              <a:spLocks noChangeArrowheads="1"/>
            </p:cNvSpPr>
            <p:nvPr/>
          </p:nvSpPr>
          <p:spPr bwMode="auto">
            <a:xfrm>
              <a:off x="2273" y="1414"/>
              <a:ext cx="11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48860" name="Rectangle 348"/>
            <p:cNvSpPr>
              <a:spLocks noChangeArrowheads="1"/>
            </p:cNvSpPr>
            <p:nvPr/>
          </p:nvSpPr>
          <p:spPr bwMode="auto">
            <a:xfrm>
              <a:off x="2362" y="1414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48861" name="Rectangle 349"/>
            <p:cNvSpPr>
              <a:spLocks noChangeArrowheads="1"/>
            </p:cNvSpPr>
            <p:nvPr/>
          </p:nvSpPr>
          <p:spPr bwMode="auto">
            <a:xfrm>
              <a:off x="2488" y="1414"/>
              <a:ext cx="17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48862" name="Rectangle 350"/>
            <p:cNvSpPr>
              <a:spLocks noChangeArrowheads="1"/>
            </p:cNvSpPr>
            <p:nvPr/>
          </p:nvSpPr>
          <p:spPr bwMode="auto">
            <a:xfrm>
              <a:off x="2630" y="1414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48863" name="Rectangle 35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64" name="Rectangle 352"/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65" name="Rectangle 35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66" name="Rectangle 354"/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67" name="Rectangle 35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68" name="Rectangle 356"/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69" name="Rectangle 35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0" name="Rectangle 358"/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71" name="Rectangle 35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2" name="Rectangle 360"/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73" name="Rectangle 36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4" name="Rectangle 362"/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48875" name="Rectangle 36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6" name="Rectangle 364"/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48877" name="Rectangle 36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78" name="Rectangle 366"/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48879" name="Rectangle 36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80" name="Rectangle 368"/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48881" name="Rectangle 36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82" name="Rectangle 370"/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48883" name="Rectangle 371"/>
            <p:cNvSpPr>
              <a:spLocks noChangeArrowheads="1"/>
            </p:cNvSpPr>
            <p:nvPr/>
          </p:nvSpPr>
          <p:spPr bwMode="auto">
            <a:xfrm>
              <a:off x="1584" y="1536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884" name="Rectangle 372"/>
            <p:cNvSpPr>
              <a:spLocks noChangeArrowheads="1"/>
            </p:cNvSpPr>
            <p:nvPr/>
          </p:nvSpPr>
          <p:spPr bwMode="auto">
            <a:xfrm>
              <a:off x="1682" y="1567"/>
              <a:ext cx="587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 dirty="0">
                  <a:solidFill>
                    <a:srgbClr val="000000"/>
                  </a:solidFill>
                  <a:latin typeface="Courier New" pitchFamily="49" charset="0"/>
                </a:rPr>
                <a:t>0x018: halt</a:t>
              </a:r>
              <a:endParaRPr lang="en-US" dirty="0"/>
            </a:p>
          </p:txBody>
        </p:sp>
        <p:grpSp>
          <p:nvGrpSpPr>
            <p:cNvPr id="448965" name="Group 453"/>
            <p:cNvGrpSpPr>
              <a:grpSpLocks/>
            </p:cNvGrpSpPr>
            <p:nvPr/>
          </p:nvGrpSpPr>
          <p:grpSpPr bwMode="auto">
            <a:xfrm>
              <a:off x="1584" y="576"/>
              <a:ext cx="3763" cy="2803"/>
              <a:chOff x="1584" y="576"/>
              <a:chExt cx="3763" cy="2803"/>
            </a:xfrm>
          </p:grpSpPr>
          <p:sp>
            <p:nvSpPr>
              <p:cNvPr id="448885" name="Rectangle 37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86" name="Rectangle 374"/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48887" name="Rectangle 37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88" name="Rectangle 376"/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48889" name="Rectangle 37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0" name="Rectangle 378"/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48891" name="Rectangle 37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2" name="Rectangle 380"/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48893" name="Rectangle 38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4" name="Rectangle 382"/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48895" name="Rectangle 38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6" name="Rectangle 384"/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48897" name="Rectangle 38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898" name="Rectangle 386"/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48899" name="Rectangle 38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0" name="Rectangle 388"/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48901" name="Rectangle 38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2" name="Rectangle 390"/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48903" name="Rectangle 39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4" name="Rectangle 392"/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48905" name="Line 393"/>
              <p:cNvSpPr>
                <a:spLocks noChangeShapeType="1"/>
              </p:cNvSpPr>
              <p:nvPr/>
            </p:nvSpPr>
            <p:spPr bwMode="auto">
              <a:xfrm flipH="1">
                <a:off x="3542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6" name="Line 394"/>
              <p:cNvSpPr>
                <a:spLocks noChangeShapeType="1"/>
              </p:cNvSpPr>
              <p:nvPr/>
            </p:nvSpPr>
            <p:spPr bwMode="auto">
              <a:xfrm>
                <a:off x="4425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7" name="Rectangle 395"/>
              <p:cNvSpPr>
                <a:spLocks noChangeArrowheads="1"/>
              </p:cNvSpPr>
              <p:nvPr/>
            </p:nvSpPr>
            <p:spPr bwMode="auto">
              <a:xfrm>
                <a:off x="5116" y="576"/>
                <a:ext cx="230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08" name="Rectangle 396"/>
              <p:cNvSpPr>
                <a:spLocks noChangeArrowheads="1"/>
              </p:cNvSpPr>
              <p:nvPr/>
            </p:nvSpPr>
            <p:spPr bwMode="auto">
              <a:xfrm>
                <a:off x="5207" y="611"/>
                <a:ext cx="8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3333CC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48909" name="Rectangle 397"/>
              <p:cNvSpPr>
                <a:spLocks noChangeArrowheads="1"/>
              </p:cNvSpPr>
              <p:nvPr/>
            </p:nvSpPr>
            <p:spPr bwMode="auto">
              <a:xfrm>
                <a:off x="1584" y="614"/>
                <a:ext cx="130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0" name="Rectangle 398"/>
              <p:cNvSpPr>
                <a:spLocks noChangeArrowheads="1"/>
              </p:cNvSpPr>
              <p:nvPr/>
            </p:nvSpPr>
            <p:spPr bwMode="auto">
              <a:xfrm>
                <a:off x="1675" y="642"/>
                <a:ext cx="6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100" dirty="0">
                    <a:solidFill>
                      <a:srgbClr val="000000"/>
                    </a:solidFill>
                    <a:latin typeface="Courier New" pitchFamily="49" charset="0"/>
                  </a:rPr>
                  <a:t># demo-h2.ys</a:t>
                </a:r>
                <a:endParaRPr lang="en-US" dirty="0"/>
              </a:p>
            </p:txBody>
          </p:sp>
          <p:sp>
            <p:nvSpPr>
              <p:cNvPr id="448911" name="Rectangle 399"/>
              <p:cNvSpPr>
                <a:spLocks noChangeArrowheads="1"/>
              </p:cNvSpPr>
              <p:nvPr/>
            </p:nvSpPr>
            <p:spPr bwMode="auto">
              <a:xfrm>
                <a:off x="3811" y="1881"/>
                <a:ext cx="96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2" name="Rectangle 400"/>
              <p:cNvSpPr>
                <a:spLocks noChangeArrowheads="1"/>
              </p:cNvSpPr>
              <p:nvPr/>
            </p:nvSpPr>
            <p:spPr bwMode="auto">
              <a:xfrm>
                <a:off x="4143" y="1911"/>
                <a:ext cx="34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sp>
            <p:nvSpPr>
              <p:cNvPr id="448913" name="Rectangle 401"/>
              <p:cNvSpPr>
                <a:spLocks noChangeArrowheads="1"/>
              </p:cNvSpPr>
              <p:nvPr/>
            </p:nvSpPr>
            <p:spPr bwMode="auto">
              <a:xfrm>
                <a:off x="3542" y="2073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4" name="Rectangle 402"/>
              <p:cNvSpPr>
                <a:spLocks noChangeArrowheads="1"/>
              </p:cNvSpPr>
              <p:nvPr/>
            </p:nvSpPr>
            <p:spPr bwMode="auto">
              <a:xfrm>
                <a:off x="4280" y="210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48915" name="Rectangle 403"/>
              <p:cNvSpPr>
                <a:spLocks noChangeArrowheads="1"/>
              </p:cNvSpPr>
              <p:nvPr/>
            </p:nvSpPr>
            <p:spPr bwMode="auto">
              <a:xfrm>
                <a:off x="4463" y="2265"/>
                <a:ext cx="61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16" name="Rectangle 404"/>
              <p:cNvSpPr>
                <a:spLocks noChangeArrowheads="1"/>
              </p:cNvSpPr>
              <p:nvPr/>
            </p:nvSpPr>
            <p:spPr bwMode="auto">
              <a:xfrm>
                <a:off x="4538" y="2289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48917" name="Rectangle 405"/>
              <p:cNvSpPr>
                <a:spLocks noChangeArrowheads="1"/>
              </p:cNvSpPr>
              <p:nvPr/>
            </p:nvSpPr>
            <p:spPr bwMode="auto">
              <a:xfrm>
                <a:off x="4634" y="2299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18" name="Rectangle 406"/>
              <p:cNvSpPr>
                <a:spLocks noChangeArrowheads="1"/>
              </p:cNvSpPr>
              <p:nvPr/>
            </p:nvSpPr>
            <p:spPr bwMode="auto">
              <a:xfrm>
                <a:off x="4691" y="2299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48919" name="Rectangle 407"/>
              <p:cNvSpPr>
                <a:spLocks noChangeArrowheads="1"/>
              </p:cNvSpPr>
              <p:nvPr/>
            </p:nvSpPr>
            <p:spPr bwMode="auto">
              <a:xfrm>
                <a:off x="4840" y="2289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48920" name="Rectangle 408"/>
              <p:cNvSpPr>
                <a:spLocks noChangeArrowheads="1"/>
              </p:cNvSpPr>
              <p:nvPr/>
            </p:nvSpPr>
            <p:spPr bwMode="auto">
              <a:xfrm>
                <a:off x="4908" y="2286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48921" name="Rectangle 409"/>
              <p:cNvSpPr>
                <a:spLocks noChangeArrowheads="1"/>
              </p:cNvSpPr>
              <p:nvPr/>
            </p:nvSpPr>
            <p:spPr bwMode="auto">
              <a:xfrm>
                <a:off x="4994" y="2289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48922" name="Rectangle 410"/>
              <p:cNvSpPr>
                <a:spLocks noChangeArrowheads="1"/>
              </p:cNvSpPr>
              <p:nvPr/>
            </p:nvSpPr>
            <p:spPr bwMode="auto">
              <a:xfrm>
                <a:off x="3542" y="2879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23" name="Rectangle 411"/>
              <p:cNvSpPr>
                <a:spLocks noChangeArrowheads="1"/>
              </p:cNvSpPr>
              <p:nvPr/>
            </p:nvSpPr>
            <p:spPr bwMode="auto">
              <a:xfrm>
                <a:off x="4296" y="2912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48924" name="Rectangle 412"/>
              <p:cNvSpPr>
                <a:spLocks noChangeArrowheads="1"/>
              </p:cNvSpPr>
              <p:nvPr/>
            </p:nvSpPr>
            <p:spPr bwMode="auto">
              <a:xfrm>
                <a:off x="4156" y="3071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25" name="Rectangle 413"/>
              <p:cNvSpPr>
                <a:spLocks noChangeArrowheads="1"/>
              </p:cNvSpPr>
              <p:nvPr/>
            </p:nvSpPr>
            <p:spPr bwMode="auto">
              <a:xfrm>
                <a:off x="4235" y="3097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48926" name="Rectangle 414"/>
              <p:cNvSpPr>
                <a:spLocks noChangeArrowheads="1"/>
              </p:cNvSpPr>
              <p:nvPr/>
            </p:nvSpPr>
            <p:spPr bwMode="auto">
              <a:xfrm>
                <a:off x="4445" y="3094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48927" name="Rectangle 415"/>
              <p:cNvSpPr>
                <a:spLocks noChangeArrowheads="1"/>
              </p:cNvSpPr>
              <p:nvPr/>
            </p:nvSpPr>
            <p:spPr bwMode="auto">
              <a:xfrm>
                <a:off x="4534" y="3097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48928" name="Rectangle 416"/>
              <p:cNvSpPr>
                <a:spLocks noChangeArrowheads="1"/>
              </p:cNvSpPr>
              <p:nvPr/>
            </p:nvSpPr>
            <p:spPr bwMode="auto">
              <a:xfrm>
                <a:off x="4630" y="3107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29" name="Rectangle 417"/>
              <p:cNvSpPr>
                <a:spLocks noChangeArrowheads="1"/>
              </p:cNvSpPr>
              <p:nvPr/>
            </p:nvSpPr>
            <p:spPr bwMode="auto">
              <a:xfrm>
                <a:off x="4687" y="3107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48930" name="Rectangle 418"/>
              <p:cNvSpPr>
                <a:spLocks noChangeArrowheads="1"/>
              </p:cNvSpPr>
              <p:nvPr/>
            </p:nvSpPr>
            <p:spPr bwMode="auto">
              <a:xfrm>
                <a:off x="4836" y="3097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48931" name="Rectangle 419"/>
              <p:cNvSpPr>
                <a:spLocks noChangeArrowheads="1"/>
              </p:cNvSpPr>
              <p:nvPr/>
            </p:nvSpPr>
            <p:spPr bwMode="auto">
              <a:xfrm>
                <a:off x="4888" y="3097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32" name="Rectangle 420"/>
              <p:cNvSpPr>
                <a:spLocks noChangeArrowheads="1"/>
              </p:cNvSpPr>
              <p:nvPr/>
            </p:nvSpPr>
            <p:spPr bwMode="auto">
              <a:xfrm>
                <a:off x="4965" y="3097"/>
                <a:ext cx="9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48933" name="Rectangle 421"/>
              <p:cNvSpPr>
                <a:spLocks noChangeArrowheads="1"/>
              </p:cNvSpPr>
              <p:nvPr/>
            </p:nvSpPr>
            <p:spPr bwMode="auto">
              <a:xfrm>
                <a:off x="4235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48934" name="Rectangle 422"/>
              <p:cNvSpPr>
                <a:spLocks noChangeArrowheads="1"/>
              </p:cNvSpPr>
              <p:nvPr/>
            </p:nvSpPr>
            <p:spPr bwMode="auto">
              <a:xfrm>
                <a:off x="4445" y="3218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48935" name="Rectangle 423"/>
              <p:cNvSpPr>
                <a:spLocks noChangeArrowheads="1"/>
              </p:cNvSpPr>
              <p:nvPr/>
            </p:nvSpPr>
            <p:spPr bwMode="auto">
              <a:xfrm>
                <a:off x="4535" y="3221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W_</a:t>
                </a:r>
                <a:endParaRPr lang="en-US"/>
              </a:p>
            </p:txBody>
          </p:sp>
          <p:sp>
            <p:nvSpPr>
              <p:cNvPr id="448936" name="Rectangle 424"/>
              <p:cNvSpPr>
                <a:spLocks noChangeArrowheads="1"/>
              </p:cNvSpPr>
              <p:nvPr/>
            </p:nvSpPr>
            <p:spPr bwMode="auto">
              <a:xfrm>
                <a:off x="4674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48937" name="Rectangle 425"/>
              <p:cNvSpPr>
                <a:spLocks noChangeArrowheads="1"/>
              </p:cNvSpPr>
              <p:nvPr/>
            </p:nvSpPr>
            <p:spPr bwMode="auto">
              <a:xfrm>
                <a:off x="4868" y="3221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38" name="Rectangle 426"/>
              <p:cNvSpPr>
                <a:spLocks noChangeArrowheads="1"/>
              </p:cNvSpPr>
              <p:nvPr/>
            </p:nvSpPr>
            <p:spPr bwMode="auto">
              <a:xfrm>
                <a:off x="4943" y="3221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48939" name="Rectangle 427"/>
              <p:cNvSpPr>
                <a:spLocks noChangeArrowheads="1"/>
              </p:cNvSpPr>
              <p:nvPr/>
            </p:nvSpPr>
            <p:spPr bwMode="auto">
              <a:xfrm>
                <a:off x="4233" y="2572"/>
                <a:ext cx="13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40" name="Rectangle 428"/>
              <p:cNvSpPr>
                <a:spLocks noChangeArrowheads="1"/>
              </p:cNvSpPr>
              <p:nvPr/>
            </p:nvSpPr>
            <p:spPr bwMode="auto">
              <a:xfrm>
                <a:off x="4302" y="2573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48941" name="Rectangle 429"/>
              <p:cNvSpPr>
                <a:spLocks noChangeArrowheads="1"/>
              </p:cNvSpPr>
              <p:nvPr/>
            </p:nvSpPr>
            <p:spPr bwMode="auto">
              <a:xfrm>
                <a:off x="4302" y="2659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 dirty="0">
                    <a:solidFill>
                      <a:srgbClr val="000000"/>
                    </a:solidFill>
                  </a:rPr>
                  <a:t>•</a:t>
                </a:r>
                <a:endParaRPr lang="en-US" dirty="0"/>
              </a:p>
            </p:txBody>
          </p:sp>
          <p:sp>
            <p:nvSpPr>
              <p:cNvPr id="448942" name="Rectangle 430"/>
              <p:cNvSpPr>
                <a:spLocks noChangeArrowheads="1"/>
              </p:cNvSpPr>
              <p:nvPr/>
            </p:nvSpPr>
            <p:spPr bwMode="auto">
              <a:xfrm>
                <a:off x="4302" y="2746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48943" name="Rectangle 431"/>
              <p:cNvSpPr>
                <a:spLocks noChangeArrowheads="1"/>
              </p:cNvSpPr>
              <p:nvPr/>
            </p:nvSpPr>
            <p:spPr bwMode="auto">
              <a:xfrm>
                <a:off x="3542" y="2265"/>
                <a:ext cx="922" cy="2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44" name="Rectangle 432"/>
              <p:cNvSpPr>
                <a:spLocks noChangeArrowheads="1"/>
              </p:cNvSpPr>
              <p:nvPr/>
            </p:nvSpPr>
            <p:spPr bwMode="auto">
              <a:xfrm>
                <a:off x="3618" y="2292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W_</a:t>
                </a:r>
                <a:endParaRPr lang="en-US"/>
              </a:p>
            </p:txBody>
          </p:sp>
          <p:sp>
            <p:nvSpPr>
              <p:cNvPr id="448945" name="Rectangle 433"/>
              <p:cNvSpPr>
                <a:spLocks noChangeArrowheads="1"/>
              </p:cNvSpPr>
              <p:nvPr/>
            </p:nvSpPr>
            <p:spPr bwMode="auto">
              <a:xfrm>
                <a:off x="3757" y="2292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48946" name="Rectangle 434"/>
              <p:cNvSpPr>
                <a:spLocks noChangeArrowheads="1"/>
              </p:cNvSpPr>
              <p:nvPr/>
            </p:nvSpPr>
            <p:spPr bwMode="auto">
              <a:xfrm>
                <a:off x="3957" y="2292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47" name="Rectangle 435"/>
              <p:cNvSpPr>
                <a:spLocks noChangeArrowheads="1"/>
              </p:cNvSpPr>
              <p:nvPr/>
            </p:nvSpPr>
            <p:spPr bwMode="auto">
              <a:xfrm>
                <a:off x="4037" y="2298"/>
                <a:ext cx="57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FF0000"/>
                    </a:solidFill>
                    <a:latin typeface="Courier New" pitchFamily="49" charset="0"/>
                  </a:rPr>
                  <a:t>%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8948" name="Rectangle 436"/>
              <p:cNvSpPr>
                <a:spLocks noChangeArrowheads="1"/>
              </p:cNvSpPr>
              <p:nvPr/>
            </p:nvSpPr>
            <p:spPr bwMode="auto">
              <a:xfrm>
                <a:off x="4092" y="2298"/>
                <a:ext cx="17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 New" pitchFamily="49" charset="0"/>
                  </a:rPr>
                  <a:t>rax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8949" name="Rectangle 437"/>
              <p:cNvSpPr>
                <a:spLocks noChangeArrowheads="1"/>
              </p:cNvSpPr>
              <p:nvPr/>
            </p:nvSpPr>
            <p:spPr bwMode="auto">
              <a:xfrm>
                <a:off x="3618" y="2405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W_</a:t>
                </a:r>
                <a:endParaRPr lang="en-US"/>
              </a:p>
            </p:txBody>
          </p:sp>
          <p:sp>
            <p:nvSpPr>
              <p:cNvPr id="448950" name="Rectangle 438"/>
              <p:cNvSpPr>
                <a:spLocks noChangeArrowheads="1"/>
              </p:cNvSpPr>
              <p:nvPr/>
            </p:nvSpPr>
            <p:spPr bwMode="auto">
              <a:xfrm>
                <a:off x="3758" y="2405"/>
                <a:ext cx="19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 dirty="0" err="1">
                    <a:solidFill>
                      <a:srgbClr val="000000"/>
                    </a:solidFill>
                  </a:rPr>
                  <a:t>valE</a:t>
                </a:r>
                <a:r>
                  <a:rPr lang="en-US" sz="1100" b="0" dirty="0">
                    <a:solidFill>
                      <a:srgbClr val="000000"/>
                    </a:solidFill>
                  </a:rPr>
                  <a:t> </a:t>
                </a:r>
                <a:endParaRPr lang="en-US" dirty="0"/>
              </a:p>
            </p:txBody>
          </p:sp>
          <p:sp>
            <p:nvSpPr>
              <p:cNvPr id="448951" name="Rectangle 439"/>
              <p:cNvSpPr>
                <a:spLocks noChangeArrowheads="1"/>
              </p:cNvSpPr>
              <p:nvPr/>
            </p:nvSpPr>
            <p:spPr bwMode="auto">
              <a:xfrm>
                <a:off x="3953" y="2405"/>
                <a:ext cx="12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48952" name="Rectangle 440"/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61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953" name="Rectangle 441"/>
              <p:cNvSpPr>
                <a:spLocks noChangeArrowheads="1"/>
              </p:cNvSpPr>
              <p:nvPr/>
            </p:nvSpPr>
            <p:spPr bwMode="auto">
              <a:xfrm>
                <a:off x="3621" y="3098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srcA</a:t>
                </a:r>
                <a:endParaRPr lang="en-US"/>
              </a:p>
            </p:txBody>
          </p:sp>
          <p:sp>
            <p:nvSpPr>
              <p:cNvPr id="448954" name="Rectangle 442"/>
              <p:cNvSpPr>
                <a:spLocks noChangeArrowheads="1"/>
              </p:cNvSpPr>
              <p:nvPr/>
            </p:nvSpPr>
            <p:spPr bwMode="auto">
              <a:xfrm>
                <a:off x="3821" y="3098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55" name="Rectangle 443"/>
              <p:cNvSpPr>
                <a:spLocks noChangeArrowheads="1"/>
              </p:cNvSpPr>
              <p:nvPr/>
            </p:nvSpPr>
            <p:spPr bwMode="auto">
              <a:xfrm>
                <a:off x="3903" y="3108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48956" name="Rectangle 444"/>
              <p:cNvSpPr>
                <a:spLocks noChangeArrowheads="1"/>
              </p:cNvSpPr>
              <p:nvPr/>
            </p:nvSpPr>
            <p:spPr bwMode="auto">
              <a:xfrm>
                <a:off x="3961" y="3108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48957" name="Rectangle 445"/>
              <p:cNvSpPr>
                <a:spLocks noChangeArrowheads="1"/>
              </p:cNvSpPr>
              <p:nvPr/>
            </p:nvSpPr>
            <p:spPr bwMode="auto">
              <a:xfrm>
                <a:off x="3621" y="3205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srcB</a:t>
                </a:r>
                <a:endParaRPr lang="en-US"/>
              </a:p>
            </p:txBody>
          </p:sp>
          <p:sp>
            <p:nvSpPr>
              <p:cNvPr id="448958" name="Rectangle 446"/>
              <p:cNvSpPr>
                <a:spLocks noChangeArrowheads="1"/>
              </p:cNvSpPr>
              <p:nvPr/>
            </p:nvSpPr>
            <p:spPr bwMode="auto">
              <a:xfrm>
                <a:off x="3821" y="3205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48959" name="Rectangle 447"/>
              <p:cNvSpPr>
                <a:spLocks noChangeArrowheads="1"/>
              </p:cNvSpPr>
              <p:nvPr/>
            </p:nvSpPr>
            <p:spPr bwMode="auto">
              <a:xfrm>
                <a:off x="3901" y="3211"/>
                <a:ext cx="57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8000"/>
                    </a:solidFill>
                    <a:latin typeface="Courier New" pitchFamily="49" charset="0"/>
                  </a:rPr>
                  <a:t>%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448960" name="Rectangle 448"/>
              <p:cNvSpPr>
                <a:spLocks noChangeArrowheads="1"/>
              </p:cNvSpPr>
              <p:nvPr/>
            </p:nvSpPr>
            <p:spPr bwMode="auto">
              <a:xfrm>
                <a:off x="3956" y="3211"/>
                <a:ext cx="17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 err="1">
                    <a:solidFill>
                      <a:srgbClr val="008000"/>
                    </a:solidFill>
                    <a:latin typeface="Courier New" pitchFamily="49" charset="0"/>
                  </a:rPr>
                  <a:t>rax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grpSp>
            <p:nvGrpSpPr>
              <p:cNvPr id="448963" name="Group 451"/>
              <p:cNvGrpSpPr>
                <a:grpSpLocks/>
              </p:cNvGrpSpPr>
              <p:nvPr/>
            </p:nvGrpSpPr>
            <p:grpSpPr bwMode="auto">
              <a:xfrm>
                <a:off x="4463" y="2488"/>
                <a:ext cx="537" cy="583"/>
                <a:chOff x="4463" y="2488"/>
                <a:chExt cx="537" cy="583"/>
              </a:xfrm>
            </p:grpSpPr>
            <p:sp>
              <p:nvSpPr>
                <p:cNvPr id="448961" name="Freeform 449"/>
                <p:cNvSpPr>
                  <a:spLocks/>
                </p:cNvSpPr>
                <p:nvPr/>
              </p:nvSpPr>
              <p:spPr bwMode="auto">
                <a:xfrm>
                  <a:off x="4463" y="2488"/>
                  <a:ext cx="507" cy="5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998" y="29"/>
                    </a:cxn>
                    <a:cxn ang="0">
                      <a:pos x="998" y="15"/>
                    </a:cxn>
                    <a:cxn ang="0">
                      <a:pos x="984" y="15"/>
                    </a:cxn>
                    <a:cxn ang="0">
                      <a:pos x="985" y="19"/>
                    </a:cxn>
                    <a:cxn ang="0">
                      <a:pos x="988" y="24"/>
                    </a:cxn>
                    <a:cxn ang="0">
                      <a:pos x="993" y="27"/>
                    </a:cxn>
                    <a:cxn ang="0">
                      <a:pos x="984" y="15"/>
                    </a:cxn>
                    <a:cxn ang="0">
                      <a:pos x="984" y="1022"/>
                    </a:cxn>
                    <a:cxn ang="0">
                      <a:pos x="1012" y="1022"/>
                    </a:cxn>
                    <a:cxn ang="0">
                      <a:pos x="1012" y="15"/>
                    </a:cxn>
                    <a:cxn ang="0">
                      <a:pos x="1012" y="15"/>
                    </a:cxn>
                    <a:cxn ang="0">
                      <a:pos x="1011" y="10"/>
                    </a:cxn>
                    <a:cxn ang="0">
                      <a:pos x="1008" y="5"/>
                    </a:cxn>
                    <a:cxn ang="0">
                      <a:pos x="1003" y="2"/>
                    </a:cxn>
                    <a:cxn ang="0">
                      <a:pos x="99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2" h="1022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998" y="29"/>
                      </a:lnTo>
                      <a:lnTo>
                        <a:pt x="998" y="15"/>
                      </a:lnTo>
                      <a:lnTo>
                        <a:pt x="984" y="15"/>
                      </a:lnTo>
                      <a:lnTo>
                        <a:pt x="985" y="19"/>
                      </a:lnTo>
                      <a:lnTo>
                        <a:pt x="988" y="24"/>
                      </a:lnTo>
                      <a:lnTo>
                        <a:pt x="993" y="27"/>
                      </a:lnTo>
                      <a:lnTo>
                        <a:pt x="984" y="15"/>
                      </a:lnTo>
                      <a:lnTo>
                        <a:pt x="984" y="1022"/>
                      </a:lnTo>
                      <a:lnTo>
                        <a:pt x="1012" y="1022"/>
                      </a:lnTo>
                      <a:lnTo>
                        <a:pt x="1012" y="15"/>
                      </a:lnTo>
                      <a:lnTo>
                        <a:pt x="1012" y="15"/>
                      </a:lnTo>
                      <a:lnTo>
                        <a:pt x="1011" y="10"/>
                      </a:lnTo>
                      <a:lnTo>
                        <a:pt x="1008" y="5"/>
                      </a:lnTo>
                      <a:lnTo>
                        <a:pt x="1003" y="2"/>
                      </a:lnTo>
                      <a:lnTo>
                        <a:pt x="9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962" name="Freeform 450"/>
                <p:cNvSpPr>
                  <a:spLocks/>
                </p:cNvSpPr>
                <p:nvPr/>
              </p:nvSpPr>
              <p:spPr bwMode="auto">
                <a:xfrm>
                  <a:off x="4926" y="2998"/>
                  <a:ext cx="74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" y="147"/>
                    </a:cxn>
                    <a:cxn ang="0">
                      <a:pos x="14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47">
                      <a:moveTo>
                        <a:pt x="0" y="0"/>
                      </a:moveTo>
                      <a:lnTo>
                        <a:pt x="74" y="147"/>
                      </a:lnTo>
                      <a:lnTo>
                        <a:pt x="1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258E2A0-7B04-4ADD-BAF7-ED5042AF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904261"/>
            <a:ext cx="2233580" cy="179820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8285C94E-F209-4CD6-A0AE-487092944478}"/>
              </a:ext>
            </a:extLst>
          </p:cNvPr>
          <p:cNvSpPr/>
          <p:nvPr/>
        </p:nvSpPr>
        <p:spPr bwMode="auto">
          <a:xfrm>
            <a:off x="6656965" y="1419947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FFBC5208-125A-4F5E-A840-DE9CFA850786}"/>
              </a:ext>
            </a:extLst>
          </p:cNvPr>
          <p:cNvSpPr/>
          <p:nvPr/>
        </p:nvSpPr>
        <p:spPr bwMode="auto">
          <a:xfrm>
            <a:off x="6629400" y="2139733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14823" y="532412"/>
            <a:ext cx="2586002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b="0" dirty="0">
                <a:latin typeface="Courier New" charset="0"/>
              </a:rPr>
              <a:t>0x000: </a:t>
            </a:r>
            <a:r>
              <a:rPr lang="en-US" sz="1397" b="0" dirty="0" err="1">
                <a:latin typeface="Courier New" charset="0"/>
              </a:rPr>
              <a:t>irmovq</a:t>
            </a:r>
            <a:r>
              <a:rPr lang="en-US" sz="1397" b="0" dirty="0">
                <a:latin typeface="Courier New" charset="0"/>
              </a:rPr>
              <a:t> $10,%rdx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805061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261415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717768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174121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630475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086828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543181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999535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455888" y="152118"/>
            <a:ext cx="456353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198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805061" y="532412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261415" y="532412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4717768" y="532412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5174121" y="532412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6086828" y="836648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914823" y="836648"/>
            <a:ext cx="2586002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b="0" dirty="0">
                <a:latin typeface="Courier New" charset="0"/>
              </a:rPr>
              <a:t>0x00a: </a:t>
            </a:r>
            <a:r>
              <a:rPr lang="en-US" sz="1397" b="0" dirty="0" err="1">
                <a:latin typeface="Courier New" charset="0"/>
              </a:rPr>
              <a:t>irmovq</a:t>
            </a:r>
            <a:r>
              <a:rPr lang="en-US" sz="1397" b="0" dirty="0">
                <a:latin typeface="Courier New" charset="0"/>
              </a:rPr>
              <a:t>  $3,%rax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4261415" y="836648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717768" y="836648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174121" y="836648"/>
            <a:ext cx="456353" cy="30423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5630475" y="836648"/>
            <a:ext cx="456353" cy="30423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630475" y="532412"/>
            <a:ext cx="456353" cy="30423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97">
                <a:latin typeface="Helvetica" charset="0"/>
              </a:rPr>
              <a:t>W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914823" y="1140883"/>
            <a:ext cx="2586002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b="0" dirty="0">
                <a:latin typeface="Courier New" charset="0"/>
              </a:rPr>
              <a:t>0x014: </a:t>
            </a:r>
            <a:r>
              <a:rPr lang="en-US" sz="1397" b="0" dirty="0" err="1">
                <a:latin typeface="Courier New" charset="0"/>
              </a:rPr>
              <a:t>nop</a:t>
            </a:r>
            <a:endParaRPr lang="en-US" sz="1397" b="0" dirty="0">
              <a:latin typeface="Courier New" charset="0"/>
            </a:endParaRPr>
          </a:p>
        </p:txBody>
      </p: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4717768" y="1140883"/>
            <a:ext cx="2281767" cy="304236"/>
            <a:chOff x="2784" y="1872"/>
            <a:chExt cx="1440" cy="192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F</a:t>
              </a: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D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914823" y="1445119"/>
            <a:ext cx="2586002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b="0" dirty="0">
                <a:latin typeface="Courier New" charset="0"/>
              </a:rPr>
              <a:t>0x005: </a:t>
            </a:r>
            <a:r>
              <a:rPr lang="en-US" sz="1397" b="0" dirty="0" err="1">
                <a:latin typeface="Courier New" charset="0"/>
              </a:rPr>
              <a:t>addq</a:t>
            </a:r>
            <a:r>
              <a:rPr lang="en-US" sz="1397" b="0" dirty="0">
                <a:latin typeface="Courier New" charset="0"/>
              </a:rPr>
              <a:t> %</a:t>
            </a:r>
            <a:r>
              <a:rPr lang="en-US" sz="1397" b="0" dirty="0" err="1">
                <a:latin typeface="Courier New" charset="0"/>
              </a:rPr>
              <a:t>rdx</a:t>
            </a:r>
            <a:r>
              <a:rPr lang="en-US" sz="1397" b="0" dirty="0">
                <a:latin typeface="Courier New" charset="0"/>
              </a:rPr>
              <a:t>,%</a:t>
            </a:r>
            <a:r>
              <a:rPr lang="en-US" sz="1397" b="0" dirty="0" err="1">
                <a:latin typeface="Courier New" charset="0"/>
              </a:rPr>
              <a:t>rax</a:t>
            </a:r>
            <a:endParaRPr lang="en-US" sz="1397" b="0" dirty="0">
              <a:latin typeface="Courier New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5174121" y="1445119"/>
            <a:ext cx="2281767" cy="304236"/>
            <a:chOff x="3072" y="2064"/>
            <a:chExt cx="1440" cy="192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F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 dirty="0">
                  <a:latin typeface="Helvetica" charset="0"/>
                </a:rPr>
                <a:t>	E</a:t>
              </a: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M</a:t>
              </a: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 dirty="0">
                  <a:latin typeface="Helvetica" charset="0"/>
                </a:rPr>
                <a:t>W</a:t>
              </a: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914823" y="1749354"/>
            <a:ext cx="2586002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b="0">
                <a:latin typeface="Courier New" charset="0"/>
              </a:rPr>
              <a:t>0x017: </a:t>
            </a:r>
            <a:r>
              <a:rPr lang="en-US" sz="1397" b="0" dirty="0">
                <a:latin typeface="Courier New" charset="0"/>
              </a:rPr>
              <a:t>halt</a:t>
            </a:r>
          </a:p>
        </p:txBody>
      </p:sp>
      <p:grpSp>
        <p:nvGrpSpPr>
          <p:cNvPr id="2103" name="Group 55"/>
          <p:cNvGrpSpPr>
            <a:grpSpLocks/>
          </p:cNvGrpSpPr>
          <p:nvPr/>
        </p:nvGrpSpPr>
        <p:grpSpPr bwMode="auto">
          <a:xfrm>
            <a:off x="5630474" y="1749354"/>
            <a:ext cx="2281767" cy="304236"/>
            <a:chOff x="3360" y="2256"/>
            <a:chExt cx="1440" cy="192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F</a:t>
              </a: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D</a:t>
              </a: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E</a:t>
              </a: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M</a:t>
              </a: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97">
                  <a:latin typeface="Helvetica" charset="0"/>
                </a:rPr>
                <a:t>W</a:t>
              </a:r>
            </a:p>
          </p:txBody>
        </p:sp>
      </p:grp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914823" y="152118"/>
            <a:ext cx="2586002" cy="3042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b="0">
                <a:latin typeface="Courier New" charset="0"/>
              </a:rPr>
              <a:t># prog3</a:t>
            </a:r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 flipH="1">
            <a:off x="4337473" y="2053590"/>
            <a:ext cx="1293001" cy="760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>
            <a:off x="6086828" y="2053590"/>
            <a:ext cx="1293001" cy="7605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4869886" y="2433885"/>
            <a:ext cx="1901472" cy="31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597" dirty="0">
                <a:latin typeface="Helvetica" charset="0"/>
              </a:rPr>
              <a:t>Cycle 5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4337473" y="2814179"/>
            <a:ext cx="3042356" cy="988766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597">
                <a:latin typeface="Helvetica" charset="0"/>
              </a:rPr>
              <a:t>W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6162887" y="3194473"/>
            <a:ext cx="1216942" cy="3042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dirty="0">
                <a:latin typeface="Helvetica" charset="0"/>
              </a:rPr>
              <a:t>R[</a:t>
            </a:r>
            <a:r>
              <a:rPr lang="en-US" sz="1397" dirty="0">
                <a:latin typeface="Courier New" charset="0"/>
              </a:rPr>
              <a:t>%</a:t>
            </a:r>
            <a:r>
              <a:rPr lang="en-US" sz="1397" dirty="0" err="1">
                <a:latin typeface="Courier New" charset="0"/>
              </a:rPr>
              <a:t>rdx</a:t>
            </a:r>
            <a:r>
              <a:rPr lang="en-US" sz="1397" dirty="0">
                <a:latin typeface="Helvetica" charset="0"/>
              </a:rPr>
              <a:t>] </a:t>
            </a:r>
            <a:r>
              <a:rPr lang="en-US" sz="1397" dirty="0">
                <a:latin typeface="Wingdings 3" charset="0"/>
                <a:sym typeface="Symbol" charset="0"/>
              </a:rPr>
              <a:t>f</a:t>
            </a:r>
            <a:r>
              <a:rPr lang="en-US" sz="1397" dirty="0">
                <a:latin typeface="Helvetica" charset="0"/>
                <a:sym typeface="Symbol" charset="0"/>
              </a:rPr>
              <a:t> </a:t>
            </a:r>
            <a:r>
              <a:rPr lang="en-US" sz="1397" dirty="0">
                <a:latin typeface="Helvetica" charset="0"/>
              </a:rPr>
              <a:t>10</a:t>
            </a: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4337473" y="5476240"/>
            <a:ext cx="3042356" cy="988766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597">
                <a:latin typeface="Helvetica" charset="0"/>
              </a:rPr>
              <a:t>D</a:t>
            </a:r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5554416" y="5856535"/>
            <a:ext cx="1825413" cy="53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397" dirty="0" err="1">
                <a:latin typeface="Helvetica" charset="0"/>
              </a:rPr>
              <a:t>valA</a:t>
            </a:r>
            <a:r>
              <a:rPr lang="en-US" sz="1397" dirty="0">
                <a:latin typeface="Helvetica" charset="0"/>
              </a:rPr>
              <a:t> </a:t>
            </a:r>
            <a:r>
              <a:rPr lang="en-US" sz="1397" dirty="0">
                <a:latin typeface="Wingdings 3" charset="0"/>
                <a:sym typeface="Symbol" charset="0"/>
              </a:rPr>
              <a:t>f</a:t>
            </a:r>
            <a:r>
              <a:rPr lang="en-US" sz="1397" dirty="0">
                <a:latin typeface="Helvetica" charset="0"/>
              </a:rPr>
              <a:t> </a:t>
            </a:r>
            <a:r>
              <a:rPr lang="en-US" sz="1397" dirty="0" err="1">
                <a:latin typeface="Helvetica" charset="0"/>
              </a:rPr>
              <a:t>W_valE</a:t>
            </a:r>
            <a:r>
              <a:rPr lang="en-US" sz="1397" dirty="0">
                <a:latin typeface="Helvetica" charset="0"/>
              </a:rPr>
              <a:t> </a:t>
            </a:r>
            <a:r>
              <a:rPr lang="en-US" sz="1397" dirty="0">
                <a:latin typeface="Helvetica" charset="0"/>
                <a:sym typeface="Symbol" charset="0"/>
              </a:rPr>
              <a:t>= </a:t>
            </a:r>
            <a:r>
              <a:rPr lang="en-US" sz="1397" dirty="0">
                <a:latin typeface="Helvetica" charset="0"/>
              </a:rPr>
              <a:t>10</a:t>
            </a:r>
          </a:p>
          <a:p>
            <a:pPr>
              <a:lnSpc>
                <a:spcPct val="110000"/>
              </a:lnSpc>
            </a:pPr>
            <a:r>
              <a:rPr lang="en-US" sz="1397" dirty="0" err="1">
                <a:latin typeface="Helvetica" charset="0"/>
              </a:rPr>
              <a:t>valB</a:t>
            </a:r>
            <a:r>
              <a:rPr lang="en-US" sz="1397" dirty="0">
                <a:latin typeface="Helvetica" charset="0"/>
              </a:rPr>
              <a:t> </a:t>
            </a:r>
            <a:r>
              <a:rPr lang="en-US" sz="1397" dirty="0">
                <a:latin typeface="Wingdings 3" charset="0"/>
                <a:sym typeface="Symbol" charset="0"/>
              </a:rPr>
              <a:t>f</a:t>
            </a:r>
            <a:r>
              <a:rPr lang="en-US" sz="1397" dirty="0">
                <a:latin typeface="Helvetica" charset="0"/>
              </a:rPr>
              <a:t> </a:t>
            </a:r>
            <a:r>
              <a:rPr lang="en-US" sz="1397" dirty="0" err="1">
                <a:latin typeface="Helvetica" charset="0"/>
              </a:rPr>
              <a:t>M_valE</a:t>
            </a:r>
            <a:r>
              <a:rPr lang="en-US" sz="1397" dirty="0">
                <a:latin typeface="Helvetica" charset="0"/>
              </a:rPr>
              <a:t> </a:t>
            </a:r>
            <a:r>
              <a:rPr lang="en-US" sz="1397" dirty="0">
                <a:latin typeface="Helvetica" charset="0"/>
                <a:sym typeface="Symbol" charset="0"/>
              </a:rPr>
              <a:t>= </a:t>
            </a:r>
            <a:r>
              <a:rPr lang="en-US" sz="1397" dirty="0">
                <a:latin typeface="Helvetica" charset="0"/>
              </a:rPr>
              <a:t>3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5705690" y="4867769"/>
            <a:ext cx="256802" cy="61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597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597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597">
                <a:latin typeface="Helvetica" charset="0"/>
              </a:rPr>
              <a:t>•</a:t>
            </a:r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4337474" y="3194473"/>
            <a:ext cx="1825413" cy="53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dirty="0" err="1">
                <a:latin typeface="Helvetica" charset="0"/>
              </a:rPr>
              <a:t>W_dstE</a:t>
            </a:r>
            <a:r>
              <a:rPr lang="en-US" sz="1397" dirty="0">
                <a:latin typeface="Helvetica" charset="0"/>
              </a:rPr>
              <a:t> = </a:t>
            </a:r>
            <a:r>
              <a:rPr lang="en-US" sz="1397" dirty="0">
                <a:latin typeface="Courier New" charset="0"/>
              </a:rPr>
              <a:t>%</a:t>
            </a:r>
            <a:r>
              <a:rPr lang="en-US" sz="1397" dirty="0" err="1">
                <a:latin typeface="Courier New" charset="0"/>
              </a:rPr>
              <a:t>rdx</a:t>
            </a:r>
            <a:endParaRPr lang="en-US" sz="1397" dirty="0">
              <a:latin typeface="Courier New" charset="0"/>
            </a:endParaRPr>
          </a:p>
          <a:p>
            <a:r>
              <a:rPr lang="en-US" sz="1397" dirty="0" err="1">
                <a:latin typeface="Helvetica" charset="0"/>
              </a:rPr>
              <a:t>W_valE</a:t>
            </a:r>
            <a:r>
              <a:rPr lang="en-US" sz="1397" dirty="0">
                <a:latin typeface="Helvetica" charset="0"/>
              </a:rPr>
              <a:t> = 10</a:t>
            </a: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4337473" y="5856535"/>
            <a:ext cx="1216942" cy="53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dirty="0" err="1">
                <a:latin typeface="Helvetica" charset="0"/>
              </a:rPr>
              <a:t>srcA</a:t>
            </a:r>
            <a:r>
              <a:rPr lang="en-US" sz="1397" dirty="0">
                <a:latin typeface="Helvetica" charset="0"/>
              </a:rPr>
              <a:t> = </a:t>
            </a:r>
            <a:r>
              <a:rPr lang="en-US" sz="1397" dirty="0">
                <a:latin typeface="Courier New" charset="0"/>
              </a:rPr>
              <a:t>%</a:t>
            </a:r>
            <a:r>
              <a:rPr lang="en-US" sz="1397" dirty="0" err="1">
                <a:latin typeface="Courier New" charset="0"/>
              </a:rPr>
              <a:t>rdx</a:t>
            </a:r>
            <a:endParaRPr lang="en-US" sz="1397" dirty="0">
              <a:latin typeface="Courier New" charset="0"/>
            </a:endParaRPr>
          </a:p>
          <a:p>
            <a:r>
              <a:rPr lang="en-US" sz="1397" dirty="0" err="1">
                <a:latin typeface="Helvetica" charset="0"/>
              </a:rPr>
              <a:t>srcB</a:t>
            </a:r>
            <a:r>
              <a:rPr lang="en-US" sz="1397" dirty="0">
                <a:latin typeface="Helvetica" charset="0"/>
              </a:rPr>
              <a:t> = </a:t>
            </a:r>
            <a:r>
              <a:rPr lang="en-US" sz="1397" dirty="0">
                <a:latin typeface="Courier New" charset="0"/>
              </a:rPr>
              <a:t>%</a:t>
            </a:r>
            <a:r>
              <a:rPr lang="en-US" sz="1397" dirty="0" err="1">
                <a:latin typeface="Courier New" charset="0"/>
              </a:rPr>
              <a:t>rax</a:t>
            </a:r>
            <a:endParaRPr lang="en-US" sz="1397" dirty="0">
              <a:latin typeface="Courier New" charset="0"/>
            </a:endParaRPr>
          </a:p>
        </p:txBody>
      </p:sp>
      <p:sp>
        <p:nvSpPr>
          <p:cNvPr id="2181" name="Rectangle 133"/>
          <p:cNvSpPr>
            <a:spLocks noChangeArrowheads="1"/>
          </p:cNvSpPr>
          <p:nvPr/>
        </p:nvSpPr>
        <p:spPr bwMode="auto">
          <a:xfrm>
            <a:off x="4337473" y="3802944"/>
            <a:ext cx="3042356" cy="988766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597">
                <a:latin typeface="Helvetica" charset="0"/>
              </a:rPr>
              <a:t>M</a:t>
            </a:r>
          </a:p>
        </p:txBody>
      </p:sp>
      <p:sp>
        <p:nvSpPr>
          <p:cNvPr id="2183" name="Rectangle 135"/>
          <p:cNvSpPr>
            <a:spLocks noChangeArrowheads="1"/>
          </p:cNvSpPr>
          <p:nvPr/>
        </p:nvSpPr>
        <p:spPr bwMode="auto">
          <a:xfrm>
            <a:off x="4337474" y="4183239"/>
            <a:ext cx="1825413" cy="53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397" dirty="0" err="1">
                <a:latin typeface="Helvetica" charset="0"/>
              </a:rPr>
              <a:t>M_dstE</a:t>
            </a:r>
            <a:r>
              <a:rPr lang="en-US" sz="1397" dirty="0">
                <a:latin typeface="Helvetica" charset="0"/>
              </a:rPr>
              <a:t> = </a:t>
            </a:r>
            <a:r>
              <a:rPr lang="en-US" sz="1397" dirty="0">
                <a:latin typeface="Courier New" charset="0"/>
              </a:rPr>
              <a:t>%</a:t>
            </a:r>
            <a:r>
              <a:rPr lang="en-US" sz="1397" dirty="0" err="1">
                <a:latin typeface="Courier New" charset="0"/>
              </a:rPr>
              <a:t>rax</a:t>
            </a:r>
            <a:endParaRPr lang="en-US" sz="1397" dirty="0">
              <a:latin typeface="Courier New" charset="0"/>
            </a:endParaRPr>
          </a:p>
          <a:p>
            <a:r>
              <a:rPr lang="en-US" sz="1397" dirty="0" err="1">
                <a:latin typeface="Helvetica" charset="0"/>
              </a:rPr>
              <a:t>M_valE</a:t>
            </a:r>
            <a:r>
              <a:rPr lang="en-US" sz="1397" dirty="0">
                <a:latin typeface="Helvetica" charset="0"/>
              </a:rPr>
              <a:t> = 3</a:t>
            </a:r>
          </a:p>
        </p:txBody>
      </p:sp>
      <p:sp>
        <p:nvSpPr>
          <p:cNvPr id="2180" name="Freeform 132"/>
          <p:cNvSpPr>
            <a:spLocks/>
          </p:cNvSpPr>
          <p:nvPr/>
        </p:nvSpPr>
        <p:spPr bwMode="auto">
          <a:xfrm>
            <a:off x="6162887" y="3574768"/>
            <a:ext cx="1140883" cy="2281767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" name="Freeform 136"/>
          <p:cNvSpPr>
            <a:spLocks/>
          </p:cNvSpPr>
          <p:nvPr/>
        </p:nvSpPr>
        <p:spPr bwMode="auto">
          <a:xfrm>
            <a:off x="6162886" y="4563533"/>
            <a:ext cx="988766" cy="1293001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4B34F87-53D8-43BD-AA1A-2B720B21EE32}"/>
              </a:ext>
            </a:extLst>
          </p:cNvPr>
          <p:cNvSpPr txBox="1"/>
          <p:nvPr/>
        </p:nvSpPr>
        <p:spPr>
          <a:xfrm>
            <a:off x="-532220" y="2590368"/>
            <a:ext cx="456738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转发示例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#2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8B01D31-AEAB-4803-B044-29847E90C377}"/>
              </a:ext>
            </a:extLst>
          </p:cNvPr>
          <p:cNvSpPr/>
          <p:nvPr/>
        </p:nvSpPr>
        <p:spPr bwMode="auto">
          <a:xfrm>
            <a:off x="5629205" y="837737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8FD47D00-91A8-4CE6-86DB-FED7FFCD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512" y="1444029"/>
            <a:ext cx="456353" cy="30423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597" dirty="0">
                <a:latin typeface="Helvetica" charset="0"/>
              </a:rPr>
              <a:t>D</a:t>
            </a:r>
            <a:endParaRPr lang="en-US" sz="1597" dirty="0">
              <a:latin typeface="Helvetica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E99BD79-A75D-4AAC-A8B6-2AE8B1248CC9}"/>
              </a:ext>
            </a:extLst>
          </p:cNvPr>
          <p:cNvSpPr/>
          <p:nvPr/>
        </p:nvSpPr>
        <p:spPr bwMode="auto">
          <a:xfrm>
            <a:off x="5634242" y="1445118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9AC16F4-4F87-4599-915B-80CAEBA31E22}"/>
              </a:ext>
            </a:extLst>
          </p:cNvPr>
          <p:cNvCxnSpPr/>
          <p:nvPr/>
        </p:nvCxnSpPr>
        <p:spPr bwMode="auto">
          <a:xfrm>
            <a:off x="5632450" y="755650"/>
            <a:ext cx="381000" cy="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4D35EC7-955D-417B-9DD6-5B1FED0B21EE}"/>
              </a:ext>
            </a:extLst>
          </p:cNvPr>
          <p:cNvCxnSpPr/>
          <p:nvPr/>
        </p:nvCxnSpPr>
        <p:spPr bwMode="auto">
          <a:xfrm>
            <a:off x="5632450" y="1670050"/>
            <a:ext cx="381000" cy="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转发示例</a:t>
            </a:r>
            <a:r>
              <a:rPr lang="en-US" dirty="0"/>
              <a:t>#3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099" y="3025775"/>
            <a:ext cx="3748088" cy="3308350"/>
          </a:xfrm>
        </p:spPr>
        <p:txBody>
          <a:bodyPr/>
          <a:lstStyle/>
          <a:p>
            <a:r>
              <a:rPr lang="zh-CN" altLang="en-US" sz="2000" dirty="0"/>
              <a:t>寄存器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1800" dirty="0"/>
              <a:t>Generated by </a:t>
            </a:r>
            <a:r>
              <a:rPr lang="zh-CN" altLang="en-US" sz="1800" dirty="0"/>
              <a:t>由</a:t>
            </a:r>
            <a:r>
              <a:rPr lang="en-US" sz="1800" dirty="0"/>
              <a:t>ALU</a:t>
            </a:r>
            <a:r>
              <a:rPr lang="zh-CN" altLang="en-US" sz="1800" dirty="0"/>
              <a:t>在前一个时钟周期产生</a:t>
            </a:r>
            <a:endParaRPr lang="en-US" sz="1800" dirty="0"/>
          </a:p>
          <a:p>
            <a:pPr lvl="1"/>
            <a:r>
              <a:rPr lang="zh-CN" altLang="en-US" sz="1800" dirty="0"/>
              <a:t>从</a:t>
            </a:r>
            <a:r>
              <a:rPr lang="en-US" altLang="zh-CN" sz="1800" dirty="0"/>
              <a:t>M</a:t>
            </a:r>
            <a:r>
              <a:rPr lang="zh-CN" altLang="en-US" sz="1800" dirty="0"/>
              <a:t>阶段转发到</a:t>
            </a:r>
            <a:r>
              <a:rPr lang="en-US" altLang="zh-CN" sz="1800" dirty="0"/>
              <a:t>D</a:t>
            </a:r>
            <a:r>
              <a:rPr lang="zh-CN" altLang="en-US" sz="1800" dirty="0"/>
              <a:t>阶段的</a:t>
            </a:r>
            <a:r>
              <a:rPr lang="en-US" sz="1800" dirty="0"/>
              <a:t> </a:t>
            </a:r>
            <a:r>
              <a:rPr lang="en-US" sz="1800" dirty="0" err="1"/>
              <a:t>valA</a:t>
            </a:r>
            <a:endParaRPr lang="en-US" sz="1800" dirty="0"/>
          </a:p>
          <a:p>
            <a:r>
              <a:rPr lang="zh-CN" altLang="en-US" sz="2000" dirty="0"/>
              <a:t>寄存器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rax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zh-CN" altLang="en-US" sz="1800" dirty="0"/>
              <a:t>刚从</a:t>
            </a:r>
            <a:r>
              <a:rPr lang="en-US" sz="1800" dirty="0"/>
              <a:t>ALU</a:t>
            </a:r>
            <a:r>
              <a:rPr lang="zh-CN" altLang="en-US" sz="1800" dirty="0"/>
              <a:t>计算出值</a:t>
            </a:r>
            <a:endParaRPr lang="en-US" sz="1800" dirty="0"/>
          </a:p>
          <a:p>
            <a:pPr lvl="1"/>
            <a:r>
              <a:rPr lang="zh-CN" altLang="en-US" sz="1800" dirty="0"/>
              <a:t>从</a:t>
            </a:r>
            <a:r>
              <a:rPr lang="en-US" altLang="zh-CN" sz="1800" dirty="0"/>
              <a:t>E</a:t>
            </a:r>
            <a:r>
              <a:rPr lang="zh-CN" altLang="en-US" sz="1800" dirty="0"/>
              <a:t>阶段转发到</a:t>
            </a:r>
            <a:r>
              <a:rPr lang="en-US" altLang="zh-CN" sz="1800" dirty="0"/>
              <a:t>D</a:t>
            </a:r>
            <a:r>
              <a:rPr lang="zh-CN" altLang="en-US" sz="1800" dirty="0"/>
              <a:t>阶段的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valB</a:t>
            </a:r>
            <a:endParaRPr lang="en-US" altLang="zh-CN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822450" y="831850"/>
            <a:ext cx="6553200" cy="5334000"/>
            <a:chOff x="152400" y="76200"/>
            <a:chExt cx="6553200" cy="5334000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52400" y="4572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0x000: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$10,%rdx</a:t>
              </a: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3048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1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505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2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962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3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44196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4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48768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5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334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6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5791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7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6248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</a:rPr>
                <a:t>8</a:t>
              </a: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30480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F</a:t>
              </a: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5052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D</a:t>
              </a: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39624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419600" y="4572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53340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W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52400" y="7620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0x00a: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$3,%rax</a:t>
              </a: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5052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F</a:t>
              </a: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39624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D</a:t>
              </a: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4419600" y="7620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48768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</a:t>
              </a: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48768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W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9624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F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419600" y="10668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D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48768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53340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7912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W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152400" y="10668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0x014: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rax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419600" y="13716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F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8768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D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53340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57912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62484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W</a:t>
              </a: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152400" y="13716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0x016: halt</a:t>
              </a: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152400" y="1524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# demo-h0.ys</a:t>
              </a:r>
            </a:p>
          </p:txBody>
        </p:sp>
        <p:sp>
          <p:nvSpPr>
            <p:cNvPr id="83" name="Line 121"/>
            <p:cNvSpPr>
              <a:spLocks noChangeShapeType="1"/>
            </p:cNvSpPr>
            <p:nvPr/>
          </p:nvSpPr>
          <p:spPr bwMode="auto">
            <a:xfrm flipH="1">
              <a:off x="31242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122"/>
            <p:cNvSpPr>
              <a:spLocks noChangeShapeType="1"/>
            </p:cNvSpPr>
            <p:nvPr/>
          </p:nvSpPr>
          <p:spPr bwMode="auto">
            <a:xfrm>
              <a:off x="48768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3657600" y="2057400"/>
              <a:ext cx="1905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Helvetica" charset="0"/>
                </a:rPr>
                <a:t>Cycle 4</a:t>
              </a:r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3124200" y="24384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</a:t>
              </a:r>
            </a:p>
          </p:txBody>
        </p:sp>
        <p:sp>
          <p:nvSpPr>
            <p:cNvPr id="87" name="Rectangle 126"/>
            <p:cNvSpPr>
              <a:spLocks noChangeArrowheads="1"/>
            </p:cNvSpPr>
            <p:nvPr/>
          </p:nvSpPr>
          <p:spPr bwMode="auto">
            <a:xfrm>
              <a:off x="3124200" y="44196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D</a:t>
              </a:r>
            </a:p>
          </p:txBody>
        </p:sp>
        <p:sp>
          <p:nvSpPr>
            <p:cNvPr id="88" name="Rectangle 127"/>
            <p:cNvSpPr>
              <a:spLocks noChangeArrowheads="1"/>
            </p:cNvSpPr>
            <p:nvPr/>
          </p:nvSpPr>
          <p:spPr bwMode="auto">
            <a:xfrm>
              <a:off x="4343400" y="48006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valA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Wingdings 3" charset="0"/>
                  <a:sym typeface="Symbol" charset="0"/>
                </a:rPr>
                <a:t>f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M_valE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sym typeface="Symbol" charset="0"/>
                </a:rPr>
                <a:t>=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10</a:t>
              </a:r>
            </a:p>
            <a:p>
              <a:pPr marL="0" marR="0" lvl="0" indent="0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valB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Wingdings 3" charset="0"/>
                  <a:sym typeface="Symbol" charset="0"/>
                </a:rPr>
                <a:t>f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e_valE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sym typeface="Symbol" charset="0"/>
                </a:rPr>
                <a:t>=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3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3124200" y="28194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M_dstE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M_valE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= 10</a:t>
              </a:r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3124200" y="4800600"/>
              <a:ext cx="12192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srcA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srcB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rax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3124200" y="34290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</a:t>
              </a:r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3124200" y="38100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E_dstE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rax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e_valE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Wingdings 3" charset="0"/>
                  <a:sym typeface="Symbol" charset="0"/>
                </a:rPr>
                <a:t>f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</a:rPr>
                <a:t> 0 + 3 = 3</a:t>
              </a:r>
            </a:p>
          </p:txBody>
        </p:sp>
        <p:sp>
          <p:nvSpPr>
            <p:cNvPr id="93" name="Freeform 133"/>
            <p:cNvSpPr>
              <a:spLocks/>
            </p:cNvSpPr>
            <p:nvPr/>
          </p:nvSpPr>
          <p:spPr bwMode="auto">
            <a:xfrm>
              <a:off x="4953000" y="3200400"/>
              <a:ext cx="1143000" cy="1600200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134"/>
            <p:cNvSpPr>
              <a:spLocks/>
            </p:cNvSpPr>
            <p:nvPr/>
          </p:nvSpPr>
          <p:spPr bwMode="auto">
            <a:xfrm>
              <a:off x="4953000" y="4191000"/>
              <a:ext cx="990600" cy="609600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5" name="椭圆 94">
            <a:extLst>
              <a:ext uri="{FF2B5EF4-FFF2-40B4-BE49-F238E27FC236}">
                <a16:creationId xmlns:a16="http://schemas.microsoft.com/office/drawing/2014/main" id="{D7931686-EB2F-421E-B758-99DFFC121580}"/>
              </a:ext>
            </a:extLst>
          </p:cNvPr>
          <p:cNvSpPr/>
          <p:nvPr/>
        </p:nvSpPr>
        <p:spPr bwMode="auto">
          <a:xfrm>
            <a:off x="6089650" y="1498168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9454241-0E53-43A1-87E8-D5A83F220B67}"/>
              </a:ext>
            </a:extLst>
          </p:cNvPr>
          <p:cNvSpPr/>
          <p:nvPr/>
        </p:nvSpPr>
        <p:spPr bwMode="auto">
          <a:xfrm>
            <a:off x="6089650" y="1839696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旁路路径</a:t>
            </a:r>
            <a:endParaRPr lang="en-US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3900487" cy="5365750"/>
          </a:xfrm>
        </p:spPr>
        <p:txBody>
          <a:bodyPr/>
          <a:lstStyle/>
          <a:p>
            <a:r>
              <a:rPr lang="en-US" dirty="0"/>
              <a:t>D</a:t>
            </a:r>
            <a:r>
              <a:rPr lang="zh-CN" altLang="en-US" dirty="0"/>
              <a:t>阶段</a:t>
            </a:r>
            <a:endParaRPr lang="en-US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E</a:t>
            </a:r>
            <a:r>
              <a:rPr lang="zh-CN" altLang="en-US" dirty="0"/>
              <a:t>阶段传送的</a:t>
            </a:r>
            <a:r>
              <a:rPr lang="en-US" dirty="0" err="1"/>
              <a:t>valA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/>
              <a:t>valB</a:t>
            </a:r>
            <a:r>
              <a:rPr lang="zh-CN" altLang="en-US" dirty="0"/>
              <a:t>在正常情况下来自于寄存器文件，转发时，从后面的流水线阶段取得</a:t>
            </a:r>
            <a:r>
              <a:rPr lang="en-US" dirty="0"/>
              <a:t> </a:t>
            </a:r>
            <a:r>
              <a:rPr lang="en-US" dirty="0" err="1"/>
              <a:t>valA</a:t>
            </a:r>
            <a:r>
              <a:rPr lang="en-US" dirty="0"/>
              <a:t> </a:t>
            </a:r>
            <a:r>
              <a:rPr lang="zh-CN" altLang="en-US" dirty="0"/>
              <a:t>或</a:t>
            </a:r>
            <a:r>
              <a:rPr lang="en-US" dirty="0"/>
              <a:t> </a:t>
            </a:r>
            <a:r>
              <a:rPr lang="en-US" dirty="0" err="1"/>
              <a:t>valB</a:t>
            </a:r>
            <a:endParaRPr lang="en-US" dirty="0"/>
          </a:p>
          <a:p>
            <a:r>
              <a:rPr lang="zh-CN" altLang="en-US" dirty="0"/>
              <a:t>转发源</a:t>
            </a:r>
            <a:r>
              <a:rPr lang="en-US" dirty="0"/>
              <a:t> 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阶段</a:t>
            </a:r>
            <a:r>
              <a:rPr lang="en-US" dirty="0"/>
              <a:t>: </a:t>
            </a:r>
            <a:r>
              <a:rPr lang="en-US" altLang="zh-CN" dirty="0" err="1"/>
              <a:t>e_</a:t>
            </a:r>
            <a:r>
              <a:rPr lang="en-US" dirty="0" err="1"/>
              <a:t>valE</a:t>
            </a:r>
            <a:endParaRPr lang="en-US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阶段</a:t>
            </a:r>
            <a:r>
              <a:rPr lang="en-US" dirty="0"/>
              <a:t>: </a:t>
            </a:r>
            <a:r>
              <a:rPr lang="en-US" dirty="0" err="1"/>
              <a:t>M_valE</a:t>
            </a:r>
            <a:r>
              <a:rPr lang="en-US" dirty="0"/>
              <a:t>, </a:t>
            </a:r>
            <a:r>
              <a:rPr lang="en-US" dirty="0" err="1"/>
              <a:t>m_valM</a:t>
            </a:r>
            <a:endParaRPr lang="en-US" dirty="0"/>
          </a:p>
          <a:p>
            <a:pPr lvl="1"/>
            <a:r>
              <a:rPr lang="en-US" altLang="zh-CN" dirty="0"/>
              <a:t>W</a:t>
            </a:r>
            <a:r>
              <a:rPr lang="zh-CN" altLang="en-US" dirty="0"/>
              <a:t>阶段</a:t>
            </a:r>
            <a:r>
              <a:rPr lang="en-US" dirty="0"/>
              <a:t>: </a:t>
            </a:r>
            <a:r>
              <a:rPr lang="en-US" dirty="0" err="1"/>
              <a:t>W_valE</a:t>
            </a:r>
            <a:r>
              <a:rPr lang="en-US" dirty="0"/>
              <a:t>, </a:t>
            </a:r>
            <a:r>
              <a:rPr lang="en-US" dirty="0" err="1"/>
              <a:t>W_valM</a:t>
            </a:r>
            <a:endParaRPr lang="en-US" dirty="0"/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076" y="0"/>
            <a:ext cx="4525010" cy="68453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ntent Placeholder 322"/>
          <p:cNvSpPr>
            <a:spLocks noGrp="1"/>
          </p:cNvSpPr>
          <p:nvPr>
            <p:ph idx="1"/>
          </p:nvPr>
        </p:nvSpPr>
        <p:spPr>
          <a:xfrm>
            <a:off x="290513" y="3041650"/>
            <a:ext cx="3665537" cy="3390900"/>
          </a:xfrm>
        </p:spPr>
        <p:txBody>
          <a:bodyPr/>
          <a:lstStyle/>
          <a:p>
            <a:r>
              <a:rPr lang="zh-CN" altLang="en-US" dirty="0"/>
              <a:t>如果有多个转发源，哪一个应该有优先权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应使用最早流水线阶段的值。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603250" y="830262"/>
            <a:ext cx="7626316" cy="1906588"/>
            <a:chOff x="603250" y="762000"/>
            <a:chExt cx="7626316" cy="1906588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603250" y="11430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800764" y="1204913"/>
              <a:ext cx="2370265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$1, %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356039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3784124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4027311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4251042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4494228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4717959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496114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5184877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542806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5651794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5894980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6118711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6361897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6585629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682881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7052546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7295732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7519463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3776018" y="11874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4231587" y="11874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4703368" y="11874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5152452" y="11874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5604778" y="11874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3776018" y="11874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4231587" y="11874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D</a:t>
              </a:r>
              <a:endParaRPr lang="en-US" dirty="0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4703368" y="11874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5152452" y="11874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5604778" y="11874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603250" y="14478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800764" y="1509713"/>
              <a:ext cx="2370265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$2, %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4242936" y="14922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4698504" y="14922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5170285" y="14922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5619369" y="14922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6071695" y="14922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4242936" y="14922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4698504" y="14922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5170285" y="14922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5619369" y="14922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6071695" y="14922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W</a:t>
              </a:r>
              <a:endParaRPr lang="en-US" dirty="0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603250" y="17526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800764" y="1814513"/>
              <a:ext cx="2370265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$3, %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4709853" y="17970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5165422" y="17970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5637203" y="17970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6086286" y="17970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6538613" y="17970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4709853" y="17970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5165422" y="17970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5637203" y="17970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6086286" y="17970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6538613" y="17970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603250" y="20574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854127" y="2119313"/>
              <a:ext cx="2585744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0x01e: 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%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, %</a:t>
              </a:r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endParaRPr lang="en-US" dirty="0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5176770" y="21018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5632339" y="21018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6104120" y="21018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6553204" y="21018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7005530" y="21018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5176770" y="21018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5632339" y="21018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6104120" y="21018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6553204" y="21018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7005530" y="21018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603250" y="2362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802623" y="2424113"/>
              <a:ext cx="1185133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0x020: halt </a:t>
              </a:r>
              <a:endParaRPr lang="en-US" dirty="0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5643688" y="24066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6099256" y="24066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6571037" y="24066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7020121" y="24066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7472447" y="24066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5643688" y="24066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6099256" y="24066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6571037" y="24066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7020121" y="24066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7472447" y="24066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W</a:t>
              </a:r>
              <a:endParaRPr lang="en-US" dirty="0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7762649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7944228" y="831850"/>
              <a:ext cx="171852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603250" y="838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750783" y="892175"/>
              <a:ext cx="1974671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# demo-</a:t>
              </a:r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</a:rPr>
                <a:t>priority.ys</a:t>
              </a:r>
              <a:endParaRPr lang="en-US" dirty="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641850" y="2735262"/>
            <a:ext cx="3616723" cy="3811588"/>
            <a:chOff x="4675939" y="2660650"/>
            <a:chExt cx="3616723" cy="3811588"/>
          </a:xfrm>
        </p:grpSpPr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4690549" y="2660650"/>
              <a:ext cx="77819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5935662" y="2660650"/>
              <a:ext cx="70037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4675939" y="3422650"/>
              <a:ext cx="1947111" cy="687388"/>
              <a:chOff x="4690549" y="3422650"/>
              <a:chExt cx="1947111" cy="687388"/>
            </a:xfrm>
          </p:grpSpPr>
          <p:sp>
            <p:nvSpPr>
              <p:cNvPr id="425424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25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426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27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28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29" name="Rectangle 469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30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31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32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425433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34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435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36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37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38" name="Rectangle 478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39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40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1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1</a:t>
                </a:r>
                <a:endParaRPr lang="en-US" dirty="0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675939" y="5480050"/>
              <a:ext cx="1947111" cy="992188"/>
              <a:chOff x="4690549" y="5480050"/>
              <a:chExt cx="1947111" cy="992188"/>
            </a:xfrm>
          </p:grpSpPr>
          <p:grpSp>
            <p:nvGrpSpPr>
              <p:cNvPr id="4" name="Group 459"/>
              <p:cNvGrpSpPr>
                <a:grpSpLocks/>
              </p:cNvGrpSpPr>
              <p:nvPr/>
            </p:nvGrpSpPr>
            <p:grpSpPr bwMode="auto">
              <a:xfrm>
                <a:off x="4690549" y="5480050"/>
                <a:ext cx="1947110" cy="992188"/>
                <a:chOff x="3303" y="3279"/>
                <a:chExt cx="1201" cy="625"/>
              </a:xfrm>
            </p:grpSpPr>
            <p:sp>
              <p:nvSpPr>
                <p:cNvPr id="425400" name="Rectangle 440"/>
                <p:cNvSpPr>
                  <a:spLocks noChangeArrowheads="1"/>
                </p:cNvSpPr>
                <p:nvPr/>
              </p:nvSpPr>
              <p:spPr bwMode="auto">
                <a:xfrm>
                  <a:off x="3303" y="3279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01" name="Rectangle 441"/>
                <p:cNvSpPr>
                  <a:spLocks noChangeArrowheads="1"/>
                </p:cNvSpPr>
                <p:nvPr/>
              </p:nvSpPr>
              <p:spPr bwMode="auto">
                <a:xfrm>
                  <a:off x="3885" y="3320"/>
                  <a:ext cx="92" cy="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b="0">
                      <a:solidFill>
                        <a:srgbClr val="000000"/>
                      </a:solidFill>
                    </a:rPr>
                    <a:t>D</a:t>
                  </a:r>
                  <a:endParaRPr lang="en-US"/>
                </a:p>
              </p:txBody>
            </p:sp>
            <p:sp>
              <p:nvSpPr>
                <p:cNvPr id="42540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303" y="3519"/>
                  <a:ext cx="1201" cy="33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0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389" y="3551"/>
                  <a:ext cx="21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valA</a:t>
                  </a:r>
                  <a:endParaRPr lang="en-US"/>
                </a:p>
              </p:txBody>
            </p:sp>
            <p:sp>
              <p:nvSpPr>
                <p:cNvPr id="42540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56" y="3547"/>
                  <a:ext cx="100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/>
                </a:p>
              </p:txBody>
            </p:sp>
            <p:sp>
              <p:nvSpPr>
                <p:cNvPr id="425405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8" y="3551"/>
                  <a:ext cx="11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R[</a:t>
                  </a:r>
                  <a:endParaRPr lang="en-US"/>
                </a:p>
              </p:txBody>
            </p:sp>
            <p:sp>
              <p:nvSpPr>
                <p:cNvPr id="425406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89" y="3563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/>
                </a:p>
              </p:txBody>
            </p:sp>
            <p:sp>
              <p:nvSpPr>
                <p:cNvPr id="42540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57" y="3563"/>
                  <a:ext cx="199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rdx</a:t>
                  </a:r>
                  <a:endParaRPr lang="en-US" dirty="0"/>
                </a:p>
              </p:txBody>
            </p:sp>
            <p:sp>
              <p:nvSpPr>
                <p:cNvPr id="425408" name="Rectangle 448"/>
                <p:cNvSpPr>
                  <a:spLocks noChangeArrowheads="1"/>
                </p:cNvSpPr>
                <p:nvPr/>
              </p:nvSpPr>
              <p:spPr bwMode="auto">
                <a:xfrm>
                  <a:off x="4148" y="3551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] </a:t>
                  </a:r>
                  <a:endParaRPr lang="en-US"/>
                </a:p>
              </p:txBody>
            </p:sp>
            <p:sp>
              <p:nvSpPr>
                <p:cNvPr id="42540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210" y="3551"/>
                  <a:ext cx="96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= </a:t>
                  </a:r>
                  <a:endParaRPr lang="en-US"/>
                </a:p>
              </p:txBody>
            </p:sp>
            <p:sp>
              <p:nvSpPr>
                <p:cNvPr id="42541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06" y="3551"/>
                  <a:ext cx="124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10</a:t>
                  </a:r>
                  <a:endParaRPr lang="en-US"/>
                </a:p>
              </p:txBody>
            </p:sp>
            <p:sp>
              <p:nvSpPr>
                <p:cNvPr id="42541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389" y="3698"/>
                  <a:ext cx="21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valB</a:t>
                  </a:r>
                  <a:endParaRPr lang="en-US"/>
                </a:p>
              </p:txBody>
            </p:sp>
            <p:sp>
              <p:nvSpPr>
                <p:cNvPr id="425412" name="Rectangle 452"/>
                <p:cNvSpPr>
                  <a:spLocks noChangeArrowheads="1"/>
                </p:cNvSpPr>
                <p:nvPr/>
              </p:nvSpPr>
              <p:spPr bwMode="auto">
                <a:xfrm>
                  <a:off x="3656" y="3694"/>
                  <a:ext cx="100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Wingdings 3" pitchFamily="18" charset="2"/>
                    </a:rPr>
                    <a:t>f</a:t>
                  </a:r>
                  <a:endParaRPr lang="en-US"/>
                </a:p>
              </p:txBody>
            </p:sp>
            <p:sp>
              <p:nvSpPr>
                <p:cNvPr id="425413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68" y="3698"/>
                  <a:ext cx="11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R[</a:t>
                  </a:r>
                  <a:endParaRPr lang="en-US"/>
                </a:p>
              </p:txBody>
            </p:sp>
            <p:sp>
              <p:nvSpPr>
                <p:cNvPr id="425414" name="Rectangle 454"/>
                <p:cNvSpPr>
                  <a:spLocks noChangeArrowheads="1"/>
                </p:cNvSpPr>
                <p:nvPr/>
              </p:nvSpPr>
              <p:spPr bwMode="auto">
                <a:xfrm>
                  <a:off x="3889" y="3710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  <a:latin typeface="Courier New" pitchFamily="49" charset="0"/>
                    </a:rPr>
                    <a:t>%</a:t>
                  </a:r>
                  <a:endParaRPr lang="en-US"/>
                </a:p>
              </p:txBody>
            </p:sp>
            <p:sp>
              <p:nvSpPr>
                <p:cNvPr id="42541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57" y="3710"/>
                  <a:ext cx="199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rax</a:t>
                  </a:r>
                  <a:endParaRPr lang="en-US" dirty="0"/>
                </a:p>
              </p:txBody>
            </p:sp>
            <p:sp>
              <p:nvSpPr>
                <p:cNvPr id="425416" name="Rectangle 456"/>
                <p:cNvSpPr>
                  <a:spLocks noChangeArrowheads="1"/>
                </p:cNvSpPr>
                <p:nvPr/>
              </p:nvSpPr>
              <p:spPr bwMode="auto">
                <a:xfrm>
                  <a:off x="4148" y="3698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] </a:t>
                  </a:r>
                  <a:endParaRPr lang="en-US"/>
                </a:p>
              </p:txBody>
            </p:sp>
            <p:sp>
              <p:nvSpPr>
                <p:cNvPr id="4254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210" y="3698"/>
                  <a:ext cx="96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= </a:t>
                  </a:r>
                  <a:endParaRPr lang="en-US"/>
                </a:p>
              </p:txBody>
            </p:sp>
            <p:sp>
              <p:nvSpPr>
                <p:cNvPr id="42541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306" y="3698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0">
                      <a:solidFill>
                        <a:srgbClr val="000000"/>
                      </a:solidFill>
                    </a:rPr>
                    <a:t>0</a:t>
                  </a:r>
                  <a:endParaRPr lang="en-US"/>
                </a:p>
              </p:txBody>
            </p:sp>
          </p:grpSp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5634111" y="5545138"/>
                <a:ext cx="149154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4829976" y="5911850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5262847" y="5905500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5444426" y="5911850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5640596" y="5930900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5750544" y="5930900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6060498" y="5911850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6161015" y="5911850"/>
                <a:ext cx="15563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6316654" y="5911850"/>
                <a:ext cx="20103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4829976" y="6145213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5262847" y="6138863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5444426" y="6145213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5634111" y="5545138"/>
                <a:ext cx="149154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4829976" y="5911850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5262847" y="5905500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5444426" y="5911850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5640596" y="5930900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5748712" y="5930900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6060498" y="5911850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6161015" y="5911850"/>
                <a:ext cx="15563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6316654" y="5911850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?</a:t>
                </a:r>
                <a:endParaRPr lang="en-US" dirty="0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4829976" y="6145213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5262847" y="6138863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5444426" y="6145213"/>
                <a:ext cx="99386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0</a:t>
                </a:r>
                <a:endParaRPr lang="en-US" dirty="0"/>
              </a:p>
            </p:txBody>
          </p:sp>
        </p:grpSp>
        <p:sp>
          <p:nvSpPr>
            <p:cNvPr id="425484" name="Rectangle 524"/>
            <p:cNvSpPr>
              <a:spLocks noChangeArrowheads="1"/>
            </p:cNvSpPr>
            <p:nvPr/>
          </p:nvSpPr>
          <p:spPr bwMode="auto">
            <a:xfrm>
              <a:off x="4690549" y="3041650"/>
              <a:ext cx="1947111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85" name="Rectangle 525"/>
            <p:cNvSpPr>
              <a:spLocks noChangeArrowheads="1"/>
            </p:cNvSpPr>
            <p:nvPr/>
          </p:nvSpPr>
          <p:spPr bwMode="auto">
            <a:xfrm>
              <a:off x="5364985" y="3101975"/>
              <a:ext cx="682879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</a:rPr>
                <a:t>Cycle 5</a:t>
              </a:r>
              <a:endParaRPr lang="en-US" dirty="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4675939" y="4106862"/>
              <a:ext cx="1947111" cy="687388"/>
              <a:chOff x="4690549" y="3422650"/>
              <a:chExt cx="1947111" cy="687388"/>
            </a:xfrm>
          </p:grpSpPr>
          <p:sp>
            <p:nvSpPr>
              <p:cNvPr id="277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279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281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282" name="Rectangle 469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283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284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285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286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171522" cy="22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</a:rPr>
                  <a:t>M</a:t>
                </a:r>
                <a:endParaRPr lang="en-US" dirty="0"/>
              </a:p>
            </p:txBody>
          </p:sp>
          <p:sp>
            <p:nvSpPr>
              <p:cNvPr id="288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290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291" name="Rectangle 478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292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293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294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2</a:t>
                </a:r>
                <a:endParaRPr lang="en-US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675939" y="4791074"/>
              <a:ext cx="1947111" cy="687388"/>
              <a:chOff x="4690549" y="3422650"/>
              <a:chExt cx="1947111" cy="687388"/>
            </a:xfrm>
          </p:grpSpPr>
          <p:sp>
            <p:nvSpPr>
              <p:cNvPr id="296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298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300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301" name="Rectangle 469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302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303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304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305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136256" cy="22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solidFill>
                      <a:srgbClr val="000000"/>
                    </a:solidFill>
                  </a:rPr>
                  <a:t>E</a:t>
                </a:r>
                <a:endParaRPr lang="en-US" dirty="0"/>
              </a:p>
            </p:txBody>
          </p:sp>
          <p:sp>
            <p:nvSpPr>
              <p:cNvPr id="307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309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310" name="Rectangle 478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311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312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313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solidFill>
                      <a:srgbClr val="000000"/>
                    </a:solidFill>
                  </a:rPr>
                  <a:t>3</a:t>
                </a:r>
                <a:endParaRPr lang="en-US" dirty="0"/>
              </a:p>
            </p:txBody>
          </p:sp>
        </p:grpSp>
        <p:sp>
          <p:nvSpPr>
            <p:cNvPr id="320" name="Freeform 319"/>
            <p:cNvSpPr/>
            <p:nvPr/>
          </p:nvSpPr>
          <p:spPr bwMode="auto">
            <a:xfrm>
              <a:off x="6621517" y="3957144"/>
              <a:ext cx="1671145" cy="2361106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21" name="Freeform 320"/>
            <p:cNvSpPr/>
            <p:nvPr/>
          </p:nvSpPr>
          <p:spPr bwMode="auto">
            <a:xfrm>
              <a:off x="6623051" y="4559300"/>
              <a:ext cx="1371600" cy="16065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22" name="Freeform 321"/>
            <p:cNvSpPr/>
            <p:nvPr/>
          </p:nvSpPr>
          <p:spPr bwMode="auto">
            <a:xfrm>
              <a:off x="6623050" y="5321300"/>
              <a:ext cx="685799" cy="6921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428037" cy="542925"/>
          </a:xfrm>
        </p:spPr>
        <p:txBody>
          <a:bodyPr/>
          <a:lstStyle/>
          <a:p>
            <a:r>
              <a:rPr lang="zh-CN" altLang="en-US" dirty="0"/>
              <a:t>转发优先级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76200"/>
            <a:ext cx="3622675" cy="1123950"/>
          </a:xfrm>
        </p:spPr>
        <p:txBody>
          <a:bodyPr/>
          <a:lstStyle/>
          <a:p>
            <a:pPr algn="r"/>
            <a:r>
              <a:rPr lang="zh-CN" altLang="en-US" dirty="0"/>
              <a:t>转发的实现</a:t>
            </a:r>
            <a:endParaRPr 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295400"/>
            <a:ext cx="4102100" cy="5137150"/>
          </a:xfrm>
        </p:spPr>
        <p:txBody>
          <a:bodyPr/>
          <a:lstStyle/>
          <a:p>
            <a:pPr lvl="1"/>
            <a:r>
              <a:rPr lang="zh-CN" altLang="en-US" dirty="0"/>
              <a:t>增加从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流水线寄存器到</a:t>
            </a:r>
            <a:r>
              <a:rPr lang="en-US" altLang="zh-CN" dirty="0"/>
              <a:t>D</a:t>
            </a:r>
            <a:r>
              <a:rPr lang="zh-CN" altLang="en-US" dirty="0"/>
              <a:t>阶段的反馈路径</a:t>
            </a:r>
            <a:endParaRPr 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</a:t>
            </a:r>
            <a:r>
              <a:rPr lang="zh-CN" altLang="en-US" dirty="0"/>
              <a:t>阶段中建立逻辑块，用于从多个源中选择</a:t>
            </a:r>
            <a:r>
              <a:rPr lang="en-US" dirty="0" err="1"/>
              <a:t>valA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/>
              <a:t>valB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对照教材图</a:t>
            </a:r>
            <a:r>
              <a:rPr lang="en-US" altLang="zh-CN" dirty="0"/>
              <a:t>4-41</a:t>
            </a:r>
            <a:r>
              <a:rPr lang="zh-CN" altLang="en-US" dirty="0"/>
              <a:t>和图</a:t>
            </a:r>
            <a:r>
              <a:rPr lang="en-US" altLang="zh-CN" dirty="0"/>
              <a:t>4-52.</a:t>
            </a:r>
            <a:endParaRPr lang="en-US" dirty="0"/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374650"/>
            <a:ext cx="5545138" cy="598575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计算流水线</a:t>
            </a:r>
            <a:endParaRPr lang="en-US" dirty="0"/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8450" y="4000502"/>
            <a:ext cx="8294687" cy="2317741"/>
          </a:xfrm>
        </p:spPr>
        <p:txBody>
          <a:bodyPr/>
          <a:lstStyle/>
          <a:p>
            <a:pPr lvl="1"/>
            <a:r>
              <a:rPr lang="zh-CN" altLang="en-US" dirty="0"/>
              <a:t>假设组合逻辑需要</a:t>
            </a:r>
            <a:r>
              <a:rPr lang="en-US" dirty="0"/>
              <a:t>300</a:t>
            </a:r>
            <a:r>
              <a:rPr lang="en-US" altLang="zh-CN" dirty="0"/>
              <a:t>ps</a:t>
            </a:r>
            <a:r>
              <a:rPr lang="zh-CN" altLang="en-US" dirty="0"/>
              <a:t>（皮秒），加载寄存器需要</a:t>
            </a:r>
            <a:r>
              <a:rPr lang="en-US" altLang="zh-CN" dirty="0"/>
              <a:t>20ps</a:t>
            </a:r>
            <a:r>
              <a:rPr lang="zh-CN" altLang="en-US" dirty="0"/>
              <a:t>，则时钟周期至少为</a:t>
            </a:r>
            <a:r>
              <a:rPr lang="en-US" altLang="zh-CN" dirty="0"/>
              <a:t>320ps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吞吐量</a:t>
            </a:r>
            <a:r>
              <a:rPr lang="en-US" altLang="zh-CN" dirty="0"/>
              <a:t>=10</a:t>
            </a:r>
            <a:r>
              <a:rPr lang="en-US" altLang="zh-CN" baseline="30000" dirty="0"/>
              <a:t>12</a:t>
            </a:r>
            <a:r>
              <a:rPr lang="en-US" altLang="zh-CN" dirty="0"/>
              <a:t>/320/10</a:t>
            </a:r>
            <a:r>
              <a:rPr lang="en-US" altLang="zh-CN" baseline="30000" dirty="0"/>
              <a:t>9</a:t>
            </a:r>
            <a:r>
              <a:rPr lang="en-US" altLang="zh-CN" dirty="0"/>
              <a:t>=3.12GIPS (</a:t>
            </a:r>
            <a:r>
              <a:rPr lang="zh-CN" altLang="en-US" dirty="0"/>
              <a:t>每秒百万指令数）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6400" y="1219200"/>
            <a:ext cx="6276975" cy="2238375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GIPS</a:t>
              </a:r>
            </a:p>
          </p:txBody>
        </p:sp>
      </p:grp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0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76200"/>
            <a:ext cx="8704262" cy="779463"/>
          </a:xfrm>
        </p:spPr>
        <p:txBody>
          <a:bodyPr/>
          <a:lstStyle/>
          <a:p>
            <a:r>
              <a:rPr lang="zh-CN" altLang="en-US" dirty="0"/>
              <a:t>转发的实现</a:t>
            </a:r>
            <a:endParaRPr lang="en-US" dirty="0"/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01671" y="851622"/>
            <a:ext cx="8527957" cy="302198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## What should be the A value?</a:t>
            </a: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d_valA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D_icode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{ ICALL, IJXX }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D_valP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Use incremented PC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d_srcA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e_dstE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e_valE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Forward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valE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execute 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d_srcA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M_dstM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m_valM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Forward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valM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memory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d_srcA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M_dstE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M_valE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Forward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valE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memory 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d_srcA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W_dstM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W_valM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Forward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valM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write back 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d_srcA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W_dstE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W_valE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Forward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valE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write back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 : </a:t>
            </a:r>
            <a:r>
              <a:rPr lang="en-US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d_rvalA</a:t>
            </a: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Use value read from register file</a:t>
            </a:r>
            <a:endParaRPr 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tabLst>
                <a:tab pos="571500" algn="l"/>
              </a:tabLst>
            </a:pPr>
            <a:r>
              <a:rPr 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38184-53A0-4989-B581-CE6A4004369A}"/>
              </a:ext>
            </a:extLst>
          </p:cNvPr>
          <p:cNvSpPr txBox="1"/>
          <p:nvPr/>
        </p:nvSpPr>
        <p:spPr>
          <a:xfrm>
            <a:off x="222250" y="3803650"/>
            <a:ext cx="7924800" cy="242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b="0" dirty="0"/>
              <a:t>word </a:t>
            </a:r>
            <a:r>
              <a:rPr lang="en-US" altLang="zh-CN" sz="1600" b="0" dirty="0" err="1"/>
              <a:t>d_valB</a:t>
            </a:r>
            <a:r>
              <a:rPr lang="en-US" altLang="zh-CN" sz="1600" b="0" dirty="0"/>
              <a:t> = [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	</a:t>
            </a:r>
            <a:r>
              <a:rPr lang="en-US" altLang="zh-CN" sz="1600" b="0" dirty="0" err="1"/>
              <a:t>d_srcB</a:t>
            </a:r>
            <a:r>
              <a:rPr lang="en-US" altLang="zh-CN" sz="1600" b="0" dirty="0"/>
              <a:t> == </a:t>
            </a:r>
            <a:r>
              <a:rPr lang="en-US" altLang="zh-CN" sz="1600" b="0" dirty="0" err="1"/>
              <a:t>e_dstE</a:t>
            </a:r>
            <a:r>
              <a:rPr lang="en-US" altLang="zh-CN" sz="1600" b="0" dirty="0"/>
              <a:t> : </a:t>
            </a:r>
            <a:r>
              <a:rPr lang="en-US" altLang="zh-CN" sz="1600" b="0" dirty="0" err="1"/>
              <a:t>e_valE</a:t>
            </a:r>
            <a:r>
              <a:rPr lang="en-US" altLang="zh-CN" sz="1600" b="0" dirty="0"/>
              <a:t>;    # Forward </a:t>
            </a:r>
            <a:r>
              <a:rPr lang="en-US" altLang="zh-CN" sz="1600" b="0" dirty="0" err="1"/>
              <a:t>valE</a:t>
            </a:r>
            <a:r>
              <a:rPr lang="en-US" altLang="zh-CN" sz="1600" b="0" dirty="0"/>
              <a:t> from execute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	</a:t>
            </a:r>
            <a:r>
              <a:rPr lang="en-US" altLang="zh-CN" sz="1600" b="0" dirty="0" err="1"/>
              <a:t>d_srcB</a:t>
            </a:r>
            <a:r>
              <a:rPr lang="en-US" altLang="zh-CN" sz="1600" b="0" dirty="0"/>
              <a:t> == </a:t>
            </a:r>
            <a:r>
              <a:rPr lang="en-US" altLang="zh-CN" sz="1600" b="0" dirty="0" err="1"/>
              <a:t>M_dstM</a:t>
            </a:r>
            <a:r>
              <a:rPr lang="en-US" altLang="zh-CN" sz="1600" b="0" dirty="0"/>
              <a:t> : </a:t>
            </a:r>
            <a:r>
              <a:rPr lang="en-US" altLang="zh-CN" sz="1600" b="0" dirty="0" err="1"/>
              <a:t>m_valM</a:t>
            </a:r>
            <a:r>
              <a:rPr lang="en-US" altLang="zh-CN" sz="1600" b="0" dirty="0"/>
              <a:t>;    # Forward </a:t>
            </a:r>
            <a:r>
              <a:rPr lang="en-US" altLang="zh-CN" sz="1600" b="0" dirty="0" err="1"/>
              <a:t>valM</a:t>
            </a:r>
            <a:r>
              <a:rPr lang="en-US" altLang="zh-CN" sz="1600" b="0" dirty="0"/>
              <a:t> from memory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	</a:t>
            </a:r>
            <a:r>
              <a:rPr lang="en-US" altLang="zh-CN" sz="1600" b="0" dirty="0" err="1"/>
              <a:t>d_srcB</a:t>
            </a:r>
            <a:r>
              <a:rPr lang="en-US" altLang="zh-CN" sz="1600" b="0" dirty="0"/>
              <a:t> == </a:t>
            </a:r>
            <a:r>
              <a:rPr lang="en-US" altLang="zh-CN" sz="1600" b="0" dirty="0" err="1"/>
              <a:t>M_dstE</a:t>
            </a:r>
            <a:r>
              <a:rPr lang="en-US" altLang="zh-CN" sz="1600" b="0" dirty="0"/>
              <a:t> : </a:t>
            </a:r>
            <a:r>
              <a:rPr lang="en-US" altLang="zh-CN" sz="1600" b="0" dirty="0" err="1"/>
              <a:t>M_valE</a:t>
            </a:r>
            <a:r>
              <a:rPr lang="en-US" altLang="zh-CN" sz="1600" b="0" dirty="0"/>
              <a:t>;    # Forward </a:t>
            </a:r>
            <a:r>
              <a:rPr lang="en-US" altLang="zh-CN" sz="1600" b="0" dirty="0" err="1"/>
              <a:t>valE</a:t>
            </a:r>
            <a:r>
              <a:rPr lang="en-US" altLang="zh-CN" sz="1600" b="0" dirty="0"/>
              <a:t> from memory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	</a:t>
            </a:r>
            <a:r>
              <a:rPr lang="en-US" altLang="zh-CN" sz="1600" b="0" dirty="0" err="1"/>
              <a:t>d_srcB</a:t>
            </a:r>
            <a:r>
              <a:rPr lang="en-US" altLang="zh-CN" sz="1600" b="0" dirty="0"/>
              <a:t> == </a:t>
            </a:r>
            <a:r>
              <a:rPr lang="en-US" altLang="zh-CN" sz="1600" b="0" dirty="0" err="1"/>
              <a:t>W_dstM</a:t>
            </a:r>
            <a:r>
              <a:rPr lang="en-US" altLang="zh-CN" sz="1600" b="0" dirty="0"/>
              <a:t> : </a:t>
            </a:r>
            <a:r>
              <a:rPr lang="en-US" altLang="zh-CN" sz="1600" b="0" dirty="0" err="1"/>
              <a:t>W_valM</a:t>
            </a:r>
            <a:r>
              <a:rPr lang="en-US" altLang="zh-CN" sz="1600" b="0" dirty="0"/>
              <a:t>;    # Forward </a:t>
            </a:r>
            <a:r>
              <a:rPr lang="en-US" altLang="zh-CN" sz="1600" b="0" dirty="0" err="1"/>
              <a:t>valM</a:t>
            </a:r>
            <a:r>
              <a:rPr lang="en-US" altLang="zh-CN" sz="1600" b="0" dirty="0"/>
              <a:t> from write back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	</a:t>
            </a:r>
            <a:r>
              <a:rPr lang="en-US" altLang="zh-CN" sz="1600" b="0" dirty="0" err="1"/>
              <a:t>d_srcB</a:t>
            </a:r>
            <a:r>
              <a:rPr lang="en-US" altLang="zh-CN" sz="1600" b="0" dirty="0"/>
              <a:t> == </a:t>
            </a:r>
            <a:r>
              <a:rPr lang="en-US" altLang="zh-CN" sz="1600" b="0" dirty="0" err="1"/>
              <a:t>W_dstE</a:t>
            </a:r>
            <a:r>
              <a:rPr lang="en-US" altLang="zh-CN" sz="1600" b="0" dirty="0"/>
              <a:t> : </a:t>
            </a:r>
            <a:r>
              <a:rPr lang="en-US" altLang="zh-CN" sz="1600" b="0" dirty="0" err="1"/>
              <a:t>W_valE</a:t>
            </a:r>
            <a:r>
              <a:rPr lang="en-US" altLang="zh-CN" sz="1600" b="0" dirty="0"/>
              <a:t>;    # Forward </a:t>
            </a:r>
            <a:r>
              <a:rPr lang="en-US" altLang="zh-CN" sz="1600" b="0" dirty="0" err="1"/>
              <a:t>valE</a:t>
            </a:r>
            <a:r>
              <a:rPr lang="en-US" altLang="zh-CN" sz="1600" b="0" dirty="0"/>
              <a:t> from write back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	1 : </a:t>
            </a:r>
            <a:r>
              <a:rPr lang="en-US" altLang="zh-CN" sz="1600" b="0" dirty="0" err="1"/>
              <a:t>d_rvalB</a:t>
            </a:r>
            <a:r>
              <a:rPr lang="en-US" altLang="zh-CN" sz="1600" b="0" dirty="0"/>
              <a:t>;  # Use value read from register file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0" dirty="0"/>
              <a:t>];</a:t>
            </a:r>
            <a:endParaRPr lang="zh-CN" altLang="en-US" sz="1600" b="0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828531"/>
            <a:ext cx="7207250" cy="5562489"/>
          </a:xfrm>
          <a:prstGeom prst="rect">
            <a:avLst/>
          </a:prstGeom>
        </p:spPr>
      </p:pic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76200"/>
            <a:ext cx="8704262" cy="779463"/>
          </a:xfrm>
        </p:spPr>
        <p:txBody>
          <a:bodyPr/>
          <a:lstStyle/>
          <a:p>
            <a:r>
              <a:rPr lang="en-US" altLang="zh-CN" b="1" dirty="0"/>
              <a:t>Load-use</a:t>
            </a:r>
            <a:r>
              <a:rPr lang="zh-CN" altLang="en-US" b="1" dirty="0"/>
              <a:t>冒险</a:t>
            </a:r>
            <a:endParaRPr lang="en-US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395" y="3194050"/>
            <a:ext cx="4495655" cy="3575050"/>
          </a:xfrm>
        </p:spPr>
        <p:txBody>
          <a:bodyPr/>
          <a:lstStyle/>
          <a:p>
            <a:pPr indent="457200"/>
            <a:r>
              <a:rPr lang="zh-CN" altLang="en-US" dirty="0"/>
              <a:t>有一类数据冒险不能单纯用转发解决，称为</a:t>
            </a:r>
            <a:r>
              <a:rPr lang="en-US" b="1" dirty="0"/>
              <a:t>Load-use</a:t>
            </a:r>
            <a:r>
              <a:rPr lang="zh-CN" altLang="en-US" b="1" dirty="0"/>
              <a:t>相关</a:t>
            </a:r>
            <a:r>
              <a:rPr lang="zh-CN" altLang="en-US" dirty="0"/>
              <a:t>。其数据源来自内存，而内存读在流水线中发生得较晚。</a:t>
            </a:r>
            <a:endParaRPr lang="en-US" altLang="zh-CN" dirty="0"/>
          </a:p>
          <a:p>
            <a:pPr indent="457200"/>
            <a:r>
              <a:rPr lang="zh-CN" altLang="en-US" dirty="0"/>
              <a:t>本例中，在</a:t>
            </a:r>
            <a:r>
              <a:rPr lang="en-US" altLang="zh-CN" dirty="0"/>
              <a:t>cycle7</a:t>
            </a:r>
            <a:r>
              <a:rPr lang="zh-CN" altLang="en-US" dirty="0"/>
              <a:t>的</a:t>
            </a:r>
            <a:r>
              <a:rPr lang="en-US" altLang="zh-CN" dirty="0"/>
              <a:t>D</a:t>
            </a:r>
            <a:r>
              <a:rPr lang="zh-CN" altLang="en-US" dirty="0"/>
              <a:t>阶段需要数据值，而数据是在</a:t>
            </a:r>
            <a:r>
              <a:rPr lang="en-US" altLang="zh-CN" dirty="0"/>
              <a:t>cycle8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阶段才从内存读出。</a:t>
            </a:r>
            <a:endParaRPr lang="en-US" dirty="0"/>
          </a:p>
          <a:p>
            <a:pPr lvl="1" indent="457200"/>
            <a:endParaRPr lang="en-US" dirty="0"/>
          </a:p>
          <a:p>
            <a:pPr lvl="1" indent="457200"/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6F8D49-E196-4EAD-B32D-6F520788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37" y="755650"/>
            <a:ext cx="8695168" cy="586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0" indent="0" algn="l" defTabSz="912813" rtl="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0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98475" indent="0" algn="l" defTabSz="912813" rtl="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457200" eaLnBrk="1" hangingPunct="1"/>
            <a:endParaRPr lang="en-US" altLang="zh-CN" sz="2400" kern="0" dirty="0"/>
          </a:p>
          <a:p>
            <a:pPr marL="0" lvl="1" indent="457200" eaLnBrk="1" hangingPunct="1"/>
            <a:r>
              <a:rPr lang="zh-CN" altLang="en-US" sz="2400" kern="0" dirty="0"/>
              <a:t>转发可以解决所有数据冒险的问题吗？</a:t>
            </a:r>
            <a:endParaRPr lang="en-US" altLang="zh-CN" sz="2400" kern="0" dirty="0"/>
          </a:p>
          <a:p>
            <a:pPr marL="0" lvl="1" indent="457200" eaLnBrk="1" hangingPunct="1"/>
            <a:r>
              <a:rPr lang="zh-CN" altLang="en-US" sz="2400" kern="0" dirty="0"/>
              <a:t>流水线的全过程中，都可以不用</a:t>
            </a:r>
            <a:r>
              <a:rPr lang="en-US" altLang="zh-CN" sz="2400" kern="0" dirty="0"/>
              <a:t>stall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bubble</a:t>
            </a:r>
            <a:r>
              <a:rPr lang="zh-CN" altLang="en-US" sz="2400" kern="0" dirty="0"/>
              <a:t>吗？</a:t>
            </a:r>
            <a:endParaRPr lang="en-US" sz="24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766162"/>
            <a:ext cx="7305726" cy="6079138"/>
          </a:xfrm>
          <a:prstGeom prst="rect">
            <a:avLst/>
          </a:prstGeom>
        </p:spPr>
      </p:pic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zh-CN" altLang="en-US" dirty="0"/>
              <a:t>如何避免</a:t>
            </a:r>
            <a:r>
              <a:rPr lang="en-US" dirty="0"/>
              <a:t> Load/Use </a:t>
            </a:r>
            <a:r>
              <a:rPr lang="zh-CN" altLang="en-US" dirty="0"/>
              <a:t>冒险</a:t>
            </a:r>
            <a:endParaRPr 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51250"/>
            <a:ext cx="4357687" cy="2781300"/>
          </a:xfrm>
        </p:spPr>
        <p:txBody>
          <a:bodyPr/>
          <a:lstStyle/>
          <a:p>
            <a:pPr marL="0" lvl="1"/>
            <a:r>
              <a:rPr lang="zh-CN" altLang="en-US" dirty="0"/>
              <a:t>采用</a:t>
            </a:r>
            <a:r>
              <a:rPr lang="en-US" dirty="0"/>
              <a:t>Stall</a:t>
            </a:r>
            <a:r>
              <a:rPr lang="zh-CN" altLang="en-US" dirty="0"/>
              <a:t>，插入一个</a:t>
            </a:r>
            <a:r>
              <a:rPr lang="en-US" altLang="zh-CN" dirty="0"/>
              <a:t>bubble</a:t>
            </a:r>
            <a:r>
              <a:rPr lang="zh-CN" altLang="en-US" dirty="0"/>
              <a:t>，就可以从</a:t>
            </a:r>
            <a:r>
              <a:rPr lang="en-US" altLang="zh-CN" dirty="0"/>
              <a:t>M</a:t>
            </a:r>
            <a:r>
              <a:rPr lang="zh-CN" altLang="en-US" dirty="0"/>
              <a:t>阶段转发数据过来了。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0365FB-DA34-413F-B87E-F3082F330609}"/>
              </a:ext>
            </a:extLst>
          </p:cNvPr>
          <p:cNvSpPr/>
          <p:nvPr/>
        </p:nvSpPr>
        <p:spPr bwMode="auto">
          <a:xfrm>
            <a:off x="6699250" y="2064328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7CDE95-30C8-46DC-88DA-B53FE5838F4A}"/>
              </a:ext>
            </a:extLst>
          </p:cNvPr>
          <p:cNvSpPr/>
          <p:nvPr/>
        </p:nvSpPr>
        <p:spPr bwMode="auto">
          <a:xfrm>
            <a:off x="6318250" y="2626015"/>
            <a:ext cx="457200" cy="302057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68" name="Rectangle 788"/>
          <p:cNvSpPr>
            <a:spLocks noGrp="1" noChangeArrowheads="1"/>
          </p:cNvSpPr>
          <p:nvPr>
            <p:ph type="title"/>
          </p:nvPr>
        </p:nvSpPr>
        <p:spPr>
          <a:xfrm>
            <a:off x="427038" y="152401"/>
            <a:ext cx="8704262" cy="603250"/>
          </a:xfrm>
        </p:spPr>
        <p:txBody>
          <a:bodyPr/>
          <a:lstStyle/>
          <a:p>
            <a:r>
              <a:rPr lang="zh-CN" altLang="en-US" dirty="0"/>
              <a:t>检测</a:t>
            </a:r>
            <a:r>
              <a:rPr lang="en-US" dirty="0"/>
              <a:t> Load/Use </a:t>
            </a:r>
            <a:r>
              <a:rPr lang="zh-CN" altLang="en-US" dirty="0"/>
              <a:t>冒险</a:t>
            </a:r>
            <a:endParaRPr lang="en-US" dirty="0"/>
          </a:p>
        </p:txBody>
      </p:sp>
      <p:graphicFrame>
        <p:nvGraphicFramePr>
          <p:cNvPr id="456488" name="Group 808"/>
          <p:cNvGraphicFramePr>
            <a:graphicFrameLocks noGrp="1"/>
          </p:cNvGraphicFramePr>
          <p:nvPr/>
        </p:nvGraphicFramePr>
        <p:xfrm>
          <a:off x="914400" y="5105400"/>
          <a:ext cx="6630988" cy="1050608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E_icode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in { IMRMOVQ, IPOPQ }  &amp;&amp;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E_dstM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in {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d_srcA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d_srcB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6529" name="Picture 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450" y="931863"/>
            <a:ext cx="5357813" cy="3713089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 dirty="0"/>
              <a:t>Load/Use</a:t>
            </a:r>
            <a:r>
              <a:rPr lang="zh-CN" altLang="en-US" dirty="0"/>
              <a:t>冒险的控制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352800"/>
            <a:ext cx="5126037" cy="1609725"/>
          </a:xfrm>
        </p:spPr>
        <p:txBody>
          <a:bodyPr/>
          <a:lstStyle/>
          <a:p>
            <a:pPr lvl="1"/>
            <a:r>
              <a:rPr lang="zh-CN" altLang="en-US" dirty="0"/>
              <a:t>在</a:t>
            </a:r>
            <a:r>
              <a:rPr lang="en-US" altLang="zh-CN" dirty="0"/>
              <a:t>F</a:t>
            </a:r>
            <a:r>
              <a:rPr lang="zh-CN" altLang="en-US" dirty="0"/>
              <a:t>阶段和</a:t>
            </a:r>
            <a:r>
              <a:rPr lang="en-US" altLang="zh-CN" dirty="0"/>
              <a:t>D</a:t>
            </a:r>
            <a:r>
              <a:rPr lang="zh-CN" altLang="en-US" dirty="0"/>
              <a:t>阶段指令</a:t>
            </a:r>
            <a:r>
              <a:rPr lang="en-US" dirty="0"/>
              <a:t>Stall</a:t>
            </a:r>
            <a:r>
              <a:rPr lang="zh-CN" altLang="en-US" dirty="0"/>
              <a:t>暂停</a:t>
            </a:r>
            <a:endParaRPr lang="en-US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阶段插入</a:t>
            </a:r>
            <a:r>
              <a:rPr lang="en-US" dirty="0"/>
              <a:t>bubble</a:t>
            </a:r>
          </a:p>
          <a:p>
            <a:pPr lvl="1"/>
            <a:endParaRPr lang="en-US" dirty="0"/>
          </a:p>
        </p:txBody>
      </p:sp>
      <p:grpSp>
        <p:nvGrpSpPr>
          <p:cNvPr id="463192" name="Group 344"/>
          <p:cNvGrpSpPr>
            <a:grpSpLocks/>
          </p:cNvGrpSpPr>
          <p:nvPr/>
        </p:nvGrpSpPr>
        <p:grpSpPr bwMode="auto">
          <a:xfrm>
            <a:off x="914400" y="762000"/>
            <a:ext cx="7326313" cy="2400300"/>
            <a:chOff x="576" y="432"/>
            <a:chExt cx="4615" cy="1512"/>
          </a:xfrm>
        </p:grpSpPr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576" y="63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659" y="661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dirty="0"/>
            </a:p>
          </p:txBody>
        </p:sp>
        <p:sp>
          <p:nvSpPr>
            <p:cNvPr id="462878" name="Rectangle 30"/>
            <p:cNvSpPr>
              <a:spLocks noChangeArrowheads="1"/>
            </p:cNvSpPr>
            <p:nvPr/>
          </p:nvSpPr>
          <p:spPr bwMode="auto">
            <a:xfrm>
              <a:off x="1149" y="66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62879" name="Rectangle 31"/>
            <p:cNvSpPr>
              <a:spLocks noChangeArrowheads="1"/>
            </p:cNvSpPr>
            <p:nvPr/>
          </p:nvSpPr>
          <p:spPr bwMode="auto">
            <a:xfrm>
              <a:off x="1576" y="661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$128,%</a:t>
              </a:r>
              <a:endParaRPr lang="en-US"/>
            </a:p>
          </p:txBody>
        </p:sp>
        <p:sp>
          <p:nvSpPr>
            <p:cNvPr id="462880" name="Rectangle 32"/>
            <p:cNvSpPr>
              <a:spLocks noChangeArrowheads="1"/>
            </p:cNvSpPr>
            <p:nvPr/>
          </p:nvSpPr>
          <p:spPr bwMode="auto">
            <a:xfrm>
              <a:off x="1968" y="66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62881" name="Rectangle 33"/>
            <p:cNvSpPr>
              <a:spLocks noChangeArrowheads="1"/>
            </p:cNvSpPr>
            <p:nvPr/>
          </p:nvSpPr>
          <p:spPr bwMode="auto">
            <a:xfrm>
              <a:off x="225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2371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62883" name="Rectangle 35"/>
            <p:cNvSpPr>
              <a:spLocks noChangeArrowheads="1"/>
            </p:cNvSpPr>
            <p:nvPr/>
          </p:nvSpPr>
          <p:spPr bwMode="auto">
            <a:xfrm>
              <a:off x="249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4" name="Rectangle 36"/>
            <p:cNvSpPr>
              <a:spLocks noChangeArrowheads="1"/>
            </p:cNvSpPr>
            <p:nvPr/>
          </p:nvSpPr>
          <p:spPr bwMode="auto">
            <a:xfrm>
              <a:off x="2616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62885" name="Rectangle 37"/>
            <p:cNvSpPr>
              <a:spLocks noChangeArrowheads="1"/>
            </p:cNvSpPr>
            <p:nvPr/>
          </p:nvSpPr>
          <p:spPr bwMode="auto">
            <a:xfrm>
              <a:off x="274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6" name="Rectangle 38"/>
            <p:cNvSpPr>
              <a:spLocks noChangeArrowheads="1"/>
            </p:cNvSpPr>
            <p:nvPr/>
          </p:nvSpPr>
          <p:spPr bwMode="auto">
            <a:xfrm>
              <a:off x="2861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62887" name="Rectangle 39"/>
            <p:cNvSpPr>
              <a:spLocks noChangeArrowheads="1"/>
            </p:cNvSpPr>
            <p:nvPr/>
          </p:nvSpPr>
          <p:spPr bwMode="auto">
            <a:xfrm>
              <a:off x="298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88" name="Rectangle 40"/>
            <p:cNvSpPr>
              <a:spLocks noChangeArrowheads="1"/>
            </p:cNvSpPr>
            <p:nvPr/>
          </p:nvSpPr>
          <p:spPr bwMode="auto">
            <a:xfrm>
              <a:off x="310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62889" name="Rectangle 41"/>
            <p:cNvSpPr>
              <a:spLocks noChangeArrowheads="1"/>
            </p:cNvSpPr>
            <p:nvPr/>
          </p:nvSpPr>
          <p:spPr bwMode="auto">
            <a:xfrm>
              <a:off x="323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0" name="Rectangle 42"/>
            <p:cNvSpPr>
              <a:spLocks noChangeArrowheads="1"/>
            </p:cNvSpPr>
            <p:nvPr/>
          </p:nvSpPr>
          <p:spPr bwMode="auto">
            <a:xfrm>
              <a:off x="335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62891" name="Rectangle 43"/>
            <p:cNvSpPr>
              <a:spLocks noChangeArrowheads="1"/>
            </p:cNvSpPr>
            <p:nvPr/>
          </p:nvSpPr>
          <p:spPr bwMode="auto">
            <a:xfrm>
              <a:off x="347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2" name="Rectangle 44"/>
            <p:cNvSpPr>
              <a:spLocks noChangeArrowheads="1"/>
            </p:cNvSpPr>
            <p:nvPr/>
          </p:nvSpPr>
          <p:spPr bwMode="auto">
            <a:xfrm>
              <a:off x="359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62893" name="Rectangle 45"/>
            <p:cNvSpPr>
              <a:spLocks noChangeArrowheads="1"/>
            </p:cNvSpPr>
            <p:nvPr/>
          </p:nvSpPr>
          <p:spPr bwMode="auto">
            <a:xfrm>
              <a:off x="372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4" name="Rectangle 46"/>
            <p:cNvSpPr>
              <a:spLocks noChangeArrowheads="1"/>
            </p:cNvSpPr>
            <p:nvPr/>
          </p:nvSpPr>
          <p:spPr bwMode="auto">
            <a:xfrm>
              <a:off x="384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62895" name="Rectangle 47"/>
            <p:cNvSpPr>
              <a:spLocks noChangeArrowheads="1"/>
            </p:cNvSpPr>
            <p:nvPr/>
          </p:nvSpPr>
          <p:spPr bwMode="auto">
            <a:xfrm>
              <a:off x="396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6" name="Rectangle 48"/>
            <p:cNvSpPr>
              <a:spLocks noChangeArrowheads="1"/>
            </p:cNvSpPr>
            <p:nvPr/>
          </p:nvSpPr>
          <p:spPr bwMode="auto">
            <a:xfrm>
              <a:off x="408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421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433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62899" name="Rectangle 5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0" name="Rectangle 52"/>
            <p:cNvSpPr>
              <a:spLocks noChangeArrowheads="1"/>
            </p:cNvSpPr>
            <p:nvPr/>
          </p:nvSpPr>
          <p:spPr bwMode="auto">
            <a:xfrm>
              <a:off x="2364" y="66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01" name="Rectangle 5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2" name="Rectangle 54"/>
            <p:cNvSpPr>
              <a:spLocks noChangeArrowheads="1"/>
            </p:cNvSpPr>
            <p:nvPr/>
          </p:nvSpPr>
          <p:spPr bwMode="auto">
            <a:xfrm>
              <a:off x="2602" y="66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03" name="Rectangle 5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4" name="Rectangle 56"/>
            <p:cNvSpPr>
              <a:spLocks noChangeArrowheads="1"/>
            </p:cNvSpPr>
            <p:nvPr/>
          </p:nvSpPr>
          <p:spPr bwMode="auto">
            <a:xfrm>
              <a:off x="2850" y="66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6" name="Rectangle 58"/>
            <p:cNvSpPr>
              <a:spLocks noChangeArrowheads="1"/>
            </p:cNvSpPr>
            <p:nvPr/>
          </p:nvSpPr>
          <p:spPr bwMode="auto">
            <a:xfrm>
              <a:off x="3087" y="66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07" name="Rectangle 5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08" name="Rectangle 60"/>
            <p:cNvSpPr>
              <a:spLocks noChangeArrowheads="1"/>
            </p:cNvSpPr>
            <p:nvPr/>
          </p:nvSpPr>
          <p:spPr bwMode="auto">
            <a:xfrm>
              <a:off x="3569" y="82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09" name="Rectangle 6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0" name="Rectangle 62"/>
            <p:cNvSpPr>
              <a:spLocks noChangeArrowheads="1"/>
            </p:cNvSpPr>
            <p:nvPr/>
          </p:nvSpPr>
          <p:spPr bwMode="auto">
            <a:xfrm>
              <a:off x="2364" y="66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11" name="Rectangle 6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2" name="Rectangle 64"/>
            <p:cNvSpPr>
              <a:spLocks noChangeArrowheads="1"/>
            </p:cNvSpPr>
            <p:nvPr/>
          </p:nvSpPr>
          <p:spPr bwMode="auto">
            <a:xfrm>
              <a:off x="2602" y="66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13" name="Rectangle 6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4" name="Rectangle 66"/>
            <p:cNvSpPr>
              <a:spLocks noChangeArrowheads="1"/>
            </p:cNvSpPr>
            <p:nvPr/>
          </p:nvSpPr>
          <p:spPr bwMode="auto">
            <a:xfrm>
              <a:off x="2850" y="66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15" name="Rectangle 6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6" name="Rectangle 68"/>
            <p:cNvSpPr>
              <a:spLocks noChangeArrowheads="1"/>
            </p:cNvSpPr>
            <p:nvPr/>
          </p:nvSpPr>
          <p:spPr bwMode="auto">
            <a:xfrm>
              <a:off x="3087" y="66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17" name="Rectangle 6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18" name="Rectangle 70"/>
            <p:cNvSpPr>
              <a:spLocks noChangeArrowheads="1"/>
            </p:cNvSpPr>
            <p:nvPr/>
          </p:nvSpPr>
          <p:spPr bwMode="auto">
            <a:xfrm>
              <a:off x="3569" y="82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19" name="Rectangle 71"/>
            <p:cNvSpPr>
              <a:spLocks noChangeArrowheads="1"/>
            </p:cNvSpPr>
            <p:nvPr/>
          </p:nvSpPr>
          <p:spPr bwMode="auto">
            <a:xfrm>
              <a:off x="576" y="80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0" name="Rectangle 72"/>
            <p:cNvSpPr>
              <a:spLocks noChangeArrowheads="1"/>
            </p:cNvSpPr>
            <p:nvPr/>
          </p:nvSpPr>
          <p:spPr bwMode="auto">
            <a:xfrm>
              <a:off x="690" y="82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62921" name="Rectangle 73"/>
            <p:cNvSpPr>
              <a:spLocks noChangeArrowheads="1"/>
            </p:cNvSpPr>
            <p:nvPr/>
          </p:nvSpPr>
          <p:spPr bwMode="auto">
            <a:xfrm>
              <a:off x="1149" y="82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62922" name="Rectangle 74"/>
            <p:cNvSpPr>
              <a:spLocks noChangeArrowheads="1"/>
            </p:cNvSpPr>
            <p:nvPr/>
          </p:nvSpPr>
          <p:spPr bwMode="auto">
            <a:xfrm>
              <a:off x="1642" y="825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62923" name="Rectangle 75"/>
            <p:cNvSpPr>
              <a:spLocks noChangeArrowheads="1"/>
            </p:cNvSpPr>
            <p:nvPr/>
          </p:nvSpPr>
          <p:spPr bwMode="auto">
            <a:xfrm>
              <a:off x="1903" y="825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rcx</a:t>
              </a:r>
              <a:endParaRPr lang="en-US" dirty="0"/>
            </a:p>
          </p:txBody>
        </p:sp>
        <p:sp>
          <p:nvSpPr>
            <p:cNvPr id="462924" name="Rectangle 7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5" name="Rectangle 77"/>
            <p:cNvSpPr>
              <a:spLocks noChangeArrowheads="1"/>
            </p:cNvSpPr>
            <p:nvPr/>
          </p:nvSpPr>
          <p:spPr bwMode="auto">
            <a:xfrm>
              <a:off x="2609" y="82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26" name="Rectangle 7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7" name="Rectangle 79"/>
            <p:cNvSpPr>
              <a:spLocks noChangeArrowheads="1"/>
            </p:cNvSpPr>
            <p:nvPr/>
          </p:nvSpPr>
          <p:spPr bwMode="auto">
            <a:xfrm>
              <a:off x="2847" y="82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28" name="Rectangle 8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29" name="Rectangle 81"/>
            <p:cNvSpPr>
              <a:spLocks noChangeArrowheads="1"/>
            </p:cNvSpPr>
            <p:nvPr/>
          </p:nvSpPr>
          <p:spPr bwMode="auto">
            <a:xfrm>
              <a:off x="3095" y="82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30" name="Rectangle 8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1" name="Rectangle 83"/>
            <p:cNvSpPr>
              <a:spLocks noChangeArrowheads="1"/>
            </p:cNvSpPr>
            <p:nvPr/>
          </p:nvSpPr>
          <p:spPr bwMode="auto">
            <a:xfrm>
              <a:off x="3332" y="82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32" name="Rectangle 8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3" name="Rectangle 85"/>
            <p:cNvSpPr>
              <a:spLocks noChangeArrowheads="1"/>
            </p:cNvSpPr>
            <p:nvPr/>
          </p:nvSpPr>
          <p:spPr bwMode="auto">
            <a:xfrm>
              <a:off x="3324" y="66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34" name="Rectangle 8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5" name="Rectangle 87"/>
            <p:cNvSpPr>
              <a:spLocks noChangeArrowheads="1"/>
            </p:cNvSpPr>
            <p:nvPr/>
          </p:nvSpPr>
          <p:spPr bwMode="auto">
            <a:xfrm>
              <a:off x="2609" y="82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36" name="Rectangle 8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7" name="Rectangle 89"/>
            <p:cNvSpPr>
              <a:spLocks noChangeArrowheads="1"/>
            </p:cNvSpPr>
            <p:nvPr/>
          </p:nvSpPr>
          <p:spPr bwMode="auto">
            <a:xfrm>
              <a:off x="2847" y="82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38" name="Rectangle 9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39" name="Rectangle 91"/>
            <p:cNvSpPr>
              <a:spLocks noChangeArrowheads="1"/>
            </p:cNvSpPr>
            <p:nvPr/>
          </p:nvSpPr>
          <p:spPr bwMode="auto">
            <a:xfrm>
              <a:off x="3095" y="82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40" name="Rectangle 9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41" name="Rectangle 93"/>
            <p:cNvSpPr>
              <a:spLocks noChangeArrowheads="1"/>
            </p:cNvSpPr>
            <p:nvPr/>
          </p:nvSpPr>
          <p:spPr bwMode="auto">
            <a:xfrm>
              <a:off x="3332" y="82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42" name="Rectangle 9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43" name="Rectangle 95"/>
            <p:cNvSpPr>
              <a:spLocks noChangeArrowheads="1"/>
            </p:cNvSpPr>
            <p:nvPr/>
          </p:nvSpPr>
          <p:spPr bwMode="auto">
            <a:xfrm>
              <a:off x="3324" y="66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44" name="Rectangle 96"/>
            <p:cNvSpPr>
              <a:spLocks noChangeArrowheads="1"/>
            </p:cNvSpPr>
            <p:nvPr/>
          </p:nvSpPr>
          <p:spPr bwMode="auto">
            <a:xfrm>
              <a:off x="576" y="963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45" name="Rectangle 97"/>
            <p:cNvSpPr>
              <a:spLocks noChangeArrowheads="1"/>
            </p:cNvSpPr>
            <p:nvPr/>
          </p:nvSpPr>
          <p:spPr bwMode="auto">
            <a:xfrm>
              <a:off x="690" y="98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62946" name="Rectangle 98"/>
            <p:cNvSpPr>
              <a:spLocks noChangeArrowheads="1"/>
            </p:cNvSpPr>
            <p:nvPr/>
          </p:nvSpPr>
          <p:spPr bwMode="auto">
            <a:xfrm>
              <a:off x="1149" y="98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rmmovq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62947" name="Rectangle 99"/>
            <p:cNvSpPr>
              <a:spLocks noChangeArrowheads="1"/>
            </p:cNvSpPr>
            <p:nvPr/>
          </p:nvSpPr>
          <p:spPr bwMode="auto">
            <a:xfrm>
              <a:off x="1575" y="98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2948" name="Rectangle 100"/>
            <p:cNvSpPr>
              <a:spLocks noChangeArrowheads="1"/>
            </p:cNvSpPr>
            <p:nvPr/>
          </p:nvSpPr>
          <p:spPr bwMode="auto">
            <a:xfrm>
              <a:off x="1641" y="98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rcx</a:t>
              </a:r>
              <a:endParaRPr lang="en-US" dirty="0"/>
            </a:p>
          </p:txBody>
        </p:sp>
        <p:sp>
          <p:nvSpPr>
            <p:cNvPr id="462949" name="Rectangle 101"/>
            <p:cNvSpPr>
              <a:spLocks noChangeArrowheads="1"/>
            </p:cNvSpPr>
            <p:nvPr/>
          </p:nvSpPr>
          <p:spPr bwMode="auto">
            <a:xfrm>
              <a:off x="1838" y="98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 0(%</a:t>
              </a:r>
              <a:endParaRPr lang="en-US"/>
            </a:p>
          </p:txBody>
        </p:sp>
        <p:sp>
          <p:nvSpPr>
            <p:cNvPr id="462950" name="Rectangle 102"/>
            <p:cNvSpPr>
              <a:spLocks noChangeArrowheads="1"/>
            </p:cNvSpPr>
            <p:nvPr/>
          </p:nvSpPr>
          <p:spPr bwMode="auto">
            <a:xfrm>
              <a:off x="2165" y="98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62951" name="Rectangle 103"/>
            <p:cNvSpPr>
              <a:spLocks noChangeArrowheads="1"/>
            </p:cNvSpPr>
            <p:nvPr/>
          </p:nvSpPr>
          <p:spPr bwMode="auto">
            <a:xfrm>
              <a:off x="2361" y="98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/>
            </a:p>
          </p:txBody>
        </p:sp>
        <p:sp>
          <p:nvSpPr>
            <p:cNvPr id="462952" name="Rectangle 10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3" name="Rectangle 105"/>
            <p:cNvSpPr>
              <a:spLocks noChangeArrowheads="1"/>
            </p:cNvSpPr>
            <p:nvPr/>
          </p:nvSpPr>
          <p:spPr bwMode="auto">
            <a:xfrm>
              <a:off x="2854" y="987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54" name="Rectangle 10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5" name="Rectangle 107"/>
            <p:cNvSpPr>
              <a:spLocks noChangeArrowheads="1"/>
            </p:cNvSpPr>
            <p:nvPr/>
          </p:nvSpPr>
          <p:spPr bwMode="auto">
            <a:xfrm>
              <a:off x="3092" y="987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56" name="Rectangle 10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7" name="Rectangle 109"/>
            <p:cNvSpPr>
              <a:spLocks noChangeArrowheads="1"/>
            </p:cNvSpPr>
            <p:nvPr/>
          </p:nvSpPr>
          <p:spPr bwMode="auto">
            <a:xfrm>
              <a:off x="3340" y="98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58" name="Rectangle 11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59" name="Rectangle 111"/>
            <p:cNvSpPr>
              <a:spLocks noChangeArrowheads="1"/>
            </p:cNvSpPr>
            <p:nvPr/>
          </p:nvSpPr>
          <p:spPr bwMode="auto">
            <a:xfrm>
              <a:off x="3576" y="98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60" name="Rectangle 11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1" name="Rectangle 113"/>
            <p:cNvSpPr>
              <a:spLocks noChangeArrowheads="1"/>
            </p:cNvSpPr>
            <p:nvPr/>
          </p:nvSpPr>
          <p:spPr bwMode="auto">
            <a:xfrm>
              <a:off x="3814" y="98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62" name="Rectangle 11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3" name="Rectangle 115"/>
            <p:cNvSpPr>
              <a:spLocks noChangeArrowheads="1"/>
            </p:cNvSpPr>
            <p:nvPr/>
          </p:nvSpPr>
          <p:spPr bwMode="auto">
            <a:xfrm>
              <a:off x="2854" y="987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64" name="Rectangle 11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5" name="Rectangle 117"/>
            <p:cNvSpPr>
              <a:spLocks noChangeArrowheads="1"/>
            </p:cNvSpPr>
            <p:nvPr/>
          </p:nvSpPr>
          <p:spPr bwMode="auto">
            <a:xfrm>
              <a:off x="3092" y="987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66" name="Rectangle 11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7" name="Rectangle 119"/>
            <p:cNvSpPr>
              <a:spLocks noChangeArrowheads="1"/>
            </p:cNvSpPr>
            <p:nvPr/>
          </p:nvSpPr>
          <p:spPr bwMode="auto">
            <a:xfrm>
              <a:off x="3340" y="98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68" name="Rectangle 12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69" name="Rectangle 121"/>
            <p:cNvSpPr>
              <a:spLocks noChangeArrowheads="1"/>
            </p:cNvSpPr>
            <p:nvPr/>
          </p:nvSpPr>
          <p:spPr bwMode="auto">
            <a:xfrm>
              <a:off x="3576" y="98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70" name="Rectangle 12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71" name="Rectangle 123"/>
            <p:cNvSpPr>
              <a:spLocks noChangeArrowheads="1"/>
            </p:cNvSpPr>
            <p:nvPr/>
          </p:nvSpPr>
          <p:spPr bwMode="auto">
            <a:xfrm>
              <a:off x="3814" y="98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72" name="Rectangle 124"/>
            <p:cNvSpPr>
              <a:spLocks noChangeArrowheads="1"/>
            </p:cNvSpPr>
            <p:nvPr/>
          </p:nvSpPr>
          <p:spPr bwMode="auto">
            <a:xfrm>
              <a:off x="576" y="112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73" name="Rectangle 125"/>
            <p:cNvSpPr>
              <a:spLocks noChangeArrowheads="1"/>
            </p:cNvSpPr>
            <p:nvPr/>
          </p:nvSpPr>
          <p:spPr bwMode="auto">
            <a:xfrm>
              <a:off x="690" y="115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0x01e: </a:t>
              </a:r>
              <a:endParaRPr lang="en-US" dirty="0"/>
            </a:p>
          </p:txBody>
        </p:sp>
        <p:sp>
          <p:nvSpPr>
            <p:cNvPr id="462974" name="Rectangle 126"/>
            <p:cNvSpPr>
              <a:spLocks noChangeArrowheads="1"/>
            </p:cNvSpPr>
            <p:nvPr/>
          </p:nvSpPr>
          <p:spPr bwMode="auto">
            <a:xfrm>
              <a:off x="1149" y="115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62975" name="Rectangle 127"/>
            <p:cNvSpPr>
              <a:spLocks noChangeArrowheads="1"/>
            </p:cNvSpPr>
            <p:nvPr/>
          </p:nvSpPr>
          <p:spPr bwMode="auto">
            <a:xfrm>
              <a:off x="1576" y="1151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dirty="0"/>
            </a:p>
          </p:txBody>
        </p:sp>
        <p:sp>
          <p:nvSpPr>
            <p:cNvPr id="462976" name="Rectangle 128"/>
            <p:cNvSpPr>
              <a:spLocks noChangeArrowheads="1"/>
            </p:cNvSpPr>
            <p:nvPr/>
          </p:nvSpPr>
          <p:spPr bwMode="auto">
            <a:xfrm>
              <a:off x="1904" y="115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ebx</a:t>
              </a:r>
              <a:endParaRPr lang="en-US" dirty="0"/>
            </a:p>
          </p:txBody>
        </p:sp>
        <p:sp>
          <p:nvSpPr>
            <p:cNvPr id="462977" name="Rectangle 12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78" name="Rectangle 130"/>
            <p:cNvSpPr>
              <a:spLocks noChangeArrowheads="1"/>
            </p:cNvSpPr>
            <p:nvPr/>
          </p:nvSpPr>
          <p:spPr bwMode="auto">
            <a:xfrm>
              <a:off x="3099" y="115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79" name="Rectangle 13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0" name="Rectangle 132"/>
            <p:cNvSpPr>
              <a:spLocks noChangeArrowheads="1"/>
            </p:cNvSpPr>
            <p:nvPr/>
          </p:nvSpPr>
          <p:spPr bwMode="auto">
            <a:xfrm>
              <a:off x="3337" y="115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81" name="Rectangle 13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2" name="Rectangle 134"/>
            <p:cNvSpPr>
              <a:spLocks noChangeArrowheads="1"/>
            </p:cNvSpPr>
            <p:nvPr/>
          </p:nvSpPr>
          <p:spPr bwMode="auto">
            <a:xfrm>
              <a:off x="3585" y="115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83" name="Rectangle 13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4" name="Rectangle 136"/>
            <p:cNvSpPr>
              <a:spLocks noChangeArrowheads="1"/>
            </p:cNvSpPr>
            <p:nvPr/>
          </p:nvSpPr>
          <p:spPr bwMode="auto">
            <a:xfrm>
              <a:off x="3821" y="115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85" name="Rectangle 13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6" name="Rectangle 138"/>
            <p:cNvSpPr>
              <a:spLocks noChangeArrowheads="1"/>
            </p:cNvSpPr>
            <p:nvPr/>
          </p:nvSpPr>
          <p:spPr bwMode="auto">
            <a:xfrm>
              <a:off x="4059" y="115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87" name="Rectangle 13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88" name="Rectangle 140"/>
            <p:cNvSpPr>
              <a:spLocks noChangeArrowheads="1"/>
            </p:cNvSpPr>
            <p:nvPr/>
          </p:nvSpPr>
          <p:spPr bwMode="auto">
            <a:xfrm>
              <a:off x="3099" y="115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2989" name="Rectangle 14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0" name="Rectangle 142"/>
            <p:cNvSpPr>
              <a:spLocks noChangeArrowheads="1"/>
            </p:cNvSpPr>
            <p:nvPr/>
          </p:nvSpPr>
          <p:spPr bwMode="auto">
            <a:xfrm>
              <a:off x="3337" y="115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2991" name="Rectangle 14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2" name="Rectangle 144"/>
            <p:cNvSpPr>
              <a:spLocks noChangeArrowheads="1"/>
            </p:cNvSpPr>
            <p:nvPr/>
          </p:nvSpPr>
          <p:spPr bwMode="auto">
            <a:xfrm>
              <a:off x="3585" y="115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2993" name="Rectangle 14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4" name="Rectangle 146"/>
            <p:cNvSpPr>
              <a:spLocks noChangeArrowheads="1"/>
            </p:cNvSpPr>
            <p:nvPr/>
          </p:nvSpPr>
          <p:spPr bwMode="auto">
            <a:xfrm>
              <a:off x="3821" y="115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2995" name="Rectangle 14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6" name="Rectangle 148"/>
            <p:cNvSpPr>
              <a:spLocks noChangeArrowheads="1"/>
            </p:cNvSpPr>
            <p:nvPr/>
          </p:nvSpPr>
          <p:spPr bwMode="auto">
            <a:xfrm>
              <a:off x="4059" y="115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2997" name="Rectangle 149"/>
            <p:cNvSpPr>
              <a:spLocks noChangeArrowheads="1"/>
            </p:cNvSpPr>
            <p:nvPr/>
          </p:nvSpPr>
          <p:spPr bwMode="auto">
            <a:xfrm>
              <a:off x="576" y="129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998" name="Rectangle 150"/>
            <p:cNvSpPr>
              <a:spLocks noChangeArrowheads="1"/>
            </p:cNvSpPr>
            <p:nvPr/>
          </p:nvSpPr>
          <p:spPr bwMode="auto">
            <a:xfrm>
              <a:off x="690" y="131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0x028: </a:t>
              </a:r>
              <a:endParaRPr lang="en-US" dirty="0"/>
            </a:p>
          </p:txBody>
        </p:sp>
        <p:sp>
          <p:nvSpPr>
            <p:cNvPr id="462999" name="Rectangle 151"/>
            <p:cNvSpPr>
              <a:spLocks noChangeArrowheads="1"/>
            </p:cNvSpPr>
            <p:nvPr/>
          </p:nvSpPr>
          <p:spPr bwMode="auto">
            <a:xfrm>
              <a:off x="1149" y="131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mrmovq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63000" name="Rectangle 152"/>
            <p:cNvSpPr>
              <a:spLocks noChangeArrowheads="1"/>
            </p:cNvSpPr>
            <p:nvPr/>
          </p:nvSpPr>
          <p:spPr bwMode="auto">
            <a:xfrm>
              <a:off x="1576" y="131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0(%</a:t>
              </a:r>
              <a:endParaRPr lang="en-US"/>
            </a:p>
          </p:txBody>
        </p:sp>
        <p:sp>
          <p:nvSpPr>
            <p:cNvPr id="463001" name="Rectangle 153"/>
            <p:cNvSpPr>
              <a:spLocks noChangeArrowheads="1"/>
            </p:cNvSpPr>
            <p:nvPr/>
          </p:nvSpPr>
          <p:spPr bwMode="auto">
            <a:xfrm>
              <a:off x="1772" y="1315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63002" name="Rectangle 154"/>
            <p:cNvSpPr>
              <a:spLocks noChangeArrowheads="1"/>
            </p:cNvSpPr>
            <p:nvPr/>
          </p:nvSpPr>
          <p:spPr bwMode="auto">
            <a:xfrm>
              <a:off x="1969" y="1315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),</a:t>
              </a:r>
              <a:endParaRPr lang="en-US"/>
            </a:p>
          </p:txBody>
        </p:sp>
        <p:sp>
          <p:nvSpPr>
            <p:cNvPr id="463003" name="Rectangle 155"/>
            <p:cNvSpPr>
              <a:spLocks noChangeArrowheads="1"/>
            </p:cNvSpPr>
            <p:nvPr/>
          </p:nvSpPr>
          <p:spPr bwMode="auto">
            <a:xfrm>
              <a:off x="2099" y="1312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CC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3004" name="Rectangle 156"/>
            <p:cNvSpPr>
              <a:spLocks noChangeArrowheads="1"/>
            </p:cNvSpPr>
            <p:nvPr/>
          </p:nvSpPr>
          <p:spPr bwMode="auto">
            <a:xfrm>
              <a:off x="2165" y="131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err="1">
                  <a:solidFill>
                    <a:srgbClr val="00CC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63005" name="Rectangle 157"/>
            <p:cNvSpPr>
              <a:spLocks noChangeArrowheads="1"/>
            </p:cNvSpPr>
            <p:nvPr/>
          </p:nvSpPr>
          <p:spPr bwMode="auto">
            <a:xfrm>
              <a:off x="2428" y="1312"/>
              <a:ext cx="53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Load %</a:t>
              </a:r>
              <a:endParaRPr lang="en-US"/>
            </a:p>
          </p:txBody>
        </p:sp>
        <p:sp>
          <p:nvSpPr>
            <p:cNvPr id="463006" name="Rectangle 158"/>
            <p:cNvSpPr>
              <a:spLocks noChangeArrowheads="1"/>
            </p:cNvSpPr>
            <p:nvPr/>
          </p:nvSpPr>
          <p:spPr bwMode="auto">
            <a:xfrm>
              <a:off x="2951" y="131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63007" name="Rectangle 15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08" name="Rectangle 160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09" name="Rectangle 16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0" name="Rectangle 162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11" name="Rectangle 16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2" name="Rectangle 164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13" name="Rectangle 16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4" name="Rectangle 166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15" name="Rectangle 16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6" name="Rectangle 168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17" name="Rectangle 16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18" name="Rectangle 170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19" name="Rectangle 17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0" name="Rectangle 172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21" name="Rectangle 17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2" name="Rectangle 174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23" name="Rectangle 17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4" name="Rectangle 176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25" name="Rectangle 17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6" name="Rectangle 178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27" name="Rectangle 179"/>
            <p:cNvSpPr>
              <a:spLocks noChangeArrowheads="1"/>
            </p:cNvSpPr>
            <p:nvPr/>
          </p:nvSpPr>
          <p:spPr bwMode="auto">
            <a:xfrm>
              <a:off x="576" y="432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28" name="Rectangle 180"/>
            <p:cNvSpPr>
              <a:spLocks noChangeArrowheads="1"/>
            </p:cNvSpPr>
            <p:nvPr/>
          </p:nvSpPr>
          <p:spPr bwMode="auto">
            <a:xfrm>
              <a:off x="659" y="454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</a:t>
              </a:r>
              <a:endParaRPr lang="en-US"/>
            </a:p>
          </p:txBody>
        </p:sp>
        <p:sp>
          <p:nvSpPr>
            <p:cNvPr id="463029" name="Rectangle 181"/>
            <p:cNvSpPr>
              <a:spLocks noChangeArrowheads="1"/>
            </p:cNvSpPr>
            <p:nvPr/>
          </p:nvSpPr>
          <p:spPr bwMode="auto">
            <a:xfrm>
              <a:off x="1051" y="454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-</a:t>
              </a:r>
              <a:endParaRPr lang="en-US"/>
            </a:p>
          </p:txBody>
        </p:sp>
        <p:sp>
          <p:nvSpPr>
            <p:cNvPr id="463030" name="Rectangle 182"/>
            <p:cNvSpPr>
              <a:spLocks noChangeArrowheads="1"/>
            </p:cNvSpPr>
            <p:nvPr/>
          </p:nvSpPr>
          <p:spPr bwMode="auto">
            <a:xfrm>
              <a:off x="1118" y="4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luh</a:t>
              </a:r>
              <a:endParaRPr lang="en-US"/>
            </a:p>
          </p:txBody>
        </p:sp>
        <p:sp>
          <p:nvSpPr>
            <p:cNvPr id="463031" name="Rectangle 183"/>
            <p:cNvSpPr>
              <a:spLocks noChangeArrowheads="1"/>
            </p:cNvSpPr>
            <p:nvPr/>
          </p:nvSpPr>
          <p:spPr bwMode="auto">
            <a:xfrm>
              <a:off x="1313" y="454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.</a:t>
              </a:r>
              <a:endParaRPr lang="en-US"/>
            </a:p>
          </p:txBody>
        </p:sp>
        <p:sp>
          <p:nvSpPr>
            <p:cNvPr id="463032" name="Rectangle 184"/>
            <p:cNvSpPr>
              <a:spLocks noChangeArrowheads="1"/>
            </p:cNvSpPr>
            <p:nvPr/>
          </p:nvSpPr>
          <p:spPr bwMode="auto">
            <a:xfrm>
              <a:off x="1380" y="454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ys</a:t>
              </a:r>
              <a:endParaRPr lang="en-US"/>
            </a:p>
          </p:txBody>
        </p:sp>
        <p:sp>
          <p:nvSpPr>
            <p:cNvPr id="463033" name="Rectangle 185"/>
            <p:cNvSpPr>
              <a:spLocks noChangeArrowheads="1"/>
            </p:cNvSpPr>
            <p:nvPr/>
          </p:nvSpPr>
          <p:spPr bwMode="auto">
            <a:xfrm>
              <a:off x="576" y="161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34" name="Rectangle 186"/>
            <p:cNvSpPr>
              <a:spLocks noChangeArrowheads="1"/>
            </p:cNvSpPr>
            <p:nvPr/>
          </p:nvSpPr>
          <p:spPr bwMode="auto">
            <a:xfrm>
              <a:off x="656" y="164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0x032:</a:t>
              </a:r>
              <a:endParaRPr lang="en-US" dirty="0"/>
            </a:p>
          </p:txBody>
        </p:sp>
        <p:sp>
          <p:nvSpPr>
            <p:cNvPr id="463035" name="Rectangle 187"/>
            <p:cNvSpPr>
              <a:spLocks noChangeArrowheads="1"/>
            </p:cNvSpPr>
            <p:nvPr/>
          </p:nvSpPr>
          <p:spPr bwMode="auto">
            <a:xfrm>
              <a:off x="1116" y="1641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63036" name="Rectangle 188"/>
            <p:cNvSpPr>
              <a:spLocks noChangeArrowheads="1"/>
            </p:cNvSpPr>
            <p:nvPr/>
          </p:nvSpPr>
          <p:spPr bwMode="auto">
            <a:xfrm>
              <a:off x="1444" y="1641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3037" name="Rectangle 189"/>
            <p:cNvSpPr>
              <a:spLocks noChangeArrowheads="1"/>
            </p:cNvSpPr>
            <p:nvPr/>
          </p:nvSpPr>
          <p:spPr bwMode="auto">
            <a:xfrm>
              <a:off x="1511" y="164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ebx</a:t>
              </a:r>
              <a:endParaRPr lang="en-US"/>
            </a:p>
          </p:txBody>
        </p:sp>
        <p:sp>
          <p:nvSpPr>
            <p:cNvPr id="463038" name="Rectangle 190"/>
            <p:cNvSpPr>
              <a:spLocks noChangeArrowheads="1"/>
            </p:cNvSpPr>
            <p:nvPr/>
          </p:nvSpPr>
          <p:spPr bwMode="auto">
            <a:xfrm>
              <a:off x="1706" y="1641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</a:t>
              </a:r>
              <a:endParaRPr lang="en-US"/>
            </a:p>
          </p:txBody>
        </p:sp>
        <p:sp>
          <p:nvSpPr>
            <p:cNvPr id="463039" name="Rectangle 191"/>
            <p:cNvSpPr>
              <a:spLocks noChangeArrowheads="1"/>
            </p:cNvSpPr>
            <p:nvPr/>
          </p:nvSpPr>
          <p:spPr bwMode="auto">
            <a:xfrm>
              <a:off x="1772" y="163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CC33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63040" name="Rectangle 192"/>
            <p:cNvSpPr>
              <a:spLocks noChangeArrowheads="1"/>
            </p:cNvSpPr>
            <p:nvPr/>
          </p:nvSpPr>
          <p:spPr bwMode="auto">
            <a:xfrm>
              <a:off x="1837" y="163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err="1">
                  <a:solidFill>
                    <a:srgbClr val="CC33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63041" name="Rectangle 193"/>
            <p:cNvSpPr>
              <a:spLocks noChangeArrowheads="1"/>
            </p:cNvSpPr>
            <p:nvPr/>
          </p:nvSpPr>
          <p:spPr bwMode="auto">
            <a:xfrm>
              <a:off x="2100" y="163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Use %</a:t>
              </a:r>
              <a:endParaRPr lang="en-US"/>
            </a:p>
          </p:txBody>
        </p:sp>
        <p:sp>
          <p:nvSpPr>
            <p:cNvPr id="463042" name="Rectangle 194"/>
            <p:cNvSpPr>
              <a:spLocks noChangeArrowheads="1"/>
            </p:cNvSpPr>
            <p:nvPr/>
          </p:nvSpPr>
          <p:spPr bwMode="auto">
            <a:xfrm>
              <a:off x="2558" y="163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63043" name="Rectangle 195"/>
            <p:cNvSpPr>
              <a:spLocks noChangeArrowheads="1"/>
            </p:cNvSpPr>
            <p:nvPr/>
          </p:nvSpPr>
          <p:spPr bwMode="auto">
            <a:xfrm>
              <a:off x="576" y="178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44" name="Rectangle 196"/>
            <p:cNvSpPr>
              <a:spLocks noChangeArrowheads="1"/>
            </p:cNvSpPr>
            <p:nvPr/>
          </p:nvSpPr>
          <p:spPr bwMode="auto">
            <a:xfrm>
              <a:off x="654" y="1805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0x034: halt</a:t>
              </a:r>
              <a:endParaRPr lang="en-US" dirty="0"/>
            </a:p>
          </p:txBody>
        </p:sp>
        <p:sp>
          <p:nvSpPr>
            <p:cNvPr id="463045" name="Rectangle 197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46" name="Rectangle 198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47" name="Rectangle 199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48" name="Rectangle 200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49" name="Rectangle 201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0" name="Rectangle 202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51" name="Rectangle 203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2" name="Rectangle 204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53" name="Rectangle 205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4" name="Rectangle 206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55" name="Rectangle 207"/>
            <p:cNvSpPr>
              <a:spLocks noChangeArrowheads="1"/>
            </p:cNvSpPr>
            <p:nvPr/>
          </p:nvSpPr>
          <p:spPr bwMode="auto">
            <a:xfrm>
              <a:off x="396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6" name="Rectangle 208"/>
            <p:cNvSpPr>
              <a:spLocks noChangeArrowheads="1"/>
            </p:cNvSpPr>
            <p:nvPr/>
          </p:nvSpPr>
          <p:spPr bwMode="auto">
            <a:xfrm>
              <a:off x="4075" y="147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57" name="Rectangle 209"/>
            <p:cNvSpPr>
              <a:spLocks noChangeArrowheads="1"/>
            </p:cNvSpPr>
            <p:nvPr/>
          </p:nvSpPr>
          <p:spPr bwMode="auto">
            <a:xfrm>
              <a:off x="4210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58" name="Rectangle 210"/>
            <p:cNvSpPr>
              <a:spLocks noChangeArrowheads="1"/>
            </p:cNvSpPr>
            <p:nvPr/>
          </p:nvSpPr>
          <p:spPr bwMode="auto">
            <a:xfrm>
              <a:off x="4311" y="147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59" name="Rectangle 211"/>
            <p:cNvSpPr>
              <a:spLocks noChangeArrowheads="1"/>
            </p:cNvSpPr>
            <p:nvPr/>
          </p:nvSpPr>
          <p:spPr bwMode="auto">
            <a:xfrm>
              <a:off x="445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0" name="Rectangle 212"/>
            <p:cNvSpPr>
              <a:spLocks noChangeArrowheads="1"/>
            </p:cNvSpPr>
            <p:nvPr/>
          </p:nvSpPr>
          <p:spPr bwMode="auto">
            <a:xfrm>
              <a:off x="4549" y="147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61" name="Rectangle 213"/>
            <p:cNvSpPr>
              <a:spLocks noChangeArrowheads="1"/>
            </p:cNvSpPr>
            <p:nvPr/>
          </p:nvSpPr>
          <p:spPr bwMode="auto">
            <a:xfrm>
              <a:off x="445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2" name="Rectangle 214"/>
            <p:cNvSpPr>
              <a:spLocks noChangeArrowheads="1"/>
            </p:cNvSpPr>
            <p:nvPr/>
          </p:nvSpPr>
          <p:spPr bwMode="auto">
            <a:xfrm>
              <a:off x="4555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63063" name="Rectangle 215"/>
            <p:cNvSpPr>
              <a:spLocks noChangeArrowheads="1"/>
            </p:cNvSpPr>
            <p:nvPr/>
          </p:nvSpPr>
          <p:spPr bwMode="auto">
            <a:xfrm>
              <a:off x="372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4" name="Rectangle 216"/>
            <p:cNvSpPr>
              <a:spLocks noChangeArrowheads="1"/>
            </p:cNvSpPr>
            <p:nvPr/>
          </p:nvSpPr>
          <p:spPr bwMode="auto">
            <a:xfrm>
              <a:off x="3827" y="164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65" name="Rectangle 217"/>
            <p:cNvSpPr>
              <a:spLocks noChangeArrowheads="1"/>
            </p:cNvSpPr>
            <p:nvPr/>
          </p:nvSpPr>
          <p:spPr bwMode="auto">
            <a:xfrm>
              <a:off x="3965" y="161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6" name="Rectangle 218"/>
            <p:cNvSpPr>
              <a:spLocks noChangeArrowheads="1"/>
            </p:cNvSpPr>
            <p:nvPr/>
          </p:nvSpPr>
          <p:spPr bwMode="auto">
            <a:xfrm>
              <a:off x="4072" y="164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67" name="Rectangle 219"/>
            <p:cNvSpPr>
              <a:spLocks noChangeArrowheads="1"/>
            </p:cNvSpPr>
            <p:nvPr/>
          </p:nvSpPr>
          <p:spPr bwMode="auto">
            <a:xfrm>
              <a:off x="421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68" name="Rectangle 220"/>
            <p:cNvSpPr>
              <a:spLocks noChangeArrowheads="1"/>
            </p:cNvSpPr>
            <p:nvPr/>
          </p:nvSpPr>
          <p:spPr bwMode="auto">
            <a:xfrm>
              <a:off x="4320" y="164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69" name="Rectangle 221"/>
            <p:cNvSpPr>
              <a:spLocks noChangeArrowheads="1"/>
            </p:cNvSpPr>
            <p:nvPr/>
          </p:nvSpPr>
          <p:spPr bwMode="auto">
            <a:xfrm>
              <a:off x="445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0" name="Rectangle 222"/>
            <p:cNvSpPr>
              <a:spLocks noChangeArrowheads="1"/>
            </p:cNvSpPr>
            <p:nvPr/>
          </p:nvSpPr>
          <p:spPr bwMode="auto">
            <a:xfrm>
              <a:off x="4556" y="164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71" name="Rectangle 223"/>
            <p:cNvSpPr>
              <a:spLocks noChangeArrowheads="1"/>
            </p:cNvSpPr>
            <p:nvPr/>
          </p:nvSpPr>
          <p:spPr bwMode="auto">
            <a:xfrm>
              <a:off x="470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2" name="Rectangle 224"/>
            <p:cNvSpPr>
              <a:spLocks noChangeArrowheads="1"/>
            </p:cNvSpPr>
            <p:nvPr/>
          </p:nvSpPr>
          <p:spPr bwMode="auto">
            <a:xfrm>
              <a:off x="4794" y="164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73" name="Rectangle 225"/>
            <p:cNvSpPr>
              <a:spLocks noChangeArrowheads="1"/>
            </p:cNvSpPr>
            <p:nvPr/>
          </p:nvSpPr>
          <p:spPr bwMode="auto">
            <a:xfrm>
              <a:off x="470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4" name="Rectangle 226"/>
            <p:cNvSpPr>
              <a:spLocks noChangeArrowheads="1"/>
            </p:cNvSpPr>
            <p:nvPr/>
          </p:nvSpPr>
          <p:spPr bwMode="auto">
            <a:xfrm>
              <a:off x="4800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63075" name="Rectangle 227"/>
            <p:cNvSpPr>
              <a:spLocks noChangeArrowheads="1"/>
            </p:cNvSpPr>
            <p:nvPr/>
          </p:nvSpPr>
          <p:spPr bwMode="auto">
            <a:xfrm>
              <a:off x="576" y="1453"/>
              <a:ext cx="1266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6" name="Rectangle 228"/>
            <p:cNvSpPr>
              <a:spLocks noChangeArrowheads="1"/>
            </p:cNvSpPr>
            <p:nvPr/>
          </p:nvSpPr>
          <p:spPr bwMode="auto">
            <a:xfrm>
              <a:off x="1118" y="1474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Courier New" pitchFamily="49" charset="0"/>
                </a:rPr>
                <a:t>bubble</a:t>
              </a:r>
              <a:endParaRPr lang="en-US"/>
            </a:p>
          </p:txBody>
        </p:sp>
        <p:sp>
          <p:nvSpPr>
            <p:cNvPr id="463077" name="Rectangle 229"/>
            <p:cNvSpPr>
              <a:spLocks noChangeArrowheads="1"/>
            </p:cNvSpPr>
            <p:nvPr/>
          </p:nvSpPr>
          <p:spPr bwMode="auto">
            <a:xfrm>
              <a:off x="3965" y="178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78" name="Rectangle 230"/>
            <p:cNvSpPr>
              <a:spLocks noChangeArrowheads="1"/>
            </p:cNvSpPr>
            <p:nvPr/>
          </p:nvSpPr>
          <p:spPr bwMode="auto">
            <a:xfrm>
              <a:off x="4079" y="180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79" name="Rectangle 231"/>
            <p:cNvSpPr>
              <a:spLocks noChangeArrowheads="1"/>
            </p:cNvSpPr>
            <p:nvPr/>
          </p:nvSpPr>
          <p:spPr bwMode="auto">
            <a:xfrm>
              <a:off x="421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0" name="Rectangle 232"/>
            <p:cNvSpPr>
              <a:spLocks noChangeArrowheads="1"/>
            </p:cNvSpPr>
            <p:nvPr/>
          </p:nvSpPr>
          <p:spPr bwMode="auto">
            <a:xfrm>
              <a:off x="4317" y="180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63081" name="Rectangle 233"/>
            <p:cNvSpPr>
              <a:spLocks noChangeArrowheads="1"/>
            </p:cNvSpPr>
            <p:nvPr/>
          </p:nvSpPr>
          <p:spPr bwMode="auto">
            <a:xfrm>
              <a:off x="445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2" name="Rectangle 234"/>
            <p:cNvSpPr>
              <a:spLocks noChangeArrowheads="1"/>
            </p:cNvSpPr>
            <p:nvPr/>
          </p:nvSpPr>
          <p:spPr bwMode="auto">
            <a:xfrm>
              <a:off x="4565" y="180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63083" name="Rectangle 235"/>
            <p:cNvSpPr>
              <a:spLocks noChangeArrowheads="1"/>
            </p:cNvSpPr>
            <p:nvPr/>
          </p:nvSpPr>
          <p:spPr bwMode="auto">
            <a:xfrm>
              <a:off x="470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4" name="Rectangle 236"/>
            <p:cNvSpPr>
              <a:spLocks noChangeArrowheads="1"/>
            </p:cNvSpPr>
            <p:nvPr/>
          </p:nvSpPr>
          <p:spPr bwMode="auto">
            <a:xfrm>
              <a:off x="4801" y="180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63085" name="Rectangle 237"/>
            <p:cNvSpPr>
              <a:spLocks noChangeArrowheads="1"/>
            </p:cNvSpPr>
            <p:nvPr/>
          </p:nvSpPr>
          <p:spPr bwMode="auto">
            <a:xfrm>
              <a:off x="494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6" name="Rectangle 238"/>
            <p:cNvSpPr>
              <a:spLocks noChangeArrowheads="1"/>
            </p:cNvSpPr>
            <p:nvPr/>
          </p:nvSpPr>
          <p:spPr bwMode="auto">
            <a:xfrm>
              <a:off x="5039" y="180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63087" name="Rectangle 239"/>
            <p:cNvSpPr>
              <a:spLocks noChangeArrowheads="1"/>
            </p:cNvSpPr>
            <p:nvPr/>
          </p:nvSpPr>
          <p:spPr bwMode="auto">
            <a:xfrm>
              <a:off x="347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88" name="Rectangle 240"/>
            <p:cNvSpPr>
              <a:spLocks noChangeArrowheads="1"/>
            </p:cNvSpPr>
            <p:nvPr/>
          </p:nvSpPr>
          <p:spPr bwMode="auto">
            <a:xfrm>
              <a:off x="3589" y="164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63089" name="Rectangle 241"/>
            <p:cNvSpPr>
              <a:spLocks noChangeArrowheads="1"/>
            </p:cNvSpPr>
            <p:nvPr/>
          </p:nvSpPr>
          <p:spPr bwMode="auto">
            <a:xfrm>
              <a:off x="372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90" name="Rectangle 242"/>
            <p:cNvSpPr>
              <a:spLocks noChangeArrowheads="1"/>
            </p:cNvSpPr>
            <p:nvPr/>
          </p:nvSpPr>
          <p:spPr bwMode="auto">
            <a:xfrm>
              <a:off x="3834" y="180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grpSp>
          <p:nvGrpSpPr>
            <p:cNvPr id="463094" name="Group 246"/>
            <p:cNvGrpSpPr>
              <a:grpSpLocks/>
            </p:cNvGrpSpPr>
            <p:nvPr/>
          </p:nvGrpSpPr>
          <p:grpSpPr bwMode="auto">
            <a:xfrm>
              <a:off x="3876" y="1510"/>
              <a:ext cx="89" cy="106"/>
              <a:chOff x="3876" y="1510"/>
              <a:chExt cx="89" cy="106"/>
            </a:xfrm>
          </p:grpSpPr>
          <p:sp>
            <p:nvSpPr>
              <p:cNvPr id="463091" name="Freeform 243"/>
              <p:cNvSpPr>
                <a:spLocks/>
              </p:cNvSpPr>
              <p:nvPr/>
            </p:nvSpPr>
            <p:spPr bwMode="auto">
              <a:xfrm>
                <a:off x="3883" y="1535"/>
                <a:ext cx="34" cy="81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0"/>
                  </a:cxn>
                  <a:cxn ang="0">
                    <a:pos x="69" y="0"/>
                  </a:cxn>
                  <a:cxn ang="0">
                    <a:pos x="0" y="164"/>
                  </a:cxn>
                </a:cxnLst>
                <a:rect l="0" t="0" r="r" b="b"/>
                <a:pathLst>
                  <a:path w="69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92" name="Freeform 244"/>
              <p:cNvSpPr>
                <a:spLocks/>
              </p:cNvSpPr>
              <p:nvPr/>
            </p:nvSpPr>
            <p:spPr bwMode="auto">
              <a:xfrm>
                <a:off x="3876" y="1527"/>
                <a:ext cx="41" cy="89"/>
              </a:xfrm>
              <a:custGeom>
                <a:avLst/>
                <a:gdLst/>
                <a:ahLst/>
                <a:cxnLst>
                  <a:cxn ang="0">
                    <a:pos x="0" y="179"/>
                  </a:cxn>
                  <a:cxn ang="0">
                    <a:pos x="31" y="179"/>
                  </a:cxn>
                  <a:cxn ang="0">
                    <a:pos x="31" y="15"/>
                  </a:cxn>
                  <a:cxn ang="0">
                    <a:pos x="15" y="15"/>
                  </a:cxn>
                  <a:cxn ang="0">
                    <a:pos x="15" y="30"/>
                  </a:cxn>
                  <a:cxn ang="0">
                    <a:pos x="21" y="29"/>
                  </a:cxn>
                  <a:cxn ang="0">
                    <a:pos x="26" y="25"/>
                  </a:cxn>
                  <a:cxn ang="0">
                    <a:pos x="29" y="20"/>
                  </a:cxn>
                  <a:cxn ang="0">
                    <a:pos x="15" y="30"/>
                  </a:cxn>
                  <a:cxn ang="0">
                    <a:pos x="84" y="30"/>
                  </a:cxn>
                  <a:cxn ang="0">
                    <a:pos x="84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79"/>
                  </a:cxn>
                </a:cxnLst>
                <a:rect l="0" t="0" r="r" b="b"/>
                <a:pathLst>
                  <a:path w="84" h="179">
                    <a:moveTo>
                      <a:pt x="0" y="179"/>
                    </a:moveTo>
                    <a:lnTo>
                      <a:pt x="31" y="179"/>
                    </a:lnTo>
                    <a:lnTo>
                      <a:pt x="31" y="15"/>
                    </a:lnTo>
                    <a:lnTo>
                      <a:pt x="15" y="15"/>
                    </a:lnTo>
                    <a:lnTo>
                      <a:pt x="15" y="30"/>
                    </a:lnTo>
                    <a:lnTo>
                      <a:pt x="21" y="29"/>
                    </a:lnTo>
                    <a:lnTo>
                      <a:pt x="26" y="25"/>
                    </a:lnTo>
                    <a:lnTo>
                      <a:pt x="29" y="20"/>
                    </a:lnTo>
                    <a:lnTo>
                      <a:pt x="15" y="30"/>
                    </a:lnTo>
                    <a:lnTo>
                      <a:pt x="84" y="30"/>
                    </a:lnTo>
                    <a:lnTo>
                      <a:pt x="84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093" name="Freeform 245"/>
              <p:cNvSpPr>
                <a:spLocks/>
              </p:cNvSpPr>
              <p:nvPr/>
            </p:nvSpPr>
            <p:spPr bwMode="auto">
              <a:xfrm>
                <a:off x="3916" y="1510"/>
                <a:ext cx="49" cy="5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9" y="49"/>
                  </a:cxn>
                  <a:cxn ang="0">
                    <a:pos x="0" y="0"/>
                  </a:cxn>
                  <a:cxn ang="0">
                    <a:pos x="0" y="100"/>
                  </a:cxn>
                </a:cxnLst>
                <a:rect l="0" t="0" r="r" b="b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095" name="Rectangle 247"/>
            <p:cNvSpPr>
              <a:spLocks noChangeArrowheads="1"/>
            </p:cNvSpPr>
            <p:nvPr/>
          </p:nvSpPr>
          <p:spPr bwMode="auto">
            <a:xfrm>
              <a:off x="4904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096" name="Rectangle 248"/>
            <p:cNvSpPr>
              <a:spLocks noChangeArrowheads="1"/>
            </p:cNvSpPr>
            <p:nvPr/>
          </p:nvSpPr>
          <p:spPr bwMode="auto">
            <a:xfrm>
              <a:off x="5004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0">
                  <a:solidFill>
                    <a:srgbClr val="3333CC"/>
                  </a:solidFill>
                </a:rPr>
                <a:t>12</a:t>
              </a:r>
              <a:endParaRPr lang="en-US"/>
            </a:p>
          </p:txBody>
        </p:sp>
      </p:grpSp>
      <p:graphicFrame>
        <p:nvGraphicFramePr>
          <p:cNvPr id="4628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63654"/>
              </p:ext>
            </p:extLst>
          </p:nvPr>
        </p:nvGraphicFramePr>
        <p:xfrm>
          <a:off x="504825" y="5287962"/>
          <a:ext cx="7689850" cy="942976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控制冒险的解决方法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517650"/>
            <a:ext cx="8839200" cy="4699000"/>
          </a:xfrm>
        </p:spPr>
        <p:txBody>
          <a:bodyPr/>
          <a:lstStyle/>
          <a:p>
            <a:r>
              <a:rPr lang="zh-CN" altLang="en-US" dirty="0"/>
              <a:t>控制冒险（</a:t>
            </a:r>
            <a:r>
              <a:rPr lang="en-US" dirty="0"/>
              <a:t>Control Hazards </a:t>
            </a:r>
            <a:r>
              <a:rPr lang="zh-CN" altLang="en-US" dirty="0"/>
              <a:t>）由两个原因造成：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、条件分支的错误预测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设计时预测所有的分支会执行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造成流水线执行两个额外多余的指令</a:t>
            </a:r>
            <a:endParaRPr 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指令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造成流水线执行三个额外多余的指令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3733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818" y="247650"/>
            <a:ext cx="8371032" cy="77946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、分支预测错误的示例</a:t>
            </a:r>
            <a:endParaRPr lang="en-US" dirty="0"/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294687" cy="1479550"/>
          </a:xfrm>
        </p:spPr>
        <p:txBody>
          <a:bodyPr/>
          <a:lstStyle/>
          <a:p>
            <a:pPr lvl="1"/>
            <a:r>
              <a:rPr lang="zh-CN" altLang="en-US" dirty="0"/>
              <a:t>正确的情况下，只能执行前</a:t>
            </a:r>
            <a:r>
              <a:rPr lang="en-US" altLang="zh-CN" dirty="0"/>
              <a:t>4</a:t>
            </a:r>
            <a:r>
              <a:rPr lang="zh-CN" altLang="en-US" dirty="0"/>
              <a:t>条指令，不会发生跳转</a:t>
            </a:r>
            <a:endParaRPr lang="en-US" dirty="0"/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230832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0x000:    </a:t>
            </a:r>
            <a:r>
              <a:rPr lang="en-US" dirty="0" err="1">
                <a:latin typeface="Courier New" pitchFamily="49" charset="0"/>
              </a:rPr>
              <a:t>xorq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0x002:    </a:t>
            </a:r>
            <a:r>
              <a:rPr lang="en-US" i="1" dirty="0" err="1">
                <a:latin typeface="Courier New" pitchFamily="49" charset="0"/>
              </a:rPr>
              <a:t>jne</a:t>
            </a:r>
            <a:r>
              <a:rPr lang="en-US" i="1" dirty="0">
                <a:latin typeface="Courier New" pitchFamily="49" charset="0"/>
              </a:rPr>
              <a:t>  t </a:t>
            </a:r>
            <a:r>
              <a:rPr lang="en-US" dirty="0">
                <a:latin typeface="Courier New" pitchFamily="49" charset="0"/>
              </a:rPr>
              <a:t>            # Not taken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0x00b: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irmovq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$1,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# Fall through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0x015:    halt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0x01</a:t>
            </a:r>
            <a:r>
              <a:rPr lang="en-US" altLang="zh-CN" dirty="0"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: t: 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</a:rPr>
              <a:t>irmovq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 $2, %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</a:rPr>
              <a:t>rdx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# Target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0x020: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$2, 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0x02a: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$5,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787400" y="1219200"/>
            <a:ext cx="1320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demo-j.ys</a:t>
            </a:r>
          </a:p>
        </p:txBody>
      </p:sp>
    </p:spTree>
    <p:extLst>
      <p:ext uri="{BB962C8B-B14F-4D97-AF65-F5344CB8AC3E}">
        <p14:creationId xmlns:p14="http://schemas.microsoft.com/office/powerpoint/2010/main" val="1079585527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zh-CN" altLang="en-US" dirty="0"/>
              <a:t>预测失败的处理</a:t>
            </a:r>
            <a:endParaRPr lang="en-US" dirty="0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indent="457200" algn="l" defTabSz="912813" eaLnBrk="1" hangingPunct="1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200" b="0" dirty="0"/>
              <a:t>由于总是预测分支会发生，故先取了</a:t>
            </a:r>
            <a:r>
              <a:rPr lang="en-US" altLang="zh-CN" sz="2200" b="0" dirty="0"/>
              <a:t>target</a:t>
            </a:r>
            <a:r>
              <a:rPr lang="zh-CN" altLang="en-US" sz="2200" b="0" dirty="0"/>
              <a:t>处的</a:t>
            </a:r>
            <a:r>
              <a:rPr lang="en-US" altLang="zh-CN" sz="2200" b="0" dirty="0"/>
              <a:t>2</a:t>
            </a:r>
            <a:r>
              <a:rPr lang="zh-CN" altLang="en-US" sz="2200" b="0" dirty="0"/>
              <a:t>条指令。</a:t>
            </a:r>
            <a:endParaRPr lang="en-US" sz="2200" b="0" dirty="0"/>
          </a:p>
          <a:p>
            <a:pPr indent="457200" algn="l" defTabSz="912813" eaLnBrk="1" hangingPunct="1">
              <a:lnSpc>
                <a:spcPct val="130000"/>
              </a:lnSpc>
              <a:spcBef>
                <a:spcPts val="6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200" b="0" dirty="0"/>
              <a:t>当预测失败后能够</a:t>
            </a:r>
            <a:r>
              <a:rPr lang="zh-CN" altLang="en-US" sz="2200" dirty="0"/>
              <a:t>取消结果</a:t>
            </a:r>
            <a:r>
              <a:rPr lang="zh-CN" altLang="en-US" sz="2200" b="0" dirty="0"/>
              <a:t>，是因为在</a:t>
            </a:r>
            <a:r>
              <a:rPr lang="en-US" altLang="zh-CN" sz="2200" b="0" dirty="0"/>
              <a:t>E</a:t>
            </a:r>
            <a:r>
              <a:rPr lang="zh-CN" altLang="en-US" sz="2200" b="0" dirty="0"/>
              <a:t>阶段检测到分支没有发生后，在下一个时钟周期用</a:t>
            </a:r>
            <a:r>
              <a:rPr lang="en-US" altLang="zh-CN" sz="2200" b="0" dirty="0"/>
              <a:t>bubbles</a:t>
            </a:r>
            <a:r>
              <a:rPr lang="zh-CN" altLang="en-US" sz="2200" b="0" dirty="0"/>
              <a:t>代替指令的</a:t>
            </a:r>
            <a:r>
              <a:rPr lang="en-US" altLang="zh-CN" sz="2200" b="0" dirty="0"/>
              <a:t>E</a:t>
            </a:r>
            <a:r>
              <a:rPr lang="zh-CN" altLang="en-US" sz="2200" b="0" dirty="0"/>
              <a:t>阶段和</a:t>
            </a:r>
            <a:r>
              <a:rPr lang="en-US" altLang="zh-CN" sz="2200" b="0" dirty="0"/>
              <a:t>D</a:t>
            </a:r>
            <a:r>
              <a:rPr lang="zh-CN" altLang="en-US" sz="2200" b="0" dirty="0"/>
              <a:t>阶段，因此没有副作用产生。</a:t>
            </a:r>
            <a:endParaRPr lang="en-US" sz="2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679450"/>
            <a:ext cx="7708900" cy="28321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7C56840-C6FA-401D-A6AD-CBDDA773BCB1}"/>
              </a:ext>
            </a:extLst>
          </p:cNvPr>
          <p:cNvCxnSpPr>
            <a:cxnSpLocks/>
          </p:cNvCxnSpPr>
          <p:nvPr/>
        </p:nvCxnSpPr>
        <p:spPr bwMode="auto">
          <a:xfrm>
            <a:off x="527050" y="1974850"/>
            <a:ext cx="90805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分支预测失败的检测</a:t>
            </a:r>
            <a:endParaRPr lang="en-US" dirty="0"/>
          </a:p>
        </p:txBody>
      </p:sp>
      <p:graphicFrame>
        <p:nvGraphicFramePr>
          <p:cNvPr id="458784" name="Group 32"/>
          <p:cNvGraphicFramePr>
            <a:graphicFrameLocks noGrp="1"/>
          </p:cNvGraphicFramePr>
          <p:nvPr/>
        </p:nvGraphicFramePr>
        <p:xfrm>
          <a:off x="1219200" y="4191000"/>
          <a:ext cx="6630988" cy="941388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= IJXX &amp; !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e_Cnd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2220" name="Picture 24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984250"/>
            <a:ext cx="8093075" cy="288269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zh-CN" altLang="en-US" dirty="0"/>
              <a:t>预测失败的控制</a:t>
            </a:r>
            <a:endParaRPr lang="en-US" dirty="0"/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63914" name="Group 42"/>
          <p:cNvGraphicFramePr>
            <a:graphicFrameLocks noGrp="1"/>
          </p:cNvGraphicFramePr>
          <p:nvPr/>
        </p:nvGraphicFramePr>
        <p:xfrm>
          <a:off x="762000" y="4800600"/>
          <a:ext cx="7689850" cy="941388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136650"/>
            <a:ext cx="7708900" cy="283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三段流水线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436795"/>
            <a:ext cx="8294687" cy="2851150"/>
          </a:xfrm>
        </p:spPr>
        <p:txBody>
          <a:bodyPr/>
          <a:lstStyle/>
          <a:p>
            <a:pPr marL="92075" lvl="1">
              <a:lnSpc>
                <a:spcPct val="120000"/>
              </a:lnSpc>
            </a:pPr>
            <a:r>
              <a:rPr lang="zh-CN" altLang="en-US" dirty="0"/>
              <a:t>将计算过程分为</a:t>
            </a:r>
            <a:r>
              <a:rPr lang="en-US" altLang="zh-CN" dirty="0"/>
              <a:t>3</a:t>
            </a:r>
            <a:r>
              <a:rPr lang="zh-CN" altLang="en-US" dirty="0"/>
              <a:t>个阶段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，每个阶段</a:t>
            </a:r>
            <a:r>
              <a:rPr lang="en-US" altLang="zh-CN" dirty="0"/>
              <a:t>100ps</a:t>
            </a:r>
            <a:r>
              <a:rPr lang="zh-CN" altLang="en-US" dirty="0"/>
              <a:t>。当前一个指令完成阶段</a:t>
            </a:r>
            <a:r>
              <a:rPr lang="en-US" altLang="zh-CN" dirty="0"/>
              <a:t>A</a:t>
            </a:r>
            <a:r>
              <a:rPr lang="zh-CN" altLang="en-US" dirty="0"/>
              <a:t>后，新的指令马上可以进入阶段</a:t>
            </a:r>
            <a:r>
              <a:rPr lang="en-US" altLang="zh-CN" dirty="0"/>
              <a:t>A</a:t>
            </a:r>
            <a:r>
              <a:rPr lang="zh-CN" altLang="en-US" dirty="0"/>
              <a:t>。即每</a:t>
            </a:r>
            <a:r>
              <a:rPr lang="en-US" altLang="zh-CN" dirty="0"/>
              <a:t>120ps</a:t>
            </a:r>
            <a:r>
              <a:rPr lang="zh-CN" altLang="en-US" dirty="0"/>
              <a:t>开始一个新指令。</a:t>
            </a:r>
            <a:endParaRPr lang="en-US" dirty="0"/>
          </a:p>
          <a:p>
            <a:pPr marL="534988" lvl="1" indent="-442913">
              <a:lnSpc>
                <a:spcPct val="120000"/>
              </a:lnSpc>
              <a:buClr>
                <a:srgbClr val="FF0000"/>
              </a:buClr>
              <a:buSzPct val="130000"/>
              <a:buFont typeface="微软雅黑" panose="020B0503020204020204" pitchFamily="34" charset="-122"/>
              <a:buChar char="？"/>
            </a:pPr>
            <a:r>
              <a:rPr lang="zh-CN" altLang="en-US" dirty="0"/>
              <a:t>采用三段流水线后，吞吐量是多少？</a:t>
            </a:r>
            <a:endParaRPr lang="en-US" altLang="zh-CN" dirty="0"/>
          </a:p>
          <a:p>
            <a:pPr marL="92075" lvl="1">
              <a:lnSpc>
                <a:spcPct val="120000"/>
              </a:lnSpc>
              <a:buClr>
                <a:srgbClr val="FF0000"/>
              </a:buClr>
              <a:buSzPct val="130000"/>
            </a:pPr>
            <a:r>
              <a:rPr lang="zh-CN" altLang="en-US" dirty="0">
                <a:solidFill>
                  <a:srgbClr val="FF0000"/>
                </a:solidFill>
              </a:rPr>
              <a:t>吞吐量</a:t>
            </a:r>
            <a:r>
              <a:rPr lang="en-US" altLang="zh-CN" dirty="0">
                <a:solidFill>
                  <a:srgbClr val="FF0000"/>
                </a:solidFill>
              </a:rPr>
              <a:t>=10</a:t>
            </a:r>
            <a:r>
              <a:rPr lang="en-US" altLang="zh-CN" baseline="30000" dirty="0">
                <a:solidFill>
                  <a:srgbClr val="FF0000"/>
                </a:solidFill>
              </a:rPr>
              <a:t>12</a:t>
            </a:r>
            <a:r>
              <a:rPr lang="en-US" altLang="zh-CN" dirty="0">
                <a:solidFill>
                  <a:srgbClr val="FF0000"/>
                </a:solidFill>
              </a:rPr>
              <a:t>/120/10</a:t>
            </a:r>
            <a:r>
              <a:rPr lang="en-US" altLang="zh-CN" baseline="30000" dirty="0">
                <a:solidFill>
                  <a:srgbClr val="FF0000"/>
                </a:solidFill>
              </a:rPr>
              <a:t>9</a:t>
            </a:r>
            <a:r>
              <a:rPr lang="en-US" altLang="zh-CN" dirty="0">
                <a:solidFill>
                  <a:srgbClr val="FF0000"/>
                </a:solidFill>
              </a:rPr>
              <a:t>=8.33GIPS</a:t>
            </a:r>
          </a:p>
          <a:p>
            <a:pPr marL="534988" lvl="1" indent="-442913">
              <a:lnSpc>
                <a:spcPct val="120000"/>
              </a:lnSpc>
              <a:buClr>
                <a:srgbClr val="FF0000"/>
              </a:buClr>
              <a:buSzPct val="130000"/>
              <a:buFont typeface="微软雅黑" panose="020B0503020204020204" pitchFamily="34" charset="-122"/>
              <a:buChar char="？"/>
            </a:pPr>
            <a:r>
              <a:rPr lang="zh-CN" altLang="en-US" dirty="0"/>
              <a:t>采用三段流水线后，每条指令的执行时间会增多还是减少？</a:t>
            </a:r>
            <a:endParaRPr lang="en-US" altLang="zh-CN" dirty="0"/>
          </a:p>
          <a:p>
            <a:pPr marL="92075"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会增加到（</a:t>
            </a:r>
            <a:r>
              <a:rPr lang="en-US" altLang="zh-CN" dirty="0">
                <a:solidFill>
                  <a:srgbClr val="FF0000"/>
                </a:solidFill>
              </a:rPr>
              <a:t>100+20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*3=360PS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27050" y="1064636"/>
            <a:ext cx="6400800" cy="2390775"/>
            <a:chOff x="257" y="720"/>
            <a:chExt cx="4032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10600" cy="36623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0x000: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Stack,%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  # </a:t>
            </a:r>
            <a:r>
              <a:rPr lang="en-US" dirty="0" err="1">
                <a:latin typeface="Courier New" pitchFamily="49" charset="0"/>
              </a:rPr>
              <a:t>Intialize</a:t>
            </a:r>
            <a:r>
              <a:rPr lang="en-US" dirty="0">
                <a:latin typeface="Courier New" pitchFamily="49" charset="0"/>
              </a:rPr>
              <a:t> stack pointer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0x00a:    call p             # Procedure call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0x013: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irmovq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$5,%rsi</a:t>
            </a:r>
            <a:r>
              <a:rPr lang="en-US" dirty="0">
                <a:latin typeface="Courier New" pitchFamily="49" charset="0"/>
              </a:rPr>
              <a:t>     # Return point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0x01d:    halt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0x020: .</a:t>
            </a:r>
            <a:r>
              <a:rPr lang="en-US" dirty="0" err="1">
                <a:latin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</a:rPr>
              <a:t> 0x20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0x020: p: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$-1,%rdi    # procedure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0x02a:   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ret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0x02b: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$1,%rax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0x035: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$2,%rcx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0x03f: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$3,%rdx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0x049: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$4,%rbx     # Should not be executed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0x100: .</a:t>
            </a:r>
            <a:r>
              <a:rPr lang="en-US" dirty="0" err="1">
                <a:latin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</a:rPr>
              <a:t> 0x100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ret</a:t>
            </a:r>
            <a:r>
              <a:rPr lang="zh-CN" altLang="en-US" dirty="0"/>
              <a:t>指令带来的冒险</a:t>
            </a:r>
            <a:endParaRPr lang="en-US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0"/>
            <a:ext cx="7613650" cy="488950"/>
          </a:xfrm>
        </p:spPr>
        <p:txBody>
          <a:bodyPr/>
          <a:lstStyle/>
          <a:p>
            <a:pPr lvl="1"/>
            <a:r>
              <a:rPr lang="zh-CN" altLang="en-US" dirty="0"/>
              <a:t>在以前的系统中未对</a:t>
            </a:r>
            <a:r>
              <a:rPr lang="en-US" altLang="zh-CN" dirty="0"/>
              <a:t>ret</a:t>
            </a:r>
            <a:r>
              <a:rPr lang="zh-CN" altLang="en-US" dirty="0"/>
              <a:t>指令带来的冒险处理，会多执行了</a:t>
            </a:r>
            <a:r>
              <a:rPr lang="en-US" altLang="zh-CN" dirty="0"/>
              <a:t>3</a:t>
            </a:r>
            <a:r>
              <a:rPr lang="zh-CN" altLang="en-US" dirty="0"/>
              <a:t>条额外的指令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990600" y="990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1129104" y="1052513"/>
            <a:ext cx="1396216" cy="19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0x02</a:t>
            </a:r>
            <a:r>
              <a:rPr lang="en-US" altLang="zh-CN" sz="1400" b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:    ret</a:t>
            </a:r>
            <a:endParaRPr lang="en-US" dirty="0"/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40386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205288" y="10350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4958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4651375" y="10350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4953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13338" y="10350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54102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5553075" y="10350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3246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6453188" y="13398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990600" y="1295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2146300" y="13477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4495800" y="1295400"/>
            <a:ext cx="458788" cy="306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4662488" y="13398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F</a:t>
            </a:r>
            <a:endParaRPr lang="en-US" dirty="0"/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49530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5108575" y="13398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4102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5570538" y="13398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58674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010275" y="13398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32" name="Rectangle 28"/>
          <p:cNvSpPr>
            <a:spLocks noChangeArrowheads="1"/>
          </p:cNvSpPr>
          <p:nvPr/>
        </p:nvSpPr>
        <p:spPr bwMode="auto">
          <a:xfrm>
            <a:off x="58674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5995988" y="10350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34" name="Rectangle 30"/>
          <p:cNvSpPr>
            <a:spLocks noChangeArrowheads="1"/>
          </p:cNvSpPr>
          <p:nvPr/>
        </p:nvSpPr>
        <p:spPr bwMode="auto">
          <a:xfrm>
            <a:off x="990600" y="1600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5" name="Rectangle 31"/>
          <p:cNvSpPr>
            <a:spLocks noChangeArrowheads="1"/>
          </p:cNvSpPr>
          <p:nvPr/>
        </p:nvSpPr>
        <p:spPr bwMode="auto">
          <a:xfrm>
            <a:off x="2146300" y="16525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4953000" y="1600200"/>
            <a:ext cx="458788" cy="30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5119688" y="16446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</a:rPr>
              <a:t>F</a:t>
            </a:r>
            <a:endParaRPr lang="en-US" dirty="0"/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54102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5565775" y="16446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58674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6027738" y="16446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42" name="Rectangle 38"/>
          <p:cNvSpPr>
            <a:spLocks noChangeArrowheads="1"/>
          </p:cNvSpPr>
          <p:nvPr/>
        </p:nvSpPr>
        <p:spPr bwMode="auto">
          <a:xfrm>
            <a:off x="63246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3" name="Rectangle 39"/>
          <p:cNvSpPr>
            <a:spLocks noChangeArrowheads="1"/>
          </p:cNvSpPr>
          <p:nvPr/>
        </p:nvSpPr>
        <p:spPr bwMode="auto">
          <a:xfrm>
            <a:off x="6467475" y="16446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44" name="Rectangle 40"/>
          <p:cNvSpPr>
            <a:spLocks noChangeArrowheads="1"/>
          </p:cNvSpPr>
          <p:nvPr/>
        </p:nvSpPr>
        <p:spPr bwMode="auto">
          <a:xfrm>
            <a:off x="67818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5" name="Rectangle 41"/>
          <p:cNvSpPr>
            <a:spLocks noChangeArrowheads="1"/>
          </p:cNvSpPr>
          <p:nvPr/>
        </p:nvSpPr>
        <p:spPr bwMode="auto">
          <a:xfrm>
            <a:off x="6910388" y="16446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46" name="Rectangle 42"/>
          <p:cNvSpPr>
            <a:spLocks noChangeArrowheads="1"/>
          </p:cNvSpPr>
          <p:nvPr/>
        </p:nvSpPr>
        <p:spPr bwMode="auto">
          <a:xfrm>
            <a:off x="990600" y="1905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7" name="Rectangle 43"/>
          <p:cNvSpPr>
            <a:spLocks noChangeArrowheads="1"/>
          </p:cNvSpPr>
          <p:nvPr/>
        </p:nvSpPr>
        <p:spPr bwMode="auto">
          <a:xfrm>
            <a:off x="2146300" y="19573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31148" name="Rectangle 44"/>
          <p:cNvSpPr>
            <a:spLocks noChangeArrowheads="1"/>
          </p:cNvSpPr>
          <p:nvPr/>
        </p:nvSpPr>
        <p:spPr bwMode="auto">
          <a:xfrm>
            <a:off x="5410200" y="1905000"/>
            <a:ext cx="458788" cy="30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49" name="Rectangle 45"/>
          <p:cNvSpPr>
            <a:spLocks noChangeArrowheads="1"/>
          </p:cNvSpPr>
          <p:nvPr/>
        </p:nvSpPr>
        <p:spPr bwMode="auto">
          <a:xfrm>
            <a:off x="5576888" y="19494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50" name="Rectangle 46"/>
          <p:cNvSpPr>
            <a:spLocks noChangeArrowheads="1"/>
          </p:cNvSpPr>
          <p:nvPr/>
        </p:nvSpPr>
        <p:spPr bwMode="auto">
          <a:xfrm>
            <a:off x="58674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6022975" y="19494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63246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6484938" y="19494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67818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6924675" y="19494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72390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7367588" y="19494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58" name="Rectangle 54"/>
          <p:cNvSpPr>
            <a:spLocks noChangeArrowheads="1"/>
          </p:cNvSpPr>
          <p:nvPr/>
        </p:nvSpPr>
        <p:spPr bwMode="auto">
          <a:xfrm>
            <a:off x="990600" y="2209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59" name="Rectangle 55"/>
          <p:cNvSpPr>
            <a:spLocks noChangeArrowheads="1"/>
          </p:cNvSpPr>
          <p:nvPr/>
        </p:nvSpPr>
        <p:spPr bwMode="auto">
          <a:xfrm>
            <a:off x="1136650" y="22717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0x013:    </a:t>
            </a:r>
            <a:endParaRPr lang="en-US" dirty="0"/>
          </a:p>
        </p:txBody>
      </p:sp>
      <p:sp>
        <p:nvSpPr>
          <p:cNvPr id="431160" name="Rectangle 56"/>
          <p:cNvSpPr>
            <a:spLocks noChangeArrowheads="1"/>
          </p:cNvSpPr>
          <p:nvPr/>
        </p:nvSpPr>
        <p:spPr bwMode="auto">
          <a:xfrm>
            <a:off x="2247738" y="22717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latin typeface="Courier New" pitchFamily="49" charset="0"/>
              </a:rPr>
              <a:t>irmovq</a:t>
            </a:r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431161" name="Rectangle 57"/>
          <p:cNvSpPr>
            <a:spLocks noChangeArrowheads="1"/>
          </p:cNvSpPr>
          <p:nvPr/>
        </p:nvSpPr>
        <p:spPr bwMode="auto">
          <a:xfrm>
            <a:off x="2890838" y="2271713"/>
            <a:ext cx="5318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$5,%</a:t>
            </a:r>
            <a:endParaRPr lang="en-US"/>
          </a:p>
        </p:txBody>
      </p:sp>
      <p:sp>
        <p:nvSpPr>
          <p:cNvPr id="431162" name="Rectangle 58"/>
          <p:cNvSpPr>
            <a:spLocks noChangeArrowheads="1"/>
          </p:cNvSpPr>
          <p:nvPr/>
        </p:nvSpPr>
        <p:spPr bwMode="auto">
          <a:xfrm>
            <a:off x="3366610" y="2271713"/>
            <a:ext cx="323218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latin typeface="Courier New" pitchFamily="49" charset="0"/>
              </a:rPr>
              <a:t>rsi</a:t>
            </a:r>
            <a:endParaRPr lang="en-US" dirty="0"/>
          </a:p>
        </p:txBody>
      </p:sp>
      <p:sp>
        <p:nvSpPr>
          <p:cNvPr id="431163" name="Rectangle 59"/>
          <p:cNvSpPr>
            <a:spLocks noChangeArrowheads="1"/>
          </p:cNvSpPr>
          <p:nvPr/>
        </p:nvSpPr>
        <p:spPr bwMode="auto">
          <a:xfrm>
            <a:off x="3741738" y="2271713"/>
            <a:ext cx="1063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# Return </a:t>
            </a:r>
            <a:endParaRPr lang="en-US"/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5" name="Rectangle 61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66" name="Rectangle 62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68" name="Rectangle 64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69" name="Rectangle 65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70" name="Rectangle 66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1" name="Rectangle 67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72" name="Rectangle 68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3" name="Rectangle 69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74" name="Rectangle 70"/>
          <p:cNvSpPr>
            <a:spLocks noChangeArrowheads="1"/>
          </p:cNvSpPr>
          <p:nvPr/>
        </p:nvSpPr>
        <p:spPr bwMode="auto">
          <a:xfrm>
            <a:off x="990600" y="685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5" name="Rectangle 71"/>
          <p:cNvSpPr>
            <a:spLocks noChangeArrowheads="1"/>
          </p:cNvSpPr>
          <p:nvPr/>
        </p:nvSpPr>
        <p:spPr bwMode="auto">
          <a:xfrm>
            <a:off x="1082675" y="739775"/>
            <a:ext cx="7445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# demo</a:t>
            </a:r>
            <a:endParaRPr lang="en-US" dirty="0"/>
          </a:p>
        </p:txBody>
      </p:sp>
      <p:sp>
        <p:nvSpPr>
          <p:cNvPr id="431176" name="Rectangle 72"/>
          <p:cNvSpPr>
            <a:spLocks noChangeArrowheads="1"/>
          </p:cNvSpPr>
          <p:nvPr/>
        </p:nvSpPr>
        <p:spPr bwMode="auto">
          <a:xfrm>
            <a:off x="1720850" y="739775"/>
            <a:ext cx="21272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</a:t>
            </a:r>
            <a:endParaRPr lang="en-US"/>
          </a:p>
        </p:txBody>
      </p:sp>
      <p:sp>
        <p:nvSpPr>
          <p:cNvPr id="431177" name="Rectangle 73"/>
          <p:cNvSpPr>
            <a:spLocks noChangeArrowheads="1"/>
          </p:cNvSpPr>
          <p:nvPr/>
        </p:nvSpPr>
        <p:spPr bwMode="auto">
          <a:xfrm>
            <a:off x="1879600" y="739775"/>
            <a:ext cx="4254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retb</a:t>
            </a:r>
            <a:endParaRPr lang="en-US"/>
          </a:p>
        </p:txBody>
      </p:sp>
      <p:sp>
        <p:nvSpPr>
          <p:cNvPr id="431178" name="Rectangle 74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79" name="Rectangle 75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80" name="Rectangle 76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1" name="Rectangle 77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31182" name="Rectangle 78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31184" name="Rectangle 80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5" name="Rectangle 81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31186" name="Rectangle 82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7" name="Rectangle 83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31188" name="Rectangle 8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190" name="Rectangle 8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1" name="Rectangle 8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431192" name="Rectangle 8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193" name="Rectangle 8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1194" name="Rectangle 9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431195" name="Rectangle 9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196" name="Rectangle 9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/>
          </a:p>
        </p:txBody>
      </p:sp>
      <p:sp>
        <p:nvSpPr>
          <p:cNvPr id="431197" name="Rectangle 93"/>
          <p:cNvSpPr>
            <a:spLocks noChangeArrowheads="1"/>
          </p:cNvSpPr>
          <p:nvPr/>
        </p:nvSpPr>
        <p:spPr bwMode="auto">
          <a:xfrm>
            <a:off x="5873750" y="5540375"/>
            <a:ext cx="3190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/>
          </a:p>
        </p:txBody>
      </p:sp>
      <p:sp>
        <p:nvSpPr>
          <p:cNvPr id="431198" name="Rectangle 9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199" name="Rectangle 9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31200" name="Rectangle 9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1" name="Rectangle 9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431202" name="Rectangle 9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203" name="Rectangle 9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31204" name="Rectangle 10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431205" name="Rectangle 10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Wingdings 3" pitchFamily="18" charset="2"/>
              </a:rPr>
              <a:t>f</a:t>
            </a:r>
            <a:endParaRPr lang="en-US"/>
          </a:p>
        </p:txBody>
      </p:sp>
      <p:sp>
        <p:nvSpPr>
          <p:cNvPr id="431206" name="Rectangle 10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%</a:t>
            </a:r>
            <a:endParaRPr lang="en-US"/>
          </a:p>
        </p:txBody>
      </p:sp>
      <p:sp>
        <p:nvSpPr>
          <p:cNvPr id="431207" name="Rectangle 103"/>
          <p:cNvSpPr>
            <a:spLocks noChangeArrowheads="1"/>
          </p:cNvSpPr>
          <p:nvPr/>
        </p:nvSpPr>
        <p:spPr bwMode="auto">
          <a:xfrm>
            <a:off x="5871685" y="5540375"/>
            <a:ext cx="323218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latin typeface="Courier New" pitchFamily="49" charset="0"/>
              </a:rPr>
              <a:t>rsi</a:t>
            </a:r>
            <a:endParaRPr lang="en-US" dirty="0"/>
          </a:p>
        </p:txBody>
      </p:sp>
      <p:sp>
        <p:nvSpPr>
          <p:cNvPr id="431208" name="Line 104"/>
          <p:cNvSpPr>
            <a:spLocks noChangeShapeType="1"/>
          </p:cNvSpPr>
          <p:nvPr/>
        </p:nvSpPr>
        <p:spPr bwMode="auto">
          <a:xfrm flipH="1">
            <a:off x="5181600" y="2514600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09" name="Line 105"/>
          <p:cNvSpPr>
            <a:spLocks noChangeShapeType="1"/>
          </p:cNvSpPr>
          <p:nvPr/>
        </p:nvSpPr>
        <p:spPr bwMode="auto">
          <a:xfrm>
            <a:off x="6324600" y="2514600"/>
            <a:ext cx="762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1226" name="Group 122"/>
          <p:cNvGrpSpPr>
            <a:grpSpLocks/>
          </p:cNvGrpSpPr>
          <p:nvPr/>
        </p:nvGrpSpPr>
        <p:grpSpPr bwMode="auto">
          <a:xfrm>
            <a:off x="5181600" y="3200400"/>
            <a:ext cx="1906588" cy="1606550"/>
            <a:chOff x="3264" y="2016"/>
            <a:chExt cx="1201" cy="1012"/>
          </a:xfrm>
        </p:grpSpPr>
        <p:sp>
          <p:nvSpPr>
            <p:cNvPr id="431210" name="Rectangle 106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1" name="Rectangle 107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31212" name="Rectangle 108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3" name="Rectangle 109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valM</a:t>
              </a:r>
              <a:endParaRPr lang="en-US"/>
            </a:p>
          </p:txBody>
        </p:sp>
        <p:sp>
          <p:nvSpPr>
            <p:cNvPr id="431214" name="Rectangle 110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31215" name="Rectangle 111"/>
            <p:cNvSpPr>
              <a:spLocks noChangeArrowheads="1"/>
            </p:cNvSpPr>
            <p:nvPr/>
          </p:nvSpPr>
          <p:spPr bwMode="auto">
            <a:xfrm>
              <a:off x="3688" y="2324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0x0b</a:t>
              </a:r>
              <a:endParaRPr lang="en-US"/>
            </a:p>
          </p:txBody>
        </p:sp>
        <p:sp>
          <p:nvSpPr>
            <p:cNvPr id="431216" name="Rectangle 112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31218" name="Rectangle 114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19" name="Rectangle 115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valM</a:t>
              </a:r>
              <a:endParaRPr lang="en-US"/>
            </a:p>
          </p:txBody>
        </p:sp>
        <p:sp>
          <p:nvSpPr>
            <p:cNvPr id="431220" name="Rectangle 116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3737" y="2324"/>
              <a:ext cx="339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0x013</a:t>
              </a:r>
              <a:endParaRPr lang="en-US" dirty="0"/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802" y="2641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31224" name="Rectangle 120"/>
            <p:cNvSpPr>
              <a:spLocks noChangeArrowheads="1"/>
            </p:cNvSpPr>
            <p:nvPr/>
          </p:nvSpPr>
          <p:spPr bwMode="auto">
            <a:xfrm>
              <a:off x="3802" y="2749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31225" name="Rectangle 121"/>
            <p:cNvSpPr>
              <a:spLocks noChangeArrowheads="1"/>
            </p:cNvSpPr>
            <p:nvPr/>
          </p:nvSpPr>
          <p:spPr bwMode="auto">
            <a:xfrm>
              <a:off x="3802" y="2857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</p:grp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"/>
            <a:ext cx="4602162" cy="655638"/>
          </a:xfrm>
        </p:spPr>
        <p:txBody>
          <a:bodyPr/>
          <a:lstStyle/>
          <a:p>
            <a:r>
              <a:rPr lang="en-US" dirty="0"/>
              <a:t>ret</a:t>
            </a:r>
            <a:r>
              <a:rPr lang="zh-CN" altLang="en-US" dirty="0"/>
              <a:t>指令正确返回的示例</a:t>
            </a:r>
            <a:endParaRPr lang="en-US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222250" y="3200400"/>
            <a:ext cx="48069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244475" lvl="1" indent="-244475" algn="l" defTabSz="912813" eaLnBrk="1" hangingPunct="1">
              <a:lnSpc>
                <a:spcPct val="13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0" dirty="0"/>
              <a:t>当</a:t>
            </a:r>
            <a:r>
              <a:rPr lang="en-US" sz="2000" b="0" dirty="0">
                <a:latin typeface="Courier New" pitchFamily="49" charset="0"/>
              </a:rPr>
              <a:t>ret</a:t>
            </a:r>
            <a:r>
              <a:rPr lang="zh-CN" altLang="en-US" sz="2000" b="0" dirty="0">
                <a:latin typeface="Courier New" pitchFamily="49" charset="0"/>
              </a:rPr>
              <a:t>经过流水线时，在</a:t>
            </a:r>
            <a:r>
              <a:rPr lang="en-US" altLang="zh-CN" sz="2000" b="0" dirty="0">
                <a:latin typeface="Courier New" pitchFamily="49" charset="0"/>
              </a:rPr>
              <a:t>F</a:t>
            </a:r>
            <a:r>
              <a:rPr lang="zh-CN" altLang="en-US" sz="2000" b="0" dirty="0">
                <a:latin typeface="Courier New" pitchFamily="49" charset="0"/>
              </a:rPr>
              <a:t>阶段</a:t>
            </a:r>
            <a:r>
              <a:rPr lang="en-US" altLang="zh-CN" sz="2000" b="0" dirty="0">
                <a:latin typeface="Courier New" pitchFamily="49" charset="0"/>
              </a:rPr>
              <a:t>stall</a:t>
            </a:r>
            <a:r>
              <a:rPr lang="zh-CN" altLang="en-US" sz="2000" b="0" dirty="0">
                <a:latin typeface="Courier New" pitchFamily="49" charset="0"/>
              </a:rPr>
              <a:t>，在</a:t>
            </a:r>
            <a:r>
              <a:rPr lang="en-US" altLang="zh-CN" sz="2000" b="0" dirty="0">
                <a:latin typeface="Courier New" pitchFamily="49" charset="0"/>
              </a:rPr>
              <a:t>ret</a:t>
            </a:r>
            <a:r>
              <a:rPr lang="zh-CN" altLang="en-US" sz="2000" b="0" dirty="0">
                <a:latin typeface="Courier New" pitchFamily="49" charset="0"/>
              </a:rPr>
              <a:t>的</a:t>
            </a:r>
            <a:r>
              <a:rPr lang="en-US" altLang="zh-CN" sz="2000" b="0" dirty="0">
                <a:latin typeface="Courier New" pitchFamily="49" charset="0"/>
              </a:rPr>
              <a:t>D</a:t>
            </a:r>
            <a:r>
              <a:rPr lang="zh-CN" altLang="en-US" sz="2000" b="0" dirty="0">
                <a:latin typeface="Courier New" pitchFamily="49" charset="0"/>
              </a:rPr>
              <a:t>、</a:t>
            </a:r>
            <a:r>
              <a:rPr lang="en-US" altLang="zh-CN" sz="2000" b="0" dirty="0">
                <a:latin typeface="Courier New" pitchFamily="49" charset="0"/>
              </a:rPr>
              <a:t>E</a:t>
            </a:r>
            <a:r>
              <a:rPr lang="zh-CN" altLang="en-US" sz="2000" b="0" dirty="0">
                <a:latin typeface="Courier New" pitchFamily="49" charset="0"/>
              </a:rPr>
              <a:t>、</a:t>
            </a:r>
            <a:r>
              <a:rPr lang="en-US" altLang="zh-CN" sz="2000" b="0" dirty="0">
                <a:latin typeface="Courier New" pitchFamily="49" charset="0"/>
              </a:rPr>
              <a:t>M</a:t>
            </a:r>
            <a:r>
              <a:rPr lang="zh-CN" altLang="en-US" sz="2000" b="0" dirty="0">
                <a:latin typeface="Courier New" pitchFamily="49" charset="0"/>
              </a:rPr>
              <a:t>阶段持续如此</a:t>
            </a:r>
            <a:endParaRPr lang="en-US" b="0" dirty="0">
              <a:solidFill>
                <a:schemeClr val="folHlink"/>
              </a:solidFill>
            </a:endParaRPr>
          </a:p>
          <a:p>
            <a:pPr marL="244475" lvl="1" indent="-244475" algn="l" defTabSz="912813" eaLnBrk="1" hangingPunct="1">
              <a:lnSpc>
                <a:spcPct val="13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0" dirty="0"/>
              <a:t>在</a:t>
            </a:r>
            <a:r>
              <a:rPr lang="en-US" altLang="zh-CN" sz="2000" b="0" dirty="0"/>
              <a:t>D</a:t>
            </a:r>
            <a:r>
              <a:rPr lang="zh-CN" altLang="en-US" sz="2000" b="0" dirty="0"/>
              <a:t>阶段插入</a:t>
            </a:r>
            <a:r>
              <a:rPr lang="en-US" sz="2000" b="0" dirty="0"/>
              <a:t>bubble</a:t>
            </a:r>
          </a:p>
          <a:p>
            <a:pPr marL="244475" lvl="1" indent="-244475" algn="l" defTabSz="912813" eaLnBrk="1" hangingPunct="1">
              <a:lnSpc>
                <a:spcPct val="13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0" dirty="0"/>
              <a:t>到达</a:t>
            </a:r>
            <a:r>
              <a:rPr lang="en-US" altLang="zh-CN" sz="2000" b="0" dirty="0"/>
              <a:t>W</a:t>
            </a:r>
            <a:r>
              <a:rPr lang="zh-CN" altLang="en-US" sz="2000" b="0" dirty="0"/>
              <a:t>阶段后解除</a:t>
            </a:r>
            <a:r>
              <a:rPr lang="en-US" sz="2000" b="0" dirty="0"/>
              <a:t>stall</a:t>
            </a:r>
          </a:p>
          <a:p>
            <a:pPr marL="742950" lvl="1" indent="-244475" algn="l" defTabSz="912813" eaLnBrk="1" hangingPunct="1">
              <a:lnSpc>
                <a:spcPct val="13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endParaRPr lang="en-US" sz="2000" b="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</a:t>
            </a:r>
            <a:r>
              <a:rPr lang="zh-CN" altLang="en-US" dirty="0"/>
              <a:t>的检测</a:t>
            </a:r>
            <a:endParaRPr lang="en-US" dirty="0"/>
          </a:p>
        </p:txBody>
      </p:sp>
      <p:graphicFrame>
        <p:nvGraphicFramePr>
          <p:cNvPr id="459808" name="Group 32"/>
          <p:cNvGraphicFramePr>
            <a:graphicFrameLocks noGrp="1"/>
          </p:cNvGraphicFramePr>
          <p:nvPr/>
        </p:nvGraphicFramePr>
        <p:xfrm>
          <a:off x="1371600" y="5376862"/>
          <a:ext cx="7308850" cy="941388"/>
        </p:xfrm>
        <a:graphic>
          <a:graphicData uri="http://schemas.openxmlformats.org/drawingml/2006/table">
            <a:tbl>
              <a:tblPr/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IRET in {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D_icode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M_icode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98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84250"/>
            <a:ext cx="6089650" cy="414464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990600" y="1143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1135063" y="1204913"/>
            <a:ext cx="1382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0x026:    ret</a:t>
            </a:r>
            <a:endParaRPr lang="en-US"/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0386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4249738" y="11874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4958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4695825" y="11874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49530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5157788" y="11874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54102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5597525" y="11874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11" name="Rectangle 15"/>
          <p:cNvSpPr>
            <a:spLocks noChangeArrowheads="1"/>
          </p:cNvSpPr>
          <p:nvPr/>
        </p:nvSpPr>
        <p:spPr bwMode="auto">
          <a:xfrm>
            <a:off x="63246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2" name="Rectangle 16"/>
          <p:cNvSpPr>
            <a:spLocks noChangeArrowheads="1"/>
          </p:cNvSpPr>
          <p:nvPr/>
        </p:nvSpPr>
        <p:spPr bwMode="auto">
          <a:xfrm>
            <a:off x="6497638" y="14922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990600" y="1447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2198688" y="15001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4495800" y="1447800"/>
            <a:ext cx="458788" cy="30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6" name="Rectangle 20"/>
          <p:cNvSpPr>
            <a:spLocks noChangeArrowheads="1"/>
          </p:cNvSpPr>
          <p:nvPr/>
        </p:nvSpPr>
        <p:spPr bwMode="auto">
          <a:xfrm>
            <a:off x="4706938" y="14922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17" name="Rectangle 21"/>
          <p:cNvSpPr>
            <a:spLocks noChangeArrowheads="1"/>
          </p:cNvSpPr>
          <p:nvPr/>
        </p:nvSpPr>
        <p:spPr bwMode="auto">
          <a:xfrm>
            <a:off x="49530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5153025" y="14922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54102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5614988" y="14922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21" name="Rectangle 25"/>
          <p:cNvSpPr>
            <a:spLocks noChangeArrowheads="1"/>
          </p:cNvSpPr>
          <p:nvPr/>
        </p:nvSpPr>
        <p:spPr bwMode="auto">
          <a:xfrm>
            <a:off x="58674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2" name="Rectangle 26"/>
          <p:cNvSpPr>
            <a:spLocks noChangeArrowheads="1"/>
          </p:cNvSpPr>
          <p:nvPr/>
        </p:nvSpPr>
        <p:spPr bwMode="auto">
          <a:xfrm>
            <a:off x="6054725" y="14922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23" name="Rectangle 27"/>
          <p:cNvSpPr>
            <a:spLocks noChangeArrowheads="1"/>
          </p:cNvSpPr>
          <p:nvPr/>
        </p:nvSpPr>
        <p:spPr bwMode="auto">
          <a:xfrm>
            <a:off x="58674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6040438" y="11874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25" name="Rectangle 29"/>
          <p:cNvSpPr>
            <a:spLocks noChangeArrowheads="1"/>
          </p:cNvSpPr>
          <p:nvPr/>
        </p:nvSpPr>
        <p:spPr bwMode="auto">
          <a:xfrm>
            <a:off x="990600" y="1752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2198688" y="18049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4953000" y="1752600"/>
            <a:ext cx="458788" cy="30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28" name="Rectangle 32"/>
          <p:cNvSpPr>
            <a:spLocks noChangeArrowheads="1"/>
          </p:cNvSpPr>
          <p:nvPr/>
        </p:nvSpPr>
        <p:spPr bwMode="auto">
          <a:xfrm>
            <a:off x="5164138" y="17970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29" name="Rectangle 33"/>
          <p:cNvSpPr>
            <a:spLocks noChangeArrowheads="1"/>
          </p:cNvSpPr>
          <p:nvPr/>
        </p:nvSpPr>
        <p:spPr bwMode="auto">
          <a:xfrm>
            <a:off x="54102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0" name="Rectangle 34"/>
          <p:cNvSpPr>
            <a:spLocks noChangeArrowheads="1"/>
          </p:cNvSpPr>
          <p:nvPr/>
        </p:nvSpPr>
        <p:spPr bwMode="auto">
          <a:xfrm>
            <a:off x="5610225" y="17970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31" name="Rectangle 35"/>
          <p:cNvSpPr>
            <a:spLocks noChangeArrowheads="1"/>
          </p:cNvSpPr>
          <p:nvPr/>
        </p:nvSpPr>
        <p:spPr bwMode="auto">
          <a:xfrm>
            <a:off x="58674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2" name="Rectangle 36"/>
          <p:cNvSpPr>
            <a:spLocks noChangeArrowheads="1"/>
          </p:cNvSpPr>
          <p:nvPr/>
        </p:nvSpPr>
        <p:spPr bwMode="auto">
          <a:xfrm>
            <a:off x="6072188" y="17970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33" name="Rectangle 37"/>
          <p:cNvSpPr>
            <a:spLocks noChangeArrowheads="1"/>
          </p:cNvSpPr>
          <p:nvPr/>
        </p:nvSpPr>
        <p:spPr bwMode="auto">
          <a:xfrm>
            <a:off x="63246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6511925" y="17970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35" name="Rectangle 39"/>
          <p:cNvSpPr>
            <a:spLocks noChangeArrowheads="1"/>
          </p:cNvSpPr>
          <p:nvPr/>
        </p:nvSpPr>
        <p:spPr bwMode="auto">
          <a:xfrm>
            <a:off x="67818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6" name="Rectangle 40"/>
          <p:cNvSpPr>
            <a:spLocks noChangeArrowheads="1"/>
          </p:cNvSpPr>
          <p:nvPr/>
        </p:nvSpPr>
        <p:spPr bwMode="auto">
          <a:xfrm>
            <a:off x="6954838" y="17970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37" name="Rectangle 41"/>
          <p:cNvSpPr>
            <a:spLocks noChangeArrowheads="1"/>
          </p:cNvSpPr>
          <p:nvPr/>
        </p:nvSpPr>
        <p:spPr bwMode="auto">
          <a:xfrm>
            <a:off x="990600" y="2057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38" name="Rectangle 42"/>
          <p:cNvSpPr>
            <a:spLocks noChangeArrowheads="1"/>
          </p:cNvSpPr>
          <p:nvPr/>
        </p:nvSpPr>
        <p:spPr bwMode="auto">
          <a:xfrm>
            <a:off x="2198688" y="21097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bubble</a:t>
            </a:r>
            <a:endParaRPr lang="en-US"/>
          </a:p>
        </p:txBody>
      </p:sp>
      <p:sp>
        <p:nvSpPr>
          <p:cNvPr id="464939" name="Rectangle 43"/>
          <p:cNvSpPr>
            <a:spLocks noChangeArrowheads="1"/>
          </p:cNvSpPr>
          <p:nvPr/>
        </p:nvSpPr>
        <p:spPr bwMode="auto">
          <a:xfrm>
            <a:off x="5410200" y="2057400"/>
            <a:ext cx="458788" cy="30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0" name="Rectangle 44"/>
          <p:cNvSpPr>
            <a:spLocks noChangeArrowheads="1"/>
          </p:cNvSpPr>
          <p:nvPr/>
        </p:nvSpPr>
        <p:spPr bwMode="auto">
          <a:xfrm>
            <a:off x="5621338" y="21018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41" name="Rectangle 45"/>
          <p:cNvSpPr>
            <a:spLocks noChangeArrowheads="1"/>
          </p:cNvSpPr>
          <p:nvPr/>
        </p:nvSpPr>
        <p:spPr bwMode="auto">
          <a:xfrm>
            <a:off x="58674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2" name="Rectangle 46"/>
          <p:cNvSpPr>
            <a:spLocks noChangeArrowheads="1"/>
          </p:cNvSpPr>
          <p:nvPr/>
        </p:nvSpPr>
        <p:spPr bwMode="auto">
          <a:xfrm>
            <a:off x="6067425" y="21018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43" name="Rectangle 47"/>
          <p:cNvSpPr>
            <a:spLocks noChangeArrowheads="1"/>
          </p:cNvSpPr>
          <p:nvPr/>
        </p:nvSpPr>
        <p:spPr bwMode="auto">
          <a:xfrm>
            <a:off x="63246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4" name="Rectangle 48"/>
          <p:cNvSpPr>
            <a:spLocks noChangeArrowheads="1"/>
          </p:cNvSpPr>
          <p:nvPr/>
        </p:nvSpPr>
        <p:spPr bwMode="auto">
          <a:xfrm>
            <a:off x="6529388" y="21018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45" name="Rectangle 49"/>
          <p:cNvSpPr>
            <a:spLocks noChangeArrowheads="1"/>
          </p:cNvSpPr>
          <p:nvPr/>
        </p:nvSpPr>
        <p:spPr bwMode="auto">
          <a:xfrm>
            <a:off x="67818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6" name="Rectangle 50"/>
          <p:cNvSpPr>
            <a:spLocks noChangeArrowheads="1"/>
          </p:cNvSpPr>
          <p:nvPr/>
        </p:nvSpPr>
        <p:spPr bwMode="auto">
          <a:xfrm>
            <a:off x="6969125" y="21018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47" name="Rectangle 51"/>
          <p:cNvSpPr>
            <a:spLocks noChangeArrowheads="1"/>
          </p:cNvSpPr>
          <p:nvPr/>
        </p:nvSpPr>
        <p:spPr bwMode="auto">
          <a:xfrm>
            <a:off x="72390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48" name="Rectangle 52"/>
          <p:cNvSpPr>
            <a:spLocks noChangeArrowheads="1"/>
          </p:cNvSpPr>
          <p:nvPr/>
        </p:nvSpPr>
        <p:spPr bwMode="auto">
          <a:xfrm>
            <a:off x="7412038" y="21018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49" name="Rectangle 53"/>
          <p:cNvSpPr>
            <a:spLocks noChangeArrowheads="1"/>
          </p:cNvSpPr>
          <p:nvPr/>
        </p:nvSpPr>
        <p:spPr bwMode="auto">
          <a:xfrm>
            <a:off x="990600" y="2362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64950" name="Rectangle 54"/>
          <p:cNvSpPr>
            <a:spLocks noChangeArrowheads="1"/>
          </p:cNvSpPr>
          <p:nvPr/>
        </p:nvSpPr>
        <p:spPr bwMode="auto">
          <a:xfrm>
            <a:off x="1343658" y="24241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0x014:    </a:t>
            </a:r>
            <a:endParaRPr lang="en-US" dirty="0"/>
          </a:p>
        </p:txBody>
      </p:sp>
      <p:sp>
        <p:nvSpPr>
          <p:cNvPr id="464951" name="Rectangle 55"/>
          <p:cNvSpPr>
            <a:spLocks noChangeArrowheads="1"/>
          </p:cNvSpPr>
          <p:nvPr/>
        </p:nvSpPr>
        <p:spPr bwMode="auto">
          <a:xfrm>
            <a:off x="2247738" y="24241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latin typeface="Courier New" pitchFamily="49" charset="0"/>
              </a:rPr>
              <a:t>irmovq</a:t>
            </a:r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464952" name="Rectangle 56"/>
          <p:cNvSpPr>
            <a:spLocks noChangeArrowheads="1"/>
          </p:cNvSpPr>
          <p:nvPr/>
        </p:nvSpPr>
        <p:spPr bwMode="auto">
          <a:xfrm>
            <a:off x="2943225" y="2424113"/>
            <a:ext cx="4254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latin typeface="Courier New" pitchFamily="49" charset="0"/>
              </a:rPr>
              <a:t>$5,%</a:t>
            </a:r>
            <a:endParaRPr lang="en-US" dirty="0"/>
          </a:p>
        </p:txBody>
      </p:sp>
      <p:sp>
        <p:nvSpPr>
          <p:cNvPr id="464953" name="Rectangle 57"/>
          <p:cNvSpPr>
            <a:spLocks noChangeArrowheads="1"/>
          </p:cNvSpPr>
          <p:nvPr/>
        </p:nvSpPr>
        <p:spPr bwMode="auto">
          <a:xfrm>
            <a:off x="3366610" y="2424113"/>
            <a:ext cx="323218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latin typeface="Courier New" pitchFamily="49" charset="0"/>
              </a:rPr>
              <a:t>rsi</a:t>
            </a:r>
            <a:endParaRPr lang="en-US" dirty="0"/>
          </a:p>
        </p:txBody>
      </p:sp>
      <p:sp>
        <p:nvSpPr>
          <p:cNvPr id="464954" name="Rectangle 58"/>
          <p:cNvSpPr>
            <a:spLocks noChangeArrowheads="1"/>
          </p:cNvSpPr>
          <p:nvPr/>
        </p:nvSpPr>
        <p:spPr bwMode="auto">
          <a:xfrm>
            <a:off x="3794125" y="2424113"/>
            <a:ext cx="95726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latin typeface="Courier New" pitchFamily="49" charset="0"/>
              </a:rPr>
              <a:t># Return </a:t>
            </a:r>
            <a:endParaRPr lang="en-US"/>
          </a:p>
        </p:txBody>
      </p:sp>
      <p:sp>
        <p:nvSpPr>
          <p:cNvPr id="464955" name="Rectangle 59"/>
          <p:cNvSpPr>
            <a:spLocks noChangeArrowheads="1"/>
          </p:cNvSpPr>
          <p:nvPr/>
        </p:nvSpPr>
        <p:spPr bwMode="auto">
          <a:xfrm>
            <a:off x="58674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56" name="Rectangle 60"/>
          <p:cNvSpPr>
            <a:spLocks noChangeArrowheads="1"/>
          </p:cNvSpPr>
          <p:nvPr/>
        </p:nvSpPr>
        <p:spPr bwMode="auto">
          <a:xfrm>
            <a:off x="6078538" y="24066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57" name="Rectangle 61"/>
          <p:cNvSpPr>
            <a:spLocks noChangeArrowheads="1"/>
          </p:cNvSpPr>
          <p:nvPr/>
        </p:nvSpPr>
        <p:spPr bwMode="auto">
          <a:xfrm>
            <a:off x="6324600" y="23622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58" name="Rectangle 62"/>
          <p:cNvSpPr>
            <a:spLocks noChangeArrowheads="1"/>
          </p:cNvSpPr>
          <p:nvPr/>
        </p:nvSpPr>
        <p:spPr bwMode="auto">
          <a:xfrm>
            <a:off x="6524625" y="24066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59" name="Rectangle 63"/>
          <p:cNvSpPr>
            <a:spLocks noChangeArrowheads="1"/>
          </p:cNvSpPr>
          <p:nvPr/>
        </p:nvSpPr>
        <p:spPr bwMode="auto">
          <a:xfrm>
            <a:off x="67818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0" name="Rectangle 64"/>
          <p:cNvSpPr>
            <a:spLocks noChangeArrowheads="1"/>
          </p:cNvSpPr>
          <p:nvPr/>
        </p:nvSpPr>
        <p:spPr bwMode="auto">
          <a:xfrm>
            <a:off x="6986588" y="24066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61" name="Rectangle 65"/>
          <p:cNvSpPr>
            <a:spLocks noChangeArrowheads="1"/>
          </p:cNvSpPr>
          <p:nvPr/>
        </p:nvSpPr>
        <p:spPr bwMode="auto">
          <a:xfrm>
            <a:off x="72390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2" name="Rectangle 66"/>
          <p:cNvSpPr>
            <a:spLocks noChangeArrowheads="1"/>
          </p:cNvSpPr>
          <p:nvPr/>
        </p:nvSpPr>
        <p:spPr bwMode="auto">
          <a:xfrm>
            <a:off x="7426325" y="24066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63" name="Rectangle 67"/>
          <p:cNvSpPr>
            <a:spLocks noChangeArrowheads="1"/>
          </p:cNvSpPr>
          <p:nvPr/>
        </p:nvSpPr>
        <p:spPr bwMode="auto">
          <a:xfrm>
            <a:off x="76962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4" name="Rectangle 68"/>
          <p:cNvSpPr>
            <a:spLocks noChangeArrowheads="1"/>
          </p:cNvSpPr>
          <p:nvPr/>
        </p:nvSpPr>
        <p:spPr bwMode="auto">
          <a:xfrm>
            <a:off x="7869238" y="24066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965" name="Rectangle 69"/>
          <p:cNvSpPr>
            <a:spLocks noChangeArrowheads="1"/>
          </p:cNvSpPr>
          <p:nvPr/>
        </p:nvSpPr>
        <p:spPr bwMode="auto">
          <a:xfrm>
            <a:off x="990600" y="838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66" name="Rectangle 70"/>
          <p:cNvSpPr>
            <a:spLocks noChangeArrowheads="1"/>
          </p:cNvSpPr>
          <p:nvPr/>
        </p:nvSpPr>
        <p:spPr bwMode="auto">
          <a:xfrm>
            <a:off x="1135063" y="892175"/>
            <a:ext cx="6381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# demo</a:t>
            </a:r>
            <a:endParaRPr lang="en-US"/>
          </a:p>
        </p:txBody>
      </p:sp>
      <p:sp>
        <p:nvSpPr>
          <p:cNvPr id="464967" name="Rectangle 71"/>
          <p:cNvSpPr>
            <a:spLocks noChangeArrowheads="1"/>
          </p:cNvSpPr>
          <p:nvPr/>
        </p:nvSpPr>
        <p:spPr bwMode="auto">
          <a:xfrm>
            <a:off x="1773238" y="892175"/>
            <a:ext cx="106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</a:t>
            </a:r>
            <a:endParaRPr lang="en-US"/>
          </a:p>
        </p:txBody>
      </p:sp>
      <p:sp>
        <p:nvSpPr>
          <p:cNvPr id="464968" name="Rectangle 72"/>
          <p:cNvSpPr>
            <a:spLocks noChangeArrowheads="1"/>
          </p:cNvSpPr>
          <p:nvPr/>
        </p:nvSpPr>
        <p:spPr bwMode="auto">
          <a:xfrm>
            <a:off x="1879600" y="892175"/>
            <a:ext cx="4254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retb</a:t>
            </a:r>
            <a:endParaRPr lang="en-US"/>
          </a:p>
        </p:txBody>
      </p:sp>
      <p:sp>
        <p:nvSpPr>
          <p:cNvPr id="464969" name="Rectangle 73"/>
          <p:cNvSpPr>
            <a:spLocks noChangeArrowheads="1"/>
          </p:cNvSpPr>
          <p:nvPr/>
        </p:nvSpPr>
        <p:spPr bwMode="auto">
          <a:xfrm>
            <a:off x="58674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0" name="Rectangle 74"/>
          <p:cNvSpPr>
            <a:spLocks noChangeArrowheads="1"/>
          </p:cNvSpPr>
          <p:nvPr/>
        </p:nvSpPr>
        <p:spPr bwMode="auto">
          <a:xfrm>
            <a:off x="6078538" y="24066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</a:t>
            </a:r>
            <a:endParaRPr lang="en-US"/>
          </a:p>
        </p:txBody>
      </p:sp>
      <p:sp>
        <p:nvSpPr>
          <p:cNvPr id="464971" name="Rectangle 75"/>
          <p:cNvSpPr>
            <a:spLocks noChangeArrowheads="1"/>
          </p:cNvSpPr>
          <p:nvPr/>
        </p:nvSpPr>
        <p:spPr bwMode="auto">
          <a:xfrm>
            <a:off x="63246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2" name="Rectangle 76"/>
          <p:cNvSpPr>
            <a:spLocks noChangeArrowheads="1"/>
          </p:cNvSpPr>
          <p:nvPr/>
        </p:nvSpPr>
        <p:spPr bwMode="auto">
          <a:xfrm>
            <a:off x="6524625" y="24066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64973" name="Rectangle 77"/>
          <p:cNvSpPr>
            <a:spLocks noChangeArrowheads="1"/>
          </p:cNvSpPr>
          <p:nvPr/>
        </p:nvSpPr>
        <p:spPr bwMode="auto">
          <a:xfrm>
            <a:off x="67818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4" name="Rectangle 78"/>
          <p:cNvSpPr>
            <a:spLocks noChangeArrowheads="1"/>
          </p:cNvSpPr>
          <p:nvPr/>
        </p:nvSpPr>
        <p:spPr bwMode="auto">
          <a:xfrm>
            <a:off x="6986588" y="24066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64975" name="Rectangle 79"/>
          <p:cNvSpPr>
            <a:spLocks noChangeArrowheads="1"/>
          </p:cNvSpPr>
          <p:nvPr/>
        </p:nvSpPr>
        <p:spPr bwMode="auto">
          <a:xfrm>
            <a:off x="72390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6" name="Rectangle 80"/>
          <p:cNvSpPr>
            <a:spLocks noChangeArrowheads="1"/>
          </p:cNvSpPr>
          <p:nvPr/>
        </p:nvSpPr>
        <p:spPr bwMode="auto">
          <a:xfrm>
            <a:off x="7426325" y="24066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64977" name="Rectangle 81"/>
          <p:cNvSpPr>
            <a:spLocks noChangeArrowheads="1"/>
          </p:cNvSpPr>
          <p:nvPr/>
        </p:nvSpPr>
        <p:spPr bwMode="auto">
          <a:xfrm>
            <a:off x="76962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4978" name="Rectangle 82"/>
          <p:cNvSpPr>
            <a:spLocks noChangeArrowheads="1"/>
          </p:cNvSpPr>
          <p:nvPr/>
        </p:nvSpPr>
        <p:spPr bwMode="auto">
          <a:xfrm>
            <a:off x="7869238" y="24066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</a:t>
            </a:r>
            <a:r>
              <a:rPr lang="zh-CN" altLang="en-US" dirty="0"/>
              <a:t>的控制</a:t>
            </a:r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381000" y="3200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Courier New" pitchFamily="49" charset="0"/>
            </a:endParaRPr>
          </a:p>
        </p:txBody>
      </p:sp>
      <p:graphicFrame>
        <p:nvGraphicFramePr>
          <p:cNvPr id="465057" name="Group 161"/>
          <p:cNvGraphicFramePr>
            <a:graphicFrameLocks noGrp="1"/>
          </p:cNvGraphicFramePr>
          <p:nvPr/>
        </p:nvGraphicFramePr>
        <p:xfrm>
          <a:off x="685800" y="3048000"/>
          <a:ext cx="7689850" cy="914401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三种情况的总结</a:t>
            </a:r>
            <a:endParaRPr lang="en-US" dirty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294687" cy="5518150"/>
          </a:xfrm>
        </p:spPr>
        <p:txBody>
          <a:bodyPr/>
          <a:lstStyle/>
          <a:p>
            <a:r>
              <a:rPr lang="zh-CN" altLang="en-US" dirty="0"/>
              <a:t>检测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zh-CN" altLang="en-US" dirty="0"/>
              <a:t>动作</a:t>
            </a:r>
            <a:r>
              <a:rPr lang="en-US" dirty="0"/>
              <a:t> (</a:t>
            </a:r>
            <a:r>
              <a:rPr lang="zh-CN" altLang="en-US" dirty="0"/>
              <a:t>在下一个时钟周期</a:t>
            </a:r>
            <a:r>
              <a:rPr lang="en-US" dirty="0"/>
              <a:t>)</a:t>
            </a:r>
          </a:p>
        </p:txBody>
      </p:sp>
      <p:graphicFrame>
        <p:nvGraphicFramePr>
          <p:cNvPr id="454717" name="Group 61"/>
          <p:cNvGraphicFramePr>
            <a:graphicFrameLocks noGrp="1"/>
          </p:cNvGraphicFramePr>
          <p:nvPr/>
        </p:nvGraphicFramePr>
        <p:xfrm>
          <a:off x="1143000" y="1524000"/>
          <a:ext cx="6630988" cy="2023936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IRET in { D_icode, E_icode, M_icode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IMRMOVQ, IPOPQ } &amp;&amp;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E_dstM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d_srcA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d_srcB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= IJXX &amp; !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e_Cnd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78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0557"/>
              </p:ext>
            </p:extLst>
          </p:nvPr>
        </p:nvGraphicFramePr>
        <p:xfrm>
          <a:off x="895350" y="4747056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流水线控制的实现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5530850"/>
            <a:ext cx="8294687" cy="1066800"/>
          </a:xfrm>
        </p:spPr>
        <p:txBody>
          <a:bodyPr/>
          <a:lstStyle/>
          <a:p>
            <a:pPr marL="0" lvl="1"/>
            <a:r>
              <a:rPr lang="zh-CN" altLang="en-US" dirty="0"/>
              <a:t>组合逻辑产生流水线控制信号</a:t>
            </a:r>
            <a:endParaRPr lang="en-US" dirty="0"/>
          </a:p>
          <a:p>
            <a:pPr marL="0" lvl="1"/>
            <a:r>
              <a:rPr lang="zh-CN" altLang="en-US" dirty="0"/>
              <a:t>实际的操作是在下个周期开始之前真正发生
</a:t>
            </a:r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149234"/>
            <a:ext cx="6064250" cy="41784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流水线控制的初始版本</a:t>
            </a:r>
            <a:endParaRPr lang="en-US" dirty="0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534400" cy="5226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F_stall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Conditions for a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IMRMOVQ, IPOPQ }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 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Stalling at fetch while ret passes through pipeline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IRET in { 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M_icode</a:t>
            </a:r>
            <a:r>
              <a:rPr lang="en-US" sz="1600" dirty="0">
                <a:latin typeface="Courier New" pitchFamily="49" charset="0"/>
              </a:rPr>
              <a:t> };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D_stall</a:t>
            </a:r>
            <a:r>
              <a:rPr lang="en-US" sz="1600" dirty="0"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Conditions for a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IMRMOVQ, IPOPQ }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D_bubble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Mispredicted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branch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== IJXX &amp;&amp; !</a:t>
            </a:r>
            <a:r>
              <a:rPr lang="en-US" sz="1600" dirty="0" err="1">
                <a:latin typeface="Courier New" pitchFamily="49" charset="0"/>
              </a:rPr>
              <a:t>e_Cnd</a:t>
            </a:r>
            <a:r>
              <a:rPr lang="en-US" sz="1600" dirty="0">
                <a:latin typeface="Courier New" pitchFamily="49" charset="0"/>
              </a:rPr>
              <a:t>) 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Stalling at fetch while ret passes through pipeline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IRET in { 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M_icode</a:t>
            </a:r>
            <a:r>
              <a:rPr lang="en-US" sz="1600" dirty="0">
                <a:latin typeface="Courier New" pitchFamily="49" charset="0"/>
              </a:rPr>
              <a:t> };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E_bubble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Mispredicted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branch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== IJXX &amp;&amp; !</a:t>
            </a:r>
            <a:r>
              <a:rPr lang="en-US" sz="1600" dirty="0" err="1">
                <a:latin typeface="Courier New" pitchFamily="49" charset="0"/>
              </a:rPr>
              <a:t>e_Cnd</a:t>
            </a:r>
            <a:r>
              <a:rPr lang="en-US" sz="1600" dirty="0">
                <a:latin typeface="Courier New" pitchFamily="49" charset="0"/>
              </a:rPr>
              <a:t>) 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IMRMOVQ, IPOPQ }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};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特例：控制</a:t>
            </a:r>
            <a:r>
              <a:rPr lang="zh-CN" altLang="en-US" dirty="0"/>
              <a:t>条件的组合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3270250"/>
            <a:ext cx="8396287" cy="3003550"/>
          </a:xfrm>
        </p:spPr>
        <p:txBody>
          <a:bodyPr/>
          <a:lstStyle/>
          <a:p>
            <a:pPr marL="92075" lvl="1">
              <a:lnSpc>
                <a:spcPct val="120000"/>
              </a:lnSpc>
            </a:pPr>
            <a:r>
              <a:rPr lang="zh-CN" altLang="en-US" dirty="0">
                <a:ea typeface="Segoe UI Web (West European)"/>
              </a:rPr>
              <a:t>之前的设计，都是假设在任意一个时钟周期内最多只能出现一个特殊情况。但</a:t>
            </a:r>
            <a:r>
              <a:rPr lang="zh-CN" altLang="zh-CN" dirty="0">
                <a:effectLst/>
                <a:ea typeface="Segoe UI Web (West European)"/>
              </a:rPr>
              <a:t>在同一时钟周期中可能出现</a:t>
            </a:r>
            <a:r>
              <a:rPr lang="zh-CN" altLang="en-US" dirty="0">
                <a:effectLst/>
                <a:ea typeface="Segoe UI Web (West European)"/>
              </a:rPr>
              <a:t>几种</a:t>
            </a:r>
            <a:r>
              <a:rPr lang="zh-CN" altLang="zh-CN" dirty="0">
                <a:effectLst/>
                <a:ea typeface="Segoe UI Web (West European)"/>
              </a:rPr>
              <a:t>特殊情况</a:t>
            </a:r>
            <a:r>
              <a:rPr lang="zh-CN" altLang="en-US" dirty="0">
                <a:effectLst/>
                <a:ea typeface="Segoe UI Web (West European)"/>
              </a:rPr>
              <a:t>的组合：</a:t>
            </a:r>
            <a:endParaRPr lang="zh-CN" altLang="zh-CN" dirty="0">
              <a:effectLst/>
              <a:ea typeface="Segoe UI Web (West European)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组合</a:t>
            </a:r>
            <a:r>
              <a:rPr lang="en-US" dirty="0"/>
              <a:t> A</a:t>
            </a:r>
          </a:p>
          <a:p>
            <a:pPr lvl="2">
              <a:lnSpc>
                <a:spcPct val="120000"/>
              </a:lnSpc>
            </a:pPr>
            <a:r>
              <a:rPr lang="en-US" b="0" dirty="0"/>
              <a:t>Not-taken </a:t>
            </a:r>
            <a:r>
              <a:rPr lang="zh-CN" altLang="en-US" b="0" dirty="0"/>
              <a:t>的分支</a:t>
            </a:r>
            <a:endParaRPr lang="en-US" b="0" dirty="0"/>
          </a:p>
          <a:p>
            <a:pPr lvl="2">
              <a:lnSpc>
                <a:spcPct val="120000"/>
              </a:lnSpc>
            </a:pPr>
            <a:r>
              <a:rPr lang="en-US" b="0" dirty="0"/>
              <a:t> </a:t>
            </a:r>
            <a:r>
              <a:rPr lang="zh-CN" altLang="en-US" b="0" dirty="0"/>
              <a:t>在分支目标的</a:t>
            </a:r>
            <a:r>
              <a:rPr lang="en-US" b="0" dirty="0">
                <a:latin typeface="Courier New" pitchFamily="49" charset="0"/>
              </a:rPr>
              <a:t>ret</a:t>
            </a:r>
            <a:r>
              <a:rPr lang="zh-CN" altLang="en-US" b="0" dirty="0">
                <a:latin typeface="Courier New" pitchFamily="49" charset="0"/>
              </a:rPr>
              <a:t>指令</a:t>
            </a:r>
            <a:endParaRPr lang="en-US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组合</a:t>
            </a:r>
            <a:r>
              <a:rPr lang="en-US" dirty="0"/>
              <a:t>B</a:t>
            </a:r>
          </a:p>
          <a:p>
            <a:pPr lvl="2">
              <a:lnSpc>
                <a:spcPct val="120000"/>
              </a:lnSpc>
            </a:pPr>
            <a:r>
              <a:rPr lang="zh-CN" altLang="en-US" b="0" dirty="0"/>
              <a:t>从内存读到</a:t>
            </a:r>
            <a:r>
              <a:rPr lang="en-US" b="0" dirty="0">
                <a:latin typeface="Courier New" pitchFamily="49" charset="0"/>
              </a:rPr>
              <a:t>%</a:t>
            </a:r>
            <a:r>
              <a:rPr lang="en-US" b="0" dirty="0" err="1">
                <a:latin typeface="Courier New" pitchFamily="49" charset="0"/>
              </a:rPr>
              <a:t>rsp</a:t>
            </a:r>
            <a:r>
              <a:rPr lang="zh-CN" altLang="en-US" b="0" dirty="0">
                <a:latin typeface="Courier New" pitchFamily="49" charset="0"/>
              </a:rPr>
              <a:t>寄存器的指令</a:t>
            </a:r>
            <a:endParaRPr lang="en-US" b="0" dirty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b="0" dirty="0"/>
              <a:t>后跟</a:t>
            </a:r>
            <a:r>
              <a:rPr lang="en-US" altLang="zh-CN" b="0" dirty="0"/>
              <a:t>ret</a:t>
            </a:r>
            <a:r>
              <a:rPr lang="zh-CN" altLang="en-US" b="0" dirty="0"/>
              <a:t>指令</a:t>
            </a:r>
            <a:endParaRPr lang="en-US" b="0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180263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dirty="0"/>
              <a:t>A</a:t>
            </a:r>
            <a:r>
              <a:rPr lang="zh-CN" altLang="en-US" dirty="0"/>
              <a:t>的示例</a:t>
            </a:r>
            <a:endParaRPr lang="en-US" dirty="0"/>
          </a:p>
        </p:txBody>
      </p:sp>
      <p:sp>
        <p:nvSpPr>
          <p:cNvPr id="472239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2312" name="Group 248"/>
          <p:cNvGrpSpPr>
            <a:grpSpLocks/>
          </p:cNvGrpSpPr>
          <p:nvPr/>
        </p:nvGrpSpPr>
        <p:grpSpPr bwMode="auto">
          <a:xfrm>
            <a:off x="533400" y="990600"/>
            <a:ext cx="3049588" cy="1633538"/>
            <a:chOff x="1584" y="624"/>
            <a:chExt cx="1921" cy="1029"/>
          </a:xfrm>
        </p:grpSpPr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JXX</a:t>
              </a:r>
              <a:endParaRPr lang="en-US"/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086" name="Rectangle 22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8" name="Rectangle 24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089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0" name="Rectangle 26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092" name="Rectangle 28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3" name="Rectangle 29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Mispredict</a:t>
              </a:r>
              <a:endParaRPr lang="en-US"/>
            </a:p>
          </p:txBody>
        </p:sp>
        <p:sp>
          <p:nvSpPr>
            <p:cNvPr id="472094" name="Rectangle 30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5" name="Rectangle 31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JXX</a:t>
              </a:r>
              <a:endParaRPr lang="en-US"/>
            </a:p>
          </p:txBody>
        </p:sp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098" name="Rectangle 34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3" name="Rectangle 39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5" name="Rectangle 41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Mispredict</a:t>
              </a:r>
              <a:endParaRPr lang="en-US"/>
            </a:p>
          </p:txBody>
        </p:sp>
        <p:grpSp>
          <p:nvGrpSpPr>
            <p:cNvPr id="472119" name="Group 55"/>
            <p:cNvGrpSpPr>
              <a:grpSpLocks/>
            </p:cNvGrpSpPr>
            <p:nvPr/>
          </p:nvGrpSpPr>
          <p:grpSpPr bwMode="auto">
            <a:xfrm>
              <a:off x="2640" y="624"/>
              <a:ext cx="865" cy="837"/>
              <a:chOff x="2640" y="624"/>
              <a:chExt cx="865" cy="837"/>
            </a:xfrm>
          </p:grpSpPr>
          <p:sp>
            <p:nvSpPr>
              <p:cNvPr id="472106" name="Rectangle 4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7" name="Rectangle 43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8" name="Rectangle 44"/>
              <p:cNvSpPr>
                <a:spLocks noChangeArrowheads="1"/>
              </p:cNvSpPr>
              <p:nvPr/>
            </p:nvSpPr>
            <p:spPr bwMode="auto">
              <a:xfrm>
                <a:off x="2813" y="1094"/>
                <a:ext cx="8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72109" name="Rectangle 45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77" cy="193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0" name="Rectangle 46"/>
              <p:cNvSpPr>
                <a:spLocks noChangeArrowheads="1"/>
              </p:cNvSpPr>
              <p:nvPr/>
            </p:nvSpPr>
            <p:spPr bwMode="auto">
              <a:xfrm>
                <a:off x="3138" y="1278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Courier New" pitchFamily="49" charset="0"/>
                  </a:rPr>
                  <a:t>ret</a:t>
                </a:r>
                <a:endParaRPr lang="en-US"/>
              </a:p>
            </p:txBody>
          </p:sp>
          <p:sp>
            <p:nvSpPr>
              <p:cNvPr id="472111" name="Rectangle 47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2806" y="1286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4" name="Rectangle 50"/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5" name="Rectangle 51"/>
              <p:cNvSpPr>
                <a:spLocks noChangeArrowheads="1"/>
              </p:cNvSpPr>
              <p:nvPr/>
            </p:nvSpPr>
            <p:spPr bwMode="auto">
              <a:xfrm>
                <a:off x="2791" y="902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72116" name="Rectangle 52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7" name="Rectangle 53"/>
              <p:cNvSpPr>
                <a:spLocks noChangeArrowheads="1"/>
              </p:cNvSpPr>
              <p:nvPr/>
            </p:nvSpPr>
            <p:spPr bwMode="auto">
              <a:xfrm>
                <a:off x="2989" y="666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Courier New" pitchFamily="49" charset="0"/>
                  </a:rPr>
                  <a:t>ret</a:t>
                </a:r>
                <a:endParaRPr lang="en-US"/>
              </a:p>
            </p:txBody>
          </p:sp>
          <p:sp>
            <p:nvSpPr>
              <p:cNvPr id="472118" name="Rectangle 54"/>
              <p:cNvSpPr>
                <a:spLocks noChangeArrowheads="1"/>
              </p:cNvSpPr>
              <p:nvPr/>
            </p:nvSpPr>
            <p:spPr bwMode="auto">
              <a:xfrm>
                <a:off x="3246" y="654"/>
                <a:ext cx="7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</p:grp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2" name="Rectangle 88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3" name="Rectangle 89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154" name="Rectangle 90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5" name="Rectangle 91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56" name="Rectangle 92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7" name="Rectangle 93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0" name="Rectangle 96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61" name="Rectangle 97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2" name="Rectangle 98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63" name="Rectangle 99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6" name="Rectangle 102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167" name="Rectangle 103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8" name="Rectangle 104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69" name="Rectangle 105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0" name="Rectangle 106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71" name="Rectangle 107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2" name="Rectangle 108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3" name="Rectangle 109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74" name="Rectangle 110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5" name="Rectangle 111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76" name="Rectangle 112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grpSp>
          <p:nvGrpSpPr>
            <p:cNvPr id="472238" name="Group 174"/>
            <p:cNvGrpSpPr>
              <a:grpSpLocks/>
            </p:cNvGrpSpPr>
            <p:nvPr/>
          </p:nvGrpSpPr>
          <p:grpSpPr bwMode="auto">
            <a:xfrm>
              <a:off x="2129" y="1440"/>
              <a:ext cx="1119" cy="192"/>
              <a:chOff x="2129" y="1440"/>
              <a:chExt cx="1119" cy="192"/>
            </a:xfrm>
          </p:grpSpPr>
          <p:sp>
            <p:nvSpPr>
              <p:cNvPr id="472235" name="Freeform 171"/>
              <p:cNvSpPr>
                <a:spLocks/>
              </p:cNvSpPr>
              <p:nvPr/>
            </p:nvSpPr>
            <p:spPr bwMode="auto">
              <a:xfrm>
                <a:off x="2160" y="1500"/>
                <a:ext cx="105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056" y="132"/>
                  </a:cxn>
                  <a:cxn ang="0">
                    <a:pos x="1056" y="0"/>
                  </a:cxn>
                </a:cxnLst>
                <a:rect l="0" t="0" r="r" b="b"/>
                <a:pathLst>
                  <a:path w="1056" h="132">
                    <a:moveTo>
                      <a:pt x="0" y="0"/>
                    </a:moveTo>
                    <a:lnTo>
                      <a:pt x="0" y="132"/>
                    </a:lnTo>
                    <a:lnTo>
                      <a:pt x="1056" y="132"/>
                    </a:lnTo>
                    <a:lnTo>
                      <a:pt x="10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6" name="Freeform 172"/>
              <p:cNvSpPr>
                <a:spLocks/>
              </p:cNvSpPr>
              <p:nvPr/>
            </p:nvSpPr>
            <p:spPr bwMode="auto">
              <a:xfrm>
                <a:off x="2129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7" name="Freeform 173"/>
              <p:cNvSpPr>
                <a:spLocks/>
              </p:cNvSpPr>
              <p:nvPr/>
            </p:nvSpPr>
            <p:spPr bwMode="auto">
              <a:xfrm>
                <a:off x="3185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245" name="Rectangle 181"/>
            <p:cNvSpPr>
              <a:spLocks noChangeArrowheads="1"/>
            </p:cNvSpPr>
            <p:nvPr/>
          </p:nvSpPr>
          <p:spPr bwMode="auto">
            <a:xfrm>
              <a:off x="2064" y="1440"/>
              <a:ext cx="12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46" name="Rectangle 182"/>
            <p:cNvSpPr>
              <a:spLocks noChangeArrowheads="1"/>
            </p:cNvSpPr>
            <p:nvPr/>
          </p:nvSpPr>
          <p:spPr bwMode="auto">
            <a:xfrm>
              <a:off x="2297" y="1478"/>
              <a:ext cx="83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Combination A</a:t>
              </a:r>
              <a:endParaRPr lang="en-US"/>
            </a:p>
          </p:txBody>
        </p:sp>
      </p:grpSp>
      <p:sp>
        <p:nvSpPr>
          <p:cNvPr id="80" name="Text Box 3">
            <a:extLst>
              <a:ext uri="{FF2B5EF4-FFF2-40B4-BE49-F238E27FC236}">
                <a16:creationId xmlns:a16="http://schemas.microsoft.com/office/drawing/2014/main" id="{D7215BB3-3769-439D-A245-700AC14B5E7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50377" y="2979608"/>
            <a:ext cx="8428037" cy="28442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0x000:    </a:t>
            </a:r>
            <a:r>
              <a:rPr lang="en-US" sz="1800" dirty="0" err="1">
                <a:latin typeface="Courier New" pitchFamily="49" charset="0"/>
              </a:rPr>
              <a:t>xorq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rax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0x002:    </a:t>
            </a:r>
            <a:r>
              <a:rPr lang="en-US" sz="1800" i="1" dirty="0" err="1">
                <a:latin typeface="Courier New" pitchFamily="49" charset="0"/>
              </a:rPr>
              <a:t>jne</a:t>
            </a:r>
            <a:r>
              <a:rPr lang="en-US" sz="1800" i="1" dirty="0">
                <a:latin typeface="Courier New" pitchFamily="49" charset="0"/>
              </a:rPr>
              <a:t>  t </a:t>
            </a:r>
            <a:r>
              <a:rPr lang="en-US" sz="1800" dirty="0">
                <a:latin typeface="Courier New" pitchFamily="49" charset="0"/>
              </a:rPr>
              <a:t>            # Not taken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0x00b: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irmovq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$1, 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rax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# Fall through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0x015:    halt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0x01</a:t>
            </a:r>
            <a:r>
              <a:rPr lang="en-US" altLang="zh-CN" sz="1800" dirty="0">
                <a:latin typeface="Courier New" pitchFamily="49" charset="0"/>
              </a:rPr>
              <a:t>6</a:t>
            </a:r>
            <a:r>
              <a:rPr lang="en-US" sz="1800" dirty="0">
                <a:latin typeface="Courier New" pitchFamily="49" charset="0"/>
              </a:rPr>
              <a:t>: t: </a:t>
            </a:r>
            <a:r>
              <a:rPr lang="en-US" altLang="zh-CN" sz="1800" dirty="0">
                <a:solidFill>
                  <a:srgbClr val="008000"/>
                </a:solidFill>
                <a:latin typeface="Courier New" pitchFamily="49" charset="0"/>
              </a:rPr>
              <a:t>ret            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# Target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0x020:    </a:t>
            </a:r>
            <a:r>
              <a:rPr lang="en-US" sz="1800" dirty="0" err="1">
                <a:latin typeface="Courier New" pitchFamily="49" charset="0"/>
              </a:rPr>
              <a:t>irmovq</a:t>
            </a:r>
            <a:r>
              <a:rPr lang="en-US" sz="1800" dirty="0">
                <a:latin typeface="Courier New" pitchFamily="49" charset="0"/>
              </a:rPr>
              <a:t> $2, 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0x02a:    </a:t>
            </a:r>
            <a:r>
              <a:rPr lang="en-US" sz="1800" dirty="0" err="1">
                <a:latin typeface="Courier New" pitchFamily="49" charset="0"/>
              </a:rPr>
              <a:t>irmovq</a:t>
            </a:r>
            <a:r>
              <a:rPr lang="en-US" sz="1800" dirty="0">
                <a:latin typeface="Courier New" pitchFamily="49" charset="0"/>
              </a:rPr>
              <a:t> $5,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    # Should not execute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dirty="0"/>
              <a:t>A</a:t>
            </a:r>
            <a:r>
              <a:rPr lang="zh-CN" altLang="en-US" dirty="0"/>
              <a:t>的控制</a:t>
            </a:r>
            <a:endParaRPr lang="en-US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396288" cy="3003550"/>
          </a:xfrm>
        </p:spPr>
        <p:txBody>
          <a:bodyPr/>
          <a:lstStyle/>
          <a:p>
            <a:pPr lvl="1"/>
            <a:r>
              <a:rPr lang="zh-CN" altLang="en-US" dirty="0"/>
              <a:t>应按照分支预测错误来处理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zh-CN" altLang="en-US" dirty="0"/>
              <a:t>流水线寄存器</a:t>
            </a:r>
            <a:r>
              <a:rPr lang="en-US" altLang="zh-CN" dirty="0"/>
              <a:t>Stall</a:t>
            </a:r>
            <a:r>
              <a:rPr lang="zh-CN" altLang="en-US" dirty="0"/>
              <a:t>暂停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但</a:t>
            </a:r>
            <a:r>
              <a:rPr lang="en-US" dirty="0"/>
              <a:t>PC</a:t>
            </a:r>
            <a:r>
              <a:rPr lang="zh-CN" altLang="en-US" dirty="0"/>
              <a:t>选择逻辑仍要用</a:t>
            </a:r>
            <a:r>
              <a:rPr lang="en-US" dirty="0" err="1"/>
              <a:t>M_valM</a:t>
            </a:r>
            <a:endParaRPr lang="en-US" dirty="0"/>
          </a:p>
        </p:txBody>
      </p:sp>
      <p:sp>
        <p:nvSpPr>
          <p:cNvPr id="472239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72312" name="Group 248"/>
          <p:cNvGrpSpPr>
            <a:grpSpLocks/>
          </p:cNvGrpSpPr>
          <p:nvPr/>
        </p:nvGrpSpPr>
        <p:grpSpPr bwMode="auto">
          <a:xfrm>
            <a:off x="533400" y="990600"/>
            <a:ext cx="3049588" cy="1633538"/>
            <a:chOff x="1584" y="624"/>
            <a:chExt cx="1921" cy="1029"/>
          </a:xfrm>
        </p:grpSpPr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JXX</a:t>
              </a:r>
              <a:endParaRPr lang="en-US"/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086" name="Rectangle 22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88" name="Rectangle 24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089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0" name="Rectangle 26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092" name="Rectangle 28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3" name="Rectangle 29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Mispredict</a:t>
              </a:r>
              <a:endParaRPr lang="en-US"/>
            </a:p>
          </p:txBody>
        </p:sp>
        <p:sp>
          <p:nvSpPr>
            <p:cNvPr id="472094" name="Rectangle 30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5" name="Rectangle 31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JXX</a:t>
              </a:r>
              <a:endParaRPr lang="en-US"/>
            </a:p>
          </p:txBody>
        </p:sp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098" name="Rectangle 34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3" name="Rectangle 39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05" name="Rectangle 41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Mispredict</a:t>
              </a:r>
              <a:endParaRPr lang="en-US"/>
            </a:p>
          </p:txBody>
        </p:sp>
        <p:grpSp>
          <p:nvGrpSpPr>
            <p:cNvPr id="472119" name="Group 55"/>
            <p:cNvGrpSpPr>
              <a:grpSpLocks/>
            </p:cNvGrpSpPr>
            <p:nvPr/>
          </p:nvGrpSpPr>
          <p:grpSpPr bwMode="auto">
            <a:xfrm>
              <a:off x="2640" y="624"/>
              <a:ext cx="865" cy="837"/>
              <a:chOff x="2640" y="624"/>
              <a:chExt cx="865" cy="837"/>
            </a:xfrm>
          </p:grpSpPr>
          <p:sp>
            <p:nvSpPr>
              <p:cNvPr id="472106" name="Rectangle 4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7" name="Rectangle 43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08" name="Rectangle 44"/>
              <p:cNvSpPr>
                <a:spLocks noChangeArrowheads="1"/>
              </p:cNvSpPr>
              <p:nvPr/>
            </p:nvSpPr>
            <p:spPr bwMode="auto">
              <a:xfrm>
                <a:off x="2813" y="1094"/>
                <a:ext cx="8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72109" name="Rectangle 45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77" cy="193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0" name="Rectangle 46"/>
              <p:cNvSpPr>
                <a:spLocks noChangeArrowheads="1"/>
              </p:cNvSpPr>
              <p:nvPr/>
            </p:nvSpPr>
            <p:spPr bwMode="auto">
              <a:xfrm>
                <a:off x="3138" y="1278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Courier New" pitchFamily="49" charset="0"/>
                  </a:rPr>
                  <a:t>ret</a:t>
                </a:r>
                <a:endParaRPr lang="en-US"/>
              </a:p>
            </p:txBody>
          </p:sp>
          <p:sp>
            <p:nvSpPr>
              <p:cNvPr id="472111" name="Rectangle 47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2806" y="1286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4" name="Rectangle 50"/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5" name="Rectangle 51"/>
              <p:cNvSpPr>
                <a:spLocks noChangeArrowheads="1"/>
              </p:cNvSpPr>
              <p:nvPr/>
            </p:nvSpPr>
            <p:spPr bwMode="auto">
              <a:xfrm>
                <a:off x="2791" y="902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72116" name="Rectangle 52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17" name="Rectangle 53"/>
              <p:cNvSpPr>
                <a:spLocks noChangeArrowheads="1"/>
              </p:cNvSpPr>
              <p:nvPr/>
            </p:nvSpPr>
            <p:spPr bwMode="auto">
              <a:xfrm>
                <a:off x="2989" y="666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  <a:latin typeface="Courier New" pitchFamily="49" charset="0"/>
                  </a:rPr>
                  <a:t>ret</a:t>
                </a:r>
                <a:endParaRPr lang="en-US"/>
              </a:p>
            </p:txBody>
          </p:sp>
          <p:sp>
            <p:nvSpPr>
              <p:cNvPr id="472118" name="Rectangle 54"/>
              <p:cNvSpPr>
                <a:spLocks noChangeArrowheads="1"/>
              </p:cNvSpPr>
              <p:nvPr/>
            </p:nvSpPr>
            <p:spPr bwMode="auto">
              <a:xfrm>
                <a:off x="3246" y="654"/>
                <a:ext cx="7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</p:grp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2" name="Rectangle 88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3" name="Rectangle 89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154" name="Rectangle 90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5" name="Rectangle 91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56" name="Rectangle 92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7" name="Rectangle 93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0" name="Rectangle 96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61" name="Rectangle 97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2" name="Rectangle 98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63" name="Rectangle 99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6" name="Rectangle 102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72167" name="Rectangle 103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68" name="Rectangle 104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69" name="Rectangle 105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0" name="Rectangle 106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72171" name="Rectangle 107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2" name="Rectangle 108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3" name="Rectangle 109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72174" name="Rectangle 110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175" name="Rectangle 111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Courier New" pitchFamily="49" charset="0"/>
                </a:rPr>
                <a:t>ret</a:t>
              </a:r>
              <a:endParaRPr lang="en-US"/>
            </a:p>
          </p:txBody>
        </p:sp>
        <p:sp>
          <p:nvSpPr>
            <p:cNvPr id="472176" name="Rectangle 112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grpSp>
          <p:nvGrpSpPr>
            <p:cNvPr id="472238" name="Group 174"/>
            <p:cNvGrpSpPr>
              <a:grpSpLocks/>
            </p:cNvGrpSpPr>
            <p:nvPr/>
          </p:nvGrpSpPr>
          <p:grpSpPr bwMode="auto">
            <a:xfrm>
              <a:off x="2129" y="1440"/>
              <a:ext cx="1119" cy="192"/>
              <a:chOff x="2129" y="1440"/>
              <a:chExt cx="1119" cy="192"/>
            </a:xfrm>
          </p:grpSpPr>
          <p:sp>
            <p:nvSpPr>
              <p:cNvPr id="472235" name="Freeform 171"/>
              <p:cNvSpPr>
                <a:spLocks/>
              </p:cNvSpPr>
              <p:nvPr/>
            </p:nvSpPr>
            <p:spPr bwMode="auto">
              <a:xfrm>
                <a:off x="2160" y="1500"/>
                <a:ext cx="105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056" y="132"/>
                  </a:cxn>
                  <a:cxn ang="0">
                    <a:pos x="1056" y="0"/>
                  </a:cxn>
                </a:cxnLst>
                <a:rect l="0" t="0" r="r" b="b"/>
                <a:pathLst>
                  <a:path w="1056" h="132">
                    <a:moveTo>
                      <a:pt x="0" y="0"/>
                    </a:moveTo>
                    <a:lnTo>
                      <a:pt x="0" y="132"/>
                    </a:lnTo>
                    <a:lnTo>
                      <a:pt x="1056" y="132"/>
                    </a:lnTo>
                    <a:lnTo>
                      <a:pt x="10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6" name="Freeform 172"/>
              <p:cNvSpPr>
                <a:spLocks/>
              </p:cNvSpPr>
              <p:nvPr/>
            </p:nvSpPr>
            <p:spPr bwMode="auto">
              <a:xfrm>
                <a:off x="2129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37" name="Freeform 173"/>
              <p:cNvSpPr>
                <a:spLocks/>
              </p:cNvSpPr>
              <p:nvPr/>
            </p:nvSpPr>
            <p:spPr bwMode="auto">
              <a:xfrm>
                <a:off x="3185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245" name="Rectangle 181"/>
            <p:cNvSpPr>
              <a:spLocks noChangeArrowheads="1"/>
            </p:cNvSpPr>
            <p:nvPr/>
          </p:nvSpPr>
          <p:spPr bwMode="auto">
            <a:xfrm>
              <a:off x="2064" y="1440"/>
              <a:ext cx="12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246" name="Rectangle 182"/>
            <p:cNvSpPr>
              <a:spLocks noChangeArrowheads="1"/>
            </p:cNvSpPr>
            <p:nvPr/>
          </p:nvSpPr>
          <p:spPr bwMode="auto">
            <a:xfrm>
              <a:off x="2297" y="1478"/>
              <a:ext cx="83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Combination A</a:t>
              </a:r>
              <a:endParaRPr lang="en-US"/>
            </a:p>
          </p:txBody>
        </p:sp>
      </p:grpSp>
      <p:graphicFrame>
        <p:nvGraphicFramePr>
          <p:cNvPr id="472311" name="Group 247"/>
          <p:cNvGraphicFramePr>
            <a:graphicFrameLocks noGrp="1"/>
          </p:cNvGraphicFramePr>
          <p:nvPr/>
        </p:nvGraphicFramePr>
        <p:xfrm>
          <a:off x="685800" y="2819400"/>
          <a:ext cx="7689850" cy="1854201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72315" name="Picture 2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050" y="1040062"/>
            <a:ext cx="4667250" cy="1703137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2FD20F5D-1355-4CC3-A78D-446F9E8327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1179609"/>
                  </p:ext>
                </p:extLst>
              </p:nvPr>
            </p:nvGraphicFramePr>
            <p:xfrm>
              <a:off x="5583478" y="4833211"/>
              <a:ext cx="2282825" cy="1711325"/>
            </p:xfrm>
            <a:graphic>
              <a:graphicData uri="http://schemas.microsoft.com/office/powerpoint/2016/slidezoom">
                <pslz:sldZm>
                  <pslz:sldZmObj sldId="345" cId="0">
                    <pslz:zmPr id="{A20F1EFC-3ECE-4316-9EE3-D4A6E629895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2825" cy="1711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D20F5D-1355-4CC3-A78D-446F9E8327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3478" y="4833211"/>
                <a:ext cx="2282825" cy="1711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248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非流水线和三段流水线图对比</a:t>
            </a:r>
            <a:endParaRPr lang="en-US" dirty="0"/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222250" y="1073872"/>
            <a:ext cx="8428037" cy="5378450"/>
          </a:xfrm>
        </p:spPr>
        <p:txBody>
          <a:bodyPr/>
          <a:lstStyle/>
          <a:p>
            <a:r>
              <a:rPr lang="zh-CN" altLang="en-US" b="1" dirty="0"/>
              <a:t>非流水线：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前一个指令不结束，后一个指令不能开始</a:t>
            </a:r>
            <a:endParaRPr lang="en-US" altLang="zh-CN" dirty="0"/>
          </a:p>
          <a:p>
            <a:pPr marL="0" lvl="1"/>
            <a:r>
              <a:rPr lang="zh-CN" altLang="en-US" b="1" dirty="0"/>
              <a:t>三段流水线：</a:t>
            </a:r>
            <a:endParaRPr lang="en-US" b="1" dirty="0"/>
          </a:p>
          <a:p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同时最多有三条指令在系统中运行</a:t>
            </a:r>
            <a:endParaRPr lang="en-US" dirty="0"/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527050" y="1866323"/>
            <a:ext cx="7239000" cy="1073150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79450" y="4583834"/>
            <a:ext cx="3886200" cy="1247775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 dirty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 dirty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2895600" y="4191000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altLang="zh-CN" dirty="0"/>
              <a:t>B</a:t>
            </a:r>
            <a:r>
              <a:rPr lang="zh-CN" altLang="en-US" dirty="0"/>
              <a:t>的示例</a:t>
            </a:r>
            <a:endParaRPr lang="en-US" dirty="0"/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</a:t>
            </a:r>
            <a:endParaRPr lang="en-US"/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Use</a:t>
            </a:r>
            <a:endParaRPr lang="en-US"/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Load/use</a:t>
            </a:r>
            <a:endParaRPr lang="en-US"/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2" name="Rectangle 44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33" name="Rectangle 45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4" name="Rectangle 46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35" name="Rectangle 47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6" name="Rectangle 48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37" name="Rectangle 49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8" name="Rectangle 50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9" name="Rectangle 51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40" name="Rectangle 52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41" name="Rectangle 53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42" name="Rectangle 54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146" name="Rectangle 58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50" name="Rectangle 62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53" name="Rectangle 65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85" name="Rectangle 9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6" name="Rectangle 98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87" name="Rectangle 99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188" name="Rectangle 100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9" name="Rectangle 101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0" name="Rectangle 102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91" name="Rectangle 103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2" name="Rectangle 104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93" name="Rectangle 105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4" name="Rectangle 106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95" name="Rectangle 107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6" name="Rectangle 108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7" name="Rectangle 109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98" name="Rectangle 110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9" name="Rectangle 111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200" name="Rectangle 112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203" name="Rectangle 115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07" name="Rectangle 119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10" name="Rectangle 12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17" name="Rectangle 12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63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64" name="Rectangle 17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Combination B</a:t>
            </a:r>
            <a:endParaRPr lang="en-US"/>
          </a:p>
        </p:txBody>
      </p:sp>
      <p:grpSp>
        <p:nvGrpSpPr>
          <p:cNvPr id="473268" name="Group 180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3265" name="Freeform 177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266" name="Freeform 178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267" name="Freeform 179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3269" name="Rectangle 18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C8BD5-ED59-4CCB-9B7C-A2295C9E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2991908"/>
            <a:ext cx="8428037" cy="3440642"/>
          </a:xfrm>
        </p:spPr>
        <p:txBody>
          <a:bodyPr/>
          <a:lstStyle/>
          <a:p>
            <a:r>
              <a:rPr lang="en-US" altLang="zh-CN" sz="1800" dirty="0"/>
              <a:t>...</a:t>
            </a:r>
          </a:p>
          <a:p>
            <a:r>
              <a:rPr lang="en-US" altLang="zh-CN" sz="1800" dirty="0" err="1"/>
              <a:t>mrmovq</a:t>
            </a:r>
            <a:r>
              <a:rPr lang="en-US" altLang="zh-CN" sz="1800" dirty="0"/>
              <a:t> 4(%</a:t>
            </a:r>
            <a:r>
              <a:rPr lang="en-US" altLang="zh-CN" sz="1800" dirty="0" err="1"/>
              <a:t>rbx</a:t>
            </a:r>
            <a:r>
              <a:rPr lang="en-US" altLang="zh-CN" sz="1800" dirty="0"/>
              <a:t>) , %</a:t>
            </a:r>
            <a:r>
              <a:rPr lang="en-US" altLang="zh-CN" sz="1800" dirty="0" err="1"/>
              <a:t>rsp</a:t>
            </a:r>
            <a:endParaRPr lang="en-US" altLang="zh-CN" sz="1800" dirty="0"/>
          </a:p>
          <a:p>
            <a:r>
              <a:rPr lang="en-US" altLang="zh-CN" sz="1800" dirty="0"/>
              <a:t>ret</a:t>
            </a:r>
          </a:p>
          <a:p>
            <a:r>
              <a:rPr lang="en-US" altLang="zh-CN" sz="1800" dirty="0"/>
              <a:t>...</a:t>
            </a:r>
            <a:endParaRPr lang="zh-CN" altLang="en-US" sz="1800" dirty="0"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altLang="zh-CN" dirty="0"/>
              <a:t>B</a:t>
            </a:r>
            <a:r>
              <a:rPr lang="zh-CN" altLang="en-US" dirty="0"/>
              <a:t>的控制（错误）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05400"/>
            <a:ext cx="8396288" cy="1136650"/>
          </a:xfrm>
        </p:spPr>
        <p:txBody>
          <a:bodyPr/>
          <a:lstStyle/>
          <a:p>
            <a:pPr lvl="1"/>
            <a:r>
              <a:rPr lang="zh-CN" altLang="en-US" dirty="0"/>
              <a:t>在流水线寄存器</a:t>
            </a:r>
            <a:r>
              <a:rPr lang="en-US" altLang="zh-CN" dirty="0"/>
              <a:t>D</a:t>
            </a:r>
            <a:r>
              <a:rPr lang="zh-CN" altLang="en-US" dirty="0"/>
              <a:t>中尝试加</a:t>
            </a:r>
            <a:r>
              <a:rPr lang="en-US" altLang="zh-CN" dirty="0"/>
              <a:t>bubble</a:t>
            </a:r>
            <a:r>
              <a:rPr lang="zh-CN" altLang="en-US" dirty="0"/>
              <a:t>和</a:t>
            </a:r>
            <a:r>
              <a:rPr lang="en-US" altLang="zh-CN" dirty="0"/>
              <a:t>stall</a:t>
            </a:r>
            <a:endParaRPr lang="en-US" dirty="0"/>
          </a:p>
          <a:p>
            <a:pPr lvl="1"/>
            <a:r>
              <a:rPr lang="zh-CN" altLang="en-US" dirty="0"/>
              <a:t>处理器标注信号为流水线错误</a:t>
            </a:r>
            <a:endParaRPr lang="en-US" dirty="0"/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</a:t>
            </a:r>
            <a:endParaRPr lang="en-US"/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Use</a:t>
            </a:r>
            <a:endParaRPr lang="en-US"/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Load/use</a:t>
            </a:r>
            <a:endParaRPr lang="en-US"/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2" name="Rectangle 44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33" name="Rectangle 45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4" name="Rectangle 46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35" name="Rectangle 47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6" name="Rectangle 48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37" name="Rectangle 49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8" name="Rectangle 50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39" name="Rectangle 51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40" name="Rectangle 52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41" name="Rectangle 53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42" name="Rectangle 54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146" name="Rectangle 58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50" name="Rectangle 62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53" name="Rectangle 65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85" name="Rectangle 9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6" name="Rectangle 98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87" name="Rectangle 99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188" name="Rectangle 100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89" name="Rectangle 101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0" name="Rectangle 102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3191" name="Rectangle 103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2" name="Rectangle 104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193" name="Rectangle 105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4" name="Rectangle 106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3195" name="Rectangle 107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6" name="Rectangle 108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7" name="Rectangle 109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3198" name="Rectangle 110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199" name="Rectangle 111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3200" name="Rectangle 112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3203" name="Rectangle 115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07" name="Rectangle 119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10" name="Rectangle 12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17" name="Rectangle 12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63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3264" name="Rectangle 17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Combination B</a:t>
            </a:r>
            <a:endParaRPr lang="en-US"/>
          </a:p>
        </p:txBody>
      </p:sp>
      <p:grpSp>
        <p:nvGrpSpPr>
          <p:cNvPr id="473268" name="Group 180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3265" name="Freeform 177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266" name="Freeform 178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267" name="Freeform 179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3269" name="Rectangle 18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3311" name="Group 223"/>
          <p:cNvGraphicFramePr>
            <a:graphicFrameLocks noGrp="1"/>
          </p:cNvGraphicFramePr>
          <p:nvPr/>
        </p:nvGraphicFramePr>
        <p:xfrm>
          <a:off x="609600" y="2819400"/>
          <a:ext cx="7689850" cy="1998537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 + 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文本框 73">
            <a:extLst>
              <a:ext uri="{FF2B5EF4-FFF2-40B4-BE49-F238E27FC236}">
                <a16:creationId xmlns:a16="http://schemas.microsoft.com/office/drawing/2014/main" id="{0E458078-73E6-42DE-9370-042CA6D00F38}"/>
              </a:ext>
            </a:extLst>
          </p:cNvPr>
          <p:cNvSpPr txBox="1"/>
          <p:nvPr/>
        </p:nvSpPr>
        <p:spPr>
          <a:xfrm>
            <a:off x="1143000" y="6210934"/>
            <a:ext cx="45673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sldjump"/>
              </a:rPr>
              <a:t>流水线控制的初始版本</a:t>
            </a:r>
            <a:endParaRPr lang="zh-CN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71ECE582-A657-4918-990F-F25F3BF82B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0367774"/>
                  </p:ext>
                </p:extLst>
              </p:nvPr>
            </p:nvGraphicFramePr>
            <p:xfrm>
              <a:off x="6049837" y="4991754"/>
              <a:ext cx="2282825" cy="1711325"/>
            </p:xfrm>
            <a:graphic>
              <a:graphicData uri="http://schemas.microsoft.com/office/powerpoint/2016/slidezoom">
                <pslz:sldZm>
                  <pslz:sldZmObj sldId="345" cId="0">
                    <pslz:zmPr id="{F64E2FBF-7B38-4D67-9726-40B33ED6408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2825" cy="1711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幻灯片缩放定位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ECE582-A657-4918-990F-F25F3BF82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837" y="4991754"/>
                <a:ext cx="2282825" cy="1711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74817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altLang="zh-CN" dirty="0"/>
              <a:t>B</a:t>
            </a:r>
            <a:r>
              <a:rPr lang="zh-CN" altLang="en-US" dirty="0"/>
              <a:t>的控制的处理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 dirty="0"/>
              <a:t>Load/use</a:t>
            </a:r>
            <a:r>
              <a:rPr lang="zh-CN" altLang="en-US" dirty="0"/>
              <a:t>冒险的优先级应较高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zh-CN" altLang="en-US" dirty="0">
                <a:latin typeface="Courier New" pitchFamily="49" charset="0"/>
              </a:rPr>
              <a:t>指令应在</a:t>
            </a:r>
            <a:r>
              <a:rPr lang="en-US" altLang="zh-CN" dirty="0">
                <a:latin typeface="Courier New" pitchFamily="49" charset="0"/>
              </a:rPr>
              <a:t>D</a:t>
            </a:r>
            <a:r>
              <a:rPr lang="zh-CN" altLang="en-US" dirty="0">
                <a:latin typeface="Courier New" pitchFamily="49" charset="0"/>
              </a:rPr>
              <a:t>阶段有额外的时钟周期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</a:t>
            </a:r>
            <a:endParaRPr lang="en-US"/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Use</a:t>
            </a:r>
            <a:endParaRPr lang="en-US"/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Load/use</a:t>
            </a:r>
            <a:endParaRPr lang="en-US"/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4" name="Rectangle 1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56" name="Rectangle 2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58" name="Rectangle 2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74" name="Rectangle 38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76" name="Rectangle 40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79" name="Rectangle 43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0" name="Rectangle 44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81" name="Rectangle 45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5182" name="Rectangle 46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3" name="Rectangle 47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4" name="Rectangle 48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475185" name="Rectangle 49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87" name="Rectangle 51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475189" name="Rectangle 53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0" name="Rectangle 54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475192" name="Rectangle 56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3" name="Rectangle 57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Courier New" pitchFamily="49" charset="0"/>
              </a:rPr>
              <a:t>ret</a:t>
            </a:r>
            <a:endParaRPr lang="en-US"/>
          </a:p>
        </p:txBody>
      </p:sp>
      <p:sp>
        <p:nvSpPr>
          <p:cNvPr id="475194" name="Rectangle 58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75195" name="Rectangle 5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6" name="Rectangle 60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7" name="Rectangle 61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8" name="Rectangle 62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199" name="Rectangle 6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200" name="Rectangle 64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Combination B</a:t>
            </a:r>
            <a:endParaRPr lang="en-US"/>
          </a:p>
        </p:txBody>
      </p:sp>
      <p:grpSp>
        <p:nvGrpSpPr>
          <p:cNvPr id="475203" name="Group 67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5204" name="Freeform 68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205" name="Freeform 69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206" name="Freeform 70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5207" name="Rectangle 7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5245" name="Group 109"/>
          <p:cNvGraphicFramePr>
            <a:graphicFrameLocks noGrp="1"/>
          </p:cNvGraphicFramePr>
          <p:nvPr/>
        </p:nvGraphicFramePr>
        <p:xfrm>
          <a:off x="609600" y="3173413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改正后的流水线控制逻辑</a:t>
            </a:r>
            <a:endParaRPr lang="en-US" dirty="0"/>
          </a:p>
        </p:txBody>
      </p:sp>
      <p:graphicFrame>
        <p:nvGraphicFramePr>
          <p:cNvPr id="476232" name="Group 72"/>
          <p:cNvGraphicFramePr>
            <a:graphicFrameLocks noGrp="1"/>
          </p:cNvGraphicFramePr>
          <p:nvPr/>
        </p:nvGraphicFramePr>
        <p:xfrm>
          <a:off x="609600" y="3173413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6269" name="Text Box 109"/>
          <p:cNvSpPr txBox="1">
            <a:spLocks noChangeArrowheads="1"/>
          </p:cNvSpPr>
          <p:nvPr/>
        </p:nvSpPr>
        <p:spPr bwMode="auto">
          <a:xfrm>
            <a:off x="533400" y="990600"/>
            <a:ext cx="8445500" cy="2292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D_bubble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sz="1600" dirty="0" err="1">
                <a:solidFill>
                  <a:schemeClr val="hlink"/>
                </a:solidFill>
                <a:latin typeface="Courier New" pitchFamily="49" charset="0"/>
              </a:rPr>
              <a:t>Mispredicted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 branch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== IJXX &amp;&amp; !</a:t>
            </a:r>
            <a:r>
              <a:rPr lang="en-US" sz="1600" dirty="0" err="1">
                <a:latin typeface="Courier New" pitchFamily="49" charset="0"/>
              </a:rPr>
              <a:t>e_Cnd</a:t>
            </a:r>
            <a:r>
              <a:rPr lang="en-US" sz="1600" dirty="0">
                <a:latin typeface="Courier New" pitchFamily="49" charset="0"/>
              </a:rPr>
              <a:t>) ||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# Stalling at fetch while ret passes through pipeline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IRET in { </a:t>
            </a:r>
            <a:r>
              <a:rPr lang="en-US" sz="1600" dirty="0" err="1">
                <a:latin typeface="Courier New" pitchFamily="49" charset="0"/>
              </a:rPr>
              <a:t>D_icode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M_icode</a:t>
            </a:r>
            <a:r>
              <a:rPr lang="en-US" sz="1600" dirty="0">
                <a:latin typeface="Courier New" pitchFamily="49" charset="0"/>
              </a:rPr>
              <a:t> }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 </a:t>
            </a:r>
            <a:r>
              <a:rPr lang="en-US" sz="1600" i="1" dirty="0">
                <a:solidFill>
                  <a:schemeClr val="hlink"/>
                </a:solidFill>
                <a:latin typeface="Courier New" pitchFamily="49" charset="0"/>
              </a:rPr>
              <a:t># but not condition for a load/use hazard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  &amp;&amp; !(</a:t>
            </a:r>
            <a:r>
              <a:rPr lang="en-US" sz="1600" dirty="0" err="1">
                <a:latin typeface="Courier New" pitchFamily="49" charset="0"/>
              </a:rPr>
              <a:t>E_icode</a:t>
            </a:r>
            <a:r>
              <a:rPr lang="en-US" sz="1600" dirty="0">
                <a:latin typeface="Courier New" pitchFamily="49" charset="0"/>
              </a:rPr>
              <a:t> in { IMRMOVQ, IPOPQ } 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            &amp;&amp; </a:t>
            </a:r>
            <a:r>
              <a:rPr lang="en-US" sz="1600" dirty="0" err="1">
                <a:latin typeface="Courier New" pitchFamily="49" charset="0"/>
              </a:rPr>
              <a:t>E_dstM</a:t>
            </a:r>
            <a:r>
              <a:rPr lang="en-US" sz="1600" dirty="0">
                <a:latin typeface="Courier New" pitchFamily="49" charset="0"/>
              </a:rPr>
              <a:t> in { </a:t>
            </a:r>
            <a:r>
              <a:rPr lang="en-US" sz="1600" dirty="0" err="1">
                <a:latin typeface="Courier New" pitchFamily="49" charset="0"/>
              </a:rPr>
              <a:t>d_srcA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d_srcB</a:t>
            </a:r>
            <a:r>
              <a:rPr lang="en-US" sz="1600" dirty="0">
                <a:latin typeface="Courier New" pitchFamily="49" charset="0"/>
              </a:rPr>
              <a:t> });</a:t>
            </a:r>
          </a:p>
          <a:p>
            <a:pPr algn="l">
              <a:lnSpc>
                <a:spcPct val="100000"/>
              </a:lnSpc>
              <a:tabLst>
                <a:tab pos="571500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2CAAC-A499-402E-AF5A-20F1992F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1631" y="0"/>
            <a:ext cx="8428037" cy="779463"/>
          </a:xfrm>
        </p:spPr>
        <p:txBody>
          <a:bodyPr/>
          <a:lstStyle/>
          <a:p>
            <a:r>
              <a:rPr lang="zh-CN" altLang="en-US" dirty="0"/>
              <a:t>流水线总结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354" y="815975"/>
            <a:ext cx="8428037" cy="521335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/>
              <a:t>数据冒险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大部分能通过转发处理</a:t>
            </a:r>
            <a:r>
              <a:rPr lang="en-US" dirty="0"/>
              <a:t>Most handled by forwarding</a:t>
            </a:r>
          </a:p>
          <a:p>
            <a:pPr lvl="2">
              <a:spcBef>
                <a:spcPts val="300"/>
              </a:spcBef>
            </a:pPr>
            <a:r>
              <a:rPr lang="zh-CN" altLang="en-US" dirty="0"/>
              <a:t>几乎没有带来性能降低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Load/use</a:t>
            </a:r>
            <a:r>
              <a:rPr lang="zh-CN" altLang="en-US" dirty="0"/>
              <a:t>冒险需要</a:t>
            </a:r>
            <a:r>
              <a:rPr lang="en-US" altLang="zh-CN" dirty="0"/>
              <a:t>1</a:t>
            </a:r>
            <a:r>
              <a:rPr lang="zh-CN" altLang="en-US" dirty="0"/>
              <a:t>个时钟周期的暂停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/>
              <a:t>控制冒险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预测分支错误时，取消指令</a:t>
            </a:r>
            <a:endParaRPr lang="en-US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浪费</a:t>
            </a:r>
            <a:r>
              <a:rPr lang="en-US" altLang="zh-CN" dirty="0"/>
              <a:t>2</a:t>
            </a:r>
            <a:r>
              <a:rPr lang="zh-CN" altLang="en-US" dirty="0"/>
              <a:t>个时钟周期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ret</a:t>
            </a:r>
            <a:r>
              <a:rPr lang="zh-CN" altLang="en-US" dirty="0"/>
              <a:t>经过流水线时，暂停</a:t>
            </a:r>
            <a:r>
              <a:rPr lang="en-US" altLang="zh-CN" dirty="0"/>
              <a:t>F</a:t>
            </a:r>
            <a:r>
              <a:rPr lang="zh-CN" altLang="en-US" dirty="0"/>
              <a:t>阶段</a:t>
            </a:r>
            <a:endParaRPr lang="en-US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浪费</a:t>
            </a:r>
            <a:r>
              <a:rPr lang="en-US" altLang="zh-CN" dirty="0"/>
              <a:t>3</a:t>
            </a:r>
            <a:r>
              <a:rPr lang="zh-CN" altLang="en-US" dirty="0"/>
              <a:t>个时钟周期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/>
              <a:t>控制组合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必须仔细分析。第一版中有一点错误，只有少数指令会产生错误。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8">
            <a:extLst>
              <a:ext uri="{FF2B5EF4-FFF2-40B4-BE49-F238E27FC236}">
                <a16:creationId xmlns:a16="http://schemas.microsoft.com/office/drawing/2014/main" id="{9F517AB7-A5A3-415A-859E-8CAE1658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3981"/>
              </p:ext>
            </p:extLst>
          </p:nvPr>
        </p:nvGraphicFramePr>
        <p:xfrm>
          <a:off x="603250" y="868997"/>
          <a:ext cx="7848601" cy="1410653"/>
        </p:xfrm>
        <a:graphic>
          <a:graphicData uri="http://schemas.openxmlformats.org/drawingml/2006/table">
            <a:tbl>
              <a:tblPr/>
              <a:tblGrid>
                <a:gridCol w="241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03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3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2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247">
            <a:extLst>
              <a:ext uri="{FF2B5EF4-FFF2-40B4-BE49-F238E27FC236}">
                <a16:creationId xmlns:a16="http://schemas.microsoft.com/office/drawing/2014/main" id="{DC0C3D25-F79C-4C1E-BF34-877E3325F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1034"/>
              </p:ext>
            </p:extLst>
          </p:nvPr>
        </p:nvGraphicFramePr>
        <p:xfrm>
          <a:off x="603248" y="2801733"/>
          <a:ext cx="7848600" cy="809207"/>
        </p:xfrm>
        <a:graphic>
          <a:graphicData uri="http://schemas.openxmlformats.org/drawingml/2006/table">
            <a:tbl>
              <a:tblPr/>
              <a:tblGrid>
                <a:gridCol w="241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286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21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A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109">
            <a:extLst>
              <a:ext uri="{FF2B5EF4-FFF2-40B4-BE49-F238E27FC236}">
                <a16:creationId xmlns:a16="http://schemas.microsoft.com/office/drawing/2014/main" id="{6CB5D3A0-49F6-475D-AB32-3FD93B08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28519"/>
              </p:ext>
            </p:extLst>
          </p:nvPr>
        </p:nvGraphicFramePr>
        <p:xfrm>
          <a:off x="603248" y="4323919"/>
          <a:ext cx="7848599" cy="808514"/>
        </p:xfrm>
        <a:graphic>
          <a:graphicData uri="http://schemas.openxmlformats.org/drawingml/2006/table">
            <a:tbl>
              <a:tblPr/>
              <a:tblGrid>
                <a:gridCol w="241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939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75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 B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E016E73-8526-40B5-8956-FB77F4CA9FEF}"/>
              </a:ext>
            </a:extLst>
          </p:cNvPr>
          <p:cNvSpPr txBox="1"/>
          <p:nvPr/>
        </p:nvSpPr>
        <p:spPr>
          <a:xfrm>
            <a:off x="3803650" y="26307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77EC4D-AD5E-4182-B0B8-868AD28CF95A}"/>
              </a:ext>
            </a:extLst>
          </p:cNvPr>
          <p:cNvSpPr txBox="1"/>
          <p:nvPr/>
        </p:nvSpPr>
        <p:spPr>
          <a:xfrm>
            <a:off x="374650" y="488568"/>
            <a:ext cx="1447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5B029F-8B9D-47D7-8D21-8EC4E3C76CA9}"/>
              </a:ext>
            </a:extLst>
          </p:cNvPr>
          <p:cNvSpPr txBox="1"/>
          <p:nvPr/>
        </p:nvSpPr>
        <p:spPr>
          <a:xfrm>
            <a:off x="450850" y="3879850"/>
            <a:ext cx="464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组合</a:t>
            </a:r>
            <a:r>
              <a:rPr lang="en-US" altLang="zh-CN" dirty="0"/>
              <a:t>B Load(%</a:t>
            </a:r>
            <a:r>
              <a:rPr lang="en-US" altLang="zh-CN" dirty="0" err="1"/>
              <a:t>rsp</a:t>
            </a:r>
            <a:r>
              <a:rPr lang="zh-CN" altLang="en-US" dirty="0"/>
              <a:t>，</a:t>
            </a:r>
            <a:r>
              <a:rPr lang="en-US" altLang="zh-CN" dirty="0"/>
              <a:t> E</a:t>
            </a:r>
            <a:r>
              <a:rPr lang="zh-CN" altLang="en-US" dirty="0"/>
              <a:t>段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ret (D</a:t>
            </a:r>
            <a:r>
              <a:rPr lang="zh-CN" altLang="en-US" dirty="0"/>
              <a:t>段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211FFA-1D9C-43F9-A4A4-411E346B0D8A}"/>
              </a:ext>
            </a:extLst>
          </p:cNvPr>
          <p:cNvSpPr txBox="1"/>
          <p:nvPr/>
        </p:nvSpPr>
        <p:spPr>
          <a:xfrm>
            <a:off x="488950" y="2432050"/>
            <a:ext cx="40767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组合</a:t>
            </a:r>
            <a:r>
              <a:rPr lang="en-US" altLang="zh-CN" dirty="0"/>
              <a:t>A </a:t>
            </a:r>
            <a:r>
              <a:rPr lang="zh-CN" altLang="en-US" dirty="0"/>
              <a:t>错误预测分支</a:t>
            </a:r>
            <a:r>
              <a:rPr lang="en-US" altLang="zh-CN" dirty="0"/>
              <a:t>(E</a:t>
            </a:r>
            <a:r>
              <a:rPr lang="zh-CN" altLang="en-US" dirty="0"/>
              <a:t>段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ret(D</a:t>
            </a:r>
            <a:r>
              <a:rPr lang="zh-CN" altLang="en-US" dirty="0"/>
              <a:t>段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1197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8E2F3-84EE-4A9B-B337-EBB32D2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0A306-0A9A-4A42-92B7-98FABBC0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31CA6-C4A3-43D4-AE62-C0D6D8D2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17" y="1666088"/>
            <a:ext cx="629466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3422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9451-43D8-469C-8ABA-66060237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6241F-BE43-43B9-B61E-BC5C4FF1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457FD-96C8-4D61-AF96-F19EE219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080"/>
            <a:ext cx="9131300" cy="48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42493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6C6D9-AC4A-4EAE-BB57-75ADC440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35721-C175-4188-8D67-77B771B4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12D46-E0C7-436F-AAB1-6807BD51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681329"/>
            <a:ext cx="6287045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809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流水线的运行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219200"/>
            <a:ext cx="8077200" cy="2168525"/>
            <a:chOff x="968" y="2430"/>
            <a:chExt cx="2688" cy="1366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762000" y="830263"/>
            <a:ext cx="6400800" cy="5294312"/>
            <a:chOff x="480" y="523"/>
            <a:chExt cx="4032" cy="3335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1776"/>
              <a:chExt cx="4032" cy="1506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71" y="307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1011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671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307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967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603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263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52"/>
            <p:cNvGrpSpPr>
              <a:grpSpLocks/>
            </p:cNvGrpSpPr>
            <p:nvPr/>
          </p:nvGrpSpPr>
          <p:grpSpPr bwMode="auto">
            <a:xfrm>
              <a:off x="2352" y="523"/>
              <a:ext cx="271" cy="1205"/>
              <a:chOff x="2552" y="523"/>
              <a:chExt cx="271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3"/>
            <p:cNvGrpSpPr>
              <a:grpSpLocks/>
            </p:cNvGrpSpPr>
            <p:nvPr/>
          </p:nvGrpSpPr>
          <p:grpSpPr bwMode="auto">
            <a:xfrm>
              <a:off x="2448" y="523"/>
              <a:ext cx="271" cy="1205"/>
              <a:chOff x="2552" y="523"/>
              <a:chExt cx="271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2753" y="523"/>
              <a:ext cx="271" cy="1205"/>
              <a:chOff x="2553" y="523"/>
              <a:chExt cx="271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670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59"/>
            <p:cNvGrpSpPr>
              <a:grpSpLocks/>
            </p:cNvGrpSpPr>
            <p:nvPr/>
          </p:nvGrpSpPr>
          <p:grpSpPr bwMode="auto">
            <a:xfrm>
              <a:off x="3089" y="523"/>
              <a:ext cx="271" cy="1205"/>
              <a:chOff x="2553" y="523"/>
              <a:chExt cx="271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359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30245</TotalTime>
  <Pages>8</Pages>
  <Words>7940</Words>
  <Application>Microsoft Office PowerPoint</Application>
  <PresentationFormat>自定义</PresentationFormat>
  <Paragraphs>2820</Paragraphs>
  <Slides>88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9" baseType="lpstr">
      <vt:lpstr>方正舒体</vt:lpstr>
      <vt:lpstr>微软雅黑</vt:lpstr>
      <vt:lpstr>微软雅黑</vt:lpstr>
      <vt:lpstr>Arial</vt:lpstr>
      <vt:lpstr>Cambria Math</vt:lpstr>
      <vt:lpstr>Courier New</vt:lpstr>
      <vt:lpstr>Helvetica</vt:lpstr>
      <vt:lpstr>Times New Roman</vt:lpstr>
      <vt:lpstr>Wingdings</vt:lpstr>
      <vt:lpstr>Wingdings 3</vt:lpstr>
      <vt:lpstr>fujitsu-99-02</vt:lpstr>
      <vt:lpstr>PowerPoint 演示文稿</vt:lpstr>
      <vt:lpstr>日常生活中的例子1：洗车 </vt:lpstr>
      <vt:lpstr>日常生活中的例子2—洗衣服</vt:lpstr>
      <vt:lpstr>Sequential Laundry（串行方式）</vt:lpstr>
      <vt:lpstr>Pipelined Laundry: (Start work ASAP)</vt:lpstr>
      <vt:lpstr>计算流水线</vt:lpstr>
      <vt:lpstr>三段流水线</vt:lpstr>
      <vt:lpstr>非流水线和三段流水线图对比</vt:lpstr>
      <vt:lpstr>流水线的运行</vt:lpstr>
      <vt:lpstr>流水线局限性1: 各阶段的延迟不一致</vt:lpstr>
      <vt:lpstr>练习</vt:lpstr>
      <vt:lpstr>PowerPoint 演示文稿</vt:lpstr>
      <vt:lpstr>流水线局限性2:寄存器开销大</vt:lpstr>
      <vt:lpstr>PowerPoint 演示文稿</vt:lpstr>
      <vt:lpstr>带反馈的流水线系统</vt:lpstr>
      <vt:lpstr>数据相关</vt:lpstr>
      <vt:lpstr>顺序执行系统的数据相关</vt:lpstr>
      <vt:lpstr>流水线系统中的数据相关</vt:lpstr>
      <vt:lpstr>控制相关（Control Dependency)</vt:lpstr>
      <vt:lpstr>PowerPoint 演示文稿</vt:lpstr>
      <vt:lpstr>4.5 Y86-64的流水线实现</vt:lpstr>
      <vt:lpstr>PowerPoint 演示文稿</vt:lpstr>
      <vt:lpstr>PowerPoint 演示文稿</vt:lpstr>
      <vt:lpstr>插入流水线寄存器，从而分隔出各段</vt:lpstr>
      <vt:lpstr>五段流水线</vt:lpstr>
      <vt:lpstr>PIPE- 处理器的硬件设计</vt:lpstr>
      <vt:lpstr>信号的命名</vt:lpstr>
      <vt:lpstr>PowerPoint 演示文稿</vt:lpstr>
      <vt:lpstr>反馈路径</vt:lpstr>
      <vt:lpstr>PC的预测</vt:lpstr>
      <vt:lpstr>预测PC的策略</vt:lpstr>
      <vt:lpstr>PC预测失败后的恢复</vt:lpstr>
      <vt:lpstr>练习</vt:lpstr>
      <vt:lpstr>4.5.5 流水线冒险</vt:lpstr>
      <vt:lpstr>没有数据相关的流水线示例</vt:lpstr>
      <vt:lpstr>数据相关时，如果隔有3条Nop指令</vt:lpstr>
      <vt:lpstr>数据相关时，如果隔有2条Nop指令</vt:lpstr>
      <vt:lpstr>数据相关时，如果隔有1条Nop指令</vt:lpstr>
      <vt:lpstr>数据相关时，如果没有Nop指令</vt:lpstr>
      <vt:lpstr>数据冒险的解决方案</vt:lpstr>
      <vt:lpstr>方法1：用暂停（Stalling）来避免数据冒险</vt:lpstr>
      <vt:lpstr>示例1：插入一个bubble</vt:lpstr>
      <vt:lpstr>PowerPoint 演示文稿</vt:lpstr>
      <vt:lpstr>判断是否要Stall 的条件</vt:lpstr>
      <vt:lpstr>Stall条件的检测</vt:lpstr>
      <vt:lpstr>示例2： Stalling X 3</vt:lpstr>
      <vt:lpstr>Stalling时会发生什么?</vt:lpstr>
      <vt:lpstr>Stalling的实现</vt:lpstr>
      <vt:lpstr>流水线寄存器模式</vt:lpstr>
      <vt:lpstr>stall和buffer的部分语句</vt:lpstr>
      <vt:lpstr>PowerPoint 演示文稿</vt:lpstr>
      <vt:lpstr>PowerPoint 演示文稿</vt:lpstr>
      <vt:lpstr>方法2：用转发( Forwarding)来避免数据冒险</vt:lpstr>
      <vt:lpstr>转发示例#1</vt:lpstr>
      <vt:lpstr>PowerPoint 演示文稿</vt:lpstr>
      <vt:lpstr>转发示例#3</vt:lpstr>
      <vt:lpstr>旁路路径</vt:lpstr>
      <vt:lpstr>转发优先级</vt:lpstr>
      <vt:lpstr>转发的实现</vt:lpstr>
      <vt:lpstr>转发的实现</vt:lpstr>
      <vt:lpstr>Load-use冒险</vt:lpstr>
      <vt:lpstr>如何避免 Load/Use 冒险</vt:lpstr>
      <vt:lpstr>检测 Load/Use 冒险</vt:lpstr>
      <vt:lpstr>Load/Use冒险的控制</vt:lpstr>
      <vt:lpstr>控制冒险的解决方法</vt:lpstr>
      <vt:lpstr>1、分支预测错误的示例</vt:lpstr>
      <vt:lpstr>预测失败的处理</vt:lpstr>
      <vt:lpstr>分支预测失败的检测</vt:lpstr>
      <vt:lpstr>预测失败的控制</vt:lpstr>
      <vt:lpstr>2、ret指令带来的冒险</vt:lpstr>
      <vt:lpstr>ret指令正确返回的示例</vt:lpstr>
      <vt:lpstr>ret的检测</vt:lpstr>
      <vt:lpstr>ret的控制</vt:lpstr>
      <vt:lpstr>三种情况的总结</vt:lpstr>
      <vt:lpstr>流水线控制的实现</vt:lpstr>
      <vt:lpstr>流水线控制的初始版本</vt:lpstr>
      <vt:lpstr>特例：控制条件的组合</vt:lpstr>
      <vt:lpstr>组合A的示例</vt:lpstr>
      <vt:lpstr>组合A的控制</vt:lpstr>
      <vt:lpstr>组合B的示例</vt:lpstr>
      <vt:lpstr>组合B的控制（错误）</vt:lpstr>
      <vt:lpstr>组合B的控制的处理</vt:lpstr>
      <vt:lpstr>改正后的流水线控制逻辑</vt:lpstr>
      <vt:lpstr>流水线总结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zhang zhang</cp:lastModifiedBy>
  <cp:revision>248</cp:revision>
  <cp:lastPrinted>1999-02-26T14:55:35Z</cp:lastPrinted>
  <dcterms:created xsi:type="dcterms:W3CDTF">1998-03-03T17:17:57Z</dcterms:created>
  <dcterms:modified xsi:type="dcterms:W3CDTF">2022-04-19T08:12:37Z</dcterms:modified>
</cp:coreProperties>
</file>