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6"/>
  </p:notesMasterIdLst>
  <p:handoutMasterIdLst>
    <p:handoutMasterId r:id="rId87"/>
  </p:handoutMasterIdLst>
  <p:sldIdLst>
    <p:sldId id="1426" r:id="rId2"/>
    <p:sldId id="1389" r:id="rId3"/>
    <p:sldId id="1427" r:id="rId4"/>
    <p:sldId id="1391" r:id="rId5"/>
    <p:sldId id="1392" r:id="rId6"/>
    <p:sldId id="1503" r:id="rId7"/>
    <p:sldId id="1504" r:id="rId8"/>
    <p:sldId id="1513" r:id="rId9"/>
    <p:sldId id="1393" r:id="rId10"/>
    <p:sldId id="1394" r:id="rId11"/>
    <p:sldId id="1395" r:id="rId12"/>
    <p:sldId id="1396" r:id="rId13"/>
    <p:sldId id="1397" r:id="rId14"/>
    <p:sldId id="1418" r:id="rId15"/>
    <p:sldId id="1398" r:id="rId16"/>
    <p:sldId id="1419" r:id="rId17"/>
    <p:sldId id="1428" r:id="rId18"/>
    <p:sldId id="1420" r:id="rId19"/>
    <p:sldId id="1421" r:id="rId20"/>
    <p:sldId id="1403" r:id="rId21"/>
    <p:sldId id="1429" r:id="rId22"/>
    <p:sldId id="1430" r:id="rId23"/>
    <p:sldId id="1404" r:id="rId24"/>
    <p:sldId id="1424" r:id="rId25"/>
    <p:sldId id="1407" r:id="rId26"/>
    <p:sldId id="1408" r:id="rId27"/>
    <p:sldId id="1409" r:id="rId28"/>
    <p:sldId id="1410" r:id="rId29"/>
    <p:sldId id="1411" r:id="rId30"/>
    <p:sldId id="1412" r:id="rId31"/>
    <p:sldId id="1413" r:id="rId32"/>
    <p:sldId id="1414" r:id="rId33"/>
    <p:sldId id="1425" r:id="rId34"/>
    <p:sldId id="1431" r:id="rId35"/>
    <p:sldId id="1415" r:id="rId36"/>
    <p:sldId id="1416" r:id="rId37"/>
    <p:sldId id="1505" r:id="rId38"/>
    <p:sldId id="1475" r:id="rId39"/>
    <p:sldId id="1468" r:id="rId40"/>
    <p:sldId id="1476" r:id="rId41"/>
    <p:sldId id="1477" r:id="rId42"/>
    <p:sldId id="1478" r:id="rId43"/>
    <p:sldId id="1433" r:id="rId44"/>
    <p:sldId id="1432" r:id="rId45"/>
    <p:sldId id="1434" r:id="rId46"/>
    <p:sldId id="1435" r:id="rId47"/>
    <p:sldId id="1437" r:id="rId48"/>
    <p:sldId id="1438" r:id="rId49"/>
    <p:sldId id="1439" r:id="rId50"/>
    <p:sldId id="804" r:id="rId51"/>
    <p:sldId id="811" r:id="rId52"/>
    <p:sldId id="812" r:id="rId53"/>
    <p:sldId id="805" r:id="rId54"/>
    <p:sldId id="815" r:id="rId55"/>
    <p:sldId id="821" r:id="rId56"/>
    <p:sldId id="1506" r:id="rId57"/>
    <p:sldId id="1441" r:id="rId58"/>
    <p:sldId id="1442" r:id="rId59"/>
    <p:sldId id="1444" r:id="rId60"/>
    <p:sldId id="296" r:id="rId61"/>
    <p:sldId id="1443" r:id="rId62"/>
    <p:sldId id="1446" r:id="rId63"/>
    <p:sldId id="1445" r:id="rId64"/>
    <p:sldId id="1447" r:id="rId65"/>
    <p:sldId id="1448" r:id="rId66"/>
    <p:sldId id="1509" r:id="rId67"/>
    <p:sldId id="1512" r:id="rId68"/>
    <p:sldId id="1499" r:id="rId69"/>
    <p:sldId id="1493" r:id="rId70"/>
    <p:sldId id="1495" r:id="rId71"/>
    <p:sldId id="1500" r:id="rId72"/>
    <p:sldId id="1501" r:id="rId73"/>
    <p:sldId id="1502" r:id="rId74"/>
    <p:sldId id="1479" r:id="rId75"/>
    <p:sldId id="1480" r:id="rId76"/>
    <p:sldId id="1481" r:id="rId77"/>
    <p:sldId id="1491" r:id="rId78"/>
    <p:sldId id="1482" r:id="rId79"/>
    <p:sldId id="1483" r:id="rId80"/>
    <p:sldId id="1484" r:id="rId81"/>
    <p:sldId id="1485" r:id="rId82"/>
    <p:sldId id="1486" r:id="rId83"/>
    <p:sldId id="1487" r:id="rId84"/>
    <p:sldId id="1510" r:id="rId85"/>
  </p:sldIdLst>
  <p:sldSz cx="9144000" cy="6858000" type="screen4x3"/>
  <p:notesSz cx="7302500" cy="9586913"/>
  <p:custDataLst>
    <p:tags r:id="rId88"/>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zhang" initials="zz" lastIdx="1" clrIdx="0">
    <p:extLst>
      <p:ext uri="{19B8F6BF-5375-455C-9EA6-DF929625EA0E}">
        <p15:presenceInfo xmlns:p15="http://schemas.microsoft.com/office/powerpoint/2012/main" userId="2be8fb96e0a32d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F5BD"/>
    <a:srgbClr val="990000"/>
    <a:srgbClr val="F7F5CD"/>
    <a:srgbClr val="D5F1CF"/>
    <a:srgbClr val="EBAFAF"/>
    <a:srgbClr val="F1C7C7"/>
    <a:srgbClr val="CCCCCC"/>
    <a:srgbClr val="8DBA84"/>
    <a:srgbClr val="8AD87A"/>
    <a:srgbClr val="AC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49" autoAdjust="0"/>
  </p:normalViewPr>
  <p:slideViewPr>
    <p:cSldViewPr snapToObjects="1">
      <p:cViewPr varScale="1">
        <p:scale>
          <a:sx n="83" d="100"/>
          <a:sy n="83" d="100"/>
        </p:scale>
        <p:origin x="1339" y="58"/>
      </p:cViewPr>
      <p:guideLst>
        <p:guide orient="horz" pos="2592"/>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226268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949905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45058"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46082"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1202"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2226"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4274"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37890"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6322"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7346"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8370"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9394"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0418"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1442"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2466"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3490"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4514"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181287" y="726135"/>
            <a:ext cx="4953350" cy="3580537"/>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47106" name="Rectangle 2"/>
          <p:cNvSpPr txBox="1">
            <a:spLocks noGrp="1" noChangeArrowheads="1"/>
          </p:cNvSpPr>
          <p:nvPr>
            <p:ph type="body"/>
          </p:nvPr>
        </p:nvSpPr>
        <p:spPr bwMode="auto">
          <a:xfrm>
            <a:off x="974898" y="4555725"/>
            <a:ext cx="5352706" cy="4324461"/>
          </a:xfrm>
          <a:prstGeom prst="rect">
            <a:avLst/>
          </a:prstGeom>
          <a:solidFill>
            <a:srgbClr val="FFFFFF"/>
          </a:solidFill>
          <a:ln w="9360">
            <a:solidFill>
              <a:srgbClr val="000000"/>
            </a:solidFill>
            <a:miter lim="800000"/>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181287" y="726135"/>
            <a:ext cx="4953350" cy="3580537"/>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47106" name="Rectangle 2"/>
          <p:cNvSpPr txBox="1">
            <a:spLocks noGrp="1" noChangeArrowheads="1"/>
          </p:cNvSpPr>
          <p:nvPr>
            <p:ph type="body"/>
          </p:nvPr>
        </p:nvSpPr>
        <p:spPr bwMode="auto">
          <a:xfrm>
            <a:off x="974898" y="4555725"/>
            <a:ext cx="5352706" cy="4324461"/>
          </a:xfrm>
          <a:prstGeom prst="rect">
            <a:avLst/>
          </a:prstGeom>
          <a:solidFill>
            <a:srgbClr val="FFFFFF"/>
          </a:solidFill>
          <a:ln w="9360">
            <a:solidFill>
              <a:srgbClr val="000000"/>
            </a:solidFill>
            <a:miter lim="800000"/>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48130"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49154"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50178"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52226"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51202"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53250"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179610" y="724518"/>
            <a:ext cx="4955028"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54274"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56322"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261456"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38914"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57346"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58370"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0418"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1442"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3490"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2466"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5538"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4514"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6562"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7586"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39938"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a:p>
        </p:txBody>
      </p:sp>
      <p:sp>
        <p:nvSpPr>
          <p:cNvPr id="67586"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362454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68610"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262063" y="723900"/>
            <a:ext cx="4778375" cy="3582988"/>
          </a:xfrm>
          <a:ln/>
        </p:spPr>
      </p:sp>
      <p:sp>
        <p:nvSpPr>
          <p:cNvPr id="18435" name="Rectangle 3"/>
          <p:cNvSpPr>
            <a:spLocks noGrp="1" noChangeArrowheads="1"/>
          </p:cNvSpPr>
          <p:nvPr>
            <p:ph type="body" idx="1"/>
          </p:nvPr>
        </p:nvSpPr>
        <p:spPr>
          <a:xfrm>
            <a:off x="973219" y="4555725"/>
            <a:ext cx="5356062" cy="4313140"/>
          </a:xfrm>
          <a:noFill/>
          <a:ln w="9525"/>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69634"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0658"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1682"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2706"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3730"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4754"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40962"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84994"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5778"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6802"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7826"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8850"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79874"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Text Box 1"/>
          <p:cNvSpPr txBox="1">
            <a:spLocks noChangeArrowheads="1"/>
          </p:cNvSpPr>
          <p:nvPr/>
        </p:nvSpPr>
        <p:spPr bwMode="auto">
          <a:xfrm>
            <a:off x="1174575" y="724518"/>
            <a:ext cx="4955029" cy="3582155"/>
          </a:xfrm>
          <a:prstGeom prst="rect">
            <a:avLst/>
          </a:prstGeom>
          <a:solidFill>
            <a:srgbClr val="FFFFFF"/>
          </a:solidFill>
          <a:ln w="9525">
            <a:solidFill>
              <a:srgbClr val="000000"/>
            </a:solidFill>
            <a:miter lim="800000"/>
            <a:headEnd/>
            <a:tailEnd/>
          </a:ln>
          <a:effectLst/>
        </p:spPr>
        <p:txBody>
          <a:bodyPr wrap="none" lIns="94631" tIns="47316" rIns="94631" bIns="47316" anchor="ctr"/>
          <a:lstStyle/>
          <a:p>
            <a:endParaRPr lang="en-US" dirty="0">
              <a:latin typeface="Calibri" pitchFamily="34" charset="0"/>
            </a:endParaRPr>
          </a:p>
        </p:txBody>
      </p:sp>
      <p:sp>
        <p:nvSpPr>
          <p:cNvPr id="80898" name="Rectangle 2"/>
          <p:cNvSpPr txBox="1">
            <a:spLocks noGrp="1" noChangeArrowheads="1"/>
          </p:cNvSpPr>
          <p:nvPr>
            <p:ph type="body"/>
          </p:nvPr>
        </p:nvSpPr>
        <p:spPr bwMode="auto">
          <a:xfrm>
            <a:off x="974898" y="4555725"/>
            <a:ext cx="5352706" cy="4314758"/>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41986"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43010"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259872" y="722823"/>
            <a:ext cx="4779588" cy="3585582"/>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44034" name="Rectangle 2"/>
          <p:cNvSpPr txBox="1">
            <a:spLocks noGrp="1" noChangeArrowheads="1"/>
          </p:cNvSpPr>
          <p:nvPr>
            <p:ph type="body"/>
          </p:nvPr>
        </p:nvSpPr>
        <p:spPr bwMode="auto">
          <a:xfrm>
            <a:off x="973033" y="4555686"/>
            <a:ext cx="5356434" cy="431316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仅内容">
    <p:spTree>
      <p:nvGrpSpPr>
        <p:cNvPr id="1" name=""/>
        <p:cNvGrpSpPr/>
        <p:nvPr/>
      </p:nvGrpSpPr>
      <p:grpSpPr>
        <a:xfrm>
          <a:off x="0" y="0"/>
          <a:ext cx="0" cy="0"/>
          <a:chOff x="0" y="0"/>
          <a:chExt cx="0" cy="0"/>
        </a:xfrm>
      </p:grpSpPr>
      <p:sp>
        <p:nvSpPr>
          <p:cNvPr id="6" name="内容占位符 5"/>
          <p:cNvSpPr>
            <a:spLocks noGrp="1"/>
          </p:cNvSpPr>
          <p:nvPr>
            <p:ph sz="quarter" idx="12"/>
          </p:nvPr>
        </p:nvSpPr>
        <p:spPr>
          <a:xfrm>
            <a:off x="539750" y="692152"/>
            <a:ext cx="8135938" cy="5400675"/>
          </a:xfrm>
        </p:spPr>
        <p:txBody>
          <a:bodyPr/>
          <a:lstStyle>
            <a:lvl1pPr marL="0" indent="0" algn="l">
              <a:lnSpc>
                <a:spcPct val="130000"/>
              </a:lnSpc>
              <a:spcBef>
                <a:spcPts val="600"/>
              </a:spcBef>
              <a:defRPr sz="2400"/>
            </a:lvl1pPr>
            <a:lvl2pPr marL="450850" indent="6350" algn="l">
              <a:lnSpc>
                <a:spcPct val="130000"/>
              </a:lnSpc>
              <a:spcBef>
                <a:spcPts val="600"/>
              </a:spcBef>
              <a:defRPr sz="2400"/>
            </a:lvl2pPr>
            <a:lvl3pPr algn="l">
              <a:defRPr sz="2400"/>
            </a:lvl3pPr>
            <a:lvl4pPr algn="l">
              <a:defRPr sz="2400"/>
            </a:lvl4pPr>
            <a:lvl5pPr algn="l">
              <a:defRPr sz="2400"/>
            </a:lvl5p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181300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8213725" cy="5249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 id="2147483662" r:id="rId14"/>
  </p:sldLayoutIdLst>
  <p:txStyles>
    <p:titleStyle>
      <a:lvl1pPr marL="119063" indent="-119063" algn="l" rtl="0" eaLnBrk="1" fontAlgn="base" hangingPunct="1">
        <a:spcBef>
          <a:spcPct val="0"/>
        </a:spcBef>
        <a:spcAft>
          <a:spcPct val="0"/>
        </a:spcAft>
        <a:defRPr sz="3200" b="1">
          <a:solidFill>
            <a:schemeClr val="tx1"/>
          </a:solidFill>
          <a:latin typeface="微软雅黑" panose="020B0503020204020204" pitchFamily="34" charset="-122"/>
          <a:ea typeface="微软雅黑" panose="020B0503020204020204" pitchFamily="34" charset="-122"/>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0" indent="0" algn="l" rtl="0" eaLnBrk="1" fontAlgn="base" hangingPunct="1">
        <a:lnSpc>
          <a:spcPct val="130000"/>
        </a:lnSpc>
        <a:spcBef>
          <a:spcPct val="20000"/>
        </a:spcBef>
        <a:spcAft>
          <a:spcPct val="0"/>
        </a:spcAft>
        <a:buClr>
          <a:srgbClr val="990000"/>
        </a:buClr>
        <a:buSzPct val="60000"/>
        <a:buFont typeface="Wingdings 2" pitchFamily="18" charset="2"/>
        <a:buNone/>
        <a:defRPr sz="2400" b="0">
          <a:solidFill>
            <a:schemeClr val="tx1"/>
          </a:solidFill>
          <a:latin typeface="微软雅黑" panose="020B0503020204020204" pitchFamily="34" charset="-122"/>
          <a:ea typeface="微软雅黑" panose="020B0503020204020204" pitchFamily="34" charset="-122"/>
          <a:cs typeface="+mn-cs"/>
        </a:defRPr>
      </a:lvl1pPr>
      <a:lvl2pPr marL="457200" indent="0" algn="l" rtl="0" eaLnBrk="1" fontAlgn="base" hangingPunct="1">
        <a:lnSpc>
          <a:spcPct val="130000"/>
        </a:lnSpc>
        <a:spcBef>
          <a:spcPct val="20000"/>
        </a:spcBef>
        <a:spcAft>
          <a:spcPct val="0"/>
        </a:spcAft>
        <a:buClr>
          <a:srgbClr val="990000"/>
        </a:buClr>
        <a:buSzPct val="110000"/>
        <a:buFont typeface="Wingdings" pitchFamily="2" charset="2"/>
        <a:buNone/>
        <a:defRPr sz="2200" b="0">
          <a:solidFill>
            <a:schemeClr val="tx1"/>
          </a:solidFill>
          <a:latin typeface="微软雅黑" panose="020B0503020204020204" pitchFamily="34" charset="-122"/>
          <a:ea typeface="微软雅黑" panose="020B0503020204020204" pitchFamily="34" charset="-122"/>
        </a:defRPr>
      </a:lvl2pPr>
      <a:lvl3pPr marL="914400" indent="0" algn="l" rtl="0" eaLnBrk="1" fontAlgn="base" hangingPunct="1">
        <a:spcBef>
          <a:spcPct val="20000"/>
        </a:spcBef>
        <a:spcAft>
          <a:spcPct val="0"/>
        </a:spcAft>
        <a:buSzPct val="80000"/>
        <a:buFont typeface="Wingdings" pitchFamily="2" charset="2"/>
        <a:buNone/>
        <a:defRPr sz="2000" b="0">
          <a:solidFill>
            <a:schemeClr val="tx1"/>
          </a:solidFill>
          <a:latin typeface="微软雅黑" panose="020B0503020204020204" pitchFamily="34" charset="-122"/>
          <a:ea typeface="微软雅黑" panose="020B0503020204020204" pitchFamily="34" charset="-122"/>
        </a:defRPr>
      </a:lvl3pPr>
      <a:lvl4pPr marL="13716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3.tmp"/><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3.tmp"/><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image" Target="../media/image3.tmp"/><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990600"/>
            <a:ext cx="7772400" cy="2438400"/>
          </a:xfrm>
        </p:spPr>
        <p:txBody>
          <a:bodyPr/>
          <a:lstStyle/>
          <a:p>
            <a:pPr marL="0" indent="0"/>
            <a:r>
              <a:rPr lang="zh-CN" altLang="en-US" dirty="0"/>
              <a:t>动态内存分配</a:t>
            </a:r>
            <a:br>
              <a:rPr lang="en-US" dirty="0"/>
            </a:br>
            <a:br>
              <a:rPr lang="en-US" dirty="0"/>
            </a:br>
            <a:endParaRPr lang="en-US" sz="2000" b="0" dirty="0"/>
          </a:p>
        </p:txBody>
      </p:sp>
      <p:sp>
        <p:nvSpPr>
          <p:cNvPr id="3" name="副标题 2">
            <a:extLst>
              <a:ext uri="{FF2B5EF4-FFF2-40B4-BE49-F238E27FC236}">
                <a16:creationId xmlns:a16="http://schemas.microsoft.com/office/drawing/2014/main" id="{2B3BDF77-47B3-4367-A394-2FF24D71CA2A}"/>
              </a:ext>
            </a:extLst>
          </p:cNvPr>
          <p:cNvSpPr>
            <a:spLocks noGrp="1"/>
          </p:cNvSpPr>
          <p:nvPr>
            <p:ph type="subTitle" idx="1"/>
          </p:nvPr>
        </p:nvSpPr>
        <p:spPr/>
        <p:txBody>
          <a:bodyPr/>
          <a:lstStyle/>
          <a:p>
            <a:r>
              <a:rPr lang="zh-CN" altLang="en-US" sz="2400" dirty="0"/>
              <a:t>基本概念</a:t>
            </a:r>
            <a:endParaRPr lang="en-US" altLang="zh-CN" sz="2400" dirty="0"/>
          </a:p>
          <a:p>
            <a:r>
              <a:rPr lang="zh-CN" altLang="en-US" sz="2400" dirty="0"/>
              <a:t>隐式空闲链表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493713"/>
            <a:ext cx="64643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分配示例</a:t>
            </a:r>
            <a:endParaRPr lang="en-GB" dirty="0"/>
          </a:p>
        </p:txBody>
      </p:sp>
      <p:grpSp>
        <p:nvGrpSpPr>
          <p:cNvPr id="98" name="Group 97"/>
          <p:cNvGrpSpPr/>
          <p:nvPr/>
        </p:nvGrpSpPr>
        <p:grpSpPr>
          <a:xfrm>
            <a:off x="2992437" y="1614488"/>
            <a:ext cx="5181600" cy="304800"/>
            <a:chOff x="3006724" y="1614488"/>
            <a:chExt cx="5181600" cy="304800"/>
          </a:xfrm>
        </p:grpSpPr>
        <p:sp>
          <p:nvSpPr>
            <p:cNvPr id="11266" name="Rectangle 2"/>
            <p:cNvSpPr>
              <a:spLocks noChangeArrowheads="1"/>
            </p:cNvSpPr>
            <p:nvPr/>
          </p:nvSpPr>
          <p:spPr bwMode="auto">
            <a:xfrm>
              <a:off x="30067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67" name="Rectangle 3"/>
            <p:cNvSpPr>
              <a:spLocks noChangeArrowheads="1"/>
            </p:cNvSpPr>
            <p:nvPr/>
          </p:nvSpPr>
          <p:spPr bwMode="auto">
            <a:xfrm>
              <a:off x="33115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68" name="Rectangle 4"/>
            <p:cNvSpPr>
              <a:spLocks noChangeArrowheads="1"/>
            </p:cNvSpPr>
            <p:nvPr/>
          </p:nvSpPr>
          <p:spPr bwMode="auto">
            <a:xfrm>
              <a:off x="36163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69" name="Rectangle 5"/>
            <p:cNvSpPr>
              <a:spLocks noChangeArrowheads="1"/>
            </p:cNvSpPr>
            <p:nvPr/>
          </p:nvSpPr>
          <p:spPr bwMode="auto">
            <a:xfrm>
              <a:off x="39211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70" name="Rectangle 6"/>
            <p:cNvSpPr>
              <a:spLocks noChangeArrowheads="1"/>
            </p:cNvSpPr>
            <p:nvPr/>
          </p:nvSpPr>
          <p:spPr bwMode="auto">
            <a:xfrm>
              <a:off x="4225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1" name="Rectangle 7"/>
            <p:cNvSpPr>
              <a:spLocks noChangeArrowheads="1"/>
            </p:cNvSpPr>
            <p:nvPr/>
          </p:nvSpPr>
          <p:spPr bwMode="auto">
            <a:xfrm>
              <a:off x="4530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2" name="Rectangle 8"/>
            <p:cNvSpPr>
              <a:spLocks noChangeArrowheads="1"/>
            </p:cNvSpPr>
            <p:nvPr/>
          </p:nvSpPr>
          <p:spPr bwMode="auto">
            <a:xfrm>
              <a:off x="4835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3" name="Rectangle 9"/>
            <p:cNvSpPr>
              <a:spLocks noChangeArrowheads="1"/>
            </p:cNvSpPr>
            <p:nvPr/>
          </p:nvSpPr>
          <p:spPr bwMode="auto">
            <a:xfrm>
              <a:off x="51403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4" name="Rectangle 10"/>
            <p:cNvSpPr>
              <a:spLocks noChangeArrowheads="1"/>
            </p:cNvSpPr>
            <p:nvPr/>
          </p:nvSpPr>
          <p:spPr bwMode="auto">
            <a:xfrm>
              <a:off x="54451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5" name="Rectangle 11"/>
            <p:cNvSpPr>
              <a:spLocks noChangeArrowheads="1"/>
            </p:cNvSpPr>
            <p:nvPr/>
          </p:nvSpPr>
          <p:spPr bwMode="auto">
            <a:xfrm>
              <a:off x="5749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6" name="Rectangle 12"/>
            <p:cNvSpPr>
              <a:spLocks noChangeArrowheads="1"/>
            </p:cNvSpPr>
            <p:nvPr/>
          </p:nvSpPr>
          <p:spPr bwMode="auto">
            <a:xfrm>
              <a:off x="6054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7" name="Rectangle 13"/>
            <p:cNvSpPr>
              <a:spLocks noChangeArrowheads="1"/>
            </p:cNvSpPr>
            <p:nvPr/>
          </p:nvSpPr>
          <p:spPr bwMode="auto">
            <a:xfrm>
              <a:off x="6359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8" name="Rectangle 14"/>
            <p:cNvSpPr>
              <a:spLocks noChangeArrowheads="1"/>
            </p:cNvSpPr>
            <p:nvPr/>
          </p:nvSpPr>
          <p:spPr bwMode="auto">
            <a:xfrm>
              <a:off x="66643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9" name="Rectangle 15"/>
            <p:cNvSpPr>
              <a:spLocks noChangeArrowheads="1"/>
            </p:cNvSpPr>
            <p:nvPr/>
          </p:nvSpPr>
          <p:spPr bwMode="auto">
            <a:xfrm>
              <a:off x="69691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80" name="Rectangle 16"/>
            <p:cNvSpPr>
              <a:spLocks noChangeArrowheads="1"/>
            </p:cNvSpPr>
            <p:nvPr/>
          </p:nvSpPr>
          <p:spPr bwMode="auto">
            <a:xfrm>
              <a:off x="7273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81" name="Rectangle 17"/>
            <p:cNvSpPr>
              <a:spLocks noChangeArrowheads="1"/>
            </p:cNvSpPr>
            <p:nvPr/>
          </p:nvSpPr>
          <p:spPr bwMode="auto">
            <a:xfrm>
              <a:off x="7578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82" name="Rectangle 18"/>
            <p:cNvSpPr>
              <a:spLocks noChangeArrowheads="1"/>
            </p:cNvSpPr>
            <p:nvPr/>
          </p:nvSpPr>
          <p:spPr bwMode="auto">
            <a:xfrm>
              <a:off x="7883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283" name="Text Box 19"/>
          <p:cNvSpPr txBox="1">
            <a:spLocks noChangeArrowheads="1"/>
          </p:cNvSpPr>
          <p:nvPr/>
        </p:nvSpPr>
        <p:spPr bwMode="auto">
          <a:xfrm>
            <a:off x="533400" y="1582738"/>
            <a:ext cx="2111773" cy="359010"/>
          </a:xfrm>
          <a:prstGeom prst="rect">
            <a:avLst/>
          </a:prstGeom>
          <a:solidFill>
            <a:srgbClr val="F6F5BD"/>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p1 = malloc(4)</a:t>
            </a:r>
          </a:p>
        </p:txBody>
      </p:sp>
      <p:grpSp>
        <p:nvGrpSpPr>
          <p:cNvPr id="97" name="Group 96"/>
          <p:cNvGrpSpPr/>
          <p:nvPr/>
        </p:nvGrpSpPr>
        <p:grpSpPr>
          <a:xfrm>
            <a:off x="2992437" y="2501901"/>
            <a:ext cx="5181600" cy="304800"/>
            <a:chOff x="3006724" y="2501901"/>
            <a:chExt cx="5181600" cy="304800"/>
          </a:xfrm>
        </p:grpSpPr>
        <p:sp>
          <p:nvSpPr>
            <p:cNvPr id="11284" name="Rectangle 20"/>
            <p:cNvSpPr>
              <a:spLocks noChangeArrowheads="1"/>
            </p:cNvSpPr>
            <p:nvPr/>
          </p:nvSpPr>
          <p:spPr bwMode="auto">
            <a:xfrm>
              <a:off x="30067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85" name="Rectangle 21"/>
            <p:cNvSpPr>
              <a:spLocks noChangeArrowheads="1"/>
            </p:cNvSpPr>
            <p:nvPr/>
          </p:nvSpPr>
          <p:spPr bwMode="auto">
            <a:xfrm>
              <a:off x="33115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86" name="Rectangle 22"/>
            <p:cNvSpPr>
              <a:spLocks noChangeArrowheads="1"/>
            </p:cNvSpPr>
            <p:nvPr/>
          </p:nvSpPr>
          <p:spPr bwMode="auto">
            <a:xfrm>
              <a:off x="36163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87" name="Rectangle 23"/>
            <p:cNvSpPr>
              <a:spLocks noChangeArrowheads="1"/>
            </p:cNvSpPr>
            <p:nvPr/>
          </p:nvSpPr>
          <p:spPr bwMode="auto">
            <a:xfrm>
              <a:off x="39211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88" name="Rectangle 24"/>
            <p:cNvSpPr>
              <a:spLocks noChangeArrowheads="1"/>
            </p:cNvSpPr>
            <p:nvPr/>
          </p:nvSpPr>
          <p:spPr bwMode="auto">
            <a:xfrm>
              <a:off x="42259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89" name="Rectangle 25"/>
            <p:cNvSpPr>
              <a:spLocks noChangeArrowheads="1"/>
            </p:cNvSpPr>
            <p:nvPr/>
          </p:nvSpPr>
          <p:spPr bwMode="auto">
            <a:xfrm>
              <a:off x="45307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90" name="Rectangle 26"/>
            <p:cNvSpPr>
              <a:spLocks noChangeArrowheads="1"/>
            </p:cNvSpPr>
            <p:nvPr/>
          </p:nvSpPr>
          <p:spPr bwMode="auto">
            <a:xfrm>
              <a:off x="48355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91" name="Rectangle 27"/>
            <p:cNvSpPr>
              <a:spLocks noChangeArrowheads="1"/>
            </p:cNvSpPr>
            <p:nvPr/>
          </p:nvSpPr>
          <p:spPr bwMode="auto">
            <a:xfrm>
              <a:off x="51403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92" name="Rectangle 28"/>
            <p:cNvSpPr>
              <a:spLocks noChangeArrowheads="1"/>
            </p:cNvSpPr>
            <p:nvPr/>
          </p:nvSpPr>
          <p:spPr bwMode="auto">
            <a:xfrm>
              <a:off x="54451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93" name="Rectangle 29"/>
            <p:cNvSpPr>
              <a:spLocks noChangeArrowheads="1"/>
            </p:cNvSpPr>
            <p:nvPr/>
          </p:nvSpPr>
          <p:spPr bwMode="auto">
            <a:xfrm>
              <a:off x="57499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4" name="Rectangle 30"/>
            <p:cNvSpPr>
              <a:spLocks noChangeArrowheads="1"/>
            </p:cNvSpPr>
            <p:nvPr/>
          </p:nvSpPr>
          <p:spPr bwMode="auto">
            <a:xfrm>
              <a:off x="60547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5" name="Rectangle 31"/>
            <p:cNvSpPr>
              <a:spLocks noChangeArrowheads="1"/>
            </p:cNvSpPr>
            <p:nvPr/>
          </p:nvSpPr>
          <p:spPr bwMode="auto">
            <a:xfrm>
              <a:off x="63595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6" name="Rectangle 32"/>
            <p:cNvSpPr>
              <a:spLocks noChangeArrowheads="1"/>
            </p:cNvSpPr>
            <p:nvPr/>
          </p:nvSpPr>
          <p:spPr bwMode="auto">
            <a:xfrm>
              <a:off x="66643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7" name="Rectangle 33"/>
            <p:cNvSpPr>
              <a:spLocks noChangeArrowheads="1"/>
            </p:cNvSpPr>
            <p:nvPr/>
          </p:nvSpPr>
          <p:spPr bwMode="auto">
            <a:xfrm>
              <a:off x="69691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8" name="Rectangle 34"/>
            <p:cNvSpPr>
              <a:spLocks noChangeArrowheads="1"/>
            </p:cNvSpPr>
            <p:nvPr/>
          </p:nvSpPr>
          <p:spPr bwMode="auto">
            <a:xfrm>
              <a:off x="72739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9" name="Rectangle 35"/>
            <p:cNvSpPr>
              <a:spLocks noChangeArrowheads="1"/>
            </p:cNvSpPr>
            <p:nvPr/>
          </p:nvSpPr>
          <p:spPr bwMode="auto">
            <a:xfrm>
              <a:off x="75787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00" name="Rectangle 36"/>
            <p:cNvSpPr>
              <a:spLocks noChangeArrowheads="1"/>
            </p:cNvSpPr>
            <p:nvPr/>
          </p:nvSpPr>
          <p:spPr bwMode="auto">
            <a:xfrm>
              <a:off x="78835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301" name="Text Box 37"/>
          <p:cNvSpPr txBox="1">
            <a:spLocks noChangeArrowheads="1"/>
          </p:cNvSpPr>
          <p:nvPr/>
        </p:nvSpPr>
        <p:spPr bwMode="auto">
          <a:xfrm>
            <a:off x="533400" y="2470150"/>
            <a:ext cx="2111773" cy="359010"/>
          </a:xfrm>
          <a:prstGeom prst="rect">
            <a:avLst/>
          </a:prstGeom>
          <a:solidFill>
            <a:schemeClr val="accent2">
              <a:lumMod val="20000"/>
              <a:lumOff val="80000"/>
            </a:schemeClr>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p2 = malloc(5)</a:t>
            </a:r>
          </a:p>
        </p:txBody>
      </p:sp>
      <p:grpSp>
        <p:nvGrpSpPr>
          <p:cNvPr id="96" name="Group 95"/>
          <p:cNvGrpSpPr/>
          <p:nvPr/>
        </p:nvGrpSpPr>
        <p:grpSpPr>
          <a:xfrm>
            <a:off x="2992437" y="3389313"/>
            <a:ext cx="5181600" cy="304800"/>
            <a:chOff x="3006724" y="3389313"/>
            <a:chExt cx="5181600" cy="304800"/>
          </a:xfrm>
        </p:grpSpPr>
        <p:sp>
          <p:nvSpPr>
            <p:cNvPr id="11302" name="Rectangle 38"/>
            <p:cNvSpPr>
              <a:spLocks noChangeArrowheads="1"/>
            </p:cNvSpPr>
            <p:nvPr/>
          </p:nvSpPr>
          <p:spPr bwMode="auto">
            <a:xfrm>
              <a:off x="30067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03" name="Rectangle 39"/>
            <p:cNvSpPr>
              <a:spLocks noChangeArrowheads="1"/>
            </p:cNvSpPr>
            <p:nvPr/>
          </p:nvSpPr>
          <p:spPr bwMode="auto">
            <a:xfrm>
              <a:off x="33115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04" name="Rectangle 40"/>
            <p:cNvSpPr>
              <a:spLocks noChangeArrowheads="1"/>
            </p:cNvSpPr>
            <p:nvPr/>
          </p:nvSpPr>
          <p:spPr bwMode="auto">
            <a:xfrm>
              <a:off x="36163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05" name="Rectangle 41"/>
            <p:cNvSpPr>
              <a:spLocks noChangeArrowheads="1"/>
            </p:cNvSpPr>
            <p:nvPr/>
          </p:nvSpPr>
          <p:spPr bwMode="auto">
            <a:xfrm>
              <a:off x="39211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06" name="Rectangle 42"/>
            <p:cNvSpPr>
              <a:spLocks noChangeArrowheads="1"/>
            </p:cNvSpPr>
            <p:nvPr/>
          </p:nvSpPr>
          <p:spPr bwMode="auto">
            <a:xfrm>
              <a:off x="42259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07" name="Rectangle 43"/>
            <p:cNvSpPr>
              <a:spLocks noChangeArrowheads="1"/>
            </p:cNvSpPr>
            <p:nvPr/>
          </p:nvSpPr>
          <p:spPr bwMode="auto">
            <a:xfrm>
              <a:off x="45307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08" name="Rectangle 44"/>
            <p:cNvSpPr>
              <a:spLocks noChangeArrowheads="1"/>
            </p:cNvSpPr>
            <p:nvPr/>
          </p:nvSpPr>
          <p:spPr bwMode="auto">
            <a:xfrm>
              <a:off x="48355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09" name="Rectangle 45"/>
            <p:cNvSpPr>
              <a:spLocks noChangeArrowheads="1"/>
            </p:cNvSpPr>
            <p:nvPr/>
          </p:nvSpPr>
          <p:spPr bwMode="auto">
            <a:xfrm>
              <a:off x="51403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10" name="Rectangle 46"/>
            <p:cNvSpPr>
              <a:spLocks noChangeArrowheads="1"/>
            </p:cNvSpPr>
            <p:nvPr/>
          </p:nvSpPr>
          <p:spPr bwMode="auto">
            <a:xfrm>
              <a:off x="54451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11" name="Rectangle 47"/>
            <p:cNvSpPr>
              <a:spLocks noChangeArrowheads="1"/>
            </p:cNvSpPr>
            <p:nvPr/>
          </p:nvSpPr>
          <p:spPr bwMode="auto">
            <a:xfrm>
              <a:off x="57499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2" name="Rectangle 48"/>
            <p:cNvSpPr>
              <a:spLocks noChangeArrowheads="1"/>
            </p:cNvSpPr>
            <p:nvPr/>
          </p:nvSpPr>
          <p:spPr bwMode="auto">
            <a:xfrm>
              <a:off x="60547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3" name="Rectangle 49"/>
            <p:cNvSpPr>
              <a:spLocks noChangeArrowheads="1"/>
            </p:cNvSpPr>
            <p:nvPr/>
          </p:nvSpPr>
          <p:spPr bwMode="auto">
            <a:xfrm>
              <a:off x="63595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4" name="Rectangle 50"/>
            <p:cNvSpPr>
              <a:spLocks noChangeArrowheads="1"/>
            </p:cNvSpPr>
            <p:nvPr/>
          </p:nvSpPr>
          <p:spPr bwMode="auto">
            <a:xfrm>
              <a:off x="66643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5" name="Rectangle 51"/>
            <p:cNvSpPr>
              <a:spLocks noChangeArrowheads="1"/>
            </p:cNvSpPr>
            <p:nvPr/>
          </p:nvSpPr>
          <p:spPr bwMode="auto">
            <a:xfrm>
              <a:off x="69691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6" name="Rectangle 52"/>
            <p:cNvSpPr>
              <a:spLocks noChangeArrowheads="1"/>
            </p:cNvSpPr>
            <p:nvPr/>
          </p:nvSpPr>
          <p:spPr bwMode="auto">
            <a:xfrm>
              <a:off x="72739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7" name="Rectangle 53"/>
            <p:cNvSpPr>
              <a:spLocks noChangeArrowheads="1"/>
            </p:cNvSpPr>
            <p:nvPr/>
          </p:nvSpPr>
          <p:spPr bwMode="auto">
            <a:xfrm>
              <a:off x="7578724" y="3389313"/>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18" name="Rectangle 54"/>
            <p:cNvSpPr>
              <a:spLocks noChangeArrowheads="1"/>
            </p:cNvSpPr>
            <p:nvPr/>
          </p:nvSpPr>
          <p:spPr bwMode="auto">
            <a:xfrm>
              <a:off x="7883524" y="3389313"/>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319" name="Text Box 55"/>
          <p:cNvSpPr txBox="1">
            <a:spLocks noChangeArrowheads="1"/>
          </p:cNvSpPr>
          <p:nvPr/>
        </p:nvSpPr>
        <p:spPr bwMode="auto">
          <a:xfrm>
            <a:off x="533400" y="3357563"/>
            <a:ext cx="2111773" cy="359010"/>
          </a:xfrm>
          <a:prstGeom prst="rect">
            <a:avLst/>
          </a:prstGeom>
          <a:solidFill>
            <a:srgbClr val="F1C7C7"/>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p3 = malloc(6)</a:t>
            </a:r>
          </a:p>
        </p:txBody>
      </p:sp>
      <p:grpSp>
        <p:nvGrpSpPr>
          <p:cNvPr id="94" name="Group 93"/>
          <p:cNvGrpSpPr/>
          <p:nvPr/>
        </p:nvGrpSpPr>
        <p:grpSpPr>
          <a:xfrm>
            <a:off x="2992437" y="4276726"/>
            <a:ext cx="5181600" cy="304800"/>
            <a:chOff x="3036887" y="4276726"/>
            <a:chExt cx="5181600" cy="304800"/>
          </a:xfrm>
        </p:grpSpPr>
        <p:sp>
          <p:nvSpPr>
            <p:cNvPr id="11320" name="Rectangle 56"/>
            <p:cNvSpPr>
              <a:spLocks noChangeArrowheads="1"/>
            </p:cNvSpPr>
            <p:nvPr/>
          </p:nvSpPr>
          <p:spPr bwMode="auto">
            <a:xfrm>
              <a:off x="30368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21" name="Rectangle 57"/>
            <p:cNvSpPr>
              <a:spLocks noChangeArrowheads="1"/>
            </p:cNvSpPr>
            <p:nvPr/>
          </p:nvSpPr>
          <p:spPr bwMode="auto">
            <a:xfrm>
              <a:off x="33416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22" name="Rectangle 58"/>
            <p:cNvSpPr>
              <a:spLocks noChangeArrowheads="1"/>
            </p:cNvSpPr>
            <p:nvPr/>
          </p:nvSpPr>
          <p:spPr bwMode="auto">
            <a:xfrm>
              <a:off x="36464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23" name="Rectangle 59"/>
            <p:cNvSpPr>
              <a:spLocks noChangeArrowheads="1"/>
            </p:cNvSpPr>
            <p:nvPr/>
          </p:nvSpPr>
          <p:spPr bwMode="auto">
            <a:xfrm>
              <a:off x="39512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24" name="Rectangle 60"/>
            <p:cNvSpPr>
              <a:spLocks noChangeArrowheads="1"/>
            </p:cNvSpPr>
            <p:nvPr/>
          </p:nvSpPr>
          <p:spPr bwMode="auto">
            <a:xfrm>
              <a:off x="42560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5" name="Rectangle 61"/>
            <p:cNvSpPr>
              <a:spLocks noChangeArrowheads="1"/>
            </p:cNvSpPr>
            <p:nvPr/>
          </p:nvSpPr>
          <p:spPr bwMode="auto">
            <a:xfrm>
              <a:off x="45608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6" name="Rectangle 62"/>
            <p:cNvSpPr>
              <a:spLocks noChangeArrowheads="1"/>
            </p:cNvSpPr>
            <p:nvPr/>
          </p:nvSpPr>
          <p:spPr bwMode="auto">
            <a:xfrm>
              <a:off x="48656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7" name="Rectangle 63"/>
            <p:cNvSpPr>
              <a:spLocks noChangeArrowheads="1"/>
            </p:cNvSpPr>
            <p:nvPr/>
          </p:nvSpPr>
          <p:spPr bwMode="auto">
            <a:xfrm>
              <a:off x="51704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8" name="Rectangle 64"/>
            <p:cNvSpPr>
              <a:spLocks noChangeArrowheads="1"/>
            </p:cNvSpPr>
            <p:nvPr/>
          </p:nvSpPr>
          <p:spPr bwMode="auto">
            <a:xfrm>
              <a:off x="54752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9" name="Rectangle 65"/>
            <p:cNvSpPr>
              <a:spLocks noChangeArrowheads="1"/>
            </p:cNvSpPr>
            <p:nvPr/>
          </p:nvSpPr>
          <p:spPr bwMode="auto">
            <a:xfrm>
              <a:off x="57800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0" name="Rectangle 66"/>
            <p:cNvSpPr>
              <a:spLocks noChangeArrowheads="1"/>
            </p:cNvSpPr>
            <p:nvPr/>
          </p:nvSpPr>
          <p:spPr bwMode="auto">
            <a:xfrm>
              <a:off x="60848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1" name="Rectangle 67"/>
            <p:cNvSpPr>
              <a:spLocks noChangeArrowheads="1"/>
            </p:cNvSpPr>
            <p:nvPr/>
          </p:nvSpPr>
          <p:spPr bwMode="auto">
            <a:xfrm>
              <a:off x="63896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2" name="Rectangle 68"/>
            <p:cNvSpPr>
              <a:spLocks noChangeArrowheads="1"/>
            </p:cNvSpPr>
            <p:nvPr/>
          </p:nvSpPr>
          <p:spPr bwMode="auto">
            <a:xfrm>
              <a:off x="66944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3" name="Rectangle 69"/>
            <p:cNvSpPr>
              <a:spLocks noChangeArrowheads="1"/>
            </p:cNvSpPr>
            <p:nvPr/>
          </p:nvSpPr>
          <p:spPr bwMode="auto">
            <a:xfrm>
              <a:off x="69992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4" name="Rectangle 70"/>
            <p:cNvSpPr>
              <a:spLocks noChangeArrowheads="1"/>
            </p:cNvSpPr>
            <p:nvPr/>
          </p:nvSpPr>
          <p:spPr bwMode="auto">
            <a:xfrm>
              <a:off x="73040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5" name="Rectangle 71"/>
            <p:cNvSpPr>
              <a:spLocks noChangeArrowheads="1"/>
            </p:cNvSpPr>
            <p:nvPr/>
          </p:nvSpPr>
          <p:spPr bwMode="auto">
            <a:xfrm>
              <a:off x="76088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36" name="Rectangle 72"/>
            <p:cNvSpPr>
              <a:spLocks noChangeArrowheads="1"/>
            </p:cNvSpPr>
            <p:nvPr/>
          </p:nvSpPr>
          <p:spPr bwMode="auto">
            <a:xfrm>
              <a:off x="79136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337" name="Text Box 73"/>
          <p:cNvSpPr txBox="1">
            <a:spLocks noChangeArrowheads="1"/>
          </p:cNvSpPr>
          <p:nvPr/>
        </p:nvSpPr>
        <p:spPr bwMode="auto">
          <a:xfrm>
            <a:off x="533400" y="4244975"/>
            <a:ext cx="1284624" cy="359010"/>
          </a:xfrm>
          <a:prstGeom prst="rect">
            <a:avLst/>
          </a:prstGeom>
          <a:solidFill>
            <a:schemeClr val="accent2">
              <a:lumMod val="20000"/>
              <a:lumOff val="80000"/>
            </a:schemeClr>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free(p2)</a:t>
            </a:r>
          </a:p>
        </p:txBody>
      </p:sp>
      <p:grpSp>
        <p:nvGrpSpPr>
          <p:cNvPr id="95" name="Group 94"/>
          <p:cNvGrpSpPr/>
          <p:nvPr/>
        </p:nvGrpSpPr>
        <p:grpSpPr>
          <a:xfrm>
            <a:off x="2992437" y="5164138"/>
            <a:ext cx="5181600" cy="304800"/>
            <a:chOff x="2992437" y="5164138"/>
            <a:chExt cx="5181600" cy="304800"/>
          </a:xfrm>
        </p:grpSpPr>
        <p:sp>
          <p:nvSpPr>
            <p:cNvPr id="11338" name="Rectangle 74"/>
            <p:cNvSpPr>
              <a:spLocks noChangeArrowheads="1"/>
            </p:cNvSpPr>
            <p:nvPr/>
          </p:nvSpPr>
          <p:spPr bwMode="auto">
            <a:xfrm>
              <a:off x="2992437" y="516413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39" name="Rectangle 75"/>
            <p:cNvSpPr>
              <a:spLocks noChangeArrowheads="1"/>
            </p:cNvSpPr>
            <p:nvPr/>
          </p:nvSpPr>
          <p:spPr bwMode="auto">
            <a:xfrm>
              <a:off x="3297237" y="516413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40" name="Rectangle 76"/>
            <p:cNvSpPr>
              <a:spLocks noChangeArrowheads="1"/>
            </p:cNvSpPr>
            <p:nvPr/>
          </p:nvSpPr>
          <p:spPr bwMode="auto">
            <a:xfrm>
              <a:off x="3602037" y="516413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41" name="Rectangle 77"/>
            <p:cNvSpPr>
              <a:spLocks noChangeArrowheads="1"/>
            </p:cNvSpPr>
            <p:nvPr/>
          </p:nvSpPr>
          <p:spPr bwMode="auto">
            <a:xfrm>
              <a:off x="3906837" y="516413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42" name="Rectangle 78"/>
            <p:cNvSpPr>
              <a:spLocks noChangeArrowheads="1"/>
            </p:cNvSpPr>
            <p:nvPr/>
          </p:nvSpPr>
          <p:spPr bwMode="auto">
            <a:xfrm>
              <a:off x="4211637" y="5164138"/>
              <a:ext cx="304800" cy="304800"/>
            </a:xfrm>
            <a:prstGeom prst="rect">
              <a:avLst/>
            </a:prstGeom>
            <a:solidFill>
              <a:srgbClr val="D5F1CF"/>
            </a:solidFill>
            <a:ln w="12700">
              <a:solidFill>
                <a:schemeClr val="tx1"/>
              </a:solidFill>
              <a:miter lim="800000"/>
              <a:headEnd/>
              <a:tailEnd/>
            </a:ln>
            <a:effectLst/>
          </p:spPr>
          <p:txBody>
            <a:bodyPr wrap="none" anchor="ctr"/>
            <a:lstStyle/>
            <a:p>
              <a:endParaRPr lang="en-US"/>
            </a:p>
          </p:txBody>
        </p:sp>
        <p:sp>
          <p:nvSpPr>
            <p:cNvPr id="11343" name="Rectangle 79"/>
            <p:cNvSpPr>
              <a:spLocks noChangeArrowheads="1"/>
            </p:cNvSpPr>
            <p:nvPr/>
          </p:nvSpPr>
          <p:spPr bwMode="auto">
            <a:xfrm>
              <a:off x="4516437" y="5164138"/>
              <a:ext cx="304800" cy="304800"/>
            </a:xfrm>
            <a:prstGeom prst="rect">
              <a:avLst/>
            </a:prstGeom>
            <a:solidFill>
              <a:srgbClr val="D5F1CF"/>
            </a:solidFill>
            <a:ln w="12700">
              <a:solidFill>
                <a:schemeClr val="tx1"/>
              </a:solidFill>
              <a:miter lim="800000"/>
              <a:headEnd/>
              <a:tailEnd/>
            </a:ln>
            <a:effectLst/>
          </p:spPr>
          <p:txBody>
            <a:bodyPr wrap="none" anchor="ctr"/>
            <a:lstStyle/>
            <a:p>
              <a:endParaRPr lang="en-US"/>
            </a:p>
          </p:txBody>
        </p:sp>
        <p:sp>
          <p:nvSpPr>
            <p:cNvPr id="11344" name="Rectangle 80"/>
            <p:cNvSpPr>
              <a:spLocks noChangeArrowheads="1"/>
            </p:cNvSpPr>
            <p:nvPr/>
          </p:nvSpPr>
          <p:spPr bwMode="auto">
            <a:xfrm>
              <a:off x="48212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45" name="Rectangle 81"/>
            <p:cNvSpPr>
              <a:spLocks noChangeArrowheads="1"/>
            </p:cNvSpPr>
            <p:nvPr/>
          </p:nvSpPr>
          <p:spPr bwMode="auto">
            <a:xfrm>
              <a:off x="51260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46" name="Rectangle 82"/>
            <p:cNvSpPr>
              <a:spLocks noChangeArrowheads="1"/>
            </p:cNvSpPr>
            <p:nvPr/>
          </p:nvSpPr>
          <p:spPr bwMode="auto">
            <a:xfrm>
              <a:off x="54308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47" name="Rectangle 83"/>
            <p:cNvSpPr>
              <a:spLocks noChangeArrowheads="1"/>
            </p:cNvSpPr>
            <p:nvPr/>
          </p:nvSpPr>
          <p:spPr bwMode="auto">
            <a:xfrm>
              <a:off x="57356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48" name="Rectangle 84"/>
            <p:cNvSpPr>
              <a:spLocks noChangeArrowheads="1"/>
            </p:cNvSpPr>
            <p:nvPr/>
          </p:nvSpPr>
          <p:spPr bwMode="auto">
            <a:xfrm>
              <a:off x="60404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49" name="Rectangle 85"/>
            <p:cNvSpPr>
              <a:spLocks noChangeArrowheads="1"/>
            </p:cNvSpPr>
            <p:nvPr/>
          </p:nvSpPr>
          <p:spPr bwMode="auto">
            <a:xfrm>
              <a:off x="63452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50" name="Rectangle 86"/>
            <p:cNvSpPr>
              <a:spLocks noChangeArrowheads="1"/>
            </p:cNvSpPr>
            <p:nvPr/>
          </p:nvSpPr>
          <p:spPr bwMode="auto">
            <a:xfrm>
              <a:off x="66500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51" name="Rectangle 87"/>
            <p:cNvSpPr>
              <a:spLocks noChangeArrowheads="1"/>
            </p:cNvSpPr>
            <p:nvPr/>
          </p:nvSpPr>
          <p:spPr bwMode="auto">
            <a:xfrm>
              <a:off x="69548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52" name="Rectangle 88"/>
            <p:cNvSpPr>
              <a:spLocks noChangeArrowheads="1"/>
            </p:cNvSpPr>
            <p:nvPr/>
          </p:nvSpPr>
          <p:spPr bwMode="auto">
            <a:xfrm>
              <a:off x="72596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53" name="Rectangle 89"/>
            <p:cNvSpPr>
              <a:spLocks noChangeArrowheads="1"/>
            </p:cNvSpPr>
            <p:nvPr/>
          </p:nvSpPr>
          <p:spPr bwMode="auto">
            <a:xfrm>
              <a:off x="75644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54" name="Rectangle 90"/>
            <p:cNvSpPr>
              <a:spLocks noChangeArrowheads="1"/>
            </p:cNvSpPr>
            <p:nvPr/>
          </p:nvSpPr>
          <p:spPr bwMode="auto">
            <a:xfrm>
              <a:off x="78692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355" name="Text Box 91"/>
          <p:cNvSpPr txBox="1">
            <a:spLocks noChangeArrowheads="1"/>
          </p:cNvSpPr>
          <p:nvPr/>
        </p:nvSpPr>
        <p:spPr bwMode="auto">
          <a:xfrm>
            <a:off x="533400" y="5132388"/>
            <a:ext cx="2111773" cy="359010"/>
          </a:xfrm>
          <a:prstGeom prst="rect">
            <a:avLst/>
          </a:prstGeom>
          <a:solidFill>
            <a:srgbClr val="D5F1CF"/>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p4 = malloc(2)</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342900" y="381000"/>
            <a:ext cx="55245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约束</a:t>
            </a:r>
            <a:endParaRPr lang="en-GB" dirty="0"/>
          </a:p>
        </p:txBody>
      </p:sp>
      <p:sp>
        <p:nvSpPr>
          <p:cNvPr id="12290" name="Rectangle 2"/>
          <p:cNvSpPr>
            <a:spLocks noGrp="1" noChangeArrowheads="1"/>
          </p:cNvSpPr>
          <p:nvPr>
            <p:ph type="body" idx="1"/>
          </p:nvPr>
        </p:nvSpPr>
        <p:spPr>
          <a:xfrm>
            <a:off x="372893" y="1143000"/>
            <a:ext cx="8542507" cy="5562600"/>
          </a:xfrm>
          <a:ln/>
        </p:spPr>
        <p:txBody>
          <a:bodyPr/>
          <a:lstStyle/>
          <a:p>
            <a:pPr marL="346075" indent="-346075">
              <a:lnSpc>
                <a:spcPct val="83000"/>
              </a:lnSpc>
              <a:tabLst>
                <a:tab pos="346075"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应用</a:t>
            </a:r>
            <a:endParaRPr lang="en-US" altLang="zh-CN" dirty="0"/>
          </a:p>
          <a:p>
            <a:pPr marL="803275" lvl="1" indent="-346075">
              <a:lnSpc>
                <a:spcPct val="83000"/>
              </a:lnSpc>
              <a:tabLst>
                <a:tab pos="346075"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可发出任意序列的</a:t>
            </a:r>
            <a:r>
              <a:rPr lang="en-GB" dirty="0"/>
              <a:t> </a:t>
            </a:r>
            <a:r>
              <a:rPr lang="en-GB" b="1" dirty="0">
                <a:latin typeface="Courier New"/>
                <a:cs typeface="Courier New"/>
              </a:rPr>
              <a:t>malloc</a:t>
            </a:r>
            <a:r>
              <a:rPr lang="en-GB" dirty="0"/>
              <a:t> </a:t>
            </a:r>
            <a:r>
              <a:rPr lang="zh-CN" altLang="en-US" dirty="0"/>
              <a:t>和</a:t>
            </a:r>
            <a:r>
              <a:rPr lang="en-GB" dirty="0"/>
              <a:t> </a:t>
            </a:r>
            <a:r>
              <a:rPr lang="en-GB" b="1" dirty="0">
                <a:latin typeface="Courier New"/>
                <a:cs typeface="Courier New"/>
              </a:rPr>
              <a:t>free</a:t>
            </a:r>
            <a:r>
              <a:rPr lang="en-GB" dirty="0"/>
              <a:t> </a:t>
            </a:r>
            <a:r>
              <a:rPr lang="zh-CN" altLang="en-US" dirty="0"/>
              <a:t>请求</a:t>
            </a:r>
            <a:endParaRPr lang="en-GB"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b="1" dirty="0">
                <a:latin typeface="Courier New"/>
                <a:cs typeface="Courier New"/>
              </a:rPr>
              <a:t>free</a:t>
            </a:r>
            <a:r>
              <a:rPr lang="en-GB" dirty="0">
                <a:cs typeface="Courier New"/>
              </a:rPr>
              <a:t> </a:t>
            </a:r>
            <a:r>
              <a:rPr lang="zh-CN" altLang="en-US" dirty="0"/>
              <a:t>必须是一个</a:t>
            </a:r>
            <a:r>
              <a:rPr lang="en-GB" dirty="0"/>
              <a:t> </a:t>
            </a:r>
            <a:r>
              <a:rPr lang="en-GB" b="1" dirty="0">
                <a:latin typeface="Courier New"/>
                <a:cs typeface="Courier New"/>
              </a:rPr>
              <a:t>malloc</a:t>
            </a:r>
            <a:r>
              <a:rPr lang="zh-CN" altLang="en-US" dirty="0">
                <a:cs typeface="Courier New"/>
              </a:rPr>
              <a:t>申请的块</a:t>
            </a:r>
            <a:endParaRPr lang="en-GB" dirty="0"/>
          </a:p>
          <a:p>
            <a:pPr marL="346075" indent="-346075">
              <a:lnSpc>
                <a:spcPct val="83000"/>
              </a:lnSpc>
              <a:tabLst>
                <a:tab pos="346075"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346075" indent="-346075">
              <a:lnSpc>
                <a:spcPct val="83000"/>
              </a:lnSpc>
              <a:tabLst>
                <a:tab pos="346075"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分配器</a:t>
            </a:r>
            <a:endParaRPr lang="en-GB"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不能控制分配块的数量或大小</a:t>
            </a:r>
            <a:endParaRPr lang="en-GB"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必须立即响应</a:t>
            </a:r>
            <a:r>
              <a:rPr lang="en-GB" dirty="0"/>
              <a:t> </a:t>
            </a:r>
            <a:r>
              <a:rPr lang="en-GB" b="1" dirty="0">
                <a:latin typeface="Courier New"/>
                <a:cs typeface="Courier New"/>
              </a:rPr>
              <a:t>malloc</a:t>
            </a:r>
            <a:r>
              <a:rPr lang="en-GB" b="1" dirty="0">
                <a:cs typeface="Courier New"/>
              </a:rPr>
              <a:t> </a:t>
            </a:r>
            <a:r>
              <a:rPr lang="zh-CN" altLang="en-US" dirty="0"/>
              <a:t>请求，即不能重排序或缓冲请求</a:t>
            </a:r>
            <a:endParaRPr lang="en-GB"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必须从空闲块中分配块，即只能在空闲内存中放置已分配的块</a:t>
            </a:r>
            <a:endParaRPr lang="en-GB"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必须块对齐以满足所有对齐要求，</a:t>
            </a:r>
            <a:r>
              <a:rPr lang="en-GB" altLang="zh-CN" dirty="0"/>
              <a:t> 8-byte (x86) </a:t>
            </a:r>
            <a:r>
              <a:rPr lang="zh-CN" altLang="en-US" dirty="0"/>
              <a:t>或</a:t>
            </a:r>
            <a:r>
              <a:rPr lang="en-GB" altLang="zh-CN" dirty="0"/>
              <a:t>16-byte (x86-64) </a:t>
            </a:r>
            <a:endParaRPr lang="en-GB"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只能操作和修改空闲内存</a:t>
            </a:r>
            <a:endParaRPr lang="en-GB"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不能移动经</a:t>
            </a:r>
            <a:r>
              <a:rPr lang="en-GB" altLang="zh-CN" b="1" dirty="0">
                <a:latin typeface="Courier New"/>
                <a:cs typeface="Courier New"/>
              </a:rPr>
              <a:t>malloc</a:t>
            </a:r>
            <a:r>
              <a:rPr lang="zh-CN" altLang="en-US" dirty="0">
                <a:latin typeface="Courier New"/>
                <a:cs typeface="Courier New"/>
              </a:rPr>
              <a:t>已</a:t>
            </a:r>
            <a:r>
              <a:rPr lang="zh-CN" altLang="en-US" dirty="0"/>
              <a:t>分配的块。即不支持压缩</a:t>
            </a:r>
            <a:endParaRPr lang="en-GB"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64524" y="569913"/>
            <a:ext cx="76708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性能目标</a:t>
            </a:r>
            <a:r>
              <a:rPr lang="en-GB" dirty="0"/>
              <a:t>: </a:t>
            </a:r>
            <a:r>
              <a:rPr lang="zh-CN" altLang="en-US" dirty="0"/>
              <a:t>吞吐率</a:t>
            </a:r>
            <a:endParaRPr lang="en-GB" dirty="0"/>
          </a:p>
        </p:txBody>
      </p:sp>
      <p:sp>
        <p:nvSpPr>
          <p:cNvPr id="13314" name="Rectangle 2"/>
          <p:cNvSpPr>
            <a:spLocks noGrp="1" noChangeArrowheads="1"/>
          </p:cNvSpPr>
          <p:nvPr>
            <p:ph type="body" idx="1"/>
          </p:nvPr>
        </p:nvSpPr>
        <p:spPr>
          <a:xfrm>
            <a:off x="381000" y="1404938"/>
            <a:ext cx="8701087"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假设有以下</a:t>
            </a:r>
            <a:r>
              <a:rPr lang="en-GB" dirty="0">
                <a:latin typeface="Courier New" pitchFamily="49" charset="0"/>
              </a:rPr>
              <a:t>malloc</a:t>
            </a:r>
            <a:r>
              <a:rPr lang="en-GB" dirty="0"/>
              <a:t> </a:t>
            </a:r>
            <a:r>
              <a:rPr lang="zh-CN" altLang="en-US" dirty="0"/>
              <a:t>和</a:t>
            </a:r>
            <a:r>
              <a:rPr lang="en-GB" dirty="0"/>
              <a:t> </a:t>
            </a:r>
            <a:r>
              <a:rPr lang="en-GB" dirty="0">
                <a:latin typeface="Courier New" pitchFamily="49" charset="0"/>
              </a:rPr>
              <a:t>free</a:t>
            </a:r>
            <a:r>
              <a:rPr lang="en-GB" dirty="0"/>
              <a:t> </a:t>
            </a:r>
            <a:r>
              <a:rPr lang="zh-CN" altLang="en-US" dirty="0"/>
              <a:t>请求的序列</a:t>
            </a:r>
            <a:r>
              <a:rPr lang="en-GB"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en-GB" i="1" dirty="0"/>
              <a:t>R</a:t>
            </a:r>
            <a:r>
              <a:rPr lang="en-GB" i="1" baseline="-25000" dirty="0"/>
              <a:t>0</a:t>
            </a:r>
            <a:r>
              <a:rPr lang="en-GB" i="1" dirty="0"/>
              <a:t>, R</a:t>
            </a:r>
            <a:r>
              <a:rPr lang="en-GB" i="1" baseline="-25000" dirty="0"/>
              <a:t>1</a:t>
            </a:r>
            <a:r>
              <a:rPr lang="en-GB" i="1" dirty="0"/>
              <a:t>, ..., </a:t>
            </a:r>
            <a:r>
              <a:rPr lang="en-GB" i="1" dirty="0" err="1"/>
              <a:t>R</a:t>
            </a:r>
            <a:r>
              <a:rPr lang="en-GB" i="1" baseline="-25000" dirty="0" err="1"/>
              <a:t>k</a:t>
            </a:r>
            <a:r>
              <a:rPr lang="en-GB" i="1" dirty="0"/>
              <a:t>, ... , R</a:t>
            </a:r>
            <a:r>
              <a:rPr lang="en-GB" i="1" baseline="-25000" dirty="0"/>
              <a:t>n-1</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baseline="-250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目标：最大化吞吐率和最大化内存利用率。但这两个目标往往是冲突的。</a:t>
            </a:r>
            <a:endParaRPr lang="en-US" altLang="zh-CN"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FF0000"/>
                </a:solidFill>
              </a:rPr>
              <a:t>吞吐率</a:t>
            </a:r>
            <a:r>
              <a:rPr lang="zh-CN" altLang="en-US" dirty="0"/>
              <a:t>：每个单位时间内完成的请求数。例：</a:t>
            </a:r>
            <a:endParaRPr lang="en-GB"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5,000  </a:t>
            </a:r>
            <a:r>
              <a:rPr lang="en-GB" b="1" dirty="0" err="1">
                <a:latin typeface="Courier New" pitchFamily="49" charset="0"/>
              </a:rPr>
              <a:t>malloc</a:t>
            </a:r>
            <a:r>
              <a:rPr lang="en-GB" dirty="0"/>
              <a:t> calls and 5,000 </a:t>
            </a:r>
            <a:r>
              <a:rPr lang="en-GB" b="1" dirty="0">
                <a:latin typeface="Courier New" pitchFamily="49" charset="0"/>
              </a:rPr>
              <a:t>free</a:t>
            </a:r>
            <a:r>
              <a:rPr lang="en-GB" b="1" dirty="0"/>
              <a:t> </a:t>
            </a:r>
            <a:r>
              <a:rPr lang="en-GB" dirty="0"/>
              <a:t>calls in 10 seconds </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Throughput is 1,000 operations/second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381000" y="228600"/>
            <a:ext cx="8699500" cy="10969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性能目标：最大化内存利用率</a:t>
            </a:r>
            <a:endParaRPr lang="en-GB" dirty="0"/>
          </a:p>
        </p:txBody>
      </p:sp>
      <p:sp>
        <p:nvSpPr>
          <p:cNvPr id="14338" name="Rectangle 2"/>
          <p:cNvSpPr>
            <a:spLocks noGrp="1" noChangeArrowheads="1"/>
          </p:cNvSpPr>
          <p:nvPr>
            <p:ph type="body" idx="1"/>
          </p:nvPr>
        </p:nvSpPr>
        <p:spPr>
          <a:xfrm>
            <a:off x="368300" y="1295400"/>
            <a:ext cx="8470900" cy="5216525"/>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假设有以下</a:t>
            </a:r>
            <a:r>
              <a:rPr lang="en-GB" altLang="zh-CN" dirty="0">
                <a:latin typeface="Courier New" pitchFamily="49" charset="0"/>
              </a:rPr>
              <a:t>malloc</a:t>
            </a:r>
            <a:r>
              <a:rPr lang="en-GB" altLang="zh-CN" dirty="0"/>
              <a:t> </a:t>
            </a:r>
            <a:r>
              <a:rPr lang="zh-CN" altLang="en-US" dirty="0"/>
              <a:t>和</a:t>
            </a:r>
            <a:r>
              <a:rPr lang="en-GB" altLang="zh-CN" dirty="0"/>
              <a:t> </a:t>
            </a:r>
            <a:r>
              <a:rPr lang="en-GB" altLang="zh-CN" dirty="0">
                <a:latin typeface="Courier New" pitchFamily="49" charset="0"/>
              </a:rPr>
              <a:t>free</a:t>
            </a:r>
            <a:r>
              <a:rPr lang="en-GB" altLang="zh-CN" dirty="0"/>
              <a:t> </a:t>
            </a:r>
            <a:r>
              <a:rPr lang="zh-CN" altLang="en-US" dirty="0"/>
              <a:t>请求的序列</a:t>
            </a:r>
            <a:r>
              <a:rPr lang="en-GB" altLang="zh-CN"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en-GB" i="1" dirty="0"/>
              <a:t>R</a:t>
            </a:r>
            <a:r>
              <a:rPr lang="en-GB" i="1" baseline="-25000" dirty="0"/>
              <a:t>0</a:t>
            </a:r>
            <a:r>
              <a:rPr lang="en-GB" i="1" dirty="0"/>
              <a:t>, R</a:t>
            </a:r>
            <a:r>
              <a:rPr lang="en-GB" i="1" baseline="-25000" dirty="0"/>
              <a:t>1</a:t>
            </a:r>
            <a:r>
              <a:rPr lang="en-GB" i="1" dirty="0"/>
              <a:t>, ..., </a:t>
            </a:r>
            <a:r>
              <a:rPr lang="en-GB" i="1" dirty="0" err="1"/>
              <a:t>R</a:t>
            </a:r>
            <a:r>
              <a:rPr lang="en-GB" i="1" baseline="-25000" dirty="0" err="1"/>
              <a:t>k</a:t>
            </a:r>
            <a:r>
              <a:rPr lang="en-GB" i="1" dirty="0"/>
              <a:t>, ... , R</a:t>
            </a:r>
            <a:r>
              <a:rPr lang="en-GB" i="1" baseline="-25000" dirty="0"/>
              <a:t>n-1</a:t>
            </a:r>
            <a:endParaRPr lang="en-GB" sz="1200" i="1" dirty="0"/>
          </a:p>
          <a:p>
            <a:pPr>
              <a:lnSpc>
                <a:spcPct val="83000"/>
              </a:lnSpc>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i="1" dirty="0">
                <a:solidFill>
                  <a:srgbClr val="C00000"/>
                </a:solidFill>
              </a:rPr>
              <a:t>定义</a:t>
            </a:r>
            <a:r>
              <a:rPr lang="en-GB" i="1" dirty="0">
                <a:solidFill>
                  <a:srgbClr val="C00000"/>
                </a:solidFill>
              </a:rPr>
              <a:t>:</a:t>
            </a:r>
            <a:r>
              <a:rPr lang="en-GB" i="1" dirty="0"/>
              <a:t> Aggregate payload P</a:t>
            </a:r>
            <a:r>
              <a:rPr lang="en-GB" i="1" baseline="-25000" dirty="0"/>
              <a:t>k</a:t>
            </a:r>
            <a:r>
              <a:rPr lang="en-GB" dirty="0"/>
              <a:t>  </a:t>
            </a:r>
            <a:r>
              <a:rPr lang="zh-CN" altLang="en-US" dirty="0"/>
              <a:t>聚集有效载荷（总负载）</a:t>
            </a:r>
            <a:endParaRPr lang="en-GB"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en-GB" b="1" dirty="0">
                <a:latin typeface="Courier New" pitchFamily="49" charset="0"/>
              </a:rPr>
              <a:t>malloc(p)</a:t>
            </a:r>
            <a:r>
              <a:rPr lang="en-GB" dirty="0"/>
              <a:t> </a:t>
            </a:r>
            <a:r>
              <a:rPr lang="zh-CN" altLang="en-US" dirty="0"/>
              <a:t>产生一个</a:t>
            </a:r>
            <a:r>
              <a:rPr lang="en-GB" b="1" i="1" dirty="0">
                <a:solidFill>
                  <a:srgbClr val="C00000"/>
                </a:solidFill>
              </a:rPr>
              <a:t>payload</a:t>
            </a:r>
            <a:r>
              <a:rPr lang="en-GB" dirty="0"/>
              <a:t>(</a:t>
            </a:r>
            <a:r>
              <a:rPr lang="zh-CN" altLang="en-US" dirty="0"/>
              <a:t>载荷</a:t>
            </a:r>
            <a:r>
              <a:rPr lang="en-US" altLang="zh-CN" dirty="0"/>
              <a:t>)</a:t>
            </a:r>
            <a:r>
              <a:rPr lang="zh-CN" altLang="en-US" dirty="0"/>
              <a:t>为</a:t>
            </a:r>
            <a:r>
              <a:rPr lang="en-GB" dirty="0"/>
              <a:t> </a:t>
            </a:r>
            <a:r>
              <a:rPr lang="en-GB" b="1" dirty="0">
                <a:latin typeface="Courier New" pitchFamily="49" charset="0"/>
              </a:rPr>
              <a:t>p</a:t>
            </a:r>
            <a:r>
              <a:rPr lang="zh-CN" altLang="en-US" dirty="0"/>
              <a:t>字节的块</a:t>
            </a:r>
            <a:endParaRPr lang="en-GB"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经过</a:t>
            </a:r>
            <a:r>
              <a:rPr lang="en-GB" dirty="0"/>
              <a:t> </a:t>
            </a:r>
            <a:r>
              <a:rPr lang="en-GB" i="1" dirty="0" err="1"/>
              <a:t>R</a:t>
            </a:r>
            <a:r>
              <a:rPr lang="en-GB" i="1" baseline="-25000" dirty="0" err="1"/>
              <a:t>k</a:t>
            </a:r>
            <a:r>
              <a:rPr lang="en-GB" i="1" baseline="-25000" dirty="0"/>
              <a:t> </a:t>
            </a:r>
            <a:r>
              <a:rPr lang="zh-CN" altLang="en-US" dirty="0"/>
              <a:t>的请求后</a:t>
            </a:r>
            <a:r>
              <a:rPr lang="en-GB" dirty="0"/>
              <a:t>, </a:t>
            </a:r>
            <a:r>
              <a:rPr lang="en-GB" b="1" i="1" dirty="0">
                <a:solidFill>
                  <a:srgbClr val="C00000"/>
                </a:solidFill>
              </a:rPr>
              <a:t>aggregate payload </a:t>
            </a:r>
            <a:r>
              <a:rPr lang="en-GB" i="1" dirty="0"/>
              <a:t>P</a:t>
            </a:r>
            <a:r>
              <a:rPr lang="en-GB" i="1" baseline="-25000" dirty="0"/>
              <a:t>k  </a:t>
            </a:r>
            <a:r>
              <a:rPr lang="zh-CN" altLang="en-US" dirty="0"/>
              <a:t>是当前已分配载荷的总和</a:t>
            </a:r>
            <a:endParaRPr lang="en-GB" dirty="0"/>
          </a:p>
          <a:p>
            <a:pPr>
              <a:lnSpc>
                <a:spcPct val="83000"/>
              </a:lnSpc>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i="1" dirty="0">
                <a:solidFill>
                  <a:srgbClr val="C00000"/>
                </a:solidFill>
              </a:rPr>
              <a:t>定义</a:t>
            </a:r>
            <a:r>
              <a:rPr lang="en-GB" i="1" dirty="0">
                <a:solidFill>
                  <a:srgbClr val="C00000"/>
                </a:solidFill>
              </a:rPr>
              <a:t>:</a:t>
            </a:r>
            <a:r>
              <a:rPr lang="en-GB" i="1" dirty="0"/>
              <a:t> Current heap size </a:t>
            </a:r>
            <a:r>
              <a:rPr lang="en-GB" i="1" dirty="0" err="1"/>
              <a:t>H</a:t>
            </a:r>
            <a:r>
              <a:rPr lang="en-GB" i="1" baseline="-25000" dirty="0" err="1"/>
              <a:t>k</a:t>
            </a:r>
            <a:r>
              <a:rPr lang="en-GB" i="1" baseline="-25000" dirty="0"/>
              <a:t>  </a:t>
            </a:r>
            <a:r>
              <a:rPr lang="zh-CN" altLang="en-US" dirty="0"/>
              <a:t>当前堆大小</a:t>
            </a:r>
            <a:endParaRPr lang="en-GB"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假设</a:t>
            </a:r>
            <a:r>
              <a:rPr lang="en-GB" dirty="0"/>
              <a:t> </a:t>
            </a:r>
            <a:r>
              <a:rPr lang="en-GB" i="1" dirty="0" err="1"/>
              <a:t>H</a:t>
            </a:r>
            <a:r>
              <a:rPr lang="en-GB" i="1" baseline="-25000" dirty="0" err="1"/>
              <a:t>k</a:t>
            </a:r>
            <a:r>
              <a:rPr lang="en-GB" dirty="0"/>
              <a:t> </a:t>
            </a:r>
            <a:r>
              <a:rPr lang="zh-CN" altLang="en-US" dirty="0"/>
              <a:t>为单调非递减，即分配器用</a:t>
            </a:r>
            <a:r>
              <a:rPr lang="en-GB" altLang="zh-CN" dirty="0" err="1">
                <a:latin typeface="Courier New" pitchFamily="49" charset="0"/>
              </a:rPr>
              <a:t>sbrk</a:t>
            </a:r>
            <a:r>
              <a:rPr lang="zh-CN" altLang="en-US" dirty="0">
                <a:latin typeface="Courier New" pitchFamily="49" charset="0"/>
              </a:rPr>
              <a:t>只增加</a:t>
            </a:r>
            <a:r>
              <a:rPr lang="zh-CN" altLang="en-US" dirty="0"/>
              <a:t>堆</a:t>
            </a:r>
            <a:endParaRPr lang="en-GB" dirty="0"/>
          </a:p>
          <a:p>
            <a:pPr>
              <a:lnSpc>
                <a:spcPct val="83000"/>
              </a:lnSpc>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i="1" dirty="0">
                <a:solidFill>
                  <a:srgbClr val="C00000"/>
                </a:solidFill>
              </a:rPr>
              <a:t>定义</a:t>
            </a:r>
            <a:r>
              <a:rPr lang="en-GB" i="1" dirty="0">
                <a:solidFill>
                  <a:srgbClr val="C00000"/>
                </a:solidFill>
              </a:rPr>
              <a:t>:</a:t>
            </a:r>
            <a:r>
              <a:rPr lang="en-GB" dirty="0"/>
              <a:t> k+1</a:t>
            </a:r>
            <a:r>
              <a:rPr lang="zh-CN" altLang="en-US" dirty="0"/>
              <a:t>次请求后的内存峰值利用率</a:t>
            </a:r>
            <a:endParaRPr lang="en-GB" dirty="0"/>
          </a:p>
          <a:p>
            <a:pPr lvl="1">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err="1">
                <a:solidFill>
                  <a:srgbClr val="FF0000"/>
                </a:solidFill>
              </a:rPr>
              <a:t>U</a:t>
            </a:r>
            <a:r>
              <a:rPr lang="en-GB" b="1" baseline="-25000" dirty="0" err="1">
                <a:solidFill>
                  <a:srgbClr val="FF0000"/>
                </a:solidFill>
              </a:rPr>
              <a:t>k</a:t>
            </a:r>
            <a:r>
              <a:rPr lang="en-GB" b="1" dirty="0">
                <a:solidFill>
                  <a:srgbClr val="FF0000"/>
                </a:solidFill>
              </a:rPr>
              <a:t> = ( max</a:t>
            </a:r>
            <a:r>
              <a:rPr lang="en-GB" b="1" baseline="-25000" dirty="0">
                <a:solidFill>
                  <a:srgbClr val="FF0000"/>
                </a:solidFill>
              </a:rPr>
              <a:t>i&lt;=k</a:t>
            </a:r>
            <a:r>
              <a:rPr lang="en-GB" b="1" dirty="0">
                <a:solidFill>
                  <a:srgbClr val="FF0000"/>
                </a:solidFill>
              </a:rPr>
              <a:t> P</a:t>
            </a:r>
            <a:r>
              <a:rPr lang="en-GB" b="1" baseline="-25000" dirty="0">
                <a:solidFill>
                  <a:srgbClr val="FF0000"/>
                </a:solidFill>
              </a:rPr>
              <a:t>i </a:t>
            </a:r>
            <a:r>
              <a:rPr lang="en-GB" b="1" dirty="0">
                <a:solidFill>
                  <a:srgbClr val="FF0000"/>
                </a:solidFill>
              </a:rPr>
              <a:t>)  /  </a:t>
            </a:r>
            <a:r>
              <a:rPr lang="en-GB" b="1" dirty="0" err="1">
                <a:solidFill>
                  <a:srgbClr val="FF0000"/>
                </a:solidFill>
              </a:rPr>
              <a:t>H</a:t>
            </a:r>
            <a:r>
              <a:rPr lang="en-GB" b="1" baseline="-25000" dirty="0" err="1">
                <a:solidFill>
                  <a:srgbClr val="FF0000"/>
                </a:solidFill>
              </a:rPr>
              <a:t>k</a:t>
            </a:r>
            <a:r>
              <a:rPr lang="en-GB" b="1" baseline="-25000" dirty="0">
                <a:solidFill>
                  <a:srgbClr val="FF0000"/>
                </a:solidFill>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碎片</a:t>
            </a:r>
            <a:endParaRPr lang="en-US" dirty="0"/>
          </a:p>
        </p:txBody>
      </p:sp>
      <p:sp>
        <p:nvSpPr>
          <p:cNvPr id="3" name="Content Placeholder 2"/>
          <p:cNvSpPr>
            <a:spLocks noGrp="1"/>
          </p:cNvSpPr>
          <p:nvPr>
            <p:ph idx="1"/>
          </p:nvPr>
        </p:nvSpPr>
        <p:spPr/>
        <p:txBody>
          <a:bodyPr/>
          <a:lstStyle/>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i="1" dirty="0">
                <a:solidFill>
                  <a:srgbClr val="C00000"/>
                </a:solidFill>
              </a:rPr>
              <a:t>fragmentation</a:t>
            </a:r>
            <a:r>
              <a:rPr lang="zh-CN" altLang="en-US" dirty="0"/>
              <a:t>碎片会导致差的内存使用率。分为两种：</a:t>
            </a:r>
            <a:endParaRPr lang="en-US" altLang="zh-CN" dirty="0"/>
          </a:p>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solidFill>
                <a:srgbClr val="C00000"/>
              </a:solidFill>
            </a:endParaRP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ea typeface="+mn-ea"/>
                <a:cs typeface="+mn-cs"/>
              </a:rPr>
              <a:t>internal</a:t>
            </a:r>
            <a:r>
              <a:rPr lang="en-GB" dirty="0"/>
              <a:t> fragmentation  </a:t>
            </a:r>
            <a:r>
              <a:rPr lang="zh-CN" altLang="en-US" dirty="0"/>
              <a:t>内部碎片</a:t>
            </a:r>
            <a:endParaRPr lang="en-US" altLang="zh-CN"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ea typeface="+mn-ea"/>
                <a:cs typeface="+mn-cs"/>
              </a:rPr>
              <a:t>external</a:t>
            </a:r>
            <a:r>
              <a:rPr lang="en-GB" dirty="0"/>
              <a:t> fragmentation  </a:t>
            </a:r>
            <a:r>
              <a:rPr lang="zh-CN" altLang="en-US" dirty="0"/>
              <a:t>外部碎片</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381000" y="457200"/>
            <a:ext cx="6731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内部碎片</a:t>
            </a:r>
            <a:endParaRPr lang="en-GB" dirty="0"/>
          </a:p>
        </p:txBody>
      </p:sp>
      <p:sp>
        <p:nvSpPr>
          <p:cNvPr id="15362" name="Rectangle 2"/>
          <p:cNvSpPr>
            <a:spLocks noGrp="1" noChangeArrowheads="1"/>
          </p:cNvSpPr>
          <p:nvPr>
            <p:ph type="body" idx="1"/>
          </p:nvPr>
        </p:nvSpPr>
        <p:spPr>
          <a:xfrm>
            <a:off x="381000" y="1220788"/>
            <a:ext cx="8307387" cy="5408612"/>
          </a:xfrm>
          <a:ln/>
        </p:spPr>
        <p:txBody>
          <a:bodyPr/>
          <a:lstStyle/>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200" dirty="0"/>
              <a:t>对于给定的块</a:t>
            </a:r>
            <a:r>
              <a:rPr lang="en-GB" sz="2200" dirty="0"/>
              <a:t>, </a:t>
            </a:r>
            <a:r>
              <a:rPr lang="zh-CN" altLang="en-US" sz="2200" dirty="0"/>
              <a:t>如果有效载荷比块大小要小，则产生内部碎片：</a:t>
            </a:r>
            <a:endParaRPr lang="en-GB" sz="2200" dirty="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200" dirty="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200" dirty="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200" dirty="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200" dirty="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200" dirty="0"/>
          </a:p>
          <a:p>
            <a:pPr>
              <a:lnSpc>
                <a:spcPct val="88000"/>
              </a:lnSpc>
              <a:spcBef>
                <a:spcPts val="563"/>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200" dirty="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200" dirty="0"/>
              <a:t>内部碎片的成因：</a:t>
            </a:r>
            <a:endParaRPr lang="en-US" altLang="zh-CN" sz="2200"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a typeface="+mn-ea"/>
                <a:cs typeface="+mn-cs"/>
              </a:rPr>
              <a:t>维护堆的数据结构的开销</a:t>
            </a:r>
            <a:endParaRPr lang="en-GB" dirty="0">
              <a:ea typeface="+mn-ea"/>
              <a:cs typeface="+mn-cs"/>
            </a:endParaRP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a typeface="+mn-ea"/>
                <a:cs typeface="+mn-cs"/>
              </a:rPr>
              <a:t>为数据对齐而做的填充</a:t>
            </a:r>
            <a:endParaRPr lang="en-GB" dirty="0">
              <a:ea typeface="+mn-ea"/>
              <a:cs typeface="+mn-cs"/>
            </a:endParaRP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a typeface="+mn-ea"/>
                <a:cs typeface="+mn-cs"/>
              </a:rPr>
              <a:t>明确的指定（如对一个小的要求却返回一个大的块）</a:t>
            </a:r>
            <a:endParaRPr lang="en-GB" sz="2200" dirty="0"/>
          </a:p>
          <a:p>
            <a:pPr>
              <a:lnSpc>
                <a:spcPct val="88000"/>
              </a:lnSpc>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200" dirty="0"/>
              <a:t>内部碎片只取决于之前的请求格式。因此容易衡量大小。</a:t>
            </a:r>
            <a:endParaRPr lang="en-GB" dirty="0"/>
          </a:p>
        </p:txBody>
      </p:sp>
      <p:sp>
        <p:nvSpPr>
          <p:cNvPr id="15363" name="Rectangle 3"/>
          <p:cNvSpPr>
            <a:spLocks noChangeArrowheads="1"/>
          </p:cNvSpPr>
          <p:nvPr/>
        </p:nvSpPr>
        <p:spPr bwMode="auto">
          <a:xfrm>
            <a:off x="3094846" y="2895600"/>
            <a:ext cx="2819400" cy="609600"/>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t>
            </a:r>
            <a:r>
              <a:rPr lang="en-GB" sz="1600" b="1" dirty="0">
                <a:latin typeface="Calibri" pitchFamily="34" charset="0"/>
              </a:rPr>
              <a:t>ayload</a:t>
            </a:r>
          </a:p>
        </p:txBody>
      </p:sp>
      <p:sp>
        <p:nvSpPr>
          <p:cNvPr id="15364" name="Rectangle 4"/>
          <p:cNvSpPr>
            <a:spLocks noChangeArrowheads="1"/>
          </p:cNvSpPr>
          <p:nvPr/>
        </p:nvSpPr>
        <p:spPr bwMode="auto">
          <a:xfrm>
            <a:off x="5914246" y="2895600"/>
            <a:ext cx="762000" cy="609600"/>
          </a:xfrm>
          <a:prstGeom prst="rect">
            <a:avLst/>
          </a:prstGeom>
          <a:solidFill>
            <a:schemeClr val="bg1">
              <a:lumMod val="75000"/>
            </a:schemeClr>
          </a:solidFill>
          <a:ln w="12700">
            <a:solidFill>
              <a:schemeClr val="tx1"/>
            </a:solidFill>
            <a:miter lim="800000"/>
            <a:headEnd/>
            <a:tailEnd/>
          </a:ln>
          <a:effectLst/>
        </p:spPr>
        <p:txBody>
          <a:bodyPr wrap="none" anchor="ctr"/>
          <a:lstStyle/>
          <a:p>
            <a:endParaRPr lang="en-US"/>
          </a:p>
        </p:txBody>
      </p:sp>
      <p:sp>
        <p:nvSpPr>
          <p:cNvPr id="15365" name="Rectangle 5"/>
          <p:cNvSpPr>
            <a:spLocks noChangeArrowheads="1"/>
          </p:cNvSpPr>
          <p:nvPr/>
        </p:nvSpPr>
        <p:spPr bwMode="auto">
          <a:xfrm>
            <a:off x="2332846" y="2895600"/>
            <a:ext cx="762000" cy="609600"/>
          </a:xfrm>
          <a:prstGeom prst="rect">
            <a:avLst/>
          </a:prstGeom>
          <a:solidFill>
            <a:schemeClr val="bg1">
              <a:lumMod val="75000"/>
            </a:schemeClr>
          </a:solidFill>
          <a:ln w="12700">
            <a:solidFill>
              <a:schemeClr val="tx1"/>
            </a:solidFill>
            <a:miter lim="800000"/>
            <a:headEnd/>
            <a:tailEnd/>
          </a:ln>
          <a:effectLst/>
        </p:spPr>
        <p:txBody>
          <a:bodyPr wrap="none" anchor="ctr"/>
          <a:lstStyle/>
          <a:p>
            <a:endParaRPr lang="en-US"/>
          </a:p>
        </p:txBody>
      </p:sp>
      <p:sp>
        <p:nvSpPr>
          <p:cNvPr id="15366" name="Text Box 6"/>
          <p:cNvSpPr txBox="1">
            <a:spLocks noChangeArrowheads="1"/>
          </p:cNvSpPr>
          <p:nvPr/>
        </p:nvSpPr>
        <p:spPr bwMode="auto">
          <a:xfrm>
            <a:off x="7148335" y="2911642"/>
            <a:ext cx="1402541" cy="57708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Internal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fragmentation</a:t>
            </a:r>
          </a:p>
        </p:txBody>
      </p:sp>
      <p:sp>
        <p:nvSpPr>
          <p:cNvPr id="15367" name="Line 7"/>
          <p:cNvSpPr>
            <a:spLocks noChangeShapeType="1"/>
          </p:cNvSpPr>
          <p:nvPr/>
        </p:nvSpPr>
        <p:spPr bwMode="auto">
          <a:xfrm flipH="1">
            <a:off x="6321425" y="3200400"/>
            <a:ext cx="765175" cy="1588"/>
          </a:xfrm>
          <a:prstGeom prst="line">
            <a:avLst/>
          </a:prstGeom>
          <a:noFill/>
          <a:ln w="38100">
            <a:solidFill>
              <a:schemeClr val="tx1"/>
            </a:solidFill>
            <a:miter lim="800000"/>
            <a:headEnd/>
            <a:tailEnd type="triangle" w="med" len="med"/>
          </a:ln>
          <a:effectLst/>
        </p:spPr>
        <p:txBody>
          <a:bodyPr/>
          <a:lstStyle/>
          <a:p>
            <a:endParaRPr lang="en-US"/>
          </a:p>
        </p:txBody>
      </p:sp>
      <p:sp>
        <p:nvSpPr>
          <p:cNvPr id="15368" name="AutoShape 8"/>
          <p:cNvSpPr>
            <a:spLocks/>
          </p:cNvSpPr>
          <p:nvPr/>
        </p:nvSpPr>
        <p:spPr bwMode="auto">
          <a:xfrm rot="16200000">
            <a:off x="4350559" y="495300"/>
            <a:ext cx="304800" cy="4343400"/>
          </a:xfrm>
          <a:prstGeom prst="rightBrace">
            <a:avLst>
              <a:gd name="adj1" fmla="val 118750"/>
              <a:gd name="adj2" fmla="val 50000"/>
            </a:avLst>
          </a:prstGeom>
          <a:noFill/>
          <a:ln w="12700">
            <a:solidFill>
              <a:schemeClr val="tx1"/>
            </a:solidFill>
            <a:miter lim="800000"/>
            <a:headEnd/>
            <a:tailEnd/>
          </a:ln>
          <a:effectLst/>
        </p:spPr>
        <p:txBody>
          <a:bodyPr wrap="none" anchor="ctr"/>
          <a:lstStyle/>
          <a:p>
            <a:endParaRPr lang="en-US"/>
          </a:p>
        </p:txBody>
      </p:sp>
      <p:sp>
        <p:nvSpPr>
          <p:cNvPr id="15369" name="Text Box 9"/>
          <p:cNvSpPr txBox="1">
            <a:spLocks noChangeArrowheads="1"/>
          </p:cNvSpPr>
          <p:nvPr/>
        </p:nvSpPr>
        <p:spPr bwMode="auto">
          <a:xfrm>
            <a:off x="4184773" y="2133600"/>
            <a:ext cx="641820" cy="33663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B</a:t>
            </a:r>
            <a:r>
              <a:rPr lang="en-GB" sz="1600" b="1" dirty="0">
                <a:latin typeface="Calibri" pitchFamily="34" charset="0"/>
              </a:rPr>
              <a:t>lock</a:t>
            </a:r>
          </a:p>
        </p:txBody>
      </p:sp>
      <p:sp>
        <p:nvSpPr>
          <p:cNvPr id="15370" name="Text Box 10"/>
          <p:cNvSpPr txBox="1">
            <a:spLocks noChangeArrowheads="1"/>
          </p:cNvSpPr>
          <p:nvPr/>
        </p:nvSpPr>
        <p:spPr bwMode="auto">
          <a:xfrm>
            <a:off x="684814" y="2911642"/>
            <a:ext cx="1402541" cy="57708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Internal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fragmentation</a:t>
            </a:r>
          </a:p>
        </p:txBody>
      </p:sp>
      <p:sp>
        <p:nvSpPr>
          <p:cNvPr id="15371" name="Line 11"/>
          <p:cNvSpPr>
            <a:spLocks noChangeShapeType="1"/>
          </p:cNvSpPr>
          <p:nvPr/>
        </p:nvSpPr>
        <p:spPr bwMode="auto">
          <a:xfrm>
            <a:off x="2057400" y="3200400"/>
            <a:ext cx="685800" cy="1588"/>
          </a:xfrm>
          <a:prstGeom prst="line">
            <a:avLst/>
          </a:prstGeom>
          <a:noFill/>
          <a:ln w="38100">
            <a:solidFill>
              <a:schemeClr val="tx1"/>
            </a:solidFill>
            <a:miter lim="800000"/>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2">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外部碎片</a:t>
            </a:r>
            <a:endParaRPr lang="en-US" dirty="0"/>
          </a:p>
        </p:txBody>
      </p:sp>
      <p:sp>
        <p:nvSpPr>
          <p:cNvPr id="3" name="Content Placeholder 2"/>
          <p:cNvSpPr>
            <a:spLocks noGrp="1"/>
          </p:cNvSpPr>
          <p:nvPr>
            <p:ph idx="1"/>
          </p:nvPr>
        </p:nvSpPr>
        <p:spPr/>
        <p:txBody>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当空闲内存合计起来足够满足一个分配要求，但没有一个单独的空闲块足够大可以来处理这个请求时，产生外部碎片。</a:t>
            </a:r>
            <a:endParaRPr lang="en-GB" dirty="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外部碎片的产生取决于后面的请求大小，因此难以预测。</a:t>
            </a:r>
            <a:endParaRPr lang="en-GB" dirty="0"/>
          </a:p>
          <a:p>
            <a:pPr>
              <a:buNone/>
            </a:pPr>
            <a:endParaRPr lang="en-US" dirty="0"/>
          </a:p>
        </p:txBody>
      </p:sp>
      <p:grpSp>
        <p:nvGrpSpPr>
          <p:cNvPr id="4" name="Group 3"/>
          <p:cNvGrpSpPr/>
          <p:nvPr/>
        </p:nvGrpSpPr>
        <p:grpSpPr>
          <a:xfrm>
            <a:off x="3297237" y="2470150"/>
            <a:ext cx="5181600" cy="304800"/>
            <a:chOff x="3006724" y="1614488"/>
            <a:chExt cx="5181600" cy="304800"/>
          </a:xfrm>
        </p:grpSpPr>
        <p:sp>
          <p:nvSpPr>
            <p:cNvPr id="5" name="Rectangle 2"/>
            <p:cNvSpPr>
              <a:spLocks noChangeArrowheads="1"/>
            </p:cNvSpPr>
            <p:nvPr/>
          </p:nvSpPr>
          <p:spPr bwMode="auto">
            <a:xfrm>
              <a:off x="30067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 name="Rectangle 3"/>
            <p:cNvSpPr>
              <a:spLocks noChangeArrowheads="1"/>
            </p:cNvSpPr>
            <p:nvPr/>
          </p:nvSpPr>
          <p:spPr bwMode="auto">
            <a:xfrm>
              <a:off x="33115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7" name="Rectangle 4"/>
            <p:cNvSpPr>
              <a:spLocks noChangeArrowheads="1"/>
            </p:cNvSpPr>
            <p:nvPr/>
          </p:nvSpPr>
          <p:spPr bwMode="auto">
            <a:xfrm>
              <a:off x="36163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8" name="Rectangle 5"/>
            <p:cNvSpPr>
              <a:spLocks noChangeArrowheads="1"/>
            </p:cNvSpPr>
            <p:nvPr/>
          </p:nvSpPr>
          <p:spPr bwMode="auto">
            <a:xfrm>
              <a:off x="39211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9" name="Rectangle 6"/>
            <p:cNvSpPr>
              <a:spLocks noChangeArrowheads="1"/>
            </p:cNvSpPr>
            <p:nvPr/>
          </p:nvSpPr>
          <p:spPr bwMode="auto">
            <a:xfrm>
              <a:off x="4225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0" name="Rectangle 7"/>
            <p:cNvSpPr>
              <a:spLocks noChangeArrowheads="1"/>
            </p:cNvSpPr>
            <p:nvPr/>
          </p:nvSpPr>
          <p:spPr bwMode="auto">
            <a:xfrm>
              <a:off x="4530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 name="Rectangle 8"/>
            <p:cNvSpPr>
              <a:spLocks noChangeArrowheads="1"/>
            </p:cNvSpPr>
            <p:nvPr/>
          </p:nvSpPr>
          <p:spPr bwMode="auto">
            <a:xfrm>
              <a:off x="4835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2" name="Rectangle 9"/>
            <p:cNvSpPr>
              <a:spLocks noChangeArrowheads="1"/>
            </p:cNvSpPr>
            <p:nvPr/>
          </p:nvSpPr>
          <p:spPr bwMode="auto">
            <a:xfrm>
              <a:off x="51403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3" name="Rectangle 10"/>
            <p:cNvSpPr>
              <a:spLocks noChangeArrowheads="1"/>
            </p:cNvSpPr>
            <p:nvPr/>
          </p:nvSpPr>
          <p:spPr bwMode="auto">
            <a:xfrm>
              <a:off x="54451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4" name="Rectangle 11"/>
            <p:cNvSpPr>
              <a:spLocks noChangeArrowheads="1"/>
            </p:cNvSpPr>
            <p:nvPr/>
          </p:nvSpPr>
          <p:spPr bwMode="auto">
            <a:xfrm>
              <a:off x="5749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5" name="Rectangle 12"/>
            <p:cNvSpPr>
              <a:spLocks noChangeArrowheads="1"/>
            </p:cNvSpPr>
            <p:nvPr/>
          </p:nvSpPr>
          <p:spPr bwMode="auto">
            <a:xfrm>
              <a:off x="6054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6" name="Rectangle 13"/>
            <p:cNvSpPr>
              <a:spLocks noChangeArrowheads="1"/>
            </p:cNvSpPr>
            <p:nvPr/>
          </p:nvSpPr>
          <p:spPr bwMode="auto">
            <a:xfrm>
              <a:off x="6359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 name="Rectangle 14"/>
            <p:cNvSpPr>
              <a:spLocks noChangeArrowheads="1"/>
            </p:cNvSpPr>
            <p:nvPr/>
          </p:nvSpPr>
          <p:spPr bwMode="auto">
            <a:xfrm>
              <a:off x="66643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8" name="Rectangle 15"/>
            <p:cNvSpPr>
              <a:spLocks noChangeArrowheads="1"/>
            </p:cNvSpPr>
            <p:nvPr/>
          </p:nvSpPr>
          <p:spPr bwMode="auto">
            <a:xfrm>
              <a:off x="69691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9" name="Rectangle 16"/>
            <p:cNvSpPr>
              <a:spLocks noChangeArrowheads="1"/>
            </p:cNvSpPr>
            <p:nvPr/>
          </p:nvSpPr>
          <p:spPr bwMode="auto">
            <a:xfrm>
              <a:off x="7273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0" name="Rectangle 17"/>
            <p:cNvSpPr>
              <a:spLocks noChangeArrowheads="1"/>
            </p:cNvSpPr>
            <p:nvPr/>
          </p:nvSpPr>
          <p:spPr bwMode="auto">
            <a:xfrm>
              <a:off x="7578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1" name="Rectangle 18"/>
            <p:cNvSpPr>
              <a:spLocks noChangeArrowheads="1"/>
            </p:cNvSpPr>
            <p:nvPr/>
          </p:nvSpPr>
          <p:spPr bwMode="auto">
            <a:xfrm>
              <a:off x="7883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22" name="Text Box 19"/>
          <p:cNvSpPr txBox="1">
            <a:spLocks noChangeArrowheads="1"/>
          </p:cNvSpPr>
          <p:nvPr/>
        </p:nvSpPr>
        <p:spPr bwMode="auto">
          <a:xfrm>
            <a:off x="838200" y="2438400"/>
            <a:ext cx="2111773" cy="359010"/>
          </a:xfrm>
          <a:prstGeom prst="rect">
            <a:avLst/>
          </a:prstGeom>
          <a:solidFill>
            <a:srgbClr val="F6F5BD"/>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p1 = malloc(4)</a:t>
            </a:r>
          </a:p>
        </p:txBody>
      </p:sp>
      <p:grpSp>
        <p:nvGrpSpPr>
          <p:cNvPr id="23" name="Group 22"/>
          <p:cNvGrpSpPr/>
          <p:nvPr/>
        </p:nvGrpSpPr>
        <p:grpSpPr>
          <a:xfrm>
            <a:off x="3297237" y="3079751"/>
            <a:ext cx="5181600" cy="304800"/>
            <a:chOff x="3006724" y="2501901"/>
            <a:chExt cx="5181600" cy="304800"/>
          </a:xfrm>
        </p:grpSpPr>
        <p:sp>
          <p:nvSpPr>
            <p:cNvPr id="24" name="Rectangle 20"/>
            <p:cNvSpPr>
              <a:spLocks noChangeArrowheads="1"/>
            </p:cNvSpPr>
            <p:nvPr/>
          </p:nvSpPr>
          <p:spPr bwMode="auto">
            <a:xfrm>
              <a:off x="30067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5" name="Rectangle 21"/>
            <p:cNvSpPr>
              <a:spLocks noChangeArrowheads="1"/>
            </p:cNvSpPr>
            <p:nvPr/>
          </p:nvSpPr>
          <p:spPr bwMode="auto">
            <a:xfrm>
              <a:off x="33115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6" name="Rectangle 22"/>
            <p:cNvSpPr>
              <a:spLocks noChangeArrowheads="1"/>
            </p:cNvSpPr>
            <p:nvPr/>
          </p:nvSpPr>
          <p:spPr bwMode="auto">
            <a:xfrm>
              <a:off x="36163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7" name="Rectangle 23"/>
            <p:cNvSpPr>
              <a:spLocks noChangeArrowheads="1"/>
            </p:cNvSpPr>
            <p:nvPr/>
          </p:nvSpPr>
          <p:spPr bwMode="auto">
            <a:xfrm>
              <a:off x="39211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8" name="Rectangle 24"/>
            <p:cNvSpPr>
              <a:spLocks noChangeArrowheads="1"/>
            </p:cNvSpPr>
            <p:nvPr/>
          </p:nvSpPr>
          <p:spPr bwMode="auto">
            <a:xfrm>
              <a:off x="42259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29" name="Rectangle 25"/>
            <p:cNvSpPr>
              <a:spLocks noChangeArrowheads="1"/>
            </p:cNvSpPr>
            <p:nvPr/>
          </p:nvSpPr>
          <p:spPr bwMode="auto">
            <a:xfrm>
              <a:off x="45307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30" name="Rectangle 26"/>
            <p:cNvSpPr>
              <a:spLocks noChangeArrowheads="1"/>
            </p:cNvSpPr>
            <p:nvPr/>
          </p:nvSpPr>
          <p:spPr bwMode="auto">
            <a:xfrm>
              <a:off x="48355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31" name="Rectangle 27"/>
            <p:cNvSpPr>
              <a:spLocks noChangeArrowheads="1"/>
            </p:cNvSpPr>
            <p:nvPr/>
          </p:nvSpPr>
          <p:spPr bwMode="auto">
            <a:xfrm>
              <a:off x="51403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32" name="Rectangle 28"/>
            <p:cNvSpPr>
              <a:spLocks noChangeArrowheads="1"/>
            </p:cNvSpPr>
            <p:nvPr/>
          </p:nvSpPr>
          <p:spPr bwMode="auto">
            <a:xfrm>
              <a:off x="54451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33" name="Rectangle 29"/>
            <p:cNvSpPr>
              <a:spLocks noChangeArrowheads="1"/>
            </p:cNvSpPr>
            <p:nvPr/>
          </p:nvSpPr>
          <p:spPr bwMode="auto">
            <a:xfrm>
              <a:off x="57499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4" name="Rectangle 30"/>
            <p:cNvSpPr>
              <a:spLocks noChangeArrowheads="1"/>
            </p:cNvSpPr>
            <p:nvPr/>
          </p:nvSpPr>
          <p:spPr bwMode="auto">
            <a:xfrm>
              <a:off x="60547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5" name="Rectangle 31"/>
            <p:cNvSpPr>
              <a:spLocks noChangeArrowheads="1"/>
            </p:cNvSpPr>
            <p:nvPr/>
          </p:nvSpPr>
          <p:spPr bwMode="auto">
            <a:xfrm>
              <a:off x="63595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6" name="Rectangle 32"/>
            <p:cNvSpPr>
              <a:spLocks noChangeArrowheads="1"/>
            </p:cNvSpPr>
            <p:nvPr/>
          </p:nvSpPr>
          <p:spPr bwMode="auto">
            <a:xfrm>
              <a:off x="66643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7" name="Rectangle 33"/>
            <p:cNvSpPr>
              <a:spLocks noChangeArrowheads="1"/>
            </p:cNvSpPr>
            <p:nvPr/>
          </p:nvSpPr>
          <p:spPr bwMode="auto">
            <a:xfrm>
              <a:off x="69691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72739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75787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78835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41" name="Text Box 37"/>
          <p:cNvSpPr txBox="1">
            <a:spLocks noChangeArrowheads="1"/>
          </p:cNvSpPr>
          <p:nvPr/>
        </p:nvSpPr>
        <p:spPr bwMode="auto">
          <a:xfrm>
            <a:off x="838200" y="3048000"/>
            <a:ext cx="2111773" cy="359010"/>
          </a:xfrm>
          <a:prstGeom prst="rect">
            <a:avLst/>
          </a:prstGeom>
          <a:solidFill>
            <a:schemeClr val="accent2">
              <a:lumMod val="20000"/>
              <a:lumOff val="80000"/>
            </a:schemeClr>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p2 = malloc(5)</a:t>
            </a:r>
          </a:p>
        </p:txBody>
      </p:sp>
      <p:grpSp>
        <p:nvGrpSpPr>
          <p:cNvPr id="42" name="Group 41"/>
          <p:cNvGrpSpPr/>
          <p:nvPr/>
        </p:nvGrpSpPr>
        <p:grpSpPr>
          <a:xfrm>
            <a:off x="3297237" y="3689350"/>
            <a:ext cx="5181600" cy="304800"/>
            <a:chOff x="3006724" y="3389313"/>
            <a:chExt cx="5181600" cy="304800"/>
          </a:xfrm>
        </p:grpSpPr>
        <p:sp>
          <p:nvSpPr>
            <p:cNvPr id="43" name="Rectangle 38"/>
            <p:cNvSpPr>
              <a:spLocks noChangeArrowheads="1"/>
            </p:cNvSpPr>
            <p:nvPr/>
          </p:nvSpPr>
          <p:spPr bwMode="auto">
            <a:xfrm>
              <a:off x="30067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44" name="Rectangle 39"/>
            <p:cNvSpPr>
              <a:spLocks noChangeArrowheads="1"/>
            </p:cNvSpPr>
            <p:nvPr/>
          </p:nvSpPr>
          <p:spPr bwMode="auto">
            <a:xfrm>
              <a:off x="33115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45" name="Rectangle 40"/>
            <p:cNvSpPr>
              <a:spLocks noChangeArrowheads="1"/>
            </p:cNvSpPr>
            <p:nvPr/>
          </p:nvSpPr>
          <p:spPr bwMode="auto">
            <a:xfrm>
              <a:off x="36163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46" name="Rectangle 41"/>
            <p:cNvSpPr>
              <a:spLocks noChangeArrowheads="1"/>
            </p:cNvSpPr>
            <p:nvPr/>
          </p:nvSpPr>
          <p:spPr bwMode="auto">
            <a:xfrm>
              <a:off x="39211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47" name="Rectangle 42"/>
            <p:cNvSpPr>
              <a:spLocks noChangeArrowheads="1"/>
            </p:cNvSpPr>
            <p:nvPr/>
          </p:nvSpPr>
          <p:spPr bwMode="auto">
            <a:xfrm>
              <a:off x="42259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48" name="Rectangle 43"/>
            <p:cNvSpPr>
              <a:spLocks noChangeArrowheads="1"/>
            </p:cNvSpPr>
            <p:nvPr/>
          </p:nvSpPr>
          <p:spPr bwMode="auto">
            <a:xfrm>
              <a:off x="45307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49" name="Rectangle 44"/>
            <p:cNvSpPr>
              <a:spLocks noChangeArrowheads="1"/>
            </p:cNvSpPr>
            <p:nvPr/>
          </p:nvSpPr>
          <p:spPr bwMode="auto">
            <a:xfrm>
              <a:off x="48355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50" name="Rectangle 45"/>
            <p:cNvSpPr>
              <a:spLocks noChangeArrowheads="1"/>
            </p:cNvSpPr>
            <p:nvPr/>
          </p:nvSpPr>
          <p:spPr bwMode="auto">
            <a:xfrm>
              <a:off x="51403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51" name="Rectangle 46"/>
            <p:cNvSpPr>
              <a:spLocks noChangeArrowheads="1"/>
            </p:cNvSpPr>
            <p:nvPr/>
          </p:nvSpPr>
          <p:spPr bwMode="auto">
            <a:xfrm>
              <a:off x="54451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52" name="Rectangle 47"/>
            <p:cNvSpPr>
              <a:spLocks noChangeArrowheads="1"/>
            </p:cNvSpPr>
            <p:nvPr/>
          </p:nvSpPr>
          <p:spPr bwMode="auto">
            <a:xfrm>
              <a:off x="57499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3" name="Rectangle 48"/>
            <p:cNvSpPr>
              <a:spLocks noChangeArrowheads="1"/>
            </p:cNvSpPr>
            <p:nvPr/>
          </p:nvSpPr>
          <p:spPr bwMode="auto">
            <a:xfrm>
              <a:off x="60547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4" name="Rectangle 49"/>
            <p:cNvSpPr>
              <a:spLocks noChangeArrowheads="1"/>
            </p:cNvSpPr>
            <p:nvPr/>
          </p:nvSpPr>
          <p:spPr bwMode="auto">
            <a:xfrm>
              <a:off x="63595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5" name="Rectangle 50"/>
            <p:cNvSpPr>
              <a:spLocks noChangeArrowheads="1"/>
            </p:cNvSpPr>
            <p:nvPr/>
          </p:nvSpPr>
          <p:spPr bwMode="auto">
            <a:xfrm>
              <a:off x="66643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6" name="Rectangle 51"/>
            <p:cNvSpPr>
              <a:spLocks noChangeArrowheads="1"/>
            </p:cNvSpPr>
            <p:nvPr/>
          </p:nvSpPr>
          <p:spPr bwMode="auto">
            <a:xfrm>
              <a:off x="69691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7" name="Rectangle 52"/>
            <p:cNvSpPr>
              <a:spLocks noChangeArrowheads="1"/>
            </p:cNvSpPr>
            <p:nvPr/>
          </p:nvSpPr>
          <p:spPr bwMode="auto">
            <a:xfrm>
              <a:off x="72739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8" name="Rectangle 53"/>
            <p:cNvSpPr>
              <a:spLocks noChangeArrowheads="1"/>
            </p:cNvSpPr>
            <p:nvPr/>
          </p:nvSpPr>
          <p:spPr bwMode="auto">
            <a:xfrm>
              <a:off x="7578724" y="3389313"/>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59" name="Rectangle 54"/>
            <p:cNvSpPr>
              <a:spLocks noChangeArrowheads="1"/>
            </p:cNvSpPr>
            <p:nvPr/>
          </p:nvSpPr>
          <p:spPr bwMode="auto">
            <a:xfrm>
              <a:off x="7883524" y="3389313"/>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60" name="Text Box 55"/>
          <p:cNvSpPr txBox="1">
            <a:spLocks noChangeArrowheads="1"/>
          </p:cNvSpPr>
          <p:nvPr/>
        </p:nvSpPr>
        <p:spPr bwMode="auto">
          <a:xfrm>
            <a:off x="838200" y="3657600"/>
            <a:ext cx="2111773" cy="359010"/>
          </a:xfrm>
          <a:prstGeom prst="rect">
            <a:avLst/>
          </a:prstGeom>
          <a:solidFill>
            <a:srgbClr val="F1C7C7"/>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p3 = malloc(6)</a:t>
            </a:r>
          </a:p>
        </p:txBody>
      </p:sp>
      <p:grpSp>
        <p:nvGrpSpPr>
          <p:cNvPr id="61" name="Group 60"/>
          <p:cNvGrpSpPr/>
          <p:nvPr/>
        </p:nvGrpSpPr>
        <p:grpSpPr>
          <a:xfrm>
            <a:off x="3297237" y="4298951"/>
            <a:ext cx="5181600" cy="304800"/>
            <a:chOff x="3036887" y="4276726"/>
            <a:chExt cx="5181600" cy="304800"/>
          </a:xfrm>
        </p:grpSpPr>
        <p:sp>
          <p:nvSpPr>
            <p:cNvPr id="62" name="Rectangle 56"/>
            <p:cNvSpPr>
              <a:spLocks noChangeArrowheads="1"/>
            </p:cNvSpPr>
            <p:nvPr/>
          </p:nvSpPr>
          <p:spPr bwMode="auto">
            <a:xfrm>
              <a:off x="30368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3" name="Rectangle 57"/>
            <p:cNvSpPr>
              <a:spLocks noChangeArrowheads="1"/>
            </p:cNvSpPr>
            <p:nvPr/>
          </p:nvSpPr>
          <p:spPr bwMode="auto">
            <a:xfrm>
              <a:off x="33416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4" name="Rectangle 58"/>
            <p:cNvSpPr>
              <a:spLocks noChangeArrowheads="1"/>
            </p:cNvSpPr>
            <p:nvPr/>
          </p:nvSpPr>
          <p:spPr bwMode="auto">
            <a:xfrm>
              <a:off x="36464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5" name="Rectangle 59"/>
            <p:cNvSpPr>
              <a:spLocks noChangeArrowheads="1"/>
            </p:cNvSpPr>
            <p:nvPr/>
          </p:nvSpPr>
          <p:spPr bwMode="auto">
            <a:xfrm>
              <a:off x="39512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6" name="Rectangle 60"/>
            <p:cNvSpPr>
              <a:spLocks noChangeArrowheads="1"/>
            </p:cNvSpPr>
            <p:nvPr/>
          </p:nvSpPr>
          <p:spPr bwMode="auto">
            <a:xfrm>
              <a:off x="42560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67" name="Rectangle 61"/>
            <p:cNvSpPr>
              <a:spLocks noChangeArrowheads="1"/>
            </p:cNvSpPr>
            <p:nvPr/>
          </p:nvSpPr>
          <p:spPr bwMode="auto">
            <a:xfrm>
              <a:off x="45608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68" name="Rectangle 62"/>
            <p:cNvSpPr>
              <a:spLocks noChangeArrowheads="1"/>
            </p:cNvSpPr>
            <p:nvPr/>
          </p:nvSpPr>
          <p:spPr bwMode="auto">
            <a:xfrm>
              <a:off x="48656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69" name="Rectangle 63"/>
            <p:cNvSpPr>
              <a:spLocks noChangeArrowheads="1"/>
            </p:cNvSpPr>
            <p:nvPr/>
          </p:nvSpPr>
          <p:spPr bwMode="auto">
            <a:xfrm>
              <a:off x="51704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70" name="Rectangle 64"/>
            <p:cNvSpPr>
              <a:spLocks noChangeArrowheads="1"/>
            </p:cNvSpPr>
            <p:nvPr/>
          </p:nvSpPr>
          <p:spPr bwMode="auto">
            <a:xfrm>
              <a:off x="54752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71" name="Rectangle 65"/>
            <p:cNvSpPr>
              <a:spLocks noChangeArrowheads="1"/>
            </p:cNvSpPr>
            <p:nvPr/>
          </p:nvSpPr>
          <p:spPr bwMode="auto">
            <a:xfrm>
              <a:off x="57800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2" name="Rectangle 66"/>
            <p:cNvSpPr>
              <a:spLocks noChangeArrowheads="1"/>
            </p:cNvSpPr>
            <p:nvPr/>
          </p:nvSpPr>
          <p:spPr bwMode="auto">
            <a:xfrm>
              <a:off x="60848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3" name="Rectangle 67"/>
            <p:cNvSpPr>
              <a:spLocks noChangeArrowheads="1"/>
            </p:cNvSpPr>
            <p:nvPr/>
          </p:nvSpPr>
          <p:spPr bwMode="auto">
            <a:xfrm>
              <a:off x="63896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4" name="Rectangle 68"/>
            <p:cNvSpPr>
              <a:spLocks noChangeArrowheads="1"/>
            </p:cNvSpPr>
            <p:nvPr/>
          </p:nvSpPr>
          <p:spPr bwMode="auto">
            <a:xfrm>
              <a:off x="66944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5" name="Rectangle 69"/>
            <p:cNvSpPr>
              <a:spLocks noChangeArrowheads="1"/>
            </p:cNvSpPr>
            <p:nvPr/>
          </p:nvSpPr>
          <p:spPr bwMode="auto">
            <a:xfrm>
              <a:off x="69992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6" name="Rectangle 70"/>
            <p:cNvSpPr>
              <a:spLocks noChangeArrowheads="1"/>
            </p:cNvSpPr>
            <p:nvPr/>
          </p:nvSpPr>
          <p:spPr bwMode="auto">
            <a:xfrm>
              <a:off x="73040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7" name="Rectangle 71"/>
            <p:cNvSpPr>
              <a:spLocks noChangeArrowheads="1"/>
            </p:cNvSpPr>
            <p:nvPr/>
          </p:nvSpPr>
          <p:spPr bwMode="auto">
            <a:xfrm>
              <a:off x="76088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78" name="Rectangle 72"/>
            <p:cNvSpPr>
              <a:spLocks noChangeArrowheads="1"/>
            </p:cNvSpPr>
            <p:nvPr/>
          </p:nvSpPr>
          <p:spPr bwMode="auto">
            <a:xfrm>
              <a:off x="79136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79" name="Text Box 73"/>
          <p:cNvSpPr txBox="1">
            <a:spLocks noChangeArrowheads="1"/>
          </p:cNvSpPr>
          <p:nvPr/>
        </p:nvSpPr>
        <p:spPr bwMode="auto">
          <a:xfrm>
            <a:off x="838200" y="4267200"/>
            <a:ext cx="1284624" cy="359010"/>
          </a:xfrm>
          <a:prstGeom prst="rect">
            <a:avLst/>
          </a:prstGeom>
          <a:solidFill>
            <a:schemeClr val="accent2">
              <a:lumMod val="20000"/>
              <a:lumOff val="80000"/>
            </a:schemeClr>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free(p2)</a:t>
            </a:r>
          </a:p>
        </p:txBody>
      </p:sp>
      <p:sp>
        <p:nvSpPr>
          <p:cNvPr id="80" name="Text Box 91"/>
          <p:cNvSpPr txBox="1">
            <a:spLocks noChangeArrowheads="1"/>
          </p:cNvSpPr>
          <p:nvPr/>
        </p:nvSpPr>
        <p:spPr bwMode="auto">
          <a:xfrm>
            <a:off x="838200" y="4876800"/>
            <a:ext cx="2111773" cy="354906"/>
          </a:xfrm>
          <a:prstGeom prst="rect">
            <a:avLst/>
          </a:prstGeom>
          <a:solidFill>
            <a:srgbClr val="D5F1CF"/>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rPr>
              <a:t>p4 = </a:t>
            </a:r>
            <a:r>
              <a:rPr lang="en-GB" sz="1800" b="1" dirty="0" err="1">
                <a:latin typeface="Courier New" pitchFamily="49" charset="0"/>
              </a:rPr>
              <a:t>malloc</a:t>
            </a:r>
            <a:r>
              <a:rPr lang="en-GB" sz="1800" b="1" dirty="0">
                <a:latin typeface="Courier New" pitchFamily="49" charset="0"/>
              </a:rPr>
              <a:t>(6)</a:t>
            </a:r>
          </a:p>
        </p:txBody>
      </p:sp>
      <p:sp>
        <p:nvSpPr>
          <p:cNvPr id="81" name="TextBox 80"/>
          <p:cNvSpPr txBox="1"/>
          <p:nvPr/>
        </p:nvSpPr>
        <p:spPr>
          <a:xfrm>
            <a:off x="3200400" y="4782744"/>
            <a:ext cx="4508350" cy="461665"/>
          </a:xfrm>
          <a:prstGeom prst="rect">
            <a:avLst/>
          </a:prstGeom>
          <a:noFill/>
        </p:spPr>
        <p:txBody>
          <a:bodyPr wrap="none" rtlCol="0">
            <a:spAutoFit/>
          </a:bodyPr>
          <a:lstStyle/>
          <a:p>
            <a:r>
              <a:rPr lang="en-US" i="1" dirty="0">
                <a:solidFill>
                  <a:srgbClr val="C00000"/>
                </a:solidFill>
                <a:latin typeface="Calibri" pitchFamily="34" charset="0"/>
              </a:rPr>
              <a:t>Oops! (what would happen now?)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zh-CN" altLang="en-US" dirty="0"/>
              <a:t>要解决的问题</a:t>
            </a:r>
            <a:endParaRPr lang="en-US" dirty="0"/>
          </a:p>
        </p:txBody>
      </p:sp>
      <p:sp>
        <p:nvSpPr>
          <p:cNvPr id="41987" name="Rectangle 3"/>
          <p:cNvSpPr>
            <a:spLocks noGrp="1" noChangeArrowheads="1"/>
          </p:cNvSpPr>
          <p:nvPr>
            <p:ph type="body" idx="1"/>
          </p:nvPr>
        </p:nvSpPr>
        <p:spPr/>
        <p:txBody>
          <a:bodyPr/>
          <a:lstStyle/>
          <a:p>
            <a:pPr marL="342900" indent="-342900">
              <a:buFont typeface="Wingdings" panose="05000000000000000000" pitchFamily="2" charset="2"/>
              <a:buChar char="n"/>
            </a:pPr>
            <a:r>
              <a:rPr lang="zh-CN" altLang="en-US" dirty="0"/>
              <a:t>运行</a:t>
            </a:r>
            <a:r>
              <a:rPr lang="en-US" dirty="0"/>
              <a:t>free</a:t>
            </a:r>
            <a:r>
              <a:rPr lang="zh-CN" altLang="en-US" dirty="0"/>
              <a:t>时只有一个指针，如何知道要释放多大的内存？</a:t>
            </a:r>
            <a:endParaRPr lang="en-US" dirty="0"/>
          </a:p>
          <a:p>
            <a:pPr marL="342900" indent="-342900">
              <a:buFont typeface="Wingdings" panose="05000000000000000000" pitchFamily="2" charset="2"/>
              <a:buChar char="n"/>
            </a:pPr>
            <a:endParaRPr lang="en-US" dirty="0"/>
          </a:p>
          <a:p>
            <a:pPr marL="342900" indent="-342900">
              <a:buFont typeface="Wingdings" panose="05000000000000000000" pitchFamily="2" charset="2"/>
              <a:buChar char="n"/>
            </a:pPr>
            <a:r>
              <a:rPr lang="zh-CN" altLang="en-US" dirty="0"/>
              <a:t>如何跟踪空闲块</a:t>
            </a:r>
            <a:r>
              <a:rPr lang="en-US" dirty="0"/>
              <a:t>?</a:t>
            </a:r>
          </a:p>
          <a:p>
            <a:pPr marL="342900" indent="-342900">
              <a:buFont typeface="Wingdings" panose="05000000000000000000" pitchFamily="2" charset="2"/>
              <a:buChar char="n"/>
            </a:pPr>
            <a:endParaRPr lang="en-US" dirty="0"/>
          </a:p>
          <a:p>
            <a:pPr marL="342900" indent="-342900">
              <a:buFont typeface="Wingdings" panose="05000000000000000000" pitchFamily="2" charset="2"/>
              <a:buChar char="n"/>
            </a:pPr>
            <a:r>
              <a:rPr lang="zh-CN" altLang="en-US" dirty="0"/>
              <a:t>当分配的数据结构比所在的空闲块小，剩下的空间怎么处理？</a:t>
            </a:r>
            <a:endParaRPr lang="en-US" altLang="zh-CN" dirty="0"/>
          </a:p>
          <a:p>
            <a:pPr marL="342900" indent="-342900">
              <a:buFont typeface="Wingdings" panose="05000000000000000000" pitchFamily="2" charset="2"/>
              <a:buChar char="n"/>
            </a:pPr>
            <a:endParaRPr lang="en-US" dirty="0"/>
          </a:p>
          <a:p>
            <a:pPr marL="342900" indent="-342900">
              <a:buFont typeface="Wingdings" panose="05000000000000000000" pitchFamily="2" charset="2"/>
              <a:buChar char="n"/>
            </a:pPr>
            <a:r>
              <a:rPr lang="zh-CN" altLang="en-US" dirty="0"/>
              <a:t>当有多个空闲块合适分配时，采用什么原则进行块分配？</a:t>
            </a:r>
            <a:endParaRPr lang="en-US" dirty="0"/>
          </a:p>
          <a:p>
            <a:pPr marL="342900" indent="-342900">
              <a:buFont typeface="Wingdings" panose="05000000000000000000" pitchFamily="2" charset="2"/>
              <a:buChar char="n"/>
            </a:pPr>
            <a:endParaRPr lang="en-US" dirty="0"/>
          </a:p>
          <a:p>
            <a:pPr marL="342900" indent="-342900">
              <a:buFont typeface="Wingdings" panose="05000000000000000000" pitchFamily="2" charset="2"/>
              <a:buChar char="n"/>
            </a:pPr>
            <a:r>
              <a:rPr lang="zh-CN" altLang="en-US" dirty="0"/>
              <a:t>怎样重插入被释放的块？</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zh-CN" altLang="en-US" dirty="0"/>
              <a:t>如何知道要释放多大的内存？</a:t>
            </a:r>
            <a:endParaRPr lang="en-US" altLang="zh-CN" dirty="0"/>
          </a:p>
        </p:txBody>
      </p:sp>
      <p:sp>
        <p:nvSpPr>
          <p:cNvPr id="3" name="Content Placeholder 2"/>
          <p:cNvSpPr>
            <a:spLocks noGrp="1"/>
          </p:cNvSpPr>
          <p:nvPr>
            <p:ph idx="1"/>
          </p:nvPr>
        </p:nvSpPr>
        <p:spPr/>
        <p:txBody>
          <a:bodyPr/>
          <a:lstStyle/>
          <a:p>
            <a:r>
              <a:rPr lang="zh-CN" altLang="en-US" dirty="0"/>
              <a:t>标准方法</a:t>
            </a:r>
            <a:endParaRPr lang="en-US" altLang="zh-CN" dirty="0"/>
          </a:p>
          <a:p>
            <a:pPr lvl="1"/>
            <a:r>
              <a:rPr lang="zh-CN" altLang="en-US" dirty="0"/>
              <a:t>在块前的一个字中，记录块的长度。这个字称为</a:t>
            </a:r>
            <a:r>
              <a:rPr lang="en-GB" dirty="0"/>
              <a:t> </a:t>
            </a:r>
            <a:r>
              <a:rPr lang="en-GB" b="1" i="1" dirty="0">
                <a:solidFill>
                  <a:srgbClr val="C00000"/>
                </a:solidFill>
              </a:rPr>
              <a:t>header field</a:t>
            </a:r>
            <a:r>
              <a:rPr lang="en-GB" b="1" dirty="0">
                <a:solidFill>
                  <a:srgbClr val="C00000"/>
                </a:solidFill>
              </a:rPr>
              <a:t> </a:t>
            </a:r>
            <a:r>
              <a:rPr lang="zh-CN" altLang="en-US" dirty="0"/>
              <a:t>或</a:t>
            </a:r>
            <a:r>
              <a:rPr lang="en-GB" i="1" dirty="0"/>
              <a:t> </a:t>
            </a:r>
            <a:r>
              <a:rPr lang="en-GB" b="1" i="1" dirty="0">
                <a:solidFill>
                  <a:srgbClr val="C00000"/>
                </a:solidFill>
              </a:rPr>
              <a:t>header</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US" dirty="0"/>
              <a:t>采用这种方法，每个已分配块都需要有一个额外的字。</a:t>
            </a:r>
            <a:endParaRPr lang="en-GB" dirty="0"/>
          </a:p>
        </p:txBody>
      </p:sp>
      <p:sp>
        <p:nvSpPr>
          <p:cNvPr id="5" name="Text Box 4"/>
          <p:cNvSpPr txBox="1">
            <a:spLocks noChangeArrowheads="1"/>
          </p:cNvSpPr>
          <p:nvPr/>
        </p:nvSpPr>
        <p:spPr bwMode="auto">
          <a:xfrm>
            <a:off x="609600" y="4563762"/>
            <a:ext cx="1909795"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rPr>
              <a:t>p0 = malloc(4)</a:t>
            </a:r>
          </a:p>
        </p:txBody>
      </p:sp>
      <p:sp>
        <p:nvSpPr>
          <p:cNvPr id="6" name="Rectangle 5"/>
          <p:cNvSpPr>
            <a:spLocks noChangeArrowheads="1"/>
          </p:cNvSpPr>
          <p:nvPr/>
        </p:nvSpPr>
        <p:spPr bwMode="auto">
          <a:xfrm>
            <a:off x="25114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28162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8" name="Rectangle 7"/>
          <p:cNvSpPr>
            <a:spLocks noChangeArrowheads="1"/>
          </p:cNvSpPr>
          <p:nvPr/>
        </p:nvSpPr>
        <p:spPr bwMode="auto">
          <a:xfrm>
            <a:off x="3121025" y="3429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9" name="Rectangle 8"/>
          <p:cNvSpPr>
            <a:spLocks noChangeArrowheads="1"/>
          </p:cNvSpPr>
          <p:nvPr/>
        </p:nvSpPr>
        <p:spPr bwMode="auto">
          <a:xfrm>
            <a:off x="3425825" y="3429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10" name="Rectangle 9"/>
          <p:cNvSpPr>
            <a:spLocks noChangeArrowheads="1"/>
          </p:cNvSpPr>
          <p:nvPr/>
        </p:nvSpPr>
        <p:spPr bwMode="auto">
          <a:xfrm>
            <a:off x="37306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 name="Rectangle 10"/>
          <p:cNvSpPr>
            <a:spLocks noChangeArrowheads="1"/>
          </p:cNvSpPr>
          <p:nvPr/>
        </p:nvSpPr>
        <p:spPr bwMode="auto">
          <a:xfrm>
            <a:off x="40354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340225" y="3429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13" name="Rectangle 12"/>
          <p:cNvSpPr>
            <a:spLocks noChangeArrowheads="1"/>
          </p:cNvSpPr>
          <p:nvPr/>
        </p:nvSpPr>
        <p:spPr bwMode="auto">
          <a:xfrm>
            <a:off x="4645025" y="3429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14" name="Rectangle 13"/>
          <p:cNvSpPr>
            <a:spLocks noChangeArrowheads="1"/>
          </p:cNvSpPr>
          <p:nvPr/>
        </p:nvSpPr>
        <p:spPr bwMode="auto">
          <a:xfrm>
            <a:off x="4949825" y="3429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15" name="Rectangle 14"/>
          <p:cNvSpPr>
            <a:spLocks noChangeArrowheads="1"/>
          </p:cNvSpPr>
          <p:nvPr/>
        </p:nvSpPr>
        <p:spPr bwMode="auto">
          <a:xfrm>
            <a:off x="55594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6" name="Rectangle 15"/>
          <p:cNvSpPr>
            <a:spLocks noChangeArrowheads="1"/>
          </p:cNvSpPr>
          <p:nvPr/>
        </p:nvSpPr>
        <p:spPr bwMode="auto">
          <a:xfrm>
            <a:off x="58642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61690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8" name="Rectangle 17"/>
          <p:cNvSpPr>
            <a:spLocks noChangeArrowheads="1"/>
          </p:cNvSpPr>
          <p:nvPr/>
        </p:nvSpPr>
        <p:spPr bwMode="auto">
          <a:xfrm>
            <a:off x="64738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9" name="Rectangle 18"/>
          <p:cNvSpPr>
            <a:spLocks noChangeArrowheads="1"/>
          </p:cNvSpPr>
          <p:nvPr/>
        </p:nvSpPr>
        <p:spPr bwMode="auto">
          <a:xfrm>
            <a:off x="67786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0" name="Rectangle 19"/>
          <p:cNvSpPr>
            <a:spLocks noChangeArrowheads="1"/>
          </p:cNvSpPr>
          <p:nvPr/>
        </p:nvSpPr>
        <p:spPr bwMode="auto">
          <a:xfrm>
            <a:off x="7083425" y="3429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21" name="Rectangle 20"/>
          <p:cNvSpPr>
            <a:spLocks noChangeArrowheads="1"/>
          </p:cNvSpPr>
          <p:nvPr/>
        </p:nvSpPr>
        <p:spPr bwMode="auto">
          <a:xfrm>
            <a:off x="7388225" y="3429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5254625" y="3429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0" name="Text Box 39"/>
          <p:cNvSpPr txBox="1">
            <a:spLocks noChangeArrowheads="1"/>
          </p:cNvSpPr>
          <p:nvPr/>
        </p:nvSpPr>
        <p:spPr bwMode="auto">
          <a:xfrm>
            <a:off x="5410200" y="3962400"/>
            <a:ext cx="425450" cy="323850"/>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rPr>
              <a:t>p0</a:t>
            </a:r>
          </a:p>
        </p:txBody>
      </p:sp>
      <p:sp>
        <p:nvSpPr>
          <p:cNvPr id="41" name="Rectangle 40"/>
          <p:cNvSpPr>
            <a:spLocks noChangeArrowheads="1"/>
          </p:cNvSpPr>
          <p:nvPr/>
        </p:nvSpPr>
        <p:spPr bwMode="auto">
          <a:xfrm>
            <a:off x="2511425" y="4572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2" name="Rectangle 41"/>
          <p:cNvSpPr>
            <a:spLocks noChangeArrowheads="1"/>
          </p:cNvSpPr>
          <p:nvPr/>
        </p:nvSpPr>
        <p:spPr bwMode="auto">
          <a:xfrm>
            <a:off x="2816225" y="4572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3" name="Rectangle 42"/>
          <p:cNvSpPr>
            <a:spLocks noChangeArrowheads="1"/>
          </p:cNvSpPr>
          <p:nvPr/>
        </p:nvSpPr>
        <p:spPr bwMode="auto">
          <a:xfrm>
            <a:off x="3121025" y="4572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44" name="Rectangle 43"/>
          <p:cNvSpPr>
            <a:spLocks noChangeArrowheads="1"/>
          </p:cNvSpPr>
          <p:nvPr/>
        </p:nvSpPr>
        <p:spPr bwMode="auto">
          <a:xfrm>
            <a:off x="3425825" y="4572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45" name="Rectangle 44"/>
          <p:cNvSpPr>
            <a:spLocks noChangeArrowheads="1"/>
          </p:cNvSpPr>
          <p:nvPr/>
        </p:nvSpPr>
        <p:spPr bwMode="auto">
          <a:xfrm>
            <a:off x="3730625" y="4572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6" name="Rectangle 45"/>
          <p:cNvSpPr>
            <a:spLocks noChangeArrowheads="1"/>
          </p:cNvSpPr>
          <p:nvPr/>
        </p:nvSpPr>
        <p:spPr bwMode="auto">
          <a:xfrm>
            <a:off x="4035425" y="4572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7" name="Rectangle 46"/>
          <p:cNvSpPr>
            <a:spLocks noChangeArrowheads="1"/>
          </p:cNvSpPr>
          <p:nvPr/>
        </p:nvSpPr>
        <p:spPr bwMode="auto">
          <a:xfrm>
            <a:off x="4340225" y="4572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48" name="Rectangle 47"/>
          <p:cNvSpPr>
            <a:spLocks noChangeArrowheads="1"/>
          </p:cNvSpPr>
          <p:nvPr/>
        </p:nvSpPr>
        <p:spPr bwMode="auto">
          <a:xfrm>
            <a:off x="4645025" y="4572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49" name="Rectangle 48"/>
          <p:cNvSpPr>
            <a:spLocks noChangeArrowheads="1"/>
          </p:cNvSpPr>
          <p:nvPr/>
        </p:nvSpPr>
        <p:spPr bwMode="auto">
          <a:xfrm>
            <a:off x="4949825" y="4572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50" name="Rectangle 49"/>
          <p:cNvSpPr>
            <a:spLocks noChangeArrowheads="1"/>
          </p:cNvSpPr>
          <p:nvPr/>
        </p:nvSpPr>
        <p:spPr bwMode="auto">
          <a:xfrm>
            <a:off x="5559425" y="4572000"/>
            <a:ext cx="304800" cy="304800"/>
          </a:xfrm>
          <a:prstGeom prst="rect">
            <a:avLst/>
          </a:prstGeom>
          <a:solidFill>
            <a:srgbClr val="D5F1CF"/>
          </a:solidFill>
          <a:ln w="12700">
            <a:solidFill>
              <a:schemeClr val="tx1"/>
            </a:solidFill>
            <a:miter lim="800000"/>
            <a:headEnd/>
            <a:tailEnd/>
          </a:ln>
          <a:effectLst/>
        </p:spPr>
        <p:txBody>
          <a:bodyPr wrap="none" anchor="ctr"/>
          <a:lstStyle/>
          <a:p>
            <a:endParaRPr lang="en-US"/>
          </a:p>
        </p:txBody>
      </p:sp>
      <p:sp>
        <p:nvSpPr>
          <p:cNvPr id="51" name="Rectangle 50"/>
          <p:cNvSpPr>
            <a:spLocks noChangeArrowheads="1"/>
          </p:cNvSpPr>
          <p:nvPr/>
        </p:nvSpPr>
        <p:spPr bwMode="auto">
          <a:xfrm>
            <a:off x="5864225" y="4572000"/>
            <a:ext cx="304800" cy="304800"/>
          </a:xfrm>
          <a:prstGeom prst="rect">
            <a:avLst/>
          </a:prstGeom>
          <a:solidFill>
            <a:srgbClr val="D5F1CF"/>
          </a:solidFill>
          <a:ln w="12700">
            <a:solidFill>
              <a:schemeClr val="tx1"/>
            </a:solidFill>
            <a:miter lim="800000"/>
            <a:headEnd/>
            <a:tailEnd/>
          </a:ln>
          <a:effectLst/>
        </p:spPr>
        <p:txBody>
          <a:bodyPr wrap="none" anchor="ctr"/>
          <a:lstStyle/>
          <a:p>
            <a:endParaRPr lang="en-US"/>
          </a:p>
        </p:txBody>
      </p:sp>
      <p:sp>
        <p:nvSpPr>
          <p:cNvPr id="52" name="Rectangle 51"/>
          <p:cNvSpPr>
            <a:spLocks noChangeArrowheads="1"/>
          </p:cNvSpPr>
          <p:nvPr/>
        </p:nvSpPr>
        <p:spPr bwMode="auto">
          <a:xfrm>
            <a:off x="6169025" y="4572000"/>
            <a:ext cx="304800" cy="304800"/>
          </a:xfrm>
          <a:prstGeom prst="rect">
            <a:avLst/>
          </a:prstGeom>
          <a:solidFill>
            <a:srgbClr val="D5F1CF"/>
          </a:solidFill>
          <a:ln w="12700">
            <a:solidFill>
              <a:schemeClr val="tx1"/>
            </a:solidFill>
            <a:miter lim="800000"/>
            <a:headEnd/>
            <a:tailEnd/>
          </a:ln>
          <a:effectLst/>
        </p:spPr>
        <p:txBody>
          <a:bodyPr wrap="none" anchor="ctr"/>
          <a:lstStyle/>
          <a:p>
            <a:endParaRPr lang="en-US"/>
          </a:p>
        </p:txBody>
      </p:sp>
      <p:sp>
        <p:nvSpPr>
          <p:cNvPr id="53" name="Rectangle 52"/>
          <p:cNvSpPr>
            <a:spLocks noChangeArrowheads="1"/>
          </p:cNvSpPr>
          <p:nvPr/>
        </p:nvSpPr>
        <p:spPr bwMode="auto">
          <a:xfrm>
            <a:off x="6473825" y="4572000"/>
            <a:ext cx="304800" cy="304800"/>
          </a:xfrm>
          <a:prstGeom prst="rect">
            <a:avLst/>
          </a:prstGeom>
          <a:solidFill>
            <a:srgbClr val="D5F1CF"/>
          </a:solidFill>
          <a:ln w="12700">
            <a:solidFill>
              <a:schemeClr val="tx1"/>
            </a:solidFill>
            <a:miter lim="800000"/>
            <a:headEnd/>
            <a:tailEnd/>
          </a:ln>
          <a:effectLst/>
        </p:spPr>
        <p:txBody>
          <a:bodyPr wrap="none" anchor="ctr"/>
          <a:lstStyle/>
          <a:p>
            <a:endParaRPr lang="en-US"/>
          </a:p>
        </p:txBody>
      </p:sp>
      <p:sp>
        <p:nvSpPr>
          <p:cNvPr id="54" name="Rectangle 53"/>
          <p:cNvSpPr>
            <a:spLocks noChangeArrowheads="1"/>
          </p:cNvSpPr>
          <p:nvPr/>
        </p:nvSpPr>
        <p:spPr bwMode="auto">
          <a:xfrm>
            <a:off x="6778625" y="45720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55" name="Rectangle 54"/>
          <p:cNvSpPr>
            <a:spLocks noChangeArrowheads="1"/>
          </p:cNvSpPr>
          <p:nvPr/>
        </p:nvSpPr>
        <p:spPr bwMode="auto">
          <a:xfrm>
            <a:off x="7083425" y="45720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56" name="Line 55"/>
          <p:cNvSpPr>
            <a:spLocks noChangeShapeType="1"/>
          </p:cNvSpPr>
          <p:nvPr/>
        </p:nvSpPr>
        <p:spPr bwMode="auto">
          <a:xfrm>
            <a:off x="6778625" y="4394886"/>
            <a:ext cx="1588" cy="685800"/>
          </a:xfrm>
          <a:prstGeom prst="line">
            <a:avLst/>
          </a:prstGeom>
          <a:noFill/>
          <a:ln w="38100">
            <a:solidFill>
              <a:schemeClr val="tx1"/>
            </a:solidFill>
            <a:miter lim="800000"/>
            <a:headEnd/>
            <a:tailEnd/>
          </a:ln>
          <a:effectLst/>
        </p:spPr>
        <p:txBody>
          <a:bodyPr/>
          <a:lstStyle/>
          <a:p>
            <a:endParaRPr lang="en-US"/>
          </a:p>
        </p:txBody>
      </p:sp>
      <p:grpSp>
        <p:nvGrpSpPr>
          <p:cNvPr id="68" name="Group 67"/>
          <p:cNvGrpSpPr/>
          <p:nvPr/>
        </p:nvGrpSpPr>
        <p:grpSpPr>
          <a:xfrm>
            <a:off x="1358900" y="5334000"/>
            <a:ext cx="6334125" cy="766712"/>
            <a:chOff x="1358900" y="5334000"/>
            <a:chExt cx="6334125" cy="766712"/>
          </a:xfrm>
        </p:grpSpPr>
        <p:sp>
          <p:nvSpPr>
            <p:cNvPr id="4" name="Text Box 3"/>
            <p:cNvSpPr txBox="1">
              <a:spLocks noChangeArrowheads="1"/>
            </p:cNvSpPr>
            <p:nvPr/>
          </p:nvSpPr>
          <p:spPr bwMode="auto">
            <a:xfrm>
              <a:off x="1358900" y="5774724"/>
              <a:ext cx="1169208"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rPr>
                <a:t>free(p0)</a:t>
              </a:r>
            </a:p>
          </p:txBody>
        </p:sp>
        <p:sp>
          <p:nvSpPr>
            <p:cNvPr id="23" name="Rectangle 22"/>
            <p:cNvSpPr>
              <a:spLocks noChangeArrowheads="1"/>
            </p:cNvSpPr>
            <p:nvPr/>
          </p:nvSpPr>
          <p:spPr bwMode="auto">
            <a:xfrm>
              <a:off x="25114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4" name="Rectangle 23"/>
            <p:cNvSpPr>
              <a:spLocks noChangeArrowheads="1"/>
            </p:cNvSpPr>
            <p:nvPr/>
          </p:nvSpPr>
          <p:spPr bwMode="auto">
            <a:xfrm>
              <a:off x="28162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5" name="Rectangle 24"/>
            <p:cNvSpPr>
              <a:spLocks noChangeArrowheads="1"/>
            </p:cNvSpPr>
            <p:nvPr/>
          </p:nvSpPr>
          <p:spPr bwMode="auto">
            <a:xfrm>
              <a:off x="3121025" y="57912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26" name="Rectangle 25"/>
            <p:cNvSpPr>
              <a:spLocks noChangeArrowheads="1"/>
            </p:cNvSpPr>
            <p:nvPr/>
          </p:nvSpPr>
          <p:spPr bwMode="auto">
            <a:xfrm>
              <a:off x="3425825" y="57912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27" name="Rectangle 26"/>
            <p:cNvSpPr>
              <a:spLocks noChangeArrowheads="1"/>
            </p:cNvSpPr>
            <p:nvPr/>
          </p:nvSpPr>
          <p:spPr bwMode="auto">
            <a:xfrm>
              <a:off x="37306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40354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9" name="Rectangle 28"/>
            <p:cNvSpPr>
              <a:spLocks noChangeArrowheads="1"/>
            </p:cNvSpPr>
            <p:nvPr/>
          </p:nvSpPr>
          <p:spPr bwMode="auto">
            <a:xfrm>
              <a:off x="4340225" y="57912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30" name="Rectangle 29"/>
            <p:cNvSpPr>
              <a:spLocks noChangeArrowheads="1"/>
            </p:cNvSpPr>
            <p:nvPr/>
          </p:nvSpPr>
          <p:spPr bwMode="auto">
            <a:xfrm>
              <a:off x="4645025" y="57912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31" name="Rectangle 30"/>
            <p:cNvSpPr>
              <a:spLocks noChangeArrowheads="1"/>
            </p:cNvSpPr>
            <p:nvPr/>
          </p:nvSpPr>
          <p:spPr bwMode="auto">
            <a:xfrm>
              <a:off x="4949825" y="57912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32" name="Rectangle 31"/>
            <p:cNvSpPr>
              <a:spLocks noChangeArrowheads="1"/>
            </p:cNvSpPr>
            <p:nvPr/>
          </p:nvSpPr>
          <p:spPr bwMode="auto">
            <a:xfrm>
              <a:off x="55594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58642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4" name="Rectangle 33"/>
            <p:cNvSpPr>
              <a:spLocks noChangeArrowheads="1"/>
            </p:cNvSpPr>
            <p:nvPr/>
          </p:nvSpPr>
          <p:spPr bwMode="auto">
            <a:xfrm>
              <a:off x="61690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5" name="Rectangle 34"/>
            <p:cNvSpPr>
              <a:spLocks noChangeArrowheads="1"/>
            </p:cNvSpPr>
            <p:nvPr/>
          </p:nvSpPr>
          <p:spPr bwMode="auto">
            <a:xfrm>
              <a:off x="64738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6" name="Rectangle 35"/>
            <p:cNvSpPr>
              <a:spLocks noChangeArrowheads="1"/>
            </p:cNvSpPr>
            <p:nvPr/>
          </p:nvSpPr>
          <p:spPr bwMode="auto">
            <a:xfrm>
              <a:off x="67786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7" name="Rectangle 36"/>
            <p:cNvSpPr>
              <a:spLocks noChangeArrowheads="1"/>
            </p:cNvSpPr>
            <p:nvPr/>
          </p:nvSpPr>
          <p:spPr bwMode="auto">
            <a:xfrm>
              <a:off x="7083425" y="57912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38" name="Rectangle 37"/>
            <p:cNvSpPr>
              <a:spLocks noChangeArrowheads="1"/>
            </p:cNvSpPr>
            <p:nvPr/>
          </p:nvSpPr>
          <p:spPr bwMode="auto">
            <a:xfrm>
              <a:off x="7388225" y="5791200"/>
              <a:ext cx="304800" cy="30480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39" name="Rectangle 38"/>
            <p:cNvSpPr>
              <a:spLocks noChangeArrowheads="1"/>
            </p:cNvSpPr>
            <p:nvPr/>
          </p:nvSpPr>
          <p:spPr bwMode="auto">
            <a:xfrm>
              <a:off x="5254625" y="5791200"/>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58" name="Text Box 57"/>
            <p:cNvSpPr txBox="1">
              <a:spLocks noChangeArrowheads="1"/>
            </p:cNvSpPr>
            <p:nvPr/>
          </p:nvSpPr>
          <p:spPr bwMode="auto">
            <a:xfrm>
              <a:off x="4911810" y="5334000"/>
              <a:ext cx="995507"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b</a:t>
              </a:r>
              <a:r>
                <a:rPr lang="en-GB" sz="1600" b="1" dirty="0">
                  <a:latin typeface="Calibri" pitchFamily="34" charset="0"/>
                </a:rPr>
                <a:t>lock size</a:t>
              </a:r>
            </a:p>
          </p:txBody>
        </p:sp>
        <p:sp>
          <p:nvSpPr>
            <p:cNvPr id="60" name="Text Box 59"/>
            <p:cNvSpPr txBox="1">
              <a:spLocks noChangeArrowheads="1"/>
            </p:cNvSpPr>
            <p:nvPr/>
          </p:nvSpPr>
          <p:spPr bwMode="auto">
            <a:xfrm>
              <a:off x="6068436" y="5334000"/>
              <a:ext cx="858726" cy="33663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payload</a:t>
              </a:r>
              <a:endParaRPr lang="en-GB" sz="1600" b="1" dirty="0">
                <a:latin typeface="Calibri" pitchFamily="34" charset="0"/>
              </a:endParaRPr>
            </a:p>
          </p:txBody>
        </p:sp>
      </p:grpSp>
      <p:sp>
        <p:nvSpPr>
          <p:cNvPr id="65" name="Line 64"/>
          <p:cNvSpPr>
            <a:spLocks noChangeShapeType="1"/>
          </p:cNvSpPr>
          <p:nvPr/>
        </p:nvSpPr>
        <p:spPr bwMode="auto">
          <a:xfrm>
            <a:off x="5612113" y="4267200"/>
            <a:ext cx="1588" cy="304800"/>
          </a:xfrm>
          <a:prstGeom prst="line">
            <a:avLst/>
          </a:prstGeom>
          <a:noFill/>
          <a:ln w="25560">
            <a:solidFill>
              <a:schemeClr val="tx1"/>
            </a:solidFill>
            <a:miter lim="800000"/>
            <a:headEnd/>
            <a:tailEnd type="triangle" w="med" len="med"/>
          </a:ln>
          <a:effectLst/>
        </p:spPr>
        <p:txBody>
          <a:bodyPr/>
          <a:lstStyle/>
          <a:p>
            <a:endParaRPr lang="en-US"/>
          </a:p>
        </p:txBody>
      </p:sp>
      <p:sp>
        <p:nvSpPr>
          <p:cNvPr id="67" name="Rectangle 66"/>
          <p:cNvSpPr>
            <a:spLocks noChangeArrowheads="1"/>
          </p:cNvSpPr>
          <p:nvPr/>
        </p:nvSpPr>
        <p:spPr bwMode="auto">
          <a:xfrm>
            <a:off x="5254625" y="4572000"/>
            <a:ext cx="304800" cy="304800"/>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5</a:t>
            </a:r>
          </a:p>
        </p:txBody>
      </p:sp>
      <p:sp>
        <p:nvSpPr>
          <p:cNvPr id="66" name="Line 65"/>
          <p:cNvSpPr>
            <a:spLocks noChangeShapeType="1"/>
          </p:cNvSpPr>
          <p:nvPr/>
        </p:nvSpPr>
        <p:spPr bwMode="auto">
          <a:xfrm>
            <a:off x="5254625" y="4394886"/>
            <a:ext cx="1588" cy="685800"/>
          </a:xfrm>
          <a:prstGeom prst="line">
            <a:avLst/>
          </a:prstGeom>
          <a:noFill/>
          <a:ln w="38100">
            <a:solidFill>
              <a:schemeClr val="tx1"/>
            </a:solidFill>
            <a:miter lim="800000"/>
            <a:headEnd/>
            <a:tailEnd/>
          </a:ln>
          <a:effectLst/>
        </p:spPr>
        <p:txBody>
          <a:bodyPr/>
          <a:lstStyle/>
          <a:p>
            <a:endParaRPr lang="en-US"/>
          </a:p>
        </p:txBody>
      </p:sp>
      <p:cxnSp>
        <p:nvCxnSpPr>
          <p:cNvPr id="69" name="Straight Arrow Connector 68"/>
          <p:cNvCxnSpPr>
            <a:stCxn id="58" idx="0"/>
            <a:endCxn id="67" idx="2"/>
          </p:cNvCxnSpPr>
          <p:nvPr/>
        </p:nvCxnSpPr>
        <p:spPr bwMode="auto">
          <a:xfrm rot="16200000" flipV="1">
            <a:off x="5179695" y="5104130"/>
            <a:ext cx="457200" cy="2539"/>
          </a:xfrm>
          <a:prstGeom prst="straightConnector1">
            <a:avLst/>
          </a:prstGeom>
          <a:noFill/>
          <a:ln w="12700">
            <a:solidFill>
              <a:srgbClr val="000000"/>
            </a:solidFill>
            <a:miter lim="800000"/>
            <a:headEnd type="none" w="med" len="med"/>
            <a:tailEnd type="arrow"/>
          </a:ln>
          <a:effectLst/>
        </p:spPr>
      </p:cxnSp>
      <p:cxnSp>
        <p:nvCxnSpPr>
          <p:cNvPr id="71" name="Straight Arrow Connector 70"/>
          <p:cNvCxnSpPr>
            <a:stCxn id="60" idx="0"/>
            <a:endCxn id="50" idx="2"/>
          </p:cNvCxnSpPr>
          <p:nvPr/>
        </p:nvCxnSpPr>
        <p:spPr bwMode="auto">
          <a:xfrm rot="16200000" flipV="1">
            <a:off x="5876212" y="4712413"/>
            <a:ext cx="457200" cy="785974"/>
          </a:xfrm>
          <a:prstGeom prst="straightConnector1">
            <a:avLst/>
          </a:prstGeom>
          <a:noFill/>
          <a:ln w="12700">
            <a:solidFill>
              <a:srgbClr val="000000"/>
            </a:solidFill>
            <a:miter lim="800000"/>
            <a:headEnd type="none" w="med" len="med"/>
            <a:tailEnd type="arrow"/>
          </a:ln>
          <a:effectLst/>
        </p:spPr>
      </p:cxnSp>
      <p:cxnSp>
        <p:nvCxnSpPr>
          <p:cNvPr id="73" name="Straight Arrow Connector 72"/>
          <p:cNvCxnSpPr>
            <a:stCxn id="60" idx="0"/>
            <a:endCxn id="51" idx="2"/>
          </p:cNvCxnSpPr>
          <p:nvPr/>
        </p:nvCxnSpPr>
        <p:spPr bwMode="auto">
          <a:xfrm rot="16200000" flipV="1">
            <a:off x="6028612" y="4864813"/>
            <a:ext cx="457200" cy="481174"/>
          </a:xfrm>
          <a:prstGeom prst="straightConnector1">
            <a:avLst/>
          </a:prstGeom>
          <a:noFill/>
          <a:ln w="12700">
            <a:solidFill>
              <a:srgbClr val="000000"/>
            </a:solidFill>
            <a:miter lim="800000"/>
            <a:headEnd type="none" w="med" len="med"/>
            <a:tailEnd type="arrow"/>
          </a:ln>
          <a:effectLst/>
        </p:spPr>
      </p:cxnSp>
      <p:cxnSp>
        <p:nvCxnSpPr>
          <p:cNvPr id="77" name="Straight Arrow Connector 76"/>
          <p:cNvCxnSpPr>
            <a:stCxn id="60" idx="0"/>
            <a:endCxn id="52" idx="2"/>
          </p:cNvCxnSpPr>
          <p:nvPr/>
        </p:nvCxnSpPr>
        <p:spPr bwMode="auto">
          <a:xfrm rot="16200000" flipV="1">
            <a:off x="6181012" y="5017213"/>
            <a:ext cx="457200" cy="176374"/>
          </a:xfrm>
          <a:prstGeom prst="straightConnector1">
            <a:avLst/>
          </a:prstGeom>
          <a:noFill/>
          <a:ln w="12700">
            <a:solidFill>
              <a:srgbClr val="000000"/>
            </a:solidFill>
            <a:miter lim="800000"/>
            <a:headEnd type="none" w="med" len="med"/>
            <a:tailEnd type="arrow"/>
          </a:ln>
          <a:effectLst/>
        </p:spPr>
      </p:cxnSp>
      <p:cxnSp>
        <p:nvCxnSpPr>
          <p:cNvPr id="79" name="Straight Arrow Connector 78"/>
          <p:cNvCxnSpPr>
            <a:stCxn id="60" idx="0"/>
            <a:endCxn id="53" idx="2"/>
          </p:cNvCxnSpPr>
          <p:nvPr/>
        </p:nvCxnSpPr>
        <p:spPr bwMode="auto">
          <a:xfrm rot="5400000" flipH="1" flipV="1">
            <a:off x="6333412" y="5041187"/>
            <a:ext cx="457200" cy="128426"/>
          </a:xfrm>
          <a:prstGeom prst="straightConnector1">
            <a:avLst/>
          </a:prstGeom>
          <a:noFill/>
          <a:ln w="12700">
            <a:solidFill>
              <a:srgbClr val="000000"/>
            </a:solidFill>
            <a:miter lim="800000"/>
            <a:headEnd type="none" w="med" len="med"/>
            <a:tailEnd type="arrow"/>
          </a:ln>
          <a:effec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396875" y="1197678"/>
            <a:ext cx="8061325" cy="1850322"/>
          </a:xfrm>
          <a:prstGeom prst="rect">
            <a:avLst/>
          </a:prstGeom>
          <a:solidFill>
            <a:schemeClr val="bg2">
              <a:lumMod val="20000"/>
              <a:lumOff val="80000"/>
            </a:schemeClr>
          </a:solidFill>
          <a:ln w="12700" cap="flat" cmpd="sng" algn="ctr">
            <a:noFill/>
            <a:prstDash val="solid"/>
            <a:round/>
            <a:headEnd type="none" w="med" len="med"/>
            <a:tailEnd type="arrow" w="med" len="med"/>
          </a:ln>
          <a:effectLst/>
        </p:spPr>
        <p:txBody>
          <a:bodyPr rtlCol="0" anchor="ctr"/>
          <a:lstStyle/>
          <a:p>
            <a:pPr algn="ctr"/>
            <a:endParaRPr lang="en-US" sz="1600" dirty="0">
              <a:latin typeface="+mn-lt"/>
            </a:endParaRPr>
          </a:p>
        </p:txBody>
      </p:sp>
      <p:sp>
        <p:nvSpPr>
          <p:cNvPr id="2" name="Title 1"/>
          <p:cNvSpPr>
            <a:spLocks noGrp="1"/>
          </p:cNvSpPr>
          <p:nvPr>
            <p:ph type="title"/>
          </p:nvPr>
        </p:nvSpPr>
        <p:spPr/>
        <p:txBody>
          <a:bodyPr/>
          <a:lstStyle/>
          <a:p>
            <a:r>
              <a:rPr lang="zh-CN" altLang="en-US" dirty="0"/>
              <a:t>如何跟踪空闲块</a:t>
            </a:r>
            <a:r>
              <a:rPr lang="en-US" altLang="zh-CN" dirty="0"/>
              <a:t>?</a:t>
            </a:r>
          </a:p>
        </p:txBody>
      </p:sp>
      <p:sp>
        <p:nvSpPr>
          <p:cNvPr id="3" name="Content Placeholder 2"/>
          <p:cNvSpPr>
            <a:spLocks noGrp="1"/>
          </p:cNvSpPr>
          <p:nvPr>
            <p:ph idx="1"/>
          </p:nvPr>
        </p:nvSpPr>
        <p:spPr>
          <a:xfrm>
            <a:off x="396875" y="1254210"/>
            <a:ext cx="8289925" cy="5375190"/>
          </a:xfrm>
        </p:spPr>
        <p:txBody>
          <a:bodyPr/>
          <a:lstStyle/>
          <a:p>
            <a:r>
              <a:rPr lang="zh-CN" altLang="en-US" dirty="0"/>
              <a:t>方法</a:t>
            </a:r>
            <a:r>
              <a:rPr lang="en-US" dirty="0"/>
              <a:t> 1: </a:t>
            </a:r>
            <a:r>
              <a:rPr lang="en-US" i="1" dirty="0">
                <a:solidFill>
                  <a:srgbClr val="C00000"/>
                </a:solidFill>
              </a:rPr>
              <a:t>Implicit list </a:t>
            </a:r>
            <a:r>
              <a:rPr lang="zh-CN" altLang="en-US" dirty="0">
                <a:solidFill>
                  <a:srgbClr val="C00000"/>
                </a:solidFill>
              </a:rPr>
              <a:t>隐式列表</a:t>
            </a:r>
            <a:r>
              <a:rPr lang="zh-CN" altLang="en-US" dirty="0"/>
              <a:t>采用长度</a:t>
            </a:r>
            <a:r>
              <a:rPr lang="en-US" altLang="zh-CN" dirty="0"/>
              <a:t>-</a:t>
            </a:r>
            <a:r>
              <a:rPr lang="zh-CN" altLang="en-US" dirty="0"/>
              <a:t>链接所有块</a:t>
            </a:r>
            <a:endParaRPr lang="en-US" dirty="0"/>
          </a:p>
          <a:p>
            <a:endParaRPr lang="en-US" dirty="0"/>
          </a:p>
          <a:p>
            <a:endParaRPr lang="en-US" dirty="0"/>
          </a:p>
          <a:p>
            <a:r>
              <a:rPr lang="zh-CN" altLang="en-US" dirty="0"/>
              <a:t>方法</a:t>
            </a:r>
            <a:r>
              <a:rPr lang="en-US" dirty="0"/>
              <a:t> 2: </a:t>
            </a:r>
            <a:r>
              <a:rPr lang="en-GB" i="1" dirty="0">
                <a:solidFill>
                  <a:srgbClr val="C00000"/>
                </a:solidFill>
              </a:rPr>
              <a:t>Explicit list</a:t>
            </a:r>
            <a:r>
              <a:rPr lang="zh-CN" altLang="en-US" dirty="0">
                <a:solidFill>
                  <a:srgbClr val="C00000"/>
                </a:solidFill>
              </a:rPr>
              <a:t>显式列表</a:t>
            </a:r>
            <a:r>
              <a:rPr lang="zh-CN" altLang="en-US" dirty="0"/>
              <a:t>在空闲块中使用指针</a:t>
            </a:r>
            <a:endParaRPr lang="en-GB" dirty="0"/>
          </a:p>
          <a:p>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US" altLang="zh-CN"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方法</a:t>
            </a:r>
            <a:r>
              <a:rPr lang="en-GB" dirty="0"/>
              <a:t> 3: </a:t>
            </a:r>
            <a:r>
              <a:rPr lang="en-GB" i="1" dirty="0">
                <a:solidFill>
                  <a:srgbClr val="C00000"/>
                </a:solidFill>
              </a:rPr>
              <a:t>Segregated free list</a:t>
            </a:r>
            <a:r>
              <a:rPr lang="zh-CN" altLang="en-US" dirty="0">
                <a:solidFill>
                  <a:srgbClr val="C00000"/>
                </a:solidFill>
              </a:rPr>
              <a:t>分隔空闲列表</a:t>
            </a:r>
            <a:endParaRPr lang="en-GB" i="1" dirty="0">
              <a:solidFill>
                <a:srgbClr val="C00000"/>
              </a:solidFill>
            </a:endParaRP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按不同大小分类成不同的空闲队列</a:t>
            </a:r>
            <a:endParaRPr lang="en-US"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US"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方法</a:t>
            </a:r>
            <a:r>
              <a:rPr lang="en-US" dirty="0"/>
              <a:t> 4: </a:t>
            </a:r>
            <a:r>
              <a:rPr lang="en-GB" i="1" dirty="0">
                <a:solidFill>
                  <a:srgbClr val="C00000"/>
                </a:solidFill>
              </a:rPr>
              <a:t>Blocks sorted by size</a:t>
            </a:r>
            <a:r>
              <a:rPr lang="zh-CN" altLang="en-US" dirty="0">
                <a:solidFill>
                  <a:srgbClr val="C00000"/>
                </a:solidFill>
              </a:rPr>
              <a:t>按大小顺序排列块</a:t>
            </a:r>
            <a:endParaRPr lang="en-GB" i="1" dirty="0">
              <a:solidFill>
                <a:srgbClr val="C00000"/>
              </a:solidFill>
            </a:endParaRP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采用平衡树（如红黑树）方式，每个空闲块中有个指针，块长度作为关键字</a:t>
            </a:r>
            <a:r>
              <a:rPr lang="en-US" altLang="zh-CN" dirty="0"/>
              <a:t>key</a:t>
            </a:r>
            <a:r>
              <a:rPr lang="zh-CN" altLang="en-US" dirty="0"/>
              <a:t>。</a:t>
            </a:r>
            <a:endParaRPr lang="en-GB" dirty="0"/>
          </a:p>
        </p:txBody>
      </p:sp>
      <p:sp>
        <p:nvSpPr>
          <p:cNvPr id="4" name="Rectangle 4"/>
          <p:cNvSpPr>
            <a:spLocks noChangeArrowheads="1"/>
          </p:cNvSpPr>
          <p:nvPr/>
        </p:nvSpPr>
        <p:spPr bwMode="auto">
          <a:xfrm>
            <a:off x="1600200" y="2209800"/>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rPr>
              <a:t>5</a:t>
            </a:r>
          </a:p>
        </p:txBody>
      </p:sp>
      <p:sp>
        <p:nvSpPr>
          <p:cNvPr id="5" name="Rectangle 5"/>
          <p:cNvSpPr>
            <a:spLocks noChangeArrowheads="1"/>
          </p:cNvSpPr>
          <p:nvPr/>
        </p:nvSpPr>
        <p:spPr bwMode="auto">
          <a:xfrm>
            <a:off x="19050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6" name="Rectangle 6"/>
          <p:cNvSpPr>
            <a:spLocks noChangeArrowheads="1"/>
          </p:cNvSpPr>
          <p:nvPr/>
        </p:nvSpPr>
        <p:spPr bwMode="auto">
          <a:xfrm>
            <a:off x="22098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7" name="Rectangle 7"/>
          <p:cNvSpPr>
            <a:spLocks noChangeArrowheads="1"/>
          </p:cNvSpPr>
          <p:nvPr/>
        </p:nvSpPr>
        <p:spPr bwMode="auto">
          <a:xfrm>
            <a:off x="25146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8" name="Rectangle 8"/>
          <p:cNvSpPr>
            <a:spLocks noChangeArrowheads="1"/>
          </p:cNvSpPr>
          <p:nvPr/>
        </p:nvSpPr>
        <p:spPr bwMode="auto">
          <a:xfrm>
            <a:off x="28194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9" name="Rectangle 9"/>
          <p:cNvSpPr>
            <a:spLocks noChangeArrowheads="1"/>
          </p:cNvSpPr>
          <p:nvPr/>
        </p:nvSpPr>
        <p:spPr bwMode="auto">
          <a:xfrm>
            <a:off x="3124200" y="2209800"/>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10" name="Rectangle 10"/>
          <p:cNvSpPr>
            <a:spLocks noChangeArrowheads="1"/>
          </p:cNvSpPr>
          <p:nvPr/>
        </p:nvSpPr>
        <p:spPr bwMode="auto">
          <a:xfrm>
            <a:off x="3429000" y="22098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11" name="Rectangle 11"/>
          <p:cNvSpPr>
            <a:spLocks noChangeArrowheads="1"/>
          </p:cNvSpPr>
          <p:nvPr/>
        </p:nvSpPr>
        <p:spPr bwMode="auto">
          <a:xfrm>
            <a:off x="3733800" y="22098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12" name="Rectangle 12"/>
          <p:cNvSpPr>
            <a:spLocks noChangeArrowheads="1"/>
          </p:cNvSpPr>
          <p:nvPr/>
        </p:nvSpPr>
        <p:spPr bwMode="auto">
          <a:xfrm>
            <a:off x="4038600" y="22098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13" name="Rectangle 13"/>
          <p:cNvSpPr>
            <a:spLocks noChangeArrowheads="1"/>
          </p:cNvSpPr>
          <p:nvPr/>
        </p:nvSpPr>
        <p:spPr bwMode="auto">
          <a:xfrm>
            <a:off x="46482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4" name="Rectangle 14"/>
          <p:cNvSpPr>
            <a:spLocks noChangeArrowheads="1"/>
          </p:cNvSpPr>
          <p:nvPr/>
        </p:nvSpPr>
        <p:spPr bwMode="auto">
          <a:xfrm>
            <a:off x="49530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5" name="Rectangle 15"/>
          <p:cNvSpPr>
            <a:spLocks noChangeArrowheads="1"/>
          </p:cNvSpPr>
          <p:nvPr/>
        </p:nvSpPr>
        <p:spPr bwMode="auto">
          <a:xfrm>
            <a:off x="52578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6" name="Rectangle 16"/>
          <p:cNvSpPr>
            <a:spLocks noChangeArrowheads="1"/>
          </p:cNvSpPr>
          <p:nvPr/>
        </p:nvSpPr>
        <p:spPr bwMode="auto">
          <a:xfrm>
            <a:off x="55626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7" name="Rectangle 17"/>
          <p:cNvSpPr>
            <a:spLocks noChangeArrowheads="1"/>
          </p:cNvSpPr>
          <p:nvPr/>
        </p:nvSpPr>
        <p:spPr bwMode="auto">
          <a:xfrm>
            <a:off x="5867400" y="22098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8" name="Rectangle 18"/>
          <p:cNvSpPr>
            <a:spLocks noChangeArrowheads="1"/>
          </p:cNvSpPr>
          <p:nvPr/>
        </p:nvSpPr>
        <p:spPr bwMode="auto">
          <a:xfrm>
            <a:off x="6172200" y="2209800"/>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19" name="Rectangle 19"/>
          <p:cNvSpPr>
            <a:spLocks noChangeArrowheads="1"/>
          </p:cNvSpPr>
          <p:nvPr/>
        </p:nvSpPr>
        <p:spPr bwMode="auto">
          <a:xfrm>
            <a:off x="6477000" y="22098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20" name="Rectangle 20"/>
          <p:cNvSpPr>
            <a:spLocks noChangeArrowheads="1"/>
          </p:cNvSpPr>
          <p:nvPr/>
        </p:nvSpPr>
        <p:spPr bwMode="auto">
          <a:xfrm>
            <a:off x="4343400" y="2209800"/>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21" name="Freeform 39"/>
          <p:cNvSpPr>
            <a:spLocks/>
          </p:cNvSpPr>
          <p:nvPr/>
        </p:nvSpPr>
        <p:spPr bwMode="auto">
          <a:xfrm>
            <a:off x="1752600" y="1972962"/>
            <a:ext cx="1524000" cy="228600"/>
          </a:xfrm>
          <a:custGeom>
            <a:avLst/>
            <a:gdLst/>
            <a:ahLst/>
            <a:cxnLst>
              <a:cxn ang="0">
                <a:pos x="0" y="144"/>
              </a:cxn>
              <a:cxn ang="0">
                <a:pos x="528" y="0"/>
              </a:cxn>
              <a:cxn ang="0">
                <a:pos x="960" y="144"/>
              </a:cxn>
            </a:cxnLst>
            <a:rect l="0" t="0" r="r" b="b"/>
            <a:pathLst>
              <a:path w="960" h="144">
                <a:moveTo>
                  <a:pt x="0" y="144"/>
                </a:moveTo>
                <a:cubicBezTo>
                  <a:pt x="184" y="72"/>
                  <a:pt x="368" y="0"/>
                  <a:pt x="528" y="0"/>
                </a:cubicBezTo>
                <a:cubicBezTo>
                  <a:pt x="688" y="0"/>
                  <a:pt x="824" y="72"/>
                  <a:pt x="960" y="144"/>
                </a:cubicBezTo>
              </a:path>
            </a:pathLst>
          </a:custGeom>
          <a:noFill/>
          <a:ln w="25560">
            <a:solidFill>
              <a:schemeClr val="tx1"/>
            </a:solidFill>
            <a:round/>
            <a:headEnd/>
            <a:tailEnd type="triangle" w="med" len="med"/>
          </a:ln>
          <a:effectLst/>
        </p:spPr>
        <p:txBody>
          <a:bodyPr wrap="none" anchor="ctr"/>
          <a:lstStyle/>
          <a:p>
            <a:endParaRPr lang="en-US"/>
          </a:p>
        </p:txBody>
      </p:sp>
      <p:sp>
        <p:nvSpPr>
          <p:cNvPr id="22" name="Freeform 40"/>
          <p:cNvSpPr>
            <a:spLocks/>
          </p:cNvSpPr>
          <p:nvPr/>
        </p:nvSpPr>
        <p:spPr bwMode="auto">
          <a:xfrm>
            <a:off x="3276600" y="1972962"/>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23" name="Freeform 41"/>
          <p:cNvSpPr>
            <a:spLocks/>
          </p:cNvSpPr>
          <p:nvPr/>
        </p:nvSpPr>
        <p:spPr bwMode="auto">
          <a:xfrm>
            <a:off x="4495800" y="1972962"/>
            <a:ext cx="1828800" cy="228600"/>
          </a:xfrm>
          <a:custGeom>
            <a:avLst/>
            <a:gdLst/>
            <a:ahLst/>
            <a:cxnLst>
              <a:cxn ang="0">
                <a:pos x="0" y="144"/>
              </a:cxn>
              <a:cxn ang="0">
                <a:pos x="576" y="0"/>
              </a:cxn>
              <a:cxn ang="0">
                <a:pos x="1152" y="144"/>
              </a:cxn>
            </a:cxnLst>
            <a:rect l="0" t="0" r="r" b="b"/>
            <a:pathLst>
              <a:path w="1152" h="144">
                <a:moveTo>
                  <a:pt x="0" y="144"/>
                </a:moveTo>
                <a:cubicBezTo>
                  <a:pt x="192" y="72"/>
                  <a:pt x="384" y="0"/>
                  <a:pt x="576" y="0"/>
                </a:cubicBezTo>
                <a:cubicBezTo>
                  <a:pt x="768" y="0"/>
                  <a:pt x="960" y="72"/>
                  <a:pt x="1152" y="144"/>
                </a:cubicBezTo>
              </a:path>
            </a:pathLst>
          </a:custGeom>
          <a:noFill/>
          <a:ln w="25560">
            <a:solidFill>
              <a:schemeClr val="tx1"/>
            </a:solidFill>
            <a:round/>
            <a:headEnd/>
            <a:tailEnd type="triangle" w="med" len="med"/>
          </a:ln>
          <a:effectLst/>
        </p:spPr>
        <p:txBody>
          <a:bodyPr wrap="none" anchor="ctr"/>
          <a:lstStyle/>
          <a:p>
            <a:endParaRPr lang="en-US"/>
          </a:p>
        </p:txBody>
      </p:sp>
      <p:sp>
        <p:nvSpPr>
          <p:cNvPr id="24" name="Rectangle 21"/>
          <p:cNvSpPr>
            <a:spLocks noChangeArrowheads="1"/>
          </p:cNvSpPr>
          <p:nvPr/>
        </p:nvSpPr>
        <p:spPr bwMode="auto">
          <a:xfrm>
            <a:off x="1600200" y="3962400"/>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rPr>
              <a:t>5</a:t>
            </a:r>
          </a:p>
        </p:txBody>
      </p:sp>
      <p:sp>
        <p:nvSpPr>
          <p:cNvPr id="25" name="Rectangle 22"/>
          <p:cNvSpPr>
            <a:spLocks noChangeArrowheads="1"/>
          </p:cNvSpPr>
          <p:nvPr/>
        </p:nvSpPr>
        <p:spPr bwMode="auto">
          <a:xfrm>
            <a:off x="19050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6" name="Rectangle 23"/>
          <p:cNvSpPr>
            <a:spLocks noChangeArrowheads="1"/>
          </p:cNvSpPr>
          <p:nvPr/>
        </p:nvSpPr>
        <p:spPr bwMode="auto">
          <a:xfrm>
            <a:off x="22098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7" name="Rectangle 24"/>
          <p:cNvSpPr>
            <a:spLocks noChangeArrowheads="1"/>
          </p:cNvSpPr>
          <p:nvPr/>
        </p:nvSpPr>
        <p:spPr bwMode="auto">
          <a:xfrm>
            <a:off x="25146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8" name="Rectangle 25"/>
          <p:cNvSpPr>
            <a:spLocks noChangeArrowheads="1"/>
          </p:cNvSpPr>
          <p:nvPr/>
        </p:nvSpPr>
        <p:spPr bwMode="auto">
          <a:xfrm>
            <a:off x="28194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9" name="Rectangle 26"/>
          <p:cNvSpPr>
            <a:spLocks noChangeArrowheads="1"/>
          </p:cNvSpPr>
          <p:nvPr/>
        </p:nvSpPr>
        <p:spPr bwMode="auto">
          <a:xfrm>
            <a:off x="3124200" y="3962400"/>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30" name="Rectangle 27"/>
          <p:cNvSpPr>
            <a:spLocks noChangeArrowheads="1"/>
          </p:cNvSpPr>
          <p:nvPr/>
        </p:nvSpPr>
        <p:spPr bwMode="auto">
          <a:xfrm>
            <a:off x="3429000" y="39624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31" name="Rectangle 28"/>
          <p:cNvSpPr>
            <a:spLocks noChangeArrowheads="1"/>
          </p:cNvSpPr>
          <p:nvPr/>
        </p:nvSpPr>
        <p:spPr bwMode="auto">
          <a:xfrm>
            <a:off x="3733800" y="39624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32" name="Rectangle 29"/>
          <p:cNvSpPr>
            <a:spLocks noChangeArrowheads="1"/>
          </p:cNvSpPr>
          <p:nvPr/>
        </p:nvSpPr>
        <p:spPr bwMode="auto">
          <a:xfrm>
            <a:off x="4038600" y="39624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33" name="Rectangle 30"/>
          <p:cNvSpPr>
            <a:spLocks noChangeArrowheads="1"/>
          </p:cNvSpPr>
          <p:nvPr/>
        </p:nvSpPr>
        <p:spPr bwMode="auto">
          <a:xfrm>
            <a:off x="46482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4" name="Rectangle 31"/>
          <p:cNvSpPr>
            <a:spLocks noChangeArrowheads="1"/>
          </p:cNvSpPr>
          <p:nvPr/>
        </p:nvSpPr>
        <p:spPr bwMode="auto">
          <a:xfrm>
            <a:off x="49530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5" name="Rectangle 32"/>
          <p:cNvSpPr>
            <a:spLocks noChangeArrowheads="1"/>
          </p:cNvSpPr>
          <p:nvPr/>
        </p:nvSpPr>
        <p:spPr bwMode="auto">
          <a:xfrm>
            <a:off x="52578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6" name="Rectangle 33"/>
          <p:cNvSpPr>
            <a:spLocks noChangeArrowheads="1"/>
          </p:cNvSpPr>
          <p:nvPr/>
        </p:nvSpPr>
        <p:spPr bwMode="auto">
          <a:xfrm>
            <a:off x="55626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7" name="Rectangle 34"/>
          <p:cNvSpPr>
            <a:spLocks noChangeArrowheads="1"/>
          </p:cNvSpPr>
          <p:nvPr/>
        </p:nvSpPr>
        <p:spPr bwMode="auto">
          <a:xfrm>
            <a:off x="5867400" y="39624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8" name="Rectangle 35"/>
          <p:cNvSpPr>
            <a:spLocks noChangeArrowheads="1"/>
          </p:cNvSpPr>
          <p:nvPr/>
        </p:nvSpPr>
        <p:spPr bwMode="auto">
          <a:xfrm>
            <a:off x="6172200" y="3962400"/>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39" name="Rectangle 36"/>
          <p:cNvSpPr>
            <a:spLocks noChangeArrowheads="1"/>
          </p:cNvSpPr>
          <p:nvPr/>
        </p:nvSpPr>
        <p:spPr bwMode="auto">
          <a:xfrm>
            <a:off x="6477000" y="39624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40" name="Rectangle 37"/>
          <p:cNvSpPr>
            <a:spLocks noChangeArrowheads="1"/>
          </p:cNvSpPr>
          <p:nvPr/>
        </p:nvSpPr>
        <p:spPr bwMode="auto">
          <a:xfrm>
            <a:off x="4343400" y="3962400"/>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41" name="Freeform 38"/>
          <p:cNvSpPr>
            <a:spLocks/>
          </p:cNvSpPr>
          <p:nvPr/>
        </p:nvSpPr>
        <p:spPr bwMode="auto">
          <a:xfrm>
            <a:off x="2057400" y="3632200"/>
            <a:ext cx="2438400" cy="482600"/>
          </a:xfrm>
          <a:custGeom>
            <a:avLst/>
            <a:gdLst/>
            <a:ahLst/>
            <a:cxnLst>
              <a:cxn ang="0">
                <a:pos x="0" y="304"/>
              </a:cxn>
              <a:cxn ang="0">
                <a:pos x="912" y="16"/>
              </a:cxn>
              <a:cxn ang="0">
                <a:pos x="1536" y="208"/>
              </a:cxn>
            </a:cxnLst>
            <a:rect l="0" t="0" r="r" b="b"/>
            <a:pathLst>
              <a:path w="1536" h="304">
                <a:moveTo>
                  <a:pt x="0" y="304"/>
                </a:moveTo>
                <a:cubicBezTo>
                  <a:pt x="328" y="167"/>
                  <a:pt x="656" y="31"/>
                  <a:pt x="912" y="16"/>
                </a:cubicBezTo>
                <a:cubicBezTo>
                  <a:pt x="1167" y="0"/>
                  <a:pt x="1351" y="104"/>
                  <a:pt x="1536" y="208"/>
                </a:cubicBezTo>
              </a:path>
            </a:pathLst>
          </a:custGeom>
          <a:noFill/>
          <a:ln w="2556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a:lstStyle/>
          <a:p>
            <a:r>
              <a:rPr lang="en-GB" dirty="0"/>
              <a:t>	9.9 </a:t>
            </a:r>
            <a:r>
              <a:rPr lang="zh-CN" altLang="en-US" dirty="0"/>
              <a:t>动态内存分配</a:t>
            </a:r>
            <a:endParaRPr lang="en-GB" dirty="0"/>
          </a:p>
        </p:txBody>
      </p:sp>
      <p:sp>
        <p:nvSpPr>
          <p:cNvPr id="28" name="Content Placeholder 27"/>
          <p:cNvSpPr>
            <a:spLocks noGrp="1"/>
          </p:cNvSpPr>
          <p:nvPr>
            <p:ph idx="1"/>
          </p:nvPr>
        </p:nvSpPr>
        <p:spPr>
          <a:xfrm>
            <a:off x="396875" y="1362075"/>
            <a:ext cx="3788103" cy="4972050"/>
          </a:xfrm>
        </p:spPr>
        <p:txBody>
          <a:bodyPr/>
          <a:lstStyle/>
          <a:p>
            <a:r>
              <a:rPr lang="zh-CN" altLang="en-US" dirty="0"/>
              <a:t>程序员用动态内存分配器</a:t>
            </a:r>
            <a:r>
              <a:rPr lang="en-US" i="1" dirty="0">
                <a:solidFill>
                  <a:srgbClr val="990000"/>
                </a:solidFill>
              </a:rPr>
              <a:t>dynamic memory allocators </a:t>
            </a:r>
            <a:r>
              <a:rPr lang="en-US" dirty="0"/>
              <a:t>(</a:t>
            </a:r>
            <a:r>
              <a:rPr lang="zh-CN" altLang="en-US" dirty="0"/>
              <a:t>如</a:t>
            </a:r>
            <a:r>
              <a:rPr lang="en-US" dirty="0">
                <a:latin typeface="Courier New"/>
                <a:cs typeface="Courier New"/>
              </a:rPr>
              <a:t>malloc</a:t>
            </a:r>
            <a:r>
              <a:rPr lang="zh-CN" altLang="en-US" dirty="0">
                <a:latin typeface="Courier New"/>
                <a:cs typeface="Courier New"/>
              </a:rPr>
              <a:t>函数</a:t>
            </a:r>
            <a:r>
              <a:rPr lang="en-US" dirty="0"/>
              <a:t>) </a:t>
            </a:r>
            <a:r>
              <a:rPr lang="zh-CN" altLang="en-US" dirty="0"/>
              <a:t>在运行时申请</a:t>
            </a:r>
            <a:r>
              <a:rPr lang="en-US" dirty="0"/>
              <a:t>VM</a:t>
            </a:r>
            <a:r>
              <a:rPr lang="zh-CN" altLang="en-US" dirty="0"/>
              <a:t>虚拟内存。</a:t>
            </a:r>
            <a:endParaRPr lang="en-US" dirty="0"/>
          </a:p>
          <a:p>
            <a:pPr lvl="1"/>
            <a:r>
              <a:rPr lang="zh-CN" altLang="en-US" dirty="0"/>
              <a:t>数据结构的大小只有在运行时才知</a:t>
            </a:r>
            <a:endParaRPr lang="en-US" altLang="zh-CN" dirty="0"/>
          </a:p>
          <a:p>
            <a:r>
              <a:rPr lang="zh-CN" altLang="en-US" dirty="0"/>
              <a:t>动态内存分配器管理的进程虚拟内存区域是堆</a:t>
            </a:r>
            <a:r>
              <a:rPr lang="en-US" i="1" dirty="0">
                <a:solidFill>
                  <a:srgbClr val="990000"/>
                </a:solidFill>
              </a:rPr>
              <a:t>heap</a:t>
            </a:r>
            <a:r>
              <a:rPr lang="en-US" dirty="0"/>
              <a:t>. </a:t>
            </a:r>
          </a:p>
        </p:txBody>
      </p:sp>
      <p:sp>
        <p:nvSpPr>
          <p:cNvPr id="7172" name="Rectangle 4"/>
          <p:cNvSpPr>
            <a:spLocks noChangeArrowheads="1"/>
          </p:cNvSpPr>
          <p:nvPr/>
        </p:nvSpPr>
        <p:spPr bwMode="auto">
          <a:xfrm>
            <a:off x="4189412" y="3733800"/>
            <a:ext cx="3200400" cy="609600"/>
          </a:xfrm>
          <a:prstGeom prst="rect">
            <a:avLst/>
          </a:prstGeom>
          <a:solidFill>
            <a:srgbClr val="C0C0C0"/>
          </a:solidFill>
          <a:ln w="25560">
            <a:solidFill>
              <a:schemeClr val="tx1"/>
            </a:solidFill>
            <a:miter lim="800000"/>
            <a:headEnd/>
            <a:tailEnd/>
          </a:ln>
          <a:effectLst/>
        </p:spPr>
        <p:txBody>
          <a:bodyPr wrap="none" anchor="ctr"/>
          <a:lstStyle/>
          <a:p>
            <a:endParaRPr lang="en-US"/>
          </a:p>
        </p:txBody>
      </p:sp>
      <p:sp>
        <p:nvSpPr>
          <p:cNvPr id="7173" name="Rectangle 5"/>
          <p:cNvSpPr>
            <a:spLocks noChangeArrowheads="1"/>
          </p:cNvSpPr>
          <p:nvPr/>
        </p:nvSpPr>
        <p:spPr bwMode="auto">
          <a:xfrm>
            <a:off x="4189412" y="4343400"/>
            <a:ext cx="3200400" cy="654050"/>
          </a:xfrm>
          <a:prstGeom prst="rect">
            <a:avLst/>
          </a:prstGeom>
          <a:solidFill>
            <a:srgbClr val="F1C7C7"/>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Heap </a:t>
            </a:r>
            <a:r>
              <a:rPr lang="en-GB" sz="1800" b="1" dirty="0">
                <a:latin typeface="Calibri" pitchFamily="34" charset="0"/>
              </a:rPr>
              <a:t>(via </a:t>
            </a:r>
            <a:r>
              <a:rPr lang="en-GB" sz="1800" b="1" dirty="0" err="1">
                <a:latin typeface="Courier New" pitchFamily="49" charset="0"/>
              </a:rPr>
              <a:t>malloc</a:t>
            </a:r>
            <a:r>
              <a:rPr lang="en-GB" sz="1800" b="1" dirty="0">
                <a:latin typeface="Calibri" pitchFamily="34" charset="0"/>
              </a:rPr>
              <a:t>)</a:t>
            </a:r>
          </a:p>
        </p:txBody>
      </p:sp>
      <p:sp>
        <p:nvSpPr>
          <p:cNvPr id="7175" name="Rectangle 7"/>
          <p:cNvSpPr>
            <a:spLocks noChangeArrowheads="1"/>
          </p:cNvSpPr>
          <p:nvPr/>
        </p:nvSpPr>
        <p:spPr bwMode="auto">
          <a:xfrm>
            <a:off x="4189412" y="5743575"/>
            <a:ext cx="3200400" cy="396875"/>
          </a:xfrm>
          <a:prstGeom prst="rect">
            <a:avLst/>
          </a:prstGeom>
          <a:solidFill>
            <a:schemeClr val="bg1"/>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P</a:t>
            </a:r>
            <a:r>
              <a:rPr lang="en-GB" sz="1800" b="1" dirty="0">
                <a:latin typeface="Calibri" pitchFamily="34" charset="0"/>
              </a:rPr>
              <a:t>rogram text (</a:t>
            </a:r>
            <a:r>
              <a:rPr lang="en-GB" sz="1800" b="1" dirty="0">
                <a:latin typeface="Courier New"/>
                <a:cs typeface="Courier New"/>
              </a:rPr>
              <a:t>.text</a:t>
            </a:r>
            <a:r>
              <a:rPr lang="en-GB" sz="1800" b="1" dirty="0">
                <a:latin typeface="Calibri" pitchFamily="34" charset="0"/>
              </a:rPr>
              <a:t>)</a:t>
            </a:r>
          </a:p>
        </p:txBody>
      </p:sp>
      <p:sp>
        <p:nvSpPr>
          <p:cNvPr id="7176" name="Rectangle 8"/>
          <p:cNvSpPr>
            <a:spLocks noChangeArrowheads="1"/>
          </p:cNvSpPr>
          <p:nvPr/>
        </p:nvSpPr>
        <p:spPr bwMode="auto">
          <a:xfrm>
            <a:off x="4189412" y="5362575"/>
            <a:ext cx="3200400" cy="396875"/>
          </a:xfrm>
          <a:prstGeom prst="rect">
            <a:avLst/>
          </a:prstGeom>
          <a:solidFill>
            <a:schemeClr val="bg1"/>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I</a:t>
            </a:r>
            <a:r>
              <a:rPr lang="en-GB" sz="1800" b="1" dirty="0">
                <a:latin typeface="Calibri" pitchFamily="34" charset="0"/>
              </a:rPr>
              <a:t>nitialized data (</a:t>
            </a:r>
            <a:r>
              <a:rPr lang="en-GB" sz="1800" b="1" dirty="0">
                <a:latin typeface="Courier New"/>
                <a:cs typeface="Courier New"/>
              </a:rPr>
              <a:t>.data</a:t>
            </a:r>
            <a:r>
              <a:rPr lang="en-GB" sz="1800" b="1" dirty="0">
                <a:latin typeface="Calibri" pitchFamily="34" charset="0"/>
              </a:rPr>
              <a:t>)</a:t>
            </a:r>
          </a:p>
        </p:txBody>
      </p:sp>
      <p:sp>
        <p:nvSpPr>
          <p:cNvPr id="7177" name="Rectangle 9"/>
          <p:cNvSpPr>
            <a:spLocks noChangeArrowheads="1"/>
          </p:cNvSpPr>
          <p:nvPr/>
        </p:nvSpPr>
        <p:spPr bwMode="auto">
          <a:xfrm>
            <a:off x="4189412" y="4981575"/>
            <a:ext cx="3200400" cy="396875"/>
          </a:xfrm>
          <a:prstGeom prst="rect">
            <a:avLst/>
          </a:prstGeom>
          <a:solidFill>
            <a:schemeClr val="bg1"/>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U</a:t>
            </a:r>
            <a:r>
              <a:rPr lang="en-GB" sz="1800" b="1" dirty="0">
                <a:latin typeface="Calibri" pitchFamily="34" charset="0"/>
              </a:rPr>
              <a:t>ninitialized data (.</a:t>
            </a:r>
            <a:r>
              <a:rPr lang="en-GB" sz="1800" b="1" dirty="0" err="1">
                <a:latin typeface="Courier New"/>
                <a:cs typeface="Courier New"/>
              </a:rPr>
              <a:t>bss</a:t>
            </a:r>
            <a:r>
              <a:rPr lang="en-GB" sz="1800" b="1" dirty="0">
                <a:latin typeface="Calibri" pitchFamily="34" charset="0"/>
              </a:rPr>
              <a:t>)</a:t>
            </a:r>
          </a:p>
        </p:txBody>
      </p:sp>
      <p:sp>
        <p:nvSpPr>
          <p:cNvPr id="7179" name="Rectangle 11"/>
          <p:cNvSpPr>
            <a:spLocks noChangeArrowheads="1"/>
          </p:cNvSpPr>
          <p:nvPr/>
        </p:nvSpPr>
        <p:spPr bwMode="auto">
          <a:xfrm>
            <a:off x="4189412" y="3413820"/>
            <a:ext cx="3200400" cy="334962"/>
          </a:xfrm>
          <a:prstGeom prst="rect">
            <a:avLst/>
          </a:prstGeom>
          <a:solidFill>
            <a:schemeClr val="bg1"/>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User s</a:t>
            </a:r>
            <a:r>
              <a:rPr lang="en-GB" sz="1800" b="1" dirty="0">
                <a:latin typeface="Calibri" pitchFamily="34" charset="0"/>
              </a:rPr>
              <a:t>tack</a:t>
            </a:r>
          </a:p>
        </p:txBody>
      </p:sp>
      <p:sp>
        <p:nvSpPr>
          <p:cNvPr id="7182" name="Rectangle 14"/>
          <p:cNvSpPr>
            <a:spLocks noChangeArrowheads="1"/>
          </p:cNvSpPr>
          <p:nvPr/>
        </p:nvSpPr>
        <p:spPr bwMode="auto">
          <a:xfrm>
            <a:off x="4189412" y="6124575"/>
            <a:ext cx="3200400" cy="396875"/>
          </a:xfrm>
          <a:prstGeom prst="rect">
            <a:avLst/>
          </a:prstGeom>
          <a:solidFill>
            <a:srgbClr val="C0C0C0"/>
          </a:solidFill>
          <a:ln w="25560">
            <a:solidFill>
              <a:schemeClr val="tx1"/>
            </a:solidFill>
            <a:miter lim="800000"/>
            <a:headEnd/>
            <a:tailEnd/>
          </a:ln>
          <a:effectLst/>
        </p:spPr>
        <p:txBody>
          <a:bodyPr wrap="none" anchor="ctr"/>
          <a:lstStyle/>
          <a:p>
            <a:endParaRPr lang="en-US"/>
          </a:p>
        </p:txBody>
      </p:sp>
      <p:sp>
        <p:nvSpPr>
          <p:cNvPr id="7183" name="Text Box 15"/>
          <p:cNvSpPr txBox="1">
            <a:spLocks noChangeArrowheads="1"/>
          </p:cNvSpPr>
          <p:nvPr/>
        </p:nvSpPr>
        <p:spPr bwMode="auto">
          <a:xfrm>
            <a:off x="3886200" y="6339601"/>
            <a:ext cx="298778"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0</a:t>
            </a:r>
          </a:p>
        </p:txBody>
      </p:sp>
      <p:grpSp>
        <p:nvGrpSpPr>
          <p:cNvPr id="4" name="Group 26"/>
          <p:cNvGrpSpPr>
            <a:grpSpLocks/>
          </p:cNvGrpSpPr>
          <p:nvPr/>
        </p:nvGrpSpPr>
        <p:grpSpPr bwMode="auto">
          <a:xfrm>
            <a:off x="7397160" y="4025900"/>
            <a:ext cx="1800227" cy="698500"/>
            <a:chOff x="4175" y="2483"/>
            <a:chExt cx="1134" cy="440"/>
          </a:xfrm>
        </p:grpSpPr>
        <p:sp>
          <p:nvSpPr>
            <p:cNvPr id="7188" name="Text Box 20"/>
            <p:cNvSpPr txBox="1">
              <a:spLocks noChangeArrowheads="1"/>
            </p:cNvSpPr>
            <p:nvPr/>
          </p:nvSpPr>
          <p:spPr bwMode="auto">
            <a:xfrm>
              <a:off x="4409" y="2483"/>
              <a:ext cx="900" cy="44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alibri" pitchFamily="34" charset="0"/>
                </a:rPr>
                <a:t>Top of heap</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rPr>
                <a:t> (</a:t>
              </a:r>
              <a:r>
                <a:rPr lang="en-GB" sz="2000" b="1" dirty="0" err="1">
                  <a:latin typeface="Courier New"/>
                  <a:cs typeface="Courier New"/>
                </a:rPr>
                <a:t>brk</a:t>
              </a:r>
              <a:r>
                <a:rPr lang="en-GB" sz="2000" b="1" dirty="0">
                  <a:latin typeface="Courier New"/>
                  <a:cs typeface="Courier New"/>
                </a:rPr>
                <a:t> </a:t>
              </a:r>
              <a:r>
                <a:rPr lang="en-GB" sz="2000" b="1" dirty="0" err="1">
                  <a:latin typeface="Calibri" pitchFamily="34" charset="0"/>
                </a:rPr>
                <a:t>ptr</a:t>
              </a:r>
              <a:r>
                <a:rPr lang="en-GB" sz="2000" b="1" dirty="0">
                  <a:latin typeface="Calibri" pitchFamily="34" charset="0"/>
                </a:rPr>
                <a:t>)</a:t>
              </a:r>
            </a:p>
          </p:txBody>
        </p:sp>
        <p:sp>
          <p:nvSpPr>
            <p:cNvPr id="7189" name="Line 21"/>
            <p:cNvSpPr>
              <a:spLocks noChangeShapeType="1"/>
            </p:cNvSpPr>
            <p:nvPr/>
          </p:nvSpPr>
          <p:spPr bwMode="auto">
            <a:xfrm flipH="1">
              <a:off x="4175" y="2716"/>
              <a:ext cx="242" cy="1"/>
            </a:xfrm>
            <a:prstGeom prst="line">
              <a:avLst/>
            </a:prstGeom>
            <a:noFill/>
            <a:ln w="25560">
              <a:solidFill>
                <a:srgbClr val="000066"/>
              </a:solidFill>
              <a:miter lim="800000"/>
              <a:headEnd/>
              <a:tailEnd type="triangle" w="med" len="med"/>
            </a:ln>
            <a:effectLst/>
          </p:spPr>
          <p:txBody>
            <a:bodyPr/>
            <a:lstStyle/>
            <a:p>
              <a:endParaRPr lang="en-US"/>
            </a:p>
          </p:txBody>
        </p:sp>
      </p:grpSp>
      <p:sp>
        <p:nvSpPr>
          <p:cNvPr id="25" name="Down Arrow 24"/>
          <p:cNvSpPr/>
          <p:nvPr/>
        </p:nvSpPr>
        <p:spPr bwMode="auto">
          <a:xfrm>
            <a:off x="6248400" y="3755589"/>
            <a:ext cx="533400" cy="435411"/>
          </a:xfrm>
          <a:prstGeom prst="downArrow">
            <a:avLst/>
          </a:prstGeom>
          <a:solidFill>
            <a:schemeClr val="tx1">
              <a:lumMod val="50000"/>
              <a:lumOff val="50000"/>
            </a:schemeClr>
          </a:solidFill>
          <a:ln w="12700" cap="flat" cmpd="sng" algn="ctr">
            <a:noFill/>
            <a:prstDash val="solid"/>
            <a:round/>
            <a:headEnd type="none" w="med" len="med"/>
            <a:tailEnd type="arrow" w="med" len="med"/>
          </a:ln>
          <a:effectLst/>
        </p:spPr>
        <p:txBody>
          <a:bodyPr rtlCol="0" anchor="ctr"/>
          <a:lstStyle/>
          <a:p>
            <a:pPr algn="ctr"/>
            <a:endParaRPr lang="en-US" sz="1600" dirty="0">
              <a:latin typeface="+mn-lt"/>
            </a:endParaRPr>
          </a:p>
        </p:txBody>
      </p:sp>
      <p:sp>
        <p:nvSpPr>
          <p:cNvPr id="26" name="Down Arrow 25"/>
          <p:cNvSpPr/>
          <p:nvPr/>
        </p:nvSpPr>
        <p:spPr bwMode="auto">
          <a:xfrm flipV="1">
            <a:off x="4953000" y="3907989"/>
            <a:ext cx="533400" cy="435411"/>
          </a:xfrm>
          <a:prstGeom prst="downArrow">
            <a:avLst/>
          </a:prstGeom>
          <a:solidFill>
            <a:schemeClr val="tx1">
              <a:lumMod val="50000"/>
              <a:lumOff val="50000"/>
            </a:schemeClr>
          </a:solidFill>
          <a:ln w="12700" cap="flat" cmpd="sng" algn="ctr">
            <a:noFill/>
            <a:prstDash val="solid"/>
            <a:round/>
            <a:headEnd type="none" w="med" len="med"/>
            <a:tailEnd type="arrow" w="med" len="med"/>
          </a:ln>
          <a:effectLst/>
        </p:spPr>
        <p:txBody>
          <a:bodyPr rtlCol="0" anchor="ctr"/>
          <a:lstStyle/>
          <a:p>
            <a:pPr algn="ctr"/>
            <a:endParaRPr lang="en-US" sz="1600" dirty="0">
              <a:latin typeface="+mn-lt"/>
            </a:endParaRPr>
          </a:p>
        </p:txBody>
      </p:sp>
      <p:sp>
        <p:nvSpPr>
          <p:cNvPr id="29" name="Rectangle 4"/>
          <p:cNvSpPr>
            <a:spLocks noChangeArrowheads="1"/>
          </p:cNvSpPr>
          <p:nvPr/>
        </p:nvSpPr>
        <p:spPr bwMode="auto">
          <a:xfrm>
            <a:off x="4189412" y="1362075"/>
            <a:ext cx="3505200" cy="457200"/>
          </a:xfrm>
          <a:prstGeom prst="rect">
            <a:avLst/>
          </a:prstGeom>
          <a:solidFill>
            <a:schemeClr val="bg1"/>
          </a:solidFill>
          <a:ln w="25400">
            <a:solidFill>
              <a:schemeClr val="tx1"/>
            </a:solidFill>
            <a:miter lim="800000"/>
            <a:headEnd/>
            <a:tailEnd/>
          </a:ln>
        </p:spPr>
        <p:txBody>
          <a:bodyPr wrap="none" anchor="ctr">
            <a:prstTxWarp prst="textNoShape">
              <a:avLst/>
            </a:prstTxWarp>
          </a:bodyPr>
          <a:lstStyle/>
          <a:p>
            <a:pPr algn="ctr">
              <a:lnSpc>
                <a:spcPct val="100000"/>
              </a:lnSpc>
            </a:pPr>
            <a:r>
              <a:rPr lang="en-US" sz="2000">
                <a:latin typeface="+mn-lt"/>
              </a:rPr>
              <a:t>Application</a:t>
            </a:r>
          </a:p>
        </p:txBody>
      </p:sp>
      <p:sp>
        <p:nvSpPr>
          <p:cNvPr id="30" name="Rectangle 5"/>
          <p:cNvSpPr>
            <a:spLocks noChangeArrowheads="1"/>
          </p:cNvSpPr>
          <p:nvPr/>
        </p:nvSpPr>
        <p:spPr bwMode="auto">
          <a:xfrm>
            <a:off x="4189412" y="1819275"/>
            <a:ext cx="3505200" cy="457200"/>
          </a:xfrm>
          <a:prstGeom prst="rect">
            <a:avLst/>
          </a:prstGeom>
          <a:solidFill>
            <a:srgbClr val="F6F5BD"/>
          </a:solidFill>
          <a:ln w="25400">
            <a:solidFill>
              <a:schemeClr val="tx1"/>
            </a:solidFill>
            <a:miter lim="800000"/>
            <a:headEnd/>
            <a:tailEnd/>
          </a:ln>
        </p:spPr>
        <p:txBody>
          <a:bodyPr wrap="none" anchor="ctr">
            <a:prstTxWarp prst="textNoShape">
              <a:avLst/>
            </a:prstTxWarp>
          </a:bodyPr>
          <a:lstStyle/>
          <a:p>
            <a:pPr algn="ctr">
              <a:lnSpc>
                <a:spcPct val="100000"/>
              </a:lnSpc>
            </a:pPr>
            <a:r>
              <a:rPr lang="en-US" sz="2000">
                <a:latin typeface="+mn-lt"/>
              </a:rPr>
              <a:t>Dynamic Memory Allocator</a:t>
            </a:r>
          </a:p>
        </p:txBody>
      </p:sp>
      <p:sp>
        <p:nvSpPr>
          <p:cNvPr id="31" name="Rectangle 6"/>
          <p:cNvSpPr>
            <a:spLocks noChangeArrowheads="1"/>
          </p:cNvSpPr>
          <p:nvPr/>
        </p:nvSpPr>
        <p:spPr bwMode="auto">
          <a:xfrm>
            <a:off x="4189412" y="2276475"/>
            <a:ext cx="3505200" cy="457200"/>
          </a:xfrm>
          <a:prstGeom prst="rect">
            <a:avLst/>
          </a:prstGeom>
          <a:solidFill>
            <a:schemeClr val="bg1"/>
          </a:solidFill>
          <a:ln w="25400">
            <a:solidFill>
              <a:schemeClr val="tx1"/>
            </a:solidFill>
            <a:miter lim="800000"/>
            <a:headEnd/>
            <a:tailEnd/>
          </a:ln>
        </p:spPr>
        <p:txBody>
          <a:bodyPr wrap="none" anchor="ctr">
            <a:prstTxWarp prst="textNoShape">
              <a:avLst/>
            </a:prstTxWarp>
          </a:bodyPr>
          <a:lstStyle/>
          <a:p>
            <a:pPr algn="ctr">
              <a:lnSpc>
                <a:spcPct val="100000"/>
              </a:lnSpc>
            </a:pPr>
            <a:r>
              <a:rPr lang="en-US" sz="2000" dirty="0">
                <a:latin typeface="+mn-lt"/>
              </a:rPr>
              <a:t>Heap</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359376" y="473676"/>
            <a:ext cx="65913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方法</a:t>
            </a:r>
            <a:r>
              <a:rPr lang="en-GB" dirty="0"/>
              <a:t> 1: </a:t>
            </a:r>
            <a:r>
              <a:rPr lang="zh-CN" altLang="en-US" dirty="0"/>
              <a:t>隐式列表</a:t>
            </a:r>
            <a:endParaRPr lang="en-GB" dirty="0"/>
          </a:p>
        </p:txBody>
      </p:sp>
      <p:sp>
        <p:nvSpPr>
          <p:cNvPr id="20482" name="Rectangle 2"/>
          <p:cNvSpPr>
            <a:spLocks noGrp="1" noChangeArrowheads="1"/>
          </p:cNvSpPr>
          <p:nvPr>
            <p:ph type="body" idx="1"/>
          </p:nvPr>
        </p:nvSpPr>
        <p:spPr>
          <a:xfrm>
            <a:off x="381000" y="1192212"/>
            <a:ext cx="8255000" cy="2160588"/>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每个块需要有两个信息：大小、分配状态。</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这两个信息是否需要两个字来描述？</a:t>
            </a:r>
            <a:endParaRPr lang="en-US" altLang="zh-CN"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不用。两个字就太浪费了</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标准技巧：如果块是对齐的，则“</a:t>
            </a:r>
            <a:r>
              <a:rPr lang="en-US" altLang="zh-CN" dirty="0"/>
              <a:t>size”</a:t>
            </a:r>
            <a:r>
              <a:rPr lang="zh-CN" altLang="en-US" dirty="0"/>
              <a:t>字的某几位低位地址始终为</a:t>
            </a:r>
            <a:r>
              <a:rPr lang="en-US" altLang="zh-CN" dirty="0"/>
              <a:t>0</a:t>
            </a:r>
            <a:r>
              <a:rPr lang="zh-CN" altLang="en-US" dirty="0"/>
              <a:t>。可将这几位用于填写分配状态信息。当读出大小时将这几位屏蔽。</a:t>
            </a:r>
            <a:endParaRPr lang="en-GB" dirty="0"/>
          </a:p>
        </p:txBody>
      </p:sp>
      <p:sp>
        <p:nvSpPr>
          <p:cNvPr id="28" name="Text Box 5"/>
          <p:cNvSpPr txBox="1">
            <a:spLocks noChangeArrowheads="1"/>
          </p:cNvSpPr>
          <p:nvPr/>
        </p:nvSpPr>
        <p:spPr bwMode="auto">
          <a:xfrm>
            <a:off x="821724" y="4707924"/>
            <a:ext cx="1623435" cy="999377"/>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50000"/>
                    <a:lumOff val="50000"/>
                  </a:schemeClr>
                </a:solidFill>
                <a:latin typeface="Calibri" pitchFamily="34" charset="0"/>
              </a:rPr>
              <a:t>Format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50000"/>
                    <a:lumOff val="50000"/>
                  </a:schemeClr>
                </a:solidFill>
                <a:latin typeface="Calibri" pitchFamily="34" charset="0"/>
              </a:rPr>
              <a:t>allocated and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50000"/>
                    <a:lumOff val="50000"/>
                  </a:schemeClr>
                </a:solidFill>
                <a:latin typeface="Calibri" pitchFamily="34" charset="0"/>
              </a:rPr>
              <a:t>free blocks</a:t>
            </a:r>
          </a:p>
        </p:txBody>
      </p:sp>
      <p:sp>
        <p:nvSpPr>
          <p:cNvPr id="30" name="Text Box 7"/>
          <p:cNvSpPr txBox="1">
            <a:spLocks noChangeArrowheads="1"/>
          </p:cNvSpPr>
          <p:nvPr/>
        </p:nvSpPr>
        <p:spPr bwMode="auto">
          <a:xfrm>
            <a:off x="5006975" y="4302556"/>
            <a:ext cx="2329982" cy="202570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 = 1: Allocated block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 = 0: Free block</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 block size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t>
            </a:r>
            <a:r>
              <a:rPr lang="en-GB" sz="1600" b="1" dirty="0">
                <a:latin typeface="Calibri" pitchFamily="34" charset="0"/>
              </a:rPr>
              <a:t>ayload: application data</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(allocated blocks only)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Calibri" pitchFamily="34" charset="0"/>
            </a:endParaRPr>
          </a:p>
        </p:txBody>
      </p:sp>
      <p:grpSp>
        <p:nvGrpSpPr>
          <p:cNvPr id="2" name="组合 1">
            <a:extLst>
              <a:ext uri="{FF2B5EF4-FFF2-40B4-BE49-F238E27FC236}">
                <a16:creationId xmlns:a16="http://schemas.microsoft.com/office/drawing/2014/main" id="{7C89798A-DD39-4148-AF93-74700AC59CC2}"/>
              </a:ext>
            </a:extLst>
          </p:cNvPr>
          <p:cNvGrpSpPr/>
          <p:nvPr/>
        </p:nvGrpSpPr>
        <p:grpSpPr>
          <a:xfrm>
            <a:off x="2971800" y="3702800"/>
            <a:ext cx="1676402" cy="2926600"/>
            <a:chOff x="2971800" y="3702800"/>
            <a:chExt cx="1676402" cy="2926600"/>
          </a:xfrm>
        </p:grpSpPr>
        <p:sp>
          <p:nvSpPr>
            <p:cNvPr id="26" name="Rectangle 3"/>
            <p:cNvSpPr>
              <a:spLocks noChangeArrowheads="1"/>
            </p:cNvSpPr>
            <p:nvPr/>
          </p:nvSpPr>
          <p:spPr bwMode="auto">
            <a:xfrm>
              <a:off x="2971800" y="4279900"/>
              <a:ext cx="1370012" cy="381000"/>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a:t>
              </a:r>
            </a:p>
          </p:txBody>
        </p:sp>
        <p:sp>
          <p:nvSpPr>
            <p:cNvPr id="27" name="Text Box 4"/>
            <p:cNvSpPr txBox="1">
              <a:spLocks noChangeArrowheads="1"/>
            </p:cNvSpPr>
            <p:nvPr/>
          </p:nvSpPr>
          <p:spPr bwMode="auto">
            <a:xfrm>
              <a:off x="3423604" y="3702800"/>
              <a:ext cx="775446"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 word</a:t>
              </a:r>
            </a:p>
          </p:txBody>
        </p:sp>
        <p:sp>
          <p:nvSpPr>
            <p:cNvPr id="29" name="Rectangle 6"/>
            <p:cNvSpPr>
              <a:spLocks noChangeArrowheads="1"/>
            </p:cNvSpPr>
            <p:nvPr/>
          </p:nvSpPr>
          <p:spPr bwMode="auto">
            <a:xfrm>
              <a:off x="2971800" y="4660900"/>
              <a:ext cx="1676400" cy="1285875"/>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t>
              </a:r>
              <a:r>
                <a:rPr lang="en-GB" sz="1600" b="1" dirty="0">
                  <a:latin typeface="Calibri" pitchFamily="34" charset="0"/>
                </a:rPr>
                <a:t>ayload</a:t>
              </a:r>
            </a:p>
          </p:txBody>
        </p:sp>
        <p:sp>
          <p:nvSpPr>
            <p:cNvPr id="31" name="Rectangle 8"/>
            <p:cNvSpPr>
              <a:spLocks noChangeArrowheads="1"/>
            </p:cNvSpPr>
            <p:nvPr/>
          </p:nvSpPr>
          <p:spPr bwMode="auto">
            <a:xfrm>
              <a:off x="4343400" y="4279900"/>
              <a:ext cx="304800" cy="381000"/>
            </a:xfrm>
            <a:prstGeom prst="rect">
              <a:avLst/>
            </a:prstGeom>
            <a:solidFill>
              <a:srgbClr val="EBAFA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a:t>
              </a:r>
            </a:p>
          </p:txBody>
        </p:sp>
        <p:sp>
          <p:nvSpPr>
            <p:cNvPr id="32" name="Rectangle 9"/>
            <p:cNvSpPr>
              <a:spLocks noChangeArrowheads="1"/>
            </p:cNvSpPr>
            <p:nvPr/>
          </p:nvSpPr>
          <p:spPr bwMode="auto">
            <a:xfrm>
              <a:off x="2971800" y="5943600"/>
              <a:ext cx="1676400" cy="685800"/>
            </a:xfrm>
            <a:prstGeom prst="rect">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O</a:t>
              </a:r>
              <a:r>
                <a:rPr lang="en-GB" sz="1600" b="1" dirty="0">
                  <a:latin typeface="Calibri" pitchFamily="34" charset="0"/>
                </a:rPr>
                <a:t>ptional</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padding</a:t>
              </a:r>
            </a:p>
          </p:txBody>
        </p:sp>
        <p:sp>
          <p:nvSpPr>
            <p:cNvPr id="33" name="AutoShape 8"/>
            <p:cNvSpPr>
              <a:spLocks/>
            </p:cNvSpPr>
            <p:nvPr/>
          </p:nvSpPr>
          <p:spPr bwMode="auto">
            <a:xfrm rot="16200000">
              <a:off x="3695702" y="3314699"/>
              <a:ext cx="228600" cy="1676401"/>
            </a:xfrm>
            <a:prstGeom prst="rightBrace">
              <a:avLst>
                <a:gd name="adj1" fmla="val 118750"/>
                <a:gd name="adj2" fmla="val 50000"/>
              </a:avLst>
            </a:prstGeom>
            <a:noFill/>
            <a:ln w="12700">
              <a:solidFill>
                <a:schemeClr val="tx1"/>
              </a:solidFill>
              <a:miter lim="800000"/>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隐式空闲列表示例</a:t>
            </a:r>
            <a:endParaRPr lang="en-US" dirty="0"/>
          </a:p>
        </p:txBody>
      </p:sp>
      <p:sp>
        <p:nvSpPr>
          <p:cNvPr id="25" name="Text Box 404"/>
          <p:cNvSpPr txBox="1">
            <a:spLocks noChangeAspect="1" noChangeArrowheads="1"/>
          </p:cNvSpPr>
          <p:nvPr/>
        </p:nvSpPr>
        <p:spPr bwMode="auto">
          <a:xfrm>
            <a:off x="76200" y="2057400"/>
            <a:ext cx="662561" cy="923330"/>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latin typeface="+mn-lt"/>
              </a:rPr>
              <a:t>Start </a:t>
            </a:r>
          </a:p>
          <a:p>
            <a:pPr algn="ctr"/>
            <a:r>
              <a:rPr lang="en-US" sz="1800" dirty="0">
                <a:latin typeface="+mn-lt"/>
              </a:rPr>
              <a:t>of </a:t>
            </a:r>
          </a:p>
          <a:p>
            <a:pPr algn="ctr"/>
            <a:r>
              <a:rPr lang="en-US" sz="1800" dirty="0">
                <a:latin typeface="+mn-lt"/>
              </a:rPr>
              <a:t>heap</a:t>
            </a:r>
          </a:p>
        </p:txBody>
      </p:sp>
      <p:sp>
        <p:nvSpPr>
          <p:cNvPr id="43" name="Line 429"/>
          <p:cNvSpPr>
            <a:spLocks noChangeAspect="1" noChangeShapeType="1"/>
          </p:cNvSpPr>
          <p:nvPr/>
        </p:nvSpPr>
        <p:spPr bwMode="auto">
          <a:xfrm flipV="1">
            <a:off x="1059691" y="4070975"/>
            <a:ext cx="0" cy="501025"/>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2000">
              <a:latin typeface="+mn-lt"/>
            </a:endParaRPr>
          </a:p>
        </p:txBody>
      </p:sp>
      <p:sp>
        <p:nvSpPr>
          <p:cNvPr id="44" name="Text Box 431"/>
          <p:cNvSpPr txBox="1">
            <a:spLocks noChangeAspect="1" noChangeArrowheads="1"/>
          </p:cNvSpPr>
          <p:nvPr/>
        </p:nvSpPr>
        <p:spPr bwMode="auto">
          <a:xfrm>
            <a:off x="1101482" y="3940314"/>
            <a:ext cx="1863209" cy="707886"/>
          </a:xfrm>
          <a:prstGeom prst="rect">
            <a:avLst/>
          </a:prstGeom>
          <a:noFill/>
          <a:ln w="12700">
            <a:noFill/>
            <a:miter lim="800000"/>
            <a:headEnd/>
            <a:tailEnd/>
          </a:ln>
          <a:effectLst/>
        </p:spPr>
        <p:txBody>
          <a:bodyPr wrap="square" anchor="ctr">
            <a:prstTxWarp prst="textNoShape">
              <a:avLst/>
            </a:prstTxWarp>
            <a:spAutoFit/>
          </a:bodyPr>
          <a:lstStyle/>
          <a:p>
            <a:r>
              <a:rPr lang="en-US" sz="2000" dirty="0">
                <a:latin typeface="+mn-lt"/>
              </a:rPr>
              <a:t>Double-word</a:t>
            </a:r>
          </a:p>
          <a:p>
            <a:r>
              <a:rPr lang="en-US" sz="2000" dirty="0">
                <a:latin typeface="+mn-lt"/>
              </a:rPr>
              <a:t>aligned</a:t>
            </a:r>
          </a:p>
        </p:txBody>
      </p:sp>
      <p:sp>
        <p:nvSpPr>
          <p:cNvPr id="5" name="Rectangle 432"/>
          <p:cNvSpPr>
            <a:spLocks noChangeAspect="1" noChangeArrowheads="1"/>
          </p:cNvSpPr>
          <p:nvPr/>
        </p:nvSpPr>
        <p:spPr bwMode="auto">
          <a:xfrm>
            <a:off x="6208814" y="2310981"/>
            <a:ext cx="395470"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6" name="Rectangle 379"/>
          <p:cNvSpPr>
            <a:spLocks noChangeAspect="1" noChangeArrowheads="1"/>
          </p:cNvSpPr>
          <p:nvPr/>
        </p:nvSpPr>
        <p:spPr bwMode="auto">
          <a:xfrm>
            <a:off x="1471696" y="2310981"/>
            <a:ext cx="395470"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8/0</a:t>
            </a:r>
          </a:p>
        </p:txBody>
      </p:sp>
      <p:sp>
        <p:nvSpPr>
          <p:cNvPr id="7" name="Rectangle 380"/>
          <p:cNvSpPr>
            <a:spLocks noChangeAspect="1" noChangeArrowheads="1"/>
          </p:cNvSpPr>
          <p:nvPr/>
        </p:nvSpPr>
        <p:spPr bwMode="auto">
          <a:xfrm>
            <a:off x="1867166" y="2310981"/>
            <a:ext cx="393766"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8" name="Rectangle 384"/>
          <p:cNvSpPr>
            <a:spLocks noChangeAspect="1" noChangeArrowheads="1"/>
          </p:cNvSpPr>
          <p:nvPr/>
        </p:nvSpPr>
        <p:spPr bwMode="auto">
          <a:xfrm>
            <a:off x="2247294" y="2310981"/>
            <a:ext cx="393766" cy="518016"/>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16/1</a:t>
            </a:r>
          </a:p>
        </p:txBody>
      </p:sp>
      <p:sp>
        <p:nvSpPr>
          <p:cNvPr id="9" name="Rectangle 385"/>
          <p:cNvSpPr>
            <a:spLocks noChangeAspect="1" noChangeArrowheads="1"/>
          </p:cNvSpPr>
          <p:nvPr/>
        </p:nvSpPr>
        <p:spPr bwMode="auto">
          <a:xfrm>
            <a:off x="2641060" y="2310981"/>
            <a:ext cx="395470" cy="518016"/>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0" name="Rectangle 386"/>
          <p:cNvSpPr>
            <a:spLocks noChangeAspect="1" noChangeArrowheads="1"/>
          </p:cNvSpPr>
          <p:nvPr/>
        </p:nvSpPr>
        <p:spPr bwMode="auto">
          <a:xfrm>
            <a:off x="3036530" y="2310981"/>
            <a:ext cx="395470" cy="518016"/>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1" name="Rectangle 387" descr="Wide upward diagonal"/>
          <p:cNvSpPr>
            <a:spLocks noChangeAspect="1" noChangeArrowheads="1"/>
          </p:cNvSpPr>
          <p:nvPr/>
        </p:nvSpPr>
        <p:spPr bwMode="auto">
          <a:xfrm>
            <a:off x="3432001" y="2310981"/>
            <a:ext cx="393766" cy="518016"/>
          </a:xfrm>
          <a:prstGeom prst="rect">
            <a:avLst/>
          </a:prstGeom>
          <a:pattFill prst="wdUpDiag">
            <a:fgClr>
              <a:srgbClr val="C0C0C0"/>
            </a:fgClr>
            <a:bgClr>
              <a:srgbClr val="FFFFFF"/>
            </a:bgClr>
          </a:patt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2" name="Rectangle 388"/>
          <p:cNvSpPr>
            <a:spLocks noChangeAspect="1" noChangeArrowheads="1"/>
          </p:cNvSpPr>
          <p:nvPr/>
        </p:nvSpPr>
        <p:spPr bwMode="auto">
          <a:xfrm>
            <a:off x="4248509" y="2310981"/>
            <a:ext cx="393766"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3" name="Rectangle 389"/>
          <p:cNvSpPr>
            <a:spLocks noChangeAspect="1" noChangeArrowheads="1"/>
          </p:cNvSpPr>
          <p:nvPr/>
        </p:nvSpPr>
        <p:spPr bwMode="auto">
          <a:xfrm>
            <a:off x="4642275" y="2310981"/>
            <a:ext cx="395470"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4" name="Rectangle 390"/>
          <p:cNvSpPr>
            <a:spLocks noChangeAspect="1" noChangeArrowheads="1"/>
          </p:cNvSpPr>
          <p:nvPr/>
        </p:nvSpPr>
        <p:spPr bwMode="auto">
          <a:xfrm>
            <a:off x="5037745" y="2310981"/>
            <a:ext cx="393766"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5" name="Rectangle 391"/>
          <p:cNvSpPr>
            <a:spLocks noChangeAspect="1" noChangeArrowheads="1"/>
          </p:cNvSpPr>
          <p:nvPr/>
        </p:nvSpPr>
        <p:spPr bwMode="auto">
          <a:xfrm>
            <a:off x="5431511" y="2310981"/>
            <a:ext cx="395470"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6" name="Rectangle 392"/>
          <p:cNvSpPr>
            <a:spLocks noChangeAspect="1" noChangeArrowheads="1"/>
          </p:cNvSpPr>
          <p:nvPr/>
        </p:nvSpPr>
        <p:spPr bwMode="auto">
          <a:xfrm>
            <a:off x="5826981" y="2310981"/>
            <a:ext cx="395470"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7" name="Rectangle 393"/>
          <p:cNvSpPr>
            <a:spLocks noChangeAspect="1" noChangeArrowheads="1"/>
          </p:cNvSpPr>
          <p:nvPr/>
        </p:nvSpPr>
        <p:spPr bwMode="auto">
          <a:xfrm>
            <a:off x="6967367" y="2310981"/>
            <a:ext cx="395470" cy="518016"/>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16/1</a:t>
            </a:r>
          </a:p>
        </p:txBody>
      </p:sp>
      <p:sp>
        <p:nvSpPr>
          <p:cNvPr id="18" name="Rectangle 394"/>
          <p:cNvSpPr>
            <a:spLocks noChangeAspect="1" noChangeArrowheads="1"/>
          </p:cNvSpPr>
          <p:nvPr/>
        </p:nvSpPr>
        <p:spPr bwMode="auto">
          <a:xfrm>
            <a:off x="7362837" y="2310981"/>
            <a:ext cx="393766" cy="518016"/>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19" name="Rectangle 395"/>
          <p:cNvSpPr>
            <a:spLocks noChangeAspect="1" noChangeArrowheads="1"/>
          </p:cNvSpPr>
          <p:nvPr/>
        </p:nvSpPr>
        <p:spPr bwMode="auto">
          <a:xfrm>
            <a:off x="3853039" y="2310981"/>
            <a:ext cx="395470"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32/0</a:t>
            </a:r>
          </a:p>
        </p:txBody>
      </p:sp>
      <p:sp>
        <p:nvSpPr>
          <p:cNvPr id="20" name="Freeform 396"/>
          <p:cNvSpPr>
            <a:spLocks noChangeAspect="1"/>
          </p:cNvSpPr>
          <p:nvPr/>
        </p:nvSpPr>
        <p:spPr bwMode="auto">
          <a:xfrm>
            <a:off x="1553517" y="1777268"/>
            <a:ext cx="806282" cy="497833"/>
          </a:xfrm>
          <a:custGeom>
            <a:avLst/>
            <a:gdLst/>
            <a:ahLst/>
            <a:cxnLst>
              <a:cxn ang="0">
                <a:pos x="0" y="144"/>
              </a:cxn>
              <a:cxn ang="0">
                <a:pos x="528" y="0"/>
              </a:cxn>
              <a:cxn ang="0">
                <a:pos x="960" y="144"/>
              </a:cxn>
            </a:cxnLst>
            <a:rect l="0" t="0" r="r" b="b"/>
            <a:pathLst>
              <a:path w="960" h="144">
                <a:moveTo>
                  <a:pt x="0" y="144"/>
                </a:moveTo>
                <a:cubicBezTo>
                  <a:pt x="184" y="72"/>
                  <a:pt x="368" y="0"/>
                  <a:pt x="528" y="0"/>
                </a:cubicBezTo>
                <a:cubicBezTo>
                  <a:pt x="688" y="0"/>
                  <a:pt x="824" y="72"/>
                  <a:pt x="960" y="144"/>
                </a:cubicBezTo>
              </a:path>
            </a:pathLst>
          </a:custGeom>
          <a:noFill/>
          <a:ln w="127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sz="1200">
              <a:latin typeface="+mn-lt"/>
            </a:endParaRPr>
          </a:p>
        </p:txBody>
      </p:sp>
      <p:sp>
        <p:nvSpPr>
          <p:cNvPr id="21" name="Freeform 397"/>
          <p:cNvSpPr>
            <a:spLocks noChangeAspect="1"/>
          </p:cNvSpPr>
          <p:nvPr/>
        </p:nvSpPr>
        <p:spPr bwMode="auto">
          <a:xfrm>
            <a:off x="2431393" y="1777268"/>
            <a:ext cx="1493240" cy="497833"/>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127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sz="1200">
              <a:latin typeface="+mn-lt"/>
            </a:endParaRPr>
          </a:p>
        </p:txBody>
      </p:sp>
      <p:sp>
        <p:nvSpPr>
          <p:cNvPr id="22" name="Freeform 398"/>
          <p:cNvSpPr>
            <a:spLocks noChangeAspect="1"/>
          </p:cNvSpPr>
          <p:nvPr/>
        </p:nvSpPr>
        <p:spPr bwMode="auto">
          <a:xfrm>
            <a:off x="3955316" y="1759328"/>
            <a:ext cx="3100690" cy="497833"/>
          </a:xfrm>
          <a:custGeom>
            <a:avLst/>
            <a:gdLst/>
            <a:ahLst/>
            <a:cxnLst>
              <a:cxn ang="0">
                <a:pos x="0" y="144"/>
              </a:cxn>
              <a:cxn ang="0">
                <a:pos x="576" y="0"/>
              </a:cxn>
              <a:cxn ang="0">
                <a:pos x="1152" y="144"/>
              </a:cxn>
            </a:cxnLst>
            <a:rect l="0" t="0" r="r" b="b"/>
            <a:pathLst>
              <a:path w="1152" h="144">
                <a:moveTo>
                  <a:pt x="0" y="144"/>
                </a:moveTo>
                <a:cubicBezTo>
                  <a:pt x="192" y="72"/>
                  <a:pt x="384" y="0"/>
                  <a:pt x="576" y="0"/>
                </a:cubicBezTo>
                <a:cubicBezTo>
                  <a:pt x="768" y="0"/>
                  <a:pt x="960" y="72"/>
                  <a:pt x="1152" y="144"/>
                </a:cubicBezTo>
              </a:path>
            </a:pathLst>
          </a:custGeom>
          <a:noFill/>
          <a:ln w="127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sz="1200">
              <a:latin typeface="+mn-lt"/>
            </a:endParaRPr>
          </a:p>
        </p:txBody>
      </p:sp>
      <p:sp>
        <p:nvSpPr>
          <p:cNvPr id="23" name="Rectangle 399"/>
          <p:cNvSpPr>
            <a:spLocks noChangeAspect="1" noChangeArrowheads="1"/>
          </p:cNvSpPr>
          <p:nvPr/>
        </p:nvSpPr>
        <p:spPr bwMode="auto">
          <a:xfrm>
            <a:off x="7756602" y="2310981"/>
            <a:ext cx="395470" cy="518016"/>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24" name="Rectangle 403" descr="Wide upward diagonal"/>
          <p:cNvSpPr>
            <a:spLocks noChangeAspect="1" noChangeArrowheads="1"/>
          </p:cNvSpPr>
          <p:nvPr/>
        </p:nvSpPr>
        <p:spPr bwMode="auto">
          <a:xfrm>
            <a:off x="1076226" y="2310981"/>
            <a:ext cx="395470" cy="518016"/>
          </a:xfrm>
          <a:prstGeom prst="rect">
            <a:avLst/>
          </a:prstGeom>
          <a:pattFill prst="wdUpDiag">
            <a:fgClr>
              <a:srgbClr val="C0C0C0"/>
            </a:fgClr>
            <a:bgClr>
              <a:srgbClr val="FFFFFF"/>
            </a:bgClr>
          </a:pattFill>
          <a:ln w="12700">
            <a:solidFill>
              <a:schemeClr val="tx1"/>
            </a:solidFill>
            <a:miter lim="800000"/>
            <a:headEnd/>
            <a:tailEnd/>
          </a:ln>
          <a:effectLst/>
        </p:spPr>
        <p:txBody>
          <a:bodyPr wrap="none" anchor="ctr">
            <a:prstTxWarp prst="textNoShape">
              <a:avLst/>
            </a:prstTxWarp>
          </a:bodyPr>
          <a:lstStyle/>
          <a:p>
            <a:pPr algn="ctr"/>
            <a:endParaRPr lang="en-US" sz="1200">
              <a:latin typeface="+mn-lt"/>
            </a:endParaRPr>
          </a:p>
        </p:txBody>
      </p:sp>
      <p:sp>
        <p:nvSpPr>
          <p:cNvPr id="26" name="Rectangle 406"/>
          <p:cNvSpPr>
            <a:spLocks noChangeAspect="1" noChangeArrowheads="1"/>
          </p:cNvSpPr>
          <p:nvPr/>
        </p:nvSpPr>
        <p:spPr bwMode="auto">
          <a:xfrm>
            <a:off x="1471696" y="2308738"/>
            <a:ext cx="777303" cy="518016"/>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27" name="Rectangle 407"/>
          <p:cNvSpPr>
            <a:spLocks noChangeAspect="1" noChangeArrowheads="1"/>
          </p:cNvSpPr>
          <p:nvPr/>
        </p:nvSpPr>
        <p:spPr bwMode="auto">
          <a:xfrm>
            <a:off x="2248999" y="2308738"/>
            <a:ext cx="1595518" cy="518016"/>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28" name="Text Box 410"/>
          <p:cNvSpPr txBox="1">
            <a:spLocks noChangeAspect="1" noChangeArrowheads="1"/>
          </p:cNvSpPr>
          <p:nvPr/>
        </p:nvSpPr>
        <p:spPr bwMode="auto">
          <a:xfrm>
            <a:off x="838200" y="1961886"/>
            <a:ext cx="835725" cy="341632"/>
          </a:xfrm>
          <a:prstGeom prst="rect">
            <a:avLst/>
          </a:prstGeom>
          <a:noFill/>
          <a:ln w="12700">
            <a:noFill/>
            <a:miter lim="800000"/>
            <a:headEnd/>
            <a:tailEnd/>
          </a:ln>
          <a:effectLst/>
        </p:spPr>
        <p:txBody>
          <a:bodyPr wrap="none" anchor="ctr">
            <a:prstTxWarp prst="textNoShape">
              <a:avLst/>
            </a:prstTxWarp>
            <a:spAutoFit/>
          </a:bodyPr>
          <a:lstStyle/>
          <a:p>
            <a:pPr algn="ctr"/>
            <a:r>
              <a:rPr lang="en-US" sz="1400" dirty="0">
                <a:latin typeface="+mn-lt"/>
              </a:rPr>
              <a:t>Unused</a:t>
            </a:r>
          </a:p>
        </p:txBody>
      </p:sp>
      <p:sp>
        <p:nvSpPr>
          <p:cNvPr id="29" name="Line 411"/>
          <p:cNvSpPr>
            <a:spLocks noChangeAspect="1" noChangeShapeType="1"/>
          </p:cNvSpPr>
          <p:nvPr/>
        </p:nvSpPr>
        <p:spPr bwMode="auto">
          <a:xfrm flipV="1">
            <a:off x="1867166"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0" name="Line 413"/>
          <p:cNvSpPr>
            <a:spLocks noChangeAspect="1" noChangeShapeType="1"/>
          </p:cNvSpPr>
          <p:nvPr/>
        </p:nvSpPr>
        <p:spPr bwMode="auto">
          <a:xfrm flipV="1">
            <a:off x="2644469"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1" name="Line 414"/>
          <p:cNvSpPr>
            <a:spLocks noChangeAspect="1" noChangeShapeType="1"/>
          </p:cNvSpPr>
          <p:nvPr/>
        </p:nvSpPr>
        <p:spPr bwMode="auto">
          <a:xfrm flipV="1">
            <a:off x="3435410"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2" name="Line 415"/>
          <p:cNvSpPr>
            <a:spLocks noChangeAspect="1" noChangeShapeType="1"/>
          </p:cNvSpPr>
          <p:nvPr/>
        </p:nvSpPr>
        <p:spPr bwMode="auto">
          <a:xfrm flipV="1">
            <a:off x="4253624"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3" name="Line 416"/>
          <p:cNvSpPr>
            <a:spLocks noChangeAspect="1" noChangeShapeType="1"/>
          </p:cNvSpPr>
          <p:nvPr/>
        </p:nvSpPr>
        <p:spPr bwMode="auto">
          <a:xfrm flipV="1">
            <a:off x="5044564"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4" name="Line 417"/>
          <p:cNvSpPr>
            <a:spLocks noChangeAspect="1" noChangeShapeType="1"/>
          </p:cNvSpPr>
          <p:nvPr/>
        </p:nvSpPr>
        <p:spPr bwMode="auto">
          <a:xfrm flipV="1">
            <a:off x="5821867"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5" name="Line 418"/>
          <p:cNvSpPr>
            <a:spLocks noChangeAspect="1" noChangeShapeType="1"/>
          </p:cNvSpPr>
          <p:nvPr/>
        </p:nvSpPr>
        <p:spPr bwMode="auto">
          <a:xfrm flipV="1">
            <a:off x="7376473"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6" name="Line 419"/>
          <p:cNvSpPr>
            <a:spLocks noChangeAspect="1" noChangeShapeType="1"/>
          </p:cNvSpPr>
          <p:nvPr/>
        </p:nvSpPr>
        <p:spPr bwMode="auto">
          <a:xfrm flipV="1">
            <a:off x="1089863" y="286487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7" name="Line 420"/>
          <p:cNvSpPr>
            <a:spLocks noChangeAspect="1" noChangeShapeType="1"/>
          </p:cNvSpPr>
          <p:nvPr/>
        </p:nvSpPr>
        <p:spPr bwMode="auto">
          <a:xfrm flipV="1">
            <a:off x="8167414"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38" name="Rectangle 421"/>
          <p:cNvSpPr>
            <a:spLocks noChangeAspect="1" noChangeArrowheads="1"/>
          </p:cNvSpPr>
          <p:nvPr/>
        </p:nvSpPr>
        <p:spPr bwMode="auto">
          <a:xfrm>
            <a:off x="8152073" y="2310981"/>
            <a:ext cx="395470" cy="518016"/>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39" name="Rectangle 409"/>
          <p:cNvSpPr>
            <a:spLocks noChangeAspect="1" noChangeArrowheads="1"/>
          </p:cNvSpPr>
          <p:nvPr/>
        </p:nvSpPr>
        <p:spPr bwMode="auto">
          <a:xfrm>
            <a:off x="6977595" y="2308738"/>
            <a:ext cx="1581880" cy="518016"/>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40" name="Freeform 422"/>
          <p:cNvSpPr>
            <a:spLocks noChangeAspect="1"/>
          </p:cNvSpPr>
          <p:nvPr/>
        </p:nvSpPr>
        <p:spPr bwMode="auto">
          <a:xfrm>
            <a:off x="7108850" y="1752600"/>
            <a:ext cx="1493240" cy="497833"/>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12700"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sz="1200">
              <a:latin typeface="+mn-lt"/>
            </a:endParaRPr>
          </a:p>
        </p:txBody>
      </p:sp>
      <p:sp>
        <p:nvSpPr>
          <p:cNvPr id="41" name="Rectangle 423" descr="Wide upward diagonal"/>
          <p:cNvSpPr>
            <a:spLocks noChangeAspect="1" noChangeArrowheads="1"/>
          </p:cNvSpPr>
          <p:nvPr/>
        </p:nvSpPr>
        <p:spPr bwMode="auto">
          <a:xfrm>
            <a:off x="8549247" y="2310981"/>
            <a:ext cx="395470" cy="518016"/>
          </a:xfrm>
          <a:prstGeom prst="rect">
            <a:avLst/>
          </a:prstGeom>
          <a:pattFill prst="wdUpDiag">
            <a:fgClr>
              <a:srgbClr val="C0C0C0"/>
            </a:fgClr>
            <a:bgClr>
              <a:srgbClr val="FFFFFF"/>
            </a:bgClr>
          </a:pattFill>
          <a:ln w="12700">
            <a:solidFill>
              <a:schemeClr val="tx1"/>
            </a:solidFill>
            <a:miter lim="800000"/>
            <a:headEnd/>
            <a:tailEnd/>
          </a:ln>
          <a:effectLst/>
        </p:spPr>
        <p:txBody>
          <a:bodyPr wrap="none" anchor="ctr">
            <a:prstTxWarp prst="textNoShape">
              <a:avLst/>
            </a:prstTxWarp>
          </a:bodyPr>
          <a:lstStyle/>
          <a:p>
            <a:pPr algn="ctr"/>
            <a:r>
              <a:rPr lang="en-US" sz="1400">
                <a:latin typeface="+mn-lt"/>
              </a:rPr>
              <a:t>0/1</a:t>
            </a:r>
          </a:p>
        </p:txBody>
      </p:sp>
      <p:sp>
        <p:nvSpPr>
          <p:cNvPr id="42" name="Rectangle 426"/>
          <p:cNvSpPr>
            <a:spLocks noChangeAspect="1" noChangeArrowheads="1"/>
          </p:cNvSpPr>
          <p:nvPr/>
        </p:nvSpPr>
        <p:spPr bwMode="auto">
          <a:xfrm>
            <a:off x="8549247" y="2308738"/>
            <a:ext cx="368196" cy="518016"/>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45" name="Rectangle 433"/>
          <p:cNvSpPr>
            <a:spLocks noChangeAspect="1" noChangeArrowheads="1"/>
          </p:cNvSpPr>
          <p:nvPr/>
        </p:nvSpPr>
        <p:spPr bwMode="auto">
          <a:xfrm>
            <a:off x="6590647" y="2293040"/>
            <a:ext cx="395470" cy="518016"/>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46" name="Rectangle 408"/>
          <p:cNvSpPr>
            <a:spLocks noChangeAspect="1" noChangeArrowheads="1"/>
          </p:cNvSpPr>
          <p:nvPr/>
        </p:nvSpPr>
        <p:spPr bwMode="auto">
          <a:xfrm>
            <a:off x="3844517" y="2308738"/>
            <a:ext cx="3136487" cy="518016"/>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sz="1200">
              <a:latin typeface="+mn-lt"/>
            </a:endParaRPr>
          </a:p>
        </p:txBody>
      </p:sp>
      <p:sp>
        <p:nvSpPr>
          <p:cNvPr id="47" name="Line 434"/>
          <p:cNvSpPr>
            <a:spLocks noChangeAspect="1" noChangeShapeType="1"/>
          </p:cNvSpPr>
          <p:nvPr/>
        </p:nvSpPr>
        <p:spPr bwMode="auto">
          <a:xfrm flipV="1">
            <a:off x="6585534" y="2882816"/>
            <a:ext cx="0" cy="55613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200">
              <a:latin typeface="+mn-lt"/>
            </a:endParaRPr>
          </a:p>
        </p:txBody>
      </p:sp>
      <p:sp>
        <p:nvSpPr>
          <p:cNvPr id="50" name="TextBox 49"/>
          <p:cNvSpPr txBox="1"/>
          <p:nvPr/>
        </p:nvSpPr>
        <p:spPr>
          <a:xfrm>
            <a:off x="3640409" y="3886200"/>
            <a:ext cx="5292535" cy="1015663"/>
          </a:xfrm>
          <a:prstGeom prst="rect">
            <a:avLst/>
          </a:prstGeom>
          <a:noFill/>
        </p:spPr>
        <p:txBody>
          <a:bodyPr wrap="none" rtlCol="0">
            <a:spAutoFit/>
          </a:bodyPr>
          <a:lstStyle/>
          <a:p>
            <a:r>
              <a:rPr lang="en-US" sz="2000" dirty="0">
                <a:latin typeface="Calibri" pitchFamily="34" charset="0"/>
              </a:rPr>
              <a:t>Allocated blocks: shaded</a:t>
            </a:r>
          </a:p>
          <a:p>
            <a:r>
              <a:rPr lang="en-US" sz="2000" dirty="0">
                <a:latin typeface="Calibri" pitchFamily="34" charset="0"/>
              </a:rPr>
              <a:t>Free blocks: </a:t>
            </a:r>
            <a:r>
              <a:rPr lang="en-US" sz="2000" dirty="0" err="1">
                <a:latin typeface="Calibri" pitchFamily="34" charset="0"/>
              </a:rPr>
              <a:t>unshaded</a:t>
            </a:r>
            <a:endParaRPr lang="en-US" sz="2000" dirty="0">
              <a:latin typeface="Calibri" pitchFamily="34" charset="0"/>
            </a:endParaRPr>
          </a:p>
          <a:p>
            <a:r>
              <a:rPr lang="en-US" sz="2000" dirty="0">
                <a:latin typeface="Calibri" pitchFamily="34" charset="0"/>
              </a:rPr>
              <a:t>Headers: labeled with size in bytes/allocated bit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E784E-BCEE-4220-9020-0F6BD379DFCB}"/>
              </a:ext>
            </a:extLst>
          </p:cNvPr>
          <p:cNvSpPr>
            <a:spLocks noGrp="1"/>
          </p:cNvSpPr>
          <p:nvPr>
            <p:ph type="title"/>
          </p:nvPr>
        </p:nvSpPr>
        <p:spPr/>
        <p:txBody>
          <a:bodyPr/>
          <a:lstStyle/>
          <a:p>
            <a:r>
              <a:rPr lang="zh-CN" altLang="en-US" dirty="0"/>
              <a:t>练习题</a:t>
            </a:r>
            <a:r>
              <a:rPr lang="en-US" altLang="zh-CN" dirty="0"/>
              <a:t>9.6</a:t>
            </a:r>
            <a:endParaRPr lang="zh-CN" altLang="en-US" dirty="0"/>
          </a:p>
        </p:txBody>
      </p:sp>
      <p:sp>
        <p:nvSpPr>
          <p:cNvPr id="3" name="内容占位符 2">
            <a:extLst>
              <a:ext uri="{FF2B5EF4-FFF2-40B4-BE49-F238E27FC236}">
                <a16:creationId xmlns:a16="http://schemas.microsoft.com/office/drawing/2014/main" id="{16E024FA-5C23-4896-A9B1-FDC5CFA0FFC7}"/>
              </a:ext>
            </a:extLst>
          </p:cNvPr>
          <p:cNvSpPr>
            <a:spLocks noGrp="1"/>
          </p:cNvSpPr>
          <p:nvPr>
            <p:ph idx="1"/>
          </p:nvPr>
        </p:nvSpPr>
        <p:spPr>
          <a:xfrm>
            <a:off x="396875" y="1362075"/>
            <a:ext cx="8213725" cy="1609725"/>
          </a:xfrm>
        </p:spPr>
        <p:txBody>
          <a:bodyPr/>
          <a:lstStyle/>
          <a:p>
            <a:r>
              <a:rPr lang="zh-CN" altLang="en-US" dirty="0"/>
              <a:t>    确定下面</a:t>
            </a:r>
            <a:r>
              <a:rPr lang="en-US" altLang="zh-CN" dirty="0"/>
              <a:t>malloc</a:t>
            </a:r>
            <a:r>
              <a:rPr lang="zh-CN" altLang="en-US" dirty="0"/>
              <a:t>请求序列产生的块大小和头部值。假设分配器是双字对齐，使用的块格式如图所示的隐式空闲列表。块大小向上舍入为最接近</a:t>
            </a:r>
            <a:r>
              <a:rPr lang="en-US" altLang="zh-CN" dirty="0"/>
              <a:t>8</a:t>
            </a:r>
            <a:r>
              <a:rPr lang="zh-CN" altLang="en-US" dirty="0"/>
              <a:t>字节的倍数。</a:t>
            </a:r>
          </a:p>
        </p:txBody>
      </p:sp>
      <p:pic>
        <p:nvPicPr>
          <p:cNvPr id="4" name="图片 3">
            <a:extLst>
              <a:ext uri="{FF2B5EF4-FFF2-40B4-BE49-F238E27FC236}">
                <a16:creationId xmlns:a16="http://schemas.microsoft.com/office/drawing/2014/main" id="{4DFF44ED-B4DB-4A0D-94A5-3D17C5065871}"/>
              </a:ext>
            </a:extLst>
          </p:cNvPr>
          <p:cNvPicPr>
            <a:picLocks noChangeAspect="1"/>
          </p:cNvPicPr>
          <p:nvPr/>
        </p:nvPicPr>
        <p:blipFill>
          <a:blip r:embed="rId2"/>
          <a:stretch>
            <a:fillRect/>
          </a:stretch>
        </p:blipFill>
        <p:spPr>
          <a:xfrm>
            <a:off x="228600" y="2743200"/>
            <a:ext cx="1700931" cy="2975106"/>
          </a:xfrm>
          <a:prstGeom prst="rect">
            <a:avLst/>
          </a:prstGeom>
        </p:spPr>
      </p:pic>
      <p:graphicFrame>
        <p:nvGraphicFramePr>
          <p:cNvPr id="5" name="表格 5">
            <a:extLst>
              <a:ext uri="{FF2B5EF4-FFF2-40B4-BE49-F238E27FC236}">
                <a16:creationId xmlns:a16="http://schemas.microsoft.com/office/drawing/2014/main" id="{66DE9757-40A3-4B4F-8626-5EA4FF39BEB5}"/>
              </a:ext>
            </a:extLst>
          </p:cNvPr>
          <p:cNvGraphicFramePr>
            <a:graphicFrameLocks noGrp="1"/>
          </p:cNvGraphicFramePr>
          <p:nvPr>
            <p:extLst>
              <p:ext uri="{D42A27DB-BD31-4B8C-83A1-F6EECF244321}">
                <p14:modId xmlns:p14="http://schemas.microsoft.com/office/powerpoint/2010/main" val="2125714963"/>
              </p:ext>
            </p:extLst>
          </p:nvPr>
        </p:nvGraphicFramePr>
        <p:xfrm>
          <a:off x="2438400" y="3403810"/>
          <a:ext cx="6096000" cy="2314495"/>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1377052275"/>
                    </a:ext>
                  </a:extLst>
                </a:gridCol>
                <a:gridCol w="2387600">
                  <a:extLst>
                    <a:ext uri="{9D8B030D-6E8A-4147-A177-3AD203B41FA5}">
                      <a16:colId xmlns:a16="http://schemas.microsoft.com/office/drawing/2014/main" val="3837270851"/>
                    </a:ext>
                  </a:extLst>
                </a:gridCol>
                <a:gridCol w="2032000">
                  <a:extLst>
                    <a:ext uri="{9D8B030D-6E8A-4147-A177-3AD203B41FA5}">
                      <a16:colId xmlns:a16="http://schemas.microsoft.com/office/drawing/2014/main" val="1795023172"/>
                    </a:ext>
                  </a:extLst>
                </a:gridCol>
              </a:tblGrid>
              <a:tr h="462899">
                <a:tc>
                  <a:txBody>
                    <a:bodyPr/>
                    <a:lstStyle/>
                    <a:p>
                      <a:pPr algn="ctr"/>
                      <a:r>
                        <a:rPr lang="zh-CN" altLang="en-US" dirty="0"/>
                        <a:t>请求</a:t>
                      </a:r>
                    </a:p>
                  </a:txBody>
                  <a:tcPr/>
                </a:tc>
                <a:tc>
                  <a:txBody>
                    <a:bodyPr/>
                    <a:lstStyle/>
                    <a:p>
                      <a:pPr algn="ctr"/>
                      <a:r>
                        <a:rPr lang="zh-CN" altLang="en-US" dirty="0"/>
                        <a:t>块大小（十进制字节）</a:t>
                      </a:r>
                    </a:p>
                  </a:txBody>
                  <a:tcPr/>
                </a:tc>
                <a:tc>
                  <a:txBody>
                    <a:bodyPr/>
                    <a:lstStyle/>
                    <a:p>
                      <a:pPr algn="ctr"/>
                      <a:r>
                        <a:rPr lang="zh-CN" altLang="en-US" dirty="0"/>
                        <a:t>块头部（十六进制）</a:t>
                      </a:r>
                    </a:p>
                  </a:txBody>
                  <a:tcPr/>
                </a:tc>
                <a:extLst>
                  <a:ext uri="{0D108BD9-81ED-4DB2-BD59-A6C34878D82A}">
                    <a16:rowId xmlns:a16="http://schemas.microsoft.com/office/drawing/2014/main" val="4113915241"/>
                  </a:ext>
                </a:extLst>
              </a:tr>
              <a:tr h="462899">
                <a:tc>
                  <a:txBody>
                    <a:bodyPr/>
                    <a:lstStyle/>
                    <a:p>
                      <a:pPr algn="ctr"/>
                      <a:r>
                        <a:rPr lang="en-US" altLang="zh-CN" dirty="0"/>
                        <a:t>malloc(1)</a:t>
                      </a:r>
                      <a:endParaRPr lang="zh-CN" altLang="en-US" dirty="0"/>
                    </a:p>
                  </a:txBody>
                  <a:tcPr/>
                </a:tc>
                <a:tc>
                  <a:txBody>
                    <a:bodyPr/>
                    <a:lstStyle/>
                    <a:p>
                      <a:pPr algn="ctr"/>
                      <a:endParaRPr lang="zh-CN" altLang="en-US" dirty="0"/>
                    </a:p>
                  </a:txBody>
                  <a:tcPr/>
                </a:tc>
                <a:tc>
                  <a:txBody>
                    <a:bodyPr/>
                    <a:lstStyle/>
                    <a:p>
                      <a:pPr algn="ctr"/>
                      <a:endParaRPr lang="zh-CN" altLang="en-US"/>
                    </a:p>
                  </a:txBody>
                  <a:tcPr/>
                </a:tc>
                <a:extLst>
                  <a:ext uri="{0D108BD9-81ED-4DB2-BD59-A6C34878D82A}">
                    <a16:rowId xmlns:a16="http://schemas.microsoft.com/office/drawing/2014/main" val="1844551834"/>
                  </a:ext>
                </a:extLst>
              </a:tr>
              <a:tr h="462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malloc(5)</a:t>
                      </a:r>
                      <a:endParaRPr lang="zh-CN" altLang="en-US" dirty="0"/>
                    </a:p>
                  </a:txBody>
                  <a:tcPr/>
                </a:tc>
                <a:tc>
                  <a:txBody>
                    <a:bodyPr/>
                    <a:lstStyle/>
                    <a:p>
                      <a:pPr algn="ctr"/>
                      <a:endParaRPr lang="zh-CN" altLang="en-US" dirty="0"/>
                    </a:p>
                  </a:txBody>
                  <a:tcPr/>
                </a:tc>
                <a:tc>
                  <a:txBody>
                    <a:bodyPr/>
                    <a:lstStyle/>
                    <a:p>
                      <a:pPr algn="ctr"/>
                      <a:endParaRPr lang="zh-CN" altLang="en-US"/>
                    </a:p>
                  </a:txBody>
                  <a:tcPr/>
                </a:tc>
                <a:extLst>
                  <a:ext uri="{0D108BD9-81ED-4DB2-BD59-A6C34878D82A}">
                    <a16:rowId xmlns:a16="http://schemas.microsoft.com/office/drawing/2014/main" val="3811086216"/>
                  </a:ext>
                </a:extLst>
              </a:tr>
              <a:tr h="462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malloc(12)</a:t>
                      </a:r>
                      <a:endParaRPr lang="zh-CN" altLang="en-US" dirty="0"/>
                    </a:p>
                  </a:txBody>
                  <a:tcPr/>
                </a:tc>
                <a:tc>
                  <a:txBody>
                    <a:bodyPr/>
                    <a:lstStyle/>
                    <a:p>
                      <a:pPr algn="ctr"/>
                      <a:endParaRPr lang="zh-CN" altLang="en-US" dirty="0"/>
                    </a:p>
                  </a:txBody>
                  <a:tcPr/>
                </a:tc>
                <a:tc>
                  <a:txBody>
                    <a:bodyPr/>
                    <a:lstStyle/>
                    <a:p>
                      <a:pPr algn="ctr"/>
                      <a:endParaRPr lang="zh-CN" altLang="en-US"/>
                    </a:p>
                  </a:txBody>
                  <a:tcPr/>
                </a:tc>
                <a:extLst>
                  <a:ext uri="{0D108BD9-81ED-4DB2-BD59-A6C34878D82A}">
                    <a16:rowId xmlns:a16="http://schemas.microsoft.com/office/drawing/2014/main" val="1341737217"/>
                  </a:ext>
                </a:extLst>
              </a:tr>
              <a:tr h="462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malloc(13)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05201223"/>
                  </a:ext>
                </a:extLst>
              </a:tr>
            </a:tbl>
          </a:graphicData>
        </a:graphic>
      </p:graphicFrame>
      <p:sp>
        <p:nvSpPr>
          <p:cNvPr id="6" name="文本框 5">
            <a:extLst>
              <a:ext uri="{FF2B5EF4-FFF2-40B4-BE49-F238E27FC236}">
                <a16:creationId xmlns:a16="http://schemas.microsoft.com/office/drawing/2014/main" id="{9DF9C5C7-2885-4DA8-AF51-1635FCF1D72D}"/>
              </a:ext>
            </a:extLst>
          </p:cNvPr>
          <p:cNvSpPr txBox="1"/>
          <p:nvPr/>
        </p:nvSpPr>
        <p:spPr>
          <a:xfrm>
            <a:off x="4153064" y="3886200"/>
            <a:ext cx="1905000" cy="381000"/>
          </a:xfrm>
          <a:prstGeom prst="rect">
            <a:avLst/>
          </a:prstGeom>
          <a:noFill/>
        </p:spPr>
        <p:txBody>
          <a:bodyPr wrap="square" rtlCol="0">
            <a:spAutoFit/>
          </a:bodyPr>
          <a:lstStyle/>
          <a:p>
            <a:pPr algn="ctr"/>
            <a:r>
              <a:rPr lang="en-US" altLang="zh-CN" sz="1800" dirty="0">
                <a:latin typeface="Calibri" pitchFamily="34" charset="0"/>
              </a:rPr>
              <a:t>8</a:t>
            </a:r>
            <a:endParaRPr lang="zh-CN" altLang="en-US" sz="1800" dirty="0">
              <a:latin typeface="Calibri" pitchFamily="34" charset="0"/>
            </a:endParaRPr>
          </a:p>
        </p:txBody>
      </p:sp>
      <p:sp>
        <p:nvSpPr>
          <p:cNvPr id="7" name="文本框 6">
            <a:extLst>
              <a:ext uri="{FF2B5EF4-FFF2-40B4-BE49-F238E27FC236}">
                <a16:creationId xmlns:a16="http://schemas.microsoft.com/office/drawing/2014/main" id="{6EC59B77-D752-46C5-A954-33E73FBAF2F2}"/>
              </a:ext>
            </a:extLst>
          </p:cNvPr>
          <p:cNvSpPr txBox="1"/>
          <p:nvPr/>
        </p:nvSpPr>
        <p:spPr>
          <a:xfrm>
            <a:off x="6553200" y="3886200"/>
            <a:ext cx="1905000" cy="381000"/>
          </a:xfrm>
          <a:prstGeom prst="rect">
            <a:avLst/>
          </a:prstGeom>
          <a:noFill/>
        </p:spPr>
        <p:txBody>
          <a:bodyPr wrap="square" rtlCol="0">
            <a:spAutoFit/>
          </a:bodyPr>
          <a:lstStyle/>
          <a:p>
            <a:pPr algn="ctr"/>
            <a:r>
              <a:rPr lang="en-US" altLang="zh-CN" sz="1800" dirty="0">
                <a:latin typeface="Calibri" pitchFamily="34" charset="0"/>
              </a:rPr>
              <a:t>0x9</a:t>
            </a:r>
            <a:endParaRPr lang="zh-CN" altLang="en-US" sz="1800" dirty="0">
              <a:latin typeface="Calibri" pitchFamily="34" charset="0"/>
            </a:endParaRPr>
          </a:p>
        </p:txBody>
      </p:sp>
      <p:sp>
        <p:nvSpPr>
          <p:cNvPr id="8" name="文本框 7">
            <a:extLst>
              <a:ext uri="{FF2B5EF4-FFF2-40B4-BE49-F238E27FC236}">
                <a16:creationId xmlns:a16="http://schemas.microsoft.com/office/drawing/2014/main" id="{B612522A-47D5-4944-B2C3-E8D092F8A3CC}"/>
              </a:ext>
            </a:extLst>
          </p:cNvPr>
          <p:cNvSpPr txBox="1"/>
          <p:nvPr/>
        </p:nvSpPr>
        <p:spPr>
          <a:xfrm>
            <a:off x="4148446" y="4813587"/>
            <a:ext cx="1905000" cy="381000"/>
          </a:xfrm>
          <a:prstGeom prst="rect">
            <a:avLst/>
          </a:prstGeom>
          <a:noFill/>
        </p:spPr>
        <p:txBody>
          <a:bodyPr wrap="square" rtlCol="0">
            <a:spAutoFit/>
          </a:bodyPr>
          <a:lstStyle/>
          <a:p>
            <a:pPr algn="ctr"/>
            <a:r>
              <a:rPr lang="en-US" altLang="zh-CN" sz="1800" dirty="0">
                <a:latin typeface="Calibri" pitchFamily="34" charset="0"/>
              </a:rPr>
              <a:t>16</a:t>
            </a:r>
            <a:endParaRPr lang="zh-CN" altLang="en-US" sz="1800" dirty="0">
              <a:latin typeface="Calibri" pitchFamily="34" charset="0"/>
            </a:endParaRPr>
          </a:p>
        </p:txBody>
      </p:sp>
      <p:sp>
        <p:nvSpPr>
          <p:cNvPr id="9" name="文本框 8">
            <a:extLst>
              <a:ext uri="{FF2B5EF4-FFF2-40B4-BE49-F238E27FC236}">
                <a16:creationId xmlns:a16="http://schemas.microsoft.com/office/drawing/2014/main" id="{2BA78B93-2611-41B5-98CA-6512CC479C6F}"/>
              </a:ext>
            </a:extLst>
          </p:cNvPr>
          <p:cNvSpPr txBox="1"/>
          <p:nvPr/>
        </p:nvSpPr>
        <p:spPr>
          <a:xfrm>
            <a:off x="6548582" y="4813587"/>
            <a:ext cx="1905000" cy="381000"/>
          </a:xfrm>
          <a:prstGeom prst="rect">
            <a:avLst/>
          </a:prstGeom>
          <a:noFill/>
        </p:spPr>
        <p:txBody>
          <a:bodyPr wrap="square" rtlCol="0">
            <a:spAutoFit/>
          </a:bodyPr>
          <a:lstStyle/>
          <a:p>
            <a:pPr algn="ctr"/>
            <a:r>
              <a:rPr lang="en-US" altLang="zh-CN" sz="1800" dirty="0">
                <a:latin typeface="Calibri" pitchFamily="34" charset="0"/>
              </a:rPr>
              <a:t>0x11</a:t>
            </a:r>
            <a:endParaRPr lang="zh-CN" altLang="en-US" sz="1800" dirty="0">
              <a:latin typeface="Calibri" pitchFamily="34" charset="0"/>
            </a:endParaRPr>
          </a:p>
        </p:txBody>
      </p:sp>
      <p:sp>
        <p:nvSpPr>
          <p:cNvPr id="10" name="文本框 9">
            <a:extLst>
              <a:ext uri="{FF2B5EF4-FFF2-40B4-BE49-F238E27FC236}">
                <a16:creationId xmlns:a16="http://schemas.microsoft.com/office/drawing/2014/main" id="{D2A2BC72-76F4-4362-87DF-CD435748FD1F}"/>
              </a:ext>
            </a:extLst>
          </p:cNvPr>
          <p:cNvSpPr txBox="1"/>
          <p:nvPr/>
        </p:nvSpPr>
        <p:spPr>
          <a:xfrm>
            <a:off x="4148446" y="4380814"/>
            <a:ext cx="1905000" cy="381000"/>
          </a:xfrm>
          <a:prstGeom prst="rect">
            <a:avLst/>
          </a:prstGeom>
          <a:noFill/>
        </p:spPr>
        <p:txBody>
          <a:bodyPr wrap="square" rtlCol="0">
            <a:spAutoFit/>
          </a:bodyPr>
          <a:lstStyle/>
          <a:p>
            <a:pPr algn="ctr"/>
            <a:r>
              <a:rPr lang="en-US" altLang="zh-CN" sz="1800" dirty="0">
                <a:latin typeface="Calibri" pitchFamily="34" charset="0"/>
              </a:rPr>
              <a:t>16</a:t>
            </a:r>
            <a:endParaRPr lang="zh-CN" altLang="en-US" sz="1800" dirty="0">
              <a:latin typeface="Calibri" pitchFamily="34" charset="0"/>
            </a:endParaRPr>
          </a:p>
        </p:txBody>
      </p:sp>
      <p:sp>
        <p:nvSpPr>
          <p:cNvPr id="11" name="文本框 10">
            <a:extLst>
              <a:ext uri="{FF2B5EF4-FFF2-40B4-BE49-F238E27FC236}">
                <a16:creationId xmlns:a16="http://schemas.microsoft.com/office/drawing/2014/main" id="{DCFD919C-7F71-4CFB-AA76-767FC506A2BF}"/>
              </a:ext>
            </a:extLst>
          </p:cNvPr>
          <p:cNvSpPr txBox="1"/>
          <p:nvPr/>
        </p:nvSpPr>
        <p:spPr>
          <a:xfrm>
            <a:off x="6548582" y="4380814"/>
            <a:ext cx="1905000" cy="381000"/>
          </a:xfrm>
          <a:prstGeom prst="rect">
            <a:avLst/>
          </a:prstGeom>
          <a:noFill/>
        </p:spPr>
        <p:txBody>
          <a:bodyPr wrap="square" rtlCol="0">
            <a:spAutoFit/>
          </a:bodyPr>
          <a:lstStyle/>
          <a:p>
            <a:pPr algn="ctr"/>
            <a:r>
              <a:rPr lang="en-US" altLang="zh-CN" sz="1800" dirty="0">
                <a:latin typeface="Calibri" pitchFamily="34" charset="0"/>
              </a:rPr>
              <a:t>0x11</a:t>
            </a:r>
            <a:endParaRPr lang="zh-CN" altLang="en-US" sz="1800" dirty="0">
              <a:latin typeface="Calibri" pitchFamily="34" charset="0"/>
            </a:endParaRPr>
          </a:p>
        </p:txBody>
      </p:sp>
      <p:sp>
        <p:nvSpPr>
          <p:cNvPr id="12" name="文本框 11">
            <a:extLst>
              <a:ext uri="{FF2B5EF4-FFF2-40B4-BE49-F238E27FC236}">
                <a16:creationId xmlns:a16="http://schemas.microsoft.com/office/drawing/2014/main" id="{3B39F8D2-3E10-4644-8037-B85A6CE015F4}"/>
              </a:ext>
            </a:extLst>
          </p:cNvPr>
          <p:cNvSpPr txBox="1"/>
          <p:nvPr/>
        </p:nvSpPr>
        <p:spPr>
          <a:xfrm>
            <a:off x="4169228" y="5252734"/>
            <a:ext cx="1905000" cy="381000"/>
          </a:xfrm>
          <a:prstGeom prst="rect">
            <a:avLst/>
          </a:prstGeom>
          <a:noFill/>
        </p:spPr>
        <p:txBody>
          <a:bodyPr wrap="square" rtlCol="0">
            <a:spAutoFit/>
          </a:bodyPr>
          <a:lstStyle/>
          <a:p>
            <a:pPr algn="ctr"/>
            <a:r>
              <a:rPr lang="en-US" altLang="zh-CN" sz="1800" dirty="0">
                <a:latin typeface="Calibri" pitchFamily="34" charset="0"/>
              </a:rPr>
              <a:t>24</a:t>
            </a:r>
            <a:endParaRPr lang="zh-CN" altLang="en-US" sz="1800" dirty="0">
              <a:latin typeface="Calibri" pitchFamily="34" charset="0"/>
            </a:endParaRPr>
          </a:p>
        </p:txBody>
      </p:sp>
      <p:sp>
        <p:nvSpPr>
          <p:cNvPr id="13" name="文本框 12">
            <a:extLst>
              <a:ext uri="{FF2B5EF4-FFF2-40B4-BE49-F238E27FC236}">
                <a16:creationId xmlns:a16="http://schemas.microsoft.com/office/drawing/2014/main" id="{8507B576-4D9F-47F1-B088-00EA19A01C8A}"/>
              </a:ext>
            </a:extLst>
          </p:cNvPr>
          <p:cNvSpPr txBox="1"/>
          <p:nvPr/>
        </p:nvSpPr>
        <p:spPr>
          <a:xfrm>
            <a:off x="6569364" y="5252734"/>
            <a:ext cx="1905000" cy="381000"/>
          </a:xfrm>
          <a:prstGeom prst="rect">
            <a:avLst/>
          </a:prstGeom>
          <a:noFill/>
        </p:spPr>
        <p:txBody>
          <a:bodyPr wrap="square" rtlCol="0">
            <a:spAutoFit/>
          </a:bodyPr>
          <a:lstStyle/>
          <a:p>
            <a:pPr algn="ctr"/>
            <a:r>
              <a:rPr lang="en-US" altLang="zh-CN" sz="1800" dirty="0">
                <a:latin typeface="Calibri" pitchFamily="34" charset="0"/>
              </a:rPr>
              <a:t>0x19</a:t>
            </a:r>
            <a:endParaRPr lang="zh-CN" altLang="en-US" sz="1800" dirty="0">
              <a:latin typeface="Calibri" pitchFamily="34" charset="0"/>
            </a:endParaRPr>
          </a:p>
        </p:txBody>
      </p:sp>
    </p:spTree>
    <p:extLst>
      <p:ext uri="{BB962C8B-B14F-4D97-AF65-F5344CB8AC3E}">
        <p14:creationId xmlns:p14="http://schemas.microsoft.com/office/powerpoint/2010/main" val="205209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80086" y="304800"/>
            <a:ext cx="80010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隐式列表</a:t>
            </a:r>
            <a:r>
              <a:rPr lang="en-GB" dirty="0"/>
              <a:t>: </a:t>
            </a:r>
            <a:r>
              <a:rPr lang="zh-CN" altLang="en-US" dirty="0"/>
              <a:t>查找一个空闲块</a:t>
            </a:r>
            <a:endParaRPr lang="en-GB" dirty="0"/>
          </a:p>
        </p:txBody>
      </p:sp>
      <p:sp>
        <p:nvSpPr>
          <p:cNvPr id="21506" name="Rectangle 2"/>
          <p:cNvSpPr>
            <a:spLocks noGrp="1" noChangeArrowheads="1"/>
          </p:cNvSpPr>
          <p:nvPr>
            <p:ph type="body" idx="1"/>
          </p:nvPr>
        </p:nvSpPr>
        <p:spPr>
          <a:xfrm>
            <a:off x="290513" y="990600"/>
            <a:ext cx="8307387" cy="5608638"/>
          </a:xfrm>
          <a:ln/>
        </p:spPr>
        <p:txBody>
          <a:bodyPr/>
          <a:lstStyle/>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dirty="0">
                <a:solidFill>
                  <a:srgbClr val="C00000"/>
                </a:solidFill>
              </a:rPr>
              <a:t>首次适应算法</a:t>
            </a:r>
            <a:r>
              <a:rPr lang="en-GB" sz="2000" i="1" dirty="0">
                <a:solidFill>
                  <a:srgbClr val="C00000"/>
                </a:solidFill>
              </a:rPr>
              <a:t>First fit:</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b="0" dirty="0"/>
              <a:t>从头开始查找列表，选择第一个合适的空闲块</a:t>
            </a:r>
            <a:r>
              <a:rPr lang="en-GB" sz="1800" b="0" dirty="0"/>
              <a:t>:</a:t>
            </a:r>
            <a:endParaRPr lang="en-GB" b="1" i="1" dirty="0">
              <a:solidFill>
                <a:srgbClr val="C00000"/>
              </a:solidFill>
              <a:ea typeface="+mn-ea"/>
              <a:cs typeface="+mn-cs"/>
            </a:endParaRPr>
          </a:p>
          <a:p>
            <a:pPr lvl="1">
              <a:lnSpc>
                <a:spcPct val="88000"/>
              </a:lnSpc>
              <a:spcBef>
                <a:spcPts val="563"/>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a:p>
            <a:pPr lvl="1">
              <a:lnSpc>
                <a:spcPct val="88000"/>
              </a:lnSpc>
              <a:spcBef>
                <a:spcPts val="563"/>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a:p>
            <a:pPr lvl="1">
              <a:lnSpc>
                <a:spcPct val="88000"/>
              </a:lnSpc>
              <a:spcBef>
                <a:spcPts val="563"/>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a:p>
            <a:pPr lvl="1">
              <a:lnSpc>
                <a:spcPct val="88000"/>
              </a:lnSpc>
              <a:spcBef>
                <a:spcPts val="563"/>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a:p>
            <a:pPr lvl="1">
              <a:lnSpc>
                <a:spcPct val="88000"/>
              </a:lnSpc>
              <a:spcBef>
                <a:spcPts val="563"/>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dirty="0"/>
              <a:t>在所有块（已分配块和空闲块）中查找是线性时间</a:t>
            </a:r>
            <a:endParaRPr lang="en-GB" sz="1800" b="0"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b="0" dirty="0"/>
              <a:t>实际情况中，在列表的前面易造成碎片</a:t>
            </a:r>
            <a:r>
              <a:rPr lang="zh-CN" altLang="en-US" sz="1800" dirty="0"/>
              <a:t>。</a:t>
            </a:r>
            <a:endParaRPr lang="en-GB" sz="1800" b="0" dirty="0"/>
          </a:p>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dirty="0">
                <a:solidFill>
                  <a:srgbClr val="C00000"/>
                </a:solidFill>
              </a:rPr>
              <a:t>下次适应算法</a:t>
            </a:r>
            <a:r>
              <a:rPr lang="en-GB" sz="2000" i="1" dirty="0">
                <a:solidFill>
                  <a:srgbClr val="C00000"/>
                </a:solidFill>
              </a:rPr>
              <a:t>Next fit:</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b="0" dirty="0"/>
              <a:t>和首次适应算法类似，不同之处是每次搜索是从上次搜索结束的地方开始。</a:t>
            </a:r>
            <a:endParaRPr lang="en-GB" sz="1800" b="0"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dirty="0"/>
              <a:t>通常比首次适应算法快：因为避免了每次无用的块搜索扫描</a:t>
            </a:r>
            <a:endParaRPr lang="en-GB" sz="1800"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dirty="0"/>
              <a:t>一些研究表明，其碎片化程度更糟</a:t>
            </a:r>
            <a:endParaRPr lang="en-GB" sz="1800" dirty="0"/>
          </a:p>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dirty="0">
                <a:solidFill>
                  <a:srgbClr val="C00000"/>
                </a:solidFill>
              </a:rPr>
              <a:t>最佳适应算法</a:t>
            </a:r>
            <a:r>
              <a:rPr lang="en-GB" sz="2000" i="1" dirty="0">
                <a:solidFill>
                  <a:srgbClr val="C00000"/>
                </a:solidFill>
              </a:rPr>
              <a:t>Best fit:</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b="0" dirty="0"/>
              <a:t>搜索列表，找到一个最合适的块：块的大小合适，浪费最少。</a:t>
            </a:r>
            <a:endParaRPr lang="en-GB" sz="1800" b="0"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b="0" dirty="0"/>
              <a:t>碎片小，内存利用率高。</a:t>
            </a:r>
            <a:endParaRPr lang="en-GB" sz="1800" b="0"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1800" b="0" dirty="0"/>
              <a:t>通常比首次适应算法运行速度慢。</a:t>
            </a:r>
            <a:endParaRPr lang="en-GB" sz="1800" b="0" dirty="0"/>
          </a:p>
        </p:txBody>
      </p:sp>
      <p:sp>
        <p:nvSpPr>
          <p:cNvPr id="21507" name="Text Box 3"/>
          <p:cNvSpPr txBox="1">
            <a:spLocks noChangeArrowheads="1"/>
          </p:cNvSpPr>
          <p:nvPr/>
        </p:nvSpPr>
        <p:spPr bwMode="auto">
          <a:xfrm>
            <a:off x="1143000" y="1752600"/>
            <a:ext cx="7464201" cy="1251882"/>
          </a:xfrm>
          <a:prstGeom prst="rect">
            <a:avLst/>
          </a:prstGeom>
          <a:solidFill>
            <a:srgbClr val="F6F5BD"/>
          </a:solidFill>
          <a:ln w="1270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rPr>
              <a:t>p = start;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rPr>
              <a:t>while ((p &lt; end) &amp;&amp;     </a:t>
            </a:r>
            <a:r>
              <a:rPr lang="en-GB" sz="1600" b="1" dirty="0">
                <a:solidFill>
                  <a:srgbClr val="990000"/>
                </a:solidFill>
                <a:latin typeface="Courier New" pitchFamily="49" charset="0"/>
              </a:rPr>
              <a:t>\\ not passed end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rPr>
              <a:t>       ((*p &amp; 1) ||     </a:t>
            </a:r>
            <a:r>
              <a:rPr lang="en-GB" sz="1600" b="1" dirty="0">
                <a:solidFill>
                  <a:srgbClr val="990000"/>
                </a:solidFill>
                <a:latin typeface="Courier New" pitchFamily="49" charset="0"/>
              </a:rPr>
              <a:t>\\ already allocated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rPr>
              <a:t>       (*</a:t>
            </a:r>
            <a:r>
              <a:rPr lang="en-GB" sz="1600" b="1" dirty="0" err="1">
                <a:latin typeface="Courier New" pitchFamily="49" charset="0"/>
              </a:rPr>
              <a:t>p</a:t>
            </a:r>
            <a:r>
              <a:rPr lang="en-GB" sz="1600" b="1" dirty="0">
                <a:latin typeface="Courier New" pitchFamily="49" charset="0"/>
              </a:rPr>
              <a:t>  &lt;= </a:t>
            </a:r>
            <a:r>
              <a:rPr lang="en-GB" sz="1600" b="1" dirty="0" err="1">
                <a:latin typeface="Courier New" pitchFamily="49" charset="0"/>
              </a:rPr>
              <a:t>len</a:t>
            </a:r>
            <a:r>
              <a:rPr lang="en-GB" sz="1600" b="1" dirty="0">
                <a:latin typeface="Courier New" pitchFamily="49" charset="0"/>
              </a:rPr>
              <a:t>)))   </a:t>
            </a:r>
            <a:r>
              <a:rPr lang="en-GB" sz="1600" b="1" dirty="0">
                <a:solidFill>
                  <a:srgbClr val="990000"/>
                </a:solidFill>
                <a:latin typeface="Courier New" pitchFamily="49" charset="0"/>
              </a:rPr>
              <a:t>\\ too small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rPr>
              <a:t>  p = p + (*p &amp; -2);    </a:t>
            </a:r>
            <a:r>
              <a:rPr lang="en-GB" sz="1600" b="1" dirty="0">
                <a:solidFill>
                  <a:srgbClr val="990000"/>
                </a:solidFill>
                <a:latin typeface="Courier New" pitchFamily="49" charset="0"/>
              </a:rPr>
              <a:t>\\ </a:t>
            </a:r>
            <a:r>
              <a:rPr lang="en-GB" sz="1600" b="1" dirty="0" err="1">
                <a:solidFill>
                  <a:srgbClr val="990000"/>
                </a:solidFill>
                <a:latin typeface="Courier New" pitchFamily="49" charset="0"/>
              </a:rPr>
              <a:t>goto</a:t>
            </a:r>
            <a:r>
              <a:rPr lang="en-GB" sz="1600" b="1" dirty="0">
                <a:solidFill>
                  <a:srgbClr val="990000"/>
                </a:solidFill>
                <a:latin typeface="Courier New" pitchFamily="49" charset="0"/>
              </a:rPr>
              <a:t> next block (word addressed)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6">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6">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6">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6">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266700" y="493713"/>
            <a:ext cx="86106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隐式列表</a:t>
            </a:r>
            <a:r>
              <a:rPr lang="en-GB" altLang="zh-CN" dirty="0"/>
              <a:t>: </a:t>
            </a:r>
            <a:r>
              <a:rPr lang="zh-CN" altLang="en-US" dirty="0"/>
              <a:t>空闲块的分配</a:t>
            </a:r>
            <a:endParaRPr lang="en-GB" dirty="0"/>
          </a:p>
        </p:txBody>
      </p:sp>
      <p:sp>
        <p:nvSpPr>
          <p:cNvPr id="23554" name="Rectangle 2"/>
          <p:cNvSpPr>
            <a:spLocks noGrp="1" noChangeArrowheads="1"/>
          </p:cNvSpPr>
          <p:nvPr>
            <p:ph type="body" idx="1"/>
          </p:nvPr>
        </p:nvSpPr>
        <p:spPr>
          <a:xfrm>
            <a:off x="290513" y="1220788"/>
            <a:ext cx="8307387"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在一个空闲块中的分配方法</a:t>
            </a:r>
            <a:r>
              <a:rPr lang="en-GB" dirty="0"/>
              <a:t>: </a:t>
            </a:r>
            <a:r>
              <a:rPr lang="en-GB" i="1" dirty="0">
                <a:solidFill>
                  <a:srgbClr val="C00000"/>
                </a:solidFill>
              </a:rPr>
              <a:t>splitting</a:t>
            </a:r>
            <a:r>
              <a:rPr lang="zh-CN" altLang="en-US" dirty="0">
                <a:solidFill>
                  <a:srgbClr val="C00000"/>
                </a:solidFill>
              </a:rPr>
              <a:t>分割</a:t>
            </a:r>
            <a:endParaRPr lang="en-GB" i="1" dirty="0">
              <a:solidFill>
                <a:srgbClr val="C00000"/>
              </a:solidFill>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通常要分配的空间大小小于空闲块，因此要分割空闲块</a:t>
            </a:r>
            <a:endParaRPr lang="en-GB" dirty="0"/>
          </a:p>
        </p:txBody>
      </p:sp>
      <p:sp>
        <p:nvSpPr>
          <p:cNvPr id="23555" name="Text Box 3"/>
          <p:cNvSpPr txBox="1">
            <a:spLocks noChangeArrowheads="1"/>
          </p:cNvSpPr>
          <p:nvPr/>
        </p:nvSpPr>
        <p:spPr bwMode="auto">
          <a:xfrm>
            <a:off x="413952" y="4764755"/>
            <a:ext cx="8328219" cy="1718485"/>
          </a:xfrm>
          <a:prstGeom prst="rect">
            <a:avLst/>
          </a:prstGeom>
          <a:solidFill>
            <a:srgbClr val="F6F5BD"/>
          </a:solidFill>
          <a:ln w="1270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void addblock(ptr p, int len) {         </a:t>
            </a:r>
            <a:r>
              <a:rPr lang="en-GB" altLang="zh-CN" sz="1600" dirty="0">
                <a:solidFill>
                  <a:srgbClr val="990000"/>
                </a:solidFill>
                <a:latin typeface="Courier New" pitchFamily="49" charset="0"/>
              </a:rPr>
              <a:t>// </a:t>
            </a:r>
            <a:r>
              <a:rPr lang="zh-CN" altLang="en-US" sz="1600" dirty="0">
                <a:solidFill>
                  <a:srgbClr val="990000"/>
                </a:solidFill>
                <a:latin typeface="Courier New" pitchFamily="49" charset="0"/>
              </a:rPr>
              <a:t>以字为单位</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newsize = ((len + 1) &gt;&gt; 1) &lt;&lt; 1;  </a:t>
            </a:r>
            <a:r>
              <a:rPr lang="en-GB" sz="1600" dirty="0">
                <a:solidFill>
                  <a:srgbClr val="990000"/>
                </a:solidFill>
                <a:latin typeface="Courier New" pitchFamily="49" charset="0"/>
              </a:rPr>
              <a:t>// round up to even</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oldsize = *p &amp; -2;                </a:t>
            </a:r>
            <a:r>
              <a:rPr lang="en-GB" sz="1600" dirty="0">
                <a:solidFill>
                  <a:srgbClr val="990000"/>
                </a:solidFill>
                <a:latin typeface="Courier New" pitchFamily="49" charset="0"/>
              </a:rPr>
              <a:t>// mask out low bit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*p = newsize | 1;                     </a:t>
            </a:r>
            <a:r>
              <a:rPr lang="en-GB" sz="1600" dirty="0">
                <a:solidFill>
                  <a:srgbClr val="990000"/>
                </a:solidFill>
                <a:latin typeface="Courier New" pitchFamily="49" charset="0"/>
              </a:rPr>
              <a:t>// set new length</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if (newsize &lt; oldsize)</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*(p+newsize) = oldsize - newsize;   </a:t>
            </a:r>
            <a:r>
              <a:rPr lang="en-GB" sz="1600" dirty="0">
                <a:solidFill>
                  <a:srgbClr val="990000"/>
                </a:solidFill>
                <a:latin typeface="Courier New" pitchFamily="49" charset="0"/>
              </a:rPr>
              <a:t>// set length in remaining</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a:t>
            </a:r>
            <a:r>
              <a:rPr lang="en-GB" sz="1600" dirty="0">
                <a:solidFill>
                  <a:srgbClr val="990000"/>
                </a:solidFill>
                <a:latin typeface="Courier New" pitchFamily="49" charset="0"/>
              </a:rPr>
              <a:t>//   part of block</a:t>
            </a:r>
          </a:p>
        </p:txBody>
      </p:sp>
      <p:sp>
        <p:nvSpPr>
          <p:cNvPr id="23556" name="Rectangle 4"/>
          <p:cNvSpPr>
            <a:spLocks noChangeArrowheads="1"/>
          </p:cNvSpPr>
          <p:nvPr/>
        </p:nvSpPr>
        <p:spPr bwMode="auto">
          <a:xfrm>
            <a:off x="2057400" y="2751438"/>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3557" name="Rectangle 5"/>
          <p:cNvSpPr>
            <a:spLocks noChangeArrowheads="1"/>
          </p:cNvSpPr>
          <p:nvPr/>
        </p:nvSpPr>
        <p:spPr bwMode="auto">
          <a:xfrm>
            <a:off x="2362200" y="27514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3558" name="Rectangle 6"/>
          <p:cNvSpPr>
            <a:spLocks noChangeArrowheads="1"/>
          </p:cNvSpPr>
          <p:nvPr/>
        </p:nvSpPr>
        <p:spPr bwMode="auto">
          <a:xfrm>
            <a:off x="2667000" y="27514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3559" name="Rectangle 7"/>
          <p:cNvSpPr>
            <a:spLocks noChangeArrowheads="1"/>
          </p:cNvSpPr>
          <p:nvPr/>
        </p:nvSpPr>
        <p:spPr bwMode="auto">
          <a:xfrm>
            <a:off x="2971800" y="27514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3560" name="Rectangle 8"/>
          <p:cNvSpPr>
            <a:spLocks noChangeArrowheads="1"/>
          </p:cNvSpPr>
          <p:nvPr/>
        </p:nvSpPr>
        <p:spPr bwMode="auto">
          <a:xfrm>
            <a:off x="3276600" y="2751438"/>
            <a:ext cx="304800" cy="30480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3561" name="Rectangle 9"/>
          <p:cNvSpPr>
            <a:spLocks noChangeArrowheads="1"/>
          </p:cNvSpPr>
          <p:nvPr/>
        </p:nvSpPr>
        <p:spPr bwMode="auto">
          <a:xfrm>
            <a:off x="3581400" y="2751438"/>
            <a:ext cx="304800" cy="3048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23562" name="Rectangle 10"/>
          <p:cNvSpPr>
            <a:spLocks noChangeArrowheads="1"/>
          </p:cNvSpPr>
          <p:nvPr/>
        </p:nvSpPr>
        <p:spPr bwMode="auto">
          <a:xfrm>
            <a:off x="3886200" y="2751438"/>
            <a:ext cx="304800" cy="3048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23563" name="Rectangle 11"/>
          <p:cNvSpPr>
            <a:spLocks noChangeArrowheads="1"/>
          </p:cNvSpPr>
          <p:nvPr/>
        </p:nvSpPr>
        <p:spPr bwMode="auto">
          <a:xfrm>
            <a:off x="4191000" y="2751438"/>
            <a:ext cx="304800" cy="3048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23564" name="Rectangle 12"/>
          <p:cNvSpPr>
            <a:spLocks noChangeArrowheads="1"/>
          </p:cNvSpPr>
          <p:nvPr/>
        </p:nvSpPr>
        <p:spPr bwMode="auto">
          <a:xfrm>
            <a:off x="4800600" y="2751438"/>
            <a:ext cx="3048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3565" name="Rectangle 13"/>
          <p:cNvSpPr>
            <a:spLocks noChangeArrowheads="1"/>
          </p:cNvSpPr>
          <p:nvPr/>
        </p:nvSpPr>
        <p:spPr bwMode="auto">
          <a:xfrm>
            <a:off x="5105400" y="2751438"/>
            <a:ext cx="3048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3566" name="Rectangle 14"/>
          <p:cNvSpPr>
            <a:spLocks noChangeArrowheads="1"/>
          </p:cNvSpPr>
          <p:nvPr/>
        </p:nvSpPr>
        <p:spPr bwMode="auto">
          <a:xfrm>
            <a:off x="5410200" y="2751438"/>
            <a:ext cx="3048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3567" name="Rectangle 15"/>
          <p:cNvSpPr>
            <a:spLocks noChangeArrowheads="1"/>
          </p:cNvSpPr>
          <p:nvPr/>
        </p:nvSpPr>
        <p:spPr bwMode="auto">
          <a:xfrm>
            <a:off x="5715000" y="2751438"/>
            <a:ext cx="3048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3568" name="Rectangle 16"/>
          <p:cNvSpPr>
            <a:spLocks noChangeArrowheads="1"/>
          </p:cNvSpPr>
          <p:nvPr/>
        </p:nvSpPr>
        <p:spPr bwMode="auto">
          <a:xfrm>
            <a:off x="6019800" y="2751438"/>
            <a:ext cx="3048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3569" name="Rectangle 17"/>
          <p:cNvSpPr>
            <a:spLocks noChangeArrowheads="1"/>
          </p:cNvSpPr>
          <p:nvPr/>
        </p:nvSpPr>
        <p:spPr bwMode="auto">
          <a:xfrm>
            <a:off x="6324600" y="2751438"/>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23570" name="Rectangle 18"/>
          <p:cNvSpPr>
            <a:spLocks noChangeArrowheads="1"/>
          </p:cNvSpPr>
          <p:nvPr/>
        </p:nvSpPr>
        <p:spPr bwMode="auto">
          <a:xfrm>
            <a:off x="6629400" y="27514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23571" name="Rectangle 19"/>
          <p:cNvSpPr>
            <a:spLocks noChangeArrowheads="1"/>
          </p:cNvSpPr>
          <p:nvPr/>
        </p:nvSpPr>
        <p:spPr bwMode="auto">
          <a:xfrm>
            <a:off x="4495800" y="2751438"/>
            <a:ext cx="304800" cy="304800"/>
          </a:xfrm>
          <a:prstGeom prst="rect">
            <a:avLst/>
          </a:prstGeom>
          <a:solidFill>
            <a:schemeClr val="bg1"/>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23572" name="Freeform 20"/>
          <p:cNvSpPr>
            <a:spLocks/>
          </p:cNvSpPr>
          <p:nvPr/>
        </p:nvSpPr>
        <p:spPr bwMode="auto">
          <a:xfrm>
            <a:off x="3429000" y="2514600"/>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23573" name="Freeform 21"/>
          <p:cNvSpPr>
            <a:spLocks/>
          </p:cNvSpPr>
          <p:nvPr/>
        </p:nvSpPr>
        <p:spPr bwMode="auto">
          <a:xfrm>
            <a:off x="4648200" y="2514600"/>
            <a:ext cx="1828800" cy="228600"/>
          </a:xfrm>
          <a:custGeom>
            <a:avLst/>
            <a:gdLst/>
            <a:ahLst/>
            <a:cxnLst>
              <a:cxn ang="0">
                <a:pos x="0" y="144"/>
              </a:cxn>
              <a:cxn ang="0">
                <a:pos x="576" y="0"/>
              </a:cxn>
              <a:cxn ang="0">
                <a:pos x="1152" y="144"/>
              </a:cxn>
            </a:cxnLst>
            <a:rect l="0" t="0" r="r" b="b"/>
            <a:pathLst>
              <a:path w="1152" h="144">
                <a:moveTo>
                  <a:pt x="0" y="144"/>
                </a:moveTo>
                <a:cubicBezTo>
                  <a:pt x="192" y="72"/>
                  <a:pt x="384" y="0"/>
                  <a:pt x="576" y="0"/>
                </a:cubicBezTo>
                <a:cubicBezTo>
                  <a:pt x="768" y="0"/>
                  <a:pt x="960" y="72"/>
                  <a:pt x="1152" y="144"/>
                </a:cubicBezTo>
              </a:path>
            </a:pathLst>
          </a:custGeom>
          <a:noFill/>
          <a:ln w="25560">
            <a:solidFill>
              <a:schemeClr val="tx1"/>
            </a:solidFill>
            <a:round/>
            <a:headEnd/>
            <a:tailEnd type="triangle" w="med" len="med"/>
          </a:ln>
          <a:effectLst/>
        </p:spPr>
        <p:txBody>
          <a:bodyPr wrap="none" anchor="ctr"/>
          <a:lstStyle/>
          <a:p>
            <a:endParaRPr lang="en-US"/>
          </a:p>
        </p:txBody>
      </p:sp>
      <p:sp>
        <p:nvSpPr>
          <p:cNvPr id="23587" name="Line 35"/>
          <p:cNvSpPr>
            <a:spLocks noChangeShapeType="1"/>
          </p:cNvSpPr>
          <p:nvPr/>
        </p:nvSpPr>
        <p:spPr bwMode="auto">
          <a:xfrm flipV="1">
            <a:off x="4638408" y="3054651"/>
            <a:ext cx="1588" cy="231775"/>
          </a:xfrm>
          <a:prstGeom prst="line">
            <a:avLst/>
          </a:prstGeom>
          <a:noFill/>
          <a:ln w="25560">
            <a:solidFill>
              <a:schemeClr val="tx1"/>
            </a:solidFill>
            <a:miter lim="800000"/>
            <a:headEnd/>
            <a:tailEnd type="triangle" w="med" len="med"/>
          </a:ln>
          <a:effectLst/>
        </p:spPr>
        <p:txBody>
          <a:bodyPr/>
          <a:lstStyle/>
          <a:p>
            <a:endParaRPr lang="en-US"/>
          </a:p>
        </p:txBody>
      </p:sp>
      <p:sp>
        <p:nvSpPr>
          <p:cNvPr id="23588" name="Text Box 36"/>
          <p:cNvSpPr txBox="1">
            <a:spLocks noChangeArrowheads="1"/>
          </p:cNvSpPr>
          <p:nvPr/>
        </p:nvSpPr>
        <p:spPr bwMode="auto">
          <a:xfrm>
            <a:off x="4482833" y="3208638"/>
            <a:ext cx="292366"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a:t>
            </a:r>
          </a:p>
        </p:txBody>
      </p:sp>
      <p:sp>
        <p:nvSpPr>
          <p:cNvPr id="23589" name="Freeform 37"/>
          <p:cNvSpPr>
            <a:spLocks/>
          </p:cNvSpPr>
          <p:nvPr/>
        </p:nvSpPr>
        <p:spPr bwMode="auto">
          <a:xfrm>
            <a:off x="2209800" y="2514600"/>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grpSp>
        <p:nvGrpSpPr>
          <p:cNvPr id="2" name="组合 1">
            <a:extLst>
              <a:ext uri="{FF2B5EF4-FFF2-40B4-BE49-F238E27FC236}">
                <a16:creationId xmlns:a16="http://schemas.microsoft.com/office/drawing/2014/main" id="{9E727DAC-1AAA-4F7F-8863-A27A7DDD2DCD}"/>
              </a:ext>
            </a:extLst>
          </p:cNvPr>
          <p:cNvGrpSpPr/>
          <p:nvPr/>
        </p:nvGrpSpPr>
        <p:grpSpPr>
          <a:xfrm>
            <a:off x="2057400" y="3886200"/>
            <a:ext cx="4876800" cy="558049"/>
            <a:chOff x="2057400" y="3886200"/>
            <a:chExt cx="4876800" cy="558049"/>
          </a:xfrm>
        </p:grpSpPr>
        <p:sp>
          <p:nvSpPr>
            <p:cNvPr id="23574" name="Rectangle 22"/>
            <p:cNvSpPr>
              <a:spLocks noChangeArrowheads="1"/>
            </p:cNvSpPr>
            <p:nvPr/>
          </p:nvSpPr>
          <p:spPr bwMode="auto">
            <a:xfrm>
              <a:off x="3276600" y="4123038"/>
              <a:ext cx="304800" cy="30480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3575" name="Rectangle 23"/>
            <p:cNvSpPr>
              <a:spLocks noChangeArrowheads="1"/>
            </p:cNvSpPr>
            <p:nvPr/>
          </p:nvSpPr>
          <p:spPr bwMode="auto">
            <a:xfrm>
              <a:off x="3581400" y="4123038"/>
              <a:ext cx="304800" cy="3048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23576" name="Rectangle 24"/>
            <p:cNvSpPr>
              <a:spLocks noChangeArrowheads="1"/>
            </p:cNvSpPr>
            <p:nvPr/>
          </p:nvSpPr>
          <p:spPr bwMode="auto">
            <a:xfrm>
              <a:off x="3886200" y="4123038"/>
              <a:ext cx="304800" cy="3048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23577" name="Rectangle 25"/>
            <p:cNvSpPr>
              <a:spLocks noChangeArrowheads="1"/>
            </p:cNvSpPr>
            <p:nvPr/>
          </p:nvSpPr>
          <p:spPr bwMode="auto">
            <a:xfrm>
              <a:off x="4191000" y="4123038"/>
              <a:ext cx="304800" cy="3048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23578" name="Rectangle 26"/>
            <p:cNvSpPr>
              <a:spLocks noChangeArrowheads="1"/>
            </p:cNvSpPr>
            <p:nvPr/>
          </p:nvSpPr>
          <p:spPr bwMode="auto">
            <a:xfrm>
              <a:off x="4800600" y="4123038"/>
              <a:ext cx="304800" cy="304800"/>
            </a:xfrm>
            <a:prstGeom prst="rect">
              <a:avLst/>
            </a:prstGeom>
            <a:solidFill>
              <a:srgbClr val="CCFFCC"/>
            </a:solidFill>
            <a:ln w="3240">
              <a:solidFill>
                <a:schemeClr val="tx1"/>
              </a:solidFill>
              <a:miter lim="800000"/>
              <a:headEnd/>
              <a:tailEnd/>
            </a:ln>
            <a:effectLst/>
          </p:spPr>
          <p:txBody>
            <a:bodyPr wrap="none" anchor="ctr"/>
            <a:lstStyle/>
            <a:p>
              <a:endParaRPr lang="en-US"/>
            </a:p>
          </p:txBody>
        </p:sp>
        <p:sp>
          <p:nvSpPr>
            <p:cNvPr id="23579" name="Rectangle 27"/>
            <p:cNvSpPr>
              <a:spLocks noChangeArrowheads="1"/>
            </p:cNvSpPr>
            <p:nvPr/>
          </p:nvSpPr>
          <p:spPr bwMode="auto">
            <a:xfrm>
              <a:off x="5105400" y="4123038"/>
              <a:ext cx="304800" cy="304800"/>
            </a:xfrm>
            <a:prstGeom prst="rect">
              <a:avLst/>
            </a:prstGeom>
            <a:solidFill>
              <a:srgbClr val="CCFFCC"/>
            </a:solidFill>
            <a:ln w="3240">
              <a:solidFill>
                <a:schemeClr val="tx1"/>
              </a:solidFill>
              <a:miter lim="800000"/>
              <a:headEnd/>
              <a:tailEnd/>
            </a:ln>
            <a:effectLst/>
          </p:spPr>
          <p:txBody>
            <a:bodyPr wrap="none" anchor="ctr"/>
            <a:lstStyle/>
            <a:p>
              <a:endParaRPr lang="en-US"/>
            </a:p>
          </p:txBody>
        </p:sp>
        <p:sp>
          <p:nvSpPr>
            <p:cNvPr id="23580" name="Rectangle 28"/>
            <p:cNvSpPr>
              <a:spLocks noChangeArrowheads="1"/>
            </p:cNvSpPr>
            <p:nvPr/>
          </p:nvSpPr>
          <p:spPr bwMode="auto">
            <a:xfrm>
              <a:off x="5410200" y="4123038"/>
              <a:ext cx="304800" cy="304800"/>
            </a:xfrm>
            <a:prstGeom prst="rect">
              <a:avLst/>
            </a:prstGeom>
            <a:solidFill>
              <a:srgbClr val="CCFFCC"/>
            </a:solidFill>
            <a:ln w="3240">
              <a:solidFill>
                <a:schemeClr val="tx1"/>
              </a:solidFill>
              <a:miter lim="800000"/>
              <a:headEnd/>
              <a:tailEnd/>
            </a:ln>
            <a:effectLst/>
          </p:spPr>
          <p:txBody>
            <a:bodyPr wrap="none" anchor="ctr"/>
            <a:lstStyle/>
            <a:p>
              <a:endParaRPr lang="en-US"/>
            </a:p>
          </p:txBody>
        </p:sp>
        <p:sp>
          <p:nvSpPr>
            <p:cNvPr id="23581" name="Rectangle 29"/>
            <p:cNvSpPr>
              <a:spLocks noChangeArrowheads="1"/>
            </p:cNvSpPr>
            <p:nvPr/>
          </p:nvSpPr>
          <p:spPr bwMode="auto">
            <a:xfrm>
              <a:off x="5715000" y="4123038"/>
              <a:ext cx="3048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3582" name="Rectangle 30"/>
            <p:cNvSpPr>
              <a:spLocks noChangeArrowheads="1"/>
            </p:cNvSpPr>
            <p:nvPr/>
          </p:nvSpPr>
          <p:spPr bwMode="auto">
            <a:xfrm>
              <a:off x="6019800" y="4123038"/>
              <a:ext cx="3048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3583" name="Rectangle 31"/>
            <p:cNvSpPr>
              <a:spLocks noChangeArrowheads="1"/>
            </p:cNvSpPr>
            <p:nvPr/>
          </p:nvSpPr>
          <p:spPr bwMode="auto">
            <a:xfrm>
              <a:off x="6324600" y="4123038"/>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23584" name="Rectangle 32"/>
            <p:cNvSpPr>
              <a:spLocks noChangeArrowheads="1"/>
            </p:cNvSpPr>
            <p:nvPr/>
          </p:nvSpPr>
          <p:spPr bwMode="auto">
            <a:xfrm>
              <a:off x="6629400" y="41230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23585" name="Rectangle 33"/>
            <p:cNvSpPr>
              <a:spLocks noChangeArrowheads="1"/>
            </p:cNvSpPr>
            <p:nvPr/>
          </p:nvSpPr>
          <p:spPr bwMode="auto">
            <a:xfrm>
              <a:off x="4495800" y="4123038"/>
              <a:ext cx="304800" cy="304800"/>
            </a:xfrm>
            <a:prstGeom prst="rect">
              <a:avLst/>
            </a:prstGeom>
            <a:solidFill>
              <a:srgbClr val="CCFFCC"/>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3586" name="Freeform 34"/>
            <p:cNvSpPr>
              <a:spLocks/>
            </p:cNvSpPr>
            <p:nvPr/>
          </p:nvSpPr>
          <p:spPr bwMode="auto">
            <a:xfrm>
              <a:off x="3429000" y="3886200"/>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23590" name="Text Box 38"/>
            <p:cNvSpPr txBox="1">
              <a:spLocks noChangeArrowheads="1"/>
            </p:cNvSpPr>
            <p:nvPr/>
          </p:nvSpPr>
          <p:spPr bwMode="auto">
            <a:xfrm>
              <a:off x="5731476" y="410845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23591" name="Freeform 39"/>
            <p:cNvSpPr>
              <a:spLocks/>
            </p:cNvSpPr>
            <p:nvPr/>
          </p:nvSpPr>
          <p:spPr bwMode="auto">
            <a:xfrm>
              <a:off x="4572000" y="3886200"/>
              <a:ext cx="1295400" cy="228600"/>
            </a:xfrm>
            <a:custGeom>
              <a:avLst/>
              <a:gdLst/>
              <a:ahLst/>
              <a:cxnLst>
                <a:cxn ang="0">
                  <a:pos x="0" y="144"/>
                </a:cxn>
                <a:cxn ang="0">
                  <a:pos x="432" y="0"/>
                </a:cxn>
                <a:cxn ang="0">
                  <a:pos x="816" y="144"/>
                </a:cxn>
              </a:cxnLst>
              <a:rect l="0" t="0" r="r" b="b"/>
              <a:pathLst>
                <a:path w="816" h="144">
                  <a:moveTo>
                    <a:pt x="0" y="144"/>
                  </a:moveTo>
                  <a:cubicBezTo>
                    <a:pt x="148" y="72"/>
                    <a:pt x="296" y="0"/>
                    <a:pt x="432" y="0"/>
                  </a:cubicBezTo>
                  <a:cubicBezTo>
                    <a:pt x="568" y="0"/>
                    <a:pt x="692" y="72"/>
                    <a:pt x="816" y="144"/>
                  </a:cubicBezTo>
                </a:path>
              </a:pathLst>
            </a:custGeom>
            <a:noFill/>
            <a:ln w="25560">
              <a:solidFill>
                <a:schemeClr val="tx1"/>
              </a:solidFill>
              <a:round/>
              <a:headEnd/>
              <a:tailEnd type="triangle" w="med" len="med"/>
            </a:ln>
            <a:effectLst/>
          </p:spPr>
          <p:txBody>
            <a:bodyPr wrap="none" anchor="ctr"/>
            <a:lstStyle/>
            <a:p>
              <a:endParaRPr lang="en-US"/>
            </a:p>
          </p:txBody>
        </p:sp>
        <p:sp>
          <p:nvSpPr>
            <p:cNvPr id="23592" name="Freeform 40"/>
            <p:cNvSpPr>
              <a:spLocks/>
            </p:cNvSpPr>
            <p:nvPr/>
          </p:nvSpPr>
          <p:spPr bwMode="auto">
            <a:xfrm>
              <a:off x="5867400" y="3962400"/>
              <a:ext cx="609600" cy="152400"/>
            </a:xfrm>
            <a:custGeom>
              <a:avLst/>
              <a:gdLst/>
              <a:ahLst/>
              <a:cxnLst>
                <a:cxn ang="0">
                  <a:pos x="0" y="96"/>
                </a:cxn>
                <a:cxn ang="0">
                  <a:pos x="192" y="0"/>
                </a:cxn>
                <a:cxn ang="0">
                  <a:pos x="384" y="96"/>
                </a:cxn>
              </a:cxnLst>
              <a:rect l="0" t="0" r="r" b="b"/>
              <a:pathLst>
                <a:path w="384" h="96">
                  <a:moveTo>
                    <a:pt x="0" y="96"/>
                  </a:moveTo>
                  <a:cubicBezTo>
                    <a:pt x="64" y="48"/>
                    <a:pt x="128" y="0"/>
                    <a:pt x="192" y="0"/>
                  </a:cubicBezTo>
                  <a:cubicBezTo>
                    <a:pt x="256" y="0"/>
                    <a:pt x="320" y="48"/>
                    <a:pt x="384" y="96"/>
                  </a:cubicBezTo>
                </a:path>
              </a:pathLst>
            </a:custGeom>
            <a:noFill/>
            <a:ln w="25560">
              <a:solidFill>
                <a:schemeClr val="tx1"/>
              </a:solidFill>
              <a:round/>
              <a:headEnd/>
              <a:tailEnd type="triangle" w="med" len="med"/>
            </a:ln>
            <a:effectLst/>
          </p:spPr>
          <p:txBody>
            <a:bodyPr wrap="none" anchor="ctr"/>
            <a:lstStyle/>
            <a:p>
              <a:endParaRPr lang="en-US"/>
            </a:p>
          </p:txBody>
        </p:sp>
        <p:sp>
          <p:nvSpPr>
            <p:cNvPr id="23593" name="Rectangle 41"/>
            <p:cNvSpPr>
              <a:spLocks noChangeArrowheads="1"/>
            </p:cNvSpPr>
            <p:nvPr/>
          </p:nvSpPr>
          <p:spPr bwMode="auto">
            <a:xfrm>
              <a:off x="2057400" y="4123038"/>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3594" name="Rectangle 42"/>
            <p:cNvSpPr>
              <a:spLocks noChangeArrowheads="1"/>
            </p:cNvSpPr>
            <p:nvPr/>
          </p:nvSpPr>
          <p:spPr bwMode="auto">
            <a:xfrm>
              <a:off x="2362200" y="41230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3595" name="Rectangle 43"/>
            <p:cNvSpPr>
              <a:spLocks noChangeArrowheads="1"/>
            </p:cNvSpPr>
            <p:nvPr/>
          </p:nvSpPr>
          <p:spPr bwMode="auto">
            <a:xfrm>
              <a:off x="2667000" y="41230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3596" name="Rectangle 44"/>
            <p:cNvSpPr>
              <a:spLocks noChangeArrowheads="1"/>
            </p:cNvSpPr>
            <p:nvPr/>
          </p:nvSpPr>
          <p:spPr bwMode="auto">
            <a:xfrm>
              <a:off x="2971800" y="41230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3597" name="Freeform 45"/>
            <p:cNvSpPr>
              <a:spLocks/>
            </p:cNvSpPr>
            <p:nvPr/>
          </p:nvSpPr>
          <p:spPr bwMode="auto">
            <a:xfrm>
              <a:off x="2209800" y="3886200"/>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grpSp>
      <p:sp>
        <p:nvSpPr>
          <p:cNvPr id="23598" name="Text Box 46"/>
          <p:cNvSpPr txBox="1">
            <a:spLocks noChangeArrowheads="1"/>
          </p:cNvSpPr>
          <p:nvPr/>
        </p:nvSpPr>
        <p:spPr bwMode="auto">
          <a:xfrm>
            <a:off x="694229" y="3497961"/>
            <a:ext cx="1820371" cy="303802"/>
          </a:xfrm>
          <a:prstGeom prst="rect">
            <a:avLst/>
          </a:prstGeom>
          <a:noFill/>
          <a:ln w="9525">
            <a:noFill/>
            <a:round/>
            <a:headEnd/>
            <a:tailEnd/>
          </a:ln>
          <a:effectLst/>
        </p:spPr>
        <p:txBody>
          <a:bodyPr wrap="none" lIns="45720" tIns="46800" rIns="45720" bIns="46800">
            <a:spAutoFit/>
          </a:bodyPr>
          <a:lstStyle/>
          <a:p>
            <a:pPr algn="ctr">
              <a:lnSpc>
                <a:spcPct val="8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rPr>
              <a:t>addblock</a:t>
            </a:r>
            <a:r>
              <a:rPr lang="en-GB" sz="1600" b="1" dirty="0">
                <a:latin typeface="Courier New" pitchFamily="49" charset="0"/>
              </a:rPr>
              <a:t>(p, 4)</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266700" y="533400"/>
            <a:ext cx="72009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隐式列表</a:t>
            </a:r>
            <a:r>
              <a:rPr lang="en-GB" altLang="zh-CN" dirty="0"/>
              <a:t>: </a:t>
            </a:r>
            <a:r>
              <a:rPr lang="zh-CN" altLang="en-US" dirty="0"/>
              <a:t>释放一个块</a:t>
            </a:r>
            <a:endParaRPr lang="en-GB" dirty="0"/>
          </a:p>
        </p:txBody>
      </p:sp>
      <p:sp>
        <p:nvSpPr>
          <p:cNvPr id="24578" name="Rectangle 2"/>
          <p:cNvSpPr>
            <a:spLocks noGrp="1" noChangeArrowheads="1"/>
          </p:cNvSpPr>
          <p:nvPr>
            <p:ph type="body" idx="1"/>
          </p:nvPr>
        </p:nvSpPr>
        <p:spPr>
          <a:xfrm>
            <a:off x="290513" y="1220788"/>
            <a:ext cx="8307387" cy="4341812"/>
          </a:xfrm>
          <a:ln/>
        </p:spPr>
        <p:txBody>
          <a:bodyPr/>
          <a:lstStyle/>
          <a:p>
            <a:pPr marL="346075" indent="-346075">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r>
              <a:rPr lang="zh-CN" altLang="en-US" dirty="0"/>
              <a:t>最简单的实现方式：只需清除“已分配”标志</a:t>
            </a:r>
            <a:endParaRPr lang="en-GB" dirty="0"/>
          </a:p>
          <a:p>
            <a:pPr marL="1249363" lvl="2" indent="-341313">
              <a:lnSpc>
                <a:spcPct val="101000"/>
              </a:lnSpc>
              <a:spcBef>
                <a:spcPts val="200"/>
              </a:spcBef>
              <a:buSzPct val="90000"/>
              <a:buFont typeface="Wingdings" pitchFamily="2" charset="2"/>
              <a:buNone/>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r>
              <a:rPr lang="en-GB" dirty="0">
                <a:latin typeface="Courier New" pitchFamily="49" charset="0"/>
              </a:rPr>
              <a:t>  </a:t>
            </a:r>
            <a:r>
              <a:rPr lang="en-GB" sz="1600" b="1" dirty="0">
                <a:latin typeface="Courier New" pitchFamily="49" charset="0"/>
              </a:rPr>
              <a:t>void </a:t>
            </a:r>
            <a:r>
              <a:rPr lang="en-GB" sz="1600" b="1" dirty="0" err="1">
                <a:latin typeface="Courier New" pitchFamily="49" charset="0"/>
              </a:rPr>
              <a:t>free_block(ptr</a:t>
            </a:r>
            <a:r>
              <a:rPr lang="en-GB" sz="1600" b="1" dirty="0">
                <a:latin typeface="Courier New" pitchFamily="49" charset="0"/>
              </a:rPr>
              <a:t> p) { *p = *p &amp; -2 }</a:t>
            </a:r>
          </a:p>
          <a:p>
            <a:pPr lvl="1">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r>
              <a:rPr lang="zh-CN" altLang="en-US" dirty="0"/>
              <a:t>这会导致出现什么问题？</a:t>
            </a:r>
            <a:endParaRPr lang="en-GB" dirty="0"/>
          </a:p>
          <a:p>
            <a:pPr lvl="1">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r>
              <a:rPr lang="zh-CN" altLang="en-US" dirty="0"/>
              <a:t>这会导致出现</a:t>
            </a:r>
            <a:r>
              <a:rPr lang="en-GB" dirty="0"/>
              <a:t>“</a:t>
            </a:r>
            <a:r>
              <a:rPr lang="zh-CN" altLang="en-US" b="1" dirty="0">
                <a:solidFill>
                  <a:srgbClr val="FF0000"/>
                </a:solidFill>
              </a:rPr>
              <a:t>假碎片</a:t>
            </a:r>
            <a:r>
              <a:rPr lang="en-GB" dirty="0"/>
              <a:t>” </a:t>
            </a:r>
            <a:r>
              <a:rPr lang="zh-CN" altLang="en-US" dirty="0"/>
              <a:t>现象。即实际空闲空间足够，但分配器不知道。</a:t>
            </a:r>
            <a:endParaRPr lang="en-GB" dirty="0"/>
          </a:p>
          <a:p>
            <a:pPr lvl="1">
              <a:buSzPct val="75000"/>
              <a:buFont typeface="Wingdings" pitchFamily="2" charset="2"/>
              <a:buNone/>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endParaRPr lang="en-GB" dirty="0"/>
          </a:p>
          <a:p>
            <a:pPr lvl="1">
              <a:buSzPct val="75000"/>
              <a:buFont typeface="Wingdings" pitchFamily="2" charset="2"/>
              <a:buNone/>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endParaRPr lang="en-GB" dirty="0"/>
          </a:p>
          <a:p>
            <a:pPr lvl="1">
              <a:buSzPct val="75000"/>
              <a:buFont typeface="Wingdings" pitchFamily="2" charset="2"/>
              <a:buNone/>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endParaRPr lang="en-GB" dirty="0"/>
          </a:p>
          <a:p>
            <a:pPr lvl="1">
              <a:buSzPct val="75000"/>
              <a:buFont typeface="Wingdings" pitchFamily="2" charset="2"/>
              <a:buNone/>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endParaRPr lang="en-GB" dirty="0"/>
          </a:p>
          <a:p>
            <a:pPr lvl="1">
              <a:buSzPct val="75000"/>
              <a:buFont typeface="Wingdings" pitchFamily="2" charset="2"/>
              <a:buNone/>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endParaRPr lang="en-GB" dirty="0"/>
          </a:p>
          <a:p>
            <a:pPr lvl="1">
              <a:buSzPct val="75000"/>
              <a:buFont typeface="Wingdings" pitchFamily="2" charset="2"/>
              <a:buNone/>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endParaRPr lang="en-GB" dirty="0"/>
          </a:p>
          <a:p>
            <a:pPr lvl="1">
              <a:buSzPct val="75000"/>
              <a:buFont typeface="Wingdings" pitchFamily="2" charset="2"/>
              <a:buNone/>
              <a:tabLst>
                <a:tab pos="457200" algn="l"/>
                <a:tab pos="984250" algn="l"/>
                <a:tab pos="1898650" algn="l"/>
                <a:tab pos="2813050" algn="l"/>
                <a:tab pos="3727450" algn="l"/>
                <a:tab pos="4641850" algn="l"/>
                <a:tab pos="5556250" algn="l"/>
                <a:tab pos="6470650" algn="l"/>
                <a:tab pos="7385050" algn="l"/>
                <a:tab pos="8299450" algn="l"/>
                <a:tab pos="9213850" algn="l"/>
                <a:tab pos="10128250" algn="l"/>
              </a:tabLst>
            </a:pPr>
            <a:endParaRPr lang="en-GB" dirty="0"/>
          </a:p>
        </p:txBody>
      </p:sp>
      <p:grpSp>
        <p:nvGrpSpPr>
          <p:cNvPr id="54" name="Group 53"/>
          <p:cNvGrpSpPr/>
          <p:nvPr/>
        </p:nvGrpSpPr>
        <p:grpSpPr>
          <a:xfrm>
            <a:off x="2133600" y="3929513"/>
            <a:ext cx="4876800" cy="566287"/>
            <a:chOff x="2133600" y="3167513"/>
            <a:chExt cx="4876800" cy="566287"/>
          </a:xfrm>
        </p:grpSpPr>
        <p:sp>
          <p:nvSpPr>
            <p:cNvPr id="24579" name="Rectangle 3"/>
            <p:cNvSpPr>
              <a:spLocks noChangeArrowheads="1"/>
            </p:cNvSpPr>
            <p:nvPr/>
          </p:nvSpPr>
          <p:spPr bwMode="auto">
            <a:xfrm>
              <a:off x="3352800" y="3404351"/>
              <a:ext cx="304800" cy="304800"/>
            </a:xfrm>
            <a:prstGeom prst="rect">
              <a:avLst/>
            </a:prstGeom>
            <a:solidFill>
              <a:schemeClr val="bg1">
                <a:lumMod val="75000"/>
              </a:schemeClr>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4580" name="Rectangle 4"/>
            <p:cNvSpPr>
              <a:spLocks noChangeArrowheads="1"/>
            </p:cNvSpPr>
            <p:nvPr/>
          </p:nvSpPr>
          <p:spPr bwMode="auto">
            <a:xfrm>
              <a:off x="3657600" y="34043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3962400" y="34043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24582" name="Rectangle 6"/>
            <p:cNvSpPr>
              <a:spLocks noChangeArrowheads="1"/>
            </p:cNvSpPr>
            <p:nvPr/>
          </p:nvSpPr>
          <p:spPr bwMode="auto">
            <a:xfrm>
              <a:off x="4267200" y="34043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4876800" y="3404351"/>
              <a:ext cx="304800" cy="304800"/>
            </a:xfrm>
            <a:prstGeom prst="rect">
              <a:avLst/>
            </a:prstGeom>
            <a:solidFill>
              <a:srgbClr val="D5F1CF"/>
            </a:solidFill>
            <a:ln w="3240">
              <a:solidFill>
                <a:srgbClr val="000066"/>
              </a:solidFill>
              <a:miter lim="800000"/>
              <a:headEnd/>
              <a:tailEnd/>
            </a:ln>
            <a:effectLst/>
          </p:spPr>
          <p:txBody>
            <a:bodyPr wrap="none" anchor="ctr"/>
            <a:lstStyle/>
            <a:p>
              <a:endParaRPr lang="en-US"/>
            </a:p>
          </p:txBody>
        </p:sp>
        <p:sp>
          <p:nvSpPr>
            <p:cNvPr id="24584" name="Rectangle 8"/>
            <p:cNvSpPr>
              <a:spLocks noChangeArrowheads="1"/>
            </p:cNvSpPr>
            <p:nvPr/>
          </p:nvSpPr>
          <p:spPr bwMode="auto">
            <a:xfrm>
              <a:off x="5181600" y="3404351"/>
              <a:ext cx="304800" cy="304800"/>
            </a:xfrm>
            <a:prstGeom prst="rect">
              <a:avLst/>
            </a:prstGeom>
            <a:solidFill>
              <a:srgbClr val="D5F1CF"/>
            </a:solidFill>
            <a:ln w="3240">
              <a:solidFill>
                <a:srgbClr val="000066"/>
              </a:solidFill>
              <a:miter lim="800000"/>
              <a:headEnd/>
              <a:tailEnd/>
            </a:ln>
            <a:effectLst/>
          </p:spPr>
          <p:txBody>
            <a:bodyPr wrap="none" anchor="ctr"/>
            <a:lstStyle/>
            <a:p>
              <a:endParaRPr lang="en-US"/>
            </a:p>
          </p:txBody>
        </p:sp>
        <p:sp>
          <p:nvSpPr>
            <p:cNvPr id="24585" name="Rectangle 9"/>
            <p:cNvSpPr>
              <a:spLocks noChangeArrowheads="1"/>
            </p:cNvSpPr>
            <p:nvPr/>
          </p:nvSpPr>
          <p:spPr bwMode="auto">
            <a:xfrm>
              <a:off x="5486400" y="3404351"/>
              <a:ext cx="304800" cy="304800"/>
            </a:xfrm>
            <a:prstGeom prst="rect">
              <a:avLst/>
            </a:prstGeom>
            <a:solidFill>
              <a:srgbClr val="D5F1CF"/>
            </a:solidFill>
            <a:ln w="3240">
              <a:solidFill>
                <a:srgbClr val="000066"/>
              </a:solidFill>
              <a:miter lim="800000"/>
              <a:headEnd/>
              <a:tailEnd/>
            </a:ln>
            <a:effectLst/>
          </p:spPr>
          <p:txBody>
            <a:bodyPr wrap="none" anchor="ctr"/>
            <a:lstStyle/>
            <a:p>
              <a:endParaRPr lang="en-US"/>
            </a:p>
          </p:txBody>
        </p:sp>
        <p:sp>
          <p:nvSpPr>
            <p:cNvPr id="24586" name="Rectangle 10"/>
            <p:cNvSpPr>
              <a:spLocks noChangeArrowheads="1"/>
            </p:cNvSpPr>
            <p:nvPr/>
          </p:nvSpPr>
          <p:spPr bwMode="auto">
            <a:xfrm>
              <a:off x="57912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587" name="Rectangle 11"/>
            <p:cNvSpPr>
              <a:spLocks noChangeArrowheads="1"/>
            </p:cNvSpPr>
            <p:nvPr/>
          </p:nvSpPr>
          <p:spPr bwMode="auto">
            <a:xfrm>
              <a:off x="60960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588" name="Rectangle 12"/>
            <p:cNvSpPr>
              <a:spLocks noChangeArrowheads="1"/>
            </p:cNvSpPr>
            <p:nvPr/>
          </p:nvSpPr>
          <p:spPr bwMode="auto">
            <a:xfrm>
              <a:off x="6400800" y="3404351"/>
              <a:ext cx="304800" cy="304800"/>
            </a:xfrm>
            <a:prstGeom prst="rect">
              <a:avLst/>
            </a:prstGeom>
            <a:solidFill>
              <a:srgbClr val="C0C0C0"/>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24589" name="Rectangle 13"/>
            <p:cNvSpPr>
              <a:spLocks noChangeArrowheads="1"/>
            </p:cNvSpPr>
            <p:nvPr/>
          </p:nvSpPr>
          <p:spPr bwMode="auto">
            <a:xfrm>
              <a:off x="6705600" y="3404351"/>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24590" name="Rectangle 14"/>
            <p:cNvSpPr>
              <a:spLocks noChangeArrowheads="1"/>
            </p:cNvSpPr>
            <p:nvPr/>
          </p:nvSpPr>
          <p:spPr bwMode="auto">
            <a:xfrm>
              <a:off x="4572000" y="3404351"/>
              <a:ext cx="304800" cy="304800"/>
            </a:xfrm>
            <a:prstGeom prst="rect">
              <a:avLst/>
            </a:prstGeom>
            <a:solidFill>
              <a:srgbClr val="D5F1CF"/>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4591" name="Freeform 15"/>
            <p:cNvSpPr>
              <a:spLocks/>
            </p:cNvSpPr>
            <p:nvPr/>
          </p:nvSpPr>
          <p:spPr bwMode="auto">
            <a:xfrm>
              <a:off x="3505200" y="3167513"/>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24592" name="Text Box 16"/>
            <p:cNvSpPr txBox="1">
              <a:spLocks noChangeArrowheads="1"/>
            </p:cNvSpPr>
            <p:nvPr/>
          </p:nvSpPr>
          <p:spPr bwMode="auto">
            <a:xfrm>
              <a:off x="5776913" y="3398001"/>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24593" name="Freeform 17"/>
            <p:cNvSpPr>
              <a:spLocks/>
            </p:cNvSpPr>
            <p:nvPr/>
          </p:nvSpPr>
          <p:spPr bwMode="auto">
            <a:xfrm>
              <a:off x="4648200" y="3167513"/>
              <a:ext cx="1295400" cy="228600"/>
            </a:xfrm>
            <a:custGeom>
              <a:avLst/>
              <a:gdLst/>
              <a:ahLst/>
              <a:cxnLst>
                <a:cxn ang="0">
                  <a:pos x="0" y="144"/>
                </a:cxn>
                <a:cxn ang="0">
                  <a:pos x="432" y="0"/>
                </a:cxn>
                <a:cxn ang="0">
                  <a:pos x="816" y="144"/>
                </a:cxn>
              </a:cxnLst>
              <a:rect l="0" t="0" r="r" b="b"/>
              <a:pathLst>
                <a:path w="816" h="144">
                  <a:moveTo>
                    <a:pt x="0" y="144"/>
                  </a:moveTo>
                  <a:cubicBezTo>
                    <a:pt x="148" y="72"/>
                    <a:pt x="296" y="0"/>
                    <a:pt x="432" y="0"/>
                  </a:cubicBezTo>
                  <a:cubicBezTo>
                    <a:pt x="568" y="0"/>
                    <a:pt x="692" y="72"/>
                    <a:pt x="816" y="144"/>
                  </a:cubicBezTo>
                </a:path>
              </a:pathLst>
            </a:custGeom>
            <a:noFill/>
            <a:ln w="25560">
              <a:solidFill>
                <a:schemeClr val="tx1"/>
              </a:solidFill>
              <a:round/>
              <a:headEnd/>
              <a:tailEnd type="triangle" w="med" len="med"/>
            </a:ln>
            <a:effectLst/>
          </p:spPr>
          <p:txBody>
            <a:bodyPr wrap="none" anchor="ctr"/>
            <a:lstStyle/>
            <a:p>
              <a:endParaRPr lang="en-US"/>
            </a:p>
          </p:txBody>
        </p:sp>
        <p:sp>
          <p:nvSpPr>
            <p:cNvPr id="24594" name="Freeform 18"/>
            <p:cNvSpPr>
              <a:spLocks/>
            </p:cNvSpPr>
            <p:nvPr/>
          </p:nvSpPr>
          <p:spPr bwMode="auto">
            <a:xfrm>
              <a:off x="5943600" y="3243713"/>
              <a:ext cx="609600" cy="152400"/>
            </a:xfrm>
            <a:custGeom>
              <a:avLst/>
              <a:gdLst/>
              <a:ahLst/>
              <a:cxnLst>
                <a:cxn ang="0">
                  <a:pos x="0" y="96"/>
                </a:cxn>
                <a:cxn ang="0">
                  <a:pos x="192" y="0"/>
                </a:cxn>
                <a:cxn ang="0">
                  <a:pos x="384" y="96"/>
                </a:cxn>
              </a:cxnLst>
              <a:rect l="0" t="0" r="r" b="b"/>
              <a:pathLst>
                <a:path w="384" h="96">
                  <a:moveTo>
                    <a:pt x="0" y="96"/>
                  </a:moveTo>
                  <a:cubicBezTo>
                    <a:pt x="64" y="48"/>
                    <a:pt x="128" y="0"/>
                    <a:pt x="192" y="0"/>
                  </a:cubicBezTo>
                  <a:cubicBezTo>
                    <a:pt x="256" y="0"/>
                    <a:pt x="320" y="48"/>
                    <a:pt x="384" y="96"/>
                  </a:cubicBezTo>
                </a:path>
              </a:pathLst>
            </a:custGeom>
            <a:noFill/>
            <a:ln w="25560">
              <a:solidFill>
                <a:schemeClr val="tx1"/>
              </a:solidFill>
              <a:round/>
              <a:headEnd/>
              <a:tailEnd type="triangle" w="med" len="med"/>
            </a:ln>
            <a:effectLst/>
          </p:spPr>
          <p:txBody>
            <a:bodyPr wrap="none" anchor="ctr"/>
            <a:lstStyle/>
            <a:p>
              <a:endParaRPr lang="en-US"/>
            </a:p>
          </p:txBody>
        </p:sp>
        <p:sp>
          <p:nvSpPr>
            <p:cNvPr id="24611" name="Rectangle 35"/>
            <p:cNvSpPr>
              <a:spLocks noChangeArrowheads="1"/>
            </p:cNvSpPr>
            <p:nvPr/>
          </p:nvSpPr>
          <p:spPr bwMode="auto">
            <a:xfrm>
              <a:off x="2133600" y="3404351"/>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4612" name="Rectangle 36"/>
            <p:cNvSpPr>
              <a:spLocks noChangeArrowheads="1"/>
            </p:cNvSpPr>
            <p:nvPr/>
          </p:nvSpPr>
          <p:spPr bwMode="auto">
            <a:xfrm>
              <a:off x="24384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13" name="Rectangle 37"/>
            <p:cNvSpPr>
              <a:spLocks noChangeArrowheads="1"/>
            </p:cNvSpPr>
            <p:nvPr/>
          </p:nvSpPr>
          <p:spPr bwMode="auto">
            <a:xfrm>
              <a:off x="27432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14" name="Rectangle 38"/>
            <p:cNvSpPr>
              <a:spLocks noChangeArrowheads="1"/>
            </p:cNvSpPr>
            <p:nvPr/>
          </p:nvSpPr>
          <p:spPr bwMode="auto">
            <a:xfrm>
              <a:off x="30480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15" name="Freeform 39"/>
            <p:cNvSpPr>
              <a:spLocks/>
            </p:cNvSpPr>
            <p:nvPr/>
          </p:nvSpPr>
          <p:spPr bwMode="auto">
            <a:xfrm>
              <a:off x="2286000" y="3167513"/>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grpSp>
      <p:grpSp>
        <p:nvGrpSpPr>
          <p:cNvPr id="51" name="Group 50"/>
          <p:cNvGrpSpPr/>
          <p:nvPr/>
        </p:nvGrpSpPr>
        <p:grpSpPr>
          <a:xfrm>
            <a:off x="825500" y="4469564"/>
            <a:ext cx="6184900" cy="1016836"/>
            <a:chOff x="825500" y="3707564"/>
            <a:chExt cx="6184900" cy="1016836"/>
          </a:xfrm>
        </p:grpSpPr>
        <p:sp>
          <p:nvSpPr>
            <p:cNvPr id="24595" name="Text Box 19"/>
            <p:cNvSpPr txBox="1">
              <a:spLocks noChangeArrowheads="1"/>
            </p:cNvSpPr>
            <p:nvPr/>
          </p:nvSpPr>
          <p:spPr bwMode="auto">
            <a:xfrm>
              <a:off x="825500" y="3863139"/>
              <a:ext cx="1045777"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rPr>
                <a:t>free(p)</a:t>
              </a:r>
            </a:p>
          </p:txBody>
        </p:sp>
        <p:sp>
          <p:nvSpPr>
            <p:cNvPr id="24596" name="Text Box 20"/>
            <p:cNvSpPr txBox="1">
              <a:spLocks noChangeArrowheads="1"/>
            </p:cNvSpPr>
            <p:nvPr/>
          </p:nvSpPr>
          <p:spPr bwMode="auto">
            <a:xfrm>
              <a:off x="4573588" y="3785351"/>
              <a:ext cx="305190" cy="329643"/>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rPr>
                <a:t>p</a:t>
              </a:r>
            </a:p>
          </p:txBody>
        </p:sp>
        <p:sp>
          <p:nvSpPr>
            <p:cNvPr id="24597" name="Line 21"/>
            <p:cNvSpPr>
              <a:spLocks noChangeShapeType="1"/>
            </p:cNvSpPr>
            <p:nvPr/>
          </p:nvSpPr>
          <p:spPr bwMode="auto">
            <a:xfrm flipV="1">
              <a:off x="4724400" y="3707564"/>
              <a:ext cx="1588" cy="155575"/>
            </a:xfrm>
            <a:prstGeom prst="line">
              <a:avLst/>
            </a:prstGeom>
            <a:noFill/>
            <a:ln w="25560">
              <a:solidFill>
                <a:srgbClr val="000066"/>
              </a:solidFill>
              <a:miter lim="800000"/>
              <a:headEnd/>
              <a:tailEnd type="triangle" w="med" len="med"/>
            </a:ln>
            <a:effectLst/>
          </p:spPr>
          <p:txBody>
            <a:bodyPr/>
            <a:lstStyle/>
            <a:p>
              <a:endParaRPr lang="en-US"/>
            </a:p>
          </p:txBody>
        </p:sp>
        <p:sp>
          <p:nvSpPr>
            <p:cNvPr id="24598" name="Rectangle 22"/>
            <p:cNvSpPr>
              <a:spLocks noChangeArrowheads="1"/>
            </p:cNvSpPr>
            <p:nvPr/>
          </p:nvSpPr>
          <p:spPr bwMode="auto">
            <a:xfrm>
              <a:off x="2133600" y="4394951"/>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4599" name="Rectangle 23"/>
            <p:cNvSpPr>
              <a:spLocks noChangeArrowheads="1"/>
            </p:cNvSpPr>
            <p:nvPr/>
          </p:nvSpPr>
          <p:spPr bwMode="auto">
            <a:xfrm>
              <a:off x="2438400" y="43949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00" name="Rectangle 24"/>
            <p:cNvSpPr>
              <a:spLocks noChangeArrowheads="1"/>
            </p:cNvSpPr>
            <p:nvPr/>
          </p:nvSpPr>
          <p:spPr bwMode="auto">
            <a:xfrm>
              <a:off x="2743200" y="43949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01" name="Rectangle 25"/>
            <p:cNvSpPr>
              <a:spLocks noChangeArrowheads="1"/>
            </p:cNvSpPr>
            <p:nvPr/>
          </p:nvSpPr>
          <p:spPr bwMode="auto">
            <a:xfrm>
              <a:off x="3048000" y="43949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02" name="Rectangle 26"/>
            <p:cNvSpPr>
              <a:spLocks noChangeArrowheads="1"/>
            </p:cNvSpPr>
            <p:nvPr/>
          </p:nvSpPr>
          <p:spPr bwMode="auto">
            <a:xfrm>
              <a:off x="3352800" y="4394951"/>
              <a:ext cx="304800" cy="304800"/>
            </a:xfrm>
            <a:prstGeom prst="rect">
              <a:avLst/>
            </a:prstGeom>
            <a:solidFill>
              <a:schemeClr val="bg1">
                <a:lumMod val="75000"/>
              </a:schemeClr>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4603" name="Rectangle 27"/>
            <p:cNvSpPr>
              <a:spLocks noChangeArrowheads="1"/>
            </p:cNvSpPr>
            <p:nvPr/>
          </p:nvSpPr>
          <p:spPr bwMode="auto">
            <a:xfrm>
              <a:off x="3657600" y="43949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24604" name="Rectangle 28"/>
            <p:cNvSpPr>
              <a:spLocks noChangeArrowheads="1"/>
            </p:cNvSpPr>
            <p:nvPr/>
          </p:nvSpPr>
          <p:spPr bwMode="auto">
            <a:xfrm>
              <a:off x="3962400" y="43949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24605" name="Rectangle 29"/>
            <p:cNvSpPr>
              <a:spLocks noChangeArrowheads="1"/>
            </p:cNvSpPr>
            <p:nvPr/>
          </p:nvSpPr>
          <p:spPr bwMode="auto">
            <a:xfrm>
              <a:off x="4267200" y="43949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24606" name="Rectangle 30"/>
            <p:cNvSpPr>
              <a:spLocks noChangeArrowheads="1"/>
            </p:cNvSpPr>
            <p:nvPr/>
          </p:nvSpPr>
          <p:spPr bwMode="auto">
            <a:xfrm>
              <a:off x="6400800" y="4394951"/>
              <a:ext cx="304800" cy="304800"/>
            </a:xfrm>
            <a:prstGeom prst="rect">
              <a:avLst/>
            </a:prstGeom>
            <a:solidFill>
              <a:srgbClr val="C0C0C0"/>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24607" name="Rectangle 31"/>
            <p:cNvSpPr>
              <a:spLocks noChangeArrowheads="1"/>
            </p:cNvSpPr>
            <p:nvPr/>
          </p:nvSpPr>
          <p:spPr bwMode="auto">
            <a:xfrm>
              <a:off x="6705600" y="4394951"/>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24608" name="Freeform 32"/>
            <p:cNvSpPr>
              <a:spLocks/>
            </p:cNvSpPr>
            <p:nvPr/>
          </p:nvSpPr>
          <p:spPr bwMode="auto">
            <a:xfrm>
              <a:off x="3505200" y="4158113"/>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24609" name="Freeform 33"/>
            <p:cNvSpPr>
              <a:spLocks/>
            </p:cNvSpPr>
            <p:nvPr/>
          </p:nvSpPr>
          <p:spPr bwMode="auto">
            <a:xfrm>
              <a:off x="2286000" y="4158113"/>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24616" name="Rectangle 40"/>
            <p:cNvSpPr>
              <a:spLocks noChangeArrowheads="1"/>
            </p:cNvSpPr>
            <p:nvPr/>
          </p:nvSpPr>
          <p:spPr bwMode="auto">
            <a:xfrm>
              <a:off x="4876800" y="43949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17" name="Rectangle 41"/>
            <p:cNvSpPr>
              <a:spLocks noChangeArrowheads="1"/>
            </p:cNvSpPr>
            <p:nvPr/>
          </p:nvSpPr>
          <p:spPr bwMode="auto">
            <a:xfrm>
              <a:off x="5181600" y="43949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18" name="Rectangle 42"/>
            <p:cNvSpPr>
              <a:spLocks noChangeArrowheads="1"/>
            </p:cNvSpPr>
            <p:nvPr/>
          </p:nvSpPr>
          <p:spPr bwMode="auto">
            <a:xfrm>
              <a:off x="5486400" y="43949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19" name="Rectangle 43"/>
            <p:cNvSpPr>
              <a:spLocks noChangeArrowheads="1"/>
            </p:cNvSpPr>
            <p:nvPr/>
          </p:nvSpPr>
          <p:spPr bwMode="auto">
            <a:xfrm>
              <a:off x="5791200" y="43949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20" name="Rectangle 44"/>
            <p:cNvSpPr>
              <a:spLocks noChangeArrowheads="1"/>
            </p:cNvSpPr>
            <p:nvPr/>
          </p:nvSpPr>
          <p:spPr bwMode="auto">
            <a:xfrm>
              <a:off x="6096000" y="43949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24621" name="Rectangle 45"/>
            <p:cNvSpPr>
              <a:spLocks noChangeArrowheads="1"/>
            </p:cNvSpPr>
            <p:nvPr/>
          </p:nvSpPr>
          <p:spPr bwMode="auto">
            <a:xfrm>
              <a:off x="4572000" y="4394951"/>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4622" name="Text Box 46"/>
            <p:cNvSpPr txBox="1">
              <a:spLocks noChangeArrowheads="1"/>
            </p:cNvSpPr>
            <p:nvPr/>
          </p:nvSpPr>
          <p:spPr bwMode="auto">
            <a:xfrm>
              <a:off x="5776913" y="4388601"/>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24623" name="Freeform 47"/>
            <p:cNvSpPr>
              <a:spLocks/>
            </p:cNvSpPr>
            <p:nvPr/>
          </p:nvSpPr>
          <p:spPr bwMode="auto">
            <a:xfrm>
              <a:off x="4648200" y="4158113"/>
              <a:ext cx="1295400" cy="228600"/>
            </a:xfrm>
            <a:custGeom>
              <a:avLst/>
              <a:gdLst/>
              <a:ahLst/>
              <a:cxnLst>
                <a:cxn ang="0">
                  <a:pos x="0" y="144"/>
                </a:cxn>
                <a:cxn ang="0">
                  <a:pos x="432" y="0"/>
                </a:cxn>
                <a:cxn ang="0">
                  <a:pos x="816" y="144"/>
                </a:cxn>
              </a:cxnLst>
              <a:rect l="0" t="0" r="r" b="b"/>
              <a:pathLst>
                <a:path w="816" h="144">
                  <a:moveTo>
                    <a:pt x="0" y="144"/>
                  </a:moveTo>
                  <a:cubicBezTo>
                    <a:pt x="148" y="72"/>
                    <a:pt x="296" y="0"/>
                    <a:pt x="432" y="0"/>
                  </a:cubicBezTo>
                  <a:cubicBezTo>
                    <a:pt x="568" y="0"/>
                    <a:pt x="692" y="72"/>
                    <a:pt x="816" y="144"/>
                  </a:cubicBezTo>
                </a:path>
              </a:pathLst>
            </a:custGeom>
            <a:noFill/>
            <a:ln w="25560">
              <a:solidFill>
                <a:schemeClr val="tx1"/>
              </a:solidFill>
              <a:round/>
              <a:headEnd/>
              <a:tailEnd type="triangle" w="med" len="med"/>
            </a:ln>
            <a:effectLst/>
          </p:spPr>
          <p:txBody>
            <a:bodyPr wrap="none" anchor="ctr"/>
            <a:lstStyle/>
            <a:p>
              <a:endParaRPr lang="en-US"/>
            </a:p>
          </p:txBody>
        </p:sp>
        <p:sp>
          <p:nvSpPr>
            <p:cNvPr id="24624" name="Freeform 48"/>
            <p:cNvSpPr>
              <a:spLocks/>
            </p:cNvSpPr>
            <p:nvPr/>
          </p:nvSpPr>
          <p:spPr bwMode="auto">
            <a:xfrm>
              <a:off x="5943600" y="4234313"/>
              <a:ext cx="609600" cy="152400"/>
            </a:xfrm>
            <a:custGeom>
              <a:avLst/>
              <a:gdLst/>
              <a:ahLst/>
              <a:cxnLst>
                <a:cxn ang="0">
                  <a:pos x="0" y="96"/>
                </a:cxn>
                <a:cxn ang="0">
                  <a:pos x="192" y="0"/>
                </a:cxn>
                <a:cxn ang="0">
                  <a:pos x="384" y="96"/>
                </a:cxn>
              </a:cxnLst>
              <a:rect l="0" t="0" r="r" b="b"/>
              <a:pathLst>
                <a:path w="384" h="96">
                  <a:moveTo>
                    <a:pt x="0" y="96"/>
                  </a:moveTo>
                  <a:cubicBezTo>
                    <a:pt x="64" y="48"/>
                    <a:pt x="128" y="0"/>
                    <a:pt x="192" y="0"/>
                  </a:cubicBezTo>
                  <a:cubicBezTo>
                    <a:pt x="256" y="0"/>
                    <a:pt x="320" y="48"/>
                    <a:pt x="384" y="96"/>
                  </a:cubicBezTo>
                </a:path>
              </a:pathLst>
            </a:custGeom>
            <a:noFill/>
            <a:ln w="25560">
              <a:solidFill>
                <a:schemeClr val="tx1"/>
              </a:solidFill>
              <a:round/>
              <a:headEnd/>
              <a:tailEnd type="triangle" w="med" len="med"/>
            </a:ln>
            <a:effectLst/>
          </p:spPr>
          <p:txBody>
            <a:bodyPr wrap="none" anchor="ctr"/>
            <a:lstStyle/>
            <a:p>
              <a:endParaRPr lang="en-US"/>
            </a:p>
          </p:txBody>
        </p:sp>
      </p:grpSp>
      <p:grpSp>
        <p:nvGrpSpPr>
          <p:cNvPr id="52" name="Group 51"/>
          <p:cNvGrpSpPr/>
          <p:nvPr/>
        </p:nvGrpSpPr>
        <p:grpSpPr>
          <a:xfrm>
            <a:off x="841375" y="5637668"/>
            <a:ext cx="2194263" cy="458332"/>
            <a:chOff x="841375" y="4875668"/>
            <a:chExt cx="2194263" cy="458332"/>
          </a:xfrm>
        </p:grpSpPr>
        <p:sp>
          <p:nvSpPr>
            <p:cNvPr id="24625" name="Text Box 49"/>
            <p:cNvSpPr txBox="1">
              <a:spLocks noChangeArrowheads="1"/>
            </p:cNvSpPr>
            <p:nvPr/>
          </p:nvSpPr>
          <p:spPr bwMode="auto">
            <a:xfrm>
              <a:off x="841375" y="4967828"/>
              <a:ext cx="1292639"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rPr>
                <a:t>malloc</a:t>
              </a:r>
              <a:r>
                <a:rPr lang="en-GB" sz="1600" b="1" dirty="0">
                  <a:latin typeface="Courier New" pitchFamily="49" charset="0"/>
                </a:rPr>
                <a:t>(5)</a:t>
              </a:r>
            </a:p>
          </p:txBody>
        </p:sp>
        <p:sp>
          <p:nvSpPr>
            <p:cNvPr id="24626" name="Text Box 50"/>
            <p:cNvSpPr txBox="1">
              <a:spLocks noChangeArrowheads="1"/>
            </p:cNvSpPr>
            <p:nvPr/>
          </p:nvSpPr>
          <p:spPr bwMode="auto">
            <a:xfrm>
              <a:off x="2092325" y="4875668"/>
              <a:ext cx="943313" cy="458332"/>
            </a:xfrm>
            <a:prstGeom prst="rect">
              <a:avLst/>
            </a:prstGeom>
            <a:noFill/>
            <a:ln w="9525">
              <a:noFill/>
              <a:round/>
              <a:headEnd/>
              <a:tailEnd/>
            </a:ln>
            <a:effectLst/>
          </p:spPr>
          <p:txBody>
            <a:bodyPr wrap="none" lIns="90000" tIns="46800" rIns="90000" bIns="46800">
              <a:spAutoFit/>
            </a:bodyPr>
            <a:lstStyle/>
            <a:p>
              <a:pPr>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C00000"/>
                  </a:solidFill>
                  <a:latin typeface="Calibri" pitchFamily="34" charset="0"/>
                </a:rPr>
                <a:t>Oops!</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anim calcmode="lin" valueType="num">
                                      <p:cBhvr additive="base">
                                        <p:cTn id="7"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ppt_x"/>
                                          </p:val>
                                        </p:tav>
                                        <p:tav tm="100000">
                                          <p:val>
                                            <p:strVal val="#ppt_x"/>
                                          </p:val>
                                        </p:tav>
                                      </p:tavLst>
                                    </p:anim>
                                    <p:anim calcmode="lin" valueType="num">
                                      <p:cBhvr additive="base">
                                        <p:cTn id="16" dur="500" fill="hold"/>
                                        <p:tgtEl>
                                          <p:spTgt spid="5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304800" y="457200"/>
            <a:ext cx="67691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隐式列表</a:t>
            </a:r>
            <a:r>
              <a:rPr lang="en-GB" dirty="0"/>
              <a:t>: </a:t>
            </a:r>
            <a:r>
              <a:rPr lang="zh-CN" altLang="en-US" dirty="0"/>
              <a:t>空闲块合并</a:t>
            </a:r>
            <a:endParaRPr lang="en-GB" dirty="0"/>
          </a:p>
        </p:txBody>
      </p:sp>
      <p:sp>
        <p:nvSpPr>
          <p:cNvPr id="25602" name="Rectangle 2"/>
          <p:cNvSpPr>
            <a:spLocks noGrp="1" noChangeArrowheads="1"/>
          </p:cNvSpPr>
          <p:nvPr>
            <p:ph type="body" idx="1"/>
          </p:nvPr>
        </p:nvSpPr>
        <p:spPr>
          <a:xfrm>
            <a:off x="319689" y="1220788"/>
            <a:ext cx="8307387" cy="5486400"/>
          </a:xfrm>
          <a:ln/>
        </p:spPr>
        <p:txBody>
          <a:bodyPr/>
          <a:lstStyle/>
          <a:p>
            <a:pPr>
              <a:lnSpc>
                <a:spcPct val="83000"/>
              </a:lnSpc>
              <a:spcBef>
                <a:spcPts val="17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如果空闲块的前一个或后一个也是空闲块，则需要合并</a:t>
            </a:r>
            <a:endParaRPr lang="en-GB" dirty="0"/>
          </a:p>
          <a:p>
            <a:pPr lvl="1">
              <a:lnSpc>
                <a:spcPct val="88000"/>
              </a:lnSpc>
              <a:spcBef>
                <a:spcPts val="7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合并</a:t>
            </a:r>
            <a:r>
              <a:rPr lang="zh-CN" altLang="en-US" dirty="0">
                <a:solidFill>
                  <a:srgbClr val="FF0000"/>
                </a:solidFill>
              </a:rPr>
              <a:t>下一个</a:t>
            </a:r>
            <a:r>
              <a:rPr lang="zh-CN" altLang="en-US" dirty="0"/>
              <a:t>空闲块的方法：</a:t>
            </a:r>
            <a:r>
              <a:rPr lang="en-GB" sz="2000" dirty="0">
                <a:latin typeface="Courier New" pitchFamily="49" charset="0"/>
              </a:rPr>
              <a:t>  </a:t>
            </a:r>
            <a:r>
              <a:rPr lang="en-GB" b="0" dirty="0">
                <a:latin typeface="Courier New" pitchFamily="49" charset="0"/>
              </a:rPr>
              <a:t> </a:t>
            </a:r>
          </a:p>
          <a:p>
            <a:pPr lvl="1">
              <a:lnSpc>
                <a:spcPct val="85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b="0" dirty="0">
              <a:latin typeface="Courier New" pitchFamily="49" charset="0"/>
            </a:endParaRPr>
          </a:p>
          <a:p>
            <a:pPr lvl="1">
              <a:lnSpc>
                <a:spcPct val="85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b="0" dirty="0">
              <a:latin typeface="Courier New" pitchFamily="49" charset="0"/>
            </a:endParaRPr>
          </a:p>
          <a:p>
            <a:pPr lvl="1">
              <a:lnSpc>
                <a:spcPct val="85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b="0" dirty="0">
              <a:latin typeface="Courier New" pitchFamily="49" charset="0"/>
            </a:endParaRPr>
          </a:p>
          <a:p>
            <a:pPr lvl="1">
              <a:lnSpc>
                <a:spcPct val="85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b="0" dirty="0">
              <a:latin typeface="Courier New" pitchFamily="49" charset="0"/>
            </a:endParaRPr>
          </a:p>
          <a:p>
            <a:pPr lvl="1">
              <a:lnSpc>
                <a:spcPct val="85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b="0" dirty="0">
              <a:latin typeface="Courier New" pitchFamily="49" charset="0"/>
            </a:endParaRPr>
          </a:p>
          <a:p>
            <a:pPr lvl="1">
              <a:lnSpc>
                <a:spcPct val="88000"/>
              </a:lnSpc>
              <a:spcBef>
                <a:spcPts val="7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a:p>
          <a:p>
            <a:pPr lvl="1">
              <a:lnSpc>
                <a:spcPct val="88000"/>
              </a:lnSpc>
              <a:spcBef>
                <a:spcPts val="7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a:p>
          <a:p>
            <a:pPr lvl="1">
              <a:lnSpc>
                <a:spcPct val="88000"/>
              </a:lnSpc>
              <a:spcBef>
                <a:spcPts val="7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a:p>
          <a:p>
            <a:pPr lvl="1">
              <a:lnSpc>
                <a:spcPct val="88000"/>
              </a:lnSpc>
              <a:spcBef>
                <a:spcPts val="7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a:p>
        </p:txBody>
      </p:sp>
      <p:sp>
        <p:nvSpPr>
          <p:cNvPr id="25647" name="Rectangle 47"/>
          <p:cNvSpPr>
            <a:spLocks noChangeArrowheads="1"/>
          </p:cNvSpPr>
          <p:nvPr/>
        </p:nvSpPr>
        <p:spPr bwMode="auto">
          <a:xfrm>
            <a:off x="1981200" y="2597150"/>
            <a:ext cx="6477000" cy="1663700"/>
          </a:xfrm>
          <a:prstGeom prst="rect">
            <a:avLst/>
          </a:prstGeom>
          <a:noFill/>
          <a:ln w="9525">
            <a:noFill/>
            <a:round/>
            <a:headEnd/>
            <a:tailEnd/>
          </a:ln>
          <a:effectLst/>
        </p:spPr>
        <p:txBody>
          <a:bodyPr wrap="none" anchor="ctr"/>
          <a:lstStyle/>
          <a:p>
            <a:endParaRPr lang="en-US"/>
          </a:p>
        </p:txBody>
      </p:sp>
      <p:sp>
        <p:nvSpPr>
          <p:cNvPr id="25648" name="Rectangle 48"/>
          <p:cNvSpPr>
            <a:spLocks noChangeArrowheads="1"/>
          </p:cNvSpPr>
          <p:nvPr/>
        </p:nvSpPr>
        <p:spPr bwMode="auto">
          <a:xfrm>
            <a:off x="1074738" y="2597150"/>
            <a:ext cx="7535862" cy="354013"/>
          </a:xfrm>
          <a:prstGeom prst="rect">
            <a:avLst/>
          </a:prstGeom>
          <a:noFill/>
          <a:ln w="9525">
            <a:noFill/>
            <a:round/>
            <a:headEnd/>
            <a:tailEnd/>
          </a:ln>
          <a:effectLst/>
        </p:spPr>
        <p:txBody>
          <a:bodyPr wrap="none" anchor="ctr"/>
          <a:lstStyle/>
          <a:p>
            <a:endParaRPr lang="en-US"/>
          </a:p>
        </p:txBody>
      </p:sp>
      <p:sp>
        <p:nvSpPr>
          <p:cNvPr id="25649" name="Text Box 49"/>
          <p:cNvSpPr txBox="1">
            <a:spLocks noChangeArrowheads="1"/>
          </p:cNvSpPr>
          <p:nvPr/>
        </p:nvSpPr>
        <p:spPr bwMode="auto">
          <a:xfrm>
            <a:off x="887027" y="3999389"/>
            <a:ext cx="6353319" cy="1487011"/>
          </a:xfrm>
          <a:prstGeom prst="rect">
            <a:avLst/>
          </a:prstGeom>
          <a:solidFill>
            <a:srgbClr val="F6F5BD"/>
          </a:solidFill>
          <a:ln w="12700">
            <a:solidFill>
              <a:schemeClr val="tx1"/>
            </a:solidFill>
            <a:miter lim="800000"/>
            <a:headEnd/>
            <a:tailEnd/>
          </a:ln>
          <a:effectLst/>
        </p:spPr>
        <p:txBody>
          <a:bodyPr wrap="none" lIns="90000" tIns="46800" rIns="90000" bIns="46800">
            <a:spAutoFit/>
          </a:bodyPr>
          <a:lstStyle/>
          <a:p>
            <a:pPr>
              <a:lnSpc>
                <a:spcPct val="94000"/>
              </a:lnSpc>
              <a:buClr>
                <a:srgbClr val="005400"/>
              </a:buClr>
              <a:buSzPct val="90000"/>
              <a:buFont typeface="Wingdings" pitchFamily="2" charset="2"/>
              <a:buNone/>
              <a:tabLst>
                <a:tab pos="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void free_block(ptr p) {</a:t>
            </a:r>
            <a:br>
              <a:rPr lang="en-GB" sz="1600" dirty="0">
                <a:latin typeface="Courier New" pitchFamily="49" charset="0"/>
              </a:rPr>
            </a:br>
            <a:r>
              <a:rPr lang="en-GB" sz="1600" dirty="0">
                <a:latin typeface="Courier New" pitchFamily="49" charset="0"/>
              </a:rPr>
              <a:t>    *p = *p &amp; -2;          </a:t>
            </a:r>
            <a:r>
              <a:rPr lang="en-GB" sz="1600" dirty="0">
                <a:solidFill>
                  <a:srgbClr val="990000"/>
                </a:solidFill>
                <a:latin typeface="Courier New" pitchFamily="49" charset="0"/>
              </a:rPr>
              <a:t>// clear allocated flag</a:t>
            </a:r>
            <a:br>
              <a:rPr lang="en-GB" sz="1600" dirty="0">
                <a:solidFill>
                  <a:srgbClr val="990000"/>
                </a:solidFill>
                <a:latin typeface="Courier New" pitchFamily="49" charset="0"/>
              </a:rPr>
            </a:br>
            <a:r>
              <a:rPr lang="en-GB" sz="1600" dirty="0">
                <a:latin typeface="Courier New" pitchFamily="49" charset="0"/>
              </a:rPr>
              <a:t>    next = p + *p;         </a:t>
            </a:r>
            <a:r>
              <a:rPr lang="en-GB" sz="1600" dirty="0">
                <a:solidFill>
                  <a:srgbClr val="990000"/>
                </a:solidFill>
                <a:latin typeface="Courier New" pitchFamily="49" charset="0"/>
              </a:rPr>
              <a:t>// find next block</a:t>
            </a:r>
            <a:br>
              <a:rPr lang="en-GB" sz="1600" dirty="0">
                <a:latin typeface="Courier New" pitchFamily="49" charset="0"/>
              </a:rPr>
            </a:br>
            <a:r>
              <a:rPr lang="en-GB" sz="1600" dirty="0">
                <a:latin typeface="Courier New" pitchFamily="49" charset="0"/>
              </a:rPr>
              <a:t>    if ((*next &amp; 1) == 0)</a:t>
            </a:r>
            <a:br>
              <a:rPr lang="en-GB" sz="1600" dirty="0">
                <a:latin typeface="Courier New" pitchFamily="49" charset="0"/>
              </a:rPr>
            </a:br>
            <a:r>
              <a:rPr lang="en-GB" sz="1600" dirty="0">
                <a:latin typeface="Courier New" pitchFamily="49" charset="0"/>
              </a:rPr>
              <a:t>      *p = *p + *next;     </a:t>
            </a:r>
            <a:r>
              <a:rPr lang="en-GB" sz="1600" dirty="0">
                <a:solidFill>
                  <a:srgbClr val="990000"/>
                </a:solidFill>
                <a:latin typeface="Courier New" pitchFamily="49" charset="0"/>
              </a:rPr>
              <a:t>// add to this block if</a:t>
            </a:r>
            <a:br>
              <a:rPr lang="en-GB" sz="1600" dirty="0">
                <a:solidFill>
                  <a:srgbClr val="990000"/>
                </a:solidFill>
                <a:latin typeface="Courier New" pitchFamily="49" charset="0"/>
              </a:rPr>
            </a:br>
            <a:r>
              <a:rPr lang="en-GB" sz="1600" dirty="0">
                <a:latin typeface="Courier New" pitchFamily="49" charset="0"/>
              </a:rPr>
              <a:t>}                          </a:t>
            </a:r>
            <a:r>
              <a:rPr lang="en-GB" sz="1600" dirty="0">
                <a:solidFill>
                  <a:srgbClr val="990000"/>
                </a:solidFill>
                <a:latin typeface="Courier New" pitchFamily="49" charset="0"/>
              </a:rPr>
              <a:t>//    not allocated</a:t>
            </a:r>
          </a:p>
        </p:txBody>
      </p:sp>
      <p:sp>
        <p:nvSpPr>
          <p:cNvPr id="54" name="Rectangle 3"/>
          <p:cNvSpPr>
            <a:spLocks noChangeArrowheads="1"/>
          </p:cNvSpPr>
          <p:nvPr/>
        </p:nvSpPr>
        <p:spPr bwMode="auto">
          <a:xfrm>
            <a:off x="3581400" y="2413751"/>
            <a:ext cx="304800" cy="304800"/>
          </a:xfrm>
          <a:prstGeom prst="rect">
            <a:avLst/>
          </a:prstGeom>
          <a:solidFill>
            <a:schemeClr val="bg1">
              <a:lumMod val="75000"/>
            </a:schemeClr>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55" name="Rectangle 4"/>
          <p:cNvSpPr>
            <a:spLocks noChangeArrowheads="1"/>
          </p:cNvSpPr>
          <p:nvPr/>
        </p:nvSpPr>
        <p:spPr bwMode="auto">
          <a:xfrm>
            <a:off x="3886200" y="24137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56" name="Rectangle 5"/>
          <p:cNvSpPr>
            <a:spLocks noChangeArrowheads="1"/>
          </p:cNvSpPr>
          <p:nvPr/>
        </p:nvSpPr>
        <p:spPr bwMode="auto">
          <a:xfrm>
            <a:off x="4191000" y="24137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57" name="Rectangle 6"/>
          <p:cNvSpPr>
            <a:spLocks noChangeArrowheads="1"/>
          </p:cNvSpPr>
          <p:nvPr/>
        </p:nvSpPr>
        <p:spPr bwMode="auto">
          <a:xfrm>
            <a:off x="4495800" y="24137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58" name="Rectangle 7"/>
          <p:cNvSpPr>
            <a:spLocks noChangeArrowheads="1"/>
          </p:cNvSpPr>
          <p:nvPr/>
        </p:nvSpPr>
        <p:spPr bwMode="auto">
          <a:xfrm>
            <a:off x="5105400" y="2413751"/>
            <a:ext cx="304800" cy="304800"/>
          </a:xfrm>
          <a:prstGeom prst="rect">
            <a:avLst/>
          </a:prstGeom>
          <a:solidFill>
            <a:srgbClr val="D5F1CF"/>
          </a:solidFill>
          <a:ln w="3240">
            <a:solidFill>
              <a:srgbClr val="000066"/>
            </a:solidFill>
            <a:miter lim="800000"/>
            <a:headEnd/>
            <a:tailEnd/>
          </a:ln>
          <a:effectLst/>
        </p:spPr>
        <p:txBody>
          <a:bodyPr wrap="none" anchor="ctr"/>
          <a:lstStyle/>
          <a:p>
            <a:endParaRPr lang="en-US"/>
          </a:p>
        </p:txBody>
      </p:sp>
      <p:sp>
        <p:nvSpPr>
          <p:cNvPr id="59" name="Rectangle 8"/>
          <p:cNvSpPr>
            <a:spLocks noChangeArrowheads="1"/>
          </p:cNvSpPr>
          <p:nvPr/>
        </p:nvSpPr>
        <p:spPr bwMode="auto">
          <a:xfrm>
            <a:off x="5410200" y="2413751"/>
            <a:ext cx="304800" cy="304800"/>
          </a:xfrm>
          <a:prstGeom prst="rect">
            <a:avLst/>
          </a:prstGeom>
          <a:solidFill>
            <a:srgbClr val="D5F1CF"/>
          </a:solidFill>
          <a:ln w="3240">
            <a:solidFill>
              <a:srgbClr val="000066"/>
            </a:solidFill>
            <a:miter lim="800000"/>
            <a:headEnd/>
            <a:tailEnd/>
          </a:ln>
          <a:effectLst/>
        </p:spPr>
        <p:txBody>
          <a:bodyPr wrap="none" anchor="ctr"/>
          <a:lstStyle/>
          <a:p>
            <a:endParaRPr lang="en-US"/>
          </a:p>
        </p:txBody>
      </p:sp>
      <p:sp>
        <p:nvSpPr>
          <p:cNvPr id="60" name="Rectangle 9"/>
          <p:cNvSpPr>
            <a:spLocks noChangeArrowheads="1"/>
          </p:cNvSpPr>
          <p:nvPr/>
        </p:nvSpPr>
        <p:spPr bwMode="auto">
          <a:xfrm>
            <a:off x="5715000" y="2413751"/>
            <a:ext cx="304800" cy="304800"/>
          </a:xfrm>
          <a:prstGeom prst="rect">
            <a:avLst/>
          </a:prstGeom>
          <a:solidFill>
            <a:srgbClr val="D5F1CF"/>
          </a:solidFill>
          <a:ln w="3240">
            <a:solidFill>
              <a:srgbClr val="000066"/>
            </a:solidFill>
            <a:miter lim="800000"/>
            <a:headEnd/>
            <a:tailEnd/>
          </a:ln>
          <a:effectLst/>
        </p:spPr>
        <p:txBody>
          <a:bodyPr wrap="none" anchor="ctr"/>
          <a:lstStyle/>
          <a:p>
            <a:endParaRPr lang="en-US"/>
          </a:p>
        </p:txBody>
      </p:sp>
      <p:sp>
        <p:nvSpPr>
          <p:cNvPr id="61" name="Rectangle 10"/>
          <p:cNvSpPr>
            <a:spLocks noChangeArrowheads="1"/>
          </p:cNvSpPr>
          <p:nvPr/>
        </p:nvSpPr>
        <p:spPr bwMode="auto">
          <a:xfrm>
            <a:off x="6019800" y="24137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2" name="Rectangle 11"/>
          <p:cNvSpPr>
            <a:spLocks noChangeArrowheads="1"/>
          </p:cNvSpPr>
          <p:nvPr/>
        </p:nvSpPr>
        <p:spPr bwMode="auto">
          <a:xfrm>
            <a:off x="6324600" y="24137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3" name="Rectangle 12"/>
          <p:cNvSpPr>
            <a:spLocks noChangeArrowheads="1"/>
          </p:cNvSpPr>
          <p:nvPr/>
        </p:nvSpPr>
        <p:spPr bwMode="auto">
          <a:xfrm>
            <a:off x="6629400" y="2413751"/>
            <a:ext cx="304800" cy="304800"/>
          </a:xfrm>
          <a:prstGeom prst="rect">
            <a:avLst/>
          </a:prstGeom>
          <a:solidFill>
            <a:srgbClr val="C0C0C0"/>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64" name="Rectangle 13"/>
          <p:cNvSpPr>
            <a:spLocks noChangeArrowheads="1"/>
          </p:cNvSpPr>
          <p:nvPr/>
        </p:nvSpPr>
        <p:spPr bwMode="auto">
          <a:xfrm>
            <a:off x="6934200" y="2413751"/>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65" name="Rectangle 14"/>
          <p:cNvSpPr>
            <a:spLocks noChangeArrowheads="1"/>
          </p:cNvSpPr>
          <p:nvPr/>
        </p:nvSpPr>
        <p:spPr bwMode="auto">
          <a:xfrm>
            <a:off x="4800600" y="2413751"/>
            <a:ext cx="304800" cy="304800"/>
          </a:xfrm>
          <a:prstGeom prst="rect">
            <a:avLst/>
          </a:prstGeom>
          <a:solidFill>
            <a:srgbClr val="D5F1CF"/>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66" name="Freeform 15"/>
          <p:cNvSpPr>
            <a:spLocks/>
          </p:cNvSpPr>
          <p:nvPr/>
        </p:nvSpPr>
        <p:spPr bwMode="auto">
          <a:xfrm>
            <a:off x="3733800" y="2176913"/>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67" name="Text Box 16"/>
          <p:cNvSpPr txBox="1">
            <a:spLocks noChangeArrowheads="1"/>
          </p:cNvSpPr>
          <p:nvPr/>
        </p:nvSpPr>
        <p:spPr bwMode="auto">
          <a:xfrm>
            <a:off x="6030227" y="2407401"/>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68" name="Freeform 17"/>
          <p:cNvSpPr>
            <a:spLocks/>
          </p:cNvSpPr>
          <p:nvPr/>
        </p:nvSpPr>
        <p:spPr bwMode="auto">
          <a:xfrm>
            <a:off x="4876800" y="2176913"/>
            <a:ext cx="1295400" cy="228600"/>
          </a:xfrm>
          <a:custGeom>
            <a:avLst/>
            <a:gdLst/>
            <a:ahLst/>
            <a:cxnLst>
              <a:cxn ang="0">
                <a:pos x="0" y="144"/>
              </a:cxn>
              <a:cxn ang="0">
                <a:pos x="432" y="0"/>
              </a:cxn>
              <a:cxn ang="0">
                <a:pos x="816" y="144"/>
              </a:cxn>
            </a:cxnLst>
            <a:rect l="0" t="0" r="r" b="b"/>
            <a:pathLst>
              <a:path w="816" h="144">
                <a:moveTo>
                  <a:pt x="0" y="144"/>
                </a:moveTo>
                <a:cubicBezTo>
                  <a:pt x="148" y="72"/>
                  <a:pt x="296" y="0"/>
                  <a:pt x="432" y="0"/>
                </a:cubicBezTo>
                <a:cubicBezTo>
                  <a:pt x="568" y="0"/>
                  <a:pt x="692" y="72"/>
                  <a:pt x="816" y="144"/>
                </a:cubicBezTo>
              </a:path>
            </a:pathLst>
          </a:custGeom>
          <a:noFill/>
          <a:ln w="25560">
            <a:solidFill>
              <a:schemeClr val="tx1"/>
            </a:solidFill>
            <a:round/>
            <a:headEnd/>
            <a:tailEnd type="triangle" w="med" len="med"/>
          </a:ln>
          <a:effectLst/>
        </p:spPr>
        <p:txBody>
          <a:bodyPr wrap="none" anchor="ctr"/>
          <a:lstStyle/>
          <a:p>
            <a:endParaRPr lang="en-US"/>
          </a:p>
        </p:txBody>
      </p:sp>
      <p:sp>
        <p:nvSpPr>
          <p:cNvPr id="69" name="Freeform 18"/>
          <p:cNvSpPr>
            <a:spLocks/>
          </p:cNvSpPr>
          <p:nvPr/>
        </p:nvSpPr>
        <p:spPr bwMode="auto">
          <a:xfrm>
            <a:off x="6172200" y="2253113"/>
            <a:ext cx="609600" cy="152400"/>
          </a:xfrm>
          <a:custGeom>
            <a:avLst/>
            <a:gdLst/>
            <a:ahLst/>
            <a:cxnLst>
              <a:cxn ang="0">
                <a:pos x="0" y="96"/>
              </a:cxn>
              <a:cxn ang="0">
                <a:pos x="192" y="0"/>
              </a:cxn>
              <a:cxn ang="0">
                <a:pos x="384" y="96"/>
              </a:cxn>
            </a:cxnLst>
            <a:rect l="0" t="0" r="r" b="b"/>
            <a:pathLst>
              <a:path w="384" h="96">
                <a:moveTo>
                  <a:pt x="0" y="96"/>
                </a:moveTo>
                <a:cubicBezTo>
                  <a:pt x="64" y="48"/>
                  <a:pt x="128" y="0"/>
                  <a:pt x="192" y="0"/>
                </a:cubicBezTo>
                <a:cubicBezTo>
                  <a:pt x="256" y="0"/>
                  <a:pt x="320" y="48"/>
                  <a:pt x="384" y="96"/>
                </a:cubicBezTo>
              </a:path>
            </a:pathLst>
          </a:custGeom>
          <a:noFill/>
          <a:ln w="25560">
            <a:solidFill>
              <a:schemeClr val="tx1"/>
            </a:solidFill>
            <a:round/>
            <a:headEnd/>
            <a:tailEnd type="triangle" w="med" len="med"/>
          </a:ln>
          <a:effectLst/>
        </p:spPr>
        <p:txBody>
          <a:bodyPr wrap="none" anchor="ctr"/>
          <a:lstStyle/>
          <a:p>
            <a:endParaRPr lang="en-US"/>
          </a:p>
        </p:txBody>
      </p:sp>
      <p:sp>
        <p:nvSpPr>
          <p:cNvPr id="70" name="Text Box 19"/>
          <p:cNvSpPr txBox="1">
            <a:spLocks noChangeArrowheads="1"/>
          </p:cNvSpPr>
          <p:nvPr/>
        </p:nvSpPr>
        <p:spPr bwMode="auto">
          <a:xfrm>
            <a:off x="1054100" y="2872539"/>
            <a:ext cx="1045777"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rPr>
              <a:t>free(p)</a:t>
            </a:r>
          </a:p>
        </p:txBody>
      </p:sp>
      <p:sp>
        <p:nvSpPr>
          <p:cNvPr id="71" name="Text Box 20"/>
          <p:cNvSpPr txBox="1">
            <a:spLocks noChangeArrowheads="1"/>
          </p:cNvSpPr>
          <p:nvPr/>
        </p:nvSpPr>
        <p:spPr bwMode="auto">
          <a:xfrm>
            <a:off x="4802188" y="2794751"/>
            <a:ext cx="305190" cy="329643"/>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rPr>
              <a:t>p</a:t>
            </a:r>
          </a:p>
        </p:txBody>
      </p:sp>
      <p:sp>
        <p:nvSpPr>
          <p:cNvPr id="72" name="Line 21"/>
          <p:cNvSpPr>
            <a:spLocks noChangeShapeType="1"/>
          </p:cNvSpPr>
          <p:nvPr/>
        </p:nvSpPr>
        <p:spPr bwMode="auto">
          <a:xfrm flipV="1">
            <a:off x="4953000" y="2716964"/>
            <a:ext cx="1588" cy="155575"/>
          </a:xfrm>
          <a:prstGeom prst="line">
            <a:avLst/>
          </a:prstGeom>
          <a:noFill/>
          <a:ln w="25560">
            <a:solidFill>
              <a:srgbClr val="000066"/>
            </a:solidFill>
            <a:miter lim="800000"/>
            <a:headEnd/>
            <a:tailEnd type="triangle" w="med" len="med"/>
          </a:ln>
          <a:effectLst/>
        </p:spPr>
        <p:txBody>
          <a:bodyPr/>
          <a:lstStyle/>
          <a:p>
            <a:endParaRPr lang="en-US"/>
          </a:p>
        </p:txBody>
      </p:sp>
      <p:sp>
        <p:nvSpPr>
          <p:cNvPr id="73" name="Rectangle 22"/>
          <p:cNvSpPr>
            <a:spLocks noChangeArrowheads="1"/>
          </p:cNvSpPr>
          <p:nvPr/>
        </p:nvSpPr>
        <p:spPr bwMode="auto">
          <a:xfrm>
            <a:off x="2362200" y="3404351"/>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74" name="Rectangle 23"/>
          <p:cNvSpPr>
            <a:spLocks noChangeArrowheads="1"/>
          </p:cNvSpPr>
          <p:nvPr/>
        </p:nvSpPr>
        <p:spPr bwMode="auto">
          <a:xfrm>
            <a:off x="26670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5" name="Rectangle 24"/>
          <p:cNvSpPr>
            <a:spLocks noChangeArrowheads="1"/>
          </p:cNvSpPr>
          <p:nvPr/>
        </p:nvSpPr>
        <p:spPr bwMode="auto">
          <a:xfrm>
            <a:off x="29718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6" name="Rectangle 25"/>
          <p:cNvSpPr>
            <a:spLocks noChangeArrowheads="1"/>
          </p:cNvSpPr>
          <p:nvPr/>
        </p:nvSpPr>
        <p:spPr bwMode="auto">
          <a:xfrm>
            <a:off x="32766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7" name="Rectangle 26"/>
          <p:cNvSpPr>
            <a:spLocks noChangeArrowheads="1"/>
          </p:cNvSpPr>
          <p:nvPr/>
        </p:nvSpPr>
        <p:spPr bwMode="auto">
          <a:xfrm>
            <a:off x="3581400" y="3404351"/>
            <a:ext cx="304800" cy="304800"/>
          </a:xfrm>
          <a:prstGeom prst="rect">
            <a:avLst/>
          </a:prstGeom>
          <a:solidFill>
            <a:schemeClr val="bg1">
              <a:lumMod val="75000"/>
            </a:schemeClr>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78" name="Rectangle 27"/>
          <p:cNvSpPr>
            <a:spLocks noChangeArrowheads="1"/>
          </p:cNvSpPr>
          <p:nvPr/>
        </p:nvSpPr>
        <p:spPr bwMode="auto">
          <a:xfrm>
            <a:off x="3886200" y="34043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79" name="Rectangle 28"/>
          <p:cNvSpPr>
            <a:spLocks noChangeArrowheads="1"/>
          </p:cNvSpPr>
          <p:nvPr/>
        </p:nvSpPr>
        <p:spPr bwMode="auto">
          <a:xfrm>
            <a:off x="4191000" y="34043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80" name="Rectangle 29"/>
          <p:cNvSpPr>
            <a:spLocks noChangeArrowheads="1"/>
          </p:cNvSpPr>
          <p:nvPr/>
        </p:nvSpPr>
        <p:spPr bwMode="auto">
          <a:xfrm>
            <a:off x="4495800" y="3404351"/>
            <a:ext cx="304800" cy="304800"/>
          </a:xfrm>
          <a:prstGeom prst="rect">
            <a:avLst/>
          </a:prstGeom>
          <a:solidFill>
            <a:schemeClr val="bg1">
              <a:lumMod val="75000"/>
            </a:schemeClr>
          </a:solidFill>
          <a:ln w="3240">
            <a:solidFill>
              <a:srgbClr val="000066"/>
            </a:solidFill>
            <a:miter lim="800000"/>
            <a:headEnd/>
            <a:tailEnd/>
          </a:ln>
          <a:effectLst/>
        </p:spPr>
        <p:txBody>
          <a:bodyPr wrap="none" anchor="ctr"/>
          <a:lstStyle/>
          <a:p>
            <a:endParaRPr lang="en-US"/>
          </a:p>
        </p:txBody>
      </p:sp>
      <p:sp>
        <p:nvSpPr>
          <p:cNvPr id="81" name="Rectangle 30"/>
          <p:cNvSpPr>
            <a:spLocks noChangeArrowheads="1"/>
          </p:cNvSpPr>
          <p:nvPr/>
        </p:nvSpPr>
        <p:spPr bwMode="auto">
          <a:xfrm>
            <a:off x="6629400" y="3404351"/>
            <a:ext cx="304800" cy="304800"/>
          </a:xfrm>
          <a:prstGeom prst="rect">
            <a:avLst/>
          </a:prstGeom>
          <a:solidFill>
            <a:srgbClr val="C0C0C0"/>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82" name="Rectangle 31"/>
          <p:cNvSpPr>
            <a:spLocks noChangeArrowheads="1"/>
          </p:cNvSpPr>
          <p:nvPr/>
        </p:nvSpPr>
        <p:spPr bwMode="auto">
          <a:xfrm>
            <a:off x="6934200" y="3404351"/>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83" name="Freeform 32"/>
          <p:cNvSpPr>
            <a:spLocks/>
          </p:cNvSpPr>
          <p:nvPr/>
        </p:nvSpPr>
        <p:spPr bwMode="auto">
          <a:xfrm>
            <a:off x="3733800" y="3167513"/>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84" name="Freeform 33"/>
          <p:cNvSpPr>
            <a:spLocks/>
          </p:cNvSpPr>
          <p:nvPr/>
        </p:nvSpPr>
        <p:spPr bwMode="auto">
          <a:xfrm>
            <a:off x="2514600" y="3167513"/>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85" name="Rectangle 35"/>
          <p:cNvSpPr>
            <a:spLocks noChangeArrowheads="1"/>
          </p:cNvSpPr>
          <p:nvPr/>
        </p:nvSpPr>
        <p:spPr bwMode="auto">
          <a:xfrm>
            <a:off x="2362200" y="2413751"/>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86" name="Rectangle 36"/>
          <p:cNvSpPr>
            <a:spLocks noChangeArrowheads="1"/>
          </p:cNvSpPr>
          <p:nvPr/>
        </p:nvSpPr>
        <p:spPr bwMode="auto">
          <a:xfrm>
            <a:off x="2667000" y="24137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87" name="Rectangle 37"/>
          <p:cNvSpPr>
            <a:spLocks noChangeArrowheads="1"/>
          </p:cNvSpPr>
          <p:nvPr/>
        </p:nvSpPr>
        <p:spPr bwMode="auto">
          <a:xfrm>
            <a:off x="2971800" y="24137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88" name="Rectangle 38"/>
          <p:cNvSpPr>
            <a:spLocks noChangeArrowheads="1"/>
          </p:cNvSpPr>
          <p:nvPr/>
        </p:nvSpPr>
        <p:spPr bwMode="auto">
          <a:xfrm>
            <a:off x="3276600" y="24137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89" name="Freeform 39"/>
          <p:cNvSpPr>
            <a:spLocks/>
          </p:cNvSpPr>
          <p:nvPr/>
        </p:nvSpPr>
        <p:spPr bwMode="auto">
          <a:xfrm>
            <a:off x="2514600" y="2176913"/>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90" name="Rectangle 40"/>
          <p:cNvSpPr>
            <a:spLocks noChangeArrowheads="1"/>
          </p:cNvSpPr>
          <p:nvPr/>
        </p:nvSpPr>
        <p:spPr bwMode="auto">
          <a:xfrm>
            <a:off x="51054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1" name="Rectangle 41"/>
          <p:cNvSpPr>
            <a:spLocks noChangeArrowheads="1"/>
          </p:cNvSpPr>
          <p:nvPr/>
        </p:nvSpPr>
        <p:spPr bwMode="auto">
          <a:xfrm>
            <a:off x="54102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2" name="Rectangle 42"/>
          <p:cNvSpPr>
            <a:spLocks noChangeArrowheads="1"/>
          </p:cNvSpPr>
          <p:nvPr/>
        </p:nvSpPr>
        <p:spPr bwMode="auto">
          <a:xfrm>
            <a:off x="57150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3" name="Rectangle 43"/>
          <p:cNvSpPr>
            <a:spLocks noChangeArrowheads="1"/>
          </p:cNvSpPr>
          <p:nvPr/>
        </p:nvSpPr>
        <p:spPr bwMode="auto">
          <a:xfrm>
            <a:off x="60198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4" name="Rectangle 44"/>
          <p:cNvSpPr>
            <a:spLocks noChangeArrowheads="1"/>
          </p:cNvSpPr>
          <p:nvPr/>
        </p:nvSpPr>
        <p:spPr bwMode="auto">
          <a:xfrm>
            <a:off x="6324600" y="3404351"/>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5" name="Rectangle 45"/>
          <p:cNvSpPr>
            <a:spLocks noChangeArrowheads="1"/>
          </p:cNvSpPr>
          <p:nvPr/>
        </p:nvSpPr>
        <p:spPr bwMode="auto">
          <a:xfrm>
            <a:off x="4800600" y="3404351"/>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6</a:t>
            </a:r>
            <a:endParaRPr lang="en-GB" sz="1600" b="1" dirty="0">
              <a:latin typeface="Calibri" pitchFamily="34" charset="0"/>
            </a:endParaRPr>
          </a:p>
        </p:txBody>
      </p:sp>
      <p:sp>
        <p:nvSpPr>
          <p:cNvPr id="96" name="Text Box 46"/>
          <p:cNvSpPr txBox="1">
            <a:spLocks noChangeArrowheads="1"/>
          </p:cNvSpPr>
          <p:nvPr/>
        </p:nvSpPr>
        <p:spPr bwMode="auto">
          <a:xfrm>
            <a:off x="6030227" y="3398001"/>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2</a:t>
            </a:r>
          </a:p>
        </p:txBody>
      </p:sp>
      <p:sp>
        <p:nvSpPr>
          <p:cNvPr id="97" name="Freeform 47"/>
          <p:cNvSpPr>
            <a:spLocks/>
          </p:cNvSpPr>
          <p:nvPr/>
        </p:nvSpPr>
        <p:spPr bwMode="auto">
          <a:xfrm>
            <a:off x="4876800" y="3167513"/>
            <a:ext cx="1905000" cy="228600"/>
          </a:xfrm>
          <a:custGeom>
            <a:avLst/>
            <a:gdLst/>
            <a:ahLst/>
            <a:cxnLst>
              <a:cxn ang="0">
                <a:pos x="0" y="144"/>
              </a:cxn>
              <a:cxn ang="0">
                <a:pos x="432" y="0"/>
              </a:cxn>
              <a:cxn ang="0">
                <a:pos x="816" y="144"/>
              </a:cxn>
            </a:cxnLst>
            <a:rect l="0" t="0" r="r" b="b"/>
            <a:pathLst>
              <a:path w="816" h="144">
                <a:moveTo>
                  <a:pt x="0" y="144"/>
                </a:moveTo>
                <a:cubicBezTo>
                  <a:pt x="148" y="72"/>
                  <a:pt x="296" y="0"/>
                  <a:pt x="432" y="0"/>
                </a:cubicBezTo>
                <a:cubicBezTo>
                  <a:pt x="568" y="0"/>
                  <a:pt x="692" y="72"/>
                  <a:pt x="816" y="144"/>
                </a:cubicBezTo>
              </a:path>
            </a:pathLst>
          </a:custGeom>
          <a:noFill/>
          <a:ln w="25560">
            <a:solidFill>
              <a:schemeClr val="tx1"/>
            </a:solidFill>
            <a:round/>
            <a:headEnd/>
            <a:tailEnd type="triangle" w="med" len="med"/>
          </a:ln>
          <a:effectLst/>
        </p:spPr>
        <p:txBody>
          <a:bodyPr wrap="none" anchor="ctr"/>
          <a:lstStyle/>
          <a:p>
            <a:endParaRPr lang="en-US"/>
          </a:p>
        </p:txBody>
      </p:sp>
      <p:sp>
        <p:nvSpPr>
          <p:cNvPr id="99" name="TextBox 98"/>
          <p:cNvSpPr txBox="1"/>
          <p:nvPr/>
        </p:nvSpPr>
        <p:spPr>
          <a:xfrm>
            <a:off x="7543800" y="2535827"/>
            <a:ext cx="1062727" cy="707886"/>
          </a:xfrm>
          <a:prstGeom prst="rect">
            <a:avLst/>
          </a:prstGeom>
          <a:noFill/>
        </p:spPr>
        <p:txBody>
          <a:bodyPr wrap="none" rtlCol="0">
            <a:spAutoFit/>
          </a:bodyPr>
          <a:lstStyle/>
          <a:p>
            <a:r>
              <a:rPr lang="en-US" sz="2000" i="1" dirty="0">
                <a:solidFill>
                  <a:srgbClr val="C00000"/>
                </a:solidFill>
                <a:latin typeface="Calibri" pitchFamily="34" charset="0"/>
              </a:rPr>
              <a:t>logically</a:t>
            </a:r>
          </a:p>
          <a:p>
            <a:r>
              <a:rPr lang="en-US" sz="2000" i="1" dirty="0">
                <a:solidFill>
                  <a:srgbClr val="C00000"/>
                </a:solidFill>
                <a:latin typeface="Calibri" pitchFamily="34" charset="0"/>
              </a:rPr>
              <a:t>gone</a:t>
            </a:r>
          </a:p>
        </p:txBody>
      </p:sp>
      <p:cxnSp>
        <p:nvCxnSpPr>
          <p:cNvPr id="101" name="Straight Arrow Connector 100"/>
          <p:cNvCxnSpPr>
            <a:stCxn id="99" idx="1"/>
            <a:endCxn id="96" idx="0"/>
          </p:cNvCxnSpPr>
          <p:nvPr/>
        </p:nvCxnSpPr>
        <p:spPr bwMode="auto">
          <a:xfrm rot="10800000" flipV="1">
            <a:off x="6173204" y="2889769"/>
            <a:ext cx="1370596" cy="508231"/>
          </a:xfrm>
          <a:prstGeom prst="straightConnector1">
            <a:avLst/>
          </a:prstGeom>
          <a:noFill/>
          <a:ln w="28575">
            <a:solidFill>
              <a:srgbClr val="C00000"/>
            </a:solidFill>
            <a:miter lim="800000"/>
            <a:headEnd type="none" w="med" len="med"/>
            <a:tailEnd type="arrow"/>
          </a:ln>
          <a:effectLst/>
        </p:spPr>
      </p:cxnSp>
      <p:sp>
        <p:nvSpPr>
          <p:cNvPr id="2" name="文本框 1">
            <a:extLst>
              <a:ext uri="{FF2B5EF4-FFF2-40B4-BE49-F238E27FC236}">
                <a16:creationId xmlns:a16="http://schemas.microsoft.com/office/drawing/2014/main" id="{9D208B2C-8B82-418E-A4AC-E75BFB91AB9F}"/>
              </a:ext>
            </a:extLst>
          </p:cNvPr>
          <p:cNvSpPr txBox="1"/>
          <p:nvPr/>
        </p:nvSpPr>
        <p:spPr>
          <a:xfrm>
            <a:off x="1219200" y="5791200"/>
            <a:ext cx="7010400" cy="461665"/>
          </a:xfrm>
          <a:prstGeom prst="rect">
            <a:avLst/>
          </a:prstGeom>
          <a:noFill/>
        </p:spPr>
        <p:txBody>
          <a:bodyPr wrap="square" rtlCol="0">
            <a:spAutoFit/>
          </a:bodyPr>
          <a:lstStyle/>
          <a:p>
            <a:r>
              <a:rPr lang="zh-CN" altLang="en-US" b="0" dirty="0">
                <a:solidFill>
                  <a:srgbClr val="FF0000"/>
                </a:solidFill>
                <a:latin typeface="微软雅黑" panose="020B0503020204020204" pitchFamily="34" charset="-122"/>
                <a:ea typeface="微软雅黑" panose="020B0503020204020204" pitchFamily="34" charset="-122"/>
              </a:rPr>
              <a:t>提问：怎样合并前一个空闲块？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381000" y="493713"/>
            <a:ext cx="8763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隐式列表</a:t>
            </a:r>
            <a:r>
              <a:rPr lang="en-GB" dirty="0"/>
              <a:t>: </a:t>
            </a:r>
            <a:r>
              <a:rPr lang="zh-CN" altLang="en-US" dirty="0"/>
              <a:t>双向合并</a:t>
            </a:r>
            <a:endParaRPr lang="en-GB" dirty="0"/>
          </a:p>
        </p:txBody>
      </p:sp>
      <p:sp>
        <p:nvSpPr>
          <p:cNvPr id="26626" name="Rectangle 2"/>
          <p:cNvSpPr>
            <a:spLocks noGrp="1" noChangeArrowheads="1"/>
          </p:cNvSpPr>
          <p:nvPr>
            <p:ph type="body" idx="1"/>
          </p:nvPr>
        </p:nvSpPr>
        <p:spPr>
          <a:xfrm>
            <a:off x="404127" y="1220788"/>
            <a:ext cx="8307387" cy="1255632"/>
          </a:xfrm>
          <a:ln/>
        </p:spPr>
        <p:txBody>
          <a:bodyPr/>
          <a:lstStyle/>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solidFill>
                  <a:srgbClr val="C00000"/>
                </a:solidFill>
              </a:rPr>
              <a:t>边界标签 </a:t>
            </a:r>
            <a:r>
              <a:rPr lang="en-GB" i="1" dirty="0">
                <a:solidFill>
                  <a:srgbClr val="C00000"/>
                </a:solidFill>
              </a:rPr>
              <a:t>Boundary tags</a:t>
            </a:r>
            <a:r>
              <a:rPr lang="en-GB" dirty="0">
                <a:solidFill>
                  <a:srgbClr val="C00000"/>
                </a:solidFill>
              </a:rPr>
              <a:t> </a:t>
            </a:r>
            <a:r>
              <a:rPr lang="en-GB" sz="2000" b="0" dirty="0"/>
              <a:t>[Knuth73]</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dirty="0"/>
              <a:t>在空闲块的脚部复制块的“大小</a:t>
            </a:r>
            <a:r>
              <a:rPr lang="en-US" altLang="zh-CN" sz="2000" dirty="0"/>
              <a:t>/</a:t>
            </a:r>
            <a:r>
              <a:rPr lang="zh-CN" altLang="en-US" sz="2000" dirty="0"/>
              <a:t>分配状态”字，即可可实现列表的反向跟踪。但需额外的空间。这是重要和常用的技术。</a:t>
            </a:r>
            <a:endParaRPr lang="en-GB" sz="2000" dirty="0"/>
          </a:p>
        </p:txBody>
      </p:sp>
      <p:sp>
        <p:nvSpPr>
          <p:cNvPr id="26629" name="Text Box 5"/>
          <p:cNvSpPr txBox="1">
            <a:spLocks noChangeArrowheads="1"/>
          </p:cNvSpPr>
          <p:nvPr/>
        </p:nvSpPr>
        <p:spPr bwMode="auto">
          <a:xfrm>
            <a:off x="381000" y="4703913"/>
            <a:ext cx="1623435" cy="999377"/>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50000"/>
                    <a:lumOff val="50000"/>
                  </a:schemeClr>
                </a:solidFill>
                <a:latin typeface="Calibri" pitchFamily="34" charset="0"/>
              </a:rPr>
              <a:t>Format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50000"/>
                    <a:lumOff val="50000"/>
                  </a:schemeClr>
                </a:solidFill>
                <a:latin typeface="Calibri" pitchFamily="34" charset="0"/>
              </a:rPr>
              <a:t>allocated and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50000"/>
                    <a:lumOff val="50000"/>
                  </a:schemeClr>
                </a:solidFill>
                <a:latin typeface="Calibri" pitchFamily="34" charset="0"/>
              </a:rPr>
              <a:t>free blocks</a:t>
            </a:r>
          </a:p>
        </p:txBody>
      </p:sp>
      <p:grpSp>
        <p:nvGrpSpPr>
          <p:cNvPr id="39" name="Group 38"/>
          <p:cNvGrpSpPr/>
          <p:nvPr/>
        </p:nvGrpSpPr>
        <p:grpSpPr>
          <a:xfrm>
            <a:off x="1524000" y="2895600"/>
            <a:ext cx="5486400" cy="785054"/>
            <a:chOff x="1524000" y="5706762"/>
            <a:chExt cx="5486400" cy="785054"/>
          </a:xfrm>
        </p:grpSpPr>
        <p:sp>
          <p:nvSpPr>
            <p:cNvPr id="26637" name="Rectangle 13"/>
            <p:cNvSpPr>
              <a:spLocks noChangeArrowheads="1"/>
            </p:cNvSpPr>
            <p:nvPr/>
          </p:nvSpPr>
          <p:spPr bwMode="auto">
            <a:xfrm>
              <a:off x="1524000" y="5943600"/>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6638" name="Rectangle 14"/>
            <p:cNvSpPr>
              <a:spLocks noChangeArrowheads="1"/>
            </p:cNvSpPr>
            <p:nvPr/>
          </p:nvSpPr>
          <p:spPr bwMode="auto">
            <a:xfrm>
              <a:off x="1828800" y="5943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6639" name="Rectangle 15"/>
            <p:cNvSpPr>
              <a:spLocks noChangeArrowheads="1"/>
            </p:cNvSpPr>
            <p:nvPr/>
          </p:nvSpPr>
          <p:spPr bwMode="auto">
            <a:xfrm>
              <a:off x="2133600" y="5943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6640" name="Rectangle 16"/>
            <p:cNvSpPr>
              <a:spLocks noChangeArrowheads="1"/>
            </p:cNvSpPr>
            <p:nvPr/>
          </p:nvSpPr>
          <p:spPr bwMode="auto">
            <a:xfrm>
              <a:off x="2438400" y="5943600"/>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6641" name="Rectangle 17"/>
            <p:cNvSpPr>
              <a:spLocks noChangeArrowheads="1"/>
            </p:cNvSpPr>
            <p:nvPr/>
          </p:nvSpPr>
          <p:spPr bwMode="auto">
            <a:xfrm>
              <a:off x="2743200" y="5943600"/>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6642" name="Rectangle 18"/>
            <p:cNvSpPr>
              <a:spLocks noChangeArrowheads="1"/>
            </p:cNvSpPr>
            <p:nvPr/>
          </p:nvSpPr>
          <p:spPr bwMode="auto">
            <a:xfrm>
              <a:off x="3048000" y="59436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26643" name="Rectangle 19"/>
            <p:cNvSpPr>
              <a:spLocks noChangeArrowheads="1"/>
            </p:cNvSpPr>
            <p:nvPr/>
          </p:nvSpPr>
          <p:spPr bwMode="auto">
            <a:xfrm>
              <a:off x="3352800" y="59436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26644" name="Rectangle 20"/>
            <p:cNvSpPr>
              <a:spLocks noChangeArrowheads="1"/>
            </p:cNvSpPr>
            <p:nvPr/>
          </p:nvSpPr>
          <p:spPr bwMode="auto">
            <a:xfrm>
              <a:off x="3657600" y="5943600"/>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6645" name="Rectangle 21"/>
            <p:cNvSpPr>
              <a:spLocks noChangeArrowheads="1"/>
            </p:cNvSpPr>
            <p:nvPr/>
          </p:nvSpPr>
          <p:spPr bwMode="auto">
            <a:xfrm>
              <a:off x="4267200" y="5943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6646" name="Rectangle 22"/>
            <p:cNvSpPr>
              <a:spLocks noChangeArrowheads="1"/>
            </p:cNvSpPr>
            <p:nvPr/>
          </p:nvSpPr>
          <p:spPr bwMode="auto">
            <a:xfrm>
              <a:off x="4572000" y="5943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6647" name="Rectangle 23"/>
            <p:cNvSpPr>
              <a:spLocks noChangeArrowheads="1"/>
            </p:cNvSpPr>
            <p:nvPr/>
          </p:nvSpPr>
          <p:spPr bwMode="auto">
            <a:xfrm>
              <a:off x="4876800" y="5943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6648" name="Rectangle 24"/>
            <p:cNvSpPr>
              <a:spLocks noChangeArrowheads="1"/>
            </p:cNvSpPr>
            <p:nvPr/>
          </p:nvSpPr>
          <p:spPr bwMode="auto">
            <a:xfrm>
              <a:off x="5181600" y="5943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6649" name="Rectangle 25"/>
            <p:cNvSpPr>
              <a:spLocks noChangeArrowheads="1"/>
            </p:cNvSpPr>
            <p:nvPr/>
          </p:nvSpPr>
          <p:spPr bwMode="auto">
            <a:xfrm>
              <a:off x="5486400" y="5943600"/>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26650" name="Rectangle 26"/>
            <p:cNvSpPr>
              <a:spLocks noChangeArrowheads="1"/>
            </p:cNvSpPr>
            <p:nvPr/>
          </p:nvSpPr>
          <p:spPr bwMode="auto">
            <a:xfrm>
              <a:off x="5791200" y="5943600"/>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6651" name="Rectangle 27"/>
            <p:cNvSpPr>
              <a:spLocks noChangeArrowheads="1"/>
            </p:cNvSpPr>
            <p:nvPr/>
          </p:nvSpPr>
          <p:spPr bwMode="auto">
            <a:xfrm>
              <a:off x="6096000" y="59436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26652" name="Rectangle 28"/>
            <p:cNvSpPr>
              <a:spLocks noChangeArrowheads="1"/>
            </p:cNvSpPr>
            <p:nvPr/>
          </p:nvSpPr>
          <p:spPr bwMode="auto">
            <a:xfrm>
              <a:off x="3962400" y="5943600"/>
              <a:ext cx="3048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6</a:t>
              </a:r>
            </a:p>
          </p:txBody>
        </p:sp>
        <p:sp>
          <p:nvSpPr>
            <p:cNvPr id="26653" name="Freeform 29"/>
            <p:cNvSpPr>
              <a:spLocks/>
            </p:cNvSpPr>
            <p:nvPr/>
          </p:nvSpPr>
          <p:spPr bwMode="auto">
            <a:xfrm>
              <a:off x="2895600" y="5706762"/>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26654" name="Freeform 30"/>
            <p:cNvSpPr>
              <a:spLocks/>
            </p:cNvSpPr>
            <p:nvPr/>
          </p:nvSpPr>
          <p:spPr bwMode="auto">
            <a:xfrm>
              <a:off x="4114800" y="5706762"/>
              <a:ext cx="1828800" cy="228600"/>
            </a:xfrm>
            <a:custGeom>
              <a:avLst/>
              <a:gdLst/>
              <a:ahLst/>
              <a:cxnLst>
                <a:cxn ang="0">
                  <a:pos x="0" y="144"/>
                </a:cxn>
                <a:cxn ang="0">
                  <a:pos x="576" y="0"/>
                </a:cxn>
                <a:cxn ang="0">
                  <a:pos x="1152" y="144"/>
                </a:cxn>
              </a:cxnLst>
              <a:rect l="0" t="0" r="r" b="b"/>
              <a:pathLst>
                <a:path w="1152" h="144">
                  <a:moveTo>
                    <a:pt x="0" y="144"/>
                  </a:moveTo>
                  <a:cubicBezTo>
                    <a:pt x="192" y="72"/>
                    <a:pt x="384" y="0"/>
                    <a:pt x="576" y="0"/>
                  </a:cubicBezTo>
                  <a:cubicBezTo>
                    <a:pt x="768" y="0"/>
                    <a:pt x="960" y="72"/>
                    <a:pt x="1152" y="144"/>
                  </a:cubicBezTo>
                </a:path>
              </a:pathLst>
            </a:custGeom>
            <a:noFill/>
            <a:ln w="25560">
              <a:solidFill>
                <a:schemeClr val="tx1"/>
              </a:solidFill>
              <a:round/>
              <a:headEnd/>
              <a:tailEnd type="triangle" w="med" len="med"/>
            </a:ln>
            <a:effectLst/>
          </p:spPr>
          <p:txBody>
            <a:bodyPr wrap="none" anchor="ctr"/>
            <a:lstStyle/>
            <a:p>
              <a:endParaRPr lang="en-US"/>
            </a:p>
          </p:txBody>
        </p:sp>
        <p:sp>
          <p:nvSpPr>
            <p:cNvPr id="26655" name="Freeform 31"/>
            <p:cNvSpPr>
              <a:spLocks/>
            </p:cNvSpPr>
            <p:nvPr/>
          </p:nvSpPr>
          <p:spPr bwMode="auto">
            <a:xfrm>
              <a:off x="1676400" y="5706762"/>
              <a:ext cx="1219200" cy="228600"/>
            </a:xfrm>
            <a:custGeom>
              <a:avLst/>
              <a:gdLst/>
              <a:ahLst/>
              <a:cxnLst>
                <a:cxn ang="0">
                  <a:pos x="0" y="144"/>
                </a:cxn>
                <a:cxn ang="0">
                  <a:pos x="384" y="0"/>
                </a:cxn>
                <a:cxn ang="0">
                  <a:pos x="768" y="144"/>
                </a:cxn>
              </a:cxnLst>
              <a:rect l="0" t="0" r="r" b="b"/>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ffectLst/>
          </p:spPr>
          <p:txBody>
            <a:bodyPr wrap="none" anchor="ctr"/>
            <a:lstStyle/>
            <a:p>
              <a:endParaRPr lang="en-US"/>
            </a:p>
          </p:txBody>
        </p:sp>
        <p:sp>
          <p:nvSpPr>
            <p:cNvPr id="26656" name="Rectangle 32"/>
            <p:cNvSpPr>
              <a:spLocks noChangeArrowheads="1"/>
            </p:cNvSpPr>
            <p:nvPr/>
          </p:nvSpPr>
          <p:spPr bwMode="auto">
            <a:xfrm>
              <a:off x="6400800" y="5943600"/>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26657" name="Rectangle 33"/>
            <p:cNvSpPr>
              <a:spLocks noChangeArrowheads="1"/>
            </p:cNvSpPr>
            <p:nvPr/>
          </p:nvSpPr>
          <p:spPr bwMode="auto">
            <a:xfrm>
              <a:off x="6705600" y="5943600"/>
              <a:ext cx="304800" cy="304800"/>
            </a:xfrm>
            <a:prstGeom prst="rect">
              <a:avLst/>
            </a:prstGeom>
            <a:solidFill>
              <a:srgbClr val="C0C0C0"/>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a:t>
              </a:r>
            </a:p>
          </p:txBody>
        </p:sp>
        <p:sp>
          <p:nvSpPr>
            <p:cNvPr id="26658" name="Freeform 34"/>
            <p:cNvSpPr>
              <a:spLocks/>
            </p:cNvSpPr>
            <p:nvPr/>
          </p:nvSpPr>
          <p:spPr bwMode="auto">
            <a:xfrm>
              <a:off x="2590800" y="6263216"/>
              <a:ext cx="1219200" cy="228600"/>
            </a:xfrm>
            <a:custGeom>
              <a:avLst/>
              <a:gdLst/>
              <a:ahLst/>
              <a:cxnLst>
                <a:cxn ang="0">
                  <a:pos x="768" y="0"/>
                </a:cxn>
                <a:cxn ang="0">
                  <a:pos x="336" y="144"/>
                </a:cxn>
                <a:cxn ang="0">
                  <a:pos x="0" y="0"/>
                </a:cxn>
              </a:cxnLst>
              <a:rect l="0" t="0" r="r" b="b"/>
              <a:pathLst>
                <a:path w="768" h="144">
                  <a:moveTo>
                    <a:pt x="768" y="0"/>
                  </a:moveTo>
                  <a:cubicBezTo>
                    <a:pt x="616" y="72"/>
                    <a:pt x="464" y="144"/>
                    <a:pt x="336" y="144"/>
                  </a:cubicBezTo>
                  <a:cubicBezTo>
                    <a:pt x="208" y="144"/>
                    <a:pt x="104" y="72"/>
                    <a:pt x="0" y="0"/>
                  </a:cubicBezTo>
                </a:path>
              </a:pathLst>
            </a:custGeom>
            <a:noFill/>
            <a:ln w="25560">
              <a:solidFill>
                <a:schemeClr val="tx1"/>
              </a:solidFill>
              <a:round/>
              <a:headEnd/>
              <a:tailEnd type="triangle" w="med" len="med"/>
            </a:ln>
            <a:effectLst/>
          </p:spPr>
          <p:txBody>
            <a:bodyPr wrap="none" anchor="ctr"/>
            <a:lstStyle/>
            <a:p>
              <a:endParaRPr lang="en-US"/>
            </a:p>
          </p:txBody>
        </p:sp>
        <p:sp>
          <p:nvSpPr>
            <p:cNvPr id="26659" name="Freeform 35"/>
            <p:cNvSpPr>
              <a:spLocks/>
            </p:cNvSpPr>
            <p:nvPr/>
          </p:nvSpPr>
          <p:spPr bwMode="auto">
            <a:xfrm>
              <a:off x="3810000" y="6263216"/>
              <a:ext cx="1828800" cy="228600"/>
            </a:xfrm>
            <a:custGeom>
              <a:avLst/>
              <a:gdLst/>
              <a:ahLst/>
              <a:cxnLst>
                <a:cxn ang="0">
                  <a:pos x="1152" y="0"/>
                </a:cxn>
                <a:cxn ang="0">
                  <a:pos x="576" y="144"/>
                </a:cxn>
                <a:cxn ang="0">
                  <a:pos x="0" y="0"/>
                </a:cxn>
              </a:cxnLst>
              <a:rect l="0" t="0" r="r" b="b"/>
              <a:pathLst>
                <a:path w="1152" h="144">
                  <a:moveTo>
                    <a:pt x="1152" y="0"/>
                  </a:moveTo>
                  <a:cubicBezTo>
                    <a:pt x="960" y="72"/>
                    <a:pt x="768" y="144"/>
                    <a:pt x="576" y="144"/>
                  </a:cubicBezTo>
                  <a:cubicBezTo>
                    <a:pt x="384" y="144"/>
                    <a:pt x="192" y="72"/>
                    <a:pt x="0" y="0"/>
                  </a:cubicBezTo>
                </a:path>
              </a:pathLst>
            </a:custGeom>
            <a:noFill/>
            <a:ln w="25560">
              <a:solidFill>
                <a:schemeClr val="tx1"/>
              </a:solidFill>
              <a:round/>
              <a:headEnd/>
              <a:tailEnd type="triangle" w="med" len="med"/>
            </a:ln>
            <a:effectLst/>
          </p:spPr>
          <p:txBody>
            <a:bodyPr wrap="none" anchor="ctr"/>
            <a:lstStyle/>
            <a:p>
              <a:endParaRPr lang="en-US"/>
            </a:p>
          </p:txBody>
        </p:sp>
        <p:sp>
          <p:nvSpPr>
            <p:cNvPr id="26660" name="Freeform 36"/>
            <p:cNvSpPr>
              <a:spLocks/>
            </p:cNvSpPr>
            <p:nvPr/>
          </p:nvSpPr>
          <p:spPr bwMode="auto">
            <a:xfrm>
              <a:off x="5638800" y="6263216"/>
              <a:ext cx="1219200" cy="228600"/>
            </a:xfrm>
            <a:custGeom>
              <a:avLst/>
              <a:gdLst/>
              <a:ahLst/>
              <a:cxnLst>
                <a:cxn ang="0">
                  <a:pos x="768" y="0"/>
                </a:cxn>
                <a:cxn ang="0">
                  <a:pos x="384" y="144"/>
                </a:cxn>
                <a:cxn ang="0">
                  <a:pos x="0" y="0"/>
                </a:cxn>
              </a:cxnLst>
              <a:rect l="0" t="0" r="r" b="b"/>
              <a:pathLst>
                <a:path w="768" h="144">
                  <a:moveTo>
                    <a:pt x="768" y="0"/>
                  </a:moveTo>
                  <a:cubicBezTo>
                    <a:pt x="640" y="72"/>
                    <a:pt x="512" y="144"/>
                    <a:pt x="384" y="144"/>
                  </a:cubicBezTo>
                  <a:cubicBezTo>
                    <a:pt x="256" y="144"/>
                    <a:pt x="63" y="23"/>
                    <a:pt x="0" y="0"/>
                  </a:cubicBezTo>
                </a:path>
              </a:pathLst>
            </a:custGeom>
            <a:noFill/>
            <a:ln w="25560">
              <a:solidFill>
                <a:schemeClr val="tx1"/>
              </a:solidFill>
              <a:round/>
              <a:headEnd/>
              <a:tailEnd type="triangle" w="med" len="med"/>
            </a:ln>
            <a:effectLst/>
          </p:spPr>
          <p:txBody>
            <a:bodyPr wrap="none" anchor="ctr"/>
            <a:lstStyle/>
            <a:p>
              <a:endParaRPr lang="en-US"/>
            </a:p>
          </p:txBody>
        </p:sp>
      </p:grpSp>
      <p:grpSp>
        <p:nvGrpSpPr>
          <p:cNvPr id="2" name="组合 1">
            <a:extLst>
              <a:ext uri="{FF2B5EF4-FFF2-40B4-BE49-F238E27FC236}">
                <a16:creationId xmlns:a16="http://schemas.microsoft.com/office/drawing/2014/main" id="{B3FE69AE-912A-4B99-B76A-1D760348164A}"/>
              </a:ext>
            </a:extLst>
          </p:cNvPr>
          <p:cNvGrpSpPr/>
          <p:nvPr/>
        </p:nvGrpSpPr>
        <p:grpSpPr>
          <a:xfrm>
            <a:off x="1296937" y="4222691"/>
            <a:ext cx="6139263" cy="2264889"/>
            <a:chOff x="1296937" y="4222691"/>
            <a:chExt cx="6139263" cy="2264889"/>
          </a:xfrm>
        </p:grpSpPr>
        <p:sp>
          <p:nvSpPr>
            <p:cNvPr id="26627" name="Rectangle 3"/>
            <p:cNvSpPr>
              <a:spLocks noChangeArrowheads="1"/>
            </p:cNvSpPr>
            <p:nvPr/>
          </p:nvSpPr>
          <p:spPr bwMode="auto">
            <a:xfrm>
              <a:off x="3111500" y="4275288"/>
              <a:ext cx="1370013" cy="381000"/>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a:t>
              </a:r>
            </a:p>
          </p:txBody>
        </p:sp>
        <p:sp>
          <p:nvSpPr>
            <p:cNvPr id="26630" name="Rectangle 6"/>
            <p:cNvSpPr>
              <a:spLocks noChangeArrowheads="1"/>
            </p:cNvSpPr>
            <p:nvPr/>
          </p:nvSpPr>
          <p:spPr bwMode="auto">
            <a:xfrm>
              <a:off x="3111500" y="4656288"/>
              <a:ext cx="1676400" cy="1285875"/>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t>
              </a:r>
              <a:r>
                <a:rPr lang="en-GB" sz="1600" b="1" dirty="0">
                  <a:latin typeface="Calibri" pitchFamily="34" charset="0"/>
                </a:rPr>
                <a:t>ayload and</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padding</a:t>
              </a:r>
            </a:p>
          </p:txBody>
        </p:sp>
        <p:sp>
          <p:nvSpPr>
            <p:cNvPr id="26631" name="Text Box 7"/>
            <p:cNvSpPr txBox="1">
              <a:spLocks noChangeArrowheads="1"/>
            </p:cNvSpPr>
            <p:nvPr/>
          </p:nvSpPr>
          <p:spPr bwMode="auto">
            <a:xfrm>
              <a:off x="5083175" y="4222691"/>
              <a:ext cx="2353025" cy="202570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 = 1: Allocated block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 = 0: Free block</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 Total block size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t>
              </a:r>
              <a:r>
                <a:rPr lang="en-GB" sz="1600" b="1" dirty="0">
                  <a:latin typeface="Calibri" pitchFamily="34" charset="0"/>
                </a:rPr>
                <a:t>ayload: Application data</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(allocated blocks only)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Calibri" pitchFamily="34" charset="0"/>
              </a:endParaRPr>
            </a:p>
          </p:txBody>
        </p:sp>
        <p:sp>
          <p:nvSpPr>
            <p:cNvPr id="26632" name="Rectangle 8"/>
            <p:cNvSpPr>
              <a:spLocks noChangeArrowheads="1"/>
            </p:cNvSpPr>
            <p:nvPr/>
          </p:nvSpPr>
          <p:spPr bwMode="auto">
            <a:xfrm>
              <a:off x="4483100" y="4275288"/>
              <a:ext cx="304800" cy="381000"/>
            </a:xfrm>
            <a:prstGeom prst="rect">
              <a:avLst/>
            </a:prstGeom>
            <a:solidFill>
              <a:srgbClr val="EBAFA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a:t>
              </a:r>
            </a:p>
          </p:txBody>
        </p:sp>
        <p:sp>
          <p:nvSpPr>
            <p:cNvPr id="26633" name="Rectangle 9"/>
            <p:cNvSpPr>
              <a:spLocks noChangeArrowheads="1"/>
            </p:cNvSpPr>
            <p:nvPr/>
          </p:nvSpPr>
          <p:spPr bwMode="auto">
            <a:xfrm>
              <a:off x="3109913" y="5936872"/>
              <a:ext cx="1370012" cy="381000"/>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a:t>
              </a:r>
            </a:p>
          </p:txBody>
        </p:sp>
        <p:sp>
          <p:nvSpPr>
            <p:cNvPr id="26634" name="Rectangle 10"/>
            <p:cNvSpPr>
              <a:spLocks noChangeArrowheads="1"/>
            </p:cNvSpPr>
            <p:nvPr/>
          </p:nvSpPr>
          <p:spPr bwMode="auto">
            <a:xfrm>
              <a:off x="4483100" y="5936872"/>
              <a:ext cx="304800" cy="381000"/>
            </a:xfrm>
            <a:prstGeom prst="rect">
              <a:avLst/>
            </a:prstGeom>
            <a:solidFill>
              <a:srgbClr val="EBAFA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a:t>
              </a:r>
            </a:p>
          </p:txBody>
        </p:sp>
        <p:sp>
          <p:nvSpPr>
            <p:cNvPr id="26635" name="Text Box 11"/>
            <p:cNvSpPr txBox="1">
              <a:spLocks noChangeArrowheads="1"/>
            </p:cNvSpPr>
            <p:nvPr/>
          </p:nvSpPr>
          <p:spPr bwMode="auto">
            <a:xfrm>
              <a:off x="1296937" y="5910498"/>
              <a:ext cx="1326815"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Boundary tag</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(footer)</a:t>
              </a:r>
            </a:p>
          </p:txBody>
        </p:sp>
        <p:sp>
          <p:nvSpPr>
            <p:cNvPr id="26636" name="Line 12"/>
            <p:cNvSpPr>
              <a:spLocks noChangeShapeType="1"/>
            </p:cNvSpPr>
            <p:nvPr/>
          </p:nvSpPr>
          <p:spPr bwMode="auto">
            <a:xfrm>
              <a:off x="2590800" y="6104088"/>
              <a:ext cx="533400" cy="1588"/>
            </a:xfrm>
            <a:prstGeom prst="line">
              <a:avLst/>
            </a:prstGeom>
            <a:noFill/>
            <a:ln w="25560">
              <a:solidFill>
                <a:schemeClr val="tx1"/>
              </a:solidFill>
              <a:miter lim="800000"/>
              <a:headEnd/>
              <a:tailEnd type="triangle" w="med" len="med"/>
            </a:ln>
            <a:effectLst/>
          </p:spPr>
          <p:txBody>
            <a:bodyPr/>
            <a:lstStyle/>
            <a:p>
              <a:endParaRPr lang="en-US"/>
            </a:p>
          </p:txBody>
        </p:sp>
        <p:sp>
          <p:nvSpPr>
            <p:cNvPr id="26661" name="Text Box 37"/>
            <p:cNvSpPr txBox="1">
              <a:spLocks noChangeArrowheads="1"/>
            </p:cNvSpPr>
            <p:nvPr/>
          </p:nvSpPr>
          <p:spPr bwMode="auto">
            <a:xfrm>
              <a:off x="1788680" y="4267200"/>
              <a:ext cx="802120"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Header</a:t>
              </a:r>
            </a:p>
          </p:txBody>
        </p:sp>
        <p:sp>
          <p:nvSpPr>
            <p:cNvPr id="26662" name="Line 38"/>
            <p:cNvSpPr>
              <a:spLocks noChangeShapeType="1"/>
            </p:cNvSpPr>
            <p:nvPr/>
          </p:nvSpPr>
          <p:spPr bwMode="auto">
            <a:xfrm>
              <a:off x="2590800" y="4427688"/>
              <a:ext cx="533400" cy="1588"/>
            </a:xfrm>
            <a:prstGeom prst="line">
              <a:avLst/>
            </a:prstGeom>
            <a:noFill/>
            <a:ln w="25560">
              <a:solidFill>
                <a:schemeClr val="tx1"/>
              </a:solidFill>
              <a:miter lim="800000"/>
              <a:headEnd/>
              <a:tailEnd type="triangle" w="med" len="med"/>
            </a:ln>
            <a:effec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44500" y="569913"/>
            <a:ext cx="70231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常数级时间的合并</a:t>
            </a:r>
            <a:endParaRPr lang="en-GB" dirty="0"/>
          </a:p>
        </p:txBody>
      </p:sp>
      <p:sp>
        <p:nvSpPr>
          <p:cNvPr id="27650" name="Rectangle 2"/>
          <p:cNvSpPr>
            <a:spLocks noChangeArrowheads="1"/>
          </p:cNvSpPr>
          <p:nvPr/>
        </p:nvSpPr>
        <p:spPr bwMode="auto">
          <a:xfrm>
            <a:off x="2438400" y="2895600"/>
            <a:ext cx="11430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7651" name="Rectangle 3"/>
          <p:cNvSpPr>
            <a:spLocks noChangeArrowheads="1"/>
          </p:cNvSpPr>
          <p:nvPr/>
        </p:nvSpPr>
        <p:spPr bwMode="auto">
          <a:xfrm>
            <a:off x="2438400" y="2590800"/>
            <a:ext cx="1143000" cy="304800"/>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a:t>
            </a:r>
            <a:r>
              <a:rPr lang="en-GB" sz="1600" b="1" dirty="0">
                <a:latin typeface="Calibri" pitchFamily="34" charset="0"/>
              </a:rPr>
              <a:t>llocated</a:t>
            </a:r>
          </a:p>
        </p:txBody>
      </p:sp>
      <p:sp>
        <p:nvSpPr>
          <p:cNvPr id="27652" name="Rectangle 4"/>
          <p:cNvSpPr>
            <a:spLocks noChangeArrowheads="1"/>
          </p:cNvSpPr>
          <p:nvPr/>
        </p:nvSpPr>
        <p:spPr bwMode="auto">
          <a:xfrm>
            <a:off x="2438400" y="3200400"/>
            <a:ext cx="1143000" cy="304800"/>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a:t>
            </a:r>
            <a:r>
              <a:rPr lang="en-GB" sz="1600" b="1" dirty="0">
                <a:latin typeface="Calibri" pitchFamily="34" charset="0"/>
              </a:rPr>
              <a:t>llocated</a:t>
            </a:r>
          </a:p>
        </p:txBody>
      </p:sp>
      <p:sp>
        <p:nvSpPr>
          <p:cNvPr id="27653" name="Rectangle 5"/>
          <p:cNvSpPr>
            <a:spLocks noChangeArrowheads="1"/>
          </p:cNvSpPr>
          <p:nvPr/>
        </p:nvSpPr>
        <p:spPr bwMode="auto">
          <a:xfrm>
            <a:off x="3962400" y="2895600"/>
            <a:ext cx="11430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7654" name="Rectangle 6"/>
          <p:cNvSpPr>
            <a:spLocks noChangeArrowheads="1"/>
          </p:cNvSpPr>
          <p:nvPr/>
        </p:nvSpPr>
        <p:spPr bwMode="auto">
          <a:xfrm>
            <a:off x="3962400" y="2590800"/>
            <a:ext cx="1143000" cy="304800"/>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a:t>
            </a:r>
            <a:r>
              <a:rPr lang="en-GB" sz="1600" b="1" dirty="0">
                <a:latin typeface="Calibri" pitchFamily="34" charset="0"/>
              </a:rPr>
              <a:t>llocated</a:t>
            </a:r>
          </a:p>
        </p:txBody>
      </p:sp>
      <p:sp>
        <p:nvSpPr>
          <p:cNvPr id="27655" name="Rectangle 7"/>
          <p:cNvSpPr>
            <a:spLocks noChangeArrowheads="1"/>
          </p:cNvSpPr>
          <p:nvPr/>
        </p:nvSpPr>
        <p:spPr bwMode="auto">
          <a:xfrm>
            <a:off x="3962400" y="3200400"/>
            <a:ext cx="1143000" cy="304800"/>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F</a:t>
            </a:r>
            <a:r>
              <a:rPr lang="en-GB" sz="1600" b="1" dirty="0">
                <a:latin typeface="Calibri" pitchFamily="34" charset="0"/>
              </a:rPr>
              <a:t>ree</a:t>
            </a:r>
          </a:p>
        </p:txBody>
      </p:sp>
      <p:sp>
        <p:nvSpPr>
          <p:cNvPr id="27656" name="Rectangle 8"/>
          <p:cNvSpPr>
            <a:spLocks noChangeArrowheads="1"/>
          </p:cNvSpPr>
          <p:nvPr/>
        </p:nvSpPr>
        <p:spPr bwMode="auto">
          <a:xfrm>
            <a:off x="5486400" y="2895600"/>
            <a:ext cx="11430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7657" name="Rectangle 9"/>
          <p:cNvSpPr>
            <a:spLocks noChangeArrowheads="1"/>
          </p:cNvSpPr>
          <p:nvPr/>
        </p:nvSpPr>
        <p:spPr bwMode="auto">
          <a:xfrm>
            <a:off x="5486400" y="2590800"/>
            <a:ext cx="1143000" cy="304800"/>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F</a:t>
            </a:r>
            <a:r>
              <a:rPr lang="en-GB" sz="1600" b="1" dirty="0">
                <a:latin typeface="Calibri" pitchFamily="34" charset="0"/>
              </a:rPr>
              <a:t>ree</a:t>
            </a:r>
          </a:p>
        </p:txBody>
      </p:sp>
      <p:sp>
        <p:nvSpPr>
          <p:cNvPr id="27658" name="Rectangle 10"/>
          <p:cNvSpPr>
            <a:spLocks noChangeArrowheads="1"/>
          </p:cNvSpPr>
          <p:nvPr/>
        </p:nvSpPr>
        <p:spPr bwMode="auto">
          <a:xfrm>
            <a:off x="5486400" y="3200400"/>
            <a:ext cx="1143000" cy="304800"/>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a:t>
            </a:r>
            <a:r>
              <a:rPr lang="en-GB" sz="1600" b="1" dirty="0">
                <a:latin typeface="Calibri" pitchFamily="34" charset="0"/>
              </a:rPr>
              <a:t>llocated</a:t>
            </a:r>
          </a:p>
        </p:txBody>
      </p:sp>
      <p:sp>
        <p:nvSpPr>
          <p:cNvPr id="27659" name="Rectangle 11"/>
          <p:cNvSpPr>
            <a:spLocks noChangeArrowheads="1"/>
          </p:cNvSpPr>
          <p:nvPr/>
        </p:nvSpPr>
        <p:spPr bwMode="auto">
          <a:xfrm>
            <a:off x="7010400" y="2895600"/>
            <a:ext cx="11430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7660" name="Rectangle 12"/>
          <p:cNvSpPr>
            <a:spLocks noChangeArrowheads="1"/>
          </p:cNvSpPr>
          <p:nvPr/>
        </p:nvSpPr>
        <p:spPr bwMode="auto">
          <a:xfrm>
            <a:off x="7010400" y="2590800"/>
            <a:ext cx="1143000" cy="304800"/>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F</a:t>
            </a:r>
            <a:r>
              <a:rPr lang="en-GB" sz="1600" b="1" dirty="0">
                <a:latin typeface="Calibri" pitchFamily="34" charset="0"/>
              </a:rPr>
              <a:t>ree</a:t>
            </a:r>
          </a:p>
        </p:txBody>
      </p:sp>
      <p:sp>
        <p:nvSpPr>
          <p:cNvPr id="27661" name="Rectangle 13"/>
          <p:cNvSpPr>
            <a:spLocks noChangeArrowheads="1"/>
          </p:cNvSpPr>
          <p:nvPr/>
        </p:nvSpPr>
        <p:spPr bwMode="auto">
          <a:xfrm>
            <a:off x="7010400" y="3200400"/>
            <a:ext cx="1143000" cy="304800"/>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F</a:t>
            </a:r>
            <a:r>
              <a:rPr lang="en-GB" sz="1600" b="1" dirty="0">
                <a:latin typeface="Calibri" pitchFamily="34" charset="0"/>
              </a:rPr>
              <a:t>ree</a:t>
            </a:r>
          </a:p>
        </p:txBody>
      </p:sp>
      <p:sp>
        <p:nvSpPr>
          <p:cNvPr id="27662" name="Text Box 14"/>
          <p:cNvSpPr txBox="1">
            <a:spLocks noChangeArrowheads="1"/>
          </p:cNvSpPr>
          <p:nvPr/>
        </p:nvSpPr>
        <p:spPr bwMode="auto">
          <a:xfrm>
            <a:off x="368176" y="2749550"/>
            <a:ext cx="1284624" cy="638355"/>
          </a:xfrm>
          <a:prstGeom prst="rect">
            <a:avLst/>
          </a:prstGeom>
          <a:noFill/>
          <a:ln w="9525">
            <a:noFill/>
            <a:round/>
            <a:headEnd/>
            <a:tailEnd/>
          </a:ln>
          <a:effectLst/>
        </p:spPr>
        <p:txBody>
          <a:bodyPr wrap="none"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B</a:t>
            </a:r>
            <a:r>
              <a:rPr lang="en-GB" sz="1800" b="1" dirty="0">
                <a:latin typeface="Calibri" pitchFamily="34" charset="0"/>
              </a:rPr>
              <a:t>lock being</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freed</a:t>
            </a:r>
          </a:p>
        </p:txBody>
      </p:sp>
      <p:sp>
        <p:nvSpPr>
          <p:cNvPr id="27663" name="Line 15"/>
          <p:cNvSpPr>
            <a:spLocks noChangeShapeType="1"/>
          </p:cNvSpPr>
          <p:nvPr/>
        </p:nvSpPr>
        <p:spPr bwMode="auto">
          <a:xfrm>
            <a:off x="1828800" y="3048000"/>
            <a:ext cx="457200" cy="1588"/>
          </a:xfrm>
          <a:prstGeom prst="line">
            <a:avLst/>
          </a:prstGeom>
          <a:noFill/>
          <a:ln w="25560">
            <a:solidFill>
              <a:schemeClr val="tx1"/>
            </a:solidFill>
            <a:miter lim="800000"/>
            <a:headEnd/>
            <a:tailEnd type="triangle" w="med" len="med"/>
          </a:ln>
          <a:effectLst/>
        </p:spPr>
        <p:txBody>
          <a:bodyPr/>
          <a:lstStyle/>
          <a:p>
            <a:endParaRPr lang="en-US"/>
          </a:p>
        </p:txBody>
      </p:sp>
      <p:sp>
        <p:nvSpPr>
          <p:cNvPr id="27664" name="Text Box 16"/>
          <p:cNvSpPr txBox="1">
            <a:spLocks noChangeArrowheads="1"/>
          </p:cNvSpPr>
          <p:nvPr/>
        </p:nvSpPr>
        <p:spPr bwMode="auto">
          <a:xfrm>
            <a:off x="2590800" y="2057400"/>
            <a:ext cx="79410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rPr>
              <a:t>Case 1</a:t>
            </a:r>
          </a:p>
        </p:txBody>
      </p:sp>
      <p:sp>
        <p:nvSpPr>
          <p:cNvPr id="27665" name="Text Box 17"/>
          <p:cNvSpPr txBox="1">
            <a:spLocks noChangeArrowheads="1"/>
          </p:cNvSpPr>
          <p:nvPr/>
        </p:nvSpPr>
        <p:spPr bwMode="auto">
          <a:xfrm>
            <a:off x="4114800" y="2057400"/>
            <a:ext cx="79410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rPr>
              <a:t>Case 2</a:t>
            </a:r>
          </a:p>
        </p:txBody>
      </p:sp>
      <p:sp>
        <p:nvSpPr>
          <p:cNvPr id="27666" name="Text Box 18"/>
          <p:cNvSpPr txBox="1">
            <a:spLocks noChangeArrowheads="1"/>
          </p:cNvSpPr>
          <p:nvPr/>
        </p:nvSpPr>
        <p:spPr bwMode="auto">
          <a:xfrm>
            <a:off x="5638800" y="2057400"/>
            <a:ext cx="79410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rPr>
              <a:t>Case 3</a:t>
            </a:r>
          </a:p>
        </p:txBody>
      </p:sp>
      <p:sp>
        <p:nvSpPr>
          <p:cNvPr id="27667" name="Text Box 19"/>
          <p:cNvSpPr txBox="1">
            <a:spLocks noChangeArrowheads="1"/>
          </p:cNvSpPr>
          <p:nvPr/>
        </p:nvSpPr>
        <p:spPr bwMode="auto">
          <a:xfrm>
            <a:off x="7162800" y="2057400"/>
            <a:ext cx="79410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rPr>
              <a:t>Case 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1752600" y="19050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28674" name="Rectangle 2"/>
          <p:cNvSpPr>
            <a:spLocks noChangeArrowheads="1"/>
          </p:cNvSpPr>
          <p:nvPr/>
        </p:nvSpPr>
        <p:spPr bwMode="auto">
          <a:xfrm>
            <a:off x="3048000" y="19050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675" name="Rectangle 3"/>
          <p:cNvSpPr>
            <a:spLocks noChangeArrowheads="1"/>
          </p:cNvSpPr>
          <p:nvPr/>
        </p:nvSpPr>
        <p:spPr bwMode="auto">
          <a:xfrm>
            <a:off x="1752600" y="2209800"/>
            <a:ext cx="16764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28676" name="Rectangle 4"/>
          <p:cNvSpPr>
            <a:spLocks noGrp="1" noChangeArrowheads="1"/>
          </p:cNvSpPr>
          <p:nvPr>
            <p:ph type="title"/>
          </p:nvPr>
        </p:nvSpPr>
        <p:spPr>
          <a:xfrm>
            <a:off x="419100" y="483417"/>
            <a:ext cx="83058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常数级时间的合并</a:t>
            </a:r>
            <a:r>
              <a:rPr lang="en-GB" dirty="0"/>
              <a:t>(Case 1)</a:t>
            </a:r>
          </a:p>
        </p:txBody>
      </p:sp>
      <p:sp>
        <p:nvSpPr>
          <p:cNvPr id="28677" name="Rectangle 5"/>
          <p:cNvSpPr>
            <a:spLocks noChangeArrowheads="1"/>
          </p:cNvSpPr>
          <p:nvPr/>
        </p:nvSpPr>
        <p:spPr bwMode="auto">
          <a:xfrm>
            <a:off x="1752600" y="25146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8678" name="Rectangle 6"/>
          <p:cNvSpPr>
            <a:spLocks noChangeArrowheads="1"/>
          </p:cNvSpPr>
          <p:nvPr/>
        </p:nvSpPr>
        <p:spPr bwMode="auto">
          <a:xfrm>
            <a:off x="1752600" y="25146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28679" name="Rectangle 7"/>
          <p:cNvSpPr>
            <a:spLocks noChangeArrowheads="1"/>
          </p:cNvSpPr>
          <p:nvPr/>
        </p:nvSpPr>
        <p:spPr bwMode="auto">
          <a:xfrm>
            <a:off x="3048000" y="25146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680" name="Rectangle 8"/>
          <p:cNvSpPr>
            <a:spLocks noChangeArrowheads="1"/>
          </p:cNvSpPr>
          <p:nvPr/>
        </p:nvSpPr>
        <p:spPr bwMode="auto">
          <a:xfrm>
            <a:off x="1752600" y="19050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28681" name="Line 9"/>
          <p:cNvSpPr>
            <a:spLocks noChangeShapeType="1"/>
          </p:cNvSpPr>
          <p:nvPr/>
        </p:nvSpPr>
        <p:spPr bwMode="auto">
          <a:xfrm>
            <a:off x="2590800" y="4191000"/>
            <a:ext cx="1588" cy="457200"/>
          </a:xfrm>
          <a:prstGeom prst="line">
            <a:avLst/>
          </a:prstGeom>
          <a:noFill/>
          <a:ln w="25560">
            <a:solidFill>
              <a:schemeClr val="tx1"/>
            </a:solidFill>
            <a:miter lim="800000"/>
            <a:headEnd/>
            <a:tailEnd type="triangle" w="med" len="med"/>
          </a:ln>
          <a:effectLst/>
        </p:spPr>
        <p:txBody>
          <a:bodyPr/>
          <a:lstStyle/>
          <a:p>
            <a:endParaRPr lang="en-US"/>
          </a:p>
        </p:txBody>
      </p:sp>
      <p:sp>
        <p:nvSpPr>
          <p:cNvPr id="28682" name="Rectangle 10"/>
          <p:cNvSpPr>
            <a:spLocks noChangeArrowheads="1"/>
          </p:cNvSpPr>
          <p:nvPr/>
        </p:nvSpPr>
        <p:spPr bwMode="auto">
          <a:xfrm>
            <a:off x="1752600" y="2819400"/>
            <a:ext cx="12954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28683" name="Rectangle 11"/>
          <p:cNvSpPr>
            <a:spLocks noChangeArrowheads="1"/>
          </p:cNvSpPr>
          <p:nvPr/>
        </p:nvSpPr>
        <p:spPr bwMode="auto">
          <a:xfrm>
            <a:off x="3048000" y="2819400"/>
            <a:ext cx="3810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684" name="Rectangle 12"/>
          <p:cNvSpPr>
            <a:spLocks noChangeArrowheads="1"/>
          </p:cNvSpPr>
          <p:nvPr/>
        </p:nvSpPr>
        <p:spPr bwMode="auto">
          <a:xfrm>
            <a:off x="1752600" y="3124200"/>
            <a:ext cx="1676400" cy="304800"/>
          </a:xfrm>
          <a:prstGeom prst="rect">
            <a:avLst/>
          </a:prstGeom>
          <a:solidFill>
            <a:srgbClr val="F6F5BD"/>
          </a:solidFill>
          <a:ln w="3240">
            <a:solidFill>
              <a:schemeClr val="tx1"/>
            </a:solidFill>
            <a:miter lim="800000"/>
            <a:headEnd/>
            <a:tailEnd/>
          </a:ln>
          <a:effectLst/>
        </p:spPr>
        <p:txBody>
          <a:bodyPr wrap="none" anchor="ctr"/>
          <a:lstStyle/>
          <a:p>
            <a:endParaRPr lang="en-US"/>
          </a:p>
        </p:txBody>
      </p:sp>
      <p:sp>
        <p:nvSpPr>
          <p:cNvPr id="28685" name="Rectangle 13"/>
          <p:cNvSpPr>
            <a:spLocks noChangeArrowheads="1"/>
          </p:cNvSpPr>
          <p:nvPr/>
        </p:nvSpPr>
        <p:spPr bwMode="auto">
          <a:xfrm>
            <a:off x="1752600" y="34290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8686" name="Rectangle 14"/>
          <p:cNvSpPr>
            <a:spLocks noChangeArrowheads="1"/>
          </p:cNvSpPr>
          <p:nvPr/>
        </p:nvSpPr>
        <p:spPr bwMode="auto">
          <a:xfrm>
            <a:off x="1752600" y="3429000"/>
            <a:ext cx="12954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28687" name="Rectangle 15"/>
          <p:cNvSpPr>
            <a:spLocks noChangeArrowheads="1"/>
          </p:cNvSpPr>
          <p:nvPr/>
        </p:nvSpPr>
        <p:spPr bwMode="auto">
          <a:xfrm>
            <a:off x="3048000" y="3429000"/>
            <a:ext cx="3810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688" name="Rectangle 16"/>
          <p:cNvSpPr>
            <a:spLocks noChangeArrowheads="1"/>
          </p:cNvSpPr>
          <p:nvPr/>
        </p:nvSpPr>
        <p:spPr bwMode="auto">
          <a:xfrm>
            <a:off x="1752600" y="28194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28689" name="Rectangle 17"/>
          <p:cNvSpPr>
            <a:spLocks noChangeArrowheads="1"/>
          </p:cNvSpPr>
          <p:nvPr/>
        </p:nvSpPr>
        <p:spPr bwMode="auto">
          <a:xfrm>
            <a:off x="1752600" y="37338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28690" name="Rectangle 18"/>
          <p:cNvSpPr>
            <a:spLocks noChangeArrowheads="1"/>
          </p:cNvSpPr>
          <p:nvPr/>
        </p:nvSpPr>
        <p:spPr bwMode="auto">
          <a:xfrm>
            <a:off x="3048000" y="37338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691" name="Rectangle 19"/>
          <p:cNvSpPr>
            <a:spLocks noChangeArrowheads="1"/>
          </p:cNvSpPr>
          <p:nvPr/>
        </p:nvSpPr>
        <p:spPr bwMode="auto">
          <a:xfrm>
            <a:off x="1752600" y="4038600"/>
            <a:ext cx="16764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28692" name="Rectangle 20"/>
          <p:cNvSpPr>
            <a:spLocks noChangeArrowheads="1"/>
          </p:cNvSpPr>
          <p:nvPr/>
        </p:nvSpPr>
        <p:spPr bwMode="auto">
          <a:xfrm>
            <a:off x="1752600" y="43434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8693" name="Rectangle 21"/>
          <p:cNvSpPr>
            <a:spLocks noChangeArrowheads="1"/>
          </p:cNvSpPr>
          <p:nvPr/>
        </p:nvSpPr>
        <p:spPr bwMode="auto">
          <a:xfrm>
            <a:off x="1752600" y="43434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28694" name="Rectangle 22"/>
          <p:cNvSpPr>
            <a:spLocks noChangeArrowheads="1"/>
          </p:cNvSpPr>
          <p:nvPr/>
        </p:nvSpPr>
        <p:spPr bwMode="auto">
          <a:xfrm>
            <a:off x="3048000" y="43434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695" name="Rectangle 23"/>
          <p:cNvSpPr>
            <a:spLocks noChangeArrowheads="1"/>
          </p:cNvSpPr>
          <p:nvPr/>
        </p:nvSpPr>
        <p:spPr bwMode="auto">
          <a:xfrm>
            <a:off x="1752600" y="3733800"/>
            <a:ext cx="1676400" cy="914400"/>
          </a:xfrm>
          <a:prstGeom prst="rect">
            <a:avLst/>
          </a:prstGeom>
          <a:noFill/>
          <a:ln w="38160">
            <a:solidFill>
              <a:schemeClr val="tx1"/>
            </a:solidFill>
            <a:miter lim="800000"/>
            <a:headEnd/>
            <a:tailEnd/>
          </a:ln>
          <a:effectLst/>
        </p:spPr>
        <p:txBody>
          <a:bodyPr wrap="none" anchor="ctr"/>
          <a:lstStyle/>
          <a:p>
            <a:endParaRPr lang="en-US"/>
          </a:p>
        </p:txBody>
      </p:sp>
      <p:grpSp>
        <p:nvGrpSpPr>
          <p:cNvPr id="2" name="Group 1"/>
          <p:cNvGrpSpPr/>
          <p:nvPr/>
        </p:nvGrpSpPr>
        <p:grpSpPr>
          <a:xfrm>
            <a:off x="3581400" y="1905000"/>
            <a:ext cx="2514600" cy="2743200"/>
            <a:chOff x="3581400" y="1905000"/>
            <a:chExt cx="2514600" cy="2743200"/>
          </a:xfrm>
        </p:grpSpPr>
        <p:sp>
          <p:nvSpPr>
            <p:cNvPr id="28696" name="Rectangle 24"/>
            <p:cNvSpPr>
              <a:spLocks noChangeArrowheads="1"/>
            </p:cNvSpPr>
            <p:nvPr/>
          </p:nvSpPr>
          <p:spPr bwMode="auto">
            <a:xfrm>
              <a:off x="4419600" y="19050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28697" name="Rectangle 25"/>
            <p:cNvSpPr>
              <a:spLocks noChangeArrowheads="1"/>
            </p:cNvSpPr>
            <p:nvPr/>
          </p:nvSpPr>
          <p:spPr bwMode="auto">
            <a:xfrm>
              <a:off x="5715000" y="19050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698" name="Rectangle 26"/>
            <p:cNvSpPr>
              <a:spLocks noChangeArrowheads="1"/>
            </p:cNvSpPr>
            <p:nvPr/>
          </p:nvSpPr>
          <p:spPr bwMode="auto">
            <a:xfrm>
              <a:off x="4419600" y="2209800"/>
              <a:ext cx="16764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28699" name="Rectangle 27"/>
            <p:cNvSpPr>
              <a:spLocks noChangeArrowheads="1"/>
            </p:cNvSpPr>
            <p:nvPr/>
          </p:nvSpPr>
          <p:spPr bwMode="auto">
            <a:xfrm>
              <a:off x="4419600" y="25146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8700" name="Rectangle 28"/>
            <p:cNvSpPr>
              <a:spLocks noChangeArrowheads="1"/>
            </p:cNvSpPr>
            <p:nvPr/>
          </p:nvSpPr>
          <p:spPr bwMode="auto">
            <a:xfrm>
              <a:off x="4419600" y="25146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28701" name="Rectangle 29"/>
            <p:cNvSpPr>
              <a:spLocks noChangeArrowheads="1"/>
            </p:cNvSpPr>
            <p:nvPr/>
          </p:nvSpPr>
          <p:spPr bwMode="auto">
            <a:xfrm>
              <a:off x="5715000" y="25146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702" name="Rectangle 30"/>
            <p:cNvSpPr>
              <a:spLocks noChangeArrowheads="1"/>
            </p:cNvSpPr>
            <p:nvPr/>
          </p:nvSpPr>
          <p:spPr bwMode="auto">
            <a:xfrm>
              <a:off x="4419600" y="19050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28703" name="Line 31"/>
            <p:cNvSpPr>
              <a:spLocks noChangeShapeType="1"/>
            </p:cNvSpPr>
            <p:nvPr/>
          </p:nvSpPr>
          <p:spPr bwMode="auto">
            <a:xfrm>
              <a:off x="5257800" y="4191000"/>
              <a:ext cx="1588" cy="457200"/>
            </a:xfrm>
            <a:prstGeom prst="line">
              <a:avLst/>
            </a:prstGeom>
            <a:noFill/>
            <a:ln w="25560">
              <a:solidFill>
                <a:schemeClr val="tx1"/>
              </a:solidFill>
              <a:miter lim="800000"/>
              <a:headEnd/>
              <a:tailEnd type="triangle" w="med" len="med"/>
            </a:ln>
            <a:effectLst/>
          </p:spPr>
          <p:txBody>
            <a:bodyPr/>
            <a:lstStyle/>
            <a:p>
              <a:endParaRPr lang="en-US"/>
            </a:p>
          </p:txBody>
        </p:sp>
        <p:sp>
          <p:nvSpPr>
            <p:cNvPr id="28704" name="Rectangle 32"/>
            <p:cNvSpPr>
              <a:spLocks noChangeArrowheads="1"/>
            </p:cNvSpPr>
            <p:nvPr/>
          </p:nvSpPr>
          <p:spPr bwMode="auto">
            <a:xfrm>
              <a:off x="4419600" y="28194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28705" name="Rectangle 33"/>
            <p:cNvSpPr>
              <a:spLocks noChangeArrowheads="1"/>
            </p:cNvSpPr>
            <p:nvPr/>
          </p:nvSpPr>
          <p:spPr bwMode="auto">
            <a:xfrm>
              <a:off x="5715000" y="28194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28706" name="Rectangle 34"/>
            <p:cNvSpPr>
              <a:spLocks noChangeArrowheads="1"/>
            </p:cNvSpPr>
            <p:nvPr/>
          </p:nvSpPr>
          <p:spPr bwMode="auto">
            <a:xfrm>
              <a:off x="4419600" y="3124200"/>
              <a:ext cx="16764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8707" name="Rectangle 35"/>
            <p:cNvSpPr>
              <a:spLocks noChangeArrowheads="1"/>
            </p:cNvSpPr>
            <p:nvPr/>
          </p:nvSpPr>
          <p:spPr bwMode="auto">
            <a:xfrm>
              <a:off x="4419600" y="34290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8708" name="Rectangle 36"/>
            <p:cNvSpPr>
              <a:spLocks noChangeArrowheads="1"/>
            </p:cNvSpPr>
            <p:nvPr/>
          </p:nvSpPr>
          <p:spPr bwMode="auto">
            <a:xfrm>
              <a:off x="4419600" y="34290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28709" name="Rectangle 37"/>
            <p:cNvSpPr>
              <a:spLocks noChangeArrowheads="1"/>
            </p:cNvSpPr>
            <p:nvPr/>
          </p:nvSpPr>
          <p:spPr bwMode="auto">
            <a:xfrm>
              <a:off x="5715000" y="34290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28710" name="Rectangle 38"/>
            <p:cNvSpPr>
              <a:spLocks noChangeArrowheads="1"/>
            </p:cNvSpPr>
            <p:nvPr/>
          </p:nvSpPr>
          <p:spPr bwMode="auto">
            <a:xfrm>
              <a:off x="4419600" y="28194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28711" name="Rectangle 39"/>
            <p:cNvSpPr>
              <a:spLocks noChangeArrowheads="1"/>
            </p:cNvSpPr>
            <p:nvPr/>
          </p:nvSpPr>
          <p:spPr bwMode="auto">
            <a:xfrm>
              <a:off x="4419600" y="37338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28712" name="Rectangle 40"/>
            <p:cNvSpPr>
              <a:spLocks noChangeArrowheads="1"/>
            </p:cNvSpPr>
            <p:nvPr/>
          </p:nvSpPr>
          <p:spPr bwMode="auto">
            <a:xfrm>
              <a:off x="5715000" y="37338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713" name="Rectangle 41"/>
            <p:cNvSpPr>
              <a:spLocks noChangeArrowheads="1"/>
            </p:cNvSpPr>
            <p:nvPr/>
          </p:nvSpPr>
          <p:spPr bwMode="auto">
            <a:xfrm>
              <a:off x="4419600" y="4038600"/>
              <a:ext cx="16764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28714" name="Rectangle 42"/>
            <p:cNvSpPr>
              <a:spLocks noChangeArrowheads="1"/>
            </p:cNvSpPr>
            <p:nvPr/>
          </p:nvSpPr>
          <p:spPr bwMode="auto">
            <a:xfrm>
              <a:off x="4419600" y="43434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8715" name="Rectangle 43"/>
            <p:cNvSpPr>
              <a:spLocks noChangeArrowheads="1"/>
            </p:cNvSpPr>
            <p:nvPr/>
          </p:nvSpPr>
          <p:spPr bwMode="auto">
            <a:xfrm>
              <a:off x="4419600" y="43434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28716" name="Rectangle 44"/>
            <p:cNvSpPr>
              <a:spLocks noChangeArrowheads="1"/>
            </p:cNvSpPr>
            <p:nvPr/>
          </p:nvSpPr>
          <p:spPr bwMode="auto">
            <a:xfrm>
              <a:off x="5715000" y="43434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8717" name="Rectangle 45"/>
            <p:cNvSpPr>
              <a:spLocks noChangeArrowheads="1"/>
            </p:cNvSpPr>
            <p:nvPr/>
          </p:nvSpPr>
          <p:spPr bwMode="auto">
            <a:xfrm>
              <a:off x="4419600" y="37338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28718" name="Line 46"/>
            <p:cNvSpPr>
              <a:spLocks noChangeShapeType="1"/>
            </p:cNvSpPr>
            <p:nvPr/>
          </p:nvSpPr>
          <p:spPr bwMode="auto">
            <a:xfrm>
              <a:off x="3581400" y="3276600"/>
              <a:ext cx="609600" cy="1588"/>
            </a:xfrm>
            <a:prstGeom prst="line">
              <a:avLst/>
            </a:prstGeom>
            <a:noFill/>
            <a:ln w="25560">
              <a:solidFill>
                <a:schemeClr val="tx1"/>
              </a:solidFill>
              <a:miter lim="800000"/>
              <a:headEnd/>
              <a:tailEnd type="triangle" w="med" len="med"/>
            </a:ln>
            <a:effec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en-US" dirty="0"/>
              <a:t>动态内存分配器</a:t>
            </a:r>
            <a:endParaRPr lang="en-US" dirty="0"/>
          </a:p>
        </p:txBody>
      </p:sp>
      <p:sp>
        <p:nvSpPr>
          <p:cNvPr id="19459" name="Rectangle 3"/>
          <p:cNvSpPr>
            <a:spLocks noGrp="1" noChangeArrowheads="1"/>
          </p:cNvSpPr>
          <p:nvPr>
            <p:ph type="body" idx="1"/>
          </p:nvPr>
        </p:nvSpPr>
        <p:spPr>
          <a:xfrm>
            <a:off x="396875" y="1671637"/>
            <a:ext cx="7896225" cy="4348163"/>
          </a:xfrm>
        </p:spPr>
        <p:txBody>
          <a:bodyPr/>
          <a:lstStyle/>
          <a:p>
            <a:r>
              <a:rPr lang="zh-CN" altLang="en-US" dirty="0"/>
              <a:t>分配器将堆视为一组不同大小的块（</a:t>
            </a:r>
            <a:r>
              <a:rPr lang="en-US" i="1" dirty="0">
                <a:solidFill>
                  <a:srgbClr val="990000"/>
                </a:solidFill>
              </a:rPr>
              <a:t>block</a:t>
            </a:r>
            <a:r>
              <a:rPr lang="zh-CN" altLang="en-US" dirty="0"/>
              <a:t>）来维护，状态分为两种：</a:t>
            </a:r>
            <a:r>
              <a:rPr lang="zh-CN" altLang="en-US" dirty="0">
                <a:solidFill>
                  <a:srgbClr val="990000"/>
                </a:solidFill>
              </a:rPr>
              <a:t>已分配的（</a:t>
            </a:r>
            <a:r>
              <a:rPr lang="en-US" i="1" dirty="0">
                <a:solidFill>
                  <a:srgbClr val="990000"/>
                </a:solidFill>
              </a:rPr>
              <a:t>allocated</a:t>
            </a:r>
            <a:r>
              <a:rPr lang="en-US" dirty="0">
                <a:solidFill>
                  <a:srgbClr val="000000"/>
                </a:solidFill>
              </a:rPr>
              <a:t> </a:t>
            </a:r>
            <a:r>
              <a:rPr lang="zh-CN" altLang="en-US" dirty="0">
                <a:solidFill>
                  <a:srgbClr val="C00000"/>
                </a:solidFill>
              </a:rPr>
              <a:t>）</a:t>
            </a:r>
            <a:r>
              <a:rPr lang="zh-CN" altLang="en-US" dirty="0">
                <a:solidFill>
                  <a:srgbClr val="000000"/>
                </a:solidFill>
              </a:rPr>
              <a:t>，</a:t>
            </a:r>
            <a:r>
              <a:rPr lang="zh-CN" altLang="en-US" dirty="0">
                <a:solidFill>
                  <a:srgbClr val="990000"/>
                </a:solidFill>
              </a:rPr>
              <a:t>空闲的（</a:t>
            </a:r>
            <a:r>
              <a:rPr lang="en-US" i="1" dirty="0">
                <a:solidFill>
                  <a:srgbClr val="990000"/>
                </a:solidFill>
              </a:rPr>
              <a:t>free</a:t>
            </a:r>
            <a:r>
              <a:rPr lang="zh-CN" altLang="en-US" dirty="0">
                <a:solidFill>
                  <a:srgbClr val="990000"/>
                </a:solidFill>
              </a:rPr>
              <a:t>）</a:t>
            </a:r>
            <a:endParaRPr lang="en-US" dirty="0">
              <a:solidFill>
                <a:srgbClr val="990000"/>
              </a:solidFill>
            </a:endParaRPr>
          </a:p>
          <a:p>
            <a:r>
              <a:rPr lang="zh-CN" altLang="en-US" dirty="0"/>
              <a:t>分配器的类型：</a:t>
            </a:r>
            <a:endParaRPr lang="en-US" altLang="zh-CN" dirty="0"/>
          </a:p>
          <a:p>
            <a:pPr lvl="1"/>
            <a:r>
              <a:rPr lang="zh-CN" altLang="en-US" b="1" dirty="0">
                <a:solidFill>
                  <a:srgbClr val="990000"/>
                </a:solidFill>
              </a:rPr>
              <a:t>显式分配器（</a:t>
            </a:r>
            <a:r>
              <a:rPr lang="en-US" b="1" i="1" dirty="0">
                <a:solidFill>
                  <a:srgbClr val="990000"/>
                </a:solidFill>
              </a:rPr>
              <a:t>Explicit allocator</a:t>
            </a:r>
            <a:r>
              <a:rPr lang="zh-CN" altLang="en-US" b="1" dirty="0">
                <a:solidFill>
                  <a:srgbClr val="990000"/>
                </a:solidFill>
              </a:rPr>
              <a:t>）</a:t>
            </a:r>
            <a:r>
              <a:rPr lang="en-US" dirty="0"/>
              <a:t>:  </a:t>
            </a:r>
            <a:r>
              <a:rPr lang="zh-CN" altLang="en-US" dirty="0"/>
              <a:t>应用程序分配和释放空间</a:t>
            </a:r>
            <a:endParaRPr lang="en-US" dirty="0"/>
          </a:p>
          <a:p>
            <a:pPr lvl="2"/>
            <a:r>
              <a:rPr lang="en-US" dirty="0"/>
              <a:t>E.g.,  </a:t>
            </a:r>
            <a:r>
              <a:rPr lang="en-US" dirty="0" err="1">
                <a:latin typeface="Courier New"/>
                <a:cs typeface="Courier New"/>
              </a:rPr>
              <a:t>malloc</a:t>
            </a:r>
            <a:r>
              <a:rPr lang="en-US" dirty="0"/>
              <a:t> and </a:t>
            </a:r>
            <a:r>
              <a:rPr lang="en-US" dirty="0">
                <a:latin typeface="Courier New"/>
                <a:cs typeface="Courier New"/>
              </a:rPr>
              <a:t>free</a:t>
            </a:r>
            <a:r>
              <a:rPr lang="en-US" dirty="0"/>
              <a:t> in C</a:t>
            </a:r>
          </a:p>
          <a:p>
            <a:pPr lvl="1"/>
            <a:r>
              <a:rPr lang="zh-CN" altLang="en-US" b="1" dirty="0">
                <a:solidFill>
                  <a:srgbClr val="990000"/>
                </a:solidFill>
              </a:rPr>
              <a:t>隐式分配器（ </a:t>
            </a:r>
            <a:r>
              <a:rPr lang="en-US" b="1" i="1" dirty="0">
                <a:solidFill>
                  <a:srgbClr val="990000"/>
                </a:solidFill>
              </a:rPr>
              <a:t>Implicit allocator</a:t>
            </a:r>
            <a:r>
              <a:rPr lang="zh-CN" altLang="en-US" b="1" dirty="0">
                <a:solidFill>
                  <a:srgbClr val="990000"/>
                </a:solidFill>
              </a:rPr>
              <a:t>）</a:t>
            </a:r>
            <a:r>
              <a:rPr lang="en-US" b="1" dirty="0"/>
              <a:t>:</a:t>
            </a:r>
            <a:r>
              <a:rPr lang="zh-CN" altLang="en-US" dirty="0"/>
              <a:t>应用程序分配空间，但不释放空间</a:t>
            </a:r>
            <a:endParaRPr lang="en-US" dirty="0"/>
          </a:p>
          <a:p>
            <a:pPr lvl="2"/>
            <a:r>
              <a:rPr lang="en-US" dirty="0"/>
              <a:t>E.g. garbage collection in Java, ML, and Lisp</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419100" y="533400"/>
            <a:ext cx="83058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常数级时间的合并</a:t>
            </a:r>
            <a:r>
              <a:rPr lang="en-GB" dirty="0"/>
              <a:t>(Case 2)</a:t>
            </a:r>
          </a:p>
        </p:txBody>
      </p:sp>
      <p:sp>
        <p:nvSpPr>
          <p:cNvPr id="29710" name="Rectangle 14"/>
          <p:cNvSpPr>
            <a:spLocks noChangeArrowheads="1"/>
          </p:cNvSpPr>
          <p:nvPr/>
        </p:nvSpPr>
        <p:spPr bwMode="auto">
          <a:xfrm>
            <a:off x="1752600" y="19050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29711" name="Rectangle 15"/>
          <p:cNvSpPr>
            <a:spLocks noChangeArrowheads="1"/>
          </p:cNvSpPr>
          <p:nvPr/>
        </p:nvSpPr>
        <p:spPr bwMode="auto">
          <a:xfrm>
            <a:off x="3048000" y="19050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9712" name="Rectangle 16"/>
          <p:cNvSpPr>
            <a:spLocks noChangeArrowheads="1"/>
          </p:cNvSpPr>
          <p:nvPr/>
        </p:nvSpPr>
        <p:spPr bwMode="auto">
          <a:xfrm>
            <a:off x="1752600" y="2209800"/>
            <a:ext cx="16764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29713" name="Rectangle 17"/>
          <p:cNvSpPr>
            <a:spLocks noChangeArrowheads="1"/>
          </p:cNvSpPr>
          <p:nvPr/>
        </p:nvSpPr>
        <p:spPr bwMode="auto">
          <a:xfrm>
            <a:off x="1752600" y="25146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9714" name="Rectangle 18"/>
          <p:cNvSpPr>
            <a:spLocks noChangeArrowheads="1"/>
          </p:cNvSpPr>
          <p:nvPr/>
        </p:nvSpPr>
        <p:spPr bwMode="auto">
          <a:xfrm>
            <a:off x="1752600" y="25146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29715" name="Rectangle 19"/>
          <p:cNvSpPr>
            <a:spLocks noChangeArrowheads="1"/>
          </p:cNvSpPr>
          <p:nvPr/>
        </p:nvSpPr>
        <p:spPr bwMode="auto">
          <a:xfrm>
            <a:off x="3048000" y="25146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9716" name="Rectangle 20"/>
          <p:cNvSpPr>
            <a:spLocks noChangeArrowheads="1"/>
          </p:cNvSpPr>
          <p:nvPr/>
        </p:nvSpPr>
        <p:spPr bwMode="auto">
          <a:xfrm>
            <a:off x="1752600" y="19050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29717" name="Line 21"/>
          <p:cNvSpPr>
            <a:spLocks noChangeShapeType="1"/>
          </p:cNvSpPr>
          <p:nvPr/>
        </p:nvSpPr>
        <p:spPr bwMode="auto">
          <a:xfrm>
            <a:off x="2590800" y="4191000"/>
            <a:ext cx="1588" cy="457200"/>
          </a:xfrm>
          <a:prstGeom prst="line">
            <a:avLst/>
          </a:prstGeom>
          <a:noFill/>
          <a:ln w="25560">
            <a:solidFill>
              <a:schemeClr val="tx1"/>
            </a:solidFill>
            <a:miter lim="800000"/>
            <a:headEnd/>
            <a:tailEnd type="triangle" w="med" len="med"/>
          </a:ln>
          <a:effectLst/>
        </p:spPr>
        <p:txBody>
          <a:bodyPr/>
          <a:lstStyle/>
          <a:p>
            <a:endParaRPr lang="en-US"/>
          </a:p>
        </p:txBody>
      </p:sp>
      <p:sp>
        <p:nvSpPr>
          <p:cNvPr id="29718" name="Rectangle 22"/>
          <p:cNvSpPr>
            <a:spLocks noChangeArrowheads="1"/>
          </p:cNvSpPr>
          <p:nvPr/>
        </p:nvSpPr>
        <p:spPr bwMode="auto">
          <a:xfrm>
            <a:off x="1752600" y="2819400"/>
            <a:ext cx="12954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29719" name="Rectangle 23"/>
          <p:cNvSpPr>
            <a:spLocks noChangeArrowheads="1"/>
          </p:cNvSpPr>
          <p:nvPr/>
        </p:nvSpPr>
        <p:spPr bwMode="auto">
          <a:xfrm>
            <a:off x="3048000" y="2819400"/>
            <a:ext cx="3810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9720" name="Rectangle 24"/>
          <p:cNvSpPr>
            <a:spLocks noChangeArrowheads="1"/>
          </p:cNvSpPr>
          <p:nvPr/>
        </p:nvSpPr>
        <p:spPr bwMode="auto">
          <a:xfrm>
            <a:off x="1752600" y="3124200"/>
            <a:ext cx="1676400" cy="304800"/>
          </a:xfrm>
          <a:prstGeom prst="rect">
            <a:avLst/>
          </a:prstGeom>
          <a:solidFill>
            <a:srgbClr val="F6F5BD"/>
          </a:solidFill>
          <a:ln w="3240">
            <a:solidFill>
              <a:schemeClr val="tx1"/>
            </a:solidFill>
            <a:miter lim="800000"/>
            <a:headEnd/>
            <a:tailEnd/>
          </a:ln>
          <a:effectLst/>
        </p:spPr>
        <p:txBody>
          <a:bodyPr wrap="none" anchor="ctr"/>
          <a:lstStyle/>
          <a:p>
            <a:endParaRPr lang="en-US"/>
          </a:p>
        </p:txBody>
      </p:sp>
      <p:sp>
        <p:nvSpPr>
          <p:cNvPr id="29721" name="Rectangle 25"/>
          <p:cNvSpPr>
            <a:spLocks noChangeArrowheads="1"/>
          </p:cNvSpPr>
          <p:nvPr/>
        </p:nvSpPr>
        <p:spPr bwMode="auto">
          <a:xfrm>
            <a:off x="1752600" y="34290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9722" name="Rectangle 26"/>
          <p:cNvSpPr>
            <a:spLocks noChangeArrowheads="1"/>
          </p:cNvSpPr>
          <p:nvPr/>
        </p:nvSpPr>
        <p:spPr bwMode="auto">
          <a:xfrm>
            <a:off x="1752600" y="3429000"/>
            <a:ext cx="12954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29723" name="Rectangle 27"/>
          <p:cNvSpPr>
            <a:spLocks noChangeArrowheads="1"/>
          </p:cNvSpPr>
          <p:nvPr/>
        </p:nvSpPr>
        <p:spPr bwMode="auto">
          <a:xfrm>
            <a:off x="3048000" y="3429000"/>
            <a:ext cx="3810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9724" name="Rectangle 28"/>
          <p:cNvSpPr>
            <a:spLocks noChangeArrowheads="1"/>
          </p:cNvSpPr>
          <p:nvPr/>
        </p:nvSpPr>
        <p:spPr bwMode="auto">
          <a:xfrm>
            <a:off x="1752600" y="28194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29725" name="Rectangle 29"/>
          <p:cNvSpPr>
            <a:spLocks noChangeArrowheads="1"/>
          </p:cNvSpPr>
          <p:nvPr/>
        </p:nvSpPr>
        <p:spPr bwMode="auto">
          <a:xfrm>
            <a:off x="1752600" y="3733800"/>
            <a:ext cx="1295400" cy="304800"/>
          </a:xfrm>
          <a:prstGeom prst="rect">
            <a:avLst/>
          </a:prstGeom>
          <a:solidFill>
            <a:schemeClr val="bg1"/>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29726" name="Rectangle 30"/>
          <p:cNvSpPr>
            <a:spLocks noChangeArrowheads="1"/>
          </p:cNvSpPr>
          <p:nvPr/>
        </p:nvSpPr>
        <p:spPr bwMode="auto">
          <a:xfrm>
            <a:off x="3048000" y="3733800"/>
            <a:ext cx="381000" cy="304800"/>
          </a:xfrm>
          <a:prstGeom prst="rect">
            <a:avLst/>
          </a:prstGeom>
          <a:solidFill>
            <a:schemeClr val="bg1"/>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29727" name="Rectangle 31"/>
          <p:cNvSpPr>
            <a:spLocks noChangeArrowheads="1"/>
          </p:cNvSpPr>
          <p:nvPr/>
        </p:nvSpPr>
        <p:spPr bwMode="auto">
          <a:xfrm>
            <a:off x="1752600" y="4038600"/>
            <a:ext cx="1676400" cy="3048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9728" name="Rectangle 32"/>
          <p:cNvSpPr>
            <a:spLocks noChangeArrowheads="1"/>
          </p:cNvSpPr>
          <p:nvPr/>
        </p:nvSpPr>
        <p:spPr bwMode="auto">
          <a:xfrm>
            <a:off x="1752600" y="43434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9729" name="Rectangle 33"/>
          <p:cNvSpPr>
            <a:spLocks noChangeArrowheads="1"/>
          </p:cNvSpPr>
          <p:nvPr/>
        </p:nvSpPr>
        <p:spPr bwMode="auto">
          <a:xfrm>
            <a:off x="1752600" y="4343400"/>
            <a:ext cx="1295400" cy="304800"/>
          </a:xfrm>
          <a:prstGeom prst="rect">
            <a:avLst/>
          </a:prstGeom>
          <a:solidFill>
            <a:schemeClr val="bg1"/>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29730" name="Rectangle 34"/>
          <p:cNvSpPr>
            <a:spLocks noChangeArrowheads="1"/>
          </p:cNvSpPr>
          <p:nvPr/>
        </p:nvSpPr>
        <p:spPr bwMode="auto">
          <a:xfrm>
            <a:off x="3048000" y="4343400"/>
            <a:ext cx="381000" cy="304800"/>
          </a:xfrm>
          <a:prstGeom prst="rect">
            <a:avLst/>
          </a:prstGeom>
          <a:solidFill>
            <a:schemeClr val="bg1"/>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29731" name="Rectangle 35"/>
          <p:cNvSpPr>
            <a:spLocks noChangeArrowheads="1"/>
          </p:cNvSpPr>
          <p:nvPr/>
        </p:nvSpPr>
        <p:spPr bwMode="auto">
          <a:xfrm>
            <a:off x="1752600" y="3733800"/>
            <a:ext cx="1676400" cy="914400"/>
          </a:xfrm>
          <a:prstGeom prst="rect">
            <a:avLst/>
          </a:prstGeom>
          <a:noFill/>
          <a:ln w="38160">
            <a:solidFill>
              <a:schemeClr val="tx1"/>
            </a:solidFill>
            <a:miter lim="800000"/>
            <a:headEnd/>
            <a:tailEnd/>
          </a:ln>
          <a:effectLst/>
        </p:spPr>
        <p:txBody>
          <a:bodyPr wrap="none" anchor="ctr"/>
          <a:lstStyle/>
          <a:p>
            <a:endParaRPr lang="en-US"/>
          </a:p>
        </p:txBody>
      </p:sp>
      <p:grpSp>
        <p:nvGrpSpPr>
          <p:cNvPr id="2" name="Group 1"/>
          <p:cNvGrpSpPr/>
          <p:nvPr/>
        </p:nvGrpSpPr>
        <p:grpSpPr>
          <a:xfrm>
            <a:off x="3733800" y="1905000"/>
            <a:ext cx="2514600" cy="2743200"/>
            <a:chOff x="3733800" y="1905000"/>
            <a:chExt cx="2514600" cy="2743200"/>
          </a:xfrm>
        </p:grpSpPr>
        <p:sp>
          <p:nvSpPr>
            <p:cNvPr id="29697" name="Rectangle 1"/>
            <p:cNvSpPr>
              <a:spLocks noChangeArrowheads="1"/>
            </p:cNvSpPr>
            <p:nvPr/>
          </p:nvSpPr>
          <p:spPr bwMode="auto">
            <a:xfrm>
              <a:off x="4572000" y="19050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29698" name="Rectangle 2"/>
            <p:cNvSpPr>
              <a:spLocks noChangeArrowheads="1"/>
            </p:cNvSpPr>
            <p:nvPr/>
          </p:nvSpPr>
          <p:spPr bwMode="auto">
            <a:xfrm>
              <a:off x="5867400" y="19050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9699" name="Rectangle 3"/>
            <p:cNvSpPr>
              <a:spLocks noChangeArrowheads="1"/>
            </p:cNvSpPr>
            <p:nvPr/>
          </p:nvSpPr>
          <p:spPr bwMode="auto">
            <a:xfrm>
              <a:off x="4572000" y="2209800"/>
              <a:ext cx="16764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29701" name="Rectangle 5"/>
            <p:cNvSpPr>
              <a:spLocks noChangeArrowheads="1"/>
            </p:cNvSpPr>
            <p:nvPr/>
          </p:nvSpPr>
          <p:spPr bwMode="auto">
            <a:xfrm>
              <a:off x="4572000" y="25146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9702" name="Rectangle 6"/>
            <p:cNvSpPr>
              <a:spLocks noChangeArrowheads="1"/>
            </p:cNvSpPr>
            <p:nvPr/>
          </p:nvSpPr>
          <p:spPr bwMode="auto">
            <a:xfrm>
              <a:off x="4572000" y="25146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29703" name="Rectangle 7"/>
            <p:cNvSpPr>
              <a:spLocks noChangeArrowheads="1"/>
            </p:cNvSpPr>
            <p:nvPr/>
          </p:nvSpPr>
          <p:spPr bwMode="auto">
            <a:xfrm>
              <a:off x="5867400" y="25146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29704" name="Rectangle 8"/>
            <p:cNvSpPr>
              <a:spLocks noChangeArrowheads="1"/>
            </p:cNvSpPr>
            <p:nvPr/>
          </p:nvSpPr>
          <p:spPr bwMode="auto">
            <a:xfrm>
              <a:off x="4572000" y="19050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29705" name="Rectangle 9"/>
            <p:cNvSpPr>
              <a:spLocks noChangeArrowheads="1"/>
            </p:cNvSpPr>
            <p:nvPr/>
          </p:nvSpPr>
          <p:spPr bwMode="auto">
            <a:xfrm>
              <a:off x="4572000" y="28194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n+m2</a:t>
              </a:r>
            </a:p>
          </p:txBody>
        </p:sp>
        <p:sp>
          <p:nvSpPr>
            <p:cNvPr id="29706" name="Rectangle 10"/>
            <p:cNvSpPr>
              <a:spLocks noChangeArrowheads="1"/>
            </p:cNvSpPr>
            <p:nvPr/>
          </p:nvSpPr>
          <p:spPr bwMode="auto">
            <a:xfrm>
              <a:off x="5867400" y="28194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29707" name="Rectangle 11"/>
            <p:cNvSpPr>
              <a:spLocks noChangeArrowheads="1"/>
            </p:cNvSpPr>
            <p:nvPr/>
          </p:nvSpPr>
          <p:spPr bwMode="auto">
            <a:xfrm>
              <a:off x="4572000" y="43434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29708" name="Rectangle 12"/>
            <p:cNvSpPr>
              <a:spLocks noChangeArrowheads="1"/>
            </p:cNvSpPr>
            <p:nvPr/>
          </p:nvSpPr>
          <p:spPr bwMode="auto">
            <a:xfrm>
              <a:off x="4572000" y="43434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n+m2</a:t>
              </a:r>
            </a:p>
          </p:txBody>
        </p:sp>
        <p:sp>
          <p:nvSpPr>
            <p:cNvPr id="29709" name="Rectangle 13"/>
            <p:cNvSpPr>
              <a:spLocks noChangeArrowheads="1"/>
            </p:cNvSpPr>
            <p:nvPr/>
          </p:nvSpPr>
          <p:spPr bwMode="auto">
            <a:xfrm>
              <a:off x="5867400" y="43434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29732" name="Line 36"/>
            <p:cNvSpPr>
              <a:spLocks noChangeShapeType="1"/>
            </p:cNvSpPr>
            <p:nvPr/>
          </p:nvSpPr>
          <p:spPr bwMode="auto">
            <a:xfrm>
              <a:off x="3733800" y="3276600"/>
              <a:ext cx="609600" cy="1588"/>
            </a:xfrm>
            <a:prstGeom prst="line">
              <a:avLst/>
            </a:prstGeom>
            <a:noFill/>
            <a:ln w="25560">
              <a:solidFill>
                <a:schemeClr val="tx1"/>
              </a:solidFill>
              <a:miter lim="800000"/>
              <a:headEnd/>
              <a:tailEnd type="triangle" w="med" len="med"/>
            </a:ln>
            <a:effectLst/>
          </p:spPr>
          <p:txBody>
            <a:bodyPr/>
            <a:lstStyle/>
            <a:p>
              <a:endParaRPr lang="en-US"/>
            </a:p>
          </p:txBody>
        </p:sp>
        <p:sp>
          <p:nvSpPr>
            <p:cNvPr id="29733" name="Rectangle 37"/>
            <p:cNvSpPr>
              <a:spLocks noChangeArrowheads="1"/>
            </p:cNvSpPr>
            <p:nvPr/>
          </p:nvSpPr>
          <p:spPr bwMode="auto">
            <a:xfrm>
              <a:off x="4572000" y="3124200"/>
              <a:ext cx="1676400" cy="12192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29734" name="Rectangle 38"/>
            <p:cNvSpPr>
              <a:spLocks noChangeArrowheads="1"/>
            </p:cNvSpPr>
            <p:nvPr/>
          </p:nvSpPr>
          <p:spPr bwMode="auto">
            <a:xfrm>
              <a:off x="4572000" y="2819400"/>
              <a:ext cx="1676400" cy="1828800"/>
            </a:xfrm>
            <a:prstGeom prst="rect">
              <a:avLst/>
            </a:prstGeom>
            <a:noFill/>
            <a:ln w="38160">
              <a:solidFill>
                <a:schemeClr val="tx1"/>
              </a:solidFill>
              <a:miter lim="800000"/>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752600" y="19050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30722" name="Rectangle 2"/>
          <p:cNvSpPr>
            <a:spLocks noChangeArrowheads="1"/>
          </p:cNvSpPr>
          <p:nvPr/>
        </p:nvSpPr>
        <p:spPr bwMode="auto">
          <a:xfrm>
            <a:off x="3048000" y="19050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0723" name="Rectangle 3"/>
          <p:cNvSpPr>
            <a:spLocks noChangeArrowheads="1"/>
          </p:cNvSpPr>
          <p:nvPr/>
        </p:nvSpPr>
        <p:spPr bwMode="auto">
          <a:xfrm>
            <a:off x="1752600" y="22098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0724" name="Rectangle 4"/>
          <p:cNvSpPr>
            <a:spLocks noGrp="1" noChangeArrowheads="1"/>
          </p:cNvSpPr>
          <p:nvPr>
            <p:ph type="title"/>
          </p:nvPr>
        </p:nvSpPr>
        <p:spPr>
          <a:xfrm>
            <a:off x="381000" y="569913"/>
            <a:ext cx="8382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常数级时间的合并</a:t>
            </a:r>
            <a:r>
              <a:rPr lang="en-GB" dirty="0"/>
              <a:t>(Case 3)</a:t>
            </a:r>
          </a:p>
        </p:txBody>
      </p:sp>
      <p:sp>
        <p:nvSpPr>
          <p:cNvPr id="30725" name="Rectangle 5"/>
          <p:cNvSpPr>
            <a:spLocks noChangeArrowheads="1"/>
          </p:cNvSpPr>
          <p:nvPr/>
        </p:nvSpPr>
        <p:spPr bwMode="auto">
          <a:xfrm>
            <a:off x="1752600" y="25146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0726" name="Rectangle 6"/>
          <p:cNvSpPr>
            <a:spLocks noChangeArrowheads="1"/>
          </p:cNvSpPr>
          <p:nvPr/>
        </p:nvSpPr>
        <p:spPr bwMode="auto">
          <a:xfrm>
            <a:off x="1752600" y="25146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30727" name="Rectangle 7"/>
          <p:cNvSpPr>
            <a:spLocks noChangeArrowheads="1"/>
          </p:cNvSpPr>
          <p:nvPr/>
        </p:nvSpPr>
        <p:spPr bwMode="auto">
          <a:xfrm>
            <a:off x="3048000" y="25146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0728" name="Rectangle 8"/>
          <p:cNvSpPr>
            <a:spLocks noChangeArrowheads="1"/>
          </p:cNvSpPr>
          <p:nvPr/>
        </p:nvSpPr>
        <p:spPr bwMode="auto">
          <a:xfrm>
            <a:off x="1752600" y="19050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30729" name="Line 9"/>
          <p:cNvSpPr>
            <a:spLocks noChangeShapeType="1"/>
          </p:cNvSpPr>
          <p:nvPr/>
        </p:nvSpPr>
        <p:spPr bwMode="auto">
          <a:xfrm>
            <a:off x="2590800" y="4191000"/>
            <a:ext cx="1588" cy="457200"/>
          </a:xfrm>
          <a:prstGeom prst="line">
            <a:avLst/>
          </a:prstGeom>
          <a:noFill/>
          <a:ln w="25560">
            <a:solidFill>
              <a:schemeClr val="tx1"/>
            </a:solidFill>
            <a:miter lim="800000"/>
            <a:headEnd/>
            <a:tailEnd type="triangle" w="med" len="med"/>
          </a:ln>
          <a:effectLst/>
        </p:spPr>
        <p:txBody>
          <a:bodyPr/>
          <a:lstStyle/>
          <a:p>
            <a:endParaRPr lang="en-US"/>
          </a:p>
        </p:txBody>
      </p:sp>
      <p:sp>
        <p:nvSpPr>
          <p:cNvPr id="30730" name="Rectangle 10"/>
          <p:cNvSpPr>
            <a:spLocks noChangeArrowheads="1"/>
          </p:cNvSpPr>
          <p:nvPr/>
        </p:nvSpPr>
        <p:spPr bwMode="auto">
          <a:xfrm>
            <a:off x="1752600" y="2819400"/>
            <a:ext cx="12954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30731" name="Rectangle 11"/>
          <p:cNvSpPr>
            <a:spLocks noChangeArrowheads="1"/>
          </p:cNvSpPr>
          <p:nvPr/>
        </p:nvSpPr>
        <p:spPr bwMode="auto">
          <a:xfrm>
            <a:off x="3048000" y="2819400"/>
            <a:ext cx="3810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0732" name="Rectangle 12"/>
          <p:cNvSpPr>
            <a:spLocks noChangeArrowheads="1"/>
          </p:cNvSpPr>
          <p:nvPr/>
        </p:nvSpPr>
        <p:spPr bwMode="auto">
          <a:xfrm>
            <a:off x="1752600" y="3124200"/>
            <a:ext cx="1676400" cy="304800"/>
          </a:xfrm>
          <a:prstGeom prst="rect">
            <a:avLst/>
          </a:prstGeom>
          <a:solidFill>
            <a:srgbClr val="F6F5BD"/>
          </a:solidFill>
          <a:ln w="3240">
            <a:solidFill>
              <a:schemeClr val="tx1"/>
            </a:solidFill>
            <a:miter lim="800000"/>
            <a:headEnd/>
            <a:tailEnd/>
          </a:ln>
          <a:effectLst/>
        </p:spPr>
        <p:txBody>
          <a:bodyPr wrap="none" anchor="ctr"/>
          <a:lstStyle/>
          <a:p>
            <a:endParaRPr lang="en-US"/>
          </a:p>
        </p:txBody>
      </p:sp>
      <p:sp>
        <p:nvSpPr>
          <p:cNvPr id="30733" name="Rectangle 13"/>
          <p:cNvSpPr>
            <a:spLocks noChangeArrowheads="1"/>
          </p:cNvSpPr>
          <p:nvPr/>
        </p:nvSpPr>
        <p:spPr bwMode="auto">
          <a:xfrm>
            <a:off x="1752600" y="34290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0734" name="Rectangle 14"/>
          <p:cNvSpPr>
            <a:spLocks noChangeArrowheads="1"/>
          </p:cNvSpPr>
          <p:nvPr/>
        </p:nvSpPr>
        <p:spPr bwMode="auto">
          <a:xfrm>
            <a:off x="1752600" y="3429000"/>
            <a:ext cx="12954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30735" name="Rectangle 15"/>
          <p:cNvSpPr>
            <a:spLocks noChangeArrowheads="1"/>
          </p:cNvSpPr>
          <p:nvPr/>
        </p:nvSpPr>
        <p:spPr bwMode="auto">
          <a:xfrm>
            <a:off x="3048000" y="3429000"/>
            <a:ext cx="3810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0736" name="Rectangle 16"/>
          <p:cNvSpPr>
            <a:spLocks noChangeArrowheads="1"/>
          </p:cNvSpPr>
          <p:nvPr/>
        </p:nvSpPr>
        <p:spPr bwMode="auto">
          <a:xfrm>
            <a:off x="1752600" y="28194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30737" name="Rectangle 17"/>
          <p:cNvSpPr>
            <a:spLocks noChangeArrowheads="1"/>
          </p:cNvSpPr>
          <p:nvPr/>
        </p:nvSpPr>
        <p:spPr bwMode="auto">
          <a:xfrm>
            <a:off x="1752600" y="37338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30738" name="Rectangle 18"/>
          <p:cNvSpPr>
            <a:spLocks noChangeArrowheads="1"/>
          </p:cNvSpPr>
          <p:nvPr/>
        </p:nvSpPr>
        <p:spPr bwMode="auto">
          <a:xfrm>
            <a:off x="3048000" y="37338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0739" name="Rectangle 19"/>
          <p:cNvSpPr>
            <a:spLocks noChangeArrowheads="1"/>
          </p:cNvSpPr>
          <p:nvPr/>
        </p:nvSpPr>
        <p:spPr bwMode="auto">
          <a:xfrm>
            <a:off x="1752600" y="4038600"/>
            <a:ext cx="16764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30740" name="Rectangle 20"/>
          <p:cNvSpPr>
            <a:spLocks noChangeArrowheads="1"/>
          </p:cNvSpPr>
          <p:nvPr/>
        </p:nvSpPr>
        <p:spPr bwMode="auto">
          <a:xfrm>
            <a:off x="1752600" y="43434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0741" name="Rectangle 21"/>
          <p:cNvSpPr>
            <a:spLocks noChangeArrowheads="1"/>
          </p:cNvSpPr>
          <p:nvPr/>
        </p:nvSpPr>
        <p:spPr bwMode="auto">
          <a:xfrm>
            <a:off x="1752600" y="43434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30742" name="Rectangle 22"/>
          <p:cNvSpPr>
            <a:spLocks noChangeArrowheads="1"/>
          </p:cNvSpPr>
          <p:nvPr/>
        </p:nvSpPr>
        <p:spPr bwMode="auto">
          <a:xfrm>
            <a:off x="3048000" y="43434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0743" name="Rectangle 23"/>
          <p:cNvSpPr>
            <a:spLocks noChangeArrowheads="1"/>
          </p:cNvSpPr>
          <p:nvPr/>
        </p:nvSpPr>
        <p:spPr bwMode="auto">
          <a:xfrm>
            <a:off x="1752600" y="3733800"/>
            <a:ext cx="1676400" cy="914400"/>
          </a:xfrm>
          <a:prstGeom prst="rect">
            <a:avLst/>
          </a:prstGeom>
          <a:noFill/>
          <a:ln w="38160">
            <a:solidFill>
              <a:schemeClr val="tx1"/>
            </a:solidFill>
            <a:miter lim="800000"/>
            <a:headEnd/>
            <a:tailEnd/>
          </a:ln>
          <a:effectLst/>
        </p:spPr>
        <p:txBody>
          <a:bodyPr wrap="none" anchor="ctr"/>
          <a:lstStyle/>
          <a:p>
            <a:endParaRPr lang="en-US"/>
          </a:p>
        </p:txBody>
      </p:sp>
      <p:grpSp>
        <p:nvGrpSpPr>
          <p:cNvPr id="2" name="Group 1"/>
          <p:cNvGrpSpPr/>
          <p:nvPr/>
        </p:nvGrpSpPr>
        <p:grpSpPr>
          <a:xfrm>
            <a:off x="3581400" y="1905000"/>
            <a:ext cx="2514600" cy="2743200"/>
            <a:chOff x="3581400" y="1905000"/>
            <a:chExt cx="2514600" cy="2743200"/>
          </a:xfrm>
        </p:grpSpPr>
        <p:sp>
          <p:nvSpPr>
            <p:cNvPr id="30744" name="Rectangle 24"/>
            <p:cNvSpPr>
              <a:spLocks noChangeArrowheads="1"/>
            </p:cNvSpPr>
            <p:nvPr/>
          </p:nvSpPr>
          <p:spPr bwMode="auto">
            <a:xfrm>
              <a:off x="4419600" y="19050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n+m1</a:t>
              </a:r>
            </a:p>
          </p:txBody>
        </p:sp>
        <p:sp>
          <p:nvSpPr>
            <p:cNvPr id="30745" name="Rectangle 25"/>
            <p:cNvSpPr>
              <a:spLocks noChangeArrowheads="1"/>
            </p:cNvSpPr>
            <p:nvPr/>
          </p:nvSpPr>
          <p:spPr bwMode="auto">
            <a:xfrm>
              <a:off x="5715000" y="19050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0746" name="Rectangle 26"/>
            <p:cNvSpPr>
              <a:spLocks noChangeArrowheads="1"/>
            </p:cNvSpPr>
            <p:nvPr/>
          </p:nvSpPr>
          <p:spPr bwMode="auto">
            <a:xfrm>
              <a:off x="4419600" y="2209800"/>
              <a:ext cx="1676400" cy="12192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30747" name="Line 27"/>
            <p:cNvSpPr>
              <a:spLocks noChangeShapeType="1"/>
            </p:cNvSpPr>
            <p:nvPr/>
          </p:nvSpPr>
          <p:spPr bwMode="auto">
            <a:xfrm>
              <a:off x="5257800" y="4191000"/>
              <a:ext cx="1588" cy="457200"/>
            </a:xfrm>
            <a:prstGeom prst="line">
              <a:avLst/>
            </a:prstGeom>
            <a:noFill/>
            <a:ln w="25560">
              <a:solidFill>
                <a:schemeClr val="tx1"/>
              </a:solidFill>
              <a:miter lim="800000"/>
              <a:headEnd/>
              <a:tailEnd type="triangle" w="med" len="med"/>
            </a:ln>
            <a:effectLst/>
          </p:spPr>
          <p:txBody>
            <a:bodyPr/>
            <a:lstStyle/>
            <a:p>
              <a:endParaRPr lang="en-US"/>
            </a:p>
          </p:txBody>
        </p:sp>
        <p:sp>
          <p:nvSpPr>
            <p:cNvPr id="30748" name="Rectangle 28"/>
            <p:cNvSpPr>
              <a:spLocks noChangeArrowheads="1"/>
            </p:cNvSpPr>
            <p:nvPr/>
          </p:nvSpPr>
          <p:spPr bwMode="auto">
            <a:xfrm>
              <a:off x="4419600" y="34290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0749" name="Rectangle 29"/>
            <p:cNvSpPr>
              <a:spLocks noChangeArrowheads="1"/>
            </p:cNvSpPr>
            <p:nvPr/>
          </p:nvSpPr>
          <p:spPr bwMode="auto">
            <a:xfrm>
              <a:off x="4419600" y="34290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n+m1</a:t>
              </a:r>
            </a:p>
          </p:txBody>
        </p:sp>
        <p:sp>
          <p:nvSpPr>
            <p:cNvPr id="30750" name="Rectangle 30"/>
            <p:cNvSpPr>
              <a:spLocks noChangeArrowheads="1"/>
            </p:cNvSpPr>
            <p:nvPr/>
          </p:nvSpPr>
          <p:spPr bwMode="auto">
            <a:xfrm>
              <a:off x="5715000" y="34290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0751" name="Rectangle 31"/>
            <p:cNvSpPr>
              <a:spLocks noChangeArrowheads="1"/>
            </p:cNvSpPr>
            <p:nvPr/>
          </p:nvSpPr>
          <p:spPr bwMode="auto">
            <a:xfrm>
              <a:off x="4419600" y="37338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30752" name="Rectangle 32"/>
            <p:cNvSpPr>
              <a:spLocks noChangeArrowheads="1"/>
            </p:cNvSpPr>
            <p:nvPr/>
          </p:nvSpPr>
          <p:spPr bwMode="auto">
            <a:xfrm>
              <a:off x="5715000" y="37338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0753" name="Rectangle 33"/>
            <p:cNvSpPr>
              <a:spLocks noChangeArrowheads="1"/>
            </p:cNvSpPr>
            <p:nvPr/>
          </p:nvSpPr>
          <p:spPr bwMode="auto">
            <a:xfrm>
              <a:off x="4419600" y="4038600"/>
              <a:ext cx="16764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30754" name="Rectangle 34"/>
            <p:cNvSpPr>
              <a:spLocks noChangeArrowheads="1"/>
            </p:cNvSpPr>
            <p:nvPr/>
          </p:nvSpPr>
          <p:spPr bwMode="auto">
            <a:xfrm>
              <a:off x="4419600" y="43434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0755" name="Rectangle 35"/>
            <p:cNvSpPr>
              <a:spLocks noChangeArrowheads="1"/>
            </p:cNvSpPr>
            <p:nvPr/>
          </p:nvSpPr>
          <p:spPr bwMode="auto">
            <a:xfrm>
              <a:off x="4419600" y="4343400"/>
              <a:ext cx="12954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30756" name="Rectangle 36"/>
            <p:cNvSpPr>
              <a:spLocks noChangeArrowheads="1"/>
            </p:cNvSpPr>
            <p:nvPr/>
          </p:nvSpPr>
          <p:spPr bwMode="auto">
            <a:xfrm>
              <a:off x="5715000" y="4343400"/>
              <a:ext cx="381000" cy="3048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0757" name="Rectangle 37"/>
            <p:cNvSpPr>
              <a:spLocks noChangeArrowheads="1"/>
            </p:cNvSpPr>
            <p:nvPr/>
          </p:nvSpPr>
          <p:spPr bwMode="auto">
            <a:xfrm>
              <a:off x="4419600" y="37338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30758" name="Line 38"/>
            <p:cNvSpPr>
              <a:spLocks noChangeShapeType="1"/>
            </p:cNvSpPr>
            <p:nvPr/>
          </p:nvSpPr>
          <p:spPr bwMode="auto">
            <a:xfrm>
              <a:off x="3581400" y="3276600"/>
              <a:ext cx="609600" cy="1588"/>
            </a:xfrm>
            <a:prstGeom prst="line">
              <a:avLst/>
            </a:prstGeom>
            <a:noFill/>
            <a:ln w="25560">
              <a:solidFill>
                <a:schemeClr val="tx1"/>
              </a:solidFill>
              <a:miter lim="800000"/>
              <a:headEnd/>
              <a:tailEnd type="triangle" w="med" len="med"/>
            </a:ln>
            <a:effectLst/>
          </p:spPr>
          <p:txBody>
            <a:bodyPr/>
            <a:lstStyle/>
            <a:p>
              <a:endParaRPr lang="en-US"/>
            </a:p>
          </p:txBody>
        </p:sp>
        <p:sp>
          <p:nvSpPr>
            <p:cNvPr id="30759" name="Rectangle 39"/>
            <p:cNvSpPr>
              <a:spLocks noChangeArrowheads="1"/>
            </p:cNvSpPr>
            <p:nvPr/>
          </p:nvSpPr>
          <p:spPr bwMode="auto">
            <a:xfrm>
              <a:off x="4419600" y="1905000"/>
              <a:ext cx="1676400" cy="1828800"/>
            </a:xfrm>
            <a:prstGeom prst="rect">
              <a:avLst/>
            </a:prstGeom>
            <a:noFill/>
            <a:ln w="38160">
              <a:solidFill>
                <a:schemeClr val="tx1"/>
              </a:solidFill>
              <a:miter lim="800000"/>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1752600" y="19050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31746" name="Rectangle 2"/>
          <p:cNvSpPr>
            <a:spLocks noChangeArrowheads="1"/>
          </p:cNvSpPr>
          <p:nvPr/>
        </p:nvSpPr>
        <p:spPr bwMode="auto">
          <a:xfrm>
            <a:off x="3048000" y="19050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1747" name="Rectangle 3"/>
          <p:cNvSpPr>
            <a:spLocks noChangeArrowheads="1"/>
          </p:cNvSpPr>
          <p:nvPr/>
        </p:nvSpPr>
        <p:spPr bwMode="auto">
          <a:xfrm>
            <a:off x="1752600" y="22098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1748" name="Rectangle 4"/>
          <p:cNvSpPr>
            <a:spLocks noGrp="1" noChangeArrowheads="1"/>
          </p:cNvSpPr>
          <p:nvPr>
            <p:ph type="title"/>
          </p:nvPr>
        </p:nvSpPr>
        <p:spPr>
          <a:xfrm>
            <a:off x="381000" y="569913"/>
            <a:ext cx="8382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常数级时间的合并</a:t>
            </a:r>
            <a:r>
              <a:rPr lang="en-GB" dirty="0"/>
              <a:t>(Case 4)</a:t>
            </a:r>
          </a:p>
        </p:txBody>
      </p:sp>
      <p:sp>
        <p:nvSpPr>
          <p:cNvPr id="31749" name="Rectangle 5"/>
          <p:cNvSpPr>
            <a:spLocks noChangeArrowheads="1"/>
          </p:cNvSpPr>
          <p:nvPr/>
        </p:nvSpPr>
        <p:spPr bwMode="auto">
          <a:xfrm>
            <a:off x="1752600" y="25146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1750" name="Rectangle 6"/>
          <p:cNvSpPr>
            <a:spLocks noChangeArrowheads="1"/>
          </p:cNvSpPr>
          <p:nvPr/>
        </p:nvSpPr>
        <p:spPr bwMode="auto">
          <a:xfrm>
            <a:off x="1752600" y="25146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m1</a:t>
            </a:r>
          </a:p>
        </p:txBody>
      </p:sp>
      <p:sp>
        <p:nvSpPr>
          <p:cNvPr id="31751" name="Rectangle 7"/>
          <p:cNvSpPr>
            <a:spLocks noChangeArrowheads="1"/>
          </p:cNvSpPr>
          <p:nvPr/>
        </p:nvSpPr>
        <p:spPr bwMode="auto">
          <a:xfrm>
            <a:off x="3048000" y="25146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1752" name="Rectangle 8"/>
          <p:cNvSpPr>
            <a:spLocks noChangeArrowheads="1"/>
          </p:cNvSpPr>
          <p:nvPr/>
        </p:nvSpPr>
        <p:spPr bwMode="auto">
          <a:xfrm>
            <a:off x="1752600" y="19050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31753" name="Line 9"/>
          <p:cNvSpPr>
            <a:spLocks noChangeShapeType="1"/>
          </p:cNvSpPr>
          <p:nvPr/>
        </p:nvSpPr>
        <p:spPr bwMode="auto">
          <a:xfrm>
            <a:off x="2590800" y="4191000"/>
            <a:ext cx="1588" cy="457200"/>
          </a:xfrm>
          <a:prstGeom prst="line">
            <a:avLst/>
          </a:prstGeom>
          <a:noFill/>
          <a:ln w="25560">
            <a:solidFill>
              <a:schemeClr val="tx1"/>
            </a:solidFill>
            <a:miter lim="800000"/>
            <a:headEnd/>
            <a:tailEnd type="triangle" w="med" len="med"/>
          </a:ln>
          <a:effectLst/>
        </p:spPr>
        <p:txBody>
          <a:bodyPr/>
          <a:lstStyle/>
          <a:p>
            <a:endParaRPr lang="en-US"/>
          </a:p>
        </p:txBody>
      </p:sp>
      <p:sp>
        <p:nvSpPr>
          <p:cNvPr id="31754" name="Rectangle 10"/>
          <p:cNvSpPr>
            <a:spLocks noChangeArrowheads="1"/>
          </p:cNvSpPr>
          <p:nvPr/>
        </p:nvSpPr>
        <p:spPr bwMode="auto">
          <a:xfrm>
            <a:off x="1752600" y="2819400"/>
            <a:ext cx="12954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31755" name="Rectangle 11"/>
          <p:cNvSpPr>
            <a:spLocks noChangeArrowheads="1"/>
          </p:cNvSpPr>
          <p:nvPr/>
        </p:nvSpPr>
        <p:spPr bwMode="auto">
          <a:xfrm>
            <a:off x="3048000" y="2819400"/>
            <a:ext cx="3810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1756" name="Rectangle 12"/>
          <p:cNvSpPr>
            <a:spLocks noChangeArrowheads="1"/>
          </p:cNvSpPr>
          <p:nvPr/>
        </p:nvSpPr>
        <p:spPr bwMode="auto">
          <a:xfrm>
            <a:off x="1752600" y="3124200"/>
            <a:ext cx="1676400" cy="304800"/>
          </a:xfrm>
          <a:prstGeom prst="rect">
            <a:avLst/>
          </a:prstGeom>
          <a:solidFill>
            <a:srgbClr val="F6F5BD"/>
          </a:solidFill>
          <a:ln w="3240">
            <a:solidFill>
              <a:schemeClr val="tx1"/>
            </a:solidFill>
            <a:miter lim="800000"/>
            <a:headEnd/>
            <a:tailEnd/>
          </a:ln>
          <a:effectLst/>
        </p:spPr>
        <p:txBody>
          <a:bodyPr wrap="none" anchor="ctr"/>
          <a:lstStyle/>
          <a:p>
            <a:endParaRPr lang="en-US"/>
          </a:p>
        </p:txBody>
      </p:sp>
      <p:sp>
        <p:nvSpPr>
          <p:cNvPr id="31757" name="Rectangle 13"/>
          <p:cNvSpPr>
            <a:spLocks noChangeArrowheads="1"/>
          </p:cNvSpPr>
          <p:nvPr/>
        </p:nvSpPr>
        <p:spPr bwMode="auto">
          <a:xfrm>
            <a:off x="1752600" y="34290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1758" name="Rectangle 14"/>
          <p:cNvSpPr>
            <a:spLocks noChangeArrowheads="1"/>
          </p:cNvSpPr>
          <p:nvPr/>
        </p:nvSpPr>
        <p:spPr bwMode="auto">
          <a:xfrm>
            <a:off x="1752600" y="3429000"/>
            <a:ext cx="12954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a:t>
            </a:r>
          </a:p>
        </p:txBody>
      </p:sp>
      <p:sp>
        <p:nvSpPr>
          <p:cNvPr id="31759" name="Rectangle 15"/>
          <p:cNvSpPr>
            <a:spLocks noChangeArrowheads="1"/>
          </p:cNvSpPr>
          <p:nvPr/>
        </p:nvSpPr>
        <p:spPr bwMode="auto">
          <a:xfrm>
            <a:off x="3048000" y="3429000"/>
            <a:ext cx="381000" cy="304800"/>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1</a:t>
            </a:r>
          </a:p>
        </p:txBody>
      </p:sp>
      <p:sp>
        <p:nvSpPr>
          <p:cNvPr id="31760" name="Rectangle 16"/>
          <p:cNvSpPr>
            <a:spLocks noChangeArrowheads="1"/>
          </p:cNvSpPr>
          <p:nvPr/>
        </p:nvSpPr>
        <p:spPr bwMode="auto">
          <a:xfrm>
            <a:off x="1752600" y="2819400"/>
            <a:ext cx="1676400" cy="914400"/>
          </a:xfrm>
          <a:prstGeom prst="rect">
            <a:avLst/>
          </a:prstGeom>
          <a:noFill/>
          <a:ln w="38160">
            <a:solidFill>
              <a:schemeClr val="tx1"/>
            </a:solidFill>
            <a:miter lim="800000"/>
            <a:headEnd/>
            <a:tailEnd/>
          </a:ln>
          <a:effectLst/>
        </p:spPr>
        <p:txBody>
          <a:bodyPr wrap="none" anchor="ctr"/>
          <a:lstStyle/>
          <a:p>
            <a:endParaRPr lang="en-US"/>
          </a:p>
        </p:txBody>
      </p:sp>
      <p:sp>
        <p:nvSpPr>
          <p:cNvPr id="31761" name="Rectangle 17"/>
          <p:cNvSpPr>
            <a:spLocks noChangeArrowheads="1"/>
          </p:cNvSpPr>
          <p:nvPr/>
        </p:nvSpPr>
        <p:spPr bwMode="auto">
          <a:xfrm>
            <a:off x="1752600" y="37338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31762" name="Rectangle 18"/>
          <p:cNvSpPr>
            <a:spLocks noChangeArrowheads="1"/>
          </p:cNvSpPr>
          <p:nvPr/>
        </p:nvSpPr>
        <p:spPr bwMode="auto">
          <a:xfrm>
            <a:off x="3048000" y="37338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1763" name="Rectangle 19"/>
          <p:cNvSpPr>
            <a:spLocks noChangeArrowheads="1"/>
          </p:cNvSpPr>
          <p:nvPr/>
        </p:nvSpPr>
        <p:spPr bwMode="auto">
          <a:xfrm>
            <a:off x="1752600" y="40386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1764" name="Rectangle 20"/>
          <p:cNvSpPr>
            <a:spLocks noChangeArrowheads="1"/>
          </p:cNvSpPr>
          <p:nvPr/>
        </p:nvSpPr>
        <p:spPr bwMode="auto">
          <a:xfrm>
            <a:off x="1752600" y="43434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1765" name="Rectangle 21"/>
          <p:cNvSpPr>
            <a:spLocks noChangeArrowheads="1"/>
          </p:cNvSpPr>
          <p:nvPr/>
        </p:nvSpPr>
        <p:spPr bwMode="auto">
          <a:xfrm>
            <a:off x="1752600" y="43434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m2</a:t>
            </a:r>
          </a:p>
        </p:txBody>
      </p:sp>
      <p:sp>
        <p:nvSpPr>
          <p:cNvPr id="31766" name="Rectangle 22"/>
          <p:cNvSpPr>
            <a:spLocks noChangeArrowheads="1"/>
          </p:cNvSpPr>
          <p:nvPr/>
        </p:nvSpPr>
        <p:spPr bwMode="auto">
          <a:xfrm>
            <a:off x="3048000" y="43434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1767" name="Rectangle 23"/>
          <p:cNvSpPr>
            <a:spLocks noChangeArrowheads="1"/>
          </p:cNvSpPr>
          <p:nvPr/>
        </p:nvSpPr>
        <p:spPr bwMode="auto">
          <a:xfrm>
            <a:off x="1752600" y="3733800"/>
            <a:ext cx="1676400" cy="914400"/>
          </a:xfrm>
          <a:prstGeom prst="rect">
            <a:avLst/>
          </a:prstGeom>
          <a:noFill/>
          <a:ln w="38160">
            <a:solidFill>
              <a:schemeClr val="tx1"/>
            </a:solidFill>
            <a:miter lim="800000"/>
            <a:headEnd/>
            <a:tailEnd/>
          </a:ln>
          <a:effectLst/>
        </p:spPr>
        <p:txBody>
          <a:bodyPr wrap="none" anchor="ctr"/>
          <a:lstStyle/>
          <a:p>
            <a:endParaRPr lang="en-US"/>
          </a:p>
        </p:txBody>
      </p:sp>
      <p:grpSp>
        <p:nvGrpSpPr>
          <p:cNvPr id="2" name="Group 1"/>
          <p:cNvGrpSpPr/>
          <p:nvPr/>
        </p:nvGrpSpPr>
        <p:grpSpPr>
          <a:xfrm>
            <a:off x="3581400" y="1905000"/>
            <a:ext cx="2514600" cy="2743200"/>
            <a:chOff x="3581400" y="1905000"/>
            <a:chExt cx="2514600" cy="2743200"/>
          </a:xfrm>
        </p:grpSpPr>
        <p:sp>
          <p:nvSpPr>
            <p:cNvPr id="31768" name="Rectangle 24"/>
            <p:cNvSpPr>
              <a:spLocks noChangeArrowheads="1"/>
            </p:cNvSpPr>
            <p:nvPr/>
          </p:nvSpPr>
          <p:spPr bwMode="auto">
            <a:xfrm>
              <a:off x="4419600" y="19050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n+m1+m2</a:t>
              </a:r>
            </a:p>
          </p:txBody>
        </p:sp>
        <p:sp>
          <p:nvSpPr>
            <p:cNvPr id="31769" name="Rectangle 25"/>
            <p:cNvSpPr>
              <a:spLocks noChangeArrowheads="1"/>
            </p:cNvSpPr>
            <p:nvPr/>
          </p:nvSpPr>
          <p:spPr bwMode="auto">
            <a:xfrm>
              <a:off x="5715000" y="19050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1770" name="Rectangle 26"/>
            <p:cNvSpPr>
              <a:spLocks noChangeArrowheads="1"/>
            </p:cNvSpPr>
            <p:nvPr/>
          </p:nvSpPr>
          <p:spPr bwMode="auto">
            <a:xfrm>
              <a:off x="4419600" y="2209800"/>
              <a:ext cx="1676400" cy="2133600"/>
            </a:xfrm>
            <a:prstGeom prst="rect">
              <a:avLst/>
            </a:prstGeom>
            <a:solidFill>
              <a:schemeClr val="bg1"/>
            </a:solidFill>
            <a:ln w="3240">
              <a:solidFill>
                <a:schemeClr val="tx1"/>
              </a:solidFill>
              <a:miter lim="800000"/>
              <a:headEnd/>
              <a:tailEnd/>
            </a:ln>
            <a:effectLst/>
          </p:spPr>
          <p:txBody>
            <a:bodyPr wrap="none" anchor="ctr"/>
            <a:lstStyle/>
            <a:p>
              <a:endParaRPr lang="en-US"/>
            </a:p>
          </p:txBody>
        </p:sp>
        <p:sp>
          <p:nvSpPr>
            <p:cNvPr id="31771" name="Rectangle 27"/>
            <p:cNvSpPr>
              <a:spLocks noChangeArrowheads="1"/>
            </p:cNvSpPr>
            <p:nvPr/>
          </p:nvSpPr>
          <p:spPr bwMode="auto">
            <a:xfrm>
              <a:off x="4419600" y="4343400"/>
              <a:ext cx="16764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31772" name="Rectangle 28"/>
            <p:cNvSpPr>
              <a:spLocks noChangeArrowheads="1"/>
            </p:cNvSpPr>
            <p:nvPr/>
          </p:nvSpPr>
          <p:spPr bwMode="auto">
            <a:xfrm>
              <a:off x="4419600" y="4343400"/>
              <a:ext cx="12954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n+m1+m2</a:t>
              </a:r>
            </a:p>
          </p:txBody>
        </p:sp>
        <p:sp>
          <p:nvSpPr>
            <p:cNvPr id="31773" name="Rectangle 29"/>
            <p:cNvSpPr>
              <a:spLocks noChangeArrowheads="1"/>
            </p:cNvSpPr>
            <p:nvPr/>
          </p:nvSpPr>
          <p:spPr bwMode="auto">
            <a:xfrm>
              <a:off x="5715000" y="4343400"/>
              <a:ext cx="381000" cy="304800"/>
            </a:xfrm>
            <a:prstGeom prst="rect">
              <a:avLst/>
            </a:prstGeom>
            <a:solidFill>
              <a:srgbClr val="FFFFF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0</a:t>
              </a:r>
            </a:p>
          </p:txBody>
        </p:sp>
        <p:sp>
          <p:nvSpPr>
            <p:cNvPr id="31774" name="Line 30"/>
            <p:cNvSpPr>
              <a:spLocks noChangeShapeType="1"/>
            </p:cNvSpPr>
            <p:nvPr/>
          </p:nvSpPr>
          <p:spPr bwMode="auto">
            <a:xfrm>
              <a:off x="3581400" y="3276600"/>
              <a:ext cx="609600" cy="1588"/>
            </a:xfrm>
            <a:prstGeom prst="line">
              <a:avLst/>
            </a:prstGeom>
            <a:noFill/>
            <a:ln w="25560">
              <a:solidFill>
                <a:schemeClr val="tx1"/>
              </a:solidFill>
              <a:miter lim="800000"/>
              <a:headEnd/>
              <a:tailEnd type="triangle" w="med" len="med"/>
            </a:ln>
            <a:effectLst/>
          </p:spPr>
          <p:txBody>
            <a:bodyPr/>
            <a:lstStyle/>
            <a:p>
              <a:endParaRPr lang="en-US"/>
            </a:p>
          </p:txBody>
        </p:sp>
        <p:sp>
          <p:nvSpPr>
            <p:cNvPr id="31775" name="Rectangle 31"/>
            <p:cNvSpPr>
              <a:spLocks noChangeArrowheads="1"/>
            </p:cNvSpPr>
            <p:nvPr/>
          </p:nvSpPr>
          <p:spPr bwMode="auto">
            <a:xfrm>
              <a:off x="4419600" y="1905000"/>
              <a:ext cx="1676400" cy="2743200"/>
            </a:xfrm>
            <a:prstGeom prst="rect">
              <a:avLst/>
            </a:prstGeom>
            <a:noFill/>
            <a:ln w="38160">
              <a:solidFill>
                <a:schemeClr val="tx1"/>
              </a:solidFill>
              <a:miter lim="800000"/>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effectLst/>
                <a:ea typeface="Segoe UI Web (West European)"/>
              </a:rPr>
              <a:t>边界标签的缺点</a:t>
            </a:r>
            <a:endParaRPr lang="en-US" dirty="0"/>
          </a:p>
        </p:txBody>
      </p:sp>
      <p:sp>
        <p:nvSpPr>
          <p:cNvPr id="3" name="Content Placeholder 2"/>
          <p:cNvSpPr>
            <a:spLocks noGrp="1"/>
          </p:cNvSpPr>
          <p:nvPr>
            <p:ph idx="1"/>
          </p:nvPr>
        </p:nvSpPr>
        <p:spPr>
          <a:xfrm>
            <a:off x="304801" y="1295400"/>
            <a:ext cx="8610600" cy="4972050"/>
          </a:xfrm>
        </p:spPr>
        <p:txBody>
          <a:bodyPr/>
          <a:lstStyle/>
          <a:p>
            <a:r>
              <a:rPr lang="zh-CN" altLang="en-US" dirty="0"/>
              <a:t>    内存碎片的内存开销比例太大。例如，在反复调用</a:t>
            </a:r>
            <a:r>
              <a:rPr lang="en-US" altLang="zh-CN" dirty="0"/>
              <a:t>malloc</a:t>
            </a:r>
            <a:r>
              <a:rPr lang="zh-CN" altLang="en-US" dirty="0"/>
              <a:t>和</a:t>
            </a:r>
            <a:r>
              <a:rPr lang="en-US" altLang="zh-CN" dirty="0"/>
              <a:t>free</a:t>
            </a:r>
            <a:r>
              <a:rPr lang="zh-CN" altLang="en-US" dirty="0"/>
              <a:t>后，有的内存块只要求两个内存字，而头部和脚部将占用已分配块的一半空间。</a:t>
            </a:r>
            <a:endParaRPr lang="en-US" dirty="0"/>
          </a:p>
          <a:p>
            <a:r>
              <a:rPr lang="en-US" altLang="zh-CN" dirty="0">
                <a:effectLst/>
                <a:ea typeface="Segoe UI Web (West European)"/>
              </a:rPr>
              <a:t>    </a:t>
            </a:r>
            <a:r>
              <a:rPr lang="zh-CN" altLang="zh-CN" dirty="0">
                <a:effectLst/>
                <a:ea typeface="Segoe UI Web (West European)"/>
              </a:rPr>
              <a:t>能否进行优化？</a:t>
            </a:r>
            <a:endParaRPr lang="en-US" altLang="zh-CN" dirty="0">
              <a:effectLst/>
              <a:ea typeface="Segoe UI Web (West European)"/>
            </a:endParaRPr>
          </a:p>
          <a:p>
            <a:pPr lvl="1"/>
            <a:r>
              <a:rPr lang="zh-CN" altLang="en-US" dirty="0"/>
              <a:t>可以。分析可知，不是所有状态都需要脚部标签。哪些不需要？</a:t>
            </a:r>
            <a:endParaRPr lang="en-US" altLang="zh-CN" dirty="0"/>
          </a:p>
          <a:p>
            <a:pPr lvl="1"/>
            <a:r>
              <a:rPr lang="zh-CN" altLang="en-US" dirty="0">
                <a:solidFill>
                  <a:srgbClr val="FF0000"/>
                </a:solidFill>
              </a:rPr>
              <a:t>已分配块不需要脚部标签。</a:t>
            </a:r>
            <a:endParaRPr lang="en-US" altLang="zh-CN" dirty="0">
              <a:solidFill>
                <a:srgbClr val="FF0000"/>
              </a:solidFill>
            </a:endParaRPr>
          </a:p>
          <a:p>
            <a:pPr lvl="1"/>
            <a:r>
              <a:rPr lang="zh-CN" altLang="en-US" dirty="0"/>
              <a:t>合并时的前面的块是空闲时才需要脚部标签。</a:t>
            </a:r>
            <a:endParaRPr lang="en-US" altLang="zh-CN" dirty="0"/>
          </a:p>
          <a:p>
            <a:r>
              <a:rPr lang="zh-CN" altLang="en-US" dirty="0">
                <a:solidFill>
                  <a:srgbClr val="FF0000"/>
                </a:solidFill>
              </a:rPr>
              <a:t>边界优化方法：</a:t>
            </a:r>
            <a:r>
              <a:rPr lang="zh-CN" altLang="en-US" dirty="0"/>
              <a:t>把前面的块的“已分配</a:t>
            </a:r>
            <a:r>
              <a:rPr lang="en-US" altLang="zh-CN" dirty="0"/>
              <a:t>/</a:t>
            </a:r>
            <a:r>
              <a:rPr lang="zh-CN" altLang="en-US" dirty="0"/>
              <a:t>空闲”位的状态记录在当前块的低位中（由于对齐要求，低位通常至少</a:t>
            </a:r>
            <a:r>
              <a:rPr lang="en-US" altLang="zh-CN" dirty="0"/>
              <a:t>3~4</a:t>
            </a:r>
            <a:r>
              <a:rPr lang="zh-CN" altLang="en-US" dirty="0"/>
              <a:t>位为</a:t>
            </a:r>
            <a:r>
              <a:rPr lang="en-US" altLang="zh-CN" dirty="0"/>
              <a:t>0</a:t>
            </a:r>
            <a:r>
              <a:rPr lang="zh-CN" altLang="en-US" dirty="0"/>
              <a:t>），如果是</a:t>
            </a:r>
            <a:r>
              <a:rPr lang="en-US" altLang="zh-CN" dirty="0"/>
              <a:t>1</a:t>
            </a:r>
            <a:r>
              <a:rPr lang="zh-CN" altLang="en-US" dirty="0"/>
              <a:t>，已分配块就不需要脚部了。</a:t>
            </a:r>
            <a:endParaRPr lang="en-US" altLang="zh-CN" dirty="0"/>
          </a:p>
          <a:p>
            <a:pPr lvl="1"/>
            <a:endParaRPr lang="en-US" altLang="zh-CN"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E365-8CD1-4A56-82E7-EC97AC1A0E9E}"/>
              </a:ext>
            </a:extLst>
          </p:cNvPr>
          <p:cNvSpPr>
            <a:spLocks noGrp="1"/>
          </p:cNvSpPr>
          <p:nvPr>
            <p:ph type="title"/>
          </p:nvPr>
        </p:nvSpPr>
        <p:spPr/>
        <p:txBody>
          <a:bodyPr/>
          <a:lstStyle/>
          <a:p>
            <a:r>
              <a:rPr lang="zh-CN" altLang="en-US" dirty="0"/>
              <a:t>练习题</a:t>
            </a:r>
            <a:r>
              <a:rPr lang="en-US" altLang="zh-CN" dirty="0"/>
              <a:t>9.7</a:t>
            </a:r>
            <a:endParaRPr lang="zh-CN" altLang="en-US" dirty="0"/>
          </a:p>
        </p:txBody>
      </p:sp>
      <p:sp>
        <p:nvSpPr>
          <p:cNvPr id="3" name="内容占位符 2">
            <a:extLst>
              <a:ext uri="{FF2B5EF4-FFF2-40B4-BE49-F238E27FC236}">
                <a16:creationId xmlns:a16="http://schemas.microsoft.com/office/drawing/2014/main" id="{D4C541B4-034E-4477-A193-DB7699256916}"/>
              </a:ext>
            </a:extLst>
          </p:cNvPr>
          <p:cNvSpPr>
            <a:spLocks noGrp="1"/>
          </p:cNvSpPr>
          <p:nvPr>
            <p:ph idx="1"/>
          </p:nvPr>
        </p:nvSpPr>
        <p:spPr>
          <a:xfrm>
            <a:off x="396875" y="1362075"/>
            <a:ext cx="8213725" cy="1076325"/>
          </a:xfrm>
        </p:spPr>
        <p:txBody>
          <a:bodyPr/>
          <a:lstStyle/>
          <a:p>
            <a:r>
              <a:rPr lang="zh-CN" altLang="en-US" dirty="0"/>
              <a:t>按所给的对齐要求和块格式要求填表。假设：隐式空闲链表，不允许有效载荷为零，头部和脚部存放在</a:t>
            </a:r>
            <a:r>
              <a:rPr lang="en-US" altLang="zh-CN" dirty="0"/>
              <a:t>4</a:t>
            </a:r>
            <a:r>
              <a:rPr lang="zh-CN" altLang="en-US" dirty="0"/>
              <a:t>字节的字中。</a:t>
            </a:r>
          </a:p>
        </p:txBody>
      </p:sp>
      <p:graphicFrame>
        <p:nvGraphicFramePr>
          <p:cNvPr id="4" name="表格 4">
            <a:extLst>
              <a:ext uri="{FF2B5EF4-FFF2-40B4-BE49-F238E27FC236}">
                <a16:creationId xmlns:a16="http://schemas.microsoft.com/office/drawing/2014/main" id="{8E427674-3D86-49CD-9A19-E8E913F0E2C1}"/>
              </a:ext>
            </a:extLst>
          </p:cNvPr>
          <p:cNvGraphicFramePr>
            <a:graphicFrameLocks noGrp="1"/>
          </p:cNvGraphicFramePr>
          <p:nvPr>
            <p:extLst>
              <p:ext uri="{D42A27DB-BD31-4B8C-83A1-F6EECF244321}">
                <p14:modId xmlns:p14="http://schemas.microsoft.com/office/powerpoint/2010/main" val="3491682846"/>
              </p:ext>
            </p:extLst>
          </p:nvPr>
        </p:nvGraphicFramePr>
        <p:xfrm>
          <a:off x="914399" y="2438400"/>
          <a:ext cx="7034712" cy="3352800"/>
        </p:xfrm>
        <a:graphic>
          <a:graphicData uri="http://schemas.openxmlformats.org/drawingml/2006/table">
            <a:tbl>
              <a:tblPr firstRow="1" bandRow="1">
                <a:tableStyleId>{5940675A-B579-460E-94D1-54222C63F5DA}</a:tableStyleId>
              </a:tblPr>
              <a:tblGrid>
                <a:gridCol w="1758678">
                  <a:extLst>
                    <a:ext uri="{9D8B030D-6E8A-4147-A177-3AD203B41FA5}">
                      <a16:colId xmlns:a16="http://schemas.microsoft.com/office/drawing/2014/main" val="1138011666"/>
                    </a:ext>
                  </a:extLst>
                </a:gridCol>
                <a:gridCol w="1758678">
                  <a:extLst>
                    <a:ext uri="{9D8B030D-6E8A-4147-A177-3AD203B41FA5}">
                      <a16:colId xmlns:a16="http://schemas.microsoft.com/office/drawing/2014/main" val="3611324301"/>
                    </a:ext>
                  </a:extLst>
                </a:gridCol>
                <a:gridCol w="1758678">
                  <a:extLst>
                    <a:ext uri="{9D8B030D-6E8A-4147-A177-3AD203B41FA5}">
                      <a16:colId xmlns:a16="http://schemas.microsoft.com/office/drawing/2014/main" val="1141621314"/>
                    </a:ext>
                  </a:extLst>
                </a:gridCol>
                <a:gridCol w="1758678">
                  <a:extLst>
                    <a:ext uri="{9D8B030D-6E8A-4147-A177-3AD203B41FA5}">
                      <a16:colId xmlns:a16="http://schemas.microsoft.com/office/drawing/2014/main" val="1063813788"/>
                    </a:ext>
                  </a:extLst>
                </a:gridCol>
              </a:tblGrid>
              <a:tr h="670560">
                <a:tc>
                  <a:txBody>
                    <a:bodyPr/>
                    <a:lstStyle/>
                    <a:p>
                      <a:pPr algn="ctr"/>
                      <a:r>
                        <a:rPr lang="zh-CN" altLang="en-US" dirty="0"/>
                        <a:t>对齐要求</a:t>
                      </a:r>
                    </a:p>
                  </a:txBody>
                  <a:tcPr anchor="ctr"/>
                </a:tc>
                <a:tc>
                  <a:txBody>
                    <a:bodyPr/>
                    <a:lstStyle/>
                    <a:p>
                      <a:pPr algn="ctr"/>
                      <a:r>
                        <a:rPr lang="zh-CN" altLang="en-US" dirty="0"/>
                        <a:t>已分配的块</a:t>
                      </a:r>
                    </a:p>
                  </a:txBody>
                  <a:tcPr anchor="ctr"/>
                </a:tc>
                <a:tc>
                  <a:txBody>
                    <a:bodyPr/>
                    <a:lstStyle/>
                    <a:p>
                      <a:pPr algn="ctr"/>
                      <a:r>
                        <a:rPr lang="zh-CN" altLang="en-US" dirty="0"/>
                        <a:t>空闲块</a:t>
                      </a:r>
                    </a:p>
                  </a:txBody>
                  <a:tcPr anchor="ctr"/>
                </a:tc>
                <a:tc>
                  <a:txBody>
                    <a:bodyPr/>
                    <a:lstStyle/>
                    <a:p>
                      <a:pPr algn="ctr"/>
                      <a:r>
                        <a:rPr lang="zh-CN" altLang="en-US" dirty="0"/>
                        <a:t>最小块大小（字节）</a:t>
                      </a:r>
                    </a:p>
                  </a:txBody>
                  <a:tcPr anchor="ctr"/>
                </a:tc>
                <a:extLst>
                  <a:ext uri="{0D108BD9-81ED-4DB2-BD59-A6C34878D82A}">
                    <a16:rowId xmlns:a16="http://schemas.microsoft.com/office/drawing/2014/main" val="2662107956"/>
                  </a:ext>
                </a:extLst>
              </a:tr>
              <a:tr h="670560">
                <a:tc>
                  <a:txBody>
                    <a:bodyPr/>
                    <a:lstStyle/>
                    <a:p>
                      <a:pPr algn="ctr"/>
                      <a:r>
                        <a:rPr lang="zh-CN" altLang="en-US" dirty="0"/>
                        <a:t>单字</a:t>
                      </a:r>
                    </a:p>
                  </a:txBody>
                  <a:tcPr anchor="ctr"/>
                </a:tc>
                <a:tc>
                  <a:txBody>
                    <a:bodyPr/>
                    <a:lstStyle/>
                    <a:p>
                      <a:pPr algn="ctr"/>
                      <a:r>
                        <a:rPr lang="zh-CN" altLang="en-US" dirty="0"/>
                        <a:t>头部和脚部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头部和脚部</a:t>
                      </a:r>
                    </a:p>
                  </a:txBody>
                  <a:tcPr anchor="ctr"/>
                </a:tc>
                <a:tc>
                  <a:txBody>
                    <a:bodyPr/>
                    <a:lstStyle/>
                    <a:p>
                      <a:pPr algn="ctr"/>
                      <a:endParaRPr lang="zh-CN" altLang="en-US"/>
                    </a:p>
                  </a:txBody>
                  <a:tcPr anchor="ctr"/>
                </a:tc>
                <a:extLst>
                  <a:ext uri="{0D108BD9-81ED-4DB2-BD59-A6C34878D82A}">
                    <a16:rowId xmlns:a16="http://schemas.microsoft.com/office/drawing/2014/main" val="1263860878"/>
                  </a:ext>
                </a:extLst>
              </a:tr>
              <a:tr h="670560">
                <a:tc>
                  <a:txBody>
                    <a:bodyPr/>
                    <a:lstStyle/>
                    <a:p>
                      <a:pPr algn="ctr"/>
                      <a:r>
                        <a:rPr lang="zh-CN" altLang="en-US" dirty="0"/>
                        <a:t>单字</a:t>
                      </a:r>
                    </a:p>
                  </a:txBody>
                  <a:tcPr anchor="ctr"/>
                </a:tc>
                <a:tc>
                  <a:txBody>
                    <a:bodyPr/>
                    <a:lstStyle/>
                    <a:p>
                      <a:pPr algn="ctr"/>
                      <a:r>
                        <a:rPr lang="zh-CN" altLang="en-US" dirty="0"/>
                        <a:t>头部，但无脚部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头部和脚部</a:t>
                      </a:r>
                    </a:p>
                  </a:txBody>
                  <a:tcPr anchor="ctr"/>
                </a:tc>
                <a:tc>
                  <a:txBody>
                    <a:bodyPr/>
                    <a:lstStyle/>
                    <a:p>
                      <a:pPr algn="ctr"/>
                      <a:endParaRPr lang="zh-CN" altLang="en-US"/>
                    </a:p>
                  </a:txBody>
                  <a:tcPr anchor="ctr"/>
                </a:tc>
                <a:extLst>
                  <a:ext uri="{0D108BD9-81ED-4DB2-BD59-A6C34878D82A}">
                    <a16:rowId xmlns:a16="http://schemas.microsoft.com/office/drawing/2014/main" val="349271357"/>
                  </a:ext>
                </a:extLst>
              </a:tr>
              <a:tr h="670560">
                <a:tc>
                  <a:txBody>
                    <a:bodyPr/>
                    <a:lstStyle/>
                    <a:p>
                      <a:pPr algn="ctr"/>
                      <a:r>
                        <a:rPr lang="zh-CN" altLang="en-US" dirty="0"/>
                        <a:t>双字</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头部和脚部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头部和脚部</a:t>
                      </a:r>
                    </a:p>
                  </a:txBody>
                  <a:tcPr anchor="ctr"/>
                </a:tc>
                <a:tc>
                  <a:txBody>
                    <a:bodyPr/>
                    <a:lstStyle/>
                    <a:p>
                      <a:pPr algn="ctr"/>
                      <a:endParaRPr lang="zh-CN" altLang="en-US"/>
                    </a:p>
                  </a:txBody>
                  <a:tcPr anchor="ctr"/>
                </a:tc>
                <a:extLst>
                  <a:ext uri="{0D108BD9-81ED-4DB2-BD59-A6C34878D82A}">
                    <a16:rowId xmlns:a16="http://schemas.microsoft.com/office/drawing/2014/main" val="1680322135"/>
                  </a:ext>
                </a:extLst>
              </a:tr>
              <a:tr h="670560">
                <a:tc>
                  <a:txBody>
                    <a:bodyPr/>
                    <a:lstStyle/>
                    <a:p>
                      <a:pPr algn="ctr"/>
                      <a:r>
                        <a:rPr lang="zh-CN" altLang="en-US" dirty="0"/>
                        <a:t>双字</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头部，但无脚部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头部和脚部</a:t>
                      </a:r>
                    </a:p>
                  </a:txBody>
                  <a:tcPr anchor="ctr"/>
                </a:tc>
                <a:tc>
                  <a:txBody>
                    <a:bodyPr/>
                    <a:lstStyle/>
                    <a:p>
                      <a:pPr algn="ctr"/>
                      <a:endParaRPr lang="zh-CN" altLang="en-US" dirty="0"/>
                    </a:p>
                  </a:txBody>
                  <a:tcPr anchor="ctr"/>
                </a:tc>
                <a:extLst>
                  <a:ext uri="{0D108BD9-81ED-4DB2-BD59-A6C34878D82A}">
                    <a16:rowId xmlns:a16="http://schemas.microsoft.com/office/drawing/2014/main" val="1139872129"/>
                  </a:ext>
                </a:extLst>
              </a:tr>
            </a:tbl>
          </a:graphicData>
        </a:graphic>
      </p:graphicFrame>
      <p:sp>
        <p:nvSpPr>
          <p:cNvPr id="5" name="文本框 4">
            <a:extLst>
              <a:ext uri="{FF2B5EF4-FFF2-40B4-BE49-F238E27FC236}">
                <a16:creationId xmlns:a16="http://schemas.microsoft.com/office/drawing/2014/main" id="{0F99352D-B832-471B-9B9B-3B81144F4EB0}"/>
              </a:ext>
            </a:extLst>
          </p:cNvPr>
          <p:cNvSpPr txBox="1"/>
          <p:nvPr/>
        </p:nvSpPr>
        <p:spPr>
          <a:xfrm>
            <a:off x="6684819" y="3276600"/>
            <a:ext cx="762000" cy="369332"/>
          </a:xfrm>
          <a:prstGeom prst="rect">
            <a:avLst/>
          </a:prstGeom>
          <a:noFill/>
        </p:spPr>
        <p:txBody>
          <a:bodyPr wrap="square" rtlCol="0" anchor="ctr">
            <a:spAutoFit/>
          </a:bodyPr>
          <a:lstStyle/>
          <a:p>
            <a:pPr algn="ctr"/>
            <a:r>
              <a:rPr lang="en-US" altLang="zh-CN" sz="1800" dirty="0">
                <a:latin typeface="Calibri" pitchFamily="34" charset="0"/>
              </a:rPr>
              <a:t>12</a:t>
            </a:r>
            <a:endParaRPr lang="zh-CN" altLang="en-US" sz="1800" dirty="0">
              <a:latin typeface="Calibri" pitchFamily="34" charset="0"/>
            </a:endParaRPr>
          </a:p>
        </p:txBody>
      </p:sp>
      <p:sp>
        <p:nvSpPr>
          <p:cNvPr id="6" name="文本框 5">
            <a:extLst>
              <a:ext uri="{FF2B5EF4-FFF2-40B4-BE49-F238E27FC236}">
                <a16:creationId xmlns:a16="http://schemas.microsoft.com/office/drawing/2014/main" id="{E1386018-C5C8-435F-8CD0-5C649FF3B26D}"/>
              </a:ext>
            </a:extLst>
          </p:cNvPr>
          <p:cNvSpPr txBox="1"/>
          <p:nvPr/>
        </p:nvSpPr>
        <p:spPr>
          <a:xfrm>
            <a:off x="6705600" y="3930134"/>
            <a:ext cx="762000" cy="369332"/>
          </a:xfrm>
          <a:prstGeom prst="rect">
            <a:avLst/>
          </a:prstGeom>
          <a:noFill/>
        </p:spPr>
        <p:txBody>
          <a:bodyPr wrap="square" rtlCol="0" anchor="ctr">
            <a:spAutoFit/>
          </a:bodyPr>
          <a:lstStyle/>
          <a:p>
            <a:pPr algn="ctr"/>
            <a:r>
              <a:rPr lang="en-US" altLang="zh-CN" sz="1800" dirty="0">
                <a:latin typeface="Calibri" pitchFamily="34" charset="0"/>
              </a:rPr>
              <a:t>8</a:t>
            </a:r>
            <a:endParaRPr lang="zh-CN" altLang="en-US" sz="1800" dirty="0">
              <a:latin typeface="Calibri" pitchFamily="34" charset="0"/>
            </a:endParaRPr>
          </a:p>
        </p:txBody>
      </p:sp>
      <p:sp>
        <p:nvSpPr>
          <p:cNvPr id="7" name="文本框 6">
            <a:extLst>
              <a:ext uri="{FF2B5EF4-FFF2-40B4-BE49-F238E27FC236}">
                <a16:creationId xmlns:a16="http://schemas.microsoft.com/office/drawing/2014/main" id="{350412EE-F28C-4CC5-BF3D-3C813EA98A6D}"/>
              </a:ext>
            </a:extLst>
          </p:cNvPr>
          <p:cNvSpPr txBox="1"/>
          <p:nvPr/>
        </p:nvSpPr>
        <p:spPr>
          <a:xfrm>
            <a:off x="6694055" y="4591627"/>
            <a:ext cx="762000" cy="369332"/>
          </a:xfrm>
          <a:prstGeom prst="rect">
            <a:avLst/>
          </a:prstGeom>
          <a:noFill/>
        </p:spPr>
        <p:txBody>
          <a:bodyPr wrap="square" rtlCol="0" anchor="ctr">
            <a:spAutoFit/>
          </a:bodyPr>
          <a:lstStyle/>
          <a:p>
            <a:pPr algn="ctr"/>
            <a:r>
              <a:rPr lang="en-US" altLang="zh-CN" sz="1800" dirty="0">
                <a:latin typeface="Calibri" pitchFamily="34" charset="0"/>
              </a:rPr>
              <a:t>16</a:t>
            </a:r>
            <a:endParaRPr lang="zh-CN" altLang="en-US" sz="1800" dirty="0">
              <a:latin typeface="Calibri" pitchFamily="34" charset="0"/>
            </a:endParaRPr>
          </a:p>
        </p:txBody>
      </p:sp>
      <p:sp>
        <p:nvSpPr>
          <p:cNvPr id="8" name="文本框 7">
            <a:extLst>
              <a:ext uri="{FF2B5EF4-FFF2-40B4-BE49-F238E27FC236}">
                <a16:creationId xmlns:a16="http://schemas.microsoft.com/office/drawing/2014/main" id="{6610D550-0FC2-45AA-8B5E-2ECFE8F9E3AC}"/>
              </a:ext>
            </a:extLst>
          </p:cNvPr>
          <p:cNvSpPr txBox="1"/>
          <p:nvPr/>
        </p:nvSpPr>
        <p:spPr>
          <a:xfrm>
            <a:off x="6694055" y="5239327"/>
            <a:ext cx="762000" cy="369332"/>
          </a:xfrm>
          <a:prstGeom prst="rect">
            <a:avLst/>
          </a:prstGeom>
          <a:noFill/>
        </p:spPr>
        <p:txBody>
          <a:bodyPr wrap="square" rtlCol="0" anchor="ctr">
            <a:spAutoFit/>
          </a:bodyPr>
          <a:lstStyle/>
          <a:p>
            <a:pPr algn="ctr"/>
            <a:r>
              <a:rPr lang="en-US" altLang="zh-CN" sz="1800" dirty="0">
                <a:latin typeface="Calibri" pitchFamily="34" charset="0"/>
              </a:rPr>
              <a:t>8</a:t>
            </a:r>
            <a:endParaRPr lang="zh-CN" altLang="en-US" sz="1800" dirty="0">
              <a:latin typeface="Calibri" pitchFamily="34" charset="0"/>
            </a:endParaRPr>
          </a:p>
        </p:txBody>
      </p:sp>
    </p:spTree>
    <p:extLst>
      <p:ext uri="{BB962C8B-B14F-4D97-AF65-F5344CB8AC3E}">
        <p14:creationId xmlns:p14="http://schemas.microsoft.com/office/powerpoint/2010/main" val="42821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381000" y="493713"/>
            <a:ext cx="8382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dirty="0">
                <a:effectLst/>
                <a:ea typeface="Segoe UI Web (West European)"/>
              </a:rPr>
              <a:t>关键分配策略</a:t>
            </a:r>
            <a:r>
              <a:rPr lang="zh-CN" altLang="en-US" dirty="0">
                <a:effectLst/>
                <a:ea typeface="Segoe UI Web (West European)"/>
              </a:rPr>
              <a:t>总结</a:t>
            </a:r>
            <a:endParaRPr lang="en-GB" dirty="0"/>
          </a:p>
        </p:txBody>
      </p:sp>
      <p:sp>
        <p:nvSpPr>
          <p:cNvPr id="32770" name="Rectangle 2"/>
          <p:cNvSpPr>
            <a:spLocks noGrp="1" noChangeArrowheads="1"/>
          </p:cNvSpPr>
          <p:nvPr>
            <p:ph type="body" idx="1"/>
          </p:nvPr>
        </p:nvSpPr>
        <p:spPr>
          <a:xfrm>
            <a:off x="379413" y="1143000"/>
            <a:ext cx="8307387" cy="5497512"/>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放置策略</a:t>
            </a:r>
            <a:r>
              <a:rPr lang="en-GB"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First-fit, next-fit, best-fit, </a:t>
            </a:r>
            <a:r>
              <a:rPr lang="zh-CN" altLang="en-US" dirty="0"/>
              <a:t>等</a:t>
            </a:r>
            <a:r>
              <a:rPr lang="en-GB"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zh-CN" dirty="0">
                <a:effectLst/>
                <a:ea typeface="Segoe UI Web (West European)"/>
              </a:rPr>
              <a:t>以较低的吞吐量换取更少的</a:t>
            </a:r>
            <a:r>
              <a:rPr lang="zh-CN" altLang="en-US" dirty="0">
                <a:effectLst/>
                <a:ea typeface="Segoe UI Web (West European)"/>
              </a:rPr>
              <a:t>碎片</a:t>
            </a:r>
            <a:r>
              <a:rPr lang="en-GB" dirty="0"/>
              <a:t>	</a:t>
            </a:r>
          </a:p>
          <a:p>
            <a:pPr lvl="1">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Interesting observation</a:t>
            </a:r>
            <a:r>
              <a:rPr lang="en-GB" b="1" dirty="0">
                <a:solidFill>
                  <a:srgbClr val="C00000"/>
                </a:solidFill>
              </a:rPr>
              <a:t>: </a:t>
            </a:r>
            <a:r>
              <a:rPr lang="zh-CN" altLang="en-US" dirty="0"/>
              <a:t>分隔的空闲列表，即采用近似</a:t>
            </a:r>
            <a:r>
              <a:rPr lang="zh-CN" altLang="zh-CN" dirty="0">
                <a:effectLst/>
                <a:ea typeface="Segoe UI Web (West European)"/>
              </a:rPr>
              <a:t>最适合的</a:t>
            </a:r>
            <a:r>
              <a:rPr lang="zh-CN" altLang="en-US" dirty="0">
                <a:effectLst/>
                <a:ea typeface="Segoe UI Web (West European)"/>
              </a:rPr>
              <a:t>放</a:t>
            </a:r>
            <a:r>
              <a:rPr lang="zh-CN" altLang="zh-CN" dirty="0">
                <a:effectLst/>
                <a:ea typeface="Segoe UI Web (West European)"/>
              </a:rPr>
              <a:t>置策</a:t>
            </a:r>
            <a:r>
              <a:rPr lang="zh-CN" altLang="en-US" dirty="0">
                <a:effectLst/>
                <a:ea typeface="Segoe UI Web (West European)"/>
              </a:rPr>
              <a:t>略</a:t>
            </a:r>
            <a:r>
              <a:rPr lang="zh-CN" altLang="zh-CN" dirty="0">
                <a:effectLst/>
                <a:ea typeface="Segoe UI Web (West European)"/>
              </a:rPr>
              <a:t>，而不必搜索整个</a:t>
            </a:r>
            <a:r>
              <a:rPr lang="zh-CN" altLang="en-US" dirty="0">
                <a:effectLst/>
                <a:ea typeface="Segoe UI Web (West European)"/>
              </a:rPr>
              <a:t>空闲</a:t>
            </a:r>
            <a:r>
              <a:rPr lang="zh-CN" altLang="zh-CN" dirty="0">
                <a:effectLst/>
                <a:ea typeface="Segoe UI Web (West European)"/>
              </a:rPr>
              <a:t>列表</a:t>
            </a:r>
            <a:endParaRPr lang="en-US" altLang="zh-CN" dirty="0"/>
          </a:p>
          <a:p>
            <a:pPr>
              <a:lnSpc>
                <a:spcPct val="83000"/>
              </a:lnSpc>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分割策略</a:t>
            </a:r>
            <a:r>
              <a:rPr lang="en-GB"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什么时候分割空闲块？</a:t>
            </a:r>
            <a:endParaRPr lang="en-GB"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能够容忍多少内部碎片？</a:t>
            </a:r>
            <a:endParaRPr lang="en-GB" dirty="0"/>
          </a:p>
          <a:p>
            <a:pPr>
              <a:lnSpc>
                <a:spcPct val="83000"/>
              </a:lnSpc>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合并策略</a:t>
            </a:r>
            <a:r>
              <a:rPr lang="en-GB"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Immediate coalescing: </a:t>
            </a:r>
            <a:r>
              <a:rPr lang="zh-CN" altLang="en-US" dirty="0"/>
              <a:t>每次调用</a:t>
            </a:r>
            <a:r>
              <a:rPr lang="en-US" altLang="zh-CN" dirty="0"/>
              <a:t>free</a:t>
            </a:r>
            <a:r>
              <a:rPr lang="zh-CN" altLang="en-US" dirty="0"/>
              <a:t>函数时合并</a:t>
            </a:r>
            <a:endParaRPr lang="en-GB"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Deferred coalescing: </a:t>
            </a:r>
            <a:r>
              <a:rPr lang="zh-CN" altLang="en-US" dirty="0"/>
              <a:t>延迟到必要时才合并，以提高</a:t>
            </a:r>
            <a:r>
              <a:rPr lang="en-US" altLang="zh-CN" dirty="0"/>
              <a:t>free</a:t>
            </a:r>
            <a:r>
              <a:rPr lang="zh-CN" altLang="en-US" dirty="0"/>
              <a:t>的性能</a:t>
            </a:r>
            <a:endParaRPr lang="en-US" altLang="zh-CN"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例如</a:t>
            </a:r>
            <a:r>
              <a:rPr lang="en-GB" dirty="0"/>
              <a:t>:</a:t>
            </a:r>
            <a:r>
              <a:rPr lang="en-GB" altLang="zh-CN" b="1" dirty="0">
                <a:latin typeface="Courier New" pitchFamily="49" charset="0"/>
              </a:rPr>
              <a:t>malloc</a:t>
            </a:r>
            <a:r>
              <a:rPr lang="zh-CN" altLang="en-US" dirty="0"/>
              <a:t>扫描空闲列表时合并，外部碎片总数超过某个限值时合并</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40724" y="458703"/>
            <a:ext cx="67564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隐式列表总结</a:t>
            </a:r>
            <a:endParaRPr lang="en-GB" dirty="0"/>
          </a:p>
        </p:txBody>
      </p:sp>
      <p:sp>
        <p:nvSpPr>
          <p:cNvPr id="33794" name="Rectangle 2"/>
          <p:cNvSpPr>
            <a:spLocks noGrp="1" noChangeArrowheads="1"/>
          </p:cNvSpPr>
          <p:nvPr>
            <p:ph type="body" idx="1"/>
          </p:nvPr>
        </p:nvSpPr>
        <p:spPr>
          <a:xfrm>
            <a:off x="440266" y="1160463"/>
            <a:ext cx="8307387" cy="5392737"/>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实现</a:t>
            </a:r>
            <a:r>
              <a:rPr lang="en-GB" dirty="0"/>
              <a:t>: </a:t>
            </a:r>
            <a:r>
              <a:rPr lang="zh-CN" altLang="en-US" dirty="0"/>
              <a:t>非常简单</a:t>
            </a: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solidFill>
                  <a:srgbClr val="FF0000"/>
                </a:solidFill>
              </a:rPr>
              <a:t>分配的代价花费</a:t>
            </a:r>
            <a:r>
              <a:rPr lang="zh-CN" altLang="en-US" dirty="0"/>
              <a:t>：最坏情况为线性时间</a:t>
            </a: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solidFill>
                  <a:srgbClr val="FF0000"/>
                </a:solidFill>
              </a:rPr>
              <a:t>释放的代价花费</a:t>
            </a:r>
            <a:r>
              <a:rPr lang="zh-CN" altLang="en-US" dirty="0"/>
              <a:t>：最坏情况为常数时间，加入合并也是常数时间</a:t>
            </a:r>
            <a:endParaRPr lang="en-GB" altLang="zh-CN"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solidFill>
                  <a:srgbClr val="FF0000"/>
                </a:solidFill>
              </a:rPr>
              <a:t>内存使用</a:t>
            </a:r>
            <a:r>
              <a:rPr lang="zh-CN" altLang="en-US" dirty="0"/>
              <a:t>：取决于放置策略：</a:t>
            </a:r>
            <a:r>
              <a:rPr lang="en-GB" dirty="0"/>
              <a:t>First-fit, next-fit </a:t>
            </a:r>
            <a:r>
              <a:rPr lang="zh-CN" altLang="en-US" dirty="0"/>
              <a:t>，</a:t>
            </a:r>
            <a:r>
              <a:rPr lang="en-GB" dirty="0"/>
              <a:t> best-fit</a:t>
            </a:r>
          </a:p>
          <a:p>
            <a:pPr lvl="1">
              <a:lnSpc>
                <a:spcPct val="88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隐式列表在</a:t>
            </a:r>
            <a:r>
              <a:rPr lang="en-GB" dirty="0"/>
              <a:t> </a:t>
            </a:r>
            <a:r>
              <a:rPr lang="en-GB" dirty="0">
                <a:latin typeface="Courier New" pitchFamily="49" charset="0"/>
              </a:rPr>
              <a:t>malloc/free </a:t>
            </a:r>
            <a:r>
              <a:rPr lang="zh-CN" altLang="en-US" dirty="0">
                <a:latin typeface="Courier New" pitchFamily="49" charset="0"/>
              </a:rPr>
              <a:t>中未被使用，因为分配的时间复杂度为线性时间，太大。</a:t>
            </a:r>
            <a:endParaRPr lang="en-GB" dirty="0"/>
          </a:p>
          <a:p>
            <a:pPr lvl="1">
              <a:lnSpc>
                <a:spcPct val="88000"/>
              </a:lnSpc>
              <a:buSzTx/>
              <a:buFont typeface="Wingdings" pitchFamily="2"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在一些特殊应用中有使用，如块数很少的分配器。</a:t>
            </a:r>
            <a:endParaRPr lang="en-GB" dirty="0"/>
          </a:p>
          <a:p>
            <a:pPr lvl="1">
              <a:lnSpc>
                <a:spcPct val="88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隐式列表用的较少，但其中的分割和边界标签合并的思想是所有分配器的常用思路。</a:t>
            </a:r>
            <a:endParaRPr lang="en-GB"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62080AE-61D8-4009-A9B2-7F40F6A84EC1}"/>
              </a:ext>
            </a:extLst>
          </p:cNvPr>
          <p:cNvSpPr txBox="1"/>
          <p:nvPr>
            <p:custDataLst>
              <p:tags r:id="rId2"/>
            </p:custDataLst>
          </p:nvPr>
        </p:nvSpPr>
        <p:spPr>
          <a:xfrm>
            <a:off x="979055" y="864032"/>
            <a:ext cx="7315200" cy="3937000"/>
          </a:xfrm>
          <a:prstGeom prst="rect">
            <a:avLst/>
          </a:prstGeom>
          <a:noFill/>
        </p:spPr>
        <p:txBody>
          <a:bodyPr vert="horz" wrap="square" rtlCol="0" anchor="t" anchorCtr="0">
            <a:noAutofit/>
          </a:bodyPr>
          <a:lstStyle/>
          <a:p>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以下描述正确的是（                        ）。</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在按照块大小递减顺序排序的空闲链表上，使用首次适配算法会导致分配性能很低，但是可能避免外部碎片。</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对于最佳适配方法，空闲块链表应该按照内存地址的递增顺序排序。</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最佳适配方法选择与请求段匹配的最大的空闲块。</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在按照块大小递增的顺序排序的空闲链表上，使用首次适配算法与使用最佳适配算法等价。</a:t>
            </a:r>
          </a:p>
        </p:txBody>
      </p:sp>
      <p:sp>
        <p:nvSpPr>
          <p:cNvPr id="11" name="椭圆 10">
            <a:extLst>
              <a:ext uri="{FF2B5EF4-FFF2-40B4-BE49-F238E27FC236}">
                <a16:creationId xmlns:a16="http://schemas.microsoft.com/office/drawing/2014/main" id="{E2D87275-B739-402B-A770-45C680761AA5}"/>
              </a:ext>
            </a:extLst>
          </p:cNvPr>
          <p:cNvSpPr>
            <a:spLocks noChangeAspect="1"/>
          </p:cNvSpPr>
          <p:nvPr>
            <p:custDataLst>
              <p:tags r:id="rId3"/>
            </p:custDataLst>
          </p:nvPr>
        </p:nvSpPr>
        <p:spPr bwMode="auto">
          <a:xfrm>
            <a:off x="2514600" y="5269345"/>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35CD6F2-9DF7-4E92-92E2-179BC60154C5}"/>
              </a:ext>
            </a:extLst>
          </p:cNvPr>
          <p:cNvSpPr>
            <a:spLocks noChangeAspect="1"/>
          </p:cNvSpPr>
          <p:nvPr>
            <p:custDataLst>
              <p:tags r:id="rId4"/>
            </p:custDataLst>
          </p:nvPr>
        </p:nvSpPr>
        <p:spPr bwMode="auto">
          <a:xfrm>
            <a:off x="4181013" y="5269345"/>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08760FC-A629-4B72-9F96-0EB4FD95C26C}"/>
              </a:ext>
            </a:extLst>
          </p:cNvPr>
          <p:cNvSpPr>
            <a:spLocks noChangeAspect="1"/>
          </p:cNvSpPr>
          <p:nvPr>
            <p:custDataLst>
              <p:tags r:id="rId5"/>
            </p:custDataLst>
          </p:nvPr>
        </p:nvSpPr>
        <p:spPr bwMode="auto">
          <a:xfrm>
            <a:off x="5715000" y="5269345"/>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98300AF-4D67-409A-B9A6-27E95A34E1CA}"/>
              </a:ext>
            </a:extLst>
          </p:cNvPr>
          <p:cNvSpPr>
            <a:spLocks noChangeAspect="1"/>
          </p:cNvSpPr>
          <p:nvPr>
            <p:custDataLst>
              <p:tags r:id="rId6"/>
            </p:custDataLst>
          </p:nvPr>
        </p:nvSpPr>
        <p:spPr bwMode="auto">
          <a:xfrm>
            <a:off x="7248987" y="5257800"/>
            <a:ext cx="514350" cy="514350"/>
          </a:xfrm>
          <a:prstGeom prst="ellipse">
            <a:avLst/>
          </a:prstGeom>
          <a:solidFill>
            <a:srgbClr val="00FF00"/>
          </a:solidFill>
          <a:ln w="254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0D0C91D-0740-4863-B397-CCA26168E248}"/>
              </a:ext>
            </a:extLst>
          </p:cNvPr>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D0789737-19DB-4227-A02B-78BE32406216}"/>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053669D9-4900-47F9-B7C1-A2B16B3DE42D}"/>
                </a:ext>
              </a:extLst>
            </p:cNvPr>
            <p:cNvSpPr/>
            <p:nvPr>
              <p:custDataLst>
                <p:tags r:id="rId10"/>
              </p:custDataLst>
            </p:nvPr>
          </p:nvSpPr>
          <p:spPr bwMode="auto">
            <a:xfrm>
              <a:off x="0" y="0"/>
              <a:ext cx="9144000" cy="635000"/>
            </a:xfrm>
            <a:prstGeom prst="rect">
              <a:avLst/>
            </a:prstGeom>
            <a:solidFill>
              <a:srgbClr val="F6F7F8"/>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7" name="ColorBlock">
              <a:extLst>
                <a:ext uri="{FF2B5EF4-FFF2-40B4-BE49-F238E27FC236}">
                  <a16:creationId xmlns:a16="http://schemas.microsoft.com/office/drawing/2014/main" id="{A75F4E85-583F-43E0-92A9-D1444B0331BD}"/>
                </a:ext>
              </a:extLst>
            </p:cNvPr>
            <p:cNvSpPr/>
            <p:nvPr>
              <p:custDataLst>
                <p:tags r:id="rId11"/>
              </p:custDataLst>
            </p:nvPr>
          </p:nvSpPr>
          <p:spPr bwMode="auto">
            <a:xfrm>
              <a:off x="0" y="0"/>
              <a:ext cx="190500" cy="635000"/>
            </a:xfrm>
            <a:prstGeom prst="rect">
              <a:avLst/>
            </a:prstGeom>
            <a:solidFill>
              <a:srgbClr val="639EF4"/>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8" name="TypeText">
              <a:extLst>
                <a:ext uri="{FF2B5EF4-FFF2-40B4-BE49-F238E27FC236}">
                  <a16:creationId xmlns:a16="http://schemas.microsoft.com/office/drawing/2014/main" id="{959ACAF5-A5E5-4C4D-A2A4-8FE7C790ABD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BAA63BD4-4B37-46C5-84CD-985E6503A7B7}"/>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3032C60-AAE9-48A9-BAEB-5D78079F23F2}"/>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69142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idx="4294967295"/>
          </p:nvPr>
        </p:nvSpPr>
        <p:spPr>
          <a:xfrm>
            <a:off x="292688" y="481601"/>
            <a:ext cx="60706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9.9.13 </a:t>
            </a:r>
            <a:r>
              <a:rPr lang="zh-CN" altLang="en-US" dirty="0"/>
              <a:t>显式空闲列表</a:t>
            </a:r>
            <a:endParaRPr lang="en-GB" dirty="0"/>
          </a:p>
        </p:txBody>
      </p:sp>
      <p:sp>
        <p:nvSpPr>
          <p:cNvPr id="6149" name="Rectangle 5"/>
          <p:cNvSpPr>
            <a:spLocks noGrp="1" noChangeArrowheads="1"/>
          </p:cNvSpPr>
          <p:nvPr>
            <p:ph type="body" idx="1"/>
          </p:nvPr>
        </p:nvSpPr>
        <p:spPr>
          <a:xfrm>
            <a:off x="290513" y="4297352"/>
            <a:ext cx="8307387" cy="1843087"/>
          </a:xfrm>
          <a:ln/>
        </p:spPr>
        <p:txBody>
          <a:bodyPr/>
          <a:lstStyle/>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zh-CN" dirty="0">
                <a:effectLst/>
                <a:ea typeface="Segoe UI Web (West European)"/>
              </a:rPr>
              <a:t>维护</a:t>
            </a:r>
            <a:r>
              <a:rPr lang="zh-CN" altLang="en-US" dirty="0">
                <a:effectLst/>
                <a:ea typeface="Segoe UI Web (West European)"/>
              </a:rPr>
              <a:t>空闲</a:t>
            </a:r>
            <a:r>
              <a:rPr lang="zh-CN" altLang="zh-CN" dirty="0">
                <a:effectLst/>
                <a:ea typeface="Segoe UI Web (West European)"/>
              </a:rPr>
              <a:t>块的列表，不是所有块</a:t>
            </a:r>
            <a:r>
              <a:rPr lang="zh-CN" altLang="en-US" dirty="0">
                <a:effectLst/>
                <a:ea typeface="Segoe UI Web (West European)"/>
              </a:rPr>
              <a:t>。</a:t>
            </a:r>
            <a:r>
              <a:rPr lang="zh-CN" altLang="zh-CN" dirty="0">
                <a:effectLst/>
                <a:ea typeface="Segoe UI Web (West European)"/>
              </a:rPr>
              <a:t> “下一个”</a:t>
            </a:r>
            <a:r>
              <a:rPr lang="zh-CN" altLang="en-US" dirty="0">
                <a:effectLst/>
                <a:ea typeface="Segoe UI Web (West European)"/>
              </a:rPr>
              <a:t>空闲块</a:t>
            </a:r>
            <a:r>
              <a:rPr lang="zh-CN" altLang="zh-CN" dirty="0">
                <a:solidFill>
                  <a:srgbClr val="FF0000"/>
                </a:solidFill>
                <a:effectLst/>
                <a:ea typeface="Segoe UI Web (West European)"/>
              </a:rPr>
              <a:t>可能在任何地方</a:t>
            </a:r>
            <a:r>
              <a:rPr lang="zh-CN" altLang="en-US" dirty="0">
                <a:effectLst/>
                <a:ea typeface="Segoe UI Web (West European)"/>
              </a:rPr>
              <a:t>，</a:t>
            </a:r>
            <a:r>
              <a:rPr lang="zh-CN" altLang="zh-CN" dirty="0">
                <a:effectLst/>
                <a:ea typeface="Segoe UI Web (West European)"/>
              </a:rPr>
              <a:t> 因此，需要存储</a:t>
            </a:r>
            <a:r>
              <a:rPr lang="zh-CN" altLang="en-US" dirty="0">
                <a:effectLst/>
                <a:ea typeface="Segoe UI Web (West European)"/>
              </a:rPr>
              <a:t>向</a:t>
            </a:r>
            <a:r>
              <a:rPr lang="zh-CN" altLang="zh-CN" dirty="0">
                <a:effectLst/>
                <a:ea typeface="Segoe UI Web (West European)"/>
              </a:rPr>
              <a:t>前/</a:t>
            </a:r>
            <a:r>
              <a:rPr lang="zh-CN" altLang="en-US" dirty="0">
                <a:effectLst/>
                <a:ea typeface="Segoe UI Web (West European)"/>
              </a:rPr>
              <a:t>向</a:t>
            </a:r>
            <a:r>
              <a:rPr lang="zh-CN" altLang="zh-CN" dirty="0">
                <a:effectLst/>
                <a:ea typeface="Segoe UI Web (West European)"/>
              </a:rPr>
              <a:t>后指</a:t>
            </a:r>
            <a:r>
              <a:rPr lang="zh-CN" altLang="en-US" dirty="0">
                <a:effectLst/>
                <a:ea typeface="Segoe UI Web (West European)"/>
              </a:rPr>
              <a:t>针</a:t>
            </a:r>
            <a:r>
              <a:rPr lang="zh-CN" altLang="zh-CN" dirty="0">
                <a:effectLst/>
                <a:ea typeface="Segoe UI Web (West European)"/>
              </a:rPr>
              <a:t>，而不仅仅是大小</a:t>
            </a:r>
            <a:r>
              <a:rPr lang="zh-CN" altLang="en-US" dirty="0">
                <a:effectLst/>
                <a:ea typeface="Segoe UI Web (West European)"/>
              </a:rPr>
              <a:t>。</a:t>
            </a:r>
            <a:r>
              <a:rPr lang="zh-CN" altLang="zh-CN" dirty="0">
                <a:effectLst/>
                <a:ea typeface="Segoe UI Web (West European)"/>
              </a:rPr>
              <a:t> </a:t>
            </a:r>
            <a:endParaRPr lang="en-US" altLang="zh-CN" dirty="0">
              <a:effectLst/>
              <a:ea typeface="Segoe UI Web (West European)"/>
            </a:endParaRP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zh-CN" dirty="0">
                <a:effectLst/>
                <a:ea typeface="Segoe UI Web (West European)"/>
              </a:rPr>
              <a:t>仍然需要边界标记</a:t>
            </a:r>
            <a:r>
              <a:rPr lang="zh-CN" altLang="en-US" dirty="0">
                <a:effectLst/>
                <a:ea typeface="Segoe UI Web (West European)"/>
              </a:rPr>
              <a:t>用于合并。</a:t>
            </a:r>
            <a:r>
              <a:rPr lang="zh-CN" altLang="zh-CN" dirty="0">
                <a:effectLst/>
                <a:ea typeface="Segoe UI Web (West European)"/>
              </a:rPr>
              <a:t>幸运的是，</a:t>
            </a:r>
            <a:r>
              <a:rPr lang="zh-CN" altLang="en-US" dirty="0">
                <a:effectLst/>
                <a:ea typeface="Segoe UI Web (West European)"/>
              </a:rPr>
              <a:t>由于</a:t>
            </a:r>
            <a:r>
              <a:rPr lang="zh-CN" altLang="zh-CN" dirty="0">
                <a:effectLst/>
                <a:ea typeface="Segoe UI Web (West European)"/>
              </a:rPr>
              <a:t>只跟踪</a:t>
            </a:r>
            <a:r>
              <a:rPr lang="zh-CN" altLang="en-US" dirty="0">
                <a:effectLst/>
                <a:ea typeface="Segoe UI Web (West European)"/>
              </a:rPr>
              <a:t>空闲</a:t>
            </a:r>
            <a:r>
              <a:rPr lang="zh-CN" altLang="zh-CN" dirty="0">
                <a:effectLst/>
                <a:ea typeface="Segoe UI Web (West European)"/>
              </a:rPr>
              <a:t>块，所以可以使用有效</a:t>
            </a:r>
            <a:r>
              <a:rPr lang="zh-CN" altLang="en-US" dirty="0">
                <a:effectLst/>
                <a:ea typeface="Segoe UI Web (West European)"/>
              </a:rPr>
              <a:t>数据</a:t>
            </a:r>
            <a:r>
              <a:rPr lang="zh-CN" altLang="zh-CN" dirty="0">
                <a:effectLst/>
                <a:ea typeface="Segoe UI Web (West European)"/>
              </a:rPr>
              <a:t>区</a:t>
            </a:r>
            <a:r>
              <a:rPr lang="zh-CN" altLang="en-US" dirty="0">
                <a:effectLst/>
                <a:ea typeface="Segoe UI Web (West European)"/>
              </a:rPr>
              <a:t>放指针。</a:t>
            </a:r>
            <a:endParaRPr lang="zh-CN" altLang="zh-CN" dirty="0">
              <a:effectLst/>
              <a:ea typeface="Segoe UI Web (West European)"/>
            </a:endParaRPr>
          </a:p>
        </p:txBody>
      </p:sp>
      <p:sp>
        <p:nvSpPr>
          <p:cNvPr id="48" name="Rectangle 3"/>
          <p:cNvSpPr>
            <a:spLocks noChangeArrowheads="1"/>
          </p:cNvSpPr>
          <p:nvPr/>
        </p:nvSpPr>
        <p:spPr bwMode="auto">
          <a:xfrm>
            <a:off x="1600200" y="1752600"/>
            <a:ext cx="1370013" cy="381000"/>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a:t>
            </a:r>
          </a:p>
        </p:txBody>
      </p:sp>
      <p:sp>
        <p:nvSpPr>
          <p:cNvPr id="49" name="Rectangle 6"/>
          <p:cNvSpPr>
            <a:spLocks noChangeArrowheads="1"/>
          </p:cNvSpPr>
          <p:nvPr/>
        </p:nvSpPr>
        <p:spPr bwMode="auto">
          <a:xfrm>
            <a:off x="1600200" y="2133600"/>
            <a:ext cx="1676400" cy="1524000"/>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t>
            </a:r>
            <a:r>
              <a:rPr lang="en-GB" sz="1600" b="1" dirty="0">
                <a:latin typeface="Calibri" pitchFamily="34" charset="0"/>
              </a:rPr>
              <a:t>ayload and</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padding</a:t>
            </a:r>
          </a:p>
        </p:txBody>
      </p:sp>
      <p:sp>
        <p:nvSpPr>
          <p:cNvPr id="51" name="Rectangle 8"/>
          <p:cNvSpPr>
            <a:spLocks noChangeArrowheads="1"/>
          </p:cNvSpPr>
          <p:nvPr/>
        </p:nvSpPr>
        <p:spPr bwMode="auto">
          <a:xfrm>
            <a:off x="2971800" y="1752600"/>
            <a:ext cx="304800" cy="381000"/>
          </a:xfrm>
          <a:prstGeom prst="rect">
            <a:avLst/>
          </a:prstGeom>
          <a:solidFill>
            <a:srgbClr val="EBAFA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a:t>
            </a:r>
          </a:p>
        </p:txBody>
      </p:sp>
      <p:sp>
        <p:nvSpPr>
          <p:cNvPr id="52" name="Rectangle 9"/>
          <p:cNvSpPr>
            <a:spLocks noChangeArrowheads="1"/>
          </p:cNvSpPr>
          <p:nvPr/>
        </p:nvSpPr>
        <p:spPr bwMode="auto">
          <a:xfrm>
            <a:off x="1598612" y="3657600"/>
            <a:ext cx="1373187" cy="381000"/>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a:t>
            </a:r>
          </a:p>
        </p:txBody>
      </p:sp>
      <p:sp>
        <p:nvSpPr>
          <p:cNvPr id="53" name="Rectangle 10"/>
          <p:cNvSpPr>
            <a:spLocks noChangeArrowheads="1"/>
          </p:cNvSpPr>
          <p:nvPr/>
        </p:nvSpPr>
        <p:spPr bwMode="auto">
          <a:xfrm>
            <a:off x="2971800" y="3657600"/>
            <a:ext cx="304800" cy="381000"/>
          </a:xfrm>
          <a:prstGeom prst="rect">
            <a:avLst/>
          </a:prstGeom>
          <a:solidFill>
            <a:srgbClr val="EBAFA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a:t>
            </a:r>
          </a:p>
        </p:txBody>
      </p:sp>
      <p:sp>
        <p:nvSpPr>
          <p:cNvPr id="59" name="Rectangle 3"/>
          <p:cNvSpPr>
            <a:spLocks noChangeArrowheads="1"/>
          </p:cNvSpPr>
          <p:nvPr/>
        </p:nvSpPr>
        <p:spPr bwMode="auto">
          <a:xfrm>
            <a:off x="5105400" y="1752600"/>
            <a:ext cx="1370013" cy="381000"/>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a:t>
            </a:r>
          </a:p>
        </p:txBody>
      </p:sp>
      <p:sp>
        <p:nvSpPr>
          <p:cNvPr id="60" name="Rectangle 6"/>
          <p:cNvSpPr>
            <a:spLocks noChangeArrowheads="1"/>
          </p:cNvSpPr>
          <p:nvPr/>
        </p:nvSpPr>
        <p:spPr bwMode="auto">
          <a:xfrm>
            <a:off x="5105400" y="2895600"/>
            <a:ext cx="1676400" cy="762000"/>
          </a:xfrm>
          <a:prstGeom prst="rect">
            <a:avLst/>
          </a:prstGeom>
          <a:solidFill>
            <a:schemeClr val="bg1"/>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Calibri" pitchFamily="34" charset="0"/>
            </a:endParaRPr>
          </a:p>
        </p:txBody>
      </p:sp>
      <p:sp>
        <p:nvSpPr>
          <p:cNvPr id="61" name="Rectangle 8"/>
          <p:cNvSpPr>
            <a:spLocks noChangeArrowheads="1"/>
          </p:cNvSpPr>
          <p:nvPr/>
        </p:nvSpPr>
        <p:spPr bwMode="auto">
          <a:xfrm>
            <a:off x="6477000" y="1752600"/>
            <a:ext cx="304800" cy="381000"/>
          </a:xfrm>
          <a:prstGeom prst="rect">
            <a:avLst/>
          </a:prstGeom>
          <a:solidFill>
            <a:srgbClr val="EBAFA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a:t>
            </a:r>
          </a:p>
        </p:txBody>
      </p:sp>
      <p:sp>
        <p:nvSpPr>
          <p:cNvPr id="62" name="Rectangle 9"/>
          <p:cNvSpPr>
            <a:spLocks noChangeArrowheads="1"/>
          </p:cNvSpPr>
          <p:nvPr/>
        </p:nvSpPr>
        <p:spPr bwMode="auto">
          <a:xfrm>
            <a:off x="5103812" y="3657600"/>
            <a:ext cx="1373187" cy="381000"/>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a:t>
            </a:r>
            <a:r>
              <a:rPr lang="en-GB" sz="1600" b="1" dirty="0">
                <a:latin typeface="Calibri" pitchFamily="34" charset="0"/>
              </a:rPr>
              <a:t>ize</a:t>
            </a:r>
          </a:p>
        </p:txBody>
      </p:sp>
      <p:sp>
        <p:nvSpPr>
          <p:cNvPr id="63" name="Rectangle 10"/>
          <p:cNvSpPr>
            <a:spLocks noChangeArrowheads="1"/>
          </p:cNvSpPr>
          <p:nvPr/>
        </p:nvSpPr>
        <p:spPr bwMode="auto">
          <a:xfrm>
            <a:off x="6477000" y="3657600"/>
            <a:ext cx="304800" cy="381000"/>
          </a:xfrm>
          <a:prstGeom prst="rect">
            <a:avLst/>
          </a:prstGeom>
          <a:solidFill>
            <a:srgbClr val="EBAFA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a:t>
            </a:r>
          </a:p>
        </p:txBody>
      </p:sp>
      <p:sp>
        <p:nvSpPr>
          <p:cNvPr id="64" name="Rectangle 3"/>
          <p:cNvSpPr>
            <a:spLocks noChangeArrowheads="1"/>
          </p:cNvSpPr>
          <p:nvPr/>
        </p:nvSpPr>
        <p:spPr bwMode="auto">
          <a:xfrm>
            <a:off x="5105400" y="2133600"/>
            <a:ext cx="1676400" cy="381000"/>
          </a:xfrm>
          <a:prstGeom prst="rect">
            <a:avLst/>
          </a:prstGeom>
          <a:solidFill>
            <a:schemeClr val="accent2">
              <a:lumMod val="20000"/>
              <a:lumOff val="80000"/>
            </a:schemeClr>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a:t>
            </a:r>
            <a:r>
              <a:rPr lang="en-GB" sz="1600" b="1" dirty="0">
                <a:latin typeface="Calibri" pitchFamily="34" charset="0"/>
              </a:rPr>
              <a:t>ext</a:t>
            </a:r>
          </a:p>
        </p:txBody>
      </p:sp>
      <p:sp>
        <p:nvSpPr>
          <p:cNvPr id="65" name="Rectangle 3"/>
          <p:cNvSpPr>
            <a:spLocks noChangeArrowheads="1"/>
          </p:cNvSpPr>
          <p:nvPr/>
        </p:nvSpPr>
        <p:spPr bwMode="auto">
          <a:xfrm>
            <a:off x="5105400" y="2514600"/>
            <a:ext cx="1676400" cy="381000"/>
          </a:xfrm>
          <a:prstGeom prst="rect">
            <a:avLst/>
          </a:prstGeom>
          <a:solidFill>
            <a:schemeClr val="accent2">
              <a:lumMod val="20000"/>
              <a:lumOff val="80000"/>
            </a:schemeClr>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alibri" pitchFamily="34" charset="0"/>
              </a:rPr>
              <a:t>P</a:t>
            </a:r>
            <a:r>
              <a:rPr lang="en-GB" sz="1600" b="1" dirty="0" err="1">
                <a:latin typeface="Calibri" pitchFamily="34" charset="0"/>
              </a:rPr>
              <a:t>rev</a:t>
            </a:r>
            <a:endParaRPr lang="en-GB" sz="1600" b="1" dirty="0">
              <a:latin typeface="Calibri" pitchFamily="34" charset="0"/>
            </a:endParaRPr>
          </a:p>
        </p:txBody>
      </p:sp>
      <p:sp>
        <p:nvSpPr>
          <p:cNvPr id="66" name="TextBox 65"/>
          <p:cNvSpPr txBox="1"/>
          <p:nvPr/>
        </p:nvSpPr>
        <p:spPr>
          <a:xfrm>
            <a:off x="1371600" y="1307068"/>
            <a:ext cx="2163221" cy="369332"/>
          </a:xfrm>
          <a:prstGeom prst="rect">
            <a:avLst/>
          </a:prstGeom>
          <a:noFill/>
        </p:spPr>
        <p:txBody>
          <a:bodyPr wrap="none" rtlCol="0">
            <a:spAutoFit/>
          </a:bodyPr>
          <a:lstStyle/>
          <a:p>
            <a:r>
              <a:rPr lang="en-US" sz="1800" dirty="0">
                <a:latin typeface="Calibri" pitchFamily="34" charset="0"/>
              </a:rPr>
              <a:t>Allocated (as before)</a:t>
            </a:r>
          </a:p>
        </p:txBody>
      </p:sp>
      <p:sp>
        <p:nvSpPr>
          <p:cNvPr id="67" name="TextBox 66"/>
          <p:cNvSpPr txBox="1"/>
          <p:nvPr/>
        </p:nvSpPr>
        <p:spPr>
          <a:xfrm>
            <a:off x="5638800" y="1295400"/>
            <a:ext cx="600485" cy="369332"/>
          </a:xfrm>
          <a:prstGeom prst="rect">
            <a:avLst/>
          </a:prstGeom>
          <a:noFill/>
        </p:spPr>
        <p:txBody>
          <a:bodyPr wrap="none" rtlCol="0">
            <a:spAutoFit/>
          </a:bodyPr>
          <a:lstStyle/>
          <a:p>
            <a:r>
              <a:rPr lang="en-US" sz="1800" dirty="0">
                <a:latin typeface="Calibri" pitchFamily="34" charset="0"/>
              </a:rPr>
              <a:t>Free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3276600" y="2057399"/>
            <a:ext cx="457200" cy="0"/>
          </a:xfrm>
          <a:prstGeom prst="line">
            <a:avLst/>
          </a:prstGeom>
          <a:noFill/>
          <a:ln w="25560">
            <a:solidFill>
              <a:srgbClr val="00B050"/>
            </a:solidFill>
            <a:miter lim="800000"/>
            <a:headEnd/>
            <a:tailEnd type="triangle" w="med" len="med"/>
          </a:ln>
          <a:effectLst/>
        </p:spPr>
        <p:txBody>
          <a:bodyPr/>
          <a:lstStyle/>
          <a:p>
            <a:endParaRPr lang="en-US"/>
          </a:p>
        </p:txBody>
      </p:sp>
      <p:sp>
        <p:nvSpPr>
          <p:cNvPr id="6146" name="Line 2"/>
          <p:cNvSpPr>
            <a:spLocks noChangeShapeType="1"/>
          </p:cNvSpPr>
          <p:nvPr/>
        </p:nvSpPr>
        <p:spPr bwMode="auto">
          <a:xfrm>
            <a:off x="4572000" y="2057399"/>
            <a:ext cx="381000" cy="0"/>
          </a:xfrm>
          <a:prstGeom prst="line">
            <a:avLst/>
          </a:prstGeom>
          <a:noFill/>
          <a:ln w="25560">
            <a:solidFill>
              <a:srgbClr val="00B050"/>
            </a:solidFill>
            <a:miter lim="800000"/>
            <a:headEnd/>
            <a:tailEnd type="triangle" w="med" len="med"/>
          </a:ln>
          <a:effectLst/>
        </p:spPr>
        <p:txBody>
          <a:bodyPr/>
          <a:lstStyle/>
          <a:p>
            <a:endParaRPr lang="en-US"/>
          </a:p>
        </p:txBody>
      </p:sp>
      <p:sp>
        <p:nvSpPr>
          <p:cNvPr id="6147" name="Line 3"/>
          <p:cNvSpPr>
            <a:spLocks noChangeShapeType="1"/>
          </p:cNvSpPr>
          <p:nvPr/>
        </p:nvSpPr>
        <p:spPr bwMode="auto">
          <a:xfrm>
            <a:off x="6096000" y="2057399"/>
            <a:ext cx="381000" cy="0"/>
          </a:xfrm>
          <a:prstGeom prst="line">
            <a:avLst/>
          </a:prstGeom>
          <a:noFill/>
          <a:ln w="25560">
            <a:solidFill>
              <a:srgbClr val="00B050"/>
            </a:solidFill>
            <a:miter lim="800000"/>
            <a:headEnd/>
            <a:tailEnd type="triangle" w="med" len="med"/>
          </a:ln>
          <a:effectLst/>
        </p:spPr>
        <p:txBody>
          <a:bodyPr/>
          <a:lstStyle/>
          <a:p>
            <a:endParaRPr lang="en-US"/>
          </a:p>
        </p:txBody>
      </p:sp>
      <p:sp>
        <p:nvSpPr>
          <p:cNvPr id="6148" name="Rectangle 4"/>
          <p:cNvSpPr>
            <a:spLocks noGrp="1" noChangeArrowheads="1"/>
          </p:cNvSpPr>
          <p:nvPr>
            <p:ph type="title" idx="4294967295"/>
          </p:nvPr>
        </p:nvSpPr>
        <p:spPr>
          <a:xfrm>
            <a:off x="292688" y="481601"/>
            <a:ext cx="60706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显式空闲列表</a:t>
            </a:r>
            <a:endParaRPr lang="en-GB" dirty="0"/>
          </a:p>
        </p:txBody>
      </p:sp>
      <p:sp>
        <p:nvSpPr>
          <p:cNvPr id="6149" name="Rectangle 5"/>
          <p:cNvSpPr>
            <a:spLocks noGrp="1" noChangeArrowheads="1"/>
          </p:cNvSpPr>
          <p:nvPr>
            <p:ph type="body" idx="1"/>
          </p:nvPr>
        </p:nvSpPr>
        <p:spPr>
          <a:xfrm>
            <a:off x="308681" y="1269236"/>
            <a:ext cx="8307387" cy="2436812"/>
          </a:xfrm>
          <a:ln/>
        </p:spPr>
        <p:txBody>
          <a:bodyPr/>
          <a:lstStyle/>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逻辑关系</a:t>
            </a:r>
            <a:r>
              <a:rPr lang="en-GB" dirty="0"/>
              <a:t>:</a:t>
            </a:r>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物理关系</a:t>
            </a:r>
            <a:r>
              <a:rPr lang="en-GB" dirty="0"/>
              <a:t>: </a:t>
            </a:r>
            <a:r>
              <a:rPr lang="zh-CN" altLang="en-US" dirty="0"/>
              <a:t>块可以在任何位置，任何顺序</a:t>
            </a:r>
            <a:endParaRPr lang="en-GB" dirty="0"/>
          </a:p>
        </p:txBody>
      </p:sp>
      <p:sp>
        <p:nvSpPr>
          <p:cNvPr id="6150" name="Rectangle 6"/>
          <p:cNvSpPr>
            <a:spLocks noChangeArrowheads="1"/>
          </p:cNvSpPr>
          <p:nvPr/>
        </p:nvSpPr>
        <p:spPr bwMode="auto">
          <a:xfrm>
            <a:off x="2438400" y="1981200"/>
            <a:ext cx="838200" cy="3048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a:t>
            </a:r>
          </a:p>
        </p:txBody>
      </p:sp>
      <p:sp>
        <p:nvSpPr>
          <p:cNvPr id="6151" name="Rectangle 7"/>
          <p:cNvSpPr>
            <a:spLocks noChangeArrowheads="1"/>
          </p:cNvSpPr>
          <p:nvPr/>
        </p:nvSpPr>
        <p:spPr bwMode="auto">
          <a:xfrm>
            <a:off x="3733800" y="1981200"/>
            <a:ext cx="838200" cy="3048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B</a:t>
            </a:r>
          </a:p>
        </p:txBody>
      </p:sp>
      <p:sp>
        <p:nvSpPr>
          <p:cNvPr id="6152" name="Rectangle 8"/>
          <p:cNvSpPr>
            <a:spLocks noChangeArrowheads="1"/>
          </p:cNvSpPr>
          <p:nvPr/>
        </p:nvSpPr>
        <p:spPr bwMode="auto">
          <a:xfrm>
            <a:off x="4953000" y="1981200"/>
            <a:ext cx="1143000" cy="3048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C</a:t>
            </a:r>
          </a:p>
        </p:txBody>
      </p:sp>
      <p:sp>
        <p:nvSpPr>
          <p:cNvPr id="6153" name="Line 9"/>
          <p:cNvSpPr>
            <a:spLocks noChangeShapeType="1"/>
          </p:cNvSpPr>
          <p:nvPr/>
        </p:nvSpPr>
        <p:spPr bwMode="auto">
          <a:xfrm flipH="1">
            <a:off x="4570413" y="2209800"/>
            <a:ext cx="384175" cy="1587"/>
          </a:xfrm>
          <a:prstGeom prst="line">
            <a:avLst/>
          </a:prstGeom>
          <a:noFill/>
          <a:ln w="25560">
            <a:solidFill>
              <a:srgbClr val="C00000"/>
            </a:solidFill>
            <a:miter lim="800000"/>
            <a:headEnd/>
            <a:tailEnd type="triangle" w="med" len="med"/>
          </a:ln>
          <a:effectLst/>
        </p:spPr>
        <p:txBody>
          <a:bodyPr/>
          <a:lstStyle/>
          <a:p>
            <a:endParaRPr lang="en-US"/>
          </a:p>
        </p:txBody>
      </p:sp>
      <p:sp>
        <p:nvSpPr>
          <p:cNvPr id="6154" name="Line 10"/>
          <p:cNvSpPr>
            <a:spLocks noChangeShapeType="1"/>
          </p:cNvSpPr>
          <p:nvPr/>
        </p:nvSpPr>
        <p:spPr bwMode="auto">
          <a:xfrm flipH="1">
            <a:off x="3275013" y="2209800"/>
            <a:ext cx="460375" cy="1587"/>
          </a:xfrm>
          <a:prstGeom prst="line">
            <a:avLst/>
          </a:prstGeom>
          <a:noFill/>
          <a:ln w="25560">
            <a:solidFill>
              <a:srgbClr val="C00000"/>
            </a:solidFill>
            <a:miter lim="800000"/>
            <a:headEnd/>
            <a:tailEnd type="triangle" w="med" len="med"/>
          </a:ln>
          <a:effectLst/>
        </p:spPr>
        <p:txBody>
          <a:bodyPr/>
          <a:lstStyle/>
          <a:p>
            <a:endParaRPr lang="en-US"/>
          </a:p>
        </p:txBody>
      </p:sp>
      <p:sp>
        <p:nvSpPr>
          <p:cNvPr id="6155" name="Line 11"/>
          <p:cNvSpPr>
            <a:spLocks noChangeShapeType="1"/>
          </p:cNvSpPr>
          <p:nvPr/>
        </p:nvSpPr>
        <p:spPr bwMode="auto">
          <a:xfrm flipH="1">
            <a:off x="2132013" y="2209800"/>
            <a:ext cx="307975" cy="1587"/>
          </a:xfrm>
          <a:prstGeom prst="line">
            <a:avLst/>
          </a:prstGeom>
          <a:noFill/>
          <a:ln w="25560">
            <a:solidFill>
              <a:srgbClr val="C00000"/>
            </a:solidFill>
            <a:miter lim="800000"/>
            <a:headEnd/>
            <a:tailEnd type="triangle" w="med" len="med"/>
          </a:ln>
          <a:effectLst/>
        </p:spPr>
        <p:txBody>
          <a:bodyPr/>
          <a:lstStyle/>
          <a:p>
            <a:endParaRPr lang="en-US"/>
          </a:p>
        </p:txBody>
      </p:sp>
      <p:sp>
        <p:nvSpPr>
          <p:cNvPr id="6156" name="Rectangle 12"/>
          <p:cNvSpPr>
            <a:spLocks noChangeArrowheads="1"/>
          </p:cNvSpPr>
          <p:nvPr/>
        </p:nvSpPr>
        <p:spPr bwMode="auto">
          <a:xfrm>
            <a:off x="1186389" y="4891087"/>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6157" name="Rectangle 13"/>
          <p:cNvSpPr>
            <a:spLocks noChangeArrowheads="1"/>
          </p:cNvSpPr>
          <p:nvPr/>
        </p:nvSpPr>
        <p:spPr bwMode="auto">
          <a:xfrm>
            <a:off x="1491189" y="48910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158" name="Rectangle 14"/>
          <p:cNvSpPr>
            <a:spLocks noChangeArrowheads="1"/>
          </p:cNvSpPr>
          <p:nvPr/>
        </p:nvSpPr>
        <p:spPr bwMode="auto">
          <a:xfrm>
            <a:off x="1795989" y="48910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159" name="Rectangle 15"/>
          <p:cNvSpPr>
            <a:spLocks noChangeArrowheads="1"/>
          </p:cNvSpPr>
          <p:nvPr/>
        </p:nvSpPr>
        <p:spPr bwMode="auto">
          <a:xfrm>
            <a:off x="2100789" y="4891087"/>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6160" name="Rectangle 16"/>
          <p:cNvSpPr>
            <a:spLocks noChangeArrowheads="1"/>
          </p:cNvSpPr>
          <p:nvPr/>
        </p:nvSpPr>
        <p:spPr bwMode="auto">
          <a:xfrm>
            <a:off x="2405589" y="4891087"/>
            <a:ext cx="304800" cy="304800"/>
          </a:xfrm>
          <a:prstGeom prst="rect">
            <a:avLst/>
          </a:prstGeom>
          <a:solidFill>
            <a:srgbClr val="C0C0C0"/>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6161" name="Rectangle 17"/>
          <p:cNvSpPr>
            <a:spLocks noChangeArrowheads="1"/>
          </p:cNvSpPr>
          <p:nvPr/>
        </p:nvSpPr>
        <p:spPr bwMode="auto">
          <a:xfrm>
            <a:off x="2710389" y="48910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6162" name="Rectangle 18"/>
          <p:cNvSpPr>
            <a:spLocks noChangeArrowheads="1"/>
          </p:cNvSpPr>
          <p:nvPr/>
        </p:nvSpPr>
        <p:spPr bwMode="auto">
          <a:xfrm>
            <a:off x="3015189" y="48910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6163" name="Rectangle 19"/>
          <p:cNvSpPr>
            <a:spLocks noChangeArrowheads="1"/>
          </p:cNvSpPr>
          <p:nvPr/>
        </p:nvSpPr>
        <p:spPr bwMode="auto">
          <a:xfrm>
            <a:off x="3319989" y="4891087"/>
            <a:ext cx="304800" cy="304800"/>
          </a:xfrm>
          <a:prstGeom prst="rect">
            <a:avLst/>
          </a:prstGeom>
          <a:solidFill>
            <a:srgbClr val="C0C0C0"/>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6164" name="Rectangle 20"/>
          <p:cNvSpPr>
            <a:spLocks noChangeArrowheads="1"/>
          </p:cNvSpPr>
          <p:nvPr/>
        </p:nvSpPr>
        <p:spPr bwMode="auto">
          <a:xfrm>
            <a:off x="3929589" y="48910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165" name="Rectangle 21"/>
          <p:cNvSpPr>
            <a:spLocks noChangeArrowheads="1"/>
          </p:cNvSpPr>
          <p:nvPr/>
        </p:nvSpPr>
        <p:spPr bwMode="auto">
          <a:xfrm>
            <a:off x="4234389" y="48910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166" name="Rectangle 22"/>
          <p:cNvSpPr>
            <a:spLocks noChangeArrowheads="1"/>
          </p:cNvSpPr>
          <p:nvPr/>
        </p:nvSpPr>
        <p:spPr bwMode="auto">
          <a:xfrm>
            <a:off x="4539189" y="48910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167" name="Rectangle 23"/>
          <p:cNvSpPr>
            <a:spLocks noChangeArrowheads="1"/>
          </p:cNvSpPr>
          <p:nvPr/>
        </p:nvSpPr>
        <p:spPr bwMode="auto">
          <a:xfrm>
            <a:off x="4843989" y="48910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168" name="Rectangle 24"/>
          <p:cNvSpPr>
            <a:spLocks noChangeArrowheads="1"/>
          </p:cNvSpPr>
          <p:nvPr/>
        </p:nvSpPr>
        <p:spPr bwMode="auto">
          <a:xfrm>
            <a:off x="5148789" y="4891087"/>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6</a:t>
            </a:r>
          </a:p>
        </p:txBody>
      </p:sp>
      <p:sp>
        <p:nvSpPr>
          <p:cNvPr id="6169" name="Rectangle 25"/>
          <p:cNvSpPr>
            <a:spLocks noChangeArrowheads="1"/>
          </p:cNvSpPr>
          <p:nvPr/>
        </p:nvSpPr>
        <p:spPr bwMode="auto">
          <a:xfrm>
            <a:off x="5758389" y="48910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6170" name="Rectangle 26"/>
          <p:cNvSpPr>
            <a:spLocks noChangeArrowheads="1"/>
          </p:cNvSpPr>
          <p:nvPr/>
        </p:nvSpPr>
        <p:spPr bwMode="auto">
          <a:xfrm>
            <a:off x="3624789" y="4891087"/>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6</a:t>
            </a:r>
          </a:p>
        </p:txBody>
      </p:sp>
      <p:sp>
        <p:nvSpPr>
          <p:cNvPr id="6171" name="Rectangle 27"/>
          <p:cNvSpPr>
            <a:spLocks noChangeArrowheads="1"/>
          </p:cNvSpPr>
          <p:nvPr/>
        </p:nvSpPr>
        <p:spPr bwMode="auto">
          <a:xfrm>
            <a:off x="6672789" y="4891087"/>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6172" name="Rectangle 28"/>
          <p:cNvSpPr>
            <a:spLocks noChangeArrowheads="1"/>
          </p:cNvSpPr>
          <p:nvPr/>
        </p:nvSpPr>
        <p:spPr bwMode="auto">
          <a:xfrm>
            <a:off x="5453589" y="4891087"/>
            <a:ext cx="304800" cy="304800"/>
          </a:xfrm>
          <a:prstGeom prst="rect">
            <a:avLst/>
          </a:prstGeom>
          <a:solidFill>
            <a:srgbClr val="C0C0C0"/>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6173" name="Rectangle 29"/>
          <p:cNvSpPr>
            <a:spLocks noChangeArrowheads="1"/>
          </p:cNvSpPr>
          <p:nvPr/>
        </p:nvSpPr>
        <p:spPr bwMode="auto">
          <a:xfrm>
            <a:off x="6063189" y="48910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6174" name="Rectangle 30"/>
          <p:cNvSpPr>
            <a:spLocks noChangeArrowheads="1"/>
          </p:cNvSpPr>
          <p:nvPr/>
        </p:nvSpPr>
        <p:spPr bwMode="auto">
          <a:xfrm>
            <a:off x="6367989" y="4891087"/>
            <a:ext cx="304800" cy="304800"/>
          </a:xfrm>
          <a:prstGeom prst="rect">
            <a:avLst/>
          </a:prstGeom>
          <a:solidFill>
            <a:srgbClr val="C0C0C0"/>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6175" name="Rectangle 31"/>
          <p:cNvSpPr>
            <a:spLocks noChangeArrowheads="1"/>
          </p:cNvSpPr>
          <p:nvPr/>
        </p:nvSpPr>
        <p:spPr bwMode="auto">
          <a:xfrm>
            <a:off x="6977589" y="48910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176" name="Rectangle 32"/>
          <p:cNvSpPr>
            <a:spLocks noChangeArrowheads="1"/>
          </p:cNvSpPr>
          <p:nvPr/>
        </p:nvSpPr>
        <p:spPr bwMode="auto">
          <a:xfrm>
            <a:off x="7282389" y="48910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6177" name="Rectangle 33"/>
          <p:cNvSpPr>
            <a:spLocks noChangeArrowheads="1"/>
          </p:cNvSpPr>
          <p:nvPr/>
        </p:nvSpPr>
        <p:spPr bwMode="auto">
          <a:xfrm>
            <a:off x="7587189" y="4891087"/>
            <a:ext cx="304800" cy="304800"/>
          </a:xfrm>
          <a:prstGeom prst="rect">
            <a:avLst/>
          </a:prstGeom>
          <a:solidFill>
            <a:srgbClr val="FFFFFF"/>
          </a:solidFill>
          <a:ln w="3240">
            <a:solidFill>
              <a:srgbClr val="000066"/>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6178" name="Freeform 34"/>
          <p:cNvSpPr>
            <a:spLocks/>
          </p:cNvSpPr>
          <p:nvPr/>
        </p:nvSpPr>
        <p:spPr bwMode="auto">
          <a:xfrm>
            <a:off x="1643589" y="4484687"/>
            <a:ext cx="5181600" cy="558800"/>
          </a:xfrm>
          <a:custGeom>
            <a:avLst/>
            <a:gdLst/>
            <a:ahLst/>
            <a:cxnLst>
              <a:cxn ang="0">
                <a:pos x="0" y="352"/>
              </a:cxn>
              <a:cxn ang="0">
                <a:pos x="1968" y="16"/>
              </a:cxn>
              <a:cxn ang="0">
                <a:pos x="3264" y="256"/>
              </a:cxn>
            </a:cxnLst>
            <a:rect l="0" t="0" r="r" b="b"/>
            <a:pathLst>
              <a:path w="3264" h="352">
                <a:moveTo>
                  <a:pt x="0" y="352"/>
                </a:moveTo>
                <a:cubicBezTo>
                  <a:pt x="712" y="191"/>
                  <a:pt x="1424" y="31"/>
                  <a:pt x="1968" y="16"/>
                </a:cubicBezTo>
                <a:cubicBezTo>
                  <a:pt x="2511" y="0"/>
                  <a:pt x="2887" y="128"/>
                  <a:pt x="3264" y="256"/>
                </a:cubicBezTo>
              </a:path>
            </a:pathLst>
          </a:custGeom>
          <a:noFill/>
          <a:ln w="25560">
            <a:solidFill>
              <a:srgbClr val="00B050"/>
            </a:solidFill>
            <a:round/>
            <a:headEnd/>
            <a:tailEnd type="triangle" w="med" len="med"/>
          </a:ln>
          <a:effectLst/>
        </p:spPr>
        <p:txBody>
          <a:bodyPr wrap="none" anchor="ctr"/>
          <a:lstStyle/>
          <a:p>
            <a:endParaRPr lang="en-US"/>
          </a:p>
        </p:txBody>
      </p:sp>
      <p:sp>
        <p:nvSpPr>
          <p:cNvPr id="6179" name="Freeform 35"/>
          <p:cNvSpPr>
            <a:spLocks/>
          </p:cNvSpPr>
          <p:nvPr/>
        </p:nvSpPr>
        <p:spPr bwMode="auto">
          <a:xfrm>
            <a:off x="3777189" y="4408487"/>
            <a:ext cx="3352800" cy="635000"/>
          </a:xfrm>
          <a:custGeom>
            <a:avLst/>
            <a:gdLst/>
            <a:ahLst/>
            <a:cxnLst>
              <a:cxn ang="0">
                <a:pos x="2112" y="400"/>
              </a:cxn>
              <a:cxn ang="0">
                <a:pos x="1680" y="16"/>
              </a:cxn>
              <a:cxn ang="0">
                <a:pos x="0" y="304"/>
              </a:cxn>
            </a:cxnLst>
            <a:rect l="0" t="0" r="r" b="b"/>
            <a:pathLst>
              <a:path w="2112" h="400">
                <a:moveTo>
                  <a:pt x="2112" y="400"/>
                </a:moveTo>
                <a:cubicBezTo>
                  <a:pt x="2072" y="216"/>
                  <a:pt x="2032" y="32"/>
                  <a:pt x="1680" y="16"/>
                </a:cubicBezTo>
                <a:cubicBezTo>
                  <a:pt x="1328" y="0"/>
                  <a:pt x="280" y="256"/>
                  <a:pt x="0" y="304"/>
                </a:cubicBezTo>
              </a:path>
            </a:pathLst>
          </a:custGeom>
          <a:noFill/>
          <a:ln w="25560">
            <a:solidFill>
              <a:srgbClr val="00B050"/>
            </a:solidFill>
            <a:round/>
            <a:headEnd type="none" w="med" len="med"/>
            <a:tailEnd type="triangle" w="med" len="med"/>
          </a:ln>
          <a:effectLst/>
        </p:spPr>
        <p:txBody>
          <a:bodyPr wrap="none" anchor="ctr"/>
          <a:lstStyle/>
          <a:p>
            <a:endParaRPr lang="en-US"/>
          </a:p>
        </p:txBody>
      </p:sp>
      <p:sp>
        <p:nvSpPr>
          <p:cNvPr id="6180" name="Freeform 36"/>
          <p:cNvSpPr>
            <a:spLocks/>
          </p:cNvSpPr>
          <p:nvPr/>
        </p:nvSpPr>
        <p:spPr bwMode="auto">
          <a:xfrm>
            <a:off x="1338789" y="5043487"/>
            <a:ext cx="6096000" cy="671513"/>
          </a:xfrm>
          <a:custGeom>
            <a:avLst/>
            <a:gdLst/>
            <a:ahLst/>
            <a:cxnLst>
              <a:cxn ang="0">
                <a:pos x="3840" y="0"/>
              </a:cxn>
              <a:cxn ang="0">
                <a:pos x="3072" y="336"/>
              </a:cxn>
              <a:cxn ang="0">
                <a:pos x="672" y="384"/>
              </a:cxn>
              <a:cxn ang="0">
                <a:pos x="0" y="96"/>
              </a:cxn>
            </a:cxnLst>
            <a:rect l="0" t="0" r="r" b="b"/>
            <a:pathLst>
              <a:path w="3840" h="423">
                <a:moveTo>
                  <a:pt x="3840" y="0"/>
                </a:moveTo>
                <a:cubicBezTo>
                  <a:pt x="3719" y="136"/>
                  <a:pt x="3599" y="272"/>
                  <a:pt x="3072" y="336"/>
                </a:cubicBezTo>
                <a:cubicBezTo>
                  <a:pt x="2544" y="399"/>
                  <a:pt x="1183" y="423"/>
                  <a:pt x="672" y="384"/>
                </a:cubicBezTo>
                <a:cubicBezTo>
                  <a:pt x="160" y="344"/>
                  <a:pt x="80" y="220"/>
                  <a:pt x="0" y="96"/>
                </a:cubicBezTo>
              </a:path>
            </a:pathLst>
          </a:custGeom>
          <a:noFill/>
          <a:ln w="25560">
            <a:solidFill>
              <a:srgbClr val="C00000"/>
            </a:solidFill>
            <a:round/>
            <a:headEnd type="none" w="med" len="med"/>
            <a:tailEnd type="triangle" w="med" len="med"/>
          </a:ln>
          <a:effectLst/>
        </p:spPr>
        <p:txBody>
          <a:bodyPr wrap="none" anchor="ctr"/>
          <a:lstStyle/>
          <a:p>
            <a:endParaRPr lang="en-US"/>
          </a:p>
        </p:txBody>
      </p:sp>
      <p:sp>
        <p:nvSpPr>
          <p:cNvPr id="6181" name="Freeform 37"/>
          <p:cNvSpPr>
            <a:spLocks/>
          </p:cNvSpPr>
          <p:nvPr/>
        </p:nvSpPr>
        <p:spPr bwMode="auto">
          <a:xfrm>
            <a:off x="4386789" y="5043487"/>
            <a:ext cx="2438400" cy="481013"/>
          </a:xfrm>
          <a:custGeom>
            <a:avLst/>
            <a:gdLst/>
            <a:ahLst/>
            <a:cxnLst>
              <a:cxn ang="0">
                <a:pos x="0" y="0"/>
              </a:cxn>
              <a:cxn ang="0">
                <a:pos x="816" y="288"/>
              </a:cxn>
              <a:cxn ang="0">
                <a:pos x="1536" y="96"/>
              </a:cxn>
            </a:cxnLst>
            <a:rect l="0" t="0" r="r" b="b"/>
            <a:pathLst>
              <a:path w="1536" h="303">
                <a:moveTo>
                  <a:pt x="0" y="0"/>
                </a:moveTo>
                <a:cubicBezTo>
                  <a:pt x="280" y="136"/>
                  <a:pt x="560" y="272"/>
                  <a:pt x="816" y="288"/>
                </a:cubicBezTo>
                <a:cubicBezTo>
                  <a:pt x="1071" y="303"/>
                  <a:pt x="1303" y="199"/>
                  <a:pt x="1536" y="96"/>
                </a:cubicBezTo>
              </a:path>
            </a:pathLst>
          </a:custGeom>
          <a:noFill/>
          <a:ln w="25560">
            <a:solidFill>
              <a:srgbClr val="C00000"/>
            </a:solidFill>
            <a:round/>
            <a:headEnd type="none" w="med" len="med"/>
            <a:tailEnd type="triangle" w="med" len="med"/>
          </a:ln>
          <a:effectLst/>
        </p:spPr>
        <p:txBody>
          <a:bodyPr wrap="none" anchor="ctr"/>
          <a:lstStyle/>
          <a:p>
            <a:endParaRPr lang="en-US"/>
          </a:p>
        </p:txBody>
      </p:sp>
      <p:sp>
        <p:nvSpPr>
          <p:cNvPr id="6182" name="Text Box 38"/>
          <p:cNvSpPr txBox="1">
            <a:spLocks noChangeArrowheads="1"/>
          </p:cNvSpPr>
          <p:nvPr/>
        </p:nvSpPr>
        <p:spPr bwMode="auto">
          <a:xfrm>
            <a:off x="6826777" y="4205287"/>
            <a:ext cx="1876453" cy="340735"/>
          </a:xfrm>
          <a:prstGeom prst="rect">
            <a:avLst/>
          </a:prstGeom>
          <a:noFill/>
          <a:ln w="9525">
            <a:noFill/>
            <a:round/>
            <a:headEnd/>
            <a:tailEnd/>
          </a:ln>
          <a:effectLst/>
        </p:spPr>
        <p:txBody>
          <a:bodyPr wrap="none" lIns="90000" tIns="46800" rIns="90000" bIns="46800">
            <a:spAutoFit/>
          </a:bodyPr>
          <a:lstStyle/>
          <a:p>
            <a:pPr>
              <a:lnSpc>
                <a:spcPct val="100000"/>
              </a:lnSpc>
              <a:buClr>
                <a:srgbClr val="66FF66"/>
              </a:buClr>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B050"/>
                </a:solidFill>
                <a:latin typeface="Calibri" pitchFamily="34" charset="0"/>
                <a:ea typeface="msgothic" charset="0"/>
                <a:cs typeface="msgothic" charset="0"/>
              </a:rPr>
              <a:t>Forward (next) links</a:t>
            </a:r>
          </a:p>
        </p:txBody>
      </p:sp>
      <p:sp>
        <p:nvSpPr>
          <p:cNvPr id="6183" name="Text Box 39"/>
          <p:cNvSpPr txBox="1">
            <a:spLocks noChangeArrowheads="1"/>
          </p:cNvSpPr>
          <p:nvPr/>
        </p:nvSpPr>
        <p:spPr bwMode="auto">
          <a:xfrm>
            <a:off x="7112527" y="5341937"/>
            <a:ext cx="1572908" cy="340735"/>
          </a:xfrm>
          <a:prstGeom prst="rect">
            <a:avLst/>
          </a:prstGeom>
          <a:noFill/>
          <a:ln w="9525">
            <a:noFill/>
            <a:round/>
            <a:headEnd/>
            <a:tailEnd/>
          </a:ln>
          <a:effectLst/>
        </p:spPr>
        <p:txBody>
          <a:bodyPr wrap="none" lIns="90000" tIns="46800" rIns="90000" bIns="46800">
            <a:spAutoFit/>
          </a:bodyPr>
          <a:lstStyle/>
          <a:p>
            <a:pPr>
              <a:lnSpc>
                <a:spcPct val="100000"/>
              </a:lnSpc>
              <a:buClr>
                <a:srgbClr val="FF0066"/>
              </a:buClr>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ea typeface="msgothic" charset="0"/>
                <a:cs typeface="msgothic" charset="0"/>
              </a:rPr>
              <a:t>Back (</a:t>
            </a:r>
            <a:r>
              <a:rPr lang="en-GB" sz="1600" b="1" dirty="0" err="1">
                <a:solidFill>
                  <a:srgbClr val="C00000"/>
                </a:solidFill>
                <a:latin typeface="Calibri" pitchFamily="34" charset="0"/>
                <a:ea typeface="msgothic" charset="0"/>
                <a:cs typeface="msgothic" charset="0"/>
              </a:rPr>
              <a:t>prev</a:t>
            </a:r>
            <a:r>
              <a:rPr lang="en-GB" sz="1600" b="1" dirty="0">
                <a:solidFill>
                  <a:srgbClr val="C00000"/>
                </a:solidFill>
                <a:latin typeface="Calibri" pitchFamily="34" charset="0"/>
                <a:ea typeface="msgothic" charset="0"/>
                <a:cs typeface="msgothic" charset="0"/>
              </a:rPr>
              <a:t>) links</a:t>
            </a:r>
          </a:p>
        </p:txBody>
      </p:sp>
      <p:sp>
        <p:nvSpPr>
          <p:cNvPr id="6184" name="Text Box 40"/>
          <p:cNvSpPr txBox="1">
            <a:spLocks noChangeArrowheads="1"/>
          </p:cNvSpPr>
          <p:nvPr/>
        </p:nvSpPr>
        <p:spPr bwMode="auto">
          <a:xfrm>
            <a:off x="7647514" y="4960937"/>
            <a:ext cx="184150" cy="336550"/>
          </a:xfrm>
          <a:prstGeom prst="rect">
            <a:avLst/>
          </a:prstGeom>
          <a:noFill/>
          <a:ln w="9525">
            <a:noFill/>
            <a:round/>
            <a:headEnd/>
            <a:tailEnd/>
          </a:ln>
          <a:effectLst/>
        </p:spPr>
        <p:txBody>
          <a:bodyPr wrap="none" anchor="ctr"/>
          <a:lstStyle/>
          <a:p>
            <a:endParaRPr lang="en-US"/>
          </a:p>
        </p:txBody>
      </p:sp>
      <p:sp>
        <p:nvSpPr>
          <p:cNvPr id="6185" name="Freeform 41"/>
          <p:cNvSpPr>
            <a:spLocks/>
          </p:cNvSpPr>
          <p:nvPr/>
        </p:nvSpPr>
        <p:spPr bwMode="auto">
          <a:xfrm>
            <a:off x="4081989" y="3986212"/>
            <a:ext cx="3495675" cy="1057275"/>
          </a:xfrm>
          <a:custGeom>
            <a:avLst/>
            <a:gdLst/>
            <a:ahLst/>
            <a:cxnLst>
              <a:cxn ang="0">
                <a:pos x="0" y="666"/>
              </a:cxn>
              <a:cxn ang="0">
                <a:pos x="422" y="178"/>
              </a:cxn>
              <a:cxn ang="0">
                <a:pos x="2202" y="0"/>
              </a:cxn>
            </a:cxnLst>
            <a:rect l="0" t="0" r="r" b="b"/>
            <a:pathLst>
              <a:path w="2202" h="666">
                <a:moveTo>
                  <a:pt x="0" y="666"/>
                </a:moveTo>
                <a:cubicBezTo>
                  <a:pt x="70" y="585"/>
                  <a:pt x="55" y="289"/>
                  <a:pt x="422" y="178"/>
                </a:cubicBezTo>
                <a:cubicBezTo>
                  <a:pt x="789" y="67"/>
                  <a:pt x="1831" y="37"/>
                  <a:pt x="2202" y="0"/>
                </a:cubicBezTo>
              </a:path>
            </a:pathLst>
          </a:custGeom>
          <a:noFill/>
          <a:ln w="25560">
            <a:solidFill>
              <a:srgbClr val="00B050"/>
            </a:solidFill>
            <a:round/>
            <a:headEnd type="none" w="med" len="med"/>
            <a:tailEnd type="triangle" w="med" len="med"/>
          </a:ln>
          <a:effectLst/>
        </p:spPr>
        <p:txBody>
          <a:bodyPr wrap="none" anchor="ctr"/>
          <a:lstStyle/>
          <a:p>
            <a:endParaRPr lang="en-US"/>
          </a:p>
        </p:txBody>
      </p:sp>
      <p:sp>
        <p:nvSpPr>
          <p:cNvPr id="6186" name="Freeform 42"/>
          <p:cNvSpPr>
            <a:spLocks/>
          </p:cNvSpPr>
          <p:nvPr/>
        </p:nvSpPr>
        <p:spPr bwMode="auto">
          <a:xfrm>
            <a:off x="1186389" y="5043487"/>
            <a:ext cx="762000" cy="457200"/>
          </a:xfrm>
          <a:custGeom>
            <a:avLst/>
            <a:gdLst/>
            <a:ahLst/>
            <a:cxnLst>
              <a:cxn ang="0">
                <a:pos x="480" y="0"/>
              </a:cxn>
              <a:cxn ang="0">
                <a:pos x="336" y="240"/>
              </a:cxn>
              <a:cxn ang="0">
                <a:pos x="0" y="288"/>
              </a:cxn>
            </a:cxnLst>
            <a:rect l="0" t="0" r="r" b="b"/>
            <a:pathLst>
              <a:path w="480" h="288">
                <a:moveTo>
                  <a:pt x="480" y="0"/>
                </a:moveTo>
                <a:cubicBezTo>
                  <a:pt x="448" y="96"/>
                  <a:pt x="416" y="192"/>
                  <a:pt x="336" y="240"/>
                </a:cubicBezTo>
                <a:cubicBezTo>
                  <a:pt x="256" y="288"/>
                  <a:pt x="128" y="288"/>
                  <a:pt x="0" y="288"/>
                </a:cubicBezTo>
              </a:path>
            </a:pathLst>
          </a:custGeom>
          <a:noFill/>
          <a:ln w="25560">
            <a:solidFill>
              <a:srgbClr val="C00000"/>
            </a:solidFill>
            <a:round/>
            <a:headEnd type="triangle" w="med" len="med"/>
            <a:tailEnd type="triangle" w="med" len="med"/>
          </a:ln>
          <a:effectLst/>
        </p:spPr>
        <p:txBody>
          <a:bodyPr wrap="none" anchor="ctr"/>
          <a:lstStyle/>
          <a:p>
            <a:endParaRPr lang="en-US"/>
          </a:p>
        </p:txBody>
      </p:sp>
      <p:sp>
        <p:nvSpPr>
          <p:cNvPr id="6187" name="Text Box 43"/>
          <p:cNvSpPr txBox="1">
            <a:spLocks noChangeArrowheads="1"/>
          </p:cNvSpPr>
          <p:nvPr/>
        </p:nvSpPr>
        <p:spPr bwMode="auto">
          <a:xfrm>
            <a:off x="1624539" y="4581525"/>
            <a:ext cx="306792"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a:t>
            </a:r>
          </a:p>
        </p:txBody>
      </p:sp>
      <p:sp>
        <p:nvSpPr>
          <p:cNvPr id="6188" name="Text Box 44"/>
          <p:cNvSpPr txBox="1">
            <a:spLocks noChangeArrowheads="1"/>
          </p:cNvSpPr>
          <p:nvPr/>
        </p:nvSpPr>
        <p:spPr bwMode="auto">
          <a:xfrm>
            <a:off x="7207777" y="4586287"/>
            <a:ext cx="297174"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B</a:t>
            </a:r>
          </a:p>
        </p:txBody>
      </p:sp>
      <p:sp>
        <p:nvSpPr>
          <p:cNvPr id="6189" name="Text Box 45"/>
          <p:cNvSpPr txBox="1">
            <a:spLocks noChangeArrowheads="1"/>
          </p:cNvSpPr>
          <p:nvPr/>
        </p:nvSpPr>
        <p:spPr bwMode="auto">
          <a:xfrm>
            <a:off x="4386789" y="5197475"/>
            <a:ext cx="290762"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24248" y="417513"/>
            <a:ext cx="59436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 </a:t>
            </a:r>
            <a:r>
              <a:rPr lang="en-GB" dirty="0">
                <a:latin typeface="Courier New"/>
                <a:cs typeface="Courier New"/>
              </a:rPr>
              <a:t>malloc</a:t>
            </a:r>
            <a:r>
              <a:rPr lang="en-GB" dirty="0"/>
              <a:t> </a:t>
            </a:r>
            <a:r>
              <a:rPr lang="zh-CN" altLang="en-US" dirty="0"/>
              <a:t>系列函数</a:t>
            </a:r>
            <a:endParaRPr lang="en-GB" dirty="0"/>
          </a:p>
        </p:txBody>
      </p:sp>
      <p:sp>
        <p:nvSpPr>
          <p:cNvPr id="8194" name="Rectangle 2"/>
          <p:cNvSpPr>
            <a:spLocks noGrp="1" noChangeArrowheads="1"/>
          </p:cNvSpPr>
          <p:nvPr>
            <p:ph type="body" idx="1"/>
          </p:nvPr>
        </p:nvSpPr>
        <p:spPr>
          <a:xfrm>
            <a:off x="442913" y="1126524"/>
            <a:ext cx="8624887" cy="5486400"/>
          </a:xfrm>
          <a:ln/>
        </p:spPr>
        <p:txBody>
          <a:bodyPr/>
          <a:lstStyle/>
          <a:p>
            <a:pPr marL="346075" indent="-346075">
              <a:lnSpc>
                <a:spcPct val="110000"/>
              </a:lnSpc>
              <a:spcBef>
                <a:spcPts val="300"/>
              </a:spcBef>
              <a:buNone/>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sz="2000" b="1" dirty="0">
                <a:solidFill>
                  <a:srgbClr val="FF0000"/>
                </a:solidFill>
                <a:latin typeface="Courier New" pitchFamily="49" charset="0"/>
              </a:rPr>
              <a:t>#include &lt;</a:t>
            </a:r>
            <a:r>
              <a:rPr lang="en-GB" sz="2000" b="1" dirty="0" err="1">
                <a:solidFill>
                  <a:srgbClr val="FF0000"/>
                </a:solidFill>
                <a:latin typeface="Courier New" pitchFamily="49" charset="0"/>
              </a:rPr>
              <a:t>stdlib.h</a:t>
            </a:r>
            <a:r>
              <a:rPr lang="en-GB" sz="2000" b="1" dirty="0">
                <a:solidFill>
                  <a:srgbClr val="FF0000"/>
                </a:solidFill>
                <a:latin typeface="Courier New" pitchFamily="49" charset="0"/>
              </a:rPr>
              <a:t>&gt;</a:t>
            </a:r>
          </a:p>
          <a:p>
            <a:pPr marL="346075" indent="-346075">
              <a:lnSpc>
                <a:spcPct val="110000"/>
              </a:lnSpc>
              <a:spcBef>
                <a:spcPts val="300"/>
              </a:spcBef>
              <a:buNone/>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sz="2000" b="1" dirty="0">
                <a:solidFill>
                  <a:srgbClr val="FF0000"/>
                </a:solidFill>
                <a:latin typeface="Courier New" pitchFamily="49" charset="0"/>
              </a:rPr>
              <a:t>void *</a:t>
            </a:r>
            <a:r>
              <a:rPr lang="en-GB" sz="2000" b="1" dirty="0" err="1">
                <a:solidFill>
                  <a:srgbClr val="FF0000"/>
                </a:solidFill>
                <a:latin typeface="Courier New" pitchFamily="49" charset="0"/>
              </a:rPr>
              <a:t>malloc</a:t>
            </a:r>
            <a:r>
              <a:rPr lang="en-GB" sz="2000" b="1" dirty="0">
                <a:solidFill>
                  <a:srgbClr val="FF0000"/>
                </a:solidFill>
                <a:latin typeface="Courier New" pitchFamily="49" charset="0"/>
              </a:rPr>
              <a:t>(</a:t>
            </a:r>
            <a:r>
              <a:rPr lang="en-GB" sz="2000" b="1" dirty="0" err="1">
                <a:solidFill>
                  <a:srgbClr val="FF0000"/>
                </a:solidFill>
                <a:latin typeface="Courier New" pitchFamily="49" charset="0"/>
              </a:rPr>
              <a:t>size_t</a:t>
            </a:r>
            <a:r>
              <a:rPr lang="en-GB" sz="2000" b="1" dirty="0">
                <a:solidFill>
                  <a:srgbClr val="FF0000"/>
                </a:solidFill>
                <a:latin typeface="Courier New" pitchFamily="49" charset="0"/>
              </a:rPr>
              <a:t> size)</a:t>
            </a:r>
          </a:p>
          <a:p>
            <a:pPr lvl="1">
              <a:lnSpc>
                <a:spcPct val="11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zh-CN" altLang="en-US" dirty="0"/>
              <a:t>成功</a:t>
            </a:r>
            <a:r>
              <a:rPr lang="en-GB" dirty="0"/>
              <a:t>:</a:t>
            </a:r>
            <a:r>
              <a:rPr lang="zh-CN" altLang="en-US" dirty="0"/>
              <a:t>返回一个指针，指向大小为至少</a:t>
            </a:r>
            <a:r>
              <a:rPr lang="en-US" altLang="zh-CN" dirty="0"/>
              <a:t>size</a:t>
            </a:r>
            <a:r>
              <a:rPr lang="zh-CN" altLang="en-US" dirty="0"/>
              <a:t>字节的内存块。块大小要边界对齐：</a:t>
            </a:r>
            <a:r>
              <a:rPr lang="en-GB" dirty="0"/>
              <a:t>8-byte</a:t>
            </a:r>
            <a:r>
              <a:rPr lang="zh-CN" altLang="en-US" dirty="0"/>
              <a:t>对齐</a:t>
            </a:r>
            <a:r>
              <a:rPr lang="en-GB" dirty="0"/>
              <a:t> (32</a:t>
            </a:r>
            <a:r>
              <a:rPr lang="zh-CN" altLang="en-US" dirty="0"/>
              <a:t>位模式</a:t>
            </a:r>
            <a:r>
              <a:rPr lang="en-GB" dirty="0"/>
              <a:t>x86)</a:t>
            </a:r>
            <a:r>
              <a:rPr lang="zh-CN" altLang="en-US" dirty="0"/>
              <a:t>或</a:t>
            </a:r>
            <a:r>
              <a:rPr lang="en-GB" dirty="0"/>
              <a:t>16-byte</a:t>
            </a:r>
            <a:r>
              <a:rPr lang="zh-CN" altLang="en-US" dirty="0"/>
              <a:t>对齐</a:t>
            </a:r>
            <a:r>
              <a:rPr lang="en-GB" dirty="0"/>
              <a:t> (64</a:t>
            </a:r>
            <a:r>
              <a:rPr lang="zh-CN" altLang="en-US" dirty="0"/>
              <a:t>位模式</a:t>
            </a:r>
            <a:r>
              <a:rPr lang="en-GB" dirty="0"/>
              <a:t>x86-64)</a:t>
            </a:r>
          </a:p>
          <a:p>
            <a:pPr lvl="2">
              <a:lnSpc>
                <a:spcPct val="11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dirty="0"/>
              <a:t>If </a:t>
            </a:r>
            <a:r>
              <a:rPr lang="en-GB" b="1" dirty="0">
                <a:latin typeface="Courier New" pitchFamily="49" charset="0"/>
                <a:cs typeface="Courier New" pitchFamily="49" charset="0"/>
              </a:rPr>
              <a:t>size == 0</a:t>
            </a:r>
            <a:r>
              <a:rPr lang="en-GB" dirty="0"/>
              <a:t>, returns NULL</a:t>
            </a:r>
          </a:p>
          <a:p>
            <a:pPr lvl="1">
              <a:lnSpc>
                <a:spcPct val="11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zh-CN" altLang="en-US" dirty="0"/>
              <a:t>失败</a:t>
            </a:r>
            <a:r>
              <a:rPr lang="en-GB" dirty="0"/>
              <a:t>: </a:t>
            </a:r>
            <a:r>
              <a:rPr lang="zh-CN" altLang="en-US" dirty="0"/>
              <a:t>返回</a:t>
            </a:r>
            <a:r>
              <a:rPr lang="en-GB" dirty="0"/>
              <a:t>NULL (0) </a:t>
            </a:r>
            <a:r>
              <a:rPr lang="zh-CN" altLang="en-US" dirty="0"/>
              <a:t>并设置</a:t>
            </a:r>
            <a:r>
              <a:rPr lang="en-GB" b="1" dirty="0" err="1">
                <a:latin typeface="Courier New"/>
                <a:cs typeface="Courier New"/>
              </a:rPr>
              <a:t>errno</a:t>
            </a:r>
            <a:endParaRPr lang="en-GB" b="1" dirty="0">
              <a:latin typeface="Courier New"/>
              <a:cs typeface="Courier New"/>
            </a:endParaRPr>
          </a:p>
          <a:p>
            <a:pPr marL="346075" indent="-346075">
              <a:lnSpc>
                <a:spcPct val="110000"/>
              </a:lnSpc>
              <a:spcBef>
                <a:spcPts val="300"/>
              </a:spcBef>
              <a:buNone/>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sz="2000" b="1" dirty="0">
                <a:solidFill>
                  <a:srgbClr val="FF0000"/>
                </a:solidFill>
                <a:latin typeface="Courier New" pitchFamily="49" charset="0"/>
              </a:rPr>
              <a:t>void free(void *p)</a:t>
            </a:r>
          </a:p>
          <a:p>
            <a:pPr lvl="1">
              <a:lnSpc>
                <a:spcPct val="11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zh-CN" altLang="en-US" dirty="0"/>
              <a:t>将</a:t>
            </a:r>
            <a:r>
              <a:rPr lang="en-US" altLang="zh-CN" dirty="0"/>
              <a:t>p</a:t>
            </a:r>
            <a:r>
              <a:rPr lang="zh-CN" altLang="en-US" dirty="0"/>
              <a:t>指针指向的块还回可用内存池中。</a:t>
            </a:r>
            <a:endParaRPr lang="en-US" altLang="zh-CN" dirty="0"/>
          </a:p>
          <a:p>
            <a:pPr lvl="1">
              <a:lnSpc>
                <a:spcPct val="11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US" altLang="zh-CN" dirty="0"/>
              <a:t> p</a:t>
            </a:r>
            <a:r>
              <a:rPr lang="zh-CN" altLang="en-US" dirty="0"/>
              <a:t>指针必须是</a:t>
            </a:r>
            <a:r>
              <a:rPr lang="en-GB" altLang="zh-CN" dirty="0">
                <a:latin typeface="Courier New" pitchFamily="49" charset="0"/>
                <a:cs typeface="Courier New" pitchFamily="49" charset="0"/>
              </a:rPr>
              <a:t>malloc </a:t>
            </a:r>
            <a:r>
              <a:rPr lang="zh-CN" altLang="en-US" dirty="0"/>
              <a:t>或</a:t>
            </a:r>
            <a:r>
              <a:rPr lang="en-GB" altLang="zh-CN" dirty="0" err="1">
                <a:latin typeface="Courier New" pitchFamily="49" charset="0"/>
                <a:cs typeface="Courier New" pitchFamily="49" charset="0"/>
              </a:rPr>
              <a:t>realloc</a:t>
            </a:r>
            <a:r>
              <a:rPr lang="zh-CN" altLang="en-US" dirty="0">
                <a:latin typeface="Courier New" pitchFamily="49" charset="0"/>
                <a:cs typeface="Courier New" pitchFamily="49" charset="0"/>
              </a:rPr>
              <a:t>等函数分配的指针。</a:t>
            </a:r>
            <a:endParaRPr lang="en-GB" dirty="0"/>
          </a:p>
          <a:p>
            <a:pPr marL="0" lvl="1">
              <a:lnSpc>
                <a:spcPct val="11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err="1">
                <a:solidFill>
                  <a:srgbClr val="FF0000"/>
                </a:solidFill>
                <a:latin typeface="Courier New"/>
                <a:cs typeface="Courier New"/>
              </a:rPr>
              <a:t>calloc</a:t>
            </a:r>
            <a:r>
              <a:rPr lang="en-GB" b="1" dirty="0">
                <a:solidFill>
                  <a:srgbClr val="FF0000"/>
                </a:solidFill>
              </a:rPr>
              <a:t>:</a:t>
            </a:r>
            <a:r>
              <a:rPr lang="en-GB" dirty="0">
                <a:solidFill>
                  <a:srgbClr val="FF0000"/>
                </a:solidFill>
              </a:rPr>
              <a:t>  </a:t>
            </a:r>
            <a:r>
              <a:rPr lang="zh-CN" altLang="en-US" dirty="0"/>
              <a:t>基于</a:t>
            </a:r>
            <a:r>
              <a:rPr lang="en-GB" dirty="0">
                <a:latin typeface="Courier New"/>
                <a:cs typeface="Courier New"/>
              </a:rPr>
              <a:t>malloc</a:t>
            </a:r>
            <a:r>
              <a:rPr lang="zh-CN" altLang="en-US" dirty="0">
                <a:latin typeface="Courier New"/>
                <a:cs typeface="Courier New"/>
              </a:rPr>
              <a:t>的函数，将分配的内存初始化为</a:t>
            </a:r>
            <a:r>
              <a:rPr lang="en-US" altLang="zh-CN" dirty="0">
                <a:latin typeface="Courier New"/>
                <a:cs typeface="Courier New"/>
              </a:rPr>
              <a:t>0</a:t>
            </a:r>
            <a:endParaRPr lang="en-GB" dirty="0"/>
          </a:p>
          <a:p>
            <a:pPr marL="0" lvl="1">
              <a:lnSpc>
                <a:spcPct val="11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err="1">
                <a:solidFill>
                  <a:srgbClr val="FF0000"/>
                </a:solidFill>
                <a:latin typeface="Courier New"/>
                <a:cs typeface="Courier New"/>
              </a:rPr>
              <a:t>realloc</a:t>
            </a:r>
            <a:r>
              <a:rPr lang="en-GB" b="1" dirty="0">
                <a:solidFill>
                  <a:srgbClr val="FF0000"/>
                </a:solidFill>
                <a:latin typeface="Courier New"/>
                <a:cs typeface="Courier New"/>
              </a:rPr>
              <a:t>:</a:t>
            </a:r>
            <a:r>
              <a:rPr lang="en-GB" dirty="0">
                <a:solidFill>
                  <a:srgbClr val="FF0000"/>
                </a:solidFill>
              </a:rPr>
              <a:t> </a:t>
            </a:r>
            <a:r>
              <a:rPr lang="zh-CN" altLang="en-US" dirty="0"/>
              <a:t>改变已分配块的大小函数</a:t>
            </a:r>
            <a:endParaRPr lang="en-GB" dirty="0"/>
          </a:p>
          <a:p>
            <a:pPr marL="0" lvl="1">
              <a:lnSpc>
                <a:spcPct val="11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err="1">
                <a:solidFill>
                  <a:srgbClr val="FF0000"/>
                </a:solidFill>
                <a:latin typeface="Courier New"/>
                <a:cs typeface="Courier New"/>
              </a:rPr>
              <a:t>sbrk</a:t>
            </a:r>
            <a:r>
              <a:rPr lang="en-GB" b="1" dirty="0">
                <a:solidFill>
                  <a:srgbClr val="FF0000"/>
                </a:solidFill>
              </a:rPr>
              <a:t>:</a:t>
            </a:r>
            <a:r>
              <a:rPr lang="en-GB" dirty="0">
                <a:solidFill>
                  <a:srgbClr val="FF0000"/>
                </a:solidFill>
              </a:rPr>
              <a:t> </a:t>
            </a:r>
            <a:r>
              <a:rPr lang="zh-CN" altLang="en-US" dirty="0"/>
              <a:t>用于分配器扩展或收缩堆，通过内核的</a:t>
            </a:r>
            <a:r>
              <a:rPr lang="en-US" altLang="zh-CN" dirty="0" err="1"/>
              <a:t>brk</a:t>
            </a:r>
            <a:r>
              <a:rPr lang="zh-CN" altLang="en-US" dirty="0"/>
              <a:t>指针调整。是很低层的函数</a:t>
            </a:r>
            <a:endParaRPr lang="en-GB" dirty="0"/>
          </a:p>
          <a:p>
            <a:pPr lvl="1">
              <a:lnSpc>
                <a:spcPct val="120000"/>
              </a:lnSpc>
              <a:spcBef>
                <a:spcPts val="300"/>
              </a:spcBef>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1" name="Rectangle 73"/>
          <p:cNvSpPr>
            <a:spLocks noChangeArrowheads="1"/>
          </p:cNvSpPr>
          <p:nvPr/>
        </p:nvSpPr>
        <p:spPr bwMode="auto">
          <a:xfrm>
            <a:off x="487480" y="3649663"/>
            <a:ext cx="7607300" cy="2828925"/>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7240" name="Rectangle 72"/>
          <p:cNvSpPr>
            <a:spLocks noChangeArrowheads="1"/>
          </p:cNvSpPr>
          <p:nvPr/>
        </p:nvSpPr>
        <p:spPr bwMode="auto">
          <a:xfrm>
            <a:off x="487480" y="1377950"/>
            <a:ext cx="7607300" cy="2003425"/>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7169" name="Rectangle 1"/>
          <p:cNvSpPr>
            <a:spLocks noGrp="1" noChangeArrowheads="1"/>
          </p:cNvSpPr>
          <p:nvPr>
            <p:ph type="title" idx="4294967295"/>
          </p:nvPr>
        </p:nvSpPr>
        <p:spPr>
          <a:xfrm>
            <a:off x="381000" y="469312"/>
            <a:ext cx="80010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显式空闲列表的块分配</a:t>
            </a:r>
            <a:endParaRPr lang="en-GB" dirty="0"/>
          </a:p>
        </p:txBody>
      </p:sp>
      <p:sp>
        <p:nvSpPr>
          <p:cNvPr id="7171" name="Rectangle 3"/>
          <p:cNvSpPr>
            <a:spLocks noChangeArrowheads="1"/>
          </p:cNvSpPr>
          <p:nvPr/>
        </p:nvSpPr>
        <p:spPr bwMode="auto">
          <a:xfrm>
            <a:off x="2567105" y="5181600"/>
            <a:ext cx="7620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176" name="Rectangle 8"/>
          <p:cNvSpPr>
            <a:spLocks noChangeArrowheads="1"/>
          </p:cNvSpPr>
          <p:nvPr/>
        </p:nvSpPr>
        <p:spPr bwMode="auto">
          <a:xfrm>
            <a:off x="2567104" y="3810000"/>
            <a:ext cx="761999"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186" name="Rectangle 18"/>
          <p:cNvSpPr>
            <a:spLocks noChangeArrowheads="1"/>
          </p:cNvSpPr>
          <p:nvPr/>
        </p:nvSpPr>
        <p:spPr bwMode="auto">
          <a:xfrm>
            <a:off x="2567105" y="2227263"/>
            <a:ext cx="36576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191" name="Rectangle 23"/>
          <p:cNvSpPr>
            <a:spLocks noChangeArrowheads="1"/>
          </p:cNvSpPr>
          <p:nvPr/>
        </p:nvSpPr>
        <p:spPr bwMode="auto">
          <a:xfrm>
            <a:off x="2567103" y="1541465"/>
            <a:ext cx="762001"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196" name="Rectangle 28"/>
          <p:cNvSpPr>
            <a:spLocks noChangeArrowheads="1"/>
          </p:cNvSpPr>
          <p:nvPr/>
        </p:nvSpPr>
        <p:spPr bwMode="auto">
          <a:xfrm>
            <a:off x="2567105" y="2913063"/>
            <a:ext cx="7620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200" name="Oval 32"/>
          <p:cNvSpPr>
            <a:spLocks noChangeArrowheads="1"/>
          </p:cNvSpPr>
          <p:nvPr/>
        </p:nvSpPr>
        <p:spPr bwMode="auto">
          <a:xfrm>
            <a:off x="2643305" y="2303463"/>
            <a:ext cx="152400" cy="152400"/>
          </a:xfrm>
          <a:prstGeom prst="ellipse">
            <a:avLst/>
          </a:prstGeom>
          <a:solidFill>
            <a:srgbClr val="00B050"/>
          </a:solidFill>
          <a:ln w="9525">
            <a:noFill/>
            <a:round/>
            <a:headEnd/>
            <a:tailEnd/>
          </a:ln>
          <a:effectLst/>
        </p:spPr>
        <p:txBody>
          <a:bodyPr wrap="none" anchor="ctr"/>
          <a:lstStyle/>
          <a:p>
            <a:endParaRPr lang="en-US"/>
          </a:p>
        </p:txBody>
      </p:sp>
      <p:sp>
        <p:nvSpPr>
          <p:cNvPr id="7201" name="Line 33"/>
          <p:cNvSpPr>
            <a:spLocks noChangeShapeType="1"/>
          </p:cNvSpPr>
          <p:nvPr/>
        </p:nvSpPr>
        <p:spPr bwMode="auto">
          <a:xfrm>
            <a:off x="2719505" y="2379663"/>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7202" name="Oval 34"/>
          <p:cNvSpPr>
            <a:spLocks noChangeArrowheads="1"/>
          </p:cNvSpPr>
          <p:nvPr/>
        </p:nvSpPr>
        <p:spPr bwMode="auto">
          <a:xfrm>
            <a:off x="2643305" y="1617663"/>
            <a:ext cx="152400" cy="152400"/>
          </a:xfrm>
          <a:prstGeom prst="ellipse">
            <a:avLst/>
          </a:prstGeom>
          <a:solidFill>
            <a:srgbClr val="00B050"/>
          </a:solidFill>
          <a:ln w="9525">
            <a:noFill/>
            <a:round/>
            <a:headEnd/>
            <a:tailEnd/>
          </a:ln>
          <a:effectLst/>
        </p:spPr>
        <p:txBody>
          <a:bodyPr wrap="none" anchor="ctr"/>
          <a:lstStyle/>
          <a:p>
            <a:endParaRPr lang="en-US"/>
          </a:p>
        </p:txBody>
      </p:sp>
      <p:sp>
        <p:nvSpPr>
          <p:cNvPr id="7203" name="Line 35"/>
          <p:cNvSpPr>
            <a:spLocks noChangeShapeType="1"/>
          </p:cNvSpPr>
          <p:nvPr/>
        </p:nvSpPr>
        <p:spPr bwMode="auto">
          <a:xfrm>
            <a:off x="2719505" y="1693863"/>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7204" name="Oval 36"/>
          <p:cNvSpPr>
            <a:spLocks noChangeArrowheads="1"/>
          </p:cNvSpPr>
          <p:nvPr/>
        </p:nvSpPr>
        <p:spPr bwMode="auto">
          <a:xfrm flipV="1">
            <a:off x="2948105" y="2987675"/>
            <a:ext cx="152400" cy="152400"/>
          </a:xfrm>
          <a:prstGeom prst="ellipse">
            <a:avLst/>
          </a:prstGeom>
          <a:solidFill>
            <a:srgbClr val="C00000"/>
          </a:solidFill>
          <a:ln w="9525">
            <a:noFill/>
            <a:round/>
            <a:headEnd/>
            <a:tailEnd/>
          </a:ln>
          <a:effectLst/>
        </p:spPr>
        <p:txBody>
          <a:bodyPr wrap="none" anchor="ctr"/>
          <a:lstStyle/>
          <a:p>
            <a:endParaRPr lang="en-US"/>
          </a:p>
        </p:txBody>
      </p:sp>
      <p:sp>
        <p:nvSpPr>
          <p:cNvPr id="7205" name="Line 37"/>
          <p:cNvSpPr>
            <a:spLocks noChangeShapeType="1"/>
          </p:cNvSpPr>
          <p:nvPr/>
        </p:nvSpPr>
        <p:spPr bwMode="auto">
          <a:xfrm flipV="1">
            <a:off x="3024305" y="2528888"/>
            <a:ext cx="1588" cy="536575"/>
          </a:xfrm>
          <a:prstGeom prst="line">
            <a:avLst/>
          </a:prstGeom>
          <a:noFill/>
          <a:ln w="57240">
            <a:solidFill>
              <a:srgbClr val="C00000"/>
            </a:solidFill>
            <a:miter lim="800000"/>
            <a:headEnd/>
            <a:tailEnd type="triangle" w="med" len="med"/>
          </a:ln>
          <a:effectLst/>
        </p:spPr>
        <p:txBody>
          <a:bodyPr/>
          <a:lstStyle/>
          <a:p>
            <a:endParaRPr lang="en-US">
              <a:solidFill>
                <a:srgbClr val="C00000"/>
              </a:solidFill>
            </a:endParaRPr>
          </a:p>
        </p:txBody>
      </p:sp>
      <p:sp>
        <p:nvSpPr>
          <p:cNvPr id="7206" name="Oval 38"/>
          <p:cNvSpPr>
            <a:spLocks noChangeArrowheads="1"/>
          </p:cNvSpPr>
          <p:nvPr/>
        </p:nvSpPr>
        <p:spPr bwMode="auto">
          <a:xfrm flipV="1">
            <a:off x="2948105" y="2301875"/>
            <a:ext cx="152400" cy="152400"/>
          </a:xfrm>
          <a:prstGeom prst="ellipse">
            <a:avLst/>
          </a:prstGeom>
          <a:solidFill>
            <a:srgbClr val="C00000"/>
          </a:solidFill>
          <a:ln w="9525">
            <a:noFill/>
            <a:round/>
            <a:headEnd/>
            <a:tailEnd/>
          </a:ln>
          <a:effectLst/>
        </p:spPr>
        <p:txBody>
          <a:bodyPr wrap="none" anchor="ctr"/>
          <a:lstStyle/>
          <a:p>
            <a:endParaRPr lang="en-US"/>
          </a:p>
        </p:txBody>
      </p:sp>
      <p:sp>
        <p:nvSpPr>
          <p:cNvPr id="7207" name="Line 39"/>
          <p:cNvSpPr>
            <a:spLocks noChangeShapeType="1"/>
          </p:cNvSpPr>
          <p:nvPr/>
        </p:nvSpPr>
        <p:spPr bwMode="auto">
          <a:xfrm flipV="1">
            <a:off x="3024305" y="1843088"/>
            <a:ext cx="1588" cy="536575"/>
          </a:xfrm>
          <a:prstGeom prst="line">
            <a:avLst/>
          </a:prstGeom>
          <a:noFill/>
          <a:ln w="57240">
            <a:solidFill>
              <a:srgbClr val="C00000"/>
            </a:solidFill>
            <a:miter lim="800000"/>
            <a:headEnd/>
            <a:tailEnd type="triangle" w="med" len="med"/>
          </a:ln>
          <a:effectLst/>
        </p:spPr>
        <p:txBody>
          <a:bodyPr/>
          <a:lstStyle/>
          <a:p>
            <a:endParaRPr lang="en-US">
              <a:solidFill>
                <a:srgbClr val="C00000"/>
              </a:solidFill>
            </a:endParaRPr>
          </a:p>
        </p:txBody>
      </p:sp>
      <p:sp>
        <p:nvSpPr>
          <p:cNvPr id="7210" name="Oval 42"/>
          <p:cNvSpPr>
            <a:spLocks noChangeArrowheads="1"/>
          </p:cNvSpPr>
          <p:nvPr/>
        </p:nvSpPr>
        <p:spPr bwMode="auto">
          <a:xfrm>
            <a:off x="1576505" y="6096000"/>
            <a:ext cx="152400" cy="152400"/>
          </a:xfrm>
          <a:prstGeom prst="ellipse">
            <a:avLst/>
          </a:prstGeom>
          <a:solidFill>
            <a:schemeClr val="tx1"/>
          </a:solidFill>
          <a:ln w="9525">
            <a:noFill/>
            <a:round/>
            <a:headEnd/>
            <a:tailEnd/>
          </a:ln>
          <a:effectLst/>
        </p:spPr>
        <p:txBody>
          <a:bodyPr wrap="none" anchor="ctr"/>
          <a:lstStyle/>
          <a:p>
            <a:endParaRPr lang="en-US"/>
          </a:p>
        </p:txBody>
      </p:sp>
      <p:sp>
        <p:nvSpPr>
          <p:cNvPr id="7211" name="Line 43"/>
          <p:cNvSpPr>
            <a:spLocks noChangeShapeType="1"/>
          </p:cNvSpPr>
          <p:nvPr/>
        </p:nvSpPr>
        <p:spPr bwMode="auto">
          <a:xfrm flipV="1">
            <a:off x="1652705" y="4799013"/>
            <a:ext cx="914400" cy="1374775"/>
          </a:xfrm>
          <a:prstGeom prst="line">
            <a:avLst/>
          </a:prstGeom>
          <a:noFill/>
          <a:ln w="57240">
            <a:solidFill>
              <a:schemeClr val="tx1"/>
            </a:solidFill>
            <a:miter lim="800000"/>
            <a:headEnd/>
            <a:tailEnd type="triangle" w="med" len="med"/>
          </a:ln>
          <a:effectLst/>
        </p:spPr>
        <p:txBody>
          <a:bodyPr/>
          <a:lstStyle/>
          <a:p>
            <a:endParaRPr lang="en-US"/>
          </a:p>
        </p:txBody>
      </p:sp>
      <p:sp>
        <p:nvSpPr>
          <p:cNvPr id="7214" name="Rectangle 46"/>
          <p:cNvSpPr>
            <a:spLocks noChangeArrowheads="1"/>
          </p:cNvSpPr>
          <p:nvPr/>
        </p:nvSpPr>
        <p:spPr bwMode="auto">
          <a:xfrm>
            <a:off x="4395905" y="4495800"/>
            <a:ext cx="1828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7218" name="Rectangle 50"/>
          <p:cNvSpPr>
            <a:spLocks noChangeArrowheads="1"/>
          </p:cNvSpPr>
          <p:nvPr/>
        </p:nvSpPr>
        <p:spPr bwMode="auto">
          <a:xfrm>
            <a:off x="2567105" y="4495800"/>
            <a:ext cx="1828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7222" name="Oval 54"/>
          <p:cNvSpPr>
            <a:spLocks noChangeArrowheads="1"/>
          </p:cNvSpPr>
          <p:nvPr/>
        </p:nvSpPr>
        <p:spPr bwMode="auto">
          <a:xfrm>
            <a:off x="4472105" y="45720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7223" name="Oval 55"/>
          <p:cNvSpPr>
            <a:spLocks noChangeArrowheads="1"/>
          </p:cNvSpPr>
          <p:nvPr/>
        </p:nvSpPr>
        <p:spPr bwMode="auto">
          <a:xfrm>
            <a:off x="2643305" y="38862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7224" name="Oval 56"/>
          <p:cNvSpPr>
            <a:spLocks noChangeArrowheads="1"/>
          </p:cNvSpPr>
          <p:nvPr/>
        </p:nvSpPr>
        <p:spPr bwMode="auto">
          <a:xfrm flipV="1">
            <a:off x="2948105" y="52578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7227" name="Oval 59"/>
          <p:cNvSpPr>
            <a:spLocks noChangeArrowheads="1"/>
          </p:cNvSpPr>
          <p:nvPr/>
        </p:nvSpPr>
        <p:spPr bwMode="auto">
          <a:xfrm>
            <a:off x="2643305" y="2989263"/>
            <a:ext cx="152400" cy="152400"/>
          </a:xfrm>
          <a:prstGeom prst="ellipse">
            <a:avLst/>
          </a:prstGeom>
          <a:solidFill>
            <a:srgbClr val="00B050"/>
          </a:solidFill>
          <a:ln w="9525">
            <a:noFill/>
            <a:round/>
            <a:headEnd/>
            <a:tailEnd/>
          </a:ln>
          <a:effectLst/>
        </p:spPr>
        <p:txBody>
          <a:bodyPr wrap="none" anchor="ctr"/>
          <a:lstStyle/>
          <a:p>
            <a:endParaRPr lang="en-US"/>
          </a:p>
        </p:txBody>
      </p:sp>
      <p:sp>
        <p:nvSpPr>
          <p:cNvPr id="7228" name="Oval 60"/>
          <p:cNvSpPr>
            <a:spLocks noChangeArrowheads="1"/>
          </p:cNvSpPr>
          <p:nvPr/>
        </p:nvSpPr>
        <p:spPr bwMode="auto">
          <a:xfrm>
            <a:off x="2643305" y="52578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7229" name="Oval 61"/>
          <p:cNvSpPr>
            <a:spLocks noChangeArrowheads="1"/>
          </p:cNvSpPr>
          <p:nvPr/>
        </p:nvSpPr>
        <p:spPr bwMode="auto">
          <a:xfrm flipV="1">
            <a:off x="2948105" y="38862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7230" name="Oval 62"/>
          <p:cNvSpPr>
            <a:spLocks noChangeArrowheads="1"/>
          </p:cNvSpPr>
          <p:nvPr/>
        </p:nvSpPr>
        <p:spPr bwMode="auto">
          <a:xfrm flipV="1">
            <a:off x="2948105" y="1616075"/>
            <a:ext cx="152400" cy="152400"/>
          </a:xfrm>
          <a:prstGeom prst="ellipse">
            <a:avLst/>
          </a:prstGeom>
          <a:solidFill>
            <a:srgbClr val="C00000"/>
          </a:solidFill>
          <a:ln w="9525">
            <a:noFill/>
            <a:round/>
            <a:headEnd/>
            <a:tailEnd/>
          </a:ln>
          <a:effectLst/>
        </p:spPr>
        <p:txBody>
          <a:bodyPr wrap="none" anchor="ctr"/>
          <a:lstStyle/>
          <a:p>
            <a:endParaRPr lang="en-US"/>
          </a:p>
        </p:txBody>
      </p:sp>
      <p:sp>
        <p:nvSpPr>
          <p:cNvPr id="7231" name="Text Box 63"/>
          <p:cNvSpPr txBox="1">
            <a:spLocks noChangeArrowheads="1"/>
          </p:cNvSpPr>
          <p:nvPr/>
        </p:nvSpPr>
        <p:spPr bwMode="auto">
          <a:xfrm>
            <a:off x="552097" y="1371600"/>
            <a:ext cx="932498"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Before</a:t>
            </a:r>
          </a:p>
        </p:txBody>
      </p:sp>
      <p:sp>
        <p:nvSpPr>
          <p:cNvPr id="7232" name="Text Box 64"/>
          <p:cNvSpPr txBox="1">
            <a:spLocks noChangeArrowheads="1"/>
          </p:cNvSpPr>
          <p:nvPr/>
        </p:nvSpPr>
        <p:spPr bwMode="auto">
          <a:xfrm>
            <a:off x="552097" y="3657600"/>
            <a:ext cx="740459"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After</a:t>
            </a:r>
          </a:p>
        </p:txBody>
      </p:sp>
      <p:sp>
        <p:nvSpPr>
          <p:cNvPr id="7233" name="Oval 65"/>
          <p:cNvSpPr>
            <a:spLocks noChangeArrowheads="1"/>
          </p:cNvSpPr>
          <p:nvPr/>
        </p:nvSpPr>
        <p:spPr bwMode="auto">
          <a:xfrm flipV="1">
            <a:off x="4776905" y="45720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7234" name="Freeform 66"/>
          <p:cNvSpPr>
            <a:spLocks/>
          </p:cNvSpPr>
          <p:nvPr/>
        </p:nvSpPr>
        <p:spPr bwMode="auto">
          <a:xfrm>
            <a:off x="2719505" y="3962400"/>
            <a:ext cx="1828800" cy="533400"/>
          </a:xfrm>
          <a:custGeom>
            <a:avLst/>
            <a:gdLst/>
            <a:ahLst/>
            <a:cxnLst>
              <a:cxn ang="0">
                <a:pos x="0" y="0"/>
              </a:cxn>
              <a:cxn ang="0">
                <a:pos x="303" y="197"/>
              </a:cxn>
              <a:cxn ang="0">
                <a:pos x="965" y="207"/>
              </a:cxn>
              <a:cxn ang="0">
                <a:pos x="1152" y="336"/>
              </a:cxn>
            </a:cxnLst>
            <a:rect l="0" t="0" r="r" b="b"/>
            <a:pathLst>
              <a:path w="1152" h="336">
                <a:moveTo>
                  <a:pt x="0" y="0"/>
                </a:moveTo>
                <a:cubicBezTo>
                  <a:pt x="50" y="33"/>
                  <a:pt x="142" y="163"/>
                  <a:pt x="303" y="197"/>
                </a:cubicBezTo>
                <a:cubicBezTo>
                  <a:pt x="464" y="231"/>
                  <a:pt x="824" y="184"/>
                  <a:pt x="965" y="207"/>
                </a:cubicBezTo>
                <a:cubicBezTo>
                  <a:pt x="1106" y="230"/>
                  <a:pt x="1113" y="309"/>
                  <a:pt x="1152" y="336"/>
                </a:cubicBezTo>
              </a:path>
            </a:pathLst>
          </a:custGeom>
          <a:noFill/>
          <a:ln w="57240">
            <a:solidFill>
              <a:srgbClr val="00B050"/>
            </a:solidFill>
            <a:round/>
            <a:headEnd/>
            <a:tailEnd type="triangle" w="med" len="med"/>
          </a:ln>
          <a:effectLst/>
        </p:spPr>
        <p:txBody>
          <a:bodyPr wrap="none" anchor="ctr"/>
          <a:lstStyle/>
          <a:p>
            <a:endParaRPr lang="en-US"/>
          </a:p>
        </p:txBody>
      </p:sp>
      <p:sp>
        <p:nvSpPr>
          <p:cNvPr id="7235" name="Freeform 67"/>
          <p:cNvSpPr>
            <a:spLocks/>
          </p:cNvSpPr>
          <p:nvPr/>
        </p:nvSpPr>
        <p:spPr bwMode="auto">
          <a:xfrm flipH="1">
            <a:off x="2719505" y="4648200"/>
            <a:ext cx="1828800" cy="533400"/>
          </a:xfrm>
          <a:custGeom>
            <a:avLst/>
            <a:gdLst/>
            <a:ahLst/>
            <a:cxnLst>
              <a:cxn ang="0">
                <a:pos x="0" y="0"/>
              </a:cxn>
              <a:cxn ang="0">
                <a:pos x="303" y="197"/>
              </a:cxn>
              <a:cxn ang="0">
                <a:pos x="965" y="207"/>
              </a:cxn>
              <a:cxn ang="0">
                <a:pos x="1152" y="336"/>
              </a:cxn>
            </a:cxnLst>
            <a:rect l="0" t="0" r="r" b="b"/>
            <a:pathLst>
              <a:path w="1152" h="336">
                <a:moveTo>
                  <a:pt x="0" y="0"/>
                </a:moveTo>
                <a:cubicBezTo>
                  <a:pt x="50" y="33"/>
                  <a:pt x="142" y="163"/>
                  <a:pt x="303" y="197"/>
                </a:cubicBezTo>
                <a:cubicBezTo>
                  <a:pt x="464" y="231"/>
                  <a:pt x="824" y="184"/>
                  <a:pt x="965" y="207"/>
                </a:cubicBezTo>
                <a:cubicBezTo>
                  <a:pt x="1106" y="230"/>
                  <a:pt x="1113" y="309"/>
                  <a:pt x="1152" y="336"/>
                </a:cubicBezTo>
              </a:path>
            </a:pathLst>
          </a:custGeom>
          <a:noFill/>
          <a:ln w="57240">
            <a:solidFill>
              <a:srgbClr val="00B050"/>
            </a:solidFill>
            <a:round/>
            <a:headEnd/>
            <a:tailEnd type="triangle" w="med" len="med"/>
          </a:ln>
          <a:effectLst/>
        </p:spPr>
        <p:txBody>
          <a:bodyPr wrap="none" anchor="ctr"/>
          <a:lstStyle/>
          <a:p>
            <a:endParaRPr lang="en-US"/>
          </a:p>
        </p:txBody>
      </p:sp>
      <p:sp>
        <p:nvSpPr>
          <p:cNvPr id="7238" name="Text Box 70"/>
          <p:cNvSpPr txBox="1">
            <a:spLocks noChangeArrowheads="1"/>
          </p:cNvSpPr>
          <p:nvPr/>
        </p:nvSpPr>
        <p:spPr bwMode="auto">
          <a:xfrm>
            <a:off x="1762243" y="5972175"/>
            <a:ext cx="212013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ourier New" pitchFamily="49" charset="0"/>
                <a:ea typeface="msgothic" charset="0"/>
                <a:cs typeface="msgothic" charset="0"/>
              </a:rPr>
              <a:t>= malloc(…)</a:t>
            </a:r>
          </a:p>
        </p:txBody>
      </p:sp>
      <p:sp>
        <p:nvSpPr>
          <p:cNvPr id="7239" name="Text Box 71"/>
          <p:cNvSpPr txBox="1">
            <a:spLocks noChangeArrowheads="1"/>
          </p:cNvSpPr>
          <p:nvPr/>
        </p:nvSpPr>
        <p:spPr bwMode="auto">
          <a:xfrm>
            <a:off x="6086043" y="3657600"/>
            <a:ext cx="196746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(with splitting)</a:t>
            </a:r>
          </a:p>
        </p:txBody>
      </p:sp>
      <p:sp>
        <p:nvSpPr>
          <p:cNvPr id="7194" name="Rectangle 26"/>
          <p:cNvSpPr>
            <a:spLocks noChangeArrowheads="1"/>
          </p:cNvSpPr>
          <p:nvPr/>
        </p:nvSpPr>
        <p:spPr bwMode="auto">
          <a:xfrm>
            <a:off x="3329104" y="1465265"/>
            <a:ext cx="304800" cy="457200"/>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7199" name="Rectangle 31"/>
          <p:cNvSpPr>
            <a:spLocks noChangeArrowheads="1"/>
          </p:cNvSpPr>
          <p:nvPr/>
        </p:nvSpPr>
        <p:spPr bwMode="auto">
          <a:xfrm>
            <a:off x="3329105" y="2836863"/>
            <a:ext cx="304800" cy="457199"/>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7179" name="Rectangle 11"/>
          <p:cNvSpPr>
            <a:spLocks noChangeArrowheads="1"/>
          </p:cNvSpPr>
          <p:nvPr/>
        </p:nvSpPr>
        <p:spPr bwMode="auto">
          <a:xfrm>
            <a:off x="3329105" y="3733800"/>
            <a:ext cx="304800" cy="457201"/>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7237" name="Freeform 69"/>
          <p:cNvSpPr>
            <a:spLocks/>
          </p:cNvSpPr>
          <p:nvPr/>
        </p:nvSpPr>
        <p:spPr bwMode="auto">
          <a:xfrm>
            <a:off x="3176704" y="4038600"/>
            <a:ext cx="1684339" cy="596900"/>
          </a:xfrm>
          <a:custGeom>
            <a:avLst/>
            <a:gdLst/>
            <a:ahLst/>
            <a:cxnLst>
              <a:cxn ang="0">
                <a:pos x="965" y="424"/>
              </a:cxn>
              <a:cxn ang="0">
                <a:pos x="758" y="126"/>
              </a:cxn>
              <a:cxn ang="0">
                <a:pos x="263" y="76"/>
              </a:cxn>
              <a:cxn ang="0">
                <a:pos x="0" y="0"/>
              </a:cxn>
            </a:cxnLst>
            <a:rect l="0" t="0" r="r" b="b"/>
            <a:pathLst>
              <a:path w="965" h="424">
                <a:moveTo>
                  <a:pt x="965" y="424"/>
                </a:moveTo>
                <a:cubicBezTo>
                  <a:pt x="930" y="374"/>
                  <a:pt x="875" y="184"/>
                  <a:pt x="758" y="126"/>
                </a:cubicBezTo>
                <a:cubicBezTo>
                  <a:pt x="641" y="68"/>
                  <a:pt x="389" y="97"/>
                  <a:pt x="263" y="76"/>
                </a:cubicBezTo>
                <a:cubicBezTo>
                  <a:pt x="137" y="55"/>
                  <a:pt x="55" y="16"/>
                  <a:pt x="0" y="0"/>
                </a:cubicBezTo>
              </a:path>
            </a:pathLst>
          </a:custGeom>
          <a:noFill/>
          <a:ln w="57240">
            <a:solidFill>
              <a:srgbClr val="C00000"/>
            </a:solidFill>
            <a:round/>
            <a:headEnd/>
            <a:tailEnd type="triangle" w="med" len="med"/>
          </a:ln>
          <a:effectLst/>
        </p:spPr>
        <p:txBody>
          <a:bodyPr wrap="none" anchor="ctr"/>
          <a:lstStyle/>
          <a:p>
            <a:endParaRPr lang="en-US">
              <a:solidFill>
                <a:srgbClr val="C00000"/>
              </a:solidFill>
            </a:endParaRPr>
          </a:p>
        </p:txBody>
      </p:sp>
      <p:sp>
        <p:nvSpPr>
          <p:cNvPr id="7174" name="Rectangle 6"/>
          <p:cNvSpPr>
            <a:spLocks noChangeArrowheads="1"/>
          </p:cNvSpPr>
          <p:nvPr/>
        </p:nvSpPr>
        <p:spPr bwMode="auto">
          <a:xfrm>
            <a:off x="3329105" y="5105400"/>
            <a:ext cx="304800" cy="457201"/>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7236" name="Freeform 68"/>
          <p:cNvSpPr>
            <a:spLocks/>
          </p:cNvSpPr>
          <p:nvPr/>
        </p:nvSpPr>
        <p:spPr bwMode="auto">
          <a:xfrm>
            <a:off x="3024305" y="4800600"/>
            <a:ext cx="1828800" cy="533400"/>
          </a:xfrm>
          <a:custGeom>
            <a:avLst/>
            <a:gdLst/>
            <a:ahLst/>
            <a:cxnLst>
              <a:cxn ang="0">
                <a:pos x="0" y="336"/>
              </a:cxn>
              <a:cxn ang="0">
                <a:pos x="318" y="184"/>
              </a:cxn>
              <a:cxn ang="0">
                <a:pos x="955" y="154"/>
              </a:cxn>
              <a:cxn ang="0">
                <a:pos x="1152" y="0"/>
              </a:cxn>
            </a:cxnLst>
            <a:rect l="0" t="0" r="r" b="b"/>
            <a:pathLst>
              <a:path w="1152" h="336">
                <a:moveTo>
                  <a:pt x="0" y="336"/>
                </a:moveTo>
                <a:cubicBezTo>
                  <a:pt x="53" y="311"/>
                  <a:pt x="159" y="214"/>
                  <a:pt x="318" y="184"/>
                </a:cubicBezTo>
                <a:cubicBezTo>
                  <a:pt x="477" y="154"/>
                  <a:pt x="816" y="185"/>
                  <a:pt x="955" y="154"/>
                </a:cubicBezTo>
                <a:cubicBezTo>
                  <a:pt x="1094" y="123"/>
                  <a:pt x="1111" y="32"/>
                  <a:pt x="1152" y="0"/>
                </a:cubicBezTo>
              </a:path>
            </a:pathLst>
          </a:custGeom>
          <a:noFill/>
          <a:ln w="57240">
            <a:solidFill>
              <a:srgbClr val="C00000"/>
            </a:solidFill>
            <a:round/>
            <a:headEnd/>
            <a:tailEnd type="triangle" w="med" len="med"/>
          </a:ln>
          <a:effectLst/>
        </p:spPr>
        <p:txBody>
          <a:bodyPr wrap="none" anchor="ctr"/>
          <a:lstStyle/>
          <a:p>
            <a:endParaRPr lang="en-US">
              <a:solidFill>
                <a:srgbClr val="C00000"/>
              </a:solidFill>
            </a:endParaRPr>
          </a:p>
        </p:txBody>
      </p:sp>
      <p:sp>
        <p:nvSpPr>
          <p:cNvPr id="42" name="TextBox 41"/>
          <p:cNvSpPr txBox="1"/>
          <p:nvPr/>
        </p:nvSpPr>
        <p:spPr>
          <a:xfrm>
            <a:off x="6243864" y="1066800"/>
            <a:ext cx="1985736" cy="369332"/>
          </a:xfrm>
          <a:prstGeom prst="rect">
            <a:avLst/>
          </a:prstGeom>
          <a:noFill/>
        </p:spPr>
        <p:txBody>
          <a:bodyPr wrap="none" rtlCol="0">
            <a:spAutoFit/>
          </a:bodyPr>
          <a:lstStyle/>
          <a:p>
            <a:r>
              <a:rPr lang="en-US" sz="1800" b="0" dirty="0">
                <a:solidFill>
                  <a:schemeClr val="tx1">
                    <a:lumMod val="50000"/>
                    <a:lumOff val="50000"/>
                  </a:schemeClr>
                </a:solidFill>
                <a:latin typeface="Calibri" pitchFamily="34" charset="0"/>
              </a:rPr>
              <a:t>conceptual graphic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381000" y="493713"/>
            <a:ext cx="74549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显式空闲列表的块释放</a:t>
            </a:r>
            <a:endParaRPr lang="en-GB" dirty="0"/>
          </a:p>
        </p:txBody>
      </p:sp>
      <p:sp>
        <p:nvSpPr>
          <p:cNvPr id="8194" name="Rectangle 2"/>
          <p:cNvSpPr>
            <a:spLocks noGrp="1" noChangeArrowheads="1"/>
          </p:cNvSpPr>
          <p:nvPr>
            <p:ph type="body" idx="1"/>
          </p:nvPr>
        </p:nvSpPr>
        <p:spPr>
          <a:xfrm>
            <a:off x="329024" y="1220788"/>
            <a:ext cx="8307387" cy="5224462"/>
          </a:xfrm>
          <a:ln/>
        </p:spPr>
        <p:txBody>
          <a:bodyPr/>
          <a:lstStyle/>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solidFill>
                  <a:srgbClr val="C00000"/>
                </a:solidFill>
              </a:rPr>
              <a:t>插入策略</a:t>
            </a:r>
            <a:r>
              <a:rPr lang="en-GB" i="1" dirty="0">
                <a:solidFill>
                  <a:srgbClr val="C00000"/>
                </a:solidFill>
              </a:rPr>
              <a:t>Insertion policy</a:t>
            </a:r>
            <a:r>
              <a:rPr lang="en-GB" dirty="0">
                <a:solidFill>
                  <a:srgbClr val="C00000"/>
                </a:solidFill>
              </a:rPr>
              <a:t>: </a:t>
            </a:r>
            <a:r>
              <a:rPr lang="zh-CN" altLang="en-US" dirty="0"/>
              <a:t>新的空闲块加在空闲块列表中的什么位置？</a:t>
            </a:r>
            <a:endParaRPr lang="en-GB"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t>LIFO (last-in-first-out) </a:t>
            </a:r>
            <a:r>
              <a:rPr lang="zh-CN" altLang="en-US" b="1" dirty="0"/>
              <a:t>策略</a:t>
            </a:r>
            <a:endParaRPr lang="en-GB" b="1"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新的空闲块加在空闲块列表的开始处</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1" dirty="0">
                <a:solidFill>
                  <a:srgbClr val="C00000"/>
                </a:solidFill>
              </a:rPr>
              <a:t>优点</a:t>
            </a:r>
            <a:r>
              <a:rPr lang="en-GB" b="1" i="1" dirty="0">
                <a:solidFill>
                  <a:srgbClr val="C00000"/>
                </a:solidFill>
              </a:rPr>
              <a:t>:</a:t>
            </a:r>
            <a:r>
              <a:rPr lang="en-GB" dirty="0"/>
              <a:t> </a:t>
            </a:r>
            <a:r>
              <a:rPr lang="zh-CN" altLang="en-US" dirty="0"/>
              <a:t>简单，且时间为常数级</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1" dirty="0">
                <a:solidFill>
                  <a:srgbClr val="C00000"/>
                </a:solidFill>
              </a:rPr>
              <a:t>缺点</a:t>
            </a:r>
            <a:r>
              <a:rPr lang="en-GB" b="1" i="1" dirty="0">
                <a:solidFill>
                  <a:srgbClr val="C00000"/>
                </a:solidFill>
              </a:rPr>
              <a:t>:</a:t>
            </a:r>
            <a:r>
              <a:rPr lang="en-GB" dirty="0"/>
              <a:t> </a:t>
            </a:r>
            <a:r>
              <a:rPr lang="zh-CN" altLang="en-US" dirty="0"/>
              <a:t>研究表明碎片的情况比按地址排序的方式更糟</a:t>
            </a:r>
            <a:endParaRPr lang="en-GB"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t>Address-ordered </a:t>
            </a:r>
            <a:r>
              <a:rPr lang="zh-CN" altLang="en-US" dirty="0"/>
              <a:t>按地址排序</a:t>
            </a:r>
            <a:r>
              <a:rPr lang="zh-CN" altLang="en-US" b="1" dirty="0"/>
              <a:t>策略</a:t>
            </a:r>
            <a:endParaRPr lang="en-GB" b="1"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插入空闲块时，保证空闲块列表始终有序：</a:t>
            </a:r>
            <a:r>
              <a:rPr lang="en-GB" dirty="0"/>
              <a:t> </a:t>
            </a:r>
            <a:br>
              <a:rPr lang="en-GB" dirty="0"/>
            </a:br>
            <a:r>
              <a:rPr lang="en-GB" dirty="0"/>
              <a:t>	         </a:t>
            </a:r>
            <a:r>
              <a:rPr lang="en-GB" i="1" dirty="0" err="1"/>
              <a:t>addr</a:t>
            </a:r>
            <a:r>
              <a:rPr lang="en-GB" i="1" dirty="0"/>
              <a:t>(</a:t>
            </a:r>
            <a:r>
              <a:rPr lang="en-GB" i="1" dirty="0" err="1"/>
              <a:t>prev</a:t>
            </a:r>
            <a:r>
              <a:rPr lang="en-GB" i="1" dirty="0"/>
              <a:t>) &lt; </a:t>
            </a:r>
            <a:r>
              <a:rPr lang="en-GB" i="1" dirty="0" err="1"/>
              <a:t>addr</a:t>
            </a:r>
            <a:r>
              <a:rPr lang="en-GB" i="1" dirty="0"/>
              <a:t>(</a:t>
            </a:r>
            <a:r>
              <a:rPr lang="en-GB" i="1" dirty="0" err="1"/>
              <a:t>curr</a:t>
            </a:r>
            <a:r>
              <a:rPr lang="en-GB" i="1" dirty="0"/>
              <a:t>) &lt; </a:t>
            </a:r>
            <a:r>
              <a:rPr lang="en-GB" i="1" dirty="0" err="1"/>
              <a:t>addr</a:t>
            </a:r>
            <a:r>
              <a:rPr lang="en-GB" i="1" dirty="0"/>
              <a:t>(next)</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zh-CN" altLang="en-US" b="1" i="1" dirty="0">
                <a:solidFill>
                  <a:srgbClr val="C00000"/>
                </a:solidFill>
              </a:rPr>
              <a:t>优点</a:t>
            </a:r>
            <a:r>
              <a:rPr lang="en-GB" b="1" i="1" dirty="0">
                <a:solidFill>
                  <a:srgbClr val="C00000"/>
                </a:solidFill>
              </a:rPr>
              <a:t>:  </a:t>
            </a:r>
            <a:r>
              <a:rPr lang="zh-CN" altLang="en-US" dirty="0"/>
              <a:t>研究表明碎片程度低于</a:t>
            </a:r>
            <a:r>
              <a:rPr lang="en-US" altLang="zh-CN" dirty="0"/>
              <a:t>LIFO</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r>
              <a:rPr lang="zh-CN" altLang="en-US" b="1" i="1" dirty="0">
                <a:solidFill>
                  <a:srgbClr val="C00000"/>
                </a:solidFill>
              </a:rPr>
              <a:t>缺点</a:t>
            </a:r>
            <a:r>
              <a:rPr lang="en-GB" b="1" i="1" dirty="0">
                <a:solidFill>
                  <a:srgbClr val="C00000"/>
                </a:solidFill>
              </a:rPr>
              <a:t>:  </a:t>
            </a:r>
            <a:r>
              <a:rPr lang="zh-CN" altLang="en-US" dirty="0"/>
              <a:t>需要搜索</a:t>
            </a:r>
            <a:endParaRPr lang="en-GB"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6" name="Rectangle 60"/>
          <p:cNvSpPr>
            <a:spLocks noChangeArrowheads="1"/>
          </p:cNvSpPr>
          <p:nvPr/>
        </p:nvSpPr>
        <p:spPr bwMode="auto">
          <a:xfrm>
            <a:off x="382588" y="4424363"/>
            <a:ext cx="8151812" cy="1747837"/>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9275" name="Rectangle 59"/>
          <p:cNvSpPr>
            <a:spLocks noChangeArrowheads="1"/>
          </p:cNvSpPr>
          <p:nvPr/>
        </p:nvSpPr>
        <p:spPr bwMode="auto">
          <a:xfrm>
            <a:off x="382588" y="1452563"/>
            <a:ext cx="8151812" cy="2035175"/>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9217" name="Rectangle 1"/>
          <p:cNvSpPr>
            <a:spLocks noChangeArrowheads="1"/>
          </p:cNvSpPr>
          <p:nvPr/>
        </p:nvSpPr>
        <p:spPr bwMode="auto">
          <a:xfrm>
            <a:off x="3997325" y="2616201"/>
            <a:ext cx="1219200" cy="457200"/>
          </a:xfrm>
          <a:prstGeom prst="rect">
            <a:avLst/>
          </a:prstGeom>
          <a:solidFill>
            <a:srgbClr val="F6F5BD"/>
          </a:solidFill>
          <a:ln w="9525">
            <a:solidFill>
              <a:schemeClr val="tx1"/>
            </a:solidFill>
            <a:miter lim="800000"/>
            <a:headEnd/>
            <a:tailEnd/>
          </a:ln>
          <a:effectLst/>
        </p:spPr>
        <p:txBody>
          <a:bodyPr wrap="none" anchor="ctr"/>
          <a:lstStyle/>
          <a:p>
            <a:endParaRPr lang="en-US"/>
          </a:p>
        </p:txBody>
      </p:sp>
      <p:sp>
        <p:nvSpPr>
          <p:cNvPr id="9218" name="Freeform 2"/>
          <p:cNvSpPr>
            <a:spLocks/>
          </p:cNvSpPr>
          <p:nvPr/>
        </p:nvSpPr>
        <p:spPr bwMode="auto">
          <a:xfrm>
            <a:off x="1474788" y="2455863"/>
            <a:ext cx="5862637" cy="388938"/>
          </a:xfrm>
          <a:custGeom>
            <a:avLst/>
            <a:gdLst/>
            <a:ahLst/>
            <a:cxnLst>
              <a:cxn ang="0">
                <a:pos x="0" y="245"/>
              </a:cxn>
              <a:cxn ang="0">
                <a:pos x="677" y="33"/>
              </a:cxn>
              <a:cxn ang="0">
                <a:pos x="3057" y="48"/>
              </a:cxn>
              <a:cxn ang="0">
                <a:pos x="3693" y="245"/>
              </a:cxn>
            </a:cxnLst>
            <a:rect l="0" t="0" r="r" b="b"/>
            <a:pathLst>
              <a:path w="3693" h="245">
                <a:moveTo>
                  <a:pt x="0" y="245"/>
                </a:moveTo>
                <a:cubicBezTo>
                  <a:pt x="113" y="210"/>
                  <a:pt x="168" y="66"/>
                  <a:pt x="677" y="33"/>
                </a:cubicBezTo>
                <a:cubicBezTo>
                  <a:pt x="1186" y="0"/>
                  <a:pt x="2554" y="13"/>
                  <a:pt x="3057" y="48"/>
                </a:cubicBezTo>
                <a:cubicBezTo>
                  <a:pt x="3560" y="83"/>
                  <a:pt x="3560" y="204"/>
                  <a:pt x="3693" y="245"/>
                </a:cubicBezTo>
              </a:path>
            </a:pathLst>
          </a:custGeom>
          <a:noFill/>
          <a:ln w="57240">
            <a:solidFill>
              <a:srgbClr val="00B050"/>
            </a:solidFill>
            <a:round/>
            <a:headEnd/>
            <a:tailEnd type="triangle" w="med" len="med"/>
          </a:ln>
          <a:effectLst/>
        </p:spPr>
        <p:txBody>
          <a:bodyPr wrap="none" anchor="ctr"/>
          <a:lstStyle/>
          <a:p>
            <a:endParaRPr lang="en-US"/>
          </a:p>
        </p:txBody>
      </p:sp>
      <p:sp>
        <p:nvSpPr>
          <p:cNvPr id="9219" name="Rectangle 3"/>
          <p:cNvSpPr>
            <a:spLocks noGrp="1" noChangeArrowheads="1"/>
          </p:cNvSpPr>
          <p:nvPr>
            <p:ph type="title" idx="4294967295"/>
          </p:nvPr>
        </p:nvSpPr>
        <p:spPr>
          <a:xfrm>
            <a:off x="274638" y="457200"/>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采用</a:t>
            </a:r>
            <a:r>
              <a:rPr lang="en-GB" dirty="0"/>
              <a:t>LIFO</a:t>
            </a:r>
            <a:r>
              <a:rPr lang="zh-CN" altLang="en-US" dirty="0"/>
              <a:t>策略释放块</a:t>
            </a:r>
            <a:r>
              <a:rPr lang="en-GB" dirty="0"/>
              <a:t> (Case 1)</a:t>
            </a:r>
          </a:p>
        </p:txBody>
      </p:sp>
      <p:sp>
        <p:nvSpPr>
          <p:cNvPr id="9220" name="Rectangle 4"/>
          <p:cNvSpPr>
            <a:spLocks noGrp="1" noChangeArrowheads="1"/>
          </p:cNvSpPr>
          <p:nvPr>
            <p:ph type="body" idx="1"/>
          </p:nvPr>
        </p:nvSpPr>
        <p:spPr>
          <a:xfrm>
            <a:off x="290513" y="3794125"/>
            <a:ext cx="8307387" cy="554038"/>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在列表的开始处插入释放的块
</a:t>
            </a:r>
            <a:endParaRPr lang="en-GB" dirty="0"/>
          </a:p>
        </p:txBody>
      </p:sp>
      <p:sp>
        <p:nvSpPr>
          <p:cNvPr id="9221" name="Rectangle 5"/>
          <p:cNvSpPr>
            <a:spLocks noChangeArrowheads="1"/>
          </p:cNvSpPr>
          <p:nvPr/>
        </p:nvSpPr>
        <p:spPr bwMode="auto">
          <a:xfrm>
            <a:off x="39973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22" name="Rectangle 6"/>
          <p:cNvSpPr>
            <a:spLocks noChangeArrowheads="1"/>
          </p:cNvSpPr>
          <p:nvPr/>
        </p:nvSpPr>
        <p:spPr bwMode="auto">
          <a:xfrm>
            <a:off x="43021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23" name="Rectangle 7"/>
          <p:cNvSpPr>
            <a:spLocks noChangeArrowheads="1"/>
          </p:cNvSpPr>
          <p:nvPr/>
        </p:nvSpPr>
        <p:spPr bwMode="auto">
          <a:xfrm>
            <a:off x="46069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24" name="Rectangle 8"/>
          <p:cNvSpPr>
            <a:spLocks noChangeArrowheads="1"/>
          </p:cNvSpPr>
          <p:nvPr/>
        </p:nvSpPr>
        <p:spPr bwMode="auto">
          <a:xfrm>
            <a:off x="49117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25" name="Rectangle 9"/>
          <p:cNvSpPr>
            <a:spLocks noChangeArrowheads="1"/>
          </p:cNvSpPr>
          <p:nvPr/>
        </p:nvSpPr>
        <p:spPr bwMode="auto">
          <a:xfrm>
            <a:off x="58261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26" name="Rectangle 10"/>
          <p:cNvSpPr>
            <a:spLocks noChangeArrowheads="1"/>
          </p:cNvSpPr>
          <p:nvPr/>
        </p:nvSpPr>
        <p:spPr bwMode="auto">
          <a:xfrm>
            <a:off x="61309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27" name="Rectangle 11"/>
          <p:cNvSpPr>
            <a:spLocks noChangeArrowheads="1"/>
          </p:cNvSpPr>
          <p:nvPr/>
        </p:nvSpPr>
        <p:spPr bwMode="auto">
          <a:xfrm>
            <a:off x="27781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28" name="Rectangle 12"/>
          <p:cNvSpPr>
            <a:spLocks noChangeArrowheads="1"/>
          </p:cNvSpPr>
          <p:nvPr/>
        </p:nvSpPr>
        <p:spPr bwMode="auto">
          <a:xfrm>
            <a:off x="30829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29" name="Rectangle 13"/>
          <p:cNvSpPr>
            <a:spLocks noChangeArrowheads="1"/>
          </p:cNvSpPr>
          <p:nvPr/>
        </p:nvSpPr>
        <p:spPr bwMode="auto">
          <a:xfrm>
            <a:off x="33877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30" name="Rectangle 14"/>
          <p:cNvSpPr>
            <a:spLocks noChangeArrowheads="1"/>
          </p:cNvSpPr>
          <p:nvPr/>
        </p:nvSpPr>
        <p:spPr bwMode="auto">
          <a:xfrm>
            <a:off x="36925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31" name="Rectangle 15"/>
          <p:cNvSpPr>
            <a:spLocks noChangeArrowheads="1"/>
          </p:cNvSpPr>
          <p:nvPr/>
        </p:nvSpPr>
        <p:spPr bwMode="auto">
          <a:xfrm>
            <a:off x="52165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32" name="Rectangle 16"/>
          <p:cNvSpPr>
            <a:spLocks noChangeArrowheads="1"/>
          </p:cNvSpPr>
          <p:nvPr/>
        </p:nvSpPr>
        <p:spPr bwMode="auto">
          <a:xfrm>
            <a:off x="5521325" y="2692401"/>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33" name="Rectangle 17"/>
          <p:cNvSpPr>
            <a:spLocks noChangeArrowheads="1"/>
          </p:cNvSpPr>
          <p:nvPr/>
        </p:nvSpPr>
        <p:spPr bwMode="auto">
          <a:xfrm>
            <a:off x="1177925" y="2692401"/>
            <a:ext cx="304800" cy="304800"/>
          </a:xfrm>
          <a:prstGeom prst="rect">
            <a:avLst/>
          </a:prstGeom>
          <a:solidFill>
            <a:srgbClr val="00B050"/>
          </a:solidFill>
          <a:ln w="9525">
            <a:noFill/>
            <a:round/>
            <a:headEnd/>
            <a:tailEnd/>
          </a:ln>
          <a:effectLst/>
        </p:spPr>
        <p:txBody>
          <a:bodyPr wrap="none" anchor="ctr"/>
          <a:lstStyle/>
          <a:p>
            <a:endParaRPr lang="en-US"/>
          </a:p>
        </p:txBody>
      </p:sp>
      <p:grpSp>
        <p:nvGrpSpPr>
          <p:cNvPr id="2" name="Group 18"/>
          <p:cNvGrpSpPr>
            <a:grpSpLocks/>
          </p:cNvGrpSpPr>
          <p:nvPr/>
        </p:nvGrpSpPr>
        <p:grpSpPr bwMode="auto">
          <a:xfrm>
            <a:off x="7350125" y="2616201"/>
            <a:ext cx="1065213" cy="455612"/>
            <a:chOff x="4560" y="1399"/>
            <a:chExt cx="671" cy="287"/>
          </a:xfrm>
        </p:grpSpPr>
        <p:sp>
          <p:nvSpPr>
            <p:cNvPr id="9235" name="Rectangle 19"/>
            <p:cNvSpPr>
              <a:spLocks noChangeArrowheads="1"/>
            </p:cNvSpPr>
            <p:nvPr/>
          </p:nvSpPr>
          <p:spPr bwMode="auto">
            <a:xfrm>
              <a:off x="4560" y="1447"/>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4752" y="1447"/>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4944" y="1447"/>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5040" y="1399"/>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9239" name="Oval 23"/>
          <p:cNvSpPr>
            <a:spLocks noChangeArrowheads="1"/>
          </p:cNvSpPr>
          <p:nvPr/>
        </p:nvSpPr>
        <p:spPr bwMode="auto">
          <a:xfrm>
            <a:off x="7426325" y="2768601"/>
            <a:ext cx="152400" cy="152400"/>
          </a:xfrm>
          <a:prstGeom prst="ellipse">
            <a:avLst/>
          </a:prstGeom>
          <a:solidFill>
            <a:srgbClr val="00B050"/>
          </a:solidFill>
          <a:ln w="9525">
            <a:noFill/>
            <a:round/>
            <a:headEnd/>
            <a:tailEnd/>
          </a:ln>
          <a:effectLst/>
        </p:spPr>
        <p:txBody>
          <a:bodyPr wrap="none" anchor="ctr"/>
          <a:lstStyle/>
          <a:p>
            <a:endParaRPr lang="en-US"/>
          </a:p>
        </p:txBody>
      </p:sp>
      <p:sp>
        <p:nvSpPr>
          <p:cNvPr id="9240" name="Line 24"/>
          <p:cNvSpPr>
            <a:spLocks noChangeShapeType="1"/>
          </p:cNvSpPr>
          <p:nvPr/>
        </p:nvSpPr>
        <p:spPr bwMode="auto">
          <a:xfrm>
            <a:off x="7502525" y="2844801"/>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9241" name="Oval 25"/>
          <p:cNvSpPr>
            <a:spLocks noChangeArrowheads="1"/>
          </p:cNvSpPr>
          <p:nvPr/>
        </p:nvSpPr>
        <p:spPr bwMode="auto">
          <a:xfrm>
            <a:off x="7731125" y="2768601"/>
            <a:ext cx="152400" cy="152400"/>
          </a:xfrm>
          <a:prstGeom prst="ellipse">
            <a:avLst/>
          </a:prstGeom>
          <a:noFill/>
          <a:ln w="28440">
            <a:solidFill>
              <a:srgbClr val="C00000"/>
            </a:solidFill>
            <a:miter lim="800000"/>
            <a:headEnd/>
            <a:tailEnd/>
          </a:ln>
          <a:effectLst/>
        </p:spPr>
        <p:txBody>
          <a:bodyPr wrap="none" anchor="ctr"/>
          <a:lstStyle/>
          <a:p>
            <a:endParaRPr lang="en-US"/>
          </a:p>
        </p:txBody>
      </p:sp>
      <p:sp>
        <p:nvSpPr>
          <p:cNvPr id="9242" name="Text Box 26"/>
          <p:cNvSpPr txBox="1">
            <a:spLocks noChangeArrowheads="1"/>
          </p:cNvSpPr>
          <p:nvPr/>
        </p:nvSpPr>
        <p:spPr bwMode="auto">
          <a:xfrm>
            <a:off x="3625850" y="1778001"/>
            <a:ext cx="1382751"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ourier New" pitchFamily="49" charset="0"/>
                <a:ea typeface="msgothic" charset="0"/>
                <a:cs typeface="msgothic" charset="0"/>
              </a:rPr>
              <a:t>free( )</a:t>
            </a:r>
          </a:p>
        </p:txBody>
      </p:sp>
      <p:sp>
        <p:nvSpPr>
          <p:cNvPr id="9243" name="Oval 27"/>
          <p:cNvSpPr>
            <a:spLocks noChangeArrowheads="1"/>
          </p:cNvSpPr>
          <p:nvPr/>
        </p:nvSpPr>
        <p:spPr bwMode="auto">
          <a:xfrm>
            <a:off x="4606925" y="1930401"/>
            <a:ext cx="152400" cy="152400"/>
          </a:xfrm>
          <a:prstGeom prst="ellipse">
            <a:avLst/>
          </a:prstGeom>
          <a:solidFill>
            <a:schemeClr val="tx1"/>
          </a:solidFill>
          <a:ln w="9525">
            <a:noFill/>
            <a:round/>
            <a:headEnd/>
            <a:tailEnd/>
          </a:ln>
          <a:effectLst/>
        </p:spPr>
        <p:txBody>
          <a:bodyPr wrap="none" anchor="ctr"/>
          <a:lstStyle/>
          <a:p>
            <a:endParaRPr lang="en-US"/>
          </a:p>
        </p:txBody>
      </p:sp>
      <p:sp>
        <p:nvSpPr>
          <p:cNvPr id="9244" name="Line 28"/>
          <p:cNvSpPr>
            <a:spLocks noChangeShapeType="1"/>
          </p:cNvSpPr>
          <p:nvPr/>
        </p:nvSpPr>
        <p:spPr bwMode="auto">
          <a:xfrm flipH="1">
            <a:off x="4148138" y="2006601"/>
            <a:ext cx="536575" cy="685800"/>
          </a:xfrm>
          <a:prstGeom prst="line">
            <a:avLst/>
          </a:prstGeom>
          <a:noFill/>
          <a:ln w="57240">
            <a:solidFill>
              <a:schemeClr val="tx1"/>
            </a:solidFill>
            <a:miter lim="800000"/>
            <a:headEnd/>
            <a:tailEnd type="triangle" w="med" len="med"/>
          </a:ln>
          <a:effectLst/>
        </p:spPr>
        <p:txBody>
          <a:bodyPr/>
          <a:lstStyle/>
          <a:p>
            <a:endParaRPr lang="en-US"/>
          </a:p>
        </p:txBody>
      </p:sp>
      <p:sp>
        <p:nvSpPr>
          <p:cNvPr id="9245" name="Rectangle 29"/>
          <p:cNvSpPr>
            <a:spLocks noChangeArrowheads="1"/>
          </p:cNvSpPr>
          <p:nvPr/>
        </p:nvSpPr>
        <p:spPr bwMode="auto">
          <a:xfrm>
            <a:off x="3997325" y="53038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9246" name="Rectangle 30"/>
          <p:cNvSpPr>
            <a:spLocks noChangeArrowheads="1"/>
          </p:cNvSpPr>
          <p:nvPr/>
        </p:nvSpPr>
        <p:spPr bwMode="auto">
          <a:xfrm>
            <a:off x="4302125" y="53038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9247" name="Rectangle 31"/>
          <p:cNvSpPr>
            <a:spLocks noChangeArrowheads="1"/>
          </p:cNvSpPr>
          <p:nvPr/>
        </p:nvSpPr>
        <p:spPr bwMode="auto">
          <a:xfrm>
            <a:off x="4606925" y="53038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9248" name="Rectangle 32"/>
          <p:cNvSpPr>
            <a:spLocks noChangeArrowheads="1"/>
          </p:cNvSpPr>
          <p:nvPr/>
        </p:nvSpPr>
        <p:spPr bwMode="auto">
          <a:xfrm>
            <a:off x="4911725" y="5303838"/>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9249" name="Rectangle 33"/>
          <p:cNvSpPr>
            <a:spLocks noChangeArrowheads="1"/>
          </p:cNvSpPr>
          <p:nvPr/>
        </p:nvSpPr>
        <p:spPr bwMode="auto">
          <a:xfrm>
            <a:off x="5826125" y="53038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50" name="Rectangle 34"/>
          <p:cNvSpPr>
            <a:spLocks noChangeArrowheads="1"/>
          </p:cNvSpPr>
          <p:nvPr/>
        </p:nvSpPr>
        <p:spPr bwMode="auto">
          <a:xfrm>
            <a:off x="6130925" y="53038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51" name="Rectangle 35"/>
          <p:cNvSpPr>
            <a:spLocks noChangeArrowheads="1"/>
          </p:cNvSpPr>
          <p:nvPr/>
        </p:nvSpPr>
        <p:spPr bwMode="auto">
          <a:xfrm>
            <a:off x="2778125" y="53038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52" name="Rectangle 36"/>
          <p:cNvSpPr>
            <a:spLocks noChangeArrowheads="1"/>
          </p:cNvSpPr>
          <p:nvPr/>
        </p:nvSpPr>
        <p:spPr bwMode="auto">
          <a:xfrm>
            <a:off x="3082925" y="53038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53" name="Rectangle 37"/>
          <p:cNvSpPr>
            <a:spLocks noChangeArrowheads="1"/>
          </p:cNvSpPr>
          <p:nvPr/>
        </p:nvSpPr>
        <p:spPr bwMode="auto">
          <a:xfrm>
            <a:off x="3387725" y="53038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54" name="Rectangle 38"/>
          <p:cNvSpPr>
            <a:spLocks noChangeArrowheads="1"/>
          </p:cNvSpPr>
          <p:nvPr/>
        </p:nvSpPr>
        <p:spPr bwMode="auto">
          <a:xfrm>
            <a:off x="3692525" y="53038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55" name="Oval 39"/>
          <p:cNvSpPr>
            <a:spLocks noChangeArrowheads="1"/>
          </p:cNvSpPr>
          <p:nvPr/>
        </p:nvSpPr>
        <p:spPr bwMode="auto">
          <a:xfrm>
            <a:off x="4073525" y="5380038"/>
            <a:ext cx="152400" cy="152400"/>
          </a:xfrm>
          <a:prstGeom prst="ellipse">
            <a:avLst/>
          </a:prstGeom>
          <a:solidFill>
            <a:srgbClr val="00B050"/>
          </a:solidFill>
          <a:ln w="9525">
            <a:noFill/>
            <a:round/>
            <a:headEnd/>
            <a:tailEnd/>
          </a:ln>
          <a:effectLst/>
        </p:spPr>
        <p:txBody>
          <a:bodyPr wrap="none" anchor="ctr"/>
          <a:lstStyle/>
          <a:p>
            <a:endParaRPr lang="en-US"/>
          </a:p>
        </p:txBody>
      </p:sp>
      <p:sp>
        <p:nvSpPr>
          <p:cNvPr id="9256" name="Rectangle 40"/>
          <p:cNvSpPr>
            <a:spLocks noChangeArrowheads="1"/>
          </p:cNvSpPr>
          <p:nvPr/>
        </p:nvSpPr>
        <p:spPr bwMode="auto">
          <a:xfrm>
            <a:off x="5521325" y="53038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57" name="Rectangle 41"/>
          <p:cNvSpPr>
            <a:spLocks noChangeArrowheads="1"/>
          </p:cNvSpPr>
          <p:nvPr/>
        </p:nvSpPr>
        <p:spPr bwMode="auto">
          <a:xfrm>
            <a:off x="1202639" y="5303838"/>
            <a:ext cx="304800" cy="304800"/>
          </a:xfrm>
          <a:prstGeom prst="rect">
            <a:avLst/>
          </a:prstGeom>
          <a:solidFill>
            <a:srgbClr val="00B050"/>
          </a:solidFill>
          <a:ln w="9525">
            <a:noFill/>
            <a:round/>
            <a:headEnd/>
            <a:tailEnd/>
          </a:ln>
          <a:effectLst/>
        </p:spPr>
        <p:txBody>
          <a:bodyPr wrap="none" anchor="ctr"/>
          <a:lstStyle/>
          <a:p>
            <a:endParaRPr lang="en-US"/>
          </a:p>
        </p:txBody>
      </p:sp>
      <p:grpSp>
        <p:nvGrpSpPr>
          <p:cNvPr id="3" name="Group 42"/>
          <p:cNvGrpSpPr>
            <a:grpSpLocks/>
          </p:cNvGrpSpPr>
          <p:nvPr/>
        </p:nvGrpSpPr>
        <p:grpSpPr bwMode="auto">
          <a:xfrm>
            <a:off x="7350125" y="5227638"/>
            <a:ext cx="1065213" cy="455612"/>
            <a:chOff x="4560" y="3395"/>
            <a:chExt cx="671" cy="287"/>
          </a:xfrm>
        </p:grpSpPr>
        <p:sp>
          <p:nvSpPr>
            <p:cNvPr id="9259" name="Rectangle 43"/>
            <p:cNvSpPr>
              <a:spLocks noChangeArrowheads="1"/>
            </p:cNvSpPr>
            <p:nvPr/>
          </p:nvSpPr>
          <p:spPr bwMode="auto">
            <a:xfrm>
              <a:off x="4560" y="34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260" name="Rectangle 44"/>
            <p:cNvSpPr>
              <a:spLocks noChangeArrowheads="1"/>
            </p:cNvSpPr>
            <p:nvPr/>
          </p:nvSpPr>
          <p:spPr bwMode="auto">
            <a:xfrm>
              <a:off x="4752" y="34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261" name="Rectangle 45"/>
            <p:cNvSpPr>
              <a:spLocks noChangeArrowheads="1"/>
            </p:cNvSpPr>
            <p:nvPr/>
          </p:nvSpPr>
          <p:spPr bwMode="auto">
            <a:xfrm>
              <a:off x="4944" y="34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9262" name="Rectangle 46"/>
            <p:cNvSpPr>
              <a:spLocks noChangeArrowheads="1"/>
            </p:cNvSpPr>
            <p:nvPr/>
          </p:nvSpPr>
          <p:spPr bwMode="auto">
            <a:xfrm>
              <a:off x="5040" y="3395"/>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9263" name="Oval 47"/>
          <p:cNvSpPr>
            <a:spLocks noChangeArrowheads="1"/>
          </p:cNvSpPr>
          <p:nvPr/>
        </p:nvSpPr>
        <p:spPr bwMode="auto">
          <a:xfrm>
            <a:off x="7426325" y="5380038"/>
            <a:ext cx="152400" cy="152400"/>
          </a:xfrm>
          <a:prstGeom prst="ellipse">
            <a:avLst/>
          </a:prstGeom>
          <a:solidFill>
            <a:srgbClr val="00B050"/>
          </a:solidFill>
          <a:ln w="9525">
            <a:noFill/>
            <a:round/>
            <a:headEnd/>
            <a:tailEnd/>
          </a:ln>
          <a:effectLst/>
        </p:spPr>
        <p:txBody>
          <a:bodyPr wrap="none" anchor="ctr"/>
          <a:lstStyle/>
          <a:p>
            <a:endParaRPr lang="en-US"/>
          </a:p>
        </p:txBody>
      </p:sp>
      <p:sp>
        <p:nvSpPr>
          <p:cNvPr id="9264" name="Line 48"/>
          <p:cNvSpPr>
            <a:spLocks noChangeShapeType="1"/>
          </p:cNvSpPr>
          <p:nvPr/>
        </p:nvSpPr>
        <p:spPr bwMode="auto">
          <a:xfrm>
            <a:off x="7502525" y="5456238"/>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9265" name="Oval 49"/>
          <p:cNvSpPr>
            <a:spLocks noChangeArrowheads="1"/>
          </p:cNvSpPr>
          <p:nvPr/>
        </p:nvSpPr>
        <p:spPr bwMode="auto">
          <a:xfrm>
            <a:off x="7731125" y="5380038"/>
            <a:ext cx="152400" cy="152400"/>
          </a:xfrm>
          <a:prstGeom prst="ellipse">
            <a:avLst/>
          </a:prstGeom>
          <a:solidFill>
            <a:srgbClr val="C00000"/>
          </a:solidFill>
          <a:ln w="9525">
            <a:noFill/>
            <a:round/>
            <a:headEnd/>
            <a:tailEnd/>
          </a:ln>
          <a:effectLst/>
        </p:spPr>
        <p:txBody>
          <a:bodyPr wrap="none" anchor="ctr"/>
          <a:lstStyle/>
          <a:p>
            <a:endParaRPr lang="en-US"/>
          </a:p>
        </p:txBody>
      </p:sp>
      <p:sp>
        <p:nvSpPr>
          <p:cNvPr id="9266" name="Rectangle 50"/>
          <p:cNvSpPr>
            <a:spLocks noChangeArrowheads="1"/>
          </p:cNvSpPr>
          <p:nvPr/>
        </p:nvSpPr>
        <p:spPr bwMode="auto">
          <a:xfrm>
            <a:off x="5216525" y="5303838"/>
            <a:ext cx="304800" cy="304800"/>
          </a:xfrm>
          <a:prstGeom prst="rect">
            <a:avLst/>
          </a:prstGeom>
          <a:solidFill>
            <a:srgbClr val="C0C0C0"/>
          </a:solidFill>
          <a:ln w="3240">
            <a:solidFill>
              <a:schemeClr val="tx1"/>
            </a:solidFill>
            <a:miter lim="800000"/>
            <a:headEnd/>
            <a:tailEnd/>
          </a:ln>
          <a:effectLst/>
        </p:spPr>
        <p:txBody>
          <a:bodyPr wrap="none" anchor="ctr"/>
          <a:lstStyle/>
          <a:p>
            <a:endParaRPr lang="en-US"/>
          </a:p>
        </p:txBody>
      </p:sp>
      <p:sp>
        <p:nvSpPr>
          <p:cNvPr id="9267" name="Freeform 51"/>
          <p:cNvSpPr>
            <a:spLocks/>
          </p:cNvSpPr>
          <p:nvPr/>
        </p:nvSpPr>
        <p:spPr bwMode="auto">
          <a:xfrm>
            <a:off x="4149725" y="5151438"/>
            <a:ext cx="3200400" cy="304800"/>
          </a:xfrm>
          <a:custGeom>
            <a:avLst/>
            <a:gdLst/>
            <a:ahLst/>
            <a:cxnLst>
              <a:cxn ang="0">
                <a:pos x="0" y="218"/>
              </a:cxn>
              <a:cxn ang="0">
                <a:pos x="472" y="31"/>
              </a:cxn>
              <a:cxn ang="0">
                <a:pos x="2109" y="31"/>
              </a:cxn>
              <a:cxn ang="0">
                <a:pos x="2784" y="218"/>
              </a:cxn>
            </a:cxnLst>
            <a:rect l="0" t="0" r="r" b="b"/>
            <a:pathLst>
              <a:path w="2784" h="218">
                <a:moveTo>
                  <a:pt x="0" y="218"/>
                </a:moveTo>
                <a:cubicBezTo>
                  <a:pt x="79" y="187"/>
                  <a:pt x="121" y="62"/>
                  <a:pt x="472" y="31"/>
                </a:cubicBezTo>
                <a:cubicBezTo>
                  <a:pt x="823" y="0"/>
                  <a:pt x="1724" y="0"/>
                  <a:pt x="2109" y="31"/>
                </a:cubicBezTo>
                <a:cubicBezTo>
                  <a:pt x="2494" y="62"/>
                  <a:pt x="2644" y="179"/>
                  <a:pt x="2784" y="218"/>
                </a:cubicBezTo>
              </a:path>
            </a:pathLst>
          </a:custGeom>
          <a:noFill/>
          <a:ln w="57240">
            <a:solidFill>
              <a:srgbClr val="00B050"/>
            </a:solidFill>
            <a:round/>
            <a:headEnd/>
            <a:tailEnd type="triangle" w="med" len="med"/>
          </a:ln>
          <a:effectLst/>
        </p:spPr>
        <p:txBody>
          <a:bodyPr wrap="none" anchor="ctr"/>
          <a:lstStyle/>
          <a:p>
            <a:endParaRPr lang="en-US"/>
          </a:p>
        </p:txBody>
      </p:sp>
      <p:sp>
        <p:nvSpPr>
          <p:cNvPr id="9268" name="Freeform 52"/>
          <p:cNvSpPr>
            <a:spLocks/>
          </p:cNvSpPr>
          <p:nvPr/>
        </p:nvSpPr>
        <p:spPr bwMode="auto">
          <a:xfrm>
            <a:off x="5059363" y="5464175"/>
            <a:ext cx="2752725" cy="371475"/>
          </a:xfrm>
          <a:custGeom>
            <a:avLst/>
            <a:gdLst/>
            <a:ahLst/>
            <a:cxnLst>
              <a:cxn ang="0">
                <a:pos x="1734" y="0"/>
              </a:cxn>
              <a:cxn ang="0">
                <a:pos x="1481" y="192"/>
              </a:cxn>
              <a:cxn ang="0">
                <a:pos x="304" y="217"/>
              </a:cxn>
              <a:cxn ang="0">
                <a:pos x="0" y="91"/>
              </a:cxn>
            </a:cxnLst>
            <a:rect l="0" t="0" r="r" b="b"/>
            <a:pathLst>
              <a:path w="1734" h="234">
                <a:moveTo>
                  <a:pt x="1734" y="0"/>
                </a:moveTo>
                <a:cubicBezTo>
                  <a:pt x="1692" y="32"/>
                  <a:pt x="1719" y="156"/>
                  <a:pt x="1481" y="192"/>
                </a:cubicBezTo>
                <a:cubicBezTo>
                  <a:pt x="1243" y="228"/>
                  <a:pt x="551" y="234"/>
                  <a:pt x="304" y="217"/>
                </a:cubicBezTo>
                <a:cubicBezTo>
                  <a:pt x="57" y="200"/>
                  <a:pt x="63" y="117"/>
                  <a:pt x="0" y="91"/>
                </a:cubicBezTo>
              </a:path>
            </a:pathLst>
          </a:custGeom>
          <a:noFill/>
          <a:ln w="57240">
            <a:solidFill>
              <a:srgbClr val="C00000"/>
            </a:solidFill>
            <a:round/>
            <a:headEnd/>
            <a:tailEnd type="triangle" w="med" len="med"/>
          </a:ln>
          <a:effectLst/>
        </p:spPr>
        <p:txBody>
          <a:bodyPr wrap="none" anchor="ctr"/>
          <a:lstStyle/>
          <a:p>
            <a:endParaRPr lang="en-US"/>
          </a:p>
        </p:txBody>
      </p:sp>
      <p:sp>
        <p:nvSpPr>
          <p:cNvPr id="9269" name="Text Box 53"/>
          <p:cNvSpPr txBox="1">
            <a:spLocks noChangeArrowheads="1"/>
          </p:cNvSpPr>
          <p:nvPr/>
        </p:nvSpPr>
        <p:spPr bwMode="auto">
          <a:xfrm>
            <a:off x="400050" y="2640013"/>
            <a:ext cx="69769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Root</a:t>
            </a:r>
          </a:p>
        </p:txBody>
      </p:sp>
      <p:sp>
        <p:nvSpPr>
          <p:cNvPr id="9270" name="Text Box 54"/>
          <p:cNvSpPr txBox="1">
            <a:spLocks noChangeArrowheads="1"/>
          </p:cNvSpPr>
          <p:nvPr/>
        </p:nvSpPr>
        <p:spPr bwMode="auto">
          <a:xfrm>
            <a:off x="415925" y="5253038"/>
            <a:ext cx="69769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Root</a:t>
            </a:r>
          </a:p>
        </p:txBody>
      </p:sp>
      <p:sp>
        <p:nvSpPr>
          <p:cNvPr id="9271" name="Text Box 55"/>
          <p:cNvSpPr txBox="1">
            <a:spLocks noChangeArrowheads="1"/>
          </p:cNvSpPr>
          <p:nvPr/>
        </p:nvSpPr>
        <p:spPr bwMode="auto">
          <a:xfrm>
            <a:off x="435624" y="1462088"/>
            <a:ext cx="937949"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Before</a:t>
            </a:r>
          </a:p>
        </p:txBody>
      </p:sp>
      <p:sp>
        <p:nvSpPr>
          <p:cNvPr id="9272" name="Text Box 56"/>
          <p:cNvSpPr txBox="1">
            <a:spLocks noChangeArrowheads="1"/>
          </p:cNvSpPr>
          <p:nvPr/>
        </p:nvSpPr>
        <p:spPr bwMode="auto">
          <a:xfrm>
            <a:off x="420688" y="4424363"/>
            <a:ext cx="744178"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After</a:t>
            </a:r>
          </a:p>
        </p:txBody>
      </p:sp>
      <p:sp>
        <p:nvSpPr>
          <p:cNvPr id="9273" name="Oval 57"/>
          <p:cNvSpPr>
            <a:spLocks noChangeArrowheads="1"/>
          </p:cNvSpPr>
          <p:nvPr/>
        </p:nvSpPr>
        <p:spPr bwMode="auto">
          <a:xfrm>
            <a:off x="4378325" y="5380038"/>
            <a:ext cx="152400" cy="152400"/>
          </a:xfrm>
          <a:prstGeom prst="ellipse">
            <a:avLst/>
          </a:prstGeom>
          <a:noFill/>
          <a:ln w="28440">
            <a:solidFill>
              <a:srgbClr val="C00000"/>
            </a:solidFill>
            <a:miter lim="800000"/>
            <a:headEnd/>
            <a:tailEnd/>
          </a:ln>
          <a:effectLst/>
        </p:spPr>
        <p:txBody>
          <a:bodyPr wrap="none" anchor="ctr"/>
          <a:lstStyle/>
          <a:p>
            <a:endParaRPr lang="en-US"/>
          </a:p>
        </p:txBody>
      </p:sp>
      <p:sp>
        <p:nvSpPr>
          <p:cNvPr id="9274" name="Freeform 58"/>
          <p:cNvSpPr>
            <a:spLocks/>
          </p:cNvSpPr>
          <p:nvPr/>
        </p:nvSpPr>
        <p:spPr bwMode="auto">
          <a:xfrm>
            <a:off x="1482725" y="5014913"/>
            <a:ext cx="2671763" cy="441325"/>
          </a:xfrm>
          <a:custGeom>
            <a:avLst/>
            <a:gdLst/>
            <a:ahLst/>
            <a:cxnLst>
              <a:cxn ang="0">
                <a:pos x="0" y="278"/>
              </a:cxn>
              <a:cxn ang="0">
                <a:pos x="480" y="41"/>
              </a:cxn>
              <a:cxn ang="0">
                <a:pos x="1445" y="30"/>
              </a:cxn>
              <a:cxn ang="0">
                <a:pos x="1683" y="182"/>
              </a:cxn>
            </a:cxnLst>
            <a:rect l="0" t="0" r="r" b="b"/>
            <a:pathLst>
              <a:path w="1683" h="278">
                <a:moveTo>
                  <a:pt x="0" y="278"/>
                </a:moveTo>
                <a:cubicBezTo>
                  <a:pt x="80" y="238"/>
                  <a:pt x="239" y="82"/>
                  <a:pt x="480" y="41"/>
                </a:cubicBezTo>
                <a:cubicBezTo>
                  <a:pt x="721" y="0"/>
                  <a:pt x="1245" y="7"/>
                  <a:pt x="1445" y="30"/>
                </a:cubicBezTo>
                <a:cubicBezTo>
                  <a:pt x="1645" y="53"/>
                  <a:pt x="1634" y="150"/>
                  <a:pt x="1683" y="182"/>
                </a:cubicBezTo>
              </a:path>
            </a:pathLst>
          </a:custGeom>
          <a:noFill/>
          <a:ln w="57240">
            <a:solidFill>
              <a:srgbClr val="00B050"/>
            </a:solidFill>
            <a:round/>
            <a:headEnd/>
            <a:tailEnd type="triangle" w="med" len="med"/>
          </a:ln>
          <a:effectLst/>
        </p:spPr>
        <p:txBody>
          <a:bodyPr wrap="none" anchor="ctr"/>
          <a:lstStyle/>
          <a:p>
            <a:endParaRPr lang="en-US"/>
          </a:p>
        </p:txBody>
      </p:sp>
      <p:sp>
        <p:nvSpPr>
          <p:cNvPr id="62" name="TextBox 61"/>
          <p:cNvSpPr txBox="1"/>
          <p:nvPr/>
        </p:nvSpPr>
        <p:spPr>
          <a:xfrm>
            <a:off x="6676350" y="1104515"/>
            <a:ext cx="1985736" cy="369332"/>
          </a:xfrm>
          <a:prstGeom prst="rect">
            <a:avLst/>
          </a:prstGeom>
          <a:noFill/>
        </p:spPr>
        <p:txBody>
          <a:bodyPr wrap="none" rtlCol="0">
            <a:spAutoFit/>
          </a:bodyPr>
          <a:lstStyle/>
          <a:p>
            <a:r>
              <a:rPr lang="en-US" sz="1800" b="0" dirty="0">
                <a:solidFill>
                  <a:schemeClr val="tx1">
                    <a:lumMod val="50000"/>
                    <a:lumOff val="50000"/>
                  </a:schemeClr>
                </a:solidFill>
                <a:latin typeface="Calibri" pitchFamily="34" charset="0"/>
              </a:rPr>
              <a:t>conceptual graphic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2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6" grpId="0" animBg="1"/>
      <p:bldP spid="9245" grpId="0" animBg="1"/>
      <p:bldP spid="9246" grpId="0" animBg="1"/>
      <p:bldP spid="9247" grpId="0" animBg="1"/>
      <p:bldP spid="9248" grpId="0" animBg="1"/>
      <p:bldP spid="9249" grpId="0" animBg="1"/>
      <p:bldP spid="9250" grpId="0" animBg="1"/>
      <p:bldP spid="9251" grpId="0" animBg="1"/>
      <p:bldP spid="9252" grpId="0" animBg="1"/>
      <p:bldP spid="9253" grpId="0" animBg="1"/>
      <p:bldP spid="9254" grpId="0" animBg="1"/>
      <p:bldP spid="9255" grpId="0" animBg="1"/>
      <p:bldP spid="9256" grpId="0" animBg="1"/>
      <p:bldP spid="9257" grpId="0" animBg="1"/>
      <p:bldP spid="9263" grpId="0" animBg="1"/>
      <p:bldP spid="9264" grpId="0" animBg="1"/>
      <p:bldP spid="9265" grpId="0" animBg="1"/>
      <p:bldP spid="9266" grpId="0" animBg="1"/>
      <p:bldP spid="9267" grpId="0" animBg="1"/>
      <p:bldP spid="9268" grpId="0" animBg="1"/>
      <p:bldP spid="9270" grpId="0"/>
      <p:bldP spid="9272" grpId="0"/>
      <p:bldP spid="9273" grpId="0" animBg="1"/>
      <p:bldP spid="927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9" name="Rectangle 95"/>
          <p:cNvSpPr>
            <a:spLocks noChangeArrowheads="1"/>
          </p:cNvSpPr>
          <p:nvPr/>
        </p:nvSpPr>
        <p:spPr bwMode="auto">
          <a:xfrm>
            <a:off x="397476" y="1263650"/>
            <a:ext cx="8151812" cy="2130425"/>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11265" name="Rectangle 1"/>
          <p:cNvSpPr>
            <a:spLocks noChangeArrowheads="1"/>
          </p:cNvSpPr>
          <p:nvPr/>
        </p:nvSpPr>
        <p:spPr bwMode="auto">
          <a:xfrm>
            <a:off x="4012213" y="2209800"/>
            <a:ext cx="1219200" cy="457200"/>
          </a:xfrm>
          <a:prstGeom prst="rect">
            <a:avLst/>
          </a:prstGeom>
          <a:solidFill>
            <a:srgbClr val="F6F5BD"/>
          </a:solidFill>
          <a:ln w="9525">
            <a:solidFill>
              <a:schemeClr val="tx1"/>
            </a:solidFill>
            <a:miter lim="800000"/>
            <a:headEnd/>
            <a:tailEnd/>
          </a:ln>
          <a:effectLst/>
        </p:spPr>
        <p:txBody>
          <a:bodyPr wrap="none" anchor="ctr"/>
          <a:lstStyle/>
          <a:p>
            <a:endParaRPr lang="en-US"/>
          </a:p>
        </p:txBody>
      </p:sp>
      <p:sp>
        <p:nvSpPr>
          <p:cNvPr id="11272" name="Freeform 8"/>
          <p:cNvSpPr>
            <a:spLocks/>
          </p:cNvSpPr>
          <p:nvPr/>
        </p:nvSpPr>
        <p:spPr bwMode="auto">
          <a:xfrm>
            <a:off x="1489676" y="2049463"/>
            <a:ext cx="5862637" cy="388937"/>
          </a:xfrm>
          <a:custGeom>
            <a:avLst/>
            <a:gdLst/>
            <a:ahLst/>
            <a:cxnLst>
              <a:cxn ang="0">
                <a:pos x="0" y="245"/>
              </a:cxn>
              <a:cxn ang="0">
                <a:pos x="677" y="33"/>
              </a:cxn>
              <a:cxn ang="0">
                <a:pos x="3057" y="48"/>
              </a:cxn>
              <a:cxn ang="0">
                <a:pos x="3693" y="245"/>
              </a:cxn>
            </a:cxnLst>
            <a:rect l="0" t="0" r="r" b="b"/>
            <a:pathLst>
              <a:path w="3693" h="245">
                <a:moveTo>
                  <a:pt x="0" y="245"/>
                </a:moveTo>
                <a:cubicBezTo>
                  <a:pt x="113" y="210"/>
                  <a:pt x="168" y="66"/>
                  <a:pt x="677" y="33"/>
                </a:cubicBezTo>
                <a:cubicBezTo>
                  <a:pt x="1186" y="0"/>
                  <a:pt x="2554" y="13"/>
                  <a:pt x="3057" y="48"/>
                </a:cubicBezTo>
                <a:cubicBezTo>
                  <a:pt x="3560" y="83"/>
                  <a:pt x="3560" y="204"/>
                  <a:pt x="3693" y="245"/>
                </a:cubicBezTo>
              </a:path>
            </a:pathLst>
          </a:custGeom>
          <a:noFill/>
          <a:ln w="57240">
            <a:solidFill>
              <a:srgbClr val="00B050"/>
            </a:solidFill>
            <a:round/>
            <a:headEnd/>
            <a:tailEnd type="triangle" w="med" len="med"/>
          </a:ln>
          <a:effectLst/>
        </p:spPr>
        <p:txBody>
          <a:bodyPr wrap="none" anchor="ctr"/>
          <a:lstStyle/>
          <a:p>
            <a:endParaRPr lang="en-US"/>
          </a:p>
        </p:txBody>
      </p:sp>
      <p:sp>
        <p:nvSpPr>
          <p:cNvPr id="11273" name="Rectangle 9"/>
          <p:cNvSpPr>
            <a:spLocks noGrp="1" noChangeArrowheads="1"/>
          </p:cNvSpPr>
          <p:nvPr>
            <p:ph type="title" idx="4294967295"/>
          </p:nvPr>
        </p:nvSpPr>
        <p:spPr>
          <a:xfrm>
            <a:off x="274638" y="3603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采用</a:t>
            </a:r>
            <a:r>
              <a:rPr lang="en-GB" altLang="zh-CN" dirty="0"/>
              <a:t>LIFO</a:t>
            </a:r>
            <a:r>
              <a:rPr lang="zh-CN" altLang="en-US" dirty="0"/>
              <a:t>策略释放块 </a:t>
            </a:r>
            <a:r>
              <a:rPr lang="en-GB" dirty="0"/>
              <a:t>(Case 2)</a:t>
            </a:r>
          </a:p>
        </p:txBody>
      </p:sp>
      <p:sp>
        <p:nvSpPr>
          <p:cNvPr id="11274" name="Rectangle 10"/>
          <p:cNvSpPr>
            <a:spLocks noGrp="1" noChangeArrowheads="1"/>
          </p:cNvSpPr>
          <p:nvPr>
            <p:ph type="body" idx="1"/>
          </p:nvPr>
        </p:nvSpPr>
        <p:spPr>
          <a:xfrm>
            <a:off x="288324" y="3692525"/>
            <a:ext cx="8307387" cy="784225"/>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拼接后续块，将内存块结合并在列表的开始处插入新块
</a:t>
            </a:r>
            <a:endParaRPr lang="en-GB" dirty="0"/>
          </a:p>
        </p:txBody>
      </p:sp>
      <p:sp>
        <p:nvSpPr>
          <p:cNvPr id="11275" name="Rectangle 11"/>
          <p:cNvSpPr>
            <a:spLocks noChangeArrowheads="1"/>
          </p:cNvSpPr>
          <p:nvPr/>
        </p:nvSpPr>
        <p:spPr bwMode="auto">
          <a:xfrm>
            <a:off x="4012213" y="2286000"/>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276" name="Rectangle 12"/>
          <p:cNvSpPr>
            <a:spLocks noChangeArrowheads="1"/>
          </p:cNvSpPr>
          <p:nvPr/>
        </p:nvSpPr>
        <p:spPr bwMode="auto">
          <a:xfrm>
            <a:off x="4317013" y="2286000"/>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277" name="Rectangle 13"/>
          <p:cNvSpPr>
            <a:spLocks noChangeArrowheads="1"/>
          </p:cNvSpPr>
          <p:nvPr/>
        </p:nvSpPr>
        <p:spPr bwMode="auto">
          <a:xfrm>
            <a:off x="4621813" y="2286000"/>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278" name="Rectangle 14"/>
          <p:cNvSpPr>
            <a:spLocks noChangeArrowheads="1"/>
          </p:cNvSpPr>
          <p:nvPr/>
        </p:nvSpPr>
        <p:spPr bwMode="auto">
          <a:xfrm>
            <a:off x="4926613" y="2286000"/>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279" name="Rectangle 15"/>
          <p:cNvSpPr>
            <a:spLocks noChangeArrowheads="1"/>
          </p:cNvSpPr>
          <p:nvPr/>
        </p:nvSpPr>
        <p:spPr bwMode="auto">
          <a:xfrm>
            <a:off x="5841013" y="22860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80" name="Rectangle 16"/>
          <p:cNvSpPr>
            <a:spLocks noChangeArrowheads="1"/>
          </p:cNvSpPr>
          <p:nvPr/>
        </p:nvSpPr>
        <p:spPr bwMode="auto">
          <a:xfrm>
            <a:off x="6145813" y="22860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81" name="Rectangle 17"/>
          <p:cNvSpPr>
            <a:spLocks noChangeArrowheads="1"/>
          </p:cNvSpPr>
          <p:nvPr/>
        </p:nvSpPr>
        <p:spPr bwMode="auto">
          <a:xfrm>
            <a:off x="2793013" y="2286000"/>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282" name="Rectangle 18"/>
          <p:cNvSpPr>
            <a:spLocks noChangeArrowheads="1"/>
          </p:cNvSpPr>
          <p:nvPr/>
        </p:nvSpPr>
        <p:spPr bwMode="auto">
          <a:xfrm>
            <a:off x="3097813" y="2286000"/>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283" name="Rectangle 19"/>
          <p:cNvSpPr>
            <a:spLocks noChangeArrowheads="1"/>
          </p:cNvSpPr>
          <p:nvPr/>
        </p:nvSpPr>
        <p:spPr bwMode="auto">
          <a:xfrm>
            <a:off x="3402613" y="2286000"/>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284" name="Rectangle 20"/>
          <p:cNvSpPr>
            <a:spLocks noChangeArrowheads="1"/>
          </p:cNvSpPr>
          <p:nvPr/>
        </p:nvSpPr>
        <p:spPr bwMode="auto">
          <a:xfrm>
            <a:off x="3707413" y="2286000"/>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285" name="Rectangle 21"/>
          <p:cNvSpPr>
            <a:spLocks noChangeArrowheads="1"/>
          </p:cNvSpPr>
          <p:nvPr/>
        </p:nvSpPr>
        <p:spPr bwMode="auto">
          <a:xfrm>
            <a:off x="5231413" y="22860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86" name="Rectangle 22"/>
          <p:cNvSpPr>
            <a:spLocks noChangeArrowheads="1"/>
          </p:cNvSpPr>
          <p:nvPr/>
        </p:nvSpPr>
        <p:spPr bwMode="auto">
          <a:xfrm>
            <a:off x="5536213" y="22860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grpSp>
        <p:nvGrpSpPr>
          <p:cNvPr id="3" name="Group 23"/>
          <p:cNvGrpSpPr>
            <a:grpSpLocks/>
          </p:cNvGrpSpPr>
          <p:nvPr/>
        </p:nvGrpSpPr>
        <p:grpSpPr bwMode="auto">
          <a:xfrm>
            <a:off x="5231413" y="1524000"/>
            <a:ext cx="1065213" cy="455613"/>
            <a:chOff x="3216" y="876"/>
            <a:chExt cx="671" cy="287"/>
          </a:xfrm>
        </p:grpSpPr>
        <p:sp>
          <p:nvSpPr>
            <p:cNvPr id="11288" name="Rectangle 24"/>
            <p:cNvSpPr>
              <a:spLocks noChangeArrowheads="1"/>
            </p:cNvSpPr>
            <p:nvPr/>
          </p:nvSpPr>
          <p:spPr bwMode="auto">
            <a:xfrm>
              <a:off x="3216" y="924"/>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89" name="Rectangle 25"/>
            <p:cNvSpPr>
              <a:spLocks noChangeArrowheads="1"/>
            </p:cNvSpPr>
            <p:nvPr/>
          </p:nvSpPr>
          <p:spPr bwMode="auto">
            <a:xfrm>
              <a:off x="3408" y="924"/>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90" name="Rectangle 26"/>
            <p:cNvSpPr>
              <a:spLocks noChangeArrowheads="1"/>
            </p:cNvSpPr>
            <p:nvPr/>
          </p:nvSpPr>
          <p:spPr bwMode="auto">
            <a:xfrm>
              <a:off x="3600" y="924"/>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91" name="Rectangle 27"/>
            <p:cNvSpPr>
              <a:spLocks noChangeArrowheads="1"/>
            </p:cNvSpPr>
            <p:nvPr/>
          </p:nvSpPr>
          <p:spPr bwMode="auto">
            <a:xfrm>
              <a:off x="3696" y="876"/>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grpSp>
        <p:nvGrpSpPr>
          <p:cNvPr id="4" name="Group 28"/>
          <p:cNvGrpSpPr>
            <a:grpSpLocks/>
          </p:cNvGrpSpPr>
          <p:nvPr/>
        </p:nvGrpSpPr>
        <p:grpSpPr bwMode="auto">
          <a:xfrm>
            <a:off x="5231413" y="2895600"/>
            <a:ext cx="1065213" cy="455613"/>
            <a:chOff x="3216" y="1740"/>
            <a:chExt cx="671" cy="287"/>
          </a:xfrm>
        </p:grpSpPr>
        <p:sp>
          <p:nvSpPr>
            <p:cNvPr id="11293" name="Rectangle 29"/>
            <p:cNvSpPr>
              <a:spLocks noChangeArrowheads="1"/>
            </p:cNvSpPr>
            <p:nvPr/>
          </p:nvSpPr>
          <p:spPr bwMode="auto">
            <a:xfrm>
              <a:off x="3216" y="178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94" name="Rectangle 30"/>
            <p:cNvSpPr>
              <a:spLocks noChangeArrowheads="1"/>
            </p:cNvSpPr>
            <p:nvPr/>
          </p:nvSpPr>
          <p:spPr bwMode="auto">
            <a:xfrm>
              <a:off x="3408" y="178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95" name="Rectangle 31"/>
            <p:cNvSpPr>
              <a:spLocks noChangeArrowheads="1"/>
            </p:cNvSpPr>
            <p:nvPr/>
          </p:nvSpPr>
          <p:spPr bwMode="auto">
            <a:xfrm>
              <a:off x="3600" y="178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96" name="Rectangle 32"/>
            <p:cNvSpPr>
              <a:spLocks noChangeArrowheads="1"/>
            </p:cNvSpPr>
            <p:nvPr/>
          </p:nvSpPr>
          <p:spPr bwMode="auto">
            <a:xfrm>
              <a:off x="3696" y="1740"/>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1297" name="Oval 33"/>
          <p:cNvSpPr>
            <a:spLocks noChangeArrowheads="1"/>
          </p:cNvSpPr>
          <p:nvPr/>
        </p:nvSpPr>
        <p:spPr bwMode="auto">
          <a:xfrm>
            <a:off x="5307613" y="23622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1298" name="Line 34"/>
          <p:cNvSpPr>
            <a:spLocks noChangeShapeType="1"/>
          </p:cNvSpPr>
          <p:nvPr/>
        </p:nvSpPr>
        <p:spPr bwMode="auto">
          <a:xfrm>
            <a:off x="5383813" y="2438400"/>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1299" name="Oval 35"/>
          <p:cNvSpPr>
            <a:spLocks noChangeArrowheads="1"/>
          </p:cNvSpPr>
          <p:nvPr/>
        </p:nvSpPr>
        <p:spPr bwMode="auto">
          <a:xfrm>
            <a:off x="5307613" y="16764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1300" name="Line 36"/>
          <p:cNvSpPr>
            <a:spLocks noChangeShapeType="1"/>
          </p:cNvSpPr>
          <p:nvPr/>
        </p:nvSpPr>
        <p:spPr bwMode="auto">
          <a:xfrm>
            <a:off x="5383813" y="1752600"/>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1301" name="Oval 37"/>
          <p:cNvSpPr>
            <a:spLocks noChangeArrowheads="1"/>
          </p:cNvSpPr>
          <p:nvPr/>
        </p:nvSpPr>
        <p:spPr bwMode="auto">
          <a:xfrm flipV="1">
            <a:off x="5612413" y="30480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1302" name="Line 38"/>
          <p:cNvSpPr>
            <a:spLocks noChangeShapeType="1"/>
          </p:cNvSpPr>
          <p:nvPr/>
        </p:nvSpPr>
        <p:spPr bwMode="auto">
          <a:xfrm flipV="1">
            <a:off x="5688613" y="2589213"/>
            <a:ext cx="1588" cy="536575"/>
          </a:xfrm>
          <a:prstGeom prst="line">
            <a:avLst/>
          </a:prstGeom>
          <a:noFill/>
          <a:ln w="57240">
            <a:solidFill>
              <a:srgbClr val="C00000"/>
            </a:solidFill>
            <a:miter lim="800000"/>
            <a:headEnd/>
            <a:tailEnd type="triangle" w="med" len="med"/>
          </a:ln>
          <a:effectLst/>
        </p:spPr>
        <p:txBody>
          <a:bodyPr/>
          <a:lstStyle/>
          <a:p>
            <a:endParaRPr lang="en-US"/>
          </a:p>
        </p:txBody>
      </p:sp>
      <p:sp>
        <p:nvSpPr>
          <p:cNvPr id="11303" name="Oval 39"/>
          <p:cNvSpPr>
            <a:spLocks noChangeArrowheads="1"/>
          </p:cNvSpPr>
          <p:nvPr/>
        </p:nvSpPr>
        <p:spPr bwMode="auto">
          <a:xfrm flipV="1">
            <a:off x="5612413" y="23622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1304" name="Line 40"/>
          <p:cNvSpPr>
            <a:spLocks noChangeShapeType="1"/>
          </p:cNvSpPr>
          <p:nvPr/>
        </p:nvSpPr>
        <p:spPr bwMode="auto">
          <a:xfrm flipV="1">
            <a:off x="5688613" y="1903413"/>
            <a:ext cx="1588" cy="536575"/>
          </a:xfrm>
          <a:prstGeom prst="line">
            <a:avLst/>
          </a:prstGeom>
          <a:noFill/>
          <a:ln w="57240">
            <a:solidFill>
              <a:srgbClr val="C00000"/>
            </a:solidFill>
            <a:miter lim="800000"/>
            <a:headEnd/>
            <a:tailEnd type="triangle" w="med" len="med"/>
          </a:ln>
          <a:effectLst/>
        </p:spPr>
        <p:txBody>
          <a:bodyPr/>
          <a:lstStyle/>
          <a:p>
            <a:endParaRPr lang="en-US"/>
          </a:p>
        </p:txBody>
      </p:sp>
      <p:sp>
        <p:nvSpPr>
          <p:cNvPr id="11305" name="Rectangle 41"/>
          <p:cNvSpPr>
            <a:spLocks noChangeArrowheads="1"/>
          </p:cNvSpPr>
          <p:nvPr/>
        </p:nvSpPr>
        <p:spPr bwMode="auto">
          <a:xfrm>
            <a:off x="1192813" y="2286000"/>
            <a:ext cx="304800" cy="304800"/>
          </a:xfrm>
          <a:prstGeom prst="rect">
            <a:avLst/>
          </a:prstGeom>
          <a:solidFill>
            <a:srgbClr val="00B050"/>
          </a:solidFill>
          <a:ln w="9525">
            <a:noFill/>
            <a:round/>
            <a:headEnd/>
            <a:tailEnd/>
          </a:ln>
          <a:effectLst/>
        </p:spPr>
        <p:txBody>
          <a:bodyPr wrap="none" anchor="ctr"/>
          <a:lstStyle/>
          <a:p>
            <a:endParaRPr lang="en-US"/>
          </a:p>
        </p:txBody>
      </p:sp>
      <p:grpSp>
        <p:nvGrpSpPr>
          <p:cNvPr id="5" name="Group 42"/>
          <p:cNvGrpSpPr>
            <a:grpSpLocks/>
          </p:cNvGrpSpPr>
          <p:nvPr/>
        </p:nvGrpSpPr>
        <p:grpSpPr bwMode="auto">
          <a:xfrm>
            <a:off x="7365013" y="2209800"/>
            <a:ext cx="1065213" cy="455613"/>
            <a:chOff x="4560" y="1308"/>
            <a:chExt cx="671" cy="287"/>
          </a:xfrm>
        </p:grpSpPr>
        <p:sp>
          <p:nvSpPr>
            <p:cNvPr id="11307" name="Rectangle 43"/>
            <p:cNvSpPr>
              <a:spLocks noChangeArrowheads="1"/>
            </p:cNvSpPr>
            <p:nvPr/>
          </p:nvSpPr>
          <p:spPr bwMode="auto">
            <a:xfrm>
              <a:off x="4560" y="1356"/>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08" name="Rectangle 44"/>
            <p:cNvSpPr>
              <a:spLocks noChangeArrowheads="1"/>
            </p:cNvSpPr>
            <p:nvPr/>
          </p:nvSpPr>
          <p:spPr bwMode="auto">
            <a:xfrm>
              <a:off x="4752" y="1356"/>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09" name="Rectangle 45"/>
            <p:cNvSpPr>
              <a:spLocks noChangeArrowheads="1"/>
            </p:cNvSpPr>
            <p:nvPr/>
          </p:nvSpPr>
          <p:spPr bwMode="auto">
            <a:xfrm>
              <a:off x="4944" y="1356"/>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10" name="Rectangle 46"/>
            <p:cNvSpPr>
              <a:spLocks noChangeArrowheads="1"/>
            </p:cNvSpPr>
            <p:nvPr/>
          </p:nvSpPr>
          <p:spPr bwMode="auto">
            <a:xfrm>
              <a:off x="5040" y="1308"/>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1311" name="Oval 47"/>
          <p:cNvSpPr>
            <a:spLocks noChangeArrowheads="1"/>
          </p:cNvSpPr>
          <p:nvPr/>
        </p:nvSpPr>
        <p:spPr bwMode="auto">
          <a:xfrm>
            <a:off x="7441213" y="23622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1312" name="Line 48"/>
          <p:cNvSpPr>
            <a:spLocks noChangeShapeType="1"/>
          </p:cNvSpPr>
          <p:nvPr/>
        </p:nvSpPr>
        <p:spPr bwMode="auto">
          <a:xfrm>
            <a:off x="7517413" y="2438400"/>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1313" name="Oval 49"/>
          <p:cNvSpPr>
            <a:spLocks noChangeArrowheads="1"/>
          </p:cNvSpPr>
          <p:nvPr/>
        </p:nvSpPr>
        <p:spPr bwMode="auto">
          <a:xfrm>
            <a:off x="7746013" y="2362200"/>
            <a:ext cx="152400" cy="152400"/>
          </a:xfrm>
          <a:prstGeom prst="ellipse">
            <a:avLst/>
          </a:prstGeom>
          <a:noFill/>
          <a:ln w="28440">
            <a:solidFill>
              <a:srgbClr val="C00000"/>
            </a:solidFill>
            <a:miter lim="800000"/>
            <a:headEnd/>
            <a:tailEnd/>
          </a:ln>
          <a:effectLst/>
        </p:spPr>
        <p:txBody>
          <a:bodyPr wrap="none" anchor="ctr"/>
          <a:lstStyle/>
          <a:p>
            <a:endParaRPr lang="en-US"/>
          </a:p>
        </p:txBody>
      </p:sp>
      <p:sp>
        <p:nvSpPr>
          <p:cNvPr id="11314" name="Text Box 50"/>
          <p:cNvSpPr txBox="1">
            <a:spLocks noChangeArrowheads="1"/>
          </p:cNvSpPr>
          <p:nvPr/>
        </p:nvSpPr>
        <p:spPr bwMode="auto">
          <a:xfrm>
            <a:off x="3640738" y="1371600"/>
            <a:ext cx="1382751"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ourier New" pitchFamily="49" charset="0"/>
                <a:ea typeface="msgothic" charset="0"/>
                <a:cs typeface="msgothic" charset="0"/>
              </a:rPr>
              <a:t>free( )</a:t>
            </a:r>
          </a:p>
        </p:txBody>
      </p:sp>
      <p:sp>
        <p:nvSpPr>
          <p:cNvPr id="11315" name="Oval 51"/>
          <p:cNvSpPr>
            <a:spLocks noChangeArrowheads="1"/>
          </p:cNvSpPr>
          <p:nvPr/>
        </p:nvSpPr>
        <p:spPr bwMode="auto">
          <a:xfrm>
            <a:off x="4621813" y="1524000"/>
            <a:ext cx="152400" cy="152400"/>
          </a:xfrm>
          <a:prstGeom prst="ellipse">
            <a:avLst/>
          </a:prstGeom>
          <a:solidFill>
            <a:schemeClr val="tx1"/>
          </a:solidFill>
          <a:ln w="9525">
            <a:noFill/>
            <a:round/>
            <a:headEnd/>
            <a:tailEnd/>
          </a:ln>
          <a:effectLst/>
        </p:spPr>
        <p:txBody>
          <a:bodyPr wrap="none" anchor="ctr"/>
          <a:lstStyle/>
          <a:p>
            <a:endParaRPr lang="en-US"/>
          </a:p>
        </p:txBody>
      </p:sp>
      <p:sp>
        <p:nvSpPr>
          <p:cNvPr id="11316" name="Line 52"/>
          <p:cNvSpPr>
            <a:spLocks noChangeShapeType="1"/>
          </p:cNvSpPr>
          <p:nvPr/>
        </p:nvSpPr>
        <p:spPr bwMode="auto">
          <a:xfrm flipH="1">
            <a:off x="4163026" y="1600200"/>
            <a:ext cx="536575" cy="685800"/>
          </a:xfrm>
          <a:prstGeom prst="line">
            <a:avLst/>
          </a:prstGeom>
          <a:noFill/>
          <a:ln w="57240">
            <a:solidFill>
              <a:schemeClr val="tx1"/>
            </a:solidFill>
            <a:miter lim="800000"/>
            <a:headEnd/>
            <a:tailEnd type="triangle" w="med" len="med"/>
          </a:ln>
          <a:effectLst/>
        </p:spPr>
        <p:txBody>
          <a:bodyPr/>
          <a:lstStyle/>
          <a:p>
            <a:endParaRPr lang="en-US"/>
          </a:p>
        </p:txBody>
      </p:sp>
      <p:sp>
        <p:nvSpPr>
          <p:cNvPr id="11350" name="Oval 86"/>
          <p:cNvSpPr>
            <a:spLocks noChangeArrowheads="1"/>
          </p:cNvSpPr>
          <p:nvPr/>
        </p:nvSpPr>
        <p:spPr bwMode="auto">
          <a:xfrm>
            <a:off x="5307613" y="30480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1353" name="Oval 89"/>
          <p:cNvSpPr>
            <a:spLocks noChangeArrowheads="1"/>
          </p:cNvSpPr>
          <p:nvPr/>
        </p:nvSpPr>
        <p:spPr bwMode="auto">
          <a:xfrm flipV="1">
            <a:off x="5612413" y="16764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1354" name="Text Box 90"/>
          <p:cNvSpPr txBox="1">
            <a:spLocks noChangeArrowheads="1"/>
          </p:cNvSpPr>
          <p:nvPr/>
        </p:nvSpPr>
        <p:spPr bwMode="auto">
          <a:xfrm>
            <a:off x="414938" y="2233613"/>
            <a:ext cx="69769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Root</a:t>
            </a:r>
          </a:p>
        </p:txBody>
      </p:sp>
      <p:sp>
        <p:nvSpPr>
          <p:cNvPr id="11356" name="Text Box 92"/>
          <p:cNvSpPr txBox="1">
            <a:spLocks noChangeArrowheads="1"/>
          </p:cNvSpPr>
          <p:nvPr/>
        </p:nvSpPr>
        <p:spPr bwMode="auto">
          <a:xfrm>
            <a:off x="430813" y="1276350"/>
            <a:ext cx="937949"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Before</a:t>
            </a:r>
          </a:p>
        </p:txBody>
      </p:sp>
      <p:grpSp>
        <p:nvGrpSpPr>
          <p:cNvPr id="8" name="Group 7"/>
          <p:cNvGrpSpPr/>
          <p:nvPr/>
        </p:nvGrpSpPr>
        <p:grpSpPr>
          <a:xfrm>
            <a:off x="397476" y="4575175"/>
            <a:ext cx="8151812" cy="2130425"/>
            <a:chOff x="397476" y="4575175"/>
            <a:chExt cx="8151812" cy="2130425"/>
          </a:xfrm>
        </p:grpSpPr>
        <p:sp>
          <p:nvSpPr>
            <p:cNvPr id="11360" name="Rectangle 96"/>
            <p:cNvSpPr>
              <a:spLocks noChangeArrowheads="1"/>
            </p:cNvSpPr>
            <p:nvPr/>
          </p:nvSpPr>
          <p:spPr bwMode="auto">
            <a:xfrm>
              <a:off x="397476" y="4575175"/>
              <a:ext cx="8151812" cy="2130425"/>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nvGrpSpPr>
            <p:cNvPr id="2" name="Group 2"/>
            <p:cNvGrpSpPr>
              <a:grpSpLocks/>
            </p:cNvGrpSpPr>
            <p:nvPr/>
          </p:nvGrpSpPr>
          <p:grpSpPr bwMode="auto">
            <a:xfrm>
              <a:off x="5231413" y="6137275"/>
              <a:ext cx="1065213" cy="455613"/>
              <a:chOff x="3216" y="3782"/>
              <a:chExt cx="671" cy="287"/>
            </a:xfrm>
          </p:grpSpPr>
          <p:sp>
            <p:nvSpPr>
              <p:cNvPr id="11267" name="Rectangle 3"/>
              <p:cNvSpPr>
                <a:spLocks noChangeArrowheads="1"/>
              </p:cNvSpPr>
              <p:nvPr/>
            </p:nvSpPr>
            <p:spPr bwMode="auto">
              <a:xfrm>
                <a:off x="3216" y="3830"/>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68" name="Rectangle 4"/>
              <p:cNvSpPr>
                <a:spLocks noChangeArrowheads="1"/>
              </p:cNvSpPr>
              <p:nvPr/>
            </p:nvSpPr>
            <p:spPr bwMode="auto">
              <a:xfrm>
                <a:off x="3408" y="3830"/>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69" name="Rectangle 5"/>
              <p:cNvSpPr>
                <a:spLocks noChangeArrowheads="1"/>
              </p:cNvSpPr>
              <p:nvPr/>
            </p:nvSpPr>
            <p:spPr bwMode="auto">
              <a:xfrm>
                <a:off x="3600" y="3830"/>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270" name="Rectangle 6"/>
              <p:cNvSpPr>
                <a:spLocks noChangeArrowheads="1"/>
              </p:cNvSpPr>
              <p:nvPr/>
            </p:nvSpPr>
            <p:spPr bwMode="auto">
              <a:xfrm>
                <a:off x="3696" y="3782"/>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1271" name="Line 7"/>
            <p:cNvSpPr>
              <a:spLocks noChangeShapeType="1"/>
            </p:cNvSpPr>
            <p:nvPr/>
          </p:nvSpPr>
          <p:spPr bwMode="auto">
            <a:xfrm flipV="1">
              <a:off x="5688613" y="5145088"/>
              <a:ext cx="1588" cy="1222375"/>
            </a:xfrm>
            <a:prstGeom prst="line">
              <a:avLst/>
            </a:prstGeom>
            <a:noFill/>
            <a:ln w="57240">
              <a:solidFill>
                <a:srgbClr val="C00000"/>
              </a:solidFill>
              <a:miter lim="800000"/>
              <a:headEnd/>
              <a:tailEnd type="triangle" w="med" len="med"/>
            </a:ln>
            <a:effectLst/>
          </p:spPr>
          <p:txBody>
            <a:bodyPr/>
            <a:lstStyle/>
            <a:p>
              <a:endParaRPr lang="en-US"/>
            </a:p>
          </p:txBody>
        </p:sp>
        <p:sp>
          <p:nvSpPr>
            <p:cNvPr id="11317" name="Rectangle 53"/>
            <p:cNvSpPr>
              <a:spLocks noChangeArrowheads="1"/>
            </p:cNvSpPr>
            <p:nvPr/>
          </p:nvSpPr>
          <p:spPr bwMode="auto">
            <a:xfrm>
              <a:off x="4012213" y="552767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18" name="Rectangle 54"/>
            <p:cNvSpPr>
              <a:spLocks noChangeArrowheads="1"/>
            </p:cNvSpPr>
            <p:nvPr/>
          </p:nvSpPr>
          <p:spPr bwMode="auto">
            <a:xfrm>
              <a:off x="4317013" y="552767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19" name="Rectangle 55"/>
            <p:cNvSpPr>
              <a:spLocks noChangeArrowheads="1"/>
            </p:cNvSpPr>
            <p:nvPr/>
          </p:nvSpPr>
          <p:spPr bwMode="auto">
            <a:xfrm>
              <a:off x="4621813" y="552767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20" name="Rectangle 56"/>
            <p:cNvSpPr>
              <a:spLocks noChangeArrowheads="1"/>
            </p:cNvSpPr>
            <p:nvPr/>
          </p:nvSpPr>
          <p:spPr bwMode="auto">
            <a:xfrm>
              <a:off x="4926613" y="552767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21" name="Rectangle 57"/>
            <p:cNvSpPr>
              <a:spLocks noChangeArrowheads="1"/>
            </p:cNvSpPr>
            <p:nvPr/>
          </p:nvSpPr>
          <p:spPr bwMode="auto">
            <a:xfrm>
              <a:off x="5841013" y="552767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22" name="Rectangle 58"/>
            <p:cNvSpPr>
              <a:spLocks noChangeArrowheads="1"/>
            </p:cNvSpPr>
            <p:nvPr/>
          </p:nvSpPr>
          <p:spPr bwMode="auto">
            <a:xfrm>
              <a:off x="6145813" y="552767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23" name="Rectangle 59"/>
            <p:cNvSpPr>
              <a:spLocks noChangeArrowheads="1"/>
            </p:cNvSpPr>
            <p:nvPr/>
          </p:nvSpPr>
          <p:spPr bwMode="auto">
            <a:xfrm>
              <a:off x="2793013" y="552767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324" name="Rectangle 60"/>
            <p:cNvSpPr>
              <a:spLocks noChangeArrowheads="1"/>
            </p:cNvSpPr>
            <p:nvPr/>
          </p:nvSpPr>
          <p:spPr bwMode="auto">
            <a:xfrm>
              <a:off x="3097813" y="552767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325" name="Rectangle 61"/>
            <p:cNvSpPr>
              <a:spLocks noChangeArrowheads="1"/>
            </p:cNvSpPr>
            <p:nvPr/>
          </p:nvSpPr>
          <p:spPr bwMode="auto">
            <a:xfrm>
              <a:off x="3402613" y="552767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326" name="Rectangle 62"/>
            <p:cNvSpPr>
              <a:spLocks noChangeArrowheads="1"/>
            </p:cNvSpPr>
            <p:nvPr/>
          </p:nvSpPr>
          <p:spPr bwMode="auto">
            <a:xfrm>
              <a:off x="3707413" y="552767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1327" name="Oval 63"/>
            <p:cNvSpPr>
              <a:spLocks noChangeArrowheads="1"/>
            </p:cNvSpPr>
            <p:nvPr/>
          </p:nvSpPr>
          <p:spPr bwMode="auto">
            <a:xfrm>
              <a:off x="4088413" y="5603875"/>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1328" name="Rectangle 64"/>
            <p:cNvSpPr>
              <a:spLocks noChangeArrowheads="1"/>
            </p:cNvSpPr>
            <p:nvPr/>
          </p:nvSpPr>
          <p:spPr bwMode="auto">
            <a:xfrm>
              <a:off x="5536213" y="552767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grpSp>
          <p:nvGrpSpPr>
            <p:cNvPr id="6" name="Group 65"/>
            <p:cNvGrpSpPr>
              <a:grpSpLocks/>
            </p:cNvGrpSpPr>
            <p:nvPr/>
          </p:nvGrpSpPr>
          <p:grpSpPr bwMode="auto">
            <a:xfrm>
              <a:off x="5231413" y="4765675"/>
              <a:ext cx="1065213" cy="455613"/>
              <a:chOff x="3216" y="2918"/>
              <a:chExt cx="671" cy="287"/>
            </a:xfrm>
          </p:grpSpPr>
          <p:sp>
            <p:nvSpPr>
              <p:cNvPr id="11330" name="Rectangle 66"/>
              <p:cNvSpPr>
                <a:spLocks noChangeArrowheads="1"/>
              </p:cNvSpPr>
              <p:nvPr/>
            </p:nvSpPr>
            <p:spPr bwMode="auto">
              <a:xfrm>
                <a:off x="3216" y="2966"/>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31" name="Rectangle 67"/>
              <p:cNvSpPr>
                <a:spLocks noChangeArrowheads="1"/>
              </p:cNvSpPr>
              <p:nvPr/>
            </p:nvSpPr>
            <p:spPr bwMode="auto">
              <a:xfrm>
                <a:off x="3408" y="2966"/>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32" name="Rectangle 68"/>
              <p:cNvSpPr>
                <a:spLocks noChangeArrowheads="1"/>
              </p:cNvSpPr>
              <p:nvPr/>
            </p:nvSpPr>
            <p:spPr bwMode="auto">
              <a:xfrm>
                <a:off x="3600" y="2966"/>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33" name="Rectangle 69"/>
              <p:cNvSpPr>
                <a:spLocks noChangeArrowheads="1"/>
              </p:cNvSpPr>
              <p:nvPr/>
            </p:nvSpPr>
            <p:spPr bwMode="auto">
              <a:xfrm>
                <a:off x="3696" y="2918"/>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1334" name="Oval 70"/>
            <p:cNvSpPr>
              <a:spLocks noChangeArrowheads="1"/>
            </p:cNvSpPr>
            <p:nvPr/>
          </p:nvSpPr>
          <p:spPr bwMode="auto">
            <a:xfrm>
              <a:off x="5307613" y="4918075"/>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1335" name="Line 71"/>
            <p:cNvSpPr>
              <a:spLocks noChangeShapeType="1"/>
            </p:cNvSpPr>
            <p:nvPr/>
          </p:nvSpPr>
          <p:spPr bwMode="auto">
            <a:xfrm>
              <a:off x="5383813" y="4994275"/>
              <a:ext cx="1588" cy="1219200"/>
            </a:xfrm>
            <a:prstGeom prst="line">
              <a:avLst/>
            </a:prstGeom>
            <a:noFill/>
            <a:ln w="57240">
              <a:solidFill>
                <a:srgbClr val="00B050"/>
              </a:solidFill>
              <a:miter lim="800000"/>
              <a:headEnd/>
              <a:tailEnd type="triangle" w="med" len="med"/>
            </a:ln>
            <a:effectLst/>
          </p:spPr>
          <p:txBody>
            <a:bodyPr/>
            <a:lstStyle/>
            <a:p>
              <a:endParaRPr lang="en-US"/>
            </a:p>
          </p:txBody>
        </p:sp>
        <p:sp>
          <p:nvSpPr>
            <p:cNvPr id="11336" name="Oval 72"/>
            <p:cNvSpPr>
              <a:spLocks noChangeArrowheads="1"/>
            </p:cNvSpPr>
            <p:nvPr/>
          </p:nvSpPr>
          <p:spPr bwMode="auto">
            <a:xfrm flipV="1">
              <a:off x="5612413" y="6288088"/>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1337" name="Rectangle 73"/>
            <p:cNvSpPr>
              <a:spLocks noChangeArrowheads="1"/>
            </p:cNvSpPr>
            <p:nvPr/>
          </p:nvSpPr>
          <p:spPr bwMode="auto">
            <a:xfrm>
              <a:off x="1192813" y="5527675"/>
              <a:ext cx="304800" cy="304800"/>
            </a:xfrm>
            <a:prstGeom prst="rect">
              <a:avLst/>
            </a:prstGeom>
            <a:solidFill>
              <a:srgbClr val="00B050"/>
            </a:solidFill>
            <a:ln w="9525">
              <a:noFill/>
              <a:round/>
              <a:headEnd/>
              <a:tailEnd/>
            </a:ln>
            <a:effectLst/>
          </p:spPr>
          <p:txBody>
            <a:bodyPr wrap="none" anchor="ctr"/>
            <a:lstStyle/>
            <a:p>
              <a:endParaRPr lang="en-US"/>
            </a:p>
          </p:txBody>
        </p:sp>
        <p:grpSp>
          <p:nvGrpSpPr>
            <p:cNvPr id="7" name="Group 74"/>
            <p:cNvGrpSpPr>
              <a:grpSpLocks/>
            </p:cNvGrpSpPr>
            <p:nvPr/>
          </p:nvGrpSpPr>
          <p:grpSpPr bwMode="auto">
            <a:xfrm>
              <a:off x="7365013" y="5451475"/>
              <a:ext cx="1065213" cy="455613"/>
              <a:chOff x="4560" y="3350"/>
              <a:chExt cx="671" cy="287"/>
            </a:xfrm>
          </p:grpSpPr>
          <p:sp>
            <p:nvSpPr>
              <p:cNvPr id="11339" name="Rectangle 75"/>
              <p:cNvSpPr>
                <a:spLocks noChangeArrowheads="1"/>
              </p:cNvSpPr>
              <p:nvPr/>
            </p:nvSpPr>
            <p:spPr bwMode="auto">
              <a:xfrm>
                <a:off x="4560" y="339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40" name="Rectangle 76"/>
              <p:cNvSpPr>
                <a:spLocks noChangeArrowheads="1"/>
              </p:cNvSpPr>
              <p:nvPr/>
            </p:nvSpPr>
            <p:spPr bwMode="auto">
              <a:xfrm>
                <a:off x="4752" y="339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41" name="Rectangle 77"/>
              <p:cNvSpPr>
                <a:spLocks noChangeArrowheads="1"/>
              </p:cNvSpPr>
              <p:nvPr/>
            </p:nvSpPr>
            <p:spPr bwMode="auto">
              <a:xfrm>
                <a:off x="4944" y="339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42" name="Rectangle 78"/>
              <p:cNvSpPr>
                <a:spLocks noChangeArrowheads="1"/>
              </p:cNvSpPr>
              <p:nvPr/>
            </p:nvSpPr>
            <p:spPr bwMode="auto">
              <a:xfrm>
                <a:off x="5040" y="3350"/>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1343" name="Oval 79"/>
            <p:cNvSpPr>
              <a:spLocks noChangeArrowheads="1"/>
            </p:cNvSpPr>
            <p:nvPr/>
          </p:nvSpPr>
          <p:spPr bwMode="auto">
            <a:xfrm>
              <a:off x="7441213" y="5603875"/>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1344" name="Line 80"/>
            <p:cNvSpPr>
              <a:spLocks noChangeShapeType="1"/>
            </p:cNvSpPr>
            <p:nvPr/>
          </p:nvSpPr>
          <p:spPr bwMode="auto">
            <a:xfrm>
              <a:off x="7517413" y="5680075"/>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1345" name="Oval 81"/>
            <p:cNvSpPr>
              <a:spLocks noChangeArrowheads="1"/>
            </p:cNvSpPr>
            <p:nvPr/>
          </p:nvSpPr>
          <p:spPr bwMode="auto">
            <a:xfrm>
              <a:off x="7746013" y="5603875"/>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1346" name="Rectangle 82"/>
            <p:cNvSpPr>
              <a:spLocks noChangeArrowheads="1"/>
            </p:cNvSpPr>
            <p:nvPr/>
          </p:nvSpPr>
          <p:spPr bwMode="auto">
            <a:xfrm>
              <a:off x="5231413" y="552767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1347" name="Oval 83"/>
            <p:cNvSpPr>
              <a:spLocks noChangeArrowheads="1"/>
            </p:cNvSpPr>
            <p:nvPr/>
          </p:nvSpPr>
          <p:spPr bwMode="auto">
            <a:xfrm>
              <a:off x="4393213" y="5603875"/>
              <a:ext cx="152400" cy="152400"/>
            </a:xfrm>
            <a:prstGeom prst="ellipse">
              <a:avLst/>
            </a:prstGeom>
            <a:noFill/>
            <a:ln w="28440">
              <a:solidFill>
                <a:srgbClr val="C00000"/>
              </a:solidFill>
              <a:miter lim="800000"/>
              <a:headEnd/>
              <a:tailEnd/>
            </a:ln>
            <a:effectLst/>
          </p:spPr>
          <p:txBody>
            <a:bodyPr wrap="none" anchor="ctr"/>
            <a:lstStyle/>
            <a:p>
              <a:endParaRPr lang="en-US"/>
            </a:p>
          </p:txBody>
        </p:sp>
        <p:sp>
          <p:nvSpPr>
            <p:cNvPr id="11348" name="Freeform 84"/>
            <p:cNvSpPr>
              <a:spLocks/>
            </p:cNvSpPr>
            <p:nvPr/>
          </p:nvSpPr>
          <p:spPr bwMode="auto">
            <a:xfrm>
              <a:off x="4151913" y="5326063"/>
              <a:ext cx="3213100" cy="354012"/>
            </a:xfrm>
            <a:custGeom>
              <a:avLst/>
              <a:gdLst/>
              <a:ahLst/>
              <a:cxnLst>
                <a:cxn ang="0">
                  <a:pos x="0" y="223"/>
                </a:cxn>
                <a:cxn ang="0">
                  <a:pos x="288" y="31"/>
                </a:cxn>
                <a:cxn ang="0">
                  <a:pos x="1349" y="36"/>
                </a:cxn>
                <a:cxn ang="0">
                  <a:pos x="2024" y="223"/>
                </a:cxn>
              </a:cxnLst>
              <a:rect l="0" t="0" r="r" b="b"/>
              <a:pathLst>
                <a:path w="2024" h="223">
                  <a:moveTo>
                    <a:pt x="0" y="223"/>
                  </a:moveTo>
                  <a:cubicBezTo>
                    <a:pt x="48" y="191"/>
                    <a:pt x="63" y="62"/>
                    <a:pt x="288" y="31"/>
                  </a:cubicBezTo>
                  <a:cubicBezTo>
                    <a:pt x="513" y="0"/>
                    <a:pt x="1060" y="4"/>
                    <a:pt x="1349" y="36"/>
                  </a:cubicBezTo>
                  <a:cubicBezTo>
                    <a:pt x="1638" y="68"/>
                    <a:pt x="1884" y="184"/>
                    <a:pt x="2024" y="223"/>
                  </a:cubicBezTo>
                </a:path>
              </a:pathLst>
            </a:custGeom>
            <a:noFill/>
            <a:ln w="57240">
              <a:solidFill>
                <a:srgbClr val="00B050"/>
              </a:solidFill>
              <a:round/>
              <a:headEnd/>
              <a:tailEnd type="triangle" w="med" len="med"/>
            </a:ln>
            <a:effectLst/>
          </p:spPr>
          <p:txBody>
            <a:bodyPr wrap="none" anchor="ctr"/>
            <a:lstStyle/>
            <a:p>
              <a:endParaRPr lang="en-US"/>
            </a:p>
          </p:txBody>
        </p:sp>
        <p:sp>
          <p:nvSpPr>
            <p:cNvPr id="11349" name="Freeform 85"/>
            <p:cNvSpPr>
              <a:spLocks/>
            </p:cNvSpPr>
            <p:nvPr/>
          </p:nvSpPr>
          <p:spPr bwMode="auto">
            <a:xfrm>
              <a:off x="6450613" y="5656263"/>
              <a:ext cx="1371600" cy="365125"/>
            </a:xfrm>
            <a:custGeom>
              <a:avLst/>
              <a:gdLst/>
              <a:ahLst/>
              <a:cxnLst>
                <a:cxn ang="0">
                  <a:pos x="864" y="15"/>
                </a:cxn>
                <a:cxn ang="0">
                  <a:pos x="745" y="227"/>
                </a:cxn>
                <a:cxn ang="0">
                  <a:pos x="210" y="35"/>
                </a:cxn>
                <a:cxn ang="0">
                  <a:pos x="0" y="15"/>
                </a:cxn>
              </a:cxnLst>
              <a:rect l="0" t="0" r="r" b="b"/>
              <a:pathLst>
                <a:path w="864" h="230">
                  <a:moveTo>
                    <a:pt x="864" y="15"/>
                  </a:moveTo>
                  <a:cubicBezTo>
                    <a:pt x="844" y="50"/>
                    <a:pt x="854" y="224"/>
                    <a:pt x="745" y="227"/>
                  </a:cubicBezTo>
                  <a:cubicBezTo>
                    <a:pt x="636" y="230"/>
                    <a:pt x="334" y="70"/>
                    <a:pt x="210" y="35"/>
                  </a:cubicBezTo>
                  <a:cubicBezTo>
                    <a:pt x="86" y="0"/>
                    <a:pt x="44" y="19"/>
                    <a:pt x="0" y="15"/>
                  </a:cubicBezTo>
                </a:path>
              </a:pathLst>
            </a:custGeom>
            <a:noFill/>
            <a:ln w="57240">
              <a:solidFill>
                <a:srgbClr val="C00000"/>
              </a:solidFill>
              <a:round/>
              <a:headEnd/>
              <a:tailEnd type="triangle" w="med" len="med"/>
            </a:ln>
            <a:effectLst/>
          </p:spPr>
          <p:txBody>
            <a:bodyPr wrap="none" anchor="ctr"/>
            <a:lstStyle/>
            <a:p>
              <a:endParaRPr lang="en-US"/>
            </a:p>
          </p:txBody>
        </p:sp>
        <p:sp>
          <p:nvSpPr>
            <p:cNvPr id="11351" name="Oval 87"/>
            <p:cNvSpPr>
              <a:spLocks noChangeArrowheads="1"/>
            </p:cNvSpPr>
            <p:nvPr/>
          </p:nvSpPr>
          <p:spPr bwMode="auto">
            <a:xfrm>
              <a:off x="5307613" y="6289675"/>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1352" name="Oval 88"/>
            <p:cNvSpPr>
              <a:spLocks noChangeArrowheads="1"/>
            </p:cNvSpPr>
            <p:nvPr/>
          </p:nvSpPr>
          <p:spPr bwMode="auto">
            <a:xfrm flipV="1">
              <a:off x="5612413" y="4916488"/>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1355" name="Text Box 91"/>
            <p:cNvSpPr txBox="1">
              <a:spLocks noChangeArrowheads="1"/>
            </p:cNvSpPr>
            <p:nvPr/>
          </p:nvSpPr>
          <p:spPr bwMode="auto">
            <a:xfrm>
              <a:off x="430813" y="5476875"/>
              <a:ext cx="69769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Root</a:t>
              </a:r>
            </a:p>
          </p:txBody>
        </p:sp>
        <p:sp>
          <p:nvSpPr>
            <p:cNvPr id="11357" name="Text Box 93"/>
            <p:cNvSpPr txBox="1">
              <a:spLocks noChangeArrowheads="1"/>
            </p:cNvSpPr>
            <p:nvPr/>
          </p:nvSpPr>
          <p:spPr bwMode="auto">
            <a:xfrm>
              <a:off x="448635" y="4583237"/>
              <a:ext cx="744178"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After</a:t>
              </a:r>
            </a:p>
          </p:txBody>
        </p:sp>
        <p:sp>
          <p:nvSpPr>
            <p:cNvPr id="11358" name="Freeform 94"/>
            <p:cNvSpPr>
              <a:spLocks/>
            </p:cNvSpPr>
            <p:nvPr/>
          </p:nvSpPr>
          <p:spPr bwMode="auto">
            <a:xfrm>
              <a:off x="1481738" y="5235575"/>
              <a:ext cx="2662238" cy="436563"/>
            </a:xfrm>
            <a:custGeom>
              <a:avLst/>
              <a:gdLst/>
              <a:ahLst/>
              <a:cxnLst>
                <a:cxn ang="0">
                  <a:pos x="0" y="275"/>
                </a:cxn>
                <a:cxn ang="0">
                  <a:pos x="515" y="43"/>
                </a:cxn>
                <a:cxn ang="0">
                  <a:pos x="1389" y="22"/>
                </a:cxn>
                <a:cxn ang="0">
                  <a:pos x="1677" y="174"/>
                </a:cxn>
              </a:cxnLst>
              <a:rect l="0" t="0" r="r" b="b"/>
              <a:pathLst>
                <a:path w="1677" h="275">
                  <a:moveTo>
                    <a:pt x="0" y="275"/>
                  </a:moveTo>
                  <a:cubicBezTo>
                    <a:pt x="86" y="236"/>
                    <a:pt x="284" y="85"/>
                    <a:pt x="515" y="43"/>
                  </a:cubicBezTo>
                  <a:cubicBezTo>
                    <a:pt x="746" y="1"/>
                    <a:pt x="1195" y="0"/>
                    <a:pt x="1389" y="22"/>
                  </a:cubicBezTo>
                  <a:cubicBezTo>
                    <a:pt x="1583" y="44"/>
                    <a:pt x="1617" y="142"/>
                    <a:pt x="1677" y="174"/>
                  </a:cubicBezTo>
                </a:path>
              </a:pathLst>
            </a:custGeom>
            <a:noFill/>
            <a:ln w="57240">
              <a:solidFill>
                <a:srgbClr val="00B050"/>
              </a:solidFill>
              <a:round/>
              <a:headEnd/>
              <a:tailEnd type="triangle" w="med" len="med"/>
            </a:ln>
            <a:effectLst/>
          </p:spPr>
          <p:txBody>
            <a:bodyPr wrap="none" anchor="ctr"/>
            <a:lstStyle/>
            <a:p>
              <a:endParaRPr lang="en-US"/>
            </a:p>
          </p:txBody>
        </p:sp>
      </p:grpSp>
      <p:sp>
        <p:nvSpPr>
          <p:cNvPr id="98" name="TextBox 97"/>
          <p:cNvSpPr txBox="1"/>
          <p:nvPr/>
        </p:nvSpPr>
        <p:spPr>
          <a:xfrm>
            <a:off x="6676350" y="895350"/>
            <a:ext cx="1985736" cy="369332"/>
          </a:xfrm>
          <a:prstGeom prst="rect">
            <a:avLst/>
          </a:prstGeom>
          <a:noFill/>
        </p:spPr>
        <p:txBody>
          <a:bodyPr wrap="none" rtlCol="0">
            <a:spAutoFit/>
          </a:bodyPr>
          <a:lstStyle/>
          <a:p>
            <a:r>
              <a:rPr lang="en-US" sz="1800" b="0" dirty="0">
                <a:solidFill>
                  <a:schemeClr val="tx1">
                    <a:lumMod val="50000"/>
                    <a:lumOff val="50000"/>
                  </a:schemeClr>
                </a:solidFill>
                <a:latin typeface="Calibri" pitchFamily="34" charset="0"/>
              </a:rPr>
              <a:t>conceptual graphic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6" name="Rectangle 96"/>
          <p:cNvSpPr>
            <a:spLocks noChangeArrowheads="1"/>
          </p:cNvSpPr>
          <p:nvPr/>
        </p:nvSpPr>
        <p:spPr bwMode="auto">
          <a:xfrm>
            <a:off x="397476" y="4498975"/>
            <a:ext cx="8151812" cy="2130425"/>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10335" name="Rectangle 95"/>
          <p:cNvSpPr>
            <a:spLocks noChangeArrowheads="1"/>
          </p:cNvSpPr>
          <p:nvPr/>
        </p:nvSpPr>
        <p:spPr bwMode="auto">
          <a:xfrm>
            <a:off x="397476" y="1295400"/>
            <a:ext cx="8151812" cy="2130425"/>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10241" name="Rectangle 1"/>
          <p:cNvSpPr>
            <a:spLocks noChangeArrowheads="1"/>
          </p:cNvSpPr>
          <p:nvPr/>
        </p:nvSpPr>
        <p:spPr bwMode="auto">
          <a:xfrm>
            <a:off x="4012213" y="2206625"/>
            <a:ext cx="1219200" cy="457200"/>
          </a:xfrm>
          <a:prstGeom prst="rect">
            <a:avLst/>
          </a:prstGeom>
          <a:solidFill>
            <a:srgbClr val="F6F5BD"/>
          </a:solidFill>
          <a:ln w="9525">
            <a:solidFill>
              <a:schemeClr val="tx1"/>
            </a:solidFill>
            <a:miter lim="800000"/>
            <a:headEnd/>
            <a:tailEnd/>
          </a:ln>
          <a:effectLst/>
        </p:spPr>
        <p:txBody>
          <a:bodyPr wrap="none" anchor="ctr"/>
          <a:lstStyle/>
          <a:p>
            <a:endParaRPr lang="en-US"/>
          </a:p>
        </p:txBody>
      </p:sp>
      <p:grpSp>
        <p:nvGrpSpPr>
          <p:cNvPr id="2" name="Group 2"/>
          <p:cNvGrpSpPr>
            <a:grpSpLocks/>
          </p:cNvGrpSpPr>
          <p:nvPr/>
        </p:nvGrpSpPr>
        <p:grpSpPr bwMode="auto">
          <a:xfrm>
            <a:off x="2793013" y="6097587"/>
            <a:ext cx="1065213" cy="455613"/>
            <a:chOff x="1680" y="3714"/>
            <a:chExt cx="671" cy="287"/>
          </a:xfrm>
        </p:grpSpPr>
        <p:sp>
          <p:nvSpPr>
            <p:cNvPr id="10243" name="Rectangle 3"/>
            <p:cNvSpPr>
              <a:spLocks noChangeArrowheads="1"/>
            </p:cNvSpPr>
            <p:nvPr/>
          </p:nvSpPr>
          <p:spPr bwMode="auto">
            <a:xfrm>
              <a:off x="1680" y="3762"/>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44" name="Rectangle 4"/>
            <p:cNvSpPr>
              <a:spLocks noChangeArrowheads="1"/>
            </p:cNvSpPr>
            <p:nvPr/>
          </p:nvSpPr>
          <p:spPr bwMode="auto">
            <a:xfrm>
              <a:off x="1872" y="3762"/>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2064" y="3762"/>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46" name="Rectangle 6"/>
            <p:cNvSpPr>
              <a:spLocks noChangeArrowheads="1"/>
            </p:cNvSpPr>
            <p:nvPr/>
          </p:nvSpPr>
          <p:spPr bwMode="auto">
            <a:xfrm>
              <a:off x="2160" y="3714"/>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0247" name="Line 7"/>
          <p:cNvSpPr>
            <a:spLocks noChangeShapeType="1"/>
          </p:cNvSpPr>
          <p:nvPr/>
        </p:nvSpPr>
        <p:spPr bwMode="auto">
          <a:xfrm flipV="1">
            <a:off x="3250213" y="5105400"/>
            <a:ext cx="1588" cy="1222375"/>
          </a:xfrm>
          <a:prstGeom prst="line">
            <a:avLst/>
          </a:prstGeom>
          <a:noFill/>
          <a:ln w="57240">
            <a:solidFill>
              <a:srgbClr val="C00000"/>
            </a:solidFill>
            <a:miter lim="800000"/>
            <a:headEnd/>
            <a:tailEnd type="triangle" w="med" len="med"/>
          </a:ln>
          <a:effectLst/>
        </p:spPr>
        <p:txBody>
          <a:bodyPr/>
          <a:lstStyle/>
          <a:p>
            <a:endParaRPr lang="en-US"/>
          </a:p>
        </p:txBody>
      </p:sp>
      <p:grpSp>
        <p:nvGrpSpPr>
          <p:cNvPr id="3" name="Group 8"/>
          <p:cNvGrpSpPr>
            <a:grpSpLocks/>
          </p:cNvGrpSpPr>
          <p:nvPr/>
        </p:nvGrpSpPr>
        <p:grpSpPr bwMode="auto">
          <a:xfrm>
            <a:off x="2793013" y="4725987"/>
            <a:ext cx="1065213" cy="455613"/>
            <a:chOff x="1680" y="2850"/>
            <a:chExt cx="671" cy="287"/>
          </a:xfrm>
        </p:grpSpPr>
        <p:sp>
          <p:nvSpPr>
            <p:cNvPr id="10249" name="Rectangle 9"/>
            <p:cNvSpPr>
              <a:spLocks noChangeArrowheads="1"/>
            </p:cNvSpPr>
            <p:nvPr/>
          </p:nvSpPr>
          <p:spPr bwMode="auto">
            <a:xfrm>
              <a:off x="1680" y="289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50" name="Rectangle 10"/>
            <p:cNvSpPr>
              <a:spLocks noChangeArrowheads="1"/>
            </p:cNvSpPr>
            <p:nvPr/>
          </p:nvSpPr>
          <p:spPr bwMode="auto">
            <a:xfrm>
              <a:off x="1872" y="289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51" name="Rectangle 11"/>
            <p:cNvSpPr>
              <a:spLocks noChangeArrowheads="1"/>
            </p:cNvSpPr>
            <p:nvPr/>
          </p:nvSpPr>
          <p:spPr bwMode="auto">
            <a:xfrm>
              <a:off x="2064" y="2898"/>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52" name="Rectangle 12"/>
            <p:cNvSpPr>
              <a:spLocks noChangeArrowheads="1"/>
            </p:cNvSpPr>
            <p:nvPr/>
          </p:nvSpPr>
          <p:spPr bwMode="auto">
            <a:xfrm>
              <a:off x="2160" y="2850"/>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0253" name="Line 13"/>
          <p:cNvSpPr>
            <a:spLocks noChangeShapeType="1"/>
          </p:cNvSpPr>
          <p:nvPr/>
        </p:nvSpPr>
        <p:spPr bwMode="auto">
          <a:xfrm>
            <a:off x="2945413" y="4954587"/>
            <a:ext cx="1588" cy="1219200"/>
          </a:xfrm>
          <a:prstGeom prst="line">
            <a:avLst/>
          </a:prstGeom>
          <a:noFill/>
          <a:ln w="57240">
            <a:solidFill>
              <a:srgbClr val="00B050"/>
            </a:solidFill>
            <a:miter lim="800000"/>
            <a:headEnd/>
            <a:tailEnd type="triangle" w="med" len="med"/>
          </a:ln>
          <a:effectLst/>
        </p:spPr>
        <p:txBody>
          <a:bodyPr/>
          <a:lstStyle/>
          <a:p>
            <a:endParaRPr lang="en-US"/>
          </a:p>
        </p:txBody>
      </p:sp>
      <p:sp>
        <p:nvSpPr>
          <p:cNvPr id="10254" name="Freeform 14"/>
          <p:cNvSpPr>
            <a:spLocks/>
          </p:cNvSpPr>
          <p:nvPr/>
        </p:nvSpPr>
        <p:spPr bwMode="auto">
          <a:xfrm>
            <a:off x="1489676" y="2046287"/>
            <a:ext cx="5862637" cy="388938"/>
          </a:xfrm>
          <a:custGeom>
            <a:avLst/>
            <a:gdLst/>
            <a:ahLst/>
            <a:cxnLst>
              <a:cxn ang="0">
                <a:pos x="0" y="245"/>
              </a:cxn>
              <a:cxn ang="0">
                <a:pos x="677" y="33"/>
              </a:cxn>
              <a:cxn ang="0">
                <a:pos x="3057" y="48"/>
              </a:cxn>
              <a:cxn ang="0">
                <a:pos x="3693" y="245"/>
              </a:cxn>
            </a:cxnLst>
            <a:rect l="0" t="0" r="r" b="b"/>
            <a:pathLst>
              <a:path w="3693" h="245">
                <a:moveTo>
                  <a:pt x="0" y="245"/>
                </a:moveTo>
                <a:cubicBezTo>
                  <a:pt x="113" y="210"/>
                  <a:pt x="168" y="66"/>
                  <a:pt x="677" y="33"/>
                </a:cubicBezTo>
                <a:cubicBezTo>
                  <a:pt x="1186" y="0"/>
                  <a:pt x="2554" y="13"/>
                  <a:pt x="3057" y="48"/>
                </a:cubicBezTo>
                <a:cubicBezTo>
                  <a:pt x="3560" y="83"/>
                  <a:pt x="3560" y="204"/>
                  <a:pt x="3693" y="245"/>
                </a:cubicBezTo>
              </a:path>
            </a:pathLst>
          </a:custGeom>
          <a:noFill/>
          <a:ln w="57240">
            <a:solidFill>
              <a:srgbClr val="00B050"/>
            </a:solidFill>
            <a:round/>
            <a:headEnd/>
            <a:tailEnd type="triangle" w="med" len="med"/>
          </a:ln>
          <a:effectLst/>
        </p:spPr>
        <p:txBody>
          <a:bodyPr wrap="none" anchor="ctr"/>
          <a:lstStyle/>
          <a:p>
            <a:endParaRPr lang="en-US"/>
          </a:p>
        </p:txBody>
      </p:sp>
      <p:sp>
        <p:nvSpPr>
          <p:cNvPr id="10255" name="Rectangle 15"/>
          <p:cNvSpPr>
            <a:spLocks noGrp="1" noChangeArrowheads="1"/>
          </p:cNvSpPr>
          <p:nvPr>
            <p:ph type="title" idx="4294967295"/>
          </p:nvPr>
        </p:nvSpPr>
        <p:spPr>
          <a:xfrm>
            <a:off x="274638" y="3603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采用</a:t>
            </a:r>
            <a:r>
              <a:rPr lang="en-GB" altLang="zh-CN" dirty="0"/>
              <a:t>LIFO</a:t>
            </a:r>
            <a:r>
              <a:rPr lang="zh-CN" altLang="en-US" dirty="0"/>
              <a:t>策略释放块 </a:t>
            </a:r>
            <a:r>
              <a:rPr lang="en-GB" dirty="0"/>
              <a:t>(Case 3)</a:t>
            </a:r>
          </a:p>
        </p:txBody>
      </p:sp>
      <p:sp>
        <p:nvSpPr>
          <p:cNvPr id="10256" name="Rectangle 16"/>
          <p:cNvSpPr>
            <a:spLocks noGrp="1" noChangeArrowheads="1"/>
          </p:cNvSpPr>
          <p:nvPr>
            <p:ph type="body" idx="1"/>
          </p:nvPr>
        </p:nvSpPr>
        <p:spPr>
          <a:xfrm>
            <a:off x="288324" y="3657600"/>
            <a:ext cx="8307387" cy="784225"/>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拼接前一块，将两个内存块结合在一起，并在列表的开始处插入新块</a:t>
            </a:r>
            <a:endParaRPr lang="en-GB" dirty="0"/>
          </a:p>
        </p:txBody>
      </p:sp>
      <p:sp>
        <p:nvSpPr>
          <p:cNvPr id="10257" name="Rectangle 17"/>
          <p:cNvSpPr>
            <a:spLocks noChangeArrowheads="1"/>
          </p:cNvSpPr>
          <p:nvPr/>
        </p:nvSpPr>
        <p:spPr bwMode="auto">
          <a:xfrm>
            <a:off x="4012213" y="228282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258" name="Rectangle 18"/>
          <p:cNvSpPr>
            <a:spLocks noChangeArrowheads="1"/>
          </p:cNvSpPr>
          <p:nvPr/>
        </p:nvSpPr>
        <p:spPr bwMode="auto">
          <a:xfrm>
            <a:off x="4317013" y="228282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259" name="Rectangle 19"/>
          <p:cNvSpPr>
            <a:spLocks noChangeArrowheads="1"/>
          </p:cNvSpPr>
          <p:nvPr/>
        </p:nvSpPr>
        <p:spPr bwMode="auto">
          <a:xfrm>
            <a:off x="4621813" y="228282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260" name="Rectangle 20"/>
          <p:cNvSpPr>
            <a:spLocks noChangeArrowheads="1"/>
          </p:cNvSpPr>
          <p:nvPr/>
        </p:nvSpPr>
        <p:spPr bwMode="auto">
          <a:xfrm>
            <a:off x="4926613" y="228282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261" name="Rectangle 21"/>
          <p:cNvSpPr>
            <a:spLocks noChangeArrowheads="1"/>
          </p:cNvSpPr>
          <p:nvPr/>
        </p:nvSpPr>
        <p:spPr bwMode="auto">
          <a:xfrm>
            <a:off x="5841013" y="228282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262" name="Rectangle 22"/>
          <p:cNvSpPr>
            <a:spLocks noChangeArrowheads="1"/>
          </p:cNvSpPr>
          <p:nvPr/>
        </p:nvSpPr>
        <p:spPr bwMode="auto">
          <a:xfrm>
            <a:off x="6145813" y="228282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263" name="Rectangle 23"/>
          <p:cNvSpPr>
            <a:spLocks noChangeArrowheads="1"/>
          </p:cNvSpPr>
          <p:nvPr/>
        </p:nvSpPr>
        <p:spPr bwMode="auto">
          <a:xfrm>
            <a:off x="2793013" y="228282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64" name="Rectangle 24"/>
          <p:cNvSpPr>
            <a:spLocks noChangeArrowheads="1"/>
          </p:cNvSpPr>
          <p:nvPr/>
        </p:nvSpPr>
        <p:spPr bwMode="auto">
          <a:xfrm>
            <a:off x="3097813" y="228282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65" name="Rectangle 25"/>
          <p:cNvSpPr>
            <a:spLocks noChangeArrowheads="1"/>
          </p:cNvSpPr>
          <p:nvPr/>
        </p:nvSpPr>
        <p:spPr bwMode="auto">
          <a:xfrm>
            <a:off x="3402613" y="228282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66" name="Rectangle 26"/>
          <p:cNvSpPr>
            <a:spLocks noChangeArrowheads="1"/>
          </p:cNvSpPr>
          <p:nvPr/>
        </p:nvSpPr>
        <p:spPr bwMode="auto">
          <a:xfrm>
            <a:off x="3707413" y="2282825"/>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grpSp>
        <p:nvGrpSpPr>
          <p:cNvPr id="4" name="Group 27"/>
          <p:cNvGrpSpPr>
            <a:grpSpLocks/>
          </p:cNvGrpSpPr>
          <p:nvPr/>
        </p:nvGrpSpPr>
        <p:grpSpPr bwMode="auto">
          <a:xfrm>
            <a:off x="2793013" y="1520825"/>
            <a:ext cx="1065213" cy="455612"/>
            <a:chOff x="1680" y="831"/>
            <a:chExt cx="671" cy="287"/>
          </a:xfrm>
        </p:grpSpPr>
        <p:sp>
          <p:nvSpPr>
            <p:cNvPr id="10268" name="Rectangle 28"/>
            <p:cNvSpPr>
              <a:spLocks noChangeArrowheads="1"/>
            </p:cNvSpPr>
            <p:nvPr/>
          </p:nvSpPr>
          <p:spPr bwMode="auto">
            <a:xfrm>
              <a:off x="1680" y="879"/>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69" name="Rectangle 29"/>
            <p:cNvSpPr>
              <a:spLocks noChangeArrowheads="1"/>
            </p:cNvSpPr>
            <p:nvPr/>
          </p:nvSpPr>
          <p:spPr bwMode="auto">
            <a:xfrm>
              <a:off x="1872" y="879"/>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70" name="Rectangle 30"/>
            <p:cNvSpPr>
              <a:spLocks noChangeArrowheads="1"/>
            </p:cNvSpPr>
            <p:nvPr/>
          </p:nvSpPr>
          <p:spPr bwMode="auto">
            <a:xfrm>
              <a:off x="2064" y="879"/>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71" name="Rectangle 31"/>
            <p:cNvSpPr>
              <a:spLocks noChangeArrowheads="1"/>
            </p:cNvSpPr>
            <p:nvPr/>
          </p:nvSpPr>
          <p:spPr bwMode="auto">
            <a:xfrm>
              <a:off x="2160" y="831"/>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grpSp>
        <p:nvGrpSpPr>
          <p:cNvPr id="5" name="Group 32"/>
          <p:cNvGrpSpPr>
            <a:grpSpLocks/>
          </p:cNvGrpSpPr>
          <p:nvPr/>
        </p:nvGrpSpPr>
        <p:grpSpPr bwMode="auto">
          <a:xfrm>
            <a:off x="2793013" y="2892425"/>
            <a:ext cx="1065213" cy="455612"/>
            <a:chOff x="1680" y="1695"/>
            <a:chExt cx="671" cy="287"/>
          </a:xfrm>
        </p:grpSpPr>
        <p:sp>
          <p:nvSpPr>
            <p:cNvPr id="10273" name="Rectangle 33"/>
            <p:cNvSpPr>
              <a:spLocks noChangeArrowheads="1"/>
            </p:cNvSpPr>
            <p:nvPr/>
          </p:nvSpPr>
          <p:spPr bwMode="auto">
            <a:xfrm>
              <a:off x="1680" y="17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74" name="Rectangle 34"/>
            <p:cNvSpPr>
              <a:spLocks noChangeArrowheads="1"/>
            </p:cNvSpPr>
            <p:nvPr/>
          </p:nvSpPr>
          <p:spPr bwMode="auto">
            <a:xfrm>
              <a:off x="1872" y="17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75" name="Rectangle 35"/>
            <p:cNvSpPr>
              <a:spLocks noChangeArrowheads="1"/>
            </p:cNvSpPr>
            <p:nvPr/>
          </p:nvSpPr>
          <p:spPr bwMode="auto">
            <a:xfrm>
              <a:off x="2064" y="17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76" name="Rectangle 36"/>
            <p:cNvSpPr>
              <a:spLocks noChangeArrowheads="1"/>
            </p:cNvSpPr>
            <p:nvPr/>
          </p:nvSpPr>
          <p:spPr bwMode="auto">
            <a:xfrm>
              <a:off x="2160" y="1695"/>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0277" name="Oval 37"/>
          <p:cNvSpPr>
            <a:spLocks noChangeArrowheads="1"/>
          </p:cNvSpPr>
          <p:nvPr/>
        </p:nvSpPr>
        <p:spPr bwMode="auto">
          <a:xfrm>
            <a:off x="2869213" y="2359025"/>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0278" name="Line 38"/>
          <p:cNvSpPr>
            <a:spLocks noChangeShapeType="1"/>
          </p:cNvSpPr>
          <p:nvPr/>
        </p:nvSpPr>
        <p:spPr bwMode="auto">
          <a:xfrm>
            <a:off x="2945413" y="2435225"/>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0279" name="Oval 39"/>
          <p:cNvSpPr>
            <a:spLocks noChangeArrowheads="1"/>
          </p:cNvSpPr>
          <p:nvPr/>
        </p:nvSpPr>
        <p:spPr bwMode="auto">
          <a:xfrm>
            <a:off x="2869213" y="1673225"/>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0280" name="Line 40"/>
          <p:cNvSpPr>
            <a:spLocks noChangeShapeType="1"/>
          </p:cNvSpPr>
          <p:nvPr/>
        </p:nvSpPr>
        <p:spPr bwMode="auto">
          <a:xfrm>
            <a:off x="2945413" y="1749425"/>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0281" name="Oval 41"/>
          <p:cNvSpPr>
            <a:spLocks noChangeArrowheads="1"/>
          </p:cNvSpPr>
          <p:nvPr/>
        </p:nvSpPr>
        <p:spPr bwMode="auto">
          <a:xfrm flipV="1">
            <a:off x="3174013" y="304323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0282" name="Line 42"/>
          <p:cNvSpPr>
            <a:spLocks noChangeShapeType="1"/>
          </p:cNvSpPr>
          <p:nvPr/>
        </p:nvSpPr>
        <p:spPr bwMode="auto">
          <a:xfrm flipV="1">
            <a:off x="3250213" y="2584450"/>
            <a:ext cx="1588" cy="536575"/>
          </a:xfrm>
          <a:prstGeom prst="line">
            <a:avLst/>
          </a:prstGeom>
          <a:noFill/>
          <a:ln w="57240">
            <a:solidFill>
              <a:srgbClr val="C00000"/>
            </a:solidFill>
            <a:miter lim="800000"/>
            <a:headEnd/>
            <a:tailEnd type="triangle" w="med" len="med"/>
          </a:ln>
          <a:effectLst/>
        </p:spPr>
        <p:txBody>
          <a:bodyPr/>
          <a:lstStyle/>
          <a:p>
            <a:endParaRPr lang="en-US"/>
          </a:p>
        </p:txBody>
      </p:sp>
      <p:sp>
        <p:nvSpPr>
          <p:cNvPr id="10283" name="Oval 43"/>
          <p:cNvSpPr>
            <a:spLocks noChangeArrowheads="1"/>
          </p:cNvSpPr>
          <p:nvPr/>
        </p:nvSpPr>
        <p:spPr bwMode="auto">
          <a:xfrm flipV="1">
            <a:off x="3174013" y="235743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0284" name="Line 44"/>
          <p:cNvSpPr>
            <a:spLocks noChangeShapeType="1"/>
          </p:cNvSpPr>
          <p:nvPr/>
        </p:nvSpPr>
        <p:spPr bwMode="auto">
          <a:xfrm flipV="1">
            <a:off x="3250213" y="1898650"/>
            <a:ext cx="1588" cy="536575"/>
          </a:xfrm>
          <a:prstGeom prst="line">
            <a:avLst/>
          </a:prstGeom>
          <a:noFill/>
          <a:ln w="57240">
            <a:solidFill>
              <a:srgbClr val="C00000"/>
            </a:solidFill>
            <a:miter lim="800000"/>
            <a:headEnd/>
            <a:tailEnd type="triangle" w="med" len="med"/>
          </a:ln>
          <a:effectLst/>
        </p:spPr>
        <p:txBody>
          <a:bodyPr/>
          <a:lstStyle/>
          <a:p>
            <a:endParaRPr lang="en-US"/>
          </a:p>
        </p:txBody>
      </p:sp>
      <p:sp>
        <p:nvSpPr>
          <p:cNvPr id="10285" name="Rectangle 45"/>
          <p:cNvSpPr>
            <a:spLocks noChangeArrowheads="1"/>
          </p:cNvSpPr>
          <p:nvPr/>
        </p:nvSpPr>
        <p:spPr bwMode="auto">
          <a:xfrm>
            <a:off x="5231413" y="228282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286" name="Rectangle 46"/>
          <p:cNvSpPr>
            <a:spLocks noChangeArrowheads="1"/>
          </p:cNvSpPr>
          <p:nvPr/>
        </p:nvSpPr>
        <p:spPr bwMode="auto">
          <a:xfrm>
            <a:off x="5536213" y="2282825"/>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287" name="Rectangle 47"/>
          <p:cNvSpPr>
            <a:spLocks noChangeArrowheads="1"/>
          </p:cNvSpPr>
          <p:nvPr/>
        </p:nvSpPr>
        <p:spPr bwMode="auto">
          <a:xfrm>
            <a:off x="1192813" y="2282825"/>
            <a:ext cx="304800" cy="304800"/>
          </a:xfrm>
          <a:prstGeom prst="rect">
            <a:avLst/>
          </a:prstGeom>
          <a:solidFill>
            <a:srgbClr val="00B050"/>
          </a:solidFill>
          <a:ln w="9525">
            <a:noFill/>
            <a:round/>
            <a:headEnd/>
            <a:tailEnd/>
          </a:ln>
          <a:effectLst/>
        </p:spPr>
        <p:txBody>
          <a:bodyPr wrap="none" anchor="ctr"/>
          <a:lstStyle/>
          <a:p>
            <a:endParaRPr lang="en-US"/>
          </a:p>
        </p:txBody>
      </p:sp>
      <p:grpSp>
        <p:nvGrpSpPr>
          <p:cNvPr id="6" name="Group 48"/>
          <p:cNvGrpSpPr>
            <a:grpSpLocks/>
          </p:cNvGrpSpPr>
          <p:nvPr/>
        </p:nvGrpSpPr>
        <p:grpSpPr bwMode="auto">
          <a:xfrm>
            <a:off x="7365013" y="2206625"/>
            <a:ext cx="1065213" cy="455612"/>
            <a:chOff x="4560" y="1263"/>
            <a:chExt cx="671" cy="287"/>
          </a:xfrm>
        </p:grpSpPr>
        <p:sp>
          <p:nvSpPr>
            <p:cNvPr id="10289" name="Rectangle 49"/>
            <p:cNvSpPr>
              <a:spLocks noChangeArrowheads="1"/>
            </p:cNvSpPr>
            <p:nvPr/>
          </p:nvSpPr>
          <p:spPr bwMode="auto">
            <a:xfrm>
              <a:off x="4560" y="13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90" name="Rectangle 50"/>
            <p:cNvSpPr>
              <a:spLocks noChangeArrowheads="1"/>
            </p:cNvSpPr>
            <p:nvPr/>
          </p:nvSpPr>
          <p:spPr bwMode="auto">
            <a:xfrm>
              <a:off x="4752" y="13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91" name="Rectangle 51"/>
            <p:cNvSpPr>
              <a:spLocks noChangeArrowheads="1"/>
            </p:cNvSpPr>
            <p:nvPr/>
          </p:nvSpPr>
          <p:spPr bwMode="auto">
            <a:xfrm>
              <a:off x="4944" y="13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292" name="Rectangle 52"/>
            <p:cNvSpPr>
              <a:spLocks noChangeArrowheads="1"/>
            </p:cNvSpPr>
            <p:nvPr/>
          </p:nvSpPr>
          <p:spPr bwMode="auto">
            <a:xfrm>
              <a:off x="5040" y="1263"/>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0293" name="Oval 53"/>
          <p:cNvSpPr>
            <a:spLocks noChangeArrowheads="1"/>
          </p:cNvSpPr>
          <p:nvPr/>
        </p:nvSpPr>
        <p:spPr bwMode="auto">
          <a:xfrm>
            <a:off x="7441213" y="2359025"/>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0294" name="Line 54"/>
          <p:cNvSpPr>
            <a:spLocks noChangeShapeType="1"/>
          </p:cNvSpPr>
          <p:nvPr/>
        </p:nvSpPr>
        <p:spPr bwMode="auto">
          <a:xfrm>
            <a:off x="7517413" y="2435225"/>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0295" name="Oval 55"/>
          <p:cNvSpPr>
            <a:spLocks noChangeArrowheads="1"/>
          </p:cNvSpPr>
          <p:nvPr/>
        </p:nvSpPr>
        <p:spPr bwMode="auto">
          <a:xfrm>
            <a:off x="7746013" y="2359025"/>
            <a:ext cx="152400" cy="152400"/>
          </a:xfrm>
          <a:prstGeom prst="ellipse">
            <a:avLst/>
          </a:prstGeom>
          <a:noFill/>
          <a:ln w="28440">
            <a:solidFill>
              <a:srgbClr val="C00000"/>
            </a:solidFill>
            <a:miter lim="800000"/>
            <a:headEnd/>
            <a:tailEnd/>
          </a:ln>
          <a:effectLst/>
        </p:spPr>
        <p:txBody>
          <a:bodyPr wrap="none" anchor="ctr"/>
          <a:lstStyle/>
          <a:p>
            <a:endParaRPr lang="en-US"/>
          </a:p>
        </p:txBody>
      </p:sp>
      <p:sp>
        <p:nvSpPr>
          <p:cNvPr id="10296" name="Text Box 56"/>
          <p:cNvSpPr txBox="1">
            <a:spLocks noChangeArrowheads="1"/>
          </p:cNvSpPr>
          <p:nvPr/>
        </p:nvSpPr>
        <p:spPr bwMode="auto">
          <a:xfrm>
            <a:off x="3640738" y="1368425"/>
            <a:ext cx="1382751"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ourier New" pitchFamily="49" charset="0"/>
                <a:ea typeface="msgothic" charset="0"/>
                <a:cs typeface="msgothic" charset="0"/>
              </a:rPr>
              <a:t>free( )</a:t>
            </a:r>
          </a:p>
        </p:txBody>
      </p:sp>
      <p:sp>
        <p:nvSpPr>
          <p:cNvPr id="10297" name="Oval 57"/>
          <p:cNvSpPr>
            <a:spLocks noChangeArrowheads="1"/>
          </p:cNvSpPr>
          <p:nvPr/>
        </p:nvSpPr>
        <p:spPr bwMode="auto">
          <a:xfrm>
            <a:off x="4621813" y="1520825"/>
            <a:ext cx="152400" cy="152400"/>
          </a:xfrm>
          <a:prstGeom prst="ellipse">
            <a:avLst/>
          </a:prstGeom>
          <a:solidFill>
            <a:schemeClr val="tx1"/>
          </a:solidFill>
          <a:ln w="9525">
            <a:noFill/>
            <a:round/>
            <a:headEnd/>
            <a:tailEnd/>
          </a:ln>
          <a:effectLst/>
        </p:spPr>
        <p:txBody>
          <a:bodyPr wrap="none" anchor="ctr"/>
          <a:lstStyle/>
          <a:p>
            <a:endParaRPr lang="en-US"/>
          </a:p>
        </p:txBody>
      </p:sp>
      <p:sp>
        <p:nvSpPr>
          <p:cNvPr id="10298" name="Line 58"/>
          <p:cNvSpPr>
            <a:spLocks noChangeShapeType="1"/>
          </p:cNvSpPr>
          <p:nvPr/>
        </p:nvSpPr>
        <p:spPr bwMode="auto">
          <a:xfrm flipH="1">
            <a:off x="4163026" y="1597025"/>
            <a:ext cx="536575" cy="685800"/>
          </a:xfrm>
          <a:prstGeom prst="line">
            <a:avLst/>
          </a:prstGeom>
          <a:noFill/>
          <a:ln w="57240">
            <a:solidFill>
              <a:schemeClr val="tx1"/>
            </a:solidFill>
            <a:miter lim="800000"/>
            <a:headEnd/>
            <a:tailEnd type="triangle" w="med" len="med"/>
          </a:ln>
          <a:effectLst/>
        </p:spPr>
        <p:txBody>
          <a:bodyPr/>
          <a:lstStyle/>
          <a:p>
            <a:endParaRPr lang="en-US"/>
          </a:p>
        </p:txBody>
      </p:sp>
      <p:sp>
        <p:nvSpPr>
          <p:cNvPr id="10299" name="Rectangle 59"/>
          <p:cNvSpPr>
            <a:spLocks noChangeArrowheads="1"/>
          </p:cNvSpPr>
          <p:nvPr/>
        </p:nvSpPr>
        <p:spPr bwMode="auto">
          <a:xfrm>
            <a:off x="4012213" y="54879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00" name="Rectangle 60"/>
          <p:cNvSpPr>
            <a:spLocks noChangeArrowheads="1"/>
          </p:cNvSpPr>
          <p:nvPr/>
        </p:nvSpPr>
        <p:spPr bwMode="auto">
          <a:xfrm>
            <a:off x="4317013" y="54879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01" name="Rectangle 61"/>
          <p:cNvSpPr>
            <a:spLocks noChangeArrowheads="1"/>
          </p:cNvSpPr>
          <p:nvPr/>
        </p:nvSpPr>
        <p:spPr bwMode="auto">
          <a:xfrm>
            <a:off x="4621813" y="54879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02" name="Rectangle 62"/>
          <p:cNvSpPr>
            <a:spLocks noChangeArrowheads="1"/>
          </p:cNvSpPr>
          <p:nvPr/>
        </p:nvSpPr>
        <p:spPr bwMode="auto">
          <a:xfrm>
            <a:off x="4926613" y="54879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03" name="Rectangle 63"/>
          <p:cNvSpPr>
            <a:spLocks noChangeArrowheads="1"/>
          </p:cNvSpPr>
          <p:nvPr/>
        </p:nvSpPr>
        <p:spPr bwMode="auto">
          <a:xfrm>
            <a:off x="5841013" y="54879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304" name="Rectangle 64"/>
          <p:cNvSpPr>
            <a:spLocks noChangeArrowheads="1"/>
          </p:cNvSpPr>
          <p:nvPr/>
        </p:nvSpPr>
        <p:spPr bwMode="auto">
          <a:xfrm>
            <a:off x="6145813" y="54879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305" name="Rectangle 65"/>
          <p:cNvSpPr>
            <a:spLocks noChangeArrowheads="1"/>
          </p:cNvSpPr>
          <p:nvPr/>
        </p:nvSpPr>
        <p:spPr bwMode="auto">
          <a:xfrm>
            <a:off x="2793013" y="54879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06" name="Rectangle 66"/>
          <p:cNvSpPr>
            <a:spLocks noChangeArrowheads="1"/>
          </p:cNvSpPr>
          <p:nvPr/>
        </p:nvSpPr>
        <p:spPr bwMode="auto">
          <a:xfrm>
            <a:off x="3097813" y="54879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07" name="Rectangle 67"/>
          <p:cNvSpPr>
            <a:spLocks noChangeArrowheads="1"/>
          </p:cNvSpPr>
          <p:nvPr/>
        </p:nvSpPr>
        <p:spPr bwMode="auto">
          <a:xfrm>
            <a:off x="3402613" y="54879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08" name="Rectangle 68"/>
          <p:cNvSpPr>
            <a:spLocks noChangeArrowheads="1"/>
          </p:cNvSpPr>
          <p:nvPr/>
        </p:nvSpPr>
        <p:spPr bwMode="auto">
          <a:xfrm>
            <a:off x="3707413" y="54879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09" name="Oval 69"/>
          <p:cNvSpPr>
            <a:spLocks noChangeArrowheads="1"/>
          </p:cNvSpPr>
          <p:nvPr/>
        </p:nvSpPr>
        <p:spPr bwMode="auto">
          <a:xfrm>
            <a:off x="2869213" y="55641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0310" name="Oval 70"/>
          <p:cNvSpPr>
            <a:spLocks noChangeArrowheads="1"/>
          </p:cNvSpPr>
          <p:nvPr/>
        </p:nvSpPr>
        <p:spPr bwMode="auto">
          <a:xfrm>
            <a:off x="2869213" y="48783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0311" name="Oval 71"/>
          <p:cNvSpPr>
            <a:spLocks noChangeArrowheads="1"/>
          </p:cNvSpPr>
          <p:nvPr/>
        </p:nvSpPr>
        <p:spPr bwMode="auto">
          <a:xfrm flipV="1">
            <a:off x="3174013" y="62484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0312" name="Rectangle 72"/>
          <p:cNvSpPr>
            <a:spLocks noChangeArrowheads="1"/>
          </p:cNvSpPr>
          <p:nvPr/>
        </p:nvSpPr>
        <p:spPr bwMode="auto">
          <a:xfrm>
            <a:off x="5536213" y="54879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313" name="Rectangle 73"/>
          <p:cNvSpPr>
            <a:spLocks noChangeArrowheads="1"/>
          </p:cNvSpPr>
          <p:nvPr/>
        </p:nvSpPr>
        <p:spPr bwMode="auto">
          <a:xfrm>
            <a:off x="1192813" y="5487987"/>
            <a:ext cx="304800" cy="304800"/>
          </a:xfrm>
          <a:prstGeom prst="rect">
            <a:avLst/>
          </a:prstGeom>
          <a:solidFill>
            <a:srgbClr val="00B050"/>
          </a:solidFill>
          <a:ln w="9525">
            <a:noFill/>
            <a:round/>
            <a:headEnd/>
            <a:tailEnd/>
          </a:ln>
          <a:effectLst/>
        </p:spPr>
        <p:txBody>
          <a:bodyPr wrap="none" anchor="ctr"/>
          <a:lstStyle/>
          <a:p>
            <a:endParaRPr lang="en-US"/>
          </a:p>
        </p:txBody>
      </p:sp>
      <p:grpSp>
        <p:nvGrpSpPr>
          <p:cNvPr id="7" name="Group 74"/>
          <p:cNvGrpSpPr>
            <a:grpSpLocks/>
          </p:cNvGrpSpPr>
          <p:nvPr/>
        </p:nvGrpSpPr>
        <p:grpSpPr bwMode="auto">
          <a:xfrm>
            <a:off x="7365013" y="5411787"/>
            <a:ext cx="1065213" cy="455613"/>
            <a:chOff x="4560" y="3282"/>
            <a:chExt cx="671" cy="287"/>
          </a:xfrm>
        </p:grpSpPr>
        <p:sp>
          <p:nvSpPr>
            <p:cNvPr id="10315" name="Rectangle 75"/>
            <p:cNvSpPr>
              <a:spLocks noChangeArrowheads="1"/>
            </p:cNvSpPr>
            <p:nvPr/>
          </p:nvSpPr>
          <p:spPr bwMode="auto">
            <a:xfrm>
              <a:off x="4560" y="3330"/>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16" name="Rectangle 76"/>
            <p:cNvSpPr>
              <a:spLocks noChangeArrowheads="1"/>
            </p:cNvSpPr>
            <p:nvPr/>
          </p:nvSpPr>
          <p:spPr bwMode="auto">
            <a:xfrm>
              <a:off x="4752" y="3330"/>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17" name="Rectangle 77"/>
            <p:cNvSpPr>
              <a:spLocks noChangeArrowheads="1"/>
            </p:cNvSpPr>
            <p:nvPr/>
          </p:nvSpPr>
          <p:spPr bwMode="auto">
            <a:xfrm>
              <a:off x="4944" y="3330"/>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0318" name="Rectangle 78"/>
            <p:cNvSpPr>
              <a:spLocks noChangeArrowheads="1"/>
            </p:cNvSpPr>
            <p:nvPr/>
          </p:nvSpPr>
          <p:spPr bwMode="auto">
            <a:xfrm>
              <a:off x="5040" y="3282"/>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0319" name="Oval 79"/>
          <p:cNvSpPr>
            <a:spLocks noChangeArrowheads="1"/>
          </p:cNvSpPr>
          <p:nvPr/>
        </p:nvSpPr>
        <p:spPr bwMode="auto">
          <a:xfrm>
            <a:off x="7441213" y="55641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0320" name="Line 80"/>
          <p:cNvSpPr>
            <a:spLocks noChangeShapeType="1"/>
          </p:cNvSpPr>
          <p:nvPr/>
        </p:nvSpPr>
        <p:spPr bwMode="auto">
          <a:xfrm>
            <a:off x="7517413" y="5640387"/>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0321" name="Oval 81"/>
          <p:cNvSpPr>
            <a:spLocks noChangeArrowheads="1"/>
          </p:cNvSpPr>
          <p:nvPr/>
        </p:nvSpPr>
        <p:spPr bwMode="auto">
          <a:xfrm>
            <a:off x="7746013" y="556418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0322" name="Line 82"/>
          <p:cNvSpPr>
            <a:spLocks noChangeShapeType="1"/>
          </p:cNvSpPr>
          <p:nvPr/>
        </p:nvSpPr>
        <p:spPr bwMode="auto">
          <a:xfrm>
            <a:off x="1421413" y="5640387"/>
            <a:ext cx="1371600" cy="1588"/>
          </a:xfrm>
          <a:prstGeom prst="line">
            <a:avLst/>
          </a:prstGeom>
          <a:noFill/>
          <a:ln w="57240">
            <a:solidFill>
              <a:srgbClr val="00B050"/>
            </a:solidFill>
            <a:miter lim="800000"/>
            <a:headEnd/>
            <a:tailEnd type="triangle" w="med" len="med"/>
          </a:ln>
          <a:effectLst/>
        </p:spPr>
        <p:txBody>
          <a:bodyPr/>
          <a:lstStyle/>
          <a:p>
            <a:endParaRPr lang="en-US"/>
          </a:p>
        </p:txBody>
      </p:sp>
      <p:sp>
        <p:nvSpPr>
          <p:cNvPr id="10323" name="Rectangle 83"/>
          <p:cNvSpPr>
            <a:spLocks noChangeArrowheads="1"/>
          </p:cNvSpPr>
          <p:nvPr/>
        </p:nvSpPr>
        <p:spPr bwMode="auto">
          <a:xfrm>
            <a:off x="5231413" y="54879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0324" name="Oval 84"/>
          <p:cNvSpPr>
            <a:spLocks noChangeArrowheads="1"/>
          </p:cNvSpPr>
          <p:nvPr/>
        </p:nvSpPr>
        <p:spPr bwMode="auto">
          <a:xfrm>
            <a:off x="3174013" y="5564187"/>
            <a:ext cx="152400" cy="152400"/>
          </a:xfrm>
          <a:prstGeom prst="ellipse">
            <a:avLst/>
          </a:prstGeom>
          <a:noFill/>
          <a:ln w="28440">
            <a:solidFill>
              <a:srgbClr val="C00000"/>
            </a:solidFill>
            <a:miter lim="800000"/>
            <a:headEnd/>
            <a:tailEnd/>
          </a:ln>
          <a:effectLst/>
        </p:spPr>
        <p:txBody>
          <a:bodyPr wrap="none" anchor="ctr"/>
          <a:lstStyle/>
          <a:p>
            <a:endParaRPr lang="en-US"/>
          </a:p>
        </p:txBody>
      </p:sp>
      <p:sp>
        <p:nvSpPr>
          <p:cNvPr id="10325" name="Freeform 85"/>
          <p:cNvSpPr>
            <a:spLocks/>
          </p:cNvSpPr>
          <p:nvPr/>
        </p:nvSpPr>
        <p:spPr bwMode="auto">
          <a:xfrm>
            <a:off x="2945413" y="5294312"/>
            <a:ext cx="4419600" cy="346075"/>
          </a:xfrm>
          <a:custGeom>
            <a:avLst/>
            <a:gdLst/>
            <a:ahLst/>
            <a:cxnLst>
              <a:cxn ang="0">
                <a:pos x="0" y="218"/>
              </a:cxn>
              <a:cxn ang="0">
                <a:pos x="472" y="31"/>
              </a:cxn>
              <a:cxn ang="0">
                <a:pos x="2109" y="31"/>
              </a:cxn>
              <a:cxn ang="0">
                <a:pos x="2784" y="218"/>
              </a:cxn>
            </a:cxnLst>
            <a:rect l="0" t="0" r="r" b="b"/>
            <a:pathLst>
              <a:path w="2784" h="218">
                <a:moveTo>
                  <a:pt x="0" y="218"/>
                </a:moveTo>
                <a:cubicBezTo>
                  <a:pt x="79" y="187"/>
                  <a:pt x="121" y="62"/>
                  <a:pt x="472" y="31"/>
                </a:cubicBezTo>
                <a:cubicBezTo>
                  <a:pt x="823" y="0"/>
                  <a:pt x="1724" y="0"/>
                  <a:pt x="2109" y="31"/>
                </a:cubicBezTo>
                <a:cubicBezTo>
                  <a:pt x="2494" y="62"/>
                  <a:pt x="2644" y="179"/>
                  <a:pt x="2784" y="218"/>
                </a:cubicBezTo>
              </a:path>
            </a:pathLst>
          </a:custGeom>
          <a:noFill/>
          <a:ln w="57240">
            <a:solidFill>
              <a:srgbClr val="00B050"/>
            </a:solidFill>
            <a:round/>
            <a:headEnd/>
            <a:tailEnd type="triangle" w="med" len="med"/>
          </a:ln>
          <a:effectLst/>
        </p:spPr>
        <p:txBody>
          <a:bodyPr wrap="none" anchor="ctr"/>
          <a:lstStyle/>
          <a:p>
            <a:endParaRPr lang="en-US"/>
          </a:p>
        </p:txBody>
      </p:sp>
      <p:sp>
        <p:nvSpPr>
          <p:cNvPr id="10326" name="Freeform 86"/>
          <p:cNvSpPr>
            <a:spLocks/>
          </p:cNvSpPr>
          <p:nvPr/>
        </p:nvSpPr>
        <p:spPr bwMode="auto">
          <a:xfrm>
            <a:off x="5091713" y="5640387"/>
            <a:ext cx="2730500" cy="395288"/>
          </a:xfrm>
          <a:custGeom>
            <a:avLst/>
            <a:gdLst/>
            <a:ahLst/>
            <a:cxnLst>
              <a:cxn ang="0">
                <a:pos x="1720" y="0"/>
              </a:cxn>
              <a:cxn ang="0">
                <a:pos x="1389" y="212"/>
              </a:cxn>
              <a:cxn ang="0">
                <a:pos x="262" y="222"/>
              </a:cxn>
              <a:cxn ang="0">
                <a:pos x="0" y="101"/>
              </a:cxn>
            </a:cxnLst>
            <a:rect l="0" t="0" r="r" b="b"/>
            <a:pathLst>
              <a:path w="1720" h="249">
                <a:moveTo>
                  <a:pt x="1720" y="0"/>
                </a:moveTo>
                <a:cubicBezTo>
                  <a:pt x="1665" y="35"/>
                  <a:pt x="1632" y="175"/>
                  <a:pt x="1389" y="212"/>
                </a:cubicBezTo>
                <a:cubicBezTo>
                  <a:pt x="1146" y="249"/>
                  <a:pt x="493" y="240"/>
                  <a:pt x="262" y="222"/>
                </a:cubicBezTo>
                <a:cubicBezTo>
                  <a:pt x="31" y="204"/>
                  <a:pt x="55" y="126"/>
                  <a:pt x="0" y="101"/>
                </a:cubicBezTo>
              </a:path>
            </a:pathLst>
          </a:custGeom>
          <a:noFill/>
          <a:ln w="57240">
            <a:solidFill>
              <a:srgbClr val="C00000"/>
            </a:solidFill>
            <a:round/>
            <a:headEnd/>
            <a:tailEnd type="triangle" w="med" len="med"/>
          </a:ln>
          <a:effectLst/>
        </p:spPr>
        <p:txBody>
          <a:bodyPr wrap="none" anchor="ctr"/>
          <a:lstStyle/>
          <a:p>
            <a:endParaRPr lang="en-US"/>
          </a:p>
        </p:txBody>
      </p:sp>
      <p:sp>
        <p:nvSpPr>
          <p:cNvPr id="10327" name="Oval 87"/>
          <p:cNvSpPr>
            <a:spLocks noChangeArrowheads="1"/>
          </p:cNvSpPr>
          <p:nvPr/>
        </p:nvSpPr>
        <p:spPr bwMode="auto">
          <a:xfrm>
            <a:off x="2869213" y="3044825"/>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0328" name="Oval 88"/>
          <p:cNvSpPr>
            <a:spLocks noChangeArrowheads="1"/>
          </p:cNvSpPr>
          <p:nvPr/>
        </p:nvSpPr>
        <p:spPr bwMode="auto">
          <a:xfrm>
            <a:off x="2869213" y="62499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0329" name="Oval 89"/>
          <p:cNvSpPr>
            <a:spLocks noChangeArrowheads="1"/>
          </p:cNvSpPr>
          <p:nvPr/>
        </p:nvSpPr>
        <p:spPr bwMode="auto">
          <a:xfrm flipV="1">
            <a:off x="3174013" y="48768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0330" name="Oval 90"/>
          <p:cNvSpPr>
            <a:spLocks noChangeArrowheads="1"/>
          </p:cNvSpPr>
          <p:nvPr/>
        </p:nvSpPr>
        <p:spPr bwMode="auto">
          <a:xfrm flipV="1">
            <a:off x="3174013" y="167163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0331" name="Text Box 91"/>
          <p:cNvSpPr txBox="1">
            <a:spLocks noChangeArrowheads="1"/>
          </p:cNvSpPr>
          <p:nvPr/>
        </p:nvSpPr>
        <p:spPr bwMode="auto">
          <a:xfrm>
            <a:off x="414938" y="2230437"/>
            <a:ext cx="69769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Root</a:t>
            </a:r>
          </a:p>
        </p:txBody>
      </p:sp>
      <p:sp>
        <p:nvSpPr>
          <p:cNvPr id="10332" name="Text Box 92"/>
          <p:cNvSpPr txBox="1">
            <a:spLocks noChangeArrowheads="1"/>
          </p:cNvSpPr>
          <p:nvPr/>
        </p:nvSpPr>
        <p:spPr bwMode="auto">
          <a:xfrm>
            <a:off x="430813" y="5437187"/>
            <a:ext cx="69769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Root</a:t>
            </a:r>
          </a:p>
        </p:txBody>
      </p:sp>
      <p:sp>
        <p:nvSpPr>
          <p:cNvPr id="10333" name="Text Box 93"/>
          <p:cNvSpPr txBox="1">
            <a:spLocks noChangeArrowheads="1"/>
          </p:cNvSpPr>
          <p:nvPr/>
        </p:nvSpPr>
        <p:spPr bwMode="auto">
          <a:xfrm>
            <a:off x="430813" y="1298699"/>
            <a:ext cx="937949"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Before</a:t>
            </a:r>
          </a:p>
        </p:txBody>
      </p:sp>
      <p:sp>
        <p:nvSpPr>
          <p:cNvPr id="10334" name="Text Box 94"/>
          <p:cNvSpPr txBox="1">
            <a:spLocks noChangeArrowheads="1"/>
          </p:cNvSpPr>
          <p:nvPr/>
        </p:nvSpPr>
        <p:spPr bwMode="auto">
          <a:xfrm>
            <a:off x="435576" y="4499099"/>
            <a:ext cx="744178"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After</a:t>
            </a:r>
          </a:p>
        </p:txBody>
      </p:sp>
      <p:sp>
        <p:nvSpPr>
          <p:cNvPr id="98" name="TextBox 97"/>
          <p:cNvSpPr txBox="1"/>
          <p:nvPr/>
        </p:nvSpPr>
        <p:spPr>
          <a:xfrm>
            <a:off x="6676350" y="949410"/>
            <a:ext cx="1985736" cy="369332"/>
          </a:xfrm>
          <a:prstGeom prst="rect">
            <a:avLst/>
          </a:prstGeom>
          <a:noFill/>
        </p:spPr>
        <p:txBody>
          <a:bodyPr wrap="none" rtlCol="0">
            <a:spAutoFit/>
          </a:bodyPr>
          <a:lstStyle/>
          <a:p>
            <a:r>
              <a:rPr lang="en-US" sz="1800" b="0" dirty="0">
                <a:solidFill>
                  <a:schemeClr val="tx1">
                    <a:lumMod val="50000"/>
                    <a:lumOff val="50000"/>
                  </a:schemeClr>
                </a:solidFill>
                <a:latin typeface="Calibri" pitchFamily="34" charset="0"/>
              </a:rPr>
              <a:t>conceptual graphic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0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0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0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0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3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3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3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3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3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3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3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3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6" grpId="0" animBg="1"/>
      <p:bldP spid="10247" grpId="0" animBg="1"/>
      <p:bldP spid="10253" grpId="0" animBg="1"/>
      <p:bldP spid="10299" grpId="0" animBg="1"/>
      <p:bldP spid="10300" grpId="0" animBg="1"/>
      <p:bldP spid="10301" grpId="0" animBg="1"/>
      <p:bldP spid="10302" grpId="0" animBg="1"/>
      <p:bldP spid="10303" grpId="0" animBg="1"/>
      <p:bldP spid="10304" grpId="0" animBg="1"/>
      <p:bldP spid="10305" grpId="0" animBg="1"/>
      <p:bldP spid="10306" grpId="0" animBg="1"/>
      <p:bldP spid="10307" grpId="0" animBg="1"/>
      <p:bldP spid="10308" grpId="0" animBg="1"/>
      <p:bldP spid="10309" grpId="0" animBg="1"/>
      <p:bldP spid="10310" grpId="0" animBg="1"/>
      <p:bldP spid="10311" grpId="0" animBg="1"/>
      <p:bldP spid="10312" grpId="0" animBg="1"/>
      <p:bldP spid="10313" grpId="0" animBg="1"/>
      <p:bldP spid="10319" grpId="0" animBg="1"/>
      <p:bldP spid="10320" grpId="0" animBg="1"/>
      <p:bldP spid="10321" grpId="0" animBg="1"/>
      <p:bldP spid="10322" grpId="0" animBg="1"/>
      <p:bldP spid="10323" grpId="0" animBg="1"/>
      <p:bldP spid="10324" grpId="0" animBg="1"/>
      <p:bldP spid="10325" grpId="0" animBg="1"/>
      <p:bldP spid="10326" grpId="0" animBg="1"/>
      <p:bldP spid="10328" grpId="0" animBg="1"/>
      <p:bldP spid="10329" grpId="0" animBg="1"/>
      <p:bldP spid="10332" grpId="0"/>
      <p:bldP spid="103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9" name="Rectangle 131"/>
          <p:cNvSpPr>
            <a:spLocks noChangeArrowheads="1"/>
          </p:cNvSpPr>
          <p:nvPr/>
        </p:nvSpPr>
        <p:spPr bwMode="auto">
          <a:xfrm>
            <a:off x="405329" y="1277937"/>
            <a:ext cx="8151812" cy="2130425"/>
          </a:xfrm>
          <a:prstGeom prst="rect">
            <a:avLst/>
          </a:prstGeom>
          <a:solidFill>
            <a:schemeClr val="bg2">
              <a:lumMod val="20000"/>
              <a:lumOff val="80000"/>
            </a:schemeClr>
          </a:solidFill>
          <a:ln w="9525">
            <a:noFill/>
            <a:round/>
            <a:headEnd/>
            <a:tailEnd/>
          </a:ln>
          <a:effectLst/>
        </p:spPr>
        <p:txBody>
          <a:bodyPr wrap="none" anchor="ctr"/>
          <a:lstStyle/>
          <a:p>
            <a:endParaRPr lang="en-US"/>
          </a:p>
        </p:txBody>
      </p:sp>
      <p:sp>
        <p:nvSpPr>
          <p:cNvPr id="12289" name="Rectangle 1"/>
          <p:cNvSpPr>
            <a:spLocks noChangeArrowheads="1"/>
          </p:cNvSpPr>
          <p:nvPr/>
        </p:nvSpPr>
        <p:spPr bwMode="auto">
          <a:xfrm>
            <a:off x="4020066" y="2224087"/>
            <a:ext cx="1219200" cy="457200"/>
          </a:xfrm>
          <a:prstGeom prst="rect">
            <a:avLst/>
          </a:prstGeom>
          <a:solidFill>
            <a:srgbClr val="F6F5BD"/>
          </a:solidFill>
          <a:ln w="9525">
            <a:solidFill>
              <a:schemeClr val="tx1"/>
            </a:solidFill>
            <a:miter lim="800000"/>
            <a:headEnd/>
            <a:tailEnd/>
          </a:ln>
          <a:effectLst/>
        </p:spPr>
        <p:txBody>
          <a:bodyPr wrap="none" anchor="ctr"/>
          <a:lstStyle/>
          <a:p>
            <a:endParaRPr lang="en-US"/>
          </a:p>
        </p:txBody>
      </p:sp>
      <p:sp>
        <p:nvSpPr>
          <p:cNvPr id="12308" name="Freeform 20"/>
          <p:cNvSpPr>
            <a:spLocks/>
          </p:cNvSpPr>
          <p:nvPr/>
        </p:nvSpPr>
        <p:spPr bwMode="auto">
          <a:xfrm>
            <a:off x="1497529" y="2063749"/>
            <a:ext cx="5862637" cy="388938"/>
          </a:xfrm>
          <a:custGeom>
            <a:avLst/>
            <a:gdLst/>
            <a:ahLst/>
            <a:cxnLst>
              <a:cxn ang="0">
                <a:pos x="0" y="245"/>
              </a:cxn>
              <a:cxn ang="0">
                <a:pos x="677" y="33"/>
              </a:cxn>
              <a:cxn ang="0">
                <a:pos x="3057" y="48"/>
              </a:cxn>
              <a:cxn ang="0">
                <a:pos x="3693" y="245"/>
              </a:cxn>
            </a:cxnLst>
            <a:rect l="0" t="0" r="r" b="b"/>
            <a:pathLst>
              <a:path w="3693" h="245">
                <a:moveTo>
                  <a:pt x="0" y="245"/>
                </a:moveTo>
                <a:cubicBezTo>
                  <a:pt x="113" y="210"/>
                  <a:pt x="168" y="66"/>
                  <a:pt x="677" y="33"/>
                </a:cubicBezTo>
                <a:cubicBezTo>
                  <a:pt x="1186" y="0"/>
                  <a:pt x="2554" y="13"/>
                  <a:pt x="3057" y="48"/>
                </a:cubicBezTo>
                <a:cubicBezTo>
                  <a:pt x="3560" y="83"/>
                  <a:pt x="3560" y="204"/>
                  <a:pt x="3693" y="245"/>
                </a:cubicBezTo>
              </a:path>
            </a:pathLst>
          </a:custGeom>
          <a:noFill/>
          <a:ln w="57240">
            <a:solidFill>
              <a:srgbClr val="00B050"/>
            </a:solidFill>
            <a:round/>
            <a:headEnd/>
            <a:tailEnd type="triangle" w="med" len="med"/>
          </a:ln>
          <a:effectLst/>
        </p:spPr>
        <p:txBody>
          <a:bodyPr wrap="none" anchor="ctr"/>
          <a:lstStyle/>
          <a:p>
            <a:endParaRPr lang="en-US"/>
          </a:p>
        </p:txBody>
      </p:sp>
      <p:sp>
        <p:nvSpPr>
          <p:cNvPr id="12309" name="Rectangle 21"/>
          <p:cNvSpPr>
            <a:spLocks noGrp="1" noChangeArrowheads="1"/>
          </p:cNvSpPr>
          <p:nvPr>
            <p:ph type="title" idx="4294967295"/>
          </p:nvPr>
        </p:nvSpPr>
        <p:spPr>
          <a:xfrm>
            <a:off x="304800" y="3603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采用</a:t>
            </a:r>
            <a:r>
              <a:rPr lang="en-GB" altLang="zh-CN" dirty="0"/>
              <a:t>LIFO</a:t>
            </a:r>
            <a:r>
              <a:rPr lang="zh-CN" altLang="en-US" dirty="0"/>
              <a:t>策略释放块 </a:t>
            </a:r>
            <a:r>
              <a:rPr lang="en-GB" dirty="0"/>
              <a:t>(Case 4)</a:t>
            </a:r>
          </a:p>
        </p:txBody>
      </p:sp>
      <p:sp>
        <p:nvSpPr>
          <p:cNvPr id="12310" name="Rectangle 22"/>
          <p:cNvSpPr>
            <a:spLocks noGrp="1" noChangeArrowheads="1"/>
          </p:cNvSpPr>
          <p:nvPr>
            <p:ph type="body" idx="1"/>
          </p:nvPr>
        </p:nvSpPr>
        <p:spPr>
          <a:xfrm>
            <a:off x="304800" y="3613149"/>
            <a:ext cx="8472487" cy="765175"/>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拼接前置块和后继块，将所有 </a:t>
            </a:r>
            <a:r>
              <a:rPr lang="en-US" altLang="zh-CN" dirty="0"/>
              <a:t>3 </a:t>
            </a:r>
            <a:r>
              <a:rPr lang="zh-CN" altLang="en-US" dirty="0"/>
              <a:t>个内存块合二为一，并将新块插入列表的开始处</a:t>
            </a:r>
            <a:endParaRPr lang="en-GB" dirty="0"/>
          </a:p>
        </p:txBody>
      </p:sp>
      <p:sp>
        <p:nvSpPr>
          <p:cNvPr id="12311" name="Rectangle 23"/>
          <p:cNvSpPr>
            <a:spLocks noChangeArrowheads="1"/>
          </p:cNvSpPr>
          <p:nvPr/>
        </p:nvSpPr>
        <p:spPr bwMode="auto">
          <a:xfrm>
            <a:off x="4020066" y="23002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2312" name="Rectangle 24"/>
          <p:cNvSpPr>
            <a:spLocks noChangeArrowheads="1"/>
          </p:cNvSpPr>
          <p:nvPr/>
        </p:nvSpPr>
        <p:spPr bwMode="auto">
          <a:xfrm>
            <a:off x="4324866" y="23002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2313" name="Rectangle 25"/>
          <p:cNvSpPr>
            <a:spLocks noChangeArrowheads="1"/>
          </p:cNvSpPr>
          <p:nvPr/>
        </p:nvSpPr>
        <p:spPr bwMode="auto">
          <a:xfrm>
            <a:off x="4629666" y="23002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2314" name="Rectangle 26"/>
          <p:cNvSpPr>
            <a:spLocks noChangeArrowheads="1"/>
          </p:cNvSpPr>
          <p:nvPr/>
        </p:nvSpPr>
        <p:spPr bwMode="auto">
          <a:xfrm>
            <a:off x="4934466" y="2300287"/>
            <a:ext cx="304800" cy="304800"/>
          </a:xfrm>
          <a:prstGeom prst="rect">
            <a:avLst/>
          </a:prstGeom>
          <a:solidFill>
            <a:srgbClr val="C0C0C0"/>
          </a:solidFill>
          <a:ln w="3240">
            <a:solidFill>
              <a:srgbClr val="000066"/>
            </a:solidFill>
            <a:miter lim="800000"/>
            <a:headEnd/>
            <a:tailEnd/>
          </a:ln>
          <a:effectLst/>
        </p:spPr>
        <p:txBody>
          <a:bodyPr wrap="none" anchor="ctr"/>
          <a:lstStyle/>
          <a:p>
            <a:endParaRPr lang="en-US"/>
          </a:p>
        </p:txBody>
      </p:sp>
      <p:sp>
        <p:nvSpPr>
          <p:cNvPr id="12315" name="Rectangle 27"/>
          <p:cNvSpPr>
            <a:spLocks noChangeArrowheads="1"/>
          </p:cNvSpPr>
          <p:nvPr/>
        </p:nvSpPr>
        <p:spPr bwMode="auto">
          <a:xfrm>
            <a:off x="5848866" y="23002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16" name="Rectangle 28"/>
          <p:cNvSpPr>
            <a:spLocks noChangeArrowheads="1"/>
          </p:cNvSpPr>
          <p:nvPr/>
        </p:nvSpPr>
        <p:spPr bwMode="auto">
          <a:xfrm>
            <a:off x="6153666" y="23002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17" name="Rectangle 29"/>
          <p:cNvSpPr>
            <a:spLocks noChangeArrowheads="1"/>
          </p:cNvSpPr>
          <p:nvPr/>
        </p:nvSpPr>
        <p:spPr bwMode="auto">
          <a:xfrm>
            <a:off x="2800866" y="23002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18" name="Rectangle 30"/>
          <p:cNvSpPr>
            <a:spLocks noChangeArrowheads="1"/>
          </p:cNvSpPr>
          <p:nvPr/>
        </p:nvSpPr>
        <p:spPr bwMode="auto">
          <a:xfrm>
            <a:off x="3105666" y="23002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19" name="Rectangle 31"/>
          <p:cNvSpPr>
            <a:spLocks noChangeArrowheads="1"/>
          </p:cNvSpPr>
          <p:nvPr/>
        </p:nvSpPr>
        <p:spPr bwMode="auto">
          <a:xfrm>
            <a:off x="3410466" y="23002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20" name="Rectangle 32"/>
          <p:cNvSpPr>
            <a:spLocks noChangeArrowheads="1"/>
          </p:cNvSpPr>
          <p:nvPr/>
        </p:nvSpPr>
        <p:spPr bwMode="auto">
          <a:xfrm>
            <a:off x="3715266" y="23002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grpSp>
        <p:nvGrpSpPr>
          <p:cNvPr id="5" name="Group 33"/>
          <p:cNvGrpSpPr>
            <a:grpSpLocks/>
          </p:cNvGrpSpPr>
          <p:nvPr/>
        </p:nvGrpSpPr>
        <p:grpSpPr bwMode="auto">
          <a:xfrm>
            <a:off x="2800866" y="1538287"/>
            <a:ext cx="1065213" cy="455612"/>
            <a:chOff x="1680" y="853"/>
            <a:chExt cx="671" cy="287"/>
          </a:xfrm>
        </p:grpSpPr>
        <p:sp>
          <p:nvSpPr>
            <p:cNvPr id="12322" name="Rectangle 34"/>
            <p:cNvSpPr>
              <a:spLocks noChangeArrowheads="1"/>
            </p:cNvSpPr>
            <p:nvPr/>
          </p:nvSpPr>
          <p:spPr bwMode="auto">
            <a:xfrm>
              <a:off x="1680" y="90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23" name="Rectangle 35"/>
            <p:cNvSpPr>
              <a:spLocks noChangeArrowheads="1"/>
            </p:cNvSpPr>
            <p:nvPr/>
          </p:nvSpPr>
          <p:spPr bwMode="auto">
            <a:xfrm>
              <a:off x="1872" y="90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24" name="Rectangle 36"/>
            <p:cNvSpPr>
              <a:spLocks noChangeArrowheads="1"/>
            </p:cNvSpPr>
            <p:nvPr/>
          </p:nvSpPr>
          <p:spPr bwMode="auto">
            <a:xfrm>
              <a:off x="2064" y="90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25" name="Rectangle 37"/>
            <p:cNvSpPr>
              <a:spLocks noChangeArrowheads="1"/>
            </p:cNvSpPr>
            <p:nvPr/>
          </p:nvSpPr>
          <p:spPr bwMode="auto">
            <a:xfrm>
              <a:off x="2160" y="853"/>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grpSp>
        <p:nvGrpSpPr>
          <p:cNvPr id="6" name="Group 38"/>
          <p:cNvGrpSpPr>
            <a:grpSpLocks/>
          </p:cNvGrpSpPr>
          <p:nvPr/>
        </p:nvGrpSpPr>
        <p:grpSpPr bwMode="auto">
          <a:xfrm>
            <a:off x="2800866" y="2909887"/>
            <a:ext cx="1065213" cy="455612"/>
            <a:chOff x="1680" y="1717"/>
            <a:chExt cx="671" cy="287"/>
          </a:xfrm>
        </p:grpSpPr>
        <p:sp>
          <p:nvSpPr>
            <p:cNvPr id="12327" name="Rectangle 39"/>
            <p:cNvSpPr>
              <a:spLocks noChangeArrowheads="1"/>
            </p:cNvSpPr>
            <p:nvPr/>
          </p:nvSpPr>
          <p:spPr bwMode="auto">
            <a:xfrm>
              <a:off x="1680" y="176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28" name="Rectangle 40"/>
            <p:cNvSpPr>
              <a:spLocks noChangeArrowheads="1"/>
            </p:cNvSpPr>
            <p:nvPr/>
          </p:nvSpPr>
          <p:spPr bwMode="auto">
            <a:xfrm>
              <a:off x="1872" y="176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29" name="Rectangle 41"/>
            <p:cNvSpPr>
              <a:spLocks noChangeArrowheads="1"/>
            </p:cNvSpPr>
            <p:nvPr/>
          </p:nvSpPr>
          <p:spPr bwMode="auto">
            <a:xfrm>
              <a:off x="2064" y="176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30" name="Rectangle 42"/>
            <p:cNvSpPr>
              <a:spLocks noChangeArrowheads="1"/>
            </p:cNvSpPr>
            <p:nvPr/>
          </p:nvSpPr>
          <p:spPr bwMode="auto">
            <a:xfrm>
              <a:off x="2160" y="1717"/>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2331" name="Oval 43"/>
          <p:cNvSpPr>
            <a:spLocks noChangeArrowheads="1"/>
          </p:cNvSpPr>
          <p:nvPr/>
        </p:nvSpPr>
        <p:spPr bwMode="auto">
          <a:xfrm>
            <a:off x="2877066" y="23764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332" name="Line 44"/>
          <p:cNvSpPr>
            <a:spLocks noChangeShapeType="1"/>
          </p:cNvSpPr>
          <p:nvPr/>
        </p:nvSpPr>
        <p:spPr bwMode="auto">
          <a:xfrm>
            <a:off x="2953266" y="2452687"/>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2333" name="Oval 45"/>
          <p:cNvSpPr>
            <a:spLocks noChangeArrowheads="1"/>
          </p:cNvSpPr>
          <p:nvPr/>
        </p:nvSpPr>
        <p:spPr bwMode="auto">
          <a:xfrm>
            <a:off x="2877066" y="16906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334" name="Line 46"/>
          <p:cNvSpPr>
            <a:spLocks noChangeShapeType="1"/>
          </p:cNvSpPr>
          <p:nvPr/>
        </p:nvSpPr>
        <p:spPr bwMode="auto">
          <a:xfrm>
            <a:off x="2953266" y="1766887"/>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2335" name="Oval 47"/>
          <p:cNvSpPr>
            <a:spLocks noChangeArrowheads="1"/>
          </p:cNvSpPr>
          <p:nvPr/>
        </p:nvSpPr>
        <p:spPr bwMode="auto">
          <a:xfrm flipV="1">
            <a:off x="3181866" y="306228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336" name="Line 48"/>
          <p:cNvSpPr>
            <a:spLocks noChangeShapeType="1"/>
          </p:cNvSpPr>
          <p:nvPr/>
        </p:nvSpPr>
        <p:spPr bwMode="auto">
          <a:xfrm flipV="1">
            <a:off x="3258066" y="2603499"/>
            <a:ext cx="1588" cy="536575"/>
          </a:xfrm>
          <a:prstGeom prst="line">
            <a:avLst/>
          </a:prstGeom>
          <a:noFill/>
          <a:ln w="57240">
            <a:solidFill>
              <a:srgbClr val="C00000"/>
            </a:solidFill>
            <a:miter lim="800000"/>
            <a:headEnd/>
            <a:tailEnd type="triangle" w="med" len="med"/>
          </a:ln>
          <a:effectLst/>
        </p:spPr>
        <p:txBody>
          <a:bodyPr/>
          <a:lstStyle/>
          <a:p>
            <a:endParaRPr lang="en-US"/>
          </a:p>
        </p:txBody>
      </p:sp>
      <p:sp>
        <p:nvSpPr>
          <p:cNvPr id="12337" name="Oval 49"/>
          <p:cNvSpPr>
            <a:spLocks noChangeArrowheads="1"/>
          </p:cNvSpPr>
          <p:nvPr/>
        </p:nvSpPr>
        <p:spPr bwMode="auto">
          <a:xfrm flipV="1">
            <a:off x="3181866" y="237648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338" name="Line 50"/>
          <p:cNvSpPr>
            <a:spLocks noChangeShapeType="1"/>
          </p:cNvSpPr>
          <p:nvPr/>
        </p:nvSpPr>
        <p:spPr bwMode="auto">
          <a:xfrm flipV="1">
            <a:off x="3258066" y="1917699"/>
            <a:ext cx="1588" cy="536575"/>
          </a:xfrm>
          <a:prstGeom prst="line">
            <a:avLst/>
          </a:prstGeom>
          <a:noFill/>
          <a:ln w="57240">
            <a:solidFill>
              <a:srgbClr val="C00000"/>
            </a:solidFill>
            <a:miter lim="800000"/>
            <a:headEnd/>
            <a:tailEnd type="triangle" w="med" len="med"/>
          </a:ln>
          <a:effectLst/>
        </p:spPr>
        <p:txBody>
          <a:bodyPr/>
          <a:lstStyle/>
          <a:p>
            <a:endParaRPr lang="en-US"/>
          </a:p>
        </p:txBody>
      </p:sp>
      <p:sp>
        <p:nvSpPr>
          <p:cNvPr id="12339" name="Rectangle 51"/>
          <p:cNvSpPr>
            <a:spLocks noChangeArrowheads="1"/>
          </p:cNvSpPr>
          <p:nvPr/>
        </p:nvSpPr>
        <p:spPr bwMode="auto">
          <a:xfrm>
            <a:off x="5239266" y="23002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40" name="Rectangle 52"/>
          <p:cNvSpPr>
            <a:spLocks noChangeArrowheads="1"/>
          </p:cNvSpPr>
          <p:nvPr/>
        </p:nvSpPr>
        <p:spPr bwMode="auto">
          <a:xfrm>
            <a:off x="5544066" y="2300287"/>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grpSp>
        <p:nvGrpSpPr>
          <p:cNvPr id="7" name="Group 53"/>
          <p:cNvGrpSpPr>
            <a:grpSpLocks/>
          </p:cNvGrpSpPr>
          <p:nvPr/>
        </p:nvGrpSpPr>
        <p:grpSpPr bwMode="auto">
          <a:xfrm>
            <a:off x="5239266" y="1538287"/>
            <a:ext cx="1065213" cy="455612"/>
            <a:chOff x="3216" y="853"/>
            <a:chExt cx="671" cy="287"/>
          </a:xfrm>
        </p:grpSpPr>
        <p:sp>
          <p:nvSpPr>
            <p:cNvPr id="12342" name="Rectangle 54"/>
            <p:cNvSpPr>
              <a:spLocks noChangeArrowheads="1"/>
            </p:cNvSpPr>
            <p:nvPr/>
          </p:nvSpPr>
          <p:spPr bwMode="auto">
            <a:xfrm>
              <a:off x="3216" y="90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43" name="Rectangle 55"/>
            <p:cNvSpPr>
              <a:spLocks noChangeArrowheads="1"/>
            </p:cNvSpPr>
            <p:nvPr/>
          </p:nvSpPr>
          <p:spPr bwMode="auto">
            <a:xfrm>
              <a:off x="3408" y="90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44" name="Rectangle 56"/>
            <p:cNvSpPr>
              <a:spLocks noChangeArrowheads="1"/>
            </p:cNvSpPr>
            <p:nvPr/>
          </p:nvSpPr>
          <p:spPr bwMode="auto">
            <a:xfrm>
              <a:off x="3600" y="90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45" name="Rectangle 57"/>
            <p:cNvSpPr>
              <a:spLocks noChangeArrowheads="1"/>
            </p:cNvSpPr>
            <p:nvPr/>
          </p:nvSpPr>
          <p:spPr bwMode="auto">
            <a:xfrm>
              <a:off x="3696" y="853"/>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grpSp>
        <p:nvGrpSpPr>
          <p:cNvPr id="8" name="Group 58"/>
          <p:cNvGrpSpPr>
            <a:grpSpLocks/>
          </p:cNvGrpSpPr>
          <p:nvPr/>
        </p:nvGrpSpPr>
        <p:grpSpPr bwMode="auto">
          <a:xfrm>
            <a:off x="5239266" y="2909887"/>
            <a:ext cx="1065213" cy="455612"/>
            <a:chOff x="3216" y="1717"/>
            <a:chExt cx="671" cy="287"/>
          </a:xfrm>
        </p:grpSpPr>
        <p:sp>
          <p:nvSpPr>
            <p:cNvPr id="12347" name="Rectangle 59"/>
            <p:cNvSpPr>
              <a:spLocks noChangeArrowheads="1"/>
            </p:cNvSpPr>
            <p:nvPr/>
          </p:nvSpPr>
          <p:spPr bwMode="auto">
            <a:xfrm>
              <a:off x="3216" y="176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48" name="Rectangle 60"/>
            <p:cNvSpPr>
              <a:spLocks noChangeArrowheads="1"/>
            </p:cNvSpPr>
            <p:nvPr/>
          </p:nvSpPr>
          <p:spPr bwMode="auto">
            <a:xfrm>
              <a:off x="3408" y="176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49" name="Rectangle 61"/>
            <p:cNvSpPr>
              <a:spLocks noChangeArrowheads="1"/>
            </p:cNvSpPr>
            <p:nvPr/>
          </p:nvSpPr>
          <p:spPr bwMode="auto">
            <a:xfrm>
              <a:off x="3600" y="176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50" name="Rectangle 62"/>
            <p:cNvSpPr>
              <a:spLocks noChangeArrowheads="1"/>
            </p:cNvSpPr>
            <p:nvPr/>
          </p:nvSpPr>
          <p:spPr bwMode="auto">
            <a:xfrm>
              <a:off x="3696" y="1717"/>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2351" name="Oval 63"/>
          <p:cNvSpPr>
            <a:spLocks noChangeArrowheads="1"/>
          </p:cNvSpPr>
          <p:nvPr/>
        </p:nvSpPr>
        <p:spPr bwMode="auto">
          <a:xfrm>
            <a:off x="5315466" y="23764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352" name="Line 64"/>
          <p:cNvSpPr>
            <a:spLocks noChangeShapeType="1"/>
          </p:cNvSpPr>
          <p:nvPr/>
        </p:nvSpPr>
        <p:spPr bwMode="auto">
          <a:xfrm>
            <a:off x="5391666" y="2452687"/>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2353" name="Oval 65"/>
          <p:cNvSpPr>
            <a:spLocks noChangeArrowheads="1"/>
          </p:cNvSpPr>
          <p:nvPr/>
        </p:nvSpPr>
        <p:spPr bwMode="auto">
          <a:xfrm>
            <a:off x="5315466" y="16906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354" name="Line 66"/>
          <p:cNvSpPr>
            <a:spLocks noChangeShapeType="1"/>
          </p:cNvSpPr>
          <p:nvPr/>
        </p:nvSpPr>
        <p:spPr bwMode="auto">
          <a:xfrm>
            <a:off x="5391666" y="1766887"/>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2355" name="Oval 67"/>
          <p:cNvSpPr>
            <a:spLocks noChangeArrowheads="1"/>
          </p:cNvSpPr>
          <p:nvPr/>
        </p:nvSpPr>
        <p:spPr bwMode="auto">
          <a:xfrm flipV="1">
            <a:off x="5620266" y="306228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356" name="Line 68"/>
          <p:cNvSpPr>
            <a:spLocks noChangeShapeType="1"/>
          </p:cNvSpPr>
          <p:nvPr/>
        </p:nvSpPr>
        <p:spPr bwMode="auto">
          <a:xfrm flipV="1">
            <a:off x="5696466" y="2603499"/>
            <a:ext cx="1588" cy="536575"/>
          </a:xfrm>
          <a:prstGeom prst="line">
            <a:avLst/>
          </a:prstGeom>
          <a:noFill/>
          <a:ln w="57240">
            <a:solidFill>
              <a:srgbClr val="C00000"/>
            </a:solidFill>
            <a:miter lim="800000"/>
            <a:headEnd/>
            <a:tailEnd type="triangle" w="med" len="med"/>
          </a:ln>
          <a:effectLst/>
        </p:spPr>
        <p:txBody>
          <a:bodyPr/>
          <a:lstStyle/>
          <a:p>
            <a:endParaRPr lang="en-US"/>
          </a:p>
        </p:txBody>
      </p:sp>
      <p:sp>
        <p:nvSpPr>
          <p:cNvPr id="12357" name="Oval 69"/>
          <p:cNvSpPr>
            <a:spLocks noChangeArrowheads="1"/>
          </p:cNvSpPr>
          <p:nvPr/>
        </p:nvSpPr>
        <p:spPr bwMode="auto">
          <a:xfrm flipV="1">
            <a:off x="5620266" y="237648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358" name="Line 70"/>
          <p:cNvSpPr>
            <a:spLocks noChangeShapeType="1"/>
          </p:cNvSpPr>
          <p:nvPr/>
        </p:nvSpPr>
        <p:spPr bwMode="auto">
          <a:xfrm flipV="1">
            <a:off x="5696466" y="1917699"/>
            <a:ext cx="1588" cy="536575"/>
          </a:xfrm>
          <a:prstGeom prst="line">
            <a:avLst/>
          </a:prstGeom>
          <a:noFill/>
          <a:ln w="57240">
            <a:solidFill>
              <a:srgbClr val="C00000"/>
            </a:solidFill>
            <a:miter lim="800000"/>
            <a:headEnd/>
            <a:tailEnd type="triangle" w="med" len="med"/>
          </a:ln>
          <a:effectLst/>
        </p:spPr>
        <p:txBody>
          <a:bodyPr/>
          <a:lstStyle/>
          <a:p>
            <a:endParaRPr lang="en-US"/>
          </a:p>
        </p:txBody>
      </p:sp>
      <p:sp>
        <p:nvSpPr>
          <p:cNvPr id="12359" name="Rectangle 71"/>
          <p:cNvSpPr>
            <a:spLocks noChangeArrowheads="1"/>
          </p:cNvSpPr>
          <p:nvPr/>
        </p:nvSpPr>
        <p:spPr bwMode="auto">
          <a:xfrm>
            <a:off x="1200666" y="2300287"/>
            <a:ext cx="304800" cy="304800"/>
          </a:xfrm>
          <a:prstGeom prst="rect">
            <a:avLst/>
          </a:prstGeom>
          <a:solidFill>
            <a:srgbClr val="00B050"/>
          </a:solidFill>
          <a:ln w="9525">
            <a:noFill/>
            <a:round/>
            <a:headEnd/>
            <a:tailEnd/>
          </a:ln>
          <a:effectLst/>
        </p:spPr>
        <p:txBody>
          <a:bodyPr wrap="none" anchor="ctr"/>
          <a:lstStyle/>
          <a:p>
            <a:endParaRPr lang="en-US"/>
          </a:p>
        </p:txBody>
      </p:sp>
      <p:grpSp>
        <p:nvGrpSpPr>
          <p:cNvPr id="9" name="Group 72"/>
          <p:cNvGrpSpPr>
            <a:grpSpLocks/>
          </p:cNvGrpSpPr>
          <p:nvPr/>
        </p:nvGrpSpPr>
        <p:grpSpPr bwMode="auto">
          <a:xfrm>
            <a:off x="7372866" y="2224087"/>
            <a:ext cx="1065213" cy="455612"/>
            <a:chOff x="4560" y="1285"/>
            <a:chExt cx="671" cy="287"/>
          </a:xfrm>
        </p:grpSpPr>
        <p:sp>
          <p:nvSpPr>
            <p:cNvPr id="12361" name="Rectangle 73"/>
            <p:cNvSpPr>
              <a:spLocks noChangeArrowheads="1"/>
            </p:cNvSpPr>
            <p:nvPr/>
          </p:nvSpPr>
          <p:spPr bwMode="auto">
            <a:xfrm>
              <a:off x="4560" y="133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62" name="Rectangle 74"/>
            <p:cNvSpPr>
              <a:spLocks noChangeArrowheads="1"/>
            </p:cNvSpPr>
            <p:nvPr/>
          </p:nvSpPr>
          <p:spPr bwMode="auto">
            <a:xfrm>
              <a:off x="4752" y="133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63" name="Rectangle 75"/>
            <p:cNvSpPr>
              <a:spLocks noChangeArrowheads="1"/>
            </p:cNvSpPr>
            <p:nvPr/>
          </p:nvSpPr>
          <p:spPr bwMode="auto">
            <a:xfrm>
              <a:off x="4944" y="133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64" name="Rectangle 76"/>
            <p:cNvSpPr>
              <a:spLocks noChangeArrowheads="1"/>
            </p:cNvSpPr>
            <p:nvPr/>
          </p:nvSpPr>
          <p:spPr bwMode="auto">
            <a:xfrm>
              <a:off x="5040" y="1285"/>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2365" name="Oval 77"/>
          <p:cNvSpPr>
            <a:spLocks noChangeArrowheads="1"/>
          </p:cNvSpPr>
          <p:nvPr/>
        </p:nvSpPr>
        <p:spPr bwMode="auto">
          <a:xfrm>
            <a:off x="7449066" y="23764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366" name="Line 78"/>
          <p:cNvSpPr>
            <a:spLocks noChangeShapeType="1"/>
          </p:cNvSpPr>
          <p:nvPr/>
        </p:nvSpPr>
        <p:spPr bwMode="auto">
          <a:xfrm>
            <a:off x="7525266" y="2452687"/>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2367" name="Oval 79"/>
          <p:cNvSpPr>
            <a:spLocks noChangeArrowheads="1"/>
          </p:cNvSpPr>
          <p:nvPr/>
        </p:nvSpPr>
        <p:spPr bwMode="auto">
          <a:xfrm>
            <a:off x="7753866" y="2376487"/>
            <a:ext cx="152400" cy="152400"/>
          </a:xfrm>
          <a:prstGeom prst="ellipse">
            <a:avLst/>
          </a:prstGeom>
          <a:noFill/>
          <a:ln w="28440">
            <a:solidFill>
              <a:srgbClr val="C00000"/>
            </a:solidFill>
            <a:miter lim="800000"/>
            <a:headEnd/>
            <a:tailEnd/>
          </a:ln>
          <a:effectLst/>
        </p:spPr>
        <p:txBody>
          <a:bodyPr wrap="none" anchor="ctr"/>
          <a:lstStyle/>
          <a:p>
            <a:endParaRPr lang="en-US"/>
          </a:p>
        </p:txBody>
      </p:sp>
      <p:sp>
        <p:nvSpPr>
          <p:cNvPr id="12368" name="Text Box 80"/>
          <p:cNvSpPr txBox="1">
            <a:spLocks noChangeArrowheads="1"/>
          </p:cNvSpPr>
          <p:nvPr/>
        </p:nvSpPr>
        <p:spPr bwMode="auto">
          <a:xfrm>
            <a:off x="3648591" y="1385887"/>
            <a:ext cx="1382751"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ourier New" pitchFamily="49" charset="0"/>
                <a:ea typeface="msgothic" charset="0"/>
                <a:cs typeface="msgothic" charset="0"/>
              </a:rPr>
              <a:t>free( )</a:t>
            </a:r>
          </a:p>
        </p:txBody>
      </p:sp>
      <p:sp>
        <p:nvSpPr>
          <p:cNvPr id="12369" name="Oval 81"/>
          <p:cNvSpPr>
            <a:spLocks noChangeArrowheads="1"/>
          </p:cNvSpPr>
          <p:nvPr/>
        </p:nvSpPr>
        <p:spPr bwMode="auto">
          <a:xfrm>
            <a:off x="4629666" y="1538287"/>
            <a:ext cx="152400" cy="152400"/>
          </a:xfrm>
          <a:prstGeom prst="ellipse">
            <a:avLst/>
          </a:prstGeom>
          <a:solidFill>
            <a:schemeClr val="tx1"/>
          </a:solidFill>
          <a:ln w="9525">
            <a:noFill/>
            <a:round/>
            <a:headEnd/>
            <a:tailEnd/>
          </a:ln>
          <a:effectLst/>
        </p:spPr>
        <p:txBody>
          <a:bodyPr wrap="none" anchor="ctr"/>
          <a:lstStyle/>
          <a:p>
            <a:endParaRPr lang="en-US"/>
          </a:p>
        </p:txBody>
      </p:sp>
      <p:sp>
        <p:nvSpPr>
          <p:cNvPr id="12370" name="Line 82"/>
          <p:cNvSpPr>
            <a:spLocks noChangeShapeType="1"/>
          </p:cNvSpPr>
          <p:nvPr/>
        </p:nvSpPr>
        <p:spPr bwMode="auto">
          <a:xfrm flipH="1">
            <a:off x="4170879" y="1614487"/>
            <a:ext cx="536575" cy="685800"/>
          </a:xfrm>
          <a:prstGeom prst="line">
            <a:avLst/>
          </a:prstGeom>
          <a:noFill/>
          <a:ln w="57240">
            <a:solidFill>
              <a:schemeClr val="tx1"/>
            </a:solidFill>
            <a:miter lim="800000"/>
            <a:headEnd/>
            <a:tailEnd type="triangle" w="med" len="med"/>
          </a:ln>
          <a:effectLst/>
        </p:spPr>
        <p:txBody>
          <a:bodyPr/>
          <a:lstStyle/>
          <a:p>
            <a:endParaRPr lang="en-US"/>
          </a:p>
        </p:txBody>
      </p:sp>
      <p:sp>
        <p:nvSpPr>
          <p:cNvPr id="12407" name="Oval 119"/>
          <p:cNvSpPr>
            <a:spLocks noChangeArrowheads="1"/>
          </p:cNvSpPr>
          <p:nvPr/>
        </p:nvSpPr>
        <p:spPr bwMode="auto">
          <a:xfrm>
            <a:off x="5315466" y="30622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408" name="Oval 120"/>
          <p:cNvSpPr>
            <a:spLocks noChangeArrowheads="1"/>
          </p:cNvSpPr>
          <p:nvPr/>
        </p:nvSpPr>
        <p:spPr bwMode="auto">
          <a:xfrm>
            <a:off x="2877066" y="3062287"/>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412" name="Oval 124"/>
          <p:cNvSpPr>
            <a:spLocks noChangeArrowheads="1"/>
          </p:cNvSpPr>
          <p:nvPr/>
        </p:nvSpPr>
        <p:spPr bwMode="auto">
          <a:xfrm flipV="1">
            <a:off x="5620266" y="169068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414" name="Oval 126"/>
          <p:cNvSpPr>
            <a:spLocks noChangeArrowheads="1"/>
          </p:cNvSpPr>
          <p:nvPr/>
        </p:nvSpPr>
        <p:spPr bwMode="auto">
          <a:xfrm flipV="1">
            <a:off x="3181866" y="1690687"/>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415" name="Text Box 127"/>
          <p:cNvSpPr txBox="1">
            <a:spLocks noChangeArrowheads="1"/>
          </p:cNvSpPr>
          <p:nvPr/>
        </p:nvSpPr>
        <p:spPr bwMode="auto">
          <a:xfrm>
            <a:off x="422791" y="2247899"/>
            <a:ext cx="69769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Root</a:t>
            </a:r>
          </a:p>
        </p:txBody>
      </p:sp>
      <p:sp>
        <p:nvSpPr>
          <p:cNvPr id="12417" name="Text Box 129"/>
          <p:cNvSpPr txBox="1">
            <a:spLocks noChangeArrowheads="1"/>
          </p:cNvSpPr>
          <p:nvPr/>
        </p:nvSpPr>
        <p:spPr bwMode="auto">
          <a:xfrm>
            <a:off x="438666" y="1290637"/>
            <a:ext cx="937949"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Before</a:t>
            </a:r>
          </a:p>
        </p:txBody>
      </p:sp>
      <p:grpSp>
        <p:nvGrpSpPr>
          <p:cNvPr id="12" name="Group 11"/>
          <p:cNvGrpSpPr/>
          <p:nvPr/>
        </p:nvGrpSpPr>
        <p:grpSpPr>
          <a:xfrm>
            <a:off x="405329" y="4498975"/>
            <a:ext cx="8151812" cy="2130425"/>
            <a:chOff x="405329" y="4498975"/>
            <a:chExt cx="8151812" cy="2130425"/>
          </a:xfrm>
        </p:grpSpPr>
        <p:sp>
          <p:nvSpPr>
            <p:cNvPr id="12420" name="Rectangle 132"/>
            <p:cNvSpPr>
              <a:spLocks noChangeArrowheads="1"/>
            </p:cNvSpPr>
            <p:nvPr/>
          </p:nvSpPr>
          <p:spPr bwMode="auto">
            <a:xfrm>
              <a:off x="405329" y="4498975"/>
              <a:ext cx="8151812" cy="2130425"/>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nvGrpSpPr>
            <p:cNvPr id="2" name="Group 2"/>
            <p:cNvGrpSpPr>
              <a:grpSpLocks/>
            </p:cNvGrpSpPr>
            <p:nvPr/>
          </p:nvGrpSpPr>
          <p:grpSpPr bwMode="auto">
            <a:xfrm>
              <a:off x="2800866" y="6096000"/>
              <a:ext cx="1065213" cy="455612"/>
              <a:chOff x="1680" y="3827"/>
              <a:chExt cx="671" cy="287"/>
            </a:xfrm>
          </p:grpSpPr>
          <p:sp>
            <p:nvSpPr>
              <p:cNvPr id="12291" name="Rectangle 3"/>
              <p:cNvSpPr>
                <a:spLocks noChangeArrowheads="1"/>
              </p:cNvSpPr>
              <p:nvPr/>
            </p:nvSpPr>
            <p:spPr bwMode="auto">
              <a:xfrm>
                <a:off x="1680" y="387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292" name="Rectangle 4"/>
              <p:cNvSpPr>
                <a:spLocks noChangeArrowheads="1"/>
              </p:cNvSpPr>
              <p:nvPr/>
            </p:nvSpPr>
            <p:spPr bwMode="auto">
              <a:xfrm>
                <a:off x="1872" y="387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293" name="Rectangle 5"/>
              <p:cNvSpPr>
                <a:spLocks noChangeArrowheads="1"/>
              </p:cNvSpPr>
              <p:nvPr/>
            </p:nvSpPr>
            <p:spPr bwMode="auto">
              <a:xfrm>
                <a:off x="2064" y="387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294" name="Rectangle 6"/>
              <p:cNvSpPr>
                <a:spLocks noChangeArrowheads="1"/>
              </p:cNvSpPr>
              <p:nvPr/>
            </p:nvSpPr>
            <p:spPr bwMode="auto">
              <a:xfrm>
                <a:off x="2160" y="3827"/>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2295" name="Line 7"/>
            <p:cNvSpPr>
              <a:spLocks noChangeShapeType="1"/>
            </p:cNvSpPr>
            <p:nvPr/>
          </p:nvSpPr>
          <p:spPr bwMode="auto">
            <a:xfrm flipV="1">
              <a:off x="3258066" y="5103812"/>
              <a:ext cx="1588" cy="1222375"/>
            </a:xfrm>
            <a:prstGeom prst="line">
              <a:avLst/>
            </a:prstGeom>
            <a:noFill/>
            <a:ln w="57240">
              <a:solidFill>
                <a:srgbClr val="C00000"/>
              </a:solidFill>
              <a:miter lim="800000"/>
              <a:headEnd/>
              <a:tailEnd type="triangle" w="med" len="med"/>
            </a:ln>
            <a:effectLst/>
          </p:spPr>
          <p:txBody>
            <a:bodyPr/>
            <a:lstStyle/>
            <a:p>
              <a:endParaRPr lang="en-US"/>
            </a:p>
          </p:txBody>
        </p:sp>
        <p:grpSp>
          <p:nvGrpSpPr>
            <p:cNvPr id="3" name="Group 8"/>
            <p:cNvGrpSpPr>
              <a:grpSpLocks/>
            </p:cNvGrpSpPr>
            <p:nvPr/>
          </p:nvGrpSpPr>
          <p:grpSpPr bwMode="auto">
            <a:xfrm>
              <a:off x="2800866" y="4724400"/>
              <a:ext cx="1065213" cy="455612"/>
              <a:chOff x="1680" y="2963"/>
              <a:chExt cx="671" cy="287"/>
            </a:xfrm>
          </p:grpSpPr>
          <p:sp>
            <p:nvSpPr>
              <p:cNvPr id="12297" name="Rectangle 9"/>
              <p:cNvSpPr>
                <a:spLocks noChangeArrowheads="1"/>
              </p:cNvSpPr>
              <p:nvPr/>
            </p:nvSpPr>
            <p:spPr bwMode="auto">
              <a:xfrm>
                <a:off x="1680" y="30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298" name="Rectangle 10"/>
              <p:cNvSpPr>
                <a:spLocks noChangeArrowheads="1"/>
              </p:cNvSpPr>
              <p:nvPr/>
            </p:nvSpPr>
            <p:spPr bwMode="auto">
              <a:xfrm>
                <a:off x="1872" y="30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299" name="Rectangle 11"/>
              <p:cNvSpPr>
                <a:spLocks noChangeArrowheads="1"/>
              </p:cNvSpPr>
              <p:nvPr/>
            </p:nvSpPr>
            <p:spPr bwMode="auto">
              <a:xfrm>
                <a:off x="2064" y="30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00" name="Rectangle 12"/>
              <p:cNvSpPr>
                <a:spLocks noChangeArrowheads="1"/>
              </p:cNvSpPr>
              <p:nvPr/>
            </p:nvSpPr>
            <p:spPr bwMode="auto">
              <a:xfrm>
                <a:off x="2160" y="2963"/>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2301" name="Line 13"/>
            <p:cNvSpPr>
              <a:spLocks noChangeShapeType="1"/>
            </p:cNvSpPr>
            <p:nvPr/>
          </p:nvSpPr>
          <p:spPr bwMode="auto">
            <a:xfrm>
              <a:off x="2953266" y="4953000"/>
              <a:ext cx="1588" cy="1219200"/>
            </a:xfrm>
            <a:prstGeom prst="line">
              <a:avLst/>
            </a:prstGeom>
            <a:noFill/>
            <a:ln w="57240">
              <a:solidFill>
                <a:srgbClr val="00B050"/>
              </a:solidFill>
              <a:miter lim="800000"/>
              <a:headEnd/>
              <a:tailEnd type="triangle" w="med" len="med"/>
            </a:ln>
            <a:effectLst/>
          </p:spPr>
          <p:txBody>
            <a:bodyPr/>
            <a:lstStyle/>
            <a:p>
              <a:endParaRPr lang="en-US"/>
            </a:p>
          </p:txBody>
        </p:sp>
        <p:grpSp>
          <p:nvGrpSpPr>
            <p:cNvPr id="4" name="Group 14"/>
            <p:cNvGrpSpPr>
              <a:grpSpLocks/>
            </p:cNvGrpSpPr>
            <p:nvPr/>
          </p:nvGrpSpPr>
          <p:grpSpPr bwMode="auto">
            <a:xfrm>
              <a:off x="5239266" y="6096000"/>
              <a:ext cx="1065213" cy="455612"/>
              <a:chOff x="3216" y="3827"/>
              <a:chExt cx="671" cy="287"/>
            </a:xfrm>
          </p:grpSpPr>
          <p:sp>
            <p:nvSpPr>
              <p:cNvPr id="12303" name="Rectangle 15"/>
              <p:cNvSpPr>
                <a:spLocks noChangeArrowheads="1"/>
              </p:cNvSpPr>
              <p:nvPr/>
            </p:nvSpPr>
            <p:spPr bwMode="auto">
              <a:xfrm>
                <a:off x="3216" y="387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04" name="Rectangle 16"/>
              <p:cNvSpPr>
                <a:spLocks noChangeArrowheads="1"/>
              </p:cNvSpPr>
              <p:nvPr/>
            </p:nvSpPr>
            <p:spPr bwMode="auto">
              <a:xfrm>
                <a:off x="3408" y="387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05" name="Rectangle 17"/>
              <p:cNvSpPr>
                <a:spLocks noChangeArrowheads="1"/>
              </p:cNvSpPr>
              <p:nvPr/>
            </p:nvSpPr>
            <p:spPr bwMode="auto">
              <a:xfrm>
                <a:off x="3600" y="3875"/>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06" name="Rectangle 18"/>
              <p:cNvSpPr>
                <a:spLocks noChangeArrowheads="1"/>
              </p:cNvSpPr>
              <p:nvPr/>
            </p:nvSpPr>
            <p:spPr bwMode="auto">
              <a:xfrm>
                <a:off x="3696" y="3827"/>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2307" name="Line 19"/>
            <p:cNvSpPr>
              <a:spLocks noChangeShapeType="1"/>
            </p:cNvSpPr>
            <p:nvPr/>
          </p:nvSpPr>
          <p:spPr bwMode="auto">
            <a:xfrm flipV="1">
              <a:off x="5696466" y="5103812"/>
              <a:ext cx="1588" cy="1222375"/>
            </a:xfrm>
            <a:prstGeom prst="line">
              <a:avLst/>
            </a:prstGeom>
            <a:noFill/>
            <a:ln w="57240">
              <a:solidFill>
                <a:srgbClr val="C00000"/>
              </a:solidFill>
              <a:miter lim="800000"/>
              <a:headEnd/>
              <a:tailEnd type="triangle" w="med" len="med"/>
            </a:ln>
            <a:effectLst/>
          </p:spPr>
          <p:txBody>
            <a:bodyPr/>
            <a:lstStyle/>
            <a:p>
              <a:endParaRPr lang="en-US"/>
            </a:p>
          </p:txBody>
        </p:sp>
        <p:sp>
          <p:nvSpPr>
            <p:cNvPr id="12371" name="Rectangle 83"/>
            <p:cNvSpPr>
              <a:spLocks noChangeArrowheads="1"/>
            </p:cNvSpPr>
            <p:nvPr/>
          </p:nvSpPr>
          <p:spPr bwMode="auto">
            <a:xfrm>
              <a:off x="40200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72" name="Rectangle 84"/>
            <p:cNvSpPr>
              <a:spLocks noChangeArrowheads="1"/>
            </p:cNvSpPr>
            <p:nvPr/>
          </p:nvSpPr>
          <p:spPr bwMode="auto">
            <a:xfrm>
              <a:off x="43248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73" name="Rectangle 85"/>
            <p:cNvSpPr>
              <a:spLocks noChangeArrowheads="1"/>
            </p:cNvSpPr>
            <p:nvPr/>
          </p:nvSpPr>
          <p:spPr bwMode="auto">
            <a:xfrm>
              <a:off x="46296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74" name="Rectangle 86"/>
            <p:cNvSpPr>
              <a:spLocks noChangeArrowheads="1"/>
            </p:cNvSpPr>
            <p:nvPr/>
          </p:nvSpPr>
          <p:spPr bwMode="auto">
            <a:xfrm>
              <a:off x="49344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75" name="Rectangle 87"/>
            <p:cNvSpPr>
              <a:spLocks noChangeArrowheads="1"/>
            </p:cNvSpPr>
            <p:nvPr/>
          </p:nvSpPr>
          <p:spPr bwMode="auto">
            <a:xfrm>
              <a:off x="58488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76" name="Rectangle 88"/>
            <p:cNvSpPr>
              <a:spLocks noChangeArrowheads="1"/>
            </p:cNvSpPr>
            <p:nvPr/>
          </p:nvSpPr>
          <p:spPr bwMode="auto">
            <a:xfrm>
              <a:off x="61536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77" name="Rectangle 89"/>
            <p:cNvSpPr>
              <a:spLocks noChangeArrowheads="1"/>
            </p:cNvSpPr>
            <p:nvPr/>
          </p:nvSpPr>
          <p:spPr bwMode="auto">
            <a:xfrm>
              <a:off x="28008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78" name="Rectangle 90"/>
            <p:cNvSpPr>
              <a:spLocks noChangeArrowheads="1"/>
            </p:cNvSpPr>
            <p:nvPr/>
          </p:nvSpPr>
          <p:spPr bwMode="auto">
            <a:xfrm>
              <a:off x="31056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79" name="Rectangle 91"/>
            <p:cNvSpPr>
              <a:spLocks noChangeArrowheads="1"/>
            </p:cNvSpPr>
            <p:nvPr/>
          </p:nvSpPr>
          <p:spPr bwMode="auto">
            <a:xfrm>
              <a:off x="34104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80" name="Rectangle 92"/>
            <p:cNvSpPr>
              <a:spLocks noChangeArrowheads="1"/>
            </p:cNvSpPr>
            <p:nvPr/>
          </p:nvSpPr>
          <p:spPr bwMode="auto">
            <a:xfrm>
              <a:off x="37152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81" name="Oval 93"/>
            <p:cNvSpPr>
              <a:spLocks noChangeArrowheads="1"/>
            </p:cNvSpPr>
            <p:nvPr/>
          </p:nvSpPr>
          <p:spPr bwMode="auto">
            <a:xfrm>
              <a:off x="2877066" y="55626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382" name="Oval 94"/>
            <p:cNvSpPr>
              <a:spLocks noChangeArrowheads="1"/>
            </p:cNvSpPr>
            <p:nvPr/>
          </p:nvSpPr>
          <p:spPr bwMode="auto">
            <a:xfrm>
              <a:off x="2877066" y="48768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383" name="Oval 95"/>
            <p:cNvSpPr>
              <a:spLocks noChangeArrowheads="1"/>
            </p:cNvSpPr>
            <p:nvPr/>
          </p:nvSpPr>
          <p:spPr bwMode="auto">
            <a:xfrm flipV="1">
              <a:off x="3181866" y="62484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384" name="Rectangle 96"/>
            <p:cNvSpPr>
              <a:spLocks noChangeArrowheads="1"/>
            </p:cNvSpPr>
            <p:nvPr/>
          </p:nvSpPr>
          <p:spPr bwMode="auto">
            <a:xfrm>
              <a:off x="55440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grpSp>
          <p:nvGrpSpPr>
            <p:cNvPr id="10" name="Group 97"/>
            <p:cNvGrpSpPr>
              <a:grpSpLocks/>
            </p:cNvGrpSpPr>
            <p:nvPr/>
          </p:nvGrpSpPr>
          <p:grpSpPr bwMode="auto">
            <a:xfrm>
              <a:off x="5239266" y="4724400"/>
              <a:ext cx="1065213" cy="455612"/>
              <a:chOff x="3216" y="2963"/>
              <a:chExt cx="671" cy="287"/>
            </a:xfrm>
          </p:grpSpPr>
          <p:sp>
            <p:nvSpPr>
              <p:cNvPr id="12386" name="Rectangle 98"/>
              <p:cNvSpPr>
                <a:spLocks noChangeArrowheads="1"/>
              </p:cNvSpPr>
              <p:nvPr/>
            </p:nvSpPr>
            <p:spPr bwMode="auto">
              <a:xfrm>
                <a:off x="3216" y="30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87" name="Rectangle 99"/>
              <p:cNvSpPr>
                <a:spLocks noChangeArrowheads="1"/>
              </p:cNvSpPr>
              <p:nvPr/>
            </p:nvSpPr>
            <p:spPr bwMode="auto">
              <a:xfrm>
                <a:off x="3408" y="30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88" name="Rectangle 100"/>
              <p:cNvSpPr>
                <a:spLocks noChangeArrowheads="1"/>
              </p:cNvSpPr>
              <p:nvPr/>
            </p:nvSpPr>
            <p:spPr bwMode="auto">
              <a:xfrm>
                <a:off x="3600" y="3011"/>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89" name="Rectangle 101"/>
              <p:cNvSpPr>
                <a:spLocks noChangeArrowheads="1"/>
              </p:cNvSpPr>
              <p:nvPr/>
            </p:nvSpPr>
            <p:spPr bwMode="auto">
              <a:xfrm>
                <a:off x="3696" y="2963"/>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2390" name="Oval 102"/>
            <p:cNvSpPr>
              <a:spLocks noChangeArrowheads="1"/>
            </p:cNvSpPr>
            <p:nvPr/>
          </p:nvSpPr>
          <p:spPr bwMode="auto">
            <a:xfrm>
              <a:off x="5315466" y="48768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391" name="Line 103"/>
            <p:cNvSpPr>
              <a:spLocks noChangeShapeType="1"/>
            </p:cNvSpPr>
            <p:nvPr/>
          </p:nvSpPr>
          <p:spPr bwMode="auto">
            <a:xfrm>
              <a:off x="5391666" y="4953000"/>
              <a:ext cx="1588" cy="1219200"/>
            </a:xfrm>
            <a:prstGeom prst="line">
              <a:avLst/>
            </a:prstGeom>
            <a:noFill/>
            <a:ln w="57240">
              <a:solidFill>
                <a:srgbClr val="00B050"/>
              </a:solidFill>
              <a:miter lim="800000"/>
              <a:headEnd/>
              <a:tailEnd type="triangle" w="med" len="med"/>
            </a:ln>
            <a:effectLst/>
          </p:spPr>
          <p:txBody>
            <a:bodyPr/>
            <a:lstStyle/>
            <a:p>
              <a:endParaRPr lang="en-US"/>
            </a:p>
          </p:txBody>
        </p:sp>
        <p:sp>
          <p:nvSpPr>
            <p:cNvPr id="12392" name="Oval 104"/>
            <p:cNvSpPr>
              <a:spLocks noChangeArrowheads="1"/>
            </p:cNvSpPr>
            <p:nvPr/>
          </p:nvSpPr>
          <p:spPr bwMode="auto">
            <a:xfrm flipV="1">
              <a:off x="5620266" y="62484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393" name="Rectangle 105"/>
            <p:cNvSpPr>
              <a:spLocks noChangeArrowheads="1"/>
            </p:cNvSpPr>
            <p:nvPr/>
          </p:nvSpPr>
          <p:spPr bwMode="auto">
            <a:xfrm>
              <a:off x="1200666" y="5486400"/>
              <a:ext cx="304800" cy="304800"/>
            </a:xfrm>
            <a:prstGeom prst="rect">
              <a:avLst/>
            </a:prstGeom>
            <a:solidFill>
              <a:srgbClr val="00B050"/>
            </a:solidFill>
            <a:ln w="9525">
              <a:noFill/>
              <a:round/>
              <a:headEnd/>
              <a:tailEnd/>
            </a:ln>
            <a:effectLst/>
          </p:spPr>
          <p:txBody>
            <a:bodyPr wrap="none" anchor="ctr"/>
            <a:lstStyle/>
            <a:p>
              <a:endParaRPr lang="en-US"/>
            </a:p>
          </p:txBody>
        </p:sp>
        <p:grpSp>
          <p:nvGrpSpPr>
            <p:cNvPr id="11" name="Group 106"/>
            <p:cNvGrpSpPr>
              <a:grpSpLocks/>
            </p:cNvGrpSpPr>
            <p:nvPr/>
          </p:nvGrpSpPr>
          <p:grpSpPr bwMode="auto">
            <a:xfrm>
              <a:off x="7372866" y="5410200"/>
              <a:ext cx="1065213" cy="455612"/>
              <a:chOff x="4560" y="3395"/>
              <a:chExt cx="671" cy="287"/>
            </a:xfrm>
          </p:grpSpPr>
          <p:sp>
            <p:nvSpPr>
              <p:cNvPr id="12395" name="Rectangle 107"/>
              <p:cNvSpPr>
                <a:spLocks noChangeArrowheads="1"/>
              </p:cNvSpPr>
              <p:nvPr/>
            </p:nvSpPr>
            <p:spPr bwMode="auto">
              <a:xfrm>
                <a:off x="4560" y="34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96" name="Rectangle 108"/>
              <p:cNvSpPr>
                <a:spLocks noChangeArrowheads="1"/>
              </p:cNvSpPr>
              <p:nvPr/>
            </p:nvSpPr>
            <p:spPr bwMode="auto">
              <a:xfrm>
                <a:off x="4752" y="34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97" name="Rectangle 109"/>
              <p:cNvSpPr>
                <a:spLocks noChangeArrowheads="1"/>
              </p:cNvSpPr>
              <p:nvPr/>
            </p:nvSpPr>
            <p:spPr bwMode="auto">
              <a:xfrm>
                <a:off x="4944" y="3443"/>
                <a:ext cx="192" cy="192"/>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398" name="Rectangle 110"/>
              <p:cNvSpPr>
                <a:spLocks noChangeArrowheads="1"/>
              </p:cNvSpPr>
              <p:nvPr/>
            </p:nvSpPr>
            <p:spPr bwMode="auto">
              <a:xfrm>
                <a:off x="5040" y="3395"/>
                <a:ext cx="192" cy="288"/>
              </a:xfrm>
              <a:prstGeom prst="rect">
                <a:avLst/>
              </a:prstGeom>
              <a:solidFill>
                <a:schemeClr val="bg2">
                  <a:lumMod val="20000"/>
                  <a:lumOff val="80000"/>
                </a:schemeClr>
              </a:solidFill>
              <a:ln w="9525">
                <a:noFill/>
                <a:round/>
                <a:headEnd/>
                <a:tailEnd/>
              </a:ln>
              <a:effectLst/>
            </p:spPr>
            <p:txBody>
              <a:bodyPr wrap="none" anchor="ctr"/>
              <a:lstStyle/>
              <a:p>
                <a:endParaRPr lang="en-US"/>
              </a:p>
            </p:txBody>
          </p:sp>
        </p:grpSp>
        <p:sp>
          <p:nvSpPr>
            <p:cNvPr id="12399" name="Oval 111"/>
            <p:cNvSpPr>
              <a:spLocks noChangeArrowheads="1"/>
            </p:cNvSpPr>
            <p:nvPr/>
          </p:nvSpPr>
          <p:spPr bwMode="auto">
            <a:xfrm>
              <a:off x="7449066" y="55626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400" name="Line 112"/>
            <p:cNvSpPr>
              <a:spLocks noChangeShapeType="1"/>
            </p:cNvSpPr>
            <p:nvPr/>
          </p:nvSpPr>
          <p:spPr bwMode="auto">
            <a:xfrm>
              <a:off x="7525266" y="5638800"/>
              <a:ext cx="1588" cy="533400"/>
            </a:xfrm>
            <a:prstGeom prst="line">
              <a:avLst/>
            </a:prstGeom>
            <a:noFill/>
            <a:ln w="57240">
              <a:solidFill>
                <a:srgbClr val="00B050"/>
              </a:solidFill>
              <a:miter lim="800000"/>
              <a:headEnd/>
              <a:tailEnd type="triangle" w="med" len="med"/>
            </a:ln>
            <a:effectLst/>
          </p:spPr>
          <p:txBody>
            <a:bodyPr/>
            <a:lstStyle/>
            <a:p>
              <a:endParaRPr lang="en-US"/>
            </a:p>
          </p:txBody>
        </p:sp>
        <p:sp>
          <p:nvSpPr>
            <p:cNvPr id="12401" name="Oval 113"/>
            <p:cNvSpPr>
              <a:spLocks noChangeArrowheads="1"/>
            </p:cNvSpPr>
            <p:nvPr/>
          </p:nvSpPr>
          <p:spPr bwMode="auto">
            <a:xfrm>
              <a:off x="7753866" y="55626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402" name="Line 114"/>
            <p:cNvSpPr>
              <a:spLocks noChangeShapeType="1"/>
            </p:cNvSpPr>
            <p:nvPr/>
          </p:nvSpPr>
          <p:spPr bwMode="auto">
            <a:xfrm>
              <a:off x="1429266" y="5638800"/>
              <a:ext cx="1371600" cy="1587"/>
            </a:xfrm>
            <a:prstGeom prst="line">
              <a:avLst/>
            </a:prstGeom>
            <a:noFill/>
            <a:ln w="57240">
              <a:solidFill>
                <a:srgbClr val="00B050"/>
              </a:solidFill>
              <a:miter lim="800000"/>
              <a:headEnd/>
              <a:tailEnd type="triangle" w="med" len="med"/>
            </a:ln>
            <a:effectLst/>
          </p:spPr>
          <p:txBody>
            <a:bodyPr/>
            <a:lstStyle/>
            <a:p>
              <a:endParaRPr lang="en-US"/>
            </a:p>
          </p:txBody>
        </p:sp>
        <p:sp>
          <p:nvSpPr>
            <p:cNvPr id="12403" name="Rectangle 115"/>
            <p:cNvSpPr>
              <a:spLocks noChangeArrowheads="1"/>
            </p:cNvSpPr>
            <p:nvPr/>
          </p:nvSpPr>
          <p:spPr bwMode="auto">
            <a:xfrm>
              <a:off x="5239266" y="5486400"/>
              <a:ext cx="304800" cy="304800"/>
            </a:xfrm>
            <a:prstGeom prst="rect">
              <a:avLst/>
            </a:prstGeom>
            <a:solidFill>
              <a:srgbClr val="FFFFFF"/>
            </a:solidFill>
            <a:ln w="3240">
              <a:solidFill>
                <a:srgbClr val="000066"/>
              </a:solidFill>
              <a:miter lim="800000"/>
              <a:headEnd/>
              <a:tailEnd/>
            </a:ln>
            <a:effectLst/>
          </p:spPr>
          <p:txBody>
            <a:bodyPr wrap="none" anchor="ctr"/>
            <a:lstStyle/>
            <a:p>
              <a:endParaRPr lang="en-US"/>
            </a:p>
          </p:txBody>
        </p:sp>
        <p:sp>
          <p:nvSpPr>
            <p:cNvPr id="12404" name="Oval 116"/>
            <p:cNvSpPr>
              <a:spLocks noChangeArrowheads="1"/>
            </p:cNvSpPr>
            <p:nvPr/>
          </p:nvSpPr>
          <p:spPr bwMode="auto">
            <a:xfrm>
              <a:off x="3181866" y="5562600"/>
              <a:ext cx="152400" cy="152400"/>
            </a:xfrm>
            <a:prstGeom prst="ellipse">
              <a:avLst/>
            </a:prstGeom>
            <a:noFill/>
            <a:ln w="28440">
              <a:solidFill>
                <a:srgbClr val="C00000"/>
              </a:solidFill>
              <a:miter lim="800000"/>
              <a:headEnd/>
              <a:tailEnd/>
            </a:ln>
            <a:effectLst/>
          </p:spPr>
          <p:txBody>
            <a:bodyPr wrap="none" anchor="ctr"/>
            <a:lstStyle/>
            <a:p>
              <a:endParaRPr lang="en-US"/>
            </a:p>
          </p:txBody>
        </p:sp>
        <p:sp>
          <p:nvSpPr>
            <p:cNvPr id="12405" name="Freeform 117"/>
            <p:cNvSpPr>
              <a:spLocks/>
            </p:cNvSpPr>
            <p:nvPr/>
          </p:nvSpPr>
          <p:spPr bwMode="auto">
            <a:xfrm>
              <a:off x="2953266" y="5292725"/>
              <a:ext cx="4419600" cy="346075"/>
            </a:xfrm>
            <a:custGeom>
              <a:avLst/>
              <a:gdLst/>
              <a:ahLst/>
              <a:cxnLst>
                <a:cxn ang="0">
                  <a:pos x="0" y="218"/>
                </a:cxn>
                <a:cxn ang="0">
                  <a:pos x="472" y="31"/>
                </a:cxn>
                <a:cxn ang="0">
                  <a:pos x="2109" y="31"/>
                </a:cxn>
                <a:cxn ang="0">
                  <a:pos x="2784" y="218"/>
                </a:cxn>
              </a:cxnLst>
              <a:rect l="0" t="0" r="r" b="b"/>
              <a:pathLst>
                <a:path w="2784" h="218">
                  <a:moveTo>
                    <a:pt x="0" y="218"/>
                  </a:moveTo>
                  <a:cubicBezTo>
                    <a:pt x="79" y="187"/>
                    <a:pt x="121" y="62"/>
                    <a:pt x="472" y="31"/>
                  </a:cubicBezTo>
                  <a:cubicBezTo>
                    <a:pt x="823" y="0"/>
                    <a:pt x="1724" y="0"/>
                    <a:pt x="2109" y="31"/>
                  </a:cubicBezTo>
                  <a:cubicBezTo>
                    <a:pt x="2494" y="62"/>
                    <a:pt x="2644" y="179"/>
                    <a:pt x="2784" y="218"/>
                  </a:cubicBezTo>
                </a:path>
              </a:pathLst>
            </a:custGeom>
            <a:noFill/>
            <a:ln w="57240">
              <a:solidFill>
                <a:srgbClr val="00B050"/>
              </a:solidFill>
              <a:round/>
              <a:headEnd/>
              <a:tailEnd type="triangle" w="med" len="med"/>
            </a:ln>
            <a:effectLst/>
          </p:spPr>
          <p:txBody>
            <a:bodyPr wrap="none" anchor="ctr"/>
            <a:lstStyle/>
            <a:p>
              <a:endParaRPr lang="en-US"/>
            </a:p>
          </p:txBody>
        </p:sp>
        <p:sp>
          <p:nvSpPr>
            <p:cNvPr id="12406" name="Freeform 118"/>
            <p:cNvSpPr>
              <a:spLocks/>
            </p:cNvSpPr>
            <p:nvPr/>
          </p:nvSpPr>
          <p:spPr bwMode="auto">
            <a:xfrm>
              <a:off x="6458466" y="5614987"/>
              <a:ext cx="1371600" cy="365125"/>
            </a:xfrm>
            <a:custGeom>
              <a:avLst/>
              <a:gdLst/>
              <a:ahLst/>
              <a:cxnLst>
                <a:cxn ang="0">
                  <a:pos x="864" y="15"/>
                </a:cxn>
                <a:cxn ang="0">
                  <a:pos x="745" y="227"/>
                </a:cxn>
                <a:cxn ang="0">
                  <a:pos x="210" y="35"/>
                </a:cxn>
                <a:cxn ang="0">
                  <a:pos x="0" y="15"/>
                </a:cxn>
              </a:cxnLst>
              <a:rect l="0" t="0" r="r" b="b"/>
              <a:pathLst>
                <a:path w="864" h="230">
                  <a:moveTo>
                    <a:pt x="864" y="15"/>
                  </a:moveTo>
                  <a:cubicBezTo>
                    <a:pt x="844" y="50"/>
                    <a:pt x="854" y="224"/>
                    <a:pt x="745" y="227"/>
                  </a:cubicBezTo>
                  <a:cubicBezTo>
                    <a:pt x="636" y="230"/>
                    <a:pt x="334" y="70"/>
                    <a:pt x="210" y="35"/>
                  </a:cubicBezTo>
                  <a:cubicBezTo>
                    <a:pt x="86" y="0"/>
                    <a:pt x="44" y="19"/>
                    <a:pt x="0" y="15"/>
                  </a:cubicBezTo>
                </a:path>
              </a:pathLst>
            </a:custGeom>
            <a:noFill/>
            <a:ln w="57240">
              <a:solidFill>
                <a:srgbClr val="C00000"/>
              </a:solidFill>
              <a:round/>
              <a:headEnd/>
              <a:tailEnd type="triangle" w="med" len="med"/>
            </a:ln>
            <a:effectLst/>
          </p:spPr>
          <p:txBody>
            <a:bodyPr wrap="none" anchor="ctr"/>
            <a:lstStyle/>
            <a:p>
              <a:endParaRPr lang="en-US"/>
            </a:p>
          </p:txBody>
        </p:sp>
        <p:sp>
          <p:nvSpPr>
            <p:cNvPr id="12409" name="Oval 121"/>
            <p:cNvSpPr>
              <a:spLocks noChangeArrowheads="1"/>
            </p:cNvSpPr>
            <p:nvPr/>
          </p:nvSpPr>
          <p:spPr bwMode="auto">
            <a:xfrm>
              <a:off x="2877066" y="62484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410" name="Oval 122"/>
            <p:cNvSpPr>
              <a:spLocks noChangeArrowheads="1"/>
            </p:cNvSpPr>
            <p:nvPr/>
          </p:nvSpPr>
          <p:spPr bwMode="auto">
            <a:xfrm>
              <a:off x="5315466" y="6248400"/>
              <a:ext cx="152400" cy="152400"/>
            </a:xfrm>
            <a:prstGeom prst="ellipse">
              <a:avLst/>
            </a:prstGeom>
            <a:solidFill>
              <a:srgbClr val="00B050"/>
            </a:solidFill>
            <a:ln w="9525">
              <a:noFill/>
              <a:round/>
              <a:headEnd/>
              <a:tailEnd/>
            </a:ln>
            <a:effectLst/>
          </p:spPr>
          <p:txBody>
            <a:bodyPr wrap="none" anchor="ctr"/>
            <a:lstStyle/>
            <a:p>
              <a:endParaRPr lang="en-US"/>
            </a:p>
          </p:txBody>
        </p:sp>
        <p:sp>
          <p:nvSpPr>
            <p:cNvPr id="12411" name="Oval 123"/>
            <p:cNvSpPr>
              <a:spLocks noChangeArrowheads="1"/>
            </p:cNvSpPr>
            <p:nvPr/>
          </p:nvSpPr>
          <p:spPr bwMode="auto">
            <a:xfrm flipV="1">
              <a:off x="5620266" y="48768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413" name="Oval 125"/>
            <p:cNvSpPr>
              <a:spLocks noChangeArrowheads="1"/>
            </p:cNvSpPr>
            <p:nvPr/>
          </p:nvSpPr>
          <p:spPr bwMode="auto">
            <a:xfrm flipV="1">
              <a:off x="3181866" y="4876800"/>
              <a:ext cx="152400" cy="152400"/>
            </a:xfrm>
            <a:prstGeom prst="ellipse">
              <a:avLst/>
            </a:prstGeom>
            <a:solidFill>
              <a:srgbClr val="C00000"/>
            </a:solidFill>
            <a:ln w="9525">
              <a:noFill/>
              <a:round/>
              <a:headEnd/>
              <a:tailEnd/>
            </a:ln>
            <a:effectLst/>
          </p:spPr>
          <p:txBody>
            <a:bodyPr wrap="none" anchor="ctr"/>
            <a:lstStyle/>
            <a:p>
              <a:endParaRPr lang="en-US"/>
            </a:p>
          </p:txBody>
        </p:sp>
        <p:sp>
          <p:nvSpPr>
            <p:cNvPr id="12416" name="Text Box 128"/>
            <p:cNvSpPr txBox="1">
              <a:spLocks noChangeArrowheads="1"/>
            </p:cNvSpPr>
            <p:nvPr/>
          </p:nvSpPr>
          <p:spPr bwMode="auto">
            <a:xfrm>
              <a:off x="438666" y="5435600"/>
              <a:ext cx="697692"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Root</a:t>
              </a:r>
            </a:p>
          </p:txBody>
        </p:sp>
        <p:sp>
          <p:nvSpPr>
            <p:cNvPr id="12418" name="Text Box 130"/>
            <p:cNvSpPr txBox="1">
              <a:spLocks noChangeArrowheads="1"/>
            </p:cNvSpPr>
            <p:nvPr/>
          </p:nvSpPr>
          <p:spPr bwMode="auto">
            <a:xfrm>
              <a:off x="443429" y="4516437"/>
              <a:ext cx="744178" cy="426913"/>
            </a:xfrm>
            <a:prstGeom prst="rect">
              <a:avLst/>
            </a:prstGeom>
            <a:noFill/>
            <a:ln w="9525">
              <a:noFill/>
              <a:round/>
              <a:headEnd/>
              <a:tailEnd/>
            </a:ln>
            <a:effectLst/>
          </p:spPr>
          <p:txBody>
            <a:bodyPr wrap="none" lIns="45720" tIns="46800" rIns="45720" bIns="46800">
              <a:spAutoFit/>
            </a:bodyPr>
            <a:lstStyle/>
            <a:p>
              <a:pPr algn="ctr">
                <a:lnSpc>
                  <a:spcPct val="9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chemeClr val="tx1">
                      <a:lumMod val="50000"/>
                      <a:lumOff val="50000"/>
                    </a:schemeClr>
                  </a:solidFill>
                  <a:latin typeface="Calibri" pitchFamily="34" charset="0"/>
                  <a:ea typeface="msgothic" charset="0"/>
                  <a:cs typeface="msgothic" charset="0"/>
                </a:rPr>
                <a:t>After</a:t>
              </a:r>
            </a:p>
          </p:txBody>
        </p:sp>
      </p:grpSp>
      <p:sp>
        <p:nvSpPr>
          <p:cNvPr id="134" name="TextBox 133"/>
          <p:cNvSpPr txBox="1"/>
          <p:nvPr/>
        </p:nvSpPr>
        <p:spPr>
          <a:xfrm>
            <a:off x="6701064" y="939114"/>
            <a:ext cx="1985736" cy="369332"/>
          </a:xfrm>
          <a:prstGeom prst="rect">
            <a:avLst/>
          </a:prstGeom>
          <a:noFill/>
        </p:spPr>
        <p:txBody>
          <a:bodyPr wrap="none" rtlCol="0">
            <a:spAutoFit/>
          </a:bodyPr>
          <a:lstStyle/>
          <a:p>
            <a:r>
              <a:rPr lang="en-US" sz="1800" b="0" dirty="0">
                <a:solidFill>
                  <a:schemeClr val="tx1">
                    <a:lumMod val="50000"/>
                    <a:lumOff val="50000"/>
                  </a:schemeClr>
                </a:solidFill>
                <a:latin typeface="Calibri" pitchFamily="34" charset="0"/>
              </a:rPr>
              <a:t>conceptual graphic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317500" y="493713"/>
            <a:ext cx="65405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显式列表总结</a:t>
            </a:r>
            <a:endParaRPr lang="en-GB" dirty="0"/>
          </a:p>
        </p:txBody>
      </p:sp>
      <p:sp>
        <p:nvSpPr>
          <p:cNvPr id="13314" name="Rectangle 2"/>
          <p:cNvSpPr>
            <a:spLocks noGrp="1" noChangeArrowheads="1"/>
          </p:cNvSpPr>
          <p:nvPr>
            <p:ph type="body" idx="1"/>
          </p:nvPr>
        </p:nvSpPr>
        <p:spPr>
          <a:xfrm>
            <a:off x="335080" y="1220788"/>
            <a:ext cx="8307387" cy="5475287"/>
          </a:xfrm>
          <a:ln/>
        </p:spPr>
        <p:txBody>
          <a:bodyPr/>
          <a:lstStyle/>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显式列表和隐式列表的对比</a:t>
            </a:r>
            <a:r>
              <a:rPr lang="en-GB" dirty="0"/>
              <a:t>:</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分配的时间复杂度是空闲块数的线性时间，而不是所有块的
当大部分内存已满时，速度要快得多</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分配和释放会稍微复杂一点，因为需要拼接块进出列表
链接需要更多空间（每个块需要</a:t>
            </a:r>
            <a:r>
              <a:rPr lang="en-US" altLang="zh-CN" dirty="0"/>
              <a:t>2</a:t>
            </a:r>
            <a:r>
              <a:rPr lang="zh-CN" altLang="en-US" dirty="0"/>
              <a:t>个额外的字）
这是否增加了内部碎片</a:t>
            </a:r>
            <a:r>
              <a:rPr lang="en-GB" dirty="0"/>
              <a:t>?</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链接列表的最常见用途是与分离的空闲列表一起</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保留不同大小类的多个链接列表，或保留不同类型的对象
</a:t>
            </a:r>
            <a:endParaRPr lang="en-GB"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04800" y="493713"/>
            <a:ext cx="82296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分离列表</a:t>
            </a:r>
            <a:r>
              <a:rPr lang="en-GB" dirty="0"/>
              <a:t>(</a:t>
            </a:r>
            <a:r>
              <a:rPr lang="en-GB" dirty="0" err="1"/>
              <a:t>Seglist</a:t>
            </a:r>
            <a:r>
              <a:rPr lang="en-GB" dirty="0"/>
              <a:t>) </a:t>
            </a:r>
            <a:r>
              <a:rPr lang="zh-CN" altLang="en-US" dirty="0"/>
              <a:t>分配器</a:t>
            </a:r>
            <a:endParaRPr lang="en-GB" dirty="0"/>
          </a:p>
        </p:txBody>
      </p:sp>
      <p:sp>
        <p:nvSpPr>
          <p:cNvPr id="15362" name="Rectangle 2"/>
          <p:cNvSpPr>
            <a:spLocks noGrp="1" noChangeArrowheads="1"/>
          </p:cNvSpPr>
          <p:nvPr>
            <p:ph type="body" idx="1"/>
          </p:nvPr>
        </p:nvSpPr>
        <p:spPr>
          <a:xfrm>
            <a:off x="304800" y="1204119"/>
            <a:ext cx="8307387" cy="525621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按大小分类，每个大小的块类都有自己的空闲列表
</a:t>
            </a: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通常每个小尺寸都有单独的类，对于较大的尺寸，每个类是按</a:t>
            </a:r>
            <a:r>
              <a:rPr lang="en-US" altLang="zh-CN" dirty="0"/>
              <a:t>2</a:t>
            </a:r>
            <a:r>
              <a:rPr lang="zh-CN" altLang="en-US" dirty="0"/>
              <a:t>的幂来划分块大小</a:t>
            </a:r>
            <a:endParaRPr lang="en-GB" dirty="0"/>
          </a:p>
        </p:txBody>
      </p:sp>
      <p:sp>
        <p:nvSpPr>
          <p:cNvPr id="15363" name="Rectangle 3"/>
          <p:cNvSpPr>
            <a:spLocks noChangeArrowheads="1"/>
          </p:cNvSpPr>
          <p:nvPr/>
        </p:nvSpPr>
        <p:spPr bwMode="auto">
          <a:xfrm>
            <a:off x="14478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64" name="Rectangle 4"/>
          <p:cNvSpPr>
            <a:spLocks noChangeArrowheads="1"/>
          </p:cNvSpPr>
          <p:nvPr/>
        </p:nvSpPr>
        <p:spPr bwMode="auto">
          <a:xfrm>
            <a:off x="17526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65" name="Rectangle 5"/>
          <p:cNvSpPr>
            <a:spLocks noChangeArrowheads="1"/>
          </p:cNvSpPr>
          <p:nvPr/>
        </p:nvSpPr>
        <p:spPr bwMode="auto">
          <a:xfrm>
            <a:off x="23622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66" name="Rectangle 6"/>
          <p:cNvSpPr>
            <a:spLocks noChangeArrowheads="1"/>
          </p:cNvSpPr>
          <p:nvPr/>
        </p:nvSpPr>
        <p:spPr bwMode="auto">
          <a:xfrm>
            <a:off x="26670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67" name="Rectangle 7"/>
          <p:cNvSpPr>
            <a:spLocks noChangeArrowheads="1"/>
          </p:cNvSpPr>
          <p:nvPr/>
        </p:nvSpPr>
        <p:spPr bwMode="auto">
          <a:xfrm>
            <a:off x="32766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68" name="Rectangle 8"/>
          <p:cNvSpPr>
            <a:spLocks noChangeArrowheads="1"/>
          </p:cNvSpPr>
          <p:nvPr/>
        </p:nvSpPr>
        <p:spPr bwMode="auto">
          <a:xfrm>
            <a:off x="35814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69" name="Rectangle 9"/>
          <p:cNvSpPr>
            <a:spLocks noChangeArrowheads="1"/>
          </p:cNvSpPr>
          <p:nvPr/>
        </p:nvSpPr>
        <p:spPr bwMode="auto">
          <a:xfrm>
            <a:off x="41910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0" name="Rectangle 10"/>
          <p:cNvSpPr>
            <a:spLocks noChangeArrowheads="1"/>
          </p:cNvSpPr>
          <p:nvPr/>
        </p:nvSpPr>
        <p:spPr bwMode="auto">
          <a:xfrm>
            <a:off x="44958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1" name="Rectangle 11"/>
          <p:cNvSpPr>
            <a:spLocks noChangeArrowheads="1"/>
          </p:cNvSpPr>
          <p:nvPr/>
        </p:nvSpPr>
        <p:spPr bwMode="auto">
          <a:xfrm>
            <a:off x="14478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2" name="Rectangle 12"/>
          <p:cNvSpPr>
            <a:spLocks noChangeArrowheads="1"/>
          </p:cNvSpPr>
          <p:nvPr/>
        </p:nvSpPr>
        <p:spPr bwMode="auto">
          <a:xfrm>
            <a:off x="17526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3" name="Rectangle 13"/>
          <p:cNvSpPr>
            <a:spLocks noChangeArrowheads="1"/>
          </p:cNvSpPr>
          <p:nvPr/>
        </p:nvSpPr>
        <p:spPr bwMode="auto">
          <a:xfrm>
            <a:off x="20574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4" name="Rectangle 14"/>
          <p:cNvSpPr>
            <a:spLocks noChangeArrowheads="1"/>
          </p:cNvSpPr>
          <p:nvPr/>
        </p:nvSpPr>
        <p:spPr bwMode="auto">
          <a:xfrm>
            <a:off x="26670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5" name="Rectangle 15"/>
          <p:cNvSpPr>
            <a:spLocks noChangeArrowheads="1"/>
          </p:cNvSpPr>
          <p:nvPr/>
        </p:nvSpPr>
        <p:spPr bwMode="auto">
          <a:xfrm>
            <a:off x="29718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6" name="Rectangle 16"/>
          <p:cNvSpPr>
            <a:spLocks noChangeArrowheads="1"/>
          </p:cNvSpPr>
          <p:nvPr/>
        </p:nvSpPr>
        <p:spPr bwMode="auto">
          <a:xfrm>
            <a:off x="32766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7" name="Rectangle 17"/>
          <p:cNvSpPr>
            <a:spLocks noChangeArrowheads="1"/>
          </p:cNvSpPr>
          <p:nvPr/>
        </p:nvSpPr>
        <p:spPr bwMode="auto">
          <a:xfrm>
            <a:off x="38862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8" name="Rectangle 18"/>
          <p:cNvSpPr>
            <a:spLocks noChangeArrowheads="1"/>
          </p:cNvSpPr>
          <p:nvPr/>
        </p:nvSpPr>
        <p:spPr bwMode="auto">
          <a:xfrm>
            <a:off x="41910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79" name="Rectangle 19"/>
          <p:cNvSpPr>
            <a:spLocks noChangeArrowheads="1"/>
          </p:cNvSpPr>
          <p:nvPr/>
        </p:nvSpPr>
        <p:spPr bwMode="auto">
          <a:xfrm>
            <a:off x="44958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0" name="Rectangle 20"/>
          <p:cNvSpPr>
            <a:spLocks noChangeArrowheads="1"/>
          </p:cNvSpPr>
          <p:nvPr/>
        </p:nvSpPr>
        <p:spPr bwMode="auto">
          <a:xfrm>
            <a:off x="51054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1" name="Rectangle 21"/>
          <p:cNvSpPr>
            <a:spLocks noChangeArrowheads="1"/>
          </p:cNvSpPr>
          <p:nvPr/>
        </p:nvSpPr>
        <p:spPr bwMode="auto">
          <a:xfrm>
            <a:off x="54102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2" name="Rectangle 22"/>
          <p:cNvSpPr>
            <a:spLocks noChangeArrowheads="1"/>
          </p:cNvSpPr>
          <p:nvPr/>
        </p:nvSpPr>
        <p:spPr bwMode="auto">
          <a:xfrm>
            <a:off x="57150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3" name="Rectangle 23"/>
          <p:cNvSpPr>
            <a:spLocks noChangeArrowheads="1"/>
          </p:cNvSpPr>
          <p:nvPr/>
        </p:nvSpPr>
        <p:spPr bwMode="auto">
          <a:xfrm>
            <a:off x="14478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4" name="Rectangle 24"/>
          <p:cNvSpPr>
            <a:spLocks noChangeArrowheads="1"/>
          </p:cNvSpPr>
          <p:nvPr/>
        </p:nvSpPr>
        <p:spPr bwMode="auto">
          <a:xfrm>
            <a:off x="17526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5" name="Rectangle 25"/>
          <p:cNvSpPr>
            <a:spLocks noChangeArrowheads="1"/>
          </p:cNvSpPr>
          <p:nvPr/>
        </p:nvSpPr>
        <p:spPr bwMode="auto">
          <a:xfrm>
            <a:off x="20574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6" name="Rectangle 26"/>
          <p:cNvSpPr>
            <a:spLocks noChangeArrowheads="1"/>
          </p:cNvSpPr>
          <p:nvPr/>
        </p:nvSpPr>
        <p:spPr bwMode="auto">
          <a:xfrm>
            <a:off x="23622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7" name="Rectangle 27"/>
          <p:cNvSpPr>
            <a:spLocks noChangeArrowheads="1"/>
          </p:cNvSpPr>
          <p:nvPr/>
        </p:nvSpPr>
        <p:spPr bwMode="auto">
          <a:xfrm>
            <a:off x="29718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8" name="Rectangle 28"/>
          <p:cNvSpPr>
            <a:spLocks noChangeArrowheads="1"/>
          </p:cNvSpPr>
          <p:nvPr/>
        </p:nvSpPr>
        <p:spPr bwMode="auto">
          <a:xfrm>
            <a:off x="32766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89" name="Rectangle 29"/>
          <p:cNvSpPr>
            <a:spLocks noChangeArrowheads="1"/>
          </p:cNvSpPr>
          <p:nvPr/>
        </p:nvSpPr>
        <p:spPr bwMode="auto">
          <a:xfrm>
            <a:off x="35814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0" name="Rectangle 30"/>
          <p:cNvSpPr>
            <a:spLocks noChangeArrowheads="1"/>
          </p:cNvSpPr>
          <p:nvPr/>
        </p:nvSpPr>
        <p:spPr bwMode="auto">
          <a:xfrm>
            <a:off x="38862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1" name="Rectangle 31"/>
          <p:cNvSpPr>
            <a:spLocks noChangeArrowheads="1"/>
          </p:cNvSpPr>
          <p:nvPr/>
        </p:nvSpPr>
        <p:spPr bwMode="auto">
          <a:xfrm>
            <a:off x="44958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2" name="Rectangle 32"/>
          <p:cNvSpPr>
            <a:spLocks noChangeArrowheads="1"/>
          </p:cNvSpPr>
          <p:nvPr/>
        </p:nvSpPr>
        <p:spPr bwMode="auto">
          <a:xfrm>
            <a:off x="48006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3" name="Rectangle 33"/>
          <p:cNvSpPr>
            <a:spLocks noChangeArrowheads="1"/>
          </p:cNvSpPr>
          <p:nvPr/>
        </p:nvSpPr>
        <p:spPr bwMode="auto">
          <a:xfrm>
            <a:off x="51054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4" name="Rectangle 34"/>
          <p:cNvSpPr>
            <a:spLocks noChangeArrowheads="1"/>
          </p:cNvSpPr>
          <p:nvPr/>
        </p:nvSpPr>
        <p:spPr bwMode="auto">
          <a:xfrm>
            <a:off x="54102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5" name="Rectangle 35"/>
          <p:cNvSpPr>
            <a:spLocks noChangeArrowheads="1"/>
          </p:cNvSpPr>
          <p:nvPr/>
        </p:nvSpPr>
        <p:spPr bwMode="auto">
          <a:xfrm>
            <a:off x="14478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6" name="Rectangle 36"/>
          <p:cNvSpPr>
            <a:spLocks noChangeArrowheads="1"/>
          </p:cNvSpPr>
          <p:nvPr/>
        </p:nvSpPr>
        <p:spPr bwMode="auto">
          <a:xfrm>
            <a:off x="17526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7" name="Rectangle 37"/>
          <p:cNvSpPr>
            <a:spLocks noChangeArrowheads="1"/>
          </p:cNvSpPr>
          <p:nvPr/>
        </p:nvSpPr>
        <p:spPr bwMode="auto">
          <a:xfrm>
            <a:off x="20574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8" name="Rectangle 38"/>
          <p:cNvSpPr>
            <a:spLocks noChangeArrowheads="1"/>
          </p:cNvSpPr>
          <p:nvPr/>
        </p:nvSpPr>
        <p:spPr bwMode="auto">
          <a:xfrm>
            <a:off x="23622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399" name="Rectangle 39"/>
          <p:cNvSpPr>
            <a:spLocks noChangeArrowheads="1"/>
          </p:cNvSpPr>
          <p:nvPr/>
        </p:nvSpPr>
        <p:spPr bwMode="auto">
          <a:xfrm>
            <a:off x="26670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0" name="Rectangle 40"/>
          <p:cNvSpPr>
            <a:spLocks noChangeArrowheads="1"/>
          </p:cNvSpPr>
          <p:nvPr/>
        </p:nvSpPr>
        <p:spPr bwMode="auto">
          <a:xfrm>
            <a:off x="29718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1" name="Rectangle 41"/>
          <p:cNvSpPr>
            <a:spLocks noChangeArrowheads="1"/>
          </p:cNvSpPr>
          <p:nvPr/>
        </p:nvSpPr>
        <p:spPr bwMode="auto">
          <a:xfrm>
            <a:off x="32766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2" name="Rectangle 42"/>
          <p:cNvSpPr>
            <a:spLocks noChangeArrowheads="1"/>
          </p:cNvSpPr>
          <p:nvPr/>
        </p:nvSpPr>
        <p:spPr bwMode="auto">
          <a:xfrm>
            <a:off x="35814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3" name="Rectangle 43"/>
          <p:cNvSpPr>
            <a:spLocks noChangeArrowheads="1"/>
          </p:cNvSpPr>
          <p:nvPr/>
        </p:nvSpPr>
        <p:spPr bwMode="auto">
          <a:xfrm>
            <a:off x="41910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4" name="Rectangle 44"/>
          <p:cNvSpPr>
            <a:spLocks noChangeArrowheads="1"/>
          </p:cNvSpPr>
          <p:nvPr/>
        </p:nvSpPr>
        <p:spPr bwMode="auto">
          <a:xfrm>
            <a:off x="44958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5" name="Rectangle 45"/>
          <p:cNvSpPr>
            <a:spLocks noChangeArrowheads="1"/>
          </p:cNvSpPr>
          <p:nvPr/>
        </p:nvSpPr>
        <p:spPr bwMode="auto">
          <a:xfrm>
            <a:off x="48006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6" name="Rectangle 46"/>
          <p:cNvSpPr>
            <a:spLocks noChangeArrowheads="1"/>
          </p:cNvSpPr>
          <p:nvPr/>
        </p:nvSpPr>
        <p:spPr bwMode="auto">
          <a:xfrm>
            <a:off x="51054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7" name="Rectangle 47"/>
          <p:cNvSpPr>
            <a:spLocks noChangeArrowheads="1"/>
          </p:cNvSpPr>
          <p:nvPr/>
        </p:nvSpPr>
        <p:spPr bwMode="auto">
          <a:xfrm>
            <a:off x="54102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8" name="Rectangle 48"/>
          <p:cNvSpPr>
            <a:spLocks noChangeArrowheads="1"/>
          </p:cNvSpPr>
          <p:nvPr/>
        </p:nvSpPr>
        <p:spPr bwMode="auto">
          <a:xfrm>
            <a:off x="57150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09" name="Rectangle 49"/>
          <p:cNvSpPr>
            <a:spLocks noChangeArrowheads="1"/>
          </p:cNvSpPr>
          <p:nvPr/>
        </p:nvSpPr>
        <p:spPr bwMode="auto">
          <a:xfrm>
            <a:off x="63246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0" name="Rectangle 50"/>
          <p:cNvSpPr>
            <a:spLocks noChangeArrowheads="1"/>
          </p:cNvSpPr>
          <p:nvPr/>
        </p:nvSpPr>
        <p:spPr bwMode="auto">
          <a:xfrm>
            <a:off x="66294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1" name="Rectangle 51"/>
          <p:cNvSpPr>
            <a:spLocks noChangeArrowheads="1"/>
          </p:cNvSpPr>
          <p:nvPr/>
        </p:nvSpPr>
        <p:spPr bwMode="auto">
          <a:xfrm>
            <a:off x="69342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2" name="Rectangle 52"/>
          <p:cNvSpPr>
            <a:spLocks noChangeArrowheads="1"/>
          </p:cNvSpPr>
          <p:nvPr/>
        </p:nvSpPr>
        <p:spPr bwMode="auto">
          <a:xfrm>
            <a:off x="14478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3" name="Rectangle 53"/>
          <p:cNvSpPr>
            <a:spLocks noChangeArrowheads="1"/>
          </p:cNvSpPr>
          <p:nvPr/>
        </p:nvSpPr>
        <p:spPr bwMode="auto">
          <a:xfrm>
            <a:off x="17526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4" name="Rectangle 54"/>
          <p:cNvSpPr>
            <a:spLocks noChangeArrowheads="1"/>
          </p:cNvSpPr>
          <p:nvPr/>
        </p:nvSpPr>
        <p:spPr bwMode="auto">
          <a:xfrm>
            <a:off x="20574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5" name="Rectangle 55"/>
          <p:cNvSpPr>
            <a:spLocks noChangeArrowheads="1"/>
          </p:cNvSpPr>
          <p:nvPr/>
        </p:nvSpPr>
        <p:spPr bwMode="auto">
          <a:xfrm>
            <a:off x="23622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6" name="Rectangle 56"/>
          <p:cNvSpPr>
            <a:spLocks noChangeArrowheads="1"/>
          </p:cNvSpPr>
          <p:nvPr/>
        </p:nvSpPr>
        <p:spPr bwMode="auto">
          <a:xfrm>
            <a:off x="26670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7" name="Rectangle 57"/>
          <p:cNvSpPr>
            <a:spLocks noChangeArrowheads="1"/>
          </p:cNvSpPr>
          <p:nvPr/>
        </p:nvSpPr>
        <p:spPr bwMode="auto">
          <a:xfrm>
            <a:off x="29718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8" name="Rectangle 58"/>
          <p:cNvSpPr>
            <a:spLocks noChangeArrowheads="1"/>
          </p:cNvSpPr>
          <p:nvPr/>
        </p:nvSpPr>
        <p:spPr bwMode="auto">
          <a:xfrm>
            <a:off x="32766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19" name="Rectangle 59"/>
          <p:cNvSpPr>
            <a:spLocks noChangeArrowheads="1"/>
          </p:cNvSpPr>
          <p:nvPr/>
        </p:nvSpPr>
        <p:spPr bwMode="auto">
          <a:xfrm>
            <a:off x="35814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0" name="Rectangle 60"/>
          <p:cNvSpPr>
            <a:spLocks noChangeArrowheads="1"/>
          </p:cNvSpPr>
          <p:nvPr/>
        </p:nvSpPr>
        <p:spPr bwMode="auto">
          <a:xfrm>
            <a:off x="38862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1" name="Rectangle 61"/>
          <p:cNvSpPr>
            <a:spLocks noChangeArrowheads="1"/>
          </p:cNvSpPr>
          <p:nvPr/>
        </p:nvSpPr>
        <p:spPr bwMode="auto">
          <a:xfrm>
            <a:off x="41910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2" name="Rectangle 62"/>
          <p:cNvSpPr>
            <a:spLocks noChangeArrowheads="1"/>
          </p:cNvSpPr>
          <p:nvPr/>
        </p:nvSpPr>
        <p:spPr bwMode="auto">
          <a:xfrm>
            <a:off x="44958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3" name="Rectangle 63"/>
          <p:cNvSpPr>
            <a:spLocks noChangeArrowheads="1"/>
          </p:cNvSpPr>
          <p:nvPr/>
        </p:nvSpPr>
        <p:spPr bwMode="auto">
          <a:xfrm>
            <a:off x="48006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4" name="Rectangle 64"/>
          <p:cNvSpPr>
            <a:spLocks noChangeArrowheads="1"/>
          </p:cNvSpPr>
          <p:nvPr/>
        </p:nvSpPr>
        <p:spPr bwMode="auto">
          <a:xfrm>
            <a:off x="51054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5" name="Rectangle 65"/>
          <p:cNvSpPr>
            <a:spLocks noChangeArrowheads="1"/>
          </p:cNvSpPr>
          <p:nvPr/>
        </p:nvSpPr>
        <p:spPr bwMode="auto">
          <a:xfrm>
            <a:off x="54102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6" name="Rectangle 66"/>
          <p:cNvSpPr>
            <a:spLocks noChangeArrowheads="1"/>
          </p:cNvSpPr>
          <p:nvPr/>
        </p:nvSpPr>
        <p:spPr bwMode="auto">
          <a:xfrm>
            <a:off x="57150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7" name="Rectangle 67"/>
          <p:cNvSpPr>
            <a:spLocks noChangeArrowheads="1"/>
          </p:cNvSpPr>
          <p:nvPr/>
        </p:nvSpPr>
        <p:spPr bwMode="auto">
          <a:xfrm>
            <a:off x="60198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endParaRPr lang="en-US"/>
          </a:p>
        </p:txBody>
      </p:sp>
      <p:sp>
        <p:nvSpPr>
          <p:cNvPr id="15428" name="Text Box 68"/>
          <p:cNvSpPr txBox="1">
            <a:spLocks noChangeArrowheads="1"/>
          </p:cNvSpPr>
          <p:nvPr/>
        </p:nvSpPr>
        <p:spPr bwMode="auto">
          <a:xfrm>
            <a:off x="915988" y="1949450"/>
            <a:ext cx="452666"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1-2</a:t>
            </a:r>
          </a:p>
        </p:txBody>
      </p:sp>
      <p:sp>
        <p:nvSpPr>
          <p:cNvPr id="15429" name="Text Box 69"/>
          <p:cNvSpPr txBox="1">
            <a:spLocks noChangeArrowheads="1"/>
          </p:cNvSpPr>
          <p:nvPr/>
        </p:nvSpPr>
        <p:spPr bwMode="auto">
          <a:xfrm>
            <a:off x="1068388" y="2635250"/>
            <a:ext cx="293687" cy="338138"/>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3</a:t>
            </a:r>
          </a:p>
        </p:txBody>
      </p:sp>
      <p:sp>
        <p:nvSpPr>
          <p:cNvPr id="15430" name="Text Box 70"/>
          <p:cNvSpPr txBox="1">
            <a:spLocks noChangeArrowheads="1"/>
          </p:cNvSpPr>
          <p:nvPr/>
        </p:nvSpPr>
        <p:spPr bwMode="auto">
          <a:xfrm>
            <a:off x="1050925" y="3305175"/>
            <a:ext cx="295275" cy="338138"/>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4</a:t>
            </a:r>
          </a:p>
        </p:txBody>
      </p:sp>
      <p:sp>
        <p:nvSpPr>
          <p:cNvPr id="15431" name="Text Box 71"/>
          <p:cNvSpPr txBox="1">
            <a:spLocks noChangeArrowheads="1"/>
          </p:cNvSpPr>
          <p:nvPr/>
        </p:nvSpPr>
        <p:spPr bwMode="auto">
          <a:xfrm>
            <a:off x="915988" y="4006850"/>
            <a:ext cx="452666"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5-8</a:t>
            </a:r>
          </a:p>
        </p:txBody>
      </p:sp>
      <p:sp>
        <p:nvSpPr>
          <p:cNvPr id="15432" name="Text Box 72"/>
          <p:cNvSpPr txBox="1">
            <a:spLocks noChangeArrowheads="1"/>
          </p:cNvSpPr>
          <p:nvPr/>
        </p:nvSpPr>
        <p:spPr bwMode="auto">
          <a:xfrm>
            <a:off x="763588" y="4692650"/>
            <a:ext cx="573403"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9-inf</a:t>
            </a:r>
          </a:p>
        </p:txBody>
      </p:sp>
      <p:sp>
        <p:nvSpPr>
          <p:cNvPr id="15433" name="Line 73"/>
          <p:cNvSpPr>
            <a:spLocks noChangeShapeType="1"/>
          </p:cNvSpPr>
          <p:nvPr/>
        </p:nvSpPr>
        <p:spPr bwMode="auto">
          <a:xfrm>
            <a:off x="2057400" y="21018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34" name="Line 74"/>
          <p:cNvSpPr>
            <a:spLocks noChangeShapeType="1"/>
          </p:cNvSpPr>
          <p:nvPr/>
        </p:nvSpPr>
        <p:spPr bwMode="auto">
          <a:xfrm>
            <a:off x="2971800" y="21018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35" name="Line 75"/>
          <p:cNvSpPr>
            <a:spLocks noChangeShapeType="1"/>
          </p:cNvSpPr>
          <p:nvPr/>
        </p:nvSpPr>
        <p:spPr bwMode="auto">
          <a:xfrm>
            <a:off x="3886200" y="41592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36" name="Line 76"/>
          <p:cNvSpPr>
            <a:spLocks noChangeShapeType="1"/>
          </p:cNvSpPr>
          <p:nvPr/>
        </p:nvSpPr>
        <p:spPr bwMode="auto">
          <a:xfrm>
            <a:off x="3886200" y="21018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37" name="Line 77"/>
          <p:cNvSpPr>
            <a:spLocks noChangeShapeType="1"/>
          </p:cNvSpPr>
          <p:nvPr/>
        </p:nvSpPr>
        <p:spPr bwMode="auto">
          <a:xfrm>
            <a:off x="2362200" y="27876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38" name="Line 78"/>
          <p:cNvSpPr>
            <a:spLocks noChangeShapeType="1"/>
          </p:cNvSpPr>
          <p:nvPr/>
        </p:nvSpPr>
        <p:spPr bwMode="auto">
          <a:xfrm>
            <a:off x="4800600" y="27876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39" name="Line 79"/>
          <p:cNvSpPr>
            <a:spLocks noChangeShapeType="1"/>
          </p:cNvSpPr>
          <p:nvPr/>
        </p:nvSpPr>
        <p:spPr bwMode="auto">
          <a:xfrm>
            <a:off x="3581400" y="27876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0" name="Line 80"/>
          <p:cNvSpPr>
            <a:spLocks noChangeShapeType="1"/>
          </p:cNvSpPr>
          <p:nvPr/>
        </p:nvSpPr>
        <p:spPr bwMode="auto">
          <a:xfrm>
            <a:off x="2667000" y="34734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1" name="Line 81"/>
          <p:cNvSpPr>
            <a:spLocks noChangeShapeType="1"/>
          </p:cNvSpPr>
          <p:nvPr/>
        </p:nvSpPr>
        <p:spPr bwMode="auto">
          <a:xfrm>
            <a:off x="6019800" y="27876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2" name="Line 82"/>
          <p:cNvSpPr>
            <a:spLocks noChangeShapeType="1"/>
          </p:cNvSpPr>
          <p:nvPr/>
        </p:nvSpPr>
        <p:spPr bwMode="auto">
          <a:xfrm>
            <a:off x="4191000" y="34734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3" name="Line 83"/>
          <p:cNvSpPr>
            <a:spLocks noChangeShapeType="1"/>
          </p:cNvSpPr>
          <p:nvPr/>
        </p:nvSpPr>
        <p:spPr bwMode="auto">
          <a:xfrm>
            <a:off x="4800600" y="21018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4" name="Line 84"/>
          <p:cNvSpPr>
            <a:spLocks noChangeShapeType="1"/>
          </p:cNvSpPr>
          <p:nvPr/>
        </p:nvSpPr>
        <p:spPr bwMode="auto">
          <a:xfrm>
            <a:off x="7239000" y="27876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5" name="Line 85"/>
          <p:cNvSpPr>
            <a:spLocks noChangeShapeType="1"/>
          </p:cNvSpPr>
          <p:nvPr/>
        </p:nvSpPr>
        <p:spPr bwMode="auto">
          <a:xfrm>
            <a:off x="6019800" y="41592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6" name="Line 86"/>
          <p:cNvSpPr>
            <a:spLocks noChangeShapeType="1"/>
          </p:cNvSpPr>
          <p:nvPr/>
        </p:nvSpPr>
        <p:spPr bwMode="auto">
          <a:xfrm>
            <a:off x="5715000" y="34734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7" name="Line 87"/>
          <p:cNvSpPr>
            <a:spLocks noChangeShapeType="1"/>
          </p:cNvSpPr>
          <p:nvPr/>
        </p:nvSpPr>
        <p:spPr bwMode="auto">
          <a:xfrm>
            <a:off x="6324600" y="4845050"/>
            <a:ext cx="304800" cy="1588"/>
          </a:xfrm>
          <a:prstGeom prst="line">
            <a:avLst/>
          </a:prstGeom>
          <a:noFill/>
          <a:ln w="19050">
            <a:solidFill>
              <a:schemeClr val="tx1"/>
            </a:solidFill>
            <a:miter lim="800000"/>
            <a:headEnd/>
            <a:tailEnd type="triangle" w="med" len="med"/>
          </a:ln>
          <a:effectLst/>
        </p:spPr>
        <p:txBody>
          <a:bodyPr/>
          <a:lstStyle/>
          <a:p>
            <a:endParaRPr lang="en-US"/>
          </a:p>
        </p:txBody>
      </p:sp>
      <p:sp>
        <p:nvSpPr>
          <p:cNvPr id="15448" name="Rectangle 88"/>
          <p:cNvSpPr>
            <a:spLocks noChangeArrowheads="1"/>
          </p:cNvSpPr>
          <p:nvPr/>
        </p:nvSpPr>
        <p:spPr bwMode="auto">
          <a:xfrm>
            <a:off x="457200" y="5410200"/>
            <a:ext cx="8534400" cy="1295400"/>
          </a:xfrm>
          <a:prstGeom prst="rect">
            <a:avLst/>
          </a:prstGeom>
          <a:noFill/>
          <a:ln w="9525">
            <a:noFill/>
            <a:round/>
            <a:headEnd/>
            <a:tailEnd/>
          </a:ln>
          <a:effectLst/>
        </p:spPr>
        <p:txBody>
          <a:bodyPr lIns="90360" tIns="44280" rIns="90360" bIns="44280"/>
          <a:lstStyle/>
          <a:p>
            <a:pPr marL="742950" lvl="1" indent="-246063" eaLnBrk="1" hangingPunct="1">
              <a:lnSpc>
                <a:spcPct val="100000"/>
              </a:lnSpc>
              <a:spcBef>
                <a:spcPts val="625"/>
              </a:spcBef>
              <a:buClr>
                <a:srgbClr val="660033"/>
              </a:buClr>
              <a:buSzPct val="75000"/>
              <a:buFont typeface="Wingdings" charset="2"/>
              <a:buNone/>
              <a:tabLst>
                <a:tab pos="742950" algn="l"/>
                <a:tab pos="1657350" algn="l"/>
                <a:tab pos="2571750" algn="l"/>
                <a:tab pos="3486150" algn="l"/>
                <a:tab pos="4400550" algn="l"/>
                <a:tab pos="5314950" algn="l"/>
                <a:tab pos="6229350" algn="l"/>
                <a:tab pos="7143750" algn="l"/>
                <a:tab pos="8058150" algn="l"/>
                <a:tab pos="8972550" algn="l"/>
                <a:tab pos="9886950" algn="l"/>
                <a:tab pos="10801350" algn="l"/>
              </a:tabLst>
            </a:pPr>
            <a:endParaRPr lang="en-GB" sz="2000" dirty="0">
              <a:solidFill>
                <a:srgbClr val="000066"/>
              </a:solidFill>
              <a:latin typeface="Calibri" pitchFamily="34"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350838" y="381000"/>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t>Seglist</a:t>
            </a:r>
            <a:r>
              <a:rPr lang="en-GB" dirty="0"/>
              <a:t> </a:t>
            </a:r>
            <a:r>
              <a:rPr lang="zh-CN" altLang="en-US" dirty="0"/>
              <a:t>分配器</a:t>
            </a:r>
            <a:endParaRPr lang="en-GB" dirty="0"/>
          </a:p>
        </p:txBody>
      </p:sp>
      <p:sp>
        <p:nvSpPr>
          <p:cNvPr id="16386" name="Rectangle 2"/>
          <p:cNvSpPr>
            <a:spLocks noGrp="1" noChangeArrowheads="1"/>
          </p:cNvSpPr>
          <p:nvPr>
            <p:ph type="body" idx="1"/>
          </p:nvPr>
        </p:nvSpPr>
        <p:spPr>
          <a:xfrm>
            <a:off x="337021" y="1066800"/>
            <a:ext cx="8307387" cy="5486400"/>
          </a:xfrm>
          <a:ln/>
        </p:spPr>
        <p:txBody>
          <a:bodyPr/>
          <a:lstStyle/>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给出一系列空闲列表，每个列表都用于某些大小的类
分配一个大小为</a:t>
            </a:r>
            <a:r>
              <a:rPr lang="en-US" altLang="zh-CN" dirty="0"/>
              <a:t>n</a:t>
            </a:r>
            <a:r>
              <a:rPr lang="zh-CN" altLang="en-US" dirty="0"/>
              <a:t>的块：</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搜索最合适的空闲列表，在列表中寻找大小</a:t>
            </a:r>
            <a:r>
              <a:rPr lang="en-US" altLang="zh-CN" dirty="0"/>
              <a:t>m&gt;n</a:t>
            </a:r>
            <a:r>
              <a:rPr lang="zh-CN" altLang="en-US" dirty="0"/>
              <a:t>的块
如果找到合适的块，分割该块，并把剩余的部分加入到合适的列表中（可选做）</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如果没有找到合适的块， 尝试在更大的类中查找</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重复以上步骤直到找到合适的块</a:t>
            </a:r>
            <a:endParaRPr lang="en-GB"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如果最后没找到合适的块</a:t>
            </a:r>
            <a:r>
              <a:rPr lang="en-GB" dirty="0"/>
              <a:t>:</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操作系统申请额外的内存堆</a:t>
            </a:r>
            <a:r>
              <a:rPr lang="en-GB" dirty="0"/>
              <a:t> (</a:t>
            </a:r>
            <a:r>
              <a:rPr lang="zh-CN" altLang="en-US" dirty="0"/>
              <a:t>使用函数</a:t>
            </a:r>
            <a:r>
              <a:rPr lang="en-GB" dirty="0"/>
              <a:t> </a:t>
            </a:r>
            <a:r>
              <a:rPr lang="en-GB" b="1" dirty="0" err="1">
                <a:latin typeface="Courier New" pitchFamily="49" charset="0"/>
              </a:rPr>
              <a:t>sbrk</a:t>
            </a:r>
            <a:r>
              <a:rPr lang="en-GB" b="1" dirty="0">
                <a:latin typeface="Courier New" pitchFamily="49" charset="0"/>
              </a:rPr>
              <a:t>()</a:t>
            </a:r>
            <a:r>
              <a:rPr lang="en-GB" dirty="0"/>
              <a:t>)</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在新的内存区中分配</a:t>
            </a:r>
            <a:r>
              <a:rPr lang="en-US" altLang="zh-CN" dirty="0"/>
              <a:t>n</a:t>
            </a:r>
            <a:r>
              <a:rPr lang="zh-CN" altLang="en-US" dirty="0"/>
              <a:t>字节的块</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将剩余部分作为单个空闲块放置在最大尺寸类中。</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350838" y="381000"/>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err="1"/>
              <a:t>Seglist</a:t>
            </a:r>
            <a:r>
              <a:rPr lang="en-GB" altLang="zh-CN" dirty="0"/>
              <a:t> </a:t>
            </a:r>
            <a:r>
              <a:rPr lang="zh-CN" altLang="en-US" dirty="0"/>
              <a:t>分配器</a:t>
            </a:r>
            <a:r>
              <a:rPr lang="en-GB" dirty="0"/>
              <a:t>(cont.)</a:t>
            </a:r>
          </a:p>
        </p:txBody>
      </p:sp>
      <p:sp>
        <p:nvSpPr>
          <p:cNvPr id="17410" name="Rectangle 2"/>
          <p:cNvSpPr>
            <a:spLocks noGrp="1" noChangeArrowheads="1"/>
          </p:cNvSpPr>
          <p:nvPr>
            <p:ph type="body" idx="1"/>
          </p:nvPr>
        </p:nvSpPr>
        <p:spPr>
          <a:xfrm>
            <a:off x="355189" y="1220788"/>
            <a:ext cx="8307387" cy="5224462"/>
          </a:xfrm>
          <a:ln/>
        </p:spPr>
        <p:txBody>
          <a:bodyPr/>
          <a:lstStyle/>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释放一个块：合并并放置在适当的列表中
</a:t>
            </a:r>
            <a:endParaRPr lang="en-GB"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分离分配器的优点：</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吞吐率更高。</a:t>
            </a:r>
            <a:endParaRPr lang="en-US" altLang="zh-CN" dirty="0"/>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按</a:t>
            </a:r>
            <a:r>
              <a:rPr lang="en-US" altLang="zh-CN" dirty="0"/>
              <a:t>2</a:t>
            </a:r>
            <a:r>
              <a:rPr lang="zh-CN" altLang="en-US" dirty="0"/>
              <a:t>的幂次进行大小分类的时间复杂度是对数次的</a:t>
            </a:r>
            <a:endParaRPr lang="en-GB"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更好的内存利用率。</a:t>
            </a:r>
            <a:endParaRPr lang="en-GB" dirty="0"/>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在分离空闲列表中采用首次适应查找方式，内存利用率接近于在整个堆上采用最佳查找方式。</a:t>
            </a:r>
            <a:endParaRPr lang="en-GB" dirty="0"/>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极端情况：如果每个大小都有一类，则内存利用率和最佳查找方式等同。</a:t>
            </a:r>
            <a:endParaRPr lang="en-GB"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07772" y="398978"/>
            <a:ext cx="59436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Courier New"/>
                <a:cs typeface="Courier New"/>
              </a:rPr>
              <a:t>malloc</a:t>
            </a:r>
            <a:r>
              <a:rPr lang="en-GB" dirty="0"/>
              <a:t> </a:t>
            </a:r>
            <a:r>
              <a:rPr lang="zh-CN" altLang="en-US" dirty="0"/>
              <a:t>示例</a:t>
            </a:r>
            <a:endParaRPr lang="en-GB" dirty="0"/>
          </a:p>
        </p:txBody>
      </p:sp>
      <p:sp>
        <p:nvSpPr>
          <p:cNvPr id="9218" name="Text Box 2"/>
          <p:cNvSpPr txBox="1">
            <a:spLocks noChangeArrowheads="1"/>
          </p:cNvSpPr>
          <p:nvPr/>
        </p:nvSpPr>
        <p:spPr bwMode="auto">
          <a:xfrm>
            <a:off x="533400" y="1143000"/>
            <a:ext cx="8077200" cy="5265161"/>
          </a:xfrm>
          <a:prstGeom prst="rect">
            <a:avLst/>
          </a:prstGeom>
          <a:solidFill>
            <a:srgbClr val="F6F5BD"/>
          </a:solidFill>
          <a:ln w="12600">
            <a:solidFill>
              <a:srgbClr val="000066"/>
            </a:solidFill>
            <a:miter lim="800000"/>
            <a:headEnd/>
            <a:tailEnd/>
          </a:ln>
          <a:effectLst/>
        </p:spPr>
        <p:txBody>
          <a:bodyPr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a:solidFill>
                  <a:srgbClr val="4A00FF"/>
                </a:solidFill>
                <a:latin typeface="Menlo-Regular"/>
              </a:rPr>
              <a:t>foo</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n</a:t>
            </a:r>
            <a:r>
              <a:rPr lang="en-US" sz="1600" dirty="0">
                <a:solidFill>
                  <a:srgbClr val="000000"/>
                </a:solidFill>
                <a:latin typeface="Menlo-Regular"/>
              </a:rPr>
              <a:t>) {</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 *</a:t>
            </a:r>
            <a:r>
              <a:rPr lang="fr-FR" sz="1600" dirty="0">
                <a:solidFill>
                  <a:srgbClr val="C1651C"/>
                </a:solidFill>
                <a:latin typeface="Menlo-Regular"/>
              </a:rPr>
              <a:t>p</a:t>
            </a:r>
            <a:r>
              <a:rPr lang="fr-FR" sz="1600" dirty="0">
                <a:solidFill>
                  <a:srgbClr val="000000"/>
                </a:solidFill>
                <a:latin typeface="Menlo-Regular"/>
              </a:rPr>
              <a:t>;</a:t>
            </a:r>
          </a:p>
          <a:p>
            <a:endParaRPr lang="fr-FR" sz="1600" dirty="0">
              <a:solidFill>
                <a:srgbClr val="000000"/>
              </a:solidFill>
              <a:latin typeface="Menlo-Regular"/>
            </a:endParaRPr>
          </a:p>
          <a:p>
            <a:r>
              <a:rPr lang="fr-FR" sz="1600" dirty="0">
                <a:solidFill>
                  <a:srgbClr val="000000"/>
                </a:solidFill>
                <a:latin typeface="Menlo-Regular"/>
              </a:rPr>
              <a:t>    </a:t>
            </a:r>
            <a:r>
              <a:rPr lang="fr-FR" sz="1600" dirty="0">
                <a:solidFill>
                  <a:srgbClr val="CB2418"/>
                </a:solidFill>
                <a:latin typeface="Menlo-Regular"/>
              </a:rPr>
              <a:t>/* </a:t>
            </a:r>
            <a:r>
              <a:rPr lang="fr-FR" sz="1600" dirty="0" err="1">
                <a:solidFill>
                  <a:srgbClr val="CB2418"/>
                </a:solidFill>
                <a:latin typeface="Menlo-Regular"/>
              </a:rPr>
              <a:t>Allocate</a:t>
            </a:r>
            <a:r>
              <a:rPr lang="fr-FR" sz="1600" dirty="0">
                <a:solidFill>
                  <a:srgbClr val="CB2418"/>
                </a:solidFill>
                <a:latin typeface="Menlo-Regular"/>
              </a:rPr>
              <a:t> a block of n </a:t>
            </a:r>
            <a:r>
              <a:rPr lang="fr-FR" sz="1600" dirty="0" err="1">
                <a:solidFill>
                  <a:srgbClr val="CB2418"/>
                </a:solidFill>
                <a:latin typeface="Menlo-Regular"/>
              </a:rPr>
              <a:t>ints</a:t>
            </a:r>
            <a:r>
              <a:rPr lang="fr-FR" sz="1600" dirty="0">
                <a:solidFill>
                  <a:srgbClr val="CB2418"/>
                </a:solidFill>
                <a:latin typeface="Menlo-Regular"/>
              </a:rPr>
              <a:t> */</a:t>
            </a:r>
            <a:endParaRPr lang="fr-FR" sz="1600" dirty="0">
              <a:solidFill>
                <a:srgbClr val="000000"/>
              </a:solidFill>
              <a:latin typeface="Menlo-Regular"/>
            </a:endParaRPr>
          </a:p>
          <a:p>
            <a:r>
              <a:rPr lang="en-US" sz="1600" dirty="0">
                <a:solidFill>
                  <a:srgbClr val="000000"/>
                </a:solidFill>
                <a:latin typeface="Menlo-Regular"/>
              </a:rPr>
              <a:t>    p = (</a:t>
            </a:r>
            <a:r>
              <a:rPr lang="en-US" sz="1600" dirty="0" err="1">
                <a:solidFill>
                  <a:srgbClr val="2D961E"/>
                </a:solidFill>
                <a:latin typeface="Menlo-Regular"/>
              </a:rPr>
              <a:t>int</a:t>
            </a:r>
            <a:r>
              <a:rPr lang="en-US" sz="1600" dirty="0">
                <a:solidFill>
                  <a:srgbClr val="000000"/>
                </a:solidFill>
                <a:latin typeface="Menlo-Regular"/>
              </a:rPr>
              <a:t> *) </a:t>
            </a:r>
            <a:r>
              <a:rPr lang="en-US" sz="1600" dirty="0" err="1">
                <a:solidFill>
                  <a:srgbClr val="000000"/>
                </a:solidFill>
                <a:latin typeface="Menlo-Regular"/>
              </a:rPr>
              <a:t>malloc</a:t>
            </a:r>
            <a:r>
              <a:rPr lang="en-US" sz="1600" dirty="0">
                <a:solidFill>
                  <a:srgbClr val="000000"/>
                </a:solidFill>
                <a:latin typeface="Menlo-Regular"/>
              </a:rPr>
              <a:t>(n * </a:t>
            </a:r>
            <a:r>
              <a:rPr lang="en-US" sz="1600" dirty="0" err="1">
                <a:solidFill>
                  <a:srgbClr val="C200FF"/>
                </a:solidFill>
                <a:latin typeface="Menlo-Regular"/>
              </a:rPr>
              <a:t>sizeof</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(p == </a:t>
            </a:r>
            <a:r>
              <a:rPr lang="en-US" sz="1600" dirty="0">
                <a:solidFill>
                  <a:srgbClr val="2C9290"/>
                </a:solidFill>
                <a:latin typeface="Menlo-Regular"/>
              </a:rPr>
              <a:t>NULL</a:t>
            </a:r>
            <a:r>
              <a:rPr lang="en-US" sz="1600" dirty="0">
                <a:solidFill>
                  <a:srgbClr val="000000"/>
                </a:solidFill>
                <a:latin typeface="Menlo-Regular"/>
              </a:rPr>
              <a:t>) {</a:t>
            </a:r>
          </a:p>
          <a:p>
            <a:r>
              <a:rPr lang="fi-FI" sz="1600" dirty="0">
                <a:solidFill>
                  <a:srgbClr val="000000"/>
                </a:solidFill>
                <a:latin typeface="Menlo-Regular"/>
              </a:rPr>
              <a:t>        </a:t>
            </a:r>
            <a:r>
              <a:rPr lang="fi-FI" sz="1600" dirty="0" err="1">
                <a:solidFill>
                  <a:srgbClr val="000000"/>
                </a:solidFill>
                <a:latin typeface="Menlo-Regular"/>
              </a:rPr>
              <a:t>perror(</a:t>
            </a:r>
            <a:r>
              <a:rPr lang="fi-FI" sz="1600" dirty="0" err="1">
                <a:solidFill>
                  <a:srgbClr val="9D206F"/>
                </a:solidFill>
                <a:latin typeface="Menlo-Regular"/>
              </a:rPr>
              <a:t>"malloc</a:t>
            </a:r>
            <a:r>
              <a:rPr lang="fi-FI" sz="1600" dirty="0">
                <a:solidFill>
                  <a:srgbClr val="9D206F"/>
                </a:solidFill>
                <a:latin typeface="Menlo-Regular"/>
              </a:rPr>
              <a:t>"</a:t>
            </a:r>
            <a:r>
              <a:rPr lang="fi-FI" sz="1600" dirty="0">
                <a:solidFill>
                  <a:srgbClr val="000000"/>
                </a:solidFill>
                <a:latin typeface="Menlo-Regular"/>
              </a:rPr>
              <a:t>);</a:t>
            </a:r>
          </a:p>
          <a:p>
            <a:r>
              <a:rPr lang="fi-FI" sz="1600" dirty="0">
                <a:solidFill>
                  <a:srgbClr val="000000"/>
                </a:solidFill>
                <a:latin typeface="Menlo-Regular"/>
              </a:rPr>
              <a:t>        exit(0);</a:t>
            </a:r>
          </a:p>
          <a:p>
            <a:r>
              <a:rPr lang="fi-FI" sz="1600" dirty="0">
                <a:solidFill>
                  <a:srgbClr val="000000"/>
                </a:solidFill>
                <a:latin typeface="Menlo-Regular"/>
              </a:rPr>
              <a:t>    }</a:t>
            </a:r>
          </a:p>
          <a:p>
            <a:endParaRPr lang="fi-FI" sz="1600" dirty="0">
              <a:solidFill>
                <a:srgbClr val="000000"/>
              </a:solidFill>
              <a:latin typeface="Menlo-Regular"/>
            </a:endParaRPr>
          </a:p>
          <a:p>
            <a:r>
              <a:rPr lang="fi-FI" sz="1600" dirty="0">
                <a:solidFill>
                  <a:srgbClr val="000000"/>
                </a:solidFill>
                <a:latin typeface="Menlo-Regular"/>
              </a:rPr>
              <a:t>    </a:t>
            </a:r>
            <a:r>
              <a:rPr lang="fi-FI" sz="1600" dirty="0">
                <a:solidFill>
                  <a:srgbClr val="CB2418"/>
                </a:solidFill>
                <a:latin typeface="Menlo-Regular"/>
              </a:rPr>
              <a:t>/* </a:t>
            </a:r>
            <a:r>
              <a:rPr lang="fi-FI" sz="1600" dirty="0" err="1">
                <a:solidFill>
                  <a:srgbClr val="CB2418"/>
                </a:solidFill>
                <a:latin typeface="Menlo-Regular"/>
              </a:rPr>
              <a:t>Initialize</a:t>
            </a:r>
            <a:r>
              <a:rPr lang="fi-FI" sz="1600" dirty="0">
                <a:solidFill>
                  <a:srgbClr val="CB2418"/>
                </a:solidFill>
                <a:latin typeface="Menlo-Regular"/>
              </a:rPr>
              <a:t> </a:t>
            </a:r>
            <a:r>
              <a:rPr lang="fi-FI" sz="1600" dirty="0" err="1">
                <a:solidFill>
                  <a:srgbClr val="CB2418"/>
                </a:solidFill>
                <a:latin typeface="Menlo-Regular"/>
              </a:rPr>
              <a:t>allocated</a:t>
            </a:r>
            <a:r>
              <a:rPr lang="fi-FI" sz="1600" dirty="0">
                <a:solidFill>
                  <a:srgbClr val="CB2418"/>
                </a:solidFill>
                <a:latin typeface="Menlo-Regular"/>
              </a:rPr>
              <a:t> </a:t>
            </a:r>
            <a:r>
              <a:rPr lang="fi-FI" sz="1600" dirty="0" err="1">
                <a:solidFill>
                  <a:srgbClr val="CB2418"/>
                </a:solidFill>
                <a:latin typeface="Menlo-Regular"/>
              </a:rPr>
              <a:t>block</a:t>
            </a:r>
            <a:r>
              <a:rPr lang="fi-FI" sz="1600" dirty="0">
                <a:solidFill>
                  <a:srgbClr val="CB2418"/>
                </a:solidFill>
                <a:latin typeface="Menlo-Regular"/>
              </a:rPr>
              <a:t> */</a:t>
            </a:r>
            <a:endParaRPr lang="fi-FI" sz="1600" dirty="0">
              <a:solidFill>
                <a:srgbClr val="000000"/>
              </a:solidFill>
              <a:latin typeface="Menlo-Regular"/>
            </a:endParaRPr>
          </a:p>
          <a:p>
            <a:r>
              <a:rPr lang="da-DK"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(i=0; i&lt;n; i++)</a:t>
            </a:r>
          </a:p>
          <a:p>
            <a:r>
              <a:rPr lang="da-DK" sz="1600" dirty="0">
                <a:solidFill>
                  <a:srgbClr val="000000"/>
                </a:solidFill>
                <a:latin typeface="Menlo-Regular"/>
              </a:rPr>
              <a:t>	p[i] = i;</a:t>
            </a:r>
          </a:p>
          <a:p>
            <a:endParaRPr lang="da-DK" sz="1600" dirty="0">
              <a:solidFill>
                <a:srgbClr val="000000"/>
              </a:solidFill>
              <a:latin typeface="Menlo-Regular"/>
            </a:endParaRPr>
          </a:p>
          <a:p>
            <a:endParaRPr lang="da-DK" sz="1600" dirty="0">
              <a:solidFill>
                <a:srgbClr val="000000"/>
              </a:solidFill>
              <a:latin typeface="Menlo-Regular"/>
            </a:endParaRPr>
          </a:p>
          <a:p>
            <a:r>
              <a:rPr lang="da-DK" sz="1600" dirty="0">
                <a:solidFill>
                  <a:srgbClr val="000000"/>
                </a:solidFill>
                <a:latin typeface="Menlo-Regular"/>
              </a:rPr>
              <a:t>    </a:t>
            </a:r>
            <a:r>
              <a:rPr lang="da-DK" sz="1600" dirty="0">
                <a:solidFill>
                  <a:srgbClr val="CB2418"/>
                </a:solidFill>
                <a:latin typeface="Menlo-Regular"/>
              </a:rPr>
              <a:t>/* Return </a:t>
            </a:r>
            <a:r>
              <a:rPr lang="da-DK" sz="1600" dirty="0" err="1">
                <a:solidFill>
                  <a:srgbClr val="CB2418"/>
                </a:solidFill>
                <a:latin typeface="Menlo-Regular"/>
              </a:rPr>
              <a:t>allocated</a:t>
            </a:r>
            <a:r>
              <a:rPr lang="da-DK" sz="1600" dirty="0">
                <a:solidFill>
                  <a:srgbClr val="CB2418"/>
                </a:solidFill>
                <a:latin typeface="Menlo-Regular"/>
              </a:rPr>
              <a:t> </a:t>
            </a:r>
            <a:r>
              <a:rPr lang="da-DK" sz="1600" dirty="0" err="1">
                <a:solidFill>
                  <a:srgbClr val="CB2418"/>
                </a:solidFill>
                <a:latin typeface="Menlo-Regular"/>
              </a:rPr>
              <a:t>block</a:t>
            </a:r>
            <a:r>
              <a:rPr lang="da-DK" sz="1600" dirty="0">
                <a:solidFill>
                  <a:srgbClr val="CB2418"/>
                </a:solidFill>
                <a:latin typeface="Menlo-Regular"/>
              </a:rPr>
              <a:t> to the </a:t>
            </a:r>
            <a:r>
              <a:rPr lang="da-DK" sz="1600" dirty="0" err="1">
                <a:solidFill>
                  <a:srgbClr val="CB2418"/>
                </a:solidFill>
                <a:latin typeface="Menlo-Regular"/>
              </a:rPr>
              <a:t>heap</a:t>
            </a:r>
            <a:r>
              <a:rPr lang="da-DK" sz="1600" dirty="0">
                <a:solidFill>
                  <a:srgbClr val="CB2418"/>
                </a:solidFill>
                <a:latin typeface="Menlo-Regular"/>
              </a:rPr>
              <a:t> */</a:t>
            </a:r>
            <a:endParaRPr lang="da-DK" sz="1600" dirty="0">
              <a:solidFill>
                <a:srgbClr val="000000"/>
              </a:solidFill>
              <a:latin typeface="Menlo-Regular"/>
            </a:endParaRPr>
          </a:p>
          <a:p>
            <a:r>
              <a:rPr lang="en-US" sz="1600" dirty="0">
                <a:solidFill>
                  <a:srgbClr val="000000"/>
                </a:solidFill>
                <a:latin typeface="Menlo-Regular"/>
              </a:rPr>
              <a:t>    free(p);</a:t>
            </a:r>
          </a:p>
          <a:p>
            <a:r>
              <a:rPr lang="en-US" sz="1600" dirty="0">
                <a:solidFill>
                  <a:srgbClr val="000000"/>
                </a:solidFill>
                <a:latin typeface="Menlo-Regular"/>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2"/>
          </p:nvPr>
        </p:nvSpPr>
        <p:spPr/>
        <p:txBody>
          <a:bodyPr/>
          <a:lstStyle/>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伙伴系统</a:t>
            </a:r>
            <a:r>
              <a:rPr lang="en-US" altLang="zh-CN" dirty="0">
                <a:latin typeface="黑体" panose="02010609060101010101" pitchFamily="49" charset="-122"/>
                <a:ea typeface="黑体" panose="02010609060101010101" pitchFamily="49" charset="-122"/>
              </a:rPr>
              <a:t>(buddy system)</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该算法规定，无论已分配分区或空闲分区，其大小均为</a:t>
            </a:r>
            <a:r>
              <a:rPr lang="en-US" altLang="zh-CN" dirty="0"/>
              <a:t>2</a:t>
            </a:r>
            <a:r>
              <a:rPr lang="zh-CN" altLang="en-US" dirty="0"/>
              <a:t>的</a:t>
            </a:r>
            <a:r>
              <a:rPr lang="en-US" altLang="zh-CN" dirty="0"/>
              <a:t>k</a:t>
            </a:r>
            <a:r>
              <a:rPr lang="zh-CN" altLang="en-US" dirty="0"/>
              <a:t>次幂</a:t>
            </a:r>
            <a:r>
              <a:rPr lang="en-US" altLang="zh-CN" dirty="0"/>
              <a:t>(k</a:t>
            </a:r>
            <a:r>
              <a:rPr lang="zh-CN" altLang="en-US" dirty="0"/>
              <a:t>为整数，</a:t>
            </a:r>
            <a:r>
              <a:rPr lang="en-US" altLang="zh-CN" dirty="0"/>
              <a:t>l</a:t>
            </a:r>
            <a:r>
              <a:rPr lang="zh-CN" altLang="en-US" dirty="0"/>
              <a:t> ≤ </a:t>
            </a:r>
            <a:r>
              <a:rPr lang="en-US" altLang="zh-CN" dirty="0"/>
              <a:t>k</a:t>
            </a:r>
            <a:r>
              <a:rPr lang="zh-CN" altLang="en-US" dirty="0"/>
              <a:t> ≤ </a:t>
            </a:r>
            <a:r>
              <a:rPr lang="en-US" altLang="zh-CN" dirty="0"/>
              <a:t>m)</a:t>
            </a:r>
            <a:r>
              <a:rPr lang="zh-CN" altLang="en-US" dirty="0"/>
              <a:t>，即最大分区为</a:t>
            </a:r>
            <a:r>
              <a:rPr lang="en-US" altLang="zh-CN" dirty="0"/>
              <a:t>2</a:t>
            </a:r>
            <a:r>
              <a:rPr lang="en-US" altLang="zh-CN" baseline="30000" dirty="0"/>
              <a:t>m</a:t>
            </a:r>
            <a:r>
              <a:rPr lang="zh-CN" altLang="en-US" dirty="0"/>
              <a:t>。</a:t>
            </a:r>
            <a:br>
              <a:rPr lang="en-US" altLang="zh-CN" dirty="0"/>
            </a:br>
            <a:r>
              <a:rPr lang="en-US" altLang="zh-CN" dirty="0"/>
              <a:t>        </a:t>
            </a:r>
            <a:r>
              <a:rPr lang="zh-CN" altLang="en-US" dirty="0"/>
              <a:t>假设系统的可利用空间容量为</a:t>
            </a:r>
            <a:r>
              <a:rPr lang="en-US" altLang="zh-CN" dirty="0"/>
              <a:t>2</a:t>
            </a:r>
            <a:r>
              <a:rPr lang="en-US" altLang="zh-CN" baseline="30000" dirty="0"/>
              <a:t>m</a:t>
            </a:r>
            <a:r>
              <a:rPr lang="en-US" altLang="zh-CN" dirty="0"/>
              <a:t> </a:t>
            </a:r>
            <a:r>
              <a:rPr lang="zh-CN" altLang="en-US" dirty="0"/>
              <a:t>个字，则系统开始运行时，整个内存区是一个大小为</a:t>
            </a:r>
            <a:r>
              <a:rPr lang="en-US" altLang="zh-CN" dirty="0"/>
              <a:t>2</a:t>
            </a:r>
            <a:r>
              <a:rPr lang="en-US" altLang="zh-CN" baseline="30000" dirty="0"/>
              <a:t>m</a:t>
            </a:r>
            <a:r>
              <a:rPr lang="zh-CN" altLang="en-US" dirty="0"/>
              <a:t>的空闲分区。在系统运行过程中，由于不断地划分，将会形成若干个不连续的空闲分区，将这些空闲分区按分区的大小进行分类。对于具有相同大小的所有空闲分区，单独设立一个空闲分区双向链表，这样，不同大小的空闲分区形成了</a:t>
            </a:r>
            <a:r>
              <a:rPr lang="en-US" altLang="zh-CN" dirty="0"/>
              <a:t>k</a:t>
            </a:r>
            <a:r>
              <a:rPr lang="zh-CN" altLang="en-US" dirty="0"/>
              <a:t>个空闲分区链表。</a:t>
            </a:r>
          </a:p>
        </p:txBody>
      </p:sp>
    </p:spTree>
    <p:extLst>
      <p:ext uri="{BB962C8B-B14F-4D97-AF65-F5344CB8AC3E}">
        <p14:creationId xmlns:p14="http://schemas.microsoft.com/office/powerpoint/2010/main" val="990539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2"/>
          </p:nvPr>
        </p:nvSpPr>
        <p:spPr/>
        <p:txBody>
          <a:bodyPr/>
          <a:lstStyle/>
          <a:p>
            <a:r>
              <a:rPr lang="zh-CN" altLang="en-US" dirty="0"/>
              <a:t> 当需要为进程分配一个长度为</a:t>
            </a:r>
            <a:r>
              <a:rPr lang="en-US" altLang="zh-CN" dirty="0"/>
              <a:t>n</a:t>
            </a:r>
            <a:r>
              <a:rPr lang="zh-CN" altLang="en-US" dirty="0"/>
              <a:t>的存储空间时，首先计算一个</a:t>
            </a:r>
            <a:r>
              <a:rPr lang="en-US" altLang="zh-CN" dirty="0" err="1"/>
              <a:t>i</a:t>
            </a:r>
            <a:r>
              <a:rPr lang="zh-CN" altLang="en-US" dirty="0"/>
              <a:t>值，使</a:t>
            </a:r>
            <a:r>
              <a:rPr lang="en-US" altLang="zh-CN" dirty="0"/>
              <a:t>2</a:t>
            </a:r>
            <a:r>
              <a:rPr lang="en-US" altLang="zh-CN" baseline="30000" dirty="0"/>
              <a:t>i-1</a:t>
            </a:r>
            <a:r>
              <a:rPr lang="en-US" altLang="zh-CN" dirty="0"/>
              <a:t>&lt;n≤2</a:t>
            </a:r>
            <a:r>
              <a:rPr lang="en-US" altLang="zh-CN" baseline="30000" dirty="0"/>
              <a:t>i</a:t>
            </a:r>
            <a:r>
              <a:rPr lang="zh-CN" altLang="en-US" dirty="0"/>
              <a:t>，然后在空闲分区大小为</a:t>
            </a:r>
            <a:r>
              <a:rPr lang="en-US" altLang="zh-CN" dirty="0"/>
              <a:t>2</a:t>
            </a:r>
            <a:r>
              <a:rPr lang="en-US" altLang="zh-CN" baseline="30000" dirty="0"/>
              <a:t>i</a:t>
            </a:r>
            <a:r>
              <a:rPr lang="zh-CN" altLang="en-US" dirty="0"/>
              <a:t>的空闲分区链表中查找。</a:t>
            </a:r>
            <a:br>
              <a:rPr lang="en-US" altLang="zh-CN" dirty="0"/>
            </a:br>
            <a:r>
              <a:rPr lang="en-US" altLang="zh-CN" dirty="0"/>
              <a:t>        </a:t>
            </a:r>
            <a:r>
              <a:rPr lang="zh-CN" altLang="en-US" dirty="0"/>
              <a:t>若找到，即把该空闲分区分配给进程。否则，表明长度为</a:t>
            </a:r>
            <a:r>
              <a:rPr lang="en-US" altLang="zh-CN" dirty="0"/>
              <a:t>2</a:t>
            </a:r>
            <a:r>
              <a:rPr lang="en-US" altLang="zh-CN" baseline="30000" dirty="0"/>
              <a:t>i</a:t>
            </a:r>
            <a:r>
              <a:rPr lang="zh-CN" altLang="en-US" dirty="0"/>
              <a:t>的空闲分区已经耗尽，则在分区大小为</a:t>
            </a:r>
            <a:r>
              <a:rPr lang="en-US" altLang="zh-CN" dirty="0"/>
              <a:t>2</a:t>
            </a:r>
            <a:r>
              <a:rPr lang="en-US" altLang="zh-CN" baseline="30000" dirty="0"/>
              <a:t>i+1</a:t>
            </a:r>
            <a:r>
              <a:rPr lang="zh-CN" altLang="en-US" dirty="0"/>
              <a:t>的空闲分区链表中寻找。</a:t>
            </a:r>
            <a:br>
              <a:rPr lang="en-US" altLang="zh-CN" dirty="0"/>
            </a:br>
            <a:r>
              <a:rPr lang="en-US" altLang="zh-CN" dirty="0"/>
              <a:t>        </a:t>
            </a:r>
            <a:r>
              <a:rPr lang="zh-CN" altLang="en-US" dirty="0"/>
              <a:t>若存在</a:t>
            </a:r>
            <a:r>
              <a:rPr lang="en-US" altLang="zh-CN" dirty="0"/>
              <a:t>2</a:t>
            </a:r>
            <a:r>
              <a:rPr lang="en-US" altLang="zh-CN" baseline="30000" dirty="0"/>
              <a:t>i+1</a:t>
            </a:r>
            <a:r>
              <a:rPr lang="zh-CN" altLang="en-US" dirty="0"/>
              <a:t>的一个空闲分区，则把该空闲分区分为相等的两个分区，这两个分区称为</a:t>
            </a:r>
            <a:r>
              <a:rPr lang="zh-CN" altLang="en-US" b="1" dirty="0">
                <a:solidFill>
                  <a:srgbClr val="FF0000"/>
                </a:solidFill>
              </a:rPr>
              <a:t>一对伙伴</a:t>
            </a:r>
            <a:r>
              <a:rPr lang="zh-CN" altLang="en-US" dirty="0"/>
              <a:t>，其中的一个分区用于分配，而把另一个加入分区大小为</a:t>
            </a:r>
            <a:r>
              <a:rPr lang="en-US" altLang="zh-CN" dirty="0"/>
              <a:t>2</a:t>
            </a:r>
            <a:r>
              <a:rPr lang="en-US" altLang="zh-CN" baseline="30000" dirty="0"/>
              <a:t>i</a:t>
            </a:r>
            <a:r>
              <a:rPr lang="zh-CN" altLang="en-US" dirty="0"/>
              <a:t>的空闲分区链表中。</a:t>
            </a:r>
            <a:br>
              <a:rPr lang="en-US" altLang="zh-CN" dirty="0"/>
            </a:b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2"/>
          </p:nvPr>
        </p:nvSpPr>
        <p:spPr/>
        <p:txBody>
          <a:bodyPr/>
          <a:lstStyle/>
          <a:p>
            <a:r>
              <a:rPr lang="en-US" altLang="zh-CN" dirty="0"/>
              <a:t> </a:t>
            </a:r>
            <a:r>
              <a:rPr lang="zh-CN" altLang="en-US" dirty="0"/>
              <a:t>若大小为</a:t>
            </a:r>
            <a:r>
              <a:rPr lang="en-US" altLang="zh-CN" dirty="0"/>
              <a:t>2</a:t>
            </a:r>
            <a:r>
              <a:rPr lang="en-US" altLang="zh-CN" baseline="30000" dirty="0"/>
              <a:t>i+1</a:t>
            </a:r>
            <a:r>
              <a:rPr lang="zh-CN" altLang="en-US" dirty="0"/>
              <a:t>的空闲分区也不存在，则需要查找大小为</a:t>
            </a:r>
            <a:r>
              <a:rPr lang="en-US" altLang="zh-CN" dirty="0"/>
              <a:t>2</a:t>
            </a:r>
            <a:r>
              <a:rPr lang="en-US" altLang="zh-CN" baseline="30000" dirty="0"/>
              <a:t>i+2</a:t>
            </a:r>
            <a:r>
              <a:rPr lang="zh-CN" altLang="en-US" dirty="0"/>
              <a:t>的空闲分区，若找到则也对其进行两次分割：第一次，将其分割为大小为</a:t>
            </a:r>
            <a:r>
              <a:rPr lang="en-US" altLang="zh-CN" dirty="0"/>
              <a:t>2</a:t>
            </a:r>
            <a:r>
              <a:rPr lang="en-US" altLang="zh-CN" baseline="30000" dirty="0"/>
              <a:t>i+1</a:t>
            </a:r>
            <a:r>
              <a:rPr lang="zh-CN" altLang="en-US" dirty="0"/>
              <a:t>的两个分区，一个用于分配，一个加入到大小为</a:t>
            </a:r>
            <a:r>
              <a:rPr lang="en-US" altLang="zh-CN" dirty="0"/>
              <a:t>2</a:t>
            </a:r>
            <a:r>
              <a:rPr lang="en-US" altLang="zh-CN" baseline="30000" dirty="0"/>
              <a:t>i+1</a:t>
            </a:r>
            <a:r>
              <a:rPr lang="zh-CN" altLang="en-US" dirty="0"/>
              <a:t>的空闲分区链表中；第二次，将第一次用于分配的空闲区分割为</a:t>
            </a:r>
            <a:r>
              <a:rPr lang="en-US" altLang="zh-CN" dirty="0"/>
              <a:t>2</a:t>
            </a:r>
            <a:r>
              <a:rPr lang="en-US" altLang="zh-CN" baseline="30000" dirty="0"/>
              <a:t>i</a:t>
            </a:r>
            <a:r>
              <a:rPr lang="zh-CN" altLang="en-US" dirty="0"/>
              <a:t>的两个分区，一个用于分配，一个加入到大小为</a:t>
            </a:r>
            <a:r>
              <a:rPr lang="en-US" altLang="zh-CN" dirty="0"/>
              <a:t>2</a:t>
            </a:r>
            <a:r>
              <a:rPr lang="en-US" altLang="zh-CN" baseline="30000" dirty="0"/>
              <a:t>i</a:t>
            </a:r>
            <a:r>
              <a:rPr lang="zh-CN" altLang="en-US" dirty="0"/>
              <a:t>的空闲分区链表中。</a:t>
            </a:r>
            <a:br>
              <a:rPr lang="en-US" altLang="zh-CN" dirty="0"/>
            </a:br>
            <a:r>
              <a:rPr lang="en-US" altLang="zh-CN" dirty="0"/>
              <a:t>        </a:t>
            </a:r>
            <a:r>
              <a:rPr lang="zh-CN" altLang="en-US" dirty="0"/>
              <a:t>若仍然找不到，则继续查找大小为</a:t>
            </a:r>
            <a:r>
              <a:rPr lang="en-US" altLang="zh-CN" dirty="0"/>
              <a:t>2</a:t>
            </a:r>
            <a:r>
              <a:rPr lang="en-US" altLang="zh-CN" baseline="30000" dirty="0"/>
              <a:t>i+3</a:t>
            </a:r>
            <a:r>
              <a:rPr lang="zh-CN" altLang="en-US" dirty="0"/>
              <a:t>的空闲分区，以此类推。。。。。。</a:t>
            </a:r>
            <a:br>
              <a:rPr lang="en-US" altLang="zh-CN" dirty="0"/>
            </a:br>
            <a:r>
              <a:rPr lang="en-US" altLang="zh-CN" dirty="0"/>
              <a:t>        </a:t>
            </a:r>
            <a:r>
              <a:rPr lang="zh-CN" altLang="en-US" dirty="0"/>
              <a:t>在最坏的情况下，可能需要对</a:t>
            </a:r>
            <a:r>
              <a:rPr lang="en-US" altLang="zh-CN" dirty="0"/>
              <a:t>2</a:t>
            </a:r>
            <a:r>
              <a:rPr lang="en-US" altLang="zh-CN" baseline="30000" dirty="0"/>
              <a:t>k</a:t>
            </a:r>
            <a:r>
              <a:rPr lang="zh-CN" altLang="en-US" dirty="0"/>
              <a:t>的空闲分区进行</a:t>
            </a:r>
            <a:r>
              <a:rPr lang="en-US" altLang="zh-CN" dirty="0"/>
              <a:t>k</a:t>
            </a:r>
            <a:r>
              <a:rPr lang="zh-CN" altLang="en-US" dirty="0"/>
              <a:t>次分割才能得到所需分区。</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2"/>
          </p:nvPr>
        </p:nvSpPr>
        <p:spPr/>
        <p:txBody>
          <a:bodyPr/>
          <a:lstStyle/>
          <a:p>
            <a:r>
              <a:rPr lang="zh-CN" altLang="en-US" dirty="0"/>
              <a:t>　　在伙伴系统中，对于一个大小为</a:t>
            </a:r>
            <a:r>
              <a:rPr lang="en-US" altLang="zh-CN" dirty="0"/>
              <a:t>2</a:t>
            </a:r>
            <a:r>
              <a:rPr lang="en-US" altLang="zh-CN" baseline="30000" dirty="0"/>
              <a:t>k</a:t>
            </a:r>
            <a:r>
              <a:rPr lang="zh-CN" altLang="en-US" dirty="0"/>
              <a:t>，地址为</a:t>
            </a:r>
            <a:r>
              <a:rPr lang="en-US" altLang="zh-CN" dirty="0"/>
              <a:t>x</a:t>
            </a:r>
            <a:r>
              <a:rPr lang="zh-CN" altLang="en-US" dirty="0"/>
              <a:t>的内存块，其伙伴块的地址则用</a:t>
            </a:r>
            <a:r>
              <a:rPr lang="en-US" altLang="zh-CN" dirty="0" err="1"/>
              <a:t>buddy</a:t>
            </a:r>
            <a:r>
              <a:rPr lang="en-US" altLang="zh-CN" baseline="-25000" dirty="0" err="1"/>
              <a:t>k</a:t>
            </a:r>
            <a:r>
              <a:rPr lang="en-US" altLang="zh-CN" dirty="0"/>
              <a:t>(x)</a:t>
            </a:r>
            <a:r>
              <a:rPr lang="zh-CN" altLang="en-US" dirty="0"/>
              <a:t>表示，其通式为：</a:t>
            </a:r>
          </a:p>
        </p:txBody>
      </p:sp>
      <p:sp>
        <p:nvSpPr>
          <p:cNvPr id="749573" name="Rectangle 5"/>
          <p:cNvSpPr>
            <a:spLocks noChangeArrowheads="1"/>
          </p:cNvSpPr>
          <p:nvPr/>
        </p:nvSpPr>
        <p:spPr bwMode="auto">
          <a:xfrm>
            <a:off x="4479635" y="2867713"/>
            <a:ext cx="1847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749572" name="Object 4"/>
          <p:cNvGraphicFramePr>
            <a:graphicFrameLocks noChangeAspect="1"/>
          </p:cNvGraphicFramePr>
          <p:nvPr/>
        </p:nvGraphicFramePr>
        <p:xfrm>
          <a:off x="1908175" y="2781301"/>
          <a:ext cx="5111750" cy="1006475"/>
        </p:xfrm>
        <a:graphic>
          <a:graphicData uri="http://schemas.openxmlformats.org/presentationml/2006/ole">
            <mc:AlternateContent xmlns:mc="http://schemas.openxmlformats.org/markup-compatibility/2006">
              <mc:Choice xmlns:v="urn:schemas-microsoft-com:vml" Requires="v">
                <p:oleObj spid="_x0000_s1040" name="公式" r:id="rId3" imgW="1803400" imgH="355600" progId="">
                  <p:embed/>
                </p:oleObj>
              </mc:Choice>
              <mc:Fallback>
                <p:oleObj name="公式" r:id="rId3" imgW="1803400" imgH="355600" progId="">
                  <p:embed/>
                  <p:pic>
                    <p:nvPicPr>
                      <p:cNvPr id="7495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781301"/>
                        <a:ext cx="511175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8511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2"/>
          </p:nvPr>
        </p:nvSpPr>
        <p:spPr/>
        <p:txBody>
          <a:bodyPr/>
          <a:lstStyle/>
          <a:p>
            <a:r>
              <a:rPr lang="zh-CN" altLang="en-US" dirty="0"/>
              <a:t> 回收空间：也可能要进行多次合并。如回收大小为</a:t>
            </a:r>
            <a:r>
              <a:rPr lang="en-US" altLang="zh-CN" dirty="0"/>
              <a:t>2</a:t>
            </a:r>
            <a:r>
              <a:rPr lang="en-US" altLang="zh-CN" baseline="30000" dirty="0"/>
              <a:t>i</a:t>
            </a:r>
            <a:r>
              <a:rPr lang="zh-CN" altLang="en-US" dirty="0"/>
              <a:t>的空闲分区时，若事先已存在</a:t>
            </a:r>
            <a:r>
              <a:rPr lang="en-US" altLang="zh-CN" dirty="0"/>
              <a:t>2</a:t>
            </a:r>
            <a:r>
              <a:rPr lang="en-US" altLang="zh-CN" baseline="30000" dirty="0"/>
              <a:t>i</a:t>
            </a:r>
            <a:r>
              <a:rPr lang="zh-CN" altLang="en-US" dirty="0"/>
              <a:t>的空闲分区，则应将其与伙伴分区合并为大小为</a:t>
            </a:r>
            <a:r>
              <a:rPr lang="en-US" altLang="zh-CN" dirty="0"/>
              <a:t>2</a:t>
            </a:r>
            <a:r>
              <a:rPr lang="en-US" altLang="zh-CN" baseline="30000" dirty="0"/>
              <a:t>i+1</a:t>
            </a:r>
            <a:r>
              <a:rPr lang="zh-CN" altLang="en-US" dirty="0"/>
              <a:t>的空闲分区。若事先已存在</a:t>
            </a:r>
            <a:r>
              <a:rPr lang="en-US" altLang="zh-CN" dirty="0"/>
              <a:t>2</a:t>
            </a:r>
            <a:r>
              <a:rPr lang="en-US" altLang="zh-CN" baseline="30000" dirty="0"/>
              <a:t>i+1</a:t>
            </a:r>
            <a:r>
              <a:rPr lang="zh-CN" altLang="en-US" dirty="0"/>
              <a:t>的空闲分区，则应将其与伙伴分区合并为大小为</a:t>
            </a:r>
            <a:r>
              <a:rPr lang="en-US" altLang="zh-CN" dirty="0"/>
              <a:t>2</a:t>
            </a:r>
            <a:r>
              <a:rPr lang="en-US" altLang="zh-CN" baseline="30000" dirty="0"/>
              <a:t>i+2</a:t>
            </a:r>
            <a:r>
              <a:rPr lang="zh-CN" altLang="en-US" dirty="0"/>
              <a:t>的空闲分区，依次类推</a:t>
            </a:r>
            <a:r>
              <a:rPr lang="en-US" altLang="zh-CN" dirty="0"/>
              <a:t>……</a:t>
            </a:r>
            <a:br>
              <a:rPr lang="en-US" altLang="zh-CN" dirty="0"/>
            </a:b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4274" name="Picture 2"/>
          <p:cNvPicPr>
            <a:picLocks noChangeAspect="1" noChangeArrowheads="1"/>
          </p:cNvPicPr>
          <p:nvPr/>
        </p:nvPicPr>
        <p:blipFill>
          <a:blip r:embed="rId2" cstate="print"/>
          <a:srcRect/>
          <a:stretch>
            <a:fillRect/>
          </a:stretch>
        </p:blipFill>
        <p:spPr bwMode="auto">
          <a:xfrm>
            <a:off x="357159" y="785795"/>
            <a:ext cx="8615055" cy="52149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62080AE-61D8-4009-A9B2-7F40F6A84EC1}"/>
              </a:ext>
            </a:extLst>
          </p:cNvPr>
          <p:cNvSpPr txBox="1"/>
          <p:nvPr>
            <p:custDataLst>
              <p:tags r:id="rId2"/>
            </p:custDataLst>
          </p:nvPr>
        </p:nvSpPr>
        <p:spPr>
          <a:xfrm>
            <a:off x="979055" y="864032"/>
            <a:ext cx="7315200" cy="3937000"/>
          </a:xfrm>
          <a:prstGeom prst="rect">
            <a:avLst/>
          </a:prstGeom>
          <a:noFill/>
        </p:spPr>
        <p:txBody>
          <a:bodyPr vert="horz" wrap="square" rtlCol="0" anchor="t" anchorCtr="0">
            <a:noAutofit/>
          </a:bodyPr>
          <a:lstStyle/>
          <a:p>
            <a:pPr>
              <a:lnSpc>
                <a:spcPct val="120000"/>
              </a:lnSpc>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以下描述正确的是（                        ）。</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只有当空闲链表按照内存地址的递增顺序排序时并使用边界标记来回收才会快速。</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首次适配算法比最佳适配算法要慢一些（平均而言）。</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buFontTx/>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伙伴系统只会有内部碎片，不会有外部碎片。</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buFontTx/>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在一个伙伴系统中，最高可达接近</a:t>
            </a:r>
            <a:r>
              <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的空间可以因为内部碎片而被浪费了。</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buAutoNum type="alphaUcPeriod"/>
            </a:pPr>
            <a:endPar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2D87275-B739-402B-A770-45C680761AA5}"/>
              </a:ext>
            </a:extLst>
          </p:cNvPr>
          <p:cNvSpPr>
            <a:spLocks noChangeAspect="1"/>
          </p:cNvSpPr>
          <p:nvPr>
            <p:custDataLst>
              <p:tags r:id="rId3"/>
            </p:custDataLst>
          </p:nvPr>
        </p:nvSpPr>
        <p:spPr bwMode="auto">
          <a:xfrm>
            <a:off x="2514600" y="5269345"/>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35CD6F2-9DF7-4E92-92E2-179BC60154C5}"/>
              </a:ext>
            </a:extLst>
          </p:cNvPr>
          <p:cNvSpPr>
            <a:spLocks noChangeAspect="1"/>
          </p:cNvSpPr>
          <p:nvPr>
            <p:custDataLst>
              <p:tags r:id="rId4"/>
            </p:custDataLst>
          </p:nvPr>
        </p:nvSpPr>
        <p:spPr bwMode="auto">
          <a:xfrm>
            <a:off x="4181013" y="5269345"/>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08760FC-A629-4B72-9F96-0EB4FD95C26C}"/>
              </a:ext>
            </a:extLst>
          </p:cNvPr>
          <p:cNvSpPr>
            <a:spLocks noChangeAspect="1"/>
          </p:cNvSpPr>
          <p:nvPr>
            <p:custDataLst>
              <p:tags r:id="rId5"/>
            </p:custDataLst>
          </p:nvPr>
        </p:nvSpPr>
        <p:spPr bwMode="auto">
          <a:xfrm>
            <a:off x="5715000" y="5269345"/>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98300AF-4D67-409A-B9A6-27E95A34E1CA}"/>
              </a:ext>
            </a:extLst>
          </p:cNvPr>
          <p:cNvSpPr>
            <a:spLocks noChangeAspect="1"/>
          </p:cNvSpPr>
          <p:nvPr>
            <p:custDataLst>
              <p:tags r:id="rId6"/>
            </p:custDataLst>
          </p:nvPr>
        </p:nvSpPr>
        <p:spPr bwMode="auto">
          <a:xfrm>
            <a:off x="7248987" y="5257800"/>
            <a:ext cx="514350" cy="514350"/>
          </a:xfrm>
          <a:prstGeom prst="ellipse">
            <a:avLst/>
          </a:prstGeom>
          <a:solidFill>
            <a:srgbClr val="00FF00"/>
          </a:solidFill>
          <a:ln w="254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0D0C91D-0740-4863-B397-CCA26168E248}"/>
              </a:ext>
            </a:extLst>
          </p:cNvPr>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D0789737-19DB-4227-A02B-78BE32406216}"/>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053669D9-4900-47F9-B7C1-A2B16B3DE42D}"/>
                </a:ext>
              </a:extLst>
            </p:cNvPr>
            <p:cNvSpPr/>
            <p:nvPr>
              <p:custDataLst>
                <p:tags r:id="rId10"/>
              </p:custDataLst>
            </p:nvPr>
          </p:nvSpPr>
          <p:spPr bwMode="auto">
            <a:xfrm>
              <a:off x="0" y="0"/>
              <a:ext cx="9144000" cy="635000"/>
            </a:xfrm>
            <a:prstGeom prst="rect">
              <a:avLst/>
            </a:prstGeom>
            <a:solidFill>
              <a:srgbClr val="F6F7F8"/>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7" name="ColorBlock">
              <a:extLst>
                <a:ext uri="{FF2B5EF4-FFF2-40B4-BE49-F238E27FC236}">
                  <a16:creationId xmlns:a16="http://schemas.microsoft.com/office/drawing/2014/main" id="{A75F4E85-583F-43E0-92A9-D1444B0331BD}"/>
                </a:ext>
              </a:extLst>
            </p:cNvPr>
            <p:cNvSpPr/>
            <p:nvPr>
              <p:custDataLst>
                <p:tags r:id="rId11"/>
              </p:custDataLst>
            </p:nvPr>
          </p:nvSpPr>
          <p:spPr bwMode="auto">
            <a:xfrm>
              <a:off x="0" y="0"/>
              <a:ext cx="190500" cy="635000"/>
            </a:xfrm>
            <a:prstGeom prst="rect">
              <a:avLst/>
            </a:prstGeom>
            <a:solidFill>
              <a:srgbClr val="639EF4"/>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8" name="TypeText">
              <a:extLst>
                <a:ext uri="{FF2B5EF4-FFF2-40B4-BE49-F238E27FC236}">
                  <a16:creationId xmlns:a16="http://schemas.microsoft.com/office/drawing/2014/main" id="{959ACAF5-A5E5-4C4D-A2A4-8FE7C790ABD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BAA63BD4-4B37-46C5-84CD-985E6503A7B7}"/>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3032C60-AAE9-48A9-BAEB-5D78079F23F2}"/>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4797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81000" y="457200"/>
            <a:ext cx="7302500" cy="1096963"/>
          </a:xfrm>
          <a:ln/>
        </p:spPr>
        <p:txBody>
          <a:bodyPr/>
          <a:lstStyle/>
          <a:p>
            <a:pPr marL="0" indent="0">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隐式内存管理中的垃圾收集</a:t>
            </a:r>
            <a:endParaRPr lang="en-GB" dirty="0"/>
          </a:p>
        </p:txBody>
      </p:sp>
      <p:sp>
        <p:nvSpPr>
          <p:cNvPr id="19458" name="Rectangle 2"/>
          <p:cNvSpPr>
            <a:spLocks noGrp="1" noChangeArrowheads="1"/>
          </p:cNvSpPr>
          <p:nvPr>
            <p:ph type="body" idx="1"/>
          </p:nvPr>
        </p:nvSpPr>
        <p:spPr>
          <a:xfrm>
            <a:off x="381000" y="1676400"/>
            <a:ext cx="8534400" cy="4876800"/>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solidFill>
                  <a:srgbClr val="FF0000"/>
                </a:solidFill>
              </a:rPr>
              <a:t>垃圾收集</a:t>
            </a:r>
            <a:r>
              <a:rPr lang="en-GB" i="1" dirty="0">
                <a:solidFill>
                  <a:srgbClr val="C00000"/>
                </a:solidFill>
              </a:rPr>
              <a:t>Garbage collection:</a:t>
            </a:r>
            <a:r>
              <a:rPr lang="zh-CN" altLang="en-US" dirty="0"/>
              <a:t>堆分配存储的自动回收</a:t>
            </a:r>
            <a:r>
              <a:rPr lang="en-GB" dirty="0"/>
              <a:t>—</a:t>
            </a:r>
            <a:r>
              <a:rPr lang="zh-CN" altLang="en-US" dirty="0"/>
              <a:t>即应用程序无需使用</a:t>
            </a:r>
            <a:r>
              <a:rPr lang="en-US" altLang="zh-CN" dirty="0"/>
              <a:t>free</a:t>
            </a:r>
            <a:r>
              <a:rPr lang="zh-CN" altLang="en-US" dirty="0"/>
              <a:t>函数。</a:t>
            </a:r>
            <a:endParaRPr lang="en-US" altLang="zh-CN"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以下例子中，程序员忘记释放块，产生的即为垃圾：</a:t>
            </a: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a typeface="msgothic" charset="0"/>
                <a:cs typeface="msgothic" charset="0"/>
              </a:rPr>
              <a:t>在许多动态语言中很常见：</a:t>
            </a:r>
            <a:r>
              <a:rPr lang="en-GB" dirty="0">
                <a:ea typeface="msgothic" charset="0"/>
                <a:cs typeface="msgothic" charset="0"/>
              </a:rPr>
              <a:t>Python, Ruby, Java, Perl, ML, Lisp, Mathematica</a:t>
            </a:r>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ea typeface="msgothic" charset="0"/>
              <a:cs typeface="msgothic" charset="0"/>
            </a:endParaRPr>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ea typeface="msgothic" charset="0"/>
                <a:cs typeface="msgothic" charset="0"/>
              </a:rPr>
              <a:t>存在</a:t>
            </a:r>
            <a:r>
              <a:rPr lang="en-US" altLang="zh-CN" dirty="0">
                <a:ea typeface="msgothic" charset="0"/>
                <a:cs typeface="msgothic" charset="0"/>
              </a:rPr>
              <a:t>C </a:t>
            </a:r>
            <a:r>
              <a:rPr lang="zh-CN" altLang="en-US" dirty="0">
                <a:ea typeface="msgothic" charset="0"/>
                <a:cs typeface="msgothic" charset="0"/>
              </a:rPr>
              <a:t>和</a:t>
            </a:r>
            <a:r>
              <a:rPr lang="en-US" altLang="zh-CN" dirty="0">
                <a:ea typeface="msgothic" charset="0"/>
                <a:cs typeface="msgothic" charset="0"/>
              </a:rPr>
              <a:t>C++</a:t>
            </a:r>
            <a:r>
              <a:rPr lang="zh-CN" altLang="en-US" dirty="0">
                <a:ea typeface="msgothic" charset="0"/>
                <a:cs typeface="msgothic" charset="0"/>
              </a:rPr>
              <a:t>的变体（</a:t>
            </a:r>
            <a:r>
              <a:rPr lang="en-US" altLang="zh-CN" dirty="0">
                <a:ea typeface="msgothic" charset="0"/>
                <a:cs typeface="msgothic" charset="0"/>
              </a:rPr>
              <a:t>“</a:t>
            </a:r>
            <a:r>
              <a:rPr lang="zh-CN" altLang="en-US" dirty="0">
                <a:ea typeface="msgothic" charset="0"/>
                <a:cs typeface="msgothic" charset="0"/>
              </a:rPr>
              <a:t>保守</a:t>
            </a:r>
            <a:r>
              <a:rPr lang="en-US" altLang="zh-CN" dirty="0">
                <a:ea typeface="msgothic" charset="0"/>
                <a:cs typeface="msgothic" charset="0"/>
              </a:rPr>
              <a:t>”</a:t>
            </a:r>
            <a:r>
              <a:rPr lang="zh-CN" altLang="en-US" dirty="0">
                <a:ea typeface="msgothic" charset="0"/>
                <a:cs typeface="msgothic" charset="0"/>
              </a:rPr>
              <a:t>垃圾收集器），因为</a:t>
            </a:r>
            <a:r>
              <a:rPr lang="en-US" altLang="zh-CN" dirty="0">
                <a:ea typeface="msgothic" charset="0"/>
                <a:cs typeface="msgothic" charset="0"/>
              </a:rPr>
              <a:t>C</a:t>
            </a:r>
            <a:r>
              <a:rPr lang="zh-CN" altLang="en-US" dirty="0">
                <a:ea typeface="msgothic" charset="0"/>
                <a:cs typeface="msgothic" charset="0"/>
              </a:rPr>
              <a:t>的指针特性，比较保守，导致有的垃圾块不会被释放。</a:t>
            </a:r>
            <a:endParaRPr lang="en-GB" dirty="0">
              <a:solidFill>
                <a:srgbClr val="003300"/>
              </a:solidFill>
              <a:ea typeface="msgothic" charset="0"/>
              <a:cs typeface="msgothic" charset="0"/>
            </a:endParaRPr>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19460" name="Text Box 4"/>
          <p:cNvSpPr txBox="1">
            <a:spLocks noChangeArrowheads="1"/>
          </p:cNvSpPr>
          <p:nvPr/>
        </p:nvSpPr>
        <p:spPr bwMode="auto">
          <a:xfrm>
            <a:off x="838200" y="3206699"/>
            <a:ext cx="4995576" cy="1079399"/>
          </a:xfrm>
          <a:prstGeom prst="rect">
            <a:avLst/>
          </a:prstGeom>
          <a:solidFill>
            <a:srgbClr val="F6F5BD"/>
          </a:solidFill>
          <a:ln w="3240">
            <a:solidFill>
              <a:srgbClr val="000066"/>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void </a:t>
            </a:r>
            <a:r>
              <a:rPr lang="en-GB" sz="1600" b="1" dirty="0" err="1">
                <a:latin typeface="Courier New" pitchFamily="49" charset="0"/>
                <a:ea typeface="msgothic" charset="0"/>
                <a:cs typeface="msgothic" charset="0"/>
              </a:rPr>
              <a:t>foo</a:t>
            </a:r>
            <a:r>
              <a:rPr lang="en-GB" sz="1600" b="1" dirty="0">
                <a:latin typeface="Courier New" pitchFamily="49" charset="0"/>
                <a:ea typeface="msgothic" charset="0"/>
                <a:cs typeface="msgothic" charset="0"/>
              </a:rPr>
              <a:t>()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int</a:t>
            </a:r>
            <a:r>
              <a:rPr lang="en-GB" sz="1600" b="1" dirty="0">
                <a:latin typeface="Courier New" pitchFamily="49" charset="0"/>
                <a:ea typeface="msgothic" charset="0"/>
                <a:cs typeface="msgothic" charset="0"/>
              </a:rPr>
              <a:t> *p = </a:t>
            </a:r>
            <a:r>
              <a:rPr lang="en-GB" sz="1600" b="1" dirty="0" err="1">
                <a:latin typeface="Courier New" pitchFamily="49" charset="0"/>
                <a:ea typeface="msgothic" charset="0"/>
                <a:cs typeface="msgothic" charset="0"/>
              </a:rPr>
              <a:t>malloc</a:t>
            </a:r>
            <a:r>
              <a:rPr lang="en-GB" sz="1600" b="1" dirty="0">
                <a:latin typeface="Courier New" pitchFamily="49" charset="0"/>
                <a:ea typeface="msgothic" charset="0"/>
                <a:cs typeface="msgothic" charset="0"/>
              </a:rPr>
              <a:t>(128);</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return; </a:t>
            </a:r>
            <a:r>
              <a:rPr lang="en-GB" sz="1600" b="1" dirty="0">
                <a:solidFill>
                  <a:srgbClr val="990000"/>
                </a:solidFill>
                <a:latin typeface="Courier New" pitchFamily="49" charset="0"/>
                <a:ea typeface="msgothic" charset="0"/>
                <a:cs typeface="msgothic" charset="0"/>
              </a:rPr>
              <a:t>/* p block is now garbage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349544" y="533400"/>
            <a:ext cx="63500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垃圾收集</a:t>
            </a:r>
            <a:endParaRPr lang="en-GB" dirty="0"/>
          </a:p>
        </p:txBody>
      </p:sp>
      <p:sp>
        <p:nvSpPr>
          <p:cNvPr id="20482" name="Rectangle 2"/>
          <p:cNvSpPr>
            <a:spLocks noGrp="1" noChangeArrowheads="1"/>
          </p:cNvSpPr>
          <p:nvPr>
            <p:ph type="body" idx="1"/>
          </p:nvPr>
        </p:nvSpPr>
        <p:spPr>
          <a:xfrm>
            <a:off x="355600" y="1371600"/>
            <a:ext cx="8483600" cy="4953000"/>
          </a:xfrm>
          <a:ln/>
        </p:spPr>
        <p:txBody>
          <a:bodyPr/>
          <a:lstStyle/>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内存管理器如何知道何时可以释放内存？</a:t>
            </a:r>
            <a:endParaRPr lang="en-US" altLang="zh-CN"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通常不能预测将来会使用什么内存数据块，因为它是会变的</a:t>
            </a:r>
            <a:endParaRPr lang="en-US" altLang="zh-CN" dirty="0"/>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但是如果某些块没有指针指向他们，这些块就不能被使用</a:t>
            </a:r>
            <a:endParaRPr lang="en-US" altLang="zh-CN"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必须对指针做出某些假设</a:t>
            </a:r>
            <a:endParaRPr lang="en-GB" dirty="0"/>
          </a:p>
          <a:p>
            <a:pPr lvl="1">
              <a:lnSpc>
                <a:spcPct val="120000"/>
              </a:lnSpc>
              <a:buSzPct val="1000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内存管理器可以区分指针和非指针</a:t>
            </a:r>
            <a:endParaRPr lang="en-GB" dirty="0"/>
          </a:p>
          <a:p>
            <a:pPr lvl="1">
              <a:lnSpc>
                <a:spcPct val="120000"/>
              </a:lnSpc>
              <a:buSzPct val="1000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所有指针指向块的开头</a:t>
            </a:r>
            <a:endParaRPr lang="en-GB" dirty="0"/>
          </a:p>
          <a:p>
            <a:pPr lvl="1">
              <a:lnSpc>
                <a:spcPct val="120000"/>
              </a:lnSpc>
              <a:buSzPct val="1000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无法隐藏指针</a:t>
            </a:r>
            <a:r>
              <a:rPr lang="en-GB" dirty="0"/>
              <a:t> </a:t>
            </a:r>
            <a:br>
              <a:rPr lang="en-GB" dirty="0"/>
            </a:br>
            <a:r>
              <a:rPr lang="en-GB" dirty="0"/>
              <a:t>(</a:t>
            </a:r>
            <a:r>
              <a:rPr lang="zh-CN" altLang="en-US" dirty="0"/>
              <a:t>例如，通过强迫他们变成一个</a:t>
            </a:r>
            <a:r>
              <a:rPr lang="en-US" altLang="zh-CN" dirty="0"/>
              <a:t>int</a:t>
            </a:r>
            <a:r>
              <a:rPr lang="zh-CN" altLang="en-US" dirty="0"/>
              <a:t>，然后再变回来</a:t>
            </a:r>
            <a:r>
              <a:rPr lang="en-GB" dirty="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932851" y="3803944"/>
            <a:ext cx="5984875" cy="2057400"/>
          </a:xfrm>
          <a:prstGeom prst="rect">
            <a:avLst/>
          </a:prstGeom>
          <a:solidFill>
            <a:schemeClr val="bg2">
              <a:lumMod val="20000"/>
              <a:lumOff val="80000"/>
            </a:schemeClr>
          </a:solidFill>
          <a:ln w="6350">
            <a:solidFill>
              <a:schemeClr val="tx1"/>
            </a:solidFill>
            <a:miter lim="800000"/>
            <a:headEnd/>
            <a:tailEnd/>
          </a:ln>
          <a:effectLst/>
        </p:spPr>
        <p:txBody>
          <a:bodyPr wrap="none" anchor="ctr"/>
          <a:lstStyle/>
          <a:p>
            <a:endParaRPr lang="en-US"/>
          </a:p>
        </p:txBody>
      </p:sp>
      <p:sp>
        <p:nvSpPr>
          <p:cNvPr id="22530" name="Rectangle 2"/>
          <p:cNvSpPr>
            <a:spLocks noGrp="1" noChangeArrowheads="1"/>
          </p:cNvSpPr>
          <p:nvPr>
            <p:ph type="title" idx="4294967295"/>
          </p:nvPr>
        </p:nvSpPr>
        <p:spPr>
          <a:xfrm>
            <a:off x="368300" y="457200"/>
            <a:ext cx="63373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以图的方式看内存</a:t>
            </a:r>
            <a:endParaRPr lang="en-GB" dirty="0"/>
          </a:p>
        </p:txBody>
      </p:sp>
      <p:sp>
        <p:nvSpPr>
          <p:cNvPr id="22531" name="Rectangle 3"/>
          <p:cNvSpPr>
            <a:spLocks noGrp="1" noChangeArrowheads="1"/>
          </p:cNvSpPr>
          <p:nvPr>
            <p:ph type="body" idx="1"/>
          </p:nvPr>
        </p:nvSpPr>
        <p:spPr>
          <a:xfrm>
            <a:off x="381000" y="1143000"/>
            <a:ext cx="8470900" cy="1547813"/>
          </a:xfrm>
          <a:ln/>
        </p:spPr>
        <p:txBody>
          <a:bodyPr/>
          <a:lstStyle/>
          <a:p>
            <a:pPr>
              <a:lnSpc>
                <a:spcPct val="85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将内存视为一张有向图：</a:t>
            </a:r>
            <a:endParaRPr lang="en-GB" dirty="0"/>
          </a:p>
          <a:p>
            <a:pPr lvl="1">
              <a:lnSpc>
                <a:spcPct val="90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每个块都是图表中的节点</a:t>
            </a:r>
            <a:endParaRPr lang="en-GB" dirty="0"/>
          </a:p>
          <a:p>
            <a:pPr lvl="1">
              <a:lnSpc>
                <a:spcPct val="90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每个指针都是图表中的一条边</a:t>
            </a:r>
            <a:endParaRPr lang="en-GB" dirty="0"/>
          </a:p>
          <a:p>
            <a:pPr lvl="1">
              <a:lnSpc>
                <a:spcPct val="90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不在堆中但包含指向堆的指针称为</a:t>
            </a:r>
            <a:r>
              <a:rPr lang="en-GB" altLang="zh-CN" b="1" i="1" dirty="0">
                <a:solidFill>
                  <a:srgbClr val="C00000"/>
                </a:solidFill>
              </a:rPr>
              <a:t>root</a:t>
            </a:r>
            <a:r>
              <a:rPr lang="zh-CN" altLang="en-US" dirty="0"/>
              <a:t>根节点</a:t>
            </a:r>
            <a:r>
              <a:rPr lang="en-GB" dirty="0"/>
              <a:t>  (</a:t>
            </a:r>
            <a:r>
              <a:rPr lang="zh-CN" altLang="en-US" dirty="0"/>
              <a:t>如寄存器，堆栈，全局变量</a:t>
            </a:r>
            <a:r>
              <a:rPr lang="en-GB" dirty="0"/>
              <a:t>)</a:t>
            </a:r>
          </a:p>
        </p:txBody>
      </p:sp>
      <p:sp>
        <p:nvSpPr>
          <p:cNvPr id="22532" name="Oval 4"/>
          <p:cNvSpPr>
            <a:spLocks noChangeArrowheads="1"/>
          </p:cNvSpPr>
          <p:nvPr/>
        </p:nvSpPr>
        <p:spPr bwMode="auto">
          <a:xfrm>
            <a:off x="2644176" y="31181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33" name="Oval 5"/>
          <p:cNvSpPr>
            <a:spLocks noChangeArrowheads="1"/>
          </p:cNvSpPr>
          <p:nvPr/>
        </p:nvSpPr>
        <p:spPr bwMode="auto">
          <a:xfrm>
            <a:off x="3710976" y="31181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34" name="Oval 6"/>
          <p:cNvSpPr>
            <a:spLocks noChangeArrowheads="1"/>
          </p:cNvSpPr>
          <p:nvPr/>
        </p:nvSpPr>
        <p:spPr bwMode="auto">
          <a:xfrm>
            <a:off x="4853976" y="31181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35" name="Line 7"/>
          <p:cNvSpPr>
            <a:spLocks noChangeShapeType="1"/>
          </p:cNvSpPr>
          <p:nvPr/>
        </p:nvSpPr>
        <p:spPr bwMode="auto">
          <a:xfrm flipH="1">
            <a:off x="2337789" y="3422944"/>
            <a:ext cx="384175" cy="914400"/>
          </a:xfrm>
          <a:prstGeom prst="line">
            <a:avLst/>
          </a:prstGeom>
          <a:noFill/>
          <a:ln w="25560">
            <a:solidFill>
              <a:schemeClr val="tx1"/>
            </a:solidFill>
            <a:miter lim="800000"/>
            <a:headEnd/>
            <a:tailEnd type="triangle" w="med" len="med"/>
          </a:ln>
          <a:effectLst/>
        </p:spPr>
        <p:txBody>
          <a:bodyPr/>
          <a:lstStyle/>
          <a:p>
            <a:endParaRPr lang="en-US"/>
          </a:p>
        </p:txBody>
      </p:sp>
      <p:sp>
        <p:nvSpPr>
          <p:cNvPr id="22536" name="Text Box 8"/>
          <p:cNvSpPr txBox="1">
            <a:spLocks noChangeArrowheads="1"/>
          </p:cNvSpPr>
          <p:nvPr/>
        </p:nvSpPr>
        <p:spPr bwMode="auto">
          <a:xfrm>
            <a:off x="932851" y="3082209"/>
            <a:ext cx="1147984"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chemeClr val="tx1">
                    <a:lumMod val="65000"/>
                    <a:lumOff val="35000"/>
                  </a:schemeClr>
                </a:solidFill>
                <a:latin typeface="Calibri" pitchFamily="34" charset="0"/>
                <a:ea typeface="msgothic" charset="0"/>
                <a:cs typeface="msgothic" charset="0"/>
              </a:rPr>
              <a:t>Root nodes</a:t>
            </a:r>
          </a:p>
        </p:txBody>
      </p:sp>
      <p:sp>
        <p:nvSpPr>
          <p:cNvPr id="22537" name="Text Box 9"/>
          <p:cNvSpPr txBox="1">
            <a:spLocks noChangeArrowheads="1"/>
          </p:cNvSpPr>
          <p:nvPr/>
        </p:nvSpPr>
        <p:spPr bwMode="auto">
          <a:xfrm>
            <a:off x="939383" y="3803944"/>
            <a:ext cx="1188444"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chemeClr val="tx1">
                    <a:lumMod val="65000"/>
                    <a:lumOff val="35000"/>
                  </a:schemeClr>
                </a:solidFill>
                <a:latin typeface="Calibri" pitchFamily="34" charset="0"/>
                <a:ea typeface="msgothic" charset="0"/>
                <a:cs typeface="msgothic" charset="0"/>
              </a:rPr>
              <a:t>Heap nodes</a:t>
            </a:r>
          </a:p>
        </p:txBody>
      </p:sp>
      <p:sp>
        <p:nvSpPr>
          <p:cNvPr id="22538" name="Line 10"/>
          <p:cNvSpPr>
            <a:spLocks noChangeShapeType="1"/>
          </p:cNvSpPr>
          <p:nvPr/>
        </p:nvSpPr>
        <p:spPr bwMode="auto">
          <a:xfrm>
            <a:off x="3863376" y="3422944"/>
            <a:ext cx="1588" cy="914400"/>
          </a:xfrm>
          <a:prstGeom prst="line">
            <a:avLst/>
          </a:prstGeom>
          <a:noFill/>
          <a:ln w="25560">
            <a:solidFill>
              <a:schemeClr val="tx1"/>
            </a:solidFill>
            <a:miter lim="800000"/>
            <a:headEnd/>
            <a:tailEnd type="triangle" w="med" len="med"/>
          </a:ln>
          <a:effectLst/>
        </p:spPr>
        <p:txBody>
          <a:bodyPr/>
          <a:lstStyle/>
          <a:p>
            <a:endParaRPr lang="en-US"/>
          </a:p>
        </p:txBody>
      </p:sp>
      <p:sp>
        <p:nvSpPr>
          <p:cNvPr id="22539" name="Line 11"/>
          <p:cNvSpPr>
            <a:spLocks noChangeShapeType="1"/>
          </p:cNvSpPr>
          <p:nvPr/>
        </p:nvSpPr>
        <p:spPr bwMode="auto">
          <a:xfrm>
            <a:off x="5082576" y="3422944"/>
            <a:ext cx="533400" cy="965200"/>
          </a:xfrm>
          <a:prstGeom prst="line">
            <a:avLst/>
          </a:prstGeom>
          <a:noFill/>
          <a:ln w="25560">
            <a:solidFill>
              <a:schemeClr val="tx1"/>
            </a:solidFill>
            <a:miter lim="800000"/>
            <a:headEnd/>
            <a:tailEnd type="triangle" w="med" len="med"/>
          </a:ln>
          <a:effectLst/>
        </p:spPr>
        <p:txBody>
          <a:bodyPr/>
          <a:lstStyle/>
          <a:p>
            <a:endParaRPr lang="en-US"/>
          </a:p>
        </p:txBody>
      </p:sp>
      <p:sp>
        <p:nvSpPr>
          <p:cNvPr id="22540" name="Oval 12"/>
          <p:cNvSpPr>
            <a:spLocks noChangeArrowheads="1"/>
          </p:cNvSpPr>
          <p:nvPr/>
        </p:nvSpPr>
        <p:spPr bwMode="auto">
          <a:xfrm>
            <a:off x="2186976" y="43373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41" name="Oval 13"/>
          <p:cNvSpPr>
            <a:spLocks noChangeArrowheads="1"/>
          </p:cNvSpPr>
          <p:nvPr/>
        </p:nvSpPr>
        <p:spPr bwMode="auto">
          <a:xfrm>
            <a:off x="3710976" y="43373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42" name="Oval 14"/>
          <p:cNvSpPr>
            <a:spLocks noChangeArrowheads="1"/>
          </p:cNvSpPr>
          <p:nvPr/>
        </p:nvSpPr>
        <p:spPr bwMode="auto">
          <a:xfrm>
            <a:off x="5539776" y="43373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43" name="Line 15"/>
          <p:cNvSpPr>
            <a:spLocks noChangeShapeType="1"/>
          </p:cNvSpPr>
          <p:nvPr/>
        </p:nvSpPr>
        <p:spPr bwMode="auto">
          <a:xfrm flipH="1">
            <a:off x="1651989" y="4565944"/>
            <a:ext cx="536575" cy="685800"/>
          </a:xfrm>
          <a:prstGeom prst="line">
            <a:avLst/>
          </a:prstGeom>
          <a:noFill/>
          <a:ln w="25560">
            <a:solidFill>
              <a:schemeClr val="tx1"/>
            </a:solidFill>
            <a:miter lim="800000"/>
            <a:headEnd/>
            <a:tailEnd type="triangle" w="med" len="med"/>
          </a:ln>
          <a:effectLst/>
        </p:spPr>
        <p:txBody>
          <a:bodyPr/>
          <a:lstStyle/>
          <a:p>
            <a:endParaRPr lang="en-US"/>
          </a:p>
        </p:txBody>
      </p:sp>
      <p:sp>
        <p:nvSpPr>
          <p:cNvPr id="22544" name="Oval 16"/>
          <p:cNvSpPr>
            <a:spLocks noChangeArrowheads="1"/>
          </p:cNvSpPr>
          <p:nvPr/>
        </p:nvSpPr>
        <p:spPr bwMode="auto">
          <a:xfrm>
            <a:off x="1501176" y="52517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45" name="Line 17"/>
          <p:cNvSpPr>
            <a:spLocks noChangeShapeType="1"/>
          </p:cNvSpPr>
          <p:nvPr/>
        </p:nvSpPr>
        <p:spPr bwMode="auto">
          <a:xfrm>
            <a:off x="2491776" y="4565944"/>
            <a:ext cx="533400" cy="685800"/>
          </a:xfrm>
          <a:prstGeom prst="line">
            <a:avLst/>
          </a:prstGeom>
          <a:noFill/>
          <a:ln w="25560">
            <a:solidFill>
              <a:schemeClr val="tx1"/>
            </a:solidFill>
            <a:miter lim="800000"/>
            <a:headEnd/>
            <a:tailEnd type="triangle" w="med" len="med"/>
          </a:ln>
          <a:effectLst/>
        </p:spPr>
        <p:txBody>
          <a:bodyPr/>
          <a:lstStyle/>
          <a:p>
            <a:endParaRPr lang="en-US"/>
          </a:p>
        </p:txBody>
      </p:sp>
      <p:sp>
        <p:nvSpPr>
          <p:cNvPr id="22546" name="Oval 18"/>
          <p:cNvSpPr>
            <a:spLocks noChangeArrowheads="1"/>
          </p:cNvSpPr>
          <p:nvPr/>
        </p:nvSpPr>
        <p:spPr bwMode="auto">
          <a:xfrm>
            <a:off x="2872776" y="52517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47" name="Line 19"/>
          <p:cNvSpPr>
            <a:spLocks noChangeShapeType="1"/>
          </p:cNvSpPr>
          <p:nvPr/>
        </p:nvSpPr>
        <p:spPr bwMode="auto">
          <a:xfrm>
            <a:off x="5692176" y="4642144"/>
            <a:ext cx="1588" cy="609600"/>
          </a:xfrm>
          <a:prstGeom prst="line">
            <a:avLst/>
          </a:prstGeom>
          <a:noFill/>
          <a:ln w="25560">
            <a:solidFill>
              <a:schemeClr val="tx1"/>
            </a:solidFill>
            <a:miter lim="800000"/>
            <a:headEnd/>
            <a:tailEnd type="triangle" w="med" len="med"/>
          </a:ln>
          <a:effectLst/>
        </p:spPr>
        <p:txBody>
          <a:bodyPr/>
          <a:lstStyle/>
          <a:p>
            <a:endParaRPr lang="en-US"/>
          </a:p>
        </p:txBody>
      </p:sp>
      <p:sp>
        <p:nvSpPr>
          <p:cNvPr id="22548" name="Oval 20"/>
          <p:cNvSpPr>
            <a:spLocks noChangeArrowheads="1"/>
          </p:cNvSpPr>
          <p:nvPr/>
        </p:nvSpPr>
        <p:spPr bwMode="auto">
          <a:xfrm>
            <a:off x="5539776" y="52517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49" name="Oval 21"/>
          <p:cNvSpPr>
            <a:spLocks noChangeArrowheads="1"/>
          </p:cNvSpPr>
          <p:nvPr/>
        </p:nvSpPr>
        <p:spPr bwMode="auto">
          <a:xfrm>
            <a:off x="4590451" y="4642144"/>
            <a:ext cx="304800" cy="304800"/>
          </a:xfrm>
          <a:prstGeom prst="ellipse">
            <a:avLst/>
          </a:prstGeom>
          <a:solidFill>
            <a:srgbClr val="EBAFAF"/>
          </a:solidFill>
          <a:ln w="19050">
            <a:solidFill>
              <a:schemeClr val="tx1"/>
            </a:solidFill>
            <a:miter lim="800000"/>
            <a:headEnd/>
            <a:tailEnd/>
          </a:ln>
          <a:effectLst/>
        </p:spPr>
        <p:txBody>
          <a:bodyPr wrap="none" anchor="ctr"/>
          <a:lstStyle/>
          <a:p>
            <a:endParaRPr lang="en-US"/>
          </a:p>
        </p:txBody>
      </p:sp>
      <p:sp>
        <p:nvSpPr>
          <p:cNvPr id="22550" name="Oval 22"/>
          <p:cNvSpPr>
            <a:spLocks noChangeArrowheads="1"/>
          </p:cNvSpPr>
          <p:nvPr/>
        </p:nvSpPr>
        <p:spPr bwMode="auto">
          <a:xfrm>
            <a:off x="4590451" y="5404144"/>
            <a:ext cx="304800" cy="304800"/>
          </a:xfrm>
          <a:prstGeom prst="ellipse">
            <a:avLst/>
          </a:prstGeom>
          <a:solidFill>
            <a:srgbClr val="EBAFAF"/>
          </a:solidFill>
          <a:ln w="19050">
            <a:solidFill>
              <a:schemeClr val="tx1"/>
            </a:solidFill>
            <a:miter lim="800000"/>
            <a:headEnd/>
            <a:tailEnd/>
          </a:ln>
          <a:effectLst/>
        </p:spPr>
        <p:txBody>
          <a:bodyPr wrap="none" anchor="ctr"/>
          <a:lstStyle/>
          <a:p>
            <a:endParaRPr lang="en-US"/>
          </a:p>
        </p:txBody>
      </p:sp>
      <p:sp>
        <p:nvSpPr>
          <p:cNvPr id="22551" name="Line 23"/>
          <p:cNvSpPr>
            <a:spLocks noChangeShapeType="1"/>
          </p:cNvSpPr>
          <p:nvPr/>
        </p:nvSpPr>
        <p:spPr bwMode="auto">
          <a:xfrm>
            <a:off x="4742851" y="4946944"/>
            <a:ext cx="1588" cy="457200"/>
          </a:xfrm>
          <a:prstGeom prst="line">
            <a:avLst/>
          </a:prstGeom>
          <a:noFill/>
          <a:ln w="25560">
            <a:solidFill>
              <a:schemeClr val="tx1"/>
            </a:solidFill>
            <a:miter lim="800000"/>
            <a:headEnd/>
            <a:tailEnd type="triangle" w="med" len="med"/>
          </a:ln>
          <a:effectLst/>
        </p:spPr>
        <p:txBody>
          <a:bodyPr/>
          <a:lstStyle/>
          <a:p>
            <a:endParaRPr lang="en-US"/>
          </a:p>
        </p:txBody>
      </p:sp>
      <p:sp>
        <p:nvSpPr>
          <p:cNvPr id="22552" name="Oval 24"/>
          <p:cNvSpPr>
            <a:spLocks noChangeArrowheads="1"/>
          </p:cNvSpPr>
          <p:nvPr/>
        </p:nvSpPr>
        <p:spPr bwMode="auto">
          <a:xfrm>
            <a:off x="3828451" y="5099344"/>
            <a:ext cx="304800" cy="304800"/>
          </a:xfrm>
          <a:prstGeom prst="ellipse">
            <a:avLst/>
          </a:prstGeom>
          <a:solidFill>
            <a:srgbClr val="EBAFAF"/>
          </a:solidFill>
          <a:ln w="19050">
            <a:solidFill>
              <a:schemeClr val="tx1"/>
            </a:solidFill>
            <a:miter lim="800000"/>
            <a:headEnd/>
            <a:tailEnd/>
          </a:ln>
          <a:effectLst/>
        </p:spPr>
        <p:txBody>
          <a:bodyPr wrap="none" anchor="ctr"/>
          <a:lstStyle/>
          <a:p>
            <a:endParaRPr lang="en-US"/>
          </a:p>
        </p:txBody>
      </p:sp>
      <p:sp>
        <p:nvSpPr>
          <p:cNvPr id="22553" name="Line 25"/>
          <p:cNvSpPr>
            <a:spLocks noChangeShapeType="1"/>
          </p:cNvSpPr>
          <p:nvPr/>
        </p:nvSpPr>
        <p:spPr bwMode="auto">
          <a:xfrm flipH="1" flipV="1">
            <a:off x="4131664" y="5326357"/>
            <a:ext cx="460375" cy="155575"/>
          </a:xfrm>
          <a:prstGeom prst="line">
            <a:avLst/>
          </a:prstGeom>
          <a:noFill/>
          <a:ln w="25560">
            <a:solidFill>
              <a:schemeClr val="tx1"/>
            </a:solidFill>
            <a:miter lim="800000"/>
            <a:headEnd/>
            <a:tailEnd type="triangle" w="med" len="med"/>
          </a:ln>
          <a:effectLst/>
        </p:spPr>
        <p:txBody>
          <a:bodyPr/>
          <a:lstStyle/>
          <a:p>
            <a:endParaRPr lang="en-US"/>
          </a:p>
        </p:txBody>
      </p:sp>
      <p:sp>
        <p:nvSpPr>
          <p:cNvPr id="22554" name="Line 26"/>
          <p:cNvSpPr>
            <a:spLocks noChangeShapeType="1"/>
          </p:cNvSpPr>
          <p:nvPr/>
        </p:nvSpPr>
        <p:spPr bwMode="auto">
          <a:xfrm flipV="1">
            <a:off x="4145432" y="4901024"/>
            <a:ext cx="460376" cy="254418"/>
          </a:xfrm>
          <a:prstGeom prst="line">
            <a:avLst/>
          </a:prstGeom>
          <a:noFill/>
          <a:ln w="25560">
            <a:solidFill>
              <a:schemeClr val="tx1"/>
            </a:solidFill>
            <a:miter lim="800000"/>
            <a:headEnd/>
            <a:tailEnd type="triangle" w="med" len="med"/>
          </a:ln>
          <a:effectLst/>
        </p:spPr>
        <p:txBody>
          <a:bodyPr/>
          <a:lstStyle/>
          <a:p>
            <a:endParaRPr lang="en-US"/>
          </a:p>
        </p:txBody>
      </p:sp>
      <p:sp>
        <p:nvSpPr>
          <p:cNvPr id="22555" name="Oval 27"/>
          <p:cNvSpPr>
            <a:spLocks noChangeArrowheads="1"/>
          </p:cNvSpPr>
          <p:nvPr/>
        </p:nvSpPr>
        <p:spPr bwMode="auto">
          <a:xfrm>
            <a:off x="6266851" y="4794544"/>
            <a:ext cx="304800" cy="304800"/>
          </a:xfrm>
          <a:prstGeom prst="ellipse">
            <a:avLst/>
          </a:prstGeom>
          <a:solidFill>
            <a:srgbClr val="EBAFAF"/>
          </a:solidFill>
          <a:ln w="19050">
            <a:solidFill>
              <a:schemeClr val="tx1"/>
            </a:solidFill>
            <a:miter lim="800000"/>
            <a:headEnd/>
            <a:tailEnd/>
          </a:ln>
          <a:effectLst/>
        </p:spPr>
        <p:txBody>
          <a:bodyPr wrap="none" anchor="ctr"/>
          <a:lstStyle/>
          <a:p>
            <a:endParaRPr lang="en-US"/>
          </a:p>
        </p:txBody>
      </p:sp>
      <p:sp>
        <p:nvSpPr>
          <p:cNvPr id="22556" name="Oval 28"/>
          <p:cNvSpPr>
            <a:spLocks noChangeArrowheads="1"/>
          </p:cNvSpPr>
          <p:nvPr/>
        </p:nvSpPr>
        <p:spPr bwMode="auto">
          <a:xfrm>
            <a:off x="7170139" y="3930944"/>
            <a:ext cx="304800" cy="304800"/>
          </a:xfrm>
          <a:prstGeom prst="ellipse">
            <a:avLst/>
          </a:prstGeom>
          <a:solidFill>
            <a:srgbClr val="ACE3A1"/>
          </a:solidFill>
          <a:ln w="19050">
            <a:solidFill>
              <a:schemeClr val="tx1"/>
            </a:solidFill>
            <a:miter lim="800000"/>
            <a:headEnd/>
            <a:tailEnd/>
          </a:ln>
          <a:effectLst/>
        </p:spPr>
        <p:txBody>
          <a:bodyPr wrap="none" anchor="ctr"/>
          <a:lstStyle/>
          <a:p>
            <a:endParaRPr lang="en-US"/>
          </a:p>
        </p:txBody>
      </p:sp>
      <p:sp>
        <p:nvSpPr>
          <p:cNvPr id="22557" name="Oval 29"/>
          <p:cNvSpPr>
            <a:spLocks noChangeArrowheads="1"/>
          </p:cNvSpPr>
          <p:nvPr/>
        </p:nvSpPr>
        <p:spPr bwMode="auto">
          <a:xfrm>
            <a:off x="7170139" y="4388144"/>
            <a:ext cx="304800" cy="304800"/>
          </a:xfrm>
          <a:prstGeom prst="ellipse">
            <a:avLst/>
          </a:prstGeom>
          <a:solidFill>
            <a:srgbClr val="EBAFAF"/>
          </a:solidFill>
          <a:ln w="19050">
            <a:solidFill>
              <a:schemeClr val="tx1"/>
            </a:solidFill>
            <a:miter lim="800000"/>
            <a:headEnd/>
            <a:tailEnd/>
          </a:ln>
          <a:effectLst/>
        </p:spPr>
        <p:txBody>
          <a:bodyPr wrap="none" anchor="ctr"/>
          <a:lstStyle/>
          <a:p>
            <a:endParaRPr lang="en-US"/>
          </a:p>
        </p:txBody>
      </p:sp>
      <p:sp>
        <p:nvSpPr>
          <p:cNvPr id="22558" name="Text Box 30"/>
          <p:cNvSpPr txBox="1">
            <a:spLocks noChangeArrowheads="1"/>
          </p:cNvSpPr>
          <p:nvPr/>
        </p:nvSpPr>
        <p:spPr bwMode="auto">
          <a:xfrm>
            <a:off x="7549551" y="4337344"/>
            <a:ext cx="1396129" cy="586957"/>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Not-reachable</a:t>
            </a:r>
            <a:br>
              <a:rPr lang="en-GB" sz="1600" b="1" dirty="0">
                <a:latin typeface="Calibri" pitchFamily="34" charset="0"/>
                <a:ea typeface="msgothic" charset="0"/>
                <a:cs typeface="msgothic" charset="0"/>
              </a:rPr>
            </a:br>
            <a:r>
              <a:rPr lang="en-GB" sz="1600" b="1" dirty="0">
                <a:latin typeface="Calibri" pitchFamily="34" charset="0"/>
                <a:ea typeface="msgothic" charset="0"/>
                <a:cs typeface="msgothic" charset="0"/>
              </a:rPr>
              <a:t>(garbage)</a:t>
            </a:r>
          </a:p>
        </p:txBody>
      </p:sp>
      <p:sp>
        <p:nvSpPr>
          <p:cNvPr id="22559" name="Text Box 31"/>
          <p:cNvSpPr txBox="1">
            <a:spLocks noChangeArrowheads="1"/>
          </p:cNvSpPr>
          <p:nvPr/>
        </p:nvSpPr>
        <p:spPr bwMode="auto">
          <a:xfrm>
            <a:off x="7560664" y="3880144"/>
            <a:ext cx="1017821" cy="340735"/>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reachable</a:t>
            </a:r>
          </a:p>
        </p:txBody>
      </p:sp>
      <p:sp>
        <p:nvSpPr>
          <p:cNvPr id="22560" name="Rectangle 32"/>
          <p:cNvSpPr>
            <a:spLocks noChangeArrowheads="1"/>
          </p:cNvSpPr>
          <p:nvPr/>
        </p:nvSpPr>
        <p:spPr bwMode="auto">
          <a:xfrm>
            <a:off x="843951" y="5943600"/>
            <a:ext cx="7404100" cy="838200"/>
          </a:xfrm>
          <a:prstGeom prst="rect">
            <a:avLst/>
          </a:prstGeom>
          <a:noFill/>
          <a:ln w="9525">
            <a:noFill/>
            <a:round/>
            <a:headEnd/>
            <a:tailEnd/>
          </a:ln>
          <a:effectLst/>
        </p:spPr>
        <p:txBody>
          <a:bodyPr lIns="90360" tIns="44280" rIns="90360" bIns="44280"/>
          <a:lstStyle/>
          <a:p>
            <a:pPr marL="384175" indent="-384175" eaLnBrk="1" hangingPunct="1">
              <a:lnSpc>
                <a:spcPct val="95000"/>
              </a:lnSpc>
              <a:spcBef>
                <a:spcPts val="1125"/>
              </a:spcBef>
              <a:buClr>
                <a:srgbClr val="660033"/>
              </a:buClr>
              <a:buFont typeface="Wingdings" charset="2"/>
              <a:buNone/>
              <a:tabLst>
                <a:tab pos="384175" algn="l"/>
                <a:tab pos="1298575" algn="l"/>
                <a:tab pos="2212975" algn="l"/>
                <a:tab pos="3127375" algn="l"/>
                <a:tab pos="4041775" algn="l"/>
                <a:tab pos="4956175" algn="l"/>
                <a:tab pos="5870575" algn="l"/>
                <a:tab pos="6784975" algn="l"/>
                <a:tab pos="7699375" algn="l"/>
                <a:tab pos="8613775" algn="l"/>
                <a:tab pos="9528175" algn="l"/>
                <a:tab pos="10442575" algn="l"/>
              </a:tabLst>
            </a:pPr>
            <a:r>
              <a:rPr lang="zh-CN" altLang="en-US" sz="1800" dirty="0">
                <a:latin typeface="Calibri" pitchFamily="34" charset="0"/>
                <a:ea typeface="msgothic" charset="0"/>
                <a:cs typeface="msgothic" charset="0"/>
              </a:rPr>
              <a:t>如果有从任何根到该节点的路径，则该节点（块）是可达的。
不可到达的节点是垃圾（应用程序不需要）</a:t>
            </a:r>
            <a:endParaRPr lang="en-GB" sz="1800" dirty="0">
              <a:latin typeface="Calibri" pitchFamily="34"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0A5FF-6357-4AEA-A368-15B2999BF0A6}"/>
              </a:ext>
            </a:extLst>
          </p:cNvPr>
          <p:cNvSpPr>
            <a:spLocks noGrp="1"/>
          </p:cNvSpPr>
          <p:nvPr>
            <p:ph type="title"/>
          </p:nvPr>
        </p:nvSpPr>
        <p:spPr>
          <a:xfrm>
            <a:off x="357018" y="428011"/>
            <a:ext cx="7592093" cy="762000"/>
          </a:xfrm>
        </p:spPr>
        <p:txBody>
          <a:bodyPr/>
          <a:lstStyle/>
          <a:p>
            <a:r>
              <a:rPr lang="en-US" altLang="zh-CN" dirty="0" err="1"/>
              <a:t>brk</a:t>
            </a:r>
            <a:r>
              <a:rPr lang="en-US" altLang="zh-CN" dirty="0"/>
              <a:t>, </a:t>
            </a:r>
            <a:r>
              <a:rPr lang="en-US" altLang="zh-CN" dirty="0" err="1"/>
              <a:t>sbrk</a:t>
            </a:r>
            <a:r>
              <a:rPr lang="en-US" altLang="zh-CN" dirty="0"/>
              <a:t> - </a:t>
            </a:r>
            <a:r>
              <a:rPr lang="zh-CN" altLang="en-US" dirty="0"/>
              <a:t>改变数据段大小内容简介</a:t>
            </a:r>
          </a:p>
        </p:txBody>
      </p:sp>
      <p:sp>
        <p:nvSpPr>
          <p:cNvPr id="3" name="内容占位符 2">
            <a:extLst>
              <a:ext uri="{FF2B5EF4-FFF2-40B4-BE49-F238E27FC236}">
                <a16:creationId xmlns:a16="http://schemas.microsoft.com/office/drawing/2014/main" id="{BFD8B4C0-C12D-4215-8796-BB72289AB973}"/>
              </a:ext>
            </a:extLst>
          </p:cNvPr>
          <p:cNvSpPr>
            <a:spLocks noGrp="1"/>
          </p:cNvSpPr>
          <p:nvPr>
            <p:ph idx="1"/>
          </p:nvPr>
        </p:nvSpPr>
        <p:spPr>
          <a:xfrm>
            <a:off x="387036" y="1583174"/>
            <a:ext cx="8213725" cy="4301252"/>
          </a:xfrm>
        </p:spPr>
        <p:txBody>
          <a:bodyPr/>
          <a:lstStyle/>
          <a:p>
            <a:r>
              <a:rPr lang="en-US" altLang="zh-CN" sz="2000" b="1" dirty="0"/>
              <a:t>#include &lt;</a:t>
            </a:r>
            <a:r>
              <a:rPr lang="en-US" altLang="zh-CN" sz="2000" b="1" dirty="0" err="1"/>
              <a:t>unistd.h</a:t>
            </a:r>
            <a:r>
              <a:rPr lang="en-US" altLang="zh-CN" sz="2000" b="1" dirty="0"/>
              <a:t>&gt;</a:t>
            </a:r>
            <a:r>
              <a:rPr lang="en-US" altLang="zh-CN" sz="2000" dirty="0"/>
              <a:t> </a:t>
            </a:r>
          </a:p>
          <a:p>
            <a:r>
              <a:rPr lang="en-US" altLang="zh-CN" sz="2000" b="1" dirty="0"/>
              <a:t>int </a:t>
            </a:r>
            <a:r>
              <a:rPr lang="en-US" altLang="zh-CN" sz="2000" b="1" dirty="0" err="1"/>
              <a:t>brk</a:t>
            </a:r>
            <a:r>
              <a:rPr lang="en-US" altLang="zh-CN" sz="2000" b="1" dirty="0"/>
              <a:t>(void *</a:t>
            </a:r>
            <a:r>
              <a:rPr lang="en-US" altLang="zh-CN" sz="2000" i="1" dirty="0" err="1"/>
              <a:t>end_data_segment</a:t>
            </a:r>
            <a:r>
              <a:rPr lang="en-US" altLang="zh-CN" sz="2000" b="1" dirty="0"/>
              <a:t>);</a:t>
            </a:r>
            <a:endParaRPr lang="en-US" altLang="zh-CN" sz="2000" dirty="0"/>
          </a:p>
          <a:p>
            <a:r>
              <a:rPr lang="en-US" altLang="zh-CN" sz="2000" b="1" dirty="0"/>
              <a:t>void *</a:t>
            </a:r>
            <a:r>
              <a:rPr lang="en-US" altLang="zh-CN" sz="2000" b="1" dirty="0" err="1"/>
              <a:t>sbrk</a:t>
            </a:r>
            <a:r>
              <a:rPr lang="en-US" altLang="zh-CN" sz="2000" b="1" dirty="0"/>
              <a:t>(</a:t>
            </a:r>
            <a:r>
              <a:rPr lang="en-US" altLang="zh-CN" sz="2000" b="1" dirty="0" err="1"/>
              <a:t>intptr_t</a:t>
            </a:r>
            <a:r>
              <a:rPr lang="en-US" altLang="zh-CN" sz="2000" b="1" dirty="0"/>
              <a:t> </a:t>
            </a:r>
            <a:r>
              <a:rPr lang="en-US" altLang="zh-CN" sz="2000" i="1" dirty="0"/>
              <a:t>increment</a:t>
            </a:r>
            <a:r>
              <a:rPr lang="en-US" altLang="zh-CN" sz="2000" b="1" dirty="0"/>
              <a:t>);</a:t>
            </a:r>
            <a:endParaRPr lang="en-US" altLang="zh-CN" sz="2000" dirty="0"/>
          </a:p>
          <a:p>
            <a:r>
              <a:rPr lang="zh-CN" altLang="en-US" sz="2000" b="1" dirty="0"/>
              <a:t>描述</a:t>
            </a:r>
          </a:p>
          <a:p>
            <a:r>
              <a:rPr lang="en-US" altLang="zh-CN" sz="1800" b="0" i="0" dirty="0">
                <a:solidFill>
                  <a:srgbClr val="333333"/>
                </a:solidFill>
                <a:effectLst/>
                <a:latin typeface="tahoma" panose="020B0604030504040204" pitchFamily="34" charset="0"/>
              </a:rPr>
              <a:t>    </a:t>
            </a:r>
            <a:r>
              <a:rPr lang="en-US" altLang="zh-CN" sz="1800" b="0" i="0" dirty="0" err="1">
                <a:solidFill>
                  <a:srgbClr val="333333"/>
                </a:solidFill>
                <a:effectLst/>
                <a:latin typeface="tahoma" panose="020B0604030504040204" pitchFamily="34" charset="0"/>
              </a:rPr>
              <a:t>sbrk</a:t>
            </a:r>
            <a:r>
              <a:rPr lang="zh-CN" altLang="en-US" sz="1800" b="0" i="0" dirty="0">
                <a:solidFill>
                  <a:srgbClr val="333333"/>
                </a:solidFill>
                <a:effectLst/>
                <a:latin typeface="tahoma" panose="020B0604030504040204" pitchFamily="34" charset="0"/>
              </a:rPr>
              <a:t>不是系统调用，是</a:t>
            </a:r>
            <a:r>
              <a:rPr lang="en-US" altLang="zh-CN" sz="1800" b="0" i="0" dirty="0">
                <a:solidFill>
                  <a:srgbClr val="333333"/>
                </a:solidFill>
                <a:effectLst/>
                <a:latin typeface="tahoma" panose="020B0604030504040204" pitchFamily="34" charset="0"/>
              </a:rPr>
              <a:t>C</a:t>
            </a:r>
            <a:r>
              <a:rPr lang="zh-CN" altLang="en-US" sz="1800" b="0" i="0" dirty="0">
                <a:solidFill>
                  <a:srgbClr val="333333"/>
                </a:solidFill>
                <a:effectLst/>
                <a:latin typeface="tahoma" panose="020B0604030504040204" pitchFamily="34" charset="0"/>
              </a:rPr>
              <a:t>库函数。</a:t>
            </a:r>
            <a:r>
              <a:rPr lang="en-US" altLang="zh-CN" sz="1800" b="0" i="0" dirty="0" err="1">
                <a:solidFill>
                  <a:srgbClr val="333333"/>
                </a:solidFill>
                <a:effectLst/>
                <a:latin typeface="tahoma" panose="020B0604030504040204" pitchFamily="34" charset="0"/>
              </a:rPr>
              <a:t>sbrk</a:t>
            </a:r>
            <a:r>
              <a:rPr lang="en-US" altLang="zh-CN" sz="1800" b="0" i="0" dirty="0">
                <a:solidFill>
                  <a:srgbClr val="333333"/>
                </a:solidFill>
                <a:effectLst/>
                <a:latin typeface="tahoma" panose="020B0604030504040204" pitchFamily="34" charset="0"/>
              </a:rPr>
              <a:t>/</a:t>
            </a:r>
            <a:r>
              <a:rPr lang="en-US" altLang="zh-CN" sz="1800" b="0" i="0" dirty="0" err="1">
                <a:solidFill>
                  <a:srgbClr val="333333"/>
                </a:solidFill>
                <a:effectLst/>
                <a:latin typeface="tahoma" panose="020B0604030504040204" pitchFamily="34" charset="0"/>
              </a:rPr>
              <a:t>brk</a:t>
            </a:r>
            <a:r>
              <a:rPr lang="zh-CN" altLang="en-US" sz="1800" b="0" i="0" dirty="0">
                <a:solidFill>
                  <a:srgbClr val="333333"/>
                </a:solidFill>
                <a:effectLst/>
                <a:latin typeface="tahoma" panose="020B0604030504040204" pitchFamily="34" charset="0"/>
              </a:rPr>
              <a:t>是从堆中分配空间，本质是移动一个位置，向后移就是分配空间，向前移就是释放空间，</a:t>
            </a:r>
            <a:r>
              <a:rPr lang="en-US" altLang="zh-CN" sz="1800" b="0" i="0" dirty="0" err="1">
                <a:solidFill>
                  <a:srgbClr val="333333"/>
                </a:solidFill>
                <a:effectLst/>
                <a:latin typeface="tahoma" panose="020B0604030504040204" pitchFamily="34" charset="0"/>
              </a:rPr>
              <a:t>sbrk</a:t>
            </a:r>
            <a:r>
              <a:rPr lang="zh-CN" altLang="en-US" sz="1800" b="0" i="0" dirty="0">
                <a:solidFill>
                  <a:srgbClr val="333333"/>
                </a:solidFill>
                <a:effectLst/>
                <a:latin typeface="tahoma" panose="020B0604030504040204" pitchFamily="34" charset="0"/>
              </a:rPr>
              <a:t>用相对的整数值确定位置，如果这个整数是正数，会从当前位置向后移若干字节，如果为负数就向前若干字节。在任何情况下，返回值永远是移动之前的位置</a:t>
            </a:r>
            <a:br>
              <a:rPr lang="zh-CN" altLang="en-US" sz="1600" dirty="0"/>
            </a:br>
            <a:r>
              <a:rPr lang="zh-CN" altLang="en-US" sz="1600" b="1" dirty="0"/>
              <a:t>返回值</a:t>
            </a:r>
          </a:p>
          <a:p>
            <a:r>
              <a:rPr lang="zh-CN" altLang="en-US" sz="2000" b="0" i="0" dirty="0">
                <a:solidFill>
                  <a:srgbClr val="4D4D4D"/>
                </a:solidFill>
                <a:effectLst/>
                <a:latin typeface="-apple-system"/>
              </a:rPr>
              <a:t>    返回的是上一次映射的内存的地址。映射失败返回</a:t>
            </a:r>
            <a:r>
              <a:rPr lang="en-US" altLang="zh-CN" sz="2000" b="0" i="0" dirty="0">
                <a:solidFill>
                  <a:srgbClr val="4D4D4D"/>
                </a:solidFill>
                <a:effectLst/>
                <a:latin typeface="-apple-system"/>
              </a:rPr>
              <a:t>-1</a:t>
            </a:r>
            <a:br>
              <a:rPr lang="en-US" altLang="zh-CN" sz="1600" dirty="0"/>
            </a:br>
            <a:endParaRPr lang="en-US" altLang="zh-CN" sz="1600" dirty="0"/>
          </a:p>
          <a:p>
            <a:br>
              <a:rPr lang="en-US" altLang="zh-CN" sz="2000" dirty="0"/>
            </a:br>
            <a:endParaRPr lang="en-US" altLang="zh-CN" sz="2000" dirty="0"/>
          </a:p>
          <a:p>
            <a:endParaRPr lang="zh-CN" altLang="en-US" sz="2000" dirty="0"/>
          </a:p>
        </p:txBody>
      </p:sp>
      <p:sp>
        <p:nvSpPr>
          <p:cNvPr id="4" name="AutoShape 2">
            <a:extLst>
              <a:ext uri="{FF2B5EF4-FFF2-40B4-BE49-F238E27FC236}">
                <a16:creationId xmlns:a16="http://schemas.microsoft.com/office/drawing/2014/main" id="{9EA2563E-7DF3-4B5F-AB56-06722291AF9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0C832E96-EBD8-4955-94C6-8A726B08BA53}"/>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140036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163937B-F74D-448D-9DC5-2DCF25F058B3}"/>
              </a:ext>
            </a:extLst>
          </p:cNvPr>
          <p:cNvGrpSpPr/>
          <p:nvPr/>
        </p:nvGrpSpPr>
        <p:grpSpPr>
          <a:xfrm>
            <a:off x="738909" y="4648200"/>
            <a:ext cx="7772400" cy="1387991"/>
            <a:chOff x="723900" y="3641209"/>
            <a:chExt cx="7772400" cy="1387991"/>
          </a:xfrm>
        </p:grpSpPr>
        <p:sp>
          <p:nvSpPr>
            <p:cNvPr id="48507" name="Rectangle 379"/>
            <p:cNvSpPr>
              <a:spLocks noChangeArrowheads="1"/>
            </p:cNvSpPr>
            <p:nvPr/>
          </p:nvSpPr>
          <p:spPr bwMode="auto">
            <a:xfrm>
              <a:off x="723900" y="4114800"/>
              <a:ext cx="1295400" cy="762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800" dirty="0"/>
                <a:t>C application</a:t>
              </a:r>
            </a:p>
            <a:p>
              <a:r>
                <a:rPr lang="en-US" sz="1800" dirty="0"/>
                <a:t>program</a:t>
              </a:r>
            </a:p>
          </p:txBody>
        </p:sp>
        <p:sp>
          <p:nvSpPr>
            <p:cNvPr id="48508" name="Line 380"/>
            <p:cNvSpPr>
              <a:spLocks noChangeShapeType="1"/>
            </p:cNvSpPr>
            <p:nvPr/>
          </p:nvSpPr>
          <p:spPr bwMode="auto">
            <a:xfrm flipV="1">
              <a:off x="2019300" y="4267200"/>
              <a:ext cx="7620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8511" name="Rectangle 383"/>
            <p:cNvSpPr>
              <a:spLocks noChangeArrowheads="1"/>
            </p:cNvSpPr>
            <p:nvPr/>
          </p:nvSpPr>
          <p:spPr bwMode="auto">
            <a:xfrm>
              <a:off x="2781300" y="4114800"/>
              <a:ext cx="1295400" cy="762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800">
                  <a:latin typeface="Courier New" charset="0"/>
                </a:rPr>
                <a:t>malloc()</a:t>
              </a:r>
            </a:p>
          </p:txBody>
        </p:sp>
        <p:sp>
          <p:nvSpPr>
            <p:cNvPr id="48512" name="Line 384"/>
            <p:cNvSpPr>
              <a:spLocks noChangeShapeType="1"/>
            </p:cNvSpPr>
            <p:nvPr/>
          </p:nvSpPr>
          <p:spPr bwMode="auto">
            <a:xfrm flipV="1">
              <a:off x="4076700" y="4267200"/>
              <a:ext cx="7620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8513" name="Rectangle 385"/>
            <p:cNvSpPr>
              <a:spLocks noChangeArrowheads="1"/>
            </p:cNvSpPr>
            <p:nvPr/>
          </p:nvSpPr>
          <p:spPr bwMode="auto">
            <a:xfrm>
              <a:off x="4838700" y="4114800"/>
              <a:ext cx="1295400" cy="762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800"/>
                <a:t>Conservative</a:t>
              </a:r>
            </a:p>
            <a:p>
              <a:r>
                <a:rPr lang="en-US" sz="1800"/>
                <a:t>garbage</a:t>
              </a:r>
            </a:p>
            <a:p>
              <a:r>
                <a:rPr lang="en-US" sz="1800"/>
                <a:t>collector</a:t>
              </a:r>
            </a:p>
          </p:txBody>
        </p:sp>
        <p:sp>
          <p:nvSpPr>
            <p:cNvPr id="48514" name="Rectangle 386"/>
            <p:cNvSpPr>
              <a:spLocks noChangeArrowheads="1"/>
            </p:cNvSpPr>
            <p:nvPr/>
          </p:nvSpPr>
          <p:spPr bwMode="auto">
            <a:xfrm>
              <a:off x="6896100" y="4114800"/>
              <a:ext cx="1295400" cy="762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800">
                  <a:latin typeface="Courier New" charset="0"/>
                </a:rPr>
                <a:t>free()</a:t>
              </a:r>
            </a:p>
          </p:txBody>
        </p:sp>
        <p:sp>
          <p:nvSpPr>
            <p:cNvPr id="48515" name="Line 387"/>
            <p:cNvSpPr>
              <a:spLocks noChangeShapeType="1"/>
            </p:cNvSpPr>
            <p:nvPr/>
          </p:nvSpPr>
          <p:spPr bwMode="auto">
            <a:xfrm flipV="1">
              <a:off x="6134100" y="4267200"/>
              <a:ext cx="7620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8516" name="Line 388"/>
            <p:cNvSpPr>
              <a:spLocks noChangeShapeType="1"/>
            </p:cNvSpPr>
            <p:nvPr/>
          </p:nvSpPr>
          <p:spPr bwMode="auto">
            <a:xfrm flipV="1">
              <a:off x="6134100" y="4648200"/>
              <a:ext cx="762000" cy="0"/>
            </a:xfrm>
            <a:prstGeom prst="line">
              <a:avLst/>
            </a:prstGeom>
            <a:noFill/>
            <a:ln w="127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8517" name="Line 389"/>
            <p:cNvSpPr>
              <a:spLocks noChangeShapeType="1"/>
            </p:cNvSpPr>
            <p:nvPr/>
          </p:nvSpPr>
          <p:spPr bwMode="auto">
            <a:xfrm flipV="1">
              <a:off x="4076700" y="4648200"/>
              <a:ext cx="762000" cy="0"/>
            </a:xfrm>
            <a:prstGeom prst="line">
              <a:avLst/>
            </a:prstGeom>
            <a:noFill/>
            <a:ln w="127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8518" name="Line 390"/>
            <p:cNvSpPr>
              <a:spLocks noChangeShapeType="1"/>
            </p:cNvSpPr>
            <p:nvPr/>
          </p:nvSpPr>
          <p:spPr bwMode="auto">
            <a:xfrm flipV="1">
              <a:off x="2019300" y="4648200"/>
              <a:ext cx="762000" cy="0"/>
            </a:xfrm>
            <a:prstGeom prst="line">
              <a:avLst/>
            </a:prstGeom>
            <a:noFill/>
            <a:ln w="127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8519" name="Rectangle 391"/>
            <p:cNvSpPr>
              <a:spLocks noChangeArrowheads="1"/>
            </p:cNvSpPr>
            <p:nvPr/>
          </p:nvSpPr>
          <p:spPr bwMode="auto">
            <a:xfrm>
              <a:off x="2476500" y="3962400"/>
              <a:ext cx="6019800" cy="1066800"/>
            </a:xfrm>
            <a:prstGeom prst="rect">
              <a:avLst/>
            </a:prstGeom>
            <a:noFill/>
            <a:ln w="12700">
              <a:solidFill>
                <a:schemeClr val="tx1"/>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48520" name="Text Box 392"/>
            <p:cNvSpPr txBox="1">
              <a:spLocks noChangeArrowheads="1"/>
            </p:cNvSpPr>
            <p:nvPr/>
          </p:nvSpPr>
          <p:spPr bwMode="auto">
            <a:xfrm>
              <a:off x="2382838" y="3641209"/>
              <a:ext cx="255550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sz="1800"/>
                <a:t>Dynamic storage allocator</a:t>
              </a:r>
            </a:p>
          </p:txBody>
        </p:sp>
      </p:grpSp>
      <p:sp>
        <p:nvSpPr>
          <p:cNvPr id="3" name="内容占位符 2">
            <a:extLst>
              <a:ext uri="{FF2B5EF4-FFF2-40B4-BE49-F238E27FC236}">
                <a16:creationId xmlns:a16="http://schemas.microsoft.com/office/drawing/2014/main" id="{126EDF76-44AD-4A91-9DAB-A36764FC415E}"/>
              </a:ext>
            </a:extLst>
          </p:cNvPr>
          <p:cNvSpPr>
            <a:spLocks noGrp="1"/>
          </p:cNvSpPr>
          <p:nvPr>
            <p:ph idx="1"/>
          </p:nvPr>
        </p:nvSpPr>
        <p:spPr>
          <a:xfrm>
            <a:off x="369166" y="533400"/>
            <a:ext cx="8213725" cy="6078379"/>
          </a:xfrm>
        </p:spPr>
        <p:txBody>
          <a:bodyPr/>
          <a:lstStyle/>
          <a:p>
            <a:pPr indent="457200"/>
            <a:r>
              <a:rPr lang="zh-CN" altLang="en-US" dirty="0"/>
              <a:t>收集器可以按需提供服务，也可以作为一个和应用并行的独立线程，不断地更新可达图和回收垃圾。以</a:t>
            </a:r>
            <a:r>
              <a:rPr lang="en-US" altLang="zh-CN" dirty="0"/>
              <a:t>C</a:t>
            </a:r>
            <a:r>
              <a:rPr lang="zh-CN" altLang="en-US" dirty="0"/>
              <a:t>程序的</a:t>
            </a:r>
            <a:r>
              <a:rPr lang="en-US" altLang="zh-CN" dirty="0"/>
              <a:t>malloc</a:t>
            </a:r>
            <a:r>
              <a:rPr lang="zh-CN" altLang="en-US" dirty="0"/>
              <a:t>包中加入收集器为例：</a:t>
            </a:r>
            <a:endParaRPr lang="en-US" altLang="zh-CN" dirty="0"/>
          </a:p>
          <a:p>
            <a:pPr indent="457200"/>
            <a:r>
              <a:rPr lang="en-US" altLang="zh-CN" dirty="0"/>
              <a:t>C</a:t>
            </a:r>
            <a:r>
              <a:rPr lang="zh-CN" altLang="en-US" dirty="0"/>
              <a:t>应用程序调用</a:t>
            </a:r>
            <a:r>
              <a:rPr lang="en-US" altLang="zh-CN" dirty="0"/>
              <a:t>malloc</a:t>
            </a:r>
            <a:r>
              <a:rPr lang="zh-CN" altLang="en-US" dirty="0"/>
              <a:t>，如果找不到合适的空闲块，则</a:t>
            </a:r>
            <a:r>
              <a:rPr lang="en-US" altLang="zh-CN" dirty="0"/>
              <a:t>malloc</a:t>
            </a:r>
            <a:r>
              <a:rPr lang="zh-CN" altLang="en-US" dirty="0"/>
              <a:t>调用垃圾收集器。垃圾收集器识别出垃圾块，调用 </a:t>
            </a:r>
            <a:r>
              <a:rPr lang="en-US" altLang="zh-CN" dirty="0"/>
              <a:t>free</a:t>
            </a:r>
            <a:r>
              <a:rPr lang="zh-CN" altLang="en-US" dirty="0"/>
              <a:t>返回给</a:t>
            </a:r>
            <a:r>
              <a:rPr lang="en-US" altLang="zh-CN" dirty="0"/>
              <a:t>heap</a:t>
            </a:r>
            <a:r>
              <a:rPr lang="zh-CN" altLang="en-US" dirty="0"/>
              <a:t>。</a:t>
            </a:r>
            <a:r>
              <a:rPr lang="en-US" altLang="zh-CN" dirty="0"/>
              <a:t>-----</a:t>
            </a:r>
            <a:r>
              <a:rPr lang="zh-CN" altLang="en-US" dirty="0">
                <a:solidFill>
                  <a:srgbClr val="FF0000"/>
                </a:solidFill>
              </a:rPr>
              <a:t>核心是收集器代替应用程序去调用</a:t>
            </a:r>
            <a:r>
              <a:rPr lang="en-US" altLang="zh-CN" dirty="0">
                <a:solidFill>
                  <a:srgbClr val="FF0000"/>
                </a:solidFill>
              </a:rPr>
              <a:t>free</a:t>
            </a:r>
            <a:r>
              <a:rPr lang="zh-CN" altLang="en-US" dirty="0"/>
              <a:t>。</a:t>
            </a:r>
            <a:endParaRPr lang="en-US" altLang="zh-CN" dirty="0"/>
          </a:p>
          <a:p>
            <a:pPr indent="457200"/>
            <a:r>
              <a:rPr lang="zh-CN" altLang="en-US" dirty="0"/>
              <a:t>当收集器调用返回时，</a:t>
            </a:r>
            <a:r>
              <a:rPr lang="en-US" altLang="zh-CN" dirty="0"/>
              <a:t>malloc</a:t>
            </a:r>
            <a:r>
              <a:rPr lang="zh-CN" altLang="en-US" dirty="0"/>
              <a:t>会重试去找合适的空闲块。如果仍失败，则向操作系统申请额外内存。</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381000" y="457200"/>
            <a:ext cx="68834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经典的垃圾收集算法</a:t>
            </a:r>
            <a:endParaRPr lang="en-GB" dirty="0"/>
          </a:p>
        </p:txBody>
      </p:sp>
      <p:sp>
        <p:nvSpPr>
          <p:cNvPr id="21506" name="Rectangle 2"/>
          <p:cNvSpPr>
            <a:spLocks noGrp="1" noChangeArrowheads="1"/>
          </p:cNvSpPr>
          <p:nvPr>
            <p:ph type="body" idx="1"/>
          </p:nvPr>
        </p:nvSpPr>
        <p:spPr>
          <a:xfrm>
            <a:off x="381000" y="1166812"/>
            <a:ext cx="8318500" cy="5462588"/>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solidFill>
                  <a:srgbClr val="FF0000"/>
                </a:solidFill>
              </a:rPr>
              <a:t>Mark-and-sweep collection (McCarthy, 1960)</a:t>
            </a:r>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不移动块（除非也</a:t>
            </a:r>
            <a:r>
              <a:rPr lang="en-US" altLang="zh-CN" dirty="0"/>
              <a:t>"</a:t>
            </a:r>
            <a:r>
              <a:rPr lang="zh-CN" altLang="en-US" dirty="0"/>
              <a:t>紧凑</a:t>
            </a:r>
            <a:r>
              <a:rPr lang="en-US" altLang="zh-CN" dirty="0"/>
              <a:t>"</a:t>
            </a:r>
            <a:r>
              <a:rPr lang="zh-CN" altLang="en-US" dirty="0"/>
              <a:t>）</a:t>
            </a: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Reference counting (Collins, 1960)</a:t>
            </a:r>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不移动块</a:t>
            </a:r>
            <a:r>
              <a:rPr lang="en-GB" dirty="0"/>
              <a:t>(not discussed)</a:t>
            </a:r>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Copying collection (</a:t>
            </a:r>
            <a:r>
              <a:rPr lang="en-GB" dirty="0" err="1"/>
              <a:t>Minsky</a:t>
            </a:r>
            <a:r>
              <a:rPr lang="en-GB" dirty="0"/>
              <a:t>, 1963)</a:t>
            </a:r>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移动块</a:t>
            </a:r>
            <a:r>
              <a:rPr lang="en-GB" dirty="0"/>
              <a:t>(not discussed)</a:t>
            </a:r>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Generational Collectors (Lieberman and Hewitt, 1983)</a:t>
            </a:r>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垃圾收集基于寿命</a:t>
            </a:r>
            <a:endParaRPr lang="en-GB" dirty="0"/>
          </a:p>
          <a:p>
            <a:pPr lvl="2">
              <a:lnSpc>
                <a:spcPct val="107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很多分配很快会变成垃圾</a:t>
            </a:r>
            <a:endParaRPr lang="en-GB" dirty="0"/>
          </a:p>
          <a:p>
            <a:pPr lvl="2">
              <a:lnSpc>
                <a:spcPct val="107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因此回收工作聚焦于刚分配的内存区域</a:t>
            </a: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其他</a:t>
            </a:r>
            <a:r>
              <a:rPr lang="en-GB" dirty="0"/>
              <a:t>: Jones and Lin, “</a:t>
            </a:r>
            <a:r>
              <a:rPr lang="en-GB" i="1" dirty="0"/>
              <a:t>Garbage Collection: Algorithms for Automatic Dynamic Memory</a:t>
            </a:r>
            <a:r>
              <a:rPr lang="en-GB" dirty="0"/>
              <a:t>”, John Wiley &amp; Sons, 1996.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idx="4294967295"/>
          </p:nvPr>
        </p:nvSpPr>
        <p:spPr>
          <a:xfrm>
            <a:off x="381000" y="457200"/>
            <a:ext cx="71501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Mark &amp; Sweep </a:t>
            </a:r>
            <a:r>
              <a:rPr lang="zh-CN" altLang="en-US" dirty="0"/>
              <a:t>垃圾收集器</a:t>
            </a:r>
            <a:endParaRPr lang="en-GB" dirty="0"/>
          </a:p>
        </p:txBody>
      </p:sp>
      <p:sp>
        <p:nvSpPr>
          <p:cNvPr id="24581" name="Rectangle 5"/>
          <p:cNvSpPr>
            <a:spLocks noGrp="1" noChangeArrowheads="1"/>
          </p:cNvSpPr>
          <p:nvPr>
            <p:ph type="body" idx="1"/>
          </p:nvPr>
        </p:nvSpPr>
        <p:spPr>
          <a:xfrm>
            <a:off x="379413" y="1174750"/>
            <a:ext cx="8307387" cy="2406650"/>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a:t>
            </a:r>
            <a:r>
              <a:rPr lang="en-GB" dirty="0"/>
              <a:t>malloc/free </a:t>
            </a:r>
            <a:r>
              <a:rPr lang="zh-CN" altLang="en-US" dirty="0"/>
              <a:t>的基础上继续</a:t>
            </a:r>
            <a:endParaRPr lang="en-GB" dirty="0"/>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0" dirty="0"/>
              <a:t>分配采用</a:t>
            </a:r>
            <a:r>
              <a:rPr lang="en-GB" b="0" dirty="0"/>
              <a:t> </a:t>
            </a:r>
            <a:r>
              <a:rPr lang="en-GB" dirty="0">
                <a:latin typeface="Courier New"/>
                <a:cs typeface="Courier New"/>
              </a:rPr>
              <a:t>malloc</a:t>
            </a:r>
            <a:r>
              <a:rPr lang="zh-CN" altLang="en-US" dirty="0">
                <a:latin typeface="Courier New"/>
                <a:cs typeface="Courier New"/>
              </a:rPr>
              <a:t>，直到“用完空间”</a:t>
            </a:r>
            <a:endParaRPr lang="en-GB" b="0"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当“用完空间”</a:t>
            </a:r>
            <a:r>
              <a:rPr lang="en-GB" dirty="0"/>
              <a:t>:</a:t>
            </a:r>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0" dirty="0"/>
              <a:t>在每块的开头处采用额外的</a:t>
            </a:r>
            <a:r>
              <a:rPr lang="en-US" altLang="zh-CN" b="0" dirty="0"/>
              <a:t>mark</a:t>
            </a:r>
            <a:r>
              <a:rPr lang="zh-CN" altLang="en-US" b="0" dirty="0"/>
              <a:t>位</a:t>
            </a:r>
            <a:endParaRPr lang="en-GB" b="0" dirty="0"/>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Mark:</a:t>
            </a:r>
            <a:r>
              <a:rPr lang="en-GB" dirty="0"/>
              <a:t> </a:t>
            </a:r>
            <a:r>
              <a:rPr lang="zh-CN" altLang="en-US" dirty="0"/>
              <a:t>从根</a:t>
            </a:r>
            <a:r>
              <a:rPr lang="en-US" altLang="zh-CN" dirty="0"/>
              <a:t>root</a:t>
            </a:r>
            <a:r>
              <a:rPr lang="zh-CN" altLang="en-US" dirty="0"/>
              <a:t>开始，对每个可达块置位</a:t>
            </a:r>
            <a:endParaRPr lang="en-GB" b="0" dirty="0"/>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Sweep:</a:t>
            </a:r>
            <a:r>
              <a:rPr lang="en-GB" dirty="0"/>
              <a:t> </a:t>
            </a:r>
            <a:r>
              <a:rPr lang="zh-CN" altLang="en-US" dirty="0"/>
              <a:t>扫描所有的块，把未置标志的块释放</a:t>
            </a:r>
            <a:endParaRPr lang="en-GB"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grpSp>
        <p:nvGrpSpPr>
          <p:cNvPr id="78" name="Group 77"/>
          <p:cNvGrpSpPr/>
          <p:nvPr/>
        </p:nvGrpSpPr>
        <p:grpSpPr>
          <a:xfrm>
            <a:off x="377825" y="4724400"/>
            <a:ext cx="8551679" cy="939800"/>
            <a:chOff x="377825" y="4724400"/>
            <a:chExt cx="8551679" cy="939800"/>
          </a:xfrm>
        </p:grpSpPr>
        <p:sp>
          <p:nvSpPr>
            <p:cNvPr id="24577" name="Rectangle 1"/>
            <p:cNvSpPr>
              <a:spLocks noChangeArrowheads="1"/>
            </p:cNvSpPr>
            <p:nvPr/>
          </p:nvSpPr>
          <p:spPr bwMode="auto">
            <a:xfrm>
              <a:off x="6019800" y="5130800"/>
              <a:ext cx="304800" cy="304800"/>
            </a:xfrm>
            <a:prstGeom prst="rect">
              <a:avLst/>
            </a:prstGeom>
            <a:solidFill>
              <a:srgbClr val="EBAFAF"/>
            </a:solidFill>
            <a:ln w="9525">
              <a:solidFill>
                <a:schemeClr val="tx1"/>
              </a:solidFill>
              <a:round/>
              <a:headEnd/>
              <a:tailEnd/>
            </a:ln>
            <a:effectLst/>
          </p:spPr>
          <p:txBody>
            <a:bodyPr wrap="none" anchor="ctr"/>
            <a:lstStyle/>
            <a:p>
              <a:endParaRPr lang="en-US"/>
            </a:p>
          </p:txBody>
        </p:sp>
        <p:sp>
          <p:nvSpPr>
            <p:cNvPr id="24578" name="Rectangle 2"/>
            <p:cNvSpPr>
              <a:spLocks noChangeArrowheads="1"/>
            </p:cNvSpPr>
            <p:nvPr/>
          </p:nvSpPr>
          <p:spPr bwMode="auto">
            <a:xfrm>
              <a:off x="3886200" y="5130800"/>
              <a:ext cx="304800" cy="304800"/>
            </a:xfrm>
            <a:prstGeom prst="rect">
              <a:avLst/>
            </a:prstGeom>
            <a:solidFill>
              <a:srgbClr val="EBAFAF"/>
            </a:solidFill>
            <a:ln w="9525">
              <a:solidFill>
                <a:schemeClr val="tx1"/>
              </a:solidFill>
              <a:round/>
              <a:headEnd/>
              <a:tailEnd/>
            </a:ln>
            <a:effectLst/>
          </p:spPr>
          <p:txBody>
            <a:bodyPr wrap="none" anchor="ctr"/>
            <a:lstStyle/>
            <a:p>
              <a:endParaRPr lang="en-US"/>
            </a:p>
          </p:txBody>
        </p:sp>
        <p:sp>
          <p:nvSpPr>
            <p:cNvPr id="24579" name="Rectangle 3"/>
            <p:cNvSpPr>
              <a:spLocks noChangeArrowheads="1"/>
            </p:cNvSpPr>
            <p:nvPr/>
          </p:nvSpPr>
          <p:spPr bwMode="auto">
            <a:xfrm>
              <a:off x="3276600" y="5130800"/>
              <a:ext cx="304800" cy="304800"/>
            </a:xfrm>
            <a:prstGeom prst="rect">
              <a:avLst/>
            </a:prstGeom>
            <a:solidFill>
              <a:srgbClr val="EBAFAF"/>
            </a:solidFill>
            <a:ln w="9525">
              <a:solidFill>
                <a:schemeClr val="tx1"/>
              </a:solidFill>
              <a:round/>
              <a:headEnd/>
              <a:tailEnd/>
            </a:ln>
            <a:effectLst/>
          </p:spPr>
          <p:txBody>
            <a:bodyPr wrap="none" anchor="ctr"/>
            <a:lstStyle/>
            <a:p>
              <a:endParaRPr lang="en-US"/>
            </a:p>
          </p:txBody>
        </p:sp>
        <p:sp>
          <p:nvSpPr>
            <p:cNvPr id="24604" name="Freeform 28"/>
            <p:cNvSpPr>
              <a:spLocks/>
            </p:cNvSpPr>
            <p:nvPr/>
          </p:nvSpPr>
          <p:spPr bwMode="auto">
            <a:xfrm>
              <a:off x="3657600" y="4749800"/>
              <a:ext cx="685800" cy="482600"/>
            </a:xfrm>
            <a:custGeom>
              <a:avLst/>
              <a:gdLst/>
              <a:ahLst/>
              <a:cxnLst>
                <a:cxn ang="0">
                  <a:pos x="768" y="304"/>
                </a:cxn>
                <a:cxn ang="0">
                  <a:pos x="384" y="16"/>
                </a:cxn>
                <a:cxn ang="0">
                  <a:pos x="0" y="208"/>
                </a:cxn>
              </a:cxnLst>
              <a:rect l="0" t="0" r="r" b="b"/>
              <a:pathLst>
                <a:path w="768" h="304">
                  <a:moveTo>
                    <a:pt x="768" y="304"/>
                  </a:moveTo>
                  <a:cubicBezTo>
                    <a:pt x="640" y="168"/>
                    <a:pt x="512" y="32"/>
                    <a:pt x="384" y="16"/>
                  </a:cubicBezTo>
                  <a:cubicBezTo>
                    <a:pt x="256" y="0"/>
                    <a:pt x="128" y="104"/>
                    <a:pt x="0" y="208"/>
                  </a:cubicBezTo>
                </a:path>
              </a:pathLst>
            </a:custGeom>
            <a:noFill/>
            <a:ln w="25560">
              <a:solidFill>
                <a:schemeClr val="tx1"/>
              </a:solidFill>
              <a:round/>
              <a:headEnd type="oval" w="med" len="med"/>
              <a:tailEnd type="triangle" w="med" len="med"/>
            </a:ln>
            <a:effectLst/>
          </p:spPr>
          <p:txBody>
            <a:bodyPr wrap="none" anchor="ctr"/>
            <a:lstStyle/>
            <a:p>
              <a:endParaRPr lang="en-US"/>
            </a:p>
          </p:txBody>
        </p:sp>
        <p:sp>
          <p:nvSpPr>
            <p:cNvPr id="24605" name="Freeform 29"/>
            <p:cNvSpPr>
              <a:spLocks/>
            </p:cNvSpPr>
            <p:nvPr/>
          </p:nvSpPr>
          <p:spPr bwMode="auto">
            <a:xfrm>
              <a:off x="4648200" y="4724400"/>
              <a:ext cx="1752600" cy="558800"/>
            </a:xfrm>
            <a:custGeom>
              <a:avLst/>
              <a:gdLst/>
              <a:ahLst/>
              <a:cxnLst>
                <a:cxn ang="0">
                  <a:pos x="0" y="352"/>
                </a:cxn>
                <a:cxn ang="0">
                  <a:pos x="432" y="16"/>
                </a:cxn>
                <a:cxn ang="0">
                  <a:pos x="960" y="256"/>
                </a:cxn>
              </a:cxnLst>
              <a:rect l="0" t="0" r="r" b="b"/>
              <a:pathLst>
                <a:path w="960" h="352">
                  <a:moveTo>
                    <a:pt x="0" y="352"/>
                  </a:moveTo>
                  <a:cubicBezTo>
                    <a:pt x="136" y="192"/>
                    <a:pt x="272" y="32"/>
                    <a:pt x="432" y="16"/>
                  </a:cubicBezTo>
                  <a:cubicBezTo>
                    <a:pt x="592" y="0"/>
                    <a:pt x="776" y="128"/>
                    <a:pt x="960" y="256"/>
                  </a:cubicBezTo>
                </a:path>
              </a:pathLst>
            </a:custGeom>
            <a:noFill/>
            <a:ln w="25560">
              <a:solidFill>
                <a:schemeClr val="tx1"/>
              </a:solidFill>
              <a:round/>
              <a:headEnd type="oval" w="med" len="med"/>
              <a:tailEnd type="triangle" w="med" len="med"/>
            </a:ln>
            <a:effectLst/>
          </p:spPr>
          <p:txBody>
            <a:bodyPr wrap="none" anchor="ctr"/>
            <a:lstStyle/>
            <a:p>
              <a:endParaRPr lang="en-US"/>
            </a:p>
          </p:txBody>
        </p:sp>
        <p:sp>
          <p:nvSpPr>
            <p:cNvPr id="24606" name="Freeform 30"/>
            <p:cNvSpPr>
              <a:spLocks/>
            </p:cNvSpPr>
            <p:nvPr/>
          </p:nvSpPr>
          <p:spPr bwMode="auto">
            <a:xfrm>
              <a:off x="2514600" y="5283200"/>
              <a:ext cx="1219200" cy="381000"/>
            </a:xfrm>
            <a:custGeom>
              <a:avLst/>
              <a:gdLst/>
              <a:ahLst/>
              <a:cxnLst>
                <a:cxn ang="0">
                  <a:pos x="768" y="0"/>
                </a:cxn>
                <a:cxn ang="0">
                  <a:pos x="384" y="240"/>
                </a:cxn>
                <a:cxn ang="0">
                  <a:pos x="0" y="96"/>
                </a:cxn>
              </a:cxnLst>
              <a:rect l="0" t="0" r="r" b="b"/>
              <a:pathLst>
                <a:path w="768" h="256">
                  <a:moveTo>
                    <a:pt x="768" y="0"/>
                  </a:moveTo>
                  <a:cubicBezTo>
                    <a:pt x="640" y="112"/>
                    <a:pt x="512" y="224"/>
                    <a:pt x="384" y="240"/>
                  </a:cubicBezTo>
                  <a:cubicBezTo>
                    <a:pt x="256" y="256"/>
                    <a:pt x="128" y="176"/>
                    <a:pt x="0" y="96"/>
                  </a:cubicBezTo>
                </a:path>
              </a:pathLst>
            </a:custGeom>
            <a:noFill/>
            <a:ln w="25560">
              <a:solidFill>
                <a:schemeClr val="tx1"/>
              </a:solidFill>
              <a:round/>
              <a:headEnd type="oval" w="med" len="med"/>
              <a:tailEnd type="triangle" w="med" len="med"/>
            </a:ln>
            <a:effectLst/>
          </p:spPr>
          <p:txBody>
            <a:bodyPr wrap="none" anchor="ctr"/>
            <a:lstStyle/>
            <a:p>
              <a:endParaRPr lang="en-US"/>
            </a:p>
          </p:txBody>
        </p:sp>
        <p:sp>
          <p:nvSpPr>
            <p:cNvPr id="24607" name="Text Box 31"/>
            <p:cNvSpPr txBox="1">
              <a:spLocks noChangeArrowheads="1"/>
            </p:cNvSpPr>
            <p:nvPr/>
          </p:nvSpPr>
          <p:spPr bwMode="auto">
            <a:xfrm>
              <a:off x="377825" y="5086866"/>
              <a:ext cx="1332779" cy="402291"/>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65000"/>
                      <a:lumOff val="35000"/>
                    </a:schemeClr>
                  </a:solidFill>
                  <a:latin typeface="Calibri" pitchFamily="34" charset="0"/>
                  <a:ea typeface="msgothic" charset="0"/>
                  <a:cs typeface="msgothic" charset="0"/>
                </a:rPr>
                <a:t>After mark</a:t>
              </a:r>
            </a:p>
          </p:txBody>
        </p:sp>
        <p:sp>
          <p:nvSpPr>
            <p:cNvPr id="24608" name="Line 32"/>
            <p:cNvSpPr>
              <a:spLocks noChangeShapeType="1"/>
            </p:cNvSpPr>
            <p:nvPr/>
          </p:nvSpPr>
          <p:spPr bwMode="auto">
            <a:xfrm>
              <a:off x="4343400" y="4876800"/>
              <a:ext cx="1588" cy="228600"/>
            </a:xfrm>
            <a:prstGeom prst="line">
              <a:avLst/>
            </a:prstGeom>
            <a:noFill/>
            <a:ln w="57150">
              <a:solidFill>
                <a:srgbClr val="C00000"/>
              </a:solidFill>
              <a:miter lim="800000"/>
              <a:headEnd/>
              <a:tailEnd type="triangle" w="med" len="med"/>
            </a:ln>
            <a:effectLst/>
          </p:spPr>
          <p:txBody>
            <a:bodyPr/>
            <a:lstStyle/>
            <a:p>
              <a:endParaRPr lang="en-US"/>
            </a:p>
          </p:txBody>
        </p:sp>
        <p:sp>
          <p:nvSpPr>
            <p:cNvPr id="24609" name="Rectangle 33"/>
            <p:cNvSpPr>
              <a:spLocks noChangeArrowheads="1"/>
            </p:cNvSpPr>
            <p:nvPr/>
          </p:nvSpPr>
          <p:spPr bwMode="auto">
            <a:xfrm>
              <a:off x="2057400" y="513080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610" name="Rectangle 34"/>
            <p:cNvSpPr>
              <a:spLocks noChangeArrowheads="1"/>
            </p:cNvSpPr>
            <p:nvPr/>
          </p:nvSpPr>
          <p:spPr bwMode="auto">
            <a:xfrm>
              <a:off x="2667000" y="513080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611" name="Rectangle 35"/>
            <p:cNvSpPr>
              <a:spLocks noChangeArrowheads="1"/>
            </p:cNvSpPr>
            <p:nvPr/>
          </p:nvSpPr>
          <p:spPr bwMode="auto">
            <a:xfrm>
              <a:off x="3276600" y="513080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612" name="Rectangle 36"/>
            <p:cNvSpPr>
              <a:spLocks noChangeArrowheads="1"/>
            </p:cNvSpPr>
            <p:nvPr/>
          </p:nvSpPr>
          <p:spPr bwMode="auto">
            <a:xfrm>
              <a:off x="3886200" y="5130800"/>
              <a:ext cx="914400" cy="304800"/>
            </a:xfrm>
            <a:prstGeom prst="rect">
              <a:avLst/>
            </a:prstGeom>
            <a:noFill/>
            <a:ln w="38160">
              <a:solidFill>
                <a:schemeClr val="tx1"/>
              </a:solidFill>
              <a:miter lim="800000"/>
              <a:headEnd/>
              <a:tailEnd/>
            </a:ln>
            <a:effectLst/>
          </p:spPr>
          <p:txBody>
            <a:bodyPr wrap="none" anchor="ctr"/>
            <a:lstStyle/>
            <a:p>
              <a:endParaRPr lang="en-US"/>
            </a:p>
          </p:txBody>
        </p:sp>
        <p:sp>
          <p:nvSpPr>
            <p:cNvPr id="24613" name="Rectangle 37"/>
            <p:cNvSpPr>
              <a:spLocks noChangeArrowheads="1"/>
            </p:cNvSpPr>
            <p:nvPr/>
          </p:nvSpPr>
          <p:spPr bwMode="auto">
            <a:xfrm>
              <a:off x="4800600" y="5130800"/>
              <a:ext cx="1219200" cy="304800"/>
            </a:xfrm>
            <a:prstGeom prst="rect">
              <a:avLst/>
            </a:prstGeom>
            <a:noFill/>
            <a:ln w="38160">
              <a:solidFill>
                <a:schemeClr val="tx1"/>
              </a:solidFill>
              <a:miter lim="800000"/>
              <a:headEnd/>
              <a:tailEnd/>
            </a:ln>
            <a:effectLst/>
          </p:spPr>
          <p:txBody>
            <a:bodyPr wrap="none" anchor="ctr"/>
            <a:lstStyle/>
            <a:p>
              <a:endParaRPr lang="en-US"/>
            </a:p>
          </p:txBody>
        </p:sp>
        <p:sp>
          <p:nvSpPr>
            <p:cNvPr id="24614" name="Rectangle 38"/>
            <p:cNvSpPr>
              <a:spLocks noChangeArrowheads="1"/>
            </p:cNvSpPr>
            <p:nvPr/>
          </p:nvSpPr>
          <p:spPr bwMode="auto">
            <a:xfrm>
              <a:off x="6019800" y="5130800"/>
              <a:ext cx="914400" cy="304800"/>
            </a:xfrm>
            <a:prstGeom prst="rect">
              <a:avLst/>
            </a:prstGeom>
            <a:noFill/>
            <a:ln w="38160">
              <a:solidFill>
                <a:schemeClr val="tx1"/>
              </a:solidFill>
              <a:miter lim="800000"/>
              <a:headEnd/>
              <a:tailEnd/>
            </a:ln>
            <a:effectLst/>
          </p:spPr>
          <p:txBody>
            <a:bodyPr wrap="none" anchor="ctr"/>
            <a:lstStyle/>
            <a:p>
              <a:endParaRPr lang="en-US"/>
            </a:p>
          </p:txBody>
        </p:sp>
        <p:sp>
          <p:nvSpPr>
            <p:cNvPr id="24615" name="Line 39"/>
            <p:cNvSpPr>
              <a:spLocks noChangeShapeType="1"/>
            </p:cNvSpPr>
            <p:nvPr/>
          </p:nvSpPr>
          <p:spPr bwMode="auto">
            <a:xfrm>
              <a:off x="2971800" y="5130800"/>
              <a:ext cx="1588" cy="304800"/>
            </a:xfrm>
            <a:prstGeom prst="line">
              <a:avLst/>
            </a:prstGeom>
            <a:noFill/>
            <a:ln w="6350">
              <a:solidFill>
                <a:schemeClr val="tx1"/>
              </a:solidFill>
              <a:miter lim="800000"/>
              <a:headEnd/>
              <a:tailEnd/>
            </a:ln>
            <a:effectLst/>
          </p:spPr>
          <p:txBody>
            <a:bodyPr/>
            <a:lstStyle/>
            <a:p>
              <a:endParaRPr lang="en-US"/>
            </a:p>
          </p:txBody>
        </p:sp>
        <p:sp>
          <p:nvSpPr>
            <p:cNvPr id="24616" name="Line 40"/>
            <p:cNvSpPr>
              <a:spLocks noChangeShapeType="1"/>
            </p:cNvSpPr>
            <p:nvPr/>
          </p:nvSpPr>
          <p:spPr bwMode="auto">
            <a:xfrm>
              <a:off x="2362200" y="5130800"/>
              <a:ext cx="1588" cy="304800"/>
            </a:xfrm>
            <a:prstGeom prst="line">
              <a:avLst/>
            </a:prstGeom>
            <a:noFill/>
            <a:ln w="12600">
              <a:solidFill>
                <a:schemeClr val="tx1"/>
              </a:solidFill>
              <a:miter lim="800000"/>
              <a:headEnd/>
              <a:tailEnd/>
            </a:ln>
            <a:effectLst/>
          </p:spPr>
          <p:txBody>
            <a:bodyPr/>
            <a:lstStyle/>
            <a:p>
              <a:endParaRPr lang="en-US"/>
            </a:p>
          </p:txBody>
        </p:sp>
        <p:sp>
          <p:nvSpPr>
            <p:cNvPr id="24617" name="Line 41"/>
            <p:cNvSpPr>
              <a:spLocks noChangeShapeType="1"/>
            </p:cNvSpPr>
            <p:nvPr/>
          </p:nvSpPr>
          <p:spPr bwMode="auto">
            <a:xfrm>
              <a:off x="3581400" y="5130800"/>
              <a:ext cx="1588" cy="304800"/>
            </a:xfrm>
            <a:prstGeom prst="line">
              <a:avLst/>
            </a:prstGeom>
            <a:noFill/>
            <a:ln w="12600">
              <a:solidFill>
                <a:schemeClr val="tx1"/>
              </a:solidFill>
              <a:miter lim="800000"/>
              <a:headEnd/>
              <a:tailEnd/>
            </a:ln>
            <a:effectLst/>
          </p:spPr>
          <p:txBody>
            <a:bodyPr/>
            <a:lstStyle/>
            <a:p>
              <a:endParaRPr lang="en-US"/>
            </a:p>
          </p:txBody>
        </p:sp>
        <p:sp>
          <p:nvSpPr>
            <p:cNvPr id="24618" name="Line 42"/>
            <p:cNvSpPr>
              <a:spLocks noChangeShapeType="1"/>
            </p:cNvSpPr>
            <p:nvPr/>
          </p:nvSpPr>
          <p:spPr bwMode="auto">
            <a:xfrm>
              <a:off x="4191000" y="5130800"/>
              <a:ext cx="1588" cy="304800"/>
            </a:xfrm>
            <a:prstGeom prst="line">
              <a:avLst/>
            </a:prstGeom>
            <a:noFill/>
            <a:ln w="12600">
              <a:solidFill>
                <a:schemeClr val="tx1"/>
              </a:solidFill>
              <a:miter lim="800000"/>
              <a:headEnd/>
              <a:tailEnd/>
            </a:ln>
            <a:effectLst/>
          </p:spPr>
          <p:txBody>
            <a:bodyPr/>
            <a:lstStyle/>
            <a:p>
              <a:endParaRPr lang="en-US"/>
            </a:p>
          </p:txBody>
        </p:sp>
        <p:sp>
          <p:nvSpPr>
            <p:cNvPr id="24619" name="Line 43"/>
            <p:cNvSpPr>
              <a:spLocks noChangeShapeType="1"/>
            </p:cNvSpPr>
            <p:nvPr/>
          </p:nvSpPr>
          <p:spPr bwMode="auto">
            <a:xfrm>
              <a:off x="4495800" y="5130800"/>
              <a:ext cx="1588" cy="304800"/>
            </a:xfrm>
            <a:prstGeom prst="line">
              <a:avLst/>
            </a:prstGeom>
            <a:noFill/>
            <a:ln w="6350">
              <a:solidFill>
                <a:schemeClr val="tx1"/>
              </a:solidFill>
              <a:miter lim="800000"/>
              <a:headEnd/>
              <a:tailEnd/>
            </a:ln>
            <a:effectLst/>
          </p:spPr>
          <p:txBody>
            <a:bodyPr/>
            <a:lstStyle/>
            <a:p>
              <a:endParaRPr lang="en-US"/>
            </a:p>
          </p:txBody>
        </p:sp>
        <p:sp>
          <p:nvSpPr>
            <p:cNvPr id="24620" name="Line 44"/>
            <p:cNvSpPr>
              <a:spLocks noChangeShapeType="1"/>
            </p:cNvSpPr>
            <p:nvPr/>
          </p:nvSpPr>
          <p:spPr bwMode="auto">
            <a:xfrm>
              <a:off x="5105400" y="5130800"/>
              <a:ext cx="1588" cy="304800"/>
            </a:xfrm>
            <a:prstGeom prst="line">
              <a:avLst/>
            </a:prstGeom>
            <a:noFill/>
            <a:ln w="6350">
              <a:solidFill>
                <a:schemeClr val="tx1"/>
              </a:solidFill>
              <a:miter lim="800000"/>
              <a:headEnd/>
              <a:tailEnd/>
            </a:ln>
            <a:effectLst/>
          </p:spPr>
          <p:txBody>
            <a:bodyPr/>
            <a:lstStyle/>
            <a:p>
              <a:endParaRPr lang="en-US"/>
            </a:p>
          </p:txBody>
        </p:sp>
        <p:sp>
          <p:nvSpPr>
            <p:cNvPr id="24621" name="Line 45"/>
            <p:cNvSpPr>
              <a:spLocks noChangeShapeType="1"/>
            </p:cNvSpPr>
            <p:nvPr/>
          </p:nvSpPr>
          <p:spPr bwMode="auto">
            <a:xfrm>
              <a:off x="5410200" y="5130800"/>
              <a:ext cx="1588" cy="304800"/>
            </a:xfrm>
            <a:prstGeom prst="line">
              <a:avLst/>
            </a:prstGeom>
            <a:noFill/>
            <a:ln w="6350">
              <a:solidFill>
                <a:schemeClr val="tx1"/>
              </a:solidFill>
              <a:miter lim="800000"/>
              <a:headEnd/>
              <a:tailEnd/>
            </a:ln>
            <a:effectLst/>
          </p:spPr>
          <p:txBody>
            <a:bodyPr/>
            <a:lstStyle/>
            <a:p>
              <a:endParaRPr lang="en-US"/>
            </a:p>
          </p:txBody>
        </p:sp>
        <p:sp>
          <p:nvSpPr>
            <p:cNvPr id="24622" name="Line 46"/>
            <p:cNvSpPr>
              <a:spLocks noChangeShapeType="1"/>
            </p:cNvSpPr>
            <p:nvPr/>
          </p:nvSpPr>
          <p:spPr bwMode="auto">
            <a:xfrm>
              <a:off x="5715000" y="5130800"/>
              <a:ext cx="1588" cy="304800"/>
            </a:xfrm>
            <a:prstGeom prst="line">
              <a:avLst/>
            </a:prstGeom>
            <a:noFill/>
            <a:ln w="6350">
              <a:solidFill>
                <a:schemeClr val="tx1"/>
              </a:solidFill>
              <a:miter lim="800000"/>
              <a:headEnd/>
              <a:tailEnd/>
            </a:ln>
            <a:effectLst/>
          </p:spPr>
          <p:txBody>
            <a:bodyPr/>
            <a:lstStyle/>
            <a:p>
              <a:endParaRPr lang="en-US"/>
            </a:p>
          </p:txBody>
        </p:sp>
        <p:sp>
          <p:nvSpPr>
            <p:cNvPr id="24623" name="Line 47"/>
            <p:cNvSpPr>
              <a:spLocks noChangeShapeType="1"/>
            </p:cNvSpPr>
            <p:nvPr/>
          </p:nvSpPr>
          <p:spPr bwMode="auto">
            <a:xfrm>
              <a:off x="6324600" y="5130800"/>
              <a:ext cx="1588" cy="304800"/>
            </a:xfrm>
            <a:prstGeom prst="line">
              <a:avLst/>
            </a:prstGeom>
            <a:noFill/>
            <a:ln w="12600">
              <a:solidFill>
                <a:schemeClr val="tx1"/>
              </a:solidFill>
              <a:miter lim="800000"/>
              <a:headEnd/>
              <a:tailEnd/>
            </a:ln>
            <a:effectLst/>
          </p:spPr>
          <p:txBody>
            <a:bodyPr/>
            <a:lstStyle/>
            <a:p>
              <a:endParaRPr lang="en-US"/>
            </a:p>
          </p:txBody>
        </p:sp>
        <p:sp>
          <p:nvSpPr>
            <p:cNvPr id="24624" name="Line 48"/>
            <p:cNvSpPr>
              <a:spLocks noChangeShapeType="1"/>
            </p:cNvSpPr>
            <p:nvPr/>
          </p:nvSpPr>
          <p:spPr bwMode="auto">
            <a:xfrm>
              <a:off x="6629400" y="5130800"/>
              <a:ext cx="1588" cy="304800"/>
            </a:xfrm>
            <a:prstGeom prst="line">
              <a:avLst/>
            </a:prstGeom>
            <a:noFill/>
            <a:ln w="6350">
              <a:solidFill>
                <a:schemeClr val="tx1"/>
              </a:solidFill>
              <a:miter lim="800000"/>
              <a:headEnd/>
              <a:tailEnd/>
            </a:ln>
            <a:effectLst/>
          </p:spPr>
          <p:txBody>
            <a:bodyPr/>
            <a:lstStyle/>
            <a:p>
              <a:endParaRPr lang="en-US"/>
            </a:p>
          </p:txBody>
        </p:sp>
        <p:sp>
          <p:nvSpPr>
            <p:cNvPr id="24625" name="Rectangle 49"/>
            <p:cNvSpPr>
              <a:spLocks noChangeArrowheads="1"/>
            </p:cNvSpPr>
            <p:nvPr/>
          </p:nvSpPr>
          <p:spPr bwMode="auto">
            <a:xfrm>
              <a:off x="2057400" y="5130800"/>
              <a:ext cx="304800" cy="304800"/>
            </a:xfrm>
            <a:prstGeom prst="rect">
              <a:avLst/>
            </a:prstGeom>
            <a:solidFill>
              <a:srgbClr val="EBAFAF"/>
            </a:solidFill>
            <a:ln w="9525">
              <a:solidFill>
                <a:schemeClr val="tx1"/>
              </a:solidFill>
              <a:round/>
              <a:headEnd/>
              <a:tailEnd/>
            </a:ln>
            <a:effectLst/>
          </p:spPr>
          <p:txBody>
            <a:bodyPr wrap="none" anchor="ctr"/>
            <a:lstStyle/>
            <a:p>
              <a:endParaRPr lang="en-US"/>
            </a:p>
          </p:txBody>
        </p:sp>
        <p:sp>
          <p:nvSpPr>
            <p:cNvPr id="24648" name="Rectangle 72"/>
            <p:cNvSpPr>
              <a:spLocks noChangeArrowheads="1"/>
            </p:cNvSpPr>
            <p:nvPr/>
          </p:nvSpPr>
          <p:spPr bwMode="auto">
            <a:xfrm>
              <a:off x="7391400" y="5111341"/>
              <a:ext cx="304800" cy="304800"/>
            </a:xfrm>
            <a:prstGeom prst="rect">
              <a:avLst/>
            </a:prstGeom>
            <a:solidFill>
              <a:srgbClr val="EBAFAF"/>
            </a:solidFill>
            <a:ln w="25560">
              <a:solidFill>
                <a:schemeClr val="tx1"/>
              </a:solidFill>
              <a:miter lim="800000"/>
              <a:headEnd/>
              <a:tailEnd/>
            </a:ln>
            <a:effectLst/>
          </p:spPr>
          <p:txBody>
            <a:bodyPr wrap="none" anchor="ctr"/>
            <a:lstStyle/>
            <a:p>
              <a:endParaRPr lang="en-US"/>
            </a:p>
          </p:txBody>
        </p:sp>
        <p:sp>
          <p:nvSpPr>
            <p:cNvPr id="24649" name="Text Box 73"/>
            <p:cNvSpPr txBox="1">
              <a:spLocks noChangeArrowheads="1"/>
            </p:cNvSpPr>
            <p:nvPr/>
          </p:nvSpPr>
          <p:spPr bwMode="auto">
            <a:xfrm>
              <a:off x="7718425" y="5111341"/>
              <a:ext cx="1211079" cy="340735"/>
            </a:xfrm>
            <a:prstGeom prst="rect">
              <a:avLst/>
            </a:prstGeom>
            <a:noFill/>
            <a:ln w="9525">
              <a:noFill/>
              <a:round/>
              <a:headEnd/>
              <a:tailEnd/>
            </a:ln>
            <a:effectLst/>
          </p:spPr>
          <p:txBody>
            <a:bodyPr wrap="none" lIns="90000" tIns="46800" rIns="90000" bIns="46800">
              <a:spAutoFit/>
            </a:bodyP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Mark bit set</a:t>
              </a:r>
            </a:p>
          </p:txBody>
        </p:sp>
      </p:grpSp>
      <p:grpSp>
        <p:nvGrpSpPr>
          <p:cNvPr id="80" name="Group 79"/>
          <p:cNvGrpSpPr/>
          <p:nvPr/>
        </p:nvGrpSpPr>
        <p:grpSpPr>
          <a:xfrm>
            <a:off x="382588" y="5842000"/>
            <a:ext cx="6551612" cy="939800"/>
            <a:chOff x="382588" y="5842000"/>
            <a:chExt cx="6551612" cy="939800"/>
          </a:xfrm>
        </p:grpSpPr>
        <p:sp>
          <p:nvSpPr>
            <p:cNvPr id="24628" name="Freeform 52"/>
            <p:cNvSpPr>
              <a:spLocks/>
            </p:cNvSpPr>
            <p:nvPr/>
          </p:nvSpPr>
          <p:spPr bwMode="auto">
            <a:xfrm>
              <a:off x="2514600" y="6400800"/>
              <a:ext cx="1219200" cy="381000"/>
            </a:xfrm>
            <a:custGeom>
              <a:avLst/>
              <a:gdLst/>
              <a:ahLst/>
              <a:cxnLst>
                <a:cxn ang="0">
                  <a:pos x="768" y="0"/>
                </a:cxn>
                <a:cxn ang="0">
                  <a:pos x="384" y="240"/>
                </a:cxn>
                <a:cxn ang="0">
                  <a:pos x="0" y="96"/>
                </a:cxn>
              </a:cxnLst>
              <a:rect l="0" t="0" r="r" b="b"/>
              <a:pathLst>
                <a:path w="768" h="256">
                  <a:moveTo>
                    <a:pt x="768" y="0"/>
                  </a:moveTo>
                  <a:cubicBezTo>
                    <a:pt x="640" y="112"/>
                    <a:pt x="512" y="224"/>
                    <a:pt x="384" y="240"/>
                  </a:cubicBezTo>
                  <a:cubicBezTo>
                    <a:pt x="256" y="256"/>
                    <a:pt x="128" y="176"/>
                    <a:pt x="0" y="96"/>
                  </a:cubicBezTo>
                </a:path>
              </a:pathLst>
            </a:custGeom>
            <a:noFill/>
            <a:ln w="25560">
              <a:solidFill>
                <a:schemeClr val="tx1"/>
              </a:solidFill>
              <a:round/>
              <a:headEnd type="oval" w="med" len="med"/>
              <a:tailEnd type="triangle" w="med" len="med"/>
            </a:ln>
            <a:effectLst/>
          </p:spPr>
          <p:txBody>
            <a:bodyPr wrap="none" anchor="ctr"/>
            <a:lstStyle/>
            <a:p>
              <a:endParaRPr lang="en-US"/>
            </a:p>
          </p:txBody>
        </p:sp>
        <p:grpSp>
          <p:nvGrpSpPr>
            <p:cNvPr id="79" name="Group 78"/>
            <p:cNvGrpSpPr/>
            <p:nvPr/>
          </p:nvGrpSpPr>
          <p:grpSpPr>
            <a:xfrm>
              <a:off x="382588" y="5842000"/>
              <a:ext cx="6551612" cy="762686"/>
              <a:chOff x="382588" y="5842000"/>
              <a:chExt cx="6551612" cy="762686"/>
            </a:xfrm>
          </p:grpSpPr>
          <p:sp>
            <p:nvSpPr>
              <p:cNvPr id="24626" name="Freeform 50"/>
              <p:cNvSpPr>
                <a:spLocks/>
              </p:cNvSpPr>
              <p:nvPr/>
            </p:nvSpPr>
            <p:spPr bwMode="auto">
              <a:xfrm>
                <a:off x="3657600" y="5867400"/>
                <a:ext cx="685800" cy="482600"/>
              </a:xfrm>
              <a:custGeom>
                <a:avLst/>
                <a:gdLst/>
                <a:ahLst/>
                <a:cxnLst>
                  <a:cxn ang="0">
                    <a:pos x="768" y="304"/>
                  </a:cxn>
                  <a:cxn ang="0">
                    <a:pos x="384" y="16"/>
                  </a:cxn>
                  <a:cxn ang="0">
                    <a:pos x="0" y="208"/>
                  </a:cxn>
                </a:cxnLst>
                <a:rect l="0" t="0" r="r" b="b"/>
                <a:pathLst>
                  <a:path w="768" h="304">
                    <a:moveTo>
                      <a:pt x="768" y="304"/>
                    </a:moveTo>
                    <a:cubicBezTo>
                      <a:pt x="640" y="168"/>
                      <a:pt x="512" y="32"/>
                      <a:pt x="384" y="16"/>
                    </a:cubicBezTo>
                    <a:cubicBezTo>
                      <a:pt x="256" y="0"/>
                      <a:pt x="128" y="104"/>
                      <a:pt x="0" y="208"/>
                    </a:cubicBezTo>
                  </a:path>
                </a:pathLst>
              </a:custGeom>
              <a:noFill/>
              <a:ln w="25560">
                <a:solidFill>
                  <a:schemeClr val="tx1"/>
                </a:solidFill>
                <a:round/>
                <a:headEnd type="oval" w="med" len="med"/>
                <a:tailEnd type="triangle" w="med" len="med"/>
              </a:ln>
              <a:effectLst/>
            </p:spPr>
            <p:txBody>
              <a:bodyPr wrap="none" anchor="ctr"/>
              <a:lstStyle/>
              <a:p>
                <a:endParaRPr lang="en-US"/>
              </a:p>
            </p:txBody>
          </p:sp>
          <p:sp>
            <p:nvSpPr>
              <p:cNvPr id="24627" name="Freeform 51"/>
              <p:cNvSpPr>
                <a:spLocks/>
              </p:cNvSpPr>
              <p:nvPr/>
            </p:nvSpPr>
            <p:spPr bwMode="auto">
              <a:xfrm>
                <a:off x="4648200" y="5842000"/>
                <a:ext cx="1752600" cy="558800"/>
              </a:xfrm>
              <a:custGeom>
                <a:avLst/>
                <a:gdLst/>
                <a:ahLst/>
                <a:cxnLst>
                  <a:cxn ang="0">
                    <a:pos x="0" y="352"/>
                  </a:cxn>
                  <a:cxn ang="0">
                    <a:pos x="432" y="16"/>
                  </a:cxn>
                  <a:cxn ang="0">
                    <a:pos x="960" y="256"/>
                  </a:cxn>
                </a:cxnLst>
                <a:rect l="0" t="0" r="r" b="b"/>
                <a:pathLst>
                  <a:path w="960" h="352">
                    <a:moveTo>
                      <a:pt x="0" y="352"/>
                    </a:moveTo>
                    <a:cubicBezTo>
                      <a:pt x="136" y="192"/>
                      <a:pt x="272" y="32"/>
                      <a:pt x="432" y="16"/>
                    </a:cubicBezTo>
                    <a:cubicBezTo>
                      <a:pt x="592" y="0"/>
                      <a:pt x="776" y="128"/>
                      <a:pt x="960" y="256"/>
                    </a:cubicBezTo>
                  </a:path>
                </a:pathLst>
              </a:custGeom>
              <a:noFill/>
              <a:ln w="25560">
                <a:solidFill>
                  <a:schemeClr val="tx1"/>
                </a:solidFill>
                <a:round/>
                <a:headEnd type="oval" w="med" len="med"/>
                <a:tailEnd type="triangle" w="med" len="med"/>
              </a:ln>
              <a:effectLst/>
            </p:spPr>
            <p:txBody>
              <a:bodyPr wrap="none" anchor="ctr"/>
              <a:lstStyle/>
              <a:p>
                <a:endParaRPr lang="en-US"/>
              </a:p>
            </p:txBody>
          </p:sp>
          <p:sp>
            <p:nvSpPr>
              <p:cNvPr id="24629" name="Text Box 53"/>
              <p:cNvSpPr txBox="1">
                <a:spLocks noChangeArrowheads="1"/>
              </p:cNvSpPr>
              <p:nvPr/>
            </p:nvSpPr>
            <p:spPr bwMode="auto">
              <a:xfrm>
                <a:off x="382588" y="6202395"/>
                <a:ext cx="1470572" cy="402291"/>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65000"/>
                        <a:lumOff val="35000"/>
                      </a:schemeClr>
                    </a:solidFill>
                    <a:latin typeface="Calibri" pitchFamily="34" charset="0"/>
                    <a:ea typeface="msgothic" charset="0"/>
                    <a:cs typeface="msgothic" charset="0"/>
                  </a:rPr>
                  <a:t>After sweep</a:t>
                </a:r>
              </a:p>
            </p:txBody>
          </p:sp>
          <p:sp>
            <p:nvSpPr>
              <p:cNvPr id="24630" name="Line 54"/>
              <p:cNvSpPr>
                <a:spLocks noChangeShapeType="1"/>
              </p:cNvSpPr>
              <p:nvPr/>
            </p:nvSpPr>
            <p:spPr bwMode="auto">
              <a:xfrm>
                <a:off x="4343400" y="5994400"/>
                <a:ext cx="1588" cy="228600"/>
              </a:xfrm>
              <a:prstGeom prst="line">
                <a:avLst/>
              </a:prstGeom>
              <a:noFill/>
              <a:ln w="57150">
                <a:solidFill>
                  <a:srgbClr val="C00000"/>
                </a:solidFill>
                <a:miter lim="800000"/>
                <a:headEnd/>
                <a:tailEnd type="triangle" w="med" len="med"/>
              </a:ln>
              <a:effectLst/>
            </p:spPr>
            <p:txBody>
              <a:bodyPr/>
              <a:lstStyle/>
              <a:p>
                <a:endParaRPr lang="en-US"/>
              </a:p>
            </p:txBody>
          </p:sp>
          <p:sp>
            <p:nvSpPr>
              <p:cNvPr id="24631" name="Rectangle 55"/>
              <p:cNvSpPr>
                <a:spLocks noChangeArrowheads="1"/>
              </p:cNvSpPr>
              <p:nvPr/>
            </p:nvSpPr>
            <p:spPr bwMode="auto">
              <a:xfrm>
                <a:off x="2057400" y="624840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632" name="Rectangle 56"/>
              <p:cNvSpPr>
                <a:spLocks noChangeArrowheads="1"/>
              </p:cNvSpPr>
              <p:nvPr/>
            </p:nvSpPr>
            <p:spPr bwMode="auto">
              <a:xfrm>
                <a:off x="2667000" y="624840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633" name="Rectangle 57"/>
              <p:cNvSpPr>
                <a:spLocks noChangeArrowheads="1"/>
              </p:cNvSpPr>
              <p:nvPr/>
            </p:nvSpPr>
            <p:spPr bwMode="auto">
              <a:xfrm>
                <a:off x="3276600" y="624840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634" name="Rectangle 58"/>
              <p:cNvSpPr>
                <a:spLocks noChangeArrowheads="1"/>
              </p:cNvSpPr>
              <p:nvPr/>
            </p:nvSpPr>
            <p:spPr bwMode="auto">
              <a:xfrm>
                <a:off x="3886200" y="6248400"/>
                <a:ext cx="914400" cy="304800"/>
              </a:xfrm>
              <a:prstGeom prst="rect">
                <a:avLst/>
              </a:prstGeom>
              <a:noFill/>
              <a:ln w="38160">
                <a:solidFill>
                  <a:schemeClr val="tx1"/>
                </a:solidFill>
                <a:miter lim="800000"/>
                <a:headEnd/>
                <a:tailEnd/>
              </a:ln>
              <a:effectLst/>
            </p:spPr>
            <p:txBody>
              <a:bodyPr wrap="none" anchor="ctr"/>
              <a:lstStyle/>
              <a:p>
                <a:endParaRPr lang="en-US"/>
              </a:p>
            </p:txBody>
          </p:sp>
          <p:sp>
            <p:nvSpPr>
              <p:cNvPr id="24635" name="Rectangle 59"/>
              <p:cNvSpPr>
                <a:spLocks noChangeArrowheads="1"/>
              </p:cNvSpPr>
              <p:nvPr/>
            </p:nvSpPr>
            <p:spPr bwMode="auto">
              <a:xfrm>
                <a:off x="4800600" y="6248400"/>
                <a:ext cx="1219200" cy="304800"/>
              </a:xfrm>
              <a:prstGeom prst="rect">
                <a:avLst/>
              </a:prstGeom>
              <a:noFill/>
              <a:ln w="38160">
                <a:solidFill>
                  <a:schemeClr val="tx1"/>
                </a:solidFill>
                <a:miter lim="800000"/>
                <a:headEnd/>
                <a:tailEnd/>
              </a:ln>
              <a:effectLst/>
            </p:spPr>
            <p:txBody>
              <a:bodyPr wrap="none" anchor="ctr"/>
              <a:lstStyle/>
              <a:p>
                <a:endParaRPr lang="en-US"/>
              </a:p>
            </p:txBody>
          </p:sp>
          <p:sp>
            <p:nvSpPr>
              <p:cNvPr id="24636" name="Rectangle 60"/>
              <p:cNvSpPr>
                <a:spLocks noChangeArrowheads="1"/>
              </p:cNvSpPr>
              <p:nvPr/>
            </p:nvSpPr>
            <p:spPr bwMode="auto">
              <a:xfrm>
                <a:off x="6019800" y="6248400"/>
                <a:ext cx="914400" cy="304800"/>
              </a:xfrm>
              <a:prstGeom prst="rect">
                <a:avLst/>
              </a:prstGeom>
              <a:noFill/>
              <a:ln w="38160">
                <a:solidFill>
                  <a:schemeClr val="tx1"/>
                </a:solidFill>
                <a:miter lim="800000"/>
                <a:headEnd/>
                <a:tailEnd/>
              </a:ln>
              <a:effectLst/>
            </p:spPr>
            <p:txBody>
              <a:bodyPr wrap="none" anchor="ctr"/>
              <a:lstStyle/>
              <a:p>
                <a:endParaRPr lang="en-US"/>
              </a:p>
            </p:txBody>
          </p:sp>
          <p:sp>
            <p:nvSpPr>
              <p:cNvPr id="24637" name="Line 61"/>
              <p:cNvSpPr>
                <a:spLocks noChangeShapeType="1"/>
              </p:cNvSpPr>
              <p:nvPr/>
            </p:nvSpPr>
            <p:spPr bwMode="auto">
              <a:xfrm>
                <a:off x="2971800" y="6248400"/>
                <a:ext cx="1588" cy="304800"/>
              </a:xfrm>
              <a:prstGeom prst="line">
                <a:avLst/>
              </a:prstGeom>
              <a:noFill/>
              <a:ln w="25560">
                <a:solidFill>
                  <a:schemeClr val="tx1"/>
                </a:solidFill>
                <a:miter lim="800000"/>
                <a:headEnd/>
                <a:tailEnd/>
              </a:ln>
              <a:effectLst/>
            </p:spPr>
            <p:txBody>
              <a:bodyPr/>
              <a:lstStyle/>
              <a:p>
                <a:endParaRPr lang="en-US"/>
              </a:p>
            </p:txBody>
          </p:sp>
          <p:sp>
            <p:nvSpPr>
              <p:cNvPr id="24638" name="Line 62"/>
              <p:cNvSpPr>
                <a:spLocks noChangeShapeType="1"/>
              </p:cNvSpPr>
              <p:nvPr/>
            </p:nvSpPr>
            <p:spPr bwMode="auto">
              <a:xfrm>
                <a:off x="2362200" y="6248400"/>
                <a:ext cx="1588" cy="304800"/>
              </a:xfrm>
              <a:prstGeom prst="line">
                <a:avLst/>
              </a:prstGeom>
              <a:noFill/>
              <a:ln w="6350">
                <a:solidFill>
                  <a:schemeClr val="tx1"/>
                </a:solidFill>
                <a:miter lim="800000"/>
                <a:headEnd/>
                <a:tailEnd/>
              </a:ln>
              <a:effectLst/>
            </p:spPr>
            <p:txBody>
              <a:bodyPr/>
              <a:lstStyle/>
              <a:p>
                <a:endParaRPr lang="en-US"/>
              </a:p>
            </p:txBody>
          </p:sp>
          <p:sp>
            <p:nvSpPr>
              <p:cNvPr id="24639" name="Line 63"/>
              <p:cNvSpPr>
                <a:spLocks noChangeShapeType="1"/>
              </p:cNvSpPr>
              <p:nvPr/>
            </p:nvSpPr>
            <p:spPr bwMode="auto">
              <a:xfrm>
                <a:off x="3581400" y="6248400"/>
                <a:ext cx="1588" cy="304800"/>
              </a:xfrm>
              <a:prstGeom prst="line">
                <a:avLst/>
              </a:prstGeom>
              <a:noFill/>
              <a:ln w="6350">
                <a:solidFill>
                  <a:schemeClr val="tx1"/>
                </a:solidFill>
                <a:miter lim="800000"/>
                <a:headEnd/>
                <a:tailEnd/>
              </a:ln>
              <a:effectLst/>
            </p:spPr>
            <p:txBody>
              <a:bodyPr/>
              <a:lstStyle/>
              <a:p>
                <a:endParaRPr lang="en-US"/>
              </a:p>
            </p:txBody>
          </p:sp>
          <p:sp>
            <p:nvSpPr>
              <p:cNvPr id="24640" name="Line 64"/>
              <p:cNvSpPr>
                <a:spLocks noChangeShapeType="1"/>
              </p:cNvSpPr>
              <p:nvPr/>
            </p:nvSpPr>
            <p:spPr bwMode="auto">
              <a:xfrm>
                <a:off x="4191000" y="6248400"/>
                <a:ext cx="1588" cy="304800"/>
              </a:xfrm>
              <a:prstGeom prst="line">
                <a:avLst/>
              </a:prstGeom>
              <a:noFill/>
              <a:ln w="6350">
                <a:solidFill>
                  <a:schemeClr val="tx1"/>
                </a:solidFill>
                <a:miter lim="800000"/>
                <a:headEnd/>
                <a:tailEnd/>
              </a:ln>
              <a:effectLst/>
            </p:spPr>
            <p:txBody>
              <a:bodyPr/>
              <a:lstStyle/>
              <a:p>
                <a:endParaRPr lang="en-US"/>
              </a:p>
            </p:txBody>
          </p:sp>
          <p:sp>
            <p:nvSpPr>
              <p:cNvPr id="24641" name="Line 65"/>
              <p:cNvSpPr>
                <a:spLocks noChangeShapeType="1"/>
              </p:cNvSpPr>
              <p:nvPr/>
            </p:nvSpPr>
            <p:spPr bwMode="auto">
              <a:xfrm>
                <a:off x="4495800" y="6248400"/>
                <a:ext cx="1588" cy="304800"/>
              </a:xfrm>
              <a:prstGeom prst="line">
                <a:avLst/>
              </a:prstGeom>
              <a:noFill/>
              <a:ln w="6350">
                <a:solidFill>
                  <a:schemeClr val="tx1"/>
                </a:solidFill>
                <a:miter lim="800000"/>
                <a:headEnd/>
                <a:tailEnd/>
              </a:ln>
              <a:effectLst/>
            </p:spPr>
            <p:txBody>
              <a:bodyPr/>
              <a:lstStyle/>
              <a:p>
                <a:endParaRPr lang="en-US"/>
              </a:p>
            </p:txBody>
          </p:sp>
          <p:sp>
            <p:nvSpPr>
              <p:cNvPr id="24642" name="Line 66"/>
              <p:cNvSpPr>
                <a:spLocks noChangeShapeType="1"/>
              </p:cNvSpPr>
              <p:nvPr/>
            </p:nvSpPr>
            <p:spPr bwMode="auto">
              <a:xfrm>
                <a:off x="5105400" y="6248400"/>
                <a:ext cx="1588" cy="304800"/>
              </a:xfrm>
              <a:prstGeom prst="line">
                <a:avLst/>
              </a:prstGeom>
              <a:noFill/>
              <a:ln w="25560">
                <a:solidFill>
                  <a:schemeClr val="tx1"/>
                </a:solidFill>
                <a:miter lim="800000"/>
                <a:headEnd/>
                <a:tailEnd/>
              </a:ln>
              <a:effectLst/>
            </p:spPr>
            <p:txBody>
              <a:bodyPr/>
              <a:lstStyle/>
              <a:p>
                <a:endParaRPr lang="en-US"/>
              </a:p>
            </p:txBody>
          </p:sp>
          <p:sp>
            <p:nvSpPr>
              <p:cNvPr id="24643" name="Line 67"/>
              <p:cNvSpPr>
                <a:spLocks noChangeShapeType="1"/>
              </p:cNvSpPr>
              <p:nvPr/>
            </p:nvSpPr>
            <p:spPr bwMode="auto">
              <a:xfrm>
                <a:off x="5410200" y="6248400"/>
                <a:ext cx="1588" cy="304800"/>
              </a:xfrm>
              <a:prstGeom prst="line">
                <a:avLst/>
              </a:prstGeom>
              <a:noFill/>
              <a:ln w="25560">
                <a:solidFill>
                  <a:schemeClr val="tx1"/>
                </a:solidFill>
                <a:miter lim="800000"/>
                <a:headEnd/>
                <a:tailEnd/>
              </a:ln>
              <a:effectLst/>
            </p:spPr>
            <p:txBody>
              <a:bodyPr/>
              <a:lstStyle/>
              <a:p>
                <a:endParaRPr lang="en-US"/>
              </a:p>
            </p:txBody>
          </p:sp>
          <p:sp>
            <p:nvSpPr>
              <p:cNvPr id="24644" name="Line 68"/>
              <p:cNvSpPr>
                <a:spLocks noChangeShapeType="1"/>
              </p:cNvSpPr>
              <p:nvPr/>
            </p:nvSpPr>
            <p:spPr bwMode="auto">
              <a:xfrm>
                <a:off x="5715000" y="6248400"/>
                <a:ext cx="1588" cy="304800"/>
              </a:xfrm>
              <a:prstGeom prst="line">
                <a:avLst/>
              </a:prstGeom>
              <a:noFill/>
              <a:ln w="25560">
                <a:solidFill>
                  <a:schemeClr val="tx1"/>
                </a:solidFill>
                <a:miter lim="800000"/>
                <a:headEnd/>
                <a:tailEnd/>
              </a:ln>
              <a:effectLst/>
            </p:spPr>
            <p:txBody>
              <a:bodyPr/>
              <a:lstStyle/>
              <a:p>
                <a:endParaRPr lang="en-US"/>
              </a:p>
            </p:txBody>
          </p:sp>
          <p:sp>
            <p:nvSpPr>
              <p:cNvPr id="24645" name="Line 69"/>
              <p:cNvSpPr>
                <a:spLocks noChangeShapeType="1"/>
              </p:cNvSpPr>
              <p:nvPr/>
            </p:nvSpPr>
            <p:spPr bwMode="auto">
              <a:xfrm>
                <a:off x="6324600" y="6248400"/>
                <a:ext cx="1588" cy="304800"/>
              </a:xfrm>
              <a:prstGeom prst="line">
                <a:avLst/>
              </a:prstGeom>
              <a:noFill/>
              <a:ln w="6350">
                <a:solidFill>
                  <a:schemeClr val="tx1"/>
                </a:solidFill>
                <a:miter lim="800000"/>
                <a:headEnd/>
                <a:tailEnd/>
              </a:ln>
              <a:effectLst/>
            </p:spPr>
            <p:txBody>
              <a:bodyPr/>
              <a:lstStyle/>
              <a:p>
                <a:endParaRPr lang="en-US"/>
              </a:p>
            </p:txBody>
          </p:sp>
          <p:sp>
            <p:nvSpPr>
              <p:cNvPr id="24646" name="Line 70"/>
              <p:cNvSpPr>
                <a:spLocks noChangeShapeType="1"/>
              </p:cNvSpPr>
              <p:nvPr/>
            </p:nvSpPr>
            <p:spPr bwMode="auto">
              <a:xfrm>
                <a:off x="6629400" y="6248400"/>
                <a:ext cx="1588" cy="304800"/>
              </a:xfrm>
              <a:prstGeom prst="line">
                <a:avLst/>
              </a:prstGeom>
              <a:noFill/>
              <a:ln w="6350">
                <a:solidFill>
                  <a:schemeClr val="tx1"/>
                </a:solidFill>
                <a:miter lim="800000"/>
                <a:headEnd/>
                <a:tailEnd/>
              </a:ln>
              <a:effectLst/>
            </p:spPr>
            <p:txBody>
              <a:bodyPr/>
              <a:lstStyle/>
              <a:p>
                <a:endParaRPr lang="en-US"/>
              </a:p>
            </p:txBody>
          </p:sp>
          <p:sp>
            <p:nvSpPr>
              <p:cNvPr id="24647" name="Rectangle 71"/>
              <p:cNvSpPr>
                <a:spLocks noChangeArrowheads="1"/>
              </p:cNvSpPr>
              <p:nvPr/>
            </p:nvSpPr>
            <p:spPr bwMode="auto">
              <a:xfrm>
                <a:off x="4800600" y="6248400"/>
                <a:ext cx="1219200" cy="3048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free</a:t>
                </a:r>
              </a:p>
            </p:txBody>
          </p:sp>
          <p:sp>
            <p:nvSpPr>
              <p:cNvPr id="24650" name="Rectangle 74"/>
              <p:cNvSpPr>
                <a:spLocks noChangeArrowheads="1"/>
              </p:cNvSpPr>
              <p:nvPr/>
            </p:nvSpPr>
            <p:spPr bwMode="auto">
              <a:xfrm>
                <a:off x="2667000" y="6248400"/>
                <a:ext cx="609600" cy="3048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free</a:t>
                </a:r>
              </a:p>
            </p:txBody>
          </p:sp>
        </p:grpSp>
      </p:grpSp>
      <p:grpSp>
        <p:nvGrpSpPr>
          <p:cNvPr id="81" name="Group 80"/>
          <p:cNvGrpSpPr/>
          <p:nvPr/>
        </p:nvGrpSpPr>
        <p:grpSpPr>
          <a:xfrm>
            <a:off x="379413" y="3461952"/>
            <a:ext cx="8764587" cy="1141798"/>
            <a:chOff x="379413" y="3461952"/>
            <a:chExt cx="8764587" cy="1141798"/>
          </a:xfrm>
        </p:grpSpPr>
        <p:sp>
          <p:nvSpPr>
            <p:cNvPr id="24587" name="Text Box 11"/>
            <p:cNvSpPr txBox="1">
              <a:spLocks noChangeArrowheads="1"/>
            </p:cNvSpPr>
            <p:nvPr/>
          </p:nvSpPr>
          <p:spPr bwMode="auto">
            <a:xfrm>
              <a:off x="4030807" y="3461952"/>
              <a:ext cx="633869" cy="402291"/>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C00000"/>
                  </a:solidFill>
                  <a:latin typeface="Calibri" pitchFamily="34" charset="0"/>
                  <a:ea typeface="msgothic" charset="0"/>
                  <a:cs typeface="msgothic" charset="0"/>
                </a:rPr>
                <a:t>root</a:t>
              </a:r>
            </a:p>
          </p:txBody>
        </p:sp>
        <p:grpSp>
          <p:nvGrpSpPr>
            <p:cNvPr id="77" name="Group 76"/>
            <p:cNvGrpSpPr/>
            <p:nvPr/>
          </p:nvGrpSpPr>
          <p:grpSpPr>
            <a:xfrm>
              <a:off x="379413" y="3606348"/>
              <a:ext cx="8764587" cy="997402"/>
              <a:chOff x="379413" y="3606348"/>
              <a:chExt cx="8764587" cy="997402"/>
            </a:xfrm>
          </p:grpSpPr>
          <p:sp>
            <p:nvSpPr>
              <p:cNvPr id="24582" name="Freeform 6"/>
              <p:cNvSpPr>
                <a:spLocks/>
              </p:cNvSpPr>
              <p:nvPr/>
            </p:nvSpPr>
            <p:spPr bwMode="auto">
              <a:xfrm>
                <a:off x="3657600" y="3689350"/>
                <a:ext cx="685800" cy="482600"/>
              </a:xfrm>
              <a:custGeom>
                <a:avLst/>
                <a:gdLst/>
                <a:ahLst/>
                <a:cxnLst>
                  <a:cxn ang="0">
                    <a:pos x="768" y="304"/>
                  </a:cxn>
                  <a:cxn ang="0">
                    <a:pos x="384" y="16"/>
                  </a:cxn>
                  <a:cxn ang="0">
                    <a:pos x="0" y="208"/>
                  </a:cxn>
                </a:cxnLst>
                <a:rect l="0" t="0" r="r" b="b"/>
                <a:pathLst>
                  <a:path w="768" h="304">
                    <a:moveTo>
                      <a:pt x="768" y="304"/>
                    </a:moveTo>
                    <a:cubicBezTo>
                      <a:pt x="640" y="168"/>
                      <a:pt x="512" y="32"/>
                      <a:pt x="384" y="16"/>
                    </a:cubicBezTo>
                    <a:cubicBezTo>
                      <a:pt x="256" y="0"/>
                      <a:pt x="128" y="104"/>
                      <a:pt x="0" y="208"/>
                    </a:cubicBezTo>
                  </a:path>
                </a:pathLst>
              </a:custGeom>
              <a:noFill/>
              <a:ln w="25560">
                <a:solidFill>
                  <a:schemeClr val="tx1"/>
                </a:solidFill>
                <a:round/>
                <a:headEnd type="oval" w="med" len="med"/>
                <a:tailEnd type="triangle" w="med" len="med"/>
              </a:ln>
              <a:effectLst/>
            </p:spPr>
            <p:txBody>
              <a:bodyPr wrap="none" anchor="ctr"/>
              <a:lstStyle/>
              <a:p>
                <a:endParaRPr lang="en-US"/>
              </a:p>
            </p:txBody>
          </p:sp>
          <p:sp>
            <p:nvSpPr>
              <p:cNvPr id="24583" name="Freeform 7"/>
              <p:cNvSpPr>
                <a:spLocks/>
              </p:cNvSpPr>
              <p:nvPr/>
            </p:nvSpPr>
            <p:spPr bwMode="auto">
              <a:xfrm>
                <a:off x="4648200" y="3663950"/>
                <a:ext cx="1752600" cy="558800"/>
              </a:xfrm>
              <a:custGeom>
                <a:avLst/>
                <a:gdLst/>
                <a:ahLst/>
                <a:cxnLst>
                  <a:cxn ang="0">
                    <a:pos x="0" y="352"/>
                  </a:cxn>
                  <a:cxn ang="0">
                    <a:pos x="432" y="16"/>
                  </a:cxn>
                  <a:cxn ang="0">
                    <a:pos x="960" y="256"/>
                  </a:cxn>
                </a:cxnLst>
                <a:rect l="0" t="0" r="r" b="b"/>
                <a:pathLst>
                  <a:path w="960" h="352">
                    <a:moveTo>
                      <a:pt x="0" y="352"/>
                    </a:moveTo>
                    <a:cubicBezTo>
                      <a:pt x="136" y="192"/>
                      <a:pt x="272" y="32"/>
                      <a:pt x="432" y="16"/>
                    </a:cubicBezTo>
                    <a:cubicBezTo>
                      <a:pt x="592" y="0"/>
                      <a:pt x="776" y="128"/>
                      <a:pt x="960" y="256"/>
                    </a:cubicBezTo>
                  </a:path>
                </a:pathLst>
              </a:custGeom>
              <a:noFill/>
              <a:ln w="25560">
                <a:solidFill>
                  <a:schemeClr val="tx1"/>
                </a:solidFill>
                <a:round/>
                <a:headEnd type="oval" w="med" len="med"/>
                <a:tailEnd type="triangle" w="med" len="med"/>
              </a:ln>
              <a:effectLst/>
            </p:spPr>
            <p:txBody>
              <a:bodyPr wrap="none" anchor="ctr"/>
              <a:lstStyle/>
              <a:p>
                <a:endParaRPr lang="en-US"/>
              </a:p>
            </p:txBody>
          </p:sp>
          <p:sp>
            <p:nvSpPr>
              <p:cNvPr id="24584" name="Freeform 8"/>
              <p:cNvSpPr>
                <a:spLocks/>
              </p:cNvSpPr>
              <p:nvPr/>
            </p:nvSpPr>
            <p:spPr bwMode="auto">
              <a:xfrm>
                <a:off x="2362200" y="4222750"/>
                <a:ext cx="1371600" cy="381000"/>
              </a:xfrm>
              <a:custGeom>
                <a:avLst/>
                <a:gdLst/>
                <a:ahLst/>
                <a:cxnLst>
                  <a:cxn ang="0">
                    <a:pos x="768" y="0"/>
                  </a:cxn>
                  <a:cxn ang="0">
                    <a:pos x="384" y="240"/>
                  </a:cxn>
                  <a:cxn ang="0">
                    <a:pos x="0" y="96"/>
                  </a:cxn>
                </a:cxnLst>
                <a:rect l="0" t="0" r="r" b="b"/>
                <a:pathLst>
                  <a:path w="768" h="256">
                    <a:moveTo>
                      <a:pt x="768" y="0"/>
                    </a:moveTo>
                    <a:cubicBezTo>
                      <a:pt x="640" y="112"/>
                      <a:pt x="512" y="224"/>
                      <a:pt x="384" y="240"/>
                    </a:cubicBezTo>
                    <a:cubicBezTo>
                      <a:pt x="256" y="256"/>
                      <a:pt x="128" y="176"/>
                      <a:pt x="0" y="96"/>
                    </a:cubicBezTo>
                  </a:path>
                </a:pathLst>
              </a:custGeom>
              <a:noFill/>
              <a:ln w="25560">
                <a:solidFill>
                  <a:schemeClr val="tx1"/>
                </a:solidFill>
                <a:round/>
                <a:headEnd type="oval" w="med" len="med"/>
                <a:tailEnd type="triangle" w="med" len="med"/>
              </a:ln>
              <a:effectLst/>
            </p:spPr>
            <p:txBody>
              <a:bodyPr wrap="none" anchor="ctr"/>
              <a:lstStyle/>
              <a:p>
                <a:endParaRPr lang="en-US"/>
              </a:p>
            </p:txBody>
          </p:sp>
          <p:sp>
            <p:nvSpPr>
              <p:cNvPr id="24585" name="Text Box 9"/>
              <p:cNvSpPr txBox="1">
                <a:spLocks noChangeArrowheads="1"/>
              </p:cNvSpPr>
              <p:nvPr/>
            </p:nvSpPr>
            <p:spPr bwMode="auto">
              <a:xfrm>
                <a:off x="379413" y="4035340"/>
                <a:ext cx="1495579" cy="402291"/>
              </a:xfrm>
              <a:prstGeom prst="rect">
                <a:avLst/>
              </a:prstGeom>
              <a:noFill/>
              <a:ln w="9525">
                <a:noFill/>
                <a:round/>
                <a:headEnd/>
                <a:tailEnd/>
              </a:ln>
              <a:effectLst/>
            </p:spPr>
            <p:txBody>
              <a:bodyPr wrap="none"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chemeClr val="tx1">
                        <a:lumMod val="65000"/>
                        <a:lumOff val="35000"/>
                      </a:schemeClr>
                    </a:solidFill>
                    <a:latin typeface="Calibri" pitchFamily="34" charset="0"/>
                    <a:ea typeface="msgothic" charset="0"/>
                    <a:cs typeface="msgothic" charset="0"/>
                  </a:rPr>
                  <a:t>Before mark</a:t>
                </a:r>
              </a:p>
            </p:txBody>
          </p:sp>
          <p:sp>
            <p:nvSpPr>
              <p:cNvPr id="24586" name="Line 10"/>
              <p:cNvSpPr>
                <a:spLocks noChangeShapeType="1"/>
              </p:cNvSpPr>
              <p:nvPr/>
            </p:nvSpPr>
            <p:spPr bwMode="auto">
              <a:xfrm>
                <a:off x="4343400" y="3816350"/>
                <a:ext cx="1588" cy="228600"/>
              </a:xfrm>
              <a:prstGeom prst="line">
                <a:avLst/>
              </a:prstGeom>
              <a:noFill/>
              <a:ln w="57150">
                <a:solidFill>
                  <a:srgbClr val="C00000"/>
                </a:solidFill>
                <a:miter lim="800000"/>
                <a:headEnd/>
                <a:tailEnd type="triangle" w="med" len="med"/>
              </a:ln>
              <a:effectLst/>
            </p:spPr>
            <p:txBody>
              <a:bodyPr/>
              <a:lstStyle/>
              <a:p>
                <a:endParaRPr lang="en-US"/>
              </a:p>
            </p:txBody>
          </p:sp>
          <p:sp>
            <p:nvSpPr>
              <p:cNvPr id="24588" name="Rectangle 12"/>
              <p:cNvSpPr>
                <a:spLocks noChangeArrowheads="1"/>
              </p:cNvSpPr>
              <p:nvPr/>
            </p:nvSpPr>
            <p:spPr bwMode="auto">
              <a:xfrm>
                <a:off x="2057400" y="407035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589" name="Rectangle 13"/>
              <p:cNvSpPr>
                <a:spLocks noChangeArrowheads="1"/>
              </p:cNvSpPr>
              <p:nvPr/>
            </p:nvSpPr>
            <p:spPr bwMode="auto">
              <a:xfrm>
                <a:off x="2667000" y="407035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590" name="Rectangle 14"/>
              <p:cNvSpPr>
                <a:spLocks noChangeArrowheads="1"/>
              </p:cNvSpPr>
              <p:nvPr/>
            </p:nvSpPr>
            <p:spPr bwMode="auto">
              <a:xfrm>
                <a:off x="3276600" y="4070350"/>
                <a:ext cx="609600" cy="304800"/>
              </a:xfrm>
              <a:prstGeom prst="rect">
                <a:avLst/>
              </a:prstGeom>
              <a:noFill/>
              <a:ln w="38160">
                <a:solidFill>
                  <a:schemeClr val="tx1"/>
                </a:solidFill>
                <a:miter lim="800000"/>
                <a:headEnd/>
                <a:tailEnd/>
              </a:ln>
              <a:effectLst/>
            </p:spPr>
            <p:txBody>
              <a:bodyPr wrap="none" anchor="ctr"/>
              <a:lstStyle/>
              <a:p>
                <a:endParaRPr lang="en-US"/>
              </a:p>
            </p:txBody>
          </p:sp>
          <p:sp>
            <p:nvSpPr>
              <p:cNvPr id="24591" name="Rectangle 15"/>
              <p:cNvSpPr>
                <a:spLocks noChangeArrowheads="1"/>
              </p:cNvSpPr>
              <p:nvPr/>
            </p:nvSpPr>
            <p:spPr bwMode="auto">
              <a:xfrm>
                <a:off x="3886200" y="4070350"/>
                <a:ext cx="914400" cy="304800"/>
              </a:xfrm>
              <a:prstGeom prst="rect">
                <a:avLst/>
              </a:prstGeom>
              <a:noFill/>
              <a:ln w="38160">
                <a:solidFill>
                  <a:schemeClr val="tx1"/>
                </a:solidFill>
                <a:miter lim="800000"/>
                <a:headEnd/>
                <a:tailEnd/>
              </a:ln>
              <a:effectLst/>
            </p:spPr>
            <p:txBody>
              <a:bodyPr wrap="none" anchor="ctr"/>
              <a:lstStyle/>
              <a:p>
                <a:endParaRPr lang="en-US"/>
              </a:p>
            </p:txBody>
          </p:sp>
          <p:sp>
            <p:nvSpPr>
              <p:cNvPr id="24592" name="Rectangle 16"/>
              <p:cNvSpPr>
                <a:spLocks noChangeArrowheads="1"/>
              </p:cNvSpPr>
              <p:nvPr/>
            </p:nvSpPr>
            <p:spPr bwMode="auto">
              <a:xfrm>
                <a:off x="4800600" y="4070350"/>
                <a:ext cx="1219200" cy="304800"/>
              </a:xfrm>
              <a:prstGeom prst="rect">
                <a:avLst/>
              </a:prstGeom>
              <a:noFill/>
              <a:ln w="38160">
                <a:solidFill>
                  <a:schemeClr val="tx1"/>
                </a:solidFill>
                <a:miter lim="800000"/>
                <a:headEnd/>
                <a:tailEnd/>
              </a:ln>
              <a:effectLst/>
            </p:spPr>
            <p:txBody>
              <a:bodyPr wrap="none" anchor="ctr"/>
              <a:lstStyle/>
              <a:p>
                <a:endParaRPr lang="en-US"/>
              </a:p>
            </p:txBody>
          </p:sp>
          <p:sp>
            <p:nvSpPr>
              <p:cNvPr id="24593" name="Rectangle 17"/>
              <p:cNvSpPr>
                <a:spLocks noChangeArrowheads="1"/>
              </p:cNvSpPr>
              <p:nvPr/>
            </p:nvSpPr>
            <p:spPr bwMode="auto">
              <a:xfrm>
                <a:off x="6019800" y="4070350"/>
                <a:ext cx="914400" cy="304800"/>
              </a:xfrm>
              <a:prstGeom prst="rect">
                <a:avLst/>
              </a:prstGeom>
              <a:noFill/>
              <a:ln w="38160">
                <a:solidFill>
                  <a:schemeClr val="tx1"/>
                </a:solidFill>
                <a:miter lim="800000"/>
                <a:headEnd/>
                <a:tailEnd/>
              </a:ln>
              <a:effectLst/>
            </p:spPr>
            <p:txBody>
              <a:bodyPr wrap="none" anchor="ctr"/>
              <a:lstStyle/>
              <a:p>
                <a:endParaRPr lang="en-US"/>
              </a:p>
            </p:txBody>
          </p:sp>
          <p:sp>
            <p:nvSpPr>
              <p:cNvPr id="24594" name="Line 18"/>
              <p:cNvSpPr>
                <a:spLocks noChangeShapeType="1"/>
              </p:cNvSpPr>
              <p:nvPr/>
            </p:nvSpPr>
            <p:spPr bwMode="auto">
              <a:xfrm>
                <a:off x="2971800" y="4070350"/>
                <a:ext cx="1588" cy="304800"/>
              </a:xfrm>
              <a:prstGeom prst="line">
                <a:avLst/>
              </a:prstGeom>
              <a:noFill/>
              <a:ln w="6350">
                <a:solidFill>
                  <a:schemeClr val="tx1"/>
                </a:solidFill>
                <a:miter lim="800000"/>
                <a:headEnd/>
                <a:tailEnd/>
              </a:ln>
              <a:effectLst/>
            </p:spPr>
            <p:txBody>
              <a:bodyPr/>
              <a:lstStyle/>
              <a:p>
                <a:endParaRPr lang="en-US"/>
              </a:p>
            </p:txBody>
          </p:sp>
          <p:sp>
            <p:nvSpPr>
              <p:cNvPr id="24595" name="Line 19"/>
              <p:cNvSpPr>
                <a:spLocks noChangeShapeType="1"/>
              </p:cNvSpPr>
              <p:nvPr/>
            </p:nvSpPr>
            <p:spPr bwMode="auto">
              <a:xfrm>
                <a:off x="2362200" y="4070350"/>
                <a:ext cx="1588" cy="304800"/>
              </a:xfrm>
              <a:prstGeom prst="line">
                <a:avLst/>
              </a:prstGeom>
              <a:noFill/>
              <a:ln w="6350">
                <a:solidFill>
                  <a:schemeClr val="tx1"/>
                </a:solidFill>
                <a:miter lim="800000"/>
                <a:headEnd/>
                <a:tailEnd/>
              </a:ln>
              <a:effectLst/>
            </p:spPr>
            <p:txBody>
              <a:bodyPr/>
              <a:lstStyle/>
              <a:p>
                <a:endParaRPr lang="en-US"/>
              </a:p>
            </p:txBody>
          </p:sp>
          <p:sp>
            <p:nvSpPr>
              <p:cNvPr id="24596" name="Line 20"/>
              <p:cNvSpPr>
                <a:spLocks noChangeShapeType="1"/>
              </p:cNvSpPr>
              <p:nvPr/>
            </p:nvSpPr>
            <p:spPr bwMode="auto">
              <a:xfrm>
                <a:off x="3581400" y="4070350"/>
                <a:ext cx="1588" cy="304800"/>
              </a:xfrm>
              <a:prstGeom prst="line">
                <a:avLst/>
              </a:prstGeom>
              <a:noFill/>
              <a:ln w="6350">
                <a:solidFill>
                  <a:schemeClr val="tx1"/>
                </a:solidFill>
                <a:miter lim="800000"/>
                <a:headEnd/>
                <a:tailEnd/>
              </a:ln>
              <a:effectLst/>
            </p:spPr>
            <p:txBody>
              <a:bodyPr/>
              <a:lstStyle/>
              <a:p>
                <a:endParaRPr lang="en-US"/>
              </a:p>
            </p:txBody>
          </p:sp>
          <p:sp>
            <p:nvSpPr>
              <p:cNvPr id="24597" name="Line 21"/>
              <p:cNvSpPr>
                <a:spLocks noChangeShapeType="1"/>
              </p:cNvSpPr>
              <p:nvPr/>
            </p:nvSpPr>
            <p:spPr bwMode="auto">
              <a:xfrm>
                <a:off x="4191000" y="4070350"/>
                <a:ext cx="1588" cy="304800"/>
              </a:xfrm>
              <a:prstGeom prst="line">
                <a:avLst/>
              </a:prstGeom>
              <a:noFill/>
              <a:ln w="6350">
                <a:solidFill>
                  <a:schemeClr val="tx1"/>
                </a:solidFill>
                <a:miter lim="800000"/>
                <a:headEnd/>
                <a:tailEnd/>
              </a:ln>
              <a:effectLst/>
            </p:spPr>
            <p:txBody>
              <a:bodyPr/>
              <a:lstStyle/>
              <a:p>
                <a:endParaRPr lang="en-US"/>
              </a:p>
            </p:txBody>
          </p:sp>
          <p:sp>
            <p:nvSpPr>
              <p:cNvPr id="24598" name="Line 22"/>
              <p:cNvSpPr>
                <a:spLocks noChangeShapeType="1"/>
              </p:cNvSpPr>
              <p:nvPr/>
            </p:nvSpPr>
            <p:spPr bwMode="auto">
              <a:xfrm>
                <a:off x="4495800" y="4070350"/>
                <a:ext cx="1588" cy="304800"/>
              </a:xfrm>
              <a:prstGeom prst="line">
                <a:avLst/>
              </a:prstGeom>
              <a:noFill/>
              <a:ln w="6350">
                <a:solidFill>
                  <a:schemeClr val="tx1"/>
                </a:solidFill>
                <a:miter lim="800000"/>
                <a:headEnd/>
                <a:tailEnd/>
              </a:ln>
              <a:effectLst/>
            </p:spPr>
            <p:txBody>
              <a:bodyPr/>
              <a:lstStyle/>
              <a:p>
                <a:endParaRPr lang="en-US"/>
              </a:p>
            </p:txBody>
          </p:sp>
          <p:sp>
            <p:nvSpPr>
              <p:cNvPr id="24599" name="Line 23"/>
              <p:cNvSpPr>
                <a:spLocks noChangeShapeType="1"/>
              </p:cNvSpPr>
              <p:nvPr/>
            </p:nvSpPr>
            <p:spPr bwMode="auto">
              <a:xfrm>
                <a:off x="5105400" y="4070350"/>
                <a:ext cx="1588" cy="304800"/>
              </a:xfrm>
              <a:prstGeom prst="line">
                <a:avLst/>
              </a:prstGeom>
              <a:noFill/>
              <a:ln w="6350">
                <a:solidFill>
                  <a:schemeClr val="tx1"/>
                </a:solidFill>
                <a:miter lim="800000"/>
                <a:headEnd/>
                <a:tailEnd/>
              </a:ln>
              <a:effectLst/>
            </p:spPr>
            <p:txBody>
              <a:bodyPr/>
              <a:lstStyle/>
              <a:p>
                <a:endParaRPr lang="en-US"/>
              </a:p>
            </p:txBody>
          </p:sp>
          <p:sp>
            <p:nvSpPr>
              <p:cNvPr id="24600" name="Line 24"/>
              <p:cNvSpPr>
                <a:spLocks noChangeShapeType="1"/>
              </p:cNvSpPr>
              <p:nvPr/>
            </p:nvSpPr>
            <p:spPr bwMode="auto">
              <a:xfrm>
                <a:off x="5410200" y="4070350"/>
                <a:ext cx="1588" cy="304800"/>
              </a:xfrm>
              <a:prstGeom prst="line">
                <a:avLst/>
              </a:prstGeom>
              <a:noFill/>
              <a:ln w="6350">
                <a:solidFill>
                  <a:schemeClr val="tx1"/>
                </a:solidFill>
                <a:miter lim="800000"/>
                <a:headEnd/>
                <a:tailEnd/>
              </a:ln>
              <a:effectLst/>
            </p:spPr>
            <p:txBody>
              <a:bodyPr/>
              <a:lstStyle/>
              <a:p>
                <a:endParaRPr lang="en-US"/>
              </a:p>
            </p:txBody>
          </p:sp>
          <p:sp>
            <p:nvSpPr>
              <p:cNvPr id="24601" name="Line 25"/>
              <p:cNvSpPr>
                <a:spLocks noChangeShapeType="1"/>
              </p:cNvSpPr>
              <p:nvPr/>
            </p:nvSpPr>
            <p:spPr bwMode="auto">
              <a:xfrm>
                <a:off x="5715000" y="4070350"/>
                <a:ext cx="1588" cy="304800"/>
              </a:xfrm>
              <a:prstGeom prst="line">
                <a:avLst/>
              </a:prstGeom>
              <a:noFill/>
              <a:ln w="6350">
                <a:solidFill>
                  <a:schemeClr val="tx1"/>
                </a:solidFill>
                <a:miter lim="800000"/>
                <a:headEnd/>
                <a:tailEnd/>
              </a:ln>
              <a:effectLst/>
            </p:spPr>
            <p:txBody>
              <a:bodyPr/>
              <a:lstStyle/>
              <a:p>
                <a:endParaRPr lang="en-US"/>
              </a:p>
            </p:txBody>
          </p:sp>
          <p:sp>
            <p:nvSpPr>
              <p:cNvPr id="24602" name="Line 26"/>
              <p:cNvSpPr>
                <a:spLocks noChangeShapeType="1"/>
              </p:cNvSpPr>
              <p:nvPr/>
            </p:nvSpPr>
            <p:spPr bwMode="auto">
              <a:xfrm>
                <a:off x="6324600" y="4070350"/>
                <a:ext cx="1588" cy="304800"/>
              </a:xfrm>
              <a:prstGeom prst="line">
                <a:avLst/>
              </a:prstGeom>
              <a:noFill/>
              <a:ln w="6350">
                <a:solidFill>
                  <a:schemeClr val="tx1"/>
                </a:solidFill>
                <a:miter lim="800000"/>
                <a:headEnd/>
                <a:tailEnd/>
              </a:ln>
              <a:effectLst/>
            </p:spPr>
            <p:txBody>
              <a:bodyPr/>
              <a:lstStyle/>
              <a:p>
                <a:endParaRPr lang="en-US"/>
              </a:p>
            </p:txBody>
          </p:sp>
          <p:sp>
            <p:nvSpPr>
              <p:cNvPr id="24603" name="Line 27"/>
              <p:cNvSpPr>
                <a:spLocks noChangeShapeType="1"/>
              </p:cNvSpPr>
              <p:nvPr/>
            </p:nvSpPr>
            <p:spPr bwMode="auto">
              <a:xfrm>
                <a:off x="6629400" y="4070350"/>
                <a:ext cx="1588" cy="304800"/>
              </a:xfrm>
              <a:prstGeom prst="line">
                <a:avLst/>
              </a:prstGeom>
              <a:noFill/>
              <a:ln w="6350">
                <a:solidFill>
                  <a:schemeClr val="tx1"/>
                </a:solidFill>
                <a:miter lim="800000"/>
                <a:headEnd/>
                <a:tailEnd/>
              </a:ln>
              <a:effectLst/>
            </p:spPr>
            <p:txBody>
              <a:bodyPr/>
              <a:lstStyle/>
              <a:p>
                <a:endParaRPr lang="en-US"/>
              </a:p>
            </p:txBody>
          </p:sp>
          <p:sp>
            <p:nvSpPr>
              <p:cNvPr id="76" name="TextBox 75"/>
              <p:cNvSpPr txBox="1"/>
              <p:nvPr/>
            </p:nvSpPr>
            <p:spPr>
              <a:xfrm>
                <a:off x="7620000" y="3606348"/>
                <a:ext cx="1524000" cy="954107"/>
              </a:xfrm>
              <a:prstGeom prst="rect">
                <a:avLst/>
              </a:prstGeom>
              <a:noFill/>
            </p:spPr>
            <p:txBody>
              <a:bodyPr wrap="square" rtlCol="0">
                <a:spAutoFit/>
              </a:bodyPr>
              <a:lstStyle/>
              <a:p>
                <a:r>
                  <a:rPr lang="zh-CN" altLang="en-US" sz="1400" b="0" dirty="0">
                    <a:solidFill>
                      <a:schemeClr val="accent2"/>
                    </a:solidFill>
                    <a:latin typeface="Calibri" pitchFamily="34" charset="0"/>
                  </a:rPr>
                  <a:t>注意：此处的箭头表示内存引用，而不是空闲列表指针</a:t>
                </a:r>
                <a:r>
                  <a:rPr lang="en-US" altLang="zh-CN" sz="1400" b="0" dirty="0" err="1">
                    <a:solidFill>
                      <a:schemeClr val="accent2"/>
                    </a:solidFill>
                    <a:latin typeface="Calibri" pitchFamily="34" charset="0"/>
                  </a:rPr>
                  <a:t>ptrs</a:t>
                </a:r>
                <a:r>
                  <a:rPr lang="en-US" sz="1400" b="0" dirty="0">
                    <a:solidFill>
                      <a:schemeClr val="accent2"/>
                    </a:solidFill>
                    <a:latin typeface="Calibri" pitchFamily="34" charset="0"/>
                  </a:rPr>
                  <a:t>. </a:t>
                </a: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381000" y="493713"/>
            <a:ext cx="84582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一个简单的实现示例</a:t>
            </a:r>
            <a:endParaRPr lang="en-GB" dirty="0"/>
          </a:p>
        </p:txBody>
      </p:sp>
      <p:sp>
        <p:nvSpPr>
          <p:cNvPr id="23554" name="Rectangle 2"/>
          <p:cNvSpPr>
            <a:spLocks noGrp="1" noChangeArrowheads="1"/>
          </p:cNvSpPr>
          <p:nvPr>
            <p:ph type="body" idx="1"/>
          </p:nvPr>
        </p:nvSpPr>
        <p:spPr>
          <a:xfrm>
            <a:off x="381000" y="1174750"/>
            <a:ext cx="8701087" cy="5378450"/>
          </a:xfrm>
          <a:ln/>
        </p:spPr>
        <p:txBody>
          <a:bodyPr/>
          <a:lstStyle/>
          <a:p>
            <a:pPr marL="288925" indent="-288925">
              <a:lnSpc>
                <a:spcPct val="120000"/>
              </a:lnSpc>
              <a:tabLst>
                <a:tab pos="288925" algn="l"/>
                <a:tab pos="527050" algn="l"/>
                <a:tab pos="1441450" algn="l"/>
                <a:tab pos="2355850" algn="l"/>
                <a:tab pos="3270250" algn="l"/>
                <a:tab pos="4184650" algn="l"/>
                <a:tab pos="5099050" algn="l"/>
                <a:tab pos="6013450" algn="l"/>
                <a:tab pos="6927850" algn="l"/>
                <a:tab pos="7842250" algn="l"/>
                <a:tab pos="8756650" algn="l"/>
                <a:tab pos="9671050" algn="l"/>
              </a:tabLst>
            </a:pPr>
            <a:r>
              <a:rPr lang="zh-CN" altLang="en-US" dirty="0"/>
              <a:t>应用程序</a:t>
            </a:r>
            <a:endParaRPr lang="en-GB" dirty="0"/>
          </a:p>
          <a:p>
            <a:pPr marL="568325" lvl="1" indent="-279400">
              <a:lnSpc>
                <a:spcPct val="120000"/>
              </a:lnSpc>
              <a:buClr>
                <a:srgbClr val="000000"/>
              </a:buClr>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a:latin typeface="Courier New" pitchFamily="49" charset="0"/>
              </a:rPr>
              <a:t>new(n)</a:t>
            </a:r>
            <a:r>
              <a:rPr lang="en-GB" b="1" dirty="0"/>
              <a:t>:</a:t>
            </a:r>
            <a:r>
              <a:rPr lang="zh-CN" altLang="en-US" dirty="0"/>
              <a:t>返回指向新块的指针，已清除所有内容</a:t>
            </a:r>
            <a:endParaRPr lang="en-GB" dirty="0"/>
          </a:p>
          <a:p>
            <a:pPr marL="568325" lvl="1" indent="-279400">
              <a:lnSpc>
                <a:spcPct val="120000"/>
              </a:lnSpc>
              <a:buClr>
                <a:srgbClr val="000000"/>
              </a:buClr>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a:latin typeface="Courier New" pitchFamily="49" charset="0"/>
              </a:rPr>
              <a:t>read(</a:t>
            </a:r>
            <a:r>
              <a:rPr lang="en-GB" b="1" dirty="0" err="1">
                <a:latin typeface="Courier New" pitchFamily="49" charset="0"/>
              </a:rPr>
              <a:t>b,i</a:t>
            </a:r>
            <a:r>
              <a:rPr lang="en-GB" b="1" dirty="0">
                <a:latin typeface="Courier New" pitchFamily="49" charset="0"/>
              </a:rPr>
              <a:t>):</a:t>
            </a:r>
            <a:r>
              <a:rPr lang="en-GB" b="1" dirty="0"/>
              <a:t> </a:t>
            </a:r>
            <a:r>
              <a:rPr lang="zh-CN" altLang="en-US" dirty="0"/>
              <a:t>把块</a:t>
            </a:r>
            <a:r>
              <a:rPr lang="en-US" altLang="zh-CN" dirty="0"/>
              <a:t>b</a:t>
            </a:r>
            <a:r>
              <a:rPr lang="zh-CN" altLang="en-US" dirty="0"/>
              <a:t>的位置</a:t>
            </a:r>
            <a:r>
              <a:rPr lang="en-US" altLang="zh-CN" dirty="0" err="1"/>
              <a:t>i</a:t>
            </a:r>
            <a:r>
              <a:rPr lang="zh-CN" altLang="en-US" dirty="0"/>
              <a:t>读入寄存器</a:t>
            </a:r>
            <a:endParaRPr lang="en-GB" dirty="0"/>
          </a:p>
          <a:p>
            <a:pPr marL="568325" lvl="1" indent="-279400">
              <a:lnSpc>
                <a:spcPct val="120000"/>
              </a:lnSpc>
              <a:buClr>
                <a:srgbClr val="000000"/>
              </a:buClr>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a:latin typeface="Courier New" pitchFamily="49" charset="0"/>
              </a:rPr>
              <a:t>write(</a:t>
            </a:r>
            <a:r>
              <a:rPr lang="en-GB" b="1" dirty="0" err="1">
                <a:latin typeface="Courier New" pitchFamily="49" charset="0"/>
              </a:rPr>
              <a:t>b,i,v</a:t>
            </a:r>
            <a:r>
              <a:rPr lang="en-GB" b="1" dirty="0">
                <a:latin typeface="Courier New" pitchFamily="49" charset="0"/>
              </a:rPr>
              <a:t>): </a:t>
            </a:r>
            <a:r>
              <a:rPr lang="zh-CN" altLang="en-US" dirty="0">
                <a:latin typeface="Courier New" pitchFamily="49" charset="0"/>
              </a:rPr>
              <a:t>把</a:t>
            </a:r>
            <a:r>
              <a:rPr lang="en-US" altLang="zh-CN" dirty="0">
                <a:latin typeface="Courier New" pitchFamily="49" charset="0"/>
              </a:rPr>
              <a:t>v</a:t>
            </a:r>
            <a:r>
              <a:rPr lang="zh-CN" altLang="en-US" dirty="0">
                <a:latin typeface="Courier New" pitchFamily="49" charset="0"/>
              </a:rPr>
              <a:t>写入块</a:t>
            </a:r>
            <a:r>
              <a:rPr lang="en-US" altLang="zh-CN" dirty="0">
                <a:latin typeface="Courier New" pitchFamily="49" charset="0"/>
              </a:rPr>
              <a:t>b</a:t>
            </a:r>
            <a:r>
              <a:rPr lang="zh-CN" altLang="en-US" dirty="0">
                <a:latin typeface="Courier New" pitchFamily="49" charset="0"/>
              </a:rPr>
              <a:t>的位置</a:t>
            </a:r>
            <a:r>
              <a:rPr lang="en-US" altLang="zh-CN" dirty="0" err="1">
                <a:latin typeface="Courier New" pitchFamily="49" charset="0"/>
              </a:rPr>
              <a:t>i</a:t>
            </a:r>
            <a:endParaRPr lang="en-GB" b="1" dirty="0">
              <a:latin typeface="Courier New" pitchFamily="49" charset="0"/>
            </a:endParaRPr>
          </a:p>
          <a:p>
            <a:pPr marL="288925" indent="-288925">
              <a:lnSpc>
                <a:spcPct val="120000"/>
              </a:lnSpc>
              <a:tabLst>
                <a:tab pos="288925" algn="l"/>
                <a:tab pos="527050" algn="l"/>
                <a:tab pos="1441450" algn="l"/>
                <a:tab pos="2355850" algn="l"/>
                <a:tab pos="3270250" algn="l"/>
                <a:tab pos="4184650" algn="l"/>
                <a:tab pos="5099050" algn="l"/>
                <a:tab pos="6013450" algn="l"/>
                <a:tab pos="6927850" algn="l"/>
                <a:tab pos="7842250" algn="l"/>
                <a:tab pos="8756650" algn="l"/>
                <a:tab pos="9671050" algn="l"/>
              </a:tabLst>
            </a:pPr>
            <a:r>
              <a:rPr lang="zh-CN" altLang="en-US" dirty="0"/>
              <a:t>每块有一个块头字</a:t>
            </a:r>
            <a:endParaRPr lang="en-GB" dirty="0"/>
          </a:p>
          <a:p>
            <a:pPr marL="568325" lvl="1" indent="-279400">
              <a:lnSpc>
                <a:spcPct val="120000"/>
              </a:lnSpc>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zh-CN" altLang="en-US" dirty="0"/>
              <a:t>块</a:t>
            </a:r>
            <a:r>
              <a:rPr lang="en-US" altLang="zh-CN" dirty="0"/>
              <a:t>b</a:t>
            </a:r>
            <a:r>
              <a:rPr lang="zh-CN" altLang="en-US" dirty="0"/>
              <a:t>的块头字地址为</a:t>
            </a:r>
            <a:r>
              <a:rPr lang="en-GB" dirty="0"/>
              <a:t> </a:t>
            </a:r>
            <a:r>
              <a:rPr lang="en-GB" b="1" dirty="0">
                <a:latin typeface="Courier New" pitchFamily="49" charset="0"/>
              </a:rPr>
              <a:t>b[-1]</a:t>
            </a:r>
          </a:p>
          <a:p>
            <a:pPr marL="568325" lvl="1" indent="-279400">
              <a:lnSpc>
                <a:spcPct val="120000"/>
              </a:lnSpc>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zh-CN" altLang="en-US" dirty="0">
                <a:latin typeface="Courier New" pitchFamily="49" charset="0"/>
              </a:rPr>
              <a:t>块头字在不同的收集器有不同作用</a:t>
            </a:r>
            <a:endParaRPr lang="en-GB" dirty="0"/>
          </a:p>
          <a:p>
            <a:pPr marL="288925" lvl="1" indent="-288925">
              <a:lnSpc>
                <a:spcPct val="120000"/>
              </a:lnSpc>
              <a:tabLst>
                <a:tab pos="268288" algn="l"/>
                <a:tab pos="527050" algn="l"/>
                <a:tab pos="1441450" algn="l"/>
                <a:tab pos="2355850" algn="l"/>
                <a:tab pos="3270250" algn="l"/>
                <a:tab pos="4184650" algn="l"/>
                <a:tab pos="5099050" algn="l"/>
                <a:tab pos="6013450" algn="l"/>
                <a:tab pos="6927850" algn="l"/>
                <a:tab pos="7842250" algn="l"/>
                <a:tab pos="8756650" algn="l"/>
                <a:tab pos="9671050" algn="l"/>
              </a:tabLst>
            </a:pPr>
            <a:r>
              <a:rPr lang="zh-CN" altLang="en-US" dirty="0"/>
              <a:t>垃圾收集器使用的说明</a:t>
            </a:r>
            <a:endParaRPr lang="en-US" altLang="zh-CN" dirty="0"/>
          </a:p>
          <a:p>
            <a:pPr marL="288925" lvl="1" indent="-288925">
              <a:lnSpc>
                <a:spcPct val="120000"/>
              </a:lnSpc>
              <a:tabLst>
                <a:tab pos="268288"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a:solidFill>
                  <a:srgbClr val="990000"/>
                </a:solidFill>
                <a:latin typeface="Courier New" pitchFamily="49" charset="0"/>
              </a:rPr>
              <a:t>  </a:t>
            </a:r>
            <a:r>
              <a:rPr lang="en-GB" b="1" dirty="0" err="1">
                <a:solidFill>
                  <a:srgbClr val="990000"/>
                </a:solidFill>
                <a:latin typeface="Courier New" pitchFamily="49" charset="0"/>
              </a:rPr>
              <a:t>is_ptr</a:t>
            </a:r>
            <a:r>
              <a:rPr lang="en-GB" b="1" dirty="0">
                <a:solidFill>
                  <a:srgbClr val="990000"/>
                </a:solidFill>
                <a:latin typeface="Courier New" pitchFamily="49" charset="0"/>
              </a:rPr>
              <a:t>(p):</a:t>
            </a:r>
            <a:r>
              <a:rPr lang="en-GB" dirty="0">
                <a:solidFill>
                  <a:srgbClr val="990000"/>
                </a:solidFill>
              </a:rPr>
              <a:t> </a:t>
            </a:r>
            <a:r>
              <a:rPr lang="zh-CN" altLang="en-US" dirty="0">
                <a:solidFill>
                  <a:srgbClr val="990000"/>
                </a:solidFill>
              </a:rPr>
              <a:t>判断</a:t>
            </a:r>
            <a:r>
              <a:rPr lang="en-US" altLang="zh-CN" dirty="0">
                <a:solidFill>
                  <a:srgbClr val="990000"/>
                </a:solidFill>
              </a:rPr>
              <a:t>p</a:t>
            </a:r>
            <a:r>
              <a:rPr lang="zh-CN" altLang="en-US" dirty="0">
                <a:solidFill>
                  <a:srgbClr val="990000"/>
                </a:solidFill>
              </a:rPr>
              <a:t>是否为指针</a:t>
            </a:r>
            <a:endParaRPr lang="en-GB" dirty="0">
              <a:solidFill>
                <a:srgbClr val="990000"/>
              </a:solidFill>
            </a:endParaRPr>
          </a:p>
          <a:p>
            <a:pPr marL="568325" lvl="1" indent="-279400">
              <a:lnSpc>
                <a:spcPct val="120000"/>
              </a:lnSpc>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a:solidFill>
                  <a:srgbClr val="990000"/>
                </a:solidFill>
                <a:latin typeface="Courier New" pitchFamily="49" charset="0"/>
              </a:rPr>
              <a:t>length(b</a:t>
            </a:r>
            <a:r>
              <a:rPr lang="en-GB" b="1" dirty="0">
                <a:solidFill>
                  <a:srgbClr val="990000"/>
                </a:solidFill>
              </a:rPr>
              <a:t>):  </a:t>
            </a:r>
            <a:r>
              <a:rPr lang="zh-CN" altLang="en-US" dirty="0">
                <a:solidFill>
                  <a:srgbClr val="990000"/>
                </a:solidFill>
              </a:rPr>
              <a:t>返回块</a:t>
            </a:r>
            <a:r>
              <a:rPr lang="en-US" altLang="zh-CN" dirty="0">
                <a:solidFill>
                  <a:srgbClr val="990000"/>
                </a:solidFill>
              </a:rPr>
              <a:t>b</a:t>
            </a:r>
            <a:r>
              <a:rPr lang="zh-CN" altLang="en-US" dirty="0">
                <a:solidFill>
                  <a:srgbClr val="990000"/>
                </a:solidFill>
              </a:rPr>
              <a:t>的长度，不包括块头</a:t>
            </a:r>
            <a:endParaRPr lang="en-GB" dirty="0">
              <a:solidFill>
                <a:srgbClr val="990000"/>
              </a:solidFill>
            </a:endParaRPr>
          </a:p>
          <a:p>
            <a:pPr marL="568325" lvl="1" indent="-279400">
              <a:lnSpc>
                <a:spcPct val="120000"/>
              </a:lnSpc>
              <a:tabLst>
                <a:tab pos="0" algn="l"/>
                <a:tab pos="527050" algn="l"/>
                <a:tab pos="1441450" algn="l"/>
                <a:tab pos="2355850" algn="l"/>
                <a:tab pos="3270250" algn="l"/>
                <a:tab pos="4184650" algn="l"/>
                <a:tab pos="5099050" algn="l"/>
                <a:tab pos="6013450" algn="l"/>
                <a:tab pos="6927850" algn="l"/>
                <a:tab pos="7842250" algn="l"/>
                <a:tab pos="8756650" algn="l"/>
                <a:tab pos="9671050" algn="l"/>
              </a:tabLst>
            </a:pPr>
            <a:r>
              <a:rPr lang="en-GB" b="1" dirty="0" err="1">
                <a:solidFill>
                  <a:srgbClr val="990000"/>
                </a:solidFill>
                <a:latin typeface="Courier New" pitchFamily="49" charset="0"/>
              </a:rPr>
              <a:t>get_roots</a:t>
            </a:r>
            <a:r>
              <a:rPr lang="en-GB" b="1" dirty="0">
                <a:solidFill>
                  <a:srgbClr val="990000"/>
                </a:solidFill>
                <a:latin typeface="Courier New" pitchFamily="49" charset="0"/>
              </a:rPr>
              <a:t>()</a:t>
            </a:r>
            <a:r>
              <a:rPr lang="en-GB" b="1" dirty="0">
                <a:solidFill>
                  <a:srgbClr val="990000"/>
                </a:solidFill>
              </a:rPr>
              <a:t>:  </a:t>
            </a:r>
            <a:r>
              <a:rPr lang="zh-CN" altLang="en-US" dirty="0">
                <a:solidFill>
                  <a:srgbClr val="990000"/>
                </a:solidFill>
              </a:rPr>
              <a:t>返回所有的根</a:t>
            </a:r>
            <a:r>
              <a:rPr lang="en-US" altLang="zh-CN" dirty="0">
                <a:solidFill>
                  <a:srgbClr val="990000"/>
                </a:solidFill>
              </a:rPr>
              <a:t>root</a:t>
            </a:r>
            <a:endParaRPr lang="en-GB" dirty="0">
              <a:solidFill>
                <a:srgbClr val="99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48048" y="490152"/>
            <a:ext cx="8719752"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Mark &amp; Sweep</a:t>
            </a:r>
            <a:r>
              <a:rPr lang="zh-CN" altLang="en-US" dirty="0"/>
              <a:t>垃圾收集器</a:t>
            </a:r>
            <a:r>
              <a:rPr lang="en-GB" dirty="0"/>
              <a:t>(cont.)</a:t>
            </a:r>
          </a:p>
        </p:txBody>
      </p:sp>
      <p:sp>
        <p:nvSpPr>
          <p:cNvPr id="25602" name="Text Box 2"/>
          <p:cNvSpPr txBox="1">
            <a:spLocks noChangeArrowheads="1"/>
          </p:cNvSpPr>
          <p:nvPr/>
        </p:nvSpPr>
        <p:spPr bwMode="auto">
          <a:xfrm>
            <a:off x="471306" y="1593316"/>
            <a:ext cx="7834494" cy="2064284"/>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ptr</a:t>
            </a:r>
            <a:r>
              <a:rPr lang="en-GB" sz="1600" b="1" dirty="0">
                <a:latin typeface="Courier New" pitchFamily="49" charset="0"/>
                <a:ea typeface="msgothic" charset="0"/>
                <a:cs typeface="msgothic" charset="0"/>
              </a:rPr>
              <a:t> mark(</a:t>
            </a:r>
            <a:r>
              <a:rPr lang="en-GB" sz="1600" b="1" dirty="0" err="1">
                <a:latin typeface="Courier New" pitchFamily="49" charset="0"/>
                <a:ea typeface="msgothic" charset="0"/>
                <a:cs typeface="msgothic" charset="0"/>
              </a:rPr>
              <a:t>ptr</a:t>
            </a:r>
            <a:r>
              <a:rPr lang="en-GB" sz="1600" b="1" dirty="0">
                <a:latin typeface="Courier New" pitchFamily="49" charset="0"/>
                <a:ea typeface="msgothic" charset="0"/>
                <a:cs typeface="msgothic" charset="0"/>
              </a:rPr>
              <a:t> p)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if (!</a:t>
            </a:r>
            <a:r>
              <a:rPr lang="en-GB" sz="1600" b="1" dirty="0" err="1">
                <a:latin typeface="Courier New" pitchFamily="49" charset="0"/>
                <a:ea typeface="msgothic" charset="0"/>
                <a:cs typeface="msgothic" charset="0"/>
              </a:rPr>
              <a:t>is_ptr</a:t>
            </a:r>
            <a:r>
              <a:rPr lang="en-GB" sz="1600" b="1" dirty="0">
                <a:latin typeface="Courier New" pitchFamily="49" charset="0"/>
                <a:ea typeface="msgothic" charset="0"/>
                <a:cs typeface="msgothic" charset="0"/>
              </a:rPr>
              <a:t>(p)) return;        </a:t>
            </a:r>
            <a:r>
              <a:rPr lang="en-GB" sz="1600" b="1" dirty="0">
                <a:solidFill>
                  <a:srgbClr val="990000"/>
                </a:solidFill>
                <a:latin typeface="Courier New" pitchFamily="49" charset="0"/>
                <a:ea typeface="msgothic" charset="0"/>
                <a:cs typeface="msgothic" charset="0"/>
              </a:rPr>
              <a:t>// do nothing if not pointer</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if (</a:t>
            </a:r>
            <a:r>
              <a:rPr lang="en-GB" sz="1600" b="1" dirty="0" err="1">
                <a:latin typeface="Courier New" pitchFamily="49" charset="0"/>
                <a:ea typeface="msgothic" charset="0"/>
                <a:cs typeface="msgothic" charset="0"/>
              </a:rPr>
              <a:t>markBitSet</a:t>
            </a:r>
            <a:r>
              <a:rPr lang="en-GB" sz="1600" b="1" dirty="0">
                <a:latin typeface="Courier New" pitchFamily="49" charset="0"/>
                <a:ea typeface="msgothic" charset="0"/>
                <a:cs typeface="msgothic" charset="0"/>
              </a:rPr>
              <a:t>(p)) return;     </a:t>
            </a:r>
            <a:r>
              <a:rPr lang="en-GB" sz="1600" b="1" dirty="0">
                <a:solidFill>
                  <a:srgbClr val="990000"/>
                </a:solidFill>
                <a:latin typeface="Courier New" pitchFamily="49" charset="0"/>
                <a:ea typeface="msgothic" charset="0"/>
                <a:cs typeface="msgothic" charset="0"/>
              </a:rPr>
              <a:t>// check if already marked</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setMarkBit</a:t>
            </a:r>
            <a:r>
              <a:rPr lang="en-GB" sz="1600" b="1" dirty="0">
                <a:latin typeface="Courier New" pitchFamily="49" charset="0"/>
                <a:ea typeface="msgothic" charset="0"/>
                <a:cs typeface="msgothic" charset="0"/>
              </a:rPr>
              <a:t>(p);                 </a:t>
            </a:r>
            <a:r>
              <a:rPr lang="en-GB" sz="1600" b="1" dirty="0">
                <a:solidFill>
                  <a:srgbClr val="990000"/>
                </a:solidFill>
                <a:latin typeface="Courier New" pitchFamily="49" charset="0"/>
                <a:ea typeface="msgothic" charset="0"/>
                <a:cs typeface="msgothic" charset="0"/>
              </a:rPr>
              <a:t>// set the mark bit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for (</a:t>
            </a:r>
            <a:r>
              <a:rPr lang="en-GB" sz="1600" b="1" dirty="0" err="1">
                <a:latin typeface="Courier New" pitchFamily="49" charset="0"/>
                <a:ea typeface="msgothic" charset="0"/>
                <a:cs typeface="msgothic" charset="0"/>
              </a:rPr>
              <a:t>i</a:t>
            </a:r>
            <a:r>
              <a:rPr lang="en-GB" sz="1600" b="1" dirty="0">
                <a:latin typeface="Courier New" pitchFamily="49" charset="0"/>
                <a:ea typeface="msgothic" charset="0"/>
                <a:cs typeface="msgothic" charset="0"/>
              </a:rPr>
              <a:t>=0; </a:t>
            </a:r>
            <a:r>
              <a:rPr lang="en-GB" sz="1600" b="1" dirty="0" err="1">
                <a:latin typeface="Courier New" pitchFamily="49" charset="0"/>
                <a:ea typeface="msgothic" charset="0"/>
                <a:cs typeface="msgothic" charset="0"/>
              </a:rPr>
              <a:t>i</a:t>
            </a:r>
            <a:r>
              <a:rPr lang="en-GB" sz="1600" b="1" dirty="0">
                <a:latin typeface="Courier New" pitchFamily="49" charset="0"/>
                <a:ea typeface="msgothic" charset="0"/>
                <a:cs typeface="msgothic" charset="0"/>
              </a:rPr>
              <a:t> &lt; length(p); </a:t>
            </a:r>
            <a:r>
              <a:rPr lang="en-GB" sz="1600" b="1" dirty="0" err="1">
                <a:latin typeface="Courier New" pitchFamily="49" charset="0"/>
                <a:ea typeface="msgothic" charset="0"/>
                <a:cs typeface="msgothic" charset="0"/>
              </a:rPr>
              <a:t>i</a:t>
            </a:r>
            <a:r>
              <a:rPr lang="en-GB" sz="1600" b="1" dirty="0">
                <a:latin typeface="Courier New" pitchFamily="49" charset="0"/>
                <a:ea typeface="msgothic" charset="0"/>
                <a:cs typeface="msgothic" charset="0"/>
              </a:rPr>
              <a:t>++)  </a:t>
            </a:r>
            <a:r>
              <a:rPr lang="en-GB" sz="1600" b="1" dirty="0">
                <a:solidFill>
                  <a:srgbClr val="990000"/>
                </a:solidFill>
                <a:latin typeface="Courier New" pitchFamily="49" charset="0"/>
                <a:ea typeface="msgothic" charset="0"/>
                <a:cs typeface="msgothic" charset="0"/>
              </a:rPr>
              <a:t>// call mark on all words</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mark(p[</a:t>
            </a:r>
            <a:r>
              <a:rPr lang="en-GB" sz="1600" b="1" dirty="0" err="1">
                <a:latin typeface="Courier New" pitchFamily="49" charset="0"/>
                <a:ea typeface="msgothic" charset="0"/>
                <a:cs typeface="msgothic" charset="0"/>
              </a:rPr>
              <a:t>i</a:t>
            </a:r>
            <a:r>
              <a:rPr lang="en-GB" sz="1600" b="1" dirty="0">
                <a:latin typeface="Courier New" pitchFamily="49" charset="0"/>
                <a:ea typeface="msgothic" charset="0"/>
                <a:cs typeface="msgothic" charset="0"/>
              </a:rPr>
              <a:t>]); 		    </a:t>
            </a:r>
            <a:r>
              <a:rPr lang="en-GB" sz="1600" dirty="0">
                <a:solidFill>
                  <a:srgbClr val="990000"/>
                </a:solidFill>
                <a:latin typeface="Courier New" pitchFamily="49" charset="0"/>
                <a:ea typeface="msgothic" charset="0"/>
                <a:cs typeface="msgothic" charset="0"/>
              </a:rPr>
              <a:t>//   in the block</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return;</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p>
        </p:txBody>
      </p:sp>
      <p:sp>
        <p:nvSpPr>
          <p:cNvPr id="25603" name="Text Box 3"/>
          <p:cNvSpPr txBox="1">
            <a:spLocks noChangeArrowheads="1"/>
          </p:cNvSpPr>
          <p:nvPr/>
        </p:nvSpPr>
        <p:spPr bwMode="auto">
          <a:xfrm>
            <a:off x="362154" y="1212316"/>
            <a:ext cx="7696200" cy="402291"/>
          </a:xfrm>
          <a:prstGeom prst="rect">
            <a:avLst/>
          </a:prstGeom>
          <a:noFill/>
          <a:ln w="9525">
            <a:noFill/>
            <a:round/>
            <a:headEnd/>
            <a:tailEnd/>
          </a:ln>
          <a:effectLst/>
        </p:spPr>
        <p:txBody>
          <a:bodyPr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ea typeface="msgothic" charset="0"/>
                <a:cs typeface="msgothic" charset="0"/>
              </a:rPr>
              <a:t>Mark </a:t>
            </a:r>
            <a:r>
              <a:rPr lang="zh-CN" altLang="en-US" sz="2000" dirty="0">
                <a:latin typeface="Calibri" pitchFamily="34" charset="0"/>
                <a:ea typeface="msgothic" charset="0"/>
                <a:cs typeface="msgothic" charset="0"/>
              </a:rPr>
              <a:t>对内存图采用深度优先遍历</a:t>
            </a:r>
            <a:endParaRPr lang="en-GB" sz="2000" b="1" dirty="0">
              <a:latin typeface="Calibri" pitchFamily="34" charset="0"/>
              <a:ea typeface="msgothic" charset="0"/>
              <a:cs typeface="msgothic" charset="0"/>
            </a:endParaRPr>
          </a:p>
        </p:txBody>
      </p:sp>
      <p:sp>
        <p:nvSpPr>
          <p:cNvPr id="25604" name="Text Box 4"/>
          <p:cNvSpPr txBox="1">
            <a:spLocks noChangeArrowheads="1"/>
          </p:cNvSpPr>
          <p:nvPr/>
        </p:nvSpPr>
        <p:spPr bwMode="auto">
          <a:xfrm>
            <a:off x="381000" y="3946525"/>
            <a:ext cx="7696200" cy="398463"/>
          </a:xfrm>
          <a:prstGeom prst="rect">
            <a:avLst/>
          </a:prstGeom>
          <a:noFill/>
          <a:ln w="9525">
            <a:noFill/>
            <a:round/>
            <a:headEnd/>
            <a:tailEnd/>
          </a:ln>
          <a:effectLst/>
        </p:spPr>
        <p:txBody>
          <a:bodyPr lIns="90000" tIns="46800" rIns="90000" bIns="46800">
            <a:spAutoFit/>
          </a:bodyP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alibri" pitchFamily="34" charset="0"/>
                <a:ea typeface="msgothic" charset="0"/>
                <a:cs typeface="msgothic" charset="0"/>
              </a:rPr>
              <a:t>Sweep </a:t>
            </a:r>
            <a:r>
              <a:rPr lang="zh-CN" altLang="en-US" sz="2000" b="1" dirty="0">
                <a:latin typeface="Calibri" pitchFamily="34" charset="0"/>
                <a:ea typeface="msgothic" charset="0"/>
                <a:cs typeface="msgothic" charset="0"/>
              </a:rPr>
              <a:t>利用长度搜索下一块</a:t>
            </a:r>
            <a:endParaRPr lang="en-GB" sz="2000" b="1" dirty="0">
              <a:latin typeface="Calibri" pitchFamily="34" charset="0"/>
              <a:ea typeface="msgothic" charset="0"/>
              <a:cs typeface="msgothic" charset="0"/>
            </a:endParaRPr>
          </a:p>
        </p:txBody>
      </p:sp>
      <p:sp>
        <p:nvSpPr>
          <p:cNvPr id="25605" name="Text Box 5"/>
          <p:cNvSpPr txBox="1">
            <a:spLocks noChangeArrowheads="1"/>
          </p:cNvSpPr>
          <p:nvPr/>
        </p:nvSpPr>
        <p:spPr bwMode="auto">
          <a:xfrm>
            <a:off x="471306" y="4337050"/>
            <a:ext cx="4378419" cy="2064284"/>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ptr sweep(ptr p, ptr end)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   while (p &lt; end)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      if markBitSet(p)</a:t>
            </a:r>
            <a:br>
              <a:rPr lang="en-GB" sz="1600" b="1">
                <a:latin typeface="Courier New" pitchFamily="49" charset="0"/>
                <a:ea typeface="msgothic" charset="0"/>
                <a:cs typeface="msgothic" charset="0"/>
              </a:rPr>
            </a:br>
            <a:r>
              <a:rPr lang="en-GB" sz="1600" b="1">
                <a:latin typeface="Courier New" pitchFamily="49" charset="0"/>
                <a:ea typeface="msgothic" charset="0"/>
                <a:cs typeface="msgothic" charset="0"/>
              </a:rPr>
              <a:t>         clearMarkBit();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      else if (allocateBitSet(p))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         free(p);</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      p += length(p);</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381000" y="373063"/>
            <a:ext cx="8001000" cy="76993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保守的</a:t>
            </a:r>
            <a:r>
              <a:rPr lang="en-GB" dirty="0"/>
              <a:t> Mark &amp; Sweep in C</a:t>
            </a:r>
          </a:p>
        </p:txBody>
      </p:sp>
      <p:sp>
        <p:nvSpPr>
          <p:cNvPr id="26626" name="Rectangle 2"/>
          <p:cNvSpPr>
            <a:spLocks noGrp="1" noChangeArrowheads="1"/>
          </p:cNvSpPr>
          <p:nvPr>
            <p:ph type="body" idx="1"/>
          </p:nvPr>
        </p:nvSpPr>
        <p:spPr>
          <a:xfrm>
            <a:off x="378635" y="979199"/>
            <a:ext cx="8386730" cy="5505737"/>
          </a:xfrm>
          <a:ln/>
        </p:spPr>
        <p:txBody>
          <a:bodyPr/>
          <a:lstStyle/>
          <a:p>
            <a:r>
              <a:rPr lang="zh-CN" altLang="en-US" sz="2200" dirty="0"/>
              <a:t>    对于</a:t>
            </a:r>
            <a:r>
              <a:rPr lang="en-US" altLang="zh-CN" sz="2200" dirty="0"/>
              <a:t>Java</a:t>
            </a:r>
            <a:r>
              <a:rPr lang="zh-CN" altLang="en-US" sz="2200" dirty="0"/>
              <a:t>等语言，创建和使用指针有严格的控制，指针明确，可做到可达图的精确表示，即可以回收所有的垃圾。</a:t>
            </a:r>
            <a:endParaRPr lang="en-US" altLang="zh-CN" sz="2200" dirty="0"/>
          </a:p>
          <a:p>
            <a:r>
              <a:rPr lang="zh-CN" altLang="en-US" sz="2200" dirty="0"/>
              <a:t>    但对于</a:t>
            </a:r>
            <a:r>
              <a:rPr lang="en-US" altLang="zh-CN" sz="2200" dirty="0"/>
              <a:t>C</a:t>
            </a:r>
            <a:r>
              <a:rPr lang="zh-CN" altLang="en-US" sz="2200" dirty="0"/>
              <a:t>或</a:t>
            </a:r>
            <a:r>
              <a:rPr lang="en-US" altLang="zh-CN" sz="2200" dirty="0"/>
              <a:t>C++</a:t>
            </a:r>
            <a:r>
              <a:rPr lang="zh-CN" altLang="en-US" sz="2200" dirty="0"/>
              <a:t>语言，指针不能准确表示，可达图做不到精确表示。即：可达块均能被正确标记为可达；不可达块有可能被错误标记为可达。故称为“保守的垃圾收集器”。</a:t>
            </a:r>
            <a:endParaRPr lang="en-US" altLang="zh-CN" sz="2200"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200" dirty="0">
                <a:latin typeface="Courier New" pitchFamily="49" charset="0"/>
              </a:rPr>
              <a:t>  在实现过程中，可能存在两个问题：</a:t>
            </a:r>
            <a:endParaRPr lang="en-US" altLang="zh-CN" sz="2200" dirty="0">
              <a:latin typeface="Courier New" pitchFamily="49" charset="0"/>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200" dirty="0">
                <a:latin typeface="Courier New" pitchFamily="49" charset="0"/>
              </a:rPr>
              <a:t>（</a:t>
            </a:r>
            <a:r>
              <a:rPr lang="en-US" altLang="zh-CN" sz="2200" dirty="0">
                <a:latin typeface="Courier New" pitchFamily="49" charset="0"/>
              </a:rPr>
              <a:t>1</a:t>
            </a:r>
            <a:r>
              <a:rPr lang="zh-CN" altLang="en-US" sz="2200" dirty="0">
                <a:latin typeface="Courier New" pitchFamily="49" charset="0"/>
              </a:rPr>
              <a:t>）</a:t>
            </a:r>
            <a:r>
              <a:rPr lang="en-GB" sz="2200" dirty="0" err="1">
                <a:latin typeface="Courier New" pitchFamily="49" charset="0"/>
              </a:rPr>
              <a:t>is_ptr</a:t>
            </a:r>
            <a:r>
              <a:rPr lang="en-GB" sz="2200" dirty="0">
                <a:latin typeface="Courier New" pitchFamily="49" charset="0"/>
              </a:rPr>
              <a:t>()</a:t>
            </a:r>
            <a:r>
              <a:rPr lang="zh-CN" altLang="en-US" sz="2200" dirty="0">
                <a:latin typeface="Courier New" pitchFamily="49" charset="0"/>
              </a:rPr>
              <a:t>没有一种明确的方式来判断它的输入参数</a:t>
            </a:r>
            <a:r>
              <a:rPr lang="en-US" altLang="zh-CN" sz="2200" dirty="0">
                <a:latin typeface="Courier New" pitchFamily="49" charset="0"/>
              </a:rPr>
              <a:t>p</a:t>
            </a:r>
            <a:r>
              <a:rPr lang="zh-CN" altLang="en-US" sz="2200" dirty="0">
                <a:latin typeface="Courier New" pitchFamily="49" charset="0"/>
              </a:rPr>
              <a:t>是不是指针。</a:t>
            </a:r>
            <a:endParaRPr lang="en-US" altLang="zh-CN" sz="2200" dirty="0">
              <a:latin typeface="Courier New" pitchFamily="49" charset="0"/>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dirty="0"/>
              <a:t>   </a:t>
            </a:r>
            <a:r>
              <a:rPr lang="zh-CN" altLang="en-US" sz="2200" dirty="0"/>
              <a:t>例如，某个可达的已分配块的数据中有</a:t>
            </a:r>
            <a:r>
              <a:rPr lang="en-US" altLang="zh-CN" sz="2200" dirty="0"/>
              <a:t>int</a:t>
            </a:r>
            <a:r>
              <a:rPr lang="zh-CN" altLang="en-US" sz="2200" dirty="0"/>
              <a:t>，其数值碰巧对应于某个其他已分配块</a:t>
            </a:r>
            <a:r>
              <a:rPr lang="en-US" altLang="zh-CN" sz="2200" dirty="0"/>
              <a:t>b</a:t>
            </a:r>
            <a:r>
              <a:rPr lang="zh-CN" altLang="en-US" sz="2200" dirty="0"/>
              <a:t>的有效数据中的一个地址，收集器无法推断这个数据实际上是</a:t>
            </a:r>
            <a:r>
              <a:rPr lang="en-US" altLang="zh-CN" sz="2200" dirty="0"/>
              <a:t>int</a:t>
            </a:r>
            <a:r>
              <a:rPr lang="zh-CN" altLang="en-US" sz="2200" dirty="0"/>
              <a:t>，从而将</a:t>
            </a:r>
            <a:r>
              <a:rPr lang="en-US" altLang="zh-CN" sz="2200" dirty="0"/>
              <a:t>b</a:t>
            </a:r>
            <a:r>
              <a:rPr lang="zh-CN" altLang="en-US" sz="2200" dirty="0"/>
              <a:t>标为“可达”，而</a:t>
            </a:r>
            <a:r>
              <a:rPr lang="en-US" altLang="zh-CN" sz="2200" dirty="0"/>
              <a:t>b</a:t>
            </a:r>
            <a:r>
              <a:rPr lang="zh-CN" altLang="en-US" sz="2200" dirty="0"/>
              <a:t>有可能是不可达的。</a:t>
            </a:r>
            <a:br>
              <a:rPr lang="en-US" altLang="zh-CN" sz="2200" dirty="0">
                <a:latin typeface="Courier New" pitchFamily="49" charset="0"/>
              </a:rPr>
            </a:br>
            <a:endParaRPr lang="en-GB" sz="2200" dirty="0"/>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04800" y="381000"/>
            <a:ext cx="8305800" cy="5730585"/>
          </a:xfrm>
          <a:ln/>
        </p:spPr>
        <p:txBody>
          <a:bodyPr/>
          <a:lstStyle/>
          <a:p>
            <a:pPr>
              <a:lnSpc>
                <a:spcPct val="120000"/>
              </a:lnSpc>
            </a:pPr>
            <a:r>
              <a:rPr lang="zh-CN" altLang="en-US" sz="2400" dirty="0">
                <a:latin typeface="Courier New" pitchFamily="49" charset="0"/>
              </a:rPr>
              <a:t>（</a:t>
            </a:r>
            <a:r>
              <a:rPr lang="en-US" altLang="zh-CN" sz="2400" dirty="0">
                <a:latin typeface="Courier New" pitchFamily="49" charset="0"/>
              </a:rPr>
              <a:t>2</a:t>
            </a:r>
            <a:r>
              <a:rPr lang="zh-CN" altLang="en-US" sz="2400" dirty="0">
                <a:latin typeface="Courier New" pitchFamily="49" charset="0"/>
              </a:rPr>
              <a:t>）即使是指针，也没有明显的方式来判断是否指向一个已分配块的有效数据中的某个位置。</a:t>
            </a:r>
            <a:endParaRPr lang="en-US" altLang="zh-CN" sz="2400" dirty="0">
              <a:latin typeface="Courier New" pitchFamily="49" charset="0"/>
            </a:endParaRPr>
          </a:p>
          <a:p>
            <a:pPr>
              <a:lnSpc>
                <a:spcPct val="120000"/>
              </a:lnSpc>
            </a:pPr>
            <a:endParaRPr lang="en-US" altLang="zh-CN" dirty="0">
              <a:latin typeface="Courier New" pitchFamily="49" charset="0"/>
            </a:endParaRPr>
          </a:p>
          <a:p>
            <a:pPr>
              <a:lnSpc>
                <a:spcPct val="120000"/>
              </a:lnSpc>
            </a:pPr>
            <a:endParaRPr lang="en-US" altLang="zh-CN" sz="2400" dirty="0">
              <a:latin typeface="Courier New" pitchFamily="49" charset="0"/>
            </a:endParaRPr>
          </a:p>
          <a:p>
            <a:pPr>
              <a:lnSpc>
                <a:spcPct val="120000"/>
              </a:lnSpc>
            </a:pPr>
            <a:r>
              <a:rPr lang="zh-CN" altLang="en-US" dirty="0"/>
              <a:t>解决方法：</a:t>
            </a:r>
            <a:br>
              <a:rPr lang="en-GB" sz="2200" dirty="0"/>
            </a:br>
            <a:endParaRPr lang="en-GB" sz="2200" dirty="0"/>
          </a:p>
          <a:p>
            <a:pPr>
              <a:lnSpc>
                <a:spcPct val="120000"/>
              </a:lnSpc>
            </a:pPr>
            <a:endParaRPr lang="en-GB" sz="2200" dirty="0"/>
          </a:p>
          <a:p>
            <a:pPr>
              <a:lnSpc>
                <a:spcPct val="120000"/>
              </a:lnSpc>
            </a:pPr>
            <a:r>
              <a:rPr lang="en-GB" sz="2200" dirty="0"/>
              <a:t>  </a:t>
            </a:r>
          </a:p>
          <a:p>
            <a:pPr>
              <a:lnSpc>
                <a:spcPct val="120000"/>
              </a:lnSpc>
            </a:pPr>
            <a:r>
              <a:rPr lang="en-GB" sz="2200" dirty="0"/>
              <a:t> </a:t>
            </a:r>
            <a:r>
              <a:rPr lang="zh-CN" altLang="en-US" sz="2200" dirty="0"/>
              <a:t>可以使用</a:t>
            </a:r>
            <a:r>
              <a:rPr lang="zh-CN" altLang="en-US" sz="2200" dirty="0">
                <a:solidFill>
                  <a:srgbClr val="FF0000"/>
                </a:solidFill>
              </a:rPr>
              <a:t>平衡二叉树</a:t>
            </a:r>
            <a:r>
              <a:rPr lang="zh-CN" altLang="en-US" sz="2200" dirty="0"/>
              <a:t>来跟踪所有分配的块（块起始是关键字）平衡树指针可以存储在块头中（使用另外两个字）。</a:t>
            </a:r>
            <a:endParaRPr lang="en-US" altLang="zh-CN" sz="2200" dirty="0"/>
          </a:p>
          <a:p>
            <a:pPr>
              <a:lnSpc>
                <a:spcPct val="120000"/>
              </a:lnSpc>
            </a:pPr>
            <a:r>
              <a:rPr lang="zh-CN" altLang="en-US" sz="2200" dirty="0"/>
              <a:t>左子树为较小地址，右子树为较大地址。</a:t>
            </a:r>
            <a:endParaRPr lang="en-US" altLang="zh-CN" sz="2200" dirty="0"/>
          </a:p>
          <a:p>
            <a:pPr>
              <a:lnSpc>
                <a:spcPct val="120000"/>
              </a:lnSpc>
            </a:pPr>
            <a:r>
              <a:rPr lang="en-GB" altLang="zh-CN" sz="2200" dirty="0" err="1">
                <a:latin typeface="Courier New" pitchFamily="49" charset="0"/>
              </a:rPr>
              <a:t>is_ptr</a:t>
            </a:r>
            <a:r>
              <a:rPr lang="en-GB" altLang="zh-CN" sz="2200" dirty="0">
                <a:latin typeface="Courier New" pitchFamily="49" charset="0"/>
              </a:rPr>
              <a:t>()</a:t>
            </a:r>
            <a:r>
              <a:rPr lang="zh-CN" altLang="en-US" sz="2200" dirty="0"/>
              <a:t>采用二分查找，在每一步中依赖于块头部的大小字段来判断</a:t>
            </a:r>
            <a:r>
              <a:rPr lang="en-US" altLang="zh-CN" sz="2200" dirty="0"/>
              <a:t>p</a:t>
            </a:r>
            <a:r>
              <a:rPr lang="zh-CN" altLang="en-US" sz="2200" dirty="0"/>
              <a:t>是否落于这个块的范围之内。</a:t>
            </a:r>
            <a:endParaRPr lang="en-US" altLang="zh-CN" sz="2200" dirty="0"/>
          </a:p>
          <a:p>
            <a:pPr>
              <a:lnSpc>
                <a:spcPct val="120000"/>
              </a:lnSpc>
            </a:pPr>
            <a:endParaRPr lang="en-US" sz="2200" dirty="0"/>
          </a:p>
          <a:p>
            <a:pPr>
              <a:lnSpc>
                <a:spcPct val="120000"/>
              </a:lnSpc>
            </a:pPr>
            <a:endParaRPr lang="en-US" sz="2200" dirty="0"/>
          </a:p>
          <a:p>
            <a:pPr>
              <a:lnSpc>
                <a:spcPct val="120000"/>
              </a:lnSpc>
            </a:pPr>
            <a:endParaRPr lang="en-GB" sz="2200" dirty="0"/>
          </a:p>
        </p:txBody>
      </p:sp>
      <p:grpSp>
        <p:nvGrpSpPr>
          <p:cNvPr id="2" name="组合 1">
            <a:extLst>
              <a:ext uri="{FF2B5EF4-FFF2-40B4-BE49-F238E27FC236}">
                <a16:creationId xmlns:a16="http://schemas.microsoft.com/office/drawing/2014/main" id="{459E77AD-CF4C-4B81-80B6-151D81196A7F}"/>
              </a:ext>
            </a:extLst>
          </p:cNvPr>
          <p:cNvGrpSpPr/>
          <p:nvPr/>
        </p:nvGrpSpPr>
        <p:grpSpPr>
          <a:xfrm>
            <a:off x="1687737" y="2705100"/>
            <a:ext cx="5834729" cy="1447800"/>
            <a:chOff x="2838227" y="5438775"/>
            <a:chExt cx="5929503" cy="1271010"/>
          </a:xfrm>
        </p:grpSpPr>
        <p:sp>
          <p:nvSpPr>
            <p:cNvPr id="26635" name="Rectangle 11"/>
            <p:cNvSpPr>
              <a:spLocks noChangeArrowheads="1"/>
            </p:cNvSpPr>
            <p:nvPr/>
          </p:nvSpPr>
          <p:spPr bwMode="auto">
            <a:xfrm>
              <a:off x="2879725" y="5759450"/>
              <a:ext cx="1097280" cy="335358"/>
            </a:xfrm>
            <a:prstGeom prst="rect">
              <a:avLst/>
            </a:prstGeom>
            <a:solidFill>
              <a:srgbClr val="F1C7C7"/>
            </a:solidFill>
            <a:ln w="25560">
              <a:solidFill>
                <a:schemeClr val="tx1"/>
              </a:solidFill>
              <a:miter lim="800000"/>
              <a:headEnd/>
              <a:tailEnd/>
            </a:ln>
            <a:effectLst/>
          </p:spPr>
          <p:txBody>
            <a:bodyPr wrap="none" anchor="ctr"/>
            <a:lstStyle/>
            <a:p>
              <a:endParaRPr lang="en-US"/>
            </a:p>
          </p:txBody>
        </p:sp>
        <p:sp>
          <p:nvSpPr>
            <p:cNvPr id="26638" name="Rectangle 14"/>
            <p:cNvSpPr>
              <a:spLocks noChangeArrowheads="1"/>
            </p:cNvSpPr>
            <p:nvPr/>
          </p:nvSpPr>
          <p:spPr bwMode="auto">
            <a:xfrm>
              <a:off x="3962400" y="5759450"/>
              <a:ext cx="1828800" cy="335358"/>
            </a:xfrm>
            <a:prstGeom prst="rect">
              <a:avLst/>
            </a:prstGeom>
            <a:solidFill>
              <a:schemeClr val="bg1">
                <a:lumMod val="95000"/>
              </a:schemeClr>
            </a:solidFill>
            <a:ln w="25560">
              <a:solidFill>
                <a:schemeClr val="tx1"/>
              </a:solidFill>
              <a:miter lim="800000"/>
              <a:headEnd/>
              <a:tailEnd/>
            </a:ln>
            <a:effectLst/>
          </p:spPr>
          <p:txBody>
            <a:bodyPr wrap="none" anchor="ctr"/>
            <a:lstStyle/>
            <a:p>
              <a:endParaRPr lang="en-US"/>
            </a:p>
          </p:txBody>
        </p:sp>
        <p:sp>
          <p:nvSpPr>
            <p:cNvPr id="26639" name="Text Box 15"/>
            <p:cNvSpPr txBox="1">
              <a:spLocks noChangeArrowheads="1"/>
            </p:cNvSpPr>
            <p:nvPr/>
          </p:nvSpPr>
          <p:spPr bwMode="auto">
            <a:xfrm>
              <a:off x="3074845" y="5438775"/>
              <a:ext cx="625890" cy="340735"/>
            </a:xfrm>
            <a:prstGeom prst="rect">
              <a:avLst/>
            </a:prstGeom>
            <a:noFill/>
            <a:ln w="9525">
              <a:noFill/>
              <a:round/>
              <a:headEnd/>
              <a:tailEnd/>
            </a:ln>
            <a:effectLst/>
          </p:spPr>
          <p:txBody>
            <a:bodyPr wrap="none" lIns="90000" tIns="46800" rIns="90000" bIns="46800">
              <a:spAutoFit/>
            </a:bodyP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Head</a:t>
              </a:r>
            </a:p>
          </p:txBody>
        </p:sp>
        <p:sp>
          <p:nvSpPr>
            <p:cNvPr id="26640" name="Text Box 16"/>
            <p:cNvSpPr txBox="1">
              <a:spLocks noChangeArrowheads="1"/>
            </p:cNvSpPr>
            <p:nvPr/>
          </p:nvSpPr>
          <p:spPr bwMode="auto">
            <a:xfrm>
              <a:off x="4400104" y="5438775"/>
              <a:ext cx="580906" cy="340735"/>
            </a:xfrm>
            <a:prstGeom prst="rect">
              <a:avLst/>
            </a:prstGeom>
            <a:noFill/>
            <a:ln w="9525">
              <a:noFill/>
              <a:round/>
              <a:headEnd/>
              <a:tailEnd/>
            </a:ln>
            <a:effectLst/>
          </p:spPr>
          <p:txBody>
            <a:bodyPr wrap="none" lIns="90000" tIns="46800" rIns="90000" bIns="46800">
              <a:spAutoFit/>
            </a:bodyP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ea typeface="msgothic" charset="0"/>
                  <a:cs typeface="msgothic" charset="0"/>
                </a:rPr>
                <a:t>D</a:t>
              </a:r>
              <a:r>
                <a:rPr lang="en-GB" sz="1600" b="1" dirty="0">
                  <a:latin typeface="Calibri" pitchFamily="34" charset="0"/>
                  <a:ea typeface="msgothic" charset="0"/>
                  <a:cs typeface="msgothic" charset="0"/>
                </a:rPr>
                <a:t>ata</a:t>
              </a:r>
            </a:p>
          </p:txBody>
        </p:sp>
        <p:sp>
          <p:nvSpPr>
            <p:cNvPr id="26642" name="Line 18"/>
            <p:cNvSpPr>
              <a:spLocks noChangeShapeType="1"/>
            </p:cNvSpPr>
            <p:nvPr/>
          </p:nvSpPr>
          <p:spPr bwMode="auto">
            <a:xfrm>
              <a:off x="3794125" y="5988050"/>
              <a:ext cx="228600" cy="457200"/>
            </a:xfrm>
            <a:prstGeom prst="line">
              <a:avLst/>
            </a:prstGeom>
            <a:noFill/>
            <a:ln w="25560">
              <a:solidFill>
                <a:schemeClr val="tx1"/>
              </a:solidFill>
              <a:miter lim="800000"/>
              <a:headEnd/>
              <a:tailEnd type="triangle" w="med" len="med"/>
            </a:ln>
            <a:effectLst/>
          </p:spPr>
          <p:txBody>
            <a:bodyPr/>
            <a:lstStyle/>
            <a:p>
              <a:endParaRPr lang="en-US"/>
            </a:p>
          </p:txBody>
        </p:sp>
        <p:sp>
          <p:nvSpPr>
            <p:cNvPr id="26643" name="Text Box 19"/>
            <p:cNvSpPr txBox="1">
              <a:spLocks noChangeArrowheads="1"/>
            </p:cNvSpPr>
            <p:nvPr/>
          </p:nvSpPr>
          <p:spPr bwMode="auto">
            <a:xfrm>
              <a:off x="2888110" y="6369050"/>
              <a:ext cx="500755" cy="340735"/>
            </a:xfrm>
            <a:prstGeom prst="rect">
              <a:avLst/>
            </a:prstGeom>
            <a:noFill/>
            <a:ln w="9525">
              <a:noFill/>
              <a:round/>
              <a:headEnd/>
              <a:tailEnd/>
            </a:ln>
            <a:effectLst/>
          </p:spPr>
          <p:txBody>
            <a:bodyPr wrap="none" lIns="90000" tIns="46800" rIns="90000" bIns="46800">
              <a:spAutoFit/>
            </a:bodyP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ea typeface="msgothic" charset="0"/>
                  <a:cs typeface="msgothic" charset="0"/>
                </a:rPr>
                <a:t>L</a:t>
              </a:r>
              <a:r>
                <a:rPr lang="en-GB" sz="1600" b="1" dirty="0">
                  <a:latin typeface="Calibri" pitchFamily="34" charset="0"/>
                  <a:ea typeface="msgothic" charset="0"/>
                  <a:cs typeface="msgothic" charset="0"/>
                </a:rPr>
                <a:t>eft</a:t>
              </a:r>
            </a:p>
          </p:txBody>
        </p:sp>
        <p:sp>
          <p:nvSpPr>
            <p:cNvPr id="26644" name="Text Box 20"/>
            <p:cNvSpPr txBox="1">
              <a:spLocks noChangeArrowheads="1"/>
            </p:cNvSpPr>
            <p:nvPr/>
          </p:nvSpPr>
          <p:spPr bwMode="auto">
            <a:xfrm>
              <a:off x="3698464" y="6369050"/>
              <a:ext cx="624287" cy="340735"/>
            </a:xfrm>
            <a:prstGeom prst="rect">
              <a:avLst/>
            </a:prstGeom>
            <a:noFill/>
            <a:ln w="9525">
              <a:noFill/>
              <a:round/>
              <a:headEnd/>
              <a:tailEnd/>
            </a:ln>
            <a:effectLst/>
          </p:spPr>
          <p:txBody>
            <a:bodyPr wrap="none" lIns="90000" tIns="46800" rIns="90000" bIns="46800">
              <a:spAutoFit/>
            </a:bodyP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ea typeface="msgothic" charset="0"/>
                  <a:cs typeface="msgothic" charset="0"/>
                </a:rPr>
                <a:t>R</a:t>
              </a:r>
              <a:r>
                <a:rPr lang="en-GB" sz="1600" b="1" dirty="0">
                  <a:latin typeface="Calibri" pitchFamily="34" charset="0"/>
                  <a:ea typeface="msgothic" charset="0"/>
                  <a:cs typeface="msgothic" charset="0"/>
                </a:rPr>
                <a:t>ight</a:t>
              </a:r>
            </a:p>
          </p:txBody>
        </p:sp>
        <p:sp>
          <p:nvSpPr>
            <p:cNvPr id="26645" name="Text Box 21"/>
            <p:cNvSpPr txBox="1">
              <a:spLocks noChangeArrowheads="1"/>
            </p:cNvSpPr>
            <p:nvPr/>
          </p:nvSpPr>
          <p:spPr bwMode="auto">
            <a:xfrm>
              <a:off x="2838227" y="5784850"/>
              <a:ext cx="469121" cy="309958"/>
            </a:xfrm>
            <a:prstGeom prst="rect">
              <a:avLst/>
            </a:prstGeom>
            <a:noFill/>
            <a:ln w="9525">
              <a:noFill/>
              <a:round/>
              <a:headEnd/>
              <a:tailEnd/>
            </a:ln>
            <a:effectLst/>
          </p:spPr>
          <p:txBody>
            <a:bodyPr wrap="none" lIns="90000" tIns="46800" rIns="90000" bIns="46800">
              <a:spAutoFit/>
            </a:bodyP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S</a:t>
              </a:r>
              <a:r>
                <a:rPr lang="en-GB" sz="1400" b="1" dirty="0">
                  <a:latin typeface="Calibri" pitchFamily="34" charset="0"/>
                  <a:ea typeface="msgothic" charset="0"/>
                  <a:cs typeface="msgothic" charset="0"/>
                </a:rPr>
                <a:t>ize</a:t>
              </a:r>
            </a:p>
          </p:txBody>
        </p:sp>
        <p:sp>
          <p:nvSpPr>
            <p:cNvPr id="23" name="Rectangle 4"/>
            <p:cNvSpPr>
              <a:spLocks noChangeArrowheads="1"/>
            </p:cNvSpPr>
            <p:nvPr/>
          </p:nvSpPr>
          <p:spPr bwMode="auto">
            <a:xfrm>
              <a:off x="3276600" y="5756190"/>
              <a:ext cx="338618" cy="338618"/>
            </a:xfrm>
            <a:prstGeom prst="rect">
              <a:avLst/>
            </a:prstGeom>
            <a:solidFill>
              <a:srgbClr val="F1C7C7"/>
            </a:solidFill>
            <a:ln w="25560">
              <a:solidFill>
                <a:schemeClr val="tx1"/>
              </a:solidFill>
              <a:miter lim="800000"/>
              <a:headEnd/>
              <a:tailEnd/>
            </a:ln>
            <a:effectLst/>
          </p:spPr>
          <p:txBody>
            <a:bodyPr wrap="none" anchor="ctr"/>
            <a:lstStyle/>
            <a:p>
              <a:endParaRPr lang="en-US"/>
            </a:p>
          </p:txBody>
        </p:sp>
        <p:sp>
          <p:nvSpPr>
            <p:cNvPr id="26641" name="Line 17"/>
            <p:cNvSpPr>
              <a:spLocks noChangeShapeType="1"/>
            </p:cNvSpPr>
            <p:nvPr/>
          </p:nvSpPr>
          <p:spPr bwMode="auto">
            <a:xfrm flipH="1">
              <a:off x="3106738" y="5988050"/>
              <a:ext cx="307975" cy="457200"/>
            </a:xfrm>
            <a:prstGeom prst="line">
              <a:avLst/>
            </a:prstGeom>
            <a:noFill/>
            <a:ln w="25560">
              <a:solidFill>
                <a:schemeClr val="tx1"/>
              </a:solidFill>
              <a:miter lim="800000"/>
              <a:headEnd/>
              <a:tailEnd type="triangle" w="med" len="med"/>
            </a:ln>
            <a:effectLst/>
          </p:spPr>
          <p:txBody>
            <a:bodyPr/>
            <a:lstStyle/>
            <a:p>
              <a:endParaRPr lang="en-US"/>
            </a:p>
          </p:txBody>
        </p:sp>
        <p:sp>
          <p:nvSpPr>
            <p:cNvPr id="22" name="TextBox 21"/>
            <p:cNvSpPr txBox="1"/>
            <p:nvPr/>
          </p:nvSpPr>
          <p:spPr>
            <a:xfrm>
              <a:off x="6400800" y="5943600"/>
              <a:ext cx="2366930" cy="646331"/>
            </a:xfrm>
            <a:prstGeom prst="rect">
              <a:avLst/>
            </a:prstGeom>
            <a:noFill/>
          </p:spPr>
          <p:txBody>
            <a:bodyPr wrap="none" rtlCol="0">
              <a:spAutoFit/>
            </a:bodyPr>
            <a:lstStyle/>
            <a:p>
              <a:r>
                <a:rPr lang="en-US" sz="1800" dirty="0">
                  <a:latin typeface="Calibri" pitchFamily="34" charset="0"/>
                </a:rPr>
                <a:t>Left:</a:t>
              </a:r>
              <a:r>
                <a:rPr lang="en-US" sz="1800" b="0" dirty="0">
                  <a:latin typeface="Calibri" pitchFamily="34" charset="0"/>
                </a:rPr>
                <a:t> smaller addresses</a:t>
              </a:r>
            </a:p>
            <a:p>
              <a:r>
                <a:rPr lang="en-US" sz="1800" dirty="0">
                  <a:latin typeface="Calibri" pitchFamily="34" charset="0"/>
                </a:rPr>
                <a:t>Right:</a:t>
              </a:r>
              <a:r>
                <a:rPr lang="en-US" sz="1800" b="0" dirty="0">
                  <a:latin typeface="Calibri" pitchFamily="34" charset="0"/>
                </a:rPr>
                <a:t> larger addresses</a:t>
              </a:r>
            </a:p>
          </p:txBody>
        </p:sp>
      </p:grpSp>
      <p:grpSp>
        <p:nvGrpSpPr>
          <p:cNvPr id="15" name="组合 14">
            <a:extLst>
              <a:ext uri="{FF2B5EF4-FFF2-40B4-BE49-F238E27FC236}">
                <a16:creationId xmlns:a16="http://schemas.microsoft.com/office/drawing/2014/main" id="{2B601791-FD16-4028-9BA9-8D9BE3A191F0}"/>
              </a:ext>
            </a:extLst>
          </p:cNvPr>
          <p:cNvGrpSpPr/>
          <p:nvPr/>
        </p:nvGrpSpPr>
        <p:grpSpPr>
          <a:xfrm>
            <a:off x="1651433" y="1168635"/>
            <a:ext cx="4795043" cy="1068026"/>
            <a:chOff x="1235676" y="4784725"/>
            <a:chExt cx="4572000" cy="930275"/>
          </a:xfrm>
        </p:grpSpPr>
        <p:sp>
          <p:nvSpPr>
            <p:cNvPr id="16" name="Rectangle 3">
              <a:extLst>
                <a:ext uri="{FF2B5EF4-FFF2-40B4-BE49-F238E27FC236}">
                  <a16:creationId xmlns:a16="http://schemas.microsoft.com/office/drawing/2014/main" id="{851813AF-E83C-4199-8659-E7789440909F}"/>
                </a:ext>
              </a:extLst>
            </p:cNvPr>
            <p:cNvSpPr>
              <a:spLocks noChangeArrowheads="1"/>
            </p:cNvSpPr>
            <p:nvPr/>
          </p:nvSpPr>
          <p:spPr bwMode="auto">
            <a:xfrm>
              <a:off x="2607276" y="5410200"/>
              <a:ext cx="3200400" cy="304800"/>
            </a:xfrm>
            <a:prstGeom prst="rect">
              <a:avLst/>
            </a:prstGeom>
            <a:solidFill>
              <a:schemeClr val="bg1">
                <a:lumMod val="95000"/>
              </a:schemeClr>
            </a:solidFill>
            <a:ln w="25560">
              <a:solidFill>
                <a:schemeClr val="tx1"/>
              </a:solidFill>
              <a:miter lim="800000"/>
              <a:headEnd/>
              <a:tailEnd/>
            </a:ln>
            <a:effectLst/>
          </p:spPr>
          <p:txBody>
            <a:bodyPr wrap="none" anchor="ctr"/>
            <a:lstStyle/>
            <a:p>
              <a:endParaRPr lang="en-US"/>
            </a:p>
          </p:txBody>
        </p:sp>
        <p:sp>
          <p:nvSpPr>
            <p:cNvPr id="17" name="Rectangle 4">
              <a:extLst>
                <a:ext uri="{FF2B5EF4-FFF2-40B4-BE49-F238E27FC236}">
                  <a16:creationId xmlns:a16="http://schemas.microsoft.com/office/drawing/2014/main" id="{ECD11932-6F26-4E51-8DB8-1E40C638739C}"/>
                </a:ext>
              </a:extLst>
            </p:cNvPr>
            <p:cNvSpPr>
              <a:spLocks noChangeArrowheads="1"/>
            </p:cNvSpPr>
            <p:nvPr/>
          </p:nvSpPr>
          <p:spPr bwMode="auto">
            <a:xfrm>
              <a:off x="2607276" y="5410200"/>
              <a:ext cx="304800" cy="304800"/>
            </a:xfrm>
            <a:prstGeom prst="rect">
              <a:avLst/>
            </a:prstGeom>
            <a:solidFill>
              <a:srgbClr val="F1C7C7"/>
            </a:solidFill>
            <a:ln w="25560">
              <a:solidFill>
                <a:schemeClr val="tx1"/>
              </a:solidFill>
              <a:miter lim="800000"/>
              <a:headEnd/>
              <a:tailEnd/>
            </a:ln>
            <a:effectLst/>
          </p:spPr>
          <p:txBody>
            <a:bodyPr wrap="none" anchor="ctr"/>
            <a:lstStyle/>
            <a:p>
              <a:endParaRPr lang="en-US"/>
            </a:p>
          </p:txBody>
        </p:sp>
        <p:sp>
          <p:nvSpPr>
            <p:cNvPr id="18" name="Text Box 5">
              <a:extLst>
                <a:ext uri="{FF2B5EF4-FFF2-40B4-BE49-F238E27FC236}">
                  <a16:creationId xmlns:a16="http://schemas.microsoft.com/office/drawing/2014/main" id="{A253E2D4-A796-4EBC-8B02-04C0A6E77CBF}"/>
                </a:ext>
              </a:extLst>
            </p:cNvPr>
            <p:cNvSpPr txBox="1">
              <a:spLocks noChangeArrowheads="1"/>
            </p:cNvSpPr>
            <p:nvPr/>
          </p:nvSpPr>
          <p:spPr bwMode="auto">
            <a:xfrm>
              <a:off x="2360820" y="5080686"/>
              <a:ext cx="802120" cy="340735"/>
            </a:xfrm>
            <a:prstGeom prst="rect">
              <a:avLst/>
            </a:prstGeom>
            <a:noFill/>
            <a:ln w="9525">
              <a:noFill/>
              <a:round/>
              <a:headEnd/>
              <a:tailEnd/>
            </a:ln>
            <a:effectLst/>
          </p:spPr>
          <p:txBody>
            <a:bodyPr wrap="none" lIns="90000" tIns="46800" rIns="90000" bIns="46800">
              <a:spAutoFit/>
            </a:bodyP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Header</a:t>
              </a:r>
            </a:p>
          </p:txBody>
        </p:sp>
        <p:sp>
          <p:nvSpPr>
            <p:cNvPr id="19" name="Text Box 6">
              <a:extLst>
                <a:ext uri="{FF2B5EF4-FFF2-40B4-BE49-F238E27FC236}">
                  <a16:creationId xmlns:a16="http://schemas.microsoft.com/office/drawing/2014/main" id="{263C6E10-26F2-4C46-ACED-F5398AD3EF9F}"/>
                </a:ext>
              </a:extLst>
            </p:cNvPr>
            <p:cNvSpPr txBox="1">
              <a:spLocks noChangeArrowheads="1"/>
            </p:cNvSpPr>
            <p:nvPr/>
          </p:nvSpPr>
          <p:spPr bwMode="auto">
            <a:xfrm>
              <a:off x="3829651" y="4784725"/>
              <a:ext cx="452438" cy="338138"/>
            </a:xfrm>
            <a:prstGeom prst="rect">
              <a:avLst/>
            </a:prstGeom>
            <a:noFill/>
            <a:ln w="9525">
              <a:noFill/>
              <a:round/>
              <a:headEnd/>
              <a:tailEnd/>
            </a:ln>
            <a:effectLst/>
          </p:spPr>
          <p:txBody>
            <a:bodyPr wrap="none" lIns="90000" tIns="46800" rIns="90000" bIns="46800">
              <a:spAutoFit/>
            </a:bodyPr>
            <a:lstStyle/>
            <a:p>
              <a:pPr algn="ct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ea typeface="msgothic" charset="0"/>
                  <a:cs typeface="msgothic" charset="0"/>
                </a:rPr>
                <a:t>ptr</a:t>
              </a:r>
              <a:endParaRPr lang="en-GB" sz="1600" b="1" dirty="0">
                <a:latin typeface="Calibri" pitchFamily="34" charset="0"/>
                <a:ea typeface="msgothic" charset="0"/>
                <a:cs typeface="msgothic" charset="0"/>
              </a:endParaRPr>
            </a:p>
          </p:txBody>
        </p:sp>
        <p:sp>
          <p:nvSpPr>
            <p:cNvPr id="20" name="Line 7">
              <a:extLst>
                <a:ext uri="{FF2B5EF4-FFF2-40B4-BE49-F238E27FC236}">
                  <a16:creationId xmlns:a16="http://schemas.microsoft.com/office/drawing/2014/main" id="{48A7D236-E37B-4875-B83A-6DAE02F27397}"/>
                </a:ext>
              </a:extLst>
            </p:cNvPr>
            <p:cNvSpPr>
              <a:spLocks noChangeShapeType="1"/>
            </p:cNvSpPr>
            <p:nvPr/>
          </p:nvSpPr>
          <p:spPr bwMode="auto">
            <a:xfrm>
              <a:off x="4055076" y="5105400"/>
              <a:ext cx="1588" cy="304800"/>
            </a:xfrm>
            <a:prstGeom prst="line">
              <a:avLst/>
            </a:prstGeom>
            <a:noFill/>
            <a:ln w="25560">
              <a:solidFill>
                <a:schemeClr val="tx1"/>
              </a:solidFill>
              <a:miter lim="800000"/>
              <a:headEnd/>
              <a:tailEnd type="triangle" w="med" len="med"/>
            </a:ln>
            <a:effectLst/>
          </p:spPr>
          <p:txBody>
            <a:bodyPr/>
            <a:lstStyle/>
            <a:p>
              <a:endParaRPr lang="en-US"/>
            </a:p>
          </p:txBody>
        </p:sp>
        <p:sp>
          <p:nvSpPr>
            <p:cNvPr id="21" name="Rectangle 8">
              <a:extLst>
                <a:ext uri="{FF2B5EF4-FFF2-40B4-BE49-F238E27FC236}">
                  <a16:creationId xmlns:a16="http://schemas.microsoft.com/office/drawing/2014/main" id="{6F345B25-608F-4370-95A6-58D33D020AA5}"/>
                </a:ext>
              </a:extLst>
            </p:cNvPr>
            <p:cNvSpPr>
              <a:spLocks noChangeArrowheads="1"/>
            </p:cNvSpPr>
            <p:nvPr/>
          </p:nvSpPr>
          <p:spPr bwMode="auto">
            <a:xfrm>
              <a:off x="1235676" y="5410200"/>
              <a:ext cx="1371600" cy="304800"/>
            </a:xfrm>
            <a:prstGeom prst="rect">
              <a:avLst/>
            </a:prstGeom>
            <a:solidFill>
              <a:schemeClr val="bg1">
                <a:lumMod val="95000"/>
              </a:schemeClr>
            </a:solidFill>
            <a:ln w="25560">
              <a:solidFill>
                <a:schemeClr val="tx1"/>
              </a:solidFill>
              <a:miter lim="800000"/>
              <a:headEnd/>
              <a:tailEnd/>
            </a:ln>
            <a:effectLst/>
          </p:spPr>
          <p:txBody>
            <a:bodyPr wrap="none" anchor="ctr"/>
            <a:lstStyle/>
            <a:p>
              <a:endParaRPr lang="en-US"/>
            </a:p>
          </p:txBody>
        </p:sp>
        <p:sp>
          <p:nvSpPr>
            <p:cNvPr id="24" name="Rectangle 9">
              <a:extLst>
                <a:ext uri="{FF2B5EF4-FFF2-40B4-BE49-F238E27FC236}">
                  <a16:creationId xmlns:a16="http://schemas.microsoft.com/office/drawing/2014/main" id="{A9FC2EEC-9A5D-4F7C-A452-FA8773F713CA}"/>
                </a:ext>
              </a:extLst>
            </p:cNvPr>
            <p:cNvSpPr>
              <a:spLocks noChangeArrowheads="1"/>
            </p:cNvSpPr>
            <p:nvPr/>
          </p:nvSpPr>
          <p:spPr bwMode="auto">
            <a:xfrm>
              <a:off x="1235676" y="5410200"/>
              <a:ext cx="304800" cy="304800"/>
            </a:xfrm>
            <a:prstGeom prst="rect">
              <a:avLst/>
            </a:prstGeom>
            <a:solidFill>
              <a:srgbClr val="F1C7C7"/>
            </a:solidFill>
            <a:ln w="25560">
              <a:solidFill>
                <a:schemeClr val="tx1"/>
              </a:solidFill>
              <a:miter lim="800000"/>
              <a:headEnd/>
              <a:tailEnd/>
            </a:ln>
            <a:effectLst/>
          </p:spPr>
          <p:txBody>
            <a:bodyPr wrap="none" anchor="ctr"/>
            <a:lstStyle/>
            <a:p>
              <a:endParaRPr lang="en-US"/>
            </a:p>
          </p:txBody>
        </p:sp>
        <p:sp>
          <p:nvSpPr>
            <p:cNvPr id="25" name="Rectangle 10">
              <a:extLst>
                <a:ext uri="{FF2B5EF4-FFF2-40B4-BE49-F238E27FC236}">
                  <a16:creationId xmlns:a16="http://schemas.microsoft.com/office/drawing/2014/main" id="{206F5DD4-CC16-4CCA-8589-FE72BBDF6E9C}"/>
                </a:ext>
              </a:extLst>
            </p:cNvPr>
            <p:cNvSpPr>
              <a:spLocks noChangeArrowheads="1"/>
            </p:cNvSpPr>
            <p:nvPr/>
          </p:nvSpPr>
          <p:spPr bwMode="auto">
            <a:xfrm>
              <a:off x="4969476" y="5410200"/>
              <a:ext cx="304800" cy="304800"/>
            </a:xfrm>
            <a:prstGeom prst="rect">
              <a:avLst/>
            </a:prstGeom>
            <a:solidFill>
              <a:srgbClr val="F1C7C7"/>
            </a:solidFill>
            <a:ln w="25560">
              <a:solidFill>
                <a:schemeClr val="tx1"/>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733919041"/>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62080AE-61D8-4009-A9B2-7F40F6A84EC1}"/>
              </a:ext>
            </a:extLst>
          </p:cNvPr>
          <p:cNvSpPr txBox="1"/>
          <p:nvPr>
            <p:custDataLst>
              <p:tags r:id="rId2"/>
            </p:custDataLst>
          </p:nvPr>
        </p:nvSpPr>
        <p:spPr>
          <a:xfrm>
            <a:off x="979055" y="864032"/>
            <a:ext cx="7315200" cy="3937000"/>
          </a:xfrm>
          <a:prstGeom prst="rect">
            <a:avLst/>
          </a:prstGeom>
          <a:noFill/>
        </p:spPr>
        <p:txBody>
          <a:bodyPr vert="horz" wrap="square" rtlCol="0" anchor="t" anchorCtr="0">
            <a:noAutofit/>
          </a:bodyPr>
          <a:lstStyle/>
          <a:p>
            <a:pPr>
              <a:lnSpc>
                <a:spcPct val="120000"/>
              </a:lnSpc>
              <a:spcBef>
                <a:spcPts val="600"/>
              </a:spcBef>
            </a:pPr>
            <a:r>
              <a:rPr lang="en-US" altLang="zh-CN" sz="2600" b="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Mark&amp;Sweep</a:t>
            </a: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垃圾收集器在下列哪种情况下叫做保守的（                        ）。</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spcBef>
                <a:spcPts val="600"/>
              </a:spcBef>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它们只有在内存请求不能被满足时才合并被释放的内存。</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spcBef>
                <a:spcPts val="600"/>
              </a:spcBef>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它们把一切看起来像指针的东西都当做指针。</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spcBef>
                <a:spcPts val="600"/>
              </a:spcBef>
              <a:buFontTx/>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它们只有在内存用尽时，才执行垃圾收集。</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spcBef>
                <a:spcPts val="600"/>
              </a:spcBef>
              <a:buFontTx/>
              <a:buAutoNum type="alphaUcPeriod"/>
            </a:pPr>
            <a:r>
              <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它们不释放形成循环链表的内存块。</a:t>
            </a:r>
            <a:endParaRPr lang="en-US" altLang="zh-CN"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14350" indent="-514350">
              <a:lnSpc>
                <a:spcPct val="120000"/>
              </a:lnSpc>
              <a:spcBef>
                <a:spcPts val="600"/>
              </a:spcBef>
              <a:buAutoNum type="alphaUcPeriod"/>
            </a:pPr>
            <a:endParaRPr lang="zh-CN" alt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2D87275-B739-402B-A770-45C680761AA5}"/>
              </a:ext>
            </a:extLst>
          </p:cNvPr>
          <p:cNvSpPr>
            <a:spLocks noChangeAspect="1"/>
          </p:cNvSpPr>
          <p:nvPr>
            <p:custDataLst>
              <p:tags r:id="rId3"/>
            </p:custDataLst>
          </p:nvPr>
        </p:nvSpPr>
        <p:spPr bwMode="auto">
          <a:xfrm>
            <a:off x="2514600" y="5269345"/>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35CD6F2-9DF7-4E92-92E2-179BC60154C5}"/>
              </a:ext>
            </a:extLst>
          </p:cNvPr>
          <p:cNvSpPr>
            <a:spLocks noChangeAspect="1"/>
          </p:cNvSpPr>
          <p:nvPr>
            <p:custDataLst>
              <p:tags r:id="rId4"/>
            </p:custDataLst>
          </p:nvPr>
        </p:nvSpPr>
        <p:spPr bwMode="auto">
          <a:xfrm>
            <a:off x="4181013" y="5269345"/>
            <a:ext cx="514350" cy="514350"/>
          </a:xfrm>
          <a:prstGeom prst="ellipse">
            <a:avLst/>
          </a:prstGeom>
          <a:solidFill>
            <a:srgbClr val="00FF00"/>
          </a:solidFill>
          <a:ln w="254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08760FC-A629-4B72-9F96-0EB4FD95C26C}"/>
              </a:ext>
            </a:extLst>
          </p:cNvPr>
          <p:cNvSpPr>
            <a:spLocks noChangeAspect="1"/>
          </p:cNvSpPr>
          <p:nvPr>
            <p:custDataLst>
              <p:tags r:id="rId5"/>
            </p:custDataLst>
          </p:nvPr>
        </p:nvSpPr>
        <p:spPr bwMode="auto">
          <a:xfrm>
            <a:off x="5715000" y="5269345"/>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98300AF-4D67-409A-B9A6-27E95A34E1CA}"/>
              </a:ext>
            </a:extLst>
          </p:cNvPr>
          <p:cNvSpPr>
            <a:spLocks noChangeAspect="1"/>
          </p:cNvSpPr>
          <p:nvPr>
            <p:custDataLst>
              <p:tags r:id="rId6"/>
            </p:custDataLst>
          </p:nvPr>
        </p:nvSpPr>
        <p:spPr bwMode="auto">
          <a:xfrm>
            <a:off x="7248987" y="5257800"/>
            <a:ext cx="514350" cy="514350"/>
          </a:xfrm>
          <a:prstGeom prst="ellipse">
            <a:avLst/>
          </a:prstGeom>
          <a:solidFill>
            <a:srgbClr val="808080"/>
          </a:solidFill>
          <a:ln w="127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0D0C91D-0740-4863-B397-CCA26168E248}"/>
              </a:ext>
            </a:extLst>
          </p:cNvPr>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arrow" w="med" len="med"/>
          </a:ln>
          <a:effectLst/>
        </p:spPr>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D0789737-19DB-4227-A02B-78BE32406216}"/>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053669D9-4900-47F9-B7C1-A2B16B3DE42D}"/>
                </a:ext>
              </a:extLst>
            </p:cNvPr>
            <p:cNvSpPr/>
            <p:nvPr>
              <p:custDataLst>
                <p:tags r:id="rId10"/>
              </p:custDataLst>
            </p:nvPr>
          </p:nvSpPr>
          <p:spPr bwMode="auto">
            <a:xfrm>
              <a:off x="0" y="0"/>
              <a:ext cx="9144000" cy="635000"/>
            </a:xfrm>
            <a:prstGeom prst="rect">
              <a:avLst/>
            </a:prstGeom>
            <a:solidFill>
              <a:srgbClr val="F6F7F8"/>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7" name="ColorBlock">
              <a:extLst>
                <a:ext uri="{FF2B5EF4-FFF2-40B4-BE49-F238E27FC236}">
                  <a16:creationId xmlns:a16="http://schemas.microsoft.com/office/drawing/2014/main" id="{A75F4E85-583F-43E0-92A9-D1444B0331BD}"/>
                </a:ext>
              </a:extLst>
            </p:cNvPr>
            <p:cNvSpPr/>
            <p:nvPr>
              <p:custDataLst>
                <p:tags r:id="rId11"/>
              </p:custDataLst>
            </p:nvPr>
          </p:nvSpPr>
          <p:spPr bwMode="auto">
            <a:xfrm>
              <a:off x="0" y="0"/>
              <a:ext cx="190500" cy="635000"/>
            </a:xfrm>
            <a:prstGeom prst="rect">
              <a:avLst/>
            </a:prstGeom>
            <a:solidFill>
              <a:srgbClr val="639EF4"/>
            </a:solidFill>
            <a:ln w="12700" cap="flat" cmpd="sng" algn="ctr">
              <a:noFill/>
              <a:prstDash val="solid"/>
              <a:round/>
              <a:headEnd type="none" w="med" len="med"/>
              <a:tailEnd type="arrow" w="med" len="med"/>
            </a:ln>
            <a:effectLst/>
            <a:extLst>
              <a:ext uri="{91240B29-F687-4F45-9708-019B960494DF}">
                <a14:hiddenLine xmlns:a14="http://schemas.microsoft.com/office/drawing/2010/main" w="12700" cap="flat" cmpd="sng" algn="ctr">
                  <a:solidFill>
                    <a:schemeClr val="tx1"/>
                  </a:solidFill>
                  <a:prstDash val="solid"/>
                  <a:round/>
                  <a:headEnd type="none" w="med" len="med"/>
                  <a:tailEnd type="arrow" w="med" len="med"/>
                </a14:hiddenLine>
              </a:ext>
            </a:extLst>
          </p:spPr>
          <p:txBody>
            <a:bodyPr rtlCol="0" anchor="ctr"/>
            <a:lstStyle/>
            <a:p>
              <a:pPr algn="ctr"/>
              <a:endParaRPr lang="zh-CN" altLang="en-US" sz="1600" dirty="0">
                <a:latin typeface="+mn-lt"/>
              </a:endParaRPr>
            </a:p>
          </p:txBody>
        </p:sp>
        <p:sp>
          <p:nvSpPr>
            <p:cNvPr id="18" name="TypeText">
              <a:extLst>
                <a:ext uri="{FF2B5EF4-FFF2-40B4-BE49-F238E27FC236}">
                  <a16:creationId xmlns:a16="http://schemas.microsoft.com/office/drawing/2014/main" id="{959ACAF5-A5E5-4C4D-A2A4-8FE7C790ABD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BAA63BD4-4B37-46C5-84CD-985E6503A7B7}"/>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3032C60-AAE9-48A9-BAEB-5D78079F23F2}"/>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556928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356286" y="493713"/>
            <a:ext cx="8001000" cy="573087"/>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C</a:t>
            </a:r>
            <a:r>
              <a:rPr lang="zh-CN" altLang="en-US" dirty="0"/>
              <a:t>程序中常见的与内存相关的错误</a:t>
            </a:r>
            <a:endParaRPr lang="en-GB" dirty="0"/>
          </a:p>
        </p:txBody>
      </p:sp>
      <p:sp>
        <p:nvSpPr>
          <p:cNvPr id="27650" name="Rectangle 2"/>
          <p:cNvSpPr>
            <a:spLocks noGrp="1" noChangeArrowheads="1"/>
          </p:cNvSpPr>
          <p:nvPr>
            <p:ph type="body" idx="1"/>
          </p:nvPr>
        </p:nvSpPr>
        <p:spPr>
          <a:xfrm>
            <a:off x="381000" y="1252538"/>
            <a:ext cx="8307387" cy="5224462"/>
          </a:xfrm>
          <a:ln/>
        </p:spPr>
        <p:txBody>
          <a:bodyPr/>
          <a:lstStyle/>
          <a:p>
            <a:pPr marL="342900" indent="-342900">
              <a:lnSpc>
                <a:spcPct val="120000"/>
              </a:lnSpc>
              <a:buFont typeface="Wingdings" panose="05000000000000000000" pitchFamily="2" charset="2"/>
              <a:buChar char="Ø"/>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间接使用坏指针
读未初始化的内存
覆盖内存
引用不存在的变量
多次释放块
引用已释放的块
释放块失败</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33400" y="1295400"/>
            <a:ext cx="6705600" cy="4114800"/>
          </a:xfrm>
          <a:prstGeom prst="rect">
            <a:avLst/>
          </a:prstGeom>
          <a:solidFill>
            <a:schemeClr val="bg2">
              <a:lumMod val="20000"/>
              <a:lumOff val="8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54306" name="Rectangle 2"/>
          <p:cNvSpPr>
            <a:spLocks noGrp="1" noChangeArrowheads="1"/>
          </p:cNvSpPr>
          <p:nvPr>
            <p:ph type="title"/>
          </p:nvPr>
        </p:nvSpPr>
        <p:spPr>
          <a:xfrm>
            <a:off x="431799" y="341312"/>
            <a:ext cx="5080000" cy="573088"/>
          </a:xfrm>
        </p:spPr>
        <p:txBody>
          <a:bodyPr/>
          <a:lstStyle/>
          <a:p>
            <a:r>
              <a:rPr lang="en-US" dirty="0"/>
              <a:t>C </a:t>
            </a:r>
            <a:r>
              <a:rPr lang="zh-CN" altLang="en-US" dirty="0"/>
              <a:t>操作符顺序</a:t>
            </a:r>
            <a:endParaRPr lang="en-US" dirty="0"/>
          </a:p>
        </p:txBody>
      </p:sp>
      <p:sp>
        <p:nvSpPr>
          <p:cNvPr id="354307" name="Text Box 3"/>
          <p:cNvSpPr txBox="1">
            <a:spLocks noChangeArrowheads="1"/>
          </p:cNvSpPr>
          <p:nvPr/>
        </p:nvSpPr>
        <p:spPr bwMode="auto">
          <a:xfrm>
            <a:off x="466619" y="962085"/>
            <a:ext cx="6924781" cy="4524315"/>
          </a:xfrm>
          <a:prstGeom prst="rect">
            <a:avLst/>
          </a:prstGeom>
          <a:noFill/>
          <a:ln w="25400">
            <a:noFill/>
            <a:miter lim="800000"/>
            <a:headEnd/>
            <a:tailEnd/>
          </a:ln>
          <a:effectLst/>
        </p:spPr>
        <p:txBody>
          <a:bodyPr wrap="none">
            <a:spAutoFit/>
          </a:bodyPr>
          <a:lstStyle/>
          <a:p>
            <a:pPr algn="l">
              <a:lnSpc>
                <a:spcPct val="100000"/>
              </a:lnSpc>
            </a:pPr>
            <a:r>
              <a:rPr lang="en-US" sz="1800" i="1" dirty="0">
                <a:solidFill>
                  <a:srgbClr val="C00000"/>
                </a:solidFill>
                <a:latin typeface="Calibri" pitchFamily="34" charset="0"/>
              </a:rPr>
              <a:t>Operators					</a:t>
            </a:r>
            <a:r>
              <a:rPr lang="en-US" sz="1800" i="1" dirty="0" err="1">
                <a:solidFill>
                  <a:srgbClr val="C00000"/>
                </a:solidFill>
                <a:latin typeface="Calibri" pitchFamily="34" charset="0"/>
              </a:rPr>
              <a:t>Associativity</a:t>
            </a:r>
            <a:endParaRPr lang="en-US" sz="1800" i="1" dirty="0">
              <a:solidFill>
                <a:srgbClr val="C00000"/>
              </a:solidFill>
              <a:latin typeface="Calibri" pitchFamily="34" charset="0"/>
            </a:endParaRPr>
          </a:p>
          <a:p>
            <a:pPr algn="l">
              <a:lnSpc>
                <a:spcPct val="100000"/>
              </a:lnSpc>
            </a:pPr>
            <a:r>
              <a:rPr lang="en-US" sz="1800" dirty="0">
                <a:solidFill>
                  <a:srgbClr val="C00000"/>
                </a:solidFill>
                <a:latin typeface="Courier New" pitchFamily="49" charset="0"/>
              </a:rPr>
              <a:t>()  []  -&gt;  </a:t>
            </a:r>
            <a:r>
              <a:rPr lang="en-US" sz="1800" dirty="0">
                <a:latin typeface="Courier New" pitchFamily="49" charset="0"/>
              </a:rPr>
              <a:t>.					</a:t>
            </a:r>
            <a:r>
              <a:rPr lang="en-US" sz="1800" b="0" dirty="0">
                <a:latin typeface="Calibri" pitchFamily="34" charset="0"/>
              </a:rPr>
              <a:t>left to right</a:t>
            </a:r>
          </a:p>
          <a:p>
            <a:pPr algn="l">
              <a:lnSpc>
                <a:spcPct val="100000"/>
              </a:lnSpc>
            </a:pPr>
            <a:r>
              <a:rPr lang="en-US" sz="1800" dirty="0">
                <a:latin typeface="Courier New" pitchFamily="49" charset="0"/>
              </a:rPr>
              <a:t>!  ~  ++  --  +  -  </a:t>
            </a:r>
            <a:r>
              <a:rPr lang="en-US" sz="1800" dirty="0">
                <a:solidFill>
                  <a:srgbClr val="C00000"/>
                </a:solidFill>
                <a:latin typeface="Courier New" pitchFamily="49" charset="0"/>
              </a:rPr>
              <a:t>*  &amp;</a:t>
            </a:r>
            <a:r>
              <a:rPr lang="en-US" sz="1800" dirty="0">
                <a:latin typeface="Courier New" pitchFamily="49" charset="0"/>
              </a:rPr>
              <a:t> (type) </a:t>
            </a:r>
            <a:r>
              <a:rPr lang="en-US" sz="1800" dirty="0" err="1">
                <a:latin typeface="Courier New" pitchFamily="49" charset="0"/>
              </a:rPr>
              <a:t>sizeof</a:t>
            </a:r>
            <a:r>
              <a:rPr lang="en-US" sz="1800" dirty="0">
                <a:latin typeface="Courier New" pitchFamily="49" charset="0"/>
              </a:rPr>
              <a:t>	</a:t>
            </a:r>
            <a:r>
              <a:rPr lang="en-US" sz="1800" b="0" dirty="0">
                <a:latin typeface="Calibri" pitchFamily="34" charset="0"/>
              </a:rPr>
              <a:t>right to left</a:t>
            </a:r>
          </a:p>
          <a:p>
            <a:pPr algn="l">
              <a:lnSpc>
                <a:spcPct val="100000"/>
              </a:lnSpc>
            </a:pPr>
            <a:r>
              <a:rPr lang="en-US" sz="1800" dirty="0">
                <a:latin typeface="Courier New" pitchFamily="49" charset="0"/>
              </a:rPr>
              <a:t>*  /  %					</a:t>
            </a:r>
            <a:r>
              <a:rPr lang="en-US" sz="1800" b="0" dirty="0">
                <a:latin typeface="Calibri" pitchFamily="34" charset="0"/>
              </a:rPr>
              <a:t>left to right</a:t>
            </a:r>
          </a:p>
          <a:p>
            <a:pPr algn="l">
              <a:lnSpc>
                <a:spcPct val="100000"/>
              </a:lnSpc>
            </a:pPr>
            <a:r>
              <a:rPr lang="en-US" sz="1800" dirty="0">
                <a:latin typeface="Courier New" pitchFamily="49" charset="0"/>
              </a:rPr>
              <a:t>+  -						</a:t>
            </a:r>
            <a:r>
              <a:rPr lang="en-US" sz="1800" b="0" dirty="0">
                <a:latin typeface="Calibri" pitchFamily="34" charset="0"/>
              </a:rPr>
              <a:t>left to right</a:t>
            </a:r>
          </a:p>
          <a:p>
            <a:pPr algn="l">
              <a:lnSpc>
                <a:spcPct val="100000"/>
              </a:lnSpc>
            </a:pPr>
            <a:r>
              <a:rPr lang="en-US" sz="1800" dirty="0">
                <a:latin typeface="Courier New" pitchFamily="49" charset="0"/>
              </a:rPr>
              <a:t>&lt;&lt;  &gt;&gt;						</a:t>
            </a:r>
            <a:r>
              <a:rPr lang="en-US" sz="1800" b="0" dirty="0">
                <a:latin typeface="Calibri" pitchFamily="34" charset="0"/>
              </a:rPr>
              <a:t>left to right</a:t>
            </a:r>
          </a:p>
          <a:p>
            <a:pPr algn="l">
              <a:lnSpc>
                <a:spcPct val="100000"/>
              </a:lnSpc>
            </a:pPr>
            <a:r>
              <a:rPr lang="en-US" sz="1800" dirty="0">
                <a:latin typeface="Courier New" pitchFamily="49" charset="0"/>
              </a:rPr>
              <a:t>&lt;  &lt;=  &gt;  &gt;=					</a:t>
            </a:r>
            <a:r>
              <a:rPr lang="en-US" sz="1800" b="0" dirty="0">
                <a:latin typeface="Calibri" pitchFamily="34" charset="0"/>
              </a:rPr>
              <a:t>left to right</a:t>
            </a:r>
          </a:p>
          <a:p>
            <a:pPr algn="l">
              <a:lnSpc>
                <a:spcPct val="100000"/>
              </a:lnSpc>
            </a:pPr>
            <a:r>
              <a:rPr lang="en-US" sz="1800" dirty="0">
                <a:latin typeface="Courier New" pitchFamily="49" charset="0"/>
              </a:rPr>
              <a:t>==  !=						</a:t>
            </a:r>
            <a:r>
              <a:rPr lang="en-US" sz="1800" b="0" dirty="0">
                <a:latin typeface="Calibri" pitchFamily="34" charset="0"/>
              </a:rPr>
              <a:t>left to right</a:t>
            </a:r>
          </a:p>
          <a:p>
            <a:pPr algn="l">
              <a:lnSpc>
                <a:spcPct val="100000"/>
              </a:lnSpc>
            </a:pPr>
            <a:r>
              <a:rPr lang="en-US" sz="1800" dirty="0">
                <a:latin typeface="Courier New" pitchFamily="49" charset="0"/>
              </a:rPr>
              <a:t>&amp;						</a:t>
            </a:r>
            <a:r>
              <a:rPr lang="en-US" sz="1800" b="0" dirty="0">
                <a:latin typeface="Calibri" pitchFamily="34" charset="0"/>
              </a:rPr>
              <a:t>left to right</a:t>
            </a:r>
          </a:p>
          <a:p>
            <a:pPr algn="l">
              <a:lnSpc>
                <a:spcPct val="100000"/>
              </a:lnSpc>
            </a:pPr>
            <a:r>
              <a:rPr lang="en-US" sz="1800" dirty="0">
                <a:latin typeface="Courier New" pitchFamily="49" charset="0"/>
              </a:rPr>
              <a:t>^						</a:t>
            </a:r>
            <a:r>
              <a:rPr lang="en-US" sz="1800" b="0" dirty="0">
                <a:latin typeface="Calibri" pitchFamily="34" charset="0"/>
              </a:rPr>
              <a:t>left to right</a:t>
            </a:r>
          </a:p>
          <a:p>
            <a:pPr algn="l">
              <a:lnSpc>
                <a:spcPct val="100000"/>
              </a:lnSpc>
            </a:pPr>
            <a:r>
              <a:rPr lang="en-US" sz="1800" dirty="0">
                <a:latin typeface="Courier New" pitchFamily="49" charset="0"/>
              </a:rPr>
              <a:t>|						</a:t>
            </a:r>
            <a:r>
              <a:rPr lang="en-US" sz="1800" b="0" dirty="0">
                <a:latin typeface="Calibri" pitchFamily="34" charset="0"/>
              </a:rPr>
              <a:t>left to right</a:t>
            </a:r>
          </a:p>
          <a:p>
            <a:pPr algn="l">
              <a:lnSpc>
                <a:spcPct val="100000"/>
              </a:lnSpc>
            </a:pPr>
            <a:r>
              <a:rPr lang="en-US" sz="1800" dirty="0">
                <a:latin typeface="Courier New" pitchFamily="49" charset="0"/>
              </a:rPr>
              <a:t>&amp;&amp;						</a:t>
            </a:r>
            <a:r>
              <a:rPr lang="en-US" sz="1800" b="0" dirty="0">
                <a:latin typeface="Calibri" pitchFamily="34" charset="0"/>
              </a:rPr>
              <a:t>left to right</a:t>
            </a:r>
          </a:p>
          <a:p>
            <a:pPr algn="l">
              <a:lnSpc>
                <a:spcPct val="100000"/>
              </a:lnSpc>
            </a:pPr>
            <a:r>
              <a:rPr lang="en-US" sz="1800" dirty="0">
                <a:latin typeface="Courier New" pitchFamily="49" charset="0"/>
              </a:rPr>
              <a:t>||						</a:t>
            </a:r>
            <a:r>
              <a:rPr lang="en-US" sz="1800" b="0" dirty="0">
                <a:latin typeface="Calibri" pitchFamily="34" charset="0"/>
              </a:rPr>
              <a:t>left to right</a:t>
            </a:r>
          </a:p>
          <a:p>
            <a:pPr algn="l">
              <a:lnSpc>
                <a:spcPct val="100000"/>
              </a:lnSpc>
            </a:pPr>
            <a:r>
              <a:rPr lang="en-US" sz="1800" dirty="0">
                <a:latin typeface="Courier New" pitchFamily="49" charset="0"/>
              </a:rPr>
              <a:t>?:						</a:t>
            </a:r>
            <a:r>
              <a:rPr lang="en-US" sz="1800" b="0" dirty="0">
                <a:latin typeface="Calibri" pitchFamily="34" charset="0"/>
              </a:rPr>
              <a:t>right to left</a:t>
            </a:r>
          </a:p>
          <a:p>
            <a:pPr algn="l">
              <a:lnSpc>
                <a:spcPct val="100000"/>
              </a:lnSpc>
            </a:pPr>
            <a:r>
              <a:rPr lang="en-US" sz="1800" dirty="0">
                <a:latin typeface="Courier New" pitchFamily="49" charset="0"/>
              </a:rPr>
              <a:t>= += -= *= /= %= &amp;= ^= != &lt;&lt;= &gt;&gt;=		</a:t>
            </a:r>
            <a:r>
              <a:rPr lang="en-US" sz="1800" b="0" dirty="0">
                <a:latin typeface="Calibri" pitchFamily="34" charset="0"/>
              </a:rPr>
              <a:t>right to left</a:t>
            </a:r>
          </a:p>
          <a:p>
            <a:pPr algn="l">
              <a:lnSpc>
                <a:spcPct val="100000"/>
              </a:lnSpc>
            </a:pPr>
            <a:r>
              <a:rPr lang="en-US" sz="1800" dirty="0">
                <a:latin typeface="Courier New" pitchFamily="49" charset="0"/>
              </a:rPr>
              <a:t>,						</a:t>
            </a:r>
            <a:r>
              <a:rPr lang="en-US" sz="1800" b="0" dirty="0">
                <a:latin typeface="Calibri" pitchFamily="34" charset="0"/>
              </a:rPr>
              <a:t>left to right</a:t>
            </a:r>
          </a:p>
        </p:txBody>
      </p:sp>
      <p:sp>
        <p:nvSpPr>
          <p:cNvPr id="354308" name="Rectangle 4"/>
          <p:cNvSpPr>
            <a:spLocks noGrp="1" noChangeArrowheads="1"/>
          </p:cNvSpPr>
          <p:nvPr>
            <p:ph type="body" idx="1"/>
          </p:nvPr>
        </p:nvSpPr>
        <p:spPr>
          <a:xfrm>
            <a:off x="480291" y="5484090"/>
            <a:ext cx="7162800" cy="928255"/>
          </a:xfrm>
          <a:noFill/>
          <a:ln/>
        </p:spPr>
        <p:txBody>
          <a:bodyPr/>
          <a:lstStyle/>
          <a:p>
            <a:pPr marL="63500" indent="-238125"/>
            <a:r>
              <a:rPr lang="en-US" sz="2000" dirty="0"/>
              <a:t> </a:t>
            </a:r>
            <a:r>
              <a:rPr lang="en-US" sz="2000" dirty="0">
                <a:latin typeface="Courier New" pitchFamily="49" charset="0"/>
              </a:rPr>
              <a:t>-&gt;</a:t>
            </a:r>
            <a:r>
              <a:rPr lang="en-US" sz="2000" dirty="0"/>
              <a:t>, </a:t>
            </a:r>
            <a:r>
              <a:rPr lang="en-US" sz="2000" dirty="0">
                <a:latin typeface="Courier New"/>
                <a:cs typeface="Courier New"/>
              </a:rPr>
              <a:t>()</a:t>
            </a:r>
            <a:r>
              <a:rPr lang="en-US" sz="2000" dirty="0"/>
              <a:t>, and </a:t>
            </a:r>
            <a:r>
              <a:rPr lang="en-US" sz="2000" dirty="0">
                <a:latin typeface="Courier New"/>
                <a:cs typeface="Courier New"/>
              </a:rPr>
              <a:t>[]</a:t>
            </a:r>
            <a:r>
              <a:rPr lang="en-US" sz="2000" dirty="0"/>
              <a:t> have high precedence, with </a:t>
            </a:r>
            <a:r>
              <a:rPr lang="en-US" sz="2000" dirty="0">
                <a:latin typeface="Courier New"/>
                <a:cs typeface="Courier New"/>
              </a:rPr>
              <a:t>*</a:t>
            </a:r>
            <a:r>
              <a:rPr lang="en-US" sz="2000" dirty="0"/>
              <a:t> and </a:t>
            </a:r>
            <a:r>
              <a:rPr lang="en-US" sz="2000" dirty="0">
                <a:latin typeface="Courier New"/>
                <a:cs typeface="Courier New"/>
              </a:rPr>
              <a:t>&amp;</a:t>
            </a:r>
            <a:r>
              <a:rPr lang="en-US" sz="2000" dirty="0"/>
              <a:t> just below</a:t>
            </a:r>
          </a:p>
          <a:p>
            <a:pPr marL="63500" indent="-238125"/>
            <a:r>
              <a:rPr lang="en-US" sz="2000" dirty="0"/>
              <a:t>Unary </a:t>
            </a:r>
            <a:r>
              <a:rPr lang="en-US" sz="2000" dirty="0">
                <a:latin typeface="Courier New"/>
                <a:cs typeface="Courier New"/>
              </a:rPr>
              <a:t>+</a:t>
            </a:r>
            <a:r>
              <a:rPr lang="en-US" sz="2000" dirty="0">
                <a:latin typeface="+mn-lt"/>
                <a:cs typeface="Courier New"/>
              </a:rPr>
              <a:t>,</a:t>
            </a:r>
            <a:r>
              <a:rPr lang="en-US" sz="2000" dirty="0">
                <a:latin typeface="Courier New"/>
                <a:cs typeface="Courier New"/>
              </a:rPr>
              <a:t> -</a:t>
            </a:r>
            <a:r>
              <a:rPr lang="en-US" sz="2000" dirty="0"/>
              <a:t>, and </a:t>
            </a:r>
            <a:r>
              <a:rPr lang="en-US" sz="2000" dirty="0">
                <a:latin typeface="Courier New"/>
                <a:cs typeface="Courier New"/>
              </a:rPr>
              <a:t>*</a:t>
            </a:r>
            <a:r>
              <a:rPr lang="en-US" sz="2000" dirty="0"/>
              <a:t> have higher precedence than binary forms</a:t>
            </a:r>
          </a:p>
        </p:txBody>
      </p:sp>
      <p:sp>
        <p:nvSpPr>
          <p:cNvPr id="6" name="TextBox 5"/>
          <p:cNvSpPr txBox="1"/>
          <p:nvPr/>
        </p:nvSpPr>
        <p:spPr>
          <a:xfrm>
            <a:off x="6671832" y="6477000"/>
            <a:ext cx="2167368" cy="369332"/>
          </a:xfrm>
          <a:prstGeom prst="rect">
            <a:avLst/>
          </a:prstGeom>
          <a:noFill/>
        </p:spPr>
        <p:txBody>
          <a:bodyPr wrap="none" rtlCol="0">
            <a:spAutoFit/>
          </a:bodyPr>
          <a:lstStyle/>
          <a:p>
            <a:r>
              <a:rPr lang="en-US" sz="1800" dirty="0">
                <a:solidFill>
                  <a:schemeClr val="bg1">
                    <a:lumMod val="50000"/>
                  </a:schemeClr>
                </a:solidFill>
                <a:latin typeface="Calibri" pitchFamily="34" charset="0"/>
              </a:rPr>
              <a:t>Source: K&amp;R page 53</a:t>
            </a:r>
          </a:p>
        </p:txBody>
      </p:sp>
      <p:sp>
        <p:nvSpPr>
          <p:cNvPr id="2" name="文本框 1">
            <a:extLst>
              <a:ext uri="{FF2B5EF4-FFF2-40B4-BE49-F238E27FC236}">
                <a16:creationId xmlns:a16="http://schemas.microsoft.com/office/drawing/2014/main" id="{0420A7C6-3C99-4F22-A9F2-C2712C46A0F9}"/>
              </a:ext>
            </a:extLst>
          </p:cNvPr>
          <p:cNvSpPr txBox="1"/>
          <p:nvPr/>
        </p:nvSpPr>
        <p:spPr>
          <a:xfrm>
            <a:off x="5791200" y="1255268"/>
            <a:ext cx="3200400" cy="1945131"/>
          </a:xfrm>
          <a:prstGeom prst="rect">
            <a:avLst/>
          </a:prstGeom>
          <a:solidFill>
            <a:srgbClr val="F6F5BD"/>
          </a:solidFill>
          <a:ln>
            <a:solidFill>
              <a:srgbClr val="FFC000"/>
            </a:solidFill>
          </a:ln>
        </p:spPr>
        <p:txBody>
          <a:bodyPr wrap="square" rtlCol="0">
            <a:noAutofit/>
          </a:bodyPr>
          <a:lstStyle/>
          <a:p>
            <a:r>
              <a:rPr lang="zh-CN" altLang="en-US" sz="2800" dirty="0">
                <a:solidFill>
                  <a:srgbClr val="0070C0"/>
                </a:solidFill>
                <a:latin typeface="Calibri" pitchFamily="34" charset="0"/>
              </a:rPr>
              <a:t>问：</a:t>
            </a:r>
            <a:r>
              <a:rPr lang="en-US" altLang="zh-CN" sz="2800" dirty="0">
                <a:solidFill>
                  <a:srgbClr val="0070C0"/>
                </a:solidFill>
                <a:latin typeface="Calibri" pitchFamily="34" charset="0"/>
              </a:rPr>
              <a:t>1&lt;&lt;2 + 3 </a:t>
            </a:r>
            <a:r>
              <a:rPr lang="zh-CN" altLang="en-US" sz="2800" dirty="0">
                <a:solidFill>
                  <a:srgbClr val="0070C0"/>
                </a:solidFill>
                <a:latin typeface="Calibri" pitchFamily="34" charset="0"/>
              </a:rPr>
              <a:t>的值是多少？</a:t>
            </a:r>
            <a:endParaRPr lang="en-US" altLang="zh-CN" sz="2800" dirty="0">
              <a:solidFill>
                <a:srgbClr val="0070C0"/>
              </a:solidFill>
              <a:latin typeface="Calibri" pitchFamily="34" charset="0"/>
            </a:endParaRPr>
          </a:p>
          <a:p>
            <a:r>
              <a:rPr lang="zh-CN" altLang="en-US" sz="2800" dirty="0">
                <a:solidFill>
                  <a:srgbClr val="0070C0"/>
                </a:solidFill>
                <a:latin typeface="Calibri" pitchFamily="34" charset="0"/>
              </a:rPr>
              <a:t>等价于：</a:t>
            </a:r>
            <a:r>
              <a:rPr lang="en-US" altLang="zh-CN" sz="2800" dirty="0">
                <a:solidFill>
                  <a:srgbClr val="0070C0"/>
                </a:solidFill>
                <a:latin typeface="Calibri" pitchFamily="34" charset="0"/>
              </a:rPr>
              <a:t>1&lt;&lt; (2 + 3)</a:t>
            </a:r>
            <a:endParaRPr lang="zh-CN" altLang="en-US" sz="2800" dirty="0">
              <a:solidFill>
                <a:srgbClr val="0070C0"/>
              </a:solidFill>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
                                            <p:txEl>
                                              <p:pRg st="1" end="1"/>
                                            </p:txEl>
                                          </p:spTgt>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2" grpId="1"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B6745-99F6-459B-8C64-A710A16BBF52}"/>
              </a:ext>
            </a:extLst>
          </p:cNvPr>
          <p:cNvSpPr>
            <a:spLocks noGrp="1"/>
          </p:cNvSpPr>
          <p:nvPr>
            <p:ph type="title"/>
          </p:nvPr>
        </p:nvSpPr>
        <p:spPr/>
        <p:txBody>
          <a:bodyPr/>
          <a:lstStyle/>
          <a:p>
            <a:r>
              <a:rPr lang="en-US" altLang="zh-CN" dirty="0" err="1"/>
              <a:t>sbrk</a:t>
            </a:r>
            <a:r>
              <a:rPr lang="zh-CN" altLang="en-US" dirty="0"/>
              <a:t>函数示例</a:t>
            </a:r>
          </a:p>
        </p:txBody>
      </p:sp>
      <p:sp>
        <p:nvSpPr>
          <p:cNvPr id="3" name="内容占位符 2">
            <a:extLst>
              <a:ext uri="{FF2B5EF4-FFF2-40B4-BE49-F238E27FC236}">
                <a16:creationId xmlns:a16="http://schemas.microsoft.com/office/drawing/2014/main" id="{EF8B09EC-A4E0-4FB1-9643-E3455FC2D757}"/>
              </a:ext>
            </a:extLst>
          </p:cNvPr>
          <p:cNvSpPr>
            <a:spLocks noGrp="1"/>
          </p:cNvSpPr>
          <p:nvPr>
            <p:ph idx="1"/>
          </p:nvPr>
        </p:nvSpPr>
        <p:spPr>
          <a:xfrm>
            <a:off x="304801" y="1362075"/>
            <a:ext cx="4114800" cy="5249704"/>
          </a:xfrm>
          <a:ln>
            <a:solidFill>
              <a:srgbClr val="FF0000"/>
            </a:solidFill>
          </a:ln>
        </p:spPr>
        <p:txBody>
          <a:bodyPr/>
          <a:lstStyle/>
          <a:p>
            <a:pPr>
              <a:spcBef>
                <a:spcPts val="0"/>
              </a:spcBef>
            </a:pPr>
            <a:r>
              <a:rPr lang="en-US" altLang="zh-CN" sz="2000" dirty="0"/>
              <a:t>#include &lt;</a:t>
            </a:r>
            <a:r>
              <a:rPr lang="en-US" altLang="zh-CN" sz="2000" dirty="0" err="1"/>
              <a:t>stdio.h</a:t>
            </a:r>
            <a:r>
              <a:rPr lang="en-US" altLang="zh-CN" sz="2000" dirty="0"/>
              <a:t>&gt;</a:t>
            </a:r>
          </a:p>
          <a:p>
            <a:pPr>
              <a:spcBef>
                <a:spcPts val="0"/>
              </a:spcBef>
            </a:pPr>
            <a:r>
              <a:rPr lang="en-US" altLang="zh-CN" sz="2000" dirty="0"/>
              <a:t>#include &lt;</a:t>
            </a:r>
            <a:r>
              <a:rPr lang="en-US" altLang="zh-CN" sz="2000" dirty="0" err="1"/>
              <a:t>unistd.h</a:t>
            </a:r>
            <a:r>
              <a:rPr lang="en-US" altLang="zh-CN" sz="2000" dirty="0"/>
              <a:t>&gt;</a:t>
            </a:r>
          </a:p>
          <a:p>
            <a:pPr>
              <a:spcBef>
                <a:spcPts val="0"/>
              </a:spcBef>
            </a:pPr>
            <a:r>
              <a:rPr lang="en-US" altLang="zh-CN" sz="2000" dirty="0"/>
              <a:t>int main()</a:t>
            </a:r>
          </a:p>
          <a:p>
            <a:pPr>
              <a:spcBef>
                <a:spcPts val="0"/>
              </a:spcBef>
            </a:pPr>
            <a:r>
              <a:rPr lang="en-US" altLang="zh-CN" sz="2000" dirty="0"/>
              <a:t>{</a:t>
            </a:r>
          </a:p>
          <a:p>
            <a:pPr>
              <a:spcBef>
                <a:spcPts val="0"/>
              </a:spcBef>
            </a:pPr>
            <a:r>
              <a:rPr lang="en-US" altLang="zh-CN" sz="2000" dirty="0"/>
              <a:t>   int* p1 = </a:t>
            </a:r>
            <a:r>
              <a:rPr lang="en-US" altLang="zh-CN" sz="2000" dirty="0" err="1"/>
              <a:t>sbrk</a:t>
            </a:r>
            <a:r>
              <a:rPr lang="en-US" altLang="zh-CN" sz="2000" dirty="0"/>
              <a:t>(4);//</a:t>
            </a:r>
            <a:r>
              <a:rPr lang="zh-CN" altLang="en-US" sz="2000" dirty="0"/>
              <a:t>分配</a:t>
            </a:r>
            <a:r>
              <a:rPr lang="en-US" altLang="zh-CN" sz="2000" dirty="0"/>
              <a:t>4</a:t>
            </a:r>
            <a:r>
              <a:rPr lang="zh-CN" altLang="en-US" sz="2000" dirty="0"/>
              <a:t>个字节的内存空间</a:t>
            </a:r>
          </a:p>
          <a:p>
            <a:pPr>
              <a:spcBef>
                <a:spcPts val="0"/>
              </a:spcBef>
            </a:pPr>
            <a:r>
              <a:rPr lang="zh-CN" altLang="en-US" sz="2000" dirty="0"/>
              <a:t>   </a:t>
            </a:r>
            <a:r>
              <a:rPr lang="en-US" altLang="zh-CN" sz="2000" dirty="0" err="1"/>
              <a:t>printf</a:t>
            </a:r>
            <a:r>
              <a:rPr lang="en-US" altLang="zh-CN" sz="2000" dirty="0"/>
              <a:t>("p1=%p\n", p1);</a:t>
            </a:r>
          </a:p>
          <a:p>
            <a:pPr>
              <a:spcBef>
                <a:spcPts val="0"/>
              </a:spcBef>
            </a:pPr>
            <a:r>
              <a:rPr lang="en-US" altLang="zh-CN" sz="2000" dirty="0"/>
              <a:t>   int* p2 = </a:t>
            </a:r>
            <a:r>
              <a:rPr lang="en-US" altLang="zh-CN" sz="2000" dirty="0" err="1"/>
              <a:t>sbrk</a:t>
            </a:r>
            <a:r>
              <a:rPr lang="en-US" altLang="zh-CN" sz="2000" dirty="0"/>
              <a:t>(4);</a:t>
            </a:r>
          </a:p>
          <a:p>
            <a:pPr>
              <a:spcBef>
                <a:spcPts val="0"/>
              </a:spcBef>
            </a:pPr>
            <a:r>
              <a:rPr lang="en-US" altLang="zh-CN" sz="2000" dirty="0"/>
              <a:t>   int* p3 = </a:t>
            </a:r>
            <a:r>
              <a:rPr lang="en-US" altLang="zh-CN" sz="2000" dirty="0" err="1"/>
              <a:t>sbrk</a:t>
            </a:r>
            <a:r>
              <a:rPr lang="en-US" altLang="zh-CN" sz="2000" dirty="0"/>
              <a:t>(4);</a:t>
            </a:r>
          </a:p>
          <a:p>
            <a:pPr>
              <a:spcBef>
                <a:spcPts val="0"/>
              </a:spcBef>
            </a:pPr>
            <a:r>
              <a:rPr lang="en-US" altLang="zh-CN" sz="2000" dirty="0"/>
              <a:t>   int* p4 = </a:t>
            </a:r>
            <a:r>
              <a:rPr lang="en-US" altLang="zh-CN" sz="2000" dirty="0" err="1"/>
              <a:t>sbrk</a:t>
            </a:r>
            <a:r>
              <a:rPr lang="en-US" altLang="zh-CN" sz="2000" dirty="0"/>
              <a:t>(4);</a:t>
            </a:r>
            <a:endParaRPr lang="zh-CN" altLang="en-US" sz="2000" dirty="0"/>
          </a:p>
        </p:txBody>
      </p:sp>
      <p:sp>
        <p:nvSpPr>
          <p:cNvPr id="6" name="内容占位符 2">
            <a:extLst>
              <a:ext uri="{FF2B5EF4-FFF2-40B4-BE49-F238E27FC236}">
                <a16:creationId xmlns:a16="http://schemas.microsoft.com/office/drawing/2014/main" id="{441F54A4-1759-464C-B230-3CE861BD4590}"/>
              </a:ext>
            </a:extLst>
          </p:cNvPr>
          <p:cNvSpPr txBox="1">
            <a:spLocks/>
          </p:cNvSpPr>
          <p:nvPr/>
        </p:nvSpPr>
        <p:spPr bwMode="auto">
          <a:xfrm>
            <a:off x="4530437" y="1362075"/>
            <a:ext cx="4461163" cy="5249704"/>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30000"/>
              </a:lnSpc>
              <a:spcBef>
                <a:spcPct val="20000"/>
              </a:spcBef>
              <a:spcAft>
                <a:spcPct val="0"/>
              </a:spcAft>
              <a:buClr>
                <a:srgbClr val="990000"/>
              </a:buClr>
              <a:buSzPct val="60000"/>
              <a:buFont typeface="Wingdings 2" pitchFamily="18" charset="2"/>
              <a:buNone/>
              <a:defRPr sz="2400" b="0">
                <a:solidFill>
                  <a:schemeClr val="tx1"/>
                </a:solidFill>
                <a:latin typeface="Calibri" pitchFamily="34" charset="0"/>
                <a:ea typeface="微软雅黑" panose="020B0503020204020204" pitchFamily="34" charset="-122"/>
                <a:cs typeface="+mn-cs"/>
              </a:defRPr>
            </a:lvl1pPr>
            <a:lvl2pPr marL="457200" indent="0" algn="l" rtl="0" eaLnBrk="1" fontAlgn="base" hangingPunct="1">
              <a:lnSpc>
                <a:spcPct val="130000"/>
              </a:lnSpc>
              <a:spcBef>
                <a:spcPct val="20000"/>
              </a:spcBef>
              <a:spcAft>
                <a:spcPct val="0"/>
              </a:spcAft>
              <a:buClr>
                <a:srgbClr val="990000"/>
              </a:buClr>
              <a:buSzPct val="110000"/>
              <a:buFont typeface="Wingdings" pitchFamily="2" charset="2"/>
              <a:buNone/>
              <a:defRPr sz="2200" b="0">
                <a:solidFill>
                  <a:schemeClr val="tx1"/>
                </a:solidFill>
                <a:latin typeface="Calibri" pitchFamily="34" charset="0"/>
                <a:ea typeface="微软雅黑" panose="020B0503020204020204" pitchFamily="34" charset="-122"/>
              </a:defRPr>
            </a:lvl2pPr>
            <a:lvl3pPr marL="914400" indent="0" algn="l" rtl="0" eaLnBrk="1" fontAlgn="base" hangingPunct="1">
              <a:spcBef>
                <a:spcPct val="20000"/>
              </a:spcBef>
              <a:spcAft>
                <a:spcPct val="0"/>
              </a:spcAft>
              <a:buSzPct val="80000"/>
              <a:buFont typeface="Wingdings" pitchFamily="2" charset="2"/>
              <a:buNone/>
              <a:defRPr sz="2000" b="0">
                <a:solidFill>
                  <a:schemeClr val="tx1"/>
                </a:solidFill>
                <a:latin typeface="Calibri" pitchFamily="34" charset="0"/>
                <a:ea typeface="微软雅黑" panose="020B0503020204020204" pitchFamily="34" charset="-122"/>
              </a:defRPr>
            </a:lvl3pPr>
            <a:lvl4pPr marL="1371600" indent="0" algn="l" rtl="0" eaLnBrk="1" fontAlgn="base" hangingPunct="1">
              <a:spcBef>
                <a:spcPct val="20000"/>
              </a:spcBef>
              <a:spcAft>
                <a:spcPct val="0"/>
              </a:spcAft>
              <a:buNone/>
              <a:defRPr sz="2000" b="0">
                <a:solidFill>
                  <a:schemeClr val="tx1"/>
                </a:solidFill>
                <a:latin typeface="Calibri" pitchFamily="34" charset="0"/>
                <a:ea typeface="微软雅黑" panose="020B0503020204020204" pitchFamily="34" charset="-122"/>
              </a:defRPr>
            </a:lvl4pPr>
            <a:lvl5pPr marL="1828800" indent="0" algn="l" rtl="0" eaLnBrk="1" fontAlgn="base" hangingPunct="1">
              <a:spcBef>
                <a:spcPct val="20000"/>
              </a:spcBef>
              <a:spcAft>
                <a:spcPct val="0"/>
              </a:spcAft>
              <a:buNone/>
              <a:defRPr sz="2000" b="0">
                <a:solidFill>
                  <a:schemeClr val="tx1"/>
                </a:solidFill>
                <a:latin typeface="Calibri" pitchFamily="34" charset="0"/>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pPr>
            <a:r>
              <a:rPr lang="en-US" altLang="zh-CN" sz="2000" kern="0" dirty="0"/>
              <a:t>  </a:t>
            </a:r>
            <a:r>
              <a:rPr lang="en-US" altLang="zh-CN" sz="2000" kern="0" dirty="0" err="1"/>
              <a:t>printf</a:t>
            </a:r>
            <a:r>
              <a:rPr lang="en-US" altLang="zh-CN" sz="2000" kern="0" dirty="0"/>
              <a:t>("p2=%p\n", p2);</a:t>
            </a:r>
          </a:p>
          <a:p>
            <a:pPr>
              <a:spcBef>
                <a:spcPts val="0"/>
              </a:spcBef>
            </a:pPr>
            <a:r>
              <a:rPr lang="en-US" altLang="zh-CN" sz="2000" kern="0" dirty="0"/>
              <a:t>   </a:t>
            </a:r>
            <a:r>
              <a:rPr lang="en-US" altLang="zh-CN" sz="2000" kern="0" dirty="0" err="1"/>
              <a:t>printf</a:t>
            </a:r>
            <a:r>
              <a:rPr lang="en-US" altLang="zh-CN" sz="2000" kern="0" dirty="0"/>
              <a:t>("p3=%p\n", p3);</a:t>
            </a:r>
          </a:p>
          <a:p>
            <a:pPr>
              <a:spcBef>
                <a:spcPts val="0"/>
              </a:spcBef>
            </a:pPr>
            <a:r>
              <a:rPr lang="en-US" altLang="zh-CN" sz="2000" kern="0" dirty="0"/>
              <a:t>   </a:t>
            </a:r>
            <a:r>
              <a:rPr lang="en-US" altLang="zh-CN" sz="2000" kern="0" dirty="0" err="1"/>
              <a:t>printf</a:t>
            </a:r>
            <a:r>
              <a:rPr lang="en-US" altLang="zh-CN" sz="2000" kern="0" dirty="0"/>
              <a:t>("p4=%p\n", p4);</a:t>
            </a:r>
          </a:p>
          <a:p>
            <a:pPr>
              <a:spcBef>
                <a:spcPts val="0"/>
              </a:spcBef>
            </a:pPr>
            <a:r>
              <a:rPr lang="en-US" altLang="zh-CN" sz="2000" kern="0" dirty="0"/>
              <a:t>   </a:t>
            </a:r>
            <a:r>
              <a:rPr lang="en-US" altLang="zh-CN" sz="2000" kern="0" dirty="0" err="1"/>
              <a:t>sbrk</a:t>
            </a:r>
            <a:r>
              <a:rPr lang="en-US" altLang="zh-CN" sz="2000" kern="0" dirty="0"/>
              <a:t>(-12);//</a:t>
            </a:r>
            <a:r>
              <a:rPr lang="zh-CN" altLang="en-US" sz="2000" kern="0" dirty="0"/>
              <a:t>释放</a:t>
            </a:r>
            <a:r>
              <a:rPr lang="en-US" altLang="zh-CN" sz="2000" kern="0" dirty="0"/>
              <a:t>12</a:t>
            </a:r>
            <a:r>
              <a:rPr lang="zh-CN" altLang="en-US" sz="2000" kern="0" dirty="0"/>
              <a:t>个字节的内存空间</a:t>
            </a:r>
          </a:p>
          <a:p>
            <a:pPr>
              <a:spcBef>
                <a:spcPts val="0"/>
              </a:spcBef>
            </a:pPr>
            <a:r>
              <a:rPr lang="zh-CN" altLang="en-US" sz="2000" kern="0" dirty="0"/>
              <a:t>   </a:t>
            </a:r>
            <a:r>
              <a:rPr lang="en-US" altLang="zh-CN" sz="2000" kern="0" dirty="0"/>
              <a:t>int* cur = </a:t>
            </a:r>
            <a:r>
              <a:rPr lang="en-US" altLang="zh-CN" sz="2000" kern="0" dirty="0" err="1"/>
              <a:t>sbrk</a:t>
            </a:r>
            <a:r>
              <a:rPr lang="en-US" altLang="zh-CN" sz="2000" kern="0" dirty="0"/>
              <a:t>(0);//</a:t>
            </a:r>
            <a:r>
              <a:rPr lang="zh-CN" altLang="en-US" sz="2000" kern="0" dirty="0"/>
              <a:t>获取</a:t>
            </a:r>
            <a:r>
              <a:rPr lang="en-US" altLang="zh-CN" sz="2000" kern="0" dirty="0" err="1"/>
              <a:t>sbrk</a:t>
            </a:r>
            <a:r>
              <a:rPr lang="zh-CN" altLang="en-US" sz="2000" kern="0" dirty="0"/>
              <a:t>后台的当前位置</a:t>
            </a:r>
          </a:p>
          <a:p>
            <a:pPr>
              <a:spcBef>
                <a:spcPts val="0"/>
              </a:spcBef>
            </a:pPr>
            <a:r>
              <a:rPr lang="zh-CN" altLang="en-US" sz="2000" kern="0" dirty="0"/>
              <a:t>   </a:t>
            </a:r>
            <a:r>
              <a:rPr lang="en-US" altLang="zh-CN" sz="2000" kern="0" dirty="0" err="1"/>
              <a:t>printf</a:t>
            </a:r>
            <a:r>
              <a:rPr lang="en-US" altLang="zh-CN" sz="2000" kern="0" dirty="0"/>
              <a:t>("cur=%p\n", cur);</a:t>
            </a:r>
          </a:p>
          <a:p>
            <a:pPr>
              <a:spcBef>
                <a:spcPts val="0"/>
              </a:spcBef>
            </a:pPr>
            <a:r>
              <a:rPr lang="en-US" altLang="zh-CN" sz="2000" kern="0" dirty="0"/>
              <a:t>   </a:t>
            </a:r>
            <a:r>
              <a:rPr lang="en-US" altLang="zh-CN" sz="2000" kern="0" dirty="0" err="1"/>
              <a:t>sbrk</a:t>
            </a:r>
            <a:r>
              <a:rPr lang="en-US" altLang="zh-CN" sz="2000" kern="0" dirty="0"/>
              <a:t>(-4);//</a:t>
            </a:r>
            <a:r>
              <a:rPr lang="zh-CN" altLang="en-US" sz="2000" kern="0" dirty="0"/>
              <a:t>再次释放</a:t>
            </a:r>
            <a:r>
              <a:rPr lang="en-US" altLang="zh-CN" sz="2000" kern="0" dirty="0"/>
              <a:t>4</a:t>
            </a:r>
            <a:r>
              <a:rPr lang="zh-CN" altLang="en-US" sz="2000" kern="0" dirty="0"/>
              <a:t>个字节的内存空间</a:t>
            </a:r>
          </a:p>
          <a:p>
            <a:pPr>
              <a:spcBef>
                <a:spcPts val="0"/>
              </a:spcBef>
            </a:pPr>
            <a:r>
              <a:rPr lang="zh-CN" altLang="en-US" sz="2000" kern="0" dirty="0"/>
              <a:t>   </a:t>
            </a:r>
            <a:r>
              <a:rPr lang="en-US" altLang="zh-CN" sz="2000" kern="0" dirty="0" err="1"/>
              <a:t>sbrk</a:t>
            </a:r>
            <a:r>
              <a:rPr lang="en-US" altLang="zh-CN" sz="2000" kern="0" dirty="0"/>
              <a:t>(4096+1);</a:t>
            </a:r>
          </a:p>
          <a:p>
            <a:pPr>
              <a:spcBef>
                <a:spcPts val="0"/>
              </a:spcBef>
            </a:pPr>
            <a:r>
              <a:rPr lang="en-US" altLang="zh-CN" sz="2000" kern="0" dirty="0"/>
              <a:t>   cur=</a:t>
            </a:r>
            <a:r>
              <a:rPr lang="en-US" altLang="zh-CN" sz="2000" kern="0" dirty="0" err="1"/>
              <a:t>sbrk</a:t>
            </a:r>
            <a:r>
              <a:rPr lang="en-US" altLang="zh-CN" sz="2000" kern="0" dirty="0"/>
              <a:t>(0);</a:t>
            </a:r>
          </a:p>
          <a:p>
            <a:pPr>
              <a:spcBef>
                <a:spcPts val="0"/>
              </a:spcBef>
            </a:pPr>
            <a:r>
              <a:rPr lang="en-US" altLang="zh-CN" sz="2000" kern="0" dirty="0"/>
              <a:t>   </a:t>
            </a:r>
            <a:r>
              <a:rPr lang="en-US" altLang="zh-CN" sz="2000" kern="0" dirty="0" err="1"/>
              <a:t>printf</a:t>
            </a:r>
            <a:r>
              <a:rPr lang="en-US" altLang="zh-CN" sz="2000" kern="0" dirty="0"/>
              <a:t>("cur=%p\n", cur);</a:t>
            </a:r>
            <a:endParaRPr lang="zh-CN" altLang="en-US" sz="2000" kern="0" dirty="0"/>
          </a:p>
        </p:txBody>
      </p:sp>
    </p:spTree>
    <p:extLst>
      <p:ext uri="{BB962C8B-B14F-4D97-AF65-F5344CB8AC3E}">
        <p14:creationId xmlns:p14="http://schemas.microsoft.com/office/powerpoint/2010/main" val="3861511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09600" y="417513"/>
            <a:ext cx="7924800" cy="573087"/>
          </a:xfrm>
        </p:spPr>
        <p:txBody>
          <a:bodyPr/>
          <a:lstStyle/>
          <a:p>
            <a:pPr eaLnBrk="1" hangingPunct="1"/>
            <a:r>
              <a:rPr lang="en-US" dirty="0"/>
              <a:t>C </a:t>
            </a:r>
            <a:r>
              <a:rPr lang="zh-CN" altLang="en-US" dirty="0"/>
              <a:t>指针声明测试</a:t>
            </a:r>
            <a:endParaRPr lang="en-US" dirty="0"/>
          </a:p>
        </p:txBody>
      </p:sp>
      <p:sp>
        <p:nvSpPr>
          <p:cNvPr id="17411" name="Text Box 3"/>
          <p:cNvSpPr txBox="1">
            <a:spLocks noChangeArrowheads="1"/>
          </p:cNvSpPr>
          <p:nvPr/>
        </p:nvSpPr>
        <p:spPr bwMode="auto">
          <a:xfrm>
            <a:off x="381000" y="1143000"/>
            <a:ext cx="2971800" cy="5310188"/>
          </a:xfrm>
          <a:prstGeom prst="rect">
            <a:avLst/>
          </a:prstGeom>
          <a:noFill/>
          <a:ln w="25400">
            <a:noFill/>
            <a:miter lim="800000"/>
            <a:headEnd/>
            <a:tailEnd/>
          </a:ln>
        </p:spPr>
        <p:txBody>
          <a:bodyPr>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p</a:t>
            </a:r>
            <a:r>
              <a:rPr lang="en-US" sz="1800" dirty="0">
                <a:latin typeface="Courier New" charset="0"/>
              </a:rPr>
              <a:t>	</a:t>
            </a:r>
          </a:p>
          <a:p>
            <a:pPr algn="l">
              <a:lnSpc>
                <a:spcPct val="100000"/>
              </a:lnSpc>
            </a:pPr>
            <a:endParaRPr lang="en-US" sz="1800" dirty="0">
              <a:latin typeface="Courier New" charset="0"/>
            </a:endParaRPr>
          </a:p>
          <a:p>
            <a:pPr algn="l">
              <a:lnSpc>
                <a:spcPct val="100000"/>
              </a:lnSpc>
            </a:pPr>
            <a:r>
              <a:rPr lang="en-US" sz="1800" dirty="0" err="1">
                <a:latin typeface="Courier New" charset="0"/>
              </a:rPr>
              <a:t>int</a:t>
            </a:r>
            <a:r>
              <a:rPr lang="en-US" sz="1800" dirty="0">
                <a:latin typeface="Courier New" charset="0"/>
              </a:rPr>
              <a:t> *p[13]	</a:t>
            </a:r>
          </a:p>
          <a:p>
            <a:pPr algn="l">
              <a:lnSpc>
                <a:spcPct val="100000"/>
              </a:lnSpc>
            </a:pPr>
            <a:endParaRPr lang="en-US" sz="1800" dirty="0">
              <a:latin typeface="Courier New" charset="0"/>
            </a:endParaRPr>
          </a:p>
          <a:p>
            <a:pPr algn="l">
              <a:lnSpc>
                <a:spcPct val="100000"/>
              </a:lnSpc>
            </a:pPr>
            <a:r>
              <a:rPr lang="en-US" sz="1800" dirty="0" err="1">
                <a:latin typeface="Courier New" charset="0"/>
              </a:rPr>
              <a:t>int</a:t>
            </a:r>
            <a:r>
              <a:rPr lang="en-US" sz="1800" dirty="0">
                <a:latin typeface="Courier New" charset="0"/>
              </a:rPr>
              <a:t> *(p[13])	</a:t>
            </a:r>
          </a:p>
          <a:p>
            <a:pPr algn="l">
              <a:lnSpc>
                <a:spcPct val="100000"/>
              </a:lnSpc>
            </a:pPr>
            <a:endParaRPr lang="en-US" sz="1800" dirty="0">
              <a:latin typeface="Courier New" charset="0"/>
            </a:endParaRPr>
          </a:p>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p</a:t>
            </a:r>
            <a:r>
              <a:rPr lang="en-US" sz="1800" dirty="0">
                <a:latin typeface="Courier New" charset="0"/>
              </a:rPr>
              <a:t>	</a:t>
            </a:r>
          </a:p>
          <a:p>
            <a:pPr algn="l">
              <a:lnSpc>
                <a:spcPct val="100000"/>
              </a:lnSpc>
            </a:pPr>
            <a:endParaRPr lang="en-US" sz="1800" dirty="0"/>
          </a:p>
          <a:p>
            <a:pPr algn="l">
              <a:lnSpc>
                <a:spcPct val="100000"/>
              </a:lnSpc>
            </a:pPr>
            <a:r>
              <a:rPr lang="en-US" sz="1800" dirty="0" err="1">
                <a:latin typeface="Courier New" charset="0"/>
              </a:rPr>
              <a:t>int</a:t>
            </a:r>
            <a:r>
              <a:rPr lang="en-US" sz="1800" dirty="0">
                <a:latin typeface="Courier New" charset="0"/>
              </a:rPr>
              <a:t> (*p)[13]		</a:t>
            </a:r>
            <a:endParaRPr lang="en-US" sz="1800" dirty="0"/>
          </a:p>
          <a:p>
            <a:pPr algn="l">
              <a:lnSpc>
                <a:spcPct val="100000"/>
              </a:lnSpc>
            </a:pPr>
            <a:endParaRPr lang="en-US" sz="1800" dirty="0"/>
          </a:p>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f</a:t>
            </a:r>
            <a:r>
              <a:rPr lang="en-US" sz="1800" dirty="0">
                <a:latin typeface="Courier New" charset="0"/>
              </a:rPr>
              <a:t>()		</a:t>
            </a:r>
          </a:p>
          <a:p>
            <a:pPr algn="l">
              <a:lnSpc>
                <a:spcPct val="100000"/>
              </a:lnSpc>
            </a:pPr>
            <a:endParaRPr lang="en-US" sz="1800" dirty="0"/>
          </a:p>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f</a:t>
            </a:r>
            <a:r>
              <a:rPr lang="en-US" sz="1800" dirty="0">
                <a:latin typeface="Courier New" charset="0"/>
              </a:rPr>
              <a:t>)()		</a:t>
            </a:r>
          </a:p>
          <a:p>
            <a:pPr algn="l">
              <a:lnSpc>
                <a:spcPct val="100000"/>
              </a:lnSpc>
            </a:pPr>
            <a:endParaRPr lang="en-US" sz="1800" dirty="0">
              <a:latin typeface="Courier New" charset="0"/>
            </a:endParaRPr>
          </a:p>
          <a:p>
            <a:pPr algn="l">
              <a:lnSpc>
                <a:spcPct val="100000"/>
              </a:lnSpc>
            </a:pPr>
            <a:r>
              <a:rPr lang="en-US" sz="1800" dirty="0" err="1">
                <a:latin typeface="Courier New" charset="0"/>
              </a:rPr>
              <a:t>int</a:t>
            </a:r>
            <a:r>
              <a:rPr lang="en-US" sz="1800" dirty="0">
                <a:latin typeface="Courier New" charset="0"/>
              </a:rPr>
              <a:t> (*(*f())[13])()	</a:t>
            </a:r>
          </a:p>
          <a:p>
            <a:pPr algn="l">
              <a:lnSpc>
                <a:spcPct val="100000"/>
              </a:lnSpc>
            </a:pPr>
            <a:endParaRPr lang="en-US" sz="1800" dirty="0">
              <a:latin typeface="Courier New" charset="0"/>
            </a:endParaRPr>
          </a:p>
          <a:p>
            <a:pPr algn="l">
              <a:lnSpc>
                <a:spcPct val="100000"/>
              </a:lnSpc>
            </a:pPr>
            <a:endParaRPr lang="en-US" sz="1800" dirty="0">
              <a:latin typeface="Courier New" charset="0"/>
            </a:endParaRPr>
          </a:p>
          <a:p>
            <a:pPr algn="l">
              <a:lnSpc>
                <a:spcPct val="100000"/>
              </a:lnSpc>
            </a:pPr>
            <a:r>
              <a:rPr lang="en-US" sz="1800" dirty="0" err="1">
                <a:latin typeface="Courier New" charset="0"/>
              </a:rPr>
              <a:t>int</a:t>
            </a:r>
            <a:r>
              <a:rPr lang="en-US" sz="1800" dirty="0">
                <a:latin typeface="Courier New" charset="0"/>
              </a:rPr>
              <a:t> (*(*x[3])())[5]</a:t>
            </a:r>
          </a:p>
          <a:p>
            <a:pPr algn="l">
              <a:lnSpc>
                <a:spcPct val="100000"/>
              </a:lnSpc>
            </a:pPr>
            <a:endParaRPr lang="en-US" sz="1800" dirty="0"/>
          </a:p>
        </p:txBody>
      </p:sp>
      <p:sp>
        <p:nvSpPr>
          <p:cNvPr id="681988" name="Text Box 4"/>
          <p:cNvSpPr txBox="1">
            <a:spLocks noChangeArrowheads="1"/>
          </p:cNvSpPr>
          <p:nvPr/>
        </p:nvSpPr>
        <p:spPr bwMode="auto">
          <a:xfrm>
            <a:off x="3733800" y="1143000"/>
            <a:ext cx="1902023" cy="369332"/>
          </a:xfrm>
          <a:prstGeom prst="rect">
            <a:avLst/>
          </a:prstGeom>
          <a:noFill/>
          <a:ln w="19050">
            <a:noFill/>
            <a:miter lim="800000"/>
            <a:headEnd/>
            <a:tailEnd type="none" w="sm" len="sm"/>
          </a:ln>
        </p:spPr>
        <p:txBody>
          <a:bodyPr wrap="none" lIns="45720" rIns="45720">
            <a:prstTxWarp prst="textNoShape">
              <a:avLst/>
            </a:prstTxWarp>
            <a:spAutoFit/>
          </a:bodyPr>
          <a:lstStyle/>
          <a:p>
            <a:pPr algn="l"/>
            <a:r>
              <a:rPr lang="en-US" sz="1800" b="0" dirty="0" err="1">
                <a:latin typeface="+mn-lt"/>
              </a:rPr>
              <a:t>p</a:t>
            </a:r>
            <a:r>
              <a:rPr lang="en-US" sz="1800" b="0" dirty="0">
                <a:latin typeface="+mn-lt"/>
              </a:rPr>
              <a:t> is a pointer to </a:t>
            </a:r>
            <a:r>
              <a:rPr lang="en-US" sz="1800" b="0" dirty="0" err="1">
                <a:latin typeface="+mn-lt"/>
              </a:rPr>
              <a:t>int</a:t>
            </a:r>
            <a:endParaRPr lang="en-US" sz="1800" b="0" dirty="0">
              <a:latin typeface="+mn-lt"/>
            </a:endParaRPr>
          </a:p>
        </p:txBody>
      </p:sp>
      <p:sp>
        <p:nvSpPr>
          <p:cNvPr id="681989" name="Text Box 5"/>
          <p:cNvSpPr txBox="1">
            <a:spLocks noChangeArrowheads="1"/>
          </p:cNvSpPr>
          <p:nvPr/>
        </p:nvSpPr>
        <p:spPr bwMode="auto">
          <a:xfrm>
            <a:off x="3733800" y="1676400"/>
            <a:ext cx="3203386" cy="369332"/>
          </a:xfrm>
          <a:prstGeom prst="rect">
            <a:avLst/>
          </a:prstGeom>
          <a:noFill/>
          <a:ln w="19050">
            <a:noFill/>
            <a:miter lim="800000"/>
            <a:headEnd/>
            <a:tailEnd type="none" w="sm" len="sm"/>
          </a:ln>
        </p:spPr>
        <p:txBody>
          <a:bodyPr wrap="none" lIns="45720" rIns="45720">
            <a:prstTxWarp prst="textNoShape">
              <a:avLst/>
            </a:prstTxWarp>
            <a:spAutoFit/>
          </a:bodyPr>
          <a:lstStyle/>
          <a:p>
            <a:pPr algn="l">
              <a:lnSpc>
                <a:spcPct val="100000"/>
              </a:lnSpc>
            </a:pPr>
            <a:r>
              <a:rPr lang="en-US" sz="1800" b="0" dirty="0" err="1">
                <a:latin typeface="+mn-lt"/>
              </a:rPr>
              <a:t>p</a:t>
            </a:r>
            <a:r>
              <a:rPr lang="en-US" sz="1800" b="0" dirty="0">
                <a:latin typeface="+mn-lt"/>
              </a:rPr>
              <a:t> is an array[13] of pointer to </a:t>
            </a:r>
            <a:r>
              <a:rPr lang="en-US" sz="1800" b="0" dirty="0" err="1">
                <a:latin typeface="+mn-lt"/>
              </a:rPr>
              <a:t>int</a:t>
            </a:r>
            <a:endParaRPr lang="en-US" sz="1800" b="0" dirty="0">
              <a:latin typeface="+mn-lt"/>
            </a:endParaRPr>
          </a:p>
        </p:txBody>
      </p:sp>
      <p:sp>
        <p:nvSpPr>
          <p:cNvPr id="681990" name="Text Box 6"/>
          <p:cNvSpPr txBox="1">
            <a:spLocks noChangeArrowheads="1"/>
          </p:cNvSpPr>
          <p:nvPr/>
        </p:nvSpPr>
        <p:spPr bwMode="auto">
          <a:xfrm>
            <a:off x="3733800" y="2224088"/>
            <a:ext cx="3203386" cy="369332"/>
          </a:xfrm>
          <a:prstGeom prst="rect">
            <a:avLst/>
          </a:prstGeom>
          <a:noFill/>
          <a:ln w="19050">
            <a:noFill/>
            <a:miter lim="800000"/>
            <a:headEnd/>
            <a:tailEnd type="none" w="sm" len="sm"/>
          </a:ln>
        </p:spPr>
        <p:txBody>
          <a:bodyPr wrap="none" lIns="45720" rIns="45720">
            <a:prstTxWarp prst="textNoShape">
              <a:avLst/>
            </a:prstTxWarp>
            <a:spAutoFit/>
          </a:bodyPr>
          <a:lstStyle/>
          <a:p>
            <a:pPr algn="l">
              <a:lnSpc>
                <a:spcPct val="100000"/>
              </a:lnSpc>
            </a:pPr>
            <a:r>
              <a:rPr lang="en-US" sz="1800" b="0">
                <a:latin typeface="+mn-lt"/>
              </a:rPr>
              <a:t>p is an array[13] of pointer to int</a:t>
            </a:r>
          </a:p>
        </p:txBody>
      </p:sp>
      <p:sp>
        <p:nvSpPr>
          <p:cNvPr id="681991" name="Text Box 7"/>
          <p:cNvSpPr txBox="1">
            <a:spLocks noChangeArrowheads="1"/>
          </p:cNvSpPr>
          <p:nvPr/>
        </p:nvSpPr>
        <p:spPr bwMode="auto">
          <a:xfrm>
            <a:off x="3733800" y="2757488"/>
            <a:ext cx="3366254" cy="369332"/>
          </a:xfrm>
          <a:prstGeom prst="rect">
            <a:avLst/>
          </a:prstGeom>
          <a:noFill/>
          <a:ln w="19050">
            <a:noFill/>
            <a:miter lim="800000"/>
            <a:headEnd/>
            <a:tailEnd type="none" w="sm" len="sm"/>
          </a:ln>
        </p:spPr>
        <p:txBody>
          <a:bodyPr wrap="none" lIns="45720" rIns="45720">
            <a:prstTxWarp prst="textNoShape">
              <a:avLst/>
            </a:prstTxWarp>
            <a:spAutoFit/>
          </a:bodyPr>
          <a:lstStyle/>
          <a:p>
            <a:pPr algn="l">
              <a:lnSpc>
                <a:spcPct val="100000"/>
              </a:lnSpc>
            </a:pPr>
            <a:r>
              <a:rPr lang="en-US" sz="1800" b="0">
                <a:latin typeface="+mn-lt"/>
              </a:rPr>
              <a:t>p is a pointer to a pointer to an int</a:t>
            </a:r>
          </a:p>
        </p:txBody>
      </p:sp>
      <p:sp>
        <p:nvSpPr>
          <p:cNvPr id="681992" name="Text Box 8"/>
          <p:cNvSpPr txBox="1">
            <a:spLocks noChangeArrowheads="1"/>
          </p:cNvSpPr>
          <p:nvPr/>
        </p:nvSpPr>
        <p:spPr bwMode="auto">
          <a:xfrm>
            <a:off x="3733800" y="3352800"/>
            <a:ext cx="3369522" cy="369332"/>
          </a:xfrm>
          <a:prstGeom prst="rect">
            <a:avLst/>
          </a:prstGeom>
          <a:noFill/>
          <a:ln w="19050">
            <a:noFill/>
            <a:miter lim="800000"/>
            <a:headEnd/>
            <a:tailEnd type="none" w="sm" len="sm"/>
          </a:ln>
        </p:spPr>
        <p:txBody>
          <a:bodyPr wrap="none" lIns="45720" rIns="45720">
            <a:prstTxWarp prst="textNoShape">
              <a:avLst/>
            </a:prstTxWarp>
            <a:spAutoFit/>
          </a:bodyPr>
          <a:lstStyle/>
          <a:p>
            <a:pPr algn="l"/>
            <a:r>
              <a:rPr lang="en-US" sz="1800" b="0" dirty="0" err="1">
                <a:latin typeface="+mn-lt"/>
              </a:rPr>
              <a:t>p</a:t>
            </a:r>
            <a:r>
              <a:rPr lang="en-US" sz="1800" b="0" dirty="0">
                <a:latin typeface="+mn-lt"/>
              </a:rPr>
              <a:t> is a pointer to an array[13] of </a:t>
            </a:r>
            <a:r>
              <a:rPr lang="en-US" sz="1800" b="0" dirty="0" err="1">
                <a:latin typeface="+mn-lt"/>
              </a:rPr>
              <a:t>int</a:t>
            </a:r>
            <a:endParaRPr lang="en-US" sz="1800" b="0" dirty="0">
              <a:latin typeface="+mn-lt"/>
            </a:endParaRPr>
          </a:p>
        </p:txBody>
      </p:sp>
      <p:sp>
        <p:nvSpPr>
          <p:cNvPr id="681993" name="Text Box 9"/>
          <p:cNvSpPr txBox="1">
            <a:spLocks noChangeArrowheads="1"/>
          </p:cNvSpPr>
          <p:nvPr/>
        </p:nvSpPr>
        <p:spPr bwMode="auto">
          <a:xfrm>
            <a:off x="3733800" y="3844925"/>
            <a:ext cx="3816084" cy="369332"/>
          </a:xfrm>
          <a:prstGeom prst="rect">
            <a:avLst/>
          </a:prstGeom>
          <a:noFill/>
          <a:ln w="19050">
            <a:noFill/>
            <a:miter lim="800000"/>
            <a:headEnd/>
            <a:tailEnd type="none" w="sm" len="sm"/>
          </a:ln>
        </p:spPr>
        <p:txBody>
          <a:bodyPr wrap="none" lIns="45720" rIns="45720">
            <a:prstTxWarp prst="textNoShape">
              <a:avLst/>
            </a:prstTxWarp>
            <a:spAutoFit/>
          </a:bodyPr>
          <a:lstStyle/>
          <a:p>
            <a:pPr algn="l">
              <a:lnSpc>
                <a:spcPct val="100000"/>
              </a:lnSpc>
            </a:pPr>
            <a:r>
              <a:rPr lang="en-US" sz="1800" b="0" dirty="0" err="1">
                <a:latin typeface="+mn-lt"/>
              </a:rPr>
              <a:t>f</a:t>
            </a:r>
            <a:r>
              <a:rPr lang="en-US" sz="1800" b="0" dirty="0">
                <a:latin typeface="+mn-lt"/>
              </a:rPr>
              <a:t> is a function returning a pointer to </a:t>
            </a:r>
            <a:r>
              <a:rPr lang="en-US" sz="1800" b="0" dirty="0" err="1">
                <a:latin typeface="+mn-lt"/>
              </a:rPr>
              <a:t>int</a:t>
            </a:r>
            <a:endParaRPr lang="en-US" sz="1800" b="0" dirty="0">
              <a:latin typeface="+mn-lt"/>
            </a:endParaRPr>
          </a:p>
        </p:txBody>
      </p:sp>
      <p:sp>
        <p:nvSpPr>
          <p:cNvPr id="681994" name="Text Box 10"/>
          <p:cNvSpPr txBox="1">
            <a:spLocks noChangeArrowheads="1"/>
          </p:cNvSpPr>
          <p:nvPr/>
        </p:nvSpPr>
        <p:spPr bwMode="auto">
          <a:xfrm>
            <a:off x="3733800" y="4419600"/>
            <a:ext cx="3816084" cy="369332"/>
          </a:xfrm>
          <a:prstGeom prst="rect">
            <a:avLst/>
          </a:prstGeom>
          <a:noFill/>
          <a:ln w="19050">
            <a:noFill/>
            <a:miter lim="800000"/>
            <a:headEnd/>
            <a:tailEnd type="none" w="sm" len="sm"/>
          </a:ln>
        </p:spPr>
        <p:txBody>
          <a:bodyPr wrap="none" lIns="45720" rIns="45720">
            <a:prstTxWarp prst="textNoShape">
              <a:avLst/>
            </a:prstTxWarp>
            <a:spAutoFit/>
          </a:bodyPr>
          <a:lstStyle/>
          <a:p>
            <a:pPr algn="l"/>
            <a:r>
              <a:rPr lang="en-US" sz="1800" b="0" dirty="0" err="1">
                <a:latin typeface="+mn-lt"/>
              </a:rPr>
              <a:t>f</a:t>
            </a:r>
            <a:r>
              <a:rPr lang="en-US" sz="1800" b="0" dirty="0">
                <a:latin typeface="+mn-lt"/>
              </a:rPr>
              <a:t> is a pointer to a function returning </a:t>
            </a:r>
            <a:r>
              <a:rPr lang="en-US" sz="1800" b="0" dirty="0" err="1">
                <a:latin typeface="+mn-lt"/>
              </a:rPr>
              <a:t>int</a:t>
            </a:r>
            <a:endParaRPr lang="en-US" sz="1800" b="0" dirty="0">
              <a:latin typeface="+mn-lt"/>
            </a:endParaRPr>
          </a:p>
        </p:txBody>
      </p:sp>
      <p:sp>
        <p:nvSpPr>
          <p:cNvPr id="681995" name="Text Box 11"/>
          <p:cNvSpPr txBox="1">
            <a:spLocks noChangeArrowheads="1"/>
          </p:cNvSpPr>
          <p:nvPr/>
        </p:nvSpPr>
        <p:spPr bwMode="auto">
          <a:xfrm>
            <a:off x="3733800" y="4921250"/>
            <a:ext cx="4140692" cy="646331"/>
          </a:xfrm>
          <a:prstGeom prst="rect">
            <a:avLst/>
          </a:prstGeom>
          <a:noFill/>
          <a:ln w="19050">
            <a:noFill/>
            <a:miter lim="800000"/>
            <a:headEnd/>
            <a:tailEnd type="none" w="sm" len="sm"/>
          </a:ln>
        </p:spPr>
        <p:txBody>
          <a:bodyPr wrap="none" lIns="45720" rIns="45720">
            <a:prstTxWarp prst="textNoShape">
              <a:avLst/>
            </a:prstTxWarp>
            <a:spAutoFit/>
          </a:bodyPr>
          <a:lstStyle/>
          <a:p>
            <a:pPr algn="l">
              <a:lnSpc>
                <a:spcPct val="100000"/>
              </a:lnSpc>
            </a:pPr>
            <a:r>
              <a:rPr lang="en-US" sz="1800" b="0">
                <a:latin typeface="+mn-lt"/>
              </a:rPr>
              <a:t>f is a function returning ptr to an array[13]</a:t>
            </a:r>
          </a:p>
          <a:p>
            <a:pPr algn="l">
              <a:lnSpc>
                <a:spcPct val="100000"/>
              </a:lnSpc>
            </a:pPr>
            <a:r>
              <a:rPr lang="en-US" sz="1800" b="0">
                <a:latin typeface="+mn-lt"/>
              </a:rPr>
              <a:t>of pointers to functions returning int</a:t>
            </a:r>
          </a:p>
        </p:txBody>
      </p:sp>
      <p:sp>
        <p:nvSpPr>
          <p:cNvPr id="681996" name="Text Box 12"/>
          <p:cNvSpPr txBox="1">
            <a:spLocks noChangeArrowheads="1"/>
          </p:cNvSpPr>
          <p:nvPr/>
        </p:nvSpPr>
        <p:spPr bwMode="auto">
          <a:xfrm>
            <a:off x="3733800" y="5715000"/>
            <a:ext cx="3844149" cy="646331"/>
          </a:xfrm>
          <a:prstGeom prst="rect">
            <a:avLst/>
          </a:prstGeom>
          <a:noFill/>
          <a:ln w="19050">
            <a:noFill/>
            <a:miter lim="800000"/>
            <a:headEnd/>
            <a:tailEnd type="none" w="sm" len="sm"/>
          </a:ln>
        </p:spPr>
        <p:txBody>
          <a:bodyPr wrap="none" lIns="45720" rIns="45720">
            <a:prstTxWarp prst="textNoShape">
              <a:avLst/>
            </a:prstTxWarp>
            <a:spAutoFit/>
          </a:bodyPr>
          <a:lstStyle/>
          <a:p>
            <a:pPr algn="l">
              <a:lnSpc>
                <a:spcPct val="100000"/>
              </a:lnSpc>
            </a:pPr>
            <a:r>
              <a:rPr lang="en-US" sz="1800" b="0">
                <a:latin typeface="+mn-lt"/>
              </a:rPr>
              <a:t>x is an array[3] of pointers  to functions </a:t>
            </a:r>
          </a:p>
          <a:p>
            <a:pPr algn="l">
              <a:lnSpc>
                <a:spcPct val="100000"/>
              </a:lnSpc>
            </a:pPr>
            <a:r>
              <a:rPr lang="en-US" sz="1800" b="0">
                <a:latin typeface="+mn-lt"/>
              </a:rPr>
              <a:t>returning pointers to array[5] of ints</a:t>
            </a:r>
          </a:p>
        </p:txBody>
      </p:sp>
      <p:sp>
        <p:nvSpPr>
          <p:cNvPr id="13" name="TextBox 12"/>
          <p:cNvSpPr txBox="1"/>
          <p:nvPr/>
        </p:nvSpPr>
        <p:spPr>
          <a:xfrm>
            <a:off x="6400800" y="6444734"/>
            <a:ext cx="2210862" cy="369332"/>
          </a:xfrm>
          <a:prstGeom prst="rect">
            <a:avLst/>
          </a:prstGeom>
          <a:noFill/>
        </p:spPr>
        <p:txBody>
          <a:bodyPr wrap="none" rtlCol="0">
            <a:spAutoFit/>
          </a:bodyPr>
          <a:lstStyle/>
          <a:p>
            <a:r>
              <a:rPr lang="en-US" sz="1800" dirty="0">
                <a:solidFill>
                  <a:schemeClr val="bg1">
                    <a:lumMod val="50000"/>
                  </a:schemeClr>
                </a:solidFill>
                <a:latin typeface="Calibri" pitchFamily="34" charset="0"/>
              </a:rPr>
              <a:t>Source: K&amp;R Sec 5.12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19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19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19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19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19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19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19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819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81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8" grpId="0" autoUpdateAnimBg="0"/>
      <p:bldP spid="681989" grpId="0" autoUpdateAnimBg="0"/>
      <p:bldP spid="681990" grpId="0" autoUpdateAnimBg="0"/>
      <p:bldP spid="681991" grpId="0" autoUpdateAnimBg="0"/>
      <p:bldP spid="681992" grpId="0" autoUpdateAnimBg="0"/>
      <p:bldP spid="681993" grpId="0" autoUpdateAnimBg="0"/>
      <p:bldP spid="681994" grpId="0" autoUpdateAnimBg="0"/>
      <p:bldP spid="681995" grpId="0" autoUpdateAnimBg="0"/>
      <p:bldP spid="68199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274638" y="4365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引用坏指针</a:t>
            </a:r>
            <a:endParaRPr lang="en-GB" dirty="0"/>
          </a:p>
        </p:txBody>
      </p:sp>
      <p:sp>
        <p:nvSpPr>
          <p:cNvPr id="28674" name="Rectangle 2"/>
          <p:cNvSpPr>
            <a:spLocks noGrp="1" noChangeArrowheads="1"/>
          </p:cNvSpPr>
          <p:nvPr>
            <p:ph type="body" idx="1"/>
          </p:nvPr>
        </p:nvSpPr>
        <p:spPr>
          <a:xfrm>
            <a:off x="290513" y="1220788"/>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经典的</a:t>
            </a:r>
            <a:r>
              <a:rPr lang="en-GB" dirty="0" err="1">
                <a:latin typeface="Courier New" pitchFamily="49" charset="0"/>
              </a:rPr>
              <a:t>scanf</a:t>
            </a:r>
            <a:r>
              <a:rPr lang="en-GB" dirty="0"/>
              <a:t> bug</a:t>
            </a:r>
          </a:p>
        </p:txBody>
      </p:sp>
      <p:sp>
        <p:nvSpPr>
          <p:cNvPr id="28675" name="Text Box 3"/>
          <p:cNvSpPr txBox="1">
            <a:spLocks noChangeArrowheads="1"/>
          </p:cNvSpPr>
          <p:nvPr/>
        </p:nvSpPr>
        <p:spPr bwMode="auto">
          <a:xfrm>
            <a:off x="762000" y="1948003"/>
            <a:ext cx="2797859" cy="163339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Courier New" pitchFamily="49" charset="0"/>
                <a:ea typeface="msgothic" charset="0"/>
                <a:cs typeface="msgothic" charset="0"/>
              </a:rPr>
              <a:t>int</a:t>
            </a:r>
            <a:r>
              <a:rPr lang="en-GB" sz="2000" b="1" dirty="0">
                <a:latin typeface="Courier New" pitchFamily="49" charset="0"/>
                <a:ea typeface="msgothic" charset="0"/>
                <a:cs typeface="msgothic" charset="0"/>
              </a:rPr>
              <a:t> </a:t>
            </a:r>
            <a:r>
              <a:rPr lang="en-GB" sz="2000" b="1" dirty="0" err="1">
                <a:latin typeface="Courier New" pitchFamily="49" charset="0"/>
                <a:ea typeface="msgothic" charset="0"/>
                <a:cs typeface="msgothic" charset="0"/>
              </a:rPr>
              <a:t>val</a:t>
            </a:r>
            <a:r>
              <a:rPr lang="en-GB" sz="2000" b="1" dirty="0">
                <a:latin typeface="Courier New" pitchFamily="49" charset="0"/>
                <a:ea typeface="msgothic" charset="0"/>
                <a:cs typeface="msgothic" charset="0"/>
              </a:rPr>
              <a: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dirty="0">
              <a:latin typeface="Courier New" pitchFamily="49" charset="0"/>
              <a:ea typeface="msgothic" charset="0"/>
              <a:cs typeface="msgothic" charset="0"/>
            </a:endParaRP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dirty="0">
              <a:latin typeface="Courier New" pitchFamily="49" charset="0"/>
              <a:ea typeface="msgothic" charset="0"/>
              <a:cs typeface="msgothic" charset="0"/>
            </a:endParaRP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Courier New" pitchFamily="49" charset="0"/>
                <a:ea typeface="msgothic" charset="0"/>
                <a:cs typeface="msgothic" charset="0"/>
              </a:rPr>
              <a:t>scanf</a:t>
            </a:r>
            <a:r>
              <a:rPr lang="en-GB" sz="2000" b="1" dirty="0">
                <a:latin typeface="Courier New" pitchFamily="49" charset="0"/>
                <a:ea typeface="msgothic" charset="0"/>
                <a:cs typeface="msgothic" charset="0"/>
              </a:rPr>
              <a:t>(“%d”, </a:t>
            </a:r>
            <a:r>
              <a:rPr lang="en-GB" sz="2000" b="1" dirty="0" err="1">
                <a:latin typeface="Courier New" pitchFamily="49" charset="0"/>
                <a:ea typeface="msgothic" charset="0"/>
                <a:cs typeface="msgothic" charset="0"/>
              </a:rPr>
              <a:t>val</a:t>
            </a:r>
            <a:r>
              <a:rPr lang="en-GB" sz="2000" b="1" dirty="0">
                <a:latin typeface="Courier New" pitchFamily="49" charset="0"/>
                <a:ea typeface="msgothic" charset="0"/>
                <a:cs typeface="msgothic" charset="0"/>
              </a:rPr>
              <a:t>);</a:t>
            </a:r>
          </a:p>
        </p:txBody>
      </p:sp>
      <p:sp>
        <p:nvSpPr>
          <p:cNvPr id="2" name="文本框 1">
            <a:extLst>
              <a:ext uri="{FF2B5EF4-FFF2-40B4-BE49-F238E27FC236}">
                <a16:creationId xmlns:a16="http://schemas.microsoft.com/office/drawing/2014/main" id="{E624DD9B-9B5C-421E-84BC-316DA4CE97A5}"/>
              </a:ext>
            </a:extLst>
          </p:cNvPr>
          <p:cNvSpPr txBox="1"/>
          <p:nvPr/>
        </p:nvSpPr>
        <p:spPr>
          <a:xfrm>
            <a:off x="5181600" y="1255992"/>
            <a:ext cx="2797859" cy="46166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错误在哪里？</a:t>
            </a:r>
          </a:p>
        </p:txBody>
      </p:sp>
      <p:cxnSp>
        <p:nvCxnSpPr>
          <p:cNvPr id="5" name="直接箭头连接符 4">
            <a:extLst>
              <a:ext uri="{FF2B5EF4-FFF2-40B4-BE49-F238E27FC236}">
                <a16:creationId xmlns:a16="http://schemas.microsoft.com/office/drawing/2014/main" id="{BF241B2B-C850-400C-92F6-95B516EEB389}"/>
              </a:ext>
            </a:extLst>
          </p:cNvPr>
          <p:cNvCxnSpPr/>
          <p:nvPr/>
        </p:nvCxnSpPr>
        <p:spPr bwMode="auto">
          <a:xfrm flipH="1">
            <a:off x="3200400" y="1717657"/>
            <a:ext cx="2667000" cy="1558943"/>
          </a:xfrm>
          <a:prstGeom prst="straightConnector1">
            <a:avLst/>
          </a:prstGeom>
          <a:ln w="762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18F4A8C-6848-421E-8CAC-1B1B79EB1193}"/>
              </a:ext>
            </a:extLst>
          </p:cNvPr>
          <p:cNvSpPr txBox="1"/>
          <p:nvPr/>
        </p:nvSpPr>
        <p:spPr>
          <a:xfrm>
            <a:off x="3733800" y="3276600"/>
            <a:ext cx="2057400" cy="461665"/>
          </a:xfrm>
          <a:prstGeom prst="rect">
            <a:avLst/>
          </a:prstGeom>
          <a:noFill/>
          <a:ln w="19050">
            <a:solidFill>
              <a:srgbClr val="FF0000"/>
            </a:solidFill>
          </a:ln>
        </p:spPr>
        <p:txBody>
          <a:bodyPr wrap="square" rtlCol="0">
            <a:spAutoFit/>
          </a:bodyPr>
          <a:lstStyle/>
          <a:p>
            <a:r>
              <a:rPr lang="en-US" altLang="zh-CN" dirty="0">
                <a:solidFill>
                  <a:srgbClr val="FF0000"/>
                </a:solidFill>
                <a:latin typeface="Calibri" pitchFamily="34" charset="0"/>
              </a:rPr>
              <a:t>&amp;</a:t>
            </a:r>
            <a:r>
              <a:rPr lang="en-US" altLang="zh-CN" dirty="0" err="1">
                <a:solidFill>
                  <a:srgbClr val="FF0000"/>
                </a:solidFill>
                <a:latin typeface="Calibri" pitchFamily="34" charset="0"/>
              </a:rPr>
              <a:t>val</a:t>
            </a:r>
            <a:endParaRPr lang="zh-CN" altLang="en-US" dirty="0">
              <a:solidFill>
                <a:srgbClr val="FF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350838" y="381000"/>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读未初始化的内存</a:t>
            </a:r>
            <a:endParaRPr lang="en-GB" dirty="0"/>
          </a:p>
        </p:txBody>
      </p:sp>
      <p:sp>
        <p:nvSpPr>
          <p:cNvPr id="29698" name="Rectangle 2"/>
          <p:cNvSpPr>
            <a:spLocks noGrp="1" noChangeArrowheads="1"/>
          </p:cNvSpPr>
          <p:nvPr>
            <p:ph type="body" idx="1"/>
          </p:nvPr>
        </p:nvSpPr>
        <p:spPr>
          <a:xfrm>
            <a:off x="379413" y="5257800"/>
            <a:ext cx="8307387" cy="1187450"/>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程序员不正确地假设堆内存</a:t>
            </a:r>
            <a:r>
              <a:rPr lang="en-US" altLang="zh-CN" dirty="0"/>
              <a:t>y</a:t>
            </a:r>
            <a:r>
              <a:rPr lang="zh-CN" altLang="en-US" dirty="0"/>
              <a:t>被初始化为零。</a:t>
            </a:r>
            <a:endParaRPr lang="en-US" altLang="zh-CN" dirty="0"/>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正确的方式是采用</a:t>
            </a:r>
            <a:r>
              <a:rPr lang="en-US" altLang="zh-CN" dirty="0" err="1"/>
              <a:t>calloc</a:t>
            </a:r>
            <a:r>
              <a:rPr lang="zh-CN" altLang="en-US" dirty="0"/>
              <a:t>函数，或者显式地将</a:t>
            </a:r>
            <a:r>
              <a:rPr lang="en-US" altLang="zh-CN" dirty="0"/>
              <a:t>y[</a:t>
            </a:r>
            <a:r>
              <a:rPr lang="en-US" altLang="zh-CN" dirty="0" err="1"/>
              <a:t>i</a:t>
            </a:r>
            <a:r>
              <a:rPr lang="en-US" altLang="zh-CN" dirty="0"/>
              <a:t>]</a:t>
            </a:r>
            <a:r>
              <a:rPr lang="zh-CN" altLang="en-US" dirty="0"/>
              <a:t>设置为零</a:t>
            </a:r>
            <a:endParaRPr lang="en-GB" dirty="0"/>
          </a:p>
        </p:txBody>
      </p:sp>
      <p:sp>
        <p:nvSpPr>
          <p:cNvPr id="29699" name="Text Box 3"/>
          <p:cNvSpPr txBox="1">
            <a:spLocks noChangeArrowheads="1"/>
          </p:cNvSpPr>
          <p:nvPr/>
        </p:nvSpPr>
        <p:spPr bwMode="auto">
          <a:xfrm>
            <a:off x="609600" y="1295400"/>
            <a:ext cx="5413959" cy="3480056"/>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990000"/>
                </a:solidFill>
                <a:latin typeface="Courier New" pitchFamily="49" charset="0"/>
                <a:ea typeface="msgothic" charset="0"/>
                <a:cs typeface="msgothic" charset="0"/>
              </a:rPr>
              <a:t>/* return y = </a:t>
            </a:r>
            <a:r>
              <a:rPr lang="en-GB" sz="2000" dirty="0" err="1">
                <a:solidFill>
                  <a:srgbClr val="990000"/>
                </a:solidFill>
                <a:latin typeface="Courier New" pitchFamily="49" charset="0"/>
                <a:ea typeface="msgothic" charset="0"/>
                <a:cs typeface="msgothic" charset="0"/>
              </a:rPr>
              <a:t>Ax</a:t>
            </a:r>
            <a:r>
              <a:rPr lang="en-GB" sz="2000" dirty="0">
                <a:solidFill>
                  <a:srgbClr val="990000"/>
                </a:solidFill>
                <a:latin typeface="Courier New" pitchFamily="49" charset="0"/>
                <a:ea typeface="msgothic" charset="0"/>
                <a:cs typeface="msgothic"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matvec</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**A, </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*x) {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*y = </a:t>
            </a:r>
            <a:r>
              <a:rPr lang="en-GB" sz="2000" dirty="0" err="1">
                <a:latin typeface="Courier New" pitchFamily="49" charset="0"/>
                <a:ea typeface="msgothic" charset="0"/>
                <a:cs typeface="msgothic" charset="0"/>
              </a:rPr>
              <a:t>malloc</a:t>
            </a:r>
            <a:r>
              <a:rPr lang="en-GB" sz="2000" dirty="0">
                <a:latin typeface="Courier New" pitchFamily="49" charset="0"/>
                <a:ea typeface="msgothic" charset="0"/>
                <a:cs typeface="msgothic" charset="0"/>
              </a:rPr>
              <a:t>(N*</a:t>
            </a:r>
            <a:r>
              <a:rPr lang="en-GB" sz="2000" dirty="0" err="1">
                <a:latin typeface="Courier New" pitchFamily="49" charset="0"/>
                <a:ea typeface="msgothic" charset="0"/>
                <a:cs typeface="msgothic" charset="0"/>
              </a:rPr>
              <a:t>sizeof</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 j;</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latin typeface="Courier New" pitchFamily="49" charset="0"/>
              <a:ea typeface="msgothic" charset="0"/>
              <a:cs typeface="msgothic"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for (</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=0; </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&lt;N; </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for (j=0; j&lt;N; j++)</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y[</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 += A[</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][j]*x[j];</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return y;</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latin typeface="Courier New" pitchFamily="49" charset="0"/>
              <a:ea typeface="msgothic" charset="0"/>
              <a:cs typeface="msgothic" charset="0"/>
            </a:endParaRPr>
          </a:p>
        </p:txBody>
      </p:sp>
      <p:sp>
        <p:nvSpPr>
          <p:cNvPr id="5" name="文本框 4">
            <a:extLst>
              <a:ext uri="{FF2B5EF4-FFF2-40B4-BE49-F238E27FC236}">
                <a16:creationId xmlns:a16="http://schemas.microsoft.com/office/drawing/2014/main" id="{98B3FA19-C858-4E5E-8632-D30841D8ABBA}"/>
              </a:ext>
            </a:extLst>
          </p:cNvPr>
          <p:cNvSpPr txBox="1"/>
          <p:nvPr/>
        </p:nvSpPr>
        <p:spPr>
          <a:xfrm>
            <a:off x="6622473" y="471140"/>
            <a:ext cx="2797859" cy="46166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错误在哪里？</a:t>
            </a:r>
          </a:p>
        </p:txBody>
      </p:sp>
      <p:cxnSp>
        <p:nvCxnSpPr>
          <p:cNvPr id="6" name="直接箭头连接符 5">
            <a:extLst>
              <a:ext uri="{FF2B5EF4-FFF2-40B4-BE49-F238E27FC236}">
                <a16:creationId xmlns:a16="http://schemas.microsoft.com/office/drawing/2014/main" id="{659C2FB3-D457-4459-A3F2-8AACD8BE3CF6}"/>
              </a:ext>
            </a:extLst>
          </p:cNvPr>
          <p:cNvCxnSpPr>
            <a:cxnSpLocks/>
          </p:cNvCxnSpPr>
          <p:nvPr/>
        </p:nvCxnSpPr>
        <p:spPr bwMode="auto">
          <a:xfrm flipH="1">
            <a:off x="3124200" y="932805"/>
            <a:ext cx="4495800" cy="2597804"/>
          </a:xfrm>
          <a:prstGeom prst="straightConnector1">
            <a:avLst/>
          </a:prstGeom>
          <a:ln w="762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698">
                                            <p:txEl>
                                              <p:pRg st="0" end="0"/>
                                            </p:txEl>
                                          </p:spTgt>
                                        </p:tgtEl>
                                        <p:attrNameLst>
                                          <p:attrName>style.visibility</p:attrName>
                                        </p:attrNameLst>
                                      </p:cBhvr>
                                      <p:to>
                                        <p:strVal val="visible"/>
                                      </p:to>
                                    </p:set>
                                    <p:animEffect transition="in" filter="fade">
                                      <p:cBhvr>
                                        <p:cTn id="10" dur="500"/>
                                        <p:tgtEl>
                                          <p:spTgt spid="2969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698">
                                            <p:txEl>
                                              <p:pRg st="1" end="1"/>
                                            </p:txEl>
                                          </p:spTgt>
                                        </p:tgtEl>
                                        <p:attrNameLst>
                                          <p:attrName>style.visibility</p:attrName>
                                        </p:attrNameLst>
                                      </p:cBhvr>
                                      <p:to>
                                        <p:strVal val="visible"/>
                                      </p:to>
                                    </p:set>
                                    <p:animEffect transition="in" filter="fade">
                                      <p:cBhvr>
                                        <p:cTn id="13" dur="500"/>
                                        <p:tgtEl>
                                          <p:spTgt spid="29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4365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内存覆盖</a:t>
            </a:r>
            <a:endParaRPr lang="en-GB" dirty="0"/>
          </a:p>
        </p:txBody>
      </p:sp>
      <p:sp>
        <p:nvSpPr>
          <p:cNvPr id="30722" name="Rectangle 2"/>
          <p:cNvSpPr>
            <a:spLocks noGrp="1" noChangeArrowheads="1"/>
          </p:cNvSpPr>
          <p:nvPr>
            <p:ph type="body" idx="1"/>
          </p:nvPr>
        </p:nvSpPr>
        <p:spPr>
          <a:xfrm>
            <a:off x="379413" y="1295400"/>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分配的大小不对</a:t>
            </a:r>
            <a:endParaRPr lang="en-GB" dirty="0"/>
          </a:p>
        </p:txBody>
      </p:sp>
      <p:sp>
        <p:nvSpPr>
          <p:cNvPr id="30723" name="Text Box 3"/>
          <p:cNvSpPr txBox="1">
            <a:spLocks noChangeArrowheads="1"/>
          </p:cNvSpPr>
          <p:nvPr/>
        </p:nvSpPr>
        <p:spPr bwMode="auto">
          <a:xfrm>
            <a:off x="812703" y="2133600"/>
            <a:ext cx="5106183" cy="2248950"/>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int **p;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a:latin typeface="Courier New" pitchFamily="49" charset="0"/>
              <a:ea typeface="msgothic" charset="0"/>
              <a:cs typeface="msgothic"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p = malloc(N*sizeof(int));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a:latin typeface="Courier New" pitchFamily="49" charset="0"/>
              <a:ea typeface="msgothic" charset="0"/>
              <a:cs typeface="msgothic"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for (i=0; i&lt;N; i++)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   p[i] = malloc(M*sizeof(int));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a:t>
            </a:r>
          </a:p>
        </p:txBody>
      </p:sp>
      <p:sp>
        <p:nvSpPr>
          <p:cNvPr id="5" name="文本框 4">
            <a:extLst>
              <a:ext uri="{FF2B5EF4-FFF2-40B4-BE49-F238E27FC236}">
                <a16:creationId xmlns:a16="http://schemas.microsoft.com/office/drawing/2014/main" id="{526B21C7-237C-44DB-B3BE-61DF6D59042E}"/>
              </a:ext>
            </a:extLst>
          </p:cNvPr>
          <p:cNvSpPr txBox="1"/>
          <p:nvPr/>
        </p:nvSpPr>
        <p:spPr>
          <a:xfrm>
            <a:off x="6525491" y="909475"/>
            <a:ext cx="2797859" cy="46166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错误在哪里？</a:t>
            </a:r>
          </a:p>
        </p:txBody>
      </p:sp>
      <p:cxnSp>
        <p:nvCxnSpPr>
          <p:cNvPr id="6" name="直接箭头连接符 5">
            <a:extLst>
              <a:ext uri="{FF2B5EF4-FFF2-40B4-BE49-F238E27FC236}">
                <a16:creationId xmlns:a16="http://schemas.microsoft.com/office/drawing/2014/main" id="{C038F52A-E3A4-459C-877E-A54D8BB0D705}"/>
              </a:ext>
            </a:extLst>
          </p:cNvPr>
          <p:cNvCxnSpPr>
            <a:cxnSpLocks/>
          </p:cNvCxnSpPr>
          <p:nvPr/>
        </p:nvCxnSpPr>
        <p:spPr bwMode="auto">
          <a:xfrm flipH="1">
            <a:off x="4267200" y="1371140"/>
            <a:ext cx="2944092" cy="1448260"/>
          </a:xfrm>
          <a:prstGeom prst="straightConnector1">
            <a:avLst/>
          </a:prstGeom>
          <a:ln w="762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C9A2AB-BFB9-4378-A7B9-35172937ABD3}"/>
              </a:ext>
            </a:extLst>
          </p:cNvPr>
          <p:cNvSpPr txBox="1"/>
          <p:nvPr/>
        </p:nvSpPr>
        <p:spPr>
          <a:xfrm>
            <a:off x="6096000" y="2664307"/>
            <a:ext cx="2057400" cy="461665"/>
          </a:xfrm>
          <a:prstGeom prst="rect">
            <a:avLst/>
          </a:prstGeom>
          <a:noFill/>
          <a:ln w="19050">
            <a:solidFill>
              <a:srgbClr val="FF0000"/>
            </a:solidFill>
          </a:ln>
        </p:spPr>
        <p:txBody>
          <a:bodyPr wrap="square" rtlCol="0">
            <a:spAutoFit/>
          </a:bodyPr>
          <a:lstStyle/>
          <a:p>
            <a:r>
              <a:rPr lang="en-US" altLang="zh-CN" dirty="0">
                <a:solidFill>
                  <a:srgbClr val="FF0000"/>
                </a:solidFill>
                <a:latin typeface="Calibri" pitchFamily="34" charset="0"/>
              </a:rPr>
              <a:t>int *</a:t>
            </a:r>
            <a:endParaRPr lang="zh-CN" altLang="en-US" dirty="0">
              <a:solidFill>
                <a:srgbClr val="FF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50838" y="457200"/>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内存覆盖</a:t>
            </a:r>
            <a:r>
              <a:rPr lang="en-GB" dirty="0"/>
              <a:t>Overwriting Memory</a:t>
            </a:r>
          </a:p>
        </p:txBody>
      </p:sp>
      <p:sp>
        <p:nvSpPr>
          <p:cNvPr id="31746" name="Rectangle 2"/>
          <p:cNvSpPr>
            <a:spLocks noGrp="1" noChangeArrowheads="1"/>
          </p:cNvSpPr>
          <p:nvPr>
            <p:ph type="body" idx="1"/>
          </p:nvPr>
        </p:nvSpPr>
        <p:spPr>
          <a:xfrm>
            <a:off x="379413" y="1252538"/>
            <a:ext cx="4878387" cy="5762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1747" name="Text Box 3"/>
          <p:cNvSpPr txBox="1">
            <a:spLocks noChangeArrowheads="1"/>
          </p:cNvSpPr>
          <p:nvPr/>
        </p:nvSpPr>
        <p:spPr bwMode="auto">
          <a:xfrm>
            <a:off x="838200" y="1981200"/>
            <a:ext cx="5106183" cy="2248950"/>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int **p;</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a:latin typeface="Courier New" pitchFamily="49" charset="0"/>
              <a:ea typeface="msgothic" charset="0"/>
              <a:cs typeface="msgothic" charset="0"/>
            </a:endParaRP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p = malloc(N*sizeof(int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a:latin typeface="Courier New" pitchFamily="49" charset="0"/>
              <a:ea typeface="msgothic" charset="0"/>
              <a:cs typeface="msgothic" charset="0"/>
            </a:endParaRP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for (i=0; i&lt;=N; i++)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   p[i] = malloc(M*sizeof(int));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a:t>
            </a:r>
          </a:p>
        </p:txBody>
      </p:sp>
      <p:sp>
        <p:nvSpPr>
          <p:cNvPr id="5" name="文本框 4">
            <a:extLst>
              <a:ext uri="{FF2B5EF4-FFF2-40B4-BE49-F238E27FC236}">
                <a16:creationId xmlns:a16="http://schemas.microsoft.com/office/drawing/2014/main" id="{01BC13DF-1034-4C04-927C-2C617ED2956D}"/>
              </a:ext>
            </a:extLst>
          </p:cNvPr>
          <p:cNvSpPr txBox="1"/>
          <p:nvPr/>
        </p:nvSpPr>
        <p:spPr>
          <a:xfrm>
            <a:off x="6580529" y="1025159"/>
            <a:ext cx="2797859" cy="46166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错误在哪里？</a:t>
            </a:r>
          </a:p>
        </p:txBody>
      </p:sp>
      <p:cxnSp>
        <p:nvCxnSpPr>
          <p:cNvPr id="6" name="直接箭头连接符 5">
            <a:extLst>
              <a:ext uri="{FF2B5EF4-FFF2-40B4-BE49-F238E27FC236}">
                <a16:creationId xmlns:a16="http://schemas.microsoft.com/office/drawing/2014/main" id="{68F5773B-3032-4CE4-A63F-D556EBC25ED9}"/>
              </a:ext>
            </a:extLst>
          </p:cNvPr>
          <p:cNvCxnSpPr>
            <a:cxnSpLocks/>
          </p:cNvCxnSpPr>
          <p:nvPr/>
        </p:nvCxnSpPr>
        <p:spPr bwMode="auto">
          <a:xfrm flipH="1">
            <a:off x="2818606" y="1609154"/>
            <a:ext cx="4267994" cy="1683599"/>
          </a:xfrm>
          <a:prstGeom prst="straightConnector1">
            <a:avLst/>
          </a:prstGeom>
          <a:ln w="762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1F70AB9-95F1-43C4-AC4D-014F5B89251E}"/>
              </a:ext>
            </a:extLst>
          </p:cNvPr>
          <p:cNvSpPr txBox="1"/>
          <p:nvPr/>
        </p:nvSpPr>
        <p:spPr>
          <a:xfrm>
            <a:off x="6261874" y="3292753"/>
            <a:ext cx="2057400" cy="461665"/>
          </a:xfrm>
          <a:prstGeom prst="rect">
            <a:avLst/>
          </a:prstGeom>
          <a:noFill/>
          <a:ln w="19050">
            <a:solidFill>
              <a:srgbClr val="FF0000"/>
            </a:solidFill>
          </a:ln>
        </p:spPr>
        <p:txBody>
          <a:bodyPr wrap="square" rtlCol="0">
            <a:spAutoFit/>
          </a:bodyPr>
          <a:lstStyle/>
          <a:p>
            <a:r>
              <a:rPr lang="en-US" altLang="zh-CN" dirty="0" err="1">
                <a:solidFill>
                  <a:srgbClr val="FF0000"/>
                </a:solidFill>
                <a:latin typeface="Calibri" pitchFamily="34" charset="0"/>
              </a:rPr>
              <a:t>i</a:t>
            </a:r>
            <a:r>
              <a:rPr lang="en-US" altLang="zh-CN" dirty="0">
                <a:solidFill>
                  <a:srgbClr val="FF0000"/>
                </a:solidFill>
                <a:latin typeface="Calibri" pitchFamily="34" charset="0"/>
              </a:rPr>
              <a:t>&lt;N</a:t>
            </a:r>
            <a:endParaRPr lang="zh-CN" altLang="en-US" dirty="0">
              <a:solidFill>
                <a:srgbClr val="FF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350838" y="4365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内存覆盖</a:t>
            </a:r>
            <a:r>
              <a:rPr lang="en-GB" dirty="0"/>
              <a:t>Overwriting Memory</a:t>
            </a:r>
          </a:p>
        </p:txBody>
      </p:sp>
      <p:sp>
        <p:nvSpPr>
          <p:cNvPr id="32770" name="Rectangle 2"/>
          <p:cNvSpPr>
            <a:spLocks noGrp="1" noChangeArrowheads="1"/>
          </p:cNvSpPr>
          <p:nvPr>
            <p:ph type="body" idx="1"/>
          </p:nvPr>
        </p:nvSpPr>
        <p:spPr>
          <a:xfrm>
            <a:off x="371175" y="1220788"/>
            <a:ext cx="8307387" cy="4494212"/>
          </a:xfrm>
          <a:ln/>
        </p:spPr>
        <p:txBody>
          <a:bodyPr/>
          <a:lstStyle/>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未检查最大字符串大小
</a:t>
            </a: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经典的缓冲区溢出攻击的基础</a:t>
            </a:r>
            <a:endParaRPr lang="en-GB" dirty="0"/>
          </a:p>
        </p:txBody>
      </p:sp>
      <p:sp>
        <p:nvSpPr>
          <p:cNvPr id="32771" name="Text Box 3"/>
          <p:cNvSpPr txBox="1">
            <a:spLocks noChangeArrowheads="1"/>
          </p:cNvSpPr>
          <p:nvPr/>
        </p:nvSpPr>
        <p:spPr bwMode="auto">
          <a:xfrm>
            <a:off x="821724" y="1871803"/>
            <a:ext cx="7106730" cy="163339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char s[8];</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latin typeface="Courier New" pitchFamily="49" charset="0"/>
              <a:ea typeface="msgothic" charset="0"/>
              <a:cs typeface="msgothic"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gets(s);  </a:t>
            </a:r>
            <a:r>
              <a:rPr lang="en-GB" sz="2000" dirty="0">
                <a:solidFill>
                  <a:srgbClr val="990000"/>
                </a:solidFill>
                <a:latin typeface="Courier New" pitchFamily="49" charset="0"/>
                <a:ea typeface="msgothic" charset="0"/>
                <a:cs typeface="msgothic" charset="0"/>
              </a:rPr>
              <a:t>/* reads “123456789” from </a:t>
            </a:r>
            <a:r>
              <a:rPr lang="en-GB" sz="2000" dirty="0" err="1">
                <a:solidFill>
                  <a:srgbClr val="990000"/>
                </a:solidFill>
                <a:latin typeface="Courier New" pitchFamily="49" charset="0"/>
                <a:ea typeface="msgothic" charset="0"/>
                <a:cs typeface="msgothic" charset="0"/>
              </a:rPr>
              <a:t>stdin</a:t>
            </a:r>
            <a:r>
              <a:rPr lang="en-GB" sz="2000" dirty="0">
                <a:solidFill>
                  <a:srgbClr val="990000"/>
                </a:solidFill>
                <a:latin typeface="Courier New" pitchFamily="49" charset="0"/>
                <a:ea typeface="msgothic" charset="0"/>
                <a:cs typeface="msgothic" charset="0"/>
              </a:rPr>
              <a:t> */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latin typeface="Courier New" pitchFamily="49" charset="0"/>
              <a:ea typeface="msgothic" charset="0"/>
              <a:cs typeface="msgothic" charset="0"/>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350838" y="457200"/>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内存覆盖</a:t>
            </a:r>
            <a:r>
              <a:rPr lang="en-GB" dirty="0"/>
              <a:t>Overwriting Memory</a:t>
            </a:r>
          </a:p>
        </p:txBody>
      </p:sp>
      <p:sp>
        <p:nvSpPr>
          <p:cNvPr id="33794" name="Rectangle 2"/>
          <p:cNvSpPr>
            <a:spLocks noGrp="1" noChangeArrowheads="1"/>
          </p:cNvSpPr>
          <p:nvPr>
            <p:ph type="body" idx="1"/>
          </p:nvPr>
        </p:nvSpPr>
        <p:spPr>
          <a:xfrm>
            <a:off x="371175" y="1252538"/>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误解了指针计算规则</a:t>
            </a:r>
            <a:endParaRPr lang="en-GB" dirty="0"/>
          </a:p>
        </p:txBody>
      </p:sp>
      <p:sp>
        <p:nvSpPr>
          <p:cNvPr id="33795" name="Text Box 3"/>
          <p:cNvSpPr txBox="1">
            <a:spLocks noChangeArrowheads="1"/>
          </p:cNvSpPr>
          <p:nvPr/>
        </p:nvSpPr>
        <p:spPr bwMode="auto">
          <a:xfrm>
            <a:off x="823918" y="2018250"/>
            <a:ext cx="4798406" cy="2248950"/>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*search(</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*p, </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val</a:t>
            </a:r>
            <a:r>
              <a:rPr lang="en-GB" sz="2000" dirty="0">
                <a:latin typeface="Courier New" pitchFamily="49" charset="0"/>
                <a:ea typeface="msgothic" charset="0"/>
                <a:cs typeface="msgothic" charset="0"/>
              </a:rPr>
              <a:t>)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while (*p &amp;&amp; *p != </a:t>
            </a:r>
            <a:r>
              <a:rPr lang="en-GB" sz="2000" dirty="0" err="1">
                <a:latin typeface="Courier New" pitchFamily="49" charset="0"/>
                <a:ea typeface="msgothic" charset="0"/>
                <a:cs typeface="msgothic" charset="0"/>
              </a:rPr>
              <a:t>val</a:t>
            </a:r>
            <a:r>
              <a:rPr lang="en-GB" sz="2000" dirty="0">
                <a:latin typeface="Courier New" pitchFamily="49" charset="0"/>
                <a:ea typeface="msgothic" charset="0"/>
                <a:cs typeface="msgothic" charset="0"/>
              </a:rPr>
              <a: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p += </a:t>
            </a:r>
            <a:r>
              <a:rPr lang="en-GB" sz="2000" dirty="0" err="1">
                <a:latin typeface="Courier New" pitchFamily="49" charset="0"/>
                <a:ea typeface="msgothic" charset="0"/>
                <a:cs typeface="msgothic" charset="0"/>
              </a:rPr>
              <a:t>sizeof</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latin typeface="Courier New" pitchFamily="49" charset="0"/>
              <a:ea typeface="msgothic" charset="0"/>
              <a:cs typeface="msgothic" charset="0"/>
            </a:endParaRP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return p;</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a:t>
            </a:r>
          </a:p>
        </p:txBody>
      </p:sp>
      <p:sp>
        <p:nvSpPr>
          <p:cNvPr id="5" name="文本框 4">
            <a:extLst>
              <a:ext uri="{FF2B5EF4-FFF2-40B4-BE49-F238E27FC236}">
                <a16:creationId xmlns:a16="http://schemas.microsoft.com/office/drawing/2014/main" id="{717508F9-3F85-42A6-914D-58A3DC682B60}"/>
              </a:ext>
            </a:extLst>
          </p:cNvPr>
          <p:cNvSpPr txBox="1"/>
          <p:nvPr/>
        </p:nvSpPr>
        <p:spPr>
          <a:xfrm>
            <a:off x="6075067" y="1131004"/>
            <a:ext cx="2797859" cy="46166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错误在哪里？</a:t>
            </a:r>
          </a:p>
        </p:txBody>
      </p:sp>
      <p:cxnSp>
        <p:nvCxnSpPr>
          <p:cNvPr id="6" name="直接箭头连接符 5">
            <a:extLst>
              <a:ext uri="{FF2B5EF4-FFF2-40B4-BE49-F238E27FC236}">
                <a16:creationId xmlns:a16="http://schemas.microsoft.com/office/drawing/2014/main" id="{BC66FF30-98BF-4DF3-B4E1-67D5A452145B}"/>
              </a:ext>
            </a:extLst>
          </p:cNvPr>
          <p:cNvCxnSpPr/>
          <p:nvPr/>
        </p:nvCxnSpPr>
        <p:spPr bwMode="auto">
          <a:xfrm flipH="1">
            <a:off x="4093867" y="1592669"/>
            <a:ext cx="2667000" cy="1558943"/>
          </a:xfrm>
          <a:prstGeom prst="straightConnector1">
            <a:avLst/>
          </a:prstGeom>
          <a:ln w="762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1BC4CB2-FC53-4C6A-8B45-A84A55E561AD}"/>
              </a:ext>
            </a:extLst>
          </p:cNvPr>
          <p:cNvSpPr txBox="1"/>
          <p:nvPr/>
        </p:nvSpPr>
        <p:spPr>
          <a:xfrm>
            <a:off x="5829349" y="2911892"/>
            <a:ext cx="2057400" cy="461665"/>
          </a:xfrm>
          <a:prstGeom prst="rect">
            <a:avLst/>
          </a:prstGeom>
          <a:noFill/>
          <a:ln w="19050">
            <a:solidFill>
              <a:srgbClr val="FF0000"/>
            </a:solidFill>
          </a:ln>
        </p:spPr>
        <p:txBody>
          <a:bodyPr wrap="square" rtlCol="0">
            <a:spAutoFit/>
          </a:bodyPr>
          <a:lstStyle/>
          <a:p>
            <a:r>
              <a:rPr lang="en-US" altLang="zh-CN" dirty="0">
                <a:solidFill>
                  <a:srgbClr val="FF0000"/>
                </a:solidFill>
                <a:latin typeface="Calibri" pitchFamily="34" charset="0"/>
              </a:rPr>
              <a:t>1</a:t>
            </a:r>
            <a:endParaRPr lang="zh-CN" altLang="en-US" dirty="0">
              <a:solidFill>
                <a:srgbClr val="FF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idx="4294967295"/>
          </p:nvPr>
        </p:nvSpPr>
        <p:spPr>
          <a:xfrm>
            <a:off x="350838" y="4365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内存覆盖</a:t>
            </a:r>
            <a:r>
              <a:rPr lang="en-GB" dirty="0"/>
              <a:t>Overwriting Memory</a:t>
            </a:r>
          </a:p>
        </p:txBody>
      </p:sp>
      <p:sp>
        <p:nvSpPr>
          <p:cNvPr id="44034" name="Rectangle 2"/>
          <p:cNvSpPr>
            <a:spLocks noGrp="1" noChangeArrowheads="1"/>
          </p:cNvSpPr>
          <p:nvPr>
            <p:ph type="body" idx="1"/>
          </p:nvPr>
        </p:nvSpPr>
        <p:spPr>
          <a:xfrm>
            <a:off x="379413" y="1252538"/>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引用指针而不是它指向的对象
</a:t>
            </a:r>
            <a:endParaRPr lang="en-GB" dirty="0"/>
          </a:p>
        </p:txBody>
      </p:sp>
      <p:sp>
        <p:nvSpPr>
          <p:cNvPr id="44035" name="Text Box 3"/>
          <p:cNvSpPr txBox="1">
            <a:spLocks noChangeArrowheads="1"/>
          </p:cNvSpPr>
          <p:nvPr/>
        </p:nvSpPr>
        <p:spPr bwMode="auto">
          <a:xfrm>
            <a:off x="838200" y="2015273"/>
            <a:ext cx="7260619" cy="255672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BinheapDelete(int</a:t>
            </a: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binheap</a:t>
            </a: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*size)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*packet;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packet = binheap[0];</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binheap[0] = </a:t>
            </a:r>
            <a:r>
              <a:rPr lang="en-GB" sz="2000" dirty="0" err="1">
                <a:latin typeface="Courier New" pitchFamily="49" charset="0"/>
                <a:ea typeface="msgothic" charset="0"/>
                <a:cs typeface="msgothic" charset="0"/>
              </a:rPr>
              <a:t>binheap</a:t>
            </a:r>
            <a:r>
              <a:rPr lang="en-GB" sz="2000" dirty="0">
                <a:latin typeface="Courier New" pitchFamily="49" charset="0"/>
                <a:ea typeface="msgothic" charset="0"/>
                <a:cs typeface="msgothic" charset="0"/>
              </a:rPr>
              <a:t>[*size - 1];</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*size--;</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Heapify(binheap</a:t>
            </a:r>
            <a:r>
              <a:rPr lang="en-GB" sz="2000" dirty="0">
                <a:latin typeface="Courier New" pitchFamily="49" charset="0"/>
                <a:ea typeface="msgothic" charset="0"/>
                <a:cs typeface="msgothic" charset="0"/>
              </a:rPr>
              <a:t>, *size, 0);</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return(packet</a:t>
            </a:r>
            <a:r>
              <a:rPr lang="en-GB" sz="2000" dirty="0">
                <a:latin typeface="Courier New" pitchFamily="49" charset="0"/>
                <a:ea typeface="msgothic" charset="0"/>
                <a:cs typeface="msgothic" charset="0"/>
              </a:rPr>
              <a: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a:t>
            </a:r>
          </a:p>
        </p:txBody>
      </p:sp>
      <p:sp>
        <p:nvSpPr>
          <p:cNvPr id="5" name="文本框 4">
            <a:extLst>
              <a:ext uri="{FF2B5EF4-FFF2-40B4-BE49-F238E27FC236}">
                <a16:creationId xmlns:a16="http://schemas.microsoft.com/office/drawing/2014/main" id="{914317BF-C73E-4F66-9421-9939A60F2875}"/>
              </a:ext>
            </a:extLst>
          </p:cNvPr>
          <p:cNvSpPr txBox="1"/>
          <p:nvPr/>
        </p:nvSpPr>
        <p:spPr>
          <a:xfrm>
            <a:off x="6383086" y="988367"/>
            <a:ext cx="2797859" cy="46166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错误在哪里？</a:t>
            </a:r>
          </a:p>
        </p:txBody>
      </p:sp>
      <p:cxnSp>
        <p:nvCxnSpPr>
          <p:cNvPr id="6" name="直接箭头连接符 5">
            <a:extLst>
              <a:ext uri="{FF2B5EF4-FFF2-40B4-BE49-F238E27FC236}">
                <a16:creationId xmlns:a16="http://schemas.microsoft.com/office/drawing/2014/main" id="{3BAC523A-5D1F-4E66-B09F-19F95F605BC0}"/>
              </a:ext>
            </a:extLst>
          </p:cNvPr>
          <p:cNvCxnSpPr>
            <a:cxnSpLocks/>
          </p:cNvCxnSpPr>
          <p:nvPr/>
        </p:nvCxnSpPr>
        <p:spPr bwMode="auto">
          <a:xfrm flipH="1">
            <a:off x="2033462" y="1450032"/>
            <a:ext cx="5035424" cy="1902768"/>
          </a:xfrm>
          <a:prstGeom prst="straightConnector1">
            <a:avLst/>
          </a:prstGeom>
          <a:ln w="762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F3CA0DE-442E-48E7-AE87-37069C5F06C1}"/>
              </a:ext>
            </a:extLst>
          </p:cNvPr>
          <p:cNvSpPr txBox="1"/>
          <p:nvPr/>
        </p:nvSpPr>
        <p:spPr>
          <a:xfrm>
            <a:off x="7144367" y="1501820"/>
            <a:ext cx="1771033" cy="461665"/>
          </a:xfrm>
          <a:prstGeom prst="rect">
            <a:avLst/>
          </a:prstGeom>
          <a:noFill/>
          <a:ln w="19050">
            <a:solidFill>
              <a:srgbClr val="FF0000"/>
            </a:solidFill>
          </a:ln>
        </p:spPr>
        <p:txBody>
          <a:bodyPr wrap="square" rtlCol="0">
            <a:spAutoFit/>
          </a:bodyPr>
          <a:lstStyle/>
          <a:p>
            <a:r>
              <a:rPr lang="en-US" altLang="zh-CN" dirty="0">
                <a:solidFill>
                  <a:srgbClr val="FF0000"/>
                </a:solidFill>
                <a:latin typeface="Calibri" pitchFamily="34" charset="0"/>
              </a:rPr>
              <a:t>(*size)--</a:t>
            </a:r>
            <a:endParaRPr lang="zh-CN" altLang="en-US" dirty="0">
              <a:solidFill>
                <a:srgbClr val="FF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427038" y="4365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引用不存在的变量</a:t>
            </a:r>
            <a:endParaRPr lang="en-GB" dirty="0"/>
          </a:p>
        </p:txBody>
      </p:sp>
      <p:sp>
        <p:nvSpPr>
          <p:cNvPr id="34818" name="Rectangle 2"/>
          <p:cNvSpPr>
            <a:spLocks noGrp="1" noChangeArrowheads="1"/>
          </p:cNvSpPr>
          <p:nvPr>
            <p:ph type="body" idx="1"/>
          </p:nvPr>
        </p:nvSpPr>
        <p:spPr>
          <a:xfrm>
            <a:off x="447375" y="1252538"/>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忘记当函数返回时局部变量消失
</a:t>
            </a:r>
            <a:endParaRPr lang="en-GB" dirty="0"/>
          </a:p>
        </p:txBody>
      </p:sp>
      <p:sp>
        <p:nvSpPr>
          <p:cNvPr id="34819" name="Text Box 3"/>
          <p:cNvSpPr txBox="1">
            <a:spLocks noChangeArrowheads="1"/>
          </p:cNvSpPr>
          <p:nvPr/>
        </p:nvSpPr>
        <p:spPr bwMode="auto">
          <a:xfrm>
            <a:off x="914400" y="2310714"/>
            <a:ext cx="2490082" cy="163339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int *foo ()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   int val;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a:latin typeface="Courier New" pitchFamily="49" charset="0"/>
              <a:ea typeface="msgothic" charset="0"/>
              <a:cs typeface="msgothic"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   return &amp;val;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350838" y="4365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多次释放块</a:t>
            </a:r>
            <a:endParaRPr lang="en-GB" dirty="0"/>
          </a:p>
        </p:txBody>
      </p:sp>
      <p:sp>
        <p:nvSpPr>
          <p:cNvPr id="35842" name="Rectangle 2"/>
          <p:cNvSpPr>
            <a:spLocks noGrp="1" noChangeArrowheads="1"/>
          </p:cNvSpPr>
          <p:nvPr>
            <p:ph type="body" idx="1"/>
          </p:nvPr>
        </p:nvSpPr>
        <p:spPr>
          <a:xfrm>
            <a:off x="362937" y="1252538"/>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5843" name="Text Box 3"/>
          <p:cNvSpPr txBox="1">
            <a:spLocks noChangeArrowheads="1"/>
          </p:cNvSpPr>
          <p:nvPr/>
        </p:nvSpPr>
        <p:spPr bwMode="auto">
          <a:xfrm>
            <a:off x="805248" y="1981200"/>
            <a:ext cx="4343400" cy="2228850"/>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x = </a:t>
            </a:r>
            <a:r>
              <a:rPr lang="en-GB" sz="2000" dirty="0" err="1">
                <a:latin typeface="Courier New" pitchFamily="49" charset="0"/>
                <a:ea typeface="msgothic" charset="0"/>
                <a:cs typeface="msgothic" charset="0"/>
              </a:rPr>
              <a:t>malloc</a:t>
            </a:r>
            <a:r>
              <a:rPr lang="en-GB" sz="2000" dirty="0">
                <a:latin typeface="Courier New" pitchFamily="49" charset="0"/>
                <a:ea typeface="msgothic" charset="0"/>
                <a:cs typeface="msgothic" charset="0"/>
              </a:rPr>
              <a:t>(N*</a:t>
            </a:r>
            <a:r>
              <a:rPr lang="en-GB" sz="2000" dirty="0" err="1">
                <a:latin typeface="Courier New" pitchFamily="49" charset="0"/>
                <a:ea typeface="msgothic" charset="0"/>
                <a:cs typeface="msgothic" charset="0"/>
              </a:rPr>
              <a:t>sizeof</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a:solidFill>
                  <a:srgbClr val="990000"/>
                </a:solidFill>
                <a:latin typeface="Courier New" pitchFamily="49" charset="0"/>
                <a:ea typeface="msgothic" charset="0"/>
                <a:cs typeface="msgothic" charset="0"/>
              </a:rPr>
              <a:t>&lt;manipulate x&gt;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free(x);</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latin typeface="Courier New" pitchFamily="49" charset="0"/>
              <a:ea typeface="msgothic" charset="0"/>
              <a:cs typeface="msgothic" charset="0"/>
            </a:endParaRP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y = </a:t>
            </a:r>
            <a:r>
              <a:rPr lang="en-GB" sz="2000" dirty="0" err="1">
                <a:latin typeface="Courier New" pitchFamily="49" charset="0"/>
                <a:ea typeface="msgothic" charset="0"/>
                <a:cs typeface="msgothic" charset="0"/>
              </a:rPr>
              <a:t>malloc</a:t>
            </a:r>
            <a:r>
              <a:rPr lang="en-GB" sz="2000" dirty="0">
                <a:latin typeface="Courier New" pitchFamily="49" charset="0"/>
                <a:ea typeface="msgothic" charset="0"/>
                <a:cs typeface="msgothic" charset="0"/>
              </a:rPr>
              <a:t>(M*</a:t>
            </a:r>
            <a:r>
              <a:rPr lang="en-GB" sz="2000" dirty="0" err="1">
                <a:latin typeface="Courier New" pitchFamily="49" charset="0"/>
                <a:ea typeface="msgothic" charset="0"/>
                <a:cs typeface="msgothic" charset="0"/>
              </a:rPr>
              <a:t>sizeof</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a:solidFill>
                  <a:srgbClr val="990000"/>
                </a:solidFill>
                <a:latin typeface="Courier New" pitchFamily="49" charset="0"/>
                <a:ea typeface="msgothic" charset="0"/>
                <a:cs typeface="msgothic" charset="0"/>
              </a:rPr>
              <a:t>&lt;manipulate y&gt;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free(x);</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D9925-70E5-40C6-9D17-44DB43745FC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D2C447-CF4E-43F2-9A8B-9BB482CE6D8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966B69D-18DD-4969-9E1D-5AB739555DDE}"/>
              </a:ext>
            </a:extLst>
          </p:cNvPr>
          <p:cNvPicPr>
            <a:picLocks noChangeAspect="1"/>
          </p:cNvPicPr>
          <p:nvPr/>
        </p:nvPicPr>
        <p:blipFill>
          <a:blip r:embed="rId2"/>
          <a:stretch>
            <a:fillRect/>
          </a:stretch>
        </p:blipFill>
        <p:spPr>
          <a:xfrm>
            <a:off x="0" y="1006215"/>
            <a:ext cx="9144000" cy="4752657"/>
          </a:xfrm>
          <a:prstGeom prst="rect">
            <a:avLst/>
          </a:prstGeom>
        </p:spPr>
      </p:pic>
    </p:spTree>
    <p:extLst>
      <p:ext uri="{BB962C8B-B14F-4D97-AF65-F5344CB8AC3E}">
        <p14:creationId xmlns:p14="http://schemas.microsoft.com/office/powerpoint/2010/main" val="40085067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81000" y="457200"/>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引用已释放的块</a:t>
            </a:r>
            <a:endParaRPr lang="en-GB" dirty="0"/>
          </a:p>
        </p:txBody>
      </p:sp>
      <p:sp>
        <p:nvSpPr>
          <p:cNvPr id="36866" name="Rectangle 2"/>
          <p:cNvSpPr>
            <a:spLocks noGrp="1" noChangeArrowheads="1"/>
          </p:cNvSpPr>
          <p:nvPr>
            <p:ph type="body" idx="1"/>
          </p:nvPr>
        </p:nvSpPr>
        <p:spPr>
          <a:xfrm>
            <a:off x="387651" y="1252538"/>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6867" name="Text Box 3"/>
          <p:cNvSpPr txBox="1">
            <a:spLocks noChangeArrowheads="1"/>
          </p:cNvSpPr>
          <p:nvPr/>
        </p:nvSpPr>
        <p:spPr bwMode="auto">
          <a:xfrm>
            <a:off x="838200" y="1905000"/>
            <a:ext cx="4343400" cy="2228850"/>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x = </a:t>
            </a:r>
            <a:r>
              <a:rPr lang="en-GB" sz="2000" dirty="0" err="1">
                <a:latin typeface="Courier New" pitchFamily="49" charset="0"/>
                <a:ea typeface="msgothic" charset="0"/>
                <a:cs typeface="msgothic" charset="0"/>
              </a:rPr>
              <a:t>malloc</a:t>
            </a:r>
            <a:r>
              <a:rPr lang="en-GB" sz="2000" dirty="0">
                <a:latin typeface="Courier New" pitchFamily="49" charset="0"/>
                <a:ea typeface="msgothic" charset="0"/>
                <a:cs typeface="msgothic" charset="0"/>
              </a:rPr>
              <a:t>(N*</a:t>
            </a:r>
            <a:r>
              <a:rPr lang="en-GB" sz="2000" dirty="0" err="1">
                <a:latin typeface="Courier New" pitchFamily="49" charset="0"/>
                <a:ea typeface="msgothic" charset="0"/>
                <a:cs typeface="msgothic" charset="0"/>
              </a:rPr>
              <a:t>sizeof</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a:solidFill>
                  <a:srgbClr val="990000"/>
                </a:solidFill>
                <a:latin typeface="Courier New" pitchFamily="49" charset="0"/>
                <a:ea typeface="msgothic" charset="0"/>
                <a:cs typeface="msgothic" charset="0"/>
              </a:rPr>
              <a:t>&lt;manipulate x&gt;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free(x);</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y = </a:t>
            </a:r>
            <a:r>
              <a:rPr lang="en-GB" sz="2000" dirty="0" err="1">
                <a:latin typeface="Courier New" pitchFamily="49" charset="0"/>
                <a:ea typeface="msgothic" charset="0"/>
                <a:cs typeface="msgothic" charset="0"/>
              </a:rPr>
              <a:t>malloc</a:t>
            </a:r>
            <a:r>
              <a:rPr lang="en-GB" sz="2000" dirty="0">
                <a:latin typeface="Courier New" pitchFamily="49" charset="0"/>
                <a:ea typeface="msgothic" charset="0"/>
                <a:cs typeface="msgothic" charset="0"/>
              </a:rPr>
              <a:t>(M*</a:t>
            </a:r>
            <a:r>
              <a:rPr lang="en-GB" sz="2000" dirty="0" err="1">
                <a:latin typeface="Courier New" pitchFamily="49" charset="0"/>
                <a:ea typeface="msgothic" charset="0"/>
                <a:cs typeface="msgothic" charset="0"/>
              </a:rPr>
              <a:t>sizeof</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for (</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=0; </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&lt;M; </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y[</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 = x[</a:t>
            </a:r>
            <a:r>
              <a:rPr lang="en-GB" sz="2000" dirty="0" err="1">
                <a:latin typeface="Courier New" pitchFamily="49" charset="0"/>
                <a:ea typeface="msgothic" charset="0"/>
                <a:cs typeface="msgothic" charset="0"/>
              </a:rPr>
              <a:t>i</a:t>
            </a:r>
            <a:r>
              <a:rPr lang="en-GB" sz="2000" dirty="0">
                <a:latin typeface="Courier New" pitchFamily="49" charset="0"/>
                <a:ea typeface="msgothic" charset="0"/>
                <a:cs typeface="msgothic" charset="0"/>
              </a:rPr>
              <a: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350838" y="287338"/>
            <a:ext cx="8716962" cy="1008062"/>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释放块失败（内存泄漏）</a:t>
            </a:r>
            <a:endParaRPr lang="en-GB" dirty="0"/>
          </a:p>
        </p:txBody>
      </p:sp>
      <p:sp>
        <p:nvSpPr>
          <p:cNvPr id="37890" name="Rectangle 2"/>
          <p:cNvSpPr>
            <a:spLocks noGrp="1" noChangeArrowheads="1"/>
          </p:cNvSpPr>
          <p:nvPr>
            <p:ph type="body" idx="1"/>
          </p:nvPr>
        </p:nvSpPr>
        <p:spPr>
          <a:xfrm>
            <a:off x="350838" y="1252538"/>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Slow, long-term killer! </a:t>
            </a:r>
          </a:p>
        </p:txBody>
      </p:sp>
      <p:sp>
        <p:nvSpPr>
          <p:cNvPr id="37891" name="Text Box 3"/>
          <p:cNvSpPr txBox="1">
            <a:spLocks noChangeArrowheads="1"/>
          </p:cNvSpPr>
          <p:nvPr/>
        </p:nvSpPr>
        <p:spPr bwMode="auto">
          <a:xfrm>
            <a:off x="786714" y="2009775"/>
            <a:ext cx="5486400" cy="1619250"/>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foo()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   int *x = malloc(N*sizeof(int));</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   ...</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   return;</a:t>
            </a:r>
          </a:p>
          <a:p>
            <a:pPr>
              <a:lnSpc>
                <a:spcPct val="100000"/>
              </a:lnSpc>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pitchFamily="49" charset="0"/>
                <a:ea typeface="msgothic" charset="0"/>
                <a:cs typeface="msgothic" charset="0"/>
              </a:rPr>
              <a: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350838" y="287338"/>
            <a:ext cx="8716962" cy="1008062"/>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释放块失败（内存泄漏）</a:t>
            </a:r>
            <a:endParaRPr lang="en-GB" dirty="0"/>
          </a:p>
        </p:txBody>
      </p:sp>
      <p:sp>
        <p:nvSpPr>
          <p:cNvPr id="38914" name="Rectangle 2"/>
          <p:cNvSpPr>
            <a:spLocks noGrp="1" noChangeArrowheads="1"/>
          </p:cNvSpPr>
          <p:nvPr>
            <p:ph type="body" idx="1"/>
          </p:nvPr>
        </p:nvSpPr>
        <p:spPr>
          <a:xfrm>
            <a:off x="362937" y="1220788"/>
            <a:ext cx="8307387" cy="5224462"/>
          </a:xfrm>
          <a:ln/>
        </p:spPr>
        <p:txBody>
          <a:bodyPr/>
          <a:lstStyle/>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仅释放数据结构的一部分
</a:t>
            </a:r>
            <a:endParaRPr lang="en-GB" dirty="0"/>
          </a:p>
        </p:txBody>
      </p:sp>
      <p:sp>
        <p:nvSpPr>
          <p:cNvPr id="38915" name="Text Box 3"/>
          <p:cNvSpPr txBox="1">
            <a:spLocks noChangeArrowheads="1"/>
          </p:cNvSpPr>
          <p:nvPr/>
        </p:nvSpPr>
        <p:spPr bwMode="auto">
          <a:xfrm>
            <a:off x="457200" y="1885950"/>
            <a:ext cx="8077200" cy="4362450"/>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err="1">
                <a:latin typeface="Courier New" pitchFamily="49" charset="0"/>
                <a:ea typeface="msgothic" charset="0"/>
                <a:cs typeface="msgothic" charset="0"/>
              </a:rPr>
              <a:t>struct</a:t>
            </a:r>
            <a:r>
              <a:rPr lang="en-GB" sz="2000" dirty="0">
                <a:latin typeface="Courier New" pitchFamily="49" charset="0"/>
                <a:ea typeface="msgothic" charset="0"/>
                <a:cs typeface="msgothic" charset="0"/>
              </a:rPr>
              <a:t> list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int</a:t>
            </a: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val</a:t>
            </a: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struct</a:t>
            </a:r>
            <a:r>
              <a:rPr lang="en-GB" sz="2000" dirty="0">
                <a:latin typeface="Courier New" pitchFamily="49" charset="0"/>
                <a:ea typeface="msgothic" charset="0"/>
                <a:cs typeface="msgothic" charset="0"/>
              </a:rPr>
              <a:t> list *next;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latin typeface="Courier New" pitchFamily="49" charset="0"/>
              <a:ea typeface="msgothic" charset="0"/>
              <a:cs typeface="msgothic"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err="1">
                <a:latin typeface="Courier New" pitchFamily="49" charset="0"/>
                <a:ea typeface="msgothic" charset="0"/>
                <a:cs typeface="msgothic" charset="0"/>
              </a:rPr>
              <a:t>foo</a:t>
            </a:r>
            <a:r>
              <a:rPr lang="en-GB" sz="2000" dirty="0">
                <a:latin typeface="Courier New" pitchFamily="49" charset="0"/>
                <a:ea typeface="msgothic" charset="0"/>
                <a:cs typeface="msgothic"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err="1">
                <a:latin typeface="Courier New" pitchFamily="49" charset="0"/>
                <a:ea typeface="msgothic" charset="0"/>
                <a:cs typeface="msgothic" charset="0"/>
              </a:rPr>
              <a:t>struct</a:t>
            </a:r>
            <a:r>
              <a:rPr lang="en-GB" sz="2000" dirty="0">
                <a:latin typeface="Courier New" pitchFamily="49" charset="0"/>
                <a:ea typeface="msgothic" charset="0"/>
                <a:cs typeface="msgothic" charset="0"/>
              </a:rPr>
              <a:t> list *head = </a:t>
            </a:r>
            <a:r>
              <a:rPr lang="en-GB" sz="2000" dirty="0" err="1">
                <a:latin typeface="Courier New" pitchFamily="49" charset="0"/>
                <a:ea typeface="msgothic" charset="0"/>
                <a:cs typeface="msgothic" charset="0"/>
              </a:rPr>
              <a:t>malloc</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sizeof</a:t>
            </a:r>
            <a:r>
              <a:rPr lang="en-GB" sz="2000" dirty="0">
                <a:latin typeface="Courier New" pitchFamily="49" charset="0"/>
                <a:ea typeface="msgothic" charset="0"/>
                <a:cs typeface="msgothic" charset="0"/>
              </a:rPr>
              <a:t>(</a:t>
            </a:r>
            <a:r>
              <a:rPr lang="en-GB" sz="2000" dirty="0" err="1">
                <a:latin typeface="Courier New" pitchFamily="49" charset="0"/>
                <a:ea typeface="msgothic" charset="0"/>
                <a:cs typeface="msgothic" charset="0"/>
              </a:rPr>
              <a:t>struct</a:t>
            </a:r>
            <a:r>
              <a:rPr lang="en-GB" sz="2000" dirty="0">
                <a:latin typeface="Courier New" pitchFamily="49" charset="0"/>
                <a:ea typeface="msgothic" charset="0"/>
                <a:cs typeface="msgothic" charset="0"/>
              </a:rPr>
              <a:t> list));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head-&gt;</a:t>
            </a:r>
            <a:r>
              <a:rPr lang="en-GB" sz="2000" dirty="0" err="1">
                <a:latin typeface="Courier New" pitchFamily="49" charset="0"/>
                <a:ea typeface="msgothic" charset="0"/>
                <a:cs typeface="msgothic" charset="0"/>
              </a:rPr>
              <a:t>val</a:t>
            </a:r>
            <a:r>
              <a:rPr lang="en-GB" sz="2000" dirty="0">
                <a:latin typeface="Courier New" pitchFamily="49" charset="0"/>
                <a:ea typeface="msgothic" charset="0"/>
                <a:cs typeface="msgothic" charset="0"/>
              </a:rPr>
              <a:t> = 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head-&gt;next = NULL;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r>
              <a:rPr lang="en-GB" sz="2000" dirty="0">
                <a:solidFill>
                  <a:srgbClr val="990000"/>
                </a:solidFill>
                <a:latin typeface="Courier New" pitchFamily="49" charset="0"/>
                <a:ea typeface="msgothic" charset="0"/>
                <a:cs typeface="msgothic" charset="0"/>
              </a:rPr>
              <a:t>&lt;create and manipulate the rest of the list&gt;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free(head);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   return;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idx="4294967295"/>
          </p:nvPr>
        </p:nvSpPr>
        <p:spPr>
          <a:xfrm>
            <a:off x="381000" y="436562"/>
            <a:ext cx="8716962" cy="782638"/>
          </a:xfrm>
          <a:ln/>
        </p:spPr>
        <p:txBody>
          <a:bodyPr/>
          <a:lstStyle/>
          <a:p>
            <a:pP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处理内存错误的工具</a:t>
            </a:r>
            <a:endParaRPr lang="en-GB" dirty="0"/>
          </a:p>
        </p:txBody>
      </p:sp>
      <p:sp>
        <p:nvSpPr>
          <p:cNvPr id="39938" name="Rectangle 2"/>
          <p:cNvSpPr>
            <a:spLocks noGrp="1" noChangeArrowheads="1"/>
          </p:cNvSpPr>
          <p:nvPr>
            <p:ph type="body" idx="1"/>
          </p:nvPr>
        </p:nvSpPr>
        <p:spPr>
          <a:xfrm>
            <a:off x="379413" y="1220788"/>
            <a:ext cx="8307387" cy="5224462"/>
          </a:xfrm>
          <a:ln/>
        </p:spPr>
        <p:txBody>
          <a:bodyPr/>
          <a:lstStyle/>
          <a:p>
            <a:pPr>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Debugger: </a:t>
            </a:r>
            <a:r>
              <a:rPr lang="en-GB" dirty="0" err="1">
                <a:latin typeface="Courier New"/>
                <a:cs typeface="Courier New"/>
              </a:rPr>
              <a:t>gdb</a:t>
            </a:r>
            <a:endParaRPr lang="en-GB" dirty="0">
              <a:latin typeface="Courier New"/>
              <a:cs typeface="Courier New"/>
            </a:endParaRPr>
          </a:p>
          <a:p>
            <a:pPr lvl="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Good for finding  bad pointer dereferences</a:t>
            </a:r>
          </a:p>
          <a:p>
            <a:pPr lvl="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Hard to detect the other memory bugs</a:t>
            </a:r>
          </a:p>
          <a:p>
            <a:pPr>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Data structure consistency checker</a:t>
            </a:r>
          </a:p>
          <a:p>
            <a:pPr lvl="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Runs silently, prints message only on error</a:t>
            </a:r>
          </a:p>
          <a:p>
            <a:pPr lvl="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 as a probe to zero in on error</a:t>
            </a:r>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Binary translator:  </a:t>
            </a:r>
            <a:r>
              <a:rPr lang="en-GB" dirty="0" err="1">
                <a:latin typeface="Courier New"/>
                <a:cs typeface="Courier New"/>
              </a:rPr>
              <a:t>valgrind</a:t>
            </a:r>
            <a:r>
              <a:rPr lang="en-GB" dirty="0"/>
              <a:t> </a:t>
            </a:r>
          </a:p>
          <a:p>
            <a:pPr lvl="1">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Powerful debugging and analysis technique</a:t>
            </a:r>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Rewrites text section of executable object file</a:t>
            </a:r>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Checks each individual reference at runtime</a:t>
            </a:r>
          </a:p>
          <a:p>
            <a:pPr lvl="2">
              <a:lnSpc>
                <a:spcPct val="107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Bad pointers, overwrites, refs outside of allocated block</a:t>
            </a:r>
          </a:p>
          <a:p>
            <a:pPr>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err="1"/>
              <a:t>glibc</a:t>
            </a:r>
            <a:r>
              <a:rPr lang="en-GB" dirty="0"/>
              <a:t> </a:t>
            </a:r>
            <a:r>
              <a:rPr lang="en-GB" dirty="0" err="1"/>
              <a:t>malloc</a:t>
            </a:r>
            <a:r>
              <a:rPr lang="en-GB" dirty="0"/>
              <a:t> contains checking code</a:t>
            </a:r>
          </a:p>
          <a:p>
            <a:pPr lvl="1">
              <a:lnSpc>
                <a:spcPct val="10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err="1">
                <a:latin typeface="Courier New"/>
                <a:cs typeface="Courier New"/>
              </a:rPr>
              <a:t>setenv</a:t>
            </a:r>
            <a:r>
              <a:rPr lang="en-GB" b="1" dirty="0">
                <a:latin typeface="Courier New"/>
                <a:cs typeface="Courier New"/>
              </a:rPr>
              <a:t> MALLOC_CHECK_ 3 </a:t>
            </a:r>
          </a:p>
          <a:p>
            <a:pPr lvl="2">
              <a:lnSpc>
                <a:spcPct val="107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471-8CC2-4012-AEF4-6C305C3DBDBC}"/>
              </a:ext>
            </a:extLst>
          </p:cNvPr>
          <p:cNvSpPr>
            <a:spLocks noGrp="1"/>
          </p:cNvSpPr>
          <p:nvPr>
            <p:ph type="title"/>
          </p:nvPr>
        </p:nvSpPr>
        <p:spPr/>
        <p:txBody>
          <a:bodyPr/>
          <a:lstStyle/>
          <a:p>
            <a:r>
              <a:rPr lang="en-US" altLang="zh-CN" dirty="0"/>
              <a:t>9.9.12 </a:t>
            </a:r>
            <a:r>
              <a:rPr lang="zh-CN" altLang="en-US" dirty="0"/>
              <a:t>综合：实现一个简单的分配器</a:t>
            </a:r>
          </a:p>
        </p:txBody>
      </p:sp>
      <p:sp>
        <p:nvSpPr>
          <p:cNvPr id="3" name="内容占位符 2">
            <a:extLst>
              <a:ext uri="{FF2B5EF4-FFF2-40B4-BE49-F238E27FC236}">
                <a16:creationId xmlns:a16="http://schemas.microsoft.com/office/drawing/2014/main" id="{B49EE595-A9D0-491E-B617-17644F3AECA8}"/>
              </a:ext>
            </a:extLst>
          </p:cNvPr>
          <p:cNvSpPr>
            <a:spLocks noGrp="1"/>
          </p:cNvSpPr>
          <p:nvPr>
            <p:ph idx="1"/>
          </p:nvPr>
        </p:nvSpPr>
        <p:spPr>
          <a:xfrm>
            <a:off x="362239" y="1204657"/>
            <a:ext cx="8213725" cy="5249704"/>
          </a:xfrm>
        </p:spPr>
        <p:txBody>
          <a:bodyPr/>
          <a:lstStyle/>
          <a:p>
            <a:pPr>
              <a:lnSpc>
                <a:spcPct val="120000"/>
              </a:lnSpc>
            </a:pPr>
            <a:r>
              <a:rPr lang="zh-CN" altLang="en-US" sz="2200" dirty="0"/>
              <a:t>基于原理：隐式空闲链表。使用立即边界标记合并方式，完整地实现简单内存分配器。详见教材：</a:t>
            </a:r>
            <a:r>
              <a:rPr lang="en-US" altLang="zh-CN" sz="2200" dirty="0"/>
              <a:t>P.597</a:t>
            </a:r>
          </a:p>
          <a:p>
            <a:pPr>
              <a:lnSpc>
                <a:spcPct val="120000"/>
              </a:lnSpc>
            </a:pPr>
            <a:r>
              <a:rPr lang="zh-CN" altLang="en-US" sz="2200" dirty="0"/>
              <a:t>主要内容为两个文件：</a:t>
            </a:r>
            <a:endParaRPr lang="en-US" altLang="zh-CN" sz="2200" dirty="0"/>
          </a:p>
          <a:p>
            <a:pPr>
              <a:lnSpc>
                <a:spcPct val="120000"/>
              </a:lnSpc>
            </a:pPr>
            <a:r>
              <a:rPr lang="en-US" altLang="zh-CN" sz="2200" b="1" dirty="0" err="1">
                <a:solidFill>
                  <a:srgbClr val="FF0000"/>
                </a:solidFill>
              </a:rPr>
              <a:t>memlib.c</a:t>
            </a:r>
            <a:r>
              <a:rPr lang="en-US" altLang="zh-CN" sz="2200" b="1" dirty="0">
                <a:solidFill>
                  <a:srgbClr val="FF0000"/>
                </a:solidFill>
              </a:rPr>
              <a:t> </a:t>
            </a:r>
            <a:r>
              <a:rPr lang="en-US" altLang="zh-CN" sz="2200" dirty="0"/>
              <a:t> -----</a:t>
            </a:r>
            <a:r>
              <a:rPr lang="zh-CN" altLang="en-US" sz="2200" dirty="0"/>
              <a:t>内存系统模型，包括：</a:t>
            </a:r>
            <a:r>
              <a:rPr lang="en-US" altLang="zh-CN" dirty="0" err="1"/>
              <a:t>mem_init</a:t>
            </a:r>
            <a:r>
              <a:rPr lang="zh-CN" altLang="en-US" dirty="0"/>
              <a:t>，</a:t>
            </a:r>
            <a:r>
              <a:rPr lang="en-US" altLang="zh-CN" dirty="0" err="1"/>
              <a:t>mem_sbrk</a:t>
            </a:r>
            <a:r>
              <a:rPr lang="zh-CN" altLang="en-US" dirty="0"/>
              <a:t>等；</a:t>
            </a:r>
            <a:endParaRPr lang="en-US" altLang="zh-CN" dirty="0"/>
          </a:p>
          <a:p>
            <a:pPr marL="1616075" indent="-1616075">
              <a:lnSpc>
                <a:spcPct val="120000"/>
              </a:lnSpc>
            </a:pPr>
            <a:r>
              <a:rPr lang="en-US" altLang="zh-CN" sz="2200" b="1" dirty="0" err="1">
                <a:solidFill>
                  <a:srgbClr val="FF0000"/>
                </a:solidFill>
              </a:rPr>
              <a:t>mm.c</a:t>
            </a:r>
            <a:r>
              <a:rPr lang="en-US" altLang="zh-CN" sz="2200" b="1" dirty="0">
                <a:solidFill>
                  <a:srgbClr val="FF0000"/>
                </a:solidFill>
              </a:rPr>
              <a:t>-</a:t>
            </a:r>
            <a:r>
              <a:rPr lang="en-US" altLang="zh-CN" sz="2200" dirty="0"/>
              <a:t>----------</a:t>
            </a:r>
            <a:r>
              <a:rPr lang="zh-CN" altLang="en-US" sz="2200" dirty="0"/>
              <a:t>内存分配器，包括：</a:t>
            </a:r>
            <a:r>
              <a:rPr lang="en-US" altLang="zh-CN" sz="2200" dirty="0" err="1"/>
              <a:t>mm_init</a:t>
            </a:r>
            <a:r>
              <a:rPr lang="zh-CN" altLang="en-US" sz="2200" dirty="0"/>
              <a:t>，</a:t>
            </a:r>
            <a:r>
              <a:rPr lang="en-US" altLang="zh-CN" sz="2200" dirty="0" err="1"/>
              <a:t>mm_malloc</a:t>
            </a:r>
            <a:r>
              <a:rPr lang="zh-CN" altLang="en-US" sz="2200" dirty="0"/>
              <a:t>，</a:t>
            </a:r>
            <a:r>
              <a:rPr lang="en-US" altLang="zh-CN" sz="2200" dirty="0" err="1"/>
              <a:t>mm_free</a:t>
            </a:r>
            <a:r>
              <a:rPr lang="zh-CN" altLang="en-US" sz="2200" dirty="0"/>
              <a:t>，一组宏操作，以及所用到的函数</a:t>
            </a:r>
            <a:r>
              <a:rPr lang="en-US" altLang="zh-CN" sz="2200" dirty="0" err="1"/>
              <a:t>extend_heap</a:t>
            </a:r>
            <a:r>
              <a:rPr lang="zh-CN" altLang="en-US" sz="2200" dirty="0"/>
              <a:t>，</a:t>
            </a:r>
            <a:r>
              <a:rPr lang="en-US" altLang="zh-CN" sz="2200" dirty="0"/>
              <a:t>coalesce</a:t>
            </a:r>
            <a:r>
              <a:rPr lang="zh-CN" altLang="en-US" sz="2200" dirty="0"/>
              <a:t>，</a:t>
            </a:r>
            <a:r>
              <a:rPr lang="en-US" altLang="zh-CN" sz="2200" dirty="0"/>
              <a:t>place</a:t>
            </a:r>
            <a:r>
              <a:rPr lang="zh-CN" altLang="en-US" sz="2200" dirty="0"/>
              <a:t>，</a:t>
            </a:r>
            <a:r>
              <a:rPr lang="en-US" altLang="zh-CN" sz="2200" dirty="0" err="1"/>
              <a:t>findfit</a:t>
            </a:r>
            <a:r>
              <a:rPr lang="zh-CN" altLang="en-US" sz="2200" dirty="0"/>
              <a:t>等</a:t>
            </a:r>
          </a:p>
        </p:txBody>
      </p:sp>
      <p:pic>
        <p:nvPicPr>
          <p:cNvPr id="15" name="图片 14">
            <a:extLst>
              <a:ext uri="{FF2B5EF4-FFF2-40B4-BE49-F238E27FC236}">
                <a16:creationId xmlns:a16="http://schemas.microsoft.com/office/drawing/2014/main" id="{ABA3FC09-96CF-46D7-BE8A-4700F89FA7EB}"/>
              </a:ext>
            </a:extLst>
          </p:cNvPr>
          <p:cNvPicPr>
            <a:picLocks noChangeAspect="1"/>
          </p:cNvPicPr>
          <p:nvPr/>
        </p:nvPicPr>
        <p:blipFill>
          <a:blip r:embed="rId2"/>
          <a:stretch>
            <a:fillRect/>
          </a:stretch>
        </p:blipFill>
        <p:spPr>
          <a:xfrm>
            <a:off x="914400" y="4553625"/>
            <a:ext cx="6096000" cy="2334895"/>
          </a:xfrm>
          <a:prstGeom prst="rect">
            <a:avLst/>
          </a:prstGeom>
        </p:spPr>
      </p:pic>
    </p:spTree>
    <p:extLst>
      <p:ext uri="{BB962C8B-B14F-4D97-AF65-F5344CB8AC3E}">
        <p14:creationId xmlns:p14="http://schemas.microsoft.com/office/powerpoint/2010/main" val="307134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zh-CN" altLang="en-US" dirty="0"/>
              <a:t>本章约定</a:t>
            </a:r>
            <a:endParaRPr lang="en-GB" dirty="0"/>
          </a:p>
        </p:txBody>
      </p:sp>
      <p:sp>
        <p:nvSpPr>
          <p:cNvPr id="10242" name="Rectangle 2"/>
          <p:cNvSpPr>
            <a:spLocks noGrp="1" noChangeArrowheads="1"/>
          </p:cNvSpPr>
          <p:nvPr>
            <p:ph type="body" idx="1"/>
          </p:nvPr>
        </p:nvSpPr>
        <p:spPr/>
        <p:txBody>
          <a:bodyPr/>
          <a:lstStyle/>
          <a:p>
            <a:r>
              <a:rPr lang="zh-CN" altLang="en-US" dirty="0"/>
              <a:t>内存按</a:t>
            </a:r>
            <a:r>
              <a:rPr lang="zh-CN" altLang="en-US" b="1" dirty="0"/>
              <a:t>字</a:t>
            </a:r>
            <a:r>
              <a:rPr lang="en-US" altLang="zh-CN" b="1" dirty="0"/>
              <a:t>(word)</a:t>
            </a:r>
            <a:r>
              <a:rPr lang="zh-CN" altLang="en-US" dirty="0"/>
              <a:t>寻址</a:t>
            </a:r>
            <a:r>
              <a:rPr lang="en-GB" dirty="0"/>
              <a:t>.</a:t>
            </a:r>
          </a:p>
          <a:p>
            <a:r>
              <a:rPr lang="zh-CN" altLang="en-US" dirty="0"/>
              <a:t>字的大小为</a:t>
            </a:r>
            <a:r>
              <a:rPr lang="en-GB" dirty="0"/>
              <a:t>int.</a:t>
            </a:r>
            <a:r>
              <a:rPr lang="zh-CN" altLang="en-US" dirty="0"/>
              <a:t>（</a:t>
            </a:r>
            <a:r>
              <a:rPr lang="en-US" altLang="zh-CN" dirty="0"/>
              <a:t>4 byte</a:t>
            </a:r>
            <a:r>
              <a:rPr lang="zh-CN" altLang="en-US" dirty="0"/>
              <a:t>）</a:t>
            </a:r>
            <a:endParaRPr lang="en-GB" dirty="0"/>
          </a:p>
        </p:txBody>
      </p:sp>
      <p:sp>
        <p:nvSpPr>
          <p:cNvPr id="10243" name="Rectangle 3"/>
          <p:cNvSpPr>
            <a:spLocks noChangeArrowheads="1"/>
          </p:cNvSpPr>
          <p:nvPr/>
        </p:nvSpPr>
        <p:spPr bwMode="auto">
          <a:xfrm>
            <a:off x="13001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44" name="Rectangle 4"/>
          <p:cNvSpPr>
            <a:spLocks noChangeArrowheads="1"/>
          </p:cNvSpPr>
          <p:nvPr/>
        </p:nvSpPr>
        <p:spPr bwMode="auto">
          <a:xfrm>
            <a:off x="16049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19097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46" name="Rectangle 6"/>
          <p:cNvSpPr>
            <a:spLocks noChangeArrowheads="1"/>
          </p:cNvSpPr>
          <p:nvPr/>
        </p:nvSpPr>
        <p:spPr bwMode="auto">
          <a:xfrm>
            <a:off x="22145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47" name="Rectangle 7"/>
          <p:cNvSpPr>
            <a:spLocks noChangeArrowheads="1"/>
          </p:cNvSpPr>
          <p:nvPr/>
        </p:nvSpPr>
        <p:spPr bwMode="auto">
          <a:xfrm>
            <a:off x="25193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48" name="Rectangle 8"/>
          <p:cNvSpPr>
            <a:spLocks noChangeArrowheads="1"/>
          </p:cNvSpPr>
          <p:nvPr/>
        </p:nvSpPr>
        <p:spPr bwMode="auto">
          <a:xfrm>
            <a:off x="28241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49" name="Rectangle 9"/>
          <p:cNvSpPr>
            <a:spLocks noChangeArrowheads="1"/>
          </p:cNvSpPr>
          <p:nvPr/>
        </p:nvSpPr>
        <p:spPr bwMode="auto">
          <a:xfrm>
            <a:off x="31289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50" name="Rectangle 10"/>
          <p:cNvSpPr>
            <a:spLocks noChangeArrowheads="1"/>
          </p:cNvSpPr>
          <p:nvPr/>
        </p:nvSpPr>
        <p:spPr bwMode="auto">
          <a:xfrm>
            <a:off x="34337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51" name="Rectangle 11"/>
          <p:cNvSpPr>
            <a:spLocks noChangeArrowheads="1"/>
          </p:cNvSpPr>
          <p:nvPr/>
        </p:nvSpPr>
        <p:spPr bwMode="auto">
          <a:xfrm>
            <a:off x="37385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52" name="Rectangle 12"/>
          <p:cNvSpPr>
            <a:spLocks noChangeArrowheads="1"/>
          </p:cNvSpPr>
          <p:nvPr/>
        </p:nvSpPr>
        <p:spPr bwMode="auto">
          <a:xfrm>
            <a:off x="40433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53" name="Rectangle 13"/>
          <p:cNvSpPr>
            <a:spLocks noChangeArrowheads="1"/>
          </p:cNvSpPr>
          <p:nvPr/>
        </p:nvSpPr>
        <p:spPr bwMode="auto">
          <a:xfrm>
            <a:off x="43481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54" name="Rectangle 14"/>
          <p:cNvSpPr>
            <a:spLocks noChangeArrowheads="1"/>
          </p:cNvSpPr>
          <p:nvPr/>
        </p:nvSpPr>
        <p:spPr bwMode="auto">
          <a:xfrm>
            <a:off x="46529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55" name="Rectangle 15"/>
          <p:cNvSpPr>
            <a:spLocks noChangeArrowheads="1"/>
          </p:cNvSpPr>
          <p:nvPr/>
        </p:nvSpPr>
        <p:spPr bwMode="auto">
          <a:xfrm>
            <a:off x="49577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56" name="Rectangle 16"/>
          <p:cNvSpPr>
            <a:spLocks noChangeArrowheads="1"/>
          </p:cNvSpPr>
          <p:nvPr/>
        </p:nvSpPr>
        <p:spPr bwMode="auto">
          <a:xfrm>
            <a:off x="52625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57" name="Rectangle 17"/>
          <p:cNvSpPr>
            <a:spLocks noChangeArrowheads="1"/>
          </p:cNvSpPr>
          <p:nvPr/>
        </p:nvSpPr>
        <p:spPr bwMode="auto">
          <a:xfrm>
            <a:off x="55673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58" name="Rectangle 18"/>
          <p:cNvSpPr>
            <a:spLocks noChangeArrowheads="1"/>
          </p:cNvSpPr>
          <p:nvPr/>
        </p:nvSpPr>
        <p:spPr bwMode="auto">
          <a:xfrm>
            <a:off x="5872162" y="2895600"/>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59" name="Rectangle 19"/>
          <p:cNvSpPr>
            <a:spLocks noChangeArrowheads="1"/>
          </p:cNvSpPr>
          <p:nvPr/>
        </p:nvSpPr>
        <p:spPr bwMode="auto">
          <a:xfrm>
            <a:off x="61769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60" name="Rectangle 20"/>
          <p:cNvSpPr>
            <a:spLocks noChangeArrowheads="1"/>
          </p:cNvSpPr>
          <p:nvPr/>
        </p:nvSpPr>
        <p:spPr bwMode="auto">
          <a:xfrm>
            <a:off x="64817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61" name="Rectangle 21"/>
          <p:cNvSpPr>
            <a:spLocks noChangeArrowheads="1"/>
          </p:cNvSpPr>
          <p:nvPr/>
        </p:nvSpPr>
        <p:spPr bwMode="auto">
          <a:xfrm>
            <a:off x="67865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62" name="Rectangle 22"/>
          <p:cNvSpPr>
            <a:spLocks noChangeArrowheads="1"/>
          </p:cNvSpPr>
          <p:nvPr/>
        </p:nvSpPr>
        <p:spPr bwMode="auto">
          <a:xfrm>
            <a:off x="7091362" y="2895600"/>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64" name="Text Box 24"/>
          <p:cNvSpPr txBox="1">
            <a:spLocks noChangeArrowheads="1"/>
          </p:cNvSpPr>
          <p:nvPr/>
        </p:nvSpPr>
        <p:spPr bwMode="auto">
          <a:xfrm>
            <a:off x="1186248" y="3548882"/>
            <a:ext cx="1484166"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Allocated block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(4 words)</a:t>
            </a:r>
          </a:p>
        </p:txBody>
      </p:sp>
      <p:sp>
        <p:nvSpPr>
          <p:cNvPr id="10265" name="Text Box 25"/>
          <p:cNvSpPr txBox="1">
            <a:spLocks noChangeArrowheads="1"/>
          </p:cNvSpPr>
          <p:nvPr/>
        </p:nvSpPr>
        <p:spPr bwMode="auto">
          <a:xfrm>
            <a:off x="4267200" y="3548882"/>
            <a:ext cx="1095469"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Free block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(3 words)</a:t>
            </a:r>
          </a:p>
        </p:txBody>
      </p:sp>
      <p:sp>
        <p:nvSpPr>
          <p:cNvPr id="10267" name="Rectangle 27"/>
          <p:cNvSpPr>
            <a:spLocks noChangeArrowheads="1"/>
          </p:cNvSpPr>
          <p:nvPr/>
        </p:nvSpPr>
        <p:spPr bwMode="auto">
          <a:xfrm>
            <a:off x="6532256" y="3822683"/>
            <a:ext cx="304800" cy="304800"/>
          </a:xfrm>
          <a:prstGeom prst="rect">
            <a:avLst/>
          </a:prstGeom>
          <a:solidFill>
            <a:srgbClr val="FFFFFF"/>
          </a:solidFill>
          <a:ln w="3240">
            <a:solidFill>
              <a:schemeClr val="tx1"/>
            </a:solidFill>
            <a:miter lim="800000"/>
            <a:headEnd/>
            <a:tailEnd/>
          </a:ln>
          <a:effectLst/>
        </p:spPr>
        <p:txBody>
          <a:bodyPr wrap="none" anchor="ctr"/>
          <a:lstStyle/>
          <a:p>
            <a:endParaRPr lang="en-US"/>
          </a:p>
        </p:txBody>
      </p:sp>
      <p:sp>
        <p:nvSpPr>
          <p:cNvPr id="10268" name="Rectangle 28"/>
          <p:cNvSpPr>
            <a:spLocks noChangeArrowheads="1"/>
          </p:cNvSpPr>
          <p:nvPr/>
        </p:nvSpPr>
        <p:spPr bwMode="auto">
          <a:xfrm>
            <a:off x="6532256" y="4203683"/>
            <a:ext cx="304800" cy="304800"/>
          </a:xfrm>
          <a:prstGeom prst="rect">
            <a:avLst/>
          </a:prstGeom>
          <a:solidFill>
            <a:srgbClr val="D5F1CF"/>
          </a:solidFill>
          <a:ln w="3240">
            <a:solidFill>
              <a:schemeClr val="tx1"/>
            </a:solidFill>
            <a:miter lim="800000"/>
            <a:headEnd/>
            <a:tailEnd/>
          </a:ln>
          <a:effectLst/>
        </p:spPr>
        <p:txBody>
          <a:bodyPr wrap="none" anchor="ctr"/>
          <a:lstStyle/>
          <a:p>
            <a:endParaRPr lang="en-US"/>
          </a:p>
        </p:txBody>
      </p:sp>
      <p:sp>
        <p:nvSpPr>
          <p:cNvPr id="10269" name="Text Box 29"/>
          <p:cNvSpPr txBox="1">
            <a:spLocks noChangeArrowheads="1"/>
          </p:cNvSpPr>
          <p:nvPr/>
        </p:nvSpPr>
        <p:spPr bwMode="auto">
          <a:xfrm>
            <a:off x="6913256" y="3822683"/>
            <a:ext cx="1042443"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Free word</a:t>
            </a:r>
          </a:p>
        </p:txBody>
      </p:sp>
      <p:sp>
        <p:nvSpPr>
          <p:cNvPr id="10270" name="Text Box 30"/>
          <p:cNvSpPr txBox="1">
            <a:spLocks noChangeArrowheads="1"/>
          </p:cNvSpPr>
          <p:nvPr/>
        </p:nvSpPr>
        <p:spPr bwMode="auto">
          <a:xfrm>
            <a:off x="6910081" y="4203683"/>
            <a:ext cx="1471919"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Allocated word</a:t>
            </a:r>
          </a:p>
        </p:txBody>
      </p:sp>
      <p:sp>
        <p:nvSpPr>
          <p:cNvPr id="32" name="AutoShape 17"/>
          <p:cNvSpPr>
            <a:spLocks/>
          </p:cNvSpPr>
          <p:nvPr/>
        </p:nvSpPr>
        <p:spPr bwMode="auto">
          <a:xfrm rot="16200000">
            <a:off x="1827796" y="2743200"/>
            <a:ext cx="182880" cy="1188720"/>
          </a:xfrm>
          <a:prstGeom prst="leftBrace">
            <a:avLst>
              <a:gd name="adj1" fmla="val 33333"/>
              <a:gd name="adj2" fmla="val 50901"/>
            </a:avLst>
          </a:prstGeom>
          <a:noFill/>
          <a:ln w="28575">
            <a:solidFill>
              <a:schemeClr val="tx1"/>
            </a:solidFill>
            <a:miter lim="800000"/>
            <a:headEnd/>
            <a:tailEnd/>
          </a:ln>
          <a:effectLst/>
        </p:spPr>
        <p:txBody>
          <a:bodyPr wrap="none" anchor="ctr"/>
          <a:lstStyle/>
          <a:p>
            <a:endParaRPr lang="en-US"/>
          </a:p>
        </p:txBody>
      </p:sp>
      <p:sp>
        <p:nvSpPr>
          <p:cNvPr id="33" name="AutoShape 17"/>
          <p:cNvSpPr>
            <a:spLocks/>
          </p:cNvSpPr>
          <p:nvPr/>
        </p:nvSpPr>
        <p:spPr bwMode="auto">
          <a:xfrm rot="16200000">
            <a:off x="4716780" y="2901182"/>
            <a:ext cx="182880" cy="868680"/>
          </a:xfrm>
          <a:prstGeom prst="leftBrace">
            <a:avLst>
              <a:gd name="adj1" fmla="val 33333"/>
              <a:gd name="adj2" fmla="val 50901"/>
            </a:avLst>
          </a:prstGeom>
          <a:noFill/>
          <a:ln w="28575">
            <a:solidFill>
              <a:schemeClr val="tx1"/>
            </a:solidFill>
            <a:miter lim="800000"/>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19734</TotalTime>
  <Words>7209</Words>
  <Application>Microsoft Office PowerPoint</Application>
  <PresentationFormat>全屏显示(4:3)</PresentationFormat>
  <Paragraphs>1042</Paragraphs>
  <Slides>84</Slides>
  <Notes>66</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100" baseType="lpstr">
      <vt:lpstr>-apple-system</vt:lpstr>
      <vt:lpstr>Menlo-Regular</vt:lpstr>
      <vt:lpstr>黑体</vt:lpstr>
      <vt:lpstr>微软雅黑</vt:lpstr>
      <vt:lpstr>微软雅黑</vt:lpstr>
      <vt:lpstr>Arial</vt:lpstr>
      <vt:lpstr>Arial Narrow</vt:lpstr>
      <vt:lpstr>Calibri</vt:lpstr>
      <vt:lpstr>Courier New</vt:lpstr>
      <vt:lpstr>Helvetica</vt:lpstr>
      <vt:lpstr>tahoma</vt:lpstr>
      <vt:lpstr>Times New Roman</vt:lpstr>
      <vt:lpstr>Wingdings</vt:lpstr>
      <vt:lpstr>Wingdings 2</vt:lpstr>
      <vt:lpstr>template2007</vt:lpstr>
      <vt:lpstr>公式</vt:lpstr>
      <vt:lpstr>动态内存分配  </vt:lpstr>
      <vt:lpstr> 9.9 动态内存分配</vt:lpstr>
      <vt:lpstr>动态内存分配器</vt:lpstr>
      <vt:lpstr> malloc 系列函数</vt:lpstr>
      <vt:lpstr>malloc 示例</vt:lpstr>
      <vt:lpstr>brk, sbrk - 改变数据段大小内容简介</vt:lpstr>
      <vt:lpstr>sbrk函数示例</vt:lpstr>
      <vt:lpstr>PowerPoint 演示文稿</vt:lpstr>
      <vt:lpstr>本章约定</vt:lpstr>
      <vt:lpstr>分配示例</vt:lpstr>
      <vt:lpstr>约束</vt:lpstr>
      <vt:lpstr>性能目标: 吞吐率</vt:lpstr>
      <vt:lpstr>性能目标：最大化内存利用率</vt:lpstr>
      <vt:lpstr>碎片</vt:lpstr>
      <vt:lpstr>内部碎片</vt:lpstr>
      <vt:lpstr>外部碎片</vt:lpstr>
      <vt:lpstr>要解决的问题</vt:lpstr>
      <vt:lpstr>如何知道要释放多大的内存？</vt:lpstr>
      <vt:lpstr>如何跟踪空闲块?</vt:lpstr>
      <vt:lpstr>方法 1: 隐式列表</vt:lpstr>
      <vt:lpstr>隐式空闲列表示例</vt:lpstr>
      <vt:lpstr>练习题9.6</vt:lpstr>
      <vt:lpstr>隐式列表: 查找一个空闲块</vt:lpstr>
      <vt:lpstr>隐式列表: 空闲块的分配</vt:lpstr>
      <vt:lpstr>隐式列表: 释放一个块</vt:lpstr>
      <vt:lpstr>隐式列表: 空闲块合并</vt:lpstr>
      <vt:lpstr>隐式列表: 双向合并</vt:lpstr>
      <vt:lpstr>常数级时间的合并</vt:lpstr>
      <vt:lpstr>常数级时间的合并(Case 1)</vt:lpstr>
      <vt:lpstr>常数级时间的合并(Case 2)</vt:lpstr>
      <vt:lpstr>常数级时间的合并(Case 3)</vt:lpstr>
      <vt:lpstr>常数级时间的合并(Case 4)</vt:lpstr>
      <vt:lpstr>边界标签的缺点</vt:lpstr>
      <vt:lpstr>练习题9.7</vt:lpstr>
      <vt:lpstr>关键分配策略总结</vt:lpstr>
      <vt:lpstr>隐式列表总结</vt:lpstr>
      <vt:lpstr>PowerPoint 演示文稿</vt:lpstr>
      <vt:lpstr>9.9.13 显式空闲列表</vt:lpstr>
      <vt:lpstr>显式空闲列表</vt:lpstr>
      <vt:lpstr>显式空闲列表的块分配</vt:lpstr>
      <vt:lpstr>显式空闲列表的块释放</vt:lpstr>
      <vt:lpstr>采用LIFO策略释放块 (Case 1)</vt:lpstr>
      <vt:lpstr>采用LIFO策略释放块 (Case 2)</vt:lpstr>
      <vt:lpstr>采用LIFO策略释放块 (Case 3)</vt:lpstr>
      <vt:lpstr>采用LIFO策略释放块 (Case 4)</vt:lpstr>
      <vt:lpstr>显式列表总结</vt:lpstr>
      <vt:lpstr>分离列表(Seglist) 分配器</vt:lpstr>
      <vt:lpstr>Seglist 分配器</vt:lpstr>
      <vt:lpstr>Seglist 分配器(cont.)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隐式内存管理中的垃圾收集</vt:lpstr>
      <vt:lpstr>垃圾收集</vt:lpstr>
      <vt:lpstr>以图的方式看内存</vt:lpstr>
      <vt:lpstr>PowerPoint 演示文稿</vt:lpstr>
      <vt:lpstr>经典的垃圾收集算法</vt:lpstr>
      <vt:lpstr>Mark &amp; Sweep 垃圾收集器</vt:lpstr>
      <vt:lpstr>一个简单的实现示例</vt:lpstr>
      <vt:lpstr>Mark &amp; Sweep垃圾收集器(cont.)</vt:lpstr>
      <vt:lpstr>保守的 Mark &amp; Sweep in C</vt:lpstr>
      <vt:lpstr>PowerPoint 演示文稿</vt:lpstr>
      <vt:lpstr>PowerPoint 演示文稿</vt:lpstr>
      <vt:lpstr>C程序中常见的与内存相关的错误</vt:lpstr>
      <vt:lpstr>C 操作符顺序</vt:lpstr>
      <vt:lpstr>C 指针声明测试</vt:lpstr>
      <vt:lpstr>引用坏指针</vt:lpstr>
      <vt:lpstr>读未初始化的内存</vt:lpstr>
      <vt:lpstr>内存覆盖</vt:lpstr>
      <vt:lpstr>内存覆盖Overwriting Memory</vt:lpstr>
      <vt:lpstr>内存覆盖Overwriting Memory</vt:lpstr>
      <vt:lpstr>内存覆盖Overwriting Memory</vt:lpstr>
      <vt:lpstr>内存覆盖Overwriting Memory</vt:lpstr>
      <vt:lpstr>引用不存在的变量</vt:lpstr>
      <vt:lpstr>多次释放块</vt:lpstr>
      <vt:lpstr>引用已释放的块</vt:lpstr>
      <vt:lpstr>释放块失败（内存泄漏）</vt:lpstr>
      <vt:lpstr>释放块失败（内存泄漏）</vt:lpstr>
      <vt:lpstr>处理内存错误的工具</vt:lpstr>
      <vt:lpstr>9.9.12 综合：实现一个简单的分配器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zhang zhang</cp:lastModifiedBy>
  <cp:revision>798</cp:revision>
  <cp:lastPrinted>1999-09-20T15:19:18Z</cp:lastPrinted>
  <dcterms:created xsi:type="dcterms:W3CDTF">2012-10-29T21:36:53Z</dcterms:created>
  <dcterms:modified xsi:type="dcterms:W3CDTF">2022-03-14T04:09:15Z</dcterms:modified>
</cp:coreProperties>
</file>