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71" r:id="rId1"/>
  </p:sldMasterIdLst>
  <p:handoutMasterIdLst>
    <p:handoutMasterId r:id="rId30"/>
  </p:handoutMasterIdLst>
  <p:sldIdLst>
    <p:sldId id="256" r:id="rId2"/>
    <p:sldId id="257" r:id="rId3"/>
    <p:sldId id="284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75" r:id="rId12"/>
    <p:sldId id="276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66"/>
  </p:normalViewPr>
  <p:slideViewPr>
    <p:cSldViewPr>
      <p:cViewPr varScale="1">
        <p:scale>
          <a:sx n="102" d="100"/>
          <a:sy n="102" d="100"/>
        </p:scale>
        <p:origin x="11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image" Target="../media/image11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wmf"/><Relationship Id="rId3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4" Type="http://schemas.openxmlformats.org/officeDocument/2006/relationships/image" Target="../media/image52.wmf"/><Relationship Id="rId5" Type="http://schemas.openxmlformats.org/officeDocument/2006/relationships/image" Target="../media/image53.wmf"/><Relationship Id="rId6" Type="http://schemas.openxmlformats.org/officeDocument/2006/relationships/image" Target="../media/image54.wmf"/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8.wmf"/><Relationship Id="rId3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5" Type="http://schemas.openxmlformats.org/officeDocument/2006/relationships/image" Target="../media/image65.wmf"/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4" Type="http://schemas.openxmlformats.org/officeDocument/2006/relationships/image" Target="../media/image69.wmf"/><Relationship Id="rId1" Type="http://schemas.openxmlformats.org/officeDocument/2006/relationships/image" Target="../media/image66.wmf"/><Relationship Id="rId2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4" Type="http://schemas.openxmlformats.org/officeDocument/2006/relationships/image" Target="../media/image73.wmf"/><Relationship Id="rId1" Type="http://schemas.openxmlformats.org/officeDocument/2006/relationships/image" Target="../media/image70.wmf"/><Relationship Id="rId2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Relationship Id="rId2" Type="http://schemas.openxmlformats.org/officeDocument/2006/relationships/image" Target="../media/image75.wmf"/><Relationship Id="rId3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wmf"/><Relationship Id="rId9" Type="http://schemas.openxmlformats.org/officeDocument/2006/relationships/image" Target="../media/image20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36.wmf"/><Relationship Id="rId1" Type="http://schemas.openxmlformats.org/officeDocument/2006/relationships/image" Target="../media/image4.wmf"/><Relationship Id="rId2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image" Target="../media/image43.wmf"/><Relationship Id="rId6" Type="http://schemas.openxmlformats.org/officeDocument/2006/relationships/image" Target="../media/image44.wmf"/><Relationship Id="rId7" Type="http://schemas.openxmlformats.org/officeDocument/2006/relationships/image" Target="../media/image45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fld id="{548948E4-5D0A-0445-BF7C-143BB88E083D}" type="datetimeFigureOut">
              <a:rPr lang="zh-CN" altLang="en-US"/>
              <a:pPr>
                <a:defRPr/>
              </a:pPr>
              <a:t>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fld id="{F56F50DC-7C22-D24F-AACA-DF13804CFD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3357563"/>
            <a:ext cx="7772400" cy="1254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54550"/>
            <a:ext cx="6400800" cy="98583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7EC12B-ADF0-9D4B-AE6A-72BEAAE35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5E5CF-81EF-1B45-B694-95A46B39A0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620713"/>
            <a:ext cx="2058988" cy="5507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29325" cy="5507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2C958-B80F-9249-AD65-54EBE4D4F2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B6773-EB77-7D4E-A8BB-5467D031D3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CD8E3-9C4B-6546-A970-92756187DC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2531F-9CB9-3441-84F5-BB764F601C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AE6D-6C36-A348-9944-F07E15EC3A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CFEB6-6F69-6242-AAF2-D594612CF9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64C73-00ED-5343-B795-C93A006D4A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4F42F-A862-F842-9C1F-A0448F98CC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D5295-361A-1F47-800B-076CF8FDF1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 smtClean="0"/>
            </a:lvl1pPr>
          </a:lstStyle>
          <a:p>
            <a:pPr>
              <a:defRPr/>
            </a:pPr>
            <a:fld id="{F8BE0E15-37BD-6E4C-B187-D7E6ECE8DC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2.w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3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14" Type="http://schemas.openxmlformats.org/officeDocument/2006/relationships/image" Target="../media/image44.wmf"/><Relationship Id="rId15" Type="http://schemas.openxmlformats.org/officeDocument/2006/relationships/oleObject" Target="../embeddings/oleObject45.bin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41.w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47.w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4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3.bin"/><Relationship Id="rId12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14" Type="http://schemas.openxmlformats.org/officeDocument/2006/relationships/image" Target="../media/image5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0.w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51.w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4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58.wmf"/><Relationship Id="rId7" Type="http://schemas.openxmlformats.org/officeDocument/2006/relationships/oleObject" Target="../embeddings/oleObject59.bin"/><Relationship Id="rId8" Type="http://schemas.openxmlformats.org/officeDocument/2006/relationships/image" Target="../media/image5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6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5.bin"/><Relationship Id="rId12" Type="http://schemas.openxmlformats.org/officeDocument/2006/relationships/image" Target="../media/image65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1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62.w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63.wmf"/><Relationship Id="rId9" Type="http://schemas.openxmlformats.org/officeDocument/2006/relationships/oleObject" Target="../embeddings/oleObject64.bin"/><Relationship Id="rId10" Type="http://schemas.openxmlformats.org/officeDocument/2006/relationships/image" Target="../media/image6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67.w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68.wmf"/><Relationship Id="rId9" Type="http://schemas.openxmlformats.org/officeDocument/2006/relationships/oleObject" Target="../embeddings/oleObject69.bin"/><Relationship Id="rId10" Type="http://schemas.openxmlformats.org/officeDocument/2006/relationships/image" Target="../media/image69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4" Type="http://schemas.openxmlformats.org/officeDocument/2006/relationships/image" Target="../media/image70.wmf"/><Relationship Id="rId5" Type="http://schemas.openxmlformats.org/officeDocument/2006/relationships/oleObject" Target="../embeddings/oleObject71.bin"/><Relationship Id="rId6" Type="http://schemas.openxmlformats.org/officeDocument/2006/relationships/image" Target="../media/image71.wmf"/><Relationship Id="rId7" Type="http://schemas.openxmlformats.org/officeDocument/2006/relationships/oleObject" Target="../embeddings/oleObject72.bin"/><Relationship Id="rId8" Type="http://schemas.openxmlformats.org/officeDocument/2006/relationships/image" Target="../media/image72.wmf"/><Relationship Id="rId9" Type="http://schemas.openxmlformats.org/officeDocument/2006/relationships/oleObject" Target="../embeddings/oleObject73.bin"/><Relationship Id="rId10" Type="http://schemas.openxmlformats.org/officeDocument/2006/relationships/image" Target="../media/image7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4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6" Type="http://schemas.openxmlformats.org/officeDocument/2006/relationships/image" Target="../media/image75.wmf"/><Relationship Id="rId7" Type="http://schemas.openxmlformats.org/officeDocument/2006/relationships/oleObject" Target="../embeddings/oleObject76.bin"/><Relationship Id="rId8" Type="http://schemas.openxmlformats.org/officeDocument/2006/relationships/image" Target="../media/image7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20.wmf"/><Relationship Id="rId22" Type="http://schemas.openxmlformats.org/officeDocument/2006/relationships/oleObject" Target="../embeddings/oleObject19.bin"/><Relationship Id="rId23" Type="http://schemas.openxmlformats.org/officeDocument/2006/relationships/image" Target="../media/image21.wmf"/><Relationship Id="rId10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18" Type="http://schemas.openxmlformats.org/officeDocument/2006/relationships/oleObject" Target="../embeddings/oleObject17.bin"/><Relationship Id="rId19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6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dirty="0" smtClean="0"/>
              <a:t>项目初期情况介绍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54550"/>
            <a:ext cx="7016750" cy="987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——EPCC</a:t>
            </a:r>
            <a:r>
              <a:rPr lang="zh-CN" altLang="en-US" dirty="0" smtClean="0"/>
              <a:t>实验室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莫比乌斯函数的性质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1400" smtClean="0"/>
              <a:t>由于莫比乌斯函数是积性函数，因此我们可以通过线性筛来求出莫比乌斯函数的值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1400" smtClean="0"/>
              <a:t>代码：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>
                <a:solidFill>
                  <a:srgbClr val="FF0000"/>
                </a:solidFill>
              </a:rPr>
              <a:t>mu[1]=1;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for(i=2;i&lt;=n;i++)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if(!not_prime[i])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	prime[++tot]=i;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	</a:t>
            </a:r>
            <a:r>
              <a:rPr lang="en-US" altLang="zh-CN" sz="1400" smtClean="0">
                <a:solidFill>
                  <a:srgbClr val="FF0000"/>
                </a:solidFill>
              </a:rPr>
              <a:t>mu[i]=-1;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for(j=1;prime[j]*i&lt;=n;j++)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	not_prime[prime[j]*i]=1;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	if(i%prime[j]==0)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	{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		</a:t>
            </a:r>
            <a:r>
              <a:rPr lang="en-US" altLang="zh-CN" sz="1400" smtClean="0">
                <a:solidFill>
                  <a:srgbClr val="FF0000"/>
                </a:solidFill>
              </a:rPr>
              <a:t>mu[prime[j]*i]=0;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		break;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	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	</a:t>
            </a:r>
            <a:r>
              <a:rPr lang="en-US" altLang="zh-CN" sz="1400" smtClean="0">
                <a:solidFill>
                  <a:srgbClr val="FF0000"/>
                </a:solidFill>
              </a:rPr>
              <a:t>mu[prime[j]*i]=-mu[i];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	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400" smtClean="0"/>
              <a:t>}</a:t>
            </a:r>
            <a:endParaRPr lang="zh-CN" altLang="en-US" sz="1400" smtClean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2440 </a:t>
            </a:r>
            <a:r>
              <a:rPr lang="zh-CN" altLang="en-US" smtClean="0"/>
              <a:t>完全平方数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题目大意：求第</a:t>
            </a:r>
            <a:r>
              <a:rPr lang="en-US" altLang="zh-CN" smtClean="0"/>
              <a:t>k</a:t>
            </a:r>
            <a:r>
              <a:rPr lang="zh-CN" altLang="en-US" smtClean="0"/>
              <a:t>个无平方因子数</a:t>
            </a:r>
          </a:p>
          <a:p>
            <a:pPr eaLnBrk="1" hangingPunct="1">
              <a:defRPr/>
            </a:pPr>
            <a:r>
              <a:rPr lang="zh-CN" altLang="en-US" smtClean="0"/>
              <a:t>无平方因子数</a:t>
            </a:r>
            <a:r>
              <a:rPr lang="en-US" altLang="zh-CN" smtClean="0"/>
              <a:t>(Square-Free Number)</a:t>
            </a:r>
            <a:r>
              <a:rPr lang="zh-CN" altLang="en-US" smtClean="0"/>
              <a:t>，即分解之后所有质因数的次数都为</a:t>
            </a:r>
            <a:r>
              <a:rPr lang="en-US" altLang="zh-CN" smtClean="0"/>
              <a:t>1</a:t>
            </a:r>
            <a:r>
              <a:rPr lang="zh-CN" altLang="en-US" smtClean="0"/>
              <a:t>的数</a:t>
            </a:r>
          </a:p>
          <a:p>
            <a:pPr eaLnBrk="1" hangingPunct="1">
              <a:defRPr/>
            </a:pPr>
            <a:r>
              <a:rPr lang="zh-CN" altLang="en-US" smtClean="0"/>
              <a:t>首先二分答案 问题转化为求</a:t>
            </a:r>
            <a:r>
              <a:rPr lang="en-US" altLang="zh-CN" smtClean="0"/>
              <a:t>[1,x]</a:t>
            </a:r>
            <a:r>
              <a:rPr lang="zh-CN" altLang="en-US" smtClean="0"/>
              <a:t>之间有多少个无平方因子数</a:t>
            </a:r>
          </a:p>
          <a:p>
            <a:pPr eaLnBrk="1" hangingPunct="1">
              <a:defRPr/>
            </a:pPr>
            <a:r>
              <a:rPr lang="zh-CN" altLang="en-US" smtClean="0"/>
              <a:t>根据容斥原理可知 对于</a:t>
            </a:r>
            <a:r>
              <a:rPr lang="en-US" altLang="zh-CN" smtClean="0"/>
              <a:t>sqrt(x)</a:t>
            </a:r>
            <a:r>
              <a:rPr lang="zh-CN" altLang="en-US" smtClean="0"/>
              <a:t>以内所有的质数 有</a:t>
            </a:r>
          </a:p>
          <a:p>
            <a:pPr eaLnBrk="1" hangingPunct="1">
              <a:defRPr/>
            </a:pPr>
            <a:r>
              <a:rPr lang="en-US" altLang="zh-CN" smtClean="0"/>
              <a:t>  x</a:t>
            </a:r>
            <a:r>
              <a:rPr lang="zh-CN" altLang="en-US" smtClean="0"/>
              <a:t>以内的无平方因子数</a:t>
            </a:r>
          </a:p>
          <a:p>
            <a:pPr eaLnBrk="1" hangingPunct="1">
              <a:defRPr/>
            </a:pPr>
            <a:r>
              <a:rPr lang="en-US" altLang="zh-CN" smtClean="0"/>
              <a:t>=0</a:t>
            </a:r>
            <a:r>
              <a:rPr lang="zh-CN" altLang="en-US" smtClean="0"/>
              <a:t>个质数乘积的平方的倍数的数的数量</a:t>
            </a:r>
            <a:r>
              <a:rPr lang="en-US" altLang="zh-CN" smtClean="0"/>
              <a:t>(1</a:t>
            </a:r>
            <a:r>
              <a:rPr lang="zh-CN" altLang="en-US" smtClean="0"/>
              <a:t>的倍数</a:t>
            </a:r>
            <a:r>
              <a:rPr lang="en-US" altLang="zh-CN" smtClean="0"/>
              <a:t>)</a:t>
            </a:r>
          </a:p>
          <a:p>
            <a:pPr eaLnBrk="1" hangingPunct="1">
              <a:defRPr/>
            </a:pPr>
            <a:r>
              <a:rPr lang="en-US" altLang="zh-CN" smtClean="0"/>
              <a:t>-</a:t>
            </a:r>
            <a:r>
              <a:rPr lang="zh-CN" altLang="en-US" smtClean="0"/>
              <a:t>每个质数的平方的倍数的数的数量</a:t>
            </a:r>
            <a:r>
              <a:rPr lang="en-US" altLang="zh-CN" smtClean="0"/>
              <a:t>(9</a:t>
            </a:r>
            <a:r>
              <a:rPr lang="zh-CN" altLang="en-US" smtClean="0"/>
              <a:t>的倍数</a:t>
            </a:r>
            <a:r>
              <a:rPr lang="en-US" altLang="zh-CN" smtClean="0"/>
              <a:t>,25</a:t>
            </a:r>
            <a:r>
              <a:rPr lang="zh-CN" altLang="en-US" smtClean="0"/>
              <a:t>的倍数</a:t>
            </a:r>
            <a:r>
              <a:rPr lang="en-US" altLang="zh-CN" smtClean="0"/>
              <a:t>,...)</a:t>
            </a:r>
          </a:p>
          <a:p>
            <a:pPr eaLnBrk="1" hangingPunct="1">
              <a:defRPr/>
            </a:pPr>
            <a:r>
              <a:rPr lang="en-US" altLang="zh-CN" smtClean="0"/>
              <a:t>+</a:t>
            </a:r>
            <a:r>
              <a:rPr lang="zh-CN" altLang="en-US" smtClean="0"/>
              <a:t>每</a:t>
            </a:r>
            <a:r>
              <a:rPr lang="en-US" altLang="zh-CN" smtClean="0"/>
              <a:t>2</a:t>
            </a:r>
            <a:r>
              <a:rPr lang="zh-CN" altLang="en-US" smtClean="0"/>
              <a:t>个质数乘积的平方的倍数的数的数量</a:t>
            </a:r>
            <a:r>
              <a:rPr lang="en-US" altLang="zh-CN" smtClean="0"/>
              <a:t>(36</a:t>
            </a:r>
            <a:r>
              <a:rPr lang="zh-CN" altLang="en-US" smtClean="0"/>
              <a:t>的倍数</a:t>
            </a:r>
            <a:r>
              <a:rPr lang="en-US" altLang="zh-CN" smtClean="0"/>
              <a:t>,100</a:t>
            </a:r>
            <a:r>
              <a:rPr lang="zh-CN" altLang="en-US" smtClean="0"/>
              <a:t>的倍数</a:t>
            </a:r>
            <a:r>
              <a:rPr lang="en-US" altLang="zh-CN" smtClean="0"/>
              <a:t>,...)-...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2440 </a:t>
            </a:r>
            <a:r>
              <a:rPr lang="zh-CN" altLang="en-US" smtClean="0"/>
              <a:t>完全平方数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容易发现每个乘积</a:t>
            </a:r>
            <a:r>
              <a:rPr lang="en-US" altLang="zh-CN" smtClean="0"/>
              <a:t>a</a:t>
            </a:r>
            <a:r>
              <a:rPr lang="zh-CN" altLang="en-US" smtClean="0"/>
              <a:t>前面的符号恰好是         </a:t>
            </a:r>
            <a:r>
              <a:rPr lang="en-US" altLang="zh-CN" smtClean="0"/>
              <a:t>(</a:t>
            </a:r>
            <a:r>
              <a:rPr lang="zh-CN" altLang="en-US" smtClean="0"/>
              <a:t>例如              故</a:t>
            </a:r>
            <a:r>
              <a:rPr lang="en-US" altLang="zh-CN" smtClean="0"/>
              <a:t>9</a:t>
            </a:r>
            <a:r>
              <a:rPr lang="zh-CN" altLang="en-US" smtClean="0"/>
              <a:t>对答案的贡献为负；</a:t>
            </a:r>
            <a:r>
              <a:rPr lang="en-US" altLang="zh-CN" smtClean="0"/>
              <a:t>             </a:t>
            </a:r>
            <a:r>
              <a:rPr lang="zh-CN" altLang="en-US" smtClean="0"/>
              <a:t>，故</a:t>
            </a:r>
            <a:r>
              <a:rPr lang="en-US" altLang="zh-CN" smtClean="0"/>
              <a:t>36</a:t>
            </a:r>
            <a:r>
              <a:rPr lang="zh-CN" altLang="en-US" smtClean="0"/>
              <a:t>对答案的贡献为正</a:t>
            </a:r>
            <a:r>
              <a:rPr lang="en-US" altLang="zh-CN" smtClean="0"/>
              <a:t>)</a:t>
            </a:r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r>
              <a:rPr lang="en-US" altLang="zh-CN" smtClean="0"/>
              <a:t>x</a:t>
            </a:r>
            <a:r>
              <a:rPr lang="zh-CN" altLang="en-US" smtClean="0"/>
              <a:t>以内</a:t>
            </a:r>
            <a:r>
              <a:rPr lang="en-US" altLang="zh-CN" smtClean="0"/>
              <a:t>i^2</a:t>
            </a:r>
            <a:r>
              <a:rPr lang="zh-CN" altLang="en-US" smtClean="0"/>
              <a:t>的倍数有        个 故有</a:t>
            </a:r>
          </a:p>
          <a:p>
            <a:pPr eaLnBrk="1" hangingPunct="1">
              <a:defRPr/>
            </a:pPr>
            <a:r>
              <a:rPr lang="zh-CN" altLang="en-US" smtClean="0"/>
              <a:t>这题和莫比乌斯反演没关系，算是莫比乌斯函数的一个应用吧。。</a:t>
            </a:r>
            <a:r>
              <a:rPr lang="en-US" altLang="zh-CN" smtClean="0"/>
              <a:t>。</a:t>
            </a:r>
            <a:endParaRPr lang="zh-CN" altLang="en-US" smtClean="0"/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5911850" y="1374775"/>
          <a:ext cx="7921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3" imgW="343049" imgH="203288" progId="Equation.DSMT4">
                  <p:embed/>
                </p:oleObj>
              </mc:Choice>
              <mc:Fallback>
                <p:oleObj r:id="rId3" imgW="343049" imgH="20328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1374775"/>
                        <a:ext cx="7921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7359650" y="1412875"/>
          <a:ext cx="1498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r:id="rId5" imgW="660400" imgH="203200" progId="Equation.DSMT4">
                  <p:embed/>
                </p:oleObj>
              </mc:Choice>
              <mc:Fallback>
                <p:oleObj r:id="rId5" imgW="6604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1412875"/>
                        <a:ext cx="1498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3995738" y="1795463"/>
          <a:ext cx="12239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r:id="rId7" imgW="533400" imgH="203200" progId="Equation.DSMT4">
                  <p:embed/>
                </p:oleObj>
              </mc:Choice>
              <mc:Fallback>
                <p:oleObj r:id="rId7" imgW="5334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795463"/>
                        <a:ext cx="12239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3303588" y="2255838"/>
          <a:ext cx="63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r:id="rId9" imgW="317500" imgH="431800" progId="Equation.DSMT4">
                  <p:embed/>
                </p:oleObj>
              </mc:Choice>
              <mc:Fallback>
                <p:oleObj r:id="rId9" imgW="3175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2255838"/>
                        <a:ext cx="635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/>
          <p:cNvGraphicFramePr>
            <a:graphicFrameLocks noChangeAspect="1"/>
          </p:cNvGraphicFramePr>
          <p:nvPr/>
        </p:nvGraphicFramePr>
        <p:xfrm>
          <a:off x="5041900" y="2100263"/>
          <a:ext cx="27368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r:id="rId11" imgW="1244600" imgH="495300" progId="Equation.DSMT4">
                  <p:embed/>
                </p:oleObj>
              </mc:Choice>
              <mc:Fallback>
                <p:oleObj r:id="rId11" imgW="12446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2100263"/>
                        <a:ext cx="27368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现在我们来证明莫比乌斯反演定理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30775"/>
          </a:xfrm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证明：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这里利用到了                             这条性质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形式二：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证明同理 一般要用到的都是这种形式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755650" y="1473200"/>
          <a:ext cx="51117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3" imgW="2602370" imgH="431613" progId="Equation.DSMT4">
                  <p:embed/>
                </p:oleObj>
              </mc:Choice>
              <mc:Fallback>
                <p:oleObj r:id="rId3" imgW="2602370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73200"/>
                        <a:ext cx="51117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900113" y="2708275"/>
          <a:ext cx="71294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5" imgW="3998764" imgH="533169" progId="Equation.DSMT4">
                  <p:embed/>
                </p:oleObj>
              </mc:Choice>
              <mc:Fallback>
                <p:oleObj r:id="rId5" imgW="3998764" imgH="5331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71294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>
            <a:graphicFrameLocks noChangeAspect="1"/>
          </p:cNvGraphicFramePr>
          <p:nvPr/>
        </p:nvGraphicFramePr>
        <p:xfrm>
          <a:off x="2771775" y="3860800"/>
          <a:ext cx="23749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7" imgW="1423018" imgH="457399" progId="Equation.DSMT4">
                  <p:embed/>
                </p:oleObj>
              </mc:Choice>
              <mc:Fallback>
                <p:oleObj r:id="rId7" imgW="1423018" imgH="45739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60800"/>
                        <a:ext cx="23749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2028825" y="4741863"/>
          <a:ext cx="51847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9" imgW="2602370" imgH="431613" progId="Equation.DSMT4">
                  <p:embed/>
                </p:oleObj>
              </mc:Choice>
              <mc:Fallback>
                <p:oleObj r:id="rId9" imgW="2602370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4741863"/>
                        <a:ext cx="51847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有了这个定理，我们能干什么？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对于一些函数</a:t>
            </a:r>
            <a:r>
              <a:rPr lang="en-US" altLang="zh-CN" smtClean="0"/>
              <a:t>f(n)</a:t>
            </a:r>
            <a:r>
              <a:rPr lang="zh-CN" altLang="en-US" smtClean="0"/>
              <a:t>，如果我们很难直接求出它的值，而容易求出倍数和或约数和</a:t>
            </a:r>
            <a:r>
              <a:rPr lang="en-US" altLang="zh-CN" smtClean="0"/>
              <a:t>F(n)</a:t>
            </a:r>
            <a:r>
              <a:rPr lang="zh-CN" altLang="en-US" smtClean="0"/>
              <a:t>，那么我们可以通过莫比乌斯反演来求得</a:t>
            </a:r>
            <a:r>
              <a:rPr lang="en-US" altLang="zh-CN" smtClean="0"/>
              <a:t>f(n)</a:t>
            </a:r>
            <a:r>
              <a:rPr lang="zh-CN" altLang="en-US" smtClean="0"/>
              <a:t>的值</a:t>
            </a:r>
          </a:p>
          <a:p>
            <a:pPr eaLnBrk="1" hangingPunct="1">
              <a:defRPr/>
            </a:pPr>
            <a:r>
              <a:rPr lang="zh-CN" altLang="en-US" smtClean="0"/>
              <a:t>例：</a:t>
            </a:r>
            <a:r>
              <a:rPr lang="en-US" altLang="zh-CN" smtClean="0"/>
              <a:t>f(n)</a:t>
            </a:r>
            <a:r>
              <a:rPr lang="zh-CN" altLang="en-US" smtClean="0"/>
              <a:t>表示某一范围内</a:t>
            </a:r>
            <a:r>
              <a:rPr lang="en-US" altLang="zh-CN" smtClean="0"/>
              <a:t>(x,y)=n</a:t>
            </a:r>
            <a:r>
              <a:rPr lang="zh-CN" altLang="en-US" smtClean="0"/>
              <a:t>的数对的数量，</a:t>
            </a:r>
            <a:r>
              <a:rPr lang="en-US" altLang="zh-CN" smtClean="0"/>
              <a:t>F(n)</a:t>
            </a:r>
            <a:r>
              <a:rPr lang="zh-CN" altLang="en-US" smtClean="0"/>
              <a:t>表示某一范围内</a:t>
            </a:r>
            <a:r>
              <a:rPr lang="en-US" altLang="zh-CN" smtClean="0"/>
              <a:t>n|(x,y)</a:t>
            </a:r>
            <a:r>
              <a:rPr lang="zh-CN" altLang="en-US" smtClean="0"/>
              <a:t>的数对的数量</a:t>
            </a:r>
          </a:p>
          <a:p>
            <a:pPr eaLnBrk="1" hangingPunct="1">
              <a:defRPr/>
            </a:pPr>
            <a:r>
              <a:rPr lang="zh-CN" altLang="en-US" smtClean="0"/>
              <a:t>那么直接求</a:t>
            </a:r>
            <a:r>
              <a:rPr lang="en-US" altLang="zh-CN" smtClean="0"/>
              <a:t>f(n)</a:t>
            </a:r>
            <a:r>
              <a:rPr lang="zh-CN" altLang="en-US" smtClean="0"/>
              <a:t>并不是很好求，而</a:t>
            </a:r>
            <a:r>
              <a:rPr lang="en-US" altLang="zh-CN" smtClean="0"/>
              <a:t>F(n)</a:t>
            </a:r>
            <a:r>
              <a:rPr lang="zh-CN" altLang="en-US" smtClean="0"/>
              <a:t>求起来相对无脑一些，我们可以通过对</a:t>
            </a:r>
            <a:r>
              <a:rPr lang="en-US" altLang="zh-CN" smtClean="0"/>
              <a:t>F(n)</a:t>
            </a:r>
            <a:r>
              <a:rPr lang="zh-CN" altLang="en-US" smtClean="0"/>
              <a:t>进行莫比乌斯反演来求得</a:t>
            </a:r>
            <a:r>
              <a:rPr lang="en-US" altLang="zh-CN" smtClean="0"/>
              <a:t>f(n)</a:t>
            </a: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下面用几道例题来为大家讲解一下莫比乌斯反演的好处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2301 Problem b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n</a:t>
            </a:r>
            <a:r>
              <a:rPr lang="zh-CN" altLang="en-US" smtClean="0"/>
              <a:t>次询问，每次询问有多少个数对</a:t>
            </a:r>
            <a:r>
              <a:rPr lang="en-US" altLang="zh-CN" smtClean="0"/>
              <a:t>(x,y)</a:t>
            </a:r>
            <a:r>
              <a:rPr lang="zh-CN" altLang="en-US" smtClean="0"/>
              <a:t>满足</a:t>
            </a:r>
            <a:r>
              <a:rPr lang="en-US" altLang="zh-CN" smtClean="0"/>
              <a:t>a&lt;=x&lt;=b,c&lt;=y&lt;=d</a:t>
            </a:r>
            <a:r>
              <a:rPr lang="zh-CN" altLang="en-US" smtClean="0"/>
              <a:t>且</a:t>
            </a:r>
            <a:r>
              <a:rPr lang="en-US" altLang="zh-CN" smtClean="0"/>
              <a:t>gcd(x,y)=k</a:t>
            </a:r>
          </a:p>
          <a:p>
            <a:pPr eaLnBrk="1" hangingPunct="1">
              <a:defRPr/>
            </a:pPr>
            <a:r>
              <a:rPr lang="en-US" altLang="zh-CN" smtClean="0"/>
              <a:t>N&lt;=5W,1&lt;=a&lt;=b&lt;=5W,1&lt;=c&lt;=d&lt;=5W</a:t>
            </a:r>
          </a:p>
          <a:p>
            <a:pPr eaLnBrk="1" hangingPunct="1">
              <a:defRPr/>
            </a:pPr>
            <a:r>
              <a:rPr lang="zh-CN" altLang="en-US" smtClean="0"/>
              <a:t>首先利用容斥原理将一个询问拆分成四个，每次询问有多少个数对</a:t>
            </a:r>
            <a:r>
              <a:rPr lang="en-US" altLang="zh-CN" smtClean="0"/>
              <a:t>(x,y)</a:t>
            </a:r>
            <a:r>
              <a:rPr lang="zh-CN" altLang="en-US" smtClean="0"/>
              <a:t>满足</a:t>
            </a:r>
            <a:r>
              <a:rPr lang="en-US" altLang="zh-CN" smtClean="0"/>
              <a:t>1&lt;=x&lt;=n,1&lt;=y&lt;=m</a:t>
            </a:r>
            <a:r>
              <a:rPr lang="zh-CN" altLang="en-US" smtClean="0"/>
              <a:t>且</a:t>
            </a:r>
            <a:r>
              <a:rPr lang="en-US" altLang="zh-CN" smtClean="0"/>
              <a:t>gcd(x,y)=k</a:t>
            </a:r>
          </a:p>
          <a:p>
            <a:pPr eaLnBrk="1" hangingPunct="1">
              <a:defRPr/>
            </a:pPr>
            <a:r>
              <a:rPr lang="zh-CN" altLang="en-US" smtClean="0"/>
              <a:t>这个问题等价于询问有多少个数对</a:t>
            </a:r>
            <a:r>
              <a:rPr lang="en-US" altLang="zh-CN" smtClean="0"/>
              <a:t>(x,y)</a:t>
            </a:r>
            <a:r>
              <a:rPr lang="zh-CN" altLang="en-US" smtClean="0"/>
              <a:t>满足</a:t>
            </a:r>
            <a:r>
              <a:rPr lang="en-US" altLang="zh-CN" smtClean="0"/>
              <a:t>1&lt;=x&lt;=floor(n/k),1&lt;=y&lt;=floor(m/k)</a:t>
            </a:r>
            <a:r>
              <a:rPr lang="zh-CN" altLang="en-US" smtClean="0"/>
              <a:t>且</a:t>
            </a:r>
            <a:r>
              <a:rPr lang="en-US" altLang="zh-CN" smtClean="0"/>
              <a:t>x</a:t>
            </a:r>
            <a:r>
              <a:rPr lang="zh-CN" altLang="en-US" smtClean="0"/>
              <a:t>与</a:t>
            </a:r>
            <a:r>
              <a:rPr lang="en-US" altLang="zh-CN" smtClean="0"/>
              <a:t>y</a:t>
            </a:r>
            <a:r>
              <a:rPr lang="zh-CN" altLang="en-US" smtClean="0"/>
              <a:t>互质</a:t>
            </a:r>
          </a:p>
          <a:p>
            <a:pPr eaLnBrk="1" hangingPunct="1">
              <a:defRPr/>
            </a:pPr>
            <a:r>
              <a:rPr lang="zh-CN" altLang="en-US" smtClean="0"/>
              <a:t>利用</a:t>
            </a:r>
            <a:r>
              <a:rPr lang="en-US" altLang="zh-CN" smtClean="0"/>
              <a:t>NOI2010</a:t>
            </a:r>
            <a:r>
              <a:rPr lang="zh-CN" altLang="en-US" smtClean="0"/>
              <a:t>能量采集中的方法，我们可以得到一个</a:t>
            </a:r>
            <a:r>
              <a:rPr lang="en-US" altLang="zh-CN" smtClean="0"/>
              <a:t>O(nlogn)</a:t>
            </a:r>
            <a:r>
              <a:rPr lang="zh-CN" altLang="en-US" smtClean="0"/>
              <a:t>的算法，但是这显然不能胜任此题的数据范围</a:t>
            </a:r>
          </a:p>
          <a:p>
            <a:pPr eaLnBrk="1" hangingPunct="1">
              <a:defRPr/>
            </a:pPr>
            <a:r>
              <a:rPr lang="zh-CN" altLang="en-US" smtClean="0"/>
              <a:t>这时候我们就可以考虑莫比乌斯反演了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2301 Problem b</a:t>
            </a:r>
            <a:endParaRPr lang="zh-CN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由于之前的结论，我们可以令</a:t>
            </a:r>
            <a:r>
              <a:rPr lang="en-US" altLang="zh-CN" smtClean="0"/>
              <a:t>f(i)</a:t>
            </a:r>
            <a:r>
              <a:rPr lang="zh-CN" altLang="en-US" smtClean="0"/>
              <a:t>为</a:t>
            </a:r>
            <a:r>
              <a:rPr lang="en-US" altLang="zh-CN" smtClean="0"/>
              <a:t>1&lt;=x&lt;=n,1&lt;=y&lt;=m</a:t>
            </a:r>
            <a:r>
              <a:rPr lang="zh-CN" altLang="en-US" smtClean="0"/>
              <a:t>且</a:t>
            </a:r>
            <a:r>
              <a:rPr lang="en-US" altLang="zh-CN" smtClean="0"/>
              <a:t>gcd(x,y)=i</a:t>
            </a:r>
            <a:r>
              <a:rPr lang="zh-CN" altLang="en-US" smtClean="0"/>
              <a:t>的数对</a:t>
            </a:r>
            <a:r>
              <a:rPr lang="en-US" altLang="zh-CN" smtClean="0"/>
              <a:t>(x,y)</a:t>
            </a:r>
            <a:r>
              <a:rPr lang="zh-CN" altLang="en-US" smtClean="0"/>
              <a:t>的个数，</a:t>
            </a:r>
            <a:r>
              <a:rPr lang="en-US" altLang="zh-CN" smtClean="0"/>
              <a:t>F(i)</a:t>
            </a:r>
            <a:r>
              <a:rPr lang="zh-CN" altLang="en-US" smtClean="0"/>
              <a:t>为</a:t>
            </a:r>
            <a:r>
              <a:rPr lang="en-US" altLang="zh-CN" smtClean="0"/>
              <a:t>1&lt;=x&lt;=n,1&lt;=y&lt;=m</a:t>
            </a:r>
            <a:r>
              <a:rPr lang="zh-CN" altLang="en-US" smtClean="0"/>
              <a:t>且</a:t>
            </a:r>
            <a:r>
              <a:rPr lang="en-US" altLang="zh-CN" smtClean="0"/>
              <a:t>i|gcd(x,y)</a:t>
            </a:r>
            <a:r>
              <a:rPr lang="zh-CN" altLang="en-US" smtClean="0"/>
              <a:t>的数对</a:t>
            </a:r>
            <a:r>
              <a:rPr lang="en-US" altLang="zh-CN" smtClean="0"/>
              <a:t>(x,y)</a:t>
            </a:r>
            <a:r>
              <a:rPr lang="zh-CN" altLang="en-US" smtClean="0"/>
              <a:t>的个数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那么显然有</a:t>
            </a:r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反演后可得</a:t>
            </a:r>
          </a:p>
          <a:p>
            <a:pPr eaLnBrk="1" hangingPunct="1">
              <a:defRPr/>
            </a:pPr>
            <a:r>
              <a:rPr lang="zh-CN" altLang="en-US" smtClean="0"/>
              <a:t>枚举原题中</a:t>
            </a:r>
            <a:r>
              <a:rPr lang="en-US" altLang="zh-CN" smtClean="0"/>
              <a:t>k</a:t>
            </a:r>
            <a:r>
              <a:rPr lang="zh-CN" altLang="en-US" smtClean="0"/>
              <a:t>的每一个倍数，我们就可以</a:t>
            </a:r>
            <a:r>
              <a:rPr lang="en-US" altLang="zh-CN" smtClean="0"/>
              <a:t>O(n)</a:t>
            </a:r>
            <a:r>
              <a:rPr lang="zh-CN" altLang="en-US" smtClean="0"/>
              <a:t>时间处理每个询问了</a:t>
            </a:r>
          </a:p>
          <a:p>
            <a:pPr eaLnBrk="1" hangingPunct="1">
              <a:defRPr/>
            </a:pPr>
            <a:r>
              <a:rPr lang="zh-CN" altLang="en-US" smtClean="0"/>
              <a:t>但是</a:t>
            </a:r>
            <a:r>
              <a:rPr lang="en-US" altLang="zh-CN" smtClean="0"/>
              <a:t>O(n)</a:t>
            </a:r>
            <a:r>
              <a:rPr lang="zh-CN" altLang="en-US" smtClean="0"/>
              <a:t>还是不能胜任本题的数据范围</a:t>
            </a:r>
          </a:p>
          <a:p>
            <a:pPr eaLnBrk="1" hangingPunct="1">
              <a:defRPr/>
            </a:pPr>
            <a:r>
              <a:rPr lang="zh-CN" altLang="en-US" smtClean="0"/>
              <a:t>考虑进一步优化</a:t>
            </a: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484438" y="3441700"/>
          <a:ext cx="54467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3" imgW="2500815" imgH="444307" progId="Equation.DSMT4">
                  <p:embed/>
                </p:oleObj>
              </mc:Choice>
              <mc:Fallback>
                <p:oleObj r:id="rId3" imgW="2500815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41700"/>
                        <a:ext cx="54467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2411413" y="2565400"/>
          <a:ext cx="20891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r:id="rId5" imgW="990600" imgH="431800" progId="Equation.DSMT4">
                  <p:embed/>
                </p:oleObj>
              </mc:Choice>
              <mc:Fallback>
                <p:oleObj r:id="rId5" imgW="9906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65400"/>
                        <a:ext cx="20891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2301 Problem b</a:t>
            </a:r>
            <a:endParaRPr lang="zh-CN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观察式子，发现        最多有       个取值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那么               就至多有                   个取值</a:t>
            </a:r>
          </a:p>
          <a:p>
            <a:pPr eaLnBrk="1" hangingPunct="1">
              <a:defRPr/>
            </a:pPr>
            <a:r>
              <a:rPr lang="zh-CN" altLang="en-US" smtClean="0"/>
              <a:t>枚举这                  个取值，对莫比乌斯函数维护一个前缀和，就可以在          时间内出解</a:t>
            </a:r>
          </a:p>
          <a:p>
            <a:pPr eaLnBrk="1" hangingPunct="1">
              <a:defRPr/>
            </a:pPr>
            <a:r>
              <a:rPr lang="zh-CN" altLang="en-US" smtClean="0"/>
              <a:t>总时间复杂度</a:t>
            </a:r>
          </a:p>
          <a:p>
            <a:pPr eaLnBrk="1" hangingPunct="1">
              <a:defRPr/>
            </a:pPr>
            <a:r>
              <a:rPr lang="zh-CN" altLang="en-US" smtClean="0"/>
              <a:t>枚举除法的取值这种方法在莫比乌斯反演的应用当中非常常用，且代码并不难写</a:t>
            </a:r>
          </a:p>
          <a:p>
            <a:pPr eaLnBrk="1" hangingPunct="1">
              <a:defRPr/>
            </a:pPr>
            <a:r>
              <a:rPr lang="zh-CN" altLang="en-US" smtClean="0"/>
              <a:t>不难写？怎么写？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3059113" y="1341438"/>
          <a:ext cx="6635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r:id="rId3" imgW="304800" imgH="431800" progId="Equation.DSMT4">
                  <p:embed/>
                </p:oleObj>
              </mc:Choice>
              <mc:Fallback>
                <p:oleObj r:id="rId3" imgW="304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341438"/>
                        <a:ext cx="66357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4594225" y="1828800"/>
          <a:ext cx="660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r:id="rId5" imgW="317638" imgH="228699" progId="Equation.DSMT4">
                  <p:embed/>
                </p:oleObj>
              </mc:Choice>
              <mc:Fallback>
                <p:oleObj r:id="rId5" imgW="317638" imgH="22869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1828800"/>
                        <a:ext cx="6604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1535113" y="2276475"/>
          <a:ext cx="12588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r:id="rId7" imgW="596900" imgH="431800" progId="Equation.DSMT4">
                  <p:embed/>
                </p:oleObj>
              </mc:Choice>
              <mc:Fallback>
                <p:oleObj r:id="rId7" imgW="596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276475"/>
                        <a:ext cx="12588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3975100" y="2706688"/>
          <a:ext cx="1631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r:id="rId9" imgW="787400" imgH="241300" progId="Equation.DSMT4">
                  <p:embed/>
                </p:oleObj>
              </mc:Choice>
              <mc:Fallback>
                <p:oleObj r:id="rId9" imgW="7874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706688"/>
                        <a:ext cx="16319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8"/>
          <p:cNvGraphicFramePr>
            <a:graphicFrameLocks noChangeAspect="1"/>
          </p:cNvGraphicFramePr>
          <p:nvPr/>
        </p:nvGraphicFramePr>
        <p:xfrm>
          <a:off x="1776413" y="3146425"/>
          <a:ext cx="1631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r:id="rId11" imgW="787400" imgH="241300" progId="Equation.DSMT4">
                  <p:embed/>
                </p:oleObj>
              </mc:Choice>
              <mc:Fallback>
                <p:oleObj r:id="rId11" imgW="7874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3146425"/>
                        <a:ext cx="16319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9"/>
          <p:cNvGraphicFramePr>
            <a:graphicFrameLocks noChangeAspect="1"/>
          </p:cNvGraphicFramePr>
          <p:nvPr/>
        </p:nvGraphicFramePr>
        <p:xfrm>
          <a:off x="2700338" y="3522663"/>
          <a:ext cx="9350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r:id="rId13" imgW="457399" imgH="241405" progId="Equation.DSMT4">
                  <p:embed/>
                </p:oleObj>
              </mc:Choice>
              <mc:Fallback>
                <p:oleObj r:id="rId13" imgW="457399" imgH="24140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522663"/>
                        <a:ext cx="9350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0"/>
          <p:cNvGraphicFramePr>
            <a:graphicFrameLocks noChangeAspect="1"/>
          </p:cNvGraphicFramePr>
          <p:nvPr/>
        </p:nvGraphicFramePr>
        <p:xfrm>
          <a:off x="2663825" y="3933825"/>
          <a:ext cx="11160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r:id="rId15" imgW="546337" imgH="241405" progId="Equation.DSMT4">
                  <p:embed/>
                </p:oleObj>
              </mc:Choice>
              <mc:Fallback>
                <p:oleObj r:id="rId15" imgW="546337" imgH="24140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933825"/>
                        <a:ext cx="11160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2301 Problem b</a:t>
            </a:r>
            <a:endParaRPr lang="zh-CN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if(n&gt;m) swap(n,m);</a:t>
            </a:r>
          </a:p>
          <a:p>
            <a:pPr eaLnBrk="1" hangingPunct="1">
              <a:defRPr/>
            </a:pPr>
            <a:r>
              <a:rPr lang="en-US" altLang="zh-CN" smtClean="0"/>
              <a:t>for(i=1;i&lt;=n;i=last+1)</a:t>
            </a:r>
          </a:p>
          <a:p>
            <a:pPr eaLnBrk="1" hangingPunct="1">
              <a:defRPr/>
            </a:pPr>
            <a:r>
              <a:rPr lang="en-US" altLang="zh-CN" smtClean="0"/>
              <a:t>{</a:t>
            </a:r>
          </a:p>
          <a:p>
            <a:pPr eaLnBrk="1" hangingPunct="1"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00"/>
                </a:solidFill>
              </a:rPr>
              <a:t>last=min(n/(n/i),m/(m/i));</a:t>
            </a:r>
          </a:p>
          <a:p>
            <a:pPr eaLnBrk="1" hangingPunct="1">
              <a:defRPr/>
            </a:pPr>
            <a:r>
              <a:rPr lang="en-US" altLang="zh-CN" smtClean="0"/>
              <a:t>	re+=(n/i)*(m/i)*(sum[last]-sum[i-1]);</a:t>
            </a:r>
          </a:p>
          <a:p>
            <a:pPr eaLnBrk="1" hangingPunct="1">
              <a:defRPr/>
            </a:pPr>
            <a:r>
              <a:rPr lang="en-US" altLang="zh-CN" smtClean="0"/>
              <a:t>}</a:t>
            </a:r>
          </a:p>
          <a:p>
            <a:pPr eaLnBrk="1" hangingPunct="1">
              <a:defRPr/>
            </a:pPr>
            <a:r>
              <a:rPr lang="en-US" altLang="zh-CN" smtClean="0"/>
              <a:t>return re;</a:t>
            </a:r>
          </a:p>
          <a:p>
            <a:pPr eaLnBrk="1" hangingPunct="1">
              <a:defRPr/>
            </a:pPr>
            <a:r>
              <a:rPr lang="zh-CN" altLang="en-US" smtClean="0"/>
              <a:t>超级好写不是么？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2820 YGY</a:t>
            </a:r>
            <a:r>
              <a:rPr lang="zh-CN" altLang="en-US" smtClean="0"/>
              <a:t>的</a:t>
            </a:r>
            <a:r>
              <a:rPr lang="en-US" altLang="zh-CN" smtClean="0"/>
              <a:t>GCD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题目大意：求有多少数对</a:t>
            </a:r>
            <a:r>
              <a:rPr lang="en-US" altLang="zh-CN" smtClean="0"/>
              <a:t>(x,y)(1&lt;=x&lt;=n,1&lt;=y&lt;=m)</a:t>
            </a:r>
            <a:r>
              <a:rPr lang="zh-CN" altLang="en-US" smtClean="0"/>
              <a:t>满足</a:t>
            </a:r>
            <a:r>
              <a:rPr lang="en-US" altLang="zh-CN" smtClean="0"/>
              <a:t>gcd(x,y)</a:t>
            </a:r>
            <a:r>
              <a:rPr lang="zh-CN" altLang="en-US" smtClean="0"/>
              <a:t>为质数</a:t>
            </a:r>
          </a:p>
          <a:p>
            <a:pPr eaLnBrk="1" hangingPunct="1">
              <a:defRPr/>
            </a:pPr>
            <a:r>
              <a:rPr lang="en-US" altLang="zh-CN" smtClean="0"/>
              <a:t>n,m&lt;=1000W </a:t>
            </a:r>
            <a:r>
              <a:rPr lang="zh-CN" altLang="en-US" smtClean="0"/>
              <a:t>数据组数</a:t>
            </a:r>
            <a:r>
              <a:rPr lang="en-US" altLang="zh-CN" smtClean="0"/>
              <a:t>&lt;=1W</a:t>
            </a:r>
          </a:p>
          <a:p>
            <a:pPr eaLnBrk="1" hangingPunct="1">
              <a:defRPr/>
            </a:pPr>
            <a:r>
              <a:rPr lang="zh-CN" altLang="en-US" smtClean="0"/>
              <a:t>首先我们枚举每一个质数 那么答案就是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直接做显然</a:t>
            </a:r>
            <a:r>
              <a:rPr lang="en-US" altLang="zh-CN" smtClean="0"/>
              <a:t>TLE </a:t>
            </a:r>
            <a:r>
              <a:rPr lang="zh-CN" altLang="en-US" smtClean="0"/>
              <a:t>考虑优化 </a:t>
            </a:r>
          </a:p>
          <a:p>
            <a:pPr eaLnBrk="1" hangingPunct="1">
              <a:defRPr/>
            </a:pPr>
            <a:r>
              <a:rPr lang="zh-CN" altLang="en-US" smtClean="0"/>
              <a:t>令          ，那么有</a:t>
            </a:r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971550" y="3008313"/>
          <a:ext cx="49688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3" imgW="2198054" imgH="457399" progId="Equation.DSMT4">
                  <p:embed/>
                </p:oleObj>
              </mc:Choice>
              <mc:Fallback>
                <p:oleObj r:id="rId3" imgW="2198054" imgH="45739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08313"/>
                        <a:ext cx="49688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859338" y="981075"/>
            <a:ext cx="433387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1116013" y="4416425"/>
          <a:ext cx="1009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r:id="rId5" imgW="482600" imgH="203200" progId="Equation.DSMT4">
                  <p:embed/>
                </p:oleObj>
              </mc:Choice>
              <mc:Fallback>
                <p:oleObj r:id="rId5" imgW="4826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16425"/>
                        <a:ext cx="1009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/>
          <p:cNvGraphicFramePr>
            <a:graphicFrameLocks noChangeAspect="1"/>
          </p:cNvGraphicFramePr>
          <p:nvPr/>
        </p:nvGraphicFramePr>
        <p:xfrm>
          <a:off x="900113" y="4799013"/>
          <a:ext cx="42227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7" imgW="1866900" imgH="444500" progId="Equation.DSMT4">
                  <p:embed/>
                </p:oleObj>
              </mc:Choice>
              <mc:Fallback>
                <p:oleObj r:id="rId7" imgW="18669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9013"/>
                        <a:ext cx="42227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功能需求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支持</a:t>
            </a:r>
            <a:r>
              <a:rPr lang="zh-CN" altLang="en-US" dirty="0"/>
              <a:t>整个</a:t>
            </a:r>
            <a:r>
              <a:rPr lang="zh-CN" altLang="en-US" dirty="0" smtClean="0"/>
              <a:t>系统资源</a:t>
            </a:r>
            <a:r>
              <a:rPr lang="zh-CN" altLang="en-US" dirty="0"/>
              <a:t>、状态</a:t>
            </a:r>
            <a:r>
              <a:rPr lang="zh-CN" altLang="en-US" dirty="0" smtClean="0"/>
              <a:t>监控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/>
          </a:p>
          <a:p>
            <a:r>
              <a:rPr lang="zh-CN" altLang="en-US" dirty="0"/>
              <a:t>可视化动态展示系统整体</a:t>
            </a:r>
            <a:r>
              <a:rPr lang="zh-CN" altLang="en-US" dirty="0" smtClean="0"/>
              <a:t>资源</a:t>
            </a:r>
            <a:r>
              <a:rPr lang="zh-CN" altLang="en-US" dirty="0"/>
              <a:t>使用情况，性能视图等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 smtClean="0"/>
          </a:p>
        </p:txBody>
      </p:sp>
      <p:sp>
        <p:nvSpPr>
          <p:cNvPr id="4099" name="AutoShape 4" descr="bf096b63f6246b602a55a511ebf81a4c510fa27f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5" descr="bf096b63f6246b602a55a511ebf81a4c510fa27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" name="AutoShape 6" descr="bf096b63f6246b602a55a511ebf81a4c510fa27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2820 YGY</a:t>
            </a:r>
            <a:r>
              <a:rPr lang="zh-CN" altLang="en-US" smtClean="0"/>
              <a:t>的</a:t>
            </a:r>
            <a:r>
              <a:rPr lang="en-US" altLang="zh-CN" smtClean="0"/>
              <a:t>GCD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4463"/>
            <a:ext cx="8075613" cy="4714875"/>
          </a:xfrm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如果能求出               的前缀和，这个问题就能在             时间内出解。</a:t>
            </a:r>
          </a:p>
          <a:p>
            <a:pPr eaLnBrk="1" hangingPunct="1">
              <a:defRPr/>
            </a:pPr>
            <a:r>
              <a:rPr lang="zh-CN" altLang="en-US" smtClean="0"/>
              <a:t>只需要暴力枚举每一个质数，去更新这个质数的倍数即可。</a:t>
            </a:r>
          </a:p>
          <a:p>
            <a:pPr eaLnBrk="1" hangingPunct="1">
              <a:defRPr/>
            </a:pPr>
            <a:r>
              <a:rPr lang="zh-CN" altLang="en-US" smtClean="0"/>
              <a:t>由                            这个结论易知每个质数更新时是均摊</a:t>
            </a:r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buFontTx/>
              <a:buNone/>
              <a:defRPr/>
            </a:pPr>
            <a:r>
              <a:rPr lang="en-US" altLang="zh-CN" smtClean="0"/>
              <a:t>                   </a:t>
            </a:r>
            <a:r>
              <a:rPr lang="zh-CN" altLang="en-US" smtClean="0"/>
              <a:t>的，而质数个数恰好为</a:t>
            </a:r>
          </a:p>
          <a:p>
            <a:pPr eaLnBrk="1" hangingPunct="1">
              <a:defRPr/>
            </a:pPr>
            <a:r>
              <a:rPr lang="zh-CN" altLang="en-US" smtClean="0"/>
              <a:t>故暴力枚举</a:t>
            </a:r>
            <a:r>
              <a:rPr lang="en-US" altLang="zh-CN" smtClean="0"/>
              <a:t>+</a:t>
            </a:r>
            <a:r>
              <a:rPr lang="zh-CN" altLang="en-US" smtClean="0"/>
              <a:t>维护前缀和的时间复杂度即为         。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2455863" y="1401763"/>
          <a:ext cx="12160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r:id="rId3" imgW="558800" imgH="431800" progId="Equation.DSMT4">
                  <p:embed/>
                </p:oleObj>
              </mc:Choice>
              <mc:Fallback>
                <p:oleObj r:id="rId3" imgW="558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1401763"/>
                        <a:ext cx="12160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7308850" y="1628775"/>
          <a:ext cx="1114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r:id="rId5" imgW="457399" imgH="241405" progId="Equation.DSMT4">
                  <p:embed/>
                </p:oleObj>
              </mc:Choice>
              <mc:Fallback>
                <p:oleObj r:id="rId5" imgW="457399" imgH="24140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628775"/>
                        <a:ext cx="11144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1198563" y="3262313"/>
          <a:ext cx="23764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r:id="rId7" imgW="1104900" imgH="431800" progId="Equation.DSMT4">
                  <p:embed/>
                </p:oleObj>
              </mc:Choice>
              <mc:Fallback>
                <p:oleObj r:id="rId7" imgW="1104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262313"/>
                        <a:ext cx="23764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7"/>
          <p:cNvGraphicFramePr>
            <a:graphicFrameLocks noChangeAspect="1"/>
          </p:cNvGraphicFramePr>
          <p:nvPr/>
        </p:nvGraphicFramePr>
        <p:xfrm>
          <a:off x="898525" y="4324350"/>
          <a:ext cx="12969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r:id="rId9" imgW="558800" imgH="203200" progId="Equation.DSMT4">
                  <p:embed/>
                </p:oleObj>
              </mc:Choice>
              <mc:Fallback>
                <p:oleObj r:id="rId9" imgW="5588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324350"/>
                        <a:ext cx="12969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8"/>
          <p:cNvGraphicFramePr>
            <a:graphicFrameLocks noChangeAspect="1"/>
          </p:cNvGraphicFramePr>
          <p:nvPr/>
        </p:nvGraphicFramePr>
        <p:xfrm>
          <a:off x="5149850" y="4321175"/>
          <a:ext cx="1727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r:id="rId11" imgW="736600" imgH="203200" progId="Equation.DSMT4">
                  <p:embed/>
                </p:oleObj>
              </mc:Choice>
              <mc:Fallback>
                <p:oleObj r:id="rId11" imgW="7366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4321175"/>
                        <a:ext cx="1727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9"/>
          <p:cNvGraphicFramePr>
            <a:graphicFrameLocks noChangeAspect="1"/>
          </p:cNvGraphicFramePr>
          <p:nvPr/>
        </p:nvGraphicFramePr>
        <p:xfrm>
          <a:off x="6565900" y="4772025"/>
          <a:ext cx="769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r:id="rId13" imgW="343049" imgH="203288" progId="Equation.DSMT4">
                  <p:embed/>
                </p:oleObj>
              </mc:Choice>
              <mc:Fallback>
                <p:oleObj r:id="rId13" imgW="343049" imgH="20328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772025"/>
                        <a:ext cx="7699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859338" y="981075"/>
            <a:ext cx="433387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3529 </a:t>
            </a:r>
            <a:r>
              <a:rPr lang="zh-CN" altLang="en-US" smtClean="0"/>
              <a:t>数表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题目大意：令</a:t>
            </a:r>
            <a:r>
              <a:rPr lang="en-US" altLang="zh-CN" smtClean="0"/>
              <a:t>F(i)</a:t>
            </a:r>
            <a:r>
              <a:rPr lang="zh-CN" altLang="en-US" smtClean="0"/>
              <a:t>为</a:t>
            </a:r>
            <a:r>
              <a:rPr lang="en-US" altLang="zh-CN" smtClean="0"/>
              <a:t>i</a:t>
            </a:r>
            <a:r>
              <a:rPr lang="zh-CN" altLang="en-US" smtClean="0"/>
              <a:t>的约数和，</a:t>
            </a:r>
            <a:r>
              <a:rPr lang="en-US" altLang="zh-CN" smtClean="0"/>
              <a:t>q</a:t>
            </a:r>
            <a:r>
              <a:rPr lang="zh-CN" altLang="en-US" smtClean="0"/>
              <a:t>次给定</a:t>
            </a:r>
            <a:r>
              <a:rPr lang="en-US" altLang="zh-CN" smtClean="0"/>
              <a:t>n,m,a,</a:t>
            </a:r>
            <a:r>
              <a:rPr lang="zh-CN" altLang="en-US" smtClean="0"/>
              <a:t>求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r>
              <a:rPr lang="en-US" altLang="zh-CN" smtClean="0"/>
              <a:t>n,m&lt;=10^5,q&lt;=2W,a&lt;=10^9</a:t>
            </a:r>
          </a:p>
          <a:p>
            <a:pPr eaLnBrk="1" hangingPunct="1">
              <a:defRPr/>
            </a:pPr>
            <a:r>
              <a:rPr lang="en-US" altLang="zh-CN" smtClean="0"/>
              <a:t>a</a:t>
            </a:r>
            <a:r>
              <a:rPr lang="zh-CN" altLang="en-US" smtClean="0"/>
              <a:t>的限制十分讨厌 我们首先假设没有这个限制</a:t>
            </a:r>
          </a:p>
          <a:p>
            <a:pPr eaLnBrk="1" hangingPunct="1">
              <a:defRPr/>
            </a:pPr>
            <a:r>
              <a:rPr lang="zh-CN" altLang="en-US" smtClean="0"/>
              <a:t>令</a:t>
            </a:r>
            <a:r>
              <a:rPr lang="en-US" altLang="zh-CN" smtClean="0"/>
              <a:t>g(i)</a:t>
            </a:r>
            <a:r>
              <a:rPr lang="zh-CN" altLang="en-US" smtClean="0"/>
              <a:t>为</a:t>
            </a:r>
            <a:r>
              <a:rPr lang="en-US" altLang="zh-CN" smtClean="0"/>
              <a:t>1&lt;=x&lt;=n,1&lt;=y&lt;=m,gcd(x,y)=i</a:t>
            </a:r>
            <a:r>
              <a:rPr lang="zh-CN" altLang="en-US" smtClean="0"/>
              <a:t>的数对</a:t>
            </a:r>
            <a:r>
              <a:rPr lang="en-US" altLang="zh-CN" smtClean="0"/>
              <a:t>(x,y)</a:t>
            </a:r>
            <a:r>
              <a:rPr lang="zh-CN" altLang="en-US" smtClean="0"/>
              <a:t>的个数</a:t>
            </a:r>
          </a:p>
          <a:p>
            <a:pPr eaLnBrk="1" hangingPunct="1">
              <a:defRPr/>
            </a:pPr>
            <a:r>
              <a:rPr lang="zh-CN" altLang="en-US" smtClean="0"/>
              <a:t>那么显然有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900113" y="1844675"/>
          <a:ext cx="51117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3" imgW="1955800" imgH="533400" progId="Equation.DSMT4">
                  <p:embed/>
                </p:oleObj>
              </mc:Choice>
              <mc:Fallback>
                <p:oleObj r:id="rId3" imgW="19558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44675"/>
                        <a:ext cx="511175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900113" y="4803775"/>
          <a:ext cx="33845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5" imgW="1524000" imgH="444500" progId="Equation.DSMT4">
                  <p:embed/>
                </p:oleObj>
              </mc:Choice>
              <mc:Fallback>
                <p:oleObj r:id="rId5" imgW="15240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03775"/>
                        <a:ext cx="33845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3529 </a:t>
            </a:r>
            <a:r>
              <a:rPr lang="zh-CN" altLang="en-US" smtClean="0"/>
              <a:t>数表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F(i)</a:t>
            </a:r>
            <a:r>
              <a:rPr lang="zh-CN" altLang="en-US" smtClean="0"/>
              <a:t>利用线性筛可以在</a:t>
            </a:r>
            <a:r>
              <a:rPr lang="en-US" altLang="zh-CN" smtClean="0"/>
              <a:t>O(n)</a:t>
            </a:r>
            <a:r>
              <a:rPr lang="zh-CN" altLang="en-US" smtClean="0"/>
              <a:t>时间内处理出来 那么就有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治好了我多年的公式恐惧症</a:t>
            </a:r>
            <a:r>
              <a:rPr lang="en-US" altLang="zh-CN" smtClean="0"/>
              <a:t>~~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现在我们只要有                    的前缀和就可以在            时间内解决这个弱化版的问题</a:t>
            </a:r>
          </a:p>
          <a:p>
            <a:pPr eaLnBrk="1" hangingPunct="1">
              <a:defRPr/>
            </a:pPr>
            <a:r>
              <a:rPr lang="zh-CN" altLang="en-US" smtClean="0"/>
              <a:t>与上一题相同，枚举每一个</a:t>
            </a:r>
            <a:r>
              <a:rPr lang="en-US" altLang="zh-CN" smtClean="0"/>
              <a:t>i</a:t>
            </a:r>
            <a:r>
              <a:rPr lang="zh-CN" altLang="en-US" smtClean="0"/>
              <a:t>，暴力更新</a:t>
            </a:r>
            <a:r>
              <a:rPr lang="en-US" altLang="zh-CN" smtClean="0"/>
              <a:t>i</a:t>
            </a:r>
            <a:r>
              <a:rPr lang="zh-CN" altLang="en-US" smtClean="0"/>
              <a:t>的倍数，然后处理前缀和，这样做是</a:t>
            </a:r>
            <a:r>
              <a:rPr lang="en-US" altLang="zh-CN" smtClean="0"/>
              <a:t>O(nlogn)</a:t>
            </a:r>
            <a:r>
              <a:rPr lang="zh-CN" altLang="en-US" smtClean="0"/>
              <a:t>的</a:t>
            </a:r>
          </a:p>
          <a:p>
            <a:pPr eaLnBrk="1" hangingPunct="1">
              <a:defRPr/>
            </a:pPr>
            <a:r>
              <a:rPr lang="zh-CN" altLang="en-US" smtClean="0"/>
              <a:t>那么现在有了</a:t>
            </a:r>
            <a:r>
              <a:rPr lang="en-US" altLang="zh-CN" smtClean="0"/>
              <a:t>a</a:t>
            </a:r>
            <a:r>
              <a:rPr lang="zh-CN" altLang="en-US" smtClean="0"/>
              <a:t>的限制怎么搞呢？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827088" y="1917700"/>
          <a:ext cx="81375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r:id="rId3" imgW="5027018" imgH="444307" progId="Equation.DSMT4">
                  <p:embed/>
                </p:oleObj>
              </mc:Choice>
              <mc:Fallback>
                <p:oleObj r:id="rId3" imgW="5027018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7700"/>
                        <a:ext cx="81375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2987675" y="3141663"/>
          <a:ext cx="17287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r:id="rId5" imgW="825500" imgH="431800" progId="Equation.DSMT4">
                  <p:embed/>
                </p:oleObj>
              </mc:Choice>
              <mc:Fallback>
                <p:oleObj r:id="rId5" imgW="8255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141663"/>
                        <a:ext cx="17287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/>
          <p:cNvGraphicFramePr>
            <a:graphicFrameLocks noChangeAspect="1"/>
          </p:cNvGraphicFramePr>
          <p:nvPr/>
        </p:nvGraphicFramePr>
        <p:xfrm>
          <a:off x="7164388" y="3473450"/>
          <a:ext cx="10080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r:id="rId7" imgW="457399" imgH="241405" progId="Equation.DSMT4">
                  <p:embed/>
                </p:oleObj>
              </mc:Choice>
              <mc:Fallback>
                <p:oleObj r:id="rId7" imgW="457399" imgH="24140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473450"/>
                        <a:ext cx="10080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3529 </a:t>
            </a:r>
            <a:r>
              <a:rPr lang="zh-CN" altLang="en-US" smtClean="0"/>
              <a:t>数表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我们发现对答案有贡献的</a:t>
            </a:r>
            <a:r>
              <a:rPr lang="en-US" altLang="zh-CN" smtClean="0"/>
              <a:t>i</a:t>
            </a:r>
            <a:r>
              <a:rPr lang="zh-CN" altLang="en-US" smtClean="0"/>
              <a:t>只有</a:t>
            </a:r>
            <a:r>
              <a:rPr lang="en-US" altLang="zh-CN" smtClean="0"/>
              <a:t>F(i)&lt;=a</a:t>
            </a:r>
            <a:r>
              <a:rPr lang="zh-CN" altLang="en-US" smtClean="0"/>
              <a:t>的</a:t>
            </a:r>
            <a:r>
              <a:rPr lang="en-US" altLang="zh-CN" smtClean="0"/>
              <a:t>i</a:t>
            </a:r>
          </a:p>
          <a:p>
            <a:pPr eaLnBrk="1" hangingPunct="1">
              <a:defRPr/>
            </a:pPr>
            <a:r>
              <a:rPr lang="zh-CN" altLang="en-US" smtClean="0"/>
              <a:t>我们离线处理，将询问按照</a:t>
            </a:r>
            <a:r>
              <a:rPr lang="en-US" altLang="zh-CN" smtClean="0"/>
              <a:t>a</a:t>
            </a:r>
            <a:r>
              <a:rPr lang="zh-CN" altLang="en-US" smtClean="0"/>
              <a:t>排序，</a:t>
            </a:r>
            <a:r>
              <a:rPr lang="en-US" altLang="zh-CN" smtClean="0"/>
              <a:t>i</a:t>
            </a:r>
            <a:r>
              <a:rPr lang="zh-CN" altLang="en-US" smtClean="0"/>
              <a:t>按照</a:t>
            </a:r>
            <a:r>
              <a:rPr lang="en-US" altLang="zh-CN" smtClean="0"/>
              <a:t>F(i)</a:t>
            </a:r>
            <a:r>
              <a:rPr lang="zh-CN" altLang="en-US" smtClean="0"/>
              <a:t>排序</a:t>
            </a:r>
          </a:p>
          <a:p>
            <a:pPr eaLnBrk="1" hangingPunct="1">
              <a:defRPr/>
            </a:pPr>
            <a:r>
              <a:rPr lang="zh-CN" altLang="en-US" smtClean="0"/>
              <a:t>每次询问将所有</a:t>
            </a:r>
            <a:r>
              <a:rPr lang="en-US" altLang="zh-CN" smtClean="0"/>
              <a:t>F(i)&lt;=a</a:t>
            </a:r>
            <a:r>
              <a:rPr lang="zh-CN" altLang="en-US" smtClean="0"/>
              <a:t>的</a:t>
            </a:r>
            <a:r>
              <a:rPr lang="en-US" altLang="zh-CN" smtClean="0"/>
              <a:t>i</a:t>
            </a:r>
            <a:r>
              <a:rPr lang="zh-CN" altLang="en-US" smtClean="0"/>
              <a:t>按照之前的方式插入 用树状数组维护前缀和即可</a:t>
            </a:r>
          </a:p>
          <a:p>
            <a:pPr eaLnBrk="1" hangingPunct="1">
              <a:defRPr/>
            </a:pPr>
            <a:r>
              <a:rPr lang="zh-CN" altLang="en-US" smtClean="0"/>
              <a:t>时间复杂度</a:t>
            </a:r>
          </a:p>
          <a:p>
            <a:pPr eaLnBrk="1" hangingPunct="1">
              <a:defRPr/>
            </a:pPr>
            <a:r>
              <a:rPr lang="zh-CN" altLang="en-US" smtClean="0"/>
              <a:t>取模可以利用自然溢出</a:t>
            </a:r>
            <a:r>
              <a:rPr lang="en-US" altLang="zh-CN" smtClean="0"/>
              <a:t>int </a:t>
            </a:r>
            <a:r>
              <a:rPr lang="zh-CN" altLang="en-US" smtClean="0"/>
              <a:t>最后再对</a:t>
            </a:r>
            <a:r>
              <a:rPr lang="en-US" altLang="zh-CN" smtClean="0"/>
              <a:t>2^31-1</a:t>
            </a:r>
            <a:r>
              <a:rPr lang="zh-CN" altLang="en-US" smtClean="0"/>
              <a:t>取与即可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411413" y="3009900"/>
          <a:ext cx="33845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r:id="rId3" imgW="1447800" imgH="241300" progId="Equation.DSMT4">
                  <p:embed/>
                </p:oleObj>
              </mc:Choice>
              <mc:Fallback>
                <p:oleObj r:id="rId3" imgW="1447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09900"/>
                        <a:ext cx="33845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2154 Crash</a:t>
            </a:r>
            <a:r>
              <a:rPr lang="zh-CN" altLang="en-US" smtClean="0"/>
              <a:t>的数字表格</a:t>
            </a:r>
            <a:endParaRPr lang="en-US" altLang="zh-CN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题目大意：给定</a:t>
            </a:r>
            <a:r>
              <a:rPr lang="en-US" altLang="zh-CN" smtClean="0"/>
              <a:t>n,m,</a:t>
            </a:r>
            <a:r>
              <a:rPr lang="zh-CN" altLang="en-US" smtClean="0"/>
              <a:t>求                            </a:t>
            </a:r>
            <a:r>
              <a:rPr lang="en-US" altLang="zh-CN" smtClean="0"/>
              <a:t>(n,m&lt;=10^7)</a:t>
            </a: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枚举</a:t>
            </a:r>
          </a:p>
          <a:p>
            <a:pPr eaLnBrk="1" hangingPunct="1">
              <a:defRPr/>
            </a:pPr>
            <a:r>
              <a:rPr lang="zh-CN" altLang="en-US" smtClean="0"/>
              <a:t>令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则有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3924300" y="1209675"/>
          <a:ext cx="230346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r:id="rId3" imgW="914400" imgH="444500" progId="Equation.DSMT4">
                  <p:embed/>
                </p:oleObj>
              </mc:Choice>
              <mc:Fallback>
                <p:oleObj r:id="rId3" imgW="9144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209675"/>
                        <a:ext cx="2303463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827088" y="2193925"/>
          <a:ext cx="53292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r:id="rId5" imgW="2324100" imgH="444500" progId="Equation.DSMT4">
                  <p:embed/>
                </p:oleObj>
              </mc:Choice>
              <mc:Fallback>
                <p:oleObj r:id="rId5" imgW="23241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93925"/>
                        <a:ext cx="532923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/>
          <p:cNvGraphicFramePr>
            <a:graphicFrameLocks noChangeAspect="1"/>
          </p:cNvGraphicFramePr>
          <p:nvPr/>
        </p:nvGraphicFramePr>
        <p:xfrm>
          <a:off x="1525588" y="3173413"/>
          <a:ext cx="18716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r:id="rId7" imgW="787058" imgH="203112" progId="Equation.DSMT4">
                  <p:embed/>
                </p:oleObj>
              </mc:Choice>
              <mc:Fallback>
                <p:oleObj r:id="rId7" imgW="787058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173413"/>
                        <a:ext cx="18716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/>
          <p:cNvGraphicFramePr>
            <a:graphicFrameLocks noChangeAspect="1"/>
          </p:cNvGraphicFramePr>
          <p:nvPr/>
        </p:nvGraphicFramePr>
        <p:xfrm>
          <a:off x="1187450" y="3622675"/>
          <a:ext cx="26654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r:id="rId9" imgW="1244600" imgH="533400" progId="Equation.DSMT4">
                  <p:embed/>
                </p:oleObj>
              </mc:Choice>
              <mc:Fallback>
                <p:oleObj r:id="rId9" imgW="1244600" imgH="533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22675"/>
                        <a:ext cx="26654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8"/>
          <p:cNvGraphicFramePr>
            <a:graphicFrameLocks noChangeAspect="1"/>
          </p:cNvGraphicFramePr>
          <p:nvPr/>
        </p:nvGraphicFramePr>
        <p:xfrm>
          <a:off x="777875" y="5013325"/>
          <a:ext cx="7250113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r:id="rId11" imgW="3376734" imgH="634725" progId="Equation.DSMT4">
                  <p:embed/>
                </p:oleObj>
              </mc:Choice>
              <mc:Fallback>
                <p:oleObj r:id="rId11" imgW="3376734" imgH="63472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5013325"/>
                        <a:ext cx="7250113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2154 Crash</a:t>
            </a:r>
            <a:r>
              <a:rPr lang="zh-CN" altLang="en-US" smtClean="0"/>
              <a:t>的数字表格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继续令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那么根据莫比乌斯反演可以推出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不是很好推，和之前的思路一样，我不当堂推了</a:t>
            </a:r>
          </a:p>
          <a:p>
            <a:pPr eaLnBrk="1" hangingPunct="1">
              <a:defRPr/>
            </a:pPr>
            <a:r>
              <a:rPr lang="zh-CN" altLang="en-US" smtClean="0"/>
              <a:t>将两个式子分别进行            的计算 可以得到一个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/>
              <a:t>                                    </a:t>
            </a:r>
            <a:r>
              <a:rPr lang="zh-CN" altLang="en-US" smtClean="0"/>
              <a:t>的算法</a:t>
            </a:r>
          </a:p>
          <a:p>
            <a:pPr eaLnBrk="1" hangingPunct="1">
              <a:defRPr/>
            </a:pPr>
            <a:r>
              <a:rPr lang="zh-CN" altLang="en-US" smtClean="0"/>
              <a:t>至此本题已经可以解决。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1763713" y="1196975"/>
          <a:ext cx="56165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r:id="rId3" imgW="2538898" imgH="444307" progId="Equation.DSMT4">
                  <p:embed/>
                </p:oleObj>
              </mc:Choice>
              <mc:Fallback>
                <p:oleObj r:id="rId3" imgW="2538898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96975"/>
                        <a:ext cx="56165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971550" y="2708275"/>
          <a:ext cx="51847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5" imgW="2438400" imgH="431800" progId="Equation.DSMT4">
                  <p:embed/>
                </p:oleObj>
              </mc:Choice>
              <mc:Fallback>
                <p:oleObj r:id="rId5" imgW="24384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518477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3663950" y="4005263"/>
          <a:ext cx="10080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7" imgW="457399" imgH="241405" progId="Equation.DSMT4">
                  <p:embed/>
                </p:oleObj>
              </mc:Choice>
              <mc:Fallback>
                <p:oleObj r:id="rId7" imgW="457399" imgH="24140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4005263"/>
                        <a:ext cx="10080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/>
        </p:nvGraphicFramePr>
        <p:xfrm>
          <a:off x="900113" y="4437063"/>
          <a:ext cx="2736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r:id="rId9" imgW="1181100" imgH="241300" progId="Equation.DSMT4">
                  <p:embed/>
                </p:oleObj>
              </mc:Choice>
              <mc:Fallback>
                <p:oleObj r:id="rId9" imgW="11811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37063"/>
                        <a:ext cx="2736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2693 jzptab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117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题目大意：同上题 多组数据</a:t>
            </a:r>
          </a:p>
          <a:p>
            <a:pPr eaLnBrk="1" hangingPunct="1">
              <a:defRPr/>
            </a:pPr>
            <a:r>
              <a:rPr lang="zh-CN" altLang="en-US" smtClean="0"/>
              <a:t>由于是多组数据 因此上一题的         算法显然超时</a:t>
            </a:r>
          </a:p>
          <a:p>
            <a:pPr eaLnBrk="1" hangingPunct="1">
              <a:defRPr/>
            </a:pPr>
            <a:r>
              <a:rPr lang="zh-CN" altLang="en-US" smtClean="0"/>
              <a:t>考虑进一步优化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观察后面的                      ，如果我们能对这个函数求出一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个前缀和，那么就可以在             的时间内处理每个询问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4932363" y="1806575"/>
          <a:ext cx="793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3" imgW="343049" imgH="203288" progId="Equation.DSMT4">
                  <p:embed/>
                </p:oleObj>
              </mc:Choice>
              <mc:Fallback>
                <p:oleObj r:id="rId3" imgW="343049" imgH="20328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806575"/>
                        <a:ext cx="793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900113" y="2614613"/>
          <a:ext cx="6192837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5" imgW="2781300" imgH="914400" progId="Equation.DSMT4">
                  <p:embed/>
                </p:oleObj>
              </mc:Choice>
              <mc:Fallback>
                <p:oleObj r:id="rId5" imgW="27813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14613"/>
                        <a:ext cx="6192837" cy="203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2400300" y="4702175"/>
          <a:ext cx="18732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r:id="rId7" imgW="876300" imgH="431800" progId="Equation.DSMT4">
                  <p:embed/>
                </p:oleObj>
              </mc:Choice>
              <mc:Fallback>
                <p:oleObj r:id="rId7" imgW="8763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702175"/>
                        <a:ext cx="18732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4244975" y="5734050"/>
          <a:ext cx="10810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r:id="rId9" imgW="457399" imgH="241405" progId="Equation.DSMT4">
                  <p:embed/>
                </p:oleObj>
              </mc:Choice>
              <mc:Fallback>
                <p:oleObj r:id="rId9" imgW="457399" imgH="24140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5734050"/>
                        <a:ext cx="10810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BZOJ 2693 jzptab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注意到积性函数的约数和也是积性函数</a:t>
            </a:r>
          </a:p>
          <a:p>
            <a:pPr eaLnBrk="1" hangingPunct="1">
              <a:defRPr/>
            </a:pPr>
            <a:r>
              <a:rPr lang="zh-CN" altLang="en-US" smtClean="0"/>
              <a:t>因此后面的那坨东西可以利用线性筛求出来</a:t>
            </a:r>
          </a:p>
          <a:p>
            <a:pPr eaLnBrk="1" hangingPunct="1">
              <a:defRPr/>
            </a:pPr>
            <a:r>
              <a:rPr lang="zh-CN" altLang="en-US" smtClean="0"/>
              <a:t>线性筛当                            时不满足积性函数的条件，但是由于此时                         ，故多出来的因数的函数值都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是</a:t>
            </a:r>
            <a:r>
              <a:rPr lang="en-US" altLang="zh-CN" smtClean="0"/>
              <a:t>0</a:t>
            </a:r>
            <a:r>
              <a:rPr lang="zh-CN" altLang="en-US" smtClean="0"/>
              <a:t>，增加的只有原先因数的     部分乘了个</a:t>
            </a:r>
            <a:r>
              <a:rPr lang="en-US" altLang="zh-CN" smtClean="0"/>
              <a:t>prime[j]</a:t>
            </a:r>
            <a:r>
              <a:rPr lang="zh-CN" altLang="en-US" smtClean="0"/>
              <a:t>而已</a:t>
            </a:r>
          </a:p>
          <a:p>
            <a:pPr eaLnBrk="1" hangingPunct="1">
              <a:defRPr/>
            </a:pPr>
            <a:r>
              <a:rPr lang="zh-CN" altLang="en-US" smtClean="0"/>
              <a:t>这两道题的公式都有些鬼畜，建议写这两道题之前先推推有关公式，权当治疗公式恐惧症了</a:t>
            </a: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2112963" y="2287588"/>
          <a:ext cx="23764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r:id="rId3" imgW="1066800" imgH="241300" progId="Equation.DSMT4">
                  <p:embed/>
                </p:oleObj>
              </mc:Choice>
              <mc:Fallback>
                <p:oleObj r:id="rId3" imgW="1066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287588"/>
                        <a:ext cx="23764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2411413" y="2636838"/>
          <a:ext cx="21605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r:id="rId5" imgW="1028700" imgH="241300" progId="Equation.DSMT4">
                  <p:embed/>
                </p:oleObj>
              </mc:Choice>
              <mc:Fallback>
                <p:oleObj r:id="rId5" imgW="10287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36838"/>
                        <a:ext cx="21605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4716463" y="3141663"/>
          <a:ext cx="3825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r:id="rId7" imgW="190583" imgH="393871" progId="Equation.DSMT4">
                  <p:embed/>
                </p:oleObj>
              </mc:Choice>
              <mc:Fallback>
                <p:oleObj r:id="rId7" imgW="190583" imgH="39387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141663"/>
                        <a:ext cx="3825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WordArt 2"/>
          <p:cNvSpPr>
            <a:spLocks noChangeArrowheads="1" noChangeShapeType="1"/>
          </p:cNvSpPr>
          <p:nvPr/>
        </p:nvSpPr>
        <p:spPr bwMode="auto">
          <a:xfrm>
            <a:off x="827088" y="2638425"/>
            <a:ext cx="7345362" cy="17986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solidFill>
                  <a:schemeClr val="hlink"/>
                </a:solidFill>
                <a:effectLst>
                  <a:outerShdw blurRad="63500" dist="46662" dir="2115817" algn="ctr" rotWithShape="0">
                    <a:srgbClr val="B2B2B2">
                      <a:alpha val="79999"/>
                    </a:srgbClr>
                  </a:outerShdw>
                </a:effectLst>
                <a:latin typeface="华文新魏" charset="0"/>
                <a:ea typeface="华文新魏" charset="0"/>
                <a:cs typeface="华文新魏" charset="0"/>
              </a:rPr>
              <a:t>谢谢大家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借鉴开源工具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结合项目实际情况，定制功能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结合</a:t>
            </a:r>
            <a:r>
              <a:rPr kumimoji="1" lang="en-US" altLang="zh-CN" dirty="0" smtClean="0"/>
              <a:t>JMX</a:t>
            </a:r>
            <a:r>
              <a:rPr kumimoji="1" lang="zh-CN" altLang="en-US" dirty="0" smtClean="0"/>
              <a:t>提供的接口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完善可视化部分功能， 提升用户友好性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于是我们可以通过</a:t>
            </a:r>
            <a:r>
              <a:rPr lang="en-US" altLang="zh-CN" smtClean="0"/>
              <a:t>F(n)</a:t>
            </a:r>
            <a:r>
              <a:rPr lang="zh-CN" altLang="en-US" smtClean="0"/>
              <a:t>推导出</a:t>
            </a:r>
            <a:r>
              <a:rPr lang="en-US" altLang="zh-CN" smtClean="0"/>
              <a:t>f(n)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f(1)=F(1)</a:t>
            </a:r>
          </a:p>
          <a:p>
            <a:pPr eaLnBrk="1" hangingPunct="1">
              <a:defRPr/>
            </a:pPr>
            <a:r>
              <a:rPr lang="en-US" altLang="zh-CN" smtClean="0"/>
              <a:t>f(2)=F(2)-F(1)</a:t>
            </a:r>
          </a:p>
          <a:p>
            <a:pPr eaLnBrk="1" hangingPunct="1">
              <a:defRPr/>
            </a:pPr>
            <a:r>
              <a:rPr lang="en-US" altLang="zh-CN" smtClean="0"/>
              <a:t>f(3)=F(3)-F(1)</a:t>
            </a:r>
          </a:p>
          <a:p>
            <a:pPr eaLnBrk="1" hangingPunct="1">
              <a:defRPr/>
            </a:pPr>
            <a:r>
              <a:rPr lang="en-US" altLang="zh-CN" smtClean="0"/>
              <a:t>f(4)=F(4)-F(2)</a:t>
            </a:r>
          </a:p>
          <a:p>
            <a:pPr eaLnBrk="1" hangingPunct="1">
              <a:defRPr/>
            </a:pPr>
            <a:r>
              <a:rPr lang="en-US" altLang="zh-CN" smtClean="0"/>
              <a:t>f(5)=F(5)-F(1)</a:t>
            </a:r>
          </a:p>
          <a:p>
            <a:pPr eaLnBrk="1" hangingPunct="1">
              <a:defRPr/>
            </a:pPr>
            <a:r>
              <a:rPr lang="en-US" altLang="zh-CN" smtClean="0"/>
              <a:t>f(6)=F(6)-F(3)-F(2)+F(1)</a:t>
            </a:r>
          </a:p>
          <a:p>
            <a:pPr eaLnBrk="1" hangingPunct="1">
              <a:defRPr/>
            </a:pPr>
            <a:r>
              <a:rPr lang="en-US" altLang="zh-CN" smtClean="0"/>
              <a:t>f(7)=F(7)-F(1)</a:t>
            </a:r>
          </a:p>
          <a:p>
            <a:pPr eaLnBrk="1" hangingPunct="1">
              <a:defRPr/>
            </a:pPr>
            <a:r>
              <a:rPr lang="en-US" altLang="zh-CN" smtClean="0"/>
              <a:t>f(8)=F(8)-F(4)</a:t>
            </a:r>
          </a:p>
          <a:p>
            <a:pPr eaLnBrk="1" hangingPunct="1">
              <a:defRPr/>
            </a:pPr>
            <a:r>
              <a:rPr lang="zh-CN" altLang="en-US" smtClean="0"/>
              <a:t>在推导的过程中我们是否发现了一些规律？</a:t>
            </a:r>
          </a:p>
        </p:txBody>
      </p:sp>
      <p:sp>
        <p:nvSpPr>
          <p:cNvPr id="5123" name="AutoShape 4" descr="bf096b63f6246b602a55a511ebf81a4c510fa27f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5" descr="bf096b63f6246b602a55a511ebf81a4c510fa27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莫比乌斯反演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公式：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其中        为莫比乌斯函数，定义如下：</a:t>
            </a:r>
          </a:p>
          <a:p>
            <a:pPr eaLnBrk="1" hangingPunct="1">
              <a:defRPr/>
            </a:pPr>
            <a:r>
              <a:rPr lang="en-US" altLang="zh-CN" smtClean="0"/>
              <a:t>(1)</a:t>
            </a:r>
            <a:r>
              <a:rPr lang="zh-CN" altLang="en-US" smtClean="0"/>
              <a:t>若        则</a:t>
            </a:r>
          </a:p>
          <a:p>
            <a:pPr eaLnBrk="1" hangingPunct="1">
              <a:defRPr/>
            </a:pPr>
            <a:r>
              <a:rPr lang="en-US" altLang="zh-CN" smtClean="0"/>
              <a:t>(2)</a:t>
            </a:r>
            <a:r>
              <a:rPr lang="zh-CN" altLang="en-US" smtClean="0"/>
              <a:t>若                    ， 为互异素数，那么</a:t>
            </a:r>
          </a:p>
          <a:p>
            <a:pPr eaLnBrk="1" hangingPunct="1">
              <a:defRPr/>
            </a:pPr>
            <a:r>
              <a:rPr lang="en-US" altLang="zh-CN" smtClean="0"/>
              <a:t>(3)</a:t>
            </a:r>
            <a:r>
              <a:rPr lang="zh-CN" altLang="en-US" smtClean="0"/>
              <a:t>其它情况下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827088" y="1844675"/>
          <a:ext cx="51117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3" imgW="2602370" imgH="431613" progId="Equation.DSMT4">
                  <p:embed/>
                </p:oleObj>
              </mc:Choice>
              <mc:Fallback>
                <p:oleObj r:id="rId3" imgW="2602370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51117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465263" y="2759075"/>
          <a:ext cx="7921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r:id="rId5" imgW="355754" imgH="203288" progId="Equation.DSMT4">
                  <p:embed/>
                </p:oleObj>
              </mc:Choice>
              <mc:Fallback>
                <p:oleObj r:id="rId5" imgW="355754" imgH="20328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759075"/>
                        <a:ext cx="7921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1547813" y="3213100"/>
          <a:ext cx="720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r:id="rId7" imgW="342751" imgH="177723" progId="Equation.DSMT4">
                  <p:embed/>
                </p:oleObj>
              </mc:Choice>
              <mc:Fallback>
                <p:oleObj r:id="rId7" imgW="342751" imgH="17772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3100"/>
                        <a:ext cx="7207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2555875" y="3168650"/>
          <a:ext cx="1152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r:id="rId9" imgW="546100" imgH="203200" progId="Equation.DSMT4">
                  <p:embed/>
                </p:oleObj>
              </mc:Choice>
              <mc:Fallback>
                <p:oleObj r:id="rId9" imgW="5461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68650"/>
                        <a:ext cx="11525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8"/>
          <p:cNvGraphicFramePr>
            <a:graphicFrameLocks noChangeAspect="1"/>
          </p:cNvGraphicFramePr>
          <p:nvPr/>
        </p:nvGraphicFramePr>
        <p:xfrm>
          <a:off x="1547813" y="3597275"/>
          <a:ext cx="17287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11" imgW="825858" imgH="228699" progId="Equation.DSMT4">
                  <p:embed/>
                </p:oleObj>
              </mc:Choice>
              <mc:Fallback>
                <p:oleObj r:id="rId11" imgW="825858" imgH="22869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97275"/>
                        <a:ext cx="17287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9"/>
          <p:cNvGraphicFramePr>
            <a:graphicFrameLocks noChangeAspect="1"/>
          </p:cNvGraphicFramePr>
          <p:nvPr/>
        </p:nvGraphicFramePr>
        <p:xfrm>
          <a:off x="3332163" y="3584575"/>
          <a:ext cx="3540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r:id="rId13" imgW="165172" imgH="228699" progId="Equation.DSMT4">
                  <p:embed/>
                </p:oleObj>
              </mc:Choice>
              <mc:Fallback>
                <p:oleObj r:id="rId13" imgW="165172" imgH="22869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3584575"/>
                        <a:ext cx="3540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0"/>
          <p:cNvGraphicFramePr>
            <a:graphicFrameLocks noChangeAspect="1"/>
          </p:cNvGraphicFramePr>
          <p:nvPr/>
        </p:nvGraphicFramePr>
        <p:xfrm>
          <a:off x="6072188" y="3500438"/>
          <a:ext cx="1873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r:id="rId15" imgW="812800" imgH="228600" progId="Equation.DSMT4">
                  <p:embed/>
                </p:oleObj>
              </mc:Choice>
              <mc:Fallback>
                <p:oleObj r:id="rId15" imgW="812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3500438"/>
                        <a:ext cx="18732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1"/>
          <p:cNvGraphicFramePr>
            <a:graphicFrameLocks noChangeAspect="1"/>
          </p:cNvGraphicFramePr>
          <p:nvPr/>
        </p:nvGraphicFramePr>
        <p:xfrm>
          <a:off x="2782888" y="4027488"/>
          <a:ext cx="1295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17" imgW="571500" imgH="203200" progId="Equation.DSMT4">
                  <p:embed/>
                </p:oleObj>
              </mc:Choice>
              <mc:Fallback>
                <p:oleObj r:id="rId17" imgW="5715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027488"/>
                        <a:ext cx="1295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莫比乌斯函数的性质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679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(1)</a:t>
            </a:r>
            <a:r>
              <a:rPr lang="zh-CN" altLang="en-US" smtClean="0"/>
              <a:t>对于任意正整数</a:t>
            </a:r>
            <a:r>
              <a:rPr lang="en-US" altLang="zh-CN" smtClean="0"/>
              <a:t>n</a:t>
            </a:r>
            <a:r>
              <a:rPr lang="zh-CN" altLang="en-US" smtClean="0"/>
              <a:t>有：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证明：</a:t>
            </a:r>
          </a:p>
          <a:p>
            <a:pPr eaLnBrk="1" hangingPunct="1">
              <a:defRPr/>
            </a:pPr>
            <a:r>
              <a:rPr lang="en-US" altLang="zh-CN" smtClean="0"/>
              <a:t>①</a:t>
            </a:r>
            <a:r>
              <a:rPr lang="zh-CN" altLang="en-US" smtClean="0"/>
              <a:t>当        时显然</a:t>
            </a:r>
          </a:p>
          <a:p>
            <a:pPr eaLnBrk="1" hangingPunct="1">
              <a:defRPr/>
            </a:pPr>
            <a:r>
              <a:rPr lang="en-US" altLang="zh-CN" smtClean="0"/>
              <a:t>②</a:t>
            </a:r>
            <a:r>
              <a:rPr lang="zh-CN" altLang="en-US" smtClean="0"/>
              <a:t>当        时，将   分解可以得到</a:t>
            </a:r>
          </a:p>
          <a:p>
            <a:pPr eaLnBrk="1" hangingPunct="1">
              <a:defRPr/>
            </a:pPr>
            <a:r>
              <a:rPr lang="zh-CN" altLang="en-US" smtClean="0"/>
              <a:t>    在   的所有因子中， 值不为零的只有所有质因子次数都为</a:t>
            </a:r>
            <a:r>
              <a:rPr lang="en-US" altLang="zh-CN" smtClean="0"/>
              <a:t>1</a:t>
            </a:r>
            <a:r>
              <a:rPr lang="zh-CN" altLang="en-US" smtClean="0"/>
              <a:t>的因子，其中质因数个数为   个的因子有     个</a:t>
            </a:r>
          </a:p>
          <a:p>
            <a:pPr eaLnBrk="1" hangingPunct="1">
              <a:defRPr/>
            </a:pPr>
            <a:r>
              <a:rPr lang="zh-CN" altLang="en-US" smtClean="0"/>
              <a:t>那么显然有：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116013" y="1916113"/>
          <a:ext cx="33401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r:id="rId3" imgW="1423018" imgH="457399" progId="Equation.DSMT4">
                  <p:embed/>
                </p:oleObj>
              </mc:Choice>
              <mc:Fallback>
                <p:oleObj r:id="rId3" imgW="1423018" imgH="45739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33401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1465263" y="3617913"/>
          <a:ext cx="7921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r:id="rId5" imgW="330057" imgH="177723" progId="Equation.DSMT4">
                  <p:embed/>
                </p:oleObj>
              </mc:Choice>
              <mc:Fallback>
                <p:oleObj r:id="rId5" imgW="330057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617913"/>
                        <a:ext cx="79216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1476375" y="4076700"/>
          <a:ext cx="7921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7" imgW="330057" imgH="177723" progId="Equation.DSMT4">
                  <p:embed/>
                </p:oleObj>
              </mc:Choice>
              <mc:Fallback>
                <p:oleObj r:id="rId7" imgW="330057" imgH="17772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6700"/>
                        <a:ext cx="7921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/>
          <p:cNvGraphicFramePr>
            <a:graphicFrameLocks noChangeAspect="1"/>
          </p:cNvGraphicFramePr>
          <p:nvPr/>
        </p:nvGraphicFramePr>
        <p:xfrm>
          <a:off x="3071813" y="4149725"/>
          <a:ext cx="28733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r:id="rId9" imgW="127000" imgH="139700" progId="Equation.DSMT4">
                  <p:embed/>
                </p:oleObj>
              </mc:Choice>
              <mc:Fallback>
                <p:oleObj r:id="rId9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149725"/>
                        <a:ext cx="28733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8"/>
          <p:cNvGraphicFramePr>
            <a:graphicFrameLocks noChangeAspect="1"/>
          </p:cNvGraphicFramePr>
          <p:nvPr/>
        </p:nvGraphicFramePr>
        <p:xfrm>
          <a:off x="5148263" y="3933825"/>
          <a:ext cx="2303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r:id="rId11" imgW="965200" imgH="241300" progId="Equation.DSMT4">
                  <p:embed/>
                </p:oleObj>
              </mc:Choice>
              <mc:Fallback>
                <p:oleObj r:id="rId11" imgW="9652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933825"/>
                        <a:ext cx="23034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9"/>
          <p:cNvGraphicFramePr>
            <a:graphicFrameLocks noChangeAspect="1"/>
          </p:cNvGraphicFramePr>
          <p:nvPr/>
        </p:nvGraphicFramePr>
        <p:xfrm>
          <a:off x="1533525" y="4581525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r:id="rId13" imgW="127000" imgH="139700" progId="Equation.DSMT4">
                  <p:embed/>
                </p:oleObj>
              </mc:Choice>
              <mc:Fallback>
                <p:oleObj r:id="rId13" imgW="127000" imgH="139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581525"/>
                        <a:ext cx="279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0"/>
          <p:cNvGraphicFramePr>
            <a:graphicFrameLocks noChangeAspect="1"/>
          </p:cNvGraphicFramePr>
          <p:nvPr/>
        </p:nvGraphicFramePr>
        <p:xfrm>
          <a:off x="3779838" y="4581525"/>
          <a:ext cx="2857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r:id="rId14" imgW="152532" imgH="165243" progId="Equation.DSMT4">
                  <p:embed/>
                </p:oleObj>
              </mc:Choice>
              <mc:Fallback>
                <p:oleObj r:id="rId14" imgW="152532" imgH="16524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581525"/>
                        <a:ext cx="2857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1"/>
          <p:cNvGraphicFramePr>
            <a:graphicFrameLocks noChangeAspect="1"/>
          </p:cNvGraphicFramePr>
          <p:nvPr/>
        </p:nvGraphicFramePr>
        <p:xfrm>
          <a:off x="3949700" y="2311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r:id="rId16" imgW="128025" imgH="199150" progId="Equation.DSMT4">
                  <p:embed/>
                </p:oleObj>
              </mc:Choice>
              <mc:Fallback>
                <p:oleObj r:id="rId16" imgW="128025" imgH="19915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3114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2"/>
          <p:cNvGraphicFramePr>
            <a:graphicFrameLocks noChangeAspect="1"/>
          </p:cNvGraphicFramePr>
          <p:nvPr/>
        </p:nvGraphicFramePr>
        <p:xfrm>
          <a:off x="769938" y="5516563"/>
          <a:ext cx="70659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r:id="rId18" imgW="3122845" imgH="444307" progId="Equation.DSMT4">
                  <p:embed/>
                </p:oleObj>
              </mc:Choice>
              <mc:Fallback>
                <p:oleObj r:id="rId18" imgW="3122845" imgH="44430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5516563"/>
                        <a:ext cx="706596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3"/>
          <p:cNvGraphicFramePr>
            <a:graphicFrameLocks noChangeAspect="1"/>
          </p:cNvGraphicFramePr>
          <p:nvPr/>
        </p:nvGraphicFramePr>
        <p:xfrm>
          <a:off x="5038725" y="4940300"/>
          <a:ext cx="2809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r:id="rId20" imgW="114350" imgH="127055" progId="Equation.DSMT4">
                  <p:embed/>
                </p:oleObj>
              </mc:Choice>
              <mc:Fallback>
                <p:oleObj r:id="rId20" imgW="114350" imgH="12705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4940300"/>
                        <a:ext cx="28098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4"/>
          <p:cNvGraphicFramePr>
            <a:graphicFrameLocks noChangeAspect="1"/>
          </p:cNvGraphicFramePr>
          <p:nvPr/>
        </p:nvGraphicFramePr>
        <p:xfrm>
          <a:off x="6804025" y="4797425"/>
          <a:ext cx="485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r:id="rId22" imgW="203288" imgH="241405" progId="Equation.DSMT4">
                  <p:embed/>
                </p:oleObj>
              </mc:Choice>
              <mc:Fallback>
                <p:oleObj r:id="rId22" imgW="203288" imgH="24140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797425"/>
                        <a:ext cx="4857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莫比乌斯函数的性质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只需证明                                   即可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二项式定理：</a:t>
            </a:r>
          </a:p>
          <a:p>
            <a:pPr eaLnBrk="1" hangingPunct="1">
              <a:defRPr/>
            </a:pPr>
            <a:r>
              <a:rPr lang="zh-CN" altLang="en-US" smtClean="0"/>
              <a:t>令                     ，代入即可得证。</a:t>
            </a: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2103438" y="1196975"/>
          <a:ext cx="29479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3" imgW="1485900" imgH="431800" progId="Equation.DSMT4">
                  <p:embed/>
                </p:oleObj>
              </mc:Choice>
              <mc:Fallback>
                <p:oleObj r:id="rId3" imgW="1485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1196975"/>
                        <a:ext cx="29479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2528888" y="1916113"/>
          <a:ext cx="300831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5" imgW="1358900" imgH="431800" progId="Equation.DSMT4">
                  <p:embed/>
                </p:oleObj>
              </mc:Choice>
              <mc:Fallback>
                <p:oleObj r:id="rId5" imgW="1358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916113"/>
                        <a:ext cx="3008312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1171575" y="2708275"/>
          <a:ext cx="19034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7" imgW="774364" imgH="203112" progId="Equation.DSMT4">
                  <p:embed/>
                </p:oleObj>
              </mc:Choice>
              <mc:Fallback>
                <p:oleObj r:id="rId7" imgW="774364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708275"/>
                        <a:ext cx="19034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莫比乌斯函数的性质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(2)</a:t>
            </a:r>
            <a:r>
              <a:rPr lang="zh-CN" altLang="en-US" smtClean="0"/>
              <a:t>对于任意正整数</a:t>
            </a:r>
            <a:r>
              <a:rPr lang="en-US" altLang="zh-CN" smtClean="0"/>
              <a:t>n</a:t>
            </a:r>
            <a:r>
              <a:rPr lang="zh-CN" altLang="en-US" smtClean="0"/>
              <a:t>有：</a:t>
            </a:r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其实没什么用，结论挺好玩的可以记一下</a:t>
            </a:r>
          </a:p>
          <a:p>
            <a:pPr eaLnBrk="1" hangingPunct="1">
              <a:defRPr/>
            </a:pPr>
            <a:r>
              <a:rPr lang="zh-CN" altLang="en-US" smtClean="0"/>
              <a:t>只需要令                                   ，代入莫比乌斯反演的公式即可</a:t>
            </a:r>
          </a:p>
          <a:p>
            <a:pPr eaLnBrk="1" hangingPunct="1">
              <a:defRPr/>
            </a:pPr>
            <a:r>
              <a:rPr lang="zh-CN" altLang="en-US" smtClean="0"/>
              <a:t>至于为什么                    就留给大家做思考题了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330325" y="1893888"/>
          <a:ext cx="20891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3" imgW="1016000" imgH="431800" progId="Equation.DSMT4">
                  <p:embed/>
                </p:oleObj>
              </mc:Choice>
              <mc:Fallback>
                <p:oleObj r:id="rId3" imgW="1016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1893888"/>
                        <a:ext cx="20891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2124075" y="3186113"/>
          <a:ext cx="2952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5" imgW="1358310" imgH="203112" progId="Equation.DSMT4">
                  <p:embed/>
                </p:oleObj>
              </mc:Choice>
              <mc:Fallback>
                <p:oleObj r:id="rId5" imgW="1358310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86113"/>
                        <a:ext cx="29527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2411413" y="3903663"/>
          <a:ext cx="17287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7" imgW="748975" imgH="355446" progId="Equation.DSMT4">
                  <p:embed/>
                </p:oleObj>
              </mc:Choice>
              <mc:Fallback>
                <p:oleObj r:id="rId7" imgW="748975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903663"/>
                        <a:ext cx="172878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莫比乌斯函数的性质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(3)</a:t>
            </a:r>
            <a:r>
              <a:rPr lang="zh-CN" altLang="en-US" smtClean="0"/>
              <a:t>积性函数</a:t>
            </a:r>
          </a:p>
          <a:p>
            <a:pPr eaLnBrk="1" hangingPunct="1">
              <a:defRPr/>
            </a:pPr>
            <a:r>
              <a:rPr lang="zh-CN" altLang="en-US" smtClean="0"/>
              <a:t>数论上积性函数的定义：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积性函数的性质：</a:t>
            </a:r>
          </a:p>
          <a:p>
            <a:pPr eaLnBrk="1" hangingPunct="1">
              <a:defRPr/>
            </a:pPr>
            <a:r>
              <a:rPr lang="zh-CN" altLang="en-US" smtClean="0"/>
              <a:t>①</a:t>
            </a:r>
          </a:p>
          <a:p>
            <a:pPr eaLnBrk="1" hangingPunct="1">
              <a:defRPr/>
            </a:pPr>
            <a:r>
              <a:rPr lang="zh-CN" altLang="en-US" smtClean="0"/>
              <a:t>②积性函数的前缀和也是积性函数</a:t>
            </a: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828675" y="2349500"/>
          <a:ext cx="7272338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3" imgW="3276600" imgH="939800" progId="Equation.DSMT4">
                  <p:embed/>
                </p:oleObj>
              </mc:Choice>
              <mc:Fallback>
                <p:oleObj r:id="rId3" imgW="32766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349500"/>
                        <a:ext cx="7272338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187450" y="4975225"/>
          <a:ext cx="10080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5" imgW="508000" imgH="203200" progId="Equation.DSMT4">
                  <p:embed/>
                </p:oleObj>
              </mc:Choice>
              <mc:Fallback>
                <p:oleObj r:id="rId5" imgW="5080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75225"/>
                        <a:ext cx="10080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ience and technology preach">
  <a:themeElements>
    <a:clrScheme name="science and technology prea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cience and technology preach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science and technology prea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ence and technology preac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ence and technology preac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ence and technology preac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ence and technology preac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ence and technology preac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 and technology preac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 and technology preac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 and technology preac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 and technology preac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 and technology preac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ence and technology preac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2939</TotalTime>
  <Pages>0</Pages>
  <Words>1658</Words>
  <Characters>0</Characters>
  <Application>Microsoft Macintosh PowerPoint</Application>
  <DocSecurity>0</DocSecurity>
  <PresentationFormat>全屏显示(4:3)</PresentationFormat>
  <Lines>0</Lines>
  <Paragraphs>235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Arial</vt:lpstr>
      <vt:lpstr>黑体</vt:lpstr>
      <vt:lpstr>华文新魏</vt:lpstr>
      <vt:lpstr>宋体</vt:lpstr>
      <vt:lpstr>science and technology preach</vt:lpstr>
      <vt:lpstr>Equation.DSMT4</vt:lpstr>
      <vt:lpstr>项目初期情况介绍</vt:lpstr>
      <vt:lpstr>   功能需求</vt:lpstr>
      <vt:lpstr>设计方案</vt:lpstr>
      <vt:lpstr>于是我们可以通过F(n)推导出f(n)</vt:lpstr>
      <vt:lpstr>莫比乌斯反演</vt:lpstr>
      <vt:lpstr>莫比乌斯函数的性质</vt:lpstr>
      <vt:lpstr>莫比乌斯函数的性质</vt:lpstr>
      <vt:lpstr>莫比乌斯函数的性质</vt:lpstr>
      <vt:lpstr>莫比乌斯函数的性质</vt:lpstr>
      <vt:lpstr>莫比乌斯函数的性质</vt:lpstr>
      <vt:lpstr>BZOJ 2440 完全平方数</vt:lpstr>
      <vt:lpstr>BZOJ 2440 完全平方数</vt:lpstr>
      <vt:lpstr>现在我们来证明莫比乌斯反演定理</vt:lpstr>
      <vt:lpstr>有了这个定理，我们能干什么？</vt:lpstr>
      <vt:lpstr>BZOJ 2301 Problem b</vt:lpstr>
      <vt:lpstr>BZOJ 2301 Problem b</vt:lpstr>
      <vt:lpstr>BZOJ 2301 Problem b</vt:lpstr>
      <vt:lpstr>BZOJ 2301 Problem b</vt:lpstr>
      <vt:lpstr>BZOJ 2820 YGY的GCD</vt:lpstr>
      <vt:lpstr>BZOJ 2820 YGY的GCD</vt:lpstr>
      <vt:lpstr>BZOJ 3529 数表</vt:lpstr>
      <vt:lpstr>BZOJ 3529 数表</vt:lpstr>
      <vt:lpstr>BZOJ 3529 数表</vt:lpstr>
      <vt:lpstr>BZOJ 2154 Crash的数字表格</vt:lpstr>
      <vt:lpstr>BZOJ 2154 Crash的数字表格</vt:lpstr>
      <vt:lpstr>BZOJ 2693 jzptab</vt:lpstr>
      <vt:lpstr>BZOJ 2693 jzptab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项目初期情况介绍</dc:title>
  <dc:subject/>
  <dc:creator>Microsoft Office 用户</dc:creator>
  <cp:keywords/>
  <dc:description/>
  <cp:lastModifiedBy>Microsoft Office 用户</cp:lastModifiedBy>
  <cp:revision>4</cp:revision>
  <cp:lastPrinted>2016-06-06T09:10:36Z</cp:lastPrinted>
  <dcterms:created xsi:type="dcterms:W3CDTF">2016-10-11T16:30:23Z</dcterms:created>
  <dcterms:modified xsi:type="dcterms:W3CDTF">2016-10-14T11:41:52Z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2052-9.1.0.4863</vt:lpwstr>
  </property>
</Properties>
</file>