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FEA8FB6-E396-4B40-8566-42826FAF1632}" type="datetimeFigureOut">
              <a:rPr lang="en-MY" smtClean="0"/>
              <a:t>3/9/2020</a:t>
            </a:fld>
            <a:endParaRPr lang="en-MY"/>
          </a:p>
        </p:txBody>
      </p:sp>
      <p:sp>
        <p:nvSpPr>
          <p:cNvPr id="5" name="Footer Placeholder 4"/>
          <p:cNvSpPr>
            <a:spLocks noGrp="1"/>
          </p:cNvSpPr>
          <p:nvPr>
            <p:ph type="ftr" sz="quarter" idx="11"/>
          </p:nvPr>
        </p:nvSpPr>
        <p:spPr>
          <a:xfrm>
            <a:off x="1371600" y="4323845"/>
            <a:ext cx="6400800" cy="365125"/>
          </a:xfrm>
        </p:spPr>
        <p:txBody>
          <a:bodyPr/>
          <a:lstStyle/>
          <a:p>
            <a:endParaRPr lang="en-MY"/>
          </a:p>
        </p:txBody>
      </p:sp>
      <p:sp>
        <p:nvSpPr>
          <p:cNvPr id="6" name="Slide Number Placeholder 5"/>
          <p:cNvSpPr>
            <a:spLocks noGrp="1"/>
          </p:cNvSpPr>
          <p:nvPr>
            <p:ph type="sldNum" sz="quarter" idx="12"/>
          </p:nvPr>
        </p:nvSpPr>
        <p:spPr>
          <a:xfrm>
            <a:off x="8077200" y="1430866"/>
            <a:ext cx="2743200" cy="365125"/>
          </a:xfrm>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137271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231648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a:xfrm>
            <a:off x="685800" y="379941"/>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3870114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a:xfrm>
            <a:off x="685800" y="379941"/>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4F5788BF-A83F-4981-9295-644F0DF7F10C}" type="slidenum">
              <a:rPr lang="en-MY" smtClean="0"/>
              <a:t>‹#›</a:t>
            </a:fld>
            <a:endParaRPr lang="en-MY"/>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7927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a:xfrm>
            <a:off x="685800" y="378883"/>
            <a:ext cx="6991492" cy="365125"/>
          </a:xfrm>
        </p:spPr>
        <p:txBody>
          <a:bodyPr/>
          <a:lstStyle/>
          <a:p>
            <a:endParaRPr lang="en-MY"/>
          </a:p>
        </p:txBody>
      </p:sp>
      <p:sp>
        <p:nvSpPr>
          <p:cNvPr id="7" name="Slide Number Placeholder 6"/>
          <p:cNvSpPr>
            <a:spLocks noGrp="1"/>
          </p:cNvSpPr>
          <p:nvPr>
            <p:ph type="sldNum" sz="quarter" idx="12"/>
          </p:nvPr>
        </p:nvSpPr>
        <p:spPr>
          <a:xfrm>
            <a:off x="10862452" y="381000"/>
            <a:ext cx="643748" cy="365125"/>
          </a:xfrm>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1219515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EA8FB6-E396-4B40-8566-42826FAF1632}" type="datetimeFigureOut">
              <a:rPr lang="en-MY" smtClean="0"/>
              <a:t>3/9/2020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2541673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EA8FB6-E396-4B40-8566-42826FAF1632}" type="datetimeFigureOut">
              <a:rPr lang="en-MY" smtClean="0"/>
              <a:t>3/9/2020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149144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A8FB6-E396-4B40-8566-42826FAF1632}" type="datetimeFigureOut">
              <a:rPr lang="en-MY" smtClean="0"/>
              <a:t>3/9/2020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4230515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EA8FB6-E396-4B40-8566-42826FAF1632}" type="datetimeFigureOut">
              <a:rPr lang="en-MY" smtClean="0"/>
              <a:t>3/9/2020</a:t>
            </a:fld>
            <a:endParaRPr lang="en-MY"/>
          </a:p>
        </p:txBody>
      </p:sp>
      <p:sp>
        <p:nvSpPr>
          <p:cNvPr id="5" name="Footer Placeholder 4"/>
          <p:cNvSpPr>
            <a:spLocks noGrp="1"/>
          </p:cNvSpPr>
          <p:nvPr>
            <p:ph type="ftr" sz="quarter" idx="11"/>
          </p:nvPr>
        </p:nvSpPr>
        <p:spPr>
          <a:xfrm>
            <a:off x="685800" y="381000"/>
            <a:ext cx="6991492" cy="365125"/>
          </a:xfrm>
        </p:spPr>
        <p:txBody>
          <a:bodyPr/>
          <a:lstStyle/>
          <a:p>
            <a:endParaRPr lang="en-MY"/>
          </a:p>
        </p:txBody>
      </p:sp>
      <p:sp>
        <p:nvSpPr>
          <p:cNvPr id="6" name="Slide Number Placeholder 5"/>
          <p:cNvSpPr>
            <a:spLocks noGrp="1"/>
          </p:cNvSpPr>
          <p:nvPr>
            <p:ph type="sldNum" sz="quarter" idx="12"/>
          </p:nvPr>
        </p:nvSpPr>
        <p:spPr>
          <a:xfrm>
            <a:off x="10862452" y="381000"/>
            <a:ext cx="643748" cy="365125"/>
          </a:xfrm>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89025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A8FB6-E396-4B40-8566-42826FAF1632}" type="datetimeFigureOut">
              <a:rPr lang="en-MY" smtClean="0"/>
              <a:t>3/9/2020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383230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EA8FB6-E396-4B40-8566-42826FAF1632}" type="datetimeFigureOut">
              <a:rPr lang="en-MY" smtClean="0"/>
              <a:t>3/9/2020</a:t>
            </a:fld>
            <a:endParaRPr lang="en-MY"/>
          </a:p>
        </p:txBody>
      </p:sp>
      <p:sp>
        <p:nvSpPr>
          <p:cNvPr id="5" name="Footer Placeholder 4"/>
          <p:cNvSpPr>
            <a:spLocks noGrp="1"/>
          </p:cNvSpPr>
          <p:nvPr>
            <p:ph type="ftr" sz="quarter" idx="11"/>
          </p:nvPr>
        </p:nvSpPr>
        <p:spPr>
          <a:xfrm>
            <a:off x="685800" y="381001"/>
            <a:ext cx="6991492" cy="364065"/>
          </a:xfrm>
        </p:spPr>
        <p:txBody>
          <a:bodyPr/>
          <a:lstStyle/>
          <a:p>
            <a:endParaRPr lang="en-MY"/>
          </a:p>
        </p:txBody>
      </p:sp>
      <p:sp>
        <p:nvSpPr>
          <p:cNvPr id="6" name="Slide Number Placeholder 5"/>
          <p:cNvSpPr>
            <a:spLocks noGrp="1"/>
          </p:cNvSpPr>
          <p:nvPr>
            <p:ph type="sldNum" sz="quarter" idx="12"/>
          </p:nvPr>
        </p:nvSpPr>
        <p:spPr>
          <a:xfrm>
            <a:off x="10862452" y="381000"/>
            <a:ext cx="643748" cy="365125"/>
          </a:xfrm>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271837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311519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A8FB6-E396-4B40-8566-42826FAF1632}" type="datetimeFigureOut">
              <a:rPr lang="en-MY" smtClean="0"/>
              <a:t>3/9/2020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754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A8FB6-E396-4B40-8566-42826FAF1632}" type="datetimeFigureOut">
              <a:rPr lang="en-MY" smtClean="0"/>
              <a:t>3/9/2020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96484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A8FB6-E396-4B40-8566-42826FAF1632}" type="datetimeFigureOut">
              <a:rPr lang="en-MY" smtClean="0"/>
              <a:t>3/9/2020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258903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364070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A8FB6-E396-4B40-8566-42826FAF1632}" type="datetimeFigureOut">
              <a:rPr lang="en-MY" smtClean="0"/>
              <a:t>3/9/2020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F5788BF-A83F-4981-9295-644F0DF7F10C}" type="slidenum">
              <a:rPr lang="en-MY" smtClean="0"/>
              <a:t>‹#›</a:t>
            </a:fld>
            <a:endParaRPr lang="en-MY"/>
          </a:p>
        </p:txBody>
      </p:sp>
    </p:spTree>
    <p:extLst>
      <p:ext uri="{BB962C8B-B14F-4D97-AF65-F5344CB8AC3E}">
        <p14:creationId xmlns:p14="http://schemas.microsoft.com/office/powerpoint/2010/main" val="1604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EA8FB6-E396-4B40-8566-42826FAF1632}" type="datetimeFigureOut">
              <a:rPr lang="en-MY" smtClean="0"/>
              <a:t>3/9/2020</a:t>
            </a:fld>
            <a:endParaRPr lang="en-MY"/>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5788BF-A83F-4981-9295-644F0DF7F10C}" type="slidenum">
              <a:rPr lang="en-MY" smtClean="0"/>
              <a:t>‹#›</a:t>
            </a:fld>
            <a:endParaRPr lang="en-MY"/>
          </a:p>
        </p:txBody>
      </p:sp>
    </p:spTree>
    <p:extLst>
      <p:ext uri="{BB962C8B-B14F-4D97-AF65-F5344CB8AC3E}">
        <p14:creationId xmlns:p14="http://schemas.microsoft.com/office/powerpoint/2010/main" val="1560880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F770-59C0-4741-8148-DF47ACED3CA0}"/>
              </a:ext>
            </a:extLst>
          </p:cNvPr>
          <p:cNvSpPr>
            <a:spLocks noGrp="1"/>
          </p:cNvSpPr>
          <p:nvPr>
            <p:ph type="ctrTitle"/>
          </p:nvPr>
        </p:nvSpPr>
        <p:spPr/>
        <p:txBody>
          <a:bodyPr/>
          <a:lstStyle/>
          <a:p>
            <a:r>
              <a:rPr lang="en-MY" dirty="0"/>
              <a:t>Predicting the severity of an accident</a:t>
            </a:r>
          </a:p>
        </p:txBody>
      </p:sp>
    </p:spTree>
    <p:extLst>
      <p:ext uri="{BB962C8B-B14F-4D97-AF65-F5344CB8AC3E}">
        <p14:creationId xmlns:p14="http://schemas.microsoft.com/office/powerpoint/2010/main" val="429364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674220BB-5395-4F54-8045-343633A1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DB4FD-1FAD-480B-B01E-C2E8DF6BDF77}"/>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a:solidFill>
                  <a:schemeClr val="bg1"/>
                </a:solidFill>
              </a:rPr>
              <a:t>result</a:t>
            </a:r>
          </a:p>
        </p:txBody>
      </p:sp>
      <p:pic>
        <p:nvPicPr>
          <p:cNvPr id="15" name="Picture 14">
            <a:extLst>
              <a:ext uri="{FF2B5EF4-FFF2-40B4-BE49-F238E27FC236}">
                <a16:creationId xmlns:a16="http://schemas.microsoft.com/office/drawing/2014/main" id="{9D892AF3-0287-4CB0-AD2F-775B64C6FD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D477AA7E-6F59-438B-AE81-F002D6258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ounded Rectangle 11">
            <a:extLst>
              <a:ext uri="{FF2B5EF4-FFF2-40B4-BE49-F238E27FC236}">
                <a16:creationId xmlns:a16="http://schemas.microsoft.com/office/drawing/2014/main" id="{C84439A1-773C-4E21-A179-0417A186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C1E097-0C0A-4152-8E06-B9D79270FF91}"/>
              </a:ext>
            </a:extLst>
          </p:cNvPr>
          <p:cNvPicPr/>
          <p:nvPr/>
        </p:nvPicPr>
        <p:blipFill>
          <a:blip r:embed="rId4"/>
          <a:stretch>
            <a:fillRect/>
          </a:stretch>
        </p:blipFill>
        <p:spPr>
          <a:xfrm>
            <a:off x="740705" y="1441450"/>
            <a:ext cx="6465373" cy="4017241"/>
          </a:xfrm>
          <a:prstGeom prst="rect">
            <a:avLst/>
          </a:prstGeom>
        </p:spPr>
      </p:pic>
    </p:spTree>
    <p:extLst>
      <p:ext uri="{BB962C8B-B14F-4D97-AF65-F5344CB8AC3E}">
        <p14:creationId xmlns:p14="http://schemas.microsoft.com/office/powerpoint/2010/main" val="17242562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5149-AE1D-4781-B594-A1EA7C6F6A75}"/>
              </a:ext>
            </a:extLst>
          </p:cNvPr>
          <p:cNvSpPr>
            <a:spLocks noGrp="1"/>
          </p:cNvSpPr>
          <p:nvPr>
            <p:ph type="title"/>
          </p:nvPr>
        </p:nvSpPr>
        <p:spPr/>
        <p:txBody>
          <a:bodyPr/>
          <a:lstStyle/>
          <a:p>
            <a:pPr algn="l"/>
            <a:r>
              <a:rPr lang="en-MY" dirty="0"/>
              <a:t>discussion</a:t>
            </a:r>
          </a:p>
        </p:txBody>
      </p:sp>
      <p:sp>
        <p:nvSpPr>
          <p:cNvPr id="3" name="Content Placeholder 2">
            <a:extLst>
              <a:ext uri="{FF2B5EF4-FFF2-40B4-BE49-F238E27FC236}">
                <a16:creationId xmlns:a16="http://schemas.microsoft.com/office/drawing/2014/main" id="{AD03D955-7927-497D-90B2-E908E349DBFE}"/>
              </a:ext>
            </a:extLst>
          </p:cNvPr>
          <p:cNvSpPr>
            <a:spLocks noGrp="1"/>
          </p:cNvSpPr>
          <p:nvPr>
            <p:ph idx="1"/>
          </p:nvPr>
        </p:nvSpPr>
        <p:spPr/>
        <p:txBody>
          <a:bodyPr/>
          <a:lstStyle/>
          <a:p>
            <a:r>
              <a:rPr lang="en-MY" dirty="0"/>
              <a:t>From the result section, it shown SVM is the most accuracy model to predict this case since it has the higher accuracy of Jaccard Score and F1-score compare to others.</a:t>
            </a:r>
          </a:p>
          <a:p>
            <a:r>
              <a:rPr lang="en-MY" dirty="0"/>
              <a:t>Even though, SVM is the most accuracy model but the result of all model is almost the same. All of them are between 0.50 - 0.56 .</a:t>
            </a:r>
          </a:p>
          <a:p>
            <a:endParaRPr lang="en-MY" dirty="0"/>
          </a:p>
        </p:txBody>
      </p:sp>
    </p:spTree>
    <p:extLst>
      <p:ext uri="{BB962C8B-B14F-4D97-AF65-F5344CB8AC3E}">
        <p14:creationId xmlns:p14="http://schemas.microsoft.com/office/powerpoint/2010/main" val="301879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3E69-54E9-47C5-97CF-13B53192C411}"/>
              </a:ext>
            </a:extLst>
          </p:cNvPr>
          <p:cNvSpPr>
            <a:spLocks noGrp="1"/>
          </p:cNvSpPr>
          <p:nvPr>
            <p:ph type="title"/>
          </p:nvPr>
        </p:nvSpPr>
        <p:spPr/>
        <p:txBody>
          <a:bodyPr/>
          <a:lstStyle/>
          <a:p>
            <a:pPr algn="l"/>
            <a:r>
              <a:rPr lang="en-MY" dirty="0"/>
              <a:t>conclusion</a:t>
            </a:r>
          </a:p>
        </p:txBody>
      </p:sp>
      <p:sp>
        <p:nvSpPr>
          <p:cNvPr id="3" name="Content Placeholder 2">
            <a:extLst>
              <a:ext uri="{FF2B5EF4-FFF2-40B4-BE49-F238E27FC236}">
                <a16:creationId xmlns:a16="http://schemas.microsoft.com/office/drawing/2014/main" id="{47CDCF8D-22A5-4859-AE52-175F8D949DE9}"/>
              </a:ext>
            </a:extLst>
          </p:cNvPr>
          <p:cNvSpPr>
            <a:spLocks noGrp="1"/>
          </p:cNvSpPr>
          <p:nvPr>
            <p:ph idx="1"/>
          </p:nvPr>
        </p:nvSpPr>
        <p:spPr/>
        <p:txBody>
          <a:bodyPr/>
          <a:lstStyle/>
          <a:p>
            <a:r>
              <a:rPr lang="en-MY" dirty="0"/>
              <a:t>Since the result of all model is almost the same. Its means weather, road conditions and light conditions will cause the injury collision around 50% and property damage only collision 50%. In conclusion, please pay attention when you are driving because no matter how is the weather, road condition and light conditions you still have chance to get into an accident.</a:t>
            </a:r>
          </a:p>
          <a:p>
            <a:endParaRPr lang="en-MY" dirty="0"/>
          </a:p>
        </p:txBody>
      </p:sp>
    </p:spTree>
    <p:extLst>
      <p:ext uri="{BB962C8B-B14F-4D97-AF65-F5344CB8AC3E}">
        <p14:creationId xmlns:p14="http://schemas.microsoft.com/office/powerpoint/2010/main" val="131692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86A6-46E0-40CB-AD4D-3CE1DEB1B30D}"/>
              </a:ext>
            </a:extLst>
          </p:cNvPr>
          <p:cNvSpPr>
            <a:spLocks noGrp="1"/>
          </p:cNvSpPr>
          <p:nvPr>
            <p:ph type="ctrTitle"/>
          </p:nvPr>
        </p:nvSpPr>
        <p:spPr/>
        <p:txBody>
          <a:bodyPr/>
          <a:lstStyle/>
          <a:p>
            <a:pPr algn="ctr"/>
            <a:r>
              <a:rPr lang="en-MY" dirty="0"/>
              <a:t>Thank you!</a:t>
            </a:r>
          </a:p>
        </p:txBody>
      </p:sp>
    </p:spTree>
    <p:extLst>
      <p:ext uri="{BB962C8B-B14F-4D97-AF65-F5344CB8AC3E}">
        <p14:creationId xmlns:p14="http://schemas.microsoft.com/office/powerpoint/2010/main" val="148978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87EE-9733-4887-910F-B6D9416EB0DF}"/>
              </a:ext>
            </a:extLst>
          </p:cNvPr>
          <p:cNvSpPr>
            <a:spLocks noGrp="1"/>
          </p:cNvSpPr>
          <p:nvPr>
            <p:ph type="title"/>
          </p:nvPr>
        </p:nvSpPr>
        <p:spPr>
          <a:xfrm>
            <a:off x="886691" y="639315"/>
            <a:ext cx="8610600" cy="1293028"/>
          </a:xfrm>
        </p:spPr>
        <p:txBody>
          <a:bodyPr>
            <a:normAutofit fontScale="90000"/>
          </a:bodyPr>
          <a:lstStyle/>
          <a:p>
            <a:r>
              <a:rPr lang="en-MY" b="1" dirty="0"/>
              <a:t>Introduction/Business Problem</a:t>
            </a:r>
            <a:br>
              <a:rPr lang="en-MY" dirty="0"/>
            </a:br>
            <a:endParaRPr lang="en-MY" dirty="0"/>
          </a:p>
        </p:txBody>
      </p:sp>
      <p:sp>
        <p:nvSpPr>
          <p:cNvPr id="3" name="Content Placeholder 2">
            <a:extLst>
              <a:ext uri="{FF2B5EF4-FFF2-40B4-BE49-F238E27FC236}">
                <a16:creationId xmlns:a16="http://schemas.microsoft.com/office/drawing/2014/main" id="{04187485-74B8-4CCD-8756-E8F7F148C480}"/>
              </a:ext>
            </a:extLst>
          </p:cNvPr>
          <p:cNvSpPr>
            <a:spLocks noGrp="1"/>
          </p:cNvSpPr>
          <p:nvPr>
            <p:ph idx="1"/>
          </p:nvPr>
        </p:nvSpPr>
        <p:spPr/>
        <p:txBody>
          <a:bodyPr/>
          <a:lstStyle/>
          <a:p>
            <a:r>
              <a:rPr lang="en-MY" dirty="0"/>
              <a:t>Are you a driver? Do you know how to drive? If yes, I ensure face this problem before such as you come across a terrible traffic jam on the other side of the highway. Long lines of cars barely moving. </a:t>
            </a:r>
          </a:p>
          <a:p>
            <a:r>
              <a:rPr lang="en-MY" dirty="0"/>
              <a:t>So I am going to predict the severity of an accident based on weather, road conditions and light conditions. It can warn you before by given the weather and the road conditions about the possibility of you getting into a car accident and how severe it would be, so that you would drive more carefully or even change your travel if you are able to.</a:t>
            </a:r>
          </a:p>
          <a:p>
            <a:endParaRPr lang="en-MY" dirty="0"/>
          </a:p>
        </p:txBody>
      </p:sp>
    </p:spTree>
    <p:extLst>
      <p:ext uri="{BB962C8B-B14F-4D97-AF65-F5344CB8AC3E}">
        <p14:creationId xmlns:p14="http://schemas.microsoft.com/office/powerpoint/2010/main" val="85707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B293-35ED-4A11-BB3E-267E5964EF47}"/>
              </a:ext>
            </a:extLst>
          </p:cNvPr>
          <p:cNvSpPr>
            <a:spLocks noGrp="1"/>
          </p:cNvSpPr>
          <p:nvPr>
            <p:ph type="title"/>
          </p:nvPr>
        </p:nvSpPr>
        <p:spPr>
          <a:xfrm>
            <a:off x="542170" y="1260627"/>
            <a:ext cx="3521830" cy="4953741"/>
          </a:xfrm>
        </p:spPr>
        <p:txBody>
          <a:bodyPr anchor="t">
            <a:normAutofit/>
          </a:bodyPr>
          <a:lstStyle/>
          <a:p>
            <a:r>
              <a:rPr lang="en-MY" dirty="0"/>
              <a:t>Data section</a:t>
            </a:r>
            <a:endParaRPr lang="en-MY"/>
          </a:p>
        </p:txBody>
      </p:sp>
      <p:sp>
        <p:nvSpPr>
          <p:cNvPr id="3" name="Content Placeholder 2">
            <a:extLst>
              <a:ext uri="{FF2B5EF4-FFF2-40B4-BE49-F238E27FC236}">
                <a16:creationId xmlns:a16="http://schemas.microsoft.com/office/drawing/2014/main" id="{D99C8E9A-6E13-4B35-9F90-3D300F8F1BEE}"/>
              </a:ext>
            </a:extLst>
          </p:cNvPr>
          <p:cNvSpPr>
            <a:spLocks noGrp="1"/>
          </p:cNvSpPr>
          <p:nvPr>
            <p:ph idx="1"/>
          </p:nvPr>
        </p:nvSpPr>
        <p:spPr>
          <a:xfrm>
            <a:off x="4501610" y="1260628"/>
            <a:ext cx="7004590" cy="2890619"/>
          </a:xfrm>
        </p:spPr>
        <p:txBody>
          <a:bodyPr>
            <a:normAutofit/>
          </a:bodyPr>
          <a:lstStyle/>
          <a:p>
            <a:r>
              <a:rPr lang="en-MY" dirty="0"/>
              <a:t>use the data that provided by the course to predict the severity of an accident based on weather, road conditions and light conditions</a:t>
            </a:r>
          </a:p>
          <a:p>
            <a:r>
              <a:rPr lang="en-MY" dirty="0"/>
              <a:t>In target variable SEVERITYCODE is unbalanced, so I need to balance the data to get a better machine learning model. As you can see in the picture below, more than twice the amount of 1 severity code than 2.</a:t>
            </a:r>
          </a:p>
          <a:p>
            <a:endParaRPr lang="en-MY" dirty="0"/>
          </a:p>
        </p:txBody>
      </p:sp>
      <p:pic>
        <p:nvPicPr>
          <p:cNvPr id="6" name="Picture 5">
            <a:extLst>
              <a:ext uri="{FF2B5EF4-FFF2-40B4-BE49-F238E27FC236}">
                <a16:creationId xmlns:a16="http://schemas.microsoft.com/office/drawing/2014/main" id="{0319F16F-5171-486E-B740-BC7D6C00B792}"/>
              </a:ext>
            </a:extLst>
          </p:cNvPr>
          <p:cNvPicPr/>
          <p:nvPr/>
        </p:nvPicPr>
        <p:blipFill>
          <a:blip r:embed="rId2"/>
          <a:stretch>
            <a:fillRect/>
          </a:stretch>
        </p:blipFill>
        <p:spPr>
          <a:xfrm>
            <a:off x="4501610" y="4292724"/>
            <a:ext cx="7004590" cy="1861640"/>
          </a:xfrm>
          <a:prstGeom prst="rect">
            <a:avLst/>
          </a:prstGeom>
        </p:spPr>
      </p:pic>
    </p:spTree>
    <p:extLst>
      <p:ext uri="{BB962C8B-B14F-4D97-AF65-F5344CB8AC3E}">
        <p14:creationId xmlns:p14="http://schemas.microsoft.com/office/powerpoint/2010/main" val="68096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F514-D673-4DC6-81FA-4461B733164B}"/>
              </a:ext>
            </a:extLst>
          </p:cNvPr>
          <p:cNvSpPr>
            <a:spLocks noGrp="1"/>
          </p:cNvSpPr>
          <p:nvPr>
            <p:ph type="title"/>
          </p:nvPr>
        </p:nvSpPr>
        <p:spPr/>
        <p:txBody>
          <a:bodyPr/>
          <a:lstStyle/>
          <a:p>
            <a:pPr algn="ctr"/>
            <a:r>
              <a:rPr lang="en-MY" dirty="0"/>
              <a:t>Data section</a:t>
            </a:r>
          </a:p>
        </p:txBody>
      </p:sp>
      <p:pic>
        <p:nvPicPr>
          <p:cNvPr id="4" name="Content Placeholder 3">
            <a:extLst>
              <a:ext uri="{FF2B5EF4-FFF2-40B4-BE49-F238E27FC236}">
                <a16:creationId xmlns:a16="http://schemas.microsoft.com/office/drawing/2014/main" id="{478AEA9E-3296-4EA5-BDAB-A4E9D5EB13EF}"/>
              </a:ext>
            </a:extLst>
          </p:cNvPr>
          <p:cNvPicPr>
            <a:picLocks noGrp="1"/>
          </p:cNvPicPr>
          <p:nvPr>
            <p:ph idx="1"/>
          </p:nvPr>
        </p:nvPicPr>
        <p:blipFill>
          <a:blip r:embed="rId2"/>
          <a:stretch>
            <a:fillRect/>
          </a:stretch>
        </p:blipFill>
        <p:spPr>
          <a:xfrm>
            <a:off x="624049" y="2069314"/>
            <a:ext cx="4543101" cy="4024313"/>
          </a:xfrm>
          <a:prstGeom prst="rect">
            <a:avLst/>
          </a:prstGeom>
        </p:spPr>
      </p:pic>
      <p:pic>
        <p:nvPicPr>
          <p:cNvPr id="5" name="Picture 4">
            <a:extLst>
              <a:ext uri="{FF2B5EF4-FFF2-40B4-BE49-F238E27FC236}">
                <a16:creationId xmlns:a16="http://schemas.microsoft.com/office/drawing/2014/main" id="{A7E1B5A6-6B81-4A7F-B08F-9CBF0375C147}"/>
              </a:ext>
            </a:extLst>
          </p:cNvPr>
          <p:cNvPicPr/>
          <p:nvPr/>
        </p:nvPicPr>
        <p:blipFill>
          <a:blip r:embed="rId3"/>
          <a:stretch>
            <a:fillRect/>
          </a:stretch>
        </p:blipFill>
        <p:spPr>
          <a:xfrm>
            <a:off x="6636921" y="2069315"/>
            <a:ext cx="4543100" cy="4024312"/>
          </a:xfrm>
          <a:prstGeom prst="rect">
            <a:avLst/>
          </a:prstGeom>
        </p:spPr>
      </p:pic>
      <p:sp>
        <p:nvSpPr>
          <p:cNvPr id="6" name="TextBox 5">
            <a:extLst>
              <a:ext uri="{FF2B5EF4-FFF2-40B4-BE49-F238E27FC236}">
                <a16:creationId xmlns:a16="http://schemas.microsoft.com/office/drawing/2014/main" id="{DF235312-7B68-40F7-A6F1-F44AFC86E39D}"/>
              </a:ext>
            </a:extLst>
          </p:cNvPr>
          <p:cNvSpPr txBox="1"/>
          <p:nvPr/>
        </p:nvSpPr>
        <p:spPr>
          <a:xfrm>
            <a:off x="1870364" y="6234546"/>
            <a:ext cx="1909497" cy="369332"/>
          </a:xfrm>
          <a:prstGeom prst="rect">
            <a:avLst/>
          </a:prstGeom>
          <a:noFill/>
        </p:spPr>
        <p:txBody>
          <a:bodyPr wrap="none" rtlCol="0">
            <a:spAutoFit/>
          </a:bodyPr>
          <a:lstStyle/>
          <a:p>
            <a:r>
              <a:rPr lang="en-MY" dirty="0"/>
              <a:t>Before Balance</a:t>
            </a:r>
          </a:p>
        </p:txBody>
      </p:sp>
      <p:sp>
        <p:nvSpPr>
          <p:cNvPr id="8" name="TextBox 7">
            <a:extLst>
              <a:ext uri="{FF2B5EF4-FFF2-40B4-BE49-F238E27FC236}">
                <a16:creationId xmlns:a16="http://schemas.microsoft.com/office/drawing/2014/main" id="{1701CBD6-82F0-4746-8888-61DD2C011E72}"/>
              </a:ext>
            </a:extLst>
          </p:cNvPr>
          <p:cNvSpPr txBox="1"/>
          <p:nvPr/>
        </p:nvSpPr>
        <p:spPr>
          <a:xfrm>
            <a:off x="7953722" y="6234546"/>
            <a:ext cx="1725152" cy="369332"/>
          </a:xfrm>
          <a:prstGeom prst="rect">
            <a:avLst/>
          </a:prstGeom>
          <a:noFill/>
        </p:spPr>
        <p:txBody>
          <a:bodyPr wrap="none" rtlCol="0">
            <a:spAutoFit/>
          </a:bodyPr>
          <a:lstStyle/>
          <a:p>
            <a:r>
              <a:rPr lang="en-MY" dirty="0"/>
              <a:t>After Balance</a:t>
            </a:r>
          </a:p>
        </p:txBody>
      </p:sp>
    </p:spTree>
    <p:extLst>
      <p:ext uri="{BB962C8B-B14F-4D97-AF65-F5344CB8AC3E}">
        <p14:creationId xmlns:p14="http://schemas.microsoft.com/office/powerpoint/2010/main" val="82766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B736-5A32-4561-AEA4-D38A7B578874}"/>
              </a:ext>
            </a:extLst>
          </p:cNvPr>
          <p:cNvSpPr>
            <a:spLocks noGrp="1"/>
          </p:cNvSpPr>
          <p:nvPr>
            <p:ph type="title"/>
          </p:nvPr>
        </p:nvSpPr>
        <p:spPr/>
        <p:txBody>
          <a:bodyPr/>
          <a:lstStyle/>
          <a:p>
            <a:pPr algn="ctr"/>
            <a:r>
              <a:rPr lang="en-MY" dirty="0"/>
              <a:t>Data section</a:t>
            </a:r>
          </a:p>
        </p:txBody>
      </p:sp>
      <p:sp>
        <p:nvSpPr>
          <p:cNvPr id="3" name="Content Placeholder 2">
            <a:extLst>
              <a:ext uri="{FF2B5EF4-FFF2-40B4-BE49-F238E27FC236}">
                <a16:creationId xmlns:a16="http://schemas.microsoft.com/office/drawing/2014/main" id="{BAD91F8F-F708-4B3A-8333-BAD80651A884}"/>
              </a:ext>
            </a:extLst>
          </p:cNvPr>
          <p:cNvSpPr>
            <a:spLocks noGrp="1"/>
          </p:cNvSpPr>
          <p:nvPr>
            <p:ph idx="1"/>
          </p:nvPr>
        </p:nvSpPr>
        <p:spPr/>
        <p:txBody>
          <a:bodyPr/>
          <a:lstStyle/>
          <a:p>
            <a:r>
              <a:rPr lang="en-MY" dirty="0"/>
              <a:t>label encoding to convert the features to our desired data type</a:t>
            </a:r>
          </a:p>
          <a:p>
            <a:endParaRPr lang="en-MY" dirty="0"/>
          </a:p>
        </p:txBody>
      </p:sp>
      <p:pic>
        <p:nvPicPr>
          <p:cNvPr id="4" name="Picture 3">
            <a:extLst>
              <a:ext uri="{FF2B5EF4-FFF2-40B4-BE49-F238E27FC236}">
                <a16:creationId xmlns:a16="http://schemas.microsoft.com/office/drawing/2014/main" id="{D33D2D39-5164-446C-9494-B0E6C8F6A29C}"/>
              </a:ext>
            </a:extLst>
          </p:cNvPr>
          <p:cNvPicPr/>
          <p:nvPr/>
        </p:nvPicPr>
        <p:blipFill>
          <a:blip r:embed="rId2"/>
          <a:stretch>
            <a:fillRect/>
          </a:stretch>
        </p:blipFill>
        <p:spPr>
          <a:xfrm>
            <a:off x="685799" y="2814406"/>
            <a:ext cx="10820399" cy="3279221"/>
          </a:xfrm>
          <a:prstGeom prst="rect">
            <a:avLst/>
          </a:prstGeom>
        </p:spPr>
      </p:pic>
    </p:spTree>
    <p:extLst>
      <p:ext uri="{BB962C8B-B14F-4D97-AF65-F5344CB8AC3E}">
        <p14:creationId xmlns:p14="http://schemas.microsoft.com/office/powerpoint/2010/main" val="330604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DFFC-CAD2-46A9-9BCD-FC302882AE5D}"/>
              </a:ext>
            </a:extLst>
          </p:cNvPr>
          <p:cNvSpPr>
            <a:spLocks noGrp="1"/>
          </p:cNvSpPr>
          <p:nvPr>
            <p:ph type="title"/>
          </p:nvPr>
        </p:nvSpPr>
        <p:spPr/>
        <p:txBody>
          <a:bodyPr/>
          <a:lstStyle/>
          <a:p>
            <a:pPr algn="l"/>
            <a:r>
              <a:rPr lang="en-MY" dirty="0"/>
              <a:t>methodology</a:t>
            </a:r>
          </a:p>
        </p:txBody>
      </p:sp>
      <p:sp>
        <p:nvSpPr>
          <p:cNvPr id="3" name="Content Placeholder 2">
            <a:extLst>
              <a:ext uri="{FF2B5EF4-FFF2-40B4-BE49-F238E27FC236}">
                <a16:creationId xmlns:a16="http://schemas.microsoft.com/office/drawing/2014/main" id="{633557D2-B9A9-408A-91BD-3EB8C647A7FB}"/>
              </a:ext>
            </a:extLst>
          </p:cNvPr>
          <p:cNvSpPr>
            <a:spLocks noGrp="1"/>
          </p:cNvSpPr>
          <p:nvPr>
            <p:ph idx="1"/>
          </p:nvPr>
        </p:nvSpPr>
        <p:spPr>
          <a:xfrm>
            <a:off x="685800" y="2057401"/>
            <a:ext cx="10820400" cy="4024125"/>
          </a:xfrm>
        </p:spPr>
        <p:txBody>
          <a:bodyPr/>
          <a:lstStyle/>
          <a:p>
            <a:r>
              <a:rPr lang="en-MY" dirty="0"/>
              <a:t>Our data is now ready to be use for machine learning models. I will use the following models to predict: </a:t>
            </a:r>
          </a:p>
          <a:p>
            <a:r>
              <a:rPr lang="en-MY" b="1" dirty="0"/>
              <a:t>K-Nearest </a:t>
            </a:r>
            <a:r>
              <a:rPr lang="en-MY" b="1" dirty="0" err="1"/>
              <a:t>Neighbor</a:t>
            </a:r>
            <a:r>
              <a:rPr lang="en-MY" b="1" dirty="0"/>
              <a:t> (KNN)</a:t>
            </a:r>
            <a:endParaRPr lang="en-MY" dirty="0"/>
          </a:p>
          <a:p>
            <a:endParaRPr lang="en-MY" dirty="0"/>
          </a:p>
        </p:txBody>
      </p:sp>
      <p:pic>
        <p:nvPicPr>
          <p:cNvPr id="4" name="Picture 3">
            <a:extLst>
              <a:ext uri="{FF2B5EF4-FFF2-40B4-BE49-F238E27FC236}">
                <a16:creationId xmlns:a16="http://schemas.microsoft.com/office/drawing/2014/main" id="{862347C7-A04C-4F36-8A98-ED73A5DD26E4}"/>
              </a:ext>
            </a:extLst>
          </p:cNvPr>
          <p:cNvPicPr/>
          <p:nvPr/>
        </p:nvPicPr>
        <p:blipFill>
          <a:blip r:embed="rId2"/>
          <a:stretch>
            <a:fillRect/>
          </a:stretch>
        </p:blipFill>
        <p:spPr>
          <a:xfrm>
            <a:off x="6096000" y="2833253"/>
            <a:ext cx="5657850" cy="3657600"/>
          </a:xfrm>
          <a:prstGeom prst="rect">
            <a:avLst/>
          </a:prstGeom>
        </p:spPr>
      </p:pic>
      <p:pic>
        <p:nvPicPr>
          <p:cNvPr id="5" name="Picture 4">
            <a:extLst>
              <a:ext uri="{FF2B5EF4-FFF2-40B4-BE49-F238E27FC236}">
                <a16:creationId xmlns:a16="http://schemas.microsoft.com/office/drawing/2014/main" id="{BA868C38-27C5-47BA-BFF9-322BB1443325}"/>
              </a:ext>
            </a:extLst>
          </p:cNvPr>
          <p:cNvPicPr/>
          <p:nvPr/>
        </p:nvPicPr>
        <p:blipFill>
          <a:blip r:embed="rId3"/>
          <a:stretch>
            <a:fillRect/>
          </a:stretch>
        </p:blipFill>
        <p:spPr>
          <a:xfrm>
            <a:off x="213822" y="3448028"/>
            <a:ext cx="5731510" cy="2645599"/>
          </a:xfrm>
          <a:prstGeom prst="rect">
            <a:avLst/>
          </a:prstGeom>
        </p:spPr>
      </p:pic>
    </p:spTree>
    <p:extLst>
      <p:ext uri="{BB962C8B-B14F-4D97-AF65-F5344CB8AC3E}">
        <p14:creationId xmlns:p14="http://schemas.microsoft.com/office/powerpoint/2010/main" val="166733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EA91-5446-46B7-B1E0-920D8E385D71}"/>
              </a:ext>
            </a:extLst>
          </p:cNvPr>
          <p:cNvSpPr>
            <a:spLocks noGrp="1"/>
          </p:cNvSpPr>
          <p:nvPr>
            <p:ph type="title"/>
          </p:nvPr>
        </p:nvSpPr>
        <p:spPr/>
        <p:txBody>
          <a:bodyPr/>
          <a:lstStyle/>
          <a:p>
            <a:pPr algn="l"/>
            <a:r>
              <a:rPr lang="en-MY" dirty="0"/>
              <a:t>methodology</a:t>
            </a:r>
          </a:p>
        </p:txBody>
      </p:sp>
      <p:sp>
        <p:nvSpPr>
          <p:cNvPr id="3" name="Content Placeholder 2">
            <a:extLst>
              <a:ext uri="{FF2B5EF4-FFF2-40B4-BE49-F238E27FC236}">
                <a16:creationId xmlns:a16="http://schemas.microsoft.com/office/drawing/2014/main" id="{03185C63-B6EC-405D-9654-8C934B4A05C1}"/>
              </a:ext>
            </a:extLst>
          </p:cNvPr>
          <p:cNvSpPr>
            <a:spLocks noGrp="1"/>
          </p:cNvSpPr>
          <p:nvPr>
            <p:ph idx="1"/>
          </p:nvPr>
        </p:nvSpPr>
        <p:spPr/>
        <p:txBody>
          <a:bodyPr/>
          <a:lstStyle/>
          <a:p>
            <a:r>
              <a:rPr lang="en-MY" b="1" dirty="0"/>
              <a:t>Decision Tree</a:t>
            </a:r>
            <a:endParaRPr lang="en-MY" dirty="0"/>
          </a:p>
          <a:p>
            <a:endParaRPr lang="en-MY" dirty="0"/>
          </a:p>
        </p:txBody>
      </p:sp>
      <p:pic>
        <p:nvPicPr>
          <p:cNvPr id="4" name="Picture 3">
            <a:extLst>
              <a:ext uri="{FF2B5EF4-FFF2-40B4-BE49-F238E27FC236}">
                <a16:creationId xmlns:a16="http://schemas.microsoft.com/office/drawing/2014/main" id="{A1E70922-A94D-4DD4-BF64-784D968F5465}"/>
              </a:ext>
            </a:extLst>
          </p:cNvPr>
          <p:cNvPicPr/>
          <p:nvPr/>
        </p:nvPicPr>
        <p:blipFill>
          <a:blip r:embed="rId2"/>
          <a:stretch>
            <a:fillRect/>
          </a:stretch>
        </p:blipFill>
        <p:spPr>
          <a:xfrm>
            <a:off x="985809" y="2818360"/>
            <a:ext cx="10153246" cy="3537483"/>
          </a:xfrm>
          <a:prstGeom prst="rect">
            <a:avLst/>
          </a:prstGeom>
        </p:spPr>
      </p:pic>
    </p:spTree>
    <p:extLst>
      <p:ext uri="{BB962C8B-B14F-4D97-AF65-F5344CB8AC3E}">
        <p14:creationId xmlns:p14="http://schemas.microsoft.com/office/powerpoint/2010/main" val="99929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521F08-71FB-4FB7-AD4B-242A47F592B3}"/>
              </a:ext>
            </a:extLst>
          </p:cNvPr>
          <p:cNvSpPr>
            <a:spLocks noGrp="1"/>
          </p:cNvSpPr>
          <p:nvPr>
            <p:ph type="title"/>
          </p:nvPr>
        </p:nvSpPr>
        <p:spPr>
          <a:xfrm>
            <a:off x="685799" y="764373"/>
            <a:ext cx="3977639" cy="1600200"/>
          </a:xfrm>
        </p:spPr>
        <p:txBody>
          <a:bodyPr anchor="b">
            <a:normAutofit/>
          </a:bodyPr>
          <a:lstStyle/>
          <a:p>
            <a:pPr algn="l"/>
            <a:r>
              <a:rPr lang="en-MY" sz="3200"/>
              <a:t>methodology</a:t>
            </a:r>
          </a:p>
        </p:txBody>
      </p:sp>
      <p:sp>
        <p:nvSpPr>
          <p:cNvPr id="3" name="Content Placeholder 2">
            <a:extLst>
              <a:ext uri="{FF2B5EF4-FFF2-40B4-BE49-F238E27FC236}">
                <a16:creationId xmlns:a16="http://schemas.microsoft.com/office/drawing/2014/main" id="{480AA06A-C139-4BDD-A867-2754516306AF}"/>
              </a:ext>
            </a:extLst>
          </p:cNvPr>
          <p:cNvSpPr>
            <a:spLocks noGrp="1"/>
          </p:cNvSpPr>
          <p:nvPr>
            <p:ph idx="1"/>
          </p:nvPr>
        </p:nvSpPr>
        <p:spPr>
          <a:xfrm>
            <a:off x="685800" y="2364573"/>
            <a:ext cx="3977639" cy="3854112"/>
          </a:xfrm>
        </p:spPr>
        <p:txBody>
          <a:bodyPr>
            <a:normAutofit/>
          </a:bodyPr>
          <a:lstStyle/>
          <a:p>
            <a:r>
              <a:rPr lang="en-MY" sz="1600" b="1"/>
              <a:t>Support Vector Machine (SVM)</a:t>
            </a:r>
            <a:endParaRPr lang="en-MY" sz="1600"/>
          </a:p>
          <a:p>
            <a:endParaRPr lang="en-MY" sz="1600"/>
          </a:p>
        </p:txBody>
      </p:sp>
      <p:pic>
        <p:nvPicPr>
          <p:cNvPr id="4" name="Picture 3">
            <a:extLst>
              <a:ext uri="{FF2B5EF4-FFF2-40B4-BE49-F238E27FC236}">
                <a16:creationId xmlns:a16="http://schemas.microsoft.com/office/drawing/2014/main" id="{51F99998-62C3-442A-BEDE-A163D3EC2059}"/>
              </a:ext>
            </a:extLst>
          </p:cNvPr>
          <p:cNvPicPr/>
          <p:nvPr/>
        </p:nvPicPr>
        <p:blipFill>
          <a:blip r:embed="rId3"/>
          <a:stretch>
            <a:fillRect/>
          </a:stretch>
        </p:blipFill>
        <p:spPr>
          <a:xfrm>
            <a:off x="5297214" y="746126"/>
            <a:ext cx="5884470" cy="5472558"/>
          </a:xfrm>
          <a:prstGeom prst="rect">
            <a:avLst/>
          </a:prstGeom>
        </p:spPr>
      </p:pic>
    </p:spTree>
    <p:extLst>
      <p:ext uri="{BB962C8B-B14F-4D97-AF65-F5344CB8AC3E}">
        <p14:creationId xmlns:p14="http://schemas.microsoft.com/office/powerpoint/2010/main" val="70607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AC08868-F64F-4989-814C-E66D43C17335}"/>
              </a:ext>
            </a:extLst>
          </p:cNvPr>
          <p:cNvSpPr>
            <a:spLocks noGrp="1"/>
          </p:cNvSpPr>
          <p:nvPr>
            <p:ph type="title"/>
          </p:nvPr>
        </p:nvSpPr>
        <p:spPr>
          <a:xfrm>
            <a:off x="685800" y="764373"/>
            <a:ext cx="3306744" cy="1293028"/>
          </a:xfrm>
        </p:spPr>
        <p:txBody>
          <a:bodyPr>
            <a:normAutofit/>
          </a:bodyPr>
          <a:lstStyle/>
          <a:p>
            <a:r>
              <a:rPr lang="en-MY" sz="3000">
                <a:solidFill>
                  <a:schemeClr val="bg1"/>
                </a:solidFill>
              </a:rPr>
              <a:t>methodology</a:t>
            </a:r>
          </a:p>
        </p:txBody>
      </p:sp>
      <p:sp>
        <p:nvSpPr>
          <p:cNvPr id="3" name="Content Placeholder 2">
            <a:extLst>
              <a:ext uri="{FF2B5EF4-FFF2-40B4-BE49-F238E27FC236}">
                <a16:creationId xmlns:a16="http://schemas.microsoft.com/office/drawing/2014/main" id="{725D0906-8873-4161-8348-BCFDB64754E3}"/>
              </a:ext>
            </a:extLst>
          </p:cNvPr>
          <p:cNvSpPr>
            <a:spLocks noGrp="1"/>
          </p:cNvSpPr>
          <p:nvPr>
            <p:ph idx="1"/>
          </p:nvPr>
        </p:nvSpPr>
        <p:spPr>
          <a:xfrm>
            <a:off x="685801" y="2194560"/>
            <a:ext cx="3306742" cy="4024125"/>
          </a:xfrm>
        </p:spPr>
        <p:txBody>
          <a:bodyPr>
            <a:normAutofit/>
          </a:bodyPr>
          <a:lstStyle/>
          <a:p>
            <a:r>
              <a:rPr lang="en-MY" sz="1600" b="1">
                <a:solidFill>
                  <a:schemeClr val="bg1"/>
                </a:solidFill>
              </a:rPr>
              <a:t>Logistic Regression</a:t>
            </a:r>
            <a:endParaRPr lang="en-MY" sz="1600">
              <a:solidFill>
                <a:schemeClr val="bg1"/>
              </a:solidFill>
            </a:endParaRPr>
          </a:p>
          <a:p>
            <a:endParaRPr lang="en-MY" sz="1600">
              <a:solidFill>
                <a:schemeClr val="bg1"/>
              </a:solidFill>
            </a:endParaRPr>
          </a:p>
        </p:txBody>
      </p:sp>
      <p:sp useBgFill="1">
        <p:nvSpPr>
          <p:cNvPr id="13"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D9DA95-B79E-4ACC-AD45-65BFFD6B92C7}"/>
              </a:ext>
            </a:extLst>
          </p:cNvPr>
          <p:cNvPicPr/>
          <p:nvPr/>
        </p:nvPicPr>
        <p:blipFill>
          <a:blip r:embed="rId3"/>
          <a:stretch>
            <a:fillRect/>
          </a:stretch>
        </p:blipFill>
        <p:spPr>
          <a:xfrm>
            <a:off x="4835236" y="1330614"/>
            <a:ext cx="6248400" cy="4599132"/>
          </a:xfrm>
          <a:prstGeom prst="rect">
            <a:avLst/>
          </a:prstGeom>
        </p:spPr>
      </p:pic>
    </p:spTree>
    <p:extLst>
      <p:ext uri="{BB962C8B-B14F-4D97-AF65-F5344CB8AC3E}">
        <p14:creationId xmlns:p14="http://schemas.microsoft.com/office/powerpoint/2010/main" val="94590853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TotalTime>
  <Words>389</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Predicting the severity of an accident</vt:lpstr>
      <vt:lpstr>Introduction/Business Problem </vt:lpstr>
      <vt:lpstr>Data section</vt:lpstr>
      <vt:lpstr>Data section</vt:lpstr>
      <vt:lpstr>Data section</vt:lpstr>
      <vt:lpstr>methodology</vt:lpstr>
      <vt:lpstr>methodology</vt:lpstr>
      <vt:lpstr>methodology</vt:lpstr>
      <vt:lpstr>methodology</vt:lpstr>
      <vt:lpstr>result</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an accident</dc:title>
  <dc:creator>4613</dc:creator>
  <cp:lastModifiedBy>4613</cp:lastModifiedBy>
  <cp:revision>1</cp:revision>
  <dcterms:created xsi:type="dcterms:W3CDTF">2020-09-03T15:12:16Z</dcterms:created>
  <dcterms:modified xsi:type="dcterms:W3CDTF">2020-09-03T15:14:03Z</dcterms:modified>
</cp:coreProperties>
</file>