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532" autoAdjust="0"/>
  </p:normalViewPr>
  <p:slideViewPr>
    <p:cSldViewPr snapToGrid="0">
      <p:cViewPr varScale="1">
        <p:scale>
          <a:sx n="48" d="100"/>
          <a:sy n="48" d="100"/>
        </p:scale>
        <p:origin x="15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514B2-F918-45C9-A7B8-DE77E112EE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ACAE3-AF1D-469E-85FB-CA029553554F}">
      <dgm:prSet/>
      <dgm:spPr/>
      <dgm:t>
        <a:bodyPr/>
        <a:lstStyle/>
        <a:p>
          <a:r>
            <a:rPr lang="en-US"/>
            <a:t>OBJECTIF</a:t>
          </a:r>
        </a:p>
      </dgm:t>
    </dgm:pt>
    <dgm:pt modelId="{8362E2FA-DAE3-475F-A4B3-AEBAEC471064}" type="parTrans" cxnId="{CAD84152-4029-428E-A790-49D9D7441F48}">
      <dgm:prSet/>
      <dgm:spPr/>
      <dgm:t>
        <a:bodyPr/>
        <a:lstStyle/>
        <a:p>
          <a:endParaRPr lang="en-US"/>
        </a:p>
      </dgm:t>
    </dgm:pt>
    <dgm:pt modelId="{4B08957B-9C5A-4258-BA5C-CD2E4711BA89}" type="sibTrans" cxnId="{CAD84152-4029-428E-A790-49D9D7441F48}">
      <dgm:prSet/>
      <dgm:spPr/>
      <dgm:t>
        <a:bodyPr/>
        <a:lstStyle/>
        <a:p>
          <a:endParaRPr lang="en-US"/>
        </a:p>
      </dgm:t>
    </dgm:pt>
    <dgm:pt modelId="{32E52B92-A250-4DB2-95CD-B86233F674CE}">
      <dgm:prSet/>
      <dgm:spPr/>
      <dgm:t>
        <a:bodyPr/>
        <a:lstStyle/>
        <a:p>
          <a:r>
            <a:rPr lang="en-US"/>
            <a:t>CONNECTION PYMONGO</a:t>
          </a:r>
        </a:p>
      </dgm:t>
    </dgm:pt>
    <dgm:pt modelId="{7DF10159-7AED-4132-9E5C-2472261C18E3}" type="parTrans" cxnId="{AEBC0160-4C06-44D9-897C-02F1EE0DA9A0}">
      <dgm:prSet/>
      <dgm:spPr/>
      <dgm:t>
        <a:bodyPr/>
        <a:lstStyle/>
        <a:p>
          <a:endParaRPr lang="en-US"/>
        </a:p>
      </dgm:t>
    </dgm:pt>
    <dgm:pt modelId="{9C0F2C02-AFCD-47CD-BB65-4D6784186882}" type="sibTrans" cxnId="{AEBC0160-4C06-44D9-897C-02F1EE0DA9A0}">
      <dgm:prSet/>
      <dgm:spPr/>
      <dgm:t>
        <a:bodyPr/>
        <a:lstStyle/>
        <a:p>
          <a:endParaRPr lang="en-US"/>
        </a:p>
      </dgm:t>
    </dgm:pt>
    <dgm:pt modelId="{809710ED-C815-418D-832C-E5F7537B08E7}">
      <dgm:prSet/>
      <dgm:spPr/>
      <dgm:t>
        <a:bodyPr/>
        <a:lstStyle/>
        <a:p>
          <a:r>
            <a:rPr lang="en-US" dirty="0"/>
            <a:t>ETUDES DES DEUX COLLECTION(REQUETES)</a:t>
          </a:r>
        </a:p>
      </dgm:t>
    </dgm:pt>
    <dgm:pt modelId="{A70B4129-664F-4B53-A590-4A6329CCDE6A}" type="parTrans" cxnId="{B142AA42-437B-4A50-BA68-1AC03F695C3C}">
      <dgm:prSet/>
      <dgm:spPr/>
      <dgm:t>
        <a:bodyPr/>
        <a:lstStyle/>
        <a:p>
          <a:endParaRPr lang="en-US"/>
        </a:p>
      </dgm:t>
    </dgm:pt>
    <dgm:pt modelId="{2A3D4083-CA38-4D8A-912E-687D77DDFB6E}" type="sibTrans" cxnId="{B142AA42-437B-4A50-BA68-1AC03F695C3C}">
      <dgm:prSet/>
      <dgm:spPr/>
      <dgm:t>
        <a:bodyPr/>
        <a:lstStyle/>
        <a:p>
          <a:endParaRPr lang="en-US"/>
        </a:p>
      </dgm:t>
    </dgm:pt>
    <dgm:pt modelId="{197C929E-04EE-408B-97E0-6F2A4DAAC408}">
      <dgm:prSet/>
      <dgm:spPr/>
      <dgm:t>
        <a:bodyPr/>
        <a:lstStyle/>
        <a:p>
          <a:r>
            <a:rPr lang="en-US"/>
            <a:t>CONCLUSION</a:t>
          </a:r>
        </a:p>
      </dgm:t>
    </dgm:pt>
    <dgm:pt modelId="{BFC16300-383C-4B84-9856-7FBE54C9EA9D}" type="parTrans" cxnId="{1C93EF31-BBD6-4536-9B89-CAA219142C05}">
      <dgm:prSet/>
      <dgm:spPr/>
      <dgm:t>
        <a:bodyPr/>
        <a:lstStyle/>
        <a:p>
          <a:endParaRPr lang="en-US"/>
        </a:p>
      </dgm:t>
    </dgm:pt>
    <dgm:pt modelId="{6263E3D4-8D01-4604-90F4-8E1AF49440C5}" type="sibTrans" cxnId="{1C93EF31-BBD6-4536-9B89-CAA219142C05}">
      <dgm:prSet/>
      <dgm:spPr/>
      <dgm:t>
        <a:bodyPr/>
        <a:lstStyle/>
        <a:p>
          <a:endParaRPr lang="en-US"/>
        </a:p>
      </dgm:t>
    </dgm:pt>
    <dgm:pt modelId="{08BF9D05-A349-4E42-A48A-929B574B56EB}" type="pres">
      <dgm:prSet presAssocID="{AA5514B2-F918-45C9-A7B8-DE77E112EE54}" presName="linear" presStyleCnt="0">
        <dgm:presLayoutVars>
          <dgm:animLvl val="lvl"/>
          <dgm:resizeHandles val="exact"/>
        </dgm:presLayoutVars>
      </dgm:prSet>
      <dgm:spPr/>
    </dgm:pt>
    <dgm:pt modelId="{9243443E-1CEE-4161-84E2-B1C6B4F151AB}" type="pres">
      <dgm:prSet presAssocID="{982ACAE3-AF1D-469E-85FB-CA02955355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79ABE9-FA98-4DCF-BB48-1AA7A6C9AF4D}" type="pres">
      <dgm:prSet presAssocID="{4B08957B-9C5A-4258-BA5C-CD2E4711BA89}" presName="spacer" presStyleCnt="0"/>
      <dgm:spPr/>
    </dgm:pt>
    <dgm:pt modelId="{E006CBFF-85C1-41DB-9A9A-D4B1AED80410}" type="pres">
      <dgm:prSet presAssocID="{32E52B92-A250-4DB2-95CD-B86233F674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8A621F-BBC0-4FC1-9A74-542CF5B243C6}" type="pres">
      <dgm:prSet presAssocID="{9C0F2C02-AFCD-47CD-BB65-4D6784186882}" presName="spacer" presStyleCnt="0"/>
      <dgm:spPr/>
    </dgm:pt>
    <dgm:pt modelId="{F5752684-C340-4508-A696-A0CC06DD880F}" type="pres">
      <dgm:prSet presAssocID="{809710ED-C815-418D-832C-E5F7537B08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1B85BF-55FF-4034-BD48-F29DF011AEFB}" type="pres">
      <dgm:prSet presAssocID="{2A3D4083-CA38-4D8A-912E-687D77DDFB6E}" presName="spacer" presStyleCnt="0"/>
      <dgm:spPr/>
    </dgm:pt>
    <dgm:pt modelId="{748BA25B-7C00-4846-AD67-CDD379AF3DFA}" type="pres">
      <dgm:prSet presAssocID="{197C929E-04EE-408B-97E0-6F2A4DAAC4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93EF31-BBD6-4536-9B89-CAA219142C05}" srcId="{AA5514B2-F918-45C9-A7B8-DE77E112EE54}" destId="{197C929E-04EE-408B-97E0-6F2A4DAAC408}" srcOrd="3" destOrd="0" parTransId="{BFC16300-383C-4B84-9856-7FBE54C9EA9D}" sibTransId="{6263E3D4-8D01-4604-90F4-8E1AF49440C5}"/>
    <dgm:cxn modelId="{AAC3DA3E-513E-4F41-B1CE-FF8E8CB73315}" type="presOf" srcId="{982ACAE3-AF1D-469E-85FB-CA029553554F}" destId="{9243443E-1CEE-4161-84E2-B1C6B4F151AB}" srcOrd="0" destOrd="0" presId="urn:microsoft.com/office/officeart/2005/8/layout/vList2"/>
    <dgm:cxn modelId="{AEBC0160-4C06-44D9-897C-02F1EE0DA9A0}" srcId="{AA5514B2-F918-45C9-A7B8-DE77E112EE54}" destId="{32E52B92-A250-4DB2-95CD-B86233F674CE}" srcOrd="1" destOrd="0" parTransId="{7DF10159-7AED-4132-9E5C-2472261C18E3}" sibTransId="{9C0F2C02-AFCD-47CD-BB65-4D6784186882}"/>
    <dgm:cxn modelId="{B142AA42-437B-4A50-BA68-1AC03F695C3C}" srcId="{AA5514B2-F918-45C9-A7B8-DE77E112EE54}" destId="{809710ED-C815-418D-832C-E5F7537B08E7}" srcOrd="2" destOrd="0" parTransId="{A70B4129-664F-4B53-A590-4A6329CCDE6A}" sibTransId="{2A3D4083-CA38-4D8A-912E-687D77DDFB6E}"/>
    <dgm:cxn modelId="{CAD84152-4029-428E-A790-49D9D7441F48}" srcId="{AA5514B2-F918-45C9-A7B8-DE77E112EE54}" destId="{982ACAE3-AF1D-469E-85FB-CA029553554F}" srcOrd="0" destOrd="0" parTransId="{8362E2FA-DAE3-475F-A4B3-AEBAEC471064}" sibTransId="{4B08957B-9C5A-4258-BA5C-CD2E4711BA89}"/>
    <dgm:cxn modelId="{E70D4F53-28CE-4ABA-8019-E6CA33DB5ED2}" type="presOf" srcId="{32E52B92-A250-4DB2-95CD-B86233F674CE}" destId="{E006CBFF-85C1-41DB-9A9A-D4B1AED80410}" srcOrd="0" destOrd="0" presId="urn:microsoft.com/office/officeart/2005/8/layout/vList2"/>
    <dgm:cxn modelId="{82B6EDB2-5EF6-4C80-B04B-9D37A5B3A348}" type="presOf" srcId="{197C929E-04EE-408B-97E0-6F2A4DAAC408}" destId="{748BA25B-7C00-4846-AD67-CDD379AF3DFA}" srcOrd="0" destOrd="0" presId="urn:microsoft.com/office/officeart/2005/8/layout/vList2"/>
    <dgm:cxn modelId="{F4CE34D0-0740-4313-89D2-F52841453079}" type="presOf" srcId="{AA5514B2-F918-45C9-A7B8-DE77E112EE54}" destId="{08BF9D05-A349-4E42-A48A-929B574B56EB}" srcOrd="0" destOrd="0" presId="urn:microsoft.com/office/officeart/2005/8/layout/vList2"/>
    <dgm:cxn modelId="{E93EDED4-2B82-427C-9E16-0FA827860EE7}" type="presOf" srcId="{809710ED-C815-418D-832C-E5F7537B08E7}" destId="{F5752684-C340-4508-A696-A0CC06DD880F}" srcOrd="0" destOrd="0" presId="urn:microsoft.com/office/officeart/2005/8/layout/vList2"/>
    <dgm:cxn modelId="{F5ACAEEF-B8D1-41DF-B348-A950CAE075AD}" type="presParOf" srcId="{08BF9D05-A349-4E42-A48A-929B574B56EB}" destId="{9243443E-1CEE-4161-84E2-B1C6B4F151AB}" srcOrd="0" destOrd="0" presId="urn:microsoft.com/office/officeart/2005/8/layout/vList2"/>
    <dgm:cxn modelId="{45389CEA-C255-48B4-8F78-1F9858FA3ED2}" type="presParOf" srcId="{08BF9D05-A349-4E42-A48A-929B574B56EB}" destId="{4D79ABE9-FA98-4DCF-BB48-1AA7A6C9AF4D}" srcOrd="1" destOrd="0" presId="urn:microsoft.com/office/officeart/2005/8/layout/vList2"/>
    <dgm:cxn modelId="{98E1A42B-714B-416B-B135-9DC3A886AD9B}" type="presParOf" srcId="{08BF9D05-A349-4E42-A48A-929B574B56EB}" destId="{E006CBFF-85C1-41DB-9A9A-D4B1AED80410}" srcOrd="2" destOrd="0" presId="urn:microsoft.com/office/officeart/2005/8/layout/vList2"/>
    <dgm:cxn modelId="{3ADED706-F53A-4240-9F04-FFE292F1FCDC}" type="presParOf" srcId="{08BF9D05-A349-4E42-A48A-929B574B56EB}" destId="{718A621F-BBC0-4FC1-9A74-542CF5B243C6}" srcOrd="3" destOrd="0" presId="urn:microsoft.com/office/officeart/2005/8/layout/vList2"/>
    <dgm:cxn modelId="{F8DCBB96-EB29-4F1D-A9F5-E4674F67A781}" type="presParOf" srcId="{08BF9D05-A349-4E42-A48A-929B574B56EB}" destId="{F5752684-C340-4508-A696-A0CC06DD880F}" srcOrd="4" destOrd="0" presId="urn:microsoft.com/office/officeart/2005/8/layout/vList2"/>
    <dgm:cxn modelId="{04C327F7-EDEF-4180-A242-24A5ED69E476}" type="presParOf" srcId="{08BF9D05-A349-4E42-A48A-929B574B56EB}" destId="{F61B85BF-55FF-4034-BD48-F29DF011AEFB}" srcOrd="5" destOrd="0" presId="urn:microsoft.com/office/officeart/2005/8/layout/vList2"/>
    <dgm:cxn modelId="{2DF7F600-A9BF-4E6A-8518-B95B69703C3F}" type="presParOf" srcId="{08BF9D05-A349-4E42-A48A-929B574B56EB}" destId="{748BA25B-7C00-4846-AD67-CDD379AF3D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3443E-1CEE-4161-84E2-B1C6B4F151AB}">
      <dsp:nvSpPr>
        <dsp:cNvPr id="0" name=""/>
        <dsp:cNvSpPr/>
      </dsp:nvSpPr>
      <dsp:spPr>
        <a:xfrm>
          <a:off x="0" y="43222"/>
          <a:ext cx="6290226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OBJECTIF</a:t>
          </a:r>
        </a:p>
      </dsp:txBody>
      <dsp:txXfrm>
        <a:off x="62055" y="105277"/>
        <a:ext cx="6166116" cy="1147095"/>
      </dsp:txXfrm>
    </dsp:sp>
    <dsp:sp modelId="{E006CBFF-85C1-41DB-9A9A-D4B1AED80410}">
      <dsp:nvSpPr>
        <dsp:cNvPr id="0" name=""/>
        <dsp:cNvSpPr/>
      </dsp:nvSpPr>
      <dsp:spPr>
        <a:xfrm>
          <a:off x="0" y="1406587"/>
          <a:ext cx="6290226" cy="1271205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CONNECTION PYMONGO</a:t>
          </a:r>
        </a:p>
      </dsp:txBody>
      <dsp:txXfrm>
        <a:off x="62055" y="1468642"/>
        <a:ext cx="6166116" cy="1147095"/>
      </dsp:txXfrm>
    </dsp:sp>
    <dsp:sp modelId="{F5752684-C340-4508-A696-A0CC06DD880F}">
      <dsp:nvSpPr>
        <dsp:cNvPr id="0" name=""/>
        <dsp:cNvSpPr/>
      </dsp:nvSpPr>
      <dsp:spPr>
        <a:xfrm>
          <a:off x="0" y="2769952"/>
          <a:ext cx="6290226" cy="1271205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ETUDES DES DEUX COLLECTION(REQUETES)</a:t>
          </a:r>
        </a:p>
      </dsp:txBody>
      <dsp:txXfrm>
        <a:off x="62055" y="2832007"/>
        <a:ext cx="6166116" cy="1147095"/>
      </dsp:txXfrm>
    </dsp:sp>
    <dsp:sp modelId="{748BA25B-7C00-4846-AD67-CDD379AF3DFA}">
      <dsp:nvSpPr>
        <dsp:cNvPr id="0" name=""/>
        <dsp:cNvSpPr/>
      </dsp:nvSpPr>
      <dsp:spPr>
        <a:xfrm>
          <a:off x="0" y="4133317"/>
          <a:ext cx="6290226" cy="1271205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CONCLUSION</a:t>
          </a:r>
        </a:p>
      </dsp:txBody>
      <dsp:txXfrm>
        <a:off x="62055" y="4195372"/>
        <a:ext cx="6166116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F25B2-D471-4F7E-BC0A-FCF3D2D822A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52E48-896A-4B7B-9789-BADD7E3BE1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CDDDE"/>
                </a:solidFill>
                <a:effectLst/>
                <a:latin typeface="Whitney"/>
              </a:rPr>
              <a:t>les cinémas à réduire leurs coûts et à améliorer leur retour sur investissement. </a:t>
            </a:r>
            <a:r>
              <a:rPr lang="fr-FR" b="0" i="0">
                <a:solidFill>
                  <a:srgbClr val="DCDDDE"/>
                </a:solidFill>
                <a:effectLst/>
                <a:latin typeface="Whitney"/>
              </a:rPr>
              <a:t>En prévoyant les ventes, le dépistage à différents endroits pourrait être optimisé, ainsi qu'un ciblage et une tarification efficaces du marché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52E48-896A-4B7B-9789-BADD7E3BE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2E662-B124-4D42-882A-201244778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00B0F0"/>
                </a:solidFill>
                <a:effectLst/>
                <a:latin typeface="inherit"/>
              </a:rPr>
              <a:t>Catalogue des données du ministère de la Culture</a:t>
            </a:r>
            <a:br>
              <a:rPr lang="fr-FR" b="0" i="0" dirty="0">
                <a:solidFill>
                  <a:srgbClr val="00B0F0"/>
                </a:solidFill>
                <a:effectLst/>
                <a:latin typeface="inherit"/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C5B24-005D-45DE-BE29-A7EFC5528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135" y="3429000"/>
            <a:ext cx="9448800" cy="6858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fr-FR" b="1" i="0" dirty="0">
                <a:solidFill>
                  <a:schemeClr val="tx1">
                    <a:lumMod val="85000"/>
                  </a:schemeClr>
                </a:solidFill>
                <a:effectLst/>
              </a:rPr>
              <a:t>Source no 1:data. culture.gouv.fr(Catalogue des données du ministère de la Culture)</a:t>
            </a:r>
            <a:endParaRPr lang="en-US" b="1" i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algn="r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Source no 2: https://www.kaggle.com/arashnic/cinema-ticket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9B385B-5BA9-4D28-8004-34C0C230AA3E}"/>
              </a:ext>
            </a:extLst>
          </p:cNvPr>
          <p:cNvSpPr txBox="1"/>
          <p:nvPr/>
        </p:nvSpPr>
        <p:spPr>
          <a:xfrm>
            <a:off x="8609428" y="5254096"/>
            <a:ext cx="391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>
                    <a:lumMod val="50000"/>
                  </a:schemeClr>
                </a:solidFill>
              </a:rPr>
              <a:t>Tahouba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 CAMARA</a:t>
            </a:r>
          </a:p>
          <a:p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Boutaina BELGHITI</a:t>
            </a:r>
          </a:p>
        </p:txBody>
      </p:sp>
    </p:spTree>
    <p:extLst>
      <p:ext uri="{BB962C8B-B14F-4D97-AF65-F5344CB8AC3E}">
        <p14:creationId xmlns:p14="http://schemas.microsoft.com/office/powerpoint/2010/main" val="166405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B6588-6D66-46A0-A98C-00389A48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52" y="-159026"/>
            <a:ext cx="11211339" cy="1293028"/>
          </a:xfrm>
        </p:spPr>
        <p:txBody>
          <a:bodyPr/>
          <a:lstStyle/>
          <a:p>
            <a:pPr algn="ctr"/>
            <a:r>
              <a:rPr lang="en-US" dirty="0"/>
              <a:t>Les </a:t>
            </a:r>
            <a:r>
              <a:rPr lang="en-US" dirty="0" err="1"/>
              <a:t>nombres</a:t>
            </a:r>
            <a:r>
              <a:rPr lang="en-US" dirty="0"/>
              <a:t> des films par REALISATEURS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2671283-9E57-4DEB-AC90-3FABB72D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83" y="945052"/>
            <a:ext cx="8886678" cy="562747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8DA081-7C82-45AC-B72E-91D49957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90" y="4133789"/>
            <a:ext cx="852606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A48C-104E-48DF-93A7-B5727A5A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9556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des billets des cinema des </a:t>
            </a:r>
            <a:r>
              <a:rPr lang="en-US" dirty="0" err="1"/>
              <a:t>differents</a:t>
            </a:r>
            <a:r>
              <a:rPr lang="en-US" dirty="0"/>
              <a:t> films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01BDDF0-46A8-4429-9795-DED1E9E05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19" y="1888588"/>
            <a:ext cx="10738828" cy="4712995"/>
          </a:xfrm>
        </p:spPr>
      </p:pic>
    </p:spTree>
    <p:extLst>
      <p:ext uri="{BB962C8B-B14F-4D97-AF65-F5344CB8AC3E}">
        <p14:creationId xmlns:p14="http://schemas.microsoft.com/office/powerpoint/2010/main" val="276021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41688-314D-4777-B972-DC5D06FA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La premiere collection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413391-B038-4E6E-B7AD-9D5D4BE3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25" y="2856697"/>
            <a:ext cx="3306742" cy="12930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Insertion et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affichage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des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données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81CF17-3153-474F-9259-CA129BE4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74" y="890710"/>
            <a:ext cx="6392167" cy="13908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B4E4A3-D3B5-44F9-9E30-06DC3AD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057" y="2281554"/>
            <a:ext cx="698279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2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694E6-0F9E-445B-9410-E598C261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32" y="47282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des billets </a:t>
            </a:r>
            <a:r>
              <a:rPr lang="en-US" dirty="0" err="1"/>
              <a:t>vendu</a:t>
            </a:r>
            <a:r>
              <a:rPr lang="en-US" dirty="0"/>
              <a:t> par cinema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0B4997-6E2E-48D4-A772-FC439BAA8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05" y="1961322"/>
            <a:ext cx="7101990" cy="4548465"/>
          </a:xfrm>
        </p:spPr>
      </p:pic>
    </p:spTree>
    <p:extLst>
      <p:ext uri="{BB962C8B-B14F-4D97-AF65-F5344CB8AC3E}">
        <p14:creationId xmlns:p14="http://schemas.microsoft.com/office/powerpoint/2010/main" val="134366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89192-BCE4-4E2D-B5AD-B694B040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06972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Exemple</a:t>
            </a:r>
            <a:r>
              <a:rPr lang="en-US" dirty="0"/>
              <a:t> : les billets </a:t>
            </a:r>
            <a:r>
              <a:rPr lang="en-US" dirty="0" err="1"/>
              <a:t>vendu</a:t>
            </a:r>
            <a:r>
              <a:rPr lang="en-US" dirty="0"/>
              <a:t> le 30 </a:t>
            </a:r>
            <a:r>
              <a:rPr lang="en-US" dirty="0" err="1"/>
              <a:t>aout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231E5F-9BEF-4DE1-A7F2-02B5C7A1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823" y="1887390"/>
            <a:ext cx="10076656" cy="4769266"/>
          </a:xfrm>
        </p:spPr>
      </p:pic>
    </p:spTree>
    <p:extLst>
      <p:ext uri="{BB962C8B-B14F-4D97-AF65-F5344CB8AC3E}">
        <p14:creationId xmlns:p14="http://schemas.microsoft.com/office/powerpoint/2010/main" val="37541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31D8E-206A-4D78-8349-D5DB9A36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91" y="1913465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bg1"/>
                </a:solidFill>
              </a:rPr>
              <a:t>Capacité</a:t>
            </a:r>
            <a:r>
              <a:rPr lang="en-US" sz="3600" dirty="0">
                <a:solidFill>
                  <a:schemeClr val="bg1"/>
                </a:solidFill>
              </a:rPr>
              <a:t> Moyenne des salles:</a:t>
            </a:r>
          </a:p>
        </p:txBody>
      </p:sp>
      <p:pic>
        <p:nvPicPr>
          <p:cNvPr id="31" name="Picture 2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39B9C4-62C5-4E12-BA9E-CE0A3820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24" y="2053884"/>
            <a:ext cx="7284960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D5AD-BAB8-4B33-B9CC-ED29A83B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Exporter la collection top45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json: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9633C8-3E65-43AD-ADC0-E756AFA18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614" y="2064924"/>
            <a:ext cx="8402771" cy="4420281"/>
          </a:xfrm>
        </p:spPr>
      </p:pic>
    </p:spTree>
    <p:extLst>
      <p:ext uri="{BB962C8B-B14F-4D97-AF65-F5344CB8AC3E}">
        <p14:creationId xmlns:p14="http://schemas.microsoft.com/office/powerpoint/2010/main" val="6424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7EBFD-DEFF-42DF-A6D3-25DB4F5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4" y="2266122"/>
            <a:ext cx="9594574" cy="254441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601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37023D-644D-45B9-AD6F-871A2F07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FD6370C-B022-48C8-A76C-42CBC5DFD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39464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27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782BE-CE9A-4A5F-9F26-F17FFB26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48" y="639315"/>
            <a:ext cx="8610600" cy="1275523"/>
          </a:xfrm>
        </p:spPr>
        <p:txBody>
          <a:bodyPr/>
          <a:lstStyle/>
          <a:p>
            <a:pPr algn="ctr"/>
            <a:r>
              <a:rPr lang="en-US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E4A46-59F2-4536-A6E9-E48901DB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37899"/>
            <a:ext cx="10820400" cy="2629231"/>
          </a:xfrm>
        </p:spPr>
        <p:txBody>
          <a:bodyPr/>
          <a:lstStyle/>
          <a:p>
            <a:endParaRPr lang="fr-FR" b="0" i="0" dirty="0">
              <a:solidFill>
                <a:schemeClr val="tx1">
                  <a:lumMod val="85000"/>
                </a:schemeClr>
              </a:solidFill>
              <a:effectLst/>
              <a:latin typeface="inherit"/>
            </a:endParaRPr>
          </a:p>
          <a:p>
            <a:r>
              <a:rPr lang="fr-FR" b="0" i="0" dirty="0">
                <a:solidFill>
                  <a:srgbClr val="DCDDDE"/>
                </a:solidFill>
                <a:effectLst/>
                <a:latin typeface="Whitney"/>
              </a:rPr>
              <a:t>L’objectif de data.culture.gouv.fr, en lien avec data.gouv.fr , est de fédérer ses usagers et ses producteurs autour d’un </a:t>
            </a:r>
            <a:r>
              <a:rPr lang="fr-FR" b="0" i="0" dirty="0" err="1">
                <a:solidFill>
                  <a:srgbClr val="DCDDDE"/>
                </a:solidFill>
                <a:effectLst/>
                <a:latin typeface="Whitney"/>
              </a:rPr>
              <a:t>éco-système</a:t>
            </a:r>
            <a:r>
              <a:rPr lang="fr-FR" b="0" i="0" dirty="0">
                <a:solidFill>
                  <a:srgbClr val="DCDDDE"/>
                </a:solidFill>
                <a:effectLst/>
                <a:latin typeface="Whitney"/>
              </a:rPr>
              <a:t> culturel des données ouvertes et liées, et d’associer les citoyens à l’amélioration de la qualité des données.</a:t>
            </a:r>
            <a:endParaRPr lang="fr-FR" dirty="0">
              <a:solidFill>
                <a:schemeClr val="tx1">
                  <a:lumMod val="85000"/>
                </a:schemeClr>
              </a:solidFill>
              <a:latin typeface="inherit"/>
            </a:endParaRPr>
          </a:p>
          <a:p>
            <a:r>
              <a:rPr lang="fr-FR" b="0" i="0" dirty="0">
                <a:solidFill>
                  <a:schemeClr val="tx1">
                    <a:lumMod val="85000"/>
                  </a:schemeClr>
                </a:solidFill>
                <a:effectLst/>
                <a:latin typeface="inherit"/>
              </a:rPr>
              <a:t>Aider les cinémas à réduire leurs coûts et à améliorer leur retour sur investissement. En prévoyant les ventes, le dépistage à différents endroits pourrait être optimisé, ainsi qu'un ciblage et une tarification efficaces du marché.</a:t>
            </a:r>
          </a:p>
          <a:p>
            <a:endParaRPr lang="fr-FR" b="0" i="0" dirty="0">
              <a:solidFill>
                <a:schemeClr val="tx1">
                  <a:lumMod val="85000"/>
                </a:schemeClr>
              </a:solidFill>
              <a:effectLst/>
              <a:latin typeface="inherit"/>
            </a:endParaRP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687C50-E29C-4F5C-9950-E64A0DD4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6" y="2949934"/>
            <a:ext cx="5816600" cy="1635318"/>
          </a:xfrm>
        </p:spPr>
        <p:txBody>
          <a:bodyPr>
            <a:normAutofit/>
          </a:bodyPr>
          <a:lstStyle/>
          <a:p>
            <a:r>
              <a:rPr lang="en-US" dirty="0"/>
              <a:t>On </a:t>
            </a:r>
            <a:r>
              <a:rPr lang="en-US" dirty="0" err="1"/>
              <a:t>prends</a:t>
            </a:r>
            <a:r>
              <a:rPr lang="en-US" dirty="0"/>
              <a:t> les </a:t>
            </a:r>
            <a:r>
              <a:rPr lang="en-US" dirty="0" err="1"/>
              <a:t>differents</a:t>
            </a:r>
            <a:r>
              <a:rPr lang="en-US" dirty="0"/>
              <a:t> packages </a:t>
            </a:r>
            <a:r>
              <a:rPr lang="en-US" dirty="0" err="1"/>
              <a:t>qu’on</a:t>
            </a:r>
            <a:r>
              <a:rPr lang="en-US" dirty="0"/>
              <a:t> a </a:t>
            </a:r>
            <a:r>
              <a:rPr lang="en-US" dirty="0" err="1"/>
              <a:t>besoin</a:t>
            </a:r>
            <a:r>
              <a:rPr lang="en-US" dirty="0"/>
              <a:t> pour </a:t>
            </a:r>
            <a:r>
              <a:rPr lang="en-US" dirty="0" err="1"/>
              <a:t>l’exploitation</a:t>
            </a:r>
            <a:r>
              <a:rPr lang="en-US" dirty="0"/>
              <a:t> de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81DEBC3-6024-447E-8206-B0823E31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89" y="2419847"/>
            <a:ext cx="5383695" cy="24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1D6AC6-1F00-4354-8E1C-11DA23AD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62391"/>
            <a:ext cx="3697357" cy="173120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Connection de database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Création</a:t>
            </a:r>
            <a:r>
              <a:rPr lang="en-US" sz="1600" dirty="0">
                <a:solidFill>
                  <a:schemeClr val="bg1"/>
                </a:solidFill>
              </a:rPr>
              <a:t> des deux collection.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F62A361-4BB7-4706-A7C9-1450388F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7" y="1969477"/>
            <a:ext cx="6765950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0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A48C-104E-48DF-93A7-B5727A5A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95560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top films </a:t>
            </a:r>
            <a:r>
              <a:rPr lang="en-US" dirty="0" err="1"/>
              <a:t>realisés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1945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D73559-D6EC-4F50-A348-8FDC67D98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08" y="2170451"/>
            <a:ext cx="10662383" cy="4256854"/>
          </a:xfrm>
        </p:spPr>
      </p:pic>
    </p:spTree>
    <p:extLst>
      <p:ext uri="{BB962C8B-B14F-4D97-AF65-F5344CB8AC3E}">
        <p14:creationId xmlns:p14="http://schemas.microsoft.com/office/powerpoint/2010/main" val="613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241688-314D-4777-B972-DC5D06FA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 premiere collection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413391-B038-4E6E-B7AD-9D5D4BE3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25" y="2856697"/>
            <a:ext cx="3306742" cy="12930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Insertion et </a:t>
            </a:r>
            <a:r>
              <a:rPr lang="en-US" sz="1600" dirty="0" err="1">
                <a:solidFill>
                  <a:schemeClr val="bg1"/>
                </a:solidFill>
              </a:rPr>
              <a:t>affichage</a:t>
            </a:r>
            <a:r>
              <a:rPr lang="en-US" sz="1600" dirty="0">
                <a:solidFill>
                  <a:schemeClr val="bg1"/>
                </a:solidFill>
              </a:rPr>
              <a:t> des </a:t>
            </a:r>
            <a:r>
              <a:rPr lang="en-US" sz="1600" dirty="0" err="1">
                <a:solidFill>
                  <a:schemeClr val="bg1"/>
                </a:solidFill>
              </a:rPr>
              <a:t>données</a:t>
            </a:r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32A116-FC1C-4188-B9D0-9A73EAD4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8" y="1138231"/>
            <a:ext cx="6127287" cy="14858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F16E3F-D378-4753-9E4F-AA0336BA0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07" y="2768093"/>
            <a:ext cx="6773768" cy="33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3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BA0CC6-7AEC-430A-84CF-998C00A99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17" y="1445303"/>
            <a:ext cx="10950165" cy="4797401"/>
          </a:xfrm>
        </p:spPr>
      </p:pic>
    </p:spTree>
    <p:extLst>
      <p:ext uri="{BB962C8B-B14F-4D97-AF65-F5344CB8AC3E}">
        <p14:creationId xmlns:p14="http://schemas.microsoft.com/office/powerpoint/2010/main" val="248821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97CC8-56ED-4611-A5CF-4F48726E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17" y="554935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Visualisation</a:t>
            </a:r>
            <a:r>
              <a:rPr lang="en-US" dirty="0"/>
              <a:t> des films </a:t>
            </a:r>
            <a:r>
              <a:rPr lang="en-US" dirty="0" err="1"/>
              <a:t>realisés</a:t>
            </a:r>
            <a:r>
              <a:rPr lang="en-US" dirty="0"/>
              <a:t> par </a:t>
            </a:r>
            <a:r>
              <a:rPr lang="en-US" dirty="0" err="1"/>
              <a:t>années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F53682-5B9A-4DC1-A48E-77632C16D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1" y="2297802"/>
            <a:ext cx="6879102" cy="402431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743E7B-8D78-4F69-AB47-1DB4F048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177600"/>
            <a:ext cx="4702809" cy="42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1069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78</TotalTime>
  <Words>281</Words>
  <Application>Microsoft Office PowerPoint</Application>
  <PresentationFormat>Grand écran</PresentationFormat>
  <Paragraphs>32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inherit</vt:lpstr>
      <vt:lpstr>Whitney</vt:lpstr>
      <vt:lpstr>Traînée de condensation</vt:lpstr>
      <vt:lpstr>Catalogue des données du ministère de la Culture </vt:lpstr>
      <vt:lpstr>Sommaire</vt:lpstr>
      <vt:lpstr>OBJECTIF</vt:lpstr>
      <vt:lpstr>Présentation PowerPoint</vt:lpstr>
      <vt:lpstr>Présentation PowerPoint</vt:lpstr>
      <vt:lpstr>Dataframe top films realisés depuis 1945</vt:lpstr>
      <vt:lpstr>La premiere collection </vt:lpstr>
      <vt:lpstr>Présentation PowerPoint</vt:lpstr>
      <vt:lpstr>Visualisation des films realisés par années</vt:lpstr>
      <vt:lpstr>Les nombres des films par REALISATEURS</vt:lpstr>
      <vt:lpstr>Dataframe des billets des cinema des differents films</vt:lpstr>
      <vt:lpstr>La premiere collection </vt:lpstr>
      <vt:lpstr>Le nombre des billets vendu par cinema</vt:lpstr>
      <vt:lpstr>Exemple : les billets vendu le 30 aout</vt:lpstr>
      <vt:lpstr>Capacité Moyenne des salles:</vt:lpstr>
      <vt:lpstr>Exporter la collection top45 en fichier json: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Catalogue des données du ministère de la Culture</dc:title>
  <dc:creator>Boutaina Betty</dc:creator>
  <cp:lastModifiedBy>Boutaina Betty</cp:lastModifiedBy>
  <cp:revision>1</cp:revision>
  <dcterms:created xsi:type="dcterms:W3CDTF">2022-01-17T08:47:04Z</dcterms:created>
  <dcterms:modified xsi:type="dcterms:W3CDTF">2022-01-17T10:05:39Z</dcterms:modified>
</cp:coreProperties>
</file>