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大標題與副標題">
    <p:spTree>
      <p:nvGrpSpPr>
        <p:cNvPr id="1" name=""/>
        <p:cNvGrpSpPr/>
        <p:nvPr/>
      </p:nvGrpSpPr>
      <p:grpSpPr>
        <a:xfrm>
          <a:off x="0" y="0"/>
          <a:ext cx="0" cy="0"/>
          <a:chOff x="0" y="0"/>
          <a:chExt cx="0" cy="0"/>
        </a:xfrm>
      </p:grpSpPr>
      <p:sp>
        <p:nvSpPr>
          <p:cNvPr id="11" name="大標題文字"/>
          <p:cNvSpPr txBox="1"/>
          <p:nvPr>
            <p:ph type="title"/>
          </p:nvPr>
        </p:nvSpPr>
        <p:spPr>
          <a:xfrm>
            <a:off x="1270000" y="1638300"/>
            <a:ext cx="10464800" cy="3302000"/>
          </a:xfrm>
          <a:prstGeom prst="rect">
            <a:avLst/>
          </a:prstGeom>
        </p:spPr>
        <p:txBody>
          <a:bodyPr anchor="b"/>
          <a:lstStyle/>
          <a:p>
            <a:pPr/>
            <a:r>
              <a:t>大標題文字</a:t>
            </a:r>
          </a:p>
        </p:txBody>
      </p:sp>
      <p:sp>
        <p:nvSpPr>
          <p:cNvPr id="12" name="內文層級一…"/>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內文層級一</a:t>
            </a:r>
          </a:p>
          <a:p>
            <a:pPr lvl="1"/>
            <a:r>
              <a:t>內文層級二</a:t>
            </a:r>
          </a:p>
          <a:p>
            <a:pPr lvl="2"/>
            <a:r>
              <a:t>內文層級三</a:t>
            </a:r>
          </a:p>
          <a:p>
            <a:pPr lvl="3"/>
            <a:r>
              <a:t>內文層級四</a:t>
            </a:r>
          </a:p>
          <a:p>
            <a:pPr lvl="4"/>
            <a:r>
              <a:t>內文層級五</a:t>
            </a:r>
          </a:p>
        </p:txBody>
      </p:sp>
      <p:sp>
        <p:nvSpPr>
          <p:cNvPr id="13" name="幻燈片編號"/>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名言語錄">
    <p:spTree>
      <p:nvGrpSpPr>
        <p:cNvPr id="1" name=""/>
        <p:cNvGrpSpPr/>
        <p:nvPr/>
      </p:nvGrpSpPr>
      <p:grpSpPr>
        <a:xfrm>
          <a:off x="0" y="0"/>
          <a:ext cx="0" cy="0"/>
          <a:chOff x="0" y="0"/>
          <a:chExt cx="0" cy="0"/>
        </a:xfrm>
      </p:grpSpPr>
      <p:sp>
        <p:nvSpPr>
          <p:cNvPr id="93" name="–王大明"/>
          <p:cNvSpPr txBox="1"/>
          <p:nvPr>
            <p:ph type="body" sz="quarter" idx="13"/>
          </p:nvPr>
        </p:nvSpPr>
        <p:spPr>
          <a:xfrm>
            <a:off x="1270000" y="6362700"/>
            <a:ext cx="10464800" cy="520700"/>
          </a:xfrm>
          <a:prstGeom prst="rect">
            <a:avLst/>
          </a:prstGeom>
        </p:spPr>
        <p:txBody>
          <a:bodyPr anchor="t">
            <a:spAutoFit/>
          </a:bodyPr>
          <a:lstStyle>
            <a:lvl1pPr marL="0" indent="0" algn="ctr">
              <a:spcBef>
                <a:spcPts val="0"/>
              </a:spcBef>
              <a:buSzTx/>
              <a:buNone/>
              <a:defRPr i="1" sz="2400"/>
            </a:lvl1pPr>
          </a:lstStyle>
          <a:p>
            <a:pPr/>
            <a:r>
              <a:t>–王大明</a:t>
            </a:r>
          </a:p>
        </p:txBody>
      </p:sp>
      <p:sp>
        <p:nvSpPr>
          <p:cNvPr id="94" name="「在此輸入名言語錄。」"/>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「在此輸入名言語錄。」</a:t>
            </a:r>
          </a:p>
        </p:txBody>
      </p:sp>
      <p:sp>
        <p:nvSpPr>
          <p:cNvPr id="9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影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影像"/>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大標題文字"/>
          <p:cNvSpPr txBox="1"/>
          <p:nvPr>
            <p:ph type="title"/>
          </p:nvPr>
        </p:nvSpPr>
        <p:spPr>
          <a:xfrm>
            <a:off x="1270000" y="6718300"/>
            <a:ext cx="10464800" cy="1422400"/>
          </a:xfrm>
          <a:prstGeom prst="rect">
            <a:avLst/>
          </a:prstGeom>
        </p:spPr>
        <p:txBody>
          <a:bodyPr anchor="b"/>
          <a:lstStyle/>
          <a:p>
            <a:pPr/>
            <a:r>
              <a:t>大標題文字</a:t>
            </a:r>
          </a:p>
        </p:txBody>
      </p:sp>
      <p:sp>
        <p:nvSpPr>
          <p:cNvPr id="22" name="內文層級一…"/>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內文層級一</a:t>
            </a:r>
          </a:p>
          <a:p>
            <a:pPr lvl="1"/>
            <a:r>
              <a:t>內文層級二</a:t>
            </a:r>
          </a:p>
          <a:p>
            <a:pPr lvl="2"/>
            <a:r>
              <a:t>內文層級三</a:t>
            </a:r>
          </a:p>
          <a:p>
            <a:pPr lvl="3"/>
            <a:r>
              <a:t>內文層級四</a:t>
            </a:r>
          </a:p>
          <a:p>
            <a:pPr lvl="4"/>
            <a:r>
              <a:t>內文層級五</a:t>
            </a:r>
          </a:p>
        </p:txBody>
      </p:sp>
      <p:sp>
        <p:nvSpPr>
          <p:cNvPr id="2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大標題 - 中央">
    <p:spTree>
      <p:nvGrpSpPr>
        <p:cNvPr id="1" name=""/>
        <p:cNvGrpSpPr/>
        <p:nvPr/>
      </p:nvGrpSpPr>
      <p:grpSpPr>
        <a:xfrm>
          <a:off x="0" y="0"/>
          <a:ext cx="0" cy="0"/>
          <a:chOff x="0" y="0"/>
          <a:chExt cx="0" cy="0"/>
        </a:xfrm>
      </p:grpSpPr>
      <p:sp>
        <p:nvSpPr>
          <p:cNvPr id="30" name="大標題文字"/>
          <p:cNvSpPr txBox="1"/>
          <p:nvPr>
            <p:ph type="title"/>
          </p:nvPr>
        </p:nvSpPr>
        <p:spPr>
          <a:xfrm>
            <a:off x="1270000" y="3225800"/>
            <a:ext cx="10464800" cy="3302000"/>
          </a:xfrm>
          <a:prstGeom prst="rect">
            <a:avLst/>
          </a:prstGeom>
        </p:spPr>
        <p:txBody>
          <a:bodyPr/>
          <a:lstStyle/>
          <a:p>
            <a:pPr/>
            <a:r>
              <a:t>大標題文字</a:t>
            </a:r>
          </a:p>
        </p:txBody>
      </p:sp>
      <p:sp>
        <p:nvSpPr>
          <p:cNvPr id="3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直式">
    <p:spTree>
      <p:nvGrpSpPr>
        <p:cNvPr id="1" name=""/>
        <p:cNvGrpSpPr/>
        <p:nvPr/>
      </p:nvGrpSpPr>
      <p:grpSpPr>
        <a:xfrm>
          <a:off x="0" y="0"/>
          <a:ext cx="0" cy="0"/>
          <a:chOff x="0" y="0"/>
          <a:chExt cx="0" cy="0"/>
        </a:xfrm>
      </p:grpSpPr>
      <p:sp>
        <p:nvSpPr>
          <p:cNvPr id="38" name="影像"/>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大標題文字"/>
          <p:cNvSpPr txBox="1"/>
          <p:nvPr>
            <p:ph type="title"/>
          </p:nvPr>
        </p:nvSpPr>
        <p:spPr>
          <a:xfrm>
            <a:off x="952500" y="635000"/>
            <a:ext cx="5334000" cy="3987800"/>
          </a:xfrm>
          <a:prstGeom prst="rect">
            <a:avLst/>
          </a:prstGeom>
        </p:spPr>
        <p:txBody>
          <a:bodyPr anchor="b"/>
          <a:lstStyle>
            <a:lvl1pPr>
              <a:defRPr sz="6000"/>
            </a:lvl1pPr>
          </a:lstStyle>
          <a:p>
            <a:pPr/>
            <a:r>
              <a:t>大標題文字</a:t>
            </a:r>
          </a:p>
        </p:txBody>
      </p:sp>
      <p:sp>
        <p:nvSpPr>
          <p:cNvPr id="40" name="內文層級一…"/>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內文層級一</a:t>
            </a:r>
          </a:p>
          <a:p>
            <a:pPr lvl="1"/>
            <a:r>
              <a:t>內文層級二</a:t>
            </a:r>
          </a:p>
          <a:p>
            <a:pPr lvl="2"/>
            <a:r>
              <a:t>內文層級三</a:t>
            </a:r>
          </a:p>
          <a:p>
            <a:pPr lvl="3"/>
            <a:r>
              <a:t>內文層級四</a:t>
            </a:r>
          </a:p>
          <a:p>
            <a:pPr lvl="4"/>
            <a:r>
              <a:t>內文層級五</a:t>
            </a:r>
          </a:p>
        </p:txBody>
      </p:sp>
      <p:sp>
        <p:nvSpPr>
          <p:cNvPr id="4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大標題 - 上方">
    <p:spTree>
      <p:nvGrpSpPr>
        <p:cNvPr id="1" name=""/>
        <p:cNvGrpSpPr/>
        <p:nvPr/>
      </p:nvGrpSpPr>
      <p:grpSpPr>
        <a:xfrm>
          <a:off x="0" y="0"/>
          <a:ext cx="0" cy="0"/>
          <a:chOff x="0" y="0"/>
          <a:chExt cx="0" cy="0"/>
        </a:xfrm>
      </p:grpSpPr>
      <p:sp>
        <p:nvSpPr>
          <p:cNvPr id="48" name="大標題文字"/>
          <p:cNvSpPr txBox="1"/>
          <p:nvPr>
            <p:ph type="title"/>
          </p:nvPr>
        </p:nvSpPr>
        <p:spPr>
          <a:prstGeom prst="rect">
            <a:avLst/>
          </a:prstGeom>
        </p:spPr>
        <p:txBody>
          <a:bodyPr/>
          <a:lstStyle/>
          <a:p>
            <a:pPr/>
            <a:r>
              <a:t>大標題文字</a:t>
            </a:r>
          </a:p>
        </p:txBody>
      </p:sp>
      <p:sp>
        <p:nvSpPr>
          <p:cNvPr id="4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大標題與項目符號">
    <p:spTree>
      <p:nvGrpSpPr>
        <p:cNvPr id="1" name=""/>
        <p:cNvGrpSpPr/>
        <p:nvPr/>
      </p:nvGrpSpPr>
      <p:grpSpPr>
        <a:xfrm>
          <a:off x="0" y="0"/>
          <a:ext cx="0" cy="0"/>
          <a:chOff x="0" y="0"/>
          <a:chExt cx="0" cy="0"/>
        </a:xfrm>
      </p:grpSpPr>
      <p:sp>
        <p:nvSpPr>
          <p:cNvPr id="56" name="大標題文字"/>
          <p:cNvSpPr txBox="1"/>
          <p:nvPr>
            <p:ph type="title"/>
          </p:nvPr>
        </p:nvSpPr>
        <p:spPr>
          <a:prstGeom prst="rect">
            <a:avLst/>
          </a:prstGeom>
        </p:spPr>
        <p:txBody>
          <a:bodyPr/>
          <a:lstStyle/>
          <a:p>
            <a:pPr/>
            <a:r>
              <a:t>大標題文字</a:t>
            </a:r>
          </a:p>
        </p:txBody>
      </p:sp>
      <p:sp>
        <p:nvSpPr>
          <p:cNvPr id="57"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5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大標題、項目符號與照片">
    <p:spTree>
      <p:nvGrpSpPr>
        <p:cNvPr id="1" name=""/>
        <p:cNvGrpSpPr/>
        <p:nvPr/>
      </p:nvGrpSpPr>
      <p:grpSpPr>
        <a:xfrm>
          <a:off x="0" y="0"/>
          <a:ext cx="0" cy="0"/>
          <a:chOff x="0" y="0"/>
          <a:chExt cx="0" cy="0"/>
        </a:xfrm>
      </p:grpSpPr>
      <p:sp>
        <p:nvSpPr>
          <p:cNvPr id="65" name="影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大標題文字"/>
          <p:cNvSpPr txBox="1"/>
          <p:nvPr>
            <p:ph type="title"/>
          </p:nvPr>
        </p:nvSpPr>
        <p:spPr>
          <a:prstGeom prst="rect">
            <a:avLst/>
          </a:prstGeom>
        </p:spPr>
        <p:txBody>
          <a:bodyPr/>
          <a:lstStyle/>
          <a:p>
            <a:pPr/>
            <a:r>
              <a:t>大標題文字</a:t>
            </a:r>
          </a:p>
        </p:txBody>
      </p:sp>
      <p:sp>
        <p:nvSpPr>
          <p:cNvPr id="67" name="內文層級一…"/>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68" name="幻燈片編號"/>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項目符號">
    <p:spTree>
      <p:nvGrpSpPr>
        <p:cNvPr id="1" name=""/>
        <p:cNvGrpSpPr/>
        <p:nvPr/>
      </p:nvGrpSpPr>
      <p:grpSpPr>
        <a:xfrm>
          <a:off x="0" y="0"/>
          <a:ext cx="0" cy="0"/>
          <a:chOff x="0" y="0"/>
          <a:chExt cx="0" cy="0"/>
        </a:xfrm>
      </p:grpSpPr>
      <p:sp>
        <p:nvSpPr>
          <p:cNvPr id="75" name="內文層級一…"/>
          <p:cNvSpPr txBox="1"/>
          <p:nvPr>
            <p:ph type="body" idx="1"/>
          </p:nvPr>
        </p:nvSpPr>
        <p:spPr>
          <a:xfrm>
            <a:off x="952500" y="1270000"/>
            <a:ext cx="11099800" cy="7213600"/>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7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一頁三張">
    <p:spTree>
      <p:nvGrpSpPr>
        <p:cNvPr id="1" name=""/>
        <p:cNvGrpSpPr/>
        <p:nvPr/>
      </p:nvGrpSpPr>
      <p:grpSpPr>
        <a:xfrm>
          <a:off x="0" y="0"/>
          <a:ext cx="0" cy="0"/>
          <a:chOff x="0" y="0"/>
          <a:chExt cx="0" cy="0"/>
        </a:xfrm>
      </p:grpSpPr>
      <p:sp>
        <p:nvSpPr>
          <p:cNvPr id="83" name="影像"/>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影像"/>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影像"/>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大標題文字"/>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大標題文字</a:t>
            </a:r>
          </a:p>
        </p:txBody>
      </p:sp>
      <p:sp>
        <p:nvSpPr>
          <p:cNvPr id="3" name="內文層級一…"/>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幻燈片編號"/>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熱門景點與社群網路的結合"/>
          <p:cNvSpPr txBox="1"/>
          <p:nvPr>
            <p:ph type="ctrTitle"/>
          </p:nvPr>
        </p:nvSpPr>
        <p:spPr>
          <a:prstGeom prst="rect">
            <a:avLst/>
          </a:prstGeom>
        </p:spPr>
        <p:txBody>
          <a:bodyPr/>
          <a:lstStyle/>
          <a:p>
            <a:pPr/>
            <a:r>
              <a:t>熱門景點與社群網路的結合</a:t>
            </a:r>
          </a:p>
        </p:txBody>
      </p:sp>
      <p:sp>
        <p:nvSpPr>
          <p:cNvPr id="120" name="新竹米粉貢丸湯"/>
          <p:cNvSpPr txBox="1"/>
          <p:nvPr>
            <p:ph type="subTitle" sz="quarter" idx="1"/>
          </p:nvPr>
        </p:nvSpPr>
        <p:spPr>
          <a:xfrm>
            <a:off x="1270000" y="6743700"/>
            <a:ext cx="10464800" cy="1130300"/>
          </a:xfrm>
          <a:prstGeom prst="rect">
            <a:avLst/>
          </a:prstGeom>
        </p:spPr>
        <p:txBody>
          <a:bodyPr/>
          <a:lstStyle/>
          <a:p>
            <a:pPr/>
            <a:r>
              <a:t>新竹米粉貢丸湯</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Thanks for listening"/>
          <p:cNvSpPr txBox="1"/>
          <p:nvPr/>
        </p:nvSpPr>
        <p:spPr>
          <a:xfrm>
            <a:off x="2264727" y="4299143"/>
            <a:ext cx="8475346" cy="11553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vl1pPr>
          </a:lstStyle>
          <a:p>
            <a:pPr/>
            <a:r>
              <a:t>Thanks for listening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簡介"/>
          <p:cNvSpPr txBox="1"/>
          <p:nvPr>
            <p:ph type="title"/>
          </p:nvPr>
        </p:nvSpPr>
        <p:spPr>
          <a:prstGeom prst="rect">
            <a:avLst/>
          </a:prstGeom>
        </p:spPr>
        <p:txBody>
          <a:bodyPr/>
          <a:lstStyle/>
          <a:p>
            <a:pPr/>
            <a:r>
              <a:t>簡介</a:t>
            </a:r>
          </a:p>
        </p:txBody>
      </p:sp>
      <p:sp>
        <p:nvSpPr>
          <p:cNvPr id="123" name="組別:新竹貢丸米粉湯…"/>
          <p:cNvSpPr txBox="1"/>
          <p:nvPr>
            <p:ph type="body" idx="1"/>
          </p:nvPr>
        </p:nvSpPr>
        <p:spPr>
          <a:xfrm>
            <a:off x="952500" y="2681783"/>
            <a:ext cx="11099800" cy="5357317"/>
          </a:xfrm>
          <a:prstGeom prst="rect">
            <a:avLst/>
          </a:prstGeom>
        </p:spPr>
        <p:txBody>
          <a:bodyPr/>
          <a:lstStyle/>
          <a:p>
            <a:pPr marL="0" indent="0" defTabSz="455675">
              <a:spcBef>
                <a:spcPts val="3200"/>
              </a:spcBef>
              <a:buSzTx/>
              <a:buNone/>
              <a:defRPr sz="2496"/>
            </a:pPr>
          </a:p>
          <a:p>
            <a:pPr marL="0" indent="0" defTabSz="455675">
              <a:spcBef>
                <a:spcPts val="3200"/>
              </a:spcBef>
              <a:buSzTx/>
              <a:buNone/>
              <a:defRPr sz="2496"/>
            </a:pPr>
            <a:r>
              <a:t>組別:新竹貢丸米粉湯</a:t>
            </a:r>
            <a:endParaRPr sz="935"/>
          </a:p>
          <a:p>
            <a:pPr marL="0" indent="0" defTabSz="455675">
              <a:spcBef>
                <a:spcPts val="3200"/>
              </a:spcBef>
              <a:buSzTx/>
              <a:buNone/>
              <a:defRPr sz="2496"/>
            </a:pPr>
          </a:p>
          <a:p>
            <a:pPr marL="0" indent="0" defTabSz="455675">
              <a:spcBef>
                <a:spcPts val="3200"/>
              </a:spcBef>
              <a:buSzTx/>
              <a:buNone/>
              <a:defRPr sz="2496"/>
            </a:pPr>
            <a:r>
              <a:t>(一)主題:交通與觀光</a:t>
            </a:r>
            <a:endParaRPr sz="935"/>
          </a:p>
          <a:p>
            <a:pPr marL="0" indent="0" defTabSz="455675">
              <a:spcBef>
                <a:spcPts val="3200"/>
              </a:spcBef>
              <a:buSzTx/>
              <a:buNone/>
              <a:defRPr sz="2496"/>
            </a:pPr>
            <a:r>
              <a:t>(二)區域:台北市</a:t>
            </a:r>
            <a:endParaRPr sz="935"/>
          </a:p>
          <a:p>
            <a:pPr marL="0" indent="0" defTabSz="455675">
              <a:spcBef>
                <a:spcPts val="3200"/>
              </a:spcBef>
              <a:buSzTx/>
              <a:buNone/>
              <a:defRPr sz="2496"/>
            </a:pPr>
            <a:r>
              <a:t>(三)使用的資料集:Data Taipei 旅遊、交通資料集</a:t>
            </a:r>
            <a:endParaRPr sz="935"/>
          </a:p>
        </p:txBody>
      </p:sp>
      <p:pic>
        <p:nvPicPr>
          <p:cNvPr id="124" name="影像" descr="影像"/>
          <p:cNvPicPr>
            <a:picLocks noChangeAspect="1"/>
          </p:cNvPicPr>
          <p:nvPr/>
        </p:nvPicPr>
        <p:blipFill>
          <a:blip r:embed="rId2">
            <a:extLst/>
          </a:blip>
          <a:stretch>
            <a:fillRect/>
          </a:stretch>
        </p:blipFill>
        <p:spPr>
          <a:xfrm>
            <a:off x="7877936" y="2332356"/>
            <a:ext cx="4349226" cy="508888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欲解決問題"/>
          <p:cNvSpPr txBox="1"/>
          <p:nvPr>
            <p:ph type="title"/>
          </p:nvPr>
        </p:nvSpPr>
        <p:spPr>
          <a:prstGeom prst="rect">
            <a:avLst/>
          </a:prstGeom>
        </p:spPr>
        <p:txBody>
          <a:bodyPr/>
          <a:lstStyle/>
          <a:p>
            <a:pPr/>
            <a:r>
              <a:t>欲解決問題</a:t>
            </a:r>
          </a:p>
        </p:txBody>
      </p:sp>
      <p:sp>
        <p:nvSpPr>
          <p:cNvPr id="127" name="將政府所提供的觀光資訊與社群網路整合，改善在地觀光的能見度。"/>
          <p:cNvSpPr txBox="1"/>
          <p:nvPr>
            <p:ph type="body" sz="quarter" idx="1"/>
          </p:nvPr>
        </p:nvSpPr>
        <p:spPr>
          <a:xfrm>
            <a:off x="2464133" y="3517751"/>
            <a:ext cx="8319939" cy="2718098"/>
          </a:xfrm>
          <a:prstGeom prst="rect">
            <a:avLst/>
          </a:prstGeom>
        </p:spPr>
        <p:txBody>
          <a:bodyPr/>
          <a:lstStyle/>
          <a:p>
            <a:pPr/>
            <a:r>
              <a:t>將政府所提供的觀光資訊與社群網路整合，改善在地觀光的能見度。</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分析方法"/>
          <p:cNvSpPr txBox="1"/>
          <p:nvPr>
            <p:ph type="title"/>
          </p:nvPr>
        </p:nvSpPr>
        <p:spPr>
          <a:prstGeom prst="rect">
            <a:avLst/>
          </a:prstGeom>
        </p:spPr>
        <p:txBody>
          <a:bodyPr/>
          <a:lstStyle/>
          <a:p>
            <a:pPr/>
            <a:r>
              <a:t>分析方法</a:t>
            </a:r>
          </a:p>
        </p:txBody>
      </p:sp>
      <p:sp>
        <p:nvSpPr>
          <p:cNvPr id="130" name="查詢政府公告景點資訊、地圖可見之景點…"/>
          <p:cNvSpPr txBox="1"/>
          <p:nvPr>
            <p:ph type="body" sz="half" idx="1"/>
          </p:nvPr>
        </p:nvSpPr>
        <p:spPr>
          <a:xfrm>
            <a:off x="1510407" y="3249463"/>
            <a:ext cx="11265793" cy="3864274"/>
          </a:xfrm>
          <a:prstGeom prst="rect">
            <a:avLst/>
          </a:prstGeom>
        </p:spPr>
        <p:txBody>
          <a:bodyPr/>
          <a:lstStyle/>
          <a:p>
            <a:pPr marL="426719" indent="-426719" defTabSz="560831">
              <a:spcBef>
                <a:spcPts val="4000"/>
              </a:spcBef>
              <a:defRPr sz="3072"/>
            </a:pPr>
            <a:r>
              <a:t>查詢政府公告景點資訊、地圖可見之景點</a:t>
            </a:r>
          </a:p>
          <a:p>
            <a:pPr marL="426719" indent="-426719" defTabSz="560831">
              <a:spcBef>
                <a:spcPts val="4000"/>
              </a:spcBef>
              <a:defRPr sz="3072"/>
            </a:pPr>
            <a:r>
              <a:t>查詢社群網路上熱門景點</a:t>
            </a:r>
          </a:p>
          <a:p>
            <a:pPr marL="426719" indent="-426719" defTabSz="560831">
              <a:spcBef>
                <a:spcPts val="4000"/>
              </a:spcBef>
              <a:defRPr sz="3072"/>
            </a:pPr>
            <a:r>
              <a:t>將上述兩者做比較，補足資訊不足的地方</a:t>
            </a:r>
          </a:p>
          <a:p>
            <a:pPr marL="426719" indent="-426719" defTabSz="560831">
              <a:spcBef>
                <a:spcPts val="4000"/>
              </a:spcBef>
              <a:defRPr sz="3072"/>
            </a:pPr>
            <a:r>
              <a:t>透過社群網路，做美食、住宿、附近景點延伸</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台北市政府旅遊資訊"/>
          <p:cNvSpPr txBox="1"/>
          <p:nvPr>
            <p:ph type="title"/>
          </p:nvPr>
        </p:nvSpPr>
        <p:spPr>
          <a:prstGeom prst="rect">
            <a:avLst/>
          </a:prstGeom>
        </p:spPr>
        <p:txBody>
          <a:bodyPr/>
          <a:lstStyle/>
          <a:p>
            <a:pPr/>
            <a:r>
              <a:t>台北市政府旅遊資訊</a:t>
            </a:r>
          </a:p>
        </p:txBody>
      </p:sp>
      <p:pic>
        <p:nvPicPr>
          <p:cNvPr id="133" name="圖1.jpg" descr="圖1.jpg"/>
          <p:cNvPicPr>
            <a:picLocks noChangeAspect="1"/>
          </p:cNvPicPr>
          <p:nvPr/>
        </p:nvPicPr>
        <p:blipFill>
          <a:blip r:embed="rId2">
            <a:extLst/>
          </a:blip>
          <a:stretch>
            <a:fillRect/>
          </a:stretch>
        </p:blipFill>
        <p:spPr>
          <a:xfrm>
            <a:off x="292981" y="2749550"/>
            <a:ext cx="5744195" cy="4432400"/>
          </a:xfrm>
          <a:prstGeom prst="rect">
            <a:avLst/>
          </a:prstGeom>
          <a:ln w="12700">
            <a:miter lim="400000"/>
          </a:ln>
        </p:spPr>
      </p:pic>
      <p:pic>
        <p:nvPicPr>
          <p:cNvPr id="134" name="圖2.jpg" descr="圖2.jpg"/>
          <p:cNvPicPr>
            <a:picLocks noChangeAspect="1"/>
          </p:cNvPicPr>
          <p:nvPr/>
        </p:nvPicPr>
        <p:blipFill>
          <a:blip r:embed="rId3">
            <a:extLst/>
          </a:blip>
          <a:stretch>
            <a:fillRect/>
          </a:stretch>
        </p:blipFill>
        <p:spPr>
          <a:xfrm>
            <a:off x="6619220" y="2719887"/>
            <a:ext cx="5041775" cy="449162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社群網路興盛"/>
          <p:cNvSpPr txBox="1"/>
          <p:nvPr>
            <p:ph type="title"/>
          </p:nvPr>
        </p:nvSpPr>
        <p:spPr>
          <a:prstGeom prst="rect">
            <a:avLst/>
          </a:prstGeom>
        </p:spPr>
        <p:txBody>
          <a:bodyPr/>
          <a:lstStyle/>
          <a:p>
            <a:pPr/>
            <a:r>
              <a:t>社群網路興盛</a:t>
            </a:r>
          </a:p>
        </p:txBody>
      </p:sp>
      <p:pic>
        <p:nvPicPr>
          <p:cNvPr id="137" name="report.jpg" descr="report.jpg"/>
          <p:cNvPicPr>
            <a:picLocks noChangeAspect="1"/>
          </p:cNvPicPr>
          <p:nvPr/>
        </p:nvPicPr>
        <p:blipFill>
          <a:blip r:embed="rId2">
            <a:extLst/>
          </a:blip>
          <a:stretch>
            <a:fillRect/>
          </a:stretch>
        </p:blipFill>
        <p:spPr>
          <a:xfrm>
            <a:off x="1823355" y="2930446"/>
            <a:ext cx="9967690" cy="389270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熱門打卡景點分佈"/>
          <p:cNvSpPr txBox="1"/>
          <p:nvPr>
            <p:ph type="title"/>
          </p:nvPr>
        </p:nvSpPr>
        <p:spPr>
          <a:prstGeom prst="rect">
            <a:avLst/>
          </a:prstGeom>
        </p:spPr>
        <p:txBody>
          <a:bodyPr/>
          <a:lstStyle/>
          <a:p>
            <a:pPr/>
            <a:r>
              <a:t>熱門打卡景點分佈</a:t>
            </a:r>
          </a:p>
        </p:txBody>
      </p:sp>
      <p:pic>
        <p:nvPicPr>
          <p:cNvPr id="140" name="hashtag圖.jpg" descr="hashtag圖.jpg"/>
          <p:cNvPicPr>
            <a:picLocks noChangeAspect="1"/>
          </p:cNvPicPr>
          <p:nvPr/>
        </p:nvPicPr>
        <p:blipFill>
          <a:blip r:embed="rId2">
            <a:extLst/>
          </a:blip>
          <a:stretch>
            <a:fillRect/>
          </a:stretch>
        </p:blipFill>
        <p:spPr>
          <a:xfrm>
            <a:off x="1474988" y="2457848"/>
            <a:ext cx="8226024" cy="5496889"/>
          </a:xfrm>
          <a:prstGeom prst="rect">
            <a:avLst/>
          </a:prstGeom>
          <a:ln w="12700">
            <a:miter lim="400000"/>
          </a:ln>
        </p:spPr>
      </p:pic>
      <p:sp>
        <p:nvSpPr>
          <p:cNvPr id="141" name="為:…"/>
          <p:cNvSpPr txBox="1"/>
          <p:nvPr/>
        </p:nvSpPr>
        <p:spPr>
          <a:xfrm>
            <a:off x="10212882" y="2420572"/>
            <a:ext cx="2027836" cy="55714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p>
          <a:p>
            <a:pPr/>
            <a:r>
              <a:t>為:</a:t>
            </a:r>
          </a:p>
          <a:p>
            <a:pPr/>
          </a:p>
          <a:p>
            <a:pPr/>
            <a:r>
              <a:t>法鼓山農禪寺</a:t>
            </a:r>
          </a:p>
          <a:p>
            <a:pPr/>
          </a:p>
          <a:p>
            <a:pPr/>
            <a:r>
              <a:t>自由廣場</a:t>
            </a:r>
          </a:p>
          <a:p>
            <a:pPr/>
          </a:p>
          <a:p>
            <a:pPr/>
            <a:r>
              <a:t>擎天岡</a:t>
            </a:r>
          </a:p>
          <a:p>
            <a:pPr/>
          </a:p>
          <a:p>
            <a:pPr/>
            <a:r>
              <a:t>劍潭山</a:t>
            </a:r>
          </a:p>
          <a:p>
            <a:pPr/>
          </a:p>
          <a:p>
            <a:pPr/>
            <a:r>
              <a:t>…等</a:t>
            </a:r>
          </a:p>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熱門打卡食物"/>
          <p:cNvSpPr txBox="1"/>
          <p:nvPr>
            <p:ph type="title"/>
          </p:nvPr>
        </p:nvSpPr>
        <p:spPr>
          <a:prstGeom prst="rect">
            <a:avLst/>
          </a:prstGeom>
        </p:spPr>
        <p:txBody>
          <a:bodyPr/>
          <a:lstStyle/>
          <a:p>
            <a:pPr/>
            <a:r>
              <a:t>熱門打卡食物</a:t>
            </a:r>
          </a:p>
        </p:txBody>
      </p:sp>
      <p:pic>
        <p:nvPicPr>
          <p:cNvPr id="144" name="美食.jpg" descr="美食.jpg"/>
          <p:cNvPicPr>
            <a:picLocks noChangeAspect="1"/>
          </p:cNvPicPr>
          <p:nvPr/>
        </p:nvPicPr>
        <p:blipFill>
          <a:blip r:embed="rId2">
            <a:extLst/>
          </a:blip>
          <a:stretch>
            <a:fillRect/>
          </a:stretch>
        </p:blipFill>
        <p:spPr>
          <a:xfrm>
            <a:off x="804945" y="2209901"/>
            <a:ext cx="8265412" cy="7060998"/>
          </a:xfrm>
          <a:prstGeom prst="rect">
            <a:avLst/>
          </a:prstGeom>
          <a:ln w="12700">
            <a:miter lim="400000"/>
          </a:ln>
        </p:spPr>
      </p:pic>
      <p:sp>
        <p:nvSpPr>
          <p:cNvPr id="145" name="還有很多美食等資訊!"/>
          <p:cNvSpPr txBox="1"/>
          <p:nvPr/>
        </p:nvSpPr>
        <p:spPr>
          <a:xfrm>
            <a:off x="9134642" y="4535467"/>
            <a:ext cx="3767050" cy="1028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p>
          <a:p>
            <a:pPr>
              <a:defRPr sz="3100"/>
            </a:pPr>
            <a:r>
              <a:t>還有很多美食等資訊!</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兩者比較與解決方法"/>
          <p:cNvSpPr txBox="1"/>
          <p:nvPr>
            <p:ph type="title"/>
          </p:nvPr>
        </p:nvSpPr>
        <p:spPr>
          <a:prstGeom prst="rect">
            <a:avLst/>
          </a:prstGeom>
        </p:spPr>
        <p:txBody>
          <a:bodyPr/>
          <a:lstStyle/>
          <a:p>
            <a:pPr/>
            <a:r>
              <a:t>兩者比較與解決方法</a:t>
            </a:r>
          </a:p>
        </p:txBody>
      </p:sp>
      <p:sp>
        <p:nvSpPr>
          <p:cNvPr id="148" name="透過比較，可以清楚知道政府所提供的旅遊統計資訊與社群網路上的熱門旅遊資訊有一定落差，有些景點甚至不在紀錄裡面。…"/>
          <p:cNvSpPr txBox="1"/>
          <p:nvPr>
            <p:ph type="body" idx="1"/>
          </p:nvPr>
        </p:nvSpPr>
        <p:spPr>
          <a:prstGeom prst="rect">
            <a:avLst/>
          </a:prstGeom>
        </p:spPr>
        <p:txBody>
          <a:bodyPr/>
          <a:lstStyle/>
          <a:p>
            <a:pPr/>
            <a:r>
              <a:t>透過比較，可以清楚知道政府所提供的旅遊統計資訊與社群網路上的熱門旅遊資訊有一定落差，有些景點甚至不在紀錄裡面。</a:t>
            </a:r>
          </a:p>
          <a:p>
            <a:pPr/>
            <a:r>
              <a:t>所以我們將把景點與社群網路熱門景點做結合，方便使用者查詢，查詢一個景點，將獲得特定景點在社群網路的相關資訊與進階資訊。</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