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19"/>
  </p:notesMasterIdLst>
  <p:sldIdLst>
    <p:sldId id="552" r:id="rId2"/>
    <p:sldId id="539" r:id="rId3"/>
    <p:sldId id="497" r:id="rId4"/>
    <p:sldId id="501" r:id="rId5"/>
    <p:sldId id="540" r:id="rId6"/>
    <p:sldId id="541" r:id="rId7"/>
    <p:sldId id="542" r:id="rId8"/>
    <p:sldId id="543" r:id="rId9"/>
    <p:sldId id="544" r:id="rId10"/>
    <p:sldId id="545" r:id="rId11"/>
    <p:sldId id="500" r:id="rId12"/>
    <p:sldId id="546" r:id="rId13"/>
    <p:sldId id="547" r:id="rId14"/>
    <p:sldId id="548" r:id="rId15"/>
    <p:sldId id="549" r:id="rId16"/>
    <p:sldId id="550" r:id="rId17"/>
    <p:sldId id="551"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118" d="100"/>
          <a:sy n="118" d="100"/>
        </p:scale>
        <p:origin x="140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s Cordova" userId="cc6fd43a-98cc-439f-93a2-600d31867e7e" providerId="ADAL" clId="{A45A809C-B7E2-49EF-81AC-C01661256579}"/>
    <pc:docChg chg="custSel mod modSld">
      <pc:chgData name="Lucas Cordova" userId="cc6fd43a-98cc-439f-93a2-600d31867e7e" providerId="ADAL" clId="{A45A809C-B7E2-49EF-81AC-C01661256579}" dt="2018-10-26T00:33:43.907" v="11" actId="27636"/>
      <pc:docMkLst>
        <pc:docMk/>
      </pc:docMkLst>
      <pc:sldChg chg="modSp">
        <pc:chgData name="Lucas Cordova" userId="cc6fd43a-98cc-439f-93a2-600d31867e7e" providerId="ADAL" clId="{A45A809C-B7E2-49EF-81AC-C01661256579}" dt="2018-10-26T00:31:50.751" v="9" actId="313"/>
        <pc:sldMkLst>
          <pc:docMk/>
          <pc:sldMk cId="2991772597" sldId="497"/>
        </pc:sldMkLst>
        <pc:spChg chg="mod">
          <ac:chgData name="Lucas Cordova" userId="cc6fd43a-98cc-439f-93a2-600d31867e7e" providerId="ADAL" clId="{A45A809C-B7E2-49EF-81AC-C01661256579}" dt="2018-10-26T00:31:50.751" v="9" actId="313"/>
          <ac:spMkLst>
            <pc:docMk/>
            <pc:sldMk cId="2991772597" sldId="497"/>
            <ac:spMk id="2" creationId="{00000000-0000-0000-0000-000000000000}"/>
          </ac:spMkLst>
        </pc:spChg>
      </pc:sldChg>
      <pc:sldChg chg="modSp">
        <pc:chgData name="Lucas Cordova" userId="cc6fd43a-98cc-439f-93a2-600d31867e7e" providerId="ADAL" clId="{A45A809C-B7E2-49EF-81AC-C01661256579}" dt="2018-10-26T00:33:43.907" v="11" actId="27636"/>
        <pc:sldMkLst>
          <pc:docMk/>
          <pc:sldMk cId="3017425452" sldId="500"/>
        </pc:sldMkLst>
        <pc:spChg chg="mod">
          <ac:chgData name="Lucas Cordova" userId="cc6fd43a-98cc-439f-93a2-600d31867e7e" providerId="ADAL" clId="{A45A809C-B7E2-49EF-81AC-C01661256579}" dt="2018-10-26T00:33:43.907" v="11" actId="27636"/>
          <ac:spMkLst>
            <pc:docMk/>
            <pc:sldMk cId="3017425452" sldId="500"/>
            <ac:spMk id="2" creationId="{00000000-0000-0000-0000-000000000000}"/>
          </ac:spMkLst>
        </pc:spChg>
      </pc:sldChg>
      <pc:sldChg chg="modSp">
        <pc:chgData name="Lucas Cordova" userId="cc6fd43a-98cc-439f-93a2-600d31867e7e" providerId="ADAL" clId="{A45A809C-B7E2-49EF-81AC-C01661256579}" dt="2018-10-25T04:15:19.733" v="2" actId="27636"/>
        <pc:sldMkLst>
          <pc:docMk/>
          <pc:sldMk cId="2141135462" sldId="541"/>
        </pc:sldMkLst>
        <pc:spChg chg="mod">
          <ac:chgData name="Lucas Cordova" userId="cc6fd43a-98cc-439f-93a2-600d31867e7e" providerId="ADAL" clId="{A45A809C-B7E2-49EF-81AC-C01661256579}" dt="2018-10-25T04:15:19.733" v="2" actId="27636"/>
          <ac:spMkLst>
            <pc:docMk/>
            <pc:sldMk cId="2141135462" sldId="541"/>
            <ac:spMk id="2" creationId="{00000000-0000-0000-0000-000000000000}"/>
          </ac:spMkLst>
        </pc:spChg>
      </pc:sldChg>
      <pc:sldChg chg="modSp">
        <pc:chgData name="Lucas Cordova" userId="cc6fd43a-98cc-439f-93a2-600d31867e7e" providerId="ADAL" clId="{A45A809C-B7E2-49EF-81AC-C01661256579}" dt="2018-10-25T04:16:30.737" v="4" actId="27636"/>
        <pc:sldMkLst>
          <pc:docMk/>
          <pc:sldMk cId="2995802955" sldId="545"/>
        </pc:sldMkLst>
        <pc:spChg chg="mod">
          <ac:chgData name="Lucas Cordova" userId="cc6fd43a-98cc-439f-93a2-600d31867e7e" providerId="ADAL" clId="{A45A809C-B7E2-49EF-81AC-C01661256579}" dt="2018-10-25T04:16:30.737" v="4" actId="27636"/>
          <ac:spMkLst>
            <pc:docMk/>
            <pc:sldMk cId="2995802955" sldId="545"/>
            <ac:spMk id="2" creationId="{00000000-0000-0000-0000-000000000000}"/>
          </ac:spMkLst>
        </pc:spChg>
      </pc:sldChg>
      <pc:sldChg chg="modSp">
        <pc:chgData name="Lucas Cordova" userId="cc6fd43a-98cc-439f-93a2-600d31867e7e" providerId="ADAL" clId="{A45A809C-B7E2-49EF-81AC-C01661256579}" dt="2018-10-25T04:16:49.491" v="6" actId="27636"/>
        <pc:sldMkLst>
          <pc:docMk/>
          <pc:sldMk cId="247302644" sldId="548"/>
        </pc:sldMkLst>
        <pc:spChg chg="mod">
          <ac:chgData name="Lucas Cordova" userId="cc6fd43a-98cc-439f-93a2-600d31867e7e" providerId="ADAL" clId="{A45A809C-B7E2-49EF-81AC-C01661256579}" dt="2018-10-25T04:16:49.491" v="6" actId="27636"/>
          <ac:spMkLst>
            <pc:docMk/>
            <pc:sldMk cId="247302644" sldId="548"/>
            <ac:spMk id="2" creationId="{00000000-0000-0000-0000-000000000000}"/>
          </ac:spMkLst>
        </pc:spChg>
      </pc:sldChg>
      <pc:sldChg chg="modSp">
        <pc:chgData name="Lucas Cordova" userId="cc6fd43a-98cc-439f-93a2-600d31867e7e" providerId="ADAL" clId="{A45A809C-B7E2-49EF-81AC-C01661256579}" dt="2018-10-25T04:16:55.584" v="7" actId="14100"/>
        <pc:sldMkLst>
          <pc:docMk/>
          <pc:sldMk cId="4199954155" sldId="549"/>
        </pc:sldMkLst>
        <pc:spChg chg="mod">
          <ac:chgData name="Lucas Cordova" userId="cc6fd43a-98cc-439f-93a2-600d31867e7e" providerId="ADAL" clId="{A45A809C-B7E2-49EF-81AC-C01661256579}" dt="2018-10-25T04:16:55.584" v="7" actId="14100"/>
          <ac:spMkLst>
            <pc:docMk/>
            <pc:sldMk cId="4199954155" sldId="549"/>
            <ac:spMk id="2" creationId="{00000000-0000-0000-0000-000000000000}"/>
          </ac:spMkLst>
        </pc:spChg>
      </pc:sldChg>
      <pc:sldChg chg="modSp">
        <pc:chgData name="Lucas Cordova" userId="cc6fd43a-98cc-439f-93a2-600d31867e7e" providerId="ADAL" clId="{A45A809C-B7E2-49EF-81AC-C01661256579}" dt="2018-10-25T04:17:04.272" v="8" actId="14100"/>
        <pc:sldMkLst>
          <pc:docMk/>
          <pc:sldMk cId="3133103109" sldId="550"/>
        </pc:sldMkLst>
        <pc:spChg chg="mod">
          <ac:chgData name="Lucas Cordova" userId="cc6fd43a-98cc-439f-93a2-600d31867e7e" providerId="ADAL" clId="{A45A809C-B7E2-49EF-81AC-C01661256579}" dt="2018-10-25T04:17:04.272" v="8" actId="14100"/>
          <ac:spMkLst>
            <pc:docMk/>
            <pc:sldMk cId="3133103109" sldId="550"/>
            <ac:spMk id="2" creationId="{00000000-0000-0000-0000-000000000000}"/>
          </ac:spMkLst>
        </pc:spChg>
      </pc:sldChg>
      <pc:sldChg chg="addSp">
        <pc:chgData name="Lucas Cordova" userId="cc6fd43a-98cc-439f-93a2-600d31867e7e" providerId="ADAL" clId="{A45A809C-B7E2-49EF-81AC-C01661256579}" dt="2018-10-25T04:14:45.911" v="0" actId="26606"/>
        <pc:sldMkLst>
          <pc:docMk/>
          <pc:sldMk cId="1874184878" sldId="552"/>
        </pc:sldMkLst>
        <pc:spChg chg="add">
          <ac:chgData name="Lucas Cordova" userId="cc6fd43a-98cc-439f-93a2-600d31867e7e" providerId="ADAL" clId="{A45A809C-B7E2-49EF-81AC-C01661256579}" dt="2018-10-25T04:14:45.911" v="0" actId="26606"/>
          <ac:spMkLst>
            <pc:docMk/>
            <pc:sldMk cId="1874184878" sldId="552"/>
            <ac:spMk id="12" creationId="{AB45A142-4255-493C-8284-5D566C121B10}"/>
          </ac:spMkLst>
        </pc:spChg>
        <pc:cxnChg chg="add">
          <ac:chgData name="Lucas Cordova" userId="cc6fd43a-98cc-439f-93a2-600d31867e7e" providerId="ADAL" clId="{A45A809C-B7E2-49EF-81AC-C01661256579}" dt="2018-10-25T04:14:45.911" v="0" actId="26606"/>
          <ac:cxnSpMkLst>
            <pc:docMk/>
            <pc:sldMk cId="1874184878" sldId="552"/>
            <ac:cxnSpMk id="14" creationId="{38FB9660-F42F-4313-BBC4-47C007FE484C}"/>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8900CCD-8A10-4D49-BB79-792FE2AD7547}" type="datetimeFigureOut">
              <a:rPr lang="en-US"/>
              <a:pPr>
                <a:defRPr/>
              </a:pPr>
              <a:t>10/25/2018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D8EF7D4-693D-4308-8526-5D7856EBEEC3}" type="slidenum">
              <a:rPr lang="en-US"/>
              <a:pPr>
                <a:defRPr/>
              </a:pPr>
              <a:t>‹#›</a:t>
            </a:fld>
            <a:endParaRPr lang="en-US" dirty="0"/>
          </a:p>
        </p:txBody>
      </p:sp>
    </p:spTree>
    <p:extLst>
      <p:ext uri="{BB962C8B-B14F-4D97-AF65-F5344CB8AC3E}">
        <p14:creationId xmlns:p14="http://schemas.microsoft.com/office/powerpoint/2010/main" val="425808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9</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10</a:t>
            </a:fld>
            <a:endParaRPr lang="en-US" dirty="0"/>
          </a:p>
        </p:txBody>
      </p:sp>
    </p:spTree>
    <p:extLst>
      <p:ext uri="{BB962C8B-B14F-4D97-AF65-F5344CB8AC3E}">
        <p14:creationId xmlns:p14="http://schemas.microsoft.com/office/powerpoint/2010/main" val="3015161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7BC4C-95A6-41F9-BA77-28A7BDE3FAF2}"/>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7C4227-46F8-4685-BCFB-B9185C6D267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C68F62-78A5-4BCE-9D79-B96B665C7EE9}"/>
              </a:ext>
            </a:extLst>
          </p:cNvPr>
          <p:cNvSpPr>
            <a:spLocks noGrp="1"/>
          </p:cNvSpPr>
          <p:nvPr>
            <p:ph type="dt" sz="half" idx="10"/>
          </p:nvPr>
        </p:nvSpPr>
        <p:spPr/>
        <p:txBody>
          <a:bodyPr/>
          <a:lstStyle/>
          <a:p>
            <a:fld id="{28798266-1FC9-4040-9101-1438E68B1434}" type="datetimeFigureOut">
              <a:rPr lang="en-US" smtClean="0"/>
              <a:t>10/25/2018</a:t>
            </a:fld>
            <a:endParaRPr lang="en-US"/>
          </a:p>
        </p:txBody>
      </p:sp>
      <p:sp>
        <p:nvSpPr>
          <p:cNvPr id="5" name="Footer Placeholder 4">
            <a:extLst>
              <a:ext uri="{FF2B5EF4-FFF2-40B4-BE49-F238E27FC236}">
                <a16:creationId xmlns:a16="http://schemas.microsoft.com/office/drawing/2014/main" id="{57EF87D6-6906-42BD-818C-E24AF07E7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61B5CD-5E03-426C-8252-EFE89F44EC64}"/>
              </a:ext>
            </a:extLst>
          </p:cNvPr>
          <p:cNvSpPr>
            <a:spLocks noGrp="1"/>
          </p:cNvSpPr>
          <p:nvPr>
            <p:ph type="sldNum" sz="quarter" idx="12"/>
          </p:nvPr>
        </p:nvSpPr>
        <p:spPr/>
        <p:txBody>
          <a:bodyPr/>
          <a:lstStyle/>
          <a:p>
            <a:fld id="{680E9310-6889-4109-85FA-925733AC7833}" type="slidenum">
              <a:rPr lang="en-US" smtClean="0"/>
              <a:t>‹#›</a:t>
            </a:fld>
            <a:endParaRPr lang="en-US"/>
          </a:p>
        </p:txBody>
      </p:sp>
    </p:spTree>
    <p:extLst>
      <p:ext uri="{BB962C8B-B14F-4D97-AF65-F5344CB8AC3E}">
        <p14:creationId xmlns:p14="http://schemas.microsoft.com/office/powerpoint/2010/main" val="867191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FC738-D21B-4E27-A01C-50054C07DE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574216-845E-4BEE-A6DE-F4E5CFC84F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927ECA-0006-4E22-8C53-016DC2F30486}"/>
              </a:ext>
            </a:extLst>
          </p:cNvPr>
          <p:cNvSpPr>
            <a:spLocks noGrp="1"/>
          </p:cNvSpPr>
          <p:nvPr>
            <p:ph type="dt" sz="half" idx="10"/>
          </p:nvPr>
        </p:nvSpPr>
        <p:spPr/>
        <p:txBody>
          <a:bodyPr/>
          <a:lstStyle/>
          <a:p>
            <a:fld id="{28798266-1FC9-4040-9101-1438E68B1434}" type="datetimeFigureOut">
              <a:rPr lang="en-US" smtClean="0"/>
              <a:t>10/25/2018</a:t>
            </a:fld>
            <a:endParaRPr lang="en-US"/>
          </a:p>
        </p:txBody>
      </p:sp>
      <p:sp>
        <p:nvSpPr>
          <p:cNvPr id="5" name="Footer Placeholder 4">
            <a:extLst>
              <a:ext uri="{FF2B5EF4-FFF2-40B4-BE49-F238E27FC236}">
                <a16:creationId xmlns:a16="http://schemas.microsoft.com/office/drawing/2014/main" id="{17F281F8-4612-4600-9865-A7E1FC2C2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176883-85B4-44FA-83F8-F6BA4D61B871}"/>
              </a:ext>
            </a:extLst>
          </p:cNvPr>
          <p:cNvSpPr>
            <a:spLocks noGrp="1"/>
          </p:cNvSpPr>
          <p:nvPr>
            <p:ph type="sldNum" sz="quarter" idx="12"/>
          </p:nvPr>
        </p:nvSpPr>
        <p:spPr/>
        <p:txBody>
          <a:bodyPr/>
          <a:lstStyle/>
          <a:p>
            <a:fld id="{680E9310-6889-4109-85FA-925733AC7833}" type="slidenum">
              <a:rPr lang="en-US" smtClean="0"/>
              <a:t>‹#›</a:t>
            </a:fld>
            <a:endParaRPr lang="en-US"/>
          </a:p>
        </p:txBody>
      </p:sp>
    </p:spTree>
    <p:extLst>
      <p:ext uri="{BB962C8B-B14F-4D97-AF65-F5344CB8AC3E}">
        <p14:creationId xmlns:p14="http://schemas.microsoft.com/office/powerpoint/2010/main" val="1160477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C22212-B801-4155-A639-BA6DADA9DB1D}"/>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7B950F-A382-4146-9BA1-AC458274ACF7}"/>
              </a:ext>
            </a:extLst>
          </p:cNvPr>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AA73E7-88F0-4C13-9D61-8828BAD8D100}"/>
              </a:ext>
            </a:extLst>
          </p:cNvPr>
          <p:cNvSpPr>
            <a:spLocks noGrp="1"/>
          </p:cNvSpPr>
          <p:nvPr>
            <p:ph type="dt" sz="half" idx="10"/>
          </p:nvPr>
        </p:nvSpPr>
        <p:spPr/>
        <p:txBody>
          <a:bodyPr/>
          <a:lstStyle/>
          <a:p>
            <a:fld id="{28798266-1FC9-4040-9101-1438E68B1434}" type="datetimeFigureOut">
              <a:rPr lang="en-US" smtClean="0"/>
              <a:t>10/25/2018</a:t>
            </a:fld>
            <a:endParaRPr lang="en-US"/>
          </a:p>
        </p:txBody>
      </p:sp>
      <p:sp>
        <p:nvSpPr>
          <p:cNvPr id="5" name="Footer Placeholder 4">
            <a:extLst>
              <a:ext uri="{FF2B5EF4-FFF2-40B4-BE49-F238E27FC236}">
                <a16:creationId xmlns:a16="http://schemas.microsoft.com/office/drawing/2014/main" id="{2AEAD10C-B6A6-4E89-B0BA-4A0465FB4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FE6D70-FA93-4820-928D-740E68A35C78}"/>
              </a:ext>
            </a:extLst>
          </p:cNvPr>
          <p:cNvSpPr>
            <a:spLocks noGrp="1"/>
          </p:cNvSpPr>
          <p:nvPr>
            <p:ph type="sldNum" sz="quarter" idx="12"/>
          </p:nvPr>
        </p:nvSpPr>
        <p:spPr/>
        <p:txBody>
          <a:bodyPr/>
          <a:lstStyle/>
          <a:p>
            <a:fld id="{680E9310-6889-4109-85FA-925733AC7833}" type="slidenum">
              <a:rPr lang="en-US" smtClean="0"/>
              <a:t>‹#›</a:t>
            </a:fld>
            <a:endParaRPr lang="en-US"/>
          </a:p>
        </p:txBody>
      </p:sp>
    </p:spTree>
    <p:extLst>
      <p:ext uri="{BB962C8B-B14F-4D97-AF65-F5344CB8AC3E}">
        <p14:creationId xmlns:p14="http://schemas.microsoft.com/office/powerpoint/2010/main" val="225178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9B27-9D92-4BE4-AFD1-94CD9EC30F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8E2610-C62A-4695-B8D2-A9956E0817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117D58-757B-4F27-A246-E0010C6875E6}"/>
              </a:ext>
            </a:extLst>
          </p:cNvPr>
          <p:cNvSpPr>
            <a:spLocks noGrp="1"/>
          </p:cNvSpPr>
          <p:nvPr>
            <p:ph type="dt" sz="half" idx="10"/>
          </p:nvPr>
        </p:nvSpPr>
        <p:spPr/>
        <p:txBody>
          <a:bodyPr/>
          <a:lstStyle/>
          <a:p>
            <a:fld id="{28798266-1FC9-4040-9101-1438E68B1434}" type="datetimeFigureOut">
              <a:rPr lang="en-US" smtClean="0"/>
              <a:t>10/25/2018</a:t>
            </a:fld>
            <a:endParaRPr lang="en-US"/>
          </a:p>
        </p:txBody>
      </p:sp>
      <p:sp>
        <p:nvSpPr>
          <p:cNvPr id="5" name="Footer Placeholder 4">
            <a:extLst>
              <a:ext uri="{FF2B5EF4-FFF2-40B4-BE49-F238E27FC236}">
                <a16:creationId xmlns:a16="http://schemas.microsoft.com/office/drawing/2014/main" id="{6B4201C1-018A-441D-9432-CECD7BC78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0A30FD-EF4C-4B59-86A9-E6647CCF95E3}"/>
              </a:ext>
            </a:extLst>
          </p:cNvPr>
          <p:cNvSpPr>
            <a:spLocks noGrp="1"/>
          </p:cNvSpPr>
          <p:nvPr>
            <p:ph type="sldNum" sz="quarter" idx="12"/>
          </p:nvPr>
        </p:nvSpPr>
        <p:spPr/>
        <p:txBody>
          <a:bodyPr/>
          <a:lstStyle/>
          <a:p>
            <a:fld id="{680E9310-6889-4109-85FA-925733AC7833}" type="slidenum">
              <a:rPr lang="en-US" smtClean="0"/>
              <a:t>‹#›</a:t>
            </a:fld>
            <a:endParaRPr lang="en-US"/>
          </a:p>
        </p:txBody>
      </p:sp>
    </p:spTree>
    <p:extLst>
      <p:ext uri="{BB962C8B-B14F-4D97-AF65-F5344CB8AC3E}">
        <p14:creationId xmlns:p14="http://schemas.microsoft.com/office/powerpoint/2010/main" val="432279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34DD8-693B-43B1-A34B-642FD31E20E1}"/>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D5FD69-961B-4DDC-9951-27165E85E626}"/>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0E6BB42-3A2E-47B9-BCDE-2DC0293FF39C}"/>
              </a:ext>
            </a:extLst>
          </p:cNvPr>
          <p:cNvSpPr>
            <a:spLocks noGrp="1"/>
          </p:cNvSpPr>
          <p:nvPr>
            <p:ph type="dt" sz="half" idx="10"/>
          </p:nvPr>
        </p:nvSpPr>
        <p:spPr/>
        <p:txBody>
          <a:bodyPr/>
          <a:lstStyle/>
          <a:p>
            <a:fld id="{28798266-1FC9-4040-9101-1438E68B1434}" type="datetimeFigureOut">
              <a:rPr lang="en-US" smtClean="0"/>
              <a:t>10/25/2018</a:t>
            </a:fld>
            <a:endParaRPr lang="en-US"/>
          </a:p>
        </p:txBody>
      </p:sp>
      <p:sp>
        <p:nvSpPr>
          <p:cNvPr id="5" name="Footer Placeholder 4">
            <a:extLst>
              <a:ext uri="{FF2B5EF4-FFF2-40B4-BE49-F238E27FC236}">
                <a16:creationId xmlns:a16="http://schemas.microsoft.com/office/drawing/2014/main" id="{6A968C87-4B37-4050-8122-4CE6B93C8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865C0-C1FE-4A20-85E2-74461FFA9EF7}"/>
              </a:ext>
            </a:extLst>
          </p:cNvPr>
          <p:cNvSpPr>
            <a:spLocks noGrp="1"/>
          </p:cNvSpPr>
          <p:nvPr>
            <p:ph type="sldNum" sz="quarter" idx="12"/>
          </p:nvPr>
        </p:nvSpPr>
        <p:spPr/>
        <p:txBody>
          <a:bodyPr/>
          <a:lstStyle/>
          <a:p>
            <a:fld id="{680E9310-6889-4109-85FA-925733AC7833}" type="slidenum">
              <a:rPr lang="en-US" smtClean="0"/>
              <a:t>‹#›</a:t>
            </a:fld>
            <a:endParaRPr lang="en-US"/>
          </a:p>
        </p:txBody>
      </p:sp>
    </p:spTree>
    <p:extLst>
      <p:ext uri="{BB962C8B-B14F-4D97-AF65-F5344CB8AC3E}">
        <p14:creationId xmlns:p14="http://schemas.microsoft.com/office/powerpoint/2010/main" val="2354775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44309-4D57-4327-8F4C-16750F63CF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315EBA-5B03-4124-B77B-B38FE228599A}"/>
              </a:ext>
            </a:extLst>
          </p:cNvPr>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E5EADD-94D1-4777-A19A-19237A2FCED6}"/>
              </a:ext>
            </a:extLst>
          </p:cNvPr>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F96F4E-2B52-47B1-A382-96847F459748}"/>
              </a:ext>
            </a:extLst>
          </p:cNvPr>
          <p:cNvSpPr>
            <a:spLocks noGrp="1"/>
          </p:cNvSpPr>
          <p:nvPr>
            <p:ph type="dt" sz="half" idx="10"/>
          </p:nvPr>
        </p:nvSpPr>
        <p:spPr/>
        <p:txBody>
          <a:bodyPr/>
          <a:lstStyle/>
          <a:p>
            <a:fld id="{28798266-1FC9-4040-9101-1438E68B1434}" type="datetimeFigureOut">
              <a:rPr lang="en-US" smtClean="0"/>
              <a:t>10/25/2018</a:t>
            </a:fld>
            <a:endParaRPr lang="en-US"/>
          </a:p>
        </p:txBody>
      </p:sp>
      <p:sp>
        <p:nvSpPr>
          <p:cNvPr id="6" name="Footer Placeholder 5">
            <a:extLst>
              <a:ext uri="{FF2B5EF4-FFF2-40B4-BE49-F238E27FC236}">
                <a16:creationId xmlns:a16="http://schemas.microsoft.com/office/drawing/2014/main" id="{C72B4320-A2AC-4EAD-9F9D-D56792F5B2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48ED92-0A53-4923-9527-E143F716DAB8}"/>
              </a:ext>
            </a:extLst>
          </p:cNvPr>
          <p:cNvSpPr>
            <a:spLocks noGrp="1"/>
          </p:cNvSpPr>
          <p:nvPr>
            <p:ph type="sldNum" sz="quarter" idx="12"/>
          </p:nvPr>
        </p:nvSpPr>
        <p:spPr/>
        <p:txBody>
          <a:bodyPr/>
          <a:lstStyle/>
          <a:p>
            <a:fld id="{680E9310-6889-4109-85FA-925733AC7833}" type="slidenum">
              <a:rPr lang="en-US" smtClean="0"/>
              <a:t>‹#›</a:t>
            </a:fld>
            <a:endParaRPr lang="en-US"/>
          </a:p>
        </p:txBody>
      </p:sp>
    </p:spTree>
    <p:extLst>
      <p:ext uri="{BB962C8B-B14F-4D97-AF65-F5344CB8AC3E}">
        <p14:creationId xmlns:p14="http://schemas.microsoft.com/office/powerpoint/2010/main" val="1503813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FF8B4-38B2-43E0-99CA-0AAA3F74F0CA}"/>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21DC13-BCAE-4F5F-A313-74151C7F14F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1C7D8C5-3A0F-4241-8F68-DC9643EB504E}"/>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A6EAF4-A1EB-43DA-9448-2F0CFE4E88B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28C1112-32EF-4753-AAE4-F46106BA4526}"/>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E75B87-E38B-437E-B3B2-A8E4DC4E4646}"/>
              </a:ext>
            </a:extLst>
          </p:cNvPr>
          <p:cNvSpPr>
            <a:spLocks noGrp="1"/>
          </p:cNvSpPr>
          <p:nvPr>
            <p:ph type="dt" sz="half" idx="10"/>
          </p:nvPr>
        </p:nvSpPr>
        <p:spPr/>
        <p:txBody>
          <a:bodyPr/>
          <a:lstStyle/>
          <a:p>
            <a:fld id="{28798266-1FC9-4040-9101-1438E68B1434}" type="datetimeFigureOut">
              <a:rPr lang="en-US" smtClean="0"/>
              <a:t>10/25/2018</a:t>
            </a:fld>
            <a:endParaRPr lang="en-US"/>
          </a:p>
        </p:txBody>
      </p:sp>
      <p:sp>
        <p:nvSpPr>
          <p:cNvPr id="8" name="Footer Placeholder 7">
            <a:extLst>
              <a:ext uri="{FF2B5EF4-FFF2-40B4-BE49-F238E27FC236}">
                <a16:creationId xmlns:a16="http://schemas.microsoft.com/office/drawing/2014/main" id="{E37DB1E6-02B5-47F2-AFDF-C64A7FE56A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69F46F-7FBA-4FCE-82EA-ED723735134C}"/>
              </a:ext>
            </a:extLst>
          </p:cNvPr>
          <p:cNvSpPr>
            <a:spLocks noGrp="1"/>
          </p:cNvSpPr>
          <p:nvPr>
            <p:ph type="sldNum" sz="quarter" idx="12"/>
          </p:nvPr>
        </p:nvSpPr>
        <p:spPr/>
        <p:txBody>
          <a:bodyPr/>
          <a:lstStyle/>
          <a:p>
            <a:fld id="{680E9310-6889-4109-85FA-925733AC7833}" type="slidenum">
              <a:rPr lang="en-US" smtClean="0"/>
              <a:t>‹#›</a:t>
            </a:fld>
            <a:endParaRPr lang="en-US"/>
          </a:p>
        </p:txBody>
      </p:sp>
    </p:spTree>
    <p:extLst>
      <p:ext uri="{BB962C8B-B14F-4D97-AF65-F5344CB8AC3E}">
        <p14:creationId xmlns:p14="http://schemas.microsoft.com/office/powerpoint/2010/main" val="3180382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16AC-DA45-42D1-8B0F-B0794CE94C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1A13C6-F46D-4018-A849-2F7278338395}"/>
              </a:ext>
            </a:extLst>
          </p:cNvPr>
          <p:cNvSpPr>
            <a:spLocks noGrp="1"/>
          </p:cNvSpPr>
          <p:nvPr>
            <p:ph type="dt" sz="half" idx="10"/>
          </p:nvPr>
        </p:nvSpPr>
        <p:spPr/>
        <p:txBody>
          <a:bodyPr/>
          <a:lstStyle/>
          <a:p>
            <a:fld id="{28798266-1FC9-4040-9101-1438E68B1434}" type="datetimeFigureOut">
              <a:rPr lang="en-US" smtClean="0"/>
              <a:t>10/25/2018</a:t>
            </a:fld>
            <a:endParaRPr lang="en-US"/>
          </a:p>
        </p:txBody>
      </p:sp>
      <p:sp>
        <p:nvSpPr>
          <p:cNvPr id="4" name="Footer Placeholder 3">
            <a:extLst>
              <a:ext uri="{FF2B5EF4-FFF2-40B4-BE49-F238E27FC236}">
                <a16:creationId xmlns:a16="http://schemas.microsoft.com/office/drawing/2014/main" id="{E4B1D0E1-C843-46DC-A90E-9A42B74BA5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019030-0440-469D-A2AB-C0E0E645A614}"/>
              </a:ext>
            </a:extLst>
          </p:cNvPr>
          <p:cNvSpPr>
            <a:spLocks noGrp="1"/>
          </p:cNvSpPr>
          <p:nvPr>
            <p:ph type="sldNum" sz="quarter" idx="12"/>
          </p:nvPr>
        </p:nvSpPr>
        <p:spPr/>
        <p:txBody>
          <a:bodyPr/>
          <a:lstStyle/>
          <a:p>
            <a:fld id="{680E9310-6889-4109-85FA-925733AC7833}" type="slidenum">
              <a:rPr lang="en-US" smtClean="0"/>
              <a:t>‹#›</a:t>
            </a:fld>
            <a:endParaRPr lang="en-US"/>
          </a:p>
        </p:txBody>
      </p:sp>
    </p:spTree>
    <p:extLst>
      <p:ext uri="{BB962C8B-B14F-4D97-AF65-F5344CB8AC3E}">
        <p14:creationId xmlns:p14="http://schemas.microsoft.com/office/powerpoint/2010/main" val="666877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D5939C-FEC4-47A3-AC1B-2C4A363A65A5}"/>
              </a:ext>
            </a:extLst>
          </p:cNvPr>
          <p:cNvSpPr>
            <a:spLocks noGrp="1"/>
          </p:cNvSpPr>
          <p:nvPr>
            <p:ph type="dt" sz="half" idx="10"/>
          </p:nvPr>
        </p:nvSpPr>
        <p:spPr/>
        <p:txBody>
          <a:bodyPr/>
          <a:lstStyle/>
          <a:p>
            <a:fld id="{28798266-1FC9-4040-9101-1438E68B1434}" type="datetimeFigureOut">
              <a:rPr lang="en-US" smtClean="0"/>
              <a:t>10/25/2018</a:t>
            </a:fld>
            <a:endParaRPr lang="en-US"/>
          </a:p>
        </p:txBody>
      </p:sp>
      <p:sp>
        <p:nvSpPr>
          <p:cNvPr id="3" name="Footer Placeholder 2">
            <a:extLst>
              <a:ext uri="{FF2B5EF4-FFF2-40B4-BE49-F238E27FC236}">
                <a16:creationId xmlns:a16="http://schemas.microsoft.com/office/drawing/2014/main" id="{51668E2B-7554-4293-BF3F-EA9B0D0C18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FB2DFD-3E83-4A50-9ABD-33424660E6C1}"/>
              </a:ext>
            </a:extLst>
          </p:cNvPr>
          <p:cNvSpPr>
            <a:spLocks noGrp="1"/>
          </p:cNvSpPr>
          <p:nvPr>
            <p:ph type="sldNum" sz="quarter" idx="12"/>
          </p:nvPr>
        </p:nvSpPr>
        <p:spPr/>
        <p:txBody>
          <a:bodyPr/>
          <a:lstStyle/>
          <a:p>
            <a:fld id="{680E9310-6889-4109-85FA-925733AC7833}" type="slidenum">
              <a:rPr lang="en-US" smtClean="0"/>
              <a:t>‹#›</a:t>
            </a:fld>
            <a:endParaRPr lang="en-US"/>
          </a:p>
        </p:txBody>
      </p:sp>
    </p:spTree>
    <p:extLst>
      <p:ext uri="{BB962C8B-B14F-4D97-AF65-F5344CB8AC3E}">
        <p14:creationId xmlns:p14="http://schemas.microsoft.com/office/powerpoint/2010/main" val="73516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45FF2-F61B-48CB-8F61-9102A914A31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13503E-217B-4E55-BE2E-EB584183052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B16CBA-B657-4049-9102-E3D083BDB40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A6E4A76-B16A-4815-965E-C96F5A5E390A}"/>
              </a:ext>
            </a:extLst>
          </p:cNvPr>
          <p:cNvSpPr>
            <a:spLocks noGrp="1"/>
          </p:cNvSpPr>
          <p:nvPr>
            <p:ph type="dt" sz="half" idx="10"/>
          </p:nvPr>
        </p:nvSpPr>
        <p:spPr/>
        <p:txBody>
          <a:bodyPr/>
          <a:lstStyle/>
          <a:p>
            <a:fld id="{28798266-1FC9-4040-9101-1438E68B1434}" type="datetimeFigureOut">
              <a:rPr lang="en-US" smtClean="0"/>
              <a:t>10/25/2018</a:t>
            </a:fld>
            <a:endParaRPr lang="en-US"/>
          </a:p>
        </p:txBody>
      </p:sp>
      <p:sp>
        <p:nvSpPr>
          <p:cNvPr id="6" name="Footer Placeholder 5">
            <a:extLst>
              <a:ext uri="{FF2B5EF4-FFF2-40B4-BE49-F238E27FC236}">
                <a16:creationId xmlns:a16="http://schemas.microsoft.com/office/drawing/2014/main" id="{FCB82B34-DE00-4508-86AE-FACD1F001B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AFC529-A6B3-45CB-93FB-34FB066AD740}"/>
              </a:ext>
            </a:extLst>
          </p:cNvPr>
          <p:cNvSpPr>
            <a:spLocks noGrp="1"/>
          </p:cNvSpPr>
          <p:nvPr>
            <p:ph type="sldNum" sz="quarter" idx="12"/>
          </p:nvPr>
        </p:nvSpPr>
        <p:spPr/>
        <p:txBody>
          <a:bodyPr/>
          <a:lstStyle/>
          <a:p>
            <a:fld id="{680E9310-6889-4109-85FA-925733AC7833}" type="slidenum">
              <a:rPr lang="en-US" smtClean="0"/>
              <a:t>‹#›</a:t>
            </a:fld>
            <a:endParaRPr lang="en-US"/>
          </a:p>
        </p:txBody>
      </p:sp>
    </p:spTree>
    <p:extLst>
      <p:ext uri="{BB962C8B-B14F-4D97-AF65-F5344CB8AC3E}">
        <p14:creationId xmlns:p14="http://schemas.microsoft.com/office/powerpoint/2010/main" val="458032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7142-2F01-4F98-AC84-56E6BA187FE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6E922C-9428-4C2A-86EE-F9A8E2BD85B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535A0A-1E4A-4C3F-B080-2E4128BFCB5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152BD9-F1C3-4F1D-8C3E-E30282EE9471}"/>
              </a:ext>
            </a:extLst>
          </p:cNvPr>
          <p:cNvSpPr>
            <a:spLocks noGrp="1"/>
          </p:cNvSpPr>
          <p:nvPr>
            <p:ph type="dt" sz="half" idx="10"/>
          </p:nvPr>
        </p:nvSpPr>
        <p:spPr/>
        <p:txBody>
          <a:bodyPr/>
          <a:lstStyle/>
          <a:p>
            <a:fld id="{28798266-1FC9-4040-9101-1438E68B1434}" type="datetimeFigureOut">
              <a:rPr lang="en-US" smtClean="0"/>
              <a:t>10/25/2018</a:t>
            </a:fld>
            <a:endParaRPr lang="en-US"/>
          </a:p>
        </p:txBody>
      </p:sp>
      <p:sp>
        <p:nvSpPr>
          <p:cNvPr id="6" name="Footer Placeholder 5">
            <a:extLst>
              <a:ext uri="{FF2B5EF4-FFF2-40B4-BE49-F238E27FC236}">
                <a16:creationId xmlns:a16="http://schemas.microsoft.com/office/drawing/2014/main" id="{01536939-F480-4189-97CB-F1E25F322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E4F933-5B24-4A32-AE66-AF381DAD2389}"/>
              </a:ext>
            </a:extLst>
          </p:cNvPr>
          <p:cNvSpPr>
            <a:spLocks noGrp="1"/>
          </p:cNvSpPr>
          <p:nvPr>
            <p:ph type="sldNum" sz="quarter" idx="12"/>
          </p:nvPr>
        </p:nvSpPr>
        <p:spPr/>
        <p:txBody>
          <a:bodyPr/>
          <a:lstStyle/>
          <a:p>
            <a:fld id="{680E9310-6889-4109-85FA-925733AC7833}" type="slidenum">
              <a:rPr lang="en-US" smtClean="0"/>
              <a:t>‹#›</a:t>
            </a:fld>
            <a:endParaRPr lang="en-US"/>
          </a:p>
        </p:txBody>
      </p:sp>
    </p:spTree>
    <p:extLst>
      <p:ext uri="{BB962C8B-B14F-4D97-AF65-F5344CB8AC3E}">
        <p14:creationId xmlns:p14="http://schemas.microsoft.com/office/powerpoint/2010/main" val="2498592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29B62C-F879-4898-B214-AC9A81E82F30}"/>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488779-B2F9-4763-8990-5234B794D4B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CA0B0C-0DB9-4E08-94EE-2BFEAC81CB84}"/>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98266-1FC9-4040-9101-1438E68B1434}" type="datetimeFigureOut">
              <a:rPr lang="en-US" smtClean="0"/>
              <a:t>10/25/2018</a:t>
            </a:fld>
            <a:endParaRPr lang="en-US"/>
          </a:p>
        </p:txBody>
      </p:sp>
      <p:sp>
        <p:nvSpPr>
          <p:cNvPr id="5" name="Footer Placeholder 4">
            <a:extLst>
              <a:ext uri="{FF2B5EF4-FFF2-40B4-BE49-F238E27FC236}">
                <a16:creationId xmlns:a16="http://schemas.microsoft.com/office/drawing/2014/main" id="{9262055A-54F8-4596-9908-9831AE6CF00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CAE4B2-6E37-4CB1-B0F6-C048AB50CE7C}"/>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E9310-6889-4109-85FA-925733AC7833}" type="slidenum">
              <a:rPr lang="en-US" smtClean="0"/>
              <a:t>‹#›</a:t>
            </a:fld>
            <a:endParaRPr lang="en-US"/>
          </a:p>
        </p:txBody>
      </p:sp>
    </p:spTree>
    <p:extLst>
      <p:ext uri="{BB962C8B-B14F-4D97-AF65-F5344CB8AC3E}">
        <p14:creationId xmlns:p14="http://schemas.microsoft.com/office/powerpoint/2010/main" val="361953007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5567613" y="321177"/>
            <a:ext cx="3249230"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7A96FC-0690-472F-82DF-F62DFA47B592}"/>
              </a:ext>
            </a:extLst>
          </p:cNvPr>
          <p:cNvSpPr>
            <a:spLocks noGrp="1"/>
          </p:cNvSpPr>
          <p:nvPr>
            <p:ph type="ctrTitle"/>
          </p:nvPr>
        </p:nvSpPr>
        <p:spPr>
          <a:xfrm>
            <a:off x="5820627" y="914400"/>
            <a:ext cx="2743200" cy="2887579"/>
          </a:xfrm>
        </p:spPr>
        <p:txBody>
          <a:bodyPr>
            <a:normAutofit/>
          </a:bodyPr>
          <a:lstStyle/>
          <a:p>
            <a:r>
              <a:rPr lang="en-US" sz="3300">
                <a:solidFill>
                  <a:srgbClr val="FFFFFF"/>
                </a:solidFill>
              </a:rPr>
              <a:t>Normalization</a:t>
            </a:r>
          </a:p>
        </p:txBody>
      </p:sp>
      <p:sp>
        <p:nvSpPr>
          <p:cNvPr id="3" name="Subtitle 2">
            <a:extLst>
              <a:ext uri="{FF2B5EF4-FFF2-40B4-BE49-F238E27FC236}">
                <a16:creationId xmlns:a16="http://schemas.microsoft.com/office/drawing/2014/main" id="{882E4D0B-75F0-47FC-BB36-4BF41EFC4B2F}"/>
              </a:ext>
            </a:extLst>
          </p:cNvPr>
          <p:cNvSpPr>
            <a:spLocks noGrp="1"/>
          </p:cNvSpPr>
          <p:nvPr>
            <p:ph type="subTitle" idx="1"/>
          </p:nvPr>
        </p:nvSpPr>
        <p:spPr>
          <a:xfrm>
            <a:off x="5820627" y="4170501"/>
            <a:ext cx="2743200" cy="1525597"/>
          </a:xfrm>
        </p:spPr>
        <p:txBody>
          <a:bodyPr>
            <a:normAutofit/>
          </a:bodyPr>
          <a:lstStyle/>
          <a:p>
            <a:r>
              <a:rPr lang="en-US" sz="1700" dirty="0">
                <a:solidFill>
                  <a:srgbClr val="FFFFFF"/>
                </a:solidFill>
              </a:rPr>
              <a:t>Lucas Cordova</a:t>
            </a:r>
          </a:p>
        </p:txBody>
      </p:sp>
      <p:pic>
        <p:nvPicPr>
          <p:cNvPr id="7" name="Graphic 6" descr="Database">
            <a:extLst>
              <a:ext uri="{FF2B5EF4-FFF2-40B4-BE49-F238E27FC236}">
                <a16:creationId xmlns:a16="http://schemas.microsoft.com/office/drawing/2014/main" id="{79DD369C-92E9-45C7-96D3-C3D72474BA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3496" y="975391"/>
            <a:ext cx="4915159" cy="4915159"/>
          </a:xfrm>
          <a:prstGeom prst="rect">
            <a:avLst/>
          </a:prstGeom>
        </p:spPr>
      </p:pic>
      <p:cxnSp>
        <p:nvCxnSpPr>
          <p:cNvPr id="14" name="Straight Connector 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08294" y="3910267"/>
            <a:ext cx="1940093"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4184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914400"/>
            <a:ext cx="5715000" cy="5076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28650" y="365125"/>
            <a:ext cx="7886700" cy="549275"/>
          </a:xfrm>
        </p:spPr>
        <p:txBody>
          <a:bodyPr rtlCol="0">
            <a:normAutofit fontScale="90000"/>
          </a:bodyPr>
          <a:lstStyle/>
          <a:p>
            <a:pPr algn="ctr">
              <a:defRPr/>
            </a:pPr>
            <a:r>
              <a:rPr lang="en-US" dirty="0"/>
              <a:t>Data Normalization </a:t>
            </a:r>
            <a:r>
              <a:rPr lang="en-US" sz="1300" dirty="0"/>
              <a:t>(Cont.)</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10</a:t>
            </a:fld>
            <a:endParaRPr lang="en-US" dirty="0"/>
          </a:p>
        </p:txBody>
      </p:sp>
      <p:sp>
        <p:nvSpPr>
          <p:cNvPr id="9" name="Rectangle 8"/>
          <p:cNvSpPr/>
          <p:nvPr/>
        </p:nvSpPr>
        <p:spPr>
          <a:xfrm>
            <a:off x="5638800" y="1905000"/>
            <a:ext cx="3276600" cy="1384995"/>
          </a:xfrm>
          <a:prstGeom prst="rect">
            <a:avLst/>
          </a:prstGeom>
        </p:spPr>
        <p:txBody>
          <a:bodyPr wrap="square">
            <a:spAutoFit/>
          </a:bodyPr>
          <a:lstStyle/>
          <a:p>
            <a:r>
              <a:rPr lang="en-US" sz="1400" dirty="0"/>
              <a:t>When the PRODUCT table is transformed from 2NF to 3F, the result is two separate tables:</a:t>
            </a:r>
          </a:p>
          <a:p>
            <a:r>
              <a:rPr lang="en-US" sz="1400" dirty="0"/>
              <a:t>PRODUCT and SUPPLIER. Note that in 3NF, all fields depend on the key, the whole key, and nothing but the key!</a:t>
            </a:r>
          </a:p>
        </p:txBody>
      </p:sp>
    </p:spTree>
    <p:extLst>
      <p:ext uri="{BB962C8B-B14F-4D97-AF65-F5344CB8AC3E}">
        <p14:creationId xmlns:p14="http://schemas.microsoft.com/office/powerpoint/2010/main" val="2995802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8587" y="1057275"/>
            <a:ext cx="3706813"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28650" y="365125"/>
            <a:ext cx="7886700" cy="545783"/>
          </a:xfrm>
        </p:spPr>
        <p:txBody>
          <a:bodyPr rtlCol="0">
            <a:normAutofit fontScale="90000"/>
          </a:bodyPr>
          <a:lstStyle/>
          <a:p>
            <a:pPr algn="ctr">
              <a:defRPr/>
            </a:pPr>
            <a:r>
              <a:rPr lang="en-US" dirty="0"/>
              <a:t>Two Real-World Examples</a:t>
            </a:r>
            <a:endParaRPr lang="en-US" sz="1300"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11</a:t>
            </a:fld>
            <a:endParaRPr lang="en-US" dirty="0"/>
          </a:p>
        </p:txBody>
      </p:sp>
      <p:sp>
        <p:nvSpPr>
          <p:cNvPr id="8" name="Rectangle 7"/>
          <p:cNvSpPr/>
          <p:nvPr/>
        </p:nvSpPr>
        <p:spPr>
          <a:xfrm>
            <a:off x="247650" y="1563448"/>
            <a:ext cx="8667750" cy="523220"/>
          </a:xfrm>
          <a:prstGeom prst="rect">
            <a:avLst/>
          </a:prstGeom>
        </p:spPr>
        <p:txBody>
          <a:bodyPr wrap="square">
            <a:spAutoFit/>
          </a:bodyPr>
          <a:lstStyle/>
          <a:p>
            <a:r>
              <a:rPr lang="en-US" sz="2800" dirty="0">
                <a:latin typeface="+mn-lt"/>
              </a:rPr>
              <a:t>Example 1: Crossroads College</a:t>
            </a:r>
            <a:endParaRPr lang="en-US" sz="1000" dirty="0">
              <a:latin typeface="+mn-lt"/>
            </a:endParaRPr>
          </a:p>
        </p:txBody>
      </p:sp>
      <p:sp>
        <p:nvSpPr>
          <p:cNvPr id="7" name="Rectangle 6"/>
          <p:cNvSpPr/>
          <p:nvPr/>
        </p:nvSpPr>
        <p:spPr>
          <a:xfrm>
            <a:off x="6678613" y="3456621"/>
            <a:ext cx="2236787" cy="954107"/>
          </a:xfrm>
          <a:prstGeom prst="rect">
            <a:avLst/>
          </a:prstGeom>
        </p:spPr>
        <p:txBody>
          <a:bodyPr wrap="square">
            <a:spAutoFit/>
          </a:bodyPr>
          <a:lstStyle/>
          <a:p>
            <a:r>
              <a:rPr lang="en-US" sz="1400" dirty="0"/>
              <a:t>An initial entity-relationship diagram for ADVISOR,</a:t>
            </a:r>
          </a:p>
          <a:p>
            <a:r>
              <a:rPr lang="en-US" sz="1400" dirty="0"/>
              <a:t>STUDENT, and COURSE</a:t>
            </a:r>
          </a:p>
        </p:txBody>
      </p:sp>
      <p:sp>
        <p:nvSpPr>
          <p:cNvPr id="9" name="Rectangle 8"/>
          <p:cNvSpPr/>
          <p:nvPr/>
        </p:nvSpPr>
        <p:spPr>
          <a:xfrm>
            <a:off x="2895601" y="5953780"/>
            <a:ext cx="6033654" cy="523220"/>
          </a:xfrm>
          <a:prstGeom prst="rect">
            <a:avLst/>
          </a:prstGeom>
        </p:spPr>
        <p:txBody>
          <a:bodyPr wrap="square">
            <a:spAutoFit/>
          </a:bodyPr>
          <a:lstStyle/>
          <a:p>
            <a:r>
              <a:rPr lang="en-US" sz="1400" dirty="0"/>
              <a:t>The STUDENT table is unnormalized because it contains a repeating group that represents the courses each student has taken</a:t>
            </a:r>
          </a:p>
        </p:txBody>
      </p:sp>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649" y="1981200"/>
            <a:ext cx="6194821" cy="382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7425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1066800"/>
            <a:ext cx="5638800" cy="5015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28650" y="365126"/>
            <a:ext cx="7886700" cy="620276"/>
          </a:xfrm>
        </p:spPr>
        <p:txBody>
          <a:bodyPr rtlCol="0">
            <a:normAutofit fontScale="90000"/>
          </a:bodyPr>
          <a:lstStyle/>
          <a:p>
            <a:pPr algn="ctr">
              <a:defRPr/>
            </a:pPr>
            <a:r>
              <a:rPr lang="en-US" dirty="0"/>
              <a:t>Two Real-World Examples </a:t>
            </a:r>
            <a:r>
              <a:rPr lang="en-US" sz="1300" dirty="0"/>
              <a:t>(Cont.)</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12</a:t>
            </a:fld>
            <a:endParaRPr lang="en-US" dirty="0"/>
          </a:p>
        </p:txBody>
      </p:sp>
      <p:sp>
        <p:nvSpPr>
          <p:cNvPr id="9" name="Rectangle 8"/>
          <p:cNvSpPr/>
          <p:nvPr/>
        </p:nvSpPr>
        <p:spPr>
          <a:xfrm>
            <a:off x="6172199" y="5105400"/>
            <a:ext cx="2757055" cy="1169551"/>
          </a:xfrm>
          <a:prstGeom prst="rect">
            <a:avLst/>
          </a:prstGeom>
        </p:spPr>
        <p:txBody>
          <a:bodyPr wrap="square">
            <a:spAutoFit/>
          </a:bodyPr>
          <a:lstStyle/>
          <a:p>
            <a:r>
              <a:rPr lang="en-US" sz="1400" dirty="0"/>
              <a:t>The STUDENT table in 1NF. Notice that the primary key has been expanded to include STUDENT NUMBER and COURSE NUMBER</a:t>
            </a:r>
          </a:p>
        </p:txBody>
      </p:sp>
    </p:spTree>
    <p:extLst>
      <p:ext uri="{BB962C8B-B14F-4D97-AF65-F5344CB8AC3E}">
        <p14:creationId xmlns:p14="http://schemas.microsoft.com/office/powerpoint/2010/main" val="2577318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1066801"/>
            <a:ext cx="3925892"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28650" y="365125"/>
            <a:ext cx="7886700" cy="549275"/>
          </a:xfrm>
        </p:spPr>
        <p:txBody>
          <a:bodyPr rtlCol="0">
            <a:normAutofit fontScale="90000"/>
          </a:bodyPr>
          <a:lstStyle/>
          <a:p>
            <a:pPr algn="ctr">
              <a:defRPr/>
            </a:pPr>
            <a:r>
              <a:rPr lang="en-US" dirty="0"/>
              <a:t>Two Real-World Examples </a:t>
            </a:r>
            <a:r>
              <a:rPr lang="en-US" sz="1300" dirty="0"/>
              <a:t>(Cont.)</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13</a:t>
            </a:fld>
            <a:endParaRPr lang="en-US" dirty="0"/>
          </a:p>
        </p:txBody>
      </p:sp>
      <p:sp>
        <p:nvSpPr>
          <p:cNvPr id="9" name="Rectangle 8"/>
          <p:cNvSpPr/>
          <p:nvPr/>
        </p:nvSpPr>
        <p:spPr>
          <a:xfrm>
            <a:off x="6172199" y="5105400"/>
            <a:ext cx="2757055" cy="1169551"/>
          </a:xfrm>
          <a:prstGeom prst="rect">
            <a:avLst/>
          </a:prstGeom>
        </p:spPr>
        <p:txBody>
          <a:bodyPr wrap="square">
            <a:spAutoFit/>
          </a:bodyPr>
          <a:lstStyle/>
          <a:p>
            <a:r>
              <a:rPr lang="en-US" sz="1400" dirty="0"/>
              <a:t>The STUDENT, COURSE, and GRADE tables in 2NF. Notice that all fields are functionally dependent on the entire primary key of their respective tables</a:t>
            </a:r>
          </a:p>
        </p:txBody>
      </p:sp>
    </p:spTree>
    <p:extLst>
      <p:ext uri="{BB962C8B-B14F-4D97-AF65-F5344CB8AC3E}">
        <p14:creationId xmlns:p14="http://schemas.microsoft.com/office/powerpoint/2010/main" val="33920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6700" y="1105477"/>
            <a:ext cx="5930900" cy="4691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28650" y="365125"/>
            <a:ext cx="7886700" cy="473075"/>
          </a:xfrm>
        </p:spPr>
        <p:txBody>
          <a:bodyPr rtlCol="0">
            <a:normAutofit fontScale="90000"/>
          </a:bodyPr>
          <a:lstStyle/>
          <a:p>
            <a:pPr algn="ctr">
              <a:defRPr/>
            </a:pPr>
            <a:r>
              <a:rPr lang="en-US" dirty="0"/>
              <a:t>Two Real-World Examples </a:t>
            </a:r>
            <a:r>
              <a:rPr lang="en-US" sz="1300" dirty="0"/>
              <a:t>(Cont.)</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14</a:t>
            </a:fld>
            <a:endParaRPr lang="en-US" dirty="0"/>
          </a:p>
        </p:txBody>
      </p:sp>
      <p:sp>
        <p:nvSpPr>
          <p:cNvPr id="9" name="Rectangle 8"/>
          <p:cNvSpPr/>
          <p:nvPr/>
        </p:nvSpPr>
        <p:spPr>
          <a:xfrm>
            <a:off x="3581400" y="5864399"/>
            <a:ext cx="4738254" cy="954107"/>
          </a:xfrm>
          <a:prstGeom prst="rect">
            <a:avLst/>
          </a:prstGeom>
        </p:spPr>
        <p:txBody>
          <a:bodyPr wrap="square">
            <a:spAutoFit/>
          </a:bodyPr>
          <a:lstStyle/>
          <a:p>
            <a:r>
              <a:rPr lang="en-US" sz="1400" dirty="0"/>
              <a:t>STUDENT, ADVISOR, COURSE, and GRADE tables in 3NF. When the STUDENT table is</a:t>
            </a:r>
          </a:p>
          <a:p>
            <a:r>
              <a:rPr lang="en-US" sz="1400" dirty="0"/>
              <a:t>transformed from 2NF to 3NF, the result is two tables: STUDENT and ADVISOR</a:t>
            </a:r>
          </a:p>
        </p:txBody>
      </p:sp>
    </p:spTree>
    <p:extLst>
      <p:ext uri="{BB962C8B-B14F-4D97-AF65-F5344CB8AC3E}">
        <p14:creationId xmlns:p14="http://schemas.microsoft.com/office/powerpoint/2010/main" val="247302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701675"/>
          </a:xfrm>
        </p:spPr>
        <p:txBody>
          <a:bodyPr rtlCol="0">
            <a:normAutofit/>
          </a:bodyPr>
          <a:lstStyle/>
          <a:p>
            <a:pPr algn="ctr">
              <a:defRPr/>
            </a:pPr>
            <a:r>
              <a:rPr lang="en-US" dirty="0"/>
              <a:t>Two Real-World Examples </a:t>
            </a:r>
            <a:r>
              <a:rPr lang="en-US" sz="1300" dirty="0"/>
              <a:t>(Cont.)</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15</a:t>
            </a:fld>
            <a:endParaRPr lang="en-US" dirty="0"/>
          </a:p>
        </p:txBody>
      </p:sp>
      <p:sp>
        <p:nvSpPr>
          <p:cNvPr id="9" name="Rectangle 8"/>
          <p:cNvSpPr/>
          <p:nvPr/>
        </p:nvSpPr>
        <p:spPr>
          <a:xfrm>
            <a:off x="2667000" y="5562600"/>
            <a:ext cx="5652654" cy="954107"/>
          </a:xfrm>
          <a:prstGeom prst="rect">
            <a:avLst/>
          </a:prstGeom>
        </p:spPr>
        <p:txBody>
          <a:bodyPr wrap="square">
            <a:spAutoFit/>
          </a:bodyPr>
          <a:lstStyle/>
          <a:p>
            <a:r>
              <a:rPr lang="en-US" sz="1400" dirty="0"/>
              <a:t>The entity-relationship diagram for STUDENT, ADVISOR, and COURSE after normalization. The GRADE entity was identified during the normalization process. GRADE is an associative entity that links the STUDENT and COURSE tables</a:t>
            </a:r>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982" y="1219200"/>
            <a:ext cx="7890642"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9954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709141"/>
          </a:xfrm>
        </p:spPr>
        <p:txBody>
          <a:bodyPr rtlCol="0">
            <a:normAutofit/>
          </a:bodyPr>
          <a:lstStyle/>
          <a:p>
            <a:pPr algn="ctr">
              <a:defRPr/>
            </a:pPr>
            <a:r>
              <a:rPr lang="en-US" dirty="0"/>
              <a:t>Two Real-World Examples </a:t>
            </a:r>
            <a:r>
              <a:rPr lang="en-US" sz="1300" dirty="0"/>
              <a:t>(Cont.)</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16</a:t>
            </a:fld>
            <a:endParaRPr lang="en-US" dirty="0"/>
          </a:p>
        </p:txBody>
      </p:sp>
      <p:sp>
        <p:nvSpPr>
          <p:cNvPr id="8" name="Rectangle 7"/>
          <p:cNvSpPr/>
          <p:nvPr/>
        </p:nvSpPr>
        <p:spPr>
          <a:xfrm>
            <a:off x="247650" y="1563448"/>
            <a:ext cx="8667750" cy="523220"/>
          </a:xfrm>
          <a:prstGeom prst="rect">
            <a:avLst/>
          </a:prstGeom>
        </p:spPr>
        <p:txBody>
          <a:bodyPr wrap="square">
            <a:spAutoFit/>
          </a:bodyPr>
          <a:lstStyle/>
          <a:p>
            <a:r>
              <a:rPr lang="en-US" sz="2800" dirty="0">
                <a:latin typeface="+mn-lt"/>
              </a:rPr>
              <a:t>Example 2: Magic Maintenance</a:t>
            </a:r>
            <a:endParaRPr lang="en-US" sz="1000" dirty="0">
              <a:latin typeface="+mn-lt"/>
            </a:endParaRPr>
          </a:p>
        </p:txBody>
      </p:sp>
      <p:sp>
        <p:nvSpPr>
          <p:cNvPr id="9" name="Rectangle 8"/>
          <p:cNvSpPr/>
          <p:nvPr/>
        </p:nvSpPr>
        <p:spPr>
          <a:xfrm>
            <a:off x="6949736" y="2890634"/>
            <a:ext cx="1979518" cy="2893100"/>
          </a:xfrm>
          <a:prstGeom prst="rect">
            <a:avLst/>
          </a:prstGeom>
        </p:spPr>
        <p:txBody>
          <a:bodyPr wrap="square">
            <a:spAutoFit/>
          </a:bodyPr>
          <a:lstStyle/>
          <a:p>
            <a:r>
              <a:rPr lang="en-US" sz="1400" dirty="0"/>
              <a:t>A relational database design for a computer service company uses common fields to link the tables and form an overall data structure. Notice the one-to-many notation symbols, and the primary keys, which are indicated with gold-colored key symbols</a:t>
            </a:r>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2086668"/>
            <a:ext cx="5959136" cy="3912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3103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550823"/>
          </a:xfrm>
        </p:spPr>
        <p:txBody>
          <a:bodyPr rtlCol="0">
            <a:normAutofit fontScale="90000"/>
          </a:bodyPr>
          <a:lstStyle/>
          <a:p>
            <a:pPr algn="ctr">
              <a:defRPr/>
            </a:pPr>
            <a:r>
              <a:rPr lang="en-US" dirty="0"/>
              <a:t>Two Real-World Examples </a:t>
            </a:r>
            <a:r>
              <a:rPr lang="en-US" sz="1300" dirty="0"/>
              <a:t>(Cont.)</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17</a:t>
            </a:fld>
            <a:endParaRPr lang="en-US" dirty="0"/>
          </a:p>
        </p:txBody>
      </p:sp>
      <p:sp>
        <p:nvSpPr>
          <p:cNvPr id="9" name="Rectangle 8"/>
          <p:cNvSpPr/>
          <p:nvPr/>
        </p:nvSpPr>
        <p:spPr>
          <a:xfrm>
            <a:off x="6949736" y="2890634"/>
            <a:ext cx="1979518" cy="2462213"/>
          </a:xfrm>
          <a:prstGeom prst="rect">
            <a:avLst/>
          </a:prstGeom>
        </p:spPr>
        <p:txBody>
          <a:bodyPr wrap="square">
            <a:spAutoFit/>
          </a:bodyPr>
          <a:lstStyle/>
          <a:p>
            <a:r>
              <a:rPr lang="en-US" sz="1400" dirty="0"/>
              <a:t>Sample data, primary keys, and common fields for the database shown. </a:t>
            </a:r>
          </a:p>
          <a:p>
            <a:r>
              <a:rPr lang="en-US" sz="1400" dirty="0"/>
              <a:t>The design is in 3NF. Notice that all nonkey fields functionally depend on a primary key, the whole primary key, and nothing but the primary key</a:t>
            </a:r>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1078479"/>
            <a:ext cx="4799215" cy="5115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2603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gn="ctr">
              <a:defRPr/>
            </a:pPr>
            <a:r>
              <a:rPr lang="en-US" dirty="0"/>
              <a:t>Data Normalization</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a:t>
            </a:fld>
            <a:endParaRPr lang="en-US" dirty="0"/>
          </a:p>
        </p:txBody>
      </p:sp>
      <p:sp>
        <p:nvSpPr>
          <p:cNvPr id="7" name="Rectangle 6"/>
          <p:cNvSpPr/>
          <p:nvPr/>
        </p:nvSpPr>
        <p:spPr>
          <a:xfrm>
            <a:off x="247650" y="1563448"/>
            <a:ext cx="8134350" cy="4524315"/>
          </a:xfrm>
          <a:prstGeom prst="rect">
            <a:avLst/>
          </a:prstGeom>
        </p:spPr>
        <p:txBody>
          <a:bodyPr wrap="square">
            <a:spAutoFit/>
          </a:bodyPr>
          <a:lstStyle/>
          <a:p>
            <a:pPr marL="342900" indent="-342900">
              <a:buFont typeface="Arial" pitchFamily="34" charset="0"/>
              <a:buChar char="•"/>
            </a:pPr>
            <a:r>
              <a:rPr lang="en-US" sz="2400" dirty="0">
                <a:latin typeface="+mn-lt"/>
              </a:rPr>
              <a:t>Normalization is the process of creating table designs by assigning specific fields or attributes to each table in the database</a:t>
            </a:r>
          </a:p>
          <a:p>
            <a:pPr marL="342900" indent="-342900">
              <a:buFont typeface="Arial" pitchFamily="34" charset="0"/>
              <a:buChar char="•"/>
            </a:pPr>
            <a:r>
              <a:rPr lang="en-US" sz="2400" dirty="0">
                <a:latin typeface="+mn-lt"/>
              </a:rPr>
              <a:t>Normalization involves applying a set of rules that can help you identify and correct inherent problems and complexities in your table designs</a:t>
            </a:r>
          </a:p>
          <a:p>
            <a:pPr marL="342900" indent="-342900">
              <a:buFont typeface="Arial" pitchFamily="34" charset="0"/>
              <a:buChar char="•"/>
            </a:pPr>
            <a:r>
              <a:rPr lang="en-US" sz="2400" dirty="0">
                <a:latin typeface="+mn-lt"/>
              </a:rPr>
              <a:t>The normalization process typically involves four stages: </a:t>
            </a:r>
          </a:p>
          <a:p>
            <a:pPr marL="800100" lvl="1" indent="-342900">
              <a:buFont typeface="Arial" pitchFamily="34" charset="0"/>
              <a:buChar char="•"/>
            </a:pPr>
            <a:r>
              <a:rPr lang="en-US" sz="2400" dirty="0">
                <a:latin typeface="+mn-lt"/>
              </a:rPr>
              <a:t>Unnormalized design</a:t>
            </a:r>
          </a:p>
          <a:p>
            <a:pPr marL="800100" lvl="1" indent="-342900">
              <a:buFont typeface="Arial" pitchFamily="34" charset="0"/>
              <a:buChar char="•"/>
            </a:pPr>
            <a:r>
              <a:rPr lang="en-US" sz="2400" dirty="0">
                <a:latin typeface="+mn-lt"/>
              </a:rPr>
              <a:t>First normal form</a:t>
            </a:r>
          </a:p>
          <a:p>
            <a:pPr marL="800100" lvl="1" indent="-342900">
              <a:buFont typeface="Arial" pitchFamily="34" charset="0"/>
              <a:buChar char="•"/>
            </a:pPr>
            <a:r>
              <a:rPr lang="en-US" sz="2400" dirty="0">
                <a:latin typeface="+mn-lt"/>
              </a:rPr>
              <a:t>Second normal form</a:t>
            </a:r>
          </a:p>
          <a:p>
            <a:pPr marL="800100" lvl="1" indent="-342900">
              <a:buFont typeface="Arial" pitchFamily="34" charset="0"/>
              <a:buChar char="•"/>
            </a:pPr>
            <a:r>
              <a:rPr lang="en-US" sz="2400" dirty="0">
                <a:latin typeface="+mn-lt"/>
              </a:rPr>
              <a:t>Third normal form</a:t>
            </a:r>
          </a:p>
        </p:txBody>
      </p:sp>
    </p:spTree>
    <p:extLst>
      <p:ext uri="{BB962C8B-B14F-4D97-AF65-F5344CB8AC3E}">
        <p14:creationId xmlns:p14="http://schemas.microsoft.com/office/powerpoint/2010/main" val="2164849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gn="ctr">
              <a:defRPr/>
            </a:pPr>
            <a:r>
              <a:rPr lang="en-US" dirty="0"/>
              <a:t>Data Normalization</a:t>
            </a:r>
            <a:endParaRPr lang="en-US" sz="1300"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a:t>
            </a:fld>
            <a:endParaRPr lang="en-US" dirty="0"/>
          </a:p>
        </p:txBody>
      </p:sp>
      <p:sp>
        <p:nvSpPr>
          <p:cNvPr id="8" name="Rectangle 7"/>
          <p:cNvSpPr/>
          <p:nvPr/>
        </p:nvSpPr>
        <p:spPr>
          <a:xfrm>
            <a:off x="247650" y="1563448"/>
            <a:ext cx="8667750" cy="3785652"/>
          </a:xfrm>
          <a:prstGeom prst="rect">
            <a:avLst/>
          </a:prstGeom>
        </p:spPr>
        <p:txBody>
          <a:bodyPr wrap="square">
            <a:spAutoFit/>
          </a:bodyPr>
          <a:lstStyle/>
          <a:p>
            <a:pPr marL="342900" indent="-342900">
              <a:buFont typeface="Arial" pitchFamily="34" charset="0"/>
              <a:buChar char="•"/>
            </a:pPr>
            <a:r>
              <a:rPr lang="en-US" sz="2400" dirty="0">
                <a:latin typeface="+mn-lt"/>
              </a:rPr>
              <a:t>Standard Notation Format</a:t>
            </a:r>
          </a:p>
          <a:p>
            <a:pPr marL="800100" lvl="1" indent="-342900">
              <a:buFont typeface="Arial" pitchFamily="34" charset="0"/>
              <a:buChar char="•"/>
            </a:pPr>
            <a:r>
              <a:rPr lang="en-US" sz="2400" dirty="0">
                <a:latin typeface="+mn-lt"/>
              </a:rPr>
              <a:t>Starts with the name of the table, followed by a parenthetical expression that contains the field names separated by commas. The primary key field(s) is underlined, like this:</a:t>
            </a:r>
          </a:p>
          <a:p>
            <a:pPr marL="1257300" lvl="2" indent="-342900">
              <a:buFont typeface="Arial" pitchFamily="34" charset="0"/>
              <a:buChar char="•"/>
            </a:pPr>
            <a:r>
              <a:rPr lang="en-US" sz="2400" dirty="0">
                <a:latin typeface="+mn-lt"/>
              </a:rPr>
              <a:t>NAME (</a:t>
            </a:r>
            <a:r>
              <a:rPr lang="en-US" sz="2400" u="sng" dirty="0">
                <a:latin typeface="+mn-lt"/>
              </a:rPr>
              <a:t>FIELD 1</a:t>
            </a:r>
            <a:r>
              <a:rPr lang="en-US" sz="2400" dirty="0">
                <a:latin typeface="+mn-lt"/>
              </a:rPr>
              <a:t>, FIELD 2, FIELD 3)</a:t>
            </a:r>
          </a:p>
          <a:p>
            <a:pPr marL="800100" lvl="1" indent="-342900">
              <a:buFont typeface="Arial" pitchFamily="34" charset="0"/>
              <a:buChar char="•"/>
            </a:pPr>
            <a:r>
              <a:rPr lang="en-US" sz="2400" dirty="0">
                <a:latin typeface="+mn-lt"/>
              </a:rPr>
              <a:t>A repeating group is a set of one or more fields that can occur any number of times in a single record, with each occurrence having different values</a:t>
            </a:r>
          </a:p>
        </p:txBody>
      </p:sp>
    </p:spTree>
    <p:extLst>
      <p:ext uri="{BB962C8B-B14F-4D97-AF65-F5344CB8AC3E}">
        <p14:creationId xmlns:p14="http://schemas.microsoft.com/office/powerpoint/2010/main" val="2991772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gn="ctr">
              <a:defRPr/>
            </a:pPr>
            <a:r>
              <a:rPr lang="en-US" dirty="0"/>
              <a:t>Data Normalization </a:t>
            </a:r>
            <a:r>
              <a:rPr lang="en-US" sz="1300" dirty="0"/>
              <a:t>(Cont.)</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a:t>
            </a:fld>
            <a:endParaRPr lang="en-US" dirty="0"/>
          </a:p>
        </p:txBody>
      </p:sp>
      <p:sp>
        <p:nvSpPr>
          <p:cNvPr id="9" name="Rectangle 8"/>
          <p:cNvSpPr/>
          <p:nvPr/>
        </p:nvSpPr>
        <p:spPr>
          <a:xfrm>
            <a:off x="1895644" y="5410200"/>
            <a:ext cx="6562556" cy="954107"/>
          </a:xfrm>
          <a:prstGeom prst="rect">
            <a:avLst/>
          </a:prstGeom>
        </p:spPr>
        <p:txBody>
          <a:bodyPr wrap="square">
            <a:spAutoFit/>
          </a:bodyPr>
          <a:lstStyle/>
          <a:p>
            <a:r>
              <a:rPr lang="en-US" sz="1400" dirty="0"/>
              <a:t>In the ORDER table design, two orders have repeating groups that contain several products. ORDER is the primary key for the ORDER table, and PRODUCT NUMBER serves as a primary key for the repeating group. Because it contains repeating groups, the ORDER table is unnormalized</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971" y="1447800"/>
            <a:ext cx="8689673"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0737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gn="ctr">
              <a:defRPr/>
            </a:pPr>
            <a:r>
              <a:rPr lang="en-US" dirty="0"/>
              <a:t>Data Normalization </a:t>
            </a:r>
            <a:r>
              <a:rPr lang="en-US" sz="1300" dirty="0"/>
              <a:t>(Cont.)</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5</a:t>
            </a:fld>
            <a:endParaRPr lang="en-US" dirty="0"/>
          </a:p>
        </p:txBody>
      </p:sp>
      <p:sp>
        <p:nvSpPr>
          <p:cNvPr id="8" name="Rectangle 7"/>
          <p:cNvSpPr/>
          <p:nvPr/>
        </p:nvSpPr>
        <p:spPr>
          <a:xfrm>
            <a:off x="247650" y="1563448"/>
            <a:ext cx="8667750" cy="3046988"/>
          </a:xfrm>
          <a:prstGeom prst="rect">
            <a:avLst/>
          </a:prstGeom>
        </p:spPr>
        <p:txBody>
          <a:bodyPr wrap="square">
            <a:spAutoFit/>
          </a:bodyPr>
          <a:lstStyle/>
          <a:p>
            <a:pPr marL="342900" indent="-342900">
              <a:buFont typeface="Arial" pitchFamily="34" charset="0"/>
              <a:buChar char="•"/>
            </a:pPr>
            <a:r>
              <a:rPr lang="en-US" sz="2400" dirty="0">
                <a:latin typeface="+mn-lt"/>
              </a:rPr>
              <a:t>First Normal Form (1NF)</a:t>
            </a:r>
          </a:p>
          <a:p>
            <a:pPr marL="800100" lvl="1" indent="-342900">
              <a:buFont typeface="Arial" pitchFamily="34" charset="0"/>
              <a:buChar char="•"/>
            </a:pPr>
            <a:r>
              <a:rPr lang="en-US" sz="2400" dirty="0">
                <a:latin typeface="+mn-lt"/>
              </a:rPr>
              <a:t>A table is in first normal form (1NF) if it does not contain a repeating group</a:t>
            </a:r>
          </a:p>
          <a:p>
            <a:pPr marL="800100" lvl="1" indent="-342900">
              <a:buFont typeface="Arial" pitchFamily="34" charset="0"/>
              <a:buChar char="•"/>
            </a:pPr>
            <a:r>
              <a:rPr lang="en-US" sz="2400" dirty="0">
                <a:latin typeface="+mn-lt"/>
              </a:rPr>
              <a:t>When you eliminate the repeating group, additional records emerge — one for each combination of a specific order and a specific product</a:t>
            </a:r>
          </a:p>
          <a:p>
            <a:pPr marL="1257300" lvl="2" indent="-342900">
              <a:buFont typeface="Arial" pitchFamily="34" charset="0"/>
              <a:buChar char="•"/>
            </a:pPr>
            <a:r>
              <a:rPr lang="en-US" sz="2400" dirty="0">
                <a:latin typeface="+mn-lt"/>
              </a:rPr>
              <a:t>The result is more records, but a greatly simplified design</a:t>
            </a:r>
          </a:p>
        </p:txBody>
      </p:sp>
    </p:spTree>
    <p:extLst>
      <p:ext uri="{BB962C8B-B14F-4D97-AF65-F5344CB8AC3E}">
        <p14:creationId xmlns:p14="http://schemas.microsoft.com/office/powerpoint/2010/main" val="250841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2616" y="1066801"/>
            <a:ext cx="6214176" cy="447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28650" y="365125"/>
            <a:ext cx="7886700" cy="549275"/>
          </a:xfrm>
        </p:spPr>
        <p:txBody>
          <a:bodyPr rtlCol="0">
            <a:normAutofit fontScale="90000"/>
          </a:bodyPr>
          <a:lstStyle/>
          <a:p>
            <a:pPr algn="ctr">
              <a:defRPr/>
            </a:pPr>
            <a:r>
              <a:rPr lang="en-US" dirty="0"/>
              <a:t>Data Normalization </a:t>
            </a:r>
            <a:r>
              <a:rPr lang="en-US" sz="1300" dirty="0"/>
              <a:t>(Cont.)</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6</a:t>
            </a:fld>
            <a:endParaRPr lang="en-US" dirty="0"/>
          </a:p>
        </p:txBody>
      </p:sp>
      <p:sp>
        <p:nvSpPr>
          <p:cNvPr id="9" name="Rectangle 8"/>
          <p:cNvSpPr/>
          <p:nvPr/>
        </p:nvSpPr>
        <p:spPr>
          <a:xfrm>
            <a:off x="5410200" y="4419600"/>
            <a:ext cx="3276600" cy="2246769"/>
          </a:xfrm>
          <a:prstGeom prst="rect">
            <a:avLst/>
          </a:prstGeom>
        </p:spPr>
        <p:txBody>
          <a:bodyPr wrap="square">
            <a:spAutoFit/>
          </a:bodyPr>
          <a:lstStyle/>
          <a:p>
            <a:r>
              <a:rPr lang="en-US" sz="1400" dirty="0"/>
              <a:t>The ORDER table as it appears in 1NF. The repeating groups have been eliminated. Notice that the repeating group for order 86223 has become three separate records, and the repeating group for order 86390 has become two separate records. The 1NF primary key is a combination of ORDER and PRODUCT NUMBER, which uniquely identifies each record</a:t>
            </a:r>
          </a:p>
        </p:txBody>
      </p:sp>
    </p:spTree>
    <p:extLst>
      <p:ext uri="{BB962C8B-B14F-4D97-AF65-F5344CB8AC3E}">
        <p14:creationId xmlns:p14="http://schemas.microsoft.com/office/powerpoint/2010/main" val="2141135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gn="ctr">
              <a:defRPr/>
            </a:pPr>
            <a:r>
              <a:rPr lang="en-US" dirty="0"/>
              <a:t>Data Normalization </a:t>
            </a:r>
            <a:r>
              <a:rPr lang="en-US" sz="1300" dirty="0"/>
              <a:t>(Cont.)</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7</a:t>
            </a:fld>
            <a:endParaRPr lang="en-US" dirty="0"/>
          </a:p>
        </p:txBody>
      </p:sp>
      <p:sp>
        <p:nvSpPr>
          <p:cNvPr id="8" name="Rectangle 7"/>
          <p:cNvSpPr/>
          <p:nvPr/>
        </p:nvSpPr>
        <p:spPr>
          <a:xfrm>
            <a:off x="247650" y="1563448"/>
            <a:ext cx="8667750" cy="4524315"/>
          </a:xfrm>
          <a:prstGeom prst="rect">
            <a:avLst/>
          </a:prstGeom>
        </p:spPr>
        <p:txBody>
          <a:bodyPr wrap="square">
            <a:spAutoFit/>
          </a:bodyPr>
          <a:lstStyle/>
          <a:p>
            <a:pPr marL="342900" indent="-342900">
              <a:buFont typeface="Arial" pitchFamily="34" charset="0"/>
              <a:buChar char="•"/>
            </a:pPr>
            <a:r>
              <a:rPr lang="en-US" sz="2400" dirty="0">
                <a:latin typeface="+mn-lt"/>
              </a:rPr>
              <a:t>Second Normal Form (2NF)</a:t>
            </a:r>
          </a:p>
          <a:p>
            <a:pPr marL="800100" lvl="1" indent="-342900">
              <a:buFont typeface="Arial" pitchFamily="34" charset="0"/>
              <a:buChar char="•"/>
            </a:pPr>
            <a:r>
              <a:rPr lang="en-US" sz="2400" dirty="0">
                <a:latin typeface="+mn-lt"/>
              </a:rPr>
              <a:t>Must understand the concept of functional Dependence </a:t>
            </a:r>
          </a:p>
          <a:p>
            <a:pPr marL="1257300" lvl="2" indent="-342900">
              <a:buFont typeface="Arial" pitchFamily="34" charset="0"/>
              <a:buChar char="•"/>
            </a:pPr>
            <a:r>
              <a:rPr lang="en-US" sz="2400" dirty="0">
                <a:latin typeface="+mn-lt"/>
              </a:rPr>
              <a:t>Field A is functionally dependent on Field B if the value of Field A depends on Field B</a:t>
            </a:r>
          </a:p>
          <a:p>
            <a:pPr marL="1257300" lvl="2" indent="-342900">
              <a:buFont typeface="Arial" pitchFamily="34" charset="0"/>
              <a:buChar char="•"/>
            </a:pPr>
            <a:r>
              <a:rPr lang="en-US" sz="2400" dirty="0">
                <a:latin typeface="+mn-lt"/>
              </a:rPr>
              <a:t>A DATE value is functionally dependent on an ORDER, because for a specific order number, there can be only one date</a:t>
            </a:r>
          </a:p>
          <a:p>
            <a:pPr marL="1257300" lvl="2" indent="-342900">
              <a:buFont typeface="Arial" pitchFamily="34" charset="0"/>
              <a:buChar char="•"/>
            </a:pPr>
            <a:r>
              <a:rPr lang="en-US" sz="2400" dirty="0">
                <a:latin typeface="+mn-lt"/>
              </a:rPr>
              <a:t>Objective is to break the original table into two or more new tables and reassign the fields so that each non-key field will depend on the entire primary key in its table</a:t>
            </a:r>
          </a:p>
        </p:txBody>
      </p:sp>
    </p:spTree>
    <p:extLst>
      <p:ext uri="{BB962C8B-B14F-4D97-AF65-F5344CB8AC3E}">
        <p14:creationId xmlns:p14="http://schemas.microsoft.com/office/powerpoint/2010/main" val="787482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1167217"/>
            <a:ext cx="5867400" cy="511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28650" y="365126"/>
            <a:ext cx="7886700" cy="1088688"/>
          </a:xfrm>
        </p:spPr>
        <p:txBody>
          <a:bodyPr rtlCol="0">
            <a:normAutofit/>
          </a:bodyPr>
          <a:lstStyle/>
          <a:p>
            <a:pPr algn="ctr">
              <a:defRPr/>
            </a:pPr>
            <a:r>
              <a:rPr lang="en-US" dirty="0"/>
              <a:t>Data Normalization </a:t>
            </a:r>
            <a:r>
              <a:rPr lang="en-US" sz="1300" dirty="0"/>
              <a:t>(Cont.)</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8</a:t>
            </a:fld>
            <a:endParaRPr lang="en-US" dirty="0"/>
          </a:p>
        </p:txBody>
      </p:sp>
      <p:sp>
        <p:nvSpPr>
          <p:cNvPr id="9" name="Rectangle 8"/>
          <p:cNvSpPr/>
          <p:nvPr/>
        </p:nvSpPr>
        <p:spPr>
          <a:xfrm>
            <a:off x="5403273" y="4450080"/>
            <a:ext cx="3276600" cy="954107"/>
          </a:xfrm>
          <a:prstGeom prst="rect">
            <a:avLst/>
          </a:prstGeom>
        </p:spPr>
        <p:txBody>
          <a:bodyPr wrap="square">
            <a:spAutoFit/>
          </a:bodyPr>
          <a:lstStyle/>
          <a:p>
            <a:r>
              <a:rPr lang="en-US" sz="1400" dirty="0"/>
              <a:t>ORDER, PRODUCT, and ORDER LINE tables in 2NF. All fields are functionally dependent on</a:t>
            </a:r>
          </a:p>
          <a:p>
            <a:r>
              <a:rPr lang="en-US" sz="1400" dirty="0"/>
              <a:t>the primary key</a:t>
            </a:r>
          </a:p>
        </p:txBody>
      </p:sp>
    </p:spTree>
    <p:extLst>
      <p:ext uri="{BB962C8B-B14F-4D97-AF65-F5344CB8AC3E}">
        <p14:creationId xmlns:p14="http://schemas.microsoft.com/office/powerpoint/2010/main" val="3227454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gn="ctr">
              <a:defRPr/>
            </a:pPr>
            <a:r>
              <a:rPr lang="en-US" dirty="0"/>
              <a:t>Data Normalization </a:t>
            </a:r>
            <a:r>
              <a:rPr lang="en-US" sz="1300" dirty="0"/>
              <a:t>(Cont.)</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9</a:t>
            </a:fld>
            <a:endParaRPr lang="en-US" dirty="0"/>
          </a:p>
        </p:txBody>
      </p:sp>
      <p:sp>
        <p:nvSpPr>
          <p:cNvPr id="8" name="Rectangle 7"/>
          <p:cNvSpPr/>
          <p:nvPr/>
        </p:nvSpPr>
        <p:spPr>
          <a:xfrm>
            <a:off x="247650" y="1563448"/>
            <a:ext cx="8667750" cy="3385542"/>
          </a:xfrm>
          <a:prstGeom prst="rect">
            <a:avLst/>
          </a:prstGeom>
        </p:spPr>
        <p:txBody>
          <a:bodyPr wrap="square">
            <a:spAutoFit/>
          </a:bodyPr>
          <a:lstStyle/>
          <a:p>
            <a:pPr marL="342900" indent="-342900">
              <a:buFont typeface="Arial" pitchFamily="34" charset="0"/>
              <a:buChar char="•"/>
            </a:pPr>
            <a:r>
              <a:rPr lang="en-US" sz="2400" dirty="0">
                <a:latin typeface="+mn-lt"/>
              </a:rPr>
              <a:t>Third Normal Form (3NF)</a:t>
            </a:r>
          </a:p>
          <a:p>
            <a:pPr marL="800100" lvl="1" indent="-342900">
              <a:buFont typeface="Arial" pitchFamily="34" charset="0"/>
              <a:buChar char="•"/>
            </a:pPr>
            <a:r>
              <a:rPr lang="en-US" sz="2400" dirty="0">
                <a:latin typeface="+mn-lt"/>
              </a:rPr>
              <a:t>A design is in 3NF if every non-key field depends on the key, the whole key, and nothing but the key</a:t>
            </a:r>
          </a:p>
          <a:p>
            <a:pPr marL="800100" lvl="1" indent="-342900">
              <a:buFont typeface="Arial" pitchFamily="34" charset="0"/>
              <a:buChar char="•"/>
            </a:pPr>
            <a:r>
              <a:rPr lang="en-US" sz="2400" dirty="0">
                <a:latin typeface="+mn-lt"/>
              </a:rPr>
              <a:t>A 3NF design avoids redundancy and data integrity problems that still can exist in 2NF designs</a:t>
            </a:r>
          </a:p>
          <a:p>
            <a:pPr marL="800100" lvl="1" indent="-342900">
              <a:buFont typeface="Arial" pitchFamily="34" charset="0"/>
              <a:buChar char="•"/>
            </a:pPr>
            <a:r>
              <a:rPr lang="en-US" sz="2400" dirty="0">
                <a:latin typeface="+mn-lt"/>
              </a:rPr>
              <a:t>To convert the table to 3NF, you must remove all fields from the 2NF table that depend on another non-key field and place them in a new table that uses the non-key field as a primary key</a:t>
            </a:r>
          </a:p>
        </p:txBody>
      </p:sp>
    </p:spTree>
    <p:extLst>
      <p:ext uri="{BB962C8B-B14F-4D97-AF65-F5344CB8AC3E}">
        <p14:creationId xmlns:p14="http://schemas.microsoft.com/office/powerpoint/2010/main" val="88341179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893</Words>
  <Application>Microsoft Office PowerPoint</Application>
  <PresentationFormat>On-screen Show (4:3)</PresentationFormat>
  <Paragraphs>93</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Custom Design</vt:lpstr>
      <vt:lpstr>Normalization</vt:lpstr>
      <vt:lpstr>Data Normalization</vt:lpstr>
      <vt:lpstr>Data Normalization</vt:lpstr>
      <vt:lpstr>Data Normalization (Cont.)</vt:lpstr>
      <vt:lpstr>Data Normalization (Cont.)</vt:lpstr>
      <vt:lpstr>Data Normalization (Cont.)</vt:lpstr>
      <vt:lpstr>Data Normalization (Cont.)</vt:lpstr>
      <vt:lpstr>Data Normalization (Cont.)</vt:lpstr>
      <vt:lpstr>Data Normalization (Cont.)</vt:lpstr>
      <vt:lpstr>Data Normalization (Cont.)</vt:lpstr>
      <vt:lpstr>Two Real-World Examples</vt:lpstr>
      <vt:lpstr>Two Real-World Examples (Cont.)</vt:lpstr>
      <vt:lpstr>Two Real-World Examples (Cont.)</vt:lpstr>
      <vt:lpstr>Two Real-World Examples (Cont.)</vt:lpstr>
      <vt:lpstr>Two Real-World Examples (Cont.)</vt:lpstr>
      <vt:lpstr>Two Real-World Examples (Cont.)</vt:lpstr>
      <vt:lpstr>Two Real-World Examples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dc:title>
  <dc:creator>Lucas Cordova</dc:creator>
  <cp:lastModifiedBy>Lucas Cordova</cp:lastModifiedBy>
  <cp:revision>1</cp:revision>
  <dcterms:created xsi:type="dcterms:W3CDTF">2018-10-25T04:14:45Z</dcterms:created>
  <dcterms:modified xsi:type="dcterms:W3CDTF">2018-10-26T00:33:46Z</dcterms:modified>
</cp:coreProperties>
</file>