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3"/>
  </p:notesMasterIdLst>
  <p:sldIdLst>
    <p:sldId id="301" r:id="rId2"/>
    <p:sldId id="291" r:id="rId3"/>
    <p:sldId id="259" r:id="rId4"/>
    <p:sldId id="258" r:id="rId5"/>
    <p:sldId id="260" r:id="rId6"/>
    <p:sldId id="281" r:id="rId7"/>
    <p:sldId id="280" r:id="rId8"/>
    <p:sldId id="261" r:id="rId9"/>
    <p:sldId id="297" r:id="rId10"/>
    <p:sldId id="298" r:id="rId11"/>
    <p:sldId id="300" r:id="rId12"/>
    <p:sldId id="296" r:id="rId13"/>
    <p:sldId id="267" r:id="rId14"/>
    <p:sldId id="263" r:id="rId15"/>
    <p:sldId id="288" r:id="rId16"/>
    <p:sldId id="299" r:id="rId17"/>
    <p:sldId id="264" r:id="rId18"/>
    <p:sldId id="292" r:id="rId19"/>
    <p:sldId id="293" r:id="rId20"/>
    <p:sldId id="294" r:id="rId21"/>
    <p:sldId id="270" r:id="rId22"/>
    <p:sldId id="278" r:id="rId23"/>
    <p:sldId id="271" r:id="rId24"/>
    <p:sldId id="272" r:id="rId25"/>
    <p:sldId id="290" r:id="rId26"/>
    <p:sldId id="277" r:id="rId27"/>
    <p:sldId id="273" r:id="rId28"/>
    <p:sldId id="274" r:id="rId29"/>
    <p:sldId id="275" r:id="rId30"/>
    <p:sldId id="276" r:id="rId31"/>
    <p:sldId id="283" r:id="rId3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8" autoAdjust="0"/>
    <p:restoredTop sz="94171" autoAdjust="0"/>
  </p:normalViewPr>
  <p:slideViewPr>
    <p:cSldViewPr>
      <p:cViewPr varScale="1">
        <p:scale>
          <a:sx n="120" d="100"/>
          <a:sy n="120" d="100"/>
        </p:scale>
        <p:origin x="54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BFD23-326D-4294-8810-767C8A57C98C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9B482-9976-42F4-A740-D5A8361CE246}">
      <dgm:prSet/>
      <dgm:spPr/>
      <dgm:t>
        <a:bodyPr/>
        <a:lstStyle/>
        <a:p>
          <a:pPr>
            <a:defRPr b="1"/>
          </a:pPr>
          <a:r>
            <a:rPr lang="en-US"/>
            <a:t>This is what your database is about.</a:t>
          </a:r>
        </a:p>
      </dgm:t>
    </dgm:pt>
    <dgm:pt modelId="{1DFF3976-6235-4291-A16C-84343C4B06D5}" type="parTrans" cxnId="{644A3213-80E2-4151-9C66-A3C1F0B8F807}">
      <dgm:prSet/>
      <dgm:spPr/>
      <dgm:t>
        <a:bodyPr/>
        <a:lstStyle/>
        <a:p>
          <a:endParaRPr lang="en-US"/>
        </a:p>
      </dgm:t>
    </dgm:pt>
    <dgm:pt modelId="{C73622B5-F07C-47DA-B055-8079A363F9C8}" type="sibTrans" cxnId="{644A3213-80E2-4151-9C66-A3C1F0B8F807}">
      <dgm:prSet/>
      <dgm:spPr/>
      <dgm:t>
        <a:bodyPr/>
        <a:lstStyle/>
        <a:p>
          <a:endParaRPr lang="en-US"/>
        </a:p>
      </dgm:t>
    </dgm:pt>
    <dgm:pt modelId="{74400CB3-8B22-4137-A358-52141098005C}">
      <dgm:prSet/>
      <dgm:spPr/>
      <dgm:t>
        <a:bodyPr/>
        <a:lstStyle/>
        <a:p>
          <a:r>
            <a:rPr lang="en-US"/>
            <a:t>List the nouns in the problem statement. </a:t>
          </a:r>
        </a:p>
      </dgm:t>
    </dgm:pt>
    <dgm:pt modelId="{083474AF-A13E-4334-A3ED-3EBA08754A50}" type="parTrans" cxnId="{B722FD20-F0CC-460F-93A1-4AFEC3717A34}">
      <dgm:prSet/>
      <dgm:spPr/>
      <dgm:t>
        <a:bodyPr/>
        <a:lstStyle/>
        <a:p>
          <a:endParaRPr lang="en-US"/>
        </a:p>
      </dgm:t>
    </dgm:pt>
    <dgm:pt modelId="{D255A7F9-8E71-4044-90A5-875B04B16148}" type="sibTrans" cxnId="{B722FD20-F0CC-460F-93A1-4AFEC3717A34}">
      <dgm:prSet/>
      <dgm:spPr/>
      <dgm:t>
        <a:bodyPr/>
        <a:lstStyle/>
        <a:p>
          <a:endParaRPr lang="en-US"/>
        </a:p>
      </dgm:t>
    </dgm:pt>
    <dgm:pt modelId="{C8C1E993-5674-4C9D-BBB9-E40791E81DA7}">
      <dgm:prSet/>
      <dgm:spPr/>
      <dgm:t>
        <a:bodyPr/>
        <a:lstStyle/>
        <a:p>
          <a:r>
            <a:rPr lang="en-US"/>
            <a:t>When nouns are synonyms for other nouns, choose the best one.</a:t>
          </a:r>
        </a:p>
      </dgm:t>
    </dgm:pt>
    <dgm:pt modelId="{2F38F6A4-2E30-40C0-A89D-9AB7674E23E0}" type="parTrans" cxnId="{FBA978E7-E757-42F2-B084-65C90526A238}">
      <dgm:prSet/>
      <dgm:spPr/>
      <dgm:t>
        <a:bodyPr/>
        <a:lstStyle/>
        <a:p>
          <a:endParaRPr lang="en-US"/>
        </a:p>
      </dgm:t>
    </dgm:pt>
    <dgm:pt modelId="{70E8A1D5-ABD7-4CA8-9B06-2C600785083F}" type="sibTrans" cxnId="{FBA978E7-E757-42F2-B084-65C90526A238}">
      <dgm:prSet/>
      <dgm:spPr/>
      <dgm:t>
        <a:bodyPr/>
        <a:lstStyle/>
        <a:p>
          <a:endParaRPr lang="en-US"/>
        </a:p>
      </dgm:t>
    </dgm:pt>
    <dgm:pt modelId="{F67C722C-3D2F-4682-8EB9-0BE240F3CF1E}">
      <dgm:prSet/>
      <dgm:spPr/>
      <dgm:t>
        <a:bodyPr/>
        <a:lstStyle/>
        <a:p>
          <a:r>
            <a:rPr lang="en-US"/>
            <a:t>Make a note of nouns that describe other nouns. These will be your entities’ attributes.</a:t>
          </a:r>
        </a:p>
      </dgm:t>
    </dgm:pt>
    <dgm:pt modelId="{9A589EF4-CDFF-4992-882A-08AA85B268BA}" type="parTrans" cxnId="{868C6631-0D6B-4449-A4B9-092ABBE9EE47}">
      <dgm:prSet/>
      <dgm:spPr/>
      <dgm:t>
        <a:bodyPr/>
        <a:lstStyle/>
        <a:p>
          <a:endParaRPr lang="en-US"/>
        </a:p>
      </dgm:t>
    </dgm:pt>
    <dgm:pt modelId="{6173B584-A43A-40D1-AC6B-13C24A9CDD56}" type="sibTrans" cxnId="{868C6631-0D6B-4449-A4B9-092ABBE9EE47}">
      <dgm:prSet/>
      <dgm:spPr/>
      <dgm:t>
        <a:bodyPr/>
        <a:lstStyle/>
        <a:p>
          <a:endParaRPr lang="en-US"/>
        </a:p>
      </dgm:t>
    </dgm:pt>
    <dgm:pt modelId="{1D521260-CC4E-411C-86A8-7CEF32AE1641}">
      <dgm:prSet/>
      <dgm:spPr/>
      <dgm:t>
        <a:bodyPr/>
        <a:lstStyle/>
        <a:p>
          <a:r>
            <a:rPr lang="en-US"/>
            <a:t>Rule out the nouns that don’t relate to the process to be captured.</a:t>
          </a:r>
        </a:p>
      </dgm:t>
    </dgm:pt>
    <dgm:pt modelId="{C77E1001-C1B2-4DF2-830A-6CA8D4DFAB14}" type="parTrans" cxnId="{F2A82D7F-8E0A-491B-8C6E-DC9E5D255077}">
      <dgm:prSet/>
      <dgm:spPr/>
      <dgm:t>
        <a:bodyPr/>
        <a:lstStyle/>
        <a:p>
          <a:endParaRPr lang="en-US"/>
        </a:p>
      </dgm:t>
    </dgm:pt>
    <dgm:pt modelId="{851AC492-CE94-465B-994F-3E7C73CF2DD5}" type="sibTrans" cxnId="{F2A82D7F-8E0A-491B-8C6E-DC9E5D255077}">
      <dgm:prSet/>
      <dgm:spPr/>
      <dgm:t>
        <a:bodyPr/>
        <a:lstStyle/>
        <a:p>
          <a:endParaRPr lang="en-US"/>
        </a:p>
      </dgm:t>
    </dgm:pt>
    <dgm:pt modelId="{F1EF05AE-7700-4972-A5A6-CE1042D87891}">
      <dgm:prSet/>
      <dgm:spPr/>
      <dgm:t>
        <a:bodyPr/>
        <a:lstStyle/>
        <a:p>
          <a:pPr>
            <a:defRPr b="1"/>
          </a:pPr>
          <a:r>
            <a:rPr lang="en-US"/>
            <a:t>What’s left are your entities!</a:t>
          </a:r>
        </a:p>
      </dgm:t>
    </dgm:pt>
    <dgm:pt modelId="{68C5E023-7265-4215-B791-8C81BB8A4EF8}" type="parTrans" cxnId="{66FE6B1A-FE0F-4604-B034-275D557BD8EA}">
      <dgm:prSet/>
      <dgm:spPr/>
      <dgm:t>
        <a:bodyPr/>
        <a:lstStyle/>
        <a:p>
          <a:endParaRPr lang="en-US"/>
        </a:p>
      </dgm:t>
    </dgm:pt>
    <dgm:pt modelId="{5A6FB92A-413A-4391-B479-E0BB4A820BE3}" type="sibTrans" cxnId="{66FE6B1A-FE0F-4604-B034-275D557BD8EA}">
      <dgm:prSet/>
      <dgm:spPr/>
      <dgm:t>
        <a:bodyPr/>
        <a:lstStyle/>
        <a:p>
          <a:endParaRPr lang="en-US"/>
        </a:p>
      </dgm:t>
    </dgm:pt>
    <dgm:pt modelId="{DBA961D0-2362-4BF1-9E64-1DB73FC9C5B5}" type="pres">
      <dgm:prSet presAssocID="{277BFD23-326D-4294-8810-767C8A57C98C}" presName="root" presStyleCnt="0">
        <dgm:presLayoutVars>
          <dgm:dir/>
          <dgm:resizeHandles val="exact"/>
        </dgm:presLayoutVars>
      </dgm:prSet>
      <dgm:spPr/>
    </dgm:pt>
    <dgm:pt modelId="{8A63CD26-2A1C-4AA6-8B39-DA30A393CA0C}" type="pres">
      <dgm:prSet presAssocID="{7349B482-9976-42F4-A740-D5A8361CE246}" presName="compNode" presStyleCnt="0"/>
      <dgm:spPr/>
    </dgm:pt>
    <dgm:pt modelId="{4B619D94-D023-4FA3-AC63-9AFA00B0D46C}" type="pres">
      <dgm:prSet presAssocID="{7349B482-9976-42F4-A740-D5A8361CE2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9A2811D-D64A-487B-9328-F5E07A0069CE}" type="pres">
      <dgm:prSet presAssocID="{7349B482-9976-42F4-A740-D5A8361CE246}" presName="iconSpace" presStyleCnt="0"/>
      <dgm:spPr/>
    </dgm:pt>
    <dgm:pt modelId="{B4E77D73-7FC5-4D44-84EC-250C5C0E3219}" type="pres">
      <dgm:prSet presAssocID="{7349B482-9976-42F4-A740-D5A8361CE246}" presName="parTx" presStyleLbl="revTx" presStyleIdx="0" presStyleCnt="4">
        <dgm:presLayoutVars>
          <dgm:chMax val="0"/>
          <dgm:chPref val="0"/>
        </dgm:presLayoutVars>
      </dgm:prSet>
      <dgm:spPr/>
    </dgm:pt>
    <dgm:pt modelId="{F012D7AF-B72C-4C83-85B4-8E96E946BB8C}" type="pres">
      <dgm:prSet presAssocID="{7349B482-9976-42F4-A740-D5A8361CE246}" presName="txSpace" presStyleCnt="0"/>
      <dgm:spPr/>
    </dgm:pt>
    <dgm:pt modelId="{5883BC8A-988D-4B92-B4F9-C67420306B31}" type="pres">
      <dgm:prSet presAssocID="{7349B482-9976-42F4-A740-D5A8361CE246}" presName="desTx" presStyleLbl="revTx" presStyleIdx="1" presStyleCnt="4">
        <dgm:presLayoutVars/>
      </dgm:prSet>
      <dgm:spPr/>
    </dgm:pt>
    <dgm:pt modelId="{B2826CFB-4153-41F3-9822-D1848C8086F5}" type="pres">
      <dgm:prSet presAssocID="{C73622B5-F07C-47DA-B055-8079A363F9C8}" presName="sibTrans" presStyleCnt="0"/>
      <dgm:spPr/>
    </dgm:pt>
    <dgm:pt modelId="{FFFD4BDD-2CAB-4DE0-A84D-EFFCC449E4F7}" type="pres">
      <dgm:prSet presAssocID="{F1EF05AE-7700-4972-A5A6-CE1042D87891}" presName="compNode" presStyleCnt="0"/>
      <dgm:spPr/>
    </dgm:pt>
    <dgm:pt modelId="{54B4DC2A-9971-4501-8B04-149AAB050FA9}" type="pres">
      <dgm:prSet presAssocID="{F1EF05AE-7700-4972-A5A6-CE1042D878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4D051FA-95C2-4E6A-9748-C10A57A20A45}" type="pres">
      <dgm:prSet presAssocID="{F1EF05AE-7700-4972-A5A6-CE1042D87891}" presName="iconSpace" presStyleCnt="0"/>
      <dgm:spPr/>
    </dgm:pt>
    <dgm:pt modelId="{8F6D1ECA-1DB7-4485-A6D0-70933B4484CB}" type="pres">
      <dgm:prSet presAssocID="{F1EF05AE-7700-4972-A5A6-CE1042D87891}" presName="parTx" presStyleLbl="revTx" presStyleIdx="2" presStyleCnt="4">
        <dgm:presLayoutVars>
          <dgm:chMax val="0"/>
          <dgm:chPref val="0"/>
        </dgm:presLayoutVars>
      </dgm:prSet>
      <dgm:spPr/>
    </dgm:pt>
    <dgm:pt modelId="{5F718088-83B3-4629-9308-8C47DDBE24AF}" type="pres">
      <dgm:prSet presAssocID="{F1EF05AE-7700-4972-A5A6-CE1042D87891}" presName="txSpace" presStyleCnt="0"/>
      <dgm:spPr/>
    </dgm:pt>
    <dgm:pt modelId="{2941A203-58A4-4D04-A386-38DA3CEF3707}" type="pres">
      <dgm:prSet presAssocID="{F1EF05AE-7700-4972-A5A6-CE1042D87891}" presName="desTx" presStyleLbl="revTx" presStyleIdx="3" presStyleCnt="4">
        <dgm:presLayoutVars/>
      </dgm:prSet>
      <dgm:spPr/>
    </dgm:pt>
  </dgm:ptLst>
  <dgm:cxnLst>
    <dgm:cxn modelId="{F3DEB400-4CC4-43DF-9995-CDBFB57DE8BE}" type="presOf" srcId="{C8C1E993-5674-4C9D-BBB9-E40791E81DA7}" destId="{5883BC8A-988D-4B92-B4F9-C67420306B31}" srcOrd="0" destOrd="1" presId="urn:microsoft.com/office/officeart/2018/2/layout/IconLabelDescriptionList"/>
    <dgm:cxn modelId="{644A3213-80E2-4151-9C66-A3C1F0B8F807}" srcId="{277BFD23-326D-4294-8810-767C8A57C98C}" destId="{7349B482-9976-42F4-A740-D5A8361CE246}" srcOrd="0" destOrd="0" parTransId="{1DFF3976-6235-4291-A16C-84343C4B06D5}" sibTransId="{C73622B5-F07C-47DA-B055-8079A363F9C8}"/>
    <dgm:cxn modelId="{66FE6B1A-FE0F-4604-B034-275D557BD8EA}" srcId="{277BFD23-326D-4294-8810-767C8A57C98C}" destId="{F1EF05AE-7700-4972-A5A6-CE1042D87891}" srcOrd="1" destOrd="0" parTransId="{68C5E023-7265-4215-B791-8C81BB8A4EF8}" sibTransId="{5A6FB92A-413A-4391-B479-E0BB4A820BE3}"/>
    <dgm:cxn modelId="{B722FD20-F0CC-460F-93A1-4AFEC3717A34}" srcId="{7349B482-9976-42F4-A740-D5A8361CE246}" destId="{74400CB3-8B22-4137-A358-52141098005C}" srcOrd="0" destOrd="0" parTransId="{083474AF-A13E-4334-A3ED-3EBA08754A50}" sibTransId="{D255A7F9-8E71-4044-90A5-875B04B16148}"/>
    <dgm:cxn modelId="{868C6631-0D6B-4449-A4B9-092ABBE9EE47}" srcId="{7349B482-9976-42F4-A740-D5A8361CE246}" destId="{F67C722C-3D2F-4682-8EB9-0BE240F3CF1E}" srcOrd="2" destOrd="0" parTransId="{9A589EF4-CDFF-4992-882A-08AA85B268BA}" sibTransId="{6173B584-A43A-40D1-AC6B-13C24A9CDD56}"/>
    <dgm:cxn modelId="{8CD49544-315D-4F82-A060-ED5DC403FE49}" type="presOf" srcId="{1D521260-CC4E-411C-86A8-7CEF32AE1641}" destId="{5883BC8A-988D-4B92-B4F9-C67420306B31}" srcOrd="0" destOrd="3" presId="urn:microsoft.com/office/officeart/2018/2/layout/IconLabelDescriptionList"/>
    <dgm:cxn modelId="{EB81766A-9C05-4C12-94F7-6448228843E8}" type="presOf" srcId="{74400CB3-8B22-4137-A358-52141098005C}" destId="{5883BC8A-988D-4B92-B4F9-C67420306B31}" srcOrd="0" destOrd="0" presId="urn:microsoft.com/office/officeart/2018/2/layout/IconLabelDescriptionList"/>
    <dgm:cxn modelId="{61AC6077-714C-4F0A-ACF0-2C694D836C6E}" type="presOf" srcId="{F1EF05AE-7700-4972-A5A6-CE1042D87891}" destId="{8F6D1ECA-1DB7-4485-A6D0-70933B4484CB}" srcOrd="0" destOrd="0" presId="urn:microsoft.com/office/officeart/2018/2/layout/IconLabelDescriptionList"/>
    <dgm:cxn modelId="{F2A82D7F-8E0A-491B-8C6E-DC9E5D255077}" srcId="{7349B482-9976-42F4-A740-D5A8361CE246}" destId="{1D521260-CC4E-411C-86A8-7CEF32AE1641}" srcOrd="3" destOrd="0" parTransId="{C77E1001-C1B2-4DF2-830A-6CA8D4DFAB14}" sibTransId="{851AC492-CE94-465B-994F-3E7C73CF2DD5}"/>
    <dgm:cxn modelId="{A7806097-D3B1-41CB-B426-16BD45E9B578}" type="presOf" srcId="{277BFD23-326D-4294-8810-767C8A57C98C}" destId="{DBA961D0-2362-4BF1-9E64-1DB73FC9C5B5}" srcOrd="0" destOrd="0" presId="urn:microsoft.com/office/officeart/2018/2/layout/IconLabelDescriptionList"/>
    <dgm:cxn modelId="{8DE39AB7-A67A-4BE2-A1A2-AFB63E3846B7}" type="presOf" srcId="{F67C722C-3D2F-4682-8EB9-0BE240F3CF1E}" destId="{5883BC8A-988D-4B92-B4F9-C67420306B31}" srcOrd="0" destOrd="2" presId="urn:microsoft.com/office/officeart/2018/2/layout/IconLabelDescriptionList"/>
    <dgm:cxn modelId="{0790FACC-0626-4D0B-A518-372A9E10B294}" type="presOf" srcId="{7349B482-9976-42F4-A740-D5A8361CE246}" destId="{B4E77D73-7FC5-4D44-84EC-250C5C0E3219}" srcOrd="0" destOrd="0" presId="urn:microsoft.com/office/officeart/2018/2/layout/IconLabelDescriptionList"/>
    <dgm:cxn modelId="{FBA978E7-E757-42F2-B084-65C90526A238}" srcId="{7349B482-9976-42F4-A740-D5A8361CE246}" destId="{C8C1E993-5674-4C9D-BBB9-E40791E81DA7}" srcOrd="1" destOrd="0" parTransId="{2F38F6A4-2E30-40C0-A89D-9AB7674E23E0}" sibTransId="{70E8A1D5-ABD7-4CA8-9B06-2C600785083F}"/>
    <dgm:cxn modelId="{0E599219-AC55-42E0-A517-D950189BE10C}" type="presParOf" srcId="{DBA961D0-2362-4BF1-9E64-1DB73FC9C5B5}" destId="{8A63CD26-2A1C-4AA6-8B39-DA30A393CA0C}" srcOrd="0" destOrd="0" presId="urn:microsoft.com/office/officeart/2018/2/layout/IconLabelDescriptionList"/>
    <dgm:cxn modelId="{A00C5CA7-02B7-4C02-880E-5CE75F3CC5CE}" type="presParOf" srcId="{8A63CD26-2A1C-4AA6-8B39-DA30A393CA0C}" destId="{4B619D94-D023-4FA3-AC63-9AFA00B0D46C}" srcOrd="0" destOrd="0" presId="urn:microsoft.com/office/officeart/2018/2/layout/IconLabelDescriptionList"/>
    <dgm:cxn modelId="{2A1F239E-010E-47C4-8E88-0164C21C7570}" type="presParOf" srcId="{8A63CD26-2A1C-4AA6-8B39-DA30A393CA0C}" destId="{69A2811D-D64A-487B-9328-F5E07A0069CE}" srcOrd="1" destOrd="0" presId="urn:microsoft.com/office/officeart/2018/2/layout/IconLabelDescriptionList"/>
    <dgm:cxn modelId="{8615587B-E004-4103-8A1F-8FB77AAF677A}" type="presParOf" srcId="{8A63CD26-2A1C-4AA6-8B39-DA30A393CA0C}" destId="{B4E77D73-7FC5-4D44-84EC-250C5C0E3219}" srcOrd="2" destOrd="0" presId="urn:microsoft.com/office/officeart/2018/2/layout/IconLabelDescriptionList"/>
    <dgm:cxn modelId="{B41BAB0D-41B0-4536-9E9A-457DFD78F6EA}" type="presParOf" srcId="{8A63CD26-2A1C-4AA6-8B39-DA30A393CA0C}" destId="{F012D7AF-B72C-4C83-85B4-8E96E946BB8C}" srcOrd="3" destOrd="0" presId="urn:microsoft.com/office/officeart/2018/2/layout/IconLabelDescriptionList"/>
    <dgm:cxn modelId="{D8DD4100-847E-445E-8966-CE8E4F446AA0}" type="presParOf" srcId="{8A63CD26-2A1C-4AA6-8B39-DA30A393CA0C}" destId="{5883BC8A-988D-4B92-B4F9-C67420306B31}" srcOrd="4" destOrd="0" presId="urn:microsoft.com/office/officeart/2018/2/layout/IconLabelDescriptionList"/>
    <dgm:cxn modelId="{F00FD556-C51E-4311-98C0-FE318BBE98CF}" type="presParOf" srcId="{DBA961D0-2362-4BF1-9E64-1DB73FC9C5B5}" destId="{B2826CFB-4153-41F3-9822-D1848C8086F5}" srcOrd="1" destOrd="0" presId="urn:microsoft.com/office/officeart/2018/2/layout/IconLabelDescriptionList"/>
    <dgm:cxn modelId="{A139B783-A0BA-47EB-95A6-EAB24FA470AA}" type="presParOf" srcId="{DBA961D0-2362-4BF1-9E64-1DB73FC9C5B5}" destId="{FFFD4BDD-2CAB-4DE0-A84D-EFFCC449E4F7}" srcOrd="2" destOrd="0" presId="urn:microsoft.com/office/officeart/2018/2/layout/IconLabelDescriptionList"/>
    <dgm:cxn modelId="{6D918484-17E9-4F34-BC22-0A1EBD4785C5}" type="presParOf" srcId="{FFFD4BDD-2CAB-4DE0-A84D-EFFCC449E4F7}" destId="{54B4DC2A-9971-4501-8B04-149AAB050FA9}" srcOrd="0" destOrd="0" presId="urn:microsoft.com/office/officeart/2018/2/layout/IconLabelDescriptionList"/>
    <dgm:cxn modelId="{413CDBCB-36FF-4A28-BB57-658752D6C6FB}" type="presParOf" srcId="{FFFD4BDD-2CAB-4DE0-A84D-EFFCC449E4F7}" destId="{C4D051FA-95C2-4E6A-9748-C10A57A20A45}" srcOrd="1" destOrd="0" presId="urn:microsoft.com/office/officeart/2018/2/layout/IconLabelDescriptionList"/>
    <dgm:cxn modelId="{565C3630-58E0-4553-8266-29D0208527A1}" type="presParOf" srcId="{FFFD4BDD-2CAB-4DE0-A84D-EFFCC449E4F7}" destId="{8F6D1ECA-1DB7-4485-A6D0-70933B4484CB}" srcOrd="2" destOrd="0" presId="urn:microsoft.com/office/officeart/2018/2/layout/IconLabelDescriptionList"/>
    <dgm:cxn modelId="{2A0CB3B8-AA83-4896-BDF3-87D3CE033BEE}" type="presParOf" srcId="{FFFD4BDD-2CAB-4DE0-A84D-EFFCC449E4F7}" destId="{5F718088-83B3-4629-9308-8C47DDBE24AF}" srcOrd="3" destOrd="0" presId="urn:microsoft.com/office/officeart/2018/2/layout/IconLabelDescriptionList"/>
    <dgm:cxn modelId="{745D6990-0A92-403C-BD96-8F99EC8A0A8F}" type="presParOf" srcId="{FFFD4BDD-2CAB-4DE0-A84D-EFFCC449E4F7}" destId="{2941A203-58A4-4D04-A386-38DA3CEF37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25417F-325E-4975-A870-6C625E4E6E1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F2FA30-6D8F-43F9-9C81-F7D16CE08E26}">
      <dgm:prSet phldrT="[Text]"/>
      <dgm:spPr/>
      <dgm:t>
        <a:bodyPr/>
        <a:lstStyle/>
        <a:p>
          <a:r>
            <a:rPr lang="en-US" dirty="0"/>
            <a:t>Which nouns are entities</a:t>
          </a:r>
        </a:p>
      </dgm:t>
    </dgm:pt>
    <dgm:pt modelId="{59AFBFC5-DE2C-49FD-92D4-1A26C096137F}" type="parTrans" cxnId="{1C32543B-7744-4743-A616-6C1866A4FEBE}">
      <dgm:prSet/>
      <dgm:spPr/>
      <dgm:t>
        <a:bodyPr/>
        <a:lstStyle/>
        <a:p>
          <a:endParaRPr lang="en-US"/>
        </a:p>
      </dgm:t>
    </dgm:pt>
    <dgm:pt modelId="{903A7BEF-A8F1-4F21-BEAF-745280950EDE}" type="sibTrans" cxnId="{1C32543B-7744-4743-A616-6C1866A4FEBE}">
      <dgm:prSet/>
      <dgm:spPr/>
      <dgm:t>
        <a:bodyPr/>
        <a:lstStyle/>
        <a:p>
          <a:endParaRPr lang="en-US"/>
        </a:p>
      </dgm:t>
    </dgm:pt>
    <dgm:pt modelId="{0DAA23D7-AD24-462D-BBE2-E65B88C39E61}">
      <dgm:prSet phldrT="[Text]"/>
      <dgm:spPr/>
      <dgm:t>
        <a:bodyPr/>
        <a:lstStyle/>
        <a:p>
          <a:r>
            <a:rPr lang="en-US" dirty="0"/>
            <a:t>Which nouns are attributes?</a:t>
          </a:r>
        </a:p>
      </dgm:t>
    </dgm:pt>
    <dgm:pt modelId="{AB5F5130-D460-4525-96F7-441F5A3964C9}" type="parTrans" cxnId="{E61335B5-38C2-41C4-8BD1-7FE98B9442CE}">
      <dgm:prSet/>
      <dgm:spPr/>
      <dgm:t>
        <a:bodyPr/>
        <a:lstStyle/>
        <a:p>
          <a:endParaRPr lang="en-US"/>
        </a:p>
      </dgm:t>
    </dgm:pt>
    <dgm:pt modelId="{F21226C1-C64E-400B-AE95-14322EDDC7C0}" type="sibTrans" cxnId="{E61335B5-38C2-41C4-8BD1-7FE98B9442CE}">
      <dgm:prSet/>
      <dgm:spPr/>
      <dgm:t>
        <a:bodyPr/>
        <a:lstStyle/>
        <a:p>
          <a:endParaRPr lang="en-US"/>
        </a:p>
      </dgm:t>
    </dgm:pt>
    <dgm:pt modelId="{926C6C3F-D066-42AB-84EF-665DF8198B55}">
      <dgm:prSet phldrT="[Text]"/>
      <dgm:spPr/>
      <dgm:t>
        <a:bodyPr/>
        <a:lstStyle/>
        <a:p>
          <a:r>
            <a:rPr lang="en-US" dirty="0"/>
            <a:t>Which nouns are irrelevant?</a:t>
          </a:r>
        </a:p>
      </dgm:t>
    </dgm:pt>
    <dgm:pt modelId="{D9AB6D04-70AE-4958-B253-95889BC72FC0}" type="parTrans" cxnId="{77ED28D5-93B7-4D38-A141-302AF3CA1DC2}">
      <dgm:prSet/>
      <dgm:spPr/>
      <dgm:t>
        <a:bodyPr/>
        <a:lstStyle/>
        <a:p>
          <a:endParaRPr lang="en-US"/>
        </a:p>
      </dgm:t>
    </dgm:pt>
    <dgm:pt modelId="{2F2AECF1-5BAB-4F18-B19D-07BD4C62CBFE}" type="sibTrans" cxnId="{77ED28D5-93B7-4D38-A141-302AF3CA1DC2}">
      <dgm:prSet/>
      <dgm:spPr/>
      <dgm:t>
        <a:bodyPr/>
        <a:lstStyle/>
        <a:p>
          <a:endParaRPr lang="en-US"/>
        </a:p>
      </dgm:t>
    </dgm:pt>
    <dgm:pt modelId="{F50FE628-7AFB-454E-B376-9C18FEE2B05E}" type="pres">
      <dgm:prSet presAssocID="{4725417F-325E-4975-A870-6C625E4E6E19}" presName="diagram" presStyleCnt="0">
        <dgm:presLayoutVars>
          <dgm:dir/>
          <dgm:resizeHandles val="exact"/>
        </dgm:presLayoutVars>
      </dgm:prSet>
      <dgm:spPr/>
    </dgm:pt>
    <dgm:pt modelId="{26F2FCF7-0A96-42AD-ADBD-D6C50F6CE0A6}" type="pres">
      <dgm:prSet presAssocID="{2BF2FA30-6D8F-43F9-9C81-F7D16CE08E26}" presName="node" presStyleLbl="node1" presStyleIdx="0" presStyleCnt="3">
        <dgm:presLayoutVars>
          <dgm:bulletEnabled val="1"/>
        </dgm:presLayoutVars>
      </dgm:prSet>
      <dgm:spPr/>
    </dgm:pt>
    <dgm:pt modelId="{C88674F5-239A-4B29-892C-D0101EB4B7FC}" type="pres">
      <dgm:prSet presAssocID="{903A7BEF-A8F1-4F21-BEAF-745280950EDE}" presName="sibTrans" presStyleCnt="0"/>
      <dgm:spPr/>
    </dgm:pt>
    <dgm:pt modelId="{16EC9C17-DD00-48E3-AFE8-263A0D727DC9}" type="pres">
      <dgm:prSet presAssocID="{0DAA23D7-AD24-462D-BBE2-E65B88C39E61}" presName="node" presStyleLbl="node1" presStyleIdx="1" presStyleCnt="3">
        <dgm:presLayoutVars>
          <dgm:bulletEnabled val="1"/>
        </dgm:presLayoutVars>
      </dgm:prSet>
      <dgm:spPr/>
    </dgm:pt>
    <dgm:pt modelId="{04816759-88BF-49A7-A975-5973C4E71F29}" type="pres">
      <dgm:prSet presAssocID="{F21226C1-C64E-400B-AE95-14322EDDC7C0}" presName="sibTrans" presStyleCnt="0"/>
      <dgm:spPr/>
    </dgm:pt>
    <dgm:pt modelId="{186394DC-8AE9-48A5-BAF0-40AB3E4A86E9}" type="pres">
      <dgm:prSet presAssocID="{926C6C3F-D066-42AB-84EF-665DF8198B55}" presName="node" presStyleLbl="node1" presStyleIdx="2" presStyleCnt="3">
        <dgm:presLayoutVars>
          <dgm:bulletEnabled val="1"/>
        </dgm:presLayoutVars>
      </dgm:prSet>
      <dgm:spPr/>
    </dgm:pt>
  </dgm:ptLst>
  <dgm:cxnLst>
    <dgm:cxn modelId="{FAA59907-D86A-4FC5-BD28-C23CFA7D47FE}" type="presOf" srcId="{926C6C3F-D066-42AB-84EF-665DF8198B55}" destId="{186394DC-8AE9-48A5-BAF0-40AB3E4A86E9}" srcOrd="0" destOrd="0" presId="urn:microsoft.com/office/officeart/2005/8/layout/default"/>
    <dgm:cxn modelId="{1C32543B-7744-4743-A616-6C1866A4FEBE}" srcId="{4725417F-325E-4975-A870-6C625E4E6E19}" destId="{2BF2FA30-6D8F-43F9-9C81-F7D16CE08E26}" srcOrd="0" destOrd="0" parTransId="{59AFBFC5-DE2C-49FD-92D4-1A26C096137F}" sibTransId="{903A7BEF-A8F1-4F21-BEAF-745280950EDE}"/>
    <dgm:cxn modelId="{0FD84875-6D4A-44D7-A7B6-FB55CE222659}" type="presOf" srcId="{4725417F-325E-4975-A870-6C625E4E6E19}" destId="{F50FE628-7AFB-454E-B376-9C18FEE2B05E}" srcOrd="0" destOrd="0" presId="urn:microsoft.com/office/officeart/2005/8/layout/default"/>
    <dgm:cxn modelId="{5F3D6D8A-73F1-44E5-AD4F-3FBD8333F164}" type="presOf" srcId="{2BF2FA30-6D8F-43F9-9C81-F7D16CE08E26}" destId="{26F2FCF7-0A96-42AD-ADBD-D6C50F6CE0A6}" srcOrd="0" destOrd="0" presId="urn:microsoft.com/office/officeart/2005/8/layout/default"/>
    <dgm:cxn modelId="{413283A2-14CB-4DAB-8495-4A7D039B29C2}" type="presOf" srcId="{0DAA23D7-AD24-462D-BBE2-E65B88C39E61}" destId="{16EC9C17-DD00-48E3-AFE8-263A0D727DC9}" srcOrd="0" destOrd="0" presId="urn:microsoft.com/office/officeart/2005/8/layout/default"/>
    <dgm:cxn modelId="{E61335B5-38C2-41C4-8BD1-7FE98B9442CE}" srcId="{4725417F-325E-4975-A870-6C625E4E6E19}" destId="{0DAA23D7-AD24-462D-BBE2-E65B88C39E61}" srcOrd="1" destOrd="0" parTransId="{AB5F5130-D460-4525-96F7-441F5A3964C9}" sibTransId="{F21226C1-C64E-400B-AE95-14322EDDC7C0}"/>
    <dgm:cxn modelId="{77ED28D5-93B7-4D38-A141-302AF3CA1DC2}" srcId="{4725417F-325E-4975-A870-6C625E4E6E19}" destId="{926C6C3F-D066-42AB-84EF-665DF8198B55}" srcOrd="2" destOrd="0" parTransId="{D9AB6D04-70AE-4958-B253-95889BC72FC0}" sibTransId="{2F2AECF1-5BAB-4F18-B19D-07BD4C62CBFE}"/>
    <dgm:cxn modelId="{BBEE39E4-32A7-4C98-B37C-5EA7D43DB23E}" type="presParOf" srcId="{F50FE628-7AFB-454E-B376-9C18FEE2B05E}" destId="{26F2FCF7-0A96-42AD-ADBD-D6C50F6CE0A6}" srcOrd="0" destOrd="0" presId="urn:microsoft.com/office/officeart/2005/8/layout/default"/>
    <dgm:cxn modelId="{95A9640C-543C-421A-865A-C7D4EC521ED6}" type="presParOf" srcId="{F50FE628-7AFB-454E-B376-9C18FEE2B05E}" destId="{C88674F5-239A-4B29-892C-D0101EB4B7FC}" srcOrd="1" destOrd="0" presId="urn:microsoft.com/office/officeart/2005/8/layout/default"/>
    <dgm:cxn modelId="{5FEF6C88-28B0-43ED-9C9D-F9BC2A17EB2B}" type="presParOf" srcId="{F50FE628-7AFB-454E-B376-9C18FEE2B05E}" destId="{16EC9C17-DD00-48E3-AFE8-263A0D727DC9}" srcOrd="2" destOrd="0" presId="urn:microsoft.com/office/officeart/2005/8/layout/default"/>
    <dgm:cxn modelId="{2E2D189C-95D6-4DB7-9725-5D8EA0D871ED}" type="presParOf" srcId="{F50FE628-7AFB-454E-B376-9C18FEE2B05E}" destId="{04816759-88BF-49A7-A975-5973C4E71F29}" srcOrd="3" destOrd="0" presId="urn:microsoft.com/office/officeart/2005/8/layout/default"/>
    <dgm:cxn modelId="{3FBDCF01-9B58-44CC-9182-F323D20F3174}" type="presParOf" srcId="{F50FE628-7AFB-454E-B376-9C18FEE2B05E}" destId="{186394DC-8AE9-48A5-BAF0-40AB3E4A86E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E94214-E77D-468B-827C-DDE7B1D4253B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5E41A53-9164-4BF0-B8FB-9081E8A57140}">
      <dgm:prSet phldrT="[Text]"/>
      <dgm:spPr/>
      <dgm:t>
        <a:bodyPr/>
        <a:lstStyle/>
        <a:p>
          <a:r>
            <a:rPr lang="en-US" dirty="0"/>
            <a:t>Does it make sense for the maximum cardinality to be 1 for either entity?</a:t>
          </a:r>
        </a:p>
      </dgm:t>
    </dgm:pt>
    <dgm:pt modelId="{AB5F7C40-DDE1-48D9-9C8A-BE9FD9FD332F}" type="parTrans" cxnId="{9F750986-F714-42F7-8B20-F5306CAC091F}">
      <dgm:prSet/>
      <dgm:spPr/>
      <dgm:t>
        <a:bodyPr/>
        <a:lstStyle/>
        <a:p>
          <a:endParaRPr lang="en-US"/>
        </a:p>
      </dgm:t>
    </dgm:pt>
    <dgm:pt modelId="{85474ACE-F462-4AB8-8332-D82C03645FD6}" type="sibTrans" cxnId="{9F750986-F714-42F7-8B20-F5306CAC091F}">
      <dgm:prSet/>
      <dgm:spPr/>
      <dgm:t>
        <a:bodyPr/>
        <a:lstStyle/>
        <a:p>
          <a:endParaRPr lang="en-US"/>
        </a:p>
      </dgm:t>
    </dgm:pt>
    <dgm:pt modelId="{AAEB24E6-B98C-450F-BA98-C044AAB82F5D}">
      <dgm:prSet phldrT="[Text]"/>
      <dgm:spPr/>
      <dgm:t>
        <a:bodyPr/>
        <a:lstStyle/>
        <a:p>
          <a:r>
            <a:rPr lang="en-US" dirty="0"/>
            <a:t>Does it make sense for the minimum cardinality to be 0 (optional) for either entity?</a:t>
          </a:r>
        </a:p>
      </dgm:t>
    </dgm:pt>
    <dgm:pt modelId="{E47CAE89-199E-4662-8B4E-CA6A9A3664A9}" type="parTrans" cxnId="{5AF628FE-0AFE-4BDD-8575-2B1D4AFDFBB9}">
      <dgm:prSet/>
      <dgm:spPr/>
      <dgm:t>
        <a:bodyPr/>
        <a:lstStyle/>
        <a:p>
          <a:endParaRPr lang="en-US"/>
        </a:p>
      </dgm:t>
    </dgm:pt>
    <dgm:pt modelId="{1BC9B9C6-EEA9-4097-BBCB-2A5BB0CD2048}" type="sibTrans" cxnId="{5AF628FE-0AFE-4BDD-8575-2B1D4AFDFBB9}">
      <dgm:prSet/>
      <dgm:spPr/>
      <dgm:t>
        <a:bodyPr/>
        <a:lstStyle/>
        <a:p>
          <a:endParaRPr lang="en-US"/>
        </a:p>
      </dgm:t>
    </dgm:pt>
    <dgm:pt modelId="{9C496454-433D-40BF-8D1B-5ACA4403FAAD}" type="pres">
      <dgm:prSet presAssocID="{88E94214-E77D-468B-827C-DDE7B1D4253B}" presName="linear" presStyleCnt="0">
        <dgm:presLayoutVars>
          <dgm:animLvl val="lvl"/>
          <dgm:resizeHandles val="exact"/>
        </dgm:presLayoutVars>
      </dgm:prSet>
      <dgm:spPr/>
    </dgm:pt>
    <dgm:pt modelId="{6DAE6880-487F-4F74-8CC1-9966173CAD03}" type="pres">
      <dgm:prSet presAssocID="{B5E41A53-9164-4BF0-B8FB-9081E8A571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78957E-600E-40A0-8251-F3070AE7E256}" type="pres">
      <dgm:prSet presAssocID="{85474ACE-F462-4AB8-8332-D82C03645FD6}" presName="spacer" presStyleCnt="0"/>
      <dgm:spPr/>
    </dgm:pt>
    <dgm:pt modelId="{C249B1D9-91FC-4F5D-B8A8-898F3575A926}" type="pres">
      <dgm:prSet presAssocID="{AAEB24E6-B98C-450F-BA98-C044AAB82F5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750986-F714-42F7-8B20-F5306CAC091F}" srcId="{88E94214-E77D-468B-827C-DDE7B1D4253B}" destId="{B5E41A53-9164-4BF0-B8FB-9081E8A57140}" srcOrd="0" destOrd="0" parTransId="{AB5F7C40-DDE1-48D9-9C8A-BE9FD9FD332F}" sibTransId="{85474ACE-F462-4AB8-8332-D82C03645FD6}"/>
    <dgm:cxn modelId="{AD8BC9A7-8C01-45E7-A5C7-FDEBAE7E25E3}" type="presOf" srcId="{AAEB24E6-B98C-450F-BA98-C044AAB82F5D}" destId="{C249B1D9-91FC-4F5D-B8A8-898F3575A926}" srcOrd="0" destOrd="0" presId="urn:microsoft.com/office/officeart/2005/8/layout/vList2"/>
    <dgm:cxn modelId="{2013E6CF-03F8-426B-A1AA-0EAB61C8EA51}" type="presOf" srcId="{B5E41A53-9164-4BF0-B8FB-9081E8A57140}" destId="{6DAE6880-487F-4F74-8CC1-9966173CAD03}" srcOrd="0" destOrd="0" presId="urn:microsoft.com/office/officeart/2005/8/layout/vList2"/>
    <dgm:cxn modelId="{210926E4-C89B-42E7-A769-D4383E77AC79}" type="presOf" srcId="{88E94214-E77D-468B-827C-DDE7B1D4253B}" destId="{9C496454-433D-40BF-8D1B-5ACA4403FAAD}" srcOrd="0" destOrd="0" presId="urn:microsoft.com/office/officeart/2005/8/layout/vList2"/>
    <dgm:cxn modelId="{5AF628FE-0AFE-4BDD-8575-2B1D4AFDFBB9}" srcId="{88E94214-E77D-468B-827C-DDE7B1D4253B}" destId="{AAEB24E6-B98C-450F-BA98-C044AAB82F5D}" srcOrd="1" destOrd="0" parTransId="{E47CAE89-199E-4662-8B4E-CA6A9A3664A9}" sibTransId="{1BC9B9C6-EEA9-4097-BBCB-2A5BB0CD2048}"/>
    <dgm:cxn modelId="{1464B22C-37FB-42C2-AFD1-0F82EE0F8EFF}" type="presParOf" srcId="{9C496454-433D-40BF-8D1B-5ACA4403FAAD}" destId="{6DAE6880-487F-4F74-8CC1-9966173CAD03}" srcOrd="0" destOrd="0" presId="urn:microsoft.com/office/officeart/2005/8/layout/vList2"/>
    <dgm:cxn modelId="{19F1733F-D0E0-43B4-ABBB-5E9F6EA9E116}" type="presParOf" srcId="{9C496454-433D-40BF-8D1B-5ACA4403FAAD}" destId="{7A78957E-600E-40A0-8251-F3070AE7E256}" srcOrd="1" destOrd="0" presId="urn:microsoft.com/office/officeart/2005/8/layout/vList2"/>
    <dgm:cxn modelId="{1C71B428-D7C1-4676-B7AD-7259864CC465}" type="presParOf" srcId="{9C496454-433D-40BF-8D1B-5ACA4403FAAD}" destId="{C249B1D9-91FC-4F5D-B8A8-898F3575A9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56C2EE-61DE-4BD5-8040-B39DB01A1F57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8193B44-BC1C-4C6E-8D9E-288815502282}">
      <dgm:prSet/>
      <dgm:spPr/>
      <dgm:t>
        <a:bodyPr/>
        <a:lstStyle/>
        <a:p>
          <a:pPr rtl="0"/>
          <a:r>
            <a:rPr lang="en-US" dirty="0"/>
            <a:t>Each </a:t>
          </a:r>
          <a:r>
            <a:rPr lang="en-US" b="1" dirty="0"/>
            <a:t>transaction </a:t>
          </a:r>
          <a:r>
            <a:rPr lang="en-US" dirty="0"/>
            <a:t>is associated with a </a:t>
          </a:r>
          <a:r>
            <a:rPr lang="en-US" b="1" dirty="0"/>
            <a:t>repair</a:t>
          </a:r>
          <a:r>
            <a:rPr lang="en-US" dirty="0"/>
            <a:t>, a </a:t>
          </a:r>
          <a:r>
            <a:rPr lang="en-US" b="1" dirty="0"/>
            <a:t>car</a:t>
          </a:r>
          <a:r>
            <a:rPr lang="en-US" dirty="0"/>
            <a:t>, and a </a:t>
          </a:r>
          <a:r>
            <a:rPr lang="en-US" b="1" dirty="0"/>
            <a:t>mechanic</a:t>
          </a:r>
          <a:r>
            <a:rPr lang="en-US" dirty="0"/>
            <a:t>.</a:t>
          </a:r>
        </a:p>
      </dgm:t>
    </dgm:pt>
    <dgm:pt modelId="{5A8EF28B-87FE-42D6-8C08-5F36B188875E}" type="parTrans" cxnId="{7E156224-732C-4CF1-A60F-DE95D40AE373}">
      <dgm:prSet/>
      <dgm:spPr/>
      <dgm:t>
        <a:bodyPr/>
        <a:lstStyle/>
        <a:p>
          <a:endParaRPr lang="en-US"/>
        </a:p>
      </dgm:t>
    </dgm:pt>
    <dgm:pt modelId="{3ECC52DA-E71E-4BB1-9D82-DAF0D52CC1F4}" type="sibTrans" cxnId="{7E156224-732C-4CF1-A60F-DE95D40AE373}">
      <dgm:prSet/>
      <dgm:spPr/>
      <dgm:t>
        <a:bodyPr/>
        <a:lstStyle/>
        <a:p>
          <a:endParaRPr lang="en-US"/>
        </a:p>
      </dgm:t>
    </dgm:pt>
    <dgm:pt modelId="{E86E3ADA-1172-477D-BDC5-8F6D23E2F78E}">
      <dgm:prSet/>
      <dgm:spPr/>
      <dgm:t>
        <a:bodyPr/>
        <a:lstStyle/>
        <a:p>
          <a:pPr rtl="0"/>
          <a:r>
            <a:rPr lang="en-US" dirty="0"/>
            <a:t>Many </a:t>
          </a:r>
          <a:r>
            <a:rPr lang="en-US" b="1" dirty="0"/>
            <a:t>transactions </a:t>
          </a:r>
          <a:r>
            <a:rPr lang="en-US" dirty="0"/>
            <a:t>can make up an </a:t>
          </a:r>
          <a:r>
            <a:rPr lang="en-US" b="1" dirty="0"/>
            <a:t>invoice</a:t>
          </a:r>
          <a:r>
            <a:rPr lang="en-US" dirty="0"/>
            <a:t>.</a:t>
          </a:r>
        </a:p>
      </dgm:t>
    </dgm:pt>
    <dgm:pt modelId="{6F501A6D-C064-48B4-B02A-F96AF8FA4EAE}" type="parTrans" cxnId="{A6145B77-9151-45B4-9876-A4E1E2CBFD5F}">
      <dgm:prSet/>
      <dgm:spPr/>
      <dgm:t>
        <a:bodyPr/>
        <a:lstStyle/>
        <a:p>
          <a:endParaRPr lang="en-US"/>
        </a:p>
      </dgm:t>
    </dgm:pt>
    <dgm:pt modelId="{FFC261E9-1C24-4A81-83EA-3AD9E68BE91D}" type="sibTrans" cxnId="{A6145B77-9151-45B4-9876-A4E1E2CBFD5F}">
      <dgm:prSet/>
      <dgm:spPr/>
      <dgm:t>
        <a:bodyPr/>
        <a:lstStyle/>
        <a:p>
          <a:endParaRPr lang="en-US"/>
        </a:p>
      </dgm:t>
    </dgm:pt>
    <dgm:pt modelId="{72E1CD7B-0D59-4242-85EC-91D163FBB5AE}">
      <dgm:prSet/>
      <dgm:spPr/>
      <dgm:t>
        <a:bodyPr/>
        <a:lstStyle/>
        <a:p>
          <a:pPr rtl="0"/>
          <a:r>
            <a:rPr lang="en-US" dirty="0"/>
            <a:t>A </a:t>
          </a:r>
          <a:r>
            <a:rPr lang="en-US" b="1" dirty="0"/>
            <a:t>transaction </a:t>
          </a:r>
          <a:r>
            <a:rPr lang="en-US" dirty="0"/>
            <a:t>can only belong to one </a:t>
          </a:r>
          <a:r>
            <a:rPr lang="en-US" b="1" dirty="0"/>
            <a:t>invoice</a:t>
          </a:r>
          <a:r>
            <a:rPr lang="en-US" dirty="0"/>
            <a:t>.</a:t>
          </a:r>
        </a:p>
      </dgm:t>
    </dgm:pt>
    <dgm:pt modelId="{0B7DD261-2A68-4480-ABA8-5B67FE65AA05}" type="parTrans" cxnId="{BDE64E97-F0B7-4978-8CCF-16F1A6897104}">
      <dgm:prSet/>
      <dgm:spPr/>
      <dgm:t>
        <a:bodyPr/>
        <a:lstStyle/>
        <a:p>
          <a:endParaRPr lang="en-US"/>
        </a:p>
      </dgm:t>
    </dgm:pt>
    <dgm:pt modelId="{FC9E5AF3-F38F-46EB-BF0B-D82A5A8DDEBC}" type="sibTrans" cxnId="{BDE64E97-F0B7-4978-8CCF-16F1A6897104}">
      <dgm:prSet/>
      <dgm:spPr/>
      <dgm:t>
        <a:bodyPr/>
        <a:lstStyle/>
        <a:p>
          <a:endParaRPr lang="en-US"/>
        </a:p>
      </dgm:t>
    </dgm:pt>
    <dgm:pt modelId="{28A55B2D-EFB4-45F8-9746-CF33A97FDA9D}">
      <dgm:prSet/>
      <dgm:spPr/>
      <dgm:t>
        <a:bodyPr/>
        <a:lstStyle/>
        <a:p>
          <a:pPr rtl="0"/>
          <a:r>
            <a:rPr lang="en-US" b="1" dirty="0"/>
            <a:t>Cars</a:t>
          </a:r>
          <a:r>
            <a:rPr lang="en-US" dirty="0"/>
            <a:t>, </a:t>
          </a:r>
          <a:r>
            <a:rPr lang="en-US" b="1" dirty="0"/>
            <a:t>repairs</a:t>
          </a:r>
          <a:r>
            <a:rPr lang="en-US" dirty="0"/>
            <a:t>, and </a:t>
          </a:r>
          <a:r>
            <a:rPr lang="en-US" b="1" dirty="0"/>
            <a:t>mechanics</a:t>
          </a:r>
          <a:r>
            <a:rPr lang="en-US" dirty="0"/>
            <a:t> can all be part of multiple </a:t>
          </a:r>
          <a:r>
            <a:rPr lang="en-US" b="1" dirty="0"/>
            <a:t>transactions</a:t>
          </a:r>
          <a:r>
            <a:rPr lang="en-US" dirty="0"/>
            <a:t>.</a:t>
          </a:r>
        </a:p>
      </dgm:t>
    </dgm:pt>
    <dgm:pt modelId="{675C0650-0A4F-4FF2-BB92-338D94BD59DB}" type="parTrans" cxnId="{9D3C28F3-0D77-4182-8102-02575E1D48B9}">
      <dgm:prSet/>
      <dgm:spPr/>
      <dgm:t>
        <a:bodyPr/>
        <a:lstStyle/>
        <a:p>
          <a:endParaRPr lang="en-US"/>
        </a:p>
      </dgm:t>
    </dgm:pt>
    <dgm:pt modelId="{FC78BAFF-867A-438F-B4E9-C4E835985AFE}" type="sibTrans" cxnId="{9D3C28F3-0D77-4182-8102-02575E1D48B9}">
      <dgm:prSet/>
      <dgm:spPr/>
      <dgm:t>
        <a:bodyPr/>
        <a:lstStyle/>
        <a:p>
          <a:endParaRPr lang="en-US"/>
        </a:p>
      </dgm:t>
    </dgm:pt>
    <dgm:pt modelId="{1B45979D-A517-4D40-81F5-5E81C9FFDCB3}" type="pres">
      <dgm:prSet presAssocID="{1B56C2EE-61DE-4BD5-8040-B39DB01A1F57}" presName="linear" presStyleCnt="0">
        <dgm:presLayoutVars>
          <dgm:animLvl val="lvl"/>
          <dgm:resizeHandles val="exact"/>
        </dgm:presLayoutVars>
      </dgm:prSet>
      <dgm:spPr/>
    </dgm:pt>
    <dgm:pt modelId="{2F3B3CC9-37BC-4524-85FC-9536DC70379A}" type="pres">
      <dgm:prSet presAssocID="{48193B44-BC1C-4C6E-8D9E-2888155022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41EBD4-3B74-4115-8D49-7D47A7964607}" type="pres">
      <dgm:prSet presAssocID="{3ECC52DA-E71E-4BB1-9D82-DAF0D52CC1F4}" presName="spacer" presStyleCnt="0"/>
      <dgm:spPr/>
    </dgm:pt>
    <dgm:pt modelId="{BF08DCF0-43DB-4E93-AF1F-3CC83C781464}" type="pres">
      <dgm:prSet presAssocID="{28A55B2D-EFB4-45F8-9746-CF33A97FDA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C25502-9797-4F0D-B9F1-AC4CB52CC588}" type="pres">
      <dgm:prSet presAssocID="{FC78BAFF-867A-438F-B4E9-C4E835985AFE}" presName="spacer" presStyleCnt="0"/>
      <dgm:spPr/>
    </dgm:pt>
    <dgm:pt modelId="{C5D5441E-4DB8-4C55-955A-8A66A038F6CA}" type="pres">
      <dgm:prSet presAssocID="{E86E3ADA-1172-477D-BDC5-8F6D23E2F7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E28A2E-B238-47F8-8DD3-FC01AC1BBD06}" type="pres">
      <dgm:prSet presAssocID="{FFC261E9-1C24-4A81-83EA-3AD9E68BE91D}" presName="spacer" presStyleCnt="0"/>
      <dgm:spPr/>
    </dgm:pt>
    <dgm:pt modelId="{7776D964-8D41-4780-94C2-387EE287158E}" type="pres">
      <dgm:prSet presAssocID="{72E1CD7B-0D59-4242-85EC-91D163FBB5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156224-732C-4CF1-A60F-DE95D40AE373}" srcId="{1B56C2EE-61DE-4BD5-8040-B39DB01A1F57}" destId="{48193B44-BC1C-4C6E-8D9E-288815502282}" srcOrd="0" destOrd="0" parTransId="{5A8EF28B-87FE-42D6-8C08-5F36B188875E}" sibTransId="{3ECC52DA-E71E-4BB1-9D82-DAF0D52CC1F4}"/>
    <dgm:cxn modelId="{D7B38B43-6BB3-4A8C-BC5F-3D34AE479DA8}" type="presOf" srcId="{72E1CD7B-0D59-4242-85EC-91D163FBB5AE}" destId="{7776D964-8D41-4780-94C2-387EE287158E}" srcOrd="0" destOrd="0" presId="urn:microsoft.com/office/officeart/2005/8/layout/vList2"/>
    <dgm:cxn modelId="{A6145B77-9151-45B4-9876-A4E1E2CBFD5F}" srcId="{1B56C2EE-61DE-4BD5-8040-B39DB01A1F57}" destId="{E86E3ADA-1172-477D-BDC5-8F6D23E2F78E}" srcOrd="2" destOrd="0" parTransId="{6F501A6D-C064-48B4-B02A-F96AF8FA4EAE}" sibTransId="{FFC261E9-1C24-4A81-83EA-3AD9E68BE91D}"/>
    <dgm:cxn modelId="{F381A483-866A-4CC3-8246-289E1B51AA63}" type="presOf" srcId="{1B56C2EE-61DE-4BD5-8040-B39DB01A1F57}" destId="{1B45979D-A517-4D40-81F5-5E81C9FFDCB3}" srcOrd="0" destOrd="0" presId="urn:microsoft.com/office/officeart/2005/8/layout/vList2"/>
    <dgm:cxn modelId="{BDE64E97-F0B7-4978-8CCF-16F1A6897104}" srcId="{1B56C2EE-61DE-4BD5-8040-B39DB01A1F57}" destId="{72E1CD7B-0D59-4242-85EC-91D163FBB5AE}" srcOrd="3" destOrd="0" parTransId="{0B7DD261-2A68-4480-ABA8-5B67FE65AA05}" sibTransId="{FC9E5AF3-F38F-46EB-BF0B-D82A5A8DDEBC}"/>
    <dgm:cxn modelId="{3D4680B6-DB61-43C7-A70A-782033399D95}" type="presOf" srcId="{28A55B2D-EFB4-45F8-9746-CF33A97FDA9D}" destId="{BF08DCF0-43DB-4E93-AF1F-3CC83C781464}" srcOrd="0" destOrd="0" presId="urn:microsoft.com/office/officeart/2005/8/layout/vList2"/>
    <dgm:cxn modelId="{A36169CD-4B81-4DBA-8268-CB0D13DE50C4}" type="presOf" srcId="{E86E3ADA-1172-477D-BDC5-8F6D23E2F78E}" destId="{C5D5441E-4DB8-4C55-955A-8A66A038F6CA}" srcOrd="0" destOrd="0" presId="urn:microsoft.com/office/officeart/2005/8/layout/vList2"/>
    <dgm:cxn modelId="{9D3C28F3-0D77-4182-8102-02575E1D48B9}" srcId="{1B56C2EE-61DE-4BD5-8040-B39DB01A1F57}" destId="{28A55B2D-EFB4-45F8-9746-CF33A97FDA9D}" srcOrd="1" destOrd="0" parTransId="{675C0650-0A4F-4FF2-BB92-338D94BD59DB}" sibTransId="{FC78BAFF-867A-438F-B4E9-C4E835985AFE}"/>
    <dgm:cxn modelId="{2A1851F3-E04D-4EFD-9385-4D1711C39BB7}" type="presOf" srcId="{48193B44-BC1C-4C6E-8D9E-288815502282}" destId="{2F3B3CC9-37BC-4524-85FC-9536DC70379A}" srcOrd="0" destOrd="0" presId="urn:microsoft.com/office/officeart/2005/8/layout/vList2"/>
    <dgm:cxn modelId="{D5453879-64FB-45DE-ABE8-1528D240E6A9}" type="presParOf" srcId="{1B45979D-A517-4D40-81F5-5E81C9FFDCB3}" destId="{2F3B3CC9-37BC-4524-85FC-9536DC70379A}" srcOrd="0" destOrd="0" presId="urn:microsoft.com/office/officeart/2005/8/layout/vList2"/>
    <dgm:cxn modelId="{5905313F-994B-4BE2-8F45-ACBDEEBDB50E}" type="presParOf" srcId="{1B45979D-A517-4D40-81F5-5E81C9FFDCB3}" destId="{0841EBD4-3B74-4115-8D49-7D47A7964607}" srcOrd="1" destOrd="0" presId="urn:microsoft.com/office/officeart/2005/8/layout/vList2"/>
    <dgm:cxn modelId="{EB30CD5D-1131-4EAF-B10A-83AC754A0564}" type="presParOf" srcId="{1B45979D-A517-4D40-81F5-5E81C9FFDCB3}" destId="{BF08DCF0-43DB-4E93-AF1F-3CC83C781464}" srcOrd="2" destOrd="0" presId="urn:microsoft.com/office/officeart/2005/8/layout/vList2"/>
    <dgm:cxn modelId="{F636914D-D7C6-4259-AF3B-87B12A71226A}" type="presParOf" srcId="{1B45979D-A517-4D40-81F5-5E81C9FFDCB3}" destId="{74C25502-9797-4F0D-B9F1-AC4CB52CC588}" srcOrd="3" destOrd="0" presId="urn:microsoft.com/office/officeart/2005/8/layout/vList2"/>
    <dgm:cxn modelId="{79547AE9-C594-45D6-9A74-BDE94C7216AA}" type="presParOf" srcId="{1B45979D-A517-4D40-81F5-5E81C9FFDCB3}" destId="{C5D5441E-4DB8-4C55-955A-8A66A038F6CA}" srcOrd="4" destOrd="0" presId="urn:microsoft.com/office/officeart/2005/8/layout/vList2"/>
    <dgm:cxn modelId="{AFE88090-4DC2-4A63-B2C7-8F4D9D2A4CEE}" type="presParOf" srcId="{1B45979D-A517-4D40-81F5-5E81C9FFDCB3}" destId="{2AE28A2E-B238-47F8-8DD3-FC01AC1BBD06}" srcOrd="5" destOrd="0" presId="urn:microsoft.com/office/officeart/2005/8/layout/vList2"/>
    <dgm:cxn modelId="{29D3DF70-18A5-43AD-A2AB-5492EDC170A5}" type="presParOf" srcId="{1B45979D-A517-4D40-81F5-5E81C9FFDCB3}" destId="{7776D964-8D41-4780-94C2-387EE28715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56C2EE-61DE-4BD5-8040-B39DB01A1F5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DA50C-8F6D-4E64-A37D-4BCC59449C94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car</a:t>
          </a:r>
          <a:r>
            <a:rPr lang="en-US" dirty="0"/>
            <a:t> is described by a VIN, make, and model.</a:t>
          </a:r>
        </a:p>
      </dgm:t>
    </dgm:pt>
    <dgm:pt modelId="{B8488C20-87C2-4660-AD6F-D188449C0C9E}" type="parTrans" cxnId="{D671984B-9856-4643-9C2A-ADCC08AD97B1}">
      <dgm:prSet/>
      <dgm:spPr/>
      <dgm:t>
        <a:bodyPr/>
        <a:lstStyle/>
        <a:p>
          <a:endParaRPr lang="en-US"/>
        </a:p>
      </dgm:t>
    </dgm:pt>
    <dgm:pt modelId="{E14C59DB-CBEB-4951-9DE8-26151B08FE69}" type="sibTrans" cxnId="{D671984B-9856-4643-9C2A-ADCC08AD97B1}">
      <dgm:prSet/>
      <dgm:spPr/>
      <dgm:t>
        <a:bodyPr/>
        <a:lstStyle/>
        <a:p>
          <a:endParaRPr lang="en-US"/>
        </a:p>
      </dgm:t>
    </dgm:pt>
    <dgm:pt modelId="{385CEA50-3546-4D6F-9BC2-447D825C2A21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mechanic</a:t>
          </a:r>
          <a:r>
            <a:rPr lang="en-US" dirty="0"/>
            <a:t> is described by a name and SSN.</a:t>
          </a:r>
        </a:p>
      </dgm:t>
    </dgm:pt>
    <dgm:pt modelId="{42F10421-F417-4BBC-B0F5-980D218F9026}" type="parTrans" cxnId="{CE076EC9-EDF6-43FE-9B3E-5AD8C38E42B4}">
      <dgm:prSet/>
      <dgm:spPr/>
      <dgm:t>
        <a:bodyPr/>
        <a:lstStyle/>
        <a:p>
          <a:endParaRPr lang="en-US"/>
        </a:p>
      </dgm:t>
    </dgm:pt>
    <dgm:pt modelId="{DA59E215-7D30-4F00-BFE0-9EDB795FBE82}" type="sibTrans" cxnId="{CE076EC9-EDF6-43FE-9B3E-5AD8C38E42B4}">
      <dgm:prSet/>
      <dgm:spPr/>
      <dgm:t>
        <a:bodyPr/>
        <a:lstStyle/>
        <a:p>
          <a:endParaRPr lang="en-US"/>
        </a:p>
      </dgm:t>
    </dgm:pt>
    <dgm:pt modelId="{E96B5269-2E71-4943-B506-1E0F2B25FE8F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repair </a:t>
          </a:r>
          <a:r>
            <a:rPr lang="en-US" dirty="0"/>
            <a:t>is described by a repair id and a price.</a:t>
          </a:r>
        </a:p>
      </dgm:t>
    </dgm:pt>
    <dgm:pt modelId="{C1EB39AF-69FA-4B1C-A03F-A9366DD676D4}" type="parTrans" cxnId="{C0DD8ECA-F746-465A-A07B-1A0340437FD3}">
      <dgm:prSet/>
      <dgm:spPr/>
      <dgm:t>
        <a:bodyPr/>
        <a:lstStyle/>
        <a:p>
          <a:endParaRPr lang="en-US"/>
        </a:p>
      </dgm:t>
    </dgm:pt>
    <dgm:pt modelId="{61216882-37E3-48F3-B7CE-0E682B126599}" type="sibTrans" cxnId="{C0DD8ECA-F746-465A-A07B-1A0340437FD3}">
      <dgm:prSet/>
      <dgm:spPr/>
      <dgm:t>
        <a:bodyPr/>
        <a:lstStyle/>
        <a:p>
          <a:endParaRPr lang="en-US"/>
        </a:p>
      </dgm:t>
    </dgm:pt>
    <dgm:pt modelId="{8A9DB98A-D1A1-4659-9878-9DF317A49F37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transaction</a:t>
          </a:r>
          <a:r>
            <a:rPr lang="en-US" dirty="0"/>
            <a:t> occurs on a particular date and has a transaction ID.</a:t>
          </a:r>
        </a:p>
      </dgm:t>
    </dgm:pt>
    <dgm:pt modelId="{623B8D28-F4BC-4A66-AF93-F74A3A742F10}" type="parTrans" cxnId="{B2481964-1873-4CE1-854D-D86DB5500ECB}">
      <dgm:prSet/>
      <dgm:spPr/>
      <dgm:t>
        <a:bodyPr/>
        <a:lstStyle/>
        <a:p>
          <a:endParaRPr lang="en-US"/>
        </a:p>
      </dgm:t>
    </dgm:pt>
    <dgm:pt modelId="{017F9A3B-0254-4E0C-81D0-B25317754EB9}" type="sibTrans" cxnId="{B2481964-1873-4CE1-854D-D86DB5500ECB}">
      <dgm:prSet/>
      <dgm:spPr/>
      <dgm:t>
        <a:bodyPr/>
        <a:lstStyle/>
        <a:p>
          <a:endParaRPr lang="en-US"/>
        </a:p>
      </dgm:t>
    </dgm:pt>
    <dgm:pt modelId="{48BAD015-53B7-4A02-9BF7-11C261DCB27D}">
      <dgm:prSet/>
      <dgm:spPr/>
      <dgm:t>
        <a:bodyPr/>
        <a:lstStyle/>
        <a:p>
          <a:r>
            <a:rPr lang="en-US" dirty="0"/>
            <a:t>An </a:t>
          </a:r>
          <a:r>
            <a:rPr lang="en-US" b="1" dirty="0"/>
            <a:t>invoice</a:t>
          </a:r>
          <a:r>
            <a:rPr lang="en-US" dirty="0"/>
            <a:t> has an invoice number and a billing name, city, state, and zip code.</a:t>
          </a:r>
        </a:p>
      </dgm:t>
    </dgm:pt>
    <dgm:pt modelId="{F4BA9901-4FFD-4732-9C3A-CA745A05CD03}" type="parTrans" cxnId="{E13493E2-9B7A-45AC-8856-261E7493D5D5}">
      <dgm:prSet/>
      <dgm:spPr/>
      <dgm:t>
        <a:bodyPr/>
        <a:lstStyle/>
        <a:p>
          <a:endParaRPr lang="en-US"/>
        </a:p>
      </dgm:t>
    </dgm:pt>
    <dgm:pt modelId="{528FD4F7-B58B-420B-ADA4-16BCD7200AC2}" type="sibTrans" cxnId="{E13493E2-9B7A-45AC-8856-261E7493D5D5}">
      <dgm:prSet/>
      <dgm:spPr/>
      <dgm:t>
        <a:bodyPr/>
        <a:lstStyle/>
        <a:p>
          <a:endParaRPr lang="en-US"/>
        </a:p>
      </dgm:t>
    </dgm:pt>
    <dgm:pt modelId="{1B45979D-A517-4D40-81F5-5E81C9FFDCB3}" type="pres">
      <dgm:prSet presAssocID="{1B56C2EE-61DE-4BD5-8040-B39DB01A1F57}" presName="linear" presStyleCnt="0">
        <dgm:presLayoutVars>
          <dgm:animLvl val="lvl"/>
          <dgm:resizeHandles val="exact"/>
        </dgm:presLayoutVars>
      </dgm:prSet>
      <dgm:spPr/>
    </dgm:pt>
    <dgm:pt modelId="{19D8BC11-DA2F-4865-98F4-E695A5D03345}" type="pres">
      <dgm:prSet presAssocID="{EA3DA50C-8F6D-4E64-A37D-4BCC59449C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235CE20-FC60-48A3-AF49-5C5ECA211ED0}" type="pres">
      <dgm:prSet presAssocID="{E14C59DB-CBEB-4951-9DE8-26151B08FE69}" presName="spacer" presStyleCnt="0"/>
      <dgm:spPr/>
    </dgm:pt>
    <dgm:pt modelId="{D1359A0C-8525-49BA-A193-FEB483BD2B47}" type="pres">
      <dgm:prSet presAssocID="{385CEA50-3546-4D6F-9BC2-447D825C2A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CE109-4763-4BA7-B550-0AC94B95A1A7}" type="pres">
      <dgm:prSet presAssocID="{DA59E215-7D30-4F00-BFE0-9EDB795FBE82}" presName="spacer" presStyleCnt="0"/>
      <dgm:spPr/>
    </dgm:pt>
    <dgm:pt modelId="{A29AF6E5-8DCF-4591-B929-166357458D19}" type="pres">
      <dgm:prSet presAssocID="{E96B5269-2E71-4943-B506-1E0F2B25FE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6C4AAC-F3E0-4FFF-A4AA-BD4AED47CDF6}" type="pres">
      <dgm:prSet presAssocID="{61216882-37E3-48F3-B7CE-0E682B126599}" presName="spacer" presStyleCnt="0"/>
      <dgm:spPr/>
    </dgm:pt>
    <dgm:pt modelId="{3AC649C9-6515-4F3A-B68E-85E3CD358C11}" type="pres">
      <dgm:prSet presAssocID="{8A9DB98A-D1A1-4659-9878-9DF317A49F3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C76836-8EE4-49EB-B705-43D0A8BA85F4}" type="pres">
      <dgm:prSet presAssocID="{017F9A3B-0254-4E0C-81D0-B25317754EB9}" presName="spacer" presStyleCnt="0"/>
      <dgm:spPr/>
    </dgm:pt>
    <dgm:pt modelId="{A816D8F3-9B7E-4256-A063-8D1CF4FBA88C}" type="pres">
      <dgm:prSet presAssocID="{48BAD015-53B7-4A02-9BF7-11C261DCB27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286CB1C-13D7-4B67-8DC6-C709590EB1B6}" type="presOf" srcId="{1B56C2EE-61DE-4BD5-8040-B39DB01A1F57}" destId="{1B45979D-A517-4D40-81F5-5E81C9FFDCB3}" srcOrd="0" destOrd="0" presId="urn:microsoft.com/office/officeart/2005/8/layout/vList2"/>
    <dgm:cxn modelId="{B2481964-1873-4CE1-854D-D86DB5500ECB}" srcId="{1B56C2EE-61DE-4BD5-8040-B39DB01A1F57}" destId="{8A9DB98A-D1A1-4659-9878-9DF317A49F37}" srcOrd="3" destOrd="0" parTransId="{623B8D28-F4BC-4A66-AF93-F74A3A742F10}" sibTransId="{017F9A3B-0254-4E0C-81D0-B25317754EB9}"/>
    <dgm:cxn modelId="{C65BEB65-2E4A-4A92-9BF0-F0F56895AA9D}" type="presOf" srcId="{48BAD015-53B7-4A02-9BF7-11C261DCB27D}" destId="{A816D8F3-9B7E-4256-A063-8D1CF4FBA88C}" srcOrd="0" destOrd="0" presId="urn:microsoft.com/office/officeart/2005/8/layout/vList2"/>
    <dgm:cxn modelId="{D671984B-9856-4643-9C2A-ADCC08AD97B1}" srcId="{1B56C2EE-61DE-4BD5-8040-B39DB01A1F57}" destId="{EA3DA50C-8F6D-4E64-A37D-4BCC59449C94}" srcOrd="0" destOrd="0" parTransId="{B8488C20-87C2-4660-AD6F-D188449C0C9E}" sibTransId="{E14C59DB-CBEB-4951-9DE8-26151B08FE69}"/>
    <dgm:cxn modelId="{2120BA4E-5977-47F4-BE84-CBACE4C4A3F0}" type="presOf" srcId="{E96B5269-2E71-4943-B506-1E0F2B25FE8F}" destId="{A29AF6E5-8DCF-4591-B929-166357458D19}" srcOrd="0" destOrd="0" presId="urn:microsoft.com/office/officeart/2005/8/layout/vList2"/>
    <dgm:cxn modelId="{CE076EC9-EDF6-43FE-9B3E-5AD8C38E42B4}" srcId="{1B56C2EE-61DE-4BD5-8040-B39DB01A1F57}" destId="{385CEA50-3546-4D6F-9BC2-447D825C2A21}" srcOrd="1" destOrd="0" parTransId="{42F10421-F417-4BBC-B0F5-980D218F9026}" sibTransId="{DA59E215-7D30-4F00-BFE0-9EDB795FBE82}"/>
    <dgm:cxn modelId="{C0DD8ECA-F746-465A-A07B-1A0340437FD3}" srcId="{1B56C2EE-61DE-4BD5-8040-B39DB01A1F57}" destId="{E96B5269-2E71-4943-B506-1E0F2B25FE8F}" srcOrd="2" destOrd="0" parTransId="{C1EB39AF-69FA-4B1C-A03F-A9366DD676D4}" sibTransId="{61216882-37E3-48F3-B7CE-0E682B126599}"/>
    <dgm:cxn modelId="{E13493E2-9B7A-45AC-8856-261E7493D5D5}" srcId="{1B56C2EE-61DE-4BD5-8040-B39DB01A1F57}" destId="{48BAD015-53B7-4A02-9BF7-11C261DCB27D}" srcOrd="4" destOrd="0" parTransId="{F4BA9901-4FFD-4732-9C3A-CA745A05CD03}" sibTransId="{528FD4F7-B58B-420B-ADA4-16BCD7200AC2}"/>
    <dgm:cxn modelId="{E906E6E5-DDB0-486D-8685-F1AEB0A65C3E}" type="presOf" srcId="{385CEA50-3546-4D6F-9BC2-447D825C2A21}" destId="{D1359A0C-8525-49BA-A193-FEB483BD2B47}" srcOrd="0" destOrd="0" presId="urn:microsoft.com/office/officeart/2005/8/layout/vList2"/>
    <dgm:cxn modelId="{3AB28CFA-3BEB-45D5-8DF1-5BB1E5BBB81F}" type="presOf" srcId="{EA3DA50C-8F6D-4E64-A37D-4BCC59449C94}" destId="{19D8BC11-DA2F-4865-98F4-E695A5D03345}" srcOrd="0" destOrd="0" presId="urn:microsoft.com/office/officeart/2005/8/layout/vList2"/>
    <dgm:cxn modelId="{6F3B5EFC-ADD6-46B7-B4BA-2373FF31251B}" type="presOf" srcId="{8A9DB98A-D1A1-4659-9878-9DF317A49F37}" destId="{3AC649C9-6515-4F3A-B68E-85E3CD358C11}" srcOrd="0" destOrd="0" presId="urn:microsoft.com/office/officeart/2005/8/layout/vList2"/>
    <dgm:cxn modelId="{4C771B03-09EA-46E5-B93D-D1A6F48F26D8}" type="presParOf" srcId="{1B45979D-A517-4D40-81F5-5E81C9FFDCB3}" destId="{19D8BC11-DA2F-4865-98F4-E695A5D03345}" srcOrd="0" destOrd="0" presId="urn:microsoft.com/office/officeart/2005/8/layout/vList2"/>
    <dgm:cxn modelId="{AF10BF7A-7782-4141-BB65-9211E8646E23}" type="presParOf" srcId="{1B45979D-A517-4D40-81F5-5E81C9FFDCB3}" destId="{0235CE20-FC60-48A3-AF49-5C5ECA211ED0}" srcOrd="1" destOrd="0" presId="urn:microsoft.com/office/officeart/2005/8/layout/vList2"/>
    <dgm:cxn modelId="{B27D0383-6DD4-49F9-BFD7-AAA742604444}" type="presParOf" srcId="{1B45979D-A517-4D40-81F5-5E81C9FFDCB3}" destId="{D1359A0C-8525-49BA-A193-FEB483BD2B47}" srcOrd="2" destOrd="0" presId="urn:microsoft.com/office/officeart/2005/8/layout/vList2"/>
    <dgm:cxn modelId="{2BB6AE38-9738-4B97-A712-50F435877D5F}" type="presParOf" srcId="{1B45979D-A517-4D40-81F5-5E81C9FFDCB3}" destId="{32BCE109-4763-4BA7-B550-0AC94B95A1A7}" srcOrd="3" destOrd="0" presId="urn:microsoft.com/office/officeart/2005/8/layout/vList2"/>
    <dgm:cxn modelId="{E1DE791F-0931-4898-9571-029DCBB6EBBB}" type="presParOf" srcId="{1B45979D-A517-4D40-81F5-5E81C9FFDCB3}" destId="{A29AF6E5-8DCF-4591-B929-166357458D19}" srcOrd="4" destOrd="0" presId="urn:microsoft.com/office/officeart/2005/8/layout/vList2"/>
    <dgm:cxn modelId="{AB2F46E7-D012-4A7B-8C5C-4332697E6EB4}" type="presParOf" srcId="{1B45979D-A517-4D40-81F5-5E81C9FFDCB3}" destId="{2B6C4AAC-F3E0-4FFF-A4AA-BD4AED47CDF6}" srcOrd="5" destOrd="0" presId="urn:microsoft.com/office/officeart/2005/8/layout/vList2"/>
    <dgm:cxn modelId="{BC0DDF19-DEB5-43DF-B2AA-B3E2785EC2B4}" type="presParOf" srcId="{1B45979D-A517-4D40-81F5-5E81C9FFDCB3}" destId="{3AC649C9-6515-4F3A-B68E-85E3CD358C11}" srcOrd="6" destOrd="0" presId="urn:microsoft.com/office/officeart/2005/8/layout/vList2"/>
    <dgm:cxn modelId="{C529E576-4BF9-4174-89BF-F2608C343DF6}" type="presParOf" srcId="{1B45979D-A517-4D40-81F5-5E81C9FFDCB3}" destId="{6BC76836-8EE4-49EB-B705-43D0A8BA85F4}" srcOrd="7" destOrd="0" presId="urn:microsoft.com/office/officeart/2005/8/layout/vList2"/>
    <dgm:cxn modelId="{97BFE809-9252-4F19-9ADA-B6D6D2DA01F8}" type="presParOf" srcId="{1B45979D-A517-4D40-81F5-5E81C9FFDCB3}" destId="{A816D8F3-9B7E-4256-A063-8D1CF4FBA8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66095A-6A64-4D99-B136-57C784C138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5775DAF-7998-4DF8-AFBC-28956F9DB5A9}">
      <dgm:prSet/>
      <dgm:spPr/>
      <dgm:t>
        <a:bodyPr/>
        <a:lstStyle/>
        <a:p>
          <a:r>
            <a:rPr lang="en-US"/>
            <a:t>As a database schema</a:t>
          </a:r>
        </a:p>
      </dgm:t>
    </dgm:pt>
    <dgm:pt modelId="{34E69F8F-6688-414D-BEBE-9848A2A8E5C3}" type="parTrans" cxnId="{E1B08635-8FCF-4A0C-8A8D-D51002D157C5}">
      <dgm:prSet/>
      <dgm:spPr/>
      <dgm:t>
        <a:bodyPr/>
        <a:lstStyle/>
        <a:p>
          <a:endParaRPr lang="en-US"/>
        </a:p>
      </dgm:t>
    </dgm:pt>
    <dgm:pt modelId="{6C7F35D3-EA53-4C02-A718-0905184F9081}" type="sibTrans" cxnId="{E1B08635-8FCF-4A0C-8A8D-D51002D157C5}">
      <dgm:prSet/>
      <dgm:spPr/>
      <dgm:t>
        <a:bodyPr/>
        <a:lstStyle/>
        <a:p>
          <a:endParaRPr lang="en-US"/>
        </a:p>
      </dgm:t>
    </dgm:pt>
    <dgm:pt modelId="{EC2994D5-1981-4CBA-A0DE-0CE36B0710C3}">
      <dgm:prSet/>
      <dgm:spPr/>
      <dgm:t>
        <a:bodyPr/>
        <a:lstStyle/>
        <a:p>
          <a:r>
            <a:rPr lang="en-US"/>
            <a:t>A map of the tables and fields in the database</a:t>
          </a:r>
        </a:p>
      </dgm:t>
    </dgm:pt>
    <dgm:pt modelId="{CFD68A40-2DB7-415E-9BFF-A8A7BC143BB8}" type="parTrans" cxnId="{391352DA-95FD-4961-B260-C66D85E771CA}">
      <dgm:prSet/>
      <dgm:spPr/>
      <dgm:t>
        <a:bodyPr/>
        <a:lstStyle/>
        <a:p>
          <a:endParaRPr lang="en-US"/>
        </a:p>
      </dgm:t>
    </dgm:pt>
    <dgm:pt modelId="{D30A0CD6-E857-4AA5-AAD6-0E787F6EAB69}" type="sibTrans" cxnId="{391352DA-95FD-4961-B260-C66D85E771CA}">
      <dgm:prSet/>
      <dgm:spPr/>
      <dgm:t>
        <a:bodyPr/>
        <a:lstStyle/>
        <a:p>
          <a:endParaRPr lang="en-US"/>
        </a:p>
      </dgm:t>
    </dgm:pt>
    <dgm:pt modelId="{23AC5120-F385-4585-BFE9-23A7DCF01C68}">
      <dgm:prSet/>
      <dgm:spPr/>
      <dgm:t>
        <a:bodyPr/>
        <a:lstStyle/>
        <a:p>
          <a:r>
            <a:rPr lang="en-US"/>
            <a:t>This is what is implemented in the database management system</a:t>
          </a:r>
        </a:p>
      </dgm:t>
    </dgm:pt>
    <dgm:pt modelId="{0A03843D-38FD-4776-B841-F163175BE682}" type="parTrans" cxnId="{7DD99829-FDA5-4B98-9C19-3EE186D8E3E4}">
      <dgm:prSet/>
      <dgm:spPr/>
      <dgm:t>
        <a:bodyPr/>
        <a:lstStyle/>
        <a:p>
          <a:endParaRPr lang="en-US"/>
        </a:p>
      </dgm:t>
    </dgm:pt>
    <dgm:pt modelId="{9D779A73-3BB6-4843-B046-7A58C945D4E2}" type="sibTrans" cxnId="{7DD99829-FDA5-4B98-9C19-3EE186D8E3E4}">
      <dgm:prSet/>
      <dgm:spPr/>
      <dgm:t>
        <a:bodyPr/>
        <a:lstStyle/>
        <a:p>
          <a:endParaRPr lang="en-US"/>
        </a:p>
      </dgm:t>
    </dgm:pt>
    <dgm:pt modelId="{05F3F653-1251-4A2B-BF1E-8C87A4534D67}">
      <dgm:prSet/>
      <dgm:spPr/>
      <dgm:t>
        <a:bodyPr/>
        <a:lstStyle/>
        <a:p>
          <a:r>
            <a:rPr lang="en-US"/>
            <a:t>Part of the “design” process</a:t>
          </a:r>
        </a:p>
      </dgm:t>
    </dgm:pt>
    <dgm:pt modelId="{DCAB2046-B449-4D14-B190-60D1767C6E83}" type="parTrans" cxnId="{39BA8427-1FA3-452B-86E2-87BF23FB1534}">
      <dgm:prSet/>
      <dgm:spPr/>
      <dgm:t>
        <a:bodyPr/>
        <a:lstStyle/>
        <a:p>
          <a:endParaRPr lang="en-US"/>
        </a:p>
      </dgm:t>
    </dgm:pt>
    <dgm:pt modelId="{C603DCDB-3281-41DD-AB4F-E41D4381CD5B}" type="sibTrans" cxnId="{39BA8427-1FA3-452B-86E2-87BF23FB1534}">
      <dgm:prSet/>
      <dgm:spPr/>
      <dgm:t>
        <a:bodyPr/>
        <a:lstStyle/>
        <a:p>
          <a:endParaRPr lang="en-US"/>
        </a:p>
      </dgm:t>
    </dgm:pt>
    <dgm:pt modelId="{AEB66A3A-D1A4-440C-9AD5-953AB963315E}">
      <dgm:prSet/>
      <dgm:spPr/>
      <dgm:t>
        <a:bodyPr/>
        <a:lstStyle/>
        <a:p>
          <a:r>
            <a:rPr lang="en-US"/>
            <a:t>A schema actually looks a lot like the ERD</a:t>
          </a:r>
        </a:p>
      </dgm:t>
    </dgm:pt>
    <dgm:pt modelId="{E0C9EA5D-A4DF-40EA-BF35-012843DDFF71}" type="parTrans" cxnId="{3ED8A2DF-5E4D-4F5A-B04D-2D8AE60E242B}">
      <dgm:prSet/>
      <dgm:spPr/>
      <dgm:t>
        <a:bodyPr/>
        <a:lstStyle/>
        <a:p>
          <a:endParaRPr lang="en-US"/>
        </a:p>
      </dgm:t>
    </dgm:pt>
    <dgm:pt modelId="{F7989879-424A-452D-B375-A8AA90EAE8D2}" type="sibTrans" cxnId="{3ED8A2DF-5E4D-4F5A-B04D-2D8AE60E242B}">
      <dgm:prSet/>
      <dgm:spPr/>
      <dgm:t>
        <a:bodyPr/>
        <a:lstStyle/>
        <a:p>
          <a:endParaRPr lang="en-US"/>
        </a:p>
      </dgm:t>
    </dgm:pt>
    <dgm:pt modelId="{F9498FED-3BE6-4788-9840-DAE052C00B2E}">
      <dgm:prSet/>
      <dgm:spPr/>
      <dgm:t>
        <a:bodyPr/>
        <a:lstStyle/>
        <a:p>
          <a:r>
            <a:rPr lang="en-US"/>
            <a:t>Entities become tables</a:t>
          </a:r>
        </a:p>
      </dgm:t>
    </dgm:pt>
    <dgm:pt modelId="{92D23810-B1A8-4F02-AE63-B083DB4B6F69}" type="parTrans" cxnId="{AF12F06F-4495-47A9-84A8-1BD40FD10FA5}">
      <dgm:prSet/>
      <dgm:spPr/>
      <dgm:t>
        <a:bodyPr/>
        <a:lstStyle/>
        <a:p>
          <a:endParaRPr lang="en-US"/>
        </a:p>
      </dgm:t>
    </dgm:pt>
    <dgm:pt modelId="{49069A7E-9547-482E-AFF1-FD5E8E815FD7}" type="sibTrans" cxnId="{AF12F06F-4495-47A9-84A8-1BD40FD10FA5}">
      <dgm:prSet/>
      <dgm:spPr/>
      <dgm:t>
        <a:bodyPr/>
        <a:lstStyle/>
        <a:p>
          <a:endParaRPr lang="en-US"/>
        </a:p>
      </dgm:t>
    </dgm:pt>
    <dgm:pt modelId="{75560596-D9C9-49FE-8A02-4A2E088D493E}">
      <dgm:prSet/>
      <dgm:spPr/>
      <dgm:t>
        <a:bodyPr/>
        <a:lstStyle/>
        <a:p>
          <a:r>
            <a:rPr lang="en-US"/>
            <a:t>Attributes become fields</a:t>
          </a:r>
        </a:p>
      </dgm:t>
    </dgm:pt>
    <dgm:pt modelId="{EAF815F9-5382-450B-BD3A-9EB793C1BD55}" type="parTrans" cxnId="{0EE225D0-168E-402A-840A-7D1700F75154}">
      <dgm:prSet/>
      <dgm:spPr/>
      <dgm:t>
        <a:bodyPr/>
        <a:lstStyle/>
        <a:p>
          <a:endParaRPr lang="en-US"/>
        </a:p>
      </dgm:t>
    </dgm:pt>
    <dgm:pt modelId="{C55480EF-4C0A-4EFA-AAA1-D353EE70EA1E}" type="sibTrans" cxnId="{0EE225D0-168E-402A-840A-7D1700F75154}">
      <dgm:prSet/>
      <dgm:spPr/>
      <dgm:t>
        <a:bodyPr/>
        <a:lstStyle/>
        <a:p>
          <a:endParaRPr lang="en-US"/>
        </a:p>
      </dgm:t>
    </dgm:pt>
    <dgm:pt modelId="{A10F0BF5-DFAE-4F72-B019-72E092E0BBB7}">
      <dgm:prSet/>
      <dgm:spPr/>
      <dgm:t>
        <a:bodyPr/>
        <a:lstStyle/>
        <a:p>
          <a:r>
            <a:rPr lang="en-US"/>
            <a:t>Relationships </a:t>
          </a:r>
          <a:r>
            <a:rPr lang="en-US" b="1" i="1"/>
            <a:t>can </a:t>
          </a:r>
          <a:r>
            <a:rPr lang="en-US"/>
            <a:t>become additional tables </a:t>
          </a:r>
        </a:p>
      </dgm:t>
    </dgm:pt>
    <dgm:pt modelId="{EFC6EF3D-B14F-42E9-87B7-308B27B91E42}" type="parTrans" cxnId="{C5EAAF74-F787-4360-A246-C962C17A4C21}">
      <dgm:prSet/>
      <dgm:spPr/>
      <dgm:t>
        <a:bodyPr/>
        <a:lstStyle/>
        <a:p>
          <a:endParaRPr lang="en-US"/>
        </a:p>
      </dgm:t>
    </dgm:pt>
    <dgm:pt modelId="{EB4985AA-2328-4E86-92F5-361AC3253F46}" type="sibTrans" cxnId="{C5EAAF74-F787-4360-A246-C962C17A4C21}">
      <dgm:prSet/>
      <dgm:spPr/>
      <dgm:t>
        <a:bodyPr/>
        <a:lstStyle/>
        <a:p>
          <a:endParaRPr lang="en-US"/>
        </a:p>
      </dgm:t>
    </dgm:pt>
    <dgm:pt modelId="{48543904-0807-4644-A10C-0B4C80ED516C}" type="pres">
      <dgm:prSet presAssocID="{FF66095A-6A64-4D99-B136-57C784C138C5}" presName="root" presStyleCnt="0">
        <dgm:presLayoutVars>
          <dgm:dir/>
          <dgm:resizeHandles val="exact"/>
        </dgm:presLayoutVars>
      </dgm:prSet>
      <dgm:spPr/>
    </dgm:pt>
    <dgm:pt modelId="{CB1EC5EC-E64F-4811-851D-6DFFCB9B5BEA}" type="pres">
      <dgm:prSet presAssocID="{E5775DAF-7998-4DF8-AFBC-28956F9DB5A9}" presName="compNode" presStyleCnt="0"/>
      <dgm:spPr/>
    </dgm:pt>
    <dgm:pt modelId="{F377C73B-0295-44DC-8BBA-82BAE4EEBAEF}" type="pres">
      <dgm:prSet presAssocID="{E5775DAF-7998-4DF8-AFBC-28956F9DB5A9}" presName="bgRect" presStyleLbl="bgShp" presStyleIdx="0" presStyleCnt="2"/>
      <dgm:spPr/>
    </dgm:pt>
    <dgm:pt modelId="{67DDCECA-7F48-4A65-8953-3B8B7C52FCC1}" type="pres">
      <dgm:prSet presAssocID="{E5775DAF-7998-4DF8-AFBC-28956F9DB5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B20FB4-297B-4B67-B3D3-A8C53F971182}" type="pres">
      <dgm:prSet presAssocID="{E5775DAF-7998-4DF8-AFBC-28956F9DB5A9}" presName="spaceRect" presStyleCnt="0"/>
      <dgm:spPr/>
    </dgm:pt>
    <dgm:pt modelId="{77F325BC-89B9-4CEF-8D90-B91CCECAF237}" type="pres">
      <dgm:prSet presAssocID="{E5775DAF-7998-4DF8-AFBC-28956F9DB5A9}" presName="parTx" presStyleLbl="revTx" presStyleIdx="0" presStyleCnt="4">
        <dgm:presLayoutVars>
          <dgm:chMax val="0"/>
          <dgm:chPref val="0"/>
        </dgm:presLayoutVars>
      </dgm:prSet>
      <dgm:spPr/>
    </dgm:pt>
    <dgm:pt modelId="{F4E93089-62FC-4DD9-912A-E0170C3B14D2}" type="pres">
      <dgm:prSet presAssocID="{E5775DAF-7998-4DF8-AFBC-28956F9DB5A9}" presName="desTx" presStyleLbl="revTx" presStyleIdx="1" presStyleCnt="4">
        <dgm:presLayoutVars/>
      </dgm:prSet>
      <dgm:spPr/>
    </dgm:pt>
    <dgm:pt modelId="{002B744C-63CE-43B1-BB70-B9860466D17C}" type="pres">
      <dgm:prSet presAssocID="{6C7F35D3-EA53-4C02-A718-0905184F9081}" presName="sibTrans" presStyleCnt="0"/>
      <dgm:spPr/>
    </dgm:pt>
    <dgm:pt modelId="{C448DA00-2C69-479A-87B8-4AE0ECE5A32D}" type="pres">
      <dgm:prSet presAssocID="{AEB66A3A-D1A4-440C-9AD5-953AB963315E}" presName="compNode" presStyleCnt="0"/>
      <dgm:spPr/>
    </dgm:pt>
    <dgm:pt modelId="{8C1C5646-E6A5-47F5-90B0-00DF5BF4CB06}" type="pres">
      <dgm:prSet presAssocID="{AEB66A3A-D1A4-440C-9AD5-953AB963315E}" presName="bgRect" presStyleLbl="bgShp" presStyleIdx="1" presStyleCnt="2"/>
      <dgm:spPr/>
    </dgm:pt>
    <dgm:pt modelId="{AA5FF8AD-3865-4D12-A2C1-4F32227A98E4}" type="pres">
      <dgm:prSet presAssocID="{AEB66A3A-D1A4-440C-9AD5-953AB96331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F94561-AF6D-43F8-B073-69E0E9FFEB1A}" type="pres">
      <dgm:prSet presAssocID="{AEB66A3A-D1A4-440C-9AD5-953AB963315E}" presName="spaceRect" presStyleCnt="0"/>
      <dgm:spPr/>
    </dgm:pt>
    <dgm:pt modelId="{F2AA8CB9-08B0-4221-8342-9DB2603D0DFB}" type="pres">
      <dgm:prSet presAssocID="{AEB66A3A-D1A4-440C-9AD5-953AB963315E}" presName="parTx" presStyleLbl="revTx" presStyleIdx="2" presStyleCnt="4">
        <dgm:presLayoutVars>
          <dgm:chMax val="0"/>
          <dgm:chPref val="0"/>
        </dgm:presLayoutVars>
      </dgm:prSet>
      <dgm:spPr/>
    </dgm:pt>
    <dgm:pt modelId="{9C57F8A2-9A61-4D84-AB76-EE830996F6D3}" type="pres">
      <dgm:prSet presAssocID="{AEB66A3A-D1A4-440C-9AD5-953AB963315E}" presName="desTx" presStyleLbl="revTx" presStyleIdx="3" presStyleCnt="4">
        <dgm:presLayoutVars/>
      </dgm:prSet>
      <dgm:spPr/>
    </dgm:pt>
  </dgm:ptLst>
  <dgm:cxnLst>
    <dgm:cxn modelId="{015C0402-3624-460F-ADE9-E64425A32481}" type="presOf" srcId="{AEB66A3A-D1A4-440C-9AD5-953AB963315E}" destId="{F2AA8CB9-08B0-4221-8342-9DB2603D0DFB}" srcOrd="0" destOrd="0" presId="urn:microsoft.com/office/officeart/2018/2/layout/IconVerticalSolidList"/>
    <dgm:cxn modelId="{39BA8427-1FA3-452B-86E2-87BF23FB1534}" srcId="{E5775DAF-7998-4DF8-AFBC-28956F9DB5A9}" destId="{05F3F653-1251-4A2B-BF1E-8C87A4534D67}" srcOrd="2" destOrd="0" parTransId="{DCAB2046-B449-4D14-B190-60D1767C6E83}" sibTransId="{C603DCDB-3281-41DD-AB4F-E41D4381CD5B}"/>
    <dgm:cxn modelId="{7DD99829-FDA5-4B98-9C19-3EE186D8E3E4}" srcId="{E5775DAF-7998-4DF8-AFBC-28956F9DB5A9}" destId="{23AC5120-F385-4585-BFE9-23A7DCF01C68}" srcOrd="1" destOrd="0" parTransId="{0A03843D-38FD-4776-B841-F163175BE682}" sibTransId="{9D779A73-3BB6-4843-B046-7A58C945D4E2}"/>
    <dgm:cxn modelId="{E1B08635-8FCF-4A0C-8A8D-D51002D157C5}" srcId="{FF66095A-6A64-4D99-B136-57C784C138C5}" destId="{E5775DAF-7998-4DF8-AFBC-28956F9DB5A9}" srcOrd="0" destOrd="0" parTransId="{34E69F8F-6688-414D-BEBE-9848A2A8E5C3}" sibTransId="{6C7F35D3-EA53-4C02-A718-0905184F9081}"/>
    <dgm:cxn modelId="{E822B25E-CCC4-4B4A-AC78-B09AB27122F9}" type="presOf" srcId="{F9498FED-3BE6-4788-9840-DAE052C00B2E}" destId="{9C57F8A2-9A61-4D84-AB76-EE830996F6D3}" srcOrd="0" destOrd="0" presId="urn:microsoft.com/office/officeart/2018/2/layout/IconVerticalSolidList"/>
    <dgm:cxn modelId="{0CE08842-89B8-46CD-AFCD-5EB75B33DEE1}" type="presOf" srcId="{23AC5120-F385-4585-BFE9-23A7DCF01C68}" destId="{F4E93089-62FC-4DD9-912A-E0170C3B14D2}" srcOrd="0" destOrd="1" presId="urn:microsoft.com/office/officeart/2018/2/layout/IconVerticalSolidList"/>
    <dgm:cxn modelId="{AF12F06F-4495-47A9-84A8-1BD40FD10FA5}" srcId="{AEB66A3A-D1A4-440C-9AD5-953AB963315E}" destId="{F9498FED-3BE6-4788-9840-DAE052C00B2E}" srcOrd="0" destOrd="0" parTransId="{92D23810-B1A8-4F02-AE63-B083DB4B6F69}" sibTransId="{49069A7E-9547-482E-AFF1-FD5E8E815FD7}"/>
    <dgm:cxn modelId="{C5EAAF74-F787-4360-A246-C962C17A4C21}" srcId="{AEB66A3A-D1A4-440C-9AD5-953AB963315E}" destId="{A10F0BF5-DFAE-4F72-B019-72E092E0BBB7}" srcOrd="2" destOrd="0" parTransId="{EFC6EF3D-B14F-42E9-87B7-308B27B91E42}" sibTransId="{EB4985AA-2328-4E86-92F5-361AC3253F46}"/>
    <dgm:cxn modelId="{D6A6F195-CCCB-4448-BBB7-FAA1D0377D7A}" type="presOf" srcId="{05F3F653-1251-4A2B-BF1E-8C87A4534D67}" destId="{F4E93089-62FC-4DD9-912A-E0170C3B14D2}" srcOrd="0" destOrd="2" presId="urn:microsoft.com/office/officeart/2018/2/layout/IconVerticalSolidList"/>
    <dgm:cxn modelId="{C2828DAF-55B9-4464-9A82-12C918ED9490}" type="presOf" srcId="{FF66095A-6A64-4D99-B136-57C784C138C5}" destId="{48543904-0807-4644-A10C-0B4C80ED516C}" srcOrd="0" destOrd="0" presId="urn:microsoft.com/office/officeart/2018/2/layout/IconVerticalSolidList"/>
    <dgm:cxn modelId="{01F47BB3-A5CB-4E89-89AA-90C77E2BB7D6}" type="presOf" srcId="{E5775DAF-7998-4DF8-AFBC-28956F9DB5A9}" destId="{77F325BC-89B9-4CEF-8D90-B91CCECAF237}" srcOrd="0" destOrd="0" presId="urn:microsoft.com/office/officeart/2018/2/layout/IconVerticalSolidList"/>
    <dgm:cxn modelId="{47E076BF-18AC-44DB-A0DB-8C3DAD030503}" type="presOf" srcId="{EC2994D5-1981-4CBA-A0DE-0CE36B0710C3}" destId="{F4E93089-62FC-4DD9-912A-E0170C3B14D2}" srcOrd="0" destOrd="0" presId="urn:microsoft.com/office/officeart/2018/2/layout/IconVerticalSolidList"/>
    <dgm:cxn modelId="{C40792C1-F7D2-4520-9AF8-4CB033CFBE66}" type="presOf" srcId="{75560596-D9C9-49FE-8A02-4A2E088D493E}" destId="{9C57F8A2-9A61-4D84-AB76-EE830996F6D3}" srcOrd="0" destOrd="1" presId="urn:microsoft.com/office/officeart/2018/2/layout/IconVerticalSolidList"/>
    <dgm:cxn modelId="{0EE225D0-168E-402A-840A-7D1700F75154}" srcId="{AEB66A3A-D1A4-440C-9AD5-953AB963315E}" destId="{75560596-D9C9-49FE-8A02-4A2E088D493E}" srcOrd="1" destOrd="0" parTransId="{EAF815F9-5382-450B-BD3A-9EB793C1BD55}" sibTransId="{C55480EF-4C0A-4EFA-AAA1-D353EE70EA1E}"/>
    <dgm:cxn modelId="{391352DA-95FD-4961-B260-C66D85E771CA}" srcId="{E5775DAF-7998-4DF8-AFBC-28956F9DB5A9}" destId="{EC2994D5-1981-4CBA-A0DE-0CE36B0710C3}" srcOrd="0" destOrd="0" parTransId="{CFD68A40-2DB7-415E-9BFF-A8A7BC143BB8}" sibTransId="{D30A0CD6-E857-4AA5-AAD6-0E787F6EAB69}"/>
    <dgm:cxn modelId="{3ED8A2DF-5E4D-4F5A-B04D-2D8AE60E242B}" srcId="{FF66095A-6A64-4D99-B136-57C784C138C5}" destId="{AEB66A3A-D1A4-440C-9AD5-953AB963315E}" srcOrd="1" destOrd="0" parTransId="{E0C9EA5D-A4DF-40EA-BF35-012843DDFF71}" sibTransId="{F7989879-424A-452D-B375-A8AA90EAE8D2}"/>
    <dgm:cxn modelId="{4F6DF8E6-C36A-4D28-950A-400C8A197C2F}" type="presOf" srcId="{A10F0BF5-DFAE-4F72-B019-72E092E0BBB7}" destId="{9C57F8A2-9A61-4D84-AB76-EE830996F6D3}" srcOrd="0" destOrd="2" presId="urn:microsoft.com/office/officeart/2018/2/layout/IconVerticalSolidList"/>
    <dgm:cxn modelId="{26C252AA-85EB-460C-8334-69C37CEDF9A0}" type="presParOf" srcId="{48543904-0807-4644-A10C-0B4C80ED516C}" destId="{CB1EC5EC-E64F-4811-851D-6DFFCB9B5BEA}" srcOrd="0" destOrd="0" presId="urn:microsoft.com/office/officeart/2018/2/layout/IconVerticalSolidList"/>
    <dgm:cxn modelId="{E875A47B-996A-4344-B62D-8EE13670D757}" type="presParOf" srcId="{CB1EC5EC-E64F-4811-851D-6DFFCB9B5BEA}" destId="{F377C73B-0295-44DC-8BBA-82BAE4EEBAEF}" srcOrd="0" destOrd="0" presId="urn:microsoft.com/office/officeart/2018/2/layout/IconVerticalSolidList"/>
    <dgm:cxn modelId="{41865735-3174-45A4-84E2-318942BD8FE4}" type="presParOf" srcId="{CB1EC5EC-E64F-4811-851D-6DFFCB9B5BEA}" destId="{67DDCECA-7F48-4A65-8953-3B8B7C52FCC1}" srcOrd="1" destOrd="0" presId="urn:microsoft.com/office/officeart/2018/2/layout/IconVerticalSolidList"/>
    <dgm:cxn modelId="{C43FEDE1-1E1C-4B1D-8758-1566020170C3}" type="presParOf" srcId="{CB1EC5EC-E64F-4811-851D-6DFFCB9B5BEA}" destId="{31B20FB4-297B-4B67-B3D3-A8C53F971182}" srcOrd="2" destOrd="0" presId="urn:microsoft.com/office/officeart/2018/2/layout/IconVerticalSolidList"/>
    <dgm:cxn modelId="{1A339803-2B42-4231-BC4D-CA49D089236B}" type="presParOf" srcId="{CB1EC5EC-E64F-4811-851D-6DFFCB9B5BEA}" destId="{77F325BC-89B9-4CEF-8D90-B91CCECAF237}" srcOrd="3" destOrd="0" presId="urn:microsoft.com/office/officeart/2018/2/layout/IconVerticalSolidList"/>
    <dgm:cxn modelId="{4F51CC57-33BF-4C95-B44F-BFF7015F1ADF}" type="presParOf" srcId="{CB1EC5EC-E64F-4811-851D-6DFFCB9B5BEA}" destId="{F4E93089-62FC-4DD9-912A-E0170C3B14D2}" srcOrd="4" destOrd="0" presId="urn:microsoft.com/office/officeart/2018/2/layout/IconVerticalSolidList"/>
    <dgm:cxn modelId="{E5B37FB7-5190-466D-BB8D-60B610603C9A}" type="presParOf" srcId="{48543904-0807-4644-A10C-0B4C80ED516C}" destId="{002B744C-63CE-43B1-BB70-B9860466D17C}" srcOrd="1" destOrd="0" presId="urn:microsoft.com/office/officeart/2018/2/layout/IconVerticalSolidList"/>
    <dgm:cxn modelId="{484E1B6C-717F-40D0-B89E-4F9E9CB5E19B}" type="presParOf" srcId="{48543904-0807-4644-A10C-0B4C80ED516C}" destId="{C448DA00-2C69-479A-87B8-4AE0ECE5A32D}" srcOrd="2" destOrd="0" presId="urn:microsoft.com/office/officeart/2018/2/layout/IconVerticalSolidList"/>
    <dgm:cxn modelId="{0C87D860-13A3-464C-BCED-7004306D29BF}" type="presParOf" srcId="{C448DA00-2C69-479A-87B8-4AE0ECE5A32D}" destId="{8C1C5646-E6A5-47F5-90B0-00DF5BF4CB06}" srcOrd="0" destOrd="0" presId="urn:microsoft.com/office/officeart/2018/2/layout/IconVerticalSolidList"/>
    <dgm:cxn modelId="{C1007A3C-520F-4482-BCD2-AF268D4A9AC4}" type="presParOf" srcId="{C448DA00-2C69-479A-87B8-4AE0ECE5A32D}" destId="{AA5FF8AD-3865-4D12-A2C1-4F32227A98E4}" srcOrd="1" destOrd="0" presId="urn:microsoft.com/office/officeart/2018/2/layout/IconVerticalSolidList"/>
    <dgm:cxn modelId="{0E754294-395C-47B3-ADE5-58909D53C18C}" type="presParOf" srcId="{C448DA00-2C69-479A-87B8-4AE0ECE5A32D}" destId="{79F94561-AF6D-43F8-B073-69E0E9FFEB1A}" srcOrd="2" destOrd="0" presId="urn:microsoft.com/office/officeart/2018/2/layout/IconVerticalSolidList"/>
    <dgm:cxn modelId="{AEE96A07-AE2A-4F24-801F-03C1D1F24F38}" type="presParOf" srcId="{C448DA00-2C69-479A-87B8-4AE0ECE5A32D}" destId="{F2AA8CB9-08B0-4221-8342-9DB2603D0DFB}" srcOrd="3" destOrd="0" presId="urn:microsoft.com/office/officeart/2018/2/layout/IconVerticalSolidList"/>
    <dgm:cxn modelId="{6DDF07EF-461A-47F2-85E2-C70A79AB4186}" type="presParOf" srcId="{C448DA00-2C69-479A-87B8-4AE0ECE5A32D}" destId="{9C57F8A2-9A61-4D84-AB76-EE830996F6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1D11CB-1377-4663-A414-DA5C7E8E53F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943235-1503-4E0A-B352-445E5DB7446F}">
      <dgm:prSet phldrT="[Text]"/>
      <dgm:spPr/>
      <dgm:t>
        <a:bodyPr/>
        <a:lstStyle/>
        <a:p>
          <a:r>
            <a:rPr lang="en-US" dirty="0"/>
            <a:t>1:many relationships</a:t>
          </a:r>
        </a:p>
      </dgm:t>
    </dgm:pt>
    <dgm:pt modelId="{9B42648E-4201-4988-BA89-A7F5913F6ED4}" type="parTrans" cxnId="{0BAB52E4-169A-4157-8E28-2483031E0995}">
      <dgm:prSet/>
      <dgm:spPr/>
      <dgm:t>
        <a:bodyPr/>
        <a:lstStyle/>
        <a:p>
          <a:endParaRPr lang="en-US"/>
        </a:p>
      </dgm:t>
    </dgm:pt>
    <dgm:pt modelId="{F19E4CFE-91F7-4B88-AD56-2390C7A15BF4}" type="sibTrans" cxnId="{0BAB52E4-169A-4157-8E28-2483031E0995}">
      <dgm:prSet/>
      <dgm:spPr/>
      <dgm:t>
        <a:bodyPr/>
        <a:lstStyle/>
        <a:p>
          <a:endParaRPr lang="en-US"/>
        </a:p>
      </dgm:t>
    </dgm:pt>
    <dgm:pt modelId="{90E5FA0E-41C5-4226-A77D-3D64FD326618}">
      <dgm:prSet phldrT="[Text]"/>
      <dgm:spPr/>
      <dgm:t>
        <a:bodyPr/>
        <a:lstStyle/>
        <a:p>
          <a:r>
            <a:rPr lang="en-US" dirty="0"/>
            <a:t>Primary key field of “1” table put into “many” table as foreign key field</a:t>
          </a:r>
        </a:p>
      </dgm:t>
    </dgm:pt>
    <dgm:pt modelId="{332DDE21-06C6-4E82-8B48-A791F105B360}" type="parTrans" cxnId="{1B9E4985-AAED-454F-A449-E40D8708C9CC}">
      <dgm:prSet/>
      <dgm:spPr/>
      <dgm:t>
        <a:bodyPr/>
        <a:lstStyle/>
        <a:p>
          <a:endParaRPr lang="en-US"/>
        </a:p>
      </dgm:t>
    </dgm:pt>
    <dgm:pt modelId="{FEEC9D06-9535-4FB7-9E33-E21513252CE8}" type="sibTrans" cxnId="{1B9E4985-AAED-454F-A449-E40D8708C9CC}">
      <dgm:prSet/>
      <dgm:spPr/>
      <dgm:t>
        <a:bodyPr/>
        <a:lstStyle/>
        <a:p>
          <a:endParaRPr lang="en-US"/>
        </a:p>
      </dgm:t>
    </dgm:pt>
    <dgm:pt modelId="{FEA067DA-AD97-4D90-9F5B-2896DB05203F}">
      <dgm:prSet phldrT="[Text]"/>
      <dgm:spPr/>
      <dgm:t>
        <a:bodyPr/>
        <a:lstStyle/>
        <a:p>
          <a:r>
            <a:rPr lang="en-US" dirty="0" err="1"/>
            <a:t>many:many</a:t>
          </a:r>
          <a:r>
            <a:rPr lang="en-US" dirty="0"/>
            <a:t> relationships</a:t>
          </a:r>
        </a:p>
      </dgm:t>
    </dgm:pt>
    <dgm:pt modelId="{D9C918CF-4E15-45E6-8C8E-74D9EB5A8BD2}" type="parTrans" cxnId="{219C0ADD-A992-42FA-BE8F-89CE769CCAEB}">
      <dgm:prSet/>
      <dgm:spPr/>
      <dgm:t>
        <a:bodyPr/>
        <a:lstStyle/>
        <a:p>
          <a:endParaRPr lang="en-US"/>
        </a:p>
      </dgm:t>
    </dgm:pt>
    <dgm:pt modelId="{0E2E7D3B-9FE6-4224-ACA2-BA45FD65B640}" type="sibTrans" cxnId="{219C0ADD-A992-42FA-BE8F-89CE769CCAEB}">
      <dgm:prSet/>
      <dgm:spPr/>
      <dgm:t>
        <a:bodyPr/>
        <a:lstStyle/>
        <a:p>
          <a:endParaRPr lang="en-US"/>
        </a:p>
      </dgm:t>
    </dgm:pt>
    <dgm:pt modelId="{3EF2ADE4-89C8-42D6-BCAC-1BB285E76FC7}">
      <dgm:prSet phldrT="[Text]"/>
      <dgm:spPr/>
      <dgm:t>
        <a:bodyPr/>
        <a:lstStyle/>
        <a:p>
          <a:r>
            <a:rPr lang="en-US" dirty="0"/>
            <a:t>Create new table</a:t>
          </a:r>
        </a:p>
      </dgm:t>
    </dgm:pt>
    <dgm:pt modelId="{0CAD6158-2287-4B34-A14B-0E20E1E1218D}" type="parTrans" cxnId="{B6865F81-95B5-4545-9C4E-359ABEF59EFE}">
      <dgm:prSet/>
      <dgm:spPr/>
      <dgm:t>
        <a:bodyPr/>
        <a:lstStyle/>
        <a:p>
          <a:endParaRPr lang="en-US"/>
        </a:p>
      </dgm:t>
    </dgm:pt>
    <dgm:pt modelId="{E86F7FBE-DC5C-4017-9A74-46DC14915723}" type="sibTrans" cxnId="{B6865F81-95B5-4545-9C4E-359ABEF59EFE}">
      <dgm:prSet/>
      <dgm:spPr/>
      <dgm:t>
        <a:bodyPr/>
        <a:lstStyle/>
        <a:p>
          <a:endParaRPr lang="en-US"/>
        </a:p>
      </dgm:t>
    </dgm:pt>
    <dgm:pt modelId="{54A1D5A8-1DFE-4408-9FAB-BE1A6B2F7223}">
      <dgm:prSet phldrT="[Text]"/>
      <dgm:spPr/>
      <dgm:t>
        <a:bodyPr/>
        <a:lstStyle/>
        <a:p>
          <a:r>
            <a:rPr lang="en-US" dirty="0"/>
            <a:t>1:1 relationships</a:t>
          </a:r>
        </a:p>
      </dgm:t>
    </dgm:pt>
    <dgm:pt modelId="{06F0662A-44B6-4586-A4A3-3A06C1FD8FF6}" type="parTrans" cxnId="{FA540D3B-EC8C-400B-A8AF-E0000A2C71BB}">
      <dgm:prSet/>
      <dgm:spPr/>
      <dgm:t>
        <a:bodyPr/>
        <a:lstStyle/>
        <a:p>
          <a:endParaRPr lang="en-US"/>
        </a:p>
      </dgm:t>
    </dgm:pt>
    <dgm:pt modelId="{C2A9BBBE-E49E-471A-81E1-F9DD3E57E1EB}" type="sibTrans" cxnId="{FA540D3B-EC8C-400B-A8AF-E0000A2C71BB}">
      <dgm:prSet/>
      <dgm:spPr/>
      <dgm:t>
        <a:bodyPr/>
        <a:lstStyle/>
        <a:p>
          <a:endParaRPr lang="en-US"/>
        </a:p>
      </dgm:t>
    </dgm:pt>
    <dgm:pt modelId="{C0F99AE7-5309-417A-AAB5-286960888E8B}">
      <dgm:prSet phldrT="[Text]"/>
      <dgm:spPr/>
      <dgm:t>
        <a:bodyPr/>
        <a:lstStyle/>
        <a:p>
          <a:r>
            <a:rPr lang="en-US" dirty="0"/>
            <a:t>Primary key field of one table put into other table as foreign key field</a:t>
          </a:r>
        </a:p>
      </dgm:t>
    </dgm:pt>
    <dgm:pt modelId="{45D554B7-30CE-4227-9E9C-1FE90160211E}" type="parTrans" cxnId="{BAB467CA-882C-48F1-A265-44737916FDAE}">
      <dgm:prSet/>
      <dgm:spPr/>
      <dgm:t>
        <a:bodyPr/>
        <a:lstStyle/>
        <a:p>
          <a:endParaRPr lang="en-US"/>
        </a:p>
      </dgm:t>
    </dgm:pt>
    <dgm:pt modelId="{522DFA85-C481-4D7F-8DA2-8BC30D18084B}" type="sibTrans" cxnId="{BAB467CA-882C-48F1-A265-44737916FDAE}">
      <dgm:prSet/>
      <dgm:spPr/>
      <dgm:t>
        <a:bodyPr/>
        <a:lstStyle/>
        <a:p>
          <a:endParaRPr lang="en-US"/>
        </a:p>
      </dgm:t>
    </dgm:pt>
    <dgm:pt modelId="{092D7F08-8110-44B9-8EF5-B53DA4FCBCAA}">
      <dgm:prSet phldrT="[Text]"/>
      <dgm:spPr/>
      <dgm:t>
        <a:bodyPr/>
        <a:lstStyle/>
        <a:p>
          <a:r>
            <a:rPr lang="en-US" dirty="0"/>
            <a:t>1:many relationships with original tables</a:t>
          </a:r>
        </a:p>
      </dgm:t>
    </dgm:pt>
    <dgm:pt modelId="{854B7901-F3C8-4D8E-B391-FD69F67E23E6}" type="parTrans" cxnId="{0E23869A-B20F-4625-AE4E-CB04E6E1C58E}">
      <dgm:prSet/>
      <dgm:spPr/>
      <dgm:t>
        <a:bodyPr/>
        <a:lstStyle/>
        <a:p>
          <a:endParaRPr lang="en-US"/>
        </a:p>
      </dgm:t>
    </dgm:pt>
    <dgm:pt modelId="{324EE711-F32E-44ED-A54B-1E1C9AC0426D}" type="sibTrans" cxnId="{0E23869A-B20F-4625-AE4E-CB04E6E1C58E}">
      <dgm:prSet/>
      <dgm:spPr/>
      <dgm:t>
        <a:bodyPr/>
        <a:lstStyle/>
        <a:p>
          <a:endParaRPr lang="en-US"/>
        </a:p>
      </dgm:t>
    </dgm:pt>
    <dgm:pt modelId="{011EE705-1F31-4921-A1A9-C3376EBDA5A4}" type="pres">
      <dgm:prSet presAssocID="{421D11CB-1377-4663-A414-DA5C7E8E53F2}" presName="Name0" presStyleCnt="0">
        <dgm:presLayoutVars>
          <dgm:dir/>
          <dgm:animLvl val="lvl"/>
          <dgm:resizeHandles val="exact"/>
        </dgm:presLayoutVars>
      </dgm:prSet>
      <dgm:spPr/>
    </dgm:pt>
    <dgm:pt modelId="{2428A89C-DDDA-4C00-8067-D9A4692457CF}" type="pres">
      <dgm:prSet presAssocID="{67943235-1503-4E0A-B352-445E5DB7446F}" presName="linNode" presStyleCnt="0"/>
      <dgm:spPr/>
    </dgm:pt>
    <dgm:pt modelId="{1CF822D1-F716-4B1F-B8E6-E8F15C889B50}" type="pres">
      <dgm:prSet presAssocID="{67943235-1503-4E0A-B352-445E5DB7446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BAA20D9-1C58-4359-9F7E-F21C4207D54F}" type="pres">
      <dgm:prSet presAssocID="{67943235-1503-4E0A-B352-445E5DB7446F}" presName="descendantText" presStyleLbl="alignAccFollowNode1" presStyleIdx="0" presStyleCnt="3">
        <dgm:presLayoutVars>
          <dgm:bulletEnabled val="1"/>
        </dgm:presLayoutVars>
      </dgm:prSet>
      <dgm:spPr/>
    </dgm:pt>
    <dgm:pt modelId="{600F8FA3-97B3-43B9-A12A-2AB7ED03F067}" type="pres">
      <dgm:prSet presAssocID="{F19E4CFE-91F7-4B88-AD56-2390C7A15BF4}" presName="sp" presStyleCnt="0"/>
      <dgm:spPr/>
    </dgm:pt>
    <dgm:pt modelId="{4D64C937-0BB6-4D7D-9698-1E594C4F5492}" type="pres">
      <dgm:prSet presAssocID="{FEA067DA-AD97-4D90-9F5B-2896DB05203F}" presName="linNode" presStyleCnt="0"/>
      <dgm:spPr/>
    </dgm:pt>
    <dgm:pt modelId="{F768C774-DBD8-4292-AC4B-3BDD9D503B22}" type="pres">
      <dgm:prSet presAssocID="{FEA067DA-AD97-4D90-9F5B-2896DB05203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226F8BF-6919-4385-9A8B-824EBFE86B95}" type="pres">
      <dgm:prSet presAssocID="{FEA067DA-AD97-4D90-9F5B-2896DB05203F}" presName="descendantText" presStyleLbl="alignAccFollowNode1" presStyleIdx="1" presStyleCnt="3">
        <dgm:presLayoutVars>
          <dgm:bulletEnabled val="1"/>
        </dgm:presLayoutVars>
      </dgm:prSet>
      <dgm:spPr/>
    </dgm:pt>
    <dgm:pt modelId="{AA1F60E4-DCBC-4158-A8BA-007431AC668F}" type="pres">
      <dgm:prSet presAssocID="{0E2E7D3B-9FE6-4224-ACA2-BA45FD65B640}" presName="sp" presStyleCnt="0"/>
      <dgm:spPr/>
    </dgm:pt>
    <dgm:pt modelId="{40790119-C496-41FB-82AB-D79BD34F2511}" type="pres">
      <dgm:prSet presAssocID="{54A1D5A8-1DFE-4408-9FAB-BE1A6B2F7223}" presName="linNode" presStyleCnt="0"/>
      <dgm:spPr/>
    </dgm:pt>
    <dgm:pt modelId="{735B988A-48CF-41E3-B610-49DEBA3CD7DF}" type="pres">
      <dgm:prSet presAssocID="{54A1D5A8-1DFE-4408-9FAB-BE1A6B2F72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E16C10F-2103-4026-A539-B4B1A1C8151E}" type="pres">
      <dgm:prSet presAssocID="{54A1D5A8-1DFE-4408-9FAB-BE1A6B2F72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4647E25-B70A-486B-89EB-FEF435D67EA1}" type="presOf" srcId="{90E5FA0E-41C5-4226-A77D-3D64FD326618}" destId="{ABAA20D9-1C58-4359-9F7E-F21C4207D54F}" srcOrd="0" destOrd="0" presId="urn:microsoft.com/office/officeart/2005/8/layout/vList5"/>
    <dgm:cxn modelId="{FA540D3B-EC8C-400B-A8AF-E0000A2C71BB}" srcId="{421D11CB-1377-4663-A414-DA5C7E8E53F2}" destId="{54A1D5A8-1DFE-4408-9FAB-BE1A6B2F7223}" srcOrd="2" destOrd="0" parTransId="{06F0662A-44B6-4586-A4A3-3A06C1FD8FF6}" sibTransId="{C2A9BBBE-E49E-471A-81E1-F9DD3E57E1EB}"/>
    <dgm:cxn modelId="{0F983861-5C57-4789-AAFF-3B3B3E22120B}" type="presOf" srcId="{092D7F08-8110-44B9-8EF5-B53DA4FCBCAA}" destId="{7226F8BF-6919-4385-9A8B-824EBFE86B95}" srcOrd="0" destOrd="1" presId="urn:microsoft.com/office/officeart/2005/8/layout/vList5"/>
    <dgm:cxn modelId="{FC307A4D-D37F-4B21-A919-896F5FDB8165}" type="presOf" srcId="{FEA067DA-AD97-4D90-9F5B-2896DB05203F}" destId="{F768C774-DBD8-4292-AC4B-3BDD9D503B22}" srcOrd="0" destOrd="0" presId="urn:microsoft.com/office/officeart/2005/8/layout/vList5"/>
    <dgm:cxn modelId="{1C212E72-F499-46A9-A9F7-C2EDFA06FD9C}" type="presOf" srcId="{C0F99AE7-5309-417A-AAB5-286960888E8B}" destId="{2E16C10F-2103-4026-A539-B4B1A1C8151E}" srcOrd="0" destOrd="0" presId="urn:microsoft.com/office/officeart/2005/8/layout/vList5"/>
    <dgm:cxn modelId="{B6865F81-95B5-4545-9C4E-359ABEF59EFE}" srcId="{FEA067DA-AD97-4D90-9F5B-2896DB05203F}" destId="{3EF2ADE4-89C8-42D6-BCAC-1BB285E76FC7}" srcOrd="0" destOrd="0" parTransId="{0CAD6158-2287-4B34-A14B-0E20E1E1218D}" sibTransId="{E86F7FBE-DC5C-4017-9A74-46DC14915723}"/>
    <dgm:cxn modelId="{1B9E4985-AAED-454F-A449-E40D8708C9CC}" srcId="{67943235-1503-4E0A-B352-445E5DB7446F}" destId="{90E5FA0E-41C5-4226-A77D-3D64FD326618}" srcOrd="0" destOrd="0" parTransId="{332DDE21-06C6-4E82-8B48-A791F105B360}" sibTransId="{FEEC9D06-9535-4FB7-9E33-E21513252CE8}"/>
    <dgm:cxn modelId="{0E23869A-B20F-4625-AE4E-CB04E6E1C58E}" srcId="{FEA067DA-AD97-4D90-9F5B-2896DB05203F}" destId="{092D7F08-8110-44B9-8EF5-B53DA4FCBCAA}" srcOrd="1" destOrd="0" parTransId="{854B7901-F3C8-4D8E-B391-FD69F67E23E6}" sibTransId="{324EE711-F32E-44ED-A54B-1E1C9AC0426D}"/>
    <dgm:cxn modelId="{4BE5DDB6-A7D3-4BD7-8F0D-56D3A431B69F}" type="presOf" srcId="{54A1D5A8-1DFE-4408-9FAB-BE1A6B2F7223}" destId="{735B988A-48CF-41E3-B610-49DEBA3CD7DF}" srcOrd="0" destOrd="0" presId="urn:microsoft.com/office/officeart/2005/8/layout/vList5"/>
    <dgm:cxn modelId="{BAB467CA-882C-48F1-A265-44737916FDAE}" srcId="{54A1D5A8-1DFE-4408-9FAB-BE1A6B2F7223}" destId="{C0F99AE7-5309-417A-AAB5-286960888E8B}" srcOrd="0" destOrd="0" parTransId="{45D554B7-30CE-4227-9E9C-1FE90160211E}" sibTransId="{522DFA85-C481-4D7F-8DA2-8BC30D18084B}"/>
    <dgm:cxn modelId="{4189E8D3-38EE-4872-997E-295152103D0C}" type="presOf" srcId="{67943235-1503-4E0A-B352-445E5DB7446F}" destId="{1CF822D1-F716-4B1F-B8E6-E8F15C889B50}" srcOrd="0" destOrd="0" presId="urn:microsoft.com/office/officeart/2005/8/layout/vList5"/>
    <dgm:cxn modelId="{219C0ADD-A992-42FA-BE8F-89CE769CCAEB}" srcId="{421D11CB-1377-4663-A414-DA5C7E8E53F2}" destId="{FEA067DA-AD97-4D90-9F5B-2896DB05203F}" srcOrd="1" destOrd="0" parTransId="{D9C918CF-4E15-45E6-8C8E-74D9EB5A8BD2}" sibTransId="{0E2E7D3B-9FE6-4224-ACA2-BA45FD65B640}"/>
    <dgm:cxn modelId="{0BAB52E4-169A-4157-8E28-2483031E0995}" srcId="{421D11CB-1377-4663-A414-DA5C7E8E53F2}" destId="{67943235-1503-4E0A-B352-445E5DB7446F}" srcOrd="0" destOrd="0" parTransId="{9B42648E-4201-4988-BA89-A7F5913F6ED4}" sibTransId="{F19E4CFE-91F7-4B88-AD56-2390C7A15BF4}"/>
    <dgm:cxn modelId="{692359E7-F97F-4234-8446-74FAAE0258F5}" type="presOf" srcId="{421D11CB-1377-4663-A414-DA5C7E8E53F2}" destId="{011EE705-1F31-4921-A1A9-C3376EBDA5A4}" srcOrd="0" destOrd="0" presId="urn:microsoft.com/office/officeart/2005/8/layout/vList5"/>
    <dgm:cxn modelId="{6985B2F2-4C4C-4F77-8613-73C2E1177028}" type="presOf" srcId="{3EF2ADE4-89C8-42D6-BCAC-1BB285E76FC7}" destId="{7226F8BF-6919-4385-9A8B-824EBFE86B95}" srcOrd="0" destOrd="0" presId="urn:microsoft.com/office/officeart/2005/8/layout/vList5"/>
    <dgm:cxn modelId="{2EFECFD8-59D2-44C9-A59C-F07F5FF43DA8}" type="presParOf" srcId="{011EE705-1F31-4921-A1A9-C3376EBDA5A4}" destId="{2428A89C-DDDA-4C00-8067-D9A4692457CF}" srcOrd="0" destOrd="0" presId="urn:microsoft.com/office/officeart/2005/8/layout/vList5"/>
    <dgm:cxn modelId="{CE369062-F362-409F-A785-1DECFB75E97A}" type="presParOf" srcId="{2428A89C-DDDA-4C00-8067-D9A4692457CF}" destId="{1CF822D1-F716-4B1F-B8E6-E8F15C889B50}" srcOrd="0" destOrd="0" presId="urn:microsoft.com/office/officeart/2005/8/layout/vList5"/>
    <dgm:cxn modelId="{C980AAE9-AD91-4686-B46A-03EC362B31CC}" type="presParOf" srcId="{2428A89C-DDDA-4C00-8067-D9A4692457CF}" destId="{ABAA20D9-1C58-4359-9F7E-F21C4207D54F}" srcOrd="1" destOrd="0" presId="urn:microsoft.com/office/officeart/2005/8/layout/vList5"/>
    <dgm:cxn modelId="{87045F55-A0F3-4ADA-8813-F8E20B4AE7A5}" type="presParOf" srcId="{011EE705-1F31-4921-A1A9-C3376EBDA5A4}" destId="{600F8FA3-97B3-43B9-A12A-2AB7ED03F067}" srcOrd="1" destOrd="0" presId="urn:microsoft.com/office/officeart/2005/8/layout/vList5"/>
    <dgm:cxn modelId="{81F86E3E-7D00-44DC-8657-FCB32AF1F24A}" type="presParOf" srcId="{011EE705-1F31-4921-A1A9-C3376EBDA5A4}" destId="{4D64C937-0BB6-4D7D-9698-1E594C4F5492}" srcOrd="2" destOrd="0" presId="urn:microsoft.com/office/officeart/2005/8/layout/vList5"/>
    <dgm:cxn modelId="{954EFCC1-1C92-4BF7-BECE-C6B118F25C3F}" type="presParOf" srcId="{4D64C937-0BB6-4D7D-9698-1E594C4F5492}" destId="{F768C774-DBD8-4292-AC4B-3BDD9D503B22}" srcOrd="0" destOrd="0" presId="urn:microsoft.com/office/officeart/2005/8/layout/vList5"/>
    <dgm:cxn modelId="{C29877D9-9277-4D3B-A2E3-DC57FC08EBD1}" type="presParOf" srcId="{4D64C937-0BB6-4D7D-9698-1E594C4F5492}" destId="{7226F8BF-6919-4385-9A8B-824EBFE86B95}" srcOrd="1" destOrd="0" presId="urn:microsoft.com/office/officeart/2005/8/layout/vList5"/>
    <dgm:cxn modelId="{B2E2ABEC-EB9F-4E4D-9292-D3DB1B653FB0}" type="presParOf" srcId="{011EE705-1F31-4921-A1A9-C3376EBDA5A4}" destId="{AA1F60E4-DCBC-4158-A8BA-007431AC668F}" srcOrd="3" destOrd="0" presId="urn:microsoft.com/office/officeart/2005/8/layout/vList5"/>
    <dgm:cxn modelId="{E958BD78-7B0E-4A11-9CBD-EB1458E7795D}" type="presParOf" srcId="{011EE705-1F31-4921-A1A9-C3376EBDA5A4}" destId="{40790119-C496-41FB-82AB-D79BD34F2511}" srcOrd="4" destOrd="0" presId="urn:microsoft.com/office/officeart/2005/8/layout/vList5"/>
    <dgm:cxn modelId="{AA321F28-57F6-44DD-B288-F9BCDAEF0B29}" type="presParOf" srcId="{40790119-C496-41FB-82AB-D79BD34F2511}" destId="{735B988A-48CF-41E3-B610-49DEBA3CD7DF}" srcOrd="0" destOrd="0" presId="urn:microsoft.com/office/officeart/2005/8/layout/vList5"/>
    <dgm:cxn modelId="{B061D6A8-6555-499A-8D05-B54B4DA57EE0}" type="presParOf" srcId="{40790119-C496-41FB-82AB-D79BD34F2511}" destId="{2E16C10F-2103-4026-A539-B4B1A1C815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23CBEB-EAE8-41DB-ADF4-B22E830AE4E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F8EA1-94AC-4BEF-97B8-08CEC3D83DDC}">
      <dgm:prSet/>
      <dgm:spPr/>
      <dgm:t>
        <a:bodyPr/>
        <a:lstStyle/>
        <a:p>
          <a:pPr rtl="0"/>
          <a:r>
            <a:rPr lang="en-US" baseline="-3000" dirty="0"/>
            <a:t>No repeating orders or customers.</a:t>
          </a:r>
          <a:endParaRPr lang="en-US" dirty="0"/>
        </a:p>
      </dgm:t>
    </dgm:pt>
    <dgm:pt modelId="{3D9A9DCC-B8F6-4E31-A18B-2342EA4E0787}" type="parTrans" cxnId="{53D3438E-4851-4FAC-B118-1421B9754842}">
      <dgm:prSet/>
      <dgm:spPr/>
      <dgm:t>
        <a:bodyPr/>
        <a:lstStyle/>
        <a:p>
          <a:endParaRPr lang="en-US"/>
        </a:p>
      </dgm:t>
    </dgm:pt>
    <dgm:pt modelId="{A80ECC90-7C34-4CB6-925E-947696A3F5DE}" type="sibTrans" cxnId="{53D3438E-4851-4FAC-B118-1421B9754842}">
      <dgm:prSet/>
      <dgm:spPr/>
      <dgm:t>
        <a:bodyPr/>
        <a:lstStyle/>
        <a:p>
          <a:endParaRPr lang="en-US"/>
        </a:p>
      </dgm:t>
    </dgm:pt>
    <dgm:pt modelId="{C3693995-01CA-4D87-A016-20C2FA8014B1}">
      <dgm:prSet/>
      <dgm:spPr/>
      <dgm:t>
        <a:bodyPr/>
        <a:lstStyle/>
        <a:p>
          <a:pPr rtl="0"/>
          <a:r>
            <a:rPr lang="en-US" baseline="-3000" dirty="0"/>
            <a:t>Every order is unique.</a:t>
          </a:r>
          <a:endParaRPr lang="en-US" dirty="0"/>
        </a:p>
      </dgm:t>
    </dgm:pt>
    <dgm:pt modelId="{619C83E0-284C-4BDF-A965-5B5BEC1EDD44}" type="parTrans" cxnId="{13FBF6D1-61CE-4CF8-A6EE-28F6EB337181}">
      <dgm:prSet/>
      <dgm:spPr/>
      <dgm:t>
        <a:bodyPr/>
        <a:lstStyle/>
        <a:p>
          <a:endParaRPr lang="en-US"/>
        </a:p>
      </dgm:t>
    </dgm:pt>
    <dgm:pt modelId="{9519A397-B8F7-4E74-AB2C-B2EE87F6F841}" type="sibTrans" cxnId="{13FBF6D1-61CE-4CF8-A6EE-28F6EB337181}">
      <dgm:prSet/>
      <dgm:spPr/>
      <dgm:t>
        <a:bodyPr/>
        <a:lstStyle/>
        <a:p>
          <a:endParaRPr lang="en-US"/>
        </a:p>
      </dgm:t>
    </dgm:pt>
    <dgm:pt modelId="{B520AAAB-62DD-4BCA-B478-83D13A33F76A}">
      <dgm:prSet/>
      <dgm:spPr/>
      <dgm:t>
        <a:bodyPr/>
        <a:lstStyle/>
        <a:p>
          <a:pPr rtl="0"/>
          <a:r>
            <a:rPr lang="en-US" baseline="-3000" dirty="0"/>
            <a:t>This is an example of </a:t>
          </a:r>
          <a:r>
            <a:rPr lang="en-US" b="1" baseline="-3000" dirty="0"/>
            <a:t>normalization</a:t>
          </a:r>
          <a:r>
            <a:rPr lang="en-US" baseline="-3000" dirty="0"/>
            <a:t>..</a:t>
          </a:r>
          <a:endParaRPr lang="en-US" dirty="0"/>
        </a:p>
      </dgm:t>
    </dgm:pt>
    <dgm:pt modelId="{9FC80FE0-398B-4D10-A156-C30D6EFA8A22}" type="parTrans" cxnId="{0B213DE0-E45D-47C0-AE81-4B0C2DE2FD37}">
      <dgm:prSet/>
      <dgm:spPr/>
      <dgm:t>
        <a:bodyPr/>
        <a:lstStyle/>
        <a:p>
          <a:endParaRPr lang="en-US"/>
        </a:p>
      </dgm:t>
    </dgm:pt>
    <dgm:pt modelId="{05562F22-164E-4F6F-BF04-D9AC923AD883}" type="sibTrans" cxnId="{0B213DE0-E45D-47C0-AE81-4B0C2DE2FD37}">
      <dgm:prSet/>
      <dgm:spPr/>
      <dgm:t>
        <a:bodyPr/>
        <a:lstStyle/>
        <a:p>
          <a:endParaRPr lang="en-US"/>
        </a:p>
      </dgm:t>
    </dgm:pt>
    <dgm:pt modelId="{557E62CC-0867-4664-977B-EBBC7791EFB8}">
      <dgm:prSet/>
      <dgm:spPr/>
      <dgm:t>
        <a:bodyPr/>
        <a:lstStyle/>
        <a:p>
          <a:pPr rtl="0"/>
          <a:r>
            <a:rPr lang="en-US" baseline="-3000" dirty="0"/>
            <a:t>Every customer is unique.</a:t>
          </a:r>
          <a:endParaRPr lang="en-US" dirty="0"/>
        </a:p>
      </dgm:t>
    </dgm:pt>
    <dgm:pt modelId="{3B711D49-9187-48CD-A36D-B480CC6AAC26}" type="parTrans" cxnId="{F2B2F96E-90AA-4FFF-858D-14E5196BAECB}">
      <dgm:prSet/>
      <dgm:spPr/>
      <dgm:t>
        <a:bodyPr/>
        <a:lstStyle/>
        <a:p>
          <a:endParaRPr lang="en-US"/>
        </a:p>
      </dgm:t>
    </dgm:pt>
    <dgm:pt modelId="{9BD9582F-FEAC-4462-AC0A-925CD422737E}" type="sibTrans" cxnId="{F2B2F96E-90AA-4FFF-858D-14E5196BAECB}">
      <dgm:prSet/>
      <dgm:spPr/>
      <dgm:t>
        <a:bodyPr/>
        <a:lstStyle/>
        <a:p>
          <a:endParaRPr lang="en-US"/>
        </a:p>
      </dgm:t>
    </dgm:pt>
    <dgm:pt modelId="{C9B4E51D-00D5-4D05-9E24-42F33FC739DB}" type="pres">
      <dgm:prSet presAssocID="{9E23CBEB-EAE8-41DB-ADF4-B22E830AE4E1}" presName="linear" presStyleCnt="0">
        <dgm:presLayoutVars>
          <dgm:animLvl val="lvl"/>
          <dgm:resizeHandles val="exact"/>
        </dgm:presLayoutVars>
      </dgm:prSet>
      <dgm:spPr/>
    </dgm:pt>
    <dgm:pt modelId="{892EA243-3E20-4573-A11E-DF4BB875C719}" type="pres">
      <dgm:prSet presAssocID="{F96F8EA1-94AC-4BEF-97B8-08CEC3D83D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05CB63-13A2-4E37-9690-E3EACB72D6F4}" type="pres">
      <dgm:prSet presAssocID="{A80ECC90-7C34-4CB6-925E-947696A3F5DE}" presName="spacer" presStyleCnt="0"/>
      <dgm:spPr/>
    </dgm:pt>
    <dgm:pt modelId="{A9390E8B-BEF9-4BE8-BECF-CF847EFE6FE3}" type="pres">
      <dgm:prSet presAssocID="{557E62CC-0867-4664-977B-EBBC7791EF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C06B5F-12EF-4FF7-BB98-B497939108C4}" type="pres">
      <dgm:prSet presAssocID="{9BD9582F-FEAC-4462-AC0A-925CD422737E}" presName="spacer" presStyleCnt="0"/>
      <dgm:spPr/>
    </dgm:pt>
    <dgm:pt modelId="{E938D855-B4C5-44C5-BE20-0F69FEAF79EB}" type="pres">
      <dgm:prSet presAssocID="{C3693995-01CA-4D87-A016-20C2FA8014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F60D53-8418-4C88-8F7C-10249AE21853}" type="pres">
      <dgm:prSet presAssocID="{9519A397-B8F7-4E74-AB2C-B2EE87F6F841}" presName="spacer" presStyleCnt="0"/>
      <dgm:spPr/>
    </dgm:pt>
    <dgm:pt modelId="{748F216F-A643-4C40-8C5F-759609B88DCD}" type="pres">
      <dgm:prSet presAssocID="{B520AAAB-62DD-4BCA-B478-83D13A33F7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82A515-DE54-48D2-B497-E2BD1A1A974C}" type="presOf" srcId="{C3693995-01CA-4D87-A016-20C2FA8014B1}" destId="{E938D855-B4C5-44C5-BE20-0F69FEAF79EB}" srcOrd="0" destOrd="0" presId="urn:microsoft.com/office/officeart/2005/8/layout/vList2"/>
    <dgm:cxn modelId="{A1955C2A-9962-4AEA-AA42-31A37EB14841}" type="presOf" srcId="{F96F8EA1-94AC-4BEF-97B8-08CEC3D83DDC}" destId="{892EA243-3E20-4573-A11E-DF4BB875C719}" srcOrd="0" destOrd="0" presId="urn:microsoft.com/office/officeart/2005/8/layout/vList2"/>
    <dgm:cxn modelId="{F2B2F96E-90AA-4FFF-858D-14E5196BAECB}" srcId="{9E23CBEB-EAE8-41DB-ADF4-B22E830AE4E1}" destId="{557E62CC-0867-4664-977B-EBBC7791EFB8}" srcOrd="1" destOrd="0" parTransId="{3B711D49-9187-48CD-A36D-B480CC6AAC26}" sibTransId="{9BD9582F-FEAC-4462-AC0A-925CD422737E}"/>
    <dgm:cxn modelId="{A6F9E577-F5E3-4FC9-800B-00947E376319}" type="presOf" srcId="{9E23CBEB-EAE8-41DB-ADF4-B22E830AE4E1}" destId="{C9B4E51D-00D5-4D05-9E24-42F33FC739DB}" srcOrd="0" destOrd="0" presId="urn:microsoft.com/office/officeart/2005/8/layout/vList2"/>
    <dgm:cxn modelId="{15D58688-F1BA-4FAA-86A7-39DEF8DC80CC}" type="presOf" srcId="{557E62CC-0867-4664-977B-EBBC7791EFB8}" destId="{A9390E8B-BEF9-4BE8-BECF-CF847EFE6FE3}" srcOrd="0" destOrd="0" presId="urn:microsoft.com/office/officeart/2005/8/layout/vList2"/>
    <dgm:cxn modelId="{53D3438E-4851-4FAC-B118-1421B9754842}" srcId="{9E23CBEB-EAE8-41DB-ADF4-B22E830AE4E1}" destId="{F96F8EA1-94AC-4BEF-97B8-08CEC3D83DDC}" srcOrd="0" destOrd="0" parTransId="{3D9A9DCC-B8F6-4E31-A18B-2342EA4E0787}" sibTransId="{A80ECC90-7C34-4CB6-925E-947696A3F5DE}"/>
    <dgm:cxn modelId="{1A0FF1B4-AB21-4F4E-A2CE-318234330C8D}" type="presOf" srcId="{B520AAAB-62DD-4BCA-B478-83D13A33F76A}" destId="{748F216F-A643-4C40-8C5F-759609B88DCD}" srcOrd="0" destOrd="0" presId="urn:microsoft.com/office/officeart/2005/8/layout/vList2"/>
    <dgm:cxn modelId="{13FBF6D1-61CE-4CF8-A6EE-28F6EB337181}" srcId="{9E23CBEB-EAE8-41DB-ADF4-B22E830AE4E1}" destId="{C3693995-01CA-4D87-A016-20C2FA8014B1}" srcOrd="2" destOrd="0" parTransId="{619C83E0-284C-4BDF-A965-5B5BEC1EDD44}" sibTransId="{9519A397-B8F7-4E74-AB2C-B2EE87F6F841}"/>
    <dgm:cxn modelId="{0B213DE0-E45D-47C0-AE81-4B0C2DE2FD37}" srcId="{9E23CBEB-EAE8-41DB-ADF4-B22E830AE4E1}" destId="{B520AAAB-62DD-4BCA-B478-83D13A33F76A}" srcOrd="3" destOrd="0" parTransId="{9FC80FE0-398B-4D10-A156-C30D6EFA8A22}" sibTransId="{05562F22-164E-4F6F-BF04-D9AC923AD883}"/>
    <dgm:cxn modelId="{8D4960D9-DA88-4DCD-A63F-4A5F4C34F3CA}" type="presParOf" srcId="{C9B4E51D-00D5-4D05-9E24-42F33FC739DB}" destId="{892EA243-3E20-4573-A11E-DF4BB875C719}" srcOrd="0" destOrd="0" presId="urn:microsoft.com/office/officeart/2005/8/layout/vList2"/>
    <dgm:cxn modelId="{4E29C91D-E856-4335-ACBE-EB2EC40F7F27}" type="presParOf" srcId="{C9B4E51D-00D5-4D05-9E24-42F33FC739DB}" destId="{9905CB63-13A2-4E37-9690-E3EACB72D6F4}" srcOrd="1" destOrd="0" presId="urn:microsoft.com/office/officeart/2005/8/layout/vList2"/>
    <dgm:cxn modelId="{0AE6371B-F4B1-4EDA-A872-00B678C571B3}" type="presParOf" srcId="{C9B4E51D-00D5-4D05-9E24-42F33FC739DB}" destId="{A9390E8B-BEF9-4BE8-BECF-CF847EFE6FE3}" srcOrd="2" destOrd="0" presId="urn:microsoft.com/office/officeart/2005/8/layout/vList2"/>
    <dgm:cxn modelId="{AC11E35B-9181-436E-ABBB-7714F8CF4B65}" type="presParOf" srcId="{C9B4E51D-00D5-4D05-9E24-42F33FC739DB}" destId="{1AC06B5F-12EF-4FF7-BB98-B497939108C4}" srcOrd="3" destOrd="0" presId="urn:microsoft.com/office/officeart/2005/8/layout/vList2"/>
    <dgm:cxn modelId="{17B543C5-39A7-40CB-9F77-004A8E26C6F9}" type="presParOf" srcId="{C9B4E51D-00D5-4D05-9E24-42F33FC739DB}" destId="{E938D855-B4C5-44C5-BE20-0F69FEAF79EB}" srcOrd="4" destOrd="0" presId="urn:microsoft.com/office/officeart/2005/8/layout/vList2"/>
    <dgm:cxn modelId="{325487F9-5FB4-4F72-8BCE-8773D5C26171}" type="presParOf" srcId="{C9B4E51D-00D5-4D05-9E24-42F33FC739DB}" destId="{4CF60D53-8418-4C88-8F7C-10249AE21853}" srcOrd="5" destOrd="0" presId="urn:microsoft.com/office/officeart/2005/8/layout/vList2"/>
    <dgm:cxn modelId="{C3191546-8848-4BED-9F38-97738B52F73B}" type="presParOf" srcId="{C9B4E51D-00D5-4D05-9E24-42F33FC739DB}" destId="{748F216F-A643-4C40-8C5F-759609B88DC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19D94-D023-4FA3-AC63-9AFA00B0D46C}">
      <dsp:nvSpPr>
        <dsp:cNvPr id="0" name=""/>
        <dsp:cNvSpPr/>
      </dsp:nvSpPr>
      <dsp:spPr>
        <a:xfrm>
          <a:off x="6200" y="34472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E77D73-7FC5-4D44-84EC-250C5C0E3219}">
      <dsp:nvSpPr>
        <dsp:cNvPr id="0" name=""/>
        <dsp:cNvSpPr/>
      </dsp:nvSpPr>
      <dsp:spPr>
        <a:xfrm>
          <a:off x="6200" y="176931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This is what your database is about.</a:t>
          </a:r>
        </a:p>
      </dsp:txBody>
      <dsp:txXfrm>
        <a:off x="6200" y="1769318"/>
        <a:ext cx="3620367" cy="543055"/>
      </dsp:txXfrm>
    </dsp:sp>
    <dsp:sp modelId="{5883BC8A-988D-4B92-B4F9-C67420306B31}">
      <dsp:nvSpPr>
        <dsp:cNvPr id="0" name=""/>
        <dsp:cNvSpPr/>
      </dsp:nvSpPr>
      <dsp:spPr>
        <a:xfrm>
          <a:off x="6200" y="2385610"/>
          <a:ext cx="3620367" cy="162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List the nouns in the problem statement.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nouns are synonyms for other nouns, choose the best one.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 a note of nouns that describe other nouns. These will be your entities’ attributes.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Rule out the nouns that don’t relate to the process to be captured.</a:t>
          </a:r>
        </a:p>
      </dsp:txBody>
      <dsp:txXfrm>
        <a:off x="6200" y="2385610"/>
        <a:ext cx="3620367" cy="1620998"/>
      </dsp:txXfrm>
    </dsp:sp>
    <dsp:sp modelId="{54B4DC2A-9971-4501-8B04-149AAB050FA9}">
      <dsp:nvSpPr>
        <dsp:cNvPr id="0" name=""/>
        <dsp:cNvSpPr/>
      </dsp:nvSpPr>
      <dsp:spPr>
        <a:xfrm>
          <a:off x="4260132" y="34472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6D1ECA-1DB7-4485-A6D0-70933B4484CB}">
      <dsp:nvSpPr>
        <dsp:cNvPr id="0" name=""/>
        <dsp:cNvSpPr/>
      </dsp:nvSpPr>
      <dsp:spPr>
        <a:xfrm>
          <a:off x="4260132" y="176931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What’s left are your entities!</a:t>
          </a:r>
        </a:p>
      </dsp:txBody>
      <dsp:txXfrm>
        <a:off x="4260132" y="1769318"/>
        <a:ext cx="3620367" cy="543055"/>
      </dsp:txXfrm>
    </dsp:sp>
    <dsp:sp modelId="{2941A203-58A4-4D04-A386-38DA3CEF3707}">
      <dsp:nvSpPr>
        <dsp:cNvPr id="0" name=""/>
        <dsp:cNvSpPr/>
      </dsp:nvSpPr>
      <dsp:spPr>
        <a:xfrm>
          <a:off x="4260132" y="2385610"/>
          <a:ext cx="3620367" cy="162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2FCF7-0A96-42AD-ADBD-D6C50F6CE0A6}">
      <dsp:nvSpPr>
        <dsp:cNvPr id="0" name=""/>
        <dsp:cNvSpPr/>
      </dsp:nvSpPr>
      <dsp:spPr>
        <a:xfrm>
          <a:off x="511016" y="238"/>
          <a:ext cx="2442864" cy="1465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Which nouns are entities</a:t>
          </a:r>
        </a:p>
      </dsp:txBody>
      <dsp:txXfrm>
        <a:off x="511016" y="238"/>
        <a:ext cx="2442864" cy="1465718"/>
      </dsp:txXfrm>
    </dsp:sp>
    <dsp:sp modelId="{16EC9C17-DD00-48E3-AFE8-263A0D727DC9}">
      <dsp:nvSpPr>
        <dsp:cNvPr id="0" name=""/>
        <dsp:cNvSpPr/>
      </dsp:nvSpPr>
      <dsp:spPr>
        <a:xfrm>
          <a:off x="3198167" y="238"/>
          <a:ext cx="2442864" cy="1465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Which nouns are attributes?</a:t>
          </a:r>
        </a:p>
      </dsp:txBody>
      <dsp:txXfrm>
        <a:off x="3198167" y="238"/>
        <a:ext cx="2442864" cy="1465718"/>
      </dsp:txXfrm>
    </dsp:sp>
    <dsp:sp modelId="{186394DC-8AE9-48A5-BAF0-40AB3E4A86E9}">
      <dsp:nvSpPr>
        <dsp:cNvPr id="0" name=""/>
        <dsp:cNvSpPr/>
      </dsp:nvSpPr>
      <dsp:spPr>
        <a:xfrm>
          <a:off x="5885318" y="238"/>
          <a:ext cx="2442864" cy="1465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Which nouns are irrelevant?</a:t>
          </a:r>
        </a:p>
      </dsp:txBody>
      <dsp:txXfrm>
        <a:off x="5885318" y="238"/>
        <a:ext cx="2442864" cy="1465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E6880-487F-4F74-8CC1-9966173CAD03}">
      <dsp:nvSpPr>
        <dsp:cNvPr id="0" name=""/>
        <dsp:cNvSpPr/>
      </dsp:nvSpPr>
      <dsp:spPr>
        <a:xfrm>
          <a:off x="0" y="28193"/>
          <a:ext cx="3671873" cy="11547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Does it make sense for the maximum cardinality to be 1 for either entity?</a:t>
          </a:r>
        </a:p>
      </dsp:txBody>
      <dsp:txXfrm>
        <a:off x="56372" y="84565"/>
        <a:ext cx="3559129" cy="1042045"/>
      </dsp:txXfrm>
    </dsp:sp>
    <dsp:sp modelId="{C249B1D9-91FC-4F5D-B8A8-898F3575A926}">
      <dsp:nvSpPr>
        <dsp:cNvPr id="0" name=""/>
        <dsp:cNvSpPr/>
      </dsp:nvSpPr>
      <dsp:spPr>
        <a:xfrm>
          <a:off x="0" y="1243463"/>
          <a:ext cx="3671873" cy="11547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Does it make sense for the minimum cardinality to be 0 (optional) for either entity?</a:t>
          </a:r>
        </a:p>
      </dsp:txBody>
      <dsp:txXfrm>
        <a:off x="56372" y="1299835"/>
        <a:ext cx="3559129" cy="1042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B3CC9-37BC-4524-85FC-9536DC70379A}">
      <dsp:nvSpPr>
        <dsp:cNvPr id="0" name=""/>
        <dsp:cNvSpPr/>
      </dsp:nvSpPr>
      <dsp:spPr>
        <a:xfrm>
          <a:off x="0" y="219719"/>
          <a:ext cx="4191001" cy="8353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Each </a:t>
          </a:r>
          <a:r>
            <a:rPr lang="en-US" sz="2100" b="1" kern="1200" dirty="0"/>
            <a:t>transaction </a:t>
          </a:r>
          <a:r>
            <a:rPr lang="en-US" sz="2100" kern="1200" dirty="0"/>
            <a:t>is associated with a </a:t>
          </a:r>
          <a:r>
            <a:rPr lang="en-US" sz="2100" b="1" kern="1200" dirty="0"/>
            <a:t>repair</a:t>
          </a:r>
          <a:r>
            <a:rPr lang="en-US" sz="2100" kern="1200" dirty="0"/>
            <a:t>, a </a:t>
          </a:r>
          <a:r>
            <a:rPr lang="en-US" sz="2100" b="1" kern="1200" dirty="0"/>
            <a:t>car</a:t>
          </a:r>
          <a:r>
            <a:rPr lang="en-US" sz="2100" kern="1200" dirty="0"/>
            <a:t>, and a </a:t>
          </a:r>
          <a:r>
            <a:rPr lang="en-US" sz="2100" b="1" kern="1200" dirty="0"/>
            <a:t>mechanic</a:t>
          </a:r>
          <a:r>
            <a:rPr lang="en-US" sz="2100" kern="1200" dirty="0"/>
            <a:t>.</a:t>
          </a:r>
        </a:p>
      </dsp:txBody>
      <dsp:txXfrm>
        <a:off x="40780" y="260499"/>
        <a:ext cx="4109441" cy="753819"/>
      </dsp:txXfrm>
    </dsp:sp>
    <dsp:sp modelId="{BF08DCF0-43DB-4E93-AF1F-3CC83C781464}">
      <dsp:nvSpPr>
        <dsp:cNvPr id="0" name=""/>
        <dsp:cNvSpPr/>
      </dsp:nvSpPr>
      <dsp:spPr>
        <a:xfrm>
          <a:off x="0" y="1115579"/>
          <a:ext cx="4191001" cy="8353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Cars</a:t>
          </a:r>
          <a:r>
            <a:rPr lang="en-US" sz="2100" kern="1200" dirty="0"/>
            <a:t>, </a:t>
          </a:r>
          <a:r>
            <a:rPr lang="en-US" sz="2100" b="1" kern="1200" dirty="0"/>
            <a:t>repairs</a:t>
          </a:r>
          <a:r>
            <a:rPr lang="en-US" sz="2100" kern="1200" dirty="0"/>
            <a:t>, and </a:t>
          </a:r>
          <a:r>
            <a:rPr lang="en-US" sz="2100" b="1" kern="1200" dirty="0"/>
            <a:t>mechanics</a:t>
          </a:r>
          <a:r>
            <a:rPr lang="en-US" sz="2100" kern="1200" dirty="0"/>
            <a:t> can all be part of multiple </a:t>
          </a:r>
          <a:r>
            <a:rPr lang="en-US" sz="2100" b="1" kern="1200" dirty="0"/>
            <a:t>transactions</a:t>
          </a:r>
          <a:r>
            <a:rPr lang="en-US" sz="2100" kern="1200" dirty="0"/>
            <a:t>.</a:t>
          </a:r>
        </a:p>
      </dsp:txBody>
      <dsp:txXfrm>
        <a:off x="40780" y="1156359"/>
        <a:ext cx="4109441" cy="753819"/>
      </dsp:txXfrm>
    </dsp:sp>
    <dsp:sp modelId="{C5D5441E-4DB8-4C55-955A-8A66A038F6CA}">
      <dsp:nvSpPr>
        <dsp:cNvPr id="0" name=""/>
        <dsp:cNvSpPr/>
      </dsp:nvSpPr>
      <dsp:spPr>
        <a:xfrm>
          <a:off x="0" y="2011439"/>
          <a:ext cx="4191001" cy="8353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Many </a:t>
          </a:r>
          <a:r>
            <a:rPr lang="en-US" sz="2100" b="1" kern="1200" dirty="0"/>
            <a:t>transactions </a:t>
          </a:r>
          <a:r>
            <a:rPr lang="en-US" sz="2100" kern="1200" dirty="0"/>
            <a:t>can make up an </a:t>
          </a:r>
          <a:r>
            <a:rPr lang="en-US" sz="2100" b="1" kern="1200" dirty="0"/>
            <a:t>invoice</a:t>
          </a:r>
          <a:r>
            <a:rPr lang="en-US" sz="2100" kern="1200" dirty="0"/>
            <a:t>.</a:t>
          </a:r>
        </a:p>
      </dsp:txBody>
      <dsp:txXfrm>
        <a:off x="40780" y="2052219"/>
        <a:ext cx="4109441" cy="753819"/>
      </dsp:txXfrm>
    </dsp:sp>
    <dsp:sp modelId="{7776D964-8D41-4780-94C2-387EE287158E}">
      <dsp:nvSpPr>
        <dsp:cNvPr id="0" name=""/>
        <dsp:cNvSpPr/>
      </dsp:nvSpPr>
      <dsp:spPr>
        <a:xfrm>
          <a:off x="0" y="2907299"/>
          <a:ext cx="4191001" cy="8353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</a:t>
          </a:r>
          <a:r>
            <a:rPr lang="en-US" sz="2100" b="1" kern="1200" dirty="0"/>
            <a:t>transaction </a:t>
          </a:r>
          <a:r>
            <a:rPr lang="en-US" sz="2100" kern="1200" dirty="0"/>
            <a:t>can only belong to one </a:t>
          </a:r>
          <a:r>
            <a:rPr lang="en-US" sz="2100" b="1" kern="1200" dirty="0"/>
            <a:t>invoice</a:t>
          </a:r>
          <a:r>
            <a:rPr lang="en-US" sz="2100" kern="1200" dirty="0"/>
            <a:t>.</a:t>
          </a:r>
        </a:p>
      </dsp:txBody>
      <dsp:txXfrm>
        <a:off x="40780" y="2948079"/>
        <a:ext cx="4109441" cy="753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8BC11-DA2F-4865-98F4-E695A5D03345}">
      <dsp:nvSpPr>
        <dsp:cNvPr id="0" name=""/>
        <dsp:cNvSpPr/>
      </dsp:nvSpPr>
      <dsp:spPr>
        <a:xfrm>
          <a:off x="0" y="325110"/>
          <a:ext cx="4038601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</a:t>
          </a:r>
          <a:r>
            <a:rPr lang="en-US" sz="1900" b="1" kern="1200" dirty="0"/>
            <a:t>car</a:t>
          </a:r>
          <a:r>
            <a:rPr lang="en-US" sz="1900" kern="1200" dirty="0"/>
            <a:t> is described by a VIN, make, and model.</a:t>
          </a:r>
        </a:p>
      </dsp:txBody>
      <dsp:txXfrm>
        <a:off x="36896" y="362006"/>
        <a:ext cx="3964809" cy="682028"/>
      </dsp:txXfrm>
    </dsp:sp>
    <dsp:sp modelId="{D1359A0C-8525-49BA-A193-FEB483BD2B47}">
      <dsp:nvSpPr>
        <dsp:cNvPr id="0" name=""/>
        <dsp:cNvSpPr/>
      </dsp:nvSpPr>
      <dsp:spPr>
        <a:xfrm>
          <a:off x="0" y="1135650"/>
          <a:ext cx="4038601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</a:t>
          </a:r>
          <a:r>
            <a:rPr lang="en-US" sz="1900" b="1" kern="1200" dirty="0"/>
            <a:t>mechanic</a:t>
          </a:r>
          <a:r>
            <a:rPr lang="en-US" sz="1900" kern="1200" dirty="0"/>
            <a:t> is described by a name and SSN.</a:t>
          </a:r>
        </a:p>
      </dsp:txBody>
      <dsp:txXfrm>
        <a:off x="36896" y="1172546"/>
        <a:ext cx="3964809" cy="682028"/>
      </dsp:txXfrm>
    </dsp:sp>
    <dsp:sp modelId="{A29AF6E5-8DCF-4591-B929-166357458D19}">
      <dsp:nvSpPr>
        <dsp:cNvPr id="0" name=""/>
        <dsp:cNvSpPr/>
      </dsp:nvSpPr>
      <dsp:spPr>
        <a:xfrm>
          <a:off x="0" y="1946190"/>
          <a:ext cx="4038601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</a:t>
          </a:r>
          <a:r>
            <a:rPr lang="en-US" sz="1900" b="1" kern="1200" dirty="0"/>
            <a:t>repair </a:t>
          </a:r>
          <a:r>
            <a:rPr lang="en-US" sz="1900" kern="1200" dirty="0"/>
            <a:t>is described by a repair id and a price.</a:t>
          </a:r>
        </a:p>
      </dsp:txBody>
      <dsp:txXfrm>
        <a:off x="36896" y="1983086"/>
        <a:ext cx="3964809" cy="682028"/>
      </dsp:txXfrm>
    </dsp:sp>
    <dsp:sp modelId="{3AC649C9-6515-4F3A-B68E-85E3CD358C11}">
      <dsp:nvSpPr>
        <dsp:cNvPr id="0" name=""/>
        <dsp:cNvSpPr/>
      </dsp:nvSpPr>
      <dsp:spPr>
        <a:xfrm>
          <a:off x="0" y="2756730"/>
          <a:ext cx="4038601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</a:t>
          </a:r>
          <a:r>
            <a:rPr lang="en-US" sz="1900" b="1" kern="1200" dirty="0"/>
            <a:t>transaction</a:t>
          </a:r>
          <a:r>
            <a:rPr lang="en-US" sz="1900" kern="1200" dirty="0"/>
            <a:t> occurs on a particular date and has a transaction ID.</a:t>
          </a:r>
        </a:p>
      </dsp:txBody>
      <dsp:txXfrm>
        <a:off x="36896" y="2793626"/>
        <a:ext cx="3964809" cy="682028"/>
      </dsp:txXfrm>
    </dsp:sp>
    <dsp:sp modelId="{A816D8F3-9B7E-4256-A063-8D1CF4FBA88C}">
      <dsp:nvSpPr>
        <dsp:cNvPr id="0" name=""/>
        <dsp:cNvSpPr/>
      </dsp:nvSpPr>
      <dsp:spPr>
        <a:xfrm>
          <a:off x="0" y="3567270"/>
          <a:ext cx="4038601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 </a:t>
          </a:r>
          <a:r>
            <a:rPr lang="en-US" sz="1900" b="1" kern="1200" dirty="0"/>
            <a:t>invoice</a:t>
          </a:r>
          <a:r>
            <a:rPr lang="en-US" sz="1900" kern="1200" dirty="0"/>
            <a:t> has an invoice number and a billing name, city, state, and zip code.</a:t>
          </a:r>
        </a:p>
      </dsp:txBody>
      <dsp:txXfrm>
        <a:off x="36896" y="3604166"/>
        <a:ext cx="3964809" cy="682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7C73B-0295-44DC-8BBA-82BAE4EEBAEF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DCECA-7F48-4A65-8953-3B8B7C52FCC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325BC-89B9-4CEF-8D90-B91CCECAF237}">
      <dsp:nvSpPr>
        <dsp:cNvPr id="0" name=""/>
        <dsp:cNvSpPr/>
      </dsp:nvSpPr>
      <dsp:spPr>
        <a:xfrm>
          <a:off x="1507738" y="707092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 a database schema</a:t>
          </a:r>
        </a:p>
      </dsp:txBody>
      <dsp:txXfrm>
        <a:off x="1507738" y="707092"/>
        <a:ext cx="3549015" cy="1305401"/>
      </dsp:txXfrm>
    </dsp:sp>
    <dsp:sp modelId="{F4E93089-62FC-4DD9-912A-E0170C3B14D2}">
      <dsp:nvSpPr>
        <dsp:cNvPr id="0" name=""/>
        <dsp:cNvSpPr/>
      </dsp:nvSpPr>
      <dsp:spPr>
        <a:xfrm>
          <a:off x="5056753" y="707092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map of the tables and fields in the database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is what is implemented in the database management system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Part of the “design” process</a:t>
          </a:r>
        </a:p>
      </dsp:txBody>
      <dsp:txXfrm>
        <a:off x="5056753" y="707092"/>
        <a:ext cx="2829946" cy="1305401"/>
      </dsp:txXfrm>
    </dsp:sp>
    <dsp:sp modelId="{8C1C5646-E6A5-47F5-90B0-00DF5BF4CB06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FF8AD-3865-4D12-A2C1-4F32227A98E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A8CB9-08B0-4221-8342-9DB2603D0DFB}">
      <dsp:nvSpPr>
        <dsp:cNvPr id="0" name=""/>
        <dsp:cNvSpPr/>
      </dsp:nvSpPr>
      <dsp:spPr>
        <a:xfrm>
          <a:off x="1507738" y="2338844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schema actually looks a lot like the ERD</a:t>
          </a:r>
        </a:p>
      </dsp:txBody>
      <dsp:txXfrm>
        <a:off x="1507738" y="2338844"/>
        <a:ext cx="3549015" cy="1305401"/>
      </dsp:txXfrm>
    </dsp:sp>
    <dsp:sp modelId="{9C57F8A2-9A61-4D84-AB76-EE830996F6D3}">
      <dsp:nvSpPr>
        <dsp:cNvPr id="0" name=""/>
        <dsp:cNvSpPr/>
      </dsp:nvSpPr>
      <dsp:spPr>
        <a:xfrm>
          <a:off x="5056753" y="2338844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Entities become tables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Attributes become fields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Relationships </a:t>
          </a:r>
          <a:r>
            <a:rPr lang="en-US" sz="1200" b="1" i="1" kern="1200"/>
            <a:t>can </a:t>
          </a:r>
          <a:r>
            <a:rPr lang="en-US" sz="1200" kern="1200"/>
            <a:t>become additional tables </a:t>
          </a:r>
        </a:p>
      </dsp:txBody>
      <dsp:txXfrm>
        <a:off x="5056753" y="2338844"/>
        <a:ext cx="2829946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A20D9-1C58-4359-9F7E-F21C4207D54F}">
      <dsp:nvSpPr>
        <dsp:cNvPr id="0" name=""/>
        <dsp:cNvSpPr/>
      </dsp:nvSpPr>
      <dsp:spPr>
        <a:xfrm rot="5400000">
          <a:off x="4542139" y="-1798981"/>
          <a:ext cx="864393" cy="468172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Primary key field of “1” table put into “many” table as foreign key field</a:t>
          </a:r>
        </a:p>
      </dsp:txBody>
      <dsp:txXfrm rot="-5400000">
        <a:off x="2633472" y="151882"/>
        <a:ext cx="4639532" cy="780001"/>
      </dsp:txXfrm>
    </dsp:sp>
    <dsp:sp modelId="{1CF822D1-F716-4B1F-B8E6-E8F15C889B50}">
      <dsp:nvSpPr>
        <dsp:cNvPr id="0" name=""/>
        <dsp:cNvSpPr/>
      </dsp:nvSpPr>
      <dsp:spPr>
        <a:xfrm>
          <a:off x="0" y="1637"/>
          <a:ext cx="2633472" cy="10804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1:many relationships</a:t>
          </a:r>
        </a:p>
      </dsp:txBody>
      <dsp:txXfrm>
        <a:off x="52745" y="54382"/>
        <a:ext cx="2527982" cy="975002"/>
      </dsp:txXfrm>
    </dsp:sp>
    <dsp:sp modelId="{7226F8BF-6919-4385-9A8B-824EBFE86B95}">
      <dsp:nvSpPr>
        <dsp:cNvPr id="0" name=""/>
        <dsp:cNvSpPr/>
      </dsp:nvSpPr>
      <dsp:spPr>
        <a:xfrm rot="5400000">
          <a:off x="4542139" y="-664464"/>
          <a:ext cx="864393" cy="468172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Create new table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1:many relationships with original tables</a:t>
          </a:r>
        </a:p>
      </dsp:txBody>
      <dsp:txXfrm rot="-5400000">
        <a:off x="2633472" y="1286399"/>
        <a:ext cx="4639532" cy="780001"/>
      </dsp:txXfrm>
    </dsp:sp>
    <dsp:sp modelId="{F768C774-DBD8-4292-AC4B-3BDD9D503B22}">
      <dsp:nvSpPr>
        <dsp:cNvPr id="0" name=""/>
        <dsp:cNvSpPr/>
      </dsp:nvSpPr>
      <dsp:spPr>
        <a:xfrm>
          <a:off x="0" y="1136153"/>
          <a:ext cx="2633472" cy="10804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many:many</a:t>
          </a:r>
          <a:r>
            <a:rPr lang="en-US" sz="3000" kern="1200" dirty="0"/>
            <a:t> relationships</a:t>
          </a:r>
        </a:p>
      </dsp:txBody>
      <dsp:txXfrm>
        <a:off x="52745" y="1188898"/>
        <a:ext cx="2527982" cy="975002"/>
      </dsp:txXfrm>
    </dsp:sp>
    <dsp:sp modelId="{2E16C10F-2103-4026-A539-B4B1A1C8151E}">
      <dsp:nvSpPr>
        <dsp:cNvPr id="0" name=""/>
        <dsp:cNvSpPr/>
      </dsp:nvSpPr>
      <dsp:spPr>
        <a:xfrm rot="5400000">
          <a:off x="4542139" y="470052"/>
          <a:ext cx="864393" cy="468172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Primary key field of one table put into other table as foreign key field</a:t>
          </a:r>
        </a:p>
      </dsp:txBody>
      <dsp:txXfrm rot="-5400000">
        <a:off x="2633472" y="2420915"/>
        <a:ext cx="4639532" cy="780001"/>
      </dsp:txXfrm>
    </dsp:sp>
    <dsp:sp modelId="{735B988A-48CF-41E3-B610-49DEBA3CD7DF}">
      <dsp:nvSpPr>
        <dsp:cNvPr id="0" name=""/>
        <dsp:cNvSpPr/>
      </dsp:nvSpPr>
      <dsp:spPr>
        <a:xfrm>
          <a:off x="0" y="2270670"/>
          <a:ext cx="2633472" cy="10804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1:1 relationships</a:t>
          </a:r>
        </a:p>
      </dsp:txBody>
      <dsp:txXfrm>
        <a:off x="52745" y="2323415"/>
        <a:ext cx="2527982" cy="975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EA243-3E20-4573-A11E-DF4BB875C719}">
      <dsp:nvSpPr>
        <dsp:cNvPr id="0" name=""/>
        <dsp:cNvSpPr/>
      </dsp:nvSpPr>
      <dsp:spPr>
        <a:xfrm>
          <a:off x="0" y="31500"/>
          <a:ext cx="4114800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-3000" dirty="0"/>
            <a:t>No repeating orders or customers.</a:t>
          </a:r>
          <a:endParaRPr lang="en-US" sz="3000" kern="1200" dirty="0"/>
        </a:p>
      </dsp:txBody>
      <dsp:txXfrm>
        <a:off x="35125" y="66625"/>
        <a:ext cx="4044550" cy="649299"/>
      </dsp:txXfrm>
    </dsp:sp>
    <dsp:sp modelId="{A9390E8B-BEF9-4BE8-BECF-CF847EFE6FE3}">
      <dsp:nvSpPr>
        <dsp:cNvPr id="0" name=""/>
        <dsp:cNvSpPr/>
      </dsp:nvSpPr>
      <dsp:spPr>
        <a:xfrm>
          <a:off x="0" y="837450"/>
          <a:ext cx="4114800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-3000" dirty="0"/>
            <a:t>Every customer is unique.</a:t>
          </a:r>
          <a:endParaRPr lang="en-US" sz="3000" kern="1200" dirty="0"/>
        </a:p>
      </dsp:txBody>
      <dsp:txXfrm>
        <a:off x="35125" y="872575"/>
        <a:ext cx="4044550" cy="649299"/>
      </dsp:txXfrm>
    </dsp:sp>
    <dsp:sp modelId="{E938D855-B4C5-44C5-BE20-0F69FEAF79EB}">
      <dsp:nvSpPr>
        <dsp:cNvPr id="0" name=""/>
        <dsp:cNvSpPr/>
      </dsp:nvSpPr>
      <dsp:spPr>
        <a:xfrm>
          <a:off x="0" y="1643400"/>
          <a:ext cx="4114800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-3000" dirty="0"/>
            <a:t>Every order is unique.</a:t>
          </a:r>
          <a:endParaRPr lang="en-US" sz="3000" kern="1200" dirty="0"/>
        </a:p>
      </dsp:txBody>
      <dsp:txXfrm>
        <a:off x="35125" y="1678525"/>
        <a:ext cx="4044550" cy="649299"/>
      </dsp:txXfrm>
    </dsp:sp>
    <dsp:sp modelId="{748F216F-A643-4C40-8C5F-759609B88DCD}">
      <dsp:nvSpPr>
        <dsp:cNvPr id="0" name=""/>
        <dsp:cNvSpPr/>
      </dsp:nvSpPr>
      <dsp:spPr>
        <a:xfrm>
          <a:off x="0" y="2449349"/>
          <a:ext cx="4114800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-3000" dirty="0"/>
            <a:t>This is an example of </a:t>
          </a:r>
          <a:r>
            <a:rPr lang="en-US" sz="3000" b="1" kern="1200" baseline="-3000" dirty="0"/>
            <a:t>normalization</a:t>
          </a:r>
          <a:r>
            <a:rPr lang="en-US" sz="3000" kern="1200" baseline="-3000" dirty="0"/>
            <a:t>..</a:t>
          </a:r>
          <a:endParaRPr lang="en-US" sz="3000" kern="1200" dirty="0"/>
        </a:p>
      </dsp:txBody>
      <dsp:txXfrm>
        <a:off x="35125" y="2484474"/>
        <a:ext cx="4044550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0FDF2-F068-4A5D-97F9-C183C5FFCC0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767"/>
            <a:ext cx="5607050" cy="41559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3C21C-7FD6-454C-A2EF-3CBF830C1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3C21C-7FD6-454C-A2EF-3CBF830C16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3C21C-7FD6-454C-A2EF-3CBF830C16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8EB6-411A-411F-BC35-6FE70E395CE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675" y="1"/>
            <a:ext cx="4866342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902" y="1"/>
            <a:ext cx="4551888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3898508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3751061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9877" y="495702"/>
            <a:ext cx="4821469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3321" y="660294"/>
            <a:ext cx="4698025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4B192-EA0D-4198-BE2E-EE1D8E0D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307" y="2530063"/>
            <a:ext cx="3747247" cy="193675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E0AC8-E36D-4F29-A319-FCE21772B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2307" y="4632160"/>
            <a:ext cx="3747246" cy="10682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Lucas Cordova</a:t>
            </a:r>
          </a:p>
        </p:txBody>
      </p:sp>
    </p:spTree>
    <p:extLst>
      <p:ext uri="{BB962C8B-B14F-4D97-AF65-F5344CB8AC3E}">
        <p14:creationId xmlns:p14="http://schemas.microsoft.com/office/powerpoint/2010/main" val="260670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0886"/>
            <a:ext cx="8229600" cy="849086"/>
          </a:xfrm>
        </p:spPr>
        <p:txBody>
          <a:bodyPr>
            <a:normAutofit/>
          </a:bodyPr>
          <a:lstStyle/>
          <a:p>
            <a:r>
              <a:rPr lang="en-US" dirty="0"/>
              <a:t>So here are the nouns…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91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Design a </a:t>
            </a:r>
            <a:r>
              <a:rPr lang="en-US" sz="2800" b="1" dirty="0">
                <a:solidFill>
                  <a:srgbClr val="FF0000"/>
                </a:solidFill>
              </a:rPr>
              <a:t>database</a:t>
            </a:r>
            <a:r>
              <a:rPr lang="en-US" sz="2800" dirty="0"/>
              <a:t> to track orders for a </a:t>
            </a:r>
            <a:r>
              <a:rPr lang="en-US" sz="2800" b="1" dirty="0">
                <a:solidFill>
                  <a:srgbClr val="FF0000"/>
                </a:solidFill>
              </a:rPr>
              <a:t>store</a:t>
            </a:r>
            <a:r>
              <a:rPr lang="en-US" sz="2800" dirty="0"/>
              <a:t>. A </a:t>
            </a:r>
            <a:r>
              <a:rPr lang="en-US" sz="2800" b="1" dirty="0">
                <a:solidFill>
                  <a:srgbClr val="FF0000"/>
                </a:solidFill>
              </a:rPr>
              <a:t>customer</a:t>
            </a:r>
            <a:r>
              <a:rPr lang="en-US" sz="2800" dirty="0"/>
              <a:t> places an </a:t>
            </a:r>
            <a:r>
              <a:rPr lang="en-US" sz="2800" b="1" dirty="0">
                <a:solidFill>
                  <a:srgbClr val="FF0000"/>
                </a:solidFill>
              </a:rPr>
              <a:t>order</a:t>
            </a:r>
            <a:r>
              <a:rPr lang="en-US" sz="2800" dirty="0"/>
              <a:t> for a </a:t>
            </a:r>
            <a:r>
              <a:rPr lang="en-US" sz="2800" b="1" dirty="0">
                <a:solidFill>
                  <a:srgbClr val="FF0000"/>
                </a:solidFill>
              </a:rPr>
              <a:t>product</a:t>
            </a:r>
            <a:r>
              <a:rPr lang="en-US" sz="2800" dirty="0"/>
              <a:t>. </a:t>
            </a:r>
            <a:r>
              <a:rPr lang="en-US" sz="2800" b="1" dirty="0">
                <a:solidFill>
                  <a:srgbClr val="FF0000"/>
                </a:solidFill>
              </a:rPr>
              <a:t>People</a:t>
            </a:r>
            <a:r>
              <a:rPr lang="en-US" sz="2800" dirty="0"/>
              <a:t> can place an order for multiple products.</a:t>
            </a:r>
          </a:p>
          <a:p>
            <a:endParaRPr lang="en-US" sz="2800" dirty="0"/>
          </a:p>
          <a:p>
            <a:r>
              <a:rPr lang="en-US" sz="2800" dirty="0"/>
              <a:t>Record </a:t>
            </a:r>
            <a:r>
              <a:rPr lang="en-US" sz="2800" b="1" dirty="0">
                <a:solidFill>
                  <a:srgbClr val="FF0000"/>
                </a:solidFill>
              </a:rPr>
              <a:t>first name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last name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city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state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FF0000"/>
                </a:solidFill>
              </a:rPr>
              <a:t>zip code </a:t>
            </a:r>
            <a:r>
              <a:rPr lang="en-US" sz="2800" dirty="0"/>
              <a:t>for customers. We also want to know the </a:t>
            </a:r>
            <a:r>
              <a:rPr lang="en-US" sz="2800" b="1" dirty="0">
                <a:solidFill>
                  <a:srgbClr val="FF0000"/>
                </a:solidFill>
              </a:rPr>
              <a:t>date</a:t>
            </a:r>
            <a:r>
              <a:rPr lang="en-US" sz="2800" dirty="0"/>
              <a:t> an order was placed. </a:t>
            </a:r>
          </a:p>
          <a:p>
            <a:endParaRPr lang="en-US" sz="2800" dirty="0"/>
          </a:p>
          <a:p>
            <a:r>
              <a:rPr lang="en-US" sz="2800" dirty="0"/>
              <a:t>Finally, we want to track the </a:t>
            </a:r>
            <a:r>
              <a:rPr lang="en-US" sz="2800" b="1" dirty="0">
                <a:solidFill>
                  <a:srgbClr val="FF0000"/>
                </a:solidFill>
              </a:rPr>
              <a:t>name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price</a:t>
            </a:r>
            <a:r>
              <a:rPr lang="en-US" sz="2800" dirty="0"/>
              <a:t> of products and the </a:t>
            </a:r>
            <a:r>
              <a:rPr lang="en-US" sz="2800" b="1" dirty="0">
                <a:solidFill>
                  <a:srgbClr val="FF0000"/>
                </a:solidFill>
              </a:rPr>
              <a:t>quantity</a:t>
            </a:r>
            <a:r>
              <a:rPr lang="en-US" sz="2800" dirty="0"/>
              <a:t> of each product for each order.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62756151"/>
              </p:ext>
            </p:extLst>
          </p:nvPr>
        </p:nvGraphicFramePr>
        <p:xfrm>
          <a:off x="228600" y="5315605"/>
          <a:ext cx="8839200" cy="146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4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where it gets tricky…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5181600" cy="4525963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not an entity because we are not tracking specific information about the store (i.e., store location)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BUT…if there were many stores and we wanted to track sales by store, then store would be an entity!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1981200"/>
            <a:ext cx="2667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In this case, “store” is the context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4343400"/>
            <a:ext cx="2667000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But that isn’t part of the problem statement….</a:t>
            </a:r>
          </a:p>
        </p:txBody>
      </p:sp>
    </p:spTree>
    <p:extLst>
      <p:ext uri="{BB962C8B-B14F-4D97-AF65-F5344CB8AC3E}">
        <p14:creationId xmlns:p14="http://schemas.microsoft.com/office/powerpoint/2010/main" val="348624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ERD Based on the Problem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2"/>
          <a:stretch/>
        </p:blipFill>
        <p:spPr>
          <a:xfrm>
            <a:off x="1242878" y="1675227"/>
            <a:ext cx="66582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97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The primary key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3286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Entities need to be uniquely identifiable</a:t>
            </a:r>
          </a:p>
          <a:p>
            <a:pPr lvl="1"/>
            <a:r>
              <a:rPr lang="en-US" dirty="0"/>
              <a:t>So you can tell them apart </a:t>
            </a:r>
          </a:p>
          <a:p>
            <a:pPr lvl="1"/>
            <a:r>
              <a:rPr lang="en-US" dirty="0"/>
              <a:t>They may not be explicitly part of the problem statement, but you need them!</a:t>
            </a:r>
          </a:p>
          <a:p>
            <a:r>
              <a:rPr lang="en-US" dirty="0"/>
              <a:t>Use a primary key</a:t>
            </a:r>
          </a:p>
          <a:p>
            <a:pPr lvl="1"/>
            <a:r>
              <a:rPr lang="en-US" dirty="0"/>
              <a:t>One or more attributes that </a:t>
            </a:r>
            <a:br>
              <a:rPr lang="en-US" dirty="0"/>
            </a:br>
            <a:r>
              <a:rPr lang="en-US" dirty="0"/>
              <a:t>uniquely identifies an entity</a:t>
            </a:r>
          </a:p>
        </p:txBody>
      </p:sp>
      <p:sp>
        <p:nvSpPr>
          <p:cNvPr id="4" name="Oval 3"/>
          <p:cNvSpPr/>
          <p:nvPr/>
        </p:nvSpPr>
        <p:spPr>
          <a:xfrm>
            <a:off x="666750" y="5769992"/>
            <a:ext cx="1277815" cy="838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/>
              <a:t>Order </a:t>
            </a:r>
            <a:br>
              <a:rPr lang="en-US" sz="2000" u="sng" dirty="0"/>
            </a:br>
            <a:r>
              <a:rPr lang="en-US" sz="2000" u="sng" dirty="0"/>
              <a:t>number</a:t>
            </a:r>
          </a:p>
        </p:txBody>
      </p:sp>
      <p:sp>
        <p:nvSpPr>
          <p:cNvPr id="5" name="Oval 4"/>
          <p:cNvSpPr/>
          <p:nvPr/>
        </p:nvSpPr>
        <p:spPr>
          <a:xfrm>
            <a:off x="666750" y="4626992"/>
            <a:ext cx="1349131" cy="838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u="sng" dirty="0"/>
              <a:t>Customer</a:t>
            </a:r>
            <a:br>
              <a:rPr lang="en-US" sz="2000" u="sng" dirty="0"/>
            </a:br>
            <a:r>
              <a:rPr lang="en-US" sz="2000" u="sng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6950" y="4626992"/>
            <a:ext cx="255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Uniquely identifies a 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950" y="5655692"/>
            <a:ext cx="2329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Uniquely identifies an order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67401" y="3200399"/>
            <a:ext cx="3065584" cy="34077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How about these as primary keys for Customer:</a:t>
            </a:r>
          </a:p>
          <a:p>
            <a:endParaRPr lang="en-US" sz="2400" dirty="0"/>
          </a:p>
          <a:p>
            <a:pPr algn="ctr"/>
            <a:r>
              <a:rPr lang="en-US" sz="2400" dirty="0"/>
              <a:t>First name and/or last name?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Social security number?</a:t>
            </a:r>
          </a:p>
        </p:txBody>
      </p:sp>
    </p:spTree>
    <p:extLst>
      <p:ext uri="{BB962C8B-B14F-4D97-AF65-F5344CB8AC3E}">
        <p14:creationId xmlns:p14="http://schemas.microsoft.com/office/powerpoint/2010/main" val="158081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Last component: Cardinality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Defines the rules of the association between entities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1094" y="2392680"/>
            <a:ext cx="1947153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</a:t>
            </a:r>
          </a:p>
        </p:txBody>
      </p:sp>
      <p:sp>
        <p:nvSpPr>
          <p:cNvPr id="5" name="Diamond 4"/>
          <p:cNvSpPr/>
          <p:nvPr/>
        </p:nvSpPr>
        <p:spPr>
          <a:xfrm>
            <a:off x="3878094" y="2286000"/>
            <a:ext cx="1593125" cy="12801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</a:rPr>
              <a:t>makes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2447" y="2392680"/>
            <a:ext cx="1947153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Order</a:t>
            </a:r>
          </a:p>
        </p:txBody>
      </p:sp>
      <p:cxnSp>
        <p:nvCxnSpPr>
          <p:cNvPr id="7" name="Straight Connector 6"/>
          <p:cNvCxnSpPr>
            <a:stCxn id="5" idx="1"/>
            <a:endCxn id="4" idx="3"/>
          </p:cNvCxnSpPr>
          <p:nvPr/>
        </p:nvCxnSpPr>
        <p:spPr>
          <a:xfrm flipH="1">
            <a:off x="3158247" y="2926080"/>
            <a:ext cx="719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1"/>
            <a:endCxn id="5" idx="3"/>
          </p:cNvCxnSpPr>
          <p:nvPr/>
        </p:nvCxnSpPr>
        <p:spPr>
          <a:xfrm flipH="1">
            <a:off x="5471219" y="2926080"/>
            <a:ext cx="81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00200" y="4648200"/>
            <a:ext cx="6172200" cy="19351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a one-to-many (1:m) relationship:</a:t>
            </a:r>
          </a:p>
          <a:p>
            <a:pPr algn="ctr"/>
            <a:r>
              <a:rPr lang="en-US" sz="2400" dirty="0"/>
              <a:t>One customer can have </a:t>
            </a:r>
            <a:r>
              <a:rPr lang="en-US" sz="2400" b="1" dirty="0"/>
              <a:t>many</a:t>
            </a:r>
            <a:r>
              <a:rPr lang="en-US" sz="2400" dirty="0"/>
              <a:t> orders.</a:t>
            </a:r>
          </a:p>
          <a:p>
            <a:pPr algn="ctr"/>
            <a:r>
              <a:rPr lang="en-US" sz="2400" dirty="0"/>
              <a:t>A customer could have </a:t>
            </a:r>
            <a:r>
              <a:rPr lang="en-US" sz="2400" b="1" dirty="0"/>
              <a:t>no orders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One order can only belong to </a:t>
            </a:r>
            <a:r>
              <a:rPr lang="en-US" sz="2400" b="1" dirty="0"/>
              <a:t>one</a:t>
            </a:r>
            <a:r>
              <a:rPr lang="en-US" sz="2400" dirty="0"/>
              <a:t> customer.</a:t>
            </a:r>
          </a:p>
          <a:p>
            <a:pPr algn="ctr"/>
            <a:r>
              <a:rPr lang="en-US" sz="2400" dirty="0"/>
              <a:t>An order has to belong to </a:t>
            </a:r>
            <a:r>
              <a:rPr lang="en-US" sz="2400" b="1" dirty="0"/>
              <a:t>at least one </a:t>
            </a:r>
            <a:r>
              <a:rPr lang="en-US" sz="2400" dirty="0"/>
              <a:t>customer.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76833" y="3110352"/>
            <a:ext cx="230568" cy="6276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3697069"/>
            <a:ext cx="247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 least </a:t>
            </a:r>
            <a:r>
              <a:rPr lang="en-US" dirty="0"/>
              <a:t>– zero (optional)</a:t>
            </a:r>
          </a:p>
          <a:p>
            <a:r>
              <a:rPr lang="en-US" b="1" dirty="0"/>
              <a:t>at most </a:t>
            </a:r>
            <a:r>
              <a:rPr lang="en-US" dirty="0"/>
              <a:t>- many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34447" y="2741808"/>
            <a:ext cx="0" cy="36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098001" y="2913913"/>
            <a:ext cx="184446" cy="18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107401" y="2741808"/>
            <a:ext cx="175046" cy="17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10647" y="2741808"/>
            <a:ext cx="0" cy="36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388815" y="3110352"/>
            <a:ext cx="268785" cy="5472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2200" y="3697069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 least </a:t>
            </a:r>
            <a:r>
              <a:rPr lang="en-US" dirty="0"/>
              <a:t>– one</a:t>
            </a:r>
          </a:p>
          <a:p>
            <a:r>
              <a:rPr lang="en-US" b="1" dirty="0"/>
              <a:t>at most </a:t>
            </a:r>
            <a:r>
              <a:rPr lang="en-US" dirty="0"/>
              <a:t>- one</a:t>
            </a:r>
          </a:p>
        </p:txBody>
      </p:sp>
      <p:sp>
        <p:nvSpPr>
          <p:cNvPr id="3" name="Oval 2"/>
          <p:cNvSpPr/>
          <p:nvPr/>
        </p:nvSpPr>
        <p:spPr>
          <a:xfrm>
            <a:off x="5940632" y="2682431"/>
            <a:ext cx="161833" cy="458592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Crows Feet Notation</a:t>
            </a:r>
          </a:p>
        </p:txBody>
      </p:sp>
      <p:pic>
        <p:nvPicPr>
          <p:cNvPr id="2050" name="Picture 2" descr="C:\Users\David\AppData\Local\Microsoft\Windows\Temporary Internet Files\Content.IE5\4JMCXGXT\MC9000529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00" y="5001262"/>
            <a:ext cx="945063" cy="12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90600" y="2030412"/>
            <a:ext cx="1947153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Customer</a:t>
            </a:r>
          </a:p>
        </p:txBody>
      </p:sp>
      <p:sp>
        <p:nvSpPr>
          <p:cNvPr id="13" name="Diamond 12"/>
          <p:cNvSpPr/>
          <p:nvPr/>
        </p:nvSpPr>
        <p:spPr>
          <a:xfrm>
            <a:off x="3310647" y="1923732"/>
            <a:ext cx="1593125" cy="12801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</a:rPr>
              <a:t>makes</a:t>
            </a:r>
            <a:endParaRPr lang="en-US" sz="3200" dirty="0">
              <a:solidFill>
                <a:schemeClr val="dk1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  <a:endCxn id="12" idx="3"/>
          </p:cNvCxnSpPr>
          <p:nvPr/>
        </p:nvCxnSpPr>
        <p:spPr>
          <a:xfrm flipH="1">
            <a:off x="2937753" y="2563812"/>
            <a:ext cx="372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1"/>
            <a:endCxn id="13" idx="3"/>
          </p:cNvCxnSpPr>
          <p:nvPr/>
        </p:nvCxnSpPr>
        <p:spPr>
          <a:xfrm flipH="1">
            <a:off x="4903772" y="2563812"/>
            <a:ext cx="506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3953" y="2379540"/>
            <a:ext cx="0" cy="3685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225890" y="2551645"/>
            <a:ext cx="184446" cy="18789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235290" y="2379540"/>
            <a:ext cx="175046" cy="17645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90153" y="2379540"/>
            <a:ext cx="0" cy="3685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225890" y="2555994"/>
            <a:ext cx="184446" cy="781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10200" y="2030412"/>
            <a:ext cx="1947153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Order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378873" y="5060013"/>
            <a:ext cx="0" cy="3685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457210" y="5240664"/>
            <a:ext cx="184446" cy="18789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466610" y="5068559"/>
            <a:ext cx="175046" cy="17645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457210" y="5245013"/>
            <a:ext cx="184446" cy="781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David\AppData\Local\Microsoft\Windows\Temporary Internet Files\Content.IE5\4JMCXGXT\MC90008429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706562" cy="20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6324600" y="3657600"/>
            <a:ext cx="2362199" cy="18001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There are other ways of denoting cardinality, but this one is pretty standard.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019382"/>
            <a:ext cx="257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called because this…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0400" y="4019382"/>
            <a:ext cx="3232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…looks something like this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327218" y="5563210"/>
            <a:ext cx="2362199" cy="1066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There are also variations of the crows feet notion!</a:t>
            </a:r>
          </a:p>
        </p:txBody>
      </p:sp>
      <p:sp>
        <p:nvSpPr>
          <p:cNvPr id="24" name="Oval 23"/>
          <p:cNvSpPr/>
          <p:nvPr/>
        </p:nvSpPr>
        <p:spPr>
          <a:xfrm>
            <a:off x="5052819" y="2339808"/>
            <a:ext cx="161833" cy="458592"/>
          </a:xfrm>
          <a:prstGeom prst="ellips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Many-to-Many (</a:t>
            </a:r>
            <a:r>
              <a:rPr lang="en-US" dirty="0" err="1"/>
              <a:t>m:m</a:t>
            </a:r>
            <a:r>
              <a:rPr lang="en-US" dirty="0"/>
              <a:t>) Relationship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6142890" y="2723090"/>
            <a:ext cx="1238079" cy="508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</a:t>
            </a:r>
          </a:p>
        </p:txBody>
      </p:sp>
      <p:sp>
        <p:nvSpPr>
          <p:cNvPr id="5" name="Oval 4"/>
          <p:cNvSpPr/>
          <p:nvPr/>
        </p:nvSpPr>
        <p:spPr>
          <a:xfrm>
            <a:off x="6290074" y="5633055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Price</a:t>
            </a:r>
          </a:p>
        </p:txBody>
      </p:sp>
      <p:sp>
        <p:nvSpPr>
          <p:cNvPr id="6" name="Oval 5"/>
          <p:cNvSpPr/>
          <p:nvPr/>
        </p:nvSpPr>
        <p:spPr>
          <a:xfrm>
            <a:off x="8124090" y="4617010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Product </a:t>
            </a:r>
            <a:br>
              <a:rPr lang="en-US" sz="1400" dirty="0"/>
            </a:br>
            <a:r>
              <a:rPr lang="en-US" sz="1400" dirty="0"/>
              <a:t>name</a:t>
            </a:r>
          </a:p>
        </p:txBody>
      </p:sp>
      <p:sp>
        <p:nvSpPr>
          <p:cNvPr id="7" name="Oval 6"/>
          <p:cNvSpPr/>
          <p:nvPr/>
        </p:nvSpPr>
        <p:spPr>
          <a:xfrm>
            <a:off x="7936519" y="1705127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Order Date</a:t>
            </a:r>
          </a:p>
        </p:txBody>
      </p:sp>
      <p:sp>
        <p:nvSpPr>
          <p:cNvPr id="8" name="Oval 7"/>
          <p:cNvSpPr/>
          <p:nvPr/>
        </p:nvSpPr>
        <p:spPr>
          <a:xfrm>
            <a:off x="6535612" y="1705127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u="sng" dirty="0"/>
              <a:t>Order </a:t>
            </a:r>
            <a:br>
              <a:rPr lang="en-US" sz="1400" u="sng" dirty="0"/>
            </a:br>
            <a:r>
              <a:rPr lang="en-US" sz="1400" u="sng" dirty="0"/>
              <a:t>number</a:t>
            </a:r>
          </a:p>
        </p:txBody>
      </p:sp>
      <p:cxnSp>
        <p:nvCxnSpPr>
          <p:cNvPr id="9" name="Straight Connector 8"/>
          <p:cNvCxnSpPr>
            <a:stCxn id="4" idx="0"/>
            <a:endCxn id="8" idx="4"/>
          </p:cNvCxnSpPr>
          <p:nvPr/>
        </p:nvCxnSpPr>
        <p:spPr>
          <a:xfrm flipV="1">
            <a:off x="6761930" y="2264904"/>
            <a:ext cx="245537" cy="458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7" idx="4"/>
          </p:cNvCxnSpPr>
          <p:nvPr/>
        </p:nvCxnSpPr>
        <p:spPr>
          <a:xfrm flipV="1">
            <a:off x="7380969" y="2264904"/>
            <a:ext cx="1027405" cy="71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2"/>
            <a:endCxn id="5" idx="0"/>
          </p:cNvCxnSpPr>
          <p:nvPr/>
        </p:nvCxnSpPr>
        <p:spPr>
          <a:xfrm flipH="1">
            <a:off x="6761929" y="5151343"/>
            <a:ext cx="1" cy="48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3" idx="3"/>
            <a:endCxn id="6" idx="2"/>
          </p:cNvCxnSpPr>
          <p:nvPr/>
        </p:nvCxnSpPr>
        <p:spPr>
          <a:xfrm>
            <a:off x="7380969" y="4896899"/>
            <a:ext cx="743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42890" y="4642455"/>
            <a:ext cx="1238079" cy="508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cxnSp>
        <p:nvCxnSpPr>
          <p:cNvPr id="14" name="Straight Connector 13"/>
          <p:cNvCxnSpPr>
            <a:stCxn id="13" idx="0"/>
            <a:endCxn id="15" idx="2"/>
          </p:cNvCxnSpPr>
          <p:nvPr/>
        </p:nvCxnSpPr>
        <p:spPr>
          <a:xfrm flipV="1">
            <a:off x="6761930" y="4251660"/>
            <a:ext cx="0" cy="39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6255443" y="3640994"/>
            <a:ext cx="1012973" cy="61066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contains</a:t>
            </a:r>
          </a:p>
        </p:txBody>
      </p:sp>
      <p:cxnSp>
        <p:nvCxnSpPr>
          <p:cNvPr id="16" name="Straight Connector 15"/>
          <p:cNvCxnSpPr>
            <a:stCxn id="15" idx="0"/>
            <a:endCxn id="4" idx="2"/>
          </p:cNvCxnSpPr>
          <p:nvPr/>
        </p:nvCxnSpPr>
        <p:spPr>
          <a:xfrm flipV="1">
            <a:off x="6761930" y="3231978"/>
            <a:ext cx="0" cy="40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914595" y="3653832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Quantity</a:t>
            </a:r>
          </a:p>
        </p:txBody>
      </p:sp>
      <p:cxnSp>
        <p:nvCxnSpPr>
          <p:cNvPr id="18" name="Straight Connector 17"/>
          <p:cNvCxnSpPr>
            <a:stCxn id="15" idx="3"/>
            <a:endCxn id="17" idx="2"/>
          </p:cNvCxnSpPr>
          <p:nvPr/>
        </p:nvCxnSpPr>
        <p:spPr>
          <a:xfrm flipV="1">
            <a:off x="7268416" y="3933721"/>
            <a:ext cx="646179" cy="1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62432" y="3201761"/>
            <a:ext cx="200802" cy="25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8442" y="4425848"/>
            <a:ext cx="200802" cy="25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20"/>
          <p:cNvSpPr/>
          <p:nvPr/>
        </p:nvSpPr>
        <p:spPr>
          <a:xfrm>
            <a:off x="8124090" y="5633054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u="sng" dirty="0"/>
              <a:t>Product </a:t>
            </a:r>
            <a:br>
              <a:rPr lang="en-US" sz="1400" u="sng" dirty="0"/>
            </a:br>
            <a:r>
              <a:rPr lang="en-US" sz="1400" u="sng" dirty="0"/>
              <a:t>ID</a:t>
            </a:r>
          </a:p>
        </p:txBody>
      </p:sp>
      <p:cxnSp>
        <p:nvCxnSpPr>
          <p:cNvPr id="22" name="Straight Connector 21"/>
          <p:cNvCxnSpPr>
            <a:endCxn id="21" idx="1"/>
          </p:cNvCxnSpPr>
          <p:nvPr/>
        </p:nvCxnSpPr>
        <p:spPr>
          <a:xfrm>
            <a:off x="7380969" y="5151343"/>
            <a:ext cx="881324" cy="56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4245" y="2876142"/>
            <a:ext cx="160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 least </a:t>
            </a:r>
            <a:r>
              <a:rPr lang="en-US" dirty="0"/>
              <a:t>– one</a:t>
            </a:r>
          </a:p>
          <a:p>
            <a:r>
              <a:rPr lang="en-US" b="1" dirty="0"/>
              <a:t>at most </a:t>
            </a:r>
            <a:r>
              <a:rPr lang="en-US" dirty="0"/>
              <a:t>- many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4245" y="4319289"/>
            <a:ext cx="160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 least </a:t>
            </a:r>
            <a:r>
              <a:rPr lang="en-US" dirty="0"/>
              <a:t>– one</a:t>
            </a:r>
          </a:p>
          <a:p>
            <a:r>
              <a:rPr lang="en-US" b="1" dirty="0"/>
              <a:t>at most </a:t>
            </a:r>
            <a:r>
              <a:rPr lang="en-US" dirty="0"/>
              <a:t>- many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20347" y="3386894"/>
            <a:ext cx="615265" cy="4112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27155" y="4413857"/>
            <a:ext cx="596735" cy="9302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1000" y="1505790"/>
            <a:ext cx="3947759" cy="27614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/>
              <a:t>An order can be composed of </a:t>
            </a:r>
            <a:r>
              <a:rPr lang="en-US" sz="2200" b="1" dirty="0"/>
              <a:t>many</a:t>
            </a:r>
            <a:r>
              <a:rPr lang="en-US" sz="2200" dirty="0"/>
              <a:t> products.</a:t>
            </a:r>
          </a:p>
          <a:p>
            <a:r>
              <a:rPr lang="en-US" sz="2200" dirty="0"/>
              <a:t>An order has to have </a:t>
            </a:r>
            <a:r>
              <a:rPr lang="en-US" sz="2200" b="1" dirty="0"/>
              <a:t>at least one </a:t>
            </a:r>
            <a:r>
              <a:rPr lang="en-US" sz="2200" dirty="0"/>
              <a:t>product.</a:t>
            </a:r>
          </a:p>
          <a:p>
            <a:r>
              <a:rPr lang="en-US" sz="2200" dirty="0"/>
              <a:t>A product can be a part of </a:t>
            </a:r>
            <a:r>
              <a:rPr lang="en-US" sz="2200" b="1" dirty="0"/>
              <a:t>many</a:t>
            </a:r>
            <a:r>
              <a:rPr lang="en-US" sz="2200" dirty="0"/>
              <a:t> orders.</a:t>
            </a:r>
          </a:p>
          <a:p>
            <a:r>
              <a:rPr lang="en-US" sz="2200" dirty="0"/>
              <a:t>A product has to be associated with </a:t>
            </a:r>
            <a:r>
              <a:rPr lang="en-US" sz="2200" b="1" dirty="0"/>
              <a:t>at least one </a:t>
            </a:r>
            <a:r>
              <a:rPr lang="en-US" sz="2200" dirty="0"/>
              <a:t>order.</a:t>
            </a: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4261464846"/>
              </p:ext>
            </p:extLst>
          </p:nvPr>
        </p:nvGraphicFramePr>
        <p:xfrm>
          <a:off x="488868" y="4355352"/>
          <a:ext cx="3671873" cy="2426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152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Cardinality is defined by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would the cardinality be in these situations?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7873" y="2425987"/>
            <a:ext cx="2099552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Order</a:t>
            </a:r>
          </a:p>
        </p:txBody>
      </p:sp>
      <p:sp>
        <p:nvSpPr>
          <p:cNvPr id="5" name="Diamond 4"/>
          <p:cNvSpPr/>
          <p:nvPr/>
        </p:nvSpPr>
        <p:spPr>
          <a:xfrm>
            <a:off x="3797271" y="2319307"/>
            <a:ext cx="1593125" cy="12801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contains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1624" y="2425987"/>
            <a:ext cx="1947153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Product</a:t>
            </a:r>
          </a:p>
        </p:txBody>
      </p:sp>
      <p:cxnSp>
        <p:nvCxnSpPr>
          <p:cNvPr id="7" name="Straight Connector 6"/>
          <p:cNvCxnSpPr>
            <a:stCxn id="5" idx="1"/>
            <a:endCxn id="4" idx="3"/>
          </p:cNvCxnSpPr>
          <p:nvPr/>
        </p:nvCxnSpPr>
        <p:spPr>
          <a:xfrm flipH="1">
            <a:off x="3077425" y="2959387"/>
            <a:ext cx="719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1"/>
            <a:endCxn id="5" idx="3"/>
          </p:cNvCxnSpPr>
          <p:nvPr/>
        </p:nvCxnSpPr>
        <p:spPr>
          <a:xfrm flipH="1">
            <a:off x="5390396" y="2959387"/>
            <a:ext cx="81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3806" y="2451387"/>
            <a:ext cx="5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7224" y="2450812"/>
            <a:ext cx="5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2" y="3931920"/>
            <a:ext cx="2099552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Course</a:t>
            </a:r>
          </a:p>
        </p:txBody>
      </p:sp>
      <p:sp>
        <p:nvSpPr>
          <p:cNvPr id="12" name="Diamond 11"/>
          <p:cNvSpPr/>
          <p:nvPr/>
        </p:nvSpPr>
        <p:spPr>
          <a:xfrm>
            <a:off x="3810000" y="3825240"/>
            <a:ext cx="1593125" cy="12801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</a:rPr>
              <a:t>has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4353" y="3931920"/>
            <a:ext cx="1947153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Section</a:t>
            </a:r>
          </a:p>
        </p:txBody>
      </p:sp>
      <p:cxnSp>
        <p:nvCxnSpPr>
          <p:cNvPr id="14" name="Straight Connector 13"/>
          <p:cNvCxnSpPr>
            <a:stCxn id="12" idx="1"/>
            <a:endCxn id="11" idx="3"/>
          </p:cNvCxnSpPr>
          <p:nvPr/>
        </p:nvCxnSpPr>
        <p:spPr>
          <a:xfrm flipH="1">
            <a:off x="3090154" y="4465320"/>
            <a:ext cx="719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1"/>
            <a:endCxn id="12" idx="3"/>
          </p:cNvCxnSpPr>
          <p:nvPr/>
        </p:nvCxnSpPr>
        <p:spPr>
          <a:xfrm flipH="1">
            <a:off x="5403125" y="4465320"/>
            <a:ext cx="81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6535" y="3957320"/>
            <a:ext cx="5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9953" y="3956745"/>
            <a:ext cx="5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1" y="5382285"/>
            <a:ext cx="2086824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Employee</a:t>
            </a:r>
          </a:p>
        </p:txBody>
      </p:sp>
      <p:sp>
        <p:nvSpPr>
          <p:cNvPr id="19" name="Diamond 18"/>
          <p:cNvSpPr/>
          <p:nvPr/>
        </p:nvSpPr>
        <p:spPr>
          <a:xfrm>
            <a:off x="3797271" y="5275605"/>
            <a:ext cx="1593125" cy="12801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</a:rPr>
              <a:t>has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01624" y="5382285"/>
            <a:ext cx="1947153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Office</a:t>
            </a:r>
          </a:p>
        </p:txBody>
      </p:sp>
      <p:cxnSp>
        <p:nvCxnSpPr>
          <p:cNvPr id="21" name="Straight Connector 20"/>
          <p:cNvCxnSpPr>
            <a:stCxn id="19" idx="1"/>
            <a:endCxn id="18" idx="3"/>
          </p:cNvCxnSpPr>
          <p:nvPr/>
        </p:nvCxnSpPr>
        <p:spPr>
          <a:xfrm flipH="1">
            <a:off x="3077425" y="5915685"/>
            <a:ext cx="719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1"/>
            <a:endCxn id="19" idx="3"/>
          </p:cNvCxnSpPr>
          <p:nvPr/>
        </p:nvCxnSpPr>
        <p:spPr>
          <a:xfrm flipH="1">
            <a:off x="5390396" y="5915685"/>
            <a:ext cx="81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3806" y="5407685"/>
            <a:ext cx="5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7224" y="5407110"/>
            <a:ext cx="5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992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141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of attributes </a:t>
            </a:r>
            <a:br>
              <a:rPr lang="en-US" dirty="0"/>
            </a:br>
            <a:r>
              <a:rPr lang="en-US" dirty="0"/>
              <a:t>describing a m:m relationship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048000"/>
            <a:ext cx="1238079" cy="508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</a:t>
            </a:r>
          </a:p>
        </p:txBody>
      </p:sp>
      <p:sp>
        <p:nvSpPr>
          <p:cNvPr id="7" name="Oval 6"/>
          <p:cNvSpPr/>
          <p:nvPr/>
        </p:nvSpPr>
        <p:spPr>
          <a:xfrm>
            <a:off x="1371600" y="5957965"/>
            <a:ext cx="1090895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Course Title</a:t>
            </a:r>
          </a:p>
        </p:txBody>
      </p:sp>
      <p:sp>
        <p:nvSpPr>
          <p:cNvPr id="8" name="Oval 7"/>
          <p:cNvSpPr/>
          <p:nvPr/>
        </p:nvSpPr>
        <p:spPr>
          <a:xfrm>
            <a:off x="3183753" y="5402889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Course </a:t>
            </a:r>
            <a:br>
              <a:rPr lang="en-US" sz="1400" dirty="0"/>
            </a:br>
            <a:r>
              <a:rPr lang="en-US" sz="1400" dirty="0"/>
              <a:t>number</a:t>
            </a:r>
          </a:p>
        </p:txBody>
      </p:sp>
      <p:sp>
        <p:nvSpPr>
          <p:cNvPr id="9" name="Oval 8"/>
          <p:cNvSpPr/>
          <p:nvPr/>
        </p:nvSpPr>
        <p:spPr>
          <a:xfrm>
            <a:off x="2272160" y="1896450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TUID</a:t>
            </a:r>
          </a:p>
        </p:txBody>
      </p:sp>
      <p:sp>
        <p:nvSpPr>
          <p:cNvPr id="10" name="Oval 9"/>
          <p:cNvSpPr/>
          <p:nvPr/>
        </p:nvSpPr>
        <p:spPr>
          <a:xfrm>
            <a:off x="609600" y="2030035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Name</a:t>
            </a:r>
          </a:p>
        </p:txBody>
      </p:sp>
      <p:cxnSp>
        <p:nvCxnSpPr>
          <p:cNvPr id="11" name="Straight Connector 10"/>
          <p:cNvCxnSpPr>
            <a:stCxn id="6" idx="1"/>
            <a:endCxn id="10" idx="4"/>
          </p:cNvCxnSpPr>
          <p:nvPr/>
        </p:nvCxnSpPr>
        <p:spPr>
          <a:xfrm flipH="1" flipV="1">
            <a:off x="1081455" y="2589812"/>
            <a:ext cx="213945" cy="7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3"/>
            <a:endCxn id="9" idx="4"/>
          </p:cNvCxnSpPr>
          <p:nvPr/>
        </p:nvCxnSpPr>
        <p:spPr>
          <a:xfrm flipV="1">
            <a:off x="2533479" y="2456227"/>
            <a:ext cx="210536" cy="84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5" idx="2"/>
            <a:endCxn id="7" idx="0"/>
          </p:cNvCxnSpPr>
          <p:nvPr/>
        </p:nvCxnSpPr>
        <p:spPr>
          <a:xfrm>
            <a:off x="1914440" y="5476253"/>
            <a:ext cx="2608" cy="48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5" idx="3"/>
            <a:endCxn id="8" idx="2"/>
          </p:cNvCxnSpPr>
          <p:nvPr/>
        </p:nvCxnSpPr>
        <p:spPr>
          <a:xfrm>
            <a:off x="2533479" y="5221809"/>
            <a:ext cx="650274" cy="46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95400" y="4967365"/>
            <a:ext cx="1238079" cy="508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</a:t>
            </a:r>
          </a:p>
        </p:txBody>
      </p:sp>
      <p:cxnSp>
        <p:nvCxnSpPr>
          <p:cNvPr id="16" name="Straight Connector 15"/>
          <p:cNvCxnSpPr>
            <a:stCxn id="15" idx="0"/>
            <a:endCxn id="17" idx="2"/>
          </p:cNvCxnSpPr>
          <p:nvPr/>
        </p:nvCxnSpPr>
        <p:spPr>
          <a:xfrm flipV="1">
            <a:off x="1914440" y="4576570"/>
            <a:ext cx="0" cy="39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1407953" y="3965904"/>
            <a:ext cx="1012973" cy="61066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contains</a:t>
            </a:r>
          </a:p>
        </p:txBody>
      </p:sp>
      <p:cxnSp>
        <p:nvCxnSpPr>
          <p:cNvPr id="18" name="Straight Connector 17"/>
          <p:cNvCxnSpPr>
            <a:stCxn id="17" idx="0"/>
            <a:endCxn id="6" idx="2"/>
          </p:cNvCxnSpPr>
          <p:nvPr/>
        </p:nvCxnSpPr>
        <p:spPr>
          <a:xfrm flipV="1">
            <a:off x="1914440" y="3556888"/>
            <a:ext cx="0" cy="40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92219" y="3633004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Grade</a:t>
            </a:r>
          </a:p>
        </p:txBody>
      </p:sp>
      <p:cxnSp>
        <p:nvCxnSpPr>
          <p:cNvPr id="20" name="Straight Connector 19"/>
          <p:cNvCxnSpPr>
            <a:stCxn id="17" idx="3"/>
            <a:endCxn id="19" idx="2"/>
          </p:cNvCxnSpPr>
          <p:nvPr/>
        </p:nvCxnSpPr>
        <p:spPr>
          <a:xfrm flipV="1">
            <a:off x="2420926" y="3912893"/>
            <a:ext cx="671293" cy="35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14942" y="3526671"/>
            <a:ext cx="200802" cy="25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10952" y="4750758"/>
            <a:ext cx="200802" cy="25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029200" y="2658450"/>
            <a:ext cx="373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grade and term describes the combination of student and course</a:t>
            </a:r>
          </a:p>
          <a:p>
            <a:endParaRPr lang="en-US" sz="2400" dirty="0"/>
          </a:p>
          <a:p>
            <a:r>
              <a:rPr lang="en-US" sz="2400" dirty="0"/>
              <a:t>(i.e., Bob takes CST116 in Fall 2017 and receives a B; Sue takes CST126 in Winter 2018 and receives an A)</a:t>
            </a:r>
          </a:p>
        </p:txBody>
      </p:sp>
      <p:sp>
        <p:nvSpPr>
          <p:cNvPr id="34" name="Oval 33"/>
          <p:cNvSpPr/>
          <p:nvPr/>
        </p:nvSpPr>
        <p:spPr>
          <a:xfrm>
            <a:off x="3092219" y="4293791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Term</a:t>
            </a:r>
          </a:p>
        </p:txBody>
      </p:sp>
      <p:cxnSp>
        <p:nvCxnSpPr>
          <p:cNvPr id="35" name="Straight Connector 34"/>
          <p:cNvCxnSpPr>
            <a:stCxn id="17" idx="3"/>
          </p:cNvCxnSpPr>
          <p:nvPr/>
        </p:nvCxnSpPr>
        <p:spPr>
          <a:xfrm>
            <a:off x="2420926" y="4271237"/>
            <a:ext cx="671293" cy="30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6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scenario: An auto repair shop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828800"/>
          <a:ext cx="4191001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Content Placeholder 16"/>
          <p:cNvGraphicFramePr>
            <a:graphicFrameLocks/>
          </p:cNvGraphicFramePr>
          <p:nvPr>
            <p:extLst/>
          </p:nvPr>
        </p:nvGraphicFramePr>
        <p:xfrm>
          <a:off x="4876799" y="1600200"/>
          <a:ext cx="4038601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64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96946" y="1295400"/>
            <a:ext cx="1850552" cy="525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036" name="Picture 12" descr="C:\Users\David\AppData\Local\Microsoft\Windows\Temporary Internet Files\Content.IE5\EVTDPV3E\MC900351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10" y="4568259"/>
            <a:ext cx="1066800" cy="8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81" y="3673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Where we are…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373424" y="2133600"/>
            <a:ext cx="1676400" cy="16002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 Database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5269024" y="2133600"/>
            <a:ext cx="1600200" cy="16002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Analytical Data Store</a:t>
            </a:r>
          </a:p>
        </p:txBody>
      </p:sp>
      <p:pic>
        <p:nvPicPr>
          <p:cNvPr id="1030" name="Picture 6" descr="C:\Users\David\AppData\Local\Microsoft\Windows\Temporary Internet Files\Content.IE5\POS3WVPR\MC90039129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36" y="5234862"/>
            <a:ext cx="994607" cy="106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avid\AppData\Local\Microsoft\Windows\Temporary Internet Files\Content.IE5\J25W8IBM\MC90043983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" y="525124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vid\AppData\Local\Microsoft\Windows\Temporary Internet Files\Content.IE5\J25W8IBM\MC90038386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4" y="4724400"/>
            <a:ext cx="837624" cy="8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David\AppData\Local\Microsoft\Windows\Temporary Internet Files\Content.IE5\EVTDPV3E\MC90003004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700" y="4874540"/>
            <a:ext cx="958017" cy="10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David\AppData\Local\Microsoft\Windows\Temporary Internet Files\Content.IE5\J25W8IBM\MC9000300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24" y="5142160"/>
            <a:ext cx="958017" cy="10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1154224" y="2889191"/>
            <a:ext cx="1163652" cy="1452785"/>
          </a:xfrm>
          <a:custGeom>
            <a:avLst/>
            <a:gdLst>
              <a:gd name="connsiteX0" fmla="*/ 17091 w 1298960"/>
              <a:gd name="connsiteY0" fmla="*/ 1452785 h 1452785"/>
              <a:gd name="connsiteX1" fmla="*/ 0 w 1298960"/>
              <a:gd name="connsiteY1" fmla="*/ 0 h 1452785"/>
              <a:gd name="connsiteX2" fmla="*/ 1298960 w 1298960"/>
              <a:gd name="connsiteY2" fmla="*/ 8545 h 145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960" h="1452785">
                <a:moveTo>
                  <a:pt x="17091" y="1452785"/>
                </a:moveTo>
                <a:lnTo>
                  <a:pt x="0" y="0"/>
                </a:lnTo>
                <a:lnTo>
                  <a:pt x="1298960" y="8545"/>
                </a:lnTo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>
            <a:off x="6967752" y="2890615"/>
            <a:ext cx="1163652" cy="1452785"/>
          </a:xfrm>
          <a:custGeom>
            <a:avLst/>
            <a:gdLst>
              <a:gd name="connsiteX0" fmla="*/ 17091 w 1298960"/>
              <a:gd name="connsiteY0" fmla="*/ 1452785 h 1452785"/>
              <a:gd name="connsiteX1" fmla="*/ 0 w 1298960"/>
              <a:gd name="connsiteY1" fmla="*/ 0 h 1452785"/>
              <a:gd name="connsiteX2" fmla="*/ 1298960 w 1298960"/>
              <a:gd name="connsiteY2" fmla="*/ 8545 h 145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960" h="1452785">
                <a:moveTo>
                  <a:pt x="17091" y="1452785"/>
                </a:moveTo>
                <a:lnTo>
                  <a:pt x="0" y="0"/>
                </a:lnTo>
                <a:lnTo>
                  <a:pt x="1298960" y="8545"/>
                </a:lnTo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02224" y="2889191"/>
            <a:ext cx="990600" cy="0"/>
          </a:xfrm>
          <a:prstGeom prst="straightConnector1">
            <a:avLst/>
          </a:prstGeom>
          <a:solidFill>
            <a:schemeClr val="bg1"/>
          </a:solidFill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2297224" y="3797509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real-time transactional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4224" y="3803534"/>
            <a:ext cx="2003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historical transactional and summary data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7725" y="213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entry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81738" y="2133600"/>
            <a:ext cx="13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extraction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9224" y="2133600"/>
            <a:ext cx="13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04305" y="1015148"/>
            <a:ext cx="2235833" cy="762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we’re here…</a:t>
            </a:r>
          </a:p>
        </p:txBody>
      </p:sp>
    </p:spTree>
    <p:extLst>
      <p:ext uri="{BB962C8B-B14F-4D97-AF65-F5344CB8AC3E}">
        <p14:creationId xmlns:p14="http://schemas.microsoft.com/office/powerpoint/2010/main" val="49305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" b="3571"/>
          <a:stretch/>
        </p:blipFill>
        <p:spPr>
          <a:xfrm>
            <a:off x="273629" y="1219200"/>
            <a:ext cx="8867402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25615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Implementing the ERD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B110110-57B3-454B-9C01-69A99E925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6354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14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Rules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75798280"/>
              </p:ext>
            </p:extLst>
          </p:nvPr>
        </p:nvGraphicFramePr>
        <p:xfrm>
          <a:off x="914400" y="3352800"/>
          <a:ext cx="7315201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914400" y="1524000"/>
            <a:ext cx="73152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1. Create a table for every entity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73152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2. Create table fields for every entity’s attributes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2743200"/>
            <a:ext cx="73152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3. Implement relationships between the tables</a:t>
            </a:r>
          </a:p>
        </p:txBody>
      </p:sp>
    </p:spTree>
    <p:extLst>
      <p:ext uri="{BB962C8B-B14F-4D97-AF65-F5344CB8AC3E}">
        <p14:creationId xmlns:p14="http://schemas.microsoft.com/office/powerpoint/2010/main" val="427637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Our Order Database schema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Order-Product is a decomposed many-to-many relationship</a:t>
            </a:r>
          </a:p>
          <a:p>
            <a:r>
              <a:rPr lang="en-US" sz="2400" dirty="0"/>
              <a:t>Order-Product has a 1:n relationship with Order and Product</a:t>
            </a:r>
          </a:p>
          <a:p>
            <a:r>
              <a:rPr lang="en-US" sz="2400" dirty="0"/>
              <a:t>Now an order can have multiple products, and a product can be associated with multiple orders</a:t>
            </a:r>
          </a:p>
        </p:txBody>
      </p:sp>
      <p:sp>
        <p:nvSpPr>
          <p:cNvPr id="43" name="Left-Right Arrow 42"/>
          <p:cNvSpPr/>
          <p:nvPr/>
        </p:nvSpPr>
        <p:spPr>
          <a:xfrm>
            <a:off x="762000" y="1244282"/>
            <a:ext cx="3200400" cy="533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Original 1:n relationship</a:t>
            </a:r>
          </a:p>
        </p:txBody>
      </p:sp>
      <p:sp>
        <p:nvSpPr>
          <p:cNvPr id="45" name="Left-Right Arrow 44"/>
          <p:cNvSpPr/>
          <p:nvPr/>
        </p:nvSpPr>
        <p:spPr>
          <a:xfrm>
            <a:off x="3048000" y="4068762"/>
            <a:ext cx="5105400" cy="533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n:n relationship</a:t>
            </a:r>
          </a:p>
        </p:txBody>
      </p:sp>
      <p:pic>
        <p:nvPicPr>
          <p:cNvPr id="2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2" y="1856422"/>
            <a:ext cx="1676400" cy="2595880"/>
          </a:xfrm>
          <a:prstGeom prst="rect">
            <a:avLst/>
          </a:prstGeom>
        </p:spPr>
      </p:pic>
      <p:pic>
        <p:nvPicPr>
          <p:cNvPr id="2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70" y="2194935"/>
            <a:ext cx="1676400" cy="1483360"/>
          </a:xfrm>
          <a:prstGeom prst="rect">
            <a:avLst/>
          </a:prstGeom>
        </p:spPr>
      </p:pic>
      <p:pic>
        <p:nvPicPr>
          <p:cNvPr id="2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359" y="2255202"/>
            <a:ext cx="1805361" cy="1854200"/>
          </a:xfrm>
          <a:prstGeom prst="rect">
            <a:avLst/>
          </a:prstGeom>
        </p:spPr>
      </p:pic>
      <p:pic>
        <p:nvPicPr>
          <p:cNvPr id="2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451" y="2206942"/>
            <a:ext cx="1676400" cy="147828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962150" y="2379662"/>
            <a:ext cx="577850" cy="1054100"/>
          </a:xfrm>
          <a:custGeom>
            <a:avLst/>
            <a:gdLst>
              <a:gd name="connsiteX0" fmla="*/ 0 w 577850"/>
              <a:gd name="connsiteY0" fmla="*/ 0 h 1054100"/>
              <a:gd name="connsiteX1" fmla="*/ 279400 w 577850"/>
              <a:gd name="connsiteY1" fmla="*/ 0 h 1054100"/>
              <a:gd name="connsiteX2" fmla="*/ 279400 w 577850"/>
              <a:gd name="connsiteY2" fmla="*/ 1054100 h 1054100"/>
              <a:gd name="connsiteX3" fmla="*/ 577850 w 577850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50" h="1054100">
                <a:moveTo>
                  <a:pt x="0" y="0"/>
                </a:moveTo>
                <a:lnTo>
                  <a:pt x="279400" y="0"/>
                </a:lnTo>
                <a:lnTo>
                  <a:pt x="279400" y="1054100"/>
                </a:lnTo>
                <a:lnTo>
                  <a:pt x="577850" y="10541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012421" y="2239962"/>
            <a:ext cx="0" cy="27989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088621" y="2239963"/>
            <a:ext cx="0" cy="279889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62200" y="3306762"/>
            <a:ext cx="172770" cy="127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362200" y="3433762"/>
            <a:ext cx="177800" cy="1016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Freeform 38"/>
          <p:cNvSpPr/>
          <p:nvPr/>
        </p:nvSpPr>
        <p:spPr>
          <a:xfrm>
            <a:off x="4189868" y="2762567"/>
            <a:ext cx="610731" cy="400685"/>
          </a:xfrm>
          <a:custGeom>
            <a:avLst/>
            <a:gdLst>
              <a:gd name="connsiteX0" fmla="*/ 0 w 577850"/>
              <a:gd name="connsiteY0" fmla="*/ 0 h 1054100"/>
              <a:gd name="connsiteX1" fmla="*/ 279400 w 577850"/>
              <a:gd name="connsiteY1" fmla="*/ 0 h 1054100"/>
              <a:gd name="connsiteX2" fmla="*/ 279400 w 577850"/>
              <a:gd name="connsiteY2" fmla="*/ 1054100 h 1054100"/>
              <a:gd name="connsiteX3" fmla="*/ 577850 w 577850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50" h="1054100">
                <a:moveTo>
                  <a:pt x="0" y="0"/>
                </a:moveTo>
                <a:lnTo>
                  <a:pt x="279400" y="0"/>
                </a:lnTo>
                <a:lnTo>
                  <a:pt x="279400" y="1054100"/>
                </a:lnTo>
                <a:lnTo>
                  <a:pt x="577850" y="10541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240140" y="2622867"/>
            <a:ext cx="0" cy="27989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16340" y="2622868"/>
            <a:ext cx="0" cy="279889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622800" y="3036252"/>
            <a:ext cx="172770" cy="1270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622800" y="3163252"/>
            <a:ext cx="177800" cy="1016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Freeform 46"/>
          <p:cNvSpPr/>
          <p:nvPr/>
        </p:nvSpPr>
        <p:spPr>
          <a:xfrm flipV="1">
            <a:off x="6599720" y="2762568"/>
            <a:ext cx="610731" cy="753744"/>
          </a:xfrm>
          <a:custGeom>
            <a:avLst/>
            <a:gdLst>
              <a:gd name="connsiteX0" fmla="*/ 0 w 577850"/>
              <a:gd name="connsiteY0" fmla="*/ 0 h 1054100"/>
              <a:gd name="connsiteX1" fmla="*/ 279400 w 577850"/>
              <a:gd name="connsiteY1" fmla="*/ 0 h 1054100"/>
              <a:gd name="connsiteX2" fmla="*/ 279400 w 577850"/>
              <a:gd name="connsiteY2" fmla="*/ 1054100 h 1054100"/>
              <a:gd name="connsiteX3" fmla="*/ 577850 w 577850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50" h="1054100">
                <a:moveTo>
                  <a:pt x="0" y="0"/>
                </a:moveTo>
                <a:lnTo>
                  <a:pt x="279400" y="0"/>
                </a:lnTo>
                <a:lnTo>
                  <a:pt x="279400" y="1054100"/>
                </a:lnTo>
                <a:lnTo>
                  <a:pt x="577850" y="10541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7086600" y="2622621"/>
            <a:ext cx="0" cy="27989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162800" y="2622622"/>
            <a:ext cx="0" cy="279889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605588" y="3413918"/>
            <a:ext cx="176212" cy="102394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599720" y="3516312"/>
            <a:ext cx="186843" cy="9525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22800" y="3023307"/>
            <a:ext cx="0" cy="279889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81800" y="3376367"/>
            <a:ext cx="0" cy="279889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Oval 2"/>
          <p:cNvSpPr/>
          <p:nvPr/>
        </p:nvSpPr>
        <p:spPr>
          <a:xfrm>
            <a:off x="2293818" y="3316197"/>
            <a:ext cx="82138" cy="2455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09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The Customer and Order Tables: </a:t>
            </a:r>
            <a:br>
              <a:rPr lang="en-US" sz="3600" dirty="0"/>
            </a:br>
            <a:r>
              <a:rPr lang="en-US" sz="3600" dirty="0"/>
              <a:t>The 1:n Relationship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8449"/>
              </p:ext>
            </p:extLst>
          </p:nvPr>
        </p:nvGraphicFramePr>
        <p:xfrm>
          <a:off x="533400" y="1701800"/>
          <a:ext cx="7925118" cy="187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1001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Princeton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Cuddy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Plainsboro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Pittsgrove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Warminster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41861"/>
              </p:ext>
            </p:extLst>
          </p:nvPr>
        </p:nvGraphicFramePr>
        <p:xfrm>
          <a:off x="541394" y="4259095"/>
          <a:ext cx="4038918" cy="211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</a:t>
                      </a:r>
                      <a:br>
                        <a:rPr lang="en-US" sz="1600" dirty="0"/>
                      </a:br>
                      <a:r>
                        <a:rPr lang="en-US" sz="1600" baseline="0" dirty="0"/>
                        <a:t>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3-2-2011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3-3-2011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3-4-2011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3-6-2011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327090"/>
            <a:ext cx="210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Customer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194" y="3864065"/>
            <a:ext cx="160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Order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3733800"/>
            <a:ext cx="411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Customer ID is a </a:t>
            </a:r>
            <a:r>
              <a:rPr lang="en-US" sz="2400" b="1" dirty="0">
                <a:solidFill>
                  <a:srgbClr val="FF0000"/>
                </a:solidFill>
              </a:rPr>
              <a:t>foreign key </a:t>
            </a:r>
            <a:r>
              <a:rPr lang="en-US" sz="2400" b="1" dirty="0"/>
              <a:t>in the Order table. We can associate multiple orders with a single customer!</a:t>
            </a:r>
          </a:p>
          <a:p>
            <a:endParaRPr lang="en-US" sz="2400" b="1" dirty="0"/>
          </a:p>
          <a:p>
            <a:r>
              <a:rPr lang="en-US" sz="2400" b="1" i="1" dirty="0"/>
              <a:t>In the Order table, Order Number is unique; </a:t>
            </a:r>
            <a:br>
              <a:rPr lang="en-US" sz="2400" b="1" i="1" dirty="0"/>
            </a:br>
            <a:r>
              <a:rPr lang="en-US" sz="2400" b="1" i="1" dirty="0"/>
              <a:t>Customer ID is not!</a:t>
            </a:r>
          </a:p>
        </p:txBody>
      </p:sp>
    </p:spTree>
    <p:extLst>
      <p:ext uri="{BB962C8B-B14F-4D97-AF65-F5344CB8AC3E}">
        <p14:creationId xmlns:p14="http://schemas.microsoft.com/office/powerpoint/2010/main" val="290925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49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The Customer and Order Tables:</a:t>
            </a:r>
            <a:br>
              <a:rPr lang="en-US" sz="3600" dirty="0"/>
            </a:br>
            <a:r>
              <a:rPr lang="en-US" sz="3600" dirty="0"/>
              <a:t>Normalization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67505"/>
              </p:ext>
            </p:extLst>
          </p:nvPr>
        </p:nvGraphicFramePr>
        <p:xfrm>
          <a:off x="533400" y="1670110"/>
          <a:ext cx="792511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Princeton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Cuddy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Plainsboro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Pittsgrove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Warminster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0024"/>
              </p:ext>
            </p:extLst>
          </p:nvPr>
        </p:nvGraphicFramePr>
        <p:xfrm>
          <a:off x="533400" y="4262120"/>
          <a:ext cx="4038918" cy="206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</a:t>
                      </a:r>
                      <a:br>
                        <a:rPr lang="en-US" sz="1600" dirty="0"/>
                      </a:br>
                      <a:r>
                        <a:rPr lang="en-US" sz="1600" baseline="0" dirty="0"/>
                        <a:t>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3-2-2011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3-3-2011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3-4-2011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3-6-2011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295400"/>
            <a:ext cx="210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Customer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67090"/>
            <a:ext cx="160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Order Table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2558180"/>
              </p:ext>
            </p:extLst>
          </p:nvPr>
        </p:nvGraphicFramePr>
        <p:xfrm>
          <a:off x="4876800" y="3632200"/>
          <a:ext cx="4114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19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Organizing data to minimize redundancy (repeated data)</a:t>
            </a:r>
          </a:p>
          <a:p>
            <a:endParaRPr lang="en-US" dirty="0"/>
          </a:p>
          <a:p>
            <a:r>
              <a:rPr lang="en-US" dirty="0"/>
              <a:t>This is good for two reasons</a:t>
            </a:r>
          </a:p>
          <a:p>
            <a:pPr lvl="1"/>
            <a:r>
              <a:rPr lang="en-US" dirty="0"/>
              <a:t>The database takes up less space</a:t>
            </a:r>
          </a:p>
          <a:p>
            <a:pPr lvl="1"/>
            <a:r>
              <a:rPr lang="en-US" dirty="0"/>
              <a:t>Fewer inconsistencies in your data</a:t>
            </a:r>
          </a:p>
          <a:p>
            <a:pPr lvl="1"/>
            <a:endParaRPr lang="en-US" dirty="0"/>
          </a:p>
          <a:p>
            <a:r>
              <a:rPr lang="en-US" dirty="0"/>
              <a:t>If you want to make a change to a record, you only have to make it in one place</a:t>
            </a:r>
          </a:p>
          <a:p>
            <a:pPr lvl="1"/>
            <a:r>
              <a:rPr lang="en-US" dirty="0"/>
              <a:t>The relationships take care of the 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94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To figure out who ordered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Match the Customer IDs of the two tables, starting with the table with the foreign key (Order):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We now know which order belonged to which customer</a:t>
            </a:r>
          </a:p>
          <a:p>
            <a:pPr lvl="1"/>
            <a:r>
              <a:rPr lang="en-US" dirty="0"/>
              <a:t>This is called a </a:t>
            </a:r>
            <a:r>
              <a:rPr lang="en-US" sz="3200" b="1" dirty="0"/>
              <a:t>join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15808"/>
              </p:ext>
            </p:extLst>
          </p:nvPr>
        </p:nvGraphicFramePr>
        <p:xfrm>
          <a:off x="381000" y="3012440"/>
          <a:ext cx="8305799" cy="1940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5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8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3-2-2011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Princeton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3-3-2011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Cuddy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Plainsboro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Princeton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3-6-2011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Warminster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381000" y="2402840"/>
            <a:ext cx="3200400" cy="533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Table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3657600" y="2406640"/>
            <a:ext cx="4953000" cy="533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Table</a:t>
            </a:r>
          </a:p>
        </p:txBody>
      </p:sp>
    </p:spTree>
    <p:extLst>
      <p:ext uri="{BB962C8B-B14F-4D97-AF65-F5344CB8AC3E}">
        <p14:creationId xmlns:p14="http://schemas.microsoft.com/office/powerpoint/2010/main" val="319598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</a:t>
            </a:r>
            <a:r>
              <a:rPr lang="en-US" dirty="0" err="1"/>
              <a:t>many:many</a:t>
            </a:r>
            <a:r>
              <a:rPr lang="en-US" dirty="0"/>
              <a:t> relationship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08683"/>
              </p:ext>
            </p:extLst>
          </p:nvPr>
        </p:nvGraphicFramePr>
        <p:xfrm>
          <a:off x="381000" y="1899920"/>
          <a:ext cx="4038918" cy="200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Order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OrderDate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r>
                        <a:rPr lang="en-US" sz="1400" baseline="0" dirty="0"/>
                        <a:t> 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3-2-2011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3-3-2011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3-4-2011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3-6-2011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1504890"/>
            <a:ext cx="160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Order Table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48569"/>
              </p:ext>
            </p:extLst>
          </p:nvPr>
        </p:nvGraphicFramePr>
        <p:xfrm>
          <a:off x="381000" y="4765040"/>
          <a:ext cx="435991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Cheerios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Eggo</a:t>
                      </a:r>
                      <a:r>
                        <a:rPr lang="en-US" sz="1400" dirty="0"/>
                        <a:t> Waffles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4370010"/>
            <a:ext cx="1876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Product Table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10169"/>
              </p:ext>
            </p:extLst>
          </p:nvPr>
        </p:nvGraphicFramePr>
        <p:xfrm>
          <a:off x="4876800" y="1919030"/>
          <a:ext cx="4136073" cy="311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Order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ProductID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71308" y="1524000"/>
            <a:ext cx="2658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Order-Product Table</a:t>
            </a:r>
          </a:p>
        </p:txBody>
      </p:sp>
      <p:sp>
        <p:nvSpPr>
          <p:cNvPr id="15" name="Up Arrow 14"/>
          <p:cNvSpPr/>
          <p:nvPr/>
        </p:nvSpPr>
        <p:spPr>
          <a:xfrm>
            <a:off x="5410200" y="5105400"/>
            <a:ext cx="3048000" cy="1447800"/>
          </a:xfrm>
          <a:prstGeom prst="upArrow">
            <a:avLst>
              <a:gd name="adj1" fmla="val 8124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table relates Order and Product to each other!</a:t>
            </a:r>
          </a:p>
        </p:txBody>
      </p:sp>
    </p:spTree>
    <p:extLst>
      <p:ext uri="{BB962C8B-B14F-4D97-AF65-F5344CB8AC3E}">
        <p14:creationId xmlns:p14="http://schemas.microsoft.com/office/powerpoint/2010/main" val="2366280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 figure out what each order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876800"/>
          </a:xfrm>
        </p:spPr>
        <p:txBody>
          <a:bodyPr/>
          <a:lstStyle/>
          <a:p>
            <a:r>
              <a:rPr lang="en-US" dirty="0"/>
              <a:t>Match the Product IDs and Order IDs of the tables, starting with the table with the </a:t>
            </a:r>
            <a:r>
              <a:rPr lang="en-US" b="1" dirty="0"/>
              <a:t>foreign keys </a:t>
            </a:r>
            <a:r>
              <a:rPr lang="en-US" dirty="0"/>
              <a:t>(Order-Product):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48608"/>
              </p:ext>
            </p:extLst>
          </p:nvPr>
        </p:nvGraphicFramePr>
        <p:xfrm>
          <a:off x="76199" y="3200400"/>
          <a:ext cx="8991599" cy="3053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Order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ProductID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b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3-2-2011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Cheerios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3-2-2011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3-2-2011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Eggo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Waffles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3-3-2011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Cheerios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3-3-2011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Eggo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Waffles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3-6-2011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Eggo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Waffles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152400" y="2631440"/>
            <a:ext cx="3352800" cy="533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Order-Product Table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3505199" y="2631440"/>
            <a:ext cx="2819401" cy="533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Table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6324600" y="2631440"/>
            <a:ext cx="2667000" cy="533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6400800"/>
            <a:ext cx="78486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which customers ordered </a:t>
            </a:r>
            <a:r>
              <a:rPr lang="en-US" dirty="0" err="1"/>
              <a:t>Eggo</a:t>
            </a:r>
            <a:r>
              <a:rPr lang="en-US" dirty="0"/>
              <a:t> Waffles (by their Customer IDs)?</a:t>
            </a:r>
          </a:p>
        </p:txBody>
      </p:sp>
    </p:spTree>
    <p:extLst>
      <p:ext uri="{BB962C8B-B14F-4D97-AF65-F5344CB8AC3E}">
        <p14:creationId xmlns:p14="http://schemas.microsoft.com/office/powerpoint/2010/main" val="348074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1353" y="394887"/>
            <a:ext cx="4290647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953" y="1053042"/>
            <a:ext cx="3343818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>
                <a:solidFill>
                  <a:srgbClr val="FFFFFF"/>
                </a:solidFill>
              </a:rPr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953" y="4292070"/>
            <a:ext cx="3343818" cy="15128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rgbClr val="4EB6C4"/>
                </a:solidFill>
              </a:rPr>
              <a:t>Representation of something in the real world</a:t>
            </a:r>
          </a:p>
        </p:txBody>
      </p:sp>
      <p:pic>
        <p:nvPicPr>
          <p:cNvPr id="1030" name="Picture 6" descr="http://3.bp.blogspot.com/_1ptdntSgCBM/TDvsm9KmjeI/AAAAAAAAAJg/UdIEJf9e6c0/s1600/B747-400+schemat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21" y="537102"/>
            <a:ext cx="4042570" cy="23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6888134" y="2263140"/>
            <a:ext cx="0" cy="233172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506" y="4201833"/>
            <a:ext cx="2550319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" r="8021"/>
          <a:stretch/>
        </p:blipFill>
        <p:spPr bwMode="auto">
          <a:xfrm>
            <a:off x="5008832" y="3750733"/>
            <a:ext cx="3743747" cy="27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079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redundant data is a big deal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1682068"/>
            <a:ext cx="3810000" cy="2743200"/>
            <a:chOff x="762000" y="1676400"/>
            <a:chExt cx="3810000" cy="2743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368" y="1676400"/>
              <a:ext cx="3599632" cy="2722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Freeform 6"/>
            <p:cNvSpPr/>
            <p:nvPr/>
          </p:nvSpPr>
          <p:spPr>
            <a:xfrm>
              <a:off x="762000" y="1676400"/>
              <a:ext cx="1339286" cy="2743200"/>
            </a:xfrm>
            <a:custGeom>
              <a:avLst/>
              <a:gdLst>
                <a:gd name="connsiteX0" fmla="*/ 0 w 1065540"/>
                <a:gd name="connsiteY0" fmla="*/ 0 h 3128608"/>
                <a:gd name="connsiteX1" fmla="*/ 7557 w 1065540"/>
                <a:gd name="connsiteY1" fmla="*/ 3128608 h 3128608"/>
                <a:gd name="connsiteX2" fmla="*/ 997527 w 1065540"/>
                <a:gd name="connsiteY2" fmla="*/ 3121051 h 3128608"/>
                <a:gd name="connsiteX3" fmla="*/ 294723 w 1065540"/>
                <a:gd name="connsiteY3" fmla="*/ 2682743 h 3128608"/>
                <a:gd name="connsiteX4" fmla="*/ 763259 w 1065540"/>
                <a:gd name="connsiteY4" fmla="*/ 2410690 h 3128608"/>
                <a:gd name="connsiteX5" fmla="*/ 272052 w 1065540"/>
                <a:gd name="connsiteY5" fmla="*/ 2055510 h 3128608"/>
                <a:gd name="connsiteX6" fmla="*/ 823715 w 1065540"/>
                <a:gd name="connsiteY6" fmla="*/ 1730558 h 3128608"/>
                <a:gd name="connsiteX7" fmla="*/ 234267 w 1065540"/>
                <a:gd name="connsiteY7" fmla="*/ 1466062 h 3128608"/>
                <a:gd name="connsiteX8" fmla="*/ 831272 w 1065540"/>
                <a:gd name="connsiteY8" fmla="*/ 1095768 h 3128608"/>
                <a:gd name="connsiteX9" fmla="*/ 256938 w 1065540"/>
                <a:gd name="connsiteY9" fmla="*/ 755702 h 3128608"/>
                <a:gd name="connsiteX10" fmla="*/ 921957 w 1065540"/>
                <a:gd name="connsiteY10" fmla="*/ 574333 h 3128608"/>
                <a:gd name="connsiteX11" fmla="*/ 226710 w 1065540"/>
                <a:gd name="connsiteY11" fmla="*/ 241824 h 3128608"/>
                <a:gd name="connsiteX12" fmla="*/ 1065540 w 1065540"/>
                <a:gd name="connsiteY12" fmla="*/ 7557 h 3128608"/>
                <a:gd name="connsiteX13" fmla="*/ 0 w 1065540"/>
                <a:gd name="connsiteY13" fmla="*/ 0 h 312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5540" h="3128608">
                  <a:moveTo>
                    <a:pt x="0" y="0"/>
                  </a:moveTo>
                  <a:lnTo>
                    <a:pt x="7557" y="3128608"/>
                  </a:lnTo>
                  <a:lnTo>
                    <a:pt x="997527" y="3121051"/>
                  </a:lnTo>
                  <a:lnTo>
                    <a:pt x="294723" y="2682743"/>
                  </a:lnTo>
                  <a:lnTo>
                    <a:pt x="763259" y="2410690"/>
                  </a:lnTo>
                  <a:lnTo>
                    <a:pt x="272052" y="2055510"/>
                  </a:lnTo>
                  <a:lnTo>
                    <a:pt x="823715" y="1730558"/>
                  </a:lnTo>
                  <a:lnTo>
                    <a:pt x="234267" y="1466062"/>
                  </a:lnTo>
                  <a:lnTo>
                    <a:pt x="831272" y="1095768"/>
                  </a:lnTo>
                  <a:lnTo>
                    <a:pt x="256938" y="755702"/>
                  </a:lnTo>
                  <a:lnTo>
                    <a:pt x="921957" y="574333"/>
                  </a:lnTo>
                  <a:lnTo>
                    <a:pt x="226710" y="241824"/>
                  </a:lnTo>
                  <a:lnTo>
                    <a:pt x="1065540" y="7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943600" y="1905000"/>
            <a:ext cx="3048000" cy="39601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redundant data seems harmless, but: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What if the price of “</a:t>
            </a:r>
            <a:r>
              <a:rPr lang="en-US" sz="2000" dirty="0" err="1"/>
              <a:t>Eggo</a:t>
            </a:r>
            <a:r>
              <a:rPr lang="en-US" sz="2000" dirty="0"/>
              <a:t> Waffles” changes?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And what if Greg House changes his address?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And if there are 1,000,000 records?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4572000"/>
            <a:ext cx="5802686" cy="1976778"/>
            <a:chOff x="0" y="4572000"/>
            <a:chExt cx="5802686" cy="197677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11"/>
            <a:stretch/>
          </p:blipFill>
          <p:spPr bwMode="auto">
            <a:xfrm>
              <a:off x="381000" y="4572000"/>
              <a:ext cx="5421686" cy="194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eform 9"/>
            <p:cNvSpPr/>
            <p:nvPr/>
          </p:nvSpPr>
          <p:spPr>
            <a:xfrm>
              <a:off x="0" y="4572000"/>
              <a:ext cx="745843" cy="1976778"/>
            </a:xfrm>
            <a:custGeom>
              <a:avLst/>
              <a:gdLst>
                <a:gd name="connsiteX0" fmla="*/ 0 w 1065540"/>
                <a:gd name="connsiteY0" fmla="*/ 0 h 3128608"/>
                <a:gd name="connsiteX1" fmla="*/ 7557 w 1065540"/>
                <a:gd name="connsiteY1" fmla="*/ 3128608 h 3128608"/>
                <a:gd name="connsiteX2" fmla="*/ 997527 w 1065540"/>
                <a:gd name="connsiteY2" fmla="*/ 3121051 h 3128608"/>
                <a:gd name="connsiteX3" fmla="*/ 294723 w 1065540"/>
                <a:gd name="connsiteY3" fmla="*/ 2682743 h 3128608"/>
                <a:gd name="connsiteX4" fmla="*/ 763259 w 1065540"/>
                <a:gd name="connsiteY4" fmla="*/ 2410690 h 3128608"/>
                <a:gd name="connsiteX5" fmla="*/ 272052 w 1065540"/>
                <a:gd name="connsiteY5" fmla="*/ 2055510 h 3128608"/>
                <a:gd name="connsiteX6" fmla="*/ 823715 w 1065540"/>
                <a:gd name="connsiteY6" fmla="*/ 1730558 h 3128608"/>
                <a:gd name="connsiteX7" fmla="*/ 234267 w 1065540"/>
                <a:gd name="connsiteY7" fmla="*/ 1466062 h 3128608"/>
                <a:gd name="connsiteX8" fmla="*/ 831272 w 1065540"/>
                <a:gd name="connsiteY8" fmla="*/ 1095768 h 3128608"/>
                <a:gd name="connsiteX9" fmla="*/ 256938 w 1065540"/>
                <a:gd name="connsiteY9" fmla="*/ 755702 h 3128608"/>
                <a:gd name="connsiteX10" fmla="*/ 921957 w 1065540"/>
                <a:gd name="connsiteY10" fmla="*/ 574333 h 3128608"/>
                <a:gd name="connsiteX11" fmla="*/ 226710 w 1065540"/>
                <a:gd name="connsiteY11" fmla="*/ 241824 h 3128608"/>
                <a:gd name="connsiteX12" fmla="*/ 1065540 w 1065540"/>
                <a:gd name="connsiteY12" fmla="*/ 7557 h 3128608"/>
                <a:gd name="connsiteX13" fmla="*/ 0 w 1065540"/>
                <a:gd name="connsiteY13" fmla="*/ 0 h 312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5540" h="3128608">
                  <a:moveTo>
                    <a:pt x="0" y="0"/>
                  </a:moveTo>
                  <a:lnTo>
                    <a:pt x="7557" y="3128608"/>
                  </a:lnTo>
                  <a:lnTo>
                    <a:pt x="997527" y="3121051"/>
                  </a:lnTo>
                  <a:lnTo>
                    <a:pt x="294723" y="2682743"/>
                  </a:lnTo>
                  <a:lnTo>
                    <a:pt x="763259" y="2410690"/>
                  </a:lnTo>
                  <a:lnTo>
                    <a:pt x="272052" y="2055510"/>
                  </a:lnTo>
                  <a:lnTo>
                    <a:pt x="823715" y="1730558"/>
                  </a:lnTo>
                  <a:lnTo>
                    <a:pt x="234267" y="1466062"/>
                  </a:lnTo>
                  <a:lnTo>
                    <a:pt x="831272" y="1095768"/>
                  </a:lnTo>
                  <a:lnTo>
                    <a:pt x="256938" y="755702"/>
                  </a:lnTo>
                  <a:lnTo>
                    <a:pt x="921957" y="574333"/>
                  </a:lnTo>
                  <a:lnTo>
                    <a:pt x="226710" y="241824"/>
                  </a:lnTo>
                  <a:lnTo>
                    <a:pt x="1065540" y="7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01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4194912" y="3715037"/>
            <a:ext cx="1973376" cy="173440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…do this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Then you won’t have to repeat vendor information for each product.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Another rule for normalizing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90600"/>
            <a:ext cx="8222768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Create new entities when there are collections of related attributes, especially when they would repeat</a:t>
            </a:r>
          </a:p>
          <a:p>
            <a:r>
              <a:rPr lang="en-US" sz="2800" dirty="0"/>
              <a:t>For example, consider a modified Product entity </a:t>
            </a:r>
          </a:p>
        </p:txBody>
      </p:sp>
      <p:sp>
        <p:nvSpPr>
          <p:cNvPr id="4" name="Oval 3"/>
          <p:cNvSpPr/>
          <p:nvPr/>
        </p:nvSpPr>
        <p:spPr>
          <a:xfrm>
            <a:off x="1605416" y="6069623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Price</a:t>
            </a:r>
          </a:p>
        </p:txBody>
      </p:sp>
      <p:sp>
        <p:nvSpPr>
          <p:cNvPr id="5" name="Oval 4"/>
          <p:cNvSpPr/>
          <p:nvPr/>
        </p:nvSpPr>
        <p:spPr>
          <a:xfrm>
            <a:off x="3129416" y="5282178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Product </a:t>
            </a:r>
            <a:br>
              <a:rPr lang="en-US" sz="1400" dirty="0"/>
            </a:br>
            <a:r>
              <a:rPr lang="en-US" sz="1400" dirty="0"/>
              <a:t>name</a:t>
            </a:r>
          </a:p>
        </p:txBody>
      </p:sp>
      <p:cxnSp>
        <p:nvCxnSpPr>
          <p:cNvPr id="6" name="Straight Connector 5"/>
          <p:cNvCxnSpPr>
            <a:stCxn id="8" idx="2"/>
            <a:endCxn id="4" idx="0"/>
          </p:cNvCxnSpPr>
          <p:nvPr/>
        </p:nvCxnSpPr>
        <p:spPr>
          <a:xfrm flipH="1">
            <a:off x="2077271" y="5816511"/>
            <a:ext cx="1" cy="25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3"/>
            <a:endCxn id="5" idx="2"/>
          </p:cNvCxnSpPr>
          <p:nvPr/>
        </p:nvCxnSpPr>
        <p:spPr>
          <a:xfrm>
            <a:off x="2696311" y="5562067"/>
            <a:ext cx="433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58232" y="5307623"/>
            <a:ext cx="1238079" cy="508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cxnSp>
        <p:nvCxnSpPr>
          <p:cNvPr id="9" name="Straight Connector 8"/>
          <p:cNvCxnSpPr>
            <a:stCxn id="8" idx="0"/>
            <a:endCxn id="12" idx="4"/>
          </p:cNvCxnSpPr>
          <p:nvPr/>
        </p:nvCxnSpPr>
        <p:spPr>
          <a:xfrm flipH="1" flipV="1">
            <a:off x="2077271" y="4720409"/>
            <a:ext cx="1" cy="58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65063" y="4160632"/>
            <a:ext cx="1224416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Vendor Name</a:t>
            </a:r>
          </a:p>
        </p:txBody>
      </p:sp>
      <p:sp>
        <p:nvSpPr>
          <p:cNvPr id="15" name="Oval 14"/>
          <p:cNvSpPr/>
          <p:nvPr/>
        </p:nvSpPr>
        <p:spPr>
          <a:xfrm>
            <a:off x="2596016" y="4507850"/>
            <a:ext cx="1224416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Vendor Address</a:t>
            </a:r>
          </a:p>
        </p:txBody>
      </p:sp>
      <p:cxnSp>
        <p:nvCxnSpPr>
          <p:cNvPr id="17" name="Straight Connector 16"/>
          <p:cNvCxnSpPr>
            <a:stCxn id="8" idx="0"/>
            <a:endCxn id="15" idx="4"/>
          </p:cNvCxnSpPr>
          <p:nvPr/>
        </p:nvCxnSpPr>
        <p:spPr>
          <a:xfrm flipV="1">
            <a:off x="2077272" y="5067627"/>
            <a:ext cx="1130952" cy="23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0"/>
            <a:endCxn id="25" idx="4"/>
          </p:cNvCxnSpPr>
          <p:nvPr/>
        </p:nvCxnSpPr>
        <p:spPr>
          <a:xfrm flipH="1" flipV="1">
            <a:off x="840808" y="5000297"/>
            <a:ext cx="1236464" cy="30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28600" y="4440520"/>
            <a:ext cx="1224416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Vendor Phone</a:t>
            </a:r>
          </a:p>
        </p:txBody>
      </p:sp>
      <p:sp>
        <p:nvSpPr>
          <p:cNvPr id="42" name="Oval 41"/>
          <p:cNvSpPr/>
          <p:nvPr/>
        </p:nvSpPr>
        <p:spPr>
          <a:xfrm>
            <a:off x="6464953" y="6222023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Price</a:t>
            </a:r>
          </a:p>
        </p:txBody>
      </p:sp>
      <p:sp>
        <p:nvSpPr>
          <p:cNvPr id="43" name="Oval 42"/>
          <p:cNvSpPr/>
          <p:nvPr/>
        </p:nvSpPr>
        <p:spPr>
          <a:xfrm>
            <a:off x="7988953" y="5434578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Product </a:t>
            </a:r>
            <a:br>
              <a:rPr lang="en-US" sz="1400" dirty="0"/>
            </a:br>
            <a:r>
              <a:rPr lang="en-US" sz="1400" dirty="0"/>
              <a:t>name</a:t>
            </a:r>
          </a:p>
        </p:txBody>
      </p:sp>
      <p:cxnSp>
        <p:nvCxnSpPr>
          <p:cNvPr id="44" name="Straight Connector 43"/>
          <p:cNvCxnSpPr>
            <a:stCxn id="46" idx="2"/>
            <a:endCxn id="42" idx="0"/>
          </p:cNvCxnSpPr>
          <p:nvPr/>
        </p:nvCxnSpPr>
        <p:spPr>
          <a:xfrm flipH="1">
            <a:off x="6936808" y="5968911"/>
            <a:ext cx="1" cy="25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6" idx="3"/>
            <a:endCxn id="43" idx="2"/>
          </p:cNvCxnSpPr>
          <p:nvPr/>
        </p:nvCxnSpPr>
        <p:spPr>
          <a:xfrm>
            <a:off x="7555848" y="5714467"/>
            <a:ext cx="433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17769" y="5460023"/>
            <a:ext cx="1238079" cy="508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cxnSp>
        <p:nvCxnSpPr>
          <p:cNvPr id="47" name="Straight Connector 46"/>
          <p:cNvCxnSpPr>
            <a:stCxn id="53" idx="0"/>
            <a:endCxn id="48" idx="4"/>
          </p:cNvCxnSpPr>
          <p:nvPr/>
        </p:nvCxnSpPr>
        <p:spPr>
          <a:xfrm flipH="1" flipV="1">
            <a:off x="6936808" y="2998178"/>
            <a:ext cx="6832" cy="58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24600" y="2438401"/>
            <a:ext cx="1224416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Vendor Name</a:t>
            </a:r>
          </a:p>
        </p:txBody>
      </p:sp>
      <p:sp>
        <p:nvSpPr>
          <p:cNvPr id="49" name="Oval 48"/>
          <p:cNvSpPr/>
          <p:nvPr/>
        </p:nvSpPr>
        <p:spPr>
          <a:xfrm>
            <a:off x="7455553" y="2785619"/>
            <a:ext cx="1224416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Vendor Address</a:t>
            </a:r>
          </a:p>
        </p:txBody>
      </p:sp>
      <p:cxnSp>
        <p:nvCxnSpPr>
          <p:cNvPr id="50" name="Straight Connector 49"/>
          <p:cNvCxnSpPr>
            <a:stCxn id="53" idx="0"/>
            <a:endCxn id="49" idx="4"/>
          </p:cNvCxnSpPr>
          <p:nvPr/>
        </p:nvCxnSpPr>
        <p:spPr>
          <a:xfrm flipV="1">
            <a:off x="6943640" y="3345396"/>
            <a:ext cx="1124121" cy="24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3" idx="0"/>
            <a:endCxn id="52" idx="4"/>
          </p:cNvCxnSpPr>
          <p:nvPr/>
        </p:nvCxnSpPr>
        <p:spPr>
          <a:xfrm flipH="1" flipV="1">
            <a:off x="5700345" y="3278066"/>
            <a:ext cx="1243295" cy="30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088137" y="2718289"/>
            <a:ext cx="1224416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Vendor Phone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24600" y="3586652"/>
            <a:ext cx="1238079" cy="508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Vendor</a:t>
            </a:r>
          </a:p>
        </p:txBody>
      </p:sp>
      <p:cxnSp>
        <p:nvCxnSpPr>
          <p:cNvPr id="57" name="Straight Connector 56"/>
          <p:cNvCxnSpPr>
            <a:stCxn id="58" idx="0"/>
            <a:endCxn id="53" idx="2"/>
          </p:cNvCxnSpPr>
          <p:nvPr/>
        </p:nvCxnSpPr>
        <p:spPr>
          <a:xfrm flipV="1">
            <a:off x="6943640" y="4095540"/>
            <a:ext cx="0" cy="32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6444544" y="4419600"/>
            <a:ext cx="998191" cy="660619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sells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stCxn id="46" idx="0"/>
            <a:endCxn id="58" idx="2"/>
          </p:cNvCxnSpPr>
          <p:nvPr/>
        </p:nvCxnSpPr>
        <p:spPr>
          <a:xfrm flipV="1">
            <a:off x="6936809" y="5080219"/>
            <a:ext cx="6831" cy="37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52400" y="3085023"/>
            <a:ext cx="2057400" cy="6122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Don’t do this…</a:t>
            </a:r>
          </a:p>
        </p:txBody>
      </p:sp>
      <p:sp>
        <p:nvSpPr>
          <p:cNvPr id="73" name="Oval 72"/>
          <p:cNvSpPr/>
          <p:nvPr/>
        </p:nvSpPr>
        <p:spPr>
          <a:xfrm>
            <a:off x="7848600" y="3555024"/>
            <a:ext cx="1224416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dk1"/>
                </a:solidFill>
              </a:rPr>
              <a:t>Vendor ID</a:t>
            </a:r>
          </a:p>
        </p:txBody>
      </p:sp>
      <p:cxnSp>
        <p:nvCxnSpPr>
          <p:cNvPr id="74" name="Straight Connector 73"/>
          <p:cNvCxnSpPr>
            <a:stCxn id="53" idx="3"/>
            <a:endCxn id="73" idx="2"/>
          </p:cNvCxnSpPr>
          <p:nvPr/>
        </p:nvCxnSpPr>
        <p:spPr>
          <a:xfrm flipV="1">
            <a:off x="7562679" y="3834913"/>
            <a:ext cx="285921" cy="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43239" y="4064493"/>
            <a:ext cx="200802" cy="25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36408" y="5237664"/>
            <a:ext cx="200802" cy="25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Oval 54"/>
          <p:cNvSpPr/>
          <p:nvPr/>
        </p:nvSpPr>
        <p:spPr>
          <a:xfrm>
            <a:off x="7988953" y="6146755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u="sng" dirty="0"/>
              <a:t>Product </a:t>
            </a:r>
            <a:br>
              <a:rPr lang="en-US" sz="1400" u="sng" dirty="0"/>
            </a:br>
            <a:r>
              <a:rPr lang="en-US" sz="1400" u="sng" dirty="0"/>
              <a:t>ID</a:t>
            </a:r>
          </a:p>
        </p:txBody>
      </p:sp>
      <p:cxnSp>
        <p:nvCxnSpPr>
          <p:cNvPr id="56" name="Straight Connector 55"/>
          <p:cNvCxnSpPr>
            <a:endCxn id="55" idx="1"/>
          </p:cNvCxnSpPr>
          <p:nvPr/>
        </p:nvCxnSpPr>
        <p:spPr>
          <a:xfrm>
            <a:off x="7549016" y="5968911"/>
            <a:ext cx="578140" cy="25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28600" y="5282178"/>
            <a:ext cx="943710" cy="5597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u="sng" dirty="0"/>
              <a:t>Product </a:t>
            </a:r>
            <a:br>
              <a:rPr lang="en-US" sz="1400" u="sng" dirty="0"/>
            </a:br>
            <a:r>
              <a:rPr lang="en-US" sz="1400" u="sng" dirty="0"/>
              <a:t>ID</a:t>
            </a:r>
          </a:p>
        </p:txBody>
      </p:sp>
      <p:cxnSp>
        <p:nvCxnSpPr>
          <p:cNvPr id="60" name="Straight Connector 59"/>
          <p:cNvCxnSpPr>
            <a:stCxn id="59" idx="6"/>
            <a:endCxn id="8" idx="1"/>
          </p:cNvCxnSpPr>
          <p:nvPr/>
        </p:nvCxnSpPr>
        <p:spPr>
          <a:xfrm>
            <a:off x="1172310" y="5562067"/>
            <a:ext cx="285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5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A representation of the information to be captured</a:t>
            </a:r>
          </a:p>
          <a:p>
            <a:endParaRPr lang="en-US" sz="4000" dirty="0"/>
          </a:p>
          <a:p>
            <a:r>
              <a:rPr lang="en-US" sz="4000" dirty="0"/>
              <a:t>Describes the data contained in the database</a:t>
            </a:r>
          </a:p>
          <a:p>
            <a:pPr lvl="1"/>
            <a:endParaRPr lang="en-US" sz="3600" dirty="0"/>
          </a:p>
          <a:p>
            <a:r>
              <a:rPr lang="en-US" sz="4000" dirty="0"/>
              <a:t>Explains how the data interrelates</a:t>
            </a:r>
          </a:p>
        </p:txBody>
      </p:sp>
    </p:spTree>
    <p:extLst>
      <p:ext uri="{BB962C8B-B14F-4D97-AF65-F5344CB8AC3E}">
        <p14:creationId xmlns:p14="http://schemas.microsoft.com/office/powerpoint/2010/main" val="294524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690872" cy="1828800"/>
          </a:xfrm>
        </p:spPr>
        <p:txBody>
          <a:bodyPr>
            <a:normAutofit/>
          </a:bodyPr>
          <a:lstStyle/>
          <a:p>
            <a:r>
              <a:rPr lang="en-US"/>
              <a:t>Why bother modeling?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22576"/>
            <a:ext cx="4690872" cy="3858768"/>
          </a:xfrm>
        </p:spPr>
        <p:txBody>
          <a:bodyPr>
            <a:normAutofit/>
          </a:bodyPr>
          <a:lstStyle/>
          <a:p>
            <a:r>
              <a:rPr lang="en-US" sz="2100"/>
              <a:t>Creates a blueprint before you start building the database</a:t>
            </a:r>
          </a:p>
          <a:p>
            <a:endParaRPr lang="en-US" sz="2100"/>
          </a:p>
          <a:p>
            <a:r>
              <a:rPr lang="en-US" sz="2100"/>
              <a:t>Gets the story straight: easy for non-technical people to understand</a:t>
            </a:r>
          </a:p>
          <a:p>
            <a:endParaRPr lang="en-US" sz="2100"/>
          </a:p>
          <a:p>
            <a:r>
              <a:rPr lang="en-US" sz="2100"/>
              <a:t>Minimize having to go back and make changes in the implementation stage</a:t>
            </a:r>
          </a:p>
          <a:p>
            <a:endParaRPr lang="en-US" sz="210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" r="21416"/>
          <a:stretch/>
        </p:blipFill>
        <p:spPr bwMode="auto">
          <a:xfrm>
            <a:off x="5664199" y="10"/>
            <a:ext cx="34798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41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analysis and design in the context of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49530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Systems Analysis</a:t>
            </a:r>
            <a:r>
              <a:rPr lang="en-US" sz="2800" dirty="0"/>
              <a:t> is the process of modeling the problem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Requirements-oriented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What should we do?</a:t>
            </a:r>
            <a:br>
              <a:rPr lang="en-US" sz="2400" i="1" dirty="0"/>
            </a:br>
            <a:endParaRPr lang="en-US" sz="2400" i="1" dirty="0"/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Systems Design</a:t>
            </a:r>
            <a:r>
              <a:rPr lang="en-US" sz="2800" dirty="0"/>
              <a:t> is the process of modeling a solution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Functionality-oriented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How should we do it?</a:t>
            </a:r>
          </a:p>
        </p:txBody>
      </p:sp>
      <p:sp>
        <p:nvSpPr>
          <p:cNvPr id="6" name="Left Arrow 5"/>
          <p:cNvSpPr/>
          <p:nvPr/>
        </p:nvSpPr>
        <p:spPr>
          <a:xfrm>
            <a:off x="5029200" y="2133600"/>
            <a:ext cx="3810000" cy="1828800"/>
          </a:xfrm>
          <a:prstGeom prst="leftArrow">
            <a:avLst>
              <a:gd name="adj1" fmla="val 77103"/>
              <a:gd name="adj2" fmla="val 495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is where we define and understand the business scenario.</a:t>
            </a:r>
          </a:p>
        </p:txBody>
      </p:sp>
      <p:sp>
        <p:nvSpPr>
          <p:cNvPr id="7" name="Left Arrow 6"/>
          <p:cNvSpPr/>
          <p:nvPr/>
        </p:nvSpPr>
        <p:spPr>
          <a:xfrm>
            <a:off x="5029200" y="4724400"/>
            <a:ext cx="3810000" cy="1828800"/>
          </a:xfrm>
          <a:prstGeom prst="leftArrow">
            <a:avLst>
              <a:gd name="adj1" fmla="val 77103"/>
              <a:gd name="adj2" fmla="val 495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is where we implement that scenario as a database.</a:t>
            </a:r>
          </a:p>
        </p:txBody>
      </p:sp>
    </p:spTree>
    <p:extLst>
      <p:ext uri="{BB962C8B-B14F-4D97-AF65-F5344CB8AC3E}">
        <p14:creationId xmlns:p14="http://schemas.microsoft.com/office/powerpoint/2010/main" val="132140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Start with a problem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Design a database to track orders for a store. A customer places an order for a product. People can place an order for multiple products.</a:t>
            </a:r>
          </a:p>
          <a:p>
            <a:endParaRPr lang="en-US" sz="2800" dirty="0"/>
          </a:p>
          <a:p>
            <a:r>
              <a:rPr lang="en-US" sz="2800" dirty="0"/>
              <a:t>Record first name, last name, city, state, and zip code for customers. We also want to know the date an order was placed. </a:t>
            </a:r>
          </a:p>
          <a:p>
            <a:endParaRPr lang="en-US" sz="2800" dirty="0"/>
          </a:p>
          <a:p>
            <a:r>
              <a:rPr lang="en-US" sz="2800" dirty="0"/>
              <a:t>Finally, we want to track the name and price of products and the quantity of each product for each order.</a:t>
            </a:r>
          </a:p>
        </p:txBody>
      </p:sp>
    </p:spTree>
    <p:extLst>
      <p:ext uri="{BB962C8B-B14F-4D97-AF65-F5344CB8AC3E}">
        <p14:creationId xmlns:p14="http://schemas.microsoft.com/office/powerpoint/2010/main" val="185653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25562"/>
            <a:ext cx="7391400" cy="4525963"/>
          </a:xfrm>
        </p:spPr>
        <p:txBody>
          <a:bodyPr/>
          <a:lstStyle/>
          <a:p>
            <a:r>
              <a:rPr lang="en-US" dirty="0"/>
              <a:t>The primary way of modeling a relational database</a:t>
            </a:r>
          </a:p>
          <a:p>
            <a:r>
              <a:rPr lang="en-US" dirty="0"/>
              <a:t>Three main diagrammatic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6100" y="3321875"/>
            <a:ext cx="16764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Entity</a:t>
            </a:r>
          </a:p>
        </p:txBody>
      </p:sp>
      <p:sp>
        <p:nvSpPr>
          <p:cNvPr id="7" name="Diamond 6"/>
          <p:cNvSpPr/>
          <p:nvPr/>
        </p:nvSpPr>
        <p:spPr>
          <a:xfrm>
            <a:off x="1810238" y="4242137"/>
            <a:ext cx="1676400" cy="143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Relationship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500" y="3348097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uniquely identifiable thing (i.e., person, order)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5500" y="4442698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Describes how two entities relate to one another </a:t>
            </a:r>
            <a:br>
              <a:rPr lang="en-US" sz="2000" dirty="0"/>
            </a:br>
            <a:r>
              <a:rPr lang="en-US" sz="2000" dirty="0"/>
              <a:t>(i.e., makes)</a:t>
            </a:r>
          </a:p>
        </p:txBody>
      </p:sp>
      <p:sp>
        <p:nvSpPr>
          <p:cNvPr id="11" name="Oval 10"/>
          <p:cNvSpPr/>
          <p:nvPr/>
        </p:nvSpPr>
        <p:spPr>
          <a:xfrm>
            <a:off x="1816100" y="5861446"/>
            <a:ext cx="1676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Attribute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5500" y="5766137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characteristic of an entity or relationship (i.e., first name, order number)</a:t>
            </a:r>
          </a:p>
        </p:txBody>
      </p:sp>
    </p:spTree>
    <p:extLst>
      <p:ext uri="{BB962C8B-B14F-4D97-AF65-F5344CB8AC3E}">
        <p14:creationId xmlns:p14="http://schemas.microsoft.com/office/powerpoint/2010/main" val="427653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Begin with Identifying the Entities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537139-1958-4D3C-A6D2-76CCF8044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66386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32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1860</Words>
  <Application>Microsoft Office PowerPoint</Application>
  <PresentationFormat>On-screen Show (4:3)</PresentationFormat>
  <Paragraphs>550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Data Modeling</vt:lpstr>
      <vt:lpstr>Where we are…</vt:lpstr>
      <vt:lpstr>What is a model?</vt:lpstr>
      <vt:lpstr>Modeling a database</vt:lpstr>
      <vt:lpstr>Why bother modeling?</vt:lpstr>
      <vt:lpstr>Systems analysis and design in the context of database development</vt:lpstr>
      <vt:lpstr>Start with a problem statement</vt:lpstr>
      <vt:lpstr>The Entity Relationship Diagram (ERD)</vt:lpstr>
      <vt:lpstr>Begin with Identifying the Entities</vt:lpstr>
      <vt:lpstr>So here are the nouns…</vt:lpstr>
      <vt:lpstr>Here’s where it gets tricky…</vt:lpstr>
      <vt:lpstr>The ERD Based on the Problem Statement</vt:lpstr>
      <vt:lpstr>The primary key</vt:lpstr>
      <vt:lpstr>Last component: Cardinality</vt:lpstr>
      <vt:lpstr>Crows Feet Notation</vt:lpstr>
      <vt:lpstr>The Many-to-Many (m:m) Relationship</vt:lpstr>
      <vt:lpstr>Cardinality is defined by business rules</vt:lpstr>
      <vt:lpstr>Another example of attributes  describing a m:m relationship</vt:lpstr>
      <vt:lpstr>A scenario: An auto repair shop</vt:lpstr>
      <vt:lpstr>Solution</vt:lpstr>
      <vt:lpstr>Implementing the ERD</vt:lpstr>
      <vt:lpstr>The Rules</vt:lpstr>
      <vt:lpstr>Our Order Database schema</vt:lpstr>
      <vt:lpstr>The Customer and Order Tables:  The 1:n Relationship</vt:lpstr>
      <vt:lpstr>The Customer and Order Tables: Normalization</vt:lpstr>
      <vt:lpstr>Normalization</vt:lpstr>
      <vt:lpstr>To figure out who ordered what</vt:lpstr>
      <vt:lpstr>Now the many:many relationship</vt:lpstr>
      <vt:lpstr>To figure out what each order contains</vt:lpstr>
      <vt:lpstr>Why redundant data is a big deal</vt:lpstr>
      <vt:lpstr>Another rule for normalizing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Lucas Cordova</dc:creator>
  <cp:lastModifiedBy>Lucas Cordova</cp:lastModifiedBy>
  <cp:revision>1</cp:revision>
  <dcterms:created xsi:type="dcterms:W3CDTF">2018-10-25T03:46:00Z</dcterms:created>
  <dcterms:modified xsi:type="dcterms:W3CDTF">2018-10-25T03:48:01Z</dcterms:modified>
</cp:coreProperties>
</file>