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handoutMasterIdLst>
    <p:handoutMasterId r:id="rId53"/>
  </p:handoutMasterIdLst>
  <p:sldIdLst>
    <p:sldId id="391" r:id="rId2"/>
    <p:sldId id="335" r:id="rId3"/>
    <p:sldId id="336" r:id="rId4"/>
    <p:sldId id="337" r:id="rId5"/>
    <p:sldId id="338" r:id="rId6"/>
    <p:sldId id="339" r:id="rId7"/>
    <p:sldId id="340" r:id="rId8"/>
    <p:sldId id="342" r:id="rId9"/>
    <p:sldId id="341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92" r:id="rId51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FFF576-2A62-48D7-954D-009B8814A0D1}" v="1" dt="2018-10-18T15:57:08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121" d="100"/>
          <a:sy n="121" d="100"/>
        </p:scale>
        <p:origin x="450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Cordova" userId="cc6fd43a-98cc-439f-93a2-600d31867e7e" providerId="ADAL" clId="{27FFF576-2A62-48D7-954D-009B8814A0D1}"/>
    <pc:docChg chg="custSel modSld">
      <pc:chgData name="Lucas Cordova" userId="cc6fd43a-98cc-439f-93a2-600d31867e7e" providerId="ADAL" clId="{27FFF576-2A62-48D7-954D-009B8814A0D1}" dt="2018-10-18T15:57:08.830" v="1"/>
      <pc:docMkLst>
        <pc:docMk/>
      </pc:docMkLst>
      <pc:sldChg chg="delSp">
        <pc:chgData name="Lucas Cordova" userId="cc6fd43a-98cc-439f-93a2-600d31867e7e" providerId="ADAL" clId="{27FFF576-2A62-48D7-954D-009B8814A0D1}" dt="2018-10-18T15:56:47.332" v="0" actId="478"/>
        <pc:sldMkLst>
          <pc:docMk/>
          <pc:sldMk cId="4125197922" sldId="353"/>
        </pc:sldMkLst>
        <pc:picChg chg="del">
          <ac:chgData name="Lucas Cordova" userId="cc6fd43a-98cc-439f-93a2-600d31867e7e" providerId="ADAL" clId="{27FFF576-2A62-48D7-954D-009B8814A0D1}" dt="2018-10-18T15:56:47.332" v="0" actId="478"/>
          <ac:picMkLst>
            <pc:docMk/>
            <pc:sldMk cId="4125197922" sldId="353"/>
            <ac:picMk id="45058" creationId="{00000000-0000-0000-0000-000000000000}"/>
          </ac:picMkLst>
        </pc:picChg>
      </pc:sldChg>
      <pc:sldChg chg="modSp">
        <pc:chgData name="Lucas Cordova" userId="cc6fd43a-98cc-439f-93a2-600d31867e7e" providerId="ADAL" clId="{27FFF576-2A62-48D7-954D-009B8814A0D1}" dt="2018-10-18T15:57:08.830" v="1"/>
        <pc:sldMkLst>
          <pc:docMk/>
          <pc:sldMk cId="2516373197" sldId="355"/>
        </pc:sldMkLst>
        <pc:spChg chg="mod">
          <ac:chgData name="Lucas Cordova" userId="cc6fd43a-98cc-439f-93a2-600d31867e7e" providerId="ADAL" clId="{27FFF576-2A62-48D7-954D-009B8814A0D1}" dt="2018-10-18T15:57:08.830" v="1"/>
          <ac:spMkLst>
            <pc:docMk/>
            <pc:sldMk cId="2516373197" sldId="355"/>
            <ac:spMk id="5" creationId="{00000000-0000-0000-0000-000000000000}"/>
          </ac:spMkLst>
        </pc:spChg>
      </pc:sldChg>
    </pc:docChg>
  </pc:docChgLst>
  <pc:docChgLst>
    <pc:chgData name="Lucas Cordova" userId="cc6fd43a-98cc-439f-93a2-600d31867e7e" providerId="ADAL" clId="{AEF28C4C-E3B4-490B-B8AD-9E24DFC83F28}"/>
    <pc:docChg chg="delSld">
      <pc:chgData name="Lucas Cordova" userId="cc6fd43a-98cc-439f-93a2-600d31867e7e" providerId="ADAL" clId="{AEF28C4C-E3B4-490B-B8AD-9E24DFC83F28}" dt="2018-10-18T15:54:46.998" v="5" actId="2696"/>
      <pc:docMkLst>
        <pc:docMk/>
      </pc:docMkLst>
      <pc:sldChg chg="del">
        <pc:chgData name="Lucas Cordova" userId="cc6fd43a-98cc-439f-93a2-600d31867e7e" providerId="ADAL" clId="{AEF28C4C-E3B4-490B-B8AD-9E24DFC83F28}" dt="2018-10-18T15:54:46.998" v="5" actId="2696"/>
        <pc:sldMkLst>
          <pc:docMk/>
          <pc:sldMk cId="4266956101" sldId="383"/>
        </pc:sldMkLst>
      </pc:sldChg>
      <pc:sldChg chg="del">
        <pc:chgData name="Lucas Cordova" userId="cc6fd43a-98cc-439f-93a2-600d31867e7e" providerId="ADAL" clId="{AEF28C4C-E3B4-490B-B8AD-9E24DFC83F28}" dt="2018-10-18T15:54:46.992" v="4" actId="2696"/>
        <pc:sldMkLst>
          <pc:docMk/>
          <pc:sldMk cId="3822926048" sldId="384"/>
        </pc:sldMkLst>
      </pc:sldChg>
      <pc:sldChg chg="del">
        <pc:chgData name="Lucas Cordova" userId="cc6fd43a-98cc-439f-93a2-600d31867e7e" providerId="ADAL" clId="{AEF28C4C-E3B4-490B-B8AD-9E24DFC83F28}" dt="2018-10-18T15:51:13.612" v="0" actId="2696"/>
        <pc:sldMkLst>
          <pc:docMk/>
          <pc:sldMk cId="2602080612" sldId="386"/>
        </pc:sldMkLst>
      </pc:sldChg>
      <pc:sldChg chg="del">
        <pc:chgData name="Lucas Cordova" userId="cc6fd43a-98cc-439f-93a2-600d31867e7e" providerId="ADAL" clId="{AEF28C4C-E3B4-490B-B8AD-9E24DFC83F28}" dt="2018-10-18T15:51:13.628" v="1" actId="2696"/>
        <pc:sldMkLst>
          <pc:docMk/>
          <pc:sldMk cId="545525988" sldId="387"/>
        </pc:sldMkLst>
      </pc:sldChg>
      <pc:sldChg chg="del">
        <pc:chgData name="Lucas Cordova" userId="cc6fd43a-98cc-439f-93a2-600d31867e7e" providerId="ADAL" clId="{AEF28C4C-E3B4-490B-B8AD-9E24DFC83F28}" dt="2018-10-18T15:51:13.640" v="2" actId="2696"/>
        <pc:sldMkLst>
          <pc:docMk/>
          <pc:sldMk cId="1336900006" sldId="388"/>
        </pc:sldMkLst>
      </pc:sldChg>
      <pc:sldChg chg="del">
        <pc:chgData name="Lucas Cordova" userId="cc6fd43a-98cc-439f-93a2-600d31867e7e" providerId="ADAL" clId="{AEF28C4C-E3B4-490B-B8AD-9E24DFC83F28}" dt="2018-10-18T15:51:13.655" v="3" actId="2696"/>
        <pc:sldMkLst>
          <pc:docMk/>
          <pc:sldMk cId="2510754470" sldId="38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C65F08-35F1-4582-B62D-5168C073FD33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3489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9C750-FFC0-4D19-9EAD-0DBD78F1685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842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6BE91C-F359-4824-8752-4CB0E043F882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093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2A868-A183-4A0A-A381-B4799953EA0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8973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A168B-E675-4B5B-A100-7BE280D1D07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2976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77010-E72C-43E2-A3EA-4608701522CE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50875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20D3E7-8228-448E-A71C-FED6D43DF855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3573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1667F-FAB2-418B-BA59-74B4D39CAB61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4713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Course web site URL</a:t>
            </a: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it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337932"/>
            <a:ext cx="8229600" cy="91636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Transact SQL (T-SQL)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/>
              <a:t>Creating Stored Procedures, Functions and Triggers</a:t>
            </a:r>
            <a:endParaRPr lang="bg-BG" dirty="0"/>
          </a:p>
        </p:txBody>
      </p:sp>
      <p:sp>
        <p:nvSpPr>
          <p:cNvPr id="18" name="Text Placeholder 6"/>
          <p:cNvSpPr>
            <a:spLocks noGrp="1"/>
          </p:cNvSpPr>
          <p:nvPr/>
        </p:nvSpPr>
        <p:spPr>
          <a:xfrm>
            <a:off x="380999" y="575267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Oregon Institute of Technology</a:t>
            </a:r>
          </a:p>
        </p:txBody>
      </p:sp>
      <p:sp>
        <p:nvSpPr>
          <p:cNvPr id="19" name="Text Placeholder 7"/>
          <p:cNvSpPr>
            <a:spLocks noGrp="1"/>
          </p:cNvSpPr>
          <p:nvPr/>
        </p:nvSpPr>
        <p:spPr>
          <a:xfrm>
            <a:off x="381000" y="6057479"/>
            <a:ext cx="399051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www.oit.edu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/>
        </p:nvSpPr>
        <p:spPr>
          <a:xfrm>
            <a:off x="381000" y="537803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Lucas Cordova</a:t>
            </a:r>
          </a:p>
        </p:txBody>
      </p:sp>
    </p:spTree>
    <p:extLst>
      <p:ext uri="{BB962C8B-B14F-4D97-AF65-F5344CB8AC3E}">
        <p14:creationId xmlns:p14="http://schemas.microsoft.com/office/powerpoint/2010/main" val="304369579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T-SQL Syntax Elements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tabLst/>
            </a:pPr>
            <a:r>
              <a:rPr lang="en-US" altLang="en-US" dirty="0"/>
              <a:t>Batch Directives</a:t>
            </a:r>
          </a:p>
          <a:p>
            <a:pPr marL="361950" indent="-361950">
              <a:tabLst/>
            </a:pPr>
            <a:r>
              <a:rPr lang="en-US" altLang="en-US" dirty="0"/>
              <a:t>Identifiers</a:t>
            </a:r>
          </a:p>
          <a:p>
            <a:pPr marL="361950" indent="-361950">
              <a:tabLst/>
            </a:pPr>
            <a:r>
              <a:rPr lang="en-US" altLang="en-US" dirty="0"/>
              <a:t>Data Types</a:t>
            </a:r>
          </a:p>
          <a:p>
            <a:pPr marL="361950" indent="-361950">
              <a:tabLst/>
            </a:pPr>
            <a:r>
              <a:rPr lang="en-US" altLang="en-US" dirty="0"/>
              <a:t>Variables</a:t>
            </a:r>
          </a:p>
          <a:p>
            <a:pPr marL="361950" indent="-361950">
              <a:tabLst/>
            </a:pPr>
            <a:r>
              <a:rPr lang="en-US" altLang="en-US" dirty="0"/>
              <a:t>System Functions</a:t>
            </a:r>
          </a:p>
          <a:p>
            <a:pPr marL="361950" indent="-361950">
              <a:tabLst/>
            </a:pPr>
            <a:r>
              <a:rPr lang="en-US" altLang="en-US" dirty="0"/>
              <a:t>Operators</a:t>
            </a:r>
          </a:p>
          <a:p>
            <a:pPr marL="361950" indent="-361950">
              <a:tabLst/>
            </a:pPr>
            <a:r>
              <a:rPr lang="en-US" altLang="en-US" dirty="0"/>
              <a:t>Expressions</a:t>
            </a:r>
          </a:p>
          <a:p>
            <a:pPr marL="361950" indent="-361950">
              <a:tabLst/>
            </a:pPr>
            <a:r>
              <a:rPr lang="en-US" altLang="en-US" dirty="0"/>
              <a:t>Control-of-Flow Language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7456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Batch Directives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 &lt;database&gt;</a:t>
            </a:r>
          </a:p>
          <a:p>
            <a:pPr lvl="1"/>
            <a:r>
              <a:rPr lang="en-US" sz="2800" dirty="0"/>
              <a:t>Switch the active database</a:t>
            </a:r>
          </a:p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</a:t>
            </a:r>
          </a:p>
          <a:p>
            <a:pPr lvl="1"/>
            <a:r>
              <a:rPr lang="en-US" sz="2800" dirty="0"/>
              <a:t>Separates batches (sequences of commands)</a:t>
            </a:r>
          </a:p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EXEC(&lt;command&gt;)</a:t>
            </a:r>
          </a:p>
          <a:p>
            <a:pPr lvl="1"/>
            <a:r>
              <a:rPr lang="en-US" sz="2800" dirty="0"/>
              <a:t>Executes a user-defined or system function stored procedure, or an extended stored procedure</a:t>
            </a:r>
          </a:p>
          <a:p>
            <a:pPr lvl="1"/>
            <a:r>
              <a:rPr lang="en-US" sz="2800" dirty="0"/>
              <a:t>Can supply parameters to be passed as input</a:t>
            </a:r>
          </a:p>
          <a:p>
            <a:pPr lvl="1"/>
            <a:r>
              <a:rPr lang="en-US" sz="2800" dirty="0"/>
              <a:t>Can execute SQL command given as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5412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Batch Directives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1172582"/>
            <a:ext cx="7924800" cy="427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sp_who – this will show all active users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1981200"/>
            <a:ext cx="7924800" cy="42986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ProjectDirectory</a:t>
            </a:r>
          </a:p>
          <a:p>
            <a:pPr eaLnBrk="0" hangingPunct="0">
              <a:lnSpc>
                <a:spcPts val="2800"/>
              </a:lnSpc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@table VARCHAR(50) = 'Projects'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'The table is: ' + @table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@query VARCHAR(50) = 'SELECT * FROM ' + @table;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EXEC(@query)</a:t>
            </a:r>
          </a:p>
          <a:p>
            <a:pPr eaLnBrk="0" hangingPunct="0">
              <a:lnSpc>
                <a:spcPts val="2800"/>
              </a:lnSpc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The following will cause an error because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@table is defined in different batch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'The table is: ' + @table</a:t>
            </a:r>
          </a:p>
        </p:txBody>
      </p:sp>
    </p:spTree>
    <p:extLst>
      <p:ext uri="{BB962C8B-B14F-4D97-AF65-F5344CB8AC3E}">
        <p14:creationId xmlns:p14="http://schemas.microsoft.com/office/powerpoint/2010/main" val="836499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Identifiers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000" dirty="0"/>
              <a:t>Identifiers in SQL Server (e.g. table names)</a:t>
            </a:r>
          </a:p>
          <a:p>
            <a:pPr lvl="1"/>
            <a:r>
              <a:rPr lang="en-US" altLang="en-US" sz="2800" dirty="0"/>
              <a:t>Alphabetical character + sequence of letters, numerals and symbols, e.g. </a:t>
            </a:r>
            <a:r>
              <a:rPr lang="en-US" alt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</a:p>
          <a:p>
            <a:pPr lvl="1"/>
            <a:r>
              <a:rPr lang="en-US" altLang="en-US" sz="2800" dirty="0"/>
              <a:t>Identifiers starting with symbols are special</a:t>
            </a:r>
          </a:p>
          <a:p>
            <a:r>
              <a:rPr lang="en-US" altLang="en-US" sz="3000" dirty="0"/>
              <a:t>Delimited identifiers</a:t>
            </a:r>
          </a:p>
          <a:p>
            <a:pPr lvl="1"/>
            <a:r>
              <a:rPr lang="en-US" altLang="en-US" sz="2800" dirty="0"/>
              <a:t>Used when names use reserved words or contain embedded spaces and other characters</a:t>
            </a:r>
          </a:p>
          <a:p>
            <a:pPr lvl="1"/>
            <a:r>
              <a:rPr lang="en-US" altLang="en-US" sz="2800" dirty="0"/>
              <a:t>Enclose in brackets (</a:t>
            </a:r>
            <a:r>
              <a:rPr lang="en-US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en-US" sz="2800" dirty="0"/>
              <a:t>) or quotation marks (</a:t>
            </a:r>
            <a:r>
              <a:rPr lang="en-US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en-US" sz="2800" dirty="0"/>
              <a:t>)</a:t>
            </a:r>
          </a:p>
          <a:p>
            <a:pPr lvl="1"/>
            <a:r>
              <a:rPr lang="en-US" sz="2800" dirty="0"/>
              <a:t>E.g.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[First Name]</a:t>
            </a:r>
            <a:r>
              <a:rPr lang="en-US" sz="2800" dirty="0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[INT]</a:t>
            </a:r>
            <a:r>
              <a:rPr lang="en-US" sz="2800" dirty="0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"First</a:t>
            </a:r>
            <a:r>
              <a:rPr lang="en-US" sz="2800" dirty="0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01138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Good Naming Practices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altLang="en-US" sz="3000" dirty="0"/>
              <a:t>Keep names short but meaningful</a:t>
            </a:r>
          </a:p>
          <a:p>
            <a:r>
              <a:rPr lang="en-US" altLang="en-US" sz="3000" dirty="0"/>
              <a:t>Use clear and simple naming conventions</a:t>
            </a:r>
          </a:p>
          <a:p>
            <a:r>
              <a:rPr lang="en-US" altLang="en-US" sz="3000" dirty="0"/>
              <a:t>Use a prefix that distinguishes types of object</a:t>
            </a:r>
          </a:p>
          <a:p>
            <a:pPr lvl="1"/>
            <a:r>
              <a:rPr lang="en-US" altLang="en-US" sz="2800" dirty="0"/>
              <a:t>Views – </a:t>
            </a:r>
            <a:r>
              <a:rPr lang="en-US" alt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V_AllUsers</a:t>
            </a:r>
            <a:r>
              <a:rPr lang="en-US" altLang="en-US" sz="2800" dirty="0"/>
              <a:t>, </a:t>
            </a:r>
            <a:r>
              <a:rPr lang="en-US" alt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V_CustomersInBulgaria</a:t>
            </a:r>
          </a:p>
          <a:p>
            <a:pPr lvl="1"/>
            <a:r>
              <a:rPr lang="en-US" altLang="en-US" sz="2800" dirty="0"/>
              <a:t>Stored procedures – </a:t>
            </a:r>
            <a:r>
              <a:rPr lang="en-US" alt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usp_FindUsersByTown(…)</a:t>
            </a:r>
          </a:p>
          <a:p>
            <a:r>
              <a:rPr lang="en-US" altLang="en-US" sz="3000" dirty="0"/>
              <a:t>Keep object names and user names unique</a:t>
            </a:r>
          </a:p>
          <a:p>
            <a:pPr lvl="1"/>
            <a:r>
              <a:rPr lang="en-US" altLang="en-US" sz="2800" dirty="0"/>
              <a:t>Example of naming collision:</a:t>
            </a:r>
          </a:p>
          <a:p>
            <a:pPr lvl="2"/>
            <a:r>
              <a:rPr lang="en-US" alt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Sales</a:t>
            </a:r>
            <a:r>
              <a:rPr lang="en-US" altLang="en-US" sz="2600" dirty="0"/>
              <a:t> as table name</a:t>
            </a:r>
          </a:p>
          <a:p>
            <a:pPr lvl="2"/>
            <a:r>
              <a:rPr lang="en-US" alt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sales</a:t>
            </a:r>
            <a:r>
              <a:rPr lang="en-US" altLang="en-US" sz="2600" dirty="0"/>
              <a:t> as database role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06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Variables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sz="3000" dirty="0"/>
              <a:t>Variables are defined by </a:t>
            </a:r>
            <a:r>
              <a:rPr lang="en-US" alt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DECLARE</a:t>
            </a:r>
            <a:r>
              <a:rPr lang="en-US" alt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</a:t>
            </a:r>
            <a:r>
              <a:rPr lang="en-US" altLang="en-US" sz="3000" dirty="0"/>
              <a:t> statement</a:t>
            </a:r>
          </a:p>
          <a:p>
            <a:pPr lvl="1">
              <a:lnSpc>
                <a:spcPts val="3600"/>
              </a:lnSpc>
            </a:pPr>
            <a:r>
              <a:rPr lang="en-US" altLang="en-US" sz="2800" dirty="0"/>
              <a:t>Always prefixed by </a:t>
            </a:r>
            <a:r>
              <a:rPr lang="en-US" alt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altLang="en-US" sz="2800" dirty="0"/>
              <a:t>, e.g. </a:t>
            </a:r>
            <a:r>
              <a:rPr lang="en-US" alt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@EmpID</a:t>
            </a:r>
          </a:p>
          <a:p>
            <a:pPr>
              <a:lnSpc>
                <a:spcPts val="3600"/>
              </a:lnSpc>
            </a:pPr>
            <a:r>
              <a:rPr lang="en-US" altLang="en-US" sz="3000" dirty="0"/>
              <a:t>Assigned by </a:t>
            </a:r>
            <a:r>
              <a:rPr lang="en-US" alt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SET</a:t>
            </a:r>
            <a:r>
              <a:rPr lang="en-US" altLang="en-US" sz="3000" dirty="0"/>
              <a:t> or </a:t>
            </a:r>
            <a:r>
              <a:rPr lang="en-US" alt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alt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</a:t>
            </a:r>
            <a:r>
              <a:rPr lang="en-US" altLang="en-US" sz="3000" dirty="0"/>
              <a:t> statement</a:t>
            </a:r>
          </a:p>
          <a:p>
            <a:pPr>
              <a:lnSpc>
                <a:spcPts val="3600"/>
              </a:lnSpc>
            </a:pPr>
            <a:r>
              <a:rPr lang="en-US" altLang="en-US" sz="3000" dirty="0"/>
              <a:t>Variables have local scope (until </a:t>
            </a:r>
            <a:r>
              <a:rPr lang="en-US" alt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altLang="en-US" sz="3000" dirty="0"/>
              <a:t> is executed)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698500" y="3505200"/>
            <a:ext cx="77597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</a:t>
            </a: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@EmpID varchar(11),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@LastName char(20)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@LastName = 'King'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@EmpID = EmployeeId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FROM Employees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LastName = @LastName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@EmpID AS EmployeeID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401520023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Types in SQL Server</a:t>
            </a:r>
            <a:endParaRPr lang="bg-BG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sz="3000" dirty="0"/>
              <a:t>Numbers, e.g. </a:t>
            </a:r>
            <a:r>
              <a:rPr lang="en-US" alt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>
              <a:lnSpc>
                <a:spcPts val="3600"/>
              </a:lnSpc>
            </a:pPr>
            <a:r>
              <a:rPr lang="en-US" altLang="en-US" sz="3000" dirty="0"/>
              <a:t>Dates, e.g. </a:t>
            </a:r>
            <a:r>
              <a:rPr lang="en-US" alt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datatime</a:t>
            </a:r>
            <a:endParaRPr lang="en-US" altLang="en-US" sz="3000" dirty="0"/>
          </a:p>
          <a:p>
            <a:pPr>
              <a:lnSpc>
                <a:spcPts val="3600"/>
              </a:lnSpc>
            </a:pPr>
            <a:r>
              <a:rPr lang="en-US" altLang="en-US" sz="3000" dirty="0"/>
              <a:t>Characters, e.g. </a:t>
            </a:r>
            <a:r>
              <a:rPr lang="en-US" alt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varchar</a:t>
            </a:r>
            <a:endParaRPr lang="en-US" altLang="en-US" sz="3000" dirty="0"/>
          </a:p>
          <a:p>
            <a:pPr>
              <a:lnSpc>
                <a:spcPts val="3600"/>
              </a:lnSpc>
            </a:pPr>
            <a:r>
              <a:rPr lang="en-US" altLang="en-US" sz="3000" dirty="0"/>
              <a:t>Binary, e.g. </a:t>
            </a:r>
            <a:r>
              <a:rPr lang="en-US" alt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image</a:t>
            </a:r>
            <a:endParaRPr lang="en-US" altLang="en-US" sz="3000" dirty="0"/>
          </a:p>
          <a:p>
            <a:pPr>
              <a:lnSpc>
                <a:spcPts val="3600"/>
              </a:lnSpc>
            </a:pPr>
            <a:r>
              <a:rPr lang="en-US" altLang="en-US" sz="3000" dirty="0"/>
              <a:t>Unique Identifiers (GUID)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7388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 Functions</a:t>
            </a:r>
            <a:endParaRPr lang="bg-BG"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8000"/>
              </a:lnSpc>
            </a:pPr>
            <a:r>
              <a:rPr lang="en-US" altLang="en-US" dirty="0"/>
              <a:t>Aggregate functions – multiple values </a:t>
            </a:r>
            <a:r>
              <a:rPr lang="en-US" altLang="en-US" dirty="0">
                <a:sym typeface="Wingdings" pitchFamily="2" charset="2"/>
              </a:rPr>
              <a:t> </a:t>
            </a:r>
            <a:r>
              <a:rPr lang="en-US" altLang="en-US" dirty="0"/>
              <a:t>value</a:t>
            </a:r>
          </a:p>
          <a:p>
            <a:pPr>
              <a:lnSpc>
                <a:spcPct val="98000"/>
              </a:lnSpc>
            </a:pPr>
            <a:endParaRPr lang="en-US" altLang="en-US" sz="4800" dirty="0"/>
          </a:p>
          <a:p>
            <a:pPr>
              <a:lnSpc>
                <a:spcPct val="98000"/>
              </a:lnSpc>
              <a:spcBef>
                <a:spcPts val="1800"/>
              </a:spcBef>
            </a:pPr>
            <a:r>
              <a:rPr lang="en-US" altLang="en-US" dirty="0"/>
              <a:t>Scalar functions – single value </a:t>
            </a:r>
            <a:r>
              <a:rPr lang="en-US" altLang="en-US" dirty="0">
                <a:sym typeface="Wingdings" pitchFamily="2" charset="2"/>
              </a:rPr>
              <a:t> single value</a:t>
            </a:r>
            <a:endParaRPr lang="en-US" altLang="en-US" dirty="0"/>
          </a:p>
          <a:p>
            <a:pPr>
              <a:lnSpc>
                <a:spcPct val="98000"/>
              </a:lnSpc>
            </a:pPr>
            <a:endParaRPr lang="en-US" altLang="en-US" dirty="0"/>
          </a:p>
          <a:p>
            <a:pPr>
              <a:lnSpc>
                <a:spcPct val="98000"/>
              </a:lnSpc>
            </a:pPr>
            <a:r>
              <a:rPr lang="en-US" altLang="en-US" dirty="0"/>
              <a:t>Rowset functions – return a record set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609600" y="167640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AVG(Salary) AS AvgSalary</a:t>
            </a:r>
          </a:p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</p:txBody>
      </p:sp>
      <p:sp>
        <p:nvSpPr>
          <p:cNvPr id="468997" name="Rectangle 5"/>
          <p:cNvSpPr>
            <a:spLocks noChangeArrowheads="1"/>
          </p:cNvSpPr>
          <p:nvPr/>
        </p:nvSpPr>
        <p:spPr bwMode="auto">
          <a:xfrm>
            <a:off x="609600" y="3276600"/>
            <a:ext cx="79248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DB_NAME() AS [Active Database]</a:t>
            </a:r>
          </a:p>
        </p:txBody>
      </p:sp>
      <p:sp>
        <p:nvSpPr>
          <p:cNvPr id="468998" name="Rectangle 6"/>
          <p:cNvSpPr>
            <a:spLocks noChangeArrowheads="1"/>
          </p:cNvSpPr>
          <p:nvPr/>
        </p:nvSpPr>
        <p:spPr bwMode="auto">
          <a:xfrm>
            <a:off x="609600" y="4593205"/>
            <a:ext cx="7924800" cy="12741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*</a:t>
            </a:r>
          </a:p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OPENDATASOURCE('SQLNCLI','Data Source =</a:t>
            </a:r>
          </a:p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London\Payroll;Integrated Security = SSPI').</a:t>
            </a:r>
          </a:p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AdventureWorks.HumanResources.Employee</a:t>
            </a:r>
          </a:p>
        </p:txBody>
      </p:sp>
    </p:spTree>
    <p:extLst>
      <p:ext uri="{BB962C8B-B14F-4D97-AF65-F5344CB8AC3E}">
        <p14:creationId xmlns:p14="http://schemas.microsoft.com/office/powerpoint/2010/main" val="412949646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Operators in SQL Server</a:t>
            </a:r>
            <a:endParaRPr lang="bg-BG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Types of operators</a:t>
            </a:r>
          </a:p>
          <a:p>
            <a:pPr lvl="1"/>
            <a:r>
              <a:rPr lang="en-US" altLang="en-US" dirty="0"/>
              <a:t>Arithmetic, e.g.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</a:p>
          <a:p>
            <a:pPr lvl="1"/>
            <a:r>
              <a:rPr lang="en-US" altLang="en-US" dirty="0"/>
              <a:t>Comparison, e.g.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&lt;&gt;</a:t>
            </a:r>
          </a:p>
          <a:p>
            <a:pPr lvl="1"/>
            <a:r>
              <a:rPr lang="en-US" altLang="en-US" dirty="0"/>
              <a:t>String concatenation (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Logical, e.g.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0314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Expressions</a:t>
            </a:r>
            <a:endParaRPr lang="bg-BG" dirty="0"/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Expressions are combination of symbols and operators</a:t>
            </a:r>
          </a:p>
          <a:p>
            <a:pPr lvl="1"/>
            <a:r>
              <a:rPr lang="en-US" altLang="en-US" dirty="0"/>
              <a:t>Evaluated to single scalar value</a:t>
            </a:r>
          </a:p>
          <a:p>
            <a:pPr lvl="1"/>
            <a:r>
              <a:rPr lang="en-US" altLang="en-US" dirty="0"/>
              <a:t>Result data type is dependent on the elements within the expression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72068" name="Rectangle 4"/>
          <p:cNvSpPr>
            <a:spLocks noChangeArrowheads="1"/>
          </p:cNvSpPr>
          <p:nvPr/>
        </p:nvSpPr>
        <p:spPr bwMode="auto">
          <a:xfrm>
            <a:off x="685800" y="4087809"/>
            <a:ext cx="7772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DATEDIFF(Year, HireDate, GETDATE()) * Salary / 1000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 [Annual Bonus]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</p:txBody>
      </p:sp>
    </p:spTree>
    <p:extLst>
      <p:ext uri="{BB962C8B-B14F-4D97-AF65-F5344CB8AC3E}">
        <p14:creationId xmlns:p14="http://schemas.microsoft.com/office/powerpoint/2010/main" val="31312414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50850" indent="-450850">
              <a:buFontTx/>
              <a:buAutoNum type="arabicPeriod"/>
              <a:tabLst/>
            </a:pPr>
            <a:r>
              <a:rPr lang="en-US" dirty="0"/>
              <a:t>Transact-SQL Programming Language</a:t>
            </a:r>
            <a:endParaRPr lang="bg-BG" dirty="0"/>
          </a:p>
          <a:p>
            <a:pPr marL="901700" lvl="1" indent="-271463"/>
            <a:r>
              <a:rPr lang="en-US" dirty="0"/>
              <a:t>Data Definition Language</a:t>
            </a:r>
          </a:p>
          <a:p>
            <a:pPr marL="901700" lvl="1" indent="-271463"/>
            <a:r>
              <a:rPr lang="en-US" dirty="0"/>
              <a:t>Data Control Language</a:t>
            </a:r>
          </a:p>
          <a:p>
            <a:pPr marL="901700" lvl="1" indent="-271463"/>
            <a:r>
              <a:rPr lang="en-US" dirty="0"/>
              <a:t>Data Manipulation Language</a:t>
            </a:r>
          </a:p>
          <a:p>
            <a:pPr marL="901700" lvl="1" indent="-271463"/>
            <a:r>
              <a:rPr lang="en-US" dirty="0"/>
              <a:t>Syntax Elements</a:t>
            </a:r>
            <a:endParaRPr lang="bg-BG" dirty="0"/>
          </a:p>
          <a:p>
            <a:pPr marL="450850" indent="-450850">
              <a:buFontTx/>
              <a:buAutoNum type="arabicPeriod"/>
              <a:tabLst/>
            </a:pPr>
            <a:r>
              <a:rPr lang="en-US" dirty="0"/>
              <a:t>Stored Procedures</a:t>
            </a:r>
            <a:endParaRPr lang="bg-BG" dirty="0"/>
          </a:p>
          <a:p>
            <a:pPr marL="901700" lvl="1" indent="-271463"/>
            <a:r>
              <a:rPr lang="en-US" dirty="0"/>
              <a:t>Introduction To Stored Procedures</a:t>
            </a:r>
          </a:p>
          <a:p>
            <a:pPr marL="901700" lvl="1" indent="-271463"/>
            <a:r>
              <a:rPr lang="en-US" dirty="0"/>
              <a:t>Using Stored Procedures</a:t>
            </a:r>
          </a:p>
          <a:p>
            <a:pPr marL="901700" lvl="1" indent="-271463"/>
            <a:r>
              <a:rPr lang="en-US" dirty="0"/>
              <a:t>Stored Procedures with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291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152400"/>
            <a:ext cx="5562600" cy="914400"/>
          </a:xfrm>
        </p:spPr>
        <p:txBody>
          <a:bodyPr/>
          <a:lstStyle/>
          <a:p>
            <a:r>
              <a:rPr lang="en-US" altLang="en-US" dirty="0"/>
              <a:t>Control-of-Flow Language Elements</a:t>
            </a:r>
            <a:endParaRPr lang="bg-BG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r>
              <a:rPr lang="en-US" altLang="en-US" dirty="0"/>
              <a:t>Statement Level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BEGIN</a:t>
            </a:r>
            <a:r>
              <a:rPr lang="en-US" altLang="en-US" dirty="0"/>
              <a:t> …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END</a:t>
            </a:r>
            <a:r>
              <a:rPr lang="en-US" altLang="en-US" dirty="0"/>
              <a:t> block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IF</a:t>
            </a:r>
            <a:r>
              <a:rPr lang="en-US" altLang="en-US" dirty="0"/>
              <a:t> …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ELSE</a:t>
            </a:r>
            <a:r>
              <a:rPr lang="en-US" altLang="en-US" dirty="0"/>
              <a:t> block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WHILE</a:t>
            </a:r>
            <a:r>
              <a:rPr lang="en-US" altLang="en-US" dirty="0"/>
              <a:t> constructs</a:t>
            </a:r>
          </a:p>
          <a:p>
            <a:r>
              <a:rPr lang="en-US" altLang="en-US" dirty="0"/>
              <a:t>Row Level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CASE</a:t>
            </a:r>
            <a:r>
              <a:rPr lang="en-US" altLang="en-US" dirty="0"/>
              <a:t>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9792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…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000" dirty="0"/>
              <a:t> conditional statement is like in C#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300" y="1843286"/>
            <a:ext cx="7912100" cy="12208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((SELECT COUNT(*) FROM Employees) &gt;= 100)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'Employees are at least 100'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2300" y="3441839"/>
            <a:ext cx="7912100" cy="2349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((SELECT COUNT(*) FROM Employees) &gt;= 100)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'Employees are at least 100'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'Employees are less than 100'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</p:txBody>
      </p:sp>
    </p:spTree>
    <p:extLst>
      <p:ext uri="{BB962C8B-B14F-4D97-AF65-F5344CB8AC3E}">
        <p14:creationId xmlns:p14="http://schemas.microsoft.com/office/powerpoint/2010/main" val="4013203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loops are like in 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500" y="1932325"/>
            <a:ext cx="77597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@n int = 10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'Calculating factorial of ' + 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CAST(@n as varchar) + ' ...'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@factorial numeric(38) = 1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(@n &gt; 1)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 @factorial = @factorial * @n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 @n = @n - 1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@factorial</a:t>
            </a:r>
          </a:p>
        </p:txBody>
      </p:sp>
    </p:spTree>
    <p:extLst>
      <p:ext uri="{BB962C8B-B14F-4D97-AF65-F5344CB8AC3E}">
        <p14:creationId xmlns:p14="http://schemas.microsoft.com/office/powerpoint/2010/main" val="2516373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dirty="0"/>
              <a:t> examines a sequence of expressions and returns different value depending on the evaluation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8500" y="2908439"/>
            <a:ext cx="7759700" cy="2349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Salary, [Salary Level] =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WHEN Salary BETWEEN 0 and 9999 THEN 'Low'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WHEN Salary BETWEEN 10000 and 30000 THEN 'Average'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WHEN Salary &gt; 30000 THEN 'High'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'Unknown'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</p:txBody>
      </p:sp>
    </p:spTree>
    <p:extLst>
      <p:ext uri="{BB962C8B-B14F-4D97-AF65-F5344CB8AC3E}">
        <p14:creationId xmlns:p14="http://schemas.microsoft.com/office/powerpoint/2010/main" val="2367672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Control-of-Flow 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622300" y="1153954"/>
            <a:ext cx="79121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@n tinyint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 @n = 5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(@n BETWEEN 4 and 6)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BEGIN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(@n &gt; 0)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BEGIN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@n AS 'Number',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CASE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WHEN (@n % 2) = 1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THEN 'EVEN'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 'ODD'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END AS 'Type'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 @n = @n - 1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END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END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 'NO ANALYSIS'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48816578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4953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Stored Procedures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786429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Stored Procedures?</a:t>
            </a:r>
            <a:endParaRPr lang="bg-BG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Stored procedures</a:t>
            </a:r>
            <a:r>
              <a:rPr lang="en-US" altLang="en-US" dirty="0"/>
              <a:t> are named sequences of T-SQL statements</a:t>
            </a:r>
          </a:p>
          <a:p>
            <a:pPr lvl="1"/>
            <a:r>
              <a:rPr lang="en-US" dirty="0"/>
              <a:t>Encapsulate repetitive program logic</a:t>
            </a:r>
          </a:p>
          <a:p>
            <a:pPr lvl="1"/>
            <a:r>
              <a:rPr lang="en-US" dirty="0"/>
              <a:t>Can accept input parameters</a:t>
            </a:r>
          </a:p>
          <a:p>
            <a:pPr lvl="1"/>
            <a:r>
              <a:rPr lang="en-US" dirty="0"/>
              <a:t>Can return output results</a:t>
            </a:r>
          </a:p>
          <a:p>
            <a:r>
              <a:rPr lang="en-US" dirty="0"/>
              <a:t>Benefits of stored procedures</a:t>
            </a:r>
          </a:p>
          <a:p>
            <a:pPr lvl="1"/>
            <a:r>
              <a:rPr lang="en-US" dirty="0"/>
              <a:t>Share application logic</a:t>
            </a:r>
          </a:p>
          <a:p>
            <a:pPr lvl="1"/>
            <a:r>
              <a:rPr lang="en-US" dirty="0"/>
              <a:t>Improved performance</a:t>
            </a:r>
          </a:p>
          <a:p>
            <a:pPr lvl="1"/>
            <a:r>
              <a:rPr lang="en-US" dirty="0"/>
              <a:t>Reduced network traffic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60327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Stored Procedures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PROCEDURE</a:t>
            </a:r>
            <a:r>
              <a:rPr lang="en-US" altLang="en-US" dirty="0"/>
              <a:t> …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</a:t>
            </a:r>
            <a:r>
              <a:rPr lang="en-US" altLang="en-US" dirty="0"/>
              <a:t> …</a:t>
            </a:r>
          </a:p>
          <a:p>
            <a:r>
              <a:rPr lang="en-US" altLang="en-US" dirty="0"/>
              <a:t>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09600" y="2514600"/>
            <a:ext cx="7924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ProjectDirectory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 dbo.usp_SelectSeniorEmployees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*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DATEDIFF(Year, HireDate, GETDATE()) &gt; 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56568440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Executing Stored Procedures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Executing a stored procedure 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EXEC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Executing a stored procedure within an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INSERT</a:t>
            </a:r>
            <a:r>
              <a:rPr lang="en-US" dirty="0"/>
              <a:t> statement</a:t>
            </a:r>
            <a:endParaRPr lang="en-US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603250" y="1752600"/>
            <a:ext cx="79375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usp_SelectSeniorEmployees</a:t>
            </a:r>
          </a:p>
        </p:txBody>
      </p:sp>
      <p:sp>
        <p:nvSpPr>
          <p:cNvPr id="480261" name="Rectangle 5"/>
          <p:cNvSpPr>
            <a:spLocks noChangeArrowheads="1"/>
          </p:cNvSpPr>
          <p:nvPr/>
        </p:nvSpPr>
        <p:spPr bwMode="auto">
          <a:xfrm>
            <a:off x="673100" y="3711714"/>
            <a:ext cx="79375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 INTO Customers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usp_SelectSpecialCustomers</a:t>
            </a:r>
          </a:p>
        </p:txBody>
      </p:sp>
    </p:spTree>
    <p:extLst>
      <p:ext uri="{BB962C8B-B14F-4D97-AF65-F5344CB8AC3E}">
        <p14:creationId xmlns:p14="http://schemas.microsoft.com/office/powerpoint/2010/main" val="265507829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Altering Stored Procedures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PROCEDURE</a:t>
            </a:r>
            <a:r>
              <a:rPr lang="en-US" altLang="en-US" dirty="0"/>
              <a:t> statement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609600" y="1905000"/>
            <a:ext cx="79248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ProjectDirectory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PROC dbo.usp_SelectSeniorEmployees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FirstName, LastName, HireDate,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DATEDIFF(Year, HireDate, GETDATE()) as Years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DATEDIFF(Year, HireDate, GETDATE()) &gt; 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 BY HireDate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58841043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bg-BG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Tx/>
              <a:buAutoNum type="arabicPeriod" startAt="3"/>
              <a:tabLst/>
            </a:pPr>
            <a:r>
              <a:rPr lang="en-US" dirty="0"/>
              <a:t>Triggers</a:t>
            </a:r>
            <a:endParaRPr lang="bg-BG" dirty="0"/>
          </a:p>
          <a:p>
            <a:pPr marL="901700" lvl="1" indent="-271463"/>
            <a:r>
              <a:rPr lang="en-US" dirty="0"/>
              <a:t>After Triggers</a:t>
            </a:r>
          </a:p>
          <a:p>
            <a:pPr marL="901700" lvl="1" indent="-271463"/>
            <a:r>
              <a:rPr lang="en-US" dirty="0"/>
              <a:t>Instead Of Triggers</a:t>
            </a:r>
            <a:endParaRPr lang="bg-BG" dirty="0"/>
          </a:p>
          <a:p>
            <a:pPr marL="446088" indent="-446088">
              <a:buFontTx/>
              <a:buAutoNum type="arabicPeriod" startAt="3"/>
              <a:tabLst/>
            </a:pPr>
            <a:r>
              <a:rPr lang="en-US" dirty="0"/>
              <a:t>User-Defined Functions</a:t>
            </a:r>
            <a:endParaRPr lang="bg-BG" dirty="0"/>
          </a:p>
          <a:p>
            <a:pPr marL="901700" lvl="1" indent="-271463"/>
            <a:r>
              <a:rPr lang="en-US" dirty="0"/>
              <a:t>Scalar User-Defined Functions</a:t>
            </a:r>
          </a:p>
          <a:p>
            <a:pPr marL="901700" lvl="1" indent="-271463"/>
            <a:r>
              <a:rPr lang="en-US" dirty="0"/>
              <a:t>Multi-Statement Table-Valued Functions</a:t>
            </a:r>
          </a:p>
          <a:p>
            <a:pPr marL="901700" lvl="1" indent="-271463"/>
            <a:r>
              <a:rPr lang="en-US" dirty="0"/>
              <a:t>Inline Table-Valued Functions</a:t>
            </a:r>
          </a:p>
          <a:p>
            <a:pPr marL="446088" indent="-446088">
              <a:buFontTx/>
              <a:buAutoNum type="arabicPeriod" startAt="3"/>
              <a:tabLst/>
            </a:pPr>
            <a:r>
              <a:rPr lang="en-US" dirty="0"/>
              <a:t>Database Cursors</a:t>
            </a:r>
            <a:endParaRPr lang="bg-BG" dirty="0"/>
          </a:p>
          <a:p>
            <a:pPr marL="1201738" lvl="1" indent="-5715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27360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Dropping Stored Procedures</a:t>
            </a:r>
            <a:endParaRPr lang="bg-BG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27113"/>
            <a:ext cx="8686800" cy="5526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PROCEDURE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Procedure information is removed from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sysobjects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syscomments</a:t>
            </a:r>
            <a:r>
              <a:rPr lang="en-US" b="0" dirty="0"/>
              <a:t> </a:t>
            </a:r>
            <a:r>
              <a:rPr lang="en-US" dirty="0"/>
              <a:t>system tables</a:t>
            </a:r>
            <a:endParaRPr lang="en-US" altLang="en-US" dirty="0"/>
          </a:p>
          <a:p>
            <a:pPr>
              <a:lnSpc>
                <a:spcPct val="100000"/>
              </a:lnSpc>
            </a:pPr>
            <a:r>
              <a:rPr lang="en-US" altLang="en-US" dirty="0"/>
              <a:t>You could check if any objects depend on the stored procedure by executing the system stored procedure </a:t>
            </a:r>
            <a:r>
              <a:rPr lang="en-US" alt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sp_depends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898525" y="1809690"/>
            <a:ext cx="73453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 PROC usp_SelectSeniorEmployees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5238690"/>
            <a:ext cx="73453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sp_depends 'usp_SelectSeniorEmployees'</a:t>
            </a:r>
          </a:p>
        </p:txBody>
      </p:sp>
    </p:spTree>
    <p:extLst>
      <p:ext uri="{BB962C8B-B14F-4D97-AF65-F5344CB8AC3E}">
        <p14:creationId xmlns:p14="http://schemas.microsoft.com/office/powerpoint/2010/main" val="171380971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419601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Stored Procedures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145880"/>
            <a:ext cx="8229600" cy="569120"/>
          </a:xfrm>
        </p:spPr>
        <p:txBody>
          <a:bodyPr/>
          <a:lstStyle/>
          <a:p>
            <a:r>
              <a:t>Using Parameters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2477610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Parameterized Procedures</a:t>
            </a:r>
            <a:endParaRPr lang="bg-BG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altLang="en-US" dirty="0"/>
              <a:t>To define a parameterized procedure use the syntax:</a:t>
            </a:r>
          </a:p>
          <a:p>
            <a:pPr lvl="1">
              <a:spcBef>
                <a:spcPct val="35000"/>
              </a:spcBef>
            </a:pPr>
            <a:endParaRPr lang="en-US" dirty="0"/>
          </a:p>
          <a:p>
            <a:pPr lvl="1">
              <a:spcBef>
                <a:spcPct val="35000"/>
              </a:spcBef>
            </a:pPr>
            <a:endParaRPr lang="en-US" dirty="0"/>
          </a:p>
          <a:p>
            <a:pPr>
              <a:spcBef>
                <a:spcPct val="35000"/>
              </a:spcBef>
            </a:pPr>
            <a:r>
              <a:rPr lang="en-US" dirty="0"/>
              <a:t>Choose carefully the parameter types, and provide appropriate default values</a:t>
            </a:r>
            <a:endParaRPr lang="en-US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5800" y="2565737"/>
            <a:ext cx="7772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PROCEDURE usp_ProcedureName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[(@parameter1Name parameterType,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@parameter2Name parameterType,…)] AS</a:t>
            </a:r>
          </a:p>
        </p:txBody>
      </p:sp>
      <p:sp>
        <p:nvSpPr>
          <p:cNvPr id="481285" name="Rectangle 5"/>
          <p:cNvSpPr>
            <a:spLocks noChangeArrowheads="1"/>
          </p:cNvSpPr>
          <p:nvPr/>
        </p:nvSpPr>
        <p:spPr bwMode="auto">
          <a:xfrm>
            <a:off x="685800" y="5232737"/>
            <a:ext cx="7772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 usp_SelectEmployeesBySeniority(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@minYearsAtWork int = 5) 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9490368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Parameterized Stored Procedures </a:t>
            </a:r>
            <a:r>
              <a:rPr lang="en-US"/>
              <a:t>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524000"/>
            <a:ext cx="7772400" cy="47429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 usp_SelectEmployeesBySeniority(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@minYearsAtWork int = 5)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FirstName, LastName, HireDate, 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DATEDIFF(Year, HireDate, GETDATE()) as Years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DATEDIFF(Year, HireDate, GETDATE()) 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@minYearsAtWork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 BY HireDate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usp_SelectEmployeesBySeniority 10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usp_SelectEmployeesBySeniority</a:t>
            </a:r>
          </a:p>
        </p:txBody>
      </p:sp>
    </p:spTree>
    <p:extLst>
      <p:ext uri="{BB962C8B-B14F-4D97-AF65-F5344CB8AC3E}">
        <p14:creationId xmlns:p14="http://schemas.microsoft.com/office/powerpoint/2010/main" val="3809586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Parameter </a:t>
            </a:r>
            <a:r>
              <a:rPr lang="en-US" altLang="en-US" dirty="0"/>
              <a:t>Values</a:t>
            </a:r>
            <a:endParaRPr lang="bg-BG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/>
              <a:t>Passing values by parameter name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Passing values by position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539750" y="1600200"/>
            <a:ext cx="8064500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usp_AddCustomer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@customerID = 'ALFKI',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@contactName = 'Maria Anders',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@companyName = 'Alfreds Futterkiste',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@contactTitle = 'Sales Representative',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@address = 'Obere Str. 57',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@city = 'Berlin',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@postalCode = '12209',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@country = 'Germany',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@phone = '030-0074321' </a:t>
            </a:r>
          </a:p>
        </p:txBody>
      </p:sp>
      <p:sp>
        <p:nvSpPr>
          <p:cNvPr id="482309" name="Rectangle 5"/>
          <p:cNvSpPr>
            <a:spLocks noChangeArrowheads="1"/>
          </p:cNvSpPr>
          <p:nvPr/>
        </p:nvSpPr>
        <p:spPr bwMode="auto">
          <a:xfrm>
            <a:off x="539750" y="5419725"/>
            <a:ext cx="80645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usp_AddCustomer 'ALFKI2', 'Alfreds Futterkiste', 'Maria Anders', 'Sales Representative', 'Obere Str. 57', 'Berlin', NULL, '12209', 'Germany', '030-0074321'</a:t>
            </a:r>
          </a:p>
        </p:txBody>
      </p:sp>
    </p:spTree>
    <p:extLst>
      <p:ext uri="{BB962C8B-B14F-4D97-AF65-F5344CB8AC3E}">
        <p14:creationId xmlns:p14="http://schemas.microsoft.com/office/powerpoint/2010/main" val="142559336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Returning Values Using OUTPUT Parameters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685800" y="1752600"/>
            <a:ext cx="7772400" cy="44028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PROCEDURE dbo.usp_AddNumbers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@firstNumber smallint,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@secondNumber smallint,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@result int OUTPUT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SET @result = @firstNumber + @secondNumber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@answer smallint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EXECUTE usp_AddNumbers 5, 6, @answer OUTPUT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'The result is: ', @answer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The result is: 11</a:t>
            </a:r>
          </a:p>
        </p:txBody>
      </p:sp>
      <p:sp>
        <p:nvSpPr>
          <p:cNvPr id="483333" name="AutoShape 5"/>
          <p:cNvSpPr>
            <a:spLocks noChangeArrowheads="1"/>
          </p:cNvSpPr>
          <p:nvPr/>
        </p:nvSpPr>
        <p:spPr bwMode="auto">
          <a:xfrm>
            <a:off x="5486400" y="1447800"/>
            <a:ext cx="3095625" cy="953453"/>
          </a:xfrm>
          <a:prstGeom prst="wedgeRoundRectCallout">
            <a:avLst>
              <a:gd name="adj1" fmla="val -95691"/>
              <a:gd name="adj2" fmla="val 14666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Creating stored procedure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83334" name="AutoShape 6"/>
          <p:cNvSpPr>
            <a:spLocks noChangeArrowheads="1"/>
          </p:cNvSpPr>
          <p:nvPr/>
        </p:nvSpPr>
        <p:spPr bwMode="auto">
          <a:xfrm>
            <a:off x="5638800" y="3810000"/>
            <a:ext cx="2943225" cy="953453"/>
          </a:xfrm>
          <a:prstGeom prst="wedgeRoundRectCallout">
            <a:avLst>
              <a:gd name="adj1" fmla="val -107611"/>
              <a:gd name="adj2" fmla="val 511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Executing stored procedure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83335" name="AutoShape 7"/>
          <p:cNvSpPr>
            <a:spLocks noChangeArrowheads="1"/>
          </p:cNvSpPr>
          <p:nvPr/>
        </p:nvSpPr>
        <p:spPr bwMode="auto">
          <a:xfrm>
            <a:off x="5486400" y="5562600"/>
            <a:ext cx="3095625" cy="527804"/>
          </a:xfrm>
          <a:prstGeom prst="wedgeRoundRectCallout">
            <a:avLst>
              <a:gd name="adj1" fmla="val -112526"/>
              <a:gd name="adj2" fmla="val 1807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Execution results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51937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152400"/>
            <a:ext cx="5334000" cy="914400"/>
          </a:xfrm>
        </p:spPr>
        <p:txBody>
          <a:bodyPr/>
          <a:lstStyle/>
          <a:p>
            <a:r>
              <a:rPr lang="en-US" sz="3600" dirty="0"/>
              <a:t>Returning Values Using The Return Statement</a:t>
            </a:r>
            <a:endParaRPr lang="bg-BG" sz="36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89475" name="Rectangle 3"/>
          <p:cNvSpPr>
            <a:spLocks noChangeArrowheads="1"/>
          </p:cNvSpPr>
          <p:nvPr/>
        </p:nvSpPr>
        <p:spPr bwMode="auto">
          <a:xfrm>
            <a:off x="609600" y="1295400"/>
            <a:ext cx="79248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 usp_NewEmployee(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@firstName nvarchar(50), @lastName nvarchar(50),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@jobTitle nvarchar(50), @deptId int, @salary money)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INSERT INTO Employees(FirstName, LastName,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JobTitle, DepartmentID, HireDate, Salary)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VALUES (@firstName, @lastName, @jobTitle, @deptId,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GETDATE(), @salary)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SCOPE_IDENTITY()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@newEmployeeId int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@newEmployeeId = usp_NewEmployee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@firstName='Steve', @lastName='Jobs', @jobTitle='Trainee',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@deptId=1, @salary=7500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EmployeeID, FirstName, LastName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EmployeeId = @newEmployeeId</a:t>
            </a:r>
          </a:p>
        </p:txBody>
      </p:sp>
    </p:spTree>
    <p:extLst>
      <p:ext uri="{BB962C8B-B14F-4D97-AF65-F5344CB8AC3E}">
        <p14:creationId xmlns:p14="http://schemas.microsoft.com/office/powerpoint/2010/main" val="188445200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Triggers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838826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Triggers?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Triggers are very much like stored procedures</a:t>
            </a:r>
          </a:p>
          <a:p>
            <a:pPr lvl="1"/>
            <a:r>
              <a:rPr lang="en-US" dirty="0"/>
              <a:t>Called in case of specific event</a:t>
            </a:r>
          </a:p>
          <a:p>
            <a:r>
              <a:rPr lang="en-US" dirty="0"/>
              <a:t>We do not call triggers explicitly</a:t>
            </a:r>
          </a:p>
          <a:p>
            <a:pPr lvl="1"/>
            <a:r>
              <a:rPr lang="en-US" dirty="0"/>
              <a:t>Triggers are attached to a table</a:t>
            </a:r>
          </a:p>
          <a:p>
            <a:pPr lvl="1"/>
            <a:r>
              <a:rPr lang="en-US" dirty="0"/>
              <a:t>Triggers are fired when a certain SQL statement is executed against the contents of the table</a:t>
            </a:r>
          </a:p>
          <a:p>
            <a:pPr lvl="1"/>
            <a:r>
              <a:rPr lang="en-US" dirty="0"/>
              <a:t>E.g. when a new row is inserted in given table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1200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Triggers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triggers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/>
              <a:t> triggers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Instead-of </a:t>
            </a:r>
            <a:r>
              <a:rPr lang="en-US" dirty="0"/>
              <a:t>triggers</a:t>
            </a:r>
          </a:p>
          <a:p>
            <a:r>
              <a:rPr lang="en-US" dirty="0"/>
              <a:t>After triggers</a:t>
            </a:r>
          </a:p>
          <a:p>
            <a:pPr lvl="1"/>
            <a:r>
              <a:rPr lang="en-US" dirty="0"/>
              <a:t>Fired when the SQL operation has completed and just before committing to the database</a:t>
            </a:r>
          </a:p>
          <a:p>
            <a:r>
              <a:rPr lang="en-US" dirty="0"/>
              <a:t>Instead-of triggers</a:t>
            </a:r>
          </a:p>
          <a:p>
            <a:pPr lvl="1"/>
            <a:r>
              <a:rPr lang="en-US" dirty="0"/>
              <a:t>Replace the actual database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6950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4612480"/>
            <a:ext cx="7010400" cy="91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Transact-SQL Language</a:t>
            </a:r>
            <a:endParaRPr lang="bg-BG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19200" y="5526880"/>
            <a:ext cx="6705600" cy="56912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37115510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Triggers</a:t>
            </a:r>
            <a:endParaRPr lang="bg-BG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"for-triggers" or just "triggers"</a:t>
            </a:r>
          </a:p>
          <a:p>
            <a:r>
              <a:rPr lang="en-US" dirty="0"/>
              <a:t>Defined by the keyword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FOR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381000" y="2538948"/>
            <a:ext cx="8382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TRIGGER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tr_TownsUpdate ON Towns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UPDATE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(EXISTS(SELECT * FROM inserted WHERE Name IS NULL) OR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EXISTS(SELECT * FROM inserted WHERE LEN(Name) = 0))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BEGIN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RAISERROR('Town name cannot be empty.', 16, 1)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ROLLBACK TRAN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END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 Towns SET Name='' WHERE TownId=1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257800" y="4761547"/>
            <a:ext cx="3095625" cy="953453"/>
          </a:xfrm>
          <a:prstGeom prst="wedgeRoundRectCallout">
            <a:avLst>
              <a:gd name="adj1" fmla="val -68562"/>
              <a:gd name="adj2" fmla="val 6602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will cause and error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70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Instead Of Triggers</a:t>
            </a:r>
            <a:endParaRPr lang="bg-BG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by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INSTEAD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OF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22244" name="Rectangle 4"/>
          <p:cNvSpPr>
            <a:spLocks noChangeArrowheads="1"/>
          </p:cNvSpPr>
          <p:nvPr/>
        </p:nvSpPr>
        <p:spPr bwMode="auto">
          <a:xfrm>
            <a:off x="685800" y="1905000"/>
            <a:ext cx="77724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Accounts(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Username varchar(10) NOT NULL PRIMARY KEY,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[Password] varchar(20) NOT NULL,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Active CHAR NOT NULL DEFAULT 'Y')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TRIGGER tr_AccountsDelete ON Accounts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INSTEAD OF DELETE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UPDATE a SET Active = 'N'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Accounts a JOIN DELETED d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 d.Username = a.Username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a.Active = 'Y'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167673246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7813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User-Defined Functions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5747295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Types of User-Defined Functions</a:t>
            </a:r>
            <a:endParaRPr lang="bg-BG" sz="3800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Scalar functions (like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SQRT(…)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Similar to the built-in functions</a:t>
            </a:r>
          </a:p>
          <a:p>
            <a:r>
              <a:rPr lang="en-US" dirty="0"/>
              <a:t>Table-valued functions</a:t>
            </a:r>
          </a:p>
          <a:p>
            <a:pPr lvl="1"/>
            <a:r>
              <a:rPr lang="en-US" dirty="0"/>
              <a:t>Similar to a view with parameters</a:t>
            </a:r>
          </a:p>
          <a:p>
            <a:pPr lvl="1"/>
            <a:r>
              <a:rPr lang="en-US" dirty="0"/>
              <a:t>Return a table as a result of single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</a:t>
            </a:r>
          </a:p>
          <a:p>
            <a:r>
              <a:rPr lang="en-US" dirty="0"/>
              <a:t>Aggregate functions (like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SUM(…)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Perform calculation over set of inputs values</a:t>
            </a:r>
          </a:p>
          <a:p>
            <a:pPr lvl="1"/>
            <a:r>
              <a:rPr lang="en-US" dirty="0"/>
              <a:t>Defined through external .NET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2857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700" dirty="0"/>
              <a:t>Creating and Modifying Functions</a:t>
            </a:r>
            <a:endParaRPr lang="bg-BG" sz="3700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dirty="0"/>
              <a:t>To create / modify / delete function use:</a:t>
            </a:r>
          </a:p>
          <a:p>
            <a:pPr lvl="1">
              <a:lnSpc>
                <a:spcPts val="3600"/>
              </a:lnSpc>
            </a:pPr>
            <a:r>
              <a:rPr lang="en-US" alt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 FUNCTION &lt;function_name&gt; RETURNS &lt;datatype</a:t>
            </a:r>
            <a:r>
              <a:rPr lang="en-US" altLang="en-US" i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 …</a:t>
            </a:r>
          </a:p>
          <a:p>
            <a:pPr lvl="1">
              <a:lnSpc>
                <a:spcPts val="3600"/>
              </a:lnSpc>
            </a:pP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FUNCTION</a:t>
            </a:r>
            <a:r>
              <a:rPr lang="en-US" altLang="en-US" dirty="0"/>
              <a:t> /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FUNCTION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485381" name="Rectangle 5"/>
          <p:cNvSpPr>
            <a:spLocks noChangeArrowheads="1"/>
          </p:cNvSpPr>
          <p:nvPr/>
        </p:nvSpPr>
        <p:spPr bwMode="auto">
          <a:xfrm>
            <a:off x="762000" y="3429000"/>
            <a:ext cx="76200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FUNCTION ufn_CalcBonus(@salary money)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RETURNS money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(@salary &lt; 10000)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1000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(@salary BETWEEN 10000 and 30000)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@salary / 20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3500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4568759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User-Defined Functions</a:t>
            </a:r>
            <a:endParaRPr lang="bg-BG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invoked at any place where a scalar expression of the same data type is allowed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RETURNS</a:t>
            </a:r>
            <a:r>
              <a:rPr lang="en-US" dirty="0"/>
              <a:t> clause</a:t>
            </a:r>
          </a:p>
          <a:p>
            <a:pPr lvl="1"/>
            <a:r>
              <a:rPr lang="en-US" dirty="0"/>
              <a:t>Specifies the returned data type</a:t>
            </a:r>
          </a:p>
          <a:p>
            <a:pPr lvl="1"/>
            <a:r>
              <a:rPr lang="en-US" dirty="0">
                <a:cs typeface="Times New Roman" pitchFamily="18" charset="0"/>
              </a:rPr>
              <a:t>Return type is any data type except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Times New Roman" pitchFamily="18" charset="0"/>
              </a:rPr>
              <a:t>text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Times New Roman" pitchFamily="18" charset="0"/>
              </a:rPr>
              <a:t>ntext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Times New Roman" pitchFamily="18" charset="0"/>
              </a:rPr>
              <a:t>image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Times New Roman" pitchFamily="18" charset="0"/>
              </a:rPr>
              <a:t>cursor</a:t>
            </a:r>
            <a:r>
              <a:rPr lang="en-US" noProof="1">
                <a:cs typeface="Times New Roman" pitchFamily="18" charset="0"/>
              </a:rPr>
              <a:t> or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Times New Roman" pitchFamily="18" charset="0"/>
              </a:rPr>
              <a:t>timestamp</a:t>
            </a:r>
            <a:r>
              <a:rPr lang="en-US" dirty="0"/>
              <a:t> </a:t>
            </a:r>
          </a:p>
          <a:p>
            <a:r>
              <a:rPr lang="en-US" dirty="0"/>
              <a:t>Function body is defined within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BEGIN</a:t>
            </a:r>
            <a:r>
              <a:rPr lang="en-US" dirty="0"/>
              <a:t>…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END</a:t>
            </a:r>
            <a:r>
              <a:rPr lang="en-US" dirty="0"/>
              <a:t> block</a:t>
            </a:r>
          </a:p>
          <a:p>
            <a:pPr lvl="1"/>
            <a:r>
              <a:rPr lang="en-US" dirty="0"/>
              <a:t>Should end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&lt;some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85787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Table-Valued Functions</a:t>
            </a:r>
            <a:endParaRPr lang="bg-BG" dirty="0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table-valued functions</a:t>
            </a:r>
          </a:p>
          <a:p>
            <a:pPr lvl="1"/>
            <a:r>
              <a:rPr lang="en-US" dirty="0"/>
              <a:t>Return a table as result (just like a view)</a:t>
            </a:r>
          </a:p>
          <a:p>
            <a:pPr lvl="1"/>
            <a:r>
              <a:rPr lang="en-US" dirty="0"/>
              <a:t>Could take some parameters</a:t>
            </a:r>
          </a:p>
          <a:p>
            <a:r>
              <a:rPr lang="en-US" dirty="0"/>
              <a:t>The content of the function is a single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</a:t>
            </a:r>
          </a:p>
          <a:p>
            <a:pPr lvl="1"/>
            <a:r>
              <a:rPr lang="en-US" dirty="0"/>
              <a:t>The function body does not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BEGIN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END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RETURNS</a:t>
            </a:r>
            <a:r>
              <a:rPr lang="en-US" dirty="0"/>
              <a:t> specifies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dirty="0"/>
              <a:t> as data type</a:t>
            </a:r>
          </a:p>
          <a:p>
            <a:r>
              <a:rPr lang="en-US" dirty="0"/>
              <a:t>The returned table structure is defined by the result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8845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019800" cy="914400"/>
          </a:xfrm>
        </p:spPr>
        <p:txBody>
          <a:bodyPr/>
          <a:lstStyle/>
          <a:p>
            <a:r>
              <a:rPr lang="en-US" dirty="0"/>
              <a:t>Inline Table-Valued Functions Example</a:t>
            </a:r>
            <a:endParaRPr lang="bg-BG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Defining the function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  <a:spcBef>
                <a:spcPts val="3000"/>
              </a:spcBef>
            </a:pPr>
            <a:r>
              <a:rPr lang="en-US" dirty="0"/>
              <a:t>Calling the function with a parameter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685800" y="1703725"/>
            <a:ext cx="7772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Northwind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FUNCTION fn_CustomerNamesInRegion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 @regionParameter nvarchar(30) 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RETURNS TABLE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CustomerID, CompanyName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Northwind.dbo.Customers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Region = @regionParameter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95621" name="Rectangle 5"/>
          <p:cNvSpPr>
            <a:spLocks noChangeArrowheads="1"/>
          </p:cNvSpPr>
          <p:nvPr/>
        </p:nvSpPr>
        <p:spPr bwMode="auto">
          <a:xfrm>
            <a:off x="685800" y="6000690"/>
            <a:ext cx="7772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* FROM fn_CustomerNamesInRegion(N'WA')</a:t>
            </a:r>
          </a:p>
        </p:txBody>
      </p:sp>
    </p:spTree>
    <p:extLst>
      <p:ext uri="{BB962C8B-B14F-4D97-AF65-F5344CB8AC3E}">
        <p14:creationId xmlns:p14="http://schemas.microsoft.com/office/powerpoint/2010/main" val="3300163753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019800" cy="914400"/>
          </a:xfrm>
        </p:spPr>
        <p:txBody>
          <a:bodyPr/>
          <a:lstStyle/>
          <a:p>
            <a:r>
              <a:rPr lang="en-US" dirty="0"/>
              <a:t>Multi-Statement Table-Valued Functions</a:t>
            </a:r>
            <a:endParaRPr lang="bg-BG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5181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BEGIN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END</a:t>
            </a:r>
            <a:r>
              <a:rPr lang="en-US" dirty="0"/>
              <a:t> enclose multiple statements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RETURNS</a:t>
            </a:r>
            <a:r>
              <a:rPr lang="en-US" dirty="0"/>
              <a:t> clause –  specifies table data type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RETURNS</a:t>
            </a:r>
            <a:r>
              <a:rPr lang="en-US" dirty="0"/>
              <a:t> clause – names and defines the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16572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52400"/>
            <a:ext cx="6172200" cy="914400"/>
          </a:xfrm>
        </p:spPr>
        <p:txBody>
          <a:bodyPr/>
          <a:lstStyle/>
          <a:p>
            <a:r>
              <a:rPr lang="en-US" dirty="0"/>
              <a:t>Multi-Statement Table-Valued Function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493573" name="Rectangle 5"/>
          <p:cNvSpPr>
            <a:spLocks noChangeArrowheads="1"/>
          </p:cNvSpPr>
          <p:nvPr/>
        </p:nvSpPr>
        <p:spPr bwMode="auto">
          <a:xfrm>
            <a:off x="762000" y="1600200"/>
            <a:ext cx="7620000" cy="47429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FUNCTION fn_ListEmployees(@format nvarchar(5))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RETURNS @tbl_Employees TABLE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(EmployeeID int PRIMARY KEY NOT NULL,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[Employee Name] Nvarchar(61) NOT NULL)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@format = 'short'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INSERT @tbl_Employees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EmployeeID, LastName FROM Employees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@format = 'long'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INSERT @tbl_Employees SELECT EmployeeID,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(FirstName + ' ' + LastName) FROM Employees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678175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Transact-SQL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Transact-SQL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T-SQL</a:t>
            </a:r>
            <a:r>
              <a:rPr lang="en-US" dirty="0"/>
              <a:t>) is database manipulation language, an extension to SQL</a:t>
            </a:r>
          </a:p>
          <a:p>
            <a:pPr lvl="1"/>
            <a:r>
              <a:rPr lang="en-US" dirty="0"/>
              <a:t>Supported by Microsoft SQL Server and Sybase</a:t>
            </a:r>
          </a:p>
          <a:p>
            <a:pPr lvl="1"/>
            <a:r>
              <a:rPr lang="en-US" dirty="0"/>
              <a:t>Used for stored procedures, functions, triggers</a:t>
            </a:r>
          </a:p>
          <a:p>
            <a:r>
              <a:rPr lang="en-US" dirty="0"/>
              <a:t>Transact-SQL extends SQL with few additional features: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/>
              <a:t>Control flow constructs (ifs, loops, etc.)</a:t>
            </a:r>
          </a:p>
          <a:p>
            <a:pPr lvl="1"/>
            <a:r>
              <a:rPr lang="en-US" dirty="0"/>
              <a:t>Functions for strings, dates, math,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739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C5C8-1834-4945-9AB9-1C7BDE17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 vs. FN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224FE1-3590-4AF2-9754-AB50194EB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3360"/>
            <a:ext cx="8686800" cy="519328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BBF6C-99E4-4AF1-93B6-BB3875686B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1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T-SQL Statements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types of statements in the Transact-SQL (T-SQL) language:</a:t>
            </a:r>
          </a:p>
          <a:p>
            <a:pPr lvl="1"/>
            <a:r>
              <a:rPr lang="en-US" altLang="en-US" dirty="0"/>
              <a:t>Data Definition Language (DDL) Statements </a:t>
            </a:r>
          </a:p>
          <a:p>
            <a:pPr lvl="1"/>
            <a:r>
              <a:rPr lang="en-US" altLang="en-US" dirty="0"/>
              <a:t>Data Manipulation Language (DML) Statements</a:t>
            </a:r>
          </a:p>
          <a:p>
            <a:pPr lvl="1"/>
            <a:r>
              <a:rPr lang="en-US" altLang="en-US" dirty="0"/>
              <a:t>Data Control Language (DCL)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3481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Data Definition Language (DDL)</a:t>
            </a:r>
            <a:endParaRPr lang="bg-BG" sz="3800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create, change and delete database objects (tables and others)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&lt;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object&gt;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&lt;definition&gt;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&lt;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object&gt;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&lt;command&gt;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&lt;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object&gt;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The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&lt;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</a:t>
            </a:r>
            <a:r>
              <a:rPr lang="en-US" altLang="en-US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/>
              <a:t> can </a:t>
            </a:r>
            <a:r>
              <a:rPr lang="en-US" altLang="en-US"/>
              <a:t>be </a:t>
            </a:r>
            <a:r>
              <a:rPr lang="en-US" altLang="en-US" dirty="0"/>
              <a:t>a table, view, stored procedure, function, etc.</a:t>
            </a:r>
          </a:p>
          <a:p>
            <a:pPr lvl="1"/>
            <a:r>
              <a:rPr lang="en-US" dirty="0"/>
              <a:t>Some DDL commands require specific permissions</a:t>
            </a:r>
            <a:endParaRPr lang="bg-BG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1730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6248400" cy="914400"/>
          </a:xfrm>
        </p:spPr>
        <p:txBody>
          <a:bodyPr/>
          <a:lstStyle/>
          <a:p>
            <a:r>
              <a:rPr lang="en-US" altLang="en-US" dirty="0"/>
              <a:t>Data Manipulation Language (DML)</a:t>
            </a:r>
            <a:endParaRPr lang="bg-BG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Used to retrieve and modify table data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altLang="en-US" dirty="0"/>
              <a:t> – query table data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INSERT</a:t>
            </a:r>
            <a:r>
              <a:rPr lang="en-US" altLang="en-US" dirty="0"/>
              <a:t> – insert new records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</a:t>
            </a:r>
            <a:r>
              <a:rPr lang="en-US" altLang="en-US" dirty="0"/>
              <a:t> – modify existing table data (records)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DELETE</a:t>
            </a:r>
            <a:r>
              <a:rPr lang="en-US" altLang="en-US" dirty="0"/>
              <a:t> – delete table data (records)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774700" y="4572000"/>
            <a:ext cx="75311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Northwind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CategoryId, ProductName, ProductId, UnitPrice </a:t>
            </a:r>
            <a:b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Products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UnitPrice BETWEEN 10 and 20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ProductName</a:t>
            </a:r>
          </a:p>
        </p:txBody>
      </p:sp>
    </p:spTree>
    <p:extLst>
      <p:ext uri="{BB962C8B-B14F-4D97-AF65-F5344CB8AC3E}">
        <p14:creationId xmlns:p14="http://schemas.microsoft.com/office/powerpoint/2010/main" val="174750873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Control Language (DCL)</a:t>
            </a:r>
            <a:endParaRPr lang="bg-BG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set / change permissions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GRANT</a:t>
            </a:r>
            <a:r>
              <a:rPr lang="en-US" altLang="en-US" dirty="0"/>
              <a:t> – grants permissions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DENY</a:t>
            </a:r>
            <a:r>
              <a:rPr lang="en-US" altLang="en-US" dirty="0"/>
              <a:t> – denies permissions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REVOKE</a:t>
            </a:r>
            <a:r>
              <a:rPr lang="en-US" altLang="en-US" dirty="0"/>
              <a:t> – cancels the granted or denied permissions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with DDL statements you must have the proper permissions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774700" y="4114800"/>
            <a:ext cx="76073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Northwind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GRANT SELECT ON Products TO Public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26829974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1500</TotalTime>
  <Words>2865</Words>
  <Application>Microsoft Office PowerPoint</Application>
  <PresentationFormat>On-screen Show (4:3)</PresentationFormat>
  <Paragraphs>553</Paragraphs>
  <Slides>50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Calibri</vt:lpstr>
      <vt:lpstr>Cambria</vt:lpstr>
      <vt:lpstr>Consolas</vt:lpstr>
      <vt:lpstr>Corbel</vt:lpstr>
      <vt:lpstr>Times New Roman</vt:lpstr>
      <vt:lpstr>Wingdings</vt:lpstr>
      <vt:lpstr>Wingdings 2</vt:lpstr>
      <vt:lpstr>Telerik Academy</vt:lpstr>
      <vt:lpstr>Transact SQL (T-SQL)</vt:lpstr>
      <vt:lpstr>Outline</vt:lpstr>
      <vt:lpstr>Outline</vt:lpstr>
      <vt:lpstr>Transact-SQL Language</vt:lpstr>
      <vt:lpstr>What is Transact-SQL</vt:lpstr>
      <vt:lpstr>Types of T-SQL Statements</vt:lpstr>
      <vt:lpstr>Data Definition Language (DDL)</vt:lpstr>
      <vt:lpstr>Data Manipulation Language (DML)</vt:lpstr>
      <vt:lpstr>Data Control Language (DCL)</vt:lpstr>
      <vt:lpstr>T-SQL Syntax Elements</vt:lpstr>
      <vt:lpstr>Batch Directives</vt:lpstr>
      <vt:lpstr>Batch Directives – Examples</vt:lpstr>
      <vt:lpstr>Identifiers</vt:lpstr>
      <vt:lpstr>Good Naming Practices</vt:lpstr>
      <vt:lpstr>Variables</vt:lpstr>
      <vt:lpstr>Data Types in SQL Server</vt:lpstr>
      <vt:lpstr>System Functions</vt:lpstr>
      <vt:lpstr>Operators in SQL Server</vt:lpstr>
      <vt:lpstr>Expressions</vt:lpstr>
      <vt:lpstr>Control-of-Flow Language Elements</vt:lpstr>
      <vt:lpstr>IF … ELSE</vt:lpstr>
      <vt:lpstr>WHILE Loops</vt:lpstr>
      <vt:lpstr>CASE Statement</vt:lpstr>
      <vt:lpstr>Control-of-Flow – Example</vt:lpstr>
      <vt:lpstr>Stored Procedures</vt:lpstr>
      <vt:lpstr>What are Stored Procedures?</vt:lpstr>
      <vt:lpstr>Creating Stored Procedures</vt:lpstr>
      <vt:lpstr>Executing Stored Procedures</vt:lpstr>
      <vt:lpstr>Altering Stored Procedures</vt:lpstr>
      <vt:lpstr>Dropping Stored Procedures</vt:lpstr>
      <vt:lpstr>Stored Procedures</vt:lpstr>
      <vt:lpstr>Defining Parameterized Procedures</vt:lpstr>
      <vt:lpstr>Parameterized Stored Procedures – Example</vt:lpstr>
      <vt:lpstr>Passing Parameter Values</vt:lpstr>
      <vt:lpstr>Returning Values Using OUTPUT Parameters</vt:lpstr>
      <vt:lpstr>Returning Values Using The Return Statement</vt:lpstr>
      <vt:lpstr>Triggers</vt:lpstr>
      <vt:lpstr>What Are Triggers?</vt:lpstr>
      <vt:lpstr>Types of Triggers</vt:lpstr>
      <vt:lpstr>After Triggers</vt:lpstr>
      <vt:lpstr>Instead Of Triggers</vt:lpstr>
      <vt:lpstr>User-Defined Functions</vt:lpstr>
      <vt:lpstr>Types of User-Defined Functions</vt:lpstr>
      <vt:lpstr>Creating and Modifying Functions</vt:lpstr>
      <vt:lpstr>Scalar User-Defined Functions</vt:lpstr>
      <vt:lpstr>Inline Table-Valued Functions</vt:lpstr>
      <vt:lpstr>Inline Table-Valued Functions Example</vt:lpstr>
      <vt:lpstr>Multi-Statement Table-Valued Functions</vt:lpstr>
      <vt:lpstr>Multi-Statement Table-Valued Function – Example</vt:lpstr>
      <vt:lpstr>SP vs. FN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 SQL (T-SQL)</dc:title>
  <dc:creator>Lucas Cordova</dc:creator>
  <cp:lastModifiedBy>Lucas Cordova</cp:lastModifiedBy>
  <cp:revision>1</cp:revision>
  <dcterms:created xsi:type="dcterms:W3CDTF">2007-12-08T16:03:35Z</dcterms:created>
  <dcterms:modified xsi:type="dcterms:W3CDTF">2018-10-18T15:57:11Z</dcterms:modified>
</cp:coreProperties>
</file>