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handoutMasterIdLst>
    <p:handoutMasterId r:id="rId27"/>
  </p:handoutMasterIdLst>
  <p:sldIdLst>
    <p:sldId id="357" r:id="rId2"/>
    <p:sldId id="334" r:id="rId3"/>
    <p:sldId id="335" r:id="rId4"/>
    <p:sldId id="336" r:id="rId5"/>
    <p:sldId id="337" r:id="rId6"/>
    <p:sldId id="338" r:id="rId7"/>
    <p:sldId id="339" r:id="rId8"/>
    <p:sldId id="340" r:id="rId9"/>
    <p:sldId id="341" r:id="rId10"/>
    <p:sldId id="342" r:id="rId11"/>
    <p:sldId id="343" r:id="rId12"/>
    <p:sldId id="344" r:id="rId13"/>
    <p:sldId id="346" r:id="rId14"/>
    <p:sldId id="345" r:id="rId15"/>
    <p:sldId id="347" r:id="rId16"/>
    <p:sldId id="348" r:id="rId17"/>
    <p:sldId id="349" r:id="rId18"/>
    <p:sldId id="350" r:id="rId19"/>
    <p:sldId id="351" r:id="rId20"/>
    <p:sldId id="352" r:id="rId21"/>
    <p:sldId id="353" r:id="rId22"/>
    <p:sldId id="354" r:id="rId23"/>
    <p:sldId id="355" r:id="rId24"/>
    <p:sldId id="356"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80" userDrawn="1">
          <p15:clr>
            <a:srgbClr val="A4A3A4"/>
          </p15:clr>
        </p15:guide>
        <p15:guide id="2" pos="2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3C301F-24E5-4044-9BA8-15EBD582CC3E}" v="6" dt="2018-09-02T19:09:32.813"/>
  </p1510:revLst>
</p1510:revInfo>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7" autoAdjust="0"/>
    <p:restoredTop sz="86314" autoAdjust="0"/>
  </p:normalViewPr>
  <p:slideViewPr>
    <p:cSldViewPr snapToGrid="0" snapToObjects="1">
      <p:cViewPr varScale="1">
        <p:scale>
          <a:sx n="108" d="100"/>
          <a:sy n="108" d="100"/>
        </p:scale>
        <p:origin x="1446" y="102"/>
      </p:cViewPr>
      <p:guideLst>
        <p:guide orient="horz" pos="4080"/>
        <p:guide pos="295"/>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Cordova" userId="cc6fd43a-98cc-439f-93a2-600d31867e7e" providerId="ADAL" clId="{FE3C301F-24E5-4044-9BA8-15EBD582CC3E}"/>
    <pc:docChg chg="undo custSel mod addSld delSld modSld sldOrd modMainMaster">
      <pc:chgData name="Lucas Cordova" userId="cc6fd43a-98cc-439f-93a2-600d31867e7e" providerId="ADAL" clId="{FE3C301F-24E5-4044-9BA8-15EBD582CC3E}" dt="2018-09-02T19:09:58.711" v="90" actId="20577"/>
      <pc:docMkLst>
        <pc:docMk/>
      </pc:docMkLst>
      <pc:sldChg chg="add del">
        <pc:chgData name="Lucas Cordova" userId="cc6fd43a-98cc-439f-93a2-600d31867e7e" providerId="ADAL" clId="{FE3C301F-24E5-4044-9BA8-15EBD582CC3E}" dt="2018-09-02T19:09:40.782" v="55" actId="2696"/>
        <pc:sldMkLst>
          <pc:docMk/>
          <pc:sldMk cId="102271621" sldId="329"/>
        </pc:sldMkLst>
      </pc:sldChg>
      <pc:sldChg chg="del">
        <pc:chgData name="Lucas Cordova" userId="cc6fd43a-98cc-439f-93a2-600d31867e7e" providerId="ADAL" clId="{FE3C301F-24E5-4044-9BA8-15EBD582CC3E}" dt="2018-09-02T19:07:32.145" v="2" actId="2696"/>
        <pc:sldMkLst>
          <pc:docMk/>
          <pc:sldMk cId="3635118459" sldId="332"/>
        </pc:sldMkLst>
      </pc:sldChg>
      <pc:sldChg chg="add del">
        <pc:chgData name="Lucas Cordova" userId="cc6fd43a-98cc-439f-93a2-600d31867e7e" providerId="ADAL" clId="{FE3C301F-24E5-4044-9BA8-15EBD582CC3E}" dt="2018-09-02T19:09:37.988" v="53" actId="2696"/>
        <pc:sldMkLst>
          <pc:docMk/>
          <pc:sldMk cId="1825034209" sldId="356"/>
        </pc:sldMkLst>
      </pc:sldChg>
      <pc:sldChg chg="addSp delSp modSp add mod ord setBg">
        <pc:chgData name="Lucas Cordova" userId="cc6fd43a-98cc-439f-93a2-600d31867e7e" providerId="ADAL" clId="{FE3C301F-24E5-4044-9BA8-15EBD582CC3E}" dt="2018-09-02T19:09:58.711" v="90" actId="20577"/>
        <pc:sldMkLst>
          <pc:docMk/>
          <pc:sldMk cId="4242459891" sldId="357"/>
        </pc:sldMkLst>
        <pc:spChg chg="del">
          <ac:chgData name="Lucas Cordova" userId="cc6fd43a-98cc-439f-93a2-600d31867e7e" providerId="ADAL" clId="{FE3C301F-24E5-4044-9BA8-15EBD582CC3E}" dt="2018-09-02T19:07:40.841" v="6"/>
          <ac:spMkLst>
            <pc:docMk/>
            <pc:sldMk cId="4242459891" sldId="357"/>
            <ac:spMk id="2" creationId="{A83BF2FC-EEE9-4EEA-B5E9-9938D95E3CF6}"/>
          </ac:spMkLst>
        </pc:spChg>
        <pc:spChg chg="del">
          <ac:chgData name="Lucas Cordova" userId="cc6fd43a-98cc-439f-93a2-600d31867e7e" providerId="ADAL" clId="{FE3C301F-24E5-4044-9BA8-15EBD582CC3E}" dt="2018-09-02T19:07:40.841" v="6"/>
          <ac:spMkLst>
            <pc:docMk/>
            <pc:sldMk cId="4242459891" sldId="357"/>
            <ac:spMk id="3" creationId="{8B8096F4-F5C8-46B2-9B83-B48B86E2DE5E}"/>
          </ac:spMkLst>
        </pc:spChg>
        <pc:spChg chg="add mod">
          <ac:chgData name="Lucas Cordova" userId="cc6fd43a-98cc-439f-93a2-600d31867e7e" providerId="ADAL" clId="{FE3C301F-24E5-4044-9BA8-15EBD582CC3E}" dt="2018-09-02T19:09:31.693" v="49" actId="26606"/>
          <ac:spMkLst>
            <pc:docMk/>
            <pc:sldMk cId="4242459891" sldId="357"/>
            <ac:spMk id="4" creationId="{488DB164-25D9-4D65-B503-04251C6F5D4B}"/>
          </ac:spMkLst>
        </pc:spChg>
        <pc:spChg chg="add mod">
          <ac:chgData name="Lucas Cordova" userId="cc6fd43a-98cc-439f-93a2-600d31867e7e" providerId="ADAL" clId="{FE3C301F-24E5-4044-9BA8-15EBD582CC3E}" dt="2018-09-02T19:09:58.711" v="90" actId="20577"/>
          <ac:spMkLst>
            <pc:docMk/>
            <pc:sldMk cId="4242459891" sldId="357"/>
            <ac:spMk id="5" creationId="{726A8519-2F5C-4399-AD3B-F341A8F39058}"/>
          </ac:spMkLst>
        </pc:spChg>
        <pc:spChg chg="add del">
          <ac:chgData name="Lucas Cordova" userId="cc6fd43a-98cc-439f-93a2-600d31867e7e" providerId="ADAL" clId="{FE3C301F-24E5-4044-9BA8-15EBD582CC3E}" dt="2018-09-02T19:09:31.693" v="49" actId="26606"/>
          <ac:spMkLst>
            <pc:docMk/>
            <pc:sldMk cId="4242459891" sldId="357"/>
            <ac:spMk id="12" creationId="{4913D8DA-B72B-46FB-9E5D-656A0EB0A476}"/>
          </ac:spMkLst>
        </pc:spChg>
        <pc:spChg chg="add del">
          <ac:chgData name="Lucas Cordova" userId="cc6fd43a-98cc-439f-93a2-600d31867e7e" providerId="ADAL" clId="{FE3C301F-24E5-4044-9BA8-15EBD582CC3E}" dt="2018-09-02T19:09:31.693" v="49" actId="26606"/>
          <ac:spMkLst>
            <pc:docMk/>
            <pc:sldMk cId="4242459891" sldId="357"/>
            <ac:spMk id="14" creationId="{63CDDC8E-3FD0-4545-A664-7661835B4586}"/>
          </ac:spMkLst>
        </pc:spChg>
        <pc:picChg chg="add del">
          <ac:chgData name="Lucas Cordova" userId="cc6fd43a-98cc-439f-93a2-600d31867e7e" providerId="ADAL" clId="{FE3C301F-24E5-4044-9BA8-15EBD582CC3E}" dt="2018-09-02T19:09:31.693" v="49" actId="26606"/>
          <ac:picMkLst>
            <pc:docMk/>
            <pc:sldMk cId="4242459891" sldId="357"/>
            <ac:picMk id="9" creationId="{E3518D26-6613-4B21-985C-8B3A3F34F833}"/>
          </ac:picMkLst>
        </pc:picChg>
      </pc:sldChg>
      <pc:sldMasterChg chg="delSp delSldLayout">
        <pc:chgData name="Lucas Cordova" userId="cc6fd43a-98cc-439f-93a2-600d31867e7e" providerId="ADAL" clId="{FE3C301F-24E5-4044-9BA8-15EBD582CC3E}" dt="2018-09-02T19:07:32.152" v="3" actId="2696"/>
        <pc:sldMasterMkLst>
          <pc:docMk/>
          <pc:sldMasterMk cId="0" sldId="2147483659"/>
        </pc:sldMasterMkLst>
        <pc:spChg chg="del">
          <ac:chgData name="Lucas Cordova" userId="cc6fd43a-98cc-439f-93a2-600d31867e7e" providerId="ADAL" clId="{FE3C301F-24E5-4044-9BA8-15EBD582CC3E}" dt="2018-09-02T19:07:14.544" v="1" actId="478"/>
          <ac:spMkLst>
            <pc:docMk/>
            <pc:sldMasterMk cId="0" sldId="2147483659"/>
            <ac:spMk id="9" creationId="{00000000-0000-0000-0000-000000000000}"/>
          </ac:spMkLst>
        </pc:spChg>
        <pc:picChg chg="del">
          <ac:chgData name="Lucas Cordova" userId="cc6fd43a-98cc-439f-93a2-600d31867e7e" providerId="ADAL" clId="{FE3C301F-24E5-4044-9BA8-15EBD582CC3E}" dt="2018-09-02T19:07:10.428" v="0" actId="478"/>
          <ac:picMkLst>
            <pc:docMk/>
            <pc:sldMasterMk cId="0" sldId="2147483659"/>
            <ac:picMk id="15" creationId="{00000000-0000-0000-0000-000000000000}"/>
          </ac:picMkLst>
        </pc:picChg>
        <pc:sldLayoutChg chg="del">
          <pc:chgData name="Lucas Cordova" userId="cc6fd43a-98cc-439f-93a2-600d31867e7e" providerId="ADAL" clId="{FE3C301F-24E5-4044-9BA8-15EBD582CC3E}" dt="2018-09-02T19:07:32.152" v="3" actId="2696"/>
          <pc:sldLayoutMkLst>
            <pc:docMk/>
            <pc:sldMasterMk cId="0" sldId="2147483659"/>
            <pc:sldLayoutMk cId="2172695379" sldId="214748367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9/2/2018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43605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_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237504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8DB164-25D9-4D65-B503-04251C6F5D4B}"/>
              </a:ext>
            </a:extLst>
          </p:cNvPr>
          <p:cNvSpPr>
            <a:spLocks noGrp="1"/>
          </p:cNvSpPr>
          <p:nvPr>
            <p:ph type="ctrTitle"/>
          </p:nvPr>
        </p:nvSpPr>
        <p:spPr/>
        <p:txBody>
          <a:bodyPr/>
          <a:lstStyle/>
          <a:p>
            <a:r>
              <a:rPr lang="en-US" dirty="0"/>
              <a:t>Introduction to Databases</a:t>
            </a:r>
          </a:p>
        </p:txBody>
      </p:sp>
      <p:sp>
        <p:nvSpPr>
          <p:cNvPr id="5" name="Subtitle 4">
            <a:extLst>
              <a:ext uri="{FF2B5EF4-FFF2-40B4-BE49-F238E27FC236}">
                <a16:creationId xmlns:a16="http://schemas.microsoft.com/office/drawing/2014/main" id="{726A8519-2F5C-4399-AD3B-F341A8F39058}"/>
              </a:ext>
            </a:extLst>
          </p:cNvPr>
          <p:cNvSpPr>
            <a:spLocks noGrp="1"/>
          </p:cNvSpPr>
          <p:nvPr>
            <p:ph type="subTitle" idx="1"/>
          </p:nvPr>
        </p:nvSpPr>
        <p:spPr/>
        <p:txBody>
          <a:bodyPr/>
          <a:lstStyle/>
          <a:p>
            <a:r>
              <a:rPr lang="en-US" dirty="0"/>
              <a:t>Lucas Cordova</a:t>
            </a:r>
          </a:p>
          <a:p>
            <a:r>
              <a:rPr lang="en-US" dirty="0"/>
              <a:t>Oregon Institute </a:t>
            </a:r>
            <a:r>
              <a:rPr lang="en-US"/>
              <a:t>of Technology</a:t>
            </a:r>
            <a:endParaRPr lang="en-US" dirty="0"/>
          </a:p>
        </p:txBody>
      </p:sp>
    </p:spTree>
    <p:extLst>
      <p:ext uri="{BB962C8B-B14F-4D97-AF65-F5344CB8AC3E}">
        <p14:creationId xmlns:p14="http://schemas.microsoft.com/office/powerpoint/2010/main" val="424245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Database</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defTabSz="914363">
              <a:defRPr/>
            </a:pPr>
            <a:r>
              <a:rPr lang="en-GB" sz="2400" dirty="0">
                <a:solidFill>
                  <a:srgbClr val="000000"/>
                </a:solidFill>
              </a:rPr>
              <a:t>Shared collection of logically related data (and a description of this data), designed to meet the information needs of an organization.</a:t>
            </a:r>
          </a:p>
          <a:p>
            <a:pPr defTabSz="914363">
              <a:defRPr/>
            </a:pPr>
            <a:r>
              <a:rPr lang="en-GB" sz="2400" dirty="0">
                <a:solidFill>
                  <a:srgbClr val="000000"/>
                </a:solidFill>
              </a:rPr>
              <a:t>System catalog (metadata) provides description of data to enable program–data independence.</a:t>
            </a:r>
          </a:p>
          <a:p>
            <a:pPr defTabSz="914363">
              <a:defRPr/>
            </a:pPr>
            <a:r>
              <a:rPr lang="en-GB" sz="2400" dirty="0">
                <a:solidFill>
                  <a:srgbClr val="000000"/>
                </a:solidFill>
              </a:rPr>
              <a:t>Logically related data comprises entities, attributes, and relationships of an organization’s information.</a:t>
            </a:r>
          </a:p>
        </p:txBody>
      </p:sp>
    </p:spTree>
    <p:extLst>
      <p:ext uri="{BB962C8B-B14F-4D97-AF65-F5344CB8AC3E}">
        <p14:creationId xmlns:p14="http://schemas.microsoft.com/office/powerpoint/2010/main" val="286100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75785" cy="1097279"/>
          </a:xfrm>
        </p:spPr>
        <p:txBody>
          <a:bodyPr/>
          <a:lstStyle/>
          <a:p>
            <a:r>
              <a:rPr lang="en-GB" dirty="0">
                <a:latin typeface="Times New Roman" panose="02020603050405020304" pitchFamily="18" charset="0"/>
                <a:cs typeface="Times New Roman" panose="02020603050405020304" pitchFamily="18" charset="0"/>
              </a:rPr>
              <a:t>Database Management System (D</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B</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 </a:t>
            </a:r>
            <a:r>
              <a:rPr lang="en-GB" sz="2000" b="0" dirty="0">
                <a:latin typeface="Times New Roman" panose="02020603050405020304" pitchFamily="18" charset="0"/>
                <a:cs typeface="Times New Roman" panose="02020603050405020304" pitchFamily="18" charset="0"/>
              </a:rPr>
              <a:t>(1 of 2)</a:t>
            </a:r>
            <a:endParaRPr lang="en-US" sz="2000" b="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eaLnBrk="1" hangingPunct="1"/>
            <a:r>
              <a:rPr lang="en-GB" altLang="en-US" sz="2400" dirty="0">
                <a:solidFill>
                  <a:srgbClr val="000000"/>
                </a:solidFill>
              </a:rPr>
              <a:t>A software system that enables users to define, create, maintain, and control access to the database.</a:t>
            </a:r>
          </a:p>
          <a:p>
            <a:pPr eaLnBrk="1" hangingPunct="1"/>
            <a:r>
              <a:rPr lang="en-GB" altLang="en-US" sz="2400" dirty="0">
                <a:solidFill>
                  <a:srgbClr val="000000"/>
                </a:solidFill>
              </a:rPr>
              <a:t>(Database) application program: a computer program that interacts with database by issuing an appropriate request (S</a:t>
            </a:r>
            <a:r>
              <a:rPr lang="en-GB" altLang="en-US" sz="100" dirty="0">
                <a:solidFill>
                  <a:srgbClr val="000000"/>
                </a:solidFill>
              </a:rPr>
              <a:t> </a:t>
            </a:r>
            <a:r>
              <a:rPr lang="en-GB" altLang="en-US" sz="2400" dirty="0">
                <a:solidFill>
                  <a:srgbClr val="000000"/>
                </a:solidFill>
              </a:rPr>
              <a:t>Q</a:t>
            </a:r>
            <a:r>
              <a:rPr lang="en-GB" altLang="en-US" sz="100" dirty="0">
                <a:solidFill>
                  <a:srgbClr val="000000"/>
                </a:solidFill>
              </a:rPr>
              <a:t> </a:t>
            </a:r>
            <a:r>
              <a:rPr lang="en-GB" altLang="en-US" sz="2400" dirty="0">
                <a:solidFill>
                  <a:srgbClr val="000000"/>
                </a:solidFill>
              </a:rPr>
              <a:t>L statement) to the D</a:t>
            </a:r>
            <a:r>
              <a:rPr lang="en-GB" altLang="en-US" sz="100" dirty="0">
                <a:solidFill>
                  <a:srgbClr val="000000"/>
                </a:solidFill>
              </a:rPr>
              <a:t> </a:t>
            </a:r>
            <a:r>
              <a:rPr lang="en-GB" altLang="en-US" sz="2400" dirty="0">
                <a:solidFill>
                  <a:srgbClr val="000000"/>
                </a:solidFill>
              </a:rPr>
              <a:t>B</a:t>
            </a:r>
            <a:r>
              <a:rPr lang="en-GB" altLang="en-US" sz="100" dirty="0">
                <a:solidFill>
                  <a:srgbClr val="000000"/>
                </a:solidFill>
              </a:rPr>
              <a:t> </a:t>
            </a:r>
            <a:r>
              <a:rPr lang="en-GB" altLang="en-US" sz="2400" dirty="0">
                <a:solidFill>
                  <a:srgbClr val="000000"/>
                </a:solidFill>
              </a:rPr>
              <a:t>M</a:t>
            </a:r>
            <a:r>
              <a:rPr lang="en-GB" altLang="en-US" sz="100" dirty="0">
                <a:solidFill>
                  <a:srgbClr val="000000"/>
                </a:solidFill>
              </a:rPr>
              <a:t> </a:t>
            </a:r>
            <a:r>
              <a:rPr lang="en-GB" altLang="en-US" sz="2400" dirty="0">
                <a:solidFill>
                  <a:srgbClr val="000000"/>
                </a:solidFill>
              </a:rPr>
              <a:t>S.</a:t>
            </a:r>
          </a:p>
        </p:txBody>
      </p:sp>
    </p:spTree>
    <p:extLst>
      <p:ext uri="{BB962C8B-B14F-4D97-AF65-F5344CB8AC3E}">
        <p14:creationId xmlns:p14="http://schemas.microsoft.com/office/powerpoint/2010/main" val="3538862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25543" cy="1097279"/>
          </a:xfrm>
        </p:spPr>
        <p:txBody>
          <a:bodyPr anchor="b"/>
          <a:lstStyle/>
          <a:p>
            <a:r>
              <a:rPr lang="en-GB" dirty="0">
                <a:latin typeface="Times New Roman" panose="02020603050405020304" pitchFamily="18" charset="0"/>
                <a:cs typeface="Times New Roman" panose="02020603050405020304" pitchFamily="18" charset="0"/>
              </a:rPr>
              <a:t>Database Management System (D</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B</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 </a:t>
            </a:r>
            <a:r>
              <a:rPr lang="en-GB" sz="2000" b="0" dirty="0">
                <a:latin typeface="Times New Roman" panose="02020603050405020304" pitchFamily="18" charset="0"/>
                <a:cs typeface="Times New Roman" panose="02020603050405020304" pitchFamily="18" charset="0"/>
              </a:rPr>
              <a:t>(2 of 2)</a:t>
            </a:r>
            <a:endParaRPr lang="en-US" sz="2000" dirty="0"/>
          </a:p>
        </p:txBody>
      </p:sp>
      <p:pic>
        <p:nvPicPr>
          <p:cNvPr id="6" name="Picture 5" descr="Composite image schematic of database processing. The sales and the contracts file systems are linked within a database system through the database management system to the database itself. The database system contains the sales application programs with information from data entry and reports and the contracts application programs with information from data entry and reports. These programs are linked through a database management system to the database itself that contains the property for rent, private owner, client and lease details and file definitions. "/>
          <p:cNvPicPr>
            <a:picLocks noChangeAspect="1"/>
          </p:cNvPicPr>
          <p:nvPr/>
        </p:nvPicPr>
        <p:blipFill rotWithShape="1">
          <a:blip r:embed="rId2"/>
          <a:srcRect t="4433" b="2575"/>
          <a:stretch/>
        </p:blipFill>
        <p:spPr>
          <a:xfrm>
            <a:off x="597716" y="1668495"/>
            <a:ext cx="8155624" cy="3277082"/>
          </a:xfrm>
          <a:prstGeom prst="rect">
            <a:avLst/>
          </a:prstGeom>
        </p:spPr>
      </p:pic>
      <p:sp>
        <p:nvSpPr>
          <p:cNvPr id="7" name="Text Placeholder 6"/>
          <p:cNvSpPr>
            <a:spLocks noGrp="1"/>
          </p:cNvSpPr>
          <p:nvPr>
            <p:ph type="body" idx="1"/>
          </p:nvPr>
        </p:nvSpPr>
        <p:spPr>
          <a:xfrm>
            <a:off x="468313" y="5150703"/>
            <a:ext cx="8414430" cy="998893"/>
          </a:xfrm>
        </p:spPr>
        <p:txBody>
          <a:bodyPr/>
          <a:lstStyle/>
          <a:p>
            <a:pPr marL="0" indent="0">
              <a:spcBef>
                <a:spcPts val="0"/>
              </a:spcBef>
              <a:buNone/>
            </a:pPr>
            <a:r>
              <a:rPr lang="en-US" sz="1400" b="1" dirty="0"/>
              <a:t>Property</a:t>
            </a:r>
            <a:r>
              <a:rPr lang="en-US" sz="100" b="1" dirty="0"/>
              <a:t> </a:t>
            </a:r>
            <a:r>
              <a:rPr lang="en-US" sz="1400" b="1" dirty="0"/>
              <a:t>For</a:t>
            </a:r>
            <a:r>
              <a:rPr lang="en-US" sz="100" b="1" dirty="0"/>
              <a:t> </a:t>
            </a:r>
            <a:r>
              <a:rPr lang="en-US" sz="1400" b="1" dirty="0"/>
              <a:t>Rent</a:t>
            </a:r>
            <a:r>
              <a:rPr lang="en-US" sz="1400" dirty="0"/>
              <a:t> (property</a:t>
            </a:r>
            <a:r>
              <a:rPr lang="en-US" sz="100" dirty="0"/>
              <a:t> </a:t>
            </a:r>
            <a:r>
              <a:rPr lang="en-US" sz="1400" dirty="0"/>
              <a:t>N</a:t>
            </a:r>
            <a:r>
              <a:rPr lang="en-US" sz="100" dirty="0"/>
              <a:t> </a:t>
            </a:r>
            <a:r>
              <a:rPr lang="en-US" sz="1400" dirty="0"/>
              <a:t>o, street, city, postcode, type, rooms, rent, owner</a:t>
            </a:r>
            <a:r>
              <a:rPr lang="en-US" sz="100" dirty="0"/>
              <a:t> </a:t>
            </a:r>
            <a:r>
              <a:rPr lang="en-US" sz="1400" dirty="0"/>
              <a:t>N</a:t>
            </a:r>
            <a:r>
              <a:rPr lang="en-US" sz="100" dirty="0"/>
              <a:t> </a:t>
            </a:r>
            <a:r>
              <a:rPr lang="en-US" sz="1400" dirty="0"/>
              <a:t>o)</a:t>
            </a:r>
          </a:p>
          <a:p>
            <a:pPr marL="0" indent="0">
              <a:spcBef>
                <a:spcPts val="0"/>
              </a:spcBef>
              <a:buNone/>
            </a:pPr>
            <a:r>
              <a:rPr lang="en-US" sz="1400" b="1" dirty="0"/>
              <a:t>Private</a:t>
            </a:r>
            <a:r>
              <a:rPr lang="en-US" sz="100" b="1" dirty="0"/>
              <a:t> </a:t>
            </a:r>
            <a:r>
              <a:rPr lang="en-US" sz="1400" b="1" dirty="0"/>
              <a:t>Owner</a:t>
            </a:r>
            <a:r>
              <a:rPr lang="en-US" sz="1400" dirty="0"/>
              <a:t> (owner</a:t>
            </a:r>
            <a:r>
              <a:rPr lang="en-US" sz="100" dirty="0"/>
              <a:t> </a:t>
            </a:r>
            <a:r>
              <a:rPr lang="en-US" sz="1400" dirty="0"/>
              <a:t>N</a:t>
            </a:r>
            <a:r>
              <a:rPr lang="en-US" sz="100" dirty="0"/>
              <a:t> </a:t>
            </a:r>
            <a:r>
              <a:rPr lang="en-US" sz="1400" dirty="0"/>
              <a:t>o, f</a:t>
            </a:r>
            <a:r>
              <a:rPr lang="en-US" sz="100" dirty="0"/>
              <a:t> </a:t>
            </a:r>
            <a:r>
              <a:rPr lang="en-US" sz="1400" dirty="0"/>
              <a:t>name, l</a:t>
            </a:r>
            <a:r>
              <a:rPr lang="en-US" sz="100" dirty="0"/>
              <a:t> </a:t>
            </a:r>
            <a:r>
              <a:rPr lang="en-US" sz="1400" dirty="0"/>
              <a:t>Name, address, tel</a:t>
            </a:r>
            <a:r>
              <a:rPr lang="en-US" sz="100" dirty="0"/>
              <a:t> </a:t>
            </a:r>
            <a:r>
              <a:rPr lang="en-US" sz="1400" dirty="0"/>
              <a:t>N</a:t>
            </a:r>
            <a:r>
              <a:rPr lang="en-US" sz="100" dirty="0"/>
              <a:t> </a:t>
            </a:r>
            <a:r>
              <a:rPr lang="en-US" sz="1400" dirty="0"/>
              <a:t>o)</a:t>
            </a:r>
          </a:p>
          <a:p>
            <a:pPr marL="0" indent="0">
              <a:spcBef>
                <a:spcPts val="0"/>
              </a:spcBef>
              <a:buNone/>
            </a:pPr>
            <a:r>
              <a:rPr lang="en-US" sz="1400" b="1" dirty="0"/>
              <a:t>Client</a:t>
            </a:r>
            <a:r>
              <a:rPr lang="en-US" sz="1400" dirty="0"/>
              <a:t> (client</a:t>
            </a:r>
            <a:r>
              <a:rPr lang="en-US" sz="100" dirty="0"/>
              <a:t> </a:t>
            </a:r>
            <a:r>
              <a:rPr lang="en-US" sz="1400" dirty="0"/>
              <a:t>N</a:t>
            </a:r>
            <a:r>
              <a:rPr lang="en-US" sz="100" dirty="0"/>
              <a:t> </a:t>
            </a:r>
            <a:r>
              <a:rPr lang="en-US" sz="1400" dirty="0"/>
              <a:t>o, f</a:t>
            </a:r>
            <a:r>
              <a:rPr lang="en-US" sz="100" dirty="0"/>
              <a:t> </a:t>
            </a:r>
            <a:r>
              <a:rPr lang="en-US" sz="1400" dirty="0"/>
              <a:t>Name, l</a:t>
            </a:r>
            <a:r>
              <a:rPr lang="en-US" sz="100" dirty="0"/>
              <a:t> </a:t>
            </a:r>
            <a:r>
              <a:rPr lang="en-US" sz="1400" dirty="0"/>
              <a:t>Name, address, tel</a:t>
            </a:r>
            <a:r>
              <a:rPr lang="en-US" sz="100" dirty="0"/>
              <a:t> </a:t>
            </a:r>
            <a:r>
              <a:rPr lang="en-US" sz="1400" dirty="0"/>
              <a:t>N</a:t>
            </a:r>
            <a:r>
              <a:rPr lang="en-US" sz="100" dirty="0"/>
              <a:t> </a:t>
            </a:r>
            <a:r>
              <a:rPr lang="en-US" sz="1400" dirty="0"/>
              <a:t>o, pref</a:t>
            </a:r>
            <a:r>
              <a:rPr lang="en-US" sz="100" dirty="0"/>
              <a:t> </a:t>
            </a:r>
            <a:r>
              <a:rPr lang="en-US" sz="1400" dirty="0"/>
              <a:t>Type, max</a:t>
            </a:r>
            <a:r>
              <a:rPr lang="en-US" sz="100" dirty="0"/>
              <a:t> </a:t>
            </a:r>
            <a:r>
              <a:rPr lang="en-US" sz="1400" dirty="0"/>
              <a:t>Rent)</a:t>
            </a:r>
          </a:p>
          <a:p>
            <a:pPr marL="0" indent="0">
              <a:spcBef>
                <a:spcPts val="0"/>
              </a:spcBef>
              <a:buNone/>
            </a:pPr>
            <a:r>
              <a:rPr lang="en-US" sz="1400" b="1" dirty="0"/>
              <a:t>Lease</a:t>
            </a:r>
            <a:r>
              <a:rPr lang="en-US" sz="1400" dirty="0"/>
              <a:t> (lease</a:t>
            </a:r>
            <a:r>
              <a:rPr lang="en-US" sz="100" dirty="0"/>
              <a:t> </a:t>
            </a:r>
            <a:r>
              <a:rPr lang="en-US" sz="1400" dirty="0"/>
              <a:t>N</a:t>
            </a:r>
            <a:r>
              <a:rPr lang="en-US" sz="100" dirty="0"/>
              <a:t> </a:t>
            </a:r>
            <a:r>
              <a:rPr lang="en-US" sz="1400" dirty="0"/>
              <a:t>o, property</a:t>
            </a:r>
            <a:r>
              <a:rPr lang="en-US" sz="100" dirty="0"/>
              <a:t> </a:t>
            </a:r>
            <a:r>
              <a:rPr lang="en-US" sz="1400" dirty="0"/>
              <a:t>N</a:t>
            </a:r>
            <a:r>
              <a:rPr lang="en-US" sz="100" dirty="0"/>
              <a:t> </a:t>
            </a:r>
            <a:r>
              <a:rPr lang="en-US" sz="1400" dirty="0"/>
              <a:t>o, client</a:t>
            </a:r>
            <a:r>
              <a:rPr lang="en-US" sz="100" dirty="0"/>
              <a:t> </a:t>
            </a:r>
            <a:r>
              <a:rPr lang="en-US" sz="1400" dirty="0"/>
              <a:t>N</a:t>
            </a:r>
            <a:r>
              <a:rPr lang="en-US" sz="100" dirty="0"/>
              <a:t> </a:t>
            </a:r>
            <a:r>
              <a:rPr lang="en-US" sz="1400" dirty="0"/>
              <a:t>o, payment</a:t>
            </a:r>
            <a:r>
              <a:rPr lang="en-US" sz="100" dirty="0"/>
              <a:t> </a:t>
            </a:r>
            <a:r>
              <a:rPr lang="en-US" sz="1400" dirty="0"/>
              <a:t>Method, deposit, paid, rent</a:t>
            </a:r>
            <a:r>
              <a:rPr lang="en-US" sz="100" dirty="0"/>
              <a:t> </a:t>
            </a:r>
            <a:r>
              <a:rPr lang="en-US" sz="1400" dirty="0"/>
              <a:t>Start, rent</a:t>
            </a:r>
            <a:r>
              <a:rPr lang="en-US" sz="100" dirty="0"/>
              <a:t> </a:t>
            </a:r>
            <a:r>
              <a:rPr lang="en-US" sz="1400" dirty="0"/>
              <a:t>Finish)</a:t>
            </a:r>
          </a:p>
        </p:txBody>
      </p:sp>
    </p:spTree>
    <p:extLst>
      <p:ext uri="{BB962C8B-B14F-4D97-AF65-F5344CB8AC3E}">
        <p14:creationId xmlns:p14="http://schemas.microsoft.com/office/powerpoint/2010/main" val="3810045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Database Approach </a:t>
            </a:r>
            <a:r>
              <a:rPr lang="en-GB" sz="2000" b="0" dirty="0">
                <a:latin typeface="Times New Roman" panose="02020603050405020304" pitchFamily="18" charset="0"/>
                <a:cs typeface="Times New Roman" panose="02020603050405020304" pitchFamily="18" charset="0"/>
              </a:rPr>
              <a:t>(2 of 3)</a:t>
            </a:r>
            <a:endParaRPr lang="en-US" dirty="0"/>
          </a:p>
        </p:txBody>
      </p:sp>
      <p:sp>
        <p:nvSpPr>
          <p:cNvPr id="3" name="Text Placeholder 2"/>
          <p:cNvSpPr>
            <a:spLocks noGrp="1"/>
          </p:cNvSpPr>
          <p:nvPr>
            <p:ph type="body" idx="1"/>
          </p:nvPr>
        </p:nvSpPr>
        <p:spPr/>
        <p:txBody>
          <a:bodyPr/>
          <a:lstStyle/>
          <a:p>
            <a:pPr eaLnBrk="1" hangingPunct="1"/>
            <a:r>
              <a:rPr lang="en-GB" altLang="en-US" sz="2400" dirty="0">
                <a:solidFill>
                  <a:srgbClr val="000000"/>
                </a:solidFill>
              </a:rPr>
              <a:t>Data definition language (D</a:t>
            </a:r>
            <a:r>
              <a:rPr lang="en-GB" altLang="en-US" sz="100" dirty="0">
                <a:solidFill>
                  <a:srgbClr val="000000"/>
                </a:solidFill>
              </a:rPr>
              <a:t> </a:t>
            </a:r>
            <a:r>
              <a:rPr lang="en-GB" altLang="en-US" sz="2400" dirty="0">
                <a:solidFill>
                  <a:srgbClr val="000000"/>
                </a:solidFill>
              </a:rPr>
              <a:t>D</a:t>
            </a:r>
            <a:r>
              <a:rPr lang="en-GB" altLang="en-US" sz="100" dirty="0">
                <a:solidFill>
                  <a:srgbClr val="000000"/>
                </a:solidFill>
              </a:rPr>
              <a:t> </a:t>
            </a:r>
            <a:r>
              <a:rPr lang="en-GB" altLang="en-US" sz="2400" dirty="0">
                <a:solidFill>
                  <a:srgbClr val="000000"/>
                </a:solidFill>
              </a:rPr>
              <a:t>L).</a:t>
            </a:r>
          </a:p>
          <a:p>
            <a:pPr lvl="1" eaLnBrk="1" hangingPunct="1"/>
            <a:r>
              <a:rPr lang="en-GB" altLang="en-US" sz="2400" dirty="0">
                <a:solidFill>
                  <a:srgbClr val="000000"/>
                </a:solidFill>
              </a:rPr>
              <a:t>Permits specification of data types, structures and any data constraints.</a:t>
            </a:r>
          </a:p>
          <a:p>
            <a:pPr lvl="1" eaLnBrk="1" hangingPunct="1"/>
            <a:r>
              <a:rPr lang="en-GB" altLang="en-US" sz="2400" dirty="0">
                <a:solidFill>
                  <a:srgbClr val="000000"/>
                </a:solidFill>
              </a:rPr>
              <a:t>All specifications are stored in the database.</a:t>
            </a:r>
          </a:p>
          <a:p>
            <a:pPr eaLnBrk="1" hangingPunct="1"/>
            <a:r>
              <a:rPr lang="en-GB" altLang="en-US" sz="2400" dirty="0">
                <a:solidFill>
                  <a:srgbClr val="000000"/>
                </a:solidFill>
              </a:rPr>
              <a:t>Data manipulation language (D</a:t>
            </a:r>
            <a:r>
              <a:rPr lang="en-GB" altLang="en-US" sz="100" dirty="0">
                <a:solidFill>
                  <a:srgbClr val="000000"/>
                </a:solidFill>
              </a:rPr>
              <a:t> </a:t>
            </a:r>
            <a:r>
              <a:rPr lang="en-GB" altLang="en-US" sz="2400" dirty="0">
                <a:solidFill>
                  <a:srgbClr val="000000"/>
                </a:solidFill>
              </a:rPr>
              <a:t>M</a:t>
            </a:r>
            <a:r>
              <a:rPr lang="en-GB" altLang="en-US" sz="100" dirty="0">
                <a:solidFill>
                  <a:srgbClr val="000000"/>
                </a:solidFill>
              </a:rPr>
              <a:t> </a:t>
            </a:r>
            <a:r>
              <a:rPr lang="en-GB" altLang="en-US" sz="2400" dirty="0">
                <a:solidFill>
                  <a:srgbClr val="000000"/>
                </a:solidFill>
              </a:rPr>
              <a:t>L).</a:t>
            </a:r>
          </a:p>
          <a:p>
            <a:pPr lvl="1" eaLnBrk="1" hangingPunct="1"/>
            <a:r>
              <a:rPr lang="en-GB" altLang="en-US" sz="2400" dirty="0">
                <a:solidFill>
                  <a:srgbClr val="000000"/>
                </a:solidFill>
              </a:rPr>
              <a:t>General enquiry facility (query language) of the data.</a:t>
            </a:r>
          </a:p>
        </p:txBody>
      </p:sp>
    </p:spTree>
    <p:extLst>
      <p:ext uri="{BB962C8B-B14F-4D97-AF65-F5344CB8AC3E}">
        <p14:creationId xmlns:p14="http://schemas.microsoft.com/office/powerpoint/2010/main" val="3103100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Database Approach </a:t>
            </a:r>
            <a:r>
              <a:rPr lang="en-GB" sz="2000" b="0" dirty="0">
                <a:latin typeface="Times New Roman" panose="02020603050405020304" pitchFamily="18" charset="0"/>
                <a:cs typeface="Times New Roman" panose="02020603050405020304" pitchFamily="18" charset="0"/>
              </a:rPr>
              <a:t>(3 of 3)</a:t>
            </a:r>
            <a:endParaRPr lang="en-US" sz="2000" b="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eaLnBrk="1" hangingPunct="1"/>
            <a:r>
              <a:rPr lang="en-GB" altLang="en-US" sz="2400" dirty="0">
                <a:solidFill>
                  <a:srgbClr val="000000"/>
                </a:solidFill>
              </a:rPr>
              <a:t>Controlled access to database may include:</a:t>
            </a:r>
          </a:p>
          <a:p>
            <a:pPr lvl="1" eaLnBrk="1" hangingPunct="1"/>
            <a:r>
              <a:rPr lang="en-GB" altLang="en-US" sz="2400" dirty="0">
                <a:solidFill>
                  <a:srgbClr val="000000"/>
                </a:solidFill>
              </a:rPr>
              <a:t>a security system</a:t>
            </a:r>
          </a:p>
          <a:p>
            <a:pPr lvl="1" eaLnBrk="1" hangingPunct="1"/>
            <a:r>
              <a:rPr lang="en-GB" altLang="en-US" sz="2400" dirty="0">
                <a:solidFill>
                  <a:srgbClr val="000000"/>
                </a:solidFill>
              </a:rPr>
              <a:t>an integrity system</a:t>
            </a:r>
          </a:p>
          <a:p>
            <a:pPr lvl="1" eaLnBrk="1" hangingPunct="1"/>
            <a:r>
              <a:rPr lang="en-GB" altLang="en-US" sz="2400" dirty="0">
                <a:solidFill>
                  <a:srgbClr val="000000"/>
                </a:solidFill>
              </a:rPr>
              <a:t>a concurrency control system</a:t>
            </a:r>
          </a:p>
          <a:p>
            <a:pPr lvl="1" eaLnBrk="1" hangingPunct="1"/>
            <a:r>
              <a:rPr lang="en-GB" altLang="en-US" sz="2400" dirty="0">
                <a:solidFill>
                  <a:srgbClr val="000000"/>
                </a:solidFill>
              </a:rPr>
              <a:t>a recovery control system</a:t>
            </a:r>
          </a:p>
          <a:p>
            <a:pPr lvl="1" eaLnBrk="1" hangingPunct="1"/>
            <a:r>
              <a:rPr lang="en-GB" altLang="en-US" sz="2400" dirty="0">
                <a:solidFill>
                  <a:srgbClr val="000000"/>
                </a:solidFill>
              </a:rPr>
              <a:t>a user-accessible catalog.</a:t>
            </a:r>
            <a:endParaRPr lang="en-GB" altLang="en-US" sz="2400" b="1" dirty="0">
              <a:solidFill>
                <a:srgbClr val="000000"/>
              </a:solidFill>
            </a:endParaRPr>
          </a:p>
        </p:txBody>
      </p:sp>
    </p:spTree>
    <p:extLst>
      <p:ext uri="{BB962C8B-B14F-4D97-AF65-F5344CB8AC3E}">
        <p14:creationId xmlns:p14="http://schemas.microsoft.com/office/powerpoint/2010/main" val="1311057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Views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cs typeface="Times New Roman" panose="02020603050405020304" pitchFamily="18" charset="0"/>
              </a:rPr>
              <a:t>Allows each user to have his or her own view of the database.</a:t>
            </a:r>
          </a:p>
          <a:p>
            <a:pPr eaLnBrk="1" hangingPunct="1"/>
            <a:r>
              <a:rPr lang="en-US" altLang="en-US" sz="2400" dirty="0">
                <a:solidFill>
                  <a:srgbClr val="000000"/>
                </a:solidFill>
                <a:cs typeface="Times New Roman" panose="02020603050405020304" pitchFamily="18" charset="0"/>
              </a:rPr>
              <a:t>A view is essentially some subset of the database.</a:t>
            </a:r>
            <a:endParaRPr lang="en-GB" altLang="en-US" sz="2400" dirty="0">
              <a:solidFill>
                <a:srgbClr val="000000"/>
              </a:solidFill>
            </a:endParaRPr>
          </a:p>
        </p:txBody>
      </p:sp>
    </p:spTree>
    <p:extLst>
      <p:ext uri="{BB962C8B-B14F-4D97-AF65-F5344CB8AC3E}">
        <p14:creationId xmlns:p14="http://schemas.microsoft.com/office/powerpoint/2010/main" val="971579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Views - Benefits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cs typeface="Times New Roman" panose="02020603050405020304" pitchFamily="18" charset="0"/>
              </a:rPr>
              <a:t>Reduce complexity</a:t>
            </a:r>
            <a:endParaRPr lang="en-GB" altLang="en-US" sz="2400" dirty="0">
              <a:solidFill>
                <a:srgbClr val="000000"/>
              </a:solidFill>
            </a:endParaRPr>
          </a:p>
          <a:p>
            <a:pPr eaLnBrk="1" hangingPunct="1"/>
            <a:r>
              <a:rPr lang="en-US" altLang="en-US" sz="2400" dirty="0">
                <a:solidFill>
                  <a:srgbClr val="000000"/>
                </a:solidFill>
                <a:cs typeface="Times New Roman" panose="02020603050405020304" pitchFamily="18" charset="0"/>
              </a:rPr>
              <a:t>Provide a level of security</a:t>
            </a:r>
          </a:p>
          <a:p>
            <a:pPr eaLnBrk="1" hangingPunct="1"/>
            <a:r>
              <a:rPr lang="en-US" altLang="en-US" sz="2400" dirty="0">
                <a:solidFill>
                  <a:srgbClr val="000000"/>
                </a:solidFill>
                <a:cs typeface="Times New Roman" panose="02020603050405020304" pitchFamily="18" charset="0"/>
              </a:rPr>
              <a:t>Provide a mechanism to customize the appearance of the database</a:t>
            </a:r>
            <a:endParaRPr lang="en-GB" altLang="en-US" sz="2400" dirty="0">
              <a:solidFill>
                <a:srgbClr val="000000"/>
              </a:solidFill>
            </a:endParaRPr>
          </a:p>
          <a:p>
            <a:pPr eaLnBrk="1" hangingPunct="1"/>
            <a:r>
              <a:rPr lang="en-US" altLang="en-US" sz="2400" dirty="0">
                <a:solidFill>
                  <a:srgbClr val="000000"/>
                </a:solidFill>
                <a:cs typeface="Times New Roman" panose="02020603050405020304" pitchFamily="18" charset="0"/>
              </a:rPr>
              <a:t>Present a consistent, unchanging picture of the structure of the database, even if the underlying database is changed</a:t>
            </a:r>
            <a:endParaRPr lang="en-GB" altLang="en-US" sz="2400" dirty="0">
              <a:solidFill>
                <a:srgbClr val="000000"/>
              </a:solidFill>
            </a:endParaRPr>
          </a:p>
        </p:txBody>
      </p:sp>
    </p:spTree>
    <p:extLst>
      <p:ext uri="{BB962C8B-B14F-4D97-AF65-F5344CB8AC3E}">
        <p14:creationId xmlns:p14="http://schemas.microsoft.com/office/powerpoint/2010/main" val="1895641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929"/>
            <a:ext cx="8229600" cy="1066799"/>
          </a:xfrm>
        </p:spPr>
        <p:txBody>
          <a:bodyPr anchor="b"/>
          <a:lstStyle/>
          <a:p>
            <a:r>
              <a:rPr lang="en-GB" dirty="0">
                <a:latin typeface="Times New Roman" panose="02020603050405020304" pitchFamily="18" charset="0"/>
                <a:cs typeface="Times New Roman" panose="02020603050405020304" pitchFamily="18" charset="0"/>
              </a:rPr>
              <a:t>Components of D</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B</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 Environment </a:t>
            </a:r>
            <a:r>
              <a:rPr lang="en-GB" sz="2000" b="0" dirty="0">
                <a:latin typeface="Times New Roman" panose="02020603050405020304" pitchFamily="18" charset="0"/>
                <a:cs typeface="Times New Roman" panose="02020603050405020304" pitchFamily="18" charset="0"/>
              </a:rPr>
              <a:t>(1 of 3)</a:t>
            </a:r>
            <a:endParaRPr lang="en-US" sz="2000" b="0" dirty="0">
              <a:latin typeface="Times New Roman" panose="02020603050405020304" pitchFamily="18" charset="0"/>
              <a:cs typeface="Times New Roman" panose="02020603050405020304" pitchFamily="18" charset="0"/>
            </a:endParaRPr>
          </a:p>
        </p:txBody>
      </p:sp>
      <p:pic>
        <p:nvPicPr>
          <p:cNvPr id="6" name="Picture 5" descr="Image schematic of the database management system environment. The three components from left to right are machine, bridge and human. The machine component from left to right include hardware and software. The bridge component is made of data. The human component has from left to right procedures and people."/>
          <p:cNvPicPr>
            <a:picLocks noChangeAspect="1"/>
          </p:cNvPicPr>
          <p:nvPr/>
        </p:nvPicPr>
        <p:blipFill rotWithShape="1">
          <a:blip r:embed="rId2"/>
          <a:srcRect l="4593" t="6456" r="4934" b="24313"/>
          <a:stretch/>
        </p:blipFill>
        <p:spPr>
          <a:xfrm>
            <a:off x="1157121" y="2313202"/>
            <a:ext cx="6829757" cy="1623677"/>
          </a:xfrm>
          <a:prstGeom prst="rect">
            <a:avLst/>
          </a:prstGeom>
        </p:spPr>
      </p:pic>
    </p:spTree>
    <p:extLst>
      <p:ext uri="{BB962C8B-B14F-4D97-AF65-F5344CB8AC3E}">
        <p14:creationId xmlns:p14="http://schemas.microsoft.com/office/powerpoint/2010/main" val="1527320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Components of D</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B</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 Environment </a:t>
            </a:r>
            <a:r>
              <a:rPr lang="en-GB" sz="2000" b="0" dirty="0">
                <a:latin typeface="Times New Roman" panose="02020603050405020304" pitchFamily="18" charset="0"/>
                <a:cs typeface="Times New Roman" panose="02020603050405020304" pitchFamily="18" charset="0"/>
              </a:rPr>
              <a:t>(2 of 3)</a:t>
            </a:r>
            <a:endParaRPr lang="en-US" dirty="0"/>
          </a:p>
        </p:txBody>
      </p:sp>
      <p:sp>
        <p:nvSpPr>
          <p:cNvPr id="3" name="Text Placeholder 2"/>
          <p:cNvSpPr>
            <a:spLocks noGrp="1"/>
          </p:cNvSpPr>
          <p:nvPr>
            <p:ph type="body" idx="1"/>
          </p:nvPr>
        </p:nvSpPr>
        <p:spPr/>
        <p:txBody>
          <a:bodyPr/>
          <a:lstStyle/>
          <a:p>
            <a:pPr marL="255600" lvl="1" indent="-255600" eaLnBrk="1" hangingPunct="1">
              <a:spcBef>
                <a:spcPts val="1500"/>
              </a:spcBef>
              <a:buFont typeface="Arial" panose="020B0604020202020204" pitchFamily="34" charset="0"/>
              <a:buChar char="•"/>
            </a:pPr>
            <a:r>
              <a:rPr lang="en-GB" altLang="en-US" sz="2400" dirty="0">
                <a:solidFill>
                  <a:srgbClr val="000000"/>
                </a:solidFill>
              </a:rPr>
              <a:t>Hardware</a:t>
            </a:r>
          </a:p>
          <a:p>
            <a:pPr marL="741600" lvl="2" indent="-284400" eaLnBrk="1" hangingPunct="1">
              <a:buFontTx/>
              <a:buChar char="–"/>
            </a:pPr>
            <a:r>
              <a:rPr lang="en-GB" altLang="en-US" dirty="0">
                <a:solidFill>
                  <a:srgbClr val="000000"/>
                </a:solidFill>
              </a:rPr>
              <a:t>Can range from a P</a:t>
            </a:r>
            <a:r>
              <a:rPr lang="en-GB" altLang="en-US" sz="100" dirty="0">
                <a:solidFill>
                  <a:srgbClr val="000000"/>
                </a:solidFill>
              </a:rPr>
              <a:t> </a:t>
            </a:r>
            <a:r>
              <a:rPr lang="en-GB" altLang="en-US" dirty="0">
                <a:solidFill>
                  <a:srgbClr val="000000"/>
                </a:solidFill>
              </a:rPr>
              <a:t>C to a network of computers.</a:t>
            </a:r>
          </a:p>
          <a:p>
            <a:pPr marL="255600" lvl="1" indent="-255600" eaLnBrk="1" hangingPunct="1">
              <a:spcBef>
                <a:spcPts val="1500"/>
              </a:spcBef>
              <a:buFont typeface="Arial" panose="020B0604020202020204" pitchFamily="34" charset="0"/>
              <a:buChar char="•"/>
            </a:pPr>
            <a:r>
              <a:rPr lang="en-GB" altLang="en-US" sz="2400" dirty="0">
                <a:solidFill>
                  <a:srgbClr val="000000"/>
                </a:solidFill>
              </a:rPr>
              <a:t>Software</a:t>
            </a:r>
          </a:p>
          <a:p>
            <a:pPr marL="741600" lvl="2" indent="-284400" eaLnBrk="1" hangingPunct="1">
              <a:buFontTx/>
              <a:buChar char="–"/>
            </a:pPr>
            <a:r>
              <a:rPr lang="en-GB" altLang="en-US" dirty="0">
                <a:solidFill>
                  <a:srgbClr val="000000"/>
                </a:solidFill>
              </a:rPr>
              <a:t>D</a:t>
            </a:r>
            <a:r>
              <a:rPr lang="en-GB" altLang="en-US" sz="100" dirty="0">
                <a:solidFill>
                  <a:srgbClr val="000000"/>
                </a:solidFill>
              </a:rPr>
              <a:t> </a:t>
            </a:r>
            <a:r>
              <a:rPr lang="en-GB" altLang="en-US" dirty="0">
                <a:solidFill>
                  <a:srgbClr val="000000"/>
                </a:solidFill>
              </a:rPr>
              <a:t>B</a:t>
            </a:r>
            <a:r>
              <a:rPr lang="en-GB" altLang="en-US" sz="100" dirty="0">
                <a:solidFill>
                  <a:srgbClr val="000000"/>
                </a:solidFill>
              </a:rPr>
              <a:t> </a:t>
            </a:r>
            <a:r>
              <a:rPr lang="en-GB" altLang="en-US" dirty="0">
                <a:solidFill>
                  <a:srgbClr val="000000"/>
                </a:solidFill>
              </a:rPr>
              <a:t>M</a:t>
            </a:r>
            <a:r>
              <a:rPr lang="en-GB" altLang="en-US" sz="100" dirty="0">
                <a:solidFill>
                  <a:srgbClr val="000000"/>
                </a:solidFill>
              </a:rPr>
              <a:t> </a:t>
            </a:r>
            <a:r>
              <a:rPr lang="en-GB" altLang="en-US" dirty="0">
                <a:solidFill>
                  <a:srgbClr val="000000"/>
                </a:solidFill>
              </a:rPr>
              <a:t>S, operating system, network software (if necessary) and also the application programs.</a:t>
            </a:r>
          </a:p>
          <a:p>
            <a:pPr marL="255600" lvl="1" indent="-255600" eaLnBrk="1" hangingPunct="1">
              <a:spcBef>
                <a:spcPts val="1500"/>
              </a:spcBef>
              <a:buFont typeface="Arial" panose="020B0604020202020204" pitchFamily="34" charset="0"/>
              <a:buChar char="•"/>
            </a:pPr>
            <a:r>
              <a:rPr lang="en-GB" altLang="en-US" sz="2400" dirty="0">
                <a:solidFill>
                  <a:srgbClr val="000000"/>
                </a:solidFill>
              </a:rPr>
              <a:t>Data</a:t>
            </a:r>
          </a:p>
          <a:p>
            <a:pPr marL="741600" lvl="2" indent="-284400" eaLnBrk="1" hangingPunct="1">
              <a:buFontTx/>
              <a:buChar char="–"/>
            </a:pPr>
            <a:r>
              <a:rPr lang="en-GB" altLang="en-US" dirty="0">
                <a:solidFill>
                  <a:srgbClr val="000000"/>
                </a:solidFill>
              </a:rPr>
              <a:t>Used by the organization and a description of this data called the schema.</a:t>
            </a:r>
          </a:p>
        </p:txBody>
      </p:sp>
    </p:spTree>
    <p:extLst>
      <p:ext uri="{BB962C8B-B14F-4D97-AF65-F5344CB8AC3E}">
        <p14:creationId xmlns:p14="http://schemas.microsoft.com/office/powerpoint/2010/main" val="1573337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Components of D</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B</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 Environment </a:t>
            </a:r>
            <a:r>
              <a:rPr lang="en-GB" sz="2000" b="0" dirty="0">
                <a:latin typeface="Times New Roman" panose="02020603050405020304" pitchFamily="18" charset="0"/>
                <a:cs typeface="Times New Roman" panose="02020603050405020304" pitchFamily="18" charset="0"/>
              </a:rPr>
              <a:t>(3 of 3)</a:t>
            </a:r>
            <a:endParaRPr lang="en-US" dirty="0"/>
          </a:p>
        </p:txBody>
      </p:sp>
      <p:sp>
        <p:nvSpPr>
          <p:cNvPr id="3" name="Text Placeholder 2"/>
          <p:cNvSpPr>
            <a:spLocks noGrp="1"/>
          </p:cNvSpPr>
          <p:nvPr>
            <p:ph type="body" idx="1"/>
          </p:nvPr>
        </p:nvSpPr>
        <p:spPr/>
        <p:txBody>
          <a:bodyPr/>
          <a:lstStyle/>
          <a:p>
            <a:pPr eaLnBrk="1" hangingPunct="1"/>
            <a:r>
              <a:rPr lang="en-GB" altLang="en-US" sz="2400" dirty="0">
                <a:solidFill>
                  <a:srgbClr val="000000"/>
                </a:solidFill>
              </a:rPr>
              <a:t>Procedures</a:t>
            </a:r>
          </a:p>
          <a:p>
            <a:pPr lvl="1" eaLnBrk="1" hangingPunct="1"/>
            <a:r>
              <a:rPr lang="en-GB" altLang="en-US" sz="2400" dirty="0">
                <a:solidFill>
                  <a:srgbClr val="000000"/>
                </a:solidFill>
              </a:rPr>
              <a:t>Instructions and rules that should be applied to the design and use of the database and D</a:t>
            </a:r>
            <a:r>
              <a:rPr lang="en-GB" altLang="en-US" sz="100" dirty="0">
                <a:solidFill>
                  <a:srgbClr val="000000"/>
                </a:solidFill>
              </a:rPr>
              <a:t> </a:t>
            </a:r>
            <a:r>
              <a:rPr lang="en-GB" altLang="en-US" sz="2400" dirty="0">
                <a:solidFill>
                  <a:srgbClr val="000000"/>
                </a:solidFill>
              </a:rPr>
              <a:t>B</a:t>
            </a:r>
            <a:r>
              <a:rPr lang="en-GB" altLang="en-US" sz="100" dirty="0">
                <a:solidFill>
                  <a:srgbClr val="000000"/>
                </a:solidFill>
              </a:rPr>
              <a:t> </a:t>
            </a:r>
            <a:r>
              <a:rPr lang="en-GB" altLang="en-US" sz="2400" dirty="0">
                <a:solidFill>
                  <a:srgbClr val="000000"/>
                </a:solidFill>
              </a:rPr>
              <a:t>M</a:t>
            </a:r>
            <a:r>
              <a:rPr lang="en-GB" altLang="en-US" sz="100" dirty="0">
                <a:solidFill>
                  <a:srgbClr val="000000"/>
                </a:solidFill>
              </a:rPr>
              <a:t> </a:t>
            </a:r>
            <a:r>
              <a:rPr lang="en-GB" altLang="en-US" sz="2400" dirty="0">
                <a:solidFill>
                  <a:srgbClr val="000000"/>
                </a:solidFill>
              </a:rPr>
              <a:t>S.</a:t>
            </a:r>
          </a:p>
          <a:p>
            <a:pPr eaLnBrk="1" hangingPunct="1"/>
            <a:r>
              <a:rPr lang="en-GB" altLang="en-US" sz="2400" dirty="0">
                <a:solidFill>
                  <a:srgbClr val="000000"/>
                </a:solidFill>
              </a:rPr>
              <a:t>People</a:t>
            </a:r>
          </a:p>
        </p:txBody>
      </p:sp>
    </p:spTree>
    <p:extLst>
      <p:ext uri="{BB962C8B-B14F-4D97-AF65-F5344CB8AC3E}">
        <p14:creationId xmlns:p14="http://schemas.microsoft.com/office/powerpoint/2010/main" val="3569286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Learning Objectives </a:t>
            </a:r>
            <a:r>
              <a:rPr lang="en-GB" sz="2000" b="0" dirty="0">
                <a:latin typeface="Times New Roman" panose="02020603050405020304" pitchFamily="18" charset="0"/>
                <a:cs typeface="Times New Roman" panose="02020603050405020304" pitchFamily="18" charset="0"/>
              </a:rPr>
              <a:t>(1 of 2)</a:t>
            </a:r>
            <a:endParaRPr lang="en-US" sz="2000" b="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0"/>
            <a:ext cx="8082643" cy="4525963"/>
          </a:xfrm>
        </p:spPr>
        <p:txBody>
          <a:bodyPr/>
          <a:lstStyle/>
          <a:p>
            <a:pPr marL="0" indent="0" eaLnBrk="1" hangingPunct="1">
              <a:buNone/>
            </a:pPr>
            <a:r>
              <a:rPr lang="en-GB" altLang="en-US" sz="2400" b="1" dirty="0">
                <a:solidFill>
                  <a:schemeClr val="tx2"/>
                </a:solidFill>
              </a:rPr>
              <a:t>1.1</a:t>
            </a:r>
            <a:r>
              <a:rPr lang="en-GB" altLang="en-US" sz="2400" dirty="0">
                <a:solidFill>
                  <a:srgbClr val="000000"/>
                </a:solidFill>
              </a:rPr>
              <a:t> Some common uses of database systems.</a:t>
            </a:r>
          </a:p>
          <a:p>
            <a:pPr marL="0" indent="0" eaLnBrk="1" hangingPunct="1">
              <a:buNone/>
            </a:pPr>
            <a:r>
              <a:rPr lang="en-GB" altLang="en-US" sz="2400" b="1" dirty="0">
                <a:solidFill>
                  <a:schemeClr val="tx2"/>
                </a:solidFill>
              </a:rPr>
              <a:t>1.2</a:t>
            </a:r>
            <a:r>
              <a:rPr lang="en-GB" altLang="en-US" sz="2400" dirty="0">
                <a:solidFill>
                  <a:srgbClr val="000000"/>
                </a:solidFill>
              </a:rPr>
              <a:t> Characteristics of file-based systems.</a:t>
            </a:r>
          </a:p>
          <a:p>
            <a:pPr marL="0" indent="0" eaLnBrk="1" hangingPunct="1">
              <a:buNone/>
            </a:pPr>
            <a:r>
              <a:rPr lang="en-GB" altLang="en-US" sz="2400" b="1" dirty="0">
                <a:solidFill>
                  <a:schemeClr val="tx2"/>
                </a:solidFill>
              </a:rPr>
              <a:t>1.3</a:t>
            </a:r>
            <a:r>
              <a:rPr lang="en-GB" altLang="en-US" sz="2400" dirty="0">
                <a:solidFill>
                  <a:srgbClr val="000000"/>
                </a:solidFill>
              </a:rPr>
              <a:t> Problems with file-based approach.</a:t>
            </a:r>
          </a:p>
          <a:p>
            <a:pPr marL="0" indent="0" eaLnBrk="1" hangingPunct="1">
              <a:buNone/>
            </a:pPr>
            <a:r>
              <a:rPr lang="en-GB" altLang="en-US" sz="2400" b="1" dirty="0">
                <a:solidFill>
                  <a:schemeClr val="tx2"/>
                </a:solidFill>
              </a:rPr>
              <a:t>1.4</a:t>
            </a:r>
            <a:r>
              <a:rPr lang="en-GB" altLang="en-US" sz="2400" dirty="0">
                <a:solidFill>
                  <a:srgbClr val="000000"/>
                </a:solidFill>
              </a:rPr>
              <a:t> Meaning of the term database.</a:t>
            </a:r>
          </a:p>
          <a:p>
            <a:pPr marL="0" indent="0" eaLnBrk="1" hangingPunct="1">
              <a:buNone/>
            </a:pPr>
            <a:r>
              <a:rPr lang="en-GB" altLang="en-US" sz="2400" b="1" dirty="0">
                <a:solidFill>
                  <a:schemeClr val="tx2"/>
                </a:solidFill>
              </a:rPr>
              <a:t>1.5</a:t>
            </a:r>
            <a:r>
              <a:rPr lang="en-GB" altLang="en-US" sz="2400" dirty="0">
                <a:solidFill>
                  <a:srgbClr val="000000"/>
                </a:solidFill>
              </a:rPr>
              <a:t> Meaning of the term Database Management System (D</a:t>
            </a:r>
            <a:r>
              <a:rPr lang="en-GB" altLang="en-US" sz="100" dirty="0">
                <a:solidFill>
                  <a:srgbClr val="000000"/>
                </a:solidFill>
              </a:rPr>
              <a:t> </a:t>
            </a:r>
            <a:r>
              <a:rPr lang="en-GB" altLang="en-US" sz="2400" dirty="0">
                <a:solidFill>
                  <a:srgbClr val="000000"/>
                </a:solidFill>
              </a:rPr>
              <a:t>B</a:t>
            </a:r>
            <a:r>
              <a:rPr lang="en-GB" altLang="en-US" sz="100" dirty="0">
                <a:solidFill>
                  <a:srgbClr val="000000"/>
                </a:solidFill>
              </a:rPr>
              <a:t> </a:t>
            </a:r>
            <a:r>
              <a:rPr lang="en-GB" altLang="en-US" sz="2400" dirty="0">
                <a:solidFill>
                  <a:srgbClr val="000000"/>
                </a:solidFill>
              </a:rPr>
              <a:t>M</a:t>
            </a:r>
            <a:r>
              <a:rPr lang="en-GB" altLang="en-US" sz="100" dirty="0">
                <a:solidFill>
                  <a:srgbClr val="000000"/>
                </a:solidFill>
              </a:rPr>
              <a:t> </a:t>
            </a:r>
            <a:r>
              <a:rPr lang="en-GB" altLang="en-US" sz="2400" dirty="0">
                <a:solidFill>
                  <a:srgbClr val="000000"/>
                </a:solidFill>
              </a:rPr>
              <a:t>S).</a:t>
            </a:r>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Roles in the Database Environment</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0"/>
            <a:ext cx="8229600" cy="2839065"/>
          </a:xfrm>
        </p:spPr>
        <p:txBody>
          <a:bodyPr/>
          <a:lstStyle/>
          <a:p>
            <a:pPr eaLnBrk="1" hangingPunct="1"/>
            <a:r>
              <a:rPr lang="en-GB" altLang="en-US" sz="2400" dirty="0">
                <a:solidFill>
                  <a:srgbClr val="000000"/>
                </a:solidFill>
              </a:rPr>
              <a:t>Data Administrator (D</a:t>
            </a:r>
            <a:r>
              <a:rPr lang="en-GB" altLang="en-US" sz="100" dirty="0">
                <a:solidFill>
                  <a:srgbClr val="000000"/>
                </a:solidFill>
              </a:rPr>
              <a:t> </a:t>
            </a:r>
            <a:r>
              <a:rPr lang="en-GB" altLang="en-US" sz="2400" dirty="0">
                <a:solidFill>
                  <a:srgbClr val="000000"/>
                </a:solidFill>
              </a:rPr>
              <a:t>A)</a:t>
            </a:r>
          </a:p>
          <a:p>
            <a:pPr eaLnBrk="1" hangingPunct="1"/>
            <a:r>
              <a:rPr lang="en-GB" altLang="en-US" sz="2400" dirty="0">
                <a:solidFill>
                  <a:srgbClr val="000000"/>
                </a:solidFill>
              </a:rPr>
              <a:t>Database Administrator (D</a:t>
            </a:r>
            <a:r>
              <a:rPr lang="en-GB" altLang="en-US" sz="100" dirty="0">
                <a:solidFill>
                  <a:srgbClr val="000000"/>
                </a:solidFill>
              </a:rPr>
              <a:t> </a:t>
            </a:r>
            <a:r>
              <a:rPr lang="en-GB" altLang="en-US" sz="2400" dirty="0">
                <a:solidFill>
                  <a:srgbClr val="000000"/>
                </a:solidFill>
              </a:rPr>
              <a:t>B</a:t>
            </a:r>
            <a:r>
              <a:rPr lang="en-GB" altLang="en-US" sz="100" dirty="0">
                <a:solidFill>
                  <a:srgbClr val="000000"/>
                </a:solidFill>
              </a:rPr>
              <a:t> </a:t>
            </a:r>
            <a:r>
              <a:rPr lang="en-GB" altLang="en-US" sz="2400" dirty="0">
                <a:solidFill>
                  <a:srgbClr val="000000"/>
                </a:solidFill>
              </a:rPr>
              <a:t>A)</a:t>
            </a:r>
          </a:p>
          <a:p>
            <a:pPr eaLnBrk="1" hangingPunct="1"/>
            <a:r>
              <a:rPr lang="en-GB" altLang="en-US" sz="2400" dirty="0">
                <a:solidFill>
                  <a:srgbClr val="000000"/>
                </a:solidFill>
              </a:rPr>
              <a:t>Database Designers (Logical and Physical)</a:t>
            </a:r>
          </a:p>
          <a:p>
            <a:pPr eaLnBrk="1" hangingPunct="1"/>
            <a:r>
              <a:rPr lang="en-GB" altLang="en-US" sz="2400" dirty="0">
                <a:solidFill>
                  <a:srgbClr val="000000"/>
                </a:solidFill>
              </a:rPr>
              <a:t>Application Programmers</a:t>
            </a:r>
          </a:p>
          <a:p>
            <a:pPr eaLnBrk="1" hangingPunct="1"/>
            <a:r>
              <a:rPr lang="en-GB" altLang="en-US" sz="2400" dirty="0">
                <a:solidFill>
                  <a:srgbClr val="000000"/>
                </a:solidFill>
              </a:rPr>
              <a:t>End Users (naive and sophisticated)</a:t>
            </a:r>
          </a:p>
        </p:txBody>
      </p:sp>
    </p:spTree>
    <p:extLst>
      <p:ext uri="{BB962C8B-B14F-4D97-AF65-F5344CB8AC3E}">
        <p14:creationId xmlns:p14="http://schemas.microsoft.com/office/powerpoint/2010/main" val="206083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History of Database Systems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eaLnBrk="1" hangingPunct="1"/>
            <a:r>
              <a:rPr lang="en-GB" altLang="en-US" sz="2400" dirty="0">
                <a:solidFill>
                  <a:srgbClr val="000000"/>
                </a:solidFill>
              </a:rPr>
              <a:t>First-generation</a:t>
            </a:r>
          </a:p>
          <a:p>
            <a:pPr lvl="1" eaLnBrk="1" hangingPunct="1"/>
            <a:r>
              <a:rPr lang="en-GB" altLang="en-US" sz="2400" dirty="0">
                <a:solidFill>
                  <a:srgbClr val="000000"/>
                </a:solidFill>
              </a:rPr>
              <a:t>Hierarchical and Network</a:t>
            </a:r>
          </a:p>
          <a:p>
            <a:pPr eaLnBrk="1" hangingPunct="1"/>
            <a:r>
              <a:rPr lang="en-GB" altLang="en-US" sz="2400" dirty="0">
                <a:solidFill>
                  <a:srgbClr val="000000"/>
                </a:solidFill>
              </a:rPr>
              <a:t>Second generation</a:t>
            </a:r>
          </a:p>
          <a:p>
            <a:pPr lvl="1" eaLnBrk="1" hangingPunct="1"/>
            <a:r>
              <a:rPr lang="en-GB" altLang="en-US" sz="2400" dirty="0">
                <a:solidFill>
                  <a:srgbClr val="000000"/>
                </a:solidFill>
              </a:rPr>
              <a:t>Relational</a:t>
            </a:r>
          </a:p>
          <a:p>
            <a:pPr eaLnBrk="1" hangingPunct="1"/>
            <a:r>
              <a:rPr lang="en-GB" altLang="en-US" sz="2400" dirty="0">
                <a:solidFill>
                  <a:srgbClr val="000000"/>
                </a:solidFill>
              </a:rPr>
              <a:t>Third generation</a:t>
            </a:r>
          </a:p>
          <a:p>
            <a:pPr lvl="1" eaLnBrk="1" hangingPunct="1"/>
            <a:r>
              <a:rPr lang="en-GB" altLang="en-US" sz="2400" dirty="0">
                <a:solidFill>
                  <a:srgbClr val="000000"/>
                </a:solidFill>
              </a:rPr>
              <a:t>Object-Relational</a:t>
            </a:r>
          </a:p>
          <a:p>
            <a:pPr lvl="1" eaLnBrk="1" hangingPunct="1"/>
            <a:r>
              <a:rPr lang="en-GB" altLang="en-US" sz="2400" dirty="0">
                <a:solidFill>
                  <a:srgbClr val="000000"/>
                </a:solidFill>
              </a:rPr>
              <a:t>Object-Oriented</a:t>
            </a:r>
          </a:p>
        </p:txBody>
      </p:sp>
    </p:spTree>
    <p:extLst>
      <p:ext uri="{BB962C8B-B14F-4D97-AF65-F5344CB8AC3E}">
        <p14:creationId xmlns:p14="http://schemas.microsoft.com/office/powerpoint/2010/main" val="4179634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Advantages of D</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B</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 </a:t>
            </a:r>
            <a:r>
              <a:rPr lang="en-GB" sz="2000" b="0" dirty="0">
                <a:latin typeface="Times New Roman" panose="02020603050405020304" pitchFamily="18" charset="0"/>
                <a:cs typeface="Times New Roman" panose="02020603050405020304" pitchFamily="18" charset="0"/>
              </a:rPr>
              <a:t>(1 of 2)</a:t>
            </a:r>
            <a:endParaRPr lang="en-US" sz="2000" b="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eaLnBrk="1" hangingPunct="1"/>
            <a:r>
              <a:rPr lang="en-GB" altLang="en-US" sz="2400" dirty="0">
                <a:solidFill>
                  <a:srgbClr val="000000"/>
                </a:solidFill>
              </a:rPr>
              <a:t>Control of data redundancy</a:t>
            </a:r>
          </a:p>
          <a:p>
            <a:pPr eaLnBrk="1" hangingPunct="1"/>
            <a:r>
              <a:rPr lang="en-GB" altLang="en-US" sz="2400" dirty="0">
                <a:solidFill>
                  <a:srgbClr val="000000"/>
                </a:solidFill>
              </a:rPr>
              <a:t>Data consistency</a:t>
            </a:r>
          </a:p>
          <a:p>
            <a:pPr eaLnBrk="1" hangingPunct="1"/>
            <a:r>
              <a:rPr lang="en-GB" altLang="en-US" sz="2400" dirty="0">
                <a:solidFill>
                  <a:srgbClr val="000000"/>
                </a:solidFill>
              </a:rPr>
              <a:t>More information from the same amount of data</a:t>
            </a:r>
          </a:p>
          <a:p>
            <a:pPr eaLnBrk="1" hangingPunct="1"/>
            <a:r>
              <a:rPr lang="en-GB" altLang="en-US" sz="2400" dirty="0">
                <a:solidFill>
                  <a:srgbClr val="000000"/>
                </a:solidFill>
              </a:rPr>
              <a:t>Sharing of data</a:t>
            </a:r>
          </a:p>
          <a:p>
            <a:pPr eaLnBrk="1" hangingPunct="1"/>
            <a:r>
              <a:rPr lang="en-GB" altLang="en-US" sz="2400" dirty="0">
                <a:solidFill>
                  <a:srgbClr val="000000"/>
                </a:solidFill>
              </a:rPr>
              <a:t>Improved data integrity</a:t>
            </a:r>
          </a:p>
          <a:p>
            <a:pPr eaLnBrk="1" hangingPunct="1"/>
            <a:r>
              <a:rPr lang="en-GB" altLang="en-US" sz="2400" dirty="0">
                <a:solidFill>
                  <a:srgbClr val="000000"/>
                </a:solidFill>
              </a:rPr>
              <a:t>Improved security</a:t>
            </a:r>
          </a:p>
          <a:p>
            <a:pPr eaLnBrk="1" hangingPunct="1"/>
            <a:r>
              <a:rPr lang="en-GB" altLang="en-US" sz="2400" dirty="0">
                <a:solidFill>
                  <a:srgbClr val="000000"/>
                </a:solidFill>
              </a:rPr>
              <a:t>Enforcement of standards</a:t>
            </a:r>
          </a:p>
          <a:p>
            <a:pPr eaLnBrk="1" hangingPunct="1"/>
            <a:r>
              <a:rPr lang="en-GB" altLang="en-US" sz="2400" dirty="0">
                <a:solidFill>
                  <a:srgbClr val="000000"/>
                </a:solidFill>
              </a:rPr>
              <a:t>Economy of scale</a:t>
            </a:r>
          </a:p>
        </p:txBody>
      </p:sp>
    </p:spTree>
    <p:extLst>
      <p:ext uri="{BB962C8B-B14F-4D97-AF65-F5344CB8AC3E}">
        <p14:creationId xmlns:p14="http://schemas.microsoft.com/office/powerpoint/2010/main" val="254507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Advantages of D</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B</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 </a:t>
            </a:r>
            <a:r>
              <a:rPr lang="en-GB" sz="2000" b="0" dirty="0">
                <a:latin typeface="Times New Roman" panose="02020603050405020304" pitchFamily="18" charset="0"/>
                <a:cs typeface="Times New Roman" panose="02020603050405020304" pitchFamily="18" charset="0"/>
              </a:rPr>
              <a:t>(2 of 2)</a:t>
            </a:r>
            <a:endParaRPr lang="en-US" dirty="0"/>
          </a:p>
        </p:txBody>
      </p:sp>
      <p:sp>
        <p:nvSpPr>
          <p:cNvPr id="3" name="Text Placeholder 2"/>
          <p:cNvSpPr>
            <a:spLocks noGrp="1"/>
          </p:cNvSpPr>
          <p:nvPr>
            <p:ph type="body" idx="1"/>
          </p:nvPr>
        </p:nvSpPr>
        <p:spPr/>
        <p:txBody>
          <a:bodyPr/>
          <a:lstStyle/>
          <a:p>
            <a:pPr eaLnBrk="1" hangingPunct="1"/>
            <a:r>
              <a:rPr lang="en-GB" altLang="en-US" sz="2400" dirty="0">
                <a:solidFill>
                  <a:srgbClr val="000000"/>
                </a:solidFill>
              </a:rPr>
              <a:t>Balance conflicting requirements</a:t>
            </a:r>
          </a:p>
          <a:p>
            <a:pPr eaLnBrk="1" hangingPunct="1"/>
            <a:r>
              <a:rPr lang="en-GB" altLang="en-US" sz="2400" dirty="0">
                <a:solidFill>
                  <a:srgbClr val="000000"/>
                </a:solidFill>
              </a:rPr>
              <a:t>Improved data accessibility and responsiveness</a:t>
            </a:r>
          </a:p>
          <a:p>
            <a:pPr eaLnBrk="1" hangingPunct="1"/>
            <a:r>
              <a:rPr lang="en-GB" altLang="en-US" sz="2400" dirty="0">
                <a:solidFill>
                  <a:srgbClr val="000000"/>
                </a:solidFill>
              </a:rPr>
              <a:t>Increased productivity</a:t>
            </a:r>
          </a:p>
          <a:p>
            <a:pPr eaLnBrk="1" hangingPunct="1"/>
            <a:r>
              <a:rPr lang="en-GB" altLang="en-US" sz="2400" dirty="0">
                <a:solidFill>
                  <a:srgbClr val="000000"/>
                </a:solidFill>
              </a:rPr>
              <a:t>Improved maintenance through data independence</a:t>
            </a:r>
          </a:p>
          <a:p>
            <a:pPr eaLnBrk="1" hangingPunct="1"/>
            <a:r>
              <a:rPr lang="en-GB" altLang="en-US" sz="2400" dirty="0">
                <a:solidFill>
                  <a:srgbClr val="000000"/>
                </a:solidFill>
              </a:rPr>
              <a:t>Increased concurrency</a:t>
            </a:r>
          </a:p>
          <a:p>
            <a:pPr eaLnBrk="1" hangingPunct="1"/>
            <a:r>
              <a:rPr lang="en-GB" altLang="en-US" sz="2400" dirty="0">
                <a:solidFill>
                  <a:srgbClr val="000000"/>
                </a:solidFill>
              </a:rPr>
              <a:t>Improved backup and recovery services</a:t>
            </a:r>
          </a:p>
        </p:txBody>
      </p:sp>
    </p:spTree>
    <p:extLst>
      <p:ext uri="{BB962C8B-B14F-4D97-AF65-F5344CB8AC3E}">
        <p14:creationId xmlns:p14="http://schemas.microsoft.com/office/powerpoint/2010/main" val="293587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Disadvantages of D</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B</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a:t>
            </a:r>
            <a:r>
              <a:rPr lang="en-GB" sz="1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a:t>
            </a:r>
            <a:endParaRPr lang="en-US" dirty="0"/>
          </a:p>
        </p:txBody>
      </p:sp>
      <p:sp>
        <p:nvSpPr>
          <p:cNvPr id="3" name="Text Placeholder 2"/>
          <p:cNvSpPr>
            <a:spLocks noGrp="1"/>
          </p:cNvSpPr>
          <p:nvPr>
            <p:ph type="body" idx="1"/>
          </p:nvPr>
        </p:nvSpPr>
        <p:spPr/>
        <p:txBody>
          <a:bodyPr/>
          <a:lstStyle/>
          <a:p>
            <a:pPr eaLnBrk="1" hangingPunct="1"/>
            <a:r>
              <a:rPr lang="en-GB" altLang="en-US" sz="2400" dirty="0">
                <a:solidFill>
                  <a:srgbClr val="000000"/>
                </a:solidFill>
              </a:rPr>
              <a:t>Complexity</a:t>
            </a:r>
          </a:p>
          <a:p>
            <a:pPr eaLnBrk="1" hangingPunct="1"/>
            <a:r>
              <a:rPr lang="en-GB" altLang="en-US" sz="2400" dirty="0">
                <a:solidFill>
                  <a:srgbClr val="000000"/>
                </a:solidFill>
              </a:rPr>
              <a:t>Size</a:t>
            </a:r>
          </a:p>
          <a:p>
            <a:pPr eaLnBrk="1" hangingPunct="1"/>
            <a:r>
              <a:rPr lang="en-GB" altLang="en-US" sz="2400" dirty="0">
                <a:solidFill>
                  <a:srgbClr val="000000"/>
                </a:solidFill>
              </a:rPr>
              <a:t>Cost of D</a:t>
            </a:r>
            <a:r>
              <a:rPr lang="en-GB" altLang="en-US" sz="100" dirty="0">
                <a:solidFill>
                  <a:srgbClr val="000000"/>
                </a:solidFill>
              </a:rPr>
              <a:t> </a:t>
            </a:r>
            <a:r>
              <a:rPr lang="en-GB" altLang="en-US" sz="2400" dirty="0">
                <a:solidFill>
                  <a:srgbClr val="000000"/>
                </a:solidFill>
              </a:rPr>
              <a:t>B</a:t>
            </a:r>
            <a:r>
              <a:rPr lang="en-GB" altLang="en-US" sz="100" dirty="0">
                <a:solidFill>
                  <a:srgbClr val="000000"/>
                </a:solidFill>
              </a:rPr>
              <a:t> </a:t>
            </a:r>
            <a:r>
              <a:rPr lang="en-GB" altLang="en-US" sz="2400" dirty="0">
                <a:solidFill>
                  <a:srgbClr val="000000"/>
                </a:solidFill>
              </a:rPr>
              <a:t>M</a:t>
            </a:r>
            <a:r>
              <a:rPr lang="en-GB" altLang="en-US" sz="100" dirty="0">
                <a:solidFill>
                  <a:srgbClr val="000000"/>
                </a:solidFill>
              </a:rPr>
              <a:t> </a:t>
            </a:r>
            <a:r>
              <a:rPr lang="en-GB" altLang="en-US" sz="2400" dirty="0">
                <a:solidFill>
                  <a:srgbClr val="000000"/>
                </a:solidFill>
              </a:rPr>
              <a:t>S</a:t>
            </a:r>
          </a:p>
          <a:p>
            <a:pPr eaLnBrk="1" hangingPunct="1"/>
            <a:r>
              <a:rPr lang="en-GB" altLang="en-US" sz="2400" dirty="0">
                <a:solidFill>
                  <a:srgbClr val="000000"/>
                </a:solidFill>
              </a:rPr>
              <a:t>Additional hardware costs</a:t>
            </a:r>
          </a:p>
          <a:p>
            <a:pPr eaLnBrk="1" hangingPunct="1"/>
            <a:r>
              <a:rPr lang="en-GB" altLang="en-US" sz="2400" dirty="0">
                <a:solidFill>
                  <a:srgbClr val="000000"/>
                </a:solidFill>
              </a:rPr>
              <a:t>Cost of conversion</a:t>
            </a:r>
          </a:p>
          <a:p>
            <a:pPr eaLnBrk="1" hangingPunct="1"/>
            <a:r>
              <a:rPr lang="en-GB" altLang="en-US" sz="2400" dirty="0">
                <a:solidFill>
                  <a:srgbClr val="000000"/>
                </a:solidFill>
              </a:rPr>
              <a:t>Performance</a:t>
            </a:r>
          </a:p>
          <a:p>
            <a:pPr eaLnBrk="1" hangingPunct="1"/>
            <a:r>
              <a:rPr lang="en-GB" altLang="en-US" sz="2400" dirty="0">
                <a:solidFill>
                  <a:srgbClr val="000000"/>
                </a:solidFill>
              </a:rPr>
              <a:t>Higher impact of a failure</a:t>
            </a:r>
          </a:p>
        </p:txBody>
      </p:sp>
    </p:spTree>
    <p:extLst>
      <p:ext uri="{BB962C8B-B14F-4D97-AF65-F5344CB8AC3E}">
        <p14:creationId xmlns:p14="http://schemas.microsoft.com/office/powerpoint/2010/main" val="182503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Learning Objectives </a:t>
            </a:r>
            <a:r>
              <a:rPr lang="en-GB" sz="2000" b="0" dirty="0">
                <a:latin typeface="Times New Roman" panose="02020603050405020304" pitchFamily="18" charset="0"/>
                <a:cs typeface="Times New Roman" panose="02020603050405020304" pitchFamily="18" charset="0"/>
              </a:rPr>
              <a:t>(2 of 2)</a:t>
            </a:r>
            <a:endParaRPr lang="en-US" sz="2000" b="0" dirty="0"/>
          </a:p>
        </p:txBody>
      </p:sp>
      <p:sp>
        <p:nvSpPr>
          <p:cNvPr id="3" name="Text Placeholder 2"/>
          <p:cNvSpPr>
            <a:spLocks noGrp="1"/>
          </p:cNvSpPr>
          <p:nvPr>
            <p:ph type="body" idx="1"/>
          </p:nvPr>
        </p:nvSpPr>
        <p:spPr/>
        <p:txBody>
          <a:bodyPr/>
          <a:lstStyle/>
          <a:p>
            <a:pPr marL="0" indent="0" eaLnBrk="1" hangingPunct="1">
              <a:buNone/>
            </a:pPr>
            <a:r>
              <a:rPr lang="en-GB" altLang="en-US" sz="2400" b="1" dirty="0">
                <a:solidFill>
                  <a:schemeClr val="tx2"/>
                </a:solidFill>
              </a:rPr>
              <a:t>1.6</a:t>
            </a:r>
            <a:r>
              <a:rPr lang="en-GB" altLang="en-US" sz="2400" dirty="0">
                <a:solidFill>
                  <a:srgbClr val="000000"/>
                </a:solidFill>
              </a:rPr>
              <a:t> Typical functions of a D</a:t>
            </a:r>
            <a:r>
              <a:rPr lang="en-GB" altLang="en-US" sz="100" dirty="0">
                <a:solidFill>
                  <a:srgbClr val="000000"/>
                </a:solidFill>
              </a:rPr>
              <a:t> </a:t>
            </a:r>
            <a:r>
              <a:rPr lang="en-GB" altLang="en-US" sz="2400" dirty="0">
                <a:solidFill>
                  <a:srgbClr val="000000"/>
                </a:solidFill>
              </a:rPr>
              <a:t>B</a:t>
            </a:r>
            <a:r>
              <a:rPr lang="en-GB" altLang="en-US" sz="100" dirty="0">
                <a:solidFill>
                  <a:srgbClr val="000000"/>
                </a:solidFill>
              </a:rPr>
              <a:t> </a:t>
            </a:r>
            <a:r>
              <a:rPr lang="en-GB" altLang="en-US" sz="2400" dirty="0">
                <a:solidFill>
                  <a:srgbClr val="000000"/>
                </a:solidFill>
              </a:rPr>
              <a:t>M</a:t>
            </a:r>
            <a:r>
              <a:rPr lang="en-GB" altLang="en-US" sz="100" dirty="0">
                <a:solidFill>
                  <a:srgbClr val="000000"/>
                </a:solidFill>
              </a:rPr>
              <a:t> </a:t>
            </a:r>
            <a:r>
              <a:rPr lang="en-GB" altLang="en-US" sz="2400" dirty="0">
                <a:solidFill>
                  <a:srgbClr val="000000"/>
                </a:solidFill>
              </a:rPr>
              <a:t>S.</a:t>
            </a:r>
          </a:p>
          <a:p>
            <a:pPr marL="0" indent="0" eaLnBrk="1" hangingPunct="1">
              <a:buNone/>
            </a:pPr>
            <a:r>
              <a:rPr lang="en-GB" altLang="en-US" sz="2400" b="1" dirty="0">
                <a:solidFill>
                  <a:schemeClr val="tx2"/>
                </a:solidFill>
              </a:rPr>
              <a:t>1.7</a:t>
            </a:r>
            <a:r>
              <a:rPr lang="en-GB" altLang="en-US" sz="2400" b="1" dirty="0">
                <a:solidFill>
                  <a:srgbClr val="000000"/>
                </a:solidFill>
              </a:rPr>
              <a:t> </a:t>
            </a:r>
            <a:r>
              <a:rPr lang="en-GB" altLang="en-US" sz="2400" dirty="0">
                <a:solidFill>
                  <a:srgbClr val="000000"/>
                </a:solidFill>
              </a:rPr>
              <a:t>Major components of the D</a:t>
            </a:r>
            <a:r>
              <a:rPr lang="en-GB" altLang="en-US" sz="100" dirty="0">
                <a:solidFill>
                  <a:srgbClr val="000000"/>
                </a:solidFill>
              </a:rPr>
              <a:t> </a:t>
            </a:r>
            <a:r>
              <a:rPr lang="en-GB" altLang="en-US" sz="2400" dirty="0">
                <a:solidFill>
                  <a:srgbClr val="000000"/>
                </a:solidFill>
              </a:rPr>
              <a:t>B</a:t>
            </a:r>
            <a:r>
              <a:rPr lang="en-GB" altLang="en-US" sz="100" dirty="0">
                <a:solidFill>
                  <a:srgbClr val="000000"/>
                </a:solidFill>
              </a:rPr>
              <a:t> </a:t>
            </a:r>
            <a:r>
              <a:rPr lang="en-GB" altLang="en-US" sz="2400" dirty="0">
                <a:solidFill>
                  <a:srgbClr val="000000"/>
                </a:solidFill>
              </a:rPr>
              <a:t>M</a:t>
            </a:r>
            <a:r>
              <a:rPr lang="en-GB" altLang="en-US" sz="100" dirty="0">
                <a:solidFill>
                  <a:srgbClr val="000000"/>
                </a:solidFill>
              </a:rPr>
              <a:t> </a:t>
            </a:r>
            <a:r>
              <a:rPr lang="en-GB" altLang="en-US" sz="2400" dirty="0">
                <a:solidFill>
                  <a:srgbClr val="000000"/>
                </a:solidFill>
              </a:rPr>
              <a:t>S environment.</a:t>
            </a:r>
          </a:p>
          <a:p>
            <a:pPr marL="0" indent="0" eaLnBrk="1" hangingPunct="1">
              <a:buNone/>
            </a:pPr>
            <a:r>
              <a:rPr lang="en-GB" altLang="en-US" sz="2400" b="1" dirty="0">
                <a:solidFill>
                  <a:schemeClr val="tx2"/>
                </a:solidFill>
              </a:rPr>
              <a:t>1.8</a:t>
            </a:r>
            <a:r>
              <a:rPr lang="en-GB" altLang="en-US" sz="2400" dirty="0">
                <a:solidFill>
                  <a:srgbClr val="000000"/>
                </a:solidFill>
              </a:rPr>
              <a:t> Personnel involved in the D</a:t>
            </a:r>
            <a:r>
              <a:rPr lang="en-GB" altLang="en-US" sz="100" dirty="0">
                <a:solidFill>
                  <a:srgbClr val="000000"/>
                </a:solidFill>
              </a:rPr>
              <a:t> </a:t>
            </a:r>
            <a:r>
              <a:rPr lang="en-GB" altLang="en-US" sz="2400" dirty="0">
                <a:solidFill>
                  <a:srgbClr val="000000"/>
                </a:solidFill>
              </a:rPr>
              <a:t>B</a:t>
            </a:r>
            <a:r>
              <a:rPr lang="en-GB" altLang="en-US" sz="100" dirty="0">
                <a:solidFill>
                  <a:srgbClr val="000000"/>
                </a:solidFill>
              </a:rPr>
              <a:t> </a:t>
            </a:r>
            <a:r>
              <a:rPr lang="en-GB" altLang="en-US" sz="2400" dirty="0">
                <a:solidFill>
                  <a:srgbClr val="000000"/>
                </a:solidFill>
              </a:rPr>
              <a:t>M</a:t>
            </a:r>
            <a:r>
              <a:rPr lang="en-GB" altLang="en-US" sz="100" dirty="0">
                <a:solidFill>
                  <a:srgbClr val="000000"/>
                </a:solidFill>
              </a:rPr>
              <a:t> </a:t>
            </a:r>
            <a:r>
              <a:rPr lang="en-GB" altLang="en-US" sz="2400" dirty="0">
                <a:solidFill>
                  <a:srgbClr val="000000"/>
                </a:solidFill>
              </a:rPr>
              <a:t>S environment.</a:t>
            </a:r>
          </a:p>
          <a:p>
            <a:pPr marL="0" indent="0" eaLnBrk="1" hangingPunct="1">
              <a:buNone/>
            </a:pPr>
            <a:r>
              <a:rPr lang="en-GB" altLang="en-US" sz="2400" b="1" dirty="0">
                <a:solidFill>
                  <a:schemeClr val="tx2"/>
                </a:solidFill>
              </a:rPr>
              <a:t>1.9</a:t>
            </a:r>
            <a:r>
              <a:rPr lang="en-GB" altLang="en-US" sz="2400" dirty="0">
                <a:solidFill>
                  <a:srgbClr val="000000"/>
                </a:solidFill>
              </a:rPr>
              <a:t> History of the development of D</a:t>
            </a:r>
            <a:r>
              <a:rPr lang="en-GB" altLang="en-US" sz="100" dirty="0">
                <a:solidFill>
                  <a:srgbClr val="000000"/>
                </a:solidFill>
              </a:rPr>
              <a:t> </a:t>
            </a:r>
            <a:r>
              <a:rPr lang="en-GB" altLang="en-US" sz="2400" dirty="0">
                <a:solidFill>
                  <a:srgbClr val="000000"/>
                </a:solidFill>
              </a:rPr>
              <a:t>B</a:t>
            </a:r>
            <a:r>
              <a:rPr lang="en-GB" altLang="en-US" sz="100" dirty="0">
                <a:solidFill>
                  <a:srgbClr val="000000"/>
                </a:solidFill>
              </a:rPr>
              <a:t> </a:t>
            </a:r>
            <a:r>
              <a:rPr lang="en-GB" altLang="en-US" sz="2400" dirty="0">
                <a:solidFill>
                  <a:srgbClr val="000000"/>
                </a:solidFill>
              </a:rPr>
              <a:t>M</a:t>
            </a:r>
            <a:r>
              <a:rPr lang="en-GB" altLang="en-US" sz="100" dirty="0">
                <a:solidFill>
                  <a:srgbClr val="000000"/>
                </a:solidFill>
              </a:rPr>
              <a:t> </a:t>
            </a:r>
            <a:r>
              <a:rPr lang="en-GB" altLang="en-US" sz="2400" dirty="0">
                <a:solidFill>
                  <a:srgbClr val="000000"/>
                </a:solidFill>
              </a:rPr>
              <a:t>S</a:t>
            </a:r>
            <a:r>
              <a:rPr lang="en-GB" altLang="en-US" sz="100" dirty="0">
                <a:solidFill>
                  <a:srgbClr val="000000"/>
                </a:solidFill>
              </a:rPr>
              <a:t> </a:t>
            </a:r>
            <a:r>
              <a:rPr lang="en-GB" altLang="en-US" sz="2400" dirty="0">
                <a:solidFill>
                  <a:srgbClr val="000000"/>
                </a:solidFill>
              </a:rPr>
              <a:t>s.</a:t>
            </a:r>
          </a:p>
          <a:p>
            <a:pPr marL="0" indent="0" eaLnBrk="1" hangingPunct="1">
              <a:buNone/>
            </a:pPr>
            <a:r>
              <a:rPr lang="en-GB" altLang="en-US" sz="2400" b="1" dirty="0">
                <a:solidFill>
                  <a:schemeClr val="tx2"/>
                </a:solidFill>
              </a:rPr>
              <a:t>1.10</a:t>
            </a:r>
            <a:r>
              <a:rPr lang="en-GB" altLang="en-US" sz="2400" dirty="0">
                <a:solidFill>
                  <a:srgbClr val="000000"/>
                </a:solidFill>
              </a:rPr>
              <a:t> Advantages and disadvantages of D</a:t>
            </a:r>
            <a:r>
              <a:rPr lang="en-GB" altLang="en-US" sz="100" dirty="0">
                <a:solidFill>
                  <a:srgbClr val="000000"/>
                </a:solidFill>
              </a:rPr>
              <a:t> </a:t>
            </a:r>
            <a:r>
              <a:rPr lang="en-GB" altLang="en-US" sz="2400" dirty="0">
                <a:solidFill>
                  <a:srgbClr val="000000"/>
                </a:solidFill>
              </a:rPr>
              <a:t>B</a:t>
            </a:r>
            <a:r>
              <a:rPr lang="en-GB" altLang="en-US" sz="100" dirty="0">
                <a:solidFill>
                  <a:srgbClr val="000000"/>
                </a:solidFill>
              </a:rPr>
              <a:t> </a:t>
            </a:r>
            <a:r>
              <a:rPr lang="en-GB" altLang="en-US" sz="2400" dirty="0">
                <a:solidFill>
                  <a:srgbClr val="000000"/>
                </a:solidFill>
              </a:rPr>
              <a:t>M</a:t>
            </a:r>
            <a:r>
              <a:rPr lang="en-GB" altLang="en-US" sz="100" dirty="0">
                <a:solidFill>
                  <a:srgbClr val="000000"/>
                </a:solidFill>
              </a:rPr>
              <a:t> </a:t>
            </a:r>
            <a:r>
              <a:rPr lang="en-GB" altLang="en-US" sz="2400" dirty="0">
                <a:solidFill>
                  <a:srgbClr val="000000"/>
                </a:solidFill>
              </a:rPr>
              <a:t>S</a:t>
            </a:r>
            <a:r>
              <a:rPr lang="en-GB" altLang="en-US" sz="100" dirty="0">
                <a:solidFill>
                  <a:srgbClr val="000000"/>
                </a:solidFill>
              </a:rPr>
              <a:t> </a:t>
            </a:r>
            <a:r>
              <a:rPr lang="en-GB" altLang="en-US" sz="2400" dirty="0">
                <a:solidFill>
                  <a:srgbClr val="000000"/>
                </a:solidFill>
              </a:rPr>
              <a:t>s.</a:t>
            </a:r>
          </a:p>
        </p:txBody>
      </p:sp>
    </p:spTree>
    <p:extLst>
      <p:ext uri="{BB962C8B-B14F-4D97-AF65-F5344CB8AC3E}">
        <p14:creationId xmlns:p14="http://schemas.microsoft.com/office/powerpoint/2010/main" val="305746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Examples of Database Applications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eaLnBrk="1" hangingPunct="1"/>
            <a:r>
              <a:rPr lang="en-US" altLang="en-US" sz="2400" dirty="0">
                <a:solidFill>
                  <a:srgbClr val="000000"/>
                </a:solidFill>
                <a:cs typeface="Times New Roman" panose="02020603050405020304" pitchFamily="18" charset="0"/>
              </a:rPr>
              <a:t>Purchases from the supermarket</a:t>
            </a:r>
          </a:p>
          <a:p>
            <a:pPr eaLnBrk="1" hangingPunct="1"/>
            <a:r>
              <a:rPr lang="en-US" altLang="en-US" sz="2400" dirty="0">
                <a:solidFill>
                  <a:srgbClr val="000000"/>
                </a:solidFill>
                <a:cs typeface="Times New Roman" panose="02020603050405020304" pitchFamily="18" charset="0"/>
              </a:rPr>
              <a:t>Purchases using your credit card</a:t>
            </a:r>
            <a:endParaRPr lang="en-GB" altLang="en-US" sz="2400" dirty="0">
              <a:solidFill>
                <a:srgbClr val="000000"/>
              </a:solidFill>
            </a:endParaRPr>
          </a:p>
          <a:p>
            <a:pPr eaLnBrk="1" hangingPunct="1"/>
            <a:r>
              <a:rPr lang="en-US" altLang="en-US" sz="2400" dirty="0">
                <a:solidFill>
                  <a:srgbClr val="000000"/>
                </a:solidFill>
                <a:cs typeface="Times New Roman" panose="02020603050405020304" pitchFamily="18" charset="0"/>
              </a:rPr>
              <a:t>Booking a holiday at the travel agents</a:t>
            </a:r>
          </a:p>
          <a:p>
            <a:pPr eaLnBrk="1" hangingPunct="1"/>
            <a:r>
              <a:rPr lang="en-US" altLang="en-US" sz="2400" dirty="0">
                <a:solidFill>
                  <a:srgbClr val="000000"/>
                </a:solidFill>
                <a:cs typeface="Times New Roman" panose="02020603050405020304" pitchFamily="18" charset="0"/>
              </a:rPr>
              <a:t>Using the local library</a:t>
            </a:r>
            <a:endParaRPr lang="en-GB" altLang="en-US" sz="2400" dirty="0">
              <a:solidFill>
                <a:srgbClr val="000000"/>
              </a:solidFill>
              <a:cs typeface="Times New Roman" panose="02020603050405020304" pitchFamily="18" charset="0"/>
            </a:endParaRPr>
          </a:p>
          <a:p>
            <a:pPr eaLnBrk="1" hangingPunct="1"/>
            <a:r>
              <a:rPr lang="en-US" altLang="en-US" sz="2400" dirty="0">
                <a:solidFill>
                  <a:srgbClr val="000000"/>
                </a:solidFill>
                <a:cs typeface="Times New Roman" panose="02020603050405020304" pitchFamily="18" charset="0"/>
              </a:rPr>
              <a:t>Taking out insurance</a:t>
            </a:r>
            <a:endParaRPr lang="en-GB" altLang="en-US" sz="2400" dirty="0">
              <a:solidFill>
                <a:srgbClr val="000000"/>
              </a:solidFill>
              <a:cs typeface="Times New Roman" panose="02020603050405020304" pitchFamily="18" charset="0"/>
            </a:endParaRPr>
          </a:p>
          <a:p>
            <a:pPr eaLnBrk="1" hangingPunct="1"/>
            <a:r>
              <a:rPr lang="en-GB" altLang="en-US" sz="2400" dirty="0">
                <a:solidFill>
                  <a:srgbClr val="000000"/>
                </a:solidFill>
                <a:cs typeface="Times New Roman" panose="02020603050405020304" pitchFamily="18" charset="0"/>
              </a:rPr>
              <a:t>Renting a video</a:t>
            </a:r>
          </a:p>
          <a:p>
            <a:pPr eaLnBrk="1" hangingPunct="1"/>
            <a:r>
              <a:rPr lang="en-US" altLang="en-US" sz="2400" dirty="0">
                <a:solidFill>
                  <a:srgbClr val="000000"/>
                </a:solidFill>
                <a:cs typeface="Times New Roman" panose="02020603050405020304" pitchFamily="18" charset="0"/>
              </a:rPr>
              <a:t>Using the Internet</a:t>
            </a:r>
            <a:endParaRPr lang="en-GB" altLang="en-US" sz="2400" dirty="0">
              <a:solidFill>
                <a:srgbClr val="000000"/>
              </a:solidFill>
              <a:cs typeface="Times New Roman" panose="02020603050405020304" pitchFamily="18" charset="0"/>
            </a:endParaRPr>
          </a:p>
          <a:p>
            <a:pPr eaLnBrk="1" hangingPunct="1"/>
            <a:r>
              <a:rPr lang="en-US" altLang="en-US" sz="2400" dirty="0">
                <a:solidFill>
                  <a:srgbClr val="000000"/>
                </a:solidFill>
                <a:cs typeface="Times New Roman" panose="02020603050405020304" pitchFamily="18" charset="0"/>
              </a:rPr>
              <a:t>Studying at university</a:t>
            </a:r>
            <a:endParaRPr lang="en-GB" altLang="en-US" sz="2400"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393879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File-Based Systems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eaLnBrk="1" hangingPunct="1"/>
            <a:r>
              <a:rPr lang="en-GB" altLang="en-US" sz="2400" dirty="0">
                <a:solidFill>
                  <a:srgbClr val="000000"/>
                </a:solidFill>
                <a:cs typeface="Times" panose="02020603050405020304" pitchFamily="18" charset="0"/>
              </a:rPr>
              <a:t>Collection of application programs that perform services for the end users (e.g. reports).</a:t>
            </a:r>
          </a:p>
          <a:p>
            <a:pPr eaLnBrk="1" hangingPunct="1"/>
            <a:r>
              <a:rPr lang="en-GB" altLang="en-US" sz="2400" dirty="0">
                <a:solidFill>
                  <a:srgbClr val="000000"/>
                </a:solidFill>
                <a:cs typeface="Times" panose="02020603050405020304" pitchFamily="18" charset="0"/>
              </a:rPr>
              <a:t>Each program defines and manages its own data.</a:t>
            </a:r>
          </a:p>
        </p:txBody>
      </p:sp>
    </p:spTree>
    <p:extLst>
      <p:ext uri="{BB962C8B-B14F-4D97-AF65-F5344CB8AC3E}">
        <p14:creationId xmlns:p14="http://schemas.microsoft.com/office/powerpoint/2010/main" val="3131177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GB" dirty="0">
                <a:latin typeface="Times New Roman" panose="02020603050405020304" pitchFamily="18" charset="0"/>
                <a:cs typeface="Times New Roman" panose="02020603050405020304" pitchFamily="18" charset="0"/>
              </a:rPr>
              <a:t>File-Based Processing</a:t>
            </a:r>
            <a:endParaRPr lang="en-US" dirty="0">
              <a:latin typeface="Times New Roman" panose="02020603050405020304" pitchFamily="18" charset="0"/>
              <a:cs typeface="Times New Roman" panose="02020603050405020304" pitchFamily="18" charset="0"/>
            </a:endParaRPr>
          </a:p>
        </p:txBody>
      </p:sp>
      <p:pic>
        <p:nvPicPr>
          <p:cNvPr id="8" name="Picture 7" descr="The composite image schematic for sales starts from left to right with sales, sales application program, and sales file database. These components are linked to each other by two-head horizontal arrows. The sales are illustrated by a desktop computer. The sales application programs contain data entry and reports, file handling routines and file definitions. The sales file database is illustrated by a cylinder. The composite image schematic for contracts starts from left to right with contracts, contracts application programs, and contracts file database. These components are linked to each other by two-head horizontal arrows. The contracts are illustrated by a desktop computer. The contracts application programs contain data entry and reports, file handling routines, and file definitions. The contracts file database is illustrated by a cylinder. Underneath the two composite schematics is the following text. "/>
          <p:cNvPicPr>
            <a:picLocks noChangeAspect="1"/>
          </p:cNvPicPr>
          <p:nvPr/>
        </p:nvPicPr>
        <p:blipFill>
          <a:blip r:embed="rId3"/>
          <a:stretch>
            <a:fillRect/>
          </a:stretch>
        </p:blipFill>
        <p:spPr>
          <a:xfrm>
            <a:off x="1486161" y="1611380"/>
            <a:ext cx="6466010" cy="2468550"/>
          </a:xfrm>
          <a:prstGeom prst="rect">
            <a:avLst/>
          </a:prstGeom>
        </p:spPr>
      </p:pic>
      <p:sp>
        <p:nvSpPr>
          <p:cNvPr id="9" name="Text Placeholder 8"/>
          <p:cNvSpPr>
            <a:spLocks noGrp="1"/>
          </p:cNvSpPr>
          <p:nvPr>
            <p:ph type="body" idx="1"/>
          </p:nvPr>
        </p:nvSpPr>
        <p:spPr>
          <a:xfrm>
            <a:off x="457199" y="4192791"/>
            <a:ext cx="8448261" cy="2158312"/>
          </a:xfrm>
        </p:spPr>
        <p:txBody>
          <a:bodyPr/>
          <a:lstStyle/>
          <a:p>
            <a:pPr marL="0" indent="0">
              <a:spcBef>
                <a:spcPts val="0"/>
              </a:spcBef>
              <a:buNone/>
            </a:pPr>
            <a:r>
              <a:rPr lang="en-US" sz="1400" dirty="0"/>
              <a:t>Sales Files</a:t>
            </a:r>
          </a:p>
          <a:p>
            <a:pPr marL="180000" indent="0">
              <a:spcBef>
                <a:spcPts val="0"/>
              </a:spcBef>
              <a:buNone/>
            </a:pPr>
            <a:r>
              <a:rPr lang="en-US" sz="1400" b="1" dirty="0"/>
              <a:t>Property</a:t>
            </a:r>
            <a:r>
              <a:rPr lang="en-US" sz="100" b="1" dirty="0"/>
              <a:t> </a:t>
            </a:r>
            <a:r>
              <a:rPr lang="en-US" sz="1400" b="1" dirty="0"/>
              <a:t>For</a:t>
            </a:r>
            <a:r>
              <a:rPr lang="en-US" sz="100" b="1" dirty="0"/>
              <a:t> </a:t>
            </a:r>
            <a:r>
              <a:rPr lang="en-US" sz="1400" b="1" dirty="0"/>
              <a:t>Rent</a:t>
            </a:r>
            <a:r>
              <a:rPr lang="en-US" sz="1400" dirty="0"/>
              <a:t> (property</a:t>
            </a:r>
            <a:r>
              <a:rPr lang="en-US" sz="100" dirty="0"/>
              <a:t> </a:t>
            </a:r>
            <a:r>
              <a:rPr lang="en-US" sz="1400" dirty="0"/>
              <a:t>N</a:t>
            </a:r>
            <a:r>
              <a:rPr lang="en-US" sz="100" dirty="0"/>
              <a:t> </a:t>
            </a:r>
            <a:r>
              <a:rPr lang="en-US" sz="1400" dirty="0"/>
              <a:t>o, street, city, postcode, type, rooms, rent, and owner</a:t>
            </a:r>
            <a:r>
              <a:rPr lang="en-US" sz="100" dirty="0"/>
              <a:t> </a:t>
            </a:r>
            <a:r>
              <a:rPr lang="en-US" sz="1400" dirty="0"/>
              <a:t>N</a:t>
            </a:r>
            <a:r>
              <a:rPr lang="en-US" sz="100" dirty="0"/>
              <a:t> </a:t>
            </a:r>
            <a:r>
              <a:rPr lang="en-US" sz="1400" dirty="0"/>
              <a:t>o)</a:t>
            </a:r>
          </a:p>
          <a:p>
            <a:pPr marL="180000" indent="0">
              <a:spcBef>
                <a:spcPts val="0"/>
              </a:spcBef>
              <a:buNone/>
            </a:pPr>
            <a:r>
              <a:rPr lang="en-US" sz="1400" b="1" dirty="0"/>
              <a:t>Private</a:t>
            </a:r>
            <a:r>
              <a:rPr lang="en-US" sz="100" b="1" dirty="0"/>
              <a:t> </a:t>
            </a:r>
            <a:r>
              <a:rPr lang="en-US" sz="1400" b="1" dirty="0"/>
              <a:t>Owner</a:t>
            </a:r>
            <a:r>
              <a:rPr lang="en-US" sz="1400" dirty="0"/>
              <a:t> (owner</a:t>
            </a:r>
            <a:r>
              <a:rPr lang="en-US" sz="100" dirty="0"/>
              <a:t> </a:t>
            </a:r>
            <a:r>
              <a:rPr lang="en-US" sz="1400" dirty="0"/>
              <a:t>N</a:t>
            </a:r>
            <a:r>
              <a:rPr lang="en-US" sz="100" dirty="0"/>
              <a:t> </a:t>
            </a:r>
            <a:r>
              <a:rPr lang="en-US" sz="1400" dirty="0"/>
              <a:t>o, f</a:t>
            </a:r>
            <a:r>
              <a:rPr lang="en-US" sz="100" dirty="0"/>
              <a:t> </a:t>
            </a:r>
            <a:r>
              <a:rPr lang="en-US" sz="1400" dirty="0"/>
              <a:t>Name, l</a:t>
            </a:r>
            <a:r>
              <a:rPr lang="en-US" sz="100" dirty="0"/>
              <a:t> </a:t>
            </a:r>
            <a:r>
              <a:rPr lang="en-US" sz="1400" dirty="0"/>
              <a:t>Name, address, tel</a:t>
            </a:r>
            <a:r>
              <a:rPr lang="en-US" sz="100" dirty="0"/>
              <a:t> </a:t>
            </a:r>
            <a:r>
              <a:rPr lang="en-US" sz="1400" dirty="0"/>
              <a:t>N</a:t>
            </a:r>
            <a:r>
              <a:rPr lang="en-US" sz="100" dirty="0"/>
              <a:t> </a:t>
            </a:r>
            <a:r>
              <a:rPr lang="en-US" sz="1400" dirty="0"/>
              <a:t>o)</a:t>
            </a:r>
          </a:p>
          <a:p>
            <a:pPr marL="180000" indent="0">
              <a:spcBef>
                <a:spcPts val="0"/>
              </a:spcBef>
              <a:buNone/>
            </a:pPr>
            <a:r>
              <a:rPr lang="en-US" sz="1400" b="1" dirty="0"/>
              <a:t>Client</a:t>
            </a:r>
            <a:r>
              <a:rPr lang="en-US" sz="1400" dirty="0"/>
              <a:t> (client</a:t>
            </a:r>
            <a:r>
              <a:rPr lang="en-US" sz="100" dirty="0"/>
              <a:t> </a:t>
            </a:r>
            <a:r>
              <a:rPr lang="en-US" sz="1400" dirty="0"/>
              <a:t>N</a:t>
            </a:r>
            <a:r>
              <a:rPr lang="en-US" sz="100" dirty="0"/>
              <a:t> </a:t>
            </a:r>
            <a:r>
              <a:rPr lang="en-US" sz="1400" dirty="0"/>
              <a:t>o, f</a:t>
            </a:r>
            <a:r>
              <a:rPr lang="en-US" sz="100" dirty="0"/>
              <a:t> </a:t>
            </a:r>
            <a:r>
              <a:rPr lang="en-US" sz="1400" dirty="0"/>
              <a:t>Name, l</a:t>
            </a:r>
            <a:r>
              <a:rPr lang="en-US" sz="100" dirty="0"/>
              <a:t> </a:t>
            </a:r>
            <a:r>
              <a:rPr lang="en-US" sz="1400" dirty="0"/>
              <a:t>Name, address, tel</a:t>
            </a:r>
            <a:r>
              <a:rPr lang="en-US" sz="100" dirty="0"/>
              <a:t> </a:t>
            </a:r>
            <a:r>
              <a:rPr lang="en-US" sz="1400" dirty="0"/>
              <a:t>N</a:t>
            </a:r>
            <a:r>
              <a:rPr lang="en-US" sz="100" dirty="0"/>
              <a:t> </a:t>
            </a:r>
            <a:r>
              <a:rPr lang="en-US" sz="1400" dirty="0"/>
              <a:t>o, pref</a:t>
            </a:r>
            <a:r>
              <a:rPr lang="en-US" sz="100" dirty="0"/>
              <a:t> </a:t>
            </a:r>
            <a:r>
              <a:rPr lang="en-US" sz="1400" dirty="0"/>
              <a:t>Type, max</a:t>
            </a:r>
            <a:r>
              <a:rPr lang="en-US" sz="100" dirty="0"/>
              <a:t> </a:t>
            </a:r>
            <a:r>
              <a:rPr lang="en-US" sz="1400" dirty="0"/>
              <a:t>Rent)</a:t>
            </a:r>
          </a:p>
          <a:p>
            <a:pPr marL="0" indent="0">
              <a:spcBef>
                <a:spcPts val="600"/>
              </a:spcBef>
              <a:buNone/>
            </a:pPr>
            <a:r>
              <a:rPr lang="en-US" sz="1400" dirty="0"/>
              <a:t>Contracts files</a:t>
            </a:r>
          </a:p>
          <a:p>
            <a:pPr marL="180000" indent="0">
              <a:spcBef>
                <a:spcPts val="0"/>
              </a:spcBef>
              <a:buNone/>
            </a:pPr>
            <a:r>
              <a:rPr lang="en-US" sz="1400" b="1" dirty="0"/>
              <a:t>Lease</a:t>
            </a:r>
            <a:r>
              <a:rPr lang="en-US" sz="1400" dirty="0"/>
              <a:t> (lease</a:t>
            </a:r>
            <a:r>
              <a:rPr lang="en-US" sz="100" dirty="0"/>
              <a:t> </a:t>
            </a:r>
            <a:r>
              <a:rPr lang="en-US" sz="1400" dirty="0"/>
              <a:t>N</a:t>
            </a:r>
            <a:r>
              <a:rPr lang="en-US" sz="100" dirty="0"/>
              <a:t> </a:t>
            </a:r>
            <a:r>
              <a:rPr lang="en-US" sz="1400" dirty="0"/>
              <a:t>o, property</a:t>
            </a:r>
            <a:r>
              <a:rPr lang="en-US" sz="100" dirty="0"/>
              <a:t> </a:t>
            </a:r>
            <a:r>
              <a:rPr lang="en-US" sz="1400" dirty="0"/>
              <a:t>N</a:t>
            </a:r>
            <a:r>
              <a:rPr lang="en-US" sz="100" dirty="0"/>
              <a:t> </a:t>
            </a:r>
            <a:r>
              <a:rPr lang="en-US" sz="1400" dirty="0"/>
              <a:t>o, client</a:t>
            </a:r>
            <a:r>
              <a:rPr lang="en-US" sz="100" dirty="0"/>
              <a:t> </a:t>
            </a:r>
            <a:r>
              <a:rPr lang="en-US" sz="1400" dirty="0"/>
              <a:t>N</a:t>
            </a:r>
            <a:r>
              <a:rPr lang="en-US" sz="100" dirty="0"/>
              <a:t> </a:t>
            </a:r>
            <a:r>
              <a:rPr lang="en-US" sz="1400" dirty="0"/>
              <a:t>o, rent, payment</a:t>
            </a:r>
            <a:r>
              <a:rPr lang="en-US" sz="100" dirty="0"/>
              <a:t> </a:t>
            </a:r>
            <a:r>
              <a:rPr lang="en-US" sz="1400" dirty="0"/>
              <a:t>Method, deposit, paid, rent</a:t>
            </a:r>
            <a:r>
              <a:rPr lang="en-US" sz="100" dirty="0"/>
              <a:t> </a:t>
            </a:r>
            <a:r>
              <a:rPr lang="en-US" sz="1400" dirty="0"/>
              <a:t>Start, rent</a:t>
            </a:r>
            <a:r>
              <a:rPr lang="en-US" sz="100" dirty="0"/>
              <a:t> </a:t>
            </a:r>
            <a:r>
              <a:rPr lang="en-US" sz="1400" dirty="0"/>
              <a:t>Finish, duration)</a:t>
            </a:r>
          </a:p>
          <a:p>
            <a:pPr marL="180000" indent="0">
              <a:spcBef>
                <a:spcPts val="0"/>
              </a:spcBef>
              <a:buNone/>
            </a:pPr>
            <a:r>
              <a:rPr lang="en-US" sz="1400" b="1" dirty="0"/>
              <a:t>Property</a:t>
            </a:r>
            <a:r>
              <a:rPr lang="en-US" sz="100" b="1" dirty="0"/>
              <a:t> </a:t>
            </a:r>
            <a:r>
              <a:rPr lang="en-US" sz="1400" b="1" dirty="0"/>
              <a:t>For</a:t>
            </a:r>
            <a:r>
              <a:rPr lang="en-US" sz="100" b="1" dirty="0"/>
              <a:t> </a:t>
            </a:r>
            <a:r>
              <a:rPr lang="en-US" sz="1400" b="1" dirty="0"/>
              <a:t>Rent</a:t>
            </a:r>
            <a:r>
              <a:rPr lang="en-US" sz="1400" dirty="0"/>
              <a:t> (property</a:t>
            </a:r>
            <a:r>
              <a:rPr lang="en-US" sz="100" dirty="0"/>
              <a:t> </a:t>
            </a:r>
            <a:r>
              <a:rPr lang="en-US" sz="1400" dirty="0"/>
              <a:t>N</a:t>
            </a:r>
            <a:r>
              <a:rPr lang="en-US" sz="100" dirty="0"/>
              <a:t> </a:t>
            </a:r>
            <a:r>
              <a:rPr lang="en-US" sz="1400" dirty="0"/>
              <a:t>o, street, city, postcode, rent)</a:t>
            </a:r>
          </a:p>
          <a:p>
            <a:pPr marL="180000" indent="0">
              <a:spcBef>
                <a:spcPts val="0"/>
              </a:spcBef>
              <a:buNone/>
            </a:pPr>
            <a:r>
              <a:rPr lang="en-US" sz="1400" b="1" dirty="0"/>
              <a:t>Client</a:t>
            </a:r>
            <a:r>
              <a:rPr lang="en-US" sz="1400" dirty="0"/>
              <a:t> (client</a:t>
            </a:r>
            <a:r>
              <a:rPr lang="en-US" sz="100" dirty="0"/>
              <a:t> </a:t>
            </a:r>
            <a:r>
              <a:rPr lang="en-US" sz="1400" dirty="0"/>
              <a:t>N</a:t>
            </a:r>
            <a:r>
              <a:rPr lang="en-US" sz="100" dirty="0"/>
              <a:t> </a:t>
            </a:r>
            <a:r>
              <a:rPr lang="en-US" sz="1400" dirty="0"/>
              <a:t>o, f</a:t>
            </a:r>
            <a:r>
              <a:rPr lang="en-US" sz="100" dirty="0"/>
              <a:t> </a:t>
            </a:r>
            <a:r>
              <a:rPr lang="en-US" sz="1400" dirty="0"/>
              <a:t>Name, l</a:t>
            </a:r>
            <a:r>
              <a:rPr lang="en-US" sz="100" dirty="0"/>
              <a:t> </a:t>
            </a:r>
            <a:r>
              <a:rPr lang="en-US" sz="1400" dirty="0"/>
              <a:t>Name, address, tel</a:t>
            </a:r>
            <a:r>
              <a:rPr lang="en-US" sz="100" dirty="0"/>
              <a:t> </a:t>
            </a:r>
            <a:r>
              <a:rPr lang="en-US" sz="1400" dirty="0"/>
              <a:t>N</a:t>
            </a:r>
            <a:r>
              <a:rPr lang="en-US" sz="100" dirty="0"/>
              <a:t> </a:t>
            </a:r>
            <a:r>
              <a:rPr lang="en-US" sz="1400" dirty="0"/>
              <a:t>o)</a:t>
            </a:r>
          </a:p>
        </p:txBody>
      </p:sp>
    </p:spTree>
    <p:extLst>
      <p:ext uri="{BB962C8B-B14F-4D97-AF65-F5344CB8AC3E}">
        <p14:creationId xmlns:p14="http://schemas.microsoft.com/office/powerpoint/2010/main" val="29510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Limitations of File-Based Approach </a:t>
            </a:r>
            <a:r>
              <a:rPr lang="en-GB" sz="2000" b="0" dirty="0">
                <a:latin typeface="Times New Roman" panose="02020603050405020304" pitchFamily="18" charset="0"/>
                <a:cs typeface="Times New Roman" panose="02020603050405020304" pitchFamily="18" charset="0"/>
              </a:rPr>
              <a:t>(1 of 2)</a:t>
            </a:r>
            <a:endParaRPr lang="en-US" sz="2000" b="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eaLnBrk="1" hangingPunct="1"/>
            <a:r>
              <a:rPr lang="en-GB" altLang="en-US" sz="2400" dirty="0">
                <a:solidFill>
                  <a:srgbClr val="000000"/>
                </a:solidFill>
              </a:rPr>
              <a:t>Separation and isolation of data</a:t>
            </a:r>
          </a:p>
          <a:p>
            <a:pPr marL="741600" lvl="1" indent="-284400" eaLnBrk="1" hangingPunct="1"/>
            <a:r>
              <a:rPr lang="en-GB" altLang="en-US" sz="2400" dirty="0">
                <a:solidFill>
                  <a:srgbClr val="000000"/>
                </a:solidFill>
              </a:rPr>
              <a:t>Each program maintains its own set of data.</a:t>
            </a:r>
          </a:p>
          <a:p>
            <a:pPr marL="741600" lvl="1" indent="-284400" eaLnBrk="1" hangingPunct="1"/>
            <a:r>
              <a:rPr lang="en-GB" altLang="en-US" sz="2400" dirty="0">
                <a:solidFill>
                  <a:srgbClr val="000000"/>
                </a:solidFill>
              </a:rPr>
              <a:t>Users of one program may be unaware of potentially useful data held by other programs.</a:t>
            </a:r>
          </a:p>
          <a:p>
            <a:pPr eaLnBrk="1" hangingPunct="1"/>
            <a:r>
              <a:rPr lang="en-GB" altLang="en-US" sz="2400" dirty="0">
                <a:solidFill>
                  <a:srgbClr val="000000"/>
                </a:solidFill>
              </a:rPr>
              <a:t>Duplication of data</a:t>
            </a:r>
          </a:p>
          <a:p>
            <a:pPr marL="741600" lvl="1" indent="-284400" eaLnBrk="1" hangingPunct="1"/>
            <a:r>
              <a:rPr lang="en-GB" altLang="en-US" sz="2400" dirty="0">
                <a:solidFill>
                  <a:srgbClr val="000000"/>
                </a:solidFill>
              </a:rPr>
              <a:t>Same data is held by different programs.</a:t>
            </a:r>
          </a:p>
          <a:p>
            <a:pPr marL="741600" lvl="1" indent="-284400" eaLnBrk="1" hangingPunct="1"/>
            <a:r>
              <a:rPr lang="en-GB" altLang="en-US" sz="2400" dirty="0">
                <a:solidFill>
                  <a:srgbClr val="000000"/>
                </a:solidFill>
              </a:rPr>
              <a:t>Wasted space and potentially different values and/or different formats for the same item.</a:t>
            </a:r>
          </a:p>
        </p:txBody>
      </p:sp>
    </p:spTree>
    <p:extLst>
      <p:ext uri="{BB962C8B-B14F-4D97-AF65-F5344CB8AC3E}">
        <p14:creationId xmlns:p14="http://schemas.microsoft.com/office/powerpoint/2010/main" val="156023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Limitations of File-Based Approach </a:t>
            </a:r>
            <a:r>
              <a:rPr lang="en-GB" sz="2000" b="0" dirty="0">
                <a:latin typeface="Times New Roman" panose="02020603050405020304" pitchFamily="18" charset="0"/>
                <a:cs typeface="Times New Roman" panose="02020603050405020304" pitchFamily="18" charset="0"/>
              </a:rPr>
              <a:t>(2 of 2)</a:t>
            </a:r>
            <a:endParaRPr lang="en-US" sz="2000" b="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defTabSz="914363">
              <a:defRPr/>
            </a:pPr>
            <a:r>
              <a:rPr lang="en-GB" sz="2400" dirty="0">
                <a:solidFill>
                  <a:srgbClr val="000000"/>
                </a:solidFill>
              </a:rPr>
              <a:t>Data dependence</a:t>
            </a:r>
          </a:p>
          <a:p>
            <a:pPr lvl="1" defTabSz="914363">
              <a:defRPr/>
            </a:pPr>
            <a:r>
              <a:rPr lang="en-GB" sz="2400" dirty="0">
                <a:solidFill>
                  <a:srgbClr val="000000"/>
                </a:solidFill>
              </a:rPr>
              <a:t>File structure is defined in the program code.</a:t>
            </a:r>
          </a:p>
          <a:p>
            <a:pPr defTabSz="914363">
              <a:defRPr/>
            </a:pPr>
            <a:r>
              <a:rPr lang="en-GB" sz="2400" dirty="0">
                <a:solidFill>
                  <a:srgbClr val="000000"/>
                </a:solidFill>
              </a:rPr>
              <a:t>Incompatible file formats</a:t>
            </a:r>
          </a:p>
          <a:p>
            <a:pPr lvl="1" defTabSz="914363">
              <a:defRPr/>
            </a:pPr>
            <a:r>
              <a:rPr lang="en-GB" sz="2400" dirty="0">
                <a:solidFill>
                  <a:srgbClr val="000000"/>
                </a:solidFill>
              </a:rPr>
              <a:t>Programs are written in different languages, and so cannot easily access each other’s files.</a:t>
            </a:r>
          </a:p>
          <a:p>
            <a:pPr defTabSz="914363">
              <a:defRPr/>
            </a:pPr>
            <a:r>
              <a:rPr lang="en-GB" sz="2400" dirty="0">
                <a:solidFill>
                  <a:srgbClr val="000000"/>
                </a:solidFill>
              </a:rPr>
              <a:t>Fixed Queries/Proliferation of application programs</a:t>
            </a:r>
          </a:p>
          <a:p>
            <a:pPr lvl="1" defTabSz="914363">
              <a:defRPr/>
            </a:pPr>
            <a:r>
              <a:rPr lang="en-GB" sz="2400" dirty="0">
                <a:solidFill>
                  <a:srgbClr val="000000"/>
                </a:solidFill>
              </a:rPr>
              <a:t>Programs are written to satisfy particular functions.</a:t>
            </a:r>
          </a:p>
          <a:p>
            <a:pPr lvl="1" defTabSz="914363">
              <a:defRPr/>
            </a:pPr>
            <a:r>
              <a:rPr lang="en-GB" sz="2400" dirty="0">
                <a:solidFill>
                  <a:srgbClr val="000000"/>
                </a:solidFill>
              </a:rPr>
              <a:t>Any new requirement needs a new program.</a:t>
            </a:r>
          </a:p>
        </p:txBody>
      </p:sp>
    </p:spTree>
    <p:extLst>
      <p:ext uri="{BB962C8B-B14F-4D97-AF65-F5344CB8AC3E}">
        <p14:creationId xmlns:p14="http://schemas.microsoft.com/office/powerpoint/2010/main" val="1284049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Database Approach </a:t>
            </a:r>
            <a:r>
              <a:rPr lang="en-GB" sz="2000" b="0" dirty="0">
                <a:latin typeface="Times New Roman" panose="02020603050405020304" pitchFamily="18" charset="0"/>
                <a:cs typeface="Times New Roman" panose="02020603050405020304" pitchFamily="18" charset="0"/>
              </a:rPr>
              <a:t>(1 of 3)</a:t>
            </a:r>
            <a:endParaRPr lang="en-US" sz="2000" b="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457200" y="1600200"/>
            <a:ext cx="7934632" cy="4525963"/>
          </a:xfrm>
        </p:spPr>
        <p:txBody>
          <a:bodyPr/>
          <a:lstStyle/>
          <a:p>
            <a:pPr defTabSz="914363">
              <a:defRPr/>
            </a:pPr>
            <a:r>
              <a:rPr lang="en-GB" sz="2400" dirty="0">
                <a:solidFill>
                  <a:srgbClr val="000000"/>
                </a:solidFill>
              </a:rPr>
              <a:t>Arose because:</a:t>
            </a:r>
          </a:p>
          <a:p>
            <a:pPr lvl="1" defTabSz="914363">
              <a:defRPr/>
            </a:pPr>
            <a:r>
              <a:rPr lang="en-GB" sz="2400" dirty="0">
                <a:solidFill>
                  <a:srgbClr val="000000"/>
                </a:solidFill>
              </a:rPr>
              <a:t>Definition of data was embedded in application programs, rather than being stored separately and independently.</a:t>
            </a:r>
          </a:p>
          <a:p>
            <a:pPr lvl="1" defTabSz="914363">
              <a:defRPr/>
            </a:pPr>
            <a:r>
              <a:rPr lang="en-GB" sz="2400" dirty="0">
                <a:solidFill>
                  <a:srgbClr val="000000"/>
                </a:solidFill>
              </a:rPr>
              <a:t>No control over access and manipulation of data beyond that imposed by application programs.</a:t>
            </a:r>
          </a:p>
          <a:p>
            <a:pPr defTabSz="914363">
              <a:defRPr/>
            </a:pPr>
            <a:r>
              <a:rPr lang="en-GB" sz="2400" dirty="0">
                <a:solidFill>
                  <a:srgbClr val="000000"/>
                </a:solidFill>
              </a:rPr>
              <a:t>Result:</a:t>
            </a:r>
          </a:p>
          <a:p>
            <a:pPr lvl="1" defTabSz="914363">
              <a:defRPr/>
            </a:pPr>
            <a:r>
              <a:rPr lang="en-GB" sz="2400" dirty="0">
                <a:solidFill>
                  <a:srgbClr val="000000"/>
                </a:solidFill>
              </a:rPr>
              <a:t>the database and Database Management System (D</a:t>
            </a:r>
            <a:r>
              <a:rPr lang="en-GB" sz="100" dirty="0">
                <a:solidFill>
                  <a:srgbClr val="000000"/>
                </a:solidFill>
              </a:rPr>
              <a:t> </a:t>
            </a:r>
            <a:r>
              <a:rPr lang="en-GB" sz="2400" dirty="0">
                <a:solidFill>
                  <a:srgbClr val="000000"/>
                </a:solidFill>
              </a:rPr>
              <a:t>B</a:t>
            </a:r>
            <a:r>
              <a:rPr lang="en-GB" sz="100" dirty="0">
                <a:solidFill>
                  <a:srgbClr val="000000"/>
                </a:solidFill>
              </a:rPr>
              <a:t> </a:t>
            </a:r>
            <a:r>
              <a:rPr lang="en-GB" sz="2400" dirty="0">
                <a:solidFill>
                  <a:srgbClr val="000000"/>
                </a:solidFill>
              </a:rPr>
              <a:t>M</a:t>
            </a:r>
            <a:r>
              <a:rPr lang="en-GB" sz="100" dirty="0">
                <a:solidFill>
                  <a:srgbClr val="000000"/>
                </a:solidFill>
              </a:rPr>
              <a:t> </a:t>
            </a:r>
            <a:r>
              <a:rPr lang="en-GB" sz="2400" dirty="0">
                <a:solidFill>
                  <a:srgbClr val="000000"/>
                </a:solidFill>
              </a:rPr>
              <a:t>S).</a:t>
            </a:r>
          </a:p>
        </p:txBody>
      </p:sp>
    </p:spTree>
    <p:extLst>
      <p:ext uri="{BB962C8B-B14F-4D97-AF65-F5344CB8AC3E}">
        <p14:creationId xmlns:p14="http://schemas.microsoft.com/office/powerpoint/2010/main" val="264344251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8843</TotalTime>
  <Words>1146</Words>
  <PresentationFormat>On-screen Show (4:3)</PresentationFormat>
  <Paragraphs>141</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Noto Sans Symbols</vt:lpstr>
      <vt:lpstr>Times</vt:lpstr>
      <vt:lpstr>Times New Roman</vt:lpstr>
      <vt:lpstr>508 Lecture</vt:lpstr>
      <vt:lpstr>Introduction to Databases</vt:lpstr>
      <vt:lpstr>Learning Objectives (1 of 2)</vt:lpstr>
      <vt:lpstr>Learning Objectives (2 of 2)</vt:lpstr>
      <vt:lpstr>Examples of Database Applications</vt:lpstr>
      <vt:lpstr>File-Based Systems</vt:lpstr>
      <vt:lpstr>File-Based Processing</vt:lpstr>
      <vt:lpstr>Limitations of File-Based Approach (1 of 2)</vt:lpstr>
      <vt:lpstr>Limitations of File-Based Approach (2 of 2)</vt:lpstr>
      <vt:lpstr>Database Approach (1 of 3)</vt:lpstr>
      <vt:lpstr>Database</vt:lpstr>
      <vt:lpstr>Database Management System (D B M S) (1 of 2)</vt:lpstr>
      <vt:lpstr>Database Management System (D B M S) (2 of 2)</vt:lpstr>
      <vt:lpstr>Database Approach (2 of 3)</vt:lpstr>
      <vt:lpstr>Database Approach (3 of 3)</vt:lpstr>
      <vt:lpstr>Views</vt:lpstr>
      <vt:lpstr>Views - Benefits</vt:lpstr>
      <vt:lpstr>Components of D B M S Environment (1 of 3)</vt:lpstr>
      <vt:lpstr>Components of D B M S Environment (2 of 3)</vt:lpstr>
      <vt:lpstr>Components of D B M S Environment (3 of 3)</vt:lpstr>
      <vt:lpstr>Roles in the Database Environment</vt:lpstr>
      <vt:lpstr>History of Database Systems</vt:lpstr>
      <vt:lpstr>Advantages of D B M S s (1 of 2)</vt:lpstr>
      <vt:lpstr>Advantages of D B M S s (2 of 2)</vt:lpstr>
      <vt:lpstr>Disadvantages of D B M S 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modified xsi:type="dcterms:W3CDTF">2018-09-02T19:09:59Z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