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handoutMasterIdLst>
    <p:handoutMasterId r:id="rId28"/>
  </p:handoutMasterIdLst>
  <p:sldIdLst>
    <p:sldId id="360" r:id="rId2"/>
    <p:sldId id="335" r:id="rId3"/>
    <p:sldId id="336" r:id="rId4"/>
    <p:sldId id="337" r:id="rId5"/>
    <p:sldId id="338" r:id="rId6"/>
    <p:sldId id="339" r:id="rId7"/>
    <p:sldId id="340" r:id="rId8"/>
    <p:sldId id="359"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1003" userDrawn="1">
          <p15:clr>
            <a:srgbClr val="A4A3A4"/>
          </p15:clr>
        </p15:guide>
        <p15:guide id="2" pos="2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9C094C-8461-43FC-8A9D-2EC2821D3F46}" v="9" dt="2018-09-02T19:13:04.278"/>
  </p1510:revLst>
</p1510:revInfo>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9" autoAdjust="0"/>
    <p:restoredTop sz="86314" autoAdjust="0"/>
  </p:normalViewPr>
  <p:slideViewPr>
    <p:cSldViewPr snapToGrid="0" snapToObjects="1">
      <p:cViewPr varScale="1">
        <p:scale>
          <a:sx n="108" d="100"/>
          <a:sy n="108" d="100"/>
        </p:scale>
        <p:origin x="1764" y="102"/>
      </p:cViewPr>
      <p:guideLst>
        <p:guide orient="horz" pos="1003"/>
        <p:guide pos="295"/>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s Cordova" userId="cc6fd43a-98cc-439f-93a2-600d31867e7e" providerId="ADAL" clId="{A89C094C-8461-43FC-8A9D-2EC2821D3F46}"/>
    <pc:docChg chg="undo custSel addSld delSld modSld delMainMaster modMainMaster">
      <pc:chgData name="Lucas Cordova" userId="cc6fd43a-98cc-439f-93a2-600d31867e7e" providerId="ADAL" clId="{A89C094C-8461-43FC-8A9D-2EC2821D3F46}" dt="2018-09-02T19:20:23.515" v="130" actId="2696"/>
      <pc:docMkLst>
        <pc:docMk/>
      </pc:docMkLst>
      <pc:sldChg chg="del">
        <pc:chgData name="Lucas Cordova" userId="cc6fd43a-98cc-439f-93a2-600d31867e7e" providerId="ADAL" clId="{A89C094C-8461-43FC-8A9D-2EC2821D3F46}" dt="2018-09-02T19:20:23.515" v="130" actId="2696"/>
        <pc:sldMkLst>
          <pc:docMk/>
          <pc:sldMk cId="0" sldId="329"/>
        </pc:sldMkLst>
      </pc:sldChg>
      <pc:sldChg chg="add del">
        <pc:chgData name="Lucas Cordova" userId="cc6fd43a-98cc-439f-93a2-600d31867e7e" providerId="ADAL" clId="{A89C094C-8461-43FC-8A9D-2EC2821D3F46}" dt="2018-09-02T19:11:48.359" v="9" actId="2696"/>
        <pc:sldMkLst>
          <pc:docMk/>
          <pc:sldMk cId="0" sldId="332"/>
        </pc:sldMkLst>
      </pc:sldChg>
      <pc:sldChg chg="modSp add">
        <pc:chgData name="Lucas Cordova" userId="cc6fd43a-98cc-439f-93a2-600d31867e7e" providerId="ADAL" clId="{A89C094C-8461-43FC-8A9D-2EC2821D3F46}" dt="2018-09-02T19:12:28.720" v="126" actId="20577"/>
        <pc:sldMkLst>
          <pc:docMk/>
          <pc:sldMk cId="359619860" sldId="360"/>
        </pc:sldMkLst>
        <pc:spChg chg="mod">
          <ac:chgData name="Lucas Cordova" userId="cc6fd43a-98cc-439f-93a2-600d31867e7e" providerId="ADAL" clId="{A89C094C-8461-43FC-8A9D-2EC2821D3F46}" dt="2018-09-02T19:12:14.862" v="44" actId="20577"/>
          <ac:spMkLst>
            <pc:docMk/>
            <pc:sldMk cId="359619860" sldId="360"/>
            <ac:spMk id="2" creationId="{38658ED7-D9A9-461A-88E3-6C0093345E25}"/>
          </ac:spMkLst>
        </pc:spChg>
        <pc:spChg chg="mod">
          <ac:chgData name="Lucas Cordova" userId="cc6fd43a-98cc-439f-93a2-600d31867e7e" providerId="ADAL" clId="{A89C094C-8461-43FC-8A9D-2EC2821D3F46}" dt="2018-09-02T19:12:28.720" v="126" actId="20577"/>
          <ac:spMkLst>
            <pc:docMk/>
            <pc:sldMk cId="359619860" sldId="360"/>
            <ac:spMk id="3" creationId="{5541952E-4251-4B9D-A8B4-E44BA52F0486}"/>
          </ac:spMkLst>
        </pc:spChg>
      </pc:sldChg>
      <pc:sldChg chg="add del">
        <pc:chgData name="Lucas Cordova" userId="cc6fd43a-98cc-439f-93a2-600d31867e7e" providerId="ADAL" clId="{A89C094C-8461-43FC-8A9D-2EC2821D3F46}" dt="2018-09-02T19:11:43.592" v="7"/>
        <pc:sldMkLst>
          <pc:docMk/>
          <pc:sldMk cId="3438951177" sldId="360"/>
        </pc:sldMkLst>
      </pc:sldChg>
      <pc:sldMasterChg chg="delSp">
        <pc:chgData name="Lucas Cordova" userId="cc6fd43a-98cc-439f-93a2-600d31867e7e" providerId="ADAL" clId="{A89C094C-8461-43FC-8A9D-2EC2821D3F46}" dt="2018-09-02T19:12:04.774" v="12" actId="478"/>
        <pc:sldMasterMkLst>
          <pc:docMk/>
          <pc:sldMasterMk cId="0" sldId="2147483659"/>
        </pc:sldMasterMkLst>
        <pc:spChg chg="del">
          <ac:chgData name="Lucas Cordova" userId="cc6fd43a-98cc-439f-93a2-600d31867e7e" providerId="ADAL" clId="{A89C094C-8461-43FC-8A9D-2EC2821D3F46}" dt="2018-09-02T19:12:04.774" v="12" actId="478"/>
          <ac:spMkLst>
            <pc:docMk/>
            <pc:sldMasterMk cId="0" sldId="2147483659"/>
            <ac:spMk id="10" creationId="{00000000-0000-0000-0000-000000000000}"/>
          </ac:spMkLst>
        </pc:spChg>
        <pc:picChg chg="del">
          <ac:chgData name="Lucas Cordova" userId="cc6fd43a-98cc-439f-93a2-600d31867e7e" providerId="ADAL" clId="{A89C094C-8461-43FC-8A9D-2EC2821D3F46}" dt="2018-09-02T19:12:00.637" v="11" actId="478"/>
          <ac:picMkLst>
            <pc:docMk/>
            <pc:sldMasterMk cId="0" sldId="2147483659"/>
            <ac:picMk id="1031" creationId="{00000000-0000-0000-0000-000000000000}"/>
          </ac:picMkLst>
        </pc:picChg>
      </pc:sldMasterChg>
      <pc:sldMasterChg chg="addSp delSp del delSldLayout modSldLayout">
        <pc:chgData name="Lucas Cordova" userId="cc6fd43a-98cc-439f-93a2-600d31867e7e" providerId="ADAL" clId="{A89C094C-8461-43FC-8A9D-2EC2821D3F46}" dt="2018-09-02T19:15:05.479" v="129" actId="2696"/>
        <pc:sldMasterMkLst>
          <pc:docMk/>
          <pc:sldMasterMk cId="0" sldId="2147483660"/>
        </pc:sldMasterMkLst>
        <pc:picChg chg="add del">
          <ac:chgData name="Lucas Cordova" userId="cc6fd43a-98cc-439f-93a2-600d31867e7e" providerId="ADAL" clId="{A89C094C-8461-43FC-8A9D-2EC2821D3F46}" dt="2018-09-02T19:11:42.452" v="5" actId="478"/>
          <ac:picMkLst>
            <pc:docMk/>
            <pc:sldMasterMk cId="0" sldId="2147483660"/>
            <ac:picMk id="2055" creationId="{00000000-0000-0000-0000-000000000000}"/>
          </ac:picMkLst>
        </pc:picChg>
        <pc:sldLayoutChg chg="del">
          <pc:chgData name="Lucas Cordova" userId="cc6fd43a-98cc-439f-93a2-600d31867e7e" providerId="ADAL" clId="{A89C094C-8461-43FC-8A9D-2EC2821D3F46}" dt="2018-09-02T19:15:05.477" v="128" actId="2696"/>
          <pc:sldLayoutMkLst>
            <pc:docMk/>
            <pc:sldMasterMk cId="0" sldId="2147483660"/>
            <pc:sldLayoutMk cId="4038280878" sldId="2147483735"/>
          </pc:sldLayoutMkLst>
        </pc:sldLayoutChg>
        <pc:sldLayoutChg chg="del">
          <pc:chgData name="Lucas Cordova" userId="cc6fd43a-98cc-439f-93a2-600d31867e7e" providerId="ADAL" clId="{A89C094C-8461-43FC-8A9D-2EC2821D3F46}" dt="2018-09-02T19:15:05.475" v="127" actId="2696"/>
          <pc:sldLayoutMkLst>
            <pc:docMk/>
            <pc:sldMasterMk cId="0" sldId="2147483660"/>
            <pc:sldLayoutMk cId="109625614" sldId="2147483746"/>
          </pc:sldLayoutMkLst>
        </pc:sldLayoutChg>
        <pc:sldLayoutChg chg="addSp delSp">
          <pc:chgData name="Lucas Cordova" userId="cc6fd43a-98cc-439f-93a2-600d31867e7e" providerId="ADAL" clId="{A89C094C-8461-43FC-8A9D-2EC2821D3F46}" dt="2018-09-02T19:11:42.600" v="6"/>
          <pc:sldLayoutMkLst>
            <pc:docMk/>
            <pc:sldMasterMk cId="0" sldId="2147483660"/>
            <pc:sldLayoutMk cId="3276147895" sldId="2147483762"/>
          </pc:sldLayoutMkLst>
          <pc:spChg chg="add del">
            <ac:chgData name="Lucas Cordova" userId="cc6fd43a-98cc-439f-93a2-600d31867e7e" providerId="ADAL" clId="{A89C094C-8461-43FC-8A9D-2EC2821D3F46}" dt="2018-09-02T19:11:42.600" v="6"/>
            <ac:spMkLst>
              <pc:docMk/>
              <pc:sldMasterMk cId="0" sldId="2147483660"/>
              <pc:sldLayoutMk cId="3276147895" sldId="2147483762"/>
              <ac:spMk id="18" creationId="{00000000-0000-0000-0000-000000000000}"/>
            </ac:spMkLst>
          </pc:spChg>
        </pc:sldLayoutChg>
      </pc:sldMasterChg>
      <pc:sldMasterChg chg="addSp">
        <pc:chgData name="Lucas Cordova" userId="cc6fd43a-98cc-439f-93a2-600d31867e7e" providerId="ADAL" clId="{A89C094C-8461-43FC-8A9D-2EC2821D3F46}" dt="2018-09-02T19:10:55.599" v="2"/>
        <pc:sldMasterMkLst>
          <pc:docMk/>
          <pc:sldMasterMk cId="372304183" sldId="2147483747"/>
        </pc:sldMasterMkLst>
        <pc:spChg chg="add">
          <ac:chgData name="Lucas Cordova" userId="cc6fd43a-98cc-439f-93a2-600d31867e7e" providerId="ADAL" clId="{A89C094C-8461-43FC-8A9D-2EC2821D3F46}" dt="2018-09-02T19:10:55.599" v="2"/>
          <ac:spMkLst>
            <pc:docMk/>
            <pc:sldMasterMk cId="372304183" sldId="2147483747"/>
            <ac:spMk id="7" creationId="{50FD2CF3-B8DA-4265-8CBB-243BB927FFBA}"/>
          </ac:spMkLst>
        </pc:spChg>
      </pc:sldMasterChg>
    </pc:docChg>
  </pc:docChgLst>
</pc:chgInfo>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9"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dirty="0"/>
          </a:p>
        </p:txBody>
      </p:sp>
      <p:sp>
        <p:nvSpPr>
          <p:cNvPr id="14339"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91C8FA7D-7284-40C2-BD2B-0C4EB7888B38}" type="datetimeFigureOut">
              <a:rPr lang="en-US" altLang="en-US"/>
              <a:pPr>
                <a:defRPr/>
              </a:pPr>
              <a:t>9/2/2018</a:t>
            </a:fld>
            <a:endParaRPr lang="en-US" altLang="en-US" dirty="0"/>
          </a:p>
        </p:txBody>
      </p:sp>
      <p:sp>
        <p:nvSpPr>
          <p:cNvPr id="14340"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dirty="0"/>
          </a:p>
        </p:txBody>
      </p:sp>
      <p:sp>
        <p:nvSpPr>
          <p:cNvPr id="14341"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98AE0BD-689C-4F55-8C04-B90CCAAA5B25}"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smtClean="0"/>
            </a:lvl1pPr>
          </a:lstStyle>
          <a:p>
            <a:pPr>
              <a:defRPr/>
            </a:pPr>
            <a:endParaRPr lang="en-US" altLang="en-US" dirty="0"/>
          </a:p>
        </p:txBody>
      </p:sp>
      <p:sp>
        <p:nvSpPr>
          <p:cNvPr id="13315"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smtClean="0"/>
            </a:lvl1pPr>
          </a:lstStyle>
          <a:p>
            <a:pPr>
              <a:defRPr/>
            </a:pPr>
            <a:endParaRPr lang="en-US" altLang="en-US" dirty="0"/>
          </a:p>
        </p:txBody>
      </p:sp>
      <p:sp>
        <p:nvSpPr>
          <p:cNvPr id="14340"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3318"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smtClean="0"/>
            </a:lvl1pPr>
          </a:lstStyle>
          <a:p>
            <a:pPr>
              <a:defRPr/>
            </a:pPr>
            <a:endParaRPr lang="en-US" altLang="en-US" dirty="0"/>
          </a:p>
        </p:txBody>
      </p:sp>
      <p:sp>
        <p:nvSpPr>
          <p:cNvPr id="13319"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smtClean="0"/>
            </a:lvl1pPr>
          </a:lstStyle>
          <a:p>
            <a:pPr>
              <a:defRPr/>
            </a:pPr>
            <a:fld id="{26C613D3-0606-42B0-A21A-72B5479FA15F}" type="slidenum">
              <a:rPr lang="en-US" altLang="en-US"/>
              <a:pPr>
                <a:defRPr/>
              </a:pPr>
              <a:t>‹#›</a:t>
            </a:fld>
            <a:endParaRPr lang="en-US" altLang="en-US" dirty="0"/>
          </a:p>
        </p:txBody>
      </p:sp>
    </p:spTree>
  </p:cSld>
  <p:clrMap bg1="lt1" tx1="dk1" bg2="dk2" tx2="lt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a:headEnd/>
            <a:tailEnd/>
          </a:ln>
        </p:spPr>
      </p:sp>
      <p:sp>
        <p:nvSpPr>
          <p:cNvPr id="25603" name="Notes Placeholder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25604" name="Slide Number Placeholder 3"/>
          <p:cNvSpPr>
            <a:spLocks noGrp="1"/>
          </p:cNvSpPr>
          <p:nvPr>
            <p:ph type="sldNum" sz="quarter" idx="12"/>
          </p:nvPr>
        </p:nvSpPr>
        <p:spPr>
          <a:noFill/>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B908664B-B557-421E-86C2-9280A159EBBC}" type="slidenum">
              <a:rPr lang="en-US" altLang="en-US" sz="1200"/>
              <a:pPr/>
              <a:t>8</a:t>
            </a:fld>
            <a:endParaRPr lang="en-US"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endParaRPr lang="en-US" altLang="en-US" sz="1800" dirty="0">
              <a:solidFill>
                <a:srgbClr val="FFFFFF"/>
              </a:solidFil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a:defRPr smtClean="0"/>
            </a:lvl1pPr>
          </a:lstStyle>
          <a:p>
            <a:pPr>
              <a:defRPr/>
            </a:pPr>
            <a:endParaRPr lang="en-US" altLang="en-US" dirty="0"/>
          </a:p>
        </p:txBody>
      </p:sp>
      <p:sp>
        <p:nvSpPr>
          <p:cNvPr id="6" name="Shape 22"/>
          <p:cNvSpPr txBox="1">
            <a:spLocks noGrp="1"/>
          </p:cNvSpPr>
          <p:nvPr>
            <p:ph type="dt" idx="11"/>
          </p:nvPr>
        </p:nvSpPr>
        <p:spPr/>
        <p:txBody>
          <a:bodyPr/>
          <a:lstStyle>
            <a:lvl1pPr>
              <a:defRPr smtClean="0"/>
            </a:lvl1pPr>
          </a:lstStyle>
          <a:p>
            <a:pPr>
              <a:defRPr/>
            </a:pPr>
            <a:endParaRPr lang="en-US" altLang="en-US" dirty="0"/>
          </a:p>
        </p:txBody>
      </p:sp>
      <p:sp>
        <p:nvSpPr>
          <p:cNvPr id="7" name="Shape 23"/>
          <p:cNvSpPr txBox="1">
            <a:spLocks noGrp="1"/>
          </p:cNvSpPr>
          <p:nvPr>
            <p:ph type="sldNum" idx="12"/>
          </p:nvPr>
        </p:nvSpPr>
        <p:spPr/>
        <p:txBody>
          <a:bodyPr/>
          <a:lstStyle>
            <a:lvl1pPr>
              <a:defRPr smtClean="0"/>
            </a:lvl1pPr>
          </a:lstStyle>
          <a:p>
            <a:pPr>
              <a:defRPr/>
            </a:pPr>
            <a:fld id="{8AC61254-5007-49A6-85DD-58AF9E8637D3}" type="slidenum">
              <a:rPr lang="en-US" altLang="en-US"/>
              <a:pPr>
                <a:defRPr/>
              </a:pPr>
              <a:t>‹#›</a:t>
            </a:fld>
            <a:endParaRPr lang="en-US" altLang="en-US" dirty="0"/>
          </a:p>
        </p:txBody>
      </p:sp>
    </p:spTree>
    <p:extLst>
      <p:ext uri="{BB962C8B-B14F-4D97-AF65-F5344CB8AC3E}">
        <p14:creationId xmlns:p14="http://schemas.microsoft.com/office/powerpoint/2010/main" val="2373462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a:defRPr/>
            </a:pPr>
            <a:endParaRPr lang="en-US" altLang="en-US" dirty="0"/>
          </a:p>
        </p:txBody>
      </p:sp>
      <p:sp>
        <p:nvSpPr>
          <p:cNvPr id="5" name="Shape 13"/>
          <p:cNvSpPr txBox="1">
            <a:spLocks noGrp="1"/>
          </p:cNvSpPr>
          <p:nvPr>
            <p:ph type="dt" idx="13"/>
          </p:nvPr>
        </p:nvSpPr>
        <p:spPr>
          <a:ln/>
        </p:spPr>
        <p:txBody>
          <a:bodyPr/>
          <a:lstStyle>
            <a:lvl1pPr>
              <a:defRPr/>
            </a:lvl1pPr>
          </a:lstStyle>
          <a:p>
            <a:pPr>
              <a:defRPr/>
            </a:pPr>
            <a:endParaRPr lang="en-US" altLang="en-US" dirty="0"/>
          </a:p>
        </p:txBody>
      </p:sp>
      <p:sp>
        <p:nvSpPr>
          <p:cNvPr id="6" name="Shape 14"/>
          <p:cNvSpPr txBox="1">
            <a:spLocks noGrp="1"/>
          </p:cNvSpPr>
          <p:nvPr>
            <p:ph type="sldNum" idx="14"/>
          </p:nvPr>
        </p:nvSpPr>
        <p:spPr>
          <a:ln/>
        </p:spPr>
        <p:txBody>
          <a:bodyPr/>
          <a:lstStyle>
            <a:lvl1pPr>
              <a:defRPr/>
            </a:lvl1pPr>
          </a:lstStyle>
          <a:p>
            <a:pPr>
              <a:defRPr/>
            </a:pPr>
            <a:fld id="{42F91E2F-9A89-40AF-838B-2A3D86C100C5}" type="slidenum">
              <a:rPr lang="en-US" altLang="en-US"/>
              <a:pPr>
                <a:defRPr/>
              </a:pPr>
              <a:t>‹#›</a:t>
            </a:fld>
            <a:endParaRPr lang="en-US" altLang="en-US" dirty="0"/>
          </a:p>
        </p:txBody>
      </p:sp>
    </p:spTree>
    <p:extLst>
      <p:ext uri="{BB962C8B-B14F-4D97-AF65-F5344CB8AC3E}">
        <p14:creationId xmlns:p14="http://schemas.microsoft.com/office/powerpoint/2010/main" val="15200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a:defRPr/>
            </a:pPr>
            <a:endParaRPr lang="en-US" altLang="en-US" dirty="0"/>
          </a:p>
        </p:txBody>
      </p:sp>
      <p:sp>
        <p:nvSpPr>
          <p:cNvPr id="4" name="Shape 13"/>
          <p:cNvSpPr txBox="1">
            <a:spLocks noGrp="1"/>
          </p:cNvSpPr>
          <p:nvPr>
            <p:ph type="dt" idx="13"/>
          </p:nvPr>
        </p:nvSpPr>
        <p:spPr>
          <a:ln/>
        </p:spPr>
        <p:txBody>
          <a:bodyPr/>
          <a:lstStyle>
            <a:lvl1pPr>
              <a:defRPr/>
            </a:lvl1pPr>
          </a:lstStyle>
          <a:p>
            <a:pPr>
              <a:defRPr/>
            </a:pPr>
            <a:endParaRPr lang="en-US" altLang="en-US" dirty="0"/>
          </a:p>
        </p:txBody>
      </p:sp>
      <p:sp>
        <p:nvSpPr>
          <p:cNvPr id="5" name="Shape 14"/>
          <p:cNvSpPr txBox="1">
            <a:spLocks noGrp="1"/>
          </p:cNvSpPr>
          <p:nvPr>
            <p:ph type="sldNum" idx="14"/>
          </p:nvPr>
        </p:nvSpPr>
        <p:spPr>
          <a:ln/>
        </p:spPr>
        <p:txBody>
          <a:bodyPr/>
          <a:lstStyle>
            <a:lvl1pPr>
              <a:defRPr/>
            </a:lvl1pPr>
          </a:lstStyle>
          <a:p>
            <a:pPr>
              <a:defRPr/>
            </a:pPr>
            <a:fld id="{9C7A161E-C4B5-484D-89D2-864E774D3B42}" type="slidenum">
              <a:rPr lang="en-US" altLang="en-US"/>
              <a:pPr>
                <a:defRPr/>
              </a:pPr>
              <a:t>‹#›</a:t>
            </a:fld>
            <a:endParaRPr lang="en-US" altLang="en-US" dirty="0"/>
          </a:p>
        </p:txBody>
      </p:sp>
    </p:spTree>
    <p:extLst>
      <p:ext uri="{BB962C8B-B14F-4D97-AF65-F5344CB8AC3E}">
        <p14:creationId xmlns:p14="http://schemas.microsoft.com/office/powerpoint/2010/main" val="1514013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5" name="Shape 12"/>
          <p:cNvSpPr txBox="1">
            <a:spLocks noGrp="1"/>
          </p:cNvSpPr>
          <p:nvPr>
            <p:ph type="ftr" idx="12"/>
          </p:nvPr>
        </p:nvSpPr>
        <p:spPr>
          <a:ln/>
        </p:spPr>
        <p:txBody>
          <a:bodyPr/>
          <a:lstStyle>
            <a:lvl1pPr>
              <a:defRPr/>
            </a:lvl1pPr>
          </a:lstStyle>
          <a:p>
            <a:pPr>
              <a:defRPr/>
            </a:pPr>
            <a:endParaRPr lang="en-US" altLang="en-US" dirty="0"/>
          </a:p>
        </p:txBody>
      </p:sp>
      <p:sp>
        <p:nvSpPr>
          <p:cNvPr id="6" name="Shape 13"/>
          <p:cNvSpPr txBox="1">
            <a:spLocks noGrp="1"/>
          </p:cNvSpPr>
          <p:nvPr>
            <p:ph type="dt" idx="13"/>
          </p:nvPr>
        </p:nvSpPr>
        <p:spPr>
          <a:ln/>
        </p:spPr>
        <p:txBody>
          <a:bodyPr/>
          <a:lstStyle>
            <a:lvl1pPr>
              <a:defRPr/>
            </a:lvl1pPr>
          </a:lstStyle>
          <a:p>
            <a:pPr>
              <a:defRPr/>
            </a:pPr>
            <a:endParaRPr lang="en-US" altLang="en-US" dirty="0"/>
          </a:p>
        </p:txBody>
      </p:sp>
      <p:sp>
        <p:nvSpPr>
          <p:cNvPr id="7" name="Shape 14"/>
          <p:cNvSpPr txBox="1">
            <a:spLocks noGrp="1"/>
          </p:cNvSpPr>
          <p:nvPr>
            <p:ph type="sldNum" idx="14"/>
          </p:nvPr>
        </p:nvSpPr>
        <p:spPr>
          <a:ln/>
        </p:spPr>
        <p:txBody>
          <a:bodyPr/>
          <a:lstStyle>
            <a:lvl1pPr>
              <a:defRPr/>
            </a:lvl1pPr>
          </a:lstStyle>
          <a:p>
            <a:pPr>
              <a:defRPr/>
            </a:pPr>
            <a:fld id="{5177E0F3-A6F9-4DF2-9BA8-217439B3E930}" type="slidenum">
              <a:rPr lang="en-US" altLang="en-US"/>
              <a:pPr>
                <a:defRPr/>
              </a:pPr>
              <a:t>‹#›</a:t>
            </a:fld>
            <a:endParaRPr lang="en-US" altLang="en-US" dirty="0"/>
          </a:p>
        </p:txBody>
      </p:sp>
    </p:spTree>
    <p:extLst>
      <p:ext uri="{BB962C8B-B14F-4D97-AF65-F5344CB8AC3E}">
        <p14:creationId xmlns:p14="http://schemas.microsoft.com/office/powerpoint/2010/main" val="1773858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a:defRPr smtClean="0"/>
            </a:lvl1pPr>
          </a:lstStyle>
          <a:p>
            <a:pPr>
              <a:defRPr/>
            </a:pPr>
            <a:endParaRPr lang="en-US" altLang="en-US" dirty="0"/>
          </a:p>
        </p:txBody>
      </p:sp>
      <p:sp>
        <p:nvSpPr>
          <p:cNvPr id="3" name="Shape 81"/>
          <p:cNvSpPr txBox="1">
            <a:spLocks noGrp="1"/>
          </p:cNvSpPr>
          <p:nvPr>
            <p:ph type="dt" idx="11"/>
          </p:nvPr>
        </p:nvSpPr>
        <p:spPr/>
        <p:txBody>
          <a:bodyPr/>
          <a:lstStyle>
            <a:lvl1pPr>
              <a:defRPr smtClean="0">
                <a:solidFill>
                  <a:srgbClr val="000000"/>
                </a:solidFill>
              </a:defRPr>
            </a:lvl1pPr>
          </a:lstStyle>
          <a:p>
            <a:pPr>
              <a:defRPr/>
            </a:pPr>
            <a:endParaRPr lang="en-US" altLang="en-US" dirty="0"/>
          </a:p>
        </p:txBody>
      </p:sp>
      <p:sp>
        <p:nvSpPr>
          <p:cNvPr id="4" name="Shape 82"/>
          <p:cNvSpPr txBox="1">
            <a:spLocks noGrp="1"/>
          </p:cNvSpPr>
          <p:nvPr>
            <p:ph type="sldNum" idx="12"/>
          </p:nvPr>
        </p:nvSpPr>
        <p:spPr/>
        <p:txBody>
          <a:bodyPr/>
          <a:lstStyle>
            <a:lvl1pPr>
              <a:defRPr smtClean="0">
                <a:solidFill>
                  <a:srgbClr val="000000"/>
                </a:solidFill>
              </a:defRPr>
            </a:lvl1pPr>
          </a:lstStyle>
          <a:p>
            <a:pPr>
              <a:defRPr/>
            </a:pPr>
            <a:fld id="{64E43B78-80A1-4315-B107-54154B93E790}" type="slidenum">
              <a:rPr lang="en-US" altLang="en-US"/>
              <a:pPr>
                <a:defRPr/>
              </a:pPr>
              <a:t>‹#›</a:t>
            </a:fld>
            <a:endParaRPr lang="en-US" altLang="en-US" dirty="0"/>
          </a:p>
        </p:txBody>
      </p:sp>
    </p:spTree>
    <p:extLst>
      <p:ext uri="{BB962C8B-B14F-4D97-AF65-F5344CB8AC3E}">
        <p14:creationId xmlns:p14="http://schemas.microsoft.com/office/powerpoint/2010/main" val="3698407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nvPr>
        </p:nvSpPr>
        <p:spPr/>
        <p:txBody>
          <a:bodyPr/>
          <a:lstStyle>
            <a:lvl1pPr>
              <a:defRPr smtClean="0"/>
            </a:lvl1pPr>
          </a:lstStyle>
          <a:p>
            <a:pPr>
              <a:defRPr/>
            </a:pPr>
            <a:endParaRPr lang="en-US" altLang="en-US" dirty="0"/>
          </a:p>
        </p:txBody>
      </p:sp>
      <p:sp>
        <p:nvSpPr>
          <p:cNvPr id="5" name="Date Placeholder 3"/>
          <p:cNvSpPr>
            <a:spLocks noGrp="1"/>
          </p:cNvSpPr>
          <p:nvPr>
            <p:ph type="dt" sz="half" idx="11"/>
          </p:nvPr>
        </p:nvSpPr>
        <p:spPr/>
        <p:txBody>
          <a:bodyPr/>
          <a:lstStyle>
            <a:lvl1pPr>
              <a:defRPr smtClean="0"/>
            </a:lvl1pPr>
          </a:lstStyle>
          <a:p>
            <a:pPr>
              <a:defRPr/>
            </a:pPr>
            <a:endParaRPr lang="en-US" altLang="en-US" dirty="0"/>
          </a:p>
        </p:txBody>
      </p:sp>
      <p:sp>
        <p:nvSpPr>
          <p:cNvPr id="6" name="Slide Number Placeholder 5"/>
          <p:cNvSpPr>
            <a:spLocks noGrp="1"/>
          </p:cNvSpPr>
          <p:nvPr>
            <p:ph type="sldNum" sz="quarter" idx="12"/>
          </p:nvPr>
        </p:nvSpPr>
        <p:spPr/>
        <p:txBody>
          <a:bodyPr/>
          <a:lstStyle>
            <a:lvl1pPr algn="l">
              <a:buSzTx/>
              <a:defRPr sz="1400" smtClean="0">
                <a:solidFill>
                  <a:srgbClr val="000000"/>
                </a:solidFill>
              </a:defRPr>
            </a:lvl1pPr>
          </a:lstStyle>
          <a:p>
            <a:pPr>
              <a:defRPr/>
            </a:pPr>
            <a:fld id="{A5513CB5-262D-46A0-936E-1241BAC899D8}" type="slidenum">
              <a:rPr lang="en-US" altLang="en-US"/>
              <a:pPr>
                <a:defRPr/>
              </a:pPr>
              <a:t>‹#›</a:t>
            </a:fld>
            <a:endParaRPr lang="en-US" altLang="en-US" dirty="0"/>
          </a:p>
        </p:txBody>
      </p:sp>
    </p:spTree>
    <p:extLst>
      <p:ext uri="{BB962C8B-B14F-4D97-AF65-F5344CB8AC3E}">
        <p14:creationId xmlns:p14="http://schemas.microsoft.com/office/powerpoint/2010/main" val="1524143987"/>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 name="Shape 56"/>
          <p:cNvSpPr txBox="1">
            <a:spLocks noGrp="1"/>
          </p:cNvSpPr>
          <p:nvPr>
            <p:ph type="ftr" idx="10"/>
          </p:nvPr>
        </p:nvSpPr>
        <p:spPr/>
        <p:txBody>
          <a:bodyPr/>
          <a:lstStyle>
            <a:lvl1pPr>
              <a:defRPr smtClean="0"/>
            </a:lvl1pPr>
          </a:lstStyle>
          <a:p>
            <a:pPr>
              <a:defRPr/>
            </a:pPr>
            <a:endParaRPr lang="en-US" altLang="en-US" dirty="0"/>
          </a:p>
        </p:txBody>
      </p:sp>
      <p:sp>
        <p:nvSpPr>
          <p:cNvPr id="5" name="Shape 57"/>
          <p:cNvSpPr txBox="1">
            <a:spLocks noGrp="1"/>
          </p:cNvSpPr>
          <p:nvPr>
            <p:ph type="dt" idx="11"/>
          </p:nvPr>
        </p:nvSpPr>
        <p:spPr/>
        <p:txBody>
          <a:bodyPr/>
          <a:lstStyle>
            <a:lvl1pPr>
              <a:defRPr smtClean="0">
                <a:solidFill>
                  <a:srgbClr val="000000"/>
                </a:solidFill>
              </a:defRPr>
            </a:lvl1pPr>
          </a:lstStyle>
          <a:p>
            <a:pPr>
              <a:defRPr/>
            </a:pPr>
            <a:endParaRPr lang="en-US" altLang="en-US" dirty="0"/>
          </a:p>
        </p:txBody>
      </p:sp>
      <p:sp>
        <p:nvSpPr>
          <p:cNvPr id="6" name="Shape 58"/>
          <p:cNvSpPr txBox="1">
            <a:spLocks noGrp="1"/>
          </p:cNvSpPr>
          <p:nvPr>
            <p:ph type="sldNum" idx="12"/>
          </p:nvPr>
        </p:nvSpPr>
        <p:spPr/>
        <p:txBody>
          <a:bodyPr/>
          <a:lstStyle>
            <a:lvl1pPr>
              <a:defRPr smtClean="0">
                <a:solidFill>
                  <a:srgbClr val="000000"/>
                </a:solidFill>
              </a:defRPr>
            </a:lvl1pPr>
          </a:lstStyle>
          <a:p>
            <a:pPr>
              <a:defRPr/>
            </a:pPr>
            <a:fld id="{D5E3AA3E-F4EB-48A0-A677-BDE6EF83CBE0}" type="slidenum">
              <a:rPr lang="en-US" altLang="en-US"/>
              <a:pPr>
                <a:defRPr/>
              </a:pPr>
              <a:t>‹#›</a:t>
            </a:fld>
            <a:endParaRPr lang="en-US" altLang="en-US" dirty="0"/>
          </a:p>
        </p:txBody>
      </p:sp>
    </p:spTree>
    <p:extLst>
      <p:ext uri="{BB962C8B-B14F-4D97-AF65-F5344CB8AC3E}">
        <p14:creationId xmlns:p14="http://schemas.microsoft.com/office/powerpoint/2010/main" val="3901026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4048287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8866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8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93863"/>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426850"/>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446059"/>
            <a:ext cx="8229600" cy="235604"/>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22950"/>
            <a:ext cx="8232775" cy="255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457200" y="6265863"/>
            <a:ext cx="8232775" cy="107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564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14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93863"/>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426850"/>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446059"/>
            <a:ext cx="8229600" cy="235604"/>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22950"/>
            <a:ext cx="8232775" cy="255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457200" y="6265863"/>
            <a:ext cx="8232775" cy="107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20"/>
          </p:nvPr>
        </p:nvSpPr>
        <p:spPr>
          <a:xfrm>
            <a:off x="592138" y="1425575"/>
            <a:ext cx="8094662" cy="107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1"/>
          </p:nvPr>
        </p:nvSpPr>
        <p:spPr>
          <a:xfrm>
            <a:off x="457200" y="5002213"/>
            <a:ext cx="8229600" cy="1889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22"/>
          </p:nvPr>
        </p:nvSpPr>
        <p:spPr>
          <a:xfrm>
            <a:off x="592138" y="1312863"/>
            <a:ext cx="8094662" cy="112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23"/>
          </p:nvPr>
        </p:nvSpPr>
        <p:spPr>
          <a:xfrm>
            <a:off x="752475" y="4284663"/>
            <a:ext cx="7745413" cy="142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p:cNvSpPr>
            <a:spLocks noGrp="1"/>
          </p:cNvSpPr>
          <p:nvPr>
            <p:ph sz="quarter" idx="24"/>
          </p:nvPr>
        </p:nvSpPr>
        <p:spPr>
          <a:xfrm>
            <a:off x="592138" y="4284663"/>
            <a:ext cx="8097837" cy="142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9"/>
          <p:cNvSpPr>
            <a:spLocks noGrp="1"/>
          </p:cNvSpPr>
          <p:nvPr>
            <p:ph sz="quarter" idx="25"/>
          </p:nvPr>
        </p:nvSpPr>
        <p:spPr>
          <a:xfrm>
            <a:off x="592138" y="3563938"/>
            <a:ext cx="8097837" cy="1698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341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6946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a:defRPr smtClean="0"/>
            </a:lvl1pPr>
          </a:lstStyle>
          <a:p>
            <a:pPr>
              <a:defRPr/>
            </a:pPr>
            <a:endParaRPr lang="en-US" altLang="en-US" dirty="0"/>
          </a:p>
        </p:txBody>
      </p:sp>
      <p:sp>
        <p:nvSpPr>
          <p:cNvPr id="7" name="Shape 43"/>
          <p:cNvSpPr txBox="1">
            <a:spLocks noGrp="1"/>
          </p:cNvSpPr>
          <p:nvPr>
            <p:ph type="dt" idx="11"/>
          </p:nvPr>
        </p:nvSpPr>
        <p:spPr/>
        <p:txBody>
          <a:bodyPr/>
          <a:lstStyle>
            <a:lvl1pPr>
              <a:defRPr smtClean="0"/>
            </a:lvl1pPr>
          </a:lstStyle>
          <a:p>
            <a:pPr>
              <a:defRPr/>
            </a:pPr>
            <a:endParaRPr lang="en-US" altLang="en-US" dirty="0"/>
          </a:p>
        </p:txBody>
      </p:sp>
      <p:sp>
        <p:nvSpPr>
          <p:cNvPr id="8" name="Shape 44"/>
          <p:cNvSpPr txBox="1">
            <a:spLocks noGrp="1"/>
          </p:cNvSpPr>
          <p:nvPr>
            <p:ph type="sldNum" idx="12"/>
          </p:nvPr>
        </p:nvSpPr>
        <p:spPr/>
        <p:txBody>
          <a:bodyPr/>
          <a:lstStyle>
            <a:lvl1pPr>
              <a:defRPr smtClean="0"/>
            </a:lvl1pPr>
          </a:lstStyle>
          <a:p>
            <a:pPr>
              <a:defRPr/>
            </a:pPr>
            <a:fld id="{83B83B38-FF26-4A21-AAC2-E79FBB9A9102}" type="slidenum">
              <a:rPr lang="en-US" altLang="en-US"/>
              <a:pPr>
                <a:defRPr/>
              </a:pPr>
              <a:t>‹#›</a:t>
            </a:fld>
            <a:endParaRPr lang="en-US" altLang="en-US" dirty="0"/>
          </a:p>
        </p:txBody>
      </p:sp>
    </p:spTree>
    <p:extLst>
      <p:ext uri="{BB962C8B-B14F-4D97-AF65-F5344CB8AC3E}">
        <p14:creationId xmlns:p14="http://schemas.microsoft.com/office/powerpoint/2010/main" val="3575432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 name="Shape 12"/>
          <p:cNvSpPr txBox="1">
            <a:spLocks noGrp="1"/>
          </p:cNvSpPr>
          <p:nvPr>
            <p:ph type="ftr" idx="12"/>
          </p:nvPr>
        </p:nvSpPr>
        <p:spPr>
          <a:ln/>
        </p:spPr>
        <p:txBody>
          <a:bodyPr/>
          <a:lstStyle>
            <a:lvl1pPr>
              <a:defRPr/>
            </a:lvl1pPr>
          </a:lstStyle>
          <a:p>
            <a:pPr>
              <a:defRPr/>
            </a:pPr>
            <a:endParaRPr lang="en-US" altLang="en-US" dirty="0"/>
          </a:p>
        </p:txBody>
      </p:sp>
      <p:sp>
        <p:nvSpPr>
          <p:cNvPr id="6" name="Shape 13"/>
          <p:cNvSpPr txBox="1">
            <a:spLocks noGrp="1"/>
          </p:cNvSpPr>
          <p:nvPr>
            <p:ph type="dt" idx="13"/>
          </p:nvPr>
        </p:nvSpPr>
        <p:spPr>
          <a:ln/>
        </p:spPr>
        <p:txBody>
          <a:bodyPr/>
          <a:lstStyle>
            <a:lvl1pPr>
              <a:defRPr/>
            </a:lvl1pPr>
          </a:lstStyle>
          <a:p>
            <a:pPr>
              <a:defRPr/>
            </a:pPr>
            <a:endParaRPr lang="en-US" altLang="en-US" dirty="0"/>
          </a:p>
        </p:txBody>
      </p:sp>
      <p:sp>
        <p:nvSpPr>
          <p:cNvPr id="7" name="Shape 14"/>
          <p:cNvSpPr txBox="1">
            <a:spLocks noGrp="1"/>
          </p:cNvSpPr>
          <p:nvPr>
            <p:ph type="sldNum" idx="14"/>
          </p:nvPr>
        </p:nvSpPr>
        <p:spPr>
          <a:ln/>
        </p:spPr>
        <p:txBody>
          <a:bodyPr/>
          <a:lstStyle>
            <a:lvl1pPr>
              <a:defRPr/>
            </a:lvl1pPr>
          </a:lstStyle>
          <a:p>
            <a:pPr>
              <a:defRPr/>
            </a:pPr>
            <a:fld id="{10A88F58-8A8A-43D3-A814-599918D561C0}" type="slidenum">
              <a:rPr lang="en-US" altLang="en-US"/>
              <a:pPr>
                <a:defRPr/>
              </a:pPr>
              <a:t>‹#›</a:t>
            </a:fld>
            <a:endParaRPr lang="en-US" altLang="en-US" dirty="0"/>
          </a:p>
        </p:txBody>
      </p:sp>
    </p:spTree>
    <p:extLst>
      <p:ext uri="{BB962C8B-B14F-4D97-AF65-F5344CB8AC3E}">
        <p14:creationId xmlns:p14="http://schemas.microsoft.com/office/powerpoint/2010/main" val="2376690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8"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smtClean="0"/>
            </a:lvl1pPr>
          </a:lstStyle>
          <a:p>
            <a:pPr>
              <a:defRPr/>
            </a:pPr>
            <a:endParaRPr lang="en-US" altLang="en-US" dirty="0"/>
          </a:p>
        </p:txBody>
      </p:sp>
      <p:sp>
        <p:nvSpPr>
          <p:cNvPr id="1029"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smtClean="0">
                <a:solidFill>
                  <a:srgbClr val="FFFFFF"/>
                </a:solidFill>
              </a:defRPr>
            </a:lvl1pPr>
          </a:lstStyle>
          <a:p>
            <a:pPr>
              <a:defRPr/>
            </a:pPr>
            <a:endParaRPr lang="en-US" altLang="en-US" dirty="0"/>
          </a:p>
        </p:txBody>
      </p:sp>
      <p:sp>
        <p:nvSpPr>
          <p:cNvPr id="1030"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smtClean="0">
                <a:solidFill>
                  <a:srgbClr val="FFFFFF"/>
                </a:solidFill>
              </a:defRPr>
            </a:lvl1pPr>
          </a:lstStyle>
          <a:p>
            <a:pPr>
              <a:defRPr/>
            </a:pPr>
            <a:fld id="{0C5379E1-BD38-46EC-B9A1-D2D38AFE5A96}" type="slidenum">
              <a:rPr lang="en-US" altLang="en-US"/>
              <a:pPr>
                <a:defRPr/>
              </a:pPr>
              <a:t>‹#›</a:t>
            </a:fld>
            <a:endParaRPr lang="en-US" altLang="en-US" dirty="0"/>
          </a:p>
        </p:txBody>
      </p:sp>
    </p:spTree>
  </p:cSld>
  <p:clrMap bg1="lt1" tx1="dk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31" r:id="rId9"/>
    <p:sldLayoutId id="2147483732" r:id="rId10"/>
    <p:sldLayoutId id="2147483733" r:id="rId11"/>
    <p:sldLayoutId id="2147483734" r:id="rId12"/>
    <p:sldLayoutId id="2147483744" r:id="rId13"/>
    <p:sldLayoutId id="2147483745" r:id="rId14"/>
  </p:sldLayoutIdLst>
  <p:hf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2400">
          <a:solidFill>
            <a:srgbClr val="000000"/>
          </a:solidFill>
          <a:latin typeface="+mn-lt"/>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18" Type="http://schemas.openxmlformats.org/officeDocument/2006/relationships/oleObject" Target="../embeddings/oleObject8.bin"/><Relationship Id="rId3" Type="http://schemas.openxmlformats.org/officeDocument/2006/relationships/notesSlide" Target="../notesSlides/notesSlide1.xml"/><Relationship Id="rId21" Type="http://schemas.openxmlformats.org/officeDocument/2006/relationships/image" Target="../media/image10.wmf"/><Relationship Id="rId7" Type="http://schemas.openxmlformats.org/officeDocument/2006/relationships/image" Target="../media/image3.wmf"/><Relationship Id="rId12" Type="http://schemas.openxmlformats.org/officeDocument/2006/relationships/oleObject" Target="../embeddings/oleObject5.bin"/><Relationship Id="rId17" Type="http://schemas.openxmlformats.org/officeDocument/2006/relationships/image" Target="../media/image8.wmf"/><Relationship Id="rId2" Type="http://schemas.openxmlformats.org/officeDocument/2006/relationships/slideLayout" Target="../slideLayouts/slideLayout6.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5" Type="http://schemas.openxmlformats.org/officeDocument/2006/relationships/image" Target="../media/image7.wmf"/><Relationship Id="rId10" Type="http://schemas.openxmlformats.org/officeDocument/2006/relationships/oleObject" Target="../embeddings/oleObject4.bin"/><Relationship Id="rId19" Type="http://schemas.openxmlformats.org/officeDocument/2006/relationships/image" Target="../media/image9.wmf"/><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58ED7-D9A9-461A-88E3-6C0093345E25}"/>
              </a:ext>
            </a:extLst>
          </p:cNvPr>
          <p:cNvSpPr>
            <a:spLocks noGrp="1"/>
          </p:cNvSpPr>
          <p:nvPr>
            <p:ph type="ctrTitle"/>
          </p:nvPr>
        </p:nvSpPr>
        <p:spPr/>
        <p:txBody>
          <a:bodyPr/>
          <a:lstStyle/>
          <a:p>
            <a:r>
              <a:rPr lang="en-US" dirty="0"/>
              <a:t>Relational Model</a:t>
            </a:r>
          </a:p>
        </p:txBody>
      </p:sp>
      <p:sp>
        <p:nvSpPr>
          <p:cNvPr id="3" name="Subtitle 2">
            <a:extLst>
              <a:ext uri="{FF2B5EF4-FFF2-40B4-BE49-F238E27FC236}">
                <a16:creationId xmlns:a16="http://schemas.microsoft.com/office/drawing/2014/main" id="{5541952E-4251-4B9D-A8B4-E44BA52F0486}"/>
              </a:ext>
            </a:extLst>
          </p:cNvPr>
          <p:cNvSpPr>
            <a:spLocks noGrp="1"/>
          </p:cNvSpPr>
          <p:nvPr>
            <p:ph type="subTitle" idx="1"/>
          </p:nvPr>
        </p:nvSpPr>
        <p:spPr/>
        <p:txBody>
          <a:bodyPr/>
          <a:lstStyle/>
          <a:p>
            <a:r>
              <a:rPr lang="en-US" dirty="0"/>
              <a:t>Lucas Cordova</a:t>
            </a:r>
          </a:p>
          <a:p>
            <a:r>
              <a:rPr lang="en-US" dirty="0"/>
              <a:t>Oregon Institute of Technology</a:t>
            </a:r>
          </a:p>
        </p:txBody>
      </p:sp>
      <p:sp>
        <p:nvSpPr>
          <p:cNvPr id="4" name="Slide Number Placeholder 3">
            <a:extLst>
              <a:ext uri="{FF2B5EF4-FFF2-40B4-BE49-F238E27FC236}">
                <a16:creationId xmlns:a16="http://schemas.microsoft.com/office/drawing/2014/main" id="{65AFD35C-254B-4274-98DD-C261668DE0AA}"/>
              </a:ext>
            </a:extLst>
          </p:cNvPr>
          <p:cNvSpPr>
            <a:spLocks noGrp="1"/>
          </p:cNvSpPr>
          <p:nvPr>
            <p:ph type="sldNum" idx="12"/>
          </p:nvPr>
        </p:nvSpPr>
        <p:spPr/>
        <p:txBody>
          <a:bodyPr/>
          <a:lstStyle/>
          <a:p>
            <a:pPr>
              <a:defRPr/>
            </a:pPr>
            <a:fld id="{8AC61254-5007-49A6-85DD-58AF9E8637D3}" type="slidenum">
              <a:rPr lang="en-US" altLang="en-US" smtClean="0"/>
              <a:pPr>
                <a:defRPr/>
              </a:pPr>
              <a:t>1</a:t>
            </a:fld>
            <a:endParaRPr lang="en-US" altLang="en-US" dirty="0"/>
          </a:p>
        </p:txBody>
      </p:sp>
    </p:spTree>
    <p:extLst>
      <p:ext uri="{BB962C8B-B14F-4D97-AF65-F5344CB8AC3E}">
        <p14:creationId xmlns:p14="http://schemas.microsoft.com/office/powerpoint/2010/main" val="359619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defTabSz="912813" eaLnBrk="1" hangingPunct="1">
              <a:spcBef>
                <a:spcPct val="0"/>
              </a:spcBef>
              <a:buClrTx/>
              <a:defRPr/>
            </a:pPr>
            <a:r>
              <a:rPr lang="en-US" dirty="0">
                <a:ln w="3175">
                  <a:noFill/>
                </a:ln>
                <a:latin typeface="Times New Roman" panose="02020603050405020304" pitchFamily="18" charset="0"/>
                <a:ea typeface="+mn-ea"/>
                <a:cs typeface="Arial" pitchFamily="34" charset="0"/>
              </a:rPr>
              <a:t>Mathematical Definition of Relation </a:t>
            </a:r>
            <a:r>
              <a:rPr lang="en-US" sz="2000" b="0" dirty="0">
                <a:ln w="3175">
                  <a:noFill/>
                </a:ln>
                <a:latin typeface="Times New Roman" panose="02020603050405020304" pitchFamily="18" charset="0"/>
                <a:ea typeface="+mn-ea"/>
                <a:cs typeface="Arial" pitchFamily="34" charset="0"/>
              </a:rPr>
              <a:t>(3 of 4)</a:t>
            </a:r>
            <a:endParaRPr lang="en-GB" sz="2000" b="0" dirty="0">
              <a:ln w="3175">
                <a:noFill/>
              </a:ln>
              <a:latin typeface="Times New Roman" panose="02020603050405020304" pitchFamily="18" charset="0"/>
              <a:ea typeface="+mn-ea"/>
              <a:cs typeface="Arial" pitchFamily="34" charset="0"/>
            </a:endParaRPr>
          </a:p>
        </p:txBody>
      </p:sp>
      <p:sp>
        <p:nvSpPr>
          <p:cNvPr id="27651" name="Text Placeholder 4"/>
          <p:cNvSpPr txBox="1">
            <a:spLocks noGrp="1"/>
          </p:cNvSpPr>
          <p:nvPr>
            <p:ph type="body" idx="1"/>
          </p:nvPr>
        </p:nvSpPr>
        <p:spPr>
          <a:xfrm>
            <a:off x="457200" y="1600200"/>
            <a:ext cx="3145536" cy="479223"/>
          </a:xfrm>
        </p:spPr>
        <p:txBody>
          <a:bodyPr/>
          <a:lstStyle/>
          <a:p>
            <a:pPr marL="255588" indent="-255588">
              <a:buSzTx/>
              <a:buFontTx/>
              <a:buChar char="•"/>
            </a:pPr>
            <a:r>
              <a:rPr lang="en-GB" altLang="en-US" sz="2400" dirty="0">
                <a:solidFill>
                  <a:srgbClr val="000000"/>
                </a:solidFill>
                <a:cs typeface="Arial" panose="020B0604020202020204" pitchFamily="34" charset="0"/>
                <a:sym typeface="Arial" panose="020B0604020202020204" pitchFamily="34" charset="0"/>
              </a:rPr>
              <a:t>Consider three sets</a:t>
            </a:r>
            <a:endParaRPr lang="en-US" altLang="en-US" sz="2400" dirty="0">
              <a:solidFill>
                <a:srgbClr val="000000"/>
              </a:solidFill>
              <a:cs typeface="Arial" panose="020B0604020202020204" pitchFamily="34" charset="0"/>
              <a:sym typeface="Arial" panose="020B0604020202020204" pitchFamily="34" charset="0"/>
            </a:endParaRPr>
          </a:p>
        </p:txBody>
      </p:sp>
      <p:graphicFrame>
        <p:nvGraphicFramePr>
          <p:cNvPr id="27652" name="Object 10" descr="D sub 1, D sub 2, D sub 3"/>
          <p:cNvGraphicFramePr>
            <a:graphicFrameLocks noChangeAspect="1"/>
          </p:cNvGraphicFramePr>
          <p:nvPr>
            <p:extLst>
              <p:ext uri="{D42A27DB-BD31-4B8C-83A1-F6EECF244321}">
                <p14:modId xmlns:p14="http://schemas.microsoft.com/office/powerpoint/2010/main" val="60507775"/>
              </p:ext>
            </p:extLst>
          </p:nvPr>
        </p:nvGraphicFramePr>
        <p:xfrm>
          <a:off x="3570288" y="1685925"/>
          <a:ext cx="1236662" cy="446088"/>
        </p:xfrm>
        <a:graphic>
          <a:graphicData uri="http://schemas.openxmlformats.org/presentationml/2006/ole">
            <mc:AlternateContent xmlns:mc="http://schemas.openxmlformats.org/markup-compatibility/2006">
              <mc:Choice xmlns:v="urn:schemas-microsoft-com:vml" Requires="v">
                <p:oleObj spid="_x0000_s3074" name="Equation" r:id="rId3" imgW="634680" imgH="228600" progId="Equation.DSMT4">
                  <p:embed/>
                </p:oleObj>
              </mc:Choice>
              <mc:Fallback>
                <p:oleObj name="Equation" r:id="rId3" imgW="634680" imgH="228600" progId="Equation.DSMT4">
                  <p:embed/>
                  <p:pic>
                    <p:nvPicPr>
                      <p:cNvPr id="27652" name="Object 10" descr="D sub 1, D sub 2, D sub 3"/>
                      <p:cNvPicPr>
                        <a:picLocks noChangeAspect="1" noChangeArrowheads="1"/>
                      </p:cNvPicPr>
                      <p:nvPr/>
                    </p:nvPicPr>
                    <p:blipFill>
                      <a:blip r:embed="rId4"/>
                      <a:srcRect/>
                      <a:stretch>
                        <a:fillRect/>
                      </a:stretch>
                    </p:blipFill>
                    <p:spPr bwMode="auto">
                      <a:xfrm>
                        <a:off x="3570288" y="1685925"/>
                        <a:ext cx="123666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3" name="Content Placeholder 5"/>
          <p:cNvSpPr txBox="1">
            <a:spLocks noGrp="1"/>
          </p:cNvSpPr>
          <p:nvPr>
            <p:ph sz="quarter" idx="13"/>
          </p:nvPr>
        </p:nvSpPr>
        <p:spPr>
          <a:xfrm>
            <a:off x="4857750" y="1615190"/>
            <a:ext cx="3289300" cy="479223"/>
          </a:xfrm>
        </p:spPr>
        <p:txBody>
          <a:bodyPr/>
          <a:lstStyle/>
          <a:p>
            <a:pPr marL="0" indent="0"/>
            <a:r>
              <a:rPr lang="en-US" altLang="en-US" sz="2400" dirty="0">
                <a:cs typeface="Arial" panose="020B0604020202020204" pitchFamily="34" charset="0"/>
              </a:rPr>
              <a:t>with Cartesian Product</a:t>
            </a:r>
          </a:p>
        </p:txBody>
      </p:sp>
      <p:graphicFrame>
        <p:nvGraphicFramePr>
          <p:cNvPr id="27654" name="Object 11" descr="D sub 1 times D sub 2 times D sub 3"/>
          <p:cNvGraphicFramePr>
            <a:graphicFrameLocks noChangeAspect="1"/>
          </p:cNvGraphicFramePr>
          <p:nvPr>
            <p:extLst>
              <p:ext uri="{D42A27DB-BD31-4B8C-83A1-F6EECF244321}">
                <p14:modId xmlns:p14="http://schemas.microsoft.com/office/powerpoint/2010/main" val="864759925"/>
              </p:ext>
            </p:extLst>
          </p:nvPr>
        </p:nvGraphicFramePr>
        <p:xfrm>
          <a:off x="760413" y="2135188"/>
          <a:ext cx="1697037" cy="436562"/>
        </p:xfrm>
        <a:graphic>
          <a:graphicData uri="http://schemas.openxmlformats.org/presentationml/2006/ole">
            <mc:AlternateContent xmlns:mc="http://schemas.openxmlformats.org/markup-compatibility/2006">
              <mc:Choice xmlns:v="urn:schemas-microsoft-com:vml" Requires="v">
                <p:oleObj spid="_x0000_s3075" name="Equation" r:id="rId5" imgW="888840" imgH="228600" progId="Equation.DSMT4">
                  <p:embed/>
                </p:oleObj>
              </mc:Choice>
              <mc:Fallback>
                <p:oleObj name="Equation" r:id="rId5" imgW="888840" imgH="228600" progId="Equation.DSMT4">
                  <p:embed/>
                  <p:pic>
                    <p:nvPicPr>
                      <p:cNvPr id="27654" name="Object 11" descr="D sub 1 times D sub 2 times D sub 3"/>
                      <p:cNvPicPr>
                        <a:picLocks noChangeAspect="1" noChangeArrowheads="1"/>
                      </p:cNvPicPr>
                      <p:nvPr/>
                    </p:nvPicPr>
                    <p:blipFill>
                      <a:blip r:embed="rId6"/>
                      <a:srcRect/>
                      <a:stretch>
                        <a:fillRect/>
                      </a:stretch>
                    </p:blipFill>
                    <p:spPr bwMode="auto">
                      <a:xfrm>
                        <a:off x="760413" y="2135188"/>
                        <a:ext cx="1697037"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5" name="Content Placeholder 6"/>
          <p:cNvSpPr txBox="1">
            <a:spLocks noGrp="1"/>
          </p:cNvSpPr>
          <p:nvPr>
            <p:ph sz="quarter" idx="14"/>
          </p:nvPr>
        </p:nvSpPr>
        <p:spPr>
          <a:xfrm>
            <a:off x="2502265" y="2037015"/>
            <a:ext cx="752475" cy="428519"/>
          </a:xfrm>
        </p:spPr>
        <p:txBody>
          <a:bodyPr/>
          <a:lstStyle/>
          <a:p>
            <a:pPr marL="0" indent="0"/>
            <a:r>
              <a:rPr lang="en-US" altLang="en-US" sz="2400" dirty="0">
                <a:cs typeface="Arial" panose="020B0604020202020204" pitchFamily="34" charset="0"/>
              </a:rPr>
              <a:t>e.g.</a:t>
            </a:r>
          </a:p>
        </p:txBody>
      </p:sp>
      <p:graphicFrame>
        <p:nvGraphicFramePr>
          <p:cNvPr id="27656" name="Object 12" descr="D sub 1 = left brace 1 comma 3 right brace, D sub 2 = left brace 2 comma 4 right brace, D sub 3 = left brace 5 comma 6 right brace. D sub 1 times D sub 2 times D sub 3 = left brace left parenthesis 1 comma 2 comma 5 right parenthesis, left parenthesis 1 comma 2 comma 6 right parenthesis, left parenthesis 1 comma 4 comma 5 right parenthesis, left parenthesis 1 comma 4 comma 6 right parenthesis, left parenthesis 3 comma 2 comma 5 right parenthesis, left parenthesis 3 comma 2 comma 5 right parenthesis, left parenthesis 3 comma 2 comma 6 right parenthesis, left parenthesis 3 comma 4 comma 5 right parenthesis, left parenthesis 3 comma 4 comma 6 right parenthesis right brace"/>
          <p:cNvGraphicFramePr>
            <a:graphicFrameLocks noChangeAspect="1"/>
          </p:cNvGraphicFramePr>
          <p:nvPr>
            <p:extLst>
              <p:ext uri="{D42A27DB-BD31-4B8C-83A1-F6EECF244321}">
                <p14:modId xmlns:p14="http://schemas.microsoft.com/office/powerpoint/2010/main" val="942019283"/>
              </p:ext>
            </p:extLst>
          </p:nvPr>
        </p:nvGraphicFramePr>
        <p:xfrm>
          <a:off x="1882775" y="2810022"/>
          <a:ext cx="5380038" cy="1365250"/>
        </p:xfrm>
        <a:graphic>
          <a:graphicData uri="http://schemas.openxmlformats.org/presentationml/2006/ole">
            <mc:AlternateContent xmlns:mc="http://schemas.openxmlformats.org/markup-compatibility/2006">
              <mc:Choice xmlns:v="urn:schemas-microsoft-com:vml" Requires="v">
                <p:oleObj spid="_x0000_s3076" name="Equation" r:id="rId7" imgW="2654280" imgH="672840" progId="Equation.DSMT4">
                  <p:embed/>
                </p:oleObj>
              </mc:Choice>
              <mc:Fallback>
                <p:oleObj name="Equation" r:id="rId7" imgW="2654280" imgH="672840" progId="Equation.DSMT4">
                  <p:embed/>
                  <p:pic>
                    <p:nvPicPr>
                      <p:cNvPr id="27656" name="Object 12" descr="D sub 1 = left brace 1 comma 3 right brace, D sub 2 = left brace 2 comma 4 right brace, D sub 3 = left brace 5 comma 6 right brace. D sub 1 times D sub 2 times D sub 3 = left brace left parenthesis 1 comma 2 comma 5 right parenthesis, left parenthesis 1 comma 2 comma 6 right parenthesis, left parenthesis 1 comma 4 comma 5 right parenthesis, left parenthesis 1 comma 4 comma 6 right parenthesis, left parenthesis 3 comma 2 comma 5 right parenthesis, left parenthesis 3 comma 2 comma 5 right parenthesis, left parenthesis 3 comma 2 comma 6 right parenthesis, left parenthesis 3 comma 4 comma 5 right parenthesis, left parenthesis 3 comma 4 comma 6 right parenthesis right brace"/>
                      <p:cNvPicPr>
                        <a:picLocks noChangeAspect="1" noChangeArrowheads="1"/>
                      </p:cNvPicPr>
                      <p:nvPr/>
                    </p:nvPicPr>
                    <p:blipFill>
                      <a:blip r:embed="rId8"/>
                      <a:srcRect/>
                      <a:stretch>
                        <a:fillRect/>
                      </a:stretch>
                    </p:blipFill>
                    <p:spPr bwMode="auto">
                      <a:xfrm>
                        <a:off x="1882775" y="2810022"/>
                        <a:ext cx="5380038"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7" name="Content Placeholder 9"/>
          <p:cNvSpPr txBox="1">
            <a:spLocks noGrp="1"/>
          </p:cNvSpPr>
          <p:nvPr>
            <p:ph sz="quarter" idx="17"/>
          </p:nvPr>
        </p:nvSpPr>
        <p:spPr>
          <a:xfrm>
            <a:off x="457200" y="4281488"/>
            <a:ext cx="8229600" cy="500062"/>
          </a:xfrm>
        </p:spPr>
        <p:txBody>
          <a:bodyPr/>
          <a:lstStyle/>
          <a:p>
            <a:pPr marL="255600" indent="-255600">
              <a:spcBef>
                <a:spcPts val="1500"/>
              </a:spcBef>
              <a:buClr>
                <a:schemeClr val="tx2"/>
              </a:buClr>
              <a:buFontTx/>
              <a:buChar char="•"/>
            </a:pPr>
            <a:r>
              <a:rPr lang="en-GB" altLang="en-US" dirty="0">
                <a:cs typeface="Arial" panose="020B0604020202020204" pitchFamily="34" charset="0"/>
              </a:rPr>
              <a:t>Any subset of these ordered triples is a relation.</a:t>
            </a:r>
            <a:endParaRPr lang="en-GB" altLang="en-US" noProof="1">
              <a:cs typeface="Arial" panose="020B0604020202020204" pitchFamily="34" charset="0"/>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defTabSz="912813" eaLnBrk="1" hangingPunct="1">
              <a:spcBef>
                <a:spcPct val="0"/>
              </a:spcBef>
              <a:buClrTx/>
              <a:defRPr/>
            </a:pPr>
            <a:r>
              <a:rPr lang="en-US" dirty="0">
                <a:ln w="3175">
                  <a:noFill/>
                </a:ln>
                <a:latin typeface="Times New Roman" panose="02020603050405020304" pitchFamily="18" charset="0"/>
                <a:ea typeface="+mn-ea"/>
                <a:cs typeface="Arial" pitchFamily="34" charset="0"/>
              </a:rPr>
              <a:t>Mathematical Definition of Relation </a:t>
            </a:r>
            <a:r>
              <a:rPr lang="en-US" sz="2000" b="0" dirty="0">
                <a:ln w="3175">
                  <a:noFill/>
                </a:ln>
                <a:latin typeface="Times New Roman" panose="02020603050405020304" pitchFamily="18" charset="0"/>
                <a:ea typeface="+mn-ea"/>
                <a:cs typeface="Arial" pitchFamily="34" charset="0"/>
              </a:rPr>
              <a:t>(4 of 4)</a:t>
            </a:r>
            <a:endParaRPr lang="en-GB" sz="2000" b="0" dirty="0">
              <a:ln w="3175">
                <a:noFill/>
              </a:ln>
              <a:latin typeface="Times New Roman" panose="02020603050405020304" pitchFamily="18" charset="0"/>
              <a:ea typeface="+mn-ea"/>
              <a:cs typeface="Arial" pitchFamily="34" charset="0"/>
            </a:endParaRPr>
          </a:p>
        </p:txBody>
      </p:sp>
      <p:sp>
        <p:nvSpPr>
          <p:cNvPr id="28675" name="Text Placeholder 4"/>
          <p:cNvSpPr txBox="1">
            <a:spLocks noGrp="1"/>
          </p:cNvSpPr>
          <p:nvPr>
            <p:ph type="body" idx="1"/>
          </p:nvPr>
        </p:nvSpPr>
        <p:spPr>
          <a:xfrm>
            <a:off x="457200" y="1600200"/>
            <a:ext cx="4187825" cy="533400"/>
          </a:xfrm>
        </p:spPr>
        <p:txBody>
          <a:bodyPr/>
          <a:lstStyle/>
          <a:p>
            <a:pPr marL="255588" indent="-255588">
              <a:buSzTx/>
              <a:buFontTx/>
              <a:buChar char="•"/>
            </a:pPr>
            <a:r>
              <a:rPr lang="en-GB" altLang="en-US" sz="2400" dirty="0">
                <a:solidFill>
                  <a:srgbClr val="000000"/>
                </a:solidFill>
                <a:cs typeface="Arial" panose="020B0604020202020204" pitchFamily="34" charset="0"/>
                <a:sym typeface="Arial" panose="020B0604020202020204" pitchFamily="34" charset="0"/>
              </a:rPr>
              <a:t>Cartesian product of </a:t>
            </a:r>
            <a:r>
              <a:rPr lang="en-GB" altLang="en-US" sz="2400" i="1" dirty="0">
                <a:solidFill>
                  <a:srgbClr val="000000"/>
                </a:solidFill>
                <a:cs typeface="Arial" panose="020B0604020202020204" pitchFamily="34" charset="0"/>
                <a:sym typeface="Arial" panose="020B0604020202020204" pitchFamily="34" charset="0"/>
              </a:rPr>
              <a:t>n</a:t>
            </a:r>
            <a:r>
              <a:rPr lang="en-GB" altLang="en-US" sz="2400" dirty="0">
                <a:solidFill>
                  <a:srgbClr val="000000"/>
                </a:solidFill>
                <a:cs typeface="Arial" panose="020B0604020202020204" pitchFamily="34" charset="0"/>
                <a:sym typeface="Arial" panose="020B0604020202020204" pitchFamily="34" charset="0"/>
              </a:rPr>
              <a:t> sets</a:t>
            </a:r>
            <a:endParaRPr lang="en-US" altLang="en-US" sz="2400" dirty="0">
              <a:solidFill>
                <a:srgbClr val="000000"/>
              </a:solidFill>
              <a:cs typeface="Arial" panose="020B0604020202020204" pitchFamily="34" charset="0"/>
              <a:sym typeface="Arial" panose="020B0604020202020204" pitchFamily="34" charset="0"/>
            </a:endParaRPr>
          </a:p>
        </p:txBody>
      </p:sp>
      <p:graphicFrame>
        <p:nvGraphicFramePr>
          <p:cNvPr id="28676" name="Object 10" descr="left parenthesis D sub 1, D sub 2, and so on to, D sub n right parenthesis"/>
          <p:cNvGraphicFramePr>
            <a:graphicFrameLocks noChangeAspect="1"/>
          </p:cNvGraphicFramePr>
          <p:nvPr>
            <p:extLst>
              <p:ext uri="{D42A27DB-BD31-4B8C-83A1-F6EECF244321}">
                <p14:modId xmlns:p14="http://schemas.microsoft.com/office/powerpoint/2010/main" val="3332052010"/>
              </p:ext>
            </p:extLst>
          </p:nvPr>
        </p:nvGraphicFramePr>
        <p:xfrm>
          <a:off x="4589463" y="1644650"/>
          <a:ext cx="1797050" cy="501650"/>
        </p:xfrm>
        <a:graphic>
          <a:graphicData uri="http://schemas.openxmlformats.org/presentationml/2006/ole">
            <mc:AlternateContent xmlns:mc="http://schemas.openxmlformats.org/markup-compatibility/2006">
              <mc:Choice xmlns:v="urn:schemas-microsoft-com:vml" Requires="v">
                <p:oleObj spid="_x0000_s4098" name="Equation" r:id="rId3" imgW="914400" imgH="253800" progId="Equation.DSMT4">
                  <p:embed/>
                </p:oleObj>
              </mc:Choice>
              <mc:Fallback>
                <p:oleObj name="Equation" r:id="rId3" imgW="914400" imgH="253800" progId="Equation.DSMT4">
                  <p:embed/>
                  <p:pic>
                    <p:nvPicPr>
                      <p:cNvPr id="28676" name="Object 10" descr="left parenthesis D sub 1, D sub 2, and so on to, D sub n right parenthesis"/>
                      <p:cNvPicPr>
                        <a:picLocks noChangeAspect="1" noChangeArrowheads="1"/>
                      </p:cNvPicPr>
                      <p:nvPr/>
                    </p:nvPicPr>
                    <p:blipFill>
                      <a:blip r:embed="rId4"/>
                      <a:srcRect/>
                      <a:stretch>
                        <a:fillRect/>
                      </a:stretch>
                    </p:blipFill>
                    <p:spPr bwMode="auto">
                      <a:xfrm>
                        <a:off x="4589463" y="1644650"/>
                        <a:ext cx="17970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7" name="Content Placeholder 5"/>
          <p:cNvSpPr txBox="1">
            <a:spLocks noGrp="1"/>
          </p:cNvSpPr>
          <p:nvPr>
            <p:ph sz="quarter" idx="13"/>
          </p:nvPr>
        </p:nvSpPr>
        <p:spPr>
          <a:xfrm>
            <a:off x="6450013" y="1589088"/>
            <a:ext cx="546100" cy="558800"/>
          </a:xfrm>
        </p:spPr>
        <p:txBody>
          <a:bodyPr/>
          <a:lstStyle/>
          <a:p>
            <a:pPr marL="0" indent="0"/>
            <a:r>
              <a:rPr lang="en-US" altLang="en-US" sz="2400" dirty="0">
                <a:cs typeface="Arial" panose="020B0604020202020204" pitchFamily="34" charset="0"/>
              </a:rPr>
              <a:t>is:</a:t>
            </a:r>
          </a:p>
        </p:txBody>
      </p:sp>
      <p:graphicFrame>
        <p:nvGraphicFramePr>
          <p:cNvPr id="28678" name="Object 11" descr="D sub 1 times D sub 2 times, and so on to , times D sub n = left brace left parenthesis lower d sub 1, lower d sub 2, and so one to, lower d sub n right parenthesis pipe lower d sub 1 element of D sub 1, lower d sub 2 element of D sub 2, and so on to, lower d sub n element of D sub n right brace"/>
          <p:cNvGraphicFramePr>
            <a:graphicFrameLocks noChangeAspect="1"/>
          </p:cNvGraphicFramePr>
          <p:nvPr>
            <p:extLst>
              <p:ext uri="{D42A27DB-BD31-4B8C-83A1-F6EECF244321}">
                <p14:modId xmlns:p14="http://schemas.microsoft.com/office/powerpoint/2010/main" val="610202810"/>
              </p:ext>
            </p:extLst>
          </p:nvPr>
        </p:nvGraphicFramePr>
        <p:xfrm>
          <a:off x="811213" y="2211388"/>
          <a:ext cx="7875587" cy="519112"/>
        </p:xfrm>
        <a:graphic>
          <a:graphicData uri="http://schemas.openxmlformats.org/presentationml/2006/ole">
            <mc:AlternateContent xmlns:mc="http://schemas.openxmlformats.org/markup-compatibility/2006">
              <mc:Choice xmlns:v="urn:schemas-microsoft-com:vml" Requires="v">
                <p:oleObj spid="_x0000_s4099" name="Equation" r:id="rId5" imgW="3848040" imgH="253800" progId="Equation.DSMT4">
                  <p:embed/>
                </p:oleObj>
              </mc:Choice>
              <mc:Fallback>
                <p:oleObj name="Equation" r:id="rId5" imgW="3848040" imgH="253800" progId="Equation.DSMT4">
                  <p:embed/>
                  <p:pic>
                    <p:nvPicPr>
                      <p:cNvPr id="28678" name="Object 11" descr="D sub 1 times D sub 2 times, and so on to , times D sub n = left brace left parenthesis lower d sub 1, lower d sub 2, and so one to, lower d sub n right parenthesis pipe lower d sub 1 element of D sub 1, lower d sub 2 element of D sub 2, and so on to, lower d sub n element of D sub n right brace"/>
                      <p:cNvPicPr>
                        <a:picLocks noChangeAspect="1" noChangeArrowheads="1"/>
                      </p:cNvPicPr>
                      <p:nvPr/>
                    </p:nvPicPr>
                    <p:blipFill>
                      <a:blip r:embed="rId6"/>
                      <a:srcRect/>
                      <a:stretch>
                        <a:fillRect/>
                      </a:stretch>
                    </p:blipFill>
                    <p:spPr bwMode="auto">
                      <a:xfrm>
                        <a:off x="811213" y="2211388"/>
                        <a:ext cx="7875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9" name="Content Placeholder 6"/>
          <p:cNvSpPr txBox="1">
            <a:spLocks noGrp="1"/>
          </p:cNvSpPr>
          <p:nvPr>
            <p:ph sz="quarter" idx="14"/>
          </p:nvPr>
        </p:nvSpPr>
        <p:spPr>
          <a:xfrm>
            <a:off x="752475" y="2659064"/>
            <a:ext cx="2787650" cy="571628"/>
          </a:xfrm>
        </p:spPr>
        <p:txBody>
          <a:bodyPr/>
          <a:lstStyle/>
          <a:p>
            <a:pPr marL="0" indent="0"/>
            <a:r>
              <a:rPr lang="en-US" altLang="en-US" sz="2400" noProof="1">
                <a:cs typeface="Arial" panose="020B0604020202020204" pitchFamily="34" charset="0"/>
              </a:rPr>
              <a:t>usually written as</a:t>
            </a:r>
            <a:r>
              <a:rPr lang="en-GB" altLang="en-US" sz="2400" dirty="0">
                <a:cs typeface="Arial" panose="020B0604020202020204" pitchFamily="34" charset="0"/>
              </a:rPr>
              <a:t>:</a:t>
            </a:r>
            <a:endParaRPr lang="en-US" altLang="en-US" sz="2400" dirty="0">
              <a:cs typeface="Arial" panose="020B0604020202020204" pitchFamily="34" charset="0"/>
            </a:endParaRPr>
          </a:p>
        </p:txBody>
      </p:sp>
      <p:graphicFrame>
        <p:nvGraphicFramePr>
          <p:cNvPr id="28680" name="Object 12" descr="X with n above i = 1 below, D sub i"/>
          <p:cNvGraphicFramePr>
            <a:graphicFrameLocks noChangeAspect="1"/>
          </p:cNvGraphicFramePr>
          <p:nvPr>
            <p:extLst>
              <p:ext uri="{D42A27DB-BD31-4B8C-83A1-F6EECF244321}">
                <p14:modId xmlns:p14="http://schemas.microsoft.com/office/powerpoint/2010/main" val="4238010918"/>
              </p:ext>
            </p:extLst>
          </p:nvPr>
        </p:nvGraphicFramePr>
        <p:xfrm>
          <a:off x="1109844" y="3330446"/>
          <a:ext cx="817562" cy="1017588"/>
        </p:xfrm>
        <a:graphic>
          <a:graphicData uri="http://schemas.openxmlformats.org/presentationml/2006/ole">
            <mc:AlternateContent xmlns:mc="http://schemas.openxmlformats.org/markup-compatibility/2006">
              <mc:Choice xmlns:v="urn:schemas-microsoft-com:vml" Requires="v">
                <p:oleObj spid="_x0000_s4100" name="Equation" r:id="rId7" imgW="304560" imgH="380880" progId="Equation.DSMT4">
                  <p:embed/>
                </p:oleObj>
              </mc:Choice>
              <mc:Fallback>
                <p:oleObj name="Equation" r:id="rId7" imgW="304560" imgH="380880" progId="Equation.DSMT4">
                  <p:embed/>
                  <p:pic>
                    <p:nvPicPr>
                      <p:cNvPr id="28680" name="Object 12" descr="X with n above i = 1 below, D sub i"/>
                      <p:cNvPicPr>
                        <a:picLocks noChangeAspect="1" noChangeArrowheads="1"/>
                      </p:cNvPicPr>
                      <p:nvPr/>
                    </p:nvPicPr>
                    <p:blipFill>
                      <a:blip r:embed="rId8"/>
                      <a:srcRect/>
                      <a:stretch>
                        <a:fillRect/>
                      </a:stretch>
                    </p:blipFill>
                    <p:spPr bwMode="auto">
                      <a:xfrm>
                        <a:off x="1109844" y="3330446"/>
                        <a:ext cx="817562"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1" name="Content Placeholder 8"/>
          <p:cNvSpPr txBox="1">
            <a:spLocks noGrp="1"/>
          </p:cNvSpPr>
          <p:nvPr>
            <p:ph sz="quarter" idx="16"/>
          </p:nvPr>
        </p:nvSpPr>
        <p:spPr>
          <a:xfrm>
            <a:off x="457200" y="4427538"/>
            <a:ext cx="8229600" cy="852487"/>
          </a:xfrm>
        </p:spPr>
        <p:txBody>
          <a:bodyPr/>
          <a:lstStyle/>
          <a:p>
            <a:pPr marL="255600" indent="-255600">
              <a:spcBef>
                <a:spcPts val="1500"/>
              </a:spcBef>
              <a:buClr>
                <a:schemeClr val="tx2"/>
              </a:buClr>
              <a:buFontTx/>
              <a:buChar char="•"/>
            </a:pPr>
            <a:r>
              <a:rPr lang="en-GB" altLang="en-US" dirty="0">
                <a:cs typeface="Arial" panose="020B0604020202020204" pitchFamily="34" charset="0"/>
              </a:rPr>
              <a:t>Any set of </a:t>
            </a:r>
            <a:r>
              <a:rPr lang="en-GB" altLang="en-US" i="1" dirty="0">
                <a:cs typeface="Arial" panose="020B0604020202020204" pitchFamily="34" charset="0"/>
              </a:rPr>
              <a:t>n</a:t>
            </a:r>
            <a:r>
              <a:rPr lang="en-GB" altLang="en-US" dirty="0">
                <a:cs typeface="Arial" panose="020B0604020202020204" pitchFamily="34" charset="0"/>
              </a:rPr>
              <a:t>-tuples from this Cartesian product is a relation on the </a:t>
            </a:r>
            <a:r>
              <a:rPr lang="en-GB" altLang="en-US" i="1" dirty="0">
                <a:cs typeface="Arial" panose="020B0604020202020204" pitchFamily="34" charset="0"/>
              </a:rPr>
              <a:t>n</a:t>
            </a:r>
            <a:r>
              <a:rPr lang="en-GB" altLang="en-US" dirty="0">
                <a:cs typeface="Arial" panose="020B0604020202020204" pitchFamily="34" charset="0"/>
              </a:rPr>
              <a:t> sets.</a:t>
            </a:r>
            <a:endParaRPr lang="en-US" altLang="en-US" dirty="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defTabSz="912813" eaLnBrk="1" hangingPunct="1">
              <a:spcBef>
                <a:spcPct val="0"/>
              </a:spcBef>
              <a:buClrTx/>
              <a:defRPr/>
            </a:pPr>
            <a:r>
              <a:rPr lang="en-GB" dirty="0">
                <a:ln w="3175">
                  <a:noFill/>
                </a:ln>
                <a:latin typeface="Times New Roman" panose="02020603050405020304" pitchFamily="18" charset="0"/>
                <a:ea typeface="+mn-ea"/>
                <a:cs typeface="Times" pitchFamily="18" charset="0"/>
              </a:rPr>
              <a:t>Database Relations</a:t>
            </a:r>
          </a:p>
        </p:txBody>
      </p:sp>
      <p:sp>
        <p:nvSpPr>
          <p:cNvPr id="3" name="Text Placeholder 2"/>
          <p:cNvSpPr>
            <a:spLocks noGrp="1"/>
          </p:cNvSpPr>
          <p:nvPr>
            <p:ph type="body" idx="1"/>
          </p:nvPr>
        </p:nvSpPr>
        <p:spPr/>
        <p:txBody>
          <a:bodyPr>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Relation schema</a:t>
            </a:r>
          </a:p>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ea typeface="+mn-ea"/>
                <a:cs typeface="+mn-cs"/>
              </a:rPr>
              <a:t>Named relation defined by a set of attribute and domain name pairs.</a:t>
            </a:r>
          </a:p>
          <a:p>
            <a:pPr marL="255651" indent="-255651" defTabSz="912813" eaLnBrk="1" hangingPunct="1">
              <a:tabLst/>
              <a:defRPr/>
            </a:pPr>
            <a:r>
              <a:rPr lang="en-GB" altLang="en-US" sz="2400" kern="1200" dirty="0">
                <a:solidFill>
                  <a:srgbClr val="000000"/>
                </a:solidFill>
                <a:latin typeface="Arial (Body)"/>
                <a:ea typeface="+mn-ea"/>
                <a:cs typeface="+mn-cs"/>
              </a:rPr>
              <a:t>Relational database schema</a:t>
            </a:r>
          </a:p>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ea typeface="+mn-ea"/>
                <a:cs typeface="+mn-cs"/>
              </a:rPr>
              <a:t>Set of relation schemas, each with a distinct name.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defTabSz="912813" eaLnBrk="1" hangingPunct="1">
              <a:spcBef>
                <a:spcPct val="0"/>
              </a:spcBef>
              <a:buClrTx/>
              <a:defRPr/>
            </a:pPr>
            <a:r>
              <a:rPr lang="en-US" dirty="0">
                <a:ln w="3175">
                  <a:noFill/>
                </a:ln>
                <a:latin typeface="Times New Roman" panose="02020603050405020304" pitchFamily="18" charset="0"/>
                <a:ea typeface="+mn-ea"/>
                <a:cs typeface="Times" pitchFamily="18" charset="0"/>
              </a:rPr>
              <a:t>Properties of Relations </a:t>
            </a:r>
            <a:r>
              <a:rPr lang="en-US" sz="2000" b="0" dirty="0">
                <a:ln w="3175">
                  <a:noFill/>
                </a:ln>
                <a:latin typeface="Times New Roman" panose="02020603050405020304" pitchFamily="18" charset="0"/>
                <a:ea typeface="+mn-ea"/>
                <a:cs typeface="Times" pitchFamily="18" charset="0"/>
              </a:rPr>
              <a:t>(1 of 2)</a:t>
            </a:r>
            <a:endParaRPr lang="en-GB" sz="2000" b="0" dirty="0">
              <a:ln w="3175">
                <a:noFill/>
              </a:ln>
              <a:latin typeface="Times New Roman" panose="02020603050405020304" pitchFamily="18" charset="0"/>
              <a:ea typeface="+mn-ea"/>
              <a:cs typeface="Times" pitchFamily="18" charset="0"/>
            </a:endParaRPr>
          </a:p>
        </p:txBody>
      </p:sp>
      <p:sp>
        <p:nvSpPr>
          <p:cNvPr id="3" name="Text Placeholder 2"/>
          <p:cNvSpPr>
            <a:spLocks noGrp="1"/>
          </p:cNvSpPr>
          <p:nvPr>
            <p:ph type="body" idx="1"/>
          </p:nvPr>
        </p:nvSpPr>
        <p:spPr/>
        <p:txBody>
          <a:bodyPr>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Relation name is distinct from all other relation names in relational schema.</a:t>
            </a:r>
          </a:p>
          <a:p>
            <a:pPr marL="255651" indent="-255651" defTabSz="912813" eaLnBrk="1" hangingPunct="1">
              <a:tabLst/>
              <a:defRPr/>
            </a:pPr>
            <a:r>
              <a:rPr lang="en-GB" altLang="en-US" sz="2400" kern="1200" dirty="0">
                <a:solidFill>
                  <a:srgbClr val="000000"/>
                </a:solidFill>
                <a:latin typeface="Arial (Body)"/>
                <a:ea typeface="+mn-ea"/>
                <a:cs typeface="+mn-cs"/>
              </a:rPr>
              <a:t>Each cell of relation contains exactly one atomic (single) value.</a:t>
            </a:r>
          </a:p>
          <a:p>
            <a:pPr marL="255651" indent="-255651" defTabSz="912813" eaLnBrk="1" hangingPunct="1">
              <a:tabLst/>
              <a:defRPr/>
            </a:pPr>
            <a:r>
              <a:rPr lang="en-GB" altLang="en-US" sz="2400" kern="1200" dirty="0">
                <a:solidFill>
                  <a:srgbClr val="000000"/>
                </a:solidFill>
                <a:latin typeface="Arial (Body)"/>
                <a:ea typeface="+mn-ea"/>
                <a:cs typeface="+mn-cs"/>
              </a:rPr>
              <a:t>Each attribute has a distinct name.</a:t>
            </a:r>
          </a:p>
          <a:p>
            <a:pPr marL="255651" indent="-255651" defTabSz="912813" eaLnBrk="1" hangingPunct="1">
              <a:tabLst/>
              <a:defRPr/>
            </a:pPr>
            <a:r>
              <a:rPr lang="en-GB" altLang="en-US" sz="2400" kern="1200" dirty="0">
                <a:solidFill>
                  <a:srgbClr val="000000"/>
                </a:solidFill>
                <a:latin typeface="Arial (Body)"/>
                <a:ea typeface="+mn-ea"/>
                <a:cs typeface="+mn-cs"/>
              </a:rPr>
              <a:t>Values of an attribute are all from the same domain.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defTabSz="912813" eaLnBrk="1" hangingPunct="1">
              <a:spcBef>
                <a:spcPct val="0"/>
              </a:spcBef>
              <a:buClrTx/>
              <a:defRPr/>
            </a:pPr>
            <a:r>
              <a:rPr lang="en-US" dirty="0">
                <a:ln w="3175">
                  <a:noFill/>
                </a:ln>
                <a:latin typeface="Times New Roman" panose="02020603050405020304" pitchFamily="18" charset="0"/>
                <a:ea typeface="+mn-ea"/>
                <a:cs typeface="Times" pitchFamily="18" charset="0"/>
              </a:rPr>
              <a:t>Properties of Relations </a:t>
            </a:r>
            <a:r>
              <a:rPr lang="en-US" sz="2000" b="0" dirty="0">
                <a:ln w="3175">
                  <a:noFill/>
                </a:ln>
                <a:latin typeface="Times New Roman" panose="02020603050405020304" pitchFamily="18" charset="0"/>
                <a:ea typeface="+mn-ea"/>
                <a:cs typeface="Times" pitchFamily="18" charset="0"/>
              </a:rPr>
              <a:t>(2 of 2)</a:t>
            </a:r>
            <a:endParaRPr lang="en-GB" sz="2000" b="0" dirty="0">
              <a:ln w="3175">
                <a:noFill/>
              </a:ln>
              <a:latin typeface="Times New Roman" panose="02020603050405020304" pitchFamily="18" charset="0"/>
              <a:ea typeface="+mn-ea"/>
              <a:cs typeface="Times" pitchFamily="18" charset="0"/>
            </a:endParaRPr>
          </a:p>
        </p:txBody>
      </p:sp>
      <p:sp>
        <p:nvSpPr>
          <p:cNvPr id="3" name="Text Placeholder 2"/>
          <p:cNvSpPr>
            <a:spLocks noGrp="1"/>
          </p:cNvSpPr>
          <p:nvPr>
            <p:ph type="body" idx="1"/>
          </p:nvPr>
        </p:nvSpPr>
        <p:spPr/>
        <p:txBody>
          <a:bodyPr>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Each tuple is distinct; there are no duplicate tuples.</a:t>
            </a:r>
          </a:p>
          <a:p>
            <a:pPr marL="255651" indent="-255651" defTabSz="912813" eaLnBrk="1" hangingPunct="1">
              <a:tabLst/>
              <a:defRPr/>
            </a:pPr>
            <a:r>
              <a:rPr lang="en-GB" altLang="en-US" sz="2400" kern="1200" dirty="0">
                <a:solidFill>
                  <a:srgbClr val="000000"/>
                </a:solidFill>
                <a:latin typeface="Arial (Body)"/>
                <a:ea typeface="+mn-ea"/>
                <a:cs typeface="+mn-cs"/>
              </a:rPr>
              <a:t>Order of attributes has no significance.</a:t>
            </a:r>
          </a:p>
          <a:p>
            <a:pPr marL="255651" indent="-255651" defTabSz="912813" eaLnBrk="1" hangingPunct="1">
              <a:tabLst/>
              <a:defRPr/>
            </a:pPr>
            <a:r>
              <a:rPr lang="en-GB" altLang="en-US" sz="2400" kern="1200" dirty="0">
                <a:solidFill>
                  <a:srgbClr val="000000"/>
                </a:solidFill>
                <a:latin typeface="Arial (Body)"/>
                <a:ea typeface="+mn-ea"/>
                <a:cs typeface="+mn-cs"/>
              </a:rPr>
              <a:t>Order of tuples has no significance, theoretically.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defTabSz="912813" eaLnBrk="1" hangingPunct="1">
              <a:spcBef>
                <a:spcPct val="0"/>
              </a:spcBef>
              <a:buClrTx/>
              <a:defRPr/>
            </a:pPr>
            <a:r>
              <a:rPr lang="en-US" dirty="0">
                <a:ln w="3175">
                  <a:noFill/>
                </a:ln>
                <a:latin typeface="Times New Roman" panose="02020603050405020304" pitchFamily="18" charset="0"/>
                <a:ea typeface="+mn-ea"/>
                <a:cs typeface="Times" pitchFamily="18" charset="0"/>
              </a:rPr>
              <a:t>Relational Keys </a:t>
            </a:r>
            <a:r>
              <a:rPr lang="en-US" sz="2000" b="0" dirty="0">
                <a:ln w="3175">
                  <a:noFill/>
                </a:ln>
                <a:latin typeface="Times New Roman" panose="02020603050405020304" pitchFamily="18" charset="0"/>
                <a:ea typeface="+mn-ea"/>
                <a:cs typeface="Times" pitchFamily="18" charset="0"/>
              </a:rPr>
              <a:t>(1 of 2)</a:t>
            </a:r>
            <a:endParaRPr lang="en-GB" sz="2000" b="0" dirty="0">
              <a:ln w="3175">
                <a:noFill/>
              </a:ln>
              <a:latin typeface="Times New Roman" panose="02020603050405020304" pitchFamily="18" charset="0"/>
              <a:ea typeface="+mn-ea"/>
              <a:cs typeface="Times" pitchFamily="18" charset="0"/>
            </a:endParaRPr>
          </a:p>
        </p:txBody>
      </p:sp>
      <p:sp>
        <p:nvSpPr>
          <p:cNvPr id="3" name="Text Placeholder 2"/>
          <p:cNvSpPr>
            <a:spLocks noGrp="1"/>
          </p:cNvSpPr>
          <p:nvPr>
            <p:ph type="body" idx="1"/>
          </p:nvPr>
        </p:nvSpPr>
        <p:spPr/>
        <p:txBody>
          <a:bodyPr>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Superkey</a:t>
            </a:r>
          </a:p>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ea typeface="+mn-ea"/>
                <a:cs typeface="+mn-cs"/>
              </a:rPr>
              <a:t>An attribute, or set of attributes, that uniquely identifies a tuple within a relation.</a:t>
            </a:r>
          </a:p>
          <a:p>
            <a:pPr marL="255651" indent="-255651" defTabSz="912813" eaLnBrk="1" hangingPunct="1">
              <a:tabLst/>
              <a:defRPr/>
            </a:pPr>
            <a:r>
              <a:rPr lang="en-GB" altLang="en-US" sz="2400" kern="1200" dirty="0">
                <a:solidFill>
                  <a:srgbClr val="000000"/>
                </a:solidFill>
                <a:latin typeface="Arial (Body)"/>
                <a:ea typeface="+mn-ea"/>
                <a:cs typeface="+mn-cs"/>
              </a:rPr>
              <a:t>Candidate Key</a:t>
            </a:r>
          </a:p>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ea typeface="+mn-ea"/>
                <a:cs typeface="+mn-cs"/>
              </a:rPr>
              <a:t>Superkey (K) such that no proper subset is a superkey within the relation.</a:t>
            </a:r>
          </a:p>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ea typeface="+mn-ea"/>
                <a:cs typeface="+mn-cs"/>
              </a:rPr>
              <a:t>In each tuple of R, values of K uniquely identify that tuple (uniqueness).</a:t>
            </a:r>
          </a:p>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ea typeface="+mn-ea"/>
                <a:cs typeface="+mn-cs"/>
              </a:rPr>
              <a:t>No proper subset of K has the uniqueness property (irreducibility).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defTabSz="912813" eaLnBrk="1" hangingPunct="1">
              <a:spcBef>
                <a:spcPct val="0"/>
              </a:spcBef>
              <a:buClrTx/>
              <a:defRPr/>
            </a:pPr>
            <a:r>
              <a:rPr lang="en-US" dirty="0">
                <a:ln w="3175">
                  <a:noFill/>
                </a:ln>
                <a:latin typeface="Times New Roman" panose="02020603050405020304" pitchFamily="18" charset="0"/>
                <a:ea typeface="+mn-ea"/>
                <a:cs typeface="Times" pitchFamily="18" charset="0"/>
              </a:rPr>
              <a:t>Relational Keys </a:t>
            </a:r>
            <a:r>
              <a:rPr lang="en-US" sz="2000" b="0" dirty="0">
                <a:ln w="3175">
                  <a:noFill/>
                </a:ln>
                <a:latin typeface="Times New Roman" panose="02020603050405020304" pitchFamily="18" charset="0"/>
                <a:ea typeface="+mn-ea"/>
                <a:cs typeface="Times" pitchFamily="18" charset="0"/>
              </a:rPr>
              <a:t>(2 of 2)</a:t>
            </a:r>
            <a:endParaRPr lang="en-GB" sz="2000" b="0" dirty="0">
              <a:ln w="3175">
                <a:noFill/>
              </a:ln>
              <a:latin typeface="Times New Roman" panose="02020603050405020304" pitchFamily="18" charset="0"/>
              <a:ea typeface="+mn-ea"/>
              <a:cs typeface="Times" pitchFamily="18" charset="0"/>
            </a:endParaRPr>
          </a:p>
        </p:txBody>
      </p:sp>
      <p:sp>
        <p:nvSpPr>
          <p:cNvPr id="3" name="Text Placeholder 2"/>
          <p:cNvSpPr>
            <a:spLocks noGrp="1"/>
          </p:cNvSpPr>
          <p:nvPr>
            <p:ph type="body" idx="1"/>
          </p:nvPr>
        </p:nvSpPr>
        <p:spPr/>
        <p:txBody>
          <a:bodyPr>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Primary Key</a:t>
            </a:r>
          </a:p>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ea typeface="+mn-ea"/>
                <a:cs typeface="+mn-cs"/>
              </a:rPr>
              <a:t>Candidate key selected to identify tuples uniquely within relation.</a:t>
            </a:r>
          </a:p>
          <a:p>
            <a:pPr marL="255651" indent="-255651" defTabSz="912813" eaLnBrk="1" hangingPunct="1">
              <a:tabLst/>
              <a:defRPr/>
            </a:pPr>
            <a:r>
              <a:rPr lang="en-GB" altLang="en-US" sz="2400" kern="1200" dirty="0">
                <a:solidFill>
                  <a:srgbClr val="000000"/>
                </a:solidFill>
                <a:latin typeface="Arial (Body)"/>
                <a:ea typeface="+mn-ea"/>
                <a:cs typeface="+mn-cs"/>
              </a:rPr>
              <a:t>Alternate Keys</a:t>
            </a:r>
          </a:p>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ea typeface="+mn-ea"/>
                <a:cs typeface="+mn-cs"/>
              </a:rPr>
              <a:t>Candidate keys that are not selected to be primary key.</a:t>
            </a:r>
          </a:p>
          <a:p>
            <a:pPr marL="255651" indent="-255651" defTabSz="912813" eaLnBrk="1" hangingPunct="1">
              <a:tabLst/>
              <a:defRPr/>
            </a:pPr>
            <a:r>
              <a:rPr lang="en-GB" altLang="en-US" sz="2400" kern="1200" dirty="0">
                <a:solidFill>
                  <a:srgbClr val="000000"/>
                </a:solidFill>
                <a:latin typeface="Arial (Body)"/>
                <a:ea typeface="+mn-ea"/>
                <a:cs typeface="+mn-cs"/>
              </a:rPr>
              <a:t>Foreign Key</a:t>
            </a:r>
          </a:p>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ea typeface="+mn-ea"/>
                <a:cs typeface="+mn-cs"/>
              </a:rPr>
              <a:t>Attribute, or set of attributes, within one relation that matches candidate key of some (possibly same) relation.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defTabSz="912813" eaLnBrk="1" hangingPunct="1">
              <a:spcBef>
                <a:spcPct val="0"/>
              </a:spcBef>
              <a:buClrTx/>
              <a:defRPr/>
            </a:pPr>
            <a:r>
              <a:rPr lang="en-US" dirty="0">
                <a:ln w="3175">
                  <a:noFill/>
                </a:ln>
                <a:latin typeface="Times New Roman" panose="02020603050405020304" pitchFamily="18" charset="0"/>
                <a:ea typeface="+mn-ea"/>
                <a:cs typeface="Times" pitchFamily="18" charset="0"/>
              </a:rPr>
              <a:t>Integrity Constraints </a:t>
            </a:r>
            <a:r>
              <a:rPr lang="en-US" sz="2000" b="0" dirty="0">
                <a:ln w="3175">
                  <a:noFill/>
                </a:ln>
                <a:latin typeface="Times New Roman" panose="02020603050405020304" pitchFamily="18" charset="0"/>
                <a:ea typeface="+mn-ea"/>
                <a:cs typeface="Times" pitchFamily="18" charset="0"/>
              </a:rPr>
              <a:t>(1 of 3)</a:t>
            </a:r>
            <a:endParaRPr lang="en-GB" sz="2000" b="0" dirty="0">
              <a:ln w="3175">
                <a:noFill/>
              </a:ln>
              <a:latin typeface="Times New Roman" panose="02020603050405020304" pitchFamily="18" charset="0"/>
              <a:ea typeface="+mn-ea"/>
              <a:cs typeface="Times" pitchFamily="18" charset="0"/>
            </a:endParaRPr>
          </a:p>
        </p:txBody>
      </p:sp>
      <p:sp>
        <p:nvSpPr>
          <p:cNvPr id="3" name="Text Placeholder 2"/>
          <p:cNvSpPr>
            <a:spLocks noGrp="1"/>
          </p:cNvSpPr>
          <p:nvPr>
            <p:ph type="body" idx="1"/>
          </p:nvPr>
        </p:nvSpPr>
        <p:spPr/>
        <p:txBody>
          <a:bodyPr>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Null</a:t>
            </a:r>
          </a:p>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ea typeface="+mn-ea"/>
                <a:cs typeface="+mn-cs"/>
              </a:rPr>
              <a:t>Represents value for an attribute that is currently unknown or not applicable for tuple.</a:t>
            </a:r>
          </a:p>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ea typeface="+mn-ea"/>
                <a:cs typeface="+mn-cs"/>
              </a:rPr>
              <a:t>Deals with incomplete or exceptional data.</a:t>
            </a:r>
          </a:p>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ea typeface="+mn-ea"/>
                <a:cs typeface="+mn-cs"/>
              </a:rPr>
              <a:t>Represents the absence of a value and is not the same as zero or spaces, which are values.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defTabSz="912813" eaLnBrk="1" hangingPunct="1">
              <a:spcBef>
                <a:spcPct val="0"/>
              </a:spcBef>
              <a:buClrTx/>
              <a:defRPr/>
            </a:pPr>
            <a:r>
              <a:rPr lang="en-US" dirty="0">
                <a:ln w="3175">
                  <a:noFill/>
                </a:ln>
                <a:latin typeface="Times New Roman" panose="02020603050405020304" pitchFamily="18" charset="0"/>
                <a:ea typeface="+mn-ea"/>
                <a:cs typeface="Times" pitchFamily="18" charset="0"/>
              </a:rPr>
              <a:t>Integrity Constraints </a:t>
            </a:r>
            <a:r>
              <a:rPr lang="en-US" sz="2000" b="0" dirty="0">
                <a:ln w="3175">
                  <a:noFill/>
                </a:ln>
                <a:latin typeface="Times New Roman" panose="02020603050405020304" pitchFamily="18" charset="0"/>
                <a:ea typeface="+mn-ea"/>
                <a:cs typeface="Times" pitchFamily="18" charset="0"/>
              </a:rPr>
              <a:t>(2 of 3)</a:t>
            </a:r>
            <a:endParaRPr lang="en-GB" sz="2000" b="0" dirty="0">
              <a:ln w="3175">
                <a:noFill/>
              </a:ln>
              <a:latin typeface="Times New Roman" panose="02020603050405020304" pitchFamily="18" charset="0"/>
              <a:ea typeface="+mn-ea"/>
              <a:cs typeface="Times" pitchFamily="18" charset="0"/>
            </a:endParaRPr>
          </a:p>
        </p:txBody>
      </p:sp>
      <p:sp>
        <p:nvSpPr>
          <p:cNvPr id="3" name="Text Placeholder 2"/>
          <p:cNvSpPr>
            <a:spLocks noGrp="1"/>
          </p:cNvSpPr>
          <p:nvPr>
            <p:ph type="body" idx="1"/>
          </p:nvPr>
        </p:nvSpPr>
        <p:spPr/>
        <p:txBody>
          <a:bodyPr>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Entity Integrity</a:t>
            </a:r>
          </a:p>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ea typeface="+mn-ea"/>
                <a:cs typeface="+mn-cs"/>
              </a:rPr>
              <a:t>In a base relation, no attribute of a primary key can be null.</a:t>
            </a:r>
          </a:p>
          <a:p>
            <a:pPr marL="255651" indent="-255651" defTabSz="912813" eaLnBrk="1" hangingPunct="1">
              <a:tabLst/>
              <a:defRPr/>
            </a:pPr>
            <a:r>
              <a:rPr lang="en-GB" altLang="en-US" sz="2400" kern="1200" dirty="0">
                <a:solidFill>
                  <a:srgbClr val="000000"/>
                </a:solidFill>
                <a:latin typeface="Arial (Body)"/>
                <a:ea typeface="+mn-ea"/>
                <a:cs typeface="+mn-cs"/>
              </a:rPr>
              <a:t>Referential Integrity</a:t>
            </a:r>
          </a:p>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ea typeface="+mn-ea"/>
                <a:cs typeface="+mn-cs"/>
              </a:rPr>
              <a:t>If foreign key exists in a relation, either foreign key value must match a candidate key value of some tuple in its home relation or foreign key value must be wholly null.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defTabSz="912813" eaLnBrk="1" hangingPunct="1">
              <a:spcBef>
                <a:spcPct val="0"/>
              </a:spcBef>
              <a:buClrTx/>
              <a:defRPr/>
            </a:pPr>
            <a:r>
              <a:rPr lang="en-US" dirty="0">
                <a:ln w="3175">
                  <a:noFill/>
                </a:ln>
                <a:latin typeface="Times New Roman" panose="02020603050405020304" pitchFamily="18" charset="0"/>
                <a:ea typeface="+mn-ea"/>
                <a:cs typeface="Times" pitchFamily="18" charset="0"/>
              </a:rPr>
              <a:t>Integrity Constraints </a:t>
            </a:r>
            <a:r>
              <a:rPr lang="en-US" sz="2000" b="0" dirty="0">
                <a:ln w="3175">
                  <a:noFill/>
                </a:ln>
                <a:latin typeface="Times New Roman" panose="02020603050405020304" pitchFamily="18" charset="0"/>
                <a:ea typeface="+mn-ea"/>
                <a:cs typeface="Times" pitchFamily="18" charset="0"/>
              </a:rPr>
              <a:t>(3 of 3)</a:t>
            </a:r>
            <a:endParaRPr lang="en-GB" sz="2000" b="0" dirty="0">
              <a:ln w="3175">
                <a:noFill/>
              </a:ln>
              <a:latin typeface="Times New Roman" panose="02020603050405020304" pitchFamily="18" charset="0"/>
              <a:ea typeface="+mn-ea"/>
              <a:cs typeface="Times" pitchFamily="18" charset="0"/>
            </a:endParaRPr>
          </a:p>
        </p:txBody>
      </p:sp>
      <p:sp>
        <p:nvSpPr>
          <p:cNvPr id="3" name="Text Placeholder 2"/>
          <p:cNvSpPr>
            <a:spLocks noGrp="1"/>
          </p:cNvSpPr>
          <p:nvPr>
            <p:ph type="body" idx="1"/>
          </p:nvPr>
        </p:nvSpPr>
        <p:spPr/>
        <p:txBody>
          <a:bodyPr>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General Constraints</a:t>
            </a:r>
          </a:p>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ea typeface="+mn-ea"/>
                <a:cs typeface="+mn-cs"/>
              </a:rPr>
              <a:t>Additional rules specified by users or database administrators that define or constrain some aspect of the enterprise.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defTabSz="912813" eaLnBrk="1" hangingPunct="1">
              <a:defRPr/>
            </a:pPr>
            <a:r>
              <a:rPr lang="en-GB" sz="3400" b="1" dirty="0">
                <a:ln w="3175">
                  <a:noFill/>
                </a:ln>
                <a:solidFill>
                  <a:schemeClr val="tx2"/>
                </a:solidFill>
                <a:latin typeface="Times New Roman" panose="02020603050405020304" pitchFamily="18" charset="0"/>
                <a:ea typeface="+mn-ea"/>
                <a:cs typeface="Times" pitchFamily="18" charset="0"/>
              </a:rPr>
              <a:t>Learning Objectives</a:t>
            </a:r>
          </a:p>
        </p:txBody>
      </p:sp>
      <p:sp>
        <p:nvSpPr>
          <p:cNvPr id="3" name="Content Placeholder 2"/>
          <p:cNvSpPr>
            <a:spLocks noGrp="1"/>
          </p:cNvSpPr>
          <p:nvPr>
            <p:ph idx="1"/>
          </p:nvPr>
        </p:nvSpPr>
        <p:spPr/>
        <p:txBody>
          <a:bodyPr>
            <a:spAutoFit/>
          </a:bodyPr>
          <a:lstStyle/>
          <a:p>
            <a:pPr marL="255600" indent="-255600" defTabSz="912813" eaLnBrk="1" hangingPunct="1">
              <a:spcBef>
                <a:spcPts val="1500"/>
              </a:spcBef>
              <a:buFont typeface="Arial" panose="020B0604020202020204" pitchFamily="34" charset="0"/>
              <a:buNone/>
              <a:defRPr/>
            </a:pPr>
            <a:r>
              <a:rPr lang="en-GB" altLang="en-US" sz="2400" b="1" kern="1200" dirty="0">
                <a:solidFill>
                  <a:schemeClr val="tx2"/>
                </a:solidFill>
                <a:latin typeface="Arial (Body)"/>
                <a:ea typeface="+mn-ea"/>
                <a:cs typeface="+mn-cs"/>
              </a:rPr>
              <a:t>4.1</a:t>
            </a:r>
            <a:r>
              <a:rPr lang="en-GB" altLang="en-US" sz="2400" kern="1200" dirty="0">
                <a:latin typeface="Arial (Body)"/>
                <a:ea typeface="+mn-ea"/>
                <a:cs typeface="+mn-cs"/>
              </a:rPr>
              <a:t> Terminology of relational model.</a:t>
            </a:r>
          </a:p>
          <a:p>
            <a:pPr marL="255600" indent="-255600" defTabSz="912813" eaLnBrk="1" hangingPunct="1">
              <a:spcBef>
                <a:spcPts val="1500"/>
              </a:spcBef>
              <a:buFont typeface="Arial" panose="020B0604020202020204" pitchFamily="34" charset="0"/>
              <a:buNone/>
              <a:defRPr/>
            </a:pPr>
            <a:r>
              <a:rPr lang="en-GB" altLang="en-US" sz="2400" b="1" kern="1200" dirty="0">
                <a:solidFill>
                  <a:schemeClr val="tx2"/>
                </a:solidFill>
                <a:latin typeface="Arial (Body)"/>
                <a:ea typeface="+mn-ea"/>
                <a:cs typeface="+mn-cs"/>
              </a:rPr>
              <a:t>4.2</a:t>
            </a:r>
            <a:r>
              <a:rPr lang="en-GB" altLang="en-US" sz="2400" kern="1200" dirty="0">
                <a:latin typeface="Arial (Body)"/>
                <a:ea typeface="+mn-ea"/>
                <a:cs typeface="+mn-cs"/>
              </a:rPr>
              <a:t> How tables are used to represent data.</a:t>
            </a:r>
          </a:p>
          <a:p>
            <a:pPr marL="0" indent="0" defTabSz="912813" eaLnBrk="1" hangingPunct="1">
              <a:spcBef>
                <a:spcPts val="1500"/>
              </a:spcBef>
              <a:buFont typeface="Arial" panose="020B0604020202020204" pitchFamily="34" charset="0"/>
              <a:buNone/>
              <a:defRPr/>
            </a:pPr>
            <a:r>
              <a:rPr lang="en-GB" altLang="en-US" sz="2400" b="1" kern="1200" dirty="0">
                <a:solidFill>
                  <a:schemeClr val="tx2"/>
                </a:solidFill>
                <a:latin typeface="Arial (Body)"/>
                <a:ea typeface="+mn-ea"/>
                <a:cs typeface="+mn-cs"/>
              </a:rPr>
              <a:t>4.3</a:t>
            </a:r>
            <a:r>
              <a:rPr lang="en-GB" altLang="en-US" sz="2400" kern="1200" dirty="0">
                <a:latin typeface="Arial (Body)"/>
                <a:ea typeface="+mn-ea"/>
                <a:cs typeface="+mn-cs"/>
              </a:rPr>
              <a:t> Connection between mathematical relations and relations in the relational model.</a:t>
            </a:r>
          </a:p>
          <a:p>
            <a:pPr marL="255600" indent="-255600" defTabSz="912813" eaLnBrk="1" hangingPunct="1">
              <a:spcBef>
                <a:spcPts val="1500"/>
              </a:spcBef>
              <a:buFont typeface="Arial" panose="020B0604020202020204" pitchFamily="34" charset="0"/>
              <a:buNone/>
              <a:defRPr/>
            </a:pPr>
            <a:r>
              <a:rPr lang="en-GB" altLang="en-US" sz="2400" b="1" kern="1200" dirty="0">
                <a:solidFill>
                  <a:schemeClr val="tx2"/>
                </a:solidFill>
                <a:latin typeface="Arial (Body)"/>
                <a:ea typeface="+mn-ea"/>
                <a:cs typeface="+mn-cs"/>
              </a:rPr>
              <a:t>4.4</a:t>
            </a:r>
            <a:r>
              <a:rPr lang="en-GB" altLang="en-US" sz="2400" kern="1200" dirty="0">
                <a:latin typeface="Arial (Body)"/>
                <a:ea typeface="+mn-ea"/>
                <a:cs typeface="+mn-cs"/>
              </a:rPr>
              <a:t> Properties of database relations.</a:t>
            </a:r>
          </a:p>
          <a:p>
            <a:pPr marL="255600" indent="-255600" defTabSz="912813" eaLnBrk="1" hangingPunct="1">
              <a:spcBef>
                <a:spcPts val="1500"/>
              </a:spcBef>
              <a:buFont typeface="Arial" panose="020B0604020202020204" pitchFamily="34" charset="0"/>
              <a:buNone/>
              <a:defRPr/>
            </a:pPr>
            <a:r>
              <a:rPr lang="en-GB" altLang="en-US" sz="2400" b="1" kern="1200" dirty="0">
                <a:solidFill>
                  <a:schemeClr val="tx2"/>
                </a:solidFill>
                <a:latin typeface="Arial (Body)"/>
                <a:ea typeface="+mn-ea"/>
                <a:cs typeface="+mn-cs"/>
              </a:rPr>
              <a:t>4.5</a:t>
            </a:r>
            <a:r>
              <a:rPr lang="en-GB" altLang="en-US" sz="2400" kern="1200" dirty="0">
                <a:latin typeface="Arial (Body)"/>
                <a:ea typeface="+mn-ea"/>
                <a:cs typeface="+mn-cs"/>
              </a:rPr>
              <a:t> How to identify C</a:t>
            </a:r>
            <a:r>
              <a:rPr lang="en-GB" altLang="en-US" sz="100" kern="1200" baseline="0" dirty="0">
                <a:latin typeface="Arial (Body)"/>
                <a:ea typeface="+mn-ea"/>
                <a:cs typeface="+mn-cs"/>
              </a:rPr>
              <a:t> </a:t>
            </a:r>
            <a:r>
              <a:rPr lang="en-GB" altLang="en-US" sz="2400" kern="1200" dirty="0">
                <a:latin typeface="Arial (Body)"/>
                <a:ea typeface="+mn-ea"/>
                <a:cs typeface="+mn-cs"/>
              </a:rPr>
              <a:t>K, P</a:t>
            </a:r>
            <a:r>
              <a:rPr lang="en-GB" altLang="en-US" sz="100" kern="1200" dirty="0">
                <a:latin typeface="Arial (Body)"/>
                <a:ea typeface="+mn-ea"/>
                <a:cs typeface="+mn-cs"/>
              </a:rPr>
              <a:t> </a:t>
            </a:r>
            <a:r>
              <a:rPr lang="en-GB" altLang="en-US" sz="2400" kern="1200" dirty="0">
                <a:latin typeface="Arial (Body)"/>
                <a:ea typeface="+mn-ea"/>
                <a:cs typeface="+mn-cs"/>
              </a:rPr>
              <a:t>K, and F</a:t>
            </a:r>
            <a:r>
              <a:rPr lang="en-GB" altLang="en-US" sz="100" kern="1200" dirty="0">
                <a:latin typeface="Arial (Body)"/>
                <a:ea typeface="+mn-ea"/>
                <a:cs typeface="+mn-cs"/>
              </a:rPr>
              <a:t> </a:t>
            </a:r>
            <a:r>
              <a:rPr lang="en-GB" altLang="en-US" sz="2400" kern="1200" dirty="0">
                <a:latin typeface="Arial (Body)"/>
                <a:ea typeface="+mn-ea"/>
                <a:cs typeface="+mn-cs"/>
              </a:rPr>
              <a:t>Ks.</a:t>
            </a:r>
          </a:p>
          <a:p>
            <a:pPr marL="255600" indent="-255600" defTabSz="912813" eaLnBrk="1" hangingPunct="1">
              <a:spcBef>
                <a:spcPts val="1500"/>
              </a:spcBef>
              <a:buFont typeface="Arial" panose="020B0604020202020204" pitchFamily="34" charset="0"/>
              <a:buNone/>
              <a:defRPr/>
            </a:pPr>
            <a:r>
              <a:rPr lang="en-GB" altLang="en-US" sz="2400" b="1" kern="1200" dirty="0">
                <a:solidFill>
                  <a:schemeClr val="tx2"/>
                </a:solidFill>
                <a:latin typeface="Arial (Body)"/>
                <a:ea typeface="+mn-ea"/>
                <a:cs typeface="+mn-cs"/>
              </a:rPr>
              <a:t>4.6</a:t>
            </a:r>
            <a:r>
              <a:rPr lang="en-GB" altLang="en-US" sz="2400" kern="1200" dirty="0">
                <a:latin typeface="Arial (Body)"/>
                <a:ea typeface="+mn-ea"/>
                <a:cs typeface="+mn-cs"/>
              </a:rPr>
              <a:t> Meaning of entity integrity and referential integrity.</a:t>
            </a:r>
          </a:p>
          <a:p>
            <a:pPr marL="255600" indent="-255600" defTabSz="912813" eaLnBrk="1" hangingPunct="1">
              <a:spcBef>
                <a:spcPts val="1500"/>
              </a:spcBef>
              <a:buFont typeface="Arial" panose="020B0604020202020204" pitchFamily="34" charset="0"/>
              <a:buNone/>
              <a:defRPr/>
            </a:pPr>
            <a:r>
              <a:rPr lang="en-GB" altLang="en-US" sz="2400" b="1" kern="1200" dirty="0">
                <a:solidFill>
                  <a:schemeClr val="tx2"/>
                </a:solidFill>
                <a:latin typeface="Arial (Body)"/>
                <a:ea typeface="+mn-ea"/>
                <a:cs typeface="+mn-cs"/>
              </a:rPr>
              <a:t>4.7</a:t>
            </a:r>
            <a:r>
              <a:rPr lang="en-GB" altLang="en-US" sz="2400" kern="1200" dirty="0">
                <a:latin typeface="Arial (Body)"/>
                <a:ea typeface="+mn-ea"/>
                <a:cs typeface="+mn-cs"/>
              </a:rPr>
              <a:t> Purpose and advantages of views.</a:t>
            </a:r>
          </a:p>
        </p:txBody>
      </p:sp>
      <p:sp>
        <p:nvSpPr>
          <p:cNvPr id="4" name="Slide Number Placeholder 3">
            <a:extLst>
              <a:ext uri="{FF2B5EF4-FFF2-40B4-BE49-F238E27FC236}">
                <a16:creationId xmlns:a16="http://schemas.microsoft.com/office/drawing/2014/main" id="{53E7F6DF-30AA-40CD-A0BF-3A4002A96C6E}"/>
              </a:ext>
            </a:extLst>
          </p:cNvPr>
          <p:cNvSpPr>
            <a:spLocks noGrp="1"/>
          </p:cNvSpPr>
          <p:nvPr>
            <p:ph type="sldNum" sz="quarter" idx="12"/>
          </p:nvPr>
        </p:nvSpPr>
        <p:spPr/>
        <p:txBody>
          <a:bodyPr/>
          <a:lstStyle/>
          <a:p>
            <a:pPr>
              <a:defRPr/>
            </a:pPr>
            <a:fld id="{A5513CB5-262D-46A0-936E-1241BAC899D8}" type="slidenum">
              <a:rPr lang="en-US" altLang="en-US" smtClean="0"/>
              <a:pPr>
                <a:defRPr/>
              </a:pPr>
              <a:t>2</a:t>
            </a:fld>
            <a:endParaRPr lang="en-US" altLang="en-US"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defTabSz="912813" eaLnBrk="1" hangingPunct="1">
              <a:spcBef>
                <a:spcPct val="0"/>
              </a:spcBef>
              <a:buClrTx/>
              <a:defRPr/>
            </a:pPr>
            <a:r>
              <a:rPr lang="en-GB" dirty="0">
                <a:ln w="3175">
                  <a:noFill/>
                </a:ln>
                <a:latin typeface="Times New Roman" panose="02020603050405020304" pitchFamily="18" charset="0"/>
                <a:ea typeface="+mn-ea"/>
                <a:cs typeface="Times" pitchFamily="18" charset="0"/>
              </a:rPr>
              <a:t>Views </a:t>
            </a:r>
            <a:r>
              <a:rPr lang="en-GB" sz="2000" b="0" dirty="0">
                <a:ln w="3175">
                  <a:noFill/>
                </a:ln>
                <a:latin typeface="Times New Roman" panose="02020603050405020304" pitchFamily="18" charset="0"/>
                <a:ea typeface="+mn-ea"/>
                <a:cs typeface="Times" pitchFamily="18" charset="0"/>
              </a:rPr>
              <a:t>(1 of 2)</a:t>
            </a:r>
          </a:p>
        </p:txBody>
      </p:sp>
      <p:sp>
        <p:nvSpPr>
          <p:cNvPr id="3" name="Text Placeholder 2"/>
          <p:cNvSpPr>
            <a:spLocks noGrp="1"/>
          </p:cNvSpPr>
          <p:nvPr>
            <p:ph type="body" idx="1"/>
          </p:nvPr>
        </p:nvSpPr>
        <p:spPr/>
        <p:txBody>
          <a:bodyPr>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Base Relation</a:t>
            </a:r>
          </a:p>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ea typeface="+mn-ea"/>
                <a:cs typeface="+mn-cs"/>
              </a:rPr>
              <a:t>Named relation corresponding to an entity in conceptual schema, whose tuples are physically stored in database.</a:t>
            </a:r>
          </a:p>
          <a:p>
            <a:pPr marL="255651" indent="-255651" defTabSz="912813" eaLnBrk="1" hangingPunct="1">
              <a:tabLst/>
              <a:defRPr/>
            </a:pPr>
            <a:r>
              <a:rPr lang="en-GB" altLang="en-US" sz="2400" kern="1200" dirty="0">
                <a:solidFill>
                  <a:srgbClr val="000000"/>
                </a:solidFill>
                <a:latin typeface="Arial (Body)"/>
                <a:ea typeface="+mn-ea"/>
                <a:cs typeface="+mn-cs"/>
              </a:rPr>
              <a:t>View</a:t>
            </a:r>
          </a:p>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ea typeface="+mn-ea"/>
                <a:cs typeface="+mn-cs"/>
              </a:rPr>
              <a:t>Dynamic result of one or more relational operations operating on base relations to produce another relation.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defTabSz="912813" eaLnBrk="1" hangingPunct="1">
              <a:spcBef>
                <a:spcPct val="0"/>
              </a:spcBef>
              <a:buClrTx/>
              <a:defRPr/>
            </a:pPr>
            <a:r>
              <a:rPr lang="en-GB" dirty="0">
                <a:ln w="3175">
                  <a:noFill/>
                </a:ln>
                <a:latin typeface="Times New Roman" panose="02020603050405020304" pitchFamily="18" charset="0"/>
                <a:ea typeface="+mn-ea"/>
                <a:cs typeface="Times" pitchFamily="18" charset="0"/>
              </a:rPr>
              <a:t>Views </a:t>
            </a:r>
            <a:r>
              <a:rPr lang="en-GB" sz="2000" b="0" dirty="0">
                <a:ln w="3175">
                  <a:noFill/>
                </a:ln>
                <a:latin typeface="Times New Roman" panose="02020603050405020304" pitchFamily="18" charset="0"/>
                <a:ea typeface="+mn-ea"/>
                <a:cs typeface="Times" pitchFamily="18" charset="0"/>
              </a:rPr>
              <a:t>(2 of 2)</a:t>
            </a:r>
          </a:p>
        </p:txBody>
      </p:sp>
      <p:sp>
        <p:nvSpPr>
          <p:cNvPr id="3" name="Text Placeholder 2"/>
          <p:cNvSpPr>
            <a:spLocks noGrp="1"/>
          </p:cNvSpPr>
          <p:nvPr>
            <p:ph type="body" idx="1"/>
          </p:nvPr>
        </p:nvSpPr>
        <p:spPr/>
        <p:txBody>
          <a:bodyPr>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A virtual relation that does not necessarily actually exist in the database but is produced upon request, at time of request.</a:t>
            </a:r>
          </a:p>
          <a:p>
            <a:pPr marL="255651" indent="-255651" defTabSz="912813" eaLnBrk="1" hangingPunct="1">
              <a:tabLst/>
              <a:defRPr/>
            </a:pPr>
            <a:r>
              <a:rPr lang="en-GB" altLang="en-US" sz="2400" kern="1200" dirty="0">
                <a:solidFill>
                  <a:srgbClr val="000000"/>
                </a:solidFill>
                <a:latin typeface="Arial (Body)"/>
                <a:ea typeface="+mn-ea"/>
                <a:cs typeface="+mn-cs"/>
              </a:rPr>
              <a:t>Contents of a view are defined as a query on one or more base relations.</a:t>
            </a:r>
          </a:p>
          <a:p>
            <a:pPr marL="255651" indent="-255651" defTabSz="912813" eaLnBrk="1" hangingPunct="1">
              <a:tabLst/>
              <a:defRPr/>
            </a:pPr>
            <a:r>
              <a:rPr lang="en-GB" altLang="en-US" sz="2400" kern="1200" dirty="0">
                <a:solidFill>
                  <a:srgbClr val="000000"/>
                </a:solidFill>
                <a:latin typeface="Arial (Body)"/>
                <a:ea typeface="+mn-ea"/>
                <a:cs typeface="+mn-cs"/>
              </a:rPr>
              <a:t>Views are dynamic, meaning that changes made to base relations that affect view attributes are immediately reflected in the view.</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defTabSz="912813" eaLnBrk="1" hangingPunct="1">
              <a:spcBef>
                <a:spcPct val="0"/>
              </a:spcBef>
              <a:buClrTx/>
              <a:defRPr/>
            </a:pPr>
            <a:r>
              <a:rPr lang="en-GB" dirty="0">
                <a:ln w="3175">
                  <a:noFill/>
                </a:ln>
                <a:latin typeface="Times New Roman" panose="02020603050405020304" pitchFamily="18" charset="0"/>
                <a:ea typeface="+mn-ea"/>
                <a:cs typeface="Times" pitchFamily="18" charset="0"/>
              </a:rPr>
              <a:t>Purpose of Views</a:t>
            </a:r>
          </a:p>
        </p:txBody>
      </p:sp>
      <p:sp>
        <p:nvSpPr>
          <p:cNvPr id="3" name="Text Placeholder 2"/>
          <p:cNvSpPr>
            <a:spLocks noGrp="1"/>
          </p:cNvSpPr>
          <p:nvPr>
            <p:ph type="body" idx="1"/>
          </p:nvPr>
        </p:nvSpPr>
        <p:spPr>
          <a:xfrm>
            <a:off x="457200" y="1600200"/>
            <a:ext cx="8229600" cy="2786063"/>
          </a:xfrm>
        </p:spPr>
        <p:txBody>
          <a:bodyPr>
            <a:spAutoFit/>
          </a:bodyPr>
          <a:lstStyle/>
          <a:p>
            <a:pPr marL="255651" indent="-255651" defTabSz="912813" eaLnBrk="1" hangingPunct="1">
              <a:tabLst/>
              <a:defRPr/>
            </a:pPr>
            <a:r>
              <a:rPr lang="en-GB" altLang="en-US" sz="2400" kern="1200" dirty="0">
                <a:solidFill>
                  <a:srgbClr val="000000"/>
                </a:solidFill>
                <a:ea typeface="+mn-ea"/>
                <a:cs typeface="+mn-cs"/>
              </a:rPr>
              <a:t>Provides powerful and flexible security mechanism by hiding parts of database from certain users.</a:t>
            </a:r>
          </a:p>
          <a:p>
            <a:pPr marL="255651" indent="-255651" defTabSz="912813" eaLnBrk="1" hangingPunct="1">
              <a:tabLst/>
              <a:defRPr/>
            </a:pPr>
            <a:r>
              <a:rPr lang="en-GB" altLang="en-US" sz="2400" kern="1200" dirty="0">
                <a:solidFill>
                  <a:srgbClr val="000000"/>
                </a:solidFill>
                <a:ea typeface="+mn-ea"/>
                <a:cs typeface="+mn-cs"/>
              </a:rPr>
              <a:t>Permits users to access data in a customized way, so that same data can be seen by different users in different ways, at same time.</a:t>
            </a:r>
          </a:p>
          <a:p>
            <a:pPr marL="255651" indent="-255651" defTabSz="912813" eaLnBrk="1" hangingPunct="1">
              <a:tabLst/>
              <a:defRPr/>
            </a:pPr>
            <a:r>
              <a:rPr lang="en-GB" altLang="en-US" sz="2400" kern="1200" dirty="0">
                <a:solidFill>
                  <a:srgbClr val="000000"/>
                </a:solidFill>
                <a:ea typeface="+mn-ea"/>
                <a:cs typeface="+mn-cs"/>
              </a:rPr>
              <a:t>Can simplify complex operations on base relations.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defTabSz="912813" eaLnBrk="1" hangingPunct="1">
              <a:spcBef>
                <a:spcPct val="0"/>
              </a:spcBef>
              <a:buClrTx/>
              <a:defRPr/>
            </a:pPr>
            <a:r>
              <a:rPr lang="en-US" dirty="0">
                <a:ln w="3175">
                  <a:noFill/>
                </a:ln>
                <a:latin typeface="Times New Roman" panose="02020603050405020304" pitchFamily="18" charset="0"/>
                <a:ea typeface="+mn-ea"/>
                <a:cs typeface="Times" pitchFamily="18" charset="0"/>
              </a:rPr>
              <a:t>Updating Views </a:t>
            </a:r>
            <a:r>
              <a:rPr lang="en-US" sz="2000" b="0" dirty="0">
                <a:ln w="3175">
                  <a:noFill/>
                </a:ln>
                <a:latin typeface="Times New Roman" panose="02020603050405020304" pitchFamily="18" charset="0"/>
                <a:ea typeface="+mn-ea"/>
                <a:cs typeface="Times" pitchFamily="18" charset="0"/>
              </a:rPr>
              <a:t>(1 of 3)</a:t>
            </a:r>
            <a:endParaRPr lang="en-GB" sz="2000" b="0" dirty="0">
              <a:ln w="3175">
                <a:noFill/>
              </a:ln>
              <a:latin typeface="Times New Roman" panose="02020603050405020304" pitchFamily="18" charset="0"/>
              <a:ea typeface="+mn-ea"/>
              <a:cs typeface="Times" pitchFamily="18" charset="0"/>
            </a:endParaRPr>
          </a:p>
        </p:txBody>
      </p:sp>
      <p:sp>
        <p:nvSpPr>
          <p:cNvPr id="3" name="Text Placeholder 2"/>
          <p:cNvSpPr>
            <a:spLocks noGrp="1"/>
          </p:cNvSpPr>
          <p:nvPr>
            <p:ph type="body" idx="1"/>
          </p:nvPr>
        </p:nvSpPr>
        <p:spPr/>
        <p:txBody>
          <a:bodyPr>
            <a:spAutoFit/>
          </a:bodyPr>
          <a:lstStyle/>
          <a:p>
            <a:pPr marL="255651" indent="-255651" defTabSz="912813" eaLnBrk="1" hangingPunct="1">
              <a:tabLst/>
              <a:defRPr/>
            </a:pPr>
            <a:r>
              <a:rPr lang="en-GB" altLang="en-US" sz="2400" kern="1200" dirty="0">
                <a:solidFill>
                  <a:srgbClr val="000000"/>
                </a:solidFill>
                <a:ea typeface="+mn-ea"/>
                <a:cs typeface="+mn-cs"/>
              </a:rPr>
              <a:t>All updates to a base relation should be immediately reflected in all views that reference that base relation.</a:t>
            </a:r>
          </a:p>
          <a:p>
            <a:pPr marL="255651" indent="-255651" defTabSz="912813" eaLnBrk="1" hangingPunct="1">
              <a:tabLst/>
              <a:defRPr/>
            </a:pPr>
            <a:r>
              <a:rPr lang="en-GB" altLang="en-US" sz="2400" kern="1200" dirty="0">
                <a:solidFill>
                  <a:srgbClr val="000000"/>
                </a:solidFill>
                <a:ea typeface="+mn-ea"/>
                <a:cs typeface="+mn-cs"/>
              </a:rPr>
              <a:t>If view is updated, underlying base relation should reflect change.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defTabSz="912813" eaLnBrk="1" hangingPunct="1">
              <a:spcBef>
                <a:spcPct val="0"/>
              </a:spcBef>
              <a:buClrTx/>
              <a:defRPr/>
            </a:pPr>
            <a:r>
              <a:rPr lang="en-US" dirty="0">
                <a:ln w="3175">
                  <a:noFill/>
                </a:ln>
                <a:latin typeface="Times New Roman" panose="02020603050405020304" pitchFamily="18" charset="0"/>
                <a:ea typeface="+mn-ea"/>
                <a:cs typeface="Times" pitchFamily="18" charset="0"/>
              </a:rPr>
              <a:t>Updating Views </a:t>
            </a:r>
            <a:r>
              <a:rPr lang="en-US" sz="2000" b="0" dirty="0">
                <a:ln w="3175">
                  <a:noFill/>
                </a:ln>
                <a:latin typeface="Times New Roman" panose="02020603050405020304" pitchFamily="18" charset="0"/>
                <a:ea typeface="+mn-ea"/>
                <a:cs typeface="Times" pitchFamily="18" charset="0"/>
              </a:rPr>
              <a:t>(2 of 3)</a:t>
            </a:r>
            <a:endParaRPr lang="en-GB" sz="2000" b="0" dirty="0">
              <a:ln w="3175">
                <a:noFill/>
              </a:ln>
              <a:latin typeface="Times New Roman" panose="02020603050405020304" pitchFamily="18" charset="0"/>
              <a:ea typeface="+mn-ea"/>
              <a:cs typeface="Times" pitchFamily="18" charset="0"/>
            </a:endParaRPr>
          </a:p>
        </p:txBody>
      </p:sp>
      <p:sp>
        <p:nvSpPr>
          <p:cNvPr id="3" name="Text Placeholder 2"/>
          <p:cNvSpPr>
            <a:spLocks noGrp="1"/>
          </p:cNvSpPr>
          <p:nvPr>
            <p:ph type="body" idx="1"/>
          </p:nvPr>
        </p:nvSpPr>
        <p:spPr/>
        <p:txBody>
          <a:bodyPr>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There are restrictions on types of modifications that can be made through views:</a:t>
            </a:r>
          </a:p>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ea typeface="+mn-ea"/>
                <a:cs typeface="+mn-cs"/>
              </a:rPr>
              <a:t>Updates are allowed if query involves a single base relation and contains a candidate key of base relation.</a:t>
            </a:r>
          </a:p>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ea typeface="+mn-ea"/>
                <a:cs typeface="+mn-cs"/>
              </a:rPr>
              <a:t>Updates are not allowed involving multiple base relations.</a:t>
            </a:r>
          </a:p>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ea typeface="+mn-ea"/>
                <a:cs typeface="+mn-cs"/>
              </a:rPr>
              <a:t>Updates are not allowed involving aggregation or grouping operations.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defTabSz="912813" eaLnBrk="1" hangingPunct="1">
              <a:spcBef>
                <a:spcPct val="0"/>
              </a:spcBef>
              <a:buClrTx/>
              <a:defRPr/>
            </a:pPr>
            <a:r>
              <a:rPr lang="en-US" dirty="0">
                <a:ln w="3175">
                  <a:noFill/>
                </a:ln>
                <a:latin typeface="Times New Roman" panose="02020603050405020304" pitchFamily="18" charset="0"/>
                <a:ea typeface="+mn-ea"/>
                <a:cs typeface="Times" pitchFamily="18" charset="0"/>
              </a:rPr>
              <a:t>Updating Views </a:t>
            </a:r>
            <a:r>
              <a:rPr lang="en-US" sz="2000" b="0" dirty="0">
                <a:ln w="3175">
                  <a:noFill/>
                </a:ln>
                <a:latin typeface="Times New Roman" panose="02020603050405020304" pitchFamily="18" charset="0"/>
                <a:ea typeface="+mn-ea"/>
                <a:cs typeface="Times" pitchFamily="18" charset="0"/>
              </a:rPr>
              <a:t>(3 of 3)</a:t>
            </a:r>
            <a:endParaRPr lang="en-GB" sz="2000" b="0" dirty="0">
              <a:ln w="3175">
                <a:noFill/>
              </a:ln>
              <a:latin typeface="Times New Roman" panose="02020603050405020304" pitchFamily="18" charset="0"/>
              <a:ea typeface="+mn-ea"/>
              <a:cs typeface="Times" pitchFamily="18" charset="0"/>
            </a:endParaRPr>
          </a:p>
        </p:txBody>
      </p:sp>
      <p:sp>
        <p:nvSpPr>
          <p:cNvPr id="3" name="Text Placeholder 2"/>
          <p:cNvSpPr>
            <a:spLocks noGrp="1"/>
          </p:cNvSpPr>
          <p:nvPr>
            <p:ph type="body" idx="1"/>
          </p:nvPr>
        </p:nvSpPr>
        <p:spPr/>
        <p:txBody>
          <a:bodyPr>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Classes of views are defined as:</a:t>
            </a:r>
          </a:p>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ea typeface="+mn-ea"/>
                <a:cs typeface="+mn-cs"/>
              </a:rPr>
              <a:t>theoretically not updateable;</a:t>
            </a:r>
          </a:p>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ea typeface="+mn-ea"/>
                <a:cs typeface="+mn-cs"/>
              </a:rPr>
              <a:t>theoretically updateable;</a:t>
            </a:r>
          </a:p>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ea typeface="+mn-ea"/>
                <a:cs typeface="+mn-cs"/>
              </a:rPr>
              <a:t>partially updateable.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defTabSz="912813" eaLnBrk="1" hangingPunct="1">
              <a:spcBef>
                <a:spcPct val="0"/>
              </a:spcBef>
              <a:buClrTx/>
              <a:defRPr/>
            </a:pPr>
            <a:r>
              <a:rPr lang="en-US" dirty="0">
                <a:ln w="3175">
                  <a:noFill/>
                </a:ln>
                <a:latin typeface="Times New Roman" panose="02020603050405020304" pitchFamily="18" charset="0"/>
                <a:ea typeface="+mn-ea"/>
                <a:cs typeface="Times" pitchFamily="18" charset="0"/>
              </a:rPr>
              <a:t>Relational Model Terminology </a:t>
            </a:r>
            <a:r>
              <a:rPr lang="en-US" sz="2000" b="0" dirty="0">
                <a:ln w="3175">
                  <a:noFill/>
                </a:ln>
                <a:latin typeface="Times New Roman" panose="02020603050405020304" pitchFamily="18" charset="0"/>
                <a:ea typeface="+mn-ea"/>
                <a:cs typeface="Times" pitchFamily="18" charset="0"/>
              </a:rPr>
              <a:t>(1 of</a:t>
            </a:r>
            <a:r>
              <a:rPr lang="en-US" sz="2000" b="0" baseline="0" dirty="0">
                <a:ln w="3175">
                  <a:noFill/>
                </a:ln>
                <a:latin typeface="Times New Roman" panose="02020603050405020304" pitchFamily="18" charset="0"/>
                <a:ea typeface="+mn-ea"/>
                <a:cs typeface="Times" pitchFamily="18" charset="0"/>
              </a:rPr>
              <a:t> </a:t>
            </a:r>
            <a:r>
              <a:rPr lang="en-US" sz="2000" b="0" dirty="0">
                <a:ln w="3175">
                  <a:noFill/>
                </a:ln>
                <a:latin typeface="Times New Roman" panose="02020603050405020304" pitchFamily="18" charset="0"/>
                <a:ea typeface="+mn-ea"/>
                <a:cs typeface="Times" pitchFamily="18" charset="0"/>
              </a:rPr>
              <a:t>2)</a:t>
            </a:r>
            <a:endParaRPr lang="en-GB" sz="2000" b="0" dirty="0">
              <a:ln w="3175">
                <a:noFill/>
              </a:ln>
              <a:latin typeface="Times New Roman" panose="02020603050405020304" pitchFamily="18" charset="0"/>
              <a:ea typeface="+mn-ea"/>
              <a:cs typeface="Times" pitchFamily="18" charset="0"/>
            </a:endParaRPr>
          </a:p>
        </p:txBody>
      </p:sp>
      <p:sp>
        <p:nvSpPr>
          <p:cNvPr id="3" name="Text Placeholder 2"/>
          <p:cNvSpPr>
            <a:spLocks noGrp="1"/>
          </p:cNvSpPr>
          <p:nvPr>
            <p:ph type="body" idx="1"/>
          </p:nvPr>
        </p:nvSpPr>
        <p:spPr>
          <a:xfrm>
            <a:off x="457200" y="1600200"/>
            <a:ext cx="8229600" cy="2862292"/>
          </a:xfrm>
        </p:spPr>
        <p:txBody>
          <a:bodyPr>
            <a:spAutoFit/>
          </a:bodyPr>
          <a:lstStyle/>
          <a:p>
            <a:pPr marL="255651" indent="-255651" defTabSz="912813" eaLnBrk="1" hangingPunct="1">
              <a:tabLst/>
              <a:defRPr/>
            </a:pPr>
            <a:r>
              <a:rPr lang="en-GB" altLang="en-US" sz="2400" kern="1200" dirty="0">
                <a:solidFill>
                  <a:srgbClr val="000000"/>
                </a:solidFill>
                <a:ea typeface="+mn-ea"/>
                <a:cs typeface="+mn-cs"/>
              </a:rPr>
              <a:t>A relation is a table with columns and rows.</a:t>
            </a:r>
          </a:p>
          <a:p>
            <a:pPr marL="741553" lvl="1" indent="-284353" defTabSz="912813" eaLnBrk="1" hangingPunct="1">
              <a:buFont typeface="Arial" panose="020B0604020202020204" pitchFamily="34" charset="0"/>
              <a:buChar char="–"/>
              <a:defRPr/>
            </a:pPr>
            <a:r>
              <a:rPr lang="en-GB" altLang="en-US" sz="2400" kern="1200" dirty="0">
                <a:solidFill>
                  <a:srgbClr val="000000"/>
                </a:solidFill>
                <a:ea typeface="+mn-ea"/>
                <a:cs typeface="+mn-cs"/>
              </a:rPr>
              <a:t>Only applies to logical structure of the database, not the physical structure.</a:t>
            </a:r>
          </a:p>
          <a:p>
            <a:pPr marL="255651" indent="-255651" defTabSz="912813" eaLnBrk="1" hangingPunct="1">
              <a:tabLst/>
              <a:defRPr/>
            </a:pPr>
            <a:r>
              <a:rPr lang="en-GB" altLang="en-US" sz="2400" kern="1200" dirty="0">
                <a:solidFill>
                  <a:srgbClr val="000000"/>
                </a:solidFill>
                <a:ea typeface="+mn-ea"/>
                <a:cs typeface="+mn-cs"/>
              </a:rPr>
              <a:t>Attribute is a named column of a relation.</a:t>
            </a:r>
          </a:p>
          <a:p>
            <a:pPr marL="255651" indent="-255651" defTabSz="912813" eaLnBrk="1" hangingPunct="1">
              <a:tabLst/>
              <a:defRPr/>
            </a:pPr>
            <a:r>
              <a:rPr lang="en-GB" altLang="en-US" sz="2400" kern="1200" dirty="0">
                <a:solidFill>
                  <a:srgbClr val="000000"/>
                </a:solidFill>
                <a:ea typeface="+mn-ea"/>
                <a:cs typeface="+mn-cs"/>
              </a:rPr>
              <a:t>Domain is the set of allowable values for one or more attributes.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defTabSz="912813" eaLnBrk="1" hangingPunct="1">
              <a:spcBef>
                <a:spcPct val="0"/>
              </a:spcBef>
              <a:buClrTx/>
              <a:defRPr/>
            </a:pPr>
            <a:r>
              <a:rPr lang="en-US" dirty="0">
                <a:ln w="3175">
                  <a:noFill/>
                </a:ln>
                <a:latin typeface="Times New Roman" panose="02020603050405020304" pitchFamily="18" charset="0"/>
                <a:ea typeface="+mn-ea"/>
                <a:cs typeface="Times" pitchFamily="18" charset="0"/>
              </a:rPr>
              <a:t>Relational Model Terminology </a:t>
            </a:r>
            <a:r>
              <a:rPr lang="en-US" sz="2000" b="0" dirty="0">
                <a:ln w="3175">
                  <a:noFill/>
                </a:ln>
                <a:latin typeface="Times New Roman" panose="02020603050405020304" pitchFamily="18" charset="0"/>
                <a:ea typeface="+mn-ea"/>
                <a:cs typeface="Times" pitchFamily="18" charset="0"/>
              </a:rPr>
              <a:t>(2</a:t>
            </a:r>
            <a:r>
              <a:rPr lang="en-US" sz="2000" b="0" baseline="0" dirty="0">
                <a:ln w="3175">
                  <a:noFill/>
                </a:ln>
                <a:latin typeface="Times New Roman" panose="02020603050405020304" pitchFamily="18" charset="0"/>
                <a:ea typeface="+mn-ea"/>
                <a:cs typeface="Times" pitchFamily="18" charset="0"/>
              </a:rPr>
              <a:t> </a:t>
            </a:r>
            <a:r>
              <a:rPr lang="en-US" sz="2000" b="0" dirty="0">
                <a:ln w="3175">
                  <a:noFill/>
                </a:ln>
                <a:latin typeface="Times New Roman" panose="02020603050405020304" pitchFamily="18" charset="0"/>
                <a:ea typeface="+mn-ea"/>
                <a:cs typeface="Times" pitchFamily="18" charset="0"/>
              </a:rPr>
              <a:t>of 2)</a:t>
            </a:r>
            <a:endParaRPr lang="en-GB" sz="2000" b="0" dirty="0">
              <a:ln w="3175">
                <a:noFill/>
              </a:ln>
              <a:latin typeface="Times New Roman" panose="02020603050405020304" pitchFamily="18" charset="0"/>
              <a:ea typeface="+mn-ea"/>
              <a:cs typeface="Times" pitchFamily="18" charset="0"/>
            </a:endParaRPr>
          </a:p>
        </p:txBody>
      </p:sp>
      <p:sp>
        <p:nvSpPr>
          <p:cNvPr id="3" name="Text Placeholder 2"/>
          <p:cNvSpPr>
            <a:spLocks noGrp="1"/>
          </p:cNvSpPr>
          <p:nvPr>
            <p:ph type="body" idx="1"/>
          </p:nvPr>
        </p:nvSpPr>
        <p:spPr>
          <a:xfrm>
            <a:off x="457199" y="1600200"/>
            <a:ext cx="8474529" cy="2608376"/>
          </a:xfrm>
        </p:spPr>
        <p:txBody>
          <a:bodyPr wrap="square">
            <a:spAutoFit/>
          </a:bodyPr>
          <a:lstStyle/>
          <a:p>
            <a:pPr marL="255651" indent="-255651" defTabSz="912813" eaLnBrk="1" hangingPunct="1">
              <a:tabLst/>
              <a:defRPr/>
            </a:pPr>
            <a:r>
              <a:rPr lang="en-GB" altLang="en-US" sz="2400" kern="1200" dirty="0">
                <a:solidFill>
                  <a:srgbClr val="000000"/>
                </a:solidFill>
                <a:ea typeface="+mn-ea"/>
                <a:cs typeface="+mn-cs"/>
              </a:rPr>
              <a:t>Tuple is a row of a relation.</a:t>
            </a:r>
          </a:p>
          <a:p>
            <a:pPr marL="255651" indent="-255651" defTabSz="912813" eaLnBrk="1" hangingPunct="1">
              <a:tabLst/>
              <a:defRPr/>
            </a:pPr>
            <a:r>
              <a:rPr lang="en-GB" altLang="en-US" sz="2400" kern="1200" dirty="0">
                <a:solidFill>
                  <a:srgbClr val="000000"/>
                </a:solidFill>
                <a:ea typeface="+mn-ea"/>
                <a:cs typeface="+mn-cs"/>
              </a:rPr>
              <a:t>Degree is the number of attributes in a relation.</a:t>
            </a:r>
          </a:p>
          <a:p>
            <a:pPr marL="255651" indent="-255651" defTabSz="912813" eaLnBrk="1" hangingPunct="1">
              <a:tabLst/>
              <a:defRPr/>
            </a:pPr>
            <a:r>
              <a:rPr lang="en-GB" altLang="en-US" sz="2400" kern="1200" dirty="0">
                <a:solidFill>
                  <a:srgbClr val="000000"/>
                </a:solidFill>
                <a:ea typeface="+mn-ea"/>
                <a:cs typeface="+mn-cs"/>
              </a:rPr>
              <a:t>Cardinality is the number of tuples in a relation.</a:t>
            </a:r>
          </a:p>
          <a:p>
            <a:pPr marL="255651" indent="-255651" defTabSz="912813" eaLnBrk="1" hangingPunct="1">
              <a:tabLst/>
              <a:defRPr/>
            </a:pPr>
            <a:r>
              <a:rPr lang="en-GB" altLang="en-US" sz="2400" kern="1200" dirty="0">
                <a:solidFill>
                  <a:srgbClr val="000000"/>
                </a:solidFill>
                <a:ea typeface="+mn-ea"/>
                <a:cs typeface="+mn-cs"/>
              </a:rPr>
              <a:t>Relational Database is a collection of normalized relations with distinct relation names.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anchor="b">
            <a:spAutoFit/>
          </a:bodyPr>
          <a:lstStyle/>
          <a:p>
            <a:pPr defTabSz="912813" eaLnBrk="1" hangingPunct="1">
              <a:spcBef>
                <a:spcPct val="0"/>
              </a:spcBef>
              <a:buClrTx/>
              <a:defRPr/>
            </a:pPr>
            <a:r>
              <a:rPr lang="en-US" dirty="0">
                <a:ln w="3175">
                  <a:noFill/>
                </a:ln>
                <a:latin typeface="Times New Roman" panose="02020603050405020304" pitchFamily="18" charset="0"/>
                <a:ea typeface="+mn-ea"/>
                <a:cs typeface="Times" pitchFamily="18" charset="0"/>
              </a:rPr>
              <a:t>Instances of Branch and Staff Relations</a:t>
            </a:r>
            <a:endParaRPr lang="en-GB" dirty="0">
              <a:ln w="3175">
                <a:noFill/>
              </a:ln>
              <a:latin typeface="Times New Roman" panose="02020603050405020304" pitchFamily="18" charset="0"/>
              <a:ea typeface="+mn-ea"/>
              <a:cs typeface="Times" pitchFamily="18" charset="0"/>
            </a:endParaRPr>
          </a:p>
        </p:txBody>
      </p:sp>
      <p:pic>
        <p:nvPicPr>
          <p:cNvPr id="21507" name="Picture 4" descr="Composite image that illustrates the relations between branch and staff tables. The composite image has two tables, branch and staff. A relation is a table with rows and columns that holds information. The rows of the table are considered individual records and the columns correspond to attributes. The number of values in a column is called cardinality. The number of attributes is called degree. The branch and the staff tables have in common one column called branch number. The branch number column or attribute is the primary key for the branch table and the foreign key for the staff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350" y="1601788"/>
            <a:ext cx="5321300" cy="465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Slide Number Placeholder 2">
            <a:extLst>
              <a:ext uri="{FF2B5EF4-FFF2-40B4-BE49-F238E27FC236}">
                <a16:creationId xmlns:a16="http://schemas.microsoft.com/office/drawing/2014/main" id="{2781E5DE-9A8E-47FF-9A77-80E9F97C8307}"/>
              </a:ext>
            </a:extLst>
          </p:cNvPr>
          <p:cNvSpPr>
            <a:spLocks noGrp="1"/>
          </p:cNvSpPr>
          <p:nvPr>
            <p:ph type="sldNum" idx="12"/>
          </p:nvPr>
        </p:nvSpPr>
        <p:spPr/>
        <p:txBody>
          <a:bodyPr/>
          <a:lstStyle/>
          <a:p>
            <a:pPr>
              <a:defRPr/>
            </a:pPr>
            <a:fld id="{D5E3AA3E-F4EB-48A0-A677-BDE6EF83CBE0}" type="slidenum">
              <a:rPr lang="en-US" altLang="en-US" smtClean="0"/>
              <a:pPr>
                <a:defRPr/>
              </a:pPr>
              <a:t>5</a:t>
            </a:fld>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anchor="b">
            <a:spAutoFit/>
          </a:bodyPr>
          <a:lstStyle/>
          <a:p>
            <a:pPr defTabSz="912813" eaLnBrk="1" hangingPunct="1">
              <a:spcBef>
                <a:spcPct val="0"/>
              </a:spcBef>
              <a:buClrTx/>
              <a:defRPr/>
            </a:pPr>
            <a:r>
              <a:rPr lang="en-GB" dirty="0">
                <a:ln w="3175">
                  <a:noFill/>
                </a:ln>
                <a:latin typeface="Times New Roman" panose="02020603050405020304" pitchFamily="18" charset="0"/>
                <a:ea typeface="+mn-ea"/>
                <a:cs typeface="Times" pitchFamily="18" charset="0"/>
              </a:rPr>
              <a:t>Examples of Attribute Domains</a:t>
            </a:r>
          </a:p>
        </p:txBody>
      </p:sp>
      <p:graphicFrame>
        <p:nvGraphicFramePr>
          <p:cNvPr id="3" name="Table 2"/>
          <p:cNvGraphicFramePr>
            <a:graphicFrameLocks noGrp="1"/>
          </p:cNvGraphicFramePr>
          <p:nvPr>
            <p:extLst>
              <p:ext uri="{D42A27DB-BD31-4B8C-83A1-F6EECF244321}">
                <p14:modId xmlns:p14="http://schemas.microsoft.com/office/powerpoint/2010/main" val="2464205809"/>
              </p:ext>
            </p:extLst>
          </p:nvPr>
        </p:nvGraphicFramePr>
        <p:xfrm>
          <a:off x="625366" y="1854146"/>
          <a:ext cx="7893268" cy="3718560"/>
        </p:xfrm>
        <a:graphic>
          <a:graphicData uri="http://schemas.openxmlformats.org/drawingml/2006/table">
            <a:tbl>
              <a:tblPr firstRow="1" bandRow="1">
                <a:tableStyleId>{40F9630F-82C1-40B7-BC3A-925EFCFF5E92}</a:tableStyleId>
              </a:tblPr>
              <a:tblGrid>
                <a:gridCol w="1119351">
                  <a:extLst>
                    <a:ext uri="{9D8B030D-6E8A-4147-A177-3AD203B41FA5}">
                      <a16:colId xmlns:a16="http://schemas.microsoft.com/office/drawing/2014/main" val="2013497868"/>
                    </a:ext>
                  </a:extLst>
                </a:gridCol>
                <a:gridCol w="1597573">
                  <a:extLst>
                    <a:ext uri="{9D8B030D-6E8A-4147-A177-3AD203B41FA5}">
                      <a16:colId xmlns:a16="http://schemas.microsoft.com/office/drawing/2014/main" val="1750432321"/>
                    </a:ext>
                  </a:extLst>
                </a:gridCol>
                <a:gridCol w="2900855">
                  <a:extLst>
                    <a:ext uri="{9D8B030D-6E8A-4147-A177-3AD203B41FA5}">
                      <a16:colId xmlns:a16="http://schemas.microsoft.com/office/drawing/2014/main" val="1168922210"/>
                    </a:ext>
                  </a:extLst>
                </a:gridCol>
                <a:gridCol w="2275489">
                  <a:extLst>
                    <a:ext uri="{9D8B030D-6E8A-4147-A177-3AD203B41FA5}">
                      <a16:colId xmlns:a16="http://schemas.microsoft.com/office/drawing/2014/main" val="1347215929"/>
                    </a:ext>
                  </a:extLst>
                </a:gridCol>
              </a:tblGrid>
              <a:tr h="0">
                <a:tc>
                  <a:txBody>
                    <a:bodyPr/>
                    <a:lstStyle/>
                    <a:p>
                      <a:r>
                        <a:rPr lang="en-US" sz="1400" dirty="0">
                          <a:latin typeface="+mn-lt"/>
                        </a:rPr>
                        <a:t>Attribute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Domain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Meaning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Domain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2684179"/>
                  </a:ext>
                </a:extLst>
              </a:tr>
              <a:tr h="0">
                <a:tc>
                  <a:txBody>
                    <a:bodyPr/>
                    <a:lstStyle/>
                    <a:p>
                      <a:r>
                        <a:rPr lang="en-US" sz="1400" dirty="0">
                          <a:latin typeface="+mn-lt"/>
                        </a:rPr>
                        <a:t>branch</a:t>
                      </a:r>
                      <a:r>
                        <a:rPr lang="en-US" sz="100" dirty="0">
                          <a:latin typeface="+mn-lt"/>
                        </a:rPr>
                        <a:t> </a:t>
                      </a:r>
                      <a:r>
                        <a:rPr lang="en-US" sz="1400" dirty="0">
                          <a:latin typeface="+mn-lt"/>
                        </a:rPr>
                        <a:t>N</a:t>
                      </a:r>
                      <a:r>
                        <a:rPr lang="en-US" sz="100" dirty="0">
                          <a:latin typeface="+mn-lt"/>
                        </a:rPr>
                        <a:t> </a:t>
                      </a:r>
                      <a:r>
                        <a:rPr lang="en-US" sz="1400" dirty="0">
                          <a:latin typeface="+mn-lt"/>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Branch</a:t>
                      </a:r>
                      <a:r>
                        <a:rPr lang="en-US" sz="100" dirty="0">
                          <a:latin typeface="+mn-lt"/>
                        </a:rPr>
                        <a:t> </a:t>
                      </a:r>
                      <a:r>
                        <a:rPr lang="en-US" sz="1400" dirty="0">
                          <a:latin typeface="+mn-lt"/>
                        </a:rPr>
                        <a:t>Numbers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The</a:t>
                      </a:r>
                      <a:r>
                        <a:rPr lang="en-US" sz="1400" baseline="0" dirty="0">
                          <a:latin typeface="+mn-lt"/>
                        </a:rPr>
                        <a:t> set of all possible branch numbers</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character: size 4, range B001–B999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2723030"/>
                  </a:ext>
                </a:extLst>
              </a:tr>
              <a:tr h="0">
                <a:tc>
                  <a:txBody>
                    <a:bodyPr/>
                    <a:lstStyle/>
                    <a:p>
                      <a:r>
                        <a:rPr lang="en-US" sz="1400" dirty="0">
                          <a:latin typeface="+mn-lt"/>
                        </a:rPr>
                        <a:t>street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Street</a:t>
                      </a:r>
                      <a:r>
                        <a:rPr lang="en-US" sz="100" dirty="0">
                          <a:latin typeface="+mn-lt"/>
                        </a:rPr>
                        <a:t>  </a:t>
                      </a:r>
                      <a:r>
                        <a:rPr lang="en-US" sz="1400" dirty="0">
                          <a:latin typeface="+mn-lt"/>
                        </a:rPr>
                        <a:t>Names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The set of all street names in Britain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character: size</a:t>
                      </a:r>
                      <a:r>
                        <a:rPr lang="en-US" sz="1400" baseline="0" dirty="0">
                          <a:latin typeface="+mn-lt"/>
                        </a:rPr>
                        <a:t> 25</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1327849"/>
                  </a:ext>
                </a:extLst>
              </a:tr>
              <a:tr h="0">
                <a:tc>
                  <a:txBody>
                    <a:bodyPr/>
                    <a:lstStyle/>
                    <a:p>
                      <a:r>
                        <a:rPr lang="en-US" sz="1400" dirty="0">
                          <a:latin typeface="+mn-lt"/>
                        </a:rPr>
                        <a:t>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City</a:t>
                      </a:r>
                      <a:r>
                        <a:rPr lang="en-US" sz="100" dirty="0">
                          <a:latin typeface="+mn-lt"/>
                        </a:rPr>
                        <a:t> </a:t>
                      </a:r>
                      <a:r>
                        <a:rPr lang="en-US" sz="1400" dirty="0">
                          <a:latin typeface="+mn-lt"/>
                        </a:rPr>
                        <a:t>Names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The</a:t>
                      </a:r>
                      <a:r>
                        <a:rPr lang="en-US" sz="1400" baseline="0" dirty="0">
                          <a:latin typeface="+mn-lt"/>
                        </a:rPr>
                        <a:t> set of all city names in Britain</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character: size 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2758347"/>
                  </a:ext>
                </a:extLst>
              </a:tr>
              <a:tr h="0">
                <a:tc>
                  <a:txBody>
                    <a:bodyPr/>
                    <a:lstStyle/>
                    <a:p>
                      <a:r>
                        <a:rPr lang="en-US" sz="1400" dirty="0">
                          <a:latin typeface="+mn-lt"/>
                        </a:rPr>
                        <a:t>postcode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Postcodes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The set</a:t>
                      </a:r>
                      <a:r>
                        <a:rPr lang="en-US" sz="1400" baseline="0" dirty="0">
                          <a:latin typeface="+mn-lt"/>
                        </a:rPr>
                        <a:t> of all postcodes in Britain</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character: size 1, value M or 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1645105"/>
                  </a:ext>
                </a:extLst>
              </a:tr>
              <a:tr h="0">
                <a:tc>
                  <a:txBody>
                    <a:bodyPr/>
                    <a:lstStyle/>
                    <a:p>
                      <a:r>
                        <a:rPr lang="en-US" sz="1400" dirty="0">
                          <a:latin typeface="+mn-lt"/>
                        </a:rPr>
                        <a:t>sex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Sex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The sex</a:t>
                      </a:r>
                      <a:r>
                        <a:rPr lang="en-US" sz="1400" baseline="0" dirty="0">
                          <a:latin typeface="+mn-lt"/>
                        </a:rPr>
                        <a:t> of a person</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character: size 1, value M or 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2229522"/>
                  </a:ext>
                </a:extLst>
              </a:tr>
              <a:tr h="0">
                <a:tc>
                  <a:txBody>
                    <a:bodyPr/>
                    <a:lstStyle/>
                    <a:p>
                      <a:r>
                        <a:rPr lang="en-US" sz="1400" dirty="0">
                          <a:latin typeface="+mn-lt"/>
                        </a:rPr>
                        <a:t>D</a:t>
                      </a:r>
                      <a:r>
                        <a:rPr lang="en-US" sz="100" dirty="0">
                          <a:latin typeface="+mn-lt"/>
                        </a:rPr>
                        <a:t> </a:t>
                      </a:r>
                      <a:r>
                        <a:rPr lang="en-US" sz="1400" dirty="0">
                          <a:latin typeface="+mn-lt"/>
                        </a:rPr>
                        <a:t>O</a:t>
                      </a:r>
                      <a:r>
                        <a:rPr lang="en-US" sz="100" dirty="0">
                          <a:latin typeface="+mn-lt"/>
                        </a:rPr>
                        <a:t> </a:t>
                      </a:r>
                      <a:r>
                        <a:rPr lang="en-US" sz="1400" dirty="0">
                          <a:latin typeface="+mn-lt"/>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Dates</a:t>
                      </a:r>
                      <a:r>
                        <a:rPr lang="en-US" sz="100" dirty="0">
                          <a:latin typeface="+mn-lt"/>
                        </a:rPr>
                        <a:t> </a:t>
                      </a:r>
                      <a:r>
                        <a:rPr lang="en-US" sz="1400" dirty="0">
                          <a:latin typeface="+mn-lt"/>
                        </a:rPr>
                        <a:t>Of</a:t>
                      </a:r>
                      <a:r>
                        <a:rPr lang="en-US" sz="100" dirty="0">
                          <a:latin typeface="+mn-lt"/>
                        </a:rPr>
                        <a:t> </a:t>
                      </a:r>
                      <a:r>
                        <a:rPr lang="en-US" sz="1400" baseline="0" dirty="0">
                          <a:latin typeface="+mn-lt"/>
                        </a:rPr>
                        <a:t>Birth</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Possible value</a:t>
                      </a:r>
                      <a:r>
                        <a:rPr lang="en-US" sz="1400" baseline="0" dirty="0">
                          <a:latin typeface="+mn-lt"/>
                        </a:rPr>
                        <a:t> of staff birth dates</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date, range from</a:t>
                      </a:r>
                      <a:r>
                        <a:rPr lang="en-US" sz="1400" baseline="0" dirty="0">
                          <a:latin typeface="+mn-lt"/>
                        </a:rPr>
                        <a:t> 1-Jan-20, format d</a:t>
                      </a:r>
                      <a:r>
                        <a:rPr lang="en-US" sz="100" baseline="0" dirty="0">
                          <a:latin typeface="+mn-lt"/>
                        </a:rPr>
                        <a:t> </a:t>
                      </a:r>
                      <a:r>
                        <a:rPr lang="en-US" sz="1400" baseline="0" dirty="0">
                          <a:latin typeface="+mn-lt"/>
                        </a:rPr>
                        <a:t>d-m</a:t>
                      </a:r>
                      <a:r>
                        <a:rPr lang="en-US" sz="100" baseline="0" dirty="0">
                          <a:latin typeface="+mn-lt"/>
                        </a:rPr>
                        <a:t> </a:t>
                      </a:r>
                      <a:r>
                        <a:rPr lang="en-US" sz="1400" baseline="0" dirty="0">
                          <a:latin typeface="+mn-lt"/>
                        </a:rPr>
                        <a:t>m</a:t>
                      </a:r>
                      <a:r>
                        <a:rPr lang="en-US" sz="100" baseline="0" dirty="0">
                          <a:latin typeface="+mn-lt"/>
                        </a:rPr>
                        <a:t> </a:t>
                      </a:r>
                      <a:r>
                        <a:rPr lang="en-US" sz="1400" baseline="0" dirty="0">
                          <a:latin typeface="+mn-lt"/>
                        </a:rPr>
                        <a:t>m-y</a:t>
                      </a:r>
                      <a:r>
                        <a:rPr lang="en-US" sz="100" baseline="0" dirty="0">
                          <a:latin typeface="+mn-lt"/>
                        </a:rPr>
                        <a:t> </a:t>
                      </a:r>
                      <a:r>
                        <a:rPr lang="en-US" sz="1400" baseline="0" dirty="0">
                          <a:latin typeface="+mn-lt"/>
                        </a:rPr>
                        <a:t>y</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5902965"/>
                  </a:ext>
                </a:extLst>
              </a:tr>
              <a:tr h="0">
                <a:tc>
                  <a:txBody>
                    <a:bodyPr/>
                    <a:lstStyle/>
                    <a:p>
                      <a:r>
                        <a:rPr lang="en-US" sz="1400" dirty="0">
                          <a:latin typeface="+mn-lt"/>
                        </a:rPr>
                        <a:t>salary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Salaries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Possible values of staff salaries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monetary: 7 digits, range 6000.00–40000.00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3395831"/>
                  </a:ext>
                </a:extLst>
              </a:tr>
            </a:tbl>
          </a:graphicData>
        </a:graphic>
      </p:graphicFrame>
      <p:sp>
        <p:nvSpPr>
          <p:cNvPr id="4" name="Slide Number Placeholder 3">
            <a:extLst>
              <a:ext uri="{FF2B5EF4-FFF2-40B4-BE49-F238E27FC236}">
                <a16:creationId xmlns:a16="http://schemas.microsoft.com/office/drawing/2014/main" id="{CB04E000-45A4-41E9-8095-89170F7F3654}"/>
              </a:ext>
            </a:extLst>
          </p:cNvPr>
          <p:cNvSpPr>
            <a:spLocks noGrp="1"/>
          </p:cNvSpPr>
          <p:nvPr>
            <p:ph type="sldNum" idx="12"/>
          </p:nvPr>
        </p:nvSpPr>
        <p:spPr/>
        <p:txBody>
          <a:bodyPr/>
          <a:lstStyle/>
          <a:p>
            <a:pPr>
              <a:defRPr/>
            </a:pPr>
            <a:fld id="{D5E3AA3E-F4EB-48A0-A677-BDE6EF83CBE0}" type="slidenum">
              <a:rPr lang="en-US" altLang="en-US" smtClean="0"/>
              <a:pPr>
                <a:defRPr/>
              </a:pPr>
              <a:t>6</a:t>
            </a:fld>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8229600" cy="1231076"/>
          </a:xfrm>
        </p:spPr>
        <p:txBody>
          <a:bodyPr anchor="b">
            <a:spAutoFit/>
          </a:bodyPr>
          <a:lstStyle/>
          <a:p>
            <a:pPr defTabSz="912813" eaLnBrk="1" hangingPunct="1">
              <a:spcBef>
                <a:spcPct val="0"/>
              </a:spcBef>
              <a:buClrTx/>
              <a:defRPr/>
            </a:pPr>
            <a:r>
              <a:rPr lang="en-GB" dirty="0">
                <a:ln w="3175">
                  <a:noFill/>
                </a:ln>
                <a:latin typeface="Times New Roman" panose="02020603050405020304" pitchFamily="18" charset="0"/>
                <a:ea typeface="+mn-ea"/>
                <a:cs typeface="Times" pitchFamily="18" charset="0"/>
              </a:rPr>
              <a:t>Alternative Terminology for Relational Model</a:t>
            </a:r>
          </a:p>
        </p:txBody>
      </p:sp>
      <p:graphicFrame>
        <p:nvGraphicFramePr>
          <p:cNvPr id="3" name="Table 2"/>
          <p:cNvGraphicFramePr>
            <a:graphicFrameLocks noGrp="1"/>
          </p:cNvGraphicFramePr>
          <p:nvPr>
            <p:extLst>
              <p:ext uri="{D42A27DB-BD31-4B8C-83A1-F6EECF244321}">
                <p14:modId xmlns:p14="http://schemas.microsoft.com/office/powerpoint/2010/main" val="3715452027"/>
              </p:ext>
            </p:extLst>
          </p:nvPr>
        </p:nvGraphicFramePr>
        <p:xfrm>
          <a:off x="1345324" y="1943537"/>
          <a:ext cx="6096000" cy="1483360"/>
        </p:xfrm>
        <a:graphic>
          <a:graphicData uri="http://schemas.openxmlformats.org/drawingml/2006/table">
            <a:tbl>
              <a:tblPr firstRow="1" bandRow="1">
                <a:tableStyleId>{40F9630F-82C1-40B7-BC3A-925EFCFF5E92}</a:tableStyleId>
              </a:tblPr>
              <a:tblGrid>
                <a:gridCol w="2032000">
                  <a:extLst>
                    <a:ext uri="{9D8B030D-6E8A-4147-A177-3AD203B41FA5}">
                      <a16:colId xmlns:a16="http://schemas.microsoft.com/office/drawing/2014/main" val="532766753"/>
                    </a:ext>
                  </a:extLst>
                </a:gridCol>
                <a:gridCol w="2032000">
                  <a:extLst>
                    <a:ext uri="{9D8B030D-6E8A-4147-A177-3AD203B41FA5}">
                      <a16:colId xmlns:a16="http://schemas.microsoft.com/office/drawing/2014/main" val="1432107145"/>
                    </a:ext>
                  </a:extLst>
                </a:gridCol>
                <a:gridCol w="2032000">
                  <a:extLst>
                    <a:ext uri="{9D8B030D-6E8A-4147-A177-3AD203B41FA5}">
                      <a16:colId xmlns:a16="http://schemas.microsoft.com/office/drawing/2014/main" val="4109709239"/>
                    </a:ext>
                  </a:extLst>
                </a:gridCol>
              </a:tblGrid>
              <a:tr h="370840">
                <a:tc>
                  <a:txBody>
                    <a:bodyPr/>
                    <a:lstStyle/>
                    <a:p>
                      <a:r>
                        <a:rPr lang="en-US" sz="1600" dirty="0">
                          <a:latin typeface="+mn-lt"/>
                        </a:rPr>
                        <a:t>Formal terms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mn-lt"/>
                        </a:rPr>
                        <a:t>Alternative</a:t>
                      </a:r>
                      <a:r>
                        <a:rPr lang="en-US" sz="1600" baseline="0" dirty="0">
                          <a:latin typeface="+mn-lt"/>
                        </a:rPr>
                        <a:t> 1</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mn-lt"/>
                        </a:rPr>
                        <a:t>Alternative</a:t>
                      </a:r>
                      <a:r>
                        <a:rPr lang="en-US" sz="1600" baseline="0" dirty="0">
                          <a:latin typeface="+mn-lt"/>
                        </a:rPr>
                        <a:t> 2</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5234866"/>
                  </a:ext>
                </a:extLst>
              </a:tr>
              <a:tr h="370840">
                <a:tc>
                  <a:txBody>
                    <a:bodyPr/>
                    <a:lstStyle/>
                    <a:p>
                      <a:r>
                        <a:rPr lang="en-US" sz="1600" dirty="0">
                          <a:latin typeface="+mn-lt"/>
                        </a:rPr>
                        <a:t>Relation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mn-lt"/>
                        </a:rPr>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mn-lt"/>
                        </a:rPr>
                        <a:t>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5946065"/>
                  </a:ext>
                </a:extLst>
              </a:tr>
              <a:tr h="370840">
                <a:tc>
                  <a:txBody>
                    <a:bodyPr/>
                    <a:lstStyle/>
                    <a:p>
                      <a:r>
                        <a:rPr lang="en-US" sz="1600" dirty="0">
                          <a:latin typeface="+mn-lt"/>
                        </a:rPr>
                        <a:t>Tuple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mn-lt"/>
                        </a:rPr>
                        <a:t>Row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mn-lt"/>
                        </a:rPr>
                        <a:t>Record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9612419"/>
                  </a:ext>
                </a:extLst>
              </a:tr>
              <a:tr h="370840">
                <a:tc>
                  <a:txBody>
                    <a:bodyPr/>
                    <a:lstStyle/>
                    <a:p>
                      <a:r>
                        <a:rPr lang="en-US" sz="1600" dirty="0">
                          <a:latin typeface="+mn-lt"/>
                        </a:rPr>
                        <a:t>Attribute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mn-lt"/>
                        </a:rPr>
                        <a:t>Column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mn-lt"/>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7283777"/>
                  </a:ext>
                </a:extLst>
              </a:tr>
            </a:tbl>
          </a:graphicData>
        </a:graphic>
      </p:graphicFrame>
      <p:sp>
        <p:nvSpPr>
          <p:cNvPr id="4" name="Slide Number Placeholder 3">
            <a:extLst>
              <a:ext uri="{FF2B5EF4-FFF2-40B4-BE49-F238E27FC236}">
                <a16:creationId xmlns:a16="http://schemas.microsoft.com/office/drawing/2014/main" id="{5001734C-2624-42F6-9C46-3E323C5C4EAC}"/>
              </a:ext>
            </a:extLst>
          </p:cNvPr>
          <p:cNvSpPr>
            <a:spLocks noGrp="1"/>
          </p:cNvSpPr>
          <p:nvPr>
            <p:ph type="sldNum" idx="12"/>
          </p:nvPr>
        </p:nvSpPr>
        <p:spPr/>
        <p:txBody>
          <a:bodyPr/>
          <a:lstStyle/>
          <a:p>
            <a:pPr>
              <a:defRPr/>
            </a:pPr>
            <a:fld id="{D5E3AA3E-F4EB-48A0-A677-BDE6EF83CBE0}" type="slidenum">
              <a:rPr lang="en-US" altLang="en-US" smtClean="0"/>
              <a:pPr>
                <a:defRPr/>
              </a:pPr>
              <a:t>7</a:t>
            </a:fld>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defTabSz="912813" eaLnBrk="1" hangingPunct="1">
              <a:spcBef>
                <a:spcPct val="0"/>
              </a:spcBef>
              <a:buClrTx/>
              <a:defRPr/>
            </a:pPr>
            <a:r>
              <a:rPr lang="en-US" dirty="0">
                <a:ln w="3175">
                  <a:noFill/>
                </a:ln>
                <a:latin typeface="Times New Roman" panose="02020603050405020304" pitchFamily="18" charset="0"/>
                <a:ea typeface="+mn-ea"/>
                <a:cs typeface="Arial" pitchFamily="34" charset="0"/>
              </a:rPr>
              <a:t>Mathematical Definition of Relation </a:t>
            </a:r>
            <a:r>
              <a:rPr lang="en-US" sz="2000" b="0" dirty="0">
                <a:ln w="3175">
                  <a:noFill/>
                </a:ln>
                <a:latin typeface="Times New Roman" panose="02020603050405020304" pitchFamily="18" charset="0"/>
                <a:ea typeface="+mn-ea"/>
                <a:cs typeface="Arial" pitchFamily="34" charset="0"/>
              </a:rPr>
              <a:t>(1</a:t>
            </a:r>
            <a:r>
              <a:rPr lang="en-US" sz="2000" b="0" baseline="0" dirty="0">
                <a:ln w="3175">
                  <a:noFill/>
                </a:ln>
                <a:latin typeface="Times New Roman" panose="02020603050405020304" pitchFamily="18" charset="0"/>
                <a:ea typeface="+mn-ea"/>
                <a:cs typeface="Arial" pitchFamily="34" charset="0"/>
              </a:rPr>
              <a:t> </a:t>
            </a:r>
            <a:r>
              <a:rPr lang="en-US" sz="2000" b="0" dirty="0">
                <a:ln w="3175">
                  <a:noFill/>
                </a:ln>
                <a:latin typeface="Times New Roman" panose="02020603050405020304" pitchFamily="18" charset="0"/>
                <a:ea typeface="+mn-ea"/>
                <a:cs typeface="Arial" pitchFamily="34" charset="0"/>
              </a:rPr>
              <a:t>of</a:t>
            </a:r>
            <a:r>
              <a:rPr lang="en-US" sz="2000" b="0" baseline="0" dirty="0">
                <a:ln w="3175">
                  <a:noFill/>
                </a:ln>
                <a:latin typeface="Times New Roman" panose="02020603050405020304" pitchFamily="18" charset="0"/>
                <a:ea typeface="+mn-ea"/>
                <a:cs typeface="Arial" pitchFamily="34" charset="0"/>
              </a:rPr>
              <a:t> </a:t>
            </a:r>
            <a:r>
              <a:rPr lang="en-US" sz="2000" b="0" dirty="0">
                <a:ln w="3175">
                  <a:noFill/>
                </a:ln>
                <a:latin typeface="Times New Roman" panose="02020603050405020304" pitchFamily="18" charset="0"/>
                <a:ea typeface="+mn-ea"/>
                <a:cs typeface="Arial" pitchFamily="34" charset="0"/>
              </a:rPr>
              <a:t>4)</a:t>
            </a:r>
            <a:endParaRPr lang="en-GB" sz="2000" b="0" dirty="0">
              <a:ln w="3175">
                <a:noFill/>
              </a:ln>
              <a:latin typeface="Times New Roman" panose="02020603050405020304" pitchFamily="18" charset="0"/>
              <a:ea typeface="+mn-ea"/>
              <a:cs typeface="Arial" pitchFamily="34" charset="0"/>
            </a:endParaRPr>
          </a:p>
        </p:txBody>
      </p:sp>
      <p:sp>
        <p:nvSpPr>
          <p:cNvPr id="24579" name="Text Placeholder 2"/>
          <p:cNvSpPr txBox="1">
            <a:spLocks noGrp="1"/>
          </p:cNvSpPr>
          <p:nvPr>
            <p:ph type="body" idx="1"/>
          </p:nvPr>
        </p:nvSpPr>
        <p:spPr>
          <a:xfrm>
            <a:off x="457201" y="1620711"/>
            <a:ext cx="2982036" cy="553968"/>
          </a:xfrm>
        </p:spPr>
        <p:txBody>
          <a:bodyPr wrap="square">
            <a:spAutoFit/>
          </a:bodyPr>
          <a:lstStyle/>
          <a:p>
            <a:pPr marL="255588" indent="-255588" defTabSz="912813" eaLnBrk="1" hangingPunct="1">
              <a:buSzTx/>
              <a:buFontTx/>
              <a:buChar char="•"/>
            </a:pPr>
            <a:r>
              <a:rPr lang="en-GB" altLang="en-US" sz="2400" dirty="0">
                <a:solidFill>
                  <a:srgbClr val="000000"/>
                </a:solidFill>
                <a:cs typeface="Arial" panose="020B0604020202020204" pitchFamily="34" charset="0"/>
                <a:sym typeface="Arial" panose="020B0604020202020204" pitchFamily="34" charset="0"/>
              </a:rPr>
              <a:t>Consider two sets,</a:t>
            </a:r>
          </a:p>
        </p:txBody>
      </p:sp>
      <p:graphicFrame>
        <p:nvGraphicFramePr>
          <p:cNvPr id="24580" name="Object 12" descr="D sub 1 and D sub 2"/>
          <p:cNvGraphicFramePr>
            <a:graphicFrameLocks noChangeAspect="1"/>
          </p:cNvGraphicFramePr>
          <p:nvPr>
            <p:extLst>
              <p:ext uri="{D42A27DB-BD31-4B8C-83A1-F6EECF244321}">
                <p14:modId xmlns:p14="http://schemas.microsoft.com/office/powerpoint/2010/main" val="2797376633"/>
              </p:ext>
            </p:extLst>
          </p:nvPr>
        </p:nvGraphicFramePr>
        <p:xfrm>
          <a:off x="3365500" y="1703388"/>
          <a:ext cx="1114425" cy="444500"/>
        </p:xfrm>
        <a:graphic>
          <a:graphicData uri="http://schemas.openxmlformats.org/presentationml/2006/ole">
            <mc:AlternateContent xmlns:mc="http://schemas.openxmlformats.org/markup-compatibility/2006">
              <mc:Choice xmlns:v="urn:schemas-microsoft-com:vml" Requires="v">
                <p:oleObj spid="_x0000_s1026" name="Equation" r:id="rId4" imgW="571320" imgH="228600" progId="Equation.DSMT4">
                  <p:embed/>
                </p:oleObj>
              </mc:Choice>
              <mc:Fallback>
                <p:oleObj name="Equation" r:id="rId4" imgW="571320" imgH="228600" progId="Equation.DSMT4">
                  <p:embed/>
                  <p:pic>
                    <p:nvPicPr>
                      <p:cNvPr id="24580" name="Object 12" descr="D sub 1 and D sub 2"/>
                      <p:cNvPicPr>
                        <a:picLocks noChangeAspect="1" noChangeArrowheads="1"/>
                      </p:cNvPicPr>
                      <p:nvPr/>
                    </p:nvPicPr>
                    <p:blipFill>
                      <a:blip r:embed="rId5"/>
                      <a:srcRect/>
                      <a:stretch>
                        <a:fillRect/>
                      </a:stretch>
                    </p:blipFill>
                    <p:spPr bwMode="auto">
                      <a:xfrm>
                        <a:off x="3365500" y="1703388"/>
                        <a:ext cx="111442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1" name="Content Placeholder 9"/>
          <p:cNvSpPr txBox="1">
            <a:spLocks noGrp="1"/>
          </p:cNvSpPr>
          <p:nvPr>
            <p:ph sz="quarter" idx="19"/>
          </p:nvPr>
        </p:nvSpPr>
        <p:spPr>
          <a:xfrm>
            <a:off x="4440238" y="1621413"/>
            <a:ext cx="1017587" cy="449263"/>
          </a:xfrm>
        </p:spPr>
        <p:txBody>
          <a:bodyPr/>
          <a:lstStyle/>
          <a:p>
            <a:pPr marL="0" indent="0"/>
            <a:r>
              <a:rPr lang="en-US" altLang="en-US" dirty="0">
                <a:cs typeface="Arial" panose="020B0604020202020204" pitchFamily="34" charset="0"/>
              </a:rPr>
              <a:t>where</a:t>
            </a:r>
          </a:p>
        </p:txBody>
      </p:sp>
      <p:graphicFrame>
        <p:nvGraphicFramePr>
          <p:cNvPr id="24582" name="Object 13" descr="D sub 1 = left brace 2 comma 4 right brace"/>
          <p:cNvGraphicFramePr>
            <a:graphicFrameLocks noChangeAspect="1"/>
          </p:cNvGraphicFramePr>
          <p:nvPr>
            <p:extLst>
              <p:ext uri="{D42A27DB-BD31-4B8C-83A1-F6EECF244321}">
                <p14:modId xmlns:p14="http://schemas.microsoft.com/office/powerpoint/2010/main" val="1678626427"/>
              </p:ext>
            </p:extLst>
          </p:nvPr>
        </p:nvGraphicFramePr>
        <p:xfrm>
          <a:off x="5495925" y="1697038"/>
          <a:ext cx="1397000" cy="457200"/>
        </p:xfrm>
        <a:graphic>
          <a:graphicData uri="http://schemas.openxmlformats.org/presentationml/2006/ole">
            <mc:AlternateContent xmlns:mc="http://schemas.openxmlformats.org/markup-compatibility/2006">
              <mc:Choice xmlns:v="urn:schemas-microsoft-com:vml" Requires="v">
                <p:oleObj spid="_x0000_s1027" name="Equation" r:id="rId6" imgW="698400" imgH="228600" progId="Equation.DSMT4">
                  <p:embed/>
                </p:oleObj>
              </mc:Choice>
              <mc:Fallback>
                <p:oleObj name="Equation" r:id="rId6" imgW="698400" imgH="228600" progId="Equation.DSMT4">
                  <p:embed/>
                  <p:pic>
                    <p:nvPicPr>
                      <p:cNvPr id="24582" name="Object 13" descr="D sub 1 = left brace 2 comma 4 right brace"/>
                      <p:cNvPicPr>
                        <a:picLocks noChangeAspect="1" noChangeArrowheads="1"/>
                      </p:cNvPicPr>
                      <p:nvPr/>
                    </p:nvPicPr>
                    <p:blipFill>
                      <a:blip r:embed="rId7"/>
                      <a:srcRect/>
                      <a:stretch>
                        <a:fillRect/>
                      </a:stretch>
                    </p:blipFill>
                    <p:spPr bwMode="auto">
                      <a:xfrm>
                        <a:off x="5495925" y="1697038"/>
                        <a:ext cx="139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3" name="Content Placeholder 8"/>
          <p:cNvSpPr txBox="1">
            <a:spLocks noGrp="1"/>
          </p:cNvSpPr>
          <p:nvPr>
            <p:ph sz="quarter" idx="18"/>
          </p:nvPr>
        </p:nvSpPr>
        <p:spPr>
          <a:xfrm>
            <a:off x="6924675" y="1620009"/>
            <a:ext cx="811213" cy="420688"/>
          </a:xfrm>
        </p:spPr>
        <p:txBody>
          <a:bodyPr/>
          <a:lstStyle/>
          <a:p>
            <a:pPr marL="0" indent="0"/>
            <a:r>
              <a:rPr lang="en-US" altLang="en-US" dirty="0">
                <a:cs typeface="Arial" panose="020B0604020202020204" pitchFamily="34" charset="0"/>
              </a:rPr>
              <a:t>and</a:t>
            </a:r>
          </a:p>
        </p:txBody>
      </p:sp>
      <p:graphicFrame>
        <p:nvGraphicFramePr>
          <p:cNvPr id="24584" name="Object 14" descr="D sub 2 = left brace 1 comma 3 comma 5 right brace"/>
          <p:cNvGraphicFramePr>
            <a:graphicFrameLocks noChangeAspect="1"/>
          </p:cNvGraphicFramePr>
          <p:nvPr>
            <p:extLst>
              <p:ext uri="{D42A27DB-BD31-4B8C-83A1-F6EECF244321}">
                <p14:modId xmlns:p14="http://schemas.microsoft.com/office/powerpoint/2010/main" val="2841493982"/>
              </p:ext>
            </p:extLst>
          </p:nvPr>
        </p:nvGraphicFramePr>
        <p:xfrm>
          <a:off x="793750" y="2170113"/>
          <a:ext cx="1893888" cy="487362"/>
        </p:xfrm>
        <a:graphic>
          <a:graphicData uri="http://schemas.openxmlformats.org/presentationml/2006/ole">
            <mc:AlternateContent xmlns:mc="http://schemas.openxmlformats.org/markup-compatibility/2006">
              <mc:Choice xmlns:v="urn:schemas-microsoft-com:vml" Requires="v">
                <p:oleObj spid="_x0000_s1028" name="Equation" r:id="rId8" imgW="888840" imgH="228600" progId="Equation.DSMT4">
                  <p:embed/>
                </p:oleObj>
              </mc:Choice>
              <mc:Fallback>
                <p:oleObj name="Equation" r:id="rId8" imgW="888840" imgH="228600" progId="Equation.DSMT4">
                  <p:embed/>
                  <p:pic>
                    <p:nvPicPr>
                      <p:cNvPr id="24584" name="Object 14" descr="D sub 2 = left brace 1 comma 3 comma 5 right brace"/>
                      <p:cNvPicPr>
                        <a:picLocks noChangeAspect="1" noChangeArrowheads="1"/>
                      </p:cNvPicPr>
                      <p:nvPr/>
                    </p:nvPicPr>
                    <p:blipFill>
                      <a:blip r:embed="rId9"/>
                      <a:srcRect/>
                      <a:stretch>
                        <a:fillRect/>
                      </a:stretch>
                    </p:blipFill>
                    <p:spPr bwMode="auto">
                      <a:xfrm>
                        <a:off x="793750" y="2170113"/>
                        <a:ext cx="1893888"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5" name="Content Placeholder 5"/>
          <p:cNvSpPr txBox="1">
            <a:spLocks noGrp="1"/>
          </p:cNvSpPr>
          <p:nvPr>
            <p:ph sz="quarter" idx="15"/>
          </p:nvPr>
        </p:nvSpPr>
        <p:spPr>
          <a:xfrm>
            <a:off x="457200" y="2629111"/>
            <a:ext cx="3082925" cy="509587"/>
          </a:xfrm>
        </p:spPr>
        <p:txBody>
          <a:bodyPr/>
          <a:lstStyle/>
          <a:p>
            <a:pPr marL="255600" indent="-255600">
              <a:spcBef>
                <a:spcPts val="1500"/>
              </a:spcBef>
              <a:buClr>
                <a:schemeClr val="tx2"/>
              </a:buClr>
              <a:buFontTx/>
              <a:buChar char="•"/>
            </a:pPr>
            <a:r>
              <a:rPr lang="en-US" altLang="en-US" dirty="0">
                <a:cs typeface="Arial" panose="020B0604020202020204" pitchFamily="34" charset="0"/>
              </a:rPr>
              <a:t>Cartesian product,</a:t>
            </a:r>
          </a:p>
        </p:txBody>
      </p:sp>
      <p:graphicFrame>
        <p:nvGraphicFramePr>
          <p:cNvPr id="24586" name="Object 15" descr="D sub 1 times D sub 2"/>
          <p:cNvGraphicFramePr>
            <a:graphicFrameLocks noChangeAspect="1"/>
          </p:cNvGraphicFramePr>
          <p:nvPr>
            <p:extLst>
              <p:ext uri="{D42A27DB-BD31-4B8C-83A1-F6EECF244321}">
                <p14:modId xmlns:p14="http://schemas.microsoft.com/office/powerpoint/2010/main" val="3501396018"/>
              </p:ext>
            </p:extLst>
          </p:nvPr>
        </p:nvGraphicFramePr>
        <p:xfrm>
          <a:off x="3368675" y="2706688"/>
          <a:ext cx="990600" cy="444500"/>
        </p:xfrm>
        <a:graphic>
          <a:graphicData uri="http://schemas.openxmlformats.org/presentationml/2006/ole">
            <mc:AlternateContent xmlns:mc="http://schemas.openxmlformats.org/markup-compatibility/2006">
              <mc:Choice xmlns:v="urn:schemas-microsoft-com:vml" Requires="v">
                <p:oleObj spid="_x0000_s1029" name="Equation" r:id="rId10" imgW="507960" imgH="228600" progId="Equation.DSMT4">
                  <p:embed/>
                </p:oleObj>
              </mc:Choice>
              <mc:Fallback>
                <p:oleObj name="Equation" r:id="rId10" imgW="507960" imgH="228600" progId="Equation.DSMT4">
                  <p:embed/>
                  <p:pic>
                    <p:nvPicPr>
                      <p:cNvPr id="24586" name="Object 15" descr="D sub 1 times D sub 2"/>
                      <p:cNvPicPr>
                        <a:picLocks noChangeAspect="1" noChangeArrowheads="1"/>
                      </p:cNvPicPr>
                      <p:nvPr/>
                    </p:nvPicPr>
                    <p:blipFill>
                      <a:blip r:embed="rId11"/>
                      <a:srcRect/>
                      <a:stretch>
                        <a:fillRect/>
                      </a:stretch>
                    </p:blipFill>
                    <p:spPr bwMode="auto">
                      <a:xfrm>
                        <a:off x="3368675" y="2706688"/>
                        <a:ext cx="9906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7" name="Content Placeholder 7"/>
          <p:cNvSpPr txBox="1">
            <a:spLocks noGrp="1"/>
          </p:cNvSpPr>
          <p:nvPr>
            <p:ph sz="quarter" idx="17"/>
          </p:nvPr>
        </p:nvSpPr>
        <p:spPr>
          <a:xfrm>
            <a:off x="4346575" y="2616411"/>
            <a:ext cx="3679825" cy="471487"/>
          </a:xfrm>
        </p:spPr>
        <p:txBody>
          <a:bodyPr/>
          <a:lstStyle/>
          <a:p>
            <a:pPr marL="0" indent="0"/>
            <a:r>
              <a:rPr lang="en-US" altLang="en-US" dirty="0">
                <a:cs typeface="Arial" panose="020B0604020202020204" pitchFamily="34" charset="0"/>
              </a:rPr>
              <a:t>is set of all ordered pairs,</a:t>
            </a:r>
          </a:p>
        </p:txBody>
      </p:sp>
      <p:sp>
        <p:nvSpPr>
          <p:cNvPr id="24588" name="Content Placeholder 3"/>
          <p:cNvSpPr txBox="1">
            <a:spLocks noGrp="1"/>
          </p:cNvSpPr>
          <p:nvPr>
            <p:ph sz="quarter" idx="13"/>
          </p:nvPr>
        </p:nvSpPr>
        <p:spPr>
          <a:xfrm>
            <a:off x="781050" y="3046685"/>
            <a:ext cx="4676775" cy="517630"/>
          </a:xfrm>
        </p:spPr>
        <p:txBody>
          <a:bodyPr/>
          <a:lstStyle/>
          <a:p>
            <a:pPr marL="0" indent="0"/>
            <a:r>
              <a:rPr lang="en-US" altLang="en-US" sz="2400" dirty="0">
                <a:cs typeface="Arial" panose="020B0604020202020204" pitchFamily="34" charset="0"/>
              </a:rPr>
              <a:t>where first element is member of</a:t>
            </a:r>
          </a:p>
        </p:txBody>
      </p:sp>
      <p:graphicFrame>
        <p:nvGraphicFramePr>
          <p:cNvPr id="24589" name="Object 16" descr="D sub 1"/>
          <p:cNvGraphicFramePr>
            <a:graphicFrameLocks noChangeAspect="1"/>
          </p:cNvGraphicFramePr>
          <p:nvPr>
            <p:extLst>
              <p:ext uri="{D42A27DB-BD31-4B8C-83A1-F6EECF244321}">
                <p14:modId xmlns:p14="http://schemas.microsoft.com/office/powerpoint/2010/main" val="1255548614"/>
              </p:ext>
            </p:extLst>
          </p:nvPr>
        </p:nvGraphicFramePr>
        <p:xfrm>
          <a:off x="5362373" y="3109355"/>
          <a:ext cx="364250" cy="467897"/>
        </p:xfrm>
        <a:graphic>
          <a:graphicData uri="http://schemas.openxmlformats.org/presentationml/2006/ole">
            <mc:AlternateContent xmlns:mc="http://schemas.openxmlformats.org/markup-compatibility/2006">
              <mc:Choice xmlns:v="urn:schemas-microsoft-com:vml" Requires="v">
                <p:oleObj spid="_x0000_s1030" name="Equation" r:id="rId12" imgW="177480" imgH="228600" progId="Equation.DSMT4">
                  <p:embed/>
                </p:oleObj>
              </mc:Choice>
              <mc:Fallback>
                <p:oleObj name="Equation" r:id="rId12" imgW="177480" imgH="228600" progId="Equation.DSMT4">
                  <p:embed/>
                  <p:pic>
                    <p:nvPicPr>
                      <p:cNvPr id="24589" name="Object 16" descr="D sub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62373" y="3109355"/>
                        <a:ext cx="364250" cy="46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90" name="Content Placeholder 6"/>
          <p:cNvSpPr txBox="1">
            <a:spLocks noGrp="1"/>
          </p:cNvSpPr>
          <p:nvPr>
            <p:ph sz="quarter" idx="16"/>
          </p:nvPr>
        </p:nvSpPr>
        <p:spPr>
          <a:xfrm>
            <a:off x="5726113" y="3031268"/>
            <a:ext cx="3114675" cy="427038"/>
          </a:xfrm>
        </p:spPr>
        <p:txBody>
          <a:bodyPr/>
          <a:lstStyle/>
          <a:p>
            <a:pPr marL="0" indent="0"/>
            <a:r>
              <a:rPr lang="en-US" altLang="en-US" dirty="0">
                <a:cs typeface="Arial" panose="020B0604020202020204" pitchFamily="34" charset="0"/>
              </a:rPr>
              <a:t>and second element</a:t>
            </a:r>
          </a:p>
        </p:txBody>
      </p:sp>
      <p:sp>
        <p:nvSpPr>
          <p:cNvPr id="24591" name="Content Placeholder 4"/>
          <p:cNvSpPr txBox="1">
            <a:spLocks noGrp="1"/>
          </p:cNvSpPr>
          <p:nvPr>
            <p:ph sz="quarter" idx="14"/>
          </p:nvPr>
        </p:nvSpPr>
        <p:spPr>
          <a:xfrm>
            <a:off x="781050" y="3430433"/>
            <a:ext cx="2057684" cy="416459"/>
          </a:xfrm>
        </p:spPr>
        <p:txBody>
          <a:bodyPr/>
          <a:lstStyle/>
          <a:p>
            <a:pPr marL="0" indent="0"/>
            <a:r>
              <a:rPr lang="en-US" altLang="en-US" sz="2400" dirty="0">
                <a:cs typeface="Arial" panose="020B0604020202020204" pitchFamily="34" charset="0"/>
              </a:rPr>
              <a:t>is member of</a:t>
            </a:r>
          </a:p>
        </p:txBody>
      </p:sp>
      <p:graphicFrame>
        <p:nvGraphicFramePr>
          <p:cNvPr id="24592" name="Object 17" descr="D sub 2."/>
          <p:cNvGraphicFramePr>
            <a:graphicFrameLocks noChangeAspect="1"/>
          </p:cNvGraphicFramePr>
          <p:nvPr>
            <p:extLst>
              <p:ext uri="{D42A27DB-BD31-4B8C-83A1-F6EECF244321}">
                <p14:modId xmlns:p14="http://schemas.microsoft.com/office/powerpoint/2010/main" val="1566522921"/>
              </p:ext>
            </p:extLst>
          </p:nvPr>
        </p:nvGraphicFramePr>
        <p:xfrm>
          <a:off x="2750281" y="3519473"/>
          <a:ext cx="469016" cy="444403"/>
        </p:xfrm>
        <a:graphic>
          <a:graphicData uri="http://schemas.openxmlformats.org/presentationml/2006/ole">
            <mc:AlternateContent xmlns:mc="http://schemas.openxmlformats.org/markup-compatibility/2006">
              <mc:Choice xmlns:v="urn:schemas-microsoft-com:vml" Requires="v">
                <p:oleObj spid="_x0000_s1031" name="Equation" r:id="rId14" imgW="241200" imgH="228600" progId="Equation.DSMT4">
                  <p:embed/>
                </p:oleObj>
              </mc:Choice>
              <mc:Fallback>
                <p:oleObj name="Equation" r:id="rId14" imgW="241200" imgH="228600" progId="Equation.DSMT4">
                  <p:embed/>
                  <p:pic>
                    <p:nvPicPr>
                      <p:cNvPr id="24592" name="Object 17" descr="D sub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50281" y="3519473"/>
                        <a:ext cx="469016" cy="444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3" name="Object 18" descr="D sub 1 times D sub 2 = left brace left parenthesis 2 comma 1 right parenthesis , left parenthesis 2 comma 3 right parenthesis , left parenthesis 2 comma 5 right parenthesis, left parenthesis 4 comma 1 right parenthesis, left parenthesis 4 comma 3 right parenthesis, left parenthesis 4 comma 5 right parenthesis right brace"/>
          <p:cNvGraphicFramePr>
            <a:graphicFrameLocks noChangeAspect="1"/>
          </p:cNvGraphicFramePr>
          <p:nvPr>
            <p:extLst>
              <p:ext uri="{D42A27DB-BD31-4B8C-83A1-F6EECF244321}">
                <p14:modId xmlns:p14="http://schemas.microsoft.com/office/powerpoint/2010/main" val="438567418"/>
              </p:ext>
            </p:extLst>
          </p:nvPr>
        </p:nvGraphicFramePr>
        <p:xfrm>
          <a:off x="1571625" y="4010025"/>
          <a:ext cx="6203950" cy="463550"/>
        </p:xfrm>
        <a:graphic>
          <a:graphicData uri="http://schemas.openxmlformats.org/presentationml/2006/ole">
            <mc:AlternateContent xmlns:mc="http://schemas.openxmlformats.org/markup-compatibility/2006">
              <mc:Choice xmlns:v="urn:schemas-microsoft-com:vml" Requires="v">
                <p:oleObj spid="_x0000_s1032" name="Equation" r:id="rId16" imgW="3060360" imgH="228600" progId="Equation.DSMT4">
                  <p:embed/>
                </p:oleObj>
              </mc:Choice>
              <mc:Fallback>
                <p:oleObj name="Equation" r:id="rId16" imgW="3060360" imgH="228600" progId="Equation.DSMT4">
                  <p:embed/>
                  <p:pic>
                    <p:nvPicPr>
                      <p:cNvPr id="24593" name="Object 18" descr="D sub 1 times D sub 2 = left brace left parenthesis 2 comma 1 right parenthesis , left parenthesis 2 comma 3 right parenthesis , left parenthesis 2 comma 5 right parenthesis, left parenthesis 4 comma 1 right parenthesis, left parenthesis 4 comma 3 right parenthesis, left parenthesis 4 comma 5 right parenthesis right brace"/>
                      <p:cNvPicPr>
                        <a:picLocks noChangeAspect="1" noChangeArrowheads="1"/>
                      </p:cNvPicPr>
                      <p:nvPr/>
                    </p:nvPicPr>
                    <p:blipFill>
                      <a:blip r:embed="rId17"/>
                      <a:srcRect/>
                      <a:stretch>
                        <a:fillRect/>
                      </a:stretch>
                    </p:blipFill>
                    <p:spPr bwMode="auto">
                      <a:xfrm>
                        <a:off x="1571625" y="4010025"/>
                        <a:ext cx="62039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94" name="Content Placeholder 33"/>
          <p:cNvSpPr txBox="1">
            <a:spLocks noGrp="1"/>
          </p:cNvSpPr>
          <p:nvPr>
            <p:ph sz="quarter" idx="25"/>
          </p:nvPr>
        </p:nvSpPr>
        <p:spPr>
          <a:xfrm>
            <a:off x="482600" y="4467774"/>
            <a:ext cx="8097838" cy="463424"/>
          </a:xfrm>
        </p:spPr>
        <p:txBody>
          <a:bodyPr/>
          <a:lstStyle/>
          <a:p>
            <a:pPr marL="255600" indent="-255600">
              <a:spcBef>
                <a:spcPts val="1500"/>
              </a:spcBef>
              <a:buClr>
                <a:schemeClr val="tx2"/>
              </a:buClr>
              <a:buFontTx/>
              <a:buChar char="•"/>
            </a:pPr>
            <a:r>
              <a:rPr lang="en-GB" altLang="en-US" dirty="0">
                <a:cs typeface="Arial" panose="020B0604020202020204" pitchFamily="34" charset="0"/>
              </a:rPr>
              <a:t>Alternative way is to find all combinations of elements with first from</a:t>
            </a:r>
            <a:endParaRPr lang="en-US" altLang="en-US" dirty="0">
              <a:cs typeface="Arial" panose="020B0604020202020204" pitchFamily="34" charset="0"/>
            </a:endParaRPr>
          </a:p>
        </p:txBody>
      </p:sp>
      <p:graphicFrame>
        <p:nvGraphicFramePr>
          <p:cNvPr id="24595" name="Object 39" descr="D sub 1"/>
          <p:cNvGraphicFramePr>
            <a:graphicFrameLocks noChangeAspect="1"/>
          </p:cNvGraphicFramePr>
          <p:nvPr>
            <p:extLst>
              <p:ext uri="{D42A27DB-BD31-4B8C-83A1-F6EECF244321}">
                <p14:modId xmlns:p14="http://schemas.microsoft.com/office/powerpoint/2010/main" val="4182239558"/>
              </p:ext>
            </p:extLst>
          </p:nvPr>
        </p:nvGraphicFramePr>
        <p:xfrm>
          <a:off x="2723802" y="4936669"/>
          <a:ext cx="339497" cy="436323"/>
        </p:xfrm>
        <a:graphic>
          <a:graphicData uri="http://schemas.openxmlformats.org/presentationml/2006/ole">
            <mc:AlternateContent xmlns:mc="http://schemas.openxmlformats.org/markup-compatibility/2006">
              <mc:Choice xmlns:v="urn:schemas-microsoft-com:vml" Requires="v">
                <p:oleObj spid="_x0000_s1033" name="Equation" r:id="rId18" imgW="177480" imgH="228600" progId="Equation.DSMT4">
                  <p:embed/>
                </p:oleObj>
              </mc:Choice>
              <mc:Fallback>
                <p:oleObj name="Equation" r:id="rId18" imgW="177480" imgH="228600" progId="Equation.DSMT4">
                  <p:embed/>
                  <p:pic>
                    <p:nvPicPr>
                      <p:cNvPr id="24595" name="Object 39" descr="D sub 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23802" y="4936669"/>
                        <a:ext cx="339497" cy="43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96" name="Content Placeholder 31"/>
          <p:cNvSpPr txBox="1">
            <a:spLocks noGrp="1"/>
          </p:cNvSpPr>
          <p:nvPr>
            <p:ph sz="quarter" idx="23"/>
          </p:nvPr>
        </p:nvSpPr>
        <p:spPr>
          <a:xfrm>
            <a:off x="3036888" y="4833601"/>
            <a:ext cx="2497137" cy="450850"/>
          </a:xfrm>
        </p:spPr>
        <p:txBody>
          <a:bodyPr/>
          <a:lstStyle/>
          <a:p>
            <a:pPr marL="0" indent="0"/>
            <a:r>
              <a:rPr lang="en-US" altLang="en-US" dirty="0">
                <a:cs typeface="Arial" panose="020B0604020202020204" pitchFamily="34" charset="0"/>
              </a:rPr>
              <a:t>and second from</a:t>
            </a:r>
          </a:p>
        </p:txBody>
      </p:sp>
      <p:graphicFrame>
        <p:nvGraphicFramePr>
          <p:cNvPr id="24597" name="Object 42" descr="D sub 2."/>
          <p:cNvGraphicFramePr>
            <a:graphicFrameLocks noChangeAspect="1"/>
          </p:cNvGraphicFramePr>
          <p:nvPr>
            <p:extLst>
              <p:ext uri="{D42A27DB-BD31-4B8C-83A1-F6EECF244321}">
                <p14:modId xmlns:p14="http://schemas.microsoft.com/office/powerpoint/2010/main" val="1762915999"/>
              </p:ext>
            </p:extLst>
          </p:nvPr>
        </p:nvGraphicFramePr>
        <p:xfrm>
          <a:off x="5504720" y="4931197"/>
          <a:ext cx="469157" cy="444399"/>
        </p:xfrm>
        <a:graphic>
          <a:graphicData uri="http://schemas.openxmlformats.org/presentationml/2006/ole">
            <mc:AlternateContent xmlns:mc="http://schemas.openxmlformats.org/markup-compatibility/2006">
              <mc:Choice xmlns:v="urn:schemas-microsoft-com:vml" Requires="v">
                <p:oleObj spid="_x0000_s1034" name="Equation" r:id="rId20" imgW="241200" imgH="228600" progId="Equation.DSMT4">
                  <p:embed/>
                </p:oleObj>
              </mc:Choice>
              <mc:Fallback>
                <p:oleObj name="Equation" r:id="rId20" imgW="241200" imgH="228600" progId="Equation.DSMT4">
                  <p:embed/>
                  <p:pic>
                    <p:nvPicPr>
                      <p:cNvPr id="24597" name="Object 42" descr="D sub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04720" y="4931197"/>
                        <a:ext cx="469157" cy="444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defTabSz="912813" eaLnBrk="1" hangingPunct="1">
              <a:spcBef>
                <a:spcPct val="0"/>
              </a:spcBef>
              <a:buClrTx/>
              <a:defRPr/>
            </a:pPr>
            <a:r>
              <a:rPr lang="en-US" dirty="0">
                <a:ln w="3175">
                  <a:noFill/>
                </a:ln>
                <a:latin typeface="Times New Roman" panose="02020603050405020304" pitchFamily="18" charset="0"/>
                <a:ea typeface="+mn-ea"/>
                <a:cs typeface="Arial" pitchFamily="34" charset="0"/>
              </a:rPr>
              <a:t>Mathematical Definition of Relation </a:t>
            </a:r>
            <a:r>
              <a:rPr lang="en-US" sz="2000" b="0" dirty="0">
                <a:ln w="3175">
                  <a:noFill/>
                </a:ln>
                <a:latin typeface="Times New Roman" panose="02020603050405020304" pitchFamily="18" charset="0"/>
                <a:ea typeface="+mn-ea"/>
                <a:cs typeface="Arial" pitchFamily="34" charset="0"/>
              </a:rPr>
              <a:t>(2</a:t>
            </a:r>
            <a:r>
              <a:rPr lang="en-US" sz="2000" b="0" baseline="0" dirty="0">
                <a:ln w="3175">
                  <a:noFill/>
                </a:ln>
                <a:latin typeface="Times New Roman" panose="02020603050405020304" pitchFamily="18" charset="0"/>
                <a:ea typeface="+mn-ea"/>
                <a:cs typeface="Arial" pitchFamily="34" charset="0"/>
              </a:rPr>
              <a:t> </a:t>
            </a:r>
            <a:r>
              <a:rPr lang="en-US" sz="2000" b="0" dirty="0">
                <a:ln w="3175">
                  <a:noFill/>
                </a:ln>
                <a:latin typeface="Times New Roman" panose="02020603050405020304" pitchFamily="18" charset="0"/>
                <a:ea typeface="+mn-ea"/>
                <a:cs typeface="Arial" pitchFamily="34" charset="0"/>
              </a:rPr>
              <a:t>of 4)</a:t>
            </a:r>
            <a:endParaRPr lang="en-GB" sz="2000" b="0" dirty="0">
              <a:ln w="3175">
                <a:noFill/>
              </a:ln>
              <a:latin typeface="Times New Roman" panose="02020603050405020304" pitchFamily="18" charset="0"/>
              <a:ea typeface="+mn-ea"/>
              <a:cs typeface="Arial" pitchFamily="34" charset="0"/>
            </a:endParaRPr>
          </a:p>
        </p:txBody>
      </p:sp>
      <p:sp>
        <p:nvSpPr>
          <p:cNvPr id="26627" name="Text Placeholder 10"/>
          <p:cNvSpPr txBox="1">
            <a:spLocks noGrp="1"/>
          </p:cNvSpPr>
          <p:nvPr>
            <p:ph type="body" idx="1"/>
          </p:nvPr>
        </p:nvSpPr>
        <p:spPr>
          <a:xfrm>
            <a:off x="457200" y="1600200"/>
            <a:ext cx="8229600" cy="533400"/>
          </a:xfrm>
        </p:spPr>
        <p:txBody>
          <a:bodyPr/>
          <a:lstStyle/>
          <a:p>
            <a:pPr>
              <a:buSzTx/>
              <a:buFontTx/>
              <a:buChar char="•"/>
            </a:pPr>
            <a:r>
              <a:rPr lang="en-GB" altLang="en-US" sz="2400" dirty="0">
                <a:solidFill>
                  <a:srgbClr val="000000"/>
                </a:solidFill>
                <a:cs typeface="Arial" panose="020B0604020202020204" pitchFamily="34" charset="0"/>
                <a:sym typeface="Arial" panose="020B0604020202020204" pitchFamily="34" charset="0"/>
              </a:rPr>
              <a:t>Any subset of Cartesian product is a relation; e.g.</a:t>
            </a:r>
            <a:endParaRPr lang="en-US" altLang="en-US" sz="2400" dirty="0">
              <a:solidFill>
                <a:srgbClr val="000000"/>
              </a:solidFill>
              <a:cs typeface="Arial" panose="020B0604020202020204" pitchFamily="34" charset="0"/>
              <a:sym typeface="Arial" panose="020B0604020202020204" pitchFamily="34" charset="0"/>
            </a:endParaRPr>
          </a:p>
        </p:txBody>
      </p:sp>
      <p:graphicFrame>
        <p:nvGraphicFramePr>
          <p:cNvPr id="26628" name="Object 16" descr="R = left brace left parenthesis 2 comma 1 right parenthesis, left parenthesis 4 comma 1 right parenthesis right brace"/>
          <p:cNvGraphicFramePr>
            <a:graphicFrameLocks noChangeAspect="1"/>
          </p:cNvGraphicFramePr>
          <p:nvPr>
            <p:extLst>
              <p:ext uri="{D42A27DB-BD31-4B8C-83A1-F6EECF244321}">
                <p14:modId xmlns:p14="http://schemas.microsoft.com/office/powerpoint/2010/main" val="66224797"/>
              </p:ext>
            </p:extLst>
          </p:nvPr>
        </p:nvGraphicFramePr>
        <p:xfrm>
          <a:off x="1720850" y="2181225"/>
          <a:ext cx="2098675" cy="373063"/>
        </p:xfrm>
        <a:graphic>
          <a:graphicData uri="http://schemas.openxmlformats.org/presentationml/2006/ole">
            <mc:AlternateContent xmlns:mc="http://schemas.openxmlformats.org/markup-compatibility/2006">
              <mc:Choice xmlns:v="urn:schemas-microsoft-com:vml" Requires="v">
                <p:oleObj spid="_x0000_s2050" name="Equation" r:id="rId3" imgW="1143000" imgH="203040" progId="Equation.DSMT4">
                  <p:embed/>
                </p:oleObj>
              </mc:Choice>
              <mc:Fallback>
                <p:oleObj name="Equation" r:id="rId3" imgW="1143000" imgH="203040" progId="Equation.DSMT4">
                  <p:embed/>
                  <p:pic>
                    <p:nvPicPr>
                      <p:cNvPr id="26628" name="Object 16" descr="R = left brace left parenthesis 2 comma 1 right parenthesis, left parenthesis 4 comma 1 right parenthesis right brace"/>
                      <p:cNvPicPr>
                        <a:picLocks noChangeAspect="1" noChangeArrowheads="1"/>
                      </p:cNvPicPr>
                      <p:nvPr/>
                    </p:nvPicPr>
                    <p:blipFill>
                      <a:blip r:embed="rId4"/>
                      <a:srcRect/>
                      <a:stretch>
                        <a:fillRect/>
                      </a:stretch>
                    </p:blipFill>
                    <p:spPr bwMode="auto">
                      <a:xfrm>
                        <a:off x="1720850" y="2181225"/>
                        <a:ext cx="2098675"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Content Placeholder 12"/>
          <p:cNvSpPr>
            <a:spLocks noGrp="1"/>
          </p:cNvSpPr>
          <p:nvPr>
            <p:ph sz="quarter" idx="14"/>
          </p:nvPr>
        </p:nvSpPr>
        <p:spPr>
          <a:xfrm>
            <a:off x="457200" y="2572088"/>
            <a:ext cx="8232775" cy="1315611"/>
          </a:xfrm>
        </p:spPr>
        <p:txBody>
          <a:bodyPr/>
          <a:lstStyle/>
          <a:p>
            <a:pPr marL="255600">
              <a:spcBef>
                <a:spcPts val="1500"/>
              </a:spcBef>
              <a:buClr>
                <a:schemeClr val="tx2"/>
              </a:buClr>
              <a:buFontTx/>
              <a:buChar char="•"/>
            </a:pPr>
            <a:r>
              <a:rPr lang="en-GB" altLang="en-US" sz="2400" dirty="0">
                <a:cs typeface="Arial" panose="020B0604020202020204" pitchFamily="34" charset="0"/>
              </a:rPr>
              <a:t>May specify which pairs are in relation using some condition for selection; e.g.</a:t>
            </a:r>
          </a:p>
          <a:p>
            <a:pPr marL="741363" lvl="1" indent="-284163" eaLnBrk="1" hangingPunct="1">
              <a:spcBef>
                <a:spcPts val="600"/>
              </a:spcBef>
              <a:buClr>
                <a:srgbClr val="007FA3"/>
              </a:buClr>
              <a:buFontTx/>
              <a:buChar char="–"/>
            </a:pPr>
            <a:r>
              <a:rPr lang="en-GB" altLang="en-US" sz="2400" dirty="0">
                <a:cs typeface="Arial" panose="020B0604020202020204" pitchFamily="34" charset="0"/>
              </a:rPr>
              <a:t>second element is 1:</a:t>
            </a:r>
          </a:p>
        </p:txBody>
      </p:sp>
      <p:graphicFrame>
        <p:nvGraphicFramePr>
          <p:cNvPr id="26630" name="Object 17" descr="R = left brace left parenthesis x comma y right parenthesis pipe x element of D sub 1, y element of D sub 2, and y = 1 right brace"/>
          <p:cNvGraphicFramePr>
            <a:graphicFrameLocks noChangeAspect="1"/>
          </p:cNvGraphicFramePr>
          <p:nvPr>
            <p:extLst>
              <p:ext uri="{D42A27DB-BD31-4B8C-83A1-F6EECF244321}">
                <p14:modId xmlns:p14="http://schemas.microsoft.com/office/powerpoint/2010/main" val="1930440272"/>
              </p:ext>
            </p:extLst>
          </p:nvPr>
        </p:nvGraphicFramePr>
        <p:xfrm>
          <a:off x="2000250" y="3932238"/>
          <a:ext cx="5145088" cy="473075"/>
        </p:xfrm>
        <a:graphic>
          <a:graphicData uri="http://schemas.openxmlformats.org/presentationml/2006/ole">
            <mc:AlternateContent xmlns:mc="http://schemas.openxmlformats.org/markup-compatibility/2006">
              <mc:Choice xmlns:v="urn:schemas-microsoft-com:vml" Requires="v">
                <p:oleObj spid="_x0000_s2051" name="Equation" r:id="rId5" imgW="2489040" imgH="228600" progId="Equation.DSMT4">
                  <p:embed/>
                </p:oleObj>
              </mc:Choice>
              <mc:Fallback>
                <p:oleObj name="Equation" r:id="rId5" imgW="2489040" imgH="228600" progId="Equation.DSMT4">
                  <p:embed/>
                  <p:pic>
                    <p:nvPicPr>
                      <p:cNvPr id="26630" name="Object 17" descr="R = left brace left parenthesis x comma y right parenthesis pipe x element of D sub 1, y element of D sub 2, and y = 1 right brace"/>
                      <p:cNvPicPr>
                        <a:picLocks noChangeAspect="1" noChangeArrowheads="1"/>
                      </p:cNvPicPr>
                      <p:nvPr/>
                    </p:nvPicPr>
                    <p:blipFill>
                      <a:blip r:embed="rId6"/>
                      <a:srcRect/>
                      <a:stretch>
                        <a:fillRect/>
                      </a:stretch>
                    </p:blipFill>
                    <p:spPr bwMode="auto">
                      <a:xfrm>
                        <a:off x="2000250" y="3932238"/>
                        <a:ext cx="514508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Content Placeholder 14"/>
          <p:cNvSpPr>
            <a:spLocks noGrp="1"/>
          </p:cNvSpPr>
          <p:nvPr>
            <p:ph sz="quarter" idx="16"/>
          </p:nvPr>
        </p:nvSpPr>
        <p:spPr>
          <a:xfrm>
            <a:off x="457200" y="4399821"/>
            <a:ext cx="8229600" cy="456692"/>
          </a:xfrm>
        </p:spPr>
        <p:txBody>
          <a:bodyPr/>
          <a:lstStyle/>
          <a:p>
            <a:pPr marL="741553" lvl="1" indent="-284353" defTabSz="912813" eaLnBrk="1" hangingPunct="1">
              <a:spcBef>
                <a:spcPts val="600"/>
              </a:spcBef>
              <a:buClr>
                <a:srgbClr val="007FA3"/>
              </a:buClr>
              <a:buSzPct val="100000"/>
              <a:buFont typeface="Arial" panose="020B0604020202020204" pitchFamily="34" charset="0"/>
              <a:buChar char="–"/>
              <a:defRPr/>
            </a:pPr>
            <a:r>
              <a:rPr lang="en-US" sz="2400" kern="1200" dirty="0">
                <a:ea typeface="+mn-ea"/>
                <a:cs typeface="+mn-cs"/>
              </a:rPr>
              <a:t>first element is always twice the second:</a:t>
            </a:r>
          </a:p>
        </p:txBody>
      </p:sp>
      <p:graphicFrame>
        <p:nvGraphicFramePr>
          <p:cNvPr id="26632" name="Object 21" descr="S = left brace left parenthesis x comma y right parenthesis pipe x element of D sub 1, y element of D sub 2, and x = 2 y right brace"/>
          <p:cNvGraphicFramePr>
            <a:graphicFrameLocks noChangeAspect="1"/>
          </p:cNvGraphicFramePr>
          <p:nvPr>
            <p:extLst>
              <p:ext uri="{D42A27DB-BD31-4B8C-83A1-F6EECF244321}">
                <p14:modId xmlns:p14="http://schemas.microsoft.com/office/powerpoint/2010/main" val="3062255355"/>
              </p:ext>
            </p:extLst>
          </p:nvPr>
        </p:nvGraphicFramePr>
        <p:xfrm>
          <a:off x="1851025" y="5013325"/>
          <a:ext cx="5710238" cy="492125"/>
        </p:xfrm>
        <a:graphic>
          <a:graphicData uri="http://schemas.openxmlformats.org/presentationml/2006/ole">
            <mc:AlternateContent xmlns:mc="http://schemas.openxmlformats.org/markup-compatibility/2006">
              <mc:Choice xmlns:v="urn:schemas-microsoft-com:vml" Requires="v">
                <p:oleObj spid="_x0000_s2052" name="Equation" r:id="rId7" imgW="2654280" imgH="228600" progId="Equation.DSMT4">
                  <p:embed/>
                </p:oleObj>
              </mc:Choice>
              <mc:Fallback>
                <p:oleObj name="Equation" r:id="rId7" imgW="2654280" imgH="228600" progId="Equation.DSMT4">
                  <p:embed/>
                  <p:pic>
                    <p:nvPicPr>
                      <p:cNvPr id="26632" name="Object 21" descr="S = left brace left parenthesis x comma y right parenthesis pipe x element of D sub 1, y element of D sub 2, and x = 2 y right brace"/>
                      <p:cNvPicPr>
                        <a:picLocks noChangeAspect="1" noChangeArrowheads="1"/>
                      </p:cNvPicPr>
                      <p:nvPr/>
                    </p:nvPicPr>
                    <p:blipFill>
                      <a:blip r:embed="rId8"/>
                      <a:srcRect/>
                      <a:stretch>
                        <a:fillRect/>
                      </a:stretch>
                    </p:blipFill>
                    <p:spPr bwMode="auto">
                      <a:xfrm>
                        <a:off x="1851025" y="5013325"/>
                        <a:ext cx="57102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9045</TotalTime>
  <Words>1178</Words>
  <PresentationFormat>On-screen Show (4:3)</PresentationFormat>
  <Paragraphs>167</Paragraphs>
  <Slides>25</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Arial (Body)</vt:lpstr>
      <vt:lpstr>Noto Sans Symbols</vt:lpstr>
      <vt:lpstr>Times</vt:lpstr>
      <vt:lpstr>Times New Roman</vt:lpstr>
      <vt:lpstr>508 Lecture</vt:lpstr>
      <vt:lpstr>Equation</vt:lpstr>
      <vt:lpstr>Relational Model</vt:lpstr>
      <vt:lpstr>Learning Objectives</vt:lpstr>
      <vt:lpstr>Relational Model Terminology (1 of 2)</vt:lpstr>
      <vt:lpstr>Relational Model Terminology (2 of 2)</vt:lpstr>
      <vt:lpstr>Instances of Branch and Staff Relations</vt:lpstr>
      <vt:lpstr>Examples of Attribute Domains</vt:lpstr>
      <vt:lpstr>Alternative Terminology for Relational Model</vt:lpstr>
      <vt:lpstr>Mathematical Definition of Relation (1 of 4)</vt:lpstr>
      <vt:lpstr>Mathematical Definition of Relation (2 of 4)</vt:lpstr>
      <vt:lpstr>Mathematical Definition of Relation (3 of 4)</vt:lpstr>
      <vt:lpstr>Mathematical Definition of Relation (4 of 4)</vt:lpstr>
      <vt:lpstr>Database Relations</vt:lpstr>
      <vt:lpstr>Properties of Relations (1 of 2)</vt:lpstr>
      <vt:lpstr>Properties of Relations (2 of 2)</vt:lpstr>
      <vt:lpstr>Relational Keys (1 of 2)</vt:lpstr>
      <vt:lpstr>Relational Keys (2 of 2)</vt:lpstr>
      <vt:lpstr>Integrity Constraints (1 of 3)</vt:lpstr>
      <vt:lpstr>Integrity Constraints (2 of 3)</vt:lpstr>
      <vt:lpstr>Integrity Constraints (3 of 3)</vt:lpstr>
      <vt:lpstr>Views (1 of 2)</vt:lpstr>
      <vt:lpstr>Views (2 of 2)</vt:lpstr>
      <vt:lpstr>Purpose of Views</vt:lpstr>
      <vt:lpstr>Updating Views (1 of 3)</vt:lpstr>
      <vt:lpstr>Updating Views (2 of 3)</vt:lpstr>
      <vt:lpstr>Updating Views (3 of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modified xsi:type="dcterms:W3CDTF">2018-09-02T19:20:24Z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