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0"/>
  </p:notesMasterIdLst>
  <p:handoutMasterIdLst>
    <p:handoutMasterId r:id="rId61"/>
  </p:handoutMasterIdLst>
  <p:sldIdLst>
    <p:sldId id="395"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351" r:id="rId19"/>
    <p:sldId id="352" r:id="rId20"/>
    <p:sldId id="394" r:id="rId21"/>
    <p:sldId id="353" r:id="rId22"/>
    <p:sldId id="354" r:id="rId23"/>
    <p:sldId id="355" r:id="rId24"/>
    <p:sldId id="356" r:id="rId25"/>
    <p:sldId id="392" r:id="rId26"/>
    <p:sldId id="358" r:id="rId27"/>
    <p:sldId id="359" r:id="rId28"/>
    <p:sldId id="360" r:id="rId29"/>
    <p:sldId id="361" r:id="rId30"/>
    <p:sldId id="362" r:id="rId31"/>
    <p:sldId id="363" r:id="rId32"/>
    <p:sldId id="364" r:id="rId33"/>
    <p:sldId id="365" r:id="rId34"/>
    <p:sldId id="366" r:id="rId35"/>
    <p:sldId id="367" r:id="rId36"/>
    <p:sldId id="368" r:id="rId37"/>
    <p:sldId id="393"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003" userDrawn="1">
          <p15:clr>
            <a:srgbClr val="A4A3A4"/>
          </p15:clr>
        </p15:guide>
        <p15:guide id="2" pos="2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47" autoAdjust="0"/>
    <p:restoredTop sz="86314" autoAdjust="0"/>
  </p:normalViewPr>
  <p:slideViewPr>
    <p:cSldViewPr snapToGrid="0" snapToObjects="1">
      <p:cViewPr varScale="1">
        <p:scale>
          <a:sx n="98" d="100"/>
          <a:sy n="98" d="100"/>
        </p:scale>
        <p:origin x="1002" y="48"/>
      </p:cViewPr>
      <p:guideLst>
        <p:guide orient="horz" pos="1003"/>
        <p:guide pos="272"/>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Cordova" userId="cc6fd43a-98cc-439f-93a2-600d31867e7e" providerId="ADAL" clId="{09CFB910-45D7-4F46-BDE2-AB14584B8527}"/>
    <pc:docChg chg="modSld">
      <pc:chgData name="Lucas Cordova" userId="cc6fd43a-98cc-439f-93a2-600d31867e7e" providerId="ADAL" clId="{09CFB910-45D7-4F46-BDE2-AB14584B8527}" dt="2018-09-27T19:17:23.367" v="7" actId="20577"/>
      <pc:docMkLst>
        <pc:docMk/>
      </pc:docMkLst>
      <pc:sldChg chg="modSp">
        <pc:chgData name="Lucas Cordova" userId="cc6fd43a-98cc-439f-93a2-600d31867e7e" providerId="ADAL" clId="{09CFB910-45D7-4F46-BDE2-AB14584B8527}" dt="2018-09-24T19:52:35.793" v="1" actId="20577"/>
        <pc:sldMkLst>
          <pc:docMk/>
          <pc:sldMk cId="0" sldId="342"/>
        </pc:sldMkLst>
        <pc:spChg chg="mod">
          <ac:chgData name="Lucas Cordova" userId="cc6fd43a-98cc-439f-93a2-600d31867e7e" providerId="ADAL" clId="{09CFB910-45D7-4F46-BDE2-AB14584B8527}" dt="2018-09-24T19:52:35.793" v="1" actId="20577"/>
          <ac:spMkLst>
            <pc:docMk/>
            <pc:sldMk cId="0" sldId="342"/>
            <ac:spMk id="3" creationId="{00000000-0000-0000-0000-000000000000}"/>
          </ac:spMkLst>
        </pc:spChg>
      </pc:sldChg>
      <pc:sldChg chg="modSp">
        <pc:chgData name="Lucas Cordova" userId="cc6fd43a-98cc-439f-93a2-600d31867e7e" providerId="ADAL" clId="{09CFB910-45D7-4F46-BDE2-AB14584B8527}" dt="2018-09-27T19:17:08.868" v="5" actId="20577"/>
        <pc:sldMkLst>
          <pc:docMk/>
          <pc:sldMk cId="0" sldId="374"/>
        </pc:sldMkLst>
        <pc:spChg chg="mod">
          <ac:chgData name="Lucas Cordova" userId="cc6fd43a-98cc-439f-93a2-600d31867e7e" providerId="ADAL" clId="{09CFB910-45D7-4F46-BDE2-AB14584B8527}" dt="2018-09-27T19:17:08.868" v="5" actId="20577"/>
          <ac:spMkLst>
            <pc:docMk/>
            <pc:sldMk cId="0" sldId="374"/>
            <ac:spMk id="3" creationId="{00000000-0000-0000-0000-000000000000}"/>
          </ac:spMkLst>
        </pc:spChg>
      </pc:sldChg>
      <pc:sldChg chg="modSp">
        <pc:chgData name="Lucas Cordova" userId="cc6fd43a-98cc-439f-93a2-600d31867e7e" providerId="ADAL" clId="{09CFB910-45D7-4F46-BDE2-AB14584B8527}" dt="2018-09-27T19:17:23.367" v="7" actId="20577"/>
        <pc:sldMkLst>
          <pc:docMk/>
          <pc:sldMk cId="0" sldId="379"/>
        </pc:sldMkLst>
        <pc:spChg chg="mod">
          <ac:chgData name="Lucas Cordova" userId="cc6fd43a-98cc-439f-93a2-600d31867e7e" providerId="ADAL" clId="{09CFB910-45D7-4F46-BDE2-AB14584B8527}" dt="2018-09-27T19:17:23.367" v="7" actId="20577"/>
          <ac:spMkLst>
            <pc:docMk/>
            <pc:sldMk cId="0" sldId="379"/>
            <ac:spMk id="66563" creationId="{00000000-0000-0000-0000-000000000000}"/>
          </ac:spMkLst>
        </pc:spChg>
      </pc:sldChg>
      <pc:sldChg chg="modSp">
        <pc:chgData name="Lucas Cordova" userId="cc6fd43a-98cc-439f-93a2-600d31867e7e" providerId="ADAL" clId="{09CFB910-45D7-4F46-BDE2-AB14584B8527}" dt="2018-09-27T19:16:49.581" v="3" actId="20577"/>
        <pc:sldMkLst>
          <pc:docMk/>
          <pc:sldMk cId="0" sldId="384"/>
        </pc:sldMkLst>
        <pc:spChg chg="mod">
          <ac:chgData name="Lucas Cordova" userId="cc6fd43a-98cc-439f-93a2-600d31867e7e" providerId="ADAL" clId="{09CFB910-45D7-4F46-BDE2-AB14584B8527}" dt="2018-09-27T19:16:49.581" v="3" actId="20577"/>
          <ac:spMkLst>
            <pc:docMk/>
            <pc:sldMk cId="0" sldId="384"/>
            <ac:spMk id="3" creationId="{00000000-0000-0000-0000-000000000000}"/>
          </ac:spMkLst>
        </pc:spChg>
      </pc:sldChg>
    </pc:docChg>
  </pc:docChgLst>
  <pc:docChgLst>
    <pc:chgData name="Lucas Cordova" userId="cc6fd43a-98cc-439f-93a2-600d31867e7e" providerId="ADAL" clId="{D5AF8868-C8D7-4EAA-9340-CCCC1DE6DC64}"/>
    <pc:docChg chg="custSel addSld delSld modSld sldOrd delMainMaster modMainMaster">
      <pc:chgData name="Lucas Cordova" userId="cc6fd43a-98cc-439f-93a2-600d31867e7e" providerId="ADAL" clId="{D5AF8868-C8D7-4EAA-9340-CCCC1DE6DC64}" dt="2018-09-02T19:20:31.841" v="111" actId="2696"/>
      <pc:docMkLst>
        <pc:docMk/>
      </pc:docMkLst>
      <pc:sldChg chg="modSp add ord">
        <pc:chgData name="Lucas Cordova" userId="cc6fd43a-98cc-439f-93a2-600d31867e7e" providerId="ADAL" clId="{D5AF8868-C8D7-4EAA-9340-CCCC1DE6DC64}" dt="2018-09-02T19:14:12.245" v="105" actId="20577"/>
        <pc:sldMkLst>
          <pc:docMk/>
          <pc:sldMk cId="2305761490" sldId="395"/>
        </pc:sldMkLst>
        <pc:spChg chg="mod">
          <ac:chgData name="Lucas Cordova" userId="cc6fd43a-98cc-439f-93a2-600d31867e7e" providerId="ADAL" clId="{D5AF8868-C8D7-4EAA-9340-CCCC1DE6DC64}" dt="2018-09-02T19:14:03.761" v="57" actId="20577"/>
          <ac:spMkLst>
            <pc:docMk/>
            <pc:sldMk cId="2305761490" sldId="395"/>
            <ac:spMk id="2" creationId="{98BCDE7C-8EDF-45E8-B00A-11A50741BB99}"/>
          </ac:spMkLst>
        </pc:spChg>
        <pc:spChg chg="mod">
          <ac:chgData name="Lucas Cordova" userId="cc6fd43a-98cc-439f-93a2-600d31867e7e" providerId="ADAL" clId="{D5AF8868-C8D7-4EAA-9340-CCCC1DE6DC64}" dt="2018-09-02T19:14:12.245" v="105" actId="20577"/>
          <ac:spMkLst>
            <pc:docMk/>
            <pc:sldMk cId="2305761490" sldId="395"/>
            <ac:spMk id="3" creationId="{9046DD18-3501-470F-94B8-99E9F1854EAC}"/>
          </ac:spMkLst>
        </pc:spChg>
      </pc:sldChg>
      <pc:sldMasterChg chg="delSp">
        <pc:chgData name="Lucas Cordova" userId="cc6fd43a-98cc-439f-93a2-600d31867e7e" providerId="ADAL" clId="{D5AF8868-C8D7-4EAA-9340-CCCC1DE6DC64}" dt="2018-09-02T19:14:34.717" v="107" actId="478"/>
        <pc:sldMasterMkLst>
          <pc:docMk/>
          <pc:sldMasterMk cId="0" sldId="2147483659"/>
        </pc:sldMasterMkLst>
        <pc:spChg chg="del">
          <ac:chgData name="Lucas Cordova" userId="cc6fd43a-98cc-439f-93a2-600d31867e7e" providerId="ADAL" clId="{D5AF8868-C8D7-4EAA-9340-CCCC1DE6DC64}" dt="2018-09-02T19:14:34.717" v="107" actId="478"/>
          <ac:spMkLst>
            <pc:docMk/>
            <pc:sldMasterMk cId="0" sldId="2147483659"/>
            <ac:spMk id="9" creationId="{00000000-0000-0000-0000-000000000000}"/>
          </ac:spMkLst>
        </pc:spChg>
        <pc:picChg chg="del">
          <ac:chgData name="Lucas Cordova" userId="cc6fd43a-98cc-439f-93a2-600d31867e7e" providerId="ADAL" clId="{D5AF8868-C8D7-4EAA-9340-CCCC1DE6DC64}" dt="2018-09-02T19:14:31.227" v="106" actId="478"/>
          <ac:picMkLst>
            <pc:docMk/>
            <pc:sldMasterMk cId="0" sldId="2147483659"/>
            <ac:picMk id="1031" creationId="{00000000-0000-0000-0000-000000000000}"/>
          </ac:picMkLst>
        </pc:pic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dirty="0"/>
          </a:p>
        </p:txBody>
      </p:sp>
      <p:sp>
        <p:nvSpPr>
          <p:cNvPr id="16387"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04E195AD-134C-459B-B9F8-9F33D15AA055}" type="datetimeFigureOut">
              <a:rPr lang="en-US" altLang="en-US"/>
              <a:pPr>
                <a:defRPr/>
              </a:pPr>
              <a:t>9/27/2018</a:t>
            </a:fld>
            <a:endParaRPr lang="en-US" altLang="en-US" dirty="0"/>
          </a:p>
        </p:txBody>
      </p:sp>
      <p:sp>
        <p:nvSpPr>
          <p:cNvPr id="16388"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dirty="0"/>
          </a:p>
        </p:txBody>
      </p:sp>
      <p:sp>
        <p:nvSpPr>
          <p:cNvPr id="16389"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D947FCA-4EFE-44D0-B38A-EA806189CA7D}"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pPr>
              <a:defRPr/>
            </a:pPr>
            <a:endParaRPr lang="en-US" altLang="en-US" dirty="0"/>
          </a:p>
        </p:txBody>
      </p:sp>
      <p:sp>
        <p:nvSpPr>
          <p:cNvPr id="15363"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pPr>
              <a:defRPr/>
            </a:pPr>
            <a:endParaRPr lang="en-US" altLang="en-US" dirty="0"/>
          </a:p>
        </p:txBody>
      </p:sp>
      <p:sp>
        <p:nvSpPr>
          <p:cNvPr id="15364"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74193200 w 120000"/>
              <a:gd name="T3" fmla="*/ 0 h 120000"/>
              <a:gd name="T4" fmla="*/ 174193200 w 120000"/>
              <a:gd name="T5" fmla="*/ 97983675 h 120000"/>
              <a:gd name="T6" fmla="*/ 0 w 120000"/>
              <a:gd name="T7" fmla="*/ 97983675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5366"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pPr>
              <a:defRPr/>
            </a:pPr>
            <a:endParaRPr lang="en-US" altLang="en-US" dirty="0"/>
          </a:p>
        </p:txBody>
      </p:sp>
      <p:sp>
        <p:nvSpPr>
          <p:cNvPr id="15367"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pPr>
              <a:defRPr/>
            </a:pPr>
            <a:fld id="{0B6E7A23-9260-46DE-825D-C1F899C772DC}" type="slidenum">
              <a:rPr lang="en-US" altLang="en-US"/>
              <a:pPr>
                <a:defRPr/>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0B6E7A23-9260-46DE-825D-C1F899C772DC}" type="slidenum">
              <a:rPr lang="en-US" altLang="en-US" smtClean="0"/>
              <a:pPr>
                <a:defRPr/>
              </a:pPr>
              <a:t>32</a:t>
            </a:fld>
            <a:endParaRPr lang="en-US" altLang="en-US" dirty="0"/>
          </a:p>
        </p:txBody>
      </p:sp>
    </p:spTree>
    <p:extLst>
      <p:ext uri="{BB962C8B-B14F-4D97-AF65-F5344CB8AC3E}">
        <p14:creationId xmlns:p14="http://schemas.microsoft.com/office/powerpoint/2010/main" val="3479106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a:headEnd/>
            <a:tailEnd/>
          </a:ln>
        </p:spPr>
      </p:sp>
      <p:sp>
        <p:nvSpPr>
          <p:cNvPr id="62467" name="Notes Placeholder 2"/>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spcBef>
                <a:spcPct val="0"/>
              </a:spcBef>
            </a:pPr>
            <a:endParaRPr lang="en-US" altLang="en-US" dirty="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
        <p:nvSpPr>
          <p:cNvPr id="62468" name="Slide Number Placeholder 3"/>
          <p:cNvSpPr>
            <a:spLocks noGrp="1"/>
          </p:cNvSpPr>
          <p:nvPr>
            <p:ph type="sldNum" sz="quarter" idx="12"/>
          </p:nvPr>
        </p:nvSpPr>
        <p:spPr>
          <a:noFill/>
        </p:spPr>
        <p:txBody>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92FE00F-2F61-42A1-8243-669B2FAABAAB}" type="slidenum">
              <a:rPr lang="en-US" altLang="en-US" sz="1200" smtClean="0"/>
              <a:pPr/>
              <a:t>43</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defRPr/>
            </a:pPr>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pPr>
              <a:defRPr/>
            </a:pPr>
            <a:endParaRPr lang="en-US" altLang="en-US" dirty="0"/>
          </a:p>
        </p:txBody>
      </p:sp>
      <p:sp>
        <p:nvSpPr>
          <p:cNvPr id="6" name="Shape 22"/>
          <p:cNvSpPr txBox="1">
            <a:spLocks noGrp="1"/>
          </p:cNvSpPr>
          <p:nvPr>
            <p:ph type="dt" idx="11"/>
          </p:nvPr>
        </p:nvSpPr>
        <p:spPr/>
        <p:txBody>
          <a:bodyPr/>
          <a:lstStyle>
            <a:lvl1pPr>
              <a:defRPr/>
            </a:lvl1pPr>
          </a:lstStyle>
          <a:p>
            <a:pPr>
              <a:defRPr/>
            </a:pPr>
            <a:endParaRPr lang="en-US" altLang="en-US" dirty="0"/>
          </a:p>
        </p:txBody>
      </p:sp>
      <p:sp>
        <p:nvSpPr>
          <p:cNvPr id="7" name="Shape 23"/>
          <p:cNvSpPr txBox="1">
            <a:spLocks noGrp="1"/>
          </p:cNvSpPr>
          <p:nvPr>
            <p:ph type="sldNum" idx="12"/>
          </p:nvPr>
        </p:nvSpPr>
        <p:spPr/>
        <p:txBody>
          <a:bodyPr/>
          <a:lstStyle>
            <a:lvl1pPr>
              <a:defRPr/>
            </a:lvl1pPr>
          </a:lstStyle>
          <a:p>
            <a:pPr>
              <a:defRPr/>
            </a:pPr>
            <a:fld id="{F1D5C27F-0541-426F-B986-EA71E5D7A2D2}" type="slidenum">
              <a:rPr lang="en-US" altLang="en-US"/>
              <a:pPr>
                <a:defRPr/>
              </a:pPr>
              <a:t>‹#›</a:t>
            </a:fld>
            <a:endParaRPr lang="en-US" altLang="en-US" dirty="0"/>
          </a:p>
        </p:txBody>
      </p:sp>
    </p:spTree>
    <p:extLst>
      <p:ext uri="{BB962C8B-B14F-4D97-AF65-F5344CB8AC3E}">
        <p14:creationId xmlns:p14="http://schemas.microsoft.com/office/powerpoint/2010/main" val="1115232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pPr>
              <a:defRPr/>
            </a:pPr>
            <a:endParaRPr lang="en-US" altLang="en-US" dirty="0"/>
          </a:p>
        </p:txBody>
      </p:sp>
      <p:sp>
        <p:nvSpPr>
          <p:cNvPr id="4" name="Shape 13"/>
          <p:cNvSpPr txBox="1">
            <a:spLocks noGrp="1"/>
          </p:cNvSpPr>
          <p:nvPr>
            <p:ph type="dt" idx="13"/>
          </p:nvPr>
        </p:nvSpPr>
        <p:spPr>
          <a:ln/>
        </p:spPr>
        <p:txBody>
          <a:bodyPr/>
          <a:lstStyle>
            <a:lvl1pPr>
              <a:defRPr/>
            </a:lvl1pPr>
          </a:lstStyle>
          <a:p>
            <a:pPr>
              <a:defRPr/>
            </a:pPr>
            <a:endParaRPr lang="en-US" altLang="en-US" dirty="0"/>
          </a:p>
        </p:txBody>
      </p:sp>
      <p:sp>
        <p:nvSpPr>
          <p:cNvPr id="5" name="Shape 14"/>
          <p:cNvSpPr txBox="1">
            <a:spLocks noGrp="1"/>
          </p:cNvSpPr>
          <p:nvPr>
            <p:ph type="sldNum" idx="14"/>
          </p:nvPr>
        </p:nvSpPr>
        <p:spPr>
          <a:ln/>
        </p:spPr>
        <p:txBody>
          <a:bodyPr/>
          <a:lstStyle>
            <a:lvl1pPr>
              <a:defRPr/>
            </a:lvl1pPr>
          </a:lstStyle>
          <a:p>
            <a:pPr>
              <a:defRPr/>
            </a:pPr>
            <a:fld id="{27F45951-8FFB-44B4-8235-F447BA07BBD9}" type="slidenum">
              <a:rPr lang="en-US" altLang="en-US"/>
              <a:pPr>
                <a:defRPr/>
              </a:pPr>
              <a:t>‹#›</a:t>
            </a:fld>
            <a:endParaRPr lang="en-US" altLang="en-US" dirty="0"/>
          </a:p>
        </p:txBody>
      </p:sp>
    </p:spTree>
    <p:extLst>
      <p:ext uri="{BB962C8B-B14F-4D97-AF65-F5344CB8AC3E}">
        <p14:creationId xmlns:p14="http://schemas.microsoft.com/office/powerpoint/2010/main" val="353002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5" name="Shape 12"/>
          <p:cNvSpPr txBox="1">
            <a:spLocks noGrp="1"/>
          </p:cNvSpPr>
          <p:nvPr>
            <p:ph type="ftr" idx="12"/>
          </p:nvPr>
        </p:nvSpPr>
        <p:spPr>
          <a:ln/>
        </p:spPr>
        <p:txBody>
          <a:bodyPr/>
          <a:lstStyle>
            <a:lvl1pPr>
              <a:defRPr/>
            </a:lvl1pPr>
          </a:lstStyle>
          <a:p>
            <a:pPr>
              <a:defRPr/>
            </a:pPr>
            <a:endParaRPr lang="en-US" altLang="en-US" dirty="0"/>
          </a:p>
        </p:txBody>
      </p:sp>
      <p:sp>
        <p:nvSpPr>
          <p:cNvPr id="6" name="Shape 13"/>
          <p:cNvSpPr txBox="1">
            <a:spLocks noGrp="1"/>
          </p:cNvSpPr>
          <p:nvPr>
            <p:ph type="dt" idx="13"/>
          </p:nvPr>
        </p:nvSpPr>
        <p:spPr>
          <a:ln/>
        </p:spPr>
        <p:txBody>
          <a:bodyPr/>
          <a:lstStyle>
            <a:lvl1pPr>
              <a:defRPr/>
            </a:lvl1pPr>
          </a:lstStyle>
          <a:p>
            <a:pPr>
              <a:defRPr/>
            </a:pPr>
            <a:endParaRPr lang="en-US" altLang="en-US" dirty="0"/>
          </a:p>
        </p:txBody>
      </p:sp>
      <p:sp>
        <p:nvSpPr>
          <p:cNvPr id="7" name="Shape 14"/>
          <p:cNvSpPr txBox="1">
            <a:spLocks noGrp="1"/>
          </p:cNvSpPr>
          <p:nvPr>
            <p:ph type="sldNum" idx="14"/>
          </p:nvPr>
        </p:nvSpPr>
        <p:spPr>
          <a:ln/>
        </p:spPr>
        <p:txBody>
          <a:bodyPr/>
          <a:lstStyle>
            <a:lvl1pPr>
              <a:defRPr/>
            </a:lvl1pPr>
          </a:lstStyle>
          <a:p>
            <a:pPr>
              <a:defRPr/>
            </a:pPr>
            <a:fld id="{6C65277E-88E2-48BE-BB6C-EFE11808D9D3}" type="slidenum">
              <a:rPr lang="en-US" altLang="en-US"/>
              <a:pPr>
                <a:defRPr/>
              </a:pPr>
              <a:t>‹#›</a:t>
            </a:fld>
            <a:endParaRPr lang="en-US" altLang="en-US" dirty="0"/>
          </a:p>
        </p:txBody>
      </p:sp>
    </p:spTree>
    <p:extLst>
      <p:ext uri="{BB962C8B-B14F-4D97-AF65-F5344CB8AC3E}">
        <p14:creationId xmlns:p14="http://schemas.microsoft.com/office/powerpoint/2010/main" val="1937229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pPr>
              <a:defRPr/>
            </a:pPr>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pPr>
              <a:defRPr/>
            </a:pPr>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pPr>
              <a:defRPr/>
            </a:pPr>
            <a:fld id="{0E93677D-C8E4-4892-8CFB-011CBEB9B2C5}" type="slidenum">
              <a:rPr lang="en-US" altLang="en-US"/>
              <a:pPr>
                <a:defRPr/>
              </a:pPr>
              <a:t>‹#›</a:t>
            </a:fld>
            <a:endParaRPr lang="en-US" altLang="en-US" dirty="0"/>
          </a:p>
        </p:txBody>
      </p:sp>
    </p:spTree>
    <p:extLst>
      <p:ext uri="{BB962C8B-B14F-4D97-AF65-F5344CB8AC3E}">
        <p14:creationId xmlns:p14="http://schemas.microsoft.com/office/powerpoint/2010/main" val="343823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endParaRPr lang="en-US" altLang="en-US" dirty="0"/>
          </a:p>
        </p:txBody>
      </p:sp>
      <p:sp>
        <p:nvSpPr>
          <p:cNvPr id="5" name="Date Placeholder 3"/>
          <p:cNvSpPr>
            <a:spLocks noGrp="1"/>
          </p:cNvSpPr>
          <p:nvPr>
            <p:ph type="dt" sz="half" idx="11"/>
          </p:nvPr>
        </p:nvSpPr>
        <p:spPr/>
        <p:txBody>
          <a:bodyPr/>
          <a:lstStyle>
            <a:lvl1pPr>
              <a:defRPr/>
            </a:lvl1pPr>
          </a:lstStyle>
          <a:p>
            <a:pPr>
              <a:defRPr/>
            </a:pPr>
            <a:fld id="{D6A5DE83-514B-4FDB-93EF-2B5CF3B7F52F}" type="datetimeFigureOut">
              <a:rPr lang="en-US" altLang="en-US"/>
              <a:pPr>
                <a:defRPr/>
              </a:pPr>
              <a:t>9/27/2018</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pPr>
              <a:defRPr/>
            </a:pPr>
            <a:fld id="{A50FBFA4-FBD9-4559-9FDC-02B52BC93B01}" type="slidenum">
              <a:rPr lang="en-US" altLang="en-US"/>
              <a:pPr>
                <a:defRPr/>
              </a:pPr>
              <a:t>‹#›</a:t>
            </a:fld>
            <a:endParaRPr lang="en-US" altLang="en-US" dirty="0"/>
          </a:p>
        </p:txBody>
      </p:sp>
    </p:spTree>
    <p:extLst>
      <p:ext uri="{BB962C8B-B14F-4D97-AF65-F5344CB8AC3E}">
        <p14:creationId xmlns:p14="http://schemas.microsoft.com/office/powerpoint/2010/main" val="2611663271"/>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ltLang="en-US" dirty="0"/>
          </a:p>
        </p:txBody>
      </p:sp>
      <p:sp>
        <p:nvSpPr>
          <p:cNvPr id="7" name="Date Placeholder 3"/>
          <p:cNvSpPr>
            <a:spLocks noGrp="1"/>
          </p:cNvSpPr>
          <p:nvPr>
            <p:ph type="dt" sz="half" idx="16"/>
          </p:nvPr>
        </p:nvSpPr>
        <p:spPr/>
        <p:txBody>
          <a:bodyPr/>
          <a:lstStyle>
            <a:lvl1pPr>
              <a:defRPr/>
            </a:lvl1pPr>
          </a:lstStyle>
          <a:p>
            <a:pPr>
              <a:defRPr/>
            </a:pPr>
            <a:fld id="{39EADA0B-0ED1-4AC0-BF16-A585263B5822}" type="datetimeFigureOut">
              <a:rPr lang="en-US" altLang="en-US"/>
              <a:pPr>
                <a:defRPr/>
              </a:pPr>
              <a:t>9/27/2018</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pPr>
              <a:defRPr/>
            </a:pPr>
            <a:fld id="{9EFB668F-BAC0-4761-B8D5-5B24FE2098B7}" type="slidenum">
              <a:rPr lang="en-US" altLang="en-US"/>
              <a:pPr>
                <a:defRPr/>
              </a:pPr>
              <a:t>‹#›</a:t>
            </a:fld>
            <a:endParaRPr lang="en-US" altLang="en-US" dirty="0"/>
          </a:p>
        </p:txBody>
      </p:sp>
    </p:spTree>
    <p:extLst>
      <p:ext uri="{BB962C8B-B14F-4D97-AF65-F5344CB8AC3E}">
        <p14:creationId xmlns:p14="http://schemas.microsoft.com/office/powerpoint/2010/main" val="1860509549"/>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5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4478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p:cNvSpPr>
            <a:spLocks noGrp="1"/>
          </p:cNvSpPr>
          <p:nvPr>
            <p:ph idx="13"/>
          </p:nvPr>
        </p:nvSpPr>
        <p:spPr>
          <a:xfrm>
            <a:off x="457200" y="2286000"/>
            <a:ext cx="8229600" cy="5635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4"/>
          </p:nvPr>
        </p:nvSpPr>
        <p:spPr>
          <a:xfrm>
            <a:off x="457200" y="3048000"/>
            <a:ext cx="8229600" cy="570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5"/>
          </p:nvPr>
        </p:nvSpPr>
        <p:spPr>
          <a:xfrm>
            <a:off x="457200" y="3733800"/>
            <a:ext cx="35052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7"/>
          </p:nvPr>
        </p:nvSpPr>
        <p:spPr>
          <a:xfrm>
            <a:off x="457200" y="4876800"/>
            <a:ext cx="3505200" cy="99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8"/>
          </p:nvPr>
        </p:nvSpPr>
        <p:spPr/>
        <p:txBody>
          <a:bodyPr/>
          <a:lstStyle>
            <a:lvl1pPr>
              <a:defRPr/>
            </a:lvl1pPr>
          </a:lstStyle>
          <a:p>
            <a:pPr>
              <a:defRPr/>
            </a:pPr>
            <a:endParaRPr lang="en-US" altLang="en-US" dirty="0"/>
          </a:p>
        </p:txBody>
      </p:sp>
      <p:sp>
        <p:nvSpPr>
          <p:cNvPr id="11" name="Date Placeholder 3"/>
          <p:cNvSpPr>
            <a:spLocks noGrp="1"/>
          </p:cNvSpPr>
          <p:nvPr>
            <p:ph type="dt" sz="half" idx="19"/>
          </p:nvPr>
        </p:nvSpPr>
        <p:spPr/>
        <p:txBody>
          <a:bodyPr/>
          <a:lstStyle>
            <a:lvl1pPr>
              <a:defRPr/>
            </a:lvl1pPr>
          </a:lstStyle>
          <a:p>
            <a:pPr>
              <a:defRPr/>
            </a:pPr>
            <a:fld id="{B342DD57-BAAD-461B-8628-F67DFBD6B392}" type="datetimeFigureOut">
              <a:rPr lang="en-US" altLang="en-US"/>
              <a:pPr>
                <a:defRPr/>
              </a:pPr>
              <a:t>9/27/2018</a:t>
            </a:fld>
            <a:endParaRPr lang="en-US" altLang="en-US" dirty="0"/>
          </a:p>
        </p:txBody>
      </p:sp>
      <p:sp>
        <p:nvSpPr>
          <p:cNvPr id="12" name="Slide Number Placeholder 5"/>
          <p:cNvSpPr>
            <a:spLocks noGrp="1"/>
          </p:cNvSpPr>
          <p:nvPr>
            <p:ph type="sldNum" sz="quarter" idx="20"/>
          </p:nvPr>
        </p:nvSpPr>
        <p:spPr/>
        <p:txBody>
          <a:bodyPr/>
          <a:lstStyle>
            <a:lvl1pPr algn="l">
              <a:buSzTx/>
              <a:defRPr sz="1400">
                <a:solidFill>
                  <a:srgbClr val="000000"/>
                </a:solidFill>
              </a:defRPr>
            </a:lvl1pPr>
          </a:lstStyle>
          <a:p>
            <a:pPr>
              <a:defRPr/>
            </a:pPr>
            <a:fld id="{BC86A266-F454-4089-A5A0-D76E59829C24}" type="slidenum">
              <a:rPr lang="en-US" altLang="en-US"/>
              <a:pPr>
                <a:defRPr/>
              </a:pPr>
              <a:t>‹#›</a:t>
            </a:fld>
            <a:endParaRPr lang="en-US" altLang="en-US" dirty="0"/>
          </a:p>
        </p:txBody>
      </p:sp>
    </p:spTree>
    <p:extLst>
      <p:ext uri="{BB962C8B-B14F-4D97-AF65-F5344CB8AC3E}">
        <p14:creationId xmlns:p14="http://schemas.microsoft.com/office/powerpoint/2010/main" val="227726751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 name="Shape 56"/>
          <p:cNvSpPr txBox="1">
            <a:spLocks noGrp="1"/>
          </p:cNvSpPr>
          <p:nvPr>
            <p:ph type="ftr" idx="10"/>
          </p:nvPr>
        </p:nvSpPr>
        <p:spPr/>
        <p:txBody>
          <a:bodyPr/>
          <a:lstStyle>
            <a:lvl1pPr>
              <a:defRPr/>
            </a:lvl1pPr>
          </a:lstStyle>
          <a:p>
            <a:pPr>
              <a:defRPr/>
            </a:pPr>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pPr>
              <a:defRPr/>
            </a:pPr>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pPr>
              <a:defRPr/>
            </a:pPr>
            <a:fld id="{B89A75DD-4E70-4980-AB05-E692F2731037}" type="slidenum">
              <a:rPr lang="en-US" altLang="en-US"/>
              <a:pPr>
                <a:defRPr/>
              </a:pPr>
              <a:t>‹#›</a:t>
            </a:fld>
            <a:endParaRPr lang="en-US" altLang="en-US" dirty="0"/>
          </a:p>
        </p:txBody>
      </p:sp>
    </p:spTree>
    <p:extLst>
      <p:ext uri="{BB962C8B-B14F-4D97-AF65-F5344CB8AC3E}">
        <p14:creationId xmlns:p14="http://schemas.microsoft.com/office/powerpoint/2010/main" val="105022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448866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5491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12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lgn="l">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endParaRPr lang="en-US" dirty="0"/>
          </a:p>
        </p:txBody>
      </p:sp>
      <p:sp>
        <p:nvSpPr>
          <p:cNvPr id="4" name="Content Placeholder 3"/>
          <p:cNvSpPr>
            <a:spLocks noGrp="1"/>
          </p:cNvSpPr>
          <p:nvPr>
            <p:ph sz="quarter" idx="18"/>
          </p:nvPr>
        </p:nvSpPr>
        <p:spPr>
          <a:xfrm>
            <a:off x="457200" y="5681663"/>
            <a:ext cx="8232775" cy="234950"/>
          </a:xfrm>
        </p:spPr>
        <p:txBody>
          <a:bodyPr/>
          <a:lstStyle/>
          <a:p>
            <a:pPr lvl="0"/>
            <a:endParaRPr lang="en-US" dirty="0"/>
          </a:p>
        </p:txBody>
      </p:sp>
      <p:sp>
        <p:nvSpPr>
          <p:cNvPr id="8" name="Content Placeholder 7"/>
          <p:cNvSpPr>
            <a:spLocks noGrp="1"/>
          </p:cNvSpPr>
          <p:nvPr>
            <p:ph sz="quarter" idx="19"/>
          </p:nvPr>
        </p:nvSpPr>
        <p:spPr>
          <a:xfrm>
            <a:off x="457200" y="5916613"/>
            <a:ext cx="8229600" cy="201612"/>
          </a:xfrm>
        </p:spPr>
        <p:txBody>
          <a:bodyPr/>
          <a:lstStyle/>
          <a:p>
            <a:pPr lvl="0"/>
            <a:endParaRPr lang="en-US" dirty="0"/>
          </a:p>
        </p:txBody>
      </p:sp>
      <p:sp>
        <p:nvSpPr>
          <p:cNvPr id="12" name="Content Placeholder 11"/>
          <p:cNvSpPr>
            <a:spLocks noGrp="1"/>
          </p:cNvSpPr>
          <p:nvPr>
            <p:ph sz="quarter" idx="20"/>
          </p:nvPr>
        </p:nvSpPr>
        <p:spPr>
          <a:xfrm>
            <a:off x="457200" y="1312863"/>
            <a:ext cx="8232775" cy="179387"/>
          </a:xfrm>
        </p:spPr>
        <p:txBody>
          <a:bodyPr/>
          <a:lstStyle/>
          <a:p>
            <a:pPr lvl="0"/>
            <a:endParaRPr lang="en-US" dirty="0"/>
          </a:p>
        </p:txBody>
      </p:sp>
      <p:sp>
        <p:nvSpPr>
          <p:cNvPr id="14" name="Content Placeholder 13"/>
          <p:cNvSpPr>
            <a:spLocks noGrp="1"/>
          </p:cNvSpPr>
          <p:nvPr>
            <p:ph sz="quarter" idx="21"/>
          </p:nvPr>
        </p:nvSpPr>
        <p:spPr>
          <a:xfrm>
            <a:off x="457200" y="6118225"/>
            <a:ext cx="8229600" cy="255588"/>
          </a:xfrm>
        </p:spPr>
        <p:txBody>
          <a:bodyPr/>
          <a:lstStyle/>
          <a:p>
            <a:pPr lvl="0"/>
            <a:endParaRPr lang="en-US" dirty="0"/>
          </a:p>
        </p:txBody>
      </p:sp>
      <p:sp>
        <p:nvSpPr>
          <p:cNvPr id="16" name="Content Placeholder 15"/>
          <p:cNvSpPr>
            <a:spLocks noGrp="1"/>
          </p:cNvSpPr>
          <p:nvPr>
            <p:ph sz="quarter" idx="22"/>
          </p:nvPr>
        </p:nvSpPr>
        <p:spPr>
          <a:xfrm>
            <a:off x="457200" y="2836863"/>
            <a:ext cx="8232775" cy="117475"/>
          </a:xfrm>
        </p:spPr>
        <p:txBody>
          <a:bodyPr/>
          <a:lstStyle/>
          <a:p>
            <a:pPr lvl="0"/>
            <a:endParaRPr lang="en-US" dirty="0"/>
          </a:p>
        </p:txBody>
      </p:sp>
      <p:sp>
        <p:nvSpPr>
          <p:cNvPr id="18" name="Content Placeholder 17"/>
          <p:cNvSpPr>
            <a:spLocks noGrp="1"/>
          </p:cNvSpPr>
          <p:nvPr>
            <p:ph sz="quarter" idx="23"/>
          </p:nvPr>
        </p:nvSpPr>
        <p:spPr>
          <a:xfrm>
            <a:off x="457200" y="3563938"/>
            <a:ext cx="8232775" cy="169862"/>
          </a:xfrm>
        </p:spPr>
        <p:txBody>
          <a:bodyPr/>
          <a:lstStyle/>
          <a:p>
            <a:pPr lvl="0"/>
            <a:endParaRPr lang="en-US" dirty="0"/>
          </a:p>
        </p:txBody>
      </p:sp>
    </p:spTree>
    <p:extLst>
      <p:ext uri="{BB962C8B-B14F-4D97-AF65-F5344CB8AC3E}">
        <p14:creationId xmlns:p14="http://schemas.microsoft.com/office/powerpoint/2010/main" val="2428984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2437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pPr>
              <a:defRPr/>
            </a:pPr>
            <a:endParaRPr lang="en-US" altLang="en-US" dirty="0"/>
          </a:p>
        </p:txBody>
      </p:sp>
      <p:sp>
        <p:nvSpPr>
          <p:cNvPr id="7" name="Shape 43"/>
          <p:cNvSpPr txBox="1">
            <a:spLocks noGrp="1"/>
          </p:cNvSpPr>
          <p:nvPr>
            <p:ph type="dt" idx="11"/>
          </p:nvPr>
        </p:nvSpPr>
        <p:spPr/>
        <p:txBody>
          <a:bodyPr/>
          <a:lstStyle>
            <a:lvl1pPr>
              <a:defRPr/>
            </a:lvl1pPr>
          </a:lstStyle>
          <a:p>
            <a:pPr>
              <a:defRPr/>
            </a:pPr>
            <a:endParaRPr lang="en-US" altLang="en-US" dirty="0"/>
          </a:p>
        </p:txBody>
      </p:sp>
      <p:sp>
        <p:nvSpPr>
          <p:cNvPr id="8" name="Shape 44"/>
          <p:cNvSpPr txBox="1">
            <a:spLocks noGrp="1"/>
          </p:cNvSpPr>
          <p:nvPr>
            <p:ph type="sldNum" idx="12"/>
          </p:nvPr>
        </p:nvSpPr>
        <p:spPr/>
        <p:txBody>
          <a:bodyPr/>
          <a:lstStyle>
            <a:lvl1pPr>
              <a:defRPr/>
            </a:lvl1pPr>
          </a:lstStyle>
          <a:p>
            <a:pPr>
              <a:defRPr/>
            </a:pPr>
            <a:fld id="{91C5C7ED-402C-4901-AD5A-E764AD09000F}" type="slidenum">
              <a:rPr lang="en-US" altLang="en-US"/>
              <a:pPr>
                <a:defRPr/>
              </a:pPr>
              <a:t>‹#›</a:t>
            </a:fld>
            <a:endParaRPr lang="en-US" altLang="en-US" dirty="0"/>
          </a:p>
        </p:txBody>
      </p:sp>
    </p:spTree>
    <p:extLst>
      <p:ext uri="{BB962C8B-B14F-4D97-AF65-F5344CB8AC3E}">
        <p14:creationId xmlns:p14="http://schemas.microsoft.com/office/powerpoint/2010/main" val="122412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pPr>
              <a:defRPr/>
            </a:pPr>
            <a:endParaRPr lang="en-US" altLang="en-US" dirty="0"/>
          </a:p>
        </p:txBody>
      </p:sp>
      <p:sp>
        <p:nvSpPr>
          <p:cNvPr id="6" name="Shape 13"/>
          <p:cNvSpPr txBox="1">
            <a:spLocks noGrp="1"/>
          </p:cNvSpPr>
          <p:nvPr>
            <p:ph type="dt" idx="13"/>
          </p:nvPr>
        </p:nvSpPr>
        <p:spPr>
          <a:ln/>
        </p:spPr>
        <p:txBody>
          <a:bodyPr/>
          <a:lstStyle>
            <a:lvl1pPr>
              <a:defRPr/>
            </a:lvl1pPr>
          </a:lstStyle>
          <a:p>
            <a:pPr>
              <a:defRPr/>
            </a:pPr>
            <a:endParaRPr lang="en-US" altLang="en-US" dirty="0"/>
          </a:p>
        </p:txBody>
      </p:sp>
      <p:sp>
        <p:nvSpPr>
          <p:cNvPr id="7" name="Shape 14"/>
          <p:cNvSpPr txBox="1">
            <a:spLocks noGrp="1"/>
          </p:cNvSpPr>
          <p:nvPr>
            <p:ph type="sldNum" idx="14"/>
          </p:nvPr>
        </p:nvSpPr>
        <p:spPr>
          <a:ln/>
        </p:spPr>
        <p:txBody>
          <a:bodyPr/>
          <a:lstStyle>
            <a:lvl1pPr>
              <a:defRPr/>
            </a:lvl1pPr>
          </a:lstStyle>
          <a:p>
            <a:pPr>
              <a:defRPr/>
            </a:pPr>
            <a:fld id="{9B82B26C-6039-4CA4-A2F7-F726DCDA1CCD}" type="slidenum">
              <a:rPr lang="en-US" altLang="en-US"/>
              <a:pPr>
                <a:defRPr/>
              </a:pPr>
              <a:t>‹#›</a:t>
            </a:fld>
            <a:endParaRPr lang="en-US" altLang="en-US" dirty="0"/>
          </a:p>
        </p:txBody>
      </p:sp>
    </p:spTree>
    <p:extLst>
      <p:ext uri="{BB962C8B-B14F-4D97-AF65-F5344CB8AC3E}">
        <p14:creationId xmlns:p14="http://schemas.microsoft.com/office/powerpoint/2010/main" val="76436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pPr>
              <a:defRPr/>
            </a:pPr>
            <a:endParaRPr lang="en-US" altLang="en-US" dirty="0"/>
          </a:p>
        </p:txBody>
      </p:sp>
      <p:sp>
        <p:nvSpPr>
          <p:cNvPr id="5" name="Shape 13"/>
          <p:cNvSpPr txBox="1">
            <a:spLocks noGrp="1"/>
          </p:cNvSpPr>
          <p:nvPr>
            <p:ph type="dt" idx="13"/>
          </p:nvPr>
        </p:nvSpPr>
        <p:spPr>
          <a:ln/>
        </p:spPr>
        <p:txBody>
          <a:bodyPr/>
          <a:lstStyle>
            <a:lvl1pPr>
              <a:defRPr/>
            </a:lvl1pPr>
          </a:lstStyle>
          <a:p>
            <a:pPr>
              <a:defRPr/>
            </a:pPr>
            <a:endParaRPr lang="en-US" altLang="en-US" dirty="0"/>
          </a:p>
        </p:txBody>
      </p:sp>
      <p:sp>
        <p:nvSpPr>
          <p:cNvPr id="6" name="Shape 14"/>
          <p:cNvSpPr txBox="1">
            <a:spLocks noGrp="1"/>
          </p:cNvSpPr>
          <p:nvPr>
            <p:ph type="sldNum" idx="14"/>
          </p:nvPr>
        </p:nvSpPr>
        <p:spPr>
          <a:ln/>
        </p:spPr>
        <p:txBody>
          <a:bodyPr/>
          <a:lstStyle>
            <a:lvl1pPr>
              <a:defRPr/>
            </a:lvl1pPr>
          </a:lstStyle>
          <a:p>
            <a:pPr>
              <a:defRPr/>
            </a:pPr>
            <a:fld id="{142B7491-5DB3-4A49-9624-7CDC5709A198}" type="slidenum">
              <a:rPr lang="en-US" altLang="en-US"/>
              <a:pPr>
                <a:defRPr/>
              </a:pPr>
              <a:t>‹#›</a:t>
            </a:fld>
            <a:endParaRPr lang="en-US" altLang="en-US" dirty="0"/>
          </a:p>
        </p:txBody>
      </p:sp>
    </p:spTree>
    <p:extLst>
      <p:ext uri="{BB962C8B-B14F-4D97-AF65-F5344CB8AC3E}">
        <p14:creationId xmlns:p14="http://schemas.microsoft.com/office/powerpoint/2010/main" val="2475631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pPr>
              <a:defRPr/>
            </a:pPr>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pPr>
              <a:defRPr/>
            </a:pPr>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pPr>
              <a:defRPr/>
            </a:pPr>
            <a:fld id="{FE6BCAB2-3CCE-4080-AE2E-52E5CE5111AC}" type="slidenum">
              <a:rPr lang="en-US" altLang="en-US"/>
              <a:pPr>
                <a:defRPr/>
              </a:pPr>
              <a:t>‹#›</a:t>
            </a:fld>
            <a:endParaRPr lang="en-US" altLang="en-US" dirty="0"/>
          </a:p>
        </p:txBody>
      </p:sp>
    </p:spTree>
  </p:cSld>
  <p:clrMap bg1="lt1" tx1="dk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62" r:id="rId8"/>
    <p:sldLayoutId id="2147483763" r:id="rId9"/>
    <p:sldLayoutId id="2147483764" r:id="rId10"/>
    <p:sldLayoutId id="2147483765" r:id="rId11"/>
    <p:sldLayoutId id="2147483774" r:id="rId12"/>
    <p:sldLayoutId id="2147483775" r:id="rId13"/>
    <p:sldLayoutId id="2147483776" r:id="rId14"/>
    <p:sldLayoutId id="2147483777" r:id="rId15"/>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2400">
          <a:solidFill>
            <a:srgbClr val="000000"/>
          </a:solidFill>
          <a:latin typeface="+mn-lt"/>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1.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1.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1.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1.xml"/><Relationship Id="rId1" Type="http://schemas.openxmlformats.org/officeDocument/2006/relationships/vmlDrawing" Target="../drawings/vmlDrawing7.vml"/><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1.xml"/><Relationship Id="rId1" Type="http://schemas.openxmlformats.org/officeDocument/2006/relationships/vmlDrawing" Target="../drawings/vmlDrawing9.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1.xml"/><Relationship Id="rId1" Type="http://schemas.openxmlformats.org/officeDocument/2006/relationships/vmlDrawing" Target="../drawings/vmlDrawing11.vml"/><Relationship Id="rId4" Type="http://schemas.openxmlformats.org/officeDocument/2006/relationships/image" Target="../media/image1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1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5.bin"/><Relationship Id="rId7" Type="http://schemas.openxmlformats.org/officeDocument/2006/relationships/image" Target="../media/image18.w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16.bin"/><Relationship Id="rId5" Type="http://schemas.openxmlformats.org/officeDocument/2006/relationships/image" Target="../media/image20.jpeg"/><Relationship Id="rId10" Type="http://schemas.openxmlformats.org/officeDocument/2006/relationships/image" Target="../media/image19.wmf"/><Relationship Id="rId4" Type="http://schemas.openxmlformats.org/officeDocument/2006/relationships/image" Target="../media/image17.wmf"/><Relationship Id="rId9"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1.xml"/><Relationship Id="rId1" Type="http://schemas.openxmlformats.org/officeDocument/2006/relationships/vmlDrawing" Target="../drawings/vmlDrawing15.vml"/><Relationship Id="rId5" Type="http://schemas.openxmlformats.org/officeDocument/2006/relationships/image" Target="../media/image21.png"/><Relationship Id="rId4" Type="http://schemas.openxmlformats.org/officeDocument/2006/relationships/image" Target="../media/image17.wmf"/></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1.xml"/><Relationship Id="rId1" Type="http://schemas.openxmlformats.org/officeDocument/2006/relationships/vmlDrawing" Target="../drawings/vmlDrawing16.vml"/><Relationship Id="rId6" Type="http://schemas.openxmlformats.org/officeDocument/2006/relationships/image" Target="../media/image31.wmf"/><Relationship Id="rId5" Type="http://schemas.openxmlformats.org/officeDocument/2006/relationships/oleObject" Target="../embeddings/oleObject21.bin"/><Relationship Id="rId4" Type="http://schemas.openxmlformats.org/officeDocument/2006/relationships/image" Target="../media/image30.wmf"/></Relationships>
</file>

<file path=ppt/slides/_rels/slide34.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1.xml"/><Relationship Id="rId1" Type="http://schemas.openxmlformats.org/officeDocument/2006/relationships/vmlDrawing" Target="../drawings/vmlDrawing17.vml"/><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32.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image" Target="../media/image35.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1.xml"/><Relationship Id="rId1" Type="http://schemas.openxmlformats.org/officeDocument/2006/relationships/vmlDrawing" Target="../drawings/vmlDrawing19.vml"/><Relationship Id="rId4" Type="http://schemas.openxmlformats.org/officeDocument/2006/relationships/image" Target="../media/image36.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20.vml"/><Relationship Id="rId4" Type="http://schemas.openxmlformats.org/officeDocument/2006/relationships/image" Target="../media/image37.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image" Target="../media/image38.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22.vml"/><Relationship Id="rId4" Type="http://schemas.openxmlformats.org/officeDocument/2006/relationships/image" Target="../media/image3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1.xml"/><Relationship Id="rId1" Type="http://schemas.openxmlformats.org/officeDocument/2006/relationships/vmlDrawing" Target="../drawings/vmlDrawing23.vml"/><Relationship Id="rId6" Type="http://schemas.openxmlformats.org/officeDocument/2006/relationships/image" Target="../media/image41.wmf"/><Relationship Id="rId5" Type="http://schemas.openxmlformats.org/officeDocument/2006/relationships/oleObject" Target="../embeddings/oleObject31.bin"/><Relationship Id="rId4" Type="http://schemas.openxmlformats.org/officeDocument/2006/relationships/image" Target="../media/image40.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2.xml"/><Relationship Id="rId7" Type="http://schemas.openxmlformats.org/officeDocument/2006/relationships/image" Target="../media/image43.w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oleObject" Target="../embeddings/oleObject33.bin"/><Relationship Id="rId5" Type="http://schemas.openxmlformats.org/officeDocument/2006/relationships/image" Target="../media/image42.wmf"/><Relationship Id="rId4" Type="http://schemas.openxmlformats.org/officeDocument/2006/relationships/oleObject" Target="../embeddings/oleObject32.bin"/><Relationship Id="rId9" Type="http://schemas.openxmlformats.org/officeDocument/2006/relationships/image" Target="../media/image44.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1.xml"/><Relationship Id="rId1" Type="http://schemas.openxmlformats.org/officeDocument/2006/relationships/vmlDrawing" Target="../drawings/vmlDrawing25.vml"/><Relationship Id="rId4" Type="http://schemas.openxmlformats.org/officeDocument/2006/relationships/image" Target="../media/image45.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image" Target="../media/image47.wmf"/><Relationship Id="rId5" Type="http://schemas.openxmlformats.org/officeDocument/2006/relationships/oleObject" Target="../embeddings/oleObject37.bin"/><Relationship Id="rId4" Type="http://schemas.openxmlformats.org/officeDocument/2006/relationships/image" Target="../media/image46.wmf"/></Relationships>
</file>

<file path=ppt/slides/_rels/slide46.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52.wmf"/><Relationship Id="rId2" Type="http://schemas.openxmlformats.org/officeDocument/2006/relationships/slideLayout" Target="../slideLayouts/slideLayout5.xml"/><Relationship Id="rId1" Type="http://schemas.openxmlformats.org/officeDocument/2006/relationships/vmlDrawing" Target="../drawings/vmlDrawing27.vml"/><Relationship Id="rId6" Type="http://schemas.openxmlformats.org/officeDocument/2006/relationships/image" Target="../media/image49.wmf"/><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1.bin"/><Relationship Id="rId14" Type="http://schemas.openxmlformats.org/officeDocument/2006/relationships/image" Target="../media/image5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1.xml"/><Relationship Id="rId1" Type="http://schemas.openxmlformats.org/officeDocument/2006/relationships/vmlDrawing" Target="../drawings/vmlDrawing28.vml"/><Relationship Id="rId6" Type="http://schemas.openxmlformats.org/officeDocument/2006/relationships/image" Target="../media/image55.wmf"/><Relationship Id="rId5" Type="http://schemas.openxmlformats.org/officeDocument/2006/relationships/oleObject" Target="../embeddings/oleObject45.bin"/><Relationship Id="rId4" Type="http://schemas.openxmlformats.org/officeDocument/2006/relationships/image" Target="../media/image5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1.xml"/><Relationship Id="rId1" Type="http://schemas.openxmlformats.org/officeDocument/2006/relationships/vmlDrawing" Target="../drawings/vmlDrawing29.vml"/><Relationship Id="rId6" Type="http://schemas.openxmlformats.org/officeDocument/2006/relationships/image" Target="../media/image57.wmf"/><Relationship Id="rId5" Type="http://schemas.openxmlformats.org/officeDocument/2006/relationships/oleObject" Target="../embeddings/oleObject47.bin"/><Relationship Id="rId4" Type="http://schemas.openxmlformats.org/officeDocument/2006/relationships/image" Target="../media/image56.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3.xml"/><Relationship Id="rId1" Type="http://schemas.openxmlformats.org/officeDocument/2006/relationships/vmlDrawing" Target="../drawings/vmlDrawing30.vml"/><Relationship Id="rId4" Type="http://schemas.openxmlformats.org/officeDocument/2006/relationships/image" Target="../media/image5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1.xml"/><Relationship Id="rId1" Type="http://schemas.openxmlformats.org/officeDocument/2006/relationships/vmlDrawing" Target="../drawings/vmlDrawing31.vml"/><Relationship Id="rId4" Type="http://schemas.openxmlformats.org/officeDocument/2006/relationships/image" Target="../media/image59.wmf"/></Relationships>
</file>

<file path=ppt/slides/_rels/slide51.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0.bin"/><Relationship Id="rId7" Type="http://schemas.openxmlformats.org/officeDocument/2006/relationships/oleObject" Target="../embeddings/oleObject52.bin"/><Relationship Id="rId2" Type="http://schemas.openxmlformats.org/officeDocument/2006/relationships/slideLayout" Target="../slideLayouts/slideLayout5.xml"/><Relationship Id="rId1" Type="http://schemas.openxmlformats.org/officeDocument/2006/relationships/vmlDrawing" Target="../drawings/vmlDrawing32.vml"/><Relationship Id="rId6" Type="http://schemas.openxmlformats.org/officeDocument/2006/relationships/image" Target="../media/image61.wmf"/><Relationship Id="rId5" Type="http://schemas.openxmlformats.org/officeDocument/2006/relationships/oleObject" Target="../embeddings/oleObject51.bin"/><Relationship Id="rId4" Type="http://schemas.openxmlformats.org/officeDocument/2006/relationships/image" Target="../media/image60.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3.xml"/><Relationship Id="rId1" Type="http://schemas.openxmlformats.org/officeDocument/2006/relationships/vmlDrawing" Target="../drawings/vmlDrawing33.vml"/><Relationship Id="rId4" Type="http://schemas.openxmlformats.org/officeDocument/2006/relationships/image" Target="../media/image63.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3.xml"/><Relationship Id="rId1" Type="http://schemas.openxmlformats.org/officeDocument/2006/relationships/vmlDrawing" Target="../drawings/vmlDrawing34.vml"/><Relationship Id="rId4" Type="http://schemas.openxmlformats.org/officeDocument/2006/relationships/image" Target="../media/image64.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3.xml"/><Relationship Id="rId1" Type="http://schemas.openxmlformats.org/officeDocument/2006/relationships/vmlDrawing" Target="../drawings/vmlDrawing35.vml"/><Relationship Id="rId4" Type="http://schemas.openxmlformats.org/officeDocument/2006/relationships/image" Target="../media/image65.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3.xml"/><Relationship Id="rId1" Type="http://schemas.openxmlformats.org/officeDocument/2006/relationships/vmlDrawing" Target="../drawings/vmlDrawing36.vml"/><Relationship Id="rId4" Type="http://schemas.openxmlformats.org/officeDocument/2006/relationships/image" Target="../media/image66.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DE7C-8EDF-45E8-B00A-11A50741BB99}"/>
              </a:ext>
            </a:extLst>
          </p:cNvPr>
          <p:cNvSpPr>
            <a:spLocks noGrp="1"/>
          </p:cNvSpPr>
          <p:nvPr>
            <p:ph type="ctrTitle"/>
          </p:nvPr>
        </p:nvSpPr>
        <p:spPr/>
        <p:txBody>
          <a:bodyPr/>
          <a:lstStyle/>
          <a:p>
            <a:r>
              <a:rPr lang="en-US" dirty="0"/>
              <a:t>Relational Algebra &amp; </a:t>
            </a:r>
            <a:br>
              <a:rPr lang="en-US" dirty="0"/>
            </a:br>
            <a:r>
              <a:rPr lang="en-US" dirty="0"/>
              <a:t>Relational Calculus</a:t>
            </a:r>
          </a:p>
        </p:txBody>
      </p:sp>
      <p:sp>
        <p:nvSpPr>
          <p:cNvPr id="3" name="Subtitle 2">
            <a:extLst>
              <a:ext uri="{FF2B5EF4-FFF2-40B4-BE49-F238E27FC236}">
                <a16:creationId xmlns:a16="http://schemas.microsoft.com/office/drawing/2014/main" id="{9046DD18-3501-470F-94B8-99E9F1854EAC}"/>
              </a:ext>
            </a:extLst>
          </p:cNvPr>
          <p:cNvSpPr>
            <a:spLocks noGrp="1"/>
          </p:cNvSpPr>
          <p:nvPr>
            <p:ph type="subTitle" idx="1"/>
          </p:nvPr>
        </p:nvSpPr>
        <p:spPr/>
        <p:txBody>
          <a:bodyPr/>
          <a:lstStyle/>
          <a:p>
            <a:r>
              <a:rPr lang="en-US" dirty="0"/>
              <a:t>Lucas Cordova</a:t>
            </a:r>
          </a:p>
          <a:p>
            <a:r>
              <a:rPr lang="en-US" dirty="0"/>
              <a:t>Oregon Institute of Technology</a:t>
            </a:r>
          </a:p>
        </p:txBody>
      </p:sp>
    </p:spTree>
    <p:extLst>
      <p:ext uri="{BB962C8B-B14F-4D97-AF65-F5344CB8AC3E}">
        <p14:creationId xmlns:p14="http://schemas.microsoft.com/office/powerpoint/2010/main" val="2305761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Projection</a:t>
            </a:r>
          </a:p>
        </p:txBody>
      </p:sp>
      <p:sp>
        <p:nvSpPr>
          <p:cNvPr id="3" name="Text Placeholder 2"/>
          <p:cNvSpPr>
            <a:spLocks noGrp="1"/>
          </p:cNvSpPr>
          <p:nvPr>
            <p:ph type="body" idx="1"/>
          </p:nvPr>
        </p:nvSpPr>
        <p:spPr>
          <a:xfrm>
            <a:off x="457200" y="1600200"/>
            <a:ext cx="457200" cy="553968"/>
          </a:xfrm>
        </p:spPr>
        <p:txBody>
          <a:bodyPr wrap="square">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 </a:t>
            </a:r>
          </a:p>
        </p:txBody>
      </p:sp>
      <p:graphicFrame>
        <p:nvGraphicFramePr>
          <p:cNvPr id="27652" name="Object 3" descr="upper Pi sub, c o l 1, and so on to c o l n, left parenthesis R right parenthesis"/>
          <p:cNvGraphicFramePr>
            <a:graphicFrameLocks noChangeAspect="1"/>
          </p:cNvGraphicFramePr>
          <p:nvPr>
            <p:extLst>
              <p:ext uri="{D42A27DB-BD31-4B8C-83A1-F6EECF244321}">
                <p14:modId xmlns:p14="http://schemas.microsoft.com/office/powerpoint/2010/main" val="3712195343"/>
              </p:ext>
            </p:extLst>
          </p:nvPr>
        </p:nvGraphicFramePr>
        <p:xfrm>
          <a:off x="693738" y="1619250"/>
          <a:ext cx="1947862" cy="531813"/>
        </p:xfrm>
        <a:graphic>
          <a:graphicData uri="http://schemas.openxmlformats.org/presentationml/2006/ole">
            <mc:AlternateContent xmlns:mc="http://schemas.openxmlformats.org/markup-compatibility/2006">
              <mc:Choice xmlns:v="urn:schemas-microsoft-com:vml" Requires="v">
                <p:oleObj spid="_x0000_s3074" name="Equation" r:id="rId3" imgW="927000" imgH="253800" progId="Equation.DSMT4">
                  <p:embed/>
                </p:oleObj>
              </mc:Choice>
              <mc:Fallback>
                <p:oleObj name="Equation" r:id="rId3" imgW="927000" imgH="253800" progId="Equation.DSMT4">
                  <p:embed/>
                  <p:pic>
                    <p:nvPicPr>
                      <p:cNvPr id="27652" name="Object 3" descr="upper Pi sub, c o l 1, and so on to c o l n, left parenthesis R right parenthesis"/>
                      <p:cNvPicPr>
                        <a:picLocks noChangeAspect="1" noChangeArrowheads="1"/>
                      </p:cNvPicPr>
                      <p:nvPr/>
                    </p:nvPicPr>
                    <p:blipFill>
                      <a:blip r:embed="rId4"/>
                      <a:srcRect/>
                      <a:stretch>
                        <a:fillRect/>
                      </a:stretch>
                    </p:blipFill>
                    <p:spPr bwMode="auto">
                      <a:xfrm>
                        <a:off x="693738" y="1619250"/>
                        <a:ext cx="194786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Placeholder 3"/>
          <p:cNvSpPr>
            <a:spLocks noGrp="1"/>
          </p:cNvSpPr>
          <p:nvPr>
            <p:ph type="body" idx="2"/>
          </p:nvPr>
        </p:nvSpPr>
        <p:spPr>
          <a:xfrm>
            <a:off x="457200" y="2163419"/>
            <a:ext cx="8229600" cy="2163763"/>
          </a:xfrm>
        </p:spPr>
        <p:txBody>
          <a:bodyPr/>
          <a:lstStyle/>
          <a:p>
            <a:pPr marL="741600" lvl="2" indent="-284400">
              <a:buFontTx/>
              <a:buChar char="–"/>
            </a:pPr>
            <a:r>
              <a:rPr lang="en-GB" altLang="en-US" sz="2400" kern="1200" dirty="0">
                <a:solidFill>
                  <a:srgbClr val="000000"/>
                </a:solidFill>
              </a:rPr>
              <a:t>Works on a single relation R and defines a relation that contains a vertical subset of R, extracting the values of specified attributes and eliminating duplicates.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Example - Projection</a:t>
            </a:r>
          </a:p>
        </p:txBody>
      </p:sp>
      <p:sp>
        <p:nvSpPr>
          <p:cNvPr id="3" name="Text Placeholder 2"/>
          <p:cNvSpPr>
            <a:spLocks noGrp="1"/>
          </p:cNvSpPr>
          <p:nvPr>
            <p:ph type="body" idx="1"/>
          </p:nvPr>
        </p:nvSpPr>
        <p:spPr>
          <a:xfrm>
            <a:off x="457200" y="1600200"/>
            <a:ext cx="8382000" cy="923299"/>
          </a:xfrm>
        </p:spPr>
        <p:txBody>
          <a:bodyPr wrap="square">
            <a:spAutoFit/>
          </a:bodyPr>
          <a:lstStyle/>
          <a:p>
            <a:pPr marL="255651" indent="-255651" defTabSz="912813" eaLnBrk="1" hangingPunct="1">
              <a:defRPr/>
            </a:pPr>
            <a:r>
              <a:rPr lang="en-GB" altLang="en-US" sz="2400" kern="1200" dirty="0">
                <a:solidFill>
                  <a:srgbClr val="000000"/>
                </a:solidFill>
                <a:ea typeface="+mn-ea"/>
                <a:cs typeface="+mn-cs"/>
              </a:rPr>
              <a:t>Produce a list of salaries for all staff, showing only </a:t>
            </a:r>
            <a:r>
              <a:rPr lang="en-GB" altLang="en-US" sz="2400" dirty="0"/>
              <a:t>staff</a:t>
            </a:r>
            <a:r>
              <a:rPr lang="en-GB" altLang="en-US" sz="100" dirty="0"/>
              <a:t> </a:t>
            </a:r>
            <a:r>
              <a:rPr lang="en-GB" altLang="en-US" sz="2400" dirty="0"/>
              <a:t>N</a:t>
            </a:r>
            <a:r>
              <a:rPr lang="en-GB" altLang="en-US" sz="100" dirty="0"/>
              <a:t> </a:t>
            </a:r>
            <a:r>
              <a:rPr lang="en-GB" altLang="en-US" sz="2400" dirty="0"/>
              <a:t>o, f</a:t>
            </a:r>
            <a:r>
              <a:rPr lang="en-GB" altLang="en-US" sz="100" dirty="0"/>
              <a:t> </a:t>
            </a:r>
            <a:r>
              <a:rPr lang="en-GB" altLang="en-US" sz="2400" dirty="0"/>
              <a:t>Name, l</a:t>
            </a:r>
            <a:r>
              <a:rPr lang="en-GB" altLang="en-US" sz="100" dirty="0"/>
              <a:t> </a:t>
            </a:r>
            <a:r>
              <a:rPr lang="en-GB" altLang="en-US" sz="2400" dirty="0"/>
              <a:t>Name, and salary details.</a:t>
            </a:r>
            <a:endParaRPr lang="en-GB" altLang="en-US" sz="2400" i="1" dirty="0"/>
          </a:p>
        </p:txBody>
      </p:sp>
      <p:graphicFrame>
        <p:nvGraphicFramePr>
          <p:cNvPr id="28676" name="Object 3" descr="upper Pi sub, staff N o, f Name, I Name, salary, left parenthesis Staff right parenthesis"/>
          <p:cNvGraphicFramePr>
            <a:graphicFrameLocks noChangeAspect="1"/>
          </p:cNvGraphicFramePr>
          <p:nvPr>
            <p:extLst>
              <p:ext uri="{D42A27DB-BD31-4B8C-83A1-F6EECF244321}">
                <p14:modId xmlns:p14="http://schemas.microsoft.com/office/powerpoint/2010/main" val="3974393224"/>
              </p:ext>
            </p:extLst>
          </p:nvPr>
        </p:nvGraphicFramePr>
        <p:xfrm>
          <a:off x="1714314" y="2570925"/>
          <a:ext cx="4248976" cy="599313"/>
        </p:xfrm>
        <a:graphic>
          <a:graphicData uri="http://schemas.openxmlformats.org/presentationml/2006/ole">
            <mc:AlternateContent xmlns:mc="http://schemas.openxmlformats.org/markup-compatibility/2006">
              <mc:Choice xmlns:v="urn:schemas-microsoft-com:vml" Requires="v">
                <p:oleObj spid="_x0000_s4098" name="Equation" r:id="rId3" imgW="1803240" imgH="253800" progId="Equation.DSMT4">
                  <p:embed/>
                </p:oleObj>
              </mc:Choice>
              <mc:Fallback>
                <p:oleObj name="Equation" r:id="rId3" imgW="1803240" imgH="253800" progId="Equation.DSMT4">
                  <p:embed/>
                  <p:pic>
                    <p:nvPicPr>
                      <p:cNvPr id="28676" name="Object 3" descr="upper Pi sub, staff N o, f Name, I Name, salary, left parenthesis Staff right parenthesis"/>
                      <p:cNvPicPr>
                        <a:picLocks noChangeAspect="1" noChangeArrowheads="1"/>
                      </p:cNvPicPr>
                      <p:nvPr/>
                    </p:nvPicPr>
                    <p:blipFill>
                      <a:blip r:embed="rId4"/>
                      <a:srcRect/>
                      <a:stretch>
                        <a:fillRect/>
                      </a:stretch>
                    </p:blipFill>
                    <p:spPr bwMode="auto">
                      <a:xfrm>
                        <a:off x="1714314" y="2570925"/>
                        <a:ext cx="4248976" cy="59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47967600"/>
              </p:ext>
            </p:extLst>
          </p:nvPr>
        </p:nvGraphicFramePr>
        <p:xfrm>
          <a:off x="1306285" y="3726542"/>
          <a:ext cx="6096000" cy="2133600"/>
        </p:xfrm>
        <a:graphic>
          <a:graphicData uri="http://schemas.openxmlformats.org/drawingml/2006/table">
            <a:tbl>
              <a:tblPr firstRow="1" bandRow="1">
                <a:tableStyleId>{40F9630F-82C1-40B7-BC3A-925EFCFF5E92}</a:tableStyleId>
              </a:tblPr>
              <a:tblGrid>
                <a:gridCol w="1524000">
                  <a:extLst>
                    <a:ext uri="{9D8B030D-6E8A-4147-A177-3AD203B41FA5}">
                      <a16:colId xmlns:a16="http://schemas.microsoft.com/office/drawing/2014/main" val="2956456236"/>
                    </a:ext>
                  </a:extLst>
                </a:gridCol>
                <a:gridCol w="1524000">
                  <a:extLst>
                    <a:ext uri="{9D8B030D-6E8A-4147-A177-3AD203B41FA5}">
                      <a16:colId xmlns:a16="http://schemas.microsoft.com/office/drawing/2014/main" val="2815287651"/>
                    </a:ext>
                  </a:extLst>
                </a:gridCol>
                <a:gridCol w="1524000">
                  <a:extLst>
                    <a:ext uri="{9D8B030D-6E8A-4147-A177-3AD203B41FA5}">
                      <a16:colId xmlns:a16="http://schemas.microsoft.com/office/drawing/2014/main" val="4012215047"/>
                    </a:ext>
                  </a:extLst>
                </a:gridCol>
                <a:gridCol w="1524000">
                  <a:extLst>
                    <a:ext uri="{9D8B030D-6E8A-4147-A177-3AD203B41FA5}">
                      <a16:colId xmlns:a16="http://schemas.microsoft.com/office/drawing/2014/main" val="145879423"/>
                    </a:ext>
                  </a:extLst>
                </a:gridCol>
              </a:tblGrid>
              <a:tr h="0">
                <a:tc>
                  <a:txBody>
                    <a:bodyPr/>
                    <a:lstStyle/>
                    <a:p>
                      <a:r>
                        <a:rPr lang="en-US" dirty="0">
                          <a:latin typeface="+mn-lt"/>
                        </a:rPr>
                        <a:t>staff</a:t>
                      </a:r>
                      <a:r>
                        <a:rPr lang="en-US" sz="100" dirty="0">
                          <a:latin typeface="+mn-lt"/>
                        </a:rPr>
                        <a:t> </a:t>
                      </a:r>
                      <a:r>
                        <a:rPr lang="en-US" dirty="0">
                          <a:latin typeface="+mn-lt"/>
                        </a:rPr>
                        <a: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f</a:t>
                      </a:r>
                      <a:r>
                        <a:rPr lang="en-US" sz="100" dirty="0">
                          <a:latin typeface="+mn-lt"/>
                        </a:rPr>
                        <a:t> </a:t>
                      </a:r>
                      <a:r>
                        <a:rPr lang="en-US"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l</a:t>
                      </a:r>
                      <a:r>
                        <a:rPr lang="en-US" sz="100" dirty="0">
                          <a:latin typeface="+mn-lt"/>
                        </a:rPr>
                        <a:t> </a:t>
                      </a:r>
                      <a:r>
                        <a:rPr lang="en-US"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4314924"/>
                  </a:ext>
                </a:extLst>
              </a:tr>
              <a:tr h="0">
                <a:tc>
                  <a:txBody>
                    <a:bodyPr/>
                    <a:lstStyle/>
                    <a:p>
                      <a:r>
                        <a:rPr lang="en-US" dirty="0">
                          <a:latin typeface="+mn-lt"/>
                        </a:rPr>
                        <a:t>S</a:t>
                      </a:r>
                      <a:r>
                        <a:rPr lang="en-US" sz="100" dirty="0">
                          <a:latin typeface="+mn-lt"/>
                        </a:rPr>
                        <a:t> </a:t>
                      </a:r>
                      <a:r>
                        <a:rPr lang="en-US" dirty="0">
                          <a:latin typeface="+mn-lt"/>
                        </a:rPr>
                        <a:t>L21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White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7050652"/>
                  </a:ext>
                </a:extLst>
              </a:tr>
              <a:tr h="0">
                <a:tc>
                  <a:txBody>
                    <a:bodyPr/>
                    <a:lstStyle/>
                    <a:p>
                      <a:r>
                        <a:rPr lang="en-US" dirty="0">
                          <a:latin typeface="+mn-lt"/>
                        </a:rPr>
                        <a:t>S</a:t>
                      </a:r>
                      <a:r>
                        <a:rPr lang="en-US" sz="100" dirty="0">
                          <a:latin typeface="+mn-lt"/>
                        </a:rPr>
                        <a:t> </a:t>
                      </a:r>
                      <a:r>
                        <a:rPr lang="en-US" dirty="0">
                          <a:latin typeface="+mn-lt"/>
                        </a:rPr>
                        <a:t>G37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Ann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Beech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727585"/>
                  </a:ext>
                </a:extLst>
              </a:tr>
              <a:tr h="0">
                <a:tc>
                  <a:txBody>
                    <a:bodyPr/>
                    <a:lstStyle/>
                    <a:p>
                      <a:r>
                        <a:rPr lang="en-US" dirty="0">
                          <a:latin typeface="+mn-lt"/>
                        </a:rPr>
                        <a:t>S</a:t>
                      </a:r>
                      <a:r>
                        <a:rPr lang="en-US" sz="100" dirty="0">
                          <a:latin typeface="+mn-lt"/>
                        </a:rPr>
                        <a:t> </a:t>
                      </a:r>
                      <a:r>
                        <a:rPr lang="en-US" dirty="0">
                          <a:latin typeface="+mn-lt"/>
                        </a:rPr>
                        <a:t>G14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David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Ford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5117777"/>
                  </a:ext>
                </a:extLst>
              </a:tr>
              <a:tr h="0">
                <a:tc>
                  <a:txBody>
                    <a:bodyPr/>
                    <a:lstStyle/>
                    <a:p>
                      <a:r>
                        <a:rPr lang="en-US" dirty="0">
                          <a:latin typeface="+mn-lt"/>
                        </a:rPr>
                        <a:t>S</a:t>
                      </a:r>
                      <a:r>
                        <a:rPr lang="en-US" sz="100" dirty="0">
                          <a:latin typeface="+mn-lt"/>
                        </a:rPr>
                        <a:t> </a:t>
                      </a:r>
                      <a:r>
                        <a:rPr lang="en-US" dirty="0">
                          <a:latin typeface="+mn-lt"/>
                        </a:rPr>
                        <a:t>A9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Howe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87313">
                        <a:tabLst>
                          <a:tab pos="87313" algn="l"/>
                        </a:tabLst>
                      </a:pPr>
                      <a:r>
                        <a:rPr lang="en-US" dirty="0">
                          <a:latin typeface="+mn-lt"/>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6172584"/>
                  </a:ext>
                </a:extLst>
              </a:tr>
              <a:tr h="0">
                <a:tc>
                  <a:txBody>
                    <a:bodyPr/>
                    <a:lstStyle/>
                    <a:p>
                      <a:r>
                        <a:rPr lang="en-US" dirty="0">
                          <a:latin typeface="+mn-lt"/>
                        </a:rPr>
                        <a:t>S</a:t>
                      </a:r>
                      <a:r>
                        <a:rPr lang="en-US" sz="100" dirty="0">
                          <a:latin typeface="+mn-lt"/>
                        </a:rPr>
                        <a:t> </a:t>
                      </a:r>
                      <a:r>
                        <a:rPr lang="en-US" dirty="0">
                          <a:latin typeface="+mn-lt"/>
                        </a:rPr>
                        <a:t>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Susan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Brand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24000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8516178"/>
                  </a:ext>
                </a:extLst>
              </a:tr>
              <a:tr h="0">
                <a:tc>
                  <a:txBody>
                    <a:bodyPr/>
                    <a:lstStyle/>
                    <a:p>
                      <a:r>
                        <a:rPr lang="en-US" dirty="0">
                          <a:latin typeface="+mn-lt"/>
                        </a:rPr>
                        <a:t>S</a:t>
                      </a:r>
                      <a:r>
                        <a:rPr lang="en-US" sz="100" dirty="0">
                          <a:latin typeface="+mn-lt"/>
                        </a:rPr>
                        <a:t> </a:t>
                      </a:r>
                      <a:r>
                        <a:rPr lang="en-US" dirty="0">
                          <a:latin typeface="+mn-lt"/>
                        </a:rPr>
                        <a:t>L41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Julie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Lee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87313"/>
                      <a:r>
                        <a:rPr lang="en-US" dirty="0">
                          <a:latin typeface="+mn-lt"/>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92631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Union</a:t>
            </a:r>
          </a:p>
        </p:txBody>
      </p:sp>
      <p:sp>
        <p:nvSpPr>
          <p:cNvPr id="3" name="Text Placeholder 2"/>
          <p:cNvSpPr>
            <a:spLocks noGrp="1"/>
          </p:cNvSpPr>
          <p:nvPr>
            <p:ph type="body" idx="1"/>
          </p:nvPr>
        </p:nvSpPr>
        <p:spPr>
          <a:xfrm>
            <a:off x="457200" y="1600200"/>
            <a:ext cx="339725" cy="553968"/>
          </a:xfrm>
        </p:spPr>
        <p:txBody>
          <a:bodyPr wrap="square">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 </a:t>
            </a:r>
          </a:p>
        </p:txBody>
      </p:sp>
      <p:graphicFrame>
        <p:nvGraphicFramePr>
          <p:cNvPr id="29700" name="Object 3" descr="R union S"/>
          <p:cNvGraphicFramePr>
            <a:graphicFrameLocks noChangeAspect="1"/>
          </p:cNvGraphicFramePr>
          <p:nvPr>
            <p:extLst>
              <p:ext uri="{D42A27DB-BD31-4B8C-83A1-F6EECF244321}">
                <p14:modId xmlns:p14="http://schemas.microsoft.com/office/powerpoint/2010/main" val="1968192209"/>
              </p:ext>
            </p:extLst>
          </p:nvPr>
        </p:nvGraphicFramePr>
        <p:xfrm>
          <a:off x="769938" y="1685925"/>
          <a:ext cx="939800" cy="385763"/>
        </p:xfrm>
        <a:graphic>
          <a:graphicData uri="http://schemas.openxmlformats.org/presentationml/2006/ole">
            <mc:AlternateContent xmlns:mc="http://schemas.openxmlformats.org/markup-compatibility/2006">
              <mc:Choice xmlns:v="urn:schemas-microsoft-com:vml" Requires="v">
                <p:oleObj spid="_x0000_s5122" name="Equation" r:id="rId3" imgW="431640" imgH="177480" progId="Equation.DSMT4">
                  <p:embed/>
                </p:oleObj>
              </mc:Choice>
              <mc:Fallback>
                <p:oleObj name="Equation" r:id="rId3" imgW="431640" imgH="177480" progId="Equation.DSMT4">
                  <p:embed/>
                  <p:pic>
                    <p:nvPicPr>
                      <p:cNvPr id="29700" name="Object 3" descr="R union S"/>
                      <p:cNvPicPr>
                        <a:picLocks noChangeAspect="1" noChangeArrowheads="1"/>
                      </p:cNvPicPr>
                      <p:nvPr/>
                    </p:nvPicPr>
                    <p:blipFill>
                      <a:blip r:embed="rId4"/>
                      <a:srcRect/>
                      <a:stretch>
                        <a:fillRect/>
                      </a:stretch>
                    </p:blipFill>
                    <p:spPr bwMode="auto">
                      <a:xfrm>
                        <a:off x="769938" y="1685925"/>
                        <a:ext cx="93980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Placeholder 3"/>
          <p:cNvSpPr>
            <a:spLocks noGrp="1"/>
          </p:cNvSpPr>
          <p:nvPr>
            <p:ph type="body" idx="2"/>
          </p:nvPr>
        </p:nvSpPr>
        <p:spPr>
          <a:xfrm>
            <a:off x="457200" y="2123662"/>
            <a:ext cx="8229600" cy="3014868"/>
          </a:xfrm>
        </p:spPr>
        <p:txBody>
          <a:bodyPr/>
          <a:lstStyle/>
          <a:p>
            <a:pPr marL="741600" lvl="1" indent="-284400" defTabSz="912813" eaLnBrk="1" hangingPunct="1">
              <a:defRPr/>
            </a:pPr>
            <a:r>
              <a:rPr lang="en-GB" altLang="en-US" sz="2400" kern="1200" dirty="0">
                <a:solidFill>
                  <a:srgbClr val="000000"/>
                </a:solidFill>
                <a:latin typeface="Arial (Body)"/>
              </a:rPr>
              <a:t>Union of two relations R and S defines a relation that contains all the tuples of R, or S, or both R and S, duplicate tuples being eliminated.</a:t>
            </a:r>
          </a:p>
          <a:p>
            <a:pPr marL="741600" lvl="1" indent="-284400" defTabSz="912813" eaLnBrk="1" hangingPunct="1">
              <a:defRPr/>
            </a:pPr>
            <a:r>
              <a:rPr lang="en-GB" altLang="en-US" sz="2400" kern="1200" dirty="0">
                <a:solidFill>
                  <a:srgbClr val="000000"/>
                </a:solidFill>
                <a:latin typeface="Arial (Body)"/>
              </a:rPr>
              <a:t>R and S must be union-compatible.</a:t>
            </a:r>
          </a:p>
          <a:p>
            <a:pPr marL="255651" indent="-255651" defTabSz="912813" eaLnBrk="1" hangingPunct="1">
              <a:tabLst/>
              <a:defRPr/>
            </a:pPr>
            <a:r>
              <a:rPr lang="en-GB" altLang="en-US" sz="2400" kern="1200" dirty="0">
                <a:solidFill>
                  <a:srgbClr val="000000"/>
                </a:solidFill>
                <a:latin typeface="Arial (Body)"/>
              </a:rPr>
              <a:t>If R and S have </a:t>
            </a:r>
            <a:r>
              <a:rPr lang="en-GB" altLang="en-US" sz="2400" i="1" kern="1200" dirty="0">
                <a:solidFill>
                  <a:srgbClr val="000000"/>
                </a:solidFill>
                <a:latin typeface="Arial (Body)"/>
              </a:rPr>
              <a:t>I</a:t>
            </a:r>
            <a:r>
              <a:rPr lang="en-GB" altLang="en-US" sz="2400" kern="1200" dirty="0">
                <a:solidFill>
                  <a:srgbClr val="000000"/>
                </a:solidFill>
                <a:latin typeface="Arial (Body)"/>
              </a:rPr>
              <a:t> and </a:t>
            </a:r>
            <a:r>
              <a:rPr lang="en-GB" altLang="en-US" sz="2400" i="1" kern="1200" dirty="0">
                <a:solidFill>
                  <a:srgbClr val="000000"/>
                </a:solidFill>
                <a:latin typeface="Arial (Body)"/>
              </a:rPr>
              <a:t>J</a:t>
            </a:r>
            <a:r>
              <a:rPr lang="en-GB" altLang="en-US" sz="2400" kern="1200" dirty="0">
                <a:solidFill>
                  <a:srgbClr val="000000"/>
                </a:solidFill>
                <a:latin typeface="Arial (Body)"/>
              </a:rPr>
              <a:t> tuples, respectively, union is obtained by concatenating them into one relation with a maximum of (</a:t>
            </a:r>
            <a:r>
              <a:rPr lang="en-GB" altLang="en-US" sz="2400" i="1" kern="1200" dirty="0">
                <a:solidFill>
                  <a:srgbClr val="000000"/>
                </a:solidFill>
                <a:latin typeface="Arial (Body)"/>
              </a:rPr>
              <a:t>I</a:t>
            </a:r>
            <a:r>
              <a:rPr lang="en-GB" altLang="en-US" sz="2400" kern="1200" dirty="0">
                <a:solidFill>
                  <a:srgbClr val="000000"/>
                </a:solidFill>
                <a:latin typeface="Arial (Body)"/>
              </a:rPr>
              <a:t> + </a:t>
            </a:r>
            <a:r>
              <a:rPr lang="en-GB" altLang="en-US" sz="2400" i="1" kern="1200" dirty="0">
                <a:solidFill>
                  <a:srgbClr val="000000"/>
                </a:solidFill>
                <a:latin typeface="Arial (Body)"/>
              </a:rPr>
              <a:t>J</a:t>
            </a:r>
            <a:r>
              <a:rPr lang="en-GB" altLang="en-US" sz="2400" kern="1200" dirty="0">
                <a:solidFill>
                  <a:srgbClr val="000000"/>
                </a:solidFill>
                <a:latin typeface="Arial (Body)"/>
              </a:rPr>
              <a:t>) tuples.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Example - Union</a:t>
            </a:r>
          </a:p>
        </p:txBody>
      </p:sp>
      <p:sp>
        <p:nvSpPr>
          <p:cNvPr id="3" name="Text Placeholder 2"/>
          <p:cNvSpPr>
            <a:spLocks noGrp="1"/>
          </p:cNvSpPr>
          <p:nvPr>
            <p:ph type="body" idx="1"/>
          </p:nvPr>
        </p:nvSpPr>
        <p:spPr>
          <a:xfrm>
            <a:off x="457199" y="1600200"/>
            <a:ext cx="8403771" cy="923299"/>
          </a:xfrm>
        </p:spPr>
        <p:txBody>
          <a:bodyPr wrap="square">
            <a:spAutoFit/>
          </a:bodyPr>
          <a:lstStyle/>
          <a:p>
            <a:pPr marL="255651" indent="-255651" defTabSz="912813" eaLnBrk="1" hangingPunct="1">
              <a:defRPr/>
            </a:pPr>
            <a:r>
              <a:rPr lang="en-GB" altLang="en-US" sz="2400" kern="1200" dirty="0">
                <a:solidFill>
                  <a:srgbClr val="000000"/>
                </a:solidFill>
                <a:latin typeface="Arial (Body)"/>
                <a:ea typeface="+mn-ea"/>
                <a:cs typeface="+mn-cs"/>
              </a:rPr>
              <a:t>List all cities where there is either a branch office or a property for rent.	</a:t>
            </a:r>
          </a:p>
        </p:txBody>
      </p:sp>
      <p:graphicFrame>
        <p:nvGraphicFramePr>
          <p:cNvPr id="30724" name="Object 3" descr="upper Pi sub city left parenthesis Branch right parenthesis union upper Pi sub city left parenthesis Property For Rent right parenthesis"/>
          <p:cNvGraphicFramePr>
            <a:graphicFrameLocks noChangeAspect="1"/>
          </p:cNvGraphicFramePr>
          <p:nvPr>
            <p:extLst>
              <p:ext uri="{D42A27DB-BD31-4B8C-83A1-F6EECF244321}">
                <p14:modId xmlns:p14="http://schemas.microsoft.com/office/powerpoint/2010/main" val="2500536403"/>
              </p:ext>
            </p:extLst>
          </p:nvPr>
        </p:nvGraphicFramePr>
        <p:xfrm>
          <a:off x="1443037" y="2612712"/>
          <a:ext cx="5195887" cy="498475"/>
        </p:xfrm>
        <a:graphic>
          <a:graphicData uri="http://schemas.openxmlformats.org/presentationml/2006/ole">
            <mc:AlternateContent xmlns:mc="http://schemas.openxmlformats.org/markup-compatibility/2006">
              <mc:Choice xmlns:v="urn:schemas-microsoft-com:vml" Requires="v">
                <p:oleObj spid="_x0000_s6146" name="Equation" r:id="rId3" imgW="2641320" imgH="253800" progId="Equation.DSMT4">
                  <p:embed/>
                </p:oleObj>
              </mc:Choice>
              <mc:Fallback>
                <p:oleObj name="Equation" r:id="rId3" imgW="2641320" imgH="253800" progId="Equation.DSMT4">
                  <p:embed/>
                  <p:pic>
                    <p:nvPicPr>
                      <p:cNvPr id="30724" name="Object 3" descr="upper Pi sub city left parenthesis Branch right parenthesis union upper Pi sub city left parenthesis Property For Rent right parenthesis"/>
                      <p:cNvPicPr>
                        <a:picLocks noChangeAspect="1" noChangeArrowheads="1"/>
                      </p:cNvPicPr>
                      <p:nvPr/>
                    </p:nvPicPr>
                    <p:blipFill>
                      <a:blip r:embed="rId4"/>
                      <a:srcRect/>
                      <a:stretch>
                        <a:fillRect/>
                      </a:stretch>
                    </p:blipFill>
                    <p:spPr bwMode="auto">
                      <a:xfrm>
                        <a:off x="1443037" y="2612712"/>
                        <a:ext cx="5195887"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65495180"/>
              </p:ext>
            </p:extLst>
          </p:nvPr>
        </p:nvGraphicFramePr>
        <p:xfrm>
          <a:off x="3222907" y="3706248"/>
          <a:ext cx="1392636" cy="1828800"/>
        </p:xfrm>
        <a:graphic>
          <a:graphicData uri="http://schemas.openxmlformats.org/drawingml/2006/table">
            <a:tbl>
              <a:tblPr firstRow="1" bandRow="1">
                <a:tableStyleId>{40F9630F-82C1-40B7-BC3A-925EFCFF5E92}</a:tableStyleId>
              </a:tblPr>
              <a:tblGrid>
                <a:gridCol w="1392636">
                  <a:extLst>
                    <a:ext uri="{9D8B030D-6E8A-4147-A177-3AD203B41FA5}">
                      <a16:colId xmlns:a16="http://schemas.microsoft.com/office/drawing/2014/main" val="736263287"/>
                    </a:ext>
                  </a:extLst>
                </a:gridCol>
              </a:tblGrid>
              <a:tr h="0">
                <a:tc>
                  <a:txBody>
                    <a:bodyPr/>
                    <a:lstStyle/>
                    <a:p>
                      <a:r>
                        <a:rPr lang="en-US" sz="1800" dirty="0">
                          <a:latin typeface="+mn-lt"/>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002671"/>
                  </a:ext>
                </a:extLst>
              </a:tr>
              <a:tr h="0">
                <a:tc>
                  <a:txBody>
                    <a:bodyPr/>
                    <a:lstStyle/>
                    <a:p>
                      <a:r>
                        <a:rPr lang="en-US" sz="1800" dirty="0">
                          <a:latin typeface="+mn-lt"/>
                        </a:rPr>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797026"/>
                  </a:ext>
                </a:extLst>
              </a:tr>
              <a:tr h="0">
                <a:tc>
                  <a:txBody>
                    <a:bodyPr/>
                    <a:lstStyle/>
                    <a:p>
                      <a:r>
                        <a:rPr lang="en-US" sz="1800" dirty="0">
                          <a:latin typeface="+mn-lt"/>
                        </a:rPr>
                        <a:t>Aberdeen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6757649"/>
                  </a:ext>
                </a:extLst>
              </a:tr>
              <a:tr h="0">
                <a:tc>
                  <a:txBody>
                    <a:bodyPr/>
                    <a:lstStyle/>
                    <a:p>
                      <a:r>
                        <a:rPr lang="en-US" sz="1800" dirty="0">
                          <a:latin typeface="+mn-lt"/>
                        </a:rPr>
                        <a:t>Glasgow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5262195"/>
                  </a:ext>
                </a:extLst>
              </a:tr>
              <a:tr h="0">
                <a:tc>
                  <a:txBody>
                    <a:bodyPr/>
                    <a:lstStyle/>
                    <a:p>
                      <a:r>
                        <a:rPr lang="en-US" sz="1800" dirty="0">
                          <a:latin typeface="+mn-lt"/>
                        </a:rPr>
                        <a:t>Bristol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197076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Set Difference</a:t>
            </a:r>
          </a:p>
        </p:txBody>
      </p:sp>
      <p:sp>
        <p:nvSpPr>
          <p:cNvPr id="3" name="Text Placeholder 2"/>
          <p:cNvSpPr>
            <a:spLocks noGrp="1"/>
          </p:cNvSpPr>
          <p:nvPr>
            <p:ph type="body" idx="1"/>
          </p:nvPr>
        </p:nvSpPr>
        <p:spPr>
          <a:xfrm>
            <a:off x="457200" y="1600200"/>
            <a:ext cx="392113" cy="553968"/>
          </a:xfrm>
        </p:spPr>
        <p:txBody>
          <a:bodyPr wrap="square">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 </a:t>
            </a:r>
          </a:p>
        </p:txBody>
      </p:sp>
      <p:graphicFrame>
        <p:nvGraphicFramePr>
          <p:cNvPr id="31748" name="Object 4" descr="R minus S"/>
          <p:cNvGraphicFramePr>
            <a:graphicFrameLocks noChangeAspect="1"/>
          </p:cNvGraphicFramePr>
          <p:nvPr>
            <p:extLst>
              <p:ext uri="{D42A27DB-BD31-4B8C-83A1-F6EECF244321}">
                <p14:modId xmlns:p14="http://schemas.microsoft.com/office/powerpoint/2010/main" val="325099694"/>
              </p:ext>
            </p:extLst>
          </p:nvPr>
        </p:nvGraphicFramePr>
        <p:xfrm>
          <a:off x="849313" y="1684338"/>
          <a:ext cx="779462" cy="363537"/>
        </p:xfrm>
        <a:graphic>
          <a:graphicData uri="http://schemas.openxmlformats.org/presentationml/2006/ole">
            <mc:AlternateContent xmlns:mc="http://schemas.openxmlformats.org/markup-compatibility/2006">
              <mc:Choice xmlns:v="urn:schemas-microsoft-com:vml" Requires="v">
                <p:oleObj spid="_x0000_s7170" name="Equation" r:id="rId3" imgW="380670" imgH="177646" progId="Equation.DSMT4">
                  <p:embed/>
                </p:oleObj>
              </mc:Choice>
              <mc:Fallback>
                <p:oleObj name="Equation" r:id="rId3" imgW="380670" imgH="177646" progId="Equation.DSMT4">
                  <p:embed/>
                  <p:pic>
                    <p:nvPicPr>
                      <p:cNvPr id="31748" name="Object 4" descr="R minus 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313" y="1684338"/>
                        <a:ext cx="779462"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Placeholder 3"/>
          <p:cNvSpPr>
            <a:spLocks noGrp="1"/>
          </p:cNvSpPr>
          <p:nvPr>
            <p:ph type="body" idx="2"/>
          </p:nvPr>
        </p:nvSpPr>
        <p:spPr>
          <a:xfrm>
            <a:off x="457200" y="2103784"/>
            <a:ext cx="8229600" cy="1335153"/>
          </a:xfrm>
        </p:spPr>
        <p:txBody>
          <a:bodyPr/>
          <a:lstStyle/>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rPr>
              <a:t>Defines a relation consisting of the tuples that are in relation R, but not in S.</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rPr>
              <a:t>R and S must be union-compatible.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Example - Set Difference</a:t>
            </a: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defTabSz="912813" eaLnBrk="1" hangingPunct="1">
              <a:defRPr/>
            </a:pPr>
            <a:r>
              <a:rPr lang="en-GB" altLang="en-US" sz="2400" kern="1200" dirty="0">
                <a:solidFill>
                  <a:srgbClr val="000000"/>
                </a:solidFill>
                <a:ea typeface="+mn-ea"/>
                <a:cs typeface="+mn-cs"/>
              </a:rPr>
              <a:t>List all cities where there is a branch office but no properties for rent.</a:t>
            </a:r>
          </a:p>
        </p:txBody>
      </p:sp>
      <p:graphicFrame>
        <p:nvGraphicFramePr>
          <p:cNvPr id="32772" name="Object 3" descr="upper Pi sub city left parenthesis Branch right parenthesis minus upper Pi sub city left parenthesis Property For Rent right parenthesis"/>
          <p:cNvGraphicFramePr>
            <a:graphicFrameLocks noChangeAspect="1"/>
          </p:cNvGraphicFramePr>
          <p:nvPr>
            <p:extLst>
              <p:ext uri="{D42A27DB-BD31-4B8C-83A1-F6EECF244321}">
                <p14:modId xmlns:p14="http://schemas.microsoft.com/office/powerpoint/2010/main" val="2009233494"/>
              </p:ext>
            </p:extLst>
          </p:nvPr>
        </p:nvGraphicFramePr>
        <p:xfrm>
          <a:off x="1484313" y="2576513"/>
          <a:ext cx="4848225" cy="469900"/>
        </p:xfrm>
        <a:graphic>
          <a:graphicData uri="http://schemas.openxmlformats.org/presentationml/2006/ole">
            <mc:AlternateContent xmlns:mc="http://schemas.openxmlformats.org/markup-compatibility/2006">
              <mc:Choice xmlns:v="urn:schemas-microsoft-com:vml" Requires="v">
                <p:oleObj spid="_x0000_s8194" name="Equation" r:id="rId3" imgW="2616120" imgH="253800" progId="Equation.DSMT4">
                  <p:embed/>
                </p:oleObj>
              </mc:Choice>
              <mc:Fallback>
                <p:oleObj name="Equation" r:id="rId3" imgW="2616120" imgH="253800" progId="Equation.DSMT4">
                  <p:embed/>
                  <p:pic>
                    <p:nvPicPr>
                      <p:cNvPr id="32772" name="Object 3" descr="upper Pi sub city left parenthesis Branch right parenthesis minus upper Pi sub city left parenthesis Property For Rent right parenthesis"/>
                      <p:cNvPicPr>
                        <a:picLocks noChangeAspect="1" noChangeArrowheads="1"/>
                      </p:cNvPicPr>
                      <p:nvPr/>
                    </p:nvPicPr>
                    <p:blipFill>
                      <a:blip r:embed="rId4"/>
                      <a:srcRect/>
                      <a:stretch>
                        <a:fillRect/>
                      </a:stretch>
                    </p:blipFill>
                    <p:spPr bwMode="auto">
                      <a:xfrm>
                        <a:off x="1484313" y="2576513"/>
                        <a:ext cx="48482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41842745"/>
              </p:ext>
            </p:extLst>
          </p:nvPr>
        </p:nvGraphicFramePr>
        <p:xfrm>
          <a:off x="3331482" y="3681891"/>
          <a:ext cx="1153886" cy="741680"/>
        </p:xfrm>
        <a:graphic>
          <a:graphicData uri="http://schemas.openxmlformats.org/drawingml/2006/table">
            <a:tbl>
              <a:tblPr firstRow="1" bandRow="1">
                <a:tableStyleId>{40F9630F-82C1-40B7-BC3A-925EFCFF5E92}</a:tableStyleId>
              </a:tblPr>
              <a:tblGrid>
                <a:gridCol w="1153886">
                  <a:extLst>
                    <a:ext uri="{9D8B030D-6E8A-4147-A177-3AD203B41FA5}">
                      <a16:colId xmlns:a16="http://schemas.microsoft.com/office/drawing/2014/main" val="1054840107"/>
                    </a:ext>
                  </a:extLst>
                </a:gridCol>
              </a:tblGrid>
              <a:tr h="370840">
                <a:tc>
                  <a:txBody>
                    <a:bodyPr/>
                    <a:lstStyle/>
                    <a:p>
                      <a:r>
                        <a:rPr lang="en-US" sz="1600" dirty="0">
                          <a:latin typeface="+mn-lt"/>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5752377"/>
                  </a:ext>
                </a:extLst>
              </a:tr>
              <a:tr h="370840">
                <a:tc>
                  <a:txBody>
                    <a:bodyPr/>
                    <a:lstStyle/>
                    <a:p>
                      <a:r>
                        <a:rPr lang="en-US" sz="1600" dirty="0">
                          <a:latin typeface="+mn-lt"/>
                        </a:rPr>
                        <a:t>Bristol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571968"/>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Intersection</a:t>
            </a:r>
          </a:p>
        </p:txBody>
      </p:sp>
      <p:sp>
        <p:nvSpPr>
          <p:cNvPr id="3" name="Text Placeholder 2"/>
          <p:cNvSpPr>
            <a:spLocks noGrp="1"/>
          </p:cNvSpPr>
          <p:nvPr>
            <p:ph type="body" idx="1"/>
          </p:nvPr>
        </p:nvSpPr>
        <p:spPr>
          <a:xfrm>
            <a:off x="457200" y="1600200"/>
            <a:ext cx="379413" cy="553968"/>
          </a:xfrm>
        </p:spPr>
        <p:txBody>
          <a:bodyPr wrap="square">
            <a:spAutoFit/>
          </a:bodyPr>
          <a:lstStyle/>
          <a:p>
            <a:pPr marL="255651" indent="-255651" defTabSz="912813" eaLnBrk="1" hangingPunct="1">
              <a:tabLst/>
              <a:defRPr/>
            </a:pPr>
            <a:r>
              <a:rPr lang="en-GB" altLang="en-US" sz="2400" kern="1200" dirty="0">
                <a:solidFill>
                  <a:srgbClr val="000000"/>
                </a:solidFill>
                <a:ea typeface="+mn-ea"/>
                <a:cs typeface="+mn-cs"/>
              </a:rPr>
              <a:t> </a:t>
            </a:r>
          </a:p>
        </p:txBody>
      </p:sp>
      <p:graphicFrame>
        <p:nvGraphicFramePr>
          <p:cNvPr id="33796" name="Object 3" descr="R intersection S"/>
          <p:cNvGraphicFramePr>
            <a:graphicFrameLocks noChangeAspect="1"/>
          </p:cNvGraphicFramePr>
          <p:nvPr>
            <p:extLst>
              <p:ext uri="{D42A27DB-BD31-4B8C-83A1-F6EECF244321}">
                <p14:modId xmlns:p14="http://schemas.microsoft.com/office/powerpoint/2010/main" val="1580399189"/>
              </p:ext>
            </p:extLst>
          </p:nvPr>
        </p:nvGraphicFramePr>
        <p:xfrm>
          <a:off x="823913" y="1676400"/>
          <a:ext cx="889000" cy="377825"/>
        </p:xfrm>
        <a:graphic>
          <a:graphicData uri="http://schemas.openxmlformats.org/presentationml/2006/ole">
            <mc:AlternateContent xmlns:mc="http://schemas.openxmlformats.org/markup-compatibility/2006">
              <mc:Choice xmlns:v="urn:schemas-microsoft-com:vml" Requires="v">
                <p:oleObj spid="_x0000_s9218" name="Equation" r:id="rId3" imgW="419040" imgH="177480" progId="Equation.DSMT4">
                  <p:embed/>
                </p:oleObj>
              </mc:Choice>
              <mc:Fallback>
                <p:oleObj name="Equation" r:id="rId3" imgW="419040" imgH="177480" progId="Equation.DSMT4">
                  <p:embed/>
                  <p:pic>
                    <p:nvPicPr>
                      <p:cNvPr id="33796" name="Object 3" descr="R intersection S"/>
                      <p:cNvPicPr>
                        <a:picLocks noChangeAspect="1" noChangeArrowheads="1"/>
                      </p:cNvPicPr>
                      <p:nvPr/>
                    </p:nvPicPr>
                    <p:blipFill>
                      <a:blip r:embed="rId4"/>
                      <a:srcRect/>
                      <a:stretch>
                        <a:fillRect/>
                      </a:stretch>
                    </p:blipFill>
                    <p:spPr bwMode="auto">
                      <a:xfrm>
                        <a:off x="823913" y="1676400"/>
                        <a:ext cx="8890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Placeholder 3"/>
          <p:cNvSpPr>
            <a:spLocks noGrp="1"/>
          </p:cNvSpPr>
          <p:nvPr>
            <p:ph type="body" idx="2"/>
          </p:nvPr>
        </p:nvSpPr>
        <p:spPr>
          <a:xfrm>
            <a:off x="457200" y="2014333"/>
            <a:ext cx="8229600" cy="1876630"/>
          </a:xfrm>
        </p:spPr>
        <p:txBody>
          <a:bodyPr/>
          <a:lstStyle/>
          <a:p>
            <a:pPr marL="741553" lvl="1" indent="-284353" defTabSz="912813" eaLnBrk="1" hangingPunct="1">
              <a:buFont typeface="Arial" panose="020B0604020202020204" pitchFamily="34" charset="0"/>
              <a:buChar char="–"/>
              <a:defRPr/>
            </a:pPr>
            <a:r>
              <a:rPr lang="en-GB" altLang="en-US" sz="2400" kern="1200" dirty="0">
                <a:solidFill>
                  <a:srgbClr val="000000"/>
                </a:solidFill>
              </a:rPr>
              <a:t>Defines a relation consisting of the set of all tuples that are in both R and S.</a:t>
            </a:r>
          </a:p>
          <a:p>
            <a:pPr marL="741553" lvl="1" indent="-284353" defTabSz="912813" eaLnBrk="1" hangingPunct="1">
              <a:buFont typeface="Arial" panose="020B0604020202020204" pitchFamily="34" charset="0"/>
              <a:buChar char="–"/>
              <a:defRPr/>
            </a:pPr>
            <a:r>
              <a:rPr lang="en-GB" altLang="en-US" sz="2400" kern="1200" dirty="0">
                <a:solidFill>
                  <a:srgbClr val="000000"/>
                </a:solidFill>
              </a:rPr>
              <a:t>R and S must be union-compatible.</a:t>
            </a:r>
          </a:p>
          <a:p>
            <a:pPr marL="255651" indent="-255651" defTabSz="912813" eaLnBrk="1" hangingPunct="1">
              <a:tabLst/>
              <a:defRPr/>
            </a:pPr>
            <a:r>
              <a:rPr lang="en-GB" altLang="en-US" sz="2400" kern="1200" dirty="0">
                <a:solidFill>
                  <a:srgbClr val="000000"/>
                </a:solidFill>
              </a:rPr>
              <a:t>Expressed using basic operations:</a:t>
            </a:r>
          </a:p>
          <a:p>
            <a:pPr marL="741553" lvl="1" indent="-284353" defTabSz="912813" eaLnBrk="1" hangingPunct="1">
              <a:buFont typeface="Arial" panose="020B0604020202020204" pitchFamily="34" charset="0"/>
              <a:buChar char="–"/>
              <a:defRPr/>
            </a:pPr>
            <a:r>
              <a:rPr lang="en-GB" altLang="en-US" sz="2400" i="1" kern="1200" noProof="1">
                <a:solidFill>
                  <a:srgbClr val="000000"/>
                </a:solidFill>
              </a:rPr>
              <a:t>	</a:t>
            </a:r>
            <a:endParaRPr lang="en-IN" dirty="0"/>
          </a:p>
        </p:txBody>
      </p:sp>
      <p:graphicFrame>
        <p:nvGraphicFramePr>
          <p:cNvPr id="33797" name="Object 4" descr="R intersection S = R minus left parenthesis R minus S right parenthesis"/>
          <p:cNvGraphicFramePr>
            <a:graphicFrameLocks noChangeAspect="1"/>
          </p:cNvGraphicFramePr>
          <p:nvPr>
            <p:extLst>
              <p:ext uri="{D42A27DB-BD31-4B8C-83A1-F6EECF244321}">
                <p14:modId xmlns:p14="http://schemas.microsoft.com/office/powerpoint/2010/main" val="4159998273"/>
              </p:ext>
            </p:extLst>
          </p:nvPr>
        </p:nvGraphicFramePr>
        <p:xfrm>
          <a:off x="1331299" y="3881471"/>
          <a:ext cx="2652353" cy="524126"/>
        </p:xfrm>
        <a:graphic>
          <a:graphicData uri="http://schemas.openxmlformats.org/presentationml/2006/ole">
            <mc:AlternateContent xmlns:mc="http://schemas.openxmlformats.org/markup-compatibility/2006">
              <mc:Choice xmlns:v="urn:schemas-microsoft-com:vml" Requires="v">
                <p:oleObj spid="_x0000_s9219" name="Equation" r:id="rId5" imgW="1282680" imgH="253800" progId="Equation.DSMT4">
                  <p:embed/>
                </p:oleObj>
              </mc:Choice>
              <mc:Fallback>
                <p:oleObj name="Equation" r:id="rId5" imgW="1282680" imgH="253800" progId="Equation.DSMT4">
                  <p:embed/>
                  <p:pic>
                    <p:nvPicPr>
                      <p:cNvPr id="33797" name="Object 4" descr="R intersection S = R minus left parenthesis R minus S right parenthesis"/>
                      <p:cNvPicPr>
                        <a:picLocks noChangeAspect="1" noChangeArrowheads="1"/>
                      </p:cNvPicPr>
                      <p:nvPr/>
                    </p:nvPicPr>
                    <p:blipFill>
                      <a:blip r:embed="rId6"/>
                      <a:srcRect/>
                      <a:stretch>
                        <a:fillRect/>
                      </a:stretch>
                    </p:blipFill>
                    <p:spPr bwMode="auto">
                      <a:xfrm>
                        <a:off x="1331299" y="3881471"/>
                        <a:ext cx="2652353" cy="52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Example - Intersection</a:t>
            </a: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defTabSz="912813" eaLnBrk="1" hangingPunct="1">
              <a:defRPr/>
            </a:pPr>
            <a:r>
              <a:rPr lang="en-GB" altLang="en-US" sz="2400" kern="1200" dirty="0">
                <a:solidFill>
                  <a:srgbClr val="000000"/>
                </a:solidFill>
                <a:latin typeface="Arial (Body)"/>
                <a:ea typeface="+mn-ea"/>
                <a:cs typeface="+mn-cs"/>
              </a:rPr>
              <a:t>List all cities where there is both a branch office and at least one property for rent.	</a:t>
            </a:r>
          </a:p>
        </p:txBody>
      </p:sp>
      <p:graphicFrame>
        <p:nvGraphicFramePr>
          <p:cNvPr id="34820" name="Object 3" descr="upper Pi sub city left parenthesis Branch right parenthesis intersection upper Pi sub city left parenthesis Property For Rent right parenthesis"/>
          <p:cNvGraphicFramePr>
            <a:graphicFrameLocks noChangeAspect="1"/>
          </p:cNvGraphicFramePr>
          <p:nvPr>
            <p:extLst>
              <p:ext uri="{D42A27DB-BD31-4B8C-83A1-F6EECF244321}">
                <p14:modId xmlns:p14="http://schemas.microsoft.com/office/powerpoint/2010/main" val="1532026407"/>
              </p:ext>
            </p:extLst>
          </p:nvPr>
        </p:nvGraphicFramePr>
        <p:xfrm>
          <a:off x="1285198" y="2648431"/>
          <a:ext cx="5043487" cy="484187"/>
        </p:xfrm>
        <a:graphic>
          <a:graphicData uri="http://schemas.openxmlformats.org/presentationml/2006/ole">
            <mc:AlternateContent xmlns:mc="http://schemas.openxmlformats.org/markup-compatibility/2006">
              <mc:Choice xmlns:v="urn:schemas-microsoft-com:vml" Requires="v">
                <p:oleObj spid="_x0000_s10242" name="Equation" r:id="rId3" imgW="2641320" imgH="253800" progId="Equation.DSMT4">
                  <p:embed/>
                </p:oleObj>
              </mc:Choice>
              <mc:Fallback>
                <p:oleObj name="Equation" r:id="rId3" imgW="2641320" imgH="253800" progId="Equation.DSMT4">
                  <p:embed/>
                  <p:pic>
                    <p:nvPicPr>
                      <p:cNvPr id="34820" name="Object 3" descr="upper Pi sub city left parenthesis Branch right parenthesis intersection upper Pi sub city left parenthesis Property For Rent right parenthesis"/>
                      <p:cNvPicPr>
                        <a:picLocks noChangeAspect="1" noChangeArrowheads="1"/>
                      </p:cNvPicPr>
                      <p:nvPr/>
                    </p:nvPicPr>
                    <p:blipFill>
                      <a:blip r:embed="rId4"/>
                      <a:srcRect/>
                      <a:stretch>
                        <a:fillRect/>
                      </a:stretch>
                    </p:blipFill>
                    <p:spPr bwMode="auto">
                      <a:xfrm>
                        <a:off x="1285198" y="2648431"/>
                        <a:ext cx="5043487"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135637228"/>
              </p:ext>
            </p:extLst>
          </p:nvPr>
        </p:nvGraphicFramePr>
        <p:xfrm>
          <a:off x="3284427" y="3692797"/>
          <a:ext cx="1752600" cy="1483360"/>
        </p:xfrm>
        <a:graphic>
          <a:graphicData uri="http://schemas.openxmlformats.org/drawingml/2006/table">
            <a:tbl>
              <a:tblPr firstRow="1" bandRow="1">
                <a:tableStyleId>{40F9630F-82C1-40B7-BC3A-925EFCFF5E92}</a:tableStyleId>
              </a:tblPr>
              <a:tblGrid>
                <a:gridCol w="1752600">
                  <a:extLst>
                    <a:ext uri="{9D8B030D-6E8A-4147-A177-3AD203B41FA5}">
                      <a16:colId xmlns:a16="http://schemas.microsoft.com/office/drawing/2014/main" val="384555896"/>
                    </a:ext>
                  </a:extLst>
                </a:gridCol>
              </a:tblGrid>
              <a:tr h="370840">
                <a:tc>
                  <a:txBody>
                    <a:bodyPr/>
                    <a:lstStyle/>
                    <a:p>
                      <a:r>
                        <a:rPr lang="en-US" sz="1600" dirty="0">
                          <a:latin typeface="+mn-lt"/>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541151"/>
                  </a:ext>
                </a:extLst>
              </a:tr>
              <a:tr h="370840">
                <a:tc>
                  <a:txBody>
                    <a:bodyPr/>
                    <a:lstStyle/>
                    <a:p>
                      <a:r>
                        <a:rPr lang="en-US" sz="1600" dirty="0">
                          <a:latin typeface="+mn-lt"/>
                        </a:rPr>
                        <a:t>Aberdeen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1959670"/>
                  </a:ext>
                </a:extLst>
              </a:tr>
              <a:tr h="370840">
                <a:tc>
                  <a:txBody>
                    <a:bodyPr/>
                    <a:lstStyle/>
                    <a:p>
                      <a:r>
                        <a:rPr lang="en-US" sz="1600" dirty="0">
                          <a:latin typeface="+mn-lt"/>
                        </a:rPr>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41391406"/>
                  </a:ext>
                </a:extLst>
              </a:tr>
              <a:tr h="370840">
                <a:tc>
                  <a:txBody>
                    <a:bodyPr/>
                    <a:lstStyle/>
                    <a:p>
                      <a:r>
                        <a:rPr lang="en-US" sz="1600" dirty="0">
                          <a:latin typeface="+mn-lt"/>
                        </a:rPr>
                        <a:t>Glasgow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126951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Cartesian Product</a:t>
            </a:r>
          </a:p>
        </p:txBody>
      </p:sp>
      <p:sp>
        <p:nvSpPr>
          <p:cNvPr id="3" name="Text Placeholder 2"/>
          <p:cNvSpPr>
            <a:spLocks noGrp="1"/>
          </p:cNvSpPr>
          <p:nvPr>
            <p:ph type="body" idx="1"/>
          </p:nvPr>
        </p:nvSpPr>
        <p:spPr>
          <a:xfrm>
            <a:off x="457200" y="1600200"/>
            <a:ext cx="327025" cy="553968"/>
          </a:xfrm>
        </p:spPr>
        <p:txBody>
          <a:bodyPr wrap="square">
            <a:spAutoFit/>
          </a:bodyPr>
          <a:lstStyle/>
          <a:p>
            <a:pPr marL="255651" indent="-255651" defTabSz="912813" eaLnBrk="1" hangingPunct="1">
              <a:tabLst/>
              <a:defRPr/>
            </a:pPr>
            <a:r>
              <a:rPr lang="en-GB" altLang="en-US" sz="2400" kern="1200" baseline="0" dirty="0">
                <a:solidFill>
                  <a:srgbClr val="000000"/>
                </a:solidFill>
                <a:ea typeface="+mn-ea"/>
                <a:cs typeface="+mn-cs"/>
              </a:rPr>
              <a:t> </a:t>
            </a:r>
            <a:endParaRPr lang="en-GB" altLang="en-US" sz="2400" kern="1200" dirty="0">
              <a:solidFill>
                <a:srgbClr val="000000"/>
              </a:solidFill>
              <a:ea typeface="+mn-ea"/>
              <a:cs typeface="+mn-cs"/>
            </a:endParaRPr>
          </a:p>
        </p:txBody>
      </p:sp>
      <p:graphicFrame>
        <p:nvGraphicFramePr>
          <p:cNvPr id="35844" name="Object 4" descr="R times S"/>
          <p:cNvGraphicFramePr>
            <a:graphicFrameLocks noChangeAspect="1"/>
          </p:cNvGraphicFramePr>
          <p:nvPr>
            <p:extLst>
              <p:ext uri="{D42A27DB-BD31-4B8C-83A1-F6EECF244321}">
                <p14:modId xmlns:p14="http://schemas.microsoft.com/office/powerpoint/2010/main" val="1620375082"/>
              </p:ext>
            </p:extLst>
          </p:nvPr>
        </p:nvGraphicFramePr>
        <p:xfrm>
          <a:off x="771525" y="1674813"/>
          <a:ext cx="819150" cy="382587"/>
        </p:xfrm>
        <a:graphic>
          <a:graphicData uri="http://schemas.openxmlformats.org/presentationml/2006/ole">
            <mc:AlternateContent xmlns:mc="http://schemas.openxmlformats.org/markup-compatibility/2006">
              <mc:Choice xmlns:v="urn:schemas-microsoft-com:vml" Requires="v">
                <p:oleObj spid="_x0000_s11266" name="Equation" r:id="rId3" imgW="380880" imgH="177480" progId="Equation.DSMT4">
                  <p:embed/>
                </p:oleObj>
              </mc:Choice>
              <mc:Fallback>
                <p:oleObj name="Equation" r:id="rId3" imgW="380880" imgH="177480" progId="Equation.DSMT4">
                  <p:embed/>
                  <p:pic>
                    <p:nvPicPr>
                      <p:cNvPr id="35844" name="Object 4" descr="R times S"/>
                      <p:cNvPicPr>
                        <a:picLocks noChangeAspect="1" noChangeArrowheads="1"/>
                      </p:cNvPicPr>
                      <p:nvPr/>
                    </p:nvPicPr>
                    <p:blipFill>
                      <a:blip r:embed="rId4"/>
                      <a:srcRect/>
                      <a:stretch>
                        <a:fillRect/>
                      </a:stretch>
                    </p:blipFill>
                    <p:spPr bwMode="auto">
                      <a:xfrm>
                        <a:off x="771525" y="1674813"/>
                        <a:ext cx="81915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Placeholder 3"/>
          <p:cNvSpPr>
            <a:spLocks noGrp="1"/>
          </p:cNvSpPr>
          <p:nvPr>
            <p:ph type="body" idx="2"/>
          </p:nvPr>
        </p:nvSpPr>
        <p:spPr>
          <a:xfrm>
            <a:off x="457200" y="2054092"/>
            <a:ext cx="8229600" cy="1106551"/>
          </a:xfrm>
        </p:spPr>
        <p:txBody>
          <a:bodyPr/>
          <a:lstStyle/>
          <a:p>
            <a:pPr marL="742950" lvl="2" indent="-284400">
              <a:spcBef>
                <a:spcPts val="1500"/>
              </a:spcBef>
              <a:buFont typeface="Arial" panose="020B0604020202020204" pitchFamily="34" charset="0"/>
              <a:buChar char="–"/>
            </a:pPr>
            <a:r>
              <a:rPr lang="en-GB" altLang="en-US" sz="2400" kern="1200" dirty="0">
                <a:solidFill>
                  <a:srgbClr val="000000"/>
                </a:solidFill>
              </a:rPr>
              <a:t>Defines a relation that is the concatenation of every tuple of relation R with every tuple of relation 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225"/>
            <a:ext cx="8229600" cy="655638"/>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Example - Cartesian Product</a:t>
            </a:r>
            <a:endParaRPr lang="en-GB" sz="2000" b="0" dirty="0">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923299"/>
          </a:xfrm>
        </p:spPr>
        <p:txBody>
          <a:bodyPr wrap="square">
            <a:spAutoFit/>
          </a:bodyPr>
          <a:lstStyle/>
          <a:p>
            <a:pPr marL="255651" indent="-255651" defTabSz="912813" eaLnBrk="1" hangingPunct="1">
              <a:defRPr/>
            </a:pPr>
            <a:r>
              <a:rPr lang="en-GB" altLang="en-US" sz="2400" kern="1200" dirty="0">
                <a:solidFill>
                  <a:srgbClr val="000000"/>
                </a:solidFill>
                <a:latin typeface="Arial (Body)"/>
                <a:ea typeface="+mn-ea"/>
                <a:cs typeface="+mn-cs"/>
              </a:rPr>
              <a:t>List the names and comments of all clients who have viewed a property for rent.</a:t>
            </a:r>
          </a:p>
        </p:txBody>
      </p:sp>
      <p:graphicFrame>
        <p:nvGraphicFramePr>
          <p:cNvPr id="36868" name="Object 5" descr="left parenthesis upper Pi sub, client N o, f Name, I Name, left parenthesis Client right parenthesis right parenthesis times left parenthesis upper Pi sub, client N o, property N o, comment, left parenthesis Viewing right parenthesis right parenthesis"/>
          <p:cNvGraphicFramePr>
            <a:graphicFrameLocks noChangeAspect="1"/>
          </p:cNvGraphicFramePr>
          <p:nvPr>
            <p:extLst>
              <p:ext uri="{D42A27DB-BD31-4B8C-83A1-F6EECF244321}">
                <p14:modId xmlns:p14="http://schemas.microsoft.com/office/powerpoint/2010/main" val="3218095015"/>
              </p:ext>
            </p:extLst>
          </p:nvPr>
        </p:nvGraphicFramePr>
        <p:xfrm>
          <a:off x="1227138" y="2516188"/>
          <a:ext cx="6845300" cy="477837"/>
        </p:xfrm>
        <a:graphic>
          <a:graphicData uri="http://schemas.openxmlformats.org/presentationml/2006/ole">
            <mc:AlternateContent xmlns:mc="http://schemas.openxmlformats.org/markup-compatibility/2006">
              <mc:Choice xmlns:v="urn:schemas-microsoft-com:vml" Requires="v">
                <p:oleObj spid="_x0000_s12290" name="Equation" r:id="rId3" imgW="4000320" imgH="279360" progId="Equation.DSMT4">
                  <p:embed/>
                </p:oleObj>
              </mc:Choice>
              <mc:Fallback>
                <p:oleObj name="Equation" r:id="rId3" imgW="4000320" imgH="279360" progId="Equation.DSMT4">
                  <p:embed/>
                  <p:pic>
                    <p:nvPicPr>
                      <p:cNvPr id="36868" name="Object 5" descr="left parenthesis upper Pi sub, client N o, f Name, I Name, left parenthesis Client right parenthesis right parenthesis times left parenthesis upper Pi sub, client N o, property N o, comment, left parenthesis Viewing right parenthesis right parenthesis"/>
                      <p:cNvPicPr>
                        <a:picLocks noChangeAspect="1" noChangeArrowheads="1"/>
                      </p:cNvPicPr>
                      <p:nvPr/>
                    </p:nvPicPr>
                    <p:blipFill>
                      <a:blip r:embed="rId4"/>
                      <a:srcRect/>
                      <a:stretch>
                        <a:fillRect/>
                      </a:stretch>
                    </p:blipFill>
                    <p:spPr bwMode="auto">
                      <a:xfrm>
                        <a:off x="1227138" y="2516188"/>
                        <a:ext cx="68453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391397652"/>
              </p:ext>
            </p:extLst>
          </p:nvPr>
        </p:nvGraphicFramePr>
        <p:xfrm>
          <a:off x="602341" y="3176637"/>
          <a:ext cx="8255004" cy="3017520"/>
        </p:xfrm>
        <a:graphic>
          <a:graphicData uri="http://schemas.openxmlformats.org/drawingml/2006/table">
            <a:tbl>
              <a:tblPr firstRow="1" bandRow="1">
                <a:tableStyleId>{40F9630F-82C1-40B7-BC3A-925EFCFF5E92}</a:tableStyleId>
              </a:tblPr>
              <a:tblGrid>
                <a:gridCol w="1473205">
                  <a:extLst>
                    <a:ext uri="{9D8B030D-6E8A-4147-A177-3AD203B41FA5}">
                      <a16:colId xmlns:a16="http://schemas.microsoft.com/office/drawing/2014/main" val="964240192"/>
                    </a:ext>
                  </a:extLst>
                </a:gridCol>
                <a:gridCol w="1278463">
                  <a:extLst>
                    <a:ext uri="{9D8B030D-6E8A-4147-A177-3AD203B41FA5}">
                      <a16:colId xmlns:a16="http://schemas.microsoft.com/office/drawing/2014/main" val="2633018719"/>
                    </a:ext>
                  </a:extLst>
                </a:gridCol>
                <a:gridCol w="1247023">
                  <a:extLst>
                    <a:ext uri="{9D8B030D-6E8A-4147-A177-3AD203B41FA5}">
                      <a16:colId xmlns:a16="http://schemas.microsoft.com/office/drawing/2014/main" val="2373125229"/>
                    </a:ext>
                  </a:extLst>
                </a:gridCol>
                <a:gridCol w="1719943">
                  <a:extLst>
                    <a:ext uri="{9D8B030D-6E8A-4147-A177-3AD203B41FA5}">
                      <a16:colId xmlns:a16="http://schemas.microsoft.com/office/drawing/2014/main" val="3568949561"/>
                    </a:ext>
                  </a:extLst>
                </a:gridCol>
                <a:gridCol w="1240971">
                  <a:extLst>
                    <a:ext uri="{9D8B030D-6E8A-4147-A177-3AD203B41FA5}">
                      <a16:colId xmlns:a16="http://schemas.microsoft.com/office/drawing/2014/main" val="31614508"/>
                    </a:ext>
                  </a:extLst>
                </a:gridCol>
                <a:gridCol w="1295399">
                  <a:extLst>
                    <a:ext uri="{9D8B030D-6E8A-4147-A177-3AD203B41FA5}">
                      <a16:colId xmlns:a16="http://schemas.microsoft.com/office/drawing/2014/main" val="501026122"/>
                    </a:ext>
                  </a:extLst>
                </a:gridCol>
              </a:tblGrid>
              <a:tr h="0">
                <a:tc>
                  <a:txBody>
                    <a:bodyPr/>
                    <a:lstStyle/>
                    <a:p>
                      <a:r>
                        <a:rPr lang="en-US" sz="1200" dirty="0">
                          <a:latin typeface="+mn-lt"/>
                        </a:rPr>
                        <a:t>client.client</a:t>
                      </a:r>
                      <a:r>
                        <a:rPr lang="en-US" sz="100" dirty="0">
                          <a:latin typeface="+mn-lt"/>
                        </a:rPr>
                        <a:t> </a:t>
                      </a:r>
                      <a:r>
                        <a:rPr lang="en-US" sz="1200" dirty="0">
                          <a:latin typeface="+mn-lt"/>
                        </a:rPr>
                        <a:t>N</a:t>
                      </a:r>
                      <a:r>
                        <a:rPr lang="en-US" sz="100" baseline="0" dirty="0">
                          <a:latin typeface="+mn-lt"/>
                        </a:rPr>
                        <a:t> </a:t>
                      </a:r>
                      <a:r>
                        <a:rPr lang="en-US" sz="1200"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mn-lt"/>
                        </a:rPr>
                        <a:t>f</a:t>
                      </a:r>
                      <a:r>
                        <a:rPr lang="en-US" sz="100" dirty="0">
                          <a:latin typeface="+mn-lt"/>
                        </a:rPr>
                        <a:t> </a:t>
                      </a:r>
                      <a:r>
                        <a:rPr lang="en-US" sz="1200"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mn-lt"/>
                        </a:rPr>
                        <a:t>l</a:t>
                      </a:r>
                      <a:r>
                        <a:rPr lang="en-US" sz="100" dirty="0">
                          <a:latin typeface="+mn-lt"/>
                        </a:rPr>
                        <a:t> </a:t>
                      </a:r>
                      <a:r>
                        <a:rPr lang="en-US" sz="1200"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mn-lt"/>
                        </a:rPr>
                        <a:t>Viewing.client</a:t>
                      </a:r>
                      <a:r>
                        <a:rPr lang="en-US" sz="100" dirty="0">
                          <a:latin typeface="+mn-lt"/>
                        </a:rPr>
                        <a:t> </a:t>
                      </a:r>
                      <a:r>
                        <a:rPr lang="en-US" sz="1200" dirty="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mn-lt"/>
                        </a:rPr>
                        <a:t>property</a:t>
                      </a:r>
                      <a:r>
                        <a:rPr lang="en-US" sz="100" dirty="0">
                          <a:latin typeface="+mn-lt"/>
                        </a:rPr>
                        <a:t> </a:t>
                      </a:r>
                      <a:r>
                        <a:rPr lang="en-US" sz="1200" dirty="0">
                          <a:latin typeface="+mn-lt"/>
                        </a:rPr>
                        <a:t>N</a:t>
                      </a:r>
                      <a:r>
                        <a:rPr lang="en-US" sz="100" dirty="0">
                          <a:latin typeface="+mn-lt"/>
                        </a:rPr>
                        <a:t> </a:t>
                      </a:r>
                      <a:r>
                        <a:rPr lang="en-US" sz="1200"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mn-lt"/>
                        </a:rPr>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2782961"/>
                  </a:ext>
                </a:extLst>
              </a:tr>
              <a:tr h="0">
                <a:tc>
                  <a:txBody>
                    <a:bodyPr/>
                    <a:lstStyle/>
                    <a:p>
                      <a:r>
                        <a:rPr lang="en-US" sz="1200" dirty="0">
                          <a:latin typeface="+mn-lt"/>
                        </a:rPr>
                        <a:t>CR76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Kay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too small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7650944"/>
                  </a:ext>
                </a:extLst>
              </a:tr>
              <a:tr h="0">
                <a:tc>
                  <a:txBody>
                    <a:bodyPr/>
                    <a:lstStyle/>
                    <a:p>
                      <a:r>
                        <a:rPr lang="en-US" sz="1200" dirty="0">
                          <a:latin typeface="+mn-lt"/>
                        </a:rPr>
                        <a:t>CR76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Kay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too remote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345564"/>
                  </a:ext>
                </a:extLst>
              </a:tr>
              <a:tr h="0">
                <a:tc>
                  <a:txBody>
                    <a:bodyPr/>
                    <a:lstStyle/>
                    <a:p>
                      <a:r>
                        <a:rPr lang="en-US" sz="1200" dirty="0">
                          <a:latin typeface="+mn-lt"/>
                        </a:rPr>
                        <a:t>CR76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Kay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bg1"/>
                          </a:solidFill>
                          <a:latin typeface="+mn-lt"/>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98096732"/>
                  </a:ext>
                </a:extLst>
              </a:tr>
              <a:tr h="0">
                <a:tc>
                  <a:txBody>
                    <a:bodyPr/>
                    <a:lstStyle/>
                    <a:p>
                      <a:r>
                        <a:rPr lang="en-US" sz="1200" dirty="0">
                          <a:latin typeface="+mn-lt"/>
                        </a:rPr>
                        <a:t>CR76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Kay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no dining</a:t>
                      </a:r>
                      <a:r>
                        <a:rPr lang="en-US" sz="1200" baseline="0" dirty="0">
                          <a:latin typeface="+mn-lt"/>
                        </a:rPr>
                        <a:t> room</a:t>
                      </a:r>
                      <a:endParaRPr lang="en-US" sz="1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62371514"/>
                  </a:ext>
                </a:extLst>
              </a:tr>
              <a:tr h="0">
                <a:tc>
                  <a:txBody>
                    <a:bodyPr/>
                    <a:lstStyle/>
                    <a:p>
                      <a:r>
                        <a:rPr lang="en-US" sz="1200" dirty="0">
                          <a:latin typeface="+mn-lt"/>
                        </a:rPr>
                        <a:t>CR76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Kay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PG36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bg1"/>
                          </a:solidFill>
                          <a:latin typeface="+mn-lt"/>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7886455"/>
                  </a:ext>
                </a:extLst>
              </a:tr>
              <a:tr h="0">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too small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7029084"/>
                  </a:ext>
                </a:extLst>
              </a:tr>
              <a:tr h="0">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too remote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931686"/>
                  </a:ext>
                </a:extLst>
              </a:tr>
              <a:tr h="0">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mn-lt"/>
                          <a:cs typeface="Arial"/>
                          <a:sym typeface="Arial"/>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bg1"/>
                          </a:solidFill>
                          <a:latin typeface="+mn-lt"/>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0718541"/>
                  </a:ext>
                </a:extLst>
              </a:tr>
              <a:tr h="0">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mn-lt"/>
                          <a:cs typeface="Arial"/>
                          <a:sym typeface="Arial"/>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no dining</a:t>
                      </a:r>
                      <a:r>
                        <a:rPr lang="en-US" sz="1200" baseline="0" dirty="0">
                          <a:latin typeface="+mn-lt"/>
                        </a:rPr>
                        <a:t> room</a:t>
                      </a:r>
                      <a:endParaRPr lang="en-US" sz="1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831866"/>
                  </a:ext>
                </a:extLst>
              </a:tr>
              <a:tr h="0">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mn-lt"/>
                          <a:cs typeface="Arial"/>
                          <a:sym typeface="Arial"/>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PG36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bg1"/>
                          </a:solidFill>
                          <a:latin typeface="+mn-lt"/>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423053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defRPr/>
            </a:pPr>
            <a:r>
              <a:rPr lang="en-GB" sz="3400" b="1" dirty="0">
                <a:ln w="3175">
                  <a:noFill/>
                </a:ln>
                <a:solidFill>
                  <a:schemeClr val="tx2"/>
                </a:solidFill>
                <a:latin typeface="Times New Roman" panose="02020603050405020304" pitchFamily="18" charset="0"/>
                <a:ea typeface="+mn-ea"/>
                <a:cs typeface="Arial" pitchFamily="34" charset="0"/>
              </a:rPr>
              <a:t>Learning Objectives</a:t>
            </a:r>
          </a:p>
        </p:txBody>
      </p:sp>
      <p:sp>
        <p:nvSpPr>
          <p:cNvPr id="3" name="Content Placeholder 2"/>
          <p:cNvSpPr>
            <a:spLocks noGrp="1"/>
          </p:cNvSpPr>
          <p:nvPr>
            <p:ph idx="1"/>
          </p:nvPr>
        </p:nvSpPr>
        <p:spPr>
          <a:xfrm>
            <a:off x="457200" y="1600200"/>
            <a:ext cx="8229600" cy="2800736"/>
          </a:xfrm>
        </p:spPr>
        <p:txBody>
          <a:bodyPr>
            <a:spAutoFit/>
          </a:bodyPr>
          <a:lstStyle/>
          <a:p>
            <a:pPr marL="0" indent="0" defTabSz="912813" eaLnBrk="1" hangingPunct="1">
              <a:spcBef>
                <a:spcPts val="1500"/>
              </a:spcBef>
              <a:buFont typeface="Arial" panose="020B0604020202020204" pitchFamily="34" charset="0"/>
              <a:buNone/>
              <a:defRPr/>
            </a:pPr>
            <a:r>
              <a:rPr lang="en-GB" altLang="en-US" sz="2400" b="1" kern="1200" dirty="0">
                <a:solidFill>
                  <a:schemeClr val="tx2"/>
                </a:solidFill>
                <a:latin typeface="Arial (Body)"/>
                <a:ea typeface="+mn-ea"/>
                <a:cs typeface="+mn-cs"/>
              </a:rPr>
              <a:t>5.1</a:t>
            </a:r>
            <a:r>
              <a:rPr lang="en-GB" altLang="en-US" sz="2400" kern="1200" dirty="0">
                <a:latin typeface="Arial (Body)"/>
                <a:ea typeface="+mn-ea"/>
                <a:cs typeface="+mn-cs"/>
              </a:rPr>
              <a:t> Meaning of the term relational completeness.</a:t>
            </a:r>
          </a:p>
          <a:p>
            <a:pPr marL="0" indent="0" defTabSz="912813" eaLnBrk="1" hangingPunct="1">
              <a:spcBef>
                <a:spcPts val="1500"/>
              </a:spcBef>
              <a:buFont typeface="Arial" panose="020B0604020202020204" pitchFamily="34" charset="0"/>
              <a:buNone/>
              <a:defRPr/>
            </a:pPr>
            <a:r>
              <a:rPr lang="en-GB" altLang="en-US" sz="2400" b="1" kern="1200" dirty="0">
                <a:solidFill>
                  <a:schemeClr val="tx2"/>
                </a:solidFill>
                <a:latin typeface="Arial (Body)"/>
                <a:ea typeface="+mn-ea"/>
                <a:cs typeface="+mn-cs"/>
              </a:rPr>
              <a:t>5.2</a:t>
            </a:r>
            <a:r>
              <a:rPr lang="en-GB" altLang="en-US" sz="2400" kern="1200" dirty="0">
                <a:latin typeface="Arial (Body)"/>
                <a:ea typeface="+mn-ea"/>
                <a:cs typeface="+mn-cs"/>
              </a:rPr>
              <a:t> How to form queries in relational algebra.</a:t>
            </a:r>
          </a:p>
          <a:p>
            <a:pPr marL="0" indent="0" defTabSz="912813" eaLnBrk="1" hangingPunct="1">
              <a:spcBef>
                <a:spcPts val="1500"/>
              </a:spcBef>
              <a:buFont typeface="Arial" panose="020B0604020202020204" pitchFamily="34" charset="0"/>
              <a:buNone/>
              <a:defRPr/>
            </a:pPr>
            <a:r>
              <a:rPr lang="en-GB" altLang="en-US" sz="2400" b="1" kern="1200" dirty="0">
                <a:solidFill>
                  <a:schemeClr val="tx2"/>
                </a:solidFill>
                <a:latin typeface="Arial (Body)"/>
                <a:ea typeface="+mn-ea"/>
                <a:cs typeface="+mn-cs"/>
              </a:rPr>
              <a:t>5.3</a:t>
            </a:r>
            <a:r>
              <a:rPr lang="en-GB" altLang="en-US" sz="2400" kern="1200" dirty="0">
                <a:latin typeface="Arial (Body)"/>
                <a:ea typeface="+mn-ea"/>
                <a:cs typeface="+mn-cs"/>
              </a:rPr>
              <a:t> How to form queries in tuple relational calculus.</a:t>
            </a:r>
          </a:p>
          <a:p>
            <a:pPr marL="0" indent="0" defTabSz="912813" eaLnBrk="1" hangingPunct="1">
              <a:spcBef>
                <a:spcPts val="1500"/>
              </a:spcBef>
              <a:buFont typeface="Arial" panose="020B0604020202020204" pitchFamily="34" charset="0"/>
              <a:buNone/>
              <a:defRPr/>
            </a:pPr>
            <a:r>
              <a:rPr lang="en-GB" altLang="en-US" sz="2400" b="1" kern="1200" dirty="0">
                <a:solidFill>
                  <a:schemeClr val="tx2"/>
                </a:solidFill>
                <a:latin typeface="Arial (Body)"/>
                <a:ea typeface="+mn-ea"/>
                <a:cs typeface="+mn-cs"/>
              </a:rPr>
              <a:t>5.4</a:t>
            </a:r>
            <a:r>
              <a:rPr lang="en-GB" altLang="en-US" sz="2400" kern="1200" dirty="0">
                <a:latin typeface="Arial (Body)"/>
                <a:ea typeface="+mn-ea"/>
                <a:cs typeface="+mn-cs"/>
              </a:rPr>
              <a:t> How to form queries in domain relational calculus.</a:t>
            </a:r>
          </a:p>
          <a:p>
            <a:pPr marL="0" indent="0" defTabSz="912813" eaLnBrk="1" hangingPunct="1">
              <a:spcBef>
                <a:spcPts val="1500"/>
              </a:spcBef>
              <a:buFont typeface="Arial" panose="020B0604020202020204" pitchFamily="34" charset="0"/>
              <a:buNone/>
              <a:defRPr/>
            </a:pPr>
            <a:r>
              <a:rPr lang="en-GB" altLang="en-US" sz="2400" b="1" kern="1200" dirty="0">
                <a:solidFill>
                  <a:schemeClr val="tx2"/>
                </a:solidFill>
                <a:latin typeface="Arial (Body)"/>
                <a:ea typeface="+mn-ea"/>
                <a:cs typeface="+mn-cs"/>
              </a:rPr>
              <a:t>5.5</a:t>
            </a:r>
            <a:r>
              <a:rPr lang="en-GB" altLang="en-US" sz="2400" kern="1200" dirty="0">
                <a:latin typeface="Arial (Body)"/>
                <a:ea typeface="+mn-ea"/>
                <a:cs typeface="+mn-cs"/>
              </a:rPr>
              <a:t> Categories of relational D</a:t>
            </a:r>
            <a:r>
              <a:rPr lang="en-GB" altLang="en-US" sz="100" kern="1200" dirty="0">
                <a:latin typeface="Arial (Body)"/>
                <a:ea typeface="+mn-ea"/>
                <a:cs typeface="+mn-cs"/>
              </a:rPr>
              <a:t> </a:t>
            </a:r>
            <a:r>
              <a:rPr lang="en-GB" altLang="en-US" sz="2400" kern="1200" dirty="0">
                <a:latin typeface="Arial (Body)"/>
                <a:ea typeface="+mn-ea"/>
                <a:cs typeface="+mn-cs"/>
              </a:rPr>
              <a:t>M</a:t>
            </a:r>
            <a:r>
              <a:rPr lang="en-GB" altLang="en-US" sz="100" kern="1200" dirty="0">
                <a:latin typeface="Arial (Body)"/>
                <a:ea typeface="+mn-ea"/>
                <a:cs typeface="+mn-cs"/>
              </a:rPr>
              <a:t> </a:t>
            </a:r>
            <a:r>
              <a:rPr lang="en-GB" altLang="en-US" sz="2400" kern="1200" dirty="0">
                <a:latin typeface="Arial (Body)"/>
                <a:ea typeface="+mn-ea"/>
                <a:cs typeface="+mn-cs"/>
              </a:rPr>
              <a:t>L.</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n w="3175">
                  <a:noFill/>
                </a:ln>
                <a:latin typeface="Times New Roman" panose="02020603050405020304" pitchFamily="18" charset="0"/>
                <a:cs typeface="Arial" pitchFamily="34" charset="0"/>
              </a:rPr>
              <a:t>Example - Cartesian Product </a:t>
            </a:r>
            <a:r>
              <a:rPr lang="en-GB" sz="2000" b="0" dirty="0">
                <a:ln w="3175">
                  <a:noFill/>
                </a:ln>
                <a:latin typeface="Times New Roman" panose="02020603050405020304" pitchFamily="18" charset="0"/>
                <a:cs typeface="Arial" pitchFamily="34" charset="0"/>
              </a:rPr>
              <a:t>(2 of 2)</a:t>
            </a:r>
            <a:endParaRPr lang="en-US" sz="2000" b="0" dirty="0"/>
          </a:p>
        </p:txBody>
      </p:sp>
      <p:graphicFrame>
        <p:nvGraphicFramePr>
          <p:cNvPr id="5" name="Table 4"/>
          <p:cNvGraphicFramePr>
            <a:graphicFrameLocks noGrp="1"/>
          </p:cNvGraphicFramePr>
          <p:nvPr>
            <p:extLst>
              <p:ext uri="{D42A27DB-BD31-4B8C-83A1-F6EECF244321}">
                <p14:modId xmlns:p14="http://schemas.microsoft.com/office/powerpoint/2010/main" val="2444092517"/>
              </p:ext>
            </p:extLst>
          </p:nvPr>
        </p:nvGraphicFramePr>
        <p:xfrm>
          <a:off x="586409" y="2097156"/>
          <a:ext cx="8255004" cy="3017520"/>
        </p:xfrm>
        <a:graphic>
          <a:graphicData uri="http://schemas.openxmlformats.org/drawingml/2006/table">
            <a:tbl>
              <a:tblPr firstRow="1" bandRow="1">
                <a:tableStyleId>{40F9630F-82C1-40B7-BC3A-925EFCFF5E92}</a:tableStyleId>
              </a:tblPr>
              <a:tblGrid>
                <a:gridCol w="1473205">
                  <a:extLst>
                    <a:ext uri="{9D8B030D-6E8A-4147-A177-3AD203B41FA5}">
                      <a16:colId xmlns:a16="http://schemas.microsoft.com/office/drawing/2014/main" val="3257035796"/>
                    </a:ext>
                  </a:extLst>
                </a:gridCol>
                <a:gridCol w="1101029">
                  <a:extLst>
                    <a:ext uri="{9D8B030D-6E8A-4147-A177-3AD203B41FA5}">
                      <a16:colId xmlns:a16="http://schemas.microsoft.com/office/drawing/2014/main" val="2327436224"/>
                    </a:ext>
                  </a:extLst>
                </a:gridCol>
                <a:gridCol w="1152940">
                  <a:extLst>
                    <a:ext uri="{9D8B030D-6E8A-4147-A177-3AD203B41FA5}">
                      <a16:colId xmlns:a16="http://schemas.microsoft.com/office/drawing/2014/main" val="751904770"/>
                    </a:ext>
                  </a:extLst>
                </a:gridCol>
                <a:gridCol w="1679713">
                  <a:extLst>
                    <a:ext uri="{9D8B030D-6E8A-4147-A177-3AD203B41FA5}">
                      <a16:colId xmlns:a16="http://schemas.microsoft.com/office/drawing/2014/main" val="774819012"/>
                    </a:ext>
                  </a:extLst>
                </a:gridCol>
                <a:gridCol w="1232452">
                  <a:extLst>
                    <a:ext uri="{9D8B030D-6E8A-4147-A177-3AD203B41FA5}">
                      <a16:colId xmlns:a16="http://schemas.microsoft.com/office/drawing/2014/main" val="3385090185"/>
                    </a:ext>
                  </a:extLst>
                </a:gridCol>
                <a:gridCol w="1615665">
                  <a:extLst>
                    <a:ext uri="{9D8B030D-6E8A-4147-A177-3AD203B41FA5}">
                      <a16:colId xmlns:a16="http://schemas.microsoft.com/office/drawing/2014/main" val="1816116191"/>
                    </a:ext>
                  </a:extLst>
                </a:gridCol>
              </a:tblGrid>
              <a:tr h="0">
                <a:tc>
                  <a:txBody>
                    <a:bodyPr/>
                    <a:lstStyle/>
                    <a:p>
                      <a:r>
                        <a:rPr lang="en-US" sz="1200" dirty="0">
                          <a:latin typeface="+mn-lt"/>
                        </a:rPr>
                        <a:t>client.client</a:t>
                      </a:r>
                      <a:r>
                        <a:rPr lang="en-US" sz="100" dirty="0">
                          <a:latin typeface="+mn-lt"/>
                        </a:rPr>
                        <a:t> </a:t>
                      </a:r>
                      <a:r>
                        <a:rPr lang="en-US" sz="1200" dirty="0">
                          <a:latin typeface="+mn-lt"/>
                        </a:rPr>
                        <a:t>N</a:t>
                      </a:r>
                      <a:r>
                        <a:rPr lang="en-US" sz="100" dirty="0">
                          <a:latin typeface="+mn-lt"/>
                        </a:rPr>
                        <a:t> </a:t>
                      </a:r>
                      <a:r>
                        <a:rPr lang="en-US" sz="1200"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mn-lt"/>
                        </a:rPr>
                        <a:t>f</a:t>
                      </a:r>
                      <a:r>
                        <a:rPr lang="en-US" sz="100" dirty="0">
                          <a:latin typeface="+mn-lt"/>
                        </a:rPr>
                        <a:t> </a:t>
                      </a:r>
                      <a:r>
                        <a:rPr lang="en-US" sz="1200"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mn-lt"/>
                        </a:rPr>
                        <a:t>l</a:t>
                      </a:r>
                      <a:r>
                        <a:rPr lang="en-US" sz="100" dirty="0">
                          <a:latin typeface="+mn-lt"/>
                        </a:rPr>
                        <a:t> </a:t>
                      </a:r>
                      <a:r>
                        <a:rPr lang="en-US" sz="1200"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mn-lt"/>
                        </a:rPr>
                        <a:t>Viewing.client</a:t>
                      </a:r>
                      <a:r>
                        <a:rPr lang="en-US" sz="100" dirty="0">
                          <a:latin typeface="+mn-lt"/>
                        </a:rPr>
                        <a:t> </a:t>
                      </a:r>
                      <a:r>
                        <a:rPr lang="en-US" sz="1200" dirty="0">
                          <a:latin typeface="+mn-lt"/>
                        </a:rPr>
                        <a:t>N</a:t>
                      </a:r>
                      <a:r>
                        <a:rPr lang="en-US" sz="100" dirty="0">
                          <a:latin typeface="+mn-lt"/>
                        </a:rPr>
                        <a:t> </a:t>
                      </a:r>
                      <a:r>
                        <a:rPr lang="en-US" sz="1200"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mn-lt"/>
                        </a:rPr>
                        <a:t>property</a:t>
                      </a:r>
                      <a:r>
                        <a:rPr lang="en-US" sz="100" dirty="0">
                          <a:latin typeface="+mn-lt"/>
                        </a:rPr>
                        <a:t> </a:t>
                      </a:r>
                      <a:r>
                        <a:rPr lang="en-US" sz="1200" dirty="0">
                          <a:latin typeface="+mn-lt"/>
                        </a:rPr>
                        <a:t>N</a:t>
                      </a:r>
                      <a:r>
                        <a:rPr lang="en-US" sz="100" dirty="0">
                          <a:latin typeface="+mn-lt"/>
                        </a:rPr>
                        <a:t> </a:t>
                      </a:r>
                      <a:r>
                        <a:rPr lang="en-US" sz="1200"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latin typeface="+mn-lt"/>
                        </a:rPr>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1313855"/>
                  </a:ext>
                </a:extLst>
              </a:tr>
              <a:tr h="0">
                <a:tc>
                  <a:txBody>
                    <a:bodyPr/>
                    <a:lstStyle/>
                    <a:p>
                      <a:r>
                        <a:rPr lang="en-US" sz="1200" dirty="0">
                          <a:latin typeface="+mn-lt"/>
                        </a:rPr>
                        <a:t>CR74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Mike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Ritchie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too small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5911083"/>
                  </a:ext>
                </a:extLst>
              </a:tr>
              <a:tr h="0">
                <a:tc>
                  <a:txBody>
                    <a:bodyPr/>
                    <a:lstStyle/>
                    <a:p>
                      <a:r>
                        <a:rPr lang="en-US" sz="1200" dirty="0">
                          <a:latin typeface="+mn-lt"/>
                        </a:rPr>
                        <a:t>CR74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Mike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200" b="0" i="0" u="none" strike="noStrike" kern="0" cap="none" spc="0" normalizeH="0" baseline="0" noProof="0" dirty="0">
                          <a:ln>
                            <a:noFill/>
                          </a:ln>
                          <a:solidFill>
                            <a:srgbClr val="000000"/>
                          </a:solidFill>
                          <a:effectLst/>
                          <a:uLnTx/>
                          <a:uFillTx/>
                          <a:latin typeface="Arial"/>
                          <a:cs typeface="Arial"/>
                          <a:sym typeface="Arial"/>
                        </a:rPr>
                        <a:t>Ritchie</a:t>
                      </a:r>
                      <a:endParaRPr lang="en-US" sz="1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too remote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3981277"/>
                  </a:ext>
                </a:extLst>
              </a:tr>
              <a:tr h="0">
                <a:tc>
                  <a:txBody>
                    <a:bodyPr/>
                    <a:lstStyle/>
                    <a:p>
                      <a:r>
                        <a:rPr lang="en-US" sz="1200" dirty="0">
                          <a:latin typeface="+mn-lt"/>
                        </a:rPr>
                        <a:t>CR74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Mike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200" b="0" i="0" u="none" strike="noStrike" kern="0" cap="none" spc="0" normalizeH="0" baseline="0" noProof="0" dirty="0">
                          <a:ln>
                            <a:noFill/>
                          </a:ln>
                          <a:solidFill>
                            <a:srgbClr val="000000"/>
                          </a:solidFill>
                          <a:effectLst/>
                          <a:uLnTx/>
                          <a:uFillTx/>
                          <a:latin typeface="Arial"/>
                          <a:cs typeface="Arial"/>
                          <a:sym typeface="Arial"/>
                        </a:rPr>
                        <a:t>Ritchie</a:t>
                      </a:r>
                      <a:endParaRPr lang="en-US" sz="1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bg1"/>
                          </a:solidFill>
                          <a:latin typeface="+mn-lt"/>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23676646"/>
                  </a:ext>
                </a:extLst>
              </a:tr>
              <a:tr h="0">
                <a:tc>
                  <a:txBody>
                    <a:bodyPr/>
                    <a:lstStyle/>
                    <a:p>
                      <a:r>
                        <a:rPr lang="en-US" sz="1200" dirty="0">
                          <a:latin typeface="+mn-lt"/>
                        </a:rPr>
                        <a:t>CR74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Mike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200" b="0" i="0" u="none" strike="noStrike" kern="0" cap="none" spc="0" normalizeH="0" baseline="0" noProof="0" dirty="0">
                          <a:ln>
                            <a:noFill/>
                          </a:ln>
                          <a:solidFill>
                            <a:srgbClr val="000000"/>
                          </a:solidFill>
                          <a:effectLst/>
                          <a:uLnTx/>
                          <a:uFillTx/>
                          <a:latin typeface="Arial"/>
                          <a:cs typeface="Arial"/>
                          <a:sym typeface="Arial"/>
                        </a:rPr>
                        <a:t>Ritchie</a:t>
                      </a:r>
                      <a:endParaRPr lang="en-US" sz="1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no dining</a:t>
                      </a:r>
                      <a:r>
                        <a:rPr lang="en-US" sz="1200" baseline="0" dirty="0">
                          <a:latin typeface="+mn-lt"/>
                        </a:rPr>
                        <a:t> room</a:t>
                      </a:r>
                      <a:endParaRPr lang="en-US" sz="1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4881447"/>
                  </a:ext>
                </a:extLst>
              </a:tr>
              <a:tr h="0">
                <a:tc>
                  <a:txBody>
                    <a:bodyPr/>
                    <a:lstStyle/>
                    <a:p>
                      <a:r>
                        <a:rPr lang="en-US" sz="1200" dirty="0">
                          <a:latin typeface="+mn-lt"/>
                        </a:rPr>
                        <a:t>CR74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Mike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200" b="0" i="0" u="none" strike="noStrike" kern="0" cap="none" spc="0" normalizeH="0" baseline="0" noProof="0" dirty="0">
                          <a:ln>
                            <a:noFill/>
                          </a:ln>
                          <a:solidFill>
                            <a:srgbClr val="000000"/>
                          </a:solidFill>
                          <a:effectLst/>
                          <a:uLnTx/>
                          <a:uFillTx/>
                          <a:latin typeface="Arial"/>
                          <a:cs typeface="Arial"/>
                          <a:sym typeface="Arial"/>
                        </a:rPr>
                        <a:t>Ritchie</a:t>
                      </a:r>
                      <a:endParaRPr lang="en-US" sz="1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PG36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bg1"/>
                          </a:solidFill>
                          <a:latin typeface="+mn-lt"/>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9427790"/>
                  </a:ext>
                </a:extLst>
              </a:tr>
              <a:tr h="0">
                <a:tc>
                  <a:txBody>
                    <a:bodyPr/>
                    <a:lstStyle/>
                    <a:p>
                      <a:r>
                        <a:rPr lang="en-US" sz="1200" dirty="0">
                          <a:latin typeface="+mn-lt"/>
                        </a:rPr>
                        <a:t>CR62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Tregear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too small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1367178"/>
                  </a:ext>
                </a:extLst>
              </a:tr>
              <a:tr h="0">
                <a:tc>
                  <a:txBody>
                    <a:bodyPr/>
                    <a:lstStyle/>
                    <a:p>
                      <a:r>
                        <a:rPr lang="en-US" sz="1200" dirty="0">
                          <a:latin typeface="+mn-lt"/>
                        </a:rPr>
                        <a:t>CR62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Tregear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too remote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384052"/>
                  </a:ext>
                </a:extLst>
              </a:tr>
              <a:tr h="0">
                <a:tc>
                  <a:txBody>
                    <a:bodyPr/>
                    <a:lstStyle/>
                    <a:p>
                      <a:r>
                        <a:rPr lang="en-US" sz="1200" dirty="0">
                          <a:latin typeface="+mn-lt"/>
                        </a:rPr>
                        <a:t>CR62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Tregear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bg1"/>
                          </a:solidFill>
                          <a:latin typeface="+mn-lt"/>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7929456"/>
                  </a:ext>
                </a:extLst>
              </a:tr>
              <a:tr h="0">
                <a:tc>
                  <a:txBody>
                    <a:bodyPr/>
                    <a:lstStyle/>
                    <a:p>
                      <a:r>
                        <a:rPr lang="en-US" sz="1200" dirty="0">
                          <a:latin typeface="+mn-lt"/>
                        </a:rPr>
                        <a:t>CR62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Tregear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no dining</a:t>
                      </a:r>
                      <a:r>
                        <a:rPr lang="en-US" sz="1200" baseline="0" dirty="0">
                          <a:latin typeface="+mn-lt"/>
                        </a:rPr>
                        <a:t> room</a:t>
                      </a:r>
                      <a:endParaRPr lang="en-US" sz="12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7088247"/>
                  </a:ext>
                </a:extLst>
              </a:tr>
              <a:tr h="0">
                <a:tc>
                  <a:txBody>
                    <a:bodyPr/>
                    <a:lstStyle/>
                    <a:p>
                      <a:r>
                        <a:rPr lang="en-US" sz="1200" dirty="0">
                          <a:latin typeface="+mn-lt"/>
                        </a:rPr>
                        <a:t>CR62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a:cs typeface="Arial"/>
                          <a:sym typeface="Arial"/>
                        </a:rPr>
                        <a:t>Tregear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CR56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latin typeface="+mn-lt"/>
                        </a:rPr>
                        <a:t>PG36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bg1"/>
                          </a:solidFill>
                          <a:latin typeface="+mn-lt"/>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5933436"/>
                  </a:ext>
                </a:extLst>
              </a:tr>
            </a:tbl>
          </a:graphicData>
        </a:graphic>
      </p:graphicFrame>
    </p:spTree>
    <p:extLst>
      <p:ext uri="{BB962C8B-B14F-4D97-AF65-F5344CB8AC3E}">
        <p14:creationId xmlns:p14="http://schemas.microsoft.com/office/powerpoint/2010/main" val="3904143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657329"/>
            <a:ext cx="8229600" cy="655534"/>
          </a:xfrm>
        </p:spPr>
        <p:txBody>
          <a:bodyPr>
            <a:spAutoFit/>
          </a:bodyPr>
          <a:lstStyle/>
          <a:p>
            <a:pPr defTabSz="912813" eaLnBrk="1" hangingPunct="1">
              <a:lnSpc>
                <a:spcPct val="90000"/>
              </a:lnSpc>
              <a:defRPr/>
            </a:pPr>
            <a:r>
              <a:rPr lang="en-US" dirty="0">
                <a:ln w="3175">
                  <a:noFill/>
                </a:ln>
                <a:latin typeface="Times New Roman" panose="02020603050405020304" pitchFamily="18" charset="0"/>
                <a:ea typeface="+mn-ea"/>
                <a:cs typeface="Arial" pitchFamily="34" charset="0"/>
              </a:rPr>
              <a:t>Example - Cartesian Product and Selection</a:t>
            </a:r>
            <a:endParaRPr lang="en-GB" dirty="0">
              <a:ln w="3175">
                <a:noFill/>
              </a:ln>
              <a:latin typeface="Times New Roman" panose="02020603050405020304" pitchFamily="18" charset="0"/>
              <a:ea typeface="+mn-ea"/>
              <a:cs typeface="Arial" pitchFamily="34" charset="0"/>
            </a:endParaRPr>
          </a:p>
        </p:txBody>
      </p:sp>
      <p:sp>
        <p:nvSpPr>
          <p:cNvPr id="3" name="Content Placeholder 2"/>
          <p:cNvSpPr>
            <a:spLocks noGrp="1"/>
          </p:cNvSpPr>
          <p:nvPr>
            <p:ph type="body" idx="1"/>
          </p:nvPr>
        </p:nvSpPr>
        <p:spPr>
          <a:xfrm>
            <a:off x="465138" y="1600200"/>
            <a:ext cx="8229600" cy="800189"/>
          </a:xfrm>
        </p:spPr>
        <p:txBody>
          <a:bodyPr>
            <a:spAutoFit/>
          </a:bodyPr>
          <a:lstStyle/>
          <a:p>
            <a:pPr marL="255651" indent="-255651" defTabSz="912813" eaLnBrk="1" hangingPunct="1">
              <a:defRPr/>
            </a:pPr>
            <a:r>
              <a:rPr lang="en-GB" altLang="en-US" sz="2000" kern="1200" dirty="0">
                <a:ea typeface="+mn-ea"/>
                <a:cs typeface="+mn-cs"/>
              </a:rPr>
              <a:t>Use selection operation to extract those tuples where </a:t>
            </a:r>
            <a:r>
              <a:rPr lang="en-GB" altLang="en-US" sz="2000" dirty="0"/>
              <a:t>Client.client</a:t>
            </a:r>
            <a:r>
              <a:rPr lang="en-GB" altLang="en-US" sz="100" dirty="0"/>
              <a:t> </a:t>
            </a:r>
            <a:r>
              <a:rPr lang="en-GB" altLang="en-US" sz="2000" dirty="0"/>
              <a:t>N</a:t>
            </a:r>
            <a:r>
              <a:rPr lang="en-GB" altLang="en-US" sz="100" dirty="0"/>
              <a:t> </a:t>
            </a:r>
            <a:r>
              <a:rPr lang="en-GB" altLang="en-US" sz="2000" dirty="0"/>
              <a:t>o = Viewing.client</a:t>
            </a:r>
            <a:r>
              <a:rPr lang="en-GB" altLang="en-US" sz="100" dirty="0"/>
              <a:t> </a:t>
            </a:r>
            <a:r>
              <a:rPr lang="en-GB" altLang="en-US" sz="2000" dirty="0"/>
              <a:t>N</a:t>
            </a:r>
            <a:r>
              <a:rPr lang="en-GB" altLang="en-US" sz="100" dirty="0"/>
              <a:t> </a:t>
            </a:r>
            <a:r>
              <a:rPr lang="en-GB" altLang="en-US" sz="2000" dirty="0"/>
              <a:t>o.</a:t>
            </a:r>
          </a:p>
        </p:txBody>
      </p:sp>
      <p:graphicFrame>
        <p:nvGraphicFramePr>
          <p:cNvPr id="38916" name="Object 6" descr="sigma sub, Client period client N o, = Viewing period client N o left parenthesis left parenthesis upper Pi sub client N o, f Name, I Name left parenthesis Client right parenthesis right parenthesis times left parenthesis upper Pi sub client N o, property N o, comment left parenthesis Viewing right parenthesis right parenthesis right parenthesis"/>
          <p:cNvGraphicFramePr>
            <a:graphicFrameLocks noChangeAspect="1"/>
          </p:cNvGraphicFramePr>
          <p:nvPr>
            <p:extLst>
              <p:ext uri="{D42A27DB-BD31-4B8C-83A1-F6EECF244321}">
                <p14:modId xmlns:p14="http://schemas.microsoft.com/office/powerpoint/2010/main" val="4120809767"/>
              </p:ext>
            </p:extLst>
          </p:nvPr>
        </p:nvGraphicFramePr>
        <p:xfrm>
          <a:off x="1295400" y="2479675"/>
          <a:ext cx="7154863" cy="903288"/>
        </p:xfrm>
        <a:graphic>
          <a:graphicData uri="http://schemas.openxmlformats.org/presentationml/2006/ole">
            <mc:AlternateContent xmlns:mc="http://schemas.openxmlformats.org/markup-compatibility/2006">
              <mc:Choice xmlns:v="urn:schemas-microsoft-com:vml" Requires="v">
                <p:oleObj spid="_x0000_s13314" name="Equation" r:id="rId3" imgW="3822480" imgH="482400" progId="Equation.DSMT4">
                  <p:embed/>
                </p:oleObj>
              </mc:Choice>
              <mc:Fallback>
                <p:oleObj name="Equation" r:id="rId3" imgW="3822480" imgH="482400" progId="Equation.DSMT4">
                  <p:embed/>
                  <p:pic>
                    <p:nvPicPr>
                      <p:cNvPr id="38916" name="Object 6" descr="sigma sub, Client period client N o, = Viewing period client N o left parenthesis left parenthesis upper Pi sub client N o, f Name, I Name left parenthesis Client right parenthesis right parenthesis times left parenthesis upper Pi sub client N o, property N o, comment left parenthesis Viewing right parenthesis right parenthesis right parenthesis"/>
                      <p:cNvPicPr>
                        <a:picLocks noChangeAspect="1" noChangeArrowheads="1"/>
                      </p:cNvPicPr>
                      <p:nvPr/>
                    </p:nvPicPr>
                    <p:blipFill>
                      <a:blip r:embed="rId4"/>
                      <a:srcRect/>
                      <a:stretch>
                        <a:fillRect/>
                      </a:stretch>
                    </p:blipFill>
                    <p:spPr bwMode="auto">
                      <a:xfrm>
                        <a:off x="1295400" y="2479675"/>
                        <a:ext cx="7154863" cy="903288"/>
                      </a:xfrm>
                      <a:prstGeom prst="rect">
                        <a:avLst/>
                      </a:prstGeom>
                      <a:noFill/>
                      <a:ln>
                        <a:noFill/>
                      </a:ln>
                      <a:extLst/>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00744955"/>
              </p:ext>
            </p:extLst>
          </p:nvPr>
        </p:nvGraphicFramePr>
        <p:xfrm>
          <a:off x="584880" y="3591131"/>
          <a:ext cx="8109858" cy="1828800"/>
        </p:xfrm>
        <a:graphic>
          <a:graphicData uri="http://schemas.openxmlformats.org/drawingml/2006/table">
            <a:tbl>
              <a:tblPr firstRow="1" bandRow="1">
                <a:tableStyleId>{40F9630F-82C1-40B7-BC3A-925EFCFF5E92}</a:tableStyleId>
              </a:tblPr>
              <a:tblGrid>
                <a:gridCol w="1449499">
                  <a:extLst>
                    <a:ext uri="{9D8B030D-6E8A-4147-A177-3AD203B41FA5}">
                      <a16:colId xmlns:a16="http://schemas.microsoft.com/office/drawing/2014/main" val="1784484697"/>
                    </a:ext>
                  </a:extLst>
                </a:gridCol>
                <a:gridCol w="1253787">
                  <a:extLst>
                    <a:ext uri="{9D8B030D-6E8A-4147-A177-3AD203B41FA5}">
                      <a16:colId xmlns:a16="http://schemas.microsoft.com/office/drawing/2014/main" val="3640011518"/>
                    </a:ext>
                  </a:extLst>
                </a:gridCol>
                <a:gridCol w="1052287">
                  <a:extLst>
                    <a:ext uri="{9D8B030D-6E8A-4147-A177-3AD203B41FA5}">
                      <a16:colId xmlns:a16="http://schemas.microsoft.com/office/drawing/2014/main" val="2450160720"/>
                    </a:ext>
                  </a:extLst>
                </a:gridCol>
                <a:gridCol w="1650999">
                  <a:extLst>
                    <a:ext uri="{9D8B030D-6E8A-4147-A177-3AD203B41FA5}">
                      <a16:colId xmlns:a16="http://schemas.microsoft.com/office/drawing/2014/main" val="167031924"/>
                    </a:ext>
                  </a:extLst>
                </a:gridCol>
                <a:gridCol w="1288144">
                  <a:extLst>
                    <a:ext uri="{9D8B030D-6E8A-4147-A177-3AD203B41FA5}">
                      <a16:colId xmlns:a16="http://schemas.microsoft.com/office/drawing/2014/main" val="1304357171"/>
                    </a:ext>
                  </a:extLst>
                </a:gridCol>
                <a:gridCol w="1415142">
                  <a:extLst>
                    <a:ext uri="{9D8B030D-6E8A-4147-A177-3AD203B41FA5}">
                      <a16:colId xmlns:a16="http://schemas.microsoft.com/office/drawing/2014/main" val="98294402"/>
                    </a:ext>
                  </a:extLst>
                </a:gridCol>
              </a:tblGrid>
              <a:tr h="0">
                <a:tc>
                  <a:txBody>
                    <a:bodyPr/>
                    <a:lstStyle/>
                    <a:p>
                      <a:r>
                        <a:rPr lang="en-US" dirty="0">
                          <a:latin typeface="+mn-lt"/>
                        </a:rPr>
                        <a:t>client.clientN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f</a:t>
                      </a:r>
                      <a:r>
                        <a:rPr lang="en-US" sz="100" dirty="0">
                          <a:latin typeface="+mn-lt"/>
                        </a:rPr>
                        <a:t> </a:t>
                      </a:r>
                      <a:r>
                        <a:rPr lang="en-US"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l</a:t>
                      </a:r>
                      <a:r>
                        <a:rPr lang="en-US" sz="100" dirty="0">
                          <a:latin typeface="+mn-lt"/>
                        </a:rPr>
                        <a:t> </a:t>
                      </a:r>
                      <a:r>
                        <a:rPr lang="en-US"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Viewing.clientN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propertyN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2635669"/>
                  </a:ext>
                </a:extLst>
              </a:tr>
              <a:tr h="0">
                <a:tc>
                  <a:txBody>
                    <a:bodyPr/>
                    <a:lstStyle/>
                    <a:p>
                      <a:r>
                        <a:rPr lang="en-US" dirty="0">
                          <a:latin typeface="+mn-lt"/>
                        </a:rPr>
                        <a:t>C</a:t>
                      </a:r>
                      <a:r>
                        <a:rPr lang="en-US" sz="100" dirty="0">
                          <a:latin typeface="+mn-lt"/>
                        </a:rPr>
                        <a:t> </a:t>
                      </a:r>
                      <a:r>
                        <a:rPr lang="en-US" dirty="0">
                          <a:latin typeface="+mn-lt"/>
                        </a:rPr>
                        <a:t>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dirty="0">
                          <a:latin typeface="+mn-lt"/>
                        </a:rPr>
                        <a:t>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Kay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too remote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4679930"/>
                  </a:ext>
                </a:extLst>
              </a:tr>
              <a:tr h="0">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too small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1788588"/>
                  </a:ext>
                </a:extLst>
              </a:tr>
              <a:tr h="0">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9494950"/>
                  </a:ext>
                </a:extLst>
              </a:tr>
              <a:tr h="0">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G36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1396941"/>
                  </a:ext>
                </a:extLst>
              </a:tr>
              <a:tr h="0">
                <a:tc>
                  <a:txBody>
                    <a:bodyPr/>
                    <a:lstStyle/>
                    <a:p>
                      <a:r>
                        <a:rPr lang="en-US" dirty="0">
                          <a:latin typeface="+mn-lt"/>
                        </a:rPr>
                        <a:t>C</a:t>
                      </a:r>
                      <a:r>
                        <a:rPr lang="en-US" sz="100" dirty="0">
                          <a:latin typeface="+mn-lt"/>
                        </a:rPr>
                        <a:t> </a:t>
                      </a:r>
                      <a:r>
                        <a:rPr lang="en-US" dirty="0">
                          <a:latin typeface="+mn-lt"/>
                        </a:rPr>
                        <a:t>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Tregear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no dining 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226414"/>
                  </a:ext>
                </a:extLst>
              </a:tr>
            </a:tbl>
          </a:graphicData>
        </a:graphic>
      </p:graphicFrame>
      <p:sp>
        <p:nvSpPr>
          <p:cNvPr id="4" name="Content Placeholder 3"/>
          <p:cNvSpPr>
            <a:spLocks noGrp="1"/>
          </p:cNvSpPr>
          <p:nvPr>
            <p:ph idx="4294967295"/>
          </p:nvPr>
        </p:nvSpPr>
        <p:spPr>
          <a:xfrm>
            <a:off x="473076" y="5540830"/>
            <a:ext cx="8409667" cy="800189"/>
          </a:xfrm>
        </p:spPr>
        <p:txBody>
          <a:bodyPr wrap="square">
            <a:spAutoFit/>
          </a:bodyPr>
          <a:lstStyle/>
          <a:p>
            <a:pPr marL="255651" indent="-255651">
              <a:spcBef>
                <a:spcPts val="1500"/>
              </a:spcBef>
              <a:buClr>
                <a:srgbClr val="007FA3"/>
              </a:buClr>
              <a:buSzPct val="100000"/>
              <a:buFont typeface="Arial" panose="020B0604020202020204" pitchFamily="34" charset="0"/>
              <a:buChar char="•"/>
              <a:defRPr/>
            </a:pPr>
            <a:r>
              <a:rPr lang="en-GB" sz="2000" kern="1200" dirty="0">
                <a:ea typeface="+mn-ea"/>
                <a:cs typeface="+mn-cs"/>
                <a:sym typeface="Arial"/>
              </a:rPr>
              <a:t>Cartesian product and Selection can be reduced to a single operation called a </a:t>
            </a:r>
            <a:r>
              <a:rPr lang="en-GB" sz="2000" b="1" kern="1200" dirty="0">
                <a:ea typeface="+mn-ea"/>
                <a:cs typeface="+mn-cs"/>
                <a:sym typeface="Arial"/>
              </a:rPr>
              <a:t>Join.</a:t>
            </a:r>
            <a:endParaRPr lang="en-GB" sz="2000" kern="1200" dirty="0">
              <a:ea typeface="+mn-ea"/>
              <a:cs typeface="+mn-cs"/>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US" dirty="0">
                <a:ln w="3175">
                  <a:noFill/>
                </a:ln>
                <a:latin typeface="Times New Roman" panose="02020603050405020304" pitchFamily="18" charset="0"/>
                <a:ea typeface="+mn-ea"/>
                <a:cs typeface="Arial" pitchFamily="34" charset="0"/>
              </a:rPr>
              <a:t>Join Operations </a:t>
            </a:r>
            <a:r>
              <a:rPr lang="en-US" sz="2000" b="0" dirty="0">
                <a:ln w="3175">
                  <a:noFill/>
                </a:ln>
                <a:latin typeface="Times New Roman" panose="02020603050405020304" pitchFamily="18" charset="0"/>
                <a:ea typeface="+mn-ea"/>
                <a:cs typeface="Arial" pitchFamily="34" charset="0"/>
              </a:rPr>
              <a:t>(1 of 2)</a:t>
            </a:r>
            <a:endParaRPr lang="en-GB" sz="2000" b="0" dirty="0">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3154363"/>
          </a:xfrm>
          <a:solidFill>
            <a:schemeClr val="bg1"/>
          </a:solidFill>
        </p:spPr>
        <p:txBody>
          <a:bodyPr>
            <a:spAutoFit/>
          </a:bodyPr>
          <a:lstStyle/>
          <a:p>
            <a:pPr marL="255651" indent="-255651" defTabSz="912813" eaLnBrk="1" hangingPunct="1">
              <a:tabLst/>
              <a:defRPr/>
            </a:pPr>
            <a:r>
              <a:rPr lang="en-GB" altLang="en-US" sz="2400" kern="1200" dirty="0">
                <a:solidFill>
                  <a:srgbClr val="000000"/>
                </a:solidFill>
                <a:ea typeface="+mn-ea"/>
                <a:cs typeface="+mn-cs"/>
              </a:rPr>
              <a:t>Join is a derivative of Cartesian product.</a:t>
            </a:r>
          </a:p>
          <a:p>
            <a:pPr marL="255651" indent="-255651" defTabSz="912813" eaLnBrk="1" hangingPunct="1">
              <a:tabLst/>
              <a:defRPr/>
            </a:pPr>
            <a:r>
              <a:rPr lang="en-GB" altLang="en-US" sz="2400" kern="1200" dirty="0">
                <a:solidFill>
                  <a:srgbClr val="000000"/>
                </a:solidFill>
                <a:ea typeface="+mn-ea"/>
                <a:cs typeface="+mn-cs"/>
              </a:rPr>
              <a:t>Equivalent to performing a Selection, using join predicate as selection formula, over Cartesian product of the two operand relations.</a:t>
            </a:r>
          </a:p>
          <a:p>
            <a:pPr marL="255651" indent="-255651" defTabSz="912813" eaLnBrk="1" hangingPunct="1">
              <a:tabLst/>
              <a:defRPr/>
            </a:pPr>
            <a:r>
              <a:rPr lang="en-GB" altLang="en-US" sz="2400" kern="1200" dirty="0">
                <a:solidFill>
                  <a:srgbClr val="000000"/>
                </a:solidFill>
                <a:ea typeface="+mn-ea"/>
                <a:cs typeface="+mn-cs"/>
              </a:rPr>
              <a:t>One of the most difficult operations to implement efficiently in an </a:t>
            </a:r>
            <a:r>
              <a:rPr lang="pt-BR" altLang="en-US" sz="2400" kern="1200" dirty="0">
                <a:solidFill>
                  <a:srgbClr val="000000"/>
                </a:solidFill>
                <a:ea typeface="+mn-ea"/>
                <a:cs typeface="+mn-cs"/>
              </a:rPr>
              <a:t>R</a:t>
            </a:r>
            <a:r>
              <a:rPr lang="pt-BR" altLang="en-US" sz="100" kern="1200" dirty="0">
                <a:solidFill>
                  <a:srgbClr val="000000"/>
                </a:solidFill>
                <a:ea typeface="+mn-ea"/>
                <a:cs typeface="+mn-cs"/>
              </a:rPr>
              <a:t> </a:t>
            </a:r>
            <a:r>
              <a:rPr lang="pt-BR" altLang="en-US" sz="2400" kern="1200" dirty="0">
                <a:solidFill>
                  <a:srgbClr val="000000"/>
                </a:solidFill>
                <a:ea typeface="+mn-ea"/>
                <a:cs typeface="+mn-cs"/>
              </a:rPr>
              <a:t>D</a:t>
            </a:r>
            <a:r>
              <a:rPr lang="pt-BR" altLang="en-US" sz="100" kern="1200" dirty="0">
                <a:solidFill>
                  <a:srgbClr val="000000"/>
                </a:solidFill>
                <a:ea typeface="+mn-ea"/>
                <a:cs typeface="+mn-cs"/>
              </a:rPr>
              <a:t> </a:t>
            </a:r>
            <a:r>
              <a:rPr lang="pt-BR" altLang="en-US" sz="2400" kern="1200" dirty="0">
                <a:solidFill>
                  <a:srgbClr val="000000"/>
                </a:solidFill>
                <a:ea typeface="+mn-ea"/>
                <a:cs typeface="+mn-cs"/>
              </a:rPr>
              <a:t>B</a:t>
            </a:r>
            <a:r>
              <a:rPr lang="pt-BR" altLang="en-US" sz="100" kern="1200" dirty="0">
                <a:solidFill>
                  <a:srgbClr val="000000"/>
                </a:solidFill>
                <a:ea typeface="+mn-ea"/>
                <a:cs typeface="+mn-cs"/>
              </a:rPr>
              <a:t> </a:t>
            </a:r>
            <a:r>
              <a:rPr lang="pt-BR" altLang="en-US" sz="2400" kern="1200" dirty="0">
                <a:solidFill>
                  <a:srgbClr val="000000"/>
                </a:solidFill>
                <a:ea typeface="+mn-ea"/>
                <a:cs typeface="+mn-cs"/>
              </a:rPr>
              <a:t>M</a:t>
            </a:r>
            <a:r>
              <a:rPr lang="pt-BR" altLang="en-US" sz="100" kern="1200" dirty="0">
                <a:solidFill>
                  <a:srgbClr val="000000"/>
                </a:solidFill>
                <a:ea typeface="+mn-ea"/>
                <a:cs typeface="+mn-cs"/>
              </a:rPr>
              <a:t> </a:t>
            </a:r>
            <a:r>
              <a:rPr lang="pt-BR" altLang="en-US" sz="2400" kern="1200" dirty="0">
                <a:solidFill>
                  <a:srgbClr val="000000"/>
                </a:solidFill>
                <a:ea typeface="+mn-ea"/>
                <a:cs typeface="+mn-cs"/>
              </a:rPr>
              <a:t>S </a:t>
            </a:r>
            <a:r>
              <a:rPr lang="en-GB" altLang="en-US" sz="2400" kern="1200" dirty="0">
                <a:solidFill>
                  <a:srgbClr val="000000"/>
                </a:solidFill>
                <a:ea typeface="+mn-ea"/>
                <a:cs typeface="+mn-cs"/>
              </a:rPr>
              <a:t>and one reason why R</a:t>
            </a:r>
            <a:r>
              <a:rPr lang="en-GB" altLang="en-US" sz="100" kern="1200" dirty="0">
                <a:solidFill>
                  <a:srgbClr val="000000"/>
                </a:solidFill>
                <a:ea typeface="+mn-ea"/>
                <a:cs typeface="+mn-cs"/>
              </a:rPr>
              <a:t> </a:t>
            </a:r>
            <a:r>
              <a:rPr lang="en-GB" altLang="en-US" sz="2400" kern="1200" dirty="0">
                <a:solidFill>
                  <a:srgbClr val="000000"/>
                </a:solidFill>
                <a:ea typeface="+mn-ea"/>
                <a:cs typeface="+mn-cs"/>
              </a:rPr>
              <a:t>D</a:t>
            </a:r>
            <a:r>
              <a:rPr lang="en-GB" altLang="en-US" sz="100" kern="1200" dirty="0">
                <a:solidFill>
                  <a:srgbClr val="000000"/>
                </a:solidFill>
                <a:ea typeface="+mn-ea"/>
                <a:cs typeface="+mn-cs"/>
              </a:rPr>
              <a:t> </a:t>
            </a:r>
            <a:r>
              <a:rPr lang="en-GB" altLang="en-US" sz="2400" kern="1200" dirty="0">
                <a:solidFill>
                  <a:srgbClr val="000000"/>
                </a:solidFill>
                <a:ea typeface="+mn-ea"/>
                <a:cs typeface="+mn-cs"/>
              </a:rPr>
              <a:t>B</a:t>
            </a:r>
            <a:r>
              <a:rPr lang="en-GB" altLang="en-US" sz="100" kern="1200" dirty="0">
                <a:solidFill>
                  <a:srgbClr val="000000"/>
                </a:solidFill>
                <a:ea typeface="+mn-ea"/>
                <a:cs typeface="+mn-cs"/>
              </a:rPr>
              <a:t> </a:t>
            </a:r>
            <a:r>
              <a:rPr lang="en-GB" altLang="en-US" sz="2400" kern="1200" dirty="0">
                <a:solidFill>
                  <a:srgbClr val="000000"/>
                </a:solidFill>
                <a:ea typeface="+mn-ea"/>
                <a:cs typeface="+mn-cs"/>
              </a:rPr>
              <a:t>M</a:t>
            </a:r>
            <a:r>
              <a:rPr lang="en-GB" altLang="en-US" sz="100" kern="1200" dirty="0">
                <a:solidFill>
                  <a:srgbClr val="000000"/>
                </a:solidFill>
                <a:ea typeface="+mn-ea"/>
                <a:cs typeface="+mn-cs"/>
              </a:rPr>
              <a:t> </a:t>
            </a:r>
            <a:r>
              <a:rPr lang="en-GB" altLang="en-US" sz="2400" kern="1200" dirty="0">
                <a:solidFill>
                  <a:srgbClr val="000000"/>
                </a:solidFill>
                <a:ea typeface="+mn-ea"/>
                <a:cs typeface="+mn-cs"/>
              </a:rPr>
              <a:t>S</a:t>
            </a:r>
            <a:r>
              <a:rPr lang="en-GB" altLang="en-US" sz="100" kern="1200" dirty="0">
                <a:solidFill>
                  <a:srgbClr val="000000"/>
                </a:solidFill>
                <a:ea typeface="+mn-ea"/>
                <a:cs typeface="+mn-cs"/>
              </a:rPr>
              <a:t> </a:t>
            </a:r>
            <a:r>
              <a:rPr lang="en-GB" altLang="en-US" sz="2400" kern="1200" dirty="0">
                <a:solidFill>
                  <a:srgbClr val="000000"/>
                </a:solidFill>
                <a:ea typeface="+mn-ea"/>
                <a:cs typeface="+mn-cs"/>
              </a:rPr>
              <a:t>s have intrinsic performance problems.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US" dirty="0">
                <a:ln w="3175">
                  <a:noFill/>
                </a:ln>
                <a:latin typeface="Times New Roman" panose="02020603050405020304" pitchFamily="18" charset="0"/>
                <a:ea typeface="+mn-ea"/>
                <a:cs typeface="Arial" pitchFamily="34" charset="0"/>
              </a:rPr>
              <a:t>Join Operations </a:t>
            </a:r>
            <a:r>
              <a:rPr lang="en-US" sz="2000" b="0" dirty="0">
                <a:ln w="3175">
                  <a:noFill/>
                </a:ln>
                <a:latin typeface="Times New Roman" panose="02020603050405020304" pitchFamily="18" charset="0"/>
                <a:ea typeface="+mn-ea"/>
                <a:cs typeface="Arial" pitchFamily="34" charset="0"/>
              </a:rPr>
              <a:t>(2 of 2)</a:t>
            </a:r>
            <a:endParaRPr lang="en-GB" sz="2000" b="0" dirty="0">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2786063"/>
          </a:xfrm>
        </p:spPr>
        <p:txBody>
          <a:bodyPr>
            <a:spAutoFit/>
          </a:bodyPr>
          <a:lstStyle/>
          <a:p>
            <a:pPr marL="255651" indent="-255651" defTabSz="912813" eaLnBrk="1" hangingPunct="1">
              <a:tabLst/>
              <a:defRPr/>
            </a:pPr>
            <a:r>
              <a:rPr lang="en-GB" altLang="en-US" sz="2400" kern="1200" dirty="0">
                <a:solidFill>
                  <a:srgbClr val="000000"/>
                </a:solidFill>
                <a:ea typeface="+mn-ea"/>
                <a:cs typeface="+mn-cs"/>
              </a:rPr>
              <a:t>Various forms of join operation</a:t>
            </a:r>
          </a:p>
          <a:p>
            <a:pPr marL="741553" lvl="1" indent="-284353" defTabSz="912813" eaLnBrk="1" hangingPunct="1">
              <a:buFont typeface="Arial" panose="020B0604020202020204" pitchFamily="34" charset="0"/>
              <a:buChar char="–"/>
              <a:defRPr/>
            </a:pPr>
            <a:r>
              <a:rPr lang="en-GB" altLang="en-US" sz="2400" kern="1200" dirty="0">
                <a:solidFill>
                  <a:srgbClr val="000000"/>
                </a:solidFill>
                <a:ea typeface="+mn-ea"/>
                <a:cs typeface="+mn-cs"/>
              </a:rPr>
              <a:t>Theta join</a:t>
            </a:r>
          </a:p>
          <a:p>
            <a:pPr marL="741553" lvl="1" indent="-284353" defTabSz="912813" eaLnBrk="1" hangingPunct="1">
              <a:buFont typeface="Arial" panose="020B0604020202020204" pitchFamily="34" charset="0"/>
              <a:buChar char="–"/>
              <a:defRPr/>
            </a:pPr>
            <a:r>
              <a:rPr lang="en-GB" altLang="en-US" sz="2400" kern="1200" dirty="0">
                <a:solidFill>
                  <a:srgbClr val="000000"/>
                </a:solidFill>
                <a:ea typeface="+mn-ea"/>
                <a:cs typeface="+mn-cs"/>
              </a:rPr>
              <a:t>Equijoin (a particular type of Theta join)</a:t>
            </a:r>
          </a:p>
          <a:p>
            <a:pPr marL="741553" lvl="1" indent="-284353" defTabSz="912813" eaLnBrk="1" hangingPunct="1">
              <a:buFont typeface="Arial" panose="020B0604020202020204" pitchFamily="34" charset="0"/>
              <a:buChar char="–"/>
              <a:defRPr/>
            </a:pPr>
            <a:r>
              <a:rPr lang="en-GB" altLang="en-US" sz="2400" kern="1200" dirty="0">
                <a:solidFill>
                  <a:srgbClr val="000000"/>
                </a:solidFill>
                <a:ea typeface="+mn-ea"/>
                <a:cs typeface="+mn-cs"/>
              </a:rPr>
              <a:t>Natural join</a:t>
            </a:r>
          </a:p>
          <a:p>
            <a:pPr marL="741553" lvl="1" indent="-284353" defTabSz="912813" eaLnBrk="1" hangingPunct="1">
              <a:buFont typeface="Arial" panose="020B0604020202020204" pitchFamily="34" charset="0"/>
              <a:buChar char="–"/>
              <a:defRPr/>
            </a:pPr>
            <a:r>
              <a:rPr lang="en-GB" altLang="en-US" sz="2400" kern="1200" dirty="0">
                <a:solidFill>
                  <a:srgbClr val="000000"/>
                </a:solidFill>
                <a:ea typeface="+mn-ea"/>
                <a:cs typeface="+mn-cs"/>
              </a:rPr>
              <a:t>Outer join</a:t>
            </a:r>
          </a:p>
          <a:p>
            <a:pPr marL="741553" lvl="1" indent="-284353" defTabSz="912813" eaLnBrk="1" hangingPunct="1">
              <a:buFont typeface="Arial" panose="020B0604020202020204" pitchFamily="34" charset="0"/>
              <a:buChar char="–"/>
              <a:defRPr/>
            </a:pPr>
            <a:r>
              <a:rPr lang="en-GB" altLang="en-US" sz="2400" kern="1200" dirty="0">
                <a:solidFill>
                  <a:srgbClr val="000000"/>
                </a:solidFill>
                <a:ea typeface="+mn-ea"/>
                <a:cs typeface="+mn-cs"/>
              </a:rPr>
              <a:t>Semijoin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Theta </a:t>
            </a:r>
            <a:r>
              <a:rPr lang="en-GB" dirty="0">
                <a:ln w="3175">
                  <a:noFill/>
                </a:ln>
                <a:solidFill>
                  <a:schemeClr val="tx2"/>
                </a:solidFill>
                <a:latin typeface="Times New Roman" panose="02020603050405020304" pitchFamily="18" charset="0"/>
                <a:ea typeface="+mn-ea"/>
                <a:cs typeface="Arial" pitchFamily="34" charset="0"/>
              </a:rPr>
              <a:t>Join</a:t>
            </a:r>
            <a:r>
              <a:rPr lang="en-GB" dirty="0">
                <a:ln w="3175">
                  <a:noFill/>
                </a:ln>
                <a:latin typeface="Times New Roman" panose="02020603050405020304" pitchFamily="18" charset="0"/>
                <a:ea typeface="+mn-ea"/>
                <a:cs typeface="Arial" pitchFamily="34" charset="0"/>
              </a:rPr>
              <a:t> (</a:t>
            </a:r>
            <a:r>
              <a:rPr lang="en-GB" sz="700" dirty="0">
                <a:ln w="3175">
                  <a:noFill/>
                </a:ln>
                <a:solidFill>
                  <a:schemeClr val="bg1"/>
                </a:solidFill>
                <a:latin typeface="Times New Roman" panose="02020603050405020304" pitchFamily="18" charset="0"/>
                <a:ea typeface="+mn-ea"/>
                <a:cs typeface="Arial" pitchFamily="34" charset="0"/>
              </a:rPr>
              <a:t>theta</a:t>
            </a:r>
            <a:r>
              <a:rPr lang="en-GB" dirty="0"/>
              <a:t>-Join</a:t>
            </a:r>
            <a:r>
              <a:rPr lang="en-GB" dirty="0">
                <a:ln w="3175">
                  <a:noFill/>
                </a:ln>
                <a:latin typeface="Times New Roman" panose="02020603050405020304" pitchFamily="18" charset="0"/>
                <a:ea typeface="+mn-ea"/>
                <a:cs typeface="Arial" pitchFamily="34" charset="0"/>
              </a:rPr>
              <a:t>) </a:t>
            </a:r>
            <a:r>
              <a:rPr lang="en-GB" sz="2000" b="0" dirty="0">
                <a:ln w="3175">
                  <a:noFill/>
                </a:ln>
                <a:latin typeface="Times New Roman" panose="02020603050405020304" pitchFamily="18" charset="0"/>
                <a:ea typeface="+mn-ea"/>
                <a:cs typeface="Arial" pitchFamily="34" charset="0"/>
              </a:rPr>
              <a:t>(1 of 2)</a:t>
            </a:r>
          </a:p>
        </p:txBody>
      </p:sp>
      <p:graphicFrame>
        <p:nvGraphicFramePr>
          <p:cNvPr id="14" name="Object 3"/>
          <p:cNvGraphicFramePr>
            <a:graphicFrameLocks noChangeAspect="1"/>
          </p:cNvGraphicFramePr>
          <p:nvPr>
            <p:extLst>
              <p:ext uri="{D42A27DB-BD31-4B8C-83A1-F6EECF244321}">
                <p14:modId xmlns:p14="http://schemas.microsoft.com/office/powerpoint/2010/main" val="533181142"/>
              </p:ext>
            </p:extLst>
          </p:nvPr>
        </p:nvGraphicFramePr>
        <p:xfrm>
          <a:off x="2673798" y="728263"/>
          <a:ext cx="350837" cy="490538"/>
        </p:xfrm>
        <a:graphic>
          <a:graphicData uri="http://schemas.openxmlformats.org/presentationml/2006/ole">
            <mc:AlternateContent xmlns:mc="http://schemas.openxmlformats.org/markup-compatibility/2006">
              <mc:Choice xmlns:v="urn:schemas-microsoft-com:vml" Requires="v">
                <p:oleObj spid="_x0000_s14338" name="Equation" r:id="rId3" imgW="126720" imgH="177480" progId="Equation.DSMT4">
                  <p:embed/>
                </p:oleObj>
              </mc:Choice>
              <mc:Fallback>
                <p:oleObj name="Equation" r:id="rId3" imgW="126720" imgH="177480" progId="Equation.DSMT4">
                  <p:embed/>
                  <p:pic>
                    <p:nvPicPr>
                      <p:cNvPr id="14" name="Object 3"/>
                      <p:cNvPicPr>
                        <a:picLocks noChangeAspect="1" noChangeArrowheads="1"/>
                      </p:cNvPicPr>
                      <p:nvPr/>
                    </p:nvPicPr>
                    <p:blipFill>
                      <a:blip r:embed="rId4"/>
                      <a:srcRect/>
                      <a:stretch>
                        <a:fillRect/>
                      </a:stretch>
                    </p:blipFill>
                    <p:spPr bwMode="auto">
                      <a:xfrm>
                        <a:off x="2673798" y="728263"/>
                        <a:ext cx="350837"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 Placeholder 2"/>
          <p:cNvSpPr>
            <a:spLocks noGrp="1"/>
          </p:cNvSpPr>
          <p:nvPr>
            <p:ph type="body" idx="1"/>
          </p:nvPr>
        </p:nvSpPr>
        <p:spPr>
          <a:xfrm>
            <a:off x="457200" y="1600201"/>
            <a:ext cx="295275" cy="553968"/>
          </a:xfrm>
        </p:spPr>
        <p:txBody>
          <a:bodyPr wrap="square">
            <a:spAutoFit/>
          </a:bodyPr>
          <a:lstStyle/>
          <a:p>
            <a:pPr marL="255651" indent="-255651" defTabSz="912813" eaLnBrk="1" hangingPunct="1">
              <a:defRPr/>
            </a:pPr>
            <a:r>
              <a:rPr lang="en-GB" altLang="en-US" sz="2400" kern="1200" dirty="0">
                <a:solidFill>
                  <a:srgbClr val="000000"/>
                </a:solidFill>
                <a:latin typeface="Arial (Body)"/>
                <a:ea typeface="+mn-ea"/>
                <a:cs typeface="+mn-cs"/>
              </a:rPr>
              <a:t> </a:t>
            </a:r>
          </a:p>
        </p:txBody>
      </p:sp>
      <p:pic>
        <p:nvPicPr>
          <p:cNvPr id="41990" name="Picture 3" descr="R theta join subscript predicate F 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52475" y="1693863"/>
            <a:ext cx="10842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sz="quarter" idx="13"/>
          </p:nvPr>
        </p:nvSpPr>
        <p:spPr>
          <a:xfrm>
            <a:off x="457200" y="2119038"/>
            <a:ext cx="8229600" cy="822538"/>
          </a:xfrm>
        </p:spPr>
        <p:txBody>
          <a:bodyPr/>
          <a:lstStyle/>
          <a:p>
            <a:pPr marL="741600" lvl="1" indent="-284400" defTabSz="912813" eaLnBrk="1" hangingPunct="1">
              <a:spcBef>
                <a:spcPts val="600"/>
              </a:spcBef>
              <a:buClr>
                <a:schemeClr val="tx2"/>
              </a:buClr>
              <a:buFontTx/>
              <a:buChar char="–"/>
              <a:defRPr/>
            </a:pPr>
            <a:r>
              <a:rPr lang="en-GB" altLang="en-US" sz="2400" kern="1200" dirty="0">
                <a:solidFill>
                  <a:srgbClr val="000000"/>
                </a:solidFill>
                <a:latin typeface="Arial (Body)"/>
              </a:rPr>
              <a:t>Defines a relation that contains tuples satisfying the predicate F from the Cartesian product of R and S.</a:t>
            </a:r>
          </a:p>
        </p:txBody>
      </p:sp>
      <p:sp>
        <p:nvSpPr>
          <p:cNvPr id="5" name="Content Placeholder 4"/>
          <p:cNvSpPr>
            <a:spLocks noGrp="1"/>
          </p:cNvSpPr>
          <p:nvPr>
            <p:ph sz="quarter" idx="14"/>
          </p:nvPr>
        </p:nvSpPr>
        <p:spPr>
          <a:xfrm>
            <a:off x="451541" y="2864887"/>
            <a:ext cx="5732566" cy="444844"/>
          </a:xfrm>
        </p:spPr>
        <p:txBody>
          <a:bodyPr/>
          <a:lstStyle/>
          <a:p>
            <a:pPr marL="741600" lvl="1" indent="-284400">
              <a:spcBef>
                <a:spcPts val="600"/>
              </a:spcBef>
              <a:buClr>
                <a:schemeClr val="tx2"/>
              </a:buClr>
              <a:buFontTx/>
              <a:buChar char="–"/>
            </a:pPr>
            <a:r>
              <a:rPr lang="en-GB" altLang="en-US" sz="2400" kern="1200" dirty="0">
                <a:latin typeface="Arial (Body)"/>
              </a:rPr>
              <a:t>The predicate F is of the form R.a</a:t>
            </a:r>
            <a:r>
              <a:rPr lang="en-GB" altLang="en-US" sz="2400" kern="1200" baseline="-20000" dirty="0">
                <a:latin typeface="Arial (Body)"/>
              </a:rPr>
              <a:t>i</a:t>
            </a:r>
            <a:endParaRPr lang="en-IN" sz="2400" b="1" dirty="0"/>
          </a:p>
        </p:txBody>
      </p:sp>
      <p:graphicFrame>
        <p:nvGraphicFramePr>
          <p:cNvPr id="12" name="Object 8" descr="theta"/>
          <p:cNvGraphicFramePr>
            <a:graphicFrameLocks noChangeAspect="1"/>
          </p:cNvGraphicFramePr>
          <p:nvPr>
            <p:extLst>
              <p:ext uri="{D42A27DB-BD31-4B8C-83A1-F6EECF244321}">
                <p14:modId xmlns:p14="http://schemas.microsoft.com/office/powerpoint/2010/main" val="571479676"/>
              </p:ext>
            </p:extLst>
          </p:nvPr>
        </p:nvGraphicFramePr>
        <p:xfrm>
          <a:off x="5936831" y="2953524"/>
          <a:ext cx="288925" cy="406400"/>
        </p:xfrm>
        <a:graphic>
          <a:graphicData uri="http://schemas.openxmlformats.org/presentationml/2006/ole">
            <mc:AlternateContent xmlns:mc="http://schemas.openxmlformats.org/markup-compatibility/2006">
              <mc:Choice xmlns:v="urn:schemas-microsoft-com:vml" Requires="v">
                <p:oleObj spid="_x0000_s14339" name="Equation" r:id="rId6" imgW="126720" imgH="177480" progId="Equation.DSMT4">
                  <p:embed/>
                </p:oleObj>
              </mc:Choice>
              <mc:Fallback>
                <p:oleObj name="Equation" r:id="rId6" imgW="126720" imgH="177480" progId="Equation.DSMT4">
                  <p:embed/>
                  <p:pic>
                    <p:nvPicPr>
                      <p:cNvPr id="12" name="Object 8" descr="theta"/>
                      <p:cNvPicPr>
                        <a:picLocks noChangeAspect="1" noChangeArrowheads="1"/>
                      </p:cNvPicPr>
                      <p:nvPr/>
                    </p:nvPicPr>
                    <p:blipFill>
                      <a:blip r:embed="rId7"/>
                      <a:srcRect/>
                      <a:stretch>
                        <a:fillRect/>
                      </a:stretch>
                    </p:blipFill>
                    <p:spPr bwMode="auto">
                      <a:xfrm>
                        <a:off x="5936831" y="2953524"/>
                        <a:ext cx="2889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Content Placeholder 5"/>
          <p:cNvSpPr>
            <a:spLocks noGrp="1"/>
          </p:cNvSpPr>
          <p:nvPr>
            <p:ph sz="quarter" idx="15"/>
          </p:nvPr>
        </p:nvSpPr>
        <p:spPr>
          <a:xfrm>
            <a:off x="6227651" y="2883967"/>
            <a:ext cx="1757258" cy="430695"/>
          </a:xfrm>
        </p:spPr>
        <p:txBody>
          <a:bodyPr/>
          <a:lstStyle/>
          <a:p>
            <a:r>
              <a:rPr lang="en-GB" altLang="en-US" dirty="0"/>
              <a:t>S.b</a:t>
            </a:r>
            <a:r>
              <a:rPr lang="en-GB" altLang="en-US" baseline="-20000" dirty="0"/>
              <a:t>i </a:t>
            </a:r>
            <a:r>
              <a:rPr lang="en-GB" altLang="en-US" kern="1200" dirty="0"/>
              <a:t>where</a:t>
            </a:r>
            <a:endParaRPr lang="en-IN" dirty="0"/>
          </a:p>
        </p:txBody>
      </p:sp>
      <p:graphicFrame>
        <p:nvGraphicFramePr>
          <p:cNvPr id="13" name="Object 8" descr="theta"/>
          <p:cNvGraphicFramePr>
            <a:graphicFrameLocks noChangeAspect="1"/>
          </p:cNvGraphicFramePr>
          <p:nvPr>
            <p:extLst>
              <p:ext uri="{D42A27DB-BD31-4B8C-83A1-F6EECF244321}">
                <p14:modId xmlns:p14="http://schemas.microsoft.com/office/powerpoint/2010/main" val="786183742"/>
              </p:ext>
            </p:extLst>
          </p:nvPr>
        </p:nvGraphicFramePr>
        <p:xfrm>
          <a:off x="7797450" y="2973648"/>
          <a:ext cx="288925" cy="406400"/>
        </p:xfrm>
        <a:graphic>
          <a:graphicData uri="http://schemas.openxmlformats.org/presentationml/2006/ole">
            <mc:AlternateContent xmlns:mc="http://schemas.openxmlformats.org/markup-compatibility/2006">
              <mc:Choice xmlns:v="urn:schemas-microsoft-com:vml" Requires="v">
                <p:oleObj spid="_x0000_s14340" name="Equation" r:id="rId8" imgW="126720" imgH="177480" progId="Equation.DSMT4">
                  <p:embed/>
                </p:oleObj>
              </mc:Choice>
              <mc:Fallback>
                <p:oleObj name="Equation" r:id="rId8" imgW="126720" imgH="177480" progId="Equation.DSMT4">
                  <p:embed/>
                  <p:pic>
                    <p:nvPicPr>
                      <p:cNvPr id="13" name="Object 8" descr="theta"/>
                      <p:cNvPicPr>
                        <a:picLocks noChangeAspect="1" noChangeArrowheads="1"/>
                      </p:cNvPicPr>
                      <p:nvPr/>
                    </p:nvPicPr>
                    <p:blipFill>
                      <a:blip r:embed="rId7"/>
                      <a:srcRect/>
                      <a:stretch>
                        <a:fillRect/>
                      </a:stretch>
                    </p:blipFill>
                    <p:spPr bwMode="auto">
                      <a:xfrm>
                        <a:off x="7797450" y="2973648"/>
                        <a:ext cx="2889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Content Placeholder 6"/>
          <p:cNvSpPr>
            <a:spLocks noGrp="1"/>
          </p:cNvSpPr>
          <p:nvPr>
            <p:ph sz="quarter" idx="16"/>
          </p:nvPr>
        </p:nvSpPr>
        <p:spPr>
          <a:xfrm>
            <a:off x="443470" y="3274450"/>
            <a:ext cx="6533108" cy="472453"/>
          </a:xfrm>
        </p:spPr>
        <p:txBody>
          <a:bodyPr/>
          <a:lstStyle/>
          <a:p>
            <a:pPr marL="741600" lvl="1" indent="0"/>
            <a:r>
              <a:rPr lang="en-GB" altLang="en-US" sz="2400" kern="1200" dirty="0">
                <a:latin typeface="Arial (Body)"/>
              </a:rPr>
              <a:t>may be one of the comparison operators</a:t>
            </a:r>
          </a:p>
        </p:txBody>
      </p:sp>
      <p:graphicFrame>
        <p:nvGraphicFramePr>
          <p:cNvPr id="41989" name="Object 8" descr="less than, less than or equal to, greater than, greater than or equal to, =, does not equal"/>
          <p:cNvGraphicFramePr>
            <a:graphicFrameLocks noChangeAspect="1"/>
          </p:cNvGraphicFramePr>
          <p:nvPr>
            <p:extLst>
              <p:ext uri="{D42A27DB-BD31-4B8C-83A1-F6EECF244321}">
                <p14:modId xmlns:p14="http://schemas.microsoft.com/office/powerpoint/2010/main" val="840033719"/>
              </p:ext>
            </p:extLst>
          </p:nvPr>
        </p:nvGraphicFramePr>
        <p:xfrm>
          <a:off x="6883049" y="3346009"/>
          <a:ext cx="2117725" cy="463550"/>
        </p:xfrm>
        <a:graphic>
          <a:graphicData uri="http://schemas.openxmlformats.org/presentationml/2006/ole">
            <mc:AlternateContent xmlns:mc="http://schemas.openxmlformats.org/markup-compatibility/2006">
              <mc:Choice xmlns:v="urn:schemas-microsoft-com:vml" Requires="v">
                <p:oleObj spid="_x0000_s14341" name="Equation" r:id="rId9" imgW="927000" imgH="203040" progId="Equation.DSMT4">
                  <p:embed/>
                </p:oleObj>
              </mc:Choice>
              <mc:Fallback>
                <p:oleObj name="Equation" r:id="rId9" imgW="927000" imgH="203040" progId="Equation.DSMT4">
                  <p:embed/>
                  <p:pic>
                    <p:nvPicPr>
                      <p:cNvPr id="41989" name="Object 8" descr="less than, less than or equal to, greater than, greater than or equal to, =, does not equal"/>
                      <p:cNvPicPr>
                        <a:picLocks noChangeAspect="1" noChangeArrowheads="1"/>
                      </p:cNvPicPr>
                      <p:nvPr/>
                    </p:nvPicPr>
                    <p:blipFill>
                      <a:blip r:embed="rId10"/>
                      <a:srcRect/>
                      <a:stretch>
                        <a:fillRect/>
                      </a:stretch>
                    </p:blipFill>
                    <p:spPr bwMode="auto">
                      <a:xfrm>
                        <a:off x="6883049" y="3346009"/>
                        <a:ext cx="2117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cs typeface="Arial" pitchFamily="34" charset="0"/>
              </a:rPr>
              <a:t>Theta </a:t>
            </a:r>
            <a:r>
              <a:rPr lang="en-GB" dirty="0">
                <a:ln w="3175">
                  <a:noFill/>
                </a:ln>
                <a:solidFill>
                  <a:schemeClr val="tx2"/>
                </a:solidFill>
                <a:latin typeface="Times New Roman" panose="02020603050405020304" pitchFamily="18" charset="0"/>
                <a:cs typeface="Arial" pitchFamily="34" charset="0"/>
              </a:rPr>
              <a:t>Join</a:t>
            </a:r>
            <a:r>
              <a:rPr lang="en-GB" dirty="0">
                <a:ln w="3175">
                  <a:noFill/>
                </a:ln>
                <a:latin typeface="Times New Roman" panose="02020603050405020304" pitchFamily="18" charset="0"/>
                <a:cs typeface="Arial" pitchFamily="34" charset="0"/>
              </a:rPr>
              <a:t> (</a:t>
            </a:r>
            <a:r>
              <a:rPr lang="en-GB" sz="700" dirty="0">
                <a:ln w="3175">
                  <a:noFill/>
                </a:ln>
                <a:solidFill>
                  <a:schemeClr val="bg1"/>
                </a:solidFill>
                <a:latin typeface="Times New Roman" panose="02020603050405020304" pitchFamily="18" charset="0"/>
                <a:cs typeface="Arial" pitchFamily="34" charset="0"/>
              </a:rPr>
              <a:t>theta</a:t>
            </a:r>
            <a:r>
              <a:rPr lang="en-GB" dirty="0"/>
              <a:t>-Join</a:t>
            </a:r>
            <a:r>
              <a:rPr lang="en-GB" dirty="0">
                <a:ln w="3175">
                  <a:noFill/>
                </a:ln>
                <a:latin typeface="Times New Roman" panose="02020603050405020304" pitchFamily="18" charset="0"/>
                <a:cs typeface="Arial" pitchFamily="34" charset="0"/>
              </a:rPr>
              <a:t>) </a:t>
            </a:r>
            <a:r>
              <a:rPr lang="en-GB" sz="2000" b="0" dirty="0">
                <a:ln w="3175">
                  <a:noFill/>
                </a:ln>
                <a:latin typeface="Times New Roman" panose="02020603050405020304" pitchFamily="18" charset="0"/>
                <a:cs typeface="Arial" pitchFamily="34" charset="0"/>
              </a:rPr>
              <a:t>(2 of 2)</a:t>
            </a:r>
            <a:endParaRPr lang="en-GB" sz="2000" b="0" dirty="0">
              <a:ln w="3175">
                <a:noFill/>
              </a:ln>
              <a:latin typeface="Times New Roman" panose="02020603050405020304" pitchFamily="18" charset="0"/>
              <a:ea typeface="+mn-ea"/>
              <a:cs typeface="Arial" pitchFamily="34" charset="0"/>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836932299"/>
              </p:ext>
            </p:extLst>
          </p:nvPr>
        </p:nvGraphicFramePr>
        <p:xfrm>
          <a:off x="2706456" y="765681"/>
          <a:ext cx="350837" cy="490538"/>
        </p:xfrm>
        <a:graphic>
          <a:graphicData uri="http://schemas.openxmlformats.org/presentationml/2006/ole">
            <mc:AlternateContent xmlns:mc="http://schemas.openxmlformats.org/markup-compatibility/2006">
              <mc:Choice xmlns:v="urn:schemas-microsoft-com:vml" Requires="v">
                <p:oleObj spid="_x0000_s15362" name="Equation" r:id="rId3" imgW="126720" imgH="177480" progId="Equation.DSMT4">
                  <p:embed/>
                </p:oleObj>
              </mc:Choice>
              <mc:Fallback>
                <p:oleObj name="Equation" r:id="rId3" imgW="126720" imgH="177480" progId="Equation.DSMT4">
                  <p:embed/>
                  <p:pic>
                    <p:nvPicPr>
                      <p:cNvPr id="8" name="Object 3"/>
                      <p:cNvPicPr>
                        <a:picLocks noChangeAspect="1" noChangeArrowheads="1"/>
                      </p:cNvPicPr>
                      <p:nvPr/>
                    </p:nvPicPr>
                    <p:blipFill>
                      <a:blip r:embed="rId4"/>
                      <a:srcRect/>
                      <a:stretch>
                        <a:fillRect/>
                      </a:stretch>
                    </p:blipFill>
                    <p:spPr bwMode="auto">
                      <a:xfrm>
                        <a:off x="2706456" y="765681"/>
                        <a:ext cx="350837"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Text Placeholder 2"/>
          <p:cNvSpPr>
            <a:spLocks noGrp="1"/>
          </p:cNvSpPr>
          <p:nvPr>
            <p:ph type="body" idx="1"/>
          </p:nvPr>
        </p:nvSpPr>
        <p:spPr>
          <a:xfrm>
            <a:off x="457200" y="1600200"/>
            <a:ext cx="8229600" cy="923299"/>
          </a:xfrm>
        </p:spPr>
        <p:txBody>
          <a:bodyPr>
            <a:spAutoFit/>
          </a:bodyPr>
          <a:lstStyle/>
          <a:p>
            <a:pPr marL="255651" indent="-255651" defTabSz="912813" eaLnBrk="1" hangingPunct="1">
              <a:defRPr/>
            </a:pPr>
            <a:r>
              <a:rPr lang="en-GB" altLang="en-US" sz="2400" dirty="0"/>
              <a:t>Can rewrite Theta join using basic Selection and Cartesian product operations.</a:t>
            </a:r>
          </a:p>
        </p:txBody>
      </p:sp>
      <p:pic>
        <p:nvPicPr>
          <p:cNvPr id="6" name="Picture 5" descr="R theta join sub F S = sigma sub F left parenthesis R times S right parenthesis"/>
          <p:cNvPicPr>
            <a:picLocks noChangeAspect="1"/>
          </p:cNvPicPr>
          <p:nvPr/>
        </p:nvPicPr>
        <p:blipFill>
          <a:blip r:embed="rId5"/>
          <a:stretch>
            <a:fillRect/>
          </a:stretch>
        </p:blipFill>
        <p:spPr>
          <a:xfrm>
            <a:off x="2381373" y="2590427"/>
            <a:ext cx="2511770" cy="646232"/>
          </a:xfrm>
          <a:prstGeom prst="rect">
            <a:avLst/>
          </a:prstGeom>
        </p:spPr>
      </p:pic>
      <p:sp>
        <p:nvSpPr>
          <p:cNvPr id="43015" name="Text Placeholder 4"/>
          <p:cNvSpPr txBox="1">
            <a:spLocks noGrp="1"/>
          </p:cNvSpPr>
          <p:nvPr>
            <p:ph type="body" idx="2"/>
          </p:nvPr>
        </p:nvSpPr>
        <p:spPr>
          <a:xfrm>
            <a:off x="457200" y="3303588"/>
            <a:ext cx="8229600" cy="1317625"/>
          </a:xfrm>
        </p:spPr>
        <p:txBody>
          <a:bodyPr/>
          <a:lstStyle/>
          <a:p>
            <a:pPr marL="255588" indent="-255588">
              <a:buSzTx/>
              <a:buFontTx/>
              <a:buChar char="•"/>
            </a:pPr>
            <a:r>
              <a:rPr lang="en-GB" altLang="en-US" sz="2400" dirty="0">
                <a:solidFill>
                  <a:srgbClr val="000000"/>
                </a:solidFill>
                <a:cs typeface="Arial" panose="020B0604020202020204" pitchFamily="34" charset="0"/>
                <a:sym typeface="Arial" panose="020B0604020202020204" pitchFamily="34" charset="0"/>
              </a:rPr>
              <a:t>Degree of a Theta join is sum of degrees of the operand relations R and S. If predicate F contains only equality (=), the term </a:t>
            </a:r>
            <a:r>
              <a:rPr lang="en-GB" altLang="en-US" sz="2400" b="1" dirty="0">
                <a:solidFill>
                  <a:srgbClr val="000000"/>
                </a:solidFill>
                <a:cs typeface="Arial" panose="020B0604020202020204" pitchFamily="34" charset="0"/>
                <a:sym typeface="Arial" panose="020B0604020202020204" pitchFamily="34" charset="0"/>
              </a:rPr>
              <a:t>Equijoin</a:t>
            </a:r>
            <a:r>
              <a:rPr lang="en-GB" altLang="en-US" sz="2400" dirty="0">
                <a:solidFill>
                  <a:srgbClr val="000000"/>
                </a:solidFill>
                <a:cs typeface="Arial" panose="020B0604020202020204" pitchFamily="34" charset="0"/>
                <a:sym typeface="Arial" panose="020B0604020202020204" pitchFamily="34" charset="0"/>
              </a:rPr>
              <a:t> is used.</a:t>
            </a:r>
            <a:endParaRPr lang="en-US" altLang="en-US" sz="2400" dirty="0">
              <a:solidFill>
                <a:srgbClr val="000000"/>
              </a:solidFill>
              <a:cs typeface="Arial" panose="020B0604020202020204" pitchFamily="34" charset="0"/>
              <a:sym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defTabSz="912813" eaLnBrk="1" hangingPunct="1">
              <a:lnSpc>
                <a:spcPct val="90000"/>
              </a:lnSpc>
              <a:defRPr/>
            </a:pPr>
            <a:r>
              <a:rPr lang="en-GB" dirty="0">
                <a:ln w="3175">
                  <a:noFill/>
                </a:ln>
                <a:latin typeface="Times New Roman" panose="02020603050405020304" pitchFamily="18" charset="0"/>
                <a:ea typeface="+mn-ea"/>
                <a:cs typeface="Arial" pitchFamily="34" charset="0"/>
              </a:rPr>
              <a:t>Example - Equijoin</a:t>
            </a:r>
          </a:p>
        </p:txBody>
      </p:sp>
      <p:sp>
        <p:nvSpPr>
          <p:cNvPr id="3" name="Content Placeholder 2"/>
          <p:cNvSpPr>
            <a:spLocks noGrp="1"/>
          </p:cNvSpPr>
          <p:nvPr>
            <p:ph type="body" idx="1"/>
          </p:nvPr>
        </p:nvSpPr>
        <p:spPr>
          <a:xfrm>
            <a:off x="457200" y="1600200"/>
            <a:ext cx="8469086" cy="923299"/>
          </a:xfrm>
        </p:spPr>
        <p:txBody>
          <a:bodyPr wrap="square">
            <a:spAutoFit/>
          </a:bodyPr>
          <a:lstStyle/>
          <a:p>
            <a:pPr marL="255651" indent="-255651" defTabSz="912813" eaLnBrk="1" hangingPunct="1">
              <a:defRPr/>
            </a:pPr>
            <a:r>
              <a:rPr lang="en-GB" altLang="en-US" sz="2400" kern="1200" dirty="0">
                <a:ea typeface="+mn-ea"/>
                <a:cs typeface="+mn-cs"/>
              </a:rPr>
              <a:t>List the names and comments of all clients who have viewed a property for rent.</a:t>
            </a:r>
            <a:endParaRPr lang="en-GB" altLang="en-US" sz="2400" kern="1200" baseline="-14000" dirty="0">
              <a:ea typeface="+mn-ea"/>
              <a:cs typeface="+mn-cs"/>
            </a:endParaRPr>
          </a:p>
        </p:txBody>
      </p:sp>
      <p:pic>
        <p:nvPicPr>
          <p:cNvPr id="13" name="Picture 12" descr="left parenthesis upper Pu sub client N o, f Name, I Name, left parenthesis Client right parenthesis right parenthesis theta join sub, Client period client N o = Viewing period client N o, left parenthesis upper Pi sub, client N o, property N o, comment, left parenthesis Viewing right parenthesis right parenthesis"/>
          <p:cNvPicPr>
            <a:picLocks noChangeAspect="1"/>
          </p:cNvPicPr>
          <p:nvPr/>
        </p:nvPicPr>
        <p:blipFill>
          <a:blip r:embed="rId2"/>
          <a:stretch>
            <a:fillRect/>
          </a:stretch>
        </p:blipFill>
        <p:spPr>
          <a:xfrm>
            <a:off x="754274" y="2608688"/>
            <a:ext cx="7298447" cy="933772"/>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1945552330"/>
              </p:ext>
            </p:extLst>
          </p:nvPr>
        </p:nvGraphicFramePr>
        <p:xfrm>
          <a:off x="620485" y="3918857"/>
          <a:ext cx="8139339" cy="1828800"/>
        </p:xfrm>
        <a:graphic>
          <a:graphicData uri="http://schemas.openxmlformats.org/drawingml/2006/table">
            <a:tbl>
              <a:tblPr firstRow="1" bandRow="1">
                <a:tableStyleId>{40F9630F-82C1-40B7-BC3A-925EFCFF5E92}</a:tableStyleId>
              </a:tblPr>
              <a:tblGrid>
                <a:gridCol w="1476805">
                  <a:extLst>
                    <a:ext uri="{9D8B030D-6E8A-4147-A177-3AD203B41FA5}">
                      <a16:colId xmlns:a16="http://schemas.microsoft.com/office/drawing/2014/main" val="382286749"/>
                    </a:ext>
                  </a:extLst>
                </a:gridCol>
                <a:gridCol w="1037146">
                  <a:extLst>
                    <a:ext uri="{9D8B030D-6E8A-4147-A177-3AD203B41FA5}">
                      <a16:colId xmlns:a16="http://schemas.microsoft.com/office/drawing/2014/main" val="2510074685"/>
                    </a:ext>
                  </a:extLst>
                </a:gridCol>
                <a:gridCol w="1013021">
                  <a:extLst>
                    <a:ext uri="{9D8B030D-6E8A-4147-A177-3AD203B41FA5}">
                      <a16:colId xmlns:a16="http://schemas.microsoft.com/office/drawing/2014/main" val="2808571210"/>
                    </a:ext>
                  </a:extLst>
                </a:gridCol>
                <a:gridCol w="1763486">
                  <a:extLst>
                    <a:ext uri="{9D8B030D-6E8A-4147-A177-3AD203B41FA5}">
                      <a16:colId xmlns:a16="http://schemas.microsoft.com/office/drawing/2014/main" val="1088645429"/>
                    </a:ext>
                  </a:extLst>
                </a:gridCol>
                <a:gridCol w="1240971">
                  <a:extLst>
                    <a:ext uri="{9D8B030D-6E8A-4147-A177-3AD203B41FA5}">
                      <a16:colId xmlns:a16="http://schemas.microsoft.com/office/drawing/2014/main" val="1992400112"/>
                    </a:ext>
                  </a:extLst>
                </a:gridCol>
                <a:gridCol w="1607910">
                  <a:extLst>
                    <a:ext uri="{9D8B030D-6E8A-4147-A177-3AD203B41FA5}">
                      <a16:colId xmlns:a16="http://schemas.microsoft.com/office/drawing/2014/main" val="511290966"/>
                    </a:ext>
                  </a:extLst>
                </a:gridCol>
              </a:tblGrid>
              <a:tr h="0">
                <a:tc>
                  <a:txBody>
                    <a:bodyPr/>
                    <a:lstStyle/>
                    <a:p>
                      <a:r>
                        <a:rPr lang="en-US" dirty="0">
                          <a:latin typeface="+mn-lt"/>
                        </a:rPr>
                        <a:t>client.client</a:t>
                      </a:r>
                      <a:r>
                        <a:rPr lang="en-US" sz="100" dirty="0">
                          <a:latin typeface="+mn-lt"/>
                        </a:rPr>
                        <a:t> </a:t>
                      </a:r>
                      <a:r>
                        <a:rPr lang="en-US" dirty="0">
                          <a:latin typeface="+mn-lt"/>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f</a:t>
                      </a:r>
                      <a:r>
                        <a:rPr lang="en-US" sz="100" dirty="0">
                          <a:latin typeface="+mn-lt"/>
                        </a:rPr>
                        <a:t> </a:t>
                      </a:r>
                      <a:r>
                        <a:rPr lang="en-US"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l</a:t>
                      </a:r>
                      <a:r>
                        <a:rPr lang="en-US" sz="100" dirty="0">
                          <a:latin typeface="+mn-lt"/>
                        </a:rPr>
                        <a:t> </a:t>
                      </a:r>
                      <a:r>
                        <a:rPr lang="en-US"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Viewing.client</a:t>
                      </a:r>
                      <a:r>
                        <a:rPr lang="en-US" sz="100" dirty="0">
                          <a:latin typeface="+mn-lt"/>
                        </a:rPr>
                        <a:t> </a:t>
                      </a:r>
                      <a:r>
                        <a:rPr lang="en-US" dirty="0">
                          <a:latin typeface="+mn-lt"/>
                        </a:rPr>
                        <a: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property</a:t>
                      </a:r>
                      <a:r>
                        <a:rPr lang="en-US" sz="100" dirty="0">
                          <a:latin typeface="+mn-lt"/>
                        </a:rPr>
                        <a:t> </a:t>
                      </a:r>
                      <a:r>
                        <a:rPr lang="en-US" dirty="0">
                          <a:latin typeface="+mn-lt"/>
                        </a:rPr>
                        <a: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0371524"/>
                  </a:ext>
                </a:extLst>
              </a:tr>
              <a:tr h="0">
                <a:tc>
                  <a:txBody>
                    <a:bodyPr/>
                    <a:lstStyle/>
                    <a:p>
                      <a:r>
                        <a:rPr lang="en-US" dirty="0">
                          <a:latin typeface="+mn-lt"/>
                        </a:rPr>
                        <a:t>C</a:t>
                      </a:r>
                      <a:r>
                        <a:rPr lang="en-US" sz="100" dirty="0">
                          <a:latin typeface="+mn-lt"/>
                        </a:rPr>
                        <a:t> </a:t>
                      </a:r>
                      <a:r>
                        <a:rPr lang="en-US" dirty="0">
                          <a:latin typeface="+mn-lt"/>
                        </a:rPr>
                        <a:t>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dirty="0">
                          <a:latin typeface="+mn-lt"/>
                        </a:rPr>
                        <a:t>Kay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too</a:t>
                      </a:r>
                      <a:r>
                        <a:rPr lang="en-US" baseline="0" dirty="0">
                          <a:latin typeface="+mn-lt"/>
                        </a:rPr>
                        <a:t> remote</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0882085"/>
                  </a:ext>
                </a:extLst>
              </a:tr>
              <a:tr h="0">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dirty="0">
                          <a:latin typeface="+mn-lt"/>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too small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1374376"/>
                  </a:ext>
                </a:extLst>
              </a:tr>
              <a:tr h="0">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dirty="0">
                          <a:latin typeface="+mn-lt"/>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8274066"/>
                  </a:ext>
                </a:extLst>
              </a:tr>
              <a:tr h="0">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US" dirty="0">
                          <a:latin typeface="+mn-lt"/>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G36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2245719"/>
                  </a:ext>
                </a:extLst>
              </a:tr>
              <a:tr h="0">
                <a:tc>
                  <a:txBody>
                    <a:bodyPr/>
                    <a:lstStyle/>
                    <a:p>
                      <a:r>
                        <a:rPr lang="en-US" dirty="0">
                          <a:latin typeface="+mn-lt"/>
                        </a:rPr>
                        <a:t>C</a:t>
                      </a:r>
                      <a:r>
                        <a:rPr lang="en-US" sz="100" dirty="0">
                          <a:latin typeface="+mn-lt"/>
                        </a:rPr>
                        <a:t> </a:t>
                      </a:r>
                      <a:r>
                        <a:rPr lang="en-US" dirty="0">
                          <a:latin typeface="+mn-lt"/>
                        </a:rPr>
                        <a:t>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Tregear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no dining 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317098"/>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Natural Join</a:t>
            </a:r>
          </a:p>
        </p:txBody>
      </p:sp>
      <p:sp>
        <p:nvSpPr>
          <p:cNvPr id="3" name="Text Placeholder 2"/>
          <p:cNvSpPr>
            <a:spLocks noGrp="1"/>
          </p:cNvSpPr>
          <p:nvPr>
            <p:ph type="body" idx="1"/>
          </p:nvPr>
        </p:nvSpPr>
        <p:spPr>
          <a:xfrm>
            <a:off x="457200" y="1600200"/>
            <a:ext cx="260350" cy="553968"/>
          </a:xfrm>
        </p:spPr>
        <p:txBody>
          <a:bodyPr wrap="square">
            <a:spAutoFit/>
          </a:bodyPr>
          <a:lstStyle/>
          <a:p>
            <a:pPr marL="255651" indent="-255651"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 </a:t>
            </a:r>
          </a:p>
        </p:txBody>
      </p:sp>
      <p:pic>
        <p:nvPicPr>
          <p:cNvPr id="45060" name="Picture 6" descr="R theta join 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7550" y="1671638"/>
            <a:ext cx="9842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idx="2"/>
          </p:nvPr>
        </p:nvSpPr>
        <p:spPr>
          <a:xfrm>
            <a:off x="457200" y="2024271"/>
            <a:ext cx="8229600" cy="1364974"/>
          </a:xfrm>
        </p:spPr>
        <p:txBody>
          <a:bodyPr/>
          <a:lstStyle/>
          <a:p>
            <a:pPr marL="742950" lvl="2" indent="-284400">
              <a:spcBef>
                <a:spcPts val="1500"/>
              </a:spcBef>
              <a:buFontTx/>
              <a:buChar char="–"/>
            </a:pPr>
            <a:r>
              <a:rPr lang="en-GB" altLang="en-US" sz="2400" kern="1200" dirty="0">
                <a:solidFill>
                  <a:srgbClr val="000000"/>
                </a:solidFill>
                <a:latin typeface="Arial (Body)"/>
              </a:rPr>
              <a:t>An Equijoin of the two relations R and S over all common attributes </a:t>
            </a:r>
            <a:r>
              <a:rPr lang="en-GB" altLang="en-US" sz="2400" i="1" kern="1200" dirty="0">
                <a:solidFill>
                  <a:srgbClr val="000000"/>
                </a:solidFill>
                <a:latin typeface="Arial (Body)"/>
              </a:rPr>
              <a:t>x</a:t>
            </a:r>
            <a:r>
              <a:rPr lang="en-GB" altLang="en-US" sz="2400" kern="1200" dirty="0">
                <a:solidFill>
                  <a:srgbClr val="000000"/>
                </a:solidFill>
                <a:latin typeface="Arial (Body)"/>
              </a:rPr>
              <a:t>. One occurrence of each common attribute is eliminated from the result.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defRPr/>
            </a:pPr>
            <a:r>
              <a:rPr lang="en-GB" dirty="0">
                <a:ln w="3175">
                  <a:noFill/>
                </a:ln>
                <a:latin typeface="Times New Roman" panose="02020603050405020304" pitchFamily="18" charset="0"/>
                <a:ea typeface="+mn-ea"/>
                <a:cs typeface="Arial" pitchFamily="34" charset="0"/>
              </a:rPr>
              <a:t>Example - Natural Join</a:t>
            </a:r>
          </a:p>
        </p:txBody>
      </p:sp>
      <p:sp>
        <p:nvSpPr>
          <p:cNvPr id="3" name="Content Placeholder 2"/>
          <p:cNvSpPr>
            <a:spLocks noGrp="1"/>
          </p:cNvSpPr>
          <p:nvPr>
            <p:ph type="body" idx="1"/>
          </p:nvPr>
        </p:nvSpPr>
        <p:spPr>
          <a:xfrm>
            <a:off x="457200" y="1584605"/>
            <a:ext cx="8229600" cy="923925"/>
          </a:xfrm>
        </p:spPr>
        <p:txBody>
          <a:bodyPr>
            <a:spAutoFit/>
          </a:bodyPr>
          <a:lstStyle/>
          <a:p>
            <a:pPr marL="255651" indent="-255651" defTabSz="912813" eaLnBrk="1" hangingPunct="1">
              <a:defRPr/>
            </a:pPr>
            <a:r>
              <a:rPr lang="en-GB" altLang="en-US" sz="2400" kern="1200" dirty="0">
                <a:latin typeface="Arial (Body)"/>
                <a:ea typeface="+mn-ea"/>
                <a:cs typeface="+mn-cs"/>
              </a:rPr>
              <a:t>List the names and comments of all clients who have viewed a property for rent.</a:t>
            </a:r>
          </a:p>
        </p:txBody>
      </p:sp>
      <p:pic>
        <p:nvPicPr>
          <p:cNvPr id="6" name="Picture 5" descr="left parenthesis upper Pi sub client N o, f Name, I Name, left parenthesis Client right parenthesis right parenthesis theta join left parenthesis upper Pi sub, client N o, property N o, comment, left parenthesis Viewing right parenthesis right parenthesis"/>
          <p:cNvPicPr>
            <a:picLocks noChangeAspect="1"/>
          </p:cNvPicPr>
          <p:nvPr/>
        </p:nvPicPr>
        <p:blipFill>
          <a:blip r:embed="rId2"/>
          <a:stretch>
            <a:fillRect/>
          </a:stretch>
        </p:blipFill>
        <p:spPr>
          <a:xfrm>
            <a:off x="1289844" y="2674397"/>
            <a:ext cx="4972050" cy="752475"/>
          </a:xfrm>
          <a:prstGeom prst="rect">
            <a:avLst/>
          </a:prstGeom>
        </p:spPr>
      </p:pic>
      <p:graphicFrame>
        <p:nvGraphicFramePr>
          <p:cNvPr id="13" name="Table 12"/>
          <p:cNvGraphicFramePr>
            <a:graphicFrameLocks noGrp="1"/>
          </p:cNvGraphicFramePr>
          <p:nvPr>
            <p:extLst>
              <p:ext uri="{D42A27DB-BD31-4B8C-83A1-F6EECF244321}">
                <p14:modId xmlns:p14="http://schemas.microsoft.com/office/powerpoint/2010/main" val="4096150516"/>
              </p:ext>
            </p:extLst>
          </p:nvPr>
        </p:nvGraphicFramePr>
        <p:xfrm>
          <a:off x="849083" y="3759200"/>
          <a:ext cx="7522030" cy="1828800"/>
        </p:xfrm>
        <a:graphic>
          <a:graphicData uri="http://schemas.openxmlformats.org/drawingml/2006/table">
            <a:tbl>
              <a:tblPr firstRow="1" bandRow="1">
                <a:tableStyleId>{40F9630F-82C1-40B7-BC3A-925EFCFF5E92}</a:tableStyleId>
              </a:tblPr>
              <a:tblGrid>
                <a:gridCol w="1504406">
                  <a:extLst>
                    <a:ext uri="{9D8B030D-6E8A-4147-A177-3AD203B41FA5}">
                      <a16:colId xmlns:a16="http://schemas.microsoft.com/office/drawing/2014/main" val="139832741"/>
                    </a:ext>
                  </a:extLst>
                </a:gridCol>
                <a:gridCol w="1504406">
                  <a:extLst>
                    <a:ext uri="{9D8B030D-6E8A-4147-A177-3AD203B41FA5}">
                      <a16:colId xmlns:a16="http://schemas.microsoft.com/office/drawing/2014/main" val="2817182886"/>
                    </a:ext>
                  </a:extLst>
                </a:gridCol>
                <a:gridCol w="1334591">
                  <a:extLst>
                    <a:ext uri="{9D8B030D-6E8A-4147-A177-3AD203B41FA5}">
                      <a16:colId xmlns:a16="http://schemas.microsoft.com/office/drawing/2014/main" val="606557499"/>
                    </a:ext>
                  </a:extLst>
                </a:gridCol>
                <a:gridCol w="1674221">
                  <a:extLst>
                    <a:ext uri="{9D8B030D-6E8A-4147-A177-3AD203B41FA5}">
                      <a16:colId xmlns:a16="http://schemas.microsoft.com/office/drawing/2014/main" val="291589670"/>
                    </a:ext>
                  </a:extLst>
                </a:gridCol>
                <a:gridCol w="1504406">
                  <a:extLst>
                    <a:ext uri="{9D8B030D-6E8A-4147-A177-3AD203B41FA5}">
                      <a16:colId xmlns:a16="http://schemas.microsoft.com/office/drawing/2014/main" val="2397509438"/>
                    </a:ext>
                  </a:extLst>
                </a:gridCol>
              </a:tblGrid>
              <a:tr h="0">
                <a:tc>
                  <a:txBody>
                    <a:bodyPr/>
                    <a:lstStyle/>
                    <a:p>
                      <a:r>
                        <a:rPr lang="en-US" dirty="0">
                          <a:latin typeface="+mn-lt"/>
                        </a:rPr>
                        <a:t>client</a:t>
                      </a:r>
                      <a:r>
                        <a:rPr lang="en-US" sz="100" dirty="0">
                          <a:latin typeface="+mn-lt"/>
                        </a:rPr>
                        <a:t> </a:t>
                      </a:r>
                      <a:r>
                        <a:rPr lang="en-US" dirty="0">
                          <a:latin typeface="+mn-lt"/>
                        </a:rPr>
                        <a: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f</a:t>
                      </a:r>
                      <a:r>
                        <a:rPr lang="en-US" sz="100" dirty="0">
                          <a:latin typeface="+mn-lt"/>
                        </a:rPr>
                        <a:t> </a:t>
                      </a:r>
                      <a:r>
                        <a:rPr lang="en-US"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l</a:t>
                      </a:r>
                      <a:r>
                        <a:rPr lang="en-US" sz="100" dirty="0">
                          <a:latin typeface="+mn-lt"/>
                        </a:rPr>
                        <a:t> </a:t>
                      </a:r>
                      <a:r>
                        <a:rPr lang="en-US"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property</a:t>
                      </a:r>
                      <a:r>
                        <a:rPr lang="en-US" sz="100" dirty="0">
                          <a:latin typeface="+mn-lt"/>
                        </a:rPr>
                        <a:t> </a:t>
                      </a:r>
                      <a:r>
                        <a:rPr lang="en-US" dirty="0">
                          <a:latin typeface="+mn-lt"/>
                        </a:rPr>
                        <a: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2219922"/>
                  </a:ext>
                </a:extLst>
              </a:tr>
              <a:tr h="0">
                <a:tc>
                  <a:txBody>
                    <a:bodyPr/>
                    <a:lstStyle/>
                    <a:p>
                      <a:r>
                        <a:rPr lang="en-US" dirty="0">
                          <a:latin typeface="+mn-lt"/>
                        </a:rPr>
                        <a:t>C</a:t>
                      </a:r>
                      <a:r>
                        <a:rPr lang="en-US" sz="100" dirty="0">
                          <a:latin typeface="+mn-lt"/>
                        </a:rPr>
                        <a:t> </a:t>
                      </a:r>
                      <a:r>
                        <a:rPr lang="en-US" dirty="0">
                          <a:latin typeface="+mn-lt"/>
                        </a:rPr>
                        <a:t>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Kay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too remote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274042"/>
                  </a:ext>
                </a:extLst>
              </a:tr>
              <a:tr h="0">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too small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462534"/>
                  </a:ext>
                </a:extLst>
              </a:tr>
              <a:tr h="0">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0627577"/>
                  </a:ext>
                </a:extLst>
              </a:tr>
              <a:tr h="0">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Aline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Stewart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G36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4598846"/>
                  </a:ext>
                </a:extLst>
              </a:tr>
              <a:tr h="0">
                <a:tc>
                  <a:txBody>
                    <a:bodyPr/>
                    <a:lstStyle/>
                    <a:p>
                      <a:r>
                        <a:rPr lang="en-US" dirty="0">
                          <a:latin typeface="+mn-lt"/>
                        </a:rPr>
                        <a:t>C</a:t>
                      </a:r>
                      <a:r>
                        <a:rPr lang="en-US" sz="100" dirty="0">
                          <a:latin typeface="+mn-lt"/>
                        </a:rPr>
                        <a:t> </a:t>
                      </a:r>
                      <a:r>
                        <a:rPr lang="en-US" dirty="0">
                          <a:latin typeface="+mn-lt"/>
                        </a:rPr>
                        <a:t>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Tregear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P</a:t>
                      </a:r>
                      <a:r>
                        <a:rPr lang="en-US" sz="100" dirty="0">
                          <a:latin typeface="+mn-lt"/>
                        </a:rPr>
                        <a:t> </a:t>
                      </a:r>
                      <a:r>
                        <a:rPr lang="en-US" dirty="0">
                          <a:latin typeface="+mn-lt"/>
                        </a:rPr>
                        <a:t>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no dining 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16040868"/>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GB" dirty="0">
                <a:ln w="3175">
                  <a:noFill/>
                </a:ln>
                <a:solidFill>
                  <a:schemeClr val="tx2"/>
                </a:solidFill>
                <a:latin typeface="Times New Roman" panose="02020603050405020304" pitchFamily="18" charset="0"/>
                <a:ea typeface="+mn-ea"/>
                <a:cs typeface="Arial" pitchFamily="34" charset="0"/>
              </a:rPr>
              <a:t>Outer Join</a:t>
            </a:r>
          </a:p>
        </p:txBody>
      </p:sp>
      <p:sp>
        <p:nvSpPr>
          <p:cNvPr id="3" name="Text Placeholder 2"/>
          <p:cNvSpPr>
            <a:spLocks noGrp="1"/>
          </p:cNvSpPr>
          <p:nvPr>
            <p:ph type="body" idx="1"/>
          </p:nvPr>
        </p:nvSpPr>
        <p:spPr>
          <a:xfrm>
            <a:off x="457200" y="1600200"/>
            <a:ext cx="8229600" cy="1484992"/>
          </a:xfrm>
        </p:spPr>
        <p:txBody>
          <a:bodyPr>
            <a:spAutoFit/>
          </a:bodyPr>
          <a:lstStyle/>
          <a:p>
            <a:pPr marL="255651" indent="-255651" defTabSz="912813" eaLnBrk="1" hangingPunct="1">
              <a:buClr>
                <a:schemeClr val="tx2"/>
              </a:buClr>
              <a:defRPr/>
            </a:pPr>
            <a:r>
              <a:rPr lang="en-GB" altLang="en-US" sz="2400" kern="1200" dirty="0">
                <a:solidFill>
                  <a:srgbClr val="000000"/>
                </a:solidFill>
                <a:ea typeface="+mn-ea"/>
                <a:cs typeface="+mn-cs"/>
              </a:rPr>
              <a:t>To display rows in the result that do not have matching values in the join column, use Outer join.</a:t>
            </a:r>
          </a:p>
          <a:p>
            <a:pPr marL="255651" indent="-255651" defTabSz="912813" eaLnBrk="1" hangingPunct="1">
              <a:buClr>
                <a:schemeClr val="tx2"/>
              </a:buClr>
              <a:defRPr/>
            </a:pPr>
            <a:r>
              <a:rPr lang="en-GB" altLang="en-US" sz="2400" kern="1200" dirty="0">
                <a:ea typeface="+mn-ea"/>
                <a:cs typeface="+mn-cs"/>
              </a:rPr>
              <a:t> </a:t>
            </a:r>
            <a:endParaRPr lang="en-GB" altLang="en-US" sz="2400" kern="1200" dirty="0">
              <a:solidFill>
                <a:srgbClr val="000000"/>
              </a:solidFill>
              <a:ea typeface="+mn-ea"/>
              <a:cs typeface="+mn-cs"/>
            </a:endParaRPr>
          </a:p>
        </p:txBody>
      </p:sp>
      <p:pic>
        <p:nvPicPr>
          <p:cNvPr id="12" name="Picture 11" descr="R outer join S"/>
          <p:cNvPicPr>
            <a:picLocks noChangeAspect="1"/>
          </p:cNvPicPr>
          <p:nvPr/>
        </p:nvPicPr>
        <p:blipFill rotWithShape="1">
          <a:blip r:embed="rId2"/>
          <a:srcRect t="8816" b="28125"/>
          <a:stretch/>
        </p:blipFill>
        <p:spPr>
          <a:xfrm>
            <a:off x="620009" y="2600600"/>
            <a:ext cx="1383912" cy="407505"/>
          </a:xfrm>
          <a:prstGeom prst="rect">
            <a:avLst/>
          </a:prstGeom>
        </p:spPr>
      </p:pic>
      <p:sp>
        <p:nvSpPr>
          <p:cNvPr id="13" name="Text Placeholder 12"/>
          <p:cNvSpPr>
            <a:spLocks noGrp="1"/>
          </p:cNvSpPr>
          <p:nvPr>
            <p:ph type="body" idx="2"/>
          </p:nvPr>
        </p:nvSpPr>
        <p:spPr>
          <a:xfrm>
            <a:off x="457200" y="3038061"/>
            <a:ext cx="8229600" cy="1196010"/>
          </a:xfrm>
        </p:spPr>
        <p:txBody>
          <a:bodyPr/>
          <a:lstStyle/>
          <a:p>
            <a:pPr marL="741600" lvl="1" indent="-284400">
              <a:buFont typeface="Arial" panose="020B0604020202020204" pitchFamily="34" charset="0"/>
              <a:buChar char="–"/>
            </a:pPr>
            <a:r>
              <a:rPr lang="en-GB" altLang="en-US" sz="2400" kern="1200" dirty="0">
                <a:solidFill>
                  <a:srgbClr val="000000"/>
                </a:solidFill>
              </a:rPr>
              <a:t>(Left) outer join is join in which tuples from R that do not have matching values in common columns of S are also included in result relation.</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Introduction</a:t>
            </a:r>
          </a:p>
        </p:txBody>
      </p:sp>
      <p:sp>
        <p:nvSpPr>
          <p:cNvPr id="3" name="Text Placeholder 2"/>
          <p:cNvSpPr>
            <a:spLocks noGrp="1"/>
          </p:cNvSpPr>
          <p:nvPr>
            <p:ph type="body" idx="1"/>
          </p:nvPr>
        </p:nvSpPr>
        <p:spPr>
          <a:xfrm>
            <a:off x="457200" y="1600200"/>
            <a:ext cx="8229600" cy="3716338"/>
          </a:xfrm>
        </p:spPr>
        <p:txBody>
          <a:bodyPr>
            <a:spAutoFit/>
          </a:bodyPr>
          <a:lstStyle/>
          <a:p>
            <a:pPr marL="255651" indent="-255651" defTabSz="912813" eaLnBrk="1" hangingPunct="1">
              <a:tabLst/>
              <a:defRPr/>
            </a:pPr>
            <a:r>
              <a:rPr lang="en-GB" altLang="en-US" sz="2400" kern="1200" dirty="0">
                <a:solidFill>
                  <a:srgbClr val="000000"/>
                </a:solidFill>
                <a:ea typeface="+mn-ea"/>
                <a:cs typeface="+mn-cs"/>
              </a:rPr>
              <a:t>Relational algebra and relational calculus are formal languages associated with the relational model.</a:t>
            </a:r>
          </a:p>
          <a:p>
            <a:pPr marL="255651" indent="-255651" defTabSz="912813" eaLnBrk="1" hangingPunct="1">
              <a:tabLst/>
              <a:defRPr/>
            </a:pPr>
            <a:r>
              <a:rPr lang="en-GB" altLang="en-US" sz="2400" kern="1200" dirty="0">
                <a:solidFill>
                  <a:srgbClr val="000000"/>
                </a:solidFill>
                <a:ea typeface="+mn-ea"/>
                <a:cs typeface="+mn-cs"/>
              </a:rPr>
              <a:t>Informally, relational algebra is a (high-level) procedural language and relational calculus a non-procedural language.</a:t>
            </a:r>
          </a:p>
          <a:p>
            <a:pPr marL="255651" indent="-255651" defTabSz="912813" eaLnBrk="1" hangingPunct="1">
              <a:tabLst/>
              <a:defRPr/>
            </a:pPr>
            <a:r>
              <a:rPr lang="en-GB" altLang="en-US" sz="2400" kern="1200" dirty="0">
                <a:solidFill>
                  <a:srgbClr val="000000"/>
                </a:solidFill>
                <a:ea typeface="+mn-ea"/>
                <a:cs typeface="+mn-cs"/>
              </a:rPr>
              <a:t>However, formally both are equivalent to one another.</a:t>
            </a:r>
          </a:p>
          <a:p>
            <a:pPr marL="255651" indent="-255651" defTabSz="912813" eaLnBrk="1" hangingPunct="1">
              <a:tabLst/>
              <a:defRPr/>
            </a:pPr>
            <a:r>
              <a:rPr lang="en-GB" altLang="en-US" sz="2400" kern="1200" dirty="0">
                <a:solidFill>
                  <a:srgbClr val="000000"/>
                </a:solidFill>
                <a:ea typeface="+mn-ea"/>
                <a:cs typeface="+mn-cs"/>
              </a:rPr>
              <a:t>A language that produces a relation that can be derived using relational calculus is </a:t>
            </a:r>
            <a:r>
              <a:rPr lang="en-GB" altLang="en-US" sz="2400" b="1" kern="1200" dirty="0">
                <a:solidFill>
                  <a:srgbClr val="000000"/>
                </a:solidFill>
                <a:ea typeface="+mn-ea"/>
                <a:cs typeface="+mn-cs"/>
              </a:rPr>
              <a:t>relationally complete</a:t>
            </a:r>
            <a:r>
              <a:rPr lang="en-GB" altLang="en-US" sz="2400" kern="1200" dirty="0">
                <a:solidFill>
                  <a:srgbClr val="000000"/>
                </a:solidFill>
                <a:ea typeface="+mn-ea"/>
                <a:cs typeface="+mn-cs"/>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defRPr/>
            </a:pPr>
            <a:r>
              <a:rPr lang="en-GB" dirty="0">
                <a:ln w="3175">
                  <a:noFill/>
                </a:ln>
                <a:latin typeface="Times New Roman" panose="02020603050405020304" pitchFamily="18" charset="0"/>
                <a:ea typeface="+mn-ea"/>
                <a:cs typeface="Arial" pitchFamily="34" charset="0"/>
              </a:rPr>
              <a:t>Example - Left Outer Join</a:t>
            </a:r>
          </a:p>
        </p:txBody>
      </p:sp>
      <p:sp>
        <p:nvSpPr>
          <p:cNvPr id="3" name="Content Placeholder 2"/>
          <p:cNvSpPr>
            <a:spLocks noGrp="1"/>
          </p:cNvSpPr>
          <p:nvPr>
            <p:ph type="body" idx="1"/>
          </p:nvPr>
        </p:nvSpPr>
        <p:spPr>
          <a:xfrm>
            <a:off x="457200" y="1600200"/>
            <a:ext cx="8229600" cy="554038"/>
          </a:xfrm>
        </p:spPr>
        <p:txBody>
          <a:bodyPr>
            <a:spAutoFit/>
          </a:bodyPr>
          <a:lstStyle/>
          <a:p>
            <a:pPr marL="255651" indent="-255651" defTabSz="912813" eaLnBrk="1" hangingPunct="1">
              <a:buFont typeface="Arial" panose="020B0604020202020204" pitchFamily="34" charset="0"/>
              <a:buChar char="•"/>
              <a:defRPr/>
            </a:pPr>
            <a:r>
              <a:rPr lang="en-GB" altLang="en-US" sz="2400" kern="1200" dirty="0">
                <a:ea typeface="+mn-ea"/>
                <a:cs typeface="+mn-cs"/>
              </a:rPr>
              <a:t>Produce a status report on property viewings.</a:t>
            </a:r>
            <a:endParaRPr lang="en-GB" altLang="en-US" sz="2400" i="1" kern="1200" dirty="0">
              <a:ea typeface="+mn-ea"/>
              <a:cs typeface="+mn-cs"/>
            </a:endParaRPr>
          </a:p>
        </p:txBody>
      </p:sp>
      <p:pic>
        <p:nvPicPr>
          <p:cNvPr id="6" name="Picture 5" descr="left parenthesis upper Pi sub client N o, f Name, I Name, left parenthesis Client right parenthesis right parenthesis theta join left parenthesis upper Pi sub, client N o, property N o, comment, left parenthesis Viewing right parenthesis right parenthesis"/>
          <p:cNvPicPr>
            <a:picLocks noChangeAspect="1"/>
          </p:cNvPicPr>
          <p:nvPr/>
        </p:nvPicPr>
        <p:blipFill>
          <a:blip r:embed="rId2"/>
          <a:stretch>
            <a:fillRect/>
          </a:stretch>
        </p:blipFill>
        <p:spPr>
          <a:xfrm>
            <a:off x="1692729" y="2337862"/>
            <a:ext cx="5105400" cy="809625"/>
          </a:xfrm>
          <a:prstGeom prst="rect">
            <a:avLst/>
          </a:prstGeom>
        </p:spPr>
      </p:pic>
      <p:graphicFrame>
        <p:nvGraphicFramePr>
          <p:cNvPr id="14" name="Table 13"/>
          <p:cNvGraphicFramePr>
            <a:graphicFrameLocks noGrp="1"/>
          </p:cNvGraphicFramePr>
          <p:nvPr>
            <p:extLst>
              <p:ext uri="{D42A27DB-BD31-4B8C-83A1-F6EECF244321}">
                <p14:modId xmlns:p14="http://schemas.microsoft.com/office/powerpoint/2010/main" val="2218852944"/>
              </p:ext>
            </p:extLst>
          </p:nvPr>
        </p:nvGraphicFramePr>
        <p:xfrm>
          <a:off x="555168" y="3478316"/>
          <a:ext cx="8284032" cy="2743200"/>
        </p:xfrm>
        <a:graphic>
          <a:graphicData uri="http://schemas.openxmlformats.org/drawingml/2006/table">
            <a:tbl>
              <a:tblPr firstRow="1" bandRow="1">
                <a:tableStyleId>{40F9630F-82C1-40B7-BC3A-925EFCFF5E92}</a:tableStyleId>
              </a:tblPr>
              <a:tblGrid>
                <a:gridCol w="1380672">
                  <a:extLst>
                    <a:ext uri="{9D8B030D-6E8A-4147-A177-3AD203B41FA5}">
                      <a16:colId xmlns:a16="http://schemas.microsoft.com/office/drawing/2014/main" val="2394509217"/>
                    </a:ext>
                  </a:extLst>
                </a:gridCol>
                <a:gridCol w="1380672">
                  <a:extLst>
                    <a:ext uri="{9D8B030D-6E8A-4147-A177-3AD203B41FA5}">
                      <a16:colId xmlns:a16="http://schemas.microsoft.com/office/drawing/2014/main" val="720355759"/>
                    </a:ext>
                  </a:extLst>
                </a:gridCol>
                <a:gridCol w="1380672">
                  <a:extLst>
                    <a:ext uri="{9D8B030D-6E8A-4147-A177-3AD203B41FA5}">
                      <a16:colId xmlns:a16="http://schemas.microsoft.com/office/drawing/2014/main" val="2337556424"/>
                    </a:ext>
                  </a:extLst>
                </a:gridCol>
                <a:gridCol w="1380672">
                  <a:extLst>
                    <a:ext uri="{9D8B030D-6E8A-4147-A177-3AD203B41FA5}">
                      <a16:colId xmlns:a16="http://schemas.microsoft.com/office/drawing/2014/main" val="51265978"/>
                    </a:ext>
                  </a:extLst>
                </a:gridCol>
                <a:gridCol w="1380672">
                  <a:extLst>
                    <a:ext uri="{9D8B030D-6E8A-4147-A177-3AD203B41FA5}">
                      <a16:colId xmlns:a16="http://schemas.microsoft.com/office/drawing/2014/main" val="3321291562"/>
                    </a:ext>
                  </a:extLst>
                </a:gridCol>
                <a:gridCol w="1380672">
                  <a:extLst>
                    <a:ext uri="{9D8B030D-6E8A-4147-A177-3AD203B41FA5}">
                      <a16:colId xmlns:a16="http://schemas.microsoft.com/office/drawing/2014/main" val="1047551587"/>
                    </a:ext>
                  </a:extLst>
                </a:gridCol>
              </a:tblGrid>
              <a:tr h="0">
                <a:tc>
                  <a:txBody>
                    <a:bodyPr/>
                    <a:lstStyle/>
                    <a:p>
                      <a:r>
                        <a:rPr lang="en-US" dirty="0">
                          <a:latin typeface="+mn-lt"/>
                        </a:rPr>
                        <a:t>property</a:t>
                      </a:r>
                      <a:r>
                        <a:rPr lang="en-US" sz="100" dirty="0">
                          <a:latin typeface="+mn-lt"/>
                        </a:rPr>
                        <a:t> </a:t>
                      </a:r>
                      <a:r>
                        <a:rPr lang="en-US" dirty="0">
                          <a:latin typeface="+mn-lt"/>
                        </a:rPr>
                        <a: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street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clientN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viewDate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8073026"/>
                  </a:ext>
                </a:extLst>
              </a:tr>
              <a:tr h="0">
                <a:tc>
                  <a:txBody>
                    <a:bodyPr/>
                    <a:lstStyle/>
                    <a:p>
                      <a:r>
                        <a:rPr lang="en-US" dirty="0">
                          <a:latin typeface="+mn-lt"/>
                        </a:rPr>
                        <a:t>P</a:t>
                      </a:r>
                      <a:r>
                        <a:rPr lang="en-US" sz="100" dirty="0">
                          <a:latin typeface="+mn-lt"/>
                        </a:rPr>
                        <a:t> </a:t>
                      </a:r>
                      <a:r>
                        <a:rPr lang="en-US" dirty="0">
                          <a:latin typeface="+mn-lt"/>
                        </a:rPr>
                        <a:t>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16 Holhead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Aberdeen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24-May-01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too small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7161089"/>
                  </a:ext>
                </a:extLst>
              </a:tr>
              <a:tr h="0">
                <a:tc>
                  <a:txBody>
                    <a:bodyPr/>
                    <a:lstStyle/>
                    <a:p>
                      <a:r>
                        <a:rPr lang="en-US" dirty="0">
                          <a:latin typeface="+mn-lt"/>
                        </a:rPr>
                        <a:t>P</a:t>
                      </a:r>
                      <a:r>
                        <a:rPr lang="en-US" sz="100" dirty="0">
                          <a:latin typeface="+mn-lt"/>
                        </a:rPr>
                        <a:t> </a:t>
                      </a:r>
                      <a:r>
                        <a:rPr lang="en-US" dirty="0">
                          <a:latin typeface="+mn-lt"/>
                        </a:rPr>
                        <a:t>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16 Holhead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Aberdeen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14-May-01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no dining room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9878279"/>
                  </a:ext>
                </a:extLst>
              </a:tr>
              <a:tr h="0">
                <a:tc>
                  <a:txBody>
                    <a:bodyPr/>
                    <a:lstStyle/>
                    <a:p>
                      <a:r>
                        <a:rPr lang="en-US" dirty="0">
                          <a:latin typeface="+mn-lt"/>
                        </a:rPr>
                        <a:t>P</a:t>
                      </a:r>
                      <a:r>
                        <a:rPr lang="en-US" sz="100" dirty="0">
                          <a:latin typeface="+mn-lt"/>
                        </a:rPr>
                        <a:t> </a:t>
                      </a:r>
                      <a:r>
                        <a:rPr lang="en-US" dirty="0">
                          <a:latin typeface="+mn-lt"/>
                        </a:rPr>
                        <a:t>L94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6 Argyll</a:t>
                      </a:r>
                      <a:r>
                        <a:rPr lang="en-US" baseline="0" dirty="0">
                          <a:latin typeface="+mn-lt"/>
                        </a:rPr>
                        <a:t> St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London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9369898"/>
                  </a:ext>
                </a:extLst>
              </a:tr>
              <a:tr h="0">
                <a:tc>
                  <a:txBody>
                    <a:bodyPr/>
                    <a:lstStyle/>
                    <a:p>
                      <a:r>
                        <a:rPr lang="en-US" dirty="0">
                          <a:latin typeface="+mn-lt"/>
                        </a:rPr>
                        <a:t>P</a:t>
                      </a:r>
                      <a:r>
                        <a:rPr lang="en-US" sz="100" dirty="0">
                          <a:latin typeface="+mn-lt"/>
                        </a:rPr>
                        <a:t> </a:t>
                      </a:r>
                      <a:r>
                        <a:rPr lang="en-US" dirty="0">
                          <a:latin typeface="+mn-lt"/>
                        </a:rPr>
                        <a:t>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6 Lawrence</a:t>
                      </a:r>
                      <a:r>
                        <a:rPr lang="en-US" baseline="0" dirty="0">
                          <a:latin typeface="+mn-lt"/>
                        </a:rPr>
                        <a:t> St</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Glasgow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20-Apr-01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too remote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4075957"/>
                  </a:ext>
                </a:extLst>
              </a:tr>
              <a:tr h="0">
                <a:tc>
                  <a:txBody>
                    <a:bodyPr/>
                    <a:lstStyle/>
                    <a:p>
                      <a:r>
                        <a:rPr lang="en-US" dirty="0">
                          <a:latin typeface="+mn-lt"/>
                        </a:rPr>
                        <a:t>P</a:t>
                      </a:r>
                      <a:r>
                        <a:rPr lang="en-US" sz="100" dirty="0">
                          <a:latin typeface="+mn-lt"/>
                        </a:rPr>
                        <a:t> </a:t>
                      </a:r>
                      <a:r>
                        <a:rPr lang="en-US" dirty="0">
                          <a:latin typeface="+mn-lt"/>
                        </a:rPr>
                        <a:t>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6 Lawrence 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Glasgow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26-May-01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4227163"/>
                  </a:ext>
                </a:extLst>
              </a:tr>
              <a:tr h="0">
                <a:tc>
                  <a:txBody>
                    <a:bodyPr/>
                    <a:lstStyle/>
                    <a:p>
                      <a:r>
                        <a:rPr lang="en-US" dirty="0">
                          <a:latin typeface="+mn-lt"/>
                        </a:rPr>
                        <a:t>P</a:t>
                      </a:r>
                      <a:r>
                        <a:rPr lang="en-US" sz="100" dirty="0">
                          <a:latin typeface="+mn-lt"/>
                        </a:rPr>
                        <a:t> </a:t>
                      </a:r>
                      <a:r>
                        <a:rPr lang="en-US" dirty="0">
                          <a:latin typeface="+mn-lt"/>
                        </a:rPr>
                        <a:t>G36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2 Manor 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Glasgow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28-Apr-01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87807057"/>
                  </a:ext>
                </a:extLst>
              </a:tr>
              <a:tr h="0">
                <a:tc>
                  <a:txBody>
                    <a:bodyPr/>
                    <a:lstStyle/>
                    <a:p>
                      <a:r>
                        <a:rPr lang="en-US" dirty="0">
                          <a:latin typeface="+mn-lt"/>
                        </a:rPr>
                        <a:t>P</a:t>
                      </a:r>
                      <a:r>
                        <a:rPr lang="en-US" sz="100" dirty="0">
                          <a:latin typeface="+mn-lt"/>
                        </a:rPr>
                        <a:t> </a:t>
                      </a:r>
                      <a:r>
                        <a:rPr lang="en-US" dirty="0">
                          <a:latin typeface="+mn-lt"/>
                        </a:rPr>
                        <a:t>G21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18 Dale</a:t>
                      </a:r>
                      <a:r>
                        <a:rPr lang="en-US" baseline="0" dirty="0">
                          <a:latin typeface="+mn-lt"/>
                        </a:rPr>
                        <a:t> Rd</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Glasgow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4789654"/>
                  </a:ext>
                </a:extLst>
              </a:tr>
              <a:tr h="0">
                <a:tc>
                  <a:txBody>
                    <a:bodyPr/>
                    <a:lstStyle/>
                    <a:p>
                      <a:r>
                        <a:rPr lang="en-US" dirty="0">
                          <a:latin typeface="+mn-lt"/>
                        </a:rPr>
                        <a:t>P</a:t>
                      </a:r>
                      <a:r>
                        <a:rPr lang="en-US" sz="100" dirty="0">
                          <a:latin typeface="+mn-lt"/>
                        </a:rPr>
                        <a:t> </a:t>
                      </a:r>
                      <a:r>
                        <a:rPr lang="en-US" dirty="0">
                          <a:latin typeface="+mn-lt"/>
                        </a:rPr>
                        <a:t>G16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5 Novar</a:t>
                      </a:r>
                      <a:r>
                        <a:rPr lang="en-US" baseline="0" dirty="0">
                          <a:latin typeface="+mn-lt"/>
                        </a:rPr>
                        <a:t> Dr</a:t>
                      </a:r>
                      <a:endParaRPr lang="en-US"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Glasgow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44693286"/>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defRPr/>
            </a:pPr>
            <a:r>
              <a:rPr lang="en-GB" dirty="0">
                <a:ln w="3175">
                  <a:noFill/>
                </a:ln>
                <a:latin typeface="Times New Roman" panose="02020603050405020304" pitchFamily="18" charset="0"/>
                <a:ea typeface="+mn-ea"/>
                <a:cs typeface="Arial" pitchFamily="34" charset="0"/>
              </a:rPr>
              <a:t>Semijoin</a:t>
            </a:r>
          </a:p>
        </p:txBody>
      </p:sp>
      <p:sp>
        <p:nvSpPr>
          <p:cNvPr id="3" name="Content Placeholder 2"/>
          <p:cNvSpPr>
            <a:spLocks noGrp="1"/>
          </p:cNvSpPr>
          <p:nvPr>
            <p:ph type="body" idx="1"/>
          </p:nvPr>
        </p:nvSpPr>
        <p:spPr>
          <a:xfrm>
            <a:off x="457200" y="1600200"/>
            <a:ext cx="230188" cy="553968"/>
          </a:xfrm>
        </p:spPr>
        <p:txBody>
          <a:bodyPr wrap="square">
            <a:spAutoFit/>
          </a:bodyPr>
          <a:lstStyle/>
          <a:p>
            <a:pPr marL="255651" indent="-255651" defTabSz="912813" eaLnBrk="1" hangingPunct="1">
              <a:buFont typeface="Arial" panose="020B0604020202020204" pitchFamily="34" charset="0"/>
              <a:buChar char="•"/>
              <a:defRPr/>
            </a:pPr>
            <a:r>
              <a:rPr lang="en-GB" altLang="en-US" sz="2400" kern="1200" dirty="0">
                <a:latin typeface="Arial (Body)"/>
                <a:ea typeface="+mn-ea"/>
                <a:cs typeface="+mn-cs"/>
              </a:rPr>
              <a:t>	</a:t>
            </a:r>
          </a:p>
        </p:txBody>
      </p:sp>
      <p:pic>
        <p:nvPicPr>
          <p:cNvPr id="49157" name="Picture 6" descr="R semi join sub F, 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2701" y="1640646"/>
            <a:ext cx="113188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3"/>
          <p:cNvSpPr>
            <a:spLocks noGrp="1"/>
          </p:cNvSpPr>
          <p:nvPr>
            <p:ph sz="quarter" idx="13"/>
          </p:nvPr>
        </p:nvSpPr>
        <p:spPr>
          <a:xfrm>
            <a:off x="457200" y="2187802"/>
            <a:ext cx="8229600" cy="1404295"/>
          </a:xfrm>
        </p:spPr>
        <p:txBody>
          <a:bodyPr/>
          <a:lstStyle/>
          <a:p>
            <a:pPr marL="741553" lvl="1" indent="-284353" defTabSz="912813" eaLnBrk="1" hangingPunct="1">
              <a:buClr>
                <a:schemeClr val="tx2"/>
              </a:buClr>
              <a:buFont typeface="Arial" panose="020B0604020202020204" pitchFamily="34" charset="0"/>
              <a:buChar char="–"/>
              <a:defRPr/>
            </a:pPr>
            <a:r>
              <a:rPr lang="en-GB" altLang="en-US" sz="2400" kern="1200" dirty="0">
                <a:latin typeface="Arial (Body)"/>
              </a:rPr>
              <a:t>Defines a relation that contains the tuples of R that participate in the join of R with S.</a:t>
            </a:r>
          </a:p>
          <a:p>
            <a:pPr marL="255600" defTabSz="912813" eaLnBrk="1" hangingPunct="1">
              <a:spcBef>
                <a:spcPts val="1500"/>
              </a:spcBef>
              <a:buClr>
                <a:schemeClr val="tx2"/>
              </a:buClr>
              <a:buFont typeface="Arial" panose="020B0604020202020204" pitchFamily="34" charset="0"/>
              <a:buChar char="•"/>
              <a:defRPr/>
            </a:pPr>
            <a:r>
              <a:rPr lang="en-GB" altLang="en-US" sz="2400" kern="1200" dirty="0">
                <a:latin typeface="Arial (Body)"/>
              </a:rPr>
              <a:t>Can rewrite Semijoin using Projection and Join:</a:t>
            </a:r>
          </a:p>
        </p:txBody>
      </p:sp>
      <p:pic>
        <p:nvPicPr>
          <p:cNvPr id="49158" name="Picture 8" descr="R semi join sub F, S = upper Pi sub A, left parenthesis theta join sub F, S right parenthesi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2701" y="3804634"/>
            <a:ext cx="34004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defRPr/>
            </a:pPr>
            <a:r>
              <a:rPr lang="en-GB" dirty="0">
                <a:ln w="3175">
                  <a:noFill/>
                </a:ln>
                <a:latin typeface="Times New Roman" panose="02020603050405020304" pitchFamily="18" charset="0"/>
                <a:ea typeface="+mn-ea"/>
                <a:cs typeface="Arial" pitchFamily="34" charset="0"/>
              </a:rPr>
              <a:t>Example - Semijoin</a:t>
            </a:r>
          </a:p>
        </p:txBody>
      </p:sp>
      <p:sp>
        <p:nvSpPr>
          <p:cNvPr id="3" name="Content Placeholder 2"/>
          <p:cNvSpPr>
            <a:spLocks noGrp="1"/>
          </p:cNvSpPr>
          <p:nvPr>
            <p:ph type="body" idx="1"/>
          </p:nvPr>
        </p:nvSpPr>
        <p:spPr>
          <a:xfrm>
            <a:off x="457200" y="1600200"/>
            <a:ext cx="8229600" cy="923299"/>
          </a:xfrm>
        </p:spPr>
        <p:txBody>
          <a:bodyPr>
            <a:spAutoFit/>
          </a:bodyPr>
          <a:lstStyle/>
          <a:p>
            <a:pPr marL="255651" indent="-255651" defTabSz="912813" eaLnBrk="1" hangingPunct="1">
              <a:defRPr/>
            </a:pPr>
            <a:r>
              <a:rPr lang="en-GB" altLang="en-US" sz="2400" kern="1200" dirty="0">
                <a:ea typeface="+mn-ea"/>
                <a:cs typeface="+mn-cs"/>
              </a:rPr>
              <a:t>List complete details of all staff who work at the branch in Glasgow.</a:t>
            </a:r>
          </a:p>
        </p:txBody>
      </p:sp>
      <p:pic>
        <p:nvPicPr>
          <p:cNvPr id="6" name="Picture 5" descr="R semi join sub F, S = upper Pi sub A, left parenthesis theta join sub F, S right parenthesis"/>
          <p:cNvPicPr>
            <a:picLocks noChangeAspect="1"/>
          </p:cNvPicPr>
          <p:nvPr/>
        </p:nvPicPr>
        <p:blipFill>
          <a:blip r:embed="rId3"/>
          <a:stretch>
            <a:fillRect/>
          </a:stretch>
        </p:blipFill>
        <p:spPr>
          <a:xfrm>
            <a:off x="1340980" y="2591135"/>
            <a:ext cx="6200775" cy="523875"/>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2220145375"/>
              </p:ext>
            </p:extLst>
          </p:nvPr>
        </p:nvGraphicFramePr>
        <p:xfrm>
          <a:off x="729345" y="3553610"/>
          <a:ext cx="7794168" cy="1219200"/>
        </p:xfrm>
        <a:graphic>
          <a:graphicData uri="http://schemas.openxmlformats.org/drawingml/2006/table">
            <a:tbl>
              <a:tblPr firstRow="1" bandRow="1">
                <a:tableStyleId>{40F9630F-82C1-40B7-BC3A-925EFCFF5E92}</a:tableStyleId>
              </a:tblPr>
              <a:tblGrid>
                <a:gridCol w="974271">
                  <a:extLst>
                    <a:ext uri="{9D8B030D-6E8A-4147-A177-3AD203B41FA5}">
                      <a16:colId xmlns:a16="http://schemas.microsoft.com/office/drawing/2014/main" val="2846151543"/>
                    </a:ext>
                  </a:extLst>
                </a:gridCol>
                <a:gridCol w="974271">
                  <a:extLst>
                    <a:ext uri="{9D8B030D-6E8A-4147-A177-3AD203B41FA5}">
                      <a16:colId xmlns:a16="http://schemas.microsoft.com/office/drawing/2014/main" val="3630031066"/>
                    </a:ext>
                  </a:extLst>
                </a:gridCol>
                <a:gridCol w="783770">
                  <a:extLst>
                    <a:ext uri="{9D8B030D-6E8A-4147-A177-3AD203B41FA5}">
                      <a16:colId xmlns:a16="http://schemas.microsoft.com/office/drawing/2014/main" val="1683039874"/>
                    </a:ext>
                  </a:extLst>
                </a:gridCol>
                <a:gridCol w="1164772">
                  <a:extLst>
                    <a:ext uri="{9D8B030D-6E8A-4147-A177-3AD203B41FA5}">
                      <a16:colId xmlns:a16="http://schemas.microsoft.com/office/drawing/2014/main" val="649447877"/>
                    </a:ext>
                  </a:extLst>
                </a:gridCol>
                <a:gridCol w="729342">
                  <a:extLst>
                    <a:ext uri="{9D8B030D-6E8A-4147-A177-3AD203B41FA5}">
                      <a16:colId xmlns:a16="http://schemas.microsoft.com/office/drawing/2014/main" val="1087236037"/>
                    </a:ext>
                  </a:extLst>
                </a:gridCol>
                <a:gridCol w="1219200">
                  <a:extLst>
                    <a:ext uri="{9D8B030D-6E8A-4147-A177-3AD203B41FA5}">
                      <a16:colId xmlns:a16="http://schemas.microsoft.com/office/drawing/2014/main" val="137787968"/>
                    </a:ext>
                  </a:extLst>
                </a:gridCol>
                <a:gridCol w="881743">
                  <a:extLst>
                    <a:ext uri="{9D8B030D-6E8A-4147-A177-3AD203B41FA5}">
                      <a16:colId xmlns:a16="http://schemas.microsoft.com/office/drawing/2014/main" val="2479455721"/>
                    </a:ext>
                  </a:extLst>
                </a:gridCol>
                <a:gridCol w="1066799">
                  <a:extLst>
                    <a:ext uri="{9D8B030D-6E8A-4147-A177-3AD203B41FA5}">
                      <a16:colId xmlns:a16="http://schemas.microsoft.com/office/drawing/2014/main" val="955072971"/>
                    </a:ext>
                  </a:extLst>
                </a:gridCol>
              </a:tblGrid>
              <a:tr h="0">
                <a:tc>
                  <a:txBody>
                    <a:bodyPr/>
                    <a:lstStyle/>
                    <a:p>
                      <a:r>
                        <a:rPr lang="en-US" dirty="0">
                          <a:latin typeface="+mn-lt"/>
                        </a:rPr>
                        <a:t>staff</a:t>
                      </a:r>
                      <a:r>
                        <a:rPr lang="en-US" sz="100" dirty="0">
                          <a:latin typeface="+mn-lt"/>
                        </a:rPr>
                        <a:t> </a:t>
                      </a:r>
                      <a:r>
                        <a:rPr lang="en-US" dirty="0">
                          <a:latin typeface="+mn-lt"/>
                        </a:rPr>
                        <a: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f</a:t>
                      </a:r>
                      <a:r>
                        <a:rPr lang="en-US" sz="100" dirty="0">
                          <a:latin typeface="+mn-lt"/>
                        </a:rPr>
                        <a:t> </a:t>
                      </a:r>
                      <a:r>
                        <a:rPr lang="en-US"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l</a:t>
                      </a:r>
                      <a:r>
                        <a:rPr lang="en-US" sz="100" dirty="0">
                          <a:latin typeface="+mn-lt"/>
                        </a:rPr>
                        <a:t> </a:t>
                      </a:r>
                      <a:r>
                        <a:rPr lang="en-US"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sex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D</a:t>
                      </a:r>
                      <a:r>
                        <a:rPr lang="en-US" sz="100" dirty="0">
                          <a:latin typeface="+mn-lt"/>
                        </a:rPr>
                        <a:t> </a:t>
                      </a:r>
                      <a:r>
                        <a:rPr lang="en-US" dirty="0">
                          <a:latin typeface="+mn-lt"/>
                        </a:rPr>
                        <a:t>O</a:t>
                      </a:r>
                      <a:r>
                        <a:rPr lang="en-US" sz="100" dirty="0">
                          <a:latin typeface="+mn-lt"/>
                        </a:rPr>
                        <a:t> </a:t>
                      </a:r>
                      <a:r>
                        <a:rPr lang="en-US" dirty="0">
                          <a:latin typeface="+mn-lt"/>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branch</a:t>
                      </a:r>
                      <a:r>
                        <a:rPr lang="en-US" sz="100" dirty="0">
                          <a:latin typeface="+mn-lt"/>
                        </a:rPr>
                        <a:t> </a:t>
                      </a:r>
                      <a:r>
                        <a:rPr lang="en-US" dirty="0">
                          <a:latin typeface="+mn-lt"/>
                        </a:rPr>
                        <a: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8317027"/>
                  </a:ext>
                </a:extLst>
              </a:tr>
              <a:tr h="0">
                <a:tc>
                  <a:txBody>
                    <a:bodyPr/>
                    <a:lstStyle/>
                    <a:p>
                      <a:r>
                        <a:rPr lang="en-US" dirty="0">
                          <a:latin typeface="+mn-lt"/>
                        </a:rPr>
                        <a:t>S</a:t>
                      </a:r>
                      <a:r>
                        <a:rPr lang="en-US" sz="100" dirty="0">
                          <a:latin typeface="+mn-lt"/>
                        </a:rPr>
                        <a:t> </a:t>
                      </a:r>
                      <a:r>
                        <a:rPr lang="en-US" dirty="0">
                          <a:latin typeface="+mn-lt"/>
                        </a:rPr>
                        <a:t>G37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Ann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Beech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Assistant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10-Nov-60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B003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5111385"/>
                  </a:ext>
                </a:extLst>
              </a:tr>
              <a:tr h="0">
                <a:tc>
                  <a:txBody>
                    <a:bodyPr/>
                    <a:lstStyle/>
                    <a:p>
                      <a:r>
                        <a:rPr lang="en-US" dirty="0">
                          <a:latin typeface="+mn-lt"/>
                        </a:rPr>
                        <a:t>S</a:t>
                      </a:r>
                      <a:r>
                        <a:rPr lang="en-US" sz="100" dirty="0">
                          <a:latin typeface="+mn-lt"/>
                        </a:rPr>
                        <a:t> </a:t>
                      </a:r>
                      <a:r>
                        <a:rPr lang="en-US" dirty="0">
                          <a:latin typeface="+mn-lt"/>
                        </a:rPr>
                        <a:t>G14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David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Ford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Supervisor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24-Mar-58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B003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9246005"/>
                  </a:ext>
                </a:extLst>
              </a:tr>
              <a:tr h="0">
                <a:tc>
                  <a:txBody>
                    <a:bodyPr/>
                    <a:lstStyle/>
                    <a:p>
                      <a:r>
                        <a:rPr lang="en-US" dirty="0">
                          <a:latin typeface="+mn-lt"/>
                        </a:rPr>
                        <a:t>S</a:t>
                      </a:r>
                      <a:r>
                        <a:rPr lang="en-US" sz="100" dirty="0">
                          <a:latin typeface="+mn-lt"/>
                        </a:rPr>
                        <a:t> </a:t>
                      </a:r>
                      <a:r>
                        <a:rPr lang="en-US" dirty="0">
                          <a:latin typeface="+mn-lt"/>
                        </a:rPr>
                        <a:t>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Susan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Brand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3-Jun-40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24000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B003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605653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Division</a:t>
            </a:r>
          </a:p>
        </p:txBody>
      </p:sp>
      <p:sp>
        <p:nvSpPr>
          <p:cNvPr id="3" name="Text Placeholder 2"/>
          <p:cNvSpPr>
            <a:spLocks noGrp="1"/>
          </p:cNvSpPr>
          <p:nvPr>
            <p:ph type="body" idx="1"/>
          </p:nvPr>
        </p:nvSpPr>
        <p:spPr>
          <a:xfrm>
            <a:off x="457200" y="1600200"/>
            <a:ext cx="342900" cy="553968"/>
          </a:xfrm>
        </p:spPr>
        <p:txBody>
          <a:bodyPr wrap="square">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 </a:t>
            </a:r>
          </a:p>
        </p:txBody>
      </p:sp>
      <p:graphicFrame>
        <p:nvGraphicFramePr>
          <p:cNvPr id="51204" name="Object 3" descr="R divided by S"/>
          <p:cNvGraphicFramePr>
            <a:graphicFrameLocks noChangeAspect="1"/>
          </p:cNvGraphicFramePr>
          <p:nvPr>
            <p:extLst>
              <p:ext uri="{D42A27DB-BD31-4B8C-83A1-F6EECF244321}">
                <p14:modId xmlns:p14="http://schemas.microsoft.com/office/powerpoint/2010/main" val="1230895119"/>
              </p:ext>
            </p:extLst>
          </p:nvPr>
        </p:nvGraphicFramePr>
        <p:xfrm>
          <a:off x="800100" y="1674813"/>
          <a:ext cx="819150" cy="382587"/>
        </p:xfrm>
        <a:graphic>
          <a:graphicData uri="http://schemas.openxmlformats.org/presentationml/2006/ole">
            <mc:AlternateContent xmlns:mc="http://schemas.openxmlformats.org/markup-compatibility/2006">
              <mc:Choice xmlns:v="urn:schemas-microsoft-com:vml" Requires="v">
                <p:oleObj spid="_x0000_s16386" name="Equation" r:id="rId3" imgW="380670" imgH="177646" progId="Equation.DSMT4">
                  <p:embed/>
                </p:oleObj>
              </mc:Choice>
              <mc:Fallback>
                <p:oleObj name="Equation" r:id="rId3" imgW="380670" imgH="177646" progId="Equation.DSMT4">
                  <p:embed/>
                  <p:pic>
                    <p:nvPicPr>
                      <p:cNvPr id="51204" name="Object 3" descr="R divided by 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 y="1674813"/>
                        <a:ext cx="81915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Placeholder 3"/>
          <p:cNvSpPr>
            <a:spLocks noGrp="1"/>
          </p:cNvSpPr>
          <p:nvPr>
            <p:ph type="body" idx="2"/>
          </p:nvPr>
        </p:nvSpPr>
        <p:spPr>
          <a:xfrm>
            <a:off x="446448" y="2070448"/>
            <a:ext cx="8229600" cy="1787248"/>
          </a:xfrm>
        </p:spPr>
        <p:txBody>
          <a:bodyPr/>
          <a:lstStyle/>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rPr>
              <a:t>Defines a relation over the attributes C that consists of set of tuples from R that match combination of </a:t>
            </a:r>
            <a:r>
              <a:rPr lang="en-GB" altLang="en-US" sz="2400" b="1" kern="1200" dirty="0">
                <a:solidFill>
                  <a:srgbClr val="000000"/>
                </a:solidFill>
                <a:latin typeface="Arial (Body)"/>
              </a:rPr>
              <a:t>every</a:t>
            </a:r>
            <a:r>
              <a:rPr lang="en-GB" altLang="en-US" sz="2400" kern="1200" dirty="0">
                <a:solidFill>
                  <a:srgbClr val="000000"/>
                </a:solidFill>
                <a:latin typeface="Arial (Body)"/>
              </a:rPr>
              <a:t> tuple in S.</a:t>
            </a:r>
          </a:p>
          <a:p>
            <a:pPr marL="255651" indent="-255651" defTabSz="912813" eaLnBrk="1" hangingPunct="1">
              <a:tabLst/>
              <a:defRPr/>
            </a:pPr>
            <a:r>
              <a:rPr lang="en-GB" altLang="en-US" sz="2400" kern="1200" dirty="0">
                <a:solidFill>
                  <a:srgbClr val="000000"/>
                </a:solidFill>
                <a:latin typeface="Arial (Body)"/>
              </a:rPr>
              <a:t>Expressed using basic operations:</a:t>
            </a:r>
          </a:p>
        </p:txBody>
      </p:sp>
      <p:graphicFrame>
        <p:nvGraphicFramePr>
          <p:cNvPr id="51205" name="Object 4" descr="T sub 1 assigns upper Pi sub c, left parenthesis R right parenthesis. T sub 2 assigns upper Pi sub c, left parenthesis left parenthesis S times T sub 1 times right parenthesis minus R right parenthesis. T assigns T sub 1 minus T sub 2."/>
          <p:cNvGraphicFramePr>
            <a:graphicFrameLocks noChangeAspect="1"/>
          </p:cNvGraphicFramePr>
          <p:nvPr>
            <p:extLst>
              <p:ext uri="{D42A27DB-BD31-4B8C-83A1-F6EECF244321}">
                <p14:modId xmlns:p14="http://schemas.microsoft.com/office/powerpoint/2010/main" val="4149340750"/>
              </p:ext>
            </p:extLst>
          </p:nvPr>
        </p:nvGraphicFramePr>
        <p:xfrm>
          <a:off x="1227138" y="3954463"/>
          <a:ext cx="2944812" cy="1485900"/>
        </p:xfrm>
        <a:graphic>
          <a:graphicData uri="http://schemas.openxmlformats.org/presentationml/2006/ole">
            <mc:AlternateContent xmlns:mc="http://schemas.openxmlformats.org/markup-compatibility/2006">
              <mc:Choice xmlns:v="urn:schemas-microsoft-com:vml" Requires="v">
                <p:oleObj spid="_x0000_s16387" name="Equation" r:id="rId5" imgW="1409400" imgH="711000" progId="Equation.DSMT4">
                  <p:embed/>
                </p:oleObj>
              </mc:Choice>
              <mc:Fallback>
                <p:oleObj name="Equation" r:id="rId5" imgW="1409400" imgH="711000" progId="Equation.DSMT4">
                  <p:embed/>
                  <p:pic>
                    <p:nvPicPr>
                      <p:cNvPr id="51205" name="Object 4" descr="T sub 1 assigns upper Pi sub c, left parenthesis R right parenthesis. T sub 2 assigns upper Pi sub c, left parenthesis left parenthesis S times T sub 1 times right parenthesis minus R right parenthesis. T assigns T sub 1 minus T sub 2."/>
                      <p:cNvPicPr>
                        <a:picLocks noChangeAspect="1" noChangeArrowheads="1"/>
                      </p:cNvPicPr>
                      <p:nvPr/>
                    </p:nvPicPr>
                    <p:blipFill>
                      <a:blip r:embed="rId6"/>
                      <a:srcRect/>
                      <a:stretch>
                        <a:fillRect/>
                      </a:stretch>
                    </p:blipFill>
                    <p:spPr bwMode="auto">
                      <a:xfrm>
                        <a:off x="1227138" y="3954463"/>
                        <a:ext cx="2944812"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Example - Division</a:t>
            </a:r>
          </a:p>
        </p:txBody>
      </p:sp>
      <p:sp>
        <p:nvSpPr>
          <p:cNvPr id="3" name="Text Placeholder 2"/>
          <p:cNvSpPr>
            <a:spLocks noGrp="1"/>
          </p:cNvSpPr>
          <p:nvPr>
            <p:ph type="body" idx="1"/>
          </p:nvPr>
        </p:nvSpPr>
        <p:spPr>
          <a:xfrm>
            <a:off x="431800" y="1592263"/>
            <a:ext cx="8407400" cy="923299"/>
          </a:xfrm>
        </p:spPr>
        <p:txBody>
          <a:bodyPr wrap="square">
            <a:spAutoFit/>
          </a:bodyPr>
          <a:lstStyle/>
          <a:p>
            <a:pPr marL="255651" indent="-255651" defTabSz="912813" eaLnBrk="1" hangingPunct="1">
              <a:defRPr/>
            </a:pPr>
            <a:r>
              <a:rPr lang="en-GB" altLang="en-US" sz="2400" kern="1200" dirty="0">
                <a:solidFill>
                  <a:srgbClr val="000000"/>
                </a:solidFill>
                <a:ea typeface="+mn-ea"/>
                <a:cs typeface="+mn-cs"/>
              </a:rPr>
              <a:t>Identify all clients who have viewed all properties with three rooms.</a:t>
            </a:r>
          </a:p>
        </p:txBody>
      </p:sp>
      <p:graphicFrame>
        <p:nvGraphicFramePr>
          <p:cNvPr id="52228" name="Object 3" descr="left parenthesis Pi sub, client N o comma property N o comma, left parenthesis Viewing right parenthesis right parenthesis divided by left parenthesis Pi sub property N o left parenthesis Pi sub property N o left parenthesis sigma begin sub rooms equal 3 left parenthesis Property For Rent right parenthesis right parenthesis right parenthesis"/>
          <p:cNvGraphicFramePr>
            <a:graphicFrameLocks noChangeAspect="1"/>
          </p:cNvGraphicFramePr>
          <p:nvPr>
            <p:extLst>
              <p:ext uri="{D42A27DB-BD31-4B8C-83A1-F6EECF244321}">
                <p14:modId xmlns:p14="http://schemas.microsoft.com/office/powerpoint/2010/main" val="166804962"/>
              </p:ext>
            </p:extLst>
          </p:nvPr>
        </p:nvGraphicFramePr>
        <p:xfrm>
          <a:off x="1799248" y="2528403"/>
          <a:ext cx="4922970" cy="939744"/>
        </p:xfrm>
        <a:graphic>
          <a:graphicData uri="http://schemas.openxmlformats.org/presentationml/2006/ole">
            <mc:AlternateContent xmlns:mc="http://schemas.openxmlformats.org/markup-compatibility/2006">
              <mc:Choice xmlns:v="urn:schemas-microsoft-com:vml" Requires="v">
                <p:oleObj spid="_x0000_s17410" name="Equation" r:id="rId3" imgW="2527200" imgH="482400" progId="Equation.DSMT4">
                  <p:embed/>
                </p:oleObj>
              </mc:Choice>
              <mc:Fallback>
                <p:oleObj name="Equation" r:id="rId3" imgW="2527200" imgH="482400" progId="Equation.DSMT4">
                  <p:embed/>
                  <p:pic>
                    <p:nvPicPr>
                      <p:cNvPr id="52228" name="Object 3" descr="left parenthesis Pi sub, client N o comma property N o comma, left parenthesis Viewing right parenthesis right parenthesis divided by left parenthesis Pi sub property N o left parenthesis Pi sub property N o left parenthesis sigma begin sub rooms equal 3 left parenthesis Property For Rent right parenthesis right parenthesis right parenthesis"/>
                      <p:cNvPicPr>
                        <a:picLocks noChangeAspect="1" noChangeArrowheads="1"/>
                      </p:cNvPicPr>
                      <p:nvPr/>
                    </p:nvPicPr>
                    <p:blipFill>
                      <a:blip r:embed="rId4"/>
                      <a:srcRect/>
                      <a:stretch>
                        <a:fillRect/>
                      </a:stretch>
                    </p:blipFill>
                    <p:spPr bwMode="auto">
                      <a:xfrm>
                        <a:off x="1799248" y="2528403"/>
                        <a:ext cx="4922970" cy="939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descr="left parenthesis Pi sub, client N o comma property N o comma, left parenthesis Viewing right parenthesis right parenthesis"/>
          <p:cNvGraphicFramePr>
            <a:graphicFrameLocks noChangeAspect="1"/>
          </p:cNvGraphicFramePr>
          <p:nvPr>
            <p:extLst>
              <p:ext uri="{D42A27DB-BD31-4B8C-83A1-F6EECF244321}">
                <p14:modId xmlns:p14="http://schemas.microsoft.com/office/powerpoint/2010/main" val="484832070"/>
              </p:ext>
            </p:extLst>
          </p:nvPr>
        </p:nvGraphicFramePr>
        <p:xfrm>
          <a:off x="496266" y="3632821"/>
          <a:ext cx="2812484" cy="392917"/>
        </p:xfrm>
        <a:graphic>
          <a:graphicData uri="http://schemas.openxmlformats.org/presentationml/2006/ole">
            <mc:AlternateContent xmlns:mc="http://schemas.openxmlformats.org/markup-compatibility/2006">
              <mc:Choice xmlns:v="urn:schemas-microsoft-com:vml" Requires="v">
                <p:oleObj spid="_x0000_s17411" name="Equation" r:id="rId5" imgW="1726920" imgH="241200" progId="Equation.DSMT4">
                  <p:embed/>
                </p:oleObj>
              </mc:Choice>
              <mc:Fallback>
                <p:oleObj name="Equation" r:id="rId5" imgW="1726920" imgH="241200" progId="Equation.DSMT4">
                  <p:embed/>
                  <p:pic>
                    <p:nvPicPr>
                      <p:cNvPr id="9" name="Object 8" descr="left parenthesis Pi sub, client N o comma property N o comma, left parenthesis Viewing right parenthesis right parenthesis"/>
                      <p:cNvPicPr/>
                      <p:nvPr/>
                    </p:nvPicPr>
                    <p:blipFill>
                      <a:blip r:embed="rId6"/>
                      <a:stretch>
                        <a:fillRect/>
                      </a:stretch>
                    </p:blipFill>
                    <p:spPr>
                      <a:xfrm>
                        <a:off x="496266" y="3632821"/>
                        <a:ext cx="2812484" cy="392917"/>
                      </a:xfrm>
                      <a:prstGeom prst="rect">
                        <a:avLst/>
                      </a:prstGeom>
                    </p:spPr>
                  </p:pic>
                </p:oleObj>
              </mc:Fallback>
            </mc:AlternateContent>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909390966"/>
              </p:ext>
            </p:extLst>
          </p:nvPr>
        </p:nvGraphicFramePr>
        <p:xfrm>
          <a:off x="552677" y="4174671"/>
          <a:ext cx="2342924" cy="1828800"/>
        </p:xfrm>
        <a:graphic>
          <a:graphicData uri="http://schemas.openxmlformats.org/drawingml/2006/table">
            <a:tbl>
              <a:tblPr firstRow="1" bandRow="1">
                <a:tableStyleId>{40F9630F-82C1-40B7-BC3A-925EFCFF5E92}</a:tableStyleId>
              </a:tblPr>
              <a:tblGrid>
                <a:gridCol w="998627">
                  <a:extLst>
                    <a:ext uri="{9D8B030D-6E8A-4147-A177-3AD203B41FA5}">
                      <a16:colId xmlns:a16="http://schemas.microsoft.com/office/drawing/2014/main" val="3558171669"/>
                    </a:ext>
                  </a:extLst>
                </a:gridCol>
                <a:gridCol w="1344297">
                  <a:extLst>
                    <a:ext uri="{9D8B030D-6E8A-4147-A177-3AD203B41FA5}">
                      <a16:colId xmlns:a16="http://schemas.microsoft.com/office/drawing/2014/main" val="3658789178"/>
                    </a:ext>
                  </a:extLst>
                </a:gridCol>
              </a:tblGrid>
              <a:tr h="0">
                <a:tc>
                  <a:txBody>
                    <a:bodyPr/>
                    <a:lstStyle/>
                    <a:p>
                      <a:r>
                        <a:rPr lang="en-US" sz="1400" dirty="0">
                          <a:latin typeface="+mn-lt"/>
                        </a:rPr>
                        <a:t>client</a:t>
                      </a:r>
                      <a:r>
                        <a:rPr lang="en-US" sz="100" dirty="0">
                          <a:latin typeface="+mn-lt"/>
                        </a:rPr>
                        <a:t> </a:t>
                      </a:r>
                      <a:r>
                        <a:rPr lang="en-US" sz="1400" dirty="0">
                          <a:latin typeface="+mn-lt"/>
                        </a:rPr>
                        <a:t>N</a:t>
                      </a:r>
                      <a:r>
                        <a:rPr lang="en-US" sz="100" dirty="0">
                          <a:latin typeface="+mn-lt"/>
                        </a:rPr>
                        <a:t> </a:t>
                      </a:r>
                      <a:r>
                        <a:rPr lang="en-US" sz="1400"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latin typeface="+mn-lt"/>
                        </a:rPr>
                        <a:t>property</a:t>
                      </a:r>
                      <a:r>
                        <a:rPr lang="en-US" sz="100" dirty="0">
                          <a:latin typeface="+mn-lt"/>
                        </a:rPr>
                        <a:t> </a:t>
                      </a:r>
                      <a:r>
                        <a:rPr lang="en-US" sz="1400" dirty="0">
                          <a:latin typeface="+mn-lt"/>
                        </a:rPr>
                        <a:t>N</a:t>
                      </a:r>
                      <a:r>
                        <a:rPr lang="en-US" sz="100" dirty="0">
                          <a:latin typeface="+mn-lt"/>
                        </a:rPr>
                        <a:t> </a:t>
                      </a:r>
                      <a:r>
                        <a:rPr lang="en-US" sz="1400"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1144476"/>
                  </a:ext>
                </a:extLst>
              </a:tr>
              <a:tr h="0">
                <a:tc>
                  <a:txBody>
                    <a:bodyPr/>
                    <a:lstStyle/>
                    <a:p>
                      <a:r>
                        <a:rPr lang="en-US" sz="1400" dirty="0">
                          <a:latin typeface="+mn-lt"/>
                        </a:rPr>
                        <a:t>C</a:t>
                      </a:r>
                      <a:r>
                        <a:rPr lang="en-US" sz="100" dirty="0">
                          <a:latin typeface="+mn-lt"/>
                        </a:rPr>
                        <a:t> </a:t>
                      </a:r>
                      <a:r>
                        <a:rPr lang="en-US" sz="1400"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latin typeface="+mn-lt"/>
                        </a:rPr>
                        <a:t>P</a:t>
                      </a:r>
                      <a:r>
                        <a:rPr lang="en-US" sz="100" dirty="0">
                          <a:latin typeface="+mn-lt"/>
                        </a:rPr>
                        <a:t> </a:t>
                      </a:r>
                      <a:r>
                        <a:rPr lang="en-US" sz="1400" dirty="0">
                          <a:latin typeface="+mn-lt"/>
                        </a:rPr>
                        <a:t>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665287876"/>
                  </a:ext>
                </a:extLst>
              </a:tr>
              <a:tr h="0">
                <a:tc>
                  <a:txBody>
                    <a:bodyPr/>
                    <a:lstStyle/>
                    <a:p>
                      <a:r>
                        <a:rPr lang="en-US" sz="1400" dirty="0">
                          <a:latin typeface="+mn-lt"/>
                        </a:rPr>
                        <a:t>C</a:t>
                      </a:r>
                      <a:r>
                        <a:rPr lang="en-US" sz="100" dirty="0">
                          <a:latin typeface="+mn-lt"/>
                        </a:rPr>
                        <a:t> </a:t>
                      </a:r>
                      <a:r>
                        <a:rPr lang="en-US" sz="1400" dirty="0">
                          <a:latin typeface="+mn-lt"/>
                        </a:rPr>
                        <a:t>R76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latin typeface="+mn-lt"/>
                        </a:rPr>
                        <a:t>P</a:t>
                      </a:r>
                      <a:r>
                        <a:rPr lang="en-US" sz="100" dirty="0">
                          <a:latin typeface="+mn-lt"/>
                        </a:rPr>
                        <a:t> </a:t>
                      </a:r>
                      <a:r>
                        <a:rPr lang="en-US" sz="1400" dirty="0">
                          <a:latin typeface="+mn-lt"/>
                        </a:rPr>
                        <a:t>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362028854"/>
                  </a:ext>
                </a:extLst>
              </a:tr>
              <a:tr h="0">
                <a:tc>
                  <a:txBody>
                    <a:bodyPr/>
                    <a:lstStyle/>
                    <a:p>
                      <a:r>
                        <a:rPr lang="en-US" sz="1400" dirty="0">
                          <a:latin typeface="+mn-lt"/>
                        </a:rPr>
                        <a:t>C</a:t>
                      </a:r>
                      <a:r>
                        <a:rPr lang="en-US" sz="100" dirty="0">
                          <a:latin typeface="+mn-lt"/>
                        </a:rPr>
                        <a:t> </a:t>
                      </a:r>
                      <a:r>
                        <a:rPr lang="en-US" sz="1400"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latin typeface="+mn-lt"/>
                        </a:rPr>
                        <a:t>P</a:t>
                      </a:r>
                      <a:r>
                        <a:rPr lang="en-US" sz="100" dirty="0">
                          <a:latin typeface="+mn-lt"/>
                        </a:rPr>
                        <a:t> </a:t>
                      </a:r>
                      <a:r>
                        <a:rPr lang="en-US" sz="1400" dirty="0">
                          <a:latin typeface="+mn-lt"/>
                        </a:rPr>
                        <a:t>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553899775"/>
                  </a:ext>
                </a:extLst>
              </a:tr>
              <a:tr h="0">
                <a:tc>
                  <a:txBody>
                    <a:bodyPr/>
                    <a:lstStyle/>
                    <a:p>
                      <a:r>
                        <a:rPr lang="en-US" sz="1400" dirty="0">
                          <a:latin typeface="+mn-lt"/>
                        </a:rPr>
                        <a:t>C</a:t>
                      </a:r>
                      <a:r>
                        <a:rPr lang="en-US" sz="100" dirty="0">
                          <a:latin typeface="+mn-lt"/>
                        </a:rPr>
                        <a:t> </a:t>
                      </a:r>
                      <a:r>
                        <a:rPr lang="en-US" sz="1400" dirty="0">
                          <a:latin typeface="+mn-lt"/>
                        </a:rPr>
                        <a:t>R62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latin typeface="+mn-lt"/>
                        </a:rPr>
                        <a:t>P</a:t>
                      </a:r>
                      <a:r>
                        <a:rPr lang="en-US" sz="100" dirty="0">
                          <a:latin typeface="+mn-lt"/>
                        </a:rPr>
                        <a:t> </a:t>
                      </a:r>
                      <a:r>
                        <a:rPr lang="en-US" sz="1400" dirty="0">
                          <a:latin typeface="+mn-lt"/>
                        </a:rPr>
                        <a:t>A14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12037505"/>
                  </a:ext>
                </a:extLst>
              </a:tr>
              <a:tr h="0">
                <a:tc>
                  <a:txBody>
                    <a:bodyPr/>
                    <a:lstStyle/>
                    <a:p>
                      <a:r>
                        <a:rPr lang="en-US" sz="1400" dirty="0">
                          <a:latin typeface="+mn-lt"/>
                        </a:rPr>
                        <a:t>C</a:t>
                      </a:r>
                      <a:r>
                        <a:rPr lang="en-US" sz="100" dirty="0">
                          <a:latin typeface="+mn-lt"/>
                        </a:rPr>
                        <a:t> </a:t>
                      </a:r>
                      <a:r>
                        <a:rPr lang="en-US" sz="1400"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latin typeface="+mn-lt"/>
                        </a:rPr>
                        <a:t>P</a:t>
                      </a:r>
                      <a:r>
                        <a:rPr lang="en-US" sz="100" dirty="0">
                          <a:latin typeface="+mn-lt"/>
                        </a:rPr>
                        <a:t> </a:t>
                      </a:r>
                      <a:r>
                        <a:rPr lang="en-US" sz="1400" dirty="0">
                          <a:latin typeface="+mn-lt"/>
                        </a:rPr>
                        <a:t>G36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0252471"/>
                  </a:ext>
                </a:extLst>
              </a:tr>
            </a:tbl>
          </a:graphicData>
        </a:graphic>
      </p:graphicFrame>
      <p:graphicFrame>
        <p:nvGraphicFramePr>
          <p:cNvPr id="10" name="Object 9" descr="left parenthesis Pi sub property N o left parenthesis Pi sub property N o left parenthesis sigma begin sub rooms equal 3 left parenthesis Property For Rent right parenthesis right parenthesis"/>
          <p:cNvGraphicFramePr>
            <a:graphicFrameLocks noChangeAspect="1"/>
          </p:cNvGraphicFramePr>
          <p:nvPr>
            <p:extLst>
              <p:ext uri="{D42A27DB-BD31-4B8C-83A1-F6EECF244321}">
                <p14:modId xmlns:p14="http://schemas.microsoft.com/office/powerpoint/2010/main" val="3446855937"/>
              </p:ext>
            </p:extLst>
          </p:nvPr>
        </p:nvGraphicFramePr>
        <p:xfrm>
          <a:off x="3401621" y="4218212"/>
          <a:ext cx="3388616" cy="328485"/>
        </p:xfrm>
        <a:graphic>
          <a:graphicData uri="http://schemas.openxmlformats.org/presentationml/2006/ole">
            <mc:AlternateContent xmlns:mc="http://schemas.openxmlformats.org/markup-compatibility/2006">
              <mc:Choice xmlns:v="urn:schemas-microsoft-com:vml" Requires="v">
                <p:oleObj spid="_x0000_s17412" name="Equation" r:id="rId7" imgW="2489040" imgH="241200" progId="Equation.DSMT4">
                  <p:embed/>
                </p:oleObj>
              </mc:Choice>
              <mc:Fallback>
                <p:oleObj name="Equation" r:id="rId7" imgW="2489040" imgH="241200" progId="Equation.DSMT4">
                  <p:embed/>
                  <p:pic>
                    <p:nvPicPr>
                      <p:cNvPr id="10" name="Object 9" descr="left parenthesis Pi sub property N o left parenthesis Pi sub property N o left parenthesis sigma begin sub rooms equal 3 left parenthesis Property For Rent right parenthesis right parenthesis"/>
                      <p:cNvPicPr/>
                      <p:nvPr/>
                    </p:nvPicPr>
                    <p:blipFill>
                      <a:blip r:embed="rId8"/>
                      <a:stretch>
                        <a:fillRect/>
                      </a:stretch>
                    </p:blipFill>
                    <p:spPr>
                      <a:xfrm>
                        <a:off x="3401621" y="4218212"/>
                        <a:ext cx="3388616" cy="328485"/>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67910211"/>
              </p:ext>
            </p:extLst>
          </p:nvPr>
        </p:nvGraphicFramePr>
        <p:xfrm>
          <a:off x="3487337" y="4728754"/>
          <a:ext cx="1328057" cy="914400"/>
        </p:xfrm>
        <a:graphic>
          <a:graphicData uri="http://schemas.openxmlformats.org/drawingml/2006/table">
            <a:tbl>
              <a:tblPr firstRow="1" bandRow="1">
                <a:tableStyleId>{40F9630F-82C1-40B7-BC3A-925EFCFF5E92}</a:tableStyleId>
              </a:tblPr>
              <a:tblGrid>
                <a:gridCol w="1328057">
                  <a:extLst>
                    <a:ext uri="{9D8B030D-6E8A-4147-A177-3AD203B41FA5}">
                      <a16:colId xmlns:a16="http://schemas.microsoft.com/office/drawing/2014/main" val="593415874"/>
                    </a:ext>
                  </a:extLst>
                </a:gridCol>
              </a:tblGrid>
              <a:tr h="0">
                <a:tc>
                  <a:txBody>
                    <a:bodyPr/>
                    <a:lstStyle/>
                    <a:p>
                      <a:r>
                        <a:rPr lang="en-US" dirty="0">
                          <a:latin typeface="+mn-lt"/>
                        </a:rPr>
                        <a:t>property</a:t>
                      </a:r>
                      <a:r>
                        <a:rPr lang="en-US" sz="100" dirty="0">
                          <a:latin typeface="+mn-lt"/>
                        </a:rPr>
                        <a:t> </a:t>
                      </a:r>
                      <a:r>
                        <a:rPr lang="en-US" dirty="0">
                          <a:latin typeface="+mn-lt"/>
                        </a:rPr>
                        <a: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8097223"/>
                  </a:ext>
                </a:extLst>
              </a:tr>
              <a:tr h="0">
                <a:tc>
                  <a:txBody>
                    <a:bodyPr/>
                    <a:lstStyle/>
                    <a:p>
                      <a:r>
                        <a:rPr lang="en-US" dirty="0">
                          <a:latin typeface="+mn-lt"/>
                        </a:rPr>
                        <a:t>P</a:t>
                      </a:r>
                      <a:r>
                        <a:rPr lang="en-US" sz="100" dirty="0">
                          <a:latin typeface="+mn-lt"/>
                        </a:rPr>
                        <a:t> </a:t>
                      </a:r>
                      <a:r>
                        <a:rPr lang="en-US" dirty="0">
                          <a:latin typeface="+mn-lt"/>
                        </a:rPr>
                        <a:t>G4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3693976"/>
                  </a:ext>
                </a:extLst>
              </a:tr>
              <a:tr h="0">
                <a:tc>
                  <a:txBody>
                    <a:bodyPr/>
                    <a:lstStyle/>
                    <a:p>
                      <a:r>
                        <a:rPr lang="en-US" dirty="0">
                          <a:latin typeface="+mn-lt"/>
                        </a:rPr>
                        <a:t>P</a:t>
                      </a:r>
                      <a:r>
                        <a:rPr lang="en-US" sz="100" dirty="0">
                          <a:latin typeface="+mn-lt"/>
                        </a:rPr>
                        <a:t> </a:t>
                      </a:r>
                      <a:r>
                        <a:rPr lang="en-US" dirty="0">
                          <a:latin typeface="+mn-lt"/>
                        </a:rPr>
                        <a:t>G36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990005"/>
                  </a:ext>
                </a:extLst>
              </a:tr>
            </a:tbl>
          </a:graphicData>
        </a:graphic>
      </p:graphicFrame>
      <p:sp>
        <p:nvSpPr>
          <p:cNvPr id="7" name="Text Placeholder 6"/>
          <p:cNvSpPr>
            <a:spLocks noGrp="1"/>
          </p:cNvSpPr>
          <p:nvPr>
            <p:ph type="body" idx="2"/>
          </p:nvPr>
        </p:nvSpPr>
        <p:spPr>
          <a:xfrm>
            <a:off x="7246332" y="3750128"/>
            <a:ext cx="1186544" cy="424543"/>
          </a:xfrm>
        </p:spPr>
        <p:txBody>
          <a:bodyPr/>
          <a:lstStyle/>
          <a:p>
            <a:pPr marL="0" indent="0">
              <a:buNone/>
            </a:pPr>
            <a:r>
              <a:rPr lang="en-US" sz="1800" b="1" dirty="0"/>
              <a:t>Result</a:t>
            </a:r>
          </a:p>
        </p:txBody>
      </p:sp>
      <p:graphicFrame>
        <p:nvGraphicFramePr>
          <p:cNvPr id="8" name="Table 7"/>
          <p:cNvGraphicFramePr>
            <a:graphicFrameLocks noGrp="1"/>
          </p:cNvGraphicFramePr>
          <p:nvPr>
            <p:extLst>
              <p:ext uri="{D42A27DB-BD31-4B8C-83A1-F6EECF244321}">
                <p14:modId xmlns:p14="http://schemas.microsoft.com/office/powerpoint/2010/main" val="29863793"/>
              </p:ext>
            </p:extLst>
          </p:nvPr>
        </p:nvGraphicFramePr>
        <p:xfrm>
          <a:off x="7287865" y="4357914"/>
          <a:ext cx="1241879" cy="609600"/>
        </p:xfrm>
        <a:graphic>
          <a:graphicData uri="http://schemas.openxmlformats.org/drawingml/2006/table">
            <a:tbl>
              <a:tblPr firstRow="1" bandRow="1">
                <a:tableStyleId>{40F9630F-82C1-40B7-BC3A-925EFCFF5E92}</a:tableStyleId>
              </a:tblPr>
              <a:tblGrid>
                <a:gridCol w="1241879">
                  <a:extLst>
                    <a:ext uri="{9D8B030D-6E8A-4147-A177-3AD203B41FA5}">
                      <a16:colId xmlns:a16="http://schemas.microsoft.com/office/drawing/2014/main" val="1899323013"/>
                    </a:ext>
                  </a:extLst>
                </a:gridCol>
              </a:tblGrid>
              <a:tr h="0">
                <a:tc>
                  <a:txBody>
                    <a:bodyPr/>
                    <a:lstStyle/>
                    <a:p>
                      <a:r>
                        <a:rPr lang="en-US" dirty="0">
                          <a:latin typeface="+mn-lt"/>
                        </a:rPr>
                        <a:t>client</a:t>
                      </a:r>
                      <a:r>
                        <a:rPr lang="en-US" sz="100" dirty="0">
                          <a:latin typeface="+mn-lt"/>
                        </a:rPr>
                        <a:t> </a:t>
                      </a:r>
                      <a:r>
                        <a:rPr lang="en-US" dirty="0">
                          <a:latin typeface="+mn-lt"/>
                        </a:rPr>
                        <a: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7305186"/>
                  </a:ext>
                </a:extLst>
              </a:tr>
              <a:tr h="0">
                <a:tc>
                  <a:txBody>
                    <a:bodyPr/>
                    <a:lstStyle/>
                    <a:p>
                      <a:r>
                        <a:rPr lang="en-US" dirty="0">
                          <a:latin typeface="+mn-lt"/>
                        </a:rPr>
                        <a:t>C</a:t>
                      </a:r>
                      <a:r>
                        <a:rPr lang="en-US" sz="100" dirty="0">
                          <a:latin typeface="+mn-lt"/>
                        </a:rPr>
                        <a:t> </a:t>
                      </a:r>
                      <a:r>
                        <a:rPr lang="en-US" dirty="0">
                          <a:latin typeface="+mn-lt"/>
                        </a:rPr>
                        <a:t>R56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407866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Aggregate Operations</a:t>
            </a:r>
          </a:p>
        </p:txBody>
      </p:sp>
      <p:sp>
        <p:nvSpPr>
          <p:cNvPr id="3" name="Text Placeholder 2"/>
          <p:cNvSpPr>
            <a:spLocks noGrp="1"/>
          </p:cNvSpPr>
          <p:nvPr>
            <p:ph type="body" idx="1"/>
          </p:nvPr>
        </p:nvSpPr>
        <p:spPr>
          <a:xfrm>
            <a:off x="457200" y="1600201"/>
            <a:ext cx="347870" cy="553968"/>
          </a:xfrm>
        </p:spPr>
        <p:txBody>
          <a:bodyPr wrap="square">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 </a:t>
            </a:r>
          </a:p>
        </p:txBody>
      </p:sp>
      <p:graphicFrame>
        <p:nvGraphicFramePr>
          <p:cNvPr id="53252" name="Object 3" descr="Aggregate sub, A L, left parenthesis R right parenthesis"/>
          <p:cNvGraphicFramePr>
            <a:graphicFrameLocks noChangeAspect="1"/>
          </p:cNvGraphicFramePr>
          <p:nvPr>
            <p:extLst>
              <p:ext uri="{D42A27DB-BD31-4B8C-83A1-F6EECF244321}">
                <p14:modId xmlns:p14="http://schemas.microsoft.com/office/powerpoint/2010/main" val="1227557901"/>
              </p:ext>
            </p:extLst>
          </p:nvPr>
        </p:nvGraphicFramePr>
        <p:xfrm>
          <a:off x="805070" y="1637472"/>
          <a:ext cx="984250" cy="479425"/>
        </p:xfrm>
        <a:graphic>
          <a:graphicData uri="http://schemas.openxmlformats.org/presentationml/2006/ole">
            <mc:AlternateContent xmlns:mc="http://schemas.openxmlformats.org/markup-compatibility/2006">
              <mc:Choice xmlns:v="urn:schemas-microsoft-com:vml" Requires="v">
                <p:oleObj spid="_x0000_s18434" name="Equation" r:id="rId3" imgW="520560" imgH="253800" progId="Equation.DSMT4">
                  <p:embed/>
                </p:oleObj>
              </mc:Choice>
              <mc:Fallback>
                <p:oleObj name="Equation" r:id="rId3" imgW="520560" imgH="253800" progId="Equation.DSMT4">
                  <p:embed/>
                  <p:pic>
                    <p:nvPicPr>
                      <p:cNvPr id="53252" name="Object 3" descr="Aggregate sub, A L, left parenthesis R right parenthesis"/>
                      <p:cNvPicPr>
                        <a:picLocks noChangeAspect="1" noChangeArrowheads="1"/>
                      </p:cNvPicPr>
                      <p:nvPr/>
                    </p:nvPicPr>
                    <p:blipFill>
                      <a:blip r:embed="rId4"/>
                      <a:srcRect/>
                      <a:stretch>
                        <a:fillRect/>
                      </a:stretch>
                    </p:blipFill>
                    <p:spPr bwMode="auto">
                      <a:xfrm>
                        <a:off x="805070" y="1637472"/>
                        <a:ext cx="9842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Placeholder 3"/>
          <p:cNvSpPr>
            <a:spLocks noGrp="1"/>
          </p:cNvSpPr>
          <p:nvPr>
            <p:ph sz="quarter" idx="13"/>
          </p:nvPr>
        </p:nvSpPr>
        <p:spPr>
          <a:xfrm>
            <a:off x="457200" y="2223632"/>
            <a:ext cx="8229600" cy="1759530"/>
          </a:xfrm>
        </p:spPr>
        <p:txBody>
          <a:bodyPr/>
          <a:lstStyle/>
          <a:p>
            <a:pPr marL="741553" lvl="1" indent="-284353" defTabSz="912813" eaLnBrk="1" hangingPunct="1">
              <a:spcBef>
                <a:spcPts val="600"/>
              </a:spcBef>
              <a:buClr>
                <a:schemeClr val="tx2"/>
              </a:buClr>
              <a:buFont typeface="Arial" panose="020B0604020202020204" pitchFamily="34" charset="0"/>
              <a:buChar char="–"/>
              <a:defRPr/>
            </a:pPr>
            <a:r>
              <a:rPr lang="en-US" altLang="en-US" sz="2400" kern="1200" dirty="0">
                <a:solidFill>
                  <a:srgbClr val="000000"/>
                </a:solidFill>
              </a:rPr>
              <a:t>Applies aggregate function list, A</a:t>
            </a:r>
            <a:r>
              <a:rPr lang="en-US" altLang="en-US" sz="100" kern="1200" dirty="0">
                <a:solidFill>
                  <a:srgbClr val="000000"/>
                </a:solidFill>
              </a:rPr>
              <a:t> </a:t>
            </a:r>
            <a:r>
              <a:rPr lang="en-US" altLang="en-US" sz="2400" kern="1200" dirty="0">
                <a:solidFill>
                  <a:srgbClr val="000000"/>
                </a:solidFill>
              </a:rPr>
              <a:t>L, to R to define a relation over the aggregate list.</a:t>
            </a:r>
          </a:p>
          <a:p>
            <a:pPr marL="741553" lvl="1" indent="-284353" defTabSz="912813" eaLnBrk="1" hangingPunct="1">
              <a:spcBef>
                <a:spcPts val="600"/>
              </a:spcBef>
              <a:buClr>
                <a:schemeClr val="tx2"/>
              </a:buClr>
              <a:buFont typeface="Arial" panose="020B0604020202020204" pitchFamily="34" charset="0"/>
              <a:buChar char="–"/>
              <a:defRPr/>
            </a:pPr>
            <a:r>
              <a:rPr lang="en-US" altLang="en-US" sz="2400" kern="1200" dirty="0">
                <a:solidFill>
                  <a:srgbClr val="000000"/>
                </a:solidFill>
              </a:rPr>
              <a:t>A</a:t>
            </a:r>
            <a:r>
              <a:rPr lang="en-US" altLang="en-US" sz="100" kern="1200" dirty="0">
                <a:solidFill>
                  <a:srgbClr val="000000"/>
                </a:solidFill>
              </a:rPr>
              <a:t> </a:t>
            </a:r>
            <a:r>
              <a:rPr lang="en-US" altLang="en-US" sz="2400" kern="1200" dirty="0">
                <a:solidFill>
                  <a:srgbClr val="000000"/>
                </a:solidFill>
              </a:rPr>
              <a:t>L contains one or more </a:t>
            </a:r>
            <a:r>
              <a:rPr lang="en-US" altLang="en-US" sz="2400" dirty="0"/>
              <a:t>(&lt;aggregate_function&gt;, &lt;attribute&gt;) pairs</a:t>
            </a:r>
            <a:r>
              <a:rPr lang="en-GB" altLang="en-US" sz="2400" dirty="0"/>
              <a:t>.</a:t>
            </a:r>
          </a:p>
        </p:txBody>
      </p:sp>
      <p:sp>
        <p:nvSpPr>
          <p:cNvPr id="9" name="Content Placeholder 8"/>
          <p:cNvSpPr>
            <a:spLocks noGrp="1"/>
          </p:cNvSpPr>
          <p:nvPr>
            <p:ph sz="quarter" idx="15"/>
          </p:nvPr>
        </p:nvSpPr>
        <p:spPr>
          <a:xfrm>
            <a:off x="457200" y="4037592"/>
            <a:ext cx="8229600" cy="885034"/>
          </a:xfrm>
        </p:spPr>
        <p:txBody>
          <a:bodyPr/>
          <a:lstStyle/>
          <a:p>
            <a:pPr marL="255600" indent="-255600">
              <a:spcBef>
                <a:spcPts val="1500"/>
              </a:spcBef>
              <a:buClr>
                <a:schemeClr val="tx2"/>
              </a:buClr>
              <a:buFont typeface="Arial" panose="020B0604020202020204" pitchFamily="34" charset="0"/>
              <a:buChar char="•"/>
            </a:pPr>
            <a:r>
              <a:rPr lang="en-GB" altLang="en-US" kern="1200" dirty="0">
                <a:latin typeface="Arial (Body)"/>
              </a:rPr>
              <a:t>Main aggregate functions are: COUNT, SUM, AVG, MIN, and MAX.</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defTabSz="912813" eaLnBrk="1" hangingPunct="1">
              <a:lnSpc>
                <a:spcPct val="90000"/>
              </a:lnSpc>
              <a:defRPr/>
            </a:pPr>
            <a:r>
              <a:rPr lang="en-GB" sz="3400" b="1" dirty="0">
                <a:ln w="3175">
                  <a:noFill/>
                </a:ln>
                <a:solidFill>
                  <a:schemeClr val="tx2"/>
                </a:solidFill>
                <a:latin typeface="Times New Roman" panose="02020603050405020304" pitchFamily="18" charset="0"/>
                <a:ea typeface="+mn-ea"/>
                <a:cs typeface="Times New Roman" panose="02020603050405020304" pitchFamily="18" charset="0"/>
              </a:rPr>
              <a:t>Example – Aggregate Operations</a:t>
            </a:r>
          </a:p>
        </p:txBody>
      </p:sp>
      <p:sp>
        <p:nvSpPr>
          <p:cNvPr id="54275" name="Text Placeholder 2"/>
          <p:cNvSpPr txBox="1">
            <a:spLocks noGrp="1"/>
          </p:cNvSpPr>
          <p:nvPr>
            <p:ph type="body" idx="1"/>
          </p:nvPr>
        </p:nvSpPr>
        <p:spPr>
          <a:xfrm>
            <a:off x="457199" y="1600200"/>
            <a:ext cx="8403771" cy="923299"/>
          </a:xfrm>
        </p:spPr>
        <p:txBody>
          <a:bodyPr wrap="square">
            <a:spAutoFit/>
          </a:bodyPr>
          <a:lstStyle/>
          <a:p>
            <a:pPr defTabSz="912813" eaLnBrk="1" hangingPunct="1">
              <a:buClr>
                <a:schemeClr val="tx2"/>
              </a:buClr>
              <a:buFontTx/>
              <a:buChar char="•"/>
            </a:pPr>
            <a:r>
              <a:rPr lang="en-GB" altLang="en-US" sz="2400" dirty="0">
                <a:latin typeface="Arial (Body)"/>
                <a:cs typeface="Arial" panose="020B0604020202020204" pitchFamily="34" charset="0"/>
              </a:rPr>
              <a:t>How many properties cost more than £350 per month to rent?</a:t>
            </a:r>
          </a:p>
        </p:txBody>
      </p:sp>
      <p:graphicFrame>
        <p:nvGraphicFramePr>
          <p:cNvPr id="54276" name="Object 5" descr="Rho sub R left parenthesis my Count right parenthesis aggregate sub, COUNT property N o, left parenthesis sigma sub, rent greater than 350, left parenthesis Property For Rent right parenthesis right parenthesis."/>
          <p:cNvGraphicFramePr>
            <a:graphicFrameLocks noChangeAspect="1"/>
          </p:cNvGraphicFramePr>
          <p:nvPr>
            <p:extLst>
              <p:ext uri="{D42A27DB-BD31-4B8C-83A1-F6EECF244321}">
                <p14:modId xmlns:p14="http://schemas.microsoft.com/office/powerpoint/2010/main" val="1276346222"/>
              </p:ext>
            </p:extLst>
          </p:nvPr>
        </p:nvGraphicFramePr>
        <p:xfrm>
          <a:off x="915080" y="2715899"/>
          <a:ext cx="7629525" cy="508000"/>
        </p:xfrm>
        <a:graphic>
          <a:graphicData uri="http://schemas.openxmlformats.org/presentationml/2006/ole">
            <mc:AlternateContent xmlns:mc="http://schemas.openxmlformats.org/markup-compatibility/2006">
              <mc:Choice xmlns:v="urn:schemas-microsoft-com:vml" Requires="v">
                <p:oleObj spid="_x0000_s19458" name="Equation" r:id="rId3" imgW="3606480" imgH="241200" progId="Equation.DSMT4">
                  <p:embed/>
                </p:oleObj>
              </mc:Choice>
              <mc:Fallback>
                <p:oleObj name="Equation" r:id="rId3" imgW="3606480" imgH="241200" progId="Equation.DSMT4">
                  <p:embed/>
                  <p:pic>
                    <p:nvPicPr>
                      <p:cNvPr id="54276" name="Object 5" descr="Rho sub R left parenthesis my Count right parenthesis aggregate sub, COUNT property N o, left parenthesis sigma sub, rent greater than 350, left parenthesis Property For Rent right parenthesis right parenthesis."/>
                      <p:cNvPicPr>
                        <a:picLocks noChangeAspect="1" noChangeArrowheads="1"/>
                      </p:cNvPicPr>
                      <p:nvPr/>
                    </p:nvPicPr>
                    <p:blipFill>
                      <a:blip r:embed="rId4"/>
                      <a:srcRect/>
                      <a:stretch>
                        <a:fillRect/>
                      </a:stretch>
                    </p:blipFill>
                    <p:spPr bwMode="auto">
                      <a:xfrm>
                        <a:off x="915080" y="2715899"/>
                        <a:ext cx="76295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06238384"/>
              </p:ext>
            </p:extLst>
          </p:nvPr>
        </p:nvGraphicFramePr>
        <p:xfrm>
          <a:off x="3554526" y="4084916"/>
          <a:ext cx="1348944" cy="741680"/>
        </p:xfrm>
        <a:graphic>
          <a:graphicData uri="http://schemas.openxmlformats.org/drawingml/2006/table">
            <a:tbl>
              <a:tblPr firstRow="1" bandRow="1">
                <a:tableStyleId>{40F9630F-82C1-40B7-BC3A-925EFCFF5E92}</a:tableStyleId>
              </a:tblPr>
              <a:tblGrid>
                <a:gridCol w="1348944">
                  <a:extLst>
                    <a:ext uri="{9D8B030D-6E8A-4147-A177-3AD203B41FA5}">
                      <a16:colId xmlns:a16="http://schemas.microsoft.com/office/drawing/2014/main" val="1957504951"/>
                    </a:ext>
                  </a:extLst>
                </a:gridCol>
              </a:tblGrid>
              <a:tr h="370840">
                <a:tc>
                  <a:txBody>
                    <a:bodyPr/>
                    <a:lstStyle/>
                    <a:p>
                      <a:r>
                        <a:rPr lang="en-US" sz="1600" dirty="0">
                          <a:latin typeface="+mn-lt"/>
                        </a:rPr>
                        <a:t>myCount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2816200"/>
                  </a:ext>
                </a:extLst>
              </a:tr>
              <a:tr h="370840">
                <a:tc>
                  <a:txBody>
                    <a:bodyPr/>
                    <a:lstStyle/>
                    <a:p>
                      <a:r>
                        <a:rPr lang="en-US" sz="1600" dirty="0">
                          <a:latin typeface="+mn-lt"/>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8080816"/>
                  </a:ext>
                </a:extLst>
              </a:tr>
            </a:tbl>
          </a:graphicData>
        </a:graphic>
      </p:graphicFrame>
      <p:sp>
        <p:nvSpPr>
          <p:cNvPr id="3" name="Text Placeholder 2"/>
          <p:cNvSpPr>
            <a:spLocks noGrp="1"/>
          </p:cNvSpPr>
          <p:nvPr>
            <p:ph type="body" idx="2"/>
          </p:nvPr>
        </p:nvSpPr>
        <p:spPr>
          <a:xfrm>
            <a:off x="3995055" y="5106422"/>
            <a:ext cx="468088" cy="445292"/>
          </a:xfrm>
        </p:spPr>
        <p:txBody>
          <a:bodyPr/>
          <a:lstStyle/>
          <a:p>
            <a:pPr marL="0" indent="0">
              <a:buNone/>
            </a:pPr>
            <a:r>
              <a:rPr lang="en-US" sz="1800" dirty="0"/>
              <a:t>(a)</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Grouping Operation</a:t>
            </a:r>
          </a:p>
        </p:txBody>
      </p:sp>
      <p:sp>
        <p:nvSpPr>
          <p:cNvPr id="3" name="Text Placeholder 2"/>
          <p:cNvSpPr>
            <a:spLocks noGrp="1"/>
          </p:cNvSpPr>
          <p:nvPr>
            <p:ph type="body" idx="1"/>
          </p:nvPr>
        </p:nvSpPr>
        <p:spPr>
          <a:xfrm>
            <a:off x="457200" y="1600201"/>
            <a:ext cx="342840" cy="553968"/>
          </a:xfrm>
        </p:spPr>
        <p:txBody>
          <a:bodyPr wrap="square">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 </a:t>
            </a:r>
          </a:p>
        </p:txBody>
      </p:sp>
      <p:graphicFrame>
        <p:nvGraphicFramePr>
          <p:cNvPr id="5" name="Object 4" descr="sub, G A, aggregate sub, A L, left parenthesis R right parenthesis"/>
          <p:cNvGraphicFramePr>
            <a:graphicFrameLocks noChangeAspect="1"/>
          </p:cNvGraphicFramePr>
          <p:nvPr>
            <p:extLst>
              <p:ext uri="{D42A27DB-BD31-4B8C-83A1-F6EECF244321}">
                <p14:modId xmlns:p14="http://schemas.microsoft.com/office/powerpoint/2010/main" val="250513892"/>
              </p:ext>
            </p:extLst>
          </p:nvPr>
        </p:nvGraphicFramePr>
        <p:xfrm>
          <a:off x="800040" y="1558380"/>
          <a:ext cx="1487091" cy="571957"/>
        </p:xfrm>
        <a:graphic>
          <a:graphicData uri="http://schemas.openxmlformats.org/presentationml/2006/ole">
            <mc:AlternateContent xmlns:mc="http://schemas.openxmlformats.org/markup-compatibility/2006">
              <mc:Choice xmlns:v="urn:schemas-microsoft-com:vml" Requires="v">
                <p:oleObj spid="_x0000_s20482" name="Equation" r:id="rId3" imgW="660240" imgH="253800" progId="Equation.DSMT4">
                  <p:embed/>
                </p:oleObj>
              </mc:Choice>
              <mc:Fallback>
                <p:oleObj name="Equation" r:id="rId3" imgW="660240" imgH="253800" progId="Equation.DSMT4">
                  <p:embed/>
                  <p:pic>
                    <p:nvPicPr>
                      <p:cNvPr id="5" name="Object 4" descr="sub, G A, aggregate sub, A L, left parenthesis R right parenthesis"/>
                      <p:cNvPicPr/>
                      <p:nvPr/>
                    </p:nvPicPr>
                    <p:blipFill>
                      <a:blip r:embed="rId4"/>
                      <a:stretch>
                        <a:fillRect/>
                      </a:stretch>
                    </p:blipFill>
                    <p:spPr>
                      <a:xfrm>
                        <a:off x="800040" y="1558380"/>
                        <a:ext cx="1487091" cy="571957"/>
                      </a:xfrm>
                      <a:prstGeom prst="rect">
                        <a:avLst/>
                      </a:prstGeom>
                    </p:spPr>
                  </p:pic>
                </p:oleObj>
              </mc:Fallback>
            </mc:AlternateContent>
          </a:graphicData>
        </a:graphic>
      </p:graphicFrame>
      <p:sp>
        <p:nvSpPr>
          <p:cNvPr id="4" name="Text Placeholder 3"/>
          <p:cNvSpPr>
            <a:spLocks noGrp="1"/>
          </p:cNvSpPr>
          <p:nvPr>
            <p:ph sz="quarter" idx="13"/>
          </p:nvPr>
        </p:nvSpPr>
        <p:spPr>
          <a:xfrm>
            <a:off x="457200" y="2278062"/>
            <a:ext cx="8343900" cy="3276917"/>
          </a:xfrm>
        </p:spPr>
        <p:txBody>
          <a:bodyPr/>
          <a:lstStyle/>
          <a:p>
            <a:pPr marL="741553" lvl="1" indent="-284353" defTabSz="912813" eaLnBrk="1" hangingPunct="1">
              <a:spcBef>
                <a:spcPts val="600"/>
              </a:spcBef>
              <a:buClr>
                <a:schemeClr val="tx2"/>
              </a:buClr>
              <a:buFont typeface="Arial" panose="020B0604020202020204" pitchFamily="34" charset="0"/>
              <a:buChar char="–"/>
              <a:defRPr/>
            </a:pPr>
            <a:r>
              <a:rPr lang="en-US" altLang="en-US" sz="2400" kern="1200" dirty="0">
                <a:solidFill>
                  <a:srgbClr val="000000"/>
                </a:solidFill>
              </a:rPr>
              <a:t>Groups tuples of R by grouping attributes, G</a:t>
            </a:r>
            <a:r>
              <a:rPr lang="en-US" altLang="en-US" sz="100" kern="1200" dirty="0">
                <a:solidFill>
                  <a:srgbClr val="000000"/>
                </a:solidFill>
              </a:rPr>
              <a:t> </a:t>
            </a:r>
            <a:r>
              <a:rPr lang="en-US" altLang="en-US" sz="2400" kern="1200" dirty="0">
                <a:solidFill>
                  <a:srgbClr val="000000"/>
                </a:solidFill>
              </a:rPr>
              <a:t>A, and then applies aggregate function list, A</a:t>
            </a:r>
            <a:r>
              <a:rPr lang="en-US" altLang="en-US" sz="100" kern="1200" dirty="0">
                <a:solidFill>
                  <a:srgbClr val="000000"/>
                </a:solidFill>
              </a:rPr>
              <a:t> </a:t>
            </a:r>
            <a:r>
              <a:rPr lang="en-US" altLang="en-US" sz="2400" kern="1200" dirty="0">
                <a:solidFill>
                  <a:srgbClr val="000000"/>
                </a:solidFill>
              </a:rPr>
              <a:t>L, to define a new relation.</a:t>
            </a:r>
          </a:p>
          <a:p>
            <a:pPr marL="741553" lvl="1" indent="-284353" defTabSz="912813" eaLnBrk="1" hangingPunct="1">
              <a:spcBef>
                <a:spcPts val="600"/>
              </a:spcBef>
              <a:buClr>
                <a:schemeClr val="tx2"/>
              </a:buClr>
              <a:buFont typeface="Arial" panose="020B0604020202020204" pitchFamily="34" charset="0"/>
              <a:buChar char="–"/>
              <a:defRPr/>
            </a:pPr>
            <a:r>
              <a:rPr lang="en-US" altLang="en-US" sz="2400" kern="1200" dirty="0">
                <a:solidFill>
                  <a:srgbClr val="000000"/>
                </a:solidFill>
              </a:rPr>
              <a:t>A L contains one or more </a:t>
            </a:r>
            <a:r>
              <a:rPr lang="en-US" altLang="en-US" sz="2400" dirty="0"/>
              <a:t>(&lt;aggregate_function&gt;, &lt;attribute&gt;) pairs.</a:t>
            </a:r>
          </a:p>
          <a:p>
            <a:pPr marL="741553" lvl="1" indent="-284353" defTabSz="912813" eaLnBrk="1" hangingPunct="1">
              <a:spcBef>
                <a:spcPts val="600"/>
              </a:spcBef>
              <a:buClr>
                <a:schemeClr val="tx2"/>
              </a:buClr>
              <a:buFont typeface="Arial" panose="020B0604020202020204" pitchFamily="34" charset="0"/>
              <a:buChar char="–"/>
              <a:defRPr/>
            </a:pPr>
            <a:r>
              <a:rPr lang="en-US" altLang="en-US" sz="2400" kern="1200" dirty="0"/>
              <a:t>Resulting relation contains the grouping attributes, G</a:t>
            </a:r>
            <a:r>
              <a:rPr lang="en-US" altLang="en-US" sz="100" kern="1200" dirty="0"/>
              <a:t> </a:t>
            </a:r>
            <a:r>
              <a:rPr lang="en-US" altLang="en-US" sz="2400" kern="1200" dirty="0"/>
              <a:t>A, along with results of each of the aggregate functions</a:t>
            </a:r>
            <a:r>
              <a:rPr lang="en-GB" altLang="en-US" sz="2400" kern="1200" dirty="0"/>
              <a:t>.</a:t>
            </a:r>
            <a:endParaRPr lang="en-US" altLang="en-US" sz="2400" dirty="0"/>
          </a:p>
        </p:txBody>
      </p:sp>
    </p:spTree>
    <p:extLst>
      <p:ext uri="{BB962C8B-B14F-4D97-AF65-F5344CB8AC3E}">
        <p14:creationId xmlns:p14="http://schemas.microsoft.com/office/powerpoint/2010/main" val="3774097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Example – Grouping Operation</a:t>
            </a:r>
          </a:p>
        </p:txBody>
      </p:sp>
      <p:sp>
        <p:nvSpPr>
          <p:cNvPr id="3" name="Text Placeholder 2"/>
          <p:cNvSpPr>
            <a:spLocks noGrp="1"/>
          </p:cNvSpPr>
          <p:nvPr>
            <p:ph type="body" idx="1"/>
          </p:nvPr>
        </p:nvSpPr>
        <p:spPr>
          <a:xfrm>
            <a:off x="457200" y="1600200"/>
            <a:ext cx="8229600" cy="923299"/>
          </a:xfrm>
        </p:spPr>
        <p:txBody>
          <a:bodyPr>
            <a:spAutoFit/>
          </a:bodyPr>
          <a:lstStyle/>
          <a:p>
            <a:pPr marL="255651" indent="-255651" defTabSz="912813" eaLnBrk="1" hangingPunct="1">
              <a:defRPr/>
            </a:pPr>
            <a:r>
              <a:rPr lang="en-GB" altLang="en-US" sz="2400" kern="1200" dirty="0">
                <a:solidFill>
                  <a:srgbClr val="000000"/>
                </a:solidFill>
                <a:latin typeface="Arial (Body)"/>
                <a:ea typeface="+mn-ea"/>
                <a:cs typeface="+mn-cs"/>
              </a:rPr>
              <a:t>Find the number of staff working in each branch and the sum of their salaries.</a:t>
            </a:r>
          </a:p>
        </p:txBody>
      </p:sp>
      <p:graphicFrame>
        <p:nvGraphicFramePr>
          <p:cNvPr id="56324" name="Object 3" descr="Rho sub R left parenthesis branch N o comma my Count comma my Sum right parenthesis sub branch N o aggregate sub, COUNT staff N o comma SUM salary, left parenthesis Staff right parenthesis."/>
          <p:cNvGraphicFramePr>
            <a:graphicFrameLocks noChangeAspect="1"/>
          </p:cNvGraphicFramePr>
          <p:nvPr>
            <p:extLst>
              <p:ext uri="{D42A27DB-BD31-4B8C-83A1-F6EECF244321}">
                <p14:modId xmlns:p14="http://schemas.microsoft.com/office/powerpoint/2010/main" val="1145827146"/>
              </p:ext>
            </p:extLst>
          </p:nvPr>
        </p:nvGraphicFramePr>
        <p:xfrm>
          <a:off x="1504950" y="2665798"/>
          <a:ext cx="4640263" cy="1058863"/>
        </p:xfrm>
        <a:graphic>
          <a:graphicData uri="http://schemas.openxmlformats.org/presentationml/2006/ole">
            <mc:AlternateContent xmlns:mc="http://schemas.openxmlformats.org/markup-compatibility/2006">
              <mc:Choice xmlns:v="urn:schemas-microsoft-com:vml" Requires="v">
                <p:oleObj spid="_x0000_s21506" name="Equation" r:id="rId3" imgW="2222280" imgH="507960" progId="Equation.DSMT4">
                  <p:embed/>
                </p:oleObj>
              </mc:Choice>
              <mc:Fallback>
                <p:oleObj name="Equation" r:id="rId3" imgW="2222280" imgH="507960" progId="Equation.DSMT4">
                  <p:embed/>
                  <p:pic>
                    <p:nvPicPr>
                      <p:cNvPr id="56324" name="Object 3" descr="Rho sub R left parenthesis branch N o comma my Count comma my Sum right parenthesis sub branch N o aggregate sub, COUNT staff N o comma SUM salary, left parenthesis Staff right parenthesis."/>
                      <p:cNvPicPr>
                        <a:picLocks noChangeAspect="1" noChangeArrowheads="1"/>
                      </p:cNvPicPr>
                      <p:nvPr/>
                    </p:nvPicPr>
                    <p:blipFill>
                      <a:blip r:embed="rId4"/>
                      <a:srcRect/>
                      <a:stretch>
                        <a:fillRect/>
                      </a:stretch>
                    </p:blipFill>
                    <p:spPr bwMode="auto">
                      <a:xfrm>
                        <a:off x="1504950" y="2665798"/>
                        <a:ext cx="4640263"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36119205"/>
              </p:ext>
            </p:extLst>
          </p:nvPr>
        </p:nvGraphicFramePr>
        <p:xfrm>
          <a:off x="1321980" y="4078455"/>
          <a:ext cx="6096000" cy="1483360"/>
        </p:xfrm>
        <a:graphic>
          <a:graphicData uri="http://schemas.openxmlformats.org/drawingml/2006/table">
            <a:tbl>
              <a:tblPr firstRow="1" bandRow="1">
                <a:tableStyleId>{40F9630F-82C1-40B7-BC3A-925EFCFF5E92}</a:tableStyleId>
              </a:tblPr>
              <a:tblGrid>
                <a:gridCol w="2032000">
                  <a:extLst>
                    <a:ext uri="{9D8B030D-6E8A-4147-A177-3AD203B41FA5}">
                      <a16:colId xmlns:a16="http://schemas.microsoft.com/office/drawing/2014/main" val="1161573473"/>
                    </a:ext>
                  </a:extLst>
                </a:gridCol>
                <a:gridCol w="2032000">
                  <a:extLst>
                    <a:ext uri="{9D8B030D-6E8A-4147-A177-3AD203B41FA5}">
                      <a16:colId xmlns:a16="http://schemas.microsoft.com/office/drawing/2014/main" val="1878839601"/>
                    </a:ext>
                  </a:extLst>
                </a:gridCol>
                <a:gridCol w="2032000">
                  <a:extLst>
                    <a:ext uri="{9D8B030D-6E8A-4147-A177-3AD203B41FA5}">
                      <a16:colId xmlns:a16="http://schemas.microsoft.com/office/drawing/2014/main" val="4152845433"/>
                    </a:ext>
                  </a:extLst>
                </a:gridCol>
              </a:tblGrid>
              <a:tr h="370840">
                <a:tc>
                  <a:txBody>
                    <a:bodyPr/>
                    <a:lstStyle/>
                    <a:p>
                      <a:r>
                        <a:rPr lang="en-US" dirty="0">
                          <a:latin typeface="+mn-lt"/>
                        </a:rPr>
                        <a:t>branch</a:t>
                      </a:r>
                      <a:r>
                        <a:rPr lang="en-US" sz="100" dirty="0">
                          <a:latin typeface="+mn-lt"/>
                        </a:rPr>
                        <a:t> </a:t>
                      </a:r>
                      <a:r>
                        <a:rPr lang="en-US" dirty="0">
                          <a:latin typeface="+mn-lt"/>
                        </a:rPr>
                        <a: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my</a:t>
                      </a:r>
                      <a:r>
                        <a:rPr lang="en-US" sz="100" dirty="0">
                          <a:latin typeface="+mn-lt"/>
                        </a:rPr>
                        <a:t> </a:t>
                      </a:r>
                      <a:r>
                        <a:rPr lang="en-US" dirty="0">
                          <a:latin typeface="+mn-lt"/>
                        </a:rPr>
                        <a:t>Count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my</a:t>
                      </a:r>
                      <a:r>
                        <a:rPr lang="en-US" sz="100" dirty="0">
                          <a:latin typeface="+mn-lt"/>
                        </a:rPr>
                        <a:t> </a:t>
                      </a:r>
                      <a:r>
                        <a:rPr lang="en-US" dirty="0">
                          <a:latin typeface="+mn-lt"/>
                        </a:rPr>
                        <a:t>Sum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2203695"/>
                  </a:ext>
                </a:extLst>
              </a:tr>
              <a:tr h="370840">
                <a:tc>
                  <a:txBody>
                    <a:bodyPr/>
                    <a:lstStyle/>
                    <a:p>
                      <a:r>
                        <a:rPr lang="en-US" dirty="0">
                          <a:latin typeface="+mn-lt"/>
                        </a:rPr>
                        <a:t>B003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54000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8148267"/>
                  </a:ext>
                </a:extLst>
              </a:tr>
              <a:tr h="370840">
                <a:tc>
                  <a:txBody>
                    <a:bodyPr/>
                    <a:lstStyle/>
                    <a:p>
                      <a:r>
                        <a:rPr lang="en-US" dirty="0">
                          <a:latin typeface="+mn-lt"/>
                        </a:rPr>
                        <a:t>B005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39000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7589809"/>
                  </a:ext>
                </a:extLst>
              </a:tr>
              <a:tr h="370840">
                <a:tc>
                  <a:txBody>
                    <a:bodyPr/>
                    <a:lstStyle/>
                    <a:p>
                      <a:r>
                        <a:rPr lang="en-US" dirty="0">
                          <a:latin typeface="+mn-lt"/>
                        </a:rPr>
                        <a:t>B007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9000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479345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US" dirty="0">
                <a:ln w="3175">
                  <a:noFill/>
                </a:ln>
                <a:latin typeface="Times New Roman" panose="02020603050405020304" pitchFamily="18" charset="0"/>
                <a:ea typeface="+mn-ea"/>
                <a:cs typeface="Arial" pitchFamily="34" charset="0"/>
              </a:rPr>
              <a:t>Relational Calculus </a:t>
            </a:r>
            <a:r>
              <a:rPr lang="en-US" sz="2000" b="0" dirty="0">
                <a:ln w="3175">
                  <a:noFill/>
                </a:ln>
                <a:latin typeface="Times New Roman" panose="02020603050405020304" pitchFamily="18" charset="0"/>
                <a:ea typeface="+mn-ea"/>
                <a:cs typeface="Arial" pitchFamily="34" charset="0"/>
              </a:rPr>
              <a:t>(1 of 2)</a:t>
            </a:r>
            <a:endParaRPr lang="en-GB" sz="2000" b="0" dirty="0">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3600955"/>
          </a:xfrm>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Relational calculus query specifies </a:t>
            </a:r>
            <a:r>
              <a:rPr lang="en-GB" altLang="en-US" sz="2400" b="1" kern="1200" dirty="0">
                <a:solidFill>
                  <a:srgbClr val="000000"/>
                </a:solidFill>
                <a:latin typeface="Arial (Body)"/>
                <a:ea typeface="+mn-ea"/>
                <a:cs typeface="+mn-cs"/>
              </a:rPr>
              <a:t>what</a:t>
            </a:r>
            <a:r>
              <a:rPr lang="en-GB" altLang="en-US" sz="2400" kern="1200" dirty="0">
                <a:solidFill>
                  <a:srgbClr val="000000"/>
                </a:solidFill>
                <a:latin typeface="Arial (Body)"/>
                <a:ea typeface="+mn-ea"/>
                <a:cs typeface="+mn-cs"/>
              </a:rPr>
              <a:t> is to be retrieved rather than </a:t>
            </a:r>
            <a:r>
              <a:rPr lang="en-GB" altLang="en-US" sz="2400" b="1" kern="1200" dirty="0">
                <a:solidFill>
                  <a:srgbClr val="000000"/>
                </a:solidFill>
                <a:latin typeface="Arial (Body)"/>
                <a:ea typeface="+mn-ea"/>
                <a:cs typeface="+mn-cs"/>
              </a:rPr>
              <a:t>how</a:t>
            </a:r>
            <a:r>
              <a:rPr lang="en-GB" altLang="en-US" sz="2400" kern="1200" dirty="0">
                <a:solidFill>
                  <a:srgbClr val="000000"/>
                </a:solidFill>
                <a:latin typeface="Arial (Body)"/>
                <a:ea typeface="+mn-ea"/>
                <a:cs typeface="+mn-cs"/>
              </a:rPr>
              <a:t> to retrieve it.</a:t>
            </a:r>
          </a:p>
          <a:p>
            <a:pPr marL="741553" lvl="1" indent="-284353" defTabSz="912813" eaLnBrk="1" hangingPunct="1">
              <a:buFont typeface="Arial" panose="020B0604020202020204" pitchFamily="34" charset="0"/>
              <a:buChar char="–"/>
              <a:defRPr/>
            </a:pPr>
            <a:r>
              <a:rPr lang="en-GB" altLang="en-US" sz="2400" kern="1200" dirty="0">
                <a:solidFill>
                  <a:srgbClr val="000000"/>
                </a:solidFill>
                <a:latin typeface="Arial (Body)"/>
                <a:ea typeface="+mn-ea"/>
                <a:cs typeface="+mn-cs"/>
              </a:rPr>
              <a:t>No description of how to evaluate a query.</a:t>
            </a:r>
          </a:p>
          <a:p>
            <a:pPr marL="255651" indent="-255651" defTabSz="912813" eaLnBrk="1" hangingPunct="1">
              <a:tabLst/>
              <a:defRPr/>
            </a:pPr>
            <a:r>
              <a:rPr lang="en-GB" altLang="en-US" sz="2400" kern="1200" dirty="0">
                <a:solidFill>
                  <a:srgbClr val="000000"/>
                </a:solidFill>
                <a:latin typeface="Arial (Body)"/>
                <a:ea typeface="+mn-ea"/>
                <a:cs typeface="+mn-cs"/>
              </a:rPr>
              <a:t>In first-order logic (or predicate calculus), </a:t>
            </a:r>
            <a:r>
              <a:rPr lang="en-GB" altLang="en-US" sz="2400" b="1" kern="1200" dirty="0">
                <a:solidFill>
                  <a:srgbClr val="000000"/>
                </a:solidFill>
                <a:latin typeface="Arial (Body)"/>
                <a:ea typeface="+mn-ea"/>
                <a:cs typeface="+mn-cs"/>
              </a:rPr>
              <a:t>predicate</a:t>
            </a:r>
            <a:r>
              <a:rPr lang="en-GB" altLang="en-US" sz="2400" kern="1200" dirty="0">
                <a:solidFill>
                  <a:srgbClr val="000000"/>
                </a:solidFill>
                <a:latin typeface="Arial (Body)"/>
                <a:ea typeface="+mn-ea"/>
                <a:cs typeface="+mn-cs"/>
              </a:rPr>
              <a:t> is a truth-valued function with arguments.</a:t>
            </a:r>
          </a:p>
          <a:p>
            <a:pPr marL="255651" indent="-255651" defTabSz="912813" eaLnBrk="1" hangingPunct="1">
              <a:tabLst/>
              <a:defRPr/>
            </a:pPr>
            <a:r>
              <a:rPr lang="en-GB" altLang="en-US" sz="2400" kern="1200" dirty="0">
                <a:solidFill>
                  <a:srgbClr val="000000"/>
                </a:solidFill>
                <a:latin typeface="Arial (Body)"/>
                <a:ea typeface="+mn-ea"/>
                <a:cs typeface="+mn-cs"/>
              </a:rPr>
              <a:t>When we substitute values for the arguments, function yields an expression, called a </a:t>
            </a:r>
            <a:r>
              <a:rPr lang="en-GB" altLang="en-US" sz="2400" b="1" kern="1200" dirty="0">
                <a:solidFill>
                  <a:srgbClr val="000000"/>
                </a:solidFill>
                <a:latin typeface="Arial (Body)"/>
                <a:ea typeface="+mn-ea"/>
                <a:cs typeface="+mn-cs"/>
              </a:rPr>
              <a:t>proposition</a:t>
            </a:r>
            <a:r>
              <a:rPr lang="en-GB" altLang="en-US" sz="2400" kern="1200" dirty="0">
                <a:solidFill>
                  <a:srgbClr val="000000"/>
                </a:solidFill>
                <a:latin typeface="Arial (Body)"/>
                <a:ea typeface="+mn-ea"/>
                <a:cs typeface="+mn-cs"/>
              </a:rPr>
              <a:t>, which can be either true or false.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US" dirty="0">
                <a:ln w="3175">
                  <a:noFill/>
                </a:ln>
                <a:latin typeface="Times New Roman" panose="02020603050405020304" pitchFamily="18" charset="0"/>
                <a:ea typeface="+mn-ea"/>
                <a:cs typeface="Arial" pitchFamily="34" charset="0"/>
              </a:rPr>
              <a:t>Relational Algebra </a:t>
            </a:r>
            <a:r>
              <a:rPr lang="en-US" sz="2000" b="0" dirty="0">
                <a:ln w="3175">
                  <a:noFill/>
                </a:ln>
                <a:latin typeface="Times New Roman" panose="02020603050405020304" pitchFamily="18" charset="0"/>
                <a:ea typeface="+mn-ea"/>
                <a:cs typeface="Arial" pitchFamily="34" charset="0"/>
              </a:rPr>
              <a:t>(1 of 2)</a:t>
            </a:r>
            <a:endParaRPr lang="en-GB" sz="2000" b="0" dirty="0">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Relational algebra operations work on one or more relations to define another relation without changing the original relations.</a:t>
            </a:r>
          </a:p>
          <a:p>
            <a:pPr marL="255651" indent="-255651" defTabSz="912813" eaLnBrk="1" hangingPunct="1">
              <a:tabLst/>
              <a:defRPr/>
            </a:pPr>
            <a:r>
              <a:rPr lang="en-GB" altLang="en-US" sz="2400" kern="1200" dirty="0">
                <a:solidFill>
                  <a:srgbClr val="000000"/>
                </a:solidFill>
                <a:latin typeface="Arial (Body)"/>
                <a:ea typeface="+mn-ea"/>
                <a:cs typeface="+mn-cs"/>
              </a:rPr>
              <a:t>Both operands and results are relations, so output from one operation can become input to another operation.</a:t>
            </a:r>
          </a:p>
          <a:p>
            <a:pPr marL="255651" indent="-255651" defTabSz="912813" eaLnBrk="1" hangingPunct="1">
              <a:tabLst/>
              <a:defRPr/>
            </a:pPr>
            <a:r>
              <a:rPr lang="en-GB" altLang="en-US" sz="2400" kern="1200" dirty="0">
                <a:solidFill>
                  <a:srgbClr val="000000"/>
                </a:solidFill>
                <a:latin typeface="Arial (Body)"/>
                <a:ea typeface="+mn-ea"/>
                <a:cs typeface="+mn-cs"/>
              </a:rPr>
              <a:t>Allows expressions to be nested, just as in arithmetic. This property is called </a:t>
            </a:r>
            <a:r>
              <a:rPr lang="en-GB" altLang="en-US" sz="2400" b="1" kern="1200" dirty="0">
                <a:solidFill>
                  <a:srgbClr val="000000"/>
                </a:solidFill>
                <a:latin typeface="Arial (Body)"/>
                <a:ea typeface="+mn-ea"/>
                <a:cs typeface="+mn-cs"/>
              </a:rPr>
              <a:t>closure</a:t>
            </a:r>
            <a:r>
              <a:rPr lang="en-GB" altLang="en-US" sz="2400" kern="1200" dirty="0">
                <a:solidFill>
                  <a:srgbClr val="000000"/>
                </a:solidFill>
                <a:latin typeface="Arial (Body)"/>
                <a:ea typeface="+mn-ea"/>
                <a:cs typeface="+mn-cs"/>
              </a:rPr>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US" dirty="0">
                <a:ln w="3175">
                  <a:noFill/>
                </a:ln>
                <a:latin typeface="Times New Roman" panose="02020603050405020304" pitchFamily="18" charset="0"/>
                <a:ea typeface="+mn-ea"/>
                <a:cs typeface="Arial" pitchFamily="34" charset="0"/>
              </a:rPr>
              <a:t>Relational Calculus </a:t>
            </a:r>
            <a:r>
              <a:rPr lang="en-US" sz="2000" b="0" dirty="0">
                <a:ln w="3175">
                  <a:noFill/>
                </a:ln>
                <a:latin typeface="Times New Roman" panose="02020603050405020304" pitchFamily="18" charset="0"/>
                <a:ea typeface="+mn-ea"/>
                <a:cs typeface="Arial" pitchFamily="34" charset="0"/>
              </a:rPr>
              <a:t>(2 of 2)</a:t>
            </a:r>
            <a:endParaRPr lang="en-GB" sz="2000" b="0" dirty="0">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2786063"/>
          </a:xfrm>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If predicate contains a variable (e.g. ‘</a:t>
            </a:r>
            <a:r>
              <a:rPr lang="en-GB" altLang="en-US" sz="2400" i="1" kern="1200" dirty="0">
                <a:solidFill>
                  <a:srgbClr val="000000"/>
                </a:solidFill>
                <a:latin typeface="Arial (Body)"/>
                <a:ea typeface="+mn-ea"/>
                <a:cs typeface="+mn-cs"/>
              </a:rPr>
              <a:t>x</a:t>
            </a:r>
            <a:r>
              <a:rPr lang="en-GB" altLang="en-US" sz="2400" kern="1200" dirty="0">
                <a:solidFill>
                  <a:srgbClr val="000000"/>
                </a:solidFill>
                <a:latin typeface="Arial (Body)"/>
                <a:ea typeface="+mn-ea"/>
                <a:cs typeface="+mn-cs"/>
              </a:rPr>
              <a:t> is a member of staff’), there must be a range for </a:t>
            </a:r>
            <a:r>
              <a:rPr lang="en-GB" altLang="en-US" sz="2400" i="1" kern="1200" dirty="0">
                <a:solidFill>
                  <a:srgbClr val="000000"/>
                </a:solidFill>
                <a:latin typeface="Arial (Body)"/>
                <a:ea typeface="+mn-ea"/>
                <a:cs typeface="+mn-cs"/>
              </a:rPr>
              <a:t>x</a:t>
            </a:r>
            <a:r>
              <a:rPr lang="en-GB" altLang="en-US" sz="2400" kern="1200" dirty="0">
                <a:solidFill>
                  <a:srgbClr val="000000"/>
                </a:solidFill>
                <a:latin typeface="Arial (Body)"/>
                <a:ea typeface="+mn-ea"/>
                <a:cs typeface="+mn-cs"/>
              </a:rPr>
              <a:t>.</a:t>
            </a:r>
          </a:p>
          <a:p>
            <a:pPr marL="255651" indent="-255651" defTabSz="912813" eaLnBrk="1" hangingPunct="1">
              <a:tabLst/>
              <a:defRPr/>
            </a:pPr>
            <a:r>
              <a:rPr lang="en-GB" altLang="en-US" sz="2400" kern="1200" dirty="0">
                <a:solidFill>
                  <a:srgbClr val="000000"/>
                </a:solidFill>
                <a:latin typeface="Arial (Body)"/>
                <a:ea typeface="+mn-ea"/>
                <a:cs typeface="+mn-cs"/>
              </a:rPr>
              <a:t>When we substitute some values of this range for </a:t>
            </a:r>
            <a:r>
              <a:rPr lang="en-GB" altLang="en-US" sz="2400" i="1" kern="1200" dirty="0">
                <a:solidFill>
                  <a:srgbClr val="000000"/>
                </a:solidFill>
                <a:latin typeface="Arial (Body)"/>
                <a:ea typeface="+mn-ea"/>
                <a:cs typeface="+mn-cs"/>
              </a:rPr>
              <a:t>x</a:t>
            </a:r>
            <a:r>
              <a:rPr lang="en-GB" altLang="en-US" sz="2400" kern="1200" dirty="0">
                <a:solidFill>
                  <a:srgbClr val="000000"/>
                </a:solidFill>
                <a:latin typeface="Arial (Body)"/>
                <a:ea typeface="+mn-ea"/>
                <a:cs typeface="+mn-cs"/>
              </a:rPr>
              <a:t>, proposition may be true; for other values, it may be false.</a:t>
            </a:r>
          </a:p>
          <a:p>
            <a:pPr marL="255651" indent="-255651" defTabSz="912813" eaLnBrk="1" hangingPunct="1">
              <a:tabLst/>
              <a:defRPr/>
            </a:pPr>
            <a:r>
              <a:rPr lang="en-GB" altLang="en-US" sz="2400" kern="1200" dirty="0">
                <a:solidFill>
                  <a:srgbClr val="000000"/>
                </a:solidFill>
                <a:latin typeface="Arial (Body)"/>
                <a:ea typeface="+mn-ea"/>
                <a:cs typeface="+mn-cs"/>
              </a:rPr>
              <a:t>When applied to databases, relational calculus has forms: </a:t>
            </a:r>
            <a:r>
              <a:rPr lang="en-GB" altLang="en-US" sz="2400" b="1" kern="1200" dirty="0">
                <a:solidFill>
                  <a:srgbClr val="000000"/>
                </a:solidFill>
                <a:latin typeface="Arial (Body)"/>
                <a:ea typeface="+mn-ea"/>
                <a:cs typeface="+mn-cs"/>
              </a:rPr>
              <a:t>tuple</a:t>
            </a:r>
            <a:r>
              <a:rPr lang="en-GB" altLang="en-US" sz="2400" kern="1200" dirty="0">
                <a:solidFill>
                  <a:srgbClr val="000000"/>
                </a:solidFill>
                <a:latin typeface="Arial (Body)"/>
                <a:ea typeface="+mn-ea"/>
                <a:cs typeface="+mn-cs"/>
              </a:rPr>
              <a:t> and </a:t>
            </a:r>
            <a:r>
              <a:rPr lang="en-GB" altLang="en-US" sz="2400" b="1" kern="1200" dirty="0">
                <a:solidFill>
                  <a:srgbClr val="000000"/>
                </a:solidFill>
                <a:latin typeface="Arial (Body)"/>
                <a:ea typeface="+mn-ea"/>
                <a:cs typeface="+mn-cs"/>
              </a:rPr>
              <a:t>domain.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ts val="1800"/>
              </a:spcBef>
              <a:spcAft>
                <a:spcPts val="600"/>
              </a:spcAft>
              <a:buClrTx/>
              <a:defRPr/>
            </a:pPr>
            <a:r>
              <a:rPr lang="en-US" noProof="1">
                <a:ln w="3175">
                  <a:noFill/>
                </a:ln>
                <a:latin typeface="Times New Roman" panose="02020603050405020304" pitchFamily="18" charset="0"/>
                <a:ea typeface="+mn-ea"/>
                <a:cs typeface="Arial" pitchFamily="34" charset="0"/>
              </a:rPr>
              <a:t>Tuple Relational Calculus </a:t>
            </a:r>
            <a:r>
              <a:rPr lang="en-US" sz="2000" b="0" noProof="1">
                <a:ln w="3175">
                  <a:noFill/>
                </a:ln>
                <a:latin typeface="Times New Roman" panose="02020603050405020304" pitchFamily="18" charset="0"/>
                <a:ea typeface="+mn-ea"/>
                <a:cs typeface="Arial" pitchFamily="34" charset="0"/>
              </a:rPr>
              <a:t>(1 of 6)</a:t>
            </a:r>
            <a:endParaRPr lang="en-GB" sz="2000" b="0" noProof="1">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4162648"/>
          </a:xfrm>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Interested in finding tuples for which a predicate is true. Based on use of </a:t>
            </a:r>
            <a:r>
              <a:rPr lang="en-GB" altLang="en-US" sz="2400" b="1" kern="1200" dirty="0">
                <a:solidFill>
                  <a:srgbClr val="000000"/>
                </a:solidFill>
                <a:latin typeface="Arial (Body)"/>
                <a:ea typeface="+mn-ea"/>
                <a:cs typeface="+mn-cs"/>
              </a:rPr>
              <a:t>tuple variables</a:t>
            </a:r>
            <a:r>
              <a:rPr lang="en-GB" altLang="en-US" sz="2400" kern="1200" dirty="0">
                <a:solidFill>
                  <a:srgbClr val="000000"/>
                </a:solidFill>
                <a:latin typeface="Arial (Body)"/>
                <a:ea typeface="+mn-ea"/>
                <a:cs typeface="+mn-cs"/>
              </a:rPr>
              <a:t>.</a:t>
            </a:r>
          </a:p>
          <a:p>
            <a:pPr marL="255651" indent="-255651" defTabSz="912813" eaLnBrk="1" hangingPunct="1">
              <a:tabLst/>
              <a:defRPr/>
            </a:pPr>
            <a:r>
              <a:rPr lang="en-GB" altLang="en-US" sz="2400" kern="1200" dirty="0">
                <a:solidFill>
                  <a:srgbClr val="000000"/>
                </a:solidFill>
                <a:latin typeface="Arial (Body)"/>
                <a:ea typeface="+mn-ea"/>
                <a:cs typeface="+mn-cs"/>
              </a:rPr>
              <a:t>Tuple variable is a variable that ‘ranges over’ a named relation: i.e., variable whose only permitted values are tuples of the relation.</a:t>
            </a:r>
          </a:p>
          <a:p>
            <a:pPr marL="255651" indent="-255651" defTabSz="912813" eaLnBrk="1" hangingPunct="1">
              <a:tabLst/>
              <a:defRPr/>
            </a:pPr>
            <a:r>
              <a:rPr lang="en-GB" altLang="en-US" sz="2400" kern="1200" dirty="0">
                <a:solidFill>
                  <a:srgbClr val="000000"/>
                </a:solidFill>
                <a:latin typeface="Arial (Body)"/>
                <a:ea typeface="+mn-ea"/>
                <a:cs typeface="+mn-cs"/>
              </a:rPr>
              <a:t>Specify range of a tuple variable </a:t>
            </a:r>
            <a:r>
              <a:rPr lang="en-GB" altLang="en-US" sz="2400" b="1" i="0" kern="1200" dirty="0">
                <a:solidFill>
                  <a:srgbClr val="000000"/>
                </a:solidFill>
                <a:latin typeface="Arial (Body)"/>
                <a:ea typeface="+mn-ea"/>
                <a:cs typeface="+mn-cs"/>
              </a:rPr>
              <a:t>S</a:t>
            </a:r>
            <a:r>
              <a:rPr lang="en-GB" altLang="en-US" sz="2400" kern="1200" dirty="0">
                <a:solidFill>
                  <a:srgbClr val="000000"/>
                </a:solidFill>
                <a:latin typeface="Arial (Body)"/>
                <a:ea typeface="+mn-ea"/>
                <a:cs typeface="+mn-cs"/>
              </a:rPr>
              <a:t> as the Staff relation as:</a:t>
            </a:r>
          </a:p>
          <a:p>
            <a:pPr marL="457200" lvl="1" indent="355600" defTabSz="912813" eaLnBrk="1" hangingPunct="1">
              <a:buFont typeface="Arial"/>
              <a:buNone/>
              <a:defRPr/>
            </a:pPr>
            <a:r>
              <a:rPr lang="en-GB" altLang="en-US" sz="2400" kern="1200" noProof="1">
                <a:solidFill>
                  <a:srgbClr val="000000"/>
                </a:solidFill>
                <a:latin typeface="Arial (Body)"/>
                <a:ea typeface="+mn-ea"/>
                <a:cs typeface="+mn-cs"/>
              </a:rPr>
              <a:t>Staff(S)</a:t>
            </a:r>
          </a:p>
          <a:p>
            <a:pPr marL="255651" indent="-255651" defTabSz="912813" eaLnBrk="1" hangingPunct="1">
              <a:tabLst/>
              <a:defRPr/>
            </a:pPr>
            <a:r>
              <a:rPr lang="en-GB" altLang="en-US" sz="2400" kern="1200" dirty="0">
                <a:solidFill>
                  <a:srgbClr val="000000"/>
                </a:solidFill>
                <a:latin typeface="Arial (Body)"/>
                <a:ea typeface="+mn-ea"/>
                <a:cs typeface="+mn-cs"/>
              </a:rPr>
              <a:t>To find set of all tuples S such that P(S) is true:</a:t>
            </a:r>
            <a:endParaRPr lang="en-GB" altLang="en-US" sz="2400" i="1" kern="1200" dirty="0">
              <a:solidFill>
                <a:srgbClr val="000000"/>
              </a:solidFill>
              <a:latin typeface="Arial (Body)"/>
              <a:ea typeface="+mn-ea"/>
              <a:cs typeface="+mn-cs"/>
            </a:endParaRPr>
          </a:p>
        </p:txBody>
      </p:sp>
      <p:graphicFrame>
        <p:nvGraphicFramePr>
          <p:cNvPr id="59396" name="Object 3" descr="left brace S pipe P left parenthesis S right parenthesis right brace"/>
          <p:cNvGraphicFramePr>
            <a:graphicFrameLocks noChangeAspect="1"/>
          </p:cNvGraphicFramePr>
          <p:nvPr>
            <p:extLst>
              <p:ext uri="{D42A27DB-BD31-4B8C-83A1-F6EECF244321}">
                <p14:modId xmlns:p14="http://schemas.microsoft.com/office/powerpoint/2010/main" val="259431327"/>
              </p:ext>
            </p:extLst>
          </p:nvPr>
        </p:nvGraphicFramePr>
        <p:xfrm>
          <a:off x="1352550" y="5762848"/>
          <a:ext cx="1189038" cy="373063"/>
        </p:xfrm>
        <a:graphic>
          <a:graphicData uri="http://schemas.openxmlformats.org/presentationml/2006/ole">
            <mc:AlternateContent xmlns:mc="http://schemas.openxmlformats.org/markup-compatibility/2006">
              <mc:Choice xmlns:v="urn:schemas-microsoft-com:vml" Requires="v">
                <p:oleObj spid="_x0000_s22530" name="Equation" r:id="rId3" imgW="647640" imgH="203040" progId="Equation.DSMT4">
                  <p:embed/>
                </p:oleObj>
              </mc:Choice>
              <mc:Fallback>
                <p:oleObj name="Equation" r:id="rId3" imgW="647640" imgH="203040" progId="Equation.DSMT4">
                  <p:embed/>
                  <p:pic>
                    <p:nvPicPr>
                      <p:cNvPr id="59396" name="Object 3" descr="left brace S pipe P left parenthesis S right parenthesis right brace"/>
                      <p:cNvPicPr>
                        <a:picLocks noChangeAspect="1" noChangeArrowheads="1"/>
                      </p:cNvPicPr>
                      <p:nvPr/>
                    </p:nvPicPr>
                    <p:blipFill>
                      <a:blip r:embed="rId4"/>
                      <a:srcRect/>
                      <a:stretch>
                        <a:fillRect/>
                      </a:stretch>
                    </p:blipFill>
                    <p:spPr bwMode="auto">
                      <a:xfrm>
                        <a:off x="1352550" y="5762848"/>
                        <a:ext cx="118903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GB" noProof="1">
                <a:ln w="3175">
                  <a:noFill/>
                </a:ln>
                <a:latin typeface="Times New Roman" panose="02020603050405020304" pitchFamily="18" charset="0"/>
                <a:ea typeface="+mn-ea"/>
                <a:cs typeface="Arial" pitchFamily="34" charset="0"/>
              </a:rPr>
              <a:t>Tuple Relational Calculus - Example</a:t>
            </a:r>
            <a:endParaRPr lang="en-GB" dirty="0">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554038"/>
          </a:xfrm>
        </p:spPr>
        <p:txBody>
          <a:bodyPr>
            <a:spAutoFit/>
          </a:bodyPr>
          <a:lstStyle/>
          <a:p>
            <a:pPr marL="255651" indent="-255651" defTabSz="912813" eaLnBrk="1" hangingPunct="1">
              <a:defRPr/>
            </a:pPr>
            <a:r>
              <a:rPr lang="en-GB" altLang="en-US" sz="2400" kern="1200" dirty="0">
                <a:solidFill>
                  <a:srgbClr val="000000"/>
                </a:solidFill>
                <a:latin typeface="Arial (Body)"/>
                <a:ea typeface="+mn-ea"/>
                <a:cs typeface="+mn-cs"/>
              </a:rPr>
              <a:t>To find details of all staff earning more than $10,000:</a:t>
            </a:r>
          </a:p>
        </p:txBody>
      </p:sp>
      <p:graphicFrame>
        <p:nvGraphicFramePr>
          <p:cNvPr id="60420" name="Object 4" descr="left brace S pipe Staff left parenthesis S right parenthesis AND S period salary greater than 10000 right brace."/>
          <p:cNvGraphicFramePr>
            <a:graphicFrameLocks noChangeAspect="1"/>
          </p:cNvGraphicFramePr>
          <p:nvPr>
            <p:extLst>
              <p:ext uri="{D42A27DB-BD31-4B8C-83A1-F6EECF244321}">
                <p14:modId xmlns:p14="http://schemas.microsoft.com/office/powerpoint/2010/main" val="211605862"/>
              </p:ext>
            </p:extLst>
          </p:nvPr>
        </p:nvGraphicFramePr>
        <p:xfrm>
          <a:off x="1571625" y="2193925"/>
          <a:ext cx="4289425" cy="404813"/>
        </p:xfrm>
        <a:graphic>
          <a:graphicData uri="http://schemas.openxmlformats.org/presentationml/2006/ole">
            <mc:AlternateContent xmlns:mc="http://schemas.openxmlformats.org/markup-compatibility/2006">
              <mc:Choice xmlns:v="urn:schemas-microsoft-com:vml" Requires="v">
                <p:oleObj spid="_x0000_s23554" name="Equation" r:id="rId3" imgW="2158920" imgH="203040" progId="Equation.DSMT4">
                  <p:embed/>
                </p:oleObj>
              </mc:Choice>
              <mc:Fallback>
                <p:oleObj name="Equation" r:id="rId3" imgW="2158920" imgH="203040" progId="Equation.DSMT4">
                  <p:embed/>
                  <p:pic>
                    <p:nvPicPr>
                      <p:cNvPr id="60420" name="Object 4" descr="left brace S pipe Staff left parenthesis S right parenthesis AND S period salary greater than 10000 right brace."/>
                      <p:cNvPicPr>
                        <a:picLocks noChangeAspect="1" noChangeArrowheads="1"/>
                      </p:cNvPicPr>
                      <p:nvPr/>
                    </p:nvPicPr>
                    <p:blipFill>
                      <a:blip r:embed="rId4"/>
                      <a:srcRect/>
                      <a:stretch>
                        <a:fillRect/>
                      </a:stretch>
                    </p:blipFill>
                    <p:spPr bwMode="auto">
                      <a:xfrm>
                        <a:off x="1571625" y="2193925"/>
                        <a:ext cx="4289425"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Placeholder 3"/>
          <p:cNvSpPr>
            <a:spLocks noGrp="1"/>
          </p:cNvSpPr>
          <p:nvPr>
            <p:ph type="body" idx="2"/>
          </p:nvPr>
        </p:nvSpPr>
        <p:spPr>
          <a:xfrm>
            <a:off x="457200" y="2725738"/>
            <a:ext cx="8229600" cy="506412"/>
          </a:xfrm>
        </p:spPr>
        <p:txBody>
          <a:bodyPr/>
          <a:lstStyle/>
          <a:p>
            <a:pPr>
              <a:defRPr/>
            </a:pPr>
            <a:r>
              <a:rPr lang="en-GB" altLang="en-US" sz="2400" kern="1200" dirty="0">
                <a:solidFill>
                  <a:srgbClr val="000000"/>
                </a:solidFill>
                <a:latin typeface="Arial (Body)"/>
              </a:rPr>
              <a:t>To find a particular attribute, such as salary, write:</a:t>
            </a:r>
            <a:endParaRPr lang="en-US" sz="2400" dirty="0"/>
          </a:p>
        </p:txBody>
      </p:sp>
      <p:graphicFrame>
        <p:nvGraphicFramePr>
          <p:cNvPr id="60422" name="Object 6" descr="left brace S period salary pipe Staff left parenthesis S right parenthesis AND S period salary greater than 10000 right brace"/>
          <p:cNvGraphicFramePr>
            <a:graphicFrameLocks noChangeAspect="1"/>
          </p:cNvGraphicFramePr>
          <p:nvPr>
            <p:extLst>
              <p:ext uri="{D42A27DB-BD31-4B8C-83A1-F6EECF244321}">
                <p14:modId xmlns:p14="http://schemas.microsoft.com/office/powerpoint/2010/main" val="2067863995"/>
              </p:ext>
            </p:extLst>
          </p:nvPr>
        </p:nvGraphicFramePr>
        <p:xfrm>
          <a:off x="1465263" y="3398838"/>
          <a:ext cx="4945062" cy="384175"/>
        </p:xfrm>
        <a:graphic>
          <a:graphicData uri="http://schemas.openxmlformats.org/presentationml/2006/ole">
            <mc:AlternateContent xmlns:mc="http://schemas.openxmlformats.org/markup-compatibility/2006">
              <mc:Choice xmlns:v="urn:schemas-microsoft-com:vml" Requires="v">
                <p:oleObj spid="_x0000_s23555" name="Equation" r:id="rId5" imgW="2616120" imgH="203040" progId="Equation.DSMT4">
                  <p:embed/>
                </p:oleObj>
              </mc:Choice>
              <mc:Fallback>
                <p:oleObj name="Equation" r:id="rId5" imgW="2616120" imgH="203040" progId="Equation.DSMT4">
                  <p:embed/>
                  <p:pic>
                    <p:nvPicPr>
                      <p:cNvPr id="60422" name="Object 6" descr="left brace S period salary pipe Staff left parenthesis S right parenthesis AND S period salary greater than 10000 right brace"/>
                      <p:cNvPicPr>
                        <a:picLocks noChangeAspect="1" noChangeArrowheads="1"/>
                      </p:cNvPicPr>
                      <p:nvPr/>
                    </p:nvPicPr>
                    <p:blipFill>
                      <a:blip r:embed="rId6"/>
                      <a:srcRect/>
                      <a:stretch>
                        <a:fillRect/>
                      </a:stretch>
                    </p:blipFill>
                    <p:spPr bwMode="auto">
                      <a:xfrm>
                        <a:off x="1465263" y="3398838"/>
                        <a:ext cx="494506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defTabSz="912813" eaLnBrk="1" hangingPunct="1">
              <a:lnSpc>
                <a:spcPct val="90000"/>
              </a:lnSpc>
              <a:defRPr/>
            </a:pPr>
            <a:r>
              <a:rPr lang="en-US" sz="3400" b="1" noProof="1">
                <a:ln w="3175">
                  <a:noFill/>
                </a:ln>
                <a:solidFill>
                  <a:schemeClr val="tx2"/>
                </a:solidFill>
                <a:latin typeface="Times New Roman" panose="02020603050405020304" pitchFamily="18" charset="0"/>
                <a:ea typeface="+mn-ea"/>
                <a:cs typeface="Arial" pitchFamily="34" charset="0"/>
              </a:rPr>
              <a:t>Tuple Relational Calculus</a:t>
            </a:r>
            <a:r>
              <a:rPr lang="en-US" sz="3400" noProof="1">
                <a:ln w="3175">
                  <a:noFill/>
                </a:ln>
                <a:solidFill>
                  <a:schemeClr val="tx2"/>
                </a:solidFill>
                <a:latin typeface="Times New Roman" panose="02020603050405020304" pitchFamily="18" charset="0"/>
                <a:ea typeface="+mn-ea"/>
                <a:cs typeface="Arial" pitchFamily="34" charset="0"/>
              </a:rPr>
              <a:t> </a:t>
            </a:r>
            <a:r>
              <a:rPr lang="en-US" sz="2000" b="0" noProof="1">
                <a:ln w="3175">
                  <a:noFill/>
                </a:ln>
                <a:solidFill>
                  <a:schemeClr val="tx2"/>
                </a:solidFill>
                <a:latin typeface="Times New Roman" panose="02020603050405020304" pitchFamily="18" charset="0"/>
                <a:ea typeface="+mn-ea"/>
                <a:cs typeface="Arial" pitchFamily="34" charset="0"/>
              </a:rPr>
              <a:t>(2 of 6)</a:t>
            </a:r>
            <a:endParaRPr lang="en-GB" sz="2000" b="0" dirty="0">
              <a:ln w="3175">
                <a:noFill/>
              </a:ln>
              <a:solidFill>
                <a:schemeClr val="tx2"/>
              </a:solidFill>
              <a:latin typeface="Times New Roman" panose="02020603050405020304" pitchFamily="18" charset="0"/>
              <a:ea typeface="+mn-ea"/>
              <a:cs typeface="Arial" pitchFamily="34" charset="0"/>
            </a:endParaRPr>
          </a:p>
        </p:txBody>
      </p:sp>
      <p:sp>
        <p:nvSpPr>
          <p:cNvPr id="32" name="Text Placeholder 31"/>
          <p:cNvSpPr>
            <a:spLocks noGrp="1"/>
          </p:cNvSpPr>
          <p:nvPr>
            <p:ph type="body" idx="1"/>
          </p:nvPr>
        </p:nvSpPr>
        <p:spPr>
          <a:xfrm>
            <a:off x="457200" y="1600200"/>
            <a:ext cx="8229600" cy="1252537"/>
          </a:xfrm>
        </p:spPr>
        <p:txBody>
          <a:bodyPr/>
          <a:lstStyle/>
          <a:p>
            <a:r>
              <a:rPr lang="en-GB" altLang="en-US" sz="2400" dirty="0"/>
              <a:t>Can use two </a:t>
            </a:r>
            <a:r>
              <a:rPr lang="en-GB" altLang="en-US" sz="2400" b="1" dirty="0"/>
              <a:t>quantifiers</a:t>
            </a:r>
            <a:r>
              <a:rPr lang="en-GB" altLang="en-US" sz="2400" i="1" dirty="0"/>
              <a:t> </a:t>
            </a:r>
            <a:r>
              <a:rPr lang="en-GB" altLang="en-US" sz="2400" dirty="0"/>
              <a:t>to tell how many instances the predicate applies to:</a:t>
            </a:r>
          </a:p>
          <a:p>
            <a:pPr lvl="1" indent="-284400"/>
            <a:r>
              <a:rPr lang="en-GB" altLang="en-US" sz="2400" dirty="0">
                <a:latin typeface="+mn-lt"/>
              </a:rPr>
              <a:t>Existential quantifier</a:t>
            </a:r>
            <a:endParaRPr lang="en-IN" sz="2400" dirty="0">
              <a:latin typeface="+mn-lt"/>
            </a:endParaRPr>
          </a:p>
        </p:txBody>
      </p:sp>
      <p:graphicFrame>
        <p:nvGraphicFramePr>
          <p:cNvPr id="61444" name="Object 4" descr="Existential quantifier symbol which resembles an left facing capital letter E"/>
          <p:cNvGraphicFramePr>
            <a:graphicFrameLocks noChangeAspect="1"/>
          </p:cNvGraphicFramePr>
          <p:nvPr>
            <p:extLst>
              <p:ext uri="{D42A27DB-BD31-4B8C-83A1-F6EECF244321}">
                <p14:modId xmlns:p14="http://schemas.microsoft.com/office/powerpoint/2010/main" val="1160417104"/>
              </p:ext>
            </p:extLst>
          </p:nvPr>
        </p:nvGraphicFramePr>
        <p:xfrm>
          <a:off x="4150296" y="2514599"/>
          <a:ext cx="279400" cy="338138"/>
        </p:xfrm>
        <a:graphic>
          <a:graphicData uri="http://schemas.openxmlformats.org/presentationml/2006/ole">
            <mc:AlternateContent xmlns:mc="http://schemas.openxmlformats.org/markup-compatibility/2006">
              <mc:Choice xmlns:v="urn:schemas-microsoft-com:vml" Requires="v">
                <p:oleObj spid="_x0000_s24578" name="Equation" r:id="rId4" imgW="126720" imgH="152280" progId="Equation.DSMT4">
                  <p:embed/>
                </p:oleObj>
              </mc:Choice>
              <mc:Fallback>
                <p:oleObj name="Equation" r:id="rId4" imgW="126720" imgH="152280" progId="Equation.DSMT4">
                  <p:embed/>
                  <p:pic>
                    <p:nvPicPr>
                      <p:cNvPr id="61444" name="Object 4" descr="Existential quantifier symbol which resembles an left facing capital letter E"/>
                      <p:cNvPicPr>
                        <a:picLocks noChangeAspect="1" noChangeArrowheads="1"/>
                      </p:cNvPicPr>
                      <p:nvPr/>
                    </p:nvPicPr>
                    <p:blipFill>
                      <a:blip r:embed="rId5"/>
                      <a:srcRect/>
                      <a:stretch>
                        <a:fillRect/>
                      </a:stretch>
                    </p:blipFill>
                    <p:spPr bwMode="auto">
                      <a:xfrm>
                        <a:off x="4150296" y="2514599"/>
                        <a:ext cx="279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 name="Content Placeholder 32"/>
          <p:cNvSpPr>
            <a:spLocks noGrp="1"/>
          </p:cNvSpPr>
          <p:nvPr>
            <p:ph sz="quarter" idx="13"/>
          </p:nvPr>
        </p:nvSpPr>
        <p:spPr>
          <a:xfrm>
            <a:off x="460375" y="2383822"/>
            <a:ext cx="8229600" cy="1061026"/>
          </a:xfrm>
        </p:spPr>
        <p:txBody>
          <a:bodyPr/>
          <a:lstStyle/>
          <a:p>
            <a:pPr marL="200025" lvl="1" indent="3746500">
              <a:spcBef>
                <a:spcPts val="600"/>
              </a:spcBef>
              <a:buClr>
                <a:schemeClr val="tx2"/>
              </a:buClr>
            </a:pPr>
            <a:r>
              <a:rPr lang="en-GB" altLang="en-US" sz="2400" dirty="0"/>
              <a:t>(‘there exists’) </a:t>
            </a:r>
          </a:p>
          <a:p>
            <a:pPr marL="741600" lvl="1" indent="-284400">
              <a:spcBef>
                <a:spcPts val="600"/>
              </a:spcBef>
              <a:buClr>
                <a:schemeClr val="tx2"/>
              </a:buClr>
              <a:buFont typeface="Arial" panose="020B0604020202020204" pitchFamily="34" charset="0"/>
              <a:buChar char="–"/>
            </a:pPr>
            <a:r>
              <a:rPr lang="en-GB" altLang="en-US" sz="2400" dirty="0"/>
              <a:t>Universal quantifier</a:t>
            </a:r>
            <a:endParaRPr lang="en-IN" sz="2400" dirty="0"/>
          </a:p>
        </p:txBody>
      </p:sp>
      <p:graphicFrame>
        <p:nvGraphicFramePr>
          <p:cNvPr id="61445" name="Object 5" descr="universal quantifier symbol which resembles an inverted capital letter A"/>
          <p:cNvGraphicFramePr>
            <a:graphicFrameLocks noChangeAspect="1"/>
          </p:cNvGraphicFramePr>
          <p:nvPr>
            <p:extLst>
              <p:ext uri="{D42A27DB-BD31-4B8C-83A1-F6EECF244321}">
                <p14:modId xmlns:p14="http://schemas.microsoft.com/office/powerpoint/2010/main" val="2209928618"/>
              </p:ext>
            </p:extLst>
          </p:nvPr>
        </p:nvGraphicFramePr>
        <p:xfrm>
          <a:off x="4044620" y="2914761"/>
          <a:ext cx="336550" cy="366713"/>
        </p:xfrm>
        <a:graphic>
          <a:graphicData uri="http://schemas.openxmlformats.org/presentationml/2006/ole">
            <mc:AlternateContent xmlns:mc="http://schemas.openxmlformats.org/markup-compatibility/2006">
              <mc:Choice xmlns:v="urn:schemas-microsoft-com:vml" Requires="v">
                <p:oleObj spid="_x0000_s24579" name="Equation" r:id="rId6" imgW="152280" imgH="164880" progId="Equation.DSMT4">
                  <p:embed/>
                </p:oleObj>
              </mc:Choice>
              <mc:Fallback>
                <p:oleObj name="Equation" r:id="rId6" imgW="152280" imgH="164880" progId="Equation.DSMT4">
                  <p:embed/>
                  <p:pic>
                    <p:nvPicPr>
                      <p:cNvPr id="61445" name="Object 5" descr="universal quantifier symbol which resembles an inverted capital letter A"/>
                      <p:cNvPicPr>
                        <a:picLocks noChangeAspect="1" noChangeArrowheads="1"/>
                      </p:cNvPicPr>
                      <p:nvPr/>
                    </p:nvPicPr>
                    <p:blipFill>
                      <a:blip r:embed="rId7"/>
                      <a:srcRect/>
                      <a:stretch>
                        <a:fillRect/>
                      </a:stretch>
                    </p:blipFill>
                    <p:spPr bwMode="auto">
                      <a:xfrm>
                        <a:off x="4044620" y="2914761"/>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 name="Content Placeholder 33"/>
          <p:cNvSpPr>
            <a:spLocks noGrp="1"/>
          </p:cNvSpPr>
          <p:nvPr>
            <p:ph sz="quarter" idx="14"/>
          </p:nvPr>
        </p:nvSpPr>
        <p:spPr>
          <a:xfrm>
            <a:off x="4408430" y="2808088"/>
            <a:ext cx="1403498" cy="609600"/>
          </a:xfrm>
        </p:spPr>
        <p:txBody>
          <a:bodyPr/>
          <a:lstStyle/>
          <a:p>
            <a:pPr marL="0" indent="0">
              <a:spcBef>
                <a:spcPts val="1500"/>
              </a:spcBef>
              <a:buClr>
                <a:schemeClr val="tx2"/>
              </a:buClr>
            </a:pPr>
            <a:r>
              <a:rPr lang="en-GB" altLang="en-US" sz="2400" dirty="0"/>
              <a:t>(‘for all’)</a:t>
            </a:r>
            <a:endParaRPr lang="en-IN" sz="2400" dirty="0"/>
          </a:p>
        </p:txBody>
      </p:sp>
      <p:sp>
        <p:nvSpPr>
          <p:cNvPr id="35" name="Content Placeholder 34"/>
          <p:cNvSpPr>
            <a:spLocks noGrp="1"/>
          </p:cNvSpPr>
          <p:nvPr>
            <p:ph sz="quarter" idx="15"/>
          </p:nvPr>
        </p:nvSpPr>
        <p:spPr>
          <a:xfrm>
            <a:off x="460375" y="3508785"/>
            <a:ext cx="4222750" cy="550863"/>
          </a:xfrm>
        </p:spPr>
        <p:txBody>
          <a:bodyPr/>
          <a:lstStyle/>
          <a:p>
            <a:pPr marL="255600" indent="-255600">
              <a:spcBef>
                <a:spcPts val="1500"/>
              </a:spcBef>
              <a:buClr>
                <a:schemeClr val="tx2"/>
              </a:buClr>
              <a:buFont typeface="Arial" panose="020B0604020202020204" pitchFamily="34" charset="0"/>
              <a:buChar char="•"/>
            </a:pPr>
            <a:r>
              <a:rPr lang="en-GB" altLang="en-US" dirty="0"/>
              <a:t>Tuple variables qualified by</a:t>
            </a:r>
            <a:endParaRPr lang="en-IN" dirty="0"/>
          </a:p>
        </p:txBody>
      </p:sp>
      <p:graphicFrame>
        <p:nvGraphicFramePr>
          <p:cNvPr id="61447" name="Object 11" descr="for all, or, there exists"/>
          <p:cNvGraphicFramePr>
            <a:graphicFrameLocks noChangeAspect="1"/>
          </p:cNvGraphicFramePr>
          <p:nvPr>
            <p:extLst>
              <p:ext uri="{D42A27DB-BD31-4B8C-83A1-F6EECF244321}">
                <p14:modId xmlns:p14="http://schemas.microsoft.com/office/powerpoint/2010/main" val="2139527753"/>
              </p:ext>
            </p:extLst>
          </p:nvPr>
        </p:nvGraphicFramePr>
        <p:xfrm>
          <a:off x="4561367" y="3636359"/>
          <a:ext cx="960438" cy="373063"/>
        </p:xfrm>
        <a:graphic>
          <a:graphicData uri="http://schemas.openxmlformats.org/presentationml/2006/ole">
            <mc:AlternateContent xmlns:mc="http://schemas.openxmlformats.org/markup-compatibility/2006">
              <mc:Choice xmlns:v="urn:schemas-microsoft-com:vml" Requires="v">
                <p:oleObj spid="_x0000_s24580" name="Equation" r:id="rId8" imgW="457002" imgH="177723" progId="Equation.DSMT4">
                  <p:embed/>
                </p:oleObj>
              </mc:Choice>
              <mc:Fallback>
                <p:oleObj name="Equation" r:id="rId8" imgW="457002" imgH="177723" progId="Equation.DSMT4">
                  <p:embed/>
                  <p:pic>
                    <p:nvPicPr>
                      <p:cNvPr id="61447" name="Object 11" descr="for all, or, there exist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1367" y="3636359"/>
                        <a:ext cx="960438"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 name="Content Placeholder 35"/>
          <p:cNvSpPr>
            <a:spLocks noGrp="1"/>
          </p:cNvSpPr>
          <p:nvPr>
            <p:ph sz="quarter" idx="16"/>
          </p:nvPr>
        </p:nvSpPr>
        <p:spPr>
          <a:xfrm>
            <a:off x="457198" y="3530887"/>
            <a:ext cx="8261498" cy="985133"/>
          </a:xfrm>
        </p:spPr>
        <p:txBody>
          <a:bodyPr/>
          <a:lstStyle/>
          <a:p>
            <a:pPr indent="4762500"/>
            <a:r>
              <a:rPr lang="en-GB" altLang="en-US" dirty="0"/>
              <a:t>are called </a:t>
            </a:r>
            <a:r>
              <a:rPr lang="en-GB" altLang="en-US" b="1" dirty="0"/>
              <a:t>bound</a:t>
            </a:r>
            <a:r>
              <a:rPr lang="en-GB" altLang="en-US" dirty="0"/>
              <a:t> variables, otherwise called </a:t>
            </a:r>
            <a:r>
              <a:rPr lang="en-GB" altLang="en-US" b="1" dirty="0"/>
              <a:t>free</a:t>
            </a:r>
            <a:r>
              <a:rPr lang="en-GB" altLang="en-US" dirty="0"/>
              <a:t> variables.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US" noProof="1">
                <a:ln w="3175">
                  <a:noFill/>
                </a:ln>
                <a:latin typeface="Times New Roman" panose="02020603050405020304" pitchFamily="18" charset="0"/>
                <a:ea typeface="+mn-ea"/>
                <a:cs typeface="Arial" pitchFamily="34" charset="0"/>
              </a:rPr>
              <a:t>Tuple Relational Calculus </a:t>
            </a:r>
            <a:r>
              <a:rPr lang="en-US" sz="2000" b="0" noProof="1">
                <a:ln w="3175">
                  <a:noFill/>
                </a:ln>
                <a:latin typeface="Times New Roman" panose="02020603050405020304" pitchFamily="18" charset="0"/>
                <a:ea typeface="+mn-ea"/>
                <a:cs typeface="Arial" pitchFamily="34" charset="0"/>
              </a:rPr>
              <a:t>(3 of 6)</a:t>
            </a:r>
            <a:endParaRPr lang="en-GB" sz="2000" b="0" dirty="0">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923925"/>
          </a:xfrm>
        </p:spPr>
        <p:txBody>
          <a:bodyPr>
            <a:spAutoFit/>
          </a:bodyPr>
          <a:lstStyle/>
          <a:p>
            <a:pPr marL="255651" indent="-255651" defTabSz="912813" eaLnBrk="1" hangingPunct="1">
              <a:defRPr/>
            </a:pPr>
            <a:r>
              <a:rPr lang="en-GB" altLang="en-US" sz="2400" kern="1200" dirty="0">
                <a:solidFill>
                  <a:srgbClr val="000000"/>
                </a:solidFill>
                <a:latin typeface="Arial (Body)"/>
                <a:ea typeface="+mn-ea"/>
                <a:cs typeface="+mn-cs"/>
              </a:rPr>
              <a:t>Existential quantifier used in formulae that must be true for at least one instance, such as:</a:t>
            </a:r>
          </a:p>
        </p:txBody>
      </p:sp>
      <p:graphicFrame>
        <p:nvGraphicFramePr>
          <p:cNvPr id="63492" name="Object 4" descr="Staff left parenthesis S right parenthesis AND left parenthesis there exists B right parenthesis left parenthesis Branch left parenthesis B right parenthesis AND left parenthesis B period branch N o equals S period branch N o right parenthesis AND B period city equals single quote London single quote right parenthesis"/>
          <p:cNvGraphicFramePr>
            <a:graphicFrameLocks noChangeAspect="1"/>
          </p:cNvGraphicFramePr>
          <p:nvPr>
            <p:extLst>
              <p:ext uri="{D42A27DB-BD31-4B8C-83A1-F6EECF244321}">
                <p14:modId xmlns:p14="http://schemas.microsoft.com/office/powerpoint/2010/main" val="173884741"/>
              </p:ext>
            </p:extLst>
          </p:nvPr>
        </p:nvGraphicFramePr>
        <p:xfrm>
          <a:off x="968375" y="2619375"/>
          <a:ext cx="7323138" cy="823913"/>
        </p:xfrm>
        <a:graphic>
          <a:graphicData uri="http://schemas.openxmlformats.org/presentationml/2006/ole">
            <mc:AlternateContent xmlns:mc="http://schemas.openxmlformats.org/markup-compatibility/2006">
              <mc:Choice xmlns:v="urn:schemas-microsoft-com:vml" Requires="v">
                <p:oleObj spid="_x0000_s25602" name="Equation" r:id="rId3" imgW="3835080" imgH="431640" progId="Equation.DSMT4">
                  <p:embed/>
                </p:oleObj>
              </mc:Choice>
              <mc:Fallback>
                <p:oleObj name="Equation" r:id="rId3" imgW="3835080" imgH="431640" progId="Equation.DSMT4">
                  <p:embed/>
                  <p:pic>
                    <p:nvPicPr>
                      <p:cNvPr id="63492" name="Object 4" descr="Staff left parenthesis S right parenthesis AND left parenthesis there exists B right parenthesis left parenthesis Branch left parenthesis B right parenthesis AND left parenthesis B period branch N o equals S period branch N o right parenthesis AND B period city equals single quote London single quote right parenthesis"/>
                      <p:cNvPicPr>
                        <a:picLocks noChangeAspect="1" noChangeArrowheads="1"/>
                      </p:cNvPicPr>
                      <p:nvPr/>
                    </p:nvPicPr>
                    <p:blipFill>
                      <a:blip r:embed="rId4"/>
                      <a:srcRect/>
                      <a:stretch>
                        <a:fillRect/>
                      </a:stretch>
                    </p:blipFill>
                    <p:spPr bwMode="auto">
                      <a:xfrm>
                        <a:off x="968375" y="2619375"/>
                        <a:ext cx="7323138"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3" name="Text Placeholder 3"/>
          <p:cNvSpPr txBox="1">
            <a:spLocks noGrp="1"/>
          </p:cNvSpPr>
          <p:nvPr>
            <p:ph type="body" idx="2"/>
          </p:nvPr>
        </p:nvSpPr>
        <p:spPr>
          <a:xfrm>
            <a:off x="457200" y="3668713"/>
            <a:ext cx="8229600" cy="1258887"/>
          </a:xfrm>
        </p:spPr>
        <p:txBody>
          <a:bodyPr/>
          <a:lstStyle/>
          <a:p>
            <a:pPr marL="255588" indent="-255588">
              <a:buSzTx/>
              <a:buFontTx/>
              <a:buChar char="•"/>
            </a:pPr>
            <a:r>
              <a:rPr lang="en-GB" altLang="en-US" sz="2400" dirty="0">
                <a:solidFill>
                  <a:srgbClr val="000000"/>
                </a:solidFill>
                <a:cs typeface="Arial" panose="020B0604020202020204" pitchFamily="34" charset="0"/>
                <a:sym typeface="Arial" panose="020B0604020202020204" pitchFamily="34" charset="0"/>
              </a:rPr>
              <a:t>Means ‘There exists a Branch tuple with same branch</a:t>
            </a:r>
            <a:r>
              <a:rPr lang="en-GB" altLang="en-US" sz="100" dirty="0">
                <a:solidFill>
                  <a:srgbClr val="000000"/>
                </a:solidFill>
                <a:cs typeface="Arial" panose="020B0604020202020204" pitchFamily="34" charset="0"/>
                <a:sym typeface="Arial" panose="020B0604020202020204" pitchFamily="34" charset="0"/>
              </a:rPr>
              <a:t> </a:t>
            </a:r>
            <a:r>
              <a:rPr lang="en-GB" altLang="en-US" sz="2400" dirty="0">
                <a:solidFill>
                  <a:srgbClr val="000000"/>
                </a:solidFill>
                <a:cs typeface="Arial" panose="020B0604020202020204" pitchFamily="34" charset="0"/>
                <a:sym typeface="Arial" panose="020B0604020202020204" pitchFamily="34" charset="0"/>
              </a:rPr>
              <a:t>N</a:t>
            </a:r>
            <a:r>
              <a:rPr lang="en-GB" altLang="en-US" sz="100" dirty="0">
                <a:solidFill>
                  <a:srgbClr val="000000"/>
                </a:solidFill>
                <a:cs typeface="Arial" panose="020B0604020202020204" pitchFamily="34" charset="0"/>
                <a:sym typeface="Arial" panose="020B0604020202020204" pitchFamily="34" charset="0"/>
              </a:rPr>
              <a:t> </a:t>
            </a:r>
            <a:r>
              <a:rPr lang="en-GB" altLang="en-US" sz="2400" dirty="0">
                <a:solidFill>
                  <a:srgbClr val="000000"/>
                </a:solidFill>
                <a:cs typeface="Arial" panose="020B0604020202020204" pitchFamily="34" charset="0"/>
                <a:sym typeface="Arial" panose="020B0604020202020204" pitchFamily="34" charset="0"/>
              </a:rPr>
              <a:t>o as the branch</a:t>
            </a:r>
            <a:r>
              <a:rPr lang="en-GB" altLang="en-US" sz="100" dirty="0">
                <a:solidFill>
                  <a:srgbClr val="000000"/>
                </a:solidFill>
                <a:cs typeface="Arial" panose="020B0604020202020204" pitchFamily="34" charset="0"/>
                <a:sym typeface="Arial" panose="020B0604020202020204" pitchFamily="34" charset="0"/>
              </a:rPr>
              <a:t> </a:t>
            </a:r>
            <a:r>
              <a:rPr lang="en-GB" altLang="en-US" sz="2400" dirty="0">
                <a:solidFill>
                  <a:srgbClr val="000000"/>
                </a:solidFill>
                <a:cs typeface="Arial" panose="020B0604020202020204" pitchFamily="34" charset="0"/>
                <a:sym typeface="Arial" panose="020B0604020202020204" pitchFamily="34" charset="0"/>
              </a:rPr>
              <a:t>N</a:t>
            </a:r>
            <a:r>
              <a:rPr lang="en-GB" altLang="en-US" sz="100" dirty="0">
                <a:solidFill>
                  <a:srgbClr val="000000"/>
                </a:solidFill>
                <a:cs typeface="Arial" panose="020B0604020202020204" pitchFamily="34" charset="0"/>
                <a:sym typeface="Arial" panose="020B0604020202020204" pitchFamily="34" charset="0"/>
              </a:rPr>
              <a:t> </a:t>
            </a:r>
            <a:r>
              <a:rPr lang="en-GB" altLang="en-US" sz="2400" dirty="0">
                <a:solidFill>
                  <a:srgbClr val="000000"/>
                </a:solidFill>
                <a:cs typeface="Arial" panose="020B0604020202020204" pitchFamily="34" charset="0"/>
                <a:sym typeface="Arial" panose="020B0604020202020204" pitchFamily="34" charset="0"/>
              </a:rPr>
              <a:t>o of the current Staff tuple, </a:t>
            </a:r>
            <a:r>
              <a:rPr lang="en-GB" altLang="en-US" sz="2400" b="1" dirty="0">
                <a:solidFill>
                  <a:srgbClr val="000000"/>
                </a:solidFill>
                <a:cs typeface="Arial" panose="020B0604020202020204" pitchFamily="34" charset="0"/>
                <a:sym typeface="Arial" panose="020B0604020202020204" pitchFamily="34" charset="0"/>
              </a:rPr>
              <a:t>S</a:t>
            </a:r>
            <a:r>
              <a:rPr lang="en-GB" altLang="en-US" sz="2400" dirty="0">
                <a:solidFill>
                  <a:srgbClr val="000000"/>
                </a:solidFill>
                <a:cs typeface="Arial" panose="020B0604020202020204" pitchFamily="34" charset="0"/>
                <a:sym typeface="Arial" panose="020B0604020202020204" pitchFamily="34" charset="0"/>
              </a:rPr>
              <a:t>, and is located in London’.</a:t>
            </a:r>
            <a:endParaRPr lang="en-US" altLang="en-US" sz="2400" dirty="0">
              <a:solidFill>
                <a:srgbClr val="000000"/>
              </a:solidFill>
              <a:cs typeface="Arial" panose="020B0604020202020204" pitchFamily="34" charset="0"/>
              <a:sym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ts val="600"/>
              </a:spcBef>
              <a:spcAft>
                <a:spcPts val="600"/>
              </a:spcAft>
              <a:buClrTx/>
              <a:defRPr/>
            </a:pPr>
            <a:r>
              <a:rPr lang="en-US" noProof="1">
                <a:ln w="3175">
                  <a:noFill/>
                </a:ln>
                <a:latin typeface="Times New Roman" panose="02020603050405020304" pitchFamily="18" charset="0"/>
                <a:ea typeface="+mn-ea"/>
                <a:cs typeface="Arial" pitchFamily="34" charset="0"/>
              </a:rPr>
              <a:t>Tuple Relational Calculus </a:t>
            </a:r>
            <a:r>
              <a:rPr lang="en-US" sz="2000" b="0" noProof="1">
                <a:ln w="3175">
                  <a:noFill/>
                </a:ln>
                <a:latin typeface="Times New Roman" panose="02020603050405020304" pitchFamily="18" charset="0"/>
                <a:ea typeface="+mn-ea"/>
                <a:cs typeface="Arial" pitchFamily="34" charset="0"/>
              </a:rPr>
              <a:t>(4 of 6)</a:t>
            </a:r>
            <a:endParaRPr lang="en-GB" sz="2000" b="0" noProof="1">
              <a:ln w="3175">
                <a:noFill/>
              </a:ln>
              <a:latin typeface="Times New Roman" panose="02020603050405020304" pitchFamily="18" charset="0"/>
              <a:ea typeface="+mn-ea"/>
              <a:cs typeface="Arial" pitchFamily="34" charset="0"/>
            </a:endParaRPr>
          </a:p>
        </p:txBody>
      </p:sp>
      <p:sp>
        <p:nvSpPr>
          <p:cNvPr id="64515" name="Text Placeholder 9"/>
          <p:cNvSpPr txBox="1">
            <a:spLocks noGrp="1"/>
          </p:cNvSpPr>
          <p:nvPr>
            <p:ph type="body" idx="1"/>
          </p:nvPr>
        </p:nvSpPr>
        <p:spPr>
          <a:xfrm>
            <a:off x="457200" y="1600200"/>
            <a:ext cx="8229600" cy="850900"/>
          </a:xfrm>
        </p:spPr>
        <p:txBody>
          <a:bodyPr/>
          <a:lstStyle/>
          <a:p>
            <a:pPr marL="255588" indent="-255588">
              <a:buSzTx/>
              <a:buFontTx/>
              <a:buChar char="•"/>
            </a:pPr>
            <a:r>
              <a:rPr lang="en-GB" altLang="en-US" sz="2400" dirty="0">
                <a:solidFill>
                  <a:srgbClr val="000000"/>
                </a:solidFill>
                <a:cs typeface="Arial" panose="020B0604020202020204" pitchFamily="34" charset="0"/>
                <a:sym typeface="Arial" panose="020B0604020202020204" pitchFamily="34" charset="0"/>
              </a:rPr>
              <a:t>Universal quantifier is used in statements about every instance, such as:</a:t>
            </a:r>
            <a:endParaRPr lang="en-US" altLang="en-US" sz="2400" dirty="0">
              <a:solidFill>
                <a:srgbClr val="000000"/>
              </a:solidFill>
              <a:cs typeface="Arial" panose="020B0604020202020204" pitchFamily="34" charset="0"/>
              <a:sym typeface="Arial" panose="020B0604020202020204" pitchFamily="34" charset="0"/>
            </a:endParaRPr>
          </a:p>
        </p:txBody>
      </p:sp>
      <p:graphicFrame>
        <p:nvGraphicFramePr>
          <p:cNvPr id="64516" name="Object 2" descr="left parenthesis for all B right parenthesis left parenthesis B period city not equal to single quote Paris single quote right parenthesis"/>
          <p:cNvGraphicFramePr>
            <a:graphicFrameLocks noChangeAspect="1"/>
          </p:cNvGraphicFramePr>
          <p:nvPr>
            <p:extLst>
              <p:ext uri="{D42A27DB-BD31-4B8C-83A1-F6EECF244321}">
                <p14:modId xmlns:p14="http://schemas.microsoft.com/office/powerpoint/2010/main" val="3680822736"/>
              </p:ext>
            </p:extLst>
          </p:nvPr>
        </p:nvGraphicFramePr>
        <p:xfrm>
          <a:off x="1303338" y="2492375"/>
          <a:ext cx="2998787" cy="428625"/>
        </p:xfrm>
        <a:graphic>
          <a:graphicData uri="http://schemas.openxmlformats.org/presentationml/2006/ole">
            <mc:AlternateContent xmlns:mc="http://schemas.openxmlformats.org/markup-compatibility/2006">
              <mc:Choice xmlns:v="urn:schemas-microsoft-com:vml" Requires="v">
                <p:oleObj spid="_x0000_s26626" name="Equation" r:id="rId3" imgW="1422360" imgH="203040" progId="Equation.DSMT4">
                  <p:embed/>
                </p:oleObj>
              </mc:Choice>
              <mc:Fallback>
                <p:oleObj name="Equation" r:id="rId3" imgW="1422360" imgH="203040" progId="Equation.DSMT4">
                  <p:embed/>
                  <p:pic>
                    <p:nvPicPr>
                      <p:cNvPr id="64516" name="Object 2" descr="left parenthesis for all B right parenthesis left parenthesis B period city not equal to single quote Paris single quote right parenthesis"/>
                      <p:cNvPicPr>
                        <a:picLocks noChangeAspect="1" noChangeArrowheads="1"/>
                      </p:cNvPicPr>
                      <p:nvPr/>
                    </p:nvPicPr>
                    <p:blipFill>
                      <a:blip r:embed="rId4"/>
                      <a:srcRect/>
                      <a:stretch>
                        <a:fillRect/>
                      </a:stretch>
                    </p:blipFill>
                    <p:spPr bwMode="auto">
                      <a:xfrm>
                        <a:off x="1303338" y="2492375"/>
                        <a:ext cx="299878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17" name="Content Placeholder 11"/>
          <p:cNvSpPr txBox="1">
            <a:spLocks noGrp="1"/>
          </p:cNvSpPr>
          <p:nvPr>
            <p:ph sz="quarter" idx="14"/>
          </p:nvPr>
        </p:nvSpPr>
        <p:spPr/>
        <p:txBody>
          <a:bodyPr/>
          <a:lstStyle/>
          <a:p>
            <a:pPr marL="255600">
              <a:spcBef>
                <a:spcPts val="1500"/>
              </a:spcBef>
              <a:buClr>
                <a:schemeClr val="tx2"/>
              </a:buClr>
              <a:buFontTx/>
              <a:buChar char="•"/>
            </a:pPr>
            <a:r>
              <a:rPr lang="en-GB" altLang="en-US" sz="2400" dirty="0">
                <a:cs typeface="Arial" panose="020B0604020202020204" pitchFamily="34" charset="0"/>
              </a:rPr>
              <a:t>Means ‘For all Branch tuples, the address is not in Paris’.</a:t>
            </a:r>
            <a:endParaRPr lang="en-US" altLang="en-US" sz="2400" dirty="0">
              <a:cs typeface="Arial" panose="020B0604020202020204" pitchFamily="34" charset="0"/>
            </a:endParaRPr>
          </a:p>
        </p:txBody>
      </p:sp>
      <p:sp>
        <p:nvSpPr>
          <p:cNvPr id="64518" name="Content Placeholder 12"/>
          <p:cNvSpPr txBox="1">
            <a:spLocks noGrp="1"/>
          </p:cNvSpPr>
          <p:nvPr>
            <p:ph sz="quarter" idx="15"/>
          </p:nvPr>
        </p:nvSpPr>
        <p:spPr>
          <a:xfrm>
            <a:off x="457200" y="3486150"/>
            <a:ext cx="2316163" cy="550863"/>
          </a:xfrm>
        </p:spPr>
        <p:txBody>
          <a:bodyPr/>
          <a:lstStyle/>
          <a:p>
            <a:pPr marL="255600" indent="-255600">
              <a:spcBef>
                <a:spcPts val="1500"/>
              </a:spcBef>
              <a:buClr>
                <a:schemeClr val="tx2"/>
              </a:buClr>
              <a:buFontTx/>
              <a:buChar char="•"/>
            </a:pPr>
            <a:r>
              <a:rPr lang="en-GB" altLang="en-US" dirty="0">
                <a:cs typeface="Arial" panose="020B0604020202020204" pitchFamily="34" charset="0"/>
              </a:rPr>
              <a:t>Can also use</a:t>
            </a:r>
            <a:endParaRPr lang="en-US" altLang="en-US" dirty="0">
              <a:cs typeface="Arial" panose="020B0604020202020204" pitchFamily="34" charset="0"/>
            </a:endParaRPr>
          </a:p>
        </p:txBody>
      </p:sp>
      <p:graphicFrame>
        <p:nvGraphicFramePr>
          <p:cNvPr id="64519" name="Object 3" descr="tilde NOT left parenthesis there exists B right parenthesis"/>
          <p:cNvGraphicFramePr>
            <a:graphicFrameLocks noChangeAspect="1"/>
          </p:cNvGraphicFramePr>
          <p:nvPr>
            <p:extLst>
              <p:ext uri="{D42A27DB-BD31-4B8C-83A1-F6EECF244321}">
                <p14:modId xmlns:p14="http://schemas.microsoft.com/office/powerpoint/2010/main" val="1567938270"/>
              </p:ext>
            </p:extLst>
          </p:nvPr>
        </p:nvGraphicFramePr>
        <p:xfrm>
          <a:off x="2679700" y="3546475"/>
          <a:ext cx="1014413" cy="449263"/>
        </p:xfrm>
        <a:graphic>
          <a:graphicData uri="http://schemas.openxmlformats.org/presentationml/2006/ole">
            <mc:AlternateContent xmlns:mc="http://schemas.openxmlformats.org/markup-compatibility/2006">
              <mc:Choice xmlns:v="urn:schemas-microsoft-com:vml" Requires="v">
                <p:oleObj spid="_x0000_s26627" name="Equation" r:id="rId5" imgW="457200" imgH="203040" progId="Equation.DSMT4">
                  <p:embed/>
                </p:oleObj>
              </mc:Choice>
              <mc:Fallback>
                <p:oleObj name="Equation" r:id="rId5" imgW="457200" imgH="203040" progId="Equation.DSMT4">
                  <p:embed/>
                  <p:pic>
                    <p:nvPicPr>
                      <p:cNvPr id="64519" name="Object 3" descr="tilde NOT left parenthesis there exists B right parenthesis"/>
                      <p:cNvPicPr>
                        <a:picLocks noChangeAspect="1" noChangeArrowheads="1"/>
                      </p:cNvPicPr>
                      <p:nvPr/>
                    </p:nvPicPr>
                    <p:blipFill>
                      <a:blip r:embed="rId6"/>
                      <a:srcRect/>
                      <a:stretch>
                        <a:fillRect/>
                      </a:stretch>
                    </p:blipFill>
                    <p:spPr bwMode="auto">
                      <a:xfrm>
                        <a:off x="2679700" y="3546475"/>
                        <a:ext cx="1014413"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0" name="Content Placeholder 13"/>
          <p:cNvSpPr txBox="1">
            <a:spLocks noGrp="1"/>
          </p:cNvSpPr>
          <p:nvPr>
            <p:ph sz="quarter" idx="16"/>
          </p:nvPr>
        </p:nvSpPr>
        <p:spPr>
          <a:xfrm>
            <a:off x="3638550" y="3473451"/>
            <a:ext cx="4333875" cy="522288"/>
          </a:xfrm>
        </p:spPr>
        <p:txBody>
          <a:bodyPr/>
          <a:lstStyle/>
          <a:p>
            <a:pPr marL="0" indent="0"/>
            <a:r>
              <a:rPr lang="en-US" altLang="en-US" dirty="0">
                <a:cs typeface="Arial" panose="020B0604020202020204" pitchFamily="34" charset="0"/>
              </a:rPr>
              <a:t>(B.city = ‘Paris’) which means</a:t>
            </a:r>
          </a:p>
        </p:txBody>
      </p:sp>
      <p:sp>
        <p:nvSpPr>
          <p:cNvPr id="64521" name="Content Placeholder 10"/>
          <p:cNvSpPr txBox="1">
            <a:spLocks noGrp="1"/>
          </p:cNvSpPr>
          <p:nvPr>
            <p:ph sz="quarter" idx="13"/>
          </p:nvPr>
        </p:nvSpPr>
        <p:spPr>
          <a:xfrm>
            <a:off x="457200" y="3867150"/>
            <a:ext cx="7267575" cy="558800"/>
          </a:xfrm>
        </p:spPr>
        <p:txBody>
          <a:bodyPr/>
          <a:lstStyle/>
          <a:p>
            <a:pPr marL="255600" indent="0">
              <a:spcBef>
                <a:spcPts val="1500"/>
              </a:spcBef>
            </a:pPr>
            <a:r>
              <a:rPr lang="en-US" altLang="en-US" sz="2400" dirty="0">
                <a:cs typeface="Arial" panose="020B0604020202020204" pitchFamily="34" charset="0"/>
              </a:rPr>
              <a:t>‘There are no branches with an address in Paris’.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ts val="600"/>
              </a:spcBef>
              <a:spcAft>
                <a:spcPts val="600"/>
              </a:spcAft>
              <a:buClrTx/>
              <a:defRPr/>
            </a:pPr>
            <a:r>
              <a:rPr lang="en-US" noProof="1">
                <a:ln w="3175">
                  <a:noFill/>
                </a:ln>
                <a:latin typeface="Times New Roman" panose="02020603050405020304" pitchFamily="18" charset="0"/>
                <a:ea typeface="+mn-ea"/>
                <a:cs typeface="Arial" pitchFamily="34" charset="0"/>
              </a:rPr>
              <a:t>Tuple Relational Calculus </a:t>
            </a:r>
            <a:r>
              <a:rPr lang="en-US" sz="2000" b="0" noProof="1">
                <a:ln w="3175">
                  <a:noFill/>
                </a:ln>
                <a:latin typeface="Times New Roman" panose="02020603050405020304" pitchFamily="18" charset="0"/>
                <a:ea typeface="+mn-ea"/>
                <a:cs typeface="Arial" pitchFamily="34" charset="0"/>
              </a:rPr>
              <a:t>(5 of 6)</a:t>
            </a:r>
            <a:endParaRPr lang="en-GB" sz="2000" b="0" noProof="1">
              <a:ln w="3175">
                <a:noFill/>
              </a:ln>
              <a:latin typeface="Times New Roman" panose="02020603050405020304" pitchFamily="18" charset="0"/>
              <a:ea typeface="+mn-ea"/>
              <a:cs typeface="Arial" pitchFamily="34" charset="0"/>
            </a:endParaRPr>
          </a:p>
        </p:txBody>
      </p:sp>
      <p:sp>
        <p:nvSpPr>
          <p:cNvPr id="22" name="Content Placeholder 21"/>
          <p:cNvSpPr>
            <a:spLocks noGrp="1"/>
          </p:cNvSpPr>
          <p:nvPr>
            <p:ph sz="quarter" idx="20"/>
          </p:nvPr>
        </p:nvSpPr>
        <p:spPr>
          <a:xfrm>
            <a:off x="457200" y="1601937"/>
            <a:ext cx="8232775" cy="1254930"/>
          </a:xfrm>
        </p:spPr>
        <p:txBody>
          <a:bodyPr/>
          <a:lstStyle/>
          <a:p>
            <a:pPr marL="255600" indent="-255600" eaLnBrk="1" hangingPunct="1">
              <a:spcBef>
                <a:spcPts val="1500"/>
              </a:spcBef>
              <a:buClr>
                <a:schemeClr val="tx2"/>
              </a:buClr>
              <a:buFont typeface="Arial" panose="020B0604020202020204" pitchFamily="34" charset="0"/>
              <a:buChar char="•"/>
            </a:pPr>
            <a:r>
              <a:rPr lang="en-GB" altLang="en-US" sz="2000" dirty="0"/>
              <a:t>Formulae should be unambiguous and make sense.</a:t>
            </a:r>
          </a:p>
          <a:p>
            <a:pPr marL="255600" indent="-255600" algn="just" eaLnBrk="1" hangingPunct="1">
              <a:spcBef>
                <a:spcPts val="1500"/>
              </a:spcBef>
              <a:buClr>
                <a:schemeClr val="tx2"/>
              </a:buClr>
              <a:buFont typeface="Arial" panose="020B0604020202020204" pitchFamily="34" charset="0"/>
              <a:buChar char="•"/>
            </a:pPr>
            <a:r>
              <a:rPr lang="en-GB" altLang="en-US" sz="2000" dirty="0"/>
              <a:t>A (well-formed) formula is made out of </a:t>
            </a:r>
            <a:r>
              <a:rPr lang="en-GB" altLang="en-US" sz="2000" b="1" dirty="0"/>
              <a:t>atoms</a:t>
            </a:r>
            <a:r>
              <a:rPr lang="en-GB" altLang="en-US" sz="2000" dirty="0"/>
              <a:t>:</a:t>
            </a:r>
          </a:p>
          <a:p>
            <a:pPr marL="741600" lvl="7" indent="-284400" algn="just">
              <a:spcBef>
                <a:spcPts val="600"/>
              </a:spcBef>
              <a:buClr>
                <a:schemeClr val="tx2"/>
              </a:buClr>
              <a:buFont typeface="Arial" panose="020B0604020202020204" pitchFamily="34" charset="0"/>
              <a:buChar char="–"/>
            </a:pPr>
            <a:r>
              <a:rPr lang="en-US" altLang="en-US" sz="2000" i="1" dirty="0">
                <a:latin typeface="+mn-lt"/>
                <a:cs typeface="Times New Roman" panose="02020603050405020304" pitchFamily="18" charset="0"/>
              </a:rPr>
              <a:t>R(</a:t>
            </a:r>
            <a:r>
              <a:rPr lang="en-US" altLang="en-US" sz="2000" i="1" dirty="0">
                <a:latin typeface="+mn-lt"/>
                <a:cs typeface="Arial" panose="020B0604020202020204" pitchFamily="34" charset="0"/>
              </a:rPr>
              <a:t>S</a:t>
            </a:r>
            <a:r>
              <a:rPr lang="en-US" altLang="en-US" sz="2000" i="1" baseline="-30000" dirty="0">
                <a:latin typeface="+mn-lt"/>
                <a:cs typeface="Arial" panose="020B0604020202020204" pitchFamily="34" charset="0"/>
              </a:rPr>
              <a:t>i</a:t>
            </a:r>
            <a:r>
              <a:rPr lang="en-US" altLang="en-US" sz="2000" i="1" dirty="0">
                <a:latin typeface="+mn-lt"/>
                <a:cs typeface="Times New Roman" panose="02020603050405020304" pitchFamily="18" charset="0"/>
              </a:rPr>
              <a:t>)</a:t>
            </a:r>
            <a:r>
              <a:rPr lang="en-US" altLang="en-US" sz="2000" dirty="0">
                <a:latin typeface="+mn-lt"/>
                <a:cs typeface="Times New Roman" panose="02020603050405020304" pitchFamily="18" charset="0"/>
              </a:rPr>
              <a:t>, where </a:t>
            </a:r>
            <a:r>
              <a:rPr lang="en-US" altLang="en-US" sz="2000" i="1" dirty="0">
                <a:latin typeface="+mn-lt"/>
                <a:cs typeface="Arial" panose="020B0604020202020204" pitchFamily="34" charset="0"/>
              </a:rPr>
              <a:t>S</a:t>
            </a:r>
            <a:r>
              <a:rPr lang="en-US" altLang="en-US" sz="2000" i="1" baseline="-30000" dirty="0">
                <a:latin typeface="+mn-lt"/>
                <a:cs typeface="Arial" panose="020B0604020202020204" pitchFamily="34" charset="0"/>
              </a:rPr>
              <a:t>i</a:t>
            </a:r>
            <a:r>
              <a:rPr lang="en-US" altLang="en-US" sz="2000" dirty="0">
                <a:latin typeface="+mn-lt"/>
                <a:cs typeface="Times New Roman" panose="02020603050405020304" pitchFamily="18" charset="0"/>
              </a:rPr>
              <a:t> is a tuple variable and </a:t>
            </a:r>
            <a:r>
              <a:rPr lang="en-US" altLang="en-US" sz="2000" i="1" dirty="0">
                <a:latin typeface="+mn-lt"/>
                <a:cs typeface="Times New Roman" panose="02020603050405020304" pitchFamily="18" charset="0"/>
              </a:rPr>
              <a:t>R</a:t>
            </a:r>
            <a:r>
              <a:rPr lang="en-US" altLang="en-US" sz="2000" dirty="0">
                <a:latin typeface="+mn-lt"/>
                <a:cs typeface="Times New Roman" panose="02020603050405020304" pitchFamily="18" charset="0"/>
              </a:rPr>
              <a:t> is a relation</a:t>
            </a:r>
          </a:p>
          <a:p>
            <a:pPr marL="741600" lvl="7" indent="-284400" algn="just">
              <a:spcBef>
                <a:spcPts val="600"/>
              </a:spcBef>
              <a:buClr>
                <a:schemeClr val="tx2"/>
              </a:buClr>
              <a:buFont typeface="Arial" panose="020B0604020202020204" pitchFamily="34" charset="0"/>
              <a:buChar char="–"/>
            </a:pPr>
            <a:r>
              <a:rPr lang="en-US" altLang="en-US" sz="2000" dirty="0">
                <a:latin typeface="+mn-lt"/>
                <a:cs typeface="Times New Roman" panose="02020603050405020304" pitchFamily="18" charset="0"/>
              </a:rPr>
              <a:t> </a:t>
            </a:r>
          </a:p>
        </p:txBody>
      </p:sp>
      <p:graphicFrame>
        <p:nvGraphicFramePr>
          <p:cNvPr id="65542" name="Object 25" descr="S sub i period a sub 1 theta S sub j period a sub 2"/>
          <p:cNvGraphicFramePr>
            <a:graphicFrameLocks noChangeAspect="1"/>
          </p:cNvGraphicFramePr>
          <p:nvPr>
            <p:extLst>
              <p:ext uri="{D42A27DB-BD31-4B8C-83A1-F6EECF244321}">
                <p14:modId xmlns:p14="http://schemas.microsoft.com/office/powerpoint/2010/main" val="2149860089"/>
              </p:ext>
            </p:extLst>
          </p:nvPr>
        </p:nvGraphicFramePr>
        <p:xfrm>
          <a:off x="1269746" y="2939177"/>
          <a:ext cx="1314960" cy="396470"/>
        </p:xfrm>
        <a:graphic>
          <a:graphicData uri="http://schemas.openxmlformats.org/presentationml/2006/ole">
            <mc:AlternateContent xmlns:mc="http://schemas.openxmlformats.org/markup-compatibility/2006">
              <mc:Choice xmlns:v="urn:schemas-microsoft-com:vml" Requires="v">
                <p:oleObj spid="_x0000_s27650" name="Equation" r:id="rId3" imgW="799920" imgH="241200" progId="Equation.DSMT4">
                  <p:embed/>
                </p:oleObj>
              </mc:Choice>
              <mc:Fallback>
                <p:oleObj name="Equation" r:id="rId3" imgW="799920" imgH="241200" progId="Equation.DSMT4">
                  <p:embed/>
                  <p:pic>
                    <p:nvPicPr>
                      <p:cNvPr id="65542" name="Object 25" descr="S sub i period a sub 1 theta S sub j period a sub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9746" y="2939177"/>
                        <a:ext cx="1314960" cy="396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 Placeholder 12"/>
          <p:cNvSpPr>
            <a:spLocks noGrp="1"/>
          </p:cNvSpPr>
          <p:nvPr>
            <p:ph type="body" idx="1"/>
          </p:nvPr>
        </p:nvSpPr>
        <p:spPr>
          <a:xfrm>
            <a:off x="457200" y="3267076"/>
            <a:ext cx="1104900" cy="428932"/>
          </a:xfrm>
        </p:spPr>
        <p:txBody>
          <a:bodyPr/>
          <a:lstStyle/>
          <a:p>
            <a:pPr lvl="1" indent="-284400"/>
            <a:r>
              <a:rPr lang="en-IN" sz="2000" dirty="0">
                <a:latin typeface="+mn-lt"/>
              </a:rPr>
              <a:t> </a:t>
            </a:r>
          </a:p>
        </p:txBody>
      </p:sp>
      <p:graphicFrame>
        <p:nvGraphicFramePr>
          <p:cNvPr id="65543" name="Object 26" descr="S sub i period a sub 1 theta c"/>
          <p:cNvGraphicFramePr>
            <a:graphicFrameLocks noChangeAspect="1"/>
          </p:cNvGraphicFramePr>
          <p:nvPr>
            <p:extLst>
              <p:ext uri="{D42A27DB-BD31-4B8C-83A1-F6EECF244321}">
                <p14:modId xmlns:p14="http://schemas.microsoft.com/office/powerpoint/2010/main" val="945018931"/>
              </p:ext>
            </p:extLst>
          </p:nvPr>
        </p:nvGraphicFramePr>
        <p:xfrm>
          <a:off x="1250125" y="3325112"/>
          <a:ext cx="989407" cy="405440"/>
        </p:xfrm>
        <a:graphic>
          <a:graphicData uri="http://schemas.openxmlformats.org/presentationml/2006/ole">
            <mc:AlternateContent xmlns:mc="http://schemas.openxmlformats.org/markup-compatibility/2006">
              <mc:Choice xmlns:v="urn:schemas-microsoft-com:vml" Requires="v">
                <p:oleObj spid="_x0000_s27651" name="Equation" r:id="rId5" imgW="558720" imgH="228600" progId="Equation.DSMT4">
                  <p:embed/>
                </p:oleObj>
              </mc:Choice>
              <mc:Fallback>
                <p:oleObj name="Equation" r:id="rId5" imgW="558720" imgH="228600" progId="Equation.DSMT4">
                  <p:embed/>
                  <p:pic>
                    <p:nvPicPr>
                      <p:cNvPr id="65543" name="Object 26" descr="S sub i period a sub 1 theta 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0125" y="3325112"/>
                        <a:ext cx="989407" cy="405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Content Placeholder 13"/>
          <p:cNvSpPr>
            <a:spLocks noGrp="1"/>
          </p:cNvSpPr>
          <p:nvPr>
            <p:ph sz="quarter" idx="13"/>
          </p:nvPr>
        </p:nvSpPr>
        <p:spPr>
          <a:xfrm>
            <a:off x="457200" y="3697288"/>
            <a:ext cx="8229600" cy="1204114"/>
          </a:xfrm>
        </p:spPr>
        <p:txBody>
          <a:bodyPr/>
          <a:lstStyle/>
          <a:p>
            <a:pPr marL="255600" algn="just" eaLnBrk="1" hangingPunct="1">
              <a:spcBef>
                <a:spcPts val="1500"/>
              </a:spcBef>
              <a:buClr>
                <a:schemeClr val="tx2"/>
              </a:buClr>
              <a:buFont typeface="Arial" panose="020B0604020202020204" pitchFamily="34" charset="0"/>
              <a:buChar char="•"/>
            </a:pPr>
            <a:r>
              <a:rPr lang="en-US" altLang="en-US" sz="2000" dirty="0">
                <a:cs typeface="Times New Roman" panose="02020603050405020304" pitchFamily="18" charset="0"/>
              </a:rPr>
              <a:t>Can recursively build up formulae from atoms</a:t>
            </a:r>
            <a:r>
              <a:rPr lang="en-GB" altLang="en-US" sz="2000" dirty="0"/>
              <a:t>:</a:t>
            </a:r>
          </a:p>
          <a:p>
            <a:pPr marL="741600" lvl="4" indent="-284400" algn="just" eaLnBrk="1" hangingPunct="1">
              <a:spcBef>
                <a:spcPts val="600"/>
              </a:spcBef>
              <a:buClr>
                <a:schemeClr val="tx2"/>
              </a:buClr>
              <a:buFont typeface="Arial" panose="020B0604020202020204" pitchFamily="34" charset="0"/>
              <a:buChar char="–"/>
            </a:pPr>
            <a:r>
              <a:rPr lang="en-GB" altLang="en-US" sz="2000" dirty="0"/>
              <a:t>An atom is a formula</a:t>
            </a:r>
          </a:p>
          <a:p>
            <a:pPr marL="741600" lvl="4" indent="-284400" algn="just" eaLnBrk="1" hangingPunct="1">
              <a:spcBef>
                <a:spcPts val="600"/>
              </a:spcBef>
              <a:buClr>
                <a:schemeClr val="tx2"/>
              </a:buClr>
              <a:buFont typeface="Arial" panose="020B0604020202020204" pitchFamily="34" charset="0"/>
              <a:buChar char="–"/>
            </a:pPr>
            <a:r>
              <a:rPr lang="en-GB" altLang="en-US" sz="2000" dirty="0"/>
              <a:t>If </a:t>
            </a:r>
            <a:r>
              <a:rPr lang="en-GB" altLang="en-US" sz="2000" i="1" dirty="0"/>
              <a:t>F</a:t>
            </a:r>
            <a:r>
              <a:rPr lang="en-GB" altLang="en-US" sz="2000" baseline="-25000" dirty="0"/>
              <a:t>1</a:t>
            </a:r>
            <a:r>
              <a:rPr lang="en-GB" altLang="en-US" sz="2000" dirty="0"/>
              <a:t> and </a:t>
            </a:r>
            <a:r>
              <a:rPr lang="en-GB" altLang="en-US" sz="2000" i="1" dirty="0"/>
              <a:t>F</a:t>
            </a:r>
            <a:r>
              <a:rPr lang="en-GB" altLang="en-US" sz="2000" baseline="-25000" dirty="0"/>
              <a:t>2</a:t>
            </a:r>
            <a:r>
              <a:rPr lang="en-GB" altLang="en-US" sz="2000" dirty="0"/>
              <a:t> are formulae, so are their conjunction,</a:t>
            </a:r>
            <a:endParaRPr lang="en-IN" sz="2000" dirty="0"/>
          </a:p>
        </p:txBody>
      </p:sp>
      <p:graphicFrame>
        <p:nvGraphicFramePr>
          <p:cNvPr id="65547" name="Object 28" descr="F sub 1 AND F sub 2"/>
          <p:cNvGraphicFramePr>
            <a:graphicFrameLocks noChangeAspect="1"/>
          </p:cNvGraphicFramePr>
          <p:nvPr>
            <p:extLst>
              <p:ext uri="{D42A27DB-BD31-4B8C-83A1-F6EECF244321}">
                <p14:modId xmlns:p14="http://schemas.microsoft.com/office/powerpoint/2010/main" val="3341931094"/>
              </p:ext>
            </p:extLst>
          </p:nvPr>
        </p:nvGraphicFramePr>
        <p:xfrm>
          <a:off x="7018608" y="4550476"/>
          <a:ext cx="806466" cy="372464"/>
        </p:xfrm>
        <a:graphic>
          <a:graphicData uri="http://schemas.openxmlformats.org/presentationml/2006/ole">
            <mc:AlternateContent xmlns:mc="http://schemas.openxmlformats.org/markup-compatibility/2006">
              <mc:Choice xmlns:v="urn:schemas-microsoft-com:vml" Requires="v">
                <p:oleObj spid="_x0000_s27652" name="Equation" r:id="rId7" imgW="495000" imgH="228600" progId="Equation.DSMT4">
                  <p:embed/>
                </p:oleObj>
              </mc:Choice>
              <mc:Fallback>
                <p:oleObj name="Equation" r:id="rId7" imgW="495000" imgH="228600" progId="Equation.DSMT4">
                  <p:embed/>
                  <p:pic>
                    <p:nvPicPr>
                      <p:cNvPr id="65547" name="Object 28" descr="F sub 1 AND F sub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8608" y="4550476"/>
                        <a:ext cx="806466" cy="3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Content Placeholder 15"/>
          <p:cNvSpPr>
            <a:spLocks noGrp="1"/>
          </p:cNvSpPr>
          <p:nvPr>
            <p:ph sz="quarter" idx="14"/>
          </p:nvPr>
        </p:nvSpPr>
        <p:spPr>
          <a:xfrm>
            <a:off x="431800" y="4805996"/>
            <a:ext cx="2282826" cy="369887"/>
          </a:xfrm>
        </p:spPr>
        <p:txBody>
          <a:bodyPr/>
          <a:lstStyle/>
          <a:p>
            <a:pPr marL="741600" indent="0">
              <a:spcBef>
                <a:spcPts val="600"/>
              </a:spcBef>
            </a:pPr>
            <a:r>
              <a:rPr lang="en-GB" altLang="en-US" sz="2000" dirty="0"/>
              <a:t>disjunction,</a:t>
            </a:r>
            <a:endParaRPr lang="en-IN" sz="2000" dirty="0"/>
          </a:p>
        </p:txBody>
      </p:sp>
      <p:graphicFrame>
        <p:nvGraphicFramePr>
          <p:cNvPr id="65549" name="Object 29" descr="F sub 1 OR F sub 2"/>
          <p:cNvGraphicFramePr>
            <a:graphicFrameLocks noChangeAspect="1"/>
          </p:cNvGraphicFramePr>
          <p:nvPr>
            <p:extLst>
              <p:ext uri="{D42A27DB-BD31-4B8C-83A1-F6EECF244321}">
                <p14:modId xmlns:p14="http://schemas.microsoft.com/office/powerpoint/2010/main" val="711426447"/>
              </p:ext>
            </p:extLst>
          </p:nvPr>
        </p:nvGraphicFramePr>
        <p:xfrm>
          <a:off x="2651254" y="4870538"/>
          <a:ext cx="815418" cy="377022"/>
        </p:xfrm>
        <a:graphic>
          <a:graphicData uri="http://schemas.openxmlformats.org/presentationml/2006/ole">
            <mc:AlternateContent xmlns:mc="http://schemas.openxmlformats.org/markup-compatibility/2006">
              <mc:Choice xmlns:v="urn:schemas-microsoft-com:vml" Requires="v">
                <p:oleObj spid="_x0000_s27653" name="Equation" r:id="rId9" imgW="495000" imgH="228600" progId="Equation.DSMT4">
                  <p:embed/>
                </p:oleObj>
              </mc:Choice>
              <mc:Fallback>
                <p:oleObj name="Equation" r:id="rId9" imgW="495000" imgH="228600" progId="Equation.DSMT4">
                  <p:embed/>
                  <p:pic>
                    <p:nvPicPr>
                      <p:cNvPr id="65549" name="Object 29" descr="F sub 1 OR F sub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1254" y="4870538"/>
                        <a:ext cx="815418" cy="377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Content Placeholder 16"/>
          <p:cNvSpPr>
            <a:spLocks noGrp="1"/>
          </p:cNvSpPr>
          <p:nvPr>
            <p:ph sz="quarter" idx="15"/>
          </p:nvPr>
        </p:nvSpPr>
        <p:spPr>
          <a:xfrm>
            <a:off x="3524250" y="4810276"/>
            <a:ext cx="1809750" cy="407988"/>
          </a:xfrm>
        </p:spPr>
        <p:txBody>
          <a:bodyPr/>
          <a:lstStyle/>
          <a:p>
            <a:r>
              <a:rPr lang="en-GB" altLang="en-US" sz="2000" dirty="0"/>
              <a:t>and negation,</a:t>
            </a:r>
            <a:endParaRPr lang="en-IN" sz="2000" dirty="0"/>
          </a:p>
        </p:txBody>
      </p:sp>
      <p:graphicFrame>
        <p:nvGraphicFramePr>
          <p:cNvPr id="65551" name="Object 30" descr="tilde F sub 1"/>
          <p:cNvGraphicFramePr>
            <a:graphicFrameLocks noChangeAspect="1"/>
          </p:cNvGraphicFramePr>
          <p:nvPr>
            <p:extLst>
              <p:ext uri="{D42A27DB-BD31-4B8C-83A1-F6EECF244321}">
                <p14:modId xmlns:p14="http://schemas.microsoft.com/office/powerpoint/2010/main" val="610295471"/>
              </p:ext>
            </p:extLst>
          </p:nvPr>
        </p:nvGraphicFramePr>
        <p:xfrm>
          <a:off x="5203974" y="4888690"/>
          <a:ext cx="442913" cy="360363"/>
        </p:xfrm>
        <a:graphic>
          <a:graphicData uri="http://schemas.openxmlformats.org/presentationml/2006/ole">
            <mc:AlternateContent xmlns:mc="http://schemas.openxmlformats.org/markup-compatibility/2006">
              <mc:Choice xmlns:v="urn:schemas-microsoft-com:vml" Requires="v">
                <p:oleObj spid="_x0000_s27654" name="Equation" r:id="rId11" imgW="279360" imgH="228600" progId="Equation.DSMT4">
                  <p:embed/>
                </p:oleObj>
              </mc:Choice>
              <mc:Fallback>
                <p:oleObj name="Equation" r:id="rId11" imgW="279360" imgH="228600" progId="Equation.DSMT4">
                  <p:embed/>
                  <p:pic>
                    <p:nvPicPr>
                      <p:cNvPr id="65551" name="Object 30" descr="tilde F sub 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03974" y="4888690"/>
                        <a:ext cx="442913" cy="360363"/>
                      </a:xfrm>
                      <a:prstGeom prst="rect">
                        <a:avLst/>
                      </a:prstGeom>
                      <a:noFill/>
                      <a:ln>
                        <a:noFill/>
                      </a:ln>
                      <a:extLst/>
                    </p:spPr>
                  </p:pic>
                </p:oleObj>
              </mc:Fallback>
            </mc:AlternateContent>
          </a:graphicData>
        </a:graphic>
      </p:graphicFrame>
      <p:sp>
        <p:nvSpPr>
          <p:cNvPr id="18" name="Content Placeholder 17"/>
          <p:cNvSpPr>
            <a:spLocks noGrp="1"/>
          </p:cNvSpPr>
          <p:nvPr>
            <p:ph sz="quarter" idx="16"/>
          </p:nvPr>
        </p:nvSpPr>
        <p:spPr>
          <a:xfrm>
            <a:off x="457200" y="5184445"/>
            <a:ext cx="5591175" cy="373065"/>
          </a:xfrm>
        </p:spPr>
        <p:txBody>
          <a:bodyPr/>
          <a:lstStyle/>
          <a:p>
            <a:pPr marL="741600" indent="-284400">
              <a:spcBef>
                <a:spcPts val="600"/>
              </a:spcBef>
              <a:buClr>
                <a:schemeClr val="tx2"/>
              </a:buClr>
              <a:buFont typeface="Arial" panose="020B0604020202020204" pitchFamily="34" charset="0"/>
              <a:buChar char="–"/>
            </a:pPr>
            <a:r>
              <a:rPr lang="en-GB" altLang="en-US" sz="2000" dirty="0"/>
              <a:t>If </a:t>
            </a:r>
            <a:r>
              <a:rPr lang="en-GB" altLang="en-US" sz="2000" i="1" dirty="0"/>
              <a:t>F</a:t>
            </a:r>
            <a:r>
              <a:rPr lang="en-GB" altLang="en-US" sz="2000" dirty="0"/>
              <a:t> is a formula with free variable </a:t>
            </a:r>
            <a:r>
              <a:rPr lang="en-GB" altLang="en-US" sz="2000" i="1" dirty="0"/>
              <a:t>X</a:t>
            </a:r>
            <a:r>
              <a:rPr lang="en-GB" altLang="en-US" sz="2000" dirty="0"/>
              <a:t>, then</a:t>
            </a:r>
            <a:endParaRPr lang="en-IN" sz="2000" dirty="0"/>
          </a:p>
        </p:txBody>
      </p:sp>
      <p:graphicFrame>
        <p:nvGraphicFramePr>
          <p:cNvPr id="65553" name="Object 31" descr="left parenthesis there exists X right parenthesis left parenthesis F, and, left parenthesis for all X right parenthesis left parenthesis F right parenthesis"/>
          <p:cNvGraphicFramePr>
            <a:graphicFrameLocks noChangeAspect="1"/>
          </p:cNvGraphicFramePr>
          <p:nvPr>
            <p:extLst>
              <p:ext uri="{D42A27DB-BD31-4B8C-83A1-F6EECF244321}">
                <p14:modId xmlns:p14="http://schemas.microsoft.com/office/powerpoint/2010/main" val="3907315182"/>
              </p:ext>
            </p:extLst>
          </p:nvPr>
        </p:nvGraphicFramePr>
        <p:xfrm>
          <a:off x="5948363" y="5282871"/>
          <a:ext cx="2381250" cy="333375"/>
        </p:xfrm>
        <a:graphic>
          <a:graphicData uri="http://schemas.openxmlformats.org/presentationml/2006/ole">
            <mc:AlternateContent xmlns:mc="http://schemas.openxmlformats.org/markup-compatibility/2006">
              <mc:Choice xmlns:v="urn:schemas-microsoft-com:vml" Requires="v">
                <p:oleObj spid="_x0000_s27655" name="Equation" r:id="rId13" imgW="1447560" imgH="203040" progId="Equation.DSMT4">
                  <p:embed/>
                </p:oleObj>
              </mc:Choice>
              <mc:Fallback>
                <p:oleObj name="Equation" r:id="rId13" imgW="1447560" imgH="203040" progId="Equation.DSMT4">
                  <p:embed/>
                  <p:pic>
                    <p:nvPicPr>
                      <p:cNvPr id="65553" name="Object 31" descr="left parenthesis there exists X right parenthesis left parenthesis F, and, left parenthesis for all X right parenthesis left parenthesis F right parenthesis"/>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8363" y="5282871"/>
                        <a:ext cx="23812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Content Placeholder 19"/>
          <p:cNvSpPr>
            <a:spLocks noGrp="1"/>
          </p:cNvSpPr>
          <p:nvPr>
            <p:ph sz="quarter" idx="18"/>
          </p:nvPr>
        </p:nvSpPr>
        <p:spPr>
          <a:xfrm>
            <a:off x="457200" y="5546877"/>
            <a:ext cx="3038476" cy="409572"/>
          </a:xfrm>
        </p:spPr>
        <p:txBody>
          <a:bodyPr/>
          <a:lstStyle/>
          <a:p>
            <a:pPr marL="741600" lvl="2">
              <a:spcBef>
                <a:spcPts val="600"/>
              </a:spcBef>
            </a:pPr>
            <a:r>
              <a:rPr lang="en-GB" altLang="en-US" sz="2000" dirty="0">
                <a:latin typeface="+mn-lt"/>
              </a:rPr>
              <a:t>are also formulae.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US" noProof="1">
                <a:ln w="3175">
                  <a:noFill/>
                </a:ln>
                <a:latin typeface="Times New Roman" panose="02020603050405020304" pitchFamily="18" charset="0"/>
                <a:ea typeface="+mn-ea"/>
                <a:cs typeface="Arial" pitchFamily="34" charset="0"/>
              </a:rPr>
              <a:t>Example - Tuple Relational Calculus </a:t>
            </a:r>
            <a:r>
              <a:rPr lang="en-US" sz="2000" b="0" noProof="1">
                <a:ln w="3175">
                  <a:noFill/>
                </a:ln>
                <a:latin typeface="Times New Roman" panose="02020603050405020304" pitchFamily="18" charset="0"/>
                <a:ea typeface="+mn-ea"/>
                <a:cs typeface="Arial" pitchFamily="34" charset="0"/>
              </a:rPr>
              <a:t>(1 of 3)</a:t>
            </a:r>
            <a:endParaRPr lang="en-GB" sz="2000" b="0" noProof="1">
              <a:ln w="3175">
                <a:noFill/>
              </a:ln>
              <a:latin typeface="Times New Roman" panose="02020603050405020304" pitchFamily="18" charset="0"/>
              <a:ea typeface="+mn-ea"/>
              <a:cs typeface="Arial" pitchFamily="34" charset="0"/>
            </a:endParaRPr>
          </a:p>
        </p:txBody>
      </p:sp>
      <p:sp>
        <p:nvSpPr>
          <p:cNvPr id="66563" name="Text Placeholder 2"/>
          <p:cNvSpPr txBox="1">
            <a:spLocks noGrp="1"/>
          </p:cNvSpPr>
          <p:nvPr>
            <p:ph type="body" idx="1"/>
          </p:nvPr>
        </p:nvSpPr>
        <p:spPr>
          <a:xfrm>
            <a:off x="457200" y="1600200"/>
            <a:ext cx="7448550" cy="923925"/>
          </a:xfrm>
        </p:spPr>
        <p:txBody>
          <a:bodyPr>
            <a:spAutoFit/>
          </a:bodyPr>
          <a:lstStyle/>
          <a:p>
            <a:pPr marL="255588" indent="-255588" defTabSz="912813" eaLnBrk="1" hangingPunct="1">
              <a:buSzTx/>
              <a:buFontTx/>
              <a:buChar char="•"/>
            </a:pPr>
            <a:r>
              <a:rPr lang="en-GB" altLang="en-US" sz="2400" dirty="0">
                <a:solidFill>
                  <a:srgbClr val="000000"/>
                </a:solidFill>
                <a:cs typeface="Times" panose="02020603050405020304" pitchFamily="18" charset="0"/>
                <a:sym typeface="Arial" panose="020B0604020202020204" pitchFamily="34" charset="0"/>
              </a:rPr>
              <a:t>List the names of all managers who earn more than $25,000.</a:t>
            </a:r>
          </a:p>
        </p:txBody>
      </p:sp>
      <p:graphicFrame>
        <p:nvGraphicFramePr>
          <p:cNvPr id="66564" name="Object 4" descr="left brace S period f Name comma S period l Name pipe Staff left parenthesis S right parenthesis AND S period position equals single quote Manager single quote AND S period salary greater than 25000 right brace"/>
          <p:cNvGraphicFramePr>
            <a:graphicFrameLocks noChangeAspect="1"/>
          </p:cNvGraphicFramePr>
          <p:nvPr>
            <p:extLst>
              <p:ext uri="{D42A27DB-BD31-4B8C-83A1-F6EECF244321}">
                <p14:modId xmlns:p14="http://schemas.microsoft.com/office/powerpoint/2010/main" val="1048309645"/>
              </p:ext>
            </p:extLst>
          </p:nvPr>
        </p:nvGraphicFramePr>
        <p:xfrm>
          <a:off x="1587500" y="2725738"/>
          <a:ext cx="5972175" cy="874712"/>
        </p:xfrm>
        <a:graphic>
          <a:graphicData uri="http://schemas.openxmlformats.org/presentationml/2006/ole">
            <mc:AlternateContent xmlns:mc="http://schemas.openxmlformats.org/markup-compatibility/2006">
              <mc:Choice xmlns:v="urn:schemas-microsoft-com:vml" Requires="v">
                <p:oleObj spid="_x0000_s28674" name="Equation" r:id="rId3" imgW="2946240" imgH="431640" progId="Equation.DSMT4">
                  <p:embed/>
                </p:oleObj>
              </mc:Choice>
              <mc:Fallback>
                <p:oleObj name="Equation" r:id="rId3" imgW="2946240" imgH="431640" progId="Equation.DSMT4">
                  <p:embed/>
                  <p:pic>
                    <p:nvPicPr>
                      <p:cNvPr id="66564" name="Object 4" descr="left brace S period f Name comma S period l Name pipe Staff left parenthesis S right parenthesis AND S period position equals single quote Manager single quote AND S period salary greater than 25000 right brace"/>
                      <p:cNvPicPr>
                        <a:picLocks noChangeAspect="1" noChangeArrowheads="1"/>
                      </p:cNvPicPr>
                      <p:nvPr/>
                    </p:nvPicPr>
                    <p:blipFill>
                      <a:blip r:embed="rId4"/>
                      <a:srcRect/>
                      <a:stretch>
                        <a:fillRect/>
                      </a:stretch>
                    </p:blipFill>
                    <p:spPr bwMode="auto">
                      <a:xfrm>
                        <a:off x="1587500" y="2725738"/>
                        <a:ext cx="5972175"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5" name="Text Placeholder 3"/>
          <p:cNvSpPr txBox="1">
            <a:spLocks noGrp="1"/>
          </p:cNvSpPr>
          <p:nvPr>
            <p:ph type="body" idx="2"/>
          </p:nvPr>
        </p:nvSpPr>
        <p:spPr>
          <a:xfrm>
            <a:off x="457200" y="3733800"/>
            <a:ext cx="8229600" cy="579438"/>
          </a:xfrm>
        </p:spPr>
        <p:txBody>
          <a:bodyPr/>
          <a:lstStyle/>
          <a:p>
            <a:pPr marL="255588" indent="-255588">
              <a:buSzTx/>
              <a:buFontTx/>
              <a:buChar char="•"/>
            </a:pPr>
            <a:r>
              <a:rPr lang="en-GB" altLang="en-US" sz="2400" dirty="0">
                <a:solidFill>
                  <a:srgbClr val="000000"/>
                </a:solidFill>
                <a:cs typeface="Arial" panose="020B0604020202020204" pitchFamily="34" charset="0"/>
                <a:sym typeface="Arial" panose="020B0604020202020204" pitchFamily="34" charset="0"/>
              </a:rPr>
              <a:t>List the staff who manage properties for rent in Glasgow.</a:t>
            </a:r>
          </a:p>
        </p:txBody>
      </p:sp>
      <p:graphicFrame>
        <p:nvGraphicFramePr>
          <p:cNvPr id="66566" name="Object 5" descr="left brace S pipe Staff left parenthesis S right parenthesis AND left parenthesis there exists P right parenthesis left parenthesis Property For Rent left parenthesis P right parenthesis AND left parenthesis P period staff N o equals S period staff N o right parenthesis AND P period city equals single quote Glasgow single quote right parenthesis right brace"/>
          <p:cNvGraphicFramePr>
            <a:graphicFrameLocks noChangeAspect="1"/>
          </p:cNvGraphicFramePr>
          <p:nvPr>
            <p:extLst>
              <p:ext uri="{D42A27DB-BD31-4B8C-83A1-F6EECF244321}">
                <p14:modId xmlns:p14="http://schemas.microsoft.com/office/powerpoint/2010/main" val="1370073621"/>
              </p:ext>
            </p:extLst>
          </p:nvPr>
        </p:nvGraphicFramePr>
        <p:xfrm>
          <a:off x="1500188" y="4643438"/>
          <a:ext cx="6203950" cy="874712"/>
        </p:xfrm>
        <a:graphic>
          <a:graphicData uri="http://schemas.openxmlformats.org/presentationml/2006/ole">
            <mc:AlternateContent xmlns:mc="http://schemas.openxmlformats.org/markup-compatibility/2006">
              <mc:Choice xmlns:v="urn:schemas-microsoft-com:vml" Requires="v">
                <p:oleObj spid="_x0000_s28675" name="Equation" r:id="rId5" imgW="3060360" imgH="431640" progId="Equation.DSMT4">
                  <p:embed/>
                </p:oleObj>
              </mc:Choice>
              <mc:Fallback>
                <p:oleObj name="Equation" r:id="rId5" imgW="3060360" imgH="431640" progId="Equation.DSMT4">
                  <p:embed/>
                  <p:pic>
                    <p:nvPicPr>
                      <p:cNvPr id="66566" name="Object 5" descr="left brace S pipe Staff left parenthesis S right parenthesis AND left parenthesis there exists P right parenthesis left parenthesis Property For Rent left parenthesis P right parenthesis AND left parenthesis P period staff N o equals S period staff N o right parenthesis AND P period city equals single quote Glasgow single quote right parenthesis right brace"/>
                      <p:cNvPicPr>
                        <a:picLocks noChangeAspect="1" noChangeArrowheads="1"/>
                      </p:cNvPicPr>
                      <p:nvPr/>
                    </p:nvPicPr>
                    <p:blipFill>
                      <a:blip r:embed="rId6"/>
                      <a:srcRect/>
                      <a:stretch>
                        <a:fillRect/>
                      </a:stretch>
                    </p:blipFill>
                    <p:spPr bwMode="auto">
                      <a:xfrm>
                        <a:off x="1500188" y="4643438"/>
                        <a:ext cx="6203950"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ts val="600"/>
              </a:spcBef>
              <a:spcAft>
                <a:spcPts val="600"/>
              </a:spcAft>
              <a:buClrTx/>
              <a:defRPr/>
            </a:pPr>
            <a:r>
              <a:rPr lang="en-US" noProof="1">
                <a:ln w="3175">
                  <a:noFill/>
                </a:ln>
                <a:latin typeface="Times New Roman" panose="02020603050405020304" pitchFamily="18" charset="0"/>
                <a:ea typeface="+mn-ea"/>
                <a:cs typeface="Arial" pitchFamily="34" charset="0"/>
              </a:rPr>
              <a:t>Example - Tuple Relational Calculus </a:t>
            </a:r>
            <a:r>
              <a:rPr lang="en-US" sz="2000" b="0" noProof="1">
                <a:ln w="3175">
                  <a:noFill/>
                </a:ln>
                <a:latin typeface="Times New Roman" panose="02020603050405020304" pitchFamily="18" charset="0"/>
                <a:ea typeface="+mn-ea"/>
                <a:cs typeface="Arial" pitchFamily="34" charset="0"/>
              </a:rPr>
              <a:t>(2 of 3)</a:t>
            </a:r>
            <a:endParaRPr lang="en-GB" sz="2000" b="0" noProof="1">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923925"/>
          </a:xfrm>
        </p:spPr>
        <p:txBody>
          <a:bodyPr>
            <a:spAutoFit/>
          </a:bodyPr>
          <a:lstStyle/>
          <a:p>
            <a:pPr marL="255651" indent="-255651" defTabSz="912813" eaLnBrk="1" hangingPunct="1">
              <a:defRPr/>
            </a:pPr>
            <a:r>
              <a:rPr lang="en-GB" altLang="en-US" sz="2400" kern="1200" dirty="0">
                <a:solidFill>
                  <a:srgbClr val="000000"/>
                </a:solidFill>
                <a:latin typeface="Arial (Body)"/>
                <a:ea typeface="+mn-ea"/>
                <a:cs typeface="+mn-cs"/>
              </a:rPr>
              <a:t>List the names of staff who currently do not manage any properties.</a:t>
            </a:r>
          </a:p>
        </p:txBody>
      </p:sp>
      <p:graphicFrame>
        <p:nvGraphicFramePr>
          <p:cNvPr id="67588" name="Object 4" descr="left brace S period f Name comma S period l Name pipe Staff left parenthesis S right parenthesis AND left parenthesis NOT left parenthesis there exists P right parenthesis left parenthesis Property For Rent left parenthesis P right parenthesis AND left parenthesis S period staff N o equals P period staff N o right parenthesis right parenthesis right parenthesis right brace"/>
          <p:cNvGraphicFramePr>
            <a:graphicFrameLocks noChangeAspect="1"/>
          </p:cNvGraphicFramePr>
          <p:nvPr>
            <p:extLst>
              <p:ext uri="{D42A27DB-BD31-4B8C-83A1-F6EECF244321}">
                <p14:modId xmlns:p14="http://schemas.microsoft.com/office/powerpoint/2010/main" val="2441384866"/>
              </p:ext>
            </p:extLst>
          </p:nvPr>
        </p:nvGraphicFramePr>
        <p:xfrm>
          <a:off x="1330325" y="2608263"/>
          <a:ext cx="6513513" cy="874712"/>
        </p:xfrm>
        <a:graphic>
          <a:graphicData uri="http://schemas.openxmlformats.org/presentationml/2006/ole">
            <mc:AlternateContent xmlns:mc="http://schemas.openxmlformats.org/markup-compatibility/2006">
              <mc:Choice xmlns:v="urn:schemas-microsoft-com:vml" Requires="v">
                <p:oleObj spid="_x0000_s29698" name="Equation" r:id="rId3" imgW="3213000" imgH="431640" progId="Equation.DSMT4">
                  <p:embed/>
                </p:oleObj>
              </mc:Choice>
              <mc:Fallback>
                <p:oleObj name="Equation" r:id="rId3" imgW="3213000" imgH="431640" progId="Equation.DSMT4">
                  <p:embed/>
                  <p:pic>
                    <p:nvPicPr>
                      <p:cNvPr id="67588" name="Object 4" descr="left brace S period f Name comma S period l Name pipe Staff left parenthesis S right parenthesis AND left parenthesis NOT left parenthesis there exists P right parenthesis left parenthesis Property For Rent left parenthesis P right parenthesis AND left parenthesis S period staff N o equals P period staff N o right parenthesis right parenthesis right parenthesis right brace"/>
                      <p:cNvPicPr>
                        <a:picLocks noChangeAspect="1" noChangeArrowheads="1"/>
                      </p:cNvPicPr>
                      <p:nvPr/>
                    </p:nvPicPr>
                    <p:blipFill>
                      <a:blip r:embed="rId4"/>
                      <a:srcRect/>
                      <a:stretch>
                        <a:fillRect/>
                      </a:stretch>
                    </p:blipFill>
                    <p:spPr bwMode="auto">
                      <a:xfrm>
                        <a:off x="1330325" y="2608263"/>
                        <a:ext cx="6513513"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9" name="Text Placeholder 3"/>
          <p:cNvSpPr txBox="1">
            <a:spLocks noGrp="1"/>
          </p:cNvSpPr>
          <p:nvPr>
            <p:ph type="body" idx="2"/>
          </p:nvPr>
        </p:nvSpPr>
        <p:spPr>
          <a:xfrm>
            <a:off x="457200" y="3962400"/>
            <a:ext cx="8229600" cy="476250"/>
          </a:xfrm>
        </p:spPr>
        <p:txBody>
          <a:bodyPr/>
          <a:lstStyle/>
          <a:p>
            <a:pPr marL="0" indent="0">
              <a:buSzTx/>
              <a:buFontTx/>
              <a:buNone/>
            </a:pPr>
            <a:r>
              <a:rPr lang="en-US" altLang="en-US" sz="2400" dirty="0">
                <a:solidFill>
                  <a:srgbClr val="000000"/>
                </a:solidFill>
                <a:latin typeface="Arial (Body)"/>
                <a:cs typeface="Arial" panose="020B0604020202020204" pitchFamily="34" charset="0"/>
                <a:sym typeface="Arial" panose="020B0604020202020204" pitchFamily="34" charset="0"/>
              </a:rPr>
              <a:t>Or</a:t>
            </a:r>
          </a:p>
        </p:txBody>
      </p:sp>
      <p:graphicFrame>
        <p:nvGraphicFramePr>
          <p:cNvPr id="67590" name="Object 5" descr="left brace S period f Name comma S period l Name pipe Staff left parenthesis S right parenthesis AND left parenthesis left parenthesis double quote P right parenthesis left parenthesis NOT Property For Rent left parenthesis P right parenthesis OR NOT left parenthesis S period staff N o equals P period staff N o right parenthesis right parenthesis right parenthesis right brace"/>
          <p:cNvGraphicFramePr>
            <a:graphicFrameLocks noChangeAspect="1"/>
          </p:cNvGraphicFramePr>
          <p:nvPr>
            <p:extLst>
              <p:ext uri="{D42A27DB-BD31-4B8C-83A1-F6EECF244321}">
                <p14:modId xmlns:p14="http://schemas.microsoft.com/office/powerpoint/2010/main" val="543452795"/>
              </p:ext>
            </p:extLst>
          </p:nvPr>
        </p:nvGraphicFramePr>
        <p:xfrm>
          <a:off x="1393825" y="4572000"/>
          <a:ext cx="4821238" cy="1312863"/>
        </p:xfrm>
        <a:graphic>
          <a:graphicData uri="http://schemas.openxmlformats.org/presentationml/2006/ole">
            <mc:AlternateContent xmlns:mc="http://schemas.openxmlformats.org/markup-compatibility/2006">
              <mc:Choice xmlns:v="urn:schemas-microsoft-com:vml" Requires="v">
                <p:oleObj spid="_x0000_s29699" name="Equation" r:id="rId5" imgW="2425680" imgH="660240" progId="Equation.DSMT4">
                  <p:embed/>
                </p:oleObj>
              </mc:Choice>
              <mc:Fallback>
                <p:oleObj name="Equation" r:id="rId5" imgW="2425680" imgH="660240" progId="Equation.DSMT4">
                  <p:embed/>
                  <p:pic>
                    <p:nvPicPr>
                      <p:cNvPr id="67590" name="Object 5" descr="left brace S period f Name comma S period l Name pipe Staff left parenthesis S right parenthesis AND left parenthesis left parenthesis double quote P right parenthesis left parenthesis NOT Property For Rent left parenthesis P right parenthesis OR NOT left parenthesis S period staff N o equals P period staff N o right parenthesis right parenthesis right parenthesis right brace"/>
                      <p:cNvPicPr>
                        <a:picLocks noChangeAspect="1" noChangeArrowheads="1"/>
                      </p:cNvPicPr>
                      <p:nvPr/>
                    </p:nvPicPr>
                    <p:blipFill>
                      <a:blip r:embed="rId6"/>
                      <a:srcRect/>
                      <a:stretch>
                        <a:fillRect/>
                      </a:stretch>
                    </p:blipFill>
                    <p:spPr bwMode="auto">
                      <a:xfrm>
                        <a:off x="1393825" y="4572000"/>
                        <a:ext cx="4821238"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ts val="600"/>
              </a:spcBef>
              <a:spcAft>
                <a:spcPts val="600"/>
              </a:spcAft>
              <a:buClrTx/>
              <a:defRPr/>
            </a:pPr>
            <a:r>
              <a:rPr lang="en-US" noProof="1">
                <a:ln w="3175">
                  <a:noFill/>
                </a:ln>
                <a:latin typeface="Times New Roman" panose="02020603050405020304" pitchFamily="18" charset="0"/>
                <a:ea typeface="+mn-ea"/>
                <a:cs typeface="Arial" pitchFamily="34" charset="0"/>
              </a:rPr>
              <a:t>Example - Tuple Relational Calculus </a:t>
            </a:r>
            <a:r>
              <a:rPr lang="en-US" sz="2000" b="0" noProof="1">
                <a:ln w="3175">
                  <a:noFill/>
                </a:ln>
                <a:latin typeface="Times New Roman" panose="02020603050405020304" pitchFamily="18" charset="0"/>
                <a:ea typeface="+mn-ea"/>
                <a:cs typeface="Arial" pitchFamily="34" charset="0"/>
              </a:rPr>
              <a:t>(3 of 3)</a:t>
            </a:r>
            <a:endParaRPr lang="en-GB" sz="2000" b="0" noProof="1">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923925"/>
          </a:xfrm>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List the names of clients who have viewed a property for rent in Glasgow.</a:t>
            </a:r>
          </a:p>
        </p:txBody>
      </p:sp>
      <p:graphicFrame>
        <p:nvGraphicFramePr>
          <p:cNvPr id="68612" name="Object 3" descr="left brace C period f Name comma C period l Name pipe Client left parenthesis C right parenthesis AND left parenthesis left parenthesis there exists V right parenthesis left parenthesis there exists P right parenthesis left parenthesis Viewing left parenthesis V right parenthesis AND Property For Rent left parenthesis P right parenthesis AND. Line 2, indented once. left parenthesis C period client N o equals V period client N o right parenthesis AND left parenthesis V period property N o equals P period property N o right parenthesis AND P period city equals single quote Glasgow single quote right parenthesis right parenthesis right brace"/>
          <p:cNvGraphicFramePr>
            <a:graphicFrameLocks noChangeAspect="1"/>
          </p:cNvGraphicFramePr>
          <p:nvPr>
            <p:extLst>
              <p:ext uri="{D42A27DB-BD31-4B8C-83A1-F6EECF244321}">
                <p14:modId xmlns:p14="http://schemas.microsoft.com/office/powerpoint/2010/main" val="199204891"/>
              </p:ext>
            </p:extLst>
          </p:nvPr>
        </p:nvGraphicFramePr>
        <p:xfrm>
          <a:off x="730250" y="2811463"/>
          <a:ext cx="5613400" cy="2227262"/>
        </p:xfrm>
        <a:graphic>
          <a:graphicData uri="http://schemas.openxmlformats.org/presentationml/2006/ole">
            <mc:AlternateContent xmlns:mc="http://schemas.openxmlformats.org/markup-compatibility/2006">
              <mc:Choice xmlns:v="urn:schemas-microsoft-com:vml" Requires="v">
                <p:oleObj spid="_x0000_s30722" name="Equation" r:id="rId3" imgW="2882880" imgH="1143000" progId="Equation.DSMT4">
                  <p:embed/>
                </p:oleObj>
              </mc:Choice>
              <mc:Fallback>
                <p:oleObj name="Equation" r:id="rId3" imgW="2882880" imgH="1143000" progId="Equation.DSMT4">
                  <p:embed/>
                  <p:pic>
                    <p:nvPicPr>
                      <p:cNvPr id="68612" name="Object 3" descr="left brace C period f Name comma C period l Name pipe Client left parenthesis C right parenthesis AND left parenthesis left parenthesis there exists V right parenthesis left parenthesis there exists P right parenthesis left parenthesis Viewing left parenthesis V right parenthesis AND Property For Rent left parenthesis P right parenthesis AND. Line 2, indented once. left parenthesis C period client N o equals V period client N o right parenthesis AND left parenthesis V period property N o equals P period property N o right parenthesis AND P period city equals single quote Glasgow single quote right parenthesis right parenthesis right brace"/>
                      <p:cNvPicPr>
                        <a:picLocks noChangeAspect="1" noChangeArrowheads="1"/>
                      </p:cNvPicPr>
                      <p:nvPr/>
                    </p:nvPicPr>
                    <p:blipFill>
                      <a:blip r:embed="rId4"/>
                      <a:srcRect/>
                      <a:stretch>
                        <a:fillRect/>
                      </a:stretch>
                    </p:blipFill>
                    <p:spPr bwMode="auto">
                      <a:xfrm>
                        <a:off x="730250" y="2811463"/>
                        <a:ext cx="56134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US" dirty="0">
                <a:ln w="3175">
                  <a:noFill/>
                </a:ln>
                <a:latin typeface="Times New Roman" panose="02020603050405020304" pitchFamily="18" charset="0"/>
                <a:ea typeface="+mn-ea"/>
                <a:cs typeface="Arial" pitchFamily="34" charset="0"/>
              </a:rPr>
              <a:t>Relational Algebra </a:t>
            </a:r>
            <a:r>
              <a:rPr lang="en-US" sz="2000" b="0" dirty="0">
                <a:ln w="3175">
                  <a:noFill/>
                </a:ln>
                <a:latin typeface="Times New Roman" panose="02020603050405020304" pitchFamily="18" charset="0"/>
                <a:ea typeface="+mn-ea"/>
                <a:cs typeface="Arial" pitchFamily="34" charset="0"/>
              </a:rPr>
              <a:t>(2 of 2)</a:t>
            </a:r>
            <a:endParaRPr lang="en-GB" sz="2000" b="0" dirty="0">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2785348"/>
          </a:xfrm>
        </p:spPr>
        <p:txBody>
          <a:bodyPr>
            <a:spAutoFit/>
          </a:bodyPr>
          <a:lstStyle/>
          <a:p>
            <a:pPr marL="255651" indent="-255651" defTabSz="912813" eaLnBrk="1" hangingPunct="1">
              <a:tabLst/>
              <a:defRPr/>
            </a:pPr>
            <a:r>
              <a:rPr lang="en-GB" altLang="en-US" sz="2400" kern="1200" dirty="0">
                <a:solidFill>
                  <a:srgbClr val="000000"/>
                </a:solidFill>
                <a:ea typeface="+mn-ea"/>
                <a:cs typeface="+mn-cs"/>
              </a:rPr>
              <a:t>Five basic operations in relational algebra: Selection, Projection, Cartesian product, Union, and Set Difference.</a:t>
            </a:r>
          </a:p>
          <a:p>
            <a:pPr marL="255651" indent="-255651" defTabSz="912813" eaLnBrk="1" hangingPunct="1">
              <a:tabLst/>
              <a:defRPr/>
            </a:pPr>
            <a:r>
              <a:rPr lang="en-GB" altLang="en-US" sz="2400" kern="1200" dirty="0">
                <a:solidFill>
                  <a:srgbClr val="000000"/>
                </a:solidFill>
                <a:ea typeface="+mn-ea"/>
                <a:cs typeface="+mn-cs"/>
              </a:rPr>
              <a:t>These perform most of the data retrieval operations needed.</a:t>
            </a:r>
          </a:p>
          <a:p>
            <a:pPr marL="255651" indent="-255651" defTabSz="912813" eaLnBrk="1" hangingPunct="1">
              <a:tabLst/>
              <a:defRPr/>
            </a:pPr>
            <a:r>
              <a:rPr lang="en-GB" altLang="en-US" sz="2400" kern="1200" dirty="0">
                <a:solidFill>
                  <a:srgbClr val="000000"/>
                </a:solidFill>
                <a:ea typeface="+mn-ea"/>
                <a:cs typeface="+mn-cs"/>
              </a:rPr>
              <a:t>Also have Join, Intersection, and Division operations, which can be expressed in terms of 5 basic operations.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ts val="600"/>
              </a:spcBef>
              <a:spcAft>
                <a:spcPts val="600"/>
              </a:spcAft>
              <a:buClrTx/>
              <a:defRPr/>
            </a:pPr>
            <a:r>
              <a:rPr lang="en-US" noProof="1">
                <a:ln w="3175">
                  <a:noFill/>
                </a:ln>
                <a:latin typeface="Times New Roman" panose="02020603050405020304" pitchFamily="18" charset="0"/>
                <a:ea typeface="+mn-ea"/>
                <a:cs typeface="Arial" pitchFamily="34" charset="0"/>
              </a:rPr>
              <a:t>Tuple Relational Calculus </a:t>
            </a:r>
            <a:r>
              <a:rPr lang="en-US" sz="2000" b="0" noProof="1">
                <a:ln w="3175">
                  <a:noFill/>
                </a:ln>
                <a:latin typeface="Times New Roman" panose="02020603050405020304" pitchFamily="18" charset="0"/>
                <a:ea typeface="+mn-ea"/>
                <a:cs typeface="Arial" pitchFamily="34" charset="0"/>
              </a:rPr>
              <a:t>(6 of 6)</a:t>
            </a:r>
            <a:endParaRPr lang="en-GB" sz="2000" b="0" noProof="1">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554038"/>
          </a:xfrm>
        </p:spPr>
        <p:txBody>
          <a:bodyPr>
            <a:spAutoFit/>
          </a:bodyPr>
          <a:lstStyle/>
          <a:p>
            <a:pPr marL="255651" indent="-255651" defTabSz="912813" eaLnBrk="1" hangingPunct="1">
              <a:defRPr/>
            </a:pPr>
            <a:r>
              <a:rPr lang="en-GB" altLang="en-US" sz="2400" kern="1200" dirty="0">
                <a:solidFill>
                  <a:srgbClr val="000000"/>
                </a:solidFill>
                <a:latin typeface="Arial (Body)"/>
                <a:ea typeface="+mn-ea"/>
                <a:cs typeface="+mn-cs"/>
              </a:rPr>
              <a:t>Expressions can generate an infinite set. For example:</a:t>
            </a:r>
          </a:p>
        </p:txBody>
      </p:sp>
      <p:graphicFrame>
        <p:nvGraphicFramePr>
          <p:cNvPr id="69636" name="Object 4" descr="left brace S pipe NOT Staff left parenthesis S right parenthesis right brace"/>
          <p:cNvGraphicFramePr>
            <a:graphicFrameLocks noChangeAspect="1"/>
          </p:cNvGraphicFramePr>
          <p:nvPr>
            <p:extLst>
              <p:ext uri="{D42A27DB-BD31-4B8C-83A1-F6EECF244321}">
                <p14:modId xmlns:p14="http://schemas.microsoft.com/office/powerpoint/2010/main" val="3951148132"/>
              </p:ext>
            </p:extLst>
          </p:nvPr>
        </p:nvGraphicFramePr>
        <p:xfrm>
          <a:off x="706438" y="2114550"/>
          <a:ext cx="1951037" cy="415925"/>
        </p:xfrm>
        <a:graphic>
          <a:graphicData uri="http://schemas.openxmlformats.org/presentationml/2006/ole">
            <mc:AlternateContent xmlns:mc="http://schemas.openxmlformats.org/markup-compatibility/2006">
              <mc:Choice xmlns:v="urn:schemas-microsoft-com:vml" Requires="v">
                <p:oleObj spid="_x0000_s31746" name="Equation" r:id="rId3" imgW="952200" imgH="203040" progId="Equation.DSMT4">
                  <p:embed/>
                </p:oleObj>
              </mc:Choice>
              <mc:Fallback>
                <p:oleObj name="Equation" r:id="rId3" imgW="952200" imgH="203040" progId="Equation.DSMT4">
                  <p:embed/>
                  <p:pic>
                    <p:nvPicPr>
                      <p:cNvPr id="69636" name="Object 4" descr="left brace S pipe NOT Staff left parenthesis S right parenthesis right brace"/>
                      <p:cNvPicPr>
                        <a:picLocks noChangeAspect="1" noChangeArrowheads="1"/>
                      </p:cNvPicPr>
                      <p:nvPr/>
                    </p:nvPicPr>
                    <p:blipFill>
                      <a:blip r:embed="rId4"/>
                      <a:srcRect/>
                      <a:stretch>
                        <a:fillRect/>
                      </a:stretch>
                    </p:blipFill>
                    <p:spPr bwMode="auto">
                      <a:xfrm>
                        <a:off x="706438" y="2114550"/>
                        <a:ext cx="195103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Placeholder 3"/>
          <p:cNvSpPr>
            <a:spLocks noGrp="1"/>
          </p:cNvSpPr>
          <p:nvPr>
            <p:ph type="body" idx="2"/>
          </p:nvPr>
        </p:nvSpPr>
        <p:spPr>
          <a:xfrm>
            <a:off x="457200" y="2598738"/>
            <a:ext cx="8229600" cy="977900"/>
          </a:xfrm>
        </p:spPr>
        <p:txBody>
          <a:bodyPr/>
          <a:lstStyle/>
          <a:p>
            <a:pPr>
              <a:defRPr/>
            </a:pPr>
            <a:r>
              <a:rPr lang="en-GB" altLang="en-US" sz="2400" kern="1200" dirty="0">
                <a:solidFill>
                  <a:srgbClr val="000000"/>
                </a:solidFill>
                <a:cs typeface="Arial" panose="020B0604020202020204" pitchFamily="34" charset="0"/>
              </a:rPr>
              <a:t>To avoid this, add restriction that all values in result must be values in the domain of the expression.</a:t>
            </a:r>
            <a:endParaRPr lang="en-US" sz="2400" dirty="0">
              <a:cs typeface="Arial"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ts val="1800"/>
              </a:spcBef>
              <a:spcAft>
                <a:spcPts val="600"/>
              </a:spcAft>
              <a:buClrTx/>
              <a:defRPr/>
            </a:pPr>
            <a:r>
              <a:rPr lang="en-GB" noProof="1">
                <a:ln w="3175">
                  <a:noFill/>
                </a:ln>
                <a:latin typeface="Times New Roman" panose="02020603050405020304" pitchFamily="18" charset="0"/>
                <a:ea typeface="+mn-ea"/>
                <a:cs typeface="Arial" pitchFamily="34" charset="0"/>
              </a:rPr>
              <a:t>Domain Relational Calculus </a:t>
            </a:r>
            <a:r>
              <a:rPr lang="en-GB" sz="2000" b="0" noProof="1">
                <a:ln w="3175">
                  <a:noFill/>
                </a:ln>
                <a:latin typeface="Times New Roman" panose="02020603050405020304" pitchFamily="18" charset="0"/>
                <a:ea typeface="+mn-ea"/>
                <a:cs typeface="Arial" pitchFamily="34" charset="0"/>
              </a:rPr>
              <a:t>(1 of 2)</a:t>
            </a:r>
          </a:p>
        </p:txBody>
      </p:sp>
      <p:sp>
        <p:nvSpPr>
          <p:cNvPr id="70659" name="Text Placeholder 4"/>
          <p:cNvSpPr txBox="1">
            <a:spLocks noGrp="1"/>
          </p:cNvSpPr>
          <p:nvPr>
            <p:ph type="body" idx="1"/>
          </p:nvPr>
        </p:nvSpPr>
        <p:spPr>
          <a:xfrm>
            <a:off x="457200" y="1600200"/>
            <a:ext cx="8229600" cy="533400"/>
          </a:xfrm>
        </p:spPr>
        <p:txBody>
          <a:bodyPr/>
          <a:lstStyle/>
          <a:p>
            <a:pPr marL="255588" indent="-255588">
              <a:buSzTx/>
              <a:buFontTx/>
              <a:buChar char="•"/>
            </a:pPr>
            <a:r>
              <a:rPr lang="en-GB" altLang="en-US" sz="2400" dirty="0">
                <a:solidFill>
                  <a:srgbClr val="000000"/>
                </a:solidFill>
                <a:cs typeface="Arial" panose="020B0604020202020204" pitchFamily="34" charset="0"/>
                <a:sym typeface="Arial" panose="020B0604020202020204" pitchFamily="34" charset="0"/>
              </a:rPr>
              <a:t>Uses variables that take values from </a:t>
            </a:r>
            <a:r>
              <a:rPr lang="en-GB" altLang="en-US" sz="2400" b="1" dirty="0">
                <a:solidFill>
                  <a:srgbClr val="000000"/>
                </a:solidFill>
                <a:cs typeface="Arial" panose="020B0604020202020204" pitchFamily="34" charset="0"/>
                <a:sym typeface="Arial" panose="020B0604020202020204" pitchFamily="34" charset="0"/>
              </a:rPr>
              <a:t>domains</a:t>
            </a:r>
            <a:r>
              <a:rPr lang="en-GB" altLang="en-US" sz="2400" dirty="0">
                <a:solidFill>
                  <a:srgbClr val="000000"/>
                </a:solidFill>
                <a:cs typeface="Arial" panose="020B0604020202020204" pitchFamily="34" charset="0"/>
                <a:sym typeface="Arial" panose="020B0604020202020204" pitchFamily="34" charset="0"/>
              </a:rPr>
              <a:t> instead of tuples of relations.</a:t>
            </a:r>
            <a:endParaRPr lang="en-US" altLang="en-US" sz="2400" dirty="0">
              <a:solidFill>
                <a:srgbClr val="000000"/>
              </a:solidFill>
              <a:cs typeface="Arial" panose="020B0604020202020204" pitchFamily="34" charset="0"/>
              <a:sym typeface="Arial" panose="020B0604020202020204" pitchFamily="34" charset="0"/>
            </a:endParaRPr>
          </a:p>
        </p:txBody>
      </p:sp>
      <p:sp>
        <p:nvSpPr>
          <p:cNvPr id="70660" name="Content Placeholder 6"/>
          <p:cNvSpPr txBox="1">
            <a:spLocks noGrp="1"/>
          </p:cNvSpPr>
          <p:nvPr>
            <p:ph sz="quarter" idx="14"/>
          </p:nvPr>
        </p:nvSpPr>
        <p:spPr>
          <a:xfrm>
            <a:off x="457200" y="2430463"/>
            <a:ext cx="973138" cy="609600"/>
          </a:xfrm>
        </p:spPr>
        <p:txBody>
          <a:bodyPr/>
          <a:lstStyle/>
          <a:p>
            <a:pPr marL="255600">
              <a:spcBef>
                <a:spcPts val="1500"/>
              </a:spcBef>
              <a:buClr>
                <a:schemeClr val="tx2"/>
              </a:buClr>
              <a:buFontTx/>
              <a:buChar char="•"/>
            </a:pPr>
            <a:r>
              <a:rPr lang="en-US" altLang="en-US" sz="2400" dirty="0">
                <a:cs typeface="Arial" panose="020B0604020202020204" pitchFamily="34" charset="0"/>
              </a:rPr>
              <a:t>If F</a:t>
            </a:r>
          </a:p>
        </p:txBody>
      </p:sp>
      <p:graphicFrame>
        <p:nvGraphicFramePr>
          <p:cNvPr id="70661" name="Object 16" descr="left parenthesis d sub 1, d sub 2, and so on to, d sub n right parenthesis"/>
          <p:cNvGraphicFramePr>
            <a:graphicFrameLocks noChangeAspect="1"/>
          </p:cNvGraphicFramePr>
          <p:nvPr>
            <p:extLst>
              <p:ext uri="{D42A27DB-BD31-4B8C-83A1-F6EECF244321}">
                <p14:modId xmlns:p14="http://schemas.microsoft.com/office/powerpoint/2010/main" val="2699211597"/>
              </p:ext>
            </p:extLst>
          </p:nvPr>
        </p:nvGraphicFramePr>
        <p:xfrm>
          <a:off x="1289050" y="2474913"/>
          <a:ext cx="1992313" cy="536575"/>
        </p:xfrm>
        <a:graphic>
          <a:graphicData uri="http://schemas.openxmlformats.org/presentationml/2006/ole">
            <mc:AlternateContent xmlns:mc="http://schemas.openxmlformats.org/markup-compatibility/2006">
              <mc:Choice xmlns:v="urn:schemas-microsoft-com:vml" Requires="v">
                <p:oleObj spid="_x0000_s32770" name="Equation" r:id="rId3" imgW="850680" imgH="228600" progId="Equation.DSMT4">
                  <p:embed/>
                </p:oleObj>
              </mc:Choice>
              <mc:Fallback>
                <p:oleObj name="Equation" r:id="rId3" imgW="850680" imgH="228600" progId="Equation.DSMT4">
                  <p:embed/>
                  <p:pic>
                    <p:nvPicPr>
                      <p:cNvPr id="70661" name="Object 16" descr="left parenthesis d sub 1, d sub 2, and so on to, d sub n right parenthesis"/>
                      <p:cNvPicPr>
                        <a:picLocks noChangeAspect="1" noChangeArrowheads="1"/>
                      </p:cNvPicPr>
                      <p:nvPr/>
                    </p:nvPicPr>
                    <p:blipFill>
                      <a:blip r:embed="rId4"/>
                      <a:srcRect/>
                      <a:stretch>
                        <a:fillRect/>
                      </a:stretch>
                    </p:blipFill>
                    <p:spPr bwMode="auto">
                      <a:xfrm>
                        <a:off x="1289050" y="2474913"/>
                        <a:ext cx="19923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2" name="Content Placeholder 7"/>
          <p:cNvSpPr txBox="1">
            <a:spLocks noGrp="1"/>
          </p:cNvSpPr>
          <p:nvPr>
            <p:ph sz="quarter" idx="15"/>
          </p:nvPr>
        </p:nvSpPr>
        <p:spPr>
          <a:xfrm>
            <a:off x="3273425" y="2446338"/>
            <a:ext cx="5132388" cy="550862"/>
          </a:xfrm>
        </p:spPr>
        <p:txBody>
          <a:bodyPr/>
          <a:lstStyle/>
          <a:p>
            <a:pPr marL="0" indent="0"/>
            <a:r>
              <a:rPr lang="en-US" altLang="en-US" dirty="0">
                <a:cs typeface="Arial" panose="020B0604020202020204" pitchFamily="34" charset="0"/>
              </a:rPr>
              <a:t>stands for a formula composed of</a:t>
            </a:r>
          </a:p>
        </p:txBody>
      </p:sp>
      <p:sp>
        <p:nvSpPr>
          <p:cNvPr id="70663" name="Content Placeholder 8"/>
          <p:cNvSpPr txBox="1">
            <a:spLocks noGrp="1"/>
          </p:cNvSpPr>
          <p:nvPr>
            <p:ph sz="quarter" idx="16"/>
          </p:nvPr>
        </p:nvSpPr>
        <p:spPr>
          <a:xfrm>
            <a:off x="677863" y="2859088"/>
            <a:ext cx="3776662" cy="652462"/>
          </a:xfrm>
        </p:spPr>
        <p:txBody>
          <a:bodyPr/>
          <a:lstStyle/>
          <a:p>
            <a:pPr marL="0" indent="0"/>
            <a:r>
              <a:rPr lang="en-US" altLang="en-US" dirty="0">
                <a:cs typeface="Arial" panose="020B0604020202020204" pitchFamily="34" charset="0"/>
              </a:rPr>
              <a:t>composed of atoms and</a:t>
            </a:r>
          </a:p>
        </p:txBody>
      </p:sp>
      <p:graphicFrame>
        <p:nvGraphicFramePr>
          <p:cNvPr id="70664" name="Object 17" descr="d sub 1, d sub 2, and so on to, d sub n"/>
          <p:cNvGraphicFramePr>
            <a:graphicFrameLocks noChangeAspect="1"/>
          </p:cNvGraphicFramePr>
          <p:nvPr>
            <p:extLst>
              <p:ext uri="{D42A27DB-BD31-4B8C-83A1-F6EECF244321}">
                <p14:modId xmlns:p14="http://schemas.microsoft.com/office/powerpoint/2010/main" val="4244023866"/>
              </p:ext>
            </p:extLst>
          </p:nvPr>
        </p:nvGraphicFramePr>
        <p:xfrm>
          <a:off x="4151313" y="2892425"/>
          <a:ext cx="1785937" cy="554038"/>
        </p:xfrm>
        <a:graphic>
          <a:graphicData uri="http://schemas.openxmlformats.org/presentationml/2006/ole">
            <mc:AlternateContent xmlns:mc="http://schemas.openxmlformats.org/markup-compatibility/2006">
              <mc:Choice xmlns:v="urn:schemas-microsoft-com:vml" Requires="v">
                <p:oleObj spid="_x0000_s32771" name="Equation" r:id="rId5" imgW="736560" imgH="228600" progId="Equation.DSMT4">
                  <p:embed/>
                </p:oleObj>
              </mc:Choice>
              <mc:Fallback>
                <p:oleObj name="Equation" r:id="rId5" imgW="736560" imgH="228600" progId="Equation.DSMT4">
                  <p:embed/>
                  <p:pic>
                    <p:nvPicPr>
                      <p:cNvPr id="70664" name="Object 17" descr="d sub 1, d sub 2, and so on to, d sub n"/>
                      <p:cNvPicPr>
                        <a:picLocks noChangeAspect="1" noChangeArrowheads="1"/>
                      </p:cNvPicPr>
                      <p:nvPr/>
                    </p:nvPicPr>
                    <p:blipFill>
                      <a:blip r:embed="rId6"/>
                      <a:srcRect/>
                      <a:stretch>
                        <a:fillRect/>
                      </a:stretch>
                    </p:blipFill>
                    <p:spPr bwMode="auto">
                      <a:xfrm>
                        <a:off x="4151313" y="2892425"/>
                        <a:ext cx="178593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5" name="Content Placeholder 5"/>
          <p:cNvSpPr txBox="1">
            <a:spLocks noGrp="1"/>
          </p:cNvSpPr>
          <p:nvPr>
            <p:ph sz="quarter" idx="13"/>
          </p:nvPr>
        </p:nvSpPr>
        <p:spPr>
          <a:xfrm>
            <a:off x="5876925" y="2843213"/>
            <a:ext cx="2813050" cy="558800"/>
          </a:xfrm>
        </p:spPr>
        <p:txBody>
          <a:bodyPr/>
          <a:lstStyle/>
          <a:p>
            <a:pPr marL="0" indent="0"/>
            <a:r>
              <a:rPr lang="en-US" altLang="en-US" sz="2400" dirty="0">
                <a:cs typeface="Arial" panose="020B0604020202020204" pitchFamily="34" charset="0"/>
              </a:rPr>
              <a:t>represent domain,</a:t>
            </a:r>
          </a:p>
        </p:txBody>
      </p:sp>
      <p:sp>
        <p:nvSpPr>
          <p:cNvPr id="70666" name="Content Placeholder 9"/>
          <p:cNvSpPr txBox="1">
            <a:spLocks noGrp="1"/>
          </p:cNvSpPr>
          <p:nvPr>
            <p:ph sz="quarter" idx="17"/>
          </p:nvPr>
        </p:nvSpPr>
        <p:spPr>
          <a:xfrm>
            <a:off x="677863" y="3262313"/>
            <a:ext cx="974725" cy="500062"/>
          </a:xfrm>
        </p:spPr>
        <p:txBody>
          <a:bodyPr/>
          <a:lstStyle/>
          <a:p>
            <a:pPr marL="0" indent="0"/>
            <a:r>
              <a:rPr lang="en-US" altLang="en-US" dirty="0">
                <a:cs typeface="Arial" panose="020B0604020202020204" pitchFamily="34" charset="0"/>
              </a:rPr>
              <a:t>then:</a:t>
            </a:r>
          </a:p>
        </p:txBody>
      </p:sp>
      <p:graphicFrame>
        <p:nvGraphicFramePr>
          <p:cNvPr id="70667" name="Object 18" descr="left brace d sub 1, d sub 2, and so on to, d sub n right parenthesis pipe F left parenthesis d sub 1, d sub 2, and so on to, d sub n right parenthesis right brace"/>
          <p:cNvGraphicFramePr>
            <a:graphicFrameLocks noChangeAspect="1"/>
          </p:cNvGraphicFramePr>
          <p:nvPr>
            <p:extLst>
              <p:ext uri="{D42A27DB-BD31-4B8C-83A1-F6EECF244321}">
                <p14:modId xmlns:p14="http://schemas.microsoft.com/office/powerpoint/2010/main" val="1432975803"/>
              </p:ext>
            </p:extLst>
          </p:nvPr>
        </p:nvGraphicFramePr>
        <p:xfrm>
          <a:off x="2236788" y="3721100"/>
          <a:ext cx="4433887" cy="536575"/>
        </p:xfrm>
        <a:graphic>
          <a:graphicData uri="http://schemas.openxmlformats.org/presentationml/2006/ole">
            <mc:AlternateContent xmlns:mc="http://schemas.openxmlformats.org/markup-compatibility/2006">
              <mc:Choice xmlns:v="urn:schemas-microsoft-com:vml" Requires="v">
                <p:oleObj spid="_x0000_s32772" name="Equation" r:id="rId7" imgW="1892160" imgH="228600" progId="Equation.DSMT4">
                  <p:embed/>
                </p:oleObj>
              </mc:Choice>
              <mc:Fallback>
                <p:oleObj name="Equation" r:id="rId7" imgW="1892160" imgH="228600" progId="Equation.DSMT4">
                  <p:embed/>
                  <p:pic>
                    <p:nvPicPr>
                      <p:cNvPr id="70667" name="Object 18" descr="left brace d sub 1, d sub 2, and so on to, d sub n right parenthesis pipe F left parenthesis d sub 1, d sub 2, and so on to, d sub n right parenthesis right brace"/>
                      <p:cNvPicPr>
                        <a:picLocks noChangeAspect="1" noChangeArrowheads="1"/>
                      </p:cNvPicPr>
                      <p:nvPr/>
                    </p:nvPicPr>
                    <p:blipFill>
                      <a:blip r:embed="rId8"/>
                      <a:srcRect/>
                      <a:stretch>
                        <a:fillRect/>
                      </a:stretch>
                    </p:blipFill>
                    <p:spPr bwMode="auto">
                      <a:xfrm>
                        <a:off x="2236788" y="3721100"/>
                        <a:ext cx="443388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8" name="Content Placeholder 10"/>
          <p:cNvSpPr txBox="1">
            <a:spLocks noGrp="1"/>
          </p:cNvSpPr>
          <p:nvPr>
            <p:ph sz="quarter" idx="18"/>
          </p:nvPr>
        </p:nvSpPr>
        <p:spPr>
          <a:xfrm>
            <a:off x="431800" y="4276725"/>
            <a:ext cx="7664450" cy="541338"/>
          </a:xfrm>
        </p:spPr>
        <p:txBody>
          <a:bodyPr/>
          <a:lstStyle/>
          <a:p>
            <a:pPr marL="284400" indent="0">
              <a:spcBef>
                <a:spcPts val="1500"/>
              </a:spcBef>
            </a:pPr>
            <a:r>
              <a:rPr lang="en-US" altLang="en-US" dirty="0">
                <a:cs typeface="Arial" panose="020B0604020202020204" pitchFamily="34" charset="0"/>
              </a:rPr>
              <a:t>is a general domain relational calculus expression.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Example - Domain Relational Calculus </a:t>
            </a:r>
            <a:r>
              <a:rPr lang="en-GB" sz="2000" b="0" dirty="0">
                <a:ln w="3175">
                  <a:noFill/>
                </a:ln>
                <a:latin typeface="Times New Roman" panose="02020603050405020304" pitchFamily="18" charset="0"/>
                <a:ea typeface="+mn-ea"/>
                <a:cs typeface="Arial" pitchFamily="34" charset="0"/>
              </a:rPr>
              <a:t>(1 of 4)</a:t>
            </a:r>
          </a:p>
        </p:txBody>
      </p:sp>
      <p:sp>
        <p:nvSpPr>
          <p:cNvPr id="3" name="Text Placeholder 2"/>
          <p:cNvSpPr>
            <a:spLocks noGrp="1"/>
          </p:cNvSpPr>
          <p:nvPr>
            <p:ph type="body" idx="1"/>
          </p:nvPr>
        </p:nvSpPr>
        <p:spPr>
          <a:xfrm>
            <a:off x="457200" y="1600200"/>
            <a:ext cx="8229600" cy="923925"/>
          </a:xfrm>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Find the names of all managers who earn more than $25,000.</a:t>
            </a:r>
            <a:endParaRPr lang="en-GB" altLang="en-US" sz="2400" kern="1200" noProof="1">
              <a:solidFill>
                <a:srgbClr val="000000"/>
              </a:solidFill>
              <a:latin typeface="Arial (Body)"/>
              <a:ea typeface="+mn-ea"/>
              <a:cs typeface="+mn-cs"/>
            </a:endParaRPr>
          </a:p>
        </p:txBody>
      </p:sp>
      <p:graphicFrame>
        <p:nvGraphicFramePr>
          <p:cNvPr id="71684" name="Object 3" descr="left brace f N comma l N pipe left parenthesis there exists s N comma p o s n comma sex comma D O B comma s a l comma b N right parenthesis left parenthesis Staff left parenthesis s N comma f N comma l N comma p o s n comma sex comma D O B comma s a l comma b N right parenthesis AND p o s n equals single quote Manager single quote AND s a l greater than 25000 right parenthesis right brace"/>
          <p:cNvGraphicFramePr>
            <a:graphicFrameLocks noChangeAspect="1"/>
          </p:cNvGraphicFramePr>
          <p:nvPr>
            <p:extLst>
              <p:ext uri="{D42A27DB-BD31-4B8C-83A1-F6EECF244321}">
                <p14:modId xmlns:p14="http://schemas.microsoft.com/office/powerpoint/2010/main" val="1349305659"/>
              </p:ext>
            </p:extLst>
          </p:nvPr>
        </p:nvGraphicFramePr>
        <p:xfrm>
          <a:off x="1406525" y="2598738"/>
          <a:ext cx="6005513" cy="1336675"/>
        </p:xfrm>
        <a:graphic>
          <a:graphicData uri="http://schemas.openxmlformats.org/presentationml/2006/ole">
            <mc:AlternateContent xmlns:mc="http://schemas.openxmlformats.org/markup-compatibility/2006">
              <mc:Choice xmlns:v="urn:schemas-microsoft-com:vml" Requires="v">
                <p:oleObj spid="_x0000_s33794" name="Equation" r:id="rId3" imgW="3022560" imgH="672840" progId="Equation.DSMT4">
                  <p:embed/>
                </p:oleObj>
              </mc:Choice>
              <mc:Fallback>
                <p:oleObj name="Equation" r:id="rId3" imgW="3022560" imgH="672840" progId="Equation.DSMT4">
                  <p:embed/>
                  <p:pic>
                    <p:nvPicPr>
                      <p:cNvPr id="71684" name="Object 3" descr="left brace f N comma l N pipe left parenthesis there exists s N comma p o s n comma sex comma D O B comma s a l comma b N right parenthesis left parenthesis Staff left parenthesis s N comma f N comma l N comma p o s n comma sex comma D O B comma s a l comma b N right parenthesis AND p o s n equals single quote Manager single quote AND s a l greater than 25000 right parenthesis right brace"/>
                      <p:cNvPicPr>
                        <a:picLocks noChangeAspect="1" noChangeArrowheads="1"/>
                      </p:cNvPicPr>
                      <p:nvPr/>
                    </p:nvPicPr>
                    <p:blipFill>
                      <a:blip r:embed="rId4"/>
                      <a:srcRect/>
                      <a:stretch>
                        <a:fillRect/>
                      </a:stretch>
                    </p:blipFill>
                    <p:spPr bwMode="auto">
                      <a:xfrm>
                        <a:off x="1406525" y="2598738"/>
                        <a:ext cx="6005513"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Example - Domain Relational Calculus </a:t>
            </a:r>
            <a:r>
              <a:rPr lang="en-GB" sz="2000" b="0" dirty="0">
                <a:ln w="3175">
                  <a:noFill/>
                </a:ln>
                <a:latin typeface="Times New Roman" panose="02020603050405020304" pitchFamily="18" charset="0"/>
                <a:ea typeface="+mn-ea"/>
                <a:cs typeface="Arial" pitchFamily="34" charset="0"/>
              </a:rPr>
              <a:t>(2 of 4)</a:t>
            </a:r>
          </a:p>
        </p:txBody>
      </p:sp>
      <p:sp>
        <p:nvSpPr>
          <p:cNvPr id="3" name="Text Placeholder 2"/>
          <p:cNvSpPr>
            <a:spLocks noGrp="1"/>
          </p:cNvSpPr>
          <p:nvPr>
            <p:ph type="body" idx="1"/>
          </p:nvPr>
        </p:nvSpPr>
        <p:spPr>
          <a:xfrm>
            <a:off x="457200" y="1600200"/>
            <a:ext cx="8229600" cy="554038"/>
          </a:xfrm>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List the staff who manage properties for rent in Glasgow.</a:t>
            </a:r>
          </a:p>
        </p:txBody>
      </p:sp>
      <p:graphicFrame>
        <p:nvGraphicFramePr>
          <p:cNvPr id="72708" name="Object 3" descr="left brace s N comma f N comma l N comma p o s n comma sex comma D O B comma s a l comma b N pipe left parenthesis there exists s N 1 comma c t y right parenthesis left parenthesis Staff left parenthesis s N comma f N comma l N comma p o s n comma sex comma D O B comma s a l comma b N pipe right parenthesis AND Property For Rent left parenthesis p N comma s t comma c t y comma p c comma t y p comma r m s comma  r n t comma o N comma s N 1 comma b N 1 right parenthesis AND left parenthesis s N equals s N 1 right parenthesis AND. c t y equals single quote Glasgow single quote right parenthesis right brace"/>
          <p:cNvGraphicFramePr>
            <a:graphicFrameLocks noChangeAspect="1"/>
          </p:cNvGraphicFramePr>
          <p:nvPr>
            <p:extLst>
              <p:ext uri="{D42A27DB-BD31-4B8C-83A1-F6EECF244321}">
                <p14:modId xmlns:p14="http://schemas.microsoft.com/office/powerpoint/2010/main" val="1622534877"/>
              </p:ext>
            </p:extLst>
          </p:nvPr>
        </p:nvGraphicFramePr>
        <p:xfrm>
          <a:off x="1065213" y="2279650"/>
          <a:ext cx="7339012" cy="2357438"/>
        </p:xfrm>
        <a:graphic>
          <a:graphicData uri="http://schemas.openxmlformats.org/presentationml/2006/ole">
            <mc:AlternateContent xmlns:mc="http://schemas.openxmlformats.org/markup-compatibility/2006">
              <mc:Choice xmlns:v="urn:schemas-microsoft-com:vml" Requires="v">
                <p:oleObj spid="_x0000_s34818" name="Equation" r:id="rId3" imgW="3479760" imgH="1117440" progId="Equation.DSMT4">
                  <p:embed/>
                </p:oleObj>
              </mc:Choice>
              <mc:Fallback>
                <p:oleObj name="Equation" r:id="rId3" imgW="3479760" imgH="1117440" progId="Equation.DSMT4">
                  <p:embed/>
                  <p:pic>
                    <p:nvPicPr>
                      <p:cNvPr id="72708" name="Object 3" descr="left brace s N comma f N comma l N comma p o s n comma sex comma D O B comma s a l comma b N pipe left parenthesis there exists s N 1 comma c t y right parenthesis left parenthesis Staff left parenthesis s N comma f N comma l N comma p o s n comma sex comma D O B comma s a l comma b N pipe right parenthesis AND Property For Rent left parenthesis p N comma s t comma c t y comma p c comma t y p comma r m s comma  r n t comma o N comma s N 1 comma b N 1 right parenthesis AND left parenthesis s N equals s N 1 right parenthesis AND. c t y equals single quote Glasgow single quote right parenthesis right brace"/>
                      <p:cNvPicPr>
                        <a:picLocks noChangeAspect="1" noChangeArrowheads="1"/>
                      </p:cNvPicPr>
                      <p:nvPr/>
                    </p:nvPicPr>
                    <p:blipFill>
                      <a:blip r:embed="rId4"/>
                      <a:srcRect/>
                      <a:stretch>
                        <a:fillRect/>
                      </a:stretch>
                    </p:blipFill>
                    <p:spPr bwMode="auto">
                      <a:xfrm>
                        <a:off x="1065213" y="2279650"/>
                        <a:ext cx="7339012"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Example - Domain Relational Calculus </a:t>
            </a:r>
            <a:r>
              <a:rPr lang="en-GB" sz="2000" b="0" dirty="0">
                <a:ln w="3175">
                  <a:noFill/>
                </a:ln>
                <a:latin typeface="Times New Roman" panose="02020603050405020304" pitchFamily="18" charset="0"/>
                <a:ea typeface="+mn-ea"/>
                <a:cs typeface="Arial" pitchFamily="34" charset="0"/>
              </a:rPr>
              <a:t>(3 of 4)</a:t>
            </a:r>
          </a:p>
        </p:txBody>
      </p:sp>
      <p:sp>
        <p:nvSpPr>
          <p:cNvPr id="3" name="Text Placeholder 2"/>
          <p:cNvSpPr>
            <a:spLocks noGrp="1"/>
          </p:cNvSpPr>
          <p:nvPr>
            <p:ph type="body" idx="1"/>
          </p:nvPr>
        </p:nvSpPr>
        <p:spPr>
          <a:xfrm>
            <a:off x="457200" y="1600200"/>
            <a:ext cx="8229600" cy="923925"/>
          </a:xfrm>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List the names of staff who currently do not manage any properties for rent.</a:t>
            </a:r>
          </a:p>
        </p:txBody>
      </p:sp>
      <p:graphicFrame>
        <p:nvGraphicFramePr>
          <p:cNvPr id="73732" name="Object 3" descr="left brace f N comma I N pipe left parenthesis there exists s N right parenthesis left parenthesis Staff left parenthesis s N comma f N comma I N comma p o s n comma sex comma D O B comma s a l comma b N right parenthesis AND left parenthesis NOT left parenthesis there exists s N 1 right parenthesis left parenthesis Property For Rent left parenthesis p N comma s t comma c t y comma p c comma t y p comma r m s comma r n t comma o N comma s N 1 comma b N 1 right parenthesis AND left parenthesis s N equals s N 1 right parenthesis right parenthesis right parenthesis right parenthesis right brace"/>
          <p:cNvGraphicFramePr>
            <a:graphicFrameLocks noChangeAspect="1"/>
          </p:cNvGraphicFramePr>
          <p:nvPr>
            <p:extLst>
              <p:ext uri="{D42A27DB-BD31-4B8C-83A1-F6EECF244321}">
                <p14:modId xmlns:p14="http://schemas.microsoft.com/office/powerpoint/2010/main" val="517066682"/>
              </p:ext>
            </p:extLst>
          </p:nvPr>
        </p:nvGraphicFramePr>
        <p:xfrm>
          <a:off x="1003300" y="2670175"/>
          <a:ext cx="6375400" cy="1901825"/>
        </p:xfrm>
        <a:graphic>
          <a:graphicData uri="http://schemas.openxmlformats.org/presentationml/2006/ole">
            <mc:AlternateContent xmlns:mc="http://schemas.openxmlformats.org/markup-compatibility/2006">
              <mc:Choice xmlns:v="urn:schemas-microsoft-com:vml" Requires="v">
                <p:oleObj spid="_x0000_s35842" name="Equation" r:id="rId3" imgW="3022560" imgH="901440" progId="Equation.DSMT4">
                  <p:embed/>
                </p:oleObj>
              </mc:Choice>
              <mc:Fallback>
                <p:oleObj name="Equation" r:id="rId3" imgW="3022560" imgH="901440" progId="Equation.DSMT4">
                  <p:embed/>
                  <p:pic>
                    <p:nvPicPr>
                      <p:cNvPr id="73732" name="Object 3" descr="left brace f N comma I N pipe left parenthesis there exists s N right parenthesis left parenthesis Staff left parenthesis s N comma f N comma I N comma p o s n comma sex comma D O B comma s a l comma b N right parenthesis AND left parenthesis NOT left parenthesis there exists s N 1 right parenthesis left parenthesis Property For Rent left parenthesis p N comma s t comma c t y comma p c comma t y p comma r m s comma r n t comma o N comma s N 1 comma b N 1 right parenthesis AND left parenthesis s N equals s N 1 right parenthesis right parenthesis right parenthesis right parenthesis right brace"/>
                      <p:cNvPicPr>
                        <a:picLocks noChangeAspect="1" noChangeArrowheads="1"/>
                      </p:cNvPicPr>
                      <p:nvPr/>
                    </p:nvPicPr>
                    <p:blipFill>
                      <a:blip r:embed="rId4"/>
                      <a:srcRect/>
                      <a:stretch>
                        <a:fillRect/>
                      </a:stretch>
                    </p:blipFill>
                    <p:spPr bwMode="auto">
                      <a:xfrm>
                        <a:off x="1003300" y="2670175"/>
                        <a:ext cx="63754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Example - Domain Relational Calculus </a:t>
            </a:r>
            <a:r>
              <a:rPr lang="en-GB" sz="2000" b="0" dirty="0">
                <a:ln w="3175">
                  <a:noFill/>
                </a:ln>
                <a:latin typeface="Times New Roman" panose="02020603050405020304" pitchFamily="18" charset="0"/>
                <a:ea typeface="+mn-ea"/>
                <a:cs typeface="Arial" pitchFamily="34" charset="0"/>
              </a:rPr>
              <a:t>(4 of 4)</a:t>
            </a:r>
          </a:p>
        </p:txBody>
      </p:sp>
      <p:sp>
        <p:nvSpPr>
          <p:cNvPr id="3" name="Text Placeholder 2"/>
          <p:cNvSpPr>
            <a:spLocks noGrp="1"/>
          </p:cNvSpPr>
          <p:nvPr>
            <p:ph type="body" idx="1"/>
          </p:nvPr>
        </p:nvSpPr>
        <p:spPr>
          <a:xfrm>
            <a:off x="457200" y="1600200"/>
            <a:ext cx="8229600" cy="923925"/>
          </a:xfrm>
        </p:spPr>
        <p:txBody>
          <a:bodyPr>
            <a:spAutoFit/>
          </a:bodyPr>
          <a:lstStyle/>
          <a:p>
            <a:pPr marL="255651" indent="-255651" defTabSz="912813" eaLnBrk="1" hangingPunct="1">
              <a:tabLst/>
              <a:defRPr/>
            </a:pPr>
            <a:r>
              <a:rPr lang="en-GB" altLang="en-US" sz="2400" kern="1200" dirty="0">
                <a:solidFill>
                  <a:srgbClr val="000000"/>
                </a:solidFill>
                <a:latin typeface="Arial (Body)"/>
                <a:ea typeface="+mn-ea"/>
                <a:cs typeface="+mn-cs"/>
              </a:rPr>
              <a:t>List the names of clients who have viewed a property for rent in Glasgow.</a:t>
            </a:r>
          </a:p>
        </p:txBody>
      </p:sp>
      <p:graphicFrame>
        <p:nvGraphicFramePr>
          <p:cNvPr id="74756" name="Object 3" descr="left brace f N comma I N pipe left parenthesis there exists c N comma c N 1 comma p N comma p N 1 comma c t y right parenthesis left parenthesis Client left parenthesis c N comma f N comma I N comma t e l comma p T comma m R comma e M right parenthesis AND Viewing left parenthesis c N 1 comma p N 1 comma d t comma c m t right parenthesis AND Property For Rent left parenthesis p N comma s t comma c t y comma p c comma t y p comma r m s comma r n t comma o N comma s N comma b N right parenthesis AND left parenthesis c N equals c N 1 right parenthesis AND left parenthesis p N equals p N 1 right parenthesis AND c t y equals single quote Glasgow single quote right parenthesis right brace"/>
          <p:cNvGraphicFramePr>
            <a:graphicFrameLocks noChangeAspect="1"/>
          </p:cNvGraphicFramePr>
          <p:nvPr>
            <p:extLst>
              <p:ext uri="{D42A27DB-BD31-4B8C-83A1-F6EECF244321}">
                <p14:modId xmlns:p14="http://schemas.microsoft.com/office/powerpoint/2010/main" val="23329137"/>
              </p:ext>
            </p:extLst>
          </p:nvPr>
        </p:nvGraphicFramePr>
        <p:xfrm>
          <a:off x="732971" y="2685599"/>
          <a:ext cx="7645400" cy="2243138"/>
        </p:xfrm>
        <a:graphic>
          <a:graphicData uri="http://schemas.openxmlformats.org/presentationml/2006/ole">
            <mc:AlternateContent xmlns:mc="http://schemas.openxmlformats.org/markup-compatibility/2006">
              <mc:Choice xmlns:v="urn:schemas-microsoft-com:vml" Requires="v">
                <p:oleObj spid="_x0000_s36866" name="Equation" r:id="rId3" imgW="3809880" imgH="1117440" progId="Equation.DSMT4">
                  <p:embed/>
                </p:oleObj>
              </mc:Choice>
              <mc:Fallback>
                <p:oleObj name="Equation" r:id="rId3" imgW="3809880" imgH="1117440" progId="Equation.DSMT4">
                  <p:embed/>
                  <p:pic>
                    <p:nvPicPr>
                      <p:cNvPr id="74756" name="Object 3" descr="left brace f N comma I N pipe left parenthesis there exists c N comma c N 1 comma p N comma p N 1 comma c t y right parenthesis left parenthesis Client left parenthesis c N comma f N comma I N comma t e l comma p T comma m R comma e M right parenthesis AND Viewing left parenthesis c N 1 comma p N 1 comma d t comma c m t right parenthesis AND Property For Rent left parenthesis p N comma s t comma c t y comma p c comma t y p comma r m s comma r n t comma o N comma s N comma b N right parenthesis AND left parenthesis c N equals c N 1 right parenthesis AND left parenthesis p N equals p N 1 right parenthesis AND c t y equals single quote Glasgow single quote right parenthesis right brace"/>
                      <p:cNvPicPr>
                        <a:picLocks noChangeAspect="1" noChangeArrowheads="1"/>
                      </p:cNvPicPr>
                      <p:nvPr/>
                    </p:nvPicPr>
                    <p:blipFill>
                      <a:blip r:embed="rId4"/>
                      <a:srcRect/>
                      <a:stretch>
                        <a:fillRect/>
                      </a:stretch>
                    </p:blipFill>
                    <p:spPr bwMode="auto">
                      <a:xfrm>
                        <a:off x="732971" y="2685599"/>
                        <a:ext cx="7645400" cy="224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Domain Relational Calculus </a:t>
            </a:r>
            <a:r>
              <a:rPr lang="en-GB" sz="2000" b="0" dirty="0">
                <a:ln w="3175">
                  <a:noFill/>
                </a:ln>
                <a:latin typeface="Times New Roman" panose="02020603050405020304" pitchFamily="18" charset="0"/>
                <a:ea typeface="+mn-ea"/>
                <a:cs typeface="Arial" pitchFamily="34" charset="0"/>
              </a:rPr>
              <a:t>(2 of 2)</a:t>
            </a:r>
          </a:p>
        </p:txBody>
      </p:sp>
      <p:sp>
        <p:nvSpPr>
          <p:cNvPr id="3" name="Text Placeholder 2"/>
          <p:cNvSpPr>
            <a:spLocks noGrp="1"/>
          </p:cNvSpPr>
          <p:nvPr>
            <p:ph type="body" idx="1"/>
          </p:nvPr>
        </p:nvSpPr>
        <p:spPr>
          <a:xfrm>
            <a:off x="457200" y="1600200"/>
            <a:ext cx="8229600" cy="2592388"/>
          </a:xfrm>
        </p:spPr>
        <p:txBody>
          <a:bodyPr>
            <a:spAutoFit/>
          </a:bodyPr>
          <a:lstStyle/>
          <a:p>
            <a:pPr marL="255651" indent="-255651" defTabSz="912813" eaLnBrk="1" hangingPunct="1">
              <a:tabLst/>
              <a:defRPr/>
            </a:pPr>
            <a:r>
              <a:rPr lang="en-GB" altLang="en-US" sz="2400" kern="1200" dirty="0">
                <a:solidFill>
                  <a:srgbClr val="000000"/>
                </a:solidFill>
                <a:ea typeface="+mn-ea"/>
                <a:cs typeface="+mn-cs"/>
              </a:rPr>
              <a:t>When restricted to safe expressions, domain relational calculus is equivalent to tuple relational calculus restricted to safe expressions, which is equivalent to relational algebra.</a:t>
            </a:r>
          </a:p>
          <a:p>
            <a:pPr marL="255651" indent="-255651" defTabSz="912813" eaLnBrk="1" hangingPunct="1">
              <a:tabLst/>
              <a:defRPr/>
            </a:pPr>
            <a:r>
              <a:rPr lang="en-GB" altLang="en-US" sz="2400" kern="1200" dirty="0">
                <a:solidFill>
                  <a:srgbClr val="000000"/>
                </a:solidFill>
                <a:ea typeface="+mn-ea"/>
                <a:cs typeface="+mn-cs"/>
              </a:rPr>
              <a:t>Means every relational algebra expression has an equivalent relational calculus expression, and vice versa.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ts val="600"/>
              </a:spcBef>
              <a:spcAft>
                <a:spcPts val="600"/>
              </a:spcAft>
              <a:buClrTx/>
              <a:defRPr/>
            </a:pPr>
            <a:r>
              <a:rPr lang="en-US" dirty="0">
                <a:ln w="3175">
                  <a:noFill/>
                </a:ln>
                <a:latin typeface="Times New Roman" panose="02020603050405020304" pitchFamily="18" charset="0"/>
                <a:ea typeface="+mn-ea"/>
                <a:cs typeface="Arial" pitchFamily="34" charset="0"/>
              </a:rPr>
              <a:t>Other Languages </a:t>
            </a:r>
            <a:r>
              <a:rPr lang="en-US" sz="2000" b="0" dirty="0">
                <a:ln w="3175">
                  <a:noFill/>
                </a:ln>
                <a:latin typeface="Times New Roman" panose="02020603050405020304" pitchFamily="18" charset="0"/>
                <a:ea typeface="+mn-ea"/>
                <a:cs typeface="Arial" pitchFamily="34" charset="0"/>
              </a:rPr>
              <a:t>(1 of 2)</a:t>
            </a:r>
            <a:endParaRPr lang="en-GB" sz="2000" b="0" dirty="0">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2962275"/>
          </a:xfrm>
        </p:spPr>
        <p:txBody>
          <a:bodyPr>
            <a:spAutoFit/>
          </a:bodyPr>
          <a:lstStyle/>
          <a:p>
            <a:pPr marL="255651" indent="-255651" defTabSz="912813" eaLnBrk="1" hangingPunct="1">
              <a:tabLst/>
              <a:defRPr/>
            </a:pPr>
            <a:r>
              <a:rPr lang="en-GB" altLang="en-US" sz="2400" kern="1200" dirty="0">
                <a:solidFill>
                  <a:srgbClr val="000000"/>
                </a:solidFill>
                <a:ea typeface="+mn-ea"/>
                <a:cs typeface="+mn-cs"/>
              </a:rPr>
              <a:t>Transform-oriented languages are non-procedural languages that use relations to transform input data into required outputs (e.g. S</a:t>
            </a:r>
            <a:r>
              <a:rPr lang="en-GB" altLang="en-US" sz="100" kern="1200" dirty="0">
                <a:solidFill>
                  <a:srgbClr val="000000"/>
                </a:solidFill>
                <a:ea typeface="+mn-ea"/>
                <a:cs typeface="+mn-cs"/>
              </a:rPr>
              <a:t> </a:t>
            </a:r>
            <a:r>
              <a:rPr lang="en-GB" altLang="en-US" sz="2400" kern="1200" dirty="0">
                <a:solidFill>
                  <a:srgbClr val="000000"/>
                </a:solidFill>
                <a:ea typeface="+mn-ea"/>
                <a:cs typeface="+mn-cs"/>
              </a:rPr>
              <a:t>Q</a:t>
            </a:r>
            <a:r>
              <a:rPr lang="en-GB" altLang="en-US" sz="100" kern="1200" dirty="0">
                <a:solidFill>
                  <a:srgbClr val="000000"/>
                </a:solidFill>
                <a:ea typeface="+mn-ea"/>
                <a:cs typeface="+mn-cs"/>
              </a:rPr>
              <a:t> </a:t>
            </a:r>
            <a:r>
              <a:rPr lang="en-GB" altLang="en-US" sz="2400" kern="1200" dirty="0">
                <a:solidFill>
                  <a:srgbClr val="000000"/>
                </a:solidFill>
                <a:ea typeface="+mn-ea"/>
                <a:cs typeface="+mn-cs"/>
              </a:rPr>
              <a:t>L).</a:t>
            </a:r>
          </a:p>
          <a:p>
            <a:pPr marL="255651" indent="-255651" defTabSz="912813" eaLnBrk="1" hangingPunct="1">
              <a:tabLst/>
              <a:defRPr/>
            </a:pPr>
            <a:r>
              <a:rPr lang="en-GB" altLang="en-US" sz="2400" kern="1200" dirty="0">
                <a:solidFill>
                  <a:srgbClr val="000000"/>
                </a:solidFill>
                <a:ea typeface="+mn-ea"/>
                <a:cs typeface="+mn-cs"/>
              </a:rPr>
              <a:t>Graphical languages provide user with picture of the structure of the relation. User fills in example of what is wanted and system returns required data in that format (e.g. Q</a:t>
            </a:r>
            <a:r>
              <a:rPr lang="en-GB" altLang="en-US" sz="100" kern="1200" dirty="0">
                <a:solidFill>
                  <a:srgbClr val="000000"/>
                </a:solidFill>
                <a:ea typeface="+mn-ea"/>
                <a:cs typeface="+mn-cs"/>
              </a:rPr>
              <a:t> </a:t>
            </a:r>
            <a:r>
              <a:rPr lang="en-GB" altLang="en-US" sz="2400" kern="1200" dirty="0">
                <a:solidFill>
                  <a:srgbClr val="000000"/>
                </a:solidFill>
                <a:ea typeface="+mn-ea"/>
                <a:cs typeface="+mn-cs"/>
              </a:rPr>
              <a:t>B</a:t>
            </a:r>
            <a:r>
              <a:rPr lang="en-GB" altLang="en-US" sz="100" kern="1200" dirty="0">
                <a:solidFill>
                  <a:srgbClr val="000000"/>
                </a:solidFill>
                <a:ea typeface="+mn-ea"/>
                <a:cs typeface="+mn-cs"/>
              </a:rPr>
              <a:t> </a:t>
            </a:r>
            <a:r>
              <a:rPr lang="en-GB" altLang="en-US" sz="2400" kern="1200" dirty="0">
                <a:solidFill>
                  <a:srgbClr val="000000"/>
                </a:solidFill>
                <a:ea typeface="+mn-ea"/>
                <a:cs typeface="+mn-cs"/>
              </a:rPr>
              <a:t>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US" dirty="0">
                <a:ln w="3175">
                  <a:noFill/>
                </a:ln>
                <a:latin typeface="Times New Roman" panose="02020603050405020304" pitchFamily="18" charset="0"/>
                <a:ea typeface="+mn-ea"/>
                <a:cs typeface="Arial" pitchFamily="34" charset="0"/>
              </a:rPr>
              <a:t>Other Languages </a:t>
            </a:r>
            <a:r>
              <a:rPr lang="en-US" sz="2000" b="0" dirty="0">
                <a:ln w="3175">
                  <a:noFill/>
                </a:ln>
                <a:latin typeface="Times New Roman" panose="02020603050405020304" pitchFamily="18" charset="0"/>
                <a:ea typeface="+mn-ea"/>
                <a:cs typeface="Arial" pitchFamily="34" charset="0"/>
              </a:rPr>
              <a:t>(2 of 2)</a:t>
            </a:r>
            <a:endParaRPr lang="en-GB" sz="2000" b="0" dirty="0">
              <a:ln w="3175">
                <a:noFill/>
              </a:ln>
              <a:latin typeface="Times New Roman" panose="02020603050405020304" pitchFamily="18" charset="0"/>
              <a:ea typeface="+mn-ea"/>
              <a:cs typeface="Arial" pitchFamily="34" charset="0"/>
            </a:endParaRPr>
          </a:p>
        </p:txBody>
      </p:sp>
      <p:sp>
        <p:nvSpPr>
          <p:cNvPr id="3" name="Text Placeholder 2"/>
          <p:cNvSpPr>
            <a:spLocks noGrp="1"/>
          </p:cNvSpPr>
          <p:nvPr>
            <p:ph type="body" idx="1"/>
          </p:nvPr>
        </p:nvSpPr>
        <p:spPr>
          <a:xfrm>
            <a:off x="457200" y="1600200"/>
            <a:ext cx="8229600" cy="2592388"/>
          </a:xfrm>
        </p:spPr>
        <p:txBody>
          <a:bodyPr>
            <a:spAutoFit/>
          </a:bodyPr>
          <a:lstStyle/>
          <a:p>
            <a:pPr marL="255651" indent="-255651" defTabSz="912813" eaLnBrk="1" hangingPunct="1">
              <a:tabLst/>
              <a:defRPr/>
            </a:pPr>
            <a:r>
              <a:rPr lang="en-GB" altLang="en-US" sz="2400" kern="1200" dirty="0">
                <a:solidFill>
                  <a:srgbClr val="000000"/>
                </a:solidFill>
                <a:ea typeface="+mn-ea"/>
                <a:cs typeface="+mn-cs"/>
              </a:rPr>
              <a:t>4G</a:t>
            </a:r>
            <a:r>
              <a:rPr lang="en-GB" altLang="en-US" sz="100" kern="1200" dirty="0">
                <a:solidFill>
                  <a:srgbClr val="000000"/>
                </a:solidFill>
                <a:ea typeface="+mn-ea"/>
                <a:cs typeface="+mn-cs"/>
              </a:rPr>
              <a:t> </a:t>
            </a:r>
            <a:r>
              <a:rPr lang="en-GB" altLang="en-US" sz="2400" kern="1200" dirty="0">
                <a:solidFill>
                  <a:srgbClr val="000000"/>
                </a:solidFill>
                <a:ea typeface="+mn-ea"/>
                <a:cs typeface="+mn-cs"/>
              </a:rPr>
              <a:t>Ls can create complete customized application using limited set of commands in a user-friendly, often menu-driven environment.</a:t>
            </a:r>
          </a:p>
          <a:p>
            <a:pPr marL="255651" indent="-255651" defTabSz="912813" eaLnBrk="1" hangingPunct="1">
              <a:tabLst/>
              <a:defRPr/>
            </a:pPr>
            <a:r>
              <a:rPr lang="en-GB" altLang="en-US" sz="2400" kern="1200" dirty="0">
                <a:solidFill>
                  <a:srgbClr val="000000"/>
                </a:solidFill>
                <a:ea typeface="+mn-ea"/>
                <a:cs typeface="+mn-cs"/>
              </a:rPr>
              <a:t>Some systems accept a form of </a:t>
            </a:r>
            <a:r>
              <a:rPr lang="en-GB" altLang="en-US" sz="2400" b="1" kern="1200" dirty="0">
                <a:solidFill>
                  <a:srgbClr val="000000"/>
                </a:solidFill>
                <a:ea typeface="+mn-ea"/>
                <a:cs typeface="+mn-cs"/>
              </a:rPr>
              <a:t>natural language</a:t>
            </a:r>
            <a:r>
              <a:rPr lang="en-GB" altLang="en-US" sz="2400" kern="1200" dirty="0">
                <a:solidFill>
                  <a:srgbClr val="000000"/>
                </a:solidFill>
                <a:ea typeface="+mn-ea"/>
                <a:cs typeface="+mn-cs"/>
              </a:rPr>
              <a:t>, sometimes called a 5G</a:t>
            </a:r>
            <a:r>
              <a:rPr lang="en-GB" altLang="en-US" sz="100" kern="1200" dirty="0">
                <a:solidFill>
                  <a:srgbClr val="000000"/>
                </a:solidFill>
                <a:ea typeface="+mn-ea"/>
                <a:cs typeface="+mn-cs"/>
              </a:rPr>
              <a:t> </a:t>
            </a:r>
            <a:r>
              <a:rPr lang="en-GB" altLang="en-US" sz="2400" kern="1200" dirty="0">
                <a:solidFill>
                  <a:srgbClr val="000000"/>
                </a:solidFill>
                <a:ea typeface="+mn-ea"/>
                <a:cs typeface="+mn-cs"/>
              </a:rPr>
              <a:t>L, although this development is still at an early stage.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865"/>
            <a:ext cx="8229600" cy="655534"/>
          </a:xfrm>
        </p:spPr>
        <p:txBody>
          <a:bodyPr anchor="b">
            <a:spAutoFit/>
          </a:bodyPr>
          <a:lstStyle/>
          <a:p>
            <a:pPr defTabSz="912813" eaLnBrk="1" hangingPunct="1">
              <a:lnSpc>
                <a:spcPct val="90000"/>
              </a:lnSpc>
              <a:spcBef>
                <a:spcPct val="0"/>
              </a:spcBef>
              <a:buClrTx/>
              <a:defRPr/>
            </a:pPr>
            <a:r>
              <a:rPr lang="en-US" dirty="0">
                <a:ln w="3175">
                  <a:noFill/>
                </a:ln>
                <a:latin typeface="Times New Roman" panose="02020603050405020304" pitchFamily="18" charset="0"/>
                <a:ea typeface="+mn-ea"/>
                <a:cs typeface="Arial" pitchFamily="34" charset="0"/>
              </a:rPr>
              <a:t>Relational Algebra Operations </a:t>
            </a:r>
            <a:r>
              <a:rPr lang="en-US" sz="2000" b="0" dirty="0">
                <a:ln w="3175">
                  <a:noFill/>
                </a:ln>
                <a:latin typeface="Times New Roman" panose="02020603050405020304" pitchFamily="18" charset="0"/>
                <a:ea typeface="+mn-ea"/>
                <a:cs typeface="Arial" pitchFamily="34" charset="0"/>
              </a:rPr>
              <a:t>(1 of 2)</a:t>
            </a:r>
            <a:endParaRPr lang="en-GB" sz="2000" b="0" dirty="0">
              <a:ln w="3175">
                <a:noFill/>
              </a:ln>
              <a:latin typeface="Times New Roman" panose="02020603050405020304" pitchFamily="18" charset="0"/>
              <a:ea typeface="+mn-ea"/>
              <a:cs typeface="Arial" pitchFamily="34" charset="0"/>
            </a:endParaRPr>
          </a:p>
        </p:txBody>
      </p:sp>
      <p:pic>
        <p:nvPicPr>
          <p:cNvPr id="23555" name="Picture 2056" descr="Composite image that illustrates the function of the relational algebra operations. The relational algebra operations are presented are from left to right, top to bottom as follows. A. Selection. B. Projection. C. Cartesian product. D. Union. E. Intersection. F. Set difference. Selection is represented by a rectangular box with alternating horizontal stripes. Projection is represented by a box with alternating vertical stripes. Cartesian product is represented by a vertical box, P, labeled a, b. A box labeled 1, 2, 3, represents Q. P and Q = P times Q, represented by a single box divided into two vertical sections. The left section, P, is labeled a, a, a, b, b, b. The right section, Q, is labeled, 1, 2, 3, 1, 2, 3. Union is represented by a box divided into two horizontal sections representing R and S, respectively. Together, they represent the union of R and S. Intersection is represented by a box divided into three horizontal sections, with the center section highlighted. R is the distance from the top of the box to the bottom of the highlighted section. S is the distance from the top of the highlighted section to the bottom of the box. The highlighted section where R and S overlap represents the intersection of R and S. Set difference is represented by a box divided into three horizontal sections, with the top section highlighted. R is the distance from the top of the box to the bottom of the middle section. S is the distance from the top of the middle section to the bottom of the box. Together, they represent R minus 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569" y="1624013"/>
            <a:ext cx="6646863" cy="441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9865"/>
            <a:ext cx="8229600" cy="655534"/>
          </a:xfrm>
        </p:spPr>
        <p:txBody>
          <a:bodyPr anchor="b">
            <a:spAutoFit/>
          </a:bodyPr>
          <a:lstStyle/>
          <a:p>
            <a:pPr defTabSz="912813" eaLnBrk="1" hangingPunct="1">
              <a:lnSpc>
                <a:spcPct val="90000"/>
              </a:lnSpc>
              <a:spcBef>
                <a:spcPct val="0"/>
              </a:spcBef>
              <a:buClrTx/>
              <a:defRPr/>
            </a:pPr>
            <a:r>
              <a:rPr lang="en-US" dirty="0">
                <a:ln w="3175">
                  <a:noFill/>
                </a:ln>
                <a:latin typeface="Times New Roman" panose="02020603050405020304" pitchFamily="18" charset="0"/>
                <a:ea typeface="+mn-ea"/>
                <a:cs typeface="Arial" pitchFamily="34" charset="0"/>
              </a:rPr>
              <a:t>Relational Algebra Operations </a:t>
            </a:r>
            <a:r>
              <a:rPr lang="en-US" sz="2000" b="0" dirty="0">
                <a:ln w="3175">
                  <a:noFill/>
                </a:ln>
                <a:latin typeface="Times New Roman" panose="02020603050405020304" pitchFamily="18" charset="0"/>
                <a:ea typeface="+mn-ea"/>
                <a:cs typeface="Arial" pitchFamily="34" charset="0"/>
              </a:rPr>
              <a:t>(2 of 2)</a:t>
            </a:r>
            <a:endParaRPr lang="en-GB" sz="2000" b="0" dirty="0">
              <a:ln w="3175">
                <a:noFill/>
              </a:ln>
              <a:latin typeface="Times New Roman" panose="02020603050405020304" pitchFamily="18" charset="0"/>
              <a:ea typeface="+mn-ea"/>
              <a:cs typeface="Arial" pitchFamily="34" charset="0"/>
            </a:endParaRPr>
          </a:p>
        </p:txBody>
      </p:sp>
      <p:pic>
        <p:nvPicPr>
          <p:cNvPr id="24579" name="Picture 2053" descr="Composite image that illustrates the function of the relational algebra operations. The remaining relational algebra operations are presented are from left to right, top to bottom as follows. G. natural join. H. Semi join. I. Left outer join. J. Division. For the join operations, Two tables represent T and U. The table for T has two columns, A and B. Column A includes a and b. Column B includes 1 and 2. The table for U has two columns, B and C. Column B includes 1, 1, and 3. Column C includes x, y, and z. The natural join of T and U has three columns, A, B, and C. Column a includes a and a. Column B includes 1 and 1. Column C includes x and y. The semi join of T and U has two columns, A and B. Column A includes a and column B includes 1. The left outer join of T and U has three columns, A, B, and C. Column A includes a, a, and b. Column B includes, 1, 1, and 2. Column C includes, x and y. For division, a box divided into two vertical sections and 1 horizontal section represents R. One vertical section, smaller than the other, is shaded. The horizontal section is labeled, remainder. A box equal to the unshaded vertical section of R represents S. A box equal to the shaded section of R represents R + S. In an example of division, a table with two columns, A and B, represents V. Column A includes a, a, b, b, and c. Column B includes 1, 2, 1, 2, and 1. A table representing W has 1 column, B, which includes 1 and 2. A table representing V + W has 1 column, A, which includes a and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920" y="1594897"/>
            <a:ext cx="7200160" cy="4670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Selection (or Restriction)</a:t>
            </a:r>
          </a:p>
        </p:txBody>
      </p:sp>
      <p:sp>
        <p:nvSpPr>
          <p:cNvPr id="3" name="Text Placeholder 2"/>
          <p:cNvSpPr>
            <a:spLocks noGrp="1"/>
          </p:cNvSpPr>
          <p:nvPr>
            <p:ph type="body" idx="1"/>
          </p:nvPr>
        </p:nvSpPr>
        <p:spPr>
          <a:xfrm>
            <a:off x="457200" y="1600200"/>
            <a:ext cx="268288" cy="553968"/>
          </a:xfrm>
        </p:spPr>
        <p:txBody>
          <a:bodyPr wrap="square">
            <a:spAutoFit/>
          </a:bodyPr>
          <a:lstStyle/>
          <a:p>
            <a:pPr marL="255651" indent="-255651" defTabSz="912813" eaLnBrk="1" hangingPunct="1">
              <a:tabLst/>
              <a:defRPr/>
            </a:pPr>
            <a:r>
              <a:rPr lang="en-GB" altLang="en-US" sz="2400" kern="1200" dirty="0">
                <a:solidFill>
                  <a:srgbClr val="000000"/>
                </a:solidFill>
                <a:latin typeface="Arial (Body)"/>
                <a:ea typeface="+mn-ea"/>
                <a:cs typeface="+mn-cs"/>
                <a:sym typeface="Symbol" panose="05050102010706020507" pitchFamily="18" charset="2"/>
              </a:rPr>
              <a:t> </a:t>
            </a:r>
            <a:endParaRPr lang="en-GB" altLang="en-US" sz="2400" kern="1200" dirty="0">
              <a:solidFill>
                <a:srgbClr val="000000"/>
              </a:solidFill>
              <a:latin typeface="Arial (Body)"/>
              <a:ea typeface="+mn-ea"/>
              <a:cs typeface="+mn-cs"/>
            </a:endParaRPr>
          </a:p>
        </p:txBody>
      </p:sp>
      <p:graphicFrame>
        <p:nvGraphicFramePr>
          <p:cNvPr id="25604" name="Object 3" descr="sigma sub predicate left parenthesis R right parenthesis"/>
          <p:cNvGraphicFramePr>
            <a:graphicFrameLocks noChangeAspect="1"/>
          </p:cNvGraphicFramePr>
          <p:nvPr>
            <p:extLst>
              <p:ext uri="{D42A27DB-BD31-4B8C-83A1-F6EECF244321}">
                <p14:modId xmlns:p14="http://schemas.microsoft.com/office/powerpoint/2010/main" val="2979736773"/>
              </p:ext>
            </p:extLst>
          </p:nvPr>
        </p:nvGraphicFramePr>
        <p:xfrm>
          <a:off x="777875" y="1622425"/>
          <a:ext cx="1473200" cy="500063"/>
        </p:xfrm>
        <a:graphic>
          <a:graphicData uri="http://schemas.openxmlformats.org/presentationml/2006/ole">
            <mc:AlternateContent xmlns:mc="http://schemas.openxmlformats.org/markup-compatibility/2006">
              <mc:Choice xmlns:v="urn:schemas-microsoft-com:vml" Requires="v">
                <p:oleObj spid="_x0000_s1026" name="Equation" r:id="rId3" imgW="749160" imgH="253800" progId="Equation.DSMT4">
                  <p:embed/>
                </p:oleObj>
              </mc:Choice>
              <mc:Fallback>
                <p:oleObj name="Equation" r:id="rId3" imgW="749160" imgH="253800" progId="Equation.DSMT4">
                  <p:embed/>
                  <p:pic>
                    <p:nvPicPr>
                      <p:cNvPr id="25604" name="Object 3" descr="sigma sub predicate left parenthesis R right parenthesis"/>
                      <p:cNvPicPr>
                        <a:picLocks noChangeAspect="1" noChangeArrowheads="1"/>
                      </p:cNvPicPr>
                      <p:nvPr/>
                    </p:nvPicPr>
                    <p:blipFill>
                      <a:blip r:embed="rId4"/>
                      <a:srcRect/>
                      <a:stretch>
                        <a:fillRect/>
                      </a:stretch>
                    </p:blipFill>
                    <p:spPr bwMode="auto">
                      <a:xfrm>
                        <a:off x="777875" y="1622425"/>
                        <a:ext cx="14732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Placeholder 3"/>
          <p:cNvSpPr>
            <a:spLocks noGrp="1"/>
          </p:cNvSpPr>
          <p:nvPr>
            <p:ph type="body" idx="2"/>
          </p:nvPr>
        </p:nvSpPr>
        <p:spPr>
          <a:xfrm>
            <a:off x="457200" y="2093848"/>
            <a:ext cx="8229600" cy="1275522"/>
          </a:xfrm>
        </p:spPr>
        <p:txBody>
          <a:bodyPr/>
          <a:lstStyle/>
          <a:p>
            <a:pPr lvl="1"/>
            <a:r>
              <a:rPr lang="en-GB" altLang="en-US" sz="2400" kern="1200" dirty="0">
                <a:solidFill>
                  <a:srgbClr val="000000"/>
                </a:solidFill>
              </a:rPr>
              <a:t>Works on a single relation R and defines a relation that contains only those tuples (rows) of R that satisfy the specified condition (</a:t>
            </a:r>
            <a:r>
              <a:rPr lang="en-GB" altLang="en-US" sz="2400" b="1" kern="1200" dirty="0">
                <a:solidFill>
                  <a:srgbClr val="000000"/>
                </a:solidFill>
              </a:rPr>
              <a:t>predicate</a:t>
            </a:r>
            <a:r>
              <a:rPr lang="en-GB" altLang="en-US" sz="2400" kern="1200" dirty="0">
                <a:solidFill>
                  <a:srgbClr val="000000"/>
                </a:solidFill>
              </a:rPr>
              <a:t>).</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329"/>
            <a:ext cx="8229600" cy="655534"/>
          </a:xfrm>
        </p:spPr>
        <p:txBody>
          <a:bodyPr>
            <a:spAutoFit/>
          </a:bodyPr>
          <a:lstStyle/>
          <a:p>
            <a:pPr defTabSz="912813" eaLnBrk="1" hangingPunct="1">
              <a:lnSpc>
                <a:spcPct val="90000"/>
              </a:lnSpc>
              <a:spcBef>
                <a:spcPct val="0"/>
              </a:spcBef>
              <a:buClrTx/>
              <a:defRPr/>
            </a:pPr>
            <a:r>
              <a:rPr lang="en-GB" dirty="0">
                <a:ln w="3175">
                  <a:noFill/>
                </a:ln>
                <a:latin typeface="Times New Roman" panose="02020603050405020304" pitchFamily="18" charset="0"/>
                <a:ea typeface="+mn-ea"/>
                <a:cs typeface="Arial" pitchFamily="34" charset="0"/>
              </a:rPr>
              <a:t>Example - Selection (or Restriction)</a:t>
            </a:r>
          </a:p>
        </p:txBody>
      </p:sp>
      <p:sp>
        <p:nvSpPr>
          <p:cNvPr id="3" name="Text Placeholder 2"/>
          <p:cNvSpPr>
            <a:spLocks noGrp="1"/>
          </p:cNvSpPr>
          <p:nvPr>
            <p:ph type="body" idx="1"/>
          </p:nvPr>
        </p:nvSpPr>
        <p:spPr>
          <a:xfrm>
            <a:off x="457200" y="1600200"/>
            <a:ext cx="8229600" cy="553968"/>
          </a:xfrm>
        </p:spPr>
        <p:txBody>
          <a:bodyPr>
            <a:spAutoFit/>
          </a:bodyPr>
          <a:lstStyle/>
          <a:p>
            <a:pPr marL="255651" indent="-255651" defTabSz="912813" eaLnBrk="1" hangingPunct="1">
              <a:defRPr/>
            </a:pPr>
            <a:r>
              <a:rPr lang="en-GB" altLang="en-US" sz="2400" kern="1200" dirty="0">
                <a:solidFill>
                  <a:srgbClr val="000000"/>
                </a:solidFill>
                <a:ea typeface="+mn-ea"/>
                <a:cs typeface="+mn-cs"/>
              </a:rPr>
              <a:t>List all staff with a salary greater than $10,000.</a:t>
            </a:r>
          </a:p>
        </p:txBody>
      </p:sp>
      <p:graphicFrame>
        <p:nvGraphicFramePr>
          <p:cNvPr id="26628" name="Object 3" descr="sigma sub, salary greater than 10,000 left parenthesis Staff right parenthesis"/>
          <p:cNvGraphicFramePr>
            <a:graphicFrameLocks noChangeAspect="1"/>
          </p:cNvGraphicFramePr>
          <p:nvPr>
            <p:extLst>
              <p:ext uri="{D42A27DB-BD31-4B8C-83A1-F6EECF244321}">
                <p14:modId xmlns:p14="http://schemas.microsoft.com/office/powerpoint/2010/main" val="3114167743"/>
              </p:ext>
            </p:extLst>
          </p:nvPr>
        </p:nvGraphicFramePr>
        <p:xfrm>
          <a:off x="1384300" y="2230508"/>
          <a:ext cx="2511425" cy="549275"/>
        </p:xfrm>
        <a:graphic>
          <a:graphicData uri="http://schemas.openxmlformats.org/presentationml/2006/ole">
            <mc:AlternateContent xmlns:mc="http://schemas.openxmlformats.org/markup-compatibility/2006">
              <mc:Choice xmlns:v="urn:schemas-microsoft-com:vml" Requires="v">
                <p:oleObj spid="_x0000_s2050" name="Equation" r:id="rId3" imgW="1155600" imgH="253800" progId="Equation.DSMT4">
                  <p:embed/>
                </p:oleObj>
              </mc:Choice>
              <mc:Fallback>
                <p:oleObj name="Equation" r:id="rId3" imgW="1155600" imgH="253800" progId="Equation.DSMT4">
                  <p:embed/>
                  <p:pic>
                    <p:nvPicPr>
                      <p:cNvPr id="26628" name="Object 3" descr="sigma sub, salary greater than 10,000 left parenthesis Staff right parenthesis"/>
                      <p:cNvPicPr>
                        <a:picLocks noChangeAspect="1" noChangeArrowheads="1"/>
                      </p:cNvPicPr>
                      <p:nvPr/>
                    </p:nvPicPr>
                    <p:blipFill>
                      <a:blip r:embed="rId4"/>
                      <a:srcRect/>
                      <a:stretch>
                        <a:fillRect/>
                      </a:stretch>
                    </p:blipFill>
                    <p:spPr bwMode="auto">
                      <a:xfrm>
                        <a:off x="1384300" y="2230508"/>
                        <a:ext cx="2511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320734797"/>
              </p:ext>
            </p:extLst>
          </p:nvPr>
        </p:nvGraphicFramePr>
        <p:xfrm>
          <a:off x="626165" y="3200401"/>
          <a:ext cx="8229600" cy="1524000"/>
        </p:xfrm>
        <a:graphic>
          <a:graphicData uri="http://schemas.openxmlformats.org/drawingml/2006/table">
            <a:tbl>
              <a:tblPr firstRow="1" bandRow="1">
                <a:tableStyleId>{40F9630F-82C1-40B7-BC3A-925EFCFF5E92}</a:tableStyleId>
              </a:tblPr>
              <a:tblGrid>
                <a:gridCol w="921149">
                  <a:extLst>
                    <a:ext uri="{9D8B030D-6E8A-4147-A177-3AD203B41FA5}">
                      <a16:colId xmlns:a16="http://schemas.microsoft.com/office/drawing/2014/main" val="3279855319"/>
                    </a:ext>
                  </a:extLst>
                </a:gridCol>
                <a:gridCol w="1136251">
                  <a:extLst>
                    <a:ext uri="{9D8B030D-6E8A-4147-A177-3AD203B41FA5}">
                      <a16:colId xmlns:a16="http://schemas.microsoft.com/office/drawing/2014/main" val="2411168532"/>
                    </a:ext>
                  </a:extLst>
                </a:gridCol>
                <a:gridCol w="1028700">
                  <a:extLst>
                    <a:ext uri="{9D8B030D-6E8A-4147-A177-3AD203B41FA5}">
                      <a16:colId xmlns:a16="http://schemas.microsoft.com/office/drawing/2014/main" val="3602353749"/>
                    </a:ext>
                  </a:extLst>
                </a:gridCol>
                <a:gridCol w="1094497">
                  <a:extLst>
                    <a:ext uri="{9D8B030D-6E8A-4147-A177-3AD203B41FA5}">
                      <a16:colId xmlns:a16="http://schemas.microsoft.com/office/drawing/2014/main" val="1169714247"/>
                    </a:ext>
                  </a:extLst>
                </a:gridCol>
                <a:gridCol w="962903">
                  <a:extLst>
                    <a:ext uri="{9D8B030D-6E8A-4147-A177-3AD203B41FA5}">
                      <a16:colId xmlns:a16="http://schemas.microsoft.com/office/drawing/2014/main" val="3843563048"/>
                    </a:ext>
                  </a:extLst>
                </a:gridCol>
                <a:gridCol w="1028700">
                  <a:extLst>
                    <a:ext uri="{9D8B030D-6E8A-4147-A177-3AD203B41FA5}">
                      <a16:colId xmlns:a16="http://schemas.microsoft.com/office/drawing/2014/main" val="3618278229"/>
                    </a:ext>
                  </a:extLst>
                </a:gridCol>
                <a:gridCol w="1028700">
                  <a:extLst>
                    <a:ext uri="{9D8B030D-6E8A-4147-A177-3AD203B41FA5}">
                      <a16:colId xmlns:a16="http://schemas.microsoft.com/office/drawing/2014/main" val="3392955423"/>
                    </a:ext>
                  </a:extLst>
                </a:gridCol>
                <a:gridCol w="1028700">
                  <a:extLst>
                    <a:ext uri="{9D8B030D-6E8A-4147-A177-3AD203B41FA5}">
                      <a16:colId xmlns:a16="http://schemas.microsoft.com/office/drawing/2014/main" val="733775046"/>
                    </a:ext>
                  </a:extLst>
                </a:gridCol>
              </a:tblGrid>
              <a:tr h="0">
                <a:tc>
                  <a:txBody>
                    <a:bodyPr/>
                    <a:lstStyle/>
                    <a:p>
                      <a:r>
                        <a:rPr lang="en-US" dirty="0">
                          <a:latin typeface="+mn-lt"/>
                        </a:rPr>
                        <a:t>staff</a:t>
                      </a:r>
                      <a:r>
                        <a:rPr lang="en-US" sz="100" dirty="0">
                          <a:latin typeface="+mn-lt"/>
                        </a:rPr>
                        <a:t> </a:t>
                      </a:r>
                      <a:r>
                        <a:rPr lang="en-US" dirty="0">
                          <a:latin typeface="+mn-lt"/>
                        </a:rPr>
                        <a: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f</a:t>
                      </a:r>
                      <a:r>
                        <a:rPr lang="en-US" sz="100" dirty="0">
                          <a:latin typeface="+mn-lt"/>
                        </a:rPr>
                        <a:t> </a:t>
                      </a:r>
                      <a:r>
                        <a:rPr lang="en-US"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l</a:t>
                      </a:r>
                      <a:r>
                        <a:rPr lang="en-US" sz="100" dirty="0">
                          <a:latin typeface="+mn-lt"/>
                        </a:rPr>
                        <a:t> </a:t>
                      </a:r>
                      <a:r>
                        <a:rPr lang="en-US" dirty="0">
                          <a:latin typeface="+mn-l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sex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D</a:t>
                      </a:r>
                      <a:r>
                        <a:rPr lang="en-US" sz="100" dirty="0">
                          <a:latin typeface="+mn-lt"/>
                        </a:rPr>
                        <a:t> </a:t>
                      </a:r>
                      <a:r>
                        <a:rPr lang="en-US" dirty="0">
                          <a:latin typeface="+mn-lt"/>
                        </a:rPr>
                        <a:t>O</a:t>
                      </a:r>
                      <a:r>
                        <a:rPr lang="en-US" sz="100" dirty="0">
                          <a:latin typeface="+mn-lt"/>
                        </a:rPr>
                        <a:t> </a:t>
                      </a:r>
                      <a:r>
                        <a:rPr lang="en-US" dirty="0">
                          <a:latin typeface="+mn-lt"/>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branch</a:t>
                      </a:r>
                      <a:r>
                        <a:rPr lang="en-US" sz="100" dirty="0">
                          <a:latin typeface="+mn-lt"/>
                        </a:rPr>
                        <a:t> </a:t>
                      </a:r>
                      <a:r>
                        <a:rPr lang="en-US" dirty="0">
                          <a:latin typeface="+mn-lt"/>
                        </a:rPr>
                        <a:t>N</a:t>
                      </a:r>
                      <a:r>
                        <a:rPr lang="en-US" sz="100" dirty="0">
                          <a:latin typeface="+mn-lt"/>
                        </a:rPr>
                        <a:t> </a:t>
                      </a:r>
                      <a:r>
                        <a:rPr lang="en-US" dirty="0">
                          <a:latin typeface="+mn-lt"/>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8458963"/>
                  </a:ext>
                </a:extLst>
              </a:tr>
              <a:tr h="0">
                <a:tc>
                  <a:txBody>
                    <a:bodyPr/>
                    <a:lstStyle/>
                    <a:p>
                      <a:r>
                        <a:rPr lang="en-US" dirty="0">
                          <a:latin typeface="+mn-lt"/>
                        </a:rPr>
                        <a:t>S</a:t>
                      </a:r>
                      <a:r>
                        <a:rPr lang="en-US" sz="100" dirty="0">
                          <a:latin typeface="+mn-lt"/>
                        </a:rPr>
                        <a:t> </a:t>
                      </a:r>
                      <a:r>
                        <a:rPr lang="en-US" dirty="0">
                          <a:latin typeface="+mn-lt"/>
                        </a:rPr>
                        <a:t>L21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White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1-Oct-45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B005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4212668"/>
                  </a:ext>
                </a:extLst>
              </a:tr>
              <a:tr h="0">
                <a:tc>
                  <a:txBody>
                    <a:bodyPr/>
                    <a:lstStyle/>
                    <a:p>
                      <a:r>
                        <a:rPr lang="en-US" dirty="0">
                          <a:latin typeface="+mn-lt"/>
                        </a:rPr>
                        <a:t>S</a:t>
                      </a:r>
                      <a:r>
                        <a:rPr lang="en-US" sz="100" dirty="0">
                          <a:latin typeface="+mn-lt"/>
                        </a:rPr>
                        <a:t> </a:t>
                      </a:r>
                      <a:r>
                        <a:rPr lang="en-US" dirty="0">
                          <a:latin typeface="+mn-lt"/>
                        </a:rPr>
                        <a:t>G37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Ann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Beech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Assistant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10-Nov-60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B003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0374256"/>
                  </a:ext>
                </a:extLst>
              </a:tr>
              <a:tr h="0">
                <a:tc>
                  <a:txBody>
                    <a:bodyPr/>
                    <a:lstStyle/>
                    <a:p>
                      <a:r>
                        <a:rPr lang="en-US" dirty="0">
                          <a:latin typeface="+mn-lt"/>
                        </a:rPr>
                        <a:t>S</a:t>
                      </a:r>
                      <a:r>
                        <a:rPr lang="en-US" sz="100" dirty="0">
                          <a:latin typeface="+mn-lt"/>
                        </a:rPr>
                        <a:t> </a:t>
                      </a:r>
                      <a:r>
                        <a:rPr lang="en-US" dirty="0">
                          <a:latin typeface="+mn-lt"/>
                        </a:rPr>
                        <a:t>G14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David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Ford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Supervisor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24-Mar-58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18000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B003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4262311"/>
                  </a:ext>
                </a:extLst>
              </a:tr>
              <a:tr h="0">
                <a:tc>
                  <a:txBody>
                    <a:bodyPr/>
                    <a:lstStyle/>
                    <a:p>
                      <a:r>
                        <a:rPr lang="en-US" dirty="0">
                          <a:latin typeface="+mn-lt"/>
                        </a:rPr>
                        <a:t>S</a:t>
                      </a:r>
                      <a:r>
                        <a:rPr lang="en-US" sz="100" dirty="0">
                          <a:latin typeface="+mn-lt"/>
                        </a:rPr>
                        <a:t> </a:t>
                      </a:r>
                      <a:r>
                        <a:rPr lang="en-US" dirty="0">
                          <a:latin typeface="+mn-lt"/>
                        </a:rPr>
                        <a:t>G5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Susan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Brand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3-Jun-40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24000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latin typeface="+mn-lt"/>
                        </a:rPr>
                        <a:t>B003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29576"/>
                  </a:ext>
                </a:extLst>
              </a:tr>
            </a:tbl>
          </a:graphicData>
        </a:graphic>
      </p:graphicFrame>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10287</TotalTime>
  <Words>2816</Words>
  <Application>Microsoft Office PowerPoint</Application>
  <PresentationFormat>On-screen Show (4:3)</PresentationFormat>
  <Paragraphs>633</Paragraphs>
  <Slides>58</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6" baseType="lpstr">
      <vt:lpstr>Arial</vt:lpstr>
      <vt:lpstr>Arial (Body)</vt:lpstr>
      <vt:lpstr>Noto Sans Symbols</vt:lpstr>
      <vt:lpstr>Symbol</vt:lpstr>
      <vt:lpstr>Times</vt:lpstr>
      <vt:lpstr>Times New Roman</vt:lpstr>
      <vt:lpstr>508 Lecture</vt:lpstr>
      <vt:lpstr>Equation</vt:lpstr>
      <vt:lpstr>Relational Algebra &amp;  Relational Calculus</vt:lpstr>
      <vt:lpstr>Learning Objectives</vt:lpstr>
      <vt:lpstr>Introduction</vt:lpstr>
      <vt:lpstr>Relational Algebra (1 of 2)</vt:lpstr>
      <vt:lpstr>Relational Algebra (2 of 2)</vt:lpstr>
      <vt:lpstr>Relational Algebra Operations (1 of 2)</vt:lpstr>
      <vt:lpstr>Relational Algebra Operations (2 of 2)</vt:lpstr>
      <vt:lpstr>Selection (or Restriction)</vt:lpstr>
      <vt:lpstr>Example - Selection (or Restriction)</vt:lpstr>
      <vt:lpstr>Projection</vt:lpstr>
      <vt:lpstr>Example - Projection</vt:lpstr>
      <vt:lpstr>Union</vt:lpstr>
      <vt:lpstr>Example - Union</vt:lpstr>
      <vt:lpstr>Set Difference</vt:lpstr>
      <vt:lpstr>Example - Set Difference</vt:lpstr>
      <vt:lpstr>Intersection</vt:lpstr>
      <vt:lpstr>Example - Intersection</vt:lpstr>
      <vt:lpstr>Cartesian Product</vt:lpstr>
      <vt:lpstr>Example - Cartesian Product</vt:lpstr>
      <vt:lpstr>Example - Cartesian Product (2 of 2)</vt:lpstr>
      <vt:lpstr>Example - Cartesian Product and Selection</vt:lpstr>
      <vt:lpstr>Join Operations (1 of 2)</vt:lpstr>
      <vt:lpstr>Join Operations (2 of 2)</vt:lpstr>
      <vt:lpstr>Theta Join (theta-Join) (1 of 2)</vt:lpstr>
      <vt:lpstr>Theta Join (theta-Join) (2 of 2)</vt:lpstr>
      <vt:lpstr>Example - Equijoin</vt:lpstr>
      <vt:lpstr>Natural Join</vt:lpstr>
      <vt:lpstr>Example - Natural Join</vt:lpstr>
      <vt:lpstr>Outer Join</vt:lpstr>
      <vt:lpstr>Example - Left Outer Join</vt:lpstr>
      <vt:lpstr>Semijoin</vt:lpstr>
      <vt:lpstr>Example - Semijoin</vt:lpstr>
      <vt:lpstr>Division</vt:lpstr>
      <vt:lpstr>Example - Division</vt:lpstr>
      <vt:lpstr>Aggregate Operations</vt:lpstr>
      <vt:lpstr>Example – Aggregate Operations</vt:lpstr>
      <vt:lpstr>Grouping Operation</vt:lpstr>
      <vt:lpstr>Example – Grouping Operation</vt:lpstr>
      <vt:lpstr>Relational Calculus (1 of 2)</vt:lpstr>
      <vt:lpstr>Relational Calculus (2 of 2)</vt:lpstr>
      <vt:lpstr>Tuple Relational Calculus (1 of 6)</vt:lpstr>
      <vt:lpstr>Tuple Relational Calculus - Example</vt:lpstr>
      <vt:lpstr>Tuple Relational Calculus (2 of 6)</vt:lpstr>
      <vt:lpstr>Tuple Relational Calculus (3 of 6)</vt:lpstr>
      <vt:lpstr>Tuple Relational Calculus (4 of 6)</vt:lpstr>
      <vt:lpstr>Tuple Relational Calculus (5 of 6)</vt:lpstr>
      <vt:lpstr>Example - Tuple Relational Calculus (1 of 3)</vt:lpstr>
      <vt:lpstr>Example - Tuple Relational Calculus (2 of 3)</vt:lpstr>
      <vt:lpstr>Example - Tuple Relational Calculus (3 of 3)</vt:lpstr>
      <vt:lpstr>Tuple Relational Calculus (6 of 6)</vt:lpstr>
      <vt:lpstr>Domain Relational Calculus (1 of 2)</vt:lpstr>
      <vt:lpstr>Example - Domain Relational Calculus (1 of 4)</vt:lpstr>
      <vt:lpstr>Example - Domain Relational Calculus (2 of 4)</vt:lpstr>
      <vt:lpstr>Example - Domain Relational Calculus (3 of 4)</vt:lpstr>
      <vt:lpstr>Example - Domain Relational Calculus (4 of 4)</vt:lpstr>
      <vt:lpstr>Domain Relational Calculus (2 of 2)</vt:lpstr>
      <vt:lpstr>Other Languages (1 of 2)</vt:lpstr>
      <vt:lpstr>Other Languages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Algebra &amp;  Relational Calculus</dc:title>
  <cp:lastModifiedBy>Lucas Cordova</cp:lastModifiedBy>
  <cp:revision>1</cp:revision>
  <dcterms:modified xsi:type="dcterms:W3CDTF">2018-09-27T19:17:34Z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