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0fb6f8c0e_0_623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10169e2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10169e2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10169e27d_0_48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10169e27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10169e27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0fb6f8c0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0fb6f8c0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fb6f8c0e_0_46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0fb6f8c0e_0_510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0fb6f8c0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0fb6f8c0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0fb6f8c0e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0fb6f8c0e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0fb6f8c0e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0fb6f8c0e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0fb6f8c0e_0_2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0fb6f8c0e_0_560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0fb6f8c0e_0_10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0fb6f8c0e_0_190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0fb6f8c0e_0_234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0fb6f8c0e_0_350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0fb6f8c0e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0fb6f8c0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10169e2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10169e2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E">
  <p:cSld name="TITLE_AND_BODY_2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>
            <p:ph idx="2" type="pic"/>
          </p:nvPr>
        </p:nvSpPr>
        <p:spPr>
          <a:xfrm>
            <a:off x="466195" y="587552"/>
            <a:ext cx="3968400" cy="3968400"/>
          </a:xfrm>
          <a:prstGeom prst="roundRect">
            <a:avLst>
              <a:gd fmla="val 9998" name="adj"/>
            </a:avLst>
          </a:prstGeom>
          <a:noFill/>
          <a:ln>
            <a:noFill/>
          </a:ln>
        </p:spPr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85" name="Google Shape;85;p13"/>
          <p:cNvCxnSpPr/>
          <p:nvPr/>
        </p:nvCxnSpPr>
        <p:spPr>
          <a:xfrm>
            <a:off x="4894857" y="1615440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8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H">
  <p:cSld name="TITLE_AND_BODY_2_1_1_1_1_1_1_1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>
            <p:ph idx="2" type="pic"/>
          </p:nvPr>
        </p:nvSpPr>
        <p:spPr>
          <a:xfrm>
            <a:off x="548640" y="1554480"/>
            <a:ext cx="2807100" cy="2807100"/>
          </a:xfrm>
          <a:prstGeom prst="roundRect">
            <a:avLst>
              <a:gd fmla="val 8343" name="adj"/>
            </a:avLst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90" name="Google Shape;90;p14"/>
          <p:cNvCxnSpPr/>
          <p:nvPr/>
        </p:nvCxnSpPr>
        <p:spPr>
          <a:xfrm>
            <a:off x="544200" y="451125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A">
  <p:cSld name="TITLE_AND_BODY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>
            <p:ph idx="2" type="pic"/>
          </p:nvPr>
        </p:nvSpPr>
        <p:spPr>
          <a:xfrm>
            <a:off x="3996000" y="0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384048" y="329184"/>
            <a:ext cx="3154800" cy="86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29184" y="1545336"/>
            <a:ext cx="3218700" cy="30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B">
  <p:cSld name="TITLE_AND_BODY_2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>
            <p:ph idx="2" type="pic"/>
          </p:nvPr>
        </p:nvSpPr>
        <p:spPr>
          <a:xfrm>
            <a:off x="4517136" y="475488"/>
            <a:ext cx="4188000" cy="4188000"/>
          </a:xfrm>
          <a:prstGeom prst="roundRect">
            <a:avLst>
              <a:gd fmla="val 8475" name="adj"/>
            </a:avLst>
          </a:prstGeom>
          <a:noFill/>
          <a:ln>
            <a:noFill/>
          </a:ln>
        </p:spPr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99" name="Google Shape;99;p16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C">
  <p:cSld name="TITLE_AND_BODY_2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>
            <p:ph idx="2" type="pic"/>
          </p:nvPr>
        </p:nvSpPr>
        <p:spPr>
          <a:xfrm>
            <a:off x="228600" y="228600"/>
            <a:ext cx="4690800" cy="4690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5362500" y="640075"/>
            <a:ext cx="34671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5279300" y="1901949"/>
            <a:ext cx="3550200" cy="26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F">
  <p:cSld name="TITLE_AND_BODY_2_1_1_1_1_1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228600" y="228600"/>
            <a:ext cx="8686800" cy="4686300"/>
          </a:xfrm>
          <a:prstGeom prst="roundRect">
            <a:avLst>
              <a:gd fmla="val 612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>
            <p:ph idx="2" type="pic"/>
          </p:nvPr>
        </p:nvSpPr>
        <p:spPr>
          <a:xfrm>
            <a:off x="4626864" y="585216"/>
            <a:ext cx="3968400" cy="39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557784" y="585216"/>
            <a:ext cx="3712500" cy="9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508525" y="1883625"/>
            <a:ext cx="3761700" cy="26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51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4_1_A">
  <p:cSld name="CUSTOM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>
            <p:ph idx="2" type="pic"/>
          </p:nvPr>
        </p:nvSpPr>
        <p:spPr>
          <a:xfrm>
            <a:off x="2990088" y="1436336"/>
            <a:ext cx="3173100" cy="31731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28600" y="228600"/>
            <a:ext cx="8686800" cy="8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/>
        </p:nvSpPr>
        <p:spPr>
          <a:xfrm>
            <a:off x="210312" y="1171160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10312" y="3274280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336792" y="1170432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042416" y="1244312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3" type="body"/>
          </p:nvPr>
        </p:nvSpPr>
        <p:spPr>
          <a:xfrm>
            <a:off x="7178040" y="1243584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4" type="body"/>
          </p:nvPr>
        </p:nvSpPr>
        <p:spPr>
          <a:xfrm>
            <a:off x="7178040" y="3346704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9" name="Google Shape;119;p19"/>
          <p:cNvCxnSpPr/>
          <p:nvPr/>
        </p:nvCxnSpPr>
        <p:spPr>
          <a:xfrm>
            <a:off x="545049" y="1372270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545049" y="3474695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6677174" y="1371600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6677174" y="3474720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9"/>
          <p:cNvSpPr txBox="1"/>
          <p:nvPr/>
        </p:nvSpPr>
        <p:spPr>
          <a:xfrm>
            <a:off x="6336796" y="3273550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19"/>
          <p:cNvSpPr txBox="1"/>
          <p:nvPr>
            <p:ph idx="5" type="body"/>
          </p:nvPr>
        </p:nvSpPr>
        <p:spPr>
          <a:xfrm>
            <a:off x="1042416" y="3347432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04">
          <p15:clr>
            <a:srgbClr val="E46962"/>
          </p15:clr>
        </p15:guide>
        <p15:guide id="2" pos="471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D">
  <p:cSld name="TITLE_AND_BODY_2_1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0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Home Price Predictions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243500" y="599250"/>
            <a:ext cx="6590100" cy="5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Correlation - Population Rank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43500" y="1273300"/>
            <a:ext cx="3993900" cy="141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Larger cities often have higher home prices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Smallest cities also show surprisingly high sales prices</a:t>
            </a:r>
            <a:endParaRPr sz="1600"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75" y="2691500"/>
            <a:ext cx="2575850" cy="21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93288"/>
            <a:ext cx="4177625" cy="35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Predictions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prepped with Robust scaling and Hashing encoding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Tested linear, Ridge, Lasso, XGBoost, and ARIMA regression models.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regression achieved 0.888 R-squared coefficient and $29000 RMSE.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Other models overfit or had higher error rates overall.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548675" y="2334725"/>
            <a:ext cx="30192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Ridge Regression</a:t>
            </a:r>
            <a:endParaRPr sz="2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Home Price Prediction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279244" y="1408164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Predictions generated using Ridge regression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2025 Average: $461,108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2030 Average: $671,450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45.6% increase over 5 years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000" y="1438725"/>
            <a:ext cx="3663626" cy="30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Home Price Predictions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361694" y="1457151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States in 2030: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Hawaii: $1,160,246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Rhode Island: $1,157,088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Nevada: $1,121,203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1408175"/>
            <a:ext cx="3838201" cy="327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ROI by State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4483175" y="1425200"/>
            <a:ext cx="4416000" cy="307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Rhode Island leads 5-year ROI with $510,557.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Maine increased by $496,308, close behind Rhode Island.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Alabama only state with negative ROI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Hawaii's high prices do not yield high ROI.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25" y="1271000"/>
            <a:ext cx="4110400" cy="33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ROI Percentage by State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4483175" y="1425200"/>
            <a:ext cx="4416000" cy="307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Illinois has the highest percentage increase at 104%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 above 90%: PA, ME, 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Hawaii only 3% ROI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Lowest is Alabama at -18%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50" y="1216475"/>
            <a:ext cx="4062125" cy="343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Cities by Home Price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458194" y="13555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 Jose, CA is by far the highest at $2,713,933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California has 7 cities in top 25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19 cities over $1M</a:t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975" y="1271012"/>
            <a:ext cx="3810025" cy="37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Cities by Total ROI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458200" y="1355575"/>
            <a:ext cx="4611900" cy="311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Barnstable, MA leads with a $788,990 gain over 5 years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 Jose, CA: $764,034 ROI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CA and NC have 3 cities in top 25</a:t>
            </a: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50" y="1230175"/>
            <a:ext cx="3925325" cy="37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Cities by ROI Percentage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458200" y="1355575"/>
            <a:ext cx="4638900" cy="317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Reading, PA &amp; Harrisburg, PA over 100%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cities over 90% ROI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19 cities over $1M</a:t>
            </a:r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175" y="1271000"/>
            <a:ext cx="3810025" cy="363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prices have skyrocketed in the US since 2020.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Uncertainty in the market for investors and home buyers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Help buyers identify the best areas to invest in a home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50" y="725550"/>
            <a:ext cx="4465225" cy="36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States:</a:t>
            </a:r>
            <a:endParaRPr/>
          </a:p>
          <a:p>
            <a:pPr indent="-310832" lvl="1" marL="914400" rtl="0" algn="l">
              <a:spcBef>
                <a:spcPts val="16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Rhode Island and Maine offer best total dollar amount gains.</a:t>
            </a:r>
            <a:endParaRPr/>
          </a:p>
          <a:p>
            <a:pPr indent="-310832" lvl="1" marL="914400" rtl="0" algn="l">
              <a:spcBef>
                <a:spcPts val="16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Illinois presents the top opportunity for percentage gain.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Cities:</a:t>
            </a:r>
            <a:endParaRPr/>
          </a:p>
          <a:p>
            <a:pPr indent="-310832" lvl="1" marL="914400" rtl="0" algn="l">
              <a:spcBef>
                <a:spcPts val="16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Reading and Harrisburg lead in percentage ROI for cities.</a:t>
            </a:r>
            <a:endParaRPr/>
          </a:p>
          <a:p>
            <a:pPr indent="-310832" lvl="1" marL="914400" rtl="0" algn="l">
              <a:spcBef>
                <a:spcPts val="1600"/>
              </a:spcBef>
              <a:spcAft>
                <a:spcPts val="1600"/>
              </a:spcAft>
              <a:buSzPct val="100000"/>
              <a:buChar char="○"/>
            </a:pPr>
            <a:r>
              <a:rPr lang="en"/>
              <a:t>Barnstable and San Jose show greatest city dollar gains.</a:t>
            </a:r>
            <a:endParaRPr/>
          </a:p>
        </p:txBody>
      </p:sp>
      <p:pic>
        <p:nvPicPr>
          <p:cNvPr descr="upward trend" id="261" name="Google Shape;261;p4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1554480"/>
            <a:ext cx="2807100" cy="2807100"/>
          </a:xfrm>
          <a:prstGeom prst="roundRect">
            <a:avLst>
              <a:gd fmla="val 8343" name="adj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pic>
        <p:nvPicPr>
          <p:cNvPr descr="File:Zillow logo.svg - Wikipedia"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50" y="1270999"/>
            <a:ext cx="3163226" cy="6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Main </a:t>
            </a:r>
            <a:r>
              <a:rPr b="1" lang="en" sz="1600">
                <a:solidFill>
                  <a:schemeClr val="dk1"/>
                </a:solidFill>
              </a:rPr>
              <a:t>Features: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Sales:</a:t>
            </a:r>
            <a:r>
              <a:rPr lang="en"/>
              <a:t> Number of home sales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Mean Sales Price: </a:t>
            </a:r>
            <a:r>
              <a:rPr lang="en"/>
              <a:t>Average sale price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Home Value:</a:t>
            </a:r>
            <a:r>
              <a:rPr lang="en"/>
              <a:t> Estimated average home value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●"/>
            </a:pPr>
            <a:r>
              <a:rPr b="1" lang="en"/>
              <a:t>Market Heat Index:</a:t>
            </a:r>
            <a:r>
              <a:rPr lang="en"/>
              <a:t> buyer’s vs seller’s market - higher value is seller’s market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8350" y="22235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Historical housing data from Zillow starting in 2008.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Included only single family homes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84053" y="329178"/>
            <a:ext cx="74538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Wrangling: Actions &amp; Insights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84050" y="1186100"/>
            <a:ext cx="4896000" cy="28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Imputed missing values with forward fill up to 6 months.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Transposed data to create a date column for vertical reading.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data from 4 CSVs into a single dataframe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Created value surplus feature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Home Prices by State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Hawaii has highest average home price at $1,123,507.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states fall between $300,000 and $600,000.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Ohio and Kansas are below $250,000.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00" y="576075"/>
            <a:ext cx="4813099" cy="41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2008-2025 Home Prices by State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Nevada and Rhode Island show an upward trend in prices.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Connecticut home prices have slowed their growth rate.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California and Hawaii continue to lead in home prices.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Ohio and Kansas prices still remain at the bottom.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5" y="730925"/>
            <a:ext cx="4452224" cy="3681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Prices throughout the years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25" y="2053725"/>
            <a:ext cx="2166874" cy="1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7803" y="2053725"/>
            <a:ext cx="2166874" cy="173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4675" y="2053720"/>
            <a:ext cx="2166874" cy="1732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1550" y="2053720"/>
            <a:ext cx="2166874" cy="173280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170925" y="1535825"/>
            <a:ext cx="1230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2008: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337800" y="1535825"/>
            <a:ext cx="1230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2015: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4504675" y="1535825"/>
            <a:ext cx="1230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2020: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6641900" y="1535825"/>
            <a:ext cx="12300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2025: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Correlation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5925"/>
            <a:ext cx="3924774" cy="33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311700" y="1017800"/>
            <a:ext cx="2604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Market Heat Index: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85925"/>
            <a:ext cx="3947252" cy="33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4816925" y="1017800"/>
            <a:ext cx="1959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Value Surplus: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