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jpg"/><Relationship Id="rId4" Type="http://schemas.openxmlformats.org/officeDocument/2006/relationships/image" Target="../media/image01.jpg"/><Relationship Id="rId5" Type="http://schemas.openxmlformats.org/officeDocument/2006/relationships/image" Target="../media/image0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Travis Carlson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http://tcarlson.systems</a:t>
            </a:r>
          </a:p>
        </p:txBody>
      </p:sp>
      <p:sp>
        <p:nvSpPr>
          <p:cNvPr id="31" name="Shape 31"/>
          <p:cNvSpPr txBox="1"/>
          <p:nvPr>
            <p:ph type="ctrTitle"/>
          </p:nvPr>
        </p:nvSpPr>
        <p:spPr>
          <a:xfrm>
            <a:off x="729400" y="208449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6000"/>
              <a:t>Activiti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0" lang="en" sz="2400">
                <a:solidFill>
                  <a:srgbClr val="222222"/>
                </a:solidFill>
              </a:rPr>
              <a:t>A developer-friendly process engine</a:t>
            </a:r>
          </a:p>
        </p:txBody>
      </p:sp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538250"/>
            <a:ext cx="3347249" cy="85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5525" y="273121"/>
            <a:ext cx="4194750" cy="150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1138237"/>
            <a:ext cx="756285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750"/>
            <a:ext cx="9144001" cy="5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/>
        </p:nvSpPr>
        <p:spPr>
          <a:xfrm>
            <a:off x="5394250" y="4815625"/>
            <a:ext cx="3561899" cy="21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00"/>
              <a:t>https://github.com/apache/incubator-provisionr/blob/master/README.md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What is it?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125" y="1300862"/>
            <a:ext cx="333375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it?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Finite State Machine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Clean design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Simple API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Embeddable in your app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Keeps state in a database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</a:pPr>
            <a:r>
              <a:rPr lang="en"/>
              <a:t>Clusterable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250" y="1423646"/>
            <a:ext cx="4194750" cy="150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would I use it?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9874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Process-oriented applications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High-level orchestration of tasks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Mixture of human tasks &amp; machine tasks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Batch jobs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9550" y="3859400"/>
            <a:ext cx="3347249" cy="85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More benefits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9874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Transactional checkpoints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Audit trail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Self-documenting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9550" y="3859400"/>
            <a:ext cx="3347249" cy="85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3"/>
            <a:ext cx="8229600" cy="1337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 bit of history : 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The evolution of Activiti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125" y="1657350"/>
            <a:ext cx="63817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4404125" y="1105950"/>
            <a:ext cx="2488200" cy="662099"/>
          </a:xfrm>
          <a:prstGeom prst="rect">
            <a:avLst/>
          </a:prstGeom>
          <a:solidFill>
            <a:srgbClr val="0000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BPMN 2.0</a:t>
            </a:r>
          </a:p>
        </p:txBody>
      </p:sp>
      <p:sp>
        <p:nvSpPr>
          <p:cNvPr id="78" name="Shape 78"/>
          <p:cNvSpPr/>
          <p:nvPr/>
        </p:nvSpPr>
        <p:spPr>
          <a:xfrm>
            <a:off x="5291375" y="1993100"/>
            <a:ext cx="1600799" cy="21665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Alfresco</a:t>
            </a:r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457200" y="205974"/>
            <a:ext cx="8229600" cy="739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The evolution of Activiti</a:t>
            </a:r>
          </a:p>
        </p:txBody>
      </p:sp>
      <p:sp>
        <p:nvSpPr>
          <p:cNvPr id="80" name="Shape 80"/>
          <p:cNvSpPr/>
          <p:nvPr/>
        </p:nvSpPr>
        <p:spPr>
          <a:xfrm>
            <a:off x="302200" y="1028700"/>
            <a:ext cx="1086599" cy="8165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WS-BPEL</a:t>
            </a:r>
          </a:p>
        </p:txBody>
      </p:sp>
      <p:sp>
        <p:nvSpPr>
          <p:cNvPr id="81" name="Shape 81"/>
          <p:cNvSpPr/>
          <p:nvPr/>
        </p:nvSpPr>
        <p:spPr>
          <a:xfrm>
            <a:off x="1780925" y="2089550"/>
            <a:ext cx="726600" cy="662099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jBPM</a:t>
            </a:r>
          </a:p>
        </p:txBody>
      </p:sp>
      <p:sp>
        <p:nvSpPr>
          <p:cNvPr id="82" name="Shape 82"/>
          <p:cNvSpPr/>
          <p:nvPr/>
        </p:nvSpPr>
        <p:spPr>
          <a:xfrm>
            <a:off x="1800225" y="3278975"/>
            <a:ext cx="752099" cy="6687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Drools</a:t>
            </a:r>
          </a:p>
        </p:txBody>
      </p:sp>
      <p:sp>
        <p:nvSpPr>
          <p:cNvPr id="83" name="Shape 83"/>
          <p:cNvSpPr/>
          <p:nvPr/>
        </p:nvSpPr>
        <p:spPr>
          <a:xfrm>
            <a:off x="2758225" y="1980325"/>
            <a:ext cx="2269500" cy="2224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JBoss → Red Hat</a:t>
            </a:r>
          </a:p>
        </p:txBody>
      </p:sp>
      <p:sp>
        <p:nvSpPr>
          <p:cNvPr id="84" name="Shape 84"/>
          <p:cNvSpPr/>
          <p:nvPr/>
        </p:nvSpPr>
        <p:spPr>
          <a:xfrm>
            <a:off x="2436725" y="2321000"/>
            <a:ext cx="1652400" cy="2636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2462450" y="3536150"/>
            <a:ext cx="668700" cy="22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3182550" y="3381850"/>
            <a:ext cx="803699" cy="5658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Drools Flow</a:t>
            </a:r>
          </a:p>
        </p:txBody>
      </p:sp>
      <p:sp>
        <p:nvSpPr>
          <p:cNvPr id="87" name="Shape 87"/>
          <p:cNvSpPr/>
          <p:nvPr/>
        </p:nvSpPr>
        <p:spPr>
          <a:xfrm>
            <a:off x="4130900" y="2198937"/>
            <a:ext cx="668681" cy="507816"/>
          </a:xfrm>
          <a:prstGeom prst="irregularSeal1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4172675" y="3394700"/>
            <a:ext cx="752099" cy="5529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"/>
              <a:t>jBPM</a:t>
            </a:r>
          </a:p>
        </p:txBody>
      </p:sp>
      <p:sp>
        <p:nvSpPr>
          <p:cNvPr id="89" name="Shape 89"/>
          <p:cNvSpPr/>
          <p:nvPr/>
        </p:nvSpPr>
        <p:spPr>
          <a:xfrm>
            <a:off x="5542125" y="2224575"/>
            <a:ext cx="900000" cy="6108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Activiti</a:t>
            </a:r>
          </a:p>
        </p:txBody>
      </p:sp>
      <p:sp>
        <p:nvSpPr>
          <p:cNvPr id="90" name="Shape 90"/>
          <p:cNvSpPr/>
          <p:nvPr/>
        </p:nvSpPr>
        <p:spPr>
          <a:xfrm>
            <a:off x="4799575" y="2391725"/>
            <a:ext cx="668700" cy="2636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3896200" y="3581150"/>
            <a:ext cx="334200" cy="1799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4429775" y="2751650"/>
            <a:ext cx="237900" cy="552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750" y="2037549"/>
            <a:ext cx="803699" cy="124143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7345400" y="2189200"/>
            <a:ext cx="1341359" cy="668735"/>
          </a:xfrm>
          <a:prstGeom prst="cloud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Effektif?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1376" y="3701225"/>
            <a:ext cx="1600799" cy="45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5275" y="4082650"/>
            <a:ext cx="803700" cy="884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020125"/>
            <a:ext cx="8229600" cy="3846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Installation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IDE - Build a process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Deploy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Run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Database (Audit Trail)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Java API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</a:pPr>
            <a:r>
              <a:rPr lang="en"/>
              <a:t>REST API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400" y="2068600"/>
            <a:ext cx="4488449" cy="153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