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1" r:id="rId1"/>
  </p:sldMasterIdLst>
  <p:sldIdLst>
    <p:sldId id="256" r:id="rId2"/>
    <p:sldId id="257" r:id="rId3"/>
    <p:sldId id="258" r:id="rId4"/>
    <p:sldId id="269" r:id="rId5"/>
    <p:sldId id="276" r:id="rId6"/>
    <p:sldId id="275" r:id="rId7"/>
    <p:sldId id="270" r:id="rId8"/>
    <p:sldId id="260" r:id="rId9"/>
    <p:sldId id="262" r:id="rId10"/>
    <p:sldId id="266" r:id="rId11"/>
    <p:sldId id="267" r:id="rId12"/>
    <p:sldId id="272" r:id="rId13"/>
    <p:sldId id="268" r:id="rId14"/>
    <p:sldId id="273" r:id="rId15"/>
    <p:sldId id="259"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25" autoAdjust="0"/>
    <p:restoredTop sz="94660"/>
  </p:normalViewPr>
  <p:slideViewPr>
    <p:cSldViewPr snapToGrid="0">
      <p:cViewPr varScale="1">
        <p:scale>
          <a:sx n="68" d="100"/>
          <a:sy n="68" d="100"/>
        </p:scale>
        <p:origin x="4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4/18/2018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89253036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87105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42752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620394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4/18/2018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86550019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4/18/2018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784696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4/18/2018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86749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4/18/2018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81759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4/18/2018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146005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4/18/2018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79164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4/18/2018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38529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4/18/2018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3454665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catalog.data.gov/dataset/nypd-complaint-data-historic" TargetMode="External"/><Relationship Id="rId2" Type="http://schemas.openxmlformats.org/officeDocument/2006/relationships/hyperlink" Target="https://catalog.data.gov/dataset/" TargetMode="External"/><Relationship Id="rId1" Type="http://schemas.openxmlformats.org/officeDocument/2006/relationships/slideLayout" Target="../slideLayouts/slideLayout2.xml"/><Relationship Id="rId4" Type="http://schemas.openxmlformats.org/officeDocument/2006/relationships/hyperlink" Target="https://catalog.data.gov/dataset/crime-data-from-2010-to-presen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CD98F-1239-41C4-A3A4-279554DC525B}"/>
              </a:ext>
            </a:extLst>
          </p:cNvPr>
          <p:cNvSpPr>
            <a:spLocks noGrp="1"/>
          </p:cNvSpPr>
          <p:nvPr>
            <p:ph type="ctrTitle"/>
          </p:nvPr>
        </p:nvSpPr>
        <p:spPr/>
        <p:txBody>
          <a:bodyPr/>
          <a:lstStyle/>
          <a:p>
            <a:r>
              <a:rPr lang="en-US" dirty="0"/>
              <a:t>CRIME ANALYSIS</a:t>
            </a:r>
          </a:p>
        </p:txBody>
      </p:sp>
      <p:sp>
        <p:nvSpPr>
          <p:cNvPr id="3" name="Subtitle 2">
            <a:extLst>
              <a:ext uri="{FF2B5EF4-FFF2-40B4-BE49-F238E27FC236}">
                <a16:creationId xmlns:a16="http://schemas.microsoft.com/office/drawing/2014/main" id="{5F91BAB2-5F13-4311-BF77-2AD20E344763}"/>
              </a:ext>
            </a:extLst>
          </p:cNvPr>
          <p:cNvSpPr>
            <a:spLocks noGrp="1"/>
          </p:cNvSpPr>
          <p:nvPr>
            <p:ph type="subTitle" idx="1"/>
          </p:nvPr>
        </p:nvSpPr>
        <p:spPr/>
        <p:txBody>
          <a:bodyPr>
            <a:normAutofit fontScale="92500" lnSpcReduction="10000"/>
          </a:bodyPr>
          <a:lstStyle/>
          <a:p>
            <a:r>
              <a:rPr lang="en-US" i="1" dirty="0"/>
              <a:t>For cities : LA &amp; New York</a:t>
            </a:r>
          </a:p>
          <a:p>
            <a:endParaRPr lang="en-US" i="1" dirty="0"/>
          </a:p>
          <a:p>
            <a:r>
              <a:rPr lang="en-US" i="1" dirty="0"/>
              <a:t>Karishma, Shikha, Thom</a:t>
            </a:r>
          </a:p>
        </p:txBody>
      </p:sp>
    </p:spTree>
    <p:extLst>
      <p:ext uri="{BB962C8B-B14F-4D97-AF65-F5344CB8AC3E}">
        <p14:creationId xmlns:p14="http://schemas.microsoft.com/office/powerpoint/2010/main" val="660546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A619-BBCD-415E-A844-81BE6CBDAA83}"/>
              </a:ext>
            </a:extLst>
          </p:cNvPr>
          <p:cNvSpPr>
            <a:spLocks noGrp="1"/>
          </p:cNvSpPr>
          <p:nvPr>
            <p:ph type="title"/>
          </p:nvPr>
        </p:nvSpPr>
        <p:spPr/>
        <p:txBody>
          <a:bodyPr/>
          <a:lstStyle/>
          <a:p>
            <a:r>
              <a:rPr lang="en-US" b="1" u="sng" dirty="0"/>
              <a:t>New York Crime: By Time of Day</a:t>
            </a:r>
            <a:endParaRPr lang="en-US" dirty="0"/>
          </a:p>
        </p:txBody>
      </p:sp>
      <p:sp>
        <p:nvSpPr>
          <p:cNvPr id="3" name="Content Placeholder 2">
            <a:extLst>
              <a:ext uri="{FF2B5EF4-FFF2-40B4-BE49-F238E27FC236}">
                <a16:creationId xmlns:a16="http://schemas.microsoft.com/office/drawing/2014/main" id="{4FBD9A59-8256-4ADA-B48D-5E8A29A5C457}"/>
              </a:ext>
            </a:extLst>
          </p:cNvPr>
          <p:cNvSpPr>
            <a:spLocks noGrp="1"/>
          </p:cNvSpPr>
          <p:nvPr>
            <p:ph idx="1"/>
          </p:nvPr>
        </p:nvSpPr>
        <p:spPr>
          <a:xfrm>
            <a:off x="1371600" y="5010912"/>
            <a:ext cx="9601200" cy="1731264"/>
          </a:xfrm>
        </p:spPr>
        <p:txBody>
          <a:bodyPr>
            <a:normAutofit/>
          </a:bodyPr>
          <a:lstStyle/>
          <a:p>
            <a:r>
              <a:rPr lang="en-US" dirty="0"/>
              <a:t>When evaluating crime against the time of day committed, we again did not see a major difference from borough to borough, though we were able to see some trends:</a:t>
            </a:r>
          </a:p>
          <a:p>
            <a:pPr lvl="1"/>
            <a:r>
              <a:rPr lang="en-US" dirty="0"/>
              <a:t>More crime occurs during the daytime across all boroughs</a:t>
            </a:r>
          </a:p>
          <a:p>
            <a:pPr lvl="1"/>
            <a:r>
              <a:rPr lang="en-US" dirty="0"/>
              <a:t>Crime is least likely to occur late at night, potentially due to less potential victims being out and about, even in the city that never sleeps</a:t>
            </a:r>
          </a:p>
        </p:txBody>
      </p:sp>
      <p:pic>
        <p:nvPicPr>
          <p:cNvPr id="5" name="Picture 4">
            <a:extLst>
              <a:ext uri="{FF2B5EF4-FFF2-40B4-BE49-F238E27FC236}">
                <a16:creationId xmlns:a16="http://schemas.microsoft.com/office/drawing/2014/main" id="{C543D94F-DD31-BE4E-BFB5-73E230AA9EE1}"/>
              </a:ext>
            </a:extLst>
          </p:cNvPr>
          <p:cNvPicPr>
            <a:picLocks noChangeAspect="1"/>
          </p:cNvPicPr>
          <p:nvPr/>
        </p:nvPicPr>
        <p:blipFill>
          <a:blip r:embed="rId2"/>
          <a:stretch>
            <a:fillRect/>
          </a:stretch>
        </p:blipFill>
        <p:spPr>
          <a:xfrm>
            <a:off x="2996395" y="1428750"/>
            <a:ext cx="6351609" cy="3499866"/>
          </a:xfrm>
          <a:prstGeom prst="rect">
            <a:avLst/>
          </a:prstGeom>
        </p:spPr>
      </p:pic>
    </p:spTree>
    <p:extLst>
      <p:ext uri="{BB962C8B-B14F-4D97-AF65-F5344CB8AC3E}">
        <p14:creationId xmlns:p14="http://schemas.microsoft.com/office/powerpoint/2010/main" val="85816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A619-BBCD-415E-A844-81BE6CBDAA83}"/>
              </a:ext>
            </a:extLst>
          </p:cNvPr>
          <p:cNvSpPr>
            <a:spLocks noGrp="1"/>
          </p:cNvSpPr>
          <p:nvPr>
            <p:ph type="title"/>
          </p:nvPr>
        </p:nvSpPr>
        <p:spPr/>
        <p:txBody>
          <a:bodyPr/>
          <a:lstStyle/>
          <a:p>
            <a:r>
              <a:rPr lang="en-US" b="1" u="sng" dirty="0"/>
              <a:t>New York Crime: Common Crimes</a:t>
            </a:r>
            <a:endParaRPr lang="en-US" dirty="0"/>
          </a:p>
        </p:txBody>
      </p:sp>
      <p:sp>
        <p:nvSpPr>
          <p:cNvPr id="3" name="Content Placeholder 2">
            <a:extLst>
              <a:ext uri="{FF2B5EF4-FFF2-40B4-BE49-F238E27FC236}">
                <a16:creationId xmlns:a16="http://schemas.microsoft.com/office/drawing/2014/main" id="{4FBD9A59-8256-4ADA-B48D-5E8A29A5C457}"/>
              </a:ext>
            </a:extLst>
          </p:cNvPr>
          <p:cNvSpPr>
            <a:spLocks noGrp="1"/>
          </p:cNvSpPr>
          <p:nvPr>
            <p:ph idx="1"/>
          </p:nvPr>
        </p:nvSpPr>
        <p:spPr>
          <a:xfrm>
            <a:off x="1371600" y="5010912"/>
            <a:ext cx="9601200" cy="1731264"/>
          </a:xfrm>
        </p:spPr>
        <p:txBody>
          <a:bodyPr>
            <a:normAutofit lnSpcReduction="10000"/>
          </a:bodyPr>
          <a:lstStyle/>
          <a:p>
            <a:r>
              <a:rPr lang="en-US" dirty="0"/>
              <a:t>We did see differences in the types of crime most likely to occur in each borough:</a:t>
            </a:r>
          </a:p>
          <a:p>
            <a:pPr lvl="1"/>
            <a:r>
              <a:rPr lang="en-US" dirty="0"/>
              <a:t>Larceny (theft) is common across all boroughs, as is harassment</a:t>
            </a:r>
          </a:p>
          <a:p>
            <a:pPr lvl="1"/>
            <a:r>
              <a:rPr lang="en-US" dirty="0"/>
              <a:t>Violent crime is more likely to occur in larger numbers in The Bronx and Brooklyn</a:t>
            </a:r>
          </a:p>
          <a:p>
            <a:pPr lvl="1"/>
            <a:r>
              <a:rPr lang="en-US" dirty="0"/>
              <a:t>Criminal mischief (vandalism) is more likely to occur in Manhattan, Queens, and Staten Island</a:t>
            </a:r>
          </a:p>
          <a:p>
            <a:pPr lvl="1"/>
            <a:endParaRPr lang="en-US" dirty="0"/>
          </a:p>
        </p:txBody>
      </p:sp>
      <p:pic>
        <p:nvPicPr>
          <p:cNvPr id="6" name="Picture 5">
            <a:extLst>
              <a:ext uri="{FF2B5EF4-FFF2-40B4-BE49-F238E27FC236}">
                <a16:creationId xmlns:a16="http://schemas.microsoft.com/office/drawing/2014/main" id="{A03D7CBE-2230-FC4B-B3D2-61EE14DB28FD}"/>
              </a:ext>
            </a:extLst>
          </p:cNvPr>
          <p:cNvPicPr>
            <a:picLocks noChangeAspect="1"/>
          </p:cNvPicPr>
          <p:nvPr/>
        </p:nvPicPr>
        <p:blipFill>
          <a:blip r:embed="rId2"/>
          <a:stretch>
            <a:fillRect/>
          </a:stretch>
        </p:blipFill>
        <p:spPr>
          <a:xfrm>
            <a:off x="3272884" y="1428750"/>
            <a:ext cx="6286302" cy="3496818"/>
          </a:xfrm>
          <a:prstGeom prst="rect">
            <a:avLst/>
          </a:prstGeom>
        </p:spPr>
      </p:pic>
    </p:spTree>
    <p:extLst>
      <p:ext uri="{BB962C8B-B14F-4D97-AF65-F5344CB8AC3E}">
        <p14:creationId xmlns:p14="http://schemas.microsoft.com/office/powerpoint/2010/main" val="3099732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A619-BBCD-415E-A844-81BE6CBDAA83}"/>
              </a:ext>
            </a:extLst>
          </p:cNvPr>
          <p:cNvSpPr>
            <a:spLocks noGrp="1"/>
          </p:cNvSpPr>
          <p:nvPr>
            <p:ph type="title"/>
          </p:nvPr>
        </p:nvSpPr>
        <p:spPr/>
        <p:txBody>
          <a:bodyPr/>
          <a:lstStyle/>
          <a:p>
            <a:r>
              <a:rPr lang="en-US" b="1" u="sng" dirty="0"/>
              <a:t>New York Crime: Premise vs. Crime</a:t>
            </a:r>
            <a:endParaRPr lang="en-US" dirty="0"/>
          </a:p>
        </p:txBody>
      </p:sp>
      <p:sp>
        <p:nvSpPr>
          <p:cNvPr id="3" name="Content Placeholder 2">
            <a:extLst>
              <a:ext uri="{FF2B5EF4-FFF2-40B4-BE49-F238E27FC236}">
                <a16:creationId xmlns:a16="http://schemas.microsoft.com/office/drawing/2014/main" id="{4FBD9A59-8256-4ADA-B48D-5E8A29A5C457}"/>
              </a:ext>
            </a:extLst>
          </p:cNvPr>
          <p:cNvSpPr>
            <a:spLocks noGrp="1"/>
          </p:cNvSpPr>
          <p:nvPr>
            <p:ph idx="1"/>
          </p:nvPr>
        </p:nvSpPr>
        <p:spPr>
          <a:xfrm>
            <a:off x="1371600" y="5364480"/>
            <a:ext cx="9601200" cy="1377696"/>
          </a:xfrm>
        </p:spPr>
        <p:txBody>
          <a:bodyPr>
            <a:normAutofit/>
          </a:bodyPr>
          <a:lstStyle/>
          <a:p>
            <a:r>
              <a:rPr lang="en-US" dirty="0"/>
              <a:t>Just like in the Los Angeles Data, the single highest total occurred outside on the street, but if we add all the housing types listed we see that it’s more likely that crime happens in a private home than any other area.</a:t>
            </a:r>
          </a:p>
        </p:txBody>
      </p:sp>
      <p:pic>
        <p:nvPicPr>
          <p:cNvPr id="6" name="Picture 5">
            <a:extLst>
              <a:ext uri="{FF2B5EF4-FFF2-40B4-BE49-F238E27FC236}">
                <a16:creationId xmlns:a16="http://schemas.microsoft.com/office/drawing/2014/main" id="{277157EA-EA11-B645-B760-37AED9EEE4A9}"/>
              </a:ext>
            </a:extLst>
          </p:cNvPr>
          <p:cNvPicPr>
            <a:picLocks noChangeAspect="1"/>
          </p:cNvPicPr>
          <p:nvPr/>
        </p:nvPicPr>
        <p:blipFill>
          <a:blip r:embed="rId2"/>
          <a:stretch>
            <a:fillRect/>
          </a:stretch>
        </p:blipFill>
        <p:spPr>
          <a:xfrm>
            <a:off x="2366127" y="1406656"/>
            <a:ext cx="7277493" cy="3825220"/>
          </a:xfrm>
          <a:prstGeom prst="rect">
            <a:avLst/>
          </a:prstGeom>
        </p:spPr>
      </p:pic>
    </p:spTree>
    <p:extLst>
      <p:ext uri="{BB962C8B-B14F-4D97-AF65-F5344CB8AC3E}">
        <p14:creationId xmlns:p14="http://schemas.microsoft.com/office/powerpoint/2010/main" val="969747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A619-BBCD-415E-A844-81BE6CBDAA83}"/>
              </a:ext>
            </a:extLst>
          </p:cNvPr>
          <p:cNvSpPr>
            <a:spLocks noGrp="1"/>
          </p:cNvSpPr>
          <p:nvPr>
            <p:ph type="title"/>
          </p:nvPr>
        </p:nvSpPr>
        <p:spPr/>
        <p:txBody>
          <a:bodyPr/>
          <a:lstStyle/>
          <a:p>
            <a:r>
              <a:rPr lang="en-US" b="1" u="sng" dirty="0"/>
              <a:t>New York Crime: By Season</a:t>
            </a:r>
            <a:endParaRPr lang="en-US" dirty="0"/>
          </a:p>
        </p:txBody>
      </p:sp>
      <p:sp>
        <p:nvSpPr>
          <p:cNvPr id="3" name="Content Placeholder 2">
            <a:extLst>
              <a:ext uri="{FF2B5EF4-FFF2-40B4-BE49-F238E27FC236}">
                <a16:creationId xmlns:a16="http://schemas.microsoft.com/office/drawing/2014/main" id="{4FBD9A59-8256-4ADA-B48D-5E8A29A5C457}"/>
              </a:ext>
            </a:extLst>
          </p:cNvPr>
          <p:cNvSpPr>
            <a:spLocks noGrp="1"/>
          </p:cNvSpPr>
          <p:nvPr>
            <p:ph idx="1"/>
          </p:nvPr>
        </p:nvSpPr>
        <p:spPr>
          <a:xfrm>
            <a:off x="1371600" y="5364480"/>
            <a:ext cx="9601200" cy="1377696"/>
          </a:xfrm>
        </p:spPr>
        <p:txBody>
          <a:bodyPr>
            <a:normAutofit/>
          </a:bodyPr>
          <a:lstStyle/>
          <a:p>
            <a:r>
              <a:rPr lang="en-US" dirty="0"/>
              <a:t>Crime is relatively consistent year-round, though there is a small uptick in crime in the Summer and Fall.</a:t>
            </a:r>
          </a:p>
        </p:txBody>
      </p:sp>
      <p:pic>
        <p:nvPicPr>
          <p:cNvPr id="5" name="Picture 4">
            <a:extLst>
              <a:ext uri="{FF2B5EF4-FFF2-40B4-BE49-F238E27FC236}">
                <a16:creationId xmlns:a16="http://schemas.microsoft.com/office/drawing/2014/main" id="{B6E38F78-A349-8F4E-85B8-869D6D4E83BB}"/>
              </a:ext>
            </a:extLst>
          </p:cNvPr>
          <p:cNvPicPr>
            <a:picLocks noChangeAspect="1"/>
          </p:cNvPicPr>
          <p:nvPr/>
        </p:nvPicPr>
        <p:blipFill>
          <a:blip r:embed="rId2"/>
          <a:stretch>
            <a:fillRect/>
          </a:stretch>
        </p:blipFill>
        <p:spPr>
          <a:xfrm>
            <a:off x="3479800" y="1525524"/>
            <a:ext cx="5384800" cy="3733800"/>
          </a:xfrm>
          <a:prstGeom prst="rect">
            <a:avLst/>
          </a:prstGeom>
        </p:spPr>
      </p:pic>
    </p:spTree>
    <p:extLst>
      <p:ext uri="{BB962C8B-B14F-4D97-AF65-F5344CB8AC3E}">
        <p14:creationId xmlns:p14="http://schemas.microsoft.com/office/powerpoint/2010/main" val="712519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A619-BBCD-415E-A844-81BE6CBDAA83}"/>
              </a:ext>
            </a:extLst>
          </p:cNvPr>
          <p:cNvSpPr>
            <a:spLocks noGrp="1"/>
          </p:cNvSpPr>
          <p:nvPr>
            <p:ph type="title"/>
          </p:nvPr>
        </p:nvSpPr>
        <p:spPr/>
        <p:txBody>
          <a:bodyPr/>
          <a:lstStyle/>
          <a:p>
            <a:r>
              <a:rPr lang="en-US" b="1" u="sng" dirty="0"/>
              <a:t>New York Crime: Trends by Area</a:t>
            </a:r>
            <a:endParaRPr lang="en-US" dirty="0"/>
          </a:p>
        </p:txBody>
      </p:sp>
      <p:sp>
        <p:nvSpPr>
          <p:cNvPr id="3" name="Content Placeholder 2">
            <a:extLst>
              <a:ext uri="{FF2B5EF4-FFF2-40B4-BE49-F238E27FC236}">
                <a16:creationId xmlns:a16="http://schemas.microsoft.com/office/drawing/2014/main" id="{4FBD9A59-8256-4ADA-B48D-5E8A29A5C457}"/>
              </a:ext>
            </a:extLst>
          </p:cNvPr>
          <p:cNvSpPr>
            <a:spLocks noGrp="1"/>
          </p:cNvSpPr>
          <p:nvPr>
            <p:ph idx="1"/>
          </p:nvPr>
        </p:nvSpPr>
        <p:spPr>
          <a:xfrm>
            <a:off x="1371600" y="5364480"/>
            <a:ext cx="9601200" cy="1377696"/>
          </a:xfrm>
        </p:spPr>
        <p:txBody>
          <a:bodyPr>
            <a:normAutofit/>
          </a:bodyPr>
          <a:lstStyle/>
          <a:p>
            <a:r>
              <a:rPr lang="en-US" dirty="0"/>
              <a:t>Overall, changes in the amount of crime reported has been close to consistent across all boroughs.</a:t>
            </a:r>
          </a:p>
        </p:txBody>
      </p:sp>
      <p:pic>
        <p:nvPicPr>
          <p:cNvPr id="5" name="Picture 4">
            <a:extLst>
              <a:ext uri="{FF2B5EF4-FFF2-40B4-BE49-F238E27FC236}">
                <a16:creationId xmlns:a16="http://schemas.microsoft.com/office/drawing/2014/main" id="{AD13FEB5-3831-9649-A813-FBB41F482584}"/>
              </a:ext>
            </a:extLst>
          </p:cNvPr>
          <p:cNvPicPr>
            <a:picLocks noChangeAspect="1"/>
          </p:cNvPicPr>
          <p:nvPr/>
        </p:nvPicPr>
        <p:blipFill>
          <a:blip r:embed="rId2"/>
          <a:stretch>
            <a:fillRect/>
          </a:stretch>
        </p:blipFill>
        <p:spPr>
          <a:xfrm>
            <a:off x="3543300" y="1524522"/>
            <a:ext cx="5257800" cy="3733800"/>
          </a:xfrm>
          <a:prstGeom prst="rect">
            <a:avLst/>
          </a:prstGeom>
        </p:spPr>
      </p:pic>
    </p:spTree>
    <p:extLst>
      <p:ext uri="{BB962C8B-B14F-4D97-AF65-F5344CB8AC3E}">
        <p14:creationId xmlns:p14="http://schemas.microsoft.com/office/powerpoint/2010/main" val="510469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44058-4157-4BBE-8B8B-997C96C61AA0}"/>
              </a:ext>
            </a:extLst>
          </p:cNvPr>
          <p:cNvSpPr>
            <a:spLocks noGrp="1"/>
          </p:cNvSpPr>
          <p:nvPr>
            <p:ph type="title"/>
          </p:nvPr>
        </p:nvSpPr>
        <p:spPr/>
        <p:txBody>
          <a:bodyPr/>
          <a:lstStyle/>
          <a:p>
            <a:r>
              <a:rPr lang="en-US" b="1" u="sng" dirty="0"/>
              <a:t>Additional Learnings (Or: If We Knew Then What We Know Now)</a:t>
            </a:r>
          </a:p>
        </p:txBody>
      </p:sp>
      <p:sp>
        <p:nvSpPr>
          <p:cNvPr id="3" name="Content Placeholder 2">
            <a:extLst>
              <a:ext uri="{FF2B5EF4-FFF2-40B4-BE49-F238E27FC236}">
                <a16:creationId xmlns:a16="http://schemas.microsoft.com/office/drawing/2014/main" id="{5A3D95C4-24BA-409C-B3F3-B86DDBC57153}"/>
              </a:ext>
            </a:extLst>
          </p:cNvPr>
          <p:cNvSpPr>
            <a:spLocks noGrp="1"/>
          </p:cNvSpPr>
          <p:nvPr>
            <p:ph idx="1"/>
          </p:nvPr>
        </p:nvSpPr>
        <p:spPr/>
        <p:txBody>
          <a:bodyPr/>
          <a:lstStyle/>
          <a:p>
            <a:r>
              <a:rPr lang="en-US" dirty="0"/>
              <a:t>LARGE DATASETS: As the datasets were very large, using loop-based Python scripts may not have been the most efficient method for cleaning this data. </a:t>
            </a:r>
          </a:p>
          <a:p>
            <a:r>
              <a:rPr lang="en-US" dirty="0"/>
              <a:t>DISSIMALARITY OF DATASETS FOR EACH CITY: As there was no standard format maintained for type of crimes, date etc., cleaning the data to make fair comparisons involved a lot of time consuming data-cleaning and reclassification.</a:t>
            </a:r>
          </a:p>
          <a:p>
            <a:r>
              <a:rPr lang="en-US" dirty="0"/>
              <a:t>DIFFICULTY WITH API CALLS: To find out areas of crime, we tried to do API calls for </a:t>
            </a:r>
            <a:r>
              <a:rPr lang="en-US" dirty="0" err="1"/>
              <a:t>lat</a:t>
            </a:r>
            <a:r>
              <a:rPr lang="en-US" dirty="0"/>
              <a:t>-longs we had in our dataset, but quickly learned that it would not be possible to determine locations for a meaningful subset of our data using free tools, which had relatively low daily call limits.</a:t>
            </a:r>
          </a:p>
        </p:txBody>
      </p:sp>
    </p:spTree>
    <p:extLst>
      <p:ext uri="{BB962C8B-B14F-4D97-AF65-F5344CB8AC3E}">
        <p14:creationId xmlns:p14="http://schemas.microsoft.com/office/powerpoint/2010/main" val="4274982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CD98F-1239-41C4-A3A4-279554DC525B}"/>
              </a:ext>
            </a:extLst>
          </p:cNvPr>
          <p:cNvSpPr>
            <a:spLocks noGrp="1"/>
          </p:cNvSpPr>
          <p:nvPr>
            <p:ph type="ctrTitle"/>
          </p:nvPr>
        </p:nvSpPr>
        <p:spPr/>
        <p:txBody>
          <a:bodyPr/>
          <a:lstStyle/>
          <a:p>
            <a:r>
              <a:rPr lang="en-US" dirty="0"/>
              <a:t>Q+A</a:t>
            </a:r>
          </a:p>
        </p:txBody>
      </p:sp>
      <p:sp>
        <p:nvSpPr>
          <p:cNvPr id="3" name="Subtitle 2">
            <a:extLst>
              <a:ext uri="{FF2B5EF4-FFF2-40B4-BE49-F238E27FC236}">
                <a16:creationId xmlns:a16="http://schemas.microsoft.com/office/drawing/2014/main" id="{5F91BAB2-5F13-4311-BF77-2AD20E344763}"/>
              </a:ext>
            </a:extLst>
          </p:cNvPr>
          <p:cNvSpPr>
            <a:spLocks noGrp="1"/>
          </p:cNvSpPr>
          <p:nvPr>
            <p:ph type="subTitle" idx="1"/>
          </p:nvPr>
        </p:nvSpPr>
        <p:spPr/>
        <p:txBody>
          <a:bodyPr/>
          <a:lstStyle/>
          <a:p>
            <a:r>
              <a:rPr lang="en-US" i="1" dirty="0"/>
              <a:t>Thank you</a:t>
            </a:r>
          </a:p>
        </p:txBody>
      </p:sp>
    </p:spTree>
    <p:extLst>
      <p:ext uri="{BB962C8B-B14F-4D97-AF65-F5344CB8AC3E}">
        <p14:creationId xmlns:p14="http://schemas.microsoft.com/office/powerpoint/2010/main" val="1935915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F002F-6C59-4C72-86F4-2003CCF31615}"/>
              </a:ext>
            </a:extLst>
          </p:cNvPr>
          <p:cNvSpPr>
            <a:spLocks noGrp="1"/>
          </p:cNvSpPr>
          <p:nvPr>
            <p:ph type="title"/>
          </p:nvPr>
        </p:nvSpPr>
        <p:spPr/>
        <p:txBody>
          <a:bodyPr/>
          <a:lstStyle/>
          <a:p>
            <a:r>
              <a:rPr lang="en-US" b="1" u="sng" dirty="0"/>
              <a:t>The Data</a:t>
            </a:r>
          </a:p>
        </p:txBody>
      </p:sp>
      <p:sp>
        <p:nvSpPr>
          <p:cNvPr id="3" name="Content Placeholder 2">
            <a:extLst>
              <a:ext uri="{FF2B5EF4-FFF2-40B4-BE49-F238E27FC236}">
                <a16:creationId xmlns:a16="http://schemas.microsoft.com/office/drawing/2014/main" id="{8E1AEEC4-6CF2-48F7-915F-DFF780877233}"/>
              </a:ext>
            </a:extLst>
          </p:cNvPr>
          <p:cNvSpPr>
            <a:spLocks noGrp="1"/>
          </p:cNvSpPr>
          <p:nvPr>
            <p:ph idx="1"/>
          </p:nvPr>
        </p:nvSpPr>
        <p:spPr/>
        <p:txBody>
          <a:bodyPr/>
          <a:lstStyle/>
          <a:p>
            <a:r>
              <a:rPr lang="en-US" dirty="0"/>
              <a:t>We relied on raw data for two major US cities from  </a:t>
            </a:r>
            <a:r>
              <a:rPr lang="en-US" dirty="0">
                <a:hlinkClick r:id="rId2"/>
              </a:rPr>
              <a:t>https://catalog.data.gov/dataset/</a:t>
            </a:r>
            <a:endParaRPr lang="en-US" dirty="0"/>
          </a:p>
          <a:p>
            <a:endParaRPr lang="en-US" dirty="0"/>
          </a:p>
          <a:p>
            <a:r>
              <a:rPr lang="en-US" dirty="0"/>
              <a:t>Specific datasets used are available for evaluation here (note: some data may have changed since data was pulled for this project.)</a:t>
            </a:r>
          </a:p>
          <a:p>
            <a:pPr marL="0" indent="0">
              <a:buNone/>
            </a:pPr>
            <a:endParaRPr lang="en-US" dirty="0"/>
          </a:p>
          <a:p>
            <a:pPr marL="0" indent="0">
              <a:buNone/>
            </a:pPr>
            <a:r>
              <a:rPr lang="en-US" dirty="0"/>
              <a:t>       New York: </a:t>
            </a:r>
            <a:r>
              <a:rPr lang="en-US" dirty="0">
                <a:hlinkClick r:id="rId3"/>
              </a:rPr>
              <a:t>https://catalog.data.gov/dataset/nypd-complaint-data-historic</a:t>
            </a:r>
            <a:r>
              <a:rPr lang="en-US" dirty="0"/>
              <a:t> </a:t>
            </a:r>
          </a:p>
          <a:p>
            <a:pPr marL="0" indent="0">
              <a:buNone/>
            </a:pPr>
            <a:r>
              <a:rPr lang="en-US" dirty="0"/>
              <a:t>       LA: </a:t>
            </a:r>
            <a:r>
              <a:rPr lang="en-US" dirty="0">
                <a:hlinkClick r:id="rId4"/>
              </a:rPr>
              <a:t>https://catalog.data.gov/dataset/crime-data-from-2010-to-present</a:t>
            </a:r>
            <a:r>
              <a:rPr lang="en-US" dirty="0"/>
              <a:t> </a:t>
            </a:r>
          </a:p>
          <a:p>
            <a:pPr marL="0" indent="0">
              <a:buNone/>
            </a:pPr>
            <a:endParaRPr lang="en-US" dirty="0"/>
          </a:p>
        </p:txBody>
      </p:sp>
    </p:spTree>
    <p:extLst>
      <p:ext uri="{BB962C8B-B14F-4D97-AF65-F5344CB8AC3E}">
        <p14:creationId xmlns:p14="http://schemas.microsoft.com/office/powerpoint/2010/main" val="23209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D5208-5B0E-4570-91B2-F0FEE797F98C}"/>
              </a:ext>
            </a:extLst>
          </p:cNvPr>
          <p:cNvSpPr>
            <a:spLocks noGrp="1"/>
          </p:cNvSpPr>
          <p:nvPr>
            <p:ph type="title"/>
          </p:nvPr>
        </p:nvSpPr>
        <p:spPr/>
        <p:txBody>
          <a:bodyPr/>
          <a:lstStyle/>
          <a:p>
            <a:r>
              <a:rPr lang="en-US" b="1" u="sng" dirty="0"/>
              <a:t>Objectives</a:t>
            </a:r>
          </a:p>
        </p:txBody>
      </p:sp>
      <p:sp>
        <p:nvSpPr>
          <p:cNvPr id="3" name="Content Placeholder 2">
            <a:extLst>
              <a:ext uri="{FF2B5EF4-FFF2-40B4-BE49-F238E27FC236}">
                <a16:creationId xmlns:a16="http://schemas.microsoft.com/office/drawing/2014/main" id="{3782107C-FB4B-42B0-8136-A4698AA92E7A}"/>
              </a:ext>
            </a:extLst>
          </p:cNvPr>
          <p:cNvSpPr>
            <a:spLocks noGrp="1"/>
          </p:cNvSpPr>
          <p:nvPr>
            <p:ph idx="1"/>
          </p:nvPr>
        </p:nvSpPr>
        <p:spPr/>
        <p:txBody>
          <a:bodyPr/>
          <a:lstStyle/>
          <a:p>
            <a:r>
              <a:rPr lang="en-US" dirty="0"/>
              <a:t>Gain a better understanding of trends in crime overall, as well as specific crime types.</a:t>
            </a:r>
          </a:p>
          <a:p>
            <a:pPr marL="0" indent="0">
              <a:buNone/>
            </a:pPr>
            <a:endParaRPr lang="en-US" dirty="0"/>
          </a:p>
          <a:p>
            <a:r>
              <a:rPr lang="en-US" dirty="0"/>
              <a:t>Attempt to find any distinct correlation between the type of crime with factors like time of the day, season, area, location of crime (inside, outside, specific business) etc.</a:t>
            </a:r>
          </a:p>
          <a:p>
            <a:pPr marL="0" indent="0">
              <a:buNone/>
            </a:pPr>
            <a:endParaRPr lang="en-US" dirty="0"/>
          </a:p>
          <a:p>
            <a:r>
              <a:rPr lang="en-US" dirty="0"/>
              <a:t>To come up with a model which would help to predict future crimes to some extent.</a:t>
            </a:r>
          </a:p>
          <a:p>
            <a:endParaRPr lang="en-US" dirty="0"/>
          </a:p>
        </p:txBody>
      </p:sp>
    </p:spTree>
    <p:extLst>
      <p:ext uri="{BB962C8B-B14F-4D97-AF65-F5344CB8AC3E}">
        <p14:creationId xmlns:p14="http://schemas.microsoft.com/office/powerpoint/2010/main" val="789867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D5208-5B0E-4570-91B2-F0FEE797F98C}"/>
              </a:ext>
            </a:extLst>
          </p:cNvPr>
          <p:cNvSpPr>
            <a:spLocks noGrp="1"/>
          </p:cNvSpPr>
          <p:nvPr>
            <p:ph type="title"/>
          </p:nvPr>
        </p:nvSpPr>
        <p:spPr/>
        <p:txBody>
          <a:bodyPr/>
          <a:lstStyle/>
          <a:p>
            <a:r>
              <a:rPr lang="en-US" b="1" u="sng" dirty="0"/>
              <a:t>Limitations of the Data</a:t>
            </a:r>
          </a:p>
        </p:txBody>
      </p:sp>
      <p:sp>
        <p:nvSpPr>
          <p:cNvPr id="3" name="Content Placeholder 2">
            <a:extLst>
              <a:ext uri="{FF2B5EF4-FFF2-40B4-BE49-F238E27FC236}">
                <a16:creationId xmlns:a16="http://schemas.microsoft.com/office/drawing/2014/main" id="{3782107C-FB4B-42B0-8136-A4698AA92E7A}"/>
              </a:ext>
            </a:extLst>
          </p:cNvPr>
          <p:cNvSpPr>
            <a:spLocks noGrp="1"/>
          </p:cNvSpPr>
          <p:nvPr>
            <p:ph idx="1"/>
          </p:nvPr>
        </p:nvSpPr>
        <p:spPr>
          <a:xfrm>
            <a:off x="1371600" y="2286000"/>
            <a:ext cx="9601200" cy="3846576"/>
          </a:xfrm>
        </p:spPr>
        <p:txBody>
          <a:bodyPr>
            <a:normAutofit/>
          </a:bodyPr>
          <a:lstStyle/>
          <a:p>
            <a:r>
              <a:rPr lang="en-US" dirty="0"/>
              <a:t>For privacy and security reasons, the specific address at which a crime occurred is not provided, which makes it more difficult to determine area-specific trends</a:t>
            </a:r>
          </a:p>
          <a:p>
            <a:pPr marL="0" indent="0">
              <a:buNone/>
            </a:pPr>
            <a:endParaRPr lang="en-US" dirty="0"/>
          </a:p>
          <a:p>
            <a:r>
              <a:rPr lang="en-US" dirty="0"/>
              <a:t>The data available varies city to city, year to year – there is more data available for more recent years, which makes it harder to chart or predict meaningful trends over a longer period of time</a:t>
            </a:r>
          </a:p>
          <a:p>
            <a:pPr marL="0" indent="0">
              <a:buNone/>
            </a:pPr>
            <a:endParaRPr lang="en-US" dirty="0"/>
          </a:p>
          <a:p>
            <a:r>
              <a:rPr lang="en-US" dirty="0"/>
              <a:t>Some reports include information on the victims (gender, race, etc.) but there is not enough consistently available info to draw meaningful conclusions about which population are at the greatest risk based on the dataset used</a:t>
            </a:r>
          </a:p>
          <a:p>
            <a:endParaRPr lang="en-US" dirty="0"/>
          </a:p>
        </p:txBody>
      </p:sp>
    </p:spTree>
    <p:extLst>
      <p:ext uri="{BB962C8B-B14F-4D97-AF65-F5344CB8AC3E}">
        <p14:creationId xmlns:p14="http://schemas.microsoft.com/office/powerpoint/2010/main" val="2962698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A619-BBCD-415E-A844-81BE6CBDAA83}"/>
              </a:ext>
            </a:extLst>
          </p:cNvPr>
          <p:cNvSpPr>
            <a:spLocks noGrp="1"/>
          </p:cNvSpPr>
          <p:nvPr>
            <p:ph type="title"/>
          </p:nvPr>
        </p:nvSpPr>
        <p:spPr/>
        <p:txBody>
          <a:bodyPr/>
          <a:lstStyle/>
          <a:p>
            <a:r>
              <a:rPr lang="en-US" b="1" u="sng" dirty="0"/>
              <a:t>Los Angeles Crime: Totals by Area</a:t>
            </a:r>
            <a:endParaRPr lang="en-US" dirty="0"/>
          </a:p>
        </p:txBody>
      </p:sp>
      <p:sp>
        <p:nvSpPr>
          <p:cNvPr id="3" name="Content Placeholder 2">
            <a:extLst>
              <a:ext uri="{FF2B5EF4-FFF2-40B4-BE49-F238E27FC236}">
                <a16:creationId xmlns:a16="http://schemas.microsoft.com/office/drawing/2014/main" id="{4FBD9A59-8256-4ADA-B48D-5E8A29A5C457}"/>
              </a:ext>
            </a:extLst>
          </p:cNvPr>
          <p:cNvSpPr>
            <a:spLocks noGrp="1"/>
          </p:cNvSpPr>
          <p:nvPr>
            <p:ph idx="1"/>
          </p:nvPr>
        </p:nvSpPr>
        <p:spPr>
          <a:xfrm>
            <a:off x="1371600" y="5010911"/>
            <a:ext cx="9601200" cy="1303391"/>
          </a:xfrm>
        </p:spPr>
        <p:txBody>
          <a:bodyPr>
            <a:normAutofit/>
          </a:bodyPr>
          <a:lstStyle/>
          <a:p>
            <a:r>
              <a:rPr lang="en-US" dirty="0"/>
              <a:t>When evaluating the most prevalent crimes in each area of Los Angeles, we found that while there are some hotbeds for specific crimes, such as more violent crime in the 77</a:t>
            </a:r>
            <a:r>
              <a:rPr lang="en-US" baseline="30000" dirty="0"/>
              <a:t>th</a:t>
            </a:r>
            <a:r>
              <a:rPr lang="en-US" dirty="0"/>
              <a:t> Street area, nowhere is entirely immune to crime. Assault, general theft, vandalism, and domestic violence are the most common </a:t>
            </a:r>
            <a:r>
              <a:rPr lang="en-US"/>
              <a:t>crimes across Los Angeles.</a:t>
            </a:r>
            <a:endParaRPr lang="en-US" dirty="0"/>
          </a:p>
        </p:txBody>
      </p:sp>
      <p:pic>
        <p:nvPicPr>
          <p:cNvPr id="5" name="Picture 4">
            <a:extLst>
              <a:ext uri="{FF2B5EF4-FFF2-40B4-BE49-F238E27FC236}">
                <a16:creationId xmlns:a16="http://schemas.microsoft.com/office/drawing/2014/main" id="{0AB0A310-E5CF-B044-A1A8-B6E1F2C8CBFA}"/>
              </a:ext>
            </a:extLst>
          </p:cNvPr>
          <p:cNvPicPr>
            <a:picLocks noChangeAspect="1"/>
          </p:cNvPicPr>
          <p:nvPr/>
        </p:nvPicPr>
        <p:blipFill>
          <a:blip r:embed="rId2"/>
          <a:stretch>
            <a:fillRect/>
          </a:stretch>
        </p:blipFill>
        <p:spPr>
          <a:xfrm>
            <a:off x="3138616" y="1403407"/>
            <a:ext cx="6067168" cy="3607505"/>
          </a:xfrm>
          <a:prstGeom prst="rect">
            <a:avLst/>
          </a:prstGeom>
        </p:spPr>
      </p:pic>
    </p:spTree>
    <p:extLst>
      <p:ext uri="{BB962C8B-B14F-4D97-AF65-F5344CB8AC3E}">
        <p14:creationId xmlns:p14="http://schemas.microsoft.com/office/powerpoint/2010/main" val="2849867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A619-BBCD-415E-A844-81BE6CBDAA83}"/>
              </a:ext>
            </a:extLst>
          </p:cNvPr>
          <p:cNvSpPr>
            <a:spLocks noGrp="1"/>
          </p:cNvSpPr>
          <p:nvPr>
            <p:ph type="title"/>
          </p:nvPr>
        </p:nvSpPr>
        <p:spPr/>
        <p:txBody>
          <a:bodyPr/>
          <a:lstStyle/>
          <a:p>
            <a:r>
              <a:rPr lang="en-US" b="1" u="sng" dirty="0"/>
              <a:t>Los Angeles: Premise vs. Crime</a:t>
            </a:r>
            <a:endParaRPr lang="en-US" dirty="0"/>
          </a:p>
        </p:txBody>
      </p:sp>
      <p:sp>
        <p:nvSpPr>
          <p:cNvPr id="3" name="Content Placeholder 2">
            <a:extLst>
              <a:ext uri="{FF2B5EF4-FFF2-40B4-BE49-F238E27FC236}">
                <a16:creationId xmlns:a16="http://schemas.microsoft.com/office/drawing/2014/main" id="{4FBD9A59-8256-4ADA-B48D-5E8A29A5C457}"/>
              </a:ext>
            </a:extLst>
          </p:cNvPr>
          <p:cNvSpPr>
            <a:spLocks noGrp="1"/>
          </p:cNvSpPr>
          <p:nvPr>
            <p:ph idx="1"/>
          </p:nvPr>
        </p:nvSpPr>
        <p:spPr>
          <a:xfrm>
            <a:off x="1371600" y="5364480"/>
            <a:ext cx="9601200" cy="1377696"/>
          </a:xfrm>
        </p:spPr>
        <p:txBody>
          <a:bodyPr>
            <a:normAutofit/>
          </a:bodyPr>
          <a:lstStyle/>
          <a:p>
            <a:r>
              <a:rPr lang="en-US" dirty="0"/>
              <a:t>More crimes occurred outside in the street than any other single location type, though overall crimes were more likely to occur inside residences if we combine all residence types</a:t>
            </a:r>
          </a:p>
        </p:txBody>
      </p:sp>
      <p:pic>
        <p:nvPicPr>
          <p:cNvPr id="5" name="Picture 4">
            <a:extLst>
              <a:ext uri="{FF2B5EF4-FFF2-40B4-BE49-F238E27FC236}">
                <a16:creationId xmlns:a16="http://schemas.microsoft.com/office/drawing/2014/main" id="{0D55746E-A154-684B-89DC-9221CB5C4475}"/>
              </a:ext>
            </a:extLst>
          </p:cNvPr>
          <p:cNvPicPr>
            <a:picLocks noChangeAspect="1"/>
          </p:cNvPicPr>
          <p:nvPr/>
        </p:nvPicPr>
        <p:blipFill>
          <a:blip r:embed="rId2"/>
          <a:stretch>
            <a:fillRect/>
          </a:stretch>
        </p:blipFill>
        <p:spPr>
          <a:xfrm>
            <a:off x="2894030" y="1428750"/>
            <a:ext cx="6033153" cy="3850260"/>
          </a:xfrm>
          <a:prstGeom prst="rect">
            <a:avLst/>
          </a:prstGeom>
        </p:spPr>
      </p:pic>
    </p:spTree>
    <p:extLst>
      <p:ext uri="{BB962C8B-B14F-4D97-AF65-F5344CB8AC3E}">
        <p14:creationId xmlns:p14="http://schemas.microsoft.com/office/powerpoint/2010/main" val="4082992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A619-BBCD-415E-A844-81BE6CBDAA83}"/>
              </a:ext>
            </a:extLst>
          </p:cNvPr>
          <p:cNvSpPr>
            <a:spLocks noGrp="1"/>
          </p:cNvSpPr>
          <p:nvPr>
            <p:ph type="title"/>
          </p:nvPr>
        </p:nvSpPr>
        <p:spPr/>
        <p:txBody>
          <a:bodyPr/>
          <a:lstStyle/>
          <a:p>
            <a:r>
              <a:rPr lang="en-US" b="1" u="sng" dirty="0"/>
              <a:t>Los Angeles Crime: By Season</a:t>
            </a:r>
            <a:endParaRPr lang="en-US" dirty="0"/>
          </a:p>
        </p:txBody>
      </p:sp>
      <p:sp>
        <p:nvSpPr>
          <p:cNvPr id="3" name="Content Placeholder 2">
            <a:extLst>
              <a:ext uri="{FF2B5EF4-FFF2-40B4-BE49-F238E27FC236}">
                <a16:creationId xmlns:a16="http://schemas.microsoft.com/office/drawing/2014/main" id="{4FBD9A59-8256-4ADA-B48D-5E8A29A5C457}"/>
              </a:ext>
            </a:extLst>
          </p:cNvPr>
          <p:cNvSpPr>
            <a:spLocks noGrp="1"/>
          </p:cNvSpPr>
          <p:nvPr>
            <p:ph idx="1"/>
          </p:nvPr>
        </p:nvSpPr>
        <p:spPr>
          <a:xfrm>
            <a:off x="1371600" y="5364480"/>
            <a:ext cx="9601200" cy="1377696"/>
          </a:xfrm>
        </p:spPr>
        <p:txBody>
          <a:bodyPr>
            <a:normAutofit/>
          </a:bodyPr>
          <a:lstStyle/>
          <a:p>
            <a:r>
              <a:rPr lang="en-US" dirty="0"/>
              <a:t>While we thought there might be a difference in the amount of crime from season to season, in LA, the crime is even more consistent than the weather</a:t>
            </a:r>
          </a:p>
        </p:txBody>
      </p:sp>
      <p:pic>
        <p:nvPicPr>
          <p:cNvPr id="10" name="Picture 9">
            <a:extLst>
              <a:ext uri="{FF2B5EF4-FFF2-40B4-BE49-F238E27FC236}">
                <a16:creationId xmlns:a16="http://schemas.microsoft.com/office/drawing/2014/main" id="{301F64A4-A5BB-594A-9812-5CB75784518B}"/>
              </a:ext>
            </a:extLst>
          </p:cNvPr>
          <p:cNvPicPr>
            <a:picLocks noChangeAspect="1"/>
          </p:cNvPicPr>
          <p:nvPr/>
        </p:nvPicPr>
        <p:blipFill>
          <a:blip r:embed="rId2"/>
          <a:stretch>
            <a:fillRect/>
          </a:stretch>
        </p:blipFill>
        <p:spPr>
          <a:xfrm>
            <a:off x="2752627" y="1562100"/>
            <a:ext cx="6035773" cy="3733800"/>
          </a:xfrm>
          <a:prstGeom prst="rect">
            <a:avLst/>
          </a:prstGeom>
        </p:spPr>
      </p:pic>
    </p:spTree>
    <p:extLst>
      <p:ext uri="{BB962C8B-B14F-4D97-AF65-F5344CB8AC3E}">
        <p14:creationId xmlns:p14="http://schemas.microsoft.com/office/powerpoint/2010/main" val="2437268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B77E9-D4EF-4F1F-B546-0EAA4C1B5720}"/>
              </a:ext>
            </a:extLst>
          </p:cNvPr>
          <p:cNvSpPr>
            <a:spLocks noGrp="1"/>
          </p:cNvSpPr>
          <p:nvPr>
            <p:ph type="title"/>
          </p:nvPr>
        </p:nvSpPr>
        <p:spPr/>
        <p:txBody>
          <a:bodyPr/>
          <a:lstStyle/>
          <a:p>
            <a:r>
              <a:rPr lang="en-US" b="1" u="sng" dirty="0"/>
              <a:t>Los Angeles Crime: Trends by Area </a:t>
            </a:r>
            <a:endParaRPr lang="en-US" dirty="0"/>
          </a:p>
        </p:txBody>
      </p:sp>
      <p:sp>
        <p:nvSpPr>
          <p:cNvPr id="4" name="Content Placeholder 2">
            <a:extLst>
              <a:ext uri="{FF2B5EF4-FFF2-40B4-BE49-F238E27FC236}">
                <a16:creationId xmlns:a16="http://schemas.microsoft.com/office/drawing/2014/main" id="{5C90DE40-8E14-4942-9878-B69F5AA1EF40}"/>
              </a:ext>
            </a:extLst>
          </p:cNvPr>
          <p:cNvSpPr txBox="1">
            <a:spLocks/>
          </p:cNvSpPr>
          <p:nvPr/>
        </p:nvSpPr>
        <p:spPr>
          <a:xfrm>
            <a:off x="1371600" y="5035463"/>
            <a:ext cx="9601200" cy="135619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When evaluating some of the areas in LA with the most crime, trends showed a lot of variation year to year. It may be worth drilling into what new practices have been put into place in the 77</a:t>
            </a:r>
            <a:r>
              <a:rPr lang="en-US" baseline="30000" dirty="0"/>
              <a:t>th</a:t>
            </a:r>
            <a:r>
              <a:rPr lang="en-US" dirty="0"/>
              <a:t> Street and North Hollywood areas that could benefit crime reduction in the Harbor and Southwest Areas.</a:t>
            </a:r>
          </a:p>
          <a:p>
            <a:pPr marL="0" indent="0">
              <a:buFont typeface="Franklin Gothic Book" panose="020B0503020102020204" pitchFamily="34" charset="0"/>
              <a:buNone/>
            </a:pPr>
            <a:endParaRPr lang="en-US" dirty="0"/>
          </a:p>
        </p:txBody>
      </p:sp>
      <p:pic>
        <p:nvPicPr>
          <p:cNvPr id="6" name="Picture 5">
            <a:extLst>
              <a:ext uri="{FF2B5EF4-FFF2-40B4-BE49-F238E27FC236}">
                <a16:creationId xmlns:a16="http://schemas.microsoft.com/office/drawing/2014/main" id="{45181720-E611-5E4B-8A88-1F03F2CA48A5}"/>
              </a:ext>
            </a:extLst>
          </p:cNvPr>
          <p:cNvPicPr>
            <a:picLocks noChangeAspect="1"/>
          </p:cNvPicPr>
          <p:nvPr/>
        </p:nvPicPr>
        <p:blipFill>
          <a:blip r:embed="rId2"/>
          <a:stretch>
            <a:fillRect/>
          </a:stretch>
        </p:blipFill>
        <p:spPr>
          <a:xfrm>
            <a:off x="2187019" y="1403698"/>
            <a:ext cx="7051249" cy="3498240"/>
          </a:xfrm>
          <a:prstGeom prst="rect">
            <a:avLst/>
          </a:prstGeom>
        </p:spPr>
      </p:pic>
    </p:spTree>
    <p:extLst>
      <p:ext uri="{BB962C8B-B14F-4D97-AF65-F5344CB8AC3E}">
        <p14:creationId xmlns:p14="http://schemas.microsoft.com/office/powerpoint/2010/main" val="1904864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A619-BBCD-415E-A844-81BE6CBDAA83}"/>
              </a:ext>
            </a:extLst>
          </p:cNvPr>
          <p:cNvSpPr>
            <a:spLocks noGrp="1"/>
          </p:cNvSpPr>
          <p:nvPr>
            <p:ph type="title"/>
          </p:nvPr>
        </p:nvSpPr>
        <p:spPr/>
        <p:txBody>
          <a:bodyPr/>
          <a:lstStyle/>
          <a:p>
            <a:r>
              <a:rPr lang="en-US" b="1" u="sng" dirty="0"/>
              <a:t>New York Crime: Totals by Area</a:t>
            </a:r>
            <a:endParaRPr lang="en-US" dirty="0"/>
          </a:p>
        </p:txBody>
      </p:sp>
      <p:sp>
        <p:nvSpPr>
          <p:cNvPr id="3" name="Content Placeholder 2">
            <a:extLst>
              <a:ext uri="{FF2B5EF4-FFF2-40B4-BE49-F238E27FC236}">
                <a16:creationId xmlns:a16="http://schemas.microsoft.com/office/drawing/2014/main" id="{4FBD9A59-8256-4ADA-B48D-5E8A29A5C457}"/>
              </a:ext>
            </a:extLst>
          </p:cNvPr>
          <p:cNvSpPr>
            <a:spLocks noGrp="1"/>
          </p:cNvSpPr>
          <p:nvPr>
            <p:ph idx="1"/>
          </p:nvPr>
        </p:nvSpPr>
        <p:spPr>
          <a:xfrm>
            <a:off x="1371600" y="5010912"/>
            <a:ext cx="9601200" cy="1048512"/>
          </a:xfrm>
        </p:spPr>
        <p:txBody>
          <a:bodyPr>
            <a:normAutofit/>
          </a:bodyPr>
          <a:lstStyle/>
          <a:p>
            <a:r>
              <a:rPr lang="en-US" dirty="0"/>
              <a:t>When evaluating crime in New York at a high level in New York, the numbers are fairly predictable. Total crimes are roughly correlated to the population of each borough – Brooklyn is not necessarily more dangerous, just more populous.</a:t>
            </a:r>
          </a:p>
          <a:p>
            <a:pPr marL="0" indent="0">
              <a:buNone/>
            </a:pPr>
            <a:endParaRPr lang="en-US" dirty="0"/>
          </a:p>
        </p:txBody>
      </p:sp>
      <p:pic>
        <p:nvPicPr>
          <p:cNvPr id="8" name="Picture 7">
            <a:extLst>
              <a:ext uri="{FF2B5EF4-FFF2-40B4-BE49-F238E27FC236}">
                <a16:creationId xmlns:a16="http://schemas.microsoft.com/office/drawing/2014/main" id="{7B5F1DC3-D6EA-4B4B-801A-709568F45EFF}"/>
              </a:ext>
            </a:extLst>
          </p:cNvPr>
          <p:cNvPicPr>
            <a:picLocks noChangeAspect="1"/>
          </p:cNvPicPr>
          <p:nvPr/>
        </p:nvPicPr>
        <p:blipFill>
          <a:blip r:embed="rId2"/>
          <a:stretch>
            <a:fillRect/>
          </a:stretch>
        </p:blipFill>
        <p:spPr>
          <a:xfrm>
            <a:off x="1260348" y="1548384"/>
            <a:ext cx="3912342" cy="3316986"/>
          </a:xfrm>
          <a:prstGeom prst="rect">
            <a:avLst/>
          </a:prstGeom>
        </p:spPr>
      </p:pic>
      <p:pic>
        <p:nvPicPr>
          <p:cNvPr id="10" name="Picture 9">
            <a:extLst>
              <a:ext uri="{FF2B5EF4-FFF2-40B4-BE49-F238E27FC236}">
                <a16:creationId xmlns:a16="http://schemas.microsoft.com/office/drawing/2014/main" id="{9BF41E52-64FC-784B-BF56-FEA5FE77E7B9}"/>
              </a:ext>
            </a:extLst>
          </p:cNvPr>
          <p:cNvPicPr>
            <a:picLocks noChangeAspect="1"/>
          </p:cNvPicPr>
          <p:nvPr/>
        </p:nvPicPr>
        <p:blipFill>
          <a:blip r:embed="rId3"/>
          <a:stretch>
            <a:fillRect/>
          </a:stretch>
        </p:blipFill>
        <p:spPr>
          <a:xfrm>
            <a:off x="5471394" y="1548010"/>
            <a:ext cx="6085098" cy="3317360"/>
          </a:xfrm>
          <a:prstGeom prst="rect">
            <a:avLst/>
          </a:prstGeom>
        </p:spPr>
      </p:pic>
    </p:spTree>
    <p:extLst>
      <p:ext uri="{BB962C8B-B14F-4D97-AF65-F5344CB8AC3E}">
        <p14:creationId xmlns:p14="http://schemas.microsoft.com/office/powerpoint/2010/main" val="4061542806"/>
      </p:ext>
    </p:extLst>
  </p:cSld>
  <p:clrMapOvr>
    <a:masterClrMapping/>
  </p:clrMapOvr>
</p:sld>
</file>

<file path=ppt/theme/theme1.xml><?xml version="1.0" encoding="utf-8"?>
<a:theme xmlns:a="http://schemas.openxmlformats.org/drawingml/2006/main" name="Crop">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397</TotalTime>
  <Words>917</Words>
  <Application>Microsoft Office PowerPoint</Application>
  <PresentationFormat>Widescreen</PresentationFormat>
  <Paragraphs>54</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Calibri</vt:lpstr>
      <vt:lpstr>Franklin Gothic Book</vt:lpstr>
      <vt:lpstr>Crop</vt:lpstr>
      <vt:lpstr>CRIME ANALYSIS</vt:lpstr>
      <vt:lpstr>The Data</vt:lpstr>
      <vt:lpstr>Objectives</vt:lpstr>
      <vt:lpstr>Limitations of the Data</vt:lpstr>
      <vt:lpstr>Los Angeles Crime: Totals by Area</vt:lpstr>
      <vt:lpstr>Los Angeles: Premise vs. Crime</vt:lpstr>
      <vt:lpstr>Los Angeles Crime: By Season</vt:lpstr>
      <vt:lpstr>Los Angeles Crime: Trends by Area </vt:lpstr>
      <vt:lpstr>New York Crime: Totals by Area</vt:lpstr>
      <vt:lpstr>New York Crime: By Time of Day</vt:lpstr>
      <vt:lpstr>New York Crime: Common Crimes</vt:lpstr>
      <vt:lpstr>New York Crime: Premise vs. Crime</vt:lpstr>
      <vt:lpstr>New York Crime: By Season</vt:lpstr>
      <vt:lpstr>New York Crime: Trends by Area</vt:lpstr>
      <vt:lpstr>Additional Learnings (Or: If We Knew Then What We Know Now)</vt:lpstr>
      <vt:lpstr>Q+A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ANALYSIS</dc:title>
  <dc:creator>karishma.aec@gmail.com</dc:creator>
  <cp:lastModifiedBy>rohit</cp:lastModifiedBy>
  <cp:revision>40</cp:revision>
  <dcterms:created xsi:type="dcterms:W3CDTF">2018-04-18T02:42:18Z</dcterms:created>
  <dcterms:modified xsi:type="dcterms:W3CDTF">2018-04-19T02:44:43Z</dcterms:modified>
</cp:coreProperties>
</file>